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Lst>
  <p:notesMasterIdLst>
    <p:notesMasterId r:id="rId52"/>
  </p:notesMasterIdLst>
  <p:handoutMasterIdLst>
    <p:handoutMasterId r:id="rId53"/>
  </p:handoutMasterIdLst>
  <p:sldIdLst>
    <p:sldId id="261" r:id="rId5"/>
    <p:sldId id="323" r:id="rId6"/>
    <p:sldId id="262" r:id="rId7"/>
    <p:sldId id="384" r:id="rId8"/>
    <p:sldId id="324" r:id="rId9"/>
    <p:sldId id="327" r:id="rId10"/>
    <p:sldId id="325" r:id="rId11"/>
    <p:sldId id="328" r:id="rId12"/>
    <p:sldId id="304" r:id="rId13"/>
    <p:sldId id="329" r:id="rId14"/>
    <p:sldId id="330" r:id="rId15"/>
    <p:sldId id="331" r:id="rId16"/>
    <p:sldId id="332" r:id="rId17"/>
    <p:sldId id="373" r:id="rId18"/>
    <p:sldId id="341" r:id="rId19"/>
    <p:sldId id="333" r:id="rId20"/>
    <p:sldId id="334" r:id="rId21"/>
    <p:sldId id="335" r:id="rId22"/>
    <p:sldId id="336" r:id="rId23"/>
    <p:sldId id="337" r:id="rId24"/>
    <p:sldId id="356" r:id="rId25"/>
    <p:sldId id="353" r:id="rId26"/>
    <p:sldId id="342" r:id="rId27"/>
    <p:sldId id="340" r:id="rId28"/>
    <p:sldId id="338" r:id="rId29"/>
    <p:sldId id="343" r:id="rId30"/>
    <p:sldId id="375" r:id="rId31"/>
    <p:sldId id="377" r:id="rId32"/>
    <p:sldId id="379" r:id="rId33"/>
    <p:sldId id="378" r:id="rId34"/>
    <p:sldId id="380" r:id="rId35"/>
    <p:sldId id="381" r:id="rId36"/>
    <p:sldId id="391" r:id="rId37"/>
    <p:sldId id="347" r:id="rId38"/>
    <p:sldId id="346" r:id="rId39"/>
    <p:sldId id="361" r:id="rId40"/>
    <p:sldId id="362" r:id="rId41"/>
    <p:sldId id="363" r:id="rId42"/>
    <p:sldId id="348" r:id="rId43"/>
    <p:sldId id="349" r:id="rId44"/>
    <p:sldId id="350" r:id="rId45"/>
    <p:sldId id="385" r:id="rId46"/>
    <p:sldId id="386" r:id="rId47"/>
    <p:sldId id="387" r:id="rId48"/>
    <p:sldId id="388" r:id="rId49"/>
    <p:sldId id="389" r:id="rId50"/>
    <p:sldId id="390" r:id="rId51"/>
  </p:sldIdLst>
  <p:sldSz cx="9144000" cy="5143500" type="screen16x9"/>
  <p:notesSz cx="7010400" cy="92964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setti, Greg" initials="BG" lastIdx="25" clrIdx="0">
    <p:extLst>
      <p:ext uri="{19B8F6BF-5375-455C-9EA6-DF929625EA0E}">
        <p15:presenceInfo xmlns:p15="http://schemas.microsoft.com/office/powerpoint/2012/main" userId="S-1-5-21-185489447-88882503-980507067-188861" providerId="AD"/>
      </p:ext>
    </p:extLst>
  </p:cmAuthor>
  <p:cmAuthor id="2" name="OPLA" initials="OPLA" lastIdx="35" clrIdx="1">
    <p:extLst>
      <p:ext uri="{19B8F6BF-5375-455C-9EA6-DF929625EA0E}">
        <p15:presenceInfo xmlns:p15="http://schemas.microsoft.com/office/powerpoint/2012/main" userId="OPLA" providerId="None"/>
      </p:ext>
    </p:extLst>
  </p:cmAuthor>
  <p:cmAuthor id="3" name="Mummalaneni, Nalini" initials="MN" lastIdx="11" clrIdx="2">
    <p:extLst>
      <p:ext uri="{19B8F6BF-5375-455C-9EA6-DF929625EA0E}">
        <p15:presenceInfo xmlns:p15="http://schemas.microsoft.com/office/powerpoint/2012/main" userId="S-1-5-21-185489447-88882503-980507067-2467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006"/>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59388" autoAdjust="0"/>
  </p:normalViewPr>
  <p:slideViewPr>
    <p:cSldViewPr snapToGrid="0" snapToObjects="1">
      <p:cViewPr varScale="1">
        <p:scale>
          <a:sx n="98" d="100"/>
          <a:sy n="98" d="100"/>
        </p:scale>
        <p:origin x="2142" y="78"/>
      </p:cViewPr>
      <p:guideLst>
        <p:guide orient="horz" pos="1620"/>
        <p:guide pos="2880"/>
      </p:guideLst>
    </p:cSldViewPr>
  </p:slideViewPr>
  <p:notesTextViewPr>
    <p:cViewPr>
      <p:scale>
        <a:sx n="3" d="2"/>
        <a:sy n="3" d="2"/>
      </p:scale>
      <p:origin x="0" y="0"/>
    </p:cViewPr>
  </p:notesTextViewPr>
  <p:sorterViewPr>
    <p:cViewPr>
      <p:scale>
        <a:sx n="110" d="100"/>
        <a:sy n="110" d="100"/>
      </p:scale>
      <p:origin x="0" y="0"/>
    </p:cViewPr>
  </p:sorterViewPr>
  <p:notesViewPr>
    <p:cSldViewPr snapToGrid="0" snapToObjects="1">
      <p:cViewPr varScale="1">
        <p:scale>
          <a:sx n="49" d="100"/>
          <a:sy n="49" d="100"/>
        </p:scale>
        <p:origin x="251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C950A3BB-CAF4-1D4E-B3B2-E95D9B9E66DF}" type="datetimeFigureOut">
              <a:rPr lang="en-US" smtClean="0">
                <a:latin typeface="Segoe UI"/>
              </a:rPr>
              <a:t>2/13/2019</a:t>
            </a:fld>
            <a:endParaRPr lang="en-US" dirty="0">
              <a:latin typeface="Segoe UI"/>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atin typeface="Segoe UI"/>
              </a:defRPr>
            </a:lvl1pPr>
          </a:lstStyle>
          <a:p>
            <a:fld id="{139B48F8-1A14-4941-902A-1D33547A0B6A}" type="datetimeFigureOut">
              <a:rPr lang="en-US" smtClean="0"/>
              <a:pPr/>
              <a:t>2/13/2019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CBT NARRATION:</a:t>
            </a:r>
          </a:p>
          <a:p>
            <a:pPr defTabSz="457133">
              <a:defRPr/>
            </a:pPr>
            <a:r>
              <a:rPr lang="en-US" dirty="0" smtClean="0"/>
              <a:t>Accessibility note: Recorded materials in this CBT do not always exactly match the contents of the slides in this presentation.</a:t>
            </a:r>
          </a:p>
          <a:p>
            <a:endParaRPr lang="en-US" baseline="0" dirty="0" smtClean="0"/>
          </a:p>
          <a:p>
            <a:r>
              <a:rPr lang="en-US" dirty="0"/>
              <a:t>This CBT addresses the examination of claims containing functional language for compliance with 35 U.S.C. § 112, and will focus on situations where functional language is used to claim computer-implemented inventions. </a:t>
            </a:r>
            <a:r>
              <a:rPr lang="en-US" dirty="0" smtClean="0"/>
              <a:t>Part </a:t>
            </a:r>
            <a:r>
              <a:rPr lang="en-US" dirty="0"/>
              <a:t>one of this CBT addresses issues under 35 U.S.C. § 112 related to the examination of computer-implemented functional claims that are interpreted under 35 U.S.C. § 112(f). </a:t>
            </a:r>
            <a:r>
              <a:rPr lang="en-US" dirty="0" smtClean="0"/>
              <a:t>Part </a:t>
            </a:r>
            <a:r>
              <a:rPr lang="en-US" dirty="0"/>
              <a:t>two of this CBT addresses issues under 35 U.S.C. § 112 related to the examination of computer-implemented functional claims </a:t>
            </a:r>
            <a:r>
              <a:rPr lang="en-US" dirty="0">
                <a:solidFill>
                  <a:schemeClr val="tx1"/>
                </a:solidFill>
              </a:rPr>
              <a:t>that recite only the idea of a solution or outcome to a problem but fail to recite details of how the solution or outcome is accomplished</a:t>
            </a:r>
            <a:r>
              <a:rPr lang="en-US" dirty="0" smtClean="0"/>
              <a:t>.</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106483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defTabSz="465819">
              <a:defRPr/>
            </a:pPr>
            <a:r>
              <a:rPr lang="en-US" dirty="0"/>
              <a:t>By contrast, a claim limitation that does not use the term “means” will trigger the presumption that § 112(f) does not apply.</a:t>
            </a:r>
          </a:p>
          <a:p>
            <a:pPr defTabSz="465819">
              <a:defRPr/>
            </a:pPr>
            <a:endParaRPr lang="en-US" dirty="0"/>
          </a:p>
          <a:p>
            <a:pPr defTabSz="465819">
              <a:defRPr/>
            </a:pPr>
            <a:r>
              <a:rPr lang="en-US" dirty="0"/>
              <a:t>The presumption that § 112(f) does not apply is overcome when the claim term fails to recite sufficiently definite structure or else recites function without reciting sufficient structure for performing that function. </a:t>
            </a:r>
            <a:r>
              <a:rPr lang="en-US" dirty="0" smtClean="0"/>
              <a:t>The </a:t>
            </a:r>
            <a:r>
              <a:rPr lang="en-US" dirty="0"/>
              <a:t>USPTO’s examination practice regarding the presumption that § 112(f) does not apply to a claim limitation that does not use the term “means” is based on the Federal Circuit’s standard set forth in its </a:t>
            </a:r>
            <a:r>
              <a:rPr lang="en-US" dirty="0" smtClean="0"/>
              <a:t>decision </a:t>
            </a:r>
            <a:r>
              <a:rPr lang="en-US" dirty="0"/>
              <a:t>in </a:t>
            </a:r>
            <a:r>
              <a:rPr lang="en-US" i="1" dirty="0"/>
              <a:t>Williamson v. Citrix Online, </a:t>
            </a:r>
            <a:r>
              <a:rPr lang="en-US" i="1" dirty="0" smtClean="0"/>
              <a:t>LLC</a:t>
            </a:r>
            <a:r>
              <a:rPr lang="en-US" dirty="0" smtClean="0"/>
              <a:t>, 792 F.3d 1339, 1348 (Fed. Cir. 2015) (</a:t>
            </a:r>
            <a:r>
              <a:rPr lang="en-US" dirty="0" err="1" smtClean="0"/>
              <a:t>en</a:t>
            </a:r>
            <a:r>
              <a:rPr lang="en-US" dirty="0" smtClean="0"/>
              <a:t> banc). </a:t>
            </a:r>
            <a:endParaRPr lang="en-US" dirty="0"/>
          </a:p>
          <a:p>
            <a:pPr defTabSz="465819">
              <a:defRPr/>
            </a:pPr>
            <a:endParaRPr lang="en-US" dirty="0"/>
          </a:p>
          <a:p>
            <a:pPr defTabSz="465819">
              <a:defRPr/>
            </a:pPr>
            <a:r>
              <a:rPr lang="en-US" dirty="0"/>
              <a:t>Instead of using “means” in such cases, a substitute term can act as a generic placeholder for the term “means” where that term would not be recognized by one of ordinary skill in the art as being sufficiently definite structure for performing the claimed function.</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1146276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defTabSz="465819">
              <a:defRPr/>
            </a:pPr>
            <a:r>
              <a:rPr lang="en-US" dirty="0" smtClean="0"/>
              <a:t>Note that there is no fixed list of generic placeholders that always result in § 112(f) interpretation. The following are examples of non-structural generic placeholders that may invoke § 112(f) in some situations: “mechanism for,” “module for,” “device for,” “unit for,” “component for,” “element for,” “member for,” “apparatus for,” “machine for,” or “system for.” This list is not exhaustive, and similar generic placeholders may invoke § 112(f).  </a:t>
            </a:r>
          </a:p>
          <a:p>
            <a:pPr defTabSz="465819">
              <a:defRPr/>
            </a:pPr>
            <a:endParaRPr lang="en-US" dirty="0" smtClean="0"/>
          </a:p>
          <a:p>
            <a:pPr defTabSz="465819">
              <a:defRPr/>
            </a:pPr>
            <a:r>
              <a:rPr lang="en-US" dirty="0" smtClean="0"/>
              <a:t>Likewise there is no fixed list of words that always avoid § 112(f) interpretation. Every case will turn on its own unique set of facts.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3625278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defTabSz="465819">
              <a:defRPr/>
            </a:pPr>
            <a:r>
              <a:rPr lang="en-US" dirty="0"/>
              <a:t>Even when a claim limitation uses the term “means” or a generic placeholder for the term “means,” a limitation will not invoke § 112(f) if there is a structural modifier that further describes the term “means” or the generic placeholder.</a:t>
            </a:r>
          </a:p>
          <a:p>
            <a:pPr defTabSz="465819">
              <a:defRPr/>
            </a:pPr>
            <a:endParaRPr lang="en-US" dirty="0"/>
          </a:p>
          <a:p>
            <a:pPr defTabSz="465819">
              <a:defRPr/>
            </a:pPr>
            <a:r>
              <a:rPr lang="en-US" dirty="0" smtClean="0"/>
              <a:t>To </a:t>
            </a:r>
            <a:r>
              <a:rPr lang="en-US" dirty="0"/>
              <a:t>determine whether a word, term, or phrase coupled with a function denotes structure, check whether: </a:t>
            </a:r>
          </a:p>
          <a:p>
            <a:pPr marL="220348" indent="-220348" defTabSz="465819">
              <a:buFontTx/>
              <a:buAutoNum type="arabicParenBoth"/>
              <a:defRPr/>
            </a:pPr>
            <a:r>
              <a:rPr lang="en-US" dirty="0"/>
              <a:t>the specification provides a description sufficient to inform one of ordinary skill in the art that the term denotes </a:t>
            </a:r>
            <a:r>
              <a:rPr lang="en-US" dirty="0" smtClean="0"/>
              <a:t>structure, </a:t>
            </a:r>
            <a:endParaRPr lang="en-US" dirty="0"/>
          </a:p>
          <a:p>
            <a:pPr marL="220348" indent="-220348" defTabSz="465819">
              <a:buFontTx/>
              <a:buAutoNum type="arabicParenBoth"/>
              <a:defRPr/>
            </a:pPr>
            <a:r>
              <a:rPr lang="en-US" dirty="0"/>
              <a:t>general and subject matter specific dictionaries provide evidence that the term has achieved recognition as a noun denoting </a:t>
            </a:r>
            <a:r>
              <a:rPr lang="en-US" dirty="0" smtClean="0"/>
              <a:t>structure, </a:t>
            </a:r>
            <a:r>
              <a:rPr lang="en-US" dirty="0"/>
              <a:t>and </a:t>
            </a:r>
          </a:p>
          <a:p>
            <a:pPr marL="220348" indent="-220348" defTabSz="465819">
              <a:buFontTx/>
              <a:buAutoNum type="arabicParenBoth"/>
              <a:defRPr/>
            </a:pPr>
            <a:r>
              <a:rPr lang="en-US" dirty="0"/>
              <a:t>the prior art provides evidence that the term has an art-recognized structure to perform the claimed function.  </a:t>
            </a:r>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3921784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endParaRPr lang="en-US" b="1" dirty="0" smtClean="0"/>
          </a:p>
          <a:p>
            <a:pPr marL="0" marR="0" lvl="0" indent="0" algn="l" defTabSz="465819" rtl="0" eaLnBrk="1" fontAlgn="auto" latinLnBrk="0" hangingPunct="1">
              <a:lnSpc>
                <a:spcPct val="100000"/>
              </a:lnSpc>
              <a:spcBef>
                <a:spcPts val="0"/>
              </a:spcBef>
              <a:spcAft>
                <a:spcPts val="0"/>
              </a:spcAft>
              <a:buClrTx/>
              <a:buSzTx/>
              <a:buFontTx/>
              <a:buNone/>
              <a:tabLst/>
              <a:defRPr/>
            </a:pPr>
            <a:r>
              <a:rPr lang="en-US" dirty="0" smtClean="0"/>
              <a:t>The following example is drawn from </a:t>
            </a:r>
            <a:r>
              <a:rPr lang="en-US" sz="1200" i="1" dirty="0" smtClean="0"/>
              <a:t>Williamson v. Citrix Online, LLC</a:t>
            </a:r>
            <a:r>
              <a:rPr lang="en-US" sz="1200" dirty="0" smtClean="0"/>
              <a:t>, 792 F.3d 1339 (Fed. Cir. 2015) (</a:t>
            </a:r>
            <a:r>
              <a:rPr lang="en-US" sz="1200" dirty="0" err="1" smtClean="0"/>
              <a:t>en</a:t>
            </a:r>
            <a:r>
              <a:rPr lang="en-US" sz="1200" dirty="0" smtClean="0"/>
              <a:t> banc). </a:t>
            </a:r>
            <a:r>
              <a:rPr lang="en-US" sz="1200" baseline="0" dirty="0" smtClean="0"/>
              <a:t>Note that only an excerpt of claim 8 is shown </a:t>
            </a:r>
            <a:r>
              <a:rPr lang="en-US" sz="1200" dirty="0" smtClean="0"/>
              <a:t>for purposes of this example. Claim 8 is directed to a system for distributed learning that utilizes industry standard computer hardware and software linked by a network to provide a “virtual classroom” environment. </a:t>
            </a:r>
          </a:p>
          <a:p>
            <a:pPr marL="0" marR="0" lvl="0" indent="0" algn="l" defTabSz="465819"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465819" rtl="0" eaLnBrk="1" fontAlgn="auto" latinLnBrk="0" hangingPunct="1">
              <a:lnSpc>
                <a:spcPct val="100000"/>
              </a:lnSpc>
              <a:spcBef>
                <a:spcPts val="0"/>
              </a:spcBef>
              <a:spcAft>
                <a:spcPts val="0"/>
              </a:spcAft>
              <a:buClrTx/>
              <a:buSzTx/>
              <a:buFontTx/>
              <a:buNone/>
              <a:tabLst/>
              <a:defRPr/>
            </a:pPr>
            <a:r>
              <a:rPr lang="en-US" sz="1200" dirty="0" smtClean="0"/>
              <a:t>Using the 3-prong analysis for identifying § 112(f) claim limitations, should the bolded limitation of claim 8 be interpreted under § 112(f)?</a:t>
            </a:r>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1515942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CBT NARRATION:</a:t>
            </a:r>
            <a:endParaRPr lang="en-US" b="1"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Figure</a:t>
            </a:r>
            <a:r>
              <a:rPr lang="en-US" baseline="0" dirty="0" smtClean="0"/>
              <a:t> 3 from the patent at issue in the </a:t>
            </a:r>
            <a:r>
              <a:rPr lang="en-US" i="1" baseline="0" dirty="0" smtClean="0"/>
              <a:t>Williamson</a:t>
            </a:r>
            <a:r>
              <a:rPr lang="en-US" baseline="0" dirty="0" smtClean="0"/>
              <a:t> case illustrates the functional units of the Distributed Learning Servers, or “DLS,” including the </a:t>
            </a:r>
            <a:r>
              <a:rPr lang="en-US" sz="1200" dirty="0" smtClean="0">
                <a:latin typeface="Segoe UI" panose="020B0502040204020203" pitchFamily="34" charset="0"/>
                <a:cs typeface="Segoe UI" panose="020B0502040204020203" pitchFamily="34" charset="0"/>
              </a:rPr>
              <a:t>distributed learning control module, or “DLCM,” which is recited in claim 8, a classroom environment module, and a streaming data module.</a:t>
            </a:r>
            <a:r>
              <a:rPr lang="en-US" sz="1200" baseline="0" dirty="0" smtClean="0">
                <a:latin typeface="Segoe UI" panose="020B0502040204020203" pitchFamily="34" charset="0"/>
                <a:cs typeface="Segoe UI" panose="020B0502040204020203" pitchFamily="34" charset="0"/>
              </a:rPr>
              <a:t> </a:t>
            </a:r>
            <a:r>
              <a:rPr lang="en-US" sz="1200" dirty="0" smtClean="0">
                <a:latin typeface="Segoe UI" panose="020B0502040204020203" pitchFamily="34" charset="0"/>
                <a:cs typeface="Segoe UI" panose="020B0502040204020203" pitchFamily="34" charset="0"/>
              </a:rPr>
              <a:t>While the following portion</a:t>
            </a:r>
            <a:r>
              <a:rPr lang="en-US" sz="1200" baseline="0" dirty="0" smtClean="0">
                <a:latin typeface="Segoe UI" panose="020B0502040204020203" pitchFamily="34" charset="0"/>
                <a:cs typeface="Segoe UI" panose="020B0502040204020203" pitchFamily="34" charset="0"/>
              </a:rPr>
              <a:t> of the specification of the patent in the </a:t>
            </a:r>
            <a:r>
              <a:rPr lang="en-US" sz="1200" i="1" baseline="0" dirty="0" smtClean="0">
                <a:latin typeface="Segoe UI" panose="020B0502040204020203" pitchFamily="34" charset="0"/>
                <a:cs typeface="Segoe UI" panose="020B0502040204020203" pitchFamily="34" charset="0"/>
              </a:rPr>
              <a:t>Williamson</a:t>
            </a:r>
            <a:r>
              <a:rPr lang="en-US" sz="1200" baseline="0" dirty="0" smtClean="0">
                <a:latin typeface="Segoe UI" panose="020B0502040204020203" pitchFamily="34" charset="0"/>
                <a:cs typeface="Segoe UI" panose="020B0502040204020203" pitchFamily="34" charset="0"/>
              </a:rPr>
              <a:t> case describes the</a:t>
            </a:r>
            <a:r>
              <a:rPr lang="en-US" sz="1200" dirty="0" smtClean="0">
                <a:latin typeface="Segoe UI" panose="020B0502040204020203" pitchFamily="34" charset="0"/>
                <a:cs typeface="Segoe UI" panose="020B0502040204020203" pitchFamily="34" charset="0"/>
              </a:rPr>
              <a:t> "distributed learning control module“</a:t>
            </a:r>
            <a:r>
              <a:rPr lang="en-US" sz="1200" baseline="0" dirty="0" smtClean="0">
                <a:latin typeface="Segoe UI" panose="020B0502040204020203" pitchFamily="34" charset="0"/>
                <a:cs typeface="Segoe UI" panose="020B0502040204020203" pitchFamily="34" charset="0"/>
              </a:rPr>
              <a:t> </a:t>
            </a:r>
            <a:r>
              <a:rPr lang="en-US" sz="1200" dirty="0" smtClean="0">
                <a:latin typeface="Segoe UI" panose="020B0502040204020203" pitchFamily="34" charset="0"/>
                <a:cs typeface="Segoe UI" panose="020B0502040204020203" pitchFamily="34" charset="0"/>
              </a:rPr>
              <a:t>in a certain level of detail, the Federal Circuit found</a:t>
            </a:r>
            <a:r>
              <a:rPr lang="en-US" sz="1200" baseline="0" dirty="0" smtClean="0">
                <a:latin typeface="Segoe UI" panose="020B0502040204020203" pitchFamily="34" charset="0"/>
                <a:cs typeface="Segoe UI" panose="020B0502040204020203" pitchFamily="34" charset="0"/>
              </a:rPr>
              <a:t> that the </a:t>
            </a:r>
            <a:r>
              <a:rPr lang="en-US" sz="1200" dirty="0" smtClean="0">
                <a:latin typeface="Segoe UI" panose="020B0502040204020203" pitchFamily="34" charset="0"/>
                <a:cs typeface="Segoe UI" panose="020B0502040204020203" pitchFamily="34" charset="0"/>
              </a:rPr>
              <a:t>written description fails to impart any structural significance to the term.</a:t>
            </a:r>
            <a:endParaRPr lang="en-US"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764327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defTabSz="465819">
              <a:defRPr/>
            </a:pPr>
            <a:r>
              <a:rPr lang="en-US" dirty="0"/>
              <a:t>At issue in the </a:t>
            </a:r>
            <a:r>
              <a:rPr lang="en-US" i="1" dirty="0"/>
              <a:t>Williamson</a:t>
            </a:r>
            <a:r>
              <a:rPr lang="en-US" dirty="0"/>
              <a:t> case was whether a “distributed learning control module” limitation in claims directed to a distributed learning system should be interpreted as a means-plus-function limitation. </a:t>
            </a:r>
            <a:r>
              <a:rPr lang="en-US" dirty="0" smtClean="0"/>
              <a:t>The </a:t>
            </a:r>
            <a:r>
              <a:rPr lang="en-US" dirty="0"/>
              <a:t>Federal Circuit concluded that “the ‘distributed learning control module’ limitation fails to recite sufficiently definite structure and that the presumption against means-plus-function claiming is rebutted.”  </a:t>
            </a:r>
            <a:endParaRPr lang="en-US" dirty="0" smtClean="0"/>
          </a:p>
          <a:p>
            <a:pPr defTabSz="465819">
              <a:defRPr/>
            </a:pPr>
            <a:endParaRPr lang="en-US" dirty="0" smtClean="0"/>
          </a:p>
          <a:p>
            <a:pPr defTabSz="465819">
              <a:defRPr/>
            </a:pPr>
            <a:r>
              <a:rPr lang="en-US" dirty="0" smtClean="0"/>
              <a:t>In support of its finding, </a:t>
            </a:r>
            <a:r>
              <a:rPr lang="en-US" dirty="0"/>
              <a:t>the Federal Circuit determined that: </a:t>
            </a:r>
          </a:p>
          <a:p>
            <a:pPr marL="165261" indent="-165261" defTabSz="465819">
              <a:buFont typeface="Arial" panose="020B0604020202020204" pitchFamily="34" charset="0"/>
              <a:buChar char="•"/>
              <a:defRPr/>
            </a:pPr>
            <a:r>
              <a:rPr lang="en-US" dirty="0"/>
              <a:t>“the word ‘module’ does not provide any indication of structure” and “sets forth the same black box recitation of structure ... as if the term ‘means’ had been </a:t>
            </a:r>
            <a:r>
              <a:rPr lang="en-US" dirty="0" smtClean="0"/>
              <a:t>used,”</a:t>
            </a:r>
            <a:endParaRPr lang="en-US" dirty="0"/>
          </a:p>
          <a:p>
            <a:pPr marL="165261" indent="-165261" defTabSz="465819">
              <a:buFont typeface="Arial" panose="020B0604020202020204" pitchFamily="34" charset="0"/>
              <a:buChar char="•"/>
              <a:defRPr/>
            </a:pPr>
            <a:r>
              <a:rPr lang="en-US" dirty="0"/>
              <a:t>“[t]he prefix ‘distributed learning control’ does not impart structure into the term ‘</a:t>
            </a:r>
            <a:r>
              <a:rPr lang="en-US" dirty="0" smtClean="0"/>
              <a:t>module,’” and </a:t>
            </a:r>
            <a:endParaRPr lang="en-US" dirty="0"/>
          </a:p>
          <a:p>
            <a:pPr marL="165261" indent="-165261" defTabSz="465819">
              <a:buFont typeface="Arial" panose="020B0604020202020204" pitchFamily="34" charset="0"/>
              <a:buChar char="•"/>
              <a:defRPr/>
            </a:pPr>
            <a:r>
              <a:rPr lang="en-US" dirty="0"/>
              <a:t>“the written description fails to impart any structural significance to the term.”  </a:t>
            </a:r>
            <a:endParaRPr lang="en-US" dirty="0" smtClean="0"/>
          </a:p>
          <a:p>
            <a:pPr marL="165261" indent="-165261" defTabSz="465819">
              <a:buFont typeface="Arial" panose="020B0604020202020204" pitchFamily="34" charset="0"/>
              <a:buChar char="•"/>
              <a:defRPr/>
            </a:pPr>
            <a:endParaRPr lang="en-US" dirty="0" smtClean="0"/>
          </a:p>
          <a:p>
            <a:r>
              <a:rPr lang="en-US" dirty="0" smtClean="0"/>
              <a:t>Under the 3-prong analysis, the bolded limitation </a:t>
            </a:r>
            <a:r>
              <a:rPr lang="en-US" u="none" dirty="0" smtClean="0"/>
              <a:t>should be interpreted under § 112(f) because</a:t>
            </a:r>
            <a:r>
              <a:rPr lang="en-US" dirty="0" smtClean="0"/>
              <a:t>:</a:t>
            </a:r>
            <a:endParaRPr lang="en-US" u="none" dirty="0" smtClean="0"/>
          </a:p>
          <a:p>
            <a:pPr marL="285750" indent="-285750">
              <a:buFont typeface="Arial" panose="020B0604020202020204" pitchFamily="34" charset="0"/>
              <a:buChar char="•"/>
            </a:pPr>
            <a:r>
              <a:rPr lang="en-US" dirty="0" smtClean="0"/>
              <a:t>the word “module” </a:t>
            </a:r>
            <a:r>
              <a:rPr lang="en-US" dirty="0" smtClean="0"/>
              <a:t>acts as </a:t>
            </a:r>
            <a:r>
              <a:rPr lang="en-US" dirty="0" smtClean="0"/>
              <a:t>a generic placeholder for the term “means,”</a:t>
            </a:r>
          </a:p>
          <a:p>
            <a:pPr marL="285750" indent="-285750">
              <a:buFont typeface="Arial" panose="020B0604020202020204" pitchFamily="34" charset="0"/>
              <a:buChar char="•"/>
            </a:pPr>
            <a:r>
              <a:rPr lang="en-US" dirty="0" smtClean="0"/>
              <a:t>the generic placeholder “module” is modified by functional language “for receiving,” and</a:t>
            </a:r>
          </a:p>
          <a:p>
            <a:pPr marL="285750" indent="-285750">
              <a:buFont typeface="Arial" panose="020B0604020202020204" pitchFamily="34" charset="0"/>
              <a:buChar char="•"/>
            </a:pPr>
            <a:r>
              <a:rPr lang="en-US" dirty="0" smtClean="0"/>
              <a:t>the generic placeholder “module” is not modified by sufficient structure.</a:t>
            </a:r>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3706631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defTabSz="465819">
              <a:defRPr/>
            </a:pPr>
            <a:r>
              <a:rPr lang="en-US" dirty="0"/>
              <a:t>A determination that a claim is being interpreted according to § 112(f) should be expressly stated in the </a:t>
            </a:r>
            <a:r>
              <a:rPr lang="en-US" dirty="0" smtClean="0"/>
              <a:t>office </a:t>
            </a:r>
            <a:r>
              <a:rPr lang="en-US" dirty="0"/>
              <a:t>action</a:t>
            </a:r>
            <a:r>
              <a:rPr lang="en-US" dirty="0" smtClean="0"/>
              <a:t>. In </a:t>
            </a:r>
            <a:r>
              <a:rPr lang="en-US" dirty="0"/>
              <a:t>response to the </a:t>
            </a:r>
            <a:r>
              <a:rPr lang="en-US" dirty="0" smtClean="0"/>
              <a:t>office </a:t>
            </a:r>
            <a:r>
              <a:rPr lang="en-US" dirty="0"/>
              <a:t>action, if applicant does not want to have the claim limitation interpreted under § 112(f), applicant may: </a:t>
            </a:r>
          </a:p>
          <a:p>
            <a:pPr marL="220348" indent="-220348" defTabSz="465819">
              <a:buFont typeface="Arial" panose="020B0604020202020204" pitchFamily="34" charset="0"/>
              <a:buChar char="•"/>
              <a:defRPr/>
            </a:pPr>
            <a:r>
              <a:rPr lang="en-US" dirty="0"/>
              <a:t>present a sufficient showing to establish that the claim limitation recites sufficient structure to perform the claimed function so as to avoid interpretation under § 112(f</a:t>
            </a:r>
            <a:r>
              <a:rPr lang="en-US" dirty="0" smtClean="0"/>
              <a:t>), </a:t>
            </a:r>
            <a:r>
              <a:rPr lang="en-US" dirty="0"/>
              <a:t>or </a:t>
            </a:r>
          </a:p>
          <a:p>
            <a:pPr marL="220348" indent="-220348" defTabSz="465819">
              <a:buFont typeface="Arial" panose="020B0604020202020204" pitchFamily="34" charset="0"/>
              <a:buChar char="•"/>
              <a:defRPr/>
            </a:pPr>
            <a:r>
              <a:rPr lang="en-US" dirty="0"/>
              <a:t>amend the claim limitation in a way that avoids interpretation under § 112(f</a:t>
            </a:r>
            <a:r>
              <a:rPr lang="en-US" dirty="0" smtClean="0"/>
              <a:t>), for example, </a:t>
            </a:r>
            <a:r>
              <a:rPr lang="en-US" dirty="0"/>
              <a:t>by reciting sufficient structure to perform the claimed </a:t>
            </a:r>
            <a:r>
              <a:rPr lang="en-US" dirty="0" smtClean="0"/>
              <a:t>function. </a:t>
            </a:r>
            <a:endParaRPr lang="en-US" dirty="0"/>
          </a:p>
          <a:p>
            <a:pPr marL="220348" indent="-220348" defTabSz="465819">
              <a:buAutoNum type="arabicParenBoth"/>
              <a:defRPr/>
            </a:pPr>
            <a:endParaRPr lang="en-US" dirty="0"/>
          </a:p>
          <a:p>
            <a:pPr defTabSz="465819">
              <a:defRPr/>
            </a:pPr>
            <a:r>
              <a:rPr lang="en-US" dirty="0" smtClean="0"/>
              <a:t>The following form paragraphs are available for use in an office action when § 112(f) issues are present: </a:t>
            </a:r>
          </a:p>
          <a:p>
            <a:pPr marL="220348" indent="-220348" defTabSz="465819">
              <a:buFontTx/>
              <a:buAutoNum type="arabicParenBoth"/>
              <a:defRPr/>
            </a:pPr>
            <a:r>
              <a:rPr lang="en-US" baseline="0" dirty="0" smtClean="0"/>
              <a:t>Form Paragraph </a:t>
            </a:r>
            <a:r>
              <a:rPr lang="en-US" dirty="0" smtClean="0"/>
              <a:t>7.30.05</a:t>
            </a:r>
            <a:r>
              <a:rPr lang="en-US" dirty="0"/>
              <a:t> – </a:t>
            </a:r>
            <a:r>
              <a:rPr lang="en-US" dirty="0" smtClean="0"/>
              <a:t>Broadest Reasonable Interpretation under 35 U.S.C. § 112(f): Use of “Means” in Claim Drafting and Rebuttable Presumptions Raised,</a:t>
            </a:r>
          </a:p>
          <a:p>
            <a:pPr marL="220348" indent="-220348" defTabSz="465819">
              <a:buFontTx/>
              <a:buAutoNum type="arabicParenBoth"/>
              <a:defRPr/>
            </a:pPr>
            <a:r>
              <a:rPr lang="en-US" baseline="0" dirty="0" smtClean="0"/>
              <a:t>Form Paragraph </a:t>
            </a:r>
            <a:r>
              <a:rPr lang="en-US" dirty="0"/>
              <a:t>7.30.06 – </a:t>
            </a:r>
            <a:r>
              <a:rPr lang="en-US" dirty="0" smtClean="0"/>
              <a:t>35 U.S.C. </a:t>
            </a:r>
            <a:r>
              <a:rPr lang="en-US" dirty="0"/>
              <a:t>§ 112(f) Invoked Despite Absence of “</a:t>
            </a:r>
            <a:r>
              <a:rPr lang="en-US" dirty="0" smtClean="0"/>
              <a:t>Means,” and</a:t>
            </a:r>
            <a:endParaRPr lang="en-US" dirty="0"/>
          </a:p>
          <a:p>
            <a:pPr marL="220348" indent="-220348" defTabSz="465819">
              <a:buFontTx/>
              <a:buAutoNum type="arabicParenBoth"/>
              <a:defRPr/>
            </a:pPr>
            <a:r>
              <a:rPr lang="en-US" baseline="0" dirty="0" smtClean="0"/>
              <a:t>Form Paragraph </a:t>
            </a:r>
            <a:r>
              <a:rPr lang="en-US" dirty="0"/>
              <a:t>7.30.07 – </a:t>
            </a:r>
            <a:r>
              <a:rPr lang="en-US" dirty="0" smtClean="0"/>
              <a:t>35 U.S.C. </a:t>
            </a:r>
            <a:r>
              <a:rPr lang="en-US" dirty="0"/>
              <a:t>§ 112(f) Not Invoked Despite Presence of “</a:t>
            </a:r>
            <a:r>
              <a:rPr lang="en-US" dirty="0" smtClean="0"/>
              <a:t>Means.”</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3917428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defTabSz="465819">
              <a:defRPr/>
            </a:pPr>
            <a:r>
              <a:rPr lang="en-US" dirty="0"/>
              <a:t>The broadest reasonable interpretation, or BRI, of a claim limitation that is subject to § 112(f</a:t>
            </a:r>
            <a:r>
              <a:rPr lang="en-US" dirty="0" smtClean="0"/>
              <a:t>) </a:t>
            </a:r>
            <a:r>
              <a:rPr lang="en-US" dirty="0"/>
              <a:t>is the structure, material or act described in the specification as performing the entire claimed function and equivalents to the disclosed structure, material or act. </a:t>
            </a:r>
            <a:r>
              <a:rPr lang="en-US" dirty="0" smtClean="0"/>
              <a:t>Thus</a:t>
            </a:r>
            <a:r>
              <a:rPr lang="en-US" dirty="0"/>
              <a:t>, if the claim limitation is being interpreted under § 112(f), the specification must be consulted to determine the corresponding structure, material, or act for performing the claimed function.</a:t>
            </a:r>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349565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defTabSz="465819">
              <a:defRPr/>
            </a:pPr>
            <a:r>
              <a:rPr lang="en-US" dirty="0"/>
              <a:t>For a computer-implemented 35 U.S.C. § 112(f) claim limitation that performs a specific computer function, the specification must disclose an </a:t>
            </a:r>
            <a:r>
              <a:rPr lang="en-US" dirty="0" smtClean="0"/>
              <a:t>algorithm for </a:t>
            </a:r>
            <a:r>
              <a:rPr lang="en-US" dirty="0"/>
              <a:t>performing the claimed specific computer </a:t>
            </a:r>
            <a:r>
              <a:rPr lang="en-US" dirty="0" smtClean="0"/>
              <a:t>function (sometimes</a:t>
            </a:r>
            <a:r>
              <a:rPr lang="en-US" baseline="0" dirty="0" smtClean="0"/>
              <a:t> referred to as a specialized computer function)</a:t>
            </a:r>
            <a:r>
              <a:rPr lang="en-US" dirty="0" smtClean="0"/>
              <a:t>. An </a:t>
            </a:r>
            <a:r>
              <a:rPr lang="en-US" dirty="0"/>
              <a:t>algorithm is defined, for example, as a finite sequence of steps for solving a logical or mathematical problem or performing a task</a:t>
            </a:r>
            <a:r>
              <a:rPr lang="en-US" dirty="0" smtClean="0"/>
              <a:t>. </a:t>
            </a:r>
            <a:r>
              <a:rPr lang="en-US" dirty="0"/>
              <a:t>Applicant may express that algorithm in any understandable terms including as a mathematical formula, in prose, or as a flow chart, or in any other manner that provides sufficient structure</a:t>
            </a:r>
            <a:r>
              <a:rPr lang="en-US" dirty="0" smtClean="0"/>
              <a:t>. See </a:t>
            </a:r>
            <a:r>
              <a:rPr lang="en-US" sz="1200" dirty="0" smtClean="0"/>
              <a:t>MPEP § 2181, subsection II(B). </a:t>
            </a:r>
            <a:r>
              <a:rPr lang="en-US" dirty="0" smtClean="0"/>
              <a:t> </a:t>
            </a:r>
          </a:p>
          <a:p>
            <a:pPr defTabSz="465819">
              <a:defRPr/>
            </a:pPr>
            <a:endParaRPr lang="en-US" dirty="0" smtClean="0"/>
          </a:p>
          <a:p>
            <a:pPr defTabSz="465819">
              <a:defRPr/>
            </a:pPr>
            <a:r>
              <a:rPr lang="en-US" dirty="0" smtClean="0"/>
              <a:t>The </a:t>
            </a:r>
            <a:r>
              <a:rPr lang="en-US" dirty="0"/>
              <a:t>corresponding structure for a computer-implemented § 112(f) limitation that performs a specific computer function is not simply a general purpose computer by itself but a </a:t>
            </a:r>
            <a:r>
              <a:rPr lang="en-US" dirty="0" smtClean="0"/>
              <a:t>computer specially programmed </a:t>
            </a:r>
            <a:r>
              <a:rPr lang="en-US" dirty="0"/>
              <a:t>to perform the disclosed algorithm. </a:t>
            </a:r>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3411168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defTabSz="465819">
              <a:defRPr/>
            </a:pPr>
            <a:r>
              <a:rPr lang="en-US" dirty="0" smtClean="0"/>
              <a:t>A computer-implemented </a:t>
            </a:r>
            <a:r>
              <a:rPr lang="en-US" dirty="0"/>
              <a:t>§ 112(f) claim </a:t>
            </a:r>
            <a:r>
              <a:rPr lang="en-US" dirty="0" smtClean="0"/>
              <a:t>limitation </a:t>
            </a:r>
            <a:r>
              <a:rPr lang="en-US" dirty="0"/>
              <a:t>will be indefinite under § 112(b) when the specification fails to disclose an algorithm to perform the claimed </a:t>
            </a:r>
            <a:r>
              <a:rPr lang="en-US" dirty="0" smtClean="0"/>
              <a:t>function</a:t>
            </a:r>
            <a:r>
              <a:rPr lang="en-US" baseline="0" dirty="0" smtClean="0"/>
              <a:t> or </a:t>
            </a:r>
            <a:r>
              <a:rPr lang="en-US" dirty="0" smtClean="0"/>
              <a:t>when </a:t>
            </a:r>
            <a:r>
              <a:rPr lang="en-US" dirty="0"/>
              <a:t>the specification discloses an algorithm but the algorithm is not sufficient to perform the entire claimed function or functions. </a:t>
            </a:r>
          </a:p>
          <a:p>
            <a:pPr defTabSz="465819">
              <a:defRPr/>
            </a:pPr>
            <a:endParaRPr lang="en-US" dirty="0"/>
          </a:p>
          <a:p>
            <a:pPr defTabSz="465819">
              <a:defRPr/>
            </a:pPr>
            <a:r>
              <a:rPr lang="en-US" dirty="0"/>
              <a:t>The sufficiency of the algorithm is determined in view of what one of ordinary skill in the art would understand as sufficient to define the structure and make the boundaries of the claim understandable. </a:t>
            </a:r>
            <a:r>
              <a:rPr lang="en-US" dirty="0" smtClean="0"/>
              <a:t>The </a:t>
            </a:r>
            <a:r>
              <a:rPr lang="en-US" dirty="0"/>
              <a:t>requirement for the disclosure of an algorithm cannot be avoided by arguing that one of ordinary skill in the art is capable of writing software to </a:t>
            </a:r>
            <a:r>
              <a:rPr lang="en-US" dirty="0" smtClean="0"/>
              <a:t>perform </a:t>
            </a:r>
            <a:r>
              <a:rPr lang="en-US" dirty="0"/>
              <a:t>the claimed function.</a:t>
            </a:r>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326090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CBT NARRATION: </a:t>
            </a:r>
          </a:p>
          <a:p>
            <a:r>
              <a:rPr lang="en-US" dirty="0" smtClean="0"/>
              <a:t>Note that you can use the menu at right to navigate by slide titles using the Outline tab.  </a:t>
            </a:r>
          </a:p>
          <a:p>
            <a:endParaRPr lang="en-US" dirty="0" smtClean="0"/>
          </a:p>
          <a:p>
            <a:r>
              <a:rPr lang="en-US" dirty="0" smtClean="0"/>
              <a:t>Also, take a moment to get familiar with the bottom toolbar, which has buttons to play and pause voice recordings, to move to the next or previous slide, to adjust the volume of the voice recordings, and to minimize and then re-open the bottom toolbar and the right-hand menu. To replay voice recordings, move the pointer on the slide progress bar back to the beginning.</a:t>
            </a:r>
          </a:p>
          <a:p>
            <a:endParaRPr lang="en-US" dirty="0" smtClean="0"/>
          </a:p>
          <a:p>
            <a:r>
              <a:rPr lang="en-US" dirty="0" smtClean="0"/>
              <a:t>Click the next button to continue.</a:t>
            </a:r>
          </a:p>
          <a:p>
            <a:endParaRPr lang="en-US" dirty="0" smtClean="0"/>
          </a:p>
        </p:txBody>
      </p:sp>
    </p:spTree>
    <p:extLst>
      <p:ext uri="{BB962C8B-B14F-4D97-AF65-F5344CB8AC3E}">
        <p14:creationId xmlns:p14="http://schemas.microsoft.com/office/powerpoint/2010/main" val="3876921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marL="0" marR="0" lvl="0" indent="0" algn="l" defTabSz="465819" rtl="0" eaLnBrk="1" fontAlgn="auto" latinLnBrk="0" hangingPunct="1">
              <a:lnSpc>
                <a:spcPct val="100000"/>
              </a:lnSpc>
              <a:spcBef>
                <a:spcPts val="0"/>
              </a:spcBef>
              <a:spcAft>
                <a:spcPts val="0"/>
              </a:spcAft>
              <a:buClrTx/>
              <a:buSzTx/>
              <a:buFontTx/>
              <a:buNone/>
              <a:tabLst/>
              <a:defRPr/>
            </a:pPr>
            <a:r>
              <a:rPr lang="en-US" dirty="0" smtClean="0"/>
              <a:t>The following hypothetical example is drawn from </a:t>
            </a:r>
            <a:r>
              <a:rPr lang="en-US" sz="1200" i="1" dirty="0" smtClean="0"/>
              <a:t>Media Rights Technologies, Inc. v. Capital One Financial Corp.</a:t>
            </a:r>
            <a:r>
              <a:rPr lang="en-US" sz="1200" dirty="0" smtClean="0"/>
              <a:t>, 800 F.3d 1366 (Fed. Cir. 2015).</a:t>
            </a:r>
            <a:r>
              <a:rPr lang="en-US" sz="1200" baseline="0" dirty="0" smtClean="0"/>
              <a:t> Note that claim 1 </a:t>
            </a:r>
            <a:r>
              <a:rPr lang="en-US" sz="1200" dirty="0" smtClean="0"/>
              <a:t>has been</a:t>
            </a:r>
            <a:r>
              <a:rPr lang="en-US" sz="1200" baseline="0" dirty="0" smtClean="0"/>
              <a:t> modified </a:t>
            </a:r>
            <a:r>
              <a:rPr lang="en-US" sz="1200" dirty="0" smtClean="0"/>
              <a:t>for purposes of this example.</a:t>
            </a:r>
            <a:r>
              <a:rPr lang="en-US" sz="1200" baseline="0" dirty="0" smtClean="0"/>
              <a:t> </a:t>
            </a:r>
            <a:r>
              <a:rPr lang="en-US" dirty="0" smtClean="0"/>
              <a:t>Claim 1</a:t>
            </a:r>
            <a:r>
              <a:rPr lang="en-US" baseline="0" dirty="0" smtClean="0"/>
              <a:t> is directed to a method of preventing the unauthorized recording of electronic media. Among other steps, the method comprises activating a “compliance mechanism” in response to receiving media content by a client system.  </a:t>
            </a:r>
          </a:p>
          <a:p>
            <a:pPr marL="0" marR="0" lvl="0" indent="0" algn="l" defTabSz="465819" rtl="0" eaLnBrk="1" fontAlgn="auto" latinLnBrk="0" hangingPunct="1">
              <a:lnSpc>
                <a:spcPct val="100000"/>
              </a:lnSpc>
              <a:spcBef>
                <a:spcPts val="0"/>
              </a:spcBef>
              <a:spcAft>
                <a:spcPts val="0"/>
              </a:spcAft>
              <a:buClrTx/>
              <a:buSzTx/>
              <a:buFontTx/>
              <a:buNone/>
              <a:tabLst/>
              <a:defRPr/>
            </a:pPr>
            <a:endParaRPr lang="en-US" dirty="0"/>
          </a:p>
          <a:p>
            <a:pPr marL="0" marR="0" lvl="0" indent="0" algn="l" defTabSz="465819" rtl="0" eaLnBrk="1" fontAlgn="auto" latinLnBrk="0" hangingPunct="1">
              <a:lnSpc>
                <a:spcPct val="100000"/>
              </a:lnSpc>
              <a:spcBef>
                <a:spcPts val="0"/>
              </a:spcBef>
              <a:spcAft>
                <a:spcPts val="0"/>
              </a:spcAft>
              <a:buClrTx/>
              <a:buSzTx/>
              <a:buFontTx/>
              <a:buNone/>
              <a:tabLst/>
              <a:defRPr/>
            </a:pPr>
            <a:r>
              <a:rPr lang="en-US" baseline="0" dirty="0" smtClean="0"/>
              <a:t>Under the 3-prong analysis, “compliance mechanism” in this claim should be interpreted under § 112(f). In this example, the “compliance mechanism” performs the function of monitoring the controlled data pathway of the client system to ensure there is no unauthorized recording of the media content. </a:t>
            </a:r>
            <a:r>
              <a:rPr lang="en-US" sz="1200" dirty="0" smtClean="0"/>
              <a:t>This example will evaluate whether the bolded § 112(f) limitation of claim 1 is indefinite under § 112(b).</a:t>
            </a:r>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2633083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marL="0" marR="0" lvl="0" indent="0" algn="l" defTabSz="465819" rtl="0" eaLnBrk="1" fontAlgn="auto" latinLnBrk="0" hangingPunct="1">
              <a:lnSpc>
                <a:spcPct val="100000"/>
              </a:lnSpc>
              <a:spcBef>
                <a:spcPts val="0"/>
              </a:spcBef>
              <a:spcAft>
                <a:spcPts val="0"/>
              </a:spcAft>
              <a:buClrTx/>
              <a:buSzTx/>
              <a:buFontTx/>
              <a:buNone/>
              <a:tabLst/>
              <a:defRPr/>
            </a:pPr>
            <a:r>
              <a:rPr lang="en-US" dirty="0" smtClean="0"/>
              <a:t>Figure 4 from the patent at issue in the </a:t>
            </a:r>
            <a:r>
              <a:rPr lang="en-US" sz="1200" i="1" dirty="0" smtClean="0"/>
              <a:t>Media Rights </a:t>
            </a:r>
            <a:r>
              <a:rPr lang="en-US" sz="1200" i="0" dirty="0" smtClean="0"/>
              <a:t>case</a:t>
            </a:r>
            <a:r>
              <a:rPr lang="en-US" sz="1200" i="0" baseline="0" dirty="0" smtClean="0"/>
              <a:t> illustrates a</a:t>
            </a:r>
            <a:r>
              <a:rPr lang="en-US" sz="1200" dirty="0" smtClean="0"/>
              <a:t> “Copyright Compliance Mechanism 300” (also referred to as “CCM”),</a:t>
            </a:r>
            <a:r>
              <a:rPr lang="en-US" sz="1200" baseline="0" dirty="0" smtClean="0"/>
              <a:t> which </a:t>
            </a:r>
            <a:r>
              <a:rPr lang="en-US" sz="1200" dirty="0" smtClean="0"/>
              <a:t>corresponds</a:t>
            </a:r>
            <a:r>
              <a:rPr lang="en-US" sz="1200" baseline="0" dirty="0" smtClean="0"/>
              <a:t> to the “compliance mechanism” limitation of claim 1. Also illustrated is a timeline showing the CCM performing a step of verifying rules compliance during media playback.</a:t>
            </a:r>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196122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marL="0" marR="0" lvl="0" indent="0" algn="l" defTabSz="465819" rtl="0" eaLnBrk="1" fontAlgn="auto" latinLnBrk="0" hangingPunct="1">
              <a:lnSpc>
                <a:spcPct val="100000"/>
              </a:lnSpc>
              <a:spcBef>
                <a:spcPts val="0"/>
              </a:spcBef>
              <a:spcAft>
                <a:spcPts val="0"/>
              </a:spcAft>
              <a:buClrTx/>
              <a:buSzTx/>
              <a:buFontTx/>
              <a:buNone/>
              <a:tabLst/>
              <a:defRPr/>
            </a:pPr>
            <a:r>
              <a:rPr lang="en-US" sz="1200" i="0" dirty="0" smtClean="0"/>
              <a:t>At issue in this example is whether the</a:t>
            </a:r>
            <a:r>
              <a:rPr lang="en-US" sz="1200" i="0" baseline="0" dirty="0" smtClean="0"/>
              <a:t> following</a:t>
            </a:r>
            <a:r>
              <a:rPr lang="en-US" sz="1200" i="0" dirty="0" smtClean="0"/>
              <a:t> portion of the specification </a:t>
            </a:r>
            <a:r>
              <a:rPr lang="en-US" dirty="0" smtClean="0"/>
              <a:t>of the patent in the </a:t>
            </a:r>
            <a:r>
              <a:rPr lang="en-US" sz="1200" i="1" dirty="0" smtClean="0"/>
              <a:t>Media Rights </a:t>
            </a:r>
            <a:r>
              <a:rPr lang="en-US" sz="1200" i="0" dirty="0" smtClean="0"/>
              <a:t>case</a:t>
            </a:r>
            <a:r>
              <a:rPr lang="en-US" sz="1200" i="0" baseline="0" dirty="0" smtClean="0"/>
              <a:t> discloses </a:t>
            </a:r>
            <a:r>
              <a:rPr lang="en-US" sz="1200" i="0" dirty="0" smtClean="0"/>
              <a:t>an algorithm for</a:t>
            </a:r>
            <a:r>
              <a:rPr lang="en-US" sz="1200" i="0" baseline="0" dirty="0" smtClean="0"/>
              <a:t> </a:t>
            </a:r>
            <a:r>
              <a:rPr lang="en-US" sz="1200" dirty="0" smtClean="0"/>
              <a:t>the “monitoring the controlled data pathway to ensure there is no unauthorized recording of the media content” function performed by the “compliance</a:t>
            </a:r>
            <a:r>
              <a:rPr lang="en-US" sz="1200" baseline="0" dirty="0" smtClean="0"/>
              <a:t> mechanism</a:t>
            </a:r>
            <a:r>
              <a:rPr lang="en-US" dirty="0" smtClean="0"/>
              <a:t>.” This portion of the specification explains that</a:t>
            </a:r>
            <a:r>
              <a:rPr lang="en-US" baseline="0" dirty="0" smtClean="0"/>
              <a:t> when a portion of the media file is being played, the CCM </a:t>
            </a:r>
            <a:r>
              <a:rPr lang="en-US" sz="1200" dirty="0" smtClean="0"/>
              <a:t>checks that rules are being enforced.</a:t>
            </a:r>
            <a:r>
              <a:rPr lang="en-US" sz="1200" baseline="0" dirty="0" smtClean="0"/>
              <a:t> </a:t>
            </a:r>
            <a:r>
              <a:rPr lang="en-US" sz="1200" dirty="0" smtClean="0"/>
              <a:t>The CCM retrieves an additional portion of the media file if the rules</a:t>
            </a:r>
            <a:r>
              <a:rPr lang="en-US" sz="1200" baseline="0" dirty="0" smtClean="0"/>
              <a:t> are being enforced or suspends the playing of the media file if the rules are not being enforced.  </a:t>
            </a:r>
            <a:endParaRPr lang="en-US"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2516397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marL="0" marR="0" lvl="0" indent="0" algn="l" defTabSz="465819" rtl="0" eaLnBrk="1" fontAlgn="auto" latinLnBrk="0" hangingPunct="1">
              <a:lnSpc>
                <a:spcPct val="100000"/>
              </a:lnSpc>
              <a:spcBef>
                <a:spcPts val="0"/>
              </a:spcBef>
              <a:spcAft>
                <a:spcPts val="0"/>
              </a:spcAft>
              <a:buClrTx/>
              <a:buSzTx/>
              <a:buFontTx/>
              <a:buNone/>
              <a:tabLst/>
              <a:defRPr/>
            </a:pPr>
            <a:r>
              <a:rPr lang="en-US" sz="1200" dirty="0" smtClean="0"/>
              <a:t>The “compliance mechanism” limitation of claim 1 </a:t>
            </a:r>
            <a:r>
              <a:rPr lang="en-US" sz="1200" u="none" dirty="0" smtClean="0"/>
              <a:t>is indefinite under § 112(b) </a:t>
            </a:r>
            <a:r>
              <a:rPr lang="en-US" sz="1200" dirty="0" smtClean="0"/>
              <a:t>because the specification fails to adequately disclose structure to perform the claimed function</a:t>
            </a:r>
            <a:r>
              <a:rPr lang="en-US" dirty="0" smtClean="0"/>
              <a:t>. </a:t>
            </a:r>
          </a:p>
          <a:p>
            <a:pPr marL="0" marR="0" lvl="0" indent="0" algn="l" defTabSz="465819"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65819" rtl="0" eaLnBrk="1" fontAlgn="auto" latinLnBrk="0" hangingPunct="1">
              <a:lnSpc>
                <a:spcPct val="100000"/>
              </a:lnSpc>
              <a:spcBef>
                <a:spcPts val="0"/>
              </a:spcBef>
              <a:spcAft>
                <a:spcPts val="0"/>
              </a:spcAft>
              <a:buClrTx/>
              <a:buSzTx/>
              <a:buFontTx/>
              <a:buNone/>
              <a:tabLst/>
              <a:defRPr/>
            </a:pPr>
            <a:r>
              <a:rPr lang="en-US" sz="1200" dirty="0" smtClean="0"/>
              <a:t>For a computer-implemented § 112(f) claim limitation, the specification must disclose an algorithm or algorithms for performing the claimed specific computer function.</a:t>
            </a:r>
          </a:p>
          <a:p>
            <a:pPr marL="0" marR="0" lvl="0" indent="0" algn="l" defTabSz="465819"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465819" rtl="0" eaLnBrk="1" fontAlgn="auto" latinLnBrk="0" hangingPunct="1">
              <a:lnSpc>
                <a:spcPct val="100000"/>
              </a:lnSpc>
              <a:spcBef>
                <a:spcPts val="0"/>
              </a:spcBef>
              <a:spcAft>
                <a:spcPts val="0"/>
              </a:spcAft>
              <a:buClrTx/>
              <a:buSzTx/>
              <a:buFontTx/>
              <a:buNone/>
              <a:tabLst/>
              <a:defRPr/>
            </a:pPr>
            <a:r>
              <a:rPr lang="en-US" sz="1200" dirty="0" smtClean="0"/>
              <a:t>In this example, the specification states that there are rules, which the "copyright compliance mechanism" enforces to monitor the data pathway to ensure there is no unauthorized recording of electronic media, but the specification provides </a:t>
            </a:r>
            <a:r>
              <a:rPr lang="en-US" sz="1200" u="none" dirty="0" smtClean="0"/>
              <a:t>no detail about the rules themselves or how the "copyright compliance mechanism" determines whether the rules are being enforced.</a:t>
            </a:r>
            <a:endParaRPr lang="en-US" sz="1200" i="1" u="sng"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2609312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defTabSz="465819">
              <a:defRPr/>
            </a:pPr>
            <a:r>
              <a:rPr lang="en-US" dirty="0"/>
              <a:t>When a claim containing a computer-implemented § 112(f) claim limitation is found to be indefinite under § 112(b) for failure to disclose sufficient corresponding </a:t>
            </a:r>
            <a:r>
              <a:rPr lang="en-US" dirty="0" smtClean="0"/>
              <a:t>structure, for example, the </a:t>
            </a:r>
            <a:r>
              <a:rPr lang="en-US" dirty="0"/>
              <a:t>computer and the </a:t>
            </a:r>
            <a:r>
              <a:rPr lang="en-US" dirty="0" smtClean="0"/>
              <a:t>algorithm, </a:t>
            </a:r>
            <a:r>
              <a:rPr lang="en-US" dirty="0"/>
              <a:t>in the specification that performs the entire claimed </a:t>
            </a:r>
            <a:r>
              <a:rPr lang="en-US" dirty="0" smtClean="0"/>
              <a:t>function or functions, </a:t>
            </a:r>
            <a:r>
              <a:rPr lang="en-US" dirty="0"/>
              <a:t>it will also lack written description under § 112(a).</a:t>
            </a:r>
          </a:p>
          <a:p>
            <a:pPr defTabSz="465819">
              <a:defRPr/>
            </a:pPr>
            <a:endParaRPr lang="en-US" dirty="0"/>
          </a:p>
          <a:p>
            <a:pPr defTabSz="465819">
              <a:defRPr/>
            </a:pPr>
            <a:r>
              <a:rPr lang="en-US" dirty="0" smtClean="0"/>
              <a:t>In</a:t>
            </a:r>
            <a:r>
              <a:rPr lang="en-US" baseline="0" dirty="0" smtClean="0"/>
              <a:t> such situations, f</a:t>
            </a:r>
            <a:r>
              <a:rPr lang="en-US" dirty="0" smtClean="0"/>
              <a:t>urther </a:t>
            </a:r>
            <a:r>
              <a:rPr lang="en-US" dirty="0"/>
              <a:t>consider whether the </a:t>
            </a:r>
            <a:r>
              <a:rPr lang="en-US" dirty="0" smtClean="0"/>
              <a:t>disclosure</a:t>
            </a:r>
            <a:r>
              <a:rPr lang="en-US" baseline="0" dirty="0" smtClean="0"/>
              <a:t> </a:t>
            </a:r>
            <a:r>
              <a:rPr lang="en-US" dirty="0" smtClean="0"/>
              <a:t>contains </a:t>
            </a:r>
            <a:r>
              <a:rPr lang="en-US" dirty="0"/>
              <a:t>sufficient information regarding the subject matter of the claims as to enable one skilled in the pertinent art to make and use the full scope of the claimed invention in compliance with the enablement requirement of § 112(a).  </a:t>
            </a:r>
          </a:p>
        </p:txBody>
      </p:sp>
      <p:sp>
        <p:nvSpPr>
          <p:cNvPr id="4" name="Slide Number Placeholder 3"/>
          <p:cNvSpPr>
            <a:spLocks noGrp="1"/>
          </p:cNvSpPr>
          <p:nvPr>
            <p:ph type="sldNum" sz="quarter" idx="10"/>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2197811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33">
              <a:defRPr/>
            </a:pPr>
            <a:r>
              <a:rPr lang="en-US" dirty="0" smtClean="0"/>
              <a:t>CBT NARRATION:</a:t>
            </a:r>
          </a:p>
          <a:p>
            <a:pPr defTabSz="457133">
              <a:defRPr/>
            </a:pPr>
            <a:r>
              <a:rPr lang="en-US" dirty="0" smtClean="0"/>
              <a:t>Part two of this CBT will review issues under </a:t>
            </a:r>
            <a:r>
              <a:rPr lang="en-US" dirty="0"/>
              <a:t>35 U.S.C. </a:t>
            </a:r>
            <a:r>
              <a:rPr lang="en-US" dirty="0" smtClean="0"/>
              <a:t>§ 112(a) related to the examination of computer-implemented functional claim limitations.</a:t>
            </a:r>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3418062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marL="0" marR="0" lvl="0" indent="0" algn="l" defTabSz="465819"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Segoe UI"/>
                <a:ea typeface="+mn-ea"/>
                <a:cs typeface="+mn-cs"/>
              </a:rPr>
              <a:t>Even if a claim is not construed under § 112(f), computer-implemented functional claim language must still be evaluated for sufficient disclosure under the written description and enablement requirements of § 112(a). </a:t>
            </a:r>
            <a:r>
              <a:rPr lang="en-US" sz="1200" dirty="0" smtClean="0"/>
              <a:t>The written description and enablement requirements of § 112(a) are separate and distinct.</a:t>
            </a:r>
            <a:endParaRPr lang="en-US"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3219622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65819">
              <a:defRPr/>
            </a:pPr>
            <a:r>
              <a:rPr lang="en-US" dirty="0" smtClean="0"/>
              <a:t>CBT NARRATION:</a:t>
            </a:r>
          </a:p>
          <a:p>
            <a:pPr algn="l" defTabSz="465819">
              <a:defRPr/>
            </a:pPr>
            <a:r>
              <a:rPr lang="en-US" sz="1200" kern="1200" dirty="0" smtClean="0">
                <a:solidFill>
                  <a:schemeClr val="tx1"/>
                </a:solidFill>
                <a:effectLst/>
                <a:latin typeface="Segoe UI"/>
                <a:ea typeface="+mn-ea"/>
                <a:cs typeface="+mn-cs"/>
              </a:rPr>
              <a:t>In order to satisfy the written description requirement set forth in § 112(a), the specification must describe the claimed invention in sufficient detail such that one skilled in the art can reasonably conclude that the inventor had possession of the claimed invention at the time of filing. For instance, the specification must provide a sufficient description of an invention, not an indication of a result that one might achieve. </a:t>
            </a:r>
          </a:p>
          <a:p>
            <a:pPr algn="l" defTabSz="465819">
              <a:defRPr/>
            </a:pPr>
            <a:endParaRPr lang="en-US" sz="1200" kern="1200" dirty="0" smtClean="0">
              <a:solidFill>
                <a:schemeClr val="tx1"/>
              </a:solidFill>
              <a:effectLst/>
              <a:latin typeface="Segoe UI"/>
              <a:ea typeface="+mn-ea"/>
              <a:cs typeface="+mn-cs"/>
            </a:endParaRPr>
          </a:p>
          <a:p>
            <a:pPr algn="l" defTabSz="465819">
              <a:defRPr/>
            </a:pPr>
            <a:r>
              <a:rPr lang="en-US" sz="1200" kern="1200" dirty="0" smtClean="0">
                <a:solidFill>
                  <a:schemeClr val="tx1"/>
                </a:solidFill>
                <a:effectLst/>
                <a:latin typeface="Segoe UI"/>
                <a:ea typeface="+mn-ea"/>
                <a:cs typeface="+mn-cs"/>
              </a:rPr>
              <a:t>The level of detail required to satisfy the written description requirement varies depending on the nature and scope of the claims and on the complexity and predictability of the relevant technology.</a:t>
            </a:r>
            <a:r>
              <a:rPr lang="en-US" sz="1200" kern="1200" baseline="0" dirty="0" smtClean="0">
                <a:solidFill>
                  <a:schemeClr val="tx1"/>
                </a:solidFill>
                <a:effectLst/>
                <a:latin typeface="Segoe UI"/>
                <a:ea typeface="+mn-ea"/>
                <a:cs typeface="+mn-cs"/>
              </a:rPr>
              <a:t> </a:t>
            </a:r>
            <a:r>
              <a:rPr lang="en-US" sz="1200" kern="1200" dirty="0" smtClean="0">
                <a:solidFill>
                  <a:schemeClr val="tx1"/>
                </a:solidFill>
                <a:effectLst/>
                <a:latin typeface="Segoe UI"/>
                <a:ea typeface="+mn-ea"/>
                <a:cs typeface="+mn-cs"/>
              </a:rPr>
              <a:t>Information that is well known in the art need not be described in detail in the specification.</a:t>
            </a:r>
            <a:r>
              <a:rPr lang="en-US" sz="1200" kern="1200" baseline="0" dirty="0" smtClean="0">
                <a:solidFill>
                  <a:schemeClr val="tx1"/>
                </a:solidFill>
                <a:effectLst/>
                <a:latin typeface="Segoe UI"/>
                <a:ea typeface="+mn-ea"/>
                <a:cs typeface="+mn-cs"/>
              </a:rPr>
              <a:t> </a:t>
            </a:r>
            <a:r>
              <a:rPr lang="en-US" sz="1200" kern="1200" dirty="0" smtClean="0">
                <a:solidFill>
                  <a:schemeClr val="tx1"/>
                </a:solidFill>
                <a:effectLst/>
                <a:latin typeface="Segoe UI"/>
                <a:ea typeface="+mn-ea"/>
                <a:cs typeface="+mn-cs"/>
              </a:rPr>
              <a:t>However, sufficient information must be provided to show that the inventor had possession of the invention as claimed. </a:t>
            </a:r>
            <a:r>
              <a:rPr lang="en-US" sz="1200" dirty="0" smtClean="0"/>
              <a:t>See MPEP § 2163,</a:t>
            </a:r>
            <a:r>
              <a:rPr lang="en-US" sz="1200" baseline="0" dirty="0" smtClean="0"/>
              <a:t> subsection II(A)(2)</a:t>
            </a:r>
            <a:r>
              <a:rPr lang="en-US" sz="1200" dirty="0" smtClean="0"/>
              <a:t>.</a:t>
            </a:r>
            <a:endParaRPr lang="en-US" dirty="0" smtClean="0"/>
          </a:p>
          <a:p>
            <a:pPr algn="l" defTabSz="465819">
              <a:defRPr/>
            </a:pPr>
            <a:endParaRPr lang="en-US" sz="1200" kern="1200" dirty="0" smtClean="0">
              <a:solidFill>
                <a:schemeClr val="tx1"/>
              </a:solidFill>
              <a:effectLst/>
              <a:latin typeface="Segoe UI"/>
              <a:ea typeface="+mn-ea"/>
              <a:cs typeface="+mn-cs"/>
            </a:endParaRPr>
          </a:p>
        </p:txBody>
      </p:sp>
      <p:sp>
        <p:nvSpPr>
          <p:cNvPr id="4" name="Slide Number Placeholder 3"/>
          <p:cNvSpPr>
            <a:spLocks noGrp="1"/>
          </p:cNvSpPr>
          <p:nvPr>
            <p:ph type="sldNum" sz="quarter" idx="10"/>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1187997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65819">
              <a:defRPr/>
            </a:pPr>
            <a:r>
              <a:rPr lang="en-US" dirty="0" smtClean="0"/>
              <a:t>CBT NARRATION:</a:t>
            </a:r>
          </a:p>
          <a:p>
            <a:pPr algn="l" defTabSz="465819">
              <a:defRPr/>
            </a:pPr>
            <a:r>
              <a:rPr lang="en-US" sz="1200" kern="1200" dirty="0" smtClean="0">
                <a:solidFill>
                  <a:schemeClr val="tx1"/>
                </a:solidFill>
                <a:effectLst/>
                <a:latin typeface="Segoe UI"/>
                <a:ea typeface="+mn-ea"/>
                <a:cs typeface="+mn-cs"/>
              </a:rPr>
              <a:t>The analysis of whether the specification complies with the written description requirement calls for the examiner to compare the scope of the claim with the scope of the description to determine whether applicant or inventor has demonstrated possession of the claimed invention.</a:t>
            </a:r>
          </a:p>
          <a:p>
            <a:pPr algn="l" defTabSz="465819">
              <a:defRPr/>
            </a:pPr>
            <a:endParaRPr lang="en-US" sz="1200" b="0" u="none" kern="1200" baseline="0" dirty="0" smtClean="0">
              <a:solidFill>
                <a:schemeClr val="tx1"/>
              </a:solidFill>
              <a:effectLst/>
              <a:latin typeface="Segoe UI"/>
              <a:ea typeface="+mn-ea"/>
              <a:cs typeface="+mn-cs"/>
            </a:endParaRPr>
          </a:p>
          <a:p>
            <a:pPr algn="l" defTabSz="465819">
              <a:defRPr/>
            </a:pPr>
            <a:r>
              <a:rPr lang="en-US" b="0" u="none" baseline="0" dirty="0" smtClean="0"/>
              <a:t>There is no special rule for supporting a genus by the disclosure of a species. </a:t>
            </a:r>
            <a:r>
              <a:rPr lang="en-US" b="0" u="none" dirty="0" smtClean="0"/>
              <a:t>Disclosure of the species must be sufficient to convey to one skilled in the art that the inventor possessed the subject matter of the genus. Whether a genus is supported depends upon the state of the art and the nature and breadth of the genus</a:t>
            </a:r>
            <a:r>
              <a:rPr lang="en-US" b="0" u="none" baseline="0" dirty="0" smtClean="0"/>
              <a:t>.</a:t>
            </a:r>
            <a:endParaRPr lang="en-US" sz="1200" b="0" u="none" kern="1200" baseline="0" dirty="0" smtClean="0">
              <a:solidFill>
                <a:schemeClr val="tx1"/>
              </a:solidFill>
              <a:effectLst/>
              <a:latin typeface="Segoe UI"/>
              <a:ea typeface="+mn-ea"/>
              <a:cs typeface="+mn-cs"/>
            </a:endParaRPr>
          </a:p>
          <a:p>
            <a:pPr algn="l" defTabSz="465819">
              <a:defRPr/>
            </a:pPr>
            <a:endParaRPr lang="en-US" sz="1200" kern="1200" dirty="0" smtClean="0">
              <a:solidFill>
                <a:schemeClr val="tx1"/>
              </a:solidFill>
              <a:effectLst/>
              <a:latin typeface="Segoe UI"/>
              <a:ea typeface="+mn-ea"/>
              <a:cs typeface="+mn-cs"/>
            </a:endParaRPr>
          </a:p>
        </p:txBody>
      </p:sp>
      <p:sp>
        <p:nvSpPr>
          <p:cNvPr id="4" name="Slide Number Placeholder 3"/>
          <p:cNvSpPr>
            <a:spLocks noGrp="1"/>
          </p:cNvSpPr>
          <p:nvPr>
            <p:ph type="sldNum" sz="quarter" idx="10"/>
          </p:nvPr>
        </p:nvSpPr>
        <p:spPr/>
        <p:txBody>
          <a:bodyPr/>
          <a:lstStyle/>
          <a:p>
            <a:fld id="{C74B1ACE-5EB2-B245-8DCB-331A9858E083}" type="slidenum">
              <a:rPr lang="en-US" smtClean="0"/>
              <a:pPr/>
              <a:t>28</a:t>
            </a:fld>
            <a:endParaRPr lang="en-US" dirty="0"/>
          </a:p>
        </p:txBody>
      </p:sp>
    </p:spTree>
    <p:extLst>
      <p:ext uri="{BB962C8B-B14F-4D97-AF65-F5344CB8AC3E}">
        <p14:creationId xmlns:p14="http://schemas.microsoft.com/office/powerpoint/2010/main" val="2158533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sz="1200" dirty="0" smtClean="0"/>
              <a:t>CBT NARRATION:</a:t>
            </a:r>
          </a:p>
          <a:p>
            <a:pPr defTabSz="465819">
              <a:defRPr/>
            </a:pPr>
            <a:r>
              <a:rPr lang="en-US" dirty="0" smtClean="0"/>
              <a:t>The following example is drawn from </a:t>
            </a:r>
            <a:r>
              <a:rPr lang="en-US" i="1" baseline="0" dirty="0" smtClean="0"/>
              <a:t>Hynix Semiconductor Inc. v. Rambus Inc.</a:t>
            </a:r>
            <a:r>
              <a:rPr lang="en-US" baseline="0" dirty="0" smtClean="0"/>
              <a:t>, 645 F.3d 1336 (Fed. Cir. 2011)</a:t>
            </a:r>
            <a:r>
              <a:rPr lang="en-US" sz="1200" i="0" dirty="0" smtClean="0"/>
              <a:t>.</a:t>
            </a:r>
            <a:r>
              <a:rPr lang="en-US" sz="1200" i="0" baseline="0" dirty="0" smtClean="0"/>
              <a:t> The invention relates to an integrated circuit bus interface for computer and video systems which allows high speed transfer of blocks of data, particularly to and from memory devices, with reduced power consumption and increased system reliability</a:t>
            </a:r>
            <a:r>
              <a:rPr lang="en-US" sz="1200" dirty="0" smtClean="0"/>
              <a:t>.</a:t>
            </a:r>
            <a:r>
              <a:rPr lang="en-US" sz="1200" baseline="0" dirty="0" smtClean="0"/>
              <a:t> </a:t>
            </a:r>
            <a:endParaRPr lang="en-US" sz="1200" dirty="0" smtClean="0"/>
          </a:p>
          <a:p>
            <a:pPr defTabSz="465819">
              <a:defRPr/>
            </a:pPr>
            <a:endParaRPr lang="en-US" sz="1200" dirty="0" smtClean="0"/>
          </a:p>
          <a:p>
            <a:pPr defTabSz="465819">
              <a:defRPr/>
            </a:pPr>
            <a:r>
              <a:rPr lang="en-US" sz="1200" dirty="0" smtClean="0"/>
              <a:t>The patent specification discloses use of a multiplexed bus. In litigation, patentee asserted that the claimed “bus” covered the use of both multiplexed and non-multiplexed</a:t>
            </a:r>
            <a:r>
              <a:rPr lang="en-US" sz="1200" baseline="0" dirty="0" smtClean="0"/>
              <a:t> </a:t>
            </a:r>
            <a:r>
              <a:rPr lang="en-US" sz="1200" dirty="0" smtClean="0"/>
              <a:t>buses.</a:t>
            </a:r>
            <a:r>
              <a:rPr lang="en-US" sz="1200" baseline="0" dirty="0" smtClean="0"/>
              <a:t> </a:t>
            </a:r>
            <a:r>
              <a:rPr lang="en-US" sz="1200" dirty="0" smtClean="0"/>
              <a:t>During trial, expert testimony was presented that the invention would not be undermined by the use of a non-multiplexed bus, persons of ordinary skill in the art would understand that buses “come in all shapes and sizes,” and that the benefits of the features described in the patent could be achieved with non-multiplexed buses.</a:t>
            </a:r>
          </a:p>
          <a:p>
            <a:pPr marL="0" indent="0" defTabSz="465819">
              <a:buFont typeface="Arial" panose="020B0604020202020204" pitchFamily="34" charset="0"/>
              <a:buNone/>
              <a:defRPr/>
            </a:pPr>
            <a:endParaRPr lang="en-US"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29</a:t>
            </a:fld>
            <a:endParaRPr lang="en-US" dirty="0"/>
          </a:p>
        </p:txBody>
      </p:sp>
    </p:spTree>
    <p:extLst>
      <p:ext uri="{BB962C8B-B14F-4D97-AF65-F5344CB8AC3E}">
        <p14:creationId xmlns:p14="http://schemas.microsoft.com/office/powerpoint/2010/main" val="65500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CBT</a:t>
            </a:r>
            <a:r>
              <a:rPr lang="en-US" baseline="0" dirty="0" smtClean="0"/>
              <a:t> NARRATION:</a:t>
            </a:r>
            <a:endParaRPr lang="en-US" dirty="0" smtClean="0"/>
          </a:p>
          <a:p>
            <a:r>
              <a:rPr lang="en-US" dirty="0" smtClean="0"/>
              <a:t>A</a:t>
            </a:r>
            <a:r>
              <a:rPr lang="en-US" baseline="0" dirty="0" smtClean="0"/>
              <a:t> </a:t>
            </a:r>
            <a:r>
              <a:rPr lang="en-US" dirty="0" smtClean="0"/>
              <a:t>Federal Register notice was published January 7, 2019</a:t>
            </a:r>
            <a:r>
              <a:rPr lang="en-US" baseline="0" dirty="0" smtClean="0"/>
              <a:t> </a:t>
            </a:r>
            <a:r>
              <a:rPr lang="en-US" dirty="0" smtClean="0"/>
              <a:t>that addresses issues under 35 U.S.C. § 112 related to the examination of computer-implemented functional claims.</a:t>
            </a:r>
          </a:p>
          <a:p>
            <a:endParaRPr lang="en-US" dirty="0" smtClean="0"/>
          </a:p>
          <a:p>
            <a:r>
              <a:rPr lang="en-US" dirty="0" smtClean="0"/>
              <a:t>The notice reinforces good practices in claim interpretation and evaluation of the § 112 requirements.</a:t>
            </a:r>
          </a:p>
          <a:p>
            <a:endParaRPr lang="en-US" dirty="0" smtClean="0"/>
          </a:p>
          <a:p>
            <a:r>
              <a:rPr lang="en-US" dirty="0" smtClean="0"/>
              <a:t>The</a:t>
            </a:r>
            <a:r>
              <a:rPr lang="en-US" baseline="0" dirty="0" smtClean="0"/>
              <a:t> notice </a:t>
            </a:r>
            <a:r>
              <a:rPr lang="en-US" dirty="0" smtClean="0"/>
              <a:t>e</a:t>
            </a:r>
            <a:r>
              <a:rPr lang="en-US" sz="1200" dirty="0" smtClean="0"/>
              <a:t>mphasizes that problems with functional claiming can be effectively addressed using long-standing, well-understood principles under § 112,</a:t>
            </a:r>
            <a:r>
              <a:rPr lang="en-US" sz="1000" baseline="0" dirty="0" smtClean="0"/>
              <a:t> </a:t>
            </a:r>
            <a:r>
              <a:rPr lang="en-US" dirty="0" smtClean="0"/>
              <a:t>reinforces examination practice with respect to claim interpretation and does not alter any guidance provided in the MPEP,</a:t>
            </a:r>
            <a:r>
              <a:rPr lang="en-US" baseline="0" dirty="0" smtClean="0"/>
              <a:t> and </a:t>
            </a:r>
            <a:r>
              <a:rPr lang="en-US" dirty="0" smtClean="0"/>
              <a:t>provides a refresher on these topics, in order to enhance the quality of examination. </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In accordance with the notice,</a:t>
            </a:r>
            <a:r>
              <a:rPr lang="en-US" baseline="0" dirty="0" smtClean="0"/>
              <a:t> t</a:t>
            </a:r>
            <a:r>
              <a:rPr lang="en-US" dirty="0" smtClean="0"/>
              <a:t>his</a:t>
            </a:r>
            <a:r>
              <a:rPr lang="en-US" baseline="0" dirty="0" smtClean="0"/>
              <a:t> CBT will </a:t>
            </a:r>
            <a:r>
              <a:rPr lang="en-US" dirty="0" smtClean="0"/>
              <a:t>assist in the examination of claims that contain functional language, particularly where functional language is used to claim computer-implemented inventions.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136273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marL="0" marR="0" lvl="0" indent="0" algn="l" defTabSz="465819" rtl="0" eaLnBrk="1" fontAlgn="auto" latinLnBrk="0" hangingPunct="1">
              <a:lnSpc>
                <a:spcPct val="100000"/>
              </a:lnSpc>
              <a:spcBef>
                <a:spcPts val="0"/>
              </a:spcBef>
              <a:spcAft>
                <a:spcPts val="0"/>
              </a:spcAft>
              <a:buClrTx/>
              <a:buSzTx/>
              <a:buFontTx/>
              <a:buNone/>
              <a:tabLst/>
              <a:defRPr/>
            </a:pPr>
            <a:r>
              <a:rPr lang="en-US" sz="1200" dirty="0" smtClean="0"/>
              <a:t>This example will evaluate in the context of claim 34 whether </a:t>
            </a:r>
            <a:r>
              <a:rPr lang="en-US" dirty="0" smtClean="0">
                <a:latin typeface="Segoe UI" panose="020B0502040204020203" pitchFamily="34" charset="0"/>
                <a:ea typeface="Calibri" panose="020F0502020204030204" pitchFamily="34" charset="0"/>
              </a:rPr>
              <a:t>the disclosure reasonably conveys to one skilled in the art that the inventor had possession of an invention using a generic bus. </a:t>
            </a:r>
          </a:p>
          <a:p>
            <a:pPr marL="0" marR="0" lvl="0" indent="0" algn="l" defTabSz="465819" rtl="0" eaLnBrk="1" fontAlgn="auto" latinLnBrk="0" hangingPunct="1">
              <a:lnSpc>
                <a:spcPct val="100000"/>
              </a:lnSpc>
              <a:spcBef>
                <a:spcPts val="0"/>
              </a:spcBef>
              <a:spcAft>
                <a:spcPts val="0"/>
              </a:spcAft>
              <a:buClrTx/>
              <a:buSzTx/>
              <a:buFontTx/>
              <a:buNone/>
              <a:tabLst/>
              <a:defRPr/>
            </a:pPr>
            <a:endParaRPr lang="en-US" sz="1200" baseline="0" dirty="0" smtClean="0">
              <a:latin typeface="Segoe UI" panose="020B0502040204020203" pitchFamily="34" charset="0"/>
            </a:endParaRPr>
          </a:p>
          <a:p>
            <a:pPr marL="0" marR="0" lvl="0" indent="0" algn="l" defTabSz="465819" rtl="0" eaLnBrk="1" fontAlgn="auto" latinLnBrk="0" hangingPunct="1">
              <a:lnSpc>
                <a:spcPct val="100000"/>
              </a:lnSpc>
              <a:spcBef>
                <a:spcPts val="0"/>
              </a:spcBef>
              <a:spcAft>
                <a:spcPts val="0"/>
              </a:spcAft>
              <a:buClrTx/>
              <a:buSzTx/>
              <a:buFontTx/>
              <a:buNone/>
              <a:tabLst/>
              <a:defRPr/>
            </a:pPr>
            <a:r>
              <a:rPr lang="en-US" sz="1200" baseline="0" dirty="0" smtClean="0"/>
              <a:t>As recited in claim 34, a synchronous memory device includes an output driver, coupled to internal clock generation circuitry. The output driver outputs data on a bus in response to first and second internal clock signals and synchronously with respect to a first external clock signal.</a:t>
            </a:r>
            <a:r>
              <a:rPr lang="en-US" baseline="0" dirty="0" smtClean="0"/>
              <a:t> A</a:t>
            </a:r>
            <a:r>
              <a:rPr lang="en-US" dirty="0" smtClean="0"/>
              <a:t>s claimed, the bus recited in claim 34 is not limited to being a multiplexed</a:t>
            </a:r>
            <a:r>
              <a:rPr lang="en-US" baseline="0" dirty="0" smtClean="0"/>
              <a:t> bus.</a:t>
            </a:r>
            <a:r>
              <a:rPr lang="en-US" dirty="0" smtClean="0">
                <a:latin typeface="Segoe UI" panose="020B0502040204020203" pitchFamily="34" charset="0"/>
                <a:ea typeface="Calibri" panose="020F0502020204030204" pitchFamily="34" charset="0"/>
              </a:rPr>
              <a:t> </a:t>
            </a:r>
            <a:endParaRPr lang="en-US"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30</a:t>
            </a:fld>
            <a:endParaRPr lang="en-US" dirty="0"/>
          </a:p>
        </p:txBody>
      </p:sp>
    </p:spTree>
    <p:extLst>
      <p:ext uri="{BB962C8B-B14F-4D97-AF65-F5344CB8AC3E}">
        <p14:creationId xmlns:p14="http://schemas.microsoft.com/office/powerpoint/2010/main" val="823220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marL="0" marR="0" lvl="0" indent="0" algn="l" defTabSz="465819" rtl="0" eaLnBrk="1" fontAlgn="auto" latinLnBrk="0" hangingPunct="1">
              <a:lnSpc>
                <a:spcPct val="100000"/>
              </a:lnSpc>
              <a:spcBef>
                <a:spcPts val="0"/>
              </a:spcBef>
              <a:spcAft>
                <a:spcPts val="0"/>
              </a:spcAft>
              <a:buClrTx/>
              <a:buSzTx/>
              <a:buFontTx/>
              <a:buNone/>
              <a:tabLst/>
              <a:defRPr/>
            </a:pPr>
            <a:r>
              <a:rPr lang="en-US" dirty="0" smtClean="0"/>
              <a:t>The specification of the patent at issue in the </a:t>
            </a:r>
            <a:r>
              <a:rPr lang="en-US" i="1" dirty="0" smtClean="0"/>
              <a:t>Hynix</a:t>
            </a:r>
            <a:r>
              <a:rPr lang="en-US" i="1" baseline="0" dirty="0" smtClean="0"/>
              <a:t> </a:t>
            </a:r>
            <a:r>
              <a:rPr lang="en-US" dirty="0" smtClean="0"/>
              <a:t>case describes a high speed, multiplexed bus for communication between processing devices and memory devices and devices adapted for use in the bus system.  R</a:t>
            </a:r>
            <a:r>
              <a:rPr lang="en-US" baseline="0" dirty="0" smtClean="0"/>
              <a:t>ather than the combination of point-to-point and bus-based wiring used with conventional versions of these devices, the specification describes a wholly bus-based interface.  In this system, there is no need for separate device-select lines since device-select information for each device on the bus is carried over the bus.</a:t>
            </a:r>
          </a:p>
          <a:p>
            <a:pPr marL="0" marR="0" lvl="0" indent="0" algn="l" defTabSz="465819"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65819" rtl="0" eaLnBrk="1" fontAlgn="auto" latinLnBrk="0" hangingPunct="1">
              <a:lnSpc>
                <a:spcPct val="100000"/>
              </a:lnSpc>
              <a:spcBef>
                <a:spcPts val="0"/>
              </a:spcBef>
              <a:spcAft>
                <a:spcPts val="0"/>
              </a:spcAft>
              <a:buClrTx/>
              <a:buSzTx/>
              <a:buFontTx/>
              <a:buNone/>
              <a:tabLst/>
              <a:defRPr/>
            </a:pPr>
            <a:r>
              <a:rPr lang="en-US" baseline="0" dirty="0" smtClean="0"/>
              <a:t>The specification also describes that the bus architecture of this invention makes possible an innovative 3-D packaging technology, and that by using a narrow, multiplexed (time-shared) bus, the pin count for an arbitrarily large memory device can be kept quite small-on the order of 20 pins.</a:t>
            </a:r>
            <a:endParaRPr lang="en-US"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31</a:t>
            </a:fld>
            <a:endParaRPr lang="en-US" dirty="0"/>
          </a:p>
        </p:txBody>
      </p:sp>
    </p:spTree>
    <p:extLst>
      <p:ext uri="{BB962C8B-B14F-4D97-AF65-F5344CB8AC3E}">
        <p14:creationId xmlns:p14="http://schemas.microsoft.com/office/powerpoint/2010/main" val="1660168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sz="1200" dirty="0" smtClean="0"/>
              <a:t>CBT NARRATION:</a:t>
            </a:r>
          </a:p>
          <a:p>
            <a:pPr defTabSz="465819">
              <a:defRPr/>
            </a:pPr>
            <a:r>
              <a:rPr lang="en-US" sz="1200" dirty="0" smtClean="0"/>
              <a:t>In this case, in view of the level of skill in the art, the disclosure of a species (the multiplexed bus) was sufficient to support the genus (the generic bus).</a:t>
            </a:r>
            <a:r>
              <a:rPr lang="en-US" sz="1200" baseline="0" dirty="0" smtClean="0"/>
              <a:t> Specifically, t</a:t>
            </a:r>
            <a:r>
              <a:rPr lang="en-US" sz="1200" dirty="0" smtClean="0"/>
              <a:t>he court explained</a:t>
            </a:r>
            <a:r>
              <a:rPr lang="en-US" sz="1200" baseline="0" dirty="0" smtClean="0"/>
              <a:t> that </a:t>
            </a:r>
            <a:r>
              <a:rPr lang="en-US" sz="1200" dirty="0" smtClean="0"/>
              <a:t>“[w]</a:t>
            </a:r>
            <a:r>
              <a:rPr lang="en-US" sz="1200" dirty="0" err="1" smtClean="0"/>
              <a:t>hether</a:t>
            </a:r>
            <a:r>
              <a:rPr lang="en-US" sz="1200" dirty="0" smtClean="0"/>
              <a:t> the genus is supported [or not] depends upon the state of the art and the nature and breadth of the genus[,]” and that “so long as disclosure of the species is sufficient to convey to one skilled in the art that the inventor possessed the subject matter of the genus, the genus will be supported by an adequate written description.”</a:t>
            </a:r>
          </a:p>
        </p:txBody>
      </p:sp>
      <p:sp>
        <p:nvSpPr>
          <p:cNvPr id="4" name="Slide Number Placeholder 3"/>
          <p:cNvSpPr>
            <a:spLocks noGrp="1"/>
          </p:cNvSpPr>
          <p:nvPr>
            <p:ph type="sldNum" sz="quarter" idx="10"/>
          </p:nvPr>
        </p:nvSpPr>
        <p:spPr/>
        <p:txBody>
          <a:bodyPr/>
          <a:lstStyle/>
          <a:p>
            <a:fld id="{C74B1ACE-5EB2-B245-8DCB-331A9858E083}" type="slidenum">
              <a:rPr lang="en-US" smtClean="0"/>
              <a:pPr/>
              <a:t>32</a:t>
            </a:fld>
            <a:endParaRPr lang="en-US" dirty="0"/>
          </a:p>
        </p:txBody>
      </p:sp>
    </p:spTree>
    <p:extLst>
      <p:ext uri="{BB962C8B-B14F-4D97-AF65-F5344CB8AC3E}">
        <p14:creationId xmlns:p14="http://schemas.microsoft.com/office/powerpoint/2010/main" val="1473216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marL="0" marR="0" lvl="0" indent="0" algn="l" defTabSz="465819"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Segoe UI"/>
                <a:ea typeface="+mn-ea"/>
                <a:cs typeface="+mn-cs"/>
              </a:rPr>
              <a:t>In order to satisfy the written description requirement set forth in § 112(a), the specification must describe the claimed invention in sufficient detail such that one skilled in the art can reasonably conclude that the inventor had possession of the claimed invention at the time of filing. </a:t>
            </a:r>
          </a:p>
          <a:p>
            <a:pPr marL="0" marR="0" lvl="0" indent="0" algn="l" defTabSz="465819"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Segoe UI"/>
              <a:ea typeface="+mn-ea"/>
              <a:cs typeface="+mn-cs"/>
            </a:endParaRPr>
          </a:p>
          <a:p>
            <a:r>
              <a:rPr lang="en-US" sz="1200" dirty="0" smtClean="0"/>
              <a:t>During prosecution, a generic claim will be anticipated if the prior art discloses a species falling within the claimed genus. Accordingly, consider applicability of prior art under 35 U.S.C. §§ 102 and/or 103 as appropriate. See MPEP § 2131.02, subsection I.</a:t>
            </a:r>
            <a:endParaRPr lang="en-US" sz="120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33</a:t>
            </a:fld>
            <a:endParaRPr lang="en-US" dirty="0"/>
          </a:p>
        </p:txBody>
      </p:sp>
    </p:spTree>
    <p:extLst>
      <p:ext uri="{BB962C8B-B14F-4D97-AF65-F5344CB8AC3E}">
        <p14:creationId xmlns:p14="http://schemas.microsoft.com/office/powerpoint/2010/main" val="23066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65819">
              <a:defRPr/>
            </a:pPr>
            <a:r>
              <a:rPr lang="en-US" dirty="0" smtClean="0"/>
              <a:t>CBT NARRATION:</a:t>
            </a:r>
          </a:p>
          <a:p>
            <a:pPr algn="l" defTabSz="465819">
              <a:defRPr/>
            </a:pPr>
            <a:r>
              <a:rPr lang="en-US" sz="1200" kern="1200" dirty="0" smtClean="0">
                <a:solidFill>
                  <a:schemeClr val="tx1"/>
                </a:solidFill>
                <a:effectLst/>
                <a:latin typeface="Segoe UI"/>
                <a:ea typeface="+mn-ea"/>
                <a:cs typeface="+mn-cs"/>
              </a:rPr>
              <a:t>For computer-implemented functional claims, the determination of the sufficiency of the disclosure will require an inquiry into the sufficiency of both the disclosed hardware and the disclosed software due to the interrelationship and interdependence of computer hardware and software. </a:t>
            </a:r>
          </a:p>
          <a:p>
            <a:pPr algn="l" defTabSz="465819">
              <a:defRPr/>
            </a:pPr>
            <a:endParaRPr lang="en-US" sz="1200" kern="1200" dirty="0" smtClean="0">
              <a:solidFill>
                <a:schemeClr val="tx1"/>
              </a:solidFill>
              <a:effectLst/>
              <a:latin typeface="Segoe UI"/>
              <a:ea typeface="+mn-ea"/>
              <a:cs typeface="+mn-cs"/>
            </a:endParaRPr>
          </a:p>
          <a:p>
            <a:pPr algn="l" defTabSz="465819">
              <a:defRPr/>
            </a:pPr>
            <a:r>
              <a:rPr lang="en-US" sz="1200" kern="1200" dirty="0" smtClean="0">
                <a:solidFill>
                  <a:schemeClr val="tx1"/>
                </a:solidFill>
                <a:effectLst/>
                <a:latin typeface="Segoe UI"/>
                <a:ea typeface="+mn-ea"/>
                <a:cs typeface="+mn-cs"/>
              </a:rPr>
              <a:t>When examining computer-implemented, software-related claims, determine whether the specification discloses the computer and the algorithm(s) that achieve the claimed function in sufficient detail that one of ordinary skill in the art can reasonably conclude that the inventor possessed the claimed subject matter at the time of filing.</a:t>
            </a:r>
            <a:r>
              <a:rPr lang="en-US" sz="1200" kern="1200" baseline="0" dirty="0" smtClean="0">
                <a:solidFill>
                  <a:schemeClr val="tx1"/>
                </a:solidFill>
                <a:effectLst/>
                <a:latin typeface="Segoe UI"/>
                <a:ea typeface="+mn-ea"/>
                <a:cs typeface="+mn-cs"/>
              </a:rPr>
              <a:t> </a:t>
            </a:r>
          </a:p>
          <a:p>
            <a:pPr algn="l" defTabSz="465819">
              <a:defRPr/>
            </a:pPr>
            <a:endParaRPr lang="en-US" sz="1200" kern="1200" baseline="0" dirty="0" smtClean="0">
              <a:solidFill>
                <a:schemeClr val="tx1"/>
              </a:solidFill>
              <a:effectLst/>
              <a:latin typeface="Segoe UI"/>
              <a:ea typeface="+mn-ea"/>
              <a:cs typeface="+mn-cs"/>
            </a:endParaRPr>
          </a:p>
          <a:p>
            <a:pPr algn="l" defTabSz="465819">
              <a:defRPr/>
            </a:pPr>
            <a:r>
              <a:rPr lang="en-US" sz="1200" kern="1200" dirty="0" smtClean="0">
                <a:solidFill>
                  <a:schemeClr val="tx1"/>
                </a:solidFill>
                <a:effectLst/>
                <a:latin typeface="Segoe UI"/>
                <a:ea typeface="+mn-ea"/>
                <a:cs typeface="+mn-cs"/>
              </a:rPr>
              <a:t>Determine whether the specification describes </a:t>
            </a:r>
            <a:r>
              <a:rPr lang="en-US" sz="1200" b="1" i="0" kern="1200" dirty="0" smtClean="0">
                <a:solidFill>
                  <a:schemeClr val="tx1"/>
                </a:solidFill>
                <a:effectLst/>
                <a:latin typeface="Segoe UI"/>
                <a:ea typeface="+mn-ea"/>
                <a:cs typeface="+mn-cs"/>
              </a:rPr>
              <a:t>how</a:t>
            </a:r>
            <a:r>
              <a:rPr lang="en-US" sz="1200" kern="1200" dirty="0" smtClean="0">
                <a:solidFill>
                  <a:schemeClr val="tx1"/>
                </a:solidFill>
                <a:effectLst/>
                <a:latin typeface="Segoe UI"/>
                <a:ea typeface="+mn-ea"/>
                <a:cs typeface="+mn-cs"/>
              </a:rPr>
              <a:t> the claimed function is achieved.</a:t>
            </a:r>
            <a:r>
              <a:rPr lang="en-US" sz="1200" kern="1200" baseline="0" dirty="0" smtClean="0">
                <a:solidFill>
                  <a:schemeClr val="tx1"/>
                </a:solidFill>
                <a:effectLst/>
                <a:latin typeface="Segoe UI"/>
                <a:ea typeface="+mn-ea"/>
                <a:cs typeface="+mn-cs"/>
              </a:rPr>
              <a:t> </a:t>
            </a:r>
            <a:r>
              <a:rPr lang="en-US" sz="1200" kern="1200" dirty="0" smtClean="0">
                <a:solidFill>
                  <a:schemeClr val="tx1"/>
                </a:solidFill>
                <a:effectLst/>
                <a:latin typeface="Segoe UI"/>
                <a:ea typeface="+mn-ea"/>
                <a:cs typeface="+mn-cs"/>
              </a:rPr>
              <a:t>It is not enough that one skilled in the art could theoretically write a program to achieve the claimed function, rather the specification itself must explain how the claimed</a:t>
            </a:r>
            <a:r>
              <a:rPr lang="en-US" sz="1200" kern="1200" baseline="0" dirty="0" smtClean="0">
                <a:solidFill>
                  <a:schemeClr val="tx1"/>
                </a:solidFill>
                <a:effectLst/>
                <a:latin typeface="Segoe UI"/>
                <a:ea typeface="+mn-ea"/>
                <a:cs typeface="+mn-cs"/>
              </a:rPr>
              <a:t> function is achieved</a:t>
            </a:r>
            <a:r>
              <a:rPr lang="en-US" sz="1200" kern="1200" dirty="0" smtClean="0">
                <a:solidFill>
                  <a:schemeClr val="tx1"/>
                </a:solidFill>
                <a:effectLst/>
                <a:latin typeface="Segoe UI"/>
                <a:ea typeface="+mn-ea"/>
                <a:cs typeface="+mn-cs"/>
              </a:rPr>
              <a:t>. See MPEP </a:t>
            </a:r>
            <a:r>
              <a:rPr lang="en-US" sz="1200" kern="1200" dirty="0" smtClean="0">
                <a:solidFill>
                  <a:schemeClr val="tx1"/>
                </a:solidFill>
                <a:effectLst/>
                <a:latin typeface="Segoe UI" panose="020B0502040204020203" pitchFamily="34" charset="0"/>
                <a:ea typeface="+mn-ea"/>
                <a:cs typeface="Segoe UI" panose="020B0502040204020203" pitchFamily="34" charset="0"/>
              </a:rPr>
              <a:t>§ 2161.01, subsection I.</a:t>
            </a:r>
            <a:endParaRPr lang="en-US" sz="1200" kern="1200" dirty="0" smtClean="0">
              <a:solidFill>
                <a:schemeClr val="tx1"/>
              </a:solidFill>
              <a:effectLst/>
              <a:latin typeface="Segoe UI"/>
              <a:ea typeface="+mn-ea"/>
              <a:cs typeface="+mn-cs"/>
            </a:endParaRPr>
          </a:p>
        </p:txBody>
      </p:sp>
      <p:sp>
        <p:nvSpPr>
          <p:cNvPr id="4" name="Slide Number Placeholder 3"/>
          <p:cNvSpPr>
            <a:spLocks noGrp="1"/>
          </p:cNvSpPr>
          <p:nvPr>
            <p:ph type="sldNum" sz="quarter" idx="10"/>
          </p:nvPr>
        </p:nvSpPr>
        <p:spPr/>
        <p:txBody>
          <a:bodyPr/>
          <a:lstStyle/>
          <a:p>
            <a:fld id="{C74B1ACE-5EB2-B245-8DCB-331A9858E083}" type="slidenum">
              <a:rPr lang="en-US" smtClean="0"/>
              <a:pPr/>
              <a:t>34</a:t>
            </a:fld>
            <a:endParaRPr lang="en-US" dirty="0"/>
          </a:p>
        </p:txBody>
      </p:sp>
    </p:spTree>
    <p:extLst>
      <p:ext uri="{BB962C8B-B14F-4D97-AF65-F5344CB8AC3E}">
        <p14:creationId xmlns:p14="http://schemas.microsoft.com/office/powerpoint/2010/main" val="1868216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marL="0" marR="0" lvl="0" indent="0" algn="l" defTabSz="465819" rtl="0" eaLnBrk="1" fontAlgn="auto" latinLnBrk="0" hangingPunct="1">
              <a:lnSpc>
                <a:spcPct val="100000"/>
              </a:lnSpc>
              <a:spcBef>
                <a:spcPts val="0"/>
              </a:spcBef>
              <a:spcAft>
                <a:spcPts val="0"/>
              </a:spcAft>
              <a:buClrTx/>
              <a:buSzTx/>
              <a:buFontTx/>
              <a:buNone/>
              <a:tabLst/>
              <a:defRPr/>
            </a:pPr>
            <a:r>
              <a:rPr lang="en-US" dirty="0" smtClean="0"/>
              <a:t>The following hypothetical example is drawn from </a:t>
            </a:r>
            <a:r>
              <a:rPr lang="en-US" sz="1200" i="1" dirty="0" smtClean="0"/>
              <a:t>TransPerfect Global, Inc. v. Matal, 703 Fed. Appx. 953 (Fed. Cir. 2017) (unpublished)</a:t>
            </a:r>
            <a:r>
              <a:rPr lang="en-US" sz="1200" i="0" dirty="0" smtClean="0"/>
              <a:t>.</a:t>
            </a:r>
            <a:r>
              <a:rPr lang="en-US" sz="1200" i="0" baseline="0" dirty="0" smtClean="0"/>
              <a:t> The invention relates to a method for ordering a translation via a communications network using a “one-click” ordering system for obtaining an “instant” translation of a web page. </a:t>
            </a:r>
            <a:r>
              <a:rPr lang="en-US" sz="1200" dirty="0" smtClean="0"/>
              <a:t>This example will evaluate whether hypothetical</a:t>
            </a:r>
            <a:r>
              <a:rPr lang="en-US" sz="1200" baseline="0" dirty="0" smtClean="0"/>
              <a:t> original c</a:t>
            </a:r>
            <a:r>
              <a:rPr lang="en-US" sz="1200" dirty="0" smtClean="0"/>
              <a:t>laim 3 finds written description support under § 112(a), particularly the result-oriented limitation</a:t>
            </a:r>
            <a:r>
              <a:rPr lang="en-US" sz="1200" baseline="0" dirty="0" smtClean="0"/>
              <a:t> shown in bold text</a:t>
            </a:r>
            <a:r>
              <a:rPr lang="en-US" sz="1200" dirty="0" smtClean="0"/>
              <a:t>.</a:t>
            </a:r>
            <a:r>
              <a:rPr lang="en-US" sz="1200" baseline="0" dirty="0" smtClean="0"/>
              <a:t>  </a:t>
            </a:r>
          </a:p>
          <a:p>
            <a:pPr marL="0" marR="0" lvl="0" indent="0" algn="l" defTabSz="465819"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465819" rtl="0" eaLnBrk="1" fontAlgn="auto" latinLnBrk="0" hangingPunct="1">
              <a:lnSpc>
                <a:spcPct val="100000"/>
              </a:lnSpc>
              <a:spcBef>
                <a:spcPts val="0"/>
              </a:spcBef>
              <a:spcAft>
                <a:spcPts val="0"/>
              </a:spcAft>
              <a:buClrTx/>
              <a:buSzTx/>
              <a:buFontTx/>
              <a:buNone/>
              <a:tabLst/>
              <a:defRPr/>
            </a:pPr>
            <a:r>
              <a:rPr lang="en-US" sz="1200" baseline="0" dirty="0" smtClean="0"/>
              <a:t>As recited in claim 3, an original web page </a:t>
            </a:r>
            <a:r>
              <a:rPr lang="en-US" dirty="0" smtClean="0"/>
              <a:t>includes text and one or more original</a:t>
            </a:r>
            <a:r>
              <a:rPr lang="en-US" baseline="0" dirty="0" smtClean="0"/>
              <a:t> hypertext links that point to one or more hyperlinked web pages. Responsive to a “single action” user request, the web browser transmits an order to a translation server to translate the original web page and receives from the translation server a translated web page that includes translated text and the original hypertext links. </a:t>
            </a:r>
          </a:p>
          <a:p>
            <a:pPr marL="0" marR="0" lvl="0" indent="0" algn="l" defTabSz="465819"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65819" rtl="0" eaLnBrk="1" fontAlgn="auto" latinLnBrk="0" hangingPunct="1">
              <a:lnSpc>
                <a:spcPct val="100000"/>
              </a:lnSpc>
              <a:spcBef>
                <a:spcPts val="0"/>
              </a:spcBef>
              <a:spcAft>
                <a:spcPts val="0"/>
              </a:spcAft>
              <a:buClrTx/>
              <a:buSzTx/>
              <a:buFontTx/>
              <a:buNone/>
              <a:tabLst/>
              <a:defRPr/>
            </a:pPr>
            <a:r>
              <a:rPr lang="en-US" dirty="0" smtClean="0"/>
              <a:t>The bolded limitation of claim 3 is interpreted as the web browser providing translated versions of the hyperlinked web pages in response to the user activating the original hypertext links in the translated web page. Claim 3 does not include features relating to how the web browser performs the “providing” step.  </a:t>
            </a:r>
          </a:p>
        </p:txBody>
      </p:sp>
      <p:sp>
        <p:nvSpPr>
          <p:cNvPr id="4" name="Slide Number Placeholder 3"/>
          <p:cNvSpPr>
            <a:spLocks noGrp="1"/>
          </p:cNvSpPr>
          <p:nvPr>
            <p:ph type="sldNum" sz="quarter" idx="10"/>
          </p:nvPr>
        </p:nvSpPr>
        <p:spPr/>
        <p:txBody>
          <a:bodyPr/>
          <a:lstStyle/>
          <a:p>
            <a:fld id="{C74B1ACE-5EB2-B245-8DCB-331A9858E083}" type="slidenum">
              <a:rPr lang="en-US" smtClean="0"/>
              <a:pPr/>
              <a:t>35</a:t>
            </a:fld>
            <a:endParaRPr lang="en-US" dirty="0"/>
          </a:p>
        </p:txBody>
      </p:sp>
    </p:spTree>
    <p:extLst>
      <p:ext uri="{BB962C8B-B14F-4D97-AF65-F5344CB8AC3E}">
        <p14:creationId xmlns:p14="http://schemas.microsoft.com/office/powerpoint/2010/main" val="2587472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marL="0" marR="0" lvl="0" indent="0" algn="l" defTabSz="465819" rtl="0" eaLnBrk="1" fontAlgn="auto" latinLnBrk="0" hangingPunct="1">
              <a:lnSpc>
                <a:spcPct val="100000"/>
              </a:lnSpc>
              <a:spcBef>
                <a:spcPts val="0"/>
              </a:spcBef>
              <a:spcAft>
                <a:spcPts val="0"/>
              </a:spcAft>
              <a:buClrTx/>
              <a:buSzTx/>
              <a:buFontTx/>
              <a:buNone/>
              <a:tabLst/>
              <a:defRPr/>
            </a:pPr>
            <a:r>
              <a:rPr lang="en-US" dirty="0" smtClean="0"/>
              <a:t>Figure 1 of the patent at issue in the </a:t>
            </a:r>
            <a:r>
              <a:rPr lang="en-US" i="1" dirty="0" smtClean="0"/>
              <a:t>TransPerfect</a:t>
            </a:r>
            <a:r>
              <a:rPr lang="en-US" dirty="0" smtClean="0"/>
              <a:t> case shows a schematic of a translation ordering system.</a:t>
            </a:r>
            <a:r>
              <a:rPr lang="en-US" baseline="0" dirty="0" smtClean="0"/>
              <a:t> </a:t>
            </a:r>
            <a:r>
              <a:rPr lang="en-US" dirty="0" smtClean="0"/>
              <a:t>A customer requests translation of an original web page</a:t>
            </a:r>
            <a:r>
              <a:rPr lang="en-US" baseline="0" dirty="0" smtClean="0"/>
              <a:t> </a:t>
            </a:r>
            <a:r>
              <a:rPr lang="en-US" dirty="0" smtClean="0"/>
              <a:t>with a single “one-click” action,</a:t>
            </a:r>
            <a:r>
              <a:rPr lang="en-US" baseline="0" dirty="0" smtClean="0"/>
              <a:t> for example, using </a:t>
            </a:r>
            <a:r>
              <a:rPr lang="en-US" dirty="0" smtClean="0"/>
              <a:t>a web browser plug-in. The customer’s web browser transmits an order for translation via a communication network to a translation server</a:t>
            </a:r>
            <a:r>
              <a:rPr lang="en-US" baseline="0" dirty="0" smtClean="0"/>
              <a:t>, also </a:t>
            </a:r>
            <a:r>
              <a:rPr lang="en-US" dirty="0" smtClean="0"/>
              <a:t>referred to as the “translation manager.” The translation manager</a:t>
            </a:r>
            <a:r>
              <a:rPr lang="en-US" baseline="0" dirty="0" smtClean="0"/>
              <a:t> </a:t>
            </a:r>
            <a:r>
              <a:rPr lang="en-US" dirty="0" smtClean="0"/>
              <a:t>processes the order for translation by translating the text of the requested web page, for</a:t>
            </a:r>
            <a:r>
              <a:rPr lang="en-US" baseline="0" dirty="0" smtClean="0"/>
              <a:t> example, using </a:t>
            </a:r>
            <a:r>
              <a:rPr lang="en-US" dirty="0" smtClean="0"/>
              <a:t>translation programs stored in a memory. The translation manager transmits the translated web page to the customer, and the translated web page is displayed by the customer’s web browser.</a:t>
            </a:r>
          </a:p>
        </p:txBody>
      </p:sp>
      <p:sp>
        <p:nvSpPr>
          <p:cNvPr id="4" name="Slide Number Placeholder 3"/>
          <p:cNvSpPr>
            <a:spLocks noGrp="1"/>
          </p:cNvSpPr>
          <p:nvPr>
            <p:ph type="sldNum" sz="quarter" idx="10"/>
          </p:nvPr>
        </p:nvSpPr>
        <p:spPr/>
        <p:txBody>
          <a:bodyPr/>
          <a:lstStyle/>
          <a:p>
            <a:fld id="{C74B1ACE-5EB2-B245-8DCB-331A9858E083}" type="slidenum">
              <a:rPr lang="en-US" smtClean="0"/>
              <a:pPr/>
              <a:t>36</a:t>
            </a:fld>
            <a:endParaRPr lang="en-US" dirty="0"/>
          </a:p>
        </p:txBody>
      </p:sp>
    </p:spTree>
    <p:extLst>
      <p:ext uri="{BB962C8B-B14F-4D97-AF65-F5344CB8AC3E}">
        <p14:creationId xmlns:p14="http://schemas.microsoft.com/office/powerpoint/2010/main" val="1502792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marL="0" marR="0" lvl="0" indent="0" algn="l" defTabSz="465819" rtl="0" eaLnBrk="1" fontAlgn="auto" latinLnBrk="0" hangingPunct="1">
              <a:lnSpc>
                <a:spcPct val="100000"/>
              </a:lnSpc>
              <a:spcBef>
                <a:spcPts val="0"/>
              </a:spcBef>
              <a:spcAft>
                <a:spcPts val="0"/>
              </a:spcAft>
              <a:buClrTx/>
              <a:buSzTx/>
              <a:buFontTx/>
              <a:buNone/>
              <a:tabLst/>
              <a:defRPr/>
            </a:pPr>
            <a:r>
              <a:rPr lang="en-US" dirty="0" smtClean="0"/>
              <a:t>The specification of the patent at issue in the </a:t>
            </a:r>
            <a:r>
              <a:rPr lang="en-US" i="1" dirty="0" smtClean="0"/>
              <a:t>TransPerfect</a:t>
            </a:r>
            <a:r>
              <a:rPr lang="en-US" dirty="0" smtClean="0"/>
              <a:t> case describes that, after requesting translation of an original web page that contains original hypertext links that point to other hyperlinked web pages, the customer can view translations of the other hyperlinked web pages without the need to separately request translation of each of them.</a:t>
            </a:r>
            <a:r>
              <a:rPr lang="en-US" baseline="0" dirty="0" smtClean="0"/>
              <a:t>  </a:t>
            </a:r>
          </a:p>
          <a:p>
            <a:pPr marL="0" marR="0" lvl="0" indent="0" algn="l" defTabSz="465819" rtl="0" eaLnBrk="1" fontAlgn="auto" latinLnBrk="0" hangingPunct="1">
              <a:lnSpc>
                <a:spcPct val="100000"/>
              </a:lnSpc>
              <a:spcBef>
                <a:spcPts val="0"/>
              </a:spcBef>
              <a:spcAft>
                <a:spcPts val="0"/>
              </a:spcAft>
              <a:buClrTx/>
              <a:buSzTx/>
              <a:buFontTx/>
              <a:buNone/>
              <a:tabLst/>
              <a:defRPr/>
            </a:pPr>
            <a:endParaRPr lang="en-US" baseline="0" dirty="0" smtClean="0"/>
          </a:p>
          <a:p>
            <a:pPr lvl="0" defTabSz="465819">
              <a:defRPr/>
            </a:pPr>
            <a:r>
              <a:rPr lang="en-US" dirty="0" smtClean="0"/>
              <a:t>The</a:t>
            </a:r>
            <a:r>
              <a:rPr lang="en-US" baseline="0" dirty="0" smtClean="0"/>
              <a:t> specification describes an embodiment in which the translation manager replaces the original hypertext links in the translated web page with new hypertext links that point to the translation manager.</a:t>
            </a:r>
            <a:r>
              <a:rPr lang="en-US" dirty="0" smtClean="0"/>
              <a:t> The translation manager </a:t>
            </a:r>
            <a:r>
              <a:rPr lang="en-US" dirty="0"/>
              <a:t>automatically translates the other hyperlinked web </a:t>
            </a:r>
            <a:r>
              <a:rPr lang="en-US" dirty="0" smtClean="0"/>
              <a:t>pages, </a:t>
            </a:r>
            <a:r>
              <a:rPr lang="en-US" baseline="0" dirty="0" smtClean="0"/>
              <a:t>using, for example, the translation programs stored in</a:t>
            </a:r>
            <a:r>
              <a:rPr lang="en-US" dirty="0" smtClean="0"/>
              <a:t> </a:t>
            </a:r>
            <a:r>
              <a:rPr lang="en-US" baseline="0" dirty="0" smtClean="0"/>
              <a:t>memory, when it receives the order to translate the original web page. The translation manager then </a:t>
            </a:r>
            <a:r>
              <a:rPr lang="en-US" dirty="0" smtClean="0"/>
              <a:t>provides the translations of the other hyperlinked web pages to the web browser responsive to the customer activating the </a:t>
            </a:r>
            <a:r>
              <a:rPr lang="en-US" b="1" u="none" dirty="0" smtClean="0"/>
              <a:t>new hypertext links </a:t>
            </a:r>
            <a:r>
              <a:rPr lang="en-US" dirty="0" smtClean="0"/>
              <a:t>in the translated web page.</a:t>
            </a:r>
            <a:r>
              <a:rPr lang="en-US" baseline="0" dirty="0" smtClean="0"/>
              <a:t>  </a:t>
            </a:r>
          </a:p>
          <a:p>
            <a:pPr marL="0" marR="0" lvl="0" indent="0" algn="l" defTabSz="465819"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65819" rtl="0" eaLnBrk="1" fontAlgn="auto" latinLnBrk="0" hangingPunct="1">
              <a:lnSpc>
                <a:spcPct val="100000"/>
              </a:lnSpc>
              <a:spcBef>
                <a:spcPts val="0"/>
              </a:spcBef>
              <a:spcAft>
                <a:spcPts val="0"/>
              </a:spcAft>
              <a:buClrTx/>
              <a:buSzTx/>
              <a:buFontTx/>
              <a:buNone/>
              <a:tabLst/>
              <a:defRPr/>
            </a:pPr>
            <a:r>
              <a:rPr lang="en-US" baseline="0" dirty="0" smtClean="0"/>
              <a:t>The specification does </a:t>
            </a:r>
            <a:r>
              <a:rPr lang="en-US" b="1" u="none" baseline="0" dirty="0" smtClean="0"/>
              <a:t>not</a:t>
            </a:r>
            <a:r>
              <a:rPr lang="en-US" baseline="0" dirty="0" smtClean="0"/>
              <a:t> describe an embodiment in which the web browser </a:t>
            </a:r>
            <a:r>
              <a:rPr lang="en-US" dirty="0" smtClean="0"/>
              <a:t>provides translations of the other hyperlinked web pages responsive to the customer activating the </a:t>
            </a:r>
            <a:r>
              <a:rPr lang="en-US" b="1" u="none" dirty="0" smtClean="0"/>
              <a:t>original hypertext links </a:t>
            </a:r>
            <a:r>
              <a:rPr lang="en-US" dirty="0" smtClean="0"/>
              <a:t>in the translated web page</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37</a:t>
            </a:fld>
            <a:endParaRPr lang="en-US" dirty="0"/>
          </a:p>
        </p:txBody>
      </p:sp>
    </p:spTree>
    <p:extLst>
      <p:ext uri="{BB962C8B-B14F-4D97-AF65-F5344CB8AC3E}">
        <p14:creationId xmlns:p14="http://schemas.microsoft.com/office/powerpoint/2010/main" val="280888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5790"/>
            <a:ext cx="6197600" cy="4183380"/>
          </a:xfrm>
        </p:spPr>
        <p:txBody>
          <a:bodyPr/>
          <a:lstStyle/>
          <a:p>
            <a:pPr defTabSz="465819">
              <a:defRPr/>
            </a:pPr>
            <a:r>
              <a:rPr lang="en-US" dirty="0" smtClean="0"/>
              <a:t>CBT NARRATION:</a:t>
            </a:r>
          </a:p>
          <a:p>
            <a:pPr defTabSz="465819">
              <a:defRPr/>
            </a:pPr>
            <a:r>
              <a:rPr lang="en-US" dirty="0" smtClean="0"/>
              <a:t>In this example, a rejection under § 112(a) for lack of written description would be appropriate for claim 3.</a:t>
            </a:r>
            <a:r>
              <a:rPr lang="en-US" baseline="0" dirty="0" smtClean="0"/>
              <a:t> </a:t>
            </a:r>
            <a:r>
              <a:rPr lang="en-US" dirty="0" smtClean="0"/>
              <a:t>For computer-implemented functional claims, the determination of the sufficiency of the disclosure under § 112(a) requires an inquiry into whether the specification provides a disclosure of the computer and algorithm that achieve the claimed function in sufficient detail that one of ordinary skill in the art can reasonably conclude that the inventor possessed the claimed subject matter at the time of filing. </a:t>
            </a:r>
            <a:r>
              <a:rPr lang="en-US" sz="1200" dirty="0" smtClean="0"/>
              <a:t>See MPEP 2161.01,</a:t>
            </a:r>
            <a:r>
              <a:rPr lang="en-US" sz="1200" baseline="0" dirty="0" smtClean="0"/>
              <a:t> subsection </a:t>
            </a:r>
            <a:r>
              <a:rPr lang="en-US" sz="1200" dirty="0" smtClean="0"/>
              <a:t>I.</a:t>
            </a:r>
            <a:r>
              <a:rPr lang="en-US" dirty="0" smtClean="0"/>
              <a:t> </a:t>
            </a:r>
          </a:p>
          <a:p>
            <a:pPr defTabSz="465819">
              <a:defRPr/>
            </a:pPr>
            <a:endParaRPr lang="en-US" dirty="0" smtClean="0"/>
          </a:p>
          <a:p>
            <a:pPr defTabSz="465819">
              <a:defRPr/>
            </a:pPr>
            <a:r>
              <a:rPr lang="en-US" dirty="0" smtClean="0"/>
              <a:t>The specification does </a:t>
            </a:r>
            <a:r>
              <a:rPr lang="en-US" b="1" u="none" dirty="0" smtClean="0"/>
              <a:t>not</a:t>
            </a:r>
            <a:r>
              <a:rPr lang="en-US" dirty="0" smtClean="0"/>
              <a:t> describe how the web browser performs the computer-implemented “providing” step of claim 3.</a:t>
            </a:r>
            <a:r>
              <a:rPr lang="en-US" baseline="0" dirty="0" smtClean="0"/>
              <a:t> T</a:t>
            </a:r>
            <a:r>
              <a:rPr lang="en-US" dirty="0" smtClean="0"/>
              <a:t>here is no discussion of how the web browser would provide translations of the other hyperlinked web pages responsive to a user activating the </a:t>
            </a:r>
            <a:r>
              <a:rPr lang="en-US" b="1" dirty="0" smtClean="0"/>
              <a:t>original hypertext links</a:t>
            </a:r>
            <a:r>
              <a:rPr lang="en-US" dirty="0" smtClean="0"/>
              <a:t> in the translated web page because the specification only discusses providing translations in response to a user activating </a:t>
            </a:r>
            <a:r>
              <a:rPr lang="en-US" b="1" dirty="0" smtClean="0"/>
              <a:t>new hypertext links</a:t>
            </a:r>
            <a:r>
              <a:rPr lang="en-US" dirty="0" smtClean="0"/>
              <a:t> in the translated web page. It is not enough that one skilled in the art could theoretically write a program to achieve the claimed function, rather the specification itself must explain how the claimed function is achieved.</a:t>
            </a:r>
            <a:r>
              <a:rPr lang="en-US" baseline="0" dirty="0" smtClean="0"/>
              <a:t> </a:t>
            </a:r>
          </a:p>
          <a:p>
            <a:pPr defTabSz="465819">
              <a:defRPr/>
            </a:pPr>
            <a:endParaRPr lang="en-US" baseline="0" dirty="0" smtClean="0"/>
          </a:p>
          <a:p>
            <a:pPr defTabSz="465819">
              <a:defRPr/>
            </a:pPr>
            <a:r>
              <a:rPr lang="en-US" dirty="0" smtClean="0"/>
              <a:t>Because the specification provides no description of how the web browser performs the “providing” step, the specification does not reasonably convey to those skilled in the art that the inventor had possession of the “providing” limitation of claim 3.</a:t>
            </a:r>
          </a:p>
        </p:txBody>
      </p:sp>
      <p:sp>
        <p:nvSpPr>
          <p:cNvPr id="4" name="Slide Number Placeholder 3"/>
          <p:cNvSpPr>
            <a:spLocks noGrp="1"/>
          </p:cNvSpPr>
          <p:nvPr>
            <p:ph type="sldNum" sz="quarter" idx="10"/>
          </p:nvPr>
        </p:nvSpPr>
        <p:spPr/>
        <p:txBody>
          <a:bodyPr/>
          <a:lstStyle/>
          <a:p>
            <a:fld id="{C74B1ACE-5EB2-B245-8DCB-331A9858E083}" type="slidenum">
              <a:rPr lang="en-US" smtClean="0"/>
              <a:pPr/>
              <a:t>38</a:t>
            </a:fld>
            <a:endParaRPr lang="en-US" dirty="0"/>
          </a:p>
        </p:txBody>
      </p:sp>
    </p:spTree>
    <p:extLst>
      <p:ext uri="{BB962C8B-B14F-4D97-AF65-F5344CB8AC3E}">
        <p14:creationId xmlns:p14="http://schemas.microsoft.com/office/powerpoint/2010/main" val="3162445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65819">
              <a:defRPr/>
            </a:pPr>
            <a:r>
              <a:rPr lang="en-US" dirty="0" smtClean="0"/>
              <a:t>CBT NARRATION:</a:t>
            </a:r>
          </a:p>
          <a:p>
            <a:pPr algn="l" defTabSz="465819">
              <a:defRPr/>
            </a:pPr>
            <a:r>
              <a:rPr lang="en-US" sz="1200" kern="1200" dirty="0" smtClean="0">
                <a:solidFill>
                  <a:schemeClr val="tx1"/>
                </a:solidFill>
                <a:effectLst/>
                <a:latin typeface="Segoe UI"/>
                <a:ea typeface="+mn-ea"/>
                <a:cs typeface="+mn-cs"/>
              </a:rPr>
              <a:t>To satisfy the enablement requirement of § 112(a), the specification must teach those skilled in the art how to make and use the full scope of the claimed invention without undue experimentation.  </a:t>
            </a:r>
          </a:p>
          <a:p>
            <a:pPr algn="l" defTabSz="465819">
              <a:defRPr/>
            </a:pPr>
            <a:endParaRPr lang="en-US" sz="1200" kern="1200" dirty="0" smtClean="0">
              <a:solidFill>
                <a:schemeClr val="tx1"/>
              </a:solidFill>
              <a:effectLst/>
              <a:latin typeface="Segoe UI"/>
              <a:ea typeface="+mn-ea"/>
              <a:cs typeface="+mn-cs"/>
            </a:endParaRPr>
          </a:p>
          <a:p>
            <a:pPr algn="l" defTabSz="465819">
              <a:defRPr/>
            </a:pPr>
            <a:r>
              <a:rPr lang="en-US" sz="1200" kern="1200" dirty="0" smtClean="0">
                <a:solidFill>
                  <a:schemeClr val="tx1"/>
                </a:solidFill>
                <a:effectLst/>
                <a:latin typeface="Segoe UI"/>
                <a:ea typeface="+mn-ea"/>
                <a:cs typeface="+mn-cs"/>
              </a:rPr>
              <a:t>In determining whether experimentation is undue, </a:t>
            </a:r>
            <a:r>
              <a:rPr lang="en-US" sz="1200" i="1" kern="1200" dirty="0" smtClean="0">
                <a:solidFill>
                  <a:schemeClr val="tx1"/>
                </a:solidFill>
                <a:effectLst/>
                <a:latin typeface="Segoe UI"/>
                <a:ea typeface="+mn-ea"/>
                <a:cs typeface="+mn-cs"/>
              </a:rPr>
              <a:t>In re Wands, </a:t>
            </a:r>
            <a:r>
              <a:rPr lang="en-US" dirty="0" smtClean="0"/>
              <a:t>858 F2d 731, 737 (Fed. Cir. 1988),</a:t>
            </a:r>
            <a:r>
              <a:rPr lang="en-US" sz="1200" kern="1200" dirty="0" smtClean="0">
                <a:solidFill>
                  <a:schemeClr val="tx1"/>
                </a:solidFill>
                <a:effectLst/>
                <a:latin typeface="Segoe UI"/>
                <a:ea typeface="+mn-ea"/>
                <a:cs typeface="+mn-cs"/>
              </a:rPr>
              <a:t> lists a number of factors to consider: (1) the quantity of experimentation necessary, (2) the amount of direction or guidance presented, (3) the presence or absence of working examples, (4) the nature of the invention, (5) the state of the prior art, (6) the relative skill of those in the art, (7) the predictability or unpredictability of the art, and (8) the breadth of the claims.  </a:t>
            </a:r>
          </a:p>
        </p:txBody>
      </p:sp>
      <p:sp>
        <p:nvSpPr>
          <p:cNvPr id="4" name="Slide Number Placeholder 3"/>
          <p:cNvSpPr>
            <a:spLocks noGrp="1"/>
          </p:cNvSpPr>
          <p:nvPr>
            <p:ph type="sldNum" sz="quarter" idx="10"/>
          </p:nvPr>
        </p:nvSpPr>
        <p:spPr/>
        <p:txBody>
          <a:bodyPr/>
          <a:lstStyle/>
          <a:p>
            <a:fld id="{C74B1ACE-5EB2-B245-8DCB-331A9858E083}" type="slidenum">
              <a:rPr lang="en-US" smtClean="0"/>
              <a:pPr/>
              <a:t>39</a:t>
            </a:fld>
            <a:endParaRPr lang="en-US" dirty="0"/>
          </a:p>
        </p:txBody>
      </p:sp>
    </p:spTree>
    <p:extLst>
      <p:ext uri="{BB962C8B-B14F-4D97-AF65-F5344CB8AC3E}">
        <p14:creationId xmlns:p14="http://schemas.microsoft.com/office/powerpoint/2010/main" val="142817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33">
              <a:defRPr/>
            </a:pPr>
            <a:r>
              <a:rPr lang="en-US" dirty="0" smtClean="0"/>
              <a:t>CBT NARRATION:</a:t>
            </a:r>
          </a:p>
          <a:p>
            <a:r>
              <a:rPr lang="en-US" dirty="0" smtClean="0"/>
              <a:t>Functional</a:t>
            </a:r>
            <a:r>
              <a:rPr lang="en-US" baseline="0" dirty="0" smtClean="0"/>
              <a:t> claim limitations </a:t>
            </a:r>
            <a:r>
              <a:rPr lang="en-US" dirty="0" smtClean="0"/>
              <a:t>define an element in terms of the function it performs without reciting the structure, materials, or acts that perform the function.</a:t>
            </a:r>
            <a:r>
              <a:rPr lang="en-US" baseline="0" dirty="0" smtClean="0"/>
              <a:t> </a:t>
            </a:r>
            <a:r>
              <a:rPr lang="en-US" dirty="0" smtClean="0"/>
              <a:t>The patent examination process must ensure that functional claim limitations are properly treated as means plus function limitations under 35 U.S.C. § 112(f).</a:t>
            </a:r>
            <a:r>
              <a:rPr lang="en-US" baseline="0" dirty="0" smtClean="0"/>
              <a:t>  Additionally, the patent examination process must ensure that functional claim limitations treated under 35 U.S.C. § 112 (f) are</a:t>
            </a:r>
            <a:r>
              <a:rPr lang="en-US" dirty="0" smtClean="0"/>
              <a:t> sufficiently definite under 35 U.S.C. § 112(b) and meet the requirements of 35 U.S.C. § 112(a), as appropriate. The patent examination process must also ensure that functional claim limitations have proper written description and enablement support under 35 U.S.C. § 112(a) in the disclosure of the application. These requirements are particularly relevant to computer-implemented functional claim</a:t>
            </a:r>
            <a:r>
              <a:rPr lang="en-US" baseline="0" dirty="0" smtClean="0"/>
              <a:t> limitations.</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3291939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65819">
              <a:defRPr/>
            </a:pPr>
            <a:r>
              <a:rPr lang="en-US" dirty="0" smtClean="0"/>
              <a:t>CBT NARRATION:</a:t>
            </a:r>
          </a:p>
          <a:p>
            <a:pPr algn="l" defTabSz="465819">
              <a:defRPr/>
            </a:pPr>
            <a:r>
              <a:rPr lang="en-US" sz="1200" kern="1200" dirty="0" smtClean="0">
                <a:solidFill>
                  <a:schemeClr val="tx1"/>
                </a:solidFill>
                <a:effectLst/>
                <a:latin typeface="Segoe UI"/>
                <a:ea typeface="+mn-ea"/>
                <a:cs typeface="+mn-cs"/>
              </a:rPr>
              <a:t>With respect to the breadth of a claim, the relevant concern is whether the scope of enablement provided to one skilled in the art by the disclosure is commensurate with the scope of protection sought by the claims. Consider how broad the claim is with respect to the disclosure, and whether one skilled in the art could make and use the entire scope of the claimed invention without undue experimentation.</a:t>
            </a:r>
            <a:r>
              <a:rPr lang="en-US" sz="1200" kern="1200" baseline="0" dirty="0" smtClean="0">
                <a:solidFill>
                  <a:schemeClr val="tx1"/>
                </a:solidFill>
                <a:effectLst/>
                <a:latin typeface="Segoe UI"/>
                <a:ea typeface="+mn-ea"/>
                <a:cs typeface="+mn-cs"/>
              </a:rPr>
              <a:t>  </a:t>
            </a:r>
          </a:p>
          <a:p>
            <a:pPr algn="l" defTabSz="465819">
              <a:defRPr/>
            </a:pPr>
            <a:endParaRPr lang="en-US" sz="1200" kern="1200" baseline="0" dirty="0" smtClean="0">
              <a:solidFill>
                <a:schemeClr val="tx1"/>
              </a:solidFill>
              <a:effectLst/>
              <a:latin typeface="Segoe UI"/>
              <a:ea typeface="+mn-ea"/>
              <a:cs typeface="+mn-cs"/>
            </a:endParaRPr>
          </a:p>
          <a:p>
            <a:pPr algn="l" defTabSz="465819">
              <a:defRPr/>
            </a:pPr>
            <a:r>
              <a:rPr lang="en-US" sz="1200" kern="1200" baseline="0" dirty="0" smtClean="0">
                <a:solidFill>
                  <a:schemeClr val="tx1"/>
                </a:solidFill>
                <a:effectLst/>
                <a:latin typeface="Segoe UI"/>
                <a:ea typeface="+mn-ea"/>
                <a:cs typeface="+mn-cs"/>
              </a:rPr>
              <a:t>D</a:t>
            </a:r>
            <a:r>
              <a:rPr lang="en-US" sz="1200" kern="1200" dirty="0" smtClean="0">
                <a:solidFill>
                  <a:schemeClr val="tx1"/>
                </a:solidFill>
                <a:effectLst/>
                <a:latin typeface="Segoe UI"/>
                <a:ea typeface="+mn-ea"/>
                <a:cs typeface="+mn-cs"/>
              </a:rPr>
              <a:t>etermine exactly what each claim recites and what subject matter is encompassed by the claim when the claim is considered as a whole, not when its parts are analyzed individually.</a:t>
            </a:r>
          </a:p>
          <a:p>
            <a:pPr algn="l" defTabSz="465819">
              <a:defRPr/>
            </a:pPr>
            <a:endParaRPr lang="en-US" sz="1200" kern="1200" dirty="0" smtClean="0">
              <a:solidFill>
                <a:schemeClr val="tx1"/>
              </a:solidFill>
              <a:effectLst/>
              <a:latin typeface="Segoe UI"/>
              <a:ea typeface="+mn-ea"/>
              <a:cs typeface="+mn-cs"/>
            </a:endParaRPr>
          </a:p>
          <a:p>
            <a:pPr algn="l" defTabSz="465819">
              <a:defRPr/>
            </a:pPr>
            <a:r>
              <a:rPr lang="en-US" sz="1200" kern="1200" dirty="0" smtClean="0">
                <a:solidFill>
                  <a:schemeClr val="tx1"/>
                </a:solidFill>
                <a:effectLst/>
                <a:latin typeface="Segoe UI"/>
                <a:ea typeface="+mn-ea"/>
                <a:cs typeface="+mn-cs"/>
              </a:rPr>
              <a:t>A rejection for lack of enablement must be made when the specification does not enable the full scope of the claim.  </a:t>
            </a:r>
          </a:p>
        </p:txBody>
      </p:sp>
      <p:sp>
        <p:nvSpPr>
          <p:cNvPr id="4" name="Slide Number Placeholder 3"/>
          <p:cNvSpPr>
            <a:spLocks noGrp="1"/>
          </p:cNvSpPr>
          <p:nvPr>
            <p:ph type="sldNum" sz="quarter" idx="10"/>
          </p:nvPr>
        </p:nvSpPr>
        <p:spPr/>
        <p:txBody>
          <a:bodyPr/>
          <a:lstStyle/>
          <a:p>
            <a:fld id="{C74B1ACE-5EB2-B245-8DCB-331A9858E083}" type="slidenum">
              <a:rPr lang="en-US" smtClean="0"/>
              <a:pPr/>
              <a:t>40</a:t>
            </a:fld>
            <a:endParaRPr lang="en-US" dirty="0"/>
          </a:p>
        </p:txBody>
      </p:sp>
    </p:spTree>
    <p:extLst>
      <p:ext uri="{BB962C8B-B14F-4D97-AF65-F5344CB8AC3E}">
        <p14:creationId xmlns:p14="http://schemas.microsoft.com/office/powerpoint/2010/main" val="169111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65819">
              <a:defRPr/>
            </a:pPr>
            <a:r>
              <a:rPr lang="en-US" dirty="0" smtClean="0"/>
              <a:t>CBT NARRATION:</a:t>
            </a:r>
          </a:p>
          <a:p>
            <a:pPr marL="0" marR="0" lvl="0" indent="0" algn="l" defTabSz="465819"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Segoe UI"/>
                <a:ea typeface="+mn-ea"/>
                <a:cs typeface="+mn-cs"/>
              </a:rPr>
              <a:t>Not everything necessary to practice the invention need be disclosed.</a:t>
            </a:r>
            <a:r>
              <a:rPr lang="en-US" sz="1200" kern="1200" baseline="0" dirty="0" smtClean="0">
                <a:solidFill>
                  <a:schemeClr val="tx1"/>
                </a:solidFill>
                <a:effectLst/>
                <a:latin typeface="Segoe UI"/>
                <a:ea typeface="+mn-ea"/>
                <a:cs typeface="+mn-cs"/>
              </a:rPr>
              <a:t> </a:t>
            </a:r>
            <a:r>
              <a:rPr lang="en-US" sz="1200" kern="1200" dirty="0" smtClean="0">
                <a:solidFill>
                  <a:schemeClr val="tx1"/>
                </a:solidFill>
                <a:effectLst/>
                <a:latin typeface="Segoe UI"/>
                <a:ea typeface="+mn-ea"/>
                <a:cs typeface="+mn-cs"/>
              </a:rPr>
              <a:t>For instance, a specification need not disclose what is well known in the art. However, applicant cannot rely on the knowledge of one skilled in the art to supply information that is required to enable the novel aspect of the claimed invention when the enabling knowledge is in fact not known in the art.  </a:t>
            </a:r>
          </a:p>
          <a:p>
            <a:pPr algn="l" defTabSz="465819">
              <a:defRPr/>
            </a:pPr>
            <a:endParaRPr lang="en-US" sz="1200" kern="1200" dirty="0" smtClean="0">
              <a:solidFill>
                <a:schemeClr val="tx1"/>
              </a:solidFill>
              <a:effectLst/>
              <a:latin typeface="Segoe UI"/>
              <a:ea typeface="+mn-ea"/>
              <a:cs typeface="+mn-cs"/>
            </a:endParaRPr>
          </a:p>
          <a:p>
            <a:pPr algn="l" defTabSz="465819">
              <a:defRPr/>
            </a:pPr>
            <a:r>
              <a:rPr lang="en-US" sz="1200" kern="1200" dirty="0" smtClean="0">
                <a:solidFill>
                  <a:schemeClr val="tx1"/>
                </a:solidFill>
                <a:effectLst/>
                <a:latin typeface="Segoe UI"/>
                <a:ea typeface="+mn-ea"/>
                <a:cs typeface="+mn-cs"/>
              </a:rPr>
              <a:t>This is of particular importance with respect to computer-implemented inventions due to the high level of skill in the art and the similarly high level of predictability in generating programs to achieve an intended result without undue experimentation.  </a:t>
            </a:r>
          </a:p>
        </p:txBody>
      </p:sp>
      <p:sp>
        <p:nvSpPr>
          <p:cNvPr id="4" name="Slide Number Placeholder 3"/>
          <p:cNvSpPr>
            <a:spLocks noGrp="1"/>
          </p:cNvSpPr>
          <p:nvPr>
            <p:ph type="sldNum" sz="quarter" idx="10"/>
          </p:nvPr>
        </p:nvSpPr>
        <p:spPr/>
        <p:txBody>
          <a:bodyPr/>
          <a:lstStyle/>
          <a:p>
            <a:fld id="{C74B1ACE-5EB2-B245-8DCB-331A9858E083}" type="slidenum">
              <a:rPr lang="en-US" smtClean="0"/>
              <a:pPr/>
              <a:t>41</a:t>
            </a:fld>
            <a:endParaRPr lang="en-US" dirty="0"/>
          </a:p>
        </p:txBody>
      </p:sp>
    </p:spTree>
    <p:extLst>
      <p:ext uri="{BB962C8B-B14F-4D97-AF65-F5344CB8AC3E}">
        <p14:creationId xmlns:p14="http://schemas.microsoft.com/office/powerpoint/2010/main" val="35300593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marL="0" marR="0" lvl="0" indent="0" algn="l" defTabSz="465819" rtl="0" eaLnBrk="1" fontAlgn="auto" latinLnBrk="0" hangingPunct="1">
              <a:lnSpc>
                <a:spcPct val="100000"/>
              </a:lnSpc>
              <a:spcBef>
                <a:spcPts val="0"/>
              </a:spcBef>
              <a:spcAft>
                <a:spcPts val="0"/>
              </a:spcAft>
              <a:buClrTx/>
              <a:buSzTx/>
              <a:buFontTx/>
              <a:buNone/>
              <a:tabLst/>
              <a:defRPr/>
            </a:pPr>
            <a:r>
              <a:rPr lang="en-US" dirty="0" smtClean="0"/>
              <a:t>The following example is drawn from </a:t>
            </a:r>
            <a:r>
              <a:rPr lang="en-US" sz="1200" i="1" dirty="0" err="1" smtClean="0"/>
              <a:t>Sitrick</a:t>
            </a:r>
            <a:r>
              <a:rPr lang="en-US" sz="1200" i="1" dirty="0" smtClean="0"/>
              <a:t> v. </a:t>
            </a:r>
            <a:r>
              <a:rPr lang="en-US" sz="1200" i="1" dirty="0" err="1" smtClean="0"/>
              <a:t>Dreamworks</a:t>
            </a:r>
            <a:r>
              <a:rPr lang="en-US" sz="1200" i="1" dirty="0" smtClean="0"/>
              <a:t> LLC</a:t>
            </a:r>
            <a:r>
              <a:rPr lang="en-US" sz="1200" dirty="0" smtClean="0"/>
              <a:t>, 516 F.3d 993 (Fed. Cir. 2008). The invention relates to </a:t>
            </a:r>
            <a:r>
              <a:rPr lang="en-US" sz="1200" baseline="0" dirty="0" smtClean="0"/>
              <a:t>a process for smooth integration of a user’s image into a pre-existing audiovisual presentation, such as a video game or movie.</a:t>
            </a:r>
            <a:r>
              <a:rPr lang="en-US" sz="1200" dirty="0" smtClean="0"/>
              <a:t> </a:t>
            </a:r>
            <a:r>
              <a:rPr lang="en-US" sz="1200" baseline="0" dirty="0" smtClean="0"/>
              <a:t>The specification states that the invention can be used with movies or video games, then describes how to implement the invention with video games. One skilled in the art would understand that movies and video games are technically different.</a:t>
            </a:r>
          </a:p>
          <a:p>
            <a:pPr marL="0" marR="0" lvl="0" indent="0" algn="l" defTabSz="465819"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465819" rtl="0" eaLnBrk="1" fontAlgn="auto" latinLnBrk="0" hangingPunct="1">
              <a:lnSpc>
                <a:spcPct val="100000"/>
              </a:lnSpc>
              <a:spcBef>
                <a:spcPts val="0"/>
              </a:spcBef>
              <a:spcAft>
                <a:spcPts val="0"/>
              </a:spcAft>
              <a:buClrTx/>
              <a:buSzTx/>
              <a:buFontTx/>
              <a:buNone/>
              <a:tabLst/>
              <a:defRPr/>
            </a:pPr>
            <a:r>
              <a:rPr lang="en-US" sz="1200" baseline="0" dirty="0" smtClean="0"/>
              <a:t>Claim 49 requires integration of a user image in place of a selected image portion of a video presentation. </a:t>
            </a:r>
            <a:r>
              <a:rPr lang="en-US" sz="1200" dirty="0" smtClean="0"/>
              <a:t>Under the </a:t>
            </a:r>
            <a:r>
              <a:rPr lang="en-US" baseline="0" dirty="0" smtClean="0"/>
              <a:t>broadest reasonable interpretation of claim 49, the method encompasses integration of user images into both video games and movies. </a:t>
            </a:r>
            <a:r>
              <a:rPr lang="en-US" sz="1200" dirty="0" smtClean="0"/>
              <a:t>This example will evaluate whether the full scope of the method of claim 49 is enabled under § 112(a).</a:t>
            </a:r>
          </a:p>
        </p:txBody>
      </p:sp>
      <p:sp>
        <p:nvSpPr>
          <p:cNvPr id="4" name="Slide Number Placeholder 3"/>
          <p:cNvSpPr>
            <a:spLocks noGrp="1"/>
          </p:cNvSpPr>
          <p:nvPr>
            <p:ph type="sldNum" sz="quarter" idx="10"/>
          </p:nvPr>
        </p:nvSpPr>
        <p:spPr/>
        <p:txBody>
          <a:bodyPr/>
          <a:lstStyle/>
          <a:p>
            <a:fld id="{C74B1ACE-5EB2-B245-8DCB-331A9858E083}" type="slidenum">
              <a:rPr lang="en-US" smtClean="0"/>
              <a:pPr/>
              <a:t>42</a:t>
            </a:fld>
            <a:endParaRPr lang="en-US" dirty="0"/>
          </a:p>
        </p:txBody>
      </p:sp>
    </p:spTree>
    <p:extLst>
      <p:ext uri="{BB962C8B-B14F-4D97-AF65-F5344CB8AC3E}">
        <p14:creationId xmlns:p14="http://schemas.microsoft.com/office/powerpoint/2010/main" val="6842867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marL="0" marR="0" lvl="0" indent="0" algn="l" defTabSz="465819" rtl="0" eaLnBrk="1" fontAlgn="auto" latinLnBrk="0" hangingPunct="1">
              <a:lnSpc>
                <a:spcPct val="100000"/>
              </a:lnSpc>
              <a:spcBef>
                <a:spcPts val="0"/>
              </a:spcBef>
              <a:spcAft>
                <a:spcPts val="0"/>
              </a:spcAft>
              <a:buClrTx/>
              <a:buSzTx/>
              <a:buFontTx/>
              <a:buNone/>
              <a:tabLst/>
              <a:defRPr/>
            </a:pPr>
            <a:r>
              <a:rPr lang="en-US" dirty="0" smtClean="0"/>
              <a:t>The specification of the patent at issue in the </a:t>
            </a:r>
            <a:r>
              <a:rPr lang="en-US" sz="1200" i="1" dirty="0" err="1" smtClean="0"/>
              <a:t>Sitrick</a:t>
            </a:r>
            <a:r>
              <a:rPr lang="en-US" sz="1200" i="1" dirty="0" smtClean="0"/>
              <a:t> </a:t>
            </a:r>
            <a:r>
              <a:rPr lang="en-US" sz="1200" i="0" dirty="0" smtClean="0"/>
              <a:t>case </a:t>
            </a:r>
            <a:r>
              <a:rPr lang="en-US" dirty="0" smtClean="0"/>
              <a:t>describes an</a:t>
            </a:r>
            <a:r>
              <a:rPr lang="en-US" baseline="0" dirty="0" smtClean="0"/>
              <a:t> </a:t>
            </a:r>
            <a:r>
              <a:rPr lang="en-US" sz="1200" i="0" baseline="0" dirty="0" smtClean="0"/>
              <a:t>“Intercept Adapter Interface System” (or “IAIS”), shown in F</a:t>
            </a:r>
            <a:r>
              <a:rPr lang="en-US" dirty="0" smtClean="0"/>
              <a:t>igure 4A</a:t>
            </a:r>
            <a:r>
              <a:rPr lang="en-US" sz="1200" i="0" dirty="0" smtClean="0"/>
              <a:t>,</a:t>
            </a:r>
            <a:r>
              <a:rPr lang="en-US" sz="1200" i="0" baseline="0" dirty="0" smtClean="0"/>
              <a:t> that performs the integration or substitution of a user image in place of a predefined character image or a character function within an audiovisual presentation</a:t>
            </a:r>
            <a:r>
              <a:rPr lang="en-US" sz="1200" baseline="0" dirty="0" smtClean="0"/>
              <a:t>. The specification describes how the IAIS functions to intercept address signals coming from a video game apparatus and going to a game card or a storage card. If address signals correspond to the character functions that are to be replaced with a user image, the IAIS reconfigures the signals so that when the signal gets to the game card or the storage card, the user image is substituted for the predefined character image.</a:t>
            </a:r>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879490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marL="0" marR="0" lvl="0" indent="0" algn="l" defTabSz="465819" rtl="0" eaLnBrk="1" fontAlgn="auto" latinLnBrk="0" hangingPunct="1">
              <a:lnSpc>
                <a:spcPct val="100000"/>
              </a:lnSpc>
              <a:spcBef>
                <a:spcPts val="0"/>
              </a:spcBef>
              <a:spcAft>
                <a:spcPts val="0"/>
              </a:spcAft>
              <a:buClrTx/>
              <a:buSzTx/>
              <a:buFontTx/>
              <a:buNone/>
              <a:tabLst/>
              <a:defRPr/>
            </a:pPr>
            <a:r>
              <a:rPr lang="en-US" sz="1200" baseline="0" dirty="0" smtClean="0"/>
              <a:t>While the specification </a:t>
            </a:r>
            <a:r>
              <a:rPr lang="en-US" dirty="0" smtClean="0"/>
              <a:t>of the patent at issue in the </a:t>
            </a:r>
            <a:r>
              <a:rPr lang="en-US" sz="1200" i="1" dirty="0" err="1" smtClean="0"/>
              <a:t>Sitrick</a:t>
            </a:r>
            <a:r>
              <a:rPr lang="en-US" sz="1200" i="1" dirty="0" smtClean="0"/>
              <a:t> </a:t>
            </a:r>
            <a:r>
              <a:rPr lang="en-US" sz="1200" i="0" dirty="0" smtClean="0"/>
              <a:t>case </a:t>
            </a:r>
            <a:r>
              <a:rPr lang="en-US" sz="1200" baseline="0" dirty="0" smtClean="0"/>
              <a:t>states that the invention is also applicable in non-video game embodiments, such as movies and animations, the specification does not explain how the “</a:t>
            </a:r>
            <a:r>
              <a:rPr lang="en-US" sz="1200" i="0" baseline="0" dirty="0" smtClean="0"/>
              <a:t>Intercept Adapter Interface System” would function outside of a video game. </a:t>
            </a:r>
          </a:p>
          <a:p>
            <a:pPr marL="0" marR="0" lvl="0" indent="0" algn="l" defTabSz="465819" rtl="0" eaLnBrk="1" fontAlgn="auto" latinLnBrk="0" hangingPunct="1">
              <a:lnSpc>
                <a:spcPct val="100000"/>
              </a:lnSpc>
              <a:spcBef>
                <a:spcPts val="0"/>
              </a:spcBef>
              <a:spcAft>
                <a:spcPts val="0"/>
              </a:spcAft>
              <a:buClrTx/>
              <a:buSzTx/>
              <a:buFontTx/>
              <a:buNone/>
              <a:tabLst/>
              <a:defRPr/>
            </a:pPr>
            <a:endParaRPr lang="en-US" sz="1200" i="0" baseline="0" dirty="0" smtClean="0"/>
          </a:p>
          <a:p>
            <a:pPr marL="0" marR="0" lvl="0" indent="0" algn="l" defTabSz="465819" rtl="0" eaLnBrk="1" fontAlgn="auto" latinLnBrk="0" hangingPunct="1">
              <a:lnSpc>
                <a:spcPct val="100000"/>
              </a:lnSpc>
              <a:spcBef>
                <a:spcPts val="0"/>
              </a:spcBef>
              <a:spcAft>
                <a:spcPts val="0"/>
              </a:spcAft>
              <a:buClrTx/>
              <a:buSzTx/>
              <a:buFontTx/>
              <a:buNone/>
              <a:tabLst/>
              <a:defRPr/>
            </a:pPr>
            <a:r>
              <a:rPr lang="en-US" sz="1200" i="0" baseline="0" dirty="0" smtClean="0"/>
              <a:t>For example, </a:t>
            </a:r>
            <a:r>
              <a:rPr lang="en-US" sz="1200" baseline="0" dirty="0" smtClean="0"/>
              <a:t>the specification describes an analysis system of the “</a:t>
            </a:r>
            <a:r>
              <a:rPr lang="en-US" sz="1200" i="0" baseline="0" dirty="0" smtClean="0"/>
              <a:t>Intercept Adapter Interface System” </a:t>
            </a:r>
            <a:r>
              <a:rPr lang="en-US" sz="1200" baseline="0" dirty="0" smtClean="0"/>
              <a:t>that analyzes the signals to determine when it is appropriate to make substitutions of user image data for predefined game character data. The analysis techniques discussed in the specification are described in the context of video games and not movies.  </a:t>
            </a:r>
            <a:endParaRPr lang="en-US"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44</a:t>
            </a:fld>
            <a:endParaRPr lang="en-US" dirty="0"/>
          </a:p>
        </p:txBody>
      </p:sp>
    </p:spTree>
    <p:extLst>
      <p:ext uri="{BB962C8B-B14F-4D97-AF65-F5344CB8AC3E}">
        <p14:creationId xmlns:p14="http://schemas.microsoft.com/office/powerpoint/2010/main" val="14178016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99256"/>
          </a:xfrm>
        </p:spPr>
        <p:txBody>
          <a:bodyPr/>
          <a:lstStyle/>
          <a:p>
            <a:pPr defTabSz="465819">
              <a:defRPr/>
            </a:pPr>
            <a:r>
              <a:rPr lang="en-US" dirty="0" smtClean="0"/>
              <a:t>CBT NARRATION:</a:t>
            </a:r>
          </a:p>
          <a:p>
            <a:r>
              <a:rPr lang="en-US" dirty="0" smtClean="0"/>
              <a:t>In </a:t>
            </a:r>
            <a:r>
              <a:rPr lang="en-US" i="1" dirty="0" err="1" smtClean="0"/>
              <a:t>Sitrick</a:t>
            </a:r>
            <a:r>
              <a:rPr lang="en-US" dirty="0" smtClean="0"/>
              <a:t>, the specification indicates that the disclosed image substitution or integration is applicable to any audiovisual image source that provides an audiovisual presentation output, such as video, and yet does not provide any explanation of how it would function outside of a video game. The court determined that the claims of the patent at issue in that case lacked </a:t>
            </a:r>
            <a:r>
              <a:rPr lang="en-US" u="none" dirty="0" smtClean="0"/>
              <a:t>enablement under § 112(a). Specifically, the court found that one skilled in the art could not take the disclosure with respect to substitution or integration of user images in video games and substitute a user image for a pre-existing character image in movies without </a:t>
            </a:r>
            <a:r>
              <a:rPr lang="en-US" dirty="0" smtClean="0"/>
              <a:t>undue experimentation</a:t>
            </a:r>
            <a:r>
              <a:rPr lang="en-US" u="none" dirty="0" smtClean="0"/>
              <a:t>.</a:t>
            </a:r>
            <a:r>
              <a:rPr lang="en-US" u="none" baseline="0" dirty="0" smtClean="0"/>
              <a: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To overcome a rejection for lack of enablement </a:t>
            </a:r>
            <a:r>
              <a:rPr lang="en-US" u="none" dirty="0" smtClean="0"/>
              <a:t>under § 112(a), </a:t>
            </a:r>
            <a:r>
              <a:rPr lang="en-US" dirty="0" smtClean="0"/>
              <a:t>applicant could amend claim 49 to limit the claimed method to video games.</a:t>
            </a:r>
            <a:endParaRPr lang="en-US" i="1" u="sng" dirty="0" smtClean="0"/>
          </a:p>
          <a:p>
            <a:pPr marL="0" marR="0" lvl="0" indent="0" algn="l" defTabSz="465819"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74B1ACE-5EB2-B245-8DCB-331A9858E083}" type="slidenum">
              <a:rPr lang="en-US" smtClean="0"/>
              <a:pPr/>
              <a:t>45</a:t>
            </a:fld>
            <a:endParaRPr lang="en-US" dirty="0"/>
          </a:p>
        </p:txBody>
      </p:sp>
    </p:spTree>
    <p:extLst>
      <p:ext uri="{BB962C8B-B14F-4D97-AF65-F5344CB8AC3E}">
        <p14:creationId xmlns:p14="http://schemas.microsoft.com/office/powerpoint/2010/main" val="3304513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99256"/>
          </a:xfrm>
        </p:spPr>
        <p:txBody>
          <a:bodyPr/>
          <a:lstStyle/>
          <a:p>
            <a:pPr defTabSz="465819">
              <a:defRPr/>
            </a:pPr>
            <a:r>
              <a:rPr lang="en-US" dirty="0" smtClean="0"/>
              <a:t>CBT NARRATION:</a:t>
            </a:r>
          </a:p>
          <a:p>
            <a:r>
              <a:rPr lang="en-US" i="1" u="none" baseline="0" dirty="0" smtClean="0"/>
              <a:t>Wands </a:t>
            </a:r>
            <a:r>
              <a:rPr lang="en-US" u="none" baseline="0" dirty="0" smtClean="0"/>
              <a:t>factors that support a finding of undue experimentation based on the facts of this case include the following:</a:t>
            </a:r>
          </a:p>
          <a:p>
            <a:pPr marL="285750" lvl="0" indent="-285750">
              <a:buFont typeface="Arial" panose="020B0604020202020204" pitchFamily="34" charset="0"/>
              <a:buChar char="•"/>
            </a:pPr>
            <a:r>
              <a:rPr lang="en-US" b="1" i="0" dirty="0" smtClean="0"/>
              <a:t>The amount of direction or guidance presented</a:t>
            </a:r>
            <a:r>
              <a:rPr lang="en-US" dirty="0" smtClean="0"/>
              <a:t>: The specification does not teach how to implement the Intercept Adapter Interface System</a:t>
            </a:r>
            <a:r>
              <a:rPr lang="en-US" baseline="0" dirty="0" smtClean="0"/>
              <a:t> </a:t>
            </a:r>
            <a:r>
              <a:rPr lang="en-US" dirty="0" smtClean="0"/>
              <a:t>in the context of movies,</a:t>
            </a:r>
            <a:r>
              <a:rPr lang="en-US" baseline="0" dirty="0" smtClean="0"/>
              <a:t> </a:t>
            </a:r>
            <a:r>
              <a:rPr lang="en-US" dirty="0" smtClean="0"/>
              <a:t>given that movies do not have easily separable character functions, as video games do.</a:t>
            </a:r>
          </a:p>
          <a:p>
            <a:pPr marL="285750" lvl="0" indent="-285750">
              <a:buFont typeface="Arial" panose="020B0604020202020204" pitchFamily="34" charset="0"/>
              <a:buChar char="•"/>
            </a:pPr>
            <a:r>
              <a:rPr lang="en-US" b="1" i="0" dirty="0" smtClean="0"/>
              <a:t>The state of the prior art</a:t>
            </a:r>
            <a:r>
              <a:rPr lang="en-US" dirty="0" smtClean="0"/>
              <a:t>: One skilled in the art would not be able to take the teachings regarding video games and apply them to movies because movies and video games are technically different.</a:t>
            </a:r>
            <a:r>
              <a:rPr lang="en-US" baseline="0" dirty="0" smtClean="0"/>
              <a:t>  The analysis techniques described in the specification for identifying character functions or intercepting character signals have no relevance to movies.</a:t>
            </a:r>
            <a:endParaRPr lang="en-US" dirty="0" smtClean="0"/>
          </a:p>
          <a:p>
            <a:pPr marL="285750" lvl="0" indent="-285750">
              <a:buFont typeface="Arial" panose="020B0604020202020204" pitchFamily="34" charset="0"/>
              <a:buChar char="•"/>
            </a:pPr>
            <a:r>
              <a:rPr lang="en-US" b="1" i="0" dirty="0" smtClean="0"/>
              <a:t>The breadth of the claim</a:t>
            </a:r>
            <a:r>
              <a:rPr lang="en-US" dirty="0" smtClean="0"/>
              <a:t>: Claim 49 is broad enough to cover both video games and movies.</a:t>
            </a:r>
          </a:p>
        </p:txBody>
      </p:sp>
      <p:sp>
        <p:nvSpPr>
          <p:cNvPr id="4" name="Slide Number Placeholder 3"/>
          <p:cNvSpPr>
            <a:spLocks noGrp="1"/>
          </p:cNvSpPr>
          <p:nvPr>
            <p:ph type="sldNum" sz="quarter" idx="10"/>
          </p:nvPr>
        </p:nvSpPr>
        <p:spPr/>
        <p:txBody>
          <a:bodyPr/>
          <a:lstStyle/>
          <a:p>
            <a:fld id="{C74B1ACE-5EB2-B245-8DCB-331A9858E083}" type="slidenum">
              <a:rPr lang="en-US" smtClean="0"/>
              <a:pPr/>
              <a:t>46</a:t>
            </a:fld>
            <a:endParaRPr lang="en-US" dirty="0"/>
          </a:p>
        </p:txBody>
      </p:sp>
    </p:spTree>
    <p:extLst>
      <p:ext uri="{BB962C8B-B14F-4D97-AF65-F5344CB8AC3E}">
        <p14:creationId xmlns:p14="http://schemas.microsoft.com/office/powerpoint/2010/main" val="36931552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33">
              <a:defRPr/>
            </a:pPr>
            <a:r>
              <a:rPr lang="en-US" dirty="0" smtClean="0"/>
              <a:t>CBT NARRATION:</a:t>
            </a:r>
          </a:p>
          <a:p>
            <a:r>
              <a:rPr lang="en-US" dirty="0" smtClean="0"/>
              <a:t>Please see your SPE or TC POC with questions. Additional</a:t>
            </a:r>
            <a:r>
              <a:rPr lang="en-US" baseline="0" dirty="0" smtClean="0"/>
              <a:t> resources and training on issues under </a:t>
            </a:r>
            <a:r>
              <a:rPr lang="en-US" dirty="0" smtClean="0"/>
              <a:t>§ </a:t>
            </a:r>
            <a:r>
              <a:rPr lang="en-US" dirty="0"/>
              <a:t>112 </a:t>
            </a:r>
            <a:r>
              <a:rPr lang="en-US" baseline="0" dirty="0" smtClean="0"/>
              <a:t>can be found on the “</a:t>
            </a:r>
            <a:r>
              <a:rPr lang="en-US" dirty="0"/>
              <a:t>Examiner Training and Resource </a:t>
            </a:r>
            <a:r>
              <a:rPr lang="en-US" dirty="0" smtClean="0"/>
              <a:t>Materials</a:t>
            </a:r>
            <a:r>
              <a:rPr lang="en-US" baseline="0" dirty="0" smtClean="0"/>
              <a:t>” section of the USPTO’s internal webpage. </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47</a:t>
            </a:fld>
            <a:endParaRPr lang="en-US" dirty="0"/>
          </a:p>
        </p:txBody>
      </p:sp>
    </p:spTree>
    <p:extLst>
      <p:ext uri="{BB962C8B-B14F-4D97-AF65-F5344CB8AC3E}">
        <p14:creationId xmlns:p14="http://schemas.microsoft.com/office/powerpoint/2010/main" val="388284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33">
              <a:defRPr/>
            </a:pPr>
            <a:r>
              <a:rPr lang="en-US" dirty="0" smtClean="0"/>
              <a:t>CBT NARRATION:</a:t>
            </a:r>
          </a:p>
          <a:p>
            <a:r>
              <a:rPr lang="en-US" dirty="0"/>
              <a:t>The U.S. Court of Appeals for the Federal Circuit (“Federal Circuit”) has recognized a problem with broad functional claiming without adequate structural support in the specification in the context of 35 U.S.C. § 112(f</a:t>
            </a:r>
            <a:r>
              <a:rPr lang="en-US" dirty="0" smtClean="0"/>
              <a:t>). </a:t>
            </a:r>
            <a:r>
              <a:rPr lang="en-US" dirty="0"/>
              <a:t>In the context of another statutory requirement, 35 U.S.C. § 101, the Federal Circuit has also criticized improper functional claiming. </a:t>
            </a:r>
            <a:r>
              <a:rPr lang="en-US" dirty="0" smtClean="0"/>
              <a:t>Problems </a:t>
            </a:r>
            <a:r>
              <a:rPr lang="en-US" dirty="0"/>
              <a:t>with functional claiming can be effectively addressed using long-standing, well-understood principles under 35 U.S.C § 112. </a:t>
            </a:r>
            <a:r>
              <a:rPr lang="en-US" dirty="0" smtClean="0"/>
              <a:t>Thus</a:t>
            </a:r>
            <a:r>
              <a:rPr lang="en-US" dirty="0"/>
              <a:t>, the USPTO is providing further guidance on the application of 35 U.S.C. § 112 requirements during examination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2714265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33">
              <a:defRPr/>
            </a:pPr>
            <a:r>
              <a:rPr lang="en-US" dirty="0" smtClean="0"/>
              <a:t>CBT NARRATION:</a:t>
            </a:r>
          </a:p>
          <a:p>
            <a:pPr defTabSz="457133">
              <a:defRPr/>
            </a:pPr>
            <a:r>
              <a:rPr lang="en-US" dirty="0" smtClean="0"/>
              <a:t>Part</a:t>
            </a:r>
            <a:r>
              <a:rPr lang="en-US" baseline="0" dirty="0" smtClean="0"/>
              <a:t> one of this CBT will r</a:t>
            </a:r>
            <a:r>
              <a:rPr lang="en-US" dirty="0" smtClean="0"/>
              <a:t>eview issues under 35 U.S.C. § 112(f) and 35 U.S.C. § 112(b) related to the examination of computer-implemented functional claim limitations.</a:t>
            </a:r>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544749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33">
              <a:defRPr/>
            </a:pPr>
            <a:r>
              <a:rPr lang="en-US" dirty="0" smtClean="0"/>
              <a:t>CBT NARRATION:</a:t>
            </a:r>
          </a:p>
          <a:p>
            <a:pPr defTabSz="440695">
              <a:defRPr/>
            </a:pPr>
            <a:r>
              <a:rPr lang="en-US" dirty="0"/>
              <a:t>If a claim limitation recites a term and associated functional language, the examiner should determine whether the claim limitation invokes § 112(f). </a:t>
            </a:r>
            <a:r>
              <a:rPr lang="en-US" dirty="0" smtClean="0"/>
              <a:t>Application </a:t>
            </a:r>
            <a:r>
              <a:rPr lang="en-US" dirty="0"/>
              <a:t>of § 112(f) is driven by the claim language, not by applicant’s intent or mere statements to the contrary included in the specification or made during prosecution. </a:t>
            </a:r>
            <a:r>
              <a:rPr lang="en-US" dirty="0" smtClean="0"/>
              <a:t>Apply </a:t>
            </a:r>
            <a:r>
              <a:rPr lang="en-US" dirty="0"/>
              <a:t>§ 112(f) to a claim limitation if it meets the 3-prong analysis set forth in MPEP § 2181, subsection I.  </a:t>
            </a:r>
          </a:p>
          <a:p>
            <a:pPr defTabSz="440695">
              <a:defRPr/>
            </a:pPr>
            <a:endParaRPr lang="en-US" dirty="0"/>
          </a:p>
          <a:p>
            <a:pPr defTabSz="440695">
              <a:defRPr/>
            </a:pPr>
            <a:r>
              <a:rPr lang="en-US" dirty="0" smtClean="0">
                <a:latin typeface="Segoe UI" panose="020B0502040204020203" pitchFamily="34" charset="0"/>
                <a:ea typeface="Segoe UI" panose="020B0502040204020203" pitchFamily="34" charset="0"/>
                <a:cs typeface="Segoe UI" panose="020B0502040204020203" pitchFamily="34" charset="0"/>
              </a:rPr>
              <a:t>Section 112(f) is simply a style of claim drafting. It is not a requirement for patentability like other sections of 35 U.S.C. </a:t>
            </a:r>
            <a:r>
              <a:rPr lang="en-US" sz="1200" dirty="0" smtClean="0"/>
              <a:t>§ </a:t>
            </a:r>
            <a:r>
              <a:rPr lang="en-US" dirty="0" smtClean="0">
                <a:latin typeface="Segoe UI" panose="020B0502040204020203" pitchFamily="34" charset="0"/>
                <a:ea typeface="Segoe UI" panose="020B0502040204020203" pitchFamily="34" charset="0"/>
                <a:cs typeface="Segoe UI" panose="020B0502040204020203" pitchFamily="34" charset="0"/>
              </a:rPr>
              <a:t>112 and thus does not form a basis for a rejection on its own. It is just a technique that can be used when drafting claims that influences how a claim will be interpreted</a:t>
            </a:r>
            <a:r>
              <a:rPr lang="en-US" baseline="0" dirty="0" smtClean="0">
                <a:latin typeface="Segoe UI" panose="020B0502040204020203" pitchFamily="34" charset="0"/>
                <a:ea typeface="Segoe UI" panose="020B0502040204020203" pitchFamily="34" charset="0"/>
                <a:cs typeface="Segoe UI" panose="020B0502040204020203" pitchFamily="34" charset="0"/>
              </a:rPr>
              <a:t>.</a:t>
            </a:r>
          </a:p>
          <a:p>
            <a:pPr defTabSz="440695">
              <a:defRPr/>
            </a:pPr>
            <a:endParaRPr lang="en-US" dirty="0"/>
          </a:p>
          <a:p>
            <a:pPr defTabSz="440695">
              <a:defRPr/>
            </a:pPr>
            <a:r>
              <a:rPr lang="en-US" b="0" u="none" dirty="0"/>
              <a:t>Note that </a:t>
            </a:r>
            <a:r>
              <a:rPr lang="en-US" b="0" u="none" dirty="0" smtClean="0"/>
              <a:t>part one</a:t>
            </a:r>
            <a:r>
              <a:rPr lang="en-US" b="0" u="none" baseline="0" dirty="0" smtClean="0"/>
              <a:t> of this </a:t>
            </a:r>
            <a:r>
              <a:rPr lang="en-US" b="0" u="none" dirty="0" smtClean="0"/>
              <a:t>CBT </a:t>
            </a:r>
            <a:r>
              <a:rPr lang="en-US" b="0" u="none" dirty="0"/>
              <a:t>focuses on means-plus-function limitations under § 112(f) and not </a:t>
            </a:r>
            <a:r>
              <a:rPr lang="en-US" b="0" u="none" dirty="0" smtClean="0"/>
              <a:t>step-plus-function</a:t>
            </a:r>
            <a:r>
              <a:rPr lang="en-US" b="0" u="none" baseline="0" dirty="0" smtClean="0"/>
              <a:t> </a:t>
            </a:r>
            <a:r>
              <a:rPr lang="en-US" b="0" u="none" dirty="0" smtClean="0"/>
              <a:t>limitations because step-plus-function</a:t>
            </a:r>
            <a:r>
              <a:rPr lang="en-US" b="0" u="none" baseline="0" dirty="0" smtClean="0"/>
              <a:t> l</a:t>
            </a:r>
            <a:r>
              <a:rPr lang="en-US" b="0" u="none" dirty="0" smtClean="0"/>
              <a:t>imitations </a:t>
            </a:r>
            <a:r>
              <a:rPr lang="en-US" b="0" u="none" dirty="0"/>
              <a:t>are </a:t>
            </a:r>
            <a:r>
              <a:rPr lang="en-US" b="0" u="none" dirty="0" smtClean="0"/>
              <a:t>rarely used.</a:t>
            </a:r>
            <a:endParaRPr lang="en-US" b="0" u="none" dirty="0"/>
          </a:p>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292492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33">
              <a:defRPr/>
            </a:pPr>
            <a:r>
              <a:rPr lang="en-US" dirty="0" smtClean="0"/>
              <a:t>CBT NARRATION:</a:t>
            </a:r>
          </a:p>
          <a:p>
            <a:pPr defTabSz="457133">
              <a:defRPr/>
            </a:pPr>
            <a:r>
              <a:rPr lang="en-US" dirty="0"/>
              <a:t>Apply § 112(f) to a claim limitation if it meets the following 3-prong </a:t>
            </a:r>
            <a:r>
              <a:rPr lang="en-US" dirty="0" smtClean="0"/>
              <a:t>analysis set forth in MPEP </a:t>
            </a:r>
            <a:r>
              <a:rPr lang="en-US" sz="1200" dirty="0" smtClean="0"/>
              <a:t>§ 2181, subsection I</a:t>
            </a:r>
            <a:r>
              <a:rPr lang="en-US" dirty="0" smtClean="0"/>
              <a:t>:</a:t>
            </a:r>
          </a:p>
          <a:p>
            <a:pPr marL="220348" indent="-220348">
              <a:buAutoNum type="alphaUcParenBoth"/>
            </a:pPr>
            <a:r>
              <a:rPr lang="en-US" dirty="0"/>
              <a:t>the claim limitation uses the term “means” or a term used as a substitute for “means” that is a generic placeholder (also called a nonce term or a non-structural term having no specific structural meaning) for performing the claimed </a:t>
            </a:r>
            <a:r>
              <a:rPr lang="en-US" dirty="0" smtClean="0"/>
              <a:t>function, </a:t>
            </a:r>
            <a:endParaRPr lang="en-US" dirty="0"/>
          </a:p>
          <a:p>
            <a:pPr marL="220348" indent="-220348">
              <a:buAutoNum type="alphaUcParenBoth"/>
            </a:pPr>
            <a:r>
              <a:rPr lang="en-US" dirty="0"/>
              <a:t>the term “means” or the generic placeholder is modified by functional language, typically, but not always linked by the transition word “for” (e.g., “means for”) or another linking word or phrase, such as “configured to” or “so </a:t>
            </a:r>
            <a:r>
              <a:rPr lang="en-US" dirty="0" smtClean="0"/>
              <a:t>that,” </a:t>
            </a:r>
            <a:r>
              <a:rPr lang="en-US" dirty="0"/>
              <a:t>and </a:t>
            </a:r>
          </a:p>
          <a:p>
            <a:pPr marL="220348" indent="-220348">
              <a:buAutoNum type="alphaUcParenBoth"/>
            </a:pPr>
            <a:r>
              <a:rPr lang="en-US" dirty="0"/>
              <a:t>the term “means” or the generic placeholder is not modified by sufficient structure, material, or acts for performing the claimed function.</a:t>
            </a:r>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443124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smtClean="0"/>
              <a:t>CBT NARRATION:</a:t>
            </a:r>
          </a:p>
          <a:p>
            <a:pPr defTabSz="465819">
              <a:defRPr/>
            </a:pPr>
            <a:r>
              <a:rPr lang="en-US" dirty="0"/>
              <a:t>A claim limitation is presumed to invoke § 112(f) when it explicitly uses the term “means” and includes functional language. </a:t>
            </a:r>
            <a:r>
              <a:rPr lang="en-US" dirty="0" smtClean="0"/>
              <a:t>The </a:t>
            </a:r>
            <a:r>
              <a:rPr lang="en-US" dirty="0"/>
              <a:t>presumption that § 112(f) applies is overcome when the limitation further includes the structure necessary to perform the recited function</a:t>
            </a:r>
            <a:r>
              <a:rPr lang="en-US" dirty="0" smtClean="0">
                <a:latin typeface="Segoe UI" panose="020B0502040204020203" pitchFamily="34" charset="0"/>
                <a:ea typeface="Segoe UI" panose="020B0502040204020203" pitchFamily="34" charset="0"/>
                <a:cs typeface="Segoe UI" panose="020B0502040204020203" pitchFamily="34" charset="0"/>
              </a:rPr>
              <a:t>. </a:t>
            </a:r>
            <a:endParaRPr lang="en-US" dirty="0">
              <a:latin typeface="Segoe UI" panose="020B0502040204020203" pitchFamily="34" charset="0"/>
              <a:ea typeface="Segoe UI" panose="020B0502040204020203" pitchFamily="34" charset="0"/>
              <a:cs typeface="Segoe UI" panose="020B0502040204020203" pitchFamily="34" charset="0"/>
            </a:endParaRPr>
          </a:p>
          <a:p>
            <a:pPr defTabSz="465819">
              <a:defRPr/>
            </a:pP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2647635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smtClean="0">
                <a:solidFill>
                  <a:prstClr val="black">
                    <a:tint val="75000"/>
                  </a:prstClr>
                </a:solidFill>
              </a:rPr>
              <a:t>4/20/2015</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Title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95" y="3855203"/>
            <a:ext cx="9150195" cy="1288297"/>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2960" fontAlgn="base">
              <a:spcBef>
                <a:spcPct val="0"/>
              </a:spcBef>
              <a:spcAft>
                <a:spcPct val="0"/>
              </a:spcAft>
            </a:pPr>
            <a:endParaRPr lang="en-US" sz="1620" dirty="0">
              <a:solidFill>
                <a:prstClr val="white"/>
              </a:solidFill>
            </a:endParaRPr>
          </a:p>
        </p:txBody>
      </p:sp>
      <p:pic>
        <p:nvPicPr>
          <p:cNvPr id="8" name="Picture 7" descr="USPTO-logo-reverse-stacked-5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830" y="4231487"/>
            <a:ext cx="1204573" cy="594805"/>
          </a:xfrm>
          <a:prstGeom prst="rect">
            <a:avLst/>
          </a:prstGeom>
        </p:spPr>
      </p:pic>
      <p:sp>
        <p:nvSpPr>
          <p:cNvPr id="12" name="Rectangle 9"/>
          <p:cNvSpPr/>
          <p:nvPr userDrawn="1"/>
        </p:nvSpPr>
        <p:spPr>
          <a:xfrm>
            <a:off x="-814" y="0"/>
            <a:ext cx="9144000" cy="340220"/>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2960" fontAlgn="base">
              <a:spcBef>
                <a:spcPct val="0"/>
              </a:spcBef>
              <a:spcAft>
                <a:spcPct val="0"/>
              </a:spcAft>
            </a:pPr>
            <a:endParaRPr lang="en-US" sz="1620" dirty="0">
              <a:solidFill>
                <a:prstClr val="white"/>
              </a:solidFill>
            </a:endParaRPr>
          </a:p>
        </p:txBody>
      </p:sp>
      <p:sp>
        <p:nvSpPr>
          <p:cNvPr id="3" name="Subtitle 2"/>
          <p:cNvSpPr>
            <a:spLocks noGrp="1"/>
          </p:cNvSpPr>
          <p:nvPr>
            <p:ph type="subTitle" idx="1"/>
          </p:nvPr>
        </p:nvSpPr>
        <p:spPr>
          <a:xfrm>
            <a:off x="355601" y="2289547"/>
            <a:ext cx="8387802" cy="971550"/>
          </a:xfrm>
        </p:spPr>
        <p:txBody>
          <a:bodyPr anchor="b">
            <a:normAutofit/>
          </a:bodyPr>
          <a:lstStyle>
            <a:lvl1pPr marL="0" indent="0" algn="r">
              <a:buNone/>
              <a:defRPr sz="2520">
                <a:solidFill>
                  <a:srgbClr val="898989"/>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355601" y="1046618"/>
            <a:ext cx="8387802" cy="1102519"/>
          </a:xfrm>
        </p:spPr>
        <p:txBody>
          <a:bodyPr anchor="b">
            <a:normAutofit/>
          </a:bodyPr>
          <a:lstStyle>
            <a:lvl1pPr>
              <a:defRPr sz="3600"/>
            </a:lvl1pPr>
          </a:lstStyle>
          <a:p>
            <a:r>
              <a:rPr lang="en-US" smtClean="0"/>
              <a:t>Click to edit Master title style</a:t>
            </a:r>
            <a:endParaRPr lang="en-US" dirty="0"/>
          </a:p>
        </p:txBody>
      </p:sp>
    </p:spTree>
    <p:extLst>
      <p:ext uri="{BB962C8B-B14F-4D97-AF65-F5344CB8AC3E}">
        <p14:creationId xmlns:p14="http://schemas.microsoft.com/office/powerpoint/2010/main" val="231480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tint val="75000"/>
                  </a:prstClr>
                </a:solidFill>
              </a:rPr>
              <a:t>4/20/2015</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807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smtClean="0">
                <a:solidFill>
                  <a:prstClr val="black">
                    <a:tint val="75000"/>
                  </a:prstClr>
                </a:solidFill>
              </a:rPr>
              <a:t>4/20/2015</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idx="1"/>
          </p:nvPr>
        </p:nvSpPr>
        <p:spPr>
          <a:xfrm>
            <a:off x="3575050" y="523875"/>
            <a:ext cx="5111750" cy="4070748"/>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395412"/>
            <a:ext cx="3008314" cy="3199211"/>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smtClean="0"/>
              <a:t>Click to edit Master text styles</a:t>
            </a:r>
          </a:p>
        </p:txBody>
      </p:sp>
      <p:sp>
        <p:nvSpPr>
          <p:cNvPr id="2" name="Title 1"/>
          <p:cNvSpPr>
            <a:spLocks noGrp="1"/>
          </p:cNvSpPr>
          <p:nvPr>
            <p:ph type="title"/>
          </p:nvPr>
        </p:nvSpPr>
        <p:spPr>
          <a:xfrm>
            <a:off x="457201" y="523875"/>
            <a:ext cx="3008314" cy="871538"/>
          </a:xfrm>
        </p:spPr>
        <p:txBody>
          <a:bodyPr anchor="b"/>
          <a:lstStyle>
            <a:lvl1pPr algn="l">
              <a:defRPr sz="1800" b="1"/>
            </a:lvl1pPr>
          </a:lstStyle>
          <a:p>
            <a:r>
              <a:rPr lang="en-US" smtClean="0"/>
              <a:t>Click to edit Master title style</a:t>
            </a:r>
            <a:endParaRPr lang="en-US"/>
          </a:p>
        </p:txBody>
      </p:sp>
    </p:spTree>
    <p:extLst>
      <p:ext uri="{BB962C8B-B14F-4D97-AF65-F5344CB8AC3E}">
        <p14:creationId xmlns:p14="http://schemas.microsoft.com/office/powerpoint/2010/main" val="17092237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smtClean="0">
                <a:solidFill>
                  <a:prstClr val="black">
                    <a:tint val="75000"/>
                  </a:prstClr>
                </a:solidFill>
              </a:rPr>
              <a:t>4/20/2015</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
        <p:nvSpPr>
          <p:cNvPr id="3" name="Picture Placeholder 2"/>
          <p:cNvSpPr>
            <a:spLocks noGrp="1"/>
          </p:cNvSpPr>
          <p:nvPr>
            <p:ph type="pic" idx="1"/>
          </p:nvPr>
        </p:nvSpPr>
        <p:spPr>
          <a:xfrm>
            <a:off x="1792288" y="459581"/>
            <a:ext cx="5486400" cy="30861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smtClean="0"/>
              <a:t>Click to edit Master text styles</a:t>
            </a:r>
          </a:p>
        </p:txBody>
      </p:sp>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smtClean="0"/>
              <a:t>Click to edit Master title style</a:t>
            </a:r>
            <a:endParaRPr lang="en-US"/>
          </a:p>
        </p:txBody>
      </p:sp>
    </p:spTree>
    <p:extLst>
      <p:ext uri="{BB962C8B-B14F-4D97-AF65-F5344CB8AC3E}">
        <p14:creationId xmlns:p14="http://schemas.microsoft.com/office/powerpoint/2010/main" val="27898735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2960" fontAlgn="base">
              <a:spcBef>
                <a:spcPct val="0"/>
              </a:spcBef>
              <a:spcAft>
                <a:spcPct val="0"/>
              </a:spcAft>
            </a:pPr>
            <a:endParaRPr lang="en-US" sz="1620" dirty="0">
              <a:solidFill>
                <a:prstClr val="white"/>
              </a:solidFill>
            </a:endParaRPr>
          </a:p>
        </p:txBody>
      </p:sp>
      <p:pic>
        <p:nvPicPr>
          <p:cNvPr id="5" name="Picture 4"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2250" y="1666906"/>
            <a:ext cx="3619500" cy="1791653"/>
          </a:xfrm>
          <a:prstGeom prst="rect">
            <a:avLst/>
          </a:prstGeom>
        </p:spPr>
      </p:pic>
    </p:spTree>
    <p:extLst>
      <p:ext uri="{BB962C8B-B14F-4D97-AF65-F5344CB8AC3E}">
        <p14:creationId xmlns:p14="http://schemas.microsoft.com/office/powerpoint/2010/main" val="299894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2960" fontAlgn="base">
              <a:spcBef>
                <a:spcPct val="0"/>
              </a:spcBef>
              <a:spcAft>
                <a:spcPct val="0"/>
              </a:spcAft>
            </a:pPr>
            <a:endParaRPr lang="en-US" sz="1620" dirty="0">
              <a:solidFill>
                <a:prstClr val="white"/>
              </a:solidFill>
            </a:endParaRPr>
          </a:p>
        </p:txBody>
      </p:sp>
      <p:pic>
        <p:nvPicPr>
          <p:cNvPr id="4" name="Picture 3"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9875" y="825215"/>
            <a:ext cx="3524250" cy="3524250"/>
          </a:xfrm>
          <a:prstGeom prst="rect">
            <a:avLst/>
          </a:prstGeom>
        </p:spPr>
      </p:pic>
    </p:spTree>
    <p:extLst>
      <p:ext uri="{BB962C8B-B14F-4D97-AF65-F5344CB8AC3E}">
        <p14:creationId xmlns:p14="http://schemas.microsoft.com/office/powerpoint/2010/main" val="1634115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13" name="Date Placeholder 12"/>
          <p:cNvSpPr>
            <a:spLocks noGrp="1"/>
          </p:cNvSpPr>
          <p:nvPr>
            <p:ph type="dt" sz="half" idx="10"/>
          </p:nvPr>
        </p:nvSpPr>
        <p:spPr/>
        <p:txBody>
          <a:bodyPr/>
          <a:lstStyle/>
          <a:p>
            <a:r>
              <a:rPr lang="en-US" dirty="0" smtClean="0">
                <a:solidFill>
                  <a:prstClr val="black">
                    <a:tint val="75000"/>
                  </a:prstClr>
                </a:solidFill>
              </a:rPr>
              <a:t>4/20/2015</a:t>
            </a:r>
            <a:endParaRPr lang="en-US" dirty="0">
              <a:solidFill>
                <a:prstClr val="black">
                  <a:tint val="75000"/>
                </a:prstClr>
              </a:solidFill>
            </a:endParaRPr>
          </a:p>
        </p:txBody>
      </p:sp>
      <p:sp>
        <p:nvSpPr>
          <p:cNvPr id="14" name="Footer Placeholder 13"/>
          <p:cNvSpPr>
            <a:spLocks noGrp="1"/>
          </p:cNvSpPr>
          <p:nvPr>
            <p:ph type="ftr" sz="quarter" idx="11"/>
          </p:nvPr>
        </p:nvSpPr>
        <p:spPr/>
        <p:txBody>
          <a:bodyPr/>
          <a:lstStyle/>
          <a:p>
            <a:r>
              <a:rPr lang="en-US" smtClean="0">
                <a:solidFill>
                  <a:prstClr val="black">
                    <a:tint val="75000"/>
                  </a:prstClr>
                </a:solidFill>
              </a:rPr>
              <a:t>Title</a:t>
            </a:r>
            <a:endParaRPr lang="en-US" dirty="0">
              <a:solidFill>
                <a:prstClr val="black">
                  <a:tint val="75000"/>
                </a:prstClr>
              </a:solidFill>
            </a:endParaRPr>
          </a:p>
        </p:txBody>
      </p:sp>
      <p:sp>
        <p:nvSpPr>
          <p:cNvPr id="15" name="Slide Number Placeholder 14"/>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95" y="3855203"/>
            <a:ext cx="9150195" cy="1288297"/>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2960" fontAlgn="base">
              <a:spcBef>
                <a:spcPct val="0"/>
              </a:spcBef>
              <a:spcAft>
                <a:spcPct val="0"/>
              </a:spcAft>
            </a:pPr>
            <a:endParaRPr lang="en-US" sz="1620" dirty="0">
              <a:solidFill>
                <a:prstClr val="white"/>
              </a:solidFill>
            </a:endParaRPr>
          </a:p>
        </p:txBody>
      </p:sp>
      <p:sp>
        <p:nvSpPr>
          <p:cNvPr id="12" name="Rectangle 9"/>
          <p:cNvSpPr/>
          <p:nvPr userDrawn="1"/>
        </p:nvSpPr>
        <p:spPr>
          <a:xfrm>
            <a:off x="-814" y="0"/>
            <a:ext cx="9144000" cy="340220"/>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2960" fontAlgn="base">
              <a:spcBef>
                <a:spcPct val="0"/>
              </a:spcBef>
              <a:spcAft>
                <a:spcPct val="0"/>
              </a:spcAft>
            </a:pPr>
            <a:endParaRPr lang="en-US" sz="1620" dirty="0">
              <a:solidFill>
                <a:prstClr val="white"/>
              </a:solidFill>
            </a:endParaRPr>
          </a:p>
        </p:txBody>
      </p:sp>
      <p:sp>
        <p:nvSpPr>
          <p:cNvPr id="3" name="Subtitle 2"/>
          <p:cNvSpPr>
            <a:spLocks noGrp="1"/>
          </p:cNvSpPr>
          <p:nvPr>
            <p:ph type="subTitle" idx="1"/>
          </p:nvPr>
        </p:nvSpPr>
        <p:spPr>
          <a:xfrm>
            <a:off x="685800" y="2392417"/>
            <a:ext cx="7772400" cy="131445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1149488"/>
            <a:ext cx="7772400" cy="1102519"/>
          </a:xfrm>
        </p:spPr>
        <p:txBody>
          <a:bodyPr>
            <a:normAutofit/>
          </a:bodyPr>
          <a:lstStyle>
            <a:lvl1pPr>
              <a:defRPr sz="3240"/>
            </a:lvl1pPr>
          </a:lstStyle>
          <a:p>
            <a:r>
              <a:rPr lang="en-US" smtClean="0"/>
              <a:t>Click to edit Master title style</a:t>
            </a:r>
            <a:endParaRPr lang="en-US" dirty="0"/>
          </a:p>
        </p:txBody>
      </p:sp>
    </p:spTree>
    <p:extLst>
      <p:ext uri="{BB962C8B-B14F-4D97-AF65-F5344CB8AC3E}">
        <p14:creationId xmlns:p14="http://schemas.microsoft.com/office/powerpoint/2010/main" val="337134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prstClr val="black">
                    <a:tint val="75000"/>
                  </a:prstClr>
                </a:solidFill>
              </a:rPr>
              <a:t>4/20/2015</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Title</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
        <p:nvSpPr>
          <p:cNvPr id="13" name="Content Placeholder 2"/>
          <p:cNvSpPr>
            <a:spLocks noGrp="1"/>
          </p:cNvSpPr>
          <p:nvPr>
            <p:ph idx="1"/>
          </p:nvPr>
        </p:nvSpPr>
        <p:spPr>
          <a:xfrm>
            <a:off x="457200" y="922020"/>
            <a:ext cx="8229600" cy="3718561"/>
          </a:xfrm>
        </p:spPr>
        <p:txBody>
          <a:bodyPr>
            <a:normAutofit/>
          </a:bodyPr>
          <a:lstStyle>
            <a:lvl1pPr marL="0" indent="0">
              <a:buNone/>
              <a:defRPr sz="2160"/>
            </a:lvl1pPr>
            <a:lvl2pPr marL="562928" indent="-257175">
              <a:defRPr sz="1800"/>
            </a:lvl2pPr>
          </a:lstStyle>
          <a:p>
            <a:pPr lvl="0"/>
            <a:r>
              <a:rPr lang="en-US" smtClean="0"/>
              <a:t>Click to edit Master text styles</a:t>
            </a:r>
          </a:p>
          <a:p>
            <a:pPr lvl="1"/>
            <a:r>
              <a:rPr lang="en-US" smtClean="0"/>
              <a:t>Second level</a:t>
            </a:r>
          </a:p>
        </p:txBody>
      </p:sp>
      <p:sp>
        <p:nvSpPr>
          <p:cNvPr id="11" name="Title 1"/>
          <p:cNvSpPr>
            <a:spLocks noGrp="1"/>
          </p:cNvSpPr>
          <p:nvPr>
            <p:ph type="title" hasCustomPrompt="1"/>
          </p:nvPr>
        </p:nvSpPr>
        <p:spPr>
          <a:xfrm>
            <a:off x="457200" y="340221"/>
            <a:ext cx="8229600" cy="429400"/>
          </a:xfrm>
        </p:spPr>
        <p:txBody>
          <a:bodyPr>
            <a:normAutofit/>
          </a:bodyPr>
          <a:lstStyle>
            <a:lvl1pPr algn="l">
              <a:defRPr sz="2160"/>
            </a:lvl1pPr>
          </a:lstStyle>
          <a:p>
            <a:r>
              <a:rPr lang="en-US" dirty="0" smtClean="0"/>
              <a:t>Knowledge Check </a:t>
            </a:r>
            <a:endParaRPr lang="en-US" dirty="0"/>
          </a:p>
        </p:txBody>
      </p:sp>
    </p:spTree>
    <p:extLst>
      <p:ext uri="{BB962C8B-B14F-4D97-AF65-F5344CB8AC3E}">
        <p14:creationId xmlns:p14="http://schemas.microsoft.com/office/powerpoint/2010/main" val="227537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solidFill>
                  <a:prstClr val="black">
                    <a:tint val="75000"/>
                  </a:prstClr>
                </a:solidFill>
              </a:rPr>
              <a:t>4/20/2015</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Title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idx="1"/>
          </p:nvPr>
        </p:nvSpPr>
        <p:spPr>
          <a:xfrm>
            <a:off x="457200" y="1302827"/>
            <a:ext cx="8229600" cy="33377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257288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one line tit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solidFill>
                  <a:prstClr val="black">
                    <a:tint val="75000"/>
                  </a:prstClr>
                </a:solidFill>
              </a:rPr>
              <a:t>4/20/2015</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idx="1"/>
          </p:nvPr>
        </p:nvSpPr>
        <p:spPr>
          <a:xfrm>
            <a:off x="457200" y="948690"/>
            <a:ext cx="8229600" cy="36918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340220"/>
            <a:ext cx="8229600" cy="482740"/>
          </a:xfrm>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22227690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solidFill>
                  <a:prstClr val="black">
                    <a:tint val="75000"/>
                  </a:prstClr>
                </a:solidFill>
              </a:rPr>
              <a:t>4/20/2015</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
        <p:nvSpPr>
          <p:cNvPr id="8" name="Subtitle 2"/>
          <p:cNvSpPr>
            <a:spLocks noGrp="1"/>
          </p:cNvSpPr>
          <p:nvPr>
            <p:ph type="subTitle" idx="1"/>
          </p:nvPr>
        </p:nvSpPr>
        <p:spPr>
          <a:xfrm>
            <a:off x="685800" y="2392417"/>
            <a:ext cx="7772400" cy="131445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smtClean="0"/>
              <a:t>Click to edit Master subtitle style</a:t>
            </a:r>
            <a:endParaRPr lang="en-US" dirty="0"/>
          </a:p>
        </p:txBody>
      </p:sp>
      <p:sp>
        <p:nvSpPr>
          <p:cNvPr id="7" name="Title 1"/>
          <p:cNvSpPr>
            <a:spLocks noGrp="1"/>
          </p:cNvSpPr>
          <p:nvPr>
            <p:ph type="ctrTitle"/>
          </p:nvPr>
        </p:nvSpPr>
        <p:spPr>
          <a:xfrm>
            <a:off x="685800" y="1149488"/>
            <a:ext cx="7772400" cy="1102519"/>
          </a:xfrm>
        </p:spPr>
        <p:txBody>
          <a:bodyPr anchor="b"/>
          <a:lstStyle/>
          <a:p>
            <a:r>
              <a:rPr lang="en-US" smtClean="0"/>
              <a:t>Click to edit Master title style</a:t>
            </a:r>
            <a:endParaRPr lang="en-US" dirty="0"/>
          </a:p>
        </p:txBody>
      </p:sp>
    </p:spTree>
    <p:extLst>
      <p:ext uri="{BB962C8B-B14F-4D97-AF65-F5344CB8AC3E}">
        <p14:creationId xmlns:p14="http://schemas.microsoft.com/office/powerpoint/2010/main" val="32689669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smtClean="0">
                <a:solidFill>
                  <a:prstClr val="black">
                    <a:tint val="75000"/>
                  </a:prstClr>
                </a:solidFill>
              </a:rPr>
              <a:t>4/20/2015</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3"/>
          <p:cNvSpPr>
            <a:spLocks noGrp="1"/>
          </p:cNvSpPr>
          <p:nvPr>
            <p:ph sz="half" idx="2"/>
          </p:nvPr>
        </p:nvSpPr>
        <p:spPr>
          <a:xfrm>
            <a:off x="4648201" y="1200150"/>
            <a:ext cx="4038600" cy="341757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457201" y="1200150"/>
            <a:ext cx="4038600" cy="341757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2352379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smtClean="0">
                <a:solidFill>
                  <a:prstClr val="black">
                    <a:tint val="75000"/>
                  </a:prstClr>
                </a:solidFill>
              </a:rPr>
              <a:t>4/20/2015</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
        <p:nvSpPr>
          <p:cNvPr id="6" name="Content Placeholder 5"/>
          <p:cNvSpPr>
            <a:spLocks noGrp="1"/>
          </p:cNvSpPr>
          <p:nvPr>
            <p:ph sz="quarter" idx="4"/>
          </p:nvPr>
        </p:nvSpPr>
        <p:spPr>
          <a:xfrm>
            <a:off x="4645028" y="1935969"/>
            <a:ext cx="4041774" cy="2702719"/>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19201"/>
            <a:ext cx="4041774" cy="716768"/>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4" name="Content Placeholder 3"/>
          <p:cNvSpPr>
            <a:spLocks noGrp="1"/>
          </p:cNvSpPr>
          <p:nvPr>
            <p:ph sz="half" idx="2"/>
          </p:nvPr>
        </p:nvSpPr>
        <p:spPr>
          <a:xfrm>
            <a:off x="457201" y="1935969"/>
            <a:ext cx="4040189" cy="2702719"/>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457201" y="1219201"/>
            <a:ext cx="4040189" cy="716768"/>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41672756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solidFill>
                  <a:prstClr val="black">
                    <a:tint val="75000"/>
                  </a:prstClr>
                </a:solidFill>
              </a:rPr>
              <a:t>4/20/2015</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2DA454B-C859-4892-B9FA-68B588C9F547}"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31975269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9"/>
          <p:cNvSpPr/>
          <p:nvPr/>
        </p:nvSpPr>
        <p:spPr>
          <a:xfrm>
            <a:off x="-814" y="0"/>
            <a:ext cx="9144000" cy="340220"/>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22960" fontAlgn="base">
              <a:spcBef>
                <a:spcPct val="0"/>
              </a:spcBef>
              <a:spcAft>
                <a:spcPct val="0"/>
              </a:spcAft>
            </a:pPr>
            <a:endParaRPr lang="en-US" sz="1620" dirty="0">
              <a:solidFill>
                <a:prstClr val="white"/>
              </a:solidFill>
            </a:endParaRPr>
          </a:p>
        </p:txBody>
      </p:sp>
      <p:sp>
        <p:nvSpPr>
          <p:cNvPr id="4" name="Date Placeholder 3"/>
          <p:cNvSpPr>
            <a:spLocks noGrp="1"/>
          </p:cNvSpPr>
          <p:nvPr>
            <p:ph type="dt" sz="half" idx="2"/>
          </p:nvPr>
        </p:nvSpPr>
        <p:spPr>
          <a:xfrm>
            <a:off x="457200" y="4767739"/>
            <a:ext cx="1066800" cy="272891"/>
          </a:xfrm>
          <a:prstGeom prst="rect">
            <a:avLst/>
          </a:prstGeom>
        </p:spPr>
        <p:txBody>
          <a:bodyPr vert="horz" lIns="91440" tIns="45720" rIns="91440" bIns="45720" rtlCol="0" anchor="b"/>
          <a:lstStyle>
            <a:lvl1pPr algn="l">
              <a:defRPr sz="108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pPr defTabSz="822960" fontAlgn="base">
              <a:spcBef>
                <a:spcPct val="0"/>
              </a:spcBef>
              <a:spcAft>
                <a:spcPct val="0"/>
              </a:spcAft>
            </a:pPr>
            <a:r>
              <a:rPr lang="en-US" dirty="0" smtClean="0">
                <a:solidFill>
                  <a:prstClr val="black">
                    <a:tint val="75000"/>
                  </a:prstClr>
                </a:solidFill>
              </a:rPr>
              <a:t>4/20/2015</a:t>
            </a:r>
            <a:endParaRPr lang="en-US" dirty="0">
              <a:solidFill>
                <a:prstClr val="black">
                  <a:tint val="75000"/>
                </a:prstClr>
              </a:solidFill>
            </a:endParaRPr>
          </a:p>
        </p:txBody>
      </p:sp>
      <p:sp>
        <p:nvSpPr>
          <p:cNvPr id="6" name="Footer Placeholder 5"/>
          <p:cNvSpPr>
            <a:spLocks noGrp="1"/>
          </p:cNvSpPr>
          <p:nvPr>
            <p:ph type="ftr" sz="quarter" idx="3"/>
          </p:nvPr>
        </p:nvSpPr>
        <p:spPr>
          <a:xfrm>
            <a:off x="1663703" y="4767739"/>
            <a:ext cx="5816598" cy="272891"/>
          </a:xfrm>
          <a:prstGeom prst="rect">
            <a:avLst/>
          </a:prstGeom>
        </p:spPr>
        <p:txBody>
          <a:bodyPr vert="horz" lIns="91440" tIns="45720" rIns="91440" bIns="45720" rtlCol="0" anchor="b"/>
          <a:lstStyle>
            <a:lvl1pPr algn="ctr">
              <a:defRPr sz="108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pPr defTabSz="822960" fontAlgn="base">
              <a:spcBef>
                <a:spcPct val="0"/>
              </a:spcBef>
              <a:spcAft>
                <a:spcPct val="0"/>
              </a:spcAft>
            </a:pPr>
            <a:r>
              <a:rPr lang="en-US" smtClean="0">
                <a:solidFill>
                  <a:prstClr val="black">
                    <a:tint val="75000"/>
                  </a:prstClr>
                </a:solidFill>
              </a:rPr>
              <a:t>Title</a:t>
            </a:r>
            <a:endParaRPr lang="en-US" dirty="0">
              <a:solidFill>
                <a:prstClr val="black">
                  <a:tint val="75000"/>
                </a:prstClr>
              </a:solidFill>
            </a:endParaRPr>
          </a:p>
        </p:txBody>
      </p:sp>
      <p:sp>
        <p:nvSpPr>
          <p:cNvPr id="7" name="Slide Number Placeholder 6"/>
          <p:cNvSpPr>
            <a:spLocks noGrp="1"/>
          </p:cNvSpPr>
          <p:nvPr>
            <p:ph type="sldNum" sz="quarter" idx="4"/>
          </p:nvPr>
        </p:nvSpPr>
        <p:spPr>
          <a:xfrm>
            <a:off x="7620000" y="4767739"/>
            <a:ext cx="1066800" cy="272891"/>
          </a:xfrm>
          <a:prstGeom prst="rect">
            <a:avLst/>
          </a:prstGeom>
        </p:spPr>
        <p:txBody>
          <a:bodyPr vert="horz" lIns="91440" tIns="45720" rIns="91440" bIns="45720" rtlCol="0" anchor="b"/>
          <a:lstStyle>
            <a:lvl1pPr algn="r">
              <a:defRPr sz="108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pPr defTabSz="822960" fontAlgn="base">
              <a:spcBef>
                <a:spcPct val="0"/>
              </a:spcBef>
              <a:spcAft>
                <a:spcPct val="0"/>
              </a:spcAft>
            </a:pPr>
            <a:fld id="{92DA454B-C859-4892-B9FA-68B588C9F547}" type="slidenum">
              <a:rPr lang="en-US" smtClean="0">
                <a:solidFill>
                  <a:prstClr val="black">
                    <a:tint val="75000"/>
                  </a:prstClr>
                </a:solidFill>
              </a:rPr>
              <a:pPr defTabSz="822960" fontAlgn="base">
                <a:spcBef>
                  <a:spcPct val="0"/>
                </a:spcBef>
                <a:spcAft>
                  <a:spcPct val="0"/>
                </a:spcAft>
              </a:pPr>
              <a:t>‹#›</a:t>
            </a:fld>
            <a:endParaRPr lang="en-US">
              <a:solidFill>
                <a:prstClr val="black">
                  <a:tint val="75000"/>
                </a:prstClr>
              </a:solidFill>
            </a:endParaRPr>
          </a:p>
        </p:txBody>
      </p:sp>
      <p:sp>
        <p:nvSpPr>
          <p:cNvPr id="3" name="Text Placeholder 2"/>
          <p:cNvSpPr>
            <a:spLocks noGrp="1"/>
          </p:cNvSpPr>
          <p:nvPr>
            <p:ph type="body" idx="1"/>
          </p:nvPr>
        </p:nvSpPr>
        <p:spPr>
          <a:xfrm>
            <a:off x="457200" y="1302826"/>
            <a:ext cx="8229600" cy="32917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457200" y="340220"/>
            <a:ext cx="8229600" cy="86423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7362521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sldNum="0" hdr="0" ftr="0" dt="0"/>
  <p:txStyles>
    <p:titleStyle>
      <a:lvl1pPr algn="l" defTabSz="411480" rtl="0" eaLnBrk="1" latinLnBrk="0" hangingPunct="1">
        <a:spcBef>
          <a:spcPct val="0"/>
        </a:spcBef>
        <a:buNone/>
        <a:defRPr sz="2880" b="1" i="0" u="none" kern="1200">
          <a:solidFill>
            <a:schemeClr val="tx1"/>
          </a:solidFill>
          <a:latin typeface="Segoe UI"/>
          <a:ea typeface="+mj-ea"/>
          <a:cs typeface="+mj-cs"/>
        </a:defRPr>
      </a:lvl1pPr>
    </p:titleStyle>
    <p:bodyStyle>
      <a:lvl1pPr marL="308610" indent="-308610" algn="l" defTabSz="411480" rtl="0" eaLnBrk="1" latinLnBrk="0" hangingPunct="1">
        <a:spcBef>
          <a:spcPct val="20000"/>
        </a:spcBef>
        <a:buFont typeface="Arial"/>
        <a:buChar char="•"/>
        <a:defRPr sz="2520" kern="1200">
          <a:solidFill>
            <a:schemeClr val="tx1"/>
          </a:solidFill>
          <a:latin typeface="Segoe UI"/>
          <a:ea typeface="+mn-ea"/>
          <a:cs typeface="+mn-cs"/>
        </a:defRPr>
      </a:lvl1pPr>
      <a:lvl2pPr marL="615792" indent="-257175" algn="l" defTabSz="411480" rtl="0" eaLnBrk="1" latinLnBrk="0" hangingPunct="1">
        <a:spcBef>
          <a:spcPct val="20000"/>
        </a:spcBef>
        <a:buFont typeface="Arial"/>
        <a:buChar char="–"/>
        <a:defRPr sz="2160" kern="1200">
          <a:solidFill>
            <a:schemeClr val="tx1"/>
          </a:solidFill>
          <a:latin typeface="Segoe UI"/>
          <a:ea typeface="+mn-ea"/>
          <a:cs typeface="+mn-cs"/>
        </a:defRPr>
      </a:lvl2pPr>
      <a:lvl3pPr marL="822960" indent="-205740" algn="l" defTabSz="411480" rtl="0" eaLnBrk="1" latinLnBrk="0" hangingPunct="1">
        <a:spcBef>
          <a:spcPct val="20000"/>
        </a:spcBef>
        <a:buFont typeface="Arial"/>
        <a:buChar char="•"/>
        <a:defRPr sz="1800" kern="1200">
          <a:solidFill>
            <a:schemeClr val="tx1"/>
          </a:solidFill>
          <a:latin typeface="Segoe UI"/>
          <a:ea typeface="+mn-ea"/>
          <a:cs typeface="+mn-cs"/>
        </a:defRPr>
      </a:lvl3pPr>
      <a:lvl4pPr marL="1135857" indent="-205740" algn="l" defTabSz="411480" rtl="0" eaLnBrk="1" latinLnBrk="0" hangingPunct="1">
        <a:spcBef>
          <a:spcPct val="20000"/>
        </a:spcBef>
        <a:buFont typeface="Arial"/>
        <a:buChar char="–"/>
        <a:defRPr sz="1620" kern="1200">
          <a:solidFill>
            <a:schemeClr val="tx1"/>
          </a:solidFill>
          <a:latin typeface="Segoe UI"/>
          <a:ea typeface="+mn-ea"/>
          <a:cs typeface="+mn-cs"/>
        </a:defRPr>
      </a:lvl4pPr>
      <a:lvl5pPr marL="1387317" indent="-205740" algn="l" defTabSz="411480" rtl="0" eaLnBrk="1" latinLnBrk="0" hangingPunct="1">
        <a:spcBef>
          <a:spcPct val="20000"/>
        </a:spcBef>
        <a:buFont typeface="Arial"/>
        <a:buChar char="»"/>
        <a:defRPr sz="1620" kern="1200">
          <a:solidFill>
            <a:schemeClr val="tx1"/>
          </a:solidFill>
          <a:latin typeface="Segoe UI"/>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ptoweb.uspto.gov/patents/exTrain/"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6533"/>
            <a:ext cx="7772400" cy="3041825"/>
          </a:xfrm>
        </p:spPr>
        <p:txBody>
          <a:bodyPr>
            <a:noAutofit/>
          </a:bodyPr>
          <a:lstStyle/>
          <a:p>
            <a:r>
              <a:rPr lang="en-US" sz="3200" dirty="0" smtClean="0"/>
              <a:t>Examining Computer-Implemented Functional Claim Limitations for Compliance with 35 U.S.C. </a:t>
            </a:r>
            <a:r>
              <a:rPr lang="en-US" sz="3200" dirty="0"/>
              <a:t>§ 112</a:t>
            </a:r>
            <a:r>
              <a:rPr lang="en-US" sz="3200" dirty="0" smtClean="0"/>
              <a:t/>
            </a:r>
            <a:br>
              <a:rPr lang="en-US" sz="3200" dirty="0" smtClean="0"/>
            </a:br>
            <a:r>
              <a:rPr lang="en-US" sz="3200" dirty="0"/>
              <a:t/>
            </a:r>
            <a:br>
              <a:rPr lang="en-US" sz="3200" dirty="0"/>
            </a:br>
            <a:r>
              <a:rPr lang="en-US" sz="3200" b="0" dirty="0" smtClean="0"/>
              <a:t>January 2019</a:t>
            </a:r>
            <a:endParaRPr lang="en-US" sz="3200" b="0" dirty="0"/>
          </a:p>
        </p:txBody>
      </p:sp>
    </p:spTree>
    <p:extLst>
      <p:ext uri="{BB962C8B-B14F-4D97-AF65-F5344CB8AC3E}">
        <p14:creationId xmlns:p14="http://schemas.microsoft.com/office/powerpoint/2010/main" val="4176538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229600" cy="501444"/>
          </a:xfrm>
        </p:spPr>
        <p:txBody>
          <a:bodyPr>
            <a:noAutofit/>
          </a:bodyPr>
          <a:lstStyle/>
          <a:p>
            <a:r>
              <a:rPr lang="en-US" sz="2800" dirty="0" smtClean="0"/>
              <a:t>Presumption that § </a:t>
            </a:r>
            <a:r>
              <a:rPr lang="en-US" sz="2800" dirty="0"/>
              <a:t>112(f</a:t>
            </a:r>
            <a:r>
              <a:rPr lang="en-US" sz="2800" dirty="0" smtClean="0"/>
              <a:t>) does not apply</a:t>
            </a:r>
            <a:endParaRPr lang="en-US" sz="2800" dirty="0"/>
          </a:p>
        </p:txBody>
      </p:sp>
      <p:sp>
        <p:nvSpPr>
          <p:cNvPr id="3" name="Content Placeholder 2"/>
          <p:cNvSpPr>
            <a:spLocks noGrp="1"/>
          </p:cNvSpPr>
          <p:nvPr>
            <p:ph idx="1"/>
          </p:nvPr>
        </p:nvSpPr>
        <p:spPr>
          <a:xfrm>
            <a:off x="457200" y="1018310"/>
            <a:ext cx="8309811" cy="4022320"/>
          </a:xfrm>
        </p:spPr>
        <p:txBody>
          <a:bodyPr>
            <a:normAutofit/>
          </a:bodyPr>
          <a:lstStyle/>
          <a:p>
            <a:pPr>
              <a:spcBef>
                <a:spcPts val="480"/>
              </a:spcBef>
            </a:pPr>
            <a:r>
              <a:rPr lang="en-US" sz="2200" dirty="0" smtClean="0"/>
              <a:t>A </a:t>
            </a:r>
            <a:r>
              <a:rPr lang="en-US" sz="2200" dirty="0"/>
              <a:t>claim limitation that does </a:t>
            </a:r>
            <a:r>
              <a:rPr lang="en-US" sz="2200" b="1" dirty="0"/>
              <a:t>not</a:t>
            </a:r>
            <a:r>
              <a:rPr lang="en-US" sz="2200" dirty="0"/>
              <a:t> use the term “means” </a:t>
            </a:r>
            <a:r>
              <a:rPr lang="en-US" sz="2200" dirty="0" smtClean="0"/>
              <a:t>triggers the presumption that § </a:t>
            </a:r>
            <a:r>
              <a:rPr lang="en-US" sz="2200" dirty="0"/>
              <a:t>112(f) does </a:t>
            </a:r>
            <a:r>
              <a:rPr lang="en-US" sz="2200" b="1" dirty="0"/>
              <a:t>not</a:t>
            </a:r>
            <a:r>
              <a:rPr lang="en-US" sz="2200" dirty="0"/>
              <a:t> </a:t>
            </a:r>
            <a:r>
              <a:rPr lang="en-US" sz="2200" dirty="0" smtClean="0"/>
              <a:t>apply.</a:t>
            </a:r>
          </a:p>
          <a:p>
            <a:pPr lvl="1">
              <a:spcBef>
                <a:spcPts val="480"/>
              </a:spcBef>
            </a:pPr>
            <a:r>
              <a:rPr lang="en-US" sz="2000" dirty="0"/>
              <a:t>P</a:t>
            </a:r>
            <a:r>
              <a:rPr lang="en-US" sz="2000" dirty="0" smtClean="0"/>
              <a:t>resumption is overcome </a:t>
            </a:r>
            <a:r>
              <a:rPr lang="en-US" sz="2000" dirty="0"/>
              <a:t>when </a:t>
            </a:r>
            <a:r>
              <a:rPr lang="en-US" sz="2000" dirty="0" smtClean="0"/>
              <a:t>“the </a:t>
            </a:r>
            <a:r>
              <a:rPr lang="en-US" sz="2000" dirty="0"/>
              <a:t>claim term fails to </a:t>
            </a:r>
            <a:r>
              <a:rPr lang="en-US" sz="2000" dirty="0" smtClean="0"/>
              <a:t>‘recite </a:t>
            </a:r>
            <a:r>
              <a:rPr lang="en-US" sz="2000" dirty="0"/>
              <a:t>sufficiently definite </a:t>
            </a:r>
            <a:r>
              <a:rPr lang="en-US" sz="2000" dirty="0" smtClean="0"/>
              <a:t>structure’ </a:t>
            </a:r>
            <a:r>
              <a:rPr lang="en-US" sz="2000" dirty="0"/>
              <a:t>or else recites </a:t>
            </a:r>
            <a:r>
              <a:rPr lang="en-US" sz="2000" dirty="0" smtClean="0"/>
              <a:t>‘function </a:t>
            </a:r>
            <a:r>
              <a:rPr lang="en-US" sz="2000" dirty="0"/>
              <a:t>without reciting sufficient structure for performing that </a:t>
            </a:r>
            <a:r>
              <a:rPr lang="en-US" sz="2000" dirty="0" smtClean="0"/>
              <a:t>function.’”</a:t>
            </a:r>
          </a:p>
          <a:p>
            <a:pPr lvl="2">
              <a:spcBef>
                <a:spcPts val="480"/>
              </a:spcBef>
            </a:pPr>
            <a:r>
              <a:rPr lang="en-US" dirty="0" smtClean="0"/>
              <a:t>See MPEP </a:t>
            </a:r>
            <a:r>
              <a:rPr lang="en-US" dirty="0"/>
              <a:t>§ </a:t>
            </a:r>
            <a:r>
              <a:rPr lang="en-US" dirty="0" smtClean="0"/>
              <a:t>2181(I) (</a:t>
            </a:r>
            <a:r>
              <a:rPr lang="en-US" dirty="0"/>
              <a:t>quoting </a:t>
            </a:r>
            <a:r>
              <a:rPr lang="en-US" i="1" dirty="0" smtClean="0"/>
              <a:t>Williamson</a:t>
            </a:r>
            <a:r>
              <a:rPr lang="en-US" dirty="0" smtClean="0"/>
              <a:t>).</a:t>
            </a:r>
          </a:p>
          <a:p>
            <a:pPr lvl="1">
              <a:spcBef>
                <a:spcPts val="480"/>
              </a:spcBef>
            </a:pPr>
            <a:r>
              <a:rPr lang="en-US" sz="2000" dirty="0" smtClean="0"/>
              <a:t>A </a:t>
            </a:r>
            <a:r>
              <a:rPr lang="en-US" sz="2000" dirty="0"/>
              <a:t>substitute term can act as a generic placeholder for the term “means” where that term would </a:t>
            </a:r>
            <a:r>
              <a:rPr lang="en-US" sz="2000" b="1" dirty="0"/>
              <a:t>not</a:t>
            </a:r>
            <a:r>
              <a:rPr lang="en-US" sz="2000" dirty="0"/>
              <a:t> be recognized by one of ordinary skill in the art as being sufficiently definite structure for performing the claimed </a:t>
            </a:r>
            <a:r>
              <a:rPr lang="en-US" sz="2000" dirty="0" smtClean="0"/>
              <a:t>function.</a:t>
            </a:r>
          </a:p>
        </p:txBody>
      </p:sp>
      <p:sp>
        <p:nvSpPr>
          <p:cNvPr id="4" name="Slide Number Placeholder 3"/>
          <p:cNvSpPr>
            <a:spLocks noGrp="1"/>
          </p:cNvSpPr>
          <p:nvPr>
            <p:ph type="sldNum" sz="quarter" idx="12"/>
          </p:nvPr>
        </p:nvSpPr>
        <p:spPr/>
        <p:txBody>
          <a:bodyPr/>
          <a:lstStyle/>
          <a:p>
            <a:fld id="{92DA454B-C859-4892-B9FA-68B588C9F547}" type="slidenum">
              <a:rPr lang="en-US" smtClean="0"/>
              <a:pPr/>
              <a:t>10</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2618632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229600" cy="501444"/>
          </a:xfrm>
        </p:spPr>
        <p:txBody>
          <a:bodyPr>
            <a:noAutofit/>
          </a:bodyPr>
          <a:lstStyle/>
          <a:p>
            <a:r>
              <a:rPr lang="en-US" sz="2800" dirty="0" smtClean="0"/>
              <a:t>Non-structural generic placeholders</a:t>
            </a:r>
            <a:endParaRPr lang="en-US" sz="2800" dirty="0"/>
          </a:p>
        </p:txBody>
      </p:sp>
      <p:sp>
        <p:nvSpPr>
          <p:cNvPr id="3" name="Content Placeholder 2"/>
          <p:cNvSpPr>
            <a:spLocks noGrp="1"/>
          </p:cNvSpPr>
          <p:nvPr>
            <p:ph idx="1"/>
          </p:nvPr>
        </p:nvSpPr>
        <p:spPr>
          <a:xfrm>
            <a:off x="457200" y="1016876"/>
            <a:ext cx="8229600" cy="3633952"/>
          </a:xfrm>
        </p:spPr>
        <p:txBody>
          <a:bodyPr>
            <a:normAutofit lnSpcReduction="10000"/>
          </a:bodyPr>
          <a:lstStyle/>
          <a:p>
            <a:pPr>
              <a:spcBef>
                <a:spcPts val="480"/>
              </a:spcBef>
            </a:pPr>
            <a:r>
              <a:rPr lang="en-US" dirty="0"/>
              <a:t>T</a:t>
            </a:r>
            <a:r>
              <a:rPr lang="en-US" dirty="0" smtClean="0"/>
              <a:t>here </a:t>
            </a:r>
            <a:r>
              <a:rPr lang="en-US" dirty="0"/>
              <a:t>is no fixed list of generic placeholders that always result in </a:t>
            </a:r>
            <a:r>
              <a:rPr lang="en-US" dirty="0" smtClean="0"/>
              <a:t>§</a:t>
            </a:r>
            <a:r>
              <a:rPr lang="en-US" dirty="0"/>
              <a:t> 112(f) </a:t>
            </a:r>
            <a:r>
              <a:rPr lang="en-US" dirty="0" smtClean="0"/>
              <a:t>interpretation.</a:t>
            </a:r>
          </a:p>
          <a:p>
            <a:pPr lvl="1">
              <a:spcBef>
                <a:spcPts val="480"/>
              </a:spcBef>
            </a:pPr>
            <a:r>
              <a:rPr lang="en-US" dirty="0" smtClean="0"/>
              <a:t>Examples </a:t>
            </a:r>
            <a:r>
              <a:rPr lang="en-US" dirty="0"/>
              <a:t>of non-structural generic placeholders that may invoke § 112(f) </a:t>
            </a:r>
            <a:r>
              <a:rPr lang="en-US" dirty="0" smtClean="0"/>
              <a:t>in </a:t>
            </a:r>
            <a:r>
              <a:rPr lang="en-US" dirty="0"/>
              <a:t>some </a:t>
            </a:r>
            <a:r>
              <a:rPr lang="en-US" dirty="0" smtClean="0"/>
              <a:t>situations include: </a:t>
            </a:r>
            <a:r>
              <a:rPr lang="en-US" dirty="0"/>
              <a:t>“mechanism for,” “module for,” “device for,” “unit for,” “component for,” “element for,” “member for,” “apparatus for,” “machine for,” or “system for.”</a:t>
            </a:r>
            <a:endParaRPr lang="en-US" dirty="0" smtClean="0"/>
          </a:p>
          <a:p>
            <a:pPr>
              <a:spcBef>
                <a:spcPts val="480"/>
              </a:spcBef>
            </a:pPr>
            <a:r>
              <a:rPr lang="en-US" dirty="0" smtClean="0"/>
              <a:t>There </a:t>
            </a:r>
            <a:r>
              <a:rPr lang="en-US" dirty="0"/>
              <a:t>is no fixed list of words that always </a:t>
            </a:r>
            <a:r>
              <a:rPr lang="en-US" dirty="0" smtClean="0"/>
              <a:t>avoid §</a:t>
            </a:r>
            <a:r>
              <a:rPr lang="en-US" dirty="0"/>
              <a:t> 112(f) </a:t>
            </a:r>
            <a:r>
              <a:rPr lang="en-US" dirty="0" smtClean="0"/>
              <a:t>interpretation.</a:t>
            </a:r>
          </a:p>
          <a:p>
            <a:pPr>
              <a:spcBef>
                <a:spcPts val="480"/>
              </a:spcBef>
            </a:pPr>
            <a:r>
              <a:rPr lang="en-US" dirty="0" smtClean="0"/>
              <a:t>Every case will turn on its own unique set of facts.</a:t>
            </a:r>
          </a:p>
          <a:p>
            <a:pPr marL="0" indent="0">
              <a:spcBef>
                <a:spcPts val="480"/>
              </a:spcBef>
              <a:buNone/>
            </a:pPr>
            <a:endParaRPr lang="en-US" dirty="0" smtClean="0"/>
          </a:p>
        </p:txBody>
      </p:sp>
      <p:sp>
        <p:nvSpPr>
          <p:cNvPr id="4" name="Slide Number Placeholder 3"/>
          <p:cNvSpPr>
            <a:spLocks noGrp="1"/>
          </p:cNvSpPr>
          <p:nvPr>
            <p:ph type="sldNum" sz="quarter" idx="12"/>
          </p:nvPr>
        </p:nvSpPr>
        <p:spPr/>
        <p:txBody>
          <a:bodyPr/>
          <a:lstStyle/>
          <a:p>
            <a:fld id="{92DA454B-C859-4892-B9FA-68B588C9F547}" type="slidenum">
              <a:rPr lang="en-US" smtClean="0"/>
              <a:pPr/>
              <a:t>11</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1978373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229600" cy="501444"/>
          </a:xfrm>
        </p:spPr>
        <p:txBody>
          <a:bodyPr>
            <a:noAutofit/>
          </a:bodyPr>
          <a:lstStyle/>
          <a:p>
            <a:r>
              <a:rPr lang="en-US" sz="2800" dirty="0" smtClean="0"/>
              <a:t>Structural modifiers</a:t>
            </a:r>
            <a:endParaRPr lang="en-US" sz="2800" dirty="0"/>
          </a:p>
        </p:txBody>
      </p:sp>
      <p:sp>
        <p:nvSpPr>
          <p:cNvPr id="3" name="Content Placeholder 2"/>
          <p:cNvSpPr>
            <a:spLocks noGrp="1"/>
          </p:cNvSpPr>
          <p:nvPr>
            <p:ph idx="1"/>
          </p:nvPr>
        </p:nvSpPr>
        <p:spPr>
          <a:xfrm>
            <a:off x="457200" y="1018310"/>
            <a:ext cx="8229600" cy="4022320"/>
          </a:xfrm>
        </p:spPr>
        <p:txBody>
          <a:bodyPr>
            <a:noAutofit/>
          </a:bodyPr>
          <a:lstStyle/>
          <a:p>
            <a:pPr>
              <a:spcBef>
                <a:spcPts val="480"/>
              </a:spcBef>
            </a:pPr>
            <a:r>
              <a:rPr lang="en-US" sz="2200" dirty="0" smtClean="0"/>
              <a:t>A limitation </a:t>
            </a:r>
            <a:r>
              <a:rPr lang="en-US" sz="2200" dirty="0"/>
              <a:t>will </a:t>
            </a:r>
            <a:r>
              <a:rPr lang="en-US" sz="2200" b="1" dirty="0"/>
              <a:t>not</a:t>
            </a:r>
            <a:r>
              <a:rPr lang="en-US" sz="2200" dirty="0"/>
              <a:t> invoke </a:t>
            </a:r>
            <a:r>
              <a:rPr lang="en-US" sz="2200" dirty="0" smtClean="0"/>
              <a:t>§ </a:t>
            </a:r>
            <a:r>
              <a:rPr lang="en-US" sz="2200" dirty="0"/>
              <a:t>112(f) if </a:t>
            </a:r>
            <a:r>
              <a:rPr lang="en-US" sz="2200" dirty="0" smtClean="0"/>
              <a:t>a </a:t>
            </a:r>
            <a:r>
              <a:rPr lang="en-US" sz="2200" dirty="0"/>
              <a:t>structural modifier </a:t>
            </a:r>
            <a:r>
              <a:rPr lang="en-US" sz="2200" dirty="0" smtClean="0"/>
              <a:t>further </a:t>
            </a:r>
            <a:r>
              <a:rPr lang="en-US" sz="2200" dirty="0"/>
              <a:t>describes the term “means” or the generic </a:t>
            </a:r>
            <a:r>
              <a:rPr lang="en-US" sz="2200" dirty="0" smtClean="0"/>
              <a:t>placeholder.</a:t>
            </a:r>
          </a:p>
          <a:p>
            <a:pPr>
              <a:spcBef>
                <a:spcPts val="480"/>
              </a:spcBef>
            </a:pPr>
            <a:r>
              <a:rPr lang="en-US" sz="2200" dirty="0" smtClean="0"/>
              <a:t>To </a:t>
            </a:r>
            <a:r>
              <a:rPr lang="en-US" sz="2200" dirty="0"/>
              <a:t>determine whether a word, term, or phrase coupled with a function denotes structure, check whether: </a:t>
            </a:r>
            <a:endParaRPr lang="en-US" sz="2200" dirty="0" smtClean="0"/>
          </a:p>
          <a:p>
            <a:pPr lvl="1">
              <a:spcBef>
                <a:spcPts val="480"/>
              </a:spcBef>
            </a:pPr>
            <a:r>
              <a:rPr lang="en-US" sz="2000" dirty="0" smtClean="0"/>
              <a:t>The </a:t>
            </a:r>
            <a:r>
              <a:rPr lang="en-US" sz="2000" dirty="0"/>
              <a:t>specification provides a description sufficient to inform one of ordinary skill in the art that the term denotes </a:t>
            </a:r>
            <a:r>
              <a:rPr lang="en-US" sz="2000" dirty="0" smtClean="0"/>
              <a:t>structure.</a:t>
            </a:r>
          </a:p>
          <a:p>
            <a:pPr lvl="1">
              <a:spcBef>
                <a:spcPts val="480"/>
              </a:spcBef>
            </a:pPr>
            <a:r>
              <a:rPr lang="en-US" sz="2000" dirty="0" smtClean="0"/>
              <a:t>General/subject </a:t>
            </a:r>
            <a:r>
              <a:rPr lang="en-US" sz="2000" dirty="0"/>
              <a:t>matter specific dictionaries provide evidence that the term has achieved recognition as a noun denoting </a:t>
            </a:r>
            <a:r>
              <a:rPr lang="en-US" sz="2000" dirty="0" smtClean="0"/>
              <a:t>structure.</a:t>
            </a:r>
          </a:p>
          <a:p>
            <a:pPr lvl="1">
              <a:spcBef>
                <a:spcPts val="480"/>
              </a:spcBef>
            </a:pPr>
            <a:r>
              <a:rPr lang="en-US" sz="2000" dirty="0" smtClean="0"/>
              <a:t>The </a:t>
            </a:r>
            <a:r>
              <a:rPr lang="en-US" sz="2000" dirty="0"/>
              <a:t>prior art provides evidence that the term has an art-recognized structure to perform the claimed </a:t>
            </a:r>
            <a:r>
              <a:rPr lang="en-US" sz="2000" dirty="0" smtClean="0"/>
              <a:t>function.</a:t>
            </a:r>
          </a:p>
        </p:txBody>
      </p:sp>
      <p:sp>
        <p:nvSpPr>
          <p:cNvPr id="4" name="Slide Number Placeholder 3"/>
          <p:cNvSpPr>
            <a:spLocks noGrp="1"/>
          </p:cNvSpPr>
          <p:nvPr>
            <p:ph type="sldNum" sz="quarter" idx="12"/>
          </p:nvPr>
        </p:nvSpPr>
        <p:spPr/>
        <p:txBody>
          <a:bodyPr/>
          <a:lstStyle/>
          <a:p>
            <a:fld id="{92DA454B-C859-4892-B9FA-68B588C9F547}" type="slidenum">
              <a:rPr lang="en-US" smtClean="0"/>
              <a:pPr/>
              <a:t>12</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834667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229600" cy="501444"/>
          </a:xfrm>
        </p:spPr>
        <p:txBody>
          <a:bodyPr>
            <a:noAutofit/>
          </a:bodyPr>
          <a:lstStyle/>
          <a:p>
            <a:r>
              <a:rPr lang="en-US" sz="2800" dirty="0" smtClean="0"/>
              <a:t>Example 1: Application of </a:t>
            </a:r>
            <a:r>
              <a:rPr lang="en-US" sz="2800" dirty="0"/>
              <a:t>§ 112(f</a:t>
            </a:r>
            <a:r>
              <a:rPr lang="en-US" sz="2800" dirty="0" smtClean="0"/>
              <a:t>) </a:t>
            </a:r>
            <a:endParaRPr lang="en-US" sz="2800" dirty="0"/>
          </a:p>
        </p:txBody>
      </p:sp>
      <p:sp>
        <p:nvSpPr>
          <p:cNvPr id="7" name="Rectangle 6"/>
          <p:cNvSpPr/>
          <p:nvPr/>
        </p:nvSpPr>
        <p:spPr>
          <a:xfrm>
            <a:off x="586509" y="841666"/>
            <a:ext cx="7970982" cy="3396946"/>
          </a:xfrm>
          <a:prstGeom prst="rect">
            <a:avLst/>
          </a:prstGeom>
          <a:solidFill>
            <a:srgbClr val="0070C0">
              <a:alpha val="10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i="1" dirty="0">
                <a:solidFill>
                  <a:schemeClr val="tx1"/>
                </a:solidFill>
              </a:rPr>
              <a:t>Claim 8:  A system for conducting distributed learning among a plurality of computer systems coupled to a network, the system comprising:</a:t>
            </a:r>
          </a:p>
          <a:p>
            <a:r>
              <a:rPr lang="en-US" sz="1600" i="1" dirty="0">
                <a:solidFill>
                  <a:schemeClr val="tx1"/>
                </a:solidFill>
              </a:rPr>
              <a:t>	a presenter computer system of the plurality of computer systems coupled to the network and comprising…;</a:t>
            </a:r>
          </a:p>
          <a:p>
            <a:r>
              <a:rPr lang="en-US" sz="1600" i="1" dirty="0">
                <a:solidFill>
                  <a:schemeClr val="tx1"/>
                </a:solidFill>
              </a:rPr>
              <a:t>	an audience member computer system of the plurality of computer systems and coupled to the presenter computer system via the network, the audience member computer system comprising…; and</a:t>
            </a:r>
          </a:p>
          <a:p>
            <a:r>
              <a:rPr lang="en-US" sz="1600" i="1" dirty="0">
                <a:solidFill>
                  <a:schemeClr val="tx1"/>
                </a:solidFill>
              </a:rPr>
              <a:t>	a distributed learning server remote from the presenter and audience member computer systems of the plurality of computer systems and coupled to the presenter computer system and the audience member computer system via the network and comprising: …</a:t>
            </a:r>
          </a:p>
          <a:p>
            <a:r>
              <a:rPr lang="en-US" sz="1600" b="1" i="1" dirty="0">
                <a:solidFill>
                  <a:schemeClr val="tx1"/>
                </a:solidFill>
              </a:rPr>
              <a:t>		a distributed learning control module for receiving communications transmitted between the presenter and the audience member computer systems</a:t>
            </a:r>
            <a:r>
              <a:rPr lang="en-US" sz="1600" i="1" dirty="0" smtClean="0">
                <a:solidFill>
                  <a:schemeClr val="tx1"/>
                </a:solidFill>
              </a:rPr>
              <a:t>….</a:t>
            </a:r>
            <a:endParaRPr lang="en-US" sz="1600" dirty="0">
              <a:solidFill>
                <a:schemeClr val="tx1"/>
              </a:solidFill>
            </a:endParaRPr>
          </a:p>
        </p:txBody>
      </p:sp>
      <p:sp>
        <p:nvSpPr>
          <p:cNvPr id="6" name="TextBox 5"/>
          <p:cNvSpPr txBox="1"/>
          <p:nvPr/>
        </p:nvSpPr>
        <p:spPr>
          <a:xfrm>
            <a:off x="586509" y="4266215"/>
            <a:ext cx="8229600" cy="646331"/>
          </a:xfrm>
          <a:prstGeom prst="rect">
            <a:avLst/>
          </a:prstGeom>
          <a:noFill/>
        </p:spPr>
        <p:txBody>
          <a:bodyPr wrap="square" rtlCol="0">
            <a:spAutoFit/>
          </a:bodyPr>
          <a:lstStyle/>
          <a:p>
            <a:r>
              <a:rPr lang="en-US" dirty="0"/>
              <a:t>Using the 3-prong analysis, should the bolded limitation of claim 8 be interpreted under § 112(f)?</a:t>
            </a:r>
          </a:p>
        </p:txBody>
      </p:sp>
      <p:sp>
        <p:nvSpPr>
          <p:cNvPr id="4" name="Slide Number Placeholder 3"/>
          <p:cNvSpPr>
            <a:spLocks noGrp="1"/>
          </p:cNvSpPr>
          <p:nvPr>
            <p:ph type="sldNum" sz="quarter" idx="12"/>
          </p:nvPr>
        </p:nvSpPr>
        <p:spPr/>
        <p:txBody>
          <a:bodyPr/>
          <a:lstStyle/>
          <a:p>
            <a:fld id="{92DA454B-C859-4892-B9FA-68B588C9F547}" type="slidenum">
              <a:rPr lang="en-US" smtClean="0"/>
              <a:pPr/>
              <a:t>13</a:t>
            </a:fld>
            <a:endParaRPr lang="en-US" dirty="0"/>
          </a:p>
        </p:txBody>
      </p:sp>
      <p:sp>
        <p:nvSpPr>
          <p:cNvPr id="5" name="Date Placeholder 4"/>
          <p:cNvSpPr>
            <a:spLocks noGrp="1"/>
          </p:cNvSpPr>
          <p:nvPr>
            <p:ph type="dt" sz="half" idx="10"/>
          </p:nvPr>
        </p:nvSpPr>
        <p:spPr>
          <a:xfrm>
            <a:off x="376813" y="4767739"/>
            <a:ext cx="1066800" cy="272891"/>
          </a:xfrm>
        </p:spPr>
        <p:txBody>
          <a:bodyPr/>
          <a:lstStyle/>
          <a:p>
            <a:r>
              <a:rPr lang="en-US" dirty="0" smtClean="0"/>
              <a:t>January 2019</a:t>
            </a:r>
          </a:p>
        </p:txBody>
      </p:sp>
    </p:spTree>
    <p:extLst>
      <p:ext uri="{BB962C8B-B14F-4D97-AF65-F5344CB8AC3E}">
        <p14:creationId xmlns:p14="http://schemas.microsoft.com/office/powerpoint/2010/main" val="1489450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9257"/>
            <a:ext cx="8098403" cy="566229"/>
          </a:xfrm>
        </p:spPr>
        <p:txBody>
          <a:bodyPr>
            <a:normAutofit/>
          </a:bodyPr>
          <a:lstStyle/>
          <a:p>
            <a:r>
              <a:rPr lang="en-US" sz="2800" dirty="0"/>
              <a:t>Example 1: Application of § 112(f) (cont.)</a:t>
            </a:r>
          </a:p>
        </p:txBody>
      </p:sp>
      <p:sp>
        <p:nvSpPr>
          <p:cNvPr id="7" name="Content Placeholder 2"/>
          <p:cNvSpPr txBox="1">
            <a:spLocks/>
          </p:cNvSpPr>
          <p:nvPr/>
        </p:nvSpPr>
        <p:spPr>
          <a:xfrm>
            <a:off x="422329" y="826765"/>
            <a:ext cx="8299343" cy="305344"/>
          </a:xfrm>
          <a:prstGeom prst="rect">
            <a:avLst/>
          </a:prstGeom>
        </p:spPr>
        <p:txBody>
          <a:bodyPr vert="horz" lIns="91440" tIns="45720" rIns="91440" bIns="45720" rtlCol="0">
            <a:noAutofit/>
          </a:bodyPr>
          <a:lstStyle>
            <a:lvl1pPr marL="308610" indent="-308610" algn="l" defTabSz="411480" rtl="0" eaLnBrk="1" latinLnBrk="0" hangingPunct="1">
              <a:spcBef>
                <a:spcPct val="20000"/>
              </a:spcBef>
              <a:buFont typeface="Arial"/>
              <a:buChar char="•"/>
              <a:defRPr sz="2520" kern="1200">
                <a:solidFill>
                  <a:schemeClr val="tx1"/>
                </a:solidFill>
                <a:latin typeface="Segoe UI"/>
                <a:ea typeface="+mn-ea"/>
                <a:cs typeface="+mn-cs"/>
              </a:defRPr>
            </a:lvl1pPr>
            <a:lvl2pPr marL="615792" indent="-257175" algn="l" defTabSz="411480" rtl="0" eaLnBrk="1" latinLnBrk="0" hangingPunct="1">
              <a:spcBef>
                <a:spcPct val="20000"/>
              </a:spcBef>
              <a:buFont typeface="Arial"/>
              <a:buChar char="–"/>
              <a:defRPr sz="2160" kern="1200">
                <a:solidFill>
                  <a:schemeClr val="tx1"/>
                </a:solidFill>
                <a:latin typeface="Segoe UI"/>
                <a:ea typeface="+mn-ea"/>
                <a:cs typeface="+mn-cs"/>
              </a:defRPr>
            </a:lvl2pPr>
            <a:lvl3pPr marL="822960" indent="-205740" algn="l" defTabSz="411480" rtl="0" eaLnBrk="1" latinLnBrk="0" hangingPunct="1">
              <a:spcBef>
                <a:spcPct val="20000"/>
              </a:spcBef>
              <a:buFont typeface="Arial"/>
              <a:buChar char="•"/>
              <a:defRPr sz="1800" kern="1200">
                <a:solidFill>
                  <a:schemeClr val="tx1"/>
                </a:solidFill>
                <a:latin typeface="Segoe UI"/>
                <a:ea typeface="+mn-ea"/>
                <a:cs typeface="+mn-cs"/>
              </a:defRPr>
            </a:lvl3pPr>
            <a:lvl4pPr marL="1135857" indent="-205740" algn="l" defTabSz="411480" rtl="0" eaLnBrk="1" latinLnBrk="0" hangingPunct="1">
              <a:spcBef>
                <a:spcPct val="20000"/>
              </a:spcBef>
              <a:buFont typeface="Arial"/>
              <a:buChar char="–"/>
              <a:defRPr sz="1620" kern="1200">
                <a:solidFill>
                  <a:schemeClr val="tx1"/>
                </a:solidFill>
                <a:latin typeface="Segoe UI"/>
                <a:ea typeface="+mn-ea"/>
                <a:cs typeface="+mn-cs"/>
              </a:defRPr>
            </a:lvl4pPr>
            <a:lvl5pPr marL="1387317" indent="-205740" algn="l" defTabSz="411480" rtl="0" eaLnBrk="1" latinLnBrk="0" hangingPunct="1">
              <a:spcBef>
                <a:spcPct val="20000"/>
              </a:spcBef>
              <a:buFont typeface="Arial"/>
              <a:buChar char="»"/>
              <a:defRPr sz="1620" kern="1200">
                <a:solidFill>
                  <a:schemeClr val="tx1"/>
                </a:solidFill>
                <a:latin typeface="Segoe UI"/>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lvl="0" indent="0" algn="ctr">
              <a:buNone/>
              <a:defRPr/>
            </a:pPr>
            <a:r>
              <a:rPr kumimoji="0" lang="en-US" sz="1800" b="0" i="0" u="none" strike="noStrike" kern="1200" cap="none" spc="0" normalizeH="0" baseline="0" noProof="0" dirty="0" smtClean="0">
                <a:ln>
                  <a:noFill/>
                </a:ln>
                <a:solidFill>
                  <a:prstClr val="black"/>
                </a:solidFill>
                <a:effectLst/>
                <a:uLnTx/>
                <a:uFillTx/>
              </a:rPr>
              <a:t>Excerpt from U.S. </a:t>
            </a:r>
            <a:r>
              <a:rPr kumimoji="0" lang="en-US" sz="1800" b="0" i="0" u="none" strike="noStrike" kern="1200" cap="none" spc="0" normalizeH="0" baseline="0" noProof="0" dirty="0">
                <a:ln>
                  <a:noFill/>
                </a:ln>
                <a:solidFill>
                  <a:prstClr val="black"/>
                </a:solidFill>
                <a:effectLst/>
                <a:uLnTx/>
                <a:uFillTx/>
              </a:rPr>
              <a:t>Patent No. </a:t>
            </a:r>
            <a:r>
              <a:rPr lang="en-US" sz="1800" dirty="0">
                <a:latin typeface="Segoe UI" panose="020B0502040204020203" pitchFamily="34" charset="0"/>
                <a:cs typeface="Segoe UI" panose="020B0502040204020203" pitchFamily="34" charset="0"/>
              </a:rPr>
              <a:t>6,155,840</a:t>
            </a:r>
            <a:endParaRPr kumimoji="0" lang="en-US" sz="1800" b="0" i="1" u="none" strike="noStrike" kern="1200" cap="none" spc="0" normalizeH="0" baseline="0" noProof="0" dirty="0" smtClean="0">
              <a:ln>
                <a:noFill/>
              </a:ln>
              <a:solidFill>
                <a:prstClr val="black"/>
              </a:solidFill>
              <a:effectLst/>
              <a:uLnTx/>
              <a:uFillTx/>
            </a:endParaRPr>
          </a:p>
        </p:txBody>
      </p:sp>
      <p:sp>
        <p:nvSpPr>
          <p:cNvPr id="5" name="Content Placeholder 4"/>
          <p:cNvSpPr>
            <a:spLocks noGrp="1"/>
          </p:cNvSpPr>
          <p:nvPr>
            <p:ph idx="1"/>
          </p:nvPr>
        </p:nvSpPr>
        <p:spPr>
          <a:xfrm>
            <a:off x="505093" y="1197289"/>
            <a:ext cx="4624253" cy="3570450"/>
          </a:xfrm>
        </p:spPr>
        <p:txBody>
          <a:bodyPr>
            <a:normAutofit fontScale="55000" lnSpcReduction="20000"/>
          </a:bodyPr>
          <a:lstStyle/>
          <a:p>
            <a:pPr marL="0" lvl="1" indent="0" algn="just">
              <a:lnSpc>
                <a:spcPct val="120000"/>
              </a:lnSpc>
              <a:spcBef>
                <a:spcPts val="0"/>
              </a:spcBef>
              <a:buNone/>
            </a:pPr>
            <a:r>
              <a:rPr lang="en-US" sz="2200" i="1" dirty="0" smtClean="0">
                <a:latin typeface="Segoe UI" panose="020B0502040204020203" pitchFamily="34" charset="0"/>
                <a:cs typeface="Segoe UI" panose="020B0502040204020203" pitchFamily="34" charset="0"/>
              </a:rPr>
              <a:t>FIG</a:t>
            </a:r>
            <a:r>
              <a:rPr lang="en-US" sz="2200" i="1" dirty="0">
                <a:latin typeface="Segoe UI" panose="020B0502040204020203" pitchFamily="34" charset="0"/>
                <a:cs typeface="Segoe UI" panose="020B0502040204020203" pitchFamily="34" charset="0"/>
              </a:rPr>
              <a:t>. 3 is a block diagram illustrating the functional </a:t>
            </a:r>
            <a:r>
              <a:rPr lang="en-US" sz="2200" i="1" dirty="0" smtClean="0">
                <a:latin typeface="Segoe UI" panose="020B0502040204020203" pitchFamily="34" charset="0"/>
                <a:cs typeface="Segoe UI" panose="020B0502040204020203" pitchFamily="34" charset="0"/>
              </a:rPr>
              <a:t>units of </a:t>
            </a:r>
            <a:r>
              <a:rPr lang="en-US" sz="2200" i="1" dirty="0">
                <a:latin typeface="Segoe UI" panose="020B0502040204020203" pitchFamily="34" charset="0"/>
                <a:cs typeface="Segoe UI" panose="020B0502040204020203" pitchFamily="34" charset="0"/>
              </a:rPr>
              <a:t>the DLS 102, including a distributed learning </a:t>
            </a:r>
            <a:r>
              <a:rPr lang="en-US" sz="2200" i="1" dirty="0" smtClean="0">
                <a:latin typeface="Segoe UI" panose="020B0502040204020203" pitchFamily="34" charset="0"/>
                <a:cs typeface="Segoe UI" panose="020B0502040204020203" pitchFamily="34" charset="0"/>
              </a:rPr>
              <a:t>control module </a:t>
            </a:r>
            <a:r>
              <a:rPr lang="en-US" sz="2200" i="1" dirty="0">
                <a:latin typeface="Segoe UI" panose="020B0502040204020203" pitchFamily="34" charset="0"/>
                <a:cs typeface="Segoe UI" panose="020B0502040204020203" pitchFamily="34" charset="0"/>
              </a:rPr>
              <a:t>(DLCM) 310, a classroom environment </a:t>
            </a:r>
            <a:r>
              <a:rPr lang="en-US" sz="2200" i="1" dirty="0" smtClean="0">
                <a:latin typeface="Segoe UI" panose="020B0502040204020203" pitchFamily="34" charset="0"/>
                <a:cs typeface="Segoe UI" panose="020B0502040204020203" pitchFamily="34" charset="0"/>
              </a:rPr>
              <a:t>module 312</a:t>
            </a:r>
            <a:r>
              <a:rPr lang="en-US" sz="2200" i="1" dirty="0">
                <a:latin typeface="Segoe UI" panose="020B0502040204020203" pitchFamily="34" charset="0"/>
                <a:cs typeface="Segoe UI" panose="020B0502040204020203" pitchFamily="34" charset="0"/>
              </a:rPr>
              <a:t>, and a streaming data module 314</a:t>
            </a:r>
            <a:r>
              <a:rPr lang="en-US" sz="2200" i="1" dirty="0" smtClean="0">
                <a:latin typeface="Segoe UI" panose="020B0502040204020203" pitchFamily="34" charset="0"/>
                <a:cs typeface="Segoe UI" panose="020B0502040204020203" pitchFamily="34" charset="0"/>
              </a:rPr>
              <a:t>. </a:t>
            </a:r>
            <a:r>
              <a:rPr lang="en-US" sz="2200" i="1" dirty="0">
                <a:latin typeface="Segoe UI" panose="020B0502040204020203" pitchFamily="34" charset="0"/>
                <a:cs typeface="Segoe UI" panose="020B0502040204020203" pitchFamily="34" charset="0"/>
              </a:rPr>
              <a:t>The distributed learning control module (DLCM) 310 controls the communications among the various computer systems 106, 108 in the distributed learning system 100 and manages the other modules in the DLS 102. </a:t>
            </a:r>
            <a:r>
              <a:rPr lang="en-US" sz="2200" i="1" dirty="0" smtClean="0">
                <a:latin typeface="Segoe UI" panose="020B0502040204020203" pitchFamily="34" charset="0"/>
                <a:cs typeface="Segoe UI" panose="020B0502040204020203" pitchFamily="34" charset="0"/>
              </a:rPr>
              <a:t>A </a:t>
            </a:r>
            <a:r>
              <a:rPr lang="en-US" sz="2200" i="1" dirty="0">
                <a:latin typeface="Segoe UI" panose="020B0502040204020203" pitchFamily="34" charset="0"/>
                <a:cs typeface="Segoe UI" panose="020B0502040204020203" pitchFamily="34" charset="0"/>
              </a:rPr>
              <a:t>preferred embodiment of the DLCM 310 executes an operating system like MICROSOFT WINDOWS </a:t>
            </a:r>
            <a:r>
              <a:rPr lang="en-US" sz="2200" i="1" dirty="0" smtClean="0">
                <a:latin typeface="Segoe UI" panose="020B0502040204020203" pitchFamily="34" charset="0"/>
                <a:cs typeface="Segoe UI" panose="020B0502040204020203" pitchFamily="34" charset="0"/>
              </a:rPr>
              <a:t>NT® or SUN MICROSYSTEMNS SOLARIS® 2.x. </a:t>
            </a:r>
            <a:r>
              <a:rPr lang="en-US" sz="2200" i="1" dirty="0">
                <a:latin typeface="Segoe UI" panose="020B0502040204020203" pitchFamily="34" charset="0"/>
                <a:cs typeface="Segoe UI" panose="020B0502040204020203" pitchFamily="34" charset="0"/>
              </a:rPr>
              <a:t>and uses a hypertext transport protocol (HTTP)-based web </a:t>
            </a:r>
            <a:r>
              <a:rPr lang="en-US" sz="2200" i="1" dirty="0" smtClean="0">
                <a:latin typeface="Segoe UI" panose="020B0502040204020203" pitchFamily="34" charset="0"/>
                <a:cs typeface="Segoe UI" panose="020B0502040204020203" pitchFamily="34" charset="0"/>
              </a:rPr>
              <a:t>server, like NETSCAPE ENTERPRISE SERVER 2.0 or the APACHE web server, </a:t>
            </a:r>
            <a:r>
              <a:rPr lang="en-US" sz="2200" i="1" dirty="0">
                <a:latin typeface="Segoe UI" panose="020B0502040204020203" pitchFamily="34" charset="0"/>
                <a:cs typeface="Segoe UI" panose="020B0502040204020203" pitchFamily="34" charset="0"/>
              </a:rPr>
              <a:t>to receive and respond to requests for data from the other computer systems 106, 108. </a:t>
            </a:r>
            <a:endParaRPr lang="en-US" sz="2200" i="1" dirty="0" smtClean="0">
              <a:latin typeface="Segoe UI" panose="020B0502040204020203" pitchFamily="34" charset="0"/>
              <a:cs typeface="Segoe UI" panose="020B0502040204020203" pitchFamily="34" charset="0"/>
            </a:endParaRPr>
          </a:p>
          <a:p>
            <a:pPr marL="0" lvl="1" indent="0" algn="just">
              <a:lnSpc>
                <a:spcPct val="120000"/>
              </a:lnSpc>
              <a:spcBef>
                <a:spcPts val="0"/>
              </a:spcBef>
              <a:buNone/>
            </a:pPr>
            <a:endParaRPr lang="en-US" sz="2200" i="1" dirty="0">
              <a:latin typeface="Segoe UI" panose="020B0502040204020203" pitchFamily="34" charset="0"/>
              <a:cs typeface="Segoe UI" panose="020B0502040204020203" pitchFamily="34" charset="0"/>
            </a:endParaRPr>
          </a:p>
          <a:p>
            <a:pPr marL="0" lvl="1" indent="0" algn="just">
              <a:lnSpc>
                <a:spcPct val="120000"/>
              </a:lnSpc>
              <a:spcBef>
                <a:spcPts val="0"/>
              </a:spcBef>
              <a:buNone/>
            </a:pPr>
            <a:r>
              <a:rPr lang="en-US" sz="2200" i="1" dirty="0" smtClean="0">
                <a:latin typeface="Segoe UI" panose="020B0502040204020203" pitchFamily="34" charset="0"/>
                <a:cs typeface="Segoe UI" panose="020B0502040204020203" pitchFamily="34" charset="0"/>
              </a:rPr>
              <a:t>In </a:t>
            </a:r>
            <a:r>
              <a:rPr lang="en-US" sz="2200" i="1" dirty="0">
                <a:latin typeface="Segoe UI" panose="020B0502040204020203" pitchFamily="34" charset="0"/>
                <a:cs typeface="Segoe UI" panose="020B0502040204020203" pitchFamily="34" charset="0"/>
              </a:rPr>
              <a:t>addition, the DLCM 310 preferably includes software written in JAVASCRIPT and C++ providing auto-sensing capabilities for verifying that the participants' computer systems 106, 108 meet the hardware and software requirements for participating in the distributed learning </a:t>
            </a:r>
            <a:r>
              <a:rPr lang="en-US" sz="2200" i="1" dirty="0" smtClean="0">
                <a:latin typeface="Segoe UI" panose="020B0502040204020203" pitchFamily="34" charset="0"/>
                <a:cs typeface="Segoe UI" panose="020B0502040204020203" pitchFamily="34" charset="0"/>
              </a:rPr>
              <a:t>session….</a:t>
            </a:r>
            <a:endParaRPr lang="en-US" sz="2200" dirty="0" smtClean="0">
              <a:latin typeface="Segoe UI" panose="020B0502040204020203" pitchFamily="34" charset="0"/>
              <a:cs typeface="Segoe UI" panose="020B0502040204020203" pitchFamily="34" charset="0"/>
            </a:endParaRPr>
          </a:p>
          <a:p>
            <a:pPr marL="0" indent="0">
              <a:lnSpc>
                <a:spcPct val="120000"/>
              </a:lnSpc>
              <a:spcBef>
                <a:spcPts val="0"/>
              </a:spcBef>
              <a:buNone/>
            </a:pPr>
            <a:endParaRPr lang="en-US" sz="2200" dirty="0">
              <a:latin typeface="Segoe UI" panose="020B0502040204020203" pitchFamily="34" charset="0"/>
              <a:cs typeface="Segoe UI" panose="020B0502040204020203" pitchFamily="34" charset="0"/>
            </a:endParaRPr>
          </a:p>
          <a:p>
            <a:pPr marL="0" indent="0">
              <a:lnSpc>
                <a:spcPct val="120000"/>
              </a:lnSpc>
              <a:spcBef>
                <a:spcPts val="0"/>
              </a:spcBef>
              <a:buNone/>
            </a:pPr>
            <a:endParaRPr lang="en-US" sz="1600" dirty="0" smtClean="0">
              <a:latin typeface="Segoe UI" panose="020B0502040204020203" pitchFamily="34" charset="0"/>
              <a:cs typeface="Segoe UI" panose="020B0502040204020203" pitchFamily="34" charset="0"/>
            </a:endParaRPr>
          </a:p>
          <a:p>
            <a:pPr marL="0" indent="0">
              <a:lnSpc>
                <a:spcPct val="120000"/>
              </a:lnSpc>
              <a:spcBef>
                <a:spcPts val="0"/>
              </a:spcBef>
              <a:buNone/>
            </a:pPr>
            <a:endParaRPr lang="en-US" sz="1600" dirty="0">
              <a:latin typeface="Segoe UI" panose="020B0502040204020203" pitchFamily="34" charset="0"/>
              <a:cs typeface="Segoe UI" panose="020B0502040204020203" pitchFamily="34" charset="0"/>
            </a:endParaRPr>
          </a:p>
          <a:p>
            <a:pPr marL="0" indent="0">
              <a:buNone/>
            </a:pPr>
            <a:endParaRPr lang="en-US" sz="1600" dirty="0" smtClean="0">
              <a:latin typeface="Segoe UI" panose="020B0502040204020203" pitchFamily="34" charset="0"/>
              <a:cs typeface="Segoe UI" panose="020B0502040204020203" pitchFamily="34" charset="0"/>
            </a:endParaRPr>
          </a:p>
          <a:p>
            <a:pPr marL="0" indent="0">
              <a:buNone/>
            </a:pPr>
            <a:endParaRPr lang="en-US" sz="1600" dirty="0">
              <a:latin typeface="Segoe UI" panose="020B0502040204020203" pitchFamily="34" charset="0"/>
              <a:cs typeface="Segoe UI" panose="020B0502040204020203" pitchFamily="34" charset="0"/>
            </a:endParaRPr>
          </a:p>
          <a:p>
            <a:pPr marL="0" indent="0">
              <a:buNone/>
            </a:pPr>
            <a:endParaRPr lang="en-US" sz="1600" dirty="0">
              <a:latin typeface="Segoe UI" panose="020B0502040204020203" pitchFamily="34" charset="0"/>
              <a:cs typeface="Segoe UI" panose="020B0502040204020203" pitchFamily="34" charset="0"/>
            </a:endParaRPr>
          </a:p>
          <a:p>
            <a:endParaRPr lang="en-US" dirty="0"/>
          </a:p>
        </p:txBody>
      </p:sp>
      <p:grpSp>
        <p:nvGrpSpPr>
          <p:cNvPr id="2" name="Group 1" descr="Image of Fig. 3 of US Patent 6155840 with an arrow pointing to Distributed Learning Control Module 310."/>
          <p:cNvGrpSpPr/>
          <p:nvPr/>
        </p:nvGrpSpPr>
        <p:grpSpPr>
          <a:xfrm>
            <a:off x="5319342" y="1349449"/>
            <a:ext cx="3402330" cy="3285173"/>
            <a:chOff x="5319342" y="1349449"/>
            <a:chExt cx="3402330" cy="3285173"/>
          </a:xfrm>
        </p:grpSpPr>
        <p:pic>
          <p:nvPicPr>
            <p:cNvPr id="6" name="Content Placeholder 3"/>
            <p:cNvPicPr>
              <a:picLocks noChangeAspect="1"/>
            </p:cNvPicPr>
            <p:nvPr/>
          </p:nvPicPr>
          <p:blipFill>
            <a:blip r:embed="rId3"/>
            <a:stretch>
              <a:fillRect/>
            </a:stretch>
          </p:blipFill>
          <p:spPr>
            <a:xfrm>
              <a:off x="5319342" y="1349449"/>
              <a:ext cx="3402330" cy="3285173"/>
            </a:xfrm>
            <a:prstGeom prst="rect">
              <a:avLst/>
            </a:prstGeom>
          </p:spPr>
        </p:pic>
        <p:sp>
          <p:nvSpPr>
            <p:cNvPr id="10" name="Right Arrow 9"/>
            <p:cNvSpPr/>
            <p:nvPr/>
          </p:nvSpPr>
          <p:spPr>
            <a:xfrm rot="18845907" flipV="1">
              <a:off x="5461985" y="4232241"/>
              <a:ext cx="497305" cy="45719"/>
            </a:xfrm>
            <a:prstGeom prst="rightArrow">
              <a:avLst/>
            </a:prstGeom>
            <a:solidFill>
              <a:schemeClr val="accent1">
                <a:lumMod val="20000"/>
                <a:lumOff val="80000"/>
              </a:schemeClr>
            </a:solidFill>
            <a:ln w="177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Slide Number Placeholder 3"/>
          <p:cNvSpPr>
            <a:spLocks noGrp="1"/>
          </p:cNvSpPr>
          <p:nvPr>
            <p:ph type="sldNum" sz="quarter" idx="12"/>
          </p:nvPr>
        </p:nvSpPr>
        <p:spPr>
          <a:xfrm>
            <a:off x="7620000" y="4767739"/>
            <a:ext cx="1066800" cy="272891"/>
          </a:xfrm>
        </p:spPr>
        <p:txBody>
          <a:bodyPr/>
          <a:lstStyle/>
          <a:p>
            <a:fld id="{E67864B6-32CD-43E4-BC08-E92A28AEBF16}" type="slidenum">
              <a:rPr lang="en-US" smtClean="0"/>
              <a:t>14</a:t>
            </a:fld>
            <a:endParaRPr lang="en-US" dirty="0"/>
          </a:p>
        </p:txBody>
      </p:sp>
      <p:sp>
        <p:nvSpPr>
          <p:cNvPr id="8" name="Date Placeholder 4"/>
          <p:cNvSpPr>
            <a:spLocks noGrp="1"/>
          </p:cNvSpPr>
          <p:nvPr>
            <p:ph type="dt" sz="half" idx="10"/>
          </p:nvPr>
        </p:nvSpPr>
        <p:spPr>
          <a:xfrm>
            <a:off x="457200" y="4767739"/>
            <a:ext cx="1066800" cy="272891"/>
          </a:xfrm>
        </p:spPr>
        <p:txBody>
          <a:bodyPr/>
          <a:lstStyle/>
          <a:p>
            <a:r>
              <a:rPr lang="en-US" dirty="0" smtClean="0"/>
              <a:t>January 2019</a:t>
            </a:r>
          </a:p>
        </p:txBody>
      </p:sp>
    </p:spTree>
    <p:extLst>
      <p:ext uri="{BB962C8B-B14F-4D97-AF65-F5344CB8AC3E}">
        <p14:creationId xmlns:p14="http://schemas.microsoft.com/office/powerpoint/2010/main" val="335616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229600" cy="501444"/>
          </a:xfrm>
        </p:spPr>
        <p:txBody>
          <a:bodyPr>
            <a:noAutofit/>
          </a:bodyPr>
          <a:lstStyle/>
          <a:p>
            <a:r>
              <a:rPr lang="en-US" sz="2800" dirty="0" smtClean="0"/>
              <a:t>Example 1: Application of </a:t>
            </a:r>
            <a:r>
              <a:rPr lang="en-US" sz="2800" dirty="0"/>
              <a:t>§ 112(f) </a:t>
            </a:r>
            <a:r>
              <a:rPr lang="en-US" sz="2800" dirty="0" smtClean="0"/>
              <a:t>(cont.)</a:t>
            </a:r>
            <a:endParaRPr lang="en-US" sz="2800" dirty="0"/>
          </a:p>
        </p:txBody>
      </p:sp>
      <p:sp>
        <p:nvSpPr>
          <p:cNvPr id="3" name="Content Placeholder 2"/>
          <p:cNvSpPr>
            <a:spLocks noGrp="1"/>
          </p:cNvSpPr>
          <p:nvPr>
            <p:ph idx="1"/>
          </p:nvPr>
        </p:nvSpPr>
        <p:spPr>
          <a:xfrm>
            <a:off x="457200" y="901952"/>
            <a:ext cx="8317345" cy="3926075"/>
          </a:xfrm>
        </p:spPr>
        <p:txBody>
          <a:bodyPr>
            <a:noAutofit/>
          </a:bodyPr>
          <a:lstStyle/>
          <a:p>
            <a:pPr marL="0" indent="0">
              <a:buNone/>
            </a:pPr>
            <a:r>
              <a:rPr lang="en-US" sz="1600" b="1" i="1" dirty="0" smtClean="0"/>
              <a:t>	“a </a:t>
            </a:r>
            <a:r>
              <a:rPr lang="en-US" sz="1600" b="1" i="1" dirty="0"/>
              <a:t>distributed learning control module for receiving communications transmitted between the presenter and the audience member computer systems</a:t>
            </a:r>
            <a:r>
              <a:rPr lang="en-US" sz="1600" b="1" i="1" dirty="0" smtClean="0"/>
              <a:t>….”</a:t>
            </a:r>
          </a:p>
          <a:p>
            <a:pPr>
              <a:spcBef>
                <a:spcPts val="480"/>
              </a:spcBef>
            </a:pPr>
            <a:r>
              <a:rPr lang="en-US" sz="1700" dirty="0" smtClean="0"/>
              <a:t>The </a:t>
            </a:r>
            <a:r>
              <a:rPr lang="en-US" sz="1700" dirty="0"/>
              <a:t>presumption is </a:t>
            </a:r>
            <a:r>
              <a:rPr lang="en-US" sz="1700" dirty="0" smtClean="0"/>
              <a:t>that § </a:t>
            </a:r>
            <a:r>
              <a:rPr lang="en-US" sz="1700" dirty="0"/>
              <a:t>112(f) does </a:t>
            </a:r>
            <a:r>
              <a:rPr lang="en-US" sz="1700" b="1" dirty="0"/>
              <a:t>not</a:t>
            </a:r>
            <a:r>
              <a:rPr lang="en-US" sz="1700" dirty="0"/>
              <a:t> apply because </a:t>
            </a:r>
            <a:r>
              <a:rPr lang="en-US" sz="1700" dirty="0" smtClean="0"/>
              <a:t>“means” is not used.</a:t>
            </a:r>
          </a:p>
          <a:p>
            <a:pPr>
              <a:spcBef>
                <a:spcPts val="480"/>
              </a:spcBef>
            </a:pPr>
            <a:r>
              <a:rPr lang="en-US" sz="1700" dirty="0" smtClean="0"/>
              <a:t>The </a:t>
            </a:r>
            <a:r>
              <a:rPr lang="en-US" sz="1700" dirty="0"/>
              <a:t>presumption </a:t>
            </a:r>
            <a:r>
              <a:rPr lang="en-US" sz="1700" b="1" dirty="0" smtClean="0"/>
              <a:t>is </a:t>
            </a:r>
            <a:r>
              <a:rPr lang="en-US" sz="1700" b="1" dirty="0"/>
              <a:t>overcome </a:t>
            </a:r>
            <a:r>
              <a:rPr lang="en-US" sz="1700" dirty="0"/>
              <a:t>because the limitation fails to recite sufficiently definite </a:t>
            </a:r>
            <a:r>
              <a:rPr lang="en-US" sz="1700" dirty="0" smtClean="0"/>
              <a:t>structure. </a:t>
            </a:r>
          </a:p>
          <a:p>
            <a:pPr lvl="1">
              <a:spcBef>
                <a:spcPts val="480"/>
              </a:spcBef>
            </a:pPr>
            <a:r>
              <a:rPr lang="en-US" sz="1500" dirty="0" smtClean="0"/>
              <a:t>The </a:t>
            </a:r>
            <a:r>
              <a:rPr lang="en-US" sz="1500" dirty="0"/>
              <a:t>term “module” does not provide any indication of </a:t>
            </a:r>
            <a:r>
              <a:rPr lang="en-US" sz="1500" dirty="0" smtClean="0"/>
              <a:t>structure.</a:t>
            </a:r>
          </a:p>
          <a:p>
            <a:pPr lvl="1">
              <a:spcBef>
                <a:spcPts val="480"/>
              </a:spcBef>
            </a:pPr>
            <a:r>
              <a:rPr lang="en-US" sz="1500" dirty="0" smtClean="0"/>
              <a:t>The </a:t>
            </a:r>
            <a:r>
              <a:rPr lang="en-US" sz="1500" dirty="0"/>
              <a:t>modifier “distributed learning control” does not impart </a:t>
            </a:r>
            <a:r>
              <a:rPr lang="en-US" sz="1500" dirty="0" smtClean="0"/>
              <a:t>structure.</a:t>
            </a:r>
          </a:p>
          <a:p>
            <a:pPr lvl="1">
              <a:spcBef>
                <a:spcPts val="480"/>
              </a:spcBef>
            </a:pPr>
            <a:r>
              <a:rPr lang="en-US" sz="1500" dirty="0" smtClean="0"/>
              <a:t>For </a:t>
            </a:r>
            <a:r>
              <a:rPr lang="en-US" sz="1500" dirty="0"/>
              <a:t>the patent at issue in the </a:t>
            </a:r>
            <a:r>
              <a:rPr lang="en-US" sz="1500" i="1" dirty="0"/>
              <a:t>Williamson</a:t>
            </a:r>
            <a:r>
              <a:rPr lang="en-US" sz="1500" dirty="0"/>
              <a:t> case, the written description fails to impart any structural significance to the </a:t>
            </a:r>
            <a:r>
              <a:rPr lang="en-US" sz="1500" dirty="0" smtClean="0"/>
              <a:t>term.</a:t>
            </a:r>
          </a:p>
          <a:p>
            <a:pPr>
              <a:spcBef>
                <a:spcPts val="480"/>
              </a:spcBef>
            </a:pPr>
            <a:r>
              <a:rPr lang="en-US" sz="1700" dirty="0" smtClean="0"/>
              <a:t>Under the 3-prong analysis, </a:t>
            </a:r>
            <a:r>
              <a:rPr lang="en-US" sz="1700" dirty="0"/>
              <a:t>the </a:t>
            </a:r>
            <a:r>
              <a:rPr lang="en-US" sz="1700" dirty="0" smtClean="0"/>
              <a:t>limitation should </a:t>
            </a:r>
            <a:r>
              <a:rPr lang="en-US" sz="1700" dirty="0"/>
              <a:t>be interpreted under § 112(f</a:t>
            </a:r>
            <a:r>
              <a:rPr lang="en-US" sz="1700" dirty="0" smtClean="0"/>
              <a:t>). </a:t>
            </a:r>
          </a:p>
          <a:p>
            <a:pPr lvl="1">
              <a:spcBef>
                <a:spcPts val="480"/>
              </a:spcBef>
            </a:pPr>
            <a:r>
              <a:rPr lang="en-US" sz="1500" dirty="0" smtClean="0"/>
              <a:t>The </a:t>
            </a:r>
            <a:r>
              <a:rPr lang="en-US" sz="1500" dirty="0"/>
              <a:t>word “module” acts </a:t>
            </a:r>
            <a:r>
              <a:rPr lang="en-US" sz="1500" dirty="0" smtClean="0"/>
              <a:t>as a </a:t>
            </a:r>
            <a:r>
              <a:rPr lang="en-US" sz="1500" dirty="0"/>
              <a:t>generic placeholder for the term “</a:t>
            </a:r>
            <a:r>
              <a:rPr lang="en-US" sz="1500" dirty="0" smtClean="0"/>
              <a:t>means.”</a:t>
            </a:r>
            <a:endParaRPr lang="en-US" sz="1500" dirty="0"/>
          </a:p>
          <a:p>
            <a:pPr lvl="1">
              <a:spcBef>
                <a:spcPts val="480"/>
              </a:spcBef>
            </a:pPr>
            <a:r>
              <a:rPr lang="en-US" sz="1500" dirty="0" smtClean="0"/>
              <a:t>The </a:t>
            </a:r>
            <a:r>
              <a:rPr lang="en-US" sz="1500" dirty="0"/>
              <a:t>generic placeholder </a:t>
            </a:r>
            <a:r>
              <a:rPr lang="en-US" sz="1500" dirty="0" smtClean="0"/>
              <a:t>“module” is </a:t>
            </a:r>
            <a:r>
              <a:rPr lang="en-US" sz="1500" dirty="0"/>
              <a:t>modified </a:t>
            </a:r>
            <a:r>
              <a:rPr lang="en-US" sz="1500" dirty="0" smtClean="0"/>
              <a:t>by functional </a:t>
            </a:r>
            <a:r>
              <a:rPr lang="en-US" sz="1500" dirty="0"/>
              <a:t>language </a:t>
            </a:r>
            <a:r>
              <a:rPr lang="en-US" sz="1500" dirty="0" smtClean="0"/>
              <a:t>“for receiving.”</a:t>
            </a:r>
          </a:p>
          <a:p>
            <a:pPr lvl="1">
              <a:spcBef>
                <a:spcPts val="480"/>
              </a:spcBef>
            </a:pPr>
            <a:r>
              <a:rPr lang="en-US" sz="1500" dirty="0"/>
              <a:t>The </a:t>
            </a:r>
            <a:r>
              <a:rPr lang="en-US" sz="1500" dirty="0" smtClean="0"/>
              <a:t>generic </a:t>
            </a:r>
            <a:r>
              <a:rPr lang="en-US" sz="1500" dirty="0"/>
              <a:t>placeholder “module” </a:t>
            </a:r>
            <a:r>
              <a:rPr lang="en-US" sz="1500" dirty="0" smtClean="0"/>
              <a:t>is </a:t>
            </a:r>
            <a:r>
              <a:rPr lang="en-US" sz="1500" dirty="0"/>
              <a:t>not modified by sufficient </a:t>
            </a:r>
            <a:r>
              <a:rPr lang="en-US" sz="1500" dirty="0" smtClean="0"/>
              <a:t>structure.</a:t>
            </a:r>
          </a:p>
        </p:txBody>
      </p:sp>
      <p:sp>
        <p:nvSpPr>
          <p:cNvPr id="4" name="Slide Number Placeholder 3"/>
          <p:cNvSpPr>
            <a:spLocks noGrp="1"/>
          </p:cNvSpPr>
          <p:nvPr>
            <p:ph type="sldNum" sz="quarter" idx="12"/>
          </p:nvPr>
        </p:nvSpPr>
        <p:spPr/>
        <p:txBody>
          <a:bodyPr/>
          <a:lstStyle/>
          <a:p>
            <a:fld id="{92DA454B-C859-4892-B9FA-68B588C9F547}" type="slidenum">
              <a:rPr lang="en-US" smtClean="0"/>
              <a:pPr/>
              <a:t>15</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2283241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229600" cy="501444"/>
          </a:xfrm>
        </p:spPr>
        <p:txBody>
          <a:bodyPr>
            <a:noAutofit/>
          </a:bodyPr>
          <a:lstStyle/>
          <a:p>
            <a:r>
              <a:rPr lang="en-US" sz="2800" dirty="0" smtClean="0"/>
              <a:t>Making the record clear</a:t>
            </a:r>
            <a:endParaRPr lang="en-US" sz="2800" dirty="0"/>
          </a:p>
        </p:txBody>
      </p:sp>
      <p:sp>
        <p:nvSpPr>
          <p:cNvPr id="3" name="Content Placeholder 2"/>
          <p:cNvSpPr>
            <a:spLocks noGrp="1"/>
          </p:cNvSpPr>
          <p:nvPr>
            <p:ph idx="1"/>
          </p:nvPr>
        </p:nvSpPr>
        <p:spPr>
          <a:xfrm>
            <a:off x="457200" y="1018310"/>
            <a:ext cx="8229600" cy="4022320"/>
          </a:xfrm>
        </p:spPr>
        <p:txBody>
          <a:bodyPr>
            <a:noAutofit/>
          </a:bodyPr>
          <a:lstStyle/>
          <a:p>
            <a:pPr>
              <a:spcBef>
                <a:spcPts val="480"/>
              </a:spcBef>
            </a:pPr>
            <a:r>
              <a:rPr lang="en-US" sz="2200" dirty="0"/>
              <a:t>A determination that a claim limitation is being interpreted under § 112(f) should be expressly stated in the office action.</a:t>
            </a:r>
          </a:p>
          <a:p>
            <a:pPr defTabSz="483265">
              <a:spcBef>
                <a:spcPts val="480"/>
              </a:spcBef>
              <a:defRPr/>
            </a:pPr>
            <a:r>
              <a:rPr lang="en-US" sz="2200" dirty="0" smtClean="0"/>
              <a:t>If applicant </a:t>
            </a:r>
            <a:r>
              <a:rPr lang="en-US" sz="2200" dirty="0"/>
              <a:t>does not want to have the claim limitation interpreted under § 112(f), applicant may: </a:t>
            </a:r>
            <a:endParaRPr lang="en-US" sz="2200" dirty="0" smtClean="0"/>
          </a:p>
          <a:p>
            <a:pPr lvl="1" defTabSz="483265">
              <a:spcBef>
                <a:spcPts val="480"/>
              </a:spcBef>
              <a:defRPr/>
            </a:pPr>
            <a:r>
              <a:rPr lang="en-US" sz="2000" dirty="0"/>
              <a:t>P</a:t>
            </a:r>
            <a:r>
              <a:rPr lang="en-US" sz="2000" dirty="0" smtClean="0"/>
              <a:t>resent </a:t>
            </a:r>
            <a:r>
              <a:rPr lang="en-US" sz="2000" dirty="0"/>
              <a:t>a sufficient showing to establish that the claim limitation recites sufficient structure to perform the claimed function so as to avoid interpretation under § 112(f</a:t>
            </a:r>
            <a:r>
              <a:rPr lang="en-US" sz="2000" dirty="0" smtClean="0"/>
              <a:t>), </a:t>
            </a:r>
            <a:r>
              <a:rPr lang="en-US" sz="2000" dirty="0"/>
              <a:t>or </a:t>
            </a:r>
            <a:endParaRPr lang="en-US" sz="2000" dirty="0" smtClean="0"/>
          </a:p>
          <a:p>
            <a:pPr lvl="1" defTabSz="483265">
              <a:spcBef>
                <a:spcPts val="480"/>
              </a:spcBef>
              <a:defRPr/>
            </a:pPr>
            <a:r>
              <a:rPr lang="en-US" sz="2000" dirty="0" smtClean="0"/>
              <a:t>Amend </a:t>
            </a:r>
            <a:r>
              <a:rPr lang="en-US" sz="2000" dirty="0"/>
              <a:t>the claim limitation in a way that avoids interpretation under § 112(f) (e.g., by reciting sufficient structure to perform the claimed function</a:t>
            </a:r>
            <a:r>
              <a:rPr lang="en-US" sz="2000" dirty="0" smtClean="0"/>
              <a:t>).</a:t>
            </a:r>
          </a:p>
        </p:txBody>
      </p:sp>
      <p:sp>
        <p:nvSpPr>
          <p:cNvPr id="4" name="Slide Number Placeholder 3"/>
          <p:cNvSpPr>
            <a:spLocks noGrp="1"/>
          </p:cNvSpPr>
          <p:nvPr>
            <p:ph type="sldNum" sz="quarter" idx="12"/>
          </p:nvPr>
        </p:nvSpPr>
        <p:spPr/>
        <p:txBody>
          <a:bodyPr/>
          <a:lstStyle/>
          <a:p>
            <a:fld id="{92DA454B-C859-4892-B9FA-68B588C9F547}" type="slidenum">
              <a:rPr lang="en-US" smtClean="0"/>
              <a:pPr/>
              <a:t>16</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486159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2603"/>
            <a:ext cx="8229600" cy="501444"/>
          </a:xfrm>
        </p:spPr>
        <p:txBody>
          <a:bodyPr>
            <a:noAutofit/>
          </a:bodyPr>
          <a:lstStyle/>
          <a:p>
            <a:r>
              <a:rPr lang="en-US" sz="2800" dirty="0" smtClean="0"/>
              <a:t>Broadest reasonable </a:t>
            </a:r>
            <a:r>
              <a:rPr lang="en-US" sz="2800" dirty="0"/>
              <a:t>i</a:t>
            </a:r>
            <a:r>
              <a:rPr lang="en-US" sz="2800" dirty="0" smtClean="0"/>
              <a:t>nterpretation (BRI) of a    § 112(f) claim </a:t>
            </a:r>
            <a:r>
              <a:rPr lang="en-US" sz="2800" dirty="0"/>
              <a:t>l</a:t>
            </a:r>
            <a:r>
              <a:rPr lang="en-US" sz="2800" dirty="0" smtClean="0"/>
              <a:t>imitation</a:t>
            </a:r>
            <a:endParaRPr lang="en-US" sz="2800" dirty="0"/>
          </a:p>
        </p:txBody>
      </p:sp>
      <p:sp>
        <p:nvSpPr>
          <p:cNvPr id="3" name="Content Placeholder 2"/>
          <p:cNvSpPr>
            <a:spLocks noGrp="1"/>
          </p:cNvSpPr>
          <p:nvPr>
            <p:ph idx="1"/>
          </p:nvPr>
        </p:nvSpPr>
        <p:spPr>
          <a:xfrm>
            <a:off x="457200" y="1464305"/>
            <a:ext cx="8229600" cy="3054356"/>
          </a:xfrm>
        </p:spPr>
        <p:txBody>
          <a:bodyPr>
            <a:noAutofit/>
          </a:bodyPr>
          <a:lstStyle/>
          <a:p>
            <a:pPr>
              <a:spcBef>
                <a:spcPts val="480"/>
              </a:spcBef>
            </a:pPr>
            <a:r>
              <a:rPr lang="en-US" sz="2200" dirty="0"/>
              <a:t>The </a:t>
            </a:r>
            <a:r>
              <a:rPr lang="en-US" sz="2200" dirty="0" smtClean="0"/>
              <a:t>BRI of </a:t>
            </a:r>
            <a:r>
              <a:rPr lang="en-US" sz="2200" dirty="0"/>
              <a:t>a claim limitation that is </a:t>
            </a:r>
            <a:r>
              <a:rPr lang="en-US" sz="2200" dirty="0" smtClean="0"/>
              <a:t>being interpreted under     § </a:t>
            </a:r>
            <a:r>
              <a:rPr lang="en-US" sz="2200" dirty="0"/>
              <a:t>112(f</a:t>
            </a:r>
            <a:r>
              <a:rPr lang="en-US" sz="2200" dirty="0" smtClean="0"/>
              <a:t>) is </a:t>
            </a:r>
            <a:r>
              <a:rPr lang="en-US" sz="2200" dirty="0"/>
              <a:t>the structure, material or act described in the specification as performing the entire claimed function and equivalents to the disclosed structure, material or </a:t>
            </a:r>
            <a:r>
              <a:rPr lang="en-US" sz="2200" dirty="0" smtClean="0"/>
              <a:t>act. </a:t>
            </a:r>
          </a:p>
          <a:p>
            <a:pPr>
              <a:spcBef>
                <a:spcPts val="480"/>
              </a:spcBef>
            </a:pPr>
            <a:r>
              <a:rPr lang="en-US" sz="2200" dirty="0" smtClean="0"/>
              <a:t>If a </a:t>
            </a:r>
            <a:r>
              <a:rPr lang="en-US" sz="2200" dirty="0"/>
              <a:t>claim limitation is being interpreted under § 112(f), the specification must be consulted to determine the corresponding structure, material, or act for performing the claimed </a:t>
            </a:r>
            <a:r>
              <a:rPr lang="en-US" sz="2200" dirty="0" smtClean="0"/>
              <a:t>function.</a:t>
            </a:r>
          </a:p>
        </p:txBody>
      </p:sp>
      <p:sp>
        <p:nvSpPr>
          <p:cNvPr id="4" name="Slide Number Placeholder 3"/>
          <p:cNvSpPr>
            <a:spLocks noGrp="1"/>
          </p:cNvSpPr>
          <p:nvPr>
            <p:ph type="sldNum" sz="quarter" idx="12"/>
          </p:nvPr>
        </p:nvSpPr>
        <p:spPr/>
        <p:txBody>
          <a:bodyPr/>
          <a:lstStyle/>
          <a:p>
            <a:fld id="{92DA454B-C859-4892-B9FA-68B588C9F547}" type="slidenum">
              <a:rPr lang="en-US" smtClean="0"/>
              <a:pPr/>
              <a:t>17</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1629495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6" y="334590"/>
            <a:ext cx="8686801" cy="501444"/>
          </a:xfrm>
        </p:spPr>
        <p:txBody>
          <a:bodyPr>
            <a:noAutofit/>
          </a:bodyPr>
          <a:lstStyle/>
          <a:p>
            <a:r>
              <a:rPr lang="en-US" sz="2800" dirty="0" smtClean="0"/>
              <a:t>Computer-implemented § 112(f) claim </a:t>
            </a:r>
            <a:r>
              <a:rPr lang="en-US" sz="2800" dirty="0"/>
              <a:t>l</a:t>
            </a:r>
            <a:r>
              <a:rPr lang="en-US" sz="2800" dirty="0" smtClean="0"/>
              <a:t>imitations</a:t>
            </a:r>
            <a:endParaRPr lang="en-US" sz="2800" dirty="0"/>
          </a:p>
        </p:txBody>
      </p:sp>
      <p:sp>
        <p:nvSpPr>
          <p:cNvPr id="3" name="Content Placeholder 2"/>
          <p:cNvSpPr>
            <a:spLocks noGrp="1"/>
          </p:cNvSpPr>
          <p:nvPr>
            <p:ph idx="1"/>
          </p:nvPr>
        </p:nvSpPr>
        <p:spPr>
          <a:xfrm>
            <a:off x="457200" y="1062446"/>
            <a:ext cx="8229600" cy="3705293"/>
          </a:xfrm>
        </p:spPr>
        <p:txBody>
          <a:bodyPr>
            <a:noAutofit/>
          </a:bodyPr>
          <a:lstStyle/>
          <a:p>
            <a:pPr>
              <a:spcBef>
                <a:spcPts val="480"/>
              </a:spcBef>
            </a:pPr>
            <a:r>
              <a:rPr lang="en-US" sz="2000" dirty="0"/>
              <a:t>For </a:t>
            </a:r>
            <a:r>
              <a:rPr lang="en-US" sz="2000" dirty="0" smtClean="0"/>
              <a:t>a computer-implemented </a:t>
            </a:r>
            <a:r>
              <a:rPr lang="en-US" sz="2000" dirty="0"/>
              <a:t>§ 112(f) claim </a:t>
            </a:r>
            <a:r>
              <a:rPr lang="en-US" sz="2000" dirty="0" smtClean="0"/>
              <a:t>limitation </a:t>
            </a:r>
            <a:r>
              <a:rPr lang="en-US" sz="2000" dirty="0"/>
              <a:t>that </a:t>
            </a:r>
            <a:r>
              <a:rPr lang="en-US" sz="2000" dirty="0" smtClean="0"/>
              <a:t>performs </a:t>
            </a:r>
            <a:r>
              <a:rPr lang="en-US" sz="2000" dirty="0"/>
              <a:t>a specific computer </a:t>
            </a:r>
            <a:r>
              <a:rPr lang="en-US" sz="2000" dirty="0" smtClean="0"/>
              <a:t>function, the </a:t>
            </a:r>
            <a:r>
              <a:rPr lang="en-US" sz="2000" dirty="0"/>
              <a:t>specification must disclose an </a:t>
            </a:r>
            <a:r>
              <a:rPr lang="en-US" sz="2000" dirty="0" smtClean="0"/>
              <a:t>algorithm </a:t>
            </a:r>
            <a:r>
              <a:rPr lang="en-US" sz="2000" dirty="0"/>
              <a:t>for performing the claimed specific computer </a:t>
            </a:r>
            <a:r>
              <a:rPr lang="en-US" sz="2000" dirty="0" smtClean="0"/>
              <a:t>function.</a:t>
            </a:r>
          </a:p>
          <a:p>
            <a:pPr lvl="1">
              <a:spcBef>
                <a:spcPts val="480"/>
              </a:spcBef>
            </a:pPr>
            <a:r>
              <a:rPr lang="en-US" sz="1800" dirty="0"/>
              <a:t>An algorithm is defined, </a:t>
            </a:r>
            <a:r>
              <a:rPr lang="en-US" sz="1800" dirty="0" smtClean="0"/>
              <a:t>e.g., </a:t>
            </a:r>
            <a:r>
              <a:rPr lang="en-US" sz="1800" dirty="0"/>
              <a:t>as a finite sequence of steps for solving a logical or mathematical problem or performing a </a:t>
            </a:r>
            <a:r>
              <a:rPr lang="en-US" sz="1800" dirty="0" smtClean="0"/>
              <a:t>task. MPEP § 2181(II)(B).</a:t>
            </a:r>
            <a:endParaRPr lang="en-US" sz="1800" dirty="0"/>
          </a:p>
          <a:p>
            <a:pPr lvl="1">
              <a:spcBef>
                <a:spcPts val="480"/>
              </a:spcBef>
            </a:pPr>
            <a:r>
              <a:rPr lang="en-US" sz="1800" dirty="0"/>
              <a:t>Applicant may express that algorithm in any understandable terms including as a mathematical formula, in prose, or as a flow chart, or in any other manner that provides sufficient </a:t>
            </a:r>
            <a:r>
              <a:rPr lang="en-US" sz="1800" dirty="0" smtClean="0"/>
              <a:t>structure. MPEP </a:t>
            </a:r>
            <a:r>
              <a:rPr lang="en-US" sz="1800" dirty="0"/>
              <a:t>§ </a:t>
            </a:r>
            <a:r>
              <a:rPr lang="en-US" sz="1800" dirty="0" smtClean="0"/>
              <a:t>2181(II)(B</a:t>
            </a:r>
            <a:r>
              <a:rPr lang="en-US" sz="1800" dirty="0"/>
              <a:t>). </a:t>
            </a:r>
            <a:endParaRPr lang="en-US" sz="1800" dirty="0" smtClean="0"/>
          </a:p>
          <a:p>
            <a:pPr>
              <a:spcBef>
                <a:spcPts val="480"/>
              </a:spcBef>
            </a:pPr>
            <a:r>
              <a:rPr lang="en-US" sz="2000" dirty="0" smtClean="0"/>
              <a:t>The </a:t>
            </a:r>
            <a:r>
              <a:rPr lang="en-US" sz="2000" dirty="0"/>
              <a:t>corresponding structure </a:t>
            </a:r>
            <a:r>
              <a:rPr lang="en-US" sz="2000" dirty="0" smtClean="0"/>
              <a:t>is </a:t>
            </a:r>
            <a:r>
              <a:rPr lang="en-US" sz="2000" dirty="0"/>
              <a:t>not </a:t>
            </a:r>
            <a:r>
              <a:rPr lang="en-US" sz="2000" dirty="0" smtClean="0"/>
              <a:t>simply a </a:t>
            </a:r>
            <a:r>
              <a:rPr lang="en-US" sz="2000" dirty="0"/>
              <a:t>general purpose computer by </a:t>
            </a:r>
            <a:r>
              <a:rPr lang="en-US" sz="2000" dirty="0" smtClean="0"/>
              <a:t>itself </a:t>
            </a:r>
            <a:r>
              <a:rPr lang="en-US" sz="2000" dirty="0"/>
              <a:t>but a </a:t>
            </a:r>
            <a:r>
              <a:rPr lang="en-US" sz="2000" dirty="0" smtClean="0"/>
              <a:t>computer specially </a:t>
            </a:r>
            <a:r>
              <a:rPr lang="en-US" sz="2000" dirty="0"/>
              <a:t>programmed to perform the disclosed </a:t>
            </a:r>
            <a:r>
              <a:rPr lang="en-US" sz="2000" dirty="0" smtClean="0"/>
              <a:t>algorithm.</a:t>
            </a:r>
            <a:endParaRPr lang="en-US" sz="2000" dirty="0"/>
          </a:p>
        </p:txBody>
      </p:sp>
      <p:sp>
        <p:nvSpPr>
          <p:cNvPr id="4" name="Slide Number Placeholder 3"/>
          <p:cNvSpPr>
            <a:spLocks noGrp="1"/>
          </p:cNvSpPr>
          <p:nvPr>
            <p:ph type="sldNum" sz="quarter" idx="12"/>
          </p:nvPr>
        </p:nvSpPr>
        <p:spPr/>
        <p:txBody>
          <a:bodyPr/>
          <a:lstStyle/>
          <a:p>
            <a:fld id="{92DA454B-C859-4892-B9FA-68B588C9F547}" type="slidenum">
              <a:rPr lang="en-US" smtClean="0"/>
              <a:pPr/>
              <a:t>18</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4256001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2603"/>
            <a:ext cx="8229600" cy="501444"/>
          </a:xfrm>
        </p:spPr>
        <p:txBody>
          <a:bodyPr>
            <a:noAutofit/>
          </a:bodyPr>
          <a:lstStyle/>
          <a:p>
            <a:r>
              <a:rPr lang="en-US" sz="2800" dirty="0" smtClean="0"/>
              <a:t>Indefiniteness of computer-implemented           § 112(f) claim </a:t>
            </a:r>
            <a:r>
              <a:rPr lang="en-US" sz="2800" dirty="0"/>
              <a:t>l</a:t>
            </a:r>
            <a:r>
              <a:rPr lang="en-US" sz="2800" dirty="0" smtClean="0"/>
              <a:t>imitations </a:t>
            </a:r>
            <a:r>
              <a:rPr lang="en-US" sz="2800" dirty="0"/>
              <a:t>under § </a:t>
            </a:r>
            <a:r>
              <a:rPr lang="en-US" sz="2800" dirty="0" smtClean="0"/>
              <a:t>112(b)</a:t>
            </a:r>
            <a:endParaRPr lang="en-US" sz="2800" dirty="0"/>
          </a:p>
        </p:txBody>
      </p:sp>
      <p:sp>
        <p:nvSpPr>
          <p:cNvPr id="3" name="Content Placeholder 2"/>
          <p:cNvSpPr>
            <a:spLocks noGrp="1"/>
          </p:cNvSpPr>
          <p:nvPr>
            <p:ph idx="1"/>
          </p:nvPr>
        </p:nvSpPr>
        <p:spPr>
          <a:xfrm>
            <a:off x="457200" y="1258340"/>
            <a:ext cx="8229600" cy="3592333"/>
          </a:xfrm>
        </p:spPr>
        <p:txBody>
          <a:bodyPr>
            <a:noAutofit/>
          </a:bodyPr>
          <a:lstStyle/>
          <a:p>
            <a:r>
              <a:rPr lang="en-US" sz="2000" dirty="0" smtClean="0"/>
              <a:t>A computer-implemented § </a:t>
            </a:r>
            <a:r>
              <a:rPr lang="en-US" sz="2000" dirty="0"/>
              <a:t>112(f) claim </a:t>
            </a:r>
            <a:r>
              <a:rPr lang="en-US" sz="2000" dirty="0" smtClean="0"/>
              <a:t>limitation will be indefinite when </a:t>
            </a:r>
            <a:r>
              <a:rPr lang="en-US" sz="2000" dirty="0"/>
              <a:t>the </a:t>
            </a:r>
            <a:r>
              <a:rPr lang="en-US" sz="2000" dirty="0" smtClean="0"/>
              <a:t>specification:</a:t>
            </a:r>
          </a:p>
          <a:p>
            <a:pPr lvl="1"/>
            <a:r>
              <a:rPr lang="en-US" sz="1800" dirty="0" smtClean="0"/>
              <a:t>Fails </a:t>
            </a:r>
            <a:r>
              <a:rPr lang="en-US" sz="1800" dirty="0"/>
              <a:t>to disclose </a:t>
            </a:r>
            <a:r>
              <a:rPr lang="en-US" sz="1800" dirty="0" smtClean="0"/>
              <a:t>any </a:t>
            </a:r>
            <a:r>
              <a:rPr lang="en-US" sz="1800" dirty="0"/>
              <a:t>algorithm to perform the claimed </a:t>
            </a:r>
            <a:r>
              <a:rPr lang="en-US" sz="1800" dirty="0" smtClean="0"/>
              <a:t>function.</a:t>
            </a:r>
          </a:p>
          <a:p>
            <a:pPr lvl="1"/>
            <a:r>
              <a:rPr lang="en-US" sz="1800" dirty="0" smtClean="0"/>
              <a:t>Discloses </a:t>
            </a:r>
            <a:r>
              <a:rPr lang="en-US" sz="1800" dirty="0"/>
              <a:t>an algorithm but the algorithm is not sufficient to perform the entire claimed </a:t>
            </a:r>
            <a:r>
              <a:rPr lang="en-US" sz="1800" dirty="0" smtClean="0"/>
              <a:t>function(s).</a:t>
            </a:r>
          </a:p>
          <a:p>
            <a:r>
              <a:rPr lang="en-US" sz="2000" dirty="0" smtClean="0"/>
              <a:t>The </a:t>
            </a:r>
            <a:r>
              <a:rPr lang="en-US" sz="2000" dirty="0"/>
              <a:t>sufficiency of the algorithm is determined in view of what one of ordinary skill in the art would understand as sufficient to define the structure and make the boundaries of the claim </a:t>
            </a:r>
            <a:r>
              <a:rPr lang="en-US" sz="2000" dirty="0" smtClean="0"/>
              <a:t>understandable.</a:t>
            </a:r>
          </a:p>
          <a:p>
            <a:pPr lvl="1"/>
            <a:r>
              <a:rPr lang="en-US" sz="1800" dirty="0" smtClean="0"/>
              <a:t>Disclosure </a:t>
            </a:r>
            <a:r>
              <a:rPr lang="en-US" sz="1800" dirty="0"/>
              <a:t>of an algorithm cannot be avoided by arguing that one of ordinary skill in the art is capable of writing software </a:t>
            </a:r>
            <a:r>
              <a:rPr lang="en-US" sz="1800" dirty="0" smtClean="0"/>
              <a:t>to </a:t>
            </a:r>
            <a:r>
              <a:rPr lang="en-US" sz="1800" dirty="0"/>
              <a:t>perform the claimed </a:t>
            </a:r>
            <a:r>
              <a:rPr lang="en-US" sz="1800" dirty="0" smtClean="0"/>
              <a:t>function.</a:t>
            </a:r>
            <a:endParaRPr lang="en-US" sz="1800" dirty="0"/>
          </a:p>
        </p:txBody>
      </p:sp>
      <p:sp>
        <p:nvSpPr>
          <p:cNvPr id="4" name="Slide Number Placeholder 3"/>
          <p:cNvSpPr>
            <a:spLocks noGrp="1"/>
          </p:cNvSpPr>
          <p:nvPr>
            <p:ph type="sldNum" sz="quarter" idx="12"/>
          </p:nvPr>
        </p:nvSpPr>
        <p:spPr/>
        <p:txBody>
          <a:bodyPr/>
          <a:lstStyle/>
          <a:p>
            <a:fld id="{92DA454B-C859-4892-B9FA-68B588C9F547}" type="slidenum">
              <a:rPr lang="en-US" smtClean="0"/>
              <a:pPr/>
              <a:t>19</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2146468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340220"/>
            <a:ext cx="8229600" cy="460969"/>
          </a:xfrm>
        </p:spPr>
        <p:txBody>
          <a:bodyPr>
            <a:noAutofit/>
          </a:bodyPr>
          <a:lstStyle/>
          <a:p>
            <a:r>
              <a:rPr lang="en-US" sz="2800" dirty="0" smtClean="0"/>
              <a:t>Presentation navigation notes</a:t>
            </a:r>
            <a:endParaRPr lang="en-US" sz="2800" dirty="0"/>
          </a:p>
        </p:txBody>
      </p:sp>
      <p:sp>
        <p:nvSpPr>
          <p:cNvPr id="13" name="Content Placeholder 12"/>
          <p:cNvSpPr>
            <a:spLocks noGrp="1"/>
          </p:cNvSpPr>
          <p:nvPr>
            <p:ph idx="1"/>
          </p:nvPr>
        </p:nvSpPr>
        <p:spPr/>
        <p:txBody>
          <a:bodyPr/>
          <a:lstStyle/>
          <a:p>
            <a:pPr>
              <a:spcBef>
                <a:spcPts val="480"/>
              </a:spcBef>
            </a:pPr>
            <a:r>
              <a:rPr lang="en-US" sz="1800" dirty="0"/>
              <a:t>Use menu at right to navigate to slides out of order using slide titles on the “Outline” </a:t>
            </a:r>
            <a:r>
              <a:rPr lang="en-US" sz="1800" dirty="0" smtClean="0"/>
              <a:t>tab.</a:t>
            </a:r>
            <a:endParaRPr lang="en-US" sz="1800" dirty="0"/>
          </a:p>
          <a:p>
            <a:pPr>
              <a:spcBef>
                <a:spcPts val="480"/>
              </a:spcBef>
            </a:pPr>
            <a:r>
              <a:rPr lang="en-US" sz="1800" dirty="0"/>
              <a:t>Use bottom toolbar to control slides and voice </a:t>
            </a:r>
            <a:r>
              <a:rPr lang="en-US" sz="1800" dirty="0" smtClean="0"/>
              <a:t>recordings.</a:t>
            </a:r>
            <a:endParaRPr lang="en-US" sz="1800" dirty="0"/>
          </a:p>
        </p:txBody>
      </p:sp>
      <p:pic>
        <p:nvPicPr>
          <p:cNvPr id="14" name="Picture 2" descr="screen shot of bottom toolbar menu from Adobe Prese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409" y="3144679"/>
            <a:ext cx="7153752" cy="134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4"/>
          <p:cNvSpPr>
            <a:spLocks noGrp="1"/>
          </p:cNvSpPr>
          <p:nvPr>
            <p:ph type="sldNum" sz="quarter" idx="12"/>
          </p:nvPr>
        </p:nvSpPr>
        <p:spPr>
          <a:xfrm>
            <a:off x="7620000" y="4767739"/>
            <a:ext cx="1066800" cy="272891"/>
          </a:xfrm>
        </p:spPr>
        <p:txBody>
          <a:bodyPr/>
          <a:lstStyle/>
          <a:p>
            <a:fld id="{6B56471F-9640-48CB-BA83-7FEDF5EE5D78}" type="slidenum">
              <a:rPr lang="en-US" smtClean="0"/>
              <a:t>2</a:t>
            </a:fld>
            <a:endParaRPr lang="en-US" dirty="0"/>
          </a:p>
        </p:txBody>
      </p:sp>
      <p:sp>
        <p:nvSpPr>
          <p:cNvPr id="5" name="Date Placeholder 3"/>
          <p:cNvSpPr>
            <a:spLocks noGrp="1"/>
          </p:cNvSpPr>
          <p:nvPr>
            <p:ph type="dt" sz="half" idx="10"/>
          </p:nvPr>
        </p:nvSpPr>
        <p:spPr>
          <a:xfrm>
            <a:off x="457200" y="4767739"/>
            <a:ext cx="1066800" cy="272891"/>
          </a:xfrm>
        </p:spPr>
        <p:txBody>
          <a:bodyPr/>
          <a:lstStyle/>
          <a:p>
            <a:r>
              <a:rPr lang="en-US" dirty="0" smtClean="0"/>
              <a:t>January 2019</a:t>
            </a:r>
            <a:endParaRPr lang="en-US" dirty="0"/>
          </a:p>
        </p:txBody>
      </p:sp>
    </p:spTree>
    <p:extLst>
      <p:ext uri="{BB962C8B-B14F-4D97-AF65-F5344CB8AC3E}">
        <p14:creationId xmlns:p14="http://schemas.microsoft.com/office/powerpoint/2010/main" val="903774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229600" cy="501444"/>
          </a:xfrm>
        </p:spPr>
        <p:txBody>
          <a:bodyPr>
            <a:noAutofit/>
          </a:bodyPr>
          <a:lstStyle/>
          <a:p>
            <a:r>
              <a:rPr lang="en-US" sz="2800" dirty="0" smtClean="0"/>
              <a:t>Example 2: Indefiniteness under </a:t>
            </a:r>
            <a:r>
              <a:rPr lang="en-US" sz="2800" dirty="0"/>
              <a:t>§ </a:t>
            </a:r>
            <a:r>
              <a:rPr lang="en-US" sz="2800" dirty="0" smtClean="0"/>
              <a:t>112(b)</a:t>
            </a:r>
            <a:endParaRPr lang="en-US" sz="2800" dirty="0"/>
          </a:p>
        </p:txBody>
      </p:sp>
      <p:sp>
        <p:nvSpPr>
          <p:cNvPr id="7" name="TextBox 6"/>
          <p:cNvSpPr txBox="1"/>
          <p:nvPr/>
        </p:nvSpPr>
        <p:spPr>
          <a:xfrm>
            <a:off x="578070" y="922406"/>
            <a:ext cx="8024753" cy="2400657"/>
          </a:xfrm>
          <a:prstGeom prst="rect">
            <a:avLst/>
          </a:prstGeom>
          <a:solidFill>
            <a:srgbClr val="0070C0">
              <a:alpha val="10000"/>
            </a:srgbClr>
          </a:solidFill>
          <a:ln>
            <a:solidFill>
              <a:schemeClr val="tx1"/>
            </a:solidFill>
          </a:ln>
        </p:spPr>
        <p:txBody>
          <a:bodyPr wrap="square" rtlCol="0">
            <a:spAutoFit/>
          </a:bodyPr>
          <a:lstStyle/>
          <a:p>
            <a:pPr>
              <a:spcAft>
                <a:spcPts val="300"/>
              </a:spcAft>
            </a:pPr>
            <a:r>
              <a:rPr lang="en-US" sz="1400" i="1" dirty="0" smtClean="0"/>
              <a:t>Claim 1. A method of preventing unauthorized recording of electronic media comprising:</a:t>
            </a:r>
          </a:p>
          <a:p>
            <a:pPr>
              <a:spcAft>
                <a:spcPts val="300"/>
              </a:spcAft>
            </a:pPr>
            <a:r>
              <a:rPr lang="en-US" sz="1400" i="1" dirty="0" smtClean="0"/>
              <a:t>	activating a compliance mechanism in response to receiving media content by a client system, the compliance mechanism coupled to the client system, the client system having a media content presentation application operable thereon and coupled to the compliance mechanism;</a:t>
            </a:r>
          </a:p>
          <a:p>
            <a:pPr>
              <a:spcAft>
                <a:spcPts val="300"/>
              </a:spcAft>
            </a:pPr>
            <a:r>
              <a:rPr lang="en-US" sz="1400" i="1" dirty="0" smtClean="0"/>
              <a:t>	controlling a data output pathway of the client system by diverting a commonly used data pathway of the media content presentation application to a controlled data pathway;</a:t>
            </a:r>
          </a:p>
          <a:p>
            <a:pPr>
              <a:spcAft>
                <a:spcPts val="300"/>
              </a:spcAft>
            </a:pPr>
            <a:r>
              <a:rPr lang="en-US" sz="1400" b="1" i="1" dirty="0" smtClean="0"/>
              <a:t>	monitoring the controlled data pathway with the compliance mechanism to ensure there is no unauthorized recording of the media content</a:t>
            </a:r>
            <a:r>
              <a:rPr lang="en-US" sz="1400" i="1" dirty="0" smtClean="0"/>
              <a:t>; and</a:t>
            </a:r>
          </a:p>
          <a:p>
            <a:pPr>
              <a:spcAft>
                <a:spcPts val="300"/>
              </a:spcAft>
            </a:pPr>
            <a:r>
              <a:rPr lang="en-US" sz="1400" i="1" dirty="0" smtClean="0"/>
              <a:t>	directing the media content to a custom media device coupled to the compliance mechanism via the data output pathway, for selectively restricting output of the media content.</a:t>
            </a:r>
          </a:p>
        </p:txBody>
      </p:sp>
      <p:sp>
        <p:nvSpPr>
          <p:cNvPr id="3" name="Content Placeholder 2"/>
          <p:cNvSpPr>
            <a:spLocks noGrp="1"/>
          </p:cNvSpPr>
          <p:nvPr>
            <p:ph idx="1"/>
          </p:nvPr>
        </p:nvSpPr>
        <p:spPr>
          <a:xfrm>
            <a:off x="578071" y="3403804"/>
            <a:ext cx="8024752" cy="1444093"/>
          </a:xfrm>
        </p:spPr>
        <p:txBody>
          <a:bodyPr>
            <a:noAutofit/>
          </a:bodyPr>
          <a:lstStyle/>
          <a:p>
            <a:pPr marL="0" indent="0">
              <a:spcBef>
                <a:spcPts val="0"/>
              </a:spcBef>
              <a:buNone/>
            </a:pPr>
            <a:r>
              <a:rPr lang="en-US" sz="1800" dirty="0" smtClean="0"/>
              <a:t>Is the bolded limitation </a:t>
            </a:r>
            <a:r>
              <a:rPr lang="en-US" sz="1800" dirty="0"/>
              <a:t>of c</a:t>
            </a:r>
            <a:r>
              <a:rPr lang="en-US" sz="1800" dirty="0" smtClean="0"/>
              <a:t>laim 1 indefinite </a:t>
            </a:r>
            <a:r>
              <a:rPr lang="en-US" sz="1800" dirty="0"/>
              <a:t>under § 112(b</a:t>
            </a:r>
            <a:r>
              <a:rPr lang="en-US" sz="1800" dirty="0" smtClean="0"/>
              <a:t>)?</a:t>
            </a:r>
          </a:p>
          <a:p>
            <a:r>
              <a:rPr lang="en-US" sz="1420" dirty="0" smtClean="0"/>
              <a:t>Under the 3-prong analysis, “compliance mechanism” in this claim should be interpreted under § 112(f).</a:t>
            </a:r>
          </a:p>
          <a:p>
            <a:r>
              <a:rPr lang="en-US" sz="1420" dirty="0" smtClean="0"/>
              <a:t>The “compliance mechanism” performs a computer-implemented function; i.e., monitoring the controlled </a:t>
            </a:r>
            <a:r>
              <a:rPr lang="en-US" sz="1420" dirty="0"/>
              <a:t>data </a:t>
            </a:r>
            <a:r>
              <a:rPr lang="en-US" sz="1420" dirty="0" smtClean="0"/>
              <a:t>pathway to </a:t>
            </a:r>
            <a:r>
              <a:rPr lang="en-US" sz="1420" dirty="0"/>
              <a:t>ensure there is no unauthorized recording of </a:t>
            </a:r>
            <a:r>
              <a:rPr lang="en-US" sz="1420" dirty="0" smtClean="0"/>
              <a:t>the </a:t>
            </a:r>
            <a:r>
              <a:rPr lang="en-US" sz="1420" dirty="0"/>
              <a:t>media </a:t>
            </a:r>
            <a:r>
              <a:rPr lang="en-US" sz="1420" dirty="0" smtClean="0"/>
              <a:t>content.</a:t>
            </a:r>
          </a:p>
        </p:txBody>
      </p:sp>
      <p:sp>
        <p:nvSpPr>
          <p:cNvPr id="4" name="Slide Number Placeholder 3"/>
          <p:cNvSpPr>
            <a:spLocks noGrp="1"/>
          </p:cNvSpPr>
          <p:nvPr>
            <p:ph type="sldNum" sz="quarter" idx="12"/>
          </p:nvPr>
        </p:nvSpPr>
        <p:spPr/>
        <p:txBody>
          <a:bodyPr/>
          <a:lstStyle/>
          <a:p>
            <a:fld id="{92DA454B-C859-4892-B9FA-68B588C9F547}" type="slidenum">
              <a:rPr lang="en-US" smtClean="0"/>
              <a:pPr/>
              <a:t>20</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980186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229600" cy="501444"/>
          </a:xfrm>
        </p:spPr>
        <p:txBody>
          <a:bodyPr>
            <a:noAutofit/>
          </a:bodyPr>
          <a:lstStyle/>
          <a:p>
            <a:r>
              <a:rPr lang="en-US" sz="2800" dirty="0" smtClean="0"/>
              <a:t>Example 2: Indefiniteness under </a:t>
            </a:r>
            <a:r>
              <a:rPr lang="en-US" sz="2800" dirty="0"/>
              <a:t>§ </a:t>
            </a:r>
            <a:r>
              <a:rPr lang="en-US" sz="2800" dirty="0" smtClean="0"/>
              <a:t>112(b) (cont.) </a:t>
            </a:r>
            <a:endParaRPr lang="en-US" sz="2800" dirty="0"/>
          </a:p>
        </p:txBody>
      </p:sp>
      <p:sp>
        <p:nvSpPr>
          <p:cNvPr id="9" name="Content Placeholder 2"/>
          <p:cNvSpPr txBox="1">
            <a:spLocks/>
          </p:cNvSpPr>
          <p:nvPr/>
        </p:nvSpPr>
        <p:spPr>
          <a:xfrm>
            <a:off x="422329" y="808587"/>
            <a:ext cx="8299343" cy="305344"/>
          </a:xfrm>
          <a:prstGeom prst="rect">
            <a:avLst/>
          </a:prstGeom>
        </p:spPr>
        <p:txBody>
          <a:bodyPr vert="horz" lIns="91440" tIns="45720" rIns="91440" bIns="45720" rtlCol="0">
            <a:noAutofit/>
          </a:bodyPr>
          <a:lstStyle>
            <a:lvl1pPr marL="308610" indent="-308610" algn="l" defTabSz="411480" rtl="0" eaLnBrk="1" latinLnBrk="0" hangingPunct="1">
              <a:spcBef>
                <a:spcPct val="20000"/>
              </a:spcBef>
              <a:buFont typeface="Arial"/>
              <a:buChar char="•"/>
              <a:defRPr sz="2520" kern="1200">
                <a:solidFill>
                  <a:schemeClr val="tx1"/>
                </a:solidFill>
                <a:latin typeface="Segoe UI"/>
                <a:ea typeface="+mn-ea"/>
                <a:cs typeface="+mn-cs"/>
              </a:defRPr>
            </a:lvl1pPr>
            <a:lvl2pPr marL="615792" indent="-257175" algn="l" defTabSz="411480" rtl="0" eaLnBrk="1" latinLnBrk="0" hangingPunct="1">
              <a:spcBef>
                <a:spcPct val="20000"/>
              </a:spcBef>
              <a:buFont typeface="Arial"/>
              <a:buChar char="–"/>
              <a:defRPr sz="2160" kern="1200">
                <a:solidFill>
                  <a:schemeClr val="tx1"/>
                </a:solidFill>
                <a:latin typeface="Segoe UI"/>
                <a:ea typeface="+mn-ea"/>
                <a:cs typeface="+mn-cs"/>
              </a:defRPr>
            </a:lvl2pPr>
            <a:lvl3pPr marL="822960" indent="-205740" algn="l" defTabSz="411480" rtl="0" eaLnBrk="1" latinLnBrk="0" hangingPunct="1">
              <a:spcBef>
                <a:spcPct val="20000"/>
              </a:spcBef>
              <a:buFont typeface="Arial"/>
              <a:buChar char="•"/>
              <a:defRPr sz="1800" kern="1200">
                <a:solidFill>
                  <a:schemeClr val="tx1"/>
                </a:solidFill>
                <a:latin typeface="Segoe UI"/>
                <a:ea typeface="+mn-ea"/>
                <a:cs typeface="+mn-cs"/>
              </a:defRPr>
            </a:lvl3pPr>
            <a:lvl4pPr marL="1135857" indent="-205740" algn="l" defTabSz="411480" rtl="0" eaLnBrk="1" latinLnBrk="0" hangingPunct="1">
              <a:spcBef>
                <a:spcPct val="20000"/>
              </a:spcBef>
              <a:buFont typeface="Arial"/>
              <a:buChar char="–"/>
              <a:defRPr sz="1620" kern="1200">
                <a:solidFill>
                  <a:schemeClr val="tx1"/>
                </a:solidFill>
                <a:latin typeface="Segoe UI"/>
                <a:ea typeface="+mn-ea"/>
                <a:cs typeface="+mn-cs"/>
              </a:defRPr>
            </a:lvl4pPr>
            <a:lvl5pPr marL="1387317" indent="-205740" algn="l" defTabSz="411480" rtl="0" eaLnBrk="1" latinLnBrk="0" hangingPunct="1">
              <a:spcBef>
                <a:spcPct val="20000"/>
              </a:spcBef>
              <a:buFont typeface="Arial"/>
              <a:buChar char="»"/>
              <a:defRPr sz="1620" kern="1200">
                <a:solidFill>
                  <a:schemeClr val="tx1"/>
                </a:solidFill>
                <a:latin typeface="Segoe UI"/>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ctr" defTabSz="41148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Excerpt from U.S. </a:t>
            </a:r>
            <a:r>
              <a:rPr kumimoji="0" lang="en-US" sz="2000" b="0" i="0" u="none" strike="noStrike" kern="1200" cap="none" spc="0" normalizeH="0" baseline="0" noProof="0" dirty="0">
                <a:ln>
                  <a:noFill/>
                </a:ln>
                <a:solidFill>
                  <a:prstClr val="black"/>
                </a:solidFill>
                <a:effectLst/>
                <a:uLnTx/>
                <a:uFillTx/>
                <a:latin typeface="Segoe UI"/>
                <a:ea typeface="+mn-ea"/>
                <a:cs typeface="+mn-cs"/>
              </a:rPr>
              <a:t>Patent No. </a:t>
            </a: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7,316,033</a:t>
            </a:r>
          </a:p>
          <a:p>
            <a:pPr marL="0" marR="0" lvl="0" indent="0" algn="ctr" defTabSz="411480" rtl="0" eaLnBrk="1" fontAlgn="auto" latinLnBrk="0" hangingPunct="1">
              <a:lnSpc>
                <a:spcPct val="100000"/>
              </a:lnSpc>
              <a:spcBef>
                <a:spcPct val="20000"/>
              </a:spcBef>
              <a:spcAft>
                <a:spcPts val="0"/>
              </a:spcAft>
              <a:buClrTx/>
              <a:buSzTx/>
              <a:buFont typeface="Arial"/>
              <a:buNone/>
              <a:tabLst/>
              <a:defRPr/>
            </a:pPr>
            <a:endParaRPr kumimoji="0" lang="en-US" sz="1400" b="0" i="1" u="none" strike="noStrike" kern="1200" cap="none" spc="0" normalizeH="0" baseline="0" noProof="0" dirty="0" smtClean="0">
              <a:ln>
                <a:noFill/>
              </a:ln>
              <a:solidFill>
                <a:prstClr val="black"/>
              </a:solidFill>
              <a:effectLst/>
              <a:uLnTx/>
              <a:uFillTx/>
              <a:latin typeface="Segoe UI"/>
              <a:ea typeface="+mn-ea"/>
              <a:cs typeface="+mn-cs"/>
            </a:endParaRPr>
          </a:p>
        </p:txBody>
      </p:sp>
      <p:grpSp>
        <p:nvGrpSpPr>
          <p:cNvPr id="7" name="Group 6" descr="Image of Fig 4 of US Patent 7316033 with an arrow pointing to Copyright Compliance Mechanism 300 and a highlight box around &quot;CCM verifies rules compliance during media playback.&quot; "/>
          <p:cNvGrpSpPr/>
          <p:nvPr/>
        </p:nvGrpSpPr>
        <p:grpSpPr>
          <a:xfrm>
            <a:off x="1915247" y="1210961"/>
            <a:ext cx="5313506" cy="3652510"/>
            <a:chOff x="1716837" y="1010106"/>
            <a:chExt cx="5574297" cy="4077053"/>
          </a:xfrm>
        </p:grpSpPr>
        <p:pic>
          <p:nvPicPr>
            <p:cNvPr id="8" name="Picture 7"/>
            <p:cNvPicPr>
              <a:picLocks noChangeAspect="1"/>
            </p:cNvPicPr>
            <p:nvPr/>
          </p:nvPicPr>
          <p:blipFill>
            <a:blip r:embed="rId3"/>
            <a:stretch>
              <a:fillRect/>
            </a:stretch>
          </p:blipFill>
          <p:spPr>
            <a:xfrm rot="5460000">
              <a:off x="2318869" y="408074"/>
              <a:ext cx="4077053" cy="5281118"/>
            </a:xfrm>
            <a:prstGeom prst="rect">
              <a:avLst/>
            </a:prstGeom>
          </p:spPr>
        </p:pic>
        <p:sp>
          <p:nvSpPr>
            <p:cNvPr id="3" name="Right Arrow 2"/>
            <p:cNvSpPr/>
            <p:nvPr/>
          </p:nvSpPr>
          <p:spPr>
            <a:xfrm rot="10800000" flipV="1">
              <a:off x="6793829" y="2836245"/>
              <a:ext cx="497305" cy="45719"/>
            </a:xfrm>
            <a:prstGeom prst="rightArrow">
              <a:avLst/>
            </a:prstGeom>
            <a:solidFill>
              <a:schemeClr val="accent1">
                <a:lumMod val="20000"/>
                <a:lumOff val="80000"/>
              </a:schemeClr>
            </a:solidFill>
            <a:ln w="177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967788" y="4507832"/>
              <a:ext cx="1796717" cy="251886"/>
            </a:xfrm>
            <a:prstGeom prst="rect">
              <a:avLst/>
            </a:prstGeom>
            <a:noFill/>
            <a:ln w="5080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80" b="0" i="0" u="none" strike="noStrike" kern="1200" cap="none" spc="0" normalizeH="0" baseline="0" noProof="0" smtClean="0">
                <a:ln>
                  <a:noFill/>
                </a:ln>
                <a:solidFill>
                  <a:prstClr val="black">
                    <a:tint val="75000"/>
                  </a:prstClr>
                </a:solidFill>
                <a:effectLst/>
                <a:uLnTx/>
                <a:uFillTx/>
                <a:latin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80" b="0" i="0" u="none" strike="noStrike" kern="1200" cap="none" spc="0" normalizeH="0" baseline="0" noProof="0" dirty="0">
              <a:ln>
                <a:noFill/>
              </a:ln>
              <a:solidFill>
                <a:prstClr val="black">
                  <a:tint val="75000"/>
                </a:prstClr>
              </a:solidFill>
              <a:effectLst/>
              <a:uLnTx/>
              <a:uFillTx/>
              <a:latin typeface="Segoe UI" panose="020B0502040204020203" pitchFamily="34" charset="0"/>
              <a:cs typeface="Segoe UI" panose="020B0502040204020203" pitchFamily="34" charset="0"/>
            </a:endParaRP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dirty="0" smtClean="0">
                <a:ln>
                  <a:noFill/>
                </a:ln>
                <a:solidFill>
                  <a:prstClr val="black">
                    <a:tint val="75000"/>
                  </a:prstClr>
                </a:solidFill>
                <a:effectLst/>
                <a:uLnTx/>
                <a:uFillTx/>
                <a:latin typeface="Segoe UI" panose="020B0502040204020203" pitchFamily="34" charset="0"/>
                <a:cs typeface="Segoe UI" panose="020B0502040204020203" pitchFamily="34" charset="0"/>
              </a:rPr>
              <a:t>January 2019</a:t>
            </a:r>
          </a:p>
        </p:txBody>
      </p:sp>
    </p:spTree>
    <p:extLst>
      <p:ext uri="{BB962C8B-B14F-4D97-AF65-F5344CB8AC3E}">
        <p14:creationId xmlns:p14="http://schemas.microsoft.com/office/powerpoint/2010/main" val="2179527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229600" cy="501444"/>
          </a:xfrm>
        </p:spPr>
        <p:txBody>
          <a:bodyPr>
            <a:noAutofit/>
          </a:bodyPr>
          <a:lstStyle/>
          <a:p>
            <a:r>
              <a:rPr lang="en-US" sz="2800" dirty="0" smtClean="0"/>
              <a:t>Example 2: Indefiniteness under </a:t>
            </a:r>
            <a:r>
              <a:rPr lang="en-US" sz="2800" dirty="0"/>
              <a:t>§ </a:t>
            </a:r>
            <a:r>
              <a:rPr lang="en-US" sz="2800" dirty="0" smtClean="0"/>
              <a:t>112(b) (cont.) </a:t>
            </a:r>
            <a:endParaRPr lang="en-US" sz="2800" dirty="0"/>
          </a:p>
        </p:txBody>
      </p:sp>
      <p:sp>
        <p:nvSpPr>
          <p:cNvPr id="6" name="Content Placeholder 2"/>
          <p:cNvSpPr txBox="1">
            <a:spLocks/>
          </p:cNvSpPr>
          <p:nvPr/>
        </p:nvSpPr>
        <p:spPr>
          <a:xfrm>
            <a:off x="422329" y="1060062"/>
            <a:ext cx="8299343" cy="305344"/>
          </a:xfrm>
          <a:prstGeom prst="rect">
            <a:avLst/>
          </a:prstGeom>
        </p:spPr>
        <p:txBody>
          <a:bodyPr vert="horz" lIns="91440" tIns="45720" rIns="91440" bIns="45720" rtlCol="0">
            <a:noAutofit/>
          </a:bodyPr>
          <a:lstStyle>
            <a:lvl1pPr marL="308610" indent="-308610" algn="l" defTabSz="411480" rtl="0" eaLnBrk="1" latinLnBrk="0" hangingPunct="1">
              <a:spcBef>
                <a:spcPct val="20000"/>
              </a:spcBef>
              <a:buFont typeface="Arial"/>
              <a:buChar char="•"/>
              <a:defRPr sz="2520" kern="1200">
                <a:solidFill>
                  <a:schemeClr val="tx1"/>
                </a:solidFill>
                <a:latin typeface="Segoe UI"/>
                <a:ea typeface="+mn-ea"/>
                <a:cs typeface="+mn-cs"/>
              </a:defRPr>
            </a:lvl1pPr>
            <a:lvl2pPr marL="615792" indent="-257175" algn="l" defTabSz="411480" rtl="0" eaLnBrk="1" latinLnBrk="0" hangingPunct="1">
              <a:spcBef>
                <a:spcPct val="20000"/>
              </a:spcBef>
              <a:buFont typeface="Arial"/>
              <a:buChar char="–"/>
              <a:defRPr sz="2160" kern="1200">
                <a:solidFill>
                  <a:schemeClr val="tx1"/>
                </a:solidFill>
                <a:latin typeface="Segoe UI"/>
                <a:ea typeface="+mn-ea"/>
                <a:cs typeface="+mn-cs"/>
              </a:defRPr>
            </a:lvl2pPr>
            <a:lvl3pPr marL="822960" indent="-205740" algn="l" defTabSz="411480" rtl="0" eaLnBrk="1" latinLnBrk="0" hangingPunct="1">
              <a:spcBef>
                <a:spcPct val="20000"/>
              </a:spcBef>
              <a:buFont typeface="Arial"/>
              <a:buChar char="•"/>
              <a:defRPr sz="1800" kern="1200">
                <a:solidFill>
                  <a:schemeClr val="tx1"/>
                </a:solidFill>
                <a:latin typeface="Segoe UI"/>
                <a:ea typeface="+mn-ea"/>
                <a:cs typeface="+mn-cs"/>
              </a:defRPr>
            </a:lvl3pPr>
            <a:lvl4pPr marL="1135857" indent="-205740" algn="l" defTabSz="411480" rtl="0" eaLnBrk="1" latinLnBrk="0" hangingPunct="1">
              <a:spcBef>
                <a:spcPct val="20000"/>
              </a:spcBef>
              <a:buFont typeface="Arial"/>
              <a:buChar char="–"/>
              <a:defRPr sz="1620" kern="1200">
                <a:solidFill>
                  <a:schemeClr val="tx1"/>
                </a:solidFill>
                <a:latin typeface="Segoe UI"/>
                <a:ea typeface="+mn-ea"/>
                <a:cs typeface="+mn-cs"/>
              </a:defRPr>
            </a:lvl4pPr>
            <a:lvl5pPr marL="1387317" indent="-205740" algn="l" defTabSz="411480" rtl="0" eaLnBrk="1" latinLnBrk="0" hangingPunct="1">
              <a:spcBef>
                <a:spcPct val="20000"/>
              </a:spcBef>
              <a:buFont typeface="Arial"/>
              <a:buChar char="»"/>
              <a:defRPr sz="1620" kern="1200">
                <a:solidFill>
                  <a:schemeClr val="tx1"/>
                </a:solidFill>
                <a:latin typeface="Segoe UI"/>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2000" dirty="0" smtClean="0"/>
              <a:t>Excerpt from U.S. </a:t>
            </a:r>
            <a:r>
              <a:rPr lang="en-US" sz="2000" dirty="0"/>
              <a:t>Patent No. </a:t>
            </a:r>
            <a:r>
              <a:rPr lang="en-US" sz="2000" dirty="0" smtClean="0"/>
              <a:t>7,316,033</a:t>
            </a:r>
            <a:endParaRPr lang="en-US" sz="2000" i="1" dirty="0" smtClean="0"/>
          </a:p>
        </p:txBody>
      </p:sp>
      <p:sp>
        <p:nvSpPr>
          <p:cNvPr id="3" name="Content Placeholder 2"/>
          <p:cNvSpPr>
            <a:spLocks noGrp="1"/>
          </p:cNvSpPr>
          <p:nvPr>
            <p:ph idx="1"/>
          </p:nvPr>
        </p:nvSpPr>
        <p:spPr>
          <a:xfrm>
            <a:off x="838200" y="1548061"/>
            <a:ext cx="7467600" cy="2935704"/>
          </a:xfrm>
        </p:spPr>
        <p:txBody>
          <a:bodyPr numCol="1">
            <a:noAutofit/>
          </a:bodyPr>
          <a:lstStyle/>
          <a:p>
            <a:pPr marL="0" indent="0" algn="just">
              <a:buNone/>
            </a:pPr>
            <a:r>
              <a:rPr lang="en-US" sz="1600" i="1" dirty="0" smtClean="0"/>
              <a:t>If </a:t>
            </a:r>
            <a:r>
              <a:rPr lang="en-US" sz="1600" i="1" dirty="0"/>
              <a:t>the rules, in accordance with </a:t>
            </a:r>
            <a:r>
              <a:rPr lang="en-US" sz="1600" i="1" dirty="0" smtClean="0"/>
              <a:t>CCM 300</a:t>
            </a:r>
            <a:r>
              <a:rPr lang="en-US" sz="1600" i="1" dirty="0"/>
              <a:t>, are </a:t>
            </a:r>
            <a:r>
              <a:rPr lang="en-US" sz="1600" i="1" dirty="0" smtClean="0"/>
              <a:t>enforced, the </a:t>
            </a:r>
            <a:r>
              <a:rPr lang="en-US" sz="1600" i="1" dirty="0"/>
              <a:t>codec/decoder 303 retrieves a subsequent portion of </a:t>
            </a:r>
            <a:r>
              <a:rPr lang="en-US" sz="1600" i="1" dirty="0" smtClean="0"/>
              <a:t>the media </a:t>
            </a:r>
            <a:r>
              <a:rPr lang="en-US" sz="1600" i="1" dirty="0"/>
              <a:t>content that is stored locally in client </a:t>
            </a:r>
            <a:r>
              <a:rPr lang="en-US" sz="1600" i="1" dirty="0" smtClean="0"/>
              <a:t>computer system </a:t>
            </a:r>
            <a:r>
              <a:rPr lang="en-US" sz="1600" i="1" dirty="0"/>
              <a:t>210. The newly retrieved portion of the media file </a:t>
            </a:r>
            <a:r>
              <a:rPr lang="en-US" sz="1600" i="1" dirty="0" smtClean="0"/>
              <a:t>is then </a:t>
            </a:r>
            <a:r>
              <a:rPr lang="en-US" sz="1600" i="1" dirty="0"/>
              <a:t>presented by the client’s media player </a:t>
            </a:r>
            <a:r>
              <a:rPr lang="en-US" sz="1600" i="1" dirty="0" smtClean="0"/>
              <a:t>application. </a:t>
            </a:r>
            <a:r>
              <a:rPr lang="en-US" sz="1600" b="1" i="1" dirty="0" smtClean="0"/>
              <a:t>While </a:t>
            </a:r>
            <a:r>
              <a:rPr lang="en-US" sz="1600" b="1" i="1" dirty="0"/>
              <a:t>the newly retrieved portion is presented, CCM </a:t>
            </a:r>
            <a:r>
              <a:rPr lang="en-US" sz="1600" b="1" i="1" dirty="0" smtClean="0"/>
              <a:t>300 then </a:t>
            </a:r>
            <a:r>
              <a:rPr lang="en-US" sz="1600" b="1" i="1" dirty="0"/>
              <a:t>again checks that the rules are enforced, and </a:t>
            </a:r>
            <a:r>
              <a:rPr lang="en-US" sz="1600" b="1" i="1" dirty="0" smtClean="0"/>
              <a:t>retrieves an </a:t>
            </a:r>
            <a:r>
              <a:rPr lang="en-US" sz="1600" b="1" i="1" dirty="0"/>
              <a:t>additional portion of the media file or </a:t>
            </a:r>
            <a:r>
              <a:rPr lang="en-US" sz="1600" b="1" i="1" dirty="0" smtClean="0"/>
              <a:t>suspends presentation </a:t>
            </a:r>
            <a:r>
              <a:rPr lang="en-US" sz="1600" b="1" i="1" dirty="0"/>
              <a:t>of the media file </a:t>
            </a:r>
            <a:r>
              <a:rPr lang="en-US" sz="1600" b="1" i="1" dirty="0" smtClean="0"/>
              <a:t>if </a:t>
            </a:r>
            <a:r>
              <a:rPr lang="en-US" sz="1600" b="1" i="1" dirty="0"/>
              <a:t>the rules are not being </a:t>
            </a:r>
            <a:r>
              <a:rPr lang="en-US" sz="1600" b="1" i="1" dirty="0" smtClean="0"/>
              <a:t>enforced, and </a:t>
            </a:r>
            <a:r>
              <a:rPr lang="en-US" sz="1600" b="1" i="1" dirty="0"/>
              <a:t>these steps are performed repeatedly throughout </a:t>
            </a:r>
            <a:r>
              <a:rPr lang="en-US" sz="1600" b="1" i="1" dirty="0" smtClean="0"/>
              <a:t>the playback </a:t>
            </a:r>
            <a:r>
              <a:rPr lang="en-US" sz="1600" b="1" i="1" dirty="0"/>
              <a:t>of the media file, in a loop environment, until </a:t>
            </a:r>
            <a:r>
              <a:rPr lang="en-US" sz="1600" b="1" i="1" dirty="0" smtClean="0"/>
              <a:t>the media </a:t>
            </a:r>
            <a:r>
              <a:rPr lang="en-US" sz="1600" b="1" i="1" dirty="0"/>
              <a:t>file's contents have been presented in their </a:t>
            </a:r>
            <a:r>
              <a:rPr lang="en-US" sz="1600" b="1" i="1" dirty="0" smtClean="0"/>
              <a:t>entirety</a:t>
            </a:r>
            <a:r>
              <a:rPr lang="en-US" sz="1600" i="1" dirty="0" smtClean="0"/>
              <a:t>. </a:t>
            </a:r>
            <a:r>
              <a:rPr lang="en-US" sz="1600" b="1" i="1" dirty="0" smtClean="0"/>
              <a:t>Advantageously</a:t>
            </a:r>
            <a:r>
              <a:rPr lang="en-US" sz="1600" b="1" i="1" dirty="0"/>
              <a:t>, by constant monitoring during playing </a:t>
            </a:r>
            <a:r>
              <a:rPr lang="en-US" sz="1600" b="1" i="1" dirty="0" smtClean="0"/>
              <a:t>of media </a:t>
            </a:r>
            <a:r>
              <a:rPr lang="en-US" sz="1600" b="1" i="1" dirty="0"/>
              <a:t>files, CCM 300 can detect undesired activities </a:t>
            </a:r>
            <a:r>
              <a:rPr lang="en-US" sz="1600" b="1" i="1" dirty="0" smtClean="0"/>
              <a:t>and enforces </a:t>
            </a:r>
            <a:r>
              <a:rPr lang="en-US" sz="1600" b="1" i="1" dirty="0"/>
              <a:t>those rules as defined by </a:t>
            </a:r>
            <a:r>
              <a:rPr lang="en-US" sz="1600" b="1" i="1" dirty="0" smtClean="0"/>
              <a:t>CCM 300</a:t>
            </a:r>
            <a:r>
              <a:rPr lang="en-US" sz="1600" b="1" i="1" dirty="0"/>
              <a:t>.</a:t>
            </a:r>
            <a:r>
              <a:rPr lang="en-US" sz="1600" i="1" dirty="0" smtClean="0"/>
              <a:t>	</a:t>
            </a:r>
            <a:r>
              <a:rPr lang="en-US" sz="1600" dirty="0" smtClean="0"/>
              <a:t>	</a:t>
            </a:r>
          </a:p>
          <a:p>
            <a:pPr marL="0" indent="0">
              <a:buNone/>
            </a:pPr>
            <a:endParaRPr lang="en-US" sz="1600" dirty="0" smtClean="0"/>
          </a:p>
        </p:txBody>
      </p:sp>
      <p:sp>
        <p:nvSpPr>
          <p:cNvPr id="4" name="Slide Number Placeholder 3"/>
          <p:cNvSpPr>
            <a:spLocks noGrp="1"/>
          </p:cNvSpPr>
          <p:nvPr>
            <p:ph type="sldNum" sz="quarter" idx="12"/>
          </p:nvPr>
        </p:nvSpPr>
        <p:spPr/>
        <p:txBody>
          <a:bodyPr/>
          <a:lstStyle/>
          <a:p>
            <a:fld id="{92DA454B-C859-4892-B9FA-68B588C9F547}" type="slidenum">
              <a:rPr lang="en-US" smtClean="0"/>
              <a:pPr/>
              <a:t>22</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4128904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229600" cy="501444"/>
          </a:xfrm>
        </p:spPr>
        <p:txBody>
          <a:bodyPr>
            <a:noAutofit/>
          </a:bodyPr>
          <a:lstStyle/>
          <a:p>
            <a:r>
              <a:rPr lang="en-US" sz="2800" dirty="0" smtClean="0"/>
              <a:t>Example 2: Indefiniteness under </a:t>
            </a:r>
            <a:r>
              <a:rPr lang="en-US" sz="2800" dirty="0"/>
              <a:t>§ </a:t>
            </a:r>
            <a:r>
              <a:rPr lang="en-US" sz="2800" dirty="0" smtClean="0"/>
              <a:t>112(b) (cont.)</a:t>
            </a:r>
            <a:endParaRPr lang="en-US" sz="2800" dirty="0"/>
          </a:p>
        </p:txBody>
      </p:sp>
      <p:sp>
        <p:nvSpPr>
          <p:cNvPr id="3" name="Content Placeholder 2"/>
          <p:cNvSpPr>
            <a:spLocks noGrp="1"/>
          </p:cNvSpPr>
          <p:nvPr>
            <p:ph idx="1"/>
          </p:nvPr>
        </p:nvSpPr>
        <p:spPr>
          <a:xfrm>
            <a:off x="519194" y="961438"/>
            <a:ext cx="8098596" cy="3638135"/>
          </a:xfrm>
        </p:spPr>
        <p:txBody>
          <a:bodyPr>
            <a:noAutofit/>
          </a:bodyPr>
          <a:lstStyle/>
          <a:p>
            <a:pPr marL="0" indent="0">
              <a:buNone/>
            </a:pPr>
            <a:r>
              <a:rPr lang="en-US" sz="2000" dirty="0" smtClean="0"/>
              <a:t>The </a:t>
            </a:r>
            <a:r>
              <a:rPr lang="en-US" sz="2000" dirty="0"/>
              <a:t>“compliance mechanism” </a:t>
            </a:r>
            <a:r>
              <a:rPr lang="en-US" sz="2000" dirty="0" smtClean="0"/>
              <a:t>limitation of claim 1 </a:t>
            </a:r>
            <a:r>
              <a:rPr lang="en-US" sz="2000" b="1" dirty="0" smtClean="0"/>
              <a:t>is indefinite under          § 112(b) </a:t>
            </a:r>
            <a:r>
              <a:rPr lang="en-US" sz="2000" dirty="0" smtClean="0"/>
              <a:t>because the specification fails to adequately disclose structure to perform the claimed function.</a:t>
            </a:r>
          </a:p>
          <a:p>
            <a:r>
              <a:rPr lang="en-US" sz="1800" dirty="0" smtClean="0"/>
              <a:t>For </a:t>
            </a:r>
            <a:r>
              <a:rPr lang="en-US" sz="1800" dirty="0"/>
              <a:t>a computer-implemented § 112(f) claim </a:t>
            </a:r>
            <a:r>
              <a:rPr lang="en-US" sz="1800" dirty="0" smtClean="0"/>
              <a:t>limitation, </a:t>
            </a:r>
            <a:r>
              <a:rPr lang="en-US" sz="1800" dirty="0"/>
              <a:t>the specification must disclose an algorithm(s) for performing the claimed specific computer </a:t>
            </a:r>
            <a:r>
              <a:rPr lang="en-US" sz="1800" dirty="0" smtClean="0"/>
              <a:t>function.</a:t>
            </a:r>
          </a:p>
          <a:p>
            <a:r>
              <a:rPr lang="en-US" sz="1800" dirty="0" smtClean="0"/>
              <a:t>In this example, the </a:t>
            </a:r>
            <a:r>
              <a:rPr lang="en-US" sz="1800" dirty="0"/>
              <a:t>specification </a:t>
            </a:r>
            <a:r>
              <a:rPr lang="en-US" sz="1800" dirty="0" smtClean="0"/>
              <a:t>states that there are rules, </a:t>
            </a:r>
            <a:r>
              <a:rPr lang="en-US" sz="1800" dirty="0"/>
              <a:t>which the "copyright compliance mechanism" applies to monitor the data pathway to ensure there is no unauthorized recording of electronic </a:t>
            </a:r>
            <a:r>
              <a:rPr lang="en-US" sz="1800" dirty="0" smtClean="0"/>
              <a:t>media, </a:t>
            </a:r>
            <a:r>
              <a:rPr lang="en-US" sz="1800" dirty="0"/>
              <a:t>but provides </a:t>
            </a:r>
            <a:r>
              <a:rPr lang="en-US" sz="1800" b="1" dirty="0"/>
              <a:t>no detail </a:t>
            </a:r>
            <a:r>
              <a:rPr lang="en-US" sz="1800" dirty="0"/>
              <a:t>about the rules themselves or how the "copyright compliance mechanism" determines whether the rules are being </a:t>
            </a:r>
            <a:r>
              <a:rPr lang="en-US" sz="1800" dirty="0" smtClean="0"/>
              <a:t>enforced.</a:t>
            </a:r>
          </a:p>
        </p:txBody>
      </p:sp>
      <p:sp>
        <p:nvSpPr>
          <p:cNvPr id="4" name="Slide Number Placeholder 3"/>
          <p:cNvSpPr>
            <a:spLocks noGrp="1"/>
          </p:cNvSpPr>
          <p:nvPr>
            <p:ph type="sldNum" sz="quarter" idx="12"/>
          </p:nvPr>
        </p:nvSpPr>
        <p:spPr/>
        <p:txBody>
          <a:bodyPr/>
          <a:lstStyle/>
          <a:p>
            <a:fld id="{92DA454B-C859-4892-B9FA-68B588C9F547}" type="slidenum">
              <a:rPr lang="en-US" smtClean="0"/>
              <a:pPr/>
              <a:t>23</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3922643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229600" cy="501444"/>
          </a:xfrm>
        </p:spPr>
        <p:txBody>
          <a:bodyPr>
            <a:noAutofit/>
          </a:bodyPr>
          <a:lstStyle/>
          <a:p>
            <a:r>
              <a:rPr lang="en-US" sz="2800" dirty="0" smtClean="0"/>
              <a:t>Related issues </a:t>
            </a:r>
            <a:r>
              <a:rPr lang="en-US" sz="2800" dirty="0"/>
              <a:t>under § 112(a</a:t>
            </a:r>
            <a:r>
              <a:rPr lang="en-US" sz="2800" dirty="0" smtClean="0"/>
              <a:t>)</a:t>
            </a:r>
            <a:endParaRPr lang="en-US" sz="2800" dirty="0"/>
          </a:p>
        </p:txBody>
      </p:sp>
      <p:sp>
        <p:nvSpPr>
          <p:cNvPr id="3" name="Content Placeholder 2"/>
          <p:cNvSpPr>
            <a:spLocks noGrp="1"/>
          </p:cNvSpPr>
          <p:nvPr>
            <p:ph idx="1"/>
          </p:nvPr>
        </p:nvSpPr>
        <p:spPr>
          <a:xfrm>
            <a:off x="457200" y="998214"/>
            <a:ext cx="8229600" cy="3576550"/>
          </a:xfrm>
        </p:spPr>
        <p:txBody>
          <a:bodyPr>
            <a:noAutofit/>
          </a:bodyPr>
          <a:lstStyle/>
          <a:p>
            <a:r>
              <a:rPr lang="en-US" sz="2000" dirty="0" smtClean="0"/>
              <a:t>Written description</a:t>
            </a:r>
          </a:p>
          <a:p>
            <a:pPr lvl="1"/>
            <a:r>
              <a:rPr lang="en-US" sz="1800" dirty="0" smtClean="0"/>
              <a:t>When </a:t>
            </a:r>
            <a:r>
              <a:rPr lang="en-US" sz="1800" dirty="0"/>
              <a:t>a claim containing a computer-implemented § 112(f) claim limitation is found to be indefinite under § 112(b) for failure to disclose sufficient corresponding structure (e.g., the computer and the algorithm) in the specification that performs the entire claimed </a:t>
            </a:r>
            <a:r>
              <a:rPr lang="en-US" sz="1800" dirty="0" smtClean="0"/>
              <a:t>function(s), </a:t>
            </a:r>
            <a:r>
              <a:rPr lang="en-US" sz="1800" dirty="0"/>
              <a:t>it will also lack written description under § 112(a</a:t>
            </a:r>
            <a:r>
              <a:rPr lang="en-US" sz="1800" dirty="0" smtClean="0"/>
              <a:t>).</a:t>
            </a:r>
            <a:endParaRPr lang="en-US" sz="800" dirty="0" smtClean="0"/>
          </a:p>
          <a:p>
            <a:r>
              <a:rPr lang="en-US" sz="2000" dirty="0" smtClean="0"/>
              <a:t>Enablement</a:t>
            </a:r>
          </a:p>
          <a:p>
            <a:pPr lvl="1"/>
            <a:r>
              <a:rPr lang="en-US" sz="1800" dirty="0" smtClean="0"/>
              <a:t>In such situations, further </a:t>
            </a:r>
            <a:r>
              <a:rPr lang="en-US" sz="1800" dirty="0"/>
              <a:t>consider whether the </a:t>
            </a:r>
            <a:r>
              <a:rPr lang="en-US" sz="1800" dirty="0" smtClean="0"/>
              <a:t>disclosure </a:t>
            </a:r>
            <a:r>
              <a:rPr lang="en-US" sz="1800" dirty="0"/>
              <a:t>contains sufficient information regarding the subject matter of the claims as to enable one skilled in the pertinent art to make and use the full scope of the claimed invention in compliance with the enablement requirement of § 112(a</a:t>
            </a:r>
            <a:r>
              <a:rPr lang="en-US" sz="1800" dirty="0" smtClean="0"/>
              <a:t>).</a:t>
            </a:r>
          </a:p>
        </p:txBody>
      </p:sp>
      <p:sp>
        <p:nvSpPr>
          <p:cNvPr id="4" name="Slide Number Placeholder 3"/>
          <p:cNvSpPr>
            <a:spLocks noGrp="1"/>
          </p:cNvSpPr>
          <p:nvPr>
            <p:ph type="sldNum" sz="quarter" idx="12"/>
          </p:nvPr>
        </p:nvSpPr>
        <p:spPr/>
        <p:txBody>
          <a:bodyPr/>
          <a:lstStyle/>
          <a:p>
            <a:fld id="{92DA454B-C859-4892-B9FA-68B588C9F547}" type="slidenum">
              <a:rPr lang="en-US" smtClean="0"/>
              <a:pPr/>
              <a:t>24</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3430582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29" y="1866727"/>
            <a:ext cx="8239524" cy="1410047"/>
          </a:xfrm>
        </p:spPr>
        <p:txBody>
          <a:bodyPr>
            <a:noAutofit/>
          </a:bodyPr>
          <a:lstStyle/>
          <a:p>
            <a:r>
              <a:rPr lang="en-US" sz="2800" dirty="0"/>
              <a:t>Part </a:t>
            </a:r>
            <a:r>
              <a:rPr lang="en-US" sz="2800" dirty="0" smtClean="0"/>
              <a:t>II</a:t>
            </a:r>
            <a:r>
              <a:rPr lang="en-US" sz="2800" dirty="0"/>
              <a:t>: </a:t>
            </a:r>
            <a:r>
              <a:rPr lang="en-US" sz="2800" dirty="0" smtClean="0"/>
              <a:t>Review </a:t>
            </a:r>
            <a:r>
              <a:rPr lang="en-US" sz="2800" dirty="0"/>
              <a:t>of </a:t>
            </a:r>
            <a:r>
              <a:rPr lang="en-US" sz="2800" dirty="0" smtClean="0"/>
              <a:t>issues </a:t>
            </a:r>
            <a:r>
              <a:rPr lang="en-US" sz="2800" dirty="0"/>
              <a:t>under 35 U.S.C</a:t>
            </a:r>
            <a:r>
              <a:rPr lang="en-US" sz="2800" dirty="0" smtClean="0"/>
              <a:t>. § </a:t>
            </a:r>
            <a:r>
              <a:rPr lang="en-US" sz="2800" dirty="0"/>
              <a:t>112(a) </a:t>
            </a:r>
            <a:r>
              <a:rPr lang="en-US" sz="2800" dirty="0" smtClean="0"/>
              <a:t>related </a:t>
            </a:r>
            <a:r>
              <a:rPr lang="en-US" sz="2800" dirty="0"/>
              <a:t>to </a:t>
            </a:r>
            <a:r>
              <a:rPr lang="en-US" sz="2800" dirty="0" smtClean="0"/>
              <a:t>examination </a:t>
            </a:r>
            <a:r>
              <a:rPr lang="en-US" sz="2800" dirty="0"/>
              <a:t>of </a:t>
            </a:r>
            <a:r>
              <a:rPr lang="en-US" sz="2800" dirty="0" smtClean="0"/>
              <a:t>computer-implemented </a:t>
            </a:r>
            <a:r>
              <a:rPr lang="en-US" sz="2800" dirty="0"/>
              <a:t>f</a:t>
            </a:r>
            <a:r>
              <a:rPr lang="en-US" sz="2800" dirty="0" smtClean="0"/>
              <a:t>unctional </a:t>
            </a:r>
            <a:r>
              <a:rPr lang="en-US" sz="2800" dirty="0"/>
              <a:t>c</a:t>
            </a:r>
            <a:r>
              <a:rPr lang="en-US" sz="2800" dirty="0" smtClean="0"/>
              <a:t>laim </a:t>
            </a:r>
            <a:r>
              <a:rPr lang="en-US" sz="2800" dirty="0"/>
              <a:t>l</a:t>
            </a:r>
            <a:r>
              <a:rPr lang="en-US" sz="2800" dirty="0" smtClean="0"/>
              <a:t>imitations</a:t>
            </a:r>
            <a:endParaRPr lang="en-US" sz="2800" u="sng" dirty="0"/>
          </a:p>
        </p:txBody>
      </p:sp>
      <p:sp>
        <p:nvSpPr>
          <p:cNvPr id="5" name="Slide Number Placeholder 4"/>
          <p:cNvSpPr>
            <a:spLocks noGrp="1"/>
          </p:cNvSpPr>
          <p:nvPr>
            <p:ph type="sldNum" sz="quarter" idx="12"/>
          </p:nvPr>
        </p:nvSpPr>
        <p:spPr/>
        <p:txBody>
          <a:bodyPr/>
          <a:lstStyle/>
          <a:p>
            <a:fld id="{92DA454B-C859-4892-B9FA-68B588C9F547}" type="slidenum">
              <a:rPr lang="en-US" smtClean="0"/>
              <a:pPr/>
              <a:t>25</a:t>
            </a:fld>
            <a:endParaRPr lang="en-US" dirty="0"/>
          </a:p>
        </p:txBody>
      </p:sp>
      <p:sp>
        <p:nvSpPr>
          <p:cNvPr id="4" name="Date Placeholder 3"/>
          <p:cNvSpPr>
            <a:spLocks noGrp="1"/>
          </p:cNvSpPr>
          <p:nvPr>
            <p:ph type="dt" sz="half" idx="10"/>
          </p:nvPr>
        </p:nvSpPr>
        <p:spPr/>
        <p:txBody>
          <a:bodyPr/>
          <a:lstStyle/>
          <a:p>
            <a:r>
              <a:rPr lang="en-US" dirty="0" smtClean="0"/>
              <a:t>January 2019</a:t>
            </a:r>
            <a:endParaRPr lang="en-US" dirty="0"/>
          </a:p>
        </p:txBody>
      </p:sp>
    </p:spTree>
    <p:extLst>
      <p:ext uri="{BB962C8B-B14F-4D97-AF65-F5344CB8AC3E}">
        <p14:creationId xmlns:p14="http://schemas.microsoft.com/office/powerpoint/2010/main" val="3681176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853"/>
            <a:ext cx="8229600" cy="501444"/>
          </a:xfrm>
        </p:spPr>
        <p:txBody>
          <a:bodyPr>
            <a:noAutofit/>
          </a:bodyPr>
          <a:lstStyle/>
          <a:p>
            <a:r>
              <a:rPr lang="en-US" sz="2800" dirty="0" smtClean="0"/>
              <a:t>Written description </a:t>
            </a:r>
            <a:r>
              <a:rPr lang="en-US" sz="2800" dirty="0"/>
              <a:t>and </a:t>
            </a:r>
            <a:r>
              <a:rPr lang="en-US" sz="2800" dirty="0" smtClean="0"/>
              <a:t>enablement </a:t>
            </a:r>
            <a:r>
              <a:rPr lang="en-US" sz="2800" dirty="0"/>
              <a:t>s</a:t>
            </a:r>
            <a:r>
              <a:rPr lang="en-US" sz="2800" dirty="0" smtClean="0"/>
              <a:t>upport for claims </a:t>
            </a:r>
            <a:r>
              <a:rPr lang="en-US" sz="2800" dirty="0"/>
              <a:t>n</a:t>
            </a:r>
            <a:r>
              <a:rPr lang="en-US" sz="2800" dirty="0" smtClean="0"/>
              <a:t>ot </a:t>
            </a:r>
            <a:r>
              <a:rPr lang="en-US" sz="2800" dirty="0"/>
              <a:t>i</a:t>
            </a:r>
            <a:r>
              <a:rPr lang="en-US" sz="2800" dirty="0" smtClean="0"/>
              <a:t>nterpreted </a:t>
            </a:r>
            <a:r>
              <a:rPr lang="en-US" sz="2800" dirty="0"/>
              <a:t>under § 112(f)</a:t>
            </a:r>
          </a:p>
        </p:txBody>
      </p:sp>
      <p:sp>
        <p:nvSpPr>
          <p:cNvPr id="3" name="Content Placeholder 2"/>
          <p:cNvSpPr>
            <a:spLocks noGrp="1"/>
          </p:cNvSpPr>
          <p:nvPr>
            <p:ph idx="1"/>
          </p:nvPr>
        </p:nvSpPr>
        <p:spPr>
          <a:xfrm>
            <a:off x="457200" y="1461970"/>
            <a:ext cx="8229600" cy="2620817"/>
          </a:xfrm>
        </p:spPr>
        <p:txBody>
          <a:bodyPr>
            <a:noAutofit/>
          </a:bodyPr>
          <a:lstStyle/>
          <a:p>
            <a:pPr>
              <a:spcBef>
                <a:spcPts val="480"/>
              </a:spcBef>
            </a:pPr>
            <a:r>
              <a:rPr lang="en-US" sz="2400" dirty="0" smtClean="0"/>
              <a:t>Even </a:t>
            </a:r>
            <a:r>
              <a:rPr lang="en-US" sz="2400" dirty="0"/>
              <a:t>if a claim is not construed </a:t>
            </a:r>
            <a:r>
              <a:rPr lang="en-US" sz="2400" dirty="0" smtClean="0"/>
              <a:t>under § </a:t>
            </a:r>
            <a:r>
              <a:rPr lang="en-US" sz="2400" dirty="0"/>
              <a:t>112(f), computer-implemented functional claim language must still be evaluated for sufficient disclosure under the written description and enablement requirements of </a:t>
            </a:r>
            <a:r>
              <a:rPr lang="en-US" sz="2400" dirty="0" smtClean="0"/>
              <a:t>§ </a:t>
            </a:r>
            <a:r>
              <a:rPr lang="en-US" sz="2400" dirty="0"/>
              <a:t>112(a</a:t>
            </a:r>
            <a:r>
              <a:rPr lang="en-US" sz="2400" dirty="0" smtClean="0"/>
              <a:t>).</a:t>
            </a:r>
          </a:p>
          <a:p>
            <a:pPr>
              <a:spcBef>
                <a:spcPts val="480"/>
              </a:spcBef>
            </a:pPr>
            <a:endParaRPr lang="en-US" sz="800" dirty="0" smtClean="0"/>
          </a:p>
          <a:p>
            <a:pPr>
              <a:spcBef>
                <a:spcPts val="480"/>
              </a:spcBef>
            </a:pPr>
            <a:r>
              <a:rPr lang="en-US" sz="2400" dirty="0" smtClean="0"/>
              <a:t>The </a:t>
            </a:r>
            <a:r>
              <a:rPr lang="en-US" sz="2400" dirty="0"/>
              <a:t>written description and enablement requirements of § 112(a) </a:t>
            </a:r>
            <a:r>
              <a:rPr lang="en-US" sz="2400" dirty="0" smtClean="0"/>
              <a:t>are separate </a:t>
            </a:r>
            <a:r>
              <a:rPr lang="en-US" sz="2400" dirty="0"/>
              <a:t>and </a:t>
            </a:r>
            <a:r>
              <a:rPr lang="en-US" sz="2400" dirty="0" smtClean="0"/>
              <a:t>distinct.</a:t>
            </a:r>
          </a:p>
        </p:txBody>
      </p:sp>
      <p:sp>
        <p:nvSpPr>
          <p:cNvPr id="4" name="Slide Number Placeholder 3"/>
          <p:cNvSpPr>
            <a:spLocks noGrp="1"/>
          </p:cNvSpPr>
          <p:nvPr>
            <p:ph type="sldNum" sz="quarter" idx="12"/>
          </p:nvPr>
        </p:nvSpPr>
        <p:spPr/>
        <p:txBody>
          <a:bodyPr/>
          <a:lstStyle/>
          <a:p>
            <a:fld id="{92DA454B-C859-4892-B9FA-68B588C9F547}" type="slidenum">
              <a:rPr lang="en-US" smtClean="0"/>
              <a:pPr/>
              <a:t>26</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951242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042"/>
            <a:ext cx="8229600" cy="501444"/>
          </a:xfrm>
        </p:spPr>
        <p:txBody>
          <a:bodyPr>
            <a:noAutofit/>
          </a:bodyPr>
          <a:lstStyle/>
          <a:p>
            <a:r>
              <a:rPr lang="en-US" sz="2800" dirty="0" smtClean="0"/>
              <a:t>Written description </a:t>
            </a:r>
            <a:r>
              <a:rPr lang="en-US" sz="2800" dirty="0"/>
              <a:t>r</a:t>
            </a:r>
            <a:r>
              <a:rPr lang="en-US" sz="2800" dirty="0" smtClean="0"/>
              <a:t>equirement </a:t>
            </a:r>
            <a:r>
              <a:rPr lang="en-US" sz="2800" dirty="0"/>
              <a:t>of § 112(a)</a:t>
            </a:r>
          </a:p>
        </p:txBody>
      </p:sp>
      <p:sp>
        <p:nvSpPr>
          <p:cNvPr id="3" name="Content Placeholder 2"/>
          <p:cNvSpPr>
            <a:spLocks noGrp="1"/>
          </p:cNvSpPr>
          <p:nvPr>
            <p:ph idx="1"/>
          </p:nvPr>
        </p:nvSpPr>
        <p:spPr>
          <a:xfrm>
            <a:off x="365760" y="832961"/>
            <a:ext cx="8421189" cy="3742246"/>
          </a:xfrm>
        </p:spPr>
        <p:txBody>
          <a:bodyPr>
            <a:noAutofit/>
          </a:bodyPr>
          <a:lstStyle/>
          <a:p>
            <a:r>
              <a:rPr lang="en-US" sz="2000" dirty="0" smtClean="0"/>
              <a:t>The specification must describe the claimed invention in sufficient detail such that one skilled in the art can reasonably conclude that the inventor had possession of the claimed invention at the time of filing.</a:t>
            </a:r>
          </a:p>
          <a:p>
            <a:pPr lvl="1"/>
            <a:r>
              <a:rPr lang="en-US" sz="1800" dirty="0"/>
              <a:t>The specification must provide a sufficient description of an invention, not an indication of a result that one might achieve</a:t>
            </a:r>
            <a:r>
              <a:rPr lang="en-US" sz="1800" dirty="0" smtClean="0"/>
              <a:t>.</a:t>
            </a:r>
          </a:p>
          <a:p>
            <a:r>
              <a:rPr lang="en-US" sz="2000" dirty="0"/>
              <a:t>The level of detail </a:t>
            </a:r>
            <a:r>
              <a:rPr lang="en-US" sz="2000" dirty="0" smtClean="0"/>
              <a:t>required varies </a:t>
            </a:r>
            <a:r>
              <a:rPr lang="en-US" sz="2000" dirty="0"/>
              <a:t>depending on the nature and scope of the claims and on the complexity and predictability of the relevant technology.  See MPEP § 2163(II)(A)(2).</a:t>
            </a:r>
          </a:p>
          <a:p>
            <a:pPr lvl="1"/>
            <a:r>
              <a:rPr lang="en-US" sz="1800" dirty="0"/>
              <a:t>Information that is well known in the art need not be described in detail in the specification.</a:t>
            </a:r>
          </a:p>
          <a:p>
            <a:pPr lvl="1"/>
            <a:r>
              <a:rPr lang="en-US" sz="1800" dirty="0"/>
              <a:t>However, sufficient information must be provided to show that the inventor had possession of the invention as claimed.</a:t>
            </a:r>
          </a:p>
          <a:p>
            <a:pPr marL="358617" lvl="1" indent="0">
              <a:buNone/>
            </a:pPr>
            <a:endParaRPr lang="en-US" sz="1800" dirty="0" smtClean="0"/>
          </a:p>
        </p:txBody>
      </p:sp>
      <p:sp>
        <p:nvSpPr>
          <p:cNvPr id="4" name="Slide Number Placeholder 3"/>
          <p:cNvSpPr>
            <a:spLocks noGrp="1"/>
          </p:cNvSpPr>
          <p:nvPr>
            <p:ph type="sldNum" sz="quarter" idx="12"/>
          </p:nvPr>
        </p:nvSpPr>
        <p:spPr/>
        <p:txBody>
          <a:bodyPr/>
          <a:lstStyle/>
          <a:p>
            <a:fld id="{92DA454B-C859-4892-B9FA-68B588C9F547}" type="slidenum">
              <a:rPr lang="en-US" smtClean="0"/>
              <a:pPr/>
              <a:t>27</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389729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517"/>
            <a:ext cx="8229600" cy="501444"/>
          </a:xfrm>
        </p:spPr>
        <p:txBody>
          <a:bodyPr>
            <a:noAutofit/>
          </a:bodyPr>
          <a:lstStyle/>
          <a:p>
            <a:r>
              <a:rPr lang="en-US" sz="2800" dirty="0" smtClean="0"/>
              <a:t>Scope of written description</a:t>
            </a:r>
            <a:endParaRPr lang="en-US" sz="2800" dirty="0"/>
          </a:p>
        </p:txBody>
      </p:sp>
      <p:sp>
        <p:nvSpPr>
          <p:cNvPr id="3" name="Content Placeholder 2"/>
          <p:cNvSpPr>
            <a:spLocks noGrp="1"/>
          </p:cNvSpPr>
          <p:nvPr>
            <p:ph idx="1"/>
          </p:nvPr>
        </p:nvSpPr>
        <p:spPr>
          <a:xfrm>
            <a:off x="365760" y="937683"/>
            <a:ext cx="8421189" cy="3742246"/>
          </a:xfrm>
        </p:spPr>
        <p:txBody>
          <a:bodyPr>
            <a:noAutofit/>
          </a:bodyPr>
          <a:lstStyle/>
          <a:p>
            <a:pPr>
              <a:spcBef>
                <a:spcPts val="480"/>
              </a:spcBef>
            </a:pPr>
            <a:r>
              <a:rPr lang="en-US" sz="2400" dirty="0" smtClean="0"/>
              <a:t>Compare </a:t>
            </a:r>
            <a:r>
              <a:rPr lang="en-US" sz="2400" dirty="0"/>
              <a:t>the scope of the claim with the scope of the description to determine whether applicant has demonstrated possession of the claimed </a:t>
            </a:r>
            <a:r>
              <a:rPr lang="en-US" sz="2400" dirty="0" smtClean="0"/>
              <a:t>invention.</a:t>
            </a:r>
          </a:p>
          <a:p>
            <a:pPr lvl="1">
              <a:spcBef>
                <a:spcPts val="480"/>
              </a:spcBef>
            </a:pPr>
            <a:r>
              <a:rPr lang="en-US" sz="2000" dirty="0" smtClean="0"/>
              <a:t>There </a:t>
            </a:r>
            <a:r>
              <a:rPr lang="en-US" sz="2000" dirty="0"/>
              <a:t>is </a:t>
            </a:r>
            <a:r>
              <a:rPr lang="en-US" sz="2000" dirty="0" smtClean="0"/>
              <a:t>no special </a:t>
            </a:r>
            <a:r>
              <a:rPr lang="en-US" sz="2000" dirty="0"/>
              <a:t>rule for supporting a genus by the disclosure </a:t>
            </a:r>
            <a:r>
              <a:rPr lang="en-US" sz="2000" dirty="0" smtClean="0"/>
              <a:t>of a species.</a:t>
            </a:r>
          </a:p>
          <a:p>
            <a:pPr lvl="2">
              <a:spcBef>
                <a:spcPts val="480"/>
              </a:spcBef>
            </a:pPr>
            <a:r>
              <a:rPr lang="en-US" dirty="0" smtClean="0"/>
              <a:t>Disclosure </a:t>
            </a:r>
            <a:r>
              <a:rPr lang="en-US" dirty="0"/>
              <a:t>of the species </a:t>
            </a:r>
            <a:r>
              <a:rPr lang="en-US" dirty="0" smtClean="0"/>
              <a:t>must be sufficient </a:t>
            </a:r>
            <a:r>
              <a:rPr lang="en-US" dirty="0"/>
              <a:t>to convey to one skilled in the art that </a:t>
            </a:r>
            <a:r>
              <a:rPr lang="en-US" dirty="0" smtClean="0"/>
              <a:t>the inventor </a:t>
            </a:r>
            <a:r>
              <a:rPr lang="en-US" dirty="0"/>
              <a:t>possessed the subject matter of the </a:t>
            </a:r>
            <a:r>
              <a:rPr lang="en-US" dirty="0" smtClean="0"/>
              <a:t>genus. </a:t>
            </a:r>
          </a:p>
          <a:p>
            <a:pPr lvl="2">
              <a:spcBef>
                <a:spcPts val="480"/>
              </a:spcBef>
            </a:pPr>
            <a:r>
              <a:rPr lang="en-US" dirty="0" smtClean="0"/>
              <a:t>Whether </a:t>
            </a:r>
            <a:r>
              <a:rPr lang="en-US" dirty="0"/>
              <a:t>a genus is supported </a:t>
            </a:r>
            <a:r>
              <a:rPr lang="en-US" dirty="0" smtClean="0"/>
              <a:t>depends </a:t>
            </a:r>
            <a:r>
              <a:rPr lang="en-US" dirty="0"/>
              <a:t>upon the state of the art and the nature </a:t>
            </a:r>
            <a:r>
              <a:rPr lang="en-US" dirty="0" smtClean="0"/>
              <a:t>and breadth </a:t>
            </a:r>
            <a:r>
              <a:rPr lang="en-US" dirty="0"/>
              <a:t>of the genus.</a:t>
            </a:r>
          </a:p>
        </p:txBody>
      </p:sp>
      <p:sp>
        <p:nvSpPr>
          <p:cNvPr id="4" name="Slide Number Placeholder 3"/>
          <p:cNvSpPr>
            <a:spLocks noGrp="1"/>
          </p:cNvSpPr>
          <p:nvPr>
            <p:ph type="sldNum" sz="quarter" idx="12"/>
          </p:nvPr>
        </p:nvSpPr>
        <p:spPr/>
        <p:txBody>
          <a:bodyPr/>
          <a:lstStyle/>
          <a:p>
            <a:fld id="{92DA454B-C859-4892-B9FA-68B588C9F547}" type="slidenum">
              <a:rPr lang="en-US" smtClean="0"/>
              <a:pPr/>
              <a:t>28</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2961807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229600" cy="501444"/>
          </a:xfrm>
        </p:spPr>
        <p:txBody>
          <a:bodyPr>
            <a:noAutofit/>
          </a:bodyPr>
          <a:lstStyle/>
          <a:p>
            <a:r>
              <a:rPr lang="en-US" sz="2650" dirty="0" smtClean="0"/>
              <a:t>Example 3: Scope </a:t>
            </a:r>
            <a:r>
              <a:rPr lang="en-US" sz="2650" dirty="0"/>
              <a:t>of written </a:t>
            </a:r>
            <a:r>
              <a:rPr lang="en-US" sz="2650" dirty="0" smtClean="0"/>
              <a:t>description</a:t>
            </a:r>
            <a:endParaRPr lang="en-US" sz="2650" dirty="0"/>
          </a:p>
        </p:txBody>
      </p:sp>
      <p:sp>
        <p:nvSpPr>
          <p:cNvPr id="3" name="Content Placeholder 2"/>
          <p:cNvSpPr>
            <a:spLocks noGrp="1"/>
          </p:cNvSpPr>
          <p:nvPr>
            <p:ph idx="1"/>
          </p:nvPr>
        </p:nvSpPr>
        <p:spPr>
          <a:xfrm>
            <a:off x="335902" y="841666"/>
            <a:ext cx="8546841" cy="3926074"/>
          </a:xfrm>
        </p:spPr>
        <p:txBody>
          <a:bodyPr>
            <a:noAutofit/>
          </a:bodyPr>
          <a:lstStyle/>
          <a:p>
            <a:pPr marL="0">
              <a:spcBef>
                <a:spcPts val="480"/>
              </a:spcBef>
            </a:pPr>
            <a:r>
              <a:rPr lang="en-US" sz="2400" dirty="0" smtClean="0"/>
              <a:t>Background</a:t>
            </a:r>
          </a:p>
          <a:p>
            <a:pPr marL="520065" lvl="3">
              <a:spcBef>
                <a:spcPts val="480"/>
              </a:spcBef>
            </a:pPr>
            <a:r>
              <a:rPr lang="en-US" sz="2000" dirty="0" smtClean="0"/>
              <a:t>The patent specification discloses use of a multiplexed bus.</a:t>
            </a:r>
          </a:p>
          <a:p>
            <a:pPr marL="520065" lvl="3">
              <a:spcBef>
                <a:spcPts val="480"/>
              </a:spcBef>
            </a:pPr>
            <a:r>
              <a:rPr lang="en-US" sz="2000" dirty="0" smtClean="0"/>
              <a:t>In litigation, patentee </a:t>
            </a:r>
            <a:r>
              <a:rPr lang="en-US" sz="2000" dirty="0"/>
              <a:t>asserted that the </a:t>
            </a:r>
            <a:r>
              <a:rPr lang="en-US" sz="2000" dirty="0" smtClean="0"/>
              <a:t>claimed “bus</a:t>
            </a:r>
            <a:r>
              <a:rPr lang="en-US" sz="2000" dirty="0"/>
              <a:t>” </a:t>
            </a:r>
            <a:r>
              <a:rPr lang="en-US" sz="2000" dirty="0" smtClean="0"/>
              <a:t>covered both multiplexed and non-multiplexed </a:t>
            </a:r>
            <a:r>
              <a:rPr lang="en-US" sz="2000" dirty="0"/>
              <a:t>buses.</a:t>
            </a:r>
          </a:p>
          <a:p>
            <a:pPr marL="520065" lvl="3">
              <a:spcBef>
                <a:spcPts val="480"/>
              </a:spcBef>
            </a:pPr>
            <a:r>
              <a:rPr lang="en-US" sz="2000" dirty="0" smtClean="0"/>
              <a:t>During trial, </a:t>
            </a:r>
            <a:r>
              <a:rPr lang="en-US" sz="2000" dirty="0"/>
              <a:t>expert </a:t>
            </a:r>
            <a:r>
              <a:rPr lang="en-US" sz="2000" dirty="0" smtClean="0"/>
              <a:t>testimony </a:t>
            </a:r>
            <a:r>
              <a:rPr lang="en-US" sz="2000" dirty="0"/>
              <a:t>was presented </a:t>
            </a:r>
            <a:r>
              <a:rPr lang="en-US" sz="2000" dirty="0" smtClean="0"/>
              <a:t>that:</a:t>
            </a:r>
          </a:p>
          <a:p>
            <a:pPr marL="908685" lvl="4" indent="-342900">
              <a:spcBef>
                <a:spcPts val="480"/>
              </a:spcBef>
              <a:buFont typeface="Arial" panose="020B0604020202020204" pitchFamily="34" charset="0"/>
              <a:buChar char="•"/>
            </a:pPr>
            <a:r>
              <a:rPr lang="en-US" sz="2000" dirty="0"/>
              <a:t>T</a:t>
            </a:r>
            <a:r>
              <a:rPr lang="en-US" sz="2000" dirty="0" smtClean="0"/>
              <a:t>he invention would not be undermined by the use of a non-multiplexed bus;</a:t>
            </a:r>
          </a:p>
          <a:p>
            <a:pPr marL="908685" lvl="4" indent="-342900">
              <a:spcBef>
                <a:spcPts val="480"/>
              </a:spcBef>
              <a:buFont typeface="Arial" panose="020B0604020202020204" pitchFamily="34" charset="0"/>
              <a:buChar char="•"/>
            </a:pPr>
            <a:r>
              <a:rPr lang="en-US" sz="2000" dirty="0" smtClean="0"/>
              <a:t>Persons </a:t>
            </a:r>
            <a:r>
              <a:rPr lang="en-US" sz="2000" dirty="0"/>
              <a:t>of ordinary skill in the art would understand that buses “come in all shapes and </a:t>
            </a:r>
            <a:r>
              <a:rPr lang="en-US" sz="2000" dirty="0" smtClean="0"/>
              <a:t>sizes;” and</a:t>
            </a:r>
          </a:p>
          <a:p>
            <a:pPr marL="908685" lvl="4" indent="-342900">
              <a:spcBef>
                <a:spcPts val="480"/>
              </a:spcBef>
              <a:buFont typeface="Arial" panose="020B0604020202020204" pitchFamily="34" charset="0"/>
              <a:buChar char="•"/>
            </a:pPr>
            <a:r>
              <a:rPr lang="en-US" sz="2000" dirty="0"/>
              <a:t>T</a:t>
            </a:r>
            <a:r>
              <a:rPr lang="en-US" sz="2000" dirty="0" smtClean="0"/>
              <a:t>he benefits of the features described in the patent could be achieved with non-multiplexed buses.</a:t>
            </a:r>
          </a:p>
        </p:txBody>
      </p:sp>
      <p:sp>
        <p:nvSpPr>
          <p:cNvPr id="4" name="Slide Number Placeholder 3"/>
          <p:cNvSpPr>
            <a:spLocks noGrp="1"/>
          </p:cNvSpPr>
          <p:nvPr>
            <p:ph type="sldNum" sz="quarter" idx="12"/>
          </p:nvPr>
        </p:nvSpPr>
        <p:spPr/>
        <p:txBody>
          <a:bodyPr/>
          <a:lstStyle/>
          <a:p>
            <a:fld id="{92DA454B-C859-4892-B9FA-68B588C9F547}" type="slidenum">
              <a:rPr lang="en-US" smtClean="0"/>
              <a:pPr/>
              <a:t>29</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487084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a:t>Federal Register </a:t>
            </a:r>
            <a:r>
              <a:rPr lang="en-US" sz="2600" dirty="0" smtClean="0"/>
              <a:t>notice </a:t>
            </a:r>
            <a:r>
              <a:rPr lang="en-US" sz="2600" dirty="0"/>
              <a:t>published January 7, </a:t>
            </a:r>
            <a:r>
              <a:rPr lang="en-US" sz="2600" dirty="0" smtClean="0"/>
              <a:t>2019</a:t>
            </a:r>
            <a:endParaRPr lang="en-US" sz="2600" dirty="0"/>
          </a:p>
        </p:txBody>
      </p:sp>
      <p:sp>
        <p:nvSpPr>
          <p:cNvPr id="3" name="Content Placeholder 2"/>
          <p:cNvSpPr>
            <a:spLocks noGrp="1"/>
          </p:cNvSpPr>
          <p:nvPr>
            <p:ph idx="1"/>
          </p:nvPr>
        </p:nvSpPr>
        <p:spPr/>
        <p:txBody>
          <a:bodyPr>
            <a:normAutofit/>
          </a:bodyPr>
          <a:lstStyle/>
          <a:p>
            <a:r>
              <a:rPr lang="en-US" sz="2000" dirty="0"/>
              <a:t>Addresses issues under 35 U.S.C. </a:t>
            </a:r>
            <a:r>
              <a:rPr lang="en-US" sz="2000" dirty="0" smtClean="0"/>
              <a:t>§ 112 </a:t>
            </a:r>
            <a:r>
              <a:rPr lang="en-US" sz="2000" dirty="0"/>
              <a:t>related to the examination of computer-implemented functional </a:t>
            </a:r>
            <a:r>
              <a:rPr lang="en-US" sz="2000" dirty="0" smtClean="0"/>
              <a:t>claims.</a:t>
            </a:r>
            <a:endParaRPr lang="en-US" sz="2000" dirty="0"/>
          </a:p>
          <a:p>
            <a:r>
              <a:rPr lang="en-US" sz="2000" dirty="0" smtClean="0"/>
              <a:t>Reinforces </a:t>
            </a:r>
            <a:r>
              <a:rPr lang="en-US" sz="2000" dirty="0"/>
              <a:t>good practices in claim interpretation and evaluation of the </a:t>
            </a:r>
            <a:r>
              <a:rPr lang="en-US" sz="2000" dirty="0" smtClean="0"/>
              <a:t>§ 112 requirements.</a:t>
            </a:r>
            <a:endParaRPr lang="en-US" sz="2000" dirty="0"/>
          </a:p>
          <a:p>
            <a:pPr lvl="1"/>
            <a:r>
              <a:rPr lang="en-US" sz="1800" dirty="0"/>
              <a:t>Emphasizes that problems with functional claiming can be effectively addressed using long-standing, well-understood principles under </a:t>
            </a:r>
            <a:r>
              <a:rPr lang="en-US" sz="1800" dirty="0" smtClean="0"/>
              <a:t>§ 112.</a:t>
            </a:r>
            <a:endParaRPr lang="en-US" sz="1800" dirty="0"/>
          </a:p>
          <a:p>
            <a:pPr lvl="1"/>
            <a:r>
              <a:rPr lang="en-US" sz="1800" dirty="0" smtClean="0"/>
              <a:t>Reinforces </a:t>
            </a:r>
            <a:r>
              <a:rPr lang="en-US" sz="1800" dirty="0"/>
              <a:t>examination practice with respect to claim interpretation and does not alter any guidance provided in the </a:t>
            </a:r>
            <a:r>
              <a:rPr lang="en-US" sz="1800" dirty="0" smtClean="0"/>
              <a:t>MPEP.</a:t>
            </a:r>
            <a:endParaRPr lang="en-US" sz="1800" dirty="0"/>
          </a:p>
          <a:p>
            <a:pPr lvl="1"/>
            <a:r>
              <a:rPr lang="en-US" sz="1800" dirty="0" smtClean="0"/>
              <a:t>Provides </a:t>
            </a:r>
            <a:r>
              <a:rPr lang="en-US" sz="1800" dirty="0"/>
              <a:t>a refresher on these topics, in order to enhance the quality of </a:t>
            </a:r>
            <a:r>
              <a:rPr lang="en-US" sz="1800" dirty="0" smtClean="0"/>
              <a:t>examination.</a:t>
            </a:r>
            <a:endParaRPr lang="en-US" sz="1800" dirty="0"/>
          </a:p>
        </p:txBody>
      </p:sp>
      <p:sp>
        <p:nvSpPr>
          <p:cNvPr id="5" name="Slide Number Placeholder 4"/>
          <p:cNvSpPr>
            <a:spLocks noGrp="1"/>
          </p:cNvSpPr>
          <p:nvPr>
            <p:ph type="sldNum" sz="quarter" idx="12"/>
          </p:nvPr>
        </p:nvSpPr>
        <p:spPr/>
        <p:txBody>
          <a:bodyPr/>
          <a:lstStyle/>
          <a:p>
            <a:fld id="{92DA454B-C859-4892-B9FA-68B588C9F547}" type="slidenum">
              <a:rPr lang="en-US" smtClean="0"/>
              <a:pPr/>
              <a:t>3</a:t>
            </a:fld>
            <a:endParaRPr lang="en-US" dirty="0"/>
          </a:p>
        </p:txBody>
      </p:sp>
      <p:sp>
        <p:nvSpPr>
          <p:cNvPr id="4" name="Date Placeholder 3"/>
          <p:cNvSpPr>
            <a:spLocks noGrp="1"/>
          </p:cNvSpPr>
          <p:nvPr>
            <p:ph type="dt" sz="half" idx="10"/>
          </p:nvPr>
        </p:nvSpPr>
        <p:spPr/>
        <p:txBody>
          <a:bodyPr/>
          <a:lstStyle/>
          <a:p>
            <a:r>
              <a:rPr lang="en-US" dirty="0" smtClean="0"/>
              <a:t>January 2019</a:t>
            </a:r>
            <a:endParaRPr lang="en-US" dirty="0"/>
          </a:p>
        </p:txBody>
      </p:sp>
    </p:spTree>
    <p:extLst>
      <p:ext uri="{BB962C8B-B14F-4D97-AF65-F5344CB8AC3E}">
        <p14:creationId xmlns:p14="http://schemas.microsoft.com/office/powerpoint/2010/main" val="3685067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373292" cy="501444"/>
          </a:xfrm>
        </p:spPr>
        <p:txBody>
          <a:bodyPr>
            <a:noAutofit/>
          </a:bodyPr>
          <a:lstStyle/>
          <a:p>
            <a:r>
              <a:rPr lang="en-US" sz="2650" dirty="0" smtClean="0"/>
              <a:t>Example 3: Scope of written </a:t>
            </a:r>
            <a:r>
              <a:rPr lang="en-US" sz="2650" dirty="0"/>
              <a:t>description (cont.)</a:t>
            </a:r>
          </a:p>
        </p:txBody>
      </p:sp>
      <p:sp>
        <p:nvSpPr>
          <p:cNvPr id="6" name="Content Placeholder 5"/>
          <p:cNvSpPr txBox="1">
            <a:spLocks noGrp="1"/>
          </p:cNvSpPr>
          <p:nvPr>
            <p:ph idx="1"/>
          </p:nvPr>
        </p:nvSpPr>
        <p:spPr>
          <a:xfrm>
            <a:off x="457200" y="918272"/>
            <a:ext cx="8138160" cy="3310137"/>
          </a:xfrm>
          <a:prstGeom prst="rect">
            <a:avLst/>
          </a:prstGeom>
          <a:solidFill>
            <a:srgbClr val="0070C0">
              <a:alpha val="10000"/>
            </a:srgbClr>
          </a:solidFill>
          <a:ln>
            <a:solidFill>
              <a:schemeClr val="tx1"/>
            </a:solidFill>
          </a:ln>
        </p:spPr>
        <p:txBody>
          <a:bodyPr wrap="square" rtlCol="0">
            <a:spAutoFit/>
          </a:bodyPr>
          <a:lstStyle/>
          <a:p>
            <a:pPr marL="0" indent="0">
              <a:spcAft>
                <a:spcPts val="300"/>
              </a:spcAft>
              <a:buNone/>
            </a:pPr>
            <a:r>
              <a:rPr lang="en-US" sz="1600" i="1" dirty="0" smtClean="0"/>
              <a:t>34. </a:t>
            </a:r>
            <a:r>
              <a:rPr lang="en-US" sz="1600" i="1" dirty="0"/>
              <a:t>A </a:t>
            </a:r>
            <a:r>
              <a:rPr lang="en-US" sz="1600" i="1" dirty="0" smtClean="0"/>
              <a:t>synchronous </a:t>
            </a:r>
            <a:r>
              <a:rPr lang="en-US" sz="1600" i="1" dirty="0"/>
              <a:t>memory device having at least </a:t>
            </a:r>
            <a:r>
              <a:rPr lang="en-US" sz="1600" i="1" dirty="0" smtClean="0"/>
              <a:t>one memory section </a:t>
            </a:r>
            <a:r>
              <a:rPr lang="en-US" sz="1600" i="1" dirty="0"/>
              <a:t>which includes a plurality of memory </a:t>
            </a:r>
            <a:r>
              <a:rPr lang="en-US" sz="1600" i="1" dirty="0" smtClean="0"/>
              <a:t>cells, the </a:t>
            </a:r>
            <a:r>
              <a:rPr lang="en-US" sz="1600" i="1" dirty="0"/>
              <a:t>memory device comprises:</a:t>
            </a:r>
          </a:p>
          <a:p>
            <a:pPr marL="0" indent="0">
              <a:spcAft>
                <a:spcPts val="300"/>
              </a:spcAft>
              <a:buNone/>
            </a:pPr>
            <a:r>
              <a:rPr lang="en-US" sz="1600" i="1" dirty="0" smtClean="0"/>
              <a:t>	internal </a:t>
            </a:r>
            <a:r>
              <a:rPr lang="en-US" sz="1600" i="1" dirty="0"/>
              <a:t>clock generation circuitry to generate a </a:t>
            </a:r>
            <a:r>
              <a:rPr lang="en-US" sz="1600" i="1" dirty="0" smtClean="0"/>
              <a:t>first internal </a:t>
            </a:r>
            <a:r>
              <a:rPr lang="en-US" sz="1600" i="1" dirty="0"/>
              <a:t>clock signal and a </a:t>
            </a:r>
            <a:r>
              <a:rPr lang="en-US" sz="1600" i="1" dirty="0" smtClean="0"/>
              <a:t>second </a:t>
            </a:r>
            <a:r>
              <a:rPr lang="en-US" sz="1600" i="1" dirty="0"/>
              <a:t>internal clock </a:t>
            </a:r>
            <a:r>
              <a:rPr lang="en-US" sz="1600" i="1" dirty="0" smtClean="0"/>
              <a:t>signal, wherein </a:t>
            </a:r>
            <a:r>
              <a:rPr lang="en-US" sz="1600" i="1" dirty="0"/>
              <a:t>the internal clock generation circuit </a:t>
            </a:r>
            <a:r>
              <a:rPr lang="en-US" sz="1600" i="1" dirty="0" smtClean="0"/>
              <a:t>generates the </a:t>
            </a:r>
            <a:r>
              <a:rPr lang="en-US" sz="1600" i="1" dirty="0"/>
              <a:t>first and </a:t>
            </a:r>
            <a:r>
              <a:rPr lang="en-US" sz="1600" i="1" dirty="0" smtClean="0"/>
              <a:t>second </a:t>
            </a:r>
            <a:r>
              <a:rPr lang="en-US" sz="1600" i="1" dirty="0"/>
              <a:t>internal clock signals using at </a:t>
            </a:r>
            <a:r>
              <a:rPr lang="en-US" sz="1600" i="1" dirty="0" smtClean="0"/>
              <a:t>least a </a:t>
            </a:r>
            <a:r>
              <a:rPr lang="en-US" sz="1600" i="1" dirty="0"/>
              <a:t>first external </a:t>
            </a:r>
            <a:r>
              <a:rPr lang="en-US" sz="1600" i="1" dirty="0" smtClean="0"/>
              <a:t>clock;</a:t>
            </a:r>
            <a:endParaRPr lang="en-US" sz="1600" i="1" dirty="0"/>
          </a:p>
          <a:p>
            <a:pPr marL="0" indent="0">
              <a:spcAft>
                <a:spcPts val="300"/>
              </a:spcAft>
              <a:buNone/>
            </a:pPr>
            <a:r>
              <a:rPr lang="en-US" sz="1600" i="1" dirty="0" smtClean="0"/>
              <a:t>	an </a:t>
            </a:r>
            <a:r>
              <a:rPr lang="en-US" sz="1600" i="1" dirty="0"/>
              <a:t>output driver, coupled to the internal clock </a:t>
            </a:r>
            <a:r>
              <a:rPr lang="en-US" sz="1600" i="1" dirty="0" smtClean="0"/>
              <a:t>generation circuitry</a:t>
            </a:r>
            <a:r>
              <a:rPr lang="en-US" sz="1600" i="1" dirty="0"/>
              <a:t>, </a:t>
            </a:r>
            <a:r>
              <a:rPr lang="en-US" sz="1600" b="1" i="1" dirty="0"/>
              <a:t>the output driver outputs data on a bus </a:t>
            </a:r>
            <a:r>
              <a:rPr lang="en-US" sz="1600" b="1" i="1" dirty="0" smtClean="0"/>
              <a:t>in response </a:t>
            </a:r>
            <a:r>
              <a:rPr lang="en-US" sz="1600" b="1" i="1" dirty="0"/>
              <a:t>to the first and </a:t>
            </a:r>
            <a:r>
              <a:rPr lang="en-US" sz="1600" b="1" i="1" dirty="0" smtClean="0"/>
              <a:t>second </a:t>
            </a:r>
            <a:r>
              <a:rPr lang="en-US" sz="1600" b="1" i="1" dirty="0"/>
              <a:t>internal clock </a:t>
            </a:r>
            <a:r>
              <a:rPr lang="en-US" sz="1600" b="1" i="1" dirty="0" smtClean="0"/>
              <a:t>signals and synchronously </a:t>
            </a:r>
            <a:r>
              <a:rPr lang="en-US" sz="1600" b="1" i="1" dirty="0"/>
              <a:t>with respect to at least the </a:t>
            </a:r>
            <a:r>
              <a:rPr lang="en-US" sz="1600" b="1" i="1" dirty="0" smtClean="0"/>
              <a:t>first external </a:t>
            </a:r>
            <a:r>
              <a:rPr lang="en-US" sz="1600" b="1" i="1" dirty="0"/>
              <a:t>clock </a:t>
            </a:r>
            <a:r>
              <a:rPr lang="en-US" sz="1600" b="1" i="1" dirty="0" smtClean="0"/>
              <a:t>signal</a:t>
            </a:r>
            <a:r>
              <a:rPr lang="en-US" sz="1600" i="1" dirty="0" smtClean="0"/>
              <a:t>; and</a:t>
            </a:r>
          </a:p>
          <a:p>
            <a:pPr marL="0" indent="0">
              <a:spcAft>
                <a:spcPts val="300"/>
              </a:spcAft>
              <a:buNone/>
            </a:pPr>
            <a:r>
              <a:rPr lang="en-US" sz="1600" i="1" dirty="0"/>
              <a:t>	</a:t>
            </a:r>
            <a:r>
              <a:rPr lang="en-US" sz="1600" i="1" dirty="0" smtClean="0"/>
              <a:t>clock </a:t>
            </a:r>
            <a:r>
              <a:rPr lang="en-US" sz="1600" i="1" dirty="0"/>
              <a:t>receiver circuitry to receive the first external clock </a:t>
            </a:r>
            <a:r>
              <a:rPr lang="en-US" sz="1600" i="1" dirty="0" smtClean="0"/>
              <a:t>and wherein </a:t>
            </a:r>
            <a:r>
              <a:rPr lang="en-US" sz="1600" i="1" dirty="0"/>
              <a:t>the internal clock generation circuitry </a:t>
            </a:r>
            <a:r>
              <a:rPr lang="en-US" sz="1600" i="1" dirty="0" smtClean="0"/>
              <a:t>includes delay </a:t>
            </a:r>
            <a:r>
              <a:rPr lang="en-US" sz="1600" i="1" dirty="0"/>
              <a:t>locked loop circuitry, coupled to the clock </a:t>
            </a:r>
            <a:r>
              <a:rPr lang="en-US" sz="1600" i="1" dirty="0" smtClean="0"/>
              <a:t>receiver circuitry</a:t>
            </a:r>
            <a:r>
              <a:rPr lang="en-US" sz="1600" i="1" dirty="0"/>
              <a:t>, to generate the first internal clock </a:t>
            </a:r>
            <a:r>
              <a:rPr lang="en-US" sz="1600" i="1" dirty="0" smtClean="0"/>
              <a:t>signal </a:t>
            </a:r>
            <a:r>
              <a:rPr lang="en-US" sz="1600" i="1" dirty="0"/>
              <a:t>and </a:t>
            </a:r>
            <a:r>
              <a:rPr lang="en-US" sz="1600" i="1" dirty="0" smtClean="0"/>
              <a:t>the second </a:t>
            </a:r>
            <a:r>
              <a:rPr lang="en-US" sz="1600" i="1" dirty="0"/>
              <a:t>internal clock signal using at least the first </a:t>
            </a:r>
            <a:r>
              <a:rPr lang="en-US" sz="1600" i="1" dirty="0" smtClean="0"/>
              <a:t>external clock.</a:t>
            </a:r>
            <a:endParaRPr lang="en-US" sz="1600" i="1" dirty="0"/>
          </a:p>
        </p:txBody>
      </p:sp>
      <p:sp>
        <p:nvSpPr>
          <p:cNvPr id="7" name="Rectangle 6"/>
          <p:cNvSpPr/>
          <p:nvPr/>
        </p:nvSpPr>
        <p:spPr>
          <a:xfrm>
            <a:off x="603504" y="4236608"/>
            <a:ext cx="7991856" cy="646331"/>
          </a:xfrm>
          <a:prstGeom prst="rect">
            <a:avLst/>
          </a:prstGeom>
        </p:spPr>
        <p:txBody>
          <a:bodyPr wrap="square">
            <a:spAutoFit/>
          </a:bodyPr>
          <a:lstStyle/>
          <a:p>
            <a:r>
              <a:rPr lang="en-US" dirty="0" smtClean="0">
                <a:latin typeface="Segoe UI" panose="020B0502040204020203" pitchFamily="34" charset="0"/>
                <a:ea typeface="Calibri" panose="020F0502020204030204" pitchFamily="34" charset="0"/>
              </a:rPr>
              <a:t>Does the disclosure </a:t>
            </a:r>
            <a:r>
              <a:rPr lang="en-US" dirty="0">
                <a:latin typeface="Segoe UI" panose="020B0502040204020203" pitchFamily="34" charset="0"/>
                <a:ea typeface="Calibri" panose="020F0502020204030204" pitchFamily="34" charset="0"/>
              </a:rPr>
              <a:t>reasonably convey to </a:t>
            </a:r>
            <a:r>
              <a:rPr lang="en-US" dirty="0" smtClean="0">
                <a:latin typeface="Segoe UI" panose="020B0502040204020203" pitchFamily="34" charset="0"/>
                <a:ea typeface="Calibri" panose="020F0502020204030204" pitchFamily="34" charset="0"/>
              </a:rPr>
              <a:t>one </a:t>
            </a:r>
            <a:r>
              <a:rPr lang="en-US" dirty="0">
                <a:latin typeface="Segoe UI" panose="020B0502040204020203" pitchFamily="34" charset="0"/>
                <a:ea typeface="Calibri" panose="020F0502020204030204" pitchFamily="34" charset="0"/>
              </a:rPr>
              <a:t>skilled in the art that the inventor had possession of an invention using a generic bus?</a:t>
            </a:r>
            <a:endParaRPr lang="en-US" dirty="0" smtClean="0">
              <a:latin typeface="Segoe UI" panose="020B0502040204020203" pitchFamily="34" charset="0"/>
              <a:ea typeface="Calibri" panose="020F0502020204030204" pitchFamily="34" charset="0"/>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pPr/>
              <a:t>30</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668324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229600" cy="501444"/>
          </a:xfrm>
        </p:spPr>
        <p:txBody>
          <a:bodyPr>
            <a:noAutofit/>
          </a:bodyPr>
          <a:lstStyle/>
          <a:p>
            <a:r>
              <a:rPr lang="en-US" sz="2650" dirty="0"/>
              <a:t>Example </a:t>
            </a:r>
            <a:r>
              <a:rPr lang="en-US" sz="2650" dirty="0" smtClean="0"/>
              <a:t>3: Scope </a:t>
            </a:r>
            <a:r>
              <a:rPr lang="en-US" sz="2650" dirty="0"/>
              <a:t>of written description (cont.)</a:t>
            </a:r>
          </a:p>
        </p:txBody>
      </p:sp>
      <p:sp>
        <p:nvSpPr>
          <p:cNvPr id="12" name="Content Placeholder 2"/>
          <p:cNvSpPr txBox="1">
            <a:spLocks/>
          </p:cNvSpPr>
          <p:nvPr/>
        </p:nvSpPr>
        <p:spPr>
          <a:xfrm>
            <a:off x="1912884" y="821389"/>
            <a:ext cx="5328744" cy="389196"/>
          </a:xfrm>
          <a:prstGeom prst="rect">
            <a:avLst/>
          </a:prstGeom>
        </p:spPr>
        <p:txBody>
          <a:bodyPr vert="horz" lIns="91440" tIns="45720" rIns="91440" bIns="45720" rtlCol="0">
            <a:noAutofit/>
          </a:bodyPr>
          <a:lstStyle>
            <a:lvl1pPr marL="308610" indent="-308610" algn="l" defTabSz="411480" rtl="0" eaLnBrk="1" latinLnBrk="0" hangingPunct="1">
              <a:spcBef>
                <a:spcPct val="20000"/>
              </a:spcBef>
              <a:buFont typeface="Arial"/>
              <a:buChar char="•"/>
              <a:defRPr sz="2520" kern="1200">
                <a:solidFill>
                  <a:schemeClr val="tx1"/>
                </a:solidFill>
                <a:latin typeface="Segoe UI"/>
                <a:ea typeface="+mn-ea"/>
                <a:cs typeface="+mn-cs"/>
              </a:defRPr>
            </a:lvl1pPr>
            <a:lvl2pPr marL="615792" indent="-257175" algn="l" defTabSz="411480" rtl="0" eaLnBrk="1" latinLnBrk="0" hangingPunct="1">
              <a:spcBef>
                <a:spcPct val="20000"/>
              </a:spcBef>
              <a:buFont typeface="Arial"/>
              <a:buChar char="–"/>
              <a:defRPr sz="2160" kern="1200">
                <a:solidFill>
                  <a:schemeClr val="tx1"/>
                </a:solidFill>
                <a:latin typeface="Segoe UI"/>
                <a:ea typeface="+mn-ea"/>
                <a:cs typeface="+mn-cs"/>
              </a:defRPr>
            </a:lvl2pPr>
            <a:lvl3pPr marL="822960" indent="-205740" algn="l" defTabSz="411480" rtl="0" eaLnBrk="1" latinLnBrk="0" hangingPunct="1">
              <a:spcBef>
                <a:spcPct val="20000"/>
              </a:spcBef>
              <a:buFont typeface="Arial"/>
              <a:buChar char="•"/>
              <a:defRPr sz="1800" kern="1200">
                <a:solidFill>
                  <a:schemeClr val="tx1"/>
                </a:solidFill>
                <a:latin typeface="Segoe UI"/>
                <a:ea typeface="+mn-ea"/>
                <a:cs typeface="+mn-cs"/>
              </a:defRPr>
            </a:lvl3pPr>
            <a:lvl4pPr marL="1135857" indent="-205740" algn="l" defTabSz="411480" rtl="0" eaLnBrk="1" latinLnBrk="0" hangingPunct="1">
              <a:spcBef>
                <a:spcPct val="20000"/>
              </a:spcBef>
              <a:buFont typeface="Arial"/>
              <a:buChar char="–"/>
              <a:defRPr sz="1620" kern="1200">
                <a:solidFill>
                  <a:schemeClr val="tx1"/>
                </a:solidFill>
                <a:latin typeface="Segoe UI"/>
                <a:ea typeface="+mn-ea"/>
                <a:cs typeface="+mn-cs"/>
              </a:defRPr>
            </a:lvl4pPr>
            <a:lvl5pPr marL="1387317" indent="-205740" algn="l" defTabSz="411480" rtl="0" eaLnBrk="1" latinLnBrk="0" hangingPunct="1">
              <a:spcBef>
                <a:spcPct val="20000"/>
              </a:spcBef>
              <a:buFont typeface="Arial"/>
              <a:buChar char="»"/>
              <a:defRPr sz="1620" kern="1200">
                <a:solidFill>
                  <a:schemeClr val="tx1"/>
                </a:solidFill>
                <a:latin typeface="Segoe UI"/>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lvl="0" indent="0" algn="ctr">
              <a:buNone/>
              <a:defRPr/>
            </a:pPr>
            <a:r>
              <a:rPr kumimoji="0" lang="en-US" sz="1800" b="0" i="0" u="none" strike="noStrike" kern="1200" cap="none" spc="0" normalizeH="0" baseline="0" noProof="0" dirty="0" smtClean="0">
                <a:ln>
                  <a:noFill/>
                </a:ln>
                <a:solidFill>
                  <a:prstClr val="black"/>
                </a:solidFill>
                <a:effectLst/>
                <a:uLnTx/>
                <a:uFillTx/>
                <a:latin typeface="Segoe UI"/>
                <a:ea typeface="+mn-ea"/>
                <a:cs typeface="+mn-cs"/>
              </a:rPr>
              <a:t>Excerpt from U.S. </a:t>
            </a:r>
            <a:r>
              <a:rPr kumimoji="0" lang="en-US" sz="1800" b="0" i="0" u="none" strike="noStrike" kern="1200" cap="none" spc="0" normalizeH="0" baseline="0" noProof="0" dirty="0">
                <a:ln>
                  <a:noFill/>
                </a:ln>
                <a:solidFill>
                  <a:prstClr val="black"/>
                </a:solidFill>
                <a:effectLst/>
                <a:uLnTx/>
                <a:uFillTx/>
                <a:latin typeface="Segoe UI"/>
                <a:ea typeface="+mn-ea"/>
                <a:cs typeface="+mn-cs"/>
              </a:rPr>
              <a:t>Patent No. </a:t>
            </a:r>
            <a:r>
              <a:rPr lang="en-US" sz="1800" dirty="0">
                <a:solidFill>
                  <a:prstClr val="black"/>
                </a:solidFill>
              </a:rPr>
              <a:t>5,915,105</a:t>
            </a:r>
            <a:endParaRPr lang="en-US" sz="1400" i="1" dirty="0">
              <a:solidFill>
                <a:prstClr val="black"/>
              </a:solidFill>
            </a:endParaRPr>
          </a:p>
          <a:p>
            <a:pPr marL="0" marR="0" lvl="0" indent="0" algn="ctr" defTabSz="411480" rtl="0" eaLnBrk="1" fontAlgn="auto" latinLnBrk="0" hangingPunct="1">
              <a:lnSpc>
                <a:spcPct val="100000"/>
              </a:lnSpc>
              <a:spcBef>
                <a:spcPct val="20000"/>
              </a:spcBef>
              <a:spcAft>
                <a:spcPts val="0"/>
              </a:spcAft>
              <a:buClrTx/>
              <a:buSzTx/>
              <a:buFont typeface="Arial"/>
              <a:buNone/>
              <a:tabLst/>
              <a:defRPr/>
            </a:pPr>
            <a:endParaRPr kumimoji="0" lang="en-US" sz="1400" b="0" i="1" u="none" strike="noStrike" kern="1200" cap="none" spc="0" normalizeH="0" baseline="0" noProof="0" dirty="0" smtClean="0">
              <a:ln>
                <a:noFill/>
              </a:ln>
              <a:solidFill>
                <a:prstClr val="black"/>
              </a:solidFill>
              <a:effectLst/>
              <a:uLnTx/>
              <a:uFillTx/>
              <a:latin typeface="Segoe UI"/>
              <a:ea typeface="+mn-ea"/>
              <a:cs typeface="+mn-cs"/>
            </a:endParaRPr>
          </a:p>
        </p:txBody>
      </p:sp>
      <p:sp>
        <p:nvSpPr>
          <p:cNvPr id="15" name="Content Placeholder 14"/>
          <p:cNvSpPr>
            <a:spLocks noGrp="1"/>
          </p:cNvSpPr>
          <p:nvPr>
            <p:ph idx="1"/>
          </p:nvPr>
        </p:nvSpPr>
        <p:spPr>
          <a:xfrm>
            <a:off x="361950" y="1236143"/>
            <a:ext cx="8420100" cy="3522888"/>
          </a:xfrm>
        </p:spPr>
        <p:txBody>
          <a:bodyPr>
            <a:noAutofit/>
          </a:bodyPr>
          <a:lstStyle/>
          <a:p>
            <a:pPr marL="0" indent="0">
              <a:buNone/>
            </a:pPr>
            <a:r>
              <a:rPr lang="en-US" sz="1500" b="1" i="1" dirty="0"/>
              <a:t>The present invention is designed to provide a high speed, multiplexed bus for communication between processing devices and memory devices and to provide devices adapted for use in the bus system.</a:t>
            </a:r>
            <a:r>
              <a:rPr lang="en-US" sz="1500" i="1" dirty="0"/>
              <a:t> </a:t>
            </a:r>
            <a:r>
              <a:rPr lang="en-US" sz="1500" i="1" dirty="0" smtClean="0"/>
              <a:t>… </a:t>
            </a:r>
            <a:r>
              <a:rPr lang="en-US" sz="1500" i="1" dirty="0"/>
              <a:t>The bus consists of a relatively small number of lines connected in parallel to each device on the bus. The bus carries substantially all address, data and control information needed by devices for communication with other devices on the bus. In many systems using </a:t>
            </a:r>
            <a:r>
              <a:rPr lang="en-US" sz="1500" i="1" dirty="0" smtClean="0"/>
              <a:t>the </a:t>
            </a:r>
            <a:r>
              <a:rPr lang="en-US" sz="1500" i="1" dirty="0"/>
              <a:t>present invention, the bus carries almost every signal between every device in the entire system. There is no need for separate device-select lines since device-select information for each device on the bus is carried over the bus. There is no need for separate address and data lines because address and data information can be sent over the same lines. </a:t>
            </a:r>
            <a:endParaRPr lang="en-US" sz="1500" i="1" dirty="0" smtClean="0"/>
          </a:p>
          <a:p>
            <a:pPr marL="0" indent="0" algn="ctr">
              <a:buNone/>
            </a:pPr>
            <a:r>
              <a:rPr lang="en-US" sz="1500" i="1" dirty="0" smtClean="0"/>
              <a:t>****</a:t>
            </a:r>
            <a:endParaRPr lang="en-US" sz="1500" i="1" dirty="0"/>
          </a:p>
          <a:p>
            <a:pPr marL="0" indent="0">
              <a:buNone/>
            </a:pPr>
            <a:r>
              <a:rPr lang="en-US" sz="1500" i="1" dirty="0"/>
              <a:t>Another major advantage of this invention is that it drastically reduces the memory </a:t>
            </a:r>
            <a:r>
              <a:rPr lang="en-US" sz="1500" i="1" dirty="0" smtClean="0"/>
              <a:t>system </a:t>
            </a:r>
            <a:r>
              <a:rPr lang="en-US" sz="1500" i="1" dirty="0"/>
              <a:t>power consumption. … The bus architecture of this invention makes possible an innovative 3-D packaging technology. </a:t>
            </a:r>
            <a:r>
              <a:rPr lang="en-US" sz="1500" b="1" i="1" dirty="0"/>
              <a:t>By using a narrow, multiplexed (time-shared) bus, the pin count for an arbitrarily large memory device can be kept quite small-on the order of 20 pins</a:t>
            </a:r>
            <a:r>
              <a:rPr lang="en-US" sz="1500" i="1" dirty="0" smtClean="0"/>
              <a:t>.</a:t>
            </a:r>
            <a:endParaRPr lang="en-US" sz="1500" i="1" dirty="0"/>
          </a:p>
        </p:txBody>
      </p:sp>
      <p:sp>
        <p:nvSpPr>
          <p:cNvPr id="4" name="Slide Number Placeholder 3"/>
          <p:cNvSpPr>
            <a:spLocks noGrp="1"/>
          </p:cNvSpPr>
          <p:nvPr>
            <p:ph type="sldNum" sz="quarter" idx="12"/>
          </p:nvPr>
        </p:nvSpPr>
        <p:spPr/>
        <p:txBody>
          <a:bodyPr/>
          <a:lstStyle/>
          <a:p>
            <a:fld id="{92DA454B-C859-4892-B9FA-68B588C9F547}" type="slidenum">
              <a:rPr lang="en-US" smtClean="0"/>
              <a:pPr/>
              <a:t>31</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20028990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229600" cy="501444"/>
          </a:xfrm>
        </p:spPr>
        <p:txBody>
          <a:bodyPr>
            <a:noAutofit/>
          </a:bodyPr>
          <a:lstStyle/>
          <a:p>
            <a:r>
              <a:rPr lang="en-US" sz="2650" dirty="0"/>
              <a:t>Example </a:t>
            </a:r>
            <a:r>
              <a:rPr lang="en-US" sz="2650" dirty="0" smtClean="0"/>
              <a:t>3: Scope </a:t>
            </a:r>
            <a:r>
              <a:rPr lang="en-US" sz="2650" dirty="0"/>
              <a:t>of written description (cont.)</a:t>
            </a:r>
          </a:p>
        </p:txBody>
      </p:sp>
      <p:sp>
        <p:nvSpPr>
          <p:cNvPr id="3" name="Content Placeholder 2"/>
          <p:cNvSpPr>
            <a:spLocks noGrp="1"/>
          </p:cNvSpPr>
          <p:nvPr>
            <p:ph idx="1"/>
          </p:nvPr>
        </p:nvSpPr>
        <p:spPr>
          <a:xfrm>
            <a:off x="335902" y="1018644"/>
            <a:ext cx="8546841" cy="3553356"/>
          </a:xfrm>
        </p:spPr>
        <p:txBody>
          <a:bodyPr>
            <a:normAutofit fontScale="32500" lnSpcReduction="20000"/>
          </a:bodyPr>
          <a:lstStyle/>
          <a:p>
            <a:pPr>
              <a:lnSpc>
                <a:spcPct val="120000"/>
              </a:lnSpc>
              <a:spcBef>
                <a:spcPts val="480"/>
              </a:spcBef>
            </a:pPr>
            <a:r>
              <a:rPr lang="en-US" sz="7400" dirty="0"/>
              <a:t>In this case, in view of the level of skill in the art, the disclosure of a species (the multiplexed bus) was sufficient to support the genus (the generic bus).</a:t>
            </a:r>
            <a:r>
              <a:rPr lang="en-US" sz="7000" dirty="0"/>
              <a:t> </a:t>
            </a:r>
          </a:p>
          <a:p>
            <a:pPr lvl="1">
              <a:lnSpc>
                <a:spcPct val="120000"/>
              </a:lnSpc>
              <a:spcBef>
                <a:spcPts val="480"/>
              </a:spcBef>
            </a:pPr>
            <a:r>
              <a:rPr lang="en-US" sz="6800" dirty="0"/>
              <a:t>The court explained:</a:t>
            </a:r>
          </a:p>
          <a:p>
            <a:pPr lvl="2">
              <a:lnSpc>
                <a:spcPct val="120000"/>
              </a:lnSpc>
              <a:spcBef>
                <a:spcPts val="480"/>
              </a:spcBef>
            </a:pPr>
            <a:r>
              <a:rPr lang="en-US" sz="6040" dirty="0"/>
              <a:t>“Whether the genus is supported [or not] depends upon the state of the art and the nature and breadth of the genus.”</a:t>
            </a:r>
          </a:p>
          <a:p>
            <a:pPr lvl="2">
              <a:lnSpc>
                <a:spcPct val="120000"/>
              </a:lnSpc>
              <a:spcBef>
                <a:spcPts val="480"/>
              </a:spcBef>
            </a:pPr>
            <a:r>
              <a:rPr lang="en-US" sz="6200" dirty="0"/>
              <a:t>“[S]o long as disclosure of the species is sufficient to convey to one skilled in the art that the inventor possessed the subject matter of the genus, the genus will be supported by an adequate written description.”</a:t>
            </a:r>
          </a:p>
        </p:txBody>
      </p:sp>
      <p:sp>
        <p:nvSpPr>
          <p:cNvPr id="4" name="Slide Number Placeholder 3"/>
          <p:cNvSpPr>
            <a:spLocks noGrp="1"/>
          </p:cNvSpPr>
          <p:nvPr>
            <p:ph type="sldNum" sz="quarter" idx="12"/>
          </p:nvPr>
        </p:nvSpPr>
        <p:spPr/>
        <p:txBody>
          <a:bodyPr/>
          <a:lstStyle/>
          <a:p>
            <a:fld id="{92DA454B-C859-4892-B9FA-68B588C9F547}" type="slidenum">
              <a:rPr lang="en-US" smtClean="0"/>
              <a:pPr/>
              <a:t>32</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2949853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229600" cy="501444"/>
          </a:xfrm>
        </p:spPr>
        <p:txBody>
          <a:bodyPr>
            <a:noAutofit/>
          </a:bodyPr>
          <a:lstStyle/>
          <a:p>
            <a:r>
              <a:rPr lang="en-US" sz="2650" dirty="0"/>
              <a:t>Example </a:t>
            </a:r>
            <a:r>
              <a:rPr lang="en-US" sz="2650" dirty="0" smtClean="0"/>
              <a:t>3: Scope </a:t>
            </a:r>
            <a:r>
              <a:rPr lang="en-US" sz="2650" dirty="0"/>
              <a:t>of written description (cont.)</a:t>
            </a:r>
          </a:p>
        </p:txBody>
      </p:sp>
      <p:sp>
        <p:nvSpPr>
          <p:cNvPr id="3" name="Content Placeholder 2"/>
          <p:cNvSpPr>
            <a:spLocks noGrp="1"/>
          </p:cNvSpPr>
          <p:nvPr>
            <p:ph idx="1"/>
          </p:nvPr>
        </p:nvSpPr>
        <p:spPr>
          <a:xfrm>
            <a:off x="457200" y="972298"/>
            <a:ext cx="8229600" cy="3791294"/>
          </a:xfrm>
        </p:spPr>
        <p:txBody>
          <a:bodyPr>
            <a:normAutofit/>
          </a:bodyPr>
          <a:lstStyle/>
          <a:p>
            <a:r>
              <a:rPr lang="en-US" sz="2400" dirty="0"/>
              <a:t>Examination </a:t>
            </a:r>
            <a:r>
              <a:rPr lang="en-US" sz="2400" dirty="0" smtClean="0"/>
              <a:t>takeaway:</a:t>
            </a:r>
          </a:p>
          <a:p>
            <a:pPr lvl="1"/>
            <a:r>
              <a:rPr lang="en-US" sz="2000" dirty="0" smtClean="0"/>
              <a:t>The specification must describe the claimed invention in sufficient detail such that one skilled in the art can reasonably conclude that the inventor had possession of the claimed invention at the time of filing.</a:t>
            </a:r>
            <a:endParaRPr lang="en-US" sz="2000" dirty="0"/>
          </a:p>
          <a:p>
            <a:pPr lvl="1">
              <a:spcBef>
                <a:spcPts val="480"/>
              </a:spcBef>
            </a:pPr>
            <a:r>
              <a:rPr lang="en-US" sz="2000" dirty="0" smtClean="0"/>
              <a:t>During </a:t>
            </a:r>
            <a:r>
              <a:rPr lang="en-US" sz="2000" dirty="0"/>
              <a:t>prosecution</a:t>
            </a:r>
            <a:r>
              <a:rPr lang="en-US" sz="2000" dirty="0" smtClean="0"/>
              <a:t>, a </a:t>
            </a:r>
            <a:r>
              <a:rPr lang="en-US" sz="2000" dirty="0"/>
              <a:t>generic claim </a:t>
            </a:r>
            <a:r>
              <a:rPr lang="en-US" sz="2000" dirty="0" smtClean="0"/>
              <a:t>will be anticipated </a:t>
            </a:r>
            <a:r>
              <a:rPr lang="en-US" sz="2000" dirty="0"/>
              <a:t>if the prior art discloses a species falling within the claimed genus. </a:t>
            </a:r>
            <a:r>
              <a:rPr lang="en-US" sz="2000" dirty="0" smtClean="0"/>
              <a:t>Accordingly, consider applicability of prior art under 35 U.S.C. §§ 102 and/or 103 as appropriate. See MPEP </a:t>
            </a:r>
            <a:r>
              <a:rPr lang="en-US" sz="2000" dirty="0"/>
              <a:t>§ </a:t>
            </a:r>
            <a:r>
              <a:rPr lang="en-US" sz="2000" dirty="0" smtClean="0"/>
              <a:t>2131.02(I). </a:t>
            </a:r>
            <a:endParaRPr lang="en-US" sz="2000" dirty="0"/>
          </a:p>
        </p:txBody>
      </p:sp>
      <p:sp>
        <p:nvSpPr>
          <p:cNvPr id="4" name="Slide Number Placeholder 3"/>
          <p:cNvSpPr>
            <a:spLocks noGrp="1"/>
          </p:cNvSpPr>
          <p:nvPr>
            <p:ph type="sldNum" sz="quarter" idx="12"/>
          </p:nvPr>
        </p:nvSpPr>
        <p:spPr/>
        <p:txBody>
          <a:bodyPr/>
          <a:lstStyle/>
          <a:p>
            <a:fld id="{92DA454B-C859-4892-B9FA-68B588C9F547}" type="slidenum">
              <a:rPr lang="en-US" smtClean="0"/>
              <a:pPr/>
              <a:t>33</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8851023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5095"/>
            <a:ext cx="8409709" cy="501444"/>
          </a:xfrm>
        </p:spPr>
        <p:txBody>
          <a:bodyPr>
            <a:noAutofit/>
          </a:bodyPr>
          <a:lstStyle/>
          <a:p>
            <a:r>
              <a:rPr lang="en-US" sz="2800" dirty="0"/>
              <a:t>Written description for result-oriented limitations</a:t>
            </a:r>
          </a:p>
        </p:txBody>
      </p:sp>
      <p:sp>
        <p:nvSpPr>
          <p:cNvPr id="3" name="Content Placeholder 2"/>
          <p:cNvSpPr>
            <a:spLocks noGrp="1"/>
          </p:cNvSpPr>
          <p:nvPr>
            <p:ph idx="1"/>
          </p:nvPr>
        </p:nvSpPr>
        <p:spPr>
          <a:xfrm>
            <a:off x="387927" y="1386613"/>
            <a:ext cx="8298873" cy="3093023"/>
          </a:xfrm>
        </p:spPr>
        <p:txBody>
          <a:bodyPr>
            <a:noAutofit/>
          </a:bodyPr>
          <a:lstStyle/>
          <a:p>
            <a:r>
              <a:rPr lang="en-US" sz="2000" dirty="0" smtClean="0"/>
              <a:t>Determine </a:t>
            </a:r>
            <a:r>
              <a:rPr lang="en-US" sz="2000" dirty="0"/>
              <a:t>whether the specification discloses the computer and the algorithm(s) that achieve the claimed function in sufficient detail that one of ordinary skill in the art can reasonably conclude that the inventor possessed the claimed subject matter at the time of </a:t>
            </a:r>
            <a:r>
              <a:rPr lang="en-US" sz="2000" dirty="0" smtClean="0"/>
              <a:t>filing. </a:t>
            </a:r>
          </a:p>
          <a:p>
            <a:pPr lvl="1"/>
            <a:r>
              <a:rPr lang="en-US" sz="1800" dirty="0" smtClean="0"/>
              <a:t>Determine whether the specification describes </a:t>
            </a:r>
            <a:r>
              <a:rPr lang="en-US" sz="1800" b="1" dirty="0" smtClean="0"/>
              <a:t>how</a:t>
            </a:r>
            <a:r>
              <a:rPr lang="en-US" sz="1800" dirty="0" smtClean="0"/>
              <a:t> the claimed function is achieved.</a:t>
            </a:r>
            <a:endParaRPr lang="en-US" sz="1800" dirty="0"/>
          </a:p>
          <a:p>
            <a:pPr lvl="1"/>
            <a:r>
              <a:rPr lang="en-US" sz="1800" dirty="0" smtClean="0"/>
              <a:t>It </a:t>
            </a:r>
            <a:r>
              <a:rPr lang="en-US" sz="1800" dirty="0"/>
              <a:t>is not enough that one skilled in the art could theoretically write a program to achieve the claimed function, rather the specification itself must explain how the claimed function is </a:t>
            </a:r>
            <a:r>
              <a:rPr lang="en-US" sz="1800" dirty="0" smtClean="0"/>
              <a:t>achieved. See MPEP § 2161.01(I).</a:t>
            </a:r>
          </a:p>
        </p:txBody>
      </p:sp>
      <p:sp>
        <p:nvSpPr>
          <p:cNvPr id="4" name="Slide Number Placeholder 3"/>
          <p:cNvSpPr>
            <a:spLocks noGrp="1"/>
          </p:cNvSpPr>
          <p:nvPr>
            <p:ph type="sldNum" sz="quarter" idx="12"/>
          </p:nvPr>
        </p:nvSpPr>
        <p:spPr/>
        <p:txBody>
          <a:bodyPr/>
          <a:lstStyle/>
          <a:p>
            <a:fld id="{92DA454B-C859-4892-B9FA-68B588C9F547}" type="slidenum">
              <a:rPr lang="en-US" smtClean="0"/>
              <a:pPr/>
              <a:t>34</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676035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195"/>
            <a:ext cx="8373292" cy="501444"/>
          </a:xfrm>
        </p:spPr>
        <p:txBody>
          <a:bodyPr>
            <a:noAutofit/>
          </a:bodyPr>
          <a:lstStyle/>
          <a:p>
            <a:r>
              <a:rPr lang="en-US" sz="2400" dirty="0" smtClean="0"/>
              <a:t>Example 4: Written description for result-oriented limitations</a:t>
            </a:r>
            <a:endParaRPr lang="en-US" sz="2400" dirty="0"/>
          </a:p>
        </p:txBody>
      </p:sp>
      <p:sp>
        <p:nvSpPr>
          <p:cNvPr id="6" name="Content Placeholder 5"/>
          <p:cNvSpPr txBox="1">
            <a:spLocks noGrp="1"/>
          </p:cNvSpPr>
          <p:nvPr>
            <p:ph idx="1"/>
          </p:nvPr>
        </p:nvSpPr>
        <p:spPr>
          <a:xfrm>
            <a:off x="603504" y="1075591"/>
            <a:ext cx="7991856" cy="2788456"/>
          </a:xfrm>
          <a:prstGeom prst="rect">
            <a:avLst/>
          </a:prstGeom>
          <a:solidFill>
            <a:srgbClr val="0070C0">
              <a:alpha val="10000"/>
            </a:srgbClr>
          </a:solidFill>
          <a:ln>
            <a:solidFill>
              <a:schemeClr val="tx1"/>
            </a:solidFill>
          </a:ln>
        </p:spPr>
        <p:txBody>
          <a:bodyPr wrap="square" rtlCol="0">
            <a:spAutoFit/>
          </a:bodyPr>
          <a:lstStyle/>
          <a:p>
            <a:pPr marL="0" indent="0">
              <a:spcAft>
                <a:spcPts val="300"/>
              </a:spcAft>
              <a:buNone/>
            </a:pPr>
            <a:r>
              <a:rPr lang="en-US" sz="1400" i="1" dirty="0"/>
              <a:t>3.  A method performed by a web browser operating on a user computer in a communications network for processing a translation order, the method comprising:</a:t>
            </a:r>
          </a:p>
          <a:p>
            <a:pPr marL="0" indent="0">
              <a:spcAft>
                <a:spcPts val="300"/>
              </a:spcAft>
              <a:buNone/>
            </a:pPr>
            <a:r>
              <a:rPr lang="en-US" sz="1400" i="1" dirty="0"/>
              <a:t>	responsive to a single action user request, transmitting to a translation server an order to translate an original web page stored on a web server into a target language, wherein the original web page includes text and one or more original hypertext links that point to one or more hyperlinked web pages stored on the web server;</a:t>
            </a:r>
          </a:p>
          <a:p>
            <a:pPr marL="0" indent="0">
              <a:spcAft>
                <a:spcPts val="300"/>
              </a:spcAft>
              <a:buNone/>
            </a:pPr>
            <a:r>
              <a:rPr lang="en-US" sz="1400" i="1" dirty="0" smtClean="0"/>
              <a:t>	receiving </a:t>
            </a:r>
            <a:r>
              <a:rPr lang="en-US" sz="1400" i="1" dirty="0"/>
              <a:t>from the translation server a translated web page including the text in the target language and the original hypertext links;</a:t>
            </a:r>
          </a:p>
          <a:p>
            <a:pPr marL="0" indent="0">
              <a:spcAft>
                <a:spcPts val="300"/>
              </a:spcAft>
              <a:buNone/>
            </a:pPr>
            <a:r>
              <a:rPr lang="en-US" sz="1400" i="1" dirty="0" smtClean="0"/>
              <a:t>	displaying </a:t>
            </a:r>
            <a:r>
              <a:rPr lang="en-US" sz="1400" i="1" dirty="0"/>
              <a:t>the translated web page; and</a:t>
            </a:r>
          </a:p>
          <a:p>
            <a:pPr marL="0" indent="0">
              <a:spcAft>
                <a:spcPts val="300"/>
              </a:spcAft>
              <a:buNone/>
            </a:pPr>
            <a:r>
              <a:rPr lang="en-US" sz="1400" i="1" dirty="0"/>
              <a:t>	</a:t>
            </a:r>
            <a:r>
              <a:rPr lang="en-US" sz="1400" b="1" i="1" dirty="0"/>
              <a:t>providing translations of the hyperlinked web pages in the target language responsive to the user activating the original hypertext links in the translated web </a:t>
            </a:r>
            <a:r>
              <a:rPr lang="en-US" sz="1400" b="1" i="1" dirty="0" smtClean="0"/>
              <a:t>page</a:t>
            </a:r>
            <a:r>
              <a:rPr lang="en-US" sz="1400" i="1" dirty="0"/>
              <a:t>.</a:t>
            </a:r>
          </a:p>
        </p:txBody>
      </p:sp>
      <p:sp>
        <p:nvSpPr>
          <p:cNvPr id="7" name="Rectangle 6"/>
          <p:cNvSpPr/>
          <p:nvPr/>
        </p:nvSpPr>
        <p:spPr>
          <a:xfrm>
            <a:off x="603504" y="3874873"/>
            <a:ext cx="7991856" cy="646331"/>
          </a:xfrm>
          <a:prstGeom prst="rect">
            <a:avLst/>
          </a:prstGeom>
        </p:spPr>
        <p:txBody>
          <a:bodyPr wrap="square">
            <a:spAutoFit/>
          </a:bodyPr>
          <a:lstStyle/>
          <a:p>
            <a:r>
              <a:rPr lang="en-US" dirty="0" smtClean="0">
                <a:latin typeface="Segoe UI" panose="020B0502040204020203" pitchFamily="34" charset="0"/>
                <a:ea typeface="Calibri" panose="020F0502020204030204" pitchFamily="34" charset="0"/>
              </a:rPr>
              <a:t>Does </a:t>
            </a:r>
            <a:r>
              <a:rPr lang="en-US" dirty="0">
                <a:latin typeface="Segoe UI" panose="020B0502040204020203" pitchFamily="34" charset="0"/>
                <a:ea typeface="Calibri" panose="020F0502020204030204" pitchFamily="34" charset="0"/>
              </a:rPr>
              <a:t>the </a:t>
            </a:r>
            <a:r>
              <a:rPr lang="en-US" dirty="0" smtClean="0">
                <a:latin typeface="Segoe UI" panose="020B0502040204020203" pitchFamily="34" charset="0"/>
                <a:ea typeface="Calibri" panose="020F0502020204030204" pitchFamily="34" charset="0"/>
              </a:rPr>
              <a:t>specification provide </a:t>
            </a:r>
            <a:r>
              <a:rPr lang="en-US" dirty="0">
                <a:latin typeface="Segoe UI" panose="020B0502040204020203" pitchFamily="34" charset="0"/>
                <a:ea typeface="Calibri" panose="020F0502020204030204" pitchFamily="34" charset="0"/>
              </a:rPr>
              <a:t>a description of how to achieve the result-oriented </a:t>
            </a:r>
            <a:r>
              <a:rPr lang="en-US" dirty="0" smtClean="0">
                <a:latin typeface="Segoe UI" panose="020B0502040204020203" pitchFamily="34" charset="0"/>
                <a:ea typeface="Calibri" panose="020F0502020204030204" pitchFamily="34" charset="0"/>
              </a:rPr>
              <a:t>limitation (</a:t>
            </a:r>
            <a:r>
              <a:rPr lang="en-US" dirty="0">
                <a:latin typeface="Segoe UI" panose="020B0502040204020203" pitchFamily="34" charset="0"/>
                <a:ea typeface="Calibri" panose="020F0502020204030204" pitchFamily="34" charset="0"/>
              </a:rPr>
              <a:t>shown in </a:t>
            </a:r>
            <a:r>
              <a:rPr lang="en-US" dirty="0" smtClean="0">
                <a:latin typeface="Segoe UI" panose="020B0502040204020203" pitchFamily="34" charset="0"/>
                <a:ea typeface="Calibri" panose="020F0502020204030204" pitchFamily="34" charset="0"/>
              </a:rPr>
              <a:t>bold text) in claim 3?</a:t>
            </a:r>
          </a:p>
        </p:txBody>
      </p:sp>
      <p:sp>
        <p:nvSpPr>
          <p:cNvPr id="4" name="Slide Number Placeholder 3"/>
          <p:cNvSpPr>
            <a:spLocks noGrp="1"/>
          </p:cNvSpPr>
          <p:nvPr>
            <p:ph type="sldNum" sz="quarter" idx="12"/>
          </p:nvPr>
        </p:nvSpPr>
        <p:spPr/>
        <p:txBody>
          <a:bodyPr/>
          <a:lstStyle/>
          <a:p>
            <a:fld id="{92DA454B-C859-4892-B9FA-68B588C9F547}" type="slidenum">
              <a:rPr lang="en-US" smtClean="0"/>
              <a:pPr/>
              <a:t>35</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28834511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190"/>
            <a:ext cx="8229600" cy="501444"/>
          </a:xfrm>
        </p:spPr>
        <p:txBody>
          <a:bodyPr>
            <a:noAutofit/>
          </a:bodyPr>
          <a:lstStyle/>
          <a:p>
            <a:r>
              <a:rPr lang="en-US" sz="2400" dirty="0"/>
              <a:t>Example 4: Written description for result-oriented </a:t>
            </a:r>
            <a:r>
              <a:rPr lang="en-US" sz="2400" dirty="0" smtClean="0"/>
              <a:t>limitations (</a:t>
            </a:r>
            <a:r>
              <a:rPr lang="en-US" sz="2400" dirty="0"/>
              <a:t>cont</a:t>
            </a:r>
            <a:r>
              <a:rPr lang="en-US" sz="2400" dirty="0" smtClean="0"/>
              <a:t>.) </a:t>
            </a:r>
            <a:endParaRPr lang="en-US" sz="2400" dirty="0"/>
          </a:p>
        </p:txBody>
      </p:sp>
      <p:sp>
        <p:nvSpPr>
          <p:cNvPr id="26" name="Content Placeholder 2"/>
          <p:cNvSpPr txBox="1">
            <a:spLocks/>
          </p:cNvSpPr>
          <p:nvPr/>
        </p:nvSpPr>
        <p:spPr>
          <a:xfrm>
            <a:off x="1912884" y="1053927"/>
            <a:ext cx="5328744" cy="389196"/>
          </a:xfrm>
          <a:prstGeom prst="rect">
            <a:avLst/>
          </a:prstGeom>
        </p:spPr>
        <p:txBody>
          <a:bodyPr vert="horz" lIns="91440" tIns="45720" rIns="91440" bIns="45720" rtlCol="0">
            <a:noAutofit/>
          </a:bodyPr>
          <a:lstStyle>
            <a:lvl1pPr marL="308610" indent="-308610" algn="l" defTabSz="411480" rtl="0" eaLnBrk="1" latinLnBrk="0" hangingPunct="1">
              <a:spcBef>
                <a:spcPct val="20000"/>
              </a:spcBef>
              <a:buFont typeface="Arial"/>
              <a:buChar char="•"/>
              <a:defRPr sz="2520" kern="1200">
                <a:solidFill>
                  <a:schemeClr val="tx1"/>
                </a:solidFill>
                <a:latin typeface="Segoe UI"/>
                <a:ea typeface="+mn-ea"/>
                <a:cs typeface="+mn-cs"/>
              </a:defRPr>
            </a:lvl1pPr>
            <a:lvl2pPr marL="615792" indent="-257175" algn="l" defTabSz="411480" rtl="0" eaLnBrk="1" latinLnBrk="0" hangingPunct="1">
              <a:spcBef>
                <a:spcPct val="20000"/>
              </a:spcBef>
              <a:buFont typeface="Arial"/>
              <a:buChar char="–"/>
              <a:defRPr sz="2160" kern="1200">
                <a:solidFill>
                  <a:schemeClr val="tx1"/>
                </a:solidFill>
                <a:latin typeface="Segoe UI"/>
                <a:ea typeface="+mn-ea"/>
                <a:cs typeface="+mn-cs"/>
              </a:defRPr>
            </a:lvl2pPr>
            <a:lvl3pPr marL="822960" indent="-205740" algn="l" defTabSz="411480" rtl="0" eaLnBrk="1" latinLnBrk="0" hangingPunct="1">
              <a:spcBef>
                <a:spcPct val="20000"/>
              </a:spcBef>
              <a:buFont typeface="Arial"/>
              <a:buChar char="•"/>
              <a:defRPr sz="1800" kern="1200">
                <a:solidFill>
                  <a:schemeClr val="tx1"/>
                </a:solidFill>
                <a:latin typeface="Segoe UI"/>
                <a:ea typeface="+mn-ea"/>
                <a:cs typeface="+mn-cs"/>
              </a:defRPr>
            </a:lvl3pPr>
            <a:lvl4pPr marL="1135857" indent="-205740" algn="l" defTabSz="411480" rtl="0" eaLnBrk="1" latinLnBrk="0" hangingPunct="1">
              <a:spcBef>
                <a:spcPct val="20000"/>
              </a:spcBef>
              <a:buFont typeface="Arial"/>
              <a:buChar char="–"/>
              <a:defRPr sz="1620" kern="1200">
                <a:solidFill>
                  <a:schemeClr val="tx1"/>
                </a:solidFill>
                <a:latin typeface="Segoe UI"/>
                <a:ea typeface="+mn-ea"/>
                <a:cs typeface="+mn-cs"/>
              </a:defRPr>
            </a:lvl4pPr>
            <a:lvl5pPr marL="1387317" indent="-205740" algn="l" defTabSz="411480" rtl="0" eaLnBrk="1" latinLnBrk="0" hangingPunct="1">
              <a:spcBef>
                <a:spcPct val="20000"/>
              </a:spcBef>
              <a:buFont typeface="Arial"/>
              <a:buChar char="»"/>
              <a:defRPr sz="1620" kern="1200">
                <a:solidFill>
                  <a:schemeClr val="tx1"/>
                </a:solidFill>
                <a:latin typeface="Segoe UI"/>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ctr" defTabSz="41148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smtClean="0">
                <a:ln>
                  <a:noFill/>
                </a:ln>
                <a:solidFill>
                  <a:prstClr val="black"/>
                </a:solidFill>
                <a:effectLst/>
                <a:uLnTx/>
                <a:uFillTx/>
                <a:latin typeface="Segoe UI"/>
                <a:ea typeface="+mn-ea"/>
                <a:cs typeface="+mn-cs"/>
              </a:rPr>
              <a:t>Excerpt from U.S. </a:t>
            </a:r>
            <a:r>
              <a:rPr kumimoji="0" lang="en-US" sz="1800" b="0" i="0" u="none" strike="noStrike" kern="1200" cap="none" spc="0" normalizeH="0" baseline="0" noProof="0" dirty="0">
                <a:ln>
                  <a:noFill/>
                </a:ln>
                <a:solidFill>
                  <a:prstClr val="black"/>
                </a:solidFill>
                <a:effectLst/>
                <a:uLnTx/>
                <a:uFillTx/>
                <a:latin typeface="Segoe UI"/>
                <a:ea typeface="+mn-ea"/>
                <a:cs typeface="+mn-cs"/>
              </a:rPr>
              <a:t>Patent No. </a:t>
            </a:r>
            <a:r>
              <a:rPr kumimoji="0" lang="en-US" sz="1800" b="0" i="0" u="none" strike="noStrike" kern="1200" cap="none" spc="0" normalizeH="0" baseline="0" noProof="0" dirty="0" smtClean="0">
                <a:ln>
                  <a:noFill/>
                </a:ln>
                <a:solidFill>
                  <a:prstClr val="black"/>
                </a:solidFill>
                <a:effectLst/>
                <a:uLnTx/>
                <a:uFillTx/>
                <a:latin typeface="Segoe UI"/>
                <a:ea typeface="+mn-ea"/>
                <a:cs typeface="+mn-cs"/>
              </a:rPr>
              <a:t>6,857,022</a:t>
            </a:r>
          </a:p>
          <a:p>
            <a:pPr marL="0" marR="0" lvl="0" indent="0" algn="ctr" defTabSz="411480" rtl="0" eaLnBrk="1" fontAlgn="auto" latinLnBrk="0" hangingPunct="1">
              <a:lnSpc>
                <a:spcPct val="100000"/>
              </a:lnSpc>
              <a:spcBef>
                <a:spcPct val="20000"/>
              </a:spcBef>
              <a:spcAft>
                <a:spcPts val="0"/>
              </a:spcAft>
              <a:buClrTx/>
              <a:buSzTx/>
              <a:buFont typeface="Arial"/>
              <a:buNone/>
              <a:tabLst/>
              <a:defRPr/>
            </a:pPr>
            <a:endParaRPr kumimoji="0" lang="en-US" sz="1400" b="0" i="1" u="none" strike="noStrike" kern="1200" cap="none" spc="0" normalizeH="0" baseline="0" noProof="0" dirty="0" smtClean="0">
              <a:ln>
                <a:noFill/>
              </a:ln>
              <a:solidFill>
                <a:prstClr val="black"/>
              </a:solidFill>
              <a:effectLst/>
              <a:uLnTx/>
              <a:uFillTx/>
              <a:latin typeface="Segoe UI"/>
              <a:ea typeface="+mn-ea"/>
              <a:cs typeface="+mn-cs"/>
            </a:endParaRPr>
          </a:p>
        </p:txBody>
      </p:sp>
      <p:grpSp>
        <p:nvGrpSpPr>
          <p:cNvPr id="10" name="Group 9" descr="Image of Fig. 1 of US Patent 6857022 with an arrow pointing to Translation Manager 4. "/>
          <p:cNvGrpSpPr/>
          <p:nvPr/>
        </p:nvGrpSpPr>
        <p:grpSpPr>
          <a:xfrm>
            <a:off x="2346357" y="1335154"/>
            <a:ext cx="4604490" cy="3610469"/>
            <a:chOff x="2346357" y="1335154"/>
            <a:chExt cx="4604490" cy="3610469"/>
          </a:xfrm>
        </p:grpSpPr>
        <p:grpSp>
          <p:nvGrpSpPr>
            <p:cNvPr id="3" name="Group 2"/>
            <p:cNvGrpSpPr/>
            <p:nvPr/>
          </p:nvGrpSpPr>
          <p:grpSpPr>
            <a:xfrm>
              <a:off x="2346357" y="1335154"/>
              <a:ext cx="4604490" cy="3610469"/>
              <a:chOff x="2346357" y="1020525"/>
              <a:chExt cx="4604490" cy="3610469"/>
            </a:xfrm>
          </p:grpSpPr>
          <p:pic>
            <p:nvPicPr>
              <p:cNvPr id="24" name="Picture 23"/>
              <p:cNvPicPr>
                <a:picLocks noChangeAspect="1"/>
              </p:cNvPicPr>
              <p:nvPr/>
            </p:nvPicPr>
            <p:blipFill rotWithShape="1">
              <a:blip r:embed="rId3"/>
              <a:srcRect b="12085"/>
              <a:stretch/>
            </p:blipFill>
            <p:spPr>
              <a:xfrm>
                <a:off x="2495942" y="1020525"/>
                <a:ext cx="4152117" cy="3610469"/>
              </a:xfrm>
              <a:prstGeom prst="rect">
                <a:avLst/>
              </a:prstGeom>
            </p:spPr>
          </p:pic>
          <p:sp>
            <p:nvSpPr>
              <p:cNvPr id="19" name="Text Box 2"/>
              <p:cNvSpPr txBox="1">
                <a:spLocks noChangeArrowheads="1"/>
              </p:cNvSpPr>
              <p:nvPr/>
            </p:nvSpPr>
            <p:spPr bwMode="auto">
              <a:xfrm>
                <a:off x="2346357" y="2765651"/>
                <a:ext cx="894080" cy="460375"/>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600"/>
                  </a:spcAft>
                </a:pPr>
                <a:r>
                  <a:rPr lang="en-US" sz="800" dirty="0">
                    <a:effectLst/>
                    <a:latin typeface="Arial" panose="020B0604020202020204" pitchFamily="34" charset="0"/>
                    <a:ea typeface="Calibri" panose="020F0502020204030204" pitchFamily="34" charset="0"/>
                  </a:rPr>
                  <a:t>Original Web Page</a:t>
                </a:r>
                <a:endParaRPr lang="en-US" sz="1200" dirty="0">
                  <a:effectLst/>
                  <a:latin typeface="Times New Roman" panose="02020603050405020304" pitchFamily="18" charset="0"/>
                  <a:ea typeface="Calibri" panose="020F0502020204030204" pitchFamily="34" charset="0"/>
                </a:endParaRPr>
              </a:p>
            </p:txBody>
          </p:sp>
          <p:sp>
            <p:nvSpPr>
              <p:cNvPr id="20" name="Text Box 2"/>
              <p:cNvSpPr txBox="1">
                <a:spLocks noChangeArrowheads="1"/>
              </p:cNvSpPr>
              <p:nvPr/>
            </p:nvSpPr>
            <p:spPr bwMode="auto">
              <a:xfrm>
                <a:off x="4644390" y="1715999"/>
                <a:ext cx="711835" cy="368300"/>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600"/>
                  </a:spcAft>
                </a:pPr>
                <a:r>
                  <a:rPr lang="en-US" sz="800" dirty="0">
                    <a:effectLst/>
                    <a:latin typeface="Arial" panose="020B0604020202020204" pitchFamily="34" charset="0"/>
                    <a:ea typeface="Calibri" panose="020F0502020204030204" pitchFamily="34" charset="0"/>
                  </a:rPr>
                  <a:t>Requested Web Page</a:t>
                </a:r>
                <a:endParaRPr lang="en-US" sz="1200" dirty="0">
                  <a:effectLst/>
                  <a:latin typeface="Times New Roman" panose="02020603050405020304" pitchFamily="18" charset="0"/>
                  <a:ea typeface="Calibri" panose="020F0502020204030204" pitchFamily="34" charset="0"/>
                </a:endParaRPr>
              </a:p>
            </p:txBody>
          </p:sp>
          <p:sp>
            <p:nvSpPr>
              <p:cNvPr id="21" name="Text Box 2"/>
              <p:cNvSpPr txBox="1">
                <a:spLocks noChangeArrowheads="1"/>
              </p:cNvSpPr>
              <p:nvPr/>
            </p:nvSpPr>
            <p:spPr bwMode="auto">
              <a:xfrm>
                <a:off x="4882092" y="3531716"/>
                <a:ext cx="812800" cy="368300"/>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600"/>
                  </a:spcAft>
                </a:pPr>
                <a:r>
                  <a:rPr lang="en-US" sz="800" dirty="0">
                    <a:effectLst/>
                    <a:latin typeface="Arial" panose="020B0604020202020204" pitchFamily="34" charset="0"/>
                    <a:ea typeface="Calibri" panose="020F0502020204030204" pitchFamily="34" charset="0"/>
                  </a:rPr>
                  <a:t>Translated Web Page</a:t>
                </a:r>
                <a:endParaRPr lang="en-US" sz="1200" dirty="0">
                  <a:effectLst/>
                  <a:latin typeface="Times New Roman" panose="02020603050405020304" pitchFamily="18" charset="0"/>
                  <a:ea typeface="Calibri" panose="020F0502020204030204" pitchFamily="34" charset="0"/>
                </a:endParaRPr>
              </a:p>
            </p:txBody>
          </p:sp>
          <p:sp>
            <p:nvSpPr>
              <p:cNvPr id="22" name="Text Box 10"/>
              <p:cNvSpPr txBox="1">
                <a:spLocks noChangeArrowheads="1"/>
              </p:cNvSpPr>
              <p:nvPr/>
            </p:nvSpPr>
            <p:spPr bwMode="auto">
              <a:xfrm>
                <a:off x="3765338" y="2851476"/>
                <a:ext cx="842010" cy="460375"/>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600"/>
                  </a:spcAft>
                </a:pPr>
                <a:r>
                  <a:rPr lang="en-US" sz="800" dirty="0">
                    <a:effectLst/>
                    <a:latin typeface="Arial" panose="020B0604020202020204" pitchFamily="34" charset="0"/>
                    <a:ea typeface="Calibri" panose="020F0502020204030204" pitchFamily="34" charset="0"/>
                  </a:rPr>
                  <a:t>Order for Translation</a:t>
                </a:r>
                <a:endParaRPr lang="en-US" sz="1200" dirty="0">
                  <a:effectLst/>
                  <a:latin typeface="Times New Roman" panose="02020603050405020304" pitchFamily="18" charset="0"/>
                  <a:ea typeface="Calibri" panose="020F0502020204030204" pitchFamily="34" charset="0"/>
                </a:endParaRPr>
              </a:p>
            </p:txBody>
          </p:sp>
          <p:sp>
            <p:nvSpPr>
              <p:cNvPr id="27" name="Right Arrow 26"/>
              <p:cNvSpPr/>
              <p:nvPr/>
            </p:nvSpPr>
            <p:spPr>
              <a:xfrm rot="10800000" flipV="1">
                <a:off x="6453542" y="2707867"/>
                <a:ext cx="497305" cy="45719"/>
              </a:xfrm>
              <a:prstGeom prst="rightArrow">
                <a:avLst/>
              </a:prstGeom>
              <a:solidFill>
                <a:schemeClr val="accent1">
                  <a:lumMod val="20000"/>
                  <a:lumOff val="80000"/>
                </a:schemeClr>
              </a:solidFill>
              <a:ln w="177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p:cNvSpPr txBox="1"/>
            <p:nvPr/>
          </p:nvSpPr>
          <p:spPr>
            <a:xfrm>
              <a:off x="5543038" y="4472165"/>
              <a:ext cx="692818" cy="338554"/>
            </a:xfrm>
            <a:prstGeom prst="rect">
              <a:avLst/>
            </a:prstGeom>
            <a:noFill/>
          </p:spPr>
          <p:txBody>
            <a:bodyPr wrap="none" rtlCol="0">
              <a:spAutoFit/>
            </a:bodyPr>
            <a:lstStyle/>
            <a:p>
              <a:r>
                <a:rPr lang="en-US" sz="1600" dirty="0" smtClean="0"/>
                <a:t>FIG. 1</a:t>
              </a:r>
              <a:endParaRPr lang="en-US" sz="1600" dirty="0"/>
            </a:p>
          </p:txBody>
        </p:sp>
      </p:grpSp>
      <p:sp>
        <p:nvSpPr>
          <p:cNvPr id="4" name="Slide Number Placeholder 3"/>
          <p:cNvSpPr>
            <a:spLocks noGrp="1"/>
          </p:cNvSpPr>
          <p:nvPr>
            <p:ph type="sldNum" sz="quarter" idx="12"/>
          </p:nvPr>
        </p:nvSpPr>
        <p:spPr/>
        <p:txBody>
          <a:bodyPr/>
          <a:lstStyle/>
          <a:p>
            <a:fld id="{92DA454B-C859-4892-B9FA-68B588C9F547}" type="slidenum">
              <a:rPr lang="en-US" smtClean="0"/>
              <a:pPr/>
              <a:t>36</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39071332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194"/>
            <a:ext cx="8229600" cy="501444"/>
          </a:xfrm>
        </p:spPr>
        <p:txBody>
          <a:bodyPr>
            <a:noAutofit/>
          </a:bodyPr>
          <a:lstStyle/>
          <a:p>
            <a:r>
              <a:rPr lang="en-US" sz="2400" dirty="0"/>
              <a:t>Example 4: Written description for result-oriented </a:t>
            </a:r>
            <a:r>
              <a:rPr lang="en-US" sz="2400" dirty="0" smtClean="0"/>
              <a:t>limitations (</a:t>
            </a:r>
            <a:r>
              <a:rPr lang="en-US" sz="2400" dirty="0"/>
              <a:t>cont</a:t>
            </a:r>
            <a:r>
              <a:rPr lang="en-US" sz="2400" dirty="0" smtClean="0"/>
              <a:t>.) </a:t>
            </a:r>
            <a:endParaRPr lang="en-US" sz="2400" dirty="0"/>
          </a:p>
        </p:txBody>
      </p:sp>
      <p:sp>
        <p:nvSpPr>
          <p:cNvPr id="12" name="Content Placeholder 2"/>
          <p:cNvSpPr txBox="1">
            <a:spLocks/>
          </p:cNvSpPr>
          <p:nvPr/>
        </p:nvSpPr>
        <p:spPr>
          <a:xfrm>
            <a:off x="1912884" y="1018029"/>
            <a:ext cx="5328744" cy="389196"/>
          </a:xfrm>
          <a:prstGeom prst="rect">
            <a:avLst/>
          </a:prstGeom>
        </p:spPr>
        <p:txBody>
          <a:bodyPr vert="horz" lIns="91440" tIns="45720" rIns="91440" bIns="45720" rtlCol="0">
            <a:noAutofit/>
          </a:bodyPr>
          <a:lstStyle>
            <a:lvl1pPr marL="308610" indent="-308610" algn="l" defTabSz="411480" rtl="0" eaLnBrk="1" latinLnBrk="0" hangingPunct="1">
              <a:spcBef>
                <a:spcPct val="20000"/>
              </a:spcBef>
              <a:buFont typeface="Arial"/>
              <a:buChar char="•"/>
              <a:defRPr sz="2520" kern="1200">
                <a:solidFill>
                  <a:schemeClr val="tx1"/>
                </a:solidFill>
                <a:latin typeface="Segoe UI"/>
                <a:ea typeface="+mn-ea"/>
                <a:cs typeface="+mn-cs"/>
              </a:defRPr>
            </a:lvl1pPr>
            <a:lvl2pPr marL="615792" indent="-257175" algn="l" defTabSz="411480" rtl="0" eaLnBrk="1" latinLnBrk="0" hangingPunct="1">
              <a:spcBef>
                <a:spcPct val="20000"/>
              </a:spcBef>
              <a:buFont typeface="Arial"/>
              <a:buChar char="–"/>
              <a:defRPr sz="2160" kern="1200">
                <a:solidFill>
                  <a:schemeClr val="tx1"/>
                </a:solidFill>
                <a:latin typeface="Segoe UI"/>
                <a:ea typeface="+mn-ea"/>
                <a:cs typeface="+mn-cs"/>
              </a:defRPr>
            </a:lvl2pPr>
            <a:lvl3pPr marL="822960" indent="-205740" algn="l" defTabSz="411480" rtl="0" eaLnBrk="1" latinLnBrk="0" hangingPunct="1">
              <a:spcBef>
                <a:spcPct val="20000"/>
              </a:spcBef>
              <a:buFont typeface="Arial"/>
              <a:buChar char="•"/>
              <a:defRPr sz="1800" kern="1200">
                <a:solidFill>
                  <a:schemeClr val="tx1"/>
                </a:solidFill>
                <a:latin typeface="Segoe UI"/>
                <a:ea typeface="+mn-ea"/>
                <a:cs typeface="+mn-cs"/>
              </a:defRPr>
            </a:lvl3pPr>
            <a:lvl4pPr marL="1135857" indent="-205740" algn="l" defTabSz="411480" rtl="0" eaLnBrk="1" latinLnBrk="0" hangingPunct="1">
              <a:spcBef>
                <a:spcPct val="20000"/>
              </a:spcBef>
              <a:buFont typeface="Arial"/>
              <a:buChar char="–"/>
              <a:defRPr sz="1620" kern="1200">
                <a:solidFill>
                  <a:schemeClr val="tx1"/>
                </a:solidFill>
                <a:latin typeface="Segoe UI"/>
                <a:ea typeface="+mn-ea"/>
                <a:cs typeface="+mn-cs"/>
              </a:defRPr>
            </a:lvl4pPr>
            <a:lvl5pPr marL="1387317" indent="-205740" algn="l" defTabSz="411480" rtl="0" eaLnBrk="1" latinLnBrk="0" hangingPunct="1">
              <a:spcBef>
                <a:spcPct val="20000"/>
              </a:spcBef>
              <a:buFont typeface="Arial"/>
              <a:buChar char="»"/>
              <a:defRPr sz="1620" kern="1200">
                <a:solidFill>
                  <a:schemeClr val="tx1"/>
                </a:solidFill>
                <a:latin typeface="Segoe UI"/>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ctr" defTabSz="41148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0" normalizeH="0" baseline="0" noProof="0" dirty="0" smtClean="0">
                <a:ln>
                  <a:noFill/>
                </a:ln>
                <a:solidFill>
                  <a:prstClr val="black"/>
                </a:solidFill>
                <a:effectLst/>
                <a:uLnTx/>
                <a:uFillTx/>
                <a:latin typeface="Segoe UI"/>
                <a:ea typeface="+mn-ea"/>
                <a:cs typeface="+mn-cs"/>
              </a:rPr>
              <a:t>Excerpt from U.S. </a:t>
            </a:r>
            <a:r>
              <a:rPr kumimoji="0" lang="en-US" sz="1800" b="0" i="0" u="none" strike="noStrike" kern="1200" cap="none" spc="0" normalizeH="0" baseline="0" noProof="0" dirty="0">
                <a:ln>
                  <a:noFill/>
                </a:ln>
                <a:solidFill>
                  <a:prstClr val="black"/>
                </a:solidFill>
                <a:effectLst/>
                <a:uLnTx/>
                <a:uFillTx/>
                <a:latin typeface="Segoe UI"/>
                <a:ea typeface="+mn-ea"/>
                <a:cs typeface="+mn-cs"/>
              </a:rPr>
              <a:t>Patent No. </a:t>
            </a:r>
            <a:r>
              <a:rPr kumimoji="0" lang="en-US" sz="1800" b="0" i="0" u="none" strike="noStrike" kern="1200" cap="none" spc="0" normalizeH="0" baseline="0" noProof="0" dirty="0" smtClean="0">
                <a:ln>
                  <a:noFill/>
                </a:ln>
                <a:solidFill>
                  <a:prstClr val="black"/>
                </a:solidFill>
                <a:effectLst/>
                <a:uLnTx/>
                <a:uFillTx/>
                <a:latin typeface="Segoe UI"/>
                <a:ea typeface="+mn-ea"/>
                <a:cs typeface="+mn-cs"/>
              </a:rPr>
              <a:t>6,857,022</a:t>
            </a:r>
          </a:p>
          <a:p>
            <a:pPr marL="0" marR="0" lvl="0" indent="0" algn="ctr" defTabSz="411480" rtl="0" eaLnBrk="1" fontAlgn="auto" latinLnBrk="0" hangingPunct="1">
              <a:lnSpc>
                <a:spcPct val="100000"/>
              </a:lnSpc>
              <a:spcBef>
                <a:spcPct val="20000"/>
              </a:spcBef>
              <a:spcAft>
                <a:spcPts val="0"/>
              </a:spcAft>
              <a:buClrTx/>
              <a:buSzTx/>
              <a:buFont typeface="Arial"/>
              <a:buNone/>
              <a:tabLst/>
              <a:defRPr/>
            </a:pPr>
            <a:endParaRPr kumimoji="0" lang="en-US" sz="1400" b="0" i="1" u="none" strike="noStrike" kern="1200" cap="none" spc="0" normalizeH="0" baseline="0" noProof="0" dirty="0" smtClean="0">
              <a:ln>
                <a:noFill/>
              </a:ln>
              <a:solidFill>
                <a:prstClr val="black"/>
              </a:solidFill>
              <a:effectLst/>
              <a:uLnTx/>
              <a:uFillTx/>
              <a:latin typeface="Segoe UI"/>
              <a:ea typeface="+mn-ea"/>
              <a:cs typeface="+mn-cs"/>
            </a:endParaRPr>
          </a:p>
        </p:txBody>
      </p:sp>
      <p:sp>
        <p:nvSpPr>
          <p:cNvPr id="15" name="Content Placeholder 14"/>
          <p:cNvSpPr>
            <a:spLocks noGrp="1"/>
          </p:cNvSpPr>
          <p:nvPr>
            <p:ph idx="1"/>
          </p:nvPr>
        </p:nvSpPr>
        <p:spPr>
          <a:xfrm>
            <a:off x="457200" y="1401489"/>
            <a:ext cx="8229600" cy="3297426"/>
          </a:xfrm>
        </p:spPr>
        <p:txBody>
          <a:bodyPr>
            <a:noAutofit/>
          </a:bodyPr>
          <a:lstStyle/>
          <a:p>
            <a:pPr marL="0" indent="0">
              <a:buNone/>
            </a:pPr>
            <a:r>
              <a:rPr lang="en-US" sz="1250" i="1" dirty="0"/>
              <a:t>FIG. 1 shows a schematic of a translation ordering system. </a:t>
            </a:r>
            <a:r>
              <a:rPr lang="en-US" sz="1250" i="1" dirty="0" smtClean="0"/>
              <a:t>… The </a:t>
            </a:r>
            <a:r>
              <a:rPr lang="en-US" sz="1250" i="1" dirty="0"/>
              <a:t>translation manager 4 retrieves the requested web page 6 from the web server </a:t>
            </a:r>
            <a:r>
              <a:rPr lang="en-US" sz="1250" i="1" dirty="0" smtClean="0"/>
              <a:t>3. The </a:t>
            </a:r>
            <a:r>
              <a:rPr lang="en-US" sz="1250" i="1" dirty="0"/>
              <a:t>translation manager 4 processes the order for translation 5 by translating the text (and possibly sound, video, graphics, etc.) of the requested web page 6 and optionally adding further information. </a:t>
            </a:r>
            <a:r>
              <a:rPr lang="en-US" sz="1250" i="1" dirty="0" smtClean="0"/>
              <a:t>The </a:t>
            </a:r>
            <a:r>
              <a:rPr lang="en-US" sz="1250" i="1" dirty="0"/>
              <a:t>translation manager 4 obtains the translation using translation programs stored in a memory in communication with the translation manager 4 for effecting automatic translation of the requested web page 6. </a:t>
            </a:r>
            <a:r>
              <a:rPr lang="en-US" sz="1250" i="1" dirty="0" smtClean="0"/>
              <a:t>The </a:t>
            </a:r>
            <a:r>
              <a:rPr lang="en-US" sz="1250" i="1" dirty="0"/>
              <a:t>translation manager 4 transmits the translated web page 7 to the customer 1, and the translated web page 7 is displayed by the customer’s web </a:t>
            </a:r>
            <a:r>
              <a:rPr lang="en-US" sz="1250" i="1" dirty="0" smtClean="0"/>
              <a:t>browser….</a:t>
            </a:r>
          </a:p>
          <a:p>
            <a:pPr marL="0" indent="0">
              <a:buNone/>
            </a:pPr>
            <a:endParaRPr lang="en-US" sz="800" b="1" i="1" dirty="0"/>
          </a:p>
          <a:p>
            <a:pPr marL="0" indent="0">
              <a:buNone/>
            </a:pPr>
            <a:r>
              <a:rPr lang="en-US" sz="1250" b="1" i="1" dirty="0" smtClean="0"/>
              <a:t>In </a:t>
            </a:r>
            <a:r>
              <a:rPr lang="en-US" sz="1250" b="1" i="1" dirty="0"/>
              <a:t>one embodiment of the invention, the translation manager 4 replaces in the translated web page 7 all original hypertext links that point to other hyperlinked web pages stored on the web server with new hypertext links that point back to the translation manager 4. </a:t>
            </a:r>
            <a:r>
              <a:rPr lang="en-US" sz="1250" i="1" dirty="0" smtClean="0"/>
              <a:t>When </a:t>
            </a:r>
            <a:r>
              <a:rPr lang="en-US" sz="1250" i="1" dirty="0"/>
              <a:t>translation of the original web page is requested by the single action, the other hyperlinked web pages are automatically translated in anticipation of the customer’s needs. </a:t>
            </a:r>
            <a:r>
              <a:rPr lang="en-US" sz="1250" b="1" i="1" dirty="0" smtClean="0"/>
              <a:t>Then</a:t>
            </a:r>
            <a:r>
              <a:rPr lang="en-US" sz="1250" b="1" i="1" dirty="0"/>
              <a:t>, when the customer clicks on any of the new hypertext links in the translated web page 7, the translation manager 4 provides the translated hyperlinked web pages to the customer’s web browser for display. </a:t>
            </a:r>
            <a:r>
              <a:rPr lang="en-US" sz="1250" b="1" i="1" dirty="0" smtClean="0"/>
              <a:t>… </a:t>
            </a:r>
            <a:r>
              <a:rPr lang="en-US" sz="1250" b="1" i="1" dirty="0"/>
              <a:t>This enables the customer to surf an entire web site, or indeed many web sites because often the hypertext links on a web page point to other web pages, without the need to separately request translation of each of the other hyperlinked web </a:t>
            </a:r>
            <a:r>
              <a:rPr lang="en-US" sz="1250" b="1" i="1" dirty="0" smtClean="0"/>
              <a:t>pages.</a:t>
            </a:r>
            <a:endParaRPr lang="en-US" sz="1250" b="1" i="1" dirty="0"/>
          </a:p>
        </p:txBody>
      </p:sp>
      <p:sp>
        <p:nvSpPr>
          <p:cNvPr id="4" name="Slide Number Placeholder 3"/>
          <p:cNvSpPr>
            <a:spLocks noGrp="1"/>
          </p:cNvSpPr>
          <p:nvPr>
            <p:ph type="sldNum" sz="quarter" idx="12"/>
          </p:nvPr>
        </p:nvSpPr>
        <p:spPr/>
        <p:txBody>
          <a:bodyPr/>
          <a:lstStyle/>
          <a:p>
            <a:fld id="{92DA454B-C859-4892-B9FA-68B588C9F547}" type="slidenum">
              <a:rPr lang="en-US" smtClean="0"/>
              <a:pPr/>
              <a:t>37</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3341226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196"/>
            <a:ext cx="8229600" cy="501444"/>
          </a:xfrm>
        </p:spPr>
        <p:txBody>
          <a:bodyPr>
            <a:noAutofit/>
          </a:bodyPr>
          <a:lstStyle/>
          <a:p>
            <a:r>
              <a:rPr lang="en-US" sz="2400" dirty="0"/>
              <a:t>Example 4: Written description for result-oriented </a:t>
            </a:r>
            <a:r>
              <a:rPr lang="en-US" sz="2400" dirty="0" smtClean="0"/>
              <a:t>limitations (</a:t>
            </a:r>
            <a:r>
              <a:rPr lang="en-US" sz="2400" dirty="0"/>
              <a:t>cont</a:t>
            </a:r>
            <a:r>
              <a:rPr lang="en-US" sz="2400" dirty="0" smtClean="0"/>
              <a:t>.) </a:t>
            </a:r>
            <a:endParaRPr lang="en-US" sz="2400" dirty="0"/>
          </a:p>
        </p:txBody>
      </p:sp>
      <p:sp>
        <p:nvSpPr>
          <p:cNvPr id="3" name="Content Placeholder 2"/>
          <p:cNvSpPr>
            <a:spLocks noGrp="1"/>
          </p:cNvSpPr>
          <p:nvPr>
            <p:ph idx="1"/>
          </p:nvPr>
        </p:nvSpPr>
        <p:spPr>
          <a:xfrm>
            <a:off x="457200" y="1100119"/>
            <a:ext cx="8229600" cy="3822527"/>
          </a:xfrm>
        </p:spPr>
        <p:txBody>
          <a:bodyPr>
            <a:normAutofit fontScale="55000" lnSpcReduction="20000"/>
          </a:bodyPr>
          <a:lstStyle/>
          <a:p>
            <a:pPr>
              <a:lnSpc>
                <a:spcPct val="120000"/>
              </a:lnSpc>
              <a:spcBef>
                <a:spcPts val="480"/>
              </a:spcBef>
            </a:pPr>
            <a:r>
              <a:rPr lang="en-US" sz="2900" dirty="0"/>
              <a:t>Claim 3</a:t>
            </a:r>
            <a:r>
              <a:rPr lang="en-US" sz="2900" dirty="0" smtClean="0"/>
              <a:t> </a:t>
            </a:r>
            <a:r>
              <a:rPr lang="en-US" sz="2900" b="1" dirty="0"/>
              <a:t>lacks </a:t>
            </a:r>
            <a:r>
              <a:rPr lang="en-US" sz="2900" b="1" dirty="0" smtClean="0"/>
              <a:t>written description </a:t>
            </a:r>
            <a:r>
              <a:rPr lang="en-US" sz="2900" dirty="0"/>
              <a:t>under § 112(a) </a:t>
            </a:r>
            <a:endParaRPr lang="en-US" sz="2900" dirty="0" smtClean="0"/>
          </a:p>
          <a:p>
            <a:pPr lvl="1">
              <a:lnSpc>
                <a:spcPct val="120000"/>
              </a:lnSpc>
              <a:spcBef>
                <a:spcPts val="480"/>
              </a:spcBef>
            </a:pPr>
            <a:r>
              <a:rPr lang="en-US" sz="2500" dirty="0"/>
              <a:t>For computer-implemented functional claims, the determination of the sufficiency of the disclosure under § 112(a) requires an inquiry into whether the specification provides a disclosure of the computer and algorithm that achieve the claimed function in sufficient detail that one of ordinary skill in the art can reasonably conclude that the inventor possessed the claimed subject matter at the time of </a:t>
            </a:r>
            <a:r>
              <a:rPr lang="en-US" sz="2500" dirty="0" smtClean="0"/>
              <a:t>filing. See </a:t>
            </a:r>
            <a:r>
              <a:rPr lang="en-US" sz="2500" dirty="0"/>
              <a:t>MPEP </a:t>
            </a:r>
            <a:r>
              <a:rPr lang="en-US" sz="2500" dirty="0" smtClean="0"/>
              <a:t>§ 2161.01(I).</a:t>
            </a:r>
            <a:endParaRPr lang="en-US" sz="2500" dirty="0"/>
          </a:p>
          <a:p>
            <a:pPr>
              <a:lnSpc>
                <a:spcPct val="120000"/>
              </a:lnSpc>
              <a:spcBef>
                <a:spcPts val="480"/>
              </a:spcBef>
            </a:pPr>
            <a:r>
              <a:rPr lang="en-US" sz="2900" dirty="0" smtClean="0"/>
              <a:t>The </a:t>
            </a:r>
            <a:r>
              <a:rPr lang="en-US" sz="2900" dirty="0"/>
              <a:t>specification does </a:t>
            </a:r>
            <a:r>
              <a:rPr lang="en-US" sz="2900" b="1" dirty="0"/>
              <a:t>not</a:t>
            </a:r>
            <a:r>
              <a:rPr lang="en-US" sz="2900" dirty="0"/>
              <a:t> describe how the web browser performs the “providing” step of </a:t>
            </a:r>
            <a:r>
              <a:rPr lang="en-US" sz="2900" dirty="0" smtClean="0"/>
              <a:t>claim 3.</a:t>
            </a:r>
          </a:p>
          <a:p>
            <a:pPr lvl="1">
              <a:lnSpc>
                <a:spcPct val="120000"/>
              </a:lnSpc>
              <a:spcBef>
                <a:spcPts val="480"/>
              </a:spcBef>
            </a:pPr>
            <a:r>
              <a:rPr lang="en-US" sz="2500" dirty="0" smtClean="0"/>
              <a:t>There </a:t>
            </a:r>
            <a:r>
              <a:rPr lang="en-US" sz="2500" dirty="0"/>
              <a:t>is no discussion of how the web browser would provide translations of the other hyperlinked web pages responsive to a user activating </a:t>
            </a:r>
            <a:r>
              <a:rPr lang="en-US" sz="2500" b="1" dirty="0" smtClean="0"/>
              <a:t>original </a:t>
            </a:r>
            <a:r>
              <a:rPr lang="en-US" sz="2500" b="1" dirty="0"/>
              <a:t>hypertext links </a:t>
            </a:r>
            <a:r>
              <a:rPr lang="en-US" sz="2500" dirty="0"/>
              <a:t>in the translated web page because the specification only discusses providing translations in response to a </a:t>
            </a:r>
            <a:r>
              <a:rPr lang="en-US" sz="2500" dirty="0" smtClean="0"/>
              <a:t>user activating </a:t>
            </a:r>
            <a:r>
              <a:rPr lang="en-US" sz="2500" b="1" dirty="0"/>
              <a:t>new hypertext links</a:t>
            </a:r>
            <a:r>
              <a:rPr lang="en-US" sz="2500" dirty="0"/>
              <a:t> in the translated web page.</a:t>
            </a:r>
            <a:endParaRPr lang="en-US" sz="2500" dirty="0" smtClean="0"/>
          </a:p>
          <a:p>
            <a:pPr lvl="1">
              <a:lnSpc>
                <a:spcPct val="120000"/>
              </a:lnSpc>
              <a:spcBef>
                <a:spcPts val="480"/>
              </a:spcBef>
            </a:pPr>
            <a:r>
              <a:rPr lang="en-US" sz="2500" dirty="0" smtClean="0"/>
              <a:t>It </a:t>
            </a:r>
            <a:r>
              <a:rPr lang="en-US" sz="2500" dirty="0"/>
              <a:t>is not enough that one skilled in the art could theoretically write a program to achieve the claimed function, rather the specification itself must explain how the claimed function is </a:t>
            </a:r>
            <a:r>
              <a:rPr lang="en-US" sz="2500" dirty="0" smtClean="0"/>
              <a:t>achieved.</a:t>
            </a:r>
            <a:endParaRPr lang="en-US" sz="2500" dirty="0"/>
          </a:p>
        </p:txBody>
      </p:sp>
      <p:sp>
        <p:nvSpPr>
          <p:cNvPr id="4" name="Slide Number Placeholder 3"/>
          <p:cNvSpPr>
            <a:spLocks noGrp="1"/>
          </p:cNvSpPr>
          <p:nvPr>
            <p:ph type="sldNum" sz="quarter" idx="12"/>
          </p:nvPr>
        </p:nvSpPr>
        <p:spPr/>
        <p:txBody>
          <a:bodyPr/>
          <a:lstStyle/>
          <a:p>
            <a:fld id="{92DA454B-C859-4892-B9FA-68B588C9F547}" type="slidenum">
              <a:rPr lang="en-US" smtClean="0"/>
              <a:pPr/>
              <a:t>38</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16944064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6"/>
            <a:ext cx="8229600" cy="501444"/>
          </a:xfrm>
        </p:spPr>
        <p:txBody>
          <a:bodyPr>
            <a:noAutofit/>
          </a:bodyPr>
          <a:lstStyle/>
          <a:p>
            <a:r>
              <a:rPr lang="en-US" sz="2800" dirty="0" smtClean="0"/>
              <a:t>Enablement requirement </a:t>
            </a:r>
            <a:r>
              <a:rPr lang="en-US" sz="2800" dirty="0"/>
              <a:t>of § 112(a)</a:t>
            </a:r>
          </a:p>
        </p:txBody>
      </p:sp>
      <p:sp>
        <p:nvSpPr>
          <p:cNvPr id="3" name="Content Placeholder 2"/>
          <p:cNvSpPr>
            <a:spLocks noGrp="1"/>
          </p:cNvSpPr>
          <p:nvPr>
            <p:ph idx="1"/>
          </p:nvPr>
        </p:nvSpPr>
        <p:spPr>
          <a:xfrm>
            <a:off x="387927" y="852374"/>
            <a:ext cx="8379084" cy="3847963"/>
          </a:xfrm>
        </p:spPr>
        <p:txBody>
          <a:bodyPr>
            <a:noAutofit/>
          </a:bodyPr>
          <a:lstStyle/>
          <a:p>
            <a:pPr>
              <a:spcBef>
                <a:spcPts val="480"/>
              </a:spcBef>
            </a:pPr>
            <a:r>
              <a:rPr lang="en-US" sz="1800" dirty="0" smtClean="0"/>
              <a:t>The </a:t>
            </a:r>
            <a:r>
              <a:rPr lang="en-US" sz="1800" dirty="0"/>
              <a:t>specification must teach those skilled in the art how to make and use the full scope of the claimed invention without </a:t>
            </a:r>
            <a:r>
              <a:rPr lang="en-US" sz="1800" b="1" dirty="0"/>
              <a:t>undue </a:t>
            </a:r>
            <a:r>
              <a:rPr lang="en-US" sz="1800" b="1" dirty="0" smtClean="0"/>
              <a:t>experimentation</a:t>
            </a:r>
            <a:r>
              <a:rPr lang="en-US" sz="1800" dirty="0" smtClean="0"/>
              <a:t>.</a:t>
            </a:r>
            <a:endParaRPr lang="en-US" sz="1800" u="sng" dirty="0" smtClean="0"/>
          </a:p>
          <a:p>
            <a:pPr>
              <a:spcBef>
                <a:spcPts val="480"/>
              </a:spcBef>
            </a:pPr>
            <a:r>
              <a:rPr lang="en-US" sz="1800" dirty="0"/>
              <a:t>In determining whether experimentation is undue, </a:t>
            </a:r>
            <a:r>
              <a:rPr lang="en-US" sz="1800" i="1" dirty="0" smtClean="0"/>
              <a:t>Wands</a:t>
            </a:r>
            <a:r>
              <a:rPr lang="en-US" sz="1800" dirty="0" smtClean="0"/>
              <a:t> </a:t>
            </a:r>
            <a:r>
              <a:rPr lang="en-US" sz="1800" dirty="0"/>
              <a:t>lists a number of factors to consider:  </a:t>
            </a:r>
            <a:endParaRPr lang="en-US" sz="1800" dirty="0" smtClean="0"/>
          </a:p>
          <a:p>
            <a:pPr marL="0" indent="0">
              <a:spcBef>
                <a:spcPts val="480"/>
              </a:spcBef>
              <a:buNone/>
            </a:pPr>
            <a:r>
              <a:rPr lang="en-US" sz="1800" dirty="0" smtClean="0"/>
              <a:t>	(</a:t>
            </a:r>
            <a:r>
              <a:rPr lang="en-US" sz="1800" dirty="0"/>
              <a:t>1) </a:t>
            </a:r>
            <a:r>
              <a:rPr lang="en-US" sz="1800" dirty="0" smtClean="0"/>
              <a:t>The </a:t>
            </a:r>
            <a:r>
              <a:rPr lang="en-US" sz="1800" dirty="0"/>
              <a:t>quantity of experimentation </a:t>
            </a:r>
            <a:r>
              <a:rPr lang="en-US" sz="1800" dirty="0" smtClean="0"/>
              <a:t>necessary</a:t>
            </a:r>
            <a:endParaRPr lang="en-US" sz="1800" dirty="0"/>
          </a:p>
          <a:p>
            <a:pPr marL="0" indent="0">
              <a:spcBef>
                <a:spcPts val="480"/>
              </a:spcBef>
              <a:buNone/>
            </a:pPr>
            <a:r>
              <a:rPr lang="en-US" sz="1800" dirty="0" smtClean="0"/>
              <a:t>	(2</a:t>
            </a:r>
            <a:r>
              <a:rPr lang="en-US" sz="1800" dirty="0"/>
              <a:t>) </a:t>
            </a:r>
            <a:r>
              <a:rPr lang="en-US" sz="1800" dirty="0" smtClean="0"/>
              <a:t>The </a:t>
            </a:r>
            <a:r>
              <a:rPr lang="en-US" sz="1800" dirty="0"/>
              <a:t>amount of direction or guidance </a:t>
            </a:r>
            <a:r>
              <a:rPr lang="en-US" sz="1800" dirty="0" smtClean="0"/>
              <a:t>presented</a:t>
            </a:r>
          </a:p>
          <a:p>
            <a:pPr marL="0" indent="0">
              <a:spcBef>
                <a:spcPts val="480"/>
              </a:spcBef>
              <a:buNone/>
            </a:pPr>
            <a:r>
              <a:rPr lang="en-US" sz="1800" dirty="0" smtClean="0"/>
              <a:t>	(</a:t>
            </a:r>
            <a:r>
              <a:rPr lang="en-US" sz="1800" dirty="0"/>
              <a:t>3) </a:t>
            </a:r>
            <a:r>
              <a:rPr lang="en-US" sz="1800" dirty="0" smtClean="0"/>
              <a:t>The </a:t>
            </a:r>
            <a:r>
              <a:rPr lang="en-US" sz="1800" dirty="0"/>
              <a:t>presence or absence of working </a:t>
            </a:r>
            <a:r>
              <a:rPr lang="en-US" sz="1800" dirty="0" smtClean="0"/>
              <a:t>examples</a:t>
            </a:r>
          </a:p>
          <a:p>
            <a:pPr marL="0" indent="0">
              <a:spcBef>
                <a:spcPts val="480"/>
              </a:spcBef>
              <a:buNone/>
            </a:pPr>
            <a:r>
              <a:rPr lang="en-US" sz="1800" dirty="0" smtClean="0"/>
              <a:t>	(</a:t>
            </a:r>
            <a:r>
              <a:rPr lang="en-US" sz="1800" dirty="0"/>
              <a:t>4) </a:t>
            </a:r>
            <a:r>
              <a:rPr lang="en-US" sz="1800" dirty="0" smtClean="0"/>
              <a:t>The </a:t>
            </a:r>
            <a:r>
              <a:rPr lang="en-US" sz="1800" dirty="0"/>
              <a:t>nature of the </a:t>
            </a:r>
            <a:r>
              <a:rPr lang="en-US" sz="1800" dirty="0" smtClean="0"/>
              <a:t>invention</a:t>
            </a:r>
          </a:p>
          <a:p>
            <a:pPr marL="0" indent="0">
              <a:spcBef>
                <a:spcPts val="480"/>
              </a:spcBef>
              <a:buNone/>
            </a:pPr>
            <a:r>
              <a:rPr lang="en-US" sz="1800" dirty="0" smtClean="0"/>
              <a:t>	(</a:t>
            </a:r>
            <a:r>
              <a:rPr lang="en-US" sz="1800" dirty="0"/>
              <a:t>5) </a:t>
            </a:r>
            <a:r>
              <a:rPr lang="en-US" sz="1800" dirty="0" smtClean="0"/>
              <a:t>The </a:t>
            </a:r>
            <a:r>
              <a:rPr lang="en-US" sz="1800" dirty="0"/>
              <a:t>state of the prior </a:t>
            </a:r>
            <a:r>
              <a:rPr lang="en-US" sz="1800" dirty="0" smtClean="0"/>
              <a:t>art</a:t>
            </a:r>
            <a:endParaRPr lang="en-US" sz="1800" dirty="0"/>
          </a:p>
          <a:p>
            <a:pPr marL="0" indent="0">
              <a:spcBef>
                <a:spcPts val="480"/>
              </a:spcBef>
              <a:buNone/>
            </a:pPr>
            <a:r>
              <a:rPr lang="en-US" sz="1800" dirty="0" smtClean="0"/>
              <a:t>	(6</a:t>
            </a:r>
            <a:r>
              <a:rPr lang="en-US" sz="1800" dirty="0"/>
              <a:t>) </a:t>
            </a:r>
            <a:r>
              <a:rPr lang="en-US" sz="1800" dirty="0" smtClean="0"/>
              <a:t>The </a:t>
            </a:r>
            <a:r>
              <a:rPr lang="en-US" sz="1800" dirty="0"/>
              <a:t>relative skill of those in the </a:t>
            </a:r>
            <a:r>
              <a:rPr lang="en-US" sz="1800" dirty="0" smtClean="0"/>
              <a:t>art</a:t>
            </a:r>
            <a:endParaRPr lang="en-US" sz="1800" dirty="0"/>
          </a:p>
          <a:p>
            <a:pPr marL="0" indent="0">
              <a:spcBef>
                <a:spcPts val="480"/>
              </a:spcBef>
              <a:buNone/>
            </a:pPr>
            <a:r>
              <a:rPr lang="en-US" sz="1800" dirty="0" smtClean="0"/>
              <a:t>	(7</a:t>
            </a:r>
            <a:r>
              <a:rPr lang="en-US" sz="1800" dirty="0"/>
              <a:t>) </a:t>
            </a:r>
            <a:r>
              <a:rPr lang="en-US" sz="1800" dirty="0" smtClean="0"/>
              <a:t>The </a:t>
            </a:r>
            <a:r>
              <a:rPr lang="en-US" sz="1800" dirty="0"/>
              <a:t>predictability or unpredictability of the </a:t>
            </a:r>
            <a:r>
              <a:rPr lang="en-US" sz="1800" dirty="0" smtClean="0"/>
              <a:t>art</a:t>
            </a:r>
            <a:endParaRPr lang="en-US" sz="1800" dirty="0"/>
          </a:p>
          <a:p>
            <a:pPr marL="0" indent="0">
              <a:spcBef>
                <a:spcPts val="480"/>
              </a:spcBef>
              <a:buNone/>
            </a:pPr>
            <a:r>
              <a:rPr lang="en-US" sz="1800" dirty="0" smtClean="0"/>
              <a:t>	(8</a:t>
            </a:r>
            <a:r>
              <a:rPr lang="en-US" sz="1800" dirty="0"/>
              <a:t>) </a:t>
            </a:r>
            <a:r>
              <a:rPr lang="en-US" sz="1800" dirty="0" smtClean="0"/>
              <a:t>The </a:t>
            </a:r>
            <a:r>
              <a:rPr lang="en-US" sz="1800" dirty="0"/>
              <a:t>breadth of the </a:t>
            </a:r>
            <a:r>
              <a:rPr lang="en-US" sz="1800" dirty="0" smtClean="0"/>
              <a:t>claims</a:t>
            </a:r>
          </a:p>
        </p:txBody>
      </p:sp>
      <p:sp>
        <p:nvSpPr>
          <p:cNvPr id="4" name="Slide Number Placeholder 3"/>
          <p:cNvSpPr>
            <a:spLocks noGrp="1"/>
          </p:cNvSpPr>
          <p:nvPr>
            <p:ph type="sldNum" sz="quarter" idx="12"/>
          </p:nvPr>
        </p:nvSpPr>
        <p:spPr/>
        <p:txBody>
          <a:bodyPr/>
          <a:lstStyle/>
          <a:p>
            <a:fld id="{92DA454B-C859-4892-B9FA-68B588C9F547}" type="slidenum">
              <a:rPr lang="en-US" smtClean="0"/>
              <a:pPr/>
              <a:t>39</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369654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Training purpose</a:t>
            </a:r>
            <a:endParaRPr lang="en-US" sz="2800" dirty="0"/>
          </a:p>
        </p:txBody>
      </p:sp>
      <p:sp>
        <p:nvSpPr>
          <p:cNvPr id="3" name="Content Placeholder 2"/>
          <p:cNvSpPr>
            <a:spLocks noGrp="1"/>
          </p:cNvSpPr>
          <p:nvPr>
            <p:ph idx="1"/>
          </p:nvPr>
        </p:nvSpPr>
        <p:spPr/>
        <p:txBody>
          <a:bodyPr>
            <a:normAutofit/>
          </a:bodyPr>
          <a:lstStyle/>
          <a:p>
            <a:pPr>
              <a:spcBef>
                <a:spcPts val="480"/>
              </a:spcBef>
            </a:pPr>
            <a:r>
              <a:rPr lang="en-US" sz="2400" dirty="0" smtClean="0"/>
              <a:t>Ensure that computer-implemented functional claim limitations are properly treated under 35 U.S.C. § </a:t>
            </a:r>
            <a:r>
              <a:rPr lang="en-US" sz="2400" dirty="0"/>
              <a:t>112(f) </a:t>
            </a:r>
            <a:r>
              <a:rPr lang="en-US" sz="2400" dirty="0" smtClean="0"/>
              <a:t> </a:t>
            </a:r>
          </a:p>
          <a:p>
            <a:pPr lvl="1">
              <a:spcBef>
                <a:spcPts val="480"/>
              </a:spcBef>
            </a:pPr>
            <a:r>
              <a:rPr lang="en-US" sz="2040" dirty="0" smtClean="0"/>
              <a:t>Additionally, ensure that functional claim limitations treated under 35 U.S.C. § 112(f) are sufficiently </a:t>
            </a:r>
            <a:r>
              <a:rPr lang="en-US" sz="2040" dirty="0"/>
              <a:t>definite under 35 U.S.C. § 112(b</a:t>
            </a:r>
            <a:r>
              <a:rPr lang="en-US" sz="2040" dirty="0" smtClean="0"/>
              <a:t>) and meet the requirements of 35 U.S.C. § 112(a), as appropriate.</a:t>
            </a:r>
          </a:p>
          <a:p>
            <a:pPr>
              <a:spcBef>
                <a:spcPts val="480"/>
              </a:spcBef>
            </a:pPr>
            <a:r>
              <a:rPr lang="en-US" sz="2400" dirty="0" smtClean="0"/>
              <a:t>Ensure that </a:t>
            </a:r>
            <a:r>
              <a:rPr lang="en-US" sz="2400" dirty="0"/>
              <a:t>computer-implemented functional claim limitations </a:t>
            </a:r>
            <a:r>
              <a:rPr lang="en-US" sz="2400" dirty="0" smtClean="0"/>
              <a:t>have </a:t>
            </a:r>
            <a:r>
              <a:rPr lang="en-US" sz="2400" dirty="0"/>
              <a:t>proper written description and enablement support under 35 U.S.C. § 112(a) </a:t>
            </a:r>
            <a:r>
              <a:rPr lang="en-US" sz="2400" dirty="0" smtClean="0"/>
              <a:t>in </a:t>
            </a:r>
            <a:r>
              <a:rPr lang="en-US" sz="2400" dirty="0"/>
              <a:t>the disclosure of the </a:t>
            </a:r>
            <a:r>
              <a:rPr lang="en-US" sz="2400" dirty="0" smtClean="0"/>
              <a:t>application.</a:t>
            </a:r>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pPr/>
              <a:t>4</a:t>
            </a:fld>
            <a:endParaRPr lang="en-US" dirty="0"/>
          </a:p>
        </p:txBody>
      </p:sp>
      <p:sp>
        <p:nvSpPr>
          <p:cNvPr id="4" name="Date Placeholder 3"/>
          <p:cNvSpPr>
            <a:spLocks noGrp="1"/>
          </p:cNvSpPr>
          <p:nvPr>
            <p:ph type="dt" sz="half" idx="10"/>
          </p:nvPr>
        </p:nvSpPr>
        <p:spPr/>
        <p:txBody>
          <a:bodyPr/>
          <a:lstStyle/>
          <a:p>
            <a:r>
              <a:rPr lang="en-US" dirty="0" smtClean="0"/>
              <a:t>January 2019</a:t>
            </a:r>
            <a:endParaRPr lang="en-US" dirty="0"/>
          </a:p>
        </p:txBody>
      </p:sp>
    </p:spTree>
    <p:extLst>
      <p:ext uri="{BB962C8B-B14F-4D97-AF65-F5344CB8AC3E}">
        <p14:creationId xmlns:p14="http://schemas.microsoft.com/office/powerpoint/2010/main" val="2409792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6"/>
            <a:ext cx="8229600" cy="501444"/>
          </a:xfrm>
        </p:spPr>
        <p:txBody>
          <a:bodyPr>
            <a:noAutofit/>
          </a:bodyPr>
          <a:lstStyle/>
          <a:p>
            <a:r>
              <a:rPr lang="en-US" sz="2800" dirty="0" smtClean="0"/>
              <a:t>Scope of enablement</a:t>
            </a:r>
            <a:endParaRPr lang="en-US" sz="2800" dirty="0"/>
          </a:p>
        </p:txBody>
      </p:sp>
      <p:sp>
        <p:nvSpPr>
          <p:cNvPr id="3" name="Content Placeholder 2"/>
          <p:cNvSpPr>
            <a:spLocks noGrp="1"/>
          </p:cNvSpPr>
          <p:nvPr>
            <p:ph idx="1"/>
          </p:nvPr>
        </p:nvSpPr>
        <p:spPr>
          <a:xfrm>
            <a:off x="387927" y="1018629"/>
            <a:ext cx="8298873" cy="3571844"/>
          </a:xfrm>
        </p:spPr>
        <p:txBody>
          <a:bodyPr>
            <a:noAutofit/>
          </a:bodyPr>
          <a:lstStyle/>
          <a:p>
            <a:pPr>
              <a:spcBef>
                <a:spcPts val="480"/>
              </a:spcBef>
            </a:pPr>
            <a:r>
              <a:rPr lang="en-US" sz="1800" dirty="0"/>
              <a:t>With respect to the breadth of a claim, the relevant concern is whether the scope of enablement provided to one skilled in the art by the disclosure is commensurate with the scope of protection sought by the </a:t>
            </a:r>
            <a:r>
              <a:rPr lang="en-US" sz="1800" dirty="0" smtClean="0"/>
              <a:t>claims.</a:t>
            </a:r>
          </a:p>
          <a:p>
            <a:pPr lvl="1">
              <a:spcBef>
                <a:spcPts val="480"/>
              </a:spcBef>
            </a:pPr>
            <a:r>
              <a:rPr lang="en-US" sz="1600" dirty="0"/>
              <a:t>Consider how broad the claim is with respect to the disclosure, and </a:t>
            </a:r>
          </a:p>
          <a:p>
            <a:pPr lvl="1">
              <a:spcBef>
                <a:spcPts val="480"/>
              </a:spcBef>
            </a:pPr>
            <a:r>
              <a:rPr lang="en-US" sz="1600" dirty="0"/>
              <a:t>Whether one skilled in the art could make and use the entire scope of the claimed invention without undue </a:t>
            </a:r>
            <a:r>
              <a:rPr lang="en-US" sz="1600" dirty="0" smtClean="0"/>
              <a:t>experimentation.</a:t>
            </a:r>
            <a:endParaRPr lang="en-US" sz="1600" dirty="0"/>
          </a:p>
          <a:p>
            <a:pPr>
              <a:spcBef>
                <a:spcPts val="480"/>
              </a:spcBef>
            </a:pPr>
            <a:r>
              <a:rPr lang="en-US" sz="1800" dirty="0" smtClean="0"/>
              <a:t>Determine </a:t>
            </a:r>
            <a:r>
              <a:rPr lang="en-US" sz="1800" dirty="0"/>
              <a:t>exactly what each claim recites and what subject matter is encompassed by the claim when the claim is considered as a whole, not when its parts are analyzed </a:t>
            </a:r>
            <a:r>
              <a:rPr lang="en-US" sz="1800" dirty="0" smtClean="0"/>
              <a:t>individually.</a:t>
            </a:r>
          </a:p>
          <a:p>
            <a:pPr>
              <a:spcBef>
                <a:spcPts val="480"/>
              </a:spcBef>
            </a:pPr>
            <a:r>
              <a:rPr lang="en-US" sz="1800" dirty="0" smtClean="0"/>
              <a:t>A </a:t>
            </a:r>
            <a:r>
              <a:rPr lang="en-US" sz="1800" dirty="0"/>
              <a:t>rejection for lack of enablement must be made when the specification does not enable the full scope of the </a:t>
            </a:r>
            <a:r>
              <a:rPr lang="en-US" sz="1800" dirty="0" smtClean="0"/>
              <a:t>claim.</a:t>
            </a:r>
          </a:p>
        </p:txBody>
      </p:sp>
      <p:sp>
        <p:nvSpPr>
          <p:cNvPr id="4" name="Slide Number Placeholder 3"/>
          <p:cNvSpPr>
            <a:spLocks noGrp="1"/>
          </p:cNvSpPr>
          <p:nvPr>
            <p:ph type="sldNum" sz="quarter" idx="12"/>
          </p:nvPr>
        </p:nvSpPr>
        <p:spPr/>
        <p:txBody>
          <a:bodyPr/>
          <a:lstStyle/>
          <a:p>
            <a:fld id="{92DA454B-C859-4892-B9FA-68B588C9F547}" type="slidenum">
              <a:rPr lang="en-US" smtClean="0"/>
              <a:pPr/>
              <a:t>40</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14289182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6"/>
            <a:ext cx="8229600" cy="501444"/>
          </a:xfrm>
        </p:spPr>
        <p:txBody>
          <a:bodyPr>
            <a:noAutofit/>
          </a:bodyPr>
          <a:lstStyle/>
          <a:p>
            <a:r>
              <a:rPr lang="en-US" sz="2800" dirty="0" smtClean="0"/>
              <a:t>Scope of enablement (cont.)</a:t>
            </a:r>
            <a:endParaRPr lang="en-US" sz="2800" dirty="0"/>
          </a:p>
        </p:txBody>
      </p:sp>
      <p:sp>
        <p:nvSpPr>
          <p:cNvPr id="3" name="Content Placeholder 2"/>
          <p:cNvSpPr>
            <a:spLocks noGrp="1"/>
          </p:cNvSpPr>
          <p:nvPr>
            <p:ph idx="1"/>
          </p:nvPr>
        </p:nvSpPr>
        <p:spPr>
          <a:xfrm>
            <a:off x="387927" y="953970"/>
            <a:ext cx="8298873" cy="3739881"/>
          </a:xfrm>
        </p:spPr>
        <p:txBody>
          <a:bodyPr>
            <a:noAutofit/>
          </a:bodyPr>
          <a:lstStyle/>
          <a:p>
            <a:r>
              <a:rPr lang="en-US" sz="2000" dirty="0"/>
              <a:t>Not everything necessary to practice the invention need be </a:t>
            </a:r>
            <a:r>
              <a:rPr lang="en-US" sz="2000" dirty="0" smtClean="0"/>
              <a:t>disclosed.  </a:t>
            </a:r>
          </a:p>
          <a:p>
            <a:pPr lvl="1"/>
            <a:r>
              <a:rPr lang="en-US" sz="1800" dirty="0" smtClean="0"/>
              <a:t>A specification </a:t>
            </a:r>
            <a:r>
              <a:rPr lang="en-US" sz="1800" dirty="0"/>
              <a:t>need not disclose what is well known in the </a:t>
            </a:r>
            <a:r>
              <a:rPr lang="en-US" sz="1800" dirty="0" smtClean="0"/>
              <a:t>art.</a:t>
            </a:r>
            <a:endParaRPr lang="en-US" sz="1800" dirty="0"/>
          </a:p>
          <a:p>
            <a:pPr lvl="1"/>
            <a:r>
              <a:rPr lang="en-US" sz="1800" dirty="0"/>
              <a:t>However, applicant cannot rely on the knowledge of one skilled in the art to supply information that is required to enable the novel aspect of the claimed invention when the enabling knowledge is in fact not known in the </a:t>
            </a:r>
            <a:r>
              <a:rPr lang="en-US" sz="1800" dirty="0" smtClean="0"/>
              <a:t>art.</a:t>
            </a:r>
          </a:p>
          <a:p>
            <a:r>
              <a:rPr lang="en-US" sz="2000" dirty="0" smtClean="0"/>
              <a:t>This </a:t>
            </a:r>
            <a:r>
              <a:rPr lang="en-US" sz="2000" dirty="0"/>
              <a:t>is of particular importance with respect to computer-implemented inventions due to the high level of skill in the art and the similarly high level of predictability in generating programs to achieve an intended result without undue </a:t>
            </a:r>
            <a:r>
              <a:rPr lang="en-US" sz="2000" dirty="0" smtClean="0"/>
              <a:t>experimentation.  </a:t>
            </a:r>
          </a:p>
        </p:txBody>
      </p:sp>
      <p:sp>
        <p:nvSpPr>
          <p:cNvPr id="4" name="Slide Number Placeholder 3"/>
          <p:cNvSpPr>
            <a:spLocks noGrp="1"/>
          </p:cNvSpPr>
          <p:nvPr>
            <p:ph type="sldNum" sz="quarter" idx="12"/>
          </p:nvPr>
        </p:nvSpPr>
        <p:spPr/>
        <p:txBody>
          <a:bodyPr/>
          <a:lstStyle/>
          <a:p>
            <a:fld id="{92DA454B-C859-4892-B9FA-68B588C9F547}" type="slidenum">
              <a:rPr lang="en-US" smtClean="0"/>
              <a:pPr/>
              <a:t>41</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7132503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229600" cy="501444"/>
          </a:xfrm>
        </p:spPr>
        <p:txBody>
          <a:bodyPr>
            <a:noAutofit/>
          </a:bodyPr>
          <a:lstStyle/>
          <a:p>
            <a:r>
              <a:rPr lang="en-US" sz="2800" dirty="0" smtClean="0"/>
              <a:t>Example 5: Enablement under </a:t>
            </a:r>
            <a:r>
              <a:rPr lang="en-US" sz="2800" dirty="0"/>
              <a:t>§ </a:t>
            </a:r>
            <a:r>
              <a:rPr lang="en-US" sz="2800" dirty="0" smtClean="0"/>
              <a:t>112(a) </a:t>
            </a:r>
            <a:endParaRPr lang="en-US" sz="2800" dirty="0"/>
          </a:p>
        </p:txBody>
      </p:sp>
      <p:sp>
        <p:nvSpPr>
          <p:cNvPr id="3" name="Content Placeholder 2"/>
          <p:cNvSpPr>
            <a:spLocks noGrp="1"/>
          </p:cNvSpPr>
          <p:nvPr>
            <p:ph idx="1"/>
          </p:nvPr>
        </p:nvSpPr>
        <p:spPr>
          <a:xfrm>
            <a:off x="457200" y="3767703"/>
            <a:ext cx="8161176" cy="1045742"/>
          </a:xfrm>
        </p:spPr>
        <p:txBody>
          <a:bodyPr>
            <a:noAutofit/>
          </a:bodyPr>
          <a:lstStyle/>
          <a:p>
            <a:pPr marL="102870" indent="0">
              <a:buNone/>
            </a:pPr>
            <a:r>
              <a:rPr lang="en-US" sz="1800" dirty="0" smtClean="0"/>
              <a:t>Is </a:t>
            </a:r>
            <a:r>
              <a:rPr lang="en-US" sz="1800" dirty="0"/>
              <a:t>the full scope of the method of claim 49 enabled under § 112(a</a:t>
            </a:r>
            <a:r>
              <a:rPr lang="en-US" sz="1800" dirty="0" smtClean="0"/>
              <a:t>)?</a:t>
            </a:r>
          </a:p>
          <a:p>
            <a:pPr marL="344488" indent="-242888"/>
            <a:r>
              <a:rPr lang="en-US" sz="1400" dirty="0" smtClean="0"/>
              <a:t>The </a:t>
            </a:r>
            <a:r>
              <a:rPr lang="en-US" sz="1400" dirty="0"/>
              <a:t>specification states that the invention can be used with movies or video </a:t>
            </a:r>
            <a:r>
              <a:rPr lang="en-US" sz="1400" dirty="0" smtClean="0"/>
              <a:t>games, then describes how </a:t>
            </a:r>
            <a:r>
              <a:rPr lang="en-US" sz="1400" dirty="0"/>
              <a:t>to implement the invention with video </a:t>
            </a:r>
            <a:r>
              <a:rPr lang="en-US" sz="1400" dirty="0" smtClean="0"/>
              <a:t>games.</a:t>
            </a:r>
          </a:p>
          <a:p>
            <a:pPr marL="344488" indent="-242888"/>
            <a:r>
              <a:rPr lang="en-US" sz="1400" dirty="0" smtClean="0"/>
              <a:t>One </a:t>
            </a:r>
            <a:r>
              <a:rPr lang="en-US" sz="1400" dirty="0"/>
              <a:t>skilled in the art would understand that movies and video games are technically </a:t>
            </a:r>
            <a:r>
              <a:rPr lang="en-US" sz="1400" dirty="0" smtClean="0"/>
              <a:t>different.</a:t>
            </a:r>
            <a:endParaRPr lang="en-US" sz="1400" dirty="0"/>
          </a:p>
        </p:txBody>
      </p:sp>
      <p:sp>
        <p:nvSpPr>
          <p:cNvPr id="7" name="TextBox 6"/>
          <p:cNvSpPr txBox="1"/>
          <p:nvPr/>
        </p:nvSpPr>
        <p:spPr>
          <a:xfrm>
            <a:off x="609600" y="843072"/>
            <a:ext cx="8161176" cy="2908489"/>
          </a:xfrm>
          <a:prstGeom prst="rect">
            <a:avLst/>
          </a:prstGeom>
          <a:solidFill>
            <a:srgbClr val="0070C0">
              <a:alpha val="10000"/>
            </a:srgbClr>
          </a:solidFill>
          <a:ln>
            <a:solidFill>
              <a:schemeClr val="tx1"/>
            </a:solidFill>
          </a:ln>
        </p:spPr>
        <p:txBody>
          <a:bodyPr wrap="square" rtlCol="0">
            <a:spAutoFit/>
          </a:bodyPr>
          <a:lstStyle/>
          <a:p>
            <a:pPr>
              <a:spcAft>
                <a:spcPts val="300"/>
              </a:spcAft>
            </a:pPr>
            <a:r>
              <a:rPr lang="en-US" sz="1400" i="1" dirty="0"/>
              <a:t>Claim </a:t>
            </a:r>
            <a:r>
              <a:rPr lang="en-US" sz="1400" i="1" dirty="0" smtClean="0"/>
              <a:t>49. </a:t>
            </a:r>
            <a:r>
              <a:rPr lang="en-US" sz="1400" i="1" dirty="0"/>
              <a:t>A method for integrating an image into a </a:t>
            </a:r>
            <a:r>
              <a:rPr lang="en-US" sz="1400" i="1" dirty="0" smtClean="0"/>
              <a:t>video output, the </a:t>
            </a:r>
            <a:r>
              <a:rPr lang="en-US" sz="1400" i="1" dirty="0"/>
              <a:t>method comprising:</a:t>
            </a:r>
          </a:p>
          <a:p>
            <a:pPr>
              <a:spcAft>
                <a:spcPts val="300"/>
              </a:spcAft>
            </a:pPr>
            <a:r>
              <a:rPr lang="en-US" sz="1400" i="1" dirty="0" smtClean="0"/>
              <a:t>	providing </a:t>
            </a:r>
            <a:r>
              <a:rPr lang="en-US" sz="1400" i="1" dirty="0"/>
              <a:t>a user image;</a:t>
            </a:r>
          </a:p>
          <a:p>
            <a:pPr>
              <a:spcAft>
                <a:spcPts val="300"/>
              </a:spcAft>
            </a:pPr>
            <a:r>
              <a:rPr lang="en-US" sz="1400" i="1" dirty="0" smtClean="0"/>
              <a:t>	providing </a:t>
            </a:r>
            <a:r>
              <a:rPr lang="en-US" sz="1400" i="1" dirty="0"/>
              <a:t>as the </a:t>
            </a:r>
            <a:r>
              <a:rPr lang="en-US" sz="1400" i="1" dirty="0" smtClean="0"/>
              <a:t>video </a:t>
            </a:r>
            <a:r>
              <a:rPr lang="en-US" sz="1400" i="1" dirty="0"/>
              <a:t>output a presentation output </a:t>
            </a:r>
            <a:r>
              <a:rPr lang="en-US" sz="1400" i="1" dirty="0" smtClean="0"/>
              <a:t>associated </a:t>
            </a:r>
            <a:r>
              <a:rPr lang="en-US" sz="1400" i="1" dirty="0"/>
              <a:t>with a predefined image </a:t>
            </a:r>
            <a:r>
              <a:rPr lang="en-US" sz="1400" i="1" dirty="0" smtClean="0"/>
              <a:t>source </a:t>
            </a:r>
            <a:r>
              <a:rPr lang="en-US" sz="1400" i="1" dirty="0"/>
              <a:t>wherein </a:t>
            </a:r>
            <a:r>
              <a:rPr lang="en-US" sz="1400" i="1" dirty="0" smtClean="0"/>
              <a:t>the video </a:t>
            </a:r>
            <a:r>
              <a:rPr lang="en-US" sz="1400" i="1" dirty="0"/>
              <a:t>output is representative of a plurality of </a:t>
            </a:r>
            <a:r>
              <a:rPr lang="en-US" sz="1400" i="1" dirty="0" smtClean="0"/>
              <a:t>background </a:t>
            </a:r>
            <a:r>
              <a:rPr lang="en-US" sz="1400" i="1" dirty="0"/>
              <a:t>images of which at least two of which </a:t>
            </a:r>
            <a:r>
              <a:rPr lang="en-US" sz="1400" i="1" dirty="0" smtClean="0"/>
              <a:t>are comprised </a:t>
            </a:r>
            <a:r>
              <a:rPr lang="en-US" sz="1400" i="1" dirty="0"/>
              <a:t>of a common character function </a:t>
            </a:r>
            <a:r>
              <a:rPr lang="en-US" sz="1400" i="1" dirty="0" smtClean="0"/>
              <a:t>therewithin having </a:t>
            </a:r>
            <a:r>
              <a:rPr lang="en-US" sz="1400" i="1" dirty="0"/>
              <a:t>a recognizable video presentation </a:t>
            </a:r>
            <a:r>
              <a:rPr lang="en-US" sz="1400" i="1" dirty="0" smtClean="0"/>
              <a:t>within respective </a:t>
            </a:r>
            <a:r>
              <a:rPr lang="en-US" sz="1400" i="1" dirty="0"/>
              <a:t>ones of the background </a:t>
            </a:r>
            <a:r>
              <a:rPr lang="en-US" sz="1400" i="1" dirty="0" smtClean="0"/>
              <a:t>images;</a:t>
            </a:r>
          </a:p>
          <a:p>
            <a:pPr>
              <a:spcAft>
                <a:spcPts val="300"/>
              </a:spcAft>
            </a:pPr>
            <a:r>
              <a:rPr lang="en-US" sz="1400" i="1" dirty="0" smtClean="0"/>
              <a:t>	selecting </a:t>
            </a:r>
            <a:r>
              <a:rPr lang="en-US" sz="1400" i="1" dirty="0"/>
              <a:t>an image portion for the recognizable </a:t>
            </a:r>
            <a:r>
              <a:rPr lang="en-US" sz="1400" i="1" dirty="0" smtClean="0"/>
              <a:t>video presentation </a:t>
            </a:r>
            <a:r>
              <a:rPr lang="en-US" sz="1400" i="1" dirty="0"/>
              <a:t>of the respective </a:t>
            </a:r>
            <a:r>
              <a:rPr lang="en-US" sz="1400" i="1" dirty="0" smtClean="0"/>
              <a:t>selected </a:t>
            </a:r>
            <a:r>
              <a:rPr lang="en-US" sz="1400" i="1" dirty="0"/>
              <a:t>character </a:t>
            </a:r>
            <a:r>
              <a:rPr lang="en-US" sz="1400" i="1" dirty="0" smtClean="0"/>
              <a:t>functions </a:t>
            </a:r>
            <a:r>
              <a:rPr lang="en-US" sz="1400" i="1" dirty="0"/>
              <a:t>as a </a:t>
            </a:r>
            <a:r>
              <a:rPr lang="en-US" sz="1400" i="1" dirty="0" smtClean="0"/>
              <a:t>selected </a:t>
            </a:r>
            <a:r>
              <a:rPr lang="en-US" sz="1400" i="1" dirty="0"/>
              <a:t>portion for user image </a:t>
            </a:r>
            <a:r>
              <a:rPr lang="en-US" sz="1400" i="1" dirty="0" smtClean="0"/>
              <a:t>associative integration;</a:t>
            </a:r>
          </a:p>
          <a:p>
            <a:pPr>
              <a:spcAft>
                <a:spcPts val="300"/>
              </a:spcAft>
            </a:pPr>
            <a:r>
              <a:rPr lang="en-US" sz="1400" i="1" dirty="0"/>
              <a:t>	</a:t>
            </a:r>
            <a:r>
              <a:rPr lang="en-US" sz="1400" i="1" dirty="0" smtClean="0"/>
              <a:t>analyzing </a:t>
            </a:r>
            <a:r>
              <a:rPr lang="en-US" sz="1400" i="1" dirty="0"/>
              <a:t>the </a:t>
            </a:r>
            <a:r>
              <a:rPr lang="en-US" sz="1400" i="1" dirty="0" smtClean="0"/>
              <a:t>signal </a:t>
            </a:r>
            <a:r>
              <a:rPr lang="en-US" sz="1400" i="1" dirty="0"/>
              <a:t>for the presentation output </a:t>
            </a:r>
            <a:r>
              <a:rPr lang="en-US" sz="1400" i="1" dirty="0" smtClean="0"/>
              <a:t>associated with </a:t>
            </a:r>
            <a:r>
              <a:rPr lang="en-US" sz="1400" i="1" dirty="0"/>
              <a:t>the </a:t>
            </a:r>
            <a:r>
              <a:rPr lang="en-US" sz="1400" i="1" dirty="0" smtClean="0"/>
              <a:t>selected portion;</a:t>
            </a:r>
          </a:p>
          <a:p>
            <a:pPr>
              <a:spcAft>
                <a:spcPts val="300"/>
              </a:spcAft>
            </a:pPr>
            <a:r>
              <a:rPr lang="en-US" sz="1400" i="1" dirty="0"/>
              <a:t>	</a:t>
            </a:r>
            <a:r>
              <a:rPr lang="en-US" sz="1400" i="1" dirty="0" smtClean="0"/>
              <a:t>integrating </a:t>
            </a:r>
            <a:r>
              <a:rPr lang="en-US" sz="1400" i="1" dirty="0"/>
              <a:t>the user image in place of the </a:t>
            </a:r>
            <a:r>
              <a:rPr lang="en-US" sz="1400" i="1" dirty="0" smtClean="0"/>
              <a:t>selected image portion </a:t>
            </a:r>
            <a:r>
              <a:rPr lang="en-US" sz="1400" i="1" dirty="0"/>
              <a:t>responsive to the </a:t>
            </a:r>
            <a:r>
              <a:rPr lang="en-US" sz="1400" i="1" dirty="0" smtClean="0"/>
              <a:t>analyzing; and</a:t>
            </a:r>
          </a:p>
          <a:p>
            <a:pPr>
              <a:spcAft>
                <a:spcPts val="300"/>
              </a:spcAft>
            </a:pPr>
            <a:r>
              <a:rPr lang="en-US" sz="1400" i="1" dirty="0"/>
              <a:t>	</a:t>
            </a:r>
            <a:r>
              <a:rPr lang="en-US" sz="1400" i="1" dirty="0" smtClean="0"/>
              <a:t>providing </a:t>
            </a:r>
            <a:r>
              <a:rPr lang="en-US" sz="1400" i="1" dirty="0"/>
              <a:t>a modified presentation output wherein the </a:t>
            </a:r>
            <a:r>
              <a:rPr lang="en-US" sz="1400" i="1" dirty="0" smtClean="0"/>
              <a:t>user image </a:t>
            </a:r>
            <a:r>
              <a:rPr lang="en-US" sz="1400" i="1" dirty="0"/>
              <a:t>is associated with and integrated into </a:t>
            </a:r>
            <a:r>
              <a:rPr lang="en-US" sz="1400" i="1" dirty="0" smtClean="0"/>
              <a:t>the selected </a:t>
            </a:r>
            <a:r>
              <a:rPr lang="en-US" sz="1400" i="1" dirty="0"/>
              <a:t>image portion in the presentation output</a:t>
            </a:r>
            <a:r>
              <a:rPr lang="en-US" sz="1400" i="1" dirty="0" smtClean="0"/>
              <a:t>.</a:t>
            </a:r>
            <a:endParaRPr lang="en-US" sz="1400" i="1" dirty="0"/>
          </a:p>
        </p:txBody>
      </p:sp>
      <p:sp>
        <p:nvSpPr>
          <p:cNvPr id="4" name="Slide Number Placeholder 3"/>
          <p:cNvSpPr>
            <a:spLocks noGrp="1"/>
          </p:cNvSpPr>
          <p:nvPr>
            <p:ph type="sldNum" sz="quarter" idx="12"/>
          </p:nvPr>
        </p:nvSpPr>
        <p:spPr/>
        <p:txBody>
          <a:bodyPr/>
          <a:lstStyle/>
          <a:p>
            <a:fld id="{92DA454B-C859-4892-B9FA-68B588C9F547}" type="slidenum">
              <a:rPr lang="en-US" smtClean="0"/>
              <a:pPr/>
              <a:t>42</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2052529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229600" cy="501444"/>
          </a:xfrm>
        </p:spPr>
        <p:txBody>
          <a:bodyPr>
            <a:noAutofit/>
          </a:bodyPr>
          <a:lstStyle/>
          <a:p>
            <a:r>
              <a:rPr lang="en-US" sz="2800" dirty="0" smtClean="0"/>
              <a:t>Example 5: Enablement under </a:t>
            </a:r>
            <a:r>
              <a:rPr lang="en-US" sz="2800" dirty="0"/>
              <a:t>§ </a:t>
            </a:r>
            <a:r>
              <a:rPr lang="en-US" sz="2800" dirty="0" smtClean="0"/>
              <a:t>112(a) (cont.) </a:t>
            </a:r>
            <a:endParaRPr lang="en-US" sz="2800" dirty="0"/>
          </a:p>
        </p:txBody>
      </p:sp>
      <p:sp>
        <p:nvSpPr>
          <p:cNvPr id="9" name="Content Placeholder 2"/>
          <p:cNvSpPr txBox="1">
            <a:spLocks/>
          </p:cNvSpPr>
          <p:nvPr/>
        </p:nvSpPr>
        <p:spPr>
          <a:xfrm>
            <a:off x="1912884" y="848481"/>
            <a:ext cx="5328744" cy="389196"/>
          </a:xfrm>
          <a:prstGeom prst="rect">
            <a:avLst/>
          </a:prstGeom>
        </p:spPr>
        <p:txBody>
          <a:bodyPr vert="horz" lIns="91440" tIns="45720" rIns="91440" bIns="45720" rtlCol="0">
            <a:noAutofit/>
          </a:bodyPr>
          <a:lstStyle>
            <a:lvl1pPr marL="308610" indent="-308610" algn="l" defTabSz="411480" rtl="0" eaLnBrk="1" latinLnBrk="0" hangingPunct="1">
              <a:spcBef>
                <a:spcPct val="20000"/>
              </a:spcBef>
              <a:buFont typeface="Arial"/>
              <a:buChar char="•"/>
              <a:defRPr sz="2520" kern="1200">
                <a:solidFill>
                  <a:schemeClr val="tx1"/>
                </a:solidFill>
                <a:latin typeface="Segoe UI"/>
                <a:ea typeface="+mn-ea"/>
                <a:cs typeface="+mn-cs"/>
              </a:defRPr>
            </a:lvl1pPr>
            <a:lvl2pPr marL="615792" indent="-257175" algn="l" defTabSz="411480" rtl="0" eaLnBrk="1" latinLnBrk="0" hangingPunct="1">
              <a:spcBef>
                <a:spcPct val="20000"/>
              </a:spcBef>
              <a:buFont typeface="Arial"/>
              <a:buChar char="–"/>
              <a:defRPr sz="2160" kern="1200">
                <a:solidFill>
                  <a:schemeClr val="tx1"/>
                </a:solidFill>
                <a:latin typeface="Segoe UI"/>
                <a:ea typeface="+mn-ea"/>
                <a:cs typeface="+mn-cs"/>
              </a:defRPr>
            </a:lvl2pPr>
            <a:lvl3pPr marL="822960" indent="-205740" algn="l" defTabSz="411480" rtl="0" eaLnBrk="1" latinLnBrk="0" hangingPunct="1">
              <a:spcBef>
                <a:spcPct val="20000"/>
              </a:spcBef>
              <a:buFont typeface="Arial"/>
              <a:buChar char="•"/>
              <a:defRPr sz="1800" kern="1200">
                <a:solidFill>
                  <a:schemeClr val="tx1"/>
                </a:solidFill>
                <a:latin typeface="Segoe UI"/>
                <a:ea typeface="+mn-ea"/>
                <a:cs typeface="+mn-cs"/>
              </a:defRPr>
            </a:lvl3pPr>
            <a:lvl4pPr marL="1135857" indent="-205740" algn="l" defTabSz="411480" rtl="0" eaLnBrk="1" latinLnBrk="0" hangingPunct="1">
              <a:spcBef>
                <a:spcPct val="20000"/>
              </a:spcBef>
              <a:buFont typeface="Arial"/>
              <a:buChar char="–"/>
              <a:defRPr sz="1620" kern="1200">
                <a:solidFill>
                  <a:schemeClr val="tx1"/>
                </a:solidFill>
                <a:latin typeface="Segoe UI"/>
                <a:ea typeface="+mn-ea"/>
                <a:cs typeface="+mn-cs"/>
              </a:defRPr>
            </a:lvl4pPr>
            <a:lvl5pPr marL="1387317" indent="-205740" algn="l" defTabSz="411480" rtl="0" eaLnBrk="1" latinLnBrk="0" hangingPunct="1">
              <a:spcBef>
                <a:spcPct val="20000"/>
              </a:spcBef>
              <a:buFont typeface="Arial"/>
              <a:buChar char="»"/>
              <a:defRPr sz="1620" kern="1200">
                <a:solidFill>
                  <a:schemeClr val="tx1"/>
                </a:solidFill>
                <a:latin typeface="Segoe UI"/>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ctr" defTabSz="41148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Excerpt from U.S. </a:t>
            </a:r>
            <a:r>
              <a:rPr kumimoji="0" lang="en-US" sz="2000" b="0" i="0" u="none" strike="noStrike" kern="1200" cap="none" spc="0" normalizeH="0" baseline="0" noProof="0" dirty="0">
                <a:ln>
                  <a:noFill/>
                </a:ln>
                <a:solidFill>
                  <a:prstClr val="black"/>
                </a:solidFill>
                <a:effectLst/>
                <a:uLnTx/>
                <a:uFillTx/>
                <a:latin typeface="Segoe UI"/>
                <a:ea typeface="+mn-ea"/>
                <a:cs typeface="+mn-cs"/>
              </a:rPr>
              <a:t>Patent No. </a:t>
            </a:r>
            <a:r>
              <a:rPr kumimoji="0" lang="en-US" sz="2000" b="0" i="0" u="none" strike="noStrike" kern="1200" cap="none" spc="0" normalizeH="0" baseline="0" noProof="0" dirty="0" smtClean="0">
                <a:ln>
                  <a:noFill/>
                </a:ln>
                <a:solidFill>
                  <a:prstClr val="black"/>
                </a:solidFill>
                <a:effectLst/>
                <a:uLnTx/>
                <a:uFillTx/>
                <a:latin typeface="Segoe UI"/>
                <a:ea typeface="+mn-ea"/>
                <a:cs typeface="+mn-cs"/>
              </a:rPr>
              <a:t>6,425,825</a:t>
            </a:r>
          </a:p>
          <a:p>
            <a:pPr marL="0" marR="0" lvl="0" indent="0" algn="ctr" defTabSz="411480" rtl="0" eaLnBrk="1" fontAlgn="auto" latinLnBrk="0" hangingPunct="1">
              <a:lnSpc>
                <a:spcPct val="100000"/>
              </a:lnSpc>
              <a:spcBef>
                <a:spcPct val="20000"/>
              </a:spcBef>
              <a:spcAft>
                <a:spcPts val="0"/>
              </a:spcAft>
              <a:buClrTx/>
              <a:buSzTx/>
              <a:buFont typeface="Arial"/>
              <a:buNone/>
              <a:tabLst/>
              <a:defRPr/>
            </a:pPr>
            <a:endParaRPr kumimoji="0" lang="en-US" sz="1400" b="0" i="1" u="none" strike="noStrike" kern="1200" cap="none" spc="0" normalizeH="0" baseline="0" noProof="0" dirty="0" smtClean="0">
              <a:ln>
                <a:noFill/>
              </a:ln>
              <a:solidFill>
                <a:prstClr val="black"/>
              </a:solidFill>
              <a:effectLst/>
              <a:uLnTx/>
              <a:uFillTx/>
              <a:latin typeface="Segoe UI"/>
              <a:ea typeface="+mn-ea"/>
              <a:cs typeface="+mn-cs"/>
            </a:endParaRPr>
          </a:p>
        </p:txBody>
      </p:sp>
      <p:grpSp>
        <p:nvGrpSpPr>
          <p:cNvPr id="15" name="Group 14" descr="Image of Fig. 4A of US Patent 6425825 with a highlight box around the AIS Intercept Controller 110E."/>
          <p:cNvGrpSpPr/>
          <p:nvPr/>
        </p:nvGrpSpPr>
        <p:grpSpPr>
          <a:xfrm>
            <a:off x="2473998" y="1244493"/>
            <a:ext cx="4066845" cy="1724905"/>
            <a:chOff x="2342193" y="1115815"/>
            <a:chExt cx="4459610" cy="1941744"/>
          </a:xfrm>
        </p:grpSpPr>
        <p:pic>
          <p:nvPicPr>
            <p:cNvPr id="7" name="Picture 6"/>
            <p:cNvPicPr>
              <a:picLocks noChangeAspect="1"/>
            </p:cNvPicPr>
            <p:nvPr/>
          </p:nvPicPr>
          <p:blipFill>
            <a:blip r:embed="rId3"/>
            <a:stretch>
              <a:fillRect/>
            </a:stretch>
          </p:blipFill>
          <p:spPr>
            <a:xfrm>
              <a:off x="2342193" y="1115815"/>
              <a:ext cx="4459610" cy="1941744"/>
            </a:xfrm>
            <a:prstGeom prst="rect">
              <a:avLst/>
            </a:prstGeom>
          </p:spPr>
        </p:pic>
        <p:sp>
          <p:nvSpPr>
            <p:cNvPr id="14" name="Rectangle 13"/>
            <p:cNvSpPr/>
            <p:nvPr/>
          </p:nvSpPr>
          <p:spPr>
            <a:xfrm>
              <a:off x="4444181" y="1509086"/>
              <a:ext cx="707922" cy="1337187"/>
            </a:xfrm>
            <a:prstGeom prst="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p:nvSpPr>
        <p:spPr>
          <a:xfrm>
            <a:off x="457200" y="3063512"/>
            <a:ext cx="8229600" cy="1754326"/>
          </a:xfrm>
          <a:prstGeom prst="rect">
            <a:avLst/>
          </a:prstGeom>
          <a:noFill/>
        </p:spPr>
        <p:txBody>
          <a:bodyPr wrap="square" rtlCol="0">
            <a:spAutoFit/>
          </a:bodyPr>
          <a:lstStyle/>
          <a:p>
            <a:r>
              <a:rPr lang="en-US" sz="1200" i="1" dirty="0"/>
              <a:t>FIG. 4A illustrates the block diagram and data logic </a:t>
            </a:r>
            <a:r>
              <a:rPr lang="en-US" sz="1200" i="1" dirty="0" smtClean="0"/>
              <a:t>flow diagram of the Intercept Adapter Interface System…. </a:t>
            </a:r>
            <a:r>
              <a:rPr lang="en-US" sz="1200" b="1" i="1" dirty="0" smtClean="0"/>
              <a:t>An intercept controller embodiment of an adapter interface system 110E is coupled to a game cartridge 120 Storage Card (S/C) 130, and a video game apparatus 140</a:t>
            </a:r>
            <a:r>
              <a:rPr lang="en-US" sz="1200" i="1" dirty="0" smtClean="0"/>
              <a:t>. The video game </a:t>
            </a:r>
            <a:r>
              <a:rPr lang="en-US" sz="1200" i="1" dirty="0"/>
              <a:t>apparatus is coupled to an external display </a:t>
            </a:r>
            <a:r>
              <a:rPr lang="en-US" sz="1200" i="1" dirty="0" smtClean="0"/>
              <a:t>monitor 145 </a:t>
            </a:r>
            <a:r>
              <a:rPr lang="en-US" sz="1200" i="1" dirty="0"/>
              <a:t>and to user controls 147. The intercept </a:t>
            </a:r>
            <a:r>
              <a:rPr lang="en-US" sz="1200" i="1" dirty="0" smtClean="0"/>
              <a:t>controller adapter </a:t>
            </a:r>
            <a:r>
              <a:rPr lang="en-US" sz="1200" i="1" dirty="0"/>
              <a:t>interface system 110E receives address s</a:t>
            </a:r>
            <a:r>
              <a:rPr lang="en-US" sz="1200" i="1" dirty="0" smtClean="0"/>
              <a:t>ignals 211 and </a:t>
            </a:r>
            <a:r>
              <a:rPr lang="en-US" sz="1200" i="1" dirty="0"/>
              <a:t>control </a:t>
            </a:r>
            <a:r>
              <a:rPr lang="en-US" sz="1200" i="1" dirty="0" smtClean="0"/>
              <a:t>signals </a:t>
            </a:r>
            <a:r>
              <a:rPr lang="en-US" sz="1200" i="1" dirty="0"/>
              <a:t>213 from the </a:t>
            </a:r>
            <a:r>
              <a:rPr lang="en-US" sz="1200" i="1" dirty="0" smtClean="0"/>
              <a:t>video </a:t>
            </a:r>
            <a:r>
              <a:rPr lang="en-US" sz="1200" i="1" dirty="0"/>
              <a:t>game apparatus 140 and </a:t>
            </a:r>
            <a:r>
              <a:rPr lang="en-US" sz="1200" i="1" dirty="0" smtClean="0"/>
              <a:t>selectively </a:t>
            </a:r>
            <a:r>
              <a:rPr lang="en-US" sz="1200" i="1" dirty="0"/>
              <a:t>couples these signals to the game cartridge 120 and Storage Card 130 via respective Game Card address and control </a:t>
            </a:r>
            <a:r>
              <a:rPr lang="en-US" sz="1200" i="1" dirty="0" smtClean="0"/>
              <a:t>signals </a:t>
            </a:r>
            <a:r>
              <a:rPr lang="en-US" sz="1200" i="1" dirty="0"/>
              <a:t>222 and Storage Card address and control signals 232. The Game Cartridge 120 or Storage Card 130 responds to the respective address and control </a:t>
            </a:r>
            <a:r>
              <a:rPr lang="en-US" sz="1200" i="1" dirty="0" smtClean="0"/>
              <a:t>signals </a:t>
            </a:r>
            <a:r>
              <a:rPr lang="en-US" sz="1200" i="1" dirty="0"/>
              <a:t>to provide either game card image data out 224 or Storage Card image data out 234 for coupling to the intercept controller adapter interface system 110E that </a:t>
            </a:r>
            <a:r>
              <a:rPr lang="en-US" sz="1200" i="1" dirty="0" smtClean="0"/>
              <a:t>provides a </a:t>
            </a:r>
            <a:r>
              <a:rPr lang="en-US" sz="1200" i="1" dirty="0"/>
              <a:t>“video game data </a:t>
            </a:r>
            <a:r>
              <a:rPr lang="en-US" sz="1200" i="1" dirty="0" smtClean="0"/>
              <a:t>in” </a:t>
            </a:r>
            <a:r>
              <a:rPr lang="en-US" sz="1200" i="1" dirty="0"/>
              <a:t>output 214 for coupling to the v</a:t>
            </a:r>
            <a:r>
              <a:rPr lang="en-US" sz="1200" i="1" dirty="0" smtClean="0"/>
              <a:t>ideo game apparatus </a:t>
            </a:r>
            <a:r>
              <a:rPr lang="en-US" sz="1200" i="1" dirty="0"/>
              <a:t>140.</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1080" b="0" i="0" u="none" strike="noStrike" kern="1200" cap="none" spc="0" normalizeH="0" baseline="0" noProof="0" smtClean="0">
                <a:ln>
                  <a:noFill/>
                </a:ln>
                <a:solidFill>
                  <a:prstClr val="black">
                    <a:tint val="75000"/>
                  </a:prstClr>
                </a:solidFill>
                <a:effectLst/>
                <a:uLnTx/>
                <a:uFillTx/>
                <a:latin typeface="Segoe UI" panose="020B0502040204020203" pitchFamily="34" charset="0"/>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080" b="0" i="0" u="none" strike="noStrike" kern="1200" cap="none" spc="0" normalizeH="0" baseline="0" noProof="0" dirty="0">
              <a:ln>
                <a:noFill/>
              </a:ln>
              <a:solidFill>
                <a:prstClr val="black">
                  <a:tint val="75000"/>
                </a:prstClr>
              </a:solidFill>
              <a:effectLst/>
              <a:uLnTx/>
              <a:uFillTx/>
              <a:latin typeface="Segoe UI" panose="020B0502040204020203" pitchFamily="34" charset="0"/>
              <a:cs typeface="Segoe UI" panose="020B0502040204020203" pitchFamily="34" charset="0"/>
            </a:endParaRP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dirty="0" smtClean="0">
                <a:ln>
                  <a:noFill/>
                </a:ln>
                <a:solidFill>
                  <a:prstClr val="black">
                    <a:tint val="75000"/>
                  </a:prstClr>
                </a:solidFill>
                <a:effectLst/>
                <a:uLnTx/>
                <a:uFillTx/>
                <a:latin typeface="Segoe UI" panose="020B0502040204020203" pitchFamily="34" charset="0"/>
                <a:cs typeface="Segoe UI" panose="020B0502040204020203" pitchFamily="34" charset="0"/>
              </a:rPr>
              <a:t>January 2019</a:t>
            </a:r>
          </a:p>
        </p:txBody>
      </p:sp>
    </p:spTree>
    <p:extLst>
      <p:ext uri="{BB962C8B-B14F-4D97-AF65-F5344CB8AC3E}">
        <p14:creationId xmlns:p14="http://schemas.microsoft.com/office/powerpoint/2010/main" val="31467879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229600" cy="501444"/>
          </a:xfrm>
        </p:spPr>
        <p:txBody>
          <a:bodyPr>
            <a:noAutofit/>
          </a:bodyPr>
          <a:lstStyle/>
          <a:p>
            <a:r>
              <a:rPr lang="en-US" sz="2800" dirty="0" smtClean="0"/>
              <a:t>Example 5: Enablement under </a:t>
            </a:r>
            <a:r>
              <a:rPr lang="en-US" sz="2800" dirty="0"/>
              <a:t>§ </a:t>
            </a:r>
            <a:r>
              <a:rPr lang="en-US" sz="2800" dirty="0" smtClean="0"/>
              <a:t>112(a) (cont.) </a:t>
            </a:r>
            <a:endParaRPr lang="en-US" sz="2800" dirty="0"/>
          </a:p>
        </p:txBody>
      </p:sp>
      <p:sp>
        <p:nvSpPr>
          <p:cNvPr id="6" name="Content Placeholder 2"/>
          <p:cNvSpPr txBox="1">
            <a:spLocks/>
          </p:cNvSpPr>
          <p:nvPr/>
        </p:nvSpPr>
        <p:spPr>
          <a:xfrm>
            <a:off x="424033" y="851207"/>
            <a:ext cx="8299343" cy="305344"/>
          </a:xfrm>
          <a:prstGeom prst="rect">
            <a:avLst/>
          </a:prstGeom>
        </p:spPr>
        <p:txBody>
          <a:bodyPr vert="horz" lIns="91440" tIns="45720" rIns="91440" bIns="45720" rtlCol="0">
            <a:noAutofit/>
          </a:bodyPr>
          <a:lstStyle>
            <a:lvl1pPr marL="308610" indent="-308610" algn="l" defTabSz="411480" rtl="0" eaLnBrk="1" latinLnBrk="0" hangingPunct="1">
              <a:spcBef>
                <a:spcPct val="20000"/>
              </a:spcBef>
              <a:buFont typeface="Arial"/>
              <a:buChar char="•"/>
              <a:defRPr sz="2520" kern="1200">
                <a:solidFill>
                  <a:schemeClr val="tx1"/>
                </a:solidFill>
                <a:latin typeface="Segoe UI"/>
                <a:ea typeface="+mn-ea"/>
                <a:cs typeface="+mn-cs"/>
              </a:defRPr>
            </a:lvl1pPr>
            <a:lvl2pPr marL="615792" indent="-257175" algn="l" defTabSz="411480" rtl="0" eaLnBrk="1" latinLnBrk="0" hangingPunct="1">
              <a:spcBef>
                <a:spcPct val="20000"/>
              </a:spcBef>
              <a:buFont typeface="Arial"/>
              <a:buChar char="–"/>
              <a:defRPr sz="2160" kern="1200">
                <a:solidFill>
                  <a:schemeClr val="tx1"/>
                </a:solidFill>
                <a:latin typeface="Segoe UI"/>
                <a:ea typeface="+mn-ea"/>
                <a:cs typeface="+mn-cs"/>
              </a:defRPr>
            </a:lvl2pPr>
            <a:lvl3pPr marL="822960" indent="-205740" algn="l" defTabSz="411480" rtl="0" eaLnBrk="1" latinLnBrk="0" hangingPunct="1">
              <a:spcBef>
                <a:spcPct val="20000"/>
              </a:spcBef>
              <a:buFont typeface="Arial"/>
              <a:buChar char="•"/>
              <a:defRPr sz="1800" kern="1200">
                <a:solidFill>
                  <a:schemeClr val="tx1"/>
                </a:solidFill>
                <a:latin typeface="Segoe UI"/>
                <a:ea typeface="+mn-ea"/>
                <a:cs typeface="+mn-cs"/>
              </a:defRPr>
            </a:lvl3pPr>
            <a:lvl4pPr marL="1135857" indent="-205740" algn="l" defTabSz="411480" rtl="0" eaLnBrk="1" latinLnBrk="0" hangingPunct="1">
              <a:spcBef>
                <a:spcPct val="20000"/>
              </a:spcBef>
              <a:buFont typeface="Arial"/>
              <a:buChar char="–"/>
              <a:defRPr sz="1620" kern="1200">
                <a:solidFill>
                  <a:schemeClr val="tx1"/>
                </a:solidFill>
                <a:latin typeface="Segoe UI"/>
                <a:ea typeface="+mn-ea"/>
                <a:cs typeface="+mn-cs"/>
              </a:defRPr>
            </a:lvl4pPr>
            <a:lvl5pPr marL="1387317" indent="-205740" algn="l" defTabSz="411480" rtl="0" eaLnBrk="1" latinLnBrk="0" hangingPunct="1">
              <a:spcBef>
                <a:spcPct val="20000"/>
              </a:spcBef>
              <a:buFont typeface="Arial"/>
              <a:buChar char="»"/>
              <a:defRPr sz="1620" kern="1200">
                <a:solidFill>
                  <a:schemeClr val="tx1"/>
                </a:solidFill>
                <a:latin typeface="Segoe UI"/>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pPr marL="0" lvl="0" indent="0" algn="ctr">
              <a:buNone/>
              <a:defRPr/>
            </a:pPr>
            <a:r>
              <a:rPr lang="en-US" sz="2000" dirty="0" smtClean="0"/>
              <a:t>Excerpt from U.S. </a:t>
            </a:r>
            <a:r>
              <a:rPr lang="en-US" sz="2000" dirty="0"/>
              <a:t>Patent No. </a:t>
            </a:r>
            <a:r>
              <a:rPr lang="en-US" sz="2000" dirty="0" smtClean="0">
                <a:solidFill>
                  <a:prstClr val="black"/>
                </a:solidFill>
              </a:rPr>
              <a:t>6,425,825</a:t>
            </a:r>
            <a:endParaRPr lang="en-US" sz="2000" dirty="0">
              <a:solidFill>
                <a:prstClr val="black"/>
              </a:solidFill>
            </a:endParaRPr>
          </a:p>
        </p:txBody>
      </p:sp>
      <p:sp>
        <p:nvSpPr>
          <p:cNvPr id="3" name="Content Placeholder 2"/>
          <p:cNvSpPr>
            <a:spLocks noGrp="1"/>
          </p:cNvSpPr>
          <p:nvPr>
            <p:ph idx="1"/>
          </p:nvPr>
        </p:nvSpPr>
        <p:spPr>
          <a:xfrm>
            <a:off x="457200" y="1318918"/>
            <a:ext cx="8229600" cy="3084775"/>
          </a:xfrm>
        </p:spPr>
        <p:txBody>
          <a:bodyPr numCol="1">
            <a:noAutofit/>
          </a:bodyPr>
          <a:lstStyle/>
          <a:p>
            <a:pPr marL="0" indent="0" algn="just">
              <a:spcBef>
                <a:spcPts val="0"/>
              </a:spcBef>
              <a:buNone/>
            </a:pPr>
            <a:r>
              <a:rPr lang="en-US" sz="1250" i="1" dirty="0">
                <a:latin typeface="Segoe UI" panose="020B0502040204020203" pitchFamily="34" charset="0"/>
                <a:cs typeface="Segoe UI" panose="020B0502040204020203" pitchFamily="34" charset="0"/>
              </a:rPr>
              <a:t>This invention relates to predefined video and </a:t>
            </a:r>
            <a:r>
              <a:rPr lang="en-US" sz="1250" i="1" dirty="0" smtClean="0">
                <a:latin typeface="Segoe UI" panose="020B0502040204020203" pitchFamily="34" charset="0"/>
                <a:cs typeface="Segoe UI" panose="020B0502040204020203" pitchFamily="34" charset="0"/>
              </a:rPr>
              <a:t>audiovisual </a:t>
            </a:r>
            <a:r>
              <a:rPr lang="en-US" sz="1250" i="1" dirty="0">
                <a:latin typeface="Segoe UI" panose="020B0502040204020203" pitchFamily="34" charset="0"/>
                <a:cs typeface="Segoe UI" panose="020B0502040204020203" pitchFamily="34" charset="0"/>
              </a:rPr>
              <a:t>presentations </a:t>
            </a:r>
            <a:r>
              <a:rPr lang="en-US" sz="1250" b="1" i="1" dirty="0" smtClean="0">
                <a:latin typeface="Segoe UI" panose="020B0502040204020203" pitchFamily="34" charset="0"/>
                <a:cs typeface="Segoe UI" panose="020B0502040204020203" pitchFamily="34" charset="0"/>
              </a:rPr>
              <a:t>such </a:t>
            </a:r>
            <a:r>
              <a:rPr lang="en-US" sz="1250" b="1" i="1" dirty="0">
                <a:latin typeface="Segoe UI" panose="020B0502040204020203" pitchFamily="34" charset="0"/>
                <a:cs typeface="Segoe UI" panose="020B0502040204020203" pitchFamily="34" charset="0"/>
              </a:rPr>
              <a:t>as movies and </a:t>
            </a:r>
            <a:r>
              <a:rPr lang="en-US" sz="1250" b="1" i="1" dirty="0" smtClean="0">
                <a:latin typeface="Segoe UI" panose="020B0502040204020203" pitchFamily="34" charset="0"/>
                <a:cs typeface="Segoe UI" panose="020B0502040204020203" pitchFamily="34" charset="0"/>
              </a:rPr>
              <a:t>video </a:t>
            </a:r>
            <a:r>
              <a:rPr lang="en-US" sz="1250" b="1" i="1" dirty="0">
                <a:latin typeface="Segoe UI" panose="020B0502040204020203" pitchFamily="34" charset="0"/>
                <a:cs typeface="Segoe UI" panose="020B0502040204020203" pitchFamily="34" charset="0"/>
              </a:rPr>
              <a:t>games</a:t>
            </a:r>
            <a:r>
              <a:rPr lang="en-US" sz="1250" i="1" dirty="0">
                <a:latin typeface="Segoe UI" panose="020B0502040204020203" pitchFamily="34" charset="0"/>
                <a:cs typeface="Segoe UI" panose="020B0502040204020203" pitchFamily="34" charset="0"/>
              </a:rPr>
              <a:t>, </a:t>
            </a:r>
            <a:r>
              <a:rPr lang="en-US" sz="1250" i="1" dirty="0" smtClean="0">
                <a:latin typeface="Segoe UI" panose="020B0502040204020203" pitchFamily="34" charset="0"/>
                <a:cs typeface="Segoe UI" panose="020B0502040204020203" pitchFamily="34" charset="0"/>
              </a:rPr>
              <a:t>and more </a:t>
            </a:r>
            <a:r>
              <a:rPr lang="en-US" sz="1250" i="1" dirty="0">
                <a:latin typeface="Segoe UI" panose="020B0502040204020203" pitchFamily="34" charset="0"/>
                <a:cs typeface="Segoe UI" panose="020B0502040204020203" pitchFamily="34" charset="0"/>
              </a:rPr>
              <a:t>particularly to an image development </a:t>
            </a:r>
            <a:r>
              <a:rPr lang="en-US" sz="1250" i="1" dirty="0" smtClean="0">
                <a:latin typeface="Segoe UI" panose="020B0502040204020203" pitchFamily="34" charset="0"/>
                <a:cs typeface="Segoe UI" panose="020B0502040204020203" pitchFamily="34" charset="0"/>
              </a:rPr>
              <a:t>system and process </a:t>
            </a:r>
            <a:r>
              <a:rPr lang="en-US" sz="1250" i="1" dirty="0">
                <a:latin typeface="Segoe UI" panose="020B0502040204020203" pitchFamily="34" charset="0"/>
                <a:cs typeface="Segoe UI" panose="020B0502040204020203" pitchFamily="34" charset="0"/>
              </a:rPr>
              <a:t>for </a:t>
            </a:r>
            <a:r>
              <a:rPr lang="en-US" sz="1250" i="1" dirty="0" smtClean="0">
                <a:latin typeface="Segoe UI" panose="020B0502040204020203" pitchFamily="34" charset="0"/>
                <a:cs typeface="Segoe UI" panose="020B0502040204020203" pitchFamily="34" charset="0"/>
              </a:rPr>
              <a:t>smooth </a:t>
            </a:r>
            <a:r>
              <a:rPr lang="en-US" sz="1250" i="1" dirty="0">
                <a:latin typeface="Segoe UI" panose="020B0502040204020203" pitchFamily="34" charset="0"/>
                <a:cs typeface="Segoe UI" panose="020B0502040204020203" pitchFamily="34" charset="0"/>
              </a:rPr>
              <a:t>integration of user-created images into </a:t>
            </a:r>
            <a:r>
              <a:rPr lang="en-US" sz="1250" i="1" dirty="0" smtClean="0">
                <a:latin typeface="Segoe UI" panose="020B0502040204020203" pitchFamily="34" charset="0"/>
                <a:cs typeface="Segoe UI" panose="020B0502040204020203" pitchFamily="34" charset="0"/>
              </a:rPr>
              <a:t>a predefined </a:t>
            </a:r>
            <a:r>
              <a:rPr lang="en-US" sz="1250" i="1" dirty="0">
                <a:latin typeface="Segoe UI" panose="020B0502040204020203" pitchFamily="34" charset="0"/>
                <a:cs typeface="Segoe UI" panose="020B0502040204020203" pitchFamily="34" charset="0"/>
              </a:rPr>
              <a:t>video presentation, including, but not limited </a:t>
            </a:r>
            <a:r>
              <a:rPr lang="en-US" sz="1250" i="1" dirty="0" smtClean="0">
                <a:latin typeface="Segoe UI" panose="020B0502040204020203" pitchFamily="34" charset="0"/>
                <a:cs typeface="Segoe UI" panose="020B0502040204020203" pitchFamily="34" charset="0"/>
              </a:rPr>
              <a:t>to, a video </a:t>
            </a:r>
            <a:r>
              <a:rPr lang="en-US" sz="1250" i="1" dirty="0">
                <a:latin typeface="Segoe UI" panose="020B0502040204020203" pitchFamily="34" charset="0"/>
                <a:cs typeface="Segoe UI" panose="020B0502040204020203" pitchFamily="34" charset="0"/>
              </a:rPr>
              <a:t>game player character image development </a:t>
            </a:r>
            <a:r>
              <a:rPr lang="en-US" sz="1250" i="1" dirty="0" smtClean="0">
                <a:latin typeface="Segoe UI" panose="020B0502040204020203" pitchFamily="34" charset="0"/>
                <a:cs typeface="Segoe UI" panose="020B0502040204020203" pitchFamily="34" charset="0"/>
              </a:rPr>
              <a:t>system and </a:t>
            </a:r>
            <a:r>
              <a:rPr lang="en-US" sz="1250" i="1" dirty="0">
                <a:latin typeface="Segoe UI" panose="020B0502040204020203" pitchFamily="34" charset="0"/>
                <a:cs typeface="Segoe UI" panose="020B0502040204020203" pitchFamily="34" charset="0"/>
              </a:rPr>
              <a:t>methodology for </a:t>
            </a:r>
            <a:r>
              <a:rPr lang="en-US" sz="1250" i="1" dirty="0" smtClean="0">
                <a:latin typeface="Segoe UI" panose="020B0502040204020203" pitchFamily="34" charset="0"/>
                <a:cs typeface="Segoe UI" panose="020B0502040204020203" pitchFamily="34" charset="0"/>
              </a:rPr>
              <a:t>smooth </a:t>
            </a:r>
            <a:r>
              <a:rPr lang="en-US" sz="1250" i="1" dirty="0">
                <a:latin typeface="Segoe UI" panose="020B0502040204020203" pitchFamily="34" charset="0"/>
                <a:cs typeface="Segoe UI" panose="020B0502040204020203" pitchFamily="34" charset="0"/>
              </a:rPr>
              <a:t>integration of user </a:t>
            </a:r>
            <a:r>
              <a:rPr lang="en-US" sz="1250" i="1" dirty="0" smtClean="0">
                <a:latin typeface="Segoe UI" panose="020B0502040204020203" pitchFamily="34" charset="0"/>
                <a:cs typeface="Segoe UI" panose="020B0502040204020203" pitchFamily="34" charset="0"/>
              </a:rPr>
              <a:t>created video </a:t>
            </a:r>
            <a:r>
              <a:rPr lang="en-US" sz="1250" i="1" dirty="0">
                <a:latin typeface="Segoe UI" panose="020B0502040204020203" pitchFamily="34" charset="0"/>
                <a:cs typeface="Segoe UI" panose="020B0502040204020203" pitchFamily="34" charset="0"/>
              </a:rPr>
              <a:t>graphics into a predefined </a:t>
            </a:r>
            <a:r>
              <a:rPr lang="en-US" sz="1250" i="1" dirty="0" smtClean="0">
                <a:latin typeface="Segoe UI" panose="020B0502040204020203" pitchFamily="34" charset="0"/>
                <a:cs typeface="Segoe UI" panose="020B0502040204020203" pitchFamily="34" charset="0"/>
              </a:rPr>
              <a:t>video</a:t>
            </a:r>
            <a:r>
              <a:rPr lang="en-US" sz="1250" i="1" dirty="0">
                <a:latin typeface="Segoe UI" panose="020B0502040204020203" pitchFamily="34" charset="0"/>
                <a:cs typeface="Segoe UI" panose="020B0502040204020203" pitchFamily="34" charset="0"/>
              </a:rPr>
              <a:t>, movie, or </a:t>
            </a:r>
            <a:r>
              <a:rPr lang="en-US" sz="1250" i="1" dirty="0" smtClean="0">
                <a:latin typeface="Segoe UI" panose="020B0502040204020203" pitchFamily="34" charset="0"/>
                <a:cs typeface="Segoe UI" panose="020B0502040204020203" pitchFamily="34" charset="0"/>
              </a:rPr>
              <a:t>game system</a:t>
            </a:r>
            <a:r>
              <a:rPr lang="en-US" sz="1250" i="1" dirty="0">
                <a:latin typeface="Segoe UI" panose="020B0502040204020203" pitchFamily="34" charset="0"/>
                <a:cs typeface="Segoe UI" panose="020B0502040204020203" pitchFamily="34" charset="0"/>
              </a:rPr>
              <a:t>, and to an adapter interface </a:t>
            </a:r>
            <a:r>
              <a:rPr lang="en-US" sz="1250" i="1" dirty="0" smtClean="0">
                <a:latin typeface="Segoe UI" panose="020B0502040204020203" pitchFamily="34" charset="0"/>
                <a:cs typeface="Segoe UI" panose="020B0502040204020203" pitchFamily="34" charset="0"/>
              </a:rPr>
              <a:t>system </a:t>
            </a:r>
            <a:r>
              <a:rPr lang="en-US" sz="1250" i="1" dirty="0">
                <a:latin typeface="Segoe UI" panose="020B0502040204020203" pitchFamily="34" charset="0"/>
                <a:cs typeface="Segoe UI" panose="020B0502040204020203" pitchFamily="34" charset="0"/>
              </a:rPr>
              <a:t>which </a:t>
            </a:r>
            <a:r>
              <a:rPr lang="en-US" sz="1250" i="1" dirty="0" smtClean="0">
                <a:latin typeface="Segoe UI" panose="020B0502040204020203" pitchFamily="34" charset="0"/>
                <a:cs typeface="Segoe UI" panose="020B0502040204020203" pitchFamily="34" charset="0"/>
              </a:rPr>
              <a:t>provides for </a:t>
            </a:r>
            <a:r>
              <a:rPr lang="en-US" sz="1250" i="1" dirty="0">
                <a:latin typeface="Segoe UI" panose="020B0502040204020203" pitchFamily="34" charset="0"/>
                <a:cs typeface="Segoe UI" panose="020B0502040204020203" pitchFamily="34" charset="0"/>
              </a:rPr>
              <a:t>the utilization of a user visual image as a </a:t>
            </a:r>
            <a:r>
              <a:rPr lang="en-US" sz="1250" i="1" dirty="0" smtClean="0">
                <a:latin typeface="Segoe UI" panose="020B0502040204020203" pitchFamily="34" charset="0"/>
                <a:cs typeface="Segoe UI" panose="020B0502040204020203" pitchFamily="34" charset="0"/>
              </a:rPr>
              <a:t>preselected character segment</a:t>
            </a:r>
            <a:r>
              <a:rPr lang="en-US" sz="1250" i="1" dirty="0">
                <a:latin typeface="Segoe UI" panose="020B0502040204020203" pitchFamily="34" charset="0"/>
                <a:cs typeface="Segoe UI" panose="020B0502040204020203" pitchFamily="34" charset="0"/>
              </a:rPr>
              <a:t>, </a:t>
            </a:r>
            <a:r>
              <a:rPr lang="en-US" sz="1250" b="1" i="1" dirty="0" smtClean="0">
                <a:latin typeface="Segoe UI" panose="020B0502040204020203" pitchFamily="34" charset="0"/>
                <a:cs typeface="Segoe UI" panose="020B0502040204020203" pitchFamily="34" charset="0"/>
              </a:rPr>
              <a:t>such </a:t>
            </a:r>
            <a:r>
              <a:rPr lang="en-US" sz="1250" b="1" i="1" dirty="0">
                <a:latin typeface="Segoe UI" panose="020B0502040204020203" pitchFamily="34" charset="0"/>
                <a:cs typeface="Segoe UI" panose="020B0502040204020203" pitchFamily="34" charset="0"/>
              </a:rPr>
              <a:t>that the user </a:t>
            </a:r>
            <a:r>
              <a:rPr lang="en-US" sz="1250" b="1" i="1" dirty="0" smtClean="0">
                <a:latin typeface="Segoe UI" panose="020B0502040204020203" pitchFamily="34" charset="0"/>
                <a:cs typeface="Segoe UI" panose="020B0502040204020203" pitchFamily="34" charset="0"/>
              </a:rPr>
              <a:t>visual </a:t>
            </a:r>
            <a:r>
              <a:rPr lang="en-US" sz="1250" b="1" i="1" dirty="0">
                <a:latin typeface="Segoe UI" panose="020B0502040204020203" pitchFamily="34" charset="0"/>
                <a:cs typeface="Segoe UI" panose="020B0502040204020203" pitchFamily="34" charset="0"/>
              </a:rPr>
              <a:t>image is </a:t>
            </a:r>
            <a:r>
              <a:rPr lang="en-US" sz="1250" b="1" i="1" dirty="0" smtClean="0">
                <a:latin typeface="Segoe UI" panose="020B0502040204020203" pitchFamily="34" charset="0"/>
                <a:cs typeface="Segoe UI" panose="020B0502040204020203" pitchFamily="34" charset="0"/>
              </a:rPr>
              <a:t>incorporated </a:t>
            </a:r>
            <a:r>
              <a:rPr lang="en-US" sz="1250" b="1" i="1" dirty="0">
                <a:latin typeface="Segoe UI" panose="020B0502040204020203" pitchFamily="34" charset="0"/>
                <a:cs typeface="Segoe UI" panose="020B0502040204020203" pitchFamily="34" charset="0"/>
              </a:rPr>
              <a:t>into the audiovisual presentation of the movie </a:t>
            </a:r>
            <a:r>
              <a:rPr lang="en-US" sz="1250" b="1" i="1" dirty="0" smtClean="0">
                <a:latin typeface="Segoe UI" panose="020B0502040204020203" pitchFamily="34" charset="0"/>
                <a:cs typeface="Segoe UI" panose="020B0502040204020203" pitchFamily="34" charset="0"/>
              </a:rPr>
              <a:t>or video </a:t>
            </a:r>
            <a:r>
              <a:rPr lang="en-US" sz="1250" b="1" i="1" dirty="0">
                <a:latin typeface="Segoe UI" panose="020B0502040204020203" pitchFamily="34" charset="0"/>
                <a:cs typeface="Segoe UI" panose="020B0502040204020203" pitchFamily="34" charset="0"/>
              </a:rPr>
              <a:t>game to which the adapter interface </a:t>
            </a:r>
            <a:r>
              <a:rPr lang="en-US" sz="1250" b="1" i="1" dirty="0" smtClean="0">
                <a:latin typeface="Segoe UI" panose="020B0502040204020203" pitchFamily="34" charset="0"/>
                <a:cs typeface="Segoe UI" panose="020B0502040204020203" pitchFamily="34" charset="0"/>
              </a:rPr>
              <a:t>system </a:t>
            </a:r>
            <a:r>
              <a:rPr lang="en-US" sz="1250" b="1" i="1" dirty="0">
                <a:latin typeface="Segoe UI" panose="020B0502040204020203" pitchFamily="34" charset="0"/>
                <a:cs typeface="Segoe UI" panose="020B0502040204020203" pitchFamily="34" charset="0"/>
              </a:rPr>
              <a:t>is coupled</a:t>
            </a:r>
            <a:r>
              <a:rPr lang="en-US" sz="1250" i="1" dirty="0" smtClean="0">
                <a:latin typeface="Segoe UI" panose="020B0502040204020203" pitchFamily="34" charset="0"/>
                <a:cs typeface="Segoe UI" panose="020B0502040204020203" pitchFamily="34" charset="0"/>
              </a:rPr>
              <a:t>.</a:t>
            </a:r>
          </a:p>
          <a:p>
            <a:pPr marL="0" indent="0" algn="ctr">
              <a:spcBef>
                <a:spcPts val="0"/>
              </a:spcBef>
              <a:buNone/>
            </a:pPr>
            <a:r>
              <a:rPr lang="en-US" sz="1250" i="1" dirty="0" smtClean="0">
                <a:latin typeface="Segoe UI" panose="020B0502040204020203" pitchFamily="34" charset="0"/>
                <a:cs typeface="Segoe UI" panose="020B0502040204020203" pitchFamily="34" charset="0"/>
              </a:rPr>
              <a:t>*****</a:t>
            </a:r>
          </a:p>
          <a:p>
            <a:pPr marL="0" indent="0" algn="just">
              <a:spcBef>
                <a:spcPts val="0"/>
              </a:spcBef>
              <a:buNone/>
            </a:pPr>
            <a:r>
              <a:rPr lang="en-US" sz="1250" i="1" dirty="0" smtClean="0">
                <a:latin typeface="Segoe UI" panose="020B0502040204020203" pitchFamily="34" charset="0"/>
                <a:cs typeface="Segoe UI" panose="020B0502040204020203" pitchFamily="34" charset="0"/>
              </a:rPr>
              <a:t>The analysis system 260, in conjunction with the remainder of the intercept controller adapter interface system 110E, provides for substitution of the user's image for the predefined game character image in a manner transparent </a:t>
            </a:r>
            <a:r>
              <a:rPr lang="en-US" sz="1250" b="1" i="1" dirty="0" smtClean="0">
                <a:latin typeface="Segoe UI" panose="020B0502040204020203" pitchFamily="34" charset="0"/>
                <a:cs typeface="Segoe UI" panose="020B0502040204020203" pitchFamily="34" charset="0"/>
              </a:rPr>
              <a:t>to the original video game apparatus </a:t>
            </a:r>
            <a:r>
              <a:rPr lang="en-US" sz="1250" i="1" dirty="0" smtClean="0">
                <a:latin typeface="Segoe UI" panose="020B0502040204020203" pitchFamily="34" charset="0"/>
                <a:cs typeface="Segoe UI" panose="020B0502040204020203" pitchFamily="34" charset="0"/>
              </a:rPr>
              <a:t>and the original game cartridge. … There are numerous ways to implement the analysis system 260. For example, address and/or control and/or data signal analysis, timing analysis, state analysis, signature analysis, or other transform or analysis techniques can be utilized to identify when particular predefined player graphic character segments are being accessed and transferred to</a:t>
            </a:r>
            <a:r>
              <a:rPr lang="en-US" sz="1250" b="1" i="1" dirty="0">
                <a:latin typeface="Segoe UI" panose="020B0502040204020203" pitchFamily="34" charset="0"/>
                <a:cs typeface="Segoe UI" panose="020B0502040204020203" pitchFamily="34" charset="0"/>
              </a:rPr>
              <a:t> the video game apparatus </a:t>
            </a:r>
            <a:r>
              <a:rPr lang="en-US" sz="1250" i="1" dirty="0">
                <a:latin typeface="Segoe UI" panose="020B0502040204020203" pitchFamily="34" charset="0"/>
                <a:cs typeface="Segoe UI" panose="020B0502040204020203" pitchFamily="34" charset="0"/>
              </a:rPr>
              <a:t>140 read/write memory from </a:t>
            </a:r>
            <a:r>
              <a:rPr lang="en-US" sz="1250" i="1" dirty="0" smtClean="0">
                <a:latin typeface="Segoe UI" panose="020B0502040204020203" pitchFamily="34" charset="0"/>
                <a:cs typeface="Segoe UI" panose="020B0502040204020203" pitchFamily="34" charset="0"/>
              </a:rPr>
              <a:t>the game </a:t>
            </a:r>
            <a:r>
              <a:rPr lang="en-US" sz="1250" i="1" dirty="0">
                <a:latin typeface="Segoe UI" panose="020B0502040204020203" pitchFamily="34" charset="0"/>
                <a:cs typeface="Segoe UI" panose="020B0502040204020203" pitchFamily="34" charset="0"/>
              </a:rPr>
              <a:t>card 120, and at the appropriate time, instead </a:t>
            </a:r>
            <a:r>
              <a:rPr lang="en-US" sz="1250" i="1" dirty="0" smtClean="0">
                <a:latin typeface="Segoe UI" panose="020B0502040204020203" pitchFamily="34" charset="0"/>
                <a:cs typeface="Segoe UI" panose="020B0502040204020203" pitchFamily="34" charset="0"/>
              </a:rPr>
              <a:t>of accessing </a:t>
            </a:r>
            <a:r>
              <a:rPr lang="en-US" sz="1250" i="1" dirty="0">
                <a:latin typeface="Segoe UI" panose="020B0502040204020203" pitchFamily="34" charset="0"/>
                <a:cs typeface="Segoe UI" panose="020B0502040204020203" pitchFamily="34" charset="0"/>
              </a:rPr>
              <a:t>the </a:t>
            </a:r>
            <a:r>
              <a:rPr lang="en-US" sz="1250" i="1" dirty="0" smtClean="0">
                <a:latin typeface="Segoe UI" panose="020B0502040204020203" pitchFamily="34" charset="0"/>
                <a:cs typeface="Segoe UI" panose="020B0502040204020203" pitchFamily="34" charset="0"/>
              </a:rPr>
              <a:t>Storage </a:t>
            </a:r>
            <a:r>
              <a:rPr lang="en-US" sz="1250" i="1" dirty="0">
                <a:latin typeface="Segoe UI" panose="020B0502040204020203" pitchFamily="34" charset="0"/>
                <a:cs typeface="Segoe UI" panose="020B0502040204020203" pitchFamily="34" charset="0"/>
              </a:rPr>
              <a:t>Card 130 and transferring data out </a:t>
            </a:r>
            <a:r>
              <a:rPr lang="en-US" sz="1250" i="1" dirty="0" smtClean="0">
                <a:latin typeface="Segoe UI" panose="020B0502040204020203" pitchFamily="34" charset="0"/>
                <a:cs typeface="Segoe UI" panose="020B0502040204020203" pitchFamily="34" charset="0"/>
              </a:rPr>
              <a:t>234 from </a:t>
            </a:r>
            <a:r>
              <a:rPr lang="en-US" sz="1250" i="1" dirty="0">
                <a:latin typeface="Segoe UI" panose="020B0502040204020203" pitchFamily="34" charset="0"/>
                <a:cs typeface="Segoe UI" panose="020B0502040204020203" pitchFamily="34" charset="0"/>
              </a:rPr>
              <a:t>the Storage Card via the intercept controller 110</a:t>
            </a:r>
            <a:r>
              <a:rPr lang="en-US" sz="1250" b="1" i="1" dirty="0">
                <a:latin typeface="Segoe UI" panose="020B0502040204020203" pitchFamily="34" charset="0"/>
                <a:cs typeface="Segoe UI" panose="020B0502040204020203" pitchFamily="34" charset="0"/>
              </a:rPr>
              <a:t> </a:t>
            </a:r>
            <a:r>
              <a:rPr lang="en-US" sz="1250" b="1" i="1" dirty="0" smtClean="0">
                <a:latin typeface="Segoe UI" panose="020B0502040204020203" pitchFamily="34" charset="0"/>
                <a:cs typeface="Segoe UI" panose="020B0502040204020203" pitchFamily="34" charset="0"/>
              </a:rPr>
              <a:t>for coupling </a:t>
            </a:r>
            <a:r>
              <a:rPr lang="en-US" sz="1250" b="1" i="1" dirty="0">
                <a:latin typeface="Segoe UI" panose="020B0502040204020203" pitchFamily="34" charset="0"/>
                <a:cs typeface="Segoe UI" panose="020B0502040204020203" pitchFamily="34" charset="0"/>
              </a:rPr>
              <a:t>via the </a:t>
            </a:r>
            <a:r>
              <a:rPr lang="en-US" sz="1250" b="1" i="1" dirty="0" smtClean="0">
                <a:latin typeface="Segoe UI" panose="020B0502040204020203" pitchFamily="34" charset="0"/>
                <a:cs typeface="Segoe UI" panose="020B0502040204020203" pitchFamily="34" charset="0"/>
              </a:rPr>
              <a:t>video </a:t>
            </a:r>
            <a:r>
              <a:rPr lang="en-US" sz="1250" b="1" i="1" dirty="0">
                <a:latin typeface="Segoe UI" panose="020B0502040204020203" pitchFamily="34" charset="0"/>
                <a:cs typeface="Segoe UI" panose="020B0502040204020203" pitchFamily="34" charset="0"/>
              </a:rPr>
              <a:t>game data </a:t>
            </a:r>
            <a:r>
              <a:rPr lang="en-US" sz="1250" b="1" i="1" dirty="0" smtClean="0">
                <a:latin typeface="Segoe UI" panose="020B0502040204020203" pitchFamily="34" charset="0"/>
                <a:cs typeface="Segoe UI" panose="020B0502040204020203" pitchFamily="34" charset="0"/>
              </a:rPr>
              <a:t>signals </a:t>
            </a:r>
            <a:r>
              <a:rPr lang="en-US" sz="1250" b="1" i="1" dirty="0">
                <a:latin typeface="Segoe UI" panose="020B0502040204020203" pitchFamily="34" charset="0"/>
                <a:cs typeface="Segoe UI" panose="020B0502040204020203" pitchFamily="34" charset="0"/>
              </a:rPr>
              <a:t>in 214 to the v</a:t>
            </a:r>
            <a:r>
              <a:rPr lang="en-US" sz="1250" b="1" i="1" dirty="0" smtClean="0">
                <a:latin typeface="Segoe UI" panose="020B0502040204020203" pitchFamily="34" charset="0"/>
                <a:cs typeface="Segoe UI" panose="020B0502040204020203" pitchFamily="34" charset="0"/>
              </a:rPr>
              <a:t>ideo game </a:t>
            </a:r>
            <a:r>
              <a:rPr lang="en-US" sz="1250" b="1" i="1" dirty="0">
                <a:latin typeface="Segoe UI" panose="020B0502040204020203" pitchFamily="34" charset="0"/>
                <a:cs typeface="Segoe UI" panose="020B0502040204020203" pitchFamily="34" charset="0"/>
              </a:rPr>
              <a:t>apparatus </a:t>
            </a:r>
            <a:r>
              <a:rPr lang="en-US" sz="1250" b="1" i="1" dirty="0" smtClean="0">
                <a:latin typeface="Segoe UI" panose="020B0502040204020203" pitchFamily="34" charset="0"/>
                <a:cs typeface="Segoe UI" panose="020B0502040204020203" pitchFamily="34" charset="0"/>
              </a:rPr>
              <a:t>140.</a:t>
            </a:r>
            <a:endParaRPr lang="en-US" sz="1250" i="1" dirty="0" smtClean="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92DA454B-C859-4892-B9FA-68B588C9F547}" type="slidenum">
              <a:rPr lang="en-US" smtClean="0"/>
              <a:pPr/>
              <a:t>44</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34593445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229600" cy="501444"/>
          </a:xfrm>
        </p:spPr>
        <p:txBody>
          <a:bodyPr>
            <a:noAutofit/>
          </a:bodyPr>
          <a:lstStyle/>
          <a:p>
            <a:r>
              <a:rPr lang="en-US" sz="2800" dirty="0" smtClean="0"/>
              <a:t>Example 5: Enablement under </a:t>
            </a:r>
            <a:r>
              <a:rPr lang="en-US" sz="2800" dirty="0"/>
              <a:t>§ </a:t>
            </a:r>
            <a:r>
              <a:rPr lang="en-US" sz="2800" dirty="0" smtClean="0"/>
              <a:t>112(a) (cont.)</a:t>
            </a:r>
            <a:endParaRPr lang="en-US" sz="2800" dirty="0"/>
          </a:p>
        </p:txBody>
      </p:sp>
      <p:sp>
        <p:nvSpPr>
          <p:cNvPr id="3" name="Content Placeholder 2"/>
          <p:cNvSpPr>
            <a:spLocks noGrp="1"/>
          </p:cNvSpPr>
          <p:nvPr>
            <p:ph idx="1"/>
          </p:nvPr>
        </p:nvSpPr>
        <p:spPr>
          <a:xfrm>
            <a:off x="539932" y="1114696"/>
            <a:ext cx="7985760" cy="3291841"/>
          </a:xfrm>
        </p:spPr>
        <p:txBody>
          <a:bodyPr>
            <a:noAutofit/>
          </a:bodyPr>
          <a:lstStyle/>
          <a:p>
            <a:r>
              <a:rPr lang="en-US" sz="2000" dirty="0" smtClean="0"/>
              <a:t>Claim 49 </a:t>
            </a:r>
            <a:r>
              <a:rPr lang="en-US" sz="2000" b="1" dirty="0" smtClean="0"/>
              <a:t>lacks enablement </a:t>
            </a:r>
            <a:r>
              <a:rPr lang="en-US" sz="2000" dirty="0" smtClean="0"/>
              <a:t>under § 112(a).</a:t>
            </a:r>
          </a:p>
          <a:p>
            <a:pPr lvl="1"/>
            <a:r>
              <a:rPr lang="en-US" sz="1600" dirty="0" smtClean="0"/>
              <a:t>In this example, the specification indicates that the disclosed image substitution or integration is applicable to any audiovisual image source that provides an audiovisual presentation output, such as video, and yet does not provide any explanation of how it would function outside of a video game.</a:t>
            </a:r>
            <a:endParaRPr lang="en-US" sz="1600" b="1" dirty="0" smtClean="0"/>
          </a:p>
          <a:p>
            <a:pPr lvl="1"/>
            <a:r>
              <a:rPr lang="en-US" sz="1600" dirty="0" smtClean="0"/>
              <a:t>The court found that one skilled in the art could not take the disclosure with respect to substitution or integration of user images in video games and substitute a user image for a pre-existing character image in movies without undue experimentation.</a:t>
            </a:r>
          </a:p>
          <a:p>
            <a:r>
              <a:rPr lang="en-US" sz="2000" dirty="0" smtClean="0"/>
              <a:t>To overcome a rejection for lack of enablement </a:t>
            </a:r>
            <a:r>
              <a:rPr lang="en-US" sz="2000" dirty="0"/>
              <a:t>under § 112(a</a:t>
            </a:r>
            <a:r>
              <a:rPr lang="en-US" sz="2000" dirty="0" smtClean="0"/>
              <a:t>), applicant could amend claim 49 to limit the claimed method to video games.</a:t>
            </a:r>
            <a:endParaRPr lang="en-US" sz="2000" dirty="0"/>
          </a:p>
        </p:txBody>
      </p:sp>
      <p:sp>
        <p:nvSpPr>
          <p:cNvPr id="4" name="Slide Number Placeholder 3"/>
          <p:cNvSpPr>
            <a:spLocks noGrp="1"/>
          </p:cNvSpPr>
          <p:nvPr>
            <p:ph type="sldNum" sz="quarter" idx="12"/>
          </p:nvPr>
        </p:nvSpPr>
        <p:spPr/>
        <p:txBody>
          <a:bodyPr/>
          <a:lstStyle/>
          <a:p>
            <a:fld id="{92DA454B-C859-4892-B9FA-68B588C9F547}" type="slidenum">
              <a:rPr lang="en-US" smtClean="0"/>
              <a:pPr/>
              <a:t>45</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1562786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1"/>
            <a:ext cx="8229600" cy="501444"/>
          </a:xfrm>
        </p:spPr>
        <p:txBody>
          <a:bodyPr>
            <a:noAutofit/>
          </a:bodyPr>
          <a:lstStyle/>
          <a:p>
            <a:r>
              <a:rPr lang="en-US" sz="2800" dirty="0" smtClean="0"/>
              <a:t>Example 5: Enablement under </a:t>
            </a:r>
            <a:r>
              <a:rPr lang="en-US" sz="2800" dirty="0"/>
              <a:t>§ </a:t>
            </a:r>
            <a:r>
              <a:rPr lang="en-US" sz="2800" dirty="0" smtClean="0"/>
              <a:t>112(a) (cont.)</a:t>
            </a:r>
            <a:endParaRPr lang="en-US" sz="2800" dirty="0"/>
          </a:p>
        </p:txBody>
      </p:sp>
      <p:sp>
        <p:nvSpPr>
          <p:cNvPr id="3" name="Content Placeholder 2"/>
          <p:cNvSpPr>
            <a:spLocks noGrp="1"/>
          </p:cNvSpPr>
          <p:nvPr>
            <p:ph idx="1"/>
          </p:nvPr>
        </p:nvSpPr>
        <p:spPr>
          <a:xfrm>
            <a:off x="557348" y="1027611"/>
            <a:ext cx="8129452" cy="3740127"/>
          </a:xfrm>
        </p:spPr>
        <p:txBody>
          <a:bodyPr>
            <a:noAutofit/>
          </a:bodyPr>
          <a:lstStyle/>
          <a:p>
            <a:r>
              <a:rPr lang="en-US" sz="2000" i="1" dirty="0" smtClean="0"/>
              <a:t>Wands</a:t>
            </a:r>
            <a:r>
              <a:rPr lang="en-US" sz="2000" dirty="0" smtClean="0"/>
              <a:t> factors that support a finding of undue experimentation:  </a:t>
            </a:r>
          </a:p>
          <a:p>
            <a:pPr lvl="1"/>
            <a:r>
              <a:rPr lang="en-US" sz="1800" b="1" dirty="0"/>
              <a:t>A</a:t>
            </a:r>
            <a:r>
              <a:rPr lang="en-US" sz="1800" b="1" dirty="0" smtClean="0"/>
              <a:t>mount of direction or guidance presented</a:t>
            </a:r>
            <a:r>
              <a:rPr lang="en-US" sz="1800" dirty="0" smtClean="0"/>
              <a:t>:</a:t>
            </a:r>
            <a:r>
              <a:rPr lang="en-US" sz="1800" b="1" dirty="0" smtClean="0"/>
              <a:t> </a:t>
            </a:r>
            <a:r>
              <a:rPr lang="en-US" sz="1800" dirty="0"/>
              <a:t>T</a:t>
            </a:r>
            <a:r>
              <a:rPr lang="en-US" sz="1800" dirty="0" smtClean="0"/>
              <a:t>he specification does not teach how to implement the Intercept Adapter Interface System in the context of movies given that movies do not have easily separable character functions, as video games do.</a:t>
            </a:r>
          </a:p>
          <a:p>
            <a:pPr lvl="1"/>
            <a:r>
              <a:rPr lang="en-US" sz="1800" b="1" dirty="0"/>
              <a:t>S</a:t>
            </a:r>
            <a:r>
              <a:rPr lang="en-US" sz="1800" b="1" dirty="0" smtClean="0"/>
              <a:t>tate of the prior art</a:t>
            </a:r>
            <a:r>
              <a:rPr lang="en-US" sz="1800" dirty="0" smtClean="0"/>
              <a:t>: One skilled in the art would not be able to take the teachings regarding video games and apply them to movies because movies and video games are technically different (i.e., the analysis </a:t>
            </a:r>
            <a:r>
              <a:rPr lang="en-US" sz="1800" dirty="0"/>
              <a:t>techniques described in the specification for identifying character </a:t>
            </a:r>
            <a:r>
              <a:rPr lang="en-US" sz="1800" dirty="0" smtClean="0"/>
              <a:t>functions or intercepting character signals have </a:t>
            </a:r>
            <a:r>
              <a:rPr lang="en-US" sz="1800" dirty="0"/>
              <a:t>no relevance to </a:t>
            </a:r>
            <a:r>
              <a:rPr lang="en-US" sz="1800" dirty="0" smtClean="0"/>
              <a:t>movies).</a:t>
            </a:r>
          </a:p>
          <a:p>
            <a:pPr lvl="1"/>
            <a:r>
              <a:rPr lang="en-US" sz="1800" b="1" dirty="0"/>
              <a:t>B</a:t>
            </a:r>
            <a:r>
              <a:rPr lang="en-US" sz="1800" b="1" dirty="0" smtClean="0"/>
              <a:t>readth </a:t>
            </a:r>
            <a:r>
              <a:rPr lang="en-US" sz="1800" b="1" dirty="0"/>
              <a:t>of the </a:t>
            </a:r>
            <a:r>
              <a:rPr lang="en-US" sz="1800" b="1" dirty="0" smtClean="0"/>
              <a:t>claim</a:t>
            </a:r>
            <a:r>
              <a:rPr lang="en-US" sz="1800" dirty="0" smtClean="0"/>
              <a:t>:</a:t>
            </a:r>
            <a:r>
              <a:rPr lang="en-US" sz="1800" i="1" dirty="0" smtClean="0"/>
              <a:t> </a:t>
            </a:r>
            <a:r>
              <a:rPr lang="en-US" sz="1800" dirty="0" smtClean="0"/>
              <a:t>Claim 49 is broad enough to cover both video games and movies.</a:t>
            </a:r>
          </a:p>
        </p:txBody>
      </p:sp>
      <p:sp>
        <p:nvSpPr>
          <p:cNvPr id="4" name="Slide Number Placeholder 3"/>
          <p:cNvSpPr>
            <a:spLocks noGrp="1"/>
          </p:cNvSpPr>
          <p:nvPr>
            <p:ph type="sldNum" sz="quarter" idx="12"/>
          </p:nvPr>
        </p:nvSpPr>
        <p:spPr/>
        <p:txBody>
          <a:bodyPr/>
          <a:lstStyle/>
          <a:p>
            <a:fld id="{92DA454B-C859-4892-B9FA-68B588C9F547}" type="slidenum">
              <a:rPr lang="en-US" smtClean="0"/>
              <a:pPr/>
              <a:t>46</a:t>
            </a:fld>
            <a:endParaRPr lang="en-US" dirty="0"/>
          </a:p>
        </p:txBody>
      </p:sp>
      <p:sp>
        <p:nvSpPr>
          <p:cNvPr id="5" name="Date Placeholder 4"/>
          <p:cNvSpPr>
            <a:spLocks noGrp="1"/>
          </p:cNvSpPr>
          <p:nvPr>
            <p:ph type="dt" sz="half" idx="10"/>
          </p:nvPr>
        </p:nvSpPr>
        <p:spPr/>
        <p:txBody>
          <a:bodyPr/>
          <a:lstStyle/>
          <a:p>
            <a:r>
              <a:rPr lang="en-US" dirty="0" smtClean="0"/>
              <a:t>January 2019</a:t>
            </a:r>
          </a:p>
        </p:txBody>
      </p:sp>
    </p:spTree>
    <p:extLst>
      <p:ext uri="{BB962C8B-B14F-4D97-AF65-F5344CB8AC3E}">
        <p14:creationId xmlns:p14="http://schemas.microsoft.com/office/powerpoint/2010/main" val="23523680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0"/>
            <a:ext cx="8229600" cy="478386"/>
          </a:xfrm>
        </p:spPr>
        <p:txBody>
          <a:bodyPr>
            <a:noAutofit/>
          </a:bodyPr>
          <a:lstStyle/>
          <a:p>
            <a:r>
              <a:rPr lang="en-US" sz="2800" dirty="0" smtClean="0"/>
              <a:t>Questions and follow-up</a:t>
            </a:r>
            <a:endParaRPr lang="en-US" sz="2800" dirty="0"/>
          </a:p>
        </p:txBody>
      </p:sp>
      <p:sp>
        <p:nvSpPr>
          <p:cNvPr id="3" name="Content Placeholder 2"/>
          <p:cNvSpPr>
            <a:spLocks noGrp="1"/>
          </p:cNvSpPr>
          <p:nvPr>
            <p:ph idx="1"/>
          </p:nvPr>
        </p:nvSpPr>
        <p:spPr>
          <a:xfrm>
            <a:off x="457200" y="1302827"/>
            <a:ext cx="8229600" cy="2032556"/>
          </a:xfrm>
        </p:spPr>
        <p:txBody>
          <a:bodyPr>
            <a:normAutofit/>
          </a:bodyPr>
          <a:lstStyle/>
          <a:p>
            <a:pPr>
              <a:spcBef>
                <a:spcPts val="480"/>
              </a:spcBef>
            </a:pPr>
            <a:r>
              <a:rPr lang="en-US" sz="2400" dirty="0" smtClean="0"/>
              <a:t>See your SPE or TC POC for questions.</a:t>
            </a:r>
          </a:p>
          <a:p>
            <a:pPr>
              <a:spcBef>
                <a:spcPts val="480"/>
              </a:spcBef>
            </a:pPr>
            <a:r>
              <a:rPr lang="en-US" sz="2400" dirty="0"/>
              <a:t>Additional resources can be found on the “Examiner </a:t>
            </a:r>
            <a:r>
              <a:rPr lang="en-US" sz="2400" dirty="0" smtClean="0"/>
              <a:t>Training and Resource Materials” section of the USPTO’s internal webpage (</a:t>
            </a:r>
            <a:r>
              <a:rPr lang="en-US" sz="2400" dirty="0" smtClean="0">
                <a:hlinkClick r:id="rId3"/>
              </a:rPr>
              <a:t>ptoweb.uspto.gov/patents/</a:t>
            </a:r>
            <a:r>
              <a:rPr lang="en-US" sz="2400" dirty="0" err="1" smtClean="0">
                <a:hlinkClick r:id="rId3"/>
              </a:rPr>
              <a:t>exTrain</a:t>
            </a:r>
            <a:r>
              <a:rPr lang="en-US" sz="2400" dirty="0" smtClean="0">
                <a:hlinkClick r:id="rId3"/>
              </a:rPr>
              <a:t>/</a:t>
            </a:r>
            <a:r>
              <a:rPr lang="en-US" sz="2400" dirty="0" smtClean="0"/>
              <a:t>).</a:t>
            </a:r>
          </a:p>
        </p:txBody>
      </p:sp>
      <p:sp>
        <p:nvSpPr>
          <p:cNvPr id="5" name="Slide Number Placeholder 4"/>
          <p:cNvSpPr>
            <a:spLocks noGrp="1"/>
          </p:cNvSpPr>
          <p:nvPr>
            <p:ph type="sldNum" sz="quarter" idx="12"/>
          </p:nvPr>
        </p:nvSpPr>
        <p:spPr/>
        <p:txBody>
          <a:bodyPr/>
          <a:lstStyle/>
          <a:p>
            <a:fld id="{92DA454B-C859-4892-B9FA-68B588C9F547}" type="slidenum">
              <a:rPr lang="en-US" smtClean="0"/>
              <a:pPr/>
              <a:t>47</a:t>
            </a:fld>
            <a:endParaRPr lang="en-US" dirty="0"/>
          </a:p>
        </p:txBody>
      </p:sp>
      <p:sp>
        <p:nvSpPr>
          <p:cNvPr id="6" name="Date Placeholder 4"/>
          <p:cNvSpPr>
            <a:spLocks noGrp="1"/>
          </p:cNvSpPr>
          <p:nvPr>
            <p:ph type="dt" sz="half" idx="10"/>
          </p:nvPr>
        </p:nvSpPr>
        <p:spPr>
          <a:xfrm>
            <a:off x="457200" y="4767739"/>
            <a:ext cx="1066800" cy="272891"/>
          </a:xfrm>
        </p:spPr>
        <p:txBody>
          <a:bodyPr/>
          <a:lstStyle/>
          <a:p>
            <a:r>
              <a:rPr lang="en-US" dirty="0" smtClean="0"/>
              <a:t>January 2019</a:t>
            </a:r>
          </a:p>
        </p:txBody>
      </p:sp>
    </p:spTree>
    <p:extLst>
      <p:ext uri="{BB962C8B-B14F-4D97-AF65-F5344CB8AC3E}">
        <p14:creationId xmlns:p14="http://schemas.microsoft.com/office/powerpoint/2010/main" val="3585115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Background</a:t>
            </a:r>
            <a:endParaRPr lang="en-US" sz="2800" dirty="0"/>
          </a:p>
        </p:txBody>
      </p:sp>
      <p:sp>
        <p:nvSpPr>
          <p:cNvPr id="3" name="Content Placeholder 2"/>
          <p:cNvSpPr>
            <a:spLocks noGrp="1"/>
          </p:cNvSpPr>
          <p:nvPr>
            <p:ph idx="1"/>
          </p:nvPr>
        </p:nvSpPr>
        <p:spPr/>
        <p:txBody>
          <a:bodyPr>
            <a:normAutofit/>
          </a:bodyPr>
          <a:lstStyle/>
          <a:p>
            <a:pPr>
              <a:spcBef>
                <a:spcPts val="480"/>
              </a:spcBef>
            </a:pPr>
            <a:r>
              <a:rPr lang="en-US" sz="2400" dirty="0"/>
              <a:t>The U.S. Court of Appeals for the Federal Circuit (“Federal Circuit”) has recognized a problem with broad functional claiming without adequate structural support in the </a:t>
            </a:r>
            <a:r>
              <a:rPr lang="en-US" sz="2400" dirty="0" smtClean="0"/>
              <a:t>specification</a:t>
            </a:r>
            <a:r>
              <a:rPr lang="en-US" sz="2400" dirty="0"/>
              <a:t> </a:t>
            </a:r>
            <a:r>
              <a:rPr lang="en-US" sz="2400" dirty="0" smtClean="0"/>
              <a:t>in the context of </a:t>
            </a:r>
            <a:r>
              <a:rPr lang="en-US" sz="2400" dirty="0"/>
              <a:t>35 </a:t>
            </a:r>
            <a:r>
              <a:rPr lang="en-US" sz="2400" dirty="0" smtClean="0"/>
              <a:t>U.S.C. </a:t>
            </a:r>
            <a:r>
              <a:rPr lang="en-US" sz="2400" dirty="0"/>
              <a:t>§ </a:t>
            </a:r>
            <a:r>
              <a:rPr lang="en-US" sz="2400" dirty="0" smtClean="0"/>
              <a:t>112(f).</a:t>
            </a:r>
          </a:p>
          <a:p>
            <a:pPr>
              <a:spcBef>
                <a:spcPts val="480"/>
              </a:spcBef>
            </a:pPr>
            <a:r>
              <a:rPr lang="en-US" sz="2400" dirty="0" smtClean="0"/>
              <a:t>The Federal Circuit has also criticized improper functional claiming in the context of 35 U.S.C. </a:t>
            </a:r>
            <a:r>
              <a:rPr lang="en-US" sz="2400" dirty="0"/>
              <a:t>§ </a:t>
            </a:r>
            <a:r>
              <a:rPr lang="en-US" sz="2400" dirty="0" smtClean="0"/>
              <a:t>101.</a:t>
            </a:r>
          </a:p>
          <a:p>
            <a:pPr>
              <a:spcBef>
                <a:spcPts val="480"/>
              </a:spcBef>
            </a:pPr>
            <a:r>
              <a:rPr lang="en-US" sz="2400" dirty="0"/>
              <a:t>Problems with functional claiming can be effectively addressed using long-standing, well-understood principles under 35 </a:t>
            </a:r>
            <a:r>
              <a:rPr lang="en-US" sz="2400" dirty="0" smtClean="0"/>
              <a:t>U.S.C. </a:t>
            </a:r>
            <a:r>
              <a:rPr lang="en-US" sz="2400" dirty="0"/>
              <a:t>§ </a:t>
            </a:r>
            <a:r>
              <a:rPr lang="en-US" sz="2400" dirty="0" smtClean="0"/>
              <a:t>112.</a:t>
            </a:r>
          </a:p>
        </p:txBody>
      </p:sp>
      <p:sp>
        <p:nvSpPr>
          <p:cNvPr id="5" name="Slide Number Placeholder 4"/>
          <p:cNvSpPr>
            <a:spLocks noGrp="1"/>
          </p:cNvSpPr>
          <p:nvPr>
            <p:ph type="sldNum" sz="quarter" idx="12"/>
          </p:nvPr>
        </p:nvSpPr>
        <p:spPr/>
        <p:txBody>
          <a:bodyPr/>
          <a:lstStyle/>
          <a:p>
            <a:fld id="{92DA454B-C859-4892-B9FA-68B588C9F547}" type="slidenum">
              <a:rPr lang="en-US" smtClean="0"/>
              <a:pPr/>
              <a:t>5</a:t>
            </a:fld>
            <a:endParaRPr lang="en-US" dirty="0"/>
          </a:p>
        </p:txBody>
      </p:sp>
      <p:sp>
        <p:nvSpPr>
          <p:cNvPr id="4" name="Date Placeholder 3"/>
          <p:cNvSpPr>
            <a:spLocks noGrp="1"/>
          </p:cNvSpPr>
          <p:nvPr>
            <p:ph type="dt" sz="half" idx="10"/>
          </p:nvPr>
        </p:nvSpPr>
        <p:spPr/>
        <p:txBody>
          <a:bodyPr/>
          <a:lstStyle/>
          <a:p>
            <a:r>
              <a:rPr lang="en-US" dirty="0" smtClean="0"/>
              <a:t>January 2019</a:t>
            </a:r>
            <a:endParaRPr lang="en-US" dirty="0"/>
          </a:p>
        </p:txBody>
      </p:sp>
    </p:spTree>
    <p:extLst>
      <p:ext uri="{BB962C8B-B14F-4D97-AF65-F5344CB8AC3E}">
        <p14:creationId xmlns:p14="http://schemas.microsoft.com/office/powerpoint/2010/main" val="1687687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333"/>
            <a:ext cx="8229600" cy="1882834"/>
          </a:xfrm>
        </p:spPr>
        <p:txBody>
          <a:bodyPr>
            <a:noAutofit/>
          </a:bodyPr>
          <a:lstStyle/>
          <a:p>
            <a:r>
              <a:rPr lang="en-US" sz="2800" dirty="0"/>
              <a:t>Part I</a:t>
            </a:r>
            <a:r>
              <a:rPr lang="en-US" sz="2800" dirty="0" smtClean="0"/>
              <a:t>: Review </a:t>
            </a:r>
            <a:r>
              <a:rPr lang="en-US" sz="2800" dirty="0"/>
              <a:t>of </a:t>
            </a:r>
            <a:r>
              <a:rPr lang="en-US" sz="2800" dirty="0" smtClean="0"/>
              <a:t>issues </a:t>
            </a:r>
            <a:r>
              <a:rPr lang="en-US" sz="2800" dirty="0"/>
              <a:t>under </a:t>
            </a:r>
            <a:r>
              <a:rPr lang="en-US" sz="2800" dirty="0" smtClean="0"/>
              <a:t>35 U.S.C. § </a:t>
            </a:r>
            <a:r>
              <a:rPr lang="en-US" sz="2800" dirty="0"/>
              <a:t>112(f) and 35 U.S.C. </a:t>
            </a:r>
            <a:r>
              <a:rPr lang="en-US" sz="2800" dirty="0" smtClean="0"/>
              <a:t>§ </a:t>
            </a:r>
            <a:r>
              <a:rPr lang="en-US" sz="2800" dirty="0"/>
              <a:t>112(b) </a:t>
            </a:r>
            <a:r>
              <a:rPr lang="en-US" sz="2800" dirty="0" smtClean="0"/>
              <a:t>related </a:t>
            </a:r>
            <a:r>
              <a:rPr lang="en-US" sz="2800" dirty="0"/>
              <a:t>to </a:t>
            </a:r>
            <a:r>
              <a:rPr lang="en-US" sz="2800" dirty="0" smtClean="0"/>
              <a:t>examination of computer-implemented </a:t>
            </a:r>
            <a:r>
              <a:rPr lang="en-US" sz="2800" dirty="0"/>
              <a:t>f</a:t>
            </a:r>
            <a:r>
              <a:rPr lang="en-US" sz="2800" dirty="0" smtClean="0"/>
              <a:t>unctional </a:t>
            </a:r>
            <a:r>
              <a:rPr lang="en-US" sz="2800" dirty="0"/>
              <a:t>c</a:t>
            </a:r>
            <a:r>
              <a:rPr lang="en-US" sz="2800" dirty="0" smtClean="0"/>
              <a:t>laim </a:t>
            </a:r>
            <a:r>
              <a:rPr lang="en-US" sz="2800" dirty="0"/>
              <a:t>l</a:t>
            </a:r>
            <a:r>
              <a:rPr lang="en-US" sz="2800" dirty="0" smtClean="0"/>
              <a:t>imitations</a:t>
            </a:r>
            <a:endParaRPr lang="en-US" sz="2800" u="sng" dirty="0"/>
          </a:p>
        </p:txBody>
      </p:sp>
      <p:sp>
        <p:nvSpPr>
          <p:cNvPr id="5" name="Slide Number Placeholder 4"/>
          <p:cNvSpPr>
            <a:spLocks noGrp="1"/>
          </p:cNvSpPr>
          <p:nvPr>
            <p:ph type="sldNum" sz="quarter" idx="12"/>
          </p:nvPr>
        </p:nvSpPr>
        <p:spPr/>
        <p:txBody>
          <a:bodyPr/>
          <a:lstStyle/>
          <a:p>
            <a:fld id="{92DA454B-C859-4892-B9FA-68B588C9F547}" type="slidenum">
              <a:rPr lang="en-US" smtClean="0"/>
              <a:pPr/>
              <a:t>6</a:t>
            </a:fld>
            <a:endParaRPr lang="en-US" dirty="0"/>
          </a:p>
        </p:txBody>
      </p:sp>
      <p:sp>
        <p:nvSpPr>
          <p:cNvPr id="4" name="Date Placeholder 3"/>
          <p:cNvSpPr>
            <a:spLocks noGrp="1"/>
          </p:cNvSpPr>
          <p:nvPr>
            <p:ph type="dt" sz="half" idx="10"/>
          </p:nvPr>
        </p:nvSpPr>
        <p:spPr/>
        <p:txBody>
          <a:bodyPr/>
          <a:lstStyle/>
          <a:p>
            <a:r>
              <a:rPr lang="en-US" dirty="0" smtClean="0"/>
              <a:t>January 2019</a:t>
            </a:r>
            <a:endParaRPr lang="en-US" dirty="0"/>
          </a:p>
        </p:txBody>
      </p:sp>
    </p:spTree>
    <p:extLst>
      <p:ext uri="{BB962C8B-B14F-4D97-AF65-F5344CB8AC3E}">
        <p14:creationId xmlns:p14="http://schemas.microsoft.com/office/powerpoint/2010/main" val="363047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Claim construction</a:t>
            </a:r>
            <a:endParaRPr lang="en-US" sz="2800" dirty="0"/>
          </a:p>
        </p:txBody>
      </p:sp>
      <p:sp>
        <p:nvSpPr>
          <p:cNvPr id="3" name="Content Placeholder 2"/>
          <p:cNvSpPr>
            <a:spLocks noGrp="1"/>
          </p:cNvSpPr>
          <p:nvPr>
            <p:ph idx="1"/>
          </p:nvPr>
        </p:nvSpPr>
        <p:spPr/>
        <p:txBody>
          <a:bodyPr>
            <a:normAutofit/>
          </a:bodyPr>
          <a:lstStyle/>
          <a:p>
            <a:pPr>
              <a:spcBef>
                <a:spcPts val="480"/>
              </a:spcBef>
            </a:pPr>
            <a:r>
              <a:rPr lang="en-US" sz="2400" dirty="0"/>
              <a:t>If a claim limitation recites a term and associated functional language, the examiner should determine whether the claim limitation invokes </a:t>
            </a:r>
            <a:r>
              <a:rPr lang="en-US" sz="2400" dirty="0" smtClean="0"/>
              <a:t>§ </a:t>
            </a:r>
            <a:r>
              <a:rPr lang="en-US" sz="2400" dirty="0"/>
              <a:t>112(f</a:t>
            </a:r>
            <a:r>
              <a:rPr lang="en-US" sz="2400" dirty="0" smtClean="0"/>
              <a:t>).</a:t>
            </a:r>
          </a:p>
          <a:p>
            <a:pPr>
              <a:spcBef>
                <a:spcPts val="480"/>
              </a:spcBef>
            </a:pPr>
            <a:r>
              <a:rPr lang="en-US" sz="2400" dirty="0" smtClean="0"/>
              <a:t>Application of § 112(f) is driven by the claim language, not by applicant’s intent or mere statements to the contrary included in the specification or made during prosecution.</a:t>
            </a:r>
          </a:p>
          <a:p>
            <a:pPr>
              <a:spcBef>
                <a:spcPts val="480"/>
              </a:spcBef>
            </a:pPr>
            <a:r>
              <a:rPr lang="en-US" sz="2400" dirty="0" smtClean="0"/>
              <a:t>Apply §</a:t>
            </a:r>
            <a:r>
              <a:rPr lang="en-US" sz="2400" dirty="0"/>
              <a:t> 112(f) to a claim limitation if it meets the 3-prong analysis set forth in </a:t>
            </a:r>
            <a:r>
              <a:rPr lang="en-US" sz="2400" dirty="0" smtClean="0"/>
              <a:t>MPEP § 2181(I).</a:t>
            </a:r>
          </a:p>
          <a:p>
            <a:pPr lvl="1"/>
            <a:endParaRPr lang="en-US" dirty="0"/>
          </a:p>
        </p:txBody>
      </p:sp>
      <p:sp>
        <p:nvSpPr>
          <p:cNvPr id="5" name="Slide Number Placeholder 4"/>
          <p:cNvSpPr>
            <a:spLocks noGrp="1"/>
          </p:cNvSpPr>
          <p:nvPr>
            <p:ph type="sldNum" sz="quarter" idx="12"/>
          </p:nvPr>
        </p:nvSpPr>
        <p:spPr/>
        <p:txBody>
          <a:bodyPr/>
          <a:lstStyle/>
          <a:p>
            <a:fld id="{92DA454B-C859-4892-B9FA-68B588C9F547}" type="slidenum">
              <a:rPr lang="en-US" smtClean="0"/>
              <a:pPr/>
              <a:t>7</a:t>
            </a:fld>
            <a:endParaRPr lang="en-US" dirty="0"/>
          </a:p>
        </p:txBody>
      </p:sp>
      <p:sp>
        <p:nvSpPr>
          <p:cNvPr id="4" name="Date Placeholder 3"/>
          <p:cNvSpPr>
            <a:spLocks noGrp="1"/>
          </p:cNvSpPr>
          <p:nvPr>
            <p:ph type="dt" sz="half" idx="10"/>
          </p:nvPr>
        </p:nvSpPr>
        <p:spPr/>
        <p:txBody>
          <a:bodyPr/>
          <a:lstStyle/>
          <a:p>
            <a:r>
              <a:rPr lang="en-US" dirty="0" smtClean="0"/>
              <a:t>January 2019</a:t>
            </a:r>
            <a:endParaRPr lang="en-US" dirty="0"/>
          </a:p>
        </p:txBody>
      </p:sp>
    </p:spTree>
    <p:extLst>
      <p:ext uri="{BB962C8B-B14F-4D97-AF65-F5344CB8AC3E}">
        <p14:creationId xmlns:p14="http://schemas.microsoft.com/office/powerpoint/2010/main" val="292596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704"/>
            <a:ext cx="8229600" cy="482740"/>
          </a:xfrm>
        </p:spPr>
        <p:txBody>
          <a:bodyPr>
            <a:noAutofit/>
          </a:bodyPr>
          <a:lstStyle/>
          <a:p>
            <a:r>
              <a:rPr lang="en-US" sz="2800" dirty="0" smtClean="0"/>
              <a:t>3-Prong analysis </a:t>
            </a:r>
            <a:r>
              <a:rPr lang="en-US" sz="2800" dirty="0"/>
              <a:t>for </a:t>
            </a:r>
            <a:r>
              <a:rPr lang="en-US" sz="2800" dirty="0" smtClean="0"/>
              <a:t>identifying </a:t>
            </a:r>
            <a:r>
              <a:rPr lang="en-US" sz="2800" dirty="0"/>
              <a:t>§ 112(f) </a:t>
            </a:r>
            <a:r>
              <a:rPr lang="en-US" sz="2800" dirty="0" smtClean="0"/>
              <a:t>claim </a:t>
            </a:r>
            <a:r>
              <a:rPr lang="en-US" sz="2800" dirty="0"/>
              <a:t>l</a:t>
            </a:r>
            <a:r>
              <a:rPr lang="en-US" sz="2800" dirty="0" smtClean="0"/>
              <a:t>imitations</a:t>
            </a:r>
            <a:endParaRPr lang="en-US" sz="2800" dirty="0"/>
          </a:p>
        </p:txBody>
      </p:sp>
      <p:sp>
        <p:nvSpPr>
          <p:cNvPr id="3" name="Content Placeholder 2"/>
          <p:cNvSpPr>
            <a:spLocks noGrp="1"/>
          </p:cNvSpPr>
          <p:nvPr>
            <p:ph idx="1"/>
          </p:nvPr>
        </p:nvSpPr>
        <p:spPr>
          <a:xfrm>
            <a:off x="457200" y="1280395"/>
            <a:ext cx="8229600" cy="3283986"/>
          </a:xfrm>
        </p:spPr>
        <p:txBody>
          <a:bodyPr>
            <a:noAutofit/>
          </a:bodyPr>
          <a:lstStyle/>
          <a:p>
            <a:pPr marL="358617" lvl="1" indent="0">
              <a:spcBef>
                <a:spcPts val="480"/>
              </a:spcBef>
              <a:buNone/>
            </a:pPr>
            <a:r>
              <a:rPr lang="en-US" sz="1800" dirty="0" smtClean="0"/>
              <a:t>(</a:t>
            </a:r>
            <a:r>
              <a:rPr lang="en-US" sz="1800" dirty="0"/>
              <a:t>A) </a:t>
            </a:r>
            <a:r>
              <a:rPr lang="en-US" sz="1800" dirty="0" smtClean="0"/>
              <a:t>The </a:t>
            </a:r>
            <a:r>
              <a:rPr lang="en-US" sz="1800" dirty="0"/>
              <a:t>claim limitation uses the term </a:t>
            </a:r>
            <a:r>
              <a:rPr lang="en-US" sz="1800" dirty="0" smtClean="0"/>
              <a:t>“means” or </a:t>
            </a:r>
            <a:r>
              <a:rPr lang="en-US" sz="1800" dirty="0"/>
              <a:t>a term used as a substitute for </a:t>
            </a:r>
            <a:r>
              <a:rPr lang="en-US" sz="1800" dirty="0" smtClean="0"/>
              <a:t>“means” </a:t>
            </a:r>
            <a:r>
              <a:rPr lang="en-US" sz="1800" dirty="0"/>
              <a:t>that is a generic placeholder (also called a nonce term or a non-structural term having no specific structural meaning) for performing the claimed </a:t>
            </a:r>
            <a:r>
              <a:rPr lang="en-US" sz="1800" dirty="0" smtClean="0"/>
              <a:t>function. </a:t>
            </a:r>
          </a:p>
          <a:p>
            <a:pPr marL="358617" lvl="1" indent="0">
              <a:spcBef>
                <a:spcPts val="480"/>
              </a:spcBef>
              <a:buNone/>
            </a:pPr>
            <a:r>
              <a:rPr lang="en-US" sz="1800" dirty="0"/>
              <a:t>(B) </a:t>
            </a:r>
            <a:r>
              <a:rPr lang="en-US" sz="1800" dirty="0" smtClean="0"/>
              <a:t>The </a:t>
            </a:r>
            <a:r>
              <a:rPr lang="en-US" sz="1800" dirty="0"/>
              <a:t>term </a:t>
            </a:r>
            <a:r>
              <a:rPr lang="en-US" sz="1800" dirty="0" smtClean="0"/>
              <a:t>“means” or </a:t>
            </a:r>
            <a:r>
              <a:rPr lang="en-US" sz="1800" dirty="0"/>
              <a:t>the generic placeholder is modified by functional language, typically, but not always linked by the transition word </a:t>
            </a:r>
            <a:r>
              <a:rPr lang="en-US" sz="1800" dirty="0" smtClean="0"/>
              <a:t>“for” </a:t>
            </a:r>
            <a:r>
              <a:rPr lang="en-US" sz="1800" dirty="0"/>
              <a:t>(e.g., </a:t>
            </a:r>
            <a:r>
              <a:rPr lang="en-US" sz="1800" dirty="0" smtClean="0"/>
              <a:t>“means for”) </a:t>
            </a:r>
            <a:r>
              <a:rPr lang="en-US" sz="1800" dirty="0"/>
              <a:t>or another linking word or phrase, such as </a:t>
            </a:r>
            <a:r>
              <a:rPr lang="en-US" sz="1800" dirty="0" smtClean="0"/>
              <a:t>“configured to” </a:t>
            </a:r>
            <a:r>
              <a:rPr lang="en-US" sz="1800" dirty="0"/>
              <a:t>or </a:t>
            </a:r>
            <a:r>
              <a:rPr lang="en-US" sz="1800" dirty="0" smtClean="0"/>
              <a:t>“so that.”</a:t>
            </a:r>
          </a:p>
          <a:p>
            <a:pPr marL="358617" lvl="1" indent="0">
              <a:spcBef>
                <a:spcPts val="480"/>
              </a:spcBef>
              <a:buNone/>
            </a:pPr>
            <a:r>
              <a:rPr lang="en-US" sz="1800" dirty="0"/>
              <a:t>(C) </a:t>
            </a:r>
            <a:r>
              <a:rPr lang="en-US" sz="1800" dirty="0" smtClean="0"/>
              <a:t>The </a:t>
            </a:r>
            <a:r>
              <a:rPr lang="en-US" sz="1800" dirty="0"/>
              <a:t>term </a:t>
            </a:r>
            <a:r>
              <a:rPr lang="en-US" sz="1800" dirty="0" smtClean="0"/>
              <a:t>“means” or </a:t>
            </a:r>
            <a:r>
              <a:rPr lang="en-US" sz="1800" dirty="0"/>
              <a:t>the generic placeholder is not modified by </a:t>
            </a:r>
            <a:r>
              <a:rPr lang="en-US" sz="1800" dirty="0" smtClean="0"/>
              <a:t>sufficient </a:t>
            </a:r>
            <a:r>
              <a:rPr lang="en-US" sz="1800" dirty="0"/>
              <a:t>structure, material, or acts for performing the claimed </a:t>
            </a:r>
            <a:r>
              <a:rPr lang="en-US" sz="1800" dirty="0" smtClean="0"/>
              <a:t>function.</a:t>
            </a:r>
          </a:p>
          <a:p>
            <a:pPr marL="358617" lvl="1" indent="0">
              <a:spcBef>
                <a:spcPts val="480"/>
              </a:spcBef>
              <a:buNone/>
            </a:pPr>
            <a:r>
              <a:rPr lang="en-US" sz="1800" dirty="0" smtClean="0"/>
              <a:t>See MPEP </a:t>
            </a:r>
            <a:r>
              <a:rPr lang="en-US" sz="1800" dirty="0"/>
              <a:t>§ 2181(I</a:t>
            </a:r>
            <a:r>
              <a:rPr lang="en-US" sz="1800" dirty="0" smtClean="0"/>
              <a:t>).</a:t>
            </a:r>
          </a:p>
        </p:txBody>
      </p:sp>
      <p:sp>
        <p:nvSpPr>
          <p:cNvPr id="5" name="Slide Number Placeholder 4"/>
          <p:cNvSpPr>
            <a:spLocks noGrp="1"/>
          </p:cNvSpPr>
          <p:nvPr>
            <p:ph type="sldNum" sz="quarter" idx="12"/>
          </p:nvPr>
        </p:nvSpPr>
        <p:spPr/>
        <p:txBody>
          <a:bodyPr/>
          <a:lstStyle/>
          <a:p>
            <a:fld id="{92DA454B-C859-4892-B9FA-68B588C9F547}" type="slidenum">
              <a:rPr lang="en-US" smtClean="0"/>
              <a:pPr/>
              <a:t>8</a:t>
            </a:fld>
            <a:endParaRPr lang="en-US" dirty="0"/>
          </a:p>
        </p:txBody>
      </p:sp>
      <p:sp>
        <p:nvSpPr>
          <p:cNvPr id="4" name="Date Placeholder 3"/>
          <p:cNvSpPr>
            <a:spLocks noGrp="1"/>
          </p:cNvSpPr>
          <p:nvPr>
            <p:ph type="dt" sz="half" idx="10"/>
          </p:nvPr>
        </p:nvSpPr>
        <p:spPr/>
        <p:txBody>
          <a:bodyPr/>
          <a:lstStyle/>
          <a:p>
            <a:r>
              <a:rPr lang="en-US" dirty="0" smtClean="0"/>
              <a:t>January 2019</a:t>
            </a:r>
            <a:endParaRPr lang="en-US" dirty="0"/>
          </a:p>
        </p:txBody>
      </p:sp>
    </p:spTree>
    <p:extLst>
      <p:ext uri="{BB962C8B-B14F-4D97-AF65-F5344CB8AC3E}">
        <p14:creationId xmlns:p14="http://schemas.microsoft.com/office/powerpoint/2010/main" val="1890631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220"/>
            <a:ext cx="8229600" cy="501444"/>
          </a:xfrm>
        </p:spPr>
        <p:txBody>
          <a:bodyPr>
            <a:noAutofit/>
          </a:bodyPr>
          <a:lstStyle/>
          <a:p>
            <a:r>
              <a:rPr lang="en-US" sz="2800" dirty="0" smtClean="0"/>
              <a:t>Presumption that </a:t>
            </a:r>
            <a:r>
              <a:rPr lang="en-US" sz="2800" dirty="0"/>
              <a:t>§ 112(f) </a:t>
            </a:r>
            <a:r>
              <a:rPr lang="en-US" sz="2800" dirty="0" smtClean="0"/>
              <a:t>applies</a:t>
            </a:r>
            <a:endParaRPr lang="en-US" sz="2800" dirty="0"/>
          </a:p>
        </p:txBody>
      </p:sp>
      <p:sp>
        <p:nvSpPr>
          <p:cNvPr id="3" name="Content Placeholder 2"/>
          <p:cNvSpPr>
            <a:spLocks noGrp="1"/>
          </p:cNvSpPr>
          <p:nvPr>
            <p:ph idx="1"/>
          </p:nvPr>
        </p:nvSpPr>
        <p:spPr>
          <a:xfrm>
            <a:off x="561109" y="987136"/>
            <a:ext cx="7938656" cy="3653445"/>
          </a:xfrm>
        </p:spPr>
        <p:txBody>
          <a:bodyPr>
            <a:normAutofit/>
          </a:bodyPr>
          <a:lstStyle/>
          <a:p>
            <a:pPr>
              <a:spcBef>
                <a:spcPts val="480"/>
              </a:spcBef>
            </a:pPr>
            <a:r>
              <a:rPr lang="en-US" sz="2400" dirty="0" smtClean="0"/>
              <a:t>A </a:t>
            </a:r>
            <a:r>
              <a:rPr lang="en-US" sz="2400" dirty="0"/>
              <a:t>claim limitation </a:t>
            </a:r>
            <a:r>
              <a:rPr lang="en-US" sz="2400" dirty="0" smtClean="0"/>
              <a:t>that explicitly </a:t>
            </a:r>
            <a:r>
              <a:rPr lang="en-US" sz="2400" dirty="0"/>
              <a:t>uses the term “means” and includes functional </a:t>
            </a:r>
            <a:r>
              <a:rPr lang="en-US" sz="2400" dirty="0" smtClean="0"/>
              <a:t>language triggers the presumption that § </a:t>
            </a:r>
            <a:r>
              <a:rPr lang="en-US" sz="2400" dirty="0"/>
              <a:t>112(f</a:t>
            </a:r>
            <a:r>
              <a:rPr lang="en-US" sz="2400" dirty="0" smtClean="0"/>
              <a:t>) applies.</a:t>
            </a:r>
          </a:p>
          <a:p>
            <a:pPr lvl="1">
              <a:spcBef>
                <a:spcPts val="480"/>
              </a:spcBef>
            </a:pPr>
            <a:r>
              <a:rPr lang="en-US" sz="2200" dirty="0" smtClean="0"/>
              <a:t>Presumption is overcome </a:t>
            </a:r>
            <a:r>
              <a:rPr lang="en-US" sz="2200" dirty="0"/>
              <a:t>when the </a:t>
            </a:r>
            <a:r>
              <a:rPr lang="en-US" sz="2200" dirty="0" smtClean="0"/>
              <a:t>claim further </a:t>
            </a:r>
            <a:r>
              <a:rPr lang="en-US" sz="2200" dirty="0"/>
              <a:t>includes the structure necessary to perform the recited </a:t>
            </a:r>
            <a:r>
              <a:rPr lang="en-US" sz="2200" dirty="0" smtClean="0"/>
              <a:t>function.</a:t>
            </a:r>
            <a:endParaRPr lang="en-US" sz="2200" i="1" dirty="0" smtClean="0"/>
          </a:p>
        </p:txBody>
      </p:sp>
      <p:sp>
        <p:nvSpPr>
          <p:cNvPr id="4" name="Slide Number Placeholder 3"/>
          <p:cNvSpPr>
            <a:spLocks noGrp="1"/>
          </p:cNvSpPr>
          <p:nvPr>
            <p:ph type="sldNum" sz="quarter" idx="12"/>
          </p:nvPr>
        </p:nvSpPr>
        <p:spPr/>
        <p:txBody>
          <a:bodyPr/>
          <a:lstStyle/>
          <a:p>
            <a:fld id="{92DA454B-C859-4892-B9FA-68B588C9F547}" type="slidenum">
              <a:rPr lang="en-US" smtClean="0"/>
              <a:pPr/>
              <a:t>9</a:t>
            </a:fld>
            <a:endParaRPr lang="en-US" dirty="0"/>
          </a:p>
        </p:txBody>
      </p:sp>
      <p:sp>
        <p:nvSpPr>
          <p:cNvPr id="5" name="Date Placeholder 4"/>
          <p:cNvSpPr>
            <a:spLocks noGrp="1"/>
          </p:cNvSpPr>
          <p:nvPr>
            <p:ph type="dt" sz="half" idx="10"/>
          </p:nvPr>
        </p:nvSpPr>
        <p:spPr/>
        <p:txBody>
          <a:bodyPr/>
          <a:lstStyle/>
          <a:p>
            <a:r>
              <a:rPr lang="en-US" dirty="0" smtClean="0"/>
              <a:t>January 2019</a:t>
            </a:r>
            <a:endParaRPr lang="en-US" dirty="0"/>
          </a:p>
        </p:txBody>
      </p:sp>
    </p:spTree>
    <p:extLst>
      <p:ext uri="{BB962C8B-B14F-4D97-AF65-F5344CB8AC3E}">
        <p14:creationId xmlns:p14="http://schemas.microsoft.com/office/powerpoint/2010/main" val="16942984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009"/>
  <p:tag name="MMPROD_UIDATA" val="&lt;database version=&quot;11.0&quot;&gt;&lt;object type=&quot;1&quot; unique_id=&quot;10001&quot;&gt;&lt;object type=&quot;2&quot; unique_id=&quot;10266&quot;&gt;&lt;object type=&quot;3&quot; unique_id=&quot;10268&quot;&gt;&lt;property id=&quot;20148&quot; value=&quot;5&quot;/&gt;&lt;property id=&quot;20300&quot; value=&quot;Slide 1 - &amp;quot;Addressing 35 U.S.C. § 112(f) or “Means-plus-Function” Limitations in an Office Action using New Form Paragraphs  S&quot;/&gt;&lt;property id=&quot;20307&quot; value=&quot;261&quot;/&gt;&lt;/object&gt;&lt;object type=&quot;3&quot; unique_id=&quot;10269&quot;&gt;&lt;property id=&quot;20148&quot; value=&quot;5&quot;/&gt;&lt;property id=&quot;20300&quot; value=&quot;Slide 3 - &amp;quot;Training Purpose&amp;quot;&quot;/&gt;&lt;property id=&quot;20307&quot; value=&quot;262&quot;/&gt;&lt;/object&gt;&lt;object type=&quot;3&quot; unique_id=&quot;10270&quot;&gt;&lt;property id=&quot;20148&quot; value=&quot;5&quot;/&gt;&lt;property id=&quot;20300&quot; value=&quot;Slide 4 - &amp;quot;§ 112(f) is Simply a Style of Claim Drafting&amp;quot;&quot;/&gt;&lt;property id=&quot;20307&quot; value=&quot;304&quot;/&gt;&lt;/object&gt;&lt;object type=&quot;3&quot; unique_id=&quot;10271&quot;&gt;&lt;property id=&quot;20148&quot; value=&quot;5&quot;/&gt;&lt;property id=&quot;20300&quot; value=&quot;Slide 5 - &amp;quot;Indicate § 112(f) Interpretation During Prosecution &amp;quot;&quot;/&gt;&lt;property id=&quot;20307&quot; value=&quot;311&quot;/&gt;&lt;/object&gt;&lt;object type=&quot;3&quot; unique_id=&quot;10272&quot;&gt;&lt;property id=&quot;20148&quot; value=&quot;5&quot;/&gt;&lt;property id=&quot;20300&quot; value=&quot;Slide 6 - &amp;quot;De-mystifying § 112(f): Tips for Recognizing This Claim Drafting Style&amp;quot;&quot;/&gt;&lt;property id=&quot;20307&quot; value=&quot;305&quot;/&gt;&lt;/object&gt;&lt;object type=&quot;3&quot; unique_id=&quot;10273&quot;&gt;&lt;property id=&quot;20148&quot; value=&quot;5&quot;/&gt;&lt;property id=&quot;20300&quot; value=&quot;Slide 7 - &amp;quot;A Word on “Generic Placeholders”&amp;quot;&quot;/&gt;&lt;property id=&quot;20307&quot; value=&quot;306&quot;/&gt;&lt;/object&gt;&lt;object type=&quot;3&quot; unique_id=&quot;10274&quot;&gt;&lt;property id=&quot;20148&quot; value=&quot;5&quot;/&gt;&lt;property id=&quot;20300&quot; value=&quot;Slide 8 - &amp;quot;Consider these Presumptions When Identifying § 112(f) Language&amp;quot;&quot;/&gt;&lt;property id=&quot;20307&quot; value=&quot;309&quot;/&gt;&lt;/object&gt;&lt;object type=&quot;3&quot; unique_id=&quot;10275&quot;&gt;&lt;property id=&quot;20148&quot; value=&quot;5&quot;/&gt;&lt;property id=&quot;20300&quot; value=&quot;Slide 9 - &amp;quot;Consider these Presumptions When Identifying § 112(f) Language (cont.)&amp;quot;&quot;/&gt;&lt;property id=&quot;20307&quot; value=&quot;266&quot;/&gt;&lt;/object&gt;&lt;object type=&quot;3&quot; unique_id=&quot;10276&quot;&gt;&lt;property id=&quot;20148&quot; value=&quot;5&quot;/&gt;&lt;property id=&quot;20300&quot; value=&quot;Slide 10 - &amp;quot;The Three Prong Test from MPEP 2181 for Identifying § 112(f) Claim Limitations&amp;quot;&quot;/&gt;&lt;property id=&quot;20307&quot; value=&quot;264&quot;/&gt;&lt;/object&gt;&lt;object type=&quot;3&quot; unique_id=&quot;10277&quot;&gt;&lt;property id=&quot;20148&quot; value=&quot;5&quot;/&gt;&lt;property id=&quot;20300&quot; value=&quot;Slide 11 - &amp;quot;Establish BRI and Examine for Patentability&amp;quot;&quot;/&gt;&lt;property id=&quot;20307&quot; value=&quot;290&quot;/&gt;&lt;/object&gt;&lt;object type=&quot;3&quot; unique_id=&quot;10278&quot;&gt;&lt;property id=&quot;20148&quot; value=&quot;5&quot;/&gt;&lt;property id=&quot;20300&quot; value=&quot;Slide 12 - &amp;quot;Preparing An Office Action&amp;quot;&quot;/&gt;&lt;property id=&quot;20307&quot; value=&quot;269&quot;/&gt;&lt;/object&gt;&lt;object type=&quot;3&quot; unique_id=&quot;10279&quot;&gt;&lt;property id=&quot;20148&quot; value=&quot;5&quot;/&gt;&lt;property id=&quot;20300&quot; value=&quot;Slide 13 - &amp;quot;Make Full Use of an Office Action&amp;quot;&quot;/&gt;&lt;property id=&quot;20307&quot; value=&quot;308&quot;/&gt;&lt;/object&gt;&lt;object type=&quot;3&quot; unique_id=&quot;10280&quot;&gt;&lt;property id=&quot;20148&quot; value=&quot;5&quot;/&gt;&lt;property id=&quot;20300&quot; value=&quot;Slide 14 - &amp;quot;New Form Paragraphs&amp;quot;&quot;/&gt;&lt;property id=&quot;20307&quot; value=&quot;322&quot;/&gt;&lt;/object&gt;&lt;object type=&quot;3&quot; unique_id=&quot;10281&quot;&gt;&lt;property id=&quot;20148&quot; value=&quot;5&quot;/&gt;&lt;property id=&quot;20300&quot; value=&quot;Slide 15 - &amp;quot;New Form Paragraphs (cont.)&amp;quot;&quot;/&gt;&lt;property id=&quot;20307&quot; value=&quot;287&quot;/&gt;&lt;/object&gt;&lt;object type=&quot;3&quot; unique_id=&quot;10282&quot;&gt;&lt;property id=&quot;20148&quot; value=&quot;5&quot;/&gt;&lt;property id=&quot;20300&quot; value=&quot;Slide 16 - &amp;quot;New Form Paragraph 7.30.05 – Explains the Applicability of § 112(f) and Presumptions&amp;quot;&quot;/&gt;&lt;property id=&quot;20307&quot; value=&quot;282&quot;/&gt;&lt;/object&gt;&lt;object type=&quot;3&quot; unique_id=&quot;10283&quot;&gt;&lt;property id=&quot;20148&quot; value=&quot;5&quot;/&gt;&lt;property id=&quot;20300&quot; value=&quot;Slide 17 - &amp;quot;New Form Paragraph 7.30.06 – § 112(f) Invoked Despite Absence of “Means”&amp;quot;&quot;/&gt;&lt;property id=&quot;20307&quot; value=&quot;300&quot;/&gt;&lt;/object&gt;&lt;object type=&quot;3&quot; unique_id=&quot;10284&quot;&gt;&lt;property id=&quot;20148&quot; value=&quot;5&quot;/&gt;&lt;property id=&quot;20300&quot; value=&quot;Slide 18 - &amp;quot;New Form Paragraph 7.30.07 – § 112(f) Not Invoked Despite Presence of “Means” or “Step”&amp;quot;&quot;/&gt;&lt;property id=&quot;20307&quot; value=&quot;302&quot;/&gt;&lt;/object&gt;&lt;object type=&quot;3&quot; unique_id=&quot;10285&quot;&gt;&lt;property id=&quot;20148&quot; value=&quot;5&quot;/&gt;&lt;property id=&quot;20300&quot; value=&quot;Slide 19 - &amp;quot;Proper Response by Applicant&amp;quot;&quot;/&gt;&lt;property id=&quot;20307&quot; value=&quot;297&quot;/&gt;&lt;/object&gt;&lt;object type=&quot;3&quot; unique_id=&quot;10286&quot;&gt;&lt;property id=&quot;20148&quot; value=&quot;5&quot;/&gt;&lt;property id=&quot;20300&quot; value=&quot;Slide 20 - &amp;quot;Proper Response by Applicant (cont.)&amp;quot;&quot;/&gt;&lt;property id=&quot;20307&quot; value=&quot;310&quot;/&gt;&lt;/object&gt;&lt;object type=&quot;3&quot; unique_id=&quot;10287&quot;&gt;&lt;property id=&quot;20148&quot; value=&quot;5&quot;/&gt;&lt;property id=&quot;20300&quot; value=&quot;Slide 21 - &amp;quot;Example&amp;quot;&quot;/&gt;&lt;property id=&quot;20307&quot; value=&quot;268&quot;/&gt;&lt;/object&gt;&lt;object type=&quot;3&quot; unique_id=&quot;10288&quot;&gt;&lt;property id=&quot;20148&quot; value=&quot;5&quot;/&gt;&lt;property id=&quot;20300&quot; value=&quot;Slide 22 - &amp;quot;Hypothetical Claim 1&amp;quot;&quot;/&gt;&lt;property id=&quot;20307&quot; value=&quot;314&quot;/&gt;&lt;/object&gt;&lt;object type=&quot;3&quot; unique_id=&quot;10289&quot;&gt;&lt;property id=&quot;20148&quot; value=&quot;5&quot;/&gt;&lt;property id=&quot;20300&quot; value=&quot;Slide 23 - &amp;quot;BRI of the Last Limitation of Claim 1&amp;quot;&quot;/&gt;&lt;property id=&quot;20307&quot; value=&quot;315&quot;/&gt;&lt;/object&gt;&lt;object type=&quot;3&quot; unique_id=&quot;10290&quot;&gt;&lt;property id=&quot;20148&quot; value=&quot;5&quot;/&gt;&lt;property id=&quot;20300&quot; value=&quot;Slide 24 - &amp;quot;Addressing BRI in the Office Action&amp;quot;&quot;/&gt;&lt;property id=&quot;20307&quot; value=&quot;283&quot;/&gt;&lt;/object&gt;&lt;object type=&quot;3&quot; unique_id=&quot;10291&quot;&gt;&lt;property id=&quot;20148&quot; value=&quot;5&quot;/&gt;&lt;property id=&quot;20300&quot; value=&quot;Slide 25 - &amp;quot;Hypothetical Claim 2&amp;quot;&quot;/&gt;&lt;property id=&quot;20307&quot; value=&quot;271&quot;/&gt;&lt;/object&gt;&lt;object type=&quot;3&quot; unique_id=&quot;10292&quot;&gt;&lt;property id=&quot;20148&quot; value=&quot;5&quot;/&gt;&lt;property id=&quot;20300&quot; value=&quot;Slide 26 - &amp;quot;BRI of the Last Limitation of Claim 2&amp;quot;&quot;/&gt;&lt;property id=&quot;20307&quot; value=&quot;294&quot;/&gt;&lt;/object&gt;&lt;object type=&quot;3&quot; unique_id=&quot;10293&quot;&gt;&lt;property id=&quot;20148&quot; value=&quot;5&quot;/&gt;&lt;property id=&quot;20300&quot; value=&quot;Slide 27 - &amp;quot;Addressing BRI in the Office Action&amp;quot;&quot;/&gt;&lt;property id=&quot;20307&quot; value=&quot;291&quot;/&gt;&lt;/object&gt;&lt;object type=&quot;3&quot; unique_id=&quot;10294&quot;&gt;&lt;property id=&quot;20148&quot; value=&quot;5&quot;/&gt;&lt;property id=&quot;20300&quot; value=&quot;Slide 28 - &amp;quot;Hypothetical Claim 3&amp;quot;&quot;/&gt;&lt;property id=&quot;20307&quot; value=&quot;272&quot;/&gt;&lt;/object&gt;&lt;object type=&quot;3&quot; unique_id=&quot;10295&quot;&gt;&lt;property id=&quot;20148&quot; value=&quot;5&quot;/&gt;&lt;property id=&quot;20300&quot; value=&quot;Slide 29 - &amp;quot;BRI of the Last Limitation of Claim 3&amp;quot;&quot;/&gt;&lt;property id=&quot;20307&quot; value=&quot;295&quot;/&gt;&lt;/object&gt;&lt;object type=&quot;3&quot; unique_id=&quot;10296&quot;&gt;&lt;property id=&quot;20148&quot; value=&quot;5&quot;/&gt;&lt;property id=&quot;20300&quot; value=&quot;Slide 30 - &amp;quot;Addressing BRI in the Office Action&amp;quot;&quot;/&gt;&lt;property id=&quot;20307&quot; value=&quot;292&quot;/&gt;&lt;/object&gt;&lt;object type=&quot;3&quot; unique_id=&quot;10297&quot;&gt;&lt;property id=&quot;20148&quot; value=&quot;5&quot;/&gt;&lt;property id=&quot;20300&quot; value=&quot;Slide 31 - &amp;quot;Hypothetical Claim 4&amp;quot;&quot;/&gt;&lt;property id=&quot;20307&quot; value=&quot;316&quot;/&gt;&lt;/object&gt;&lt;object type=&quot;3&quot; unique_id=&quot;10298&quot;&gt;&lt;property id=&quot;20148&quot; value=&quot;5&quot;/&gt;&lt;property id=&quot;20300&quot; value=&quot;Slide 32 - &amp;quot;BRI of the Last Limitation of Claim 4&amp;quot;&quot;/&gt;&lt;property id=&quot;20307&quot; value=&quot;317&quot;/&gt;&lt;/object&gt;&lt;object type=&quot;3&quot; unique_id=&quot;10299&quot;&gt;&lt;property id=&quot;20148&quot; value=&quot;5&quot;/&gt;&lt;property id=&quot;20300&quot; value=&quot;Slide 33 - &amp;quot;Addressing BRI in the Office Action&amp;quot;&quot;/&gt;&lt;property id=&quot;20307&quot; value=&quot;318&quot;/&gt;&lt;/object&gt;&lt;object type=&quot;3&quot; unique_id=&quot;10300&quot;&gt;&lt;property id=&quot;20148&quot; value=&quot;5&quot;/&gt;&lt;property id=&quot;20300&quot; value=&quot;Slide 34 - &amp;quot;Hypothetical Claim 5&amp;quot;&quot;/&gt;&lt;property id=&quot;20307&quot; value=&quot;319&quot;/&gt;&lt;/object&gt;&lt;object type=&quot;3&quot; unique_id=&quot;10301&quot;&gt;&lt;property id=&quot;20148&quot; value=&quot;5&quot;/&gt;&lt;property id=&quot;20300&quot; value=&quot;Slide 35 - &amp;quot;BRI of the Limitation of Claim 5&amp;quot;&quot;/&gt;&lt;property id=&quot;20307&quot; value=&quot;320&quot;/&gt;&lt;/object&gt;&lt;object type=&quot;3&quot; unique_id=&quot;10302&quot;&gt;&lt;property id=&quot;20148&quot; value=&quot;5&quot;/&gt;&lt;property id=&quot;20300&quot; value=&quot;Slide 36 - &amp;quot;Addressing BRI in the Office Action&amp;quot;&quot;/&gt;&lt;property id=&quot;20307&quot; value=&quot;321&quot;/&gt;&lt;/object&gt;&lt;object type=&quot;3&quot; unique_id=&quot;10303&quot;&gt;&lt;property id=&quot;20148&quot; value=&quot;5&quot;/&gt;&lt;property id=&quot;20300&quot; value=&quot;Slide 37 - &amp;quot;Hypothetical Claim 6&amp;quot;&quot;/&gt;&lt;property id=&quot;20307&quot; value=&quot;289&quot;/&gt;&lt;/object&gt;&lt;object type=&quot;3&quot; unique_id=&quot;10304&quot;&gt;&lt;property id=&quot;20148&quot; value=&quot;5&quot;/&gt;&lt;property id=&quot;20300&quot; value=&quot;Slide 38 - &amp;quot;BRI of the Last Limitation of Claim 6&amp;quot;&quot;/&gt;&lt;property id=&quot;20307&quot; value=&quot;296&quot;/&gt;&lt;/object&gt;&lt;object type=&quot;3&quot; unique_id=&quot;10305&quot;&gt;&lt;property id=&quot;20148&quot; value=&quot;5&quot;/&gt;&lt;property id=&quot;20300&quot; value=&quot;Slide 39 - &amp;quot;Addressing BRI in the Office Action&amp;quot;&quot;/&gt;&lt;property id=&quot;20307&quot; value=&quot;293&quot;/&gt;&lt;/object&gt;&lt;object type=&quot;3&quot; unique_id=&quot;10306&quot;&gt;&lt;property id=&quot;20148&quot; value=&quot;5&quot;/&gt;&lt;property id=&quot;20300&quot; value=&quot;Slide 40 - &amp;quot;Summary&amp;quot;&quot;/&gt;&lt;property id=&quot;20307&quot; value=&quot;312&quot;/&gt;&lt;/object&gt;&lt;object type=&quot;3&quot; unique_id=&quot;10307&quot;&gt;&lt;property id=&quot;20148&quot; value=&quot;5&quot;/&gt;&lt;property id=&quot;20300&quot; value=&quot;Slide 41 - &amp;quot;Questions and Follow-up&amp;quot;&quot;/&gt;&lt;property id=&quot;20307&quot; value=&quot;279&quot;/&gt;&lt;/object&gt;&lt;object type=&quot;3&quot; unique_id=&quot;11048&quot;&gt;&lt;property id=&quot;20148&quot; value=&quot;5&quot;/&gt;&lt;property id=&quot;20300&quot; value=&quot;Slide 2 - &amp;quot;Presentation Navigation Notes&amp;quot;&quot;/&gt;&lt;property id=&quot;20307&quot; value=&quot;323&quot;/&gt;&lt;/object&gt;&lt;/object&gt;&lt;object type=&quot;8&quot; unique_id=&quot;10352&quot;&gt;&lt;/object&gt;&lt;/object&gt;&lt;/database&gt;"/>
  <p:tag name="SECTOMILLISECCONVERTED" val="1"/>
</p:tagLst>
</file>

<file path=ppt/theme/theme1.xml><?xml version="1.0" encoding="utf-8"?>
<a:theme xmlns:a="http://schemas.openxmlformats.org/drawingml/2006/main" name="OPT-template-4-20-2015">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1D0D0A123F794FB5F22F43B6D55642" ma:contentTypeVersion="14" ma:contentTypeDescription="Create a new document." ma:contentTypeScope="" ma:versionID="9873ee5e239be4cf6f345d0c366fc9e6">
  <xsd:schema xmlns:xsd="http://www.w3.org/2001/XMLSchema" xmlns:xs="http://www.w3.org/2001/XMLSchema" xmlns:p="http://schemas.microsoft.com/office/2006/metadata/properties" xmlns:ns2="a47455ae-903c-4942-9e0e-f409c36bf36a" targetNamespace="http://schemas.microsoft.com/office/2006/metadata/properties" ma:root="true" ma:fieldsID="8c2ea62e010b9cb7e26a49d67d686f58" ns2:_="">
    <xsd:import namespace="a47455ae-903c-4942-9e0e-f409c36bf36a"/>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7455ae-903c-4942-9e0e-f409c36bf36a" elementFormDefault="qualified">
    <xsd:import namespace="http://schemas.microsoft.com/office/2006/documentManagement/types"/>
    <xsd:import namespace="http://schemas.microsoft.com/office/infopath/2007/PartnerControls"/>
    <xsd:element name="MediaServiceMetadata" ma:index="2" nillable="true" ma:displayName="MediaServiceMetadata" ma:hidden="true" ma:internalName="MediaServiceMetadata" ma:readOnly="true">
      <xsd:simpleType>
        <xsd:restriction base="dms:Note"/>
      </xsd:simpleType>
    </xsd:element>
    <xsd:element name="MediaServiceFastMetadata" ma:index="3"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C4B9CA9-81BB-419D-B0DA-349DC3F313AD}">
  <ds:schemaRefs>
    <ds:schemaRef ds:uri="http://schemas.microsoft.com/sharepoint/v3/contenttype/forms"/>
  </ds:schemaRefs>
</ds:datastoreItem>
</file>

<file path=customXml/itemProps2.xml><?xml version="1.0" encoding="utf-8"?>
<ds:datastoreItem xmlns:ds="http://schemas.openxmlformats.org/officeDocument/2006/customXml" ds:itemID="{266BBA83-EE80-477A-B057-7AC8646EE5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7455ae-903c-4942-9e0e-f409c36bf3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1F6AEA-77BC-4A65-BBD7-EFA10203AAF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47455ae-903c-4942-9e0e-f409c36bf36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112f%20form%20paragraph%20training%2007.2017.v4</Template>
  <TotalTime>8618</TotalTime>
  <Words>10216</Words>
  <Application>Microsoft Office PowerPoint</Application>
  <PresentationFormat>On-screen Show (16:9)</PresentationFormat>
  <Paragraphs>582</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Segoe UI</vt:lpstr>
      <vt:lpstr>Times New Roman</vt:lpstr>
      <vt:lpstr>OPT-template-4-20-2015</vt:lpstr>
      <vt:lpstr>Examining Computer-Implemented Functional Claim Limitations for Compliance with 35 U.S.C. § 112  January 2019</vt:lpstr>
      <vt:lpstr>Presentation navigation notes</vt:lpstr>
      <vt:lpstr>Federal Register notice published January 7, 2019</vt:lpstr>
      <vt:lpstr>Training purpose</vt:lpstr>
      <vt:lpstr>Background</vt:lpstr>
      <vt:lpstr>Part I: Review of issues under 35 U.S.C. § 112(f) and 35 U.S.C. § 112(b) related to examination of computer-implemented functional claim limitations</vt:lpstr>
      <vt:lpstr>Claim construction</vt:lpstr>
      <vt:lpstr>3-Prong analysis for identifying § 112(f) claim limitations</vt:lpstr>
      <vt:lpstr>Presumption that § 112(f) applies</vt:lpstr>
      <vt:lpstr>Presumption that § 112(f) does not apply</vt:lpstr>
      <vt:lpstr>Non-structural generic placeholders</vt:lpstr>
      <vt:lpstr>Structural modifiers</vt:lpstr>
      <vt:lpstr>Example 1: Application of § 112(f) </vt:lpstr>
      <vt:lpstr>Example 1: Application of § 112(f) (cont.)</vt:lpstr>
      <vt:lpstr>Example 1: Application of § 112(f) (cont.)</vt:lpstr>
      <vt:lpstr>Making the record clear</vt:lpstr>
      <vt:lpstr>Broadest reasonable interpretation (BRI) of a    § 112(f) claim limitation</vt:lpstr>
      <vt:lpstr>Computer-implemented § 112(f) claim limitations</vt:lpstr>
      <vt:lpstr>Indefiniteness of computer-implemented           § 112(f) claim limitations under § 112(b)</vt:lpstr>
      <vt:lpstr>Example 2: Indefiniteness under § 112(b)</vt:lpstr>
      <vt:lpstr>Example 2: Indefiniteness under § 112(b) (cont.) </vt:lpstr>
      <vt:lpstr>Example 2: Indefiniteness under § 112(b) (cont.) </vt:lpstr>
      <vt:lpstr>Example 2: Indefiniteness under § 112(b) (cont.)</vt:lpstr>
      <vt:lpstr>Related issues under § 112(a)</vt:lpstr>
      <vt:lpstr>Part II: Review of issues under 35 U.S.C. § 112(a) related to examination of computer-implemented functional claim limitations</vt:lpstr>
      <vt:lpstr>Written description and enablement support for claims not interpreted under § 112(f)</vt:lpstr>
      <vt:lpstr>Written description requirement of § 112(a)</vt:lpstr>
      <vt:lpstr>Scope of written description</vt:lpstr>
      <vt:lpstr>Example 3: Scope of written description</vt:lpstr>
      <vt:lpstr>Example 3: Scope of written description (cont.)</vt:lpstr>
      <vt:lpstr>Example 3: Scope of written description (cont.)</vt:lpstr>
      <vt:lpstr>Example 3: Scope of written description (cont.)</vt:lpstr>
      <vt:lpstr>Example 3: Scope of written description (cont.)</vt:lpstr>
      <vt:lpstr>Written description for result-oriented limitations</vt:lpstr>
      <vt:lpstr>Example 4: Written description for result-oriented limitations</vt:lpstr>
      <vt:lpstr>Example 4: Written description for result-oriented limitations (cont.) </vt:lpstr>
      <vt:lpstr>Example 4: Written description for result-oriented limitations (cont.) </vt:lpstr>
      <vt:lpstr>Example 4: Written description for result-oriented limitations (cont.) </vt:lpstr>
      <vt:lpstr>Enablement requirement of § 112(a)</vt:lpstr>
      <vt:lpstr>Scope of enablement</vt:lpstr>
      <vt:lpstr>Scope of enablement (cont.)</vt:lpstr>
      <vt:lpstr>Example 5: Enablement under § 112(a) </vt:lpstr>
      <vt:lpstr>Example 5: Enablement under § 112(a) (cont.) </vt:lpstr>
      <vt:lpstr>Example 5: Enablement under § 112(a) (cont.) </vt:lpstr>
      <vt:lpstr>Example 5: Enablement under § 112(a) (cont.)</vt:lpstr>
      <vt:lpstr>Example 5: Enablement under § 112(a) (cont.)</vt:lpstr>
      <vt:lpstr>Questions and follow-up</vt:lpstr>
    </vt:vector>
  </TitlesOfParts>
  <Company>U.S.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Dennison, Caroline</dc:creator>
  <cp:lastModifiedBy>Borsetti, Greg</cp:lastModifiedBy>
  <cp:revision>676</cp:revision>
  <cp:lastPrinted>2019-01-29T16:38:16Z</cp:lastPrinted>
  <dcterms:created xsi:type="dcterms:W3CDTF">2017-06-23T11:52:45Z</dcterms:created>
  <dcterms:modified xsi:type="dcterms:W3CDTF">2019-02-13T22:20:00Z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0x010100B81D0D0A123F794FB5F22F43B6D55642</vt:lpwstr>
  </property>
</Properties>
</file>