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8" r:id="rId2"/>
    <p:sldId id="259" r:id="rId3"/>
    <p:sldId id="260" r:id="rId4"/>
    <p:sldId id="261" r:id="rId5"/>
    <p:sldId id="262" r:id="rId6"/>
    <p:sldId id="267" r:id="rId7"/>
    <p:sldId id="268" r:id="rId8"/>
    <p:sldId id="265" r:id="rId9"/>
    <p:sldId id="269" r:id="rId10"/>
    <p:sldId id="266" r:id="rId11"/>
    <p:sldId id="270" r:id="rId12"/>
  </p:sldIdLst>
  <p:sldSz cx="9144000" cy="6858000" type="screen4x3"/>
  <p:notesSz cx="6858000" cy="92964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A53939"/>
    <a:srgbClr val="003399"/>
    <a:srgbClr val="680014"/>
    <a:srgbClr val="CCEC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17" autoAdjust="0"/>
  </p:normalViewPr>
  <p:slideViewPr>
    <p:cSldViewPr>
      <p:cViewPr>
        <p:scale>
          <a:sx n="100" d="100"/>
          <a:sy n="100" d="100"/>
        </p:scale>
        <p:origin x="-1020" y="4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50F3190-8181-4315-9652-7BAA74D15AE4}" type="datetimeFigureOut">
              <a:rPr lang="en-US" smtClean="0"/>
              <a:t>5/30/2013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502A0EC-918D-4E77-9ECB-0D7C3799EA9F}" type="slidenum">
              <a:rPr lang="en-US" smtClean="0"/>
              <a:t>‹#›</a:t>
            </a:fld>
            <a:endParaRPr lang="en-US" dirty="0"/>
          </a:p>
        </p:txBody>
      </p:sp>
    </p:spTree>
    <p:extLst>
      <p:ext uri="{BB962C8B-B14F-4D97-AF65-F5344CB8AC3E}">
        <p14:creationId xmlns:p14="http://schemas.microsoft.com/office/powerpoint/2010/main" val="414621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dirty="0" smtClean="0"/>
              <a:t>This USPTO Legal Training Module will cover the topic of making the record clear with regard to 35 USC 112(f), or for cases filed prior to 9/16/2012, 35 USC 112, 6th paragraph. This module will discuss the benefits of establishing a clear record when claim limitations invoke 112(f) and illustrate how the examiner can accomplish clarification.  An overview of 112(f) with regard to the 3-prong analysis will be provided; however, this module is not intended as a refresher for that subject matter.  See MPEP 2181(I) for how to determine whether 112(f) is invoked.</a:t>
            </a:r>
          </a:p>
          <a:p>
            <a:pPr eaLnBrk="1" hangingPunct="1"/>
            <a:endParaRPr lang="en-US" dirty="0" smtClean="0"/>
          </a:p>
        </p:txBody>
      </p:sp>
      <p:sp>
        <p:nvSpPr>
          <p:cNvPr id="13316"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534130FE-C181-4DE6-A02E-D701767F14E8}" type="slidenum">
              <a:rPr lang="en-US" smtClean="0">
                <a:latin typeface="Times New Roman" pitchFamily="18" charset="0"/>
              </a:rPr>
              <a:pPr/>
              <a:t>1</a:t>
            </a:fld>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US" dirty="0" smtClean="0"/>
              <a:t>Example 3.  This example is based on the premise that the Examiner has completed the 3-prong Analysis.  In this case, the 3-prong Analysis finds that the claim uses a generic placeholder as a substitute for “means” coupled to a function.  The generic placeholder is not modified by sufficient structure to perform the associated function.  As such, the claim language invokes 112(f) even though an explicit recitation of “means” is not present in the claim.  Since a term modified by functional language is recited in the claim(s), the Examiner should use FP 7.30.04 to document the 112(f) presumptions.  Since the presumption is overcome because a generic placeholder is being used as a substitute for “means” and thus does invoke 112(f), the Examiner should identify the explicit generic placeholder recited in the claim limitation and explain why the presumption is overcome.  For example, “The limitation of claim 3 that recites unit for performing function z is being treated in accordance with 112(f) because the associated function is modified by the word “unit” that serves as a generic placeholder.”</a:t>
            </a:r>
          </a:p>
          <a:p>
            <a:pPr eaLnBrk="1" hangingPunct="1"/>
            <a:endParaRPr lang="en-US" dirty="0" smtClean="0"/>
          </a:p>
          <a:p>
            <a:pPr eaLnBrk="1" hangingPunct="1"/>
            <a:endParaRPr lang="en-US" dirty="0" smtClean="0"/>
          </a:p>
          <a:p>
            <a:pPr eaLnBrk="1" hangingPunct="1"/>
            <a:endParaRPr lang="en-US" dirty="0" smtClean="0"/>
          </a:p>
        </p:txBody>
      </p:sp>
      <p:sp>
        <p:nvSpPr>
          <p:cNvPr id="21508"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A91E36AC-26C7-4DD3-ABC4-3DA5957649B5}" type="slidenum">
              <a:rPr lang="en-US" smtClean="0">
                <a:latin typeface="Times New Roman" pitchFamily="18" charset="0"/>
              </a:rPr>
              <a:pPr/>
              <a:t>10</a:t>
            </a:fld>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examiners should strive to make the record clear when examining claim limitations with functional language by setting forth the § 112(f) presumptions and providing an explanation when the presumptions are overcome.  Clarifying the record establishes a clear foundation for claim interpretation throughout prosecution.  This benefits the examiner because once the interpretation is established it can be relied upon in later actions.  It also benefits the applicant because disagreements over claim interpretation can be resolved early and more meaningful responses can be provided leading to more efficient examination.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502A0EC-918D-4E77-9ECB-0D7C3799EA9F}" type="slidenum">
              <a:rPr lang="en-US" smtClean="0"/>
              <a:t>11</a:t>
            </a:fld>
            <a:endParaRPr lang="en-US" dirty="0"/>
          </a:p>
        </p:txBody>
      </p:sp>
    </p:spTree>
    <p:extLst>
      <p:ext uri="{BB962C8B-B14F-4D97-AF65-F5344CB8AC3E}">
        <p14:creationId xmlns:p14="http://schemas.microsoft.com/office/powerpoint/2010/main" val="271122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r>
              <a:rPr lang="en-US" dirty="0" smtClean="0"/>
              <a:t>The Objectives of this training module are to provide a discussion of:</a:t>
            </a:r>
          </a:p>
          <a:p>
            <a:pPr eaLnBrk="1" hangingPunct="1"/>
            <a:r>
              <a:rPr lang="en-US" dirty="0" smtClean="0"/>
              <a:t>the benefits of a clear record with regard to whether claim limitations invoke 112(f);</a:t>
            </a:r>
          </a:p>
          <a:p>
            <a:pPr eaLnBrk="1" hangingPunct="1"/>
            <a:r>
              <a:rPr lang="en-US" dirty="0" smtClean="0"/>
              <a:t>an overview of the 112(f) 3-prong analysis to determine if 112(f) is invoked for means-type claims;</a:t>
            </a:r>
          </a:p>
          <a:p>
            <a:pPr eaLnBrk="1" hangingPunct="1"/>
            <a:r>
              <a:rPr lang="en-US" dirty="0" smtClean="0"/>
              <a:t>placing the 112(f) presumptions on the record;</a:t>
            </a:r>
          </a:p>
          <a:p>
            <a:pPr eaLnBrk="1" hangingPunct="1"/>
            <a:r>
              <a:rPr lang="en-US" dirty="0" smtClean="0"/>
              <a:t>indicating when the 112(f) presumptions are overcome; and, </a:t>
            </a:r>
          </a:p>
          <a:p>
            <a:pPr eaLnBrk="1" hangingPunct="1"/>
            <a:r>
              <a:rPr lang="en-US" dirty="0" smtClean="0"/>
              <a:t>provide sample statements for examiners to use for clarification of the record.</a:t>
            </a:r>
          </a:p>
          <a:p>
            <a:pPr eaLnBrk="1" hangingPunct="1"/>
            <a:endParaRPr lang="en-US" dirty="0" smtClean="0"/>
          </a:p>
        </p:txBody>
      </p:sp>
      <p:sp>
        <p:nvSpPr>
          <p:cNvPr id="14340"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214A32E3-8BA9-47EB-BB80-14308F8CC519}" type="slidenum">
              <a:rPr lang="en-US" smtClean="0">
                <a:latin typeface="Times New Roman" pitchFamily="18" charset="0"/>
              </a:rPr>
              <a:pPr/>
              <a:t>2</a:t>
            </a:fld>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dirty="0" smtClean="0"/>
              <a:t>MPEP 2181 (VI) sets forth that the record should be made clear with regard to which claim limitations have been interpreted as invoking 112(f).  A clear record benefits the examiner, the Applicant and the Public.  Specifically, a clear prosecution record provides insight to the broadest reasonable interpretation for the claim limitations.  It also aids the Examiner by documenting his or her interpretations, thus eliminating the need for reanalysis for future actions.  It places the Applicant on notice with regard to the Office’s position enabling a more effective Applicant response.  In addition, it assists in the evaluation of any afforded patent protection throughout the life of the patent. </a:t>
            </a:r>
          </a:p>
          <a:p>
            <a:pPr eaLnBrk="1" hangingPunct="1"/>
            <a:endParaRPr lang="en-US" dirty="0" smtClean="0"/>
          </a:p>
        </p:txBody>
      </p:sp>
      <p:sp>
        <p:nvSpPr>
          <p:cNvPr id="15364"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D60B4581-2486-40F2-9236-2DD07D0AA8C4}" type="slidenum">
              <a:rPr lang="en-US" smtClean="0">
                <a:latin typeface="Times New Roman" pitchFamily="18" charset="0"/>
              </a:rPr>
              <a:pPr/>
              <a:t>3</a:t>
            </a:fld>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r>
              <a:rPr lang="en-US" dirty="0" smtClean="0"/>
              <a:t>This module is not intended to be a refresher for determining whether 112(f) has been invoked.  MPEP 2181(I) sets forth guidance in this determination.  </a:t>
            </a:r>
          </a:p>
          <a:p>
            <a:pPr eaLnBrk="1" hangingPunct="1"/>
            <a:r>
              <a:rPr lang="en-US" dirty="0" smtClean="0"/>
              <a:t>A claim limitation should be interpreted according to 112(f) if it meets the following 3 prong analysis for Means-type claims: </a:t>
            </a:r>
          </a:p>
          <a:p>
            <a:pPr eaLnBrk="1" hangingPunct="1"/>
            <a:r>
              <a:rPr lang="en-US" dirty="0" smtClean="0"/>
              <a:t>the claim limitation uses the phrase “means” or a term used as a substitute for “means” that is a generic placeholder; </a:t>
            </a:r>
          </a:p>
          <a:p>
            <a:pPr eaLnBrk="1" hangingPunct="1"/>
            <a:r>
              <a:rPr lang="en-US" dirty="0" smtClean="0"/>
              <a:t>the phrase “means” or the substitute term is modified by functional language, typically linked by the transition word “for” or another linking word; and, </a:t>
            </a:r>
          </a:p>
          <a:p>
            <a:pPr eaLnBrk="1" hangingPunct="1"/>
            <a:r>
              <a:rPr lang="en-US" dirty="0" smtClean="0"/>
              <a:t>the phrase “means” or the substitute term is not modified by sufficient structure or material for performing the specified function.</a:t>
            </a:r>
          </a:p>
          <a:p>
            <a:pPr eaLnBrk="1" hangingPunct="1"/>
            <a:r>
              <a:rPr lang="en-US" dirty="0" smtClean="0"/>
              <a:t>This module assumes that the 3-prong analysis for means-type claims has been completed and provides guidance for making these determinations clear in the record. </a:t>
            </a:r>
          </a:p>
          <a:p>
            <a:pPr eaLnBrk="1" hangingPunct="1"/>
            <a:endParaRPr lang="en-US" dirty="0" smtClean="0"/>
          </a:p>
        </p:txBody>
      </p:sp>
      <p:sp>
        <p:nvSpPr>
          <p:cNvPr id="16388"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6000CF43-2110-41BF-AFC0-AE54F4C27F6A}" type="slidenum">
              <a:rPr lang="en-US" smtClean="0">
                <a:latin typeface="Times New Roman" pitchFamily="18" charset="0"/>
              </a:rPr>
              <a:pPr/>
              <a:t>4</a:t>
            </a:fld>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eaLnBrk="1" hangingPunct="1"/>
            <a:r>
              <a:rPr lang="en-US" dirty="0" smtClean="0"/>
              <a:t>Use of the term “means” in a claim raises a rebuttable presumption that 112(f) is invoked, while lack of the term “means” in a claim raises a rebuttable presumption that 112(f) is not invoked.  These presumptions should be noted when a claim limitation is expressed in the form of a term modified by functional language.  In order to alleviate the need for the examiner to individually note in the Office Action every occurrence of a term modified by functional language present in the claims,  the 112(f) presumptions should be placed in the record using FP 7.30.04.  </a:t>
            </a:r>
          </a:p>
          <a:p>
            <a:pPr eaLnBrk="1" hangingPunct="1"/>
            <a:r>
              <a:rPr lang="en-US" dirty="0" smtClean="0"/>
              <a:t>FP 7.30.04 recites in part: “…Claim elements that use the word “means” are presumed to invoke 112(f) except as otherwise indicated in the Office Action.  Similarly, claim elements that do not use the word “means” are presumed not to invoke 112(f) except as otherwise indicated in an Office Action.” </a:t>
            </a:r>
          </a:p>
          <a:p>
            <a:pPr eaLnBrk="1" hangingPunct="1"/>
            <a:r>
              <a:rPr lang="en-US" dirty="0" smtClean="0"/>
              <a:t>The examiner is still required to complete the 3-prong Analysis for each occurrence of a term modified by functional language and determine if 112(f) is invoked.  However, the examiner will only be required to explain those instances in which the presumptions are overcome.  As such, FP 7.30.04 should be followed by a discussion of any specific instances that overcome the noted presumptions when necessary.</a:t>
            </a:r>
          </a:p>
          <a:p>
            <a:pPr eaLnBrk="1" hangingPunct="1"/>
            <a:endParaRPr lang="en-US" dirty="0" smtClean="0"/>
          </a:p>
          <a:p>
            <a:pPr eaLnBrk="1" hangingPunct="1"/>
            <a:endParaRPr lang="en-US" dirty="0" smtClean="0"/>
          </a:p>
        </p:txBody>
      </p:sp>
      <p:sp>
        <p:nvSpPr>
          <p:cNvPr id="17412"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C1DABD77-0DAD-4FFF-8DF3-69B192A01742}" type="slidenum">
              <a:rPr lang="en-US" smtClean="0">
                <a:latin typeface="Times New Roman" pitchFamily="18" charset="0"/>
              </a:rPr>
              <a:pPr/>
              <a:t>5</a:t>
            </a:fld>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marL="0" indent="0" eaLnBrk="1" hangingPunct="1">
              <a:lnSpc>
                <a:spcPct val="90000"/>
              </a:lnSpc>
              <a:buFont typeface="Wingdings" pitchFamily="2" charset="2"/>
              <a:buNone/>
              <a:defRPr/>
            </a:pPr>
            <a:r>
              <a:rPr lang="en-US" sz="1200" dirty="0" smtClean="0">
                <a:solidFill>
                  <a:schemeClr val="bg1"/>
                </a:solidFill>
              </a:rPr>
              <a:t>In addition to the use of FP 7.30.04, the prosecution record should be clarified when the presumptions are overcome, such as when a claim uses the word “means” and 112(f) is not invoked.  Those may be instances when “means” is not modified by functional language, or when the phrase includes sufficient structure or material for achieving the specified function.  Clarification should also be made when a claim uses a generic placeholder instead of the word “means” and 112(f) is invoked.  For example, “unit for” performing a function.</a:t>
            </a:r>
          </a:p>
          <a:p>
            <a:pPr marL="0" indent="0" eaLnBrk="1" hangingPunct="1">
              <a:lnSpc>
                <a:spcPct val="90000"/>
              </a:lnSpc>
              <a:buFont typeface="Wingdings" pitchFamily="2" charset="2"/>
              <a:buNone/>
              <a:defRPr/>
            </a:pPr>
            <a:endParaRPr lang="en-US" sz="1200" dirty="0" smtClean="0">
              <a:solidFill>
                <a:schemeClr val="bg1"/>
              </a:solidFill>
            </a:endParaRPr>
          </a:p>
        </p:txBody>
      </p:sp>
      <p:sp>
        <p:nvSpPr>
          <p:cNvPr id="19460"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21939AEC-02EF-4485-AA9E-BB165D98832C}" type="slidenum">
              <a:rPr lang="en-US" smtClean="0">
                <a:latin typeface="Times New Roman" pitchFamily="18" charset="0"/>
              </a:rPr>
              <a:pPr/>
              <a:t>6</a:t>
            </a:fld>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r>
              <a:rPr lang="en-US" sz="1200" dirty="0" smtClean="0"/>
              <a:t>After completing the 3-prong analysis for all recitations of a term modified by functional language, make your determinations clear in the record.  Use FP 7.30.04, once during prosecution, when a term and associated function language is present in the claims or is introduced into the claims to note the presumptions in the record.  Then, when appropriate, specifically identify claim language that uses the word “means” and 112(f) is not invoked with an explanation, such as the term is not modified by functional language and/or the limitation includes sufficient structure or material to perform the associated function.  Additionally, when appropriate, specifically identify any claim language that uses a generic placeholder as a substitute for the word “means” and 112(f) is invoked.</a:t>
            </a:r>
          </a:p>
          <a:p>
            <a:pPr eaLnBrk="1" hangingPunct="1"/>
            <a:endParaRPr lang="en-US" sz="1200" dirty="0" smtClean="0"/>
          </a:p>
        </p:txBody>
      </p:sp>
      <p:sp>
        <p:nvSpPr>
          <p:cNvPr id="19460"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21939AEC-02EF-4485-AA9E-BB165D98832C}" type="slidenum">
              <a:rPr lang="en-US" smtClean="0">
                <a:latin typeface="Times New Roman" pitchFamily="18" charset="0"/>
              </a:rPr>
              <a:pPr/>
              <a:t>7</a:t>
            </a:fld>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eaLnBrk="1" hangingPunct="1"/>
            <a:r>
              <a:rPr lang="en-US" dirty="0" smtClean="0"/>
              <a:t>Example 1.  This example is based on the premise that the Examiner has completed the 3-prong Analysis.  In this case, the 3-prong Analysis finds an explicit use of the term “means” in the claim and a function associated with the term “means”.  However, structure has been recited in the claim that is sufficient to perform this associated function.  As such, the claim language does not invoke 112(f) because the presumption has been overcome.  Since a term modified by functional language is recited in the claim(s), the Examiner should use FP 7.30.04 to document the 112(f) presumptions.</a:t>
            </a:r>
          </a:p>
          <a:p>
            <a:pPr eaLnBrk="1" hangingPunct="1"/>
            <a:r>
              <a:rPr lang="en-US" dirty="0" smtClean="0"/>
              <a:t>Since the presumption is overcome by the recitation of structure to perform the function associated with the recitation of “means”, the Examiner should identify the explicit “means” claim language and explain why the presumption is overcome.  A statement as follows could be used: “The limitation of claim 1 that recites widget means for performing function x  is not being treated in accordance with 112(f) because the claimed function is modified by structure in the form of the widget that performs the recited function.” </a:t>
            </a:r>
          </a:p>
          <a:p>
            <a:pPr eaLnBrk="1" hangingPunct="1"/>
            <a:endParaRPr lang="en-US" dirty="0" smtClean="0"/>
          </a:p>
        </p:txBody>
      </p:sp>
      <p:sp>
        <p:nvSpPr>
          <p:cNvPr id="20484"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091836A6-AB28-4DBB-ADD0-E95359F4DCFD}" type="slidenum">
              <a:rPr lang="en-US" smtClean="0">
                <a:latin typeface="Times New Roman" pitchFamily="18" charset="0"/>
              </a:rPr>
              <a:pPr/>
              <a:t>8</a:t>
            </a:fld>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eaLnBrk="1" hangingPunct="1"/>
            <a:r>
              <a:rPr lang="en-US" dirty="0" smtClean="0"/>
              <a:t>Example 2.  This example is based on the premise that the Examiner has completed the 3-prong Analysis.  In this case, the 3-prong Analysis finds explicit use of the term “means” , but no function is associated with the term “means”.  As such, the claim language does not invoke 112(f).  Since a term modified by a functional language is recited in the claim(s), the Examiner should use FP 7.30.04 to document the 112(f) presumptions.  Since the presumption is overcome because the means recitation does not have an associated function, the Examiner should identify the explicit “means” claim language and explain why the presumption is overcome.   A statement as follows could be used: “The limitation of claim 2 that recites widget means is not being treated in accordance with 112(f) because the means recitation does not have an associated function.” </a:t>
            </a:r>
          </a:p>
          <a:p>
            <a:pPr eaLnBrk="1" hangingPunct="1"/>
            <a:endParaRPr lang="en-US" dirty="0" smtClean="0"/>
          </a:p>
          <a:p>
            <a:pPr eaLnBrk="1" hangingPunct="1"/>
            <a:endParaRPr lang="en-US" dirty="0" smtClean="0"/>
          </a:p>
        </p:txBody>
      </p:sp>
      <p:sp>
        <p:nvSpPr>
          <p:cNvPr id="20484" name="Slide Number Placeholder 3"/>
          <p:cNvSpPr>
            <a:spLocks noGrp="1"/>
          </p:cNvSpPr>
          <p:nvPr>
            <p:ph type="sldNum" sz="quarter" idx="5"/>
          </p:nvPr>
        </p:nvSpPr>
        <p:spPr>
          <a:noFill/>
        </p:spPr>
        <p:txBody>
          <a:bodyPr/>
          <a:lstStyle>
            <a:lvl1pPr defTabSz="914437">
              <a:defRPr>
                <a:solidFill>
                  <a:schemeClr val="tx1"/>
                </a:solidFill>
                <a:latin typeface="Arial" charset="0"/>
              </a:defRPr>
            </a:lvl1pPr>
            <a:lvl2pPr marL="729057" indent="-280406" defTabSz="914437">
              <a:defRPr>
                <a:solidFill>
                  <a:schemeClr val="tx1"/>
                </a:solidFill>
                <a:latin typeface="Arial" charset="0"/>
              </a:defRPr>
            </a:lvl2pPr>
            <a:lvl3pPr marL="1121626" indent="-224325" defTabSz="914437">
              <a:defRPr>
                <a:solidFill>
                  <a:schemeClr val="tx1"/>
                </a:solidFill>
                <a:latin typeface="Arial" charset="0"/>
              </a:defRPr>
            </a:lvl3pPr>
            <a:lvl4pPr marL="1570276" indent="-224325" defTabSz="914437">
              <a:defRPr>
                <a:solidFill>
                  <a:schemeClr val="tx1"/>
                </a:solidFill>
                <a:latin typeface="Arial" charset="0"/>
              </a:defRPr>
            </a:lvl4pPr>
            <a:lvl5pPr marL="2018927" indent="-224325" defTabSz="914437">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fld id="{091836A6-AB28-4DBB-ADD0-E95359F4DCFD}" type="slidenum">
              <a:rPr lang="en-US" smtClean="0">
                <a:latin typeface="Times New Roman" pitchFamily="18" charset="0"/>
              </a:rPr>
              <a:pPr/>
              <a:t>9</a:t>
            </a:fld>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redo9.jp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9"/>
          <p:cNvGrpSpPr>
            <a:grpSpLocks/>
          </p:cNvGrpSpPr>
          <p:nvPr/>
        </p:nvGrpSpPr>
        <p:grpSpPr bwMode="auto">
          <a:xfrm>
            <a:off x="990600" y="304800"/>
            <a:ext cx="8382000" cy="1219200"/>
            <a:chOff x="624" y="192"/>
            <a:chExt cx="5280" cy="768"/>
          </a:xfrm>
        </p:grpSpPr>
        <p:pic>
          <p:nvPicPr>
            <p:cNvPr id="6" name="Picture 12" descr="USPTO SEAL copy.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24" y="19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1536" y="468"/>
              <a:ext cx="4368" cy="2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1600" b="1" dirty="0">
                  <a:solidFill>
                    <a:schemeClr val="bg1"/>
                  </a:solidFill>
                  <a:latin typeface="Times New Roman" pitchFamily="18" charset="0"/>
                  <a:cs typeface="Times New Roman" pitchFamily="18" charset="0"/>
                </a:rPr>
                <a:t>UNITED STATES PATENT AND TRADEMARK OFFICE</a:t>
              </a:r>
            </a:p>
          </p:txBody>
        </p:sp>
      </p:grpSp>
      <p:cxnSp>
        <p:nvCxnSpPr>
          <p:cNvPr id="8" name="Straight Connector 7"/>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 Box 44"/>
          <p:cNvSpPr txBox="1">
            <a:spLocks noChangeArrowheads="1"/>
          </p:cNvSpPr>
          <p:nvPr/>
        </p:nvSpPr>
        <p:spPr bwMode="auto">
          <a:xfrm>
            <a:off x="838200" y="5791200"/>
            <a:ext cx="7620000" cy="338138"/>
          </a:xfrm>
          <a:prstGeom prst="rect">
            <a:avLst/>
          </a:prstGeom>
          <a:noFill/>
          <a:ln w="9525">
            <a:noFill/>
            <a:miter lim="800000"/>
            <a:headEnd/>
            <a:tailEnd/>
          </a:ln>
          <a:effectLst/>
        </p:spPr>
        <p:txBody>
          <a:bodyPr>
            <a:spAutoFit/>
          </a:bodyPr>
          <a:lstStyle/>
          <a:p>
            <a:pPr algn="ctr">
              <a:spcBef>
                <a:spcPct val="50000"/>
              </a:spcBef>
              <a:defRPr/>
            </a:pPr>
            <a:r>
              <a:rPr lang="en-US" sz="1600" dirty="0">
                <a:solidFill>
                  <a:schemeClr val="bg2">
                    <a:lumMod val="75000"/>
                  </a:schemeClr>
                </a:solidFill>
              </a:rPr>
              <a:t>A full transcript of this presentation can be found under the “Notes” Tab.</a:t>
            </a:r>
          </a:p>
        </p:txBody>
      </p:sp>
      <p:sp>
        <p:nvSpPr>
          <p:cNvPr id="19466" name="Text Placeholder 29"/>
          <p:cNvSpPr>
            <a:spLocks noGrp="1"/>
          </p:cNvSpPr>
          <p:nvPr>
            <p:ph type="subTitle" idx="1"/>
          </p:nvPr>
        </p:nvSpPr>
        <p:spPr>
          <a:xfrm>
            <a:off x="838200" y="3581400"/>
            <a:ext cx="6781800" cy="685800"/>
          </a:xfrm>
        </p:spPr>
        <p:txBody>
          <a:bodyPr/>
          <a:lstStyle>
            <a:lvl1pPr marL="36513" indent="0" algn="ctr">
              <a:buFont typeface="Arial" charset="0"/>
              <a:buNone/>
              <a:defRPr sz="1800" smtClean="0">
                <a:solidFill>
                  <a:schemeClr val="tx1"/>
                </a:solidFill>
              </a:defRPr>
            </a:lvl1pPr>
          </a:lstStyle>
          <a:p>
            <a:r>
              <a:rPr lang="en-US" smtClean="0"/>
              <a:t>Click to edit Master subtitle style</a:t>
            </a:r>
            <a:endParaRPr lang="en-US" dirty="0" smtClean="0"/>
          </a:p>
        </p:txBody>
      </p:sp>
      <p:sp>
        <p:nvSpPr>
          <p:cNvPr id="19478" name="Title Placeholder 8"/>
          <p:cNvSpPr>
            <a:spLocks noGrp="1"/>
          </p:cNvSpPr>
          <p:nvPr>
            <p:ph type="ctrTitle"/>
          </p:nvPr>
        </p:nvSpPr>
        <p:spPr>
          <a:xfrm>
            <a:off x="609600" y="2514600"/>
            <a:ext cx="7315200" cy="857250"/>
          </a:xfrm>
        </p:spPr>
        <p:txBody>
          <a:bodyPr/>
          <a:lstStyle>
            <a:lvl1pPr algn="ctr">
              <a:defRPr sz="3200" smtClean="0"/>
            </a:lvl1pPr>
          </a:lstStyle>
          <a:p>
            <a:r>
              <a:rPr lang="en-US" smtClean="0"/>
              <a:t>Click to edit Master title style</a:t>
            </a:r>
            <a:endParaRPr lang="en-US" dirty="0" smtClean="0"/>
          </a:p>
        </p:txBody>
      </p:sp>
      <p:sp>
        <p:nvSpPr>
          <p:cNvPr id="10" name="Date Placeholder 9"/>
          <p:cNvSpPr>
            <a:spLocks noGrp="1"/>
          </p:cNvSpPr>
          <p:nvPr>
            <p:ph type="dt" sz="half" idx="10"/>
          </p:nvPr>
        </p:nvSpPr>
        <p:spPr>
          <a:xfrm>
            <a:off x="457200" y="6245225"/>
            <a:ext cx="2133600" cy="476250"/>
          </a:xfrm>
        </p:spPr>
        <p:txBody>
          <a:bodyPr/>
          <a:lstStyle>
            <a:lvl1pPr algn="l" eaLnBrk="1" fontAlgn="auto" latinLnBrk="0" hangingPunct="1">
              <a:spcBef>
                <a:spcPts val="0"/>
              </a:spcBef>
              <a:spcAft>
                <a:spcPts val="0"/>
              </a:spcAft>
              <a:defRPr kumimoji="0" sz="1200">
                <a:solidFill>
                  <a:schemeClr val="tx1"/>
                </a:solidFill>
                <a:latin typeface="+mn-lt"/>
              </a:defRPr>
            </a:lvl1pPr>
          </a:lstStyle>
          <a:p>
            <a:pPr>
              <a:defRPr/>
            </a:pPr>
            <a:fld id="{69CB1E61-684E-4FF6-AC93-10FA432362ED}" type="datetime1">
              <a:rPr lang="en-US" smtClean="0"/>
              <a:t>5/30/2013</a:t>
            </a:fld>
            <a:endParaRPr lang="en-US" dirty="0"/>
          </a:p>
        </p:txBody>
      </p:sp>
      <p:sp>
        <p:nvSpPr>
          <p:cNvPr id="11" name="Footer Placeholder 21"/>
          <p:cNvSpPr>
            <a:spLocks noGrp="1"/>
          </p:cNvSpPr>
          <p:nvPr>
            <p:ph type="ftr" sz="quarter" idx="11"/>
          </p:nvPr>
        </p:nvSpPr>
        <p:spPr>
          <a:xfrm>
            <a:off x="3124200" y="6245225"/>
            <a:ext cx="2895600" cy="476250"/>
          </a:xfrm>
        </p:spPr>
        <p:txBody>
          <a:bodyPr/>
          <a:lstStyle>
            <a:lvl1pPr algn="ctr" eaLnBrk="1" fontAlgn="auto" latinLnBrk="0" hangingPunct="1">
              <a:spcBef>
                <a:spcPts val="0"/>
              </a:spcBef>
              <a:spcAft>
                <a:spcPts val="0"/>
              </a:spcAft>
              <a:defRPr kumimoji="0" sz="1200">
                <a:solidFill>
                  <a:schemeClr val="tx1"/>
                </a:solidFill>
                <a:latin typeface="+mn-lt"/>
              </a:defRPr>
            </a:lvl1pPr>
          </a:lstStyle>
          <a:p>
            <a:pPr>
              <a:defRPr/>
            </a:pPr>
            <a:endParaRPr lang="en-US" dirty="0"/>
          </a:p>
        </p:txBody>
      </p:sp>
      <p:sp>
        <p:nvSpPr>
          <p:cNvPr id="12" name="Slide Number Placeholder 17"/>
          <p:cNvSpPr>
            <a:spLocks noGrp="1"/>
          </p:cNvSpPr>
          <p:nvPr>
            <p:ph type="sldNum" sz="quarter" idx="12"/>
          </p:nvPr>
        </p:nvSpPr>
        <p:spPr>
          <a:xfrm>
            <a:off x="6553200" y="6245225"/>
            <a:ext cx="2133600" cy="476250"/>
          </a:xfrm>
        </p:spPr>
        <p:txBody>
          <a:bodyPr/>
          <a:lstStyle>
            <a:lvl1pPr algn="r" eaLnBrk="1" fontAlgn="auto" latinLnBrk="0" hangingPunct="1">
              <a:spcBef>
                <a:spcPts val="0"/>
              </a:spcBef>
              <a:spcAft>
                <a:spcPts val="0"/>
              </a:spcAft>
              <a:defRPr kumimoji="0" sz="1200">
                <a:solidFill>
                  <a:schemeClr val="tx1"/>
                </a:solidFill>
                <a:latin typeface="+mn-lt"/>
              </a:defRPr>
            </a:lvl1pPr>
          </a:lstStyle>
          <a:p>
            <a:pPr>
              <a:defRPr/>
            </a:pPr>
            <a:fld id="{31DF6D0D-64F3-4351-96EC-5E5B4DDB786B}" type="slidenum">
              <a:rPr lang="en-US"/>
              <a:pPr>
                <a:defRPr/>
              </a:pPr>
              <a:t>‹#›</a:t>
            </a:fld>
            <a:endParaRPr lang="en-US" dirty="0"/>
          </a:p>
        </p:txBody>
      </p:sp>
    </p:spTree>
    <p:extLst>
      <p:ext uri="{BB962C8B-B14F-4D97-AF65-F5344CB8AC3E}">
        <p14:creationId xmlns:p14="http://schemas.microsoft.com/office/powerpoint/2010/main" val="311835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458200" cy="4800600"/>
          </a:xfrm>
        </p:spPr>
        <p:txBody>
          <a:bodyPr/>
          <a:lstStyle>
            <a:lvl1pPr>
              <a:buClrTx/>
              <a:defRPr>
                <a:solidFill>
                  <a:schemeClr val="bg1">
                    <a:lumMod val="95000"/>
                    <a:lumOff val="5000"/>
                  </a:schemeClr>
                </a:solidFill>
              </a:defRPr>
            </a:lvl1pPr>
            <a:lvl2pPr>
              <a:buClrTx/>
              <a:defRPr>
                <a:solidFill>
                  <a:schemeClr val="bg1">
                    <a:lumMod val="95000"/>
                    <a:lumOff val="5000"/>
                  </a:schemeClr>
                </a:solidFill>
              </a:defRPr>
            </a:lvl2pPr>
            <a:lvl3pPr>
              <a:buClrTx/>
              <a:defRPr>
                <a:solidFill>
                  <a:schemeClr val="bg1">
                    <a:lumMod val="95000"/>
                    <a:lumOff val="5000"/>
                  </a:schemeClr>
                </a:solidFill>
              </a:defRPr>
            </a:lvl3pPr>
            <a:lvl4pPr>
              <a:buClrTx/>
              <a:defRPr>
                <a:solidFill>
                  <a:schemeClr val="bg1">
                    <a:lumMod val="95000"/>
                    <a:lumOff val="5000"/>
                  </a:schemeClr>
                </a:solidFill>
              </a:defRPr>
            </a:lvl4pPr>
            <a:lvl5pPr>
              <a:buClrTx/>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228600" y="393700"/>
            <a:ext cx="7467600" cy="762000"/>
          </a:xfrm>
        </p:spPr>
        <p:txBody>
          <a:bodyPr/>
          <a:lstStyle>
            <a:lvl1pPr algn="l">
              <a:defRPr b="1" cap="none" spc="0">
                <a:ln>
                  <a:noFill/>
                </a:ln>
                <a:solidFill>
                  <a:schemeClr val="tx1"/>
                </a:solidFill>
                <a:effectLst/>
                <a:latin typeface="+mn-lt"/>
                <a:cs typeface="Arial" pitchFamily="34" charset="0"/>
              </a:defRPr>
            </a:lvl1pPr>
          </a:lstStyle>
          <a:p>
            <a:r>
              <a:rPr lang="en-US" smtClean="0"/>
              <a:t>Click to edit Master title style</a:t>
            </a:r>
            <a:endParaRPr lang="en-US" dirty="0"/>
          </a:p>
        </p:txBody>
      </p:sp>
      <p:sp>
        <p:nvSpPr>
          <p:cNvPr id="4" name="Date Placeholder 9"/>
          <p:cNvSpPr>
            <a:spLocks noGrp="1"/>
          </p:cNvSpPr>
          <p:nvPr>
            <p:ph type="dt" sz="half" idx="10"/>
          </p:nvPr>
        </p:nvSpPr>
        <p:spPr>
          <a:xfrm>
            <a:off x="152400" y="6324600"/>
            <a:ext cx="2133600" cy="212725"/>
          </a:xfrm>
        </p:spPr>
        <p:txBody>
          <a:bodyPr/>
          <a:lstStyle>
            <a:lvl1pPr>
              <a:defRPr/>
            </a:lvl1pPr>
          </a:lstStyle>
          <a:p>
            <a:pPr>
              <a:defRPr/>
            </a:pPr>
            <a:fld id="{B7522E4B-0E30-46B0-9284-8501F2CE1499}" type="datetime1">
              <a:rPr lang="en-US" smtClean="0"/>
              <a:t>5/30/2013</a:t>
            </a:fld>
            <a:endParaRPr lang="en-US" dirty="0"/>
          </a:p>
        </p:txBody>
      </p:sp>
      <p:sp>
        <p:nvSpPr>
          <p:cNvPr id="5" name="Footer Placeholder 21"/>
          <p:cNvSpPr>
            <a:spLocks noGrp="1"/>
          </p:cNvSpPr>
          <p:nvPr>
            <p:ph type="ftr" sz="quarter" idx="11"/>
          </p:nvPr>
        </p:nvSpPr>
        <p:spPr>
          <a:xfrm>
            <a:off x="3124200" y="6324600"/>
            <a:ext cx="2895600" cy="212725"/>
          </a:xfrm>
        </p:spPr>
        <p:txBody>
          <a:bodyPr/>
          <a:lstStyle>
            <a:lvl1pPr>
              <a:defRPr/>
            </a:lvl1pPr>
          </a:lstStyle>
          <a:p>
            <a:pPr>
              <a:defRPr/>
            </a:pPr>
            <a:endParaRPr lang="en-US" dirty="0"/>
          </a:p>
        </p:txBody>
      </p:sp>
      <p:sp>
        <p:nvSpPr>
          <p:cNvPr id="6" name="Slide Number Placeholder 17"/>
          <p:cNvSpPr>
            <a:spLocks noGrp="1"/>
          </p:cNvSpPr>
          <p:nvPr>
            <p:ph type="sldNum" sz="quarter" idx="12"/>
          </p:nvPr>
        </p:nvSpPr>
        <p:spPr>
          <a:xfrm>
            <a:off x="7391400" y="6324600"/>
            <a:ext cx="1219200" cy="212725"/>
          </a:xfrm>
        </p:spPr>
        <p:txBody>
          <a:bodyPr/>
          <a:lstStyle>
            <a:lvl1pPr>
              <a:defRPr/>
            </a:lvl1pPr>
          </a:lstStyle>
          <a:p>
            <a:pPr>
              <a:defRPr/>
            </a:pPr>
            <a:fld id="{9DF37999-0968-458D-BB7D-69BAF6E7412C}" type="slidenum">
              <a:rPr lang="en-US"/>
              <a:pPr>
                <a:defRPr/>
              </a:pPr>
              <a:t>‹#›</a:t>
            </a:fld>
            <a:endParaRPr lang="en-US" dirty="0"/>
          </a:p>
        </p:txBody>
      </p:sp>
    </p:spTree>
    <p:extLst>
      <p:ext uri="{BB962C8B-B14F-4D97-AF65-F5344CB8AC3E}">
        <p14:creationId xmlns:p14="http://schemas.microsoft.com/office/powerpoint/2010/main" val="7097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36925EF-5595-45FD-8B6A-03A24258B899}" type="datetime1">
              <a:rPr lang="en-US" smtClean="0"/>
              <a:t>5/30/2013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847403C7-1E97-4674-9788-C7E68A99D3E0}" type="slidenum">
              <a:rPr lang="en-US"/>
              <a:pPr>
                <a:defRPr/>
              </a:pPr>
              <a:t>‹#›</a:t>
            </a:fld>
            <a:endParaRPr lang="en-US" dirty="0"/>
          </a:p>
        </p:txBody>
      </p:sp>
    </p:spTree>
    <p:extLst>
      <p:ext uri="{BB962C8B-B14F-4D97-AF65-F5344CB8AC3E}">
        <p14:creationId xmlns:p14="http://schemas.microsoft.com/office/powerpoint/2010/main" val="96616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43FD070-4E17-4CDD-BDEB-7ED16C9DBCF9}" type="datetime1">
              <a:rPr lang="en-US" smtClean="0"/>
              <a:t>5/30/2013</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6223EE73-084F-4AC3-927F-BB7272FC44F8}" type="slidenum">
              <a:rPr lang="en-US"/>
              <a:pPr>
                <a:defRPr/>
              </a:pPr>
              <a:t>‹#›</a:t>
            </a:fld>
            <a:endParaRPr lang="en-US" dirty="0"/>
          </a:p>
        </p:txBody>
      </p:sp>
    </p:spTree>
    <p:extLst>
      <p:ext uri="{BB962C8B-B14F-4D97-AF65-F5344CB8AC3E}">
        <p14:creationId xmlns:p14="http://schemas.microsoft.com/office/powerpoint/2010/main" val="237401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1143000"/>
          </a:xfrm>
        </p:spPr>
        <p:txBody>
          <a:bodyPr/>
          <a:lstStyle>
            <a:lvl1pPr algn="l">
              <a:defRPr sz="3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C14A5AF-4487-4733-BE34-4460B2B417BC}" type="datetime1">
              <a:rPr lang="en-US" smtClean="0"/>
              <a:t>5/30/2013</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A8EAC7E5-D0DF-4177-8F54-585C12D5E42F}" type="slidenum">
              <a:rPr lang="en-US"/>
              <a:pPr>
                <a:defRPr/>
              </a:pPr>
              <a:t>‹#›</a:t>
            </a:fld>
            <a:endParaRPr lang="en-US" dirty="0"/>
          </a:p>
        </p:txBody>
      </p:sp>
    </p:spTree>
    <p:extLst>
      <p:ext uri="{BB962C8B-B14F-4D97-AF65-F5344CB8AC3E}">
        <p14:creationId xmlns:p14="http://schemas.microsoft.com/office/powerpoint/2010/main" val="346317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0422B4C-2CF3-4719-835C-5DE0747C3AFC}" type="datetime1">
              <a:rPr lang="en-US" smtClean="0"/>
              <a:t>5/30/2013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796758E-F435-4DD3-A724-BBDEE606364C}" type="slidenum">
              <a:rPr lang="en-US"/>
              <a:pPr>
                <a:defRPr/>
              </a:pPr>
              <a:t>‹#›</a:t>
            </a:fld>
            <a:endParaRPr lang="en-US" dirty="0"/>
          </a:p>
        </p:txBody>
      </p:sp>
    </p:spTree>
    <p:extLst>
      <p:ext uri="{BB962C8B-B14F-4D97-AF65-F5344CB8AC3E}">
        <p14:creationId xmlns:p14="http://schemas.microsoft.com/office/powerpoint/2010/main" val="377094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EACA86AC-B618-46AE-9CCA-B4F5E34CC8C9}" type="datetime1">
              <a:rPr lang="en-US" smtClean="0"/>
              <a:t>5/30/2013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D2DD245-4199-4852-B6AE-2881BB74B875}" type="slidenum">
              <a:rPr lang="en-US"/>
              <a:pPr>
                <a:defRPr/>
              </a:pPr>
              <a:t>‹#›</a:t>
            </a:fld>
            <a:endParaRPr lang="en-US" dirty="0"/>
          </a:p>
        </p:txBody>
      </p:sp>
    </p:spTree>
    <p:extLst>
      <p:ext uri="{BB962C8B-B14F-4D97-AF65-F5344CB8AC3E}">
        <p14:creationId xmlns:p14="http://schemas.microsoft.com/office/powerpoint/2010/main" val="240339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3D0EAF5-D847-4442-9F57-093DAB92AAB8}" type="datetime1">
              <a:rPr lang="en-US" smtClean="0"/>
              <a:t>5/30/2013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B6AAF3C9-DDE8-47A2-8DB7-0D0FC88C833E}" type="slidenum">
              <a:rPr lang="en-US"/>
              <a:pPr>
                <a:defRPr/>
              </a:pPr>
              <a:t>‹#›</a:t>
            </a:fld>
            <a:endParaRPr lang="en-US" dirty="0"/>
          </a:p>
        </p:txBody>
      </p:sp>
    </p:spTree>
    <p:extLst>
      <p:ext uri="{BB962C8B-B14F-4D97-AF65-F5344CB8AC3E}">
        <p14:creationId xmlns:p14="http://schemas.microsoft.com/office/powerpoint/2010/main" val="111806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5D3727-B1C0-4BB0-AADA-424692FB4BB5}" type="datetime1">
              <a:rPr lang="en-US" smtClean="0"/>
              <a:t>5/30/2013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62C849F-A49D-45AE-9F34-21F458CDD979}" type="slidenum">
              <a:rPr lang="en-US"/>
              <a:pPr>
                <a:defRPr/>
              </a:pPr>
              <a:t>‹#›</a:t>
            </a:fld>
            <a:endParaRPr lang="en-US" dirty="0"/>
          </a:p>
        </p:txBody>
      </p:sp>
    </p:spTree>
    <p:extLst>
      <p:ext uri="{BB962C8B-B14F-4D97-AF65-F5344CB8AC3E}">
        <p14:creationId xmlns:p14="http://schemas.microsoft.com/office/powerpoint/2010/main" val="257280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9" descr="bbbbbbbbbbb.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9"/>
          <p:cNvSpPr>
            <a:spLocks noGrp="1"/>
          </p:cNvSpPr>
          <p:nvPr>
            <p:ph type="dt" sz="half" idx="2"/>
          </p:nvPr>
        </p:nvSpPr>
        <p:spPr>
          <a:xfrm>
            <a:off x="152400" y="6324600"/>
            <a:ext cx="2133600" cy="228600"/>
          </a:xfrm>
          <a:prstGeom prst="rect">
            <a:avLst/>
          </a:prstGeom>
        </p:spPr>
        <p:txBody>
          <a:bodyPr vert="horz" bIns="0" anchor="b"/>
          <a:lstStyle>
            <a:lvl1pPr algn="l" eaLnBrk="1" fontAlgn="auto" latinLnBrk="0" hangingPunct="1">
              <a:spcBef>
                <a:spcPts val="0"/>
              </a:spcBef>
              <a:spcAft>
                <a:spcPts val="0"/>
              </a:spcAft>
              <a:defRPr kumimoji="0" sz="1000">
                <a:solidFill>
                  <a:schemeClr val="tx2">
                    <a:lumMod val="25000"/>
                  </a:schemeClr>
                </a:solidFill>
                <a:latin typeface="+mn-lt"/>
              </a:defRPr>
            </a:lvl1pPr>
          </a:lstStyle>
          <a:p>
            <a:pPr>
              <a:defRPr/>
            </a:pPr>
            <a:fld id="{EC148788-9D94-4F86-80D4-7A42650998F6}" type="datetime1">
              <a:rPr lang="en-US" smtClean="0"/>
              <a:t>5/30/2013</a:t>
            </a:fld>
            <a:endParaRPr lang="en-US" dirty="0"/>
          </a:p>
        </p:txBody>
      </p:sp>
      <p:sp>
        <p:nvSpPr>
          <p:cNvPr id="22" name="Footer Placeholder 21"/>
          <p:cNvSpPr>
            <a:spLocks noGrp="1"/>
          </p:cNvSpPr>
          <p:nvPr>
            <p:ph type="ftr" sz="quarter" idx="3"/>
          </p:nvPr>
        </p:nvSpPr>
        <p:spPr>
          <a:xfrm>
            <a:off x="3124200" y="6324600"/>
            <a:ext cx="2895600" cy="228600"/>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lumMod val="25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848600" y="6324600"/>
            <a:ext cx="762000" cy="228600"/>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lumMod val="25000"/>
                  </a:schemeClr>
                </a:solidFill>
                <a:latin typeface="+mn-lt"/>
              </a:defRPr>
            </a:lvl1pPr>
          </a:lstStyle>
          <a:p>
            <a:pPr>
              <a:defRPr/>
            </a:pPr>
            <a:fld id="{02203F0D-D4E5-450A-A51D-A19793E7A470}" type="slidenum">
              <a:rPr lang="en-US"/>
              <a:pPr>
                <a:defRPr/>
              </a:pPr>
              <a:t>‹#›</a:t>
            </a:fld>
            <a:endParaRPr lang="en-US" dirty="0"/>
          </a:p>
        </p:txBody>
      </p:sp>
      <p:cxnSp>
        <p:nvCxnSpPr>
          <p:cNvPr id="51" name="Straight Connector 50"/>
          <p:cNvCxnSpPr/>
          <p:nvPr/>
        </p:nvCxnSpPr>
        <p:spPr>
          <a:xfrm>
            <a:off x="0" y="6856412"/>
            <a:ext cx="5029200" cy="1588"/>
          </a:xfrm>
          <a:prstGeom prst="line">
            <a:avLst/>
          </a:prstGeom>
          <a:ln>
            <a:gradFill flip="none" rotWithShape="1">
              <a:gsLst>
                <a:gs pos="0">
                  <a:schemeClr val="tx1"/>
                </a:gs>
                <a:gs pos="93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31" name="Text Placeholder 29"/>
          <p:cNvSpPr>
            <a:spLocks noGrp="1"/>
          </p:cNvSpPr>
          <p:nvPr>
            <p:ph type="body" idx="1"/>
          </p:nvPr>
        </p:nvSpPr>
        <p:spPr bwMode="auto">
          <a:xfrm>
            <a:off x="152400" y="14478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itle Placeholder 8"/>
          <p:cNvSpPr>
            <a:spLocks noGrp="1"/>
          </p:cNvSpPr>
          <p:nvPr>
            <p:ph type="title"/>
          </p:nvPr>
        </p:nvSpPr>
        <p:spPr bwMode="auto">
          <a:xfrm>
            <a:off x="228600" y="381000"/>
            <a:ext cx="7467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254" name="Text Box 6"/>
          <p:cNvSpPr txBox="1">
            <a:spLocks noChangeArrowheads="1"/>
          </p:cNvSpPr>
          <p:nvPr/>
        </p:nvSpPr>
        <p:spPr bwMode="auto">
          <a:xfrm>
            <a:off x="0" y="6661150"/>
            <a:ext cx="8305800" cy="2159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800" b="1" dirty="0">
                <a:latin typeface="Times New Roman" pitchFamily="18" charset="0"/>
                <a:cs typeface="Times New Roman" pitchFamily="18" charset="0"/>
              </a:rPr>
              <a:t>UNITED STATES PATENT AND TRADEMARK OFFICE</a:t>
            </a:r>
          </a:p>
        </p:txBody>
      </p:sp>
    </p:spTree>
  </p:cSld>
  <p:clrMap bg1="dk1" tx1="lt1" bg2="dk2" tx2="lt2" accent1="accent1" accent2="accent2" accent3="accent3" accent4="accent4" accent5="accent5" accent6="accent6" hlink="hlink" folHlink="folHlink"/>
  <p:sldLayoutIdLst>
    <p:sldLayoutId id="2147483870" r:id="rId1"/>
    <p:sldLayoutId id="2147483871" r:id="rId2"/>
    <p:sldLayoutId id="2147483863" r:id="rId3"/>
    <p:sldLayoutId id="2147483864" r:id="rId4"/>
    <p:sldLayoutId id="2147483865" r:id="rId5"/>
    <p:sldLayoutId id="2147483866" r:id="rId6"/>
    <p:sldLayoutId id="2147483867" r:id="rId7"/>
    <p:sldLayoutId id="2147483868" r:id="rId8"/>
    <p:sldLayoutId id="2147483869" r:id="rId9"/>
  </p:sldLayoutIdLst>
  <p:hf hdr="0" ftr="0" dt="0"/>
  <p:txStyles>
    <p:titleStyle>
      <a:lvl1pPr algn="l" rtl="0" eaLnBrk="1" fontAlgn="base" hangingPunct="1">
        <a:spcBef>
          <a:spcPct val="0"/>
        </a:spcBef>
        <a:spcAft>
          <a:spcPct val="0"/>
        </a:spcAft>
        <a:defRPr sz="2600" b="1" i="1" kern="1200">
          <a:solidFill>
            <a:schemeClr val="tx1"/>
          </a:solidFill>
          <a:latin typeface="+mn-lt"/>
          <a:ea typeface="+mj-ea"/>
          <a:cs typeface="+mj-cs"/>
        </a:defRPr>
      </a:lvl1pPr>
      <a:lvl2pPr algn="l" rtl="0" eaLnBrk="1" fontAlgn="base" hangingPunct="1">
        <a:spcBef>
          <a:spcPct val="0"/>
        </a:spcBef>
        <a:spcAft>
          <a:spcPct val="0"/>
        </a:spcAft>
        <a:defRPr sz="2600" b="1" i="1">
          <a:solidFill>
            <a:schemeClr val="tx1"/>
          </a:solidFill>
          <a:latin typeface="Arial" charset="0"/>
        </a:defRPr>
      </a:lvl2pPr>
      <a:lvl3pPr algn="l" rtl="0" eaLnBrk="1" fontAlgn="base" hangingPunct="1">
        <a:spcBef>
          <a:spcPct val="0"/>
        </a:spcBef>
        <a:spcAft>
          <a:spcPct val="0"/>
        </a:spcAft>
        <a:defRPr sz="2600" b="1" i="1">
          <a:solidFill>
            <a:schemeClr val="tx1"/>
          </a:solidFill>
          <a:latin typeface="Arial" charset="0"/>
        </a:defRPr>
      </a:lvl3pPr>
      <a:lvl4pPr algn="l" rtl="0" eaLnBrk="1" fontAlgn="base" hangingPunct="1">
        <a:spcBef>
          <a:spcPct val="0"/>
        </a:spcBef>
        <a:spcAft>
          <a:spcPct val="0"/>
        </a:spcAft>
        <a:defRPr sz="2600" b="1" i="1">
          <a:solidFill>
            <a:schemeClr val="tx1"/>
          </a:solidFill>
          <a:latin typeface="Arial" charset="0"/>
        </a:defRPr>
      </a:lvl4pPr>
      <a:lvl5pPr algn="l" rtl="0" eaLnBrk="1" fontAlgn="base" hangingPunct="1">
        <a:spcBef>
          <a:spcPct val="0"/>
        </a:spcBef>
        <a:spcAft>
          <a:spcPct val="0"/>
        </a:spcAft>
        <a:defRPr sz="2600" b="1" i="1">
          <a:solidFill>
            <a:schemeClr val="tx1"/>
          </a:solidFill>
          <a:latin typeface="Arial" charset="0"/>
        </a:defRPr>
      </a:lvl5pPr>
      <a:lvl6pPr marL="457200" algn="ctr" rtl="0" eaLnBrk="1" fontAlgn="base" hangingPunct="1">
        <a:spcBef>
          <a:spcPct val="0"/>
        </a:spcBef>
        <a:spcAft>
          <a:spcPct val="0"/>
        </a:spcAft>
        <a:defRPr sz="5500" b="1">
          <a:solidFill>
            <a:schemeClr val="tx1"/>
          </a:solidFill>
          <a:latin typeface="Arial Black" pitchFamily="34" charset="0"/>
        </a:defRPr>
      </a:lvl6pPr>
      <a:lvl7pPr marL="914400" algn="ctr" rtl="0" eaLnBrk="1" fontAlgn="base" hangingPunct="1">
        <a:spcBef>
          <a:spcPct val="0"/>
        </a:spcBef>
        <a:spcAft>
          <a:spcPct val="0"/>
        </a:spcAft>
        <a:defRPr sz="5500" b="1">
          <a:solidFill>
            <a:schemeClr val="tx1"/>
          </a:solidFill>
          <a:latin typeface="Arial Black" pitchFamily="34" charset="0"/>
        </a:defRPr>
      </a:lvl7pPr>
      <a:lvl8pPr marL="1371600" algn="ctr" rtl="0" eaLnBrk="1" fontAlgn="base" hangingPunct="1">
        <a:spcBef>
          <a:spcPct val="0"/>
        </a:spcBef>
        <a:spcAft>
          <a:spcPct val="0"/>
        </a:spcAft>
        <a:defRPr sz="5500" b="1">
          <a:solidFill>
            <a:schemeClr val="tx1"/>
          </a:solidFill>
          <a:latin typeface="Arial Black" pitchFamily="34" charset="0"/>
        </a:defRPr>
      </a:lvl8pPr>
      <a:lvl9pPr marL="1828800" algn="ctr" rtl="0" eaLnBrk="1" fontAlgn="base" hangingPunct="1">
        <a:spcBef>
          <a:spcPct val="0"/>
        </a:spcBef>
        <a:spcAft>
          <a:spcPct val="0"/>
        </a:spcAft>
        <a:defRPr sz="5500" b="1">
          <a:solidFill>
            <a:schemeClr val="tx1"/>
          </a:solidFill>
          <a:latin typeface="Arial Black" pitchFamily="34" charset="0"/>
        </a:defRPr>
      </a:lvl9pPr>
    </p:titleStyle>
    <p:bodyStyle>
      <a:lvl1pPr marL="419100" indent="-382588" algn="l" rtl="0" eaLnBrk="1" fontAlgn="base" hangingPunct="1">
        <a:spcBef>
          <a:spcPct val="20000"/>
        </a:spcBef>
        <a:spcAft>
          <a:spcPct val="0"/>
        </a:spcAft>
        <a:buSzPct val="80000"/>
        <a:buFont typeface="Arial" charset="0"/>
        <a:buChar char="•"/>
        <a:defRPr sz="2600" kern="1200">
          <a:solidFill>
            <a:schemeClr val="bg1"/>
          </a:solidFill>
          <a:latin typeface="+mn-lt"/>
          <a:ea typeface="+mn-ea"/>
          <a:cs typeface="+mn-cs"/>
        </a:defRPr>
      </a:lvl1pPr>
      <a:lvl2pPr marL="722313" indent="-273050" algn="l" rtl="0" eaLnBrk="1" fontAlgn="base" hangingPunct="1">
        <a:spcBef>
          <a:spcPct val="20000"/>
        </a:spcBef>
        <a:spcAft>
          <a:spcPct val="0"/>
        </a:spcAft>
        <a:buSzPct val="90000"/>
        <a:buFont typeface="Arial" charset="0"/>
        <a:buChar char="•"/>
        <a:defRPr sz="2600" kern="1200">
          <a:solidFill>
            <a:schemeClr val="bg1"/>
          </a:solidFill>
          <a:latin typeface="+mn-lt"/>
          <a:ea typeface="+mn-ea"/>
          <a:cs typeface="+mn-cs"/>
        </a:defRPr>
      </a:lvl2pPr>
      <a:lvl3pPr marL="1004888" indent="-255588" algn="l" rtl="0" eaLnBrk="1" fontAlgn="base" hangingPunct="1">
        <a:spcBef>
          <a:spcPct val="20000"/>
        </a:spcBef>
        <a:spcAft>
          <a:spcPct val="0"/>
        </a:spcAft>
        <a:buSzPct val="85000"/>
        <a:buFont typeface="Arial" charset="0"/>
        <a:buChar char="•"/>
        <a:defRPr sz="2400" kern="1200">
          <a:solidFill>
            <a:schemeClr val="bg1"/>
          </a:solidFill>
          <a:latin typeface="+mn-lt"/>
          <a:ea typeface="+mn-ea"/>
          <a:cs typeface="+mn-cs"/>
        </a:defRPr>
      </a:lvl3pPr>
      <a:lvl4pPr marL="1279525" indent="-236538" algn="l" rtl="0" eaLnBrk="1" fontAlgn="base" hangingPunct="1">
        <a:spcBef>
          <a:spcPct val="20000"/>
        </a:spcBef>
        <a:spcAft>
          <a:spcPct val="0"/>
        </a:spcAft>
        <a:buSzPct val="90000"/>
        <a:buFont typeface="Arial" charset="0"/>
        <a:buChar char="•"/>
        <a:defRPr sz="2000" kern="1200">
          <a:solidFill>
            <a:schemeClr val="bg1"/>
          </a:solidFill>
          <a:latin typeface="+mn-lt"/>
          <a:ea typeface="+mn-ea"/>
          <a:cs typeface="+mn-cs"/>
        </a:defRPr>
      </a:lvl4pPr>
      <a:lvl5pPr marL="1489075" indent="-182563" algn="l" rtl="0" eaLnBrk="1" fontAlgn="base" hangingPunct="1">
        <a:spcBef>
          <a:spcPct val="20000"/>
        </a:spcBef>
        <a:spcAft>
          <a:spcPct val="0"/>
        </a:spcAft>
        <a:buSzPct val="100000"/>
        <a:buFont typeface="Arial" charset="0"/>
        <a:buChar char="•"/>
        <a:defRPr sz="2000" kern="1200">
          <a:solidFill>
            <a:schemeClr val="bg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762000" y="2133600"/>
            <a:ext cx="6858000" cy="2209800"/>
          </a:xfrm>
        </p:spPr>
        <p:txBody>
          <a:bodyPr/>
          <a:lstStyle/>
          <a:p>
            <a:pPr eaLnBrk="1" hangingPunct="1"/>
            <a:r>
              <a:rPr lang="en-US" dirty="0" smtClean="0"/>
              <a:t>35 U.S.C. § 112(f)*:</a:t>
            </a:r>
            <a:br>
              <a:rPr lang="en-US" dirty="0" smtClean="0"/>
            </a:br>
            <a:r>
              <a:rPr lang="en-US" dirty="0" smtClean="0"/>
              <a:t>Making the </a:t>
            </a:r>
            <a:r>
              <a:rPr lang="en-US" smtClean="0"/>
              <a:t>Record Clear</a:t>
            </a:r>
            <a:endParaRPr lang="en-US" dirty="0" smtClean="0"/>
          </a:p>
        </p:txBody>
      </p:sp>
      <p:sp>
        <p:nvSpPr>
          <p:cNvPr id="3075" name="Rectangle 1026"/>
          <p:cNvSpPr txBox="1">
            <a:spLocks noChangeArrowheads="1"/>
          </p:cNvSpPr>
          <p:nvPr/>
        </p:nvSpPr>
        <p:spPr bwMode="auto">
          <a:xfrm>
            <a:off x="1295400" y="3810000"/>
            <a:ext cx="6400800"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a:t>* 35 </a:t>
            </a:r>
            <a:r>
              <a:rPr lang="en-US" sz="1600" dirty="0" smtClean="0"/>
              <a:t>U.S.C. § 112</a:t>
            </a:r>
            <a:r>
              <a:rPr lang="en-US" sz="1600" dirty="0"/>
              <a:t>, 6</a:t>
            </a:r>
            <a:r>
              <a:rPr lang="en-US" sz="1600" baseline="30000" dirty="0"/>
              <a:t>th</a:t>
            </a:r>
            <a:r>
              <a:rPr lang="en-US" sz="1600" dirty="0"/>
              <a:t> paragraph for cases filed before 9/16/2012</a:t>
            </a:r>
          </a:p>
        </p:txBody>
      </p:sp>
    </p:spTree>
    <p:extLst>
      <p:ext uri="{BB962C8B-B14F-4D97-AF65-F5344CB8AC3E}">
        <p14:creationId xmlns:p14="http://schemas.microsoft.com/office/powerpoint/2010/main" val="3423105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457200"/>
            <a:ext cx="8458200" cy="838200"/>
          </a:xfrm>
        </p:spPr>
        <p:txBody>
          <a:bodyPr/>
          <a:lstStyle/>
          <a:p>
            <a:pPr algn="ctr" eaLnBrk="1" hangingPunct="1"/>
            <a:r>
              <a:rPr lang="en-US" dirty="0" smtClean="0"/>
              <a:t>Example 3</a:t>
            </a:r>
          </a:p>
        </p:txBody>
      </p:sp>
      <p:sp>
        <p:nvSpPr>
          <p:cNvPr id="4" name="Rectangle 3"/>
          <p:cNvSpPr txBox="1">
            <a:spLocks noChangeArrowheads="1"/>
          </p:cNvSpPr>
          <p:nvPr/>
        </p:nvSpPr>
        <p:spPr bwMode="auto">
          <a:xfrm>
            <a:off x="690033" y="1295400"/>
            <a:ext cx="7924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lnSpc>
                <a:spcPct val="90000"/>
              </a:lnSpc>
              <a:buFont typeface="Wingdings" pitchFamily="2" charset="2"/>
              <a:buNone/>
              <a:defRPr/>
            </a:pPr>
            <a:r>
              <a:rPr lang="en-US" sz="2400" dirty="0" smtClean="0">
                <a:solidFill>
                  <a:schemeClr val="bg1"/>
                </a:solidFill>
              </a:rPr>
              <a:t>Result of 3-prong Analysis:</a:t>
            </a:r>
          </a:p>
          <a:p>
            <a:pPr marL="0" indent="0" eaLnBrk="1" hangingPunct="1">
              <a:lnSpc>
                <a:spcPct val="90000"/>
              </a:lnSpc>
              <a:buFont typeface="Wingdings" pitchFamily="2" charset="2"/>
              <a:buNone/>
              <a:defRPr/>
            </a:pPr>
            <a:r>
              <a:rPr lang="en-US" sz="2400" dirty="0" smtClean="0">
                <a:solidFill>
                  <a:schemeClr val="bg1"/>
                </a:solidFill>
              </a:rPr>
              <a:t>“Generic Placeholder” + “function” = 112(f) limitation</a:t>
            </a:r>
          </a:p>
          <a:p>
            <a:pPr marL="0" indent="0" eaLnBrk="1" hangingPunct="1">
              <a:lnSpc>
                <a:spcPct val="90000"/>
              </a:lnSpc>
              <a:buFont typeface="Wingdings" pitchFamily="2" charset="2"/>
              <a:buNone/>
              <a:defRPr/>
            </a:pPr>
            <a:endParaRPr lang="en-US" sz="1000" dirty="0" smtClean="0">
              <a:solidFill>
                <a:schemeClr val="bg1"/>
              </a:solidFill>
            </a:endParaRPr>
          </a:p>
          <a:p>
            <a:pPr eaLnBrk="1" hangingPunct="1">
              <a:lnSpc>
                <a:spcPct val="90000"/>
              </a:lnSpc>
              <a:defRPr/>
            </a:pPr>
            <a:r>
              <a:rPr lang="en-US" sz="2400" dirty="0" smtClean="0">
                <a:solidFill>
                  <a:schemeClr val="bg1"/>
                </a:solidFill>
              </a:rPr>
              <a:t>Use FP 7.30.04 </a:t>
            </a:r>
          </a:p>
          <a:p>
            <a:pPr marL="0" indent="0" eaLnBrk="1" hangingPunct="1">
              <a:lnSpc>
                <a:spcPct val="90000"/>
              </a:lnSpc>
              <a:buNone/>
              <a:defRPr/>
            </a:pPr>
            <a:endParaRPr lang="en-US" sz="1200" dirty="0" smtClean="0">
              <a:solidFill>
                <a:schemeClr val="bg1"/>
              </a:solidFill>
            </a:endParaRPr>
          </a:p>
          <a:p>
            <a:pPr eaLnBrk="1" hangingPunct="1">
              <a:lnSpc>
                <a:spcPct val="90000"/>
              </a:lnSpc>
              <a:defRPr/>
            </a:pPr>
            <a:r>
              <a:rPr lang="en-US" sz="2400" dirty="0" smtClean="0">
                <a:solidFill>
                  <a:schemeClr val="bg1"/>
                </a:solidFill>
              </a:rPr>
              <a:t>Identify claim language that includes a generic placeholder used as a substitute for means and has no structural meaning for performing the associated function that overcomes presumption</a:t>
            </a:r>
          </a:p>
          <a:p>
            <a:pPr marL="0" indent="0" eaLnBrk="1" hangingPunct="1">
              <a:lnSpc>
                <a:spcPct val="90000"/>
              </a:lnSpc>
              <a:buNone/>
              <a:defRPr/>
            </a:pPr>
            <a:endParaRPr lang="en-US" sz="1200" dirty="0" smtClean="0">
              <a:solidFill>
                <a:schemeClr val="bg1"/>
              </a:solidFill>
            </a:endParaRPr>
          </a:p>
          <a:p>
            <a:pPr marL="0" indent="0" eaLnBrk="1" hangingPunct="1">
              <a:lnSpc>
                <a:spcPct val="90000"/>
              </a:lnSpc>
              <a:buNone/>
              <a:defRPr/>
            </a:pPr>
            <a:r>
              <a:rPr lang="en-US" sz="2000" i="1" dirty="0" smtClean="0">
                <a:solidFill>
                  <a:srgbClr val="0070C0"/>
                </a:solidFill>
              </a:rPr>
              <a:t>Sample Statement:  The limitation of claim [insert claim number(s)] that recite(s) [identify claim language that includes a generic placeholder as a substitute for means and has no structural meaning for performing the associated function] is/are being treated in accordance with 112(f) because the associated function is modified by a word that serves as a generic placeholder (i.e., the claim uses a term that is a substitute for “means”].</a:t>
            </a:r>
          </a:p>
          <a:p>
            <a:pPr marL="0" indent="0" eaLnBrk="1" hangingPunct="1">
              <a:lnSpc>
                <a:spcPct val="90000"/>
              </a:lnSpc>
              <a:buFont typeface="Wingdings" pitchFamily="2" charset="2"/>
              <a:buNone/>
              <a:defRPr/>
            </a:pPr>
            <a:endParaRPr lang="en-US" sz="2400" dirty="0">
              <a:solidFill>
                <a:schemeClr val="bg1"/>
              </a:solidFill>
            </a:endParaRPr>
          </a:p>
          <a:p>
            <a:pPr marL="0" indent="0" eaLnBrk="1" hangingPunct="1">
              <a:lnSpc>
                <a:spcPct val="90000"/>
              </a:lnSpc>
              <a:buFont typeface="Wingdings" pitchFamily="2" charset="2"/>
              <a:buNone/>
              <a:defRPr/>
            </a:pP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10</a:t>
            </a:fld>
            <a:endParaRPr lang="en-US" dirty="0"/>
          </a:p>
        </p:txBody>
      </p:sp>
    </p:spTree>
    <p:extLst>
      <p:ext uri="{BB962C8B-B14F-4D97-AF65-F5344CB8AC3E}">
        <p14:creationId xmlns:p14="http://schemas.microsoft.com/office/powerpoint/2010/main" val="380690837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7620000" cy="4572000"/>
          </a:xfrm>
        </p:spPr>
        <p:txBody>
          <a:bodyPr/>
          <a:lstStyle/>
          <a:p>
            <a:r>
              <a:rPr lang="en-US" dirty="0" smtClean="0"/>
              <a:t>Make the record clear when examining claim limitations with functional language</a:t>
            </a:r>
          </a:p>
          <a:p>
            <a:pPr lvl="1"/>
            <a:r>
              <a:rPr lang="en-US" sz="2400" dirty="0" smtClean="0"/>
              <a:t>Set forth the § 112(f) presumptions</a:t>
            </a:r>
          </a:p>
          <a:p>
            <a:pPr lvl="1"/>
            <a:r>
              <a:rPr lang="en-US" sz="2400" dirty="0" smtClean="0"/>
              <a:t>Provide an explanation when the presumptions are overcome</a:t>
            </a:r>
          </a:p>
          <a:p>
            <a:endParaRPr lang="en-US" dirty="0" smtClean="0"/>
          </a:p>
          <a:p>
            <a:r>
              <a:rPr lang="en-US" dirty="0" smtClean="0"/>
              <a:t>Clarifying the record establishes a clear foundation for claim interpretation throughout prosecution, which benefits the examiner, the applicant, and the public</a:t>
            </a:r>
            <a:endParaRPr lang="en-US" dirty="0"/>
          </a:p>
        </p:txBody>
      </p:sp>
      <p:sp>
        <p:nvSpPr>
          <p:cNvPr id="3" name="Title 2"/>
          <p:cNvSpPr>
            <a:spLocks noGrp="1"/>
          </p:cNvSpPr>
          <p:nvPr>
            <p:ph type="title"/>
          </p:nvPr>
        </p:nvSpPr>
        <p:spPr/>
        <p:txBody>
          <a:bodyPr/>
          <a:lstStyle/>
          <a:p>
            <a:pPr algn="ctr"/>
            <a:r>
              <a:rPr lang="en-US" dirty="0" smtClean="0"/>
              <a:t>Summary</a:t>
            </a:r>
            <a:endParaRPr lang="en-US" dirty="0"/>
          </a:p>
        </p:txBody>
      </p:sp>
      <p:sp>
        <p:nvSpPr>
          <p:cNvPr id="5" name="Slide Number Placeholder 4"/>
          <p:cNvSpPr>
            <a:spLocks noGrp="1"/>
          </p:cNvSpPr>
          <p:nvPr>
            <p:ph type="sldNum" sz="quarter" idx="12"/>
          </p:nvPr>
        </p:nvSpPr>
        <p:spPr/>
        <p:txBody>
          <a:bodyPr/>
          <a:lstStyle/>
          <a:p>
            <a:pPr>
              <a:defRPr/>
            </a:pPr>
            <a:fld id="{9DF37999-0968-458D-BB7D-69BAF6E7412C}" type="slidenum">
              <a:rPr lang="en-US" smtClean="0"/>
              <a:pPr>
                <a:defRPr/>
              </a:pPr>
              <a:t>11</a:t>
            </a:fld>
            <a:endParaRPr lang="en-US" dirty="0"/>
          </a:p>
        </p:txBody>
      </p:sp>
    </p:spTree>
    <p:extLst>
      <p:ext uri="{BB962C8B-B14F-4D97-AF65-F5344CB8AC3E}">
        <p14:creationId xmlns:p14="http://schemas.microsoft.com/office/powerpoint/2010/main" val="2742588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457200"/>
            <a:ext cx="8229600" cy="1066800"/>
          </a:xfrm>
        </p:spPr>
        <p:txBody>
          <a:bodyPr/>
          <a:lstStyle/>
          <a:p>
            <a:pPr algn="ctr" eaLnBrk="1" hangingPunct="1"/>
            <a:r>
              <a:rPr lang="en-US" dirty="0" smtClean="0"/>
              <a:t>Objectives</a:t>
            </a:r>
          </a:p>
        </p:txBody>
      </p:sp>
      <p:sp>
        <p:nvSpPr>
          <p:cNvPr id="4100" name="Rectangle 3"/>
          <p:cNvSpPr>
            <a:spLocks noGrp="1" noChangeArrowheads="1"/>
          </p:cNvSpPr>
          <p:nvPr>
            <p:ph type="body" idx="1"/>
          </p:nvPr>
        </p:nvSpPr>
        <p:spPr>
          <a:xfrm>
            <a:off x="304800" y="2133600"/>
            <a:ext cx="7848600" cy="3733800"/>
          </a:xfrm>
        </p:spPr>
        <p:txBody>
          <a:bodyPr/>
          <a:lstStyle/>
          <a:p>
            <a:pPr eaLnBrk="1" hangingPunct="1">
              <a:lnSpc>
                <a:spcPct val="90000"/>
              </a:lnSpc>
            </a:pPr>
            <a:r>
              <a:rPr lang="en-US" sz="2800" dirty="0" smtClean="0"/>
              <a:t>Benefits of a Clear Record</a:t>
            </a:r>
          </a:p>
          <a:p>
            <a:pPr eaLnBrk="1" hangingPunct="1">
              <a:lnSpc>
                <a:spcPct val="90000"/>
              </a:lnSpc>
            </a:pPr>
            <a:r>
              <a:rPr lang="en-US" sz="2800" dirty="0" smtClean="0"/>
              <a:t>Overview of 112(f) 3-prong Analysis for Means-type Claims</a:t>
            </a:r>
          </a:p>
          <a:p>
            <a:pPr eaLnBrk="1" hangingPunct="1">
              <a:lnSpc>
                <a:spcPct val="90000"/>
              </a:lnSpc>
            </a:pPr>
            <a:r>
              <a:rPr lang="en-US" sz="2800" dirty="0" smtClean="0"/>
              <a:t>Placing the 112(f) Presumptions on the record</a:t>
            </a:r>
          </a:p>
          <a:p>
            <a:pPr eaLnBrk="1" hangingPunct="1">
              <a:lnSpc>
                <a:spcPct val="90000"/>
              </a:lnSpc>
            </a:pPr>
            <a:r>
              <a:rPr lang="en-US" sz="2800" dirty="0" smtClean="0"/>
              <a:t>Indicating when the 112(f) Presumptions are Overcome</a:t>
            </a:r>
          </a:p>
          <a:p>
            <a:pPr eaLnBrk="1" hangingPunct="1">
              <a:lnSpc>
                <a:spcPct val="90000"/>
              </a:lnSpc>
            </a:pPr>
            <a:r>
              <a:rPr lang="en-US" sz="2800" dirty="0" smtClean="0"/>
              <a:t>Sample Statements</a:t>
            </a: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2</a:t>
            </a:fld>
            <a:endParaRPr lang="en-US" dirty="0"/>
          </a:p>
        </p:txBody>
      </p:sp>
    </p:spTree>
    <p:extLst>
      <p:ext uri="{BB962C8B-B14F-4D97-AF65-F5344CB8AC3E}">
        <p14:creationId xmlns:p14="http://schemas.microsoft.com/office/powerpoint/2010/main" val="13422823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57200"/>
            <a:ext cx="8458200" cy="838200"/>
          </a:xfrm>
        </p:spPr>
        <p:txBody>
          <a:bodyPr/>
          <a:lstStyle/>
          <a:p>
            <a:pPr algn="ctr" eaLnBrk="1" hangingPunct="1"/>
            <a:r>
              <a:rPr lang="en-US" dirty="0" smtClean="0"/>
              <a:t>Benefits of a Clear Record</a:t>
            </a:r>
          </a:p>
        </p:txBody>
      </p:sp>
      <p:sp>
        <p:nvSpPr>
          <p:cNvPr id="4" name="Rectangle 3"/>
          <p:cNvSpPr txBox="1">
            <a:spLocks noChangeArrowheads="1"/>
          </p:cNvSpPr>
          <p:nvPr/>
        </p:nvSpPr>
        <p:spPr bwMode="auto">
          <a:xfrm>
            <a:off x="685800" y="1981200"/>
            <a:ext cx="7848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90000"/>
              </a:lnSpc>
              <a:defRPr/>
            </a:pPr>
            <a:r>
              <a:rPr lang="en-US" sz="2800" dirty="0" smtClean="0">
                <a:solidFill>
                  <a:schemeClr val="bg1"/>
                </a:solidFill>
              </a:rPr>
              <a:t>Clarifies the record with regard to the broadest reasonable interpretation for the claim limitations</a:t>
            </a:r>
          </a:p>
          <a:p>
            <a:pPr eaLnBrk="1" hangingPunct="1">
              <a:lnSpc>
                <a:spcPct val="90000"/>
              </a:lnSpc>
              <a:defRPr/>
            </a:pPr>
            <a:r>
              <a:rPr lang="en-US" sz="2800" dirty="0" smtClean="0">
                <a:solidFill>
                  <a:schemeClr val="bg1"/>
                </a:solidFill>
              </a:rPr>
              <a:t>Places the Applicant on notice with regard to the Office’s position enabling a more effective Applicant response</a:t>
            </a:r>
          </a:p>
          <a:p>
            <a:pPr eaLnBrk="1" hangingPunct="1">
              <a:lnSpc>
                <a:spcPct val="90000"/>
              </a:lnSpc>
              <a:defRPr/>
            </a:pPr>
            <a:r>
              <a:rPr lang="en-US" sz="2800" dirty="0" smtClean="0">
                <a:solidFill>
                  <a:schemeClr val="bg1"/>
                </a:solidFill>
              </a:rPr>
              <a:t>Assists in the evaluation of any afforded patent protection throughout the life of the patent</a:t>
            </a:r>
          </a:p>
          <a:p>
            <a:pPr marL="0" indent="0" eaLnBrk="1" hangingPunct="1">
              <a:lnSpc>
                <a:spcPct val="90000"/>
              </a:lnSpc>
              <a:buFont typeface="Wingdings" pitchFamily="2" charset="2"/>
              <a:buNone/>
              <a:defRPr/>
            </a:pPr>
            <a:endParaRPr lang="en-US" sz="2800" dirty="0" smtClean="0">
              <a:solidFill>
                <a:schemeClr val="bg1"/>
              </a:solidFill>
            </a:endParaRPr>
          </a:p>
          <a:p>
            <a:pPr marL="0" indent="0" eaLnBrk="1" hangingPunct="1">
              <a:lnSpc>
                <a:spcPct val="90000"/>
              </a:lnSpc>
              <a:buFont typeface="Wingdings" pitchFamily="2" charset="2"/>
              <a:buNone/>
              <a:defRPr/>
            </a:pPr>
            <a:endParaRPr lang="en-US" sz="2800" dirty="0" smtClean="0">
              <a:solidFill>
                <a:schemeClr val="bg1"/>
              </a:solidFill>
            </a:endParaRPr>
          </a:p>
          <a:p>
            <a:pPr eaLnBrk="1" hangingPunct="1">
              <a:lnSpc>
                <a:spcPct val="90000"/>
              </a:lnSpc>
              <a:defRPr/>
            </a:pPr>
            <a:endParaRPr lang="en-US" sz="2800" dirty="0" smtClean="0">
              <a:solidFill>
                <a:schemeClr val="bg1"/>
              </a:solidFill>
            </a:endParaRPr>
          </a:p>
          <a:p>
            <a:pPr eaLnBrk="1" hangingPunct="1">
              <a:lnSpc>
                <a:spcPct val="90000"/>
              </a:lnSpc>
              <a:defRPr/>
            </a:pP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3</a:t>
            </a:fld>
            <a:endParaRPr lang="en-US" dirty="0"/>
          </a:p>
        </p:txBody>
      </p:sp>
    </p:spTree>
    <p:extLst>
      <p:ext uri="{BB962C8B-B14F-4D97-AF65-F5344CB8AC3E}">
        <p14:creationId xmlns:p14="http://schemas.microsoft.com/office/powerpoint/2010/main" val="241729858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457200"/>
            <a:ext cx="8229600" cy="1066800"/>
          </a:xfrm>
        </p:spPr>
        <p:txBody>
          <a:bodyPr/>
          <a:lstStyle/>
          <a:p>
            <a:pPr algn="ctr" eaLnBrk="1" hangingPunct="1"/>
            <a:r>
              <a:rPr lang="en-US" dirty="0" smtClean="0"/>
              <a:t>112(f) Overview</a:t>
            </a:r>
            <a:endParaRPr lang="en-US" sz="3600" dirty="0" smtClean="0"/>
          </a:p>
        </p:txBody>
      </p:sp>
      <p:sp>
        <p:nvSpPr>
          <p:cNvPr id="4100" name="Rectangle 3"/>
          <p:cNvSpPr>
            <a:spLocks noGrp="1" noChangeArrowheads="1"/>
          </p:cNvSpPr>
          <p:nvPr>
            <p:ph type="body" idx="1"/>
          </p:nvPr>
        </p:nvSpPr>
        <p:spPr>
          <a:xfrm>
            <a:off x="685800" y="1676400"/>
            <a:ext cx="7772400" cy="4648200"/>
          </a:xfrm>
        </p:spPr>
        <p:txBody>
          <a:bodyPr/>
          <a:lstStyle/>
          <a:p>
            <a:pPr marL="0" indent="0" eaLnBrk="1" hangingPunct="1">
              <a:lnSpc>
                <a:spcPct val="90000"/>
              </a:lnSpc>
              <a:buFont typeface="Wingdings" pitchFamily="2" charset="2"/>
              <a:buNone/>
              <a:defRPr/>
            </a:pPr>
            <a:r>
              <a:rPr lang="en-US" sz="2400" b="1" i="1" dirty="0" smtClean="0"/>
              <a:t>3-prong Analysis for Means-type Claims</a:t>
            </a:r>
          </a:p>
          <a:p>
            <a:pPr marL="0" indent="0" eaLnBrk="1" hangingPunct="1">
              <a:lnSpc>
                <a:spcPct val="90000"/>
              </a:lnSpc>
              <a:buFont typeface="Wingdings" pitchFamily="2" charset="2"/>
              <a:buNone/>
              <a:defRPr/>
            </a:pPr>
            <a:r>
              <a:rPr lang="en-US" sz="2200" dirty="0" smtClean="0"/>
              <a:t>Following MPEP 2181(I), a claim limitation should be interpreted according to 112(f) if it meets the following          3-prong analysis:</a:t>
            </a:r>
          </a:p>
          <a:p>
            <a:pPr marL="514350" indent="-514350" eaLnBrk="1" hangingPunct="1">
              <a:lnSpc>
                <a:spcPct val="90000"/>
              </a:lnSpc>
              <a:buFont typeface="+mj-lt"/>
              <a:buAutoNum type="arabicParenR"/>
              <a:defRPr/>
            </a:pPr>
            <a:r>
              <a:rPr lang="en-US" sz="2200" dirty="0" smtClean="0"/>
              <a:t>The claim limitation uses the phrase “means” or a term used as a substitute for “means” that is a generic placeholder;</a:t>
            </a:r>
          </a:p>
          <a:p>
            <a:pPr marL="514350" indent="-514350" eaLnBrk="1" hangingPunct="1">
              <a:lnSpc>
                <a:spcPct val="90000"/>
              </a:lnSpc>
              <a:buFont typeface="+mj-lt"/>
              <a:buAutoNum type="arabicParenR"/>
              <a:defRPr/>
            </a:pPr>
            <a:r>
              <a:rPr lang="en-US" sz="2200" dirty="0" smtClean="0"/>
              <a:t>The phrase “means” or the substitute term is modified by functional language, typically linked by the transition word “for” (e.g., “means for”) or another linking word; and,</a:t>
            </a:r>
          </a:p>
          <a:p>
            <a:pPr marL="514350" indent="-514350" eaLnBrk="1" hangingPunct="1">
              <a:lnSpc>
                <a:spcPct val="90000"/>
              </a:lnSpc>
              <a:buFont typeface="+mj-lt"/>
              <a:buAutoNum type="arabicParenR"/>
              <a:defRPr/>
            </a:pPr>
            <a:r>
              <a:rPr lang="en-US" sz="2200" dirty="0" smtClean="0"/>
              <a:t>The phrase “means” or the substitute term is not modified by sufficient structure or material for performing the specified function</a:t>
            </a:r>
          </a:p>
          <a:p>
            <a:pPr marL="0" indent="0" eaLnBrk="1" hangingPunct="1">
              <a:lnSpc>
                <a:spcPct val="90000"/>
              </a:lnSpc>
              <a:buFont typeface="Wingdings" pitchFamily="2" charset="2"/>
              <a:buNone/>
              <a:defRPr/>
            </a:pPr>
            <a:endParaRPr lang="en-US" sz="2400" dirty="0"/>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4</a:t>
            </a:fld>
            <a:endParaRPr lang="en-US" dirty="0"/>
          </a:p>
        </p:txBody>
      </p:sp>
    </p:spTree>
    <p:extLst>
      <p:ext uri="{BB962C8B-B14F-4D97-AF65-F5344CB8AC3E}">
        <p14:creationId xmlns:p14="http://schemas.microsoft.com/office/powerpoint/2010/main" val="24952989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457200"/>
            <a:ext cx="8458200" cy="838200"/>
          </a:xfrm>
        </p:spPr>
        <p:txBody>
          <a:bodyPr/>
          <a:lstStyle/>
          <a:p>
            <a:pPr algn="ctr" eaLnBrk="1" hangingPunct="1"/>
            <a:r>
              <a:rPr lang="en-US" dirty="0" smtClean="0"/>
              <a:t>112(f) Presumptions</a:t>
            </a:r>
          </a:p>
        </p:txBody>
      </p:sp>
      <p:sp>
        <p:nvSpPr>
          <p:cNvPr id="4" name="Rectangle 3"/>
          <p:cNvSpPr txBox="1">
            <a:spLocks noChangeArrowheads="1"/>
          </p:cNvSpPr>
          <p:nvPr/>
        </p:nvSpPr>
        <p:spPr bwMode="auto">
          <a:xfrm>
            <a:off x="377385" y="1371600"/>
            <a:ext cx="8001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90000"/>
              </a:lnSpc>
              <a:defRPr/>
            </a:pPr>
            <a:r>
              <a:rPr lang="en-US" sz="2400" dirty="0" smtClean="0">
                <a:solidFill>
                  <a:schemeClr val="bg1"/>
                </a:solidFill>
              </a:rPr>
              <a:t>When </a:t>
            </a:r>
            <a:r>
              <a:rPr lang="en-US" sz="2400" dirty="0">
                <a:solidFill>
                  <a:schemeClr val="bg1"/>
                </a:solidFill>
              </a:rPr>
              <a:t>an application contains claim </a:t>
            </a:r>
            <a:r>
              <a:rPr lang="en-US" sz="2400" dirty="0" smtClean="0">
                <a:solidFill>
                  <a:schemeClr val="bg1"/>
                </a:solidFill>
              </a:rPr>
              <a:t>limitations in </a:t>
            </a:r>
            <a:r>
              <a:rPr lang="en-US" sz="2400" dirty="0">
                <a:solidFill>
                  <a:schemeClr val="bg1"/>
                </a:solidFill>
              </a:rPr>
              <a:t>the form of a term </a:t>
            </a:r>
            <a:r>
              <a:rPr lang="en-US" sz="2400" dirty="0" smtClean="0">
                <a:solidFill>
                  <a:schemeClr val="bg1"/>
                </a:solidFill>
              </a:rPr>
              <a:t>modified by functional language, </a:t>
            </a:r>
            <a:r>
              <a:rPr lang="en-US" sz="2400" dirty="0">
                <a:solidFill>
                  <a:schemeClr val="bg1"/>
                </a:solidFill>
              </a:rPr>
              <a:t>note the 112(f) </a:t>
            </a:r>
            <a:r>
              <a:rPr lang="en-US" sz="2400" dirty="0" smtClean="0">
                <a:solidFill>
                  <a:schemeClr val="bg1"/>
                </a:solidFill>
              </a:rPr>
              <a:t>presumptions </a:t>
            </a:r>
            <a:r>
              <a:rPr lang="en-US" sz="2400" dirty="0">
                <a:solidFill>
                  <a:schemeClr val="bg1"/>
                </a:solidFill>
              </a:rPr>
              <a:t>by use of FP </a:t>
            </a:r>
            <a:r>
              <a:rPr lang="en-US" sz="2400" dirty="0" smtClean="0">
                <a:solidFill>
                  <a:schemeClr val="bg1"/>
                </a:solidFill>
              </a:rPr>
              <a:t>7.30.04</a:t>
            </a:r>
            <a:endParaRPr lang="en-US" sz="2000" dirty="0" smtClean="0">
              <a:solidFill>
                <a:schemeClr val="bg1"/>
              </a:solidFill>
            </a:endParaRPr>
          </a:p>
          <a:p>
            <a:pPr eaLnBrk="1" hangingPunct="1">
              <a:lnSpc>
                <a:spcPct val="90000"/>
              </a:lnSpc>
              <a:defRPr/>
            </a:pPr>
            <a:endParaRPr lang="en-US" sz="2800" dirty="0">
              <a:solidFill>
                <a:schemeClr val="bg1"/>
              </a:solidFill>
            </a:endParaRPr>
          </a:p>
          <a:p>
            <a:pPr eaLnBrk="1" hangingPunct="1">
              <a:lnSpc>
                <a:spcPct val="90000"/>
              </a:lnSpc>
              <a:defRPr/>
            </a:pPr>
            <a:r>
              <a:rPr lang="en-US" sz="2400" dirty="0" smtClean="0">
                <a:solidFill>
                  <a:schemeClr val="bg1"/>
                </a:solidFill>
              </a:rPr>
              <a:t>FP </a:t>
            </a:r>
            <a:r>
              <a:rPr lang="en-US" sz="2400" dirty="0">
                <a:solidFill>
                  <a:schemeClr val="bg1"/>
                </a:solidFill>
              </a:rPr>
              <a:t>7.30.04 </a:t>
            </a:r>
            <a:r>
              <a:rPr lang="en-US" sz="2400" dirty="0" smtClean="0">
                <a:solidFill>
                  <a:schemeClr val="bg1"/>
                </a:solidFill>
              </a:rPr>
              <a:t>recites in part:</a:t>
            </a:r>
            <a:endParaRPr lang="en-US" sz="2400" i="1" dirty="0">
              <a:solidFill>
                <a:schemeClr val="bg1"/>
              </a:solidFill>
            </a:endParaRPr>
          </a:p>
          <a:p>
            <a:pPr marL="457200" lvl="1" indent="0" eaLnBrk="1" hangingPunct="1">
              <a:lnSpc>
                <a:spcPct val="90000"/>
              </a:lnSpc>
              <a:buNone/>
              <a:defRPr/>
            </a:pPr>
            <a:r>
              <a:rPr lang="en-US" sz="1800" i="1" dirty="0">
                <a:solidFill>
                  <a:schemeClr val="bg1"/>
                </a:solidFill>
              </a:rPr>
              <a:t>“…Claim elements </a:t>
            </a:r>
            <a:r>
              <a:rPr lang="en-US" sz="1800" i="1" dirty="0" smtClean="0">
                <a:solidFill>
                  <a:schemeClr val="bg1"/>
                </a:solidFill>
              </a:rPr>
              <a:t>that </a:t>
            </a:r>
            <a:r>
              <a:rPr lang="en-US" sz="1800" i="1" dirty="0">
                <a:solidFill>
                  <a:schemeClr val="bg1"/>
                </a:solidFill>
              </a:rPr>
              <a:t>use the word “means” </a:t>
            </a:r>
            <a:r>
              <a:rPr lang="en-US" sz="1800" i="1" dirty="0" smtClean="0">
                <a:solidFill>
                  <a:schemeClr val="bg1"/>
                </a:solidFill>
              </a:rPr>
              <a:t>are </a:t>
            </a:r>
            <a:r>
              <a:rPr lang="en-US" sz="1800" i="1" dirty="0">
                <a:solidFill>
                  <a:schemeClr val="bg1"/>
                </a:solidFill>
              </a:rPr>
              <a:t>presumed to invoke 112(f) </a:t>
            </a:r>
            <a:r>
              <a:rPr lang="en-US" sz="1800" i="1" dirty="0" smtClean="0">
                <a:solidFill>
                  <a:schemeClr val="bg1"/>
                </a:solidFill>
              </a:rPr>
              <a:t>except as </a:t>
            </a:r>
            <a:r>
              <a:rPr lang="en-US" sz="1800" i="1" dirty="0">
                <a:solidFill>
                  <a:schemeClr val="bg1"/>
                </a:solidFill>
              </a:rPr>
              <a:t>otherwise indicated in the Office </a:t>
            </a:r>
            <a:r>
              <a:rPr lang="en-US" sz="1800" i="1" dirty="0" smtClean="0">
                <a:solidFill>
                  <a:schemeClr val="bg1"/>
                </a:solidFill>
              </a:rPr>
              <a:t>Action</a:t>
            </a:r>
            <a:r>
              <a:rPr lang="en-US" sz="1800" i="1" dirty="0">
                <a:solidFill>
                  <a:schemeClr val="bg1"/>
                </a:solidFill>
              </a:rPr>
              <a:t>.  Similarly, claim elements that do not </a:t>
            </a:r>
            <a:r>
              <a:rPr lang="en-US" sz="1800" i="1" dirty="0" smtClean="0">
                <a:solidFill>
                  <a:schemeClr val="bg1"/>
                </a:solidFill>
              </a:rPr>
              <a:t>use </a:t>
            </a:r>
            <a:r>
              <a:rPr lang="en-US" sz="1800" i="1" dirty="0">
                <a:solidFill>
                  <a:schemeClr val="bg1"/>
                </a:solidFill>
              </a:rPr>
              <a:t>the word “means” </a:t>
            </a:r>
            <a:r>
              <a:rPr lang="en-US" sz="1800" i="1" dirty="0" smtClean="0">
                <a:solidFill>
                  <a:schemeClr val="bg1"/>
                </a:solidFill>
              </a:rPr>
              <a:t>are presumed </a:t>
            </a:r>
            <a:r>
              <a:rPr lang="en-US" sz="1800" i="1" dirty="0">
                <a:solidFill>
                  <a:schemeClr val="bg1"/>
                </a:solidFill>
              </a:rPr>
              <a:t>not to invoke 112(f) </a:t>
            </a:r>
            <a:r>
              <a:rPr lang="en-US" sz="1800" i="1" dirty="0" smtClean="0">
                <a:solidFill>
                  <a:schemeClr val="bg1"/>
                </a:solidFill>
              </a:rPr>
              <a:t>except as </a:t>
            </a:r>
            <a:r>
              <a:rPr lang="en-US" sz="1800" i="1" dirty="0">
                <a:solidFill>
                  <a:schemeClr val="bg1"/>
                </a:solidFill>
              </a:rPr>
              <a:t>otherwise indicated in an Office Action</a:t>
            </a:r>
            <a:r>
              <a:rPr lang="en-US" sz="1800" i="1" dirty="0" smtClean="0">
                <a:solidFill>
                  <a:schemeClr val="bg1"/>
                </a:solidFill>
              </a:rPr>
              <a:t>.”</a:t>
            </a:r>
          </a:p>
          <a:p>
            <a:pPr marL="457200" lvl="1" indent="0" eaLnBrk="1" hangingPunct="1">
              <a:lnSpc>
                <a:spcPct val="90000"/>
              </a:lnSpc>
              <a:buNone/>
              <a:defRPr/>
            </a:pPr>
            <a:endParaRPr lang="en-US" sz="1800" i="1" dirty="0" smtClean="0">
              <a:solidFill>
                <a:schemeClr val="bg1"/>
              </a:solidFill>
            </a:endParaRPr>
          </a:p>
          <a:p>
            <a:pPr eaLnBrk="1" hangingPunct="1">
              <a:lnSpc>
                <a:spcPct val="90000"/>
              </a:lnSpc>
              <a:defRPr/>
            </a:pPr>
            <a:r>
              <a:rPr lang="en-US" sz="2400" dirty="0" smtClean="0">
                <a:solidFill>
                  <a:schemeClr val="bg1"/>
                </a:solidFill>
              </a:rPr>
              <a:t>The Examiner must still complete the 3-prong analysis for each occurrence of a term modified by functional language indicating those limitations in which the presumptions set forth by FP 7.30.04 are overcome</a:t>
            </a:r>
            <a:endParaRPr lang="en-US" sz="2400" dirty="0">
              <a:solidFill>
                <a:schemeClr val="bg1"/>
              </a:solidFill>
            </a:endParaRPr>
          </a:p>
          <a:p>
            <a:pPr marL="457200" lvl="1" indent="0" eaLnBrk="1" hangingPunct="1">
              <a:lnSpc>
                <a:spcPct val="90000"/>
              </a:lnSpc>
              <a:buNone/>
              <a:defRPr/>
            </a:pPr>
            <a:endParaRPr lang="en-US" sz="1800" i="1" dirty="0">
              <a:solidFill>
                <a:schemeClr val="bg1"/>
              </a:solidFill>
            </a:endParaRPr>
          </a:p>
          <a:p>
            <a:pPr marL="457200" lvl="1" indent="0" eaLnBrk="1" hangingPunct="1">
              <a:lnSpc>
                <a:spcPct val="90000"/>
              </a:lnSpc>
              <a:buNone/>
              <a:defRPr/>
            </a:pPr>
            <a:endParaRPr lang="en-US" sz="1800" i="1" dirty="0">
              <a:solidFill>
                <a:schemeClr val="bg1"/>
              </a:solidFill>
            </a:endParaRPr>
          </a:p>
          <a:p>
            <a:pPr marL="57150" indent="0" eaLnBrk="1" hangingPunct="1">
              <a:lnSpc>
                <a:spcPct val="90000"/>
              </a:lnSpc>
              <a:buNone/>
              <a:defRPr/>
            </a:pPr>
            <a:endParaRPr lang="en-US" sz="2200" i="1"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5</a:t>
            </a:fld>
            <a:endParaRPr lang="en-US" dirty="0"/>
          </a:p>
        </p:txBody>
      </p:sp>
    </p:spTree>
    <p:extLst>
      <p:ext uri="{BB962C8B-B14F-4D97-AF65-F5344CB8AC3E}">
        <p14:creationId xmlns:p14="http://schemas.microsoft.com/office/powerpoint/2010/main" val="29780262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57200"/>
            <a:ext cx="8458200" cy="838200"/>
          </a:xfrm>
        </p:spPr>
        <p:txBody>
          <a:bodyPr/>
          <a:lstStyle/>
          <a:p>
            <a:pPr algn="ctr" eaLnBrk="1" hangingPunct="1"/>
            <a:r>
              <a:rPr lang="en-US" dirty="0" smtClean="0"/>
              <a:t>112(f) Presumption Overcome</a:t>
            </a:r>
          </a:p>
        </p:txBody>
      </p:sp>
      <p:sp>
        <p:nvSpPr>
          <p:cNvPr id="4" name="Rectangle 3"/>
          <p:cNvSpPr txBox="1">
            <a:spLocks noChangeArrowheads="1"/>
          </p:cNvSpPr>
          <p:nvPr/>
        </p:nvSpPr>
        <p:spPr bwMode="auto">
          <a:xfrm>
            <a:off x="533400" y="16764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lnSpc>
                <a:spcPct val="90000"/>
              </a:lnSpc>
              <a:buFont typeface="Wingdings" pitchFamily="2" charset="2"/>
              <a:buNone/>
              <a:defRPr/>
            </a:pPr>
            <a:r>
              <a:rPr lang="en-US" sz="2800" dirty="0" smtClean="0">
                <a:solidFill>
                  <a:schemeClr val="bg1"/>
                </a:solidFill>
              </a:rPr>
              <a:t>In addition to the use of FP 7.30.04, the prosecution record should be clarified when the presumptions are overcome, such as when:</a:t>
            </a:r>
          </a:p>
          <a:p>
            <a:pPr marL="0" indent="0" eaLnBrk="1" hangingPunct="1">
              <a:lnSpc>
                <a:spcPct val="90000"/>
              </a:lnSpc>
              <a:buFont typeface="Wingdings" pitchFamily="2" charset="2"/>
              <a:buNone/>
              <a:defRPr/>
            </a:pPr>
            <a:endParaRPr lang="en-US" sz="1000" dirty="0" smtClean="0">
              <a:solidFill>
                <a:schemeClr val="bg1"/>
              </a:solidFill>
            </a:endParaRPr>
          </a:p>
          <a:p>
            <a:pPr eaLnBrk="1" hangingPunct="1">
              <a:lnSpc>
                <a:spcPct val="90000"/>
              </a:lnSpc>
              <a:defRPr/>
            </a:pPr>
            <a:r>
              <a:rPr lang="en-US" sz="2800" dirty="0" smtClean="0">
                <a:solidFill>
                  <a:schemeClr val="bg1"/>
                </a:solidFill>
              </a:rPr>
              <a:t>a claim uses the word “means” and 112(f) </a:t>
            </a:r>
            <a:r>
              <a:rPr lang="en-US" sz="2800" b="1" dirty="0" smtClean="0">
                <a:solidFill>
                  <a:schemeClr val="bg1"/>
                </a:solidFill>
              </a:rPr>
              <a:t>is not </a:t>
            </a:r>
            <a:r>
              <a:rPr lang="en-US" sz="2800" dirty="0" smtClean="0">
                <a:solidFill>
                  <a:schemeClr val="bg1"/>
                </a:solidFill>
              </a:rPr>
              <a:t>invoked</a:t>
            </a:r>
          </a:p>
          <a:p>
            <a:pPr lvl="1" eaLnBrk="1" hangingPunct="1">
              <a:lnSpc>
                <a:spcPct val="90000"/>
              </a:lnSpc>
              <a:buClr>
                <a:srgbClr val="0070C0"/>
              </a:buClr>
              <a:defRPr/>
            </a:pPr>
            <a:r>
              <a:rPr lang="en-US" sz="2400" dirty="0" smtClean="0">
                <a:solidFill>
                  <a:schemeClr val="bg1"/>
                </a:solidFill>
              </a:rPr>
              <a:t>Not modified by functional language</a:t>
            </a:r>
          </a:p>
          <a:p>
            <a:pPr lvl="1" eaLnBrk="1" hangingPunct="1">
              <a:lnSpc>
                <a:spcPct val="90000"/>
              </a:lnSpc>
              <a:buClr>
                <a:srgbClr val="0070C0"/>
              </a:buClr>
              <a:defRPr/>
            </a:pPr>
            <a:r>
              <a:rPr lang="en-US" sz="2400" dirty="0" smtClean="0">
                <a:solidFill>
                  <a:schemeClr val="bg1"/>
                </a:solidFill>
              </a:rPr>
              <a:t>Includes sufficient structure or material for achieving the specified function </a:t>
            </a:r>
          </a:p>
          <a:p>
            <a:pPr eaLnBrk="1" hangingPunct="1">
              <a:lnSpc>
                <a:spcPct val="90000"/>
              </a:lnSpc>
              <a:defRPr/>
            </a:pPr>
            <a:r>
              <a:rPr lang="en-US" sz="2800" dirty="0" smtClean="0">
                <a:solidFill>
                  <a:schemeClr val="bg1"/>
                </a:solidFill>
              </a:rPr>
              <a:t>a claim uses a generic placeholder instead of the word “means” and 112(f) </a:t>
            </a:r>
            <a:r>
              <a:rPr lang="en-US" sz="2800" b="1" dirty="0" smtClean="0">
                <a:solidFill>
                  <a:schemeClr val="bg1"/>
                </a:solidFill>
              </a:rPr>
              <a:t>is</a:t>
            </a:r>
            <a:r>
              <a:rPr lang="en-US" sz="2800" dirty="0" smtClean="0">
                <a:solidFill>
                  <a:schemeClr val="bg1"/>
                </a:solidFill>
              </a:rPr>
              <a:t> invoked</a:t>
            </a: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6</a:t>
            </a:fld>
            <a:endParaRPr lang="en-US" dirty="0"/>
          </a:p>
        </p:txBody>
      </p:sp>
    </p:spTree>
    <p:extLst>
      <p:ext uri="{BB962C8B-B14F-4D97-AF65-F5344CB8AC3E}">
        <p14:creationId xmlns:p14="http://schemas.microsoft.com/office/powerpoint/2010/main" val="232480571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57200"/>
            <a:ext cx="8458200" cy="838200"/>
          </a:xfrm>
        </p:spPr>
        <p:txBody>
          <a:bodyPr/>
          <a:lstStyle/>
          <a:p>
            <a:pPr algn="ctr" eaLnBrk="1" hangingPunct="1"/>
            <a:r>
              <a:rPr lang="en-US" dirty="0" smtClean="0"/>
              <a:t>Summary:  Making the record clear</a:t>
            </a:r>
          </a:p>
        </p:txBody>
      </p:sp>
      <p:sp>
        <p:nvSpPr>
          <p:cNvPr id="4" name="Rectangle 3"/>
          <p:cNvSpPr txBox="1">
            <a:spLocks noChangeArrowheads="1"/>
          </p:cNvSpPr>
          <p:nvPr/>
        </p:nvSpPr>
        <p:spPr bwMode="auto">
          <a:xfrm>
            <a:off x="508000" y="1371600"/>
            <a:ext cx="8102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lnSpc>
                <a:spcPct val="90000"/>
              </a:lnSpc>
              <a:buNone/>
              <a:defRPr/>
            </a:pPr>
            <a:r>
              <a:rPr lang="en-US" sz="2400" dirty="0" smtClean="0">
                <a:solidFill>
                  <a:schemeClr val="bg1"/>
                </a:solidFill>
              </a:rPr>
              <a:t>After completing the 3-prong analysis for all recitations of a term modified by functional language, make your determinations clear in the record:</a:t>
            </a:r>
          </a:p>
          <a:p>
            <a:pPr marL="0" indent="0" eaLnBrk="1" hangingPunct="1">
              <a:lnSpc>
                <a:spcPct val="90000"/>
              </a:lnSpc>
              <a:buNone/>
              <a:defRPr/>
            </a:pPr>
            <a:endParaRPr lang="en-US" sz="800" dirty="0" smtClean="0">
              <a:solidFill>
                <a:schemeClr val="bg1"/>
              </a:solidFill>
            </a:endParaRPr>
          </a:p>
          <a:p>
            <a:pPr eaLnBrk="1" hangingPunct="1">
              <a:lnSpc>
                <a:spcPct val="90000"/>
              </a:lnSpc>
              <a:defRPr/>
            </a:pPr>
            <a:r>
              <a:rPr lang="en-US" sz="2400" dirty="0" smtClean="0">
                <a:solidFill>
                  <a:schemeClr val="bg1"/>
                </a:solidFill>
              </a:rPr>
              <a:t>Use FP 7.30.04, once during prosecution, whenever a term modified by functional language is present in the claims to note 112(f) presumptions in the record</a:t>
            </a:r>
          </a:p>
          <a:p>
            <a:pPr eaLnBrk="1" hangingPunct="1">
              <a:lnSpc>
                <a:spcPct val="90000"/>
              </a:lnSpc>
              <a:defRPr/>
            </a:pPr>
            <a:endParaRPr lang="en-US" sz="800" dirty="0" smtClean="0">
              <a:solidFill>
                <a:schemeClr val="bg1"/>
              </a:solidFill>
            </a:endParaRPr>
          </a:p>
          <a:p>
            <a:pPr eaLnBrk="1" hangingPunct="1">
              <a:lnSpc>
                <a:spcPct val="90000"/>
              </a:lnSpc>
              <a:defRPr/>
            </a:pPr>
            <a:r>
              <a:rPr lang="en-US" sz="2400" dirty="0" smtClean="0">
                <a:solidFill>
                  <a:schemeClr val="bg1"/>
                </a:solidFill>
              </a:rPr>
              <a:t>Specifically identify claim language that uses the word “means” and 112(f) </a:t>
            </a:r>
            <a:r>
              <a:rPr lang="en-US" sz="2400" b="1" dirty="0" smtClean="0">
                <a:solidFill>
                  <a:schemeClr val="bg1"/>
                </a:solidFill>
              </a:rPr>
              <a:t>is not </a:t>
            </a:r>
            <a:r>
              <a:rPr lang="en-US" sz="2400" dirty="0" smtClean="0">
                <a:solidFill>
                  <a:schemeClr val="bg1"/>
                </a:solidFill>
              </a:rPr>
              <a:t>invoked with explanation</a:t>
            </a:r>
          </a:p>
          <a:p>
            <a:pPr lvl="1" eaLnBrk="1" hangingPunct="1">
              <a:lnSpc>
                <a:spcPct val="90000"/>
              </a:lnSpc>
              <a:buClr>
                <a:srgbClr val="0070C0"/>
              </a:buClr>
              <a:defRPr/>
            </a:pPr>
            <a:r>
              <a:rPr lang="en-US" sz="2400" dirty="0" smtClean="0">
                <a:solidFill>
                  <a:schemeClr val="bg1"/>
                </a:solidFill>
              </a:rPr>
              <a:t>Not modified by functional language</a:t>
            </a:r>
          </a:p>
          <a:p>
            <a:pPr lvl="1" eaLnBrk="1" hangingPunct="1">
              <a:lnSpc>
                <a:spcPct val="90000"/>
              </a:lnSpc>
              <a:buClr>
                <a:srgbClr val="0070C0"/>
              </a:buClr>
              <a:defRPr/>
            </a:pPr>
            <a:r>
              <a:rPr lang="en-US" sz="2400" dirty="0" smtClean="0">
                <a:solidFill>
                  <a:schemeClr val="bg1"/>
                </a:solidFill>
              </a:rPr>
              <a:t>Includes sufficient structure to perform the associated function</a:t>
            </a:r>
          </a:p>
          <a:p>
            <a:pPr marL="457200" lvl="1" indent="0" eaLnBrk="1" hangingPunct="1">
              <a:lnSpc>
                <a:spcPct val="90000"/>
              </a:lnSpc>
              <a:buNone/>
              <a:defRPr/>
            </a:pPr>
            <a:endParaRPr lang="en-US" sz="800" dirty="0" smtClean="0">
              <a:solidFill>
                <a:schemeClr val="bg1"/>
              </a:solidFill>
            </a:endParaRPr>
          </a:p>
          <a:p>
            <a:pPr eaLnBrk="1" hangingPunct="1">
              <a:lnSpc>
                <a:spcPct val="90000"/>
              </a:lnSpc>
              <a:defRPr/>
            </a:pPr>
            <a:r>
              <a:rPr lang="en-US" sz="2400" dirty="0" smtClean="0">
                <a:solidFill>
                  <a:schemeClr val="bg1"/>
                </a:solidFill>
              </a:rPr>
              <a:t>Specifically identify claim language that uses a generic placeholder for the word “means” and 112(f) </a:t>
            </a:r>
            <a:r>
              <a:rPr lang="en-US" sz="2400" b="1" dirty="0" smtClean="0">
                <a:solidFill>
                  <a:schemeClr val="bg1"/>
                </a:solidFill>
              </a:rPr>
              <a:t>is</a:t>
            </a:r>
            <a:r>
              <a:rPr lang="en-US" sz="2400" dirty="0" smtClean="0">
                <a:solidFill>
                  <a:schemeClr val="bg1"/>
                </a:solidFill>
              </a:rPr>
              <a:t> invoked</a:t>
            </a:r>
          </a:p>
          <a:p>
            <a:pPr marL="0" indent="0" eaLnBrk="1" hangingPunct="1">
              <a:lnSpc>
                <a:spcPct val="90000"/>
              </a:lnSpc>
              <a:buNone/>
              <a:defRPr/>
            </a:pP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7</a:t>
            </a:fld>
            <a:endParaRPr lang="en-US" dirty="0"/>
          </a:p>
        </p:txBody>
      </p:sp>
    </p:spTree>
    <p:extLst>
      <p:ext uri="{BB962C8B-B14F-4D97-AF65-F5344CB8AC3E}">
        <p14:creationId xmlns:p14="http://schemas.microsoft.com/office/powerpoint/2010/main" val="7678861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457200"/>
            <a:ext cx="8458200" cy="838200"/>
          </a:xfrm>
        </p:spPr>
        <p:txBody>
          <a:bodyPr/>
          <a:lstStyle/>
          <a:p>
            <a:pPr algn="ctr" eaLnBrk="1" hangingPunct="1"/>
            <a:r>
              <a:rPr lang="en-US" dirty="0" smtClean="0"/>
              <a:t>Example 1</a:t>
            </a:r>
          </a:p>
        </p:txBody>
      </p:sp>
      <p:sp>
        <p:nvSpPr>
          <p:cNvPr id="4" name="Rectangle 3"/>
          <p:cNvSpPr txBox="1">
            <a:spLocks noChangeArrowheads="1"/>
          </p:cNvSpPr>
          <p:nvPr/>
        </p:nvSpPr>
        <p:spPr bwMode="auto">
          <a:xfrm>
            <a:off x="671245" y="1371600"/>
            <a:ext cx="7924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lnSpc>
                <a:spcPct val="90000"/>
              </a:lnSpc>
              <a:buFont typeface="Wingdings" pitchFamily="2" charset="2"/>
              <a:buNone/>
              <a:defRPr/>
            </a:pPr>
            <a:r>
              <a:rPr lang="en-US" sz="2800" dirty="0" smtClean="0">
                <a:solidFill>
                  <a:schemeClr val="bg1"/>
                </a:solidFill>
              </a:rPr>
              <a:t>Result of 3-prong Analysis:</a:t>
            </a:r>
          </a:p>
          <a:p>
            <a:pPr marL="0" indent="0" eaLnBrk="1" hangingPunct="1">
              <a:lnSpc>
                <a:spcPct val="90000"/>
              </a:lnSpc>
              <a:buFont typeface="Wingdings" pitchFamily="2" charset="2"/>
              <a:buNone/>
              <a:defRPr/>
            </a:pPr>
            <a:r>
              <a:rPr lang="en-US" sz="2800" dirty="0" smtClean="0">
                <a:solidFill>
                  <a:schemeClr val="bg1"/>
                </a:solidFill>
              </a:rPr>
              <a:t>“Means” + “function” + structure that performs the function ≠ 112(f) limitation</a:t>
            </a:r>
          </a:p>
          <a:p>
            <a:pPr marL="0" indent="0" eaLnBrk="1" hangingPunct="1">
              <a:lnSpc>
                <a:spcPct val="90000"/>
              </a:lnSpc>
              <a:buFont typeface="Wingdings" pitchFamily="2" charset="2"/>
              <a:buNone/>
              <a:defRPr/>
            </a:pPr>
            <a:endParaRPr lang="en-US" sz="1200" dirty="0" smtClean="0">
              <a:solidFill>
                <a:schemeClr val="bg1"/>
              </a:solidFill>
            </a:endParaRPr>
          </a:p>
          <a:p>
            <a:pPr eaLnBrk="1" hangingPunct="1">
              <a:lnSpc>
                <a:spcPct val="90000"/>
              </a:lnSpc>
              <a:defRPr/>
            </a:pPr>
            <a:r>
              <a:rPr lang="en-US" sz="2800" dirty="0" smtClean="0">
                <a:solidFill>
                  <a:schemeClr val="bg1"/>
                </a:solidFill>
              </a:rPr>
              <a:t>Use FP 7.30.04</a:t>
            </a:r>
          </a:p>
          <a:p>
            <a:pPr marL="0" indent="0" eaLnBrk="1" hangingPunct="1">
              <a:lnSpc>
                <a:spcPct val="90000"/>
              </a:lnSpc>
              <a:buNone/>
              <a:defRPr/>
            </a:pPr>
            <a:endParaRPr lang="en-US" sz="1200" dirty="0" smtClean="0">
              <a:solidFill>
                <a:schemeClr val="bg1"/>
              </a:solidFill>
            </a:endParaRPr>
          </a:p>
          <a:p>
            <a:pPr eaLnBrk="1" hangingPunct="1">
              <a:lnSpc>
                <a:spcPct val="90000"/>
              </a:lnSpc>
              <a:defRPr/>
            </a:pPr>
            <a:r>
              <a:rPr lang="en-US" sz="2800" dirty="0" smtClean="0">
                <a:solidFill>
                  <a:schemeClr val="bg1"/>
                </a:solidFill>
              </a:rPr>
              <a:t>Identify explicit “means” claim language and explain why presumption is overcome </a:t>
            </a:r>
          </a:p>
          <a:p>
            <a:pPr marL="0" indent="0" eaLnBrk="1" hangingPunct="1">
              <a:lnSpc>
                <a:spcPct val="90000"/>
              </a:lnSpc>
              <a:buNone/>
              <a:defRPr/>
            </a:pPr>
            <a:endParaRPr lang="en-US" sz="1000" i="1" dirty="0">
              <a:solidFill>
                <a:schemeClr val="bg1"/>
              </a:solidFill>
            </a:endParaRPr>
          </a:p>
          <a:p>
            <a:pPr marL="0" indent="0" eaLnBrk="1" hangingPunct="1">
              <a:lnSpc>
                <a:spcPct val="90000"/>
              </a:lnSpc>
              <a:buNone/>
              <a:defRPr/>
            </a:pPr>
            <a:r>
              <a:rPr lang="en-US" sz="2000" i="1" dirty="0" smtClean="0">
                <a:solidFill>
                  <a:srgbClr val="0070C0"/>
                </a:solidFill>
              </a:rPr>
              <a:t>Sample Statement:  The limitation of claim [insert claim number(s)] that recite(s) [identify applicable limitation or identify group of limitations, for example those that recite “means”] is/are not being treated in accordance with 112(f) because the claimed function is modified by structure that performs the function.</a:t>
            </a:r>
          </a:p>
          <a:p>
            <a:pPr marL="0" indent="0" eaLnBrk="1" hangingPunct="1">
              <a:lnSpc>
                <a:spcPct val="90000"/>
              </a:lnSpc>
              <a:buFont typeface="Wingdings" pitchFamily="2" charset="2"/>
              <a:buNone/>
              <a:defRPr/>
            </a:pPr>
            <a:endParaRPr lang="en-US" sz="2400" dirty="0">
              <a:solidFill>
                <a:schemeClr val="bg1"/>
              </a:solidFill>
            </a:endParaRPr>
          </a:p>
          <a:p>
            <a:pPr marL="0" indent="0" eaLnBrk="1" hangingPunct="1">
              <a:lnSpc>
                <a:spcPct val="90000"/>
              </a:lnSpc>
              <a:buFont typeface="Wingdings" pitchFamily="2" charset="2"/>
              <a:buNone/>
              <a:defRPr/>
            </a:pP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8</a:t>
            </a:fld>
            <a:endParaRPr lang="en-US" dirty="0"/>
          </a:p>
        </p:txBody>
      </p:sp>
    </p:spTree>
    <p:extLst>
      <p:ext uri="{BB962C8B-B14F-4D97-AF65-F5344CB8AC3E}">
        <p14:creationId xmlns:p14="http://schemas.microsoft.com/office/powerpoint/2010/main" val="26776374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457200"/>
            <a:ext cx="8458200" cy="838200"/>
          </a:xfrm>
        </p:spPr>
        <p:txBody>
          <a:bodyPr/>
          <a:lstStyle/>
          <a:p>
            <a:pPr algn="ctr" eaLnBrk="1" hangingPunct="1"/>
            <a:r>
              <a:rPr lang="en-US" dirty="0" smtClean="0"/>
              <a:t>Example 2</a:t>
            </a:r>
          </a:p>
        </p:txBody>
      </p:sp>
      <p:sp>
        <p:nvSpPr>
          <p:cNvPr id="4" name="Rectangle 3"/>
          <p:cNvSpPr txBox="1">
            <a:spLocks noChangeArrowheads="1"/>
          </p:cNvSpPr>
          <p:nvPr/>
        </p:nvSpPr>
        <p:spPr bwMode="auto">
          <a:xfrm>
            <a:off x="671245" y="1371600"/>
            <a:ext cx="7924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lnSpc>
                <a:spcPct val="90000"/>
              </a:lnSpc>
              <a:buFont typeface="Wingdings" pitchFamily="2" charset="2"/>
              <a:buNone/>
              <a:defRPr/>
            </a:pPr>
            <a:r>
              <a:rPr lang="en-US" sz="2800" dirty="0" smtClean="0">
                <a:solidFill>
                  <a:schemeClr val="bg1"/>
                </a:solidFill>
              </a:rPr>
              <a:t>Result of 3-prong Analysis:</a:t>
            </a:r>
          </a:p>
          <a:p>
            <a:pPr marL="0" indent="0" eaLnBrk="1" hangingPunct="1">
              <a:lnSpc>
                <a:spcPct val="90000"/>
              </a:lnSpc>
              <a:buFont typeface="Wingdings" pitchFamily="2" charset="2"/>
              <a:buNone/>
              <a:defRPr/>
            </a:pPr>
            <a:r>
              <a:rPr lang="en-US" sz="2800" dirty="0" smtClean="0">
                <a:solidFill>
                  <a:schemeClr val="bg1"/>
                </a:solidFill>
              </a:rPr>
              <a:t>“Means” + no associated function ≠ 112(f) limitation</a:t>
            </a:r>
          </a:p>
          <a:p>
            <a:pPr marL="0" indent="0" eaLnBrk="1" hangingPunct="1">
              <a:lnSpc>
                <a:spcPct val="90000"/>
              </a:lnSpc>
              <a:buFont typeface="Wingdings" pitchFamily="2" charset="2"/>
              <a:buNone/>
              <a:defRPr/>
            </a:pPr>
            <a:endParaRPr lang="en-US" sz="1200" dirty="0" smtClean="0">
              <a:solidFill>
                <a:schemeClr val="bg1"/>
              </a:solidFill>
            </a:endParaRPr>
          </a:p>
          <a:p>
            <a:pPr eaLnBrk="1" hangingPunct="1">
              <a:lnSpc>
                <a:spcPct val="90000"/>
              </a:lnSpc>
              <a:defRPr/>
            </a:pPr>
            <a:r>
              <a:rPr lang="en-US" sz="2800" dirty="0" smtClean="0">
                <a:solidFill>
                  <a:schemeClr val="bg1"/>
                </a:solidFill>
              </a:rPr>
              <a:t>Use FP 7.30.04</a:t>
            </a:r>
          </a:p>
          <a:p>
            <a:pPr marL="0" indent="0" eaLnBrk="1" hangingPunct="1">
              <a:lnSpc>
                <a:spcPct val="90000"/>
              </a:lnSpc>
              <a:buNone/>
              <a:defRPr/>
            </a:pPr>
            <a:endParaRPr lang="en-US" sz="1200" dirty="0" smtClean="0">
              <a:solidFill>
                <a:schemeClr val="bg1"/>
              </a:solidFill>
            </a:endParaRPr>
          </a:p>
          <a:p>
            <a:pPr eaLnBrk="1" hangingPunct="1">
              <a:lnSpc>
                <a:spcPct val="90000"/>
              </a:lnSpc>
              <a:defRPr/>
            </a:pPr>
            <a:r>
              <a:rPr lang="en-US" sz="2800" dirty="0" smtClean="0">
                <a:solidFill>
                  <a:schemeClr val="bg1"/>
                </a:solidFill>
              </a:rPr>
              <a:t>Identify explicit “means” claim language and explain why presumption overcome. </a:t>
            </a:r>
          </a:p>
          <a:p>
            <a:pPr marL="0" indent="0" eaLnBrk="1" hangingPunct="1">
              <a:lnSpc>
                <a:spcPct val="90000"/>
              </a:lnSpc>
              <a:buNone/>
              <a:defRPr/>
            </a:pPr>
            <a:endParaRPr lang="en-US" sz="1000" i="1" dirty="0">
              <a:solidFill>
                <a:schemeClr val="bg1"/>
              </a:solidFill>
            </a:endParaRPr>
          </a:p>
          <a:p>
            <a:pPr marL="0" indent="0" eaLnBrk="1" hangingPunct="1">
              <a:lnSpc>
                <a:spcPct val="90000"/>
              </a:lnSpc>
              <a:buNone/>
              <a:defRPr/>
            </a:pPr>
            <a:r>
              <a:rPr lang="en-US" sz="2000" i="1" dirty="0" smtClean="0">
                <a:solidFill>
                  <a:srgbClr val="0070C0"/>
                </a:solidFill>
              </a:rPr>
              <a:t>Sample Statement:  The limitation of claim [insert claim number(s)] that recite(s) [identify applicable limitation or identify group of limitations, for example those that recite “means”] is/are not being treated in accordance with 112(f) because the means recitation does not have an associated function.</a:t>
            </a:r>
          </a:p>
          <a:p>
            <a:pPr marL="0" indent="0" eaLnBrk="1" hangingPunct="1">
              <a:lnSpc>
                <a:spcPct val="90000"/>
              </a:lnSpc>
              <a:buFont typeface="Wingdings" pitchFamily="2" charset="2"/>
              <a:buNone/>
              <a:defRPr/>
            </a:pPr>
            <a:endParaRPr lang="en-US" sz="2400" dirty="0">
              <a:solidFill>
                <a:schemeClr val="bg1"/>
              </a:solidFill>
            </a:endParaRPr>
          </a:p>
          <a:p>
            <a:pPr marL="0" indent="0" eaLnBrk="1" hangingPunct="1">
              <a:lnSpc>
                <a:spcPct val="90000"/>
              </a:lnSpc>
              <a:buFont typeface="Wingdings" pitchFamily="2" charset="2"/>
              <a:buNone/>
              <a:defRPr/>
            </a:pP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9DF37999-0968-458D-BB7D-69BAF6E7412C}" type="slidenum">
              <a:rPr lang="en-US" smtClean="0"/>
              <a:pPr>
                <a:defRPr/>
              </a:pPr>
              <a:t>9</a:t>
            </a:fld>
            <a:endParaRPr lang="en-US" dirty="0"/>
          </a:p>
        </p:txBody>
      </p:sp>
    </p:spTree>
    <p:extLst>
      <p:ext uri="{BB962C8B-B14F-4D97-AF65-F5344CB8AC3E}">
        <p14:creationId xmlns:p14="http://schemas.microsoft.com/office/powerpoint/2010/main" val="248120294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THEME_BG_IMAGE" val=""/>
  <p:tag name="MMPROD_10133PHOTO" val="/9j/4AAQSkZJRgABAQAAAQABAAD/2wBDAAMCAgMCAgMDAwMEAwMEBQgFBQQEBQoHBwYIDAoMDAsKCwsNDhIQDQ4RDgsLEBYQERMUFRUVDA8XGBYUGBIUFRT/2wBDAQMEBAUEBQkFBQkUDQsNFBQUFBQUFBQUFBQUFBQUFBQUFBQUFBQUFBQUFBQUFBQUFBQUFBQUFBQUFBQUFBQUFBT/wAARCAFyAP4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357VMq+v60we1KvXmv6YPnx3HvSr0pn9Ken3fSgscvWkbO6hcU/BoAj5o2GlA60/b0oF6jNu2k+9zSt8vWkXkUBcTkU3lqefm47Ui/KabFYbt9KAPanr0pGak2UMZcc0cYpSM03Yc4oIGelIq+1O2gGhl9OtA9hrd/X1plKQetNb9KAuDHb0qM/L7U4/rTX6/pSYhNx/Govan7s0VIERyq/zph/+vUjelNOKkBh6Uw/y6Upzt61G4K9algRlu4qJsn/GpWX8qa33ahlkJAqNqlxxmoiMHpu96hoDrh0pR1oHTpR7V2kEipS01XyPanYHBoL0EAPWpAfl9MUzd81P44oErdBB0pT3pmQ2aFaoExw+9zTWWl/4EabsLHrxVhcbT+N1JsPQmhUz1oHcQdaMc5NG4betZOta/aaFAXuJP3hGViXl2/wrlrYqlh4OdSSUV1ZUYubtFGp93j1qrdanaWOTcXEMPfEjgH+deZ65421DUFfZL/Z9sScbPlbHux5rlA8c0hkUPcy/xSEE/mTXweM4ppwbjQjzeb0X3HdDBvebPX7jx5okJIF35rDr5SFqhTx9pk4zEZHY9AUI/nXmUKSOAx4HQen44Na+mtHFks6zj+IA8E+nB7V4E+KMRLZJfJnQsJTO9j8VWssZfDqR2YY71JH4hsriURiTEhzgEGvN31VHbbEWjO45Ak2ge+KxNcv5razJ8xlI7hv1yOtFHijEqa50mvQJYWnbQ9qtr+G64hkSRurAEEgGrBcd/wAB3r580jVdRtLcywyOAwKl15I6HH41ZsPGGrIsh+1zNtbBUkk88/lXu0+J6ajecXfyZzPC9me7rnqeBTG7ntXnfh7xlqkiRvJtu7cnBI++pJxyeldlZeIbW7cQ72imI4WTjP0z1r3cFn+GxUlBPlk+j0+5mE8POCvujRyKYRx9acv19qbxu5r6U5Rp4+lQeYGOM81K/wAykVSaFg/P1qJPYslPPtTcbRUjfKnPWoyxxU3AhLH8KQ5z709x6iozjPLc1D3A63efSik3e1KOtdxAq9KePu80gz26UrdKB3FpcGmNzSUthC7fm4pysaB7/nQW44osWI3Skz/+ql4b3pF68UyAyaQtxzS8NXM+MPFC6JbPDCf9KYfe/uf4sewry8bjKeDoyqVHZL8fJGtODqS5UJ4m8WrpzGzs9j32Muz/AHIV65PqfavNrq5utVnmkSU7erXc3f8A3VOM0LOwcmVG3SfP5ZIJPfLE01oXuYd0svyLyE6AD1PT9a/F80zerj6naK2XRf5s96lRjSVkUXhtonzHuu5OolkO7kenYVBLeXDtkJ0OArPwe/QcmnzXi522qebgHcw+RAfdj159Kz3W8uZcGQAYHyxjYOPc9a+c16lX7GrDYahcYZ38uLB6Dbx7A4zitOGxtbK2LXWriNmUsFz1HtjPNZltoUjJ5xktiFGSJZmc4PT5cAVcnjhZShltpGHASC3AGMdRjn9aoaRSnvUZ38meW5Q9zIuSPcYqC9thc28nmbhHt5wRkew4qcwQQ8gPJz6DAH0zVWdIpYXj+dB1yuenp0NAtR/w9thqDXFlIjSRE5VehBGcHPt2/Gty7020Sa3eMJHcwsYpmY5DrkDPpkZyeK5vwo4sLuWRS6YGRzg+owee/pVu/wBUdL3zs8TNllJ4DdD07GqeuxKs1qayTW+mXMTRStDbvIUn2ZwjgjIYHqCfmFT6zqUEpzsCTDkNHwDz95fTjqK5a61ZheJJMnmQTKI2HT5l4BPviqjOSRHG+e8ZYdvQ/wAq2UuXUq9tEeieHfHWyRILw74P4Zx1A9/Wu7SVJ4hIhDqwypHIIrwe1lbHmD5I87W/2T613XgnxGYLgWUz5t3ICk87W6AfQ193kmdzhJUa0rxeib6eTOCvh1Jc8Fqd8V+WozhakfH+HtUZzu4r9PXvbHlojPSmN0qQ9aYymm0MhJ7VGcbjUh6c9ajxz7VAHUrk0/HNA+XjtTl6V2kWsJyvSnq396jpTdtJAOLBm/pSjHQ0hbd0FKBimAvGOKRkB5zTaXkdP1oHuG35qXHGKE9+KR5Ni8Dk8D6mok+UozNd1qLRbMyN88jHaq+rHpXkus3rXV/5sgaVs/KhOfmrd17XF1XV5Zi5+wWrGOIjne/8RFcrOXmuZGAHmN8y5Pyovqf8/wBK/F8/zR4qs6cX7kdF5vqz3cNS9nC/Vjo0Vfmd9zk4YjJZm7BQKWaC5vEzcAoiDcLdD0A7sfX8aSyTyne4/ij+UH+5kdMd3Pf0oZJb+R0TakKne278+a+IbsdiV0UZrldoSMYQcAxjGPxx/IClj017l0eaXyx1OBlj/PJrUt9Ie8kBhEjk9HYdvp0Fdh4a+FGp63JuU+QicsxGMfVjn8qwlWhTV2bU8NOq/dRzVlpGnWw3/YZ7+RwSfNfYB74JA4+lRz+bGHiis4baDPISQOQenOOOtenJ8LYYG2N50jg/QfUHkn8qdbfDhLeQ7oISW6LISG4+lczx1Loz0FllXtY8imjuQRHDsySPmxg/yofT58+WwbcxxuK/KePXFe3v8N4YYnYQIijBGMgc/Xj9KbbeGrWwsLi6Me8rwqyA7TjryaaxsZL3Q/s2cX7zPArmwNtcMGCh0H0GehH41nylbmHaeFPysf7p6g10/ixS95KSNhlYlV7DHTn8DXNj5rkE/dfgnjr16V6UH7qPEnHlk0VBDJeW89nIcSAnA9HH+IpltGbiFJBuSQZ6dQy9R+XNa0lk8F7BMRsEh8tiOcMvQ1YfTWtNUIQCP7QN6AjGHxx+ZyKdybEMdrgo6/6i4AzjoHBxn8aufZfIQzKGzEAWHcp3zj0zmr0enj7BGF4hkCsuT90Nx+h4/Cr1hCS0UjKrh9ySR9iwJDA/8C/9DreLsapHWeGtUGoaegd980Ywx9R2NatcV4eDaLPcwZ8wWg3q5/iiPK/+Oj/x2uzVgQCDkEZB7c1+v5BmX1ih7Ob96Oj810Z4mKpeylzLZiE1GX9Kc9N2/LxX1pxkTdajfrT3+tRHrz1qQOt5b6VIv/1qjVjT+1dliBcjuevan/e6VF9DxTuVouPYF+VsU7cWpm75ufzpQfyphsLTvakyadztoEJurmvHGt/2To07IcXEo8iEDk7m6n8BzXSc+9eN/E3XTca26B/3dsSiKD1boT/SvmM+xv1TDSs/elovn1+R1Yen7SprsjBvLwZgsotxihwXAPLMcbV/E9avTp5MRRSryv8ANJJ2yOBjtgcYH0rDtneFxIXw6lsuecv1Y/gDj61soklxb24XMbT4Cn0UZwT+pNfh1R31Z9FBczGafBM7xxqfMck7VHUY64P16mu20/whPcQRRRx4PB2AEjPqfpWh8PfBsuq/vEj8qPIjVz1IHv8Aqa+ifBnwzFtGCyqIwOTghm/Ovl8Zj1RdlufTYPL1OPPPY8+8HfD1lhPnIiBf+WqDcSf9kGu6TQJbYRxRRFIjgA4GT9cV6fbeG47W2CQx4C8D5f0pJrNYQMxk9hx/Svk62NqVJa7H01OlTpr3UcDaeGnL4aEc9M/z+lX08LxwRbWVS7cjAAP5muouHSJ14U8Z4FRxQfbJgSQFABya5lVk9DZnKy+Co73AmTMZP3DkgY7iuZ8daJFaaLJZhHjCRjPmYZWLDrzznNe0WFqQfoeM8kfgK4r4jaYl9abxvkdtyhcY6cjIFerh6kk1dnBVSndI+LfGGnssLt/AjE89c9DiuPih8yXC8NMp257ODkfqK9d8baO9neyQOyuH4aNRgcjNebW1s32e4jHNxZtvHq2D1H4fyr7ihU54JnwmKpOFRlmG0+3afOVXeGiEkf8AvAA8Z9jV77K+raVE0IAkC+YrdSrAgHr052mpdDf7M+9UykLllUn+BhuHpnIZqn01Bp73EQ5iSYnHQiJh7+x/SujUwSW5HZqt5p9z8iomfOXH8Ac4ZR6YempmyvpIpekw8zcP76gq2Pqv64q9aWyW2vXFoCu2fcoXjG2QEfo4qnqMkxt4JxgSRnJ9N647f8BoTK21LlzcfZbiwu3+7uFtL/dIY/Lz6BwR9GrpbVlEPlKciL5ATxlcfL+lcteRR6hZPB9yK6jCowboxwUIHsQgrW0i/W8trC7JKNPCIZUPIEik9ffORX1WQYz6vio83wy0fz2OXE0/aUml01NYnFIc7eKD060z+HrX7Wj50jdTUbgjFSP+lQynpzWbA60fNmne/wClR98Cnd+a7diCVcdKN3zc803JpPamgH0bTx+dHO7mjG5c9vSmNB34o3Ht19aZuxTgam4ijrurLouj3d43/LJDtHq3RR+Zr59lmbVNU3nLlW+8f755LH6V6T8Z9b+yafbWMZbe+ZGA/JR+ea8vtHWxsZJpvnX7gHc92/MkLX5FxJjPb11Si9Ir8XuexhIWhd9RZ3F1epChIgT5if8AZzkfmefyrvvD0H9pPEmN874hjRR0GRnH4CuR0mzYR5mx507F2UdR7D+Qr3j4UeD5LF4LuSLffTf6mMjIiB4DGvzHFVlTi32Pp8Dh5VZWPYvhp4Vj0u3tLbau+3X94euHI+avYrG3iGCj5xxjp+Arn/BnhX+yrUNLl2Y7mPcnvXY20McpBX7o9R3r8+r1vaTcj7hJRSS6Dn3OmETYQ2KozRL2jY5PPfjHFazQiY7wMqw6Hvz3qPyUycdCcckZx6V5yV9xcxzN5ZK/J6nnA9OuKbZ2oDuhRY1Uflz/APWrVuoVt2woIIPIHAxVS2QvMWPK7gTnnpxgA9a6KS1sNyvEuQQq0LjiMEYLLwR+NZWv2Ze1PyYOPvdT+ldHCTPz8xzzjHb8Kh1Ow3QPsOCw4ToDx613rayOW58jfGHRfsd59oPyE8EqO/WvH7+EW2s285KvHcqFfHQEHB/nmvpT4wWcD2j7t0cnICkbscck/TrXzU+dSFxYYUyxbijJ1JHT8+lfVZdO9OzPAzKnaXMSW8J0jU40kQFJVMIU85MbE5/FHPHpVia286QhShZQYWbs20kDP1U0uoqLmGPUQV87bBdqpwMnaVYY980Syh590WxxhXOPvE8oR+PymvcT0R4DVroh1UOP7M1NSof/AFb4HIcE4B/4EtS3lyPO1CIRZDRi8g345BAbH5EjNUL28aTSXhcsYzKsycjow5OP95atSXCLbaRfAAKIxBMp6bSSB17gNVWsF73K+mfvtIuYQcNaMyg4527t6/ox/wC+a0NEug11qcRj4mxeQ46qX4Yfg4NZuiubbxLcWrhQLm3w4PA3Rkq347TT7B2trizlbiS2mktZmxjgsRz/AMCUH8a7KMuSakgjsjrUcvGG7nkj0PcfgaGzTLaTe0i577gP5/rz+NSsu3pX7jl+IVfDwknuj5mrB05uJD/DTT16U5ulNLc16ZidT3p27dTOtKud2K7SCT+VKPu/yqMH1p+6gCRf9ZTGek3D8KWqQAG45p+M9B1pDhaz9d1NdM0W8uiceVExH1xgfrXJiqipU5VHtFN/crmsVd2R4b8R9ZGp+KNQnBzDbMIk75KjA/XJrGgSSa5ghcqUiUOyjuf4c/UnNZckxurmPec7pGlf+dX9JnJvAxHMhMhz2A4UV+AYuvKvUnUlu23959BSilaPQ9K8DeENT1pzfW8EZ8nnZK4UMBzgE/nX0N4D8dJ4dvA2vaX9nuCoETR8hVAAAAOPzzXmvwmtHu9LdgMRSHbg8ALnH6816Fr2h3lnY7tiXlrjO6Pl4vwNfF4uqqknCS0Pt8JRdOClFnt2lePbbV7aOaB08phlSa6OHVV2I6uH/iHHp1zXy94U1CTTZwqyE27NnHHy5Ofwr2TRNU+0wxkkFSCOvQ+1fF4vD+yleL0Pep+/HXQ9Pe8jS2EgcYPIBAz15+op9nqVvM/llk8zlsHjr+JrhrvWHSHY24AdBkkE4xXmfivxnqNpfvEjkRkfI0Y5yQe4rnowlVlZClTSVz6Qngt25NzF82FJJAGce9VVs7Nx+7li+YEEA4PUV8mvrOuTnYLmXySPvyPubd9Ca6Xw88kSIb7VLm55wF8wDg9sAevevVeGjBXcjlSn0PpGwtlNzIUHmkEJznGev9anu7MpA8Zi2Bfu8cbevfNed+DJtItGKXMjZ6qTIzOoGPlBJ4/lXZal4gjsLB/slz56vzsJVmH+7zk9OamKile5ElK9rHhHxvQRcxBi3Qntg/1r5R15ZNG10SxDZGWGSOgDe49xX118SLy08TpL2uFydrDb7kgd6+XPilp3kBJEGwHhsjjOeMV7mXVFF8pw4+lzU+fsVnuQ+hFRIokgWQDfwdoZXUj2waoadfLvVsjncgC8c4JXH44rP80G2iffgAoJQeuGVl96pWF59nuXwN5jkTd7jIyf1NfVR2Pj5u0izdTb7KRB9+NW2nGCGR9wH/fOa0rO7W60F4Cy7d2SuMtg55B9sVmSof7SubdgpzIcKx/vcHPvzmn+HZilpGjEgtvt2AwOcAjv6g1RC3NHUpo4dV0jUTwXkQuOnDrsbPtxmrdzb7tS1C0G4faIlniY+uACfwZFP41gaiznw3BIzHdaN5bHH91v/rrWxqt41vNoeogYDSm3cj+7IoKjHsRQWnozd0S8M1nBN1yCzL3wcbs/TP6VrH/O2uf0KYW0cls24iGV17dM5Uev3WxW7n5cDoOK/UuGsVzUXSk9meTjoaqYwt61CetSs3WopfvV96zyjqkbril/ipN22j6V3EEq/LSE/lSZ4x+tJ1oAXj3p+egqP7zUo5/xqnoA9m21xnxVvfs3hKeNeGnYJ+HU12DfL2+gFebfGmTZpllH/EzMcds8Cvms+qulhptdUl99kdWHXNUR45Ghd3x1Pyr9KtaXl74beMnA9lAqtC5RS46qCfxPArpvAnhz+2FnnlD+SPkBjOCWPOBX4XUkoxbZ79GDnJRiesfDDxB4VsxEuv3dzfysdkem2cbyFABndtXqfWvV7bxt8O9YH2XSNZn8O6onEkd0JIwG6bWDfLyeOfWs39nHwxpfwr1WXxHq1o97HcxGICAq0tvnvtJHBHU1xHxo+E7698Qtb1PwTePe6LrZFxPamTyXUlgzRsCcOodQw5/lXz04UK037zX5H0fNiKEI2jc6DW7yfQtYEVx5XnEb0lhOYpwO6+h9RXsXw3D65YRzRNlewBwRXhMXwsvvDXhiyxNqGphiv2pJLfMNq5bA8tsk4AODkc819RfArQYdG0h0c5XAXOOc968LMY0407p3PewlWpJPmVh+t2EiWZRw2VGATXkHie+23JjPMnvzyK+j/FWnvJB50ewQbSoXB3Zz1z0xjtivmL4pwvoNz57I21+Fb/a+teLgffnynoSn7jbEsRpkR83VrxkXIAjjOCT6cV2+lXWkx2afZvD9/s5PnPaO2RjrkjNeU/D7XQmq7tI0ebxL4hIIUxANHATwBuOR9cc1qfFf41fEf4UeIYtD1SPQ7G8m0/7e0cjs4CYcqm4j77bMAY5JWvpXgqlX3Yr8bHiVcZGl70v8z1jw9f6Pe3bxi8SOdTnyZgUf8FODV7VtbawADJjbwpBHTsBXglj+1RpPjCxl0jxt4ah1BYlV11XSJGzDkDawYgMuCcH3rRsvGATy7eHU/wC3dGbPk3Z/1sQ7LKB6f3u9ctXL5wVpL+vU3w+Mp1ndM6zxbqp1GGOaF/LnRs445/yK8i+I8YvNCk4PmghiCMGu7nlEhxGd6EZ49K5zxbYPNpUp2NsA/lVYe1JxR0Yhc8JJHixmMO+Lf1XaQehBxx+dYpb/AE2RRJjfHjd7AHHHseK2tbtTbPLncRtwB+Of6Vzly7fabZ93zbvmUd89x9cV9hSd1ofA11aTR0M9z9pvI5eB50CzZ7Z25PX6VXt2I+2BHCeXcLKB7ZI/rSQTLcWFk3Alh3xE8ZKjjH4YzRsC/wBqAbnbyVkIz1xtJP6VsjB6mxOFudM1SLGUlxMqg5GWU9/94LTL2VL/AOHIkUN5sQSRD7oxDH8iKbo8yv5cbP8AJJGVPc7hhlx/3zU3htFn8NXNi3PlyzwqO3AyD+S0jVa6d0W7K5El2kgPF1BHKM8DOMHn6jFdXZSi4s/Vk46g15zoc7NpNgzctCZLZvwO5f612eiTD54l42kA/Q//AKq+qyHEOliOW+6/I5sRG9P+upqH2qF+xp7kYx3FRs204NfsVP4T506gHNO3jOO1Qh+2aereteiQPV/TpShx+NNyKRfvA96AH5CtxupQx7DFJ/FRvNAD9+3vXmPxaU3M0S9dkWQPqa9KZ684+JzhXLfxeWo/CvjeJnbC27tHfg1+8+R5GsTTQiOMZd2Eaj1JOP5mvsL4OfCK08O+H7OfU4mkuDGGWED7vfJ9zXgPwM8JDxb8TdOt5Y99tabruRexwQFB/wCBEV+hNj4RK2cUzphCBwOBxx+Nfz5muInBKnD1Z+hZPhoSvVqeiPK9T8JWGoxmKBZIATzhM8+vpWZp/wAMLeKdJmkuZPLYFduEwfqAO9e9xaDYQJl9iMRnHXI5/wAK53X/ABFpWlPFboFkldtqqPzP0wK+SWLq/BHc+odKD1scPcaUIfLto0x3KZJJJ9c9TXoHh62uNKs4wiHcR+A/Cs/wzpp17WDcxxN5ROUAGfx6V6PNCGmjiUcjrxyP/wBdeZi6kpPkZvBRilZFKRJ7rS3jl5JGR659K8S+J3hiPxDpaW8sHnpFMHePkbwOCK+hPFiRaRZ2+7bll3bfWvMbkx3WYwA7OSzeuPpRT5qMlKO6MUo1E09meS6J4pb4aXVpcaZp/wBmhRQqKBvgK5zgg8ggjqDxUfxn1bw/+0DaWT6vpyaXrloCkOoWUhOVJyUdWB3L3AzxXoeq+BVnTMQ+VuWjcZQnGenY+9cve/D2zlXE9sY5d2FeFyD/AEr26OYwWqk0zmq4JVVaUbo5/wCH3wV0Dw54buoons5bm7wZ7y8cPJgA4RVGFC8njnNLbfsz6Ra3T3WnX9zEjjcRbuAmf93HSut0TwTZWdyhAldVxxKSw9+c16hoNhv2QxxMEHB4OPwrGrmVXmfLK9wWBpQily2seV6Z8NLbSlw0jy44+bnIrC8caNDBpVzbhRyMD3r3jXdAWJBLhkl/LivF/HgZfND8FSTjH5VjSqynVTZuknFo+VvHCKl1ycF/lI7AiuF1HjymUMM47dOT/Ku8+JaeXqMjE4JG/b6HnmuDncNGmS2Thfoe9ffYV3pxPz/Hq1WSLEd4sKbugjn3fUNj9OTWoZvLhuZAcuISufUYb8+lczM2wuofI3KxH/fPFbCy7beRsZKxbGweRnI/XNdrPOUi/oNzzab2yCqY47HIrT8PSGx/tG1PzkXmc4+YEqQDz9ea5vR5hDBabwciEdeMDcT+VXre6/4nOqRgrtklQgnrk7T+lN9SoPYtWsoia4iQYX7aJF9sqSa6DR7wpebHGEY4Y/j0/WubsVNwZFIUSNMPwwoq39twEk+ZNwIbv8wGP6V1YWq6NWM10aZT96LR38rbWOD9KiamWsv2mzikHJaMH9KVugFfvWCaxEI26pP8D5+StJo6helLn0qMHNPX249K9Q5B/tQvGPWkbrSU7gPyaM9PWkJpaGwBv9ZXnnxLVm7dQMH1zgV35c1xnxChM0EEhGQNyk+nQj88V8jxFTc8LJro0zvwjtVR0f7IWnovifWbyQZZIoYl9cFmJH/jor7g8Y+NrWHT7CxtI/8AVxDcRj72ME/nXwv+zXqS6de65C2FLqjYzyQC3+Ne/XmvPNhmcZAwc1/NWauarSUeqR+q5TCEqUW+lzotY8aPZwPJ5ny/3eSPwGa5jwS1h4lu9S1bVtRS0KERQxyAkhcZJGPWuI8YeJJPJKxlSD275q/4M+HX/CZaFcDVJJoLSUHmJyjbu2CMGvIpYeMI803Zs9arUblyxWx754P8f6FpVulpZxvvwUknJByM8bRXWWmv+FXvUL6q6OV3MXQ7QwHA4J4zXyNZeCJ/hol29vq15d2pYmOC5JcAZ7N1FYWoeLPFuuavFaaDPDYE/fa7iZue3zcAVnLA+0neEk13Zye3jGN5pqT6LU+1/GdjdeJra3uLCQTBsxBx8ynHOQen515d488Nat4Ws7e9JWNiRmVTt78hsds15JoXi74xeDMg20Ov23cae7I2O/GSP0rW8UeM/GXjXShZz6ReWRfaWe8woVc8nAJ6YpPDOM1ezXk1b/M1p1Vay09U7nqvhHxFFrNsizMiOflYHsR1rqT4TeaFHkjYKSSrj6189eG9WudH1PyZnydwJb1PXNfQfhT4n/adMFtdgSr5ZUM3UHHGO9edWwihN326HW5zspQFsPBZmn2jliwAz3Oa7eGwh8OWPliMGRs9cZH1Jqv4U1eyuJZEmdIsgjJ7ZHJ/wrP8T63bRyyRrL5iqSue5HY/WsYU4wjzX1OepOdSXI9jB1/VlJlycgHAPTkc14d8Q5vPSRjwRnH0ru/Emth5ZC5KAcIDjr74rx/xlqT7Ljc29SM+hruwtNympM3aUYs+e/iJci81HZ6qASR9a4CXD7IztBLknPY11vjq4WS7lI25A6g1xquJZBK3JVTu9yTiv0LCxtTR+b4+V6rIJ/8Aj4GDnIXPrkbc1ehuS9tcjOQ0fPr1z+lZMz7p3bpz2qxDLtEn+0Cv5gkV3M8y5oW0rG6iT+FIY1IPTBJqQyY168BOFwh/EKP8KpW0gW9kJPQRoM/j/jRfOTqN7L6SJH+IX/61DGmdDbTbYAzjhSWB79SB+gq/lHtnbO8JOx475wT/ADrGwYbW2Vj80svzD0UcD+VWopgLCV8rtMu78a1SNlI7jwxc/adIj53mNmTPfg5H6VpSHIFc34HlP2W4U9Mgj+X9K6GQ5NftWTVHOhCT7W+48SelRnUcdaVX7Gmr8tANfUHASZNCtTN2aXmgB+7nijPSmfezSHrQApOKw/Ftn9r0acL99cFceua2ulMuY1uInjb7jgg15WOoLEYecX1TR0wnyzUuxwfwvvG0vxZBncFuY2iY/wC0PmH8jXs51SaQkLuwB1rwnyZNC8QRFskRTh1Yd+xr3nRwl4I3CKQwyPp1r+as0oulV99a7fcfpmUVG6bimYDwte67bwueSQSPTJr3LTrktZW+m2A+WMDc/P45rwfW7i48P67LfrF54ULtTnHqa5y/+N99fEKL1rdJWKiCP5CfbHevE+rSrxTiei8TClNxm9T6tvFsJreKC7MaBuN56HnoCM1VuvBll5XmpsIB+VkfqBz2r5x03xl4m0qBLvZexWc2fmmhLRNg4J5BH410Oi/Ha/0sSxz2dlfq4wolRlEZzkkbSM8cYNcc8BWUvckd0a1KUeZM980+zSG43RPkAYbbwDUsxinkywyy5GT2FeO6D+0DAkvlalYYib/lpC+Qv5812Vr8S/DusI4s9QQyddk3yNnvgd65p4WtB6oaqRezMnxtYRwXAuoTgjg/j6Gm6JrTIgZuAvQ9AfrWV4p1OG5V0jkbJHPcfXisTRdSkWHaRzu2sRg4HrzWqpOVNKRca3LKx69YeLJIfnEjByR1J3fhS3Pig8Zk4x1J5A/GvOvt7w8EnJ6DpTP7WMibc5BJG7pXnvCrdHUqiOk1vVzJGGzwuMMT/PmvOfFt2z203d8HngHFa82osylSMAdvpXL+JbgizfcGRpBkjtivQw1LkaOWvO8WeG+M/wDj5cD7xwD9a5gsFtuuC5/T/JrofGEwmvHA7ZH41zN1J1HHyKAAOma+1ofAj82xT/esqSEbuvU5zS+a3B9c4H0XAqJGHTrtHfrk0I3zg+ldljgLtswNy79AZM4J7dqkhYywxD/nvO7lj6DA6/iaqh/LR26ED9aVXKeWv91QpPp3P86LFbHRyOXjgumf5FZyF/2QuB+pFRs5j0y2RjlmAdh+HFVS5m02KHP7xyIx+JyT+HFJNeCTUtij93Gmwe68AfyqY7l3PQPBEJjtc55aPJH1Zq6InaAC3NZPhhFGmowGOAv5f/XNapJU4HSv2vJ48mGpryPMn8bOn3UL0pAw25BpoOa+pueaT7Vo9qiyaXcaQ+pJ90496Gao91OyaBCE/wCfajP5Ubx0pMigs5zxbo/2mEXcQ/eRnLD29a7zwNfFLS3JfjgDPY1inDIQwyDwQadoUw0pzEDhc5j+np+Ffj3FeTe48RSWnVfqfW5JjeSp7OfXY9Im0eHVpgXjB2g/rxWRceANG8T6mllcaYLi5EyG18r5XSQEY2kY4J6g1t+Erz7XMM8+tSajrcHhTWZL6XT21G2ljZdkcxjeKTHyyowz8wPY8GvyClKUXyXsfduEZPnauutz1zwLbweDrQW2vaAfsE0ZRvsxVVJLEtlDlee4xV+2+FvwXk1aTU9lzLvC4szahk3EMG4VAcjrwfzr568NfGFtKmDPc/bEdv3lvMT834HvXrHw/wDi3p2t39vEt7o+jzhQQ+qERwqQx3AsM8njGevOelClWUrM3q4WhKPNB272en3HJ+P/AIS/C5vEEh05NbngEWCIisREm4j7oAGPc14ZrXwe1O1mvHhu00+PcTaicl3Vf9ogDJ+le5+HfjTHp/ja5k1F7ODSb6RkvPs1usjBQDgx8Eg5HBrP+IOq6L4o8Y6nc+F0vU0KW4aWL+0Uw+3IARQSTtHXJ5raFWcY8za9Dlnh4RlyJN6d/wDI8BsNE8R6bOGXV/7QiHyuDGyD22knmvTPCVnI1uGlPLDLcdveuit/DSLDJK0ZL8gBh1HqPaqtqPs08kQ25A4HY1y166qxskTQw7pTu2Nuo0Q/K/tnsapzOFTaOT1IqzM+9hu5IyTjjFVgi27bcj69f1rhSPTv2M9ndLw7n+QD7uKw/GN9HDZnPpmty8mEKOwIz0z3ArzP4g62oikVTyeMV6FCHPNWPPxNRU6bPMNfvN147Ar1zXPy5d8Hkk5ard/OZpC59e1Z+0yZwfu8mvrKcbI/PakuaTYcBf1pq/eyfqac+NoA9Bmhiu8ccHBI/CtjAc5Gzb3OP8TT4E86bDcbj+lQK3zEnntn69auWf7lPPbgAYX1J9qBovNMIPm6BAQuO5P3j/So7WFriXfj5pGCgfhTY0M85iYjj55T1Ax0UfnzWnpsJe7jjUHOQvHp3/OrpfGUtWeo2MAtrOKNegUfyqRu1NhcNbxnoNq4/KiQ9K/b8DaNCCitLL8jzZ/E7nUr9ynfdP1qLd8tH1Fe7fQ4STn6e1Kp24qPmlVuaVwHb807O0Uzd81DcUXAMmjJphz9AKT3pASb9tMc7+nDdQfek+7uz0oXHNcmKpQr05Upq8ZKzOqnNwkpR3R1vgnWtl8Efgj5WHrXdaxon9sWjxsOcAjHSvILKdrW8jlV8YI3V7DoerCeC3nJ8wLlZEBwcDvX84cQZTVwGI0+F7Puv8z9NyvGwxVLXdbo831H4XSyS5+zyScnnHcVnSfC65t5N4Dxg8856/SvoP8A4SfTJkQImU7nHNNF7YahvVdgYnA34xXx/wBZqR0PYdKL1seJ6J4Gu4X3FGweSdmf513Gj6L9nPzplhgnP6V2Fzb29sE2lBu6shyMe1Z3nL5km05VMAuRgk/SuWpXnURrCkoDL9R5XB6DBzx9K4LWHVJi+VI5OOmK3da1hUJ2HGM8elee+IdbGcgsWfI9+K2w9NmdWSSLjar5rYO1D056mobjUkVQScY6d+a4+bUAk25iwz83Hf2qneaqOuW68dsV6MaF9jheJSNnXdcWNHCv8vpn/CvGfFGsNqN2RnIydxH8q3fEevO0bwp1PAArk47RpMsRz1J9q9fD0VTXMz53G4l1nyow71yGC1WRCVLf5xU99+8unI+6OBUYU7cdM1660R89LcQYxSM24k9zgL9O1Kq5/wBhB1NJy7e3QVRIbR35HQD1rQi3BBtB83ovoo/xqrDFhQTy54Vff3rUtITbK8j/ADt0GR+dKTKQJD9hs5Rjkjczep7fzrU0RC9zH/fznP44rLnd5/LiHymQgsPbrXUaDaD7f8owqgDPXoM4z7mujDLmml3ZcTuIYmjt41PO0YNI3WlZio9DUTMc1+24Nfu4R7I8uTvJs6fdnrT9/wCVRBg1LXsXOBEmeM0mT+FMyaMmkMk3bm9qXrUW7n+dLvP+9TuA49aaG+WkZ6YH7VN7gSN6UBvSm5z9KXn8KAHbzyBU9h4xl0e6e2MuzPC8/e74/CqTyGFHf0Gf8K5ryxf3887nKQhl9icZY/nXwPEmGp4qlGnb3m7+lup7WX154abnHoejJ4yEvWQqQePrT4/G5TJ805HTnivK/ByXerWEolnbAGYZD1wOoPrUd+97ZPsYb8ehr8VrZf7KfJL1PuaeYznBTSPZbb4gTQx7XlYr0AyOlPuviI2wgONv4d68KGs3q5wPzfFRvqV5MuHuAg9E54/GuT6jHqavMnayR6Tr3j1V+QSZc9AB/OuUufEjXDHnk9a5fzYUcu7+Y3Q5qKXUgxwp47V2Qw8Y6JHn1MXObvJm7Jq4djzkj1rPutSeRcB89uazkeW4Yqo/Ktew0d5iGkHHYCtuVR3ObmlPRGStm105PUnjPtUlzpphs5GHBIxmuyttHWIDjn0/xrK8TzRW9uYR87KDkoBwe1CndpImVK0bs8tubQo5PpkE1WZfwGPxrauoZHkChMHv/wDrrLeAvMUXkD7xHT0616MZXR4klYrlc8AcdhUgCxYL/Ow6KKmdVj+VfvfnUkNsqENIPn689vqKsklsrRnlDNxI3QY4Ue1WLiTa4gQ5VOWPv2FSQqUYPnDAYyeg+vXNROqcoNzc5Y92PcmjfceyLFjGrzGZjlipwcZ6nqP5V0nh92h1Eoy4Hysq9QQRj9K5Ga/a2mAUKG6Af3QK6jQZlMttJjAB8snPUHkfzxXXhXy1E33X5lx7HZlu+ajdulPdjycfUVE3Wv2bDO9JHz73OlzjPrTlaosmnZ717VzMl3fL70it2pgb/wCvQPQ1n7XlHYl3fWk3eldZ4a+GOsa/Ikk8f9lWBj89ry7jYII84LKAMsfQdW7ZrZ0zw14OfTbmR7nXEeO6S1j1CXTWeMyEkYEAGTkFSoYjOeor5vGcQYbCXUp80uy1fz6I7KWDrVdUrLz0POtrP90MSOuAT14qw+j30NrDcvZzi3nlMMUvlttd+6LgHJHoK9d0eO28MeIbC7tru1sLSz23N1bXbL9jluE/1cEzbQEkfazAFmCnjtWf4Tv/ABBpngLVbrTLzSIxd30mprbfvg9tGJVQxhdqs+d2chgpX17fGYji+V/3UUl5v/I9SOVpaTl9x5xf6De6Vquj2F3GlvPq8Qms3d1EbqcjLNnCYwc5wR3qfxPoVn4V0f7bdeI9GkuUUtNpsN0HuYcHByoG1ux4J4Oa7Dx94g8RzaleaQ/gu5ufGGsFJ7GfVis9nbRFcPLBGc+QCTnqwI47VY+G37JmkaGsGpeKJDrup8ERy58hD6Be+PevIq8XV6fvyaj5JXv/AJHbSydVXaKfq9Lf5nkWvXGzS7eW0f7Yk8Zl3RI21QDjBJAGS2OldDD8Jr7TPCE7XkoTUJYGK2kfzOznJwScAda9F8XWEWpfEu00mG3ij0vS4I5ZUUBVBBLKhx0y2Dj/AGa2Jne6lKwgyuSRvPQfT2rxcRxNXrtT0Umu3RntUMnpxTjK7R474S0mDSfCdpDJbPHeKP3mRznOTzVHxJoEd2hZR82OD2/SvX4fC8Ek8kUyMV8qV3I4ICox4/EVw5thJb/NyMdK8KWLnWanN3Z6P1aFOPsoo8L1bR7qzl2qXx6dayTbXm7l+le1ahokMxPC9fuydc/UVhv4ajLH5EA7ESGtI4hWPMng5J6HmcemTyn5ixrRs/D7u4JBOep7V3SaNHCcCNCR6nNXrewCd0A7YHSiWI7BDBvqYOmaAsK7nHTtjJrft7HYuAAg9e/4mrsMUaKed5HoMUyRzKu2P5CpByBk+uOfWuR1HI9CNGMFoRrYAoQo49e3Fc/regW/kSS+XvYZYgdc9+tdWm6Y/N9cdv0p02mR3KfOPMJH3aITcWFSkpKyR4fqVzApKW6sn94NjP49axZuX+aRQD6dcV7nJ8JtHvIpL67jeO3VtqpGSrXEmMhFx0A6s3YfWua1P4Rkq88IYOx4VflA44Ar044mnFK7Pn6mCqTbcVex5ci+Wh8qA5PQnJP4noKN8gwMomD0GXbNd/D8E9ZuVLECBOxlkJyfYAV1Oi/s63cio93ehAeSsac4+pq5YyhBayIhl+Im7KB5BE0k56Hjuea0E8N38NhJcizlkx2A55719OeGPgNoumojyxvczdd8h4rqbvwTp9pD5MNmHbnAQfqSa5ZZpTTtFXPUpZLNq9SVj4s1nRpI0F5EpeNSDJ/snpVrQ7l3SMZwMdPUivePF/wuMUMzWyAGXcJIwMqfavCzpE3h/Wvss6EFJOAeuPpXuUsRQqxjODs+q7Py8jxa+ErYadpLTueh7soM+lRSdBUFhfrf2ocEb8kMo7elSt0Ar9cwleLw0Zx6pHzdSLjNo6VW9aRWo421paVoFzqtzbwRYE02XWJt28xgEtIAATtAHWvaxGMpYSm51JKMV3Jp05VJcsFdkelaTeaxdC3sbaa7nIz5cSF2x64FepaBpWn+BIbi21CL+zPGBIjtZdYtGlhaR1G2NI1yRhW3szD5flHrXR6bZeHfBtzdyRaNeyafbSWwa4hw5kt7n5VkFzwFcnkEYCAdSeK5OPxhL4kjnhOia9plvcm9sItduXaX+zxvRE8uQgZDFog5cnC8LivybNuIqmJbpULxh32b/wCAfQ4bAxpe9U1l+CNvw34tm8YfEK0to/Ev/CU21np3l6laxW5RF8tcSSREIA7AjemCGzt71ev9SOla/pemxeKbm50rXIV0R9Xv0jsEvIg26d5VfdKWj3hY8JyenIrgYLXWdf8AFkGtag2j6rp2gzxaRaXGlQNOqyQsoEskSbW2dzJIpyTtGSeNXxD421C48e6guoaz5fiu1Y2F1DdWjJc6mzNtaSN1DizJG0MevyZGDXxMqjb17HpqWmo7xEniWPU9R0/V9Pns4pvEUMFrp5gN5JqlucYkXLfJsRVbzPl3CT2rnPHPjjxjrfghI9QtQIdS1+S2gSCNrlC0SqkMakyFFRQ+0AZrkJ9Bl+IPxfsLLQ/EmtXvioR5vJzYs7pcQIS2zawZ1AjwCQM/jXqf7Nfw/i174kazqdnfXV54WtJw8drd27W+29P+sJiJIUryAQehHpWNecKNLnlbRJ7DoxlXqciPbvhd8MP+EX0KK5v8XGqyRKrNlmWJckiNMkkIMnAzXS6iotsLGN7d89uPeusuYzFEIgMbR8x9gK47VpGMmFHB5Jr4t1ZVJuUne59nSiorlitEeaSeCUg1W9vSczXcnmTM3LE9APoB0q3NpqWtmCoWMjlj/wDXroZ1Vpievc/WqN+4chWHHGR1FS6sm1qdCijl7aBnuL04Zz9knxjrnymrySFgjMmOAe1ez2pC6gUUqXdZIiD/ALUbDnPfmvG7yIx3ciqFOD+hr3KEr09Tz6itUKl/bbwcIDnoRwcVi3FuEc5T6YGc1sSvg+hx2qJ5XkYZ4A9P/wBVbJtGbSZhSoAAWGPbvUagOudj+g7YrblidgOM881F9mwuOmfer5iXAzAznO1MA/jVuGAnnZyemeTUotWVgMcE9a07e12Pj8Klz0GoFO3tiXw3U9hXU6D4fiubjzrwyR6bBgzNHgOR2Rc9XOMD061BZ2Kw26XdzBM9qJVRmjBweclA2NoYjpXTz6lFNHaW1tF5dtbBtqkAMSxJMjAEjeRtB57Vm5294OVt8qK17bW95dpKIPItoxstrPfv8pM5AJwMnuT3NNTSlOHZN7n7q44Ga0La1ZIxIeXPQHJ4zU6Rs78buev1/pXmzrOTvc9CFOMUkkUrbTV+9KAWH6VtWlqOyfKB1Pp2p1rYNjLckdQO1XBFtYKRyO2cfyrknVuzpUdAVyjbim3/AD0qjczja+4N9A2DV6aPaCX6DoFGfrWRfKD3+RvTk4NEJ3YcoxHik4fHOc5rg/EHwRtvFWvfbYpUSJwfMyGZicce2K7ywtVd8Pgr/Ca6uztj5QVT1HB6V6MMTKlK8HqctajTqLlmrnzZ4h+A2peELiW90cNf6e4/ewA5eI+q+o/WuLYhCQxVSDgh22AH0x619mO8cQMb3EaMnL5dQRn154rzfxv8LdG8XXhu7a4itrvd+9e3YFX4zyP73I5r9JynP/q0OTEp8vRo+NxWWwqS5oNJ9mea+FtN025mefWPtb2SqwW3sJIkubh8ZCR+YQDjvgE+1dn4ovdQ8K+F4tW8V+GtT0fVdQme0g1nT7hluIIwoEMe0HaHI27iSN3bpW/cppWnp4f8Fpbx+KPCmsWdrqMszGP7RbzlwFjiAAMRZ25k5ZlxzwK5288cyeHvHGhaPeG20650mae6m03UIUu4LlZGJVAUJDzoiqE3nG7jIqs2zeeOqNr4Fey8u/qedhqCw8LdWbPi3QdW8T6BP4JTxhYa/oFppEF211YI91qLSM+YIWkfaG3lydgOAqcDiut0l9V0KDxLotrOuuQ6JZxra6Mb1re5g/0bAW5AJEMMYVmPOTNt56Vp+D9V07xJofhvxTqmqtP4ZvLsW0dtJax2F1CVX7MkqpEcygsWLbSFAXkqBzz/AI/gj8VzadoOkeMBqrR6kE1jVdPtN9xqFozMF8+csizJGsUmVwVQdS3WvlHNy0eh36Jc0dWYXhQWXw0ubzVPs2j6FeX2i3U7Lp+uss4cqvlWwYZJeMnc6gc+uQMcTrfhv4ieKNVtNK8MajD4h8J+IbpIrEWkzNY3EgVSYi0wUh1/iUnd3ra8Q/8ACv7HxXoWv2eo2WqWKW91cX2nRWsk0tpIrsdpVmC/xr84DjqdpFZevpqWpfCnSrWxv9N0LRJLg6jAb3UWu7u6lXMZktAijaqhVV4wqkMO9aR3Ttq+5jLVNX+4veNvGMuiTeKba38HT29pp09tpsHl3Qjjs2WbCx2s0CqW3AMTudj9cV9S/BjwsvhLwZbrIXlvbnddXUsr73aVzuYsx5Y89a+YfhXqukeNPEj+HfDsGq6fpS3lvqepQyz7ra6uFiKSOIyAybnIIUk4x2r7EhdbW2hiAEaoBkepxXz+bVfejRStbVn0GXUvcdR9S1e6l5aEA/Nt7/rXB6hchSVU7Rzz361tatqIWI8ZHUeuK4+/mO8uT17Ec18/BanuwVkLJOqK5PIXjnjmsPVb5wxxwzenNTXE7ODnnPpzWRcS+blAfmBAzXVGFzXYjtrhTqVmScKZk3AcZBIB5rg5tML6k4AyPun8OK72GEqRIqZ8tg3Psc9abFokaazeFx9y4kRcem44/SvSjVVODaOVwvUR5xeaE4Py9R261mS6TIHOExXs9x4djZdyAc8msa98PDqUXHvxisqeLT0Zq6KPMW06QdeR3OKihsG34COfSvQ5fDkZOBj/ABPrVm08NxpMiIPMlcgKipuJPoB1NdDxEbGfsjgLPQprtwdhAB54rfs/B/mwyyuXSCP/AFkwcLtPVVBJAJJGMV28ulQaC6G+w87DIsYXG8enmHnZ9OtZ95PLf4MxESoMRwx8Ig9F6/n1NZurZ3enkRycytH7zNe5vNRs47IWdjaW0RUbrZMNKVzgljjr1PG4nqcAASWenpB1AJ9ecf8A16nGVwoTYB9ck1ctUL4yuD3XvWFStKd2zanRjTVkAtxM2APk7HuT6mrdvYRQjBHXqB7UtvJztKYGeKsIjF9xTgc8964JS6HQo6j47fK7kQ7RgHjk/SpltokUhky45UnvU1pKjW4lO5VYd+Mn6Gs2/v8AyULIhy3UnrWOrZpYp6lJ5CE+ueOc1gzX3Py7Y+23/wCtU1wZ7t8ZYs3HPJrNg89vEVvZCwmkTyhO8nlmSWZWJVRbW6kSTkuOdg2gK3Nerh6LqOyV2c1fEQoR5ps1re8iRJ3crELa3e5kLOAFjUZZj6dOPU9Oa5fUfiLrGq+E7nVNPiuLGwus2unXFhNBJcidWVpGk+ZjGQg4XG75welJ4b07UtBi1W41U6uYrO8tdR1K9ltLhkNq/wAsUX2dwsInlZvljkTaiKxL85FLxJpV7qUMvhe0+xmKfUUvdevJb+z0jTIJZMiCOcwORvjRiMKQFJcbHI3V7+HwNOm7y1f4HyeKzCpWVoaL8fvMewTSvhrLp+r2Md3JdX5cXVnqdkHu1tWUBi0k0iRt5gYlCqZB79M+xXHjW+8N+G3uPFOuar4U/tK93aU/2Z4WjsokKpC9u8U6IcOpDIADtbkjFcv4l8EXHhn4qeB9Z1KDxPq6X9k0MNvp9uYraCRd8ENtAzmOTyFUI4J2syMGUnO6uR0nwPok2ra5olu3inXV027eN5fD8aNEzBmHmSJO5ZWIxjhcgHOeDXpOMWlc4ITepqaKNU1+8k03S7SbRh4Y0x9O/tCG9juipgbeSJJNq7Q0nG4LjpzitPwHDeeKfFXhezPhfw3ZXOkxXF7ZSSusN/5BRjHdPIuVd/PbzAMbQNw6Vi6bMniv4Zy6DDpcmjaW8kup6jM2pRLcpbI4iVSzKWZBhGbjLErWjrsujfDP4OR6VouuNc3Mdul3cDTrh7i2vbfzsmMOyqBGzykMByfu9qUr7df613Eu/T+u56R4KsNd8RaPomv3OtrpdtceZ4evku7SJIBaHJae08wbS8xzg4A34A61xeo6xpFpp5utU0i+1PwN4cku7bSEtr6Bn2/Z2WVZTEAwffJGWZjhS20Co/in461jwx4b1loPCPhrRsf2WLPTzGs+oWVo0TNDK0fIKo23aCNyd+ua5Oz1XXvEfgCezj1SC0urjXLO1vtAjtY9Og1NmP71VkJBkMj4ZlAAHXrgVkoN+89rjc1scz8KbnwbfW+n3N1pV+9xpc8hmvr14ZrC1acosUs8RUNKgIb5AeTXW+KR4Ql0O4tk8U+GLjw3Drr29sZrGZXsLdIs4igAJVpnZizZ25TrWXYfCnWfFVzLoTeFH8F3Euqf2jfRWNvI4trNHMRdleTIEbN8qDtuZiBzXB+M4NI8YfEvWNK0zQrrQ1v7oraos7OkpEoxIyuCcFdx4OATWj5VeV2ra9zOClpFLVn0N+zRa6rqthP4l127e91C/k2rK4HywJwqrgD5eOK96mv8ocD5e3rXN+BtFtvD/hi2s4o8RwRLGAOpAGOKlv7opnAxnkZ6jFfEYip9YrSn3PtqFLkpqPYfq9yHcgnGBn/61c/eXBcgHPPFWJbrz2ycnH+eKrOS4ONxK9vTmsoRtY7EVJYyvI4Lfh/Oo/sCzOM8DHIq4ymZgWGQvtzT0YFiQM8854rZ3S3Dcpi2RFKhflPHfHNWtiC8d+omjjn2g5OSuGyf95TStCXT5uM/wg8ihgPs0Dn/AJYyGFuedrZZePTIYfjSjdwkl6/cTN2kpDpAS4C4OPXtVOZEOcONx5xVuFJL+Zbe2iMrSZAEfJz04HWmzXUViojtCk90Bh7pBuSIjqqZ4d/U9B2z1rOFJtX2Q3UtotWUvsEVrh7yRokPzLFGA07j2XoAfU4H1qnca1c4MVnENOhPyt5JPmsMnlpTgnjqBge1WUsxKzuCzuxyXY5Yn1OTk0n2PeAQMAdSelaKqoaR+/qCp82stfLoYz2ki7/488ketNWFhECQApHJNbj2YLFs9uV9PrVd4gVyBhRk4fj8s1nz3NUjOjtmfDLkDv8ASrkUKpu5UDHOP5VM1u7javC98Zp6QeSuAPmPB7Vk53KsLDZiU4GM9eRirTtHFhQGlbBBIOAPc96rS21zOFIk8hP4to6j0JNWBpnAJIJPPH+ealvq2Mo3FzJc8K3C9AegNVTYu+ZJZNirk88AAD9K2vscMMbszhAoJYnAx9SfSuK17xtpkdpeX15Pa3vhK0nGna3F5ErXKpIWTdEwwA25JAGAbmP0yR24ajPESstjjxOJhh4Xl8jjvGvjO01LQpbDR01S9kv5BaWdzpyfu533bHLSkYVAxVeD8xJ6Ac9Z/Y2j6R4s1xr/AFWbRNH1czaOv2O9is102O0ZUnuXkTexQyR+WEjUEqzhdn3Th6H47v8AWdZgv9GkjuNOubC4sNE0qw1aewFpHDGI2up2eNUZwB8p2szSfdxs42deufCureGboePX0XTdfsdw15Hkmn8QgxJttN6SN5btywdSXPzJkbhx9lRoxoxSiv8AM+Jr4ieIm5TZgfC34jRXkvgrw+Xv9U0qz1JpzZaVpIZL68D4ggjyRJKi7gzO3zAyMePlzXFtG3izxD4b1DwBcXmm+H9PubaHWtG06ZLkTiQI155codZnmm3IpkXeFf7/AMma09P8UR+DbPwxpd0deivdQii1iayjsVuHmgeHEEenwQSKsLBJZJDK4P7za2SUqtc+H9c8DeLdXi8QWCXujeGrO5u9Fm1+GdbABWUwW0l4xSSUgvxFnHm7l7tXUra2RydDHtBZeE9SP9uaNeePH1WMR3vhO81FZNQgvtnlrJOij9y6OfkVQWK/KxX7tdP4a1XQPiP4pj8CSaNd3+k+FrGZQ0+qz2sktyZlEpYRyMmEJMa47AnjOByem+D/AA3rs/hbXoLjSdM1i9Larqumi/W0SxszMoFyk88e7eSzHYSzYTduYMK1vGfxE8b+KNL8U6lpDWvhvRX1q0t9OuI7mzsIbmGGK6Td52UFzK3ys7hm5I6Ailv/AFYV+UraVpN18SPhzpcF7rFzoNxrmqeVDqWyGKOIwQ4EUoVxIBICSoxgFemOnReKPGyeHvE2nTaX4TTVVWaDT3hkRVgi2TvLslDAjzJGVXJx03c/Ma5v4SeLLW50ewXThp2mRzxxo9rc2rzSW99FG0f2t3AH+t3KgweBu4yOcb4/aboqeHdI1GDSrmPxBqW+e6tNVIs1iWILbkW+1gsi74mY5+Yb+/Nc6hepyy2Nub93zLc6fwHY3P7QvjbU9T8a+GZrzVr/APfWc2nSQ20XmWysFikBdQiBnQHP3gVGQeT1ng3xBaeOPikBe+ILnxA/huW4udS1OayhY/ancbBpaSBtjoUA8v5tyozKO9eZNo/gvS/BKeHtB8SW8eraxLZ2MjvZFzpxldZnl+0g73QgKBhesbZxxXVaDY+HPF2k2V1JbSaJAGmjjlMGYbiKPcv2pZBtWN5mjIkkk9flZVzTml5pdPIIa2Rc+JFhqfir4i3/AIe1HTrjw1bzCS2vfFsTmOCeaUvKqgsVizO5RH2n59q9NprA+A+hapqc1laatJO1j4Za4tYLa7t1jkgnaRjKmckkL0HOM5pfipr2ia1pXhy0uNMeXxLrNtCDa6Xfo1rpPlzv9lkhRC0brIFdpDnI3nGK9X8DaIvhvQILYFpJiN0kshLM7E5ZiTySSa87HVnSoci3f9Nnq5fR9pWdR7I7U3wh4BZABjA5/Ss68ufNQkFsj+I1BJNhgO/rSSlCEAPTmvjoxsfWIrtMHTPX0xSK+xzjrjJPaqzzATZ5x6CpFKzNj5se3pXUlYW5MzCVyRyAOVHFEkpjZBhQvoKiRyCT/rF6DFTtg9skHGaexRIx+52PdhTbPUNOkS9t9QuZbcTxCO3bBEbTB1KmRhny1GCd2D6Y5qOSdQr4GQo47c+lbHii80zwz8MZ2W9ur241AG0bSrUxyQCd4WRRMFGVIffIGYnJRQMbK7cLT55OT2SODEVeSKit5OyOfOvy6rCbO0tP7LsCD5sqTb5btc8FnAGEOPujGaEVU+XjbgBewwPSq2j+fZaYi3IV5Nq84745NWZJ8HoueorlqT5n5HXCKitCRwOMkx9CcVM7hcfedh0HcCqvneZkDbuXk44qSGYHGeOMECsLG5IiGQn5MKvY0La7Sx+/6L2zUm/+FeM4z71OIdzjHU/w4wPxrBuwJkMNuc4/iJyehwPapntlbHcY6VaFsR1OP0JzViO1VFLZXj8azcricimLYgDKNg9x/nmopmSMM0jrGkfJYnAAHfJq/qd7a6RYSXd7LHbW0Y3PPK4RFBOBknA5PFeP+NPHw1X/AITTSJ7e2uPD+nWbWdx/ZV80t9NdSnyoIlEJ2KDMVB3tyquMc4r08JhJ4qVlou55+JxkaEbvfohPiFqviDxRLfaF4Witr+e2vba2M2n3YluLWT/XNM8QBVo9qbVByGbn0zyuj3kvxjmttO8E6nqWheIbfUZL3Vr6/u4za6ghRUEUSgKJpY40yIiG80ySdur/AIY+I9N0/wCJOlx6o+g2l5pWixaIU16/lkhu7hZo1JiUKCkiRqyhiNjMij7prnNX122+HM3g+O88Naf4n1W1e7fTLa2t3srYK8/lgS24UStcAxEgkqwV06kAj7KhQjRioRX/AAfU+Or15Vpc1Rnb+K9I0rx/4DPjFI0t59DvZNC0XwboMdssy/MJI5gASGZEZsqnmsHO7PVay/iR4Sh8ZCWKfRIvCfi3S4k1HxDp+o3DQLqMj8tJJdzSAh0jUsVROSzso5FWPCtlfab4ej8T6fpVssP2i+vRpmtQW9r/AGXPBa/u0tXnDtKkKb5FMYByF3ndw2JqW74qXujaUv8AZ+nQeJdIVW8TSC8dLea1aRnieSdjsjd4xuweWKyE8la7Fo99Ec7s1Z9SJfFXhm38NXHikaXFqkmpudA1a0020ntk4iR7aCymZ2MSKsKl5CPMboF2kmtFfiZ4p+OttdwaB4EtvEOtXaxPrNhp8c9xcq0D4guYt7uUGx2jdkA+Z2Y8kNTPA2t2uqeCdK8PnxPrfgyxuJ/7DWFApWyvImSd7xmBRYxM0iRsx+ZPl+YrkVrX+nmbUrN7iSz+H95qEU+jxeI472aPT4dZgdk2N5agSO8ewtNISoaXzAeQK091u1tSdbXuc3qHiLTLzxwZfGtpc6v8QrGxvIr6yh2JZTFLZkg02VRhg8aKVaRSTlVTkjfWLJp3hrWfCegpewadpPg1RJLYXF3qYnvpLxli+1I6lGIUEKOI1AAQ5YuaZomptrHxU1sRaVNpurIEttO1C4sGnfTLyLYsU0pAUASeWxd5FbG/f8xFdPefEO1k8EaPpOt+DbnSdesppreGDSrWL7L5MbFpZkhkRtrSyzjeVbb+5TaADUyvHZfiKFndv8jR8P8AiTT5/id4T8NafIujWFxM7JPIqvaQmLezygtxNkGVRuPytt561ylto0/xa8SSXhgtkS01bz9OgvnR7GcEgC2ggQNuXZHkRqTnnNLfaDYaDqen6hqsmoQS2GnmxiIt1mtjfTKQscC5DSsUbJAGM/NnsdvSdBuvhn4V0nS7PSvDul+KNVu5VEeqTYubixY+WxgmBPkPuDbuRIPlwMAik7LWO5q7vR7HpfhrUNNsfiNFrDuLbw/r1v8AYNC08aVDbT6VFFtEkl4HjITbhQMHcwZSMVh/ErVdV8a3yWsvjy28KXdhdW8l1aXBEVpa2ETKkV0pTKt5hlUrERyvPQ1j6TLZr4e1Dwj4QsL3xhaa75lzHezWss93LdxQBwjSgY2Dd5ZwMYGG++TXAeLvjVc6f431Sxm0TStUmuNMTSL1bmyRxeXiRoolkyCSFkT5UG1RtXiubkcpc3b0Li7LlfU7/wAB6zN8S/Herakpd/D1jdMmnx3NvAsiHGCFaJVHlgfdXou6vaLcBE9ccCuI+FXhmHw34VtIERI5cAvs4G48tj8a7yPy0QH1Ga+UxtVVartstEfZYSj7KkovcjdyYfQDv61UaYpkNnA78YqxK4CkDj9aozvgEjt0ryEdxHcPzkDj06c1JCduCeMj/OKg+Q5Oef8APrSpwh9+Sc9q26WKJ3cBgFdsHjjj8akiZuvQDn15/wAiqmQjBO3pTmc7c54yaqyAvWqNcXMSIW3mQOxjTcQBzkDIHGO5A96xdSOk6nr1zYeGZIYPDYnXUJhbIWea8cFn82TLK/lszKu0lQOnUmpl1G6tbe7jt47O4S5iEE0Oo2q3MDLuDbWQ4yDtqKCe6Ms893cC4vLiTzJDDCsUQ4AAVV4AAAArsjNU6Dinq3+BxSpynWUmtEvxNGTCIEzkAY554FVpG3uccKMZ96jZxv64HZetSNyuB9SRXDsdyYquzOCXwR1x1NSJjgj7x6+9RQp68rnNXIwq5AGWHI9z/wDWqZSEWYIFiAfG9x0H1rQVzgEdOh444qiHIQlgSO2O/wCVWoGLfMfkUfmK5nqBfXDcbMjr/kUXMy2kEsz7/KiVnYRoXYhQSdqgEk4HQCsy51OOytJ7iQuI4VZ2wCzbQCTgDknAr538Y/EO8+IOsWkuobvBOj6DeI80mt+dGXLOFSVVTDecgbcI8H7u7d2r1MHgZ4qWmkVu/wDI83F4uOGjru9keiXfifVPiFPPqemeHLDUIvCLrqbadqlwJBeysrCCDyldStykgT90c53MMZXB4rT/AAt9hk0rw/qtvN4HS90gy6jrF3rJtbRb+6Z3EbJJy02xGiIZm2HJ2jFcx4C/4R7QviV4ssfF0v8AbOqzq1rqAsy1xZ36CZZZp/PQgwyMyIUYBgHb+GtO2udS+Jfh7xjF/wAJHY3kkV5bWWlWMNk0l4162T5cDTDG2REk8yRmDO0Ssc7jn7OlSjRjyQVoq39eZ8fOrKtLnm7syPF3/CIeJNV8a3NxN5t7oOpzXLXWsssT6mhDRRWcKQBRxIpcseqcjb0JYSb/AA1Z6H9ng1XS9L8NyarqGsW0Cpf2sl1JlIrSVwCRvMCng53zfNirUHwkvviFe/2RrsX/AAi/ijRSsmvRa1d29rc6s5jJhjgUnEcphjwNw2n5nZux2NE0/SBrPiTSvB13oN7e6vaR2Gk6ldaktvFFCoQmxYyOA6FQY3YEtK+MbY857eaPe/5HPZt3ZyPh7w7qWgaTqGoXVpFbaN4a04a7DA0LSJepdCKFYy7EBRIj5BI3MFOF6YueBNI074g200Vrcv4c0m4vLafXvDkdxILWz0e3jLSXTyuxJQuR8vLg885FP+K+u+Ivjd4+g8WeBdO1C70/RorPSTYwRh1tpYE3tthXI+zBgdpIwq7Q+OMv+Hd14Q8Q/GKwv724XSr+4vNRuPEGoXb7NKs45VcJJGpTJUPJjbKSrEKuCGrFvS73/L1JXxWWx22o+Mr6zsPBGjQ3Hh6IxxxXus6FNAsljbwWyNLaNCZlZmaaI/NLknf5aswIArA+Lx1650uXSbfxTDJoTXS3WlWniC6aa5sIVhMl7cDz4xNHmUhOUDOoUKCMVr/G++1bTPDzWPhyVI31O6txqd211GIZpTAohe2eXaTG5R5ImjVVA3N1+74/L4U1G/8AD154s1G8s9Z1rX57a0S0N75l1euXy+0oSxeTZGRnBYM2M8ZqmlpK9jSbesRvxX+Kl14kSy0qx8QX+seGf7Os4pra5MgaS6jjIkZi+TI4dnKsf4GVcDGK7jXtO1n4f+HPDNqsOu+I/FRtWtnEpMEek2sW1/saR5JzuuFJY4HyrgfeqnrNhf8Aw2sfE+kW/g7R4PEGkXFnqdyBtvxpcEc3yw3LHcrOzSqzt8pGFX1UR+B/HWtfDXTte+JHhPV9Pu7zWdVOnT3XiG1VW3FPtEvyvuUszspyDnCjpk1q3eKUdjGN03cr/wDCKR3+qaJZWvi57efVXiTTZr2GZoMbVKSPkExOu75XjBXHGa7bwl8MofD2jeDJr+LUL3U7aa41OS6lgRrW3aUrGtsQSSXOUmAcjiTJA6Hb0TQB8PNN8OeK9Qsk1DVdImU2VxqDtHFbzzyEKzwgEfZI4I2dCGBz+VceNePjP+0LHVdcvpTFqcuota6ZD+4YPtKPGzlVDFSNrPwoXcea4nKU9notzpUYxd2tTptT0e6s9VsNC0nxDF4ea61Ca0uLawnuLhNFDxpPcLJPEuCCTxtyEO4t7eYab4f8LeLvjPLfeFY9T/se2Y3Df2pOszMzHKsrAAnOdxBGQfWu18XfFvTfhVouj+G7bTjqmqwL50yX8MtvpYilhcbTCxDzzbZmzM5AzgBcKKZ+zn4SNroiXkkHlTXZMrKOir/CBnJ4rjr1HRoym+ui8ztwlJVqyj21fl2PcNLh8m3jjx90DJq9NMFHD8DqTTYURFOTkk4qORs5XuPT3r5Bu59ohruTyepOf/1UyUdAcZ5OetBfjg9j+Bpm8buevfJrIojZlJ+nU9KQsFck9M8CkP8AsDPbFESFIyZXXdn9PatEA0KDLwOnekklBbaN2B6UbgFLdiKqTXIQbfwrSKuyHImUr/F1FNGAfTPHAxVbeu7+ZqUFEQc89h6DtVyVhosIm1+ueMfjU2Bsz27/AP1qqR3O9yByAOufxqeNy5wxz0yKwldPUosW+dxxu59e1XIwQgLfdPQHgmqcTneNoII6d6s7lVsPuPv/ADrOT1KLaXC888jvVDXPEFh4fsjeajeJaWmQhdsnLE4UKBksxPQAZqLUtWttKhLzzrAGztHV5CFJIVRks2AcADJrkfDWr+ILzxzrE4gTU/D03hG5vLO9091BLSx77eSEMVmjIbajOqqysGJIQV6uEwcsQ7vSKPOxeMjh42Wsn0/zOM8Y/EePUdN1DW9b0ObT9N0uSSz0S5mla4tb7UN/EnlqQkqwoCxGWXdtDdcVl2VvFqupeDtX0y/003HiFbq+uvDeoWBtxqN3CpOTMwYyxTSgERlh1ZVFWfC+t+GPD3ww8P3Ulvc+OtRj1qa5v/BbX7TwSqIwVmgJjywjaMbmjDcsyliuRWPreqwa3qF3q58Yz23iTWInOn+HLqFr+50SWW4VkWO5ACw5Qtsxhk3fMBjNfYUqcaceSEbJXPjKlWVSXPN3bOi8B6JpT/FK5v8AUNR02wt9Xje/ZZkuls9amEnmyCNVAdY43DbYCfMZ41+U5UDJ0FtP8CuLC9tkt9H03Uk8V3Nnp8t2LzUrEMIYYXjYYhb51YCQ/wAeceuXq+pT+GL+3+H+neIbzxDok+rPqa/2VPPa/Ylg81AFWRRhy6l2bGG2IQcmsXVPi54z1vUtT+IN1eab4a8SxRW0u0W6RPrIEqhQ0T5MjJ5YYt0Oxe+DW0YSfXQxcorpsdb8I/8AhIPFuvz2AuY/EenX9tqOfDfiiZDcF2AjgIIbzN5ebhxtwFkA4NZus+T451jw9ZaqltoEHh2d9Gh8N+R5F/ezxFpfLgYIfLMhZVPmNhGK/ezWLqEx+Fslv4g8MWlzqFhqumFJNV/emK8uJYWFy6NgOiRtI6AE53ozEnGKufC+51H4ieFdH8NJe21rJb6pItpHqaL5t4lxsWeKK5kAVI44kLOWJbH3fSm4tarYlP7L/rY9R1rRtQv/AAv4xSyfT9A8QGySPUPDzT22mvpaDyLqaXzlIed5nO0qu3cBhgMLnzT/AIT+Twl8K9J0S78Bvqltqpn1G/ub95oluJFkKID5YBYRCIOPMZhudiVxXUeJpYfiQ/jW6uvC7SahqniSDSl1yxkZNO06BVaQL5K4MkaxxLI0uVDfe7DPR+Dk8I3kfhu90y60nWn0yyTQrabUpJLB4fNaRDOtrI7B0Z7jIfDDZE2fmb5UpKK1V/8Ahu5bTb00/wCHPNfi1rHh6Qi7utVm1C/trOyuNJ0mOOSQXMUtrCiteSgKIpEUAlYxtYfKu3vd8PeJ9M+GNxqBuGTTvGN/Y/atUt77TWvbjTn3AobPcViBELjIIyoDAOCBjir0a+uv+Fm0zxJZ3fiq9KFtcknMJ2MFSCItIRvULGSW29Cq56CtI+LJfFbWGleCtMvbDydSlivFW/lukuLedFRpGZhmKMhJSR90B80ct0l0/r8DPmd2+pm+Pte8OPbXFr4T1N7KTVtRZ9ScGaK3mtlSPyCPMJYqHM7MrM3zbeTivSfCXh+00vWIw14PiHpq2bRWmgWuuxWEligdQLibjYzSEMRtydrAs3K155qvgzQprqC98OazHceFdIkZ4BdQK95O6L5s0bsgaNmKxM6AkLt445zs+J9Z1H4h/wBsa3omg2WvW76swXUL7TbcXdrAyZhtpMYU4AcAgHiIYOOKOiUfxC9ndo9A1K5tdJ0Z/G1lbzR2f9jLaS+HtZkjZIkiZVEcEAyrQGRFffuOPmGOrVxAuT8T3Gn6m+k+DtWa3isZ7uGH7HBLANrytcqOAsUaRAYGSeMGvQ9N1e+uL+z0HRtQg0O9n0+ea1FtCr6YlqIsM6SylmjUASRqMbTJ83HeDxdq2iv4S8Y2mrado+ma/dKzWt3bWM11LMfNiDGaU52cNnK5ZiecYxXDBuL21OmSutDzXxpfeIviz/wi41HULzVLLzJbFftSM8cS28uE8qQ5U/I6qQD6Z7V9E+CtHXStIgVE2fKAMegGBX218JP2VPDkn7LfhnwPqVt5ckUP9oRXgUGa1upMu0ikgE/ewQeo4NeBePfg94h+GNz9n1WwzZZ2xX1uC9vIOgw2PlPs2D9a87M6dTljZe6etlVakuaLfvf1scOIPvkn3qJE3A53c9BV+SHbKvOGPYVC0ezPydecf/Xr5ZuyPqkZsxAyFHTkYqFss5GM+pFXZoo4lywx6t61BIg+8p3kD9KhspakITBHPGMgfWhm3Dr0pIzhyGPy9BWdNfv9m8x4/s7c/JnJHOB045rWMXJik+Umu79XjwnC9Bxisc3RZuOVJ471XvNQE0hGck9eeKfAu9cHjNekqahE5+a7L8JD9R/+urG9i5Cj5umfamWw2jb2HQ96sKnz4AyR15rklLU0QsackAfjxVqFCGJPJHTtmo44ODuOSeB2qwsZCFccH+dZyZqTJIq8Dr3qlrnifT9B+xre3MVpJeTpa26Suq73ZgBycAAZ5J6VkeL/ABP/AMIxpc81qlrd3iRySiK5ulhUKkZkZmyScBF4CgknivKpPHSawNL8aLb+XoGnRSlNY1GcLcpqihpRaqoJRfM/dAbVH7pfvAhs+rhMBKp78vh/M8jGY+FH3IO8vyJV1fxt4g+JVxFqOnPZ2stnqVlBa2VrFqL27JC6s+QSEcPtDHerYcDGCM0/CWq+HdQ13WfiXpV/BoXiLSFsrGDSdUgW1s4J5bb7O91KyBh5IdH/AHQUDLKDxxWzo9h9rSLwhDFdapq9loz6lNdaNmzsri4hUXq20dthfNc/uw8wG5tuAvGa86v7vxRDeWfhTX/B15rOp3t0NR1qW1SWO+1UOwcQyyqG3KjA844bdz8tfU06cYrljp+Gh8jUnKT5pa3/ADOsu5rTT7P+x7nx8nhfXvDmniSW80qwW2OpzSzFoEhuYgCIQkqMHKY/eM2Ky/GHhDXNW+Gk95baFa6B5N55mtWt7Ji5UyB9s7SyqpPmtG4KKSSUXC85bZ16ya/tk1geMLm3sbO0k0m/GgaUJEd7YM8MYnjCq6CNbUM2W2uQBnqMj4h/aPFttaRz3Fvomm3hTShJvdhqt35MU0N3KgLbGAMccnJ8voP4q3i9V/kQ9nc8x8V+JrHxzb6Bbefef2pptimmm6v3UxXaKx8oBR/qcK23ktnAyQa6HxF4D1XUb6CbxPp+qaBJpNlaQ63qt8N4RjlYPkOGLGPyUCgn7u7pTvCF/FYaRp+kSanpjrqUU0tzrwh3z6C6MFiKzYDKOAWCZ3CXAy3FbUdxqt5p+l313ew+IWvIEudauY3ka4ltbaaRDJJPIFIQJwPL+ZiOTkVo21ZLoZJKWr1KP/COeM9A8JaP4r1ia/07wlpRh+wXFpdhZZ7aZmLRW+CRt3A7iwAUs2ck7ag8FalHqfhbxrrMx82fTbuDVoDqIM2IZHaGZIlBB3kyx7j9zEYzg4rnNblvn1iSDwlLc6lbazCf9Cgg8zy7cy+bHamMFyNoRGbnr1PUnp9LNvq/i2yEPiCw0PTDCJNdcAwi3aeQxSwKqgiQRq6qig7QOePmoltr/XyEt7I7bTfigLPwf4Ym03xPbeC7C/8A+JZ/wj8sFzcxC0t3dizsAxmWaaT58/3duNo21kfEO5is38X6xrWo2UfjfR/FFtZLZWtuI7WS3jWUxJuUKoWMIF4A+VVXnqKFr4m1XxD8KtVkltBYafoui2tnpk8yLI8uLxQ80AI3I/zNvaM4G75ucU06br6+Lde8PyxQ6ro0Mf2abVpbMNHYTRW5P2hi4ASXCsCZOTv9cGs1FXfkaXbRnrqtloPxlvJrqztdM0XTLh9K0vVooWNtp5TIWYRvkTAMxkKHJy2fSsm28WwWkviXR9N0y10mO5ht4571IpfMIt5VeSQKH/d7yPM2jGNuBWBe+Xawa3b63qqeKJo4o5oIIp5iFlkZS8qsRjheGxkEleuMjuNMmtJr2yuZ7rR7bWNT0uD+zbaaykcWylXidWBXE0jJEFXexBMueMcaNJavsZJt6XG6ff8AjnQdQRbvS7rSvDl9E887wWhWD7K5aWSZHIbAKSuBg42yMuOTXT6X8NYNKg1TwjpRs/GWuNcQahMItQOnLBarGwh+aZAGdvPJdCAyZQc/NjK1nxV4g1j/AE8aPpuqprME0mjCNBJcabZQqyqgwf3KKRna/AEbDoawfHEVx4ysPDMtwl5rt9dWLXtzr8cb776QytGUk3ffMWzYH6kHkdKyXNLsjXRefqeyaV4pt9UGoQ6mbWDw3NGDaaNoNv8AZEt72WNN1sZ2G7CIeVDEZXnaK6z4G/C5/il+0L4c8MpqYSK3sYW1/S7IiWwaNHDiOORWKu64TeWH3w2Ca5v7ZBcaroWlSWdvrN7YK7pb2EKyzC8SEFzLGTunYyGKMqTyEf8AiOB9xf8ABP74MweD4dY154NLnlMUdnFqFhbpD9obG+Z8KSAMlFxww2fMA2a5KSTmka1ZNQPs61tltraOJBtVQAAOMUy5sINQgkgu4o7i3kG14pVDKw9GByDVsHNNPevVcUzy7nhnjb9k7wr4iaW50gyeHrt8nbAN9uT6mMkY/AivDfFX7L3jbQiWs7a21q3XLBrOUK59Mo+Dn2Ga+5GqJj6V5NfLKFbW3K/L/LY9ShmWIo6c115/5n5keI/BuseHd6arpV/YsOGFzbsg/MjFcu6hFwnTHUdM1+rMsKzqVkTep4KvypHuDxXJ638IPBXiUltS8LaXdueshtlV/wDvpQDXj1Mlkv4c7+q/yPYp52v+XkPuf+Z+YlzIRh/lyeDXN6rqHl5Un5+wPf6V+kevfsffDbWEPl6Veacxyd1nfSLg+wYsP0rzrXP+Cd3g7ULtbi08U69ZsBgJKIZk/wDQVP60qOV1qUrySaOuWcUJx6r5f5HwnYQmd9x/L1rctrfYnO0n25r7Dj/4J72lscw+N5SP+mumr/SSpY/2BwrfN4zXGen9ndv+/laVcHXk9I/ihwzKgl8X4M+SrSzICAvz1PpVuG1z0JA719dr+wnbpjd4xlx322A/rJVyL9ifS7UGS78VXzxqCWKW8Uagdzkk44rjeW15fZ/FF/2rh19r8GfIPkYwCB9e1cJrXxbtIfFZ0jSoH1dLAfatauoZ1RLO2Rl3/O2QXOdoB/iYV1/7VfiH4eeEtSsPB3hHxzeJe3YV7vWkC3apE3CqiRAN83UEEkjoOQT8+aj4bm0rRfF/g+/vF1O3khtNQm8V/wBnCO3sUjPmqshx57bzKsZVgCH2jaa68LlvK+ar936+Zx4rNOdctP7/AOtjPt7rwR4z1PxzJFpuo6RLewstleLqLX9x5rzqYYI42CmUMqkOxb5VDEdsp4T8L6L4T13+wfEOor4r0u7s/tbaF4clWdtXZnZY/Ik4EciIN4JBf7yhSDzz/wAPfFkMWoWnhLTdHgu7XV7h7UX11GxvPNnia3WZShGwRrKxEYyOuSTyPYvh9Za94K8XeEPD1mk+t6fG6ahL4yitNtrDbvC0aAPLF8kMSBXyGU7t2P4a99e5eP8AWh4CfPaRwGu6pqupah4w8TeFLObxBb3dqum3r3FrNFfaRB8oWNEViIwFjVN6tJgJ82Nxq/4Zu7q08G6beBvFXhjTvDhZ7a1ukkuY9a1G5mBSMYCAqQrExkEMFb5vnNY3hPwrqFxBFoWm6rolloWqaollc+IdauVJublVPESAkqNkh+Xq3mDeeQB1/gfwvq+u3Wu3HhaPw/ZW9tdS3VxpCXcEmyCGFooo2WQkmQvukwvqx4+UVd0la+wRTbv1/pmZN8OL24+HeowzeIRpF600OsJYx27XE9xFtcNPMLYsLeFHO0KAwUtkjo1cfpmg+K/B95pnhiCWw1O423eqz6ZbGK+NvJ5LDd8u4o5jjBBU5G4Z5rX1W61rTv7L8Z6Ho2seEkWWKxvLqW4lF1qtwuGJiUKDsIRcxqdi9PSoPDN9pdt478Sa3aeHH8FWCRymHU9VupnuNHuZFbyXiA2kuzkDBDYG454zTTlZ9UTJRun/AJ7HN+GvAlxH4fs7W8t4EvNe1C2t4ftM+x9PjXLmaaPI2pIrZUyDBWNm9K1fDFrfyap4kuZNLtPGfhuwtUttVe2nVhBYiUAeRIdpiJMa7XAwB1G0mtHwP4zvrW0Oma1DZ6TZPaySXeqy6cL2/u7aNmlMMpkJBidyqiTHHy4yMiuR1DxJa3viLW7/AEgSeH/BuoRJNqGjabuZEjLLm1bcfmO8/IzHH8Q6Ypq8r3M/dikL/wAJnpD69Pc6HBP4X1K71BpU1oXrSCzgY4WBUVBlApwxHLYxjGc9i+n6GL2PxTaW1l4Fg8y9uINJvXmuIpri1KpGNojICb5SWQk88AYrmX8N/wDCAeKtcbTdIk1drKzR7U6siCazkmjV0kaEEhmiRm3EgqCNxAotLa40m8j0O48QaPqhfS5DHbXdwz2sFxcqpdvMx5YZUYMXzjK4q5W0aEm1uU7BLPw9rOhSa34nFzpV/buLp9HSR7i0gkdlbYGVFLHyweDjHFVPFGvahqZubybxbc6hNczC11C1kkkilu4FUGOUxsArgoMYJJBC+taXjPwDrcHhnw5rM2l3OqS65GiWs0AeVYo4MQeWDGNp3uMrjPy7cdTXM+OddhntNM0a+8PQ6fquiRvY3NwkjtLIASFSRWON0ZJGfovaqja6d7/cRK8U09DoPAc2kR+JPD1vp4tkQXf2661LUo/ltI8g7dxPKIi4Jxy547VsaVHa6Hr2iadcaRf+K49Pu7jWWvLS42Q3UIUOHhYAkIDHuJJGSWBUNUdnolr4fh8QwyWEt/4dl0+COaeQiC4WPYkqyRgg/OpCZHKkyNngVdg/t3Xvh/oWn+HbyDSbydpLGPQYbnyZnjjPnmYsW5aQsMhiv+r4GDSk7u62Limt9yR7mznbxdqWj+Hrjw1o97pccP2q7u2Il2rG7xROQq/vMZPUld2OuKwrvWdf3jQfEGu21lpmjO9tbW00MdzbwSAjcsKjIx3LA+meTVmwmvdM8Jaq+qarJ4oF1DHOlraXDXEVu0blIXmBwAoYSDA7D0Izr+Np7Hxd4H8LeIo7/Sn1t5r221FLkNZgP5olBWGMfN/rDmXPPAxkVVO0ZK6uv+AXK7V1ufVHwBs4E/ac0+3WCNYI5lkSIIAqtsHzAdAfevvf9kO0gsvgfB9nhjg/4mup/wCqQL/y+S+lFFedhv4j9DXE7fM9vHanUUV6p5g096jaiigroNptFFAwplFFJlLYD3pVooqRjh2r5o/4KM61qHh79krxnd6Vf3OmXW6JPPs5mifazDcNykHB7jvRRUPYXVH5j+AP9M/aE+Id5cfv7y08M6jdW9xJ80kMy2g2yIx5Vx2YcivEvC7t5Hjr5j+80p9/P3v9Kg6+tFFc6+P5I3fwr1Nz4ZItnomuanbqINStP+Pe8jG2aH/cccr+Br2DTb24vPjH8ebOeeWez/4Rq7j+zyOWj2q9vtXaeMDsO1FFOXxIqn8K9TgPGx/5F2z/AOXO01uWO3t/+WcK+XbfKi9FHsKx/jJaw2UniL7PDHBv1G73+UoXd/pA646/dX8h6UUVn1/rubL4n/XQ5iHxJq9m+jJBql7AkGp23lLHcOoj4H3QDx+FdT4F/wCKh8Oa3ear/wATO8n12y824vP3skn/AB8feZsk/jRRXTH4TF7o6CS5m1CD4oXl1K9zeQeHoYIriZi8kcf2uBNiseQu35cDjHHSub+Bf73Ury2f57eeO182FuUk6N8w6H5uee/NFFStn8jN7r5nF6M7Sp4gd2Lv/Zlz8zHJ6r3rb8Q2sFmZ/s8McH/En0p/3ahfmZ49x47nue9FFV0QId8Rrueyh0f7PNJB5dpbunlOV2s0r7iMdCe571Q+JVzNeanFJcSvO8+pv5rSMWMnyRfeJ6/jRRWFPdfMVTqdJ4EuZtQ1jSPtUr3P/EnvY/3zF/l3n5ee3tWdoSL/AMI58ULnaPtEEjeVNj5490jK209RleDjqOKKK3Wxa6HY6XbQ2XwTvby3iSC8k0TUI3uIlCyMv2yL5Sw5I9q0f7NtNU/Z/wDBtxeWsN3cR3MkKSzxh3WMLwgJ5C+3SiiqRbP/2Q=="/>
  <p:tag name="MMPROD_10133LOGO" val="iVBORw0KGgoAAAANSUhEUgAAAE0AAAAaCAYAAADygtH/AAAAGXRFWHRTb2Z0d2FyZQBBZG9iZSBJbWFnZVJlYWR5ccllPAAABTJJREFUeNrsWU1MW0cQtk1M8HuVMbYbYmpc/hoQhqpphVLRRgiqil4oggv0AJwBCY4cuHKBC4ILd24cOBWkSqjhAIrUUqVq+SmOyl8xNVBbtgnGwY5xZ5xZZ3iyQzCmpW5WGu3O7tt5u9/7ZmbXVqnSWJaWlszRaLSB5I4qQ8utdNqSZfkzqCXSs0G+ewsaK8AkGSpZ6KOjoyVnZ2fvrq6uii4ZnqmC+pBNC6nVat9/HTR1qhMnJye/7OjoMAt9eXnZptFoPPwZSZIixcXFz1nXAYD26H/LNK/Xq+O62WwOWyyWAO8D1slvyFoDVFZSnYKN0F9MbN6CvgDo70E7T7AWWZyIufw5GF+5MaCdnJxonU5nHJRAIHA7EomcA8nn8+XAM3E9JycnO8EGH0BVwroQqG9B8o+Ojh7o9Xo1bRxBfZhgvgPGnwi9sbHRBPMe4jzqSjtomlQnguuFrVZrQAgs8pTrKAaD4TnXgY0hbmNiYuJDBAzAPe7q6tptbW11g/4DjpWVleXSxo9R7+zsjDFne3v7GYD0S1NTk5/MlHObvb29VThvamoqzFh8Y7PnpUsoFHofawDXBzFykdwpNtbQ0CDcMOZ+drs9tvmioqI/oVpbX19/AfUnAlTBsrq6OgtGj52dHZ7FM8c95+bmIn19fdi0AiPQ9Z5g7MKOmpoaowifBKw492npDFiidD9g3z1ipwPkvsjiGeWeMzMzv/b09AQhBkUpZn0FgGjxY8LzMgNNX11dLdaKYH2BgX5+fv4nAHmL+nXNzc02OtZsQRI6vS7Q/u1E4IS4FpyenrYDAHcrKyuzKRF4bDabhrnnO+CeWai0t7fvt7S0mNra2rT19fVGdgSyA9A4JxuA/4a9I/vGMC0YDJ5bDAB2ztbGxoYEMUvzBgdkz+Hh4ePFxcUIG9IDgFnEmgDEKgO5nRcC/PzQ0NBfChbpAMBSbIyMjJyiiESAnn1jmGYymdDl4rrL5Qryc5rf/zK5oVvy2K/InHYA7oAxAsf3+vv7y3k8A9e8w/WVlRUXVAV4LEF9cHDwA2LZwcDAwCPKtp8DGwuvI4FpruqeQiAu3ea62+2WyD3jfeDCWWL+7OysdW1tLUIbz19YWAhC/T0yq6CgQOaZs7CwULAl/gEoDqqGh4clAKeUuh3MXZ9RM//GXKPGxsa+hswnM6YB0Swu5W0AYlEgyTUKbxR3MRviNwDZB3lBY/eofppE19NcpHOQ2mjDyZ2BxEOSEec03OxWkrGnF+hHJFxXlrSDdWWmUZaLl4qKCnV3d7dW6Ht7e1qdThcxGo1noq+2ttYD5y93pvzKYYCA/PFrnvMwt9CmiWUn5D7CvkQum2rxpHF9yYoP77nCPfNeEzCRGb/THe83ELymVF3x5Q6ymUdgCftFKdjC9f0MYqNEUX7dTLtM9sTF4C+zm8QSd5INJEy2JLzoiR271FZdMDeZbT8L/OWXAPofO3JIbCN80S7WF6YvL8b8SUDLpcWjmGken5PItor0MNNLif2P2T2Ugyzm+xUgq9j7w6w+uQhUTQqucIs2KeLcPjs2eKgtMQB3k7DDRONaErGZXbZoN4GrUmTCTdYOU7ioYf277EMd0XrQ/h/0Lg+zaaZ+8T5/Oo8cP9IC7yew4WebS5RAlCVMGzEnCN56BrpWYduvYJnY6Cb1f8RscM9QERsdFPuU83MZ+wXo5ouyZzFkz09TdHHxdSyKRWZiiR3O40wbHx8/TvHcpiOJ8mtOBpYo3Hi8585pqld/WLwtyQuC5vtbgAEAD+pNh84R5iUAAAAASUVORK5CYII="/>
  <p:tag name="MMPROD_TAG_VCONFIG" val="PD94bWwgdmVyc2lvbj0iMS4wIiBlbmNvZGluZz0iVVRGLTgiPz4NCjxjb25maWd1cmF0aW9uPg0KCTxjb2xvcnM+DQoJCTx1aWNvbG9yIG5hbWU9InByaW1hcnkiIHZhbHVlPSIweDUwNTI1NyIvPg0KCQk8dWljb2xvciBuYW1lPSJnbG93IiB2YWx1ZT0iMHhCQjQ0NDciLz4NCgkJPHVpY29sb3IgbmFtZT0idGV4dCIgdmFsdWU9IjB4RkZGRkZGIi8+DQoJCTx1aWNvbG9yIG5hbWU9ImxpZ2h0IiB2YWx1ZT0iMHg0ODQ4NDgiLz4NCgkJPHVpY29sb3IgbmFtZT0ic2hhZG93IiB2YWx1ZT0iMHgwMDAwMDAiLz4NCgkJPHVpY29sb3IgbmFtZT0iYmFja2dyb3VuZCIgdmFsdWU9IjB4QzZDNkM2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6ICVwIi8+DQoJCTx1aXRleHQgbmFtZT0iQklPQlROX1RJVExFIiB2YWx1ZT0iQmlvIDoiLz4NCgkJPHVpdGV4dCBuYW1lPSJESVZJREVSQlROX1RJVExFIiB2YWx1ZT0ifCIvPg0KCQk8dWl0ZXh0IG5hbWU9IkNPTlRBQ1RCVE5fVElUTEUiIHZhbHVlPSJDb250YWN0Ii8+DQoJCTx1aXRleHQgbmFtZT0iVEFCX09VVExJTkUiIHZhbHVlPSJQbGFuIi8+DQoJCTx1aXRleHQgbmFtZT0iVEFCX1RIVU1CIiB2YWx1ZT0iIE1pbmlhdHVyZSIvPg0KCQk8dWl0ZXh0IG5hbWU9IlRBQl9OT1RFUyIgdmFsdWU9Ik5vdGVzIi8+DQoJCTx1aXRleHQgbmFtZT0iVEFCX1NFQVJDSCIgdmFsdWU9IiBDaGVyY2hlci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Ob3RlcyBkZXMgZGlhcG9zaXRpdm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PC9jb25maWd1cmF0aW9uPg0K"/>
  <p:tag name="MMPROD_UIDATA" val="&lt;database version=&quot;6.0&quot;&gt;&lt;object type=&quot;1&quot; unique_id=&quot;10001&quot;&gt;&lt;property id=&quot;20141&quot; value=&quot;BURGANDY_3d_rectangles 2007TEST&quot;/&gt;&lt;property id=&quot;20148&quot; value=&quot;5&quot;/&gt;&lt;property id=&quot;20222&quot; value=&quot;Y:\Greg\Project_Photo\David Whiddon - OPIM\_COPA\COPA_Web Graphics\Web Header\PIECED_TOGETHER_html preview\&quot;/&gt;&lt;property id=&quot;20224&quot; value=&quot;C:\Documents and Settings\gsweeney\My Documents\My Adobe Presentations\6_&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Presentation Title&amp;quot;&quot;/&gt;&lt;property id=&quot;20303&quot; value=&quot;Narration&quot;/&gt;&lt;property id=&quot;20307&quot; value=&quot;256&quot;/&gt;&lt;property id=&quot;20309&quot; value=&quot;10133&quot;/&gt;&lt;/object&gt;&lt;object type=&quot;3&quot; unique_id=&quot;10130&quot;&gt;&lt;property id=&quot;20148&quot; value=&quot;5&quot;/&gt;&lt;property id=&quot;20300&quot; value=&quot;Slide 2 - &amp;quot;Slide Title&amp;quot;&quot;/&gt;&lt;property id=&quot;20303&quot; value=&quot;Narration&quot;/&gt;&lt;property id=&quot;20307&quot; value=&quot;257&quot;/&gt;&lt;property id=&quot;20309&quot; value=&quot;10133&quot;/&gt;&lt;/object&gt;&lt;/object&gt;&lt;object type=&quot;4&quot; unique_id=&quot;10066&quot;&gt;&lt;object type=&quot;5&quot; unique_id=&quot;10133&quot;&gt;&lt;property id=&quot;20149&quot; value=&quot;Narration&quot;/&gt;&lt;property id=&quot;20151&quot; value=&quot;photo_edit.jpg&quot;/&gt;&lt;property id=&quot;20159&quot; value=&quot;png5.png&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FB7BA278-E34D-445B-910E-E46023C28C46}"/>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5FF0FD26-B99D-4028-99DF-F664EEF5A0EF}"/>
</p:tagLst>
</file>

<file path=ppt/theme/theme1.xml><?xml version="1.0" encoding="utf-8"?>
<a:theme xmlns:a="http://schemas.openxmlformats.org/drawingml/2006/main" name="_6">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_6</Template>
  <TotalTime>1210</TotalTime>
  <Words>2508</Words>
  <Application>Microsoft Office PowerPoint</Application>
  <PresentationFormat>On-screen Show (4:3)</PresentationFormat>
  <Paragraphs>124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_6</vt:lpstr>
      <vt:lpstr>35 U.S.C. § 112(f)*: Making the Record Clear</vt:lpstr>
      <vt:lpstr>Objectives</vt:lpstr>
      <vt:lpstr>Benefits of a Clear Record</vt:lpstr>
      <vt:lpstr>112(f) Overview</vt:lpstr>
      <vt:lpstr>112(f) Presumptions</vt:lpstr>
      <vt:lpstr>112(f) Presumption Overcome</vt:lpstr>
      <vt:lpstr>Summary:  Making the record clear</vt:lpstr>
      <vt:lpstr>Example 1</vt:lpstr>
      <vt:lpstr>Example 2</vt:lpstr>
      <vt:lpstr>Example 3</vt:lpstr>
      <vt:lpstr>Summary</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 USC 112 (f)*: Making the record clear</dc:title>
  <dc:creator>USPTO</dc:creator>
  <cp:lastModifiedBy>USPTO</cp:lastModifiedBy>
  <cp:revision>69</cp:revision>
  <cp:lastPrinted>2013-03-13T21:03:14Z</cp:lastPrinted>
  <dcterms:created xsi:type="dcterms:W3CDTF">2012-11-26T15:30:26Z</dcterms:created>
  <dcterms:modified xsi:type="dcterms:W3CDTF">2013-05-30T21:05:20Z</dcterms:modified>
</cp:coreProperties>
</file>