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notesMasterIdLst>
    <p:notesMasterId r:id="rId42"/>
  </p:notesMasterIdLst>
  <p:handoutMasterIdLst>
    <p:handoutMasterId r:id="rId43"/>
  </p:handoutMasterIdLst>
  <p:sldIdLst>
    <p:sldId id="416" r:id="rId2"/>
    <p:sldId id="274" r:id="rId3"/>
    <p:sldId id="418" r:id="rId4"/>
    <p:sldId id="441" r:id="rId5"/>
    <p:sldId id="447" r:id="rId6"/>
    <p:sldId id="420" r:id="rId7"/>
    <p:sldId id="437" r:id="rId8"/>
    <p:sldId id="421" r:id="rId9"/>
    <p:sldId id="450" r:id="rId10"/>
    <p:sldId id="428" r:id="rId11"/>
    <p:sldId id="452" r:id="rId12"/>
    <p:sldId id="454" r:id="rId13"/>
    <p:sldId id="455" r:id="rId14"/>
    <p:sldId id="456" r:id="rId15"/>
    <p:sldId id="453" r:id="rId16"/>
    <p:sldId id="464" r:id="rId17"/>
    <p:sldId id="465" r:id="rId18"/>
    <p:sldId id="466" r:id="rId19"/>
    <p:sldId id="474" r:id="rId20"/>
    <p:sldId id="467" r:id="rId21"/>
    <p:sldId id="475" r:id="rId22"/>
    <p:sldId id="468" r:id="rId23"/>
    <p:sldId id="469" r:id="rId24"/>
    <p:sldId id="476" r:id="rId25"/>
    <p:sldId id="470" r:id="rId26"/>
    <p:sldId id="427" r:id="rId27"/>
    <p:sldId id="477" r:id="rId28"/>
    <p:sldId id="460" r:id="rId29"/>
    <p:sldId id="459" r:id="rId30"/>
    <p:sldId id="461" r:id="rId31"/>
    <p:sldId id="472" r:id="rId32"/>
    <p:sldId id="463" r:id="rId33"/>
    <p:sldId id="462" r:id="rId34"/>
    <p:sldId id="423" r:id="rId35"/>
    <p:sldId id="478" r:id="rId36"/>
    <p:sldId id="479" r:id="rId37"/>
    <p:sldId id="424" r:id="rId38"/>
    <p:sldId id="471" r:id="rId39"/>
    <p:sldId id="473" r:id="rId40"/>
    <p:sldId id="458" r:id="rId41"/>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76985" autoAdjust="0"/>
  </p:normalViewPr>
  <p:slideViewPr>
    <p:cSldViewPr>
      <p:cViewPr>
        <p:scale>
          <a:sx n="100" d="100"/>
          <a:sy n="100" d="100"/>
        </p:scale>
        <p:origin x="-6" y="-930"/>
      </p:cViewPr>
      <p:guideLst>
        <p:guide orient="horz" pos="2160"/>
        <p:guide pos="2880"/>
      </p:guideLst>
    </p:cSldViewPr>
  </p:slideViewPr>
  <p:outlineViewPr>
    <p:cViewPr>
      <p:scale>
        <a:sx n="33" d="100"/>
        <a:sy n="33" d="100"/>
      </p:scale>
      <p:origin x="0" y="0"/>
    </p:cViewPr>
  </p:outlineViewPr>
  <p:notesTextViewPr>
    <p:cViewPr>
      <p:scale>
        <a:sx n="200" d="100"/>
        <a:sy n="2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388"/>
          </a:xfrm>
          <a:prstGeom prst="rect">
            <a:avLst/>
          </a:prstGeom>
        </p:spPr>
        <p:txBody>
          <a:bodyPr vert="horz" lIns="95747" tIns="47873" rIns="95747" bIns="47873" rtlCol="0"/>
          <a:lstStyle>
            <a:lvl1pPr algn="l">
              <a:defRPr sz="1300"/>
            </a:lvl1pPr>
          </a:lstStyle>
          <a:p>
            <a:endParaRPr lang="en-US" dirty="0"/>
          </a:p>
        </p:txBody>
      </p:sp>
      <p:sp>
        <p:nvSpPr>
          <p:cNvPr id="3" name="Date Placeholder 2"/>
          <p:cNvSpPr>
            <a:spLocks noGrp="1"/>
          </p:cNvSpPr>
          <p:nvPr>
            <p:ph type="dt" sz="quarter" idx="1"/>
          </p:nvPr>
        </p:nvSpPr>
        <p:spPr>
          <a:xfrm>
            <a:off x="4143587" y="0"/>
            <a:ext cx="3169920" cy="480388"/>
          </a:xfrm>
          <a:prstGeom prst="rect">
            <a:avLst/>
          </a:prstGeom>
        </p:spPr>
        <p:txBody>
          <a:bodyPr vert="horz" lIns="95747" tIns="47873" rIns="95747" bIns="47873" rtlCol="0"/>
          <a:lstStyle>
            <a:lvl1pPr algn="r">
              <a:defRPr sz="1300"/>
            </a:lvl1pPr>
          </a:lstStyle>
          <a:p>
            <a:fld id="{72B62F65-EF2A-4EC8-AB5B-A9ACFF8EC771}" type="datetimeFigureOut">
              <a:rPr lang="en-US" smtClean="0"/>
              <a:t>4/25/2014</a:t>
            </a:fld>
            <a:endParaRPr lang="en-US" dirty="0"/>
          </a:p>
        </p:txBody>
      </p:sp>
      <p:sp>
        <p:nvSpPr>
          <p:cNvPr id="4" name="Footer Placeholder 3"/>
          <p:cNvSpPr>
            <a:spLocks noGrp="1"/>
          </p:cNvSpPr>
          <p:nvPr>
            <p:ph type="ftr" sz="quarter" idx="2"/>
          </p:nvPr>
        </p:nvSpPr>
        <p:spPr>
          <a:xfrm>
            <a:off x="0" y="9119173"/>
            <a:ext cx="3169920" cy="480388"/>
          </a:xfrm>
          <a:prstGeom prst="rect">
            <a:avLst/>
          </a:prstGeom>
        </p:spPr>
        <p:txBody>
          <a:bodyPr vert="horz" lIns="95747" tIns="47873" rIns="95747" bIns="47873" rtlCol="0" anchor="b"/>
          <a:lstStyle>
            <a:lvl1pPr algn="l">
              <a:defRPr sz="1300"/>
            </a:lvl1pPr>
          </a:lstStyle>
          <a:p>
            <a:endParaRPr lang="en-US" dirty="0"/>
          </a:p>
        </p:txBody>
      </p:sp>
      <p:sp>
        <p:nvSpPr>
          <p:cNvPr id="5" name="Slide Number Placeholder 4"/>
          <p:cNvSpPr>
            <a:spLocks noGrp="1"/>
          </p:cNvSpPr>
          <p:nvPr>
            <p:ph type="sldNum" sz="quarter" idx="3"/>
          </p:nvPr>
        </p:nvSpPr>
        <p:spPr>
          <a:xfrm>
            <a:off x="4143587" y="9119173"/>
            <a:ext cx="3169920" cy="480388"/>
          </a:xfrm>
          <a:prstGeom prst="rect">
            <a:avLst/>
          </a:prstGeom>
        </p:spPr>
        <p:txBody>
          <a:bodyPr vert="horz" lIns="95747" tIns="47873" rIns="95747" bIns="47873" rtlCol="0" anchor="b"/>
          <a:lstStyle>
            <a:lvl1pPr algn="r">
              <a:defRPr sz="1300"/>
            </a:lvl1pPr>
          </a:lstStyle>
          <a:p>
            <a:fld id="{BDC2C4D1-0102-4EC9-96F8-97F97813F586}" type="slidenum">
              <a:rPr lang="en-US" smtClean="0"/>
              <a:t>‹#›</a:t>
            </a:fld>
            <a:endParaRPr lang="en-US" dirty="0"/>
          </a:p>
        </p:txBody>
      </p:sp>
    </p:spTree>
    <p:extLst>
      <p:ext uri="{BB962C8B-B14F-4D97-AF65-F5344CB8AC3E}">
        <p14:creationId xmlns:p14="http://schemas.microsoft.com/office/powerpoint/2010/main" val="14785142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169920" cy="480060"/>
          </a:xfrm>
          <a:prstGeom prst="rect">
            <a:avLst/>
          </a:prstGeom>
        </p:spPr>
        <p:txBody>
          <a:bodyPr vert="horz" lIns="95747" tIns="47873" rIns="95747" bIns="47873" rtlCol="0"/>
          <a:lstStyle>
            <a:lvl1pPr algn="l">
              <a:defRPr sz="1300"/>
            </a:lvl1pPr>
          </a:lstStyle>
          <a:p>
            <a:endParaRPr lang="en-US" dirty="0"/>
          </a:p>
        </p:txBody>
      </p:sp>
      <p:sp>
        <p:nvSpPr>
          <p:cNvPr id="3" name="Date Placeholder 2"/>
          <p:cNvSpPr>
            <a:spLocks noGrp="1"/>
          </p:cNvSpPr>
          <p:nvPr>
            <p:ph type="dt" idx="1"/>
          </p:nvPr>
        </p:nvSpPr>
        <p:spPr>
          <a:xfrm>
            <a:off x="4143588" y="0"/>
            <a:ext cx="3169920" cy="480060"/>
          </a:xfrm>
          <a:prstGeom prst="rect">
            <a:avLst/>
          </a:prstGeom>
        </p:spPr>
        <p:txBody>
          <a:bodyPr vert="horz" lIns="95747" tIns="47873" rIns="95747" bIns="47873" rtlCol="0"/>
          <a:lstStyle>
            <a:lvl1pPr algn="r">
              <a:defRPr sz="1300"/>
            </a:lvl1pPr>
          </a:lstStyle>
          <a:p>
            <a:fld id="{30762C6E-1681-4175-A2AB-884311831999}" type="datetimeFigureOut">
              <a:rPr lang="en-US" smtClean="0"/>
              <a:t>4/25/2014</a:t>
            </a:fld>
            <a:endParaRPr lang="en-US" dirty="0"/>
          </a:p>
        </p:txBody>
      </p:sp>
      <p:sp>
        <p:nvSpPr>
          <p:cNvPr id="4" name="Slide Image Placeholder 3"/>
          <p:cNvSpPr>
            <a:spLocks noGrp="1" noRot="1" noChangeAspect="1"/>
          </p:cNvSpPr>
          <p:nvPr>
            <p:ph type="sldImg" idx="2"/>
          </p:nvPr>
        </p:nvSpPr>
        <p:spPr>
          <a:xfrm>
            <a:off x="1257300" y="719138"/>
            <a:ext cx="4800600" cy="3600450"/>
          </a:xfrm>
          <a:prstGeom prst="rect">
            <a:avLst/>
          </a:prstGeom>
          <a:noFill/>
          <a:ln w="12700">
            <a:solidFill>
              <a:prstClr val="black"/>
            </a:solidFill>
          </a:ln>
        </p:spPr>
        <p:txBody>
          <a:bodyPr vert="horz" lIns="95747" tIns="47873" rIns="95747" bIns="47873" rtlCol="0" anchor="ctr"/>
          <a:lstStyle/>
          <a:p>
            <a:endParaRPr lang="en-US" dirty="0"/>
          </a:p>
        </p:txBody>
      </p:sp>
      <p:sp>
        <p:nvSpPr>
          <p:cNvPr id="5" name="Notes Placeholder 4"/>
          <p:cNvSpPr>
            <a:spLocks noGrp="1"/>
          </p:cNvSpPr>
          <p:nvPr>
            <p:ph type="body" sz="quarter" idx="3"/>
          </p:nvPr>
        </p:nvSpPr>
        <p:spPr>
          <a:xfrm>
            <a:off x="731521" y="4560571"/>
            <a:ext cx="5852160" cy="4320540"/>
          </a:xfrm>
          <a:prstGeom prst="rect">
            <a:avLst/>
          </a:prstGeom>
        </p:spPr>
        <p:txBody>
          <a:bodyPr vert="horz" lIns="95747" tIns="47873" rIns="95747" bIns="47873"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9119474"/>
            <a:ext cx="3169920" cy="480060"/>
          </a:xfrm>
          <a:prstGeom prst="rect">
            <a:avLst/>
          </a:prstGeom>
        </p:spPr>
        <p:txBody>
          <a:bodyPr vert="horz" lIns="95747" tIns="47873" rIns="95747" bIns="47873"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8" y="9119474"/>
            <a:ext cx="3169920" cy="480060"/>
          </a:xfrm>
          <a:prstGeom prst="rect">
            <a:avLst/>
          </a:prstGeom>
        </p:spPr>
        <p:txBody>
          <a:bodyPr vert="horz" lIns="95747" tIns="47873" rIns="95747" bIns="47873" rtlCol="0" anchor="b"/>
          <a:lstStyle>
            <a:lvl1pPr algn="r">
              <a:defRPr sz="1300"/>
            </a:lvl1pPr>
          </a:lstStyle>
          <a:p>
            <a:fld id="{62F92C84-B01C-47C1-8F34-408C4D08CA9E}" type="slidenum">
              <a:rPr lang="en-US" smtClean="0"/>
              <a:t>‹#›</a:t>
            </a:fld>
            <a:endParaRPr lang="en-US" dirty="0"/>
          </a:p>
        </p:txBody>
      </p:sp>
    </p:spTree>
    <p:extLst>
      <p:ext uri="{BB962C8B-B14F-4D97-AF65-F5344CB8AC3E}">
        <p14:creationId xmlns:p14="http://schemas.microsoft.com/office/powerpoint/2010/main" val="2942930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ln/>
        </p:spPr>
      </p:sp>
      <p:sp>
        <p:nvSpPr>
          <p:cNvPr id="13315" name="Notes Placeholder 2"/>
          <p:cNvSpPr>
            <a:spLocks noGrp="1"/>
          </p:cNvSpPr>
          <p:nvPr>
            <p:ph type="body" idx="1"/>
          </p:nvPr>
        </p:nvSpPr>
        <p:spPr>
          <a:noFill/>
        </p:spPr>
        <p:txBody>
          <a:bodyPr/>
          <a:lstStyle/>
          <a:p>
            <a:pPr eaLnBrk="1" hangingPunct="1"/>
            <a:r>
              <a:rPr lang="en-US" dirty="0" smtClean="0">
                <a:latin typeface="+mn-lt"/>
                <a:cs typeface="Arial" pitchFamily="34" charset="0"/>
              </a:rPr>
              <a:t>This USPTO Legal Training Module will cover the topic of interpreting claim limitations that invoke 35 USC section 112(f).  For pre- AIA cases filed prior to 9/16/2012, this statutory</a:t>
            </a:r>
            <a:r>
              <a:rPr lang="en-US" baseline="0" dirty="0" smtClean="0">
                <a:latin typeface="+mn-lt"/>
                <a:cs typeface="Arial" pitchFamily="34" charset="0"/>
              </a:rPr>
              <a:t> section is known as section 112, sixth paragraph.  </a:t>
            </a:r>
            <a:r>
              <a:rPr lang="en-US" dirty="0" smtClean="0">
                <a:latin typeface="+mn-lt"/>
                <a:cs typeface="Arial" pitchFamily="34" charset="0"/>
              </a:rPr>
              <a:t>This module will discuss the broadest reasonable interpretation of </a:t>
            </a:r>
            <a:r>
              <a:rPr lang="en-US" baseline="0" dirty="0" smtClean="0">
                <a:latin typeface="+mn-lt"/>
                <a:cs typeface="Arial" pitchFamily="34" charset="0"/>
              </a:rPr>
              <a:t>a </a:t>
            </a:r>
            <a:r>
              <a:rPr lang="en-US" dirty="0" smtClean="0">
                <a:latin typeface="+mn-lt"/>
                <a:cs typeface="Arial" pitchFamily="34" charset="0"/>
              </a:rPr>
              <a:t>section 112(f) claim limitation and how to determine</a:t>
            </a:r>
            <a:r>
              <a:rPr lang="en-US" baseline="0" dirty="0" smtClean="0">
                <a:latin typeface="+mn-lt"/>
                <a:cs typeface="Arial" pitchFamily="34" charset="0"/>
              </a:rPr>
              <a:t> whether such a limitation is definite under section 112(b), or second paragraph pre-AIA.  More detailed guidance can be found at </a:t>
            </a:r>
            <a:r>
              <a:rPr lang="en-US" dirty="0" smtClean="0">
                <a:latin typeface="+mn-lt"/>
                <a:cs typeface="Arial" pitchFamily="34" charset="0"/>
              </a:rPr>
              <a:t>MPEP 2181.  Also, see the training modules on “Identifying</a:t>
            </a:r>
            <a:r>
              <a:rPr lang="en-US" baseline="0" dirty="0" smtClean="0">
                <a:latin typeface="+mn-lt"/>
                <a:cs typeface="Arial" pitchFamily="34" charset="0"/>
              </a:rPr>
              <a:t> Limitations that Invoke section 112(f)” and “Making the Record Clear” </a:t>
            </a:r>
            <a:r>
              <a:rPr lang="en-US" dirty="0" smtClean="0">
                <a:latin typeface="+mn-lt"/>
                <a:cs typeface="Arial" pitchFamily="34" charset="0"/>
              </a:rPr>
              <a:t>for additional guidance with respect</a:t>
            </a:r>
            <a:r>
              <a:rPr lang="en-US" baseline="0" dirty="0" smtClean="0">
                <a:latin typeface="+mn-lt"/>
                <a:cs typeface="Arial" pitchFamily="34" charset="0"/>
              </a:rPr>
              <a:t> to identifying section 112(f) limitations and clarifying the record when such limitations are present.</a:t>
            </a:r>
            <a:r>
              <a:rPr lang="en-US" dirty="0" smtClean="0">
                <a:latin typeface="+mn-lt"/>
                <a:cs typeface="Arial" pitchFamily="34" charset="0"/>
              </a:rPr>
              <a:t> </a:t>
            </a:r>
          </a:p>
        </p:txBody>
      </p:sp>
      <p:sp>
        <p:nvSpPr>
          <p:cNvPr id="13316" name="Slide Number Placeholder 3"/>
          <p:cNvSpPr>
            <a:spLocks noGrp="1"/>
          </p:cNvSpPr>
          <p:nvPr>
            <p:ph type="sldNum" sz="quarter" idx="5"/>
          </p:nvPr>
        </p:nvSpPr>
        <p:spPr>
          <a:noFill/>
        </p:spPr>
        <p:txBody>
          <a:bodyPr/>
          <a:lstStyle>
            <a:lvl1pPr defTabSz="957507">
              <a:defRPr>
                <a:solidFill>
                  <a:schemeClr val="tx1"/>
                </a:solidFill>
                <a:latin typeface="Arial" charset="0"/>
              </a:defRPr>
            </a:lvl1pPr>
            <a:lvl2pPr marL="763396" indent="-293613" defTabSz="957507">
              <a:defRPr>
                <a:solidFill>
                  <a:schemeClr val="tx1"/>
                </a:solidFill>
                <a:latin typeface="Arial" charset="0"/>
              </a:defRPr>
            </a:lvl2pPr>
            <a:lvl3pPr marL="1174455" indent="-234891" defTabSz="957507">
              <a:defRPr>
                <a:solidFill>
                  <a:schemeClr val="tx1"/>
                </a:solidFill>
                <a:latin typeface="Arial" charset="0"/>
              </a:defRPr>
            </a:lvl3pPr>
            <a:lvl4pPr marL="1644236" indent="-234891" defTabSz="957507">
              <a:defRPr>
                <a:solidFill>
                  <a:schemeClr val="tx1"/>
                </a:solidFill>
                <a:latin typeface="Arial" charset="0"/>
              </a:defRPr>
            </a:lvl4pPr>
            <a:lvl5pPr marL="2114018" indent="-234891" defTabSz="957507">
              <a:defRPr>
                <a:solidFill>
                  <a:schemeClr val="tx1"/>
                </a:solidFill>
                <a:latin typeface="Arial" charset="0"/>
              </a:defRPr>
            </a:lvl5pPr>
            <a:lvl6pPr marL="2583800" indent="-234891" defTabSz="957507" eaLnBrk="0" fontAlgn="base" hangingPunct="0">
              <a:spcBef>
                <a:spcPct val="0"/>
              </a:spcBef>
              <a:spcAft>
                <a:spcPct val="0"/>
              </a:spcAft>
              <a:defRPr>
                <a:solidFill>
                  <a:schemeClr val="tx1"/>
                </a:solidFill>
                <a:latin typeface="Arial" charset="0"/>
              </a:defRPr>
            </a:lvl6pPr>
            <a:lvl7pPr marL="3053581" indent="-234891" defTabSz="957507" eaLnBrk="0" fontAlgn="base" hangingPunct="0">
              <a:spcBef>
                <a:spcPct val="0"/>
              </a:spcBef>
              <a:spcAft>
                <a:spcPct val="0"/>
              </a:spcAft>
              <a:defRPr>
                <a:solidFill>
                  <a:schemeClr val="tx1"/>
                </a:solidFill>
                <a:latin typeface="Arial" charset="0"/>
              </a:defRPr>
            </a:lvl7pPr>
            <a:lvl8pPr marL="3523364" indent="-234891" defTabSz="957507" eaLnBrk="0" fontAlgn="base" hangingPunct="0">
              <a:spcBef>
                <a:spcPct val="0"/>
              </a:spcBef>
              <a:spcAft>
                <a:spcPct val="0"/>
              </a:spcAft>
              <a:defRPr>
                <a:solidFill>
                  <a:schemeClr val="tx1"/>
                </a:solidFill>
                <a:latin typeface="Arial" charset="0"/>
              </a:defRPr>
            </a:lvl8pPr>
            <a:lvl9pPr marL="3993145" indent="-234891" defTabSz="957507" eaLnBrk="0" fontAlgn="base" hangingPunct="0">
              <a:spcBef>
                <a:spcPct val="0"/>
              </a:spcBef>
              <a:spcAft>
                <a:spcPct val="0"/>
              </a:spcAft>
              <a:defRPr>
                <a:solidFill>
                  <a:schemeClr val="tx1"/>
                </a:solidFill>
                <a:latin typeface="Arial" charset="0"/>
              </a:defRPr>
            </a:lvl9pPr>
          </a:lstStyle>
          <a:p>
            <a:fld id="{534130FE-C181-4DE6-A02E-D701767F14E8}" type="slidenum">
              <a:rPr lang="en-US" smtClean="0">
                <a:solidFill>
                  <a:prstClr val="black"/>
                </a:solidFill>
                <a:latin typeface="Times New Roman" pitchFamily="18" charset="0"/>
              </a:rPr>
              <a:pPr/>
              <a:t>1</a:t>
            </a:fld>
            <a:endParaRPr lang="en-US" dirty="0" smtClean="0">
              <a:solidFill>
                <a:prstClr val="black"/>
              </a:solidFill>
              <a:latin typeface="Times New Roman"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p:txBody>
          <a:bodyPr/>
          <a:lstStyle>
            <a:lvl1pPr defTabSz="957507" eaLnBrk="0" hangingPunct="0">
              <a:defRPr b="1" i="1">
                <a:solidFill>
                  <a:srgbClr val="FF0000"/>
                </a:solidFill>
                <a:latin typeface="Arial" charset="0"/>
              </a:defRPr>
            </a:lvl1pPr>
            <a:lvl2pPr marL="735665" indent="-282196" defTabSz="957507" eaLnBrk="0" hangingPunct="0">
              <a:defRPr b="1" i="1">
                <a:solidFill>
                  <a:srgbClr val="FF0000"/>
                </a:solidFill>
                <a:latin typeface="Arial" charset="0"/>
              </a:defRPr>
            </a:lvl2pPr>
            <a:lvl3pPr marL="1132044" indent="-226736" defTabSz="957507" eaLnBrk="0" hangingPunct="0">
              <a:defRPr b="1" i="1">
                <a:solidFill>
                  <a:srgbClr val="FF0000"/>
                </a:solidFill>
                <a:latin typeface="Arial" charset="0"/>
              </a:defRPr>
            </a:lvl3pPr>
            <a:lvl4pPr marL="1585514" indent="-226736" defTabSz="957507" eaLnBrk="0" hangingPunct="0">
              <a:defRPr b="1" i="1">
                <a:solidFill>
                  <a:srgbClr val="FF0000"/>
                </a:solidFill>
                <a:latin typeface="Arial" charset="0"/>
              </a:defRPr>
            </a:lvl4pPr>
            <a:lvl5pPr marL="2037353" indent="-226736" defTabSz="957507" eaLnBrk="0" hangingPunct="0">
              <a:defRPr b="1" i="1">
                <a:solidFill>
                  <a:srgbClr val="FF0000"/>
                </a:solidFill>
                <a:latin typeface="Arial" charset="0"/>
              </a:defRPr>
            </a:lvl5pPr>
            <a:lvl6pPr marL="2507134" indent="-226736" defTabSz="957507" eaLnBrk="0" fontAlgn="base" hangingPunct="0">
              <a:spcBef>
                <a:spcPct val="0"/>
              </a:spcBef>
              <a:spcAft>
                <a:spcPct val="0"/>
              </a:spcAft>
              <a:defRPr b="1" i="1">
                <a:solidFill>
                  <a:srgbClr val="FF0000"/>
                </a:solidFill>
                <a:latin typeface="Arial" charset="0"/>
              </a:defRPr>
            </a:lvl6pPr>
            <a:lvl7pPr marL="2976917" indent="-226736" defTabSz="957507" eaLnBrk="0" fontAlgn="base" hangingPunct="0">
              <a:spcBef>
                <a:spcPct val="0"/>
              </a:spcBef>
              <a:spcAft>
                <a:spcPct val="0"/>
              </a:spcAft>
              <a:defRPr b="1" i="1">
                <a:solidFill>
                  <a:srgbClr val="FF0000"/>
                </a:solidFill>
                <a:latin typeface="Arial" charset="0"/>
              </a:defRPr>
            </a:lvl7pPr>
            <a:lvl8pPr marL="3446698" indent="-226736" defTabSz="957507" eaLnBrk="0" fontAlgn="base" hangingPunct="0">
              <a:spcBef>
                <a:spcPct val="0"/>
              </a:spcBef>
              <a:spcAft>
                <a:spcPct val="0"/>
              </a:spcAft>
              <a:defRPr b="1" i="1">
                <a:solidFill>
                  <a:srgbClr val="FF0000"/>
                </a:solidFill>
                <a:latin typeface="Arial" charset="0"/>
              </a:defRPr>
            </a:lvl8pPr>
            <a:lvl9pPr marL="3916480" indent="-226736" defTabSz="957507" eaLnBrk="0" fontAlgn="base" hangingPunct="0">
              <a:spcBef>
                <a:spcPct val="0"/>
              </a:spcBef>
              <a:spcAft>
                <a:spcPct val="0"/>
              </a:spcAft>
              <a:defRPr b="1" i="1">
                <a:solidFill>
                  <a:srgbClr val="FF0000"/>
                </a:solidFill>
                <a:latin typeface="Arial" charset="0"/>
              </a:defRPr>
            </a:lvl9pPr>
          </a:lstStyle>
          <a:p>
            <a:pPr eaLnBrk="1" hangingPunct="1"/>
            <a:fld id="{9F6A3078-1E4B-4BD9-9879-CACD3BE35EFF}" type="slidenum">
              <a:rPr lang="en-US" b="0" i="0">
                <a:solidFill>
                  <a:prstClr val="black"/>
                </a:solidFill>
                <a:latin typeface="Times New Roman" pitchFamily="18" charset="0"/>
              </a:rPr>
              <a:pPr eaLnBrk="1" hangingPunct="1"/>
              <a:t>10</a:t>
            </a:fld>
            <a:endParaRPr lang="en-US" b="0" i="0" dirty="0">
              <a:solidFill>
                <a:prstClr val="black"/>
              </a:solidFill>
              <a:latin typeface="Times New Roman" pitchFamily="18" charset="0"/>
            </a:endParaRPr>
          </a:p>
        </p:txBody>
      </p:sp>
      <p:sp>
        <p:nvSpPr>
          <p:cNvPr id="25603" name="Rectangle 2"/>
          <p:cNvSpPr>
            <a:spLocks noGrp="1" noRot="1" noChangeAspect="1" noChangeArrowheads="1" noTextEdit="1"/>
          </p:cNvSpPr>
          <p:nvPr>
            <p:ph type="sldImg"/>
          </p:nvPr>
        </p:nvSpPr>
        <p:spPr>
          <a:xfrm>
            <a:off x="1263650" y="720725"/>
            <a:ext cx="4795838" cy="3597275"/>
          </a:xfrm>
          <a:ln/>
        </p:spPr>
      </p:sp>
      <p:sp>
        <p:nvSpPr>
          <p:cNvPr id="25604" name="Rectangle 3"/>
          <p:cNvSpPr>
            <a:spLocks noGrp="1" noChangeArrowheads="1"/>
          </p:cNvSpPr>
          <p:nvPr>
            <p:ph type="body" idx="1"/>
          </p:nvPr>
        </p:nvSpPr>
        <p:spPr>
          <a:xfrm>
            <a:off x="975693" y="4561230"/>
            <a:ext cx="5363818" cy="4320213"/>
          </a:xfrm>
        </p:spPr>
        <p:txBody>
          <a:bodyPr/>
          <a:lstStyle/>
          <a:p>
            <a:pPr eaLnBrk="1" hangingPunct="1"/>
            <a:r>
              <a:rPr lang="en-US" dirty="0" smtClean="0">
                <a:latin typeface="+mn-lt"/>
              </a:rPr>
              <a:t>What qualifies as “corresponding” structure or material?  It is the structure or material for “means-type” limitations that is described in the specification as performing the recited function.  The statute identifies the specification as providing the corresponding</a:t>
            </a:r>
            <a:r>
              <a:rPr lang="en-US" baseline="0" dirty="0" smtClean="0">
                <a:latin typeface="+mn-lt"/>
              </a:rPr>
              <a:t> disclosure.  This is interpreted to mean the written description, including the drawings.  So the corresponding structure could be appropriately described in a figure or in the written description.  </a:t>
            </a:r>
            <a:r>
              <a:rPr lang="en-US" dirty="0" smtClean="0">
                <a:latin typeface="+mn-lt"/>
              </a:rPr>
              <a:t>Adequate disclosure in the specification is required for the claim to be definite because the specification actually forms part of the claim under section 112(f).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p:txBody>
          <a:bodyPr/>
          <a:lstStyle>
            <a:lvl1pPr defTabSz="957507" eaLnBrk="0" hangingPunct="0">
              <a:defRPr b="1" i="1">
                <a:solidFill>
                  <a:srgbClr val="FF0000"/>
                </a:solidFill>
                <a:latin typeface="Arial" charset="0"/>
              </a:defRPr>
            </a:lvl1pPr>
            <a:lvl2pPr marL="735665" indent="-282196" defTabSz="957507" eaLnBrk="0" hangingPunct="0">
              <a:defRPr b="1" i="1">
                <a:solidFill>
                  <a:srgbClr val="FF0000"/>
                </a:solidFill>
                <a:latin typeface="Arial" charset="0"/>
              </a:defRPr>
            </a:lvl2pPr>
            <a:lvl3pPr marL="1132044" indent="-226736" defTabSz="957507" eaLnBrk="0" hangingPunct="0">
              <a:defRPr b="1" i="1">
                <a:solidFill>
                  <a:srgbClr val="FF0000"/>
                </a:solidFill>
                <a:latin typeface="Arial" charset="0"/>
              </a:defRPr>
            </a:lvl3pPr>
            <a:lvl4pPr marL="1585514" indent="-226736" defTabSz="957507" eaLnBrk="0" hangingPunct="0">
              <a:defRPr b="1" i="1">
                <a:solidFill>
                  <a:srgbClr val="FF0000"/>
                </a:solidFill>
                <a:latin typeface="Arial" charset="0"/>
              </a:defRPr>
            </a:lvl4pPr>
            <a:lvl5pPr marL="2037353" indent="-226736" defTabSz="957507" eaLnBrk="0" hangingPunct="0">
              <a:defRPr b="1" i="1">
                <a:solidFill>
                  <a:srgbClr val="FF0000"/>
                </a:solidFill>
                <a:latin typeface="Arial" charset="0"/>
              </a:defRPr>
            </a:lvl5pPr>
            <a:lvl6pPr marL="2507134" indent="-226736" defTabSz="957507" eaLnBrk="0" fontAlgn="base" hangingPunct="0">
              <a:spcBef>
                <a:spcPct val="0"/>
              </a:spcBef>
              <a:spcAft>
                <a:spcPct val="0"/>
              </a:spcAft>
              <a:defRPr b="1" i="1">
                <a:solidFill>
                  <a:srgbClr val="FF0000"/>
                </a:solidFill>
                <a:latin typeface="Arial" charset="0"/>
              </a:defRPr>
            </a:lvl6pPr>
            <a:lvl7pPr marL="2976917" indent="-226736" defTabSz="957507" eaLnBrk="0" fontAlgn="base" hangingPunct="0">
              <a:spcBef>
                <a:spcPct val="0"/>
              </a:spcBef>
              <a:spcAft>
                <a:spcPct val="0"/>
              </a:spcAft>
              <a:defRPr b="1" i="1">
                <a:solidFill>
                  <a:srgbClr val="FF0000"/>
                </a:solidFill>
                <a:latin typeface="Arial" charset="0"/>
              </a:defRPr>
            </a:lvl7pPr>
            <a:lvl8pPr marL="3446698" indent="-226736" defTabSz="957507" eaLnBrk="0" fontAlgn="base" hangingPunct="0">
              <a:spcBef>
                <a:spcPct val="0"/>
              </a:spcBef>
              <a:spcAft>
                <a:spcPct val="0"/>
              </a:spcAft>
              <a:defRPr b="1" i="1">
                <a:solidFill>
                  <a:srgbClr val="FF0000"/>
                </a:solidFill>
                <a:latin typeface="Arial" charset="0"/>
              </a:defRPr>
            </a:lvl8pPr>
            <a:lvl9pPr marL="3916480" indent="-226736" defTabSz="957507" eaLnBrk="0" fontAlgn="base" hangingPunct="0">
              <a:spcBef>
                <a:spcPct val="0"/>
              </a:spcBef>
              <a:spcAft>
                <a:spcPct val="0"/>
              </a:spcAft>
              <a:defRPr b="1" i="1">
                <a:solidFill>
                  <a:srgbClr val="FF0000"/>
                </a:solidFill>
                <a:latin typeface="Arial" charset="0"/>
              </a:defRPr>
            </a:lvl9pPr>
          </a:lstStyle>
          <a:p>
            <a:pPr eaLnBrk="1" hangingPunct="1"/>
            <a:fld id="{9F6A3078-1E4B-4BD9-9879-CACD3BE35EFF}" type="slidenum">
              <a:rPr lang="en-US" b="0" i="0">
                <a:solidFill>
                  <a:prstClr val="black"/>
                </a:solidFill>
                <a:latin typeface="Times New Roman" pitchFamily="18" charset="0"/>
              </a:rPr>
              <a:pPr eaLnBrk="1" hangingPunct="1"/>
              <a:t>11</a:t>
            </a:fld>
            <a:endParaRPr lang="en-US" b="0" i="0" dirty="0">
              <a:solidFill>
                <a:prstClr val="black"/>
              </a:solidFill>
              <a:latin typeface="Times New Roman" pitchFamily="18" charset="0"/>
            </a:endParaRPr>
          </a:p>
        </p:txBody>
      </p:sp>
      <p:sp>
        <p:nvSpPr>
          <p:cNvPr id="25603" name="Rectangle 2"/>
          <p:cNvSpPr>
            <a:spLocks noGrp="1" noRot="1" noChangeAspect="1" noChangeArrowheads="1" noTextEdit="1"/>
          </p:cNvSpPr>
          <p:nvPr>
            <p:ph type="sldImg"/>
          </p:nvPr>
        </p:nvSpPr>
        <p:spPr>
          <a:xfrm>
            <a:off x="1263650" y="720725"/>
            <a:ext cx="4795838" cy="3597275"/>
          </a:xfrm>
          <a:ln/>
        </p:spPr>
      </p:sp>
      <p:sp>
        <p:nvSpPr>
          <p:cNvPr id="25604" name="Rectangle 3"/>
          <p:cNvSpPr>
            <a:spLocks noGrp="1" noChangeArrowheads="1"/>
          </p:cNvSpPr>
          <p:nvPr>
            <p:ph type="body" idx="1"/>
          </p:nvPr>
        </p:nvSpPr>
        <p:spPr>
          <a:xfrm>
            <a:off x="975693" y="4561230"/>
            <a:ext cx="5363818" cy="4320213"/>
          </a:xfrm>
        </p:spPr>
        <p:txBody>
          <a:bodyPr/>
          <a:lstStyle/>
          <a:p>
            <a:pPr eaLnBrk="1" hangingPunct="1"/>
            <a:r>
              <a:rPr lang="en-US" dirty="0" smtClean="0">
                <a:latin typeface="+mn-lt"/>
              </a:rPr>
              <a:t>For </a:t>
            </a:r>
            <a:r>
              <a:rPr lang="en-US" baseline="0" dirty="0" smtClean="0">
                <a:latin typeface="+mn-lt"/>
              </a:rPr>
              <a:t>the c</a:t>
            </a:r>
            <a:r>
              <a:rPr lang="en-US" dirty="0" smtClean="0">
                <a:latin typeface="+mn-lt"/>
              </a:rPr>
              <a:t>orresponding disclosure</a:t>
            </a:r>
            <a:r>
              <a:rPr lang="en-US" baseline="0" dirty="0" smtClean="0">
                <a:latin typeface="+mn-lt"/>
              </a:rPr>
              <a:t> to be adequate, it m</a:t>
            </a:r>
            <a:r>
              <a:rPr lang="en-US" dirty="0" smtClean="0">
                <a:latin typeface="+mn-lt"/>
              </a:rPr>
              <a:t>ust be disclosed in a way that one skilled in the art will understand what specific structure or material the inventor has identified to perform the recited function.  The level</a:t>
            </a:r>
            <a:r>
              <a:rPr lang="en-US" baseline="0" dirty="0" smtClean="0">
                <a:latin typeface="+mn-lt"/>
              </a:rPr>
              <a:t> of detail will depend on the level of skill in the art.  It may be sufficient to merely identify the structure or material with the name commonly used in the art in some cases, while in other cases in may be necessary to describe the details of the structure  for one of ordinary skill in the art to recognize which structure the inventor has chosen.  </a:t>
            </a:r>
            <a:r>
              <a:rPr lang="en-US" dirty="0" smtClean="0">
                <a:latin typeface="+mn-lt"/>
              </a:rPr>
              <a:t>Also, the structure, material or acts must be sufficient to perform the entire function recited in the claim limitation.  Additionally, the structure or material must be clearly linked to the function in the written description. </a:t>
            </a:r>
          </a:p>
          <a:p>
            <a:pPr eaLnBrk="1" hangingPunct="1"/>
            <a:r>
              <a:rPr lang="en-US" dirty="0" smtClean="0">
                <a:latin typeface="+mn-lt"/>
              </a:rPr>
              <a:t>So, saying</a:t>
            </a:r>
            <a:r>
              <a:rPr lang="en-US" baseline="0" dirty="0" smtClean="0">
                <a:latin typeface="+mn-lt"/>
              </a:rPr>
              <a:t> it another way, the corresponding disclosure will be inadequate when the structure or material that performs the function is entirely absent, is not sufficient to perform the entire function, or is not linked to the function.</a:t>
            </a:r>
            <a:endParaRPr lang="en-US" dirty="0" smtClean="0">
              <a:latin typeface="+mn-lt"/>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p:txBody>
          <a:bodyPr/>
          <a:lstStyle>
            <a:lvl1pPr defTabSz="957507" eaLnBrk="0" hangingPunct="0">
              <a:defRPr b="1" i="1">
                <a:solidFill>
                  <a:srgbClr val="FF0000"/>
                </a:solidFill>
                <a:latin typeface="Arial" charset="0"/>
              </a:defRPr>
            </a:lvl1pPr>
            <a:lvl2pPr marL="735665" indent="-282196" defTabSz="957507" eaLnBrk="0" hangingPunct="0">
              <a:defRPr b="1" i="1">
                <a:solidFill>
                  <a:srgbClr val="FF0000"/>
                </a:solidFill>
                <a:latin typeface="Arial" charset="0"/>
              </a:defRPr>
            </a:lvl2pPr>
            <a:lvl3pPr marL="1132044" indent="-226736" defTabSz="957507" eaLnBrk="0" hangingPunct="0">
              <a:defRPr b="1" i="1">
                <a:solidFill>
                  <a:srgbClr val="FF0000"/>
                </a:solidFill>
                <a:latin typeface="Arial" charset="0"/>
              </a:defRPr>
            </a:lvl3pPr>
            <a:lvl4pPr marL="1585514" indent="-226736" defTabSz="957507" eaLnBrk="0" hangingPunct="0">
              <a:defRPr b="1" i="1">
                <a:solidFill>
                  <a:srgbClr val="FF0000"/>
                </a:solidFill>
                <a:latin typeface="Arial" charset="0"/>
              </a:defRPr>
            </a:lvl4pPr>
            <a:lvl5pPr marL="2037353" indent="-226736" defTabSz="957507" eaLnBrk="0" hangingPunct="0">
              <a:defRPr b="1" i="1">
                <a:solidFill>
                  <a:srgbClr val="FF0000"/>
                </a:solidFill>
                <a:latin typeface="Arial" charset="0"/>
              </a:defRPr>
            </a:lvl5pPr>
            <a:lvl6pPr marL="2507134" indent="-226736" defTabSz="957507" eaLnBrk="0" fontAlgn="base" hangingPunct="0">
              <a:spcBef>
                <a:spcPct val="0"/>
              </a:spcBef>
              <a:spcAft>
                <a:spcPct val="0"/>
              </a:spcAft>
              <a:defRPr b="1" i="1">
                <a:solidFill>
                  <a:srgbClr val="FF0000"/>
                </a:solidFill>
                <a:latin typeface="Arial" charset="0"/>
              </a:defRPr>
            </a:lvl6pPr>
            <a:lvl7pPr marL="2976917" indent="-226736" defTabSz="957507" eaLnBrk="0" fontAlgn="base" hangingPunct="0">
              <a:spcBef>
                <a:spcPct val="0"/>
              </a:spcBef>
              <a:spcAft>
                <a:spcPct val="0"/>
              </a:spcAft>
              <a:defRPr b="1" i="1">
                <a:solidFill>
                  <a:srgbClr val="FF0000"/>
                </a:solidFill>
                <a:latin typeface="Arial" charset="0"/>
              </a:defRPr>
            </a:lvl7pPr>
            <a:lvl8pPr marL="3446698" indent="-226736" defTabSz="957507" eaLnBrk="0" fontAlgn="base" hangingPunct="0">
              <a:spcBef>
                <a:spcPct val="0"/>
              </a:spcBef>
              <a:spcAft>
                <a:spcPct val="0"/>
              </a:spcAft>
              <a:defRPr b="1" i="1">
                <a:solidFill>
                  <a:srgbClr val="FF0000"/>
                </a:solidFill>
                <a:latin typeface="Arial" charset="0"/>
              </a:defRPr>
            </a:lvl8pPr>
            <a:lvl9pPr marL="3916480" indent="-226736" defTabSz="957507" eaLnBrk="0" fontAlgn="base" hangingPunct="0">
              <a:spcBef>
                <a:spcPct val="0"/>
              </a:spcBef>
              <a:spcAft>
                <a:spcPct val="0"/>
              </a:spcAft>
              <a:defRPr b="1" i="1">
                <a:solidFill>
                  <a:srgbClr val="FF0000"/>
                </a:solidFill>
                <a:latin typeface="Arial" charset="0"/>
              </a:defRPr>
            </a:lvl9pPr>
          </a:lstStyle>
          <a:p>
            <a:pPr eaLnBrk="1" hangingPunct="1"/>
            <a:fld id="{9F6A3078-1E4B-4BD9-9879-CACD3BE35EFF}" type="slidenum">
              <a:rPr lang="en-US" b="0" i="0">
                <a:solidFill>
                  <a:prstClr val="black"/>
                </a:solidFill>
                <a:latin typeface="Times New Roman" pitchFamily="18" charset="0"/>
              </a:rPr>
              <a:pPr eaLnBrk="1" hangingPunct="1"/>
              <a:t>12</a:t>
            </a:fld>
            <a:endParaRPr lang="en-US" b="0" i="0" dirty="0">
              <a:solidFill>
                <a:prstClr val="black"/>
              </a:solidFill>
              <a:latin typeface="Times New Roman" pitchFamily="18" charset="0"/>
            </a:endParaRPr>
          </a:p>
        </p:txBody>
      </p:sp>
      <p:sp>
        <p:nvSpPr>
          <p:cNvPr id="25603" name="Rectangle 2"/>
          <p:cNvSpPr>
            <a:spLocks noGrp="1" noRot="1" noChangeAspect="1" noChangeArrowheads="1" noTextEdit="1"/>
          </p:cNvSpPr>
          <p:nvPr>
            <p:ph type="sldImg"/>
          </p:nvPr>
        </p:nvSpPr>
        <p:spPr>
          <a:xfrm>
            <a:off x="1263650" y="720725"/>
            <a:ext cx="4795838" cy="3597275"/>
          </a:xfrm>
          <a:ln/>
        </p:spPr>
      </p:sp>
      <p:sp>
        <p:nvSpPr>
          <p:cNvPr id="25604" name="Rectangle 3"/>
          <p:cNvSpPr>
            <a:spLocks noGrp="1" noChangeArrowheads="1"/>
          </p:cNvSpPr>
          <p:nvPr>
            <p:ph type="body" idx="1"/>
          </p:nvPr>
        </p:nvSpPr>
        <p:spPr>
          <a:xfrm>
            <a:off x="975693" y="4561230"/>
            <a:ext cx="5363818" cy="4320213"/>
          </a:xfrm>
        </p:spPr>
        <p:txBody>
          <a:bodyPr/>
          <a:lstStyle/>
          <a:p>
            <a:pPr eaLnBrk="1" hangingPunct="1"/>
            <a:r>
              <a:rPr lang="en-US" dirty="0" smtClean="0">
                <a:latin typeface="+mn-lt"/>
              </a:rPr>
              <a:t>The corresponding structure or material is absent when there is no discussion in the specification or drawings of what</a:t>
            </a:r>
            <a:r>
              <a:rPr lang="en-US" baseline="0" dirty="0" smtClean="0">
                <a:latin typeface="+mn-lt"/>
              </a:rPr>
              <a:t> accomplishes the function.  This can occur when </a:t>
            </a:r>
            <a:r>
              <a:rPr lang="en-US" dirty="0" smtClean="0">
                <a:latin typeface="+mn-lt"/>
              </a:rPr>
              <a:t>the specification merely repeats the function without any structure to perform the function or when the specification</a:t>
            </a:r>
            <a:r>
              <a:rPr lang="en-US" baseline="0" dirty="0" smtClean="0">
                <a:latin typeface="+mn-lt"/>
              </a:rPr>
              <a:t> or drawings merely d</a:t>
            </a:r>
            <a:r>
              <a:rPr lang="en-US" dirty="0" smtClean="0">
                <a:latin typeface="+mn-lt"/>
              </a:rPr>
              <a:t>esignate a “black box” to perform the function.</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p:txBody>
          <a:bodyPr/>
          <a:lstStyle>
            <a:lvl1pPr defTabSz="957507" eaLnBrk="0" hangingPunct="0">
              <a:defRPr b="1" i="1">
                <a:solidFill>
                  <a:srgbClr val="FF0000"/>
                </a:solidFill>
                <a:latin typeface="Arial" charset="0"/>
              </a:defRPr>
            </a:lvl1pPr>
            <a:lvl2pPr marL="735665" indent="-282196" defTabSz="957507" eaLnBrk="0" hangingPunct="0">
              <a:defRPr b="1" i="1">
                <a:solidFill>
                  <a:srgbClr val="FF0000"/>
                </a:solidFill>
                <a:latin typeface="Arial" charset="0"/>
              </a:defRPr>
            </a:lvl2pPr>
            <a:lvl3pPr marL="1132044" indent="-226736" defTabSz="957507" eaLnBrk="0" hangingPunct="0">
              <a:defRPr b="1" i="1">
                <a:solidFill>
                  <a:srgbClr val="FF0000"/>
                </a:solidFill>
                <a:latin typeface="Arial" charset="0"/>
              </a:defRPr>
            </a:lvl3pPr>
            <a:lvl4pPr marL="1585514" indent="-226736" defTabSz="957507" eaLnBrk="0" hangingPunct="0">
              <a:defRPr b="1" i="1">
                <a:solidFill>
                  <a:srgbClr val="FF0000"/>
                </a:solidFill>
                <a:latin typeface="Arial" charset="0"/>
              </a:defRPr>
            </a:lvl4pPr>
            <a:lvl5pPr marL="2037353" indent="-226736" defTabSz="957507" eaLnBrk="0" hangingPunct="0">
              <a:defRPr b="1" i="1">
                <a:solidFill>
                  <a:srgbClr val="FF0000"/>
                </a:solidFill>
                <a:latin typeface="Arial" charset="0"/>
              </a:defRPr>
            </a:lvl5pPr>
            <a:lvl6pPr marL="2507134" indent="-226736" defTabSz="957507" eaLnBrk="0" fontAlgn="base" hangingPunct="0">
              <a:spcBef>
                <a:spcPct val="0"/>
              </a:spcBef>
              <a:spcAft>
                <a:spcPct val="0"/>
              </a:spcAft>
              <a:defRPr b="1" i="1">
                <a:solidFill>
                  <a:srgbClr val="FF0000"/>
                </a:solidFill>
                <a:latin typeface="Arial" charset="0"/>
              </a:defRPr>
            </a:lvl6pPr>
            <a:lvl7pPr marL="2976917" indent="-226736" defTabSz="957507" eaLnBrk="0" fontAlgn="base" hangingPunct="0">
              <a:spcBef>
                <a:spcPct val="0"/>
              </a:spcBef>
              <a:spcAft>
                <a:spcPct val="0"/>
              </a:spcAft>
              <a:defRPr b="1" i="1">
                <a:solidFill>
                  <a:srgbClr val="FF0000"/>
                </a:solidFill>
                <a:latin typeface="Arial" charset="0"/>
              </a:defRPr>
            </a:lvl7pPr>
            <a:lvl8pPr marL="3446698" indent="-226736" defTabSz="957507" eaLnBrk="0" fontAlgn="base" hangingPunct="0">
              <a:spcBef>
                <a:spcPct val="0"/>
              </a:spcBef>
              <a:spcAft>
                <a:spcPct val="0"/>
              </a:spcAft>
              <a:defRPr b="1" i="1">
                <a:solidFill>
                  <a:srgbClr val="FF0000"/>
                </a:solidFill>
                <a:latin typeface="Arial" charset="0"/>
              </a:defRPr>
            </a:lvl8pPr>
            <a:lvl9pPr marL="3916480" indent="-226736" defTabSz="957507" eaLnBrk="0" fontAlgn="base" hangingPunct="0">
              <a:spcBef>
                <a:spcPct val="0"/>
              </a:spcBef>
              <a:spcAft>
                <a:spcPct val="0"/>
              </a:spcAft>
              <a:defRPr b="1" i="1">
                <a:solidFill>
                  <a:srgbClr val="FF0000"/>
                </a:solidFill>
                <a:latin typeface="Arial" charset="0"/>
              </a:defRPr>
            </a:lvl9pPr>
          </a:lstStyle>
          <a:p>
            <a:pPr eaLnBrk="1" hangingPunct="1"/>
            <a:fld id="{9F6A3078-1E4B-4BD9-9879-CACD3BE35EFF}" type="slidenum">
              <a:rPr lang="en-US" b="0" i="0">
                <a:solidFill>
                  <a:prstClr val="black"/>
                </a:solidFill>
                <a:latin typeface="Times New Roman" pitchFamily="18" charset="0"/>
              </a:rPr>
              <a:pPr eaLnBrk="1" hangingPunct="1"/>
              <a:t>13</a:t>
            </a:fld>
            <a:endParaRPr lang="en-US" b="0" i="0" dirty="0">
              <a:solidFill>
                <a:prstClr val="black"/>
              </a:solidFill>
              <a:latin typeface="Times New Roman" pitchFamily="18" charset="0"/>
            </a:endParaRPr>
          </a:p>
        </p:txBody>
      </p:sp>
      <p:sp>
        <p:nvSpPr>
          <p:cNvPr id="25603" name="Rectangle 2"/>
          <p:cNvSpPr>
            <a:spLocks noGrp="1" noRot="1" noChangeAspect="1" noChangeArrowheads="1" noTextEdit="1"/>
          </p:cNvSpPr>
          <p:nvPr>
            <p:ph type="sldImg"/>
          </p:nvPr>
        </p:nvSpPr>
        <p:spPr>
          <a:xfrm>
            <a:off x="1263650" y="720725"/>
            <a:ext cx="4795838" cy="3597275"/>
          </a:xfrm>
          <a:ln/>
        </p:spPr>
      </p:sp>
      <p:sp>
        <p:nvSpPr>
          <p:cNvPr id="25604" name="Rectangle 3"/>
          <p:cNvSpPr>
            <a:spLocks noGrp="1" noChangeArrowheads="1"/>
          </p:cNvSpPr>
          <p:nvPr>
            <p:ph type="body" idx="1"/>
          </p:nvPr>
        </p:nvSpPr>
        <p:spPr>
          <a:xfrm>
            <a:off x="975693" y="4561230"/>
            <a:ext cx="5363818" cy="4320213"/>
          </a:xfrm>
        </p:spPr>
        <p:txBody>
          <a:bodyPr/>
          <a:lstStyle/>
          <a:p>
            <a:pPr eaLnBrk="1" hangingPunct="1"/>
            <a:r>
              <a:rPr lang="en-US" dirty="0" smtClean="0">
                <a:latin typeface="+mn-lt"/>
              </a:rPr>
              <a:t>As noted above, the disclosure</a:t>
            </a:r>
            <a:r>
              <a:rPr lang="en-US" baseline="0" dirty="0" smtClean="0">
                <a:latin typeface="+mn-lt"/>
              </a:rPr>
              <a:t> is also inadequate when the </a:t>
            </a:r>
            <a:r>
              <a:rPr lang="en-US" dirty="0" smtClean="0">
                <a:latin typeface="+mn-lt"/>
              </a:rPr>
              <a:t>corresponding structure or material is not sufficient to perform the entire function.  This can happen when functions A and B are recited in the claim, but the corresponding structure is only capable of performing function A, for example,</a:t>
            </a:r>
            <a:r>
              <a:rPr lang="en-US" baseline="0" dirty="0" smtClean="0">
                <a:latin typeface="+mn-lt"/>
              </a:rPr>
              <a:t> and no structure is identified for performing function B.  This can also happen when the identified structure cannot perform function A without additional structure.</a:t>
            </a:r>
          </a:p>
          <a:p>
            <a:pPr eaLnBrk="1" hangingPunct="1"/>
            <a:r>
              <a:rPr lang="en-US" baseline="0" dirty="0" smtClean="0">
                <a:latin typeface="+mn-lt"/>
              </a:rPr>
              <a:t>For example, a function performed by a programmed computer requires both the computer and the algorithm that causes the computer to perform the function.  </a:t>
            </a:r>
          </a:p>
          <a:p>
            <a:pPr eaLnBrk="1" hangingPunct="1"/>
            <a:endParaRPr lang="en-US" dirty="0" smtClean="0">
              <a:latin typeface="+mn-lt"/>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p:txBody>
          <a:bodyPr/>
          <a:lstStyle>
            <a:lvl1pPr defTabSz="957507" eaLnBrk="0" hangingPunct="0">
              <a:defRPr b="1" i="1">
                <a:solidFill>
                  <a:srgbClr val="FF0000"/>
                </a:solidFill>
                <a:latin typeface="Arial" charset="0"/>
              </a:defRPr>
            </a:lvl1pPr>
            <a:lvl2pPr marL="735665" indent="-282196" defTabSz="957507" eaLnBrk="0" hangingPunct="0">
              <a:defRPr b="1" i="1">
                <a:solidFill>
                  <a:srgbClr val="FF0000"/>
                </a:solidFill>
                <a:latin typeface="Arial" charset="0"/>
              </a:defRPr>
            </a:lvl2pPr>
            <a:lvl3pPr marL="1132044" indent="-226736" defTabSz="957507" eaLnBrk="0" hangingPunct="0">
              <a:defRPr b="1" i="1">
                <a:solidFill>
                  <a:srgbClr val="FF0000"/>
                </a:solidFill>
                <a:latin typeface="Arial" charset="0"/>
              </a:defRPr>
            </a:lvl3pPr>
            <a:lvl4pPr marL="1585514" indent="-226736" defTabSz="957507" eaLnBrk="0" hangingPunct="0">
              <a:defRPr b="1" i="1">
                <a:solidFill>
                  <a:srgbClr val="FF0000"/>
                </a:solidFill>
                <a:latin typeface="Arial" charset="0"/>
              </a:defRPr>
            </a:lvl4pPr>
            <a:lvl5pPr marL="2037353" indent="-226736" defTabSz="957507" eaLnBrk="0" hangingPunct="0">
              <a:defRPr b="1" i="1">
                <a:solidFill>
                  <a:srgbClr val="FF0000"/>
                </a:solidFill>
                <a:latin typeface="Arial" charset="0"/>
              </a:defRPr>
            </a:lvl5pPr>
            <a:lvl6pPr marL="2507134" indent="-226736" defTabSz="957507" eaLnBrk="0" fontAlgn="base" hangingPunct="0">
              <a:spcBef>
                <a:spcPct val="0"/>
              </a:spcBef>
              <a:spcAft>
                <a:spcPct val="0"/>
              </a:spcAft>
              <a:defRPr b="1" i="1">
                <a:solidFill>
                  <a:srgbClr val="FF0000"/>
                </a:solidFill>
                <a:latin typeface="Arial" charset="0"/>
              </a:defRPr>
            </a:lvl6pPr>
            <a:lvl7pPr marL="2976917" indent="-226736" defTabSz="957507" eaLnBrk="0" fontAlgn="base" hangingPunct="0">
              <a:spcBef>
                <a:spcPct val="0"/>
              </a:spcBef>
              <a:spcAft>
                <a:spcPct val="0"/>
              </a:spcAft>
              <a:defRPr b="1" i="1">
                <a:solidFill>
                  <a:srgbClr val="FF0000"/>
                </a:solidFill>
                <a:latin typeface="Arial" charset="0"/>
              </a:defRPr>
            </a:lvl7pPr>
            <a:lvl8pPr marL="3446698" indent="-226736" defTabSz="957507" eaLnBrk="0" fontAlgn="base" hangingPunct="0">
              <a:spcBef>
                <a:spcPct val="0"/>
              </a:spcBef>
              <a:spcAft>
                <a:spcPct val="0"/>
              </a:spcAft>
              <a:defRPr b="1" i="1">
                <a:solidFill>
                  <a:srgbClr val="FF0000"/>
                </a:solidFill>
                <a:latin typeface="Arial" charset="0"/>
              </a:defRPr>
            </a:lvl8pPr>
            <a:lvl9pPr marL="3916480" indent="-226736" defTabSz="957507" eaLnBrk="0" fontAlgn="base" hangingPunct="0">
              <a:spcBef>
                <a:spcPct val="0"/>
              </a:spcBef>
              <a:spcAft>
                <a:spcPct val="0"/>
              </a:spcAft>
              <a:defRPr b="1" i="1">
                <a:solidFill>
                  <a:srgbClr val="FF0000"/>
                </a:solidFill>
                <a:latin typeface="Arial" charset="0"/>
              </a:defRPr>
            </a:lvl9pPr>
          </a:lstStyle>
          <a:p>
            <a:pPr eaLnBrk="1" hangingPunct="1"/>
            <a:fld id="{9F6A3078-1E4B-4BD9-9879-CACD3BE35EFF}" type="slidenum">
              <a:rPr lang="en-US" b="0" i="0">
                <a:solidFill>
                  <a:prstClr val="black"/>
                </a:solidFill>
                <a:latin typeface="Times New Roman" pitchFamily="18" charset="0"/>
              </a:rPr>
              <a:pPr eaLnBrk="1" hangingPunct="1"/>
              <a:t>14</a:t>
            </a:fld>
            <a:endParaRPr lang="en-US" b="0" i="0" dirty="0">
              <a:solidFill>
                <a:prstClr val="black"/>
              </a:solidFill>
              <a:latin typeface="Times New Roman" pitchFamily="18" charset="0"/>
            </a:endParaRPr>
          </a:p>
        </p:txBody>
      </p:sp>
      <p:sp>
        <p:nvSpPr>
          <p:cNvPr id="25603" name="Rectangle 2"/>
          <p:cNvSpPr>
            <a:spLocks noGrp="1" noRot="1" noChangeAspect="1" noChangeArrowheads="1" noTextEdit="1"/>
          </p:cNvSpPr>
          <p:nvPr>
            <p:ph type="sldImg"/>
          </p:nvPr>
        </p:nvSpPr>
        <p:spPr>
          <a:xfrm>
            <a:off x="1263650" y="720725"/>
            <a:ext cx="4795838" cy="3597275"/>
          </a:xfrm>
          <a:ln/>
        </p:spPr>
      </p:sp>
      <p:sp>
        <p:nvSpPr>
          <p:cNvPr id="25604" name="Rectangle 3"/>
          <p:cNvSpPr>
            <a:spLocks noGrp="1" noChangeArrowheads="1"/>
          </p:cNvSpPr>
          <p:nvPr>
            <p:ph type="body" idx="1"/>
          </p:nvPr>
        </p:nvSpPr>
        <p:spPr>
          <a:xfrm>
            <a:off x="975693" y="4561230"/>
            <a:ext cx="5363818" cy="4320213"/>
          </a:xfrm>
        </p:spPr>
        <p:txBody>
          <a:bodyPr/>
          <a:lstStyle/>
          <a:p>
            <a:pPr eaLnBrk="1" hangingPunct="1"/>
            <a:r>
              <a:rPr lang="en-US" dirty="0" smtClean="0">
                <a:latin typeface="+mn-lt"/>
              </a:rPr>
              <a:t>The corresponding</a:t>
            </a:r>
            <a:r>
              <a:rPr lang="en-US" baseline="0" dirty="0" smtClean="0">
                <a:latin typeface="+mn-lt"/>
              </a:rPr>
              <a:t> disclosure can be inadequate when the specification fails to clearly link the struc</a:t>
            </a:r>
            <a:r>
              <a:rPr lang="en-US" dirty="0" smtClean="0">
                <a:latin typeface="+mn-lt"/>
              </a:rPr>
              <a:t>ture or material to the claimed function.  This can occur when structure that could perform the function is present in the specification, but is linked to a different function or not connected to that</a:t>
            </a:r>
            <a:r>
              <a:rPr lang="en-US" baseline="0" dirty="0" smtClean="0">
                <a:latin typeface="+mn-lt"/>
              </a:rPr>
              <a:t> function in any way</a:t>
            </a:r>
            <a:r>
              <a:rPr lang="en-US" dirty="0" smtClean="0">
                <a:latin typeface="+mn-lt"/>
              </a:rPr>
              <a:t>.  This can also</a:t>
            </a:r>
            <a:r>
              <a:rPr lang="en-US" baseline="0" dirty="0" smtClean="0">
                <a:latin typeface="+mn-lt"/>
              </a:rPr>
              <a:t> occur when s</a:t>
            </a:r>
            <a:r>
              <a:rPr lang="en-US" dirty="0" smtClean="0">
                <a:latin typeface="+mn-lt"/>
              </a:rPr>
              <a:t>tructure that could inherently perform the function is present in the specification, but is not described as performing the function.  </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p:txBody>
          <a:bodyPr/>
          <a:lstStyle>
            <a:lvl1pPr defTabSz="957507" eaLnBrk="0" hangingPunct="0">
              <a:defRPr b="1" i="1">
                <a:solidFill>
                  <a:srgbClr val="FF0000"/>
                </a:solidFill>
                <a:latin typeface="Arial" charset="0"/>
              </a:defRPr>
            </a:lvl1pPr>
            <a:lvl2pPr marL="735665" indent="-282196" defTabSz="957507" eaLnBrk="0" hangingPunct="0">
              <a:defRPr b="1" i="1">
                <a:solidFill>
                  <a:srgbClr val="FF0000"/>
                </a:solidFill>
                <a:latin typeface="Arial" charset="0"/>
              </a:defRPr>
            </a:lvl2pPr>
            <a:lvl3pPr marL="1132044" indent="-226736" defTabSz="957507" eaLnBrk="0" hangingPunct="0">
              <a:defRPr b="1" i="1">
                <a:solidFill>
                  <a:srgbClr val="FF0000"/>
                </a:solidFill>
                <a:latin typeface="Arial" charset="0"/>
              </a:defRPr>
            </a:lvl3pPr>
            <a:lvl4pPr marL="1585514" indent="-226736" defTabSz="957507" eaLnBrk="0" hangingPunct="0">
              <a:defRPr b="1" i="1">
                <a:solidFill>
                  <a:srgbClr val="FF0000"/>
                </a:solidFill>
                <a:latin typeface="Arial" charset="0"/>
              </a:defRPr>
            </a:lvl4pPr>
            <a:lvl5pPr marL="2037353" indent="-226736" defTabSz="957507" eaLnBrk="0" hangingPunct="0">
              <a:defRPr b="1" i="1">
                <a:solidFill>
                  <a:srgbClr val="FF0000"/>
                </a:solidFill>
                <a:latin typeface="Arial" charset="0"/>
              </a:defRPr>
            </a:lvl5pPr>
            <a:lvl6pPr marL="2507134" indent="-226736" defTabSz="957507" eaLnBrk="0" fontAlgn="base" hangingPunct="0">
              <a:spcBef>
                <a:spcPct val="0"/>
              </a:spcBef>
              <a:spcAft>
                <a:spcPct val="0"/>
              </a:spcAft>
              <a:defRPr b="1" i="1">
                <a:solidFill>
                  <a:srgbClr val="FF0000"/>
                </a:solidFill>
                <a:latin typeface="Arial" charset="0"/>
              </a:defRPr>
            </a:lvl6pPr>
            <a:lvl7pPr marL="2976917" indent="-226736" defTabSz="957507" eaLnBrk="0" fontAlgn="base" hangingPunct="0">
              <a:spcBef>
                <a:spcPct val="0"/>
              </a:spcBef>
              <a:spcAft>
                <a:spcPct val="0"/>
              </a:spcAft>
              <a:defRPr b="1" i="1">
                <a:solidFill>
                  <a:srgbClr val="FF0000"/>
                </a:solidFill>
                <a:latin typeface="Arial" charset="0"/>
              </a:defRPr>
            </a:lvl7pPr>
            <a:lvl8pPr marL="3446698" indent="-226736" defTabSz="957507" eaLnBrk="0" fontAlgn="base" hangingPunct="0">
              <a:spcBef>
                <a:spcPct val="0"/>
              </a:spcBef>
              <a:spcAft>
                <a:spcPct val="0"/>
              </a:spcAft>
              <a:defRPr b="1" i="1">
                <a:solidFill>
                  <a:srgbClr val="FF0000"/>
                </a:solidFill>
                <a:latin typeface="Arial" charset="0"/>
              </a:defRPr>
            </a:lvl8pPr>
            <a:lvl9pPr marL="3916480" indent="-226736" defTabSz="957507" eaLnBrk="0" fontAlgn="base" hangingPunct="0">
              <a:spcBef>
                <a:spcPct val="0"/>
              </a:spcBef>
              <a:spcAft>
                <a:spcPct val="0"/>
              </a:spcAft>
              <a:defRPr b="1" i="1">
                <a:solidFill>
                  <a:srgbClr val="FF0000"/>
                </a:solidFill>
                <a:latin typeface="Arial" charset="0"/>
              </a:defRPr>
            </a:lvl9pPr>
          </a:lstStyle>
          <a:p>
            <a:pPr eaLnBrk="1" hangingPunct="1"/>
            <a:fld id="{9F6A3078-1E4B-4BD9-9879-CACD3BE35EFF}" type="slidenum">
              <a:rPr lang="en-US" b="0" i="0">
                <a:solidFill>
                  <a:prstClr val="black"/>
                </a:solidFill>
                <a:latin typeface="Times New Roman" pitchFamily="18" charset="0"/>
              </a:rPr>
              <a:pPr eaLnBrk="1" hangingPunct="1"/>
              <a:t>15</a:t>
            </a:fld>
            <a:endParaRPr lang="en-US" b="0" i="0" dirty="0">
              <a:solidFill>
                <a:prstClr val="black"/>
              </a:solidFill>
              <a:latin typeface="Times New Roman" pitchFamily="18" charset="0"/>
            </a:endParaRPr>
          </a:p>
        </p:txBody>
      </p:sp>
      <p:sp>
        <p:nvSpPr>
          <p:cNvPr id="25603" name="Rectangle 2"/>
          <p:cNvSpPr>
            <a:spLocks noGrp="1" noRot="1" noChangeAspect="1" noChangeArrowheads="1" noTextEdit="1"/>
          </p:cNvSpPr>
          <p:nvPr>
            <p:ph type="sldImg"/>
          </p:nvPr>
        </p:nvSpPr>
        <p:spPr>
          <a:xfrm>
            <a:off x="1263650" y="720725"/>
            <a:ext cx="4795838" cy="3597275"/>
          </a:xfrm>
          <a:ln/>
        </p:spPr>
      </p:sp>
      <p:sp>
        <p:nvSpPr>
          <p:cNvPr id="25604" name="Rectangle 3"/>
          <p:cNvSpPr>
            <a:spLocks noGrp="1" noChangeArrowheads="1"/>
          </p:cNvSpPr>
          <p:nvPr>
            <p:ph type="body" idx="1"/>
          </p:nvPr>
        </p:nvSpPr>
        <p:spPr>
          <a:xfrm>
            <a:off x="975693" y="4561230"/>
            <a:ext cx="5363818" cy="4320213"/>
          </a:xfrm>
        </p:spPr>
        <p:txBody>
          <a:bodyPr/>
          <a:lstStyle/>
          <a:p>
            <a:pPr eaLnBrk="1" hangingPunct="1"/>
            <a:r>
              <a:rPr lang="en-US" dirty="0" smtClean="0">
                <a:latin typeface="+mn-lt"/>
              </a:rPr>
              <a:t>If it determined that the corresponding disclosure is inadequate,</a:t>
            </a:r>
            <a:r>
              <a:rPr lang="en-US" baseline="0" dirty="0" smtClean="0">
                <a:latin typeface="+mn-lt"/>
              </a:rPr>
              <a:t> the claim is indefinite and should be rejected under 35 U.S.C. section 112(b) or second paragraph, pre-AIA.  The reason that the claim is indefinite is that without a limiting specification, which is required by statute, the claim limitation becomes an unbounded purely functional limitation.  There are no boundaries or limits imposed by structure, material or acts.  The claim will cover all ways of performing a function, known and unknown.  Therefore, such an unbounded limitation renders the claim indefinite, and the claim should be rejected under 35 U.S.C. section 112(b) or second paragraph (pre-AIA).  See MPEP 2181 for more detailed information. </a:t>
            </a:r>
            <a:endParaRPr lang="en-US" dirty="0" smtClean="0">
              <a:latin typeface="+mn-lt"/>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claim including a means-plus-function element must be rejected as indefinite when:</a:t>
            </a:r>
          </a:p>
          <a:p>
            <a:r>
              <a:rPr lang="en-US" dirty="0" smtClean="0"/>
              <a:t>A. Section 112(f) has been invoked, and there is no disclosure</a:t>
            </a:r>
            <a:r>
              <a:rPr lang="en-US" baseline="0" dirty="0" smtClean="0"/>
              <a:t> of </a:t>
            </a:r>
            <a:r>
              <a:rPr lang="en-US" dirty="0" smtClean="0"/>
              <a:t>corresponding structure that performs the claimed function.  Use Form ¶ 7.34.18.</a:t>
            </a:r>
          </a:p>
          <a:p>
            <a:r>
              <a:rPr lang="en-US" dirty="0" smtClean="0"/>
              <a:t>B. Section 112(f) has been invoked, and the corresponding structure is insufficient to perform the claimed function.  Use Form ¶ 7.34.18.</a:t>
            </a:r>
          </a:p>
          <a:p>
            <a:pPr defTabSz="957468">
              <a:defRPr/>
            </a:pPr>
            <a:r>
              <a:rPr lang="en-US" dirty="0" smtClean="0"/>
              <a:t>C.</a:t>
            </a:r>
            <a:r>
              <a:rPr lang="en-US" baseline="0" dirty="0" smtClean="0"/>
              <a:t> </a:t>
            </a:r>
            <a:r>
              <a:rPr lang="en-US" dirty="0" smtClean="0"/>
              <a:t>Section 112(f) has been invoked, and there is no clear linkage disclosed</a:t>
            </a:r>
            <a:r>
              <a:rPr lang="en-US" baseline="0" dirty="0" smtClean="0"/>
              <a:t> </a:t>
            </a:r>
            <a:r>
              <a:rPr lang="en-US" dirty="0" smtClean="0"/>
              <a:t>between the corresponding structure and the claimed function.  Use Form ¶ 7.34.19.</a:t>
            </a:r>
          </a:p>
          <a:p>
            <a:r>
              <a:rPr lang="en-US" dirty="0" smtClean="0"/>
              <a:t>D. It is unclear whether § 112(f) is being invoked.  Use Form ¶ ¶ 7.34.16 or 17.</a:t>
            </a:r>
          </a:p>
          <a:p>
            <a:r>
              <a:rPr lang="en-US" dirty="0" smtClean="0"/>
              <a:t>When the structure is only implicitly or inherently disclosed, object to the specification using Form ¶ 7.34.20.</a:t>
            </a:r>
          </a:p>
          <a:p>
            <a:r>
              <a:rPr lang="en-US" dirty="0" smtClean="0"/>
              <a:t>Clear reasons for any of these rejections should</a:t>
            </a:r>
            <a:r>
              <a:rPr lang="en-US" baseline="0" dirty="0" smtClean="0"/>
              <a:t> be provided in the Examiner’s action.</a:t>
            </a:r>
          </a:p>
          <a:p>
            <a:r>
              <a:rPr lang="en-US" baseline="0" dirty="0" smtClean="0"/>
              <a:t>It is important to note that it is not proper to reject a claim under section 112(f) as that section merely dictates how a claim will be interpreted. </a:t>
            </a:r>
            <a:endParaRPr lang="en-US" dirty="0"/>
          </a:p>
        </p:txBody>
      </p:sp>
      <p:sp>
        <p:nvSpPr>
          <p:cNvPr id="4" name="Slide Number Placeholder 3"/>
          <p:cNvSpPr>
            <a:spLocks noGrp="1"/>
          </p:cNvSpPr>
          <p:nvPr>
            <p:ph type="sldNum" sz="quarter" idx="10"/>
          </p:nvPr>
        </p:nvSpPr>
        <p:spPr/>
        <p:txBody>
          <a:bodyPr/>
          <a:lstStyle/>
          <a:p>
            <a:fld id="{62F92C84-B01C-47C1-8F34-408C4D08CA9E}" type="slidenum">
              <a:rPr lang="en-US" smtClean="0"/>
              <a:t>16</a:t>
            </a:fld>
            <a:endParaRPr lang="en-US" dirty="0"/>
          </a:p>
        </p:txBody>
      </p:sp>
    </p:spTree>
    <p:extLst>
      <p:ext uri="{BB962C8B-B14F-4D97-AF65-F5344CB8AC3E}">
        <p14:creationId xmlns:p14="http://schemas.microsoft.com/office/powerpoint/2010/main" val="23337626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making a rejection, the Office action should provide reasons to support the indefiniteness rejection.  Reasons</a:t>
            </a:r>
            <a:r>
              <a:rPr lang="en-US" baseline="0" dirty="0" smtClean="0"/>
              <a:t> will m</a:t>
            </a:r>
            <a:r>
              <a:rPr lang="en-US" dirty="0" smtClean="0"/>
              <a:t>ake the written record clear as to the specific deficiencies and provide the applicant an opportunity to directly address the issues.  I</a:t>
            </a:r>
            <a:r>
              <a:rPr lang="en-US" baseline="0" dirty="0" smtClean="0"/>
              <a:t>t is also recommended to p</a:t>
            </a:r>
            <a:r>
              <a:rPr lang="en-US" dirty="0" smtClean="0"/>
              <a:t>rovide an explanation regarding claim construction on the record when needed to assist in clarifying position.  For example, the corresponding structure for a § 112(f) limitation should be identified</a:t>
            </a:r>
            <a:r>
              <a:rPr lang="en-US" baseline="0" dirty="0" smtClean="0"/>
              <a:t> when there is any ambiguity.  </a:t>
            </a:r>
            <a:endParaRPr lang="en-US" dirty="0"/>
          </a:p>
        </p:txBody>
      </p:sp>
      <p:sp>
        <p:nvSpPr>
          <p:cNvPr id="4" name="Slide Number Placeholder 3"/>
          <p:cNvSpPr>
            <a:spLocks noGrp="1"/>
          </p:cNvSpPr>
          <p:nvPr>
            <p:ph type="sldNum" sz="quarter" idx="10"/>
          </p:nvPr>
        </p:nvSpPr>
        <p:spPr/>
        <p:txBody>
          <a:bodyPr/>
          <a:lstStyle/>
          <a:p>
            <a:fld id="{62F92C84-B01C-47C1-8F34-408C4D08CA9E}" type="slidenum">
              <a:rPr lang="en-US" smtClean="0"/>
              <a:t>17</a:t>
            </a:fld>
            <a:endParaRPr lang="en-US" dirty="0"/>
          </a:p>
        </p:txBody>
      </p:sp>
    </p:spTree>
    <p:extLst>
      <p:ext uri="{BB962C8B-B14F-4D97-AF65-F5344CB8AC3E}">
        <p14:creationId xmlns:p14="http://schemas.microsoft.com/office/powerpoint/2010/main" val="23337626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Consider the following example that shows a partial claim.</a:t>
            </a:r>
            <a:r>
              <a:rPr lang="en-US" baseline="0" dirty="0" smtClean="0"/>
              <a:t>  The claim limitation is a “means for rotatably securing an arm to a base and for locking the arm into an angled position.”  The specification describes that the arm 10 is secured to the base 12 by a rotatable hinge assembly 14 that has a locking pawl 16 that locks the arm 10 into an angled position with respect to the base 12.   </a:t>
            </a:r>
            <a:endParaRPr lang="en-US" dirty="0"/>
          </a:p>
        </p:txBody>
      </p:sp>
      <p:sp>
        <p:nvSpPr>
          <p:cNvPr id="4" name="Slide Number Placeholder 3"/>
          <p:cNvSpPr>
            <a:spLocks noGrp="1"/>
          </p:cNvSpPr>
          <p:nvPr>
            <p:ph type="sldNum" sz="quarter" idx="10"/>
          </p:nvPr>
        </p:nvSpPr>
        <p:spPr/>
        <p:txBody>
          <a:bodyPr/>
          <a:lstStyle/>
          <a:p>
            <a:fld id="{62F92C84-B01C-47C1-8F34-408C4D08CA9E}" type="slidenum">
              <a:rPr lang="en-US" smtClean="0"/>
              <a:t>18</a:t>
            </a:fld>
            <a:endParaRPr lang="en-US" dirty="0"/>
          </a:p>
        </p:txBody>
      </p:sp>
    </p:spTree>
    <p:extLst>
      <p:ext uri="{BB962C8B-B14F-4D97-AF65-F5344CB8AC3E}">
        <p14:creationId xmlns:p14="http://schemas.microsoft.com/office/powerpoint/2010/main" val="15569532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In this case, there are two functions recited: the first is rotatably securing an arm to a base and the second is locking the arm into an angled position.  The specification links the structure of a rotatable hinge assembly with a locking pawl to these functions.  Therefore, the specification provides definite structural support for the complete functional claim limitation.  The claim limitation is definite.  </a:t>
            </a:r>
            <a:endParaRPr lang="en-US" dirty="0"/>
          </a:p>
        </p:txBody>
      </p:sp>
      <p:sp>
        <p:nvSpPr>
          <p:cNvPr id="4" name="Slide Number Placeholder 3"/>
          <p:cNvSpPr>
            <a:spLocks noGrp="1"/>
          </p:cNvSpPr>
          <p:nvPr>
            <p:ph type="sldNum" sz="quarter" idx="10"/>
          </p:nvPr>
        </p:nvSpPr>
        <p:spPr/>
        <p:txBody>
          <a:bodyPr/>
          <a:lstStyle/>
          <a:p>
            <a:fld id="{62F92C84-B01C-47C1-8F34-408C4D08CA9E}" type="slidenum">
              <a:rPr lang="en-US" smtClean="0"/>
              <a:t>19</a:t>
            </a:fld>
            <a:endParaRPr lang="en-US" dirty="0"/>
          </a:p>
        </p:txBody>
      </p:sp>
    </p:spTree>
    <p:extLst>
      <p:ext uri="{BB962C8B-B14F-4D97-AF65-F5344CB8AC3E}">
        <p14:creationId xmlns:p14="http://schemas.microsoft.com/office/powerpoint/2010/main" val="15569532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p:txBody>
          <a:bodyPr/>
          <a:lstStyle>
            <a:lvl1pPr defTabSz="957507" eaLnBrk="0" hangingPunct="0">
              <a:defRPr b="1" i="1">
                <a:solidFill>
                  <a:srgbClr val="FF0000"/>
                </a:solidFill>
                <a:latin typeface="Arial" charset="0"/>
              </a:defRPr>
            </a:lvl1pPr>
            <a:lvl2pPr marL="735665" indent="-282196" defTabSz="957507" eaLnBrk="0" hangingPunct="0">
              <a:defRPr b="1" i="1">
                <a:solidFill>
                  <a:srgbClr val="FF0000"/>
                </a:solidFill>
                <a:latin typeface="Arial" charset="0"/>
              </a:defRPr>
            </a:lvl2pPr>
            <a:lvl3pPr marL="1132044" indent="-226736" defTabSz="957507" eaLnBrk="0" hangingPunct="0">
              <a:defRPr b="1" i="1">
                <a:solidFill>
                  <a:srgbClr val="FF0000"/>
                </a:solidFill>
                <a:latin typeface="Arial" charset="0"/>
              </a:defRPr>
            </a:lvl3pPr>
            <a:lvl4pPr marL="1585514" indent="-226736" defTabSz="957507" eaLnBrk="0" hangingPunct="0">
              <a:defRPr b="1" i="1">
                <a:solidFill>
                  <a:srgbClr val="FF0000"/>
                </a:solidFill>
                <a:latin typeface="Arial" charset="0"/>
              </a:defRPr>
            </a:lvl4pPr>
            <a:lvl5pPr marL="2037353" indent="-226736" defTabSz="957507" eaLnBrk="0" hangingPunct="0">
              <a:defRPr b="1" i="1">
                <a:solidFill>
                  <a:srgbClr val="FF0000"/>
                </a:solidFill>
                <a:latin typeface="Arial" charset="0"/>
              </a:defRPr>
            </a:lvl5pPr>
            <a:lvl6pPr marL="2507134" indent="-226736" defTabSz="957507" eaLnBrk="0" fontAlgn="base" hangingPunct="0">
              <a:spcBef>
                <a:spcPct val="0"/>
              </a:spcBef>
              <a:spcAft>
                <a:spcPct val="0"/>
              </a:spcAft>
              <a:defRPr b="1" i="1">
                <a:solidFill>
                  <a:srgbClr val="FF0000"/>
                </a:solidFill>
                <a:latin typeface="Arial" charset="0"/>
              </a:defRPr>
            </a:lvl6pPr>
            <a:lvl7pPr marL="2976917" indent="-226736" defTabSz="957507" eaLnBrk="0" fontAlgn="base" hangingPunct="0">
              <a:spcBef>
                <a:spcPct val="0"/>
              </a:spcBef>
              <a:spcAft>
                <a:spcPct val="0"/>
              </a:spcAft>
              <a:defRPr b="1" i="1">
                <a:solidFill>
                  <a:srgbClr val="FF0000"/>
                </a:solidFill>
                <a:latin typeface="Arial" charset="0"/>
              </a:defRPr>
            </a:lvl7pPr>
            <a:lvl8pPr marL="3446698" indent="-226736" defTabSz="957507" eaLnBrk="0" fontAlgn="base" hangingPunct="0">
              <a:spcBef>
                <a:spcPct val="0"/>
              </a:spcBef>
              <a:spcAft>
                <a:spcPct val="0"/>
              </a:spcAft>
              <a:defRPr b="1" i="1">
                <a:solidFill>
                  <a:srgbClr val="FF0000"/>
                </a:solidFill>
                <a:latin typeface="Arial" charset="0"/>
              </a:defRPr>
            </a:lvl8pPr>
            <a:lvl9pPr marL="3916480" indent="-226736" defTabSz="957507" eaLnBrk="0" fontAlgn="base" hangingPunct="0">
              <a:spcBef>
                <a:spcPct val="0"/>
              </a:spcBef>
              <a:spcAft>
                <a:spcPct val="0"/>
              </a:spcAft>
              <a:defRPr b="1" i="1">
                <a:solidFill>
                  <a:srgbClr val="FF0000"/>
                </a:solidFill>
                <a:latin typeface="Arial" charset="0"/>
              </a:defRPr>
            </a:lvl9pPr>
          </a:lstStyle>
          <a:p>
            <a:pPr eaLnBrk="1" hangingPunct="1"/>
            <a:fld id="{9F6A3078-1E4B-4BD9-9879-CACD3BE35EFF}" type="slidenum">
              <a:rPr lang="en-US" b="0" i="0">
                <a:solidFill>
                  <a:prstClr val="black"/>
                </a:solidFill>
                <a:latin typeface="Times New Roman" pitchFamily="18" charset="0"/>
              </a:rPr>
              <a:pPr eaLnBrk="1" hangingPunct="1"/>
              <a:t>2</a:t>
            </a:fld>
            <a:endParaRPr lang="en-US" b="0" i="0" dirty="0">
              <a:solidFill>
                <a:prstClr val="black"/>
              </a:solidFill>
              <a:latin typeface="Times New Roman" pitchFamily="18" charset="0"/>
            </a:endParaRPr>
          </a:p>
        </p:txBody>
      </p:sp>
      <p:sp>
        <p:nvSpPr>
          <p:cNvPr id="25603" name="Rectangle 2"/>
          <p:cNvSpPr>
            <a:spLocks noGrp="1" noRot="1" noChangeAspect="1" noChangeArrowheads="1" noTextEdit="1"/>
          </p:cNvSpPr>
          <p:nvPr>
            <p:ph type="sldImg"/>
          </p:nvPr>
        </p:nvSpPr>
        <p:spPr>
          <a:xfrm>
            <a:off x="1263650" y="720725"/>
            <a:ext cx="4795838" cy="3597275"/>
          </a:xfrm>
          <a:ln/>
        </p:spPr>
      </p:sp>
      <p:sp>
        <p:nvSpPr>
          <p:cNvPr id="25604" name="Rectangle 3"/>
          <p:cNvSpPr>
            <a:spLocks noGrp="1" noChangeArrowheads="1"/>
          </p:cNvSpPr>
          <p:nvPr>
            <p:ph type="body" idx="1"/>
          </p:nvPr>
        </p:nvSpPr>
        <p:spPr>
          <a:xfrm>
            <a:off x="975693" y="4561230"/>
            <a:ext cx="5363818" cy="4320213"/>
          </a:xfrm>
        </p:spPr>
        <p:txBody>
          <a:bodyPr/>
          <a:lstStyle/>
          <a:p>
            <a:pPr eaLnBrk="1" hangingPunct="1"/>
            <a:r>
              <a:rPr lang="en-US" dirty="0" smtClean="0">
                <a:latin typeface="+mn-lt"/>
              </a:rPr>
              <a:t>The goal of this training module is to assist examiners in ensuring that functional claim limitations</a:t>
            </a:r>
            <a:r>
              <a:rPr lang="en-US" baseline="0" dirty="0" smtClean="0">
                <a:latin typeface="+mn-lt"/>
              </a:rPr>
              <a:t> that invoke section 112(f) are properly interpreted.  These limitations are often called “means-(or step-)plus-function” limitations. 35 U.S.C. § 112 lists requirements for the specification of a patent application, including that the specification shall conclude with one or more claims. Section 112(f), also known as the sixth paragraph pre-AIA, is directed to the use of functional language for elements in a claim to a combination.  It is invoked on an element-by-element basis.  It is a statutorily authorized claiming technique that permits an applicant to recite a claim limitation in purely functional language provided that certain conditions are met. Those conditions require that the structure, material, or act that performs the function be described in the specification.  When a claim recites a limitation in accordance with section 112(f), there are special considerations that control the broadest reasonable interpretation of that limitation.  In particular, the interpretation is limited to what is described in the specification and equivalents. </a:t>
            </a:r>
          </a:p>
          <a:p>
            <a:pPr eaLnBrk="1" hangingPunct="1"/>
            <a:r>
              <a:rPr lang="en-US" baseline="0" dirty="0" smtClean="0">
                <a:latin typeface="+mn-lt"/>
              </a:rPr>
              <a:t>Another goal of this training is to ensure that a section 112(f</a:t>
            </a:r>
            <a:r>
              <a:rPr lang="en-US" baseline="0" smtClean="0">
                <a:latin typeface="+mn-lt"/>
              </a:rPr>
              <a:t>) limitation is </a:t>
            </a:r>
            <a:r>
              <a:rPr lang="en-US" baseline="0" dirty="0" smtClean="0">
                <a:latin typeface="+mn-lt"/>
              </a:rPr>
              <a:t>definite and that the boundaries of the limitation are clear.  The training will address how to evaluate whether the boundaries are clear and how to make an indefiniteness rejection when appropriate.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consider the same claim limitation with a different specification.  In</a:t>
            </a:r>
            <a:r>
              <a:rPr lang="en-US" baseline="0" dirty="0" smtClean="0"/>
              <a:t> this case, the specification only states that the arm 10 is secured to the base 12 by a rotatable hinge assembly 14.   </a:t>
            </a:r>
            <a:endParaRPr lang="en-US" dirty="0"/>
          </a:p>
        </p:txBody>
      </p:sp>
      <p:sp>
        <p:nvSpPr>
          <p:cNvPr id="4" name="Slide Number Placeholder 3"/>
          <p:cNvSpPr>
            <a:spLocks noGrp="1"/>
          </p:cNvSpPr>
          <p:nvPr>
            <p:ph type="sldNum" sz="quarter" idx="10"/>
          </p:nvPr>
        </p:nvSpPr>
        <p:spPr/>
        <p:txBody>
          <a:bodyPr/>
          <a:lstStyle/>
          <a:p>
            <a:fld id="{62F92C84-B01C-47C1-8F34-408C4D08CA9E}" type="slidenum">
              <a:rPr lang="en-US" smtClean="0"/>
              <a:t>20</a:t>
            </a:fld>
            <a:endParaRPr lang="en-US" dirty="0"/>
          </a:p>
        </p:txBody>
      </p:sp>
    </p:spTree>
    <p:extLst>
      <p:ext uri="{BB962C8B-B14F-4D97-AF65-F5344CB8AC3E}">
        <p14:creationId xmlns:p14="http://schemas.microsoft.com/office/powerpoint/2010/main" val="15569532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rotatable hinge is not described as providing the locking function and there is no other structure described that would lock the arm into an angled position.  This claim limitation is not supported by adequate corresponding structure and is indefinite.  A rejection under section 112(b) should be entered.  </a:t>
            </a:r>
            <a:endParaRPr lang="en-US" dirty="0"/>
          </a:p>
        </p:txBody>
      </p:sp>
      <p:sp>
        <p:nvSpPr>
          <p:cNvPr id="4" name="Slide Number Placeholder 3"/>
          <p:cNvSpPr>
            <a:spLocks noGrp="1"/>
          </p:cNvSpPr>
          <p:nvPr>
            <p:ph type="sldNum" sz="quarter" idx="10"/>
          </p:nvPr>
        </p:nvSpPr>
        <p:spPr/>
        <p:txBody>
          <a:bodyPr/>
          <a:lstStyle/>
          <a:p>
            <a:fld id="{62F92C84-B01C-47C1-8F34-408C4D08CA9E}" type="slidenum">
              <a:rPr lang="en-US" smtClean="0"/>
              <a:t>21</a:t>
            </a:fld>
            <a:endParaRPr lang="en-US" dirty="0"/>
          </a:p>
        </p:txBody>
      </p:sp>
    </p:spTree>
    <p:extLst>
      <p:ext uri="{BB962C8B-B14F-4D97-AF65-F5344CB8AC3E}">
        <p14:creationId xmlns:p14="http://schemas.microsoft.com/office/powerpoint/2010/main" val="15569532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making the rejection provide</a:t>
            </a:r>
            <a:r>
              <a:rPr lang="en-US" baseline="0" dirty="0" smtClean="0"/>
              <a:t> d</a:t>
            </a:r>
            <a:r>
              <a:rPr lang="en-US" dirty="0" smtClean="0"/>
              <a:t>etailed reasons for the rejection using Form Paragraph 7.34.18.  For example, the rejection</a:t>
            </a:r>
            <a:r>
              <a:rPr lang="en-US" baseline="0" dirty="0" smtClean="0"/>
              <a:t> could read:</a:t>
            </a:r>
            <a:endParaRPr lang="en-US" dirty="0" smtClean="0"/>
          </a:p>
          <a:p>
            <a:r>
              <a:rPr lang="en-US" dirty="0" smtClean="0"/>
              <a:t>Claim element “means for rotatably securing an arm to a base and for locking the arm into an angled position” is a limitation that invokes 35 U.S.C. 112(f). However, the written description fails to disclose the corresponding structure, material, or acts for the claimed function. The rotatable hinge assembly 14 is identified as the structure for performing the function of rotatably securing the arm to the base, but it is not sufficient to perform the function of locking the arm into an angled position and no other structure for performing that function has been identified.  </a:t>
            </a:r>
          </a:p>
          <a:p>
            <a:r>
              <a:rPr lang="en-US" dirty="0" smtClean="0"/>
              <a:t>This form paragraph then lists responsive actions available to the applicant, such as amending the claim so that the claim limitation will no longer be interpreted under section 112(f), </a:t>
            </a:r>
            <a:r>
              <a:rPr lang="en-US" baseline="0" dirty="0" smtClean="0"/>
              <a:t>a</a:t>
            </a:r>
            <a:r>
              <a:rPr lang="en-US" dirty="0" smtClean="0"/>
              <a:t>mending the written description of the specification such that it expressly recites what structure, material, or acts perform the claimed function without introducing any new matter, or clarifying the record if applicant believes that the corresponding structure is disclosed. </a:t>
            </a:r>
            <a:endParaRPr lang="en-US" dirty="0"/>
          </a:p>
        </p:txBody>
      </p:sp>
      <p:sp>
        <p:nvSpPr>
          <p:cNvPr id="4" name="Slide Number Placeholder 3"/>
          <p:cNvSpPr>
            <a:spLocks noGrp="1"/>
          </p:cNvSpPr>
          <p:nvPr>
            <p:ph type="sldNum" sz="quarter" idx="10"/>
          </p:nvPr>
        </p:nvSpPr>
        <p:spPr/>
        <p:txBody>
          <a:bodyPr/>
          <a:lstStyle/>
          <a:p>
            <a:fld id="{62F92C84-B01C-47C1-8F34-408C4D08CA9E}" type="slidenum">
              <a:rPr lang="en-US" smtClean="0"/>
              <a:t>22</a:t>
            </a:fld>
            <a:endParaRPr lang="en-US" dirty="0"/>
          </a:p>
        </p:txBody>
      </p:sp>
    </p:spTree>
    <p:extLst>
      <p:ext uri="{BB962C8B-B14F-4D97-AF65-F5344CB8AC3E}">
        <p14:creationId xmlns:p14="http://schemas.microsoft.com/office/powerpoint/2010/main" val="15569532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Finally, consider a third specification with the same claim limitation.  In this case, the specification</a:t>
            </a:r>
            <a:r>
              <a:rPr lang="en-US" baseline="0" dirty="0" smtClean="0"/>
              <a:t> states that the arm is rotatably secured to the base and locked into an angled position.</a:t>
            </a:r>
            <a:endParaRPr lang="en-US" dirty="0"/>
          </a:p>
        </p:txBody>
      </p:sp>
      <p:sp>
        <p:nvSpPr>
          <p:cNvPr id="4" name="Slide Number Placeholder 3"/>
          <p:cNvSpPr>
            <a:spLocks noGrp="1"/>
          </p:cNvSpPr>
          <p:nvPr>
            <p:ph type="sldNum" sz="quarter" idx="10"/>
          </p:nvPr>
        </p:nvSpPr>
        <p:spPr/>
        <p:txBody>
          <a:bodyPr/>
          <a:lstStyle/>
          <a:p>
            <a:fld id="{62F92C84-B01C-47C1-8F34-408C4D08CA9E}" type="slidenum">
              <a:rPr lang="en-US" smtClean="0"/>
              <a:t>23</a:t>
            </a:fld>
            <a:endParaRPr lang="en-US" dirty="0"/>
          </a:p>
        </p:txBody>
      </p:sp>
    </p:spTree>
    <p:extLst>
      <p:ext uri="{BB962C8B-B14F-4D97-AF65-F5344CB8AC3E}">
        <p14:creationId xmlns:p14="http://schemas.microsoft.com/office/powerpoint/2010/main" val="15569532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third specification </a:t>
            </a:r>
            <a:r>
              <a:rPr lang="en-US" baseline="0" dirty="0" smtClean="0"/>
              <a:t>merely restates the function of the claim limitation.  The specification provides no structure that performs the function of rotatably securing the arm to the base or locking the arm into an angled position.  This claim limitation is indefinite and should be rejected under section 112(b).</a:t>
            </a:r>
            <a:endParaRPr lang="en-US" dirty="0"/>
          </a:p>
        </p:txBody>
      </p:sp>
      <p:sp>
        <p:nvSpPr>
          <p:cNvPr id="4" name="Slide Number Placeholder 3"/>
          <p:cNvSpPr>
            <a:spLocks noGrp="1"/>
          </p:cNvSpPr>
          <p:nvPr>
            <p:ph type="sldNum" sz="quarter" idx="10"/>
          </p:nvPr>
        </p:nvSpPr>
        <p:spPr/>
        <p:txBody>
          <a:bodyPr/>
          <a:lstStyle/>
          <a:p>
            <a:fld id="{62F92C84-B01C-47C1-8F34-408C4D08CA9E}" type="slidenum">
              <a:rPr lang="en-US" smtClean="0">
                <a:solidFill>
                  <a:prstClr val="black"/>
                </a:solidFill>
              </a:rPr>
              <a:pPr/>
              <a:t>24</a:t>
            </a:fld>
            <a:endParaRPr lang="en-US" dirty="0">
              <a:solidFill>
                <a:prstClr val="black"/>
              </a:solidFill>
            </a:endParaRPr>
          </a:p>
        </p:txBody>
      </p:sp>
    </p:spTree>
    <p:extLst>
      <p:ext uri="{BB962C8B-B14F-4D97-AF65-F5344CB8AC3E}">
        <p14:creationId xmlns:p14="http://schemas.microsoft.com/office/powerpoint/2010/main" val="15569532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making the rejection provide detailed reasons for the rejection using Form Paragraph 7.34.18.  For example, the rejection could read:</a:t>
            </a:r>
          </a:p>
          <a:p>
            <a:r>
              <a:rPr lang="en-US" dirty="0" smtClean="0"/>
              <a:t>Claim element “means for rotatably securing an arm to a base and for locking the arm into an angled position” is a limitation that invokes 35 U.S.C. 112(f). However, the written description fails to disclose the corresponding structure, material, or acts for the claimed function. The specification merely recites the function and does not identify any specific structure that rotatably secures the arm to the base or locks the arm into an angled position.  </a:t>
            </a:r>
          </a:p>
          <a:p>
            <a:r>
              <a:rPr lang="en-US" dirty="0" smtClean="0"/>
              <a:t>This form paragraph then lists responsive actions available to the applicant.</a:t>
            </a:r>
            <a:endParaRPr lang="en-US" dirty="0"/>
          </a:p>
        </p:txBody>
      </p:sp>
      <p:sp>
        <p:nvSpPr>
          <p:cNvPr id="4" name="Slide Number Placeholder 3"/>
          <p:cNvSpPr>
            <a:spLocks noGrp="1"/>
          </p:cNvSpPr>
          <p:nvPr>
            <p:ph type="sldNum" sz="quarter" idx="10"/>
          </p:nvPr>
        </p:nvSpPr>
        <p:spPr/>
        <p:txBody>
          <a:bodyPr/>
          <a:lstStyle/>
          <a:p>
            <a:fld id="{62F92C84-B01C-47C1-8F34-408C4D08CA9E}" type="slidenum">
              <a:rPr lang="en-US" smtClean="0"/>
              <a:t>25</a:t>
            </a:fld>
            <a:endParaRPr lang="en-US" dirty="0"/>
          </a:p>
        </p:txBody>
      </p:sp>
    </p:spTree>
    <p:extLst>
      <p:ext uri="{BB962C8B-B14F-4D97-AF65-F5344CB8AC3E}">
        <p14:creationId xmlns:p14="http://schemas.microsoft.com/office/powerpoint/2010/main" val="15569532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p:txBody>
          <a:bodyPr/>
          <a:lstStyle>
            <a:lvl1pPr defTabSz="957507" eaLnBrk="0" hangingPunct="0">
              <a:defRPr b="1" i="1">
                <a:solidFill>
                  <a:srgbClr val="FF0000"/>
                </a:solidFill>
                <a:latin typeface="Arial" charset="0"/>
              </a:defRPr>
            </a:lvl1pPr>
            <a:lvl2pPr marL="735665" indent="-282196" defTabSz="957507" eaLnBrk="0" hangingPunct="0">
              <a:defRPr b="1" i="1">
                <a:solidFill>
                  <a:srgbClr val="FF0000"/>
                </a:solidFill>
                <a:latin typeface="Arial" charset="0"/>
              </a:defRPr>
            </a:lvl2pPr>
            <a:lvl3pPr marL="1132044" indent="-226736" defTabSz="957507" eaLnBrk="0" hangingPunct="0">
              <a:defRPr b="1" i="1">
                <a:solidFill>
                  <a:srgbClr val="FF0000"/>
                </a:solidFill>
                <a:latin typeface="Arial" charset="0"/>
              </a:defRPr>
            </a:lvl3pPr>
            <a:lvl4pPr marL="1585514" indent="-226736" defTabSz="957507" eaLnBrk="0" hangingPunct="0">
              <a:defRPr b="1" i="1">
                <a:solidFill>
                  <a:srgbClr val="FF0000"/>
                </a:solidFill>
                <a:latin typeface="Arial" charset="0"/>
              </a:defRPr>
            </a:lvl4pPr>
            <a:lvl5pPr marL="2037353" indent="-226736" defTabSz="957507" eaLnBrk="0" hangingPunct="0">
              <a:defRPr b="1" i="1">
                <a:solidFill>
                  <a:srgbClr val="FF0000"/>
                </a:solidFill>
                <a:latin typeface="Arial" charset="0"/>
              </a:defRPr>
            </a:lvl5pPr>
            <a:lvl6pPr marL="2507134" indent="-226736" defTabSz="957507" eaLnBrk="0" fontAlgn="base" hangingPunct="0">
              <a:spcBef>
                <a:spcPct val="0"/>
              </a:spcBef>
              <a:spcAft>
                <a:spcPct val="0"/>
              </a:spcAft>
              <a:defRPr b="1" i="1">
                <a:solidFill>
                  <a:srgbClr val="FF0000"/>
                </a:solidFill>
                <a:latin typeface="Arial" charset="0"/>
              </a:defRPr>
            </a:lvl6pPr>
            <a:lvl7pPr marL="2976917" indent="-226736" defTabSz="957507" eaLnBrk="0" fontAlgn="base" hangingPunct="0">
              <a:spcBef>
                <a:spcPct val="0"/>
              </a:spcBef>
              <a:spcAft>
                <a:spcPct val="0"/>
              </a:spcAft>
              <a:defRPr b="1" i="1">
                <a:solidFill>
                  <a:srgbClr val="FF0000"/>
                </a:solidFill>
                <a:latin typeface="Arial" charset="0"/>
              </a:defRPr>
            </a:lvl7pPr>
            <a:lvl8pPr marL="3446698" indent="-226736" defTabSz="957507" eaLnBrk="0" fontAlgn="base" hangingPunct="0">
              <a:spcBef>
                <a:spcPct val="0"/>
              </a:spcBef>
              <a:spcAft>
                <a:spcPct val="0"/>
              </a:spcAft>
              <a:defRPr b="1" i="1">
                <a:solidFill>
                  <a:srgbClr val="FF0000"/>
                </a:solidFill>
                <a:latin typeface="Arial" charset="0"/>
              </a:defRPr>
            </a:lvl8pPr>
            <a:lvl9pPr marL="3916480" indent="-226736" defTabSz="957507" eaLnBrk="0" fontAlgn="base" hangingPunct="0">
              <a:spcBef>
                <a:spcPct val="0"/>
              </a:spcBef>
              <a:spcAft>
                <a:spcPct val="0"/>
              </a:spcAft>
              <a:defRPr b="1" i="1">
                <a:solidFill>
                  <a:srgbClr val="FF0000"/>
                </a:solidFill>
                <a:latin typeface="Arial" charset="0"/>
              </a:defRPr>
            </a:lvl9pPr>
          </a:lstStyle>
          <a:p>
            <a:pPr eaLnBrk="1" hangingPunct="1"/>
            <a:fld id="{9F6A3078-1E4B-4BD9-9879-CACD3BE35EFF}" type="slidenum">
              <a:rPr lang="en-US" b="0" i="0">
                <a:solidFill>
                  <a:prstClr val="black"/>
                </a:solidFill>
                <a:latin typeface="Times New Roman" pitchFamily="18" charset="0"/>
              </a:rPr>
              <a:pPr eaLnBrk="1" hangingPunct="1"/>
              <a:t>26</a:t>
            </a:fld>
            <a:endParaRPr lang="en-US" b="0" i="0" dirty="0">
              <a:solidFill>
                <a:prstClr val="black"/>
              </a:solidFill>
              <a:latin typeface="Times New Roman" pitchFamily="18" charset="0"/>
            </a:endParaRPr>
          </a:p>
        </p:txBody>
      </p:sp>
      <p:sp>
        <p:nvSpPr>
          <p:cNvPr id="25603" name="Rectangle 2"/>
          <p:cNvSpPr>
            <a:spLocks noGrp="1" noRot="1" noChangeAspect="1" noChangeArrowheads="1" noTextEdit="1"/>
          </p:cNvSpPr>
          <p:nvPr>
            <p:ph type="sldImg"/>
          </p:nvPr>
        </p:nvSpPr>
        <p:spPr>
          <a:xfrm>
            <a:off x="1263650" y="720725"/>
            <a:ext cx="4795838" cy="3597275"/>
          </a:xfrm>
          <a:ln/>
        </p:spPr>
      </p:sp>
      <p:sp>
        <p:nvSpPr>
          <p:cNvPr id="25604" name="Rectangle 3"/>
          <p:cNvSpPr>
            <a:spLocks noGrp="1" noChangeArrowheads="1"/>
          </p:cNvSpPr>
          <p:nvPr>
            <p:ph type="body" idx="1"/>
          </p:nvPr>
        </p:nvSpPr>
        <p:spPr>
          <a:xfrm>
            <a:off x="975693" y="4561230"/>
            <a:ext cx="5363818" cy="4320213"/>
          </a:xfrm>
        </p:spPr>
        <p:txBody>
          <a:bodyPr/>
          <a:lstStyle/>
          <a:p>
            <a:pPr eaLnBrk="1" hangingPunct="1"/>
            <a:r>
              <a:rPr lang="en-US" dirty="0" smtClean="0">
                <a:latin typeface="+mn-lt"/>
              </a:rPr>
              <a:t>Let’s look at a single means</a:t>
            </a:r>
            <a:r>
              <a:rPr lang="en-US" baseline="0" dirty="0" smtClean="0">
                <a:latin typeface="+mn-lt"/>
              </a:rPr>
              <a:t> claim. </a:t>
            </a:r>
            <a:endParaRPr lang="en-US" dirty="0" smtClean="0">
              <a:latin typeface="+mn-lt"/>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p:txBody>
          <a:bodyPr/>
          <a:lstStyle>
            <a:lvl1pPr defTabSz="957507" eaLnBrk="0" hangingPunct="0">
              <a:defRPr b="1" i="1">
                <a:solidFill>
                  <a:srgbClr val="FF0000"/>
                </a:solidFill>
                <a:latin typeface="Arial" charset="0"/>
              </a:defRPr>
            </a:lvl1pPr>
            <a:lvl2pPr marL="735665" indent="-282196" defTabSz="957507" eaLnBrk="0" hangingPunct="0">
              <a:defRPr b="1" i="1">
                <a:solidFill>
                  <a:srgbClr val="FF0000"/>
                </a:solidFill>
                <a:latin typeface="Arial" charset="0"/>
              </a:defRPr>
            </a:lvl2pPr>
            <a:lvl3pPr marL="1132044" indent="-226736" defTabSz="957507" eaLnBrk="0" hangingPunct="0">
              <a:defRPr b="1" i="1">
                <a:solidFill>
                  <a:srgbClr val="FF0000"/>
                </a:solidFill>
                <a:latin typeface="Arial" charset="0"/>
              </a:defRPr>
            </a:lvl3pPr>
            <a:lvl4pPr marL="1585514" indent="-226736" defTabSz="957507" eaLnBrk="0" hangingPunct="0">
              <a:defRPr b="1" i="1">
                <a:solidFill>
                  <a:srgbClr val="FF0000"/>
                </a:solidFill>
                <a:latin typeface="Arial" charset="0"/>
              </a:defRPr>
            </a:lvl4pPr>
            <a:lvl5pPr marL="2037353" indent="-226736" defTabSz="957507" eaLnBrk="0" hangingPunct="0">
              <a:defRPr b="1" i="1">
                <a:solidFill>
                  <a:srgbClr val="FF0000"/>
                </a:solidFill>
                <a:latin typeface="Arial" charset="0"/>
              </a:defRPr>
            </a:lvl5pPr>
            <a:lvl6pPr marL="2507134" indent="-226736" defTabSz="957507" eaLnBrk="0" fontAlgn="base" hangingPunct="0">
              <a:spcBef>
                <a:spcPct val="0"/>
              </a:spcBef>
              <a:spcAft>
                <a:spcPct val="0"/>
              </a:spcAft>
              <a:defRPr b="1" i="1">
                <a:solidFill>
                  <a:srgbClr val="FF0000"/>
                </a:solidFill>
                <a:latin typeface="Arial" charset="0"/>
              </a:defRPr>
            </a:lvl6pPr>
            <a:lvl7pPr marL="2976917" indent="-226736" defTabSz="957507" eaLnBrk="0" fontAlgn="base" hangingPunct="0">
              <a:spcBef>
                <a:spcPct val="0"/>
              </a:spcBef>
              <a:spcAft>
                <a:spcPct val="0"/>
              </a:spcAft>
              <a:defRPr b="1" i="1">
                <a:solidFill>
                  <a:srgbClr val="FF0000"/>
                </a:solidFill>
                <a:latin typeface="Arial" charset="0"/>
              </a:defRPr>
            </a:lvl7pPr>
            <a:lvl8pPr marL="3446698" indent="-226736" defTabSz="957507" eaLnBrk="0" fontAlgn="base" hangingPunct="0">
              <a:spcBef>
                <a:spcPct val="0"/>
              </a:spcBef>
              <a:spcAft>
                <a:spcPct val="0"/>
              </a:spcAft>
              <a:defRPr b="1" i="1">
                <a:solidFill>
                  <a:srgbClr val="FF0000"/>
                </a:solidFill>
                <a:latin typeface="Arial" charset="0"/>
              </a:defRPr>
            </a:lvl8pPr>
            <a:lvl9pPr marL="3916480" indent="-226736" defTabSz="957507" eaLnBrk="0" fontAlgn="base" hangingPunct="0">
              <a:spcBef>
                <a:spcPct val="0"/>
              </a:spcBef>
              <a:spcAft>
                <a:spcPct val="0"/>
              </a:spcAft>
              <a:defRPr b="1" i="1">
                <a:solidFill>
                  <a:srgbClr val="FF0000"/>
                </a:solidFill>
                <a:latin typeface="Arial" charset="0"/>
              </a:defRPr>
            </a:lvl9pPr>
          </a:lstStyle>
          <a:p>
            <a:pPr eaLnBrk="1" hangingPunct="1"/>
            <a:fld id="{9F6A3078-1E4B-4BD9-9879-CACD3BE35EFF}" type="slidenum">
              <a:rPr lang="en-US" b="0" i="0">
                <a:solidFill>
                  <a:prstClr val="black"/>
                </a:solidFill>
                <a:latin typeface="Times New Roman" pitchFamily="18" charset="0"/>
              </a:rPr>
              <a:pPr eaLnBrk="1" hangingPunct="1"/>
              <a:t>27</a:t>
            </a:fld>
            <a:endParaRPr lang="en-US" b="0" i="0" dirty="0">
              <a:solidFill>
                <a:prstClr val="black"/>
              </a:solidFill>
              <a:latin typeface="Times New Roman" pitchFamily="18" charset="0"/>
            </a:endParaRPr>
          </a:p>
        </p:txBody>
      </p:sp>
      <p:sp>
        <p:nvSpPr>
          <p:cNvPr id="25603" name="Rectangle 2"/>
          <p:cNvSpPr>
            <a:spLocks noGrp="1" noRot="1" noChangeAspect="1" noChangeArrowheads="1" noTextEdit="1"/>
          </p:cNvSpPr>
          <p:nvPr>
            <p:ph type="sldImg"/>
          </p:nvPr>
        </p:nvSpPr>
        <p:spPr>
          <a:xfrm>
            <a:off x="1263650" y="720725"/>
            <a:ext cx="4795838" cy="3597275"/>
          </a:xfrm>
          <a:ln/>
        </p:spPr>
      </p:sp>
      <p:sp>
        <p:nvSpPr>
          <p:cNvPr id="25604" name="Rectangle 3"/>
          <p:cNvSpPr>
            <a:spLocks noGrp="1" noChangeArrowheads="1"/>
          </p:cNvSpPr>
          <p:nvPr>
            <p:ph type="body" idx="1"/>
          </p:nvPr>
        </p:nvSpPr>
        <p:spPr>
          <a:xfrm>
            <a:off x="975693" y="4561230"/>
            <a:ext cx="5363818" cy="4320213"/>
          </a:xfrm>
        </p:spPr>
        <p:txBody>
          <a:bodyPr/>
          <a:lstStyle/>
          <a:p>
            <a:pPr eaLnBrk="1" hangingPunct="1"/>
            <a:r>
              <a:rPr lang="en-US" dirty="0" smtClean="0">
                <a:latin typeface="+mn-lt"/>
              </a:rPr>
              <a:t>Because section 112(f) provides a specialized claiming technique, it is not appropriate to use in all claiming situations.  If it is used improperly, the claim is indefinite because the scope of the claim cannot be clearly determined.  One example of improper use is in a claim that does not recite a combination.  The statute only permits use of section 112(f) in a claim to a combination of elements. Example</a:t>
            </a:r>
            <a:r>
              <a:rPr lang="en-US" baseline="0" dirty="0" smtClean="0">
                <a:latin typeface="+mn-lt"/>
              </a:rPr>
              <a:t> 4 shows a single means claim that is improper.  The claim recites a system comprising means for recording an image. A single element claim cannot rely on section 112(f) to incorporate the structure from the specification.  Without the benefit of the section 112(f) construction, the BRI of this claim element extends to all ways of recording an image, those known and unknown to the inventor, and amounts to pure functional claiming without boundaries.  Claim 4 should be rejected as indefinite under section 112(b) or 112, second paragraph pre-AIA.  See Form Paragraph 7.34.01.  Note that claim 4 should also receive a rejection under section 112(a) for failing to provide an enabling disclosure because the claim covers all ways of recording an image and the disclosure could not be enabled for all ways, known and unknown. </a:t>
            </a:r>
            <a:endParaRPr lang="en-US" dirty="0" smtClean="0">
              <a:latin typeface="+mn-lt"/>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p:txBody>
          <a:bodyPr/>
          <a:lstStyle>
            <a:lvl1pPr defTabSz="957507" eaLnBrk="0" hangingPunct="0">
              <a:defRPr b="1" i="1">
                <a:solidFill>
                  <a:srgbClr val="FF0000"/>
                </a:solidFill>
                <a:latin typeface="Arial" charset="0"/>
              </a:defRPr>
            </a:lvl1pPr>
            <a:lvl2pPr marL="735665" indent="-282196" defTabSz="957507" eaLnBrk="0" hangingPunct="0">
              <a:defRPr b="1" i="1">
                <a:solidFill>
                  <a:srgbClr val="FF0000"/>
                </a:solidFill>
                <a:latin typeface="Arial" charset="0"/>
              </a:defRPr>
            </a:lvl2pPr>
            <a:lvl3pPr marL="1132044" indent="-226736" defTabSz="957507" eaLnBrk="0" hangingPunct="0">
              <a:defRPr b="1" i="1">
                <a:solidFill>
                  <a:srgbClr val="FF0000"/>
                </a:solidFill>
                <a:latin typeface="Arial" charset="0"/>
              </a:defRPr>
            </a:lvl3pPr>
            <a:lvl4pPr marL="1585514" indent="-226736" defTabSz="957507" eaLnBrk="0" hangingPunct="0">
              <a:defRPr b="1" i="1">
                <a:solidFill>
                  <a:srgbClr val="FF0000"/>
                </a:solidFill>
                <a:latin typeface="Arial" charset="0"/>
              </a:defRPr>
            </a:lvl4pPr>
            <a:lvl5pPr marL="2037353" indent="-226736" defTabSz="957507" eaLnBrk="0" hangingPunct="0">
              <a:defRPr b="1" i="1">
                <a:solidFill>
                  <a:srgbClr val="FF0000"/>
                </a:solidFill>
                <a:latin typeface="Arial" charset="0"/>
              </a:defRPr>
            </a:lvl5pPr>
            <a:lvl6pPr marL="2507134" indent="-226736" defTabSz="957507" eaLnBrk="0" fontAlgn="base" hangingPunct="0">
              <a:spcBef>
                <a:spcPct val="0"/>
              </a:spcBef>
              <a:spcAft>
                <a:spcPct val="0"/>
              </a:spcAft>
              <a:defRPr b="1" i="1">
                <a:solidFill>
                  <a:srgbClr val="FF0000"/>
                </a:solidFill>
                <a:latin typeface="Arial" charset="0"/>
              </a:defRPr>
            </a:lvl6pPr>
            <a:lvl7pPr marL="2976917" indent="-226736" defTabSz="957507" eaLnBrk="0" fontAlgn="base" hangingPunct="0">
              <a:spcBef>
                <a:spcPct val="0"/>
              </a:spcBef>
              <a:spcAft>
                <a:spcPct val="0"/>
              </a:spcAft>
              <a:defRPr b="1" i="1">
                <a:solidFill>
                  <a:srgbClr val="FF0000"/>
                </a:solidFill>
                <a:latin typeface="Arial" charset="0"/>
              </a:defRPr>
            </a:lvl7pPr>
            <a:lvl8pPr marL="3446698" indent="-226736" defTabSz="957507" eaLnBrk="0" fontAlgn="base" hangingPunct="0">
              <a:spcBef>
                <a:spcPct val="0"/>
              </a:spcBef>
              <a:spcAft>
                <a:spcPct val="0"/>
              </a:spcAft>
              <a:defRPr b="1" i="1">
                <a:solidFill>
                  <a:srgbClr val="FF0000"/>
                </a:solidFill>
                <a:latin typeface="Arial" charset="0"/>
              </a:defRPr>
            </a:lvl8pPr>
            <a:lvl9pPr marL="3916480" indent="-226736" defTabSz="957507" eaLnBrk="0" fontAlgn="base" hangingPunct="0">
              <a:spcBef>
                <a:spcPct val="0"/>
              </a:spcBef>
              <a:spcAft>
                <a:spcPct val="0"/>
              </a:spcAft>
              <a:defRPr b="1" i="1">
                <a:solidFill>
                  <a:srgbClr val="FF0000"/>
                </a:solidFill>
                <a:latin typeface="Arial" charset="0"/>
              </a:defRPr>
            </a:lvl9pPr>
          </a:lstStyle>
          <a:p>
            <a:pPr eaLnBrk="1" hangingPunct="1"/>
            <a:fld id="{9F6A3078-1E4B-4BD9-9879-CACD3BE35EFF}" type="slidenum">
              <a:rPr lang="en-US" b="0" i="0">
                <a:solidFill>
                  <a:prstClr val="black"/>
                </a:solidFill>
                <a:latin typeface="Times New Roman" pitchFamily="18" charset="0"/>
              </a:rPr>
              <a:pPr eaLnBrk="1" hangingPunct="1"/>
              <a:t>28</a:t>
            </a:fld>
            <a:endParaRPr lang="en-US" b="0" i="0" dirty="0">
              <a:solidFill>
                <a:prstClr val="black"/>
              </a:solidFill>
              <a:latin typeface="Times New Roman" pitchFamily="18" charset="0"/>
            </a:endParaRPr>
          </a:p>
        </p:txBody>
      </p:sp>
      <p:sp>
        <p:nvSpPr>
          <p:cNvPr id="25603" name="Rectangle 2"/>
          <p:cNvSpPr>
            <a:spLocks noGrp="1" noRot="1" noChangeAspect="1" noChangeArrowheads="1" noTextEdit="1"/>
          </p:cNvSpPr>
          <p:nvPr>
            <p:ph type="sldImg"/>
          </p:nvPr>
        </p:nvSpPr>
        <p:spPr>
          <a:xfrm>
            <a:off x="1263650" y="720725"/>
            <a:ext cx="4795838" cy="3597275"/>
          </a:xfrm>
          <a:ln/>
        </p:spPr>
      </p:sp>
      <p:sp>
        <p:nvSpPr>
          <p:cNvPr id="25604" name="Rectangle 3"/>
          <p:cNvSpPr>
            <a:spLocks noGrp="1" noChangeArrowheads="1"/>
          </p:cNvSpPr>
          <p:nvPr>
            <p:ph type="body" idx="1"/>
          </p:nvPr>
        </p:nvSpPr>
        <p:spPr>
          <a:xfrm>
            <a:off x="975693" y="4561230"/>
            <a:ext cx="5363818" cy="4320213"/>
          </a:xfrm>
        </p:spPr>
        <p:txBody>
          <a:bodyPr/>
          <a:lstStyle/>
          <a:p>
            <a:pPr eaLnBrk="1" hangingPunct="1"/>
            <a:r>
              <a:rPr lang="en-US" dirty="0" smtClean="0">
                <a:latin typeface="+mn-lt"/>
              </a:rPr>
              <a:t>Because section</a:t>
            </a:r>
            <a:r>
              <a:rPr lang="en-US" baseline="0" dirty="0" smtClean="0">
                <a:latin typeface="+mn-lt"/>
              </a:rPr>
              <a:t> 112(f) </a:t>
            </a:r>
            <a:r>
              <a:rPr lang="en-US" b="1" baseline="0" dirty="0" smtClean="0">
                <a:latin typeface="+mn-lt"/>
              </a:rPr>
              <a:t>requires</a:t>
            </a:r>
            <a:r>
              <a:rPr lang="en-US" baseline="0" dirty="0" smtClean="0">
                <a:latin typeface="+mn-lt"/>
              </a:rPr>
              <a:t> that the structure, material or act be described in the corresponding disclosure, merely s</a:t>
            </a:r>
            <a:r>
              <a:rPr lang="en-US" dirty="0" smtClean="0">
                <a:latin typeface="+mn-lt"/>
              </a:rPr>
              <a:t>howing or arguing that one of ordinary skill in the art </a:t>
            </a:r>
            <a:r>
              <a:rPr lang="en-US" b="1" dirty="0" smtClean="0">
                <a:latin typeface="+mn-lt"/>
              </a:rPr>
              <a:t>could</a:t>
            </a:r>
            <a:r>
              <a:rPr lang="en-US" dirty="0" smtClean="0">
                <a:latin typeface="+mn-lt"/>
              </a:rPr>
              <a:t> find a way to perform the function of a section 112(f) limitation does not satisfy section 112(b).  This</a:t>
            </a:r>
            <a:r>
              <a:rPr lang="en-US" baseline="0" dirty="0" smtClean="0">
                <a:latin typeface="+mn-lt"/>
              </a:rPr>
              <a:t> is</a:t>
            </a:r>
            <a:r>
              <a:rPr lang="en-US" dirty="0" smtClean="0">
                <a:latin typeface="+mn-lt"/>
              </a:rPr>
              <a:t> because without</a:t>
            </a:r>
            <a:r>
              <a:rPr lang="en-US" baseline="0" dirty="0" smtClean="0">
                <a:latin typeface="+mn-lt"/>
              </a:rPr>
              <a:t> explicit identification in the specification of the corresponding structure, </a:t>
            </a:r>
            <a:r>
              <a:rPr lang="en-US" dirty="0" smtClean="0">
                <a:latin typeface="+mn-lt"/>
              </a:rPr>
              <a:t>the boundaries of the section 112(f) functional limitation</a:t>
            </a:r>
            <a:r>
              <a:rPr lang="en-US" baseline="0" dirty="0" smtClean="0">
                <a:latin typeface="+mn-lt"/>
              </a:rPr>
              <a:t> </a:t>
            </a:r>
            <a:r>
              <a:rPr lang="en-US" dirty="0" smtClean="0">
                <a:latin typeface="+mn-lt"/>
              </a:rPr>
              <a:t>are undefined.  Thus, </a:t>
            </a:r>
            <a:r>
              <a:rPr lang="en-US" baseline="0" dirty="0" smtClean="0">
                <a:latin typeface="+mn-lt"/>
              </a:rPr>
              <a:t>the claim must be found indefinite under section 112(b)</a:t>
            </a:r>
            <a:r>
              <a:rPr lang="en-US" dirty="0" smtClean="0">
                <a:latin typeface="+mn-lt"/>
              </a:rPr>
              <a:t>. </a:t>
            </a:r>
            <a:r>
              <a:rPr lang="en-US" baseline="0" dirty="0" smtClean="0">
                <a:latin typeface="+mn-lt"/>
              </a:rPr>
              <a:t>This is the </a:t>
            </a:r>
            <a:r>
              <a:rPr lang="en-US" i="1" baseline="0" dirty="0" smtClean="0">
                <a:latin typeface="+mn-lt"/>
              </a:rPr>
              <a:t>quid pro quo</a:t>
            </a:r>
            <a:r>
              <a:rPr lang="en-US" baseline="0" dirty="0" smtClean="0">
                <a:latin typeface="+mn-lt"/>
              </a:rPr>
              <a:t> of </a:t>
            </a:r>
            <a:r>
              <a:rPr lang="en-US" dirty="0" smtClean="0">
                <a:latin typeface="+mn-lt"/>
              </a:rPr>
              <a:t>section 112(f) in which applicants are permitted to use claim limitations written in purely functional language in exchange for disclosure of the structure</a:t>
            </a:r>
            <a:r>
              <a:rPr lang="en-US" baseline="0" dirty="0" smtClean="0">
                <a:latin typeface="+mn-lt"/>
              </a:rPr>
              <a:t> that performs the function in the specification</a:t>
            </a:r>
            <a:r>
              <a:rPr lang="en-US" dirty="0" smtClean="0">
                <a:latin typeface="+mn-lt"/>
              </a:rPr>
              <a:t>.</a:t>
            </a:r>
          </a:p>
          <a:p>
            <a:pPr eaLnBrk="1" hangingPunct="1"/>
            <a:r>
              <a:rPr lang="en-US" dirty="0" smtClean="0">
                <a:latin typeface="+mn-lt"/>
              </a:rPr>
              <a:t>In response to a rejection under § 112(b), an applicant may identify the structure described in the specification that performs the claimed function, or amend the claim to recite the structure that performs the function if possible, thus not invoking § 112(f), or otherwise amend the claim to avoid invoking</a:t>
            </a:r>
            <a:r>
              <a:rPr lang="en-US" baseline="0" dirty="0" smtClean="0">
                <a:latin typeface="+mn-lt"/>
              </a:rPr>
              <a:t> section 112(f)</a:t>
            </a:r>
            <a:r>
              <a:rPr lang="en-US" dirty="0" smtClean="0">
                <a:latin typeface="+mn-lt"/>
              </a:rPr>
              <a:t>. </a:t>
            </a:r>
          </a:p>
          <a:p>
            <a:pPr eaLnBrk="1" hangingPunct="1"/>
            <a:r>
              <a:rPr lang="en-US" dirty="0" smtClean="0">
                <a:latin typeface="+mn-lt"/>
              </a:rPr>
              <a:t> </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p:txBody>
          <a:bodyPr/>
          <a:lstStyle>
            <a:lvl1pPr defTabSz="957507" eaLnBrk="0" hangingPunct="0">
              <a:defRPr b="1" i="1">
                <a:solidFill>
                  <a:srgbClr val="FF0000"/>
                </a:solidFill>
                <a:latin typeface="Arial" charset="0"/>
              </a:defRPr>
            </a:lvl1pPr>
            <a:lvl2pPr marL="735665" indent="-282196" defTabSz="957507" eaLnBrk="0" hangingPunct="0">
              <a:defRPr b="1" i="1">
                <a:solidFill>
                  <a:srgbClr val="FF0000"/>
                </a:solidFill>
                <a:latin typeface="Arial" charset="0"/>
              </a:defRPr>
            </a:lvl2pPr>
            <a:lvl3pPr marL="1132044" indent="-226736" defTabSz="957507" eaLnBrk="0" hangingPunct="0">
              <a:defRPr b="1" i="1">
                <a:solidFill>
                  <a:srgbClr val="FF0000"/>
                </a:solidFill>
                <a:latin typeface="Arial" charset="0"/>
              </a:defRPr>
            </a:lvl3pPr>
            <a:lvl4pPr marL="1585514" indent="-226736" defTabSz="957507" eaLnBrk="0" hangingPunct="0">
              <a:defRPr b="1" i="1">
                <a:solidFill>
                  <a:srgbClr val="FF0000"/>
                </a:solidFill>
                <a:latin typeface="Arial" charset="0"/>
              </a:defRPr>
            </a:lvl4pPr>
            <a:lvl5pPr marL="2037353" indent="-226736" defTabSz="957507" eaLnBrk="0" hangingPunct="0">
              <a:defRPr b="1" i="1">
                <a:solidFill>
                  <a:srgbClr val="FF0000"/>
                </a:solidFill>
                <a:latin typeface="Arial" charset="0"/>
              </a:defRPr>
            </a:lvl5pPr>
            <a:lvl6pPr marL="2507134" indent="-226736" defTabSz="957507" eaLnBrk="0" fontAlgn="base" hangingPunct="0">
              <a:spcBef>
                <a:spcPct val="0"/>
              </a:spcBef>
              <a:spcAft>
                <a:spcPct val="0"/>
              </a:spcAft>
              <a:defRPr b="1" i="1">
                <a:solidFill>
                  <a:srgbClr val="FF0000"/>
                </a:solidFill>
                <a:latin typeface="Arial" charset="0"/>
              </a:defRPr>
            </a:lvl6pPr>
            <a:lvl7pPr marL="2976917" indent="-226736" defTabSz="957507" eaLnBrk="0" fontAlgn="base" hangingPunct="0">
              <a:spcBef>
                <a:spcPct val="0"/>
              </a:spcBef>
              <a:spcAft>
                <a:spcPct val="0"/>
              </a:spcAft>
              <a:defRPr b="1" i="1">
                <a:solidFill>
                  <a:srgbClr val="FF0000"/>
                </a:solidFill>
                <a:latin typeface="Arial" charset="0"/>
              </a:defRPr>
            </a:lvl7pPr>
            <a:lvl8pPr marL="3446698" indent="-226736" defTabSz="957507" eaLnBrk="0" fontAlgn="base" hangingPunct="0">
              <a:spcBef>
                <a:spcPct val="0"/>
              </a:spcBef>
              <a:spcAft>
                <a:spcPct val="0"/>
              </a:spcAft>
              <a:defRPr b="1" i="1">
                <a:solidFill>
                  <a:srgbClr val="FF0000"/>
                </a:solidFill>
                <a:latin typeface="Arial" charset="0"/>
              </a:defRPr>
            </a:lvl8pPr>
            <a:lvl9pPr marL="3916480" indent="-226736" defTabSz="957507" eaLnBrk="0" fontAlgn="base" hangingPunct="0">
              <a:spcBef>
                <a:spcPct val="0"/>
              </a:spcBef>
              <a:spcAft>
                <a:spcPct val="0"/>
              </a:spcAft>
              <a:defRPr b="1" i="1">
                <a:solidFill>
                  <a:srgbClr val="FF0000"/>
                </a:solidFill>
                <a:latin typeface="Arial" charset="0"/>
              </a:defRPr>
            </a:lvl9pPr>
          </a:lstStyle>
          <a:p>
            <a:pPr eaLnBrk="1" hangingPunct="1"/>
            <a:fld id="{9F6A3078-1E4B-4BD9-9879-CACD3BE35EFF}" type="slidenum">
              <a:rPr lang="en-US" b="0" i="0">
                <a:solidFill>
                  <a:prstClr val="black"/>
                </a:solidFill>
                <a:latin typeface="Times New Roman" pitchFamily="18" charset="0"/>
              </a:rPr>
              <a:pPr eaLnBrk="1" hangingPunct="1"/>
              <a:t>29</a:t>
            </a:fld>
            <a:endParaRPr lang="en-US" b="0" i="0" dirty="0">
              <a:solidFill>
                <a:prstClr val="black"/>
              </a:solidFill>
              <a:latin typeface="Times New Roman" pitchFamily="18" charset="0"/>
            </a:endParaRPr>
          </a:p>
        </p:txBody>
      </p:sp>
      <p:sp>
        <p:nvSpPr>
          <p:cNvPr id="25603" name="Rectangle 2"/>
          <p:cNvSpPr>
            <a:spLocks noGrp="1" noRot="1" noChangeAspect="1" noChangeArrowheads="1" noTextEdit="1"/>
          </p:cNvSpPr>
          <p:nvPr>
            <p:ph type="sldImg"/>
          </p:nvPr>
        </p:nvSpPr>
        <p:spPr>
          <a:xfrm>
            <a:off x="1263650" y="720725"/>
            <a:ext cx="4795838" cy="3597275"/>
          </a:xfrm>
          <a:ln/>
        </p:spPr>
      </p:sp>
      <p:sp>
        <p:nvSpPr>
          <p:cNvPr id="25604" name="Rectangle 3"/>
          <p:cNvSpPr>
            <a:spLocks noGrp="1" noChangeArrowheads="1"/>
          </p:cNvSpPr>
          <p:nvPr>
            <p:ph type="body" idx="1"/>
          </p:nvPr>
        </p:nvSpPr>
        <p:spPr>
          <a:xfrm>
            <a:off x="975693" y="4561230"/>
            <a:ext cx="5363818" cy="4320213"/>
          </a:xfrm>
        </p:spPr>
        <p:txBody>
          <a:bodyPr/>
          <a:lstStyle/>
          <a:p>
            <a:pPr eaLnBrk="1" hangingPunct="1"/>
            <a:r>
              <a:rPr lang="en-US" dirty="0" smtClean="0">
                <a:latin typeface="+mn-lt"/>
              </a:rPr>
              <a:t>Finding a § 112(f) limitation indefinite for failure to disclose adequate structure in the specification signals a lack of written description under § 112(a) for that limitation.  That is because an indefinite, unbounded functional limitation would cover all ways of performing a function and indicate that the inventor has not provided sufficient disclosure to show possession of the invention. Under section</a:t>
            </a:r>
            <a:r>
              <a:rPr lang="en-US" baseline="0" dirty="0" smtClean="0">
                <a:latin typeface="+mn-lt"/>
              </a:rPr>
              <a:t> 112(a), p</a:t>
            </a:r>
            <a:r>
              <a:rPr lang="en-US" dirty="0" smtClean="0">
                <a:latin typeface="+mn-lt"/>
              </a:rPr>
              <a:t>ossession is shown by describing the claimed invention.  The</a:t>
            </a:r>
            <a:r>
              <a:rPr lang="en-US" baseline="0" dirty="0" smtClean="0">
                <a:latin typeface="+mn-lt"/>
              </a:rPr>
              <a:t> description can be with </a:t>
            </a:r>
            <a:r>
              <a:rPr lang="en-US" dirty="0" smtClean="0">
                <a:latin typeface="+mn-lt"/>
              </a:rPr>
              <a:t>words, structures, figures, diagrams, and formulas, for example.  Therefore, it is important to keep in mind that when a means-type limitation is found indefinite, the adequacy of the written description should also be addressed. When a claim is rejected as indefinite under section 112(b) because there is no</a:t>
            </a:r>
            <a:r>
              <a:rPr lang="en-US" baseline="0" dirty="0" smtClean="0">
                <a:latin typeface="+mn-lt"/>
              </a:rPr>
              <a:t> corresponding structure or an inadequate disclosure of corresponding structure for a section 112(f) limitation, a rejection should also be made under section 112(a) based on failure to provide a written description of the claim.  S</a:t>
            </a:r>
            <a:r>
              <a:rPr lang="en-US" dirty="0" smtClean="0">
                <a:latin typeface="+mn-lt"/>
              </a:rPr>
              <a:t>ee MPEP 2163 for written description.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p:txBody>
          <a:bodyPr/>
          <a:lstStyle>
            <a:lvl1pPr defTabSz="957507" eaLnBrk="0" hangingPunct="0">
              <a:defRPr b="1" i="1">
                <a:solidFill>
                  <a:srgbClr val="FF0000"/>
                </a:solidFill>
                <a:latin typeface="Arial" charset="0"/>
              </a:defRPr>
            </a:lvl1pPr>
            <a:lvl2pPr marL="735665" indent="-282196" defTabSz="957507" eaLnBrk="0" hangingPunct="0">
              <a:defRPr b="1" i="1">
                <a:solidFill>
                  <a:srgbClr val="FF0000"/>
                </a:solidFill>
                <a:latin typeface="Arial" charset="0"/>
              </a:defRPr>
            </a:lvl2pPr>
            <a:lvl3pPr marL="1132044" indent="-226736" defTabSz="957507" eaLnBrk="0" hangingPunct="0">
              <a:defRPr b="1" i="1">
                <a:solidFill>
                  <a:srgbClr val="FF0000"/>
                </a:solidFill>
                <a:latin typeface="Arial" charset="0"/>
              </a:defRPr>
            </a:lvl3pPr>
            <a:lvl4pPr marL="1585514" indent="-226736" defTabSz="957507" eaLnBrk="0" hangingPunct="0">
              <a:defRPr b="1" i="1">
                <a:solidFill>
                  <a:srgbClr val="FF0000"/>
                </a:solidFill>
                <a:latin typeface="Arial" charset="0"/>
              </a:defRPr>
            </a:lvl4pPr>
            <a:lvl5pPr marL="2037353" indent="-226736" defTabSz="957507" eaLnBrk="0" hangingPunct="0">
              <a:defRPr b="1" i="1">
                <a:solidFill>
                  <a:srgbClr val="FF0000"/>
                </a:solidFill>
                <a:latin typeface="Arial" charset="0"/>
              </a:defRPr>
            </a:lvl5pPr>
            <a:lvl6pPr marL="2507134" indent="-226736" defTabSz="957507" eaLnBrk="0" fontAlgn="base" hangingPunct="0">
              <a:spcBef>
                <a:spcPct val="0"/>
              </a:spcBef>
              <a:spcAft>
                <a:spcPct val="0"/>
              </a:spcAft>
              <a:defRPr b="1" i="1">
                <a:solidFill>
                  <a:srgbClr val="FF0000"/>
                </a:solidFill>
                <a:latin typeface="Arial" charset="0"/>
              </a:defRPr>
            </a:lvl6pPr>
            <a:lvl7pPr marL="2976917" indent="-226736" defTabSz="957507" eaLnBrk="0" fontAlgn="base" hangingPunct="0">
              <a:spcBef>
                <a:spcPct val="0"/>
              </a:spcBef>
              <a:spcAft>
                <a:spcPct val="0"/>
              </a:spcAft>
              <a:defRPr b="1" i="1">
                <a:solidFill>
                  <a:srgbClr val="FF0000"/>
                </a:solidFill>
                <a:latin typeface="Arial" charset="0"/>
              </a:defRPr>
            </a:lvl7pPr>
            <a:lvl8pPr marL="3446698" indent="-226736" defTabSz="957507" eaLnBrk="0" fontAlgn="base" hangingPunct="0">
              <a:spcBef>
                <a:spcPct val="0"/>
              </a:spcBef>
              <a:spcAft>
                <a:spcPct val="0"/>
              </a:spcAft>
              <a:defRPr b="1" i="1">
                <a:solidFill>
                  <a:srgbClr val="FF0000"/>
                </a:solidFill>
                <a:latin typeface="Arial" charset="0"/>
              </a:defRPr>
            </a:lvl8pPr>
            <a:lvl9pPr marL="3916480" indent="-226736" defTabSz="957507" eaLnBrk="0" fontAlgn="base" hangingPunct="0">
              <a:spcBef>
                <a:spcPct val="0"/>
              </a:spcBef>
              <a:spcAft>
                <a:spcPct val="0"/>
              </a:spcAft>
              <a:defRPr b="1" i="1">
                <a:solidFill>
                  <a:srgbClr val="FF0000"/>
                </a:solidFill>
                <a:latin typeface="Arial" charset="0"/>
              </a:defRPr>
            </a:lvl9pPr>
          </a:lstStyle>
          <a:p>
            <a:pPr eaLnBrk="1" hangingPunct="1"/>
            <a:fld id="{9F6A3078-1E4B-4BD9-9879-CACD3BE35EFF}" type="slidenum">
              <a:rPr lang="en-US" b="0" i="0">
                <a:solidFill>
                  <a:prstClr val="black"/>
                </a:solidFill>
                <a:latin typeface="Times New Roman" pitchFamily="18" charset="0"/>
              </a:rPr>
              <a:pPr eaLnBrk="1" hangingPunct="1"/>
              <a:t>3</a:t>
            </a:fld>
            <a:endParaRPr lang="en-US" b="0" i="0" dirty="0">
              <a:solidFill>
                <a:prstClr val="black"/>
              </a:solidFill>
              <a:latin typeface="Times New Roman" pitchFamily="18" charset="0"/>
            </a:endParaRPr>
          </a:p>
        </p:txBody>
      </p:sp>
      <p:sp>
        <p:nvSpPr>
          <p:cNvPr id="25603" name="Rectangle 2"/>
          <p:cNvSpPr>
            <a:spLocks noGrp="1" noRot="1" noChangeAspect="1" noChangeArrowheads="1" noTextEdit="1"/>
          </p:cNvSpPr>
          <p:nvPr>
            <p:ph type="sldImg"/>
          </p:nvPr>
        </p:nvSpPr>
        <p:spPr>
          <a:xfrm>
            <a:off x="1263650" y="720725"/>
            <a:ext cx="4795838" cy="3597275"/>
          </a:xfrm>
          <a:ln/>
        </p:spPr>
      </p:sp>
      <p:sp>
        <p:nvSpPr>
          <p:cNvPr id="25604" name="Rectangle 3"/>
          <p:cNvSpPr>
            <a:spLocks noGrp="1" noChangeArrowheads="1"/>
          </p:cNvSpPr>
          <p:nvPr>
            <p:ph type="body" idx="1"/>
          </p:nvPr>
        </p:nvSpPr>
        <p:spPr>
          <a:xfrm>
            <a:off x="975693" y="4561230"/>
            <a:ext cx="5363818" cy="4320213"/>
          </a:xfrm>
        </p:spPr>
        <p:txBody>
          <a:bodyPr/>
          <a:lstStyle/>
          <a:p>
            <a:pPr eaLnBrk="1" hangingPunct="1"/>
            <a:r>
              <a:rPr lang="en-US" baseline="0" dirty="0" smtClean="0">
                <a:latin typeface="+mn-lt"/>
              </a:rPr>
              <a:t>For a claim limitation to be interpreted under section 112(f), the claim limitation must be in a claim that recites a combination of elements, state a “means” or “step” for performing a specified function, and not recite structure or material (for means-type limitations) or acts (for step-type limitations) in support of the specified function. To determine whether a claim limitation should be interpreted in accordance with section 112(f), MPEP 2181 provides a three-prong test.  See that section for a detailed analysis of the test and also the training module “Identifying Limitations that Invoke § 112(f).”</a:t>
            </a:r>
          </a:p>
          <a:p>
            <a:pPr eaLnBrk="1" hangingPunct="1"/>
            <a:r>
              <a:rPr lang="en-US" baseline="0" dirty="0" smtClean="0">
                <a:latin typeface="+mn-lt"/>
              </a:rPr>
              <a:t>Note that in product claims, the word “means” may be substituted by a term that serves as a generic placeholder.  In process claims, section 112(f) is rarely invoked because most methods recite a series of steps that include acts or actions, which would rebut the presumption that section 112(f) applies.  To invoke section 112(f), a process claim must use the words “step for” without reciting an act or action. Accordingly, the remainder of this presentation will not specifically address “step for” limitations and will focus mainly on “means-type” limitations. </a:t>
            </a:r>
          </a:p>
          <a:p>
            <a:pPr eaLnBrk="1" hangingPunct="1"/>
            <a:endParaRPr lang="en-US" baseline="0" dirty="0" smtClean="0">
              <a:latin typeface="+mn-lt"/>
            </a:endParaRPr>
          </a:p>
          <a:p>
            <a:pPr eaLnBrk="1" hangingPunct="1"/>
            <a:r>
              <a:rPr lang="en-US" baseline="0" dirty="0" smtClean="0">
                <a:latin typeface="+mn-lt"/>
              </a:rPr>
              <a:t>Turning now to interpreting section 112(f) limitations, a claim element drafted in accordance with section 112(f) must be interpreted based on the corresponding structure, material or acts, and equivalents thereof, disclosed in the specification. Note that this analysis is used on an element by element basis, not the claim as a whole.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p:txBody>
          <a:bodyPr/>
          <a:lstStyle>
            <a:lvl1pPr defTabSz="957507" eaLnBrk="0" hangingPunct="0">
              <a:defRPr b="1" i="1">
                <a:solidFill>
                  <a:srgbClr val="FF0000"/>
                </a:solidFill>
                <a:latin typeface="Arial" charset="0"/>
              </a:defRPr>
            </a:lvl1pPr>
            <a:lvl2pPr marL="735665" indent="-282196" defTabSz="957507" eaLnBrk="0" hangingPunct="0">
              <a:defRPr b="1" i="1">
                <a:solidFill>
                  <a:srgbClr val="FF0000"/>
                </a:solidFill>
                <a:latin typeface="Arial" charset="0"/>
              </a:defRPr>
            </a:lvl2pPr>
            <a:lvl3pPr marL="1132044" indent="-226736" defTabSz="957507" eaLnBrk="0" hangingPunct="0">
              <a:defRPr b="1" i="1">
                <a:solidFill>
                  <a:srgbClr val="FF0000"/>
                </a:solidFill>
                <a:latin typeface="Arial" charset="0"/>
              </a:defRPr>
            </a:lvl3pPr>
            <a:lvl4pPr marL="1585514" indent="-226736" defTabSz="957507" eaLnBrk="0" hangingPunct="0">
              <a:defRPr b="1" i="1">
                <a:solidFill>
                  <a:srgbClr val="FF0000"/>
                </a:solidFill>
                <a:latin typeface="Arial" charset="0"/>
              </a:defRPr>
            </a:lvl4pPr>
            <a:lvl5pPr marL="2037353" indent="-226736" defTabSz="957507" eaLnBrk="0" hangingPunct="0">
              <a:defRPr b="1" i="1">
                <a:solidFill>
                  <a:srgbClr val="FF0000"/>
                </a:solidFill>
                <a:latin typeface="Arial" charset="0"/>
              </a:defRPr>
            </a:lvl5pPr>
            <a:lvl6pPr marL="2507134" indent="-226736" defTabSz="957507" eaLnBrk="0" fontAlgn="base" hangingPunct="0">
              <a:spcBef>
                <a:spcPct val="0"/>
              </a:spcBef>
              <a:spcAft>
                <a:spcPct val="0"/>
              </a:spcAft>
              <a:defRPr b="1" i="1">
                <a:solidFill>
                  <a:srgbClr val="FF0000"/>
                </a:solidFill>
                <a:latin typeface="Arial" charset="0"/>
              </a:defRPr>
            </a:lvl6pPr>
            <a:lvl7pPr marL="2976917" indent="-226736" defTabSz="957507" eaLnBrk="0" fontAlgn="base" hangingPunct="0">
              <a:spcBef>
                <a:spcPct val="0"/>
              </a:spcBef>
              <a:spcAft>
                <a:spcPct val="0"/>
              </a:spcAft>
              <a:defRPr b="1" i="1">
                <a:solidFill>
                  <a:srgbClr val="FF0000"/>
                </a:solidFill>
                <a:latin typeface="Arial" charset="0"/>
              </a:defRPr>
            </a:lvl7pPr>
            <a:lvl8pPr marL="3446698" indent="-226736" defTabSz="957507" eaLnBrk="0" fontAlgn="base" hangingPunct="0">
              <a:spcBef>
                <a:spcPct val="0"/>
              </a:spcBef>
              <a:spcAft>
                <a:spcPct val="0"/>
              </a:spcAft>
              <a:defRPr b="1" i="1">
                <a:solidFill>
                  <a:srgbClr val="FF0000"/>
                </a:solidFill>
                <a:latin typeface="Arial" charset="0"/>
              </a:defRPr>
            </a:lvl8pPr>
            <a:lvl9pPr marL="3916480" indent="-226736" defTabSz="957507" eaLnBrk="0" fontAlgn="base" hangingPunct="0">
              <a:spcBef>
                <a:spcPct val="0"/>
              </a:spcBef>
              <a:spcAft>
                <a:spcPct val="0"/>
              </a:spcAft>
              <a:defRPr b="1" i="1">
                <a:solidFill>
                  <a:srgbClr val="FF0000"/>
                </a:solidFill>
                <a:latin typeface="Arial" charset="0"/>
              </a:defRPr>
            </a:lvl9pPr>
          </a:lstStyle>
          <a:p>
            <a:pPr eaLnBrk="1" hangingPunct="1"/>
            <a:fld id="{9F6A3078-1E4B-4BD9-9879-CACD3BE35EFF}" type="slidenum">
              <a:rPr lang="en-US" b="0" i="0">
                <a:solidFill>
                  <a:prstClr val="black"/>
                </a:solidFill>
                <a:latin typeface="Times New Roman" pitchFamily="18" charset="0"/>
              </a:rPr>
              <a:pPr eaLnBrk="1" hangingPunct="1"/>
              <a:t>30</a:t>
            </a:fld>
            <a:endParaRPr lang="en-US" b="0" i="0" dirty="0">
              <a:solidFill>
                <a:prstClr val="black"/>
              </a:solidFill>
              <a:latin typeface="Times New Roman" pitchFamily="18" charset="0"/>
            </a:endParaRPr>
          </a:p>
        </p:txBody>
      </p:sp>
      <p:sp>
        <p:nvSpPr>
          <p:cNvPr id="25603" name="Rectangle 2"/>
          <p:cNvSpPr>
            <a:spLocks noGrp="1" noRot="1" noChangeAspect="1" noChangeArrowheads="1" noTextEdit="1"/>
          </p:cNvSpPr>
          <p:nvPr>
            <p:ph type="sldImg"/>
          </p:nvPr>
        </p:nvSpPr>
        <p:spPr>
          <a:xfrm>
            <a:off x="1263650" y="720725"/>
            <a:ext cx="4795838" cy="3597275"/>
          </a:xfrm>
          <a:ln/>
        </p:spPr>
      </p:sp>
      <p:sp>
        <p:nvSpPr>
          <p:cNvPr id="25604" name="Rectangle 3"/>
          <p:cNvSpPr>
            <a:spLocks noGrp="1" noChangeArrowheads="1"/>
          </p:cNvSpPr>
          <p:nvPr>
            <p:ph type="body" idx="1"/>
          </p:nvPr>
        </p:nvSpPr>
        <p:spPr>
          <a:xfrm>
            <a:off x="975693" y="4561230"/>
            <a:ext cx="5363818" cy="4320213"/>
          </a:xfrm>
        </p:spPr>
        <p:txBody>
          <a:bodyPr/>
          <a:lstStyle/>
          <a:p>
            <a:pPr eaLnBrk="1" hangingPunct="1"/>
            <a:r>
              <a:rPr lang="en-US" baseline="0" dirty="0" smtClean="0">
                <a:latin typeface="+mn-lt"/>
              </a:rPr>
              <a:t>The BRI also covers “equivalents” to the structure, material, and acts that are linked to the function.  A prior art equivalent will also anticipate the claim limitation.  An equivalent must perform the identical function specified in the claim.  A prior art structure that is not an equivalent to the identified structure may still be appropriate for consideration with respect to an obviousness rejection. </a:t>
            </a:r>
          </a:p>
          <a:p>
            <a:pPr eaLnBrk="1" hangingPunct="1"/>
            <a:r>
              <a:rPr lang="en-US" baseline="0" dirty="0" smtClean="0">
                <a:latin typeface="+mn-lt"/>
              </a:rPr>
              <a:t>[See MPEP 2182-2184; </a:t>
            </a:r>
            <a:r>
              <a:rPr lang="en-US" i="1" baseline="0" dirty="0" smtClean="0">
                <a:latin typeface="+mn-lt"/>
              </a:rPr>
              <a:t>In re Noll; Pennwalt v. Durand-Wayland</a:t>
            </a:r>
            <a:r>
              <a:rPr lang="en-US" i="0" baseline="0" dirty="0" smtClean="0">
                <a:latin typeface="+mn-lt"/>
              </a:rPr>
              <a:t>]</a:t>
            </a:r>
            <a:endParaRPr lang="en-US" dirty="0" smtClean="0">
              <a:latin typeface="+mn-lt"/>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p:txBody>
          <a:bodyPr/>
          <a:lstStyle>
            <a:lvl1pPr defTabSz="957507" eaLnBrk="0" hangingPunct="0">
              <a:defRPr b="1" i="1">
                <a:solidFill>
                  <a:srgbClr val="FF0000"/>
                </a:solidFill>
                <a:latin typeface="Arial" charset="0"/>
              </a:defRPr>
            </a:lvl1pPr>
            <a:lvl2pPr marL="735665" indent="-282196" defTabSz="957507" eaLnBrk="0" hangingPunct="0">
              <a:defRPr b="1" i="1">
                <a:solidFill>
                  <a:srgbClr val="FF0000"/>
                </a:solidFill>
                <a:latin typeface="Arial" charset="0"/>
              </a:defRPr>
            </a:lvl2pPr>
            <a:lvl3pPr marL="1132044" indent="-226736" defTabSz="957507" eaLnBrk="0" hangingPunct="0">
              <a:defRPr b="1" i="1">
                <a:solidFill>
                  <a:srgbClr val="FF0000"/>
                </a:solidFill>
                <a:latin typeface="Arial" charset="0"/>
              </a:defRPr>
            </a:lvl3pPr>
            <a:lvl4pPr marL="1585514" indent="-226736" defTabSz="957507" eaLnBrk="0" hangingPunct="0">
              <a:defRPr b="1" i="1">
                <a:solidFill>
                  <a:srgbClr val="FF0000"/>
                </a:solidFill>
                <a:latin typeface="Arial" charset="0"/>
              </a:defRPr>
            </a:lvl4pPr>
            <a:lvl5pPr marL="2037353" indent="-226736" defTabSz="957507" eaLnBrk="0" hangingPunct="0">
              <a:defRPr b="1" i="1">
                <a:solidFill>
                  <a:srgbClr val="FF0000"/>
                </a:solidFill>
                <a:latin typeface="Arial" charset="0"/>
              </a:defRPr>
            </a:lvl5pPr>
            <a:lvl6pPr marL="2507134" indent="-226736" defTabSz="957507" eaLnBrk="0" fontAlgn="base" hangingPunct="0">
              <a:spcBef>
                <a:spcPct val="0"/>
              </a:spcBef>
              <a:spcAft>
                <a:spcPct val="0"/>
              </a:spcAft>
              <a:defRPr b="1" i="1">
                <a:solidFill>
                  <a:srgbClr val="FF0000"/>
                </a:solidFill>
                <a:latin typeface="Arial" charset="0"/>
              </a:defRPr>
            </a:lvl6pPr>
            <a:lvl7pPr marL="2976917" indent="-226736" defTabSz="957507" eaLnBrk="0" fontAlgn="base" hangingPunct="0">
              <a:spcBef>
                <a:spcPct val="0"/>
              </a:spcBef>
              <a:spcAft>
                <a:spcPct val="0"/>
              </a:spcAft>
              <a:defRPr b="1" i="1">
                <a:solidFill>
                  <a:srgbClr val="FF0000"/>
                </a:solidFill>
                <a:latin typeface="Arial" charset="0"/>
              </a:defRPr>
            </a:lvl7pPr>
            <a:lvl8pPr marL="3446698" indent="-226736" defTabSz="957507" eaLnBrk="0" fontAlgn="base" hangingPunct="0">
              <a:spcBef>
                <a:spcPct val="0"/>
              </a:spcBef>
              <a:spcAft>
                <a:spcPct val="0"/>
              </a:spcAft>
              <a:defRPr b="1" i="1">
                <a:solidFill>
                  <a:srgbClr val="FF0000"/>
                </a:solidFill>
                <a:latin typeface="Arial" charset="0"/>
              </a:defRPr>
            </a:lvl8pPr>
            <a:lvl9pPr marL="3916480" indent="-226736" defTabSz="957507" eaLnBrk="0" fontAlgn="base" hangingPunct="0">
              <a:spcBef>
                <a:spcPct val="0"/>
              </a:spcBef>
              <a:spcAft>
                <a:spcPct val="0"/>
              </a:spcAft>
              <a:defRPr b="1" i="1">
                <a:solidFill>
                  <a:srgbClr val="FF0000"/>
                </a:solidFill>
                <a:latin typeface="Arial" charset="0"/>
              </a:defRPr>
            </a:lvl9pPr>
          </a:lstStyle>
          <a:p>
            <a:pPr eaLnBrk="1" hangingPunct="1"/>
            <a:fld id="{9F6A3078-1E4B-4BD9-9879-CACD3BE35EFF}" type="slidenum">
              <a:rPr lang="en-US" b="0" i="0">
                <a:solidFill>
                  <a:prstClr val="black"/>
                </a:solidFill>
                <a:latin typeface="Times New Roman" pitchFamily="18" charset="0"/>
              </a:rPr>
              <a:pPr eaLnBrk="1" hangingPunct="1"/>
              <a:t>31</a:t>
            </a:fld>
            <a:endParaRPr lang="en-US" b="0" i="0" dirty="0">
              <a:solidFill>
                <a:prstClr val="black"/>
              </a:solidFill>
              <a:latin typeface="Times New Roman" pitchFamily="18" charset="0"/>
            </a:endParaRPr>
          </a:p>
        </p:txBody>
      </p:sp>
      <p:sp>
        <p:nvSpPr>
          <p:cNvPr id="25603" name="Rectangle 2"/>
          <p:cNvSpPr>
            <a:spLocks noGrp="1" noRot="1" noChangeAspect="1" noChangeArrowheads="1" noTextEdit="1"/>
          </p:cNvSpPr>
          <p:nvPr>
            <p:ph type="sldImg"/>
          </p:nvPr>
        </p:nvSpPr>
        <p:spPr>
          <a:xfrm>
            <a:off x="1263650" y="720725"/>
            <a:ext cx="4795838" cy="3597275"/>
          </a:xfrm>
          <a:ln/>
        </p:spPr>
      </p:sp>
      <p:sp>
        <p:nvSpPr>
          <p:cNvPr id="25604" name="Rectangle 3"/>
          <p:cNvSpPr>
            <a:spLocks noGrp="1" noChangeArrowheads="1"/>
          </p:cNvSpPr>
          <p:nvPr>
            <p:ph type="body" idx="1"/>
          </p:nvPr>
        </p:nvSpPr>
        <p:spPr>
          <a:xfrm>
            <a:off x="975693" y="4561230"/>
            <a:ext cx="5363818" cy="4320213"/>
          </a:xfrm>
        </p:spPr>
        <p:txBody>
          <a:bodyPr/>
          <a:lstStyle/>
          <a:p>
            <a:pPr eaLnBrk="1" hangingPunct="1"/>
            <a:r>
              <a:rPr lang="en-US" dirty="0" smtClean="0">
                <a:latin typeface="+mn-lt"/>
              </a:rPr>
              <a:t>An equivalent must perform the identical function specified in the claim.  Applicant is not required to explain the full range of equivalents. However, if applicant chooses to specify equivalents, the BRI will be limited to those specified. Equivalence is determined based on what one of ordinary skill in the art would consider a functional equivalent to the structure(s) described in the specification as performing the claimed function. Courts have used various factors to establish equivalence, which</a:t>
            </a:r>
            <a:r>
              <a:rPr lang="en-US" baseline="0" dirty="0" smtClean="0">
                <a:latin typeface="+mn-lt"/>
              </a:rPr>
              <a:t> will be discussed in detail on the </a:t>
            </a:r>
            <a:r>
              <a:rPr lang="en-US" dirty="0" smtClean="0">
                <a:latin typeface="+mn-lt"/>
              </a:rPr>
              <a:t>next slide.</a:t>
            </a:r>
          </a:p>
          <a:p>
            <a:pPr eaLnBrk="1" hangingPunct="1"/>
            <a:endParaRPr lang="en-US" dirty="0" smtClean="0">
              <a:latin typeface="+mn-lt"/>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p:txBody>
          <a:bodyPr/>
          <a:lstStyle>
            <a:lvl1pPr defTabSz="957507" eaLnBrk="0" hangingPunct="0">
              <a:defRPr b="1" i="1">
                <a:solidFill>
                  <a:srgbClr val="FF0000"/>
                </a:solidFill>
                <a:latin typeface="Arial" charset="0"/>
              </a:defRPr>
            </a:lvl1pPr>
            <a:lvl2pPr marL="735665" indent="-282196" defTabSz="957507" eaLnBrk="0" hangingPunct="0">
              <a:defRPr b="1" i="1">
                <a:solidFill>
                  <a:srgbClr val="FF0000"/>
                </a:solidFill>
                <a:latin typeface="Arial" charset="0"/>
              </a:defRPr>
            </a:lvl2pPr>
            <a:lvl3pPr marL="1132044" indent="-226736" defTabSz="957507" eaLnBrk="0" hangingPunct="0">
              <a:defRPr b="1" i="1">
                <a:solidFill>
                  <a:srgbClr val="FF0000"/>
                </a:solidFill>
                <a:latin typeface="Arial" charset="0"/>
              </a:defRPr>
            </a:lvl3pPr>
            <a:lvl4pPr marL="1585514" indent="-226736" defTabSz="957507" eaLnBrk="0" hangingPunct="0">
              <a:defRPr b="1" i="1">
                <a:solidFill>
                  <a:srgbClr val="FF0000"/>
                </a:solidFill>
                <a:latin typeface="Arial" charset="0"/>
              </a:defRPr>
            </a:lvl4pPr>
            <a:lvl5pPr marL="2037353" indent="-226736" defTabSz="957507" eaLnBrk="0" hangingPunct="0">
              <a:defRPr b="1" i="1">
                <a:solidFill>
                  <a:srgbClr val="FF0000"/>
                </a:solidFill>
                <a:latin typeface="Arial" charset="0"/>
              </a:defRPr>
            </a:lvl5pPr>
            <a:lvl6pPr marL="2507134" indent="-226736" defTabSz="957507" eaLnBrk="0" fontAlgn="base" hangingPunct="0">
              <a:spcBef>
                <a:spcPct val="0"/>
              </a:spcBef>
              <a:spcAft>
                <a:spcPct val="0"/>
              </a:spcAft>
              <a:defRPr b="1" i="1">
                <a:solidFill>
                  <a:srgbClr val="FF0000"/>
                </a:solidFill>
                <a:latin typeface="Arial" charset="0"/>
              </a:defRPr>
            </a:lvl6pPr>
            <a:lvl7pPr marL="2976917" indent="-226736" defTabSz="957507" eaLnBrk="0" fontAlgn="base" hangingPunct="0">
              <a:spcBef>
                <a:spcPct val="0"/>
              </a:spcBef>
              <a:spcAft>
                <a:spcPct val="0"/>
              </a:spcAft>
              <a:defRPr b="1" i="1">
                <a:solidFill>
                  <a:srgbClr val="FF0000"/>
                </a:solidFill>
                <a:latin typeface="Arial" charset="0"/>
              </a:defRPr>
            </a:lvl7pPr>
            <a:lvl8pPr marL="3446698" indent="-226736" defTabSz="957507" eaLnBrk="0" fontAlgn="base" hangingPunct="0">
              <a:spcBef>
                <a:spcPct val="0"/>
              </a:spcBef>
              <a:spcAft>
                <a:spcPct val="0"/>
              </a:spcAft>
              <a:defRPr b="1" i="1">
                <a:solidFill>
                  <a:srgbClr val="FF0000"/>
                </a:solidFill>
                <a:latin typeface="Arial" charset="0"/>
              </a:defRPr>
            </a:lvl8pPr>
            <a:lvl9pPr marL="3916480" indent="-226736" defTabSz="957507" eaLnBrk="0" fontAlgn="base" hangingPunct="0">
              <a:spcBef>
                <a:spcPct val="0"/>
              </a:spcBef>
              <a:spcAft>
                <a:spcPct val="0"/>
              </a:spcAft>
              <a:defRPr b="1" i="1">
                <a:solidFill>
                  <a:srgbClr val="FF0000"/>
                </a:solidFill>
                <a:latin typeface="Arial" charset="0"/>
              </a:defRPr>
            </a:lvl9pPr>
          </a:lstStyle>
          <a:p>
            <a:pPr eaLnBrk="1" hangingPunct="1"/>
            <a:fld id="{9F6A3078-1E4B-4BD9-9879-CACD3BE35EFF}" type="slidenum">
              <a:rPr lang="en-US" b="0" i="0">
                <a:solidFill>
                  <a:prstClr val="black"/>
                </a:solidFill>
                <a:latin typeface="Times New Roman" pitchFamily="18" charset="0"/>
              </a:rPr>
              <a:pPr eaLnBrk="1" hangingPunct="1"/>
              <a:t>32</a:t>
            </a:fld>
            <a:endParaRPr lang="en-US" b="0" i="0" dirty="0">
              <a:solidFill>
                <a:prstClr val="black"/>
              </a:solidFill>
              <a:latin typeface="Times New Roman" pitchFamily="18" charset="0"/>
            </a:endParaRPr>
          </a:p>
        </p:txBody>
      </p:sp>
      <p:sp>
        <p:nvSpPr>
          <p:cNvPr id="25603" name="Rectangle 2"/>
          <p:cNvSpPr>
            <a:spLocks noGrp="1" noRot="1" noChangeAspect="1" noChangeArrowheads="1" noTextEdit="1"/>
          </p:cNvSpPr>
          <p:nvPr>
            <p:ph type="sldImg"/>
          </p:nvPr>
        </p:nvSpPr>
        <p:spPr>
          <a:xfrm>
            <a:off x="1263650" y="720725"/>
            <a:ext cx="4795838" cy="3597275"/>
          </a:xfrm>
          <a:ln/>
        </p:spPr>
      </p:sp>
      <p:sp>
        <p:nvSpPr>
          <p:cNvPr id="25604" name="Rectangle 3"/>
          <p:cNvSpPr>
            <a:spLocks noGrp="1" noChangeArrowheads="1"/>
          </p:cNvSpPr>
          <p:nvPr>
            <p:ph type="body" idx="1"/>
          </p:nvPr>
        </p:nvSpPr>
        <p:spPr>
          <a:xfrm>
            <a:off x="975693" y="4561230"/>
            <a:ext cx="5363818" cy="4320213"/>
          </a:xfrm>
        </p:spPr>
        <p:txBody>
          <a:bodyPr/>
          <a:lstStyle/>
          <a:p>
            <a:pPr eaLnBrk="1" hangingPunct="1"/>
            <a:r>
              <a:rPr lang="en-US" baseline="0" dirty="0" smtClean="0">
                <a:latin typeface="+mn-lt"/>
              </a:rPr>
              <a:t>If equivalents are not defined, the range of functional equivalents in the prior art can be identified using these any one of these factors, which are explained in detail in MPEP 2183 and have been used by courts in showing equivalence.</a:t>
            </a:r>
          </a:p>
          <a:p>
            <a:pPr eaLnBrk="1" hangingPunct="1"/>
            <a:r>
              <a:rPr lang="en-US" baseline="0" dirty="0" smtClean="0">
                <a:latin typeface="+mn-lt"/>
              </a:rPr>
              <a:t>An equivalent can be a prior art element that performs the identical function specified in the claim in substantially the same way, and produces substantially the same results as the corresponding element disclosed in the specification.  An equivalent could also be shown by finding that a person of ordinary skill in the art would have recognized the interchangeability of the element shown in the prior art for the corresponding element disclosed in the specification.  Another way to establish equivalence is by showing that there are insubstantial differences between the prior art element and the corresponding element disclosed in the specification.  </a:t>
            </a:r>
          </a:p>
          <a:p>
            <a:pPr eaLnBrk="1" hangingPunct="1"/>
            <a:r>
              <a:rPr lang="en-US" baseline="0" dirty="0" smtClean="0">
                <a:latin typeface="+mn-lt"/>
              </a:rPr>
              <a:t>Of course, each application will turn on its own facts and the specified function in the claim will control suitable equivalents.  </a:t>
            </a:r>
          </a:p>
          <a:p>
            <a:pPr eaLnBrk="1" hangingPunct="1"/>
            <a:r>
              <a:rPr lang="en-US" baseline="0" dirty="0" smtClean="0">
                <a:latin typeface="+mn-lt"/>
              </a:rPr>
              <a:t>If a structure that performs the function is not an equivalent it will not anticipate the claim limitation, but it is important to remember that it may still render the limitation obvious.  See MPEP 2141 for the detailed guidelines on determining obviousness under 35 U.S.C. 103.</a:t>
            </a:r>
            <a:endParaRPr lang="en-US" dirty="0" smtClean="0">
              <a:latin typeface="+mn-lt"/>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p:txBody>
          <a:bodyPr/>
          <a:lstStyle>
            <a:lvl1pPr defTabSz="957507" eaLnBrk="0" hangingPunct="0">
              <a:defRPr b="1" i="1">
                <a:solidFill>
                  <a:srgbClr val="FF0000"/>
                </a:solidFill>
                <a:latin typeface="Arial" charset="0"/>
              </a:defRPr>
            </a:lvl1pPr>
            <a:lvl2pPr marL="735665" indent="-282196" defTabSz="957507" eaLnBrk="0" hangingPunct="0">
              <a:defRPr b="1" i="1">
                <a:solidFill>
                  <a:srgbClr val="FF0000"/>
                </a:solidFill>
                <a:latin typeface="Arial" charset="0"/>
              </a:defRPr>
            </a:lvl2pPr>
            <a:lvl3pPr marL="1132044" indent="-226736" defTabSz="957507" eaLnBrk="0" hangingPunct="0">
              <a:defRPr b="1" i="1">
                <a:solidFill>
                  <a:srgbClr val="FF0000"/>
                </a:solidFill>
                <a:latin typeface="Arial" charset="0"/>
              </a:defRPr>
            </a:lvl3pPr>
            <a:lvl4pPr marL="1585514" indent="-226736" defTabSz="957507" eaLnBrk="0" hangingPunct="0">
              <a:defRPr b="1" i="1">
                <a:solidFill>
                  <a:srgbClr val="FF0000"/>
                </a:solidFill>
                <a:latin typeface="Arial" charset="0"/>
              </a:defRPr>
            </a:lvl4pPr>
            <a:lvl5pPr marL="2037353" indent="-226736" defTabSz="957507" eaLnBrk="0" hangingPunct="0">
              <a:defRPr b="1" i="1">
                <a:solidFill>
                  <a:srgbClr val="FF0000"/>
                </a:solidFill>
                <a:latin typeface="Arial" charset="0"/>
              </a:defRPr>
            </a:lvl5pPr>
            <a:lvl6pPr marL="2507134" indent="-226736" defTabSz="957507" eaLnBrk="0" fontAlgn="base" hangingPunct="0">
              <a:spcBef>
                <a:spcPct val="0"/>
              </a:spcBef>
              <a:spcAft>
                <a:spcPct val="0"/>
              </a:spcAft>
              <a:defRPr b="1" i="1">
                <a:solidFill>
                  <a:srgbClr val="FF0000"/>
                </a:solidFill>
                <a:latin typeface="Arial" charset="0"/>
              </a:defRPr>
            </a:lvl6pPr>
            <a:lvl7pPr marL="2976917" indent="-226736" defTabSz="957507" eaLnBrk="0" fontAlgn="base" hangingPunct="0">
              <a:spcBef>
                <a:spcPct val="0"/>
              </a:spcBef>
              <a:spcAft>
                <a:spcPct val="0"/>
              </a:spcAft>
              <a:defRPr b="1" i="1">
                <a:solidFill>
                  <a:srgbClr val="FF0000"/>
                </a:solidFill>
                <a:latin typeface="Arial" charset="0"/>
              </a:defRPr>
            </a:lvl7pPr>
            <a:lvl8pPr marL="3446698" indent="-226736" defTabSz="957507" eaLnBrk="0" fontAlgn="base" hangingPunct="0">
              <a:spcBef>
                <a:spcPct val="0"/>
              </a:spcBef>
              <a:spcAft>
                <a:spcPct val="0"/>
              </a:spcAft>
              <a:defRPr b="1" i="1">
                <a:solidFill>
                  <a:srgbClr val="FF0000"/>
                </a:solidFill>
                <a:latin typeface="Arial" charset="0"/>
              </a:defRPr>
            </a:lvl8pPr>
            <a:lvl9pPr marL="3916480" indent="-226736" defTabSz="957507" eaLnBrk="0" fontAlgn="base" hangingPunct="0">
              <a:spcBef>
                <a:spcPct val="0"/>
              </a:spcBef>
              <a:spcAft>
                <a:spcPct val="0"/>
              </a:spcAft>
              <a:defRPr b="1" i="1">
                <a:solidFill>
                  <a:srgbClr val="FF0000"/>
                </a:solidFill>
                <a:latin typeface="Arial" charset="0"/>
              </a:defRPr>
            </a:lvl9pPr>
          </a:lstStyle>
          <a:p>
            <a:pPr eaLnBrk="1" hangingPunct="1"/>
            <a:fld id="{9F6A3078-1E4B-4BD9-9879-CACD3BE35EFF}" type="slidenum">
              <a:rPr lang="en-US" b="0" i="0">
                <a:solidFill>
                  <a:prstClr val="black"/>
                </a:solidFill>
                <a:latin typeface="Times New Roman" pitchFamily="18" charset="0"/>
              </a:rPr>
              <a:pPr eaLnBrk="1" hangingPunct="1"/>
              <a:t>33</a:t>
            </a:fld>
            <a:endParaRPr lang="en-US" b="0" i="0" dirty="0">
              <a:solidFill>
                <a:prstClr val="black"/>
              </a:solidFill>
              <a:latin typeface="Times New Roman" pitchFamily="18" charset="0"/>
            </a:endParaRPr>
          </a:p>
        </p:txBody>
      </p:sp>
      <p:sp>
        <p:nvSpPr>
          <p:cNvPr id="25603" name="Rectangle 2"/>
          <p:cNvSpPr>
            <a:spLocks noGrp="1" noRot="1" noChangeAspect="1" noChangeArrowheads="1" noTextEdit="1"/>
          </p:cNvSpPr>
          <p:nvPr>
            <p:ph type="sldImg"/>
          </p:nvPr>
        </p:nvSpPr>
        <p:spPr>
          <a:xfrm>
            <a:off x="1263650" y="720725"/>
            <a:ext cx="4795838" cy="3597275"/>
          </a:xfrm>
          <a:ln/>
        </p:spPr>
      </p:sp>
      <p:sp>
        <p:nvSpPr>
          <p:cNvPr id="25604" name="Rectangle 3"/>
          <p:cNvSpPr>
            <a:spLocks noGrp="1" noChangeArrowheads="1"/>
          </p:cNvSpPr>
          <p:nvPr>
            <p:ph type="body" idx="1"/>
          </p:nvPr>
        </p:nvSpPr>
        <p:spPr>
          <a:xfrm>
            <a:off x="975693" y="4561230"/>
            <a:ext cx="5363818" cy="4320213"/>
          </a:xfrm>
        </p:spPr>
        <p:txBody>
          <a:bodyPr/>
          <a:lstStyle/>
          <a:p>
            <a:pPr eaLnBrk="1" hangingPunct="1"/>
            <a:r>
              <a:rPr lang="en-US" baseline="0" dirty="0" smtClean="0">
                <a:latin typeface="+mn-lt"/>
              </a:rPr>
              <a:t>To apply an equivalent prior art structure to a section 112(f) limitation in a section 102 anticipation rejection, the examiner must make a prima facie case of equivalence.   The  burden then shifts to the applicant to respond with proof of nonequivalence.  A bare allegation of nonequivalence is not sufficient.  Suitable proof could include: </a:t>
            </a:r>
          </a:p>
          <a:p>
            <a:pPr eaLnBrk="1" hangingPunct="1"/>
            <a:r>
              <a:rPr lang="en-US" baseline="0" dirty="0" smtClean="0">
                <a:latin typeface="+mn-lt"/>
              </a:rPr>
              <a:t>(A) Teachings in the specification that particular prior art is not equivalent; </a:t>
            </a:r>
          </a:p>
          <a:p>
            <a:pPr eaLnBrk="1" hangingPunct="1"/>
            <a:r>
              <a:rPr lang="en-US" baseline="0" dirty="0" smtClean="0">
                <a:latin typeface="+mn-lt"/>
              </a:rPr>
              <a:t>(B) Teachings in the prior art reference itself that may tend to show nonequivalence; or</a:t>
            </a:r>
          </a:p>
          <a:p>
            <a:pPr eaLnBrk="1" hangingPunct="1"/>
            <a:r>
              <a:rPr lang="en-US" baseline="0" dirty="0" smtClean="0">
                <a:latin typeface="+mn-lt"/>
              </a:rPr>
              <a:t>(C) Rule 132 affidavit evidence of facts tending to show nonequivalence.</a:t>
            </a:r>
          </a:p>
          <a:p>
            <a:pPr eaLnBrk="1" hangingPunct="1"/>
            <a:r>
              <a:rPr lang="en-US" baseline="0" dirty="0" smtClean="0">
                <a:latin typeface="+mn-lt"/>
              </a:rPr>
              <a:t>If nonequivalence is shown by the applicant, the examiner should then consider whether the claim limitation would have been obvious under section 103 over that prior art.  See MPEP 2184 for further explanation of applicant’s response. </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p:txBody>
          <a:bodyPr/>
          <a:lstStyle>
            <a:lvl1pPr defTabSz="957507" eaLnBrk="0" hangingPunct="0">
              <a:defRPr b="1" i="1">
                <a:solidFill>
                  <a:srgbClr val="FF0000"/>
                </a:solidFill>
                <a:latin typeface="Arial" charset="0"/>
              </a:defRPr>
            </a:lvl1pPr>
            <a:lvl2pPr marL="735665" indent="-282196" defTabSz="957507" eaLnBrk="0" hangingPunct="0">
              <a:defRPr b="1" i="1">
                <a:solidFill>
                  <a:srgbClr val="FF0000"/>
                </a:solidFill>
                <a:latin typeface="Arial" charset="0"/>
              </a:defRPr>
            </a:lvl2pPr>
            <a:lvl3pPr marL="1132044" indent="-226736" defTabSz="957507" eaLnBrk="0" hangingPunct="0">
              <a:defRPr b="1" i="1">
                <a:solidFill>
                  <a:srgbClr val="FF0000"/>
                </a:solidFill>
                <a:latin typeface="Arial" charset="0"/>
              </a:defRPr>
            </a:lvl3pPr>
            <a:lvl4pPr marL="1585514" indent="-226736" defTabSz="957507" eaLnBrk="0" hangingPunct="0">
              <a:defRPr b="1" i="1">
                <a:solidFill>
                  <a:srgbClr val="FF0000"/>
                </a:solidFill>
                <a:latin typeface="Arial" charset="0"/>
              </a:defRPr>
            </a:lvl4pPr>
            <a:lvl5pPr marL="2037353" indent="-226736" defTabSz="957507" eaLnBrk="0" hangingPunct="0">
              <a:defRPr b="1" i="1">
                <a:solidFill>
                  <a:srgbClr val="FF0000"/>
                </a:solidFill>
                <a:latin typeface="Arial" charset="0"/>
              </a:defRPr>
            </a:lvl5pPr>
            <a:lvl6pPr marL="2507134" indent="-226736" defTabSz="957507" eaLnBrk="0" fontAlgn="base" hangingPunct="0">
              <a:spcBef>
                <a:spcPct val="0"/>
              </a:spcBef>
              <a:spcAft>
                <a:spcPct val="0"/>
              </a:spcAft>
              <a:defRPr b="1" i="1">
                <a:solidFill>
                  <a:srgbClr val="FF0000"/>
                </a:solidFill>
                <a:latin typeface="Arial" charset="0"/>
              </a:defRPr>
            </a:lvl6pPr>
            <a:lvl7pPr marL="2976917" indent="-226736" defTabSz="957507" eaLnBrk="0" fontAlgn="base" hangingPunct="0">
              <a:spcBef>
                <a:spcPct val="0"/>
              </a:spcBef>
              <a:spcAft>
                <a:spcPct val="0"/>
              </a:spcAft>
              <a:defRPr b="1" i="1">
                <a:solidFill>
                  <a:srgbClr val="FF0000"/>
                </a:solidFill>
                <a:latin typeface="Arial" charset="0"/>
              </a:defRPr>
            </a:lvl7pPr>
            <a:lvl8pPr marL="3446698" indent="-226736" defTabSz="957507" eaLnBrk="0" fontAlgn="base" hangingPunct="0">
              <a:spcBef>
                <a:spcPct val="0"/>
              </a:spcBef>
              <a:spcAft>
                <a:spcPct val="0"/>
              </a:spcAft>
              <a:defRPr b="1" i="1">
                <a:solidFill>
                  <a:srgbClr val="FF0000"/>
                </a:solidFill>
                <a:latin typeface="Arial" charset="0"/>
              </a:defRPr>
            </a:lvl8pPr>
            <a:lvl9pPr marL="3916480" indent="-226736" defTabSz="957507" eaLnBrk="0" fontAlgn="base" hangingPunct="0">
              <a:spcBef>
                <a:spcPct val="0"/>
              </a:spcBef>
              <a:spcAft>
                <a:spcPct val="0"/>
              </a:spcAft>
              <a:defRPr b="1" i="1">
                <a:solidFill>
                  <a:srgbClr val="FF0000"/>
                </a:solidFill>
                <a:latin typeface="Arial" charset="0"/>
              </a:defRPr>
            </a:lvl9pPr>
          </a:lstStyle>
          <a:p>
            <a:pPr eaLnBrk="1" hangingPunct="1"/>
            <a:fld id="{9F6A3078-1E4B-4BD9-9879-CACD3BE35EFF}" type="slidenum">
              <a:rPr lang="en-US" b="0" i="0">
                <a:solidFill>
                  <a:prstClr val="black"/>
                </a:solidFill>
                <a:latin typeface="Times New Roman" pitchFamily="18" charset="0"/>
              </a:rPr>
              <a:pPr eaLnBrk="1" hangingPunct="1"/>
              <a:t>34</a:t>
            </a:fld>
            <a:endParaRPr lang="en-US" b="0" i="0" dirty="0">
              <a:solidFill>
                <a:prstClr val="black"/>
              </a:solidFill>
              <a:latin typeface="Times New Roman" pitchFamily="18" charset="0"/>
            </a:endParaRPr>
          </a:p>
        </p:txBody>
      </p:sp>
      <p:sp>
        <p:nvSpPr>
          <p:cNvPr id="25603" name="Rectangle 2"/>
          <p:cNvSpPr>
            <a:spLocks noGrp="1" noRot="1" noChangeAspect="1" noChangeArrowheads="1" noTextEdit="1"/>
          </p:cNvSpPr>
          <p:nvPr>
            <p:ph type="sldImg"/>
          </p:nvPr>
        </p:nvSpPr>
        <p:spPr>
          <a:xfrm>
            <a:off x="1263650" y="720725"/>
            <a:ext cx="4795838" cy="3597275"/>
          </a:xfrm>
          <a:ln/>
        </p:spPr>
      </p:sp>
      <p:sp>
        <p:nvSpPr>
          <p:cNvPr id="25604" name="Rectangle 3"/>
          <p:cNvSpPr>
            <a:spLocks noGrp="1" noChangeArrowheads="1"/>
          </p:cNvSpPr>
          <p:nvPr>
            <p:ph type="body" idx="1"/>
          </p:nvPr>
        </p:nvSpPr>
        <p:spPr>
          <a:xfrm>
            <a:off x="975693" y="4561230"/>
            <a:ext cx="5363818" cy="4320213"/>
          </a:xfrm>
        </p:spPr>
        <p:txBody>
          <a:bodyPr/>
          <a:lstStyle/>
          <a:p>
            <a:pPr eaLnBrk="1" hangingPunct="1"/>
            <a:r>
              <a:rPr lang="en-US" dirty="0" smtClean="0">
                <a:latin typeface="+mn-lt"/>
              </a:rPr>
              <a:t>Let’s look at a hypothetical example.</a:t>
            </a:r>
            <a:r>
              <a:rPr lang="en-US" baseline="0" dirty="0" smtClean="0">
                <a:latin typeface="+mn-lt"/>
              </a:rPr>
              <a:t>  Claim 5 recites a recording system, comprising a base and a camera mounted to the base for recording images. The specification describes the camera as a digital video camera that records images for broadcasting. This is the preferred embodiment, but no special definition of camera has been provided. </a:t>
            </a:r>
            <a:endParaRPr lang="en-US" dirty="0" smtClean="0">
              <a:latin typeface="+mn-lt"/>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p:txBody>
          <a:bodyPr/>
          <a:lstStyle>
            <a:lvl1pPr defTabSz="957507" eaLnBrk="0" hangingPunct="0">
              <a:defRPr b="1" i="1">
                <a:solidFill>
                  <a:srgbClr val="FF0000"/>
                </a:solidFill>
                <a:latin typeface="Arial" charset="0"/>
              </a:defRPr>
            </a:lvl1pPr>
            <a:lvl2pPr marL="735665" indent="-282196" defTabSz="957507" eaLnBrk="0" hangingPunct="0">
              <a:defRPr b="1" i="1">
                <a:solidFill>
                  <a:srgbClr val="FF0000"/>
                </a:solidFill>
                <a:latin typeface="Arial" charset="0"/>
              </a:defRPr>
            </a:lvl2pPr>
            <a:lvl3pPr marL="1132044" indent="-226736" defTabSz="957507" eaLnBrk="0" hangingPunct="0">
              <a:defRPr b="1" i="1">
                <a:solidFill>
                  <a:srgbClr val="FF0000"/>
                </a:solidFill>
                <a:latin typeface="Arial" charset="0"/>
              </a:defRPr>
            </a:lvl3pPr>
            <a:lvl4pPr marL="1585514" indent="-226736" defTabSz="957507" eaLnBrk="0" hangingPunct="0">
              <a:defRPr b="1" i="1">
                <a:solidFill>
                  <a:srgbClr val="FF0000"/>
                </a:solidFill>
                <a:latin typeface="Arial" charset="0"/>
              </a:defRPr>
            </a:lvl4pPr>
            <a:lvl5pPr marL="2037353" indent="-226736" defTabSz="957507" eaLnBrk="0" hangingPunct="0">
              <a:defRPr b="1" i="1">
                <a:solidFill>
                  <a:srgbClr val="FF0000"/>
                </a:solidFill>
                <a:latin typeface="Arial" charset="0"/>
              </a:defRPr>
            </a:lvl5pPr>
            <a:lvl6pPr marL="2507134" indent="-226736" defTabSz="957507" eaLnBrk="0" fontAlgn="base" hangingPunct="0">
              <a:spcBef>
                <a:spcPct val="0"/>
              </a:spcBef>
              <a:spcAft>
                <a:spcPct val="0"/>
              </a:spcAft>
              <a:defRPr b="1" i="1">
                <a:solidFill>
                  <a:srgbClr val="FF0000"/>
                </a:solidFill>
                <a:latin typeface="Arial" charset="0"/>
              </a:defRPr>
            </a:lvl6pPr>
            <a:lvl7pPr marL="2976917" indent="-226736" defTabSz="957507" eaLnBrk="0" fontAlgn="base" hangingPunct="0">
              <a:spcBef>
                <a:spcPct val="0"/>
              </a:spcBef>
              <a:spcAft>
                <a:spcPct val="0"/>
              </a:spcAft>
              <a:defRPr b="1" i="1">
                <a:solidFill>
                  <a:srgbClr val="FF0000"/>
                </a:solidFill>
                <a:latin typeface="Arial" charset="0"/>
              </a:defRPr>
            </a:lvl7pPr>
            <a:lvl8pPr marL="3446698" indent="-226736" defTabSz="957507" eaLnBrk="0" fontAlgn="base" hangingPunct="0">
              <a:spcBef>
                <a:spcPct val="0"/>
              </a:spcBef>
              <a:spcAft>
                <a:spcPct val="0"/>
              </a:spcAft>
              <a:defRPr b="1" i="1">
                <a:solidFill>
                  <a:srgbClr val="FF0000"/>
                </a:solidFill>
                <a:latin typeface="Arial" charset="0"/>
              </a:defRPr>
            </a:lvl8pPr>
            <a:lvl9pPr marL="3916480" indent="-226736" defTabSz="957507" eaLnBrk="0" fontAlgn="base" hangingPunct="0">
              <a:spcBef>
                <a:spcPct val="0"/>
              </a:spcBef>
              <a:spcAft>
                <a:spcPct val="0"/>
              </a:spcAft>
              <a:defRPr b="1" i="1">
                <a:solidFill>
                  <a:srgbClr val="FF0000"/>
                </a:solidFill>
                <a:latin typeface="Arial" charset="0"/>
              </a:defRPr>
            </a:lvl9pPr>
          </a:lstStyle>
          <a:p>
            <a:pPr eaLnBrk="1" hangingPunct="1"/>
            <a:fld id="{9F6A3078-1E4B-4BD9-9879-CACD3BE35EFF}" type="slidenum">
              <a:rPr lang="en-US" b="0" i="0">
                <a:solidFill>
                  <a:prstClr val="black"/>
                </a:solidFill>
                <a:latin typeface="Times New Roman" pitchFamily="18" charset="0"/>
              </a:rPr>
              <a:pPr eaLnBrk="1" hangingPunct="1"/>
              <a:t>35</a:t>
            </a:fld>
            <a:endParaRPr lang="en-US" b="0" i="0" dirty="0">
              <a:solidFill>
                <a:prstClr val="black"/>
              </a:solidFill>
              <a:latin typeface="Times New Roman" pitchFamily="18" charset="0"/>
            </a:endParaRPr>
          </a:p>
        </p:txBody>
      </p:sp>
      <p:sp>
        <p:nvSpPr>
          <p:cNvPr id="25603" name="Rectangle 2"/>
          <p:cNvSpPr>
            <a:spLocks noGrp="1" noRot="1" noChangeAspect="1" noChangeArrowheads="1" noTextEdit="1"/>
          </p:cNvSpPr>
          <p:nvPr>
            <p:ph type="sldImg"/>
          </p:nvPr>
        </p:nvSpPr>
        <p:spPr>
          <a:xfrm>
            <a:off x="1263650" y="720725"/>
            <a:ext cx="4795838" cy="3597275"/>
          </a:xfrm>
          <a:ln/>
        </p:spPr>
      </p:sp>
      <p:sp>
        <p:nvSpPr>
          <p:cNvPr id="25604" name="Rectangle 3"/>
          <p:cNvSpPr>
            <a:spLocks noGrp="1" noChangeArrowheads="1"/>
          </p:cNvSpPr>
          <p:nvPr>
            <p:ph type="body" idx="1"/>
          </p:nvPr>
        </p:nvSpPr>
        <p:spPr>
          <a:xfrm>
            <a:off x="975693" y="4561230"/>
            <a:ext cx="5363818" cy="4320213"/>
          </a:xfrm>
        </p:spPr>
        <p:txBody>
          <a:bodyPr/>
          <a:lstStyle/>
          <a:p>
            <a:pPr eaLnBrk="1" hangingPunct="1"/>
            <a:r>
              <a:rPr lang="en-US" baseline="0" dirty="0" smtClean="0">
                <a:latin typeface="+mn-lt"/>
              </a:rPr>
              <a:t>The BRI of the camera limitation covers all cameras known to those of ordinary skill in the art that can be mounted to a base and record images.  The claim does not impose any other limits to the camera.  The BRI is not limited to the disclosed preferred embodiment.  Any type of camera that can be mounted to a base and record images would anticipate this limitation.  This would include a digital video camera or a film camera, for example.</a:t>
            </a:r>
            <a:endParaRPr lang="en-US" dirty="0" smtClean="0">
              <a:latin typeface="+mn-lt"/>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p:txBody>
          <a:bodyPr/>
          <a:lstStyle>
            <a:lvl1pPr defTabSz="957507" eaLnBrk="0" hangingPunct="0">
              <a:defRPr b="1" i="1">
                <a:solidFill>
                  <a:srgbClr val="FF0000"/>
                </a:solidFill>
                <a:latin typeface="Arial" charset="0"/>
              </a:defRPr>
            </a:lvl1pPr>
            <a:lvl2pPr marL="735665" indent="-282196" defTabSz="957507" eaLnBrk="0" hangingPunct="0">
              <a:defRPr b="1" i="1">
                <a:solidFill>
                  <a:srgbClr val="FF0000"/>
                </a:solidFill>
                <a:latin typeface="Arial" charset="0"/>
              </a:defRPr>
            </a:lvl2pPr>
            <a:lvl3pPr marL="1132044" indent="-226736" defTabSz="957507" eaLnBrk="0" hangingPunct="0">
              <a:defRPr b="1" i="1">
                <a:solidFill>
                  <a:srgbClr val="FF0000"/>
                </a:solidFill>
                <a:latin typeface="Arial" charset="0"/>
              </a:defRPr>
            </a:lvl3pPr>
            <a:lvl4pPr marL="1585514" indent="-226736" defTabSz="957507" eaLnBrk="0" hangingPunct="0">
              <a:defRPr b="1" i="1">
                <a:solidFill>
                  <a:srgbClr val="FF0000"/>
                </a:solidFill>
                <a:latin typeface="Arial" charset="0"/>
              </a:defRPr>
            </a:lvl4pPr>
            <a:lvl5pPr marL="2037353" indent="-226736" defTabSz="957507" eaLnBrk="0" hangingPunct="0">
              <a:defRPr b="1" i="1">
                <a:solidFill>
                  <a:srgbClr val="FF0000"/>
                </a:solidFill>
                <a:latin typeface="Arial" charset="0"/>
              </a:defRPr>
            </a:lvl5pPr>
            <a:lvl6pPr marL="2507134" indent="-226736" defTabSz="957507" eaLnBrk="0" fontAlgn="base" hangingPunct="0">
              <a:spcBef>
                <a:spcPct val="0"/>
              </a:spcBef>
              <a:spcAft>
                <a:spcPct val="0"/>
              </a:spcAft>
              <a:defRPr b="1" i="1">
                <a:solidFill>
                  <a:srgbClr val="FF0000"/>
                </a:solidFill>
                <a:latin typeface="Arial" charset="0"/>
              </a:defRPr>
            </a:lvl6pPr>
            <a:lvl7pPr marL="2976917" indent="-226736" defTabSz="957507" eaLnBrk="0" fontAlgn="base" hangingPunct="0">
              <a:spcBef>
                <a:spcPct val="0"/>
              </a:spcBef>
              <a:spcAft>
                <a:spcPct val="0"/>
              </a:spcAft>
              <a:defRPr b="1" i="1">
                <a:solidFill>
                  <a:srgbClr val="FF0000"/>
                </a:solidFill>
                <a:latin typeface="Arial" charset="0"/>
              </a:defRPr>
            </a:lvl7pPr>
            <a:lvl8pPr marL="3446698" indent="-226736" defTabSz="957507" eaLnBrk="0" fontAlgn="base" hangingPunct="0">
              <a:spcBef>
                <a:spcPct val="0"/>
              </a:spcBef>
              <a:spcAft>
                <a:spcPct val="0"/>
              </a:spcAft>
              <a:defRPr b="1" i="1">
                <a:solidFill>
                  <a:srgbClr val="FF0000"/>
                </a:solidFill>
                <a:latin typeface="Arial" charset="0"/>
              </a:defRPr>
            </a:lvl8pPr>
            <a:lvl9pPr marL="3916480" indent="-226736" defTabSz="957507" eaLnBrk="0" fontAlgn="base" hangingPunct="0">
              <a:spcBef>
                <a:spcPct val="0"/>
              </a:spcBef>
              <a:spcAft>
                <a:spcPct val="0"/>
              </a:spcAft>
              <a:defRPr b="1" i="1">
                <a:solidFill>
                  <a:srgbClr val="FF0000"/>
                </a:solidFill>
                <a:latin typeface="Arial" charset="0"/>
              </a:defRPr>
            </a:lvl9pPr>
          </a:lstStyle>
          <a:p>
            <a:pPr eaLnBrk="1" hangingPunct="1"/>
            <a:fld id="{9F6A3078-1E4B-4BD9-9879-CACD3BE35EFF}" type="slidenum">
              <a:rPr lang="en-US" b="0" i="0">
                <a:solidFill>
                  <a:prstClr val="black"/>
                </a:solidFill>
                <a:latin typeface="Times New Roman" pitchFamily="18" charset="0"/>
              </a:rPr>
              <a:pPr eaLnBrk="1" hangingPunct="1"/>
              <a:t>36</a:t>
            </a:fld>
            <a:endParaRPr lang="en-US" b="0" i="0" dirty="0">
              <a:solidFill>
                <a:prstClr val="black"/>
              </a:solidFill>
              <a:latin typeface="Times New Roman" pitchFamily="18" charset="0"/>
            </a:endParaRPr>
          </a:p>
        </p:txBody>
      </p:sp>
      <p:sp>
        <p:nvSpPr>
          <p:cNvPr id="25603" name="Rectangle 2"/>
          <p:cNvSpPr>
            <a:spLocks noGrp="1" noRot="1" noChangeAspect="1" noChangeArrowheads="1" noTextEdit="1"/>
          </p:cNvSpPr>
          <p:nvPr>
            <p:ph type="sldImg"/>
          </p:nvPr>
        </p:nvSpPr>
        <p:spPr>
          <a:xfrm>
            <a:off x="1263650" y="720725"/>
            <a:ext cx="4795838" cy="3597275"/>
          </a:xfrm>
          <a:ln/>
        </p:spPr>
      </p:sp>
      <p:sp>
        <p:nvSpPr>
          <p:cNvPr id="25604" name="Rectangle 3"/>
          <p:cNvSpPr>
            <a:spLocks noGrp="1" noChangeArrowheads="1"/>
          </p:cNvSpPr>
          <p:nvPr>
            <p:ph type="body" idx="1"/>
          </p:nvPr>
        </p:nvSpPr>
        <p:spPr>
          <a:xfrm>
            <a:off x="975693" y="4561230"/>
            <a:ext cx="5363818" cy="4320213"/>
          </a:xfrm>
        </p:spPr>
        <p:txBody>
          <a:bodyPr/>
          <a:lstStyle/>
          <a:p>
            <a:pPr eaLnBrk="1" hangingPunct="1"/>
            <a:r>
              <a:rPr lang="en-US" dirty="0" smtClean="0">
                <a:latin typeface="+mn-lt"/>
              </a:rPr>
              <a:t>In contrast,</a:t>
            </a:r>
            <a:r>
              <a:rPr lang="en-US" baseline="0" dirty="0" smtClean="0">
                <a:latin typeface="+mn-lt"/>
              </a:rPr>
              <a:t> let’s look at c</a:t>
            </a:r>
            <a:r>
              <a:rPr lang="en-US" dirty="0" smtClean="0">
                <a:latin typeface="+mn-lt"/>
              </a:rPr>
              <a:t>laim 6,</a:t>
            </a:r>
            <a:r>
              <a:rPr lang="en-US" baseline="0" dirty="0" smtClean="0">
                <a:latin typeface="+mn-lt"/>
              </a:rPr>
              <a:t> which is directed to a </a:t>
            </a:r>
            <a:r>
              <a:rPr lang="en-US" dirty="0" smtClean="0">
                <a:latin typeface="+mn-lt"/>
              </a:rPr>
              <a:t>recording system, comprising a base and means for recording images mounted to the base. The specification identifies a digital video camera for recording and storing images that is remotely operable.  The preferred embodiment is a pan tilt zoom camera with recording ability, and no equivalents are specifically defined.</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p:txBody>
          <a:bodyPr/>
          <a:lstStyle>
            <a:lvl1pPr defTabSz="957507" eaLnBrk="0" hangingPunct="0">
              <a:defRPr b="1" i="1">
                <a:solidFill>
                  <a:srgbClr val="FF0000"/>
                </a:solidFill>
                <a:latin typeface="Arial" charset="0"/>
              </a:defRPr>
            </a:lvl1pPr>
            <a:lvl2pPr marL="735665" indent="-282196" defTabSz="957507" eaLnBrk="0" hangingPunct="0">
              <a:defRPr b="1" i="1">
                <a:solidFill>
                  <a:srgbClr val="FF0000"/>
                </a:solidFill>
                <a:latin typeface="Arial" charset="0"/>
              </a:defRPr>
            </a:lvl2pPr>
            <a:lvl3pPr marL="1132044" indent="-226736" defTabSz="957507" eaLnBrk="0" hangingPunct="0">
              <a:defRPr b="1" i="1">
                <a:solidFill>
                  <a:srgbClr val="FF0000"/>
                </a:solidFill>
                <a:latin typeface="Arial" charset="0"/>
              </a:defRPr>
            </a:lvl3pPr>
            <a:lvl4pPr marL="1585514" indent="-226736" defTabSz="957507" eaLnBrk="0" hangingPunct="0">
              <a:defRPr b="1" i="1">
                <a:solidFill>
                  <a:srgbClr val="FF0000"/>
                </a:solidFill>
                <a:latin typeface="Arial" charset="0"/>
              </a:defRPr>
            </a:lvl4pPr>
            <a:lvl5pPr marL="2037353" indent="-226736" defTabSz="957507" eaLnBrk="0" hangingPunct="0">
              <a:defRPr b="1" i="1">
                <a:solidFill>
                  <a:srgbClr val="FF0000"/>
                </a:solidFill>
                <a:latin typeface="Arial" charset="0"/>
              </a:defRPr>
            </a:lvl5pPr>
            <a:lvl6pPr marL="2507134" indent="-226736" defTabSz="957507" eaLnBrk="0" fontAlgn="base" hangingPunct="0">
              <a:spcBef>
                <a:spcPct val="0"/>
              </a:spcBef>
              <a:spcAft>
                <a:spcPct val="0"/>
              </a:spcAft>
              <a:defRPr b="1" i="1">
                <a:solidFill>
                  <a:srgbClr val="FF0000"/>
                </a:solidFill>
                <a:latin typeface="Arial" charset="0"/>
              </a:defRPr>
            </a:lvl6pPr>
            <a:lvl7pPr marL="2976917" indent="-226736" defTabSz="957507" eaLnBrk="0" fontAlgn="base" hangingPunct="0">
              <a:spcBef>
                <a:spcPct val="0"/>
              </a:spcBef>
              <a:spcAft>
                <a:spcPct val="0"/>
              </a:spcAft>
              <a:defRPr b="1" i="1">
                <a:solidFill>
                  <a:srgbClr val="FF0000"/>
                </a:solidFill>
                <a:latin typeface="Arial" charset="0"/>
              </a:defRPr>
            </a:lvl7pPr>
            <a:lvl8pPr marL="3446698" indent="-226736" defTabSz="957507" eaLnBrk="0" fontAlgn="base" hangingPunct="0">
              <a:spcBef>
                <a:spcPct val="0"/>
              </a:spcBef>
              <a:spcAft>
                <a:spcPct val="0"/>
              </a:spcAft>
              <a:defRPr b="1" i="1">
                <a:solidFill>
                  <a:srgbClr val="FF0000"/>
                </a:solidFill>
                <a:latin typeface="Arial" charset="0"/>
              </a:defRPr>
            </a:lvl8pPr>
            <a:lvl9pPr marL="3916480" indent="-226736" defTabSz="957507" eaLnBrk="0" fontAlgn="base" hangingPunct="0">
              <a:spcBef>
                <a:spcPct val="0"/>
              </a:spcBef>
              <a:spcAft>
                <a:spcPct val="0"/>
              </a:spcAft>
              <a:defRPr b="1" i="1">
                <a:solidFill>
                  <a:srgbClr val="FF0000"/>
                </a:solidFill>
                <a:latin typeface="Arial" charset="0"/>
              </a:defRPr>
            </a:lvl9pPr>
          </a:lstStyle>
          <a:p>
            <a:pPr eaLnBrk="1" hangingPunct="1"/>
            <a:fld id="{9F6A3078-1E4B-4BD9-9879-CACD3BE35EFF}" type="slidenum">
              <a:rPr lang="en-US" b="0" i="0">
                <a:solidFill>
                  <a:prstClr val="black"/>
                </a:solidFill>
                <a:latin typeface="Times New Roman" pitchFamily="18" charset="0"/>
              </a:rPr>
              <a:pPr eaLnBrk="1" hangingPunct="1"/>
              <a:t>37</a:t>
            </a:fld>
            <a:endParaRPr lang="en-US" b="0" i="0" dirty="0">
              <a:solidFill>
                <a:prstClr val="black"/>
              </a:solidFill>
              <a:latin typeface="Times New Roman" pitchFamily="18" charset="0"/>
            </a:endParaRPr>
          </a:p>
        </p:txBody>
      </p:sp>
      <p:sp>
        <p:nvSpPr>
          <p:cNvPr id="25603" name="Rectangle 2"/>
          <p:cNvSpPr>
            <a:spLocks noGrp="1" noRot="1" noChangeAspect="1" noChangeArrowheads="1" noTextEdit="1"/>
          </p:cNvSpPr>
          <p:nvPr>
            <p:ph type="sldImg"/>
          </p:nvPr>
        </p:nvSpPr>
        <p:spPr>
          <a:xfrm>
            <a:off x="1263650" y="720725"/>
            <a:ext cx="4795838" cy="3597275"/>
          </a:xfrm>
          <a:ln/>
        </p:spPr>
      </p:sp>
      <p:sp>
        <p:nvSpPr>
          <p:cNvPr id="25604" name="Rectangle 3"/>
          <p:cNvSpPr>
            <a:spLocks noGrp="1" noChangeArrowheads="1"/>
          </p:cNvSpPr>
          <p:nvPr>
            <p:ph type="body" idx="1"/>
          </p:nvPr>
        </p:nvSpPr>
        <p:spPr>
          <a:xfrm>
            <a:off x="975693" y="4561230"/>
            <a:ext cx="5363818" cy="4320213"/>
          </a:xfrm>
        </p:spPr>
        <p:txBody>
          <a:bodyPr/>
          <a:lstStyle/>
          <a:p>
            <a:pPr eaLnBrk="1" hangingPunct="1"/>
            <a:r>
              <a:rPr lang="en-US" dirty="0" smtClean="0">
                <a:latin typeface="+mn-lt"/>
              </a:rPr>
              <a:t>The BRI of the “means for recording images” is limited to a digital video camera that records and stores</a:t>
            </a:r>
            <a:r>
              <a:rPr lang="en-US" baseline="0" dirty="0" smtClean="0">
                <a:latin typeface="+mn-lt"/>
              </a:rPr>
              <a:t> </a:t>
            </a:r>
            <a:r>
              <a:rPr lang="en-US" dirty="0" smtClean="0">
                <a:latin typeface="+mn-lt"/>
              </a:rPr>
              <a:t>images and is remotely operable and any equivalent devices recognized by those of ordinary skill in the art.  If a closed list of equivalents was defined in the specification, equivalent structures would be limited to the defined list.  For example, a closed list might recite</a:t>
            </a:r>
            <a:r>
              <a:rPr lang="en-US" baseline="0" dirty="0" smtClean="0">
                <a:latin typeface="+mn-lt"/>
              </a:rPr>
              <a:t> “equivalents to the pan tilt zoom camera are a digital camcorder and a digital camera with video capability.”</a:t>
            </a:r>
            <a:endParaRPr lang="en-US" dirty="0" smtClean="0">
              <a:latin typeface="+mn-lt"/>
            </a:endParaRPr>
          </a:p>
          <a:p>
            <a:pPr eaLnBrk="1" hangingPunct="1"/>
            <a:r>
              <a:rPr lang="en-US" dirty="0" smtClean="0">
                <a:latin typeface="+mn-lt"/>
              </a:rPr>
              <a:t>An open ended list of equivalents would sweep in any equivalent devices recognized by those of ordinary skill in the art.  An</a:t>
            </a:r>
            <a:r>
              <a:rPr lang="en-US" baseline="0" dirty="0" smtClean="0">
                <a:latin typeface="+mn-lt"/>
              </a:rPr>
              <a:t> open ended list might recite several suitable equivalents and state “and the like.”</a:t>
            </a:r>
            <a:endParaRPr lang="en-US" dirty="0" smtClean="0">
              <a:latin typeface="+mn-lt"/>
            </a:endParaRPr>
          </a:p>
          <a:p>
            <a:pPr eaLnBrk="1" hangingPunct="1"/>
            <a:r>
              <a:rPr lang="en-US" dirty="0" smtClean="0">
                <a:latin typeface="+mn-lt"/>
              </a:rPr>
              <a:t>This is</a:t>
            </a:r>
            <a:r>
              <a:rPr lang="en-US" baseline="0" dirty="0" smtClean="0">
                <a:latin typeface="+mn-lt"/>
              </a:rPr>
              <a:t> a good example of why it is important to establish that the claim limitation is being examined under section 112(f) by using the presumption form paragraph.  Once the presumption is established that this limitation, which uses the word “means”, is being examined under section 112(f), it will be apparent to everyone that reviews the record what range of recording devices are covered by this claim. </a:t>
            </a:r>
            <a:endParaRPr lang="en-US" dirty="0" smtClean="0">
              <a:latin typeface="+mn-lt"/>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p:txBody>
          <a:bodyPr/>
          <a:lstStyle>
            <a:lvl1pPr defTabSz="957507" eaLnBrk="0" hangingPunct="0">
              <a:defRPr b="1" i="1">
                <a:solidFill>
                  <a:srgbClr val="FF0000"/>
                </a:solidFill>
                <a:latin typeface="Arial" charset="0"/>
              </a:defRPr>
            </a:lvl1pPr>
            <a:lvl2pPr marL="735665" indent="-282196" defTabSz="957507" eaLnBrk="0" hangingPunct="0">
              <a:defRPr b="1" i="1">
                <a:solidFill>
                  <a:srgbClr val="FF0000"/>
                </a:solidFill>
                <a:latin typeface="Arial" charset="0"/>
              </a:defRPr>
            </a:lvl2pPr>
            <a:lvl3pPr marL="1132044" indent="-226736" defTabSz="957507" eaLnBrk="0" hangingPunct="0">
              <a:defRPr b="1" i="1">
                <a:solidFill>
                  <a:srgbClr val="FF0000"/>
                </a:solidFill>
                <a:latin typeface="Arial" charset="0"/>
              </a:defRPr>
            </a:lvl3pPr>
            <a:lvl4pPr marL="1585514" indent="-226736" defTabSz="957507" eaLnBrk="0" hangingPunct="0">
              <a:defRPr b="1" i="1">
                <a:solidFill>
                  <a:srgbClr val="FF0000"/>
                </a:solidFill>
                <a:latin typeface="Arial" charset="0"/>
              </a:defRPr>
            </a:lvl4pPr>
            <a:lvl5pPr marL="2037353" indent="-226736" defTabSz="957507" eaLnBrk="0" hangingPunct="0">
              <a:defRPr b="1" i="1">
                <a:solidFill>
                  <a:srgbClr val="FF0000"/>
                </a:solidFill>
                <a:latin typeface="Arial" charset="0"/>
              </a:defRPr>
            </a:lvl5pPr>
            <a:lvl6pPr marL="2507134" indent="-226736" defTabSz="957507" eaLnBrk="0" fontAlgn="base" hangingPunct="0">
              <a:spcBef>
                <a:spcPct val="0"/>
              </a:spcBef>
              <a:spcAft>
                <a:spcPct val="0"/>
              </a:spcAft>
              <a:defRPr b="1" i="1">
                <a:solidFill>
                  <a:srgbClr val="FF0000"/>
                </a:solidFill>
                <a:latin typeface="Arial" charset="0"/>
              </a:defRPr>
            </a:lvl6pPr>
            <a:lvl7pPr marL="2976917" indent="-226736" defTabSz="957507" eaLnBrk="0" fontAlgn="base" hangingPunct="0">
              <a:spcBef>
                <a:spcPct val="0"/>
              </a:spcBef>
              <a:spcAft>
                <a:spcPct val="0"/>
              </a:spcAft>
              <a:defRPr b="1" i="1">
                <a:solidFill>
                  <a:srgbClr val="FF0000"/>
                </a:solidFill>
                <a:latin typeface="Arial" charset="0"/>
              </a:defRPr>
            </a:lvl7pPr>
            <a:lvl8pPr marL="3446698" indent="-226736" defTabSz="957507" eaLnBrk="0" fontAlgn="base" hangingPunct="0">
              <a:spcBef>
                <a:spcPct val="0"/>
              </a:spcBef>
              <a:spcAft>
                <a:spcPct val="0"/>
              </a:spcAft>
              <a:defRPr b="1" i="1">
                <a:solidFill>
                  <a:srgbClr val="FF0000"/>
                </a:solidFill>
                <a:latin typeface="Arial" charset="0"/>
              </a:defRPr>
            </a:lvl8pPr>
            <a:lvl9pPr marL="3916480" indent="-226736" defTabSz="957507" eaLnBrk="0" fontAlgn="base" hangingPunct="0">
              <a:spcBef>
                <a:spcPct val="0"/>
              </a:spcBef>
              <a:spcAft>
                <a:spcPct val="0"/>
              </a:spcAft>
              <a:defRPr b="1" i="1">
                <a:solidFill>
                  <a:srgbClr val="FF0000"/>
                </a:solidFill>
                <a:latin typeface="Arial" charset="0"/>
              </a:defRPr>
            </a:lvl9pPr>
          </a:lstStyle>
          <a:p>
            <a:pPr eaLnBrk="1" hangingPunct="1"/>
            <a:fld id="{9F6A3078-1E4B-4BD9-9879-CACD3BE35EFF}" type="slidenum">
              <a:rPr lang="en-US" b="0" i="0">
                <a:solidFill>
                  <a:prstClr val="black"/>
                </a:solidFill>
                <a:latin typeface="Times New Roman" pitchFamily="18" charset="0"/>
              </a:rPr>
              <a:pPr eaLnBrk="1" hangingPunct="1"/>
              <a:t>38</a:t>
            </a:fld>
            <a:endParaRPr lang="en-US" b="0" i="0" dirty="0">
              <a:solidFill>
                <a:prstClr val="black"/>
              </a:solidFill>
              <a:latin typeface="Times New Roman" pitchFamily="18" charset="0"/>
            </a:endParaRPr>
          </a:p>
        </p:txBody>
      </p:sp>
      <p:sp>
        <p:nvSpPr>
          <p:cNvPr id="25603" name="Rectangle 2"/>
          <p:cNvSpPr>
            <a:spLocks noGrp="1" noRot="1" noChangeAspect="1" noChangeArrowheads="1" noTextEdit="1"/>
          </p:cNvSpPr>
          <p:nvPr>
            <p:ph type="sldImg"/>
          </p:nvPr>
        </p:nvSpPr>
        <p:spPr>
          <a:xfrm>
            <a:off x="1263650" y="720725"/>
            <a:ext cx="4795838" cy="3597275"/>
          </a:xfrm>
          <a:ln/>
        </p:spPr>
      </p:sp>
      <p:sp>
        <p:nvSpPr>
          <p:cNvPr id="25604" name="Rectangle 3"/>
          <p:cNvSpPr>
            <a:spLocks noGrp="1" noChangeArrowheads="1"/>
          </p:cNvSpPr>
          <p:nvPr>
            <p:ph type="body" idx="1"/>
          </p:nvPr>
        </p:nvSpPr>
        <p:spPr>
          <a:xfrm>
            <a:off x="975693" y="4561230"/>
            <a:ext cx="5363818" cy="4320213"/>
          </a:xfrm>
        </p:spPr>
        <p:txBody>
          <a:bodyPr/>
          <a:lstStyle/>
          <a:p>
            <a:pPr eaLnBrk="1" hangingPunct="1"/>
            <a:r>
              <a:rPr lang="en-US" dirty="0" smtClean="0">
                <a:latin typeface="+mn-lt"/>
              </a:rPr>
              <a:t>Anticipatory prior art would include a pan tilt zoom camera with recording</a:t>
            </a:r>
            <a:r>
              <a:rPr lang="en-US" baseline="0" dirty="0" smtClean="0">
                <a:latin typeface="+mn-lt"/>
              </a:rPr>
              <a:t> ability that is remotely operable </a:t>
            </a:r>
            <a:r>
              <a:rPr lang="en-US" dirty="0" smtClean="0">
                <a:latin typeface="+mn-lt"/>
              </a:rPr>
              <a:t>(the disclosed structure) and equivalents to digital video cameras that perform the same function of recording and storing images and are remotely operable.  Functional equivalence can be shown a number</a:t>
            </a:r>
            <a:r>
              <a:rPr lang="en-US" baseline="0" dirty="0" smtClean="0">
                <a:latin typeface="+mn-lt"/>
              </a:rPr>
              <a:t> of ways, as discussed previously on </a:t>
            </a:r>
            <a:r>
              <a:rPr lang="en-US" smtClean="0">
                <a:latin typeface="+mn-lt"/>
              </a:rPr>
              <a:t>slide </a:t>
            </a:r>
            <a:r>
              <a:rPr lang="en-US" smtClean="0">
                <a:latin typeface="+mn-lt"/>
              </a:rPr>
              <a:t>32.  </a:t>
            </a:r>
            <a:r>
              <a:rPr lang="en-US" dirty="0" smtClean="0">
                <a:latin typeface="+mn-lt"/>
              </a:rPr>
              <a:t>For example, using the function/way</a:t>
            </a:r>
            <a:r>
              <a:rPr lang="en-US" baseline="0" dirty="0" smtClean="0">
                <a:latin typeface="+mn-lt"/>
              </a:rPr>
              <a:t>/result test, an equivalent device can be identified </a:t>
            </a:r>
            <a:r>
              <a:rPr lang="en-US" dirty="0" smtClean="0">
                <a:latin typeface="+mn-lt"/>
              </a:rPr>
              <a:t>that performs the identical function specified in the claim (recording and storing images) in substantially the same way (remotely</a:t>
            </a:r>
            <a:r>
              <a:rPr lang="en-US" baseline="0" dirty="0" smtClean="0">
                <a:latin typeface="+mn-lt"/>
              </a:rPr>
              <a:t> operable to record and store images</a:t>
            </a:r>
            <a:r>
              <a:rPr lang="en-US" dirty="0" smtClean="0">
                <a:latin typeface="+mn-lt"/>
              </a:rPr>
              <a:t>), and produces substantially the same results (digital video) as the corresponding element disclosed in the specification (pan tilt zoom camera).  </a:t>
            </a:r>
          </a:p>
          <a:p>
            <a:pPr eaLnBrk="1" hangingPunct="1"/>
            <a:r>
              <a:rPr lang="en-US" dirty="0" smtClean="0">
                <a:latin typeface="+mn-lt"/>
              </a:rPr>
              <a:t>Using this test, one of ordinary skill in the art would</a:t>
            </a:r>
            <a:r>
              <a:rPr lang="en-US" baseline="0" dirty="0" smtClean="0">
                <a:latin typeface="+mn-lt"/>
              </a:rPr>
              <a:t> determine that a</a:t>
            </a:r>
            <a:r>
              <a:rPr lang="en-US" dirty="0" smtClean="0">
                <a:latin typeface="+mn-lt"/>
              </a:rPr>
              <a:t> remotely operable digital camcorder would be an equivalent. However, a webcam that streams live video feed having no storage capability or remote operability would not be an equivalent. </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p:txBody>
          <a:bodyPr/>
          <a:lstStyle>
            <a:lvl1pPr defTabSz="957507" eaLnBrk="0" hangingPunct="0">
              <a:defRPr b="1" i="1">
                <a:solidFill>
                  <a:srgbClr val="FF0000"/>
                </a:solidFill>
                <a:latin typeface="Arial" charset="0"/>
              </a:defRPr>
            </a:lvl1pPr>
            <a:lvl2pPr marL="735665" indent="-282196" defTabSz="957507" eaLnBrk="0" hangingPunct="0">
              <a:defRPr b="1" i="1">
                <a:solidFill>
                  <a:srgbClr val="FF0000"/>
                </a:solidFill>
                <a:latin typeface="Arial" charset="0"/>
              </a:defRPr>
            </a:lvl2pPr>
            <a:lvl3pPr marL="1132044" indent="-226736" defTabSz="957507" eaLnBrk="0" hangingPunct="0">
              <a:defRPr b="1" i="1">
                <a:solidFill>
                  <a:srgbClr val="FF0000"/>
                </a:solidFill>
                <a:latin typeface="Arial" charset="0"/>
              </a:defRPr>
            </a:lvl3pPr>
            <a:lvl4pPr marL="1585514" indent="-226736" defTabSz="957507" eaLnBrk="0" hangingPunct="0">
              <a:defRPr b="1" i="1">
                <a:solidFill>
                  <a:srgbClr val="FF0000"/>
                </a:solidFill>
                <a:latin typeface="Arial" charset="0"/>
              </a:defRPr>
            </a:lvl4pPr>
            <a:lvl5pPr marL="2037353" indent="-226736" defTabSz="957507" eaLnBrk="0" hangingPunct="0">
              <a:defRPr b="1" i="1">
                <a:solidFill>
                  <a:srgbClr val="FF0000"/>
                </a:solidFill>
                <a:latin typeface="Arial" charset="0"/>
              </a:defRPr>
            </a:lvl5pPr>
            <a:lvl6pPr marL="2507134" indent="-226736" defTabSz="957507" eaLnBrk="0" fontAlgn="base" hangingPunct="0">
              <a:spcBef>
                <a:spcPct val="0"/>
              </a:spcBef>
              <a:spcAft>
                <a:spcPct val="0"/>
              </a:spcAft>
              <a:defRPr b="1" i="1">
                <a:solidFill>
                  <a:srgbClr val="FF0000"/>
                </a:solidFill>
                <a:latin typeface="Arial" charset="0"/>
              </a:defRPr>
            </a:lvl6pPr>
            <a:lvl7pPr marL="2976917" indent="-226736" defTabSz="957507" eaLnBrk="0" fontAlgn="base" hangingPunct="0">
              <a:spcBef>
                <a:spcPct val="0"/>
              </a:spcBef>
              <a:spcAft>
                <a:spcPct val="0"/>
              </a:spcAft>
              <a:defRPr b="1" i="1">
                <a:solidFill>
                  <a:srgbClr val="FF0000"/>
                </a:solidFill>
                <a:latin typeface="Arial" charset="0"/>
              </a:defRPr>
            </a:lvl7pPr>
            <a:lvl8pPr marL="3446698" indent="-226736" defTabSz="957507" eaLnBrk="0" fontAlgn="base" hangingPunct="0">
              <a:spcBef>
                <a:spcPct val="0"/>
              </a:spcBef>
              <a:spcAft>
                <a:spcPct val="0"/>
              </a:spcAft>
              <a:defRPr b="1" i="1">
                <a:solidFill>
                  <a:srgbClr val="FF0000"/>
                </a:solidFill>
                <a:latin typeface="Arial" charset="0"/>
              </a:defRPr>
            </a:lvl8pPr>
            <a:lvl9pPr marL="3916480" indent="-226736" defTabSz="957507" eaLnBrk="0" fontAlgn="base" hangingPunct="0">
              <a:spcBef>
                <a:spcPct val="0"/>
              </a:spcBef>
              <a:spcAft>
                <a:spcPct val="0"/>
              </a:spcAft>
              <a:defRPr b="1" i="1">
                <a:solidFill>
                  <a:srgbClr val="FF0000"/>
                </a:solidFill>
                <a:latin typeface="Arial" charset="0"/>
              </a:defRPr>
            </a:lvl9pPr>
          </a:lstStyle>
          <a:p>
            <a:pPr eaLnBrk="1" hangingPunct="1"/>
            <a:fld id="{9F6A3078-1E4B-4BD9-9879-CACD3BE35EFF}" type="slidenum">
              <a:rPr lang="en-US" b="0" i="0">
                <a:solidFill>
                  <a:prstClr val="black"/>
                </a:solidFill>
                <a:latin typeface="Times New Roman" pitchFamily="18" charset="0"/>
              </a:rPr>
              <a:pPr eaLnBrk="1" hangingPunct="1"/>
              <a:t>39</a:t>
            </a:fld>
            <a:endParaRPr lang="en-US" b="0" i="0" dirty="0">
              <a:solidFill>
                <a:prstClr val="black"/>
              </a:solidFill>
              <a:latin typeface="Times New Roman" pitchFamily="18" charset="0"/>
            </a:endParaRPr>
          </a:p>
        </p:txBody>
      </p:sp>
      <p:sp>
        <p:nvSpPr>
          <p:cNvPr id="25603" name="Rectangle 2"/>
          <p:cNvSpPr>
            <a:spLocks noGrp="1" noRot="1" noChangeAspect="1" noChangeArrowheads="1" noTextEdit="1"/>
          </p:cNvSpPr>
          <p:nvPr>
            <p:ph type="sldImg"/>
          </p:nvPr>
        </p:nvSpPr>
        <p:spPr>
          <a:xfrm>
            <a:off x="1263650" y="720725"/>
            <a:ext cx="4795838" cy="3597275"/>
          </a:xfrm>
          <a:ln/>
        </p:spPr>
      </p:sp>
      <p:sp>
        <p:nvSpPr>
          <p:cNvPr id="25604" name="Rectangle 3"/>
          <p:cNvSpPr>
            <a:spLocks noGrp="1" noChangeArrowheads="1"/>
          </p:cNvSpPr>
          <p:nvPr>
            <p:ph type="body" idx="1"/>
          </p:nvPr>
        </p:nvSpPr>
        <p:spPr>
          <a:xfrm>
            <a:off x="975693" y="4561230"/>
            <a:ext cx="5363818" cy="4320213"/>
          </a:xfrm>
        </p:spPr>
        <p:txBody>
          <a:bodyPr/>
          <a:lstStyle/>
          <a:p>
            <a:pPr eaLnBrk="1" hangingPunct="1"/>
            <a:r>
              <a:rPr lang="en-US" dirty="0" smtClean="0">
                <a:latin typeface="+mn-lt"/>
              </a:rPr>
              <a:t>If a rejection is made using an equivalent, the Office action should identify the structure as an equivalent and state reasons</a:t>
            </a:r>
            <a:r>
              <a:rPr lang="en-US" baseline="0" dirty="0" smtClean="0">
                <a:latin typeface="+mn-lt"/>
              </a:rPr>
              <a:t> for equivalence</a:t>
            </a:r>
            <a:r>
              <a:rPr lang="en-US" dirty="0" smtClean="0">
                <a:latin typeface="+mn-lt"/>
              </a:rPr>
              <a:t>. As an example, a rejection</a:t>
            </a:r>
            <a:r>
              <a:rPr lang="en-US" baseline="0" dirty="0" smtClean="0">
                <a:latin typeface="+mn-lt"/>
              </a:rPr>
              <a:t> could read</a:t>
            </a:r>
            <a:r>
              <a:rPr lang="en-US" dirty="0" smtClean="0">
                <a:latin typeface="+mn-lt"/>
              </a:rPr>
              <a:t>: Claim 6 is rejected under 35 U.S.C. 102(b) (pre-AIA) as being anticipated by prior art reference </a:t>
            </a:r>
            <a:r>
              <a:rPr lang="en-US" i="1" dirty="0" smtClean="0">
                <a:latin typeface="+mn-lt"/>
              </a:rPr>
              <a:t>Miller</a:t>
            </a:r>
            <a:r>
              <a:rPr lang="en-US" dirty="0" smtClean="0">
                <a:latin typeface="+mn-lt"/>
              </a:rPr>
              <a:t> that discloses a digital camcorder 10, which is an equivalent to the disclosed pan tilt zoom camera because it performs the same function in substantially the same way and produces substantially the same result.  If applicant does not agree with the analysis,</a:t>
            </a:r>
            <a:r>
              <a:rPr lang="en-US" baseline="0" dirty="0" smtClean="0">
                <a:latin typeface="+mn-lt"/>
              </a:rPr>
              <a:t> the rejection </a:t>
            </a:r>
            <a:r>
              <a:rPr lang="en-US" dirty="0" smtClean="0">
                <a:latin typeface="+mn-lt"/>
              </a:rPr>
              <a:t>can rebutted, for example, by identifying teachings in the reference that show nonequivalence, such as the camcorder being unable to perform the claimed function.  </a:t>
            </a:r>
          </a:p>
          <a:p>
            <a:pPr eaLnBrk="1" hangingPunct="1"/>
            <a:r>
              <a:rPr lang="en-US" dirty="0" smtClean="0">
                <a:latin typeface="+mn-lt"/>
              </a:rPr>
              <a:t>If nonequivalence is shown, obviousness should be considered.</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p:txBody>
          <a:bodyPr/>
          <a:lstStyle>
            <a:lvl1pPr defTabSz="957507" eaLnBrk="0" hangingPunct="0">
              <a:defRPr b="1" i="1">
                <a:solidFill>
                  <a:srgbClr val="FF0000"/>
                </a:solidFill>
                <a:latin typeface="Arial" charset="0"/>
              </a:defRPr>
            </a:lvl1pPr>
            <a:lvl2pPr marL="735665" indent="-282196" defTabSz="957507" eaLnBrk="0" hangingPunct="0">
              <a:defRPr b="1" i="1">
                <a:solidFill>
                  <a:srgbClr val="FF0000"/>
                </a:solidFill>
                <a:latin typeface="Arial" charset="0"/>
              </a:defRPr>
            </a:lvl2pPr>
            <a:lvl3pPr marL="1132044" indent="-226736" defTabSz="957507" eaLnBrk="0" hangingPunct="0">
              <a:defRPr b="1" i="1">
                <a:solidFill>
                  <a:srgbClr val="FF0000"/>
                </a:solidFill>
                <a:latin typeface="Arial" charset="0"/>
              </a:defRPr>
            </a:lvl3pPr>
            <a:lvl4pPr marL="1585514" indent="-226736" defTabSz="957507" eaLnBrk="0" hangingPunct="0">
              <a:defRPr b="1" i="1">
                <a:solidFill>
                  <a:srgbClr val="FF0000"/>
                </a:solidFill>
                <a:latin typeface="Arial" charset="0"/>
              </a:defRPr>
            </a:lvl4pPr>
            <a:lvl5pPr marL="2037353" indent="-226736" defTabSz="957507" eaLnBrk="0" hangingPunct="0">
              <a:defRPr b="1" i="1">
                <a:solidFill>
                  <a:srgbClr val="FF0000"/>
                </a:solidFill>
                <a:latin typeface="Arial" charset="0"/>
              </a:defRPr>
            </a:lvl5pPr>
            <a:lvl6pPr marL="2507134" indent="-226736" defTabSz="957507" eaLnBrk="0" fontAlgn="base" hangingPunct="0">
              <a:spcBef>
                <a:spcPct val="0"/>
              </a:spcBef>
              <a:spcAft>
                <a:spcPct val="0"/>
              </a:spcAft>
              <a:defRPr b="1" i="1">
                <a:solidFill>
                  <a:srgbClr val="FF0000"/>
                </a:solidFill>
                <a:latin typeface="Arial" charset="0"/>
              </a:defRPr>
            </a:lvl6pPr>
            <a:lvl7pPr marL="2976917" indent="-226736" defTabSz="957507" eaLnBrk="0" fontAlgn="base" hangingPunct="0">
              <a:spcBef>
                <a:spcPct val="0"/>
              </a:spcBef>
              <a:spcAft>
                <a:spcPct val="0"/>
              </a:spcAft>
              <a:defRPr b="1" i="1">
                <a:solidFill>
                  <a:srgbClr val="FF0000"/>
                </a:solidFill>
                <a:latin typeface="Arial" charset="0"/>
              </a:defRPr>
            </a:lvl7pPr>
            <a:lvl8pPr marL="3446698" indent="-226736" defTabSz="957507" eaLnBrk="0" fontAlgn="base" hangingPunct="0">
              <a:spcBef>
                <a:spcPct val="0"/>
              </a:spcBef>
              <a:spcAft>
                <a:spcPct val="0"/>
              </a:spcAft>
              <a:defRPr b="1" i="1">
                <a:solidFill>
                  <a:srgbClr val="FF0000"/>
                </a:solidFill>
                <a:latin typeface="Arial" charset="0"/>
              </a:defRPr>
            </a:lvl8pPr>
            <a:lvl9pPr marL="3916480" indent="-226736" defTabSz="957507" eaLnBrk="0" fontAlgn="base" hangingPunct="0">
              <a:spcBef>
                <a:spcPct val="0"/>
              </a:spcBef>
              <a:spcAft>
                <a:spcPct val="0"/>
              </a:spcAft>
              <a:defRPr b="1" i="1">
                <a:solidFill>
                  <a:srgbClr val="FF0000"/>
                </a:solidFill>
                <a:latin typeface="Arial" charset="0"/>
              </a:defRPr>
            </a:lvl9pPr>
          </a:lstStyle>
          <a:p>
            <a:pPr eaLnBrk="1" hangingPunct="1"/>
            <a:fld id="{9F6A3078-1E4B-4BD9-9879-CACD3BE35EFF}" type="slidenum">
              <a:rPr lang="en-US" b="0" i="0">
                <a:solidFill>
                  <a:prstClr val="black"/>
                </a:solidFill>
                <a:latin typeface="Times New Roman" pitchFamily="18" charset="0"/>
              </a:rPr>
              <a:pPr eaLnBrk="1" hangingPunct="1"/>
              <a:t>4</a:t>
            </a:fld>
            <a:endParaRPr lang="en-US" b="0" i="0" dirty="0">
              <a:solidFill>
                <a:prstClr val="black"/>
              </a:solidFill>
              <a:latin typeface="Times New Roman" pitchFamily="18" charset="0"/>
            </a:endParaRPr>
          </a:p>
        </p:txBody>
      </p:sp>
      <p:sp>
        <p:nvSpPr>
          <p:cNvPr id="25603" name="Rectangle 2"/>
          <p:cNvSpPr>
            <a:spLocks noGrp="1" noRot="1" noChangeAspect="1" noChangeArrowheads="1" noTextEdit="1"/>
          </p:cNvSpPr>
          <p:nvPr>
            <p:ph type="sldImg"/>
          </p:nvPr>
        </p:nvSpPr>
        <p:spPr>
          <a:xfrm>
            <a:off x="1263650" y="720725"/>
            <a:ext cx="4795838" cy="3597275"/>
          </a:xfrm>
          <a:ln/>
        </p:spPr>
      </p:sp>
      <p:sp>
        <p:nvSpPr>
          <p:cNvPr id="25604" name="Rectangle 3"/>
          <p:cNvSpPr>
            <a:spLocks noGrp="1" noChangeArrowheads="1"/>
          </p:cNvSpPr>
          <p:nvPr>
            <p:ph type="body" idx="1"/>
          </p:nvPr>
        </p:nvSpPr>
        <p:spPr>
          <a:xfrm>
            <a:off x="975693" y="4561230"/>
            <a:ext cx="5363818" cy="4320213"/>
          </a:xfrm>
        </p:spPr>
        <p:txBody>
          <a:bodyPr/>
          <a:lstStyle/>
          <a:p>
            <a:pPr eaLnBrk="1" hangingPunct="1"/>
            <a:r>
              <a:rPr lang="en-US" dirty="0" smtClean="0">
                <a:latin typeface="+mn-lt"/>
              </a:rPr>
              <a:t>Use of the term “means” with functional language</a:t>
            </a:r>
            <a:r>
              <a:rPr lang="en-US" baseline="0" dirty="0" smtClean="0">
                <a:latin typeface="+mn-lt"/>
              </a:rPr>
              <a:t> </a:t>
            </a:r>
            <a:r>
              <a:rPr lang="en-US" dirty="0" smtClean="0">
                <a:latin typeface="+mn-lt"/>
              </a:rPr>
              <a:t>establishes a rebuttable presumption that applicant intends to invoke section 112(f).  This presumption can be rebutted</a:t>
            </a:r>
            <a:r>
              <a:rPr lang="en-US" baseline="0" dirty="0" smtClean="0">
                <a:latin typeface="+mn-lt"/>
              </a:rPr>
              <a:t> by explicitly reciting structure or material with “means” that perform the function. </a:t>
            </a:r>
            <a:endParaRPr lang="en-US" dirty="0" smtClean="0">
              <a:latin typeface="+mn-lt"/>
            </a:endParaRPr>
          </a:p>
          <a:p>
            <a:pPr eaLnBrk="1" hangingPunct="1"/>
            <a:r>
              <a:rPr lang="en-US" dirty="0" smtClean="0">
                <a:latin typeface="+mn-lt"/>
              </a:rPr>
              <a:t>Conversely, absence of the term “means” with functional language establishes a rebuttable presumption that applicant does not intend to invoke section 112(f). This presumption can be rebutted by using a generic placeholder coupled to a</a:t>
            </a:r>
            <a:r>
              <a:rPr lang="en-US" baseline="0" dirty="0" smtClean="0">
                <a:latin typeface="+mn-lt"/>
              </a:rPr>
              <a:t> function.  For example, the word “mechanism,” “component,” or “unit” are often used in place of “means.”  When coupled to a function and having no specific structural meaning, such use would invoke section 112(f).</a:t>
            </a:r>
            <a:endParaRPr lang="en-US" dirty="0" smtClean="0">
              <a:latin typeface="+mn-lt"/>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p:txBody>
          <a:bodyPr/>
          <a:lstStyle>
            <a:lvl1pPr defTabSz="957507" eaLnBrk="0" hangingPunct="0">
              <a:defRPr b="1" i="1">
                <a:solidFill>
                  <a:srgbClr val="FF0000"/>
                </a:solidFill>
                <a:latin typeface="Arial" charset="0"/>
              </a:defRPr>
            </a:lvl1pPr>
            <a:lvl2pPr marL="735665" indent="-282196" defTabSz="957507" eaLnBrk="0" hangingPunct="0">
              <a:defRPr b="1" i="1">
                <a:solidFill>
                  <a:srgbClr val="FF0000"/>
                </a:solidFill>
                <a:latin typeface="Arial" charset="0"/>
              </a:defRPr>
            </a:lvl2pPr>
            <a:lvl3pPr marL="1132044" indent="-226736" defTabSz="957507" eaLnBrk="0" hangingPunct="0">
              <a:defRPr b="1" i="1">
                <a:solidFill>
                  <a:srgbClr val="FF0000"/>
                </a:solidFill>
                <a:latin typeface="Arial" charset="0"/>
              </a:defRPr>
            </a:lvl3pPr>
            <a:lvl4pPr marL="1585514" indent="-226736" defTabSz="957507" eaLnBrk="0" hangingPunct="0">
              <a:defRPr b="1" i="1">
                <a:solidFill>
                  <a:srgbClr val="FF0000"/>
                </a:solidFill>
                <a:latin typeface="Arial" charset="0"/>
              </a:defRPr>
            </a:lvl4pPr>
            <a:lvl5pPr marL="2037353" indent="-226736" defTabSz="957507" eaLnBrk="0" hangingPunct="0">
              <a:defRPr b="1" i="1">
                <a:solidFill>
                  <a:srgbClr val="FF0000"/>
                </a:solidFill>
                <a:latin typeface="Arial" charset="0"/>
              </a:defRPr>
            </a:lvl5pPr>
            <a:lvl6pPr marL="2507134" indent="-226736" defTabSz="957507" eaLnBrk="0" fontAlgn="base" hangingPunct="0">
              <a:spcBef>
                <a:spcPct val="0"/>
              </a:spcBef>
              <a:spcAft>
                <a:spcPct val="0"/>
              </a:spcAft>
              <a:defRPr b="1" i="1">
                <a:solidFill>
                  <a:srgbClr val="FF0000"/>
                </a:solidFill>
                <a:latin typeface="Arial" charset="0"/>
              </a:defRPr>
            </a:lvl6pPr>
            <a:lvl7pPr marL="2976917" indent="-226736" defTabSz="957507" eaLnBrk="0" fontAlgn="base" hangingPunct="0">
              <a:spcBef>
                <a:spcPct val="0"/>
              </a:spcBef>
              <a:spcAft>
                <a:spcPct val="0"/>
              </a:spcAft>
              <a:defRPr b="1" i="1">
                <a:solidFill>
                  <a:srgbClr val="FF0000"/>
                </a:solidFill>
                <a:latin typeface="Arial" charset="0"/>
              </a:defRPr>
            </a:lvl7pPr>
            <a:lvl8pPr marL="3446698" indent="-226736" defTabSz="957507" eaLnBrk="0" fontAlgn="base" hangingPunct="0">
              <a:spcBef>
                <a:spcPct val="0"/>
              </a:spcBef>
              <a:spcAft>
                <a:spcPct val="0"/>
              </a:spcAft>
              <a:defRPr b="1" i="1">
                <a:solidFill>
                  <a:srgbClr val="FF0000"/>
                </a:solidFill>
                <a:latin typeface="Arial" charset="0"/>
              </a:defRPr>
            </a:lvl8pPr>
            <a:lvl9pPr marL="3916480" indent="-226736" defTabSz="957507" eaLnBrk="0" fontAlgn="base" hangingPunct="0">
              <a:spcBef>
                <a:spcPct val="0"/>
              </a:spcBef>
              <a:spcAft>
                <a:spcPct val="0"/>
              </a:spcAft>
              <a:defRPr b="1" i="1">
                <a:solidFill>
                  <a:srgbClr val="FF0000"/>
                </a:solidFill>
                <a:latin typeface="Arial" charset="0"/>
              </a:defRPr>
            </a:lvl9pPr>
          </a:lstStyle>
          <a:p>
            <a:pPr eaLnBrk="1" hangingPunct="1"/>
            <a:fld id="{9F6A3078-1E4B-4BD9-9879-CACD3BE35EFF}" type="slidenum">
              <a:rPr lang="en-US" b="0" i="0">
                <a:solidFill>
                  <a:prstClr val="black"/>
                </a:solidFill>
                <a:latin typeface="Times New Roman" pitchFamily="18" charset="0"/>
              </a:rPr>
              <a:pPr eaLnBrk="1" hangingPunct="1"/>
              <a:t>40</a:t>
            </a:fld>
            <a:endParaRPr lang="en-US" b="0" i="0" dirty="0">
              <a:solidFill>
                <a:prstClr val="black"/>
              </a:solidFill>
              <a:latin typeface="Times New Roman" pitchFamily="18" charset="0"/>
            </a:endParaRPr>
          </a:p>
        </p:txBody>
      </p:sp>
      <p:sp>
        <p:nvSpPr>
          <p:cNvPr id="25603" name="Rectangle 2"/>
          <p:cNvSpPr>
            <a:spLocks noGrp="1" noRot="1" noChangeAspect="1" noChangeArrowheads="1" noTextEdit="1"/>
          </p:cNvSpPr>
          <p:nvPr>
            <p:ph type="sldImg"/>
          </p:nvPr>
        </p:nvSpPr>
        <p:spPr>
          <a:xfrm>
            <a:off x="1263650" y="720725"/>
            <a:ext cx="4795838" cy="3597275"/>
          </a:xfrm>
          <a:ln/>
        </p:spPr>
      </p:sp>
      <p:sp>
        <p:nvSpPr>
          <p:cNvPr id="25604" name="Rectangle 3"/>
          <p:cNvSpPr>
            <a:spLocks noGrp="1" noChangeArrowheads="1"/>
          </p:cNvSpPr>
          <p:nvPr>
            <p:ph type="body" idx="1"/>
          </p:nvPr>
        </p:nvSpPr>
        <p:spPr>
          <a:xfrm>
            <a:off x="975693" y="4561230"/>
            <a:ext cx="5363818" cy="4320213"/>
          </a:xfrm>
        </p:spPr>
        <p:txBody>
          <a:bodyPr/>
          <a:lstStyle/>
          <a:p>
            <a:pPr eaLnBrk="1" hangingPunct="1"/>
            <a:r>
              <a:rPr lang="en-US" baseline="0" dirty="0" smtClean="0">
                <a:latin typeface="+mn-lt"/>
              </a:rPr>
              <a:t>Section 112(f) is a statutorily authorized claiming technique that permits functional claiming with certain restrictions. The BRI of a § 112(f) claim limitation is limited to the structure, material or act, and their equivalents, described in the specification that performs the claimed function. Failure to describe the structure, material or act renders the claim indefinite under § 112(b) because the supporting disclosure in the specification defines the boundaries of a § 112(f) claim limitation. Because section 112(f) limitations are uniquely interpreted this way, it is very important to establish on the record whether § 112(f) is invoked so that the claim interpretation used during examination is clear and the boundaries of the claim can be easily  understood.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p:txBody>
          <a:bodyPr/>
          <a:lstStyle>
            <a:lvl1pPr defTabSz="957507" eaLnBrk="0" hangingPunct="0">
              <a:defRPr b="1" i="1">
                <a:solidFill>
                  <a:srgbClr val="FF0000"/>
                </a:solidFill>
                <a:latin typeface="Arial" charset="0"/>
              </a:defRPr>
            </a:lvl1pPr>
            <a:lvl2pPr marL="735665" indent="-282196" defTabSz="957507" eaLnBrk="0" hangingPunct="0">
              <a:defRPr b="1" i="1">
                <a:solidFill>
                  <a:srgbClr val="FF0000"/>
                </a:solidFill>
                <a:latin typeface="Arial" charset="0"/>
              </a:defRPr>
            </a:lvl2pPr>
            <a:lvl3pPr marL="1132044" indent="-226736" defTabSz="957507" eaLnBrk="0" hangingPunct="0">
              <a:defRPr b="1" i="1">
                <a:solidFill>
                  <a:srgbClr val="FF0000"/>
                </a:solidFill>
                <a:latin typeface="Arial" charset="0"/>
              </a:defRPr>
            </a:lvl3pPr>
            <a:lvl4pPr marL="1585514" indent="-226736" defTabSz="957507" eaLnBrk="0" hangingPunct="0">
              <a:defRPr b="1" i="1">
                <a:solidFill>
                  <a:srgbClr val="FF0000"/>
                </a:solidFill>
                <a:latin typeface="Arial" charset="0"/>
              </a:defRPr>
            </a:lvl4pPr>
            <a:lvl5pPr marL="2037353" indent="-226736" defTabSz="957507" eaLnBrk="0" hangingPunct="0">
              <a:defRPr b="1" i="1">
                <a:solidFill>
                  <a:srgbClr val="FF0000"/>
                </a:solidFill>
                <a:latin typeface="Arial" charset="0"/>
              </a:defRPr>
            </a:lvl5pPr>
            <a:lvl6pPr marL="2507134" indent="-226736" defTabSz="957507" eaLnBrk="0" fontAlgn="base" hangingPunct="0">
              <a:spcBef>
                <a:spcPct val="0"/>
              </a:spcBef>
              <a:spcAft>
                <a:spcPct val="0"/>
              </a:spcAft>
              <a:defRPr b="1" i="1">
                <a:solidFill>
                  <a:srgbClr val="FF0000"/>
                </a:solidFill>
                <a:latin typeface="Arial" charset="0"/>
              </a:defRPr>
            </a:lvl6pPr>
            <a:lvl7pPr marL="2976917" indent="-226736" defTabSz="957507" eaLnBrk="0" fontAlgn="base" hangingPunct="0">
              <a:spcBef>
                <a:spcPct val="0"/>
              </a:spcBef>
              <a:spcAft>
                <a:spcPct val="0"/>
              </a:spcAft>
              <a:defRPr b="1" i="1">
                <a:solidFill>
                  <a:srgbClr val="FF0000"/>
                </a:solidFill>
                <a:latin typeface="Arial" charset="0"/>
              </a:defRPr>
            </a:lvl7pPr>
            <a:lvl8pPr marL="3446698" indent="-226736" defTabSz="957507" eaLnBrk="0" fontAlgn="base" hangingPunct="0">
              <a:spcBef>
                <a:spcPct val="0"/>
              </a:spcBef>
              <a:spcAft>
                <a:spcPct val="0"/>
              </a:spcAft>
              <a:defRPr b="1" i="1">
                <a:solidFill>
                  <a:srgbClr val="FF0000"/>
                </a:solidFill>
                <a:latin typeface="Arial" charset="0"/>
              </a:defRPr>
            </a:lvl8pPr>
            <a:lvl9pPr marL="3916480" indent="-226736" defTabSz="957507" eaLnBrk="0" fontAlgn="base" hangingPunct="0">
              <a:spcBef>
                <a:spcPct val="0"/>
              </a:spcBef>
              <a:spcAft>
                <a:spcPct val="0"/>
              </a:spcAft>
              <a:defRPr b="1" i="1">
                <a:solidFill>
                  <a:srgbClr val="FF0000"/>
                </a:solidFill>
                <a:latin typeface="Arial" charset="0"/>
              </a:defRPr>
            </a:lvl9pPr>
          </a:lstStyle>
          <a:p>
            <a:pPr eaLnBrk="1" hangingPunct="1"/>
            <a:fld id="{9F6A3078-1E4B-4BD9-9879-CACD3BE35EFF}" type="slidenum">
              <a:rPr lang="en-US" b="0" i="0">
                <a:solidFill>
                  <a:prstClr val="black"/>
                </a:solidFill>
                <a:latin typeface="Times New Roman" pitchFamily="18" charset="0"/>
              </a:rPr>
              <a:pPr eaLnBrk="1" hangingPunct="1"/>
              <a:t>5</a:t>
            </a:fld>
            <a:endParaRPr lang="en-US" b="0" i="0" dirty="0">
              <a:solidFill>
                <a:prstClr val="black"/>
              </a:solidFill>
              <a:latin typeface="Times New Roman" pitchFamily="18" charset="0"/>
            </a:endParaRPr>
          </a:p>
        </p:txBody>
      </p:sp>
      <p:sp>
        <p:nvSpPr>
          <p:cNvPr id="25603" name="Rectangle 2"/>
          <p:cNvSpPr>
            <a:spLocks noGrp="1" noRot="1" noChangeAspect="1" noChangeArrowheads="1" noTextEdit="1"/>
          </p:cNvSpPr>
          <p:nvPr>
            <p:ph type="sldImg"/>
          </p:nvPr>
        </p:nvSpPr>
        <p:spPr>
          <a:xfrm>
            <a:off x="1263650" y="720725"/>
            <a:ext cx="4795838" cy="3597275"/>
          </a:xfrm>
          <a:ln/>
        </p:spPr>
      </p:sp>
      <p:sp>
        <p:nvSpPr>
          <p:cNvPr id="25604" name="Rectangle 3"/>
          <p:cNvSpPr>
            <a:spLocks noGrp="1" noChangeArrowheads="1"/>
          </p:cNvSpPr>
          <p:nvPr>
            <p:ph type="body" idx="1"/>
          </p:nvPr>
        </p:nvSpPr>
        <p:spPr>
          <a:xfrm>
            <a:off x="975693" y="4561230"/>
            <a:ext cx="5363818" cy="4320213"/>
          </a:xfrm>
        </p:spPr>
        <p:txBody>
          <a:bodyPr/>
          <a:lstStyle/>
          <a:p>
            <a:pPr eaLnBrk="1" hangingPunct="1"/>
            <a:r>
              <a:rPr lang="en-US" dirty="0" smtClean="0">
                <a:latin typeface="+mn-lt"/>
              </a:rPr>
              <a:t>The presumptions</a:t>
            </a:r>
            <a:r>
              <a:rPr lang="en-US" baseline="0" dirty="0" smtClean="0">
                <a:latin typeface="+mn-lt"/>
              </a:rPr>
              <a:t> should be placed clearly in </a:t>
            </a:r>
            <a:r>
              <a:rPr lang="en-US" dirty="0" smtClean="0">
                <a:latin typeface="+mn-lt"/>
              </a:rPr>
              <a:t>the record by stating them in the first applicable Office action.  This should be done even if the presumptions are rebutted.  F</a:t>
            </a:r>
            <a:r>
              <a:rPr lang="en-US" baseline="0" dirty="0" smtClean="0">
                <a:latin typeface="+mn-lt"/>
              </a:rPr>
              <a:t>orm paragraph 7.30.04 is available to assist with establishing the presumptions on the record.  It should be used once during prosecution when the presumptions are first raised.  </a:t>
            </a:r>
            <a:r>
              <a:rPr lang="en-US" dirty="0" smtClean="0">
                <a:latin typeface="+mn-lt"/>
              </a:rPr>
              <a:t>The examiner should also provide additional explanation when needed. Additional explanation in an Office action is appropriate when needed to explain the reasons the claim limitation is, or is not, being interpreted under section 112(f).  Such explanation provides the applicant with information on how to respond if there is disagreement regarding the interpretation and therefore can make examination more efficient.  It also provides notice to the public once the patent issues of how the claim was interpreted during examination.  This allows the public to understand the scope of coverage of the claim.  Additionally, it establishes the claim construction on the record to assist in post-grant proceedings and court actions. For more a detailed discussion, see the training module on “Making the Record Clear”.</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p:txBody>
          <a:bodyPr/>
          <a:lstStyle>
            <a:lvl1pPr defTabSz="957507" eaLnBrk="0" hangingPunct="0">
              <a:defRPr b="1" i="1">
                <a:solidFill>
                  <a:srgbClr val="FF0000"/>
                </a:solidFill>
                <a:latin typeface="Arial" charset="0"/>
              </a:defRPr>
            </a:lvl1pPr>
            <a:lvl2pPr marL="735665" indent="-282196" defTabSz="957507" eaLnBrk="0" hangingPunct="0">
              <a:defRPr b="1" i="1">
                <a:solidFill>
                  <a:srgbClr val="FF0000"/>
                </a:solidFill>
                <a:latin typeface="Arial" charset="0"/>
              </a:defRPr>
            </a:lvl2pPr>
            <a:lvl3pPr marL="1132044" indent="-226736" defTabSz="957507" eaLnBrk="0" hangingPunct="0">
              <a:defRPr b="1" i="1">
                <a:solidFill>
                  <a:srgbClr val="FF0000"/>
                </a:solidFill>
                <a:latin typeface="Arial" charset="0"/>
              </a:defRPr>
            </a:lvl3pPr>
            <a:lvl4pPr marL="1585514" indent="-226736" defTabSz="957507" eaLnBrk="0" hangingPunct="0">
              <a:defRPr b="1" i="1">
                <a:solidFill>
                  <a:srgbClr val="FF0000"/>
                </a:solidFill>
                <a:latin typeface="Arial" charset="0"/>
              </a:defRPr>
            </a:lvl4pPr>
            <a:lvl5pPr marL="2037353" indent="-226736" defTabSz="957507" eaLnBrk="0" hangingPunct="0">
              <a:defRPr b="1" i="1">
                <a:solidFill>
                  <a:srgbClr val="FF0000"/>
                </a:solidFill>
                <a:latin typeface="Arial" charset="0"/>
              </a:defRPr>
            </a:lvl5pPr>
            <a:lvl6pPr marL="2507134" indent="-226736" defTabSz="957507" eaLnBrk="0" fontAlgn="base" hangingPunct="0">
              <a:spcBef>
                <a:spcPct val="0"/>
              </a:spcBef>
              <a:spcAft>
                <a:spcPct val="0"/>
              </a:spcAft>
              <a:defRPr b="1" i="1">
                <a:solidFill>
                  <a:srgbClr val="FF0000"/>
                </a:solidFill>
                <a:latin typeface="Arial" charset="0"/>
              </a:defRPr>
            </a:lvl6pPr>
            <a:lvl7pPr marL="2976917" indent="-226736" defTabSz="957507" eaLnBrk="0" fontAlgn="base" hangingPunct="0">
              <a:spcBef>
                <a:spcPct val="0"/>
              </a:spcBef>
              <a:spcAft>
                <a:spcPct val="0"/>
              </a:spcAft>
              <a:defRPr b="1" i="1">
                <a:solidFill>
                  <a:srgbClr val="FF0000"/>
                </a:solidFill>
                <a:latin typeface="Arial" charset="0"/>
              </a:defRPr>
            </a:lvl7pPr>
            <a:lvl8pPr marL="3446698" indent="-226736" defTabSz="957507" eaLnBrk="0" fontAlgn="base" hangingPunct="0">
              <a:spcBef>
                <a:spcPct val="0"/>
              </a:spcBef>
              <a:spcAft>
                <a:spcPct val="0"/>
              </a:spcAft>
              <a:defRPr b="1" i="1">
                <a:solidFill>
                  <a:srgbClr val="FF0000"/>
                </a:solidFill>
                <a:latin typeface="Arial" charset="0"/>
              </a:defRPr>
            </a:lvl8pPr>
            <a:lvl9pPr marL="3916480" indent="-226736" defTabSz="957507" eaLnBrk="0" fontAlgn="base" hangingPunct="0">
              <a:spcBef>
                <a:spcPct val="0"/>
              </a:spcBef>
              <a:spcAft>
                <a:spcPct val="0"/>
              </a:spcAft>
              <a:defRPr b="1" i="1">
                <a:solidFill>
                  <a:srgbClr val="FF0000"/>
                </a:solidFill>
                <a:latin typeface="Arial" charset="0"/>
              </a:defRPr>
            </a:lvl9pPr>
          </a:lstStyle>
          <a:p>
            <a:pPr eaLnBrk="1" hangingPunct="1"/>
            <a:fld id="{9F6A3078-1E4B-4BD9-9879-CACD3BE35EFF}" type="slidenum">
              <a:rPr lang="en-US" b="0" i="0">
                <a:solidFill>
                  <a:prstClr val="black"/>
                </a:solidFill>
                <a:latin typeface="Times New Roman" pitchFamily="18" charset="0"/>
              </a:rPr>
              <a:pPr eaLnBrk="1" hangingPunct="1"/>
              <a:t>6</a:t>
            </a:fld>
            <a:endParaRPr lang="en-US" b="0" i="0" dirty="0">
              <a:solidFill>
                <a:prstClr val="black"/>
              </a:solidFill>
              <a:latin typeface="Times New Roman" pitchFamily="18" charset="0"/>
            </a:endParaRPr>
          </a:p>
        </p:txBody>
      </p:sp>
      <p:sp>
        <p:nvSpPr>
          <p:cNvPr id="25603" name="Rectangle 2"/>
          <p:cNvSpPr>
            <a:spLocks noGrp="1" noRot="1" noChangeAspect="1" noChangeArrowheads="1" noTextEdit="1"/>
          </p:cNvSpPr>
          <p:nvPr>
            <p:ph type="sldImg"/>
          </p:nvPr>
        </p:nvSpPr>
        <p:spPr>
          <a:xfrm>
            <a:off x="1263650" y="720725"/>
            <a:ext cx="4795838" cy="3597275"/>
          </a:xfrm>
          <a:ln/>
        </p:spPr>
      </p:sp>
      <p:sp>
        <p:nvSpPr>
          <p:cNvPr id="25604" name="Rectangle 3"/>
          <p:cNvSpPr>
            <a:spLocks noGrp="1" noChangeArrowheads="1"/>
          </p:cNvSpPr>
          <p:nvPr>
            <p:ph type="body" idx="1"/>
          </p:nvPr>
        </p:nvSpPr>
        <p:spPr>
          <a:xfrm>
            <a:off x="975693" y="4561230"/>
            <a:ext cx="5363818" cy="4320213"/>
          </a:xfrm>
        </p:spPr>
        <p:txBody>
          <a:bodyPr/>
          <a:lstStyle/>
          <a:p>
            <a:pPr eaLnBrk="1" hangingPunct="1"/>
            <a:r>
              <a:rPr lang="en-US" sz="1100" dirty="0" smtClean="0">
                <a:latin typeface="+mn-lt"/>
              </a:rPr>
              <a:t>All claims under examination are given the Broadest</a:t>
            </a:r>
            <a:r>
              <a:rPr lang="en-US" sz="1100" baseline="0" dirty="0" smtClean="0">
                <a:latin typeface="+mn-lt"/>
              </a:rPr>
              <a:t> Reasonable Interpretation (called the BRI for short). </a:t>
            </a:r>
            <a:r>
              <a:rPr lang="en-US" sz="1100" dirty="0" smtClean="0">
                <a:latin typeface="+mn-lt"/>
              </a:rPr>
              <a:t>See MPEP 2111 for a more detailed explanation. The reason</a:t>
            </a:r>
            <a:r>
              <a:rPr lang="en-US" sz="1100" baseline="0" dirty="0" smtClean="0">
                <a:latin typeface="+mn-lt"/>
              </a:rPr>
              <a:t> claims are given the BRI is that applicant has the opportunity to clarify and refine the claims during prosecution so reading the claims broadly during examination will ensure that the issued claims cover the appropriate scope. Using the BRI during examination when claims can be amended will reduce the possibility that the claim, once issued, will be interpreted more broadly than is justified in view of the prior art. It is helpful for examiners to provide explanation of their BRI on the record and how the prior art reads on the BRI of the claim.  This will assist the applicant in making an effective response to a rejection.  Such explanation may also be used later to inform the public as to the scope of the claim and to assist in post-grant and court proceedings.  In fact, courts regularly review the prosecution record to determine the proper interpretation of the claim.  In the case of section 112(f) limitations, the court will look to the record to determine if the presumptions relating to invocation of section 112(f) have been rebutted.  </a:t>
            </a:r>
          </a:p>
          <a:p>
            <a:pPr eaLnBrk="1" hangingPunct="1"/>
            <a:r>
              <a:rPr lang="en-US" sz="1100" baseline="0" dirty="0" smtClean="0">
                <a:latin typeface="+mn-lt"/>
              </a:rPr>
              <a:t>It is especially important to state whether a claim limitation is being interpreted under section 112(f) because the BRI will be limited to the structure described in the specification and its equivalents, and a decision on the allowability of the claim will be made in view of that limited range of prior art.  If there is no indication by the examiner that the claim was examined based on a narrow interpretation, the applicant may believe that the claim is entitled to a much broader scope of coverage than the examiner believed.  The subsequent patent owner may then assert the patent claim more broadly than is justified in view of the prior art.  By clarifying the record, the examiner and the applicant, and later the patent owner, can have a meeting of the minds. </a:t>
            </a:r>
          </a:p>
          <a:p>
            <a:pPr eaLnBrk="1" hangingPunct="1"/>
            <a:r>
              <a:rPr lang="en-US" sz="1100" i="1" baseline="0" dirty="0" smtClean="0">
                <a:latin typeface="+mn-lt"/>
              </a:rPr>
              <a:t>[See Inventio or FloHealth as examples.]</a:t>
            </a:r>
            <a:endParaRPr lang="en-US" sz="1100" i="1" dirty="0" smtClean="0">
              <a:latin typeface="+mn-l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p:txBody>
          <a:bodyPr/>
          <a:lstStyle>
            <a:lvl1pPr defTabSz="957507" eaLnBrk="0" hangingPunct="0">
              <a:defRPr b="1" i="1">
                <a:solidFill>
                  <a:srgbClr val="FF0000"/>
                </a:solidFill>
                <a:latin typeface="Arial" charset="0"/>
              </a:defRPr>
            </a:lvl1pPr>
            <a:lvl2pPr marL="735665" indent="-282196" defTabSz="957507" eaLnBrk="0" hangingPunct="0">
              <a:defRPr b="1" i="1">
                <a:solidFill>
                  <a:srgbClr val="FF0000"/>
                </a:solidFill>
                <a:latin typeface="Arial" charset="0"/>
              </a:defRPr>
            </a:lvl2pPr>
            <a:lvl3pPr marL="1132044" indent="-226736" defTabSz="957507" eaLnBrk="0" hangingPunct="0">
              <a:defRPr b="1" i="1">
                <a:solidFill>
                  <a:srgbClr val="FF0000"/>
                </a:solidFill>
                <a:latin typeface="Arial" charset="0"/>
              </a:defRPr>
            </a:lvl3pPr>
            <a:lvl4pPr marL="1585514" indent="-226736" defTabSz="957507" eaLnBrk="0" hangingPunct="0">
              <a:defRPr b="1" i="1">
                <a:solidFill>
                  <a:srgbClr val="FF0000"/>
                </a:solidFill>
                <a:latin typeface="Arial" charset="0"/>
              </a:defRPr>
            </a:lvl4pPr>
            <a:lvl5pPr marL="2037353" indent="-226736" defTabSz="957507" eaLnBrk="0" hangingPunct="0">
              <a:defRPr b="1" i="1">
                <a:solidFill>
                  <a:srgbClr val="FF0000"/>
                </a:solidFill>
                <a:latin typeface="Arial" charset="0"/>
              </a:defRPr>
            </a:lvl5pPr>
            <a:lvl6pPr marL="2507134" indent="-226736" defTabSz="957507" eaLnBrk="0" fontAlgn="base" hangingPunct="0">
              <a:spcBef>
                <a:spcPct val="0"/>
              </a:spcBef>
              <a:spcAft>
                <a:spcPct val="0"/>
              </a:spcAft>
              <a:defRPr b="1" i="1">
                <a:solidFill>
                  <a:srgbClr val="FF0000"/>
                </a:solidFill>
                <a:latin typeface="Arial" charset="0"/>
              </a:defRPr>
            </a:lvl6pPr>
            <a:lvl7pPr marL="2976917" indent="-226736" defTabSz="957507" eaLnBrk="0" fontAlgn="base" hangingPunct="0">
              <a:spcBef>
                <a:spcPct val="0"/>
              </a:spcBef>
              <a:spcAft>
                <a:spcPct val="0"/>
              </a:spcAft>
              <a:defRPr b="1" i="1">
                <a:solidFill>
                  <a:srgbClr val="FF0000"/>
                </a:solidFill>
                <a:latin typeface="Arial" charset="0"/>
              </a:defRPr>
            </a:lvl7pPr>
            <a:lvl8pPr marL="3446698" indent="-226736" defTabSz="957507" eaLnBrk="0" fontAlgn="base" hangingPunct="0">
              <a:spcBef>
                <a:spcPct val="0"/>
              </a:spcBef>
              <a:spcAft>
                <a:spcPct val="0"/>
              </a:spcAft>
              <a:defRPr b="1" i="1">
                <a:solidFill>
                  <a:srgbClr val="FF0000"/>
                </a:solidFill>
                <a:latin typeface="Arial" charset="0"/>
              </a:defRPr>
            </a:lvl8pPr>
            <a:lvl9pPr marL="3916480" indent="-226736" defTabSz="957507" eaLnBrk="0" fontAlgn="base" hangingPunct="0">
              <a:spcBef>
                <a:spcPct val="0"/>
              </a:spcBef>
              <a:spcAft>
                <a:spcPct val="0"/>
              </a:spcAft>
              <a:defRPr b="1" i="1">
                <a:solidFill>
                  <a:srgbClr val="FF0000"/>
                </a:solidFill>
                <a:latin typeface="Arial" charset="0"/>
              </a:defRPr>
            </a:lvl9pPr>
          </a:lstStyle>
          <a:p>
            <a:pPr eaLnBrk="1" hangingPunct="1"/>
            <a:fld id="{9F6A3078-1E4B-4BD9-9879-CACD3BE35EFF}" type="slidenum">
              <a:rPr lang="en-US" b="0" i="0">
                <a:solidFill>
                  <a:prstClr val="black"/>
                </a:solidFill>
                <a:latin typeface="Times New Roman" pitchFamily="18" charset="0"/>
              </a:rPr>
              <a:pPr eaLnBrk="1" hangingPunct="1"/>
              <a:t>7</a:t>
            </a:fld>
            <a:endParaRPr lang="en-US" b="0" i="0" dirty="0">
              <a:solidFill>
                <a:prstClr val="black"/>
              </a:solidFill>
              <a:latin typeface="Times New Roman" pitchFamily="18" charset="0"/>
            </a:endParaRPr>
          </a:p>
        </p:txBody>
      </p:sp>
      <p:sp>
        <p:nvSpPr>
          <p:cNvPr id="25603" name="Rectangle 2"/>
          <p:cNvSpPr>
            <a:spLocks noGrp="1" noRot="1" noChangeAspect="1" noChangeArrowheads="1" noTextEdit="1"/>
          </p:cNvSpPr>
          <p:nvPr>
            <p:ph type="sldImg"/>
          </p:nvPr>
        </p:nvSpPr>
        <p:spPr>
          <a:xfrm>
            <a:off x="1263650" y="720725"/>
            <a:ext cx="4795838" cy="3597275"/>
          </a:xfrm>
          <a:ln/>
        </p:spPr>
      </p:sp>
      <p:sp>
        <p:nvSpPr>
          <p:cNvPr id="25604" name="Rectangle 3"/>
          <p:cNvSpPr>
            <a:spLocks noGrp="1" noChangeArrowheads="1"/>
          </p:cNvSpPr>
          <p:nvPr>
            <p:ph type="body" idx="1"/>
          </p:nvPr>
        </p:nvSpPr>
        <p:spPr>
          <a:xfrm>
            <a:off x="975693" y="4561230"/>
            <a:ext cx="5363818" cy="4320213"/>
          </a:xfrm>
        </p:spPr>
        <p:txBody>
          <a:bodyPr/>
          <a:lstStyle/>
          <a:p>
            <a:pPr eaLnBrk="1" hangingPunct="1"/>
            <a:r>
              <a:rPr lang="en-US" dirty="0" smtClean="0">
                <a:latin typeface="+mn-lt"/>
              </a:rPr>
              <a:t>For claims</a:t>
            </a:r>
            <a:r>
              <a:rPr lang="en-US" baseline="0" dirty="0" smtClean="0">
                <a:latin typeface="+mn-lt"/>
              </a:rPr>
              <a:t> that do not include section 112(f) limitations, t</a:t>
            </a:r>
            <a:r>
              <a:rPr lang="en-US" dirty="0" smtClean="0">
                <a:latin typeface="+mn-lt"/>
              </a:rPr>
              <a:t>ypically under the BRI, the claim language is construed in accordance with its plain meaning in light of the specification as it would be understood by one of ordinary skill in the art.  The specification is used only to </a:t>
            </a:r>
            <a:r>
              <a:rPr lang="en-US" b="1" dirty="0" smtClean="0">
                <a:latin typeface="+mn-lt"/>
              </a:rPr>
              <a:t>interpret </a:t>
            </a:r>
            <a:r>
              <a:rPr lang="en-US" dirty="0" smtClean="0">
                <a:latin typeface="+mn-lt"/>
              </a:rPr>
              <a:t>the meaning of the claim terms in the same manner as they would be interpreted by one of ordinary skill in the art.  The specification is not used to implicitly add limitations that do not have express basis in the claim. For example, a claim would </a:t>
            </a:r>
            <a:r>
              <a:rPr lang="en-US" b="1" dirty="0" smtClean="0">
                <a:latin typeface="+mn-lt"/>
              </a:rPr>
              <a:t>not</a:t>
            </a:r>
            <a:r>
              <a:rPr lang="en-US" dirty="0" smtClean="0">
                <a:latin typeface="+mn-lt"/>
              </a:rPr>
              <a:t> be limited to the preferred embodiment unless the limitations of the preferred</a:t>
            </a:r>
            <a:r>
              <a:rPr lang="en-US" baseline="0" dirty="0" smtClean="0">
                <a:latin typeface="+mn-lt"/>
              </a:rPr>
              <a:t> embodiment </a:t>
            </a:r>
            <a:r>
              <a:rPr lang="en-US" dirty="0" smtClean="0">
                <a:latin typeface="+mn-lt"/>
              </a:rPr>
              <a:t>are positively</a:t>
            </a:r>
            <a:r>
              <a:rPr lang="en-US" baseline="0" dirty="0" smtClean="0">
                <a:latin typeface="+mn-lt"/>
              </a:rPr>
              <a:t> </a:t>
            </a:r>
            <a:r>
              <a:rPr lang="en-US" dirty="0" smtClean="0">
                <a:latin typeface="+mn-lt"/>
              </a:rPr>
              <a:t>recited in the claim.</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p:txBody>
          <a:bodyPr/>
          <a:lstStyle>
            <a:lvl1pPr defTabSz="957507" eaLnBrk="0" hangingPunct="0">
              <a:defRPr b="1" i="1">
                <a:solidFill>
                  <a:srgbClr val="FF0000"/>
                </a:solidFill>
                <a:latin typeface="Arial" charset="0"/>
              </a:defRPr>
            </a:lvl1pPr>
            <a:lvl2pPr marL="735665" indent="-282196" defTabSz="957507" eaLnBrk="0" hangingPunct="0">
              <a:defRPr b="1" i="1">
                <a:solidFill>
                  <a:srgbClr val="FF0000"/>
                </a:solidFill>
                <a:latin typeface="Arial" charset="0"/>
              </a:defRPr>
            </a:lvl2pPr>
            <a:lvl3pPr marL="1132044" indent="-226736" defTabSz="957507" eaLnBrk="0" hangingPunct="0">
              <a:defRPr b="1" i="1">
                <a:solidFill>
                  <a:srgbClr val="FF0000"/>
                </a:solidFill>
                <a:latin typeface="Arial" charset="0"/>
              </a:defRPr>
            </a:lvl3pPr>
            <a:lvl4pPr marL="1585514" indent="-226736" defTabSz="957507" eaLnBrk="0" hangingPunct="0">
              <a:defRPr b="1" i="1">
                <a:solidFill>
                  <a:srgbClr val="FF0000"/>
                </a:solidFill>
                <a:latin typeface="Arial" charset="0"/>
              </a:defRPr>
            </a:lvl4pPr>
            <a:lvl5pPr marL="2037353" indent="-226736" defTabSz="957507" eaLnBrk="0" hangingPunct="0">
              <a:defRPr b="1" i="1">
                <a:solidFill>
                  <a:srgbClr val="FF0000"/>
                </a:solidFill>
                <a:latin typeface="Arial" charset="0"/>
              </a:defRPr>
            </a:lvl5pPr>
            <a:lvl6pPr marL="2507134" indent="-226736" defTabSz="957507" eaLnBrk="0" fontAlgn="base" hangingPunct="0">
              <a:spcBef>
                <a:spcPct val="0"/>
              </a:spcBef>
              <a:spcAft>
                <a:spcPct val="0"/>
              </a:spcAft>
              <a:defRPr b="1" i="1">
                <a:solidFill>
                  <a:srgbClr val="FF0000"/>
                </a:solidFill>
                <a:latin typeface="Arial" charset="0"/>
              </a:defRPr>
            </a:lvl6pPr>
            <a:lvl7pPr marL="2976917" indent="-226736" defTabSz="957507" eaLnBrk="0" fontAlgn="base" hangingPunct="0">
              <a:spcBef>
                <a:spcPct val="0"/>
              </a:spcBef>
              <a:spcAft>
                <a:spcPct val="0"/>
              </a:spcAft>
              <a:defRPr b="1" i="1">
                <a:solidFill>
                  <a:srgbClr val="FF0000"/>
                </a:solidFill>
                <a:latin typeface="Arial" charset="0"/>
              </a:defRPr>
            </a:lvl7pPr>
            <a:lvl8pPr marL="3446698" indent="-226736" defTabSz="957507" eaLnBrk="0" fontAlgn="base" hangingPunct="0">
              <a:spcBef>
                <a:spcPct val="0"/>
              </a:spcBef>
              <a:spcAft>
                <a:spcPct val="0"/>
              </a:spcAft>
              <a:defRPr b="1" i="1">
                <a:solidFill>
                  <a:srgbClr val="FF0000"/>
                </a:solidFill>
                <a:latin typeface="Arial" charset="0"/>
              </a:defRPr>
            </a:lvl8pPr>
            <a:lvl9pPr marL="3916480" indent="-226736" defTabSz="957507" eaLnBrk="0" fontAlgn="base" hangingPunct="0">
              <a:spcBef>
                <a:spcPct val="0"/>
              </a:spcBef>
              <a:spcAft>
                <a:spcPct val="0"/>
              </a:spcAft>
              <a:defRPr b="1" i="1">
                <a:solidFill>
                  <a:srgbClr val="FF0000"/>
                </a:solidFill>
                <a:latin typeface="Arial" charset="0"/>
              </a:defRPr>
            </a:lvl9pPr>
          </a:lstStyle>
          <a:p>
            <a:pPr eaLnBrk="1" hangingPunct="1"/>
            <a:fld id="{9F6A3078-1E4B-4BD9-9879-CACD3BE35EFF}" type="slidenum">
              <a:rPr lang="en-US" b="0" i="0">
                <a:solidFill>
                  <a:prstClr val="black"/>
                </a:solidFill>
                <a:latin typeface="Times New Roman" pitchFamily="18" charset="0"/>
              </a:rPr>
              <a:pPr eaLnBrk="1" hangingPunct="1"/>
              <a:t>8</a:t>
            </a:fld>
            <a:endParaRPr lang="en-US" b="0" i="0" dirty="0">
              <a:solidFill>
                <a:prstClr val="black"/>
              </a:solidFill>
              <a:latin typeface="Times New Roman" pitchFamily="18" charset="0"/>
            </a:endParaRPr>
          </a:p>
        </p:txBody>
      </p:sp>
      <p:sp>
        <p:nvSpPr>
          <p:cNvPr id="25603" name="Rectangle 2"/>
          <p:cNvSpPr>
            <a:spLocks noGrp="1" noRot="1" noChangeAspect="1" noChangeArrowheads="1" noTextEdit="1"/>
          </p:cNvSpPr>
          <p:nvPr>
            <p:ph type="sldImg"/>
          </p:nvPr>
        </p:nvSpPr>
        <p:spPr>
          <a:xfrm>
            <a:off x="1263650" y="720725"/>
            <a:ext cx="4795838" cy="3597275"/>
          </a:xfrm>
          <a:ln/>
        </p:spPr>
      </p:sp>
      <p:sp>
        <p:nvSpPr>
          <p:cNvPr id="25604" name="Rectangle 3"/>
          <p:cNvSpPr>
            <a:spLocks noGrp="1" noChangeArrowheads="1"/>
          </p:cNvSpPr>
          <p:nvPr>
            <p:ph type="body" idx="1"/>
          </p:nvPr>
        </p:nvSpPr>
        <p:spPr>
          <a:xfrm>
            <a:off x="975693" y="4561230"/>
            <a:ext cx="5363818" cy="4320213"/>
          </a:xfrm>
        </p:spPr>
        <p:txBody>
          <a:bodyPr/>
          <a:lstStyle/>
          <a:p>
            <a:pPr eaLnBrk="1" hangingPunct="1"/>
            <a:r>
              <a:rPr lang="en-US" dirty="0" smtClean="0">
                <a:latin typeface="+mn-lt"/>
              </a:rPr>
              <a:t>In contrast, for claims that use section 112(f) limitations, 35 U.S.C. 112(f) imposes limits on the BRI</a:t>
            </a:r>
            <a:r>
              <a:rPr lang="en-US" baseline="0" dirty="0" smtClean="0">
                <a:latin typeface="+mn-lt"/>
              </a:rPr>
              <a:t>.  </a:t>
            </a:r>
            <a:r>
              <a:rPr lang="en-US" dirty="0" smtClean="0">
                <a:latin typeface="+mn-lt"/>
              </a:rPr>
              <a:t>The BRI is restricted to the corresponding structure, material, or acts described in the specification and equivalents thereof.</a:t>
            </a:r>
            <a:r>
              <a:rPr lang="en-US" baseline="0" dirty="0" smtClean="0">
                <a:latin typeface="+mn-lt"/>
              </a:rPr>
              <a:t>  So, means-plus-function limitations are required to be interpreted more narrowly.  The reason for this narrow interpretation is that section</a:t>
            </a:r>
            <a:r>
              <a:rPr lang="en-US" dirty="0" smtClean="0">
                <a:latin typeface="+mn-lt"/>
              </a:rPr>
              <a:t> 112(f) is a claiming technique that allows applicants to recite limitations using purely functional terms.  In exchange for the ability</a:t>
            </a:r>
            <a:r>
              <a:rPr lang="en-US" baseline="0" dirty="0" smtClean="0">
                <a:latin typeface="+mn-lt"/>
              </a:rPr>
              <a:t> to use purely functional terms in the claim</a:t>
            </a:r>
            <a:r>
              <a:rPr lang="en-US" dirty="0" smtClean="0">
                <a:latin typeface="+mn-lt"/>
              </a:rPr>
              <a:t>, the specification must recite the structure, material or act that performs the function. By this,</a:t>
            </a:r>
            <a:r>
              <a:rPr lang="en-US" baseline="0" dirty="0" smtClean="0">
                <a:latin typeface="+mn-lt"/>
              </a:rPr>
              <a:t> the functional limitation is provided with clear boundaries – those boundaries are imposed by what is described in the specification. </a:t>
            </a:r>
            <a:endParaRPr lang="en-US" dirty="0" smtClean="0">
              <a:latin typeface="+mn-lt"/>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p:txBody>
          <a:bodyPr/>
          <a:lstStyle>
            <a:lvl1pPr defTabSz="957507" eaLnBrk="0" hangingPunct="0">
              <a:defRPr b="1" i="1">
                <a:solidFill>
                  <a:srgbClr val="FF0000"/>
                </a:solidFill>
                <a:latin typeface="Arial" charset="0"/>
              </a:defRPr>
            </a:lvl1pPr>
            <a:lvl2pPr marL="735665" indent="-282196" defTabSz="957507" eaLnBrk="0" hangingPunct="0">
              <a:defRPr b="1" i="1">
                <a:solidFill>
                  <a:srgbClr val="FF0000"/>
                </a:solidFill>
                <a:latin typeface="Arial" charset="0"/>
              </a:defRPr>
            </a:lvl2pPr>
            <a:lvl3pPr marL="1132044" indent="-226736" defTabSz="957507" eaLnBrk="0" hangingPunct="0">
              <a:defRPr b="1" i="1">
                <a:solidFill>
                  <a:srgbClr val="FF0000"/>
                </a:solidFill>
                <a:latin typeface="Arial" charset="0"/>
              </a:defRPr>
            </a:lvl3pPr>
            <a:lvl4pPr marL="1585514" indent="-226736" defTabSz="957507" eaLnBrk="0" hangingPunct="0">
              <a:defRPr b="1" i="1">
                <a:solidFill>
                  <a:srgbClr val="FF0000"/>
                </a:solidFill>
                <a:latin typeface="Arial" charset="0"/>
              </a:defRPr>
            </a:lvl4pPr>
            <a:lvl5pPr marL="2037353" indent="-226736" defTabSz="957507" eaLnBrk="0" hangingPunct="0">
              <a:defRPr b="1" i="1">
                <a:solidFill>
                  <a:srgbClr val="FF0000"/>
                </a:solidFill>
                <a:latin typeface="Arial" charset="0"/>
              </a:defRPr>
            </a:lvl5pPr>
            <a:lvl6pPr marL="2507134" indent="-226736" defTabSz="957507" eaLnBrk="0" fontAlgn="base" hangingPunct="0">
              <a:spcBef>
                <a:spcPct val="0"/>
              </a:spcBef>
              <a:spcAft>
                <a:spcPct val="0"/>
              </a:spcAft>
              <a:defRPr b="1" i="1">
                <a:solidFill>
                  <a:srgbClr val="FF0000"/>
                </a:solidFill>
                <a:latin typeface="Arial" charset="0"/>
              </a:defRPr>
            </a:lvl6pPr>
            <a:lvl7pPr marL="2976917" indent="-226736" defTabSz="957507" eaLnBrk="0" fontAlgn="base" hangingPunct="0">
              <a:spcBef>
                <a:spcPct val="0"/>
              </a:spcBef>
              <a:spcAft>
                <a:spcPct val="0"/>
              </a:spcAft>
              <a:defRPr b="1" i="1">
                <a:solidFill>
                  <a:srgbClr val="FF0000"/>
                </a:solidFill>
                <a:latin typeface="Arial" charset="0"/>
              </a:defRPr>
            </a:lvl7pPr>
            <a:lvl8pPr marL="3446698" indent="-226736" defTabSz="957507" eaLnBrk="0" fontAlgn="base" hangingPunct="0">
              <a:spcBef>
                <a:spcPct val="0"/>
              </a:spcBef>
              <a:spcAft>
                <a:spcPct val="0"/>
              </a:spcAft>
              <a:defRPr b="1" i="1">
                <a:solidFill>
                  <a:srgbClr val="FF0000"/>
                </a:solidFill>
                <a:latin typeface="Arial" charset="0"/>
              </a:defRPr>
            </a:lvl8pPr>
            <a:lvl9pPr marL="3916480" indent="-226736" defTabSz="957507" eaLnBrk="0" fontAlgn="base" hangingPunct="0">
              <a:spcBef>
                <a:spcPct val="0"/>
              </a:spcBef>
              <a:spcAft>
                <a:spcPct val="0"/>
              </a:spcAft>
              <a:defRPr b="1" i="1">
                <a:solidFill>
                  <a:srgbClr val="FF0000"/>
                </a:solidFill>
                <a:latin typeface="Arial" charset="0"/>
              </a:defRPr>
            </a:lvl9pPr>
          </a:lstStyle>
          <a:p>
            <a:pPr eaLnBrk="1" hangingPunct="1"/>
            <a:fld id="{9F6A3078-1E4B-4BD9-9879-CACD3BE35EFF}" type="slidenum">
              <a:rPr lang="en-US" b="0" i="0">
                <a:solidFill>
                  <a:prstClr val="black"/>
                </a:solidFill>
                <a:latin typeface="Times New Roman" pitchFamily="18" charset="0"/>
              </a:rPr>
              <a:pPr eaLnBrk="1" hangingPunct="1"/>
              <a:t>9</a:t>
            </a:fld>
            <a:endParaRPr lang="en-US" b="0" i="0" dirty="0">
              <a:solidFill>
                <a:prstClr val="black"/>
              </a:solidFill>
              <a:latin typeface="Times New Roman" pitchFamily="18" charset="0"/>
            </a:endParaRPr>
          </a:p>
        </p:txBody>
      </p:sp>
      <p:sp>
        <p:nvSpPr>
          <p:cNvPr id="25603" name="Rectangle 2"/>
          <p:cNvSpPr>
            <a:spLocks noGrp="1" noRot="1" noChangeAspect="1" noChangeArrowheads="1" noTextEdit="1"/>
          </p:cNvSpPr>
          <p:nvPr>
            <p:ph type="sldImg"/>
          </p:nvPr>
        </p:nvSpPr>
        <p:spPr>
          <a:xfrm>
            <a:off x="1263650" y="720725"/>
            <a:ext cx="4795838" cy="3597275"/>
          </a:xfrm>
          <a:ln/>
        </p:spPr>
      </p:sp>
      <p:sp>
        <p:nvSpPr>
          <p:cNvPr id="25604" name="Rectangle 3"/>
          <p:cNvSpPr>
            <a:spLocks noGrp="1" noChangeArrowheads="1"/>
          </p:cNvSpPr>
          <p:nvPr>
            <p:ph type="body" idx="1"/>
          </p:nvPr>
        </p:nvSpPr>
        <p:spPr>
          <a:xfrm>
            <a:off x="975693" y="4561230"/>
            <a:ext cx="5363818" cy="4320213"/>
          </a:xfrm>
        </p:spPr>
        <p:txBody>
          <a:bodyPr/>
          <a:lstStyle/>
          <a:p>
            <a:pPr eaLnBrk="1" hangingPunct="1"/>
            <a:r>
              <a:rPr lang="en-US" dirty="0" smtClean="0">
                <a:latin typeface="+mn-lt"/>
              </a:rPr>
              <a:t>Compare</a:t>
            </a:r>
            <a:r>
              <a:rPr lang="en-US" baseline="0" dirty="0" smtClean="0">
                <a:latin typeface="+mn-lt"/>
              </a:rPr>
              <a:t> the difference in broadest reasonable interpretation.  A claim l</a:t>
            </a:r>
            <a:r>
              <a:rPr lang="en-US" dirty="0" smtClean="0">
                <a:latin typeface="+mn-lt"/>
              </a:rPr>
              <a:t>imitation that does not invoke section 112(f) is given a</a:t>
            </a:r>
            <a:r>
              <a:rPr lang="en-US" baseline="0" dirty="0" smtClean="0">
                <a:latin typeface="+mn-lt"/>
              </a:rPr>
              <a:t> BRI by interpreting the plain and ordinary meaning of the claim terms interpreted in view of the specification as it would be understood by someone of ordinary skill in the art.  So essentially, the </a:t>
            </a:r>
            <a:r>
              <a:rPr lang="en-US" dirty="0" smtClean="0">
                <a:latin typeface="+mn-lt"/>
              </a:rPr>
              <a:t>BRI equals the claim language.  Details from the specification are not considered part of the claim limitation and are merely used to understand the claim language.</a:t>
            </a:r>
            <a:r>
              <a:rPr lang="en-US" baseline="0" dirty="0" smtClean="0">
                <a:latin typeface="+mn-lt"/>
              </a:rPr>
              <a:t>  </a:t>
            </a:r>
          </a:p>
          <a:p>
            <a:pPr eaLnBrk="1" hangingPunct="1"/>
            <a:r>
              <a:rPr lang="en-US" baseline="0" dirty="0" smtClean="0">
                <a:latin typeface="+mn-lt"/>
              </a:rPr>
              <a:t>Now, turning to a claim l</a:t>
            </a:r>
            <a:r>
              <a:rPr lang="en-US" dirty="0" smtClean="0">
                <a:latin typeface="+mn-lt"/>
              </a:rPr>
              <a:t>imitation that does invoke section 112(f), or a so-called “means-plus-function” claim limitation, the broadest reasonable interpretation must include the corresponding</a:t>
            </a:r>
            <a:r>
              <a:rPr lang="en-US" baseline="0" dirty="0" smtClean="0">
                <a:latin typeface="+mn-lt"/>
              </a:rPr>
              <a:t> structure, material and acts, and equivalents thereof, described in the specification that perform the claimed function. </a:t>
            </a:r>
            <a:r>
              <a:rPr lang="en-US" dirty="0" smtClean="0">
                <a:latin typeface="+mn-lt"/>
              </a:rPr>
              <a:t>The corresponding specification of a section 112(f) limitation is considered to be part of the claim limitation.  Therefore, it is not appropriate</a:t>
            </a:r>
            <a:r>
              <a:rPr lang="en-US" baseline="0" dirty="0" smtClean="0">
                <a:latin typeface="+mn-lt"/>
              </a:rPr>
              <a:t> in this limited circumstance to read the limitation more broadly.  </a:t>
            </a:r>
            <a:endParaRPr lang="en-US" dirty="0" smtClean="0">
              <a:latin typeface="+mn-lt"/>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3.png"/><Relationship Id="rId4"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8" descr="redo9.jpg"/>
          <p:cNvPicPr>
            <a:picLocks noChangeAspect="1"/>
          </p:cNvPicPr>
          <p:nvPr>
            <p:custDataLst>
              <p:tags r:id="rId1"/>
            </p:custDataLst>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39"/>
          <p:cNvGrpSpPr>
            <a:grpSpLocks/>
          </p:cNvGrpSpPr>
          <p:nvPr/>
        </p:nvGrpSpPr>
        <p:grpSpPr bwMode="auto">
          <a:xfrm>
            <a:off x="990600" y="304800"/>
            <a:ext cx="8382000" cy="1219200"/>
            <a:chOff x="624" y="192"/>
            <a:chExt cx="5280" cy="768"/>
          </a:xfrm>
        </p:grpSpPr>
        <p:pic>
          <p:nvPicPr>
            <p:cNvPr id="6" name="Picture 12" descr="USPTO SEAL copy.png"/>
            <p:cNvPicPr>
              <a:picLocks noChangeAspect="1"/>
            </p:cNvPicPr>
            <p:nvPr>
              <p:custDataLst>
                <p:tags r:id="rId2"/>
              </p:custDataLst>
            </p:nvPr>
          </p:nvPicPr>
          <p:blipFill>
            <a:blip r:embed="rId5" cstate="print">
              <a:extLst>
                <a:ext uri="{28A0092B-C50C-407E-A947-70E740481C1C}">
                  <a14:useLocalDpi xmlns:a14="http://schemas.microsoft.com/office/drawing/2010/main" val="0"/>
                </a:ext>
              </a:extLst>
            </a:blip>
            <a:srcRect/>
            <a:stretch>
              <a:fillRect/>
            </a:stretch>
          </p:blipFill>
          <p:spPr bwMode="auto">
            <a:xfrm>
              <a:off x="624" y="192"/>
              <a:ext cx="768"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6"/>
            <p:cNvSpPr txBox="1">
              <a:spLocks noChangeArrowheads="1"/>
            </p:cNvSpPr>
            <p:nvPr/>
          </p:nvSpPr>
          <p:spPr bwMode="auto">
            <a:xfrm>
              <a:off x="1536" y="468"/>
              <a:ext cx="4368" cy="213"/>
            </a:xfrm>
            <a:prstGeom prst="rect">
              <a:avLst/>
            </a:prstGeom>
            <a:noFill/>
            <a:ln w="9525">
              <a:noFill/>
              <a:miter lim="800000"/>
              <a:headEnd/>
              <a:tailEnd/>
            </a:ln>
            <a:effectLst/>
          </p:spPr>
          <p:txBody>
            <a:bodyPr>
              <a:spAutoFit/>
            </a:bodyPr>
            <a:lstStyle/>
            <a:p>
              <a:pPr>
                <a:spcBef>
                  <a:spcPct val="50000"/>
                </a:spcBef>
                <a:defRPr/>
              </a:pPr>
              <a:r>
                <a:rPr lang="en-US" sz="1600" b="1" dirty="0">
                  <a:solidFill>
                    <a:prstClr val="black"/>
                  </a:solidFill>
                  <a:latin typeface="Times New Roman" pitchFamily="18" charset="0"/>
                  <a:cs typeface="Times New Roman" pitchFamily="18" charset="0"/>
                </a:rPr>
                <a:t>UNITED STATES PATENT AND TRADEMARK OFFICE</a:t>
              </a:r>
            </a:p>
          </p:txBody>
        </p:sp>
      </p:grpSp>
      <p:cxnSp>
        <p:nvCxnSpPr>
          <p:cNvPr id="8" name="Straight Connector 7"/>
          <p:cNvCxnSpPr/>
          <p:nvPr/>
        </p:nvCxnSpPr>
        <p:spPr>
          <a:xfrm>
            <a:off x="0" y="6856412"/>
            <a:ext cx="5029200" cy="1588"/>
          </a:xfrm>
          <a:prstGeom prst="line">
            <a:avLst/>
          </a:prstGeom>
          <a:ln>
            <a:gradFill flip="none" rotWithShape="1">
              <a:gsLst>
                <a:gs pos="0">
                  <a:schemeClr val="tx1"/>
                </a:gs>
                <a:gs pos="93000">
                  <a:schemeClr val="tx1">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9" name="Text Box 44"/>
          <p:cNvSpPr txBox="1">
            <a:spLocks noChangeArrowheads="1"/>
          </p:cNvSpPr>
          <p:nvPr/>
        </p:nvSpPr>
        <p:spPr bwMode="auto">
          <a:xfrm>
            <a:off x="838200" y="5791200"/>
            <a:ext cx="7620000" cy="338138"/>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1600" dirty="0">
                <a:solidFill>
                  <a:srgbClr val="3B3B3B">
                    <a:lumMod val="75000"/>
                  </a:srgbClr>
                </a:solidFill>
              </a:rPr>
              <a:t>A full transcript of this presentation can be found under the “Notes” Tab.</a:t>
            </a:r>
          </a:p>
        </p:txBody>
      </p:sp>
      <p:sp>
        <p:nvSpPr>
          <p:cNvPr id="19466" name="Text Placeholder 29"/>
          <p:cNvSpPr>
            <a:spLocks noGrp="1"/>
          </p:cNvSpPr>
          <p:nvPr>
            <p:ph type="subTitle" idx="1"/>
          </p:nvPr>
        </p:nvSpPr>
        <p:spPr>
          <a:xfrm>
            <a:off x="838200" y="3581400"/>
            <a:ext cx="6781800" cy="685800"/>
          </a:xfrm>
        </p:spPr>
        <p:txBody>
          <a:bodyPr/>
          <a:lstStyle>
            <a:lvl1pPr marL="36513" indent="0" algn="ctr">
              <a:buFont typeface="Arial" charset="0"/>
              <a:buNone/>
              <a:defRPr sz="1800" smtClean="0">
                <a:solidFill>
                  <a:schemeClr val="tx1"/>
                </a:solidFill>
              </a:defRPr>
            </a:lvl1pPr>
          </a:lstStyle>
          <a:p>
            <a:r>
              <a:rPr lang="en-US" smtClean="0"/>
              <a:t>Click to edit Master subtitle style</a:t>
            </a:r>
            <a:endParaRPr lang="en-US" dirty="0" smtClean="0"/>
          </a:p>
        </p:txBody>
      </p:sp>
      <p:sp>
        <p:nvSpPr>
          <p:cNvPr id="19478" name="Title Placeholder 8"/>
          <p:cNvSpPr>
            <a:spLocks noGrp="1"/>
          </p:cNvSpPr>
          <p:nvPr>
            <p:ph type="ctrTitle"/>
          </p:nvPr>
        </p:nvSpPr>
        <p:spPr>
          <a:xfrm>
            <a:off x="609600" y="2514600"/>
            <a:ext cx="7315200" cy="857250"/>
          </a:xfrm>
        </p:spPr>
        <p:txBody>
          <a:bodyPr/>
          <a:lstStyle>
            <a:lvl1pPr algn="ctr">
              <a:defRPr sz="3200" smtClean="0"/>
            </a:lvl1pPr>
          </a:lstStyle>
          <a:p>
            <a:r>
              <a:rPr lang="en-US" smtClean="0"/>
              <a:t>Click to edit Master title style</a:t>
            </a:r>
            <a:endParaRPr lang="en-US" dirty="0" smtClean="0"/>
          </a:p>
        </p:txBody>
      </p:sp>
      <p:sp>
        <p:nvSpPr>
          <p:cNvPr id="10" name="Date Placeholder 9"/>
          <p:cNvSpPr>
            <a:spLocks noGrp="1"/>
          </p:cNvSpPr>
          <p:nvPr>
            <p:ph type="dt" sz="half" idx="10"/>
          </p:nvPr>
        </p:nvSpPr>
        <p:spPr>
          <a:xfrm>
            <a:off x="457200" y="6245225"/>
            <a:ext cx="2133600" cy="476250"/>
          </a:xfrm>
        </p:spPr>
        <p:txBody>
          <a:bodyPr/>
          <a:lstStyle>
            <a:lvl1pPr algn="l" eaLnBrk="1" fontAlgn="auto" latinLnBrk="0" hangingPunct="1">
              <a:spcBef>
                <a:spcPts val="0"/>
              </a:spcBef>
              <a:spcAft>
                <a:spcPts val="0"/>
              </a:spcAft>
              <a:defRPr kumimoji="0" sz="1200">
                <a:solidFill>
                  <a:schemeClr val="tx1"/>
                </a:solidFill>
                <a:latin typeface="+mn-lt"/>
              </a:defRPr>
            </a:lvl1pPr>
          </a:lstStyle>
          <a:p>
            <a:pPr>
              <a:defRPr/>
            </a:pPr>
            <a:fld id="{476B840B-F2EC-412B-850A-9949D018A79C}" type="datetime1">
              <a:rPr lang="en-US" smtClean="0">
                <a:solidFill>
                  <a:prstClr val="white"/>
                </a:solidFill>
              </a:rPr>
              <a:pPr>
                <a:defRPr/>
              </a:pPr>
              <a:t>4/25/2014</a:t>
            </a:fld>
            <a:endParaRPr lang="en-US" dirty="0">
              <a:solidFill>
                <a:prstClr val="white"/>
              </a:solidFill>
            </a:endParaRPr>
          </a:p>
        </p:txBody>
      </p:sp>
      <p:sp>
        <p:nvSpPr>
          <p:cNvPr id="11" name="Footer Placeholder 21"/>
          <p:cNvSpPr>
            <a:spLocks noGrp="1"/>
          </p:cNvSpPr>
          <p:nvPr>
            <p:ph type="ftr" sz="quarter" idx="11"/>
          </p:nvPr>
        </p:nvSpPr>
        <p:spPr>
          <a:xfrm>
            <a:off x="3124200" y="6245225"/>
            <a:ext cx="2895600" cy="476250"/>
          </a:xfrm>
        </p:spPr>
        <p:txBody>
          <a:bodyPr/>
          <a:lstStyle>
            <a:lvl1pPr algn="ctr" eaLnBrk="1" fontAlgn="auto" latinLnBrk="0" hangingPunct="1">
              <a:spcBef>
                <a:spcPts val="0"/>
              </a:spcBef>
              <a:spcAft>
                <a:spcPts val="0"/>
              </a:spcAft>
              <a:defRPr kumimoji="0" sz="1200">
                <a:solidFill>
                  <a:schemeClr val="tx1"/>
                </a:solidFill>
                <a:latin typeface="+mn-lt"/>
              </a:defRPr>
            </a:lvl1pPr>
          </a:lstStyle>
          <a:p>
            <a:pPr>
              <a:defRPr/>
            </a:pPr>
            <a:endParaRPr lang="en-US" dirty="0">
              <a:solidFill>
                <a:prstClr val="white"/>
              </a:solidFill>
            </a:endParaRPr>
          </a:p>
        </p:txBody>
      </p:sp>
      <p:sp>
        <p:nvSpPr>
          <p:cNvPr id="12" name="Slide Number Placeholder 17"/>
          <p:cNvSpPr>
            <a:spLocks noGrp="1"/>
          </p:cNvSpPr>
          <p:nvPr>
            <p:ph type="sldNum" sz="quarter" idx="12"/>
          </p:nvPr>
        </p:nvSpPr>
        <p:spPr>
          <a:xfrm>
            <a:off x="6553200" y="6245225"/>
            <a:ext cx="2133600" cy="476250"/>
          </a:xfrm>
        </p:spPr>
        <p:txBody>
          <a:bodyPr/>
          <a:lstStyle>
            <a:lvl1pPr algn="r" eaLnBrk="1" fontAlgn="auto" latinLnBrk="0" hangingPunct="1">
              <a:spcBef>
                <a:spcPts val="0"/>
              </a:spcBef>
              <a:spcAft>
                <a:spcPts val="0"/>
              </a:spcAft>
              <a:defRPr kumimoji="0" sz="1200">
                <a:solidFill>
                  <a:schemeClr val="tx1"/>
                </a:solidFill>
                <a:latin typeface="+mn-lt"/>
              </a:defRPr>
            </a:lvl1pPr>
          </a:lstStyle>
          <a:p>
            <a:pPr>
              <a:defRPr/>
            </a:pPr>
            <a:fld id="{31DF6D0D-64F3-4351-96EC-5E5B4DDB786B}"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37723103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052"/>
          <p:cNvSpPr>
            <a:spLocks noGrp="1" noChangeArrowheads="1"/>
          </p:cNvSpPr>
          <p:nvPr>
            <p:ph type="dt" sz="half" idx="10"/>
          </p:nvPr>
        </p:nvSpPr>
        <p:spPr/>
        <p:txBody>
          <a:bodyPr/>
          <a:lstStyle>
            <a:lvl1pPr>
              <a:defRPr/>
            </a:lvl1pPr>
          </a:lstStyle>
          <a:p>
            <a:pPr>
              <a:defRPr/>
            </a:pPr>
            <a:fld id="{D633C86A-6A63-4459-BED8-DE50F15A5588}" type="datetime1">
              <a:rPr lang="en-US"/>
              <a:pPr>
                <a:defRPr/>
              </a:pPr>
              <a:t>4/25/2014</a:t>
            </a:fld>
            <a:endParaRPr lang="en-US" dirty="0"/>
          </a:p>
        </p:txBody>
      </p:sp>
      <p:sp>
        <p:nvSpPr>
          <p:cNvPr id="5" name="Rectangle 2053"/>
          <p:cNvSpPr>
            <a:spLocks noGrp="1" noChangeArrowheads="1"/>
          </p:cNvSpPr>
          <p:nvPr>
            <p:ph type="ftr" sz="quarter" idx="11"/>
          </p:nvPr>
        </p:nvSpPr>
        <p:spPr/>
        <p:txBody>
          <a:bodyPr/>
          <a:lstStyle>
            <a:lvl1pPr>
              <a:defRPr/>
            </a:lvl1pPr>
          </a:lstStyle>
          <a:p>
            <a:endParaRPr lang="en-US" dirty="0"/>
          </a:p>
        </p:txBody>
      </p:sp>
      <p:sp>
        <p:nvSpPr>
          <p:cNvPr id="6" name="Rectangle 2054"/>
          <p:cNvSpPr>
            <a:spLocks noGrp="1" noChangeArrowheads="1"/>
          </p:cNvSpPr>
          <p:nvPr>
            <p:ph type="sldNum" sz="quarter" idx="12"/>
          </p:nvPr>
        </p:nvSpPr>
        <p:spPr/>
        <p:txBody>
          <a:bodyPr/>
          <a:lstStyle>
            <a:lvl1pPr>
              <a:defRPr/>
            </a:lvl1pPr>
          </a:lstStyle>
          <a:p>
            <a:pPr>
              <a:defRPr/>
            </a:pPr>
            <a:fld id="{FBE83596-B253-4075-A6B5-C4A3B18A5BEA}" type="slidenum">
              <a:rPr lang="en-US"/>
              <a:pPr>
                <a:defRPr/>
              </a:pPr>
              <a:t>‹#›</a:t>
            </a:fld>
            <a:endParaRPr lang="en-US" dirty="0"/>
          </a:p>
        </p:txBody>
      </p:sp>
    </p:spTree>
    <p:extLst>
      <p:ext uri="{BB962C8B-B14F-4D97-AF65-F5344CB8AC3E}">
        <p14:creationId xmlns:p14="http://schemas.microsoft.com/office/powerpoint/2010/main" val="2139005140"/>
      </p:ext>
    </p:extLst>
  </p:cSld>
  <p:clrMapOvr>
    <a:masterClrMapping/>
  </p:clrMapOvr>
  <p:transition>
    <p:checker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3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052"/>
          <p:cNvSpPr>
            <a:spLocks noGrp="1" noChangeArrowheads="1"/>
          </p:cNvSpPr>
          <p:nvPr>
            <p:ph type="dt" sz="half" idx="10"/>
          </p:nvPr>
        </p:nvSpPr>
        <p:spPr/>
        <p:txBody>
          <a:bodyPr/>
          <a:lstStyle>
            <a:lvl1pPr>
              <a:defRPr/>
            </a:lvl1pPr>
          </a:lstStyle>
          <a:p>
            <a:pPr>
              <a:defRPr/>
            </a:pPr>
            <a:fld id="{D633C86A-6A63-4459-BED8-DE50F15A5588}" type="datetime1">
              <a:rPr lang="en-US"/>
              <a:pPr>
                <a:defRPr/>
              </a:pPr>
              <a:t>4/25/2014</a:t>
            </a:fld>
            <a:endParaRPr lang="en-US" dirty="0"/>
          </a:p>
        </p:txBody>
      </p:sp>
      <p:sp>
        <p:nvSpPr>
          <p:cNvPr id="5" name="Rectangle 2053"/>
          <p:cNvSpPr>
            <a:spLocks noGrp="1" noChangeArrowheads="1"/>
          </p:cNvSpPr>
          <p:nvPr>
            <p:ph type="ftr" sz="quarter" idx="11"/>
          </p:nvPr>
        </p:nvSpPr>
        <p:spPr/>
        <p:txBody>
          <a:bodyPr/>
          <a:lstStyle>
            <a:lvl1pPr>
              <a:defRPr/>
            </a:lvl1pPr>
          </a:lstStyle>
          <a:p>
            <a:endParaRPr lang="en-US" dirty="0"/>
          </a:p>
        </p:txBody>
      </p:sp>
      <p:sp>
        <p:nvSpPr>
          <p:cNvPr id="6" name="Rectangle 2054"/>
          <p:cNvSpPr>
            <a:spLocks noGrp="1" noChangeArrowheads="1"/>
          </p:cNvSpPr>
          <p:nvPr>
            <p:ph type="sldNum" sz="quarter" idx="12"/>
          </p:nvPr>
        </p:nvSpPr>
        <p:spPr/>
        <p:txBody>
          <a:bodyPr/>
          <a:lstStyle>
            <a:lvl1pPr>
              <a:defRPr/>
            </a:lvl1pPr>
          </a:lstStyle>
          <a:p>
            <a:pPr>
              <a:defRPr/>
            </a:pPr>
            <a:fld id="{FBE83596-B253-4075-A6B5-C4A3B18A5BEA}" type="slidenum">
              <a:rPr lang="en-US"/>
              <a:pPr>
                <a:defRPr/>
              </a:pPr>
              <a:t>‹#›</a:t>
            </a:fld>
            <a:endParaRPr lang="en-US" dirty="0"/>
          </a:p>
        </p:txBody>
      </p:sp>
    </p:spTree>
    <p:extLst>
      <p:ext uri="{BB962C8B-B14F-4D97-AF65-F5344CB8AC3E}">
        <p14:creationId xmlns:p14="http://schemas.microsoft.com/office/powerpoint/2010/main" val="2139005140"/>
      </p:ext>
    </p:extLst>
  </p:cSld>
  <p:clrMapOvr>
    <a:masterClrMapping/>
  </p:clrMapOvr>
  <p:transition>
    <p:checker dir="vert"/>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052"/>
          <p:cNvSpPr>
            <a:spLocks noGrp="1" noChangeArrowheads="1"/>
          </p:cNvSpPr>
          <p:nvPr>
            <p:ph type="dt" sz="half" idx="10"/>
          </p:nvPr>
        </p:nvSpPr>
        <p:spPr/>
        <p:txBody>
          <a:bodyPr/>
          <a:lstStyle>
            <a:lvl1pPr>
              <a:defRPr/>
            </a:lvl1pPr>
          </a:lstStyle>
          <a:p>
            <a:pPr>
              <a:defRPr/>
            </a:pPr>
            <a:fld id="{D47DF47D-853C-4F38-9D5C-583BA39BDF7E}" type="datetime1">
              <a:rPr lang="en-US"/>
              <a:pPr>
                <a:defRPr/>
              </a:pPr>
              <a:t>4/25/2014</a:t>
            </a:fld>
            <a:endParaRPr lang="en-US" dirty="0"/>
          </a:p>
        </p:txBody>
      </p:sp>
      <p:sp>
        <p:nvSpPr>
          <p:cNvPr id="8" name="Rectangle 2053"/>
          <p:cNvSpPr>
            <a:spLocks noGrp="1" noChangeArrowheads="1"/>
          </p:cNvSpPr>
          <p:nvPr>
            <p:ph type="ftr" sz="quarter" idx="11"/>
          </p:nvPr>
        </p:nvSpPr>
        <p:spPr/>
        <p:txBody>
          <a:bodyPr/>
          <a:lstStyle>
            <a:lvl1pPr>
              <a:defRPr/>
            </a:lvl1pPr>
          </a:lstStyle>
          <a:p>
            <a:endParaRPr lang="en-US" dirty="0"/>
          </a:p>
        </p:txBody>
      </p:sp>
      <p:sp>
        <p:nvSpPr>
          <p:cNvPr id="9" name="Rectangle 2054"/>
          <p:cNvSpPr>
            <a:spLocks noGrp="1" noChangeArrowheads="1"/>
          </p:cNvSpPr>
          <p:nvPr>
            <p:ph type="sldNum" sz="quarter" idx="12"/>
          </p:nvPr>
        </p:nvSpPr>
        <p:spPr/>
        <p:txBody>
          <a:bodyPr/>
          <a:lstStyle>
            <a:lvl1pPr>
              <a:defRPr/>
            </a:lvl1pPr>
          </a:lstStyle>
          <a:p>
            <a:pPr>
              <a:defRPr/>
            </a:pPr>
            <a:fld id="{0AB39FF4-569B-4BBF-A047-967FB991C1DA}" type="slidenum">
              <a:rPr lang="en-US"/>
              <a:pPr>
                <a:defRPr/>
              </a:pPr>
              <a:t>‹#›</a:t>
            </a:fld>
            <a:endParaRPr lang="en-US" dirty="0"/>
          </a:p>
        </p:txBody>
      </p:sp>
    </p:spTree>
    <p:extLst>
      <p:ext uri="{BB962C8B-B14F-4D97-AF65-F5344CB8AC3E}">
        <p14:creationId xmlns:p14="http://schemas.microsoft.com/office/powerpoint/2010/main" val="18762238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Rectangle 2052"/>
          <p:cNvSpPr>
            <a:spLocks noGrp="1" noChangeArrowheads="1"/>
          </p:cNvSpPr>
          <p:nvPr>
            <p:ph type="dt" sz="half" idx="10"/>
          </p:nvPr>
        </p:nvSpPr>
        <p:spPr/>
        <p:txBody>
          <a:bodyPr/>
          <a:lstStyle>
            <a:lvl1pPr>
              <a:defRPr/>
            </a:lvl1pPr>
          </a:lstStyle>
          <a:p>
            <a:pPr>
              <a:defRPr/>
            </a:pPr>
            <a:fld id="{8259DEAE-F8D0-475A-9D91-347528C4D482}" type="datetime1">
              <a:rPr lang="en-US"/>
              <a:pPr>
                <a:defRPr/>
              </a:pPr>
              <a:t>4/25/2014</a:t>
            </a:fld>
            <a:endParaRPr lang="en-US" dirty="0"/>
          </a:p>
        </p:txBody>
      </p:sp>
      <p:sp>
        <p:nvSpPr>
          <p:cNvPr id="3" name="Rectangle 2053"/>
          <p:cNvSpPr>
            <a:spLocks noGrp="1" noChangeArrowheads="1"/>
          </p:cNvSpPr>
          <p:nvPr>
            <p:ph type="ftr" sz="quarter" idx="11"/>
          </p:nvPr>
        </p:nvSpPr>
        <p:spPr/>
        <p:txBody>
          <a:bodyPr/>
          <a:lstStyle>
            <a:lvl1pPr>
              <a:defRPr/>
            </a:lvl1pPr>
          </a:lstStyle>
          <a:p>
            <a:endParaRPr lang="en-US" dirty="0"/>
          </a:p>
        </p:txBody>
      </p:sp>
      <p:sp>
        <p:nvSpPr>
          <p:cNvPr id="4" name="Rectangle 2054"/>
          <p:cNvSpPr>
            <a:spLocks noGrp="1" noChangeArrowheads="1"/>
          </p:cNvSpPr>
          <p:nvPr>
            <p:ph type="sldNum" sz="quarter" idx="12"/>
          </p:nvPr>
        </p:nvSpPr>
        <p:spPr/>
        <p:txBody>
          <a:bodyPr/>
          <a:lstStyle>
            <a:lvl1pPr>
              <a:defRPr/>
            </a:lvl1pPr>
          </a:lstStyle>
          <a:p>
            <a:pPr>
              <a:defRPr/>
            </a:pPr>
            <a:fld id="{55C81783-AC9A-446A-AFDE-6794C94C5B45}" type="slidenum">
              <a:rPr lang="en-US"/>
              <a:pPr>
                <a:defRPr/>
              </a:pPr>
              <a:t>‹#›</a:t>
            </a:fld>
            <a:endParaRPr lang="en-US" dirty="0"/>
          </a:p>
        </p:txBody>
      </p:sp>
    </p:spTree>
    <p:extLst>
      <p:ext uri="{BB962C8B-B14F-4D97-AF65-F5344CB8AC3E}">
        <p14:creationId xmlns:p14="http://schemas.microsoft.com/office/powerpoint/2010/main" val="15424315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052"/>
          <p:cNvSpPr>
            <a:spLocks noGrp="1" noChangeArrowheads="1"/>
          </p:cNvSpPr>
          <p:nvPr>
            <p:ph type="dt" sz="half" idx="10"/>
          </p:nvPr>
        </p:nvSpPr>
        <p:spPr/>
        <p:txBody>
          <a:bodyPr/>
          <a:lstStyle>
            <a:lvl1pPr>
              <a:defRPr/>
            </a:lvl1pPr>
          </a:lstStyle>
          <a:p>
            <a:pPr>
              <a:defRPr/>
            </a:pPr>
            <a:fld id="{4E0CD3D0-CD94-4684-9FC2-4FAE493327CE}" type="datetime1">
              <a:rPr lang="en-US"/>
              <a:pPr>
                <a:defRPr/>
              </a:pPr>
              <a:t>4/25/2014</a:t>
            </a:fld>
            <a:endParaRPr lang="en-US" dirty="0"/>
          </a:p>
        </p:txBody>
      </p:sp>
      <p:sp>
        <p:nvSpPr>
          <p:cNvPr id="5" name="Rectangle 2053"/>
          <p:cNvSpPr>
            <a:spLocks noGrp="1" noChangeArrowheads="1"/>
          </p:cNvSpPr>
          <p:nvPr>
            <p:ph type="ftr" sz="quarter" idx="11"/>
          </p:nvPr>
        </p:nvSpPr>
        <p:spPr/>
        <p:txBody>
          <a:bodyPr/>
          <a:lstStyle>
            <a:lvl1pPr>
              <a:defRPr/>
            </a:lvl1pPr>
          </a:lstStyle>
          <a:p>
            <a:endParaRPr lang="en-US" dirty="0"/>
          </a:p>
        </p:txBody>
      </p:sp>
      <p:sp>
        <p:nvSpPr>
          <p:cNvPr id="6" name="Rectangle 2054"/>
          <p:cNvSpPr>
            <a:spLocks noGrp="1" noChangeArrowheads="1"/>
          </p:cNvSpPr>
          <p:nvPr>
            <p:ph type="sldNum" sz="quarter" idx="12"/>
          </p:nvPr>
        </p:nvSpPr>
        <p:spPr/>
        <p:txBody>
          <a:bodyPr/>
          <a:lstStyle>
            <a:lvl1pPr>
              <a:defRPr/>
            </a:lvl1pPr>
          </a:lstStyle>
          <a:p>
            <a:pPr>
              <a:defRPr/>
            </a:pPr>
            <a:fld id="{B0C0721C-2FA8-4DAA-B8B0-261FD572E650}" type="slidenum">
              <a:rPr lang="en-US"/>
              <a:pPr>
                <a:defRPr/>
              </a:pPr>
              <a:t>‹#›</a:t>
            </a:fld>
            <a:endParaRPr lang="en-US" dirty="0"/>
          </a:p>
        </p:txBody>
      </p:sp>
    </p:spTree>
    <p:extLst>
      <p:ext uri="{BB962C8B-B14F-4D97-AF65-F5344CB8AC3E}">
        <p14:creationId xmlns:p14="http://schemas.microsoft.com/office/powerpoint/2010/main" val="1382149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052"/>
          <p:cNvSpPr>
            <a:spLocks noGrp="1" noChangeArrowheads="1"/>
          </p:cNvSpPr>
          <p:nvPr>
            <p:ph type="dt" sz="half" idx="10"/>
          </p:nvPr>
        </p:nvSpPr>
        <p:spPr/>
        <p:txBody>
          <a:bodyPr/>
          <a:lstStyle>
            <a:lvl1pPr>
              <a:defRPr/>
            </a:lvl1pPr>
          </a:lstStyle>
          <a:p>
            <a:pPr>
              <a:defRPr/>
            </a:pPr>
            <a:fld id="{D633C86A-6A63-4459-BED8-DE50F15A5588}" type="datetime1">
              <a:rPr lang="en-US"/>
              <a:pPr>
                <a:defRPr/>
              </a:pPr>
              <a:t>4/25/2014</a:t>
            </a:fld>
            <a:endParaRPr lang="en-US" dirty="0"/>
          </a:p>
        </p:txBody>
      </p:sp>
      <p:sp>
        <p:nvSpPr>
          <p:cNvPr id="5" name="Rectangle 2053"/>
          <p:cNvSpPr>
            <a:spLocks noGrp="1" noChangeArrowheads="1"/>
          </p:cNvSpPr>
          <p:nvPr>
            <p:ph type="ftr" sz="quarter" idx="11"/>
          </p:nvPr>
        </p:nvSpPr>
        <p:spPr/>
        <p:txBody>
          <a:bodyPr/>
          <a:lstStyle>
            <a:lvl1pPr>
              <a:defRPr/>
            </a:lvl1pPr>
          </a:lstStyle>
          <a:p>
            <a:endParaRPr lang="en-US" dirty="0"/>
          </a:p>
        </p:txBody>
      </p:sp>
      <p:sp>
        <p:nvSpPr>
          <p:cNvPr id="6" name="Rectangle 2054"/>
          <p:cNvSpPr>
            <a:spLocks noGrp="1" noChangeArrowheads="1"/>
          </p:cNvSpPr>
          <p:nvPr>
            <p:ph type="sldNum" sz="quarter" idx="12"/>
          </p:nvPr>
        </p:nvSpPr>
        <p:spPr/>
        <p:txBody>
          <a:bodyPr/>
          <a:lstStyle>
            <a:lvl1pPr>
              <a:defRPr/>
            </a:lvl1pPr>
          </a:lstStyle>
          <a:p>
            <a:pPr>
              <a:defRPr/>
            </a:pPr>
            <a:fld id="{FBE83596-B253-4075-A6B5-C4A3B18A5BEA}" type="slidenum">
              <a:rPr lang="en-US"/>
              <a:pPr>
                <a:defRPr/>
              </a:pPr>
              <a:t>‹#›</a:t>
            </a:fld>
            <a:endParaRPr lang="en-US" dirty="0"/>
          </a:p>
        </p:txBody>
      </p:sp>
    </p:spTree>
    <p:extLst>
      <p:ext uri="{BB962C8B-B14F-4D97-AF65-F5344CB8AC3E}">
        <p14:creationId xmlns:p14="http://schemas.microsoft.com/office/powerpoint/2010/main" val="1326877678"/>
      </p:ext>
    </p:extLst>
  </p:cSld>
  <p:clrMapOvr>
    <a:masterClrMapping/>
  </p:clrMapOvr>
  <p:transition>
    <p:checker dir="vert"/>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052"/>
          <p:cNvSpPr>
            <a:spLocks noGrp="1" noChangeArrowheads="1"/>
          </p:cNvSpPr>
          <p:nvPr>
            <p:ph type="dt" sz="half" idx="10"/>
          </p:nvPr>
        </p:nvSpPr>
        <p:spPr/>
        <p:txBody>
          <a:bodyPr/>
          <a:lstStyle>
            <a:lvl1pPr>
              <a:defRPr/>
            </a:lvl1pPr>
          </a:lstStyle>
          <a:p>
            <a:pPr>
              <a:defRPr/>
            </a:pPr>
            <a:fld id="{D633C86A-6A63-4459-BED8-DE50F15A5588}" type="datetime1">
              <a:rPr lang="en-US"/>
              <a:pPr>
                <a:defRPr/>
              </a:pPr>
              <a:t>4/25/2014</a:t>
            </a:fld>
            <a:endParaRPr lang="en-US" dirty="0"/>
          </a:p>
        </p:txBody>
      </p:sp>
      <p:sp>
        <p:nvSpPr>
          <p:cNvPr id="5" name="Rectangle 2053"/>
          <p:cNvSpPr>
            <a:spLocks noGrp="1" noChangeArrowheads="1"/>
          </p:cNvSpPr>
          <p:nvPr>
            <p:ph type="ftr" sz="quarter" idx="11"/>
          </p:nvPr>
        </p:nvSpPr>
        <p:spPr/>
        <p:txBody>
          <a:bodyPr/>
          <a:lstStyle>
            <a:lvl1pPr>
              <a:defRPr/>
            </a:lvl1pPr>
          </a:lstStyle>
          <a:p>
            <a:endParaRPr lang="en-US" dirty="0"/>
          </a:p>
        </p:txBody>
      </p:sp>
      <p:sp>
        <p:nvSpPr>
          <p:cNvPr id="6" name="Rectangle 2054"/>
          <p:cNvSpPr>
            <a:spLocks noGrp="1" noChangeArrowheads="1"/>
          </p:cNvSpPr>
          <p:nvPr>
            <p:ph type="sldNum" sz="quarter" idx="12"/>
          </p:nvPr>
        </p:nvSpPr>
        <p:spPr/>
        <p:txBody>
          <a:bodyPr/>
          <a:lstStyle>
            <a:lvl1pPr>
              <a:defRPr/>
            </a:lvl1pPr>
          </a:lstStyle>
          <a:p>
            <a:pPr>
              <a:defRPr/>
            </a:pPr>
            <a:fld id="{FBE83596-B253-4075-A6B5-C4A3B18A5BEA}" type="slidenum">
              <a:rPr lang="en-US"/>
              <a:pPr>
                <a:defRPr/>
              </a:pPr>
              <a:t>‹#›</a:t>
            </a:fld>
            <a:endParaRPr lang="en-US" dirty="0"/>
          </a:p>
        </p:txBody>
      </p:sp>
    </p:spTree>
    <p:extLst>
      <p:ext uri="{BB962C8B-B14F-4D97-AF65-F5344CB8AC3E}">
        <p14:creationId xmlns:p14="http://schemas.microsoft.com/office/powerpoint/2010/main" val="2852436564"/>
      </p:ext>
    </p:extLst>
  </p:cSld>
  <p:clrMapOvr>
    <a:masterClrMapping/>
  </p:clrMapOvr>
  <p:transition>
    <p:checke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447800"/>
            <a:ext cx="8458200" cy="4800600"/>
          </a:xfrm>
        </p:spPr>
        <p:txBody>
          <a:bodyPr/>
          <a:lstStyle>
            <a:lvl1pPr>
              <a:buClrTx/>
              <a:defRPr>
                <a:solidFill>
                  <a:schemeClr val="bg1">
                    <a:lumMod val="95000"/>
                    <a:lumOff val="5000"/>
                  </a:schemeClr>
                </a:solidFill>
              </a:defRPr>
            </a:lvl1pPr>
            <a:lvl2pPr>
              <a:buClrTx/>
              <a:defRPr>
                <a:solidFill>
                  <a:schemeClr val="bg1">
                    <a:lumMod val="95000"/>
                    <a:lumOff val="5000"/>
                  </a:schemeClr>
                </a:solidFill>
              </a:defRPr>
            </a:lvl2pPr>
            <a:lvl3pPr>
              <a:buClrTx/>
              <a:defRPr>
                <a:solidFill>
                  <a:schemeClr val="bg1">
                    <a:lumMod val="95000"/>
                    <a:lumOff val="5000"/>
                  </a:schemeClr>
                </a:solidFill>
              </a:defRPr>
            </a:lvl3pPr>
            <a:lvl4pPr>
              <a:buClrTx/>
              <a:defRPr>
                <a:solidFill>
                  <a:schemeClr val="bg1">
                    <a:lumMod val="95000"/>
                    <a:lumOff val="5000"/>
                  </a:schemeClr>
                </a:solidFill>
              </a:defRPr>
            </a:lvl4pPr>
            <a:lvl5pPr>
              <a:buClrTx/>
              <a:defRPr>
                <a:solidFill>
                  <a:schemeClr val="bg1">
                    <a:lumMod val="95000"/>
                    <a:lumOff val="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Title 1"/>
          <p:cNvSpPr>
            <a:spLocks noGrp="1"/>
          </p:cNvSpPr>
          <p:nvPr>
            <p:ph type="title"/>
          </p:nvPr>
        </p:nvSpPr>
        <p:spPr>
          <a:xfrm>
            <a:off x="228600" y="393700"/>
            <a:ext cx="7467600" cy="762000"/>
          </a:xfrm>
        </p:spPr>
        <p:txBody>
          <a:bodyPr/>
          <a:lstStyle>
            <a:lvl1pPr algn="l">
              <a:defRPr b="1" cap="none" spc="0">
                <a:ln>
                  <a:noFill/>
                </a:ln>
                <a:solidFill>
                  <a:schemeClr val="tx1"/>
                </a:solidFill>
                <a:effectLst/>
                <a:latin typeface="+mn-lt"/>
                <a:cs typeface="Arial" pitchFamily="34" charset="0"/>
              </a:defRPr>
            </a:lvl1pPr>
          </a:lstStyle>
          <a:p>
            <a:r>
              <a:rPr lang="en-US" smtClean="0"/>
              <a:t>Click to edit Master title style</a:t>
            </a:r>
            <a:endParaRPr lang="en-US" dirty="0"/>
          </a:p>
        </p:txBody>
      </p:sp>
      <p:sp>
        <p:nvSpPr>
          <p:cNvPr id="4" name="Date Placeholder 9"/>
          <p:cNvSpPr>
            <a:spLocks noGrp="1"/>
          </p:cNvSpPr>
          <p:nvPr>
            <p:ph type="dt" sz="half" idx="10"/>
          </p:nvPr>
        </p:nvSpPr>
        <p:spPr>
          <a:xfrm>
            <a:off x="152400" y="6324600"/>
            <a:ext cx="2133600" cy="212725"/>
          </a:xfrm>
        </p:spPr>
        <p:txBody>
          <a:bodyPr/>
          <a:lstStyle>
            <a:lvl1pPr>
              <a:defRPr/>
            </a:lvl1pPr>
          </a:lstStyle>
          <a:p>
            <a:pPr>
              <a:defRPr/>
            </a:pPr>
            <a:fld id="{452F5A8B-175D-478E-BD42-35A295E66CDA}" type="datetime1">
              <a:rPr lang="en-US" smtClean="0">
                <a:solidFill>
                  <a:srgbClr val="D4D2D0">
                    <a:lumMod val="25000"/>
                  </a:srgbClr>
                </a:solidFill>
              </a:rPr>
              <a:pPr>
                <a:defRPr/>
              </a:pPr>
              <a:t>4/25/2014</a:t>
            </a:fld>
            <a:endParaRPr lang="en-US" dirty="0">
              <a:solidFill>
                <a:srgbClr val="D4D2D0">
                  <a:lumMod val="25000"/>
                </a:srgbClr>
              </a:solidFill>
            </a:endParaRPr>
          </a:p>
        </p:txBody>
      </p:sp>
      <p:sp>
        <p:nvSpPr>
          <p:cNvPr id="5" name="Footer Placeholder 21"/>
          <p:cNvSpPr>
            <a:spLocks noGrp="1"/>
          </p:cNvSpPr>
          <p:nvPr>
            <p:ph type="ftr" sz="quarter" idx="11"/>
          </p:nvPr>
        </p:nvSpPr>
        <p:spPr>
          <a:xfrm>
            <a:off x="3124200" y="6324600"/>
            <a:ext cx="2895600" cy="212725"/>
          </a:xfrm>
        </p:spPr>
        <p:txBody>
          <a:bodyPr/>
          <a:lstStyle>
            <a:lvl1pPr>
              <a:defRPr/>
            </a:lvl1pPr>
          </a:lstStyle>
          <a:p>
            <a:pPr>
              <a:defRPr/>
            </a:pPr>
            <a:endParaRPr lang="en-US" dirty="0">
              <a:solidFill>
                <a:srgbClr val="D4D2D0">
                  <a:lumMod val="25000"/>
                </a:srgbClr>
              </a:solidFill>
            </a:endParaRPr>
          </a:p>
        </p:txBody>
      </p:sp>
      <p:sp>
        <p:nvSpPr>
          <p:cNvPr id="6" name="Slide Number Placeholder 17"/>
          <p:cNvSpPr>
            <a:spLocks noGrp="1"/>
          </p:cNvSpPr>
          <p:nvPr>
            <p:ph type="sldNum" sz="quarter" idx="12"/>
          </p:nvPr>
        </p:nvSpPr>
        <p:spPr>
          <a:xfrm>
            <a:off x="7391400" y="6324600"/>
            <a:ext cx="1219200" cy="212725"/>
          </a:xfrm>
        </p:spPr>
        <p:txBody>
          <a:bodyPr/>
          <a:lstStyle>
            <a:lvl1pPr>
              <a:defRPr/>
            </a:lvl1pPr>
          </a:lstStyle>
          <a:p>
            <a:pPr>
              <a:defRPr/>
            </a:pPr>
            <a:fld id="{9DF37999-0968-458D-BB7D-69BAF6E7412C}" type="slidenum">
              <a:rPr lang="en-US">
                <a:solidFill>
                  <a:srgbClr val="D4D2D0">
                    <a:lumMod val="25000"/>
                  </a:srgbClr>
                </a:solidFill>
              </a:rPr>
              <a:pPr>
                <a:defRPr/>
              </a:pPr>
              <a:t>‹#›</a:t>
            </a:fld>
            <a:endParaRPr lang="en-US" dirty="0">
              <a:solidFill>
                <a:srgbClr val="D4D2D0">
                  <a:lumMod val="25000"/>
                </a:srgbClr>
              </a:solidFill>
            </a:endParaRPr>
          </a:p>
        </p:txBody>
      </p:sp>
    </p:spTree>
    <p:extLst>
      <p:ext uri="{BB962C8B-B14F-4D97-AF65-F5344CB8AC3E}">
        <p14:creationId xmlns:p14="http://schemas.microsoft.com/office/powerpoint/2010/main" val="2048272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8D850EE8-86E6-4CCF-A3DD-3DA7D4B401CC}" type="datetime1">
              <a:rPr lang="en-US" smtClean="0">
                <a:solidFill>
                  <a:srgbClr val="D4D2D0">
                    <a:lumMod val="25000"/>
                  </a:srgbClr>
                </a:solidFill>
              </a:rPr>
              <a:pPr>
                <a:defRPr/>
              </a:pPr>
              <a:t>4/25/2014</a:t>
            </a:fld>
            <a:endParaRPr lang="en-US" dirty="0">
              <a:solidFill>
                <a:srgbClr val="D4D2D0">
                  <a:lumMod val="25000"/>
                </a:srgbClr>
              </a:solidFill>
            </a:endParaRPr>
          </a:p>
        </p:txBody>
      </p:sp>
      <p:sp>
        <p:nvSpPr>
          <p:cNvPr id="6" name="Footer Placeholder 21"/>
          <p:cNvSpPr>
            <a:spLocks noGrp="1"/>
          </p:cNvSpPr>
          <p:nvPr>
            <p:ph type="ftr" sz="quarter" idx="11"/>
          </p:nvPr>
        </p:nvSpPr>
        <p:spPr/>
        <p:txBody>
          <a:bodyPr/>
          <a:lstStyle>
            <a:lvl1pPr>
              <a:defRPr/>
            </a:lvl1pPr>
          </a:lstStyle>
          <a:p>
            <a:pPr>
              <a:defRPr/>
            </a:pPr>
            <a:endParaRPr lang="en-US" dirty="0">
              <a:solidFill>
                <a:srgbClr val="D4D2D0">
                  <a:lumMod val="25000"/>
                </a:srgbClr>
              </a:solidFill>
            </a:endParaRPr>
          </a:p>
        </p:txBody>
      </p:sp>
      <p:sp>
        <p:nvSpPr>
          <p:cNvPr id="7" name="Slide Number Placeholder 17"/>
          <p:cNvSpPr>
            <a:spLocks noGrp="1"/>
          </p:cNvSpPr>
          <p:nvPr>
            <p:ph type="sldNum" sz="quarter" idx="12"/>
          </p:nvPr>
        </p:nvSpPr>
        <p:spPr/>
        <p:txBody>
          <a:bodyPr/>
          <a:lstStyle>
            <a:lvl1pPr>
              <a:defRPr/>
            </a:lvl1pPr>
          </a:lstStyle>
          <a:p>
            <a:pPr>
              <a:defRPr/>
            </a:pPr>
            <a:fld id="{847403C7-1E97-4674-9788-C7E68A99D3E0}" type="slidenum">
              <a:rPr lang="en-US">
                <a:solidFill>
                  <a:srgbClr val="D4D2D0">
                    <a:lumMod val="25000"/>
                  </a:srgbClr>
                </a:solidFill>
              </a:rPr>
              <a:pPr>
                <a:defRPr/>
              </a:pPr>
              <a:t>‹#›</a:t>
            </a:fld>
            <a:endParaRPr lang="en-US" dirty="0">
              <a:solidFill>
                <a:srgbClr val="D4D2D0">
                  <a:lumMod val="25000"/>
                </a:srgbClr>
              </a:solidFill>
            </a:endParaRPr>
          </a:p>
        </p:txBody>
      </p:sp>
    </p:spTree>
    <p:extLst>
      <p:ext uri="{BB962C8B-B14F-4D97-AF65-F5344CB8AC3E}">
        <p14:creationId xmlns:p14="http://schemas.microsoft.com/office/powerpoint/2010/main" val="37604728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5486400"/>
            <a:ext cx="4040188" cy="838200"/>
          </a:xfrm>
        </p:spPr>
        <p:txBody>
          <a:bodyPr/>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fld id="{68C1C770-BEBB-408F-B5B0-C534C0B70BF0}" type="datetime1">
              <a:rPr lang="en-US" smtClean="0">
                <a:solidFill>
                  <a:srgbClr val="D4D2D0">
                    <a:lumMod val="25000"/>
                  </a:srgbClr>
                </a:solidFill>
              </a:rPr>
              <a:pPr>
                <a:defRPr/>
              </a:pPr>
              <a:t>4/25/2014</a:t>
            </a:fld>
            <a:endParaRPr lang="en-US" dirty="0">
              <a:solidFill>
                <a:srgbClr val="D4D2D0">
                  <a:lumMod val="25000"/>
                </a:srgbClr>
              </a:solidFill>
            </a:endParaRPr>
          </a:p>
        </p:txBody>
      </p:sp>
      <p:sp>
        <p:nvSpPr>
          <p:cNvPr id="8" name="Footer Placeholder 21"/>
          <p:cNvSpPr>
            <a:spLocks noGrp="1"/>
          </p:cNvSpPr>
          <p:nvPr>
            <p:ph type="ftr" sz="quarter" idx="11"/>
          </p:nvPr>
        </p:nvSpPr>
        <p:spPr/>
        <p:txBody>
          <a:bodyPr/>
          <a:lstStyle>
            <a:lvl1pPr>
              <a:defRPr/>
            </a:lvl1pPr>
          </a:lstStyle>
          <a:p>
            <a:pPr>
              <a:defRPr/>
            </a:pPr>
            <a:endParaRPr lang="en-US" dirty="0">
              <a:solidFill>
                <a:srgbClr val="D4D2D0">
                  <a:lumMod val="25000"/>
                </a:srgbClr>
              </a:solidFill>
            </a:endParaRPr>
          </a:p>
        </p:txBody>
      </p:sp>
      <p:sp>
        <p:nvSpPr>
          <p:cNvPr id="9" name="Slide Number Placeholder 17"/>
          <p:cNvSpPr>
            <a:spLocks noGrp="1"/>
          </p:cNvSpPr>
          <p:nvPr>
            <p:ph type="sldNum" sz="quarter" idx="12"/>
          </p:nvPr>
        </p:nvSpPr>
        <p:spPr/>
        <p:txBody>
          <a:bodyPr/>
          <a:lstStyle>
            <a:lvl1pPr>
              <a:defRPr/>
            </a:lvl1pPr>
          </a:lstStyle>
          <a:p>
            <a:pPr>
              <a:defRPr/>
            </a:pPr>
            <a:fld id="{6223EE73-084F-4AC3-927F-BB7272FC44F8}" type="slidenum">
              <a:rPr lang="en-US">
                <a:solidFill>
                  <a:srgbClr val="D4D2D0">
                    <a:lumMod val="25000"/>
                  </a:srgbClr>
                </a:solidFill>
              </a:rPr>
              <a:pPr>
                <a:defRPr/>
              </a:pPr>
              <a:t>‹#›</a:t>
            </a:fld>
            <a:endParaRPr lang="en-US" dirty="0">
              <a:solidFill>
                <a:srgbClr val="D4D2D0">
                  <a:lumMod val="25000"/>
                </a:srgbClr>
              </a:solidFill>
            </a:endParaRPr>
          </a:p>
        </p:txBody>
      </p:sp>
    </p:spTree>
    <p:extLst>
      <p:ext uri="{BB962C8B-B14F-4D97-AF65-F5344CB8AC3E}">
        <p14:creationId xmlns:p14="http://schemas.microsoft.com/office/powerpoint/2010/main" val="910668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7470648" cy="1143000"/>
          </a:xfrm>
        </p:spPr>
        <p:txBody>
          <a:bodyPr/>
          <a:lstStyle>
            <a:lvl1pPr algn="l">
              <a:defRPr sz="3600"/>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fld id="{31B2B0EC-C78C-41D6-9DF1-C27C2FAAE87F}" type="datetime1">
              <a:rPr lang="en-US" smtClean="0">
                <a:solidFill>
                  <a:srgbClr val="D4D2D0">
                    <a:lumMod val="25000"/>
                  </a:srgbClr>
                </a:solidFill>
              </a:rPr>
              <a:pPr>
                <a:defRPr/>
              </a:pPr>
              <a:t>4/25/2014</a:t>
            </a:fld>
            <a:endParaRPr lang="en-US" dirty="0">
              <a:solidFill>
                <a:srgbClr val="D4D2D0">
                  <a:lumMod val="25000"/>
                </a:srgbClr>
              </a:solidFill>
            </a:endParaRPr>
          </a:p>
        </p:txBody>
      </p:sp>
      <p:sp>
        <p:nvSpPr>
          <p:cNvPr id="4" name="Footer Placeholder 21"/>
          <p:cNvSpPr>
            <a:spLocks noGrp="1"/>
          </p:cNvSpPr>
          <p:nvPr>
            <p:ph type="ftr" sz="quarter" idx="11"/>
          </p:nvPr>
        </p:nvSpPr>
        <p:spPr/>
        <p:txBody>
          <a:bodyPr/>
          <a:lstStyle>
            <a:lvl1pPr>
              <a:defRPr/>
            </a:lvl1pPr>
          </a:lstStyle>
          <a:p>
            <a:pPr>
              <a:defRPr/>
            </a:pPr>
            <a:endParaRPr lang="en-US" dirty="0">
              <a:solidFill>
                <a:srgbClr val="D4D2D0">
                  <a:lumMod val="25000"/>
                </a:srgbClr>
              </a:solidFill>
            </a:endParaRPr>
          </a:p>
        </p:txBody>
      </p:sp>
      <p:sp>
        <p:nvSpPr>
          <p:cNvPr id="5" name="Slide Number Placeholder 17"/>
          <p:cNvSpPr>
            <a:spLocks noGrp="1"/>
          </p:cNvSpPr>
          <p:nvPr>
            <p:ph type="sldNum" sz="quarter" idx="12"/>
          </p:nvPr>
        </p:nvSpPr>
        <p:spPr/>
        <p:txBody>
          <a:bodyPr/>
          <a:lstStyle>
            <a:lvl1pPr>
              <a:defRPr/>
            </a:lvl1pPr>
          </a:lstStyle>
          <a:p>
            <a:pPr>
              <a:defRPr/>
            </a:pPr>
            <a:fld id="{A8EAC7E5-D0DF-4177-8F54-585C12D5E42F}" type="slidenum">
              <a:rPr lang="en-US">
                <a:solidFill>
                  <a:srgbClr val="D4D2D0">
                    <a:lumMod val="25000"/>
                  </a:srgbClr>
                </a:solidFill>
              </a:rPr>
              <a:pPr>
                <a:defRPr/>
              </a:pPr>
              <a:t>‹#›</a:t>
            </a:fld>
            <a:endParaRPr lang="en-US" dirty="0">
              <a:solidFill>
                <a:srgbClr val="D4D2D0">
                  <a:lumMod val="25000"/>
                </a:srgbClr>
              </a:solidFill>
            </a:endParaRPr>
          </a:p>
        </p:txBody>
      </p:sp>
    </p:spTree>
    <p:extLst>
      <p:ext uri="{BB962C8B-B14F-4D97-AF65-F5344CB8AC3E}">
        <p14:creationId xmlns:p14="http://schemas.microsoft.com/office/powerpoint/2010/main" val="37976257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B887BA04-E2A6-4140-90EF-0AD5532DA77E}" type="datetime1">
              <a:rPr lang="en-US" smtClean="0">
                <a:solidFill>
                  <a:srgbClr val="D4D2D0">
                    <a:lumMod val="25000"/>
                  </a:srgbClr>
                </a:solidFill>
              </a:rPr>
              <a:pPr>
                <a:defRPr/>
              </a:pPr>
              <a:t>4/25/2014</a:t>
            </a:fld>
            <a:endParaRPr lang="en-US" dirty="0">
              <a:solidFill>
                <a:srgbClr val="D4D2D0">
                  <a:lumMod val="25000"/>
                </a:srgbClr>
              </a:solidFill>
            </a:endParaRPr>
          </a:p>
        </p:txBody>
      </p:sp>
      <p:sp>
        <p:nvSpPr>
          <p:cNvPr id="3" name="Footer Placeholder 21"/>
          <p:cNvSpPr>
            <a:spLocks noGrp="1"/>
          </p:cNvSpPr>
          <p:nvPr>
            <p:ph type="ftr" sz="quarter" idx="11"/>
          </p:nvPr>
        </p:nvSpPr>
        <p:spPr/>
        <p:txBody>
          <a:bodyPr/>
          <a:lstStyle>
            <a:lvl1pPr>
              <a:defRPr/>
            </a:lvl1pPr>
          </a:lstStyle>
          <a:p>
            <a:pPr>
              <a:defRPr/>
            </a:pPr>
            <a:endParaRPr lang="en-US" dirty="0">
              <a:solidFill>
                <a:srgbClr val="D4D2D0">
                  <a:lumMod val="25000"/>
                </a:srgbClr>
              </a:solidFill>
            </a:endParaRPr>
          </a:p>
        </p:txBody>
      </p:sp>
      <p:sp>
        <p:nvSpPr>
          <p:cNvPr id="4" name="Slide Number Placeholder 17"/>
          <p:cNvSpPr>
            <a:spLocks noGrp="1"/>
          </p:cNvSpPr>
          <p:nvPr>
            <p:ph type="sldNum" sz="quarter" idx="12"/>
          </p:nvPr>
        </p:nvSpPr>
        <p:spPr/>
        <p:txBody>
          <a:bodyPr/>
          <a:lstStyle>
            <a:lvl1pPr>
              <a:defRPr/>
            </a:lvl1pPr>
          </a:lstStyle>
          <a:p>
            <a:pPr>
              <a:defRPr/>
            </a:pPr>
            <a:fld id="{1796758E-F435-4DD3-A724-BBDEE606364C}" type="slidenum">
              <a:rPr lang="en-US">
                <a:solidFill>
                  <a:srgbClr val="D4D2D0">
                    <a:lumMod val="25000"/>
                  </a:srgbClr>
                </a:solidFill>
              </a:rPr>
              <a:pPr>
                <a:defRPr/>
              </a:pPr>
              <a:t>‹#›</a:t>
            </a:fld>
            <a:endParaRPr lang="en-US" dirty="0">
              <a:solidFill>
                <a:srgbClr val="D4D2D0">
                  <a:lumMod val="25000"/>
                </a:srgbClr>
              </a:solidFill>
            </a:endParaRPr>
          </a:p>
        </p:txBody>
      </p:sp>
    </p:spTree>
    <p:extLst>
      <p:ext uri="{BB962C8B-B14F-4D97-AF65-F5344CB8AC3E}">
        <p14:creationId xmlns:p14="http://schemas.microsoft.com/office/powerpoint/2010/main" val="659975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normAutofit/>
          </a:bodyPr>
          <a:lstStyle>
            <a:lvl1pPr marL="0" indent="0">
              <a:buNone/>
              <a:defRPr sz="3200"/>
            </a:lvl1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5" name="Date Placeholder 9"/>
          <p:cNvSpPr>
            <a:spLocks noGrp="1"/>
          </p:cNvSpPr>
          <p:nvPr>
            <p:ph type="dt" sz="half" idx="10"/>
          </p:nvPr>
        </p:nvSpPr>
        <p:spPr/>
        <p:txBody>
          <a:bodyPr/>
          <a:lstStyle>
            <a:lvl1pPr>
              <a:defRPr/>
            </a:lvl1pPr>
          </a:lstStyle>
          <a:p>
            <a:pPr>
              <a:defRPr/>
            </a:pPr>
            <a:fld id="{A2FDE283-B577-4BAA-AC59-C71A6D6C921C}" type="datetime1">
              <a:rPr lang="en-US" smtClean="0">
                <a:solidFill>
                  <a:srgbClr val="D4D2D0">
                    <a:lumMod val="25000"/>
                  </a:srgbClr>
                </a:solidFill>
              </a:rPr>
              <a:pPr>
                <a:defRPr/>
              </a:pPr>
              <a:t>4/25/2014</a:t>
            </a:fld>
            <a:endParaRPr lang="en-US" dirty="0">
              <a:solidFill>
                <a:srgbClr val="D4D2D0">
                  <a:lumMod val="25000"/>
                </a:srgbClr>
              </a:solidFill>
            </a:endParaRPr>
          </a:p>
        </p:txBody>
      </p:sp>
      <p:sp>
        <p:nvSpPr>
          <p:cNvPr id="6" name="Footer Placeholder 21"/>
          <p:cNvSpPr>
            <a:spLocks noGrp="1"/>
          </p:cNvSpPr>
          <p:nvPr>
            <p:ph type="ftr" sz="quarter" idx="11"/>
          </p:nvPr>
        </p:nvSpPr>
        <p:spPr/>
        <p:txBody>
          <a:bodyPr/>
          <a:lstStyle>
            <a:lvl1pPr>
              <a:defRPr/>
            </a:lvl1pPr>
          </a:lstStyle>
          <a:p>
            <a:pPr>
              <a:defRPr/>
            </a:pPr>
            <a:endParaRPr lang="en-US" dirty="0">
              <a:solidFill>
                <a:srgbClr val="D4D2D0">
                  <a:lumMod val="25000"/>
                </a:srgbClr>
              </a:solidFill>
            </a:endParaRPr>
          </a:p>
        </p:txBody>
      </p:sp>
      <p:sp>
        <p:nvSpPr>
          <p:cNvPr id="7" name="Slide Number Placeholder 17"/>
          <p:cNvSpPr>
            <a:spLocks noGrp="1"/>
          </p:cNvSpPr>
          <p:nvPr>
            <p:ph type="sldNum" sz="quarter" idx="12"/>
          </p:nvPr>
        </p:nvSpPr>
        <p:spPr/>
        <p:txBody>
          <a:bodyPr/>
          <a:lstStyle>
            <a:lvl1pPr>
              <a:defRPr/>
            </a:lvl1pPr>
          </a:lstStyle>
          <a:p>
            <a:pPr>
              <a:defRPr/>
            </a:pPr>
            <a:fld id="{2D2DD245-4199-4852-B6AE-2881BB74B875}" type="slidenum">
              <a:rPr lang="en-US">
                <a:solidFill>
                  <a:srgbClr val="D4D2D0">
                    <a:lumMod val="25000"/>
                  </a:srgbClr>
                </a:solidFill>
              </a:rPr>
              <a:pPr>
                <a:defRPr/>
              </a:pPr>
              <a:t>‹#›</a:t>
            </a:fld>
            <a:endParaRPr lang="en-US" dirty="0">
              <a:solidFill>
                <a:srgbClr val="D4D2D0">
                  <a:lumMod val="25000"/>
                </a:srgbClr>
              </a:solidFill>
            </a:endParaRPr>
          </a:p>
        </p:txBody>
      </p:sp>
    </p:spTree>
    <p:extLst>
      <p:ext uri="{BB962C8B-B14F-4D97-AF65-F5344CB8AC3E}">
        <p14:creationId xmlns:p14="http://schemas.microsoft.com/office/powerpoint/2010/main" val="2677619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ABB9977E-031E-4930-87CD-DAE3D0AE665A}" type="datetime1">
              <a:rPr lang="en-US" smtClean="0">
                <a:solidFill>
                  <a:srgbClr val="D4D2D0">
                    <a:lumMod val="25000"/>
                  </a:srgbClr>
                </a:solidFill>
              </a:rPr>
              <a:pPr>
                <a:defRPr/>
              </a:pPr>
              <a:t>4/25/2014</a:t>
            </a:fld>
            <a:endParaRPr lang="en-US" dirty="0">
              <a:solidFill>
                <a:srgbClr val="D4D2D0">
                  <a:lumMod val="25000"/>
                </a:srgbClr>
              </a:solidFill>
            </a:endParaRPr>
          </a:p>
        </p:txBody>
      </p:sp>
      <p:sp>
        <p:nvSpPr>
          <p:cNvPr id="5" name="Footer Placeholder 21"/>
          <p:cNvSpPr>
            <a:spLocks noGrp="1"/>
          </p:cNvSpPr>
          <p:nvPr>
            <p:ph type="ftr" sz="quarter" idx="11"/>
          </p:nvPr>
        </p:nvSpPr>
        <p:spPr/>
        <p:txBody>
          <a:bodyPr/>
          <a:lstStyle>
            <a:lvl1pPr>
              <a:defRPr/>
            </a:lvl1pPr>
          </a:lstStyle>
          <a:p>
            <a:pPr>
              <a:defRPr/>
            </a:pPr>
            <a:endParaRPr lang="en-US" dirty="0">
              <a:solidFill>
                <a:srgbClr val="D4D2D0">
                  <a:lumMod val="25000"/>
                </a:srgbClr>
              </a:solidFill>
            </a:endParaRPr>
          </a:p>
        </p:txBody>
      </p:sp>
      <p:sp>
        <p:nvSpPr>
          <p:cNvPr id="6" name="Slide Number Placeholder 17"/>
          <p:cNvSpPr>
            <a:spLocks noGrp="1"/>
          </p:cNvSpPr>
          <p:nvPr>
            <p:ph type="sldNum" sz="quarter" idx="12"/>
          </p:nvPr>
        </p:nvSpPr>
        <p:spPr/>
        <p:txBody>
          <a:bodyPr/>
          <a:lstStyle>
            <a:lvl1pPr>
              <a:defRPr/>
            </a:lvl1pPr>
          </a:lstStyle>
          <a:p>
            <a:pPr>
              <a:defRPr/>
            </a:pPr>
            <a:fld id="{B6AAF3C9-DDE8-47A2-8DB7-0D0FC88C833E}" type="slidenum">
              <a:rPr lang="en-US">
                <a:solidFill>
                  <a:srgbClr val="D4D2D0">
                    <a:lumMod val="25000"/>
                  </a:srgbClr>
                </a:solidFill>
              </a:rPr>
              <a:pPr>
                <a:defRPr/>
              </a:pPr>
              <a:t>‹#›</a:t>
            </a:fld>
            <a:endParaRPr lang="en-US" dirty="0">
              <a:solidFill>
                <a:srgbClr val="D4D2D0">
                  <a:lumMod val="25000"/>
                </a:srgbClr>
              </a:solidFill>
            </a:endParaRPr>
          </a:p>
        </p:txBody>
      </p:sp>
    </p:spTree>
    <p:extLst>
      <p:ext uri="{BB962C8B-B14F-4D97-AF65-F5344CB8AC3E}">
        <p14:creationId xmlns:p14="http://schemas.microsoft.com/office/powerpoint/2010/main" val="11661088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3973CF5E-4B19-44FD-867F-A5773233EF3F}" type="datetime1">
              <a:rPr lang="en-US" smtClean="0">
                <a:solidFill>
                  <a:srgbClr val="D4D2D0">
                    <a:lumMod val="25000"/>
                  </a:srgbClr>
                </a:solidFill>
              </a:rPr>
              <a:pPr>
                <a:defRPr/>
              </a:pPr>
              <a:t>4/25/2014</a:t>
            </a:fld>
            <a:endParaRPr lang="en-US" dirty="0">
              <a:solidFill>
                <a:srgbClr val="D4D2D0">
                  <a:lumMod val="25000"/>
                </a:srgbClr>
              </a:solidFill>
            </a:endParaRPr>
          </a:p>
        </p:txBody>
      </p:sp>
      <p:sp>
        <p:nvSpPr>
          <p:cNvPr id="5" name="Footer Placeholder 21"/>
          <p:cNvSpPr>
            <a:spLocks noGrp="1"/>
          </p:cNvSpPr>
          <p:nvPr>
            <p:ph type="ftr" sz="quarter" idx="11"/>
          </p:nvPr>
        </p:nvSpPr>
        <p:spPr/>
        <p:txBody>
          <a:bodyPr/>
          <a:lstStyle>
            <a:lvl1pPr>
              <a:defRPr/>
            </a:lvl1pPr>
          </a:lstStyle>
          <a:p>
            <a:pPr>
              <a:defRPr/>
            </a:pPr>
            <a:endParaRPr lang="en-US" dirty="0">
              <a:solidFill>
                <a:srgbClr val="D4D2D0">
                  <a:lumMod val="25000"/>
                </a:srgbClr>
              </a:solidFill>
            </a:endParaRPr>
          </a:p>
        </p:txBody>
      </p:sp>
      <p:sp>
        <p:nvSpPr>
          <p:cNvPr id="6" name="Slide Number Placeholder 17"/>
          <p:cNvSpPr>
            <a:spLocks noGrp="1"/>
          </p:cNvSpPr>
          <p:nvPr>
            <p:ph type="sldNum" sz="quarter" idx="12"/>
          </p:nvPr>
        </p:nvSpPr>
        <p:spPr/>
        <p:txBody>
          <a:bodyPr/>
          <a:lstStyle>
            <a:lvl1pPr>
              <a:defRPr/>
            </a:lvl1pPr>
          </a:lstStyle>
          <a:p>
            <a:pPr>
              <a:defRPr/>
            </a:pPr>
            <a:fld id="{062C849F-A49D-45AE-9F34-21F458CDD979}" type="slidenum">
              <a:rPr lang="en-US">
                <a:solidFill>
                  <a:srgbClr val="D4D2D0">
                    <a:lumMod val="25000"/>
                  </a:srgbClr>
                </a:solidFill>
              </a:rPr>
              <a:pPr>
                <a:defRPr/>
              </a:pPr>
              <a:t>‹#›</a:t>
            </a:fld>
            <a:endParaRPr lang="en-US" dirty="0">
              <a:solidFill>
                <a:srgbClr val="D4D2D0">
                  <a:lumMod val="25000"/>
                </a:srgbClr>
              </a:solidFill>
            </a:endParaRPr>
          </a:p>
        </p:txBody>
      </p:sp>
    </p:spTree>
    <p:extLst>
      <p:ext uri="{BB962C8B-B14F-4D97-AF65-F5344CB8AC3E}">
        <p14:creationId xmlns:p14="http://schemas.microsoft.com/office/powerpoint/2010/main" val="4074582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29" descr="bbbbbbbbbbb.jpg"/>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Date Placeholder 9"/>
          <p:cNvSpPr>
            <a:spLocks noGrp="1"/>
          </p:cNvSpPr>
          <p:nvPr>
            <p:ph type="dt" sz="half" idx="2"/>
          </p:nvPr>
        </p:nvSpPr>
        <p:spPr>
          <a:xfrm>
            <a:off x="152400" y="6324600"/>
            <a:ext cx="2133600" cy="228600"/>
          </a:xfrm>
          <a:prstGeom prst="rect">
            <a:avLst/>
          </a:prstGeom>
        </p:spPr>
        <p:txBody>
          <a:bodyPr vert="horz" bIns="0" anchor="b"/>
          <a:lstStyle>
            <a:lvl1pPr algn="l" eaLnBrk="1" fontAlgn="auto" latinLnBrk="0" hangingPunct="1">
              <a:spcBef>
                <a:spcPts val="0"/>
              </a:spcBef>
              <a:spcAft>
                <a:spcPts val="0"/>
              </a:spcAft>
              <a:defRPr kumimoji="0" sz="1000">
                <a:solidFill>
                  <a:schemeClr val="tx2">
                    <a:lumMod val="25000"/>
                  </a:schemeClr>
                </a:solidFill>
                <a:latin typeface="+mn-lt"/>
              </a:defRPr>
            </a:lvl1pPr>
          </a:lstStyle>
          <a:p>
            <a:pPr>
              <a:defRPr/>
            </a:pPr>
            <a:fld id="{E38C84BD-2DFE-42E8-A6A5-2776F4588FD2}" type="datetime1">
              <a:rPr lang="en-US" smtClean="0">
                <a:solidFill>
                  <a:srgbClr val="D4D2D0">
                    <a:lumMod val="25000"/>
                  </a:srgbClr>
                </a:solidFill>
              </a:rPr>
              <a:pPr>
                <a:defRPr/>
              </a:pPr>
              <a:t>4/25/2014</a:t>
            </a:fld>
            <a:endParaRPr lang="en-US" dirty="0">
              <a:solidFill>
                <a:srgbClr val="D4D2D0">
                  <a:lumMod val="25000"/>
                </a:srgbClr>
              </a:solidFill>
            </a:endParaRPr>
          </a:p>
        </p:txBody>
      </p:sp>
      <p:sp>
        <p:nvSpPr>
          <p:cNvPr id="22" name="Footer Placeholder 21"/>
          <p:cNvSpPr>
            <a:spLocks noGrp="1"/>
          </p:cNvSpPr>
          <p:nvPr>
            <p:ph type="ftr" sz="quarter" idx="3"/>
          </p:nvPr>
        </p:nvSpPr>
        <p:spPr>
          <a:xfrm>
            <a:off x="3124200" y="6324600"/>
            <a:ext cx="2895600" cy="228600"/>
          </a:xfrm>
          <a:prstGeom prst="rect">
            <a:avLst/>
          </a:prstGeom>
        </p:spPr>
        <p:txBody>
          <a:bodyPr vert="horz" lIns="0" rIns="0" bIns="0" anchor="b"/>
          <a:lstStyle>
            <a:lvl1pPr algn="ctr" eaLnBrk="1" fontAlgn="auto" latinLnBrk="0" hangingPunct="1">
              <a:spcBef>
                <a:spcPts val="0"/>
              </a:spcBef>
              <a:spcAft>
                <a:spcPts val="0"/>
              </a:spcAft>
              <a:defRPr kumimoji="0" sz="1000">
                <a:solidFill>
                  <a:schemeClr val="tx2">
                    <a:lumMod val="25000"/>
                  </a:schemeClr>
                </a:solidFill>
                <a:latin typeface="+mn-lt"/>
              </a:defRPr>
            </a:lvl1pPr>
          </a:lstStyle>
          <a:p>
            <a:pPr>
              <a:defRPr/>
            </a:pPr>
            <a:endParaRPr lang="en-US" dirty="0">
              <a:solidFill>
                <a:srgbClr val="D4D2D0">
                  <a:lumMod val="25000"/>
                </a:srgbClr>
              </a:solidFill>
            </a:endParaRPr>
          </a:p>
        </p:txBody>
      </p:sp>
      <p:sp>
        <p:nvSpPr>
          <p:cNvPr id="18" name="Slide Number Placeholder 17"/>
          <p:cNvSpPr>
            <a:spLocks noGrp="1"/>
          </p:cNvSpPr>
          <p:nvPr>
            <p:ph type="sldNum" sz="quarter" idx="4"/>
          </p:nvPr>
        </p:nvSpPr>
        <p:spPr>
          <a:xfrm>
            <a:off x="7848600" y="6324600"/>
            <a:ext cx="762000" cy="228600"/>
          </a:xfrm>
          <a:prstGeom prst="rect">
            <a:avLst/>
          </a:prstGeom>
        </p:spPr>
        <p:txBody>
          <a:bodyPr vert="horz" lIns="0" tIns="0" rIns="0" bIns="0" anchor="b"/>
          <a:lstStyle>
            <a:lvl1pPr algn="r" eaLnBrk="1" fontAlgn="auto" latinLnBrk="0" hangingPunct="1">
              <a:spcBef>
                <a:spcPts val="0"/>
              </a:spcBef>
              <a:spcAft>
                <a:spcPts val="0"/>
              </a:spcAft>
              <a:defRPr kumimoji="0" sz="1000">
                <a:solidFill>
                  <a:schemeClr val="tx2">
                    <a:lumMod val="25000"/>
                  </a:schemeClr>
                </a:solidFill>
                <a:latin typeface="+mn-lt"/>
              </a:defRPr>
            </a:lvl1pPr>
          </a:lstStyle>
          <a:p>
            <a:pPr>
              <a:defRPr/>
            </a:pPr>
            <a:fld id="{02203F0D-D4E5-450A-A51D-A19793E7A470}" type="slidenum">
              <a:rPr lang="en-US">
                <a:solidFill>
                  <a:srgbClr val="D4D2D0">
                    <a:lumMod val="25000"/>
                  </a:srgbClr>
                </a:solidFill>
              </a:rPr>
              <a:pPr>
                <a:defRPr/>
              </a:pPr>
              <a:t>‹#›</a:t>
            </a:fld>
            <a:endParaRPr lang="en-US" dirty="0">
              <a:solidFill>
                <a:srgbClr val="D4D2D0">
                  <a:lumMod val="25000"/>
                </a:srgbClr>
              </a:solidFill>
            </a:endParaRPr>
          </a:p>
        </p:txBody>
      </p:sp>
      <p:cxnSp>
        <p:nvCxnSpPr>
          <p:cNvPr id="51" name="Straight Connector 50"/>
          <p:cNvCxnSpPr/>
          <p:nvPr/>
        </p:nvCxnSpPr>
        <p:spPr>
          <a:xfrm>
            <a:off x="0" y="6856412"/>
            <a:ext cx="5029200" cy="1588"/>
          </a:xfrm>
          <a:prstGeom prst="line">
            <a:avLst/>
          </a:prstGeom>
          <a:ln>
            <a:gradFill flip="none" rotWithShape="1">
              <a:gsLst>
                <a:gs pos="0">
                  <a:schemeClr val="tx1"/>
                </a:gs>
                <a:gs pos="93000">
                  <a:schemeClr val="tx1">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031" name="Text Placeholder 29"/>
          <p:cNvSpPr>
            <a:spLocks noGrp="1"/>
          </p:cNvSpPr>
          <p:nvPr>
            <p:ph type="body" idx="1"/>
          </p:nvPr>
        </p:nvSpPr>
        <p:spPr bwMode="auto">
          <a:xfrm>
            <a:off x="152400" y="1447800"/>
            <a:ext cx="84582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2" name="Title Placeholder 8"/>
          <p:cNvSpPr>
            <a:spLocks noGrp="1"/>
          </p:cNvSpPr>
          <p:nvPr>
            <p:ph type="title"/>
          </p:nvPr>
        </p:nvSpPr>
        <p:spPr bwMode="auto">
          <a:xfrm>
            <a:off x="228600" y="381000"/>
            <a:ext cx="7467600" cy="77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45720" bIns="45720" numCol="1" anchor="ctr" anchorCtr="0" compatLnSpc="1">
            <a:prstTxWarp prst="textNoShape">
              <a:avLst/>
            </a:prstTxWarp>
          </a:bodyPr>
          <a:lstStyle/>
          <a:p>
            <a:pPr lvl="0"/>
            <a:r>
              <a:rPr lang="en-US" smtClean="0"/>
              <a:t>Click to edit Master title style</a:t>
            </a:r>
          </a:p>
        </p:txBody>
      </p:sp>
      <p:sp>
        <p:nvSpPr>
          <p:cNvPr id="254" name="Text Box 6"/>
          <p:cNvSpPr txBox="1">
            <a:spLocks noChangeArrowheads="1"/>
          </p:cNvSpPr>
          <p:nvPr/>
        </p:nvSpPr>
        <p:spPr bwMode="auto">
          <a:xfrm>
            <a:off x="0" y="6661150"/>
            <a:ext cx="8305800" cy="215900"/>
          </a:xfrm>
          <a:prstGeom prst="rect">
            <a:avLst/>
          </a:prstGeom>
          <a:noFill/>
          <a:ln w="9525">
            <a:noFill/>
            <a:miter lim="800000"/>
            <a:headEnd/>
            <a:tailEnd/>
          </a:ln>
          <a:effectLst/>
        </p:spPr>
        <p:txBody>
          <a:bodyPr>
            <a:spAutoFit/>
          </a:bodyPr>
          <a:lstStyle/>
          <a:p>
            <a:pPr>
              <a:spcBef>
                <a:spcPct val="50000"/>
              </a:spcBef>
              <a:defRPr/>
            </a:pPr>
            <a:r>
              <a:rPr lang="en-US" sz="800" b="1" dirty="0">
                <a:solidFill>
                  <a:prstClr val="white"/>
                </a:solidFill>
                <a:latin typeface="Times New Roman" pitchFamily="18" charset="0"/>
                <a:cs typeface="Times New Roman" pitchFamily="18" charset="0"/>
              </a:rPr>
              <a:t>UNITED STATES PATENT AND TRADEMARK OFFICE</a:t>
            </a:r>
          </a:p>
        </p:txBody>
      </p:sp>
    </p:spTree>
    <p:extLst>
      <p:ext uri="{BB962C8B-B14F-4D97-AF65-F5344CB8AC3E}">
        <p14:creationId xmlns:p14="http://schemas.microsoft.com/office/powerpoint/2010/main" val="267925942"/>
      </p:ext>
    </p:extLst>
  </p:cSld>
  <p:clrMap bg1="dk1" tx1="lt1" bg2="dk2" tx2="lt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1" r:id="rId10"/>
    <p:sldLayoutId id="2147483884" r:id="rId11"/>
    <p:sldLayoutId id="2147483833" r:id="rId12"/>
    <p:sldLayoutId id="2147483834" r:id="rId13"/>
    <p:sldLayoutId id="2147483838" r:id="rId14"/>
    <p:sldLayoutId id="2147483885" r:id="rId15"/>
    <p:sldLayoutId id="2147483886" r:id="rId16"/>
  </p:sldLayoutIdLst>
  <p:hf hdr="0" ftr="0" dt="0"/>
  <p:txStyles>
    <p:titleStyle>
      <a:lvl1pPr algn="l" rtl="0" eaLnBrk="1" fontAlgn="base" hangingPunct="1">
        <a:spcBef>
          <a:spcPct val="0"/>
        </a:spcBef>
        <a:spcAft>
          <a:spcPct val="0"/>
        </a:spcAft>
        <a:defRPr sz="2600" b="1" i="1" kern="1200">
          <a:solidFill>
            <a:schemeClr val="tx1"/>
          </a:solidFill>
          <a:latin typeface="+mn-lt"/>
          <a:ea typeface="+mj-ea"/>
          <a:cs typeface="+mj-cs"/>
        </a:defRPr>
      </a:lvl1pPr>
      <a:lvl2pPr algn="l" rtl="0" eaLnBrk="1" fontAlgn="base" hangingPunct="1">
        <a:spcBef>
          <a:spcPct val="0"/>
        </a:spcBef>
        <a:spcAft>
          <a:spcPct val="0"/>
        </a:spcAft>
        <a:defRPr sz="2600" b="1" i="1">
          <a:solidFill>
            <a:schemeClr val="tx1"/>
          </a:solidFill>
          <a:latin typeface="Arial" charset="0"/>
        </a:defRPr>
      </a:lvl2pPr>
      <a:lvl3pPr algn="l" rtl="0" eaLnBrk="1" fontAlgn="base" hangingPunct="1">
        <a:spcBef>
          <a:spcPct val="0"/>
        </a:spcBef>
        <a:spcAft>
          <a:spcPct val="0"/>
        </a:spcAft>
        <a:defRPr sz="2600" b="1" i="1">
          <a:solidFill>
            <a:schemeClr val="tx1"/>
          </a:solidFill>
          <a:latin typeface="Arial" charset="0"/>
        </a:defRPr>
      </a:lvl3pPr>
      <a:lvl4pPr algn="l" rtl="0" eaLnBrk="1" fontAlgn="base" hangingPunct="1">
        <a:spcBef>
          <a:spcPct val="0"/>
        </a:spcBef>
        <a:spcAft>
          <a:spcPct val="0"/>
        </a:spcAft>
        <a:defRPr sz="2600" b="1" i="1">
          <a:solidFill>
            <a:schemeClr val="tx1"/>
          </a:solidFill>
          <a:latin typeface="Arial" charset="0"/>
        </a:defRPr>
      </a:lvl4pPr>
      <a:lvl5pPr algn="l" rtl="0" eaLnBrk="1" fontAlgn="base" hangingPunct="1">
        <a:spcBef>
          <a:spcPct val="0"/>
        </a:spcBef>
        <a:spcAft>
          <a:spcPct val="0"/>
        </a:spcAft>
        <a:defRPr sz="2600" b="1" i="1">
          <a:solidFill>
            <a:schemeClr val="tx1"/>
          </a:solidFill>
          <a:latin typeface="Arial" charset="0"/>
        </a:defRPr>
      </a:lvl5pPr>
      <a:lvl6pPr marL="457200" algn="ctr" rtl="0" eaLnBrk="1" fontAlgn="base" hangingPunct="1">
        <a:spcBef>
          <a:spcPct val="0"/>
        </a:spcBef>
        <a:spcAft>
          <a:spcPct val="0"/>
        </a:spcAft>
        <a:defRPr sz="5500" b="1">
          <a:solidFill>
            <a:schemeClr val="tx1"/>
          </a:solidFill>
          <a:latin typeface="Arial Black" pitchFamily="34" charset="0"/>
        </a:defRPr>
      </a:lvl6pPr>
      <a:lvl7pPr marL="914400" algn="ctr" rtl="0" eaLnBrk="1" fontAlgn="base" hangingPunct="1">
        <a:spcBef>
          <a:spcPct val="0"/>
        </a:spcBef>
        <a:spcAft>
          <a:spcPct val="0"/>
        </a:spcAft>
        <a:defRPr sz="5500" b="1">
          <a:solidFill>
            <a:schemeClr val="tx1"/>
          </a:solidFill>
          <a:latin typeface="Arial Black" pitchFamily="34" charset="0"/>
        </a:defRPr>
      </a:lvl7pPr>
      <a:lvl8pPr marL="1371600" algn="ctr" rtl="0" eaLnBrk="1" fontAlgn="base" hangingPunct="1">
        <a:spcBef>
          <a:spcPct val="0"/>
        </a:spcBef>
        <a:spcAft>
          <a:spcPct val="0"/>
        </a:spcAft>
        <a:defRPr sz="5500" b="1">
          <a:solidFill>
            <a:schemeClr val="tx1"/>
          </a:solidFill>
          <a:latin typeface="Arial Black" pitchFamily="34" charset="0"/>
        </a:defRPr>
      </a:lvl8pPr>
      <a:lvl9pPr marL="1828800" algn="ctr" rtl="0" eaLnBrk="1" fontAlgn="base" hangingPunct="1">
        <a:spcBef>
          <a:spcPct val="0"/>
        </a:spcBef>
        <a:spcAft>
          <a:spcPct val="0"/>
        </a:spcAft>
        <a:defRPr sz="5500" b="1">
          <a:solidFill>
            <a:schemeClr val="tx1"/>
          </a:solidFill>
          <a:latin typeface="Arial Black" pitchFamily="34" charset="0"/>
        </a:defRPr>
      </a:lvl9pPr>
    </p:titleStyle>
    <p:bodyStyle>
      <a:lvl1pPr marL="419100" indent="-382588" algn="l" rtl="0" eaLnBrk="1" fontAlgn="base" hangingPunct="1">
        <a:spcBef>
          <a:spcPct val="20000"/>
        </a:spcBef>
        <a:spcAft>
          <a:spcPct val="0"/>
        </a:spcAft>
        <a:buSzPct val="80000"/>
        <a:buFont typeface="Arial" charset="0"/>
        <a:buChar char="•"/>
        <a:defRPr sz="2600" kern="1200">
          <a:solidFill>
            <a:schemeClr val="bg1"/>
          </a:solidFill>
          <a:latin typeface="+mn-lt"/>
          <a:ea typeface="+mn-ea"/>
          <a:cs typeface="+mn-cs"/>
        </a:defRPr>
      </a:lvl1pPr>
      <a:lvl2pPr marL="722313" indent="-273050" algn="l" rtl="0" eaLnBrk="1" fontAlgn="base" hangingPunct="1">
        <a:spcBef>
          <a:spcPct val="20000"/>
        </a:spcBef>
        <a:spcAft>
          <a:spcPct val="0"/>
        </a:spcAft>
        <a:buSzPct val="90000"/>
        <a:buFont typeface="Arial" charset="0"/>
        <a:buChar char="•"/>
        <a:defRPr sz="2600" kern="1200">
          <a:solidFill>
            <a:schemeClr val="bg1"/>
          </a:solidFill>
          <a:latin typeface="+mn-lt"/>
          <a:ea typeface="+mn-ea"/>
          <a:cs typeface="+mn-cs"/>
        </a:defRPr>
      </a:lvl2pPr>
      <a:lvl3pPr marL="1004888" indent="-255588" algn="l" rtl="0" eaLnBrk="1" fontAlgn="base" hangingPunct="1">
        <a:spcBef>
          <a:spcPct val="20000"/>
        </a:spcBef>
        <a:spcAft>
          <a:spcPct val="0"/>
        </a:spcAft>
        <a:buSzPct val="85000"/>
        <a:buFont typeface="Arial" charset="0"/>
        <a:buChar char="•"/>
        <a:defRPr sz="2400" kern="1200">
          <a:solidFill>
            <a:schemeClr val="bg1"/>
          </a:solidFill>
          <a:latin typeface="+mn-lt"/>
          <a:ea typeface="+mn-ea"/>
          <a:cs typeface="+mn-cs"/>
        </a:defRPr>
      </a:lvl3pPr>
      <a:lvl4pPr marL="1279525" indent="-236538" algn="l" rtl="0" eaLnBrk="1" fontAlgn="base" hangingPunct="1">
        <a:spcBef>
          <a:spcPct val="20000"/>
        </a:spcBef>
        <a:spcAft>
          <a:spcPct val="0"/>
        </a:spcAft>
        <a:buSzPct val="90000"/>
        <a:buFont typeface="Arial" charset="0"/>
        <a:buChar char="•"/>
        <a:defRPr sz="2000" kern="1200">
          <a:solidFill>
            <a:schemeClr val="bg1"/>
          </a:solidFill>
          <a:latin typeface="+mn-lt"/>
          <a:ea typeface="+mn-ea"/>
          <a:cs typeface="+mn-cs"/>
        </a:defRPr>
      </a:lvl4pPr>
      <a:lvl5pPr marL="1489075" indent="-182563" algn="l" rtl="0" eaLnBrk="1" fontAlgn="base" hangingPunct="1">
        <a:spcBef>
          <a:spcPct val="20000"/>
        </a:spcBef>
        <a:spcAft>
          <a:spcPct val="0"/>
        </a:spcAft>
        <a:buSzPct val="100000"/>
        <a:buFont typeface="Arial" charset="0"/>
        <a:buChar char="•"/>
        <a:defRPr sz="2000" kern="1200">
          <a:solidFill>
            <a:schemeClr val="bg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026"/>
          <p:cNvSpPr>
            <a:spLocks noGrp="1" noChangeArrowheads="1"/>
          </p:cNvSpPr>
          <p:nvPr>
            <p:ph type="ctrTitle"/>
          </p:nvPr>
        </p:nvSpPr>
        <p:spPr>
          <a:xfrm>
            <a:off x="22698" y="2286000"/>
            <a:ext cx="8077200" cy="2209800"/>
          </a:xfrm>
        </p:spPr>
        <p:txBody>
          <a:bodyPr/>
          <a:lstStyle/>
          <a:p>
            <a:pPr eaLnBrk="1" hangingPunct="1"/>
            <a:r>
              <a:rPr lang="en-US" dirty="0" smtClean="0"/>
              <a:t>35 USC 112(f)*:</a:t>
            </a:r>
            <a:br>
              <a:rPr lang="en-US" dirty="0" smtClean="0"/>
            </a:br>
            <a:r>
              <a:rPr lang="en-US" dirty="0" smtClean="0"/>
              <a:t>Broadest Reasonable Interpretation and Definiteness of § 112(f) Limitations</a:t>
            </a:r>
          </a:p>
        </p:txBody>
      </p:sp>
      <p:sp>
        <p:nvSpPr>
          <p:cNvPr id="3075" name="Rectangle 1026"/>
          <p:cNvSpPr txBox="1">
            <a:spLocks noChangeArrowheads="1"/>
          </p:cNvSpPr>
          <p:nvPr/>
        </p:nvSpPr>
        <p:spPr bwMode="auto">
          <a:xfrm>
            <a:off x="1324582" y="4684814"/>
            <a:ext cx="5990617" cy="67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fontAlgn="base">
              <a:spcBef>
                <a:spcPct val="0"/>
              </a:spcBef>
              <a:spcAft>
                <a:spcPct val="0"/>
              </a:spcAft>
            </a:pPr>
            <a:r>
              <a:rPr lang="en-US" sz="1600" dirty="0" smtClean="0">
                <a:solidFill>
                  <a:schemeClr val="bg1"/>
                </a:solidFill>
              </a:rPr>
              <a:t>* 35 </a:t>
            </a:r>
            <a:r>
              <a:rPr lang="en-US" sz="1600" dirty="0">
                <a:solidFill>
                  <a:schemeClr val="bg1"/>
                </a:solidFill>
              </a:rPr>
              <a:t>USC 112, 6</a:t>
            </a:r>
            <a:r>
              <a:rPr lang="en-US" sz="1600" baseline="30000" dirty="0">
                <a:solidFill>
                  <a:schemeClr val="bg1"/>
                </a:solidFill>
              </a:rPr>
              <a:t>th</a:t>
            </a:r>
            <a:r>
              <a:rPr lang="en-US" sz="1600" dirty="0">
                <a:solidFill>
                  <a:schemeClr val="bg1"/>
                </a:solidFill>
              </a:rPr>
              <a:t> </a:t>
            </a:r>
            <a:r>
              <a:rPr lang="en-US" sz="1600" dirty="0" smtClean="0">
                <a:solidFill>
                  <a:schemeClr val="bg1"/>
                </a:solidFill>
              </a:rPr>
              <a:t>paragraph, </a:t>
            </a:r>
            <a:r>
              <a:rPr lang="en-US" sz="1600" dirty="0">
                <a:solidFill>
                  <a:schemeClr val="bg1"/>
                </a:solidFill>
              </a:rPr>
              <a:t>for cases filed before </a:t>
            </a:r>
            <a:r>
              <a:rPr lang="en-US" sz="1600" dirty="0" smtClean="0">
                <a:solidFill>
                  <a:schemeClr val="bg1"/>
                </a:solidFill>
              </a:rPr>
              <a:t>9/16/2012</a:t>
            </a:r>
          </a:p>
          <a:p>
            <a:pPr fontAlgn="base">
              <a:spcBef>
                <a:spcPct val="0"/>
              </a:spcBef>
              <a:spcAft>
                <a:spcPct val="0"/>
              </a:spcAft>
            </a:pPr>
            <a:endParaRPr lang="en-US" sz="1600" dirty="0">
              <a:solidFill>
                <a:schemeClr val="bg1"/>
              </a:solidFill>
            </a:endParaRPr>
          </a:p>
        </p:txBody>
      </p:sp>
    </p:spTree>
    <p:extLst>
      <p:ext uri="{BB962C8B-B14F-4D97-AF65-F5344CB8AC3E}">
        <p14:creationId xmlns:p14="http://schemas.microsoft.com/office/powerpoint/2010/main" val="23557159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052"/>
          <p:cNvSpPr>
            <a:spLocks noGrp="1" noChangeArrowheads="1"/>
          </p:cNvSpPr>
          <p:nvPr>
            <p:ph type="dt" sz="half" idx="10"/>
          </p:nvPr>
        </p:nvSpPr>
        <p:spPr/>
        <p:txBody>
          <a:bodyPr/>
          <a:lstStyle/>
          <a:p>
            <a:pPr>
              <a:defRPr/>
            </a:pPr>
            <a:fld id="{EBAD4EF6-6EBD-4E7A-99D6-6D82F43AAE6B}" type="datetime1">
              <a:rPr lang="en-US"/>
              <a:pPr>
                <a:defRPr/>
              </a:pPr>
              <a:t>4/25/2014</a:t>
            </a:fld>
            <a:endParaRPr lang="en-US" dirty="0"/>
          </a:p>
        </p:txBody>
      </p:sp>
      <p:sp>
        <p:nvSpPr>
          <p:cNvPr id="8" name="Rectangle 2054"/>
          <p:cNvSpPr>
            <a:spLocks noGrp="1" noChangeArrowheads="1"/>
          </p:cNvSpPr>
          <p:nvPr>
            <p:ph type="sldNum" sz="quarter" idx="12"/>
          </p:nvPr>
        </p:nvSpPr>
        <p:spPr/>
        <p:txBody>
          <a:bodyPr/>
          <a:lstStyle/>
          <a:p>
            <a:pPr>
              <a:defRPr/>
            </a:pPr>
            <a:fld id="{F36444ED-B8CD-4BBA-A243-31E16A17005E}" type="slidenum">
              <a:rPr lang="en-US"/>
              <a:pPr>
                <a:defRPr/>
              </a:pPr>
              <a:t>10</a:t>
            </a:fld>
            <a:endParaRPr lang="en-US" dirty="0"/>
          </a:p>
        </p:txBody>
      </p:sp>
      <p:sp>
        <p:nvSpPr>
          <p:cNvPr id="4" name="Date Placeholder 3"/>
          <p:cNvSpPr txBox="1">
            <a:spLocks noGrp="1"/>
          </p:cNvSpPr>
          <p:nvPr/>
        </p:nvSpPr>
        <p:spPr bwMode="auto">
          <a:xfrm>
            <a:off x="152400" y="6324600"/>
            <a:ext cx="1905000" cy="457200"/>
          </a:xfrm>
          <a:prstGeom prst="rect">
            <a:avLst/>
          </a:prstGeom>
          <a:noFill/>
          <a:ln>
            <a:miter lim="800000"/>
            <a:headEnd/>
            <a:tailEnd/>
          </a:ln>
        </p:spPr>
        <p:txBody>
          <a:bodyPr bIns="9144" anchor="b"/>
          <a:lstStyle/>
          <a:p>
            <a:pPr fontAlgn="base">
              <a:spcBef>
                <a:spcPct val="0"/>
              </a:spcBef>
              <a:spcAft>
                <a:spcPct val="0"/>
              </a:spcAft>
              <a:defRPr/>
            </a:pPr>
            <a:endParaRPr lang="en-US" sz="1200" dirty="0">
              <a:solidFill>
                <a:srgbClr val="273C56"/>
              </a:solidFill>
            </a:endParaRPr>
          </a:p>
        </p:txBody>
      </p:sp>
      <p:sp>
        <p:nvSpPr>
          <p:cNvPr id="5" name="Slide Number Placeholder 5"/>
          <p:cNvSpPr txBox="1">
            <a:spLocks noGrp="1"/>
          </p:cNvSpPr>
          <p:nvPr/>
        </p:nvSpPr>
        <p:spPr bwMode="auto">
          <a:xfrm>
            <a:off x="7086600" y="6324600"/>
            <a:ext cx="1905000" cy="457200"/>
          </a:xfrm>
          <a:prstGeom prst="rect">
            <a:avLst/>
          </a:prstGeom>
          <a:noFill/>
          <a:ln>
            <a:miter lim="800000"/>
            <a:headEnd/>
            <a:tailEnd/>
          </a:ln>
        </p:spPr>
        <p:txBody>
          <a:bodyPr bIns="9144" anchor="b"/>
          <a:lstStyle/>
          <a:p>
            <a:pPr algn="r" fontAlgn="base">
              <a:spcBef>
                <a:spcPct val="0"/>
              </a:spcBef>
              <a:spcAft>
                <a:spcPct val="0"/>
              </a:spcAft>
              <a:defRPr/>
            </a:pPr>
            <a:endParaRPr lang="en-US" sz="1200" dirty="0">
              <a:solidFill>
                <a:srgbClr val="273C56"/>
              </a:solidFill>
            </a:endParaRPr>
          </a:p>
        </p:txBody>
      </p:sp>
      <p:sp>
        <p:nvSpPr>
          <p:cNvPr id="15364" name="Rectangle 5"/>
          <p:cNvSpPr>
            <a:spLocks noChangeArrowheads="1"/>
          </p:cNvSpPr>
          <p:nvPr/>
        </p:nvSpPr>
        <p:spPr bwMode="auto">
          <a:xfrm>
            <a:off x="228600" y="2133600"/>
            <a:ext cx="8610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fontAlgn="base">
              <a:spcBef>
                <a:spcPct val="20000"/>
              </a:spcBef>
              <a:spcAft>
                <a:spcPct val="0"/>
              </a:spcAft>
            </a:pPr>
            <a:endParaRPr lang="en-US" sz="2000" dirty="0">
              <a:solidFill>
                <a:srgbClr val="000000"/>
              </a:solidFill>
            </a:endParaRPr>
          </a:p>
          <a:p>
            <a:pPr marL="342900" indent="-342900" fontAlgn="base">
              <a:spcBef>
                <a:spcPct val="20000"/>
              </a:spcBef>
              <a:spcAft>
                <a:spcPct val="0"/>
              </a:spcAft>
              <a:buFontTx/>
              <a:buChar char="•"/>
            </a:pPr>
            <a:endParaRPr lang="en-US" sz="2000" dirty="0">
              <a:solidFill>
                <a:srgbClr val="000000"/>
              </a:solidFill>
            </a:endParaRPr>
          </a:p>
        </p:txBody>
      </p:sp>
      <p:sp>
        <p:nvSpPr>
          <p:cNvPr id="7" name="Rectangle 4"/>
          <p:cNvSpPr txBox="1">
            <a:spLocks noChangeArrowheads="1"/>
          </p:cNvSpPr>
          <p:nvPr/>
        </p:nvSpPr>
        <p:spPr>
          <a:xfrm>
            <a:off x="206375" y="1498600"/>
            <a:ext cx="8382000" cy="48260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marL="342900" lvl="1" indent="-342900" eaLnBrk="1" fontAlgn="base" hangingPunct="1">
              <a:spcBef>
                <a:spcPct val="20000"/>
              </a:spcBef>
              <a:spcAft>
                <a:spcPts val="1200"/>
              </a:spcAft>
              <a:buFont typeface="Arial" pitchFamily="34" charset="0"/>
              <a:buChar char="•"/>
            </a:pPr>
            <a:r>
              <a:rPr lang="en-US" sz="2400" b="0" i="0" dirty="0" smtClean="0">
                <a:solidFill>
                  <a:prstClr val="black"/>
                </a:solidFill>
                <a:latin typeface="+mn-lt"/>
              </a:rPr>
              <a:t>What qualifies as “corresponding” structure or material?</a:t>
            </a:r>
          </a:p>
          <a:p>
            <a:pPr marL="742950" lvl="2" indent="-342900" eaLnBrk="1" fontAlgn="base" hangingPunct="1">
              <a:spcBef>
                <a:spcPct val="20000"/>
              </a:spcBef>
              <a:spcAft>
                <a:spcPts val="1200"/>
              </a:spcAft>
              <a:buFont typeface="Arial" pitchFamily="34" charset="0"/>
              <a:buChar char="•"/>
            </a:pPr>
            <a:r>
              <a:rPr lang="en-US" sz="2400" b="0" i="0" dirty="0" smtClean="0">
                <a:solidFill>
                  <a:prstClr val="black"/>
                </a:solidFill>
                <a:latin typeface="+mn-lt"/>
              </a:rPr>
              <a:t>The structure or material that is described in the specification as </a:t>
            </a:r>
            <a:r>
              <a:rPr lang="en-US" sz="2400" b="0" dirty="0" smtClean="0">
                <a:solidFill>
                  <a:prstClr val="black"/>
                </a:solidFill>
                <a:latin typeface="+mn-lt"/>
              </a:rPr>
              <a:t>performing the recited function</a:t>
            </a:r>
            <a:endParaRPr lang="en-US" sz="2400" b="0" i="0" dirty="0" smtClean="0">
              <a:solidFill>
                <a:prstClr val="black"/>
              </a:solidFill>
              <a:latin typeface="+mn-lt"/>
            </a:endParaRPr>
          </a:p>
          <a:p>
            <a:pPr marL="1200150" lvl="3" indent="-342900" eaLnBrk="1" fontAlgn="base" hangingPunct="1">
              <a:spcBef>
                <a:spcPct val="20000"/>
              </a:spcBef>
              <a:spcAft>
                <a:spcPts val="1200"/>
              </a:spcAft>
              <a:buFont typeface="Arial" pitchFamily="34" charset="0"/>
              <a:buChar char="•"/>
            </a:pPr>
            <a:r>
              <a:rPr lang="en-US" sz="2200" b="0" i="0" dirty="0" smtClean="0">
                <a:solidFill>
                  <a:prstClr val="black"/>
                </a:solidFill>
                <a:latin typeface="+mn-lt"/>
              </a:rPr>
              <a:t>The statute identifies the “specification” – this is interpreted to mean the written description, including the drawings.  </a:t>
            </a:r>
          </a:p>
          <a:p>
            <a:pPr marL="1200150" lvl="3" indent="-342900" eaLnBrk="1" fontAlgn="base" hangingPunct="1">
              <a:spcBef>
                <a:spcPct val="20000"/>
              </a:spcBef>
              <a:spcAft>
                <a:spcPts val="1200"/>
              </a:spcAft>
              <a:buFont typeface="Arial" pitchFamily="34" charset="0"/>
              <a:buChar char="•"/>
            </a:pPr>
            <a:r>
              <a:rPr lang="en-US" sz="2200" b="0" i="0" dirty="0" smtClean="0">
                <a:solidFill>
                  <a:prstClr val="black"/>
                </a:solidFill>
                <a:latin typeface="+mn-lt"/>
              </a:rPr>
              <a:t>This is also called the corresponding “disclosure”  - meaning the description in the specification</a:t>
            </a:r>
          </a:p>
          <a:p>
            <a:pPr marL="742950" lvl="2" indent="-342900" eaLnBrk="1" fontAlgn="base" hangingPunct="1">
              <a:spcBef>
                <a:spcPct val="20000"/>
              </a:spcBef>
              <a:spcAft>
                <a:spcPts val="1200"/>
              </a:spcAft>
              <a:buFont typeface="Arial" pitchFamily="34" charset="0"/>
              <a:buChar char="•"/>
            </a:pPr>
            <a:r>
              <a:rPr lang="en-US" sz="2400" b="0" i="0" dirty="0" smtClean="0">
                <a:solidFill>
                  <a:prstClr val="black"/>
                </a:solidFill>
                <a:latin typeface="+mn-lt"/>
              </a:rPr>
              <a:t>Adequate disclosure in the </a:t>
            </a:r>
            <a:r>
              <a:rPr lang="en-US" sz="2400" i="0" dirty="0" smtClean="0">
                <a:solidFill>
                  <a:prstClr val="black"/>
                </a:solidFill>
                <a:latin typeface="+mn-lt"/>
              </a:rPr>
              <a:t>specification</a:t>
            </a:r>
            <a:r>
              <a:rPr lang="en-US" sz="2400" b="0" i="0" dirty="0" smtClean="0">
                <a:solidFill>
                  <a:prstClr val="black"/>
                </a:solidFill>
                <a:latin typeface="+mn-lt"/>
              </a:rPr>
              <a:t> is required for the </a:t>
            </a:r>
            <a:r>
              <a:rPr lang="en-US" sz="2400" i="0" dirty="0" smtClean="0">
                <a:solidFill>
                  <a:prstClr val="black"/>
                </a:solidFill>
                <a:latin typeface="+mn-lt"/>
              </a:rPr>
              <a:t>claim</a:t>
            </a:r>
            <a:r>
              <a:rPr lang="en-US" sz="2400" b="0" i="0" dirty="0" smtClean="0">
                <a:solidFill>
                  <a:prstClr val="black"/>
                </a:solidFill>
                <a:latin typeface="+mn-lt"/>
              </a:rPr>
              <a:t> to be definite under § 112(b) because the specification forms part of </a:t>
            </a:r>
            <a:r>
              <a:rPr lang="en-US" sz="2400" b="0" i="0" dirty="0">
                <a:solidFill>
                  <a:prstClr val="black"/>
                </a:solidFill>
                <a:latin typeface="+mn-lt"/>
              </a:rPr>
              <a:t>the § </a:t>
            </a:r>
            <a:r>
              <a:rPr lang="en-US" sz="2400" b="0" i="0" dirty="0" smtClean="0">
                <a:solidFill>
                  <a:prstClr val="black"/>
                </a:solidFill>
                <a:latin typeface="+mn-lt"/>
              </a:rPr>
              <a:t>112(f) </a:t>
            </a:r>
            <a:r>
              <a:rPr lang="en-US" sz="2400" b="0" i="0" dirty="0">
                <a:solidFill>
                  <a:prstClr val="black"/>
                </a:solidFill>
                <a:latin typeface="+mn-lt"/>
              </a:rPr>
              <a:t>claim </a:t>
            </a:r>
            <a:r>
              <a:rPr lang="en-US" sz="2400" b="0" i="0" dirty="0" smtClean="0">
                <a:solidFill>
                  <a:prstClr val="black"/>
                </a:solidFill>
                <a:latin typeface="+mn-lt"/>
              </a:rPr>
              <a:t>limitation</a:t>
            </a:r>
            <a:endParaRPr lang="en-US" sz="2400" b="0" i="0" dirty="0">
              <a:solidFill>
                <a:prstClr val="black"/>
              </a:solidFill>
              <a:latin typeface="+mn-lt"/>
            </a:endParaRPr>
          </a:p>
        </p:txBody>
      </p:sp>
      <p:sp>
        <p:nvSpPr>
          <p:cNvPr id="9" name="Rectangle 4"/>
          <p:cNvSpPr txBox="1">
            <a:spLocks noChangeArrowheads="1"/>
          </p:cNvSpPr>
          <p:nvPr/>
        </p:nvSpPr>
        <p:spPr>
          <a:xfrm>
            <a:off x="457200" y="304800"/>
            <a:ext cx="7327900" cy="7112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eaLnBrk="1" fontAlgn="base" hangingPunct="1">
              <a:spcBef>
                <a:spcPct val="0"/>
              </a:spcBef>
              <a:spcAft>
                <a:spcPct val="0"/>
              </a:spcAft>
            </a:pPr>
            <a:r>
              <a:rPr lang="en-US" sz="2800" b="0" i="0" dirty="0" smtClean="0">
                <a:solidFill>
                  <a:srgbClr val="FFFFFF"/>
                </a:solidFill>
                <a:latin typeface="+mn-lt"/>
              </a:rPr>
              <a:t>Determining Corresponding Structure, Material (or Acts)</a:t>
            </a:r>
            <a:endParaRPr lang="en-US" sz="2800" b="0" i="0" dirty="0">
              <a:solidFill>
                <a:srgbClr val="FFFFFF"/>
              </a:solidFill>
              <a:latin typeface="+mn-lt"/>
            </a:endParaRPr>
          </a:p>
        </p:txBody>
      </p:sp>
    </p:spTree>
    <p:extLst>
      <p:ext uri="{BB962C8B-B14F-4D97-AF65-F5344CB8AC3E}">
        <p14:creationId xmlns:p14="http://schemas.microsoft.com/office/powerpoint/2010/main" val="1426693807"/>
      </p:ext>
    </p:extLst>
  </p:cSld>
  <p:clrMapOvr>
    <a:masterClrMapping/>
  </p:clrMapOvr>
  <p:transition>
    <p:rand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052"/>
          <p:cNvSpPr>
            <a:spLocks noGrp="1" noChangeArrowheads="1"/>
          </p:cNvSpPr>
          <p:nvPr>
            <p:ph type="dt" sz="half" idx="10"/>
          </p:nvPr>
        </p:nvSpPr>
        <p:spPr/>
        <p:txBody>
          <a:bodyPr/>
          <a:lstStyle/>
          <a:p>
            <a:pPr>
              <a:defRPr/>
            </a:pPr>
            <a:fld id="{EBAD4EF6-6EBD-4E7A-99D6-6D82F43AAE6B}" type="datetime1">
              <a:rPr lang="en-US"/>
              <a:pPr>
                <a:defRPr/>
              </a:pPr>
              <a:t>4/25/2014</a:t>
            </a:fld>
            <a:endParaRPr lang="en-US" dirty="0"/>
          </a:p>
        </p:txBody>
      </p:sp>
      <p:sp>
        <p:nvSpPr>
          <p:cNvPr id="8" name="Rectangle 2054"/>
          <p:cNvSpPr>
            <a:spLocks noGrp="1" noChangeArrowheads="1"/>
          </p:cNvSpPr>
          <p:nvPr>
            <p:ph type="sldNum" sz="quarter" idx="12"/>
          </p:nvPr>
        </p:nvSpPr>
        <p:spPr/>
        <p:txBody>
          <a:bodyPr/>
          <a:lstStyle/>
          <a:p>
            <a:pPr>
              <a:defRPr/>
            </a:pPr>
            <a:fld id="{F36444ED-B8CD-4BBA-A243-31E16A17005E}" type="slidenum">
              <a:rPr lang="en-US"/>
              <a:pPr>
                <a:defRPr/>
              </a:pPr>
              <a:t>11</a:t>
            </a:fld>
            <a:endParaRPr lang="en-US" dirty="0"/>
          </a:p>
        </p:txBody>
      </p:sp>
      <p:sp>
        <p:nvSpPr>
          <p:cNvPr id="4" name="Date Placeholder 3"/>
          <p:cNvSpPr txBox="1">
            <a:spLocks noGrp="1"/>
          </p:cNvSpPr>
          <p:nvPr/>
        </p:nvSpPr>
        <p:spPr bwMode="auto">
          <a:xfrm>
            <a:off x="152400" y="6324600"/>
            <a:ext cx="1905000" cy="457200"/>
          </a:xfrm>
          <a:prstGeom prst="rect">
            <a:avLst/>
          </a:prstGeom>
          <a:noFill/>
          <a:ln>
            <a:miter lim="800000"/>
            <a:headEnd/>
            <a:tailEnd/>
          </a:ln>
        </p:spPr>
        <p:txBody>
          <a:bodyPr bIns="9144" anchor="b"/>
          <a:lstStyle/>
          <a:p>
            <a:pPr fontAlgn="base">
              <a:spcBef>
                <a:spcPct val="0"/>
              </a:spcBef>
              <a:spcAft>
                <a:spcPct val="0"/>
              </a:spcAft>
              <a:defRPr/>
            </a:pPr>
            <a:endParaRPr lang="en-US" sz="1200" dirty="0">
              <a:solidFill>
                <a:srgbClr val="273C56"/>
              </a:solidFill>
            </a:endParaRPr>
          </a:p>
        </p:txBody>
      </p:sp>
      <p:sp>
        <p:nvSpPr>
          <p:cNvPr id="5" name="Slide Number Placeholder 5"/>
          <p:cNvSpPr txBox="1">
            <a:spLocks noGrp="1"/>
          </p:cNvSpPr>
          <p:nvPr/>
        </p:nvSpPr>
        <p:spPr bwMode="auto">
          <a:xfrm>
            <a:off x="7086600" y="6324600"/>
            <a:ext cx="1905000" cy="457200"/>
          </a:xfrm>
          <a:prstGeom prst="rect">
            <a:avLst/>
          </a:prstGeom>
          <a:noFill/>
          <a:ln>
            <a:miter lim="800000"/>
            <a:headEnd/>
            <a:tailEnd/>
          </a:ln>
        </p:spPr>
        <p:txBody>
          <a:bodyPr bIns="9144" anchor="b"/>
          <a:lstStyle/>
          <a:p>
            <a:pPr algn="r" fontAlgn="base">
              <a:spcBef>
                <a:spcPct val="0"/>
              </a:spcBef>
              <a:spcAft>
                <a:spcPct val="0"/>
              </a:spcAft>
              <a:defRPr/>
            </a:pPr>
            <a:endParaRPr lang="en-US" sz="1200" dirty="0">
              <a:solidFill>
                <a:srgbClr val="273C56"/>
              </a:solidFill>
            </a:endParaRPr>
          </a:p>
        </p:txBody>
      </p:sp>
      <p:sp>
        <p:nvSpPr>
          <p:cNvPr id="15364" name="Rectangle 5"/>
          <p:cNvSpPr>
            <a:spLocks noChangeArrowheads="1"/>
          </p:cNvSpPr>
          <p:nvPr/>
        </p:nvSpPr>
        <p:spPr bwMode="auto">
          <a:xfrm>
            <a:off x="228600" y="2133600"/>
            <a:ext cx="8610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fontAlgn="base">
              <a:spcBef>
                <a:spcPct val="20000"/>
              </a:spcBef>
              <a:spcAft>
                <a:spcPct val="0"/>
              </a:spcAft>
            </a:pPr>
            <a:endParaRPr lang="en-US" sz="2000" dirty="0">
              <a:solidFill>
                <a:srgbClr val="000000"/>
              </a:solidFill>
            </a:endParaRPr>
          </a:p>
          <a:p>
            <a:pPr marL="342900" indent="-342900" fontAlgn="base">
              <a:spcBef>
                <a:spcPct val="20000"/>
              </a:spcBef>
              <a:spcAft>
                <a:spcPct val="0"/>
              </a:spcAft>
              <a:buFontTx/>
              <a:buChar char="•"/>
            </a:pPr>
            <a:endParaRPr lang="en-US" sz="2000" dirty="0">
              <a:solidFill>
                <a:srgbClr val="000000"/>
              </a:solidFill>
            </a:endParaRPr>
          </a:p>
        </p:txBody>
      </p:sp>
      <p:sp>
        <p:nvSpPr>
          <p:cNvPr id="7" name="Rectangle 4"/>
          <p:cNvSpPr txBox="1">
            <a:spLocks noChangeArrowheads="1"/>
          </p:cNvSpPr>
          <p:nvPr/>
        </p:nvSpPr>
        <p:spPr>
          <a:xfrm>
            <a:off x="304800" y="1498600"/>
            <a:ext cx="8153400" cy="48260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marL="342900" lvl="1" indent="-342900" eaLnBrk="1" fontAlgn="base" hangingPunct="1">
              <a:spcBef>
                <a:spcPct val="20000"/>
              </a:spcBef>
              <a:spcAft>
                <a:spcPts val="1200"/>
              </a:spcAft>
              <a:buFont typeface="Arial" pitchFamily="34" charset="0"/>
              <a:buChar char="•"/>
            </a:pPr>
            <a:r>
              <a:rPr lang="en-US" sz="2400" b="0" i="0" dirty="0" smtClean="0">
                <a:solidFill>
                  <a:prstClr val="black"/>
                </a:solidFill>
                <a:latin typeface="+mn-lt"/>
              </a:rPr>
              <a:t>Corresponding Structure or Material:</a:t>
            </a:r>
          </a:p>
          <a:p>
            <a:pPr marL="742950" lvl="2" indent="-342900" eaLnBrk="1" fontAlgn="base" hangingPunct="1">
              <a:spcBef>
                <a:spcPct val="20000"/>
              </a:spcBef>
              <a:spcAft>
                <a:spcPts val="1200"/>
              </a:spcAft>
              <a:buFont typeface="Arial" pitchFamily="34" charset="0"/>
              <a:buChar char="•"/>
            </a:pPr>
            <a:r>
              <a:rPr lang="en-US" sz="2400" b="0" i="0" dirty="0" smtClean="0">
                <a:solidFill>
                  <a:prstClr val="black"/>
                </a:solidFill>
                <a:latin typeface="+mn-lt"/>
              </a:rPr>
              <a:t>Must </a:t>
            </a:r>
            <a:r>
              <a:rPr lang="en-US" sz="2400" b="0" i="0" dirty="0">
                <a:solidFill>
                  <a:prstClr val="black"/>
                </a:solidFill>
                <a:latin typeface="+mn-lt"/>
              </a:rPr>
              <a:t>be disclosed </a:t>
            </a:r>
            <a:r>
              <a:rPr lang="en-US" sz="2400" b="0" i="0" dirty="0" smtClean="0">
                <a:solidFill>
                  <a:prstClr val="black"/>
                </a:solidFill>
                <a:latin typeface="+mn-lt"/>
              </a:rPr>
              <a:t>or described in </a:t>
            </a:r>
            <a:r>
              <a:rPr lang="en-US" sz="2400" b="0" i="0" dirty="0">
                <a:solidFill>
                  <a:prstClr val="black"/>
                </a:solidFill>
                <a:latin typeface="+mn-lt"/>
              </a:rPr>
              <a:t>a way that one </a:t>
            </a:r>
            <a:r>
              <a:rPr lang="en-US" sz="2400" b="0" i="0" dirty="0" smtClean="0">
                <a:solidFill>
                  <a:prstClr val="black"/>
                </a:solidFill>
                <a:latin typeface="+mn-lt"/>
              </a:rPr>
              <a:t>of ordinary skill </a:t>
            </a:r>
            <a:r>
              <a:rPr lang="en-US" sz="2400" b="0" i="0" dirty="0">
                <a:solidFill>
                  <a:prstClr val="black"/>
                </a:solidFill>
                <a:latin typeface="+mn-lt"/>
              </a:rPr>
              <a:t>in the art will understand what </a:t>
            </a:r>
            <a:r>
              <a:rPr lang="en-US" sz="2400" b="0" i="0" dirty="0" smtClean="0">
                <a:solidFill>
                  <a:prstClr val="black"/>
                </a:solidFill>
                <a:latin typeface="+mn-lt"/>
              </a:rPr>
              <a:t>structure or material the inventor has identified to perform </a:t>
            </a:r>
            <a:r>
              <a:rPr lang="en-US" sz="2400" b="0" i="0" dirty="0">
                <a:solidFill>
                  <a:prstClr val="black"/>
                </a:solidFill>
                <a:latin typeface="+mn-lt"/>
              </a:rPr>
              <a:t>the recited function</a:t>
            </a:r>
          </a:p>
          <a:p>
            <a:pPr marL="742950" lvl="2" indent="-342900" eaLnBrk="1" fontAlgn="base" hangingPunct="1">
              <a:spcBef>
                <a:spcPct val="20000"/>
              </a:spcBef>
              <a:spcAft>
                <a:spcPts val="1200"/>
              </a:spcAft>
              <a:buFont typeface="Arial" pitchFamily="34" charset="0"/>
              <a:buChar char="•"/>
            </a:pPr>
            <a:r>
              <a:rPr lang="en-US" sz="2400" b="0" i="0" dirty="0" smtClean="0">
                <a:solidFill>
                  <a:prstClr val="black"/>
                </a:solidFill>
                <a:latin typeface="+mn-lt"/>
              </a:rPr>
              <a:t>The structure or material must be sufficient to perform the entire function recited in the claim limitation</a:t>
            </a:r>
          </a:p>
          <a:p>
            <a:pPr marL="742950" lvl="2" indent="-342900" eaLnBrk="1" fontAlgn="base" hangingPunct="1">
              <a:spcBef>
                <a:spcPct val="20000"/>
              </a:spcBef>
              <a:spcAft>
                <a:spcPts val="1200"/>
              </a:spcAft>
              <a:buFont typeface="Arial" pitchFamily="34" charset="0"/>
              <a:buChar char="•"/>
            </a:pPr>
            <a:r>
              <a:rPr lang="en-US" sz="2400" b="0" i="0" dirty="0" smtClean="0">
                <a:solidFill>
                  <a:prstClr val="black"/>
                </a:solidFill>
                <a:latin typeface="+mn-lt"/>
              </a:rPr>
              <a:t>The structure or material must be clearly linked to the function in the written description</a:t>
            </a:r>
          </a:p>
          <a:p>
            <a:pPr marL="400050" lvl="2" indent="0" eaLnBrk="1" fontAlgn="base" hangingPunct="1">
              <a:spcBef>
                <a:spcPct val="20000"/>
              </a:spcBef>
              <a:spcAft>
                <a:spcPts val="1200"/>
              </a:spcAft>
            </a:pPr>
            <a:endParaRPr lang="en-US" sz="2400" b="0" i="0" dirty="0">
              <a:solidFill>
                <a:prstClr val="black"/>
              </a:solidFill>
              <a:latin typeface="+mn-lt"/>
            </a:endParaRPr>
          </a:p>
        </p:txBody>
      </p:sp>
      <p:sp>
        <p:nvSpPr>
          <p:cNvPr id="9" name="Rectangle 4"/>
          <p:cNvSpPr txBox="1">
            <a:spLocks noChangeArrowheads="1"/>
          </p:cNvSpPr>
          <p:nvPr/>
        </p:nvSpPr>
        <p:spPr>
          <a:xfrm>
            <a:off x="457200" y="304800"/>
            <a:ext cx="7327900" cy="7112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eaLnBrk="1" fontAlgn="base" hangingPunct="1">
              <a:spcBef>
                <a:spcPct val="0"/>
              </a:spcBef>
              <a:spcAft>
                <a:spcPct val="0"/>
              </a:spcAft>
            </a:pPr>
            <a:r>
              <a:rPr lang="en-US" sz="2800" b="0" i="0" dirty="0" smtClean="0">
                <a:solidFill>
                  <a:srgbClr val="FFFFFF"/>
                </a:solidFill>
                <a:latin typeface="+mn-lt"/>
              </a:rPr>
              <a:t>Determining Corresponding Structure, Material (or Acts)</a:t>
            </a:r>
            <a:endParaRPr lang="en-US" sz="2800" b="0" i="0" dirty="0">
              <a:solidFill>
                <a:srgbClr val="FFFFFF"/>
              </a:solidFill>
              <a:latin typeface="+mn-lt"/>
            </a:endParaRPr>
          </a:p>
        </p:txBody>
      </p:sp>
    </p:spTree>
    <p:extLst>
      <p:ext uri="{BB962C8B-B14F-4D97-AF65-F5344CB8AC3E}">
        <p14:creationId xmlns:p14="http://schemas.microsoft.com/office/powerpoint/2010/main" val="366878896"/>
      </p:ext>
    </p:extLst>
  </p:cSld>
  <p:clrMapOvr>
    <a:masterClrMapping/>
  </p:clrMapOvr>
  <p:transition>
    <p:rand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052"/>
          <p:cNvSpPr>
            <a:spLocks noGrp="1" noChangeArrowheads="1"/>
          </p:cNvSpPr>
          <p:nvPr>
            <p:ph type="dt" sz="half" idx="10"/>
          </p:nvPr>
        </p:nvSpPr>
        <p:spPr/>
        <p:txBody>
          <a:bodyPr/>
          <a:lstStyle/>
          <a:p>
            <a:pPr>
              <a:defRPr/>
            </a:pPr>
            <a:fld id="{EBAD4EF6-6EBD-4E7A-99D6-6D82F43AAE6B}" type="datetime1">
              <a:rPr lang="en-US"/>
              <a:pPr>
                <a:defRPr/>
              </a:pPr>
              <a:t>4/25/2014</a:t>
            </a:fld>
            <a:endParaRPr lang="en-US" dirty="0"/>
          </a:p>
        </p:txBody>
      </p:sp>
      <p:sp>
        <p:nvSpPr>
          <p:cNvPr id="8" name="Rectangle 2054"/>
          <p:cNvSpPr>
            <a:spLocks noGrp="1" noChangeArrowheads="1"/>
          </p:cNvSpPr>
          <p:nvPr>
            <p:ph type="sldNum" sz="quarter" idx="12"/>
          </p:nvPr>
        </p:nvSpPr>
        <p:spPr/>
        <p:txBody>
          <a:bodyPr/>
          <a:lstStyle/>
          <a:p>
            <a:pPr>
              <a:defRPr/>
            </a:pPr>
            <a:fld id="{F36444ED-B8CD-4BBA-A243-31E16A17005E}" type="slidenum">
              <a:rPr lang="en-US"/>
              <a:pPr>
                <a:defRPr/>
              </a:pPr>
              <a:t>12</a:t>
            </a:fld>
            <a:endParaRPr lang="en-US" dirty="0"/>
          </a:p>
        </p:txBody>
      </p:sp>
      <p:sp>
        <p:nvSpPr>
          <p:cNvPr id="4" name="Date Placeholder 3"/>
          <p:cNvSpPr txBox="1">
            <a:spLocks noGrp="1"/>
          </p:cNvSpPr>
          <p:nvPr/>
        </p:nvSpPr>
        <p:spPr bwMode="auto">
          <a:xfrm>
            <a:off x="152400" y="6324600"/>
            <a:ext cx="1905000" cy="457200"/>
          </a:xfrm>
          <a:prstGeom prst="rect">
            <a:avLst/>
          </a:prstGeom>
          <a:noFill/>
          <a:ln>
            <a:miter lim="800000"/>
            <a:headEnd/>
            <a:tailEnd/>
          </a:ln>
        </p:spPr>
        <p:txBody>
          <a:bodyPr bIns="9144" anchor="b"/>
          <a:lstStyle/>
          <a:p>
            <a:pPr fontAlgn="base">
              <a:spcBef>
                <a:spcPct val="0"/>
              </a:spcBef>
              <a:spcAft>
                <a:spcPct val="0"/>
              </a:spcAft>
              <a:defRPr/>
            </a:pPr>
            <a:endParaRPr lang="en-US" sz="1200" dirty="0">
              <a:solidFill>
                <a:srgbClr val="273C56"/>
              </a:solidFill>
            </a:endParaRPr>
          </a:p>
        </p:txBody>
      </p:sp>
      <p:sp>
        <p:nvSpPr>
          <p:cNvPr id="5" name="Slide Number Placeholder 5"/>
          <p:cNvSpPr txBox="1">
            <a:spLocks noGrp="1"/>
          </p:cNvSpPr>
          <p:nvPr/>
        </p:nvSpPr>
        <p:spPr bwMode="auto">
          <a:xfrm>
            <a:off x="7086600" y="6324600"/>
            <a:ext cx="1905000" cy="457200"/>
          </a:xfrm>
          <a:prstGeom prst="rect">
            <a:avLst/>
          </a:prstGeom>
          <a:noFill/>
          <a:ln>
            <a:miter lim="800000"/>
            <a:headEnd/>
            <a:tailEnd/>
          </a:ln>
        </p:spPr>
        <p:txBody>
          <a:bodyPr bIns="9144" anchor="b"/>
          <a:lstStyle/>
          <a:p>
            <a:pPr algn="r" fontAlgn="base">
              <a:spcBef>
                <a:spcPct val="0"/>
              </a:spcBef>
              <a:spcAft>
                <a:spcPct val="0"/>
              </a:spcAft>
              <a:defRPr/>
            </a:pPr>
            <a:endParaRPr lang="en-US" sz="1200" dirty="0">
              <a:solidFill>
                <a:srgbClr val="273C56"/>
              </a:solidFill>
            </a:endParaRPr>
          </a:p>
        </p:txBody>
      </p:sp>
      <p:sp>
        <p:nvSpPr>
          <p:cNvPr id="15364" name="Rectangle 5"/>
          <p:cNvSpPr>
            <a:spLocks noChangeArrowheads="1"/>
          </p:cNvSpPr>
          <p:nvPr/>
        </p:nvSpPr>
        <p:spPr bwMode="auto">
          <a:xfrm>
            <a:off x="228600" y="2133600"/>
            <a:ext cx="8610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fontAlgn="base">
              <a:spcBef>
                <a:spcPct val="20000"/>
              </a:spcBef>
              <a:spcAft>
                <a:spcPct val="0"/>
              </a:spcAft>
            </a:pPr>
            <a:endParaRPr lang="en-US" sz="2000" dirty="0">
              <a:solidFill>
                <a:srgbClr val="000000"/>
              </a:solidFill>
            </a:endParaRPr>
          </a:p>
          <a:p>
            <a:pPr marL="342900" indent="-342900" fontAlgn="base">
              <a:spcBef>
                <a:spcPct val="20000"/>
              </a:spcBef>
              <a:spcAft>
                <a:spcPct val="0"/>
              </a:spcAft>
              <a:buFontTx/>
              <a:buChar char="•"/>
            </a:pPr>
            <a:endParaRPr lang="en-US" sz="2000" dirty="0">
              <a:solidFill>
                <a:srgbClr val="000000"/>
              </a:solidFill>
            </a:endParaRPr>
          </a:p>
        </p:txBody>
      </p:sp>
      <p:sp>
        <p:nvSpPr>
          <p:cNvPr id="7" name="Rectangle 4"/>
          <p:cNvSpPr txBox="1">
            <a:spLocks noChangeArrowheads="1"/>
          </p:cNvSpPr>
          <p:nvPr/>
        </p:nvSpPr>
        <p:spPr>
          <a:xfrm>
            <a:off x="457199" y="1676400"/>
            <a:ext cx="8001001" cy="46482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marL="342900" lvl="1" indent="-342900" eaLnBrk="1" fontAlgn="base" hangingPunct="1">
              <a:spcBef>
                <a:spcPct val="20000"/>
              </a:spcBef>
              <a:spcAft>
                <a:spcPts val="1200"/>
              </a:spcAft>
              <a:buFont typeface="Arial" pitchFamily="34" charset="0"/>
              <a:buChar char="•"/>
            </a:pPr>
            <a:r>
              <a:rPr lang="en-US" sz="2800" b="0" i="0" dirty="0" smtClean="0">
                <a:solidFill>
                  <a:prstClr val="black"/>
                </a:solidFill>
                <a:latin typeface="+mn-lt"/>
              </a:rPr>
              <a:t>Corresponding structure or material is absent when:</a:t>
            </a:r>
          </a:p>
          <a:p>
            <a:pPr marL="1200150" lvl="3" indent="-342900" eaLnBrk="1" fontAlgn="base" hangingPunct="1">
              <a:spcBef>
                <a:spcPct val="20000"/>
              </a:spcBef>
              <a:spcAft>
                <a:spcPts val="1200"/>
              </a:spcAft>
              <a:buFont typeface="Arial" pitchFamily="34" charset="0"/>
              <a:buChar char="•"/>
            </a:pPr>
            <a:r>
              <a:rPr lang="en-US" sz="2800" b="0" i="0" dirty="0" smtClean="0">
                <a:solidFill>
                  <a:prstClr val="black"/>
                </a:solidFill>
                <a:latin typeface="+mn-lt"/>
              </a:rPr>
              <a:t>The specification merely repeats the function without any structure to perform the function; or</a:t>
            </a:r>
          </a:p>
          <a:p>
            <a:pPr marL="1200150" lvl="3" indent="-342900" eaLnBrk="1" fontAlgn="base" hangingPunct="1">
              <a:spcBef>
                <a:spcPct val="20000"/>
              </a:spcBef>
              <a:spcAft>
                <a:spcPts val="1200"/>
              </a:spcAft>
              <a:buFont typeface="Arial" pitchFamily="34" charset="0"/>
              <a:buChar char="•"/>
            </a:pPr>
            <a:r>
              <a:rPr lang="en-US" sz="2800" b="0" i="0" dirty="0" smtClean="0">
                <a:solidFill>
                  <a:prstClr val="black"/>
                </a:solidFill>
                <a:latin typeface="+mn-lt"/>
              </a:rPr>
              <a:t>Designates a “black box” to perform the function</a:t>
            </a:r>
          </a:p>
        </p:txBody>
      </p:sp>
      <p:sp>
        <p:nvSpPr>
          <p:cNvPr id="9" name="Rectangle 4"/>
          <p:cNvSpPr txBox="1">
            <a:spLocks noChangeArrowheads="1"/>
          </p:cNvSpPr>
          <p:nvPr/>
        </p:nvSpPr>
        <p:spPr>
          <a:xfrm>
            <a:off x="685800" y="412750"/>
            <a:ext cx="6781800" cy="8382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eaLnBrk="1" fontAlgn="base" hangingPunct="1">
              <a:spcBef>
                <a:spcPct val="0"/>
              </a:spcBef>
              <a:spcAft>
                <a:spcPct val="0"/>
              </a:spcAft>
            </a:pPr>
            <a:r>
              <a:rPr lang="en-US" sz="3600" b="0" i="0" dirty="0" smtClean="0">
                <a:solidFill>
                  <a:srgbClr val="FFFFFF"/>
                </a:solidFill>
                <a:latin typeface="+mn-lt"/>
              </a:rPr>
              <a:t>Inadequate Disclosure - Absent </a:t>
            </a:r>
            <a:endParaRPr lang="en-US" sz="3600" b="0" i="0" dirty="0">
              <a:solidFill>
                <a:srgbClr val="FFFFFF"/>
              </a:solidFill>
              <a:latin typeface="+mn-lt"/>
            </a:endParaRPr>
          </a:p>
        </p:txBody>
      </p:sp>
    </p:spTree>
    <p:extLst>
      <p:ext uri="{BB962C8B-B14F-4D97-AF65-F5344CB8AC3E}">
        <p14:creationId xmlns:p14="http://schemas.microsoft.com/office/powerpoint/2010/main" val="1032395401"/>
      </p:ext>
    </p:extLst>
  </p:cSld>
  <p:clrMapOvr>
    <a:masterClrMapping/>
  </p:clrMapOvr>
  <p:transition>
    <p:rand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052"/>
          <p:cNvSpPr>
            <a:spLocks noGrp="1" noChangeArrowheads="1"/>
          </p:cNvSpPr>
          <p:nvPr>
            <p:ph type="dt" sz="half" idx="10"/>
          </p:nvPr>
        </p:nvSpPr>
        <p:spPr/>
        <p:txBody>
          <a:bodyPr/>
          <a:lstStyle/>
          <a:p>
            <a:pPr>
              <a:defRPr/>
            </a:pPr>
            <a:fld id="{EBAD4EF6-6EBD-4E7A-99D6-6D82F43AAE6B}" type="datetime1">
              <a:rPr lang="en-US"/>
              <a:pPr>
                <a:defRPr/>
              </a:pPr>
              <a:t>4/25/2014</a:t>
            </a:fld>
            <a:endParaRPr lang="en-US" dirty="0"/>
          </a:p>
        </p:txBody>
      </p:sp>
      <p:sp>
        <p:nvSpPr>
          <p:cNvPr id="8" name="Rectangle 2054"/>
          <p:cNvSpPr>
            <a:spLocks noGrp="1" noChangeArrowheads="1"/>
          </p:cNvSpPr>
          <p:nvPr>
            <p:ph type="sldNum" sz="quarter" idx="12"/>
          </p:nvPr>
        </p:nvSpPr>
        <p:spPr/>
        <p:txBody>
          <a:bodyPr/>
          <a:lstStyle/>
          <a:p>
            <a:pPr>
              <a:defRPr/>
            </a:pPr>
            <a:fld id="{F36444ED-B8CD-4BBA-A243-31E16A17005E}" type="slidenum">
              <a:rPr lang="en-US"/>
              <a:pPr>
                <a:defRPr/>
              </a:pPr>
              <a:t>13</a:t>
            </a:fld>
            <a:endParaRPr lang="en-US" dirty="0"/>
          </a:p>
        </p:txBody>
      </p:sp>
      <p:sp>
        <p:nvSpPr>
          <p:cNvPr id="4" name="Date Placeholder 3"/>
          <p:cNvSpPr txBox="1">
            <a:spLocks noGrp="1"/>
          </p:cNvSpPr>
          <p:nvPr/>
        </p:nvSpPr>
        <p:spPr bwMode="auto">
          <a:xfrm>
            <a:off x="152400" y="6324600"/>
            <a:ext cx="1905000" cy="457200"/>
          </a:xfrm>
          <a:prstGeom prst="rect">
            <a:avLst/>
          </a:prstGeom>
          <a:noFill/>
          <a:ln>
            <a:miter lim="800000"/>
            <a:headEnd/>
            <a:tailEnd/>
          </a:ln>
        </p:spPr>
        <p:txBody>
          <a:bodyPr bIns="9144" anchor="b"/>
          <a:lstStyle/>
          <a:p>
            <a:pPr fontAlgn="base">
              <a:spcBef>
                <a:spcPct val="0"/>
              </a:spcBef>
              <a:spcAft>
                <a:spcPct val="0"/>
              </a:spcAft>
              <a:defRPr/>
            </a:pPr>
            <a:endParaRPr lang="en-US" sz="1200" dirty="0">
              <a:solidFill>
                <a:srgbClr val="273C56"/>
              </a:solidFill>
            </a:endParaRPr>
          </a:p>
        </p:txBody>
      </p:sp>
      <p:sp>
        <p:nvSpPr>
          <p:cNvPr id="5" name="Slide Number Placeholder 5"/>
          <p:cNvSpPr txBox="1">
            <a:spLocks noGrp="1"/>
          </p:cNvSpPr>
          <p:nvPr/>
        </p:nvSpPr>
        <p:spPr bwMode="auto">
          <a:xfrm>
            <a:off x="7086600" y="6324600"/>
            <a:ext cx="1905000" cy="457200"/>
          </a:xfrm>
          <a:prstGeom prst="rect">
            <a:avLst/>
          </a:prstGeom>
          <a:noFill/>
          <a:ln>
            <a:miter lim="800000"/>
            <a:headEnd/>
            <a:tailEnd/>
          </a:ln>
        </p:spPr>
        <p:txBody>
          <a:bodyPr bIns="9144" anchor="b"/>
          <a:lstStyle/>
          <a:p>
            <a:pPr algn="r" fontAlgn="base">
              <a:spcBef>
                <a:spcPct val="0"/>
              </a:spcBef>
              <a:spcAft>
                <a:spcPct val="0"/>
              </a:spcAft>
              <a:defRPr/>
            </a:pPr>
            <a:endParaRPr lang="en-US" sz="1200" dirty="0">
              <a:solidFill>
                <a:srgbClr val="273C56"/>
              </a:solidFill>
            </a:endParaRPr>
          </a:p>
        </p:txBody>
      </p:sp>
      <p:sp>
        <p:nvSpPr>
          <p:cNvPr id="15364" name="Rectangle 5"/>
          <p:cNvSpPr>
            <a:spLocks noChangeArrowheads="1"/>
          </p:cNvSpPr>
          <p:nvPr/>
        </p:nvSpPr>
        <p:spPr bwMode="auto">
          <a:xfrm>
            <a:off x="228600" y="2133600"/>
            <a:ext cx="8610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fontAlgn="base">
              <a:spcBef>
                <a:spcPct val="20000"/>
              </a:spcBef>
              <a:spcAft>
                <a:spcPct val="0"/>
              </a:spcAft>
            </a:pPr>
            <a:endParaRPr lang="en-US" sz="2000" dirty="0">
              <a:solidFill>
                <a:srgbClr val="000000"/>
              </a:solidFill>
            </a:endParaRPr>
          </a:p>
          <a:p>
            <a:pPr marL="342900" indent="-342900" fontAlgn="base">
              <a:spcBef>
                <a:spcPct val="20000"/>
              </a:spcBef>
              <a:spcAft>
                <a:spcPct val="0"/>
              </a:spcAft>
              <a:buFontTx/>
              <a:buChar char="•"/>
            </a:pPr>
            <a:endParaRPr lang="en-US" sz="2000" dirty="0">
              <a:solidFill>
                <a:srgbClr val="000000"/>
              </a:solidFill>
            </a:endParaRPr>
          </a:p>
        </p:txBody>
      </p:sp>
      <p:sp>
        <p:nvSpPr>
          <p:cNvPr id="7" name="Rectangle 4"/>
          <p:cNvSpPr txBox="1">
            <a:spLocks noChangeArrowheads="1"/>
          </p:cNvSpPr>
          <p:nvPr/>
        </p:nvSpPr>
        <p:spPr>
          <a:xfrm>
            <a:off x="380999" y="1676400"/>
            <a:ext cx="8001001" cy="46482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marL="342900" lvl="1" indent="-342900" eaLnBrk="1" fontAlgn="base" hangingPunct="1">
              <a:spcBef>
                <a:spcPct val="20000"/>
              </a:spcBef>
              <a:spcAft>
                <a:spcPts val="1200"/>
              </a:spcAft>
              <a:buFont typeface="Arial" pitchFamily="34" charset="0"/>
              <a:buChar char="•"/>
            </a:pPr>
            <a:r>
              <a:rPr lang="en-US" sz="2400" b="0" i="0" dirty="0" smtClean="0">
                <a:solidFill>
                  <a:prstClr val="black"/>
                </a:solidFill>
                <a:latin typeface="+mn-lt"/>
              </a:rPr>
              <a:t>Corresponding structure or material is not sufficient to perform the entire function when:</a:t>
            </a:r>
          </a:p>
          <a:p>
            <a:pPr marL="742950" lvl="2" indent="-342900" eaLnBrk="1" fontAlgn="base" hangingPunct="1">
              <a:spcBef>
                <a:spcPct val="20000"/>
              </a:spcBef>
              <a:spcAft>
                <a:spcPts val="1200"/>
              </a:spcAft>
              <a:buFont typeface="Arial" pitchFamily="34" charset="0"/>
              <a:buChar char="•"/>
            </a:pPr>
            <a:r>
              <a:rPr lang="en-US" sz="2400" b="0" i="0" dirty="0" smtClean="0">
                <a:solidFill>
                  <a:prstClr val="black"/>
                </a:solidFill>
                <a:latin typeface="+mn-lt"/>
              </a:rPr>
              <a:t>Functions A and B are claimed, but the corresponding structure is only capable of performing function A; or</a:t>
            </a:r>
          </a:p>
          <a:p>
            <a:pPr marL="742950" lvl="2" indent="-342900" eaLnBrk="1" fontAlgn="base" hangingPunct="1">
              <a:spcBef>
                <a:spcPct val="20000"/>
              </a:spcBef>
              <a:spcAft>
                <a:spcPts val="1200"/>
              </a:spcAft>
              <a:buFont typeface="Arial" pitchFamily="34" charset="0"/>
              <a:buChar char="•"/>
            </a:pPr>
            <a:r>
              <a:rPr lang="en-US" sz="2400" b="0" i="0" dirty="0" smtClean="0">
                <a:solidFill>
                  <a:prstClr val="black"/>
                </a:solidFill>
                <a:latin typeface="+mn-lt"/>
              </a:rPr>
              <a:t>The identified structure cannot perform function A without additional structure</a:t>
            </a:r>
          </a:p>
          <a:p>
            <a:pPr marL="1200150" lvl="3" indent="-342900" eaLnBrk="1" fontAlgn="base" hangingPunct="1">
              <a:spcBef>
                <a:spcPct val="20000"/>
              </a:spcBef>
              <a:spcAft>
                <a:spcPts val="1200"/>
              </a:spcAft>
              <a:buFont typeface="Arial" pitchFamily="34" charset="0"/>
              <a:buChar char="•"/>
            </a:pPr>
            <a:r>
              <a:rPr lang="en-US" sz="2200" b="0" i="0" dirty="0" smtClean="0">
                <a:solidFill>
                  <a:prstClr val="black"/>
                </a:solidFill>
                <a:latin typeface="+mn-lt"/>
              </a:rPr>
              <a:t>For example, a function performed by a programmed computer requires </a:t>
            </a:r>
            <a:r>
              <a:rPr lang="en-US" sz="2200" i="0" dirty="0" smtClean="0">
                <a:solidFill>
                  <a:prstClr val="black"/>
                </a:solidFill>
                <a:latin typeface="+mn-lt"/>
              </a:rPr>
              <a:t>both</a:t>
            </a:r>
            <a:r>
              <a:rPr lang="en-US" sz="2200" b="0" i="0" dirty="0" smtClean="0">
                <a:solidFill>
                  <a:prstClr val="black"/>
                </a:solidFill>
                <a:latin typeface="+mn-lt"/>
              </a:rPr>
              <a:t> the computer and the algorithm that causes the computer to perform the function</a:t>
            </a:r>
          </a:p>
        </p:txBody>
      </p:sp>
      <p:sp>
        <p:nvSpPr>
          <p:cNvPr id="9" name="Rectangle 4"/>
          <p:cNvSpPr txBox="1">
            <a:spLocks noChangeArrowheads="1"/>
          </p:cNvSpPr>
          <p:nvPr/>
        </p:nvSpPr>
        <p:spPr>
          <a:xfrm>
            <a:off x="533400" y="431800"/>
            <a:ext cx="7251700" cy="8382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eaLnBrk="1" fontAlgn="base" hangingPunct="1">
              <a:spcBef>
                <a:spcPct val="0"/>
              </a:spcBef>
              <a:spcAft>
                <a:spcPct val="0"/>
              </a:spcAft>
            </a:pPr>
            <a:r>
              <a:rPr lang="en-US" sz="3200" b="0" i="0" dirty="0" smtClean="0">
                <a:solidFill>
                  <a:srgbClr val="FFFFFF"/>
                </a:solidFill>
                <a:latin typeface="+mn-lt"/>
              </a:rPr>
              <a:t>Inadequate Disclosure - Insufficient </a:t>
            </a:r>
            <a:endParaRPr lang="en-US" sz="3200" b="0" i="0" dirty="0">
              <a:solidFill>
                <a:srgbClr val="FFFFFF"/>
              </a:solidFill>
              <a:latin typeface="+mn-lt"/>
            </a:endParaRPr>
          </a:p>
        </p:txBody>
      </p:sp>
    </p:spTree>
    <p:extLst>
      <p:ext uri="{BB962C8B-B14F-4D97-AF65-F5344CB8AC3E}">
        <p14:creationId xmlns:p14="http://schemas.microsoft.com/office/powerpoint/2010/main" val="4115275484"/>
      </p:ext>
    </p:extLst>
  </p:cSld>
  <p:clrMapOvr>
    <a:masterClrMapping/>
  </p:clrMapOvr>
  <p:transition>
    <p:rand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052"/>
          <p:cNvSpPr>
            <a:spLocks noGrp="1" noChangeArrowheads="1"/>
          </p:cNvSpPr>
          <p:nvPr>
            <p:ph type="dt" sz="half" idx="10"/>
          </p:nvPr>
        </p:nvSpPr>
        <p:spPr/>
        <p:txBody>
          <a:bodyPr/>
          <a:lstStyle/>
          <a:p>
            <a:pPr>
              <a:defRPr/>
            </a:pPr>
            <a:fld id="{EBAD4EF6-6EBD-4E7A-99D6-6D82F43AAE6B}" type="datetime1">
              <a:rPr lang="en-US"/>
              <a:pPr>
                <a:defRPr/>
              </a:pPr>
              <a:t>4/25/2014</a:t>
            </a:fld>
            <a:endParaRPr lang="en-US" dirty="0"/>
          </a:p>
        </p:txBody>
      </p:sp>
      <p:sp>
        <p:nvSpPr>
          <p:cNvPr id="8" name="Rectangle 2054"/>
          <p:cNvSpPr>
            <a:spLocks noGrp="1" noChangeArrowheads="1"/>
          </p:cNvSpPr>
          <p:nvPr>
            <p:ph type="sldNum" sz="quarter" idx="12"/>
          </p:nvPr>
        </p:nvSpPr>
        <p:spPr/>
        <p:txBody>
          <a:bodyPr/>
          <a:lstStyle/>
          <a:p>
            <a:pPr>
              <a:defRPr/>
            </a:pPr>
            <a:fld id="{F36444ED-B8CD-4BBA-A243-31E16A17005E}" type="slidenum">
              <a:rPr lang="en-US"/>
              <a:pPr>
                <a:defRPr/>
              </a:pPr>
              <a:t>14</a:t>
            </a:fld>
            <a:endParaRPr lang="en-US" dirty="0"/>
          </a:p>
        </p:txBody>
      </p:sp>
      <p:sp>
        <p:nvSpPr>
          <p:cNvPr id="4" name="Date Placeholder 3"/>
          <p:cNvSpPr txBox="1">
            <a:spLocks noGrp="1"/>
          </p:cNvSpPr>
          <p:nvPr/>
        </p:nvSpPr>
        <p:spPr bwMode="auto">
          <a:xfrm>
            <a:off x="152400" y="6324600"/>
            <a:ext cx="1905000" cy="457200"/>
          </a:xfrm>
          <a:prstGeom prst="rect">
            <a:avLst/>
          </a:prstGeom>
          <a:noFill/>
          <a:ln>
            <a:miter lim="800000"/>
            <a:headEnd/>
            <a:tailEnd/>
          </a:ln>
        </p:spPr>
        <p:txBody>
          <a:bodyPr bIns="9144" anchor="b"/>
          <a:lstStyle/>
          <a:p>
            <a:pPr fontAlgn="base">
              <a:spcBef>
                <a:spcPct val="0"/>
              </a:spcBef>
              <a:spcAft>
                <a:spcPct val="0"/>
              </a:spcAft>
              <a:defRPr/>
            </a:pPr>
            <a:endParaRPr lang="en-US" sz="1200" dirty="0">
              <a:solidFill>
                <a:srgbClr val="273C56"/>
              </a:solidFill>
            </a:endParaRPr>
          </a:p>
        </p:txBody>
      </p:sp>
      <p:sp>
        <p:nvSpPr>
          <p:cNvPr id="5" name="Slide Number Placeholder 5"/>
          <p:cNvSpPr txBox="1">
            <a:spLocks noGrp="1"/>
          </p:cNvSpPr>
          <p:nvPr/>
        </p:nvSpPr>
        <p:spPr bwMode="auto">
          <a:xfrm>
            <a:off x="7086600" y="6324600"/>
            <a:ext cx="1905000" cy="457200"/>
          </a:xfrm>
          <a:prstGeom prst="rect">
            <a:avLst/>
          </a:prstGeom>
          <a:noFill/>
          <a:ln>
            <a:miter lim="800000"/>
            <a:headEnd/>
            <a:tailEnd/>
          </a:ln>
        </p:spPr>
        <p:txBody>
          <a:bodyPr bIns="9144" anchor="b"/>
          <a:lstStyle/>
          <a:p>
            <a:pPr algn="r" fontAlgn="base">
              <a:spcBef>
                <a:spcPct val="0"/>
              </a:spcBef>
              <a:spcAft>
                <a:spcPct val="0"/>
              </a:spcAft>
              <a:defRPr/>
            </a:pPr>
            <a:endParaRPr lang="en-US" sz="1200" dirty="0">
              <a:solidFill>
                <a:srgbClr val="273C56"/>
              </a:solidFill>
            </a:endParaRPr>
          </a:p>
        </p:txBody>
      </p:sp>
      <p:sp>
        <p:nvSpPr>
          <p:cNvPr id="15364" name="Rectangle 5"/>
          <p:cNvSpPr>
            <a:spLocks noChangeArrowheads="1"/>
          </p:cNvSpPr>
          <p:nvPr/>
        </p:nvSpPr>
        <p:spPr bwMode="auto">
          <a:xfrm>
            <a:off x="228600" y="2133600"/>
            <a:ext cx="8610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fontAlgn="base">
              <a:spcBef>
                <a:spcPct val="20000"/>
              </a:spcBef>
              <a:spcAft>
                <a:spcPct val="0"/>
              </a:spcAft>
            </a:pPr>
            <a:endParaRPr lang="en-US" sz="2000" dirty="0">
              <a:solidFill>
                <a:srgbClr val="000000"/>
              </a:solidFill>
            </a:endParaRPr>
          </a:p>
          <a:p>
            <a:pPr marL="342900" indent="-342900" fontAlgn="base">
              <a:spcBef>
                <a:spcPct val="20000"/>
              </a:spcBef>
              <a:spcAft>
                <a:spcPct val="0"/>
              </a:spcAft>
              <a:buFontTx/>
              <a:buChar char="•"/>
            </a:pPr>
            <a:endParaRPr lang="en-US" sz="2000" dirty="0">
              <a:solidFill>
                <a:srgbClr val="000000"/>
              </a:solidFill>
            </a:endParaRPr>
          </a:p>
        </p:txBody>
      </p:sp>
      <p:sp>
        <p:nvSpPr>
          <p:cNvPr id="7" name="Rectangle 4"/>
          <p:cNvSpPr txBox="1">
            <a:spLocks noChangeArrowheads="1"/>
          </p:cNvSpPr>
          <p:nvPr/>
        </p:nvSpPr>
        <p:spPr>
          <a:xfrm>
            <a:off x="380998" y="1727200"/>
            <a:ext cx="7924801" cy="42926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marL="342900" lvl="1" indent="-342900" eaLnBrk="1" fontAlgn="base" hangingPunct="1">
              <a:spcBef>
                <a:spcPct val="20000"/>
              </a:spcBef>
              <a:spcAft>
                <a:spcPts val="1200"/>
              </a:spcAft>
              <a:buFont typeface="Arial" pitchFamily="34" charset="0"/>
              <a:buChar char="•"/>
            </a:pPr>
            <a:r>
              <a:rPr lang="en-US" sz="2400" b="0" i="0" dirty="0" smtClean="0">
                <a:solidFill>
                  <a:prstClr val="black"/>
                </a:solidFill>
                <a:latin typeface="+mn-lt"/>
              </a:rPr>
              <a:t>Corresponding structure or material is not linked to the claimed function when:</a:t>
            </a:r>
          </a:p>
          <a:p>
            <a:pPr marL="742950" lvl="2" indent="-342900" eaLnBrk="1" fontAlgn="base" hangingPunct="1">
              <a:spcBef>
                <a:spcPct val="20000"/>
              </a:spcBef>
              <a:spcAft>
                <a:spcPts val="1200"/>
              </a:spcAft>
              <a:buFont typeface="Arial" pitchFamily="34" charset="0"/>
              <a:buChar char="•"/>
            </a:pPr>
            <a:r>
              <a:rPr lang="en-US" sz="2400" b="0" i="0" dirty="0">
                <a:solidFill>
                  <a:prstClr val="black"/>
                </a:solidFill>
                <a:latin typeface="+mn-lt"/>
              </a:rPr>
              <a:t>Structure that could perform the function is present in the specification, but is </a:t>
            </a:r>
            <a:r>
              <a:rPr lang="en-US" sz="2400" b="0" i="0" dirty="0" smtClean="0">
                <a:solidFill>
                  <a:prstClr val="black"/>
                </a:solidFill>
                <a:latin typeface="+mn-lt"/>
              </a:rPr>
              <a:t>linked to a different function or not connected to that function in any way; or</a:t>
            </a:r>
            <a:endParaRPr lang="en-US" sz="2400" b="0" i="0" dirty="0">
              <a:solidFill>
                <a:prstClr val="black"/>
              </a:solidFill>
              <a:latin typeface="+mn-lt"/>
            </a:endParaRPr>
          </a:p>
          <a:p>
            <a:pPr marL="742950" lvl="2" indent="-342900" eaLnBrk="1" fontAlgn="base" hangingPunct="1">
              <a:spcBef>
                <a:spcPct val="20000"/>
              </a:spcBef>
              <a:spcAft>
                <a:spcPts val="1200"/>
              </a:spcAft>
              <a:buFont typeface="Arial" pitchFamily="34" charset="0"/>
              <a:buChar char="•"/>
            </a:pPr>
            <a:r>
              <a:rPr lang="en-US" sz="2400" b="0" i="0" dirty="0" smtClean="0">
                <a:solidFill>
                  <a:prstClr val="black"/>
                </a:solidFill>
                <a:latin typeface="+mn-lt"/>
              </a:rPr>
              <a:t>Structure that could inherently perform the function is present in the specification, but is not described as performing the function</a:t>
            </a:r>
          </a:p>
          <a:p>
            <a:pPr marL="342900" lvl="1" indent="-342900" eaLnBrk="1" fontAlgn="base" hangingPunct="1">
              <a:spcBef>
                <a:spcPct val="20000"/>
              </a:spcBef>
              <a:spcAft>
                <a:spcPts val="1200"/>
              </a:spcAft>
              <a:buFont typeface="Arial" pitchFamily="34" charset="0"/>
              <a:buChar char="•"/>
            </a:pPr>
            <a:endParaRPr lang="en-US" sz="2200" b="0" i="0" dirty="0">
              <a:solidFill>
                <a:prstClr val="black"/>
              </a:solidFill>
              <a:latin typeface="+mn-lt"/>
            </a:endParaRPr>
          </a:p>
        </p:txBody>
      </p:sp>
      <p:sp>
        <p:nvSpPr>
          <p:cNvPr id="9" name="Rectangle 4"/>
          <p:cNvSpPr txBox="1">
            <a:spLocks noChangeArrowheads="1"/>
          </p:cNvSpPr>
          <p:nvPr/>
        </p:nvSpPr>
        <p:spPr>
          <a:xfrm>
            <a:off x="762000" y="482600"/>
            <a:ext cx="6781800" cy="8382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eaLnBrk="1" fontAlgn="base" hangingPunct="1">
              <a:spcBef>
                <a:spcPct val="0"/>
              </a:spcBef>
              <a:spcAft>
                <a:spcPct val="0"/>
              </a:spcAft>
            </a:pPr>
            <a:r>
              <a:rPr lang="en-US" sz="3200" b="0" i="0" dirty="0" smtClean="0">
                <a:solidFill>
                  <a:srgbClr val="FFFFFF"/>
                </a:solidFill>
                <a:latin typeface="+mn-lt"/>
              </a:rPr>
              <a:t>Inadequate Disclosure – No Linkage </a:t>
            </a:r>
            <a:endParaRPr lang="en-US" sz="3200" b="0" i="0" dirty="0">
              <a:solidFill>
                <a:srgbClr val="FFFFFF"/>
              </a:solidFill>
              <a:latin typeface="+mn-lt"/>
            </a:endParaRPr>
          </a:p>
        </p:txBody>
      </p:sp>
    </p:spTree>
    <p:extLst>
      <p:ext uri="{BB962C8B-B14F-4D97-AF65-F5344CB8AC3E}">
        <p14:creationId xmlns:p14="http://schemas.microsoft.com/office/powerpoint/2010/main" val="2195334025"/>
      </p:ext>
    </p:extLst>
  </p:cSld>
  <p:clrMapOvr>
    <a:masterClrMapping/>
  </p:clrMapOvr>
  <p:transition>
    <p:rand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052"/>
          <p:cNvSpPr>
            <a:spLocks noGrp="1" noChangeArrowheads="1"/>
          </p:cNvSpPr>
          <p:nvPr>
            <p:ph type="dt" sz="half" idx="10"/>
          </p:nvPr>
        </p:nvSpPr>
        <p:spPr/>
        <p:txBody>
          <a:bodyPr/>
          <a:lstStyle/>
          <a:p>
            <a:pPr>
              <a:defRPr/>
            </a:pPr>
            <a:fld id="{EBAD4EF6-6EBD-4E7A-99D6-6D82F43AAE6B}" type="datetime1">
              <a:rPr lang="en-US"/>
              <a:pPr>
                <a:defRPr/>
              </a:pPr>
              <a:t>4/25/2014</a:t>
            </a:fld>
            <a:endParaRPr lang="en-US" dirty="0"/>
          </a:p>
        </p:txBody>
      </p:sp>
      <p:sp>
        <p:nvSpPr>
          <p:cNvPr id="8" name="Rectangle 2054"/>
          <p:cNvSpPr>
            <a:spLocks noGrp="1" noChangeArrowheads="1"/>
          </p:cNvSpPr>
          <p:nvPr>
            <p:ph type="sldNum" sz="quarter" idx="12"/>
          </p:nvPr>
        </p:nvSpPr>
        <p:spPr/>
        <p:txBody>
          <a:bodyPr/>
          <a:lstStyle/>
          <a:p>
            <a:pPr>
              <a:defRPr/>
            </a:pPr>
            <a:fld id="{F36444ED-B8CD-4BBA-A243-31E16A17005E}" type="slidenum">
              <a:rPr lang="en-US"/>
              <a:pPr>
                <a:defRPr/>
              </a:pPr>
              <a:t>15</a:t>
            </a:fld>
            <a:endParaRPr lang="en-US" dirty="0"/>
          </a:p>
        </p:txBody>
      </p:sp>
      <p:sp>
        <p:nvSpPr>
          <p:cNvPr id="4" name="Date Placeholder 3"/>
          <p:cNvSpPr txBox="1">
            <a:spLocks noGrp="1"/>
          </p:cNvSpPr>
          <p:nvPr/>
        </p:nvSpPr>
        <p:spPr bwMode="auto">
          <a:xfrm>
            <a:off x="152400" y="6324600"/>
            <a:ext cx="1905000" cy="457200"/>
          </a:xfrm>
          <a:prstGeom prst="rect">
            <a:avLst/>
          </a:prstGeom>
          <a:noFill/>
          <a:ln>
            <a:miter lim="800000"/>
            <a:headEnd/>
            <a:tailEnd/>
          </a:ln>
        </p:spPr>
        <p:txBody>
          <a:bodyPr bIns="9144" anchor="b"/>
          <a:lstStyle/>
          <a:p>
            <a:pPr fontAlgn="base">
              <a:spcBef>
                <a:spcPct val="0"/>
              </a:spcBef>
              <a:spcAft>
                <a:spcPct val="0"/>
              </a:spcAft>
              <a:defRPr/>
            </a:pPr>
            <a:endParaRPr lang="en-US" sz="1200" dirty="0">
              <a:solidFill>
                <a:srgbClr val="273C56"/>
              </a:solidFill>
            </a:endParaRPr>
          </a:p>
        </p:txBody>
      </p:sp>
      <p:sp>
        <p:nvSpPr>
          <p:cNvPr id="5" name="Slide Number Placeholder 5"/>
          <p:cNvSpPr txBox="1">
            <a:spLocks noGrp="1"/>
          </p:cNvSpPr>
          <p:nvPr/>
        </p:nvSpPr>
        <p:spPr bwMode="auto">
          <a:xfrm>
            <a:off x="7086600" y="6324600"/>
            <a:ext cx="1905000" cy="457200"/>
          </a:xfrm>
          <a:prstGeom prst="rect">
            <a:avLst/>
          </a:prstGeom>
          <a:noFill/>
          <a:ln>
            <a:miter lim="800000"/>
            <a:headEnd/>
            <a:tailEnd/>
          </a:ln>
        </p:spPr>
        <p:txBody>
          <a:bodyPr bIns="9144" anchor="b"/>
          <a:lstStyle/>
          <a:p>
            <a:pPr algn="r" fontAlgn="base">
              <a:spcBef>
                <a:spcPct val="0"/>
              </a:spcBef>
              <a:spcAft>
                <a:spcPct val="0"/>
              </a:spcAft>
              <a:defRPr/>
            </a:pPr>
            <a:endParaRPr lang="en-US" sz="1200" dirty="0">
              <a:solidFill>
                <a:srgbClr val="273C56"/>
              </a:solidFill>
            </a:endParaRPr>
          </a:p>
        </p:txBody>
      </p:sp>
      <p:sp>
        <p:nvSpPr>
          <p:cNvPr id="15364" name="Rectangle 5"/>
          <p:cNvSpPr>
            <a:spLocks noChangeArrowheads="1"/>
          </p:cNvSpPr>
          <p:nvPr/>
        </p:nvSpPr>
        <p:spPr bwMode="auto">
          <a:xfrm>
            <a:off x="228600" y="2133600"/>
            <a:ext cx="8610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fontAlgn="base">
              <a:spcBef>
                <a:spcPct val="20000"/>
              </a:spcBef>
              <a:spcAft>
                <a:spcPct val="0"/>
              </a:spcAft>
            </a:pPr>
            <a:endParaRPr lang="en-US" sz="2000" dirty="0">
              <a:solidFill>
                <a:srgbClr val="000000"/>
              </a:solidFill>
            </a:endParaRPr>
          </a:p>
          <a:p>
            <a:pPr marL="342900" indent="-342900" fontAlgn="base">
              <a:spcBef>
                <a:spcPct val="20000"/>
              </a:spcBef>
              <a:spcAft>
                <a:spcPct val="0"/>
              </a:spcAft>
              <a:buFontTx/>
              <a:buChar char="•"/>
            </a:pPr>
            <a:endParaRPr lang="en-US" sz="2000" dirty="0">
              <a:solidFill>
                <a:srgbClr val="000000"/>
              </a:solidFill>
            </a:endParaRPr>
          </a:p>
        </p:txBody>
      </p:sp>
      <p:sp>
        <p:nvSpPr>
          <p:cNvPr id="7" name="Rectangle 4"/>
          <p:cNvSpPr txBox="1">
            <a:spLocks noChangeArrowheads="1"/>
          </p:cNvSpPr>
          <p:nvPr/>
        </p:nvSpPr>
        <p:spPr>
          <a:xfrm>
            <a:off x="212725" y="1498600"/>
            <a:ext cx="8382000" cy="48260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marL="342900" lvl="1" indent="-342900" eaLnBrk="1" fontAlgn="base" hangingPunct="1">
              <a:spcBef>
                <a:spcPct val="20000"/>
              </a:spcBef>
              <a:spcAft>
                <a:spcPts val="1200"/>
              </a:spcAft>
              <a:buFont typeface="Arial" pitchFamily="34" charset="0"/>
              <a:buChar char="•"/>
            </a:pPr>
            <a:r>
              <a:rPr lang="en-US" sz="2800" b="0" i="0" dirty="0" smtClean="0">
                <a:solidFill>
                  <a:prstClr val="black"/>
                </a:solidFill>
                <a:latin typeface="+mn-lt"/>
              </a:rPr>
              <a:t>Result of an inadequate corresponding disclosure for § 112(f) limitation:</a:t>
            </a:r>
          </a:p>
          <a:p>
            <a:pPr marL="742950" lvl="2" indent="-342900" eaLnBrk="1" fontAlgn="base" hangingPunct="1">
              <a:spcBef>
                <a:spcPct val="20000"/>
              </a:spcBef>
              <a:spcAft>
                <a:spcPts val="1200"/>
              </a:spcAft>
              <a:buFont typeface="Arial" pitchFamily="34" charset="0"/>
              <a:buChar char="•"/>
            </a:pPr>
            <a:r>
              <a:rPr lang="en-US" sz="2400" b="0" i="0" dirty="0" smtClean="0">
                <a:solidFill>
                  <a:prstClr val="black"/>
                </a:solidFill>
                <a:latin typeface="+mn-lt"/>
              </a:rPr>
              <a:t>The </a:t>
            </a:r>
            <a:r>
              <a:rPr lang="en-US" sz="2400" b="0" i="0" dirty="0">
                <a:solidFill>
                  <a:prstClr val="black"/>
                </a:solidFill>
                <a:latin typeface="+mn-lt"/>
              </a:rPr>
              <a:t>claim limitation </a:t>
            </a:r>
            <a:r>
              <a:rPr lang="en-US" sz="2400" b="0" i="0" dirty="0" smtClean="0">
                <a:solidFill>
                  <a:prstClr val="black"/>
                </a:solidFill>
                <a:latin typeface="+mn-lt"/>
              </a:rPr>
              <a:t>becomes an unbounded purely functional limitation</a:t>
            </a:r>
          </a:p>
          <a:p>
            <a:pPr marL="1200150" lvl="3" indent="-342900" eaLnBrk="1" fontAlgn="base" hangingPunct="1">
              <a:spcBef>
                <a:spcPct val="20000"/>
              </a:spcBef>
              <a:spcAft>
                <a:spcPts val="1200"/>
              </a:spcAft>
              <a:buFont typeface="Arial" pitchFamily="34" charset="0"/>
              <a:buChar char="•"/>
            </a:pPr>
            <a:r>
              <a:rPr lang="en-US" sz="2400" b="0" i="0" dirty="0" smtClean="0">
                <a:solidFill>
                  <a:prstClr val="black"/>
                </a:solidFill>
                <a:latin typeface="+mn-lt"/>
              </a:rPr>
              <a:t>No limits imposed by structure, material or acts</a:t>
            </a:r>
          </a:p>
          <a:p>
            <a:pPr marL="1200150" lvl="3" indent="-342900" eaLnBrk="1" fontAlgn="base" hangingPunct="1">
              <a:spcBef>
                <a:spcPct val="20000"/>
              </a:spcBef>
              <a:spcAft>
                <a:spcPts val="1200"/>
              </a:spcAft>
              <a:buFont typeface="Arial" pitchFamily="34" charset="0"/>
              <a:buChar char="•"/>
            </a:pPr>
            <a:r>
              <a:rPr lang="en-US" sz="2400" b="0" i="0" dirty="0" smtClean="0">
                <a:solidFill>
                  <a:prstClr val="black"/>
                </a:solidFill>
                <a:latin typeface="+mn-lt"/>
              </a:rPr>
              <a:t>Covers all ways of performing a function – known and unknown</a:t>
            </a:r>
          </a:p>
          <a:p>
            <a:pPr marL="342900" lvl="1" indent="-342900" eaLnBrk="1" fontAlgn="base" hangingPunct="1">
              <a:spcBef>
                <a:spcPct val="20000"/>
              </a:spcBef>
              <a:spcAft>
                <a:spcPts val="1200"/>
              </a:spcAft>
              <a:buFont typeface="Arial" pitchFamily="34" charset="0"/>
              <a:buChar char="•"/>
            </a:pPr>
            <a:r>
              <a:rPr lang="en-US" sz="2800" dirty="0" smtClean="0">
                <a:solidFill>
                  <a:prstClr val="black"/>
                </a:solidFill>
                <a:latin typeface="+mn-lt"/>
              </a:rPr>
              <a:t>Indefinite</a:t>
            </a:r>
            <a:r>
              <a:rPr lang="en-US" sz="2800" b="0" i="0" dirty="0" smtClean="0">
                <a:solidFill>
                  <a:prstClr val="black"/>
                </a:solidFill>
                <a:latin typeface="+mn-lt"/>
              </a:rPr>
              <a:t> under 35 U.S.C. 112(b) (second paragraph, pre-AIA) because claim boundaries are unknown</a:t>
            </a:r>
            <a:endParaRPr lang="en-US" sz="2800" b="0" i="0" dirty="0">
              <a:solidFill>
                <a:prstClr val="black"/>
              </a:solidFill>
              <a:latin typeface="+mn-lt"/>
            </a:endParaRPr>
          </a:p>
        </p:txBody>
      </p:sp>
      <p:sp>
        <p:nvSpPr>
          <p:cNvPr id="9" name="Rectangle 4"/>
          <p:cNvSpPr txBox="1">
            <a:spLocks noChangeArrowheads="1"/>
          </p:cNvSpPr>
          <p:nvPr/>
        </p:nvSpPr>
        <p:spPr>
          <a:xfrm>
            <a:off x="1003300" y="431800"/>
            <a:ext cx="6781800" cy="8382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eaLnBrk="1" fontAlgn="base" hangingPunct="1">
              <a:spcBef>
                <a:spcPct val="0"/>
              </a:spcBef>
              <a:spcAft>
                <a:spcPct val="0"/>
              </a:spcAft>
            </a:pPr>
            <a:r>
              <a:rPr lang="en-US" sz="3600" b="0" i="0" dirty="0" smtClean="0">
                <a:solidFill>
                  <a:srgbClr val="FFFFFF"/>
                </a:solidFill>
                <a:latin typeface="+mn-lt"/>
              </a:rPr>
              <a:t>Inadequate Disclosure - Result </a:t>
            </a:r>
            <a:endParaRPr lang="en-US" sz="3600" b="0" i="0" dirty="0">
              <a:solidFill>
                <a:srgbClr val="FFFFFF"/>
              </a:solidFill>
              <a:latin typeface="+mn-lt"/>
            </a:endParaRPr>
          </a:p>
        </p:txBody>
      </p:sp>
    </p:spTree>
    <p:extLst>
      <p:ext uri="{BB962C8B-B14F-4D97-AF65-F5344CB8AC3E}">
        <p14:creationId xmlns:p14="http://schemas.microsoft.com/office/powerpoint/2010/main" val="3481464801"/>
      </p:ext>
    </p:extLst>
  </p:cSld>
  <p:clrMapOvr>
    <a:masterClrMapping/>
  </p:clrMapOvr>
  <p:transition>
    <p:rand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295400"/>
            <a:ext cx="8458200" cy="4724400"/>
          </a:xfrm>
        </p:spPr>
        <p:txBody>
          <a:bodyPr/>
          <a:lstStyle/>
          <a:p>
            <a:pPr marL="0" indent="0">
              <a:spcAft>
                <a:spcPts val="600"/>
              </a:spcAft>
              <a:buNone/>
            </a:pPr>
            <a:r>
              <a:rPr lang="en-US" sz="2600" dirty="0" smtClean="0"/>
              <a:t>A claim including a means-plus-function element must be rejected as indefinite </a:t>
            </a:r>
            <a:r>
              <a:rPr lang="en-US" dirty="0"/>
              <a:t>under § </a:t>
            </a:r>
            <a:r>
              <a:rPr lang="en-US" dirty="0" smtClean="0"/>
              <a:t>112(b) </a:t>
            </a:r>
            <a:r>
              <a:rPr lang="en-US" dirty="0"/>
              <a:t>when</a:t>
            </a:r>
            <a:r>
              <a:rPr lang="en-US" sz="2600" dirty="0" smtClean="0"/>
              <a:t>:</a:t>
            </a:r>
          </a:p>
          <a:p>
            <a:pPr marL="493712" indent="-457200">
              <a:spcAft>
                <a:spcPts val="600"/>
              </a:spcAft>
              <a:buFont typeface="+mj-lt"/>
              <a:buAutoNum type="alphaUcPeriod"/>
            </a:pPr>
            <a:r>
              <a:rPr lang="en-US" sz="2000" dirty="0" smtClean="0"/>
              <a:t>§ 112(f) has been invoked, and there is no disclosure of corresponding structure that performs the claimed function</a:t>
            </a:r>
            <a:r>
              <a:rPr lang="en-US" sz="2000" i="1" dirty="0" smtClean="0"/>
              <a:t>        </a:t>
            </a:r>
            <a:r>
              <a:rPr lang="en-US" sz="2000" b="1" i="1" dirty="0" smtClean="0"/>
              <a:t>(Form ¶ 7.34.18)</a:t>
            </a:r>
            <a:r>
              <a:rPr lang="en-US" sz="2000" dirty="0" smtClean="0"/>
              <a:t>;</a:t>
            </a:r>
          </a:p>
          <a:p>
            <a:pPr marL="493712" indent="-457200">
              <a:spcAft>
                <a:spcPts val="600"/>
              </a:spcAft>
              <a:buFont typeface="+mj-lt"/>
              <a:buAutoNum type="alphaUcPeriod"/>
            </a:pPr>
            <a:r>
              <a:rPr lang="en-US" sz="2000" dirty="0" smtClean="0"/>
              <a:t>§ 112(f) has </a:t>
            </a:r>
            <a:r>
              <a:rPr lang="en-US" sz="2000" dirty="0"/>
              <a:t>been </a:t>
            </a:r>
            <a:r>
              <a:rPr lang="en-US" sz="2000" dirty="0" smtClean="0"/>
              <a:t>invoked, </a:t>
            </a:r>
            <a:r>
              <a:rPr lang="en-US" sz="2000" dirty="0"/>
              <a:t>and </a:t>
            </a:r>
            <a:r>
              <a:rPr lang="en-US" sz="2000" dirty="0" smtClean="0"/>
              <a:t>the corresponding </a:t>
            </a:r>
            <a:r>
              <a:rPr lang="en-US" sz="2000" dirty="0"/>
              <a:t>structure </a:t>
            </a:r>
            <a:r>
              <a:rPr lang="en-US" sz="2000" dirty="0" smtClean="0"/>
              <a:t>is insufficient to perform </a:t>
            </a:r>
            <a:r>
              <a:rPr lang="en-US" sz="2000" dirty="0"/>
              <a:t>the claimed </a:t>
            </a:r>
            <a:r>
              <a:rPr lang="en-US" sz="2000" dirty="0" smtClean="0"/>
              <a:t>function</a:t>
            </a:r>
            <a:r>
              <a:rPr lang="en-US" sz="2000" i="1" dirty="0"/>
              <a:t> </a:t>
            </a:r>
            <a:r>
              <a:rPr lang="en-US" sz="2000" b="1" i="1" dirty="0" smtClean="0"/>
              <a:t>(Form ¶ 7.34.18);</a:t>
            </a:r>
          </a:p>
          <a:p>
            <a:pPr marL="493712" indent="-457200">
              <a:spcAft>
                <a:spcPts val="600"/>
              </a:spcAft>
              <a:buFont typeface="+mj-lt"/>
              <a:buAutoNum type="alphaUcPeriod"/>
            </a:pPr>
            <a:r>
              <a:rPr lang="en-US" sz="2000" dirty="0"/>
              <a:t>§ 112(f) has been invoked, and there is no clear linkage </a:t>
            </a:r>
            <a:r>
              <a:rPr lang="en-US" sz="2000" dirty="0" smtClean="0"/>
              <a:t>disclosed between </a:t>
            </a:r>
            <a:r>
              <a:rPr lang="en-US" sz="2000" dirty="0"/>
              <a:t>the corresponding structure and the claimed </a:t>
            </a:r>
            <a:r>
              <a:rPr lang="en-US" sz="2000" dirty="0" smtClean="0"/>
              <a:t>function </a:t>
            </a:r>
            <a:r>
              <a:rPr lang="en-US" sz="2000" i="1" dirty="0" smtClean="0"/>
              <a:t> </a:t>
            </a:r>
            <a:r>
              <a:rPr lang="en-US" sz="2000" b="1" i="1" dirty="0"/>
              <a:t>(Form ¶ 7.34.19)</a:t>
            </a:r>
            <a:r>
              <a:rPr lang="en-US" sz="2000" dirty="0"/>
              <a:t>; </a:t>
            </a:r>
            <a:r>
              <a:rPr lang="en-US" sz="2000" dirty="0" smtClean="0"/>
              <a:t>or</a:t>
            </a:r>
            <a:endParaRPr lang="en-US" sz="2000" dirty="0"/>
          </a:p>
          <a:p>
            <a:pPr marL="493712" indent="-457200">
              <a:spcAft>
                <a:spcPts val="0"/>
              </a:spcAft>
              <a:buFont typeface="+mj-lt"/>
              <a:buAutoNum type="alphaUcPeriod"/>
            </a:pPr>
            <a:r>
              <a:rPr lang="en-US" sz="2000" dirty="0" smtClean="0"/>
              <a:t>It </a:t>
            </a:r>
            <a:r>
              <a:rPr lang="en-US" sz="2000" dirty="0"/>
              <a:t>is unclear whether § </a:t>
            </a:r>
            <a:r>
              <a:rPr lang="en-US" sz="2000" dirty="0" smtClean="0"/>
              <a:t>112(f) </a:t>
            </a:r>
            <a:r>
              <a:rPr lang="en-US" sz="2000" dirty="0"/>
              <a:t>is being invoked</a:t>
            </a:r>
            <a:r>
              <a:rPr lang="en-US" sz="2000" i="1" dirty="0"/>
              <a:t> </a:t>
            </a:r>
            <a:r>
              <a:rPr lang="en-US" sz="2000" b="1" i="1" dirty="0"/>
              <a:t>(Form ¶ ¶ 7.34.16 or 17</a:t>
            </a:r>
            <a:r>
              <a:rPr lang="en-US" sz="2000" b="1" i="1" dirty="0" smtClean="0"/>
              <a:t>).</a:t>
            </a:r>
          </a:p>
          <a:p>
            <a:pPr marL="0" indent="0">
              <a:spcAft>
                <a:spcPts val="600"/>
              </a:spcAft>
              <a:buNone/>
            </a:pPr>
            <a:r>
              <a:rPr lang="en-US" sz="2000" dirty="0" smtClean="0"/>
              <a:t>When the structure is only implicitly or inherently disclosed, object to the specification using Form ¶ 7.34.20.</a:t>
            </a:r>
            <a:endParaRPr lang="en-US" sz="2000" dirty="0"/>
          </a:p>
          <a:p>
            <a:pPr>
              <a:spcAft>
                <a:spcPts val="600"/>
              </a:spcAft>
              <a:buFont typeface="Arial" pitchFamily="34" charset="0"/>
              <a:buChar char="•"/>
            </a:pPr>
            <a:endParaRPr lang="en-US" sz="2000" dirty="0"/>
          </a:p>
        </p:txBody>
      </p:sp>
      <p:sp>
        <p:nvSpPr>
          <p:cNvPr id="3" name="Date Placeholder 2"/>
          <p:cNvSpPr>
            <a:spLocks noGrp="1"/>
          </p:cNvSpPr>
          <p:nvPr>
            <p:ph type="dt" sz="half" idx="10"/>
          </p:nvPr>
        </p:nvSpPr>
        <p:spPr/>
        <p:txBody>
          <a:bodyPr/>
          <a:lstStyle/>
          <a:p>
            <a:pPr>
              <a:defRPr/>
            </a:pPr>
            <a:fld id="{D633C86A-6A63-4459-BED8-DE50F15A5588}" type="datetime1">
              <a:rPr lang="en-US" smtClean="0"/>
              <a:pPr>
                <a:defRPr/>
              </a:pPr>
              <a:t>4/25/2014</a:t>
            </a:fld>
            <a:endParaRPr lang="en-US" dirty="0"/>
          </a:p>
        </p:txBody>
      </p:sp>
      <p:sp>
        <p:nvSpPr>
          <p:cNvPr id="4" name="Slide Number Placeholder 3"/>
          <p:cNvSpPr>
            <a:spLocks noGrp="1"/>
          </p:cNvSpPr>
          <p:nvPr>
            <p:ph type="sldNum" sz="quarter" idx="12"/>
          </p:nvPr>
        </p:nvSpPr>
        <p:spPr/>
        <p:txBody>
          <a:bodyPr/>
          <a:lstStyle/>
          <a:p>
            <a:pPr>
              <a:defRPr/>
            </a:pPr>
            <a:fld id="{FBE83596-B253-4075-A6B5-C4A3B18A5BEA}" type="slidenum">
              <a:rPr lang="en-US" smtClean="0"/>
              <a:pPr>
                <a:defRPr/>
              </a:pPr>
              <a:t>16</a:t>
            </a:fld>
            <a:endParaRPr lang="en-US" dirty="0"/>
          </a:p>
        </p:txBody>
      </p:sp>
      <p:sp>
        <p:nvSpPr>
          <p:cNvPr id="5" name="TextBox 4"/>
          <p:cNvSpPr txBox="1"/>
          <p:nvPr/>
        </p:nvSpPr>
        <p:spPr>
          <a:xfrm>
            <a:off x="609600" y="469612"/>
            <a:ext cx="4108817" cy="646331"/>
          </a:xfrm>
          <a:prstGeom prst="rect">
            <a:avLst/>
          </a:prstGeom>
          <a:noFill/>
        </p:spPr>
        <p:txBody>
          <a:bodyPr wrap="none" rtlCol="0">
            <a:spAutoFit/>
          </a:bodyPr>
          <a:lstStyle/>
          <a:p>
            <a:r>
              <a:rPr lang="en-US" sz="3600" dirty="0" smtClean="0"/>
              <a:t>Making a Rejection</a:t>
            </a:r>
            <a:endParaRPr lang="en-US" sz="3600" dirty="0"/>
          </a:p>
        </p:txBody>
      </p:sp>
    </p:spTree>
    <p:extLst>
      <p:ext uri="{BB962C8B-B14F-4D97-AF65-F5344CB8AC3E}">
        <p14:creationId xmlns:p14="http://schemas.microsoft.com/office/powerpoint/2010/main" val="1098303169"/>
      </p:ext>
    </p:extLst>
  </p:cSld>
  <p:clrMapOvr>
    <a:masterClrMapping/>
  </p:clrMapOvr>
  <p:transition>
    <p:checker dir="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 y="1447800"/>
            <a:ext cx="8534400" cy="5257800"/>
          </a:xfrm>
        </p:spPr>
        <p:txBody>
          <a:bodyPr/>
          <a:lstStyle/>
          <a:p>
            <a:pPr marL="457200" indent="-457200">
              <a:spcAft>
                <a:spcPts val="600"/>
              </a:spcAft>
              <a:buFont typeface="Arial" pitchFamily="34" charset="0"/>
              <a:buChar char="•"/>
            </a:pPr>
            <a:r>
              <a:rPr lang="en-US" sz="2800" dirty="0" smtClean="0"/>
              <a:t>Provide reasons to support an indefiniteness rejection</a:t>
            </a:r>
          </a:p>
          <a:p>
            <a:pPr marL="742950" lvl="2" indent="-304800">
              <a:spcAft>
                <a:spcPts val="600"/>
              </a:spcAft>
              <a:buFont typeface="Courier New" pitchFamily="49" charset="0"/>
              <a:buChar char="o"/>
            </a:pPr>
            <a:r>
              <a:rPr lang="en-US" dirty="0" smtClean="0"/>
              <a:t>Make the written record clear as to the specific deficiencies, based on reasons A, B, C, or D (prior slide)</a:t>
            </a:r>
          </a:p>
          <a:p>
            <a:pPr marL="742950" lvl="2" indent="-304800">
              <a:spcAft>
                <a:spcPts val="600"/>
              </a:spcAft>
              <a:buFont typeface="Courier New" pitchFamily="49" charset="0"/>
              <a:buChar char="o"/>
            </a:pPr>
            <a:r>
              <a:rPr lang="en-US" dirty="0" smtClean="0"/>
              <a:t>Will provide the applicant an opportunity to directly address the issues</a:t>
            </a:r>
          </a:p>
          <a:p>
            <a:pPr marL="457200" indent="-457200">
              <a:spcAft>
                <a:spcPts val="600"/>
              </a:spcAft>
              <a:buFont typeface="Arial" pitchFamily="34" charset="0"/>
              <a:buChar char="•"/>
            </a:pPr>
            <a:r>
              <a:rPr lang="en-US" sz="2800" dirty="0" smtClean="0"/>
              <a:t>Provide an explanation on the record regarding claim construction when needed to assist in clarifying position</a:t>
            </a:r>
          </a:p>
          <a:p>
            <a:pPr marL="1042988" lvl="2" indent="-457200">
              <a:spcAft>
                <a:spcPts val="600"/>
              </a:spcAft>
              <a:buFont typeface="Courier New" pitchFamily="49" charset="0"/>
              <a:buChar char="o"/>
            </a:pPr>
            <a:r>
              <a:rPr lang="en-US" dirty="0" smtClean="0"/>
              <a:t>Identify on the record the corresponding structure for a § 112(f) limitation</a:t>
            </a:r>
          </a:p>
        </p:txBody>
      </p:sp>
      <p:sp>
        <p:nvSpPr>
          <p:cNvPr id="3" name="Date Placeholder 2"/>
          <p:cNvSpPr>
            <a:spLocks noGrp="1"/>
          </p:cNvSpPr>
          <p:nvPr>
            <p:ph type="dt" sz="half" idx="10"/>
          </p:nvPr>
        </p:nvSpPr>
        <p:spPr/>
        <p:txBody>
          <a:bodyPr/>
          <a:lstStyle/>
          <a:p>
            <a:pPr>
              <a:defRPr/>
            </a:pPr>
            <a:fld id="{D633C86A-6A63-4459-BED8-DE50F15A5588}" type="datetime1">
              <a:rPr lang="en-US" smtClean="0"/>
              <a:pPr>
                <a:defRPr/>
              </a:pPr>
              <a:t>4/25/2014</a:t>
            </a:fld>
            <a:endParaRPr lang="en-US" dirty="0"/>
          </a:p>
        </p:txBody>
      </p:sp>
      <p:sp>
        <p:nvSpPr>
          <p:cNvPr id="4" name="Slide Number Placeholder 3"/>
          <p:cNvSpPr>
            <a:spLocks noGrp="1"/>
          </p:cNvSpPr>
          <p:nvPr>
            <p:ph type="sldNum" sz="quarter" idx="12"/>
          </p:nvPr>
        </p:nvSpPr>
        <p:spPr/>
        <p:txBody>
          <a:bodyPr/>
          <a:lstStyle/>
          <a:p>
            <a:pPr>
              <a:defRPr/>
            </a:pPr>
            <a:fld id="{FBE83596-B253-4075-A6B5-C4A3B18A5BEA}" type="slidenum">
              <a:rPr lang="en-US" smtClean="0"/>
              <a:pPr>
                <a:defRPr/>
              </a:pPr>
              <a:t>17</a:t>
            </a:fld>
            <a:endParaRPr lang="en-US" dirty="0"/>
          </a:p>
        </p:txBody>
      </p:sp>
      <p:sp>
        <p:nvSpPr>
          <p:cNvPr id="5" name="TextBox 4"/>
          <p:cNvSpPr txBox="1"/>
          <p:nvPr/>
        </p:nvSpPr>
        <p:spPr>
          <a:xfrm>
            <a:off x="228600" y="469611"/>
            <a:ext cx="7186583" cy="646331"/>
          </a:xfrm>
          <a:prstGeom prst="rect">
            <a:avLst/>
          </a:prstGeom>
          <a:noFill/>
        </p:spPr>
        <p:txBody>
          <a:bodyPr wrap="none" rtlCol="0">
            <a:spAutoFit/>
          </a:bodyPr>
          <a:lstStyle/>
          <a:p>
            <a:r>
              <a:rPr lang="en-US" sz="3600" dirty="0" smtClean="0"/>
              <a:t>Provide Reasons for the Rejection</a:t>
            </a:r>
            <a:endParaRPr lang="en-US" sz="3600" dirty="0"/>
          </a:p>
        </p:txBody>
      </p:sp>
    </p:spTree>
    <p:extLst>
      <p:ext uri="{BB962C8B-B14F-4D97-AF65-F5344CB8AC3E}">
        <p14:creationId xmlns:p14="http://schemas.microsoft.com/office/powerpoint/2010/main" val="2657213602"/>
      </p:ext>
    </p:extLst>
  </p:cSld>
  <p:clrMapOvr>
    <a:masterClrMapping/>
  </p:clrMapOvr>
  <p:transition>
    <p:checker dir="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676400"/>
            <a:ext cx="8001000" cy="4191000"/>
          </a:xfrm>
        </p:spPr>
        <p:txBody>
          <a:bodyPr/>
          <a:lstStyle/>
          <a:p>
            <a:pPr marL="0" indent="0">
              <a:spcAft>
                <a:spcPts val="1200"/>
              </a:spcAft>
              <a:buNone/>
            </a:pPr>
            <a:r>
              <a:rPr lang="en-US" sz="2400" dirty="0" smtClean="0">
                <a:solidFill>
                  <a:srgbClr val="000000"/>
                </a:solidFill>
              </a:rPr>
              <a:t>“</a:t>
            </a:r>
            <a:r>
              <a:rPr lang="en-US" sz="2400" i="1" dirty="0" smtClean="0">
                <a:solidFill>
                  <a:srgbClr val="000000"/>
                </a:solidFill>
              </a:rPr>
              <a:t>means for rotatably securing an arm to a base and for locking the arm into an angled position”</a:t>
            </a:r>
          </a:p>
          <a:p>
            <a:pPr marL="342900" indent="-342900">
              <a:spcAft>
                <a:spcPts val="1200"/>
              </a:spcAft>
              <a:buFont typeface="Arial" pitchFamily="34" charset="0"/>
              <a:buChar char="•"/>
            </a:pPr>
            <a:r>
              <a:rPr lang="en-US" sz="2400" u="sng" dirty="0" smtClean="0">
                <a:solidFill>
                  <a:srgbClr val="000000"/>
                </a:solidFill>
              </a:rPr>
              <a:t>Specification A</a:t>
            </a:r>
            <a:r>
              <a:rPr lang="en-US" sz="2400" dirty="0" smtClean="0">
                <a:solidFill>
                  <a:srgbClr val="000000"/>
                </a:solidFill>
              </a:rPr>
              <a:t>: The arm 10 is secured to the base 12 by a rotatable hinge assembly 14 that has a locking pawl 16 that locks the arm 10 into an angled position with respect to the base 12.  </a:t>
            </a:r>
          </a:p>
          <a:p>
            <a:pPr marL="0" indent="0">
              <a:spcAft>
                <a:spcPts val="1200"/>
              </a:spcAft>
              <a:buNone/>
            </a:pPr>
            <a:endParaRPr lang="en-US" sz="2400" dirty="0" smtClean="0">
              <a:solidFill>
                <a:srgbClr val="000000"/>
              </a:solidFill>
            </a:endParaRPr>
          </a:p>
          <a:p>
            <a:pPr marL="646113" lvl="1" indent="-342900">
              <a:spcAft>
                <a:spcPts val="1200"/>
              </a:spcAft>
              <a:buFont typeface="Arial" pitchFamily="34" charset="0"/>
              <a:buChar char="•"/>
            </a:pPr>
            <a:r>
              <a:rPr lang="en-US" sz="2400" dirty="0" smtClean="0">
                <a:solidFill>
                  <a:srgbClr val="000000"/>
                </a:solidFill>
              </a:rPr>
              <a:t>Definite or Indefinite?</a:t>
            </a:r>
          </a:p>
        </p:txBody>
      </p:sp>
      <p:sp>
        <p:nvSpPr>
          <p:cNvPr id="3" name="Date Placeholder 2"/>
          <p:cNvSpPr>
            <a:spLocks noGrp="1"/>
          </p:cNvSpPr>
          <p:nvPr>
            <p:ph type="dt" sz="half" idx="10"/>
          </p:nvPr>
        </p:nvSpPr>
        <p:spPr/>
        <p:txBody>
          <a:bodyPr/>
          <a:lstStyle/>
          <a:p>
            <a:pPr>
              <a:defRPr/>
            </a:pPr>
            <a:fld id="{D633C86A-6A63-4459-BED8-DE50F15A5588}" type="datetime1">
              <a:rPr lang="en-US" smtClean="0"/>
              <a:pPr>
                <a:defRPr/>
              </a:pPr>
              <a:t>4/25/2014</a:t>
            </a:fld>
            <a:endParaRPr lang="en-US" dirty="0"/>
          </a:p>
        </p:txBody>
      </p:sp>
      <p:sp>
        <p:nvSpPr>
          <p:cNvPr id="4" name="Slide Number Placeholder 3"/>
          <p:cNvSpPr>
            <a:spLocks noGrp="1"/>
          </p:cNvSpPr>
          <p:nvPr>
            <p:ph type="sldNum" sz="quarter" idx="12"/>
          </p:nvPr>
        </p:nvSpPr>
        <p:spPr/>
        <p:txBody>
          <a:bodyPr/>
          <a:lstStyle/>
          <a:p>
            <a:pPr>
              <a:defRPr/>
            </a:pPr>
            <a:fld id="{FBE83596-B253-4075-A6B5-C4A3B18A5BEA}" type="slidenum">
              <a:rPr lang="en-US" smtClean="0"/>
              <a:pPr>
                <a:defRPr/>
              </a:pPr>
              <a:t>18</a:t>
            </a:fld>
            <a:endParaRPr lang="en-US" dirty="0"/>
          </a:p>
        </p:txBody>
      </p:sp>
      <p:sp>
        <p:nvSpPr>
          <p:cNvPr id="5" name="TextBox 4"/>
          <p:cNvSpPr txBox="1"/>
          <p:nvPr/>
        </p:nvSpPr>
        <p:spPr>
          <a:xfrm>
            <a:off x="228600" y="494843"/>
            <a:ext cx="5264583" cy="584775"/>
          </a:xfrm>
          <a:prstGeom prst="rect">
            <a:avLst/>
          </a:prstGeom>
          <a:noFill/>
        </p:spPr>
        <p:txBody>
          <a:bodyPr wrap="none" rtlCol="0">
            <a:spAutoFit/>
          </a:bodyPr>
          <a:lstStyle/>
          <a:p>
            <a:r>
              <a:rPr lang="en-US" sz="3200" dirty="0" smtClean="0"/>
              <a:t>Example 1: Claim Limitation</a:t>
            </a:r>
            <a:endParaRPr lang="en-US" sz="3200" dirty="0"/>
          </a:p>
        </p:txBody>
      </p:sp>
    </p:spTree>
    <p:extLst>
      <p:ext uri="{BB962C8B-B14F-4D97-AF65-F5344CB8AC3E}">
        <p14:creationId xmlns:p14="http://schemas.microsoft.com/office/powerpoint/2010/main" val="1816268831"/>
      </p:ext>
    </p:extLst>
  </p:cSld>
  <p:clrMapOvr>
    <a:masterClrMapping/>
  </p:clrMapOvr>
  <p:transition>
    <p:checker dir="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676400"/>
            <a:ext cx="8001000" cy="4191000"/>
          </a:xfrm>
        </p:spPr>
        <p:txBody>
          <a:bodyPr/>
          <a:lstStyle/>
          <a:p>
            <a:pPr marL="0" indent="0">
              <a:spcAft>
                <a:spcPts val="1200"/>
              </a:spcAft>
              <a:buNone/>
            </a:pPr>
            <a:r>
              <a:rPr lang="en-US" sz="1800" dirty="0" smtClean="0">
                <a:solidFill>
                  <a:srgbClr val="000000"/>
                </a:solidFill>
              </a:rPr>
              <a:t>“</a:t>
            </a:r>
            <a:r>
              <a:rPr lang="en-US" sz="1800" i="1" dirty="0" smtClean="0">
                <a:solidFill>
                  <a:srgbClr val="000000"/>
                </a:solidFill>
              </a:rPr>
              <a:t>means for rotatably securing an arm to a base and for locking the arm into an angled position”</a:t>
            </a:r>
          </a:p>
          <a:p>
            <a:pPr marL="342900" indent="-342900">
              <a:spcAft>
                <a:spcPts val="1200"/>
              </a:spcAft>
              <a:buFont typeface="Arial" pitchFamily="34" charset="0"/>
              <a:buChar char="•"/>
            </a:pPr>
            <a:r>
              <a:rPr lang="en-US" sz="1800" u="sng" dirty="0" smtClean="0">
                <a:solidFill>
                  <a:srgbClr val="000000"/>
                </a:solidFill>
              </a:rPr>
              <a:t>Specification A</a:t>
            </a:r>
            <a:r>
              <a:rPr lang="en-US" sz="1800" dirty="0" smtClean="0">
                <a:solidFill>
                  <a:srgbClr val="000000"/>
                </a:solidFill>
              </a:rPr>
              <a:t>: The arm 10 is secured to the base 12 by a rotatable hinge assembly 14 that has a locking pawl 16 that locks the arm 10 into an angled position with respect to the base 12.  </a:t>
            </a:r>
          </a:p>
          <a:p>
            <a:pPr marL="646113" lvl="1" indent="-342900">
              <a:spcAft>
                <a:spcPts val="1200"/>
              </a:spcAft>
              <a:buFont typeface="Wingdings" pitchFamily="2" charset="2"/>
              <a:buChar char="Ø"/>
            </a:pPr>
            <a:endParaRPr lang="en-US" sz="600" b="1" i="1" dirty="0" smtClean="0">
              <a:solidFill>
                <a:srgbClr val="000000"/>
              </a:solidFill>
            </a:endParaRPr>
          </a:p>
          <a:p>
            <a:pPr marL="646113" lvl="1" indent="-342900">
              <a:spcAft>
                <a:spcPts val="1200"/>
              </a:spcAft>
              <a:buFont typeface="Wingdings" pitchFamily="2" charset="2"/>
              <a:buChar char="Ø"/>
            </a:pPr>
            <a:r>
              <a:rPr lang="en-US" sz="2400" b="1" i="1" dirty="0" smtClean="0">
                <a:solidFill>
                  <a:srgbClr val="000000"/>
                </a:solidFill>
              </a:rPr>
              <a:t>Definite</a:t>
            </a:r>
            <a:r>
              <a:rPr lang="en-US" sz="2400" dirty="0" smtClean="0">
                <a:solidFill>
                  <a:srgbClr val="000000"/>
                </a:solidFill>
              </a:rPr>
              <a:t>:</a:t>
            </a:r>
          </a:p>
          <a:p>
            <a:pPr marL="928688" lvl="2" indent="-342900">
              <a:spcAft>
                <a:spcPts val="1200"/>
              </a:spcAft>
              <a:buFont typeface="Wingdings" pitchFamily="2" charset="2"/>
              <a:buChar char="Ø"/>
            </a:pPr>
            <a:r>
              <a:rPr lang="en-US" sz="2200" dirty="0" smtClean="0">
                <a:solidFill>
                  <a:srgbClr val="000000"/>
                </a:solidFill>
              </a:rPr>
              <a:t>The hinge assembly 14 and locking pawl 16 are sufficient for performing both recited functions.</a:t>
            </a:r>
          </a:p>
          <a:p>
            <a:pPr marL="928688" lvl="2" indent="-342900">
              <a:spcAft>
                <a:spcPts val="1200"/>
              </a:spcAft>
              <a:buFont typeface="Wingdings" pitchFamily="2" charset="2"/>
              <a:buChar char="Ø"/>
            </a:pPr>
            <a:r>
              <a:rPr lang="en-US" sz="2200" dirty="0" smtClean="0">
                <a:solidFill>
                  <a:srgbClr val="000000"/>
                </a:solidFill>
              </a:rPr>
              <a:t>No rejection necessary</a:t>
            </a:r>
          </a:p>
        </p:txBody>
      </p:sp>
      <p:sp>
        <p:nvSpPr>
          <p:cNvPr id="3" name="Date Placeholder 2"/>
          <p:cNvSpPr>
            <a:spLocks noGrp="1"/>
          </p:cNvSpPr>
          <p:nvPr>
            <p:ph type="dt" sz="half" idx="10"/>
          </p:nvPr>
        </p:nvSpPr>
        <p:spPr/>
        <p:txBody>
          <a:bodyPr/>
          <a:lstStyle/>
          <a:p>
            <a:pPr>
              <a:defRPr/>
            </a:pPr>
            <a:fld id="{D633C86A-6A63-4459-BED8-DE50F15A5588}" type="datetime1">
              <a:rPr lang="en-US" smtClean="0"/>
              <a:pPr>
                <a:defRPr/>
              </a:pPr>
              <a:t>4/25/2014</a:t>
            </a:fld>
            <a:endParaRPr lang="en-US" dirty="0"/>
          </a:p>
        </p:txBody>
      </p:sp>
      <p:sp>
        <p:nvSpPr>
          <p:cNvPr id="4" name="Slide Number Placeholder 3"/>
          <p:cNvSpPr>
            <a:spLocks noGrp="1"/>
          </p:cNvSpPr>
          <p:nvPr>
            <p:ph type="sldNum" sz="quarter" idx="12"/>
          </p:nvPr>
        </p:nvSpPr>
        <p:spPr/>
        <p:txBody>
          <a:bodyPr/>
          <a:lstStyle/>
          <a:p>
            <a:pPr>
              <a:defRPr/>
            </a:pPr>
            <a:fld id="{FBE83596-B253-4075-A6B5-C4A3B18A5BEA}" type="slidenum">
              <a:rPr lang="en-US" smtClean="0"/>
              <a:pPr>
                <a:defRPr/>
              </a:pPr>
              <a:t>19</a:t>
            </a:fld>
            <a:endParaRPr lang="en-US" dirty="0"/>
          </a:p>
        </p:txBody>
      </p:sp>
      <p:sp>
        <p:nvSpPr>
          <p:cNvPr id="5" name="TextBox 4"/>
          <p:cNvSpPr txBox="1"/>
          <p:nvPr/>
        </p:nvSpPr>
        <p:spPr>
          <a:xfrm>
            <a:off x="228600" y="494843"/>
            <a:ext cx="7018268" cy="584775"/>
          </a:xfrm>
          <a:prstGeom prst="rect">
            <a:avLst/>
          </a:prstGeom>
          <a:noFill/>
        </p:spPr>
        <p:txBody>
          <a:bodyPr wrap="none" rtlCol="0">
            <a:spAutoFit/>
          </a:bodyPr>
          <a:lstStyle/>
          <a:p>
            <a:r>
              <a:rPr lang="en-US" sz="3200" dirty="0" smtClean="0"/>
              <a:t>Example 1: Claim Limitation - Definite</a:t>
            </a:r>
            <a:endParaRPr lang="en-US" sz="3200" dirty="0"/>
          </a:p>
        </p:txBody>
      </p:sp>
    </p:spTree>
    <p:extLst>
      <p:ext uri="{BB962C8B-B14F-4D97-AF65-F5344CB8AC3E}">
        <p14:creationId xmlns:p14="http://schemas.microsoft.com/office/powerpoint/2010/main" val="140865633"/>
      </p:ext>
    </p:extLst>
  </p:cSld>
  <p:clrMapOvr>
    <a:masterClrMapping/>
  </p:clrMapOvr>
  <p:transition>
    <p:checke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052"/>
          <p:cNvSpPr>
            <a:spLocks noGrp="1" noChangeArrowheads="1"/>
          </p:cNvSpPr>
          <p:nvPr>
            <p:ph type="dt" sz="half" idx="10"/>
          </p:nvPr>
        </p:nvSpPr>
        <p:spPr/>
        <p:txBody>
          <a:bodyPr/>
          <a:lstStyle/>
          <a:p>
            <a:pPr>
              <a:defRPr/>
            </a:pPr>
            <a:fld id="{EBAD4EF6-6EBD-4E7A-99D6-6D82F43AAE6B}" type="datetime1">
              <a:rPr lang="en-US"/>
              <a:pPr>
                <a:defRPr/>
              </a:pPr>
              <a:t>4/25/2014</a:t>
            </a:fld>
            <a:endParaRPr lang="en-US" dirty="0"/>
          </a:p>
        </p:txBody>
      </p:sp>
      <p:sp>
        <p:nvSpPr>
          <p:cNvPr id="8" name="Rectangle 2054"/>
          <p:cNvSpPr>
            <a:spLocks noGrp="1" noChangeArrowheads="1"/>
          </p:cNvSpPr>
          <p:nvPr>
            <p:ph type="sldNum" sz="quarter" idx="12"/>
          </p:nvPr>
        </p:nvSpPr>
        <p:spPr/>
        <p:txBody>
          <a:bodyPr/>
          <a:lstStyle/>
          <a:p>
            <a:pPr>
              <a:defRPr/>
            </a:pPr>
            <a:fld id="{F36444ED-B8CD-4BBA-A243-31E16A17005E}" type="slidenum">
              <a:rPr lang="en-US"/>
              <a:pPr>
                <a:defRPr/>
              </a:pPr>
              <a:t>2</a:t>
            </a:fld>
            <a:endParaRPr lang="en-US" dirty="0"/>
          </a:p>
        </p:txBody>
      </p:sp>
      <p:sp>
        <p:nvSpPr>
          <p:cNvPr id="4" name="Date Placeholder 3"/>
          <p:cNvSpPr txBox="1">
            <a:spLocks noGrp="1"/>
          </p:cNvSpPr>
          <p:nvPr/>
        </p:nvSpPr>
        <p:spPr bwMode="auto">
          <a:xfrm>
            <a:off x="152400" y="6324600"/>
            <a:ext cx="1905000" cy="457200"/>
          </a:xfrm>
          <a:prstGeom prst="rect">
            <a:avLst/>
          </a:prstGeom>
          <a:noFill/>
          <a:ln>
            <a:miter lim="800000"/>
            <a:headEnd/>
            <a:tailEnd/>
          </a:ln>
        </p:spPr>
        <p:txBody>
          <a:bodyPr bIns="9144" anchor="b"/>
          <a:lstStyle/>
          <a:p>
            <a:pPr fontAlgn="base">
              <a:spcBef>
                <a:spcPct val="0"/>
              </a:spcBef>
              <a:spcAft>
                <a:spcPct val="0"/>
              </a:spcAft>
              <a:defRPr/>
            </a:pPr>
            <a:endParaRPr lang="en-US" sz="1200" dirty="0">
              <a:solidFill>
                <a:srgbClr val="273C56"/>
              </a:solidFill>
            </a:endParaRPr>
          </a:p>
        </p:txBody>
      </p:sp>
      <p:sp>
        <p:nvSpPr>
          <p:cNvPr id="5" name="Slide Number Placeholder 5"/>
          <p:cNvSpPr txBox="1">
            <a:spLocks noGrp="1"/>
          </p:cNvSpPr>
          <p:nvPr/>
        </p:nvSpPr>
        <p:spPr bwMode="auto">
          <a:xfrm>
            <a:off x="7086600" y="6324600"/>
            <a:ext cx="1905000" cy="457200"/>
          </a:xfrm>
          <a:prstGeom prst="rect">
            <a:avLst/>
          </a:prstGeom>
          <a:noFill/>
          <a:ln>
            <a:miter lim="800000"/>
            <a:headEnd/>
            <a:tailEnd/>
          </a:ln>
        </p:spPr>
        <p:txBody>
          <a:bodyPr bIns="9144" anchor="b"/>
          <a:lstStyle/>
          <a:p>
            <a:pPr algn="r" fontAlgn="base">
              <a:spcBef>
                <a:spcPct val="0"/>
              </a:spcBef>
              <a:spcAft>
                <a:spcPct val="0"/>
              </a:spcAft>
              <a:defRPr/>
            </a:pPr>
            <a:endParaRPr lang="en-US" sz="1200" dirty="0">
              <a:solidFill>
                <a:srgbClr val="273C56"/>
              </a:solidFill>
            </a:endParaRPr>
          </a:p>
        </p:txBody>
      </p:sp>
      <p:sp>
        <p:nvSpPr>
          <p:cNvPr id="15364" name="Rectangle 5"/>
          <p:cNvSpPr>
            <a:spLocks noChangeArrowheads="1"/>
          </p:cNvSpPr>
          <p:nvPr/>
        </p:nvSpPr>
        <p:spPr bwMode="auto">
          <a:xfrm>
            <a:off x="228600" y="2133600"/>
            <a:ext cx="8610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fontAlgn="base">
              <a:spcBef>
                <a:spcPct val="20000"/>
              </a:spcBef>
              <a:spcAft>
                <a:spcPct val="0"/>
              </a:spcAft>
            </a:pPr>
            <a:endParaRPr lang="en-US" sz="2000" dirty="0">
              <a:solidFill>
                <a:srgbClr val="000000"/>
              </a:solidFill>
            </a:endParaRPr>
          </a:p>
          <a:p>
            <a:pPr marL="342900" indent="-342900" fontAlgn="base">
              <a:spcBef>
                <a:spcPct val="20000"/>
              </a:spcBef>
              <a:spcAft>
                <a:spcPct val="0"/>
              </a:spcAft>
              <a:buFontTx/>
              <a:buChar char="•"/>
            </a:pPr>
            <a:endParaRPr lang="en-US" sz="2000" dirty="0">
              <a:solidFill>
                <a:srgbClr val="000000"/>
              </a:solidFill>
            </a:endParaRPr>
          </a:p>
        </p:txBody>
      </p:sp>
      <p:sp>
        <p:nvSpPr>
          <p:cNvPr id="7" name="Rectangle 4"/>
          <p:cNvSpPr txBox="1">
            <a:spLocks noChangeArrowheads="1"/>
          </p:cNvSpPr>
          <p:nvPr/>
        </p:nvSpPr>
        <p:spPr>
          <a:xfrm>
            <a:off x="200025" y="1524000"/>
            <a:ext cx="8229600" cy="49530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marL="457200" lvl="1" indent="-457200" eaLnBrk="1" fontAlgn="base" hangingPunct="1">
              <a:spcBef>
                <a:spcPct val="20000"/>
              </a:spcBef>
              <a:spcAft>
                <a:spcPts val="600"/>
              </a:spcAft>
              <a:buFont typeface="Arial" pitchFamily="34" charset="0"/>
              <a:buChar char="•"/>
            </a:pPr>
            <a:r>
              <a:rPr lang="en-US" sz="2800" b="0" i="0" dirty="0" smtClean="0">
                <a:solidFill>
                  <a:schemeClr val="bg1"/>
                </a:solidFill>
                <a:latin typeface="+mn-lt"/>
              </a:rPr>
              <a:t>Ensuring that a claim limitation that invokes </a:t>
            </a:r>
            <a:r>
              <a:rPr lang="en-US" sz="2800" b="0" i="0" dirty="0">
                <a:solidFill>
                  <a:schemeClr val="bg1"/>
                </a:solidFill>
                <a:latin typeface="+mn-lt"/>
              </a:rPr>
              <a:t> </a:t>
            </a:r>
            <a:r>
              <a:rPr lang="en-US" sz="2800" b="0" i="0" dirty="0" smtClean="0">
                <a:solidFill>
                  <a:schemeClr val="bg1"/>
                </a:solidFill>
                <a:latin typeface="+mn-lt"/>
              </a:rPr>
              <a:t>  </a:t>
            </a:r>
            <a:r>
              <a:rPr lang="en-US" sz="2800" b="0" i="0" dirty="0" smtClean="0">
                <a:solidFill>
                  <a:prstClr val="black"/>
                </a:solidFill>
                <a:latin typeface="+mn-lt"/>
              </a:rPr>
              <a:t>35 </a:t>
            </a:r>
            <a:r>
              <a:rPr lang="en-US" sz="2800" b="0" i="0" dirty="0">
                <a:solidFill>
                  <a:prstClr val="black"/>
                </a:solidFill>
                <a:latin typeface="+mn-lt"/>
              </a:rPr>
              <a:t>U.S.C. § </a:t>
            </a:r>
            <a:r>
              <a:rPr lang="en-US" sz="2800" b="0" i="0" dirty="0" smtClean="0">
                <a:solidFill>
                  <a:prstClr val="black"/>
                </a:solidFill>
                <a:latin typeface="+mn-lt"/>
              </a:rPr>
              <a:t>112(f) </a:t>
            </a:r>
            <a:r>
              <a:rPr lang="en-US" sz="2800" b="0" i="0" dirty="0" smtClean="0">
                <a:solidFill>
                  <a:schemeClr val="bg1"/>
                </a:solidFill>
                <a:latin typeface="+mn-lt"/>
              </a:rPr>
              <a:t>is properly interpreted</a:t>
            </a:r>
          </a:p>
          <a:p>
            <a:pPr marL="685800" lvl="2" indent="-285750" eaLnBrk="1" fontAlgn="base" hangingPunct="1">
              <a:spcBef>
                <a:spcPct val="20000"/>
              </a:spcBef>
              <a:spcAft>
                <a:spcPts val="600"/>
              </a:spcAft>
              <a:buFont typeface="Arial" pitchFamily="34" charset="0"/>
              <a:buChar char="•"/>
            </a:pPr>
            <a:r>
              <a:rPr lang="en-US" sz="2600" b="0" i="0" dirty="0">
                <a:solidFill>
                  <a:schemeClr val="bg1"/>
                </a:solidFill>
                <a:latin typeface="+mn-lt"/>
              </a:rPr>
              <a:t>Statutorily authorized claiming technique </a:t>
            </a:r>
            <a:r>
              <a:rPr lang="en-US" sz="2600" b="0" i="0" dirty="0" smtClean="0">
                <a:solidFill>
                  <a:schemeClr val="bg1"/>
                </a:solidFill>
                <a:latin typeface="+mn-lt"/>
              </a:rPr>
              <a:t>(“means-</a:t>
            </a:r>
            <a:r>
              <a:rPr lang="en-US" sz="2600" b="0" i="0" dirty="0">
                <a:solidFill>
                  <a:schemeClr val="bg1"/>
                </a:solidFill>
                <a:latin typeface="+mn-lt"/>
              </a:rPr>
              <a:t>(or </a:t>
            </a:r>
            <a:r>
              <a:rPr lang="en-US" sz="2600" b="0" i="0" dirty="0" smtClean="0">
                <a:solidFill>
                  <a:schemeClr val="bg1"/>
                </a:solidFill>
                <a:latin typeface="+mn-lt"/>
              </a:rPr>
              <a:t>step-</a:t>
            </a:r>
            <a:r>
              <a:rPr lang="en-US" sz="2600" b="0" i="0" dirty="0">
                <a:solidFill>
                  <a:schemeClr val="bg1"/>
                </a:solidFill>
                <a:latin typeface="+mn-lt"/>
              </a:rPr>
              <a:t>)plus-function” </a:t>
            </a:r>
            <a:r>
              <a:rPr lang="en-US" sz="2600" b="0" i="0" dirty="0" smtClean="0">
                <a:solidFill>
                  <a:schemeClr val="bg1"/>
                </a:solidFill>
                <a:latin typeface="+mn-lt"/>
              </a:rPr>
              <a:t>limitations)</a:t>
            </a:r>
            <a:endParaRPr lang="en-US" sz="2600" b="0" i="0" dirty="0">
              <a:solidFill>
                <a:schemeClr val="bg1"/>
              </a:solidFill>
              <a:latin typeface="+mn-lt"/>
            </a:endParaRPr>
          </a:p>
          <a:p>
            <a:pPr marL="1028700" lvl="3" indent="-342900" eaLnBrk="1" fontAlgn="base" hangingPunct="1">
              <a:spcBef>
                <a:spcPct val="20000"/>
              </a:spcBef>
              <a:spcAft>
                <a:spcPts val="600"/>
              </a:spcAft>
              <a:buFont typeface="Arial" pitchFamily="34" charset="0"/>
              <a:buChar char="•"/>
            </a:pPr>
            <a:r>
              <a:rPr lang="en-US" sz="2400" b="0" i="0" dirty="0">
                <a:solidFill>
                  <a:prstClr val="black"/>
                </a:solidFill>
              </a:rPr>
              <a:t>Invoking § 112(f) permits an applicant to claim an element using purely functional language, but the interpretation is limited to the description in the specification and equivalents</a:t>
            </a:r>
          </a:p>
          <a:p>
            <a:pPr marL="457200" lvl="1" indent="-457200" eaLnBrk="1" fontAlgn="base" hangingPunct="1">
              <a:spcBef>
                <a:spcPct val="20000"/>
              </a:spcBef>
              <a:spcAft>
                <a:spcPts val="600"/>
              </a:spcAft>
              <a:buFont typeface="Arial" pitchFamily="34" charset="0"/>
              <a:buChar char="•"/>
            </a:pPr>
            <a:r>
              <a:rPr lang="en-US" sz="2800" b="0" i="0" dirty="0" smtClean="0">
                <a:solidFill>
                  <a:prstClr val="black"/>
                </a:solidFill>
              </a:rPr>
              <a:t>Ensuring that </a:t>
            </a:r>
            <a:r>
              <a:rPr lang="en-US" sz="2800" b="0" i="0" dirty="0">
                <a:solidFill>
                  <a:prstClr val="black"/>
                </a:solidFill>
              </a:rPr>
              <a:t>a § 112(f) </a:t>
            </a:r>
            <a:r>
              <a:rPr lang="en-US" sz="2800" b="0" i="0" dirty="0" smtClean="0">
                <a:solidFill>
                  <a:prstClr val="black"/>
                </a:solidFill>
              </a:rPr>
              <a:t>limitation is definite and making </a:t>
            </a:r>
            <a:r>
              <a:rPr lang="en-US" sz="2800" b="0" i="0" dirty="0">
                <a:solidFill>
                  <a:prstClr val="black"/>
                </a:solidFill>
              </a:rPr>
              <a:t>a § </a:t>
            </a:r>
            <a:r>
              <a:rPr lang="en-US" sz="2800" b="0" i="0" dirty="0" smtClean="0">
                <a:solidFill>
                  <a:prstClr val="black"/>
                </a:solidFill>
              </a:rPr>
              <a:t>112(b) </a:t>
            </a:r>
            <a:r>
              <a:rPr lang="en-US" sz="2800" b="0" i="0" dirty="0">
                <a:solidFill>
                  <a:prstClr val="black"/>
                </a:solidFill>
              </a:rPr>
              <a:t>rejection </a:t>
            </a:r>
            <a:r>
              <a:rPr lang="en-US" sz="2800" b="0" i="0" dirty="0" smtClean="0">
                <a:solidFill>
                  <a:prstClr val="black"/>
                </a:solidFill>
              </a:rPr>
              <a:t>when appropriate </a:t>
            </a:r>
          </a:p>
        </p:txBody>
      </p:sp>
      <p:sp>
        <p:nvSpPr>
          <p:cNvPr id="9" name="Rectangle 4"/>
          <p:cNvSpPr txBox="1">
            <a:spLocks noChangeArrowheads="1"/>
          </p:cNvSpPr>
          <p:nvPr/>
        </p:nvSpPr>
        <p:spPr>
          <a:xfrm>
            <a:off x="1104900" y="423333"/>
            <a:ext cx="6781800" cy="8382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eaLnBrk="1" fontAlgn="base" hangingPunct="1">
              <a:spcBef>
                <a:spcPct val="0"/>
              </a:spcBef>
              <a:spcAft>
                <a:spcPct val="0"/>
              </a:spcAft>
            </a:pPr>
            <a:r>
              <a:rPr lang="en-US" sz="3600" b="0" i="0" dirty="0" smtClean="0">
                <a:solidFill>
                  <a:srgbClr val="FFFFFF"/>
                </a:solidFill>
                <a:latin typeface="+mn-lt"/>
              </a:rPr>
              <a:t>Goal</a:t>
            </a:r>
            <a:endParaRPr lang="en-US" sz="3600" b="0" i="0" dirty="0">
              <a:solidFill>
                <a:srgbClr val="FFFFFF"/>
              </a:solidFill>
              <a:latin typeface="+mn-lt"/>
            </a:endParaRPr>
          </a:p>
        </p:txBody>
      </p:sp>
    </p:spTree>
    <p:extLst>
      <p:ext uri="{BB962C8B-B14F-4D97-AF65-F5344CB8AC3E}">
        <p14:creationId xmlns:p14="http://schemas.microsoft.com/office/powerpoint/2010/main" val="2016718016"/>
      </p:ext>
    </p:extLst>
  </p:cSld>
  <p:clrMapOvr>
    <a:masterClrMapping/>
  </p:clrMapOvr>
  <p:transition>
    <p:random/>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828800"/>
            <a:ext cx="7772400" cy="4267200"/>
          </a:xfrm>
        </p:spPr>
        <p:txBody>
          <a:bodyPr/>
          <a:lstStyle/>
          <a:p>
            <a:pPr marL="0" indent="0">
              <a:spcAft>
                <a:spcPts val="1200"/>
              </a:spcAft>
              <a:buNone/>
            </a:pPr>
            <a:r>
              <a:rPr lang="en-US" sz="2400" dirty="0" smtClean="0">
                <a:solidFill>
                  <a:srgbClr val="000000"/>
                </a:solidFill>
              </a:rPr>
              <a:t>“</a:t>
            </a:r>
            <a:r>
              <a:rPr lang="en-US" sz="2400" i="1" dirty="0" smtClean="0">
                <a:solidFill>
                  <a:srgbClr val="000000"/>
                </a:solidFill>
              </a:rPr>
              <a:t>means for rotatably securing an arm to a base and for locking the arm into an angled position”</a:t>
            </a:r>
          </a:p>
          <a:p>
            <a:pPr marL="342900" indent="-342900">
              <a:spcAft>
                <a:spcPts val="1200"/>
              </a:spcAft>
              <a:buFont typeface="Arial" pitchFamily="34" charset="0"/>
              <a:buChar char="•"/>
            </a:pPr>
            <a:r>
              <a:rPr lang="en-US" sz="2400" u="sng" dirty="0" smtClean="0">
                <a:solidFill>
                  <a:srgbClr val="000000"/>
                </a:solidFill>
              </a:rPr>
              <a:t>Specification B</a:t>
            </a:r>
            <a:r>
              <a:rPr lang="en-US" sz="2400" dirty="0" smtClean="0">
                <a:solidFill>
                  <a:srgbClr val="000000"/>
                </a:solidFill>
              </a:rPr>
              <a:t>: </a:t>
            </a:r>
            <a:r>
              <a:rPr lang="en-US" sz="2400" dirty="0">
                <a:solidFill>
                  <a:srgbClr val="000000"/>
                </a:solidFill>
              </a:rPr>
              <a:t>The arm 10 is secured to the base 12 by a </a:t>
            </a:r>
            <a:r>
              <a:rPr lang="en-US" sz="2400" dirty="0" smtClean="0">
                <a:solidFill>
                  <a:srgbClr val="000000"/>
                </a:solidFill>
              </a:rPr>
              <a:t>rotatable hinge assembly 14. </a:t>
            </a:r>
          </a:p>
          <a:p>
            <a:pPr marL="646113" lvl="1" indent="-342900">
              <a:spcAft>
                <a:spcPts val="1200"/>
              </a:spcAft>
              <a:buFont typeface="Arial" pitchFamily="34" charset="0"/>
              <a:buChar char="•"/>
            </a:pPr>
            <a:endParaRPr lang="en-US" sz="2400" dirty="0" smtClean="0">
              <a:solidFill>
                <a:srgbClr val="000000"/>
              </a:solidFill>
            </a:endParaRPr>
          </a:p>
          <a:p>
            <a:pPr marL="646113" lvl="1" indent="-342900">
              <a:spcAft>
                <a:spcPts val="1200"/>
              </a:spcAft>
              <a:buFont typeface="Arial" pitchFamily="34" charset="0"/>
              <a:buChar char="•"/>
            </a:pPr>
            <a:r>
              <a:rPr lang="en-US" sz="2400" dirty="0" smtClean="0">
                <a:solidFill>
                  <a:srgbClr val="000000"/>
                </a:solidFill>
              </a:rPr>
              <a:t>Definite </a:t>
            </a:r>
            <a:r>
              <a:rPr lang="en-US" sz="2400" dirty="0">
                <a:solidFill>
                  <a:srgbClr val="000000"/>
                </a:solidFill>
              </a:rPr>
              <a:t>or Indefinite?</a:t>
            </a:r>
          </a:p>
        </p:txBody>
      </p:sp>
      <p:sp>
        <p:nvSpPr>
          <p:cNvPr id="3" name="Date Placeholder 2"/>
          <p:cNvSpPr>
            <a:spLocks noGrp="1"/>
          </p:cNvSpPr>
          <p:nvPr>
            <p:ph type="dt" sz="half" idx="10"/>
          </p:nvPr>
        </p:nvSpPr>
        <p:spPr/>
        <p:txBody>
          <a:bodyPr/>
          <a:lstStyle/>
          <a:p>
            <a:pPr>
              <a:defRPr/>
            </a:pPr>
            <a:fld id="{D633C86A-6A63-4459-BED8-DE50F15A5588}" type="datetime1">
              <a:rPr lang="en-US" smtClean="0"/>
              <a:pPr>
                <a:defRPr/>
              </a:pPr>
              <a:t>4/25/2014</a:t>
            </a:fld>
            <a:endParaRPr lang="en-US" dirty="0"/>
          </a:p>
        </p:txBody>
      </p:sp>
      <p:sp>
        <p:nvSpPr>
          <p:cNvPr id="4" name="Slide Number Placeholder 3"/>
          <p:cNvSpPr>
            <a:spLocks noGrp="1"/>
          </p:cNvSpPr>
          <p:nvPr>
            <p:ph type="sldNum" sz="quarter" idx="12"/>
          </p:nvPr>
        </p:nvSpPr>
        <p:spPr/>
        <p:txBody>
          <a:bodyPr/>
          <a:lstStyle/>
          <a:p>
            <a:pPr>
              <a:defRPr/>
            </a:pPr>
            <a:fld id="{FBE83596-B253-4075-A6B5-C4A3B18A5BEA}" type="slidenum">
              <a:rPr lang="en-US" smtClean="0"/>
              <a:pPr>
                <a:defRPr/>
              </a:pPr>
              <a:t>20</a:t>
            </a:fld>
            <a:endParaRPr lang="en-US" dirty="0"/>
          </a:p>
        </p:txBody>
      </p:sp>
      <p:sp>
        <p:nvSpPr>
          <p:cNvPr id="5" name="TextBox 4"/>
          <p:cNvSpPr txBox="1"/>
          <p:nvPr/>
        </p:nvSpPr>
        <p:spPr>
          <a:xfrm>
            <a:off x="152400" y="475336"/>
            <a:ext cx="5264583" cy="584775"/>
          </a:xfrm>
          <a:prstGeom prst="rect">
            <a:avLst/>
          </a:prstGeom>
          <a:noFill/>
        </p:spPr>
        <p:txBody>
          <a:bodyPr wrap="none" rtlCol="0">
            <a:spAutoFit/>
          </a:bodyPr>
          <a:lstStyle/>
          <a:p>
            <a:r>
              <a:rPr lang="en-US" sz="3200" dirty="0" smtClean="0"/>
              <a:t>Example 2: Claim Limitation</a:t>
            </a:r>
            <a:endParaRPr lang="en-US" sz="3200" dirty="0"/>
          </a:p>
        </p:txBody>
      </p:sp>
    </p:spTree>
    <p:extLst>
      <p:ext uri="{BB962C8B-B14F-4D97-AF65-F5344CB8AC3E}">
        <p14:creationId xmlns:p14="http://schemas.microsoft.com/office/powerpoint/2010/main" val="2758626693"/>
      </p:ext>
    </p:extLst>
  </p:cSld>
  <p:clrMapOvr>
    <a:masterClrMapping/>
  </p:clrMapOvr>
  <p:transition>
    <p:checker dir="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828800"/>
            <a:ext cx="7772400" cy="4267200"/>
          </a:xfrm>
        </p:spPr>
        <p:txBody>
          <a:bodyPr/>
          <a:lstStyle/>
          <a:p>
            <a:pPr marL="0" indent="0">
              <a:spcAft>
                <a:spcPts val="1200"/>
              </a:spcAft>
              <a:buNone/>
            </a:pPr>
            <a:r>
              <a:rPr lang="en-US" sz="2400" dirty="0" smtClean="0">
                <a:solidFill>
                  <a:srgbClr val="000000"/>
                </a:solidFill>
              </a:rPr>
              <a:t>“</a:t>
            </a:r>
            <a:r>
              <a:rPr lang="en-US" sz="1800" i="1" dirty="0" smtClean="0">
                <a:solidFill>
                  <a:srgbClr val="000000"/>
                </a:solidFill>
              </a:rPr>
              <a:t>means for rotatably securing an arm to a base and for locking the arm into an angled position”</a:t>
            </a:r>
          </a:p>
          <a:p>
            <a:pPr marL="342900" indent="-342900">
              <a:spcAft>
                <a:spcPts val="1200"/>
              </a:spcAft>
              <a:buFont typeface="Arial" pitchFamily="34" charset="0"/>
              <a:buChar char="•"/>
            </a:pPr>
            <a:r>
              <a:rPr lang="en-US" sz="1800" u="sng" dirty="0" smtClean="0">
                <a:solidFill>
                  <a:srgbClr val="000000"/>
                </a:solidFill>
              </a:rPr>
              <a:t>Specification B</a:t>
            </a:r>
            <a:r>
              <a:rPr lang="en-US" sz="1800" dirty="0" smtClean="0">
                <a:solidFill>
                  <a:srgbClr val="000000"/>
                </a:solidFill>
              </a:rPr>
              <a:t>: </a:t>
            </a:r>
            <a:r>
              <a:rPr lang="en-US" sz="1800" dirty="0">
                <a:solidFill>
                  <a:srgbClr val="000000"/>
                </a:solidFill>
              </a:rPr>
              <a:t>The arm 10 is secured to the base 12 by a </a:t>
            </a:r>
            <a:r>
              <a:rPr lang="en-US" sz="1800" dirty="0" smtClean="0">
                <a:solidFill>
                  <a:srgbClr val="000000"/>
                </a:solidFill>
              </a:rPr>
              <a:t>rotatable hinge assembly 14. </a:t>
            </a:r>
          </a:p>
          <a:p>
            <a:pPr marL="646113" lvl="1" indent="-342900">
              <a:spcAft>
                <a:spcPts val="600"/>
              </a:spcAft>
              <a:buFont typeface="Wingdings" pitchFamily="2" charset="2"/>
              <a:buChar char="Ø"/>
            </a:pPr>
            <a:r>
              <a:rPr lang="en-US" sz="2400" b="1" i="1" dirty="0" smtClean="0">
                <a:solidFill>
                  <a:srgbClr val="000000"/>
                </a:solidFill>
              </a:rPr>
              <a:t>Indefinite</a:t>
            </a:r>
            <a:r>
              <a:rPr lang="en-US" sz="2400" dirty="0" smtClean="0">
                <a:solidFill>
                  <a:srgbClr val="000000"/>
                </a:solidFill>
              </a:rPr>
              <a:t>: </a:t>
            </a:r>
          </a:p>
          <a:p>
            <a:pPr marL="928688" lvl="2" indent="-342900">
              <a:spcAft>
                <a:spcPts val="600"/>
              </a:spcAft>
              <a:buFont typeface="Wingdings" pitchFamily="2" charset="2"/>
              <a:buChar char="Ø"/>
            </a:pPr>
            <a:r>
              <a:rPr lang="en-US" sz="2200" dirty="0" smtClean="0">
                <a:solidFill>
                  <a:srgbClr val="000000"/>
                </a:solidFill>
              </a:rPr>
              <a:t>The rotatable hinge assembly 14, as disclosed, is not sufficient to perform the function of locking the arm into an angled position.  </a:t>
            </a:r>
          </a:p>
          <a:p>
            <a:pPr marL="928688" lvl="2" indent="-342900">
              <a:spcAft>
                <a:spcPts val="600"/>
              </a:spcAft>
              <a:buFont typeface="Wingdings" pitchFamily="2" charset="2"/>
              <a:buChar char="Ø"/>
            </a:pPr>
            <a:r>
              <a:rPr lang="en-US" sz="2200" dirty="0" smtClean="0">
                <a:solidFill>
                  <a:srgbClr val="000000"/>
                </a:solidFill>
              </a:rPr>
              <a:t>Make a rejection using FP 7.30.02 and 7.34.18</a:t>
            </a:r>
          </a:p>
        </p:txBody>
      </p:sp>
      <p:sp>
        <p:nvSpPr>
          <p:cNvPr id="3" name="Date Placeholder 2"/>
          <p:cNvSpPr>
            <a:spLocks noGrp="1"/>
          </p:cNvSpPr>
          <p:nvPr>
            <p:ph type="dt" sz="half" idx="10"/>
          </p:nvPr>
        </p:nvSpPr>
        <p:spPr/>
        <p:txBody>
          <a:bodyPr/>
          <a:lstStyle/>
          <a:p>
            <a:pPr>
              <a:defRPr/>
            </a:pPr>
            <a:fld id="{D633C86A-6A63-4459-BED8-DE50F15A5588}" type="datetime1">
              <a:rPr lang="en-US" smtClean="0"/>
              <a:pPr>
                <a:defRPr/>
              </a:pPr>
              <a:t>4/25/2014</a:t>
            </a:fld>
            <a:endParaRPr lang="en-US" dirty="0"/>
          </a:p>
        </p:txBody>
      </p:sp>
      <p:sp>
        <p:nvSpPr>
          <p:cNvPr id="4" name="Slide Number Placeholder 3"/>
          <p:cNvSpPr>
            <a:spLocks noGrp="1"/>
          </p:cNvSpPr>
          <p:nvPr>
            <p:ph type="sldNum" sz="quarter" idx="12"/>
          </p:nvPr>
        </p:nvSpPr>
        <p:spPr/>
        <p:txBody>
          <a:bodyPr/>
          <a:lstStyle/>
          <a:p>
            <a:pPr>
              <a:defRPr/>
            </a:pPr>
            <a:fld id="{FBE83596-B253-4075-A6B5-C4A3B18A5BEA}" type="slidenum">
              <a:rPr lang="en-US" smtClean="0"/>
              <a:pPr>
                <a:defRPr/>
              </a:pPr>
              <a:t>21</a:t>
            </a:fld>
            <a:endParaRPr lang="en-US" dirty="0"/>
          </a:p>
        </p:txBody>
      </p:sp>
      <p:sp>
        <p:nvSpPr>
          <p:cNvPr id="5" name="TextBox 4"/>
          <p:cNvSpPr txBox="1"/>
          <p:nvPr/>
        </p:nvSpPr>
        <p:spPr>
          <a:xfrm>
            <a:off x="152400" y="475336"/>
            <a:ext cx="7290778" cy="584775"/>
          </a:xfrm>
          <a:prstGeom prst="rect">
            <a:avLst/>
          </a:prstGeom>
          <a:noFill/>
        </p:spPr>
        <p:txBody>
          <a:bodyPr wrap="none" rtlCol="0">
            <a:spAutoFit/>
          </a:bodyPr>
          <a:lstStyle/>
          <a:p>
            <a:r>
              <a:rPr lang="en-US" sz="3200" dirty="0" smtClean="0"/>
              <a:t>Example 2: Claim Limitation - Indefinite</a:t>
            </a:r>
            <a:endParaRPr lang="en-US" sz="3200" dirty="0"/>
          </a:p>
        </p:txBody>
      </p:sp>
    </p:spTree>
    <p:extLst>
      <p:ext uri="{BB962C8B-B14F-4D97-AF65-F5344CB8AC3E}">
        <p14:creationId xmlns:p14="http://schemas.microsoft.com/office/powerpoint/2010/main" val="3377566493"/>
      </p:ext>
    </p:extLst>
  </p:cSld>
  <p:clrMapOvr>
    <a:masterClrMapping/>
  </p:clrMapOvr>
  <p:transition>
    <p:checker dir="ver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600200"/>
            <a:ext cx="7772400" cy="4267200"/>
          </a:xfrm>
        </p:spPr>
        <p:txBody>
          <a:bodyPr/>
          <a:lstStyle/>
          <a:p>
            <a:pPr marL="0" indent="0">
              <a:spcAft>
                <a:spcPts val="1200"/>
              </a:spcAft>
              <a:buNone/>
            </a:pPr>
            <a:r>
              <a:rPr lang="en-US" sz="2400" dirty="0" smtClean="0">
                <a:solidFill>
                  <a:srgbClr val="000000"/>
                </a:solidFill>
              </a:rPr>
              <a:t>Sample Detailed Reasons using F¶ 7.34.18</a:t>
            </a:r>
            <a:endParaRPr lang="en-US" sz="2400" dirty="0">
              <a:solidFill>
                <a:srgbClr val="000000"/>
              </a:solidFill>
            </a:endParaRPr>
          </a:p>
          <a:p>
            <a:pPr marL="0" indent="0">
              <a:spcAft>
                <a:spcPts val="1200"/>
              </a:spcAft>
              <a:buNone/>
            </a:pPr>
            <a:r>
              <a:rPr lang="en-US" sz="2200" dirty="0">
                <a:solidFill>
                  <a:srgbClr val="000000"/>
                </a:solidFill>
              </a:rPr>
              <a:t>Claim element “means for rotatably securing an arm to a base and for locking the arm into an angled position” is a limitation that invokes 35 U.S.C. </a:t>
            </a:r>
            <a:r>
              <a:rPr lang="en-US" sz="2200" dirty="0" smtClean="0">
                <a:solidFill>
                  <a:srgbClr val="000000"/>
                </a:solidFill>
              </a:rPr>
              <a:t>112(f). </a:t>
            </a:r>
            <a:r>
              <a:rPr lang="en-US" sz="2200" dirty="0">
                <a:solidFill>
                  <a:srgbClr val="000000"/>
                </a:solidFill>
              </a:rPr>
              <a:t>However, the written description fails to disclose the corresponding structure, material, or acts for the claimed function. </a:t>
            </a:r>
            <a:r>
              <a:rPr lang="en-US" sz="2200" dirty="0" smtClean="0">
                <a:solidFill>
                  <a:srgbClr val="000000"/>
                </a:solidFill>
              </a:rPr>
              <a:t>The rotatable hinge assembly 14 is identified as the structure for performing the function of rotatably</a:t>
            </a:r>
            <a:r>
              <a:rPr lang="en-US" sz="2200" dirty="0">
                <a:solidFill>
                  <a:srgbClr val="000000"/>
                </a:solidFill>
              </a:rPr>
              <a:t> </a:t>
            </a:r>
            <a:r>
              <a:rPr lang="en-US" sz="2200" dirty="0" smtClean="0">
                <a:solidFill>
                  <a:srgbClr val="000000"/>
                </a:solidFill>
              </a:rPr>
              <a:t>securing the arm to the base, but it is not sufficient to perform the function of locking the arm into an angled position and no other structure for performing that function has been identified.  </a:t>
            </a:r>
          </a:p>
          <a:p>
            <a:pPr marL="0" indent="0">
              <a:spcAft>
                <a:spcPts val="1200"/>
              </a:spcAft>
              <a:buNone/>
            </a:pPr>
            <a:r>
              <a:rPr lang="en-US" sz="2000" i="1" dirty="0" smtClean="0">
                <a:solidFill>
                  <a:srgbClr val="000000"/>
                </a:solidFill>
              </a:rPr>
              <a:t>This form paragraph then lists responsive actions available to the applicant.</a:t>
            </a:r>
          </a:p>
        </p:txBody>
      </p:sp>
      <p:sp>
        <p:nvSpPr>
          <p:cNvPr id="3" name="Date Placeholder 2"/>
          <p:cNvSpPr>
            <a:spLocks noGrp="1"/>
          </p:cNvSpPr>
          <p:nvPr>
            <p:ph type="dt" sz="half" idx="10"/>
          </p:nvPr>
        </p:nvSpPr>
        <p:spPr/>
        <p:txBody>
          <a:bodyPr/>
          <a:lstStyle/>
          <a:p>
            <a:pPr>
              <a:defRPr/>
            </a:pPr>
            <a:fld id="{D633C86A-6A63-4459-BED8-DE50F15A5588}" type="datetime1">
              <a:rPr lang="en-US" smtClean="0"/>
              <a:pPr>
                <a:defRPr/>
              </a:pPr>
              <a:t>4/25/2014</a:t>
            </a:fld>
            <a:endParaRPr lang="en-US" dirty="0"/>
          </a:p>
        </p:txBody>
      </p:sp>
      <p:sp>
        <p:nvSpPr>
          <p:cNvPr id="4" name="Slide Number Placeholder 3"/>
          <p:cNvSpPr>
            <a:spLocks noGrp="1"/>
          </p:cNvSpPr>
          <p:nvPr>
            <p:ph type="sldNum" sz="quarter" idx="12"/>
          </p:nvPr>
        </p:nvSpPr>
        <p:spPr/>
        <p:txBody>
          <a:bodyPr/>
          <a:lstStyle/>
          <a:p>
            <a:pPr>
              <a:defRPr/>
            </a:pPr>
            <a:fld id="{FBE83596-B253-4075-A6B5-C4A3B18A5BEA}" type="slidenum">
              <a:rPr lang="en-US" smtClean="0"/>
              <a:pPr>
                <a:defRPr/>
              </a:pPr>
              <a:t>22</a:t>
            </a:fld>
            <a:endParaRPr lang="en-US" dirty="0"/>
          </a:p>
        </p:txBody>
      </p:sp>
      <p:sp>
        <p:nvSpPr>
          <p:cNvPr id="5" name="TextBox 4"/>
          <p:cNvSpPr txBox="1"/>
          <p:nvPr/>
        </p:nvSpPr>
        <p:spPr>
          <a:xfrm>
            <a:off x="152400" y="484861"/>
            <a:ext cx="7337265" cy="584775"/>
          </a:xfrm>
          <a:prstGeom prst="rect">
            <a:avLst/>
          </a:prstGeom>
          <a:noFill/>
        </p:spPr>
        <p:txBody>
          <a:bodyPr wrap="none" rtlCol="0">
            <a:spAutoFit/>
          </a:bodyPr>
          <a:lstStyle/>
          <a:p>
            <a:r>
              <a:rPr lang="en-US" sz="3200" dirty="0" smtClean="0"/>
              <a:t>Example 2: Claim Limitation - Rejection</a:t>
            </a:r>
            <a:endParaRPr lang="en-US" sz="3200" dirty="0"/>
          </a:p>
        </p:txBody>
      </p:sp>
    </p:spTree>
    <p:extLst>
      <p:ext uri="{BB962C8B-B14F-4D97-AF65-F5344CB8AC3E}">
        <p14:creationId xmlns:p14="http://schemas.microsoft.com/office/powerpoint/2010/main" val="1241666989"/>
      </p:ext>
    </p:extLst>
  </p:cSld>
  <p:clrMapOvr>
    <a:masterClrMapping/>
  </p:clrMapOvr>
  <p:transition>
    <p:checker dir="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676400"/>
            <a:ext cx="7696200" cy="4419600"/>
          </a:xfrm>
        </p:spPr>
        <p:txBody>
          <a:bodyPr/>
          <a:lstStyle/>
          <a:p>
            <a:pPr marL="0" indent="0">
              <a:spcAft>
                <a:spcPts val="1200"/>
              </a:spcAft>
              <a:buNone/>
            </a:pPr>
            <a:r>
              <a:rPr lang="en-US" sz="2400" dirty="0" smtClean="0">
                <a:solidFill>
                  <a:srgbClr val="000000"/>
                </a:solidFill>
              </a:rPr>
              <a:t>“</a:t>
            </a:r>
            <a:r>
              <a:rPr lang="en-US" sz="2400" i="1" dirty="0" smtClean="0">
                <a:solidFill>
                  <a:srgbClr val="000000"/>
                </a:solidFill>
              </a:rPr>
              <a:t>means for rotatably securing an arm to a base and for locking the arm into an angled position”</a:t>
            </a:r>
          </a:p>
          <a:p>
            <a:pPr marL="342900" indent="-342900">
              <a:spcAft>
                <a:spcPts val="1200"/>
              </a:spcAft>
              <a:buFont typeface="Arial" pitchFamily="34" charset="0"/>
              <a:buChar char="•"/>
            </a:pPr>
            <a:r>
              <a:rPr lang="en-US" sz="2400" u="sng" dirty="0" smtClean="0">
                <a:solidFill>
                  <a:srgbClr val="000000"/>
                </a:solidFill>
              </a:rPr>
              <a:t>Specification C</a:t>
            </a:r>
            <a:r>
              <a:rPr lang="en-US" sz="2400" dirty="0" smtClean="0">
                <a:solidFill>
                  <a:srgbClr val="000000"/>
                </a:solidFill>
              </a:rPr>
              <a:t>: </a:t>
            </a:r>
            <a:r>
              <a:rPr lang="en-US" sz="2400" dirty="0">
                <a:solidFill>
                  <a:srgbClr val="000000"/>
                </a:solidFill>
              </a:rPr>
              <a:t>The arm 10 is </a:t>
            </a:r>
            <a:r>
              <a:rPr lang="en-US" sz="2400" dirty="0" smtClean="0">
                <a:solidFill>
                  <a:srgbClr val="000000"/>
                </a:solidFill>
              </a:rPr>
              <a:t>rotatably secured </a:t>
            </a:r>
            <a:r>
              <a:rPr lang="en-US" sz="2400" dirty="0">
                <a:solidFill>
                  <a:srgbClr val="000000"/>
                </a:solidFill>
              </a:rPr>
              <a:t>to the base </a:t>
            </a:r>
            <a:r>
              <a:rPr lang="en-US" sz="2400" dirty="0" smtClean="0">
                <a:solidFill>
                  <a:srgbClr val="000000"/>
                </a:solidFill>
              </a:rPr>
              <a:t>12 and locked into an angled position. </a:t>
            </a:r>
          </a:p>
          <a:p>
            <a:pPr marL="342900" indent="-342900">
              <a:spcAft>
                <a:spcPts val="1200"/>
              </a:spcAft>
              <a:buFont typeface="Arial" pitchFamily="34" charset="0"/>
              <a:buChar char="•"/>
            </a:pPr>
            <a:endParaRPr lang="en-US" sz="2400" dirty="0">
              <a:solidFill>
                <a:srgbClr val="000000"/>
              </a:solidFill>
            </a:endParaRPr>
          </a:p>
          <a:p>
            <a:pPr marL="625475" lvl="2" indent="-342900">
              <a:spcAft>
                <a:spcPts val="1200"/>
              </a:spcAft>
              <a:buSzPct val="80000"/>
              <a:buFont typeface="Arial" pitchFamily="34" charset="0"/>
              <a:buChar char="•"/>
            </a:pPr>
            <a:r>
              <a:rPr lang="en-US" sz="2200" dirty="0">
                <a:solidFill>
                  <a:srgbClr val="000000"/>
                </a:solidFill>
              </a:rPr>
              <a:t>Definite or Indefinite?</a:t>
            </a:r>
          </a:p>
          <a:p>
            <a:pPr marL="342900" indent="-342900">
              <a:spcAft>
                <a:spcPts val="1200"/>
              </a:spcAft>
              <a:buFont typeface="Arial" pitchFamily="34" charset="0"/>
              <a:buChar char="•"/>
            </a:pPr>
            <a:endParaRPr lang="en-US" sz="2400" dirty="0" smtClean="0">
              <a:solidFill>
                <a:srgbClr val="000000"/>
              </a:solidFill>
            </a:endParaRPr>
          </a:p>
          <a:p>
            <a:pPr marL="342900" indent="-342900">
              <a:spcAft>
                <a:spcPts val="1200"/>
              </a:spcAft>
              <a:buFont typeface="Arial" pitchFamily="34" charset="0"/>
              <a:buChar char="•"/>
            </a:pPr>
            <a:endParaRPr lang="en-US" sz="2400" dirty="0" smtClean="0">
              <a:solidFill>
                <a:srgbClr val="000000"/>
              </a:solidFill>
            </a:endParaRPr>
          </a:p>
          <a:p>
            <a:pPr marL="303213" lvl="1" indent="0">
              <a:spcAft>
                <a:spcPts val="600"/>
              </a:spcAft>
              <a:buNone/>
            </a:pPr>
            <a:endParaRPr lang="en-US" sz="2400" dirty="0" smtClean="0">
              <a:solidFill>
                <a:srgbClr val="000000"/>
              </a:solidFill>
            </a:endParaRPr>
          </a:p>
        </p:txBody>
      </p:sp>
      <p:sp>
        <p:nvSpPr>
          <p:cNvPr id="3" name="Date Placeholder 2"/>
          <p:cNvSpPr>
            <a:spLocks noGrp="1"/>
          </p:cNvSpPr>
          <p:nvPr>
            <p:ph type="dt" sz="half" idx="10"/>
          </p:nvPr>
        </p:nvSpPr>
        <p:spPr/>
        <p:txBody>
          <a:bodyPr/>
          <a:lstStyle/>
          <a:p>
            <a:pPr>
              <a:defRPr/>
            </a:pPr>
            <a:fld id="{D633C86A-6A63-4459-BED8-DE50F15A5588}" type="datetime1">
              <a:rPr lang="en-US" smtClean="0"/>
              <a:pPr>
                <a:defRPr/>
              </a:pPr>
              <a:t>4/25/2014</a:t>
            </a:fld>
            <a:endParaRPr lang="en-US" dirty="0"/>
          </a:p>
        </p:txBody>
      </p:sp>
      <p:sp>
        <p:nvSpPr>
          <p:cNvPr id="4" name="Slide Number Placeholder 3"/>
          <p:cNvSpPr>
            <a:spLocks noGrp="1"/>
          </p:cNvSpPr>
          <p:nvPr>
            <p:ph type="sldNum" sz="quarter" idx="12"/>
          </p:nvPr>
        </p:nvSpPr>
        <p:spPr/>
        <p:txBody>
          <a:bodyPr/>
          <a:lstStyle/>
          <a:p>
            <a:pPr>
              <a:defRPr/>
            </a:pPr>
            <a:fld id="{FBE83596-B253-4075-A6B5-C4A3B18A5BEA}" type="slidenum">
              <a:rPr lang="en-US" smtClean="0"/>
              <a:pPr>
                <a:defRPr/>
              </a:pPr>
              <a:t>23</a:t>
            </a:fld>
            <a:endParaRPr lang="en-US" dirty="0"/>
          </a:p>
        </p:txBody>
      </p:sp>
      <p:sp>
        <p:nvSpPr>
          <p:cNvPr id="5" name="TextBox 4"/>
          <p:cNvSpPr txBox="1"/>
          <p:nvPr/>
        </p:nvSpPr>
        <p:spPr>
          <a:xfrm>
            <a:off x="457200" y="494843"/>
            <a:ext cx="5264583" cy="584775"/>
          </a:xfrm>
          <a:prstGeom prst="rect">
            <a:avLst/>
          </a:prstGeom>
          <a:noFill/>
        </p:spPr>
        <p:txBody>
          <a:bodyPr wrap="none" rtlCol="0">
            <a:spAutoFit/>
          </a:bodyPr>
          <a:lstStyle/>
          <a:p>
            <a:r>
              <a:rPr lang="en-US" sz="3200" dirty="0" smtClean="0"/>
              <a:t>Example 3: Claim Limitation</a:t>
            </a:r>
            <a:endParaRPr lang="en-US" sz="3200" dirty="0"/>
          </a:p>
        </p:txBody>
      </p:sp>
    </p:spTree>
    <p:extLst>
      <p:ext uri="{BB962C8B-B14F-4D97-AF65-F5344CB8AC3E}">
        <p14:creationId xmlns:p14="http://schemas.microsoft.com/office/powerpoint/2010/main" val="1937128677"/>
      </p:ext>
    </p:extLst>
  </p:cSld>
  <p:clrMapOvr>
    <a:masterClrMapping/>
  </p:clrMapOvr>
  <p:transition>
    <p:checker dir="ver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676400"/>
            <a:ext cx="7696200" cy="4419600"/>
          </a:xfrm>
        </p:spPr>
        <p:txBody>
          <a:bodyPr/>
          <a:lstStyle/>
          <a:p>
            <a:pPr marL="0" indent="0">
              <a:spcAft>
                <a:spcPts val="1200"/>
              </a:spcAft>
              <a:buNone/>
            </a:pPr>
            <a:r>
              <a:rPr lang="en-US" sz="2400" dirty="0" smtClean="0">
                <a:solidFill>
                  <a:srgbClr val="000000"/>
                </a:solidFill>
              </a:rPr>
              <a:t>“</a:t>
            </a:r>
            <a:r>
              <a:rPr lang="en-US" sz="1800" i="1" dirty="0" smtClean="0">
                <a:solidFill>
                  <a:srgbClr val="000000"/>
                </a:solidFill>
              </a:rPr>
              <a:t>means for rotatably securing an arm to a base and for locking the arm into an angled position”</a:t>
            </a:r>
          </a:p>
          <a:p>
            <a:pPr marL="342900" indent="-342900">
              <a:spcAft>
                <a:spcPts val="1200"/>
              </a:spcAft>
              <a:buFont typeface="Arial" pitchFamily="34" charset="0"/>
              <a:buChar char="•"/>
            </a:pPr>
            <a:r>
              <a:rPr lang="en-US" sz="1800" u="sng" dirty="0" smtClean="0">
                <a:solidFill>
                  <a:srgbClr val="000000"/>
                </a:solidFill>
              </a:rPr>
              <a:t>Specification C</a:t>
            </a:r>
            <a:r>
              <a:rPr lang="en-US" sz="1800" dirty="0" smtClean="0">
                <a:solidFill>
                  <a:srgbClr val="000000"/>
                </a:solidFill>
              </a:rPr>
              <a:t>: </a:t>
            </a:r>
            <a:r>
              <a:rPr lang="en-US" sz="1800" dirty="0">
                <a:solidFill>
                  <a:srgbClr val="000000"/>
                </a:solidFill>
              </a:rPr>
              <a:t>The arm 10 is </a:t>
            </a:r>
            <a:r>
              <a:rPr lang="en-US" sz="1800" dirty="0" smtClean="0">
                <a:solidFill>
                  <a:srgbClr val="000000"/>
                </a:solidFill>
              </a:rPr>
              <a:t>rotatably secured </a:t>
            </a:r>
            <a:r>
              <a:rPr lang="en-US" sz="1800" dirty="0">
                <a:solidFill>
                  <a:srgbClr val="000000"/>
                </a:solidFill>
              </a:rPr>
              <a:t>to the base </a:t>
            </a:r>
            <a:r>
              <a:rPr lang="en-US" sz="1800" dirty="0" smtClean="0">
                <a:solidFill>
                  <a:srgbClr val="000000"/>
                </a:solidFill>
              </a:rPr>
              <a:t>12 and locked into an angled position. </a:t>
            </a:r>
          </a:p>
          <a:p>
            <a:pPr marL="646113" lvl="1" indent="-342900">
              <a:spcAft>
                <a:spcPts val="600"/>
              </a:spcAft>
              <a:buFont typeface="Wingdings" pitchFamily="2" charset="2"/>
              <a:buChar char="Ø"/>
            </a:pPr>
            <a:r>
              <a:rPr lang="en-US" sz="2400" b="1" i="1" dirty="0" smtClean="0">
                <a:solidFill>
                  <a:srgbClr val="000000"/>
                </a:solidFill>
              </a:rPr>
              <a:t>Indefinite</a:t>
            </a:r>
            <a:r>
              <a:rPr lang="en-US" sz="2400" dirty="0" smtClean="0">
                <a:solidFill>
                  <a:srgbClr val="000000"/>
                </a:solidFill>
              </a:rPr>
              <a:t>: </a:t>
            </a:r>
          </a:p>
          <a:p>
            <a:pPr marL="928688" lvl="2" indent="-342900">
              <a:spcAft>
                <a:spcPts val="600"/>
              </a:spcAft>
              <a:buFont typeface="Wingdings" pitchFamily="2" charset="2"/>
              <a:buChar char="Ø"/>
            </a:pPr>
            <a:r>
              <a:rPr lang="en-US" sz="2200" dirty="0" smtClean="0">
                <a:solidFill>
                  <a:srgbClr val="000000"/>
                </a:solidFill>
              </a:rPr>
              <a:t>The specification only recites the function and does not disclose any structure for performing either function.  </a:t>
            </a:r>
          </a:p>
          <a:p>
            <a:pPr marL="928688" lvl="2" indent="-342900">
              <a:spcAft>
                <a:spcPts val="600"/>
              </a:spcAft>
              <a:buFont typeface="Wingdings" pitchFamily="2" charset="2"/>
              <a:buChar char="Ø"/>
            </a:pPr>
            <a:r>
              <a:rPr lang="en-US" sz="2200" dirty="0">
                <a:solidFill>
                  <a:srgbClr val="000000"/>
                </a:solidFill>
              </a:rPr>
              <a:t>Make a rejection using FP 7.30.02 and 7.34.18</a:t>
            </a:r>
          </a:p>
          <a:p>
            <a:pPr marL="646113" lvl="1" indent="-342900">
              <a:spcAft>
                <a:spcPts val="600"/>
              </a:spcAft>
              <a:buFont typeface="Wingdings" pitchFamily="2" charset="2"/>
              <a:buChar char="Ø"/>
            </a:pPr>
            <a:endParaRPr lang="en-US" sz="2400" dirty="0" smtClean="0">
              <a:solidFill>
                <a:srgbClr val="000000"/>
              </a:solidFill>
            </a:endParaRPr>
          </a:p>
        </p:txBody>
      </p:sp>
      <p:sp>
        <p:nvSpPr>
          <p:cNvPr id="3" name="Date Placeholder 2"/>
          <p:cNvSpPr>
            <a:spLocks noGrp="1"/>
          </p:cNvSpPr>
          <p:nvPr>
            <p:ph type="dt" sz="half" idx="10"/>
          </p:nvPr>
        </p:nvSpPr>
        <p:spPr/>
        <p:txBody>
          <a:bodyPr/>
          <a:lstStyle/>
          <a:p>
            <a:pPr>
              <a:defRPr/>
            </a:pPr>
            <a:fld id="{D633C86A-6A63-4459-BED8-DE50F15A5588}" type="datetime1">
              <a:rPr lang="en-US" smtClean="0">
                <a:solidFill>
                  <a:srgbClr val="D4D2D0">
                    <a:lumMod val="25000"/>
                  </a:srgbClr>
                </a:solidFill>
              </a:rPr>
              <a:pPr>
                <a:defRPr/>
              </a:pPr>
              <a:t>4/25/2014</a:t>
            </a:fld>
            <a:endParaRPr lang="en-US" dirty="0">
              <a:solidFill>
                <a:srgbClr val="D4D2D0">
                  <a:lumMod val="25000"/>
                </a:srgbClr>
              </a:solidFill>
            </a:endParaRPr>
          </a:p>
        </p:txBody>
      </p:sp>
      <p:sp>
        <p:nvSpPr>
          <p:cNvPr id="4" name="Slide Number Placeholder 3"/>
          <p:cNvSpPr>
            <a:spLocks noGrp="1"/>
          </p:cNvSpPr>
          <p:nvPr>
            <p:ph type="sldNum" sz="quarter" idx="12"/>
          </p:nvPr>
        </p:nvSpPr>
        <p:spPr/>
        <p:txBody>
          <a:bodyPr/>
          <a:lstStyle/>
          <a:p>
            <a:pPr>
              <a:defRPr/>
            </a:pPr>
            <a:fld id="{FBE83596-B253-4075-A6B5-C4A3B18A5BEA}" type="slidenum">
              <a:rPr lang="en-US" smtClean="0">
                <a:solidFill>
                  <a:srgbClr val="D4D2D0">
                    <a:lumMod val="25000"/>
                  </a:srgbClr>
                </a:solidFill>
              </a:rPr>
              <a:pPr>
                <a:defRPr/>
              </a:pPr>
              <a:t>24</a:t>
            </a:fld>
            <a:endParaRPr lang="en-US" dirty="0">
              <a:solidFill>
                <a:srgbClr val="D4D2D0">
                  <a:lumMod val="25000"/>
                </a:srgbClr>
              </a:solidFill>
            </a:endParaRPr>
          </a:p>
        </p:txBody>
      </p:sp>
      <p:sp>
        <p:nvSpPr>
          <p:cNvPr id="5" name="TextBox 4"/>
          <p:cNvSpPr txBox="1"/>
          <p:nvPr/>
        </p:nvSpPr>
        <p:spPr>
          <a:xfrm>
            <a:off x="457200" y="494843"/>
            <a:ext cx="7290778" cy="584775"/>
          </a:xfrm>
          <a:prstGeom prst="rect">
            <a:avLst/>
          </a:prstGeom>
          <a:noFill/>
        </p:spPr>
        <p:txBody>
          <a:bodyPr wrap="none" rtlCol="0">
            <a:spAutoFit/>
          </a:bodyPr>
          <a:lstStyle/>
          <a:p>
            <a:r>
              <a:rPr lang="en-US" sz="3200" dirty="0" smtClean="0">
                <a:solidFill>
                  <a:prstClr val="white"/>
                </a:solidFill>
              </a:rPr>
              <a:t>Example 3: Claim Limitation - Indefinite</a:t>
            </a:r>
            <a:endParaRPr lang="en-US" sz="3200" dirty="0">
              <a:solidFill>
                <a:prstClr val="white"/>
              </a:solidFill>
            </a:endParaRPr>
          </a:p>
        </p:txBody>
      </p:sp>
    </p:spTree>
    <p:extLst>
      <p:ext uri="{BB962C8B-B14F-4D97-AF65-F5344CB8AC3E}">
        <p14:creationId xmlns:p14="http://schemas.microsoft.com/office/powerpoint/2010/main" val="1982862892"/>
      </p:ext>
    </p:extLst>
  </p:cSld>
  <p:clrMapOvr>
    <a:masterClrMapping/>
  </p:clrMapOvr>
  <p:transition>
    <p:checker dir="ver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524000"/>
            <a:ext cx="7696200" cy="4419600"/>
          </a:xfrm>
        </p:spPr>
        <p:txBody>
          <a:bodyPr/>
          <a:lstStyle/>
          <a:p>
            <a:pPr marL="0" indent="0">
              <a:spcAft>
                <a:spcPts val="1200"/>
              </a:spcAft>
              <a:buNone/>
            </a:pPr>
            <a:r>
              <a:rPr lang="en-US" sz="2400" dirty="0">
                <a:solidFill>
                  <a:srgbClr val="000000"/>
                </a:solidFill>
              </a:rPr>
              <a:t>Sample Detailed Reasons using </a:t>
            </a:r>
            <a:r>
              <a:rPr lang="en-US" sz="2400" dirty="0" smtClean="0">
                <a:solidFill>
                  <a:srgbClr val="000000"/>
                </a:solidFill>
              </a:rPr>
              <a:t>FP </a:t>
            </a:r>
            <a:r>
              <a:rPr lang="en-US" sz="2400" dirty="0">
                <a:solidFill>
                  <a:srgbClr val="000000"/>
                </a:solidFill>
              </a:rPr>
              <a:t>7.34.18</a:t>
            </a:r>
          </a:p>
          <a:p>
            <a:pPr marL="0" indent="0">
              <a:spcAft>
                <a:spcPts val="1200"/>
              </a:spcAft>
              <a:buNone/>
            </a:pPr>
            <a:r>
              <a:rPr lang="en-US" sz="2200" dirty="0">
                <a:solidFill>
                  <a:srgbClr val="000000"/>
                </a:solidFill>
              </a:rPr>
              <a:t>Claim element “means for rotatably securing an arm to a base and for locking the arm into an angled position” is a limitation that invokes 35 U.S.C. 112(f). However, the written description fails to disclose the corresponding structure, material, or acts for the claimed function. The </a:t>
            </a:r>
            <a:r>
              <a:rPr lang="en-US" sz="2200" dirty="0" smtClean="0">
                <a:solidFill>
                  <a:srgbClr val="000000"/>
                </a:solidFill>
              </a:rPr>
              <a:t>specification merely recites the function and does not identify any specific structure that rotatably secures </a:t>
            </a:r>
            <a:r>
              <a:rPr lang="en-US" sz="2200" dirty="0">
                <a:solidFill>
                  <a:srgbClr val="000000"/>
                </a:solidFill>
              </a:rPr>
              <a:t>the arm to the </a:t>
            </a:r>
            <a:r>
              <a:rPr lang="en-US" sz="2200" dirty="0" smtClean="0">
                <a:solidFill>
                  <a:srgbClr val="000000"/>
                </a:solidFill>
              </a:rPr>
              <a:t>base or locks the </a:t>
            </a:r>
            <a:r>
              <a:rPr lang="en-US" sz="2200" dirty="0">
                <a:solidFill>
                  <a:srgbClr val="000000"/>
                </a:solidFill>
              </a:rPr>
              <a:t>arm into an angled </a:t>
            </a:r>
            <a:r>
              <a:rPr lang="en-US" sz="2200" dirty="0" smtClean="0">
                <a:solidFill>
                  <a:srgbClr val="000000"/>
                </a:solidFill>
              </a:rPr>
              <a:t>position.  </a:t>
            </a:r>
            <a:endParaRPr lang="en-US" sz="2200" dirty="0">
              <a:solidFill>
                <a:srgbClr val="000000"/>
              </a:solidFill>
            </a:endParaRPr>
          </a:p>
          <a:p>
            <a:pPr marL="0" indent="0">
              <a:spcAft>
                <a:spcPts val="1200"/>
              </a:spcAft>
              <a:buNone/>
            </a:pPr>
            <a:r>
              <a:rPr lang="en-US" sz="2200" i="1" dirty="0" smtClean="0">
                <a:solidFill>
                  <a:srgbClr val="000000"/>
                </a:solidFill>
              </a:rPr>
              <a:t>This form </a:t>
            </a:r>
            <a:r>
              <a:rPr lang="en-US" sz="2200" i="1" dirty="0">
                <a:solidFill>
                  <a:srgbClr val="000000"/>
                </a:solidFill>
              </a:rPr>
              <a:t>paragraph then lists responsive actions </a:t>
            </a:r>
            <a:r>
              <a:rPr lang="en-US" sz="2200" i="1" dirty="0" smtClean="0">
                <a:solidFill>
                  <a:srgbClr val="000000"/>
                </a:solidFill>
              </a:rPr>
              <a:t>available to the </a:t>
            </a:r>
            <a:r>
              <a:rPr lang="en-US" sz="2200" i="1" dirty="0">
                <a:solidFill>
                  <a:srgbClr val="000000"/>
                </a:solidFill>
              </a:rPr>
              <a:t>applicant</a:t>
            </a:r>
            <a:r>
              <a:rPr lang="en-US" sz="2200" i="1" dirty="0" smtClean="0">
                <a:solidFill>
                  <a:srgbClr val="000000"/>
                </a:solidFill>
              </a:rPr>
              <a:t>.</a:t>
            </a:r>
            <a:endParaRPr lang="en-US" sz="2200" i="1" dirty="0">
              <a:solidFill>
                <a:srgbClr val="000000"/>
              </a:solidFill>
            </a:endParaRPr>
          </a:p>
        </p:txBody>
      </p:sp>
      <p:sp>
        <p:nvSpPr>
          <p:cNvPr id="3" name="Date Placeholder 2"/>
          <p:cNvSpPr>
            <a:spLocks noGrp="1"/>
          </p:cNvSpPr>
          <p:nvPr>
            <p:ph type="dt" sz="half" idx="10"/>
          </p:nvPr>
        </p:nvSpPr>
        <p:spPr/>
        <p:txBody>
          <a:bodyPr/>
          <a:lstStyle/>
          <a:p>
            <a:pPr>
              <a:defRPr/>
            </a:pPr>
            <a:fld id="{D633C86A-6A63-4459-BED8-DE50F15A5588}" type="datetime1">
              <a:rPr lang="en-US" smtClean="0"/>
              <a:pPr>
                <a:defRPr/>
              </a:pPr>
              <a:t>4/25/2014</a:t>
            </a:fld>
            <a:endParaRPr lang="en-US" dirty="0"/>
          </a:p>
        </p:txBody>
      </p:sp>
      <p:sp>
        <p:nvSpPr>
          <p:cNvPr id="4" name="Slide Number Placeholder 3"/>
          <p:cNvSpPr>
            <a:spLocks noGrp="1"/>
          </p:cNvSpPr>
          <p:nvPr>
            <p:ph type="sldNum" sz="quarter" idx="12"/>
          </p:nvPr>
        </p:nvSpPr>
        <p:spPr/>
        <p:txBody>
          <a:bodyPr/>
          <a:lstStyle/>
          <a:p>
            <a:pPr>
              <a:defRPr/>
            </a:pPr>
            <a:fld id="{FBE83596-B253-4075-A6B5-C4A3B18A5BEA}" type="slidenum">
              <a:rPr lang="en-US" smtClean="0"/>
              <a:pPr>
                <a:defRPr/>
              </a:pPr>
              <a:t>25</a:t>
            </a:fld>
            <a:endParaRPr lang="en-US" dirty="0"/>
          </a:p>
        </p:txBody>
      </p:sp>
      <p:sp>
        <p:nvSpPr>
          <p:cNvPr id="5" name="TextBox 4"/>
          <p:cNvSpPr txBox="1"/>
          <p:nvPr/>
        </p:nvSpPr>
        <p:spPr>
          <a:xfrm>
            <a:off x="457200" y="494843"/>
            <a:ext cx="7337265" cy="584775"/>
          </a:xfrm>
          <a:prstGeom prst="rect">
            <a:avLst/>
          </a:prstGeom>
          <a:noFill/>
        </p:spPr>
        <p:txBody>
          <a:bodyPr wrap="none" rtlCol="0">
            <a:spAutoFit/>
          </a:bodyPr>
          <a:lstStyle/>
          <a:p>
            <a:r>
              <a:rPr lang="en-US" sz="3200" dirty="0" smtClean="0"/>
              <a:t>Example 3: Claim Limitation - Rejection</a:t>
            </a:r>
            <a:endParaRPr lang="en-US" sz="3200" dirty="0"/>
          </a:p>
        </p:txBody>
      </p:sp>
    </p:spTree>
    <p:extLst>
      <p:ext uri="{BB962C8B-B14F-4D97-AF65-F5344CB8AC3E}">
        <p14:creationId xmlns:p14="http://schemas.microsoft.com/office/powerpoint/2010/main" val="806083362"/>
      </p:ext>
    </p:extLst>
  </p:cSld>
  <p:clrMapOvr>
    <a:masterClrMapping/>
  </p:clrMapOvr>
  <p:transition>
    <p:checker dir="ver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052"/>
          <p:cNvSpPr>
            <a:spLocks noGrp="1" noChangeArrowheads="1"/>
          </p:cNvSpPr>
          <p:nvPr>
            <p:ph type="dt" sz="half" idx="10"/>
          </p:nvPr>
        </p:nvSpPr>
        <p:spPr/>
        <p:txBody>
          <a:bodyPr/>
          <a:lstStyle/>
          <a:p>
            <a:pPr>
              <a:defRPr/>
            </a:pPr>
            <a:fld id="{EBAD4EF6-6EBD-4E7A-99D6-6D82F43AAE6B}" type="datetime1">
              <a:rPr lang="en-US"/>
              <a:pPr>
                <a:defRPr/>
              </a:pPr>
              <a:t>4/25/2014</a:t>
            </a:fld>
            <a:endParaRPr lang="en-US" dirty="0"/>
          </a:p>
        </p:txBody>
      </p:sp>
      <p:sp>
        <p:nvSpPr>
          <p:cNvPr id="8" name="Rectangle 2054"/>
          <p:cNvSpPr>
            <a:spLocks noGrp="1" noChangeArrowheads="1"/>
          </p:cNvSpPr>
          <p:nvPr>
            <p:ph type="sldNum" sz="quarter" idx="12"/>
          </p:nvPr>
        </p:nvSpPr>
        <p:spPr/>
        <p:txBody>
          <a:bodyPr/>
          <a:lstStyle/>
          <a:p>
            <a:pPr>
              <a:defRPr/>
            </a:pPr>
            <a:fld id="{F36444ED-B8CD-4BBA-A243-31E16A17005E}" type="slidenum">
              <a:rPr lang="en-US"/>
              <a:pPr>
                <a:defRPr/>
              </a:pPr>
              <a:t>26</a:t>
            </a:fld>
            <a:endParaRPr lang="en-US" dirty="0"/>
          </a:p>
        </p:txBody>
      </p:sp>
      <p:sp>
        <p:nvSpPr>
          <p:cNvPr id="4" name="Date Placeholder 3"/>
          <p:cNvSpPr txBox="1">
            <a:spLocks noGrp="1"/>
          </p:cNvSpPr>
          <p:nvPr/>
        </p:nvSpPr>
        <p:spPr bwMode="auto">
          <a:xfrm>
            <a:off x="152400" y="6324600"/>
            <a:ext cx="1905000" cy="457200"/>
          </a:xfrm>
          <a:prstGeom prst="rect">
            <a:avLst/>
          </a:prstGeom>
          <a:noFill/>
          <a:ln>
            <a:miter lim="800000"/>
            <a:headEnd/>
            <a:tailEnd/>
          </a:ln>
        </p:spPr>
        <p:txBody>
          <a:bodyPr bIns="9144" anchor="b"/>
          <a:lstStyle/>
          <a:p>
            <a:pPr fontAlgn="base">
              <a:spcBef>
                <a:spcPct val="0"/>
              </a:spcBef>
              <a:spcAft>
                <a:spcPct val="0"/>
              </a:spcAft>
              <a:defRPr/>
            </a:pPr>
            <a:endParaRPr lang="en-US" sz="1200" dirty="0">
              <a:solidFill>
                <a:srgbClr val="273C56"/>
              </a:solidFill>
            </a:endParaRPr>
          </a:p>
        </p:txBody>
      </p:sp>
      <p:sp>
        <p:nvSpPr>
          <p:cNvPr id="5" name="Slide Number Placeholder 5"/>
          <p:cNvSpPr txBox="1">
            <a:spLocks noGrp="1"/>
          </p:cNvSpPr>
          <p:nvPr/>
        </p:nvSpPr>
        <p:spPr bwMode="auto">
          <a:xfrm>
            <a:off x="7086600" y="6324600"/>
            <a:ext cx="1905000" cy="457200"/>
          </a:xfrm>
          <a:prstGeom prst="rect">
            <a:avLst/>
          </a:prstGeom>
          <a:noFill/>
          <a:ln>
            <a:miter lim="800000"/>
            <a:headEnd/>
            <a:tailEnd/>
          </a:ln>
        </p:spPr>
        <p:txBody>
          <a:bodyPr bIns="9144" anchor="b"/>
          <a:lstStyle/>
          <a:p>
            <a:pPr algn="r" fontAlgn="base">
              <a:spcBef>
                <a:spcPct val="0"/>
              </a:spcBef>
              <a:spcAft>
                <a:spcPct val="0"/>
              </a:spcAft>
              <a:defRPr/>
            </a:pPr>
            <a:endParaRPr lang="en-US" sz="1200" dirty="0">
              <a:solidFill>
                <a:srgbClr val="273C56"/>
              </a:solidFill>
            </a:endParaRPr>
          </a:p>
        </p:txBody>
      </p:sp>
      <p:sp>
        <p:nvSpPr>
          <p:cNvPr id="15364" name="Rectangle 5"/>
          <p:cNvSpPr>
            <a:spLocks noChangeArrowheads="1"/>
          </p:cNvSpPr>
          <p:nvPr/>
        </p:nvSpPr>
        <p:spPr bwMode="auto">
          <a:xfrm>
            <a:off x="228600" y="2133600"/>
            <a:ext cx="8610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fontAlgn="base">
              <a:spcBef>
                <a:spcPct val="20000"/>
              </a:spcBef>
              <a:spcAft>
                <a:spcPct val="0"/>
              </a:spcAft>
            </a:pPr>
            <a:endParaRPr lang="en-US" sz="2000" dirty="0">
              <a:solidFill>
                <a:srgbClr val="000000"/>
              </a:solidFill>
            </a:endParaRPr>
          </a:p>
          <a:p>
            <a:pPr marL="342900" indent="-342900" fontAlgn="base">
              <a:spcBef>
                <a:spcPct val="20000"/>
              </a:spcBef>
              <a:spcAft>
                <a:spcPct val="0"/>
              </a:spcAft>
              <a:buFontTx/>
              <a:buChar char="•"/>
            </a:pPr>
            <a:endParaRPr lang="en-US" sz="2000" dirty="0">
              <a:solidFill>
                <a:srgbClr val="000000"/>
              </a:solidFill>
            </a:endParaRPr>
          </a:p>
        </p:txBody>
      </p:sp>
      <p:sp>
        <p:nvSpPr>
          <p:cNvPr id="7" name="Rectangle 4"/>
          <p:cNvSpPr txBox="1">
            <a:spLocks noChangeArrowheads="1"/>
          </p:cNvSpPr>
          <p:nvPr/>
        </p:nvSpPr>
        <p:spPr>
          <a:xfrm>
            <a:off x="203200" y="1371600"/>
            <a:ext cx="8382000" cy="48260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marL="857250" lvl="3" indent="0" eaLnBrk="1" fontAlgn="base" hangingPunct="1">
              <a:spcBef>
                <a:spcPct val="20000"/>
              </a:spcBef>
            </a:pPr>
            <a:endParaRPr lang="en-US" sz="2400" b="0" dirty="0" smtClean="0">
              <a:solidFill>
                <a:prstClr val="black"/>
              </a:solidFill>
              <a:latin typeface="+mn-lt"/>
            </a:endParaRPr>
          </a:p>
          <a:p>
            <a:pPr marL="857250" lvl="3" indent="0" eaLnBrk="1" fontAlgn="base" hangingPunct="1">
              <a:spcBef>
                <a:spcPct val="20000"/>
              </a:spcBef>
            </a:pPr>
            <a:r>
              <a:rPr lang="en-US" sz="2400" b="0" dirty="0" smtClean="0">
                <a:solidFill>
                  <a:prstClr val="black"/>
                </a:solidFill>
                <a:latin typeface="+mn-lt"/>
              </a:rPr>
              <a:t>“Claim 4. A system, comprising:</a:t>
            </a:r>
          </a:p>
          <a:p>
            <a:pPr marL="857250" lvl="3" indent="0" eaLnBrk="1" fontAlgn="base" hangingPunct="1">
              <a:spcBef>
                <a:spcPct val="20000"/>
              </a:spcBef>
              <a:spcAft>
                <a:spcPts val="1200"/>
              </a:spcAft>
            </a:pPr>
            <a:r>
              <a:rPr lang="en-US" sz="2400" b="0" dirty="0" smtClean="0">
                <a:solidFill>
                  <a:prstClr val="black"/>
                </a:solidFill>
                <a:latin typeface="+mn-lt"/>
              </a:rPr>
              <a:t>			means for recording an image.” </a:t>
            </a:r>
          </a:p>
          <a:p>
            <a:pPr marL="400050" lvl="2" indent="0" eaLnBrk="1" fontAlgn="base" hangingPunct="1">
              <a:spcBef>
                <a:spcPct val="20000"/>
              </a:spcBef>
              <a:spcAft>
                <a:spcPts val="1200"/>
              </a:spcAft>
            </a:pPr>
            <a:endParaRPr lang="en-US" sz="2000" b="0" i="0" dirty="0" smtClean="0">
              <a:solidFill>
                <a:prstClr val="black"/>
              </a:solidFill>
              <a:latin typeface="+mn-lt"/>
            </a:endParaRPr>
          </a:p>
          <a:p>
            <a:pPr marL="400050" lvl="2" indent="0" eaLnBrk="1" fontAlgn="base" hangingPunct="1">
              <a:spcBef>
                <a:spcPct val="20000"/>
              </a:spcBef>
              <a:spcAft>
                <a:spcPts val="1200"/>
              </a:spcAft>
            </a:pPr>
            <a:endParaRPr lang="en-US" sz="2000" b="0" i="0" dirty="0" smtClean="0">
              <a:solidFill>
                <a:prstClr val="black"/>
              </a:solidFill>
              <a:latin typeface="+mn-lt"/>
            </a:endParaRPr>
          </a:p>
          <a:p>
            <a:pPr marL="1082675" lvl="3" indent="-342900" eaLnBrk="1" fontAlgn="base" hangingPunct="1">
              <a:spcBef>
                <a:spcPct val="20000"/>
              </a:spcBef>
              <a:spcAft>
                <a:spcPts val="1200"/>
              </a:spcAft>
              <a:buSzPct val="80000"/>
              <a:buFont typeface="Arial" pitchFamily="34" charset="0"/>
              <a:buChar char="•"/>
            </a:pPr>
            <a:r>
              <a:rPr lang="en-US" sz="2200" b="0" i="0" dirty="0">
                <a:solidFill>
                  <a:srgbClr val="000000"/>
                </a:solidFill>
                <a:latin typeface="Arial"/>
              </a:rPr>
              <a:t>Definite or Indefinite?</a:t>
            </a:r>
          </a:p>
          <a:p>
            <a:pPr marL="400050" lvl="2" indent="0" eaLnBrk="1" fontAlgn="base" hangingPunct="1">
              <a:spcBef>
                <a:spcPct val="20000"/>
              </a:spcBef>
              <a:spcAft>
                <a:spcPts val="1200"/>
              </a:spcAft>
            </a:pPr>
            <a:endParaRPr lang="en-US" sz="2000" b="0" i="0" dirty="0" smtClean="0">
              <a:solidFill>
                <a:prstClr val="black"/>
              </a:solidFill>
              <a:latin typeface="+mn-lt"/>
            </a:endParaRPr>
          </a:p>
          <a:p>
            <a:pPr marL="400050" lvl="2" indent="0" eaLnBrk="1" fontAlgn="base" hangingPunct="1">
              <a:spcBef>
                <a:spcPct val="20000"/>
              </a:spcBef>
              <a:spcAft>
                <a:spcPts val="1200"/>
              </a:spcAft>
            </a:pPr>
            <a:r>
              <a:rPr lang="en-US" b="0" i="0" dirty="0" smtClean="0">
                <a:solidFill>
                  <a:prstClr val="black"/>
                </a:solidFill>
                <a:latin typeface="+mn-lt"/>
              </a:rPr>
              <a:t>  </a:t>
            </a:r>
          </a:p>
        </p:txBody>
      </p:sp>
      <p:sp>
        <p:nvSpPr>
          <p:cNvPr id="9" name="Rectangle 4"/>
          <p:cNvSpPr txBox="1">
            <a:spLocks noChangeArrowheads="1"/>
          </p:cNvSpPr>
          <p:nvPr/>
        </p:nvSpPr>
        <p:spPr>
          <a:xfrm>
            <a:off x="457200" y="457200"/>
            <a:ext cx="7327900" cy="8382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eaLnBrk="1" fontAlgn="base" hangingPunct="1">
              <a:spcBef>
                <a:spcPct val="0"/>
              </a:spcBef>
              <a:spcAft>
                <a:spcPct val="0"/>
              </a:spcAft>
            </a:pPr>
            <a:r>
              <a:rPr lang="en-US" sz="3200" b="0" i="0" dirty="0" smtClean="0">
                <a:solidFill>
                  <a:srgbClr val="FFFFFF"/>
                </a:solidFill>
                <a:latin typeface="+mn-lt"/>
              </a:rPr>
              <a:t>Example 4: Single Means Claims</a:t>
            </a:r>
            <a:r>
              <a:rPr lang="en-US" sz="2800" b="0" i="0" dirty="0" smtClean="0">
                <a:solidFill>
                  <a:srgbClr val="FFFFFF"/>
                </a:solidFill>
                <a:latin typeface="+mn-lt"/>
              </a:rPr>
              <a:t> </a:t>
            </a:r>
            <a:endParaRPr lang="en-US" sz="2800" b="0" i="0" dirty="0">
              <a:solidFill>
                <a:srgbClr val="FFFFFF"/>
              </a:solidFill>
              <a:latin typeface="+mn-lt"/>
            </a:endParaRPr>
          </a:p>
        </p:txBody>
      </p:sp>
    </p:spTree>
    <p:extLst>
      <p:ext uri="{BB962C8B-B14F-4D97-AF65-F5344CB8AC3E}">
        <p14:creationId xmlns:p14="http://schemas.microsoft.com/office/powerpoint/2010/main" val="227781491"/>
      </p:ext>
    </p:extLst>
  </p:cSld>
  <p:clrMapOvr>
    <a:masterClrMapping/>
  </p:clrMapOvr>
  <p:transition>
    <p:random/>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052"/>
          <p:cNvSpPr>
            <a:spLocks noGrp="1" noChangeArrowheads="1"/>
          </p:cNvSpPr>
          <p:nvPr>
            <p:ph type="dt" sz="half" idx="10"/>
          </p:nvPr>
        </p:nvSpPr>
        <p:spPr/>
        <p:txBody>
          <a:bodyPr/>
          <a:lstStyle/>
          <a:p>
            <a:pPr>
              <a:defRPr/>
            </a:pPr>
            <a:fld id="{EBAD4EF6-6EBD-4E7A-99D6-6D82F43AAE6B}" type="datetime1">
              <a:rPr lang="en-US"/>
              <a:pPr>
                <a:defRPr/>
              </a:pPr>
              <a:t>4/25/2014</a:t>
            </a:fld>
            <a:endParaRPr lang="en-US" dirty="0"/>
          </a:p>
        </p:txBody>
      </p:sp>
      <p:sp>
        <p:nvSpPr>
          <p:cNvPr id="8" name="Rectangle 2054"/>
          <p:cNvSpPr>
            <a:spLocks noGrp="1" noChangeArrowheads="1"/>
          </p:cNvSpPr>
          <p:nvPr>
            <p:ph type="sldNum" sz="quarter" idx="12"/>
          </p:nvPr>
        </p:nvSpPr>
        <p:spPr/>
        <p:txBody>
          <a:bodyPr/>
          <a:lstStyle/>
          <a:p>
            <a:pPr>
              <a:defRPr/>
            </a:pPr>
            <a:fld id="{F36444ED-B8CD-4BBA-A243-31E16A17005E}" type="slidenum">
              <a:rPr lang="en-US"/>
              <a:pPr>
                <a:defRPr/>
              </a:pPr>
              <a:t>27</a:t>
            </a:fld>
            <a:endParaRPr lang="en-US" dirty="0"/>
          </a:p>
        </p:txBody>
      </p:sp>
      <p:sp>
        <p:nvSpPr>
          <p:cNvPr id="4" name="Date Placeholder 3"/>
          <p:cNvSpPr txBox="1">
            <a:spLocks noGrp="1"/>
          </p:cNvSpPr>
          <p:nvPr/>
        </p:nvSpPr>
        <p:spPr bwMode="auto">
          <a:xfrm>
            <a:off x="152400" y="6324600"/>
            <a:ext cx="1905000" cy="457200"/>
          </a:xfrm>
          <a:prstGeom prst="rect">
            <a:avLst/>
          </a:prstGeom>
          <a:noFill/>
          <a:ln>
            <a:miter lim="800000"/>
            <a:headEnd/>
            <a:tailEnd/>
          </a:ln>
        </p:spPr>
        <p:txBody>
          <a:bodyPr bIns="9144" anchor="b"/>
          <a:lstStyle/>
          <a:p>
            <a:pPr fontAlgn="base">
              <a:spcBef>
                <a:spcPct val="0"/>
              </a:spcBef>
              <a:spcAft>
                <a:spcPct val="0"/>
              </a:spcAft>
              <a:defRPr/>
            </a:pPr>
            <a:endParaRPr lang="en-US" sz="1200" dirty="0">
              <a:solidFill>
                <a:srgbClr val="273C56"/>
              </a:solidFill>
            </a:endParaRPr>
          </a:p>
        </p:txBody>
      </p:sp>
      <p:sp>
        <p:nvSpPr>
          <p:cNvPr id="5" name="Slide Number Placeholder 5"/>
          <p:cNvSpPr txBox="1">
            <a:spLocks noGrp="1"/>
          </p:cNvSpPr>
          <p:nvPr/>
        </p:nvSpPr>
        <p:spPr bwMode="auto">
          <a:xfrm>
            <a:off x="7086600" y="6324600"/>
            <a:ext cx="1905000" cy="457200"/>
          </a:xfrm>
          <a:prstGeom prst="rect">
            <a:avLst/>
          </a:prstGeom>
          <a:noFill/>
          <a:ln>
            <a:miter lim="800000"/>
            <a:headEnd/>
            <a:tailEnd/>
          </a:ln>
        </p:spPr>
        <p:txBody>
          <a:bodyPr bIns="9144" anchor="b"/>
          <a:lstStyle/>
          <a:p>
            <a:pPr algn="r" fontAlgn="base">
              <a:spcBef>
                <a:spcPct val="0"/>
              </a:spcBef>
              <a:spcAft>
                <a:spcPct val="0"/>
              </a:spcAft>
              <a:defRPr/>
            </a:pPr>
            <a:endParaRPr lang="en-US" sz="1200" dirty="0">
              <a:solidFill>
                <a:srgbClr val="273C56"/>
              </a:solidFill>
            </a:endParaRPr>
          </a:p>
        </p:txBody>
      </p:sp>
      <p:sp>
        <p:nvSpPr>
          <p:cNvPr id="15364" name="Rectangle 5"/>
          <p:cNvSpPr>
            <a:spLocks noChangeArrowheads="1"/>
          </p:cNvSpPr>
          <p:nvPr/>
        </p:nvSpPr>
        <p:spPr bwMode="auto">
          <a:xfrm>
            <a:off x="228600" y="2133600"/>
            <a:ext cx="8610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fontAlgn="base">
              <a:spcBef>
                <a:spcPct val="20000"/>
              </a:spcBef>
              <a:spcAft>
                <a:spcPct val="0"/>
              </a:spcAft>
            </a:pPr>
            <a:endParaRPr lang="en-US" sz="2000" dirty="0">
              <a:solidFill>
                <a:srgbClr val="000000"/>
              </a:solidFill>
            </a:endParaRPr>
          </a:p>
          <a:p>
            <a:pPr marL="342900" indent="-342900" fontAlgn="base">
              <a:spcBef>
                <a:spcPct val="20000"/>
              </a:spcBef>
              <a:spcAft>
                <a:spcPct val="0"/>
              </a:spcAft>
              <a:buFontTx/>
              <a:buChar char="•"/>
            </a:pPr>
            <a:endParaRPr lang="en-US" sz="2000" dirty="0">
              <a:solidFill>
                <a:srgbClr val="000000"/>
              </a:solidFill>
            </a:endParaRPr>
          </a:p>
        </p:txBody>
      </p:sp>
      <p:sp>
        <p:nvSpPr>
          <p:cNvPr id="7" name="Rectangle 4"/>
          <p:cNvSpPr txBox="1">
            <a:spLocks noChangeArrowheads="1"/>
          </p:cNvSpPr>
          <p:nvPr/>
        </p:nvSpPr>
        <p:spPr>
          <a:xfrm>
            <a:off x="203200" y="1371600"/>
            <a:ext cx="8382000" cy="48260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marL="857250" lvl="3" indent="0" eaLnBrk="1" fontAlgn="base" hangingPunct="1">
              <a:spcBef>
                <a:spcPct val="20000"/>
              </a:spcBef>
            </a:pPr>
            <a:r>
              <a:rPr lang="en-US" b="0" dirty="0" smtClean="0">
                <a:solidFill>
                  <a:prstClr val="black"/>
                </a:solidFill>
                <a:latin typeface="+mn-lt"/>
              </a:rPr>
              <a:t>“Claim 4. A system, comprising:</a:t>
            </a:r>
          </a:p>
          <a:p>
            <a:pPr marL="857250" lvl="3" indent="0" eaLnBrk="1" fontAlgn="base" hangingPunct="1">
              <a:spcBef>
                <a:spcPct val="20000"/>
              </a:spcBef>
              <a:spcAft>
                <a:spcPts val="1200"/>
              </a:spcAft>
            </a:pPr>
            <a:r>
              <a:rPr lang="en-US" b="0" dirty="0" smtClean="0">
                <a:solidFill>
                  <a:prstClr val="black"/>
                </a:solidFill>
                <a:latin typeface="+mn-lt"/>
              </a:rPr>
              <a:t>			means for recording an image.” </a:t>
            </a:r>
          </a:p>
          <a:p>
            <a:pPr marL="646113" lvl="1" indent="-342900" eaLnBrk="1" fontAlgn="base" hangingPunct="1">
              <a:spcBef>
                <a:spcPct val="20000"/>
              </a:spcBef>
              <a:spcAft>
                <a:spcPts val="600"/>
              </a:spcAft>
              <a:buSzPct val="90000"/>
              <a:buFont typeface="Wingdings" pitchFamily="2" charset="2"/>
              <a:buChar char="Ø"/>
            </a:pPr>
            <a:r>
              <a:rPr lang="en-US" sz="2400" dirty="0">
                <a:solidFill>
                  <a:srgbClr val="000000"/>
                </a:solidFill>
                <a:latin typeface="Arial"/>
              </a:rPr>
              <a:t>Indefinite</a:t>
            </a:r>
            <a:r>
              <a:rPr lang="en-US" sz="2400" b="0" i="0" dirty="0">
                <a:solidFill>
                  <a:srgbClr val="000000"/>
                </a:solidFill>
                <a:latin typeface="Arial"/>
              </a:rPr>
              <a:t>: </a:t>
            </a:r>
          </a:p>
          <a:p>
            <a:pPr marL="400050" lvl="2" indent="0" eaLnBrk="1" fontAlgn="base" hangingPunct="1">
              <a:spcBef>
                <a:spcPct val="20000"/>
              </a:spcBef>
              <a:spcAft>
                <a:spcPts val="1200"/>
              </a:spcAft>
            </a:pPr>
            <a:r>
              <a:rPr lang="en-US" sz="2000" b="0" i="0" dirty="0" smtClean="0">
                <a:solidFill>
                  <a:prstClr val="black"/>
                </a:solidFill>
                <a:latin typeface="+mn-lt"/>
              </a:rPr>
              <a:t>Claim 4 </a:t>
            </a:r>
            <a:r>
              <a:rPr lang="en-US" sz="2000" b="0" i="0" dirty="0">
                <a:solidFill>
                  <a:prstClr val="black"/>
                </a:solidFill>
                <a:latin typeface="+mn-lt"/>
              </a:rPr>
              <a:t>should be rejected as indefinite under § 112(b</a:t>
            </a:r>
            <a:r>
              <a:rPr lang="en-US" sz="2000" b="0" i="0" dirty="0" smtClean="0">
                <a:solidFill>
                  <a:prstClr val="black"/>
                </a:solidFill>
                <a:latin typeface="+mn-lt"/>
              </a:rPr>
              <a:t>).*  </a:t>
            </a:r>
            <a:r>
              <a:rPr lang="en-US" sz="2000" b="0" i="0" dirty="0">
                <a:solidFill>
                  <a:prstClr val="black"/>
                </a:solidFill>
                <a:latin typeface="+mn-lt"/>
              </a:rPr>
              <a:t>FP 7.34.01.</a:t>
            </a:r>
          </a:p>
          <a:p>
            <a:pPr marL="400050" lvl="2" indent="0" eaLnBrk="1" fontAlgn="base" hangingPunct="1">
              <a:spcBef>
                <a:spcPct val="20000"/>
              </a:spcBef>
              <a:spcAft>
                <a:spcPts val="1200"/>
              </a:spcAft>
            </a:pPr>
            <a:r>
              <a:rPr lang="en-US" sz="2000" b="0" i="0" u="sng" dirty="0" smtClean="0">
                <a:solidFill>
                  <a:prstClr val="black"/>
                </a:solidFill>
                <a:latin typeface="+mn-lt"/>
              </a:rPr>
              <a:t>Reason</a:t>
            </a:r>
            <a:r>
              <a:rPr lang="en-US" sz="2000" b="0" i="0" dirty="0" smtClean="0">
                <a:solidFill>
                  <a:prstClr val="black"/>
                </a:solidFill>
                <a:latin typeface="+mn-lt"/>
              </a:rPr>
              <a:t>: § 112(f) only applies to claims for a </a:t>
            </a:r>
            <a:r>
              <a:rPr lang="en-US" sz="2000" i="0" dirty="0" smtClean="0">
                <a:solidFill>
                  <a:prstClr val="black"/>
                </a:solidFill>
                <a:latin typeface="+mn-lt"/>
              </a:rPr>
              <a:t>combination</a:t>
            </a:r>
            <a:r>
              <a:rPr lang="en-US" sz="2000" b="0" i="0" dirty="0" smtClean="0">
                <a:solidFill>
                  <a:prstClr val="black"/>
                </a:solidFill>
                <a:latin typeface="+mn-lt"/>
              </a:rPr>
              <a:t> (more than one element).  A single element claim cannot rely on § 112(f) to incorporate the structure from the specification.  </a:t>
            </a:r>
          </a:p>
          <a:p>
            <a:pPr marL="400050" lvl="2" indent="0" eaLnBrk="1" fontAlgn="base" hangingPunct="1">
              <a:spcBef>
                <a:spcPct val="20000"/>
              </a:spcBef>
              <a:spcAft>
                <a:spcPts val="1200"/>
              </a:spcAft>
            </a:pPr>
            <a:r>
              <a:rPr lang="en-US" sz="2000" b="0" i="0" dirty="0" smtClean="0">
                <a:solidFill>
                  <a:prstClr val="black"/>
                </a:solidFill>
                <a:latin typeface="+mn-lt"/>
              </a:rPr>
              <a:t>Without the benefit of the § 112(f) construction, the BRI of this claim element extends to all </a:t>
            </a:r>
            <a:r>
              <a:rPr lang="en-US" sz="2000" b="0" i="0" dirty="0">
                <a:solidFill>
                  <a:prstClr val="black"/>
                </a:solidFill>
                <a:latin typeface="+mn-lt"/>
              </a:rPr>
              <a:t>ways of recording an image, those known and unknown to the </a:t>
            </a:r>
            <a:r>
              <a:rPr lang="en-US" sz="2000" b="0" i="0" dirty="0" smtClean="0">
                <a:solidFill>
                  <a:prstClr val="black"/>
                </a:solidFill>
                <a:latin typeface="+mn-lt"/>
              </a:rPr>
              <a:t>inventor, and amounts to pure functional claiming without boundaries. </a:t>
            </a:r>
          </a:p>
          <a:p>
            <a:pPr marL="400050" lvl="2" indent="0" eaLnBrk="1" fontAlgn="base" hangingPunct="1">
              <a:spcBef>
                <a:spcPct val="20000"/>
              </a:spcBef>
              <a:spcAft>
                <a:spcPts val="1200"/>
              </a:spcAft>
            </a:pPr>
            <a:r>
              <a:rPr lang="en-US" b="0" i="0" dirty="0" smtClean="0">
                <a:solidFill>
                  <a:prstClr val="black"/>
                </a:solidFill>
                <a:latin typeface="+mn-lt"/>
              </a:rPr>
              <a:t>*Note, claim 4 should also receive a § 112(a) rejection as failing to provide an enabling disclosure for all known and unknown ways of image recording.  </a:t>
            </a:r>
          </a:p>
        </p:txBody>
      </p:sp>
      <p:sp>
        <p:nvSpPr>
          <p:cNvPr id="9" name="Rectangle 4"/>
          <p:cNvSpPr txBox="1">
            <a:spLocks noChangeArrowheads="1"/>
          </p:cNvSpPr>
          <p:nvPr/>
        </p:nvSpPr>
        <p:spPr>
          <a:xfrm>
            <a:off x="457200" y="431800"/>
            <a:ext cx="7696200" cy="8382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eaLnBrk="1" fontAlgn="base" hangingPunct="1">
              <a:spcBef>
                <a:spcPct val="0"/>
              </a:spcBef>
              <a:spcAft>
                <a:spcPct val="0"/>
              </a:spcAft>
            </a:pPr>
            <a:r>
              <a:rPr lang="en-US" sz="2950" b="0" i="0" dirty="0" smtClean="0">
                <a:solidFill>
                  <a:srgbClr val="FFFFFF"/>
                </a:solidFill>
                <a:latin typeface="+mn-lt"/>
              </a:rPr>
              <a:t>Example 4: Single Means Claims - Indefinite</a:t>
            </a:r>
            <a:r>
              <a:rPr lang="en-US" sz="3000" b="0" i="0" dirty="0" smtClean="0">
                <a:solidFill>
                  <a:srgbClr val="FFFFFF"/>
                </a:solidFill>
                <a:latin typeface="+mn-lt"/>
              </a:rPr>
              <a:t> </a:t>
            </a:r>
            <a:endParaRPr lang="en-US" sz="3000" b="0" i="0" dirty="0">
              <a:solidFill>
                <a:srgbClr val="FFFFFF"/>
              </a:solidFill>
              <a:latin typeface="+mn-lt"/>
            </a:endParaRPr>
          </a:p>
        </p:txBody>
      </p:sp>
    </p:spTree>
    <p:extLst>
      <p:ext uri="{BB962C8B-B14F-4D97-AF65-F5344CB8AC3E}">
        <p14:creationId xmlns:p14="http://schemas.microsoft.com/office/powerpoint/2010/main" val="2327754351"/>
      </p:ext>
    </p:extLst>
  </p:cSld>
  <p:clrMapOvr>
    <a:masterClrMapping/>
  </p:clrMapOvr>
  <p:transition>
    <p:random/>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052"/>
          <p:cNvSpPr>
            <a:spLocks noGrp="1" noChangeArrowheads="1"/>
          </p:cNvSpPr>
          <p:nvPr>
            <p:ph type="dt" sz="half" idx="10"/>
          </p:nvPr>
        </p:nvSpPr>
        <p:spPr/>
        <p:txBody>
          <a:bodyPr/>
          <a:lstStyle/>
          <a:p>
            <a:pPr>
              <a:defRPr/>
            </a:pPr>
            <a:fld id="{EBAD4EF6-6EBD-4E7A-99D6-6D82F43AAE6B}" type="datetime1">
              <a:rPr lang="en-US"/>
              <a:pPr>
                <a:defRPr/>
              </a:pPr>
              <a:t>4/25/2014</a:t>
            </a:fld>
            <a:endParaRPr lang="en-US" dirty="0"/>
          </a:p>
        </p:txBody>
      </p:sp>
      <p:sp>
        <p:nvSpPr>
          <p:cNvPr id="8" name="Rectangle 2054"/>
          <p:cNvSpPr>
            <a:spLocks noGrp="1" noChangeArrowheads="1"/>
          </p:cNvSpPr>
          <p:nvPr>
            <p:ph type="sldNum" sz="quarter" idx="12"/>
          </p:nvPr>
        </p:nvSpPr>
        <p:spPr/>
        <p:txBody>
          <a:bodyPr/>
          <a:lstStyle/>
          <a:p>
            <a:pPr>
              <a:defRPr/>
            </a:pPr>
            <a:fld id="{F36444ED-B8CD-4BBA-A243-31E16A17005E}" type="slidenum">
              <a:rPr lang="en-US"/>
              <a:pPr>
                <a:defRPr/>
              </a:pPr>
              <a:t>28</a:t>
            </a:fld>
            <a:endParaRPr lang="en-US" dirty="0"/>
          </a:p>
        </p:txBody>
      </p:sp>
      <p:sp>
        <p:nvSpPr>
          <p:cNvPr id="4" name="Date Placeholder 3"/>
          <p:cNvSpPr txBox="1">
            <a:spLocks noGrp="1"/>
          </p:cNvSpPr>
          <p:nvPr/>
        </p:nvSpPr>
        <p:spPr bwMode="auto">
          <a:xfrm>
            <a:off x="152400" y="6324600"/>
            <a:ext cx="1905000" cy="457200"/>
          </a:xfrm>
          <a:prstGeom prst="rect">
            <a:avLst/>
          </a:prstGeom>
          <a:noFill/>
          <a:ln>
            <a:miter lim="800000"/>
            <a:headEnd/>
            <a:tailEnd/>
          </a:ln>
        </p:spPr>
        <p:txBody>
          <a:bodyPr bIns="9144" anchor="b"/>
          <a:lstStyle/>
          <a:p>
            <a:pPr fontAlgn="base">
              <a:spcBef>
                <a:spcPct val="0"/>
              </a:spcBef>
              <a:spcAft>
                <a:spcPct val="0"/>
              </a:spcAft>
              <a:defRPr/>
            </a:pPr>
            <a:endParaRPr lang="en-US" sz="1200" dirty="0">
              <a:solidFill>
                <a:srgbClr val="273C56"/>
              </a:solidFill>
            </a:endParaRPr>
          </a:p>
        </p:txBody>
      </p:sp>
      <p:sp>
        <p:nvSpPr>
          <p:cNvPr id="5" name="Slide Number Placeholder 5"/>
          <p:cNvSpPr txBox="1">
            <a:spLocks noGrp="1"/>
          </p:cNvSpPr>
          <p:nvPr/>
        </p:nvSpPr>
        <p:spPr bwMode="auto">
          <a:xfrm>
            <a:off x="7086600" y="6324600"/>
            <a:ext cx="1905000" cy="457200"/>
          </a:xfrm>
          <a:prstGeom prst="rect">
            <a:avLst/>
          </a:prstGeom>
          <a:noFill/>
          <a:ln>
            <a:miter lim="800000"/>
            <a:headEnd/>
            <a:tailEnd/>
          </a:ln>
        </p:spPr>
        <p:txBody>
          <a:bodyPr bIns="9144" anchor="b"/>
          <a:lstStyle/>
          <a:p>
            <a:pPr algn="r" fontAlgn="base">
              <a:spcBef>
                <a:spcPct val="0"/>
              </a:spcBef>
              <a:spcAft>
                <a:spcPct val="0"/>
              </a:spcAft>
              <a:defRPr/>
            </a:pPr>
            <a:endParaRPr lang="en-US" sz="1200" dirty="0">
              <a:solidFill>
                <a:srgbClr val="273C56"/>
              </a:solidFill>
            </a:endParaRPr>
          </a:p>
        </p:txBody>
      </p:sp>
      <p:sp>
        <p:nvSpPr>
          <p:cNvPr id="15364" name="Rectangle 5"/>
          <p:cNvSpPr>
            <a:spLocks noChangeArrowheads="1"/>
          </p:cNvSpPr>
          <p:nvPr/>
        </p:nvSpPr>
        <p:spPr bwMode="auto">
          <a:xfrm>
            <a:off x="228600" y="2133600"/>
            <a:ext cx="8610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fontAlgn="base">
              <a:spcBef>
                <a:spcPct val="20000"/>
              </a:spcBef>
              <a:spcAft>
                <a:spcPct val="0"/>
              </a:spcAft>
            </a:pPr>
            <a:endParaRPr lang="en-US" sz="2000" dirty="0">
              <a:solidFill>
                <a:srgbClr val="000000"/>
              </a:solidFill>
            </a:endParaRPr>
          </a:p>
          <a:p>
            <a:pPr marL="342900" indent="-342900" fontAlgn="base">
              <a:spcBef>
                <a:spcPct val="20000"/>
              </a:spcBef>
              <a:spcAft>
                <a:spcPct val="0"/>
              </a:spcAft>
              <a:buFontTx/>
              <a:buChar char="•"/>
            </a:pPr>
            <a:endParaRPr lang="en-US" sz="2000" dirty="0">
              <a:solidFill>
                <a:srgbClr val="000000"/>
              </a:solidFill>
            </a:endParaRPr>
          </a:p>
        </p:txBody>
      </p:sp>
      <p:sp>
        <p:nvSpPr>
          <p:cNvPr id="7" name="Rectangle 4"/>
          <p:cNvSpPr txBox="1">
            <a:spLocks noChangeArrowheads="1"/>
          </p:cNvSpPr>
          <p:nvPr/>
        </p:nvSpPr>
        <p:spPr>
          <a:xfrm>
            <a:off x="463550" y="1441450"/>
            <a:ext cx="7848601" cy="45974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marL="342900" lvl="1" indent="-342900" eaLnBrk="1" fontAlgn="base" hangingPunct="1">
              <a:spcBef>
                <a:spcPct val="20000"/>
              </a:spcBef>
              <a:spcAft>
                <a:spcPts val="1200"/>
              </a:spcAft>
              <a:buFont typeface="Arial" pitchFamily="34" charset="0"/>
              <a:buChar char="•"/>
            </a:pPr>
            <a:r>
              <a:rPr lang="en-US" sz="2400" b="0" i="0" dirty="0" smtClean="0">
                <a:solidFill>
                  <a:prstClr val="black"/>
                </a:solidFill>
                <a:latin typeface="+mn-lt"/>
              </a:rPr>
              <a:t>A showing by applicant </a:t>
            </a:r>
            <a:r>
              <a:rPr lang="en-US" sz="2400" b="0" i="0" dirty="0">
                <a:solidFill>
                  <a:prstClr val="black"/>
                </a:solidFill>
                <a:latin typeface="+mn-lt"/>
              </a:rPr>
              <a:t>that one of ordinary skill in the art </a:t>
            </a:r>
            <a:r>
              <a:rPr lang="en-US" sz="2400" b="0" dirty="0">
                <a:solidFill>
                  <a:prstClr val="black"/>
                </a:solidFill>
                <a:latin typeface="+mn-lt"/>
              </a:rPr>
              <a:t>could</a:t>
            </a:r>
            <a:r>
              <a:rPr lang="en-US" sz="2400" b="0" i="0" dirty="0">
                <a:solidFill>
                  <a:prstClr val="black"/>
                </a:solidFill>
                <a:latin typeface="+mn-lt"/>
              </a:rPr>
              <a:t> find a way to perform the function </a:t>
            </a:r>
            <a:r>
              <a:rPr lang="en-US" sz="2400" b="0" i="0" dirty="0" smtClean="0">
                <a:solidFill>
                  <a:prstClr val="black"/>
                </a:solidFill>
                <a:latin typeface="+mn-lt"/>
              </a:rPr>
              <a:t>of </a:t>
            </a:r>
            <a:r>
              <a:rPr lang="en-US" sz="2400" b="0" i="0" dirty="0">
                <a:solidFill>
                  <a:prstClr val="black"/>
                </a:solidFill>
                <a:latin typeface="+mn-lt"/>
              </a:rPr>
              <a:t>a </a:t>
            </a:r>
            <a:r>
              <a:rPr lang="en-US" sz="2400" b="0" i="0" dirty="0" smtClean="0">
                <a:solidFill>
                  <a:prstClr val="black"/>
                </a:solidFill>
                <a:latin typeface="+mn-lt"/>
              </a:rPr>
              <a:t>         § 112(f) limitation does </a:t>
            </a:r>
            <a:r>
              <a:rPr lang="en-US" sz="2400" b="0" i="0" u="sng" dirty="0">
                <a:solidFill>
                  <a:prstClr val="black"/>
                </a:solidFill>
                <a:latin typeface="+mn-lt"/>
              </a:rPr>
              <a:t>not</a:t>
            </a:r>
            <a:r>
              <a:rPr lang="en-US" sz="2400" b="0" i="0" dirty="0">
                <a:solidFill>
                  <a:prstClr val="black"/>
                </a:solidFill>
                <a:latin typeface="+mn-lt"/>
              </a:rPr>
              <a:t> satisfy the § </a:t>
            </a:r>
            <a:r>
              <a:rPr lang="en-US" sz="2400" b="0" i="0" dirty="0" smtClean="0">
                <a:solidFill>
                  <a:prstClr val="black"/>
                </a:solidFill>
                <a:latin typeface="+mn-lt"/>
              </a:rPr>
              <a:t>112(b) </a:t>
            </a:r>
            <a:r>
              <a:rPr lang="en-US" sz="2400" b="0" i="0" dirty="0">
                <a:solidFill>
                  <a:prstClr val="black"/>
                </a:solidFill>
                <a:latin typeface="+mn-lt"/>
              </a:rPr>
              <a:t>requirement </a:t>
            </a:r>
            <a:r>
              <a:rPr lang="en-US" sz="2400" b="0" i="0" dirty="0" smtClean="0">
                <a:solidFill>
                  <a:prstClr val="black"/>
                </a:solidFill>
                <a:latin typeface="+mn-lt"/>
              </a:rPr>
              <a:t>for disclosure of corresponding structure</a:t>
            </a:r>
            <a:endParaRPr lang="en-US" sz="2400" b="0" i="0" dirty="0">
              <a:solidFill>
                <a:prstClr val="black"/>
              </a:solidFill>
              <a:latin typeface="+mn-lt"/>
            </a:endParaRPr>
          </a:p>
          <a:p>
            <a:pPr marL="742950" lvl="2" indent="-342900" eaLnBrk="1" fontAlgn="base" hangingPunct="1">
              <a:spcBef>
                <a:spcPct val="20000"/>
              </a:spcBef>
              <a:spcAft>
                <a:spcPts val="600"/>
              </a:spcAft>
              <a:buFont typeface="Arial" pitchFamily="34" charset="0"/>
              <a:buChar char="•"/>
            </a:pPr>
            <a:r>
              <a:rPr lang="en-US" sz="2000" b="0" i="0" dirty="0" smtClean="0">
                <a:solidFill>
                  <a:prstClr val="black"/>
                </a:solidFill>
                <a:latin typeface="+mn-lt"/>
              </a:rPr>
              <a:t>The </a:t>
            </a:r>
            <a:r>
              <a:rPr lang="en-US" sz="2000" b="0" i="0" dirty="0">
                <a:solidFill>
                  <a:prstClr val="black"/>
                </a:solidFill>
                <a:latin typeface="+mn-lt"/>
              </a:rPr>
              <a:t>purpose of § 112(f) is to </a:t>
            </a:r>
            <a:r>
              <a:rPr lang="en-US" sz="2000" b="0" i="0" dirty="0" smtClean="0">
                <a:solidFill>
                  <a:prstClr val="black"/>
                </a:solidFill>
                <a:latin typeface="+mn-lt"/>
              </a:rPr>
              <a:t>ensure that the supporting disclosure imposes boundaries on the purely functional language used in a means-plus-function claim limitation</a:t>
            </a:r>
          </a:p>
          <a:p>
            <a:pPr marL="742950" lvl="2" indent="-342900" eaLnBrk="1" fontAlgn="base" hangingPunct="1">
              <a:spcBef>
                <a:spcPct val="20000"/>
              </a:spcBef>
              <a:spcAft>
                <a:spcPts val="600"/>
              </a:spcAft>
              <a:buFont typeface="Arial" pitchFamily="34" charset="0"/>
              <a:buChar char="•"/>
            </a:pPr>
            <a:r>
              <a:rPr lang="en-US" sz="2000" b="0" i="0" dirty="0" smtClean="0">
                <a:solidFill>
                  <a:prstClr val="black"/>
                </a:solidFill>
                <a:latin typeface="+mn-lt"/>
              </a:rPr>
              <a:t>An appropriate response to </a:t>
            </a:r>
            <a:r>
              <a:rPr lang="en-US" sz="2000" b="0" i="0" dirty="0">
                <a:solidFill>
                  <a:prstClr val="black"/>
                </a:solidFill>
                <a:latin typeface="+mn-lt"/>
              </a:rPr>
              <a:t>a </a:t>
            </a:r>
            <a:r>
              <a:rPr lang="en-US" sz="2000" b="0" i="0" dirty="0" smtClean="0">
                <a:solidFill>
                  <a:prstClr val="black"/>
                </a:solidFill>
                <a:latin typeface="+mn-lt"/>
              </a:rPr>
              <a:t>rejection under § </a:t>
            </a:r>
            <a:r>
              <a:rPr lang="en-US" sz="2000" b="0" i="0" dirty="0">
                <a:solidFill>
                  <a:prstClr val="black"/>
                </a:solidFill>
                <a:latin typeface="+mn-lt"/>
              </a:rPr>
              <a:t>112(b) </a:t>
            </a:r>
            <a:r>
              <a:rPr lang="en-US" sz="2000" b="0" i="0" dirty="0" smtClean="0">
                <a:solidFill>
                  <a:prstClr val="black"/>
                </a:solidFill>
                <a:latin typeface="+mn-lt"/>
              </a:rPr>
              <a:t>would be to:</a:t>
            </a:r>
          </a:p>
          <a:p>
            <a:pPr marL="1200150" lvl="3" indent="-342900" eaLnBrk="1" fontAlgn="base" hangingPunct="1">
              <a:spcBef>
                <a:spcPct val="20000"/>
              </a:spcBef>
              <a:spcAft>
                <a:spcPts val="600"/>
              </a:spcAft>
              <a:buFont typeface="Arial" pitchFamily="34" charset="0"/>
              <a:buChar char="•"/>
            </a:pPr>
            <a:r>
              <a:rPr lang="en-US" sz="2000" b="0" i="0" dirty="0" smtClean="0">
                <a:solidFill>
                  <a:prstClr val="black"/>
                </a:solidFill>
                <a:latin typeface="+mn-lt"/>
              </a:rPr>
              <a:t>Identify the structure described in the specification that performs the claimed function, or</a:t>
            </a:r>
          </a:p>
          <a:p>
            <a:pPr marL="1200150" lvl="3" indent="-342900" eaLnBrk="1" fontAlgn="base" hangingPunct="1">
              <a:spcBef>
                <a:spcPct val="20000"/>
              </a:spcBef>
              <a:spcAft>
                <a:spcPts val="600"/>
              </a:spcAft>
              <a:buFont typeface="Arial" pitchFamily="34" charset="0"/>
              <a:buChar char="•"/>
            </a:pPr>
            <a:r>
              <a:rPr lang="en-US" sz="2000" b="0" i="0" dirty="0" smtClean="0">
                <a:solidFill>
                  <a:prstClr val="black"/>
                </a:solidFill>
                <a:latin typeface="+mn-lt"/>
              </a:rPr>
              <a:t>Amend the claim </a:t>
            </a:r>
            <a:r>
              <a:rPr lang="en-US" sz="2000" b="0" i="0" dirty="0">
                <a:solidFill>
                  <a:prstClr val="black"/>
                </a:solidFill>
                <a:latin typeface="+mn-lt"/>
              </a:rPr>
              <a:t>to </a:t>
            </a:r>
            <a:r>
              <a:rPr lang="en-US" sz="2000" b="0" i="0" dirty="0" smtClean="0">
                <a:solidFill>
                  <a:prstClr val="black"/>
                </a:solidFill>
                <a:latin typeface="+mn-lt"/>
              </a:rPr>
              <a:t>recite the structure that performs the function if possible, thus not invoking § 112(f) </a:t>
            </a:r>
          </a:p>
        </p:txBody>
      </p:sp>
      <p:sp>
        <p:nvSpPr>
          <p:cNvPr id="9" name="Rectangle 4"/>
          <p:cNvSpPr txBox="1">
            <a:spLocks noChangeArrowheads="1"/>
          </p:cNvSpPr>
          <p:nvPr/>
        </p:nvSpPr>
        <p:spPr>
          <a:xfrm>
            <a:off x="457200" y="304800"/>
            <a:ext cx="7175500" cy="8382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eaLnBrk="1" fontAlgn="base" hangingPunct="1">
              <a:spcBef>
                <a:spcPct val="0"/>
              </a:spcBef>
              <a:spcAft>
                <a:spcPct val="0"/>
              </a:spcAft>
            </a:pPr>
            <a:r>
              <a:rPr lang="en-US" sz="2800" b="0" i="0" dirty="0" smtClean="0">
                <a:solidFill>
                  <a:srgbClr val="FFFFFF"/>
                </a:solidFill>
                <a:latin typeface="+mn-lt"/>
              </a:rPr>
              <a:t>Applicant Response to a § 112(b) Rejection Based on Inadequate Disclosure</a:t>
            </a:r>
            <a:endParaRPr lang="en-US" sz="2800" b="0" i="0" dirty="0">
              <a:solidFill>
                <a:srgbClr val="FFFFFF"/>
              </a:solidFill>
              <a:latin typeface="+mn-lt"/>
            </a:endParaRPr>
          </a:p>
        </p:txBody>
      </p:sp>
    </p:spTree>
    <p:extLst>
      <p:ext uri="{BB962C8B-B14F-4D97-AF65-F5344CB8AC3E}">
        <p14:creationId xmlns:p14="http://schemas.microsoft.com/office/powerpoint/2010/main" val="3379574956"/>
      </p:ext>
    </p:extLst>
  </p:cSld>
  <p:clrMapOvr>
    <a:masterClrMapping/>
  </p:clrMapOvr>
  <p:transition>
    <p:random/>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052"/>
          <p:cNvSpPr>
            <a:spLocks noGrp="1" noChangeArrowheads="1"/>
          </p:cNvSpPr>
          <p:nvPr>
            <p:ph type="dt" sz="half" idx="10"/>
          </p:nvPr>
        </p:nvSpPr>
        <p:spPr/>
        <p:txBody>
          <a:bodyPr/>
          <a:lstStyle/>
          <a:p>
            <a:pPr>
              <a:defRPr/>
            </a:pPr>
            <a:fld id="{EBAD4EF6-6EBD-4E7A-99D6-6D82F43AAE6B}" type="datetime1">
              <a:rPr lang="en-US"/>
              <a:pPr>
                <a:defRPr/>
              </a:pPr>
              <a:t>4/25/2014</a:t>
            </a:fld>
            <a:endParaRPr lang="en-US" dirty="0"/>
          </a:p>
        </p:txBody>
      </p:sp>
      <p:sp>
        <p:nvSpPr>
          <p:cNvPr id="8" name="Rectangle 2054"/>
          <p:cNvSpPr>
            <a:spLocks noGrp="1" noChangeArrowheads="1"/>
          </p:cNvSpPr>
          <p:nvPr>
            <p:ph type="sldNum" sz="quarter" idx="12"/>
          </p:nvPr>
        </p:nvSpPr>
        <p:spPr/>
        <p:txBody>
          <a:bodyPr/>
          <a:lstStyle/>
          <a:p>
            <a:pPr>
              <a:defRPr/>
            </a:pPr>
            <a:fld id="{F36444ED-B8CD-4BBA-A243-31E16A17005E}" type="slidenum">
              <a:rPr lang="en-US"/>
              <a:pPr>
                <a:defRPr/>
              </a:pPr>
              <a:t>29</a:t>
            </a:fld>
            <a:endParaRPr lang="en-US" dirty="0"/>
          </a:p>
        </p:txBody>
      </p:sp>
      <p:sp>
        <p:nvSpPr>
          <p:cNvPr id="4" name="Date Placeholder 3"/>
          <p:cNvSpPr txBox="1">
            <a:spLocks noGrp="1"/>
          </p:cNvSpPr>
          <p:nvPr/>
        </p:nvSpPr>
        <p:spPr bwMode="auto">
          <a:xfrm>
            <a:off x="152400" y="6324600"/>
            <a:ext cx="1905000" cy="457200"/>
          </a:xfrm>
          <a:prstGeom prst="rect">
            <a:avLst/>
          </a:prstGeom>
          <a:noFill/>
          <a:ln>
            <a:miter lim="800000"/>
            <a:headEnd/>
            <a:tailEnd/>
          </a:ln>
        </p:spPr>
        <p:txBody>
          <a:bodyPr bIns="9144" anchor="b"/>
          <a:lstStyle/>
          <a:p>
            <a:pPr fontAlgn="base">
              <a:spcBef>
                <a:spcPct val="0"/>
              </a:spcBef>
              <a:spcAft>
                <a:spcPct val="0"/>
              </a:spcAft>
              <a:defRPr/>
            </a:pPr>
            <a:endParaRPr lang="en-US" sz="1200" dirty="0">
              <a:solidFill>
                <a:srgbClr val="273C56"/>
              </a:solidFill>
            </a:endParaRPr>
          </a:p>
        </p:txBody>
      </p:sp>
      <p:sp>
        <p:nvSpPr>
          <p:cNvPr id="5" name="Slide Number Placeholder 5"/>
          <p:cNvSpPr txBox="1">
            <a:spLocks noGrp="1"/>
          </p:cNvSpPr>
          <p:nvPr/>
        </p:nvSpPr>
        <p:spPr bwMode="auto">
          <a:xfrm>
            <a:off x="7086600" y="6324600"/>
            <a:ext cx="1905000" cy="457200"/>
          </a:xfrm>
          <a:prstGeom prst="rect">
            <a:avLst/>
          </a:prstGeom>
          <a:noFill/>
          <a:ln>
            <a:miter lim="800000"/>
            <a:headEnd/>
            <a:tailEnd/>
          </a:ln>
        </p:spPr>
        <p:txBody>
          <a:bodyPr bIns="9144" anchor="b"/>
          <a:lstStyle/>
          <a:p>
            <a:pPr algn="r" fontAlgn="base">
              <a:spcBef>
                <a:spcPct val="0"/>
              </a:spcBef>
              <a:spcAft>
                <a:spcPct val="0"/>
              </a:spcAft>
              <a:defRPr/>
            </a:pPr>
            <a:endParaRPr lang="en-US" sz="1200" dirty="0">
              <a:solidFill>
                <a:srgbClr val="273C56"/>
              </a:solidFill>
            </a:endParaRPr>
          </a:p>
        </p:txBody>
      </p:sp>
      <p:sp>
        <p:nvSpPr>
          <p:cNvPr id="15364" name="Rectangle 5"/>
          <p:cNvSpPr>
            <a:spLocks noChangeArrowheads="1"/>
          </p:cNvSpPr>
          <p:nvPr/>
        </p:nvSpPr>
        <p:spPr bwMode="auto">
          <a:xfrm>
            <a:off x="228600" y="2133600"/>
            <a:ext cx="8610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fontAlgn="base">
              <a:spcBef>
                <a:spcPct val="20000"/>
              </a:spcBef>
              <a:spcAft>
                <a:spcPct val="0"/>
              </a:spcAft>
            </a:pPr>
            <a:endParaRPr lang="en-US" sz="2000" dirty="0">
              <a:solidFill>
                <a:srgbClr val="000000"/>
              </a:solidFill>
            </a:endParaRPr>
          </a:p>
          <a:p>
            <a:pPr marL="342900" indent="-342900" fontAlgn="base">
              <a:spcBef>
                <a:spcPct val="20000"/>
              </a:spcBef>
              <a:spcAft>
                <a:spcPct val="0"/>
              </a:spcAft>
              <a:buFontTx/>
              <a:buChar char="•"/>
            </a:pPr>
            <a:endParaRPr lang="en-US" sz="2000" dirty="0">
              <a:solidFill>
                <a:srgbClr val="000000"/>
              </a:solidFill>
            </a:endParaRPr>
          </a:p>
        </p:txBody>
      </p:sp>
      <p:sp>
        <p:nvSpPr>
          <p:cNvPr id="7" name="Rectangle 4"/>
          <p:cNvSpPr txBox="1">
            <a:spLocks noChangeArrowheads="1"/>
          </p:cNvSpPr>
          <p:nvPr/>
        </p:nvSpPr>
        <p:spPr>
          <a:xfrm>
            <a:off x="457200" y="1511300"/>
            <a:ext cx="7848601" cy="48260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marL="342900" lvl="1" indent="-342900" eaLnBrk="1" fontAlgn="base" hangingPunct="1">
              <a:spcBef>
                <a:spcPct val="20000"/>
              </a:spcBef>
              <a:spcAft>
                <a:spcPts val="1200"/>
              </a:spcAft>
              <a:buFont typeface="Arial" pitchFamily="34" charset="0"/>
              <a:buChar char="•"/>
            </a:pPr>
            <a:r>
              <a:rPr lang="en-US" sz="2400" b="0" i="0" dirty="0">
                <a:solidFill>
                  <a:prstClr val="black"/>
                </a:solidFill>
                <a:latin typeface="+mn-lt"/>
              </a:rPr>
              <a:t>Finding a § 112(f) limitation indefinite for failure to disclose adequate </a:t>
            </a:r>
            <a:r>
              <a:rPr lang="en-US" sz="2400" b="0" i="0" dirty="0" smtClean="0">
                <a:solidFill>
                  <a:prstClr val="black"/>
                </a:solidFill>
                <a:latin typeface="+mn-lt"/>
              </a:rPr>
              <a:t>structure </a:t>
            </a:r>
            <a:r>
              <a:rPr lang="en-US" sz="2400" b="0" i="0" dirty="0">
                <a:solidFill>
                  <a:prstClr val="black"/>
                </a:solidFill>
                <a:latin typeface="+mn-lt"/>
              </a:rPr>
              <a:t>in the specification </a:t>
            </a:r>
            <a:r>
              <a:rPr lang="en-US" sz="2400" b="0" i="0" dirty="0" smtClean="0">
                <a:solidFill>
                  <a:prstClr val="black"/>
                </a:solidFill>
                <a:latin typeface="+mn-lt"/>
              </a:rPr>
              <a:t>signals </a:t>
            </a:r>
            <a:r>
              <a:rPr lang="en-US" sz="2400" b="0" i="0" dirty="0">
                <a:solidFill>
                  <a:prstClr val="black"/>
                </a:solidFill>
                <a:latin typeface="+mn-lt"/>
              </a:rPr>
              <a:t>a lack of </a:t>
            </a:r>
            <a:r>
              <a:rPr lang="en-US" sz="2400" b="0" dirty="0">
                <a:solidFill>
                  <a:prstClr val="black"/>
                </a:solidFill>
                <a:latin typeface="+mn-lt"/>
              </a:rPr>
              <a:t>written description </a:t>
            </a:r>
            <a:r>
              <a:rPr lang="en-US" sz="2400" b="0" i="0" dirty="0">
                <a:solidFill>
                  <a:prstClr val="black"/>
                </a:solidFill>
                <a:latin typeface="+mn-lt"/>
              </a:rPr>
              <a:t>under </a:t>
            </a:r>
            <a:r>
              <a:rPr lang="en-US" sz="2400" b="0" i="0" dirty="0" smtClean="0">
                <a:solidFill>
                  <a:prstClr val="black"/>
                </a:solidFill>
                <a:latin typeface="+mn-lt"/>
              </a:rPr>
              <a:t>§ 112(a</a:t>
            </a:r>
            <a:r>
              <a:rPr lang="en-US" sz="2400" b="0" i="0" dirty="0">
                <a:solidFill>
                  <a:prstClr val="black"/>
                </a:solidFill>
                <a:latin typeface="+mn-lt"/>
              </a:rPr>
              <a:t>) for that limitation</a:t>
            </a:r>
          </a:p>
          <a:p>
            <a:pPr marL="742950" lvl="2" indent="-342900" eaLnBrk="1" fontAlgn="base" hangingPunct="1">
              <a:spcBef>
                <a:spcPct val="20000"/>
              </a:spcBef>
              <a:spcAft>
                <a:spcPts val="1200"/>
              </a:spcAft>
              <a:buFont typeface="Arial" pitchFamily="34" charset="0"/>
              <a:buChar char="•"/>
            </a:pPr>
            <a:r>
              <a:rPr lang="en-US" sz="2200" b="0" i="0" dirty="0" smtClean="0">
                <a:solidFill>
                  <a:prstClr val="black"/>
                </a:solidFill>
                <a:latin typeface="+mn-lt"/>
              </a:rPr>
              <a:t>The </a:t>
            </a:r>
            <a:r>
              <a:rPr lang="en-US" sz="2200" b="0" i="0" dirty="0">
                <a:solidFill>
                  <a:prstClr val="black"/>
                </a:solidFill>
                <a:latin typeface="+mn-lt"/>
              </a:rPr>
              <a:t>inventor </a:t>
            </a:r>
            <a:r>
              <a:rPr lang="en-US" sz="2200" b="0" i="0" dirty="0" smtClean="0">
                <a:solidFill>
                  <a:prstClr val="black"/>
                </a:solidFill>
                <a:latin typeface="+mn-lt"/>
              </a:rPr>
              <a:t>must provide an adequate written description of the claim limitations to </a:t>
            </a:r>
            <a:r>
              <a:rPr lang="en-US" sz="2200" b="0" i="0" dirty="0">
                <a:solidFill>
                  <a:prstClr val="black"/>
                </a:solidFill>
                <a:latin typeface="+mn-lt"/>
              </a:rPr>
              <a:t>show possession of the </a:t>
            </a:r>
            <a:r>
              <a:rPr lang="en-US" sz="2200" b="0" i="0" dirty="0" smtClean="0">
                <a:solidFill>
                  <a:prstClr val="black"/>
                </a:solidFill>
                <a:latin typeface="+mn-lt"/>
              </a:rPr>
              <a:t>invention </a:t>
            </a:r>
            <a:r>
              <a:rPr lang="en-US" sz="2200" b="0" i="0" dirty="0">
                <a:solidFill>
                  <a:prstClr val="black"/>
                </a:solidFill>
                <a:latin typeface="+mn-lt"/>
              </a:rPr>
              <a:t>under </a:t>
            </a:r>
            <a:r>
              <a:rPr lang="en-US" sz="2200" b="0" i="0" dirty="0" smtClean="0">
                <a:solidFill>
                  <a:prstClr val="black"/>
                </a:solidFill>
                <a:latin typeface="+mn-lt"/>
              </a:rPr>
              <a:t>§ 112(a)</a:t>
            </a:r>
          </a:p>
          <a:p>
            <a:pPr marL="1200150" lvl="3" indent="-342900" eaLnBrk="1" fontAlgn="base" hangingPunct="1">
              <a:spcBef>
                <a:spcPct val="20000"/>
              </a:spcBef>
              <a:spcAft>
                <a:spcPts val="1200"/>
              </a:spcAft>
              <a:buFont typeface="Arial" pitchFamily="34" charset="0"/>
              <a:buChar char="•"/>
            </a:pPr>
            <a:r>
              <a:rPr lang="en-US" sz="2200" b="0" i="0" dirty="0" smtClean="0">
                <a:solidFill>
                  <a:prstClr val="black"/>
                </a:solidFill>
                <a:latin typeface="+mn-lt"/>
              </a:rPr>
              <a:t>The description can be accomplished with words</a:t>
            </a:r>
            <a:r>
              <a:rPr lang="en-US" sz="2200" b="0" i="0" dirty="0">
                <a:solidFill>
                  <a:prstClr val="black"/>
                </a:solidFill>
                <a:latin typeface="+mn-lt"/>
              </a:rPr>
              <a:t>, structures, figures, diagrams, </a:t>
            </a:r>
            <a:r>
              <a:rPr lang="en-US" sz="2200" b="0" i="0" dirty="0" smtClean="0">
                <a:solidFill>
                  <a:prstClr val="black"/>
                </a:solidFill>
                <a:latin typeface="+mn-lt"/>
              </a:rPr>
              <a:t>and formulas, for example </a:t>
            </a:r>
          </a:p>
          <a:p>
            <a:pPr marL="742950" lvl="2" indent="-342900" eaLnBrk="1" fontAlgn="base" hangingPunct="1">
              <a:spcBef>
                <a:spcPct val="20000"/>
              </a:spcBef>
              <a:spcAft>
                <a:spcPts val="1200"/>
              </a:spcAft>
              <a:buFont typeface="Arial" pitchFamily="34" charset="0"/>
              <a:buChar char="•"/>
            </a:pPr>
            <a:r>
              <a:rPr lang="en-US" sz="2200" b="0" i="0" dirty="0" smtClean="0">
                <a:solidFill>
                  <a:prstClr val="black"/>
                </a:solidFill>
                <a:latin typeface="+mn-lt"/>
              </a:rPr>
              <a:t>Indefiniteness rejection should be accompanied by a rejection for lack of written description </a:t>
            </a:r>
            <a:r>
              <a:rPr lang="en-US" sz="2200" b="0" i="0" dirty="0">
                <a:solidFill>
                  <a:prstClr val="black"/>
                </a:solidFill>
                <a:latin typeface="+mn-lt"/>
              </a:rPr>
              <a:t>under § 112(a</a:t>
            </a:r>
            <a:r>
              <a:rPr lang="en-US" sz="2200" b="0" i="0" dirty="0" smtClean="0">
                <a:solidFill>
                  <a:prstClr val="black"/>
                </a:solidFill>
                <a:latin typeface="+mn-lt"/>
              </a:rPr>
              <a:t>)</a:t>
            </a:r>
            <a:endParaRPr lang="en-US" sz="2200" b="0" i="0" dirty="0">
              <a:solidFill>
                <a:prstClr val="black"/>
              </a:solidFill>
              <a:latin typeface="+mn-lt"/>
            </a:endParaRPr>
          </a:p>
        </p:txBody>
      </p:sp>
      <p:sp>
        <p:nvSpPr>
          <p:cNvPr id="9" name="Rectangle 4"/>
          <p:cNvSpPr txBox="1">
            <a:spLocks noChangeArrowheads="1"/>
          </p:cNvSpPr>
          <p:nvPr/>
        </p:nvSpPr>
        <p:spPr>
          <a:xfrm>
            <a:off x="457200" y="304800"/>
            <a:ext cx="7175500" cy="8382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eaLnBrk="1" fontAlgn="base" hangingPunct="1">
              <a:spcBef>
                <a:spcPct val="0"/>
              </a:spcBef>
              <a:spcAft>
                <a:spcPct val="0"/>
              </a:spcAft>
            </a:pPr>
            <a:r>
              <a:rPr lang="en-US" sz="2800" b="0" i="0" dirty="0" smtClean="0">
                <a:solidFill>
                  <a:srgbClr val="FFFFFF"/>
                </a:solidFill>
                <a:latin typeface="+mn-lt"/>
              </a:rPr>
              <a:t>Issues Relating to § 112(a) – “Indefinite” Signals Lack of “Written Description” </a:t>
            </a:r>
            <a:endParaRPr lang="en-US" sz="2800" b="0" i="0" dirty="0">
              <a:solidFill>
                <a:srgbClr val="FFFFFF"/>
              </a:solidFill>
              <a:latin typeface="+mn-lt"/>
            </a:endParaRPr>
          </a:p>
        </p:txBody>
      </p:sp>
    </p:spTree>
    <p:extLst>
      <p:ext uri="{BB962C8B-B14F-4D97-AF65-F5344CB8AC3E}">
        <p14:creationId xmlns:p14="http://schemas.microsoft.com/office/powerpoint/2010/main" val="2982984613"/>
      </p:ext>
    </p:extLst>
  </p:cSld>
  <p:clrMapOvr>
    <a:masterClrMapping/>
  </p:clrMapOvr>
  <p:transition>
    <p:rand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052"/>
          <p:cNvSpPr>
            <a:spLocks noGrp="1" noChangeArrowheads="1"/>
          </p:cNvSpPr>
          <p:nvPr>
            <p:ph type="dt" sz="half" idx="10"/>
          </p:nvPr>
        </p:nvSpPr>
        <p:spPr/>
        <p:txBody>
          <a:bodyPr/>
          <a:lstStyle/>
          <a:p>
            <a:pPr>
              <a:defRPr/>
            </a:pPr>
            <a:fld id="{EBAD4EF6-6EBD-4E7A-99D6-6D82F43AAE6B}" type="datetime1">
              <a:rPr lang="en-US"/>
              <a:pPr>
                <a:defRPr/>
              </a:pPr>
              <a:t>4/25/2014</a:t>
            </a:fld>
            <a:endParaRPr lang="en-US" dirty="0"/>
          </a:p>
        </p:txBody>
      </p:sp>
      <p:sp>
        <p:nvSpPr>
          <p:cNvPr id="8" name="Rectangle 2054"/>
          <p:cNvSpPr>
            <a:spLocks noGrp="1" noChangeArrowheads="1"/>
          </p:cNvSpPr>
          <p:nvPr>
            <p:ph type="sldNum" sz="quarter" idx="12"/>
          </p:nvPr>
        </p:nvSpPr>
        <p:spPr/>
        <p:txBody>
          <a:bodyPr/>
          <a:lstStyle/>
          <a:p>
            <a:pPr>
              <a:defRPr/>
            </a:pPr>
            <a:fld id="{F36444ED-B8CD-4BBA-A243-31E16A17005E}" type="slidenum">
              <a:rPr lang="en-US"/>
              <a:pPr>
                <a:defRPr/>
              </a:pPr>
              <a:t>3</a:t>
            </a:fld>
            <a:endParaRPr lang="en-US" dirty="0"/>
          </a:p>
        </p:txBody>
      </p:sp>
      <p:sp>
        <p:nvSpPr>
          <p:cNvPr id="4" name="Date Placeholder 3"/>
          <p:cNvSpPr txBox="1">
            <a:spLocks noGrp="1"/>
          </p:cNvSpPr>
          <p:nvPr/>
        </p:nvSpPr>
        <p:spPr bwMode="auto">
          <a:xfrm>
            <a:off x="152400" y="6324600"/>
            <a:ext cx="1905000" cy="457200"/>
          </a:xfrm>
          <a:prstGeom prst="rect">
            <a:avLst/>
          </a:prstGeom>
          <a:noFill/>
          <a:ln>
            <a:miter lim="800000"/>
            <a:headEnd/>
            <a:tailEnd/>
          </a:ln>
        </p:spPr>
        <p:txBody>
          <a:bodyPr bIns="9144" anchor="b"/>
          <a:lstStyle/>
          <a:p>
            <a:pPr fontAlgn="base">
              <a:spcBef>
                <a:spcPct val="0"/>
              </a:spcBef>
              <a:spcAft>
                <a:spcPct val="0"/>
              </a:spcAft>
              <a:defRPr/>
            </a:pPr>
            <a:endParaRPr lang="en-US" sz="1200" dirty="0">
              <a:solidFill>
                <a:srgbClr val="273C56"/>
              </a:solidFill>
            </a:endParaRPr>
          </a:p>
        </p:txBody>
      </p:sp>
      <p:sp>
        <p:nvSpPr>
          <p:cNvPr id="5" name="Slide Number Placeholder 5"/>
          <p:cNvSpPr txBox="1">
            <a:spLocks noGrp="1"/>
          </p:cNvSpPr>
          <p:nvPr/>
        </p:nvSpPr>
        <p:spPr bwMode="auto">
          <a:xfrm>
            <a:off x="7086600" y="6324600"/>
            <a:ext cx="1905000" cy="457200"/>
          </a:xfrm>
          <a:prstGeom prst="rect">
            <a:avLst/>
          </a:prstGeom>
          <a:noFill/>
          <a:ln>
            <a:miter lim="800000"/>
            <a:headEnd/>
            <a:tailEnd/>
          </a:ln>
        </p:spPr>
        <p:txBody>
          <a:bodyPr bIns="9144" anchor="b"/>
          <a:lstStyle/>
          <a:p>
            <a:pPr algn="r" fontAlgn="base">
              <a:spcBef>
                <a:spcPct val="0"/>
              </a:spcBef>
              <a:spcAft>
                <a:spcPct val="0"/>
              </a:spcAft>
              <a:defRPr/>
            </a:pPr>
            <a:endParaRPr lang="en-US" sz="1200" dirty="0">
              <a:solidFill>
                <a:srgbClr val="273C56"/>
              </a:solidFill>
            </a:endParaRPr>
          </a:p>
        </p:txBody>
      </p:sp>
      <p:sp>
        <p:nvSpPr>
          <p:cNvPr id="15364" name="Rectangle 5"/>
          <p:cNvSpPr>
            <a:spLocks noChangeArrowheads="1"/>
          </p:cNvSpPr>
          <p:nvPr/>
        </p:nvSpPr>
        <p:spPr bwMode="auto">
          <a:xfrm>
            <a:off x="228600" y="2133600"/>
            <a:ext cx="8610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fontAlgn="base">
              <a:spcBef>
                <a:spcPct val="20000"/>
              </a:spcBef>
              <a:spcAft>
                <a:spcPct val="0"/>
              </a:spcAft>
            </a:pPr>
            <a:endParaRPr lang="en-US" sz="2000" dirty="0">
              <a:solidFill>
                <a:srgbClr val="000000"/>
              </a:solidFill>
            </a:endParaRPr>
          </a:p>
          <a:p>
            <a:pPr marL="342900" indent="-342900" fontAlgn="base">
              <a:spcBef>
                <a:spcPct val="20000"/>
              </a:spcBef>
              <a:spcAft>
                <a:spcPct val="0"/>
              </a:spcAft>
              <a:buFontTx/>
              <a:buChar char="•"/>
            </a:pPr>
            <a:endParaRPr lang="en-US" sz="2000" dirty="0">
              <a:solidFill>
                <a:srgbClr val="000000"/>
              </a:solidFill>
            </a:endParaRPr>
          </a:p>
        </p:txBody>
      </p:sp>
      <p:sp>
        <p:nvSpPr>
          <p:cNvPr id="7" name="Rectangle 4"/>
          <p:cNvSpPr txBox="1">
            <a:spLocks noChangeArrowheads="1"/>
          </p:cNvSpPr>
          <p:nvPr/>
        </p:nvSpPr>
        <p:spPr>
          <a:xfrm>
            <a:off x="80962" y="1447800"/>
            <a:ext cx="8910638" cy="48260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marL="342900" lvl="1" indent="-342900" eaLnBrk="1" fontAlgn="base" hangingPunct="1">
              <a:spcBef>
                <a:spcPct val="20000"/>
              </a:spcBef>
              <a:spcAft>
                <a:spcPts val="1200"/>
              </a:spcAft>
              <a:buFont typeface="Arial" pitchFamily="34" charset="0"/>
              <a:buChar char="•"/>
            </a:pPr>
            <a:r>
              <a:rPr lang="en-US" sz="2800" b="0" i="0" dirty="0" smtClean="0">
                <a:solidFill>
                  <a:prstClr val="black"/>
                </a:solidFill>
                <a:latin typeface="+mn-lt"/>
              </a:rPr>
              <a:t>§ 112(f): </a:t>
            </a:r>
            <a:r>
              <a:rPr lang="en-US" sz="2400" b="0" i="0" dirty="0" smtClean="0">
                <a:solidFill>
                  <a:prstClr val="black"/>
                </a:solidFill>
                <a:latin typeface="+mn-lt"/>
              </a:rPr>
              <a:t>An </a:t>
            </a:r>
            <a:r>
              <a:rPr lang="en-US" sz="2400" b="0" i="0" dirty="0">
                <a:solidFill>
                  <a:prstClr val="black"/>
                </a:solidFill>
                <a:latin typeface="+mn-lt"/>
              </a:rPr>
              <a:t>element in a claim for a combination may be expressed as a </a:t>
            </a:r>
            <a:r>
              <a:rPr lang="en-US" sz="2400" b="0" i="0" dirty="0">
                <a:latin typeface="+mn-lt"/>
              </a:rPr>
              <a:t>means or step</a:t>
            </a:r>
            <a:r>
              <a:rPr lang="en-US" sz="2400" b="0" i="0" dirty="0">
                <a:solidFill>
                  <a:prstClr val="black"/>
                </a:solidFill>
                <a:latin typeface="+mn-lt"/>
              </a:rPr>
              <a:t> </a:t>
            </a:r>
            <a:r>
              <a:rPr lang="en-US" sz="2400" b="0" i="0" dirty="0">
                <a:solidFill>
                  <a:srgbClr val="00B0F0"/>
                </a:solidFill>
                <a:latin typeface="+mn-lt"/>
              </a:rPr>
              <a:t>for performing a specified function</a:t>
            </a:r>
            <a:r>
              <a:rPr lang="en-US" sz="2400" b="0" i="0" dirty="0">
                <a:solidFill>
                  <a:prstClr val="black"/>
                </a:solidFill>
                <a:latin typeface="+mn-lt"/>
              </a:rPr>
              <a:t> </a:t>
            </a:r>
            <a:r>
              <a:rPr lang="en-US" sz="2400" b="0" i="0" dirty="0">
                <a:solidFill>
                  <a:srgbClr val="00B050"/>
                </a:solidFill>
                <a:latin typeface="+mn-lt"/>
              </a:rPr>
              <a:t>without the recital of structure, material, or acts</a:t>
            </a:r>
            <a:r>
              <a:rPr lang="en-US" sz="2400" b="0" i="0" dirty="0">
                <a:solidFill>
                  <a:prstClr val="black"/>
                </a:solidFill>
                <a:latin typeface="+mn-lt"/>
              </a:rPr>
              <a:t> in support thereof, and such claim shall be construed to cover the corresponding structure, material, or acts described in the specification and equivalents thereof.</a:t>
            </a:r>
            <a:r>
              <a:rPr lang="en-US" sz="2000" b="0" i="0" dirty="0">
                <a:solidFill>
                  <a:prstClr val="black"/>
                </a:solidFill>
                <a:latin typeface="+mn-lt"/>
              </a:rPr>
              <a:t> </a:t>
            </a:r>
            <a:endParaRPr lang="en-US" sz="2000" b="0" i="0" dirty="0" smtClean="0">
              <a:solidFill>
                <a:prstClr val="black"/>
              </a:solidFill>
              <a:latin typeface="+mn-lt"/>
            </a:endParaRPr>
          </a:p>
          <a:p>
            <a:pPr marL="571500" lvl="2" eaLnBrk="1" fontAlgn="base" hangingPunct="1">
              <a:spcBef>
                <a:spcPct val="20000"/>
              </a:spcBef>
              <a:spcAft>
                <a:spcPts val="600"/>
              </a:spcAft>
              <a:buFont typeface="Arial" pitchFamily="34" charset="0"/>
              <a:buChar char="•"/>
            </a:pPr>
            <a:r>
              <a:rPr lang="en-US" sz="2000" b="0" i="0" dirty="0">
                <a:solidFill>
                  <a:prstClr val="black"/>
                </a:solidFill>
                <a:latin typeface="+mn-lt"/>
              </a:rPr>
              <a:t>Use the three-prong analysis in MPEP 2181 to determine whether the claim limitation invokes § 112(f) </a:t>
            </a:r>
          </a:p>
          <a:p>
            <a:pPr marL="800100" lvl="3" eaLnBrk="1" fontAlgn="base" hangingPunct="1">
              <a:spcBef>
                <a:spcPct val="20000"/>
              </a:spcBef>
              <a:spcAft>
                <a:spcPts val="600"/>
              </a:spcAft>
              <a:buFont typeface="Arial" pitchFamily="34" charset="0"/>
              <a:buChar char="•"/>
            </a:pPr>
            <a:r>
              <a:rPr lang="en-US" sz="2000" b="0" i="0" dirty="0" smtClean="0">
                <a:solidFill>
                  <a:prstClr val="black"/>
                </a:solidFill>
                <a:latin typeface="+mn-lt"/>
              </a:rPr>
              <a:t>The </a:t>
            </a:r>
            <a:r>
              <a:rPr lang="en-US" sz="2000" b="0" i="0" dirty="0">
                <a:solidFill>
                  <a:prstClr val="black"/>
                </a:solidFill>
                <a:latin typeface="+mn-lt"/>
              </a:rPr>
              <a:t>word “means” </a:t>
            </a:r>
            <a:r>
              <a:rPr lang="en-US" sz="2000" b="0" i="0" dirty="0" smtClean="0">
                <a:solidFill>
                  <a:prstClr val="black"/>
                </a:solidFill>
                <a:latin typeface="+mn-lt"/>
              </a:rPr>
              <a:t>in a product claim may </a:t>
            </a:r>
            <a:r>
              <a:rPr lang="en-US" sz="2000" b="0" i="0" dirty="0">
                <a:solidFill>
                  <a:prstClr val="black"/>
                </a:solidFill>
                <a:latin typeface="+mn-lt"/>
              </a:rPr>
              <a:t>be substituted by a term that serves as a generic </a:t>
            </a:r>
            <a:r>
              <a:rPr lang="en-US" sz="2000" b="0" i="0" dirty="0" smtClean="0">
                <a:solidFill>
                  <a:prstClr val="black"/>
                </a:solidFill>
                <a:latin typeface="+mn-lt"/>
              </a:rPr>
              <a:t>placeholder and still </a:t>
            </a:r>
            <a:r>
              <a:rPr lang="en-US" sz="2000" b="0" i="0" dirty="0">
                <a:solidFill>
                  <a:prstClr val="black"/>
                </a:solidFill>
                <a:latin typeface="+mn-lt"/>
              </a:rPr>
              <a:t>invoke </a:t>
            </a:r>
            <a:r>
              <a:rPr lang="en-US" sz="2000" b="0" i="0" dirty="0" smtClean="0">
                <a:solidFill>
                  <a:prstClr val="black"/>
                </a:solidFill>
                <a:latin typeface="+mn-lt"/>
              </a:rPr>
              <a:t>§ 112(f)</a:t>
            </a:r>
          </a:p>
          <a:p>
            <a:pPr marL="800100" lvl="3" eaLnBrk="1" fontAlgn="base" hangingPunct="1">
              <a:spcBef>
                <a:spcPct val="20000"/>
              </a:spcBef>
              <a:spcAft>
                <a:spcPts val="600"/>
              </a:spcAft>
              <a:buFont typeface="Arial" pitchFamily="34" charset="0"/>
              <a:buChar char="•"/>
            </a:pPr>
            <a:r>
              <a:rPr lang="en-US" sz="2000" b="0" i="0" dirty="0" smtClean="0">
                <a:solidFill>
                  <a:prstClr val="black"/>
                </a:solidFill>
                <a:latin typeface="+mn-lt"/>
              </a:rPr>
              <a:t>The words “step for” in a process claim are required </a:t>
            </a:r>
            <a:r>
              <a:rPr lang="en-US" sz="2000" b="0" i="0" dirty="0">
                <a:solidFill>
                  <a:prstClr val="black"/>
                </a:solidFill>
                <a:latin typeface="+mn-lt"/>
              </a:rPr>
              <a:t>to </a:t>
            </a:r>
            <a:r>
              <a:rPr lang="en-US" sz="2000" b="0" i="0" dirty="0" smtClean="0">
                <a:solidFill>
                  <a:prstClr val="black"/>
                </a:solidFill>
                <a:latin typeface="+mn-lt"/>
              </a:rPr>
              <a:t>invoke § 112(f) since most method steps recite “acts” and rarely invoke § 112(f</a:t>
            </a:r>
            <a:r>
              <a:rPr lang="en-US" sz="2000" b="0" i="0" dirty="0">
                <a:solidFill>
                  <a:prstClr val="black"/>
                </a:solidFill>
                <a:latin typeface="+mn-lt"/>
              </a:rPr>
              <a:t>) </a:t>
            </a:r>
            <a:endParaRPr lang="en-US" sz="2000" b="0" i="0" dirty="0" smtClean="0">
              <a:solidFill>
                <a:prstClr val="black"/>
              </a:solidFill>
              <a:latin typeface="+mn-lt"/>
            </a:endParaRPr>
          </a:p>
          <a:p>
            <a:pPr marL="857250" lvl="2" indent="-457200" eaLnBrk="1" fontAlgn="base" hangingPunct="1">
              <a:spcBef>
                <a:spcPct val="20000"/>
              </a:spcBef>
              <a:spcAft>
                <a:spcPts val="1200"/>
              </a:spcAft>
              <a:buFont typeface="Arial" pitchFamily="34" charset="0"/>
              <a:buChar char="•"/>
            </a:pPr>
            <a:endParaRPr lang="en-US" sz="2000" b="0" i="0" dirty="0">
              <a:solidFill>
                <a:prstClr val="black"/>
              </a:solidFill>
              <a:latin typeface="+mn-lt"/>
            </a:endParaRPr>
          </a:p>
        </p:txBody>
      </p:sp>
      <p:sp>
        <p:nvSpPr>
          <p:cNvPr id="9" name="Rectangle 4"/>
          <p:cNvSpPr txBox="1">
            <a:spLocks noChangeArrowheads="1"/>
          </p:cNvSpPr>
          <p:nvPr/>
        </p:nvSpPr>
        <p:spPr>
          <a:xfrm>
            <a:off x="1003300" y="431800"/>
            <a:ext cx="6781800" cy="8382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eaLnBrk="1" fontAlgn="base" hangingPunct="1">
              <a:spcBef>
                <a:spcPct val="0"/>
              </a:spcBef>
              <a:spcAft>
                <a:spcPct val="0"/>
              </a:spcAft>
            </a:pPr>
            <a:r>
              <a:rPr lang="en-US" sz="3600" b="0" i="0" dirty="0" smtClean="0">
                <a:solidFill>
                  <a:srgbClr val="FFFFFF"/>
                </a:solidFill>
                <a:latin typeface="+mn-lt"/>
              </a:rPr>
              <a:t>Statutory Basis</a:t>
            </a:r>
            <a:endParaRPr lang="en-US" sz="3600" b="0" i="0" dirty="0">
              <a:solidFill>
                <a:srgbClr val="FFFFFF"/>
              </a:solidFill>
              <a:latin typeface="+mn-lt"/>
            </a:endParaRPr>
          </a:p>
        </p:txBody>
      </p:sp>
    </p:spTree>
    <p:extLst>
      <p:ext uri="{BB962C8B-B14F-4D97-AF65-F5344CB8AC3E}">
        <p14:creationId xmlns:p14="http://schemas.microsoft.com/office/powerpoint/2010/main" val="2217508587"/>
      </p:ext>
    </p:extLst>
  </p:cSld>
  <p:clrMapOvr>
    <a:masterClrMapping/>
  </p:clrMapOvr>
  <p:transition>
    <p:random/>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052"/>
          <p:cNvSpPr>
            <a:spLocks noGrp="1" noChangeArrowheads="1"/>
          </p:cNvSpPr>
          <p:nvPr>
            <p:ph type="dt" sz="half" idx="10"/>
          </p:nvPr>
        </p:nvSpPr>
        <p:spPr/>
        <p:txBody>
          <a:bodyPr/>
          <a:lstStyle/>
          <a:p>
            <a:pPr>
              <a:defRPr/>
            </a:pPr>
            <a:fld id="{EBAD4EF6-6EBD-4E7A-99D6-6D82F43AAE6B}" type="datetime1">
              <a:rPr lang="en-US"/>
              <a:pPr>
                <a:defRPr/>
              </a:pPr>
              <a:t>4/25/2014</a:t>
            </a:fld>
            <a:endParaRPr lang="en-US" dirty="0"/>
          </a:p>
        </p:txBody>
      </p:sp>
      <p:sp>
        <p:nvSpPr>
          <p:cNvPr id="8" name="Rectangle 2054"/>
          <p:cNvSpPr>
            <a:spLocks noGrp="1" noChangeArrowheads="1"/>
          </p:cNvSpPr>
          <p:nvPr>
            <p:ph type="sldNum" sz="quarter" idx="12"/>
          </p:nvPr>
        </p:nvSpPr>
        <p:spPr/>
        <p:txBody>
          <a:bodyPr/>
          <a:lstStyle/>
          <a:p>
            <a:pPr>
              <a:defRPr/>
            </a:pPr>
            <a:fld id="{F36444ED-B8CD-4BBA-A243-31E16A17005E}" type="slidenum">
              <a:rPr lang="en-US"/>
              <a:pPr>
                <a:defRPr/>
              </a:pPr>
              <a:t>30</a:t>
            </a:fld>
            <a:endParaRPr lang="en-US" dirty="0"/>
          </a:p>
        </p:txBody>
      </p:sp>
      <p:sp>
        <p:nvSpPr>
          <p:cNvPr id="4" name="Date Placeholder 3"/>
          <p:cNvSpPr txBox="1">
            <a:spLocks noGrp="1"/>
          </p:cNvSpPr>
          <p:nvPr/>
        </p:nvSpPr>
        <p:spPr bwMode="auto">
          <a:xfrm>
            <a:off x="152400" y="6324600"/>
            <a:ext cx="1905000" cy="457200"/>
          </a:xfrm>
          <a:prstGeom prst="rect">
            <a:avLst/>
          </a:prstGeom>
          <a:noFill/>
          <a:ln>
            <a:miter lim="800000"/>
            <a:headEnd/>
            <a:tailEnd/>
          </a:ln>
        </p:spPr>
        <p:txBody>
          <a:bodyPr bIns="9144" anchor="b"/>
          <a:lstStyle/>
          <a:p>
            <a:pPr fontAlgn="base">
              <a:spcBef>
                <a:spcPct val="0"/>
              </a:spcBef>
              <a:spcAft>
                <a:spcPct val="0"/>
              </a:spcAft>
              <a:defRPr/>
            </a:pPr>
            <a:endParaRPr lang="en-US" sz="1200" dirty="0">
              <a:solidFill>
                <a:srgbClr val="273C56"/>
              </a:solidFill>
            </a:endParaRPr>
          </a:p>
        </p:txBody>
      </p:sp>
      <p:sp>
        <p:nvSpPr>
          <p:cNvPr id="5" name="Slide Number Placeholder 5"/>
          <p:cNvSpPr txBox="1">
            <a:spLocks noGrp="1"/>
          </p:cNvSpPr>
          <p:nvPr/>
        </p:nvSpPr>
        <p:spPr bwMode="auto">
          <a:xfrm>
            <a:off x="7086600" y="6324600"/>
            <a:ext cx="1905000" cy="457200"/>
          </a:xfrm>
          <a:prstGeom prst="rect">
            <a:avLst/>
          </a:prstGeom>
          <a:noFill/>
          <a:ln>
            <a:miter lim="800000"/>
            <a:headEnd/>
            <a:tailEnd/>
          </a:ln>
        </p:spPr>
        <p:txBody>
          <a:bodyPr bIns="9144" anchor="b"/>
          <a:lstStyle/>
          <a:p>
            <a:pPr algn="r" fontAlgn="base">
              <a:spcBef>
                <a:spcPct val="0"/>
              </a:spcBef>
              <a:spcAft>
                <a:spcPct val="0"/>
              </a:spcAft>
              <a:defRPr/>
            </a:pPr>
            <a:endParaRPr lang="en-US" sz="1200" dirty="0">
              <a:solidFill>
                <a:srgbClr val="273C56"/>
              </a:solidFill>
            </a:endParaRPr>
          </a:p>
        </p:txBody>
      </p:sp>
      <p:sp>
        <p:nvSpPr>
          <p:cNvPr id="15364" name="Rectangle 5"/>
          <p:cNvSpPr>
            <a:spLocks noChangeArrowheads="1"/>
          </p:cNvSpPr>
          <p:nvPr/>
        </p:nvSpPr>
        <p:spPr bwMode="auto">
          <a:xfrm>
            <a:off x="228600" y="2133600"/>
            <a:ext cx="8610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fontAlgn="base">
              <a:spcBef>
                <a:spcPct val="20000"/>
              </a:spcBef>
              <a:spcAft>
                <a:spcPct val="0"/>
              </a:spcAft>
            </a:pPr>
            <a:endParaRPr lang="en-US" sz="2000" dirty="0">
              <a:solidFill>
                <a:srgbClr val="000000"/>
              </a:solidFill>
            </a:endParaRPr>
          </a:p>
          <a:p>
            <a:pPr marL="342900" indent="-342900" fontAlgn="base">
              <a:spcBef>
                <a:spcPct val="20000"/>
              </a:spcBef>
              <a:spcAft>
                <a:spcPct val="0"/>
              </a:spcAft>
              <a:buFontTx/>
              <a:buChar char="•"/>
            </a:pPr>
            <a:endParaRPr lang="en-US" sz="2000" dirty="0">
              <a:solidFill>
                <a:srgbClr val="000000"/>
              </a:solidFill>
            </a:endParaRPr>
          </a:p>
        </p:txBody>
      </p:sp>
      <p:sp>
        <p:nvSpPr>
          <p:cNvPr id="7" name="Rectangle 4"/>
          <p:cNvSpPr txBox="1">
            <a:spLocks noChangeArrowheads="1"/>
          </p:cNvSpPr>
          <p:nvPr/>
        </p:nvSpPr>
        <p:spPr>
          <a:xfrm>
            <a:off x="533400" y="1663700"/>
            <a:ext cx="8054975" cy="48260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marL="285750" lvl="1" eaLnBrk="1" fontAlgn="base" hangingPunct="1">
              <a:spcBef>
                <a:spcPct val="20000"/>
              </a:spcBef>
              <a:spcAft>
                <a:spcPts val="600"/>
              </a:spcAft>
              <a:buFont typeface="Arial" pitchFamily="34" charset="0"/>
              <a:buChar char="•"/>
            </a:pPr>
            <a:r>
              <a:rPr lang="en-US" sz="2600" b="0" i="0" dirty="0" smtClean="0">
                <a:solidFill>
                  <a:prstClr val="black"/>
                </a:solidFill>
                <a:latin typeface="+mn-lt"/>
              </a:rPr>
              <a:t>The BRI of a § 112(f) limitation also covers </a:t>
            </a:r>
            <a:r>
              <a:rPr lang="en-US" sz="2600" i="0" dirty="0">
                <a:solidFill>
                  <a:prstClr val="black"/>
                </a:solidFill>
                <a:latin typeface="+mn-lt"/>
              </a:rPr>
              <a:t>“equivalents</a:t>
            </a:r>
            <a:r>
              <a:rPr lang="en-US" sz="2600" i="0" dirty="0" smtClean="0">
                <a:solidFill>
                  <a:prstClr val="black"/>
                </a:solidFill>
                <a:latin typeface="+mn-lt"/>
              </a:rPr>
              <a:t>”</a:t>
            </a:r>
            <a:r>
              <a:rPr lang="en-US" sz="2600" b="0" i="0" dirty="0" smtClean="0">
                <a:solidFill>
                  <a:prstClr val="black"/>
                </a:solidFill>
                <a:latin typeface="+mn-lt"/>
              </a:rPr>
              <a:t> to the structure, material, and acts linked to the function</a:t>
            </a:r>
          </a:p>
          <a:p>
            <a:pPr marL="285750" lvl="1" eaLnBrk="1" fontAlgn="base" hangingPunct="1">
              <a:spcBef>
                <a:spcPct val="20000"/>
              </a:spcBef>
              <a:spcAft>
                <a:spcPts val="600"/>
              </a:spcAft>
              <a:buFont typeface="Arial" pitchFamily="34" charset="0"/>
              <a:buChar char="•"/>
            </a:pPr>
            <a:r>
              <a:rPr lang="en-US" sz="2600" b="0" i="0" dirty="0" smtClean="0">
                <a:solidFill>
                  <a:prstClr val="black"/>
                </a:solidFill>
                <a:latin typeface="+mn-lt"/>
              </a:rPr>
              <a:t>Prior art that discloses the same structure identified in the specification as performing the function </a:t>
            </a:r>
            <a:r>
              <a:rPr lang="en-US" sz="2600" b="0" i="0" u="sng" dirty="0" smtClean="0">
                <a:solidFill>
                  <a:prstClr val="black"/>
                </a:solidFill>
                <a:latin typeface="+mn-lt"/>
              </a:rPr>
              <a:t>and</a:t>
            </a:r>
            <a:r>
              <a:rPr lang="en-US" sz="2600" b="0" i="0" dirty="0" smtClean="0">
                <a:solidFill>
                  <a:prstClr val="black"/>
                </a:solidFill>
                <a:latin typeface="+mn-lt"/>
              </a:rPr>
              <a:t> equivalents to the identified structure will anticipate the claim limitation</a:t>
            </a:r>
          </a:p>
          <a:p>
            <a:pPr marL="285750" lvl="1" eaLnBrk="1" fontAlgn="base" hangingPunct="1">
              <a:spcBef>
                <a:spcPct val="20000"/>
              </a:spcBef>
              <a:spcAft>
                <a:spcPts val="600"/>
              </a:spcAft>
              <a:buFont typeface="Arial" pitchFamily="34" charset="0"/>
              <a:buChar char="•"/>
            </a:pPr>
            <a:r>
              <a:rPr lang="en-US" sz="2600" b="0" i="0" dirty="0" smtClean="0">
                <a:solidFill>
                  <a:prstClr val="black"/>
                </a:solidFill>
                <a:latin typeface="+mn-lt"/>
              </a:rPr>
              <a:t>A prior art structure that is not an equivalent to the identified structure may still be appropriate for consideration with respect to an obviousness rejection</a:t>
            </a:r>
          </a:p>
        </p:txBody>
      </p:sp>
      <p:sp>
        <p:nvSpPr>
          <p:cNvPr id="9" name="Rectangle 4"/>
          <p:cNvSpPr txBox="1">
            <a:spLocks noChangeArrowheads="1"/>
          </p:cNvSpPr>
          <p:nvPr/>
        </p:nvSpPr>
        <p:spPr>
          <a:xfrm>
            <a:off x="457200" y="431800"/>
            <a:ext cx="7327900" cy="8382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eaLnBrk="1" fontAlgn="base" hangingPunct="1">
              <a:spcBef>
                <a:spcPct val="0"/>
              </a:spcBef>
              <a:spcAft>
                <a:spcPct val="0"/>
              </a:spcAft>
            </a:pPr>
            <a:r>
              <a:rPr lang="en-US" sz="3200" b="0" i="0" dirty="0" smtClean="0">
                <a:solidFill>
                  <a:srgbClr val="FFFFFF"/>
                </a:solidFill>
                <a:latin typeface="+mn-lt"/>
              </a:rPr>
              <a:t>Determining Equivalents </a:t>
            </a:r>
            <a:endParaRPr lang="en-US" sz="3200" b="0" i="0" dirty="0">
              <a:solidFill>
                <a:srgbClr val="FFFFFF"/>
              </a:solidFill>
              <a:latin typeface="+mn-lt"/>
            </a:endParaRPr>
          </a:p>
        </p:txBody>
      </p:sp>
    </p:spTree>
    <p:extLst>
      <p:ext uri="{BB962C8B-B14F-4D97-AF65-F5344CB8AC3E}">
        <p14:creationId xmlns:p14="http://schemas.microsoft.com/office/powerpoint/2010/main" val="2957199130"/>
      </p:ext>
    </p:extLst>
  </p:cSld>
  <p:clrMapOvr>
    <a:masterClrMapping/>
  </p:clrMapOvr>
  <p:transition>
    <p:random/>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052"/>
          <p:cNvSpPr>
            <a:spLocks noGrp="1" noChangeArrowheads="1"/>
          </p:cNvSpPr>
          <p:nvPr>
            <p:ph type="dt" sz="half" idx="10"/>
          </p:nvPr>
        </p:nvSpPr>
        <p:spPr/>
        <p:txBody>
          <a:bodyPr/>
          <a:lstStyle/>
          <a:p>
            <a:pPr>
              <a:defRPr/>
            </a:pPr>
            <a:fld id="{EBAD4EF6-6EBD-4E7A-99D6-6D82F43AAE6B}" type="datetime1">
              <a:rPr lang="en-US"/>
              <a:pPr>
                <a:defRPr/>
              </a:pPr>
              <a:t>4/25/2014</a:t>
            </a:fld>
            <a:endParaRPr lang="en-US" dirty="0"/>
          </a:p>
        </p:txBody>
      </p:sp>
      <p:sp>
        <p:nvSpPr>
          <p:cNvPr id="8" name="Rectangle 2054"/>
          <p:cNvSpPr>
            <a:spLocks noGrp="1" noChangeArrowheads="1"/>
          </p:cNvSpPr>
          <p:nvPr>
            <p:ph type="sldNum" sz="quarter" idx="12"/>
          </p:nvPr>
        </p:nvSpPr>
        <p:spPr/>
        <p:txBody>
          <a:bodyPr/>
          <a:lstStyle/>
          <a:p>
            <a:pPr>
              <a:defRPr/>
            </a:pPr>
            <a:fld id="{F36444ED-B8CD-4BBA-A243-31E16A17005E}" type="slidenum">
              <a:rPr lang="en-US"/>
              <a:pPr>
                <a:defRPr/>
              </a:pPr>
              <a:t>31</a:t>
            </a:fld>
            <a:endParaRPr lang="en-US" dirty="0"/>
          </a:p>
        </p:txBody>
      </p:sp>
      <p:sp>
        <p:nvSpPr>
          <p:cNvPr id="4" name="Date Placeholder 3"/>
          <p:cNvSpPr txBox="1">
            <a:spLocks noGrp="1"/>
          </p:cNvSpPr>
          <p:nvPr/>
        </p:nvSpPr>
        <p:spPr bwMode="auto">
          <a:xfrm>
            <a:off x="152400" y="6324600"/>
            <a:ext cx="1905000" cy="457200"/>
          </a:xfrm>
          <a:prstGeom prst="rect">
            <a:avLst/>
          </a:prstGeom>
          <a:noFill/>
          <a:ln>
            <a:miter lim="800000"/>
            <a:headEnd/>
            <a:tailEnd/>
          </a:ln>
        </p:spPr>
        <p:txBody>
          <a:bodyPr bIns="9144" anchor="b"/>
          <a:lstStyle/>
          <a:p>
            <a:pPr fontAlgn="base">
              <a:spcBef>
                <a:spcPct val="0"/>
              </a:spcBef>
              <a:spcAft>
                <a:spcPct val="0"/>
              </a:spcAft>
              <a:defRPr/>
            </a:pPr>
            <a:endParaRPr lang="en-US" sz="1200" dirty="0">
              <a:solidFill>
                <a:srgbClr val="273C56"/>
              </a:solidFill>
            </a:endParaRPr>
          </a:p>
        </p:txBody>
      </p:sp>
      <p:sp>
        <p:nvSpPr>
          <p:cNvPr id="5" name="Slide Number Placeholder 5"/>
          <p:cNvSpPr txBox="1">
            <a:spLocks noGrp="1"/>
          </p:cNvSpPr>
          <p:nvPr/>
        </p:nvSpPr>
        <p:spPr bwMode="auto">
          <a:xfrm>
            <a:off x="7086600" y="6324600"/>
            <a:ext cx="1905000" cy="457200"/>
          </a:xfrm>
          <a:prstGeom prst="rect">
            <a:avLst/>
          </a:prstGeom>
          <a:noFill/>
          <a:ln>
            <a:miter lim="800000"/>
            <a:headEnd/>
            <a:tailEnd/>
          </a:ln>
        </p:spPr>
        <p:txBody>
          <a:bodyPr bIns="9144" anchor="b"/>
          <a:lstStyle/>
          <a:p>
            <a:pPr algn="r" fontAlgn="base">
              <a:spcBef>
                <a:spcPct val="0"/>
              </a:spcBef>
              <a:spcAft>
                <a:spcPct val="0"/>
              </a:spcAft>
              <a:defRPr/>
            </a:pPr>
            <a:endParaRPr lang="en-US" sz="1200" dirty="0">
              <a:solidFill>
                <a:srgbClr val="273C56"/>
              </a:solidFill>
            </a:endParaRPr>
          </a:p>
        </p:txBody>
      </p:sp>
      <p:sp>
        <p:nvSpPr>
          <p:cNvPr id="15364" name="Rectangle 5"/>
          <p:cNvSpPr>
            <a:spLocks noChangeArrowheads="1"/>
          </p:cNvSpPr>
          <p:nvPr/>
        </p:nvSpPr>
        <p:spPr bwMode="auto">
          <a:xfrm>
            <a:off x="228600" y="2133600"/>
            <a:ext cx="8610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fontAlgn="base">
              <a:spcBef>
                <a:spcPct val="20000"/>
              </a:spcBef>
              <a:spcAft>
                <a:spcPct val="0"/>
              </a:spcAft>
            </a:pPr>
            <a:endParaRPr lang="en-US" sz="2000" dirty="0">
              <a:solidFill>
                <a:srgbClr val="000000"/>
              </a:solidFill>
            </a:endParaRPr>
          </a:p>
          <a:p>
            <a:pPr marL="342900" indent="-342900" fontAlgn="base">
              <a:spcBef>
                <a:spcPct val="20000"/>
              </a:spcBef>
              <a:spcAft>
                <a:spcPct val="0"/>
              </a:spcAft>
              <a:buFontTx/>
              <a:buChar char="•"/>
            </a:pPr>
            <a:endParaRPr lang="en-US" sz="2000" dirty="0">
              <a:solidFill>
                <a:srgbClr val="000000"/>
              </a:solidFill>
            </a:endParaRPr>
          </a:p>
        </p:txBody>
      </p:sp>
      <p:sp>
        <p:nvSpPr>
          <p:cNvPr id="7" name="Rectangle 4"/>
          <p:cNvSpPr txBox="1">
            <a:spLocks noChangeArrowheads="1"/>
          </p:cNvSpPr>
          <p:nvPr/>
        </p:nvSpPr>
        <p:spPr>
          <a:xfrm>
            <a:off x="506412" y="1476375"/>
            <a:ext cx="8054975" cy="48260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marL="285750" lvl="1" eaLnBrk="1" fontAlgn="base" hangingPunct="1">
              <a:spcBef>
                <a:spcPct val="20000"/>
              </a:spcBef>
              <a:spcAft>
                <a:spcPts val="600"/>
              </a:spcAft>
              <a:buFont typeface="Arial" pitchFamily="34" charset="0"/>
              <a:buChar char="•"/>
            </a:pPr>
            <a:r>
              <a:rPr lang="en-US" sz="2800" b="0" i="0" dirty="0" smtClean="0">
                <a:solidFill>
                  <a:prstClr val="black"/>
                </a:solidFill>
                <a:latin typeface="+mn-lt"/>
              </a:rPr>
              <a:t>An equivalent must </a:t>
            </a:r>
            <a:r>
              <a:rPr lang="en-US" sz="2800" b="0" i="0" dirty="0">
                <a:solidFill>
                  <a:prstClr val="black"/>
                </a:solidFill>
                <a:latin typeface="+mn-lt"/>
              </a:rPr>
              <a:t>perform the identical function specified in the claim</a:t>
            </a:r>
          </a:p>
          <a:p>
            <a:pPr marL="457200" lvl="2" eaLnBrk="1" fontAlgn="base" hangingPunct="1">
              <a:spcBef>
                <a:spcPct val="20000"/>
              </a:spcBef>
              <a:spcAft>
                <a:spcPts val="600"/>
              </a:spcAft>
              <a:buFont typeface="Arial" pitchFamily="34" charset="0"/>
              <a:buChar char="•"/>
            </a:pPr>
            <a:r>
              <a:rPr lang="en-US" sz="2200" b="0" i="0" dirty="0">
                <a:solidFill>
                  <a:prstClr val="black"/>
                </a:solidFill>
                <a:latin typeface="+mn-lt"/>
              </a:rPr>
              <a:t>Applicant is not required to explain the full range of </a:t>
            </a:r>
            <a:r>
              <a:rPr lang="en-US" sz="2200" b="0" i="0" dirty="0" smtClean="0">
                <a:solidFill>
                  <a:prstClr val="black"/>
                </a:solidFill>
                <a:latin typeface="+mn-lt"/>
              </a:rPr>
              <a:t>equivalents</a:t>
            </a:r>
          </a:p>
          <a:p>
            <a:pPr marL="914400" lvl="3" eaLnBrk="1" fontAlgn="base" hangingPunct="1">
              <a:spcBef>
                <a:spcPct val="20000"/>
              </a:spcBef>
              <a:spcAft>
                <a:spcPts val="600"/>
              </a:spcAft>
              <a:buFont typeface="Arial" pitchFamily="34" charset="0"/>
              <a:buChar char="•"/>
            </a:pPr>
            <a:r>
              <a:rPr lang="en-US" sz="2200" b="0" i="0" dirty="0" smtClean="0">
                <a:solidFill>
                  <a:prstClr val="black"/>
                </a:solidFill>
                <a:latin typeface="+mn-lt"/>
              </a:rPr>
              <a:t>However, if applicant chooses to specify equivalents, the BRI </a:t>
            </a:r>
            <a:r>
              <a:rPr lang="en-US" sz="2200" b="0" i="0" dirty="0">
                <a:solidFill>
                  <a:prstClr val="black"/>
                </a:solidFill>
                <a:latin typeface="+mn-lt"/>
              </a:rPr>
              <a:t>will be limited to </a:t>
            </a:r>
            <a:r>
              <a:rPr lang="en-US" sz="2200" b="0" i="0" dirty="0" smtClean="0">
                <a:solidFill>
                  <a:prstClr val="black"/>
                </a:solidFill>
                <a:latin typeface="+mn-lt"/>
              </a:rPr>
              <a:t>those specified</a:t>
            </a:r>
          </a:p>
          <a:p>
            <a:pPr marL="457200" lvl="2" eaLnBrk="1" fontAlgn="base" hangingPunct="1">
              <a:spcBef>
                <a:spcPct val="20000"/>
              </a:spcBef>
              <a:spcAft>
                <a:spcPts val="600"/>
              </a:spcAft>
              <a:buFont typeface="Arial" pitchFamily="34" charset="0"/>
              <a:buChar char="•"/>
            </a:pPr>
            <a:r>
              <a:rPr lang="en-US" sz="2200" b="0" i="0" dirty="0" smtClean="0">
                <a:solidFill>
                  <a:prstClr val="black"/>
                </a:solidFill>
                <a:latin typeface="+mn-lt"/>
              </a:rPr>
              <a:t>Equivalence is determined based on what one of ordinary skill in the art would consider a functional equivalent to the structure(s) described in the specification as performing the claimed function</a:t>
            </a:r>
          </a:p>
          <a:p>
            <a:pPr marL="914400" lvl="3" eaLnBrk="1" fontAlgn="base" hangingPunct="1">
              <a:spcBef>
                <a:spcPct val="20000"/>
              </a:spcBef>
              <a:spcAft>
                <a:spcPts val="600"/>
              </a:spcAft>
              <a:buFont typeface="Arial" pitchFamily="34" charset="0"/>
              <a:buChar char="•"/>
            </a:pPr>
            <a:r>
              <a:rPr lang="en-US" sz="2200" b="0" i="0" dirty="0" smtClean="0">
                <a:solidFill>
                  <a:prstClr val="black"/>
                </a:solidFill>
                <a:latin typeface="+mn-lt"/>
              </a:rPr>
              <a:t>Courts have used various factors to establish equivalence (see next slide)</a:t>
            </a:r>
          </a:p>
          <a:p>
            <a:pPr marL="685800" lvl="2" eaLnBrk="1" fontAlgn="base" hangingPunct="1">
              <a:spcBef>
                <a:spcPct val="20000"/>
              </a:spcBef>
              <a:spcAft>
                <a:spcPts val="600"/>
              </a:spcAft>
              <a:buFont typeface="Arial" pitchFamily="34" charset="0"/>
              <a:buChar char="•"/>
            </a:pPr>
            <a:endParaRPr lang="en-US" sz="2200" b="0" i="0" dirty="0">
              <a:solidFill>
                <a:prstClr val="black"/>
              </a:solidFill>
              <a:latin typeface="+mn-lt"/>
            </a:endParaRPr>
          </a:p>
        </p:txBody>
      </p:sp>
      <p:sp>
        <p:nvSpPr>
          <p:cNvPr id="9" name="Rectangle 4"/>
          <p:cNvSpPr txBox="1">
            <a:spLocks noChangeArrowheads="1"/>
          </p:cNvSpPr>
          <p:nvPr/>
        </p:nvSpPr>
        <p:spPr>
          <a:xfrm>
            <a:off x="457200" y="431800"/>
            <a:ext cx="7327900" cy="8382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eaLnBrk="1" fontAlgn="base" hangingPunct="1">
              <a:spcBef>
                <a:spcPct val="0"/>
              </a:spcBef>
              <a:spcAft>
                <a:spcPct val="0"/>
              </a:spcAft>
            </a:pPr>
            <a:r>
              <a:rPr lang="en-US" sz="3200" b="0" i="0" dirty="0" smtClean="0">
                <a:solidFill>
                  <a:srgbClr val="FFFFFF"/>
                </a:solidFill>
                <a:latin typeface="+mn-lt"/>
              </a:rPr>
              <a:t>Determining Equivalents </a:t>
            </a:r>
            <a:endParaRPr lang="en-US" sz="3200" b="0" i="0" dirty="0">
              <a:solidFill>
                <a:srgbClr val="FFFFFF"/>
              </a:solidFill>
              <a:latin typeface="+mn-lt"/>
            </a:endParaRPr>
          </a:p>
        </p:txBody>
      </p:sp>
    </p:spTree>
    <p:extLst>
      <p:ext uri="{BB962C8B-B14F-4D97-AF65-F5344CB8AC3E}">
        <p14:creationId xmlns:p14="http://schemas.microsoft.com/office/powerpoint/2010/main" val="1561717238"/>
      </p:ext>
    </p:extLst>
  </p:cSld>
  <p:clrMapOvr>
    <a:masterClrMapping/>
  </p:clrMapOvr>
  <p:transition>
    <p:random/>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052"/>
          <p:cNvSpPr>
            <a:spLocks noGrp="1" noChangeArrowheads="1"/>
          </p:cNvSpPr>
          <p:nvPr>
            <p:ph type="dt" sz="half" idx="10"/>
          </p:nvPr>
        </p:nvSpPr>
        <p:spPr/>
        <p:txBody>
          <a:bodyPr/>
          <a:lstStyle/>
          <a:p>
            <a:pPr>
              <a:defRPr/>
            </a:pPr>
            <a:fld id="{EBAD4EF6-6EBD-4E7A-99D6-6D82F43AAE6B}" type="datetime1">
              <a:rPr lang="en-US"/>
              <a:pPr>
                <a:defRPr/>
              </a:pPr>
              <a:t>4/25/2014</a:t>
            </a:fld>
            <a:endParaRPr lang="en-US" dirty="0"/>
          </a:p>
        </p:txBody>
      </p:sp>
      <p:sp>
        <p:nvSpPr>
          <p:cNvPr id="8" name="Rectangle 2054"/>
          <p:cNvSpPr>
            <a:spLocks noGrp="1" noChangeArrowheads="1"/>
          </p:cNvSpPr>
          <p:nvPr>
            <p:ph type="sldNum" sz="quarter" idx="12"/>
          </p:nvPr>
        </p:nvSpPr>
        <p:spPr/>
        <p:txBody>
          <a:bodyPr/>
          <a:lstStyle/>
          <a:p>
            <a:pPr>
              <a:defRPr/>
            </a:pPr>
            <a:fld id="{F36444ED-B8CD-4BBA-A243-31E16A17005E}" type="slidenum">
              <a:rPr lang="en-US"/>
              <a:pPr>
                <a:defRPr/>
              </a:pPr>
              <a:t>32</a:t>
            </a:fld>
            <a:endParaRPr lang="en-US" dirty="0"/>
          </a:p>
        </p:txBody>
      </p:sp>
      <p:sp>
        <p:nvSpPr>
          <p:cNvPr id="4" name="Date Placeholder 3"/>
          <p:cNvSpPr txBox="1">
            <a:spLocks noGrp="1"/>
          </p:cNvSpPr>
          <p:nvPr/>
        </p:nvSpPr>
        <p:spPr bwMode="auto">
          <a:xfrm>
            <a:off x="152400" y="6324600"/>
            <a:ext cx="1905000" cy="457200"/>
          </a:xfrm>
          <a:prstGeom prst="rect">
            <a:avLst/>
          </a:prstGeom>
          <a:noFill/>
          <a:ln>
            <a:miter lim="800000"/>
            <a:headEnd/>
            <a:tailEnd/>
          </a:ln>
        </p:spPr>
        <p:txBody>
          <a:bodyPr bIns="9144" anchor="b"/>
          <a:lstStyle/>
          <a:p>
            <a:pPr fontAlgn="base">
              <a:spcBef>
                <a:spcPct val="0"/>
              </a:spcBef>
              <a:spcAft>
                <a:spcPct val="0"/>
              </a:spcAft>
              <a:defRPr/>
            </a:pPr>
            <a:endParaRPr lang="en-US" sz="1200" dirty="0">
              <a:solidFill>
                <a:srgbClr val="273C56"/>
              </a:solidFill>
            </a:endParaRPr>
          </a:p>
        </p:txBody>
      </p:sp>
      <p:sp>
        <p:nvSpPr>
          <p:cNvPr id="5" name="Slide Number Placeholder 5"/>
          <p:cNvSpPr txBox="1">
            <a:spLocks noGrp="1"/>
          </p:cNvSpPr>
          <p:nvPr/>
        </p:nvSpPr>
        <p:spPr bwMode="auto">
          <a:xfrm>
            <a:off x="7086600" y="6324600"/>
            <a:ext cx="1905000" cy="457200"/>
          </a:xfrm>
          <a:prstGeom prst="rect">
            <a:avLst/>
          </a:prstGeom>
          <a:noFill/>
          <a:ln>
            <a:miter lim="800000"/>
            <a:headEnd/>
            <a:tailEnd/>
          </a:ln>
        </p:spPr>
        <p:txBody>
          <a:bodyPr bIns="9144" anchor="b"/>
          <a:lstStyle/>
          <a:p>
            <a:pPr algn="r" fontAlgn="base">
              <a:spcBef>
                <a:spcPct val="0"/>
              </a:spcBef>
              <a:spcAft>
                <a:spcPct val="0"/>
              </a:spcAft>
              <a:defRPr/>
            </a:pPr>
            <a:endParaRPr lang="en-US" sz="1200" dirty="0">
              <a:solidFill>
                <a:srgbClr val="273C56"/>
              </a:solidFill>
            </a:endParaRPr>
          </a:p>
        </p:txBody>
      </p:sp>
      <p:sp>
        <p:nvSpPr>
          <p:cNvPr id="15364" name="Rectangle 5"/>
          <p:cNvSpPr>
            <a:spLocks noChangeArrowheads="1"/>
          </p:cNvSpPr>
          <p:nvPr/>
        </p:nvSpPr>
        <p:spPr bwMode="auto">
          <a:xfrm>
            <a:off x="228600" y="2133600"/>
            <a:ext cx="8610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fontAlgn="base">
              <a:spcBef>
                <a:spcPct val="20000"/>
              </a:spcBef>
              <a:spcAft>
                <a:spcPct val="0"/>
              </a:spcAft>
            </a:pPr>
            <a:endParaRPr lang="en-US" sz="2000" dirty="0">
              <a:solidFill>
                <a:srgbClr val="000000"/>
              </a:solidFill>
            </a:endParaRPr>
          </a:p>
          <a:p>
            <a:pPr marL="342900" indent="-342900" fontAlgn="base">
              <a:spcBef>
                <a:spcPct val="20000"/>
              </a:spcBef>
              <a:spcAft>
                <a:spcPct val="0"/>
              </a:spcAft>
              <a:buFontTx/>
              <a:buChar char="•"/>
            </a:pPr>
            <a:endParaRPr lang="en-US" sz="2000" dirty="0">
              <a:solidFill>
                <a:srgbClr val="000000"/>
              </a:solidFill>
            </a:endParaRPr>
          </a:p>
        </p:txBody>
      </p:sp>
      <p:sp>
        <p:nvSpPr>
          <p:cNvPr id="7" name="Rectangle 4"/>
          <p:cNvSpPr txBox="1">
            <a:spLocks noChangeArrowheads="1"/>
          </p:cNvSpPr>
          <p:nvPr/>
        </p:nvSpPr>
        <p:spPr>
          <a:xfrm>
            <a:off x="212725" y="1447800"/>
            <a:ext cx="8397875" cy="48260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marL="457200" lvl="1" indent="-457200" eaLnBrk="1" fontAlgn="base" hangingPunct="1">
              <a:spcBef>
                <a:spcPct val="20000"/>
              </a:spcBef>
              <a:spcAft>
                <a:spcPts val="1200"/>
              </a:spcAft>
              <a:buFont typeface="Arial" pitchFamily="34" charset="0"/>
              <a:buChar char="•"/>
            </a:pPr>
            <a:r>
              <a:rPr lang="en-US" sz="2600" b="0" i="0" dirty="0" smtClean="0">
                <a:solidFill>
                  <a:prstClr val="black"/>
                </a:solidFill>
                <a:latin typeface="+mn-lt"/>
              </a:rPr>
              <a:t>If equivalents are not defined, the range of functional equivalents in the prior art can be identified using any one of these factors:</a:t>
            </a:r>
          </a:p>
          <a:p>
            <a:pPr marL="857250" lvl="2" indent="-457200" eaLnBrk="1" fontAlgn="base" hangingPunct="1">
              <a:spcBef>
                <a:spcPct val="20000"/>
              </a:spcBef>
              <a:spcAft>
                <a:spcPts val="1200"/>
              </a:spcAft>
              <a:buFont typeface="Arial" pitchFamily="34" charset="0"/>
              <a:buChar char="•"/>
            </a:pPr>
            <a:r>
              <a:rPr lang="en-US" sz="2000" b="0" i="0" dirty="0" smtClean="0">
                <a:solidFill>
                  <a:prstClr val="black"/>
                </a:solidFill>
                <a:latin typeface="+mn-lt"/>
              </a:rPr>
              <a:t>The </a:t>
            </a:r>
            <a:r>
              <a:rPr lang="en-US" sz="2000" b="0" i="0" dirty="0">
                <a:solidFill>
                  <a:prstClr val="black"/>
                </a:solidFill>
                <a:latin typeface="+mn-lt"/>
              </a:rPr>
              <a:t>prior art element performs the </a:t>
            </a:r>
            <a:r>
              <a:rPr lang="en-US" sz="2000" i="0" dirty="0">
                <a:solidFill>
                  <a:prstClr val="black"/>
                </a:solidFill>
                <a:latin typeface="+mn-lt"/>
              </a:rPr>
              <a:t>identical function </a:t>
            </a:r>
            <a:r>
              <a:rPr lang="en-US" sz="2000" b="0" i="0" dirty="0">
                <a:solidFill>
                  <a:prstClr val="black"/>
                </a:solidFill>
                <a:latin typeface="+mn-lt"/>
              </a:rPr>
              <a:t>specified in the claim in substantially the </a:t>
            </a:r>
            <a:r>
              <a:rPr lang="en-US" sz="2000" i="0" dirty="0">
                <a:solidFill>
                  <a:prstClr val="black"/>
                </a:solidFill>
                <a:latin typeface="+mn-lt"/>
              </a:rPr>
              <a:t>same way</a:t>
            </a:r>
            <a:r>
              <a:rPr lang="en-US" sz="2000" b="0" i="0" dirty="0">
                <a:solidFill>
                  <a:prstClr val="black"/>
                </a:solidFill>
                <a:latin typeface="+mn-lt"/>
              </a:rPr>
              <a:t>, and produces substantially the </a:t>
            </a:r>
            <a:r>
              <a:rPr lang="en-US" sz="2000" i="0" dirty="0">
                <a:solidFill>
                  <a:prstClr val="black"/>
                </a:solidFill>
                <a:latin typeface="+mn-lt"/>
              </a:rPr>
              <a:t>same results </a:t>
            </a:r>
            <a:r>
              <a:rPr lang="en-US" sz="2000" b="0" i="0" dirty="0">
                <a:solidFill>
                  <a:prstClr val="black"/>
                </a:solidFill>
                <a:latin typeface="+mn-lt"/>
              </a:rPr>
              <a:t>as the corresponding element disclosed in the </a:t>
            </a:r>
            <a:r>
              <a:rPr lang="en-US" sz="2000" b="0" i="0" dirty="0" smtClean="0">
                <a:solidFill>
                  <a:prstClr val="black"/>
                </a:solidFill>
                <a:latin typeface="+mn-lt"/>
              </a:rPr>
              <a:t>specification;</a:t>
            </a:r>
          </a:p>
          <a:p>
            <a:pPr marL="857250" lvl="2" indent="-457200" eaLnBrk="1" fontAlgn="base" hangingPunct="1">
              <a:spcBef>
                <a:spcPct val="20000"/>
              </a:spcBef>
              <a:spcAft>
                <a:spcPts val="1200"/>
              </a:spcAft>
              <a:buFont typeface="Arial" pitchFamily="34" charset="0"/>
              <a:buChar char="•"/>
            </a:pPr>
            <a:r>
              <a:rPr lang="en-US" sz="2000" b="0" i="0" dirty="0" smtClean="0">
                <a:solidFill>
                  <a:prstClr val="black"/>
                </a:solidFill>
                <a:latin typeface="+mn-lt"/>
              </a:rPr>
              <a:t>A </a:t>
            </a:r>
            <a:r>
              <a:rPr lang="en-US" sz="2000" b="0" i="0" dirty="0">
                <a:solidFill>
                  <a:prstClr val="black"/>
                </a:solidFill>
                <a:latin typeface="+mn-lt"/>
              </a:rPr>
              <a:t>person of ordinary skill in the art would have recognized the </a:t>
            </a:r>
            <a:r>
              <a:rPr lang="en-US" sz="2000" i="0" dirty="0">
                <a:solidFill>
                  <a:prstClr val="black"/>
                </a:solidFill>
                <a:latin typeface="+mn-lt"/>
              </a:rPr>
              <a:t>interchangeability</a:t>
            </a:r>
            <a:r>
              <a:rPr lang="en-US" sz="2000" b="0" i="0" dirty="0">
                <a:solidFill>
                  <a:prstClr val="black"/>
                </a:solidFill>
                <a:latin typeface="+mn-lt"/>
              </a:rPr>
              <a:t> of the element shown in the prior art for the corresponding element disclosed in the </a:t>
            </a:r>
            <a:r>
              <a:rPr lang="en-US" sz="2000" b="0" i="0" dirty="0" smtClean="0">
                <a:solidFill>
                  <a:prstClr val="black"/>
                </a:solidFill>
                <a:latin typeface="+mn-lt"/>
              </a:rPr>
              <a:t>specification; or</a:t>
            </a:r>
          </a:p>
          <a:p>
            <a:pPr marL="857250" lvl="2" indent="-457200" eaLnBrk="1" fontAlgn="base" hangingPunct="1">
              <a:spcBef>
                <a:spcPct val="20000"/>
              </a:spcBef>
              <a:spcAft>
                <a:spcPts val="1200"/>
              </a:spcAft>
              <a:buFont typeface="Arial" pitchFamily="34" charset="0"/>
              <a:buChar char="•"/>
            </a:pPr>
            <a:r>
              <a:rPr lang="en-US" sz="2000" b="0" i="0" dirty="0" smtClean="0">
                <a:solidFill>
                  <a:prstClr val="black"/>
                </a:solidFill>
                <a:latin typeface="+mn-lt"/>
              </a:rPr>
              <a:t>There </a:t>
            </a:r>
            <a:r>
              <a:rPr lang="en-US" sz="2000" b="0" i="0" dirty="0">
                <a:solidFill>
                  <a:prstClr val="black"/>
                </a:solidFill>
                <a:latin typeface="+mn-lt"/>
              </a:rPr>
              <a:t>are </a:t>
            </a:r>
            <a:r>
              <a:rPr lang="en-US" sz="2000" i="0" dirty="0">
                <a:solidFill>
                  <a:prstClr val="black"/>
                </a:solidFill>
                <a:latin typeface="+mn-lt"/>
              </a:rPr>
              <a:t>insubstantial differences </a:t>
            </a:r>
            <a:r>
              <a:rPr lang="en-US" sz="2000" b="0" i="0" dirty="0">
                <a:solidFill>
                  <a:prstClr val="black"/>
                </a:solidFill>
                <a:latin typeface="+mn-lt"/>
              </a:rPr>
              <a:t>between the prior art element and the corresponding element disclosed in the </a:t>
            </a:r>
            <a:r>
              <a:rPr lang="en-US" sz="2000" b="0" i="0" dirty="0" smtClean="0">
                <a:solidFill>
                  <a:prstClr val="black"/>
                </a:solidFill>
                <a:latin typeface="+mn-lt"/>
              </a:rPr>
              <a:t>specification</a:t>
            </a:r>
          </a:p>
        </p:txBody>
      </p:sp>
      <p:sp>
        <p:nvSpPr>
          <p:cNvPr id="9" name="Rectangle 4"/>
          <p:cNvSpPr txBox="1">
            <a:spLocks noChangeArrowheads="1"/>
          </p:cNvSpPr>
          <p:nvPr/>
        </p:nvSpPr>
        <p:spPr>
          <a:xfrm>
            <a:off x="457200" y="431800"/>
            <a:ext cx="7327900" cy="8382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eaLnBrk="1" fontAlgn="base" hangingPunct="1">
              <a:spcBef>
                <a:spcPct val="0"/>
              </a:spcBef>
              <a:spcAft>
                <a:spcPct val="0"/>
              </a:spcAft>
            </a:pPr>
            <a:r>
              <a:rPr lang="en-US" sz="3200" b="0" i="0" dirty="0" smtClean="0">
                <a:solidFill>
                  <a:srgbClr val="FFFFFF"/>
                </a:solidFill>
                <a:latin typeface="+mn-lt"/>
              </a:rPr>
              <a:t>Evaluating Equivalents </a:t>
            </a:r>
            <a:endParaRPr lang="en-US" sz="3200" b="0" i="0" dirty="0">
              <a:solidFill>
                <a:srgbClr val="FFFFFF"/>
              </a:solidFill>
              <a:latin typeface="+mn-lt"/>
            </a:endParaRPr>
          </a:p>
        </p:txBody>
      </p:sp>
    </p:spTree>
    <p:extLst>
      <p:ext uri="{BB962C8B-B14F-4D97-AF65-F5344CB8AC3E}">
        <p14:creationId xmlns:p14="http://schemas.microsoft.com/office/powerpoint/2010/main" val="3844956206"/>
      </p:ext>
    </p:extLst>
  </p:cSld>
  <p:clrMapOvr>
    <a:masterClrMapping/>
  </p:clrMapOvr>
  <p:transition>
    <p:random/>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052"/>
          <p:cNvSpPr>
            <a:spLocks noGrp="1" noChangeArrowheads="1"/>
          </p:cNvSpPr>
          <p:nvPr>
            <p:ph type="dt" sz="half" idx="10"/>
          </p:nvPr>
        </p:nvSpPr>
        <p:spPr/>
        <p:txBody>
          <a:bodyPr/>
          <a:lstStyle/>
          <a:p>
            <a:pPr>
              <a:defRPr/>
            </a:pPr>
            <a:fld id="{EBAD4EF6-6EBD-4E7A-99D6-6D82F43AAE6B}" type="datetime1">
              <a:rPr lang="en-US"/>
              <a:pPr>
                <a:defRPr/>
              </a:pPr>
              <a:t>4/25/2014</a:t>
            </a:fld>
            <a:endParaRPr lang="en-US" dirty="0"/>
          </a:p>
        </p:txBody>
      </p:sp>
      <p:sp>
        <p:nvSpPr>
          <p:cNvPr id="8" name="Rectangle 2054"/>
          <p:cNvSpPr>
            <a:spLocks noGrp="1" noChangeArrowheads="1"/>
          </p:cNvSpPr>
          <p:nvPr>
            <p:ph type="sldNum" sz="quarter" idx="12"/>
          </p:nvPr>
        </p:nvSpPr>
        <p:spPr/>
        <p:txBody>
          <a:bodyPr/>
          <a:lstStyle/>
          <a:p>
            <a:pPr>
              <a:defRPr/>
            </a:pPr>
            <a:fld id="{F36444ED-B8CD-4BBA-A243-31E16A17005E}" type="slidenum">
              <a:rPr lang="en-US"/>
              <a:pPr>
                <a:defRPr/>
              </a:pPr>
              <a:t>33</a:t>
            </a:fld>
            <a:endParaRPr lang="en-US" dirty="0"/>
          </a:p>
        </p:txBody>
      </p:sp>
      <p:sp>
        <p:nvSpPr>
          <p:cNvPr id="4" name="Date Placeholder 3"/>
          <p:cNvSpPr txBox="1">
            <a:spLocks noGrp="1"/>
          </p:cNvSpPr>
          <p:nvPr/>
        </p:nvSpPr>
        <p:spPr bwMode="auto">
          <a:xfrm>
            <a:off x="152400" y="6324600"/>
            <a:ext cx="1905000" cy="457200"/>
          </a:xfrm>
          <a:prstGeom prst="rect">
            <a:avLst/>
          </a:prstGeom>
          <a:noFill/>
          <a:ln>
            <a:miter lim="800000"/>
            <a:headEnd/>
            <a:tailEnd/>
          </a:ln>
        </p:spPr>
        <p:txBody>
          <a:bodyPr bIns="9144" anchor="b"/>
          <a:lstStyle/>
          <a:p>
            <a:pPr fontAlgn="base">
              <a:spcBef>
                <a:spcPct val="0"/>
              </a:spcBef>
              <a:spcAft>
                <a:spcPct val="0"/>
              </a:spcAft>
              <a:defRPr/>
            </a:pPr>
            <a:endParaRPr lang="en-US" sz="1200" dirty="0">
              <a:solidFill>
                <a:srgbClr val="273C56"/>
              </a:solidFill>
            </a:endParaRPr>
          </a:p>
        </p:txBody>
      </p:sp>
      <p:sp>
        <p:nvSpPr>
          <p:cNvPr id="5" name="Slide Number Placeholder 5"/>
          <p:cNvSpPr txBox="1">
            <a:spLocks noGrp="1"/>
          </p:cNvSpPr>
          <p:nvPr/>
        </p:nvSpPr>
        <p:spPr bwMode="auto">
          <a:xfrm>
            <a:off x="7086600" y="6324600"/>
            <a:ext cx="1905000" cy="457200"/>
          </a:xfrm>
          <a:prstGeom prst="rect">
            <a:avLst/>
          </a:prstGeom>
          <a:noFill/>
          <a:ln>
            <a:miter lim="800000"/>
            <a:headEnd/>
            <a:tailEnd/>
          </a:ln>
        </p:spPr>
        <p:txBody>
          <a:bodyPr bIns="9144" anchor="b"/>
          <a:lstStyle/>
          <a:p>
            <a:pPr algn="r" fontAlgn="base">
              <a:spcBef>
                <a:spcPct val="0"/>
              </a:spcBef>
              <a:spcAft>
                <a:spcPct val="0"/>
              </a:spcAft>
              <a:defRPr/>
            </a:pPr>
            <a:endParaRPr lang="en-US" sz="1200" dirty="0">
              <a:solidFill>
                <a:srgbClr val="273C56"/>
              </a:solidFill>
            </a:endParaRPr>
          </a:p>
        </p:txBody>
      </p:sp>
      <p:sp>
        <p:nvSpPr>
          <p:cNvPr id="15364" name="Rectangle 5"/>
          <p:cNvSpPr>
            <a:spLocks noChangeArrowheads="1"/>
          </p:cNvSpPr>
          <p:nvPr/>
        </p:nvSpPr>
        <p:spPr bwMode="auto">
          <a:xfrm>
            <a:off x="228600" y="2133600"/>
            <a:ext cx="8610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fontAlgn="base">
              <a:spcBef>
                <a:spcPct val="20000"/>
              </a:spcBef>
              <a:spcAft>
                <a:spcPct val="0"/>
              </a:spcAft>
            </a:pPr>
            <a:endParaRPr lang="en-US" sz="2000" dirty="0">
              <a:solidFill>
                <a:srgbClr val="000000"/>
              </a:solidFill>
            </a:endParaRPr>
          </a:p>
          <a:p>
            <a:pPr marL="342900" indent="-342900" fontAlgn="base">
              <a:spcBef>
                <a:spcPct val="20000"/>
              </a:spcBef>
              <a:spcAft>
                <a:spcPct val="0"/>
              </a:spcAft>
              <a:buFontTx/>
              <a:buChar char="•"/>
            </a:pPr>
            <a:endParaRPr lang="en-US" sz="2000" dirty="0">
              <a:solidFill>
                <a:srgbClr val="000000"/>
              </a:solidFill>
            </a:endParaRPr>
          </a:p>
        </p:txBody>
      </p:sp>
      <p:sp>
        <p:nvSpPr>
          <p:cNvPr id="7" name="Rectangle 4"/>
          <p:cNvSpPr txBox="1">
            <a:spLocks noChangeArrowheads="1"/>
          </p:cNvSpPr>
          <p:nvPr/>
        </p:nvSpPr>
        <p:spPr>
          <a:xfrm>
            <a:off x="212725" y="1447800"/>
            <a:ext cx="8397875" cy="48260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marL="457200" lvl="1" indent="-457200" eaLnBrk="1" fontAlgn="base" hangingPunct="1">
              <a:spcBef>
                <a:spcPct val="20000"/>
              </a:spcBef>
              <a:spcAft>
                <a:spcPts val="1200"/>
              </a:spcAft>
              <a:buFont typeface="Arial" pitchFamily="34" charset="0"/>
              <a:buChar char="•"/>
            </a:pPr>
            <a:r>
              <a:rPr lang="en-US" sz="2400" b="0" i="0" dirty="0" smtClean="0">
                <a:solidFill>
                  <a:prstClr val="black"/>
                </a:solidFill>
                <a:latin typeface="+mn-lt"/>
              </a:rPr>
              <a:t>Examiner must make a prima facie case of equivalence - applicant can respond with </a:t>
            </a:r>
            <a:r>
              <a:rPr lang="en-US" sz="2400" i="0" dirty="0" smtClean="0">
                <a:solidFill>
                  <a:prstClr val="black"/>
                </a:solidFill>
                <a:latin typeface="+mn-lt"/>
              </a:rPr>
              <a:t>proof</a:t>
            </a:r>
            <a:r>
              <a:rPr lang="en-US" sz="2400" b="0" i="0" dirty="0" smtClean="0">
                <a:solidFill>
                  <a:prstClr val="black"/>
                </a:solidFill>
                <a:latin typeface="+mn-lt"/>
              </a:rPr>
              <a:t> of nonequivalence, such as: </a:t>
            </a:r>
          </a:p>
          <a:p>
            <a:pPr marL="857250" lvl="3" indent="0" eaLnBrk="1" fontAlgn="base" hangingPunct="1">
              <a:spcBef>
                <a:spcPct val="20000"/>
              </a:spcBef>
              <a:spcAft>
                <a:spcPts val="1200"/>
              </a:spcAft>
            </a:pPr>
            <a:r>
              <a:rPr lang="en-US" sz="2000" b="0" i="0" dirty="0">
                <a:solidFill>
                  <a:prstClr val="black"/>
                </a:solidFill>
                <a:latin typeface="+mn-lt"/>
              </a:rPr>
              <a:t>(A) Teachings in the specification that particular prior art is not equivalent; </a:t>
            </a:r>
          </a:p>
          <a:p>
            <a:pPr marL="857250" lvl="3" indent="0" eaLnBrk="1" fontAlgn="base" hangingPunct="1">
              <a:spcBef>
                <a:spcPct val="20000"/>
              </a:spcBef>
              <a:spcAft>
                <a:spcPts val="1200"/>
              </a:spcAft>
            </a:pPr>
            <a:r>
              <a:rPr lang="en-US" sz="2000" b="0" i="0" dirty="0">
                <a:solidFill>
                  <a:prstClr val="black"/>
                </a:solidFill>
                <a:latin typeface="+mn-lt"/>
              </a:rPr>
              <a:t>(B) Teachings in the prior art reference itself that may tend to show nonequivalence; </a:t>
            </a:r>
            <a:r>
              <a:rPr lang="en-US" sz="2000" b="0" i="0" dirty="0" smtClean="0">
                <a:solidFill>
                  <a:prstClr val="black"/>
                </a:solidFill>
                <a:latin typeface="+mn-lt"/>
              </a:rPr>
              <a:t>or</a:t>
            </a:r>
          </a:p>
          <a:p>
            <a:pPr marL="857250" lvl="3" indent="0" eaLnBrk="1" fontAlgn="base" hangingPunct="1">
              <a:spcBef>
                <a:spcPct val="20000"/>
              </a:spcBef>
              <a:spcAft>
                <a:spcPts val="1200"/>
              </a:spcAft>
            </a:pPr>
            <a:r>
              <a:rPr lang="en-US" sz="2000" b="0" i="0" dirty="0" smtClean="0">
                <a:solidFill>
                  <a:prstClr val="black"/>
                </a:solidFill>
                <a:latin typeface="+mn-lt"/>
              </a:rPr>
              <a:t>(C) Rule 132 affidavit evidence of facts tending to show nonequivalence</a:t>
            </a:r>
          </a:p>
          <a:p>
            <a:pPr marL="400050" lvl="2" indent="0" eaLnBrk="1" fontAlgn="base" hangingPunct="1">
              <a:spcBef>
                <a:spcPct val="20000"/>
              </a:spcBef>
              <a:spcAft>
                <a:spcPts val="1200"/>
              </a:spcAft>
            </a:pPr>
            <a:r>
              <a:rPr lang="en-US" sz="2400" b="0" i="0" dirty="0" smtClean="0">
                <a:solidFill>
                  <a:prstClr val="black"/>
                </a:solidFill>
                <a:latin typeface="+mn-lt"/>
              </a:rPr>
              <a:t>If nonequivalence is shown, obviousness should be considered</a:t>
            </a:r>
            <a:endParaRPr lang="en-US" sz="2400" b="0" i="0" dirty="0">
              <a:solidFill>
                <a:prstClr val="black"/>
              </a:solidFill>
              <a:latin typeface="+mn-lt"/>
            </a:endParaRPr>
          </a:p>
        </p:txBody>
      </p:sp>
      <p:sp>
        <p:nvSpPr>
          <p:cNvPr id="9" name="Rectangle 4"/>
          <p:cNvSpPr txBox="1">
            <a:spLocks noChangeArrowheads="1"/>
          </p:cNvSpPr>
          <p:nvPr/>
        </p:nvSpPr>
        <p:spPr>
          <a:xfrm>
            <a:off x="457200" y="431800"/>
            <a:ext cx="7327900" cy="8382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eaLnBrk="1" fontAlgn="base" hangingPunct="1">
              <a:spcBef>
                <a:spcPct val="0"/>
              </a:spcBef>
              <a:spcAft>
                <a:spcPct val="0"/>
              </a:spcAft>
            </a:pPr>
            <a:r>
              <a:rPr lang="en-US" sz="3200" b="0" i="0" dirty="0" smtClean="0">
                <a:solidFill>
                  <a:srgbClr val="FFFFFF"/>
                </a:solidFill>
                <a:latin typeface="+mn-lt"/>
              </a:rPr>
              <a:t>Nonequivalence </a:t>
            </a:r>
            <a:endParaRPr lang="en-US" sz="3200" b="0" i="0" dirty="0">
              <a:solidFill>
                <a:srgbClr val="FFFFFF"/>
              </a:solidFill>
              <a:latin typeface="+mn-lt"/>
            </a:endParaRPr>
          </a:p>
        </p:txBody>
      </p:sp>
    </p:spTree>
    <p:extLst>
      <p:ext uri="{BB962C8B-B14F-4D97-AF65-F5344CB8AC3E}">
        <p14:creationId xmlns:p14="http://schemas.microsoft.com/office/powerpoint/2010/main" val="1066644732"/>
      </p:ext>
    </p:extLst>
  </p:cSld>
  <p:clrMapOvr>
    <a:masterClrMapping/>
  </p:clrMapOvr>
  <p:transition>
    <p:random/>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052"/>
          <p:cNvSpPr>
            <a:spLocks noGrp="1" noChangeArrowheads="1"/>
          </p:cNvSpPr>
          <p:nvPr>
            <p:ph type="dt" sz="half" idx="10"/>
          </p:nvPr>
        </p:nvSpPr>
        <p:spPr/>
        <p:txBody>
          <a:bodyPr/>
          <a:lstStyle/>
          <a:p>
            <a:pPr>
              <a:defRPr/>
            </a:pPr>
            <a:fld id="{EBAD4EF6-6EBD-4E7A-99D6-6D82F43AAE6B}" type="datetime1">
              <a:rPr lang="en-US"/>
              <a:pPr>
                <a:defRPr/>
              </a:pPr>
              <a:t>4/25/2014</a:t>
            </a:fld>
            <a:endParaRPr lang="en-US" dirty="0"/>
          </a:p>
        </p:txBody>
      </p:sp>
      <p:sp>
        <p:nvSpPr>
          <p:cNvPr id="8" name="Rectangle 2054"/>
          <p:cNvSpPr>
            <a:spLocks noGrp="1" noChangeArrowheads="1"/>
          </p:cNvSpPr>
          <p:nvPr>
            <p:ph type="sldNum" sz="quarter" idx="12"/>
          </p:nvPr>
        </p:nvSpPr>
        <p:spPr/>
        <p:txBody>
          <a:bodyPr/>
          <a:lstStyle/>
          <a:p>
            <a:pPr>
              <a:defRPr/>
            </a:pPr>
            <a:fld id="{F36444ED-B8CD-4BBA-A243-31E16A17005E}" type="slidenum">
              <a:rPr lang="en-US"/>
              <a:pPr>
                <a:defRPr/>
              </a:pPr>
              <a:t>34</a:t>
            </a:fld>
            <a:endParaRPr lang="en-US" dirty="0"/>
          </a:p>
        </p:txBody>
      </p:sp>
      <p:sp>
        <p:nvSpPr>
          <p:cNvPr id="4" name="Date Placeholder 3"/>
          <p:cNvSpPr txBox="1">
            <a:spLocks noGrp="1"/>
          </p:cNvSpPr>
          <p:nvPr/>
        </p:nvSpPr>
        <p:spPr bwMode="auto">
          <a:xfrm>
            <a:off x="152400" y="6324600"/>
            <a:ext cx="1905000" cy="457200"/>
          </a:xfrm>
          <a:prstGeom prst="rect">
            <a:avLst/>
          </a:prstGeom>
          <a:noFill/>
          <a:ln>
            <a:miter lim="800000"/>
            <a:headEnd/>
            <a:tailEnd/>
          </a:ln>
        </p:spPr>
        <p:txBody>
          <a:bodyPr bIns="9144" anchor="b"/>
          <a:lstStyle/>
          <a:p>
            <a:pPr fontAlgn="base">
              <a:spcBef>
                <a:spcPct val="0"/>
              </a:spcBef>
              <a:spcAft>
                <a:spcPct val="0"/>
              </a:spcAft>
              <a:defRPr/>
            </a:pPr>
            <a:endParaRPr lang="en-US" sz="1200" dirty="0">
              <a:solidFill>
                <a:srgbClr val="273C56"/>
              </a:solidFill>
            </a:endParaRPr>
          </a:p>
        </p:txBody>
      </p:sp>
      <p:sp>
        <p:nvSpPr>
          <p:cNvPr id="5" name="Slide Number Placeholder 5"/>
          <p:cNvSpPr txBox="1">
            <a:spLocks noGrp="1"/>
          </p:cNvSpPr>
          <p:nvPr/>
        </p:nvSpPr>
        <p:spPr bwMode="auto">
          <a:xfrm>
            <a:off x="7086600" y="6324600"/>
            <a:ext cx="1905000" cy="457200"/>
          </a:xfrm>
          <a:prstGeom prst="rect">
            <a:avLst/>
          </a:prstGeom>
          <a:noFill/>
          <a:ln>
            <a:miter lim="800000"/>
            <a:headEnd/>
            <a:tailEnd/>
          </a:ln>
        </p:spPr>
        <p:txBody>
          <a:bodyPr bIns="9144" anchor="b"/>
          <a:lstStyle/>
          <a:p>
            <a:pPr algn="r" fontAlgn="base">
              <a:spcBef>
                <a:spcPct val="0"/>
              </a:spcBef>
              <a:spcAft>
                <a:spcPct val="0"/>
              </a:spcAft>
              <a:defRPr/>
            </a:pPr>
            <a:endParaRPr lang="en-US" sz="1200" dirty="0">
              <a:solidFill>
                <a:srgbClr val="273C56"/>
              </a:solidFill>
            </a:endParaRPr>
          </a:p>
        </p:txBody>
      </p:sp>
      <p:sp>
        <p:nvSpPr>
          <p:cNvPr id="15364" name="Rectangle 5"/>
          <p:cNvSpPr>
            <a:spLocks noChangeArrowheads="1"/>
          </p:cNvSpPr>
          <p:nvPr/>
        </p:nvSpPr>
        <p:spPr bwMode="auto">
          <a:xfrm>
            <a:off x="228600" y="2133600"/>
            <a:ext cx="8610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fontAlgn="base">
              <a:spcBef>
                <a:spcPct val="20000"/>
              </a:spcBef>
              <a:spcAft>
                <a:spcPct val="0"/>
              </a:spcAft>
            </a:pPr>
            <a:endParaRPr lang="en-US" sz="2000" dirty="0">
              <a:solidFill>
                <a:srgbClr val="000000"/>
              </a:solidFill>
            </a:endParaRPr>
          </a:p>
          <a:p>
            <a:pPr marL="342900" indent="-342900" fontAlgn="base">
              <a:spcBef>
                <a:spcPct val="20000"/>
              </a:spcBef>
              <a:spcAft>
                <a:spcPct val="0"/>
              </a:spcAft>
              <a:buFontTx/>
              <a:buChar char="•"/>
            </a:pPr>
            <a:endParaRPr lang="en-US" sz="2000" dirty="0">
              <a:solidFill>
                <a:srgbClr val="000000"/>
              </a:solidFill>
            </a:endParaRPr>
          </a:p>
        </p:txBody>
      </p:sp>
      <p:sp>
        <p:nvSpPr>
          <p:cNvPr id="7" name="Rectangle 4"/>
          <p:cNvSpPr txBox="1">
            <a:spLocks noChangeArrowheads="1"/>
          </p:cNvSpPr>
          <p:nvPr/>
        </p:nvSpPr>
        <p:spPr>
          <a:xfrm>
            <a:off x="457200" y="1498600"/>
            <a:ext cx="8137524" cy="48260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marL="400050" lvl="2" indent="0" eaLnBrk="1" fontAlgn="base" hangingPunct="1">
              <a:spcBef>
                <a:spcPct val="20000"/>
              </a:spcBef>
            </a:pPr>
            <a:r>
              <a:rPr lang="en-US" sz="2000" b="0" dirty="0" smtClean="0">
                <a:solidFill>
                  <a:prstClr val="black"/>
                </a:solidFill>
                <a:latin typeface="+mn-lt"/>
              </a:rPr>
              <a:t>“Claim 5.  A recording system, comprising:</a:t>
            </a:r>
          </a:p>
          <a:p>
            <a:pPr marL="400050" lvl="2" indent="0" eaLnBrk="1" fontAlgn="base" hangingPunct="1">
              <a:spcBef>
                <a:spcPct val="20000"/>
              </a:spcBef>
            </a:pPr>
            <a:r>
              <a:rPr lang="en-US" sz="2000" b="0" dirty="0" smtClean="0">
                <a:solidFill>
                  <a:prstClr val="black"/>
                </a:solidFill>
                <a:latin typeface="+mn-lt"/>
              </a:rPr>
              <a:t>a base; and </a:t>
            </a:r>
          </a:p>
          <a:p>
            <a:pPr marL="400050" lvl="2" indent="0" eaLnBrk="1" fontAlgn="base" hangingPunct="1">
              <a:spcBef>
                <a:spcPct val="20000"/>
              </a:spcBef>
              <a:spcAft>
                <a:spcPts val="1200"/>
              </a:spcAft>
            </a:pPr>
            <a:r>
              <a:rPr lang="en-US" sz="2000" b="0" dirty="0" smtClean="0">
                <a:solidFill>
                  <a:prstClr val="black"/>
                </a:solidFill>
                <a:latin typeface="+mn-lt"/>
              </a:rPr>
              <a:t>a camera mounted to the base for recording images.”</a:t>
            </a:r>
          </a:p>
          <a:p>
            <a:pPr marL="0" lvl="1" indent="0" eaLnBrk="1" fontAlgn="base" hangingPunct="1">
              <a:spcBef>
                <a:spcPct val="20000"/>
              </a:spcBef>
              <a:spcAft>
                <a:spcPts val="1200"/>
              </a:spcAft>
            </a:pPr>
            <a:r>
              <a:rPr lang="en-US" sz="2200" b="0" dirty="0" smtClean="0">
                <a:solidFill>
                  <a:prstClr val="black"/>
                </a:solidFill>
                <a:latin typeface="+mn-lt"/>
                <a:sym typeface="Symbol"/>
              </a:rPr>
              <a:t> </a:t>
            </a:r>
            <a:r>
              <a:rPr lang="en-US" sz="2200" b="0" dirty="0" smtClean="0">
                <a:solidFill>
                  <a:prstClr val="black"/>
                </a:solidFill>
                <a:latin typeface="+mn-lt"/>
              </a:rPr>
              <a:t>The specification describes the camera as a digital video camera that records images for broadcasting. </a:t>
            </a:r>
          </a:p>
          <a:p>
            <a:pPr marL="0" lvl="1" indent="0" eaLnBrk="1" fontAlgn="base" hangingPunct="1">
              <a:spcBef>
                <a:spcPct val="20000"/>
              </a:spcBef>
              <a:spcAft>
                <a:spcPts val="600"/>
              </a:spcAft>
            </a:pPr>
            <a:endParaRPr lang="en-US" sz="2200" b="0" i="0" dirty="0" smtClean="0">
              <a:solidFill>
                <a:prstClr val="black"/>
              </a:solidFill>
              <a:latin typeface="+mn-lt"/>
            </a:endParaRPr>
          </a:p>
          <a:p>
            <a:pPr marL="342900" lvl="1" indent="-342900" eaLnBrk="1" fontAlgn="base" hangingPunct="1">
              <a:spcBef>
                <a:spcPct val="20000"/>
              </a:spcBef>
              <a:spcAft>
                <a:spcPts val="600"/>
              </a:spcAft>
              <a:buFont typeface="Arial" pitchFamily="34" charset="0"/>
              <a:buChar char="•"/>
            </a:pPr>
            <a:r>
              <a:rPr lang="en-US" sz="2200" b="0" i="0" dirty="0" smtClean="0">
                <a:solidFill>
                  <a:prstClr val="black"/>
                </a:solidFill>
                <a:latin typeface="+mn-lt"/>
              </a:rPr>
              <a:t>Is the BRI limited based on specified equivalents?</a:t>
            </a:r>
            <a:endParaRPr lang="en-US" sz="2200" b="0" i="0" dirty="0">
              <a:solidFill>
                <a:prstClr val="black"/>
              </a:solidFill>
              <a:latin typeface="+mn-lt"/>
            </a:endParaRPr>
          </a:p>
        </p:txBody>
      </p:sp>
      <p:sp>
        <p:nvSpPr>
          <p:cNvPr id="9" name="Rectangle 4"/>
          <p:cNvSpPr txBox="1">
            <a:spLocks noChangeArrowheads="1"/>
          </p:cNvSpPr>
          <p:nvPr/>
        </p:nvSpPr>
        <p:spPr>
          <a:xfrm>
            <a:off x="1003300" y="431800"/>
            <a:ext cx="6781800" cy="8382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eaLnBrk="1" fontAlgn="base" hangingPunct="1">
              <a:spcBef>
                <a:spcPct val="0"/>
              </a:spcBef>
              <a:spcAft>
                <a:spcPct val="0"/>
              </a:spcAft>
            </a:pPr>
            <a:r>
              <a:rPr lang="en-US" sz="3600" b="0" i="0" dirty="0" smtClean="0">
                <a:solidFill>
                  <a:srgbClr val="FFFFFF"/>
                </a:solidFill>
                <a:latin typeface="+mn-lt"/>
              </a:rPr>
              <a:t>Example 5 </a:t>
            </a:r>
            <a:endParaRPr lang="en-US" sz="3600" b="0" i="0" dirty="0">
              <a:solidFill>
                <a:srgbClr val="FFFFFF"/>
              </a:solidFill>
              <a:latin typeface="+mn-lt"/>
            </a:endParaRPr>
          </a:p>
        </p:txBody>
      </p:sp>
    </p:spTree>
    <p:extLst>
      <p:ext uri="{BB962C8B-B14F-4D97-AF65-F5344CB8AC3E}">
        <p14:creationId xmlns:p14="http://schemas.microsoft.com/office/powerpoint/2010/main" val="509100142"/>
      </p:ext>
    </p:extLst>
  </p:cSld>
  <p:clrMapOvr>
    <a:masterClrMapping/>
  </p:clrMapOvr>
  <p:transition>
    <p:random/>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052"/>
          <p:cNvSpPr>
            <a:spLocks noGrp="1" noChangeArrowheads="1"/>
          </p:cNvSpPr>
          <p:nvPr>
            <p:ph type="dt" sz="half" idx="10"/>
          </p:nvPr>
        </p:nvSpPr>
        <p:spPr/>
        <p:txBody>
          <a:bodyPr/>
          <a:lstStyle/>
          <a:p>
            <a:pPr>
              <a:defRPr/>
            </a:pPr>
            <a:fld id="{EBAD4EF6-6EBD-4E7A-99D6-6D82F43AAE6B}" type="datetime1">
              <a:rPr lang="en-US"/>
              <a:pPr>
                <a:defRPr/>
              </a:pPr>
              <a:t>4/25/2014</a:t>
            </a:fld>
            <a:endParaRPr lang="en-US" dirty="0"/>
          </a:p>
        </p:txBody>
      </p:sp>
      <p:sp>
        <p:nvSpPr>
          <p:cNvPr id="8" name="Rectangle 2054"/>
          <p:cNvSpPr>
            <a:spLocks noGrp="1" noChangeArrowheads="1"/>
          </p:cNvSpPr>
          <p:nvPr>
            <p:ph type="sldNum" sz="quarter" idx="12"/>
          </p:nvPr>
        </p:nvSpPr>
        <p:spPr/>
        <p:txBody>
          <a:bodyPr/>
          <a:lstStyle/>
          <a:p>
            <a:pPr>
              <a:defRPr/>
            </a:pPr>
            <a:fld id="{F36444ED-B8CD-4BBA-A243-31E16A17005E}" type="slidenum">
              <a:rPr lang="en-US"/>
              <a:pPr>
                <a:defRPr/>
              </a:pPr>
              <a:t>35</a:t>
            </a:fld>
            <a:endParaRPr lang="en-US" dirty="0"/>
          </a:p>
        </p:txBody>
      </p:sp>
      <p:sp>
        <p:nvSpPr>
          <p:cNvPr id="4" name="Date Placeholder 3"/>
          <p:cNvSpPr txBox="1">
            <a:spLocks noGrp="1"/>
          </p:cNvSpPr>
          <p:nvPr/>
        </p:nvSpPr>
        <p:spPr bwMode="auto">
          <a:xfrm>
            <a:off x="152400" y="6324600"/>
            <a:ext cx="1905000" cy="457200"/>
          </a:xfrm>
          <a:prstGeom prst="rect">
            <a:avLst/>
          </a:prstGeom>
          <a:noFill/>
          <a:ln>
            <a:miter lim="800000"/>
            <a:headEnd/>
            <a:tailEnd/>
          </a:ln>
        </p:spPr>
        <p:txBody>
          <a:bodyPr bIns="9144" anchor="b"/>
          <a:lstStyle/>
          <a:p>
            <a:pPr fontAlgn="base">
              <a:spcBef>
                <a:spcPct val="0"/>
              </a:spcBef>
              <a:spcAft>
                <a:spcPct val="0"/>
              </a:spcAft>
              <a:defRPr/>
            </a:pPr>
            <a:endParaRPr lang="en-US" sz="1200" dirty="0">
              <a:solidFill>
                <a:srgbClr val="273C56"/>
              </a:solidFill>
            </a:endParaRPr>
          </a:p>
        </p:txBody>
      </p:sp>
      <p:sp>
        <p:nvSpPr>
          <p:cNvPr id="5" name="Slide Number Placeholder 5"/>
          <p:cNvSpPr txBox="1">
            <a:spLocks noGrp="1"/>
          </p:cNvSpPr>
          <p:nvPr/>
        </p:nvSpPr>
        <p:spPr bwMode="auto">
          <a:xfrm>
            <a:off x="7086600" y="6324600"/>
            <a:ext cx="1905000" cy="457200"/>
          </a:xfrm>
          <a:prstGeom prst="rect">
            <a:avLst/>
          </a:prstGeom>
          <a:noFill/>
          <a:ln>
            <a:miter lim="800000"/>
            <a:headEnd/>
            <a:tailEnd/>
          </a:ln>
        </p:spPr>
        <p:txBody>
          <a:bodyPr bIns="9144" anchor="b"/>
          <a:lstStyle/>
          <a:p>
            <a:pPr algn="r" fontAlgn="base">
              <a:spcBef>
                <a:spcPct val="0"/>
              </a:spcBef>
              <a:spcAft>
                <a:spcPct val="0"/>
              </a:spcAft>
              <a:defRPr/>
            </a:pPr>
            <a:endParaRPr lang="en-US" sz="1200" dirty="0">
              <a:solidFill>
                <a:srgbClr val="273C56"/>
              </a:solidFill>
            </a:endParaRPr>
          </a:p>
        </p:txBody>
      </p:sp>
      <p:sp>
        <p:nvSpPr>
          <p:cNvPr id="15364" name="Rectangle 5"/>
          <p:cNvSpPr>
            <a:spLocks noChangeArrowheads="1"/>
          </p:cNvSpPr>
          <p:nvPr/>
        </p:nvSpPr>
        <p:spPr bwMode="auto">
          <a:xfrm>
            <a:off x="228600" y="2133600"/>
            <a:ext cx="8610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fontAlgn="base">
              <a:spcBef>
                <a:spcPct val="20000"/>
              </a:spcBef>
              <a:spcAft>
                <a:spcPct val="0"/>
              </a:spcAft>
            </a:pPr>
            <a:endParaRPr lang="en-US" sz="2000" dirty="0">
              <a:solidFill>
                <a:srgbClr val="000000"/>
              </a:solidFill>
            </a:endParaRPr>
          </a:p>
          <a:p>
            <a:pPr marL="342900" indent="-342900" fontAlgn="base">
              <a:spcBef>
                <a:spcPct val="20000"/>
              </a:spcBef>
              <a:spcAft>
                <a:spcPct val="0"/>
              </a:spcAft>
              <a:buFontTx/>
              <a:buChar char="•"/>
            </a:pPr>
            <a:endParaRPr lang="en-US" sz="2000" dirty="0">
              <a:solidFill>
                <a:srgbClr val="000000"/>
              </a:solidFill>
            </a:endParaRPr>
          </a:p>
        </p:txBody>
      </p:sp>
      <p:sp>
        <p:nvSpPr>
          <p:cNvPr id="7" name="Rectangle 4"/>
          <p:cNvSpPr txBox="1">
            <a:spLocks noChangeArrowheads="1"/>
          </p:cNvSpPr>
          <p:nvPr/>
        </p:nvSpPr>
        <p:spPr>
          <a:xfrm>
            <a:off x="457200" y="1498600"/>
            <a:ext cx="8137524" cy="48260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marL="400050" lvl="2" indent="0" eaLnBrk="1" fontAlgn="base" hangingPunct="1">
              <a:spcBef>
                <a:spcPct val="20000"/>
              </a:spcBef>
            </a:pPr>
            <a:r>
              <a:rPr lang="en-US" b="0" dirty="0" smtClean="0">
                <a:solidFill>
                  <a:prstClr val="black"/>
                </a:solidFill>
                <a:latin typeface="+mn-lt"/>
              </a:rPr>
              <a:t>“Claim 5.  A recording system, comprising:</a:t>
            </a:r>
          </a:p>
          <a:p>
            <a:pPr marL="400050" lvl="2" indent="0" eaLnBrk="1" fontAlgn="base" hangingPunct="1">
              <a:spcBef>
                <a:spcPct val="20000"/>
              </a:spcBef>
            </a:pPr>
            <a:r>
              <a:rPr lang="en-US" b="0" dirty="0" smtClean="0">
                <a:solidFill>
                  <a:prstClr val="black"/>
                </a:solidFill>
                <a:latin typeface="+mn-lt"/>
              </a:rPr>
              <a:t>a base; and </a:t>
            </a:r>
          </a:p>
          <a:p>
            <a:pPr marL="400050" lvl="2" indent="0" eaLnBrk="1" fontAlgn="base" hangingPunct="1">
              <a:spcBef>
                <a:spcPct val="20000"/>
              </a:spcBef>
              <a:spcAft>
                <a:spcPts val="1200"/>
              </a:spcAft>
            </a:pPr>
            <a:r>
              <a:rPr lang="en-US" b="0" dirty="0" smtClean="0">
                <a:solidFill>
                  <a:prstClr val="black"/>
                </a:solidFill>
                <a:latin typeface="+mn-lt"/>
              </a:rPr>
              <a:t>a camera mounted to the base for recording images.”</a:t>
            </a:r>
          </a:p>
          <a:p>
            <a:pPr marL="0" lvl="1" indent="0" eaLnBrk="1" fontAlgn="base" hangingPunct="1">
              <a:spcBef>
                <a:spcPct val="20000"/>
              </a:spcBef>
              <a:spcAft>
                <a:spcPts val="1200"/>
              </a:spcAft>
            </a:pPr>
            <a:r>
              <a:rPr lang="en-US" b="0" dirty="0" smtClean="0">
                <a:solidFill>
                  <a:prstClr val="black"/>
                </a:solidFill>
                <a:latin typeface="+mn-lt"/>
                <a:sym typeface="Symbol"/>
              </a:rPr>
              <a:t> </a:t>
            </a:r>
            <a:r>
              <a:rPr lang="en-US" b="0" dirty="0" smtClean="0">
                <a:solidFill>
                  <a:prstClr val="black"/>
                </a:solidFill>
                <a:latin typeface="+mn-lt"/>
              </a:rPr>
              <a:t>The specification describes the camera as a digital video camera that records images for broadcasting. </a:t>
            </a:r>
          </a:p>
          <a:p>
            <a:pPr marL="0" lvl="1" indent="0" eaLnBrk="1" fontAlgn="base" hangingPunct="1">
              <a:spcBef>
                <a:spcPct val="20000"/>
              </a:spcBef>
              <a:spcAft>
                <a:spcPts val="600"/>
              </a:spcAft>
            </a:pPr>
            <a:r>
              <a:rPr lang="en-US" sz="2200" b="0" i="0" dirty="0" smtClean="0">
                <a:solidFill>
                  <a:prstClr val="black"/>
                </a:solidFill>
                <a:latin typeface="+mn-lt"/>
              </a:rPr>
              <a:t>The BRI of the camera limitation covers all cameras known to those of ordinary skill in the art that can be mounted to a base and record images.  The claim does not impose any other limits on the camera.  The BRI is not limited to the disclosed preferred embodiment. </a:t>
            </a:r>
          </a:p>
          <a:p>
            <a:pPr marL="857250" lvl="2" indent="-457200" eaLnBrk="1" fontAlgn="base" hangingPunct="1">
              <a:spcBef>
                <a:spcPct val="20000"/>
              </a:spcBef>
              <a:spcAft>
                <a:spcPts val="1200"/>
              </a:spcAft>
              <a:buFont typeface="Arial" pitchFamily="34" charset="0"/>
              <a:buChar char="•"/>
            </a:pPr>
            <a:r>
              <a:rPr lang="en-US" sz="2200" b="0" i="0" dirty="0" smtClean="0">
                <a:solidFill>
                  <a:prstClr val="black"/>
                </a:solidFill>
                <a:latin typeface="+mn-lt"/>
              </a:rPr>
              <a:t>Any type of camera that can be mounted to a base and record images would </a:t>
            </a:r>
            <a:r>
              <a:rPr lang="en-US" sz="2200" b="0" i="0" u="sng" dirty="0" smtClean="0">
                <a:solidFill>
                  <a:prstClr val="black"/>
                </a:solidFill>
                <a:latin typeface="+mn-lt"/>
              </a:rPr>
              <a:t>anticipate</a:t>
            </a:r>
            <a:r>
              <a:rPr lang="en-US" sz="2200" b="0" i="0" dirty="0" smtClean="0">
                <a:solidFill>
                  <a:prstClr val="black"/>
                </a:solidFill>
                <a:latin typeface="+mn-lt"/>
              </a:rPr>
              <a:t> this limitation </a:t>
            </a:r>
            <a:endParaRPr lang="en-US" sz="2200" b="0" i="0" dirty="0">
              <a:solidFill>
                <a:prstClr val="black"/>
              </a:solidFill>
              <a:latin typeface="+mn-lt"/>
            </a:endParaRPr>
          </a:p>
        </p:txBody>
      </p:sp>
      <p:sp>
        <p:nvSpPr>
          <p:cNvPr id="9" name="Rectangle 4"/>
          <p:cNvSpPr txBox="1">
            <a:spLocks noChangeArrowheads="1"/>
          </p:cNvSpPr>
          <p:nvPr/>
        </p:nvSpPr>
        <p:spPr>
          <a:xfrm>
            <a:off x="1003300" y="431800"/>
            <a:ext cx="6781800" cy="8382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eaLnBrk="1" fontAlgn="base" hangingPunct="1">
              <a:spcBef>
                <a:spcPct val="0"/>
              </a:spcBef>
              <a:spcAft>
                <a:spcPct val="0"/>
              </a:spcAft>
            </a:pPr>
            <a:r>
              <a:rPr lang="en-US" sz="3600" b="0" i="0" dirty="0" smtClean="0">
                <a:solidFill>
                  <a:srgbClr val="FFFFFF"/>
                </a:solidFill>
                <a:latin typeface="+mn-lt"/>
              </a:rPr>
              <a:t>Example 5 – Not Limited </a:t>
            </a:r>
            <a:endParaRPr lang="en-US" sz="3600" b="0" i="0" dirty="0">
              <a:solidFill>
                <a:srgbClr val="FFFFFF"/>
              </a:solidFill>
              <a:latin typeface="+mn-lt"/>
            </a:endParaRPr>
          </a:p>
        </p:txBody>
      </p:sp>
    </p:spTree>
    <p:extLst>
      <p:ext uri="{BB962C8B-B14F-4D97-AF65-F5344CB8AC3E}">
        <p14:creationId xmlns:p14="http://schemas.microsoft.com/office/powerpoint/2010/main" val="3166086723"/>
      </p:ext>
    </p:extLst>
  </p:cSld>
  <p:clrMapOvr>
    <a:masterClrMapping/>
  </p:clrMapOvr>
  <p:transition>
    <p:random/>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052"/>
          <p:cNvSpPr>
            <a:spLocks noGrp="1" noChangeArrowheads="1"/>
          </p:cNvSpPr>
          <p:nvPr>
            <p:ph type="dt" sz="half" idx="10"/>
          </p:nvPr>
        </p:nvSpPr>
        <p:spPr/>
        <p:txBody>
          <a:bodyPr/>
          <a:lstStyle/>
          <a:p>
            <a:pPr>
              <a:defRPr/>
            </a:pPr>
            <a:fld id="{EBAD4EF6-6EBD-4E7A-99D6-6D82F43AAE6B}" type="datetime1">
              <a:rPr lang="en-US"/>
              <a:pPr>
                <a:defRPr/>
              </a:pPr>
              <a:t>4/25/2014</a:t>
            </a:fld>
            <a:endParaRPr lang="en-US" dirty="0"/>
          </a:p>
        </p:txBody>
      </p:sp>
      <p:sp>
        <p:nvSpPr>
          <p:cNvPr id="8" name="Rectangle 2054"/>
          <p:cNvSpPr>
            <a:spLocks noGrp="1" noChangeArrowheads="1"/>
          </p:cNvSpPr>
          <p:nvPr>
            <p:ph type="sldNum" sz="quarter" idx="12"/>
          </p:nvPr>
        </p:nvSpPr>
        <p:spPr/>
        <p:txBody>
          <a:bodyPr/>
          <a:lstStyle/>
          <a:p>
            <a:pPr>
              <a:defRPr/>
            </a:pPr>
            <a:fld id="{F36444ED-B8CD-4BBA-A243-31E16A17005E}" type="slidenum">
              <a:rPr lang="en-US"/>
              <a:pPr>
                <a:defRPr/>
              </a:pPr>
              <a:t>36</a:t>
            </a:fld>
            <a:endParaRPr lang="en-US" dirty="0"/>
          </a:p>
        </p:txBody>
      </p:sp>
      <p:sp>
        <p:nvSpPr>
          <p:cNvPr id="4" name="Date Placeholder 3"/>
          <p:cNvSpPr txBox="1">
            <a:spLocks noGrp="1"/>
          </p:cNvSpPr>
          <p:nvPr/>
        </p:nvSpPr>
        <p:spPr bwMode="auto">
          <a:xfrm>
            <a:off x="152400" y="6324600"/>
            <a:ext cx="1905000" cy="457200"/>
          </a:xfrm>
          <a:prstGeom prst="rect">
            <a:avLst/>
          </a:prstGeom>
          <a:noFill/>
          <a:ln>
            <a:miter lim="800000"/>
            <a:headEnd/>
            <a:tailEnd/>
          </a:ln>
        </p:spPr>
        <p:txBody>
          <a:bodyPr bIns="9144" anchor="b"/>
          <a:lstStyle/>
          <a:p>
            <a:pPr fontAlgn="base">
              <a:spcBef>
                <a:spcPct val="0"/>
              </a:spcBef>
              <a:spcAft>
                <a:spcPct val="0"/>
              </a:spcAft>
              <a:defRPr/>
            </a:pPr>
            <a:endParaRPr lang="en-US" sz="1200" dirty="0">
              <a:solidFill>
                <a:srgbClr val="273C56"/>
              </a:solidFill>
            </a:endParaRPr>
          </a:p>
        </p:txBody>
      </p:sp>
      <p:sp>
        <p:nvSpPr>
          <p:cNvPr id="5" name="Slide Number Placeholder 5"/>
          <p:cNvSpPr txBox="1">
            <a:spLocks noGrp="1"/>
          </p:cNvSpPr>
          <p:nvPr/>
        </p:nvSpPr>
        <p:spPr bwMode="auto">
          <a:xfrm>
            <a:off x="7086600" y="6324600"/>
            <a:ext cx="1905000" cy="457200"/>
          </a:xfrm>
          <a:prstGeom prst="rect">
            <a:avLst/>
          </a:prstGeom>
          <a:noFill/>
          <a:ln>
            <a:miter lim="800000"/>
            <a:headEnd/>
            <a:tailEnd/>
          </a:ln>
        </p:spPr>
        <p:txBody>
          <a:bodyPr bIns="9144" anchor="b"/>
          <a:lstStyle/>
          <a:p>
            <a:pPr algn="r" fontAlgn="base">
              <a:spcBef>
                <a:spcPct val="0"/>
              </a:spcBef>
              <a:spcAft>
                <a:spcPct val="0"/>
              </a:spcAft>
              <a:defRPr/>
            </a:pPr>
            <a:endParaRPr lang="en-US" sz="1200" dirty="0">
              <a:solidFill>
                <a:srgbClr val="273C56"/>
              </a:solidFill>
            </a:endParaRPr>
          </a:p>
        </p:txBody>
      </p:sp>
      <p:sp>
        <p:nvSpPr>
          <p:cNvPr id="15364" name="Rectangle 5"/>
          <p:cNvSpPr>
            <a:spLocks noChangeArrowheads="1"/>
          </p:cNvSpPr>
          <p:nvPr/>
        </p:nvSpPr>
        <p:spPr bwMode="auto">
          <a:xfrm>
            <a:off x="228600" y="2133600"/>
            <a:ext cx="8610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fontAlgn="base">
              <a:spcBef>
                <a:spcPct val="20000"/>
              </a:spcBef>
              <a:spcAft>
                <a:spcPct val="0"/>
              </a:spcAft>
            </a:pPr>
            <a:endParaRPr lang="en-US" sz="2000" dirty="0">
              <a:solidFill>
                <a:srgbClr val="000000"/>
              </a:solidFill>
            </a:endParaRPr>
          </a:p>
          <a:p>
            <a:pPr marL="342900" indent="-342900" fontAlgn="base">
              <a:spcBef>
                <a:spcPct val="20000"/>
              </a:spcBef>
              <a:spcAft>
                <a:spcPct val="0"/>
              </a:spcAft>
              <a:buFontTx/>
              <a:buChar char="•"/>
            </a:pPr>
            <a:endParaRPr lang="en-US" sz="2000" dirty="0">
              <a:solidFill>
                <a:srgbClr val="000000"/>
              </a:solidFill>
            </a:endParaRPr>
          </a:p>
        </p:txBody>
      </p:sp>
      <p:sp>
        <p:nvSpPr>
          <p:cNvPr id="7" name="Rectangle 4"/>
          <p:cNvSpPr txBox="1">
            <a:spLocks noChangeArrowheads="1"/>
          </p:cNvSpPr>
          <p:nvPr/>
        </p:nvSpPr>
        <p:spPr>
          <a:xfrm>
            <a:off x="457199" y="1371600"/>
            <a:ext cx="8229601" cy="48260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marL="400050" lvl="2" indent="0" eaLnBrk="1" fontAlgn="base" hangingPunct="1">
              <a:spcBef>
                <a:spcPct val="20000"/>
              </a:spcBef>
            </a:pPr>
            <a:r>
              <a:rPr lang="en-US" sz="2000" b="0" dirty="0" smtClean="0">
                <a:solidFill>
                  <a:prstClr val="black"/>
                </a:solidFill>
                <a:latin typeface="+mn-lt"/>
              </a:rPr>
              <a:t>“Claim 6.  A recording system, comprising:</a:t>
            </a:r>
          </a:p>
          <a:p>
            <a:pPr marL="400050" lvl="2" indent="0" eaLnBrk="1" fontAlgn="base" hangingPunct="1">
              <a:spcBef>
                <a:spcPct val="20000"/>
              </a:spcBef>
            </a:pPr>
            <a:r>
              <a:rPr lang="en-US" sz="2000" b="0" dirty="0" smtClean="0">
                <a:solidFill>
                  <a:prstClr val="black"/>
                </a:solidFill>
                <a:latin typeface="+mn-lt"/>
              </a:rPr>
              <a:t>a base; and</a:t>
            </a:r>
          </a:p>
          <a:p>
            <a:pPr marL="400050" lvl="2" indent="0" eaLnBrk="1" fontAlgn="base" hangingPunct="1">
              <a:spcBef>
                <a:spcPct val="20000"/>
              </a:spcBef>
              <a:spcAft>
                <a:spcPts val="600"/>
              </a:spcAft>
            </a:pPr>
            <a:r>
              <a:rPr lang="en-US" sz="2000" b="0" dirty="0" smtClean="0">
                <a:solidFill>
                  <a:prstClr val="black"/>
                </a:solidFill>
                <a:latin typeface="+mn-lt"/>
              </a:rPr>
              <a:t>means for recording images mounted to the base.”</a:t>
            </a:r>
          </a:p>
          <a:p>
            <a:pPr marL="0" lvl="1" indent="0" eaLnBrk="1" fontAlgn="base" hangingPunct="1">
              <a:spcBef>
                <a:spcPct val="20000"/>
              </a:spcBef>
              <a:spcAft>
                <a:spcPts val="600"/>
              </a:spcAft>
            </a:pPr>
            <a:r>
              <a:rPr lang="en-US" sz="2000" b="0" dirty="0" smtClean="0">
                <a:solidFill>
                  <a:prstClr val="black"/>
                </a:solidFill>
                <a:latin typeface="+mn-lt"/>
                <a:sym typeface="Symbol"/>
              </a:rPr>
              <a:t> </a:t>
            </a:r>
            <a:r>
              <a:rPr lang="en-US" sz="2000" b="0" dirty="0" smtClean="0">
                <a:solidFill>
                  <a:prstClr val="black"/>
                </a:solidFill>
                <a:latin typeface="+mn-lt"/>
              </a:rPr>
              <a:t>The specification identifies </a:t>
            </a:r>
            <a:r>
              <a:rPr lang="en-US" sz="2000" b="0" dirty="0">
                <a:solidFill>
                  <a:prstClr val="black"/>
                </a:solidFill>
                <a:latin typeface="+mn-lt"/>
              </a:rPr>
              <a:t>a digital video camera </a:t>
            </a:r>
            <a:r>
              <a:rPr lang="en-US" sz="2000" b="0" dirty="0" smtClean="0">
                <a:solidFill>
                  <a:prstClr val="black"/>
                </a:solidFill>
                <a:latin typeface="+mn-lt"/>
              </a:rPr>
              <a:t>for recording and storing images that is remotely operable.  The preferred embodiment is a pan tilt zoom camera with recording ability (which is a typical surveillance camera), and no equivalents are specifically defined.</a:t>
            </a:r>
          </a:p>
          <a:p>
            <a:pPr marL="342900" lvl="1" indent="-342900" eaLnBrk="1" fontAlgn="base" hangingPunct="1">
              <a:spcBef>
                <a:spcPct val="20000"/>
              </a:spcBef>
              <a:spcAft>
                <a:spcPts val="600"/>
              </a:spcAft>
              <a:buFont typeface="Arial" pitchFamily="34" charset="0"/>
              <a:buChar char="•"/>
            </a:pPr>
            <a:endParaRPr lang="en-US" sz="2200" b="0" i="0" dirty="0" smtClean="0">
              <a:solidFill>
                <a:prstClr val="black"/>
              </a:solidFill>
              <a:latin typeface="Arial"/>
            </a:endParaRPr>
          </a:p>
          <a:p>
            <a:pPr marL="342900" lvl="1" indent="-342900" eaLnBrk="1" fontAlgn="base" hangingPunct="1">
              <a:spcBef>
                <a:spcPct val="20000"/>
              </a:spcBef>
              <a:spcAft>
                <a:spcPts val="600"/>
              </a:spcAft>
              <a:buFont typeface="Arial" pitchFamily="34" charset="0"/>
              <a:buChar char="•"/>
            </a:pPr>
            <a:r>
              <a:rPr lang="en-US" sz="2200" b="0" i="0" dirty="0" smtClean="0">
                <a:solidFill>
                  <a:prstClr val="black"/>
                </a:solidFill>
                <a:latin typeface="Arial"/>
              </a:rPr>
              <a:t>Is </a:t>
            </a:r>
            <a:r>
              <a:rPr lang="en-US" sz="2200" b="0" i="0" dirty="0">
                <a:solidFill>
                  <a:prstClr val="black"/>
                </a:solidFill>
                <a:latin typeface="Arial"/>
              </a:rPr>
              <a:t>the BRI limited based on specified equivalents?</a:t>
            </a:r>
          </a:p>
          <a:p>
            <a:pPr marL="228600" lvl="1" indent="-228600" eaLnBrk="1" fontAlgn="base" hangingPunct="1">
              <a:spcBef>
                <a:spcPct val="20000"/>
              </a:spcBef>
              <a:spcAft>
                <a:spcPts val="600"/>
              </a:spcAft>
              <a:buFont typeface="Arial" pitchFamily="34" charset="0"/>
              <a:buChar char="•"/>
            </a:pPr>
            <a:endParaRPr lang="en-US" b="0" i="0" dirty="0" smtClean="0">
              <a:solidFill>
                <a:prstClr val="black"/>
              </a:solidFill>
              <a:latin typeface="+mn-lt"/>
            </a:endParaRPr>
          </a:p>
        </p:txBody>
      </p:sp>
      <p:sp>
        <p:nvSpPr>
          <p:cNvPr id="9" name="Rectangle 4"/>
          <p:cNvSpPr txBox="1">
            <a:spLocks noChangeArrowheads="1"/>
          </p:cNvSpPr>
          <p:nvPr/>
        </p:nvSpPr>
        <p:spPr>
          <a:xfrm>
            <a:off x="1003300" y="431800"/>
            <a:ext cx="6781800" cy="8382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eaLnBrk="1" fontAlgn="base" hangingPunct="1">
              <a:spcBef>
                <a:spcPct val="0"/>
              </a:spcBef>
              <a:spcAft>
                <a:spcPct val="0"/>
              </a:spcAft>
            </a:pPr>
            <a:r>
              <a:rPr lang="en-US" sz="3600" b="0" i="0" dirty="0" smtClean="0">
                <a:solidFill>
                  <a:srgbClr val="FFFFFF"/>
                </a:solidFill>
                <a:latin typeface="+mn-lt"/>
              </a:rPr>
              <a:t>Example 6</a:t>
            </a:r>
            <a:endParaRPr lang="en-US" sz="3600" b="0" i="0" dirty="0">
              <a:solidFill>
                <a:srgbClr val="FFFFFF"/>
              </a:solidFill>
              <a:latin typeface="+mn-lt"/>
            </a:endParaRPr>
          </a:p>
        </p:txBody>
      </p:sp>
    </p:spTree>
    <p:extLst>
      <p:ext uri="{BB962C8B-B14F-4D97-AF65-F5344CB8AC3E}">
        <p14:creationId xmlns:p14="http://schemas.microsoft.com/office/powerpoint/2010/main" val="670607041"/>
      </p:ext>
    </p:extLst>
  </p:cSld>
  <p:clrMapOvr>
    <a:masterClrMapping/>
  </p:clrMapOvr>
  <p:transition>
    <p:random/>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052"/>
          <p:cNvSpPr>
            <a:spLocks noGrp="1" noChangeArrowheads="1"/>
          </p:cNvSpPr>
          <p:nvPr>
            <p:ph type="dt" sz="half" idx="10"/>
          </p:nvPr>
        </p:nvSpPr>
        <p:spPr/>
        <p:txBody>
          <a:bodyPr/>
          <a:lstStyle/>
          <a:p>
            <a:pPr>
              <a:defRPr/>
            </a:pPr>
            <a:fld id="{EBAD4EF6-6EBD-4E7A-99D6-6D82F43AAE6B}" type="datetime1">
              <a:rPr lang="en-US"/>
              <a:pPr>
                <a:defRPr/>
              </a:pPr>
              <a:t>4/25/2014</a:t>
            </a:fld>
            <a:endParaRPr lang="en-US" dirty="0"/>
          </a:p>
        </p:txBody>
      </p:sp>
      <p:sp>
        <p:nvSpPr>
          <p:cNvPr id="8" name="Rectangle 2054"/>
          <p:cNvSpPr>
            <a:spLocks noGrp="1" noChangeArrowheads="1"/>
          </p:cNvSpPr>
          <p:nvPr>
            <p:ph type="sldNum" sz="quarter" idx="12"/>
          </p:nvPr>
        </p:nvSpPr>
        <p:spPr/>
        <p:txBody>
          <a:bodyPr/>
          <a:lstStyle/>
          <a:p>
            <a:pPr>
              <a:defRPr/>
            </a:pPr>
            <a:fld id="{F36444ED-B8CD-4BBA-A243-31E16A17005E}" type="slidenum">
              <a:rPr lang="en-US"/>
              <a:pPr>
                <a:defRPr/>
              </a:pPr>
              <a:t>37</a:t>
            </a:fld>
            <a:endParaRPr lang="en-US" dirty="0"/>
          </a:p>
        </p:txBody>
      </p:sp>
      <p:sp>
        <p:nvSpPr>
          <p:cNvPr id="4" name="Date Placeholder 3"/>
          <p:cNvSpPr txBox="1">
            <a:spLocks noGrp="1"/>
          </p:cNvSpPr>
          <p:nvPr/>
        </p:nvSpPr>
        <p:spPr bwMode="auto">
          <a:xfrm>
            <a:off x="152400" y="6324600"/>
            <a:ext cx="1905000" cy="457200"/>
          </a:xfrm>
          <a:prstGeom prst="rect">
            <a:avLst/>
          </a:prstGeom>
          <a:noFill/>
          <a:ln>
            <a:miter lim="800000"/>
            <a:headEnd/>
            <a:tailEnd/>
          </a:ln>
        </p:spPr>
        <p:txBody>
          <a:bodyPr bIns="9144" anchor="b"/>
          <a:lstStyle/>
          <a:p>
            <a:pPr fontAlgn="base">
              <a:spcBef>
                <a:spcPct val="0"/>
              </a:spcBef>
              <a:spcAft>
                <a:spcPct val="0"/>
              </a:spcAft>
              <a:defRPr/>
            </a:pPr>
            <a:endParaRPr lang="en-US" sz="1200" dirty="0">
              <a:solidFill>
                <a:srgbClr val="273C56"/>
              </a:solidFill>
            </a:endParaRPr>
          </a:p>
        </p:txBody>
      </p:sp>
      <p:sp>
        <p:nvSpPr>
          <p:cNvPr id="5" name="Slide Number Placeholder 5"/>
          <p:cNvSpPr txBox="1">
            <a:spLocks noGrp="1"/>
          </p:cNvSpPr>
          <p:nvPr/>
        </p:nvSpPr>
        <p:spPr bwMode="auto">
          <a:xfrm>
            <a:off x="7086600" y="6324600"/>
            <a:ext cx="1905000" cy="457200"/>
          </a:xfrm>
          <a:prstGeom prst="rect">
            <a:avLst/>
          </a:prstGeom>
          <a:noFill/>
          <a:ln>
            <a:miter lim="800000"/>
            <a:headEnd/>
            <a:tailEnd/>
          </a:ln>
        </p:spPr>
        <p:txBody>
          <a:bodyPr bIns="9144" anchor="b"/>
          <a:lstStyle/>
          <a:p>
            <a:pPr algn="r" fontAlgn="base">
              <a:spcBef>
                <a:spcPct val="0"/>
              </a:spcBef>
              <a:spcAft>
                <a:spcPct val="0"/>
              </a:spcAft>
              <a:defRPr/>
            </a:pPr>
            <a:endParaRPr lang="en-US" sz="1200" dirty="0">
              <a:solidFill>
                <a:srgbClr val="273C56"/>
              </a:solidFill>
            </a:endParaRPr>
          </a:p>
        </p:txBody>
      </p:sp>
      <p:sp>
        <p:nvSpPr>
          <p:cNvPr id="15364" name="Rectangle 5"/>
          <p:cNvSpPr>
            <a:spLocks noChangeArrowheads="1"/>
          </p:cNvSpPr>
          <p:nvPr/>
        </p:nvSpPr>
        <p:spPr bwMode="auto">
          <a:xfrm>
            <a:off x="228600" y="2133600"/>
            <a:ext cx="8610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fontAlgn="base">
              <a:spcBef>
                <a:spcPct val="20000"/>
              </a:spcBef>
              <a:spcAft>
                <a:spcPct val="0"/>
              </a:spcAft>
            </a:pPr>
            <a:endParaRPr lang="en-US" sz="2000" dirty="0">
              <a:solidFill>
                <a:srgbClr val="000000"/>
              </a:solidFill>
            </a:endParaRPr>
          </a:p>
          <a:p>
            <a:pPr marL="342900" indent="-342900" fontAlgn="base">
              <a:spcBef>
                <a:spcPct val="20000"/>
              </a:spcBef>
              <a:spcAft>
                <a:spcPct val="0"/>
              </a:spcAft>
              <a:buFontTx/>
              <a:buChar char="•"/>
            </a:pPr>
            <a:endParaRPr lang="en-US" sz="2000" dirty="0">
              <a:solidFill>
                <a:srgbClr val="000000"/>
              </a:solidFill>
            </a:endParaRPr>
          </a:p>
        </p:txBody>
      </p:sp>
      <p:sp>
        <p:nvSpPr>
          <p:cNvPr id="7" name="Rectangle 4"/>
          <p:cNvSpPr txBox="1">
            <a:spLocks noChangeArrowheads="1"/>
          </p:cNvSpPr>
          <p:nvPr/>
        </p:nvSpPr>
        <p:spPr>
          <a:xfrm>
            <a:off x="457199" y="1371600"/>
            <a:ext cx="8229601" cy="48260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marL="400050" lvl="2" indent="0" eaLnBrk="1" fontAlgn="base" hangingPunct="1">
              <a:spcBef>
                <a:spcPct val="20000"/>
              </a:spcBef>
            </a:pPr>
            <a:r>
              <a:rPr lang="en-US" b="0" dirty="0" smtClean="0">
                <a:solidFill>
                  <a:prstClr val="black"/>
                </a:solidFill>
                <a:latin typeface="+mn-lt"/>
              </a:rPr>
              <a:t>“Claim 6.  A recording system, comprising:</a:t>
            </a:r>
          </a:p>
          <a:p>
            <a:pPr marL="400050" lvl="2" indent="0" eaLnBrk="1" fontAlgn="base" hangingPunct="1">
              <a:spcBef>
                <a:spcPct val="20000"/>
              </a:spcBef>
            </a:pPr>
            <a:r>
              <a:rPr lang="en-US" b="0" dirty="0" smtClean="0">
                <a:solidFill>
                  <a:prstClr val="black"/>
                </a:solidFill>
                <a:latin typeface="+mn-lt"/>
              </a:rPr>
              <a:t>a base; and</a:t>
            </a:r>
          </a:p>
          <a:p>
            <a:pPr marL="400050" lvl="2" indent="0" eaLnBrk="1" fontAlgn="base" hangingPunct="1">
              <a:spcBef>
                <a:spcPct val="20000"/>
              </a:spcBef>
              <a:spcAft>
                <a:spcPts val="600"/>
              </a:spcAft>
            </a:pPr>
            <a:r>
              <a:rPr lang="en-US" b="0" dirty="0" smtClean="0">
                <a:solidFill>
                  <a:prstClr val="black"/>
                </a:solidFill>
                <a:latin typeface="+mn-lt"/>
              </a:rPr>
              <a:t>means for recording images mounted to the base.”</a:t>
            </a:r>
          </a:p>
          <a:p>
            <a:pPr marL="0" lvl="1" indent="0" eaLnBrk="1" fontAlgn="base" hangingPunct="1">
              <a:spcBef>
                <a:spcPct val="20000"/>
              </a:spcBef>
              <a:spcAft>
                <a:spcPts val="600"/>
              </a:spcAft>
            </a:pPr>
            <a:r>
              <a:rPr lang="en-US" b="0" dirty="0" smtClean="0">
                <a:solidFill>
                  <a:prstClr val="black"/>
                </a:solidFill>
                <a:latin typeface="+mn-lt"/>
                <a:sym typeface="Symbol"/>
              </a:rPr>
              <a:t> </a:t>
            </a:r>
            <a:r>
              <a:rPr lang="en-US" b="0" dirty="0" smtClean="0">
                <a:solidFill>
                  <a:prstClr val="black"/>
                </a:solidFill>
                <a:latin typeface="+mn-lt"/>
              </a:rPr>
              <a:t>The specification identifies </a:t>
            </a:r>
            <a:r>
              <a:rPr lang="en-US" b="0" dirty="0">
                <a:solidFill>
                  <a:prstClr val="black"/>
                </a:solidFill>
                <a:latin typeface="+mn-lt"/>
              </a:rPr>
              <a:t>a digital video camera </a:t>
            </a:r>
            <a:r>
              <a:rPr lang="en-US" b="0" dirty="0" smtClean="0">
                <a:solidFill>
                  <a:prstClr val="black"/>
                </a:solidFill>
                <a:latin typeface="+mn-lt"/>
              </a:rPr>
              <a:t>for recording and storing images that is remotely operable.  The preferred embodiment is a pan tilt zoom camera with recording ability (which is a typical surveillance camera), and no equivalents are specifically defined.</a:t>
            </a:r>
          </a:p>
          <a:p>
            <a:pPr marL="228600" lvl="1" indent="-228600" eaLnBrk="1" fontAlgn="base" hangingPunct="1">
              <a:spcBef>
                <a:spcPct val="20000"/>
              </a:spcBef>
              <a:spcAft>
                <a:spcPts val="600"/>
              </a:spcAft>
              <a:buFont typeface="Arial" pitchFamily="34" charset="0"/>
              <a:buChar char="•"/>
            </a:pPr>
            <a:r>
              <a:rPr lang="en-US" sz="2000" b="0" i="0" dirty="0" smtClean="0">
                <a:solidFill>
                  <a:prstClr val="black"/>
                </a:solidFill>
                <a:latin typeface="+mn-lt"/>
              </a:rPr>
              <a:t>The BRI of the “means for recording images” is limited to a digital video camera </a:t>
            </a:r>
            <a:r>
              <a:rPr lang="en-US" sz="2000" b="0" i="0" dirty="0">
                <a:solidFill>
                  <a:prstClr val="black"/>
                </a:solidFill>
                <a:latin typeface="+mn-lt"/>
              </a:rPr>
              <a:t>that records </a:t>
            </a:r>
            <a:r>
              <a:rPr lang="en-US" sz="2000" b="0" i="0" dirty="0" smtClean="0">
                <a:solidFill>
                  <a:prstClr val="black"/>
                </a:solidFill>
                <a:latin typeface="+mn-lt"/>
              </a:rPr>
              <a:t>and stores images and is remotely operable </a:t>
            </a:r>
            <a:r>
              <a:rPr lang="en-US" sz="2000" b="0" i="0" dirty="0">
                <a:solidFill>
                  <a:prstClr val="black"/>
                </a:solidFill>
                <a:latin typeface="+mn-lt"/>
              </a:rPr>
              <a:t>and </a:t>
            </a:r>
            <a:r>
              <a:rPr lang="en-US" sz="2000" b="0" i="0" dirty="0" smtClean="0">
                <a:solidFill>
                  <a:prstClr val="black"/>
                </a:solidFill>
                <a:latin typeface="+mn-lt"/>
              </a:rPr>
              <a:t>any equivalent devices recognized by those of ordinary skill in the art </a:t>
            </a:r>
          </a:p>
          <a:p>
            <a:pPr marL="457200" lvl="2" eaLnBrk="1" fontAlgn="base" hangingPunct="1">
              <a:spcBef>
                <a:spcPct val="20000"/>
              </a:spcBef>
              <a:buFont typeface="Arial" pitchFamily="34" charset="0"/>
              <a:buChar char="•"/>
            </a:pPr>
            <a:r>
              <a:rPr lang="en-US" b="0" i="0" dirty="0" smtClean="0">
                <a:solidFill>
                  <a:prstClr val="black"/>
                </a:solidFill>
                <a:latin typeface="+mn-lt"/>
              </a:rPr>
              <a:t>If a closed list of equivalents was defined in the specification, equivalent structures would be limited to the defined list</a:t>
            </a:r>
          </a:p>
          <a:p>
            <a:pPr marL="457200" lvl="2" eaLnBrk="1" fontAlgn="base" hangingPunct="1">
              <a:spcBef>
                <a:spcPct val="20000"/>
              </a:spcBef>
              <a:spcAft>
                <a:spcPts val="600"/>
              </a:spcAft>
              <a:buFont typeface="Arial" pitchFamily="34" charset="0"/>
              <a:buChar char="•"/>
            </a:pPr>
            <a:r>
              <a:rPr lang="en-US" b="0" i="0" dirty="0" smtClean="0">
                <a:solidFill>
                  <a:prstClr val="black"/>
                </a:solidFill>
                <a:latin typeface="+mn-lt"/>
              </a:rPr>
              <a:t>No defined list or an open ended list of equivalents would sweep in any equivalent devices recognized by those of ordinary skill in the art </a:t>
            </a:r>
          </a:p>
        </p:txBody>
      </p:sp>
      <p:sp>
        <p:nvSpPr>
          <p:cNvPr id="9" name="Rectangle 4"/>
          <p:cNvSpPr txBox="1">
            <a:spLocks noChangeArrowheads="1"/>
          </p:cNvSpPr>
          <p:nvPr/>
        </p:nvSpPr>
        <p:spPr>
          <a:xfrm>
            <a:off x="1003300" y="431800"/>
            <a:ext cx="6781800" cy="8382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eaLnBrk="1" fontAlgn="base" hangingPunct="1">
              <a:spcBef>
                <a:spcPct val="0"/>
              </a:spcBef>
              <a:spcAft>
                <a:spcPct val="0"/>
              </a:spcAft>
            </a:pPr>
            <a:r>
              <a:rPr lang="en-US" sz="3600" b="0" i="0" dirty="0" smtClean="0">
                <a:solidFill>
                  <a:srgbClr val="FFFFFF"/>
                </a:solidFill>
                <a:latin typeface="+mn-lt"/>
              </a:rPr>
              <a:t>Example 6 - Limited</a:t>
            </a:r>
            <a:endParaRPr lang="en-US" sz="3600" b="0" i="0" dirty="0">
              <a:solidFill>
                <a:srgbClr val="FFFFFF"/>
              </a:solidFill>
              <a:latin typeface="+mn-lt"/>
            </a:endParaRPr>
          </a:p>
        </p:txBody>
      </p:sp>
    </p:spTree>
    <p:extLst>
      <p:ext uri="{BB962C8B-B14F-4D97-AF65-F5344CB8AC3E}">
        <p14:creationId xmlns:p14="http://schemas.microsoft.com/office/powerpoint/2010/main" val="4056518729"/>
      </p:ext>
    </p:extLst>
  </p:cSld>
  <p:clrMapOvr>
    <a:masterClrMapping/>
  </p:clrMapOvr>
  <p:transition>
    <p:random/>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052"/>
          <p:cNvSpPr>
            <a:spLocks noGrp="1" noChangeArrowheads="1"/>
          </p:cNvSpPr>
          <p:nvPr>
            <p:ph type="dt" sz="half" idx="10"/>
          </p:nvPr>
        </p:nvSpPr>
        <p:spPr/>
        <p:txBody>
          <a:bodyPr/>
          <a:lstStyle/>
          <a:p>
            <a:pPr>
              <a:defRPr/>
            </a:pPr>
            <a:fld id="{EBAD4EF6-6EBD-4E7A-99D6-6D82F43AAE6B}" type="datetime1">
              <a:rPr lang="en-US"/>
              <a:pPr>
                <a:defRPr/>
              </a:pPr>
              <a:t>4/25/2014</a:t>
            </a:fld>
            <a:endParaRPr lang="en-US" dirty="0"/>
          </a:p>
        </p:txBody>
      </p:sp>
      <p:sp>
        <p:nvSpPr>
          <p:cNvPr id="8" name="Rectangle 2054"/>
          <p:cNvSpPr>
            <a:spLocks noGrp="1" noChangeArrowheads="1"/>
          </p:cNvSpPr>
          <p:nvPr>
            <p:ph type="sldNum" sz="quarter" idx="12"/>
          </p:nvPr>
        </p:nvSpPr>
        <p:spPr/>
        <p:txBody>
          <a:bodyPr/>
          <a:lstStyle/>
          <a:p>
            <a:pPr>
              <a:defRPr/>
            </a:pPr>
            <a:fld id="{F36444ED-B8CD-4BBA-A243-31E16A17005E}" type="slidenum">
              <a:rPr lang="en-US"/>
              <a:pPr>
                <a:defRPr/>
              </a:pPr>
              <a:t>38</a:t>
            </a:fld>
            <a:endParaRPr lang="en-US" dirty="0"/>
          </a:p>
        </p:txBody>
      </p:sp>
      <p:sp>
        <p:nvSpPr>
          <p:cNvPr id="4" name="Date Placeholder 3"/>
          <p:cNvSpPr txBox="1">
            <a:spLocks noGrp="1"/>
          </p:cNvSpPr>
          <p:nvPr/>
        </p:nvSpPr>
        <p:spPr bwMode="auto">
          <a:xfrm>
            <a:off x="152400" y="6324600"/>
            <a:ext cx="1905000" cy="457200"/>
          </a:xfrm>
          <a:prstGeom prst="rect">
            <a:avLst/>
          </a:prstGeom>
          <a:noFill/>
          <a:ln>
            <a:miter lim="800000"/>
            <a:headEnd/>
            <a:tailEnd/>
          </a:ln>
        </p:spPr>
        <p:txBody>
          <a:bodyPr bIns="9144" anchor="b"/>
          <a:lstStyle/>
          <a:p>
            <a:pPr fontAlgn="base">
              <a:spcBef>
                <a:spcPct val="0"/>
              </a:spcBef>
              <a:spcAft>
                <a:spcPct val="0"/>
              </a:spcAft>
              <a:defRPr/>
            </a:pPr>
            <a:endParaRPr lang="en-US" sz="1200" dirty="0">
              <a:solidFill>
                <a:srgbClr val="273C56"/>
              </a:solidFill>
            </a:endParaRPr>
          </a:p>
        </p:txBody>
      </p:sp>
      <p:sp>
        <p:nvSpPr>
          <p:cNvPr id="5" name="Slide Number Placeholder 5"/>
          <p:cNvSpPr txBox="1">
            <a:spLocks noGrp="1"/>
          </p:cNvSpPr>
          <p:nvPr/>
        </p:nvSpPr>
        <p:spPr bwMode="auto">
          <a:xfrm>
            <a:off x="7086600" y="6324600"/>
            <a:ext cx="1905000" cy="457200"/>
          </a:xfrm>
          <a:prstGeom prst="rect">
            <a:avLst/>
          </a:prstGeom>
          <a:noFill/>
          <a:ln>
            <a:miter lim="800000"/>
            <a:headEnd/>
            <a:tailEnd/>
          </a:ln>
        </p:spPr>
        <p:txBody>
          <a:bodyPr bIns="9144" anchor="b"/>
          <a:lstStyle/>
          <a:p>
            <a:pPr algn="r" fontAlgn="base">
              <a:spcBef>
                <a:spcPct val="0"/>
              </a:spcBef>
              <a:spcAft>
                <a:spcPct val="0"/>
              </a:spcAft>
              <a:defRPr/>
            </a:pPr>
            <a:endParaRPr lang="en-US" sz="1200" dirty="0">
              <a:solidFill>
                <a:srgbClr val="273C56"/>
              </a:solidFill>
            </a:endParaRPr>
          </a:p>
        </p:txBody>
      </p:sp>
      <p:sp>
        <p:nvSpPr>
          <p:cNvPr id="15364" name="Rectangle 5"/>
          <p:cNvSpPr>
            <a:spLocks noChangeArrowheads="1"/>
          </p:cNvSpPr>
          <p:nvPr/>
        </p:nvSpPr>
        <p:spPr bwMode="auto">
          <a:xfrm>
            <a:off x="228600" y="2133600"/>
            <a:ext cx="8610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fontAlgn="base">
              <a:spcBef>
                <a:spcPct val="20000"/>
              </a:spcBef>
              <a:spcAft>
                <a:spcPct val="0"/>
              </a:spcAft>
            </a:pPr>
            <a:endParaRPr lang="en-US" sz="2000" dirty="0">
              <a:solidFill>
                <a:srgbClr val="000000"/>
              </a:solidFill>
            </a:endParaRPr>
          </a:p>
          <a:p>
            <a:pPr marL="342900" indent="-342900" fontAlgn="base">
              <a:spcBef>
                <a:spcPct val="20000"/>
              </a:spcBef>
              <a:spcAft>
                <a:spcPct val="0"/>
              </a:spcAft>
              <a:buFontTx/>
              <a:buChar char="•"/>
            </a:pPr>
            <a:endParaRPr lang="en-US" sz="2000" dirty="0">
              <a:solidFill>
                <a:srgbClr val="000000"/>
              </a:solidFill>
            </a:endParaRPr>
          </a:p>
        </p:txBody>
      </p:sp>
      <p:sp>
        <p:nvSpPr>
          <p:cNvPr id="7" name="Rectangle 4"/>
          <p:cNvSpPr txBox="1">
            <a:spLocks noChangeArrowheads="1"/>
          </p:cNvSpPr>
          <p:nvPr/>
        </p:nvSpPr>
        <p:spPr>
          <a:xfrm>
            <a:off x="228600" y="1498600"/>
            <a:ext cx="8382000" cy="48260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marL="285750" lvl="1" indent="0" eaLnBrk="1" fontAlgn="base" hangingPunct="1">
              <a:spcBef>
                <a:spcPct val="20000"/>
              </a:spcBef>
              <a:spcAft>
                <a:spcPts val="600"/>
              </a:spcAft>
            </a:pPr>
            <a:r>
              <a:rPr lang="en-US" sz="2400" b="0" i="0" dirty="0" smtClean="0">
                <a:solidFill>
                  <a:prstClr val="black"/>
                </a:solidFill>
                <a:latin typeface="+mn-lt"/>
              </a:rPr>
              <a:t>Anticipatory prior art would include:</a:t>
            </a:r>
          </a:p>
          <a:p>
            <a:pPr marL="228600" lvl="1" indent="-228600" eaLnBrk="1" fontAlgn="base" hangingPunct="1">
              <a:spcBef>
                <a:spcPct val="20000"/>
              </a:spcBef>
              <a:spcAft>
                <a:spcPts val="600"/>
              </a:spcAft>
              <a:buFont typeface="Arial" pitchFamily="34" charset="0"/>
              <a:buChar char="•"/>
            </a:pPr>
            <a:r>
              <a:rPr lang="en-US" sz="2000" b="0" i="0" dirty="0" smtClean="0">
                <a:solidFill>
                  <a:prstClr val="black"/>
                </a:solidFill>
                <a:latin typeface="+mn-lt"/>
              </a:rPr>
              <a:t>A pan tilt zoom camera with recording ability that is remotely operable (the disclosed structure) and equivalents to digital video cameras that perform the same function </a:t>
            </a:r>
            <a:r>
              <a:rPr lang="en-US" sz="2000" b="0" i="0" dirty="0">
                <a:solidFill>
                  <a:prstClr val="black"/>
                </a:solidFill>
                <a:latin typeface="+mn-lt"/>
              </a:rPr>
              <a:t>of </a:t>
            </a:r>
            <a:r>
              <a:rPr lang="en-US" sz="2000" b="0" i="0" dirty="0" smtClean="0">
                <a:solidFill>
                  <a:prstClr val="black"/>
                </a:solidFill>
                <a:latin typeface="+mn-lt"/>
              </a:rPr>
              <a:t>recording and storing </a:t>
            </a:r>
            <a:r>
              <a:rPr lang="en-US" sz="2000" b="0" i="0" dirty="0">
                <a:solidFill>
                  <a:prstClr val="black"/>
                </a:solidFill>
                <a:latin typeface="+mn-lt"/>
              </a:rPr>
              <a:t>images </a:t>
            </a:r>
            <a:r>
              <a:rPr lang="en-US" sz="2000" b="0" i="0" dirty="0" smtClean="0">
                <a:solidFill>
                  <a:prstClr val="black"/>
                </a:solidFill>
                <a:latin typeface="+mn-lt"/>
              </a:rPr>
              <a:t>and are remotely operable  </a:t>
            </a:r>
          </a:p>
          <a:p>
            <a:pPr marL="228600" lvl="1" indent="-228600" eaLnBrk="1" fontAlgn="base" hangingPunct="1">
              <a:spcBef>
                <a:spcPct val="20000"/>
              </a:spcBef>
              <a:spcAft>
                <a:spcPts val="600"/>
              </a:spcAft>
              <a:buFont typeface="Arial" pitchFamily="34" charset="0"/>
              <a:buChar char="•"/>
            </a:pPr>
            <a:r>
              <a:rPr lang="en-US" sz="2000" b="0" i="0" dirty="0" smtClean="0">
                <a:solidFill>
                  <a:prstClr val="black"/>
                </a:solidFill>
                <a:latin typeface="+mn-lt"/>
              </a:rPr>
              <a:t>One way that functional </a:t>
            </a:r>
            <a:r>
              <a:rPr lang="en-US" sz="2000" b="0" i="0" dirty="0">
                <a:solidFill>
                  <a:prstClr val="black"/>
                </a:solidFill>
                <a:latin typeface="+mn-lt"/>
              </a:rPr>
              <a:t>equivalence </a:t>
            </a:r>
            <a:r>
              <a:rPr lang="en-US" sz="2000" b="0" i="0" dirty="0" smtClean="0">
                <a:solidFill>
                  <a:prstClr val="black"/>
                </a:solidFill>
                <a:latin typeface="+mn-lt"/>
              </a:rPr>
              <a:t>can </a:t>
            </a:r>
            <a:r>
              <a:rPr lang="en-US" sz="2000" b="0" i="0" dirty="0">
                <a:solidFill>
                  <a:prstClr val="black"/>
                </a:solidFill>
                <a:latin typeface="+mn-lt"/>
              </a:rPr>
              <a:t>be </a:t>
            </a:r>
            <a:r>
              <a:rPr lang="en-US" sz="2000" b="0" i="0" dirty="0" smtClean="0">
                <a:solidFill>
                  <a:prstClr val="black"/>
                </a:solidFill>
                <a:latin typeface="+mn-lt"/>
              </a:rPr>
              <a:t>shown is by identifying: </a:t>
            </a:r>
          </a:p>
          <a:p>
            <a:pPr marL="571500" lvl="2" indent="-342900" eaLnBrk="1" fontAlgn="base" hangingPunct="1">
              <a:spcBef>
                <a:spcPct val="20000"/>
              </a:spcBef>
              <a:spcAft>
                <a:spcPts val="600"/>
              </a:spcAft>
              <a:buFont typeface="Arial" pitchFamily="34" charset="0"/>
              <a:buChar char="•"/>
            </a:pPr>
            <a:r>
              <a:rPr lang="en-US" sz="2000" b="0" i="0" dirty="0" smtClean="0">
                <a:solidFill>
                  <a:prstClr val="black"/>
                </a:solidFill>
                <a:latin typeface="+mn-lt"/>
              </a:rPr>
              <a:t>A </a:t>
            </a:r>
            <a:r>
              <a:rPr lang="en-US" sz="2000" b="0" i="0" dirty="0">
                <a:solidFill>
                  <a:prstClr val="black"/>
                </a:solidFill>
                <a:latin typeface="+mn-lt"/>
              </a:rPr>
              <a:t>device </a:t>
            </a:r>
            <a:r>
              <a:rPr lang="en-US" sz="2000" b="0" i="0" dirty="0" smtClean="0">
                <a:solidFill>
                  <a:prstClr val="black"/>
                </a:solidFill>
                <a:latin typeface="+mn-lt"/>
              </a:rPr>
              <a:t>that performs </a:t>
            </a:r>
            <a:r>
              <a:rPr lang="en-US" sz="2000" b="0" i="0" dirty="0">
                <a:solidFill>
                  <a:prstClr val="black"/>
                </a:solidFill>
                <a:latin typeface="+mn-lt"/>
              </a:rPr>
              <a:t>the identical function specified in the claim (</a:t>
            </a:r>
            <a:r>
              <a:rPr lang="en-US" sz="2000" b="0" dirty="0">
                <a:solidFill>
                  <a:prstClr val="black"/>
                </a:solidFill>
                <a:latin typeface="+mn-lt"/>
              </a:rPr>
              <a:t>recording </a:t>
            </a:r>
            <a:r>
              <a:rPr lang="en-US" sz="2000" b="0" dirty="0" smtClean="0">
                <a:solidFill>
                  <a:prstClr val="black"/>
                </a:solidFill>
                <a:latin typeface="+mn-lt"/>
              </a:rPr>
              <a:t>and storing images</a:t>
            </a:r>
            <a:r>
              <a:rPr lang="en-US" sz="2000" b="0" i="0" dirty="0" smtClean="0">
                <a:solidFill>
                  <a:prstClr val="black"/>
                </a:solidFill>
                <a:latin typeface="+mn-lt"/>
              </a:rPr>
              <a:t>) in </a:t>
            </a:r>
            <a:r>
              <a:rPr lang="en-US" sz="2000" b="0" i="0" dirty="0">
                <a:solidFill>
                  <a:prstClr val="black"/>
                </a:solidFill>
                <a:latin typeface="+mn-lt"/>
              </a:rPr>
              <a:t>substantially the same </a:t>
            </a:r>
            <a:r>
              <a:rPr lang="en-US" sz="2000" b="0" i="0" dirty="0" smtClean="0">
                <a:solidFill>
                  <a:prstClr val="black"/>
                </a:solidFill>
                <a:latin typeface="+mn-lt"/>
              </a:rPr>
              <a:t>way (</a:t>
            </a:r>
            <a:r>
              <a:rPr lang="en-US" sz="2000" b="0" dirty="0" smtClean="0">
                <a:solidFill>
                  <a:prstClr val="black"/>
                </a:solidFill>
                <a:latin typeface="+mn-lt"/>
              </a:rPr>
              <a:t>being remotely operable to record and store images</a:t>
            </a:r>
            <a:r>
              <a:rPr lang="en-US" sz="2000" b="0" i="0" dirty="0" smtClean="0">
                <a:solidFill>
                  <a:prstClr val="black"/>
                </a:solidFill>
                <a:latin typeface="+mn-lt"/>
              </a:rPr>
              <a:t>), </a:t>
            </a:r>
            <a:r>
              <a:rPr lang="en-US" sz="2000" b="0" i="0" dirty="0">
                <a:solidFill>
                  <a:prstClr val="black"/>
                </a:solidFill>
                <a:latin typeface="+mn-lt"/>
              </a:rPr>
              <a:t>and produces substantially the same results </a:t>
            </a:r>
            <a:r>
              <a:rPr lang="en-US" sz="2000" b="0" i="0" dirty="0" smtClean="0">
                <a:solidFill>
                  <a:prstClr val="black"/>
                </a:solidFill>
                <a:latin typeface="+mn-lt"/>
              </a:rPr>
              <a:t>(</a:t>
            </a:r>
            <a:r>
              <a:rPr lang="en-US" sz="2000" b="0" dirty="0" smtClean="0">
                <a:solidFill>
                  <a:prstClr val="black"/>
                </a:solidFill>
                <a:latin typeface="+mn-lt"/>
              </a:rPr>
              <a:t>digital video</a:t>
            </a:r>
            <a:r>
              <a:rPr lang="en-US" sz="2000" b="0" i="0" dirty="0" smtClean="0">
                <a:solidFill>
                  <a:prstClr val="black"/>
                </a:solidFill>
                <a:latin typeface="+mn-lt"/>
              </a:rPr>
              <a:t>) as </a:t>
            </a:r>
            <a:r>
              <a:rPr lang="en-US" sz="2000" b="0" i="0" dirty="0">
                <a:solidFill>
                  <a:prstClr val="black"/>
                </a:solidFill>
                <a:latin typeface="+mn-lt"/>
              </a:rPr>
              <a:t>the corresponding element </a:t>
            </a:r>
            <a:r>
              <a:rPr lang="en-US" sz="2000" b="0" i="0" dirty="0" smtClean="0">
                <a:solidFill>
                  <a:prstClr val="black"/>
                </a:solidFill>
                <a:latin typeface="+mn-lt"/>
              </a:rPr>
              <a:t>disclosed </a:t>
            </a:r>
            <a:r>
              <a:rPr lang="en-US" sz="2000" b="0" i="0" dirty="0">
                <a:solidFill>
                  <a:prstClr val="black"/>
                </a:solidFill>
                <a:latin typeface="+mn-lt"/>
              </a:rPr>
              <a:t>in the specification (</a:t>
            </a:r>
            <a:r>
              <a:rPr lang="en-US" sz="2000" b="0" dirty="0">
                <a:solidFill>
                  <a:prstClr val="black"/>
                </a:solidFill>
                <a:latin typeface="+mn-lt"/>
              </a:rPr>
              <a:t>pan tilt zoom camera</a:t>
            </a:r>
            <a:r>
              <a:rPr lang="en-US" sz="2000" b="0" i="0" dirty="0">
                <a:solidFill>
                  <a:prstClr val="black"/>
                </a:solidFill>
                <a:latin typeface="+mn-lt"/>
              </a:rPr>
              <a:t>) </a:t>
            </a:r>
            <a:endParaRPr lang="en-US" sz="2000" b="0" i="0" dirty="0" smtClean="0">
              <a:solidFill>
                <a:prstClr val="black"/>
              </a:solidFill>
              <a:latin typeface="+mn-lt"/>
            </a:endParaRPr>
          </a:p>
          <a:p>
            <a:pPr marL="1028700" lvl="3" indent="-342900" eaLnBrk="1" fontAlgn="base" hangingPunct="1">
              <a:spcBef>
                <a:spcPct val="20000"/>
              </a:spcBef>
              <a:spcAft>
                <a:spcPts val="600"/>
              </a:spcAft>
              <a:buFont typeface="Arial" pitchFamily="34" charset="0"/>
              <a:buChar char="•"/>
            </a:pPr>
            <a:r>
              <a:rPr lang="en-US" sz="2000" b="0" i="0" dirty="0" smtClean="0">
                <a:solidFill>
                  <a:prstClr val="black"/>
                </a:solidFill>
                <a:latin typeface="+mn-lt"/>
              </a:rPr>
              <a:t>A </a:t>
            </a:r>
            <a:r>
              <a:rPr lang="en-US" sz="2000" b="0" i="0" dirty="0">
                <a:solidFill>
                  <a:prstClr val="black"/>
                </a:solidFill>
                <a:latin typeface="+mn-lt"/>
              </a:rPr>
              <a:t>remotely operable </a:t>
            </a:r>
            <a:r>
              <a:rPr lang="en-US" sz="2000" b="0" i="0" dirty="0" smtClean="0">
                <a:solidFill>
                  <a:prstClr val="black"/>
                </a:solidFill>
                <a:latin typeface="+mn-lt"/>
              </a:rPr>
              <a:t>digital camcorder would be an equivalent </a:t>
            </a:r>
          </a:p>
          <a:p>
            <a:pPr marL="1028700" lvl="3" indent="-342900" eaLnBrk="1" fontAlgn="base" hangingPunct="1">
              <a:spcBef>
                <a:spcPct val="20000"/>
              </a:spcBef>
              <a:spcAft>
                <a:spcPts val="600"/>
              </a:spcAft>
              <a:buFont typeface="Arial" pitchFamily="34" charset="0"/>
              <a:buChar char="•"/>
            </a:pPr>
            <a:r>
              <a:rPr lang="en-US" sz="2000" b="0" i="0" dirty="0" smtClean="0">
                <a:solidFill>
                  <a:prstClr val="black"/>
                </a:solidFill>
                <a:latin typeface="+mn-lt"/>
              </a:rPr>
              <a:t>A webcam that streams live video feed having no storage capability or remote operability would </a:t>
            </a:r>
            <a:r>
              <a:rPr lang="en-US" sz="2000" b="0" i="0" u="sng" dirty="0" smtClean="0">
                <a:solidFill>
                  <a:prstClr val="black"/>
                </a:solidFill>
                <a:latin typeface="+mn-lt"/>
              </a:rPr>
              <a:t>not</a:t>
            </a:r>
            <a:r>
              <a:rPr lang="en-US" sz="2000" b="0" i="0" dirty="0" smtClean="0">
                <a:solidFill>
                  <a:prstClr val="black"/>
                </a:solidFill>
                <a:latin typeface="+mn-lt"/>
              </a:rPr>
              <a:t> be an equivalent </a:t>
            </a:r>
          </a:p>
        </p:txBody>
      </p:sp>
      <p:sp>
        <p:nvSpPr>
          <p:cNvPr id="9" name="Rectangle 4"/>
          <p:cNvSpPr txBox="1">
            <a:spLocks noChangeArrowheads="1"/>
          </p:cNvSpPr>
          <p:nvPr/>
        </p:nvSpPr>
        <p:spPr>
          <a:xfrm>
            <a:off x="1003300" y="431800"/>
            <a:ext cx="6781800" cy="8382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eaLnBrk="1" fontAlgn="base" hangingPunct="1">
              <a:spcBef>
                <a:spcPct val="0"/>
              </a:spcBef>
              <a:spcAft>
                <a:spcPct val="0"/>
              </a:spcAft>
            </a:pPr>
            <a:r>
              <a:rPr lang="en-US" sz="3600" b="0" i="0" dirty="0" smtClean="0">
                <a:solidFill>
                  <a:srgbClr val="FFFFFF"/>
                </a:solidFill>
                <a:latin typeface="+mn-lt"/>
              </a:rPr>
              <a:t>Example 6 - continued</a:t>
            </a:r>
            <a:endParaRPr lang="en-US" sz="3600" b="0" i="0" dirty="0">
              <a:solidFill>
                <a:srgbClr val="FFFFFF"/>
              </a:solidFill>
              <a:latin typeface="+mn-lt"/>
            </a:endParaRPr>
          </a:p>
        </p:txBody>
      </p:sp>
    </p:spTree>
    <p:extLst>
      <p:ext uri="{BB962C8B-B14F-4D97-AF65-F5344CB8AC3E}">
        <p14:creationId xmlns:p14="http://schemas.microsoft.com/office/powerpoint/2010/main" val="235357558"/>
      </p:ext>
    </p:extLst>
  </p:cSld>
  <p:clrMapOvr>
    <a:masterClrMapping/>
  </p:clrMapOvr>
  <p:transition>
    <p:random/>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052"/>
          <p:cNvSpPr>
            <a:spLocks noGrp="1" noChangeArrowheads="1"/>
          </p:cNvSpPr>
          <p:nvPr>
            <p:ph type="dt" sz="half" idx="10"/>
          </p:nvPr>
        </p:nvSpPr>
        <p:spPr/>
        <p:txBody>
          <a:bodyPr/>
          <a:lstStyle/>
          <a:p>
            <a:pPr>
              <a:defRPr/>
            </a:pPr>
            <a:fld id="{EBAD4EF6-6EBD-4E7A-99D6-6D82F43AAE6B}" type="datetime1">
              <a:rPr lang="en-US"/>
              <a:pPr>
                <a:defRPr/>
              </a:pPr>
              <a:t>4/25/2014</a:t>
            </a:fld>
            <a:endParaRPr lang="en-US" dirty="0"/>
          </a:p>
        </p:txBody>
      </p:sp>
      <p:sp>
        <p:nvSpPr>
          <p:cNvPr id="8" name="Rectangle 2054"/>
          <p:cNvSpPr>
            <a:spLocks noGrp="1" noChangeArrowheads="1"/>
          </p:cNvSpPr>
          <p:nvPr>
            <p:ph type="sldNum" sz="quarter" idx="12"/>
          </p:nvPr>
        </p:nvSpPr>
        <p:spPr/>
        <p:txBody>
          <a:bodyPr/>
          <a:lstStyle/>
          <a:p>
            <a:pPr>
              <a:defRPr/>
            </a:pPr>
            <a:fld id="{F36444ED-B8CD-4BBA-A243-31E16A17005E}" type="slidenum">
              <a:rPr lang="en-US"/>
              <a:pPr>
                <a:defRPr/>
              </a:pPr>
              <a:t>39</a:t>
            </a:fld>
            <a:endParaRPr lang="en-US" dirty="0"/>
          </a:p>
        </p:txBody>
      </p:sp>
      <p:sp>
        <p:nvSpPr>
          <p:cNvPr id="4" name="Date Placeholder 3"/>
          <p:cNvSpPr txBox="1">
            <a:spLocks noGrp="1"/>
          </p:cNvSpPr>
          <p:nvPr/>
        </p:nvSpPr>
        <p:spPr bwMode="auto">
          <a:xfrm>
            <a:off x="152400" y="6324600"/>
            <a:ext cx="1905000" cy="457200"/>
          </a:xfrm>
          <a:prstGeom prst="rect">
            <a:avLst/>
          </a:prstGeom>
          <a:noFill/>
          <a:ln>
            <a:miter lim="800000"/>
            <a:headEnd/>
            <a:tailEnd/>
          </a:ln>
        </p:spPr>
        <p:txBody>
          <a:bodyPr bIns="9144" anchor="b"/>
          <a:lstStyle/>
          <a:p>
            <a:pPr fontAlgn="base">
              <a:spcBef>
                <a:spcPct val="0"/>
              </a:spcBef>
              <a:spcAft>
                <a:spcPct val="0"/>
              </a:spcAft>
              <a:defRPr/>
            </a:pPr>
            <a:endParaRPr lang="en-US" sz="1200" dirty="0">
              <a:solidFill>
                <a:srgbClr val="273C56"/>
              </a:solidFill>
            </a:endParaRPr>
          </a:p>
        </p:txBody>
      </p:sp>
      <p:sp>
        <p:nvSpPr>
          <p:cNvPr id="5" name="Slide Number Placeholder 5"/>
          <p:cNvSpPr txBox="1">
            <a:spLocks noGrp="1"/>
          </p:cNvSpPr>
          <p:nvPr/>
        </p:nvSpPr>
        <p:spPr bwMode="auto">
          <a:xfrm>
            <a:off x="7086600" y="6324600"/>
            <a:ext cx="1905000" cy="457200"/>
          </a:xfrm>
          <a:prstGeom prst="rect">
            <a:avLst/>
          </a:prstGeom>
          <a:noFill/>
          <a:ln>
            <a:miter lim="800000"/>
            <a:headEnd/>
            <a:tailEnd/>
          </a:ln>
        </p:spPr>
        <p:txBody>
          <a:bodyPr bIns="9144" anchor="b"/>
          <a:lstStyle/>
          <a:p>
            <a:pPr algn="r" fontAlgn="base">
              <a:spcBef>
                <a:spcPct val="0"/>
              </a:spcBef>
              <a:spcAft>
                <a:spcPct val="0"/>
              </a:spcAft>
              <a:defRPr/>
            </a:pPr>
            <a:endParaRPr lang="en-US" sz="1200" dirty="0">
              <a:solidFill>
                <a:srgbClr val="273C56"/>
              </a:solidFill>
            </a:endParaRPr>
          </a:p>
        </p:txBody>
      </p:sp>
      <p:sp>
        <p:nvSpPr>
          <p:cNvPr id="15364" name="Rectangle 5"/>
          <p:cNvSpPr>
            <a:spLocks noChangeArrowheads="1"/>
          </p:cNvSpPr>
          <p:nvPr/>
        </p:nvSpPr>
        <p:spPr bwMode="auto">
          <a:xfrm>
            <a:off x="228600" y="2133600"/>
            <a:ext cx="8610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fontAlgn="base">
              <a:spcBef>
                <a:spcPct val="20000"/>
              </a:spcBef>
              <a:spcAft>
                <a:spcPct val="0"/>
              </a:spcAft>
            </a:pPr>
            <a:endParaRPr lang="en-US" sz="2000" dirty="0">
              <a:solidFill>
                <a:srgbClr val="000000"/>
              </a:solidFill>
            </a:endParaRPr>
          </a:p>
          <a:p>
            <a:pPr marL="342900" indent="-342900" fontAlgn="base">
              <a:spcBef>
                <a:spcPct val="20000"/>
              </a:spcBef>
              <a:spcAft>
                <a:spcPct val="0"/>
              </a:spcAft>
              <a:buFontTx/>
              <a:buChar char="•"/>
            </a:pPr>
            <a:endParaRPr lang="en-US" sz="2000" dirty="0">
              <a:solidFill>
                <a:srgbClr val="000000"/>
              </a:solidFill>
            </a:endParaRPr>
          </a:p>
        </p:txBody>
      </p:sp>
      <p:sp>
        <p:nvSpPr>
          <p:cNvPr id="7" name="Rectangle 4"/>
          <p:cNvSpPr txBox="1">
            <a:spLocks noChangeArrowheads="1"/>
          </p:cNvSpPr>
          <p:nvPr/>
        </p:nvSpPr>
        <p:spPr>
          <a:xfrm>
            <a:off x="457200" y="1524000"/>
            <a:ext cx="8153400" cy="46736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marL="228600" lvl="1" indent="-228600" eaLnBrk="1" fontAlgn="base" hangingPunct="1">
              <a:spcBef>
                <a:spcPct val="20000"/>
              </a:spcBef>
              <a:spcAft>
                <a:spcPts val="600"/>
              </a:spcAft>
              <a:buFont typeface="Arial" pitchFamily="34" charset="0"/>
              <a:buChar char="•"/>
            </a:pPr>
            <a:r>
              <a:rPr lang="en-US" sz="2400" b="0" i="0" dirty="0" smtClean="0">
                <a:solidFill>
                  <a:prstClr val="black"/>
                </a:solidFill>
                <a:latin typeface="+mn-lt"/>
              </a:rPr>
              <a:t>If a rejection is made using an equivalent, the Office action should identify the structure as an equivalent</a:t>
            </a:r>
          </a:p>
          <a:p>
            <a:pPr marL="514350" lvl="2" eaLnBrk="1" fontAlgn="base" hangingPunct="1">
              <a:spcBef>
                <a:spcPct val="20000"/>
              </a:spcBef>
              <a:spcAft>
                <a:spcPts val="600"/>
              </a:spcAft>
              <a:buFont typeface="Arial" pitchFamily="34" charset="0"/>
              <a:buChar char="•"/>
            </a:pPr>
            <a:r>
              <a:rPr lang="en-US" sz="2200" b="0" i="0" u="sng" dirty="0" smtClean="0">
                <a:solidFill>
                  <a:prstClr val="black"/>
                </a:solidFill>
                <a:latin typeface="+mn-lt"/>
              </a:rPr>
              <a:t>Example</a:t>
            </a:r>
            <a:r>
              <a:rPr lang="en-US" sz="2200" b="0" i="0" dirty="0" smtClean="0">
                <a:solidFill>
                  <a:prstClr val="black"/>
                </a:solidFill>
                <a:latin typeface="+mn-lt"/>
              </a:rPr>
              <a:t>: Claim 6 is rejected under 35 U.S.C. 102(b) (pre-AIA) as being anticipated by prior art reference </a:t>
            </a:r>
            <a:r>
              <a:rPr lang="en-US" sz="2200" b="0" dirty="0" smtClean="0">
                <a:solidFill>
                  <a:prstClr val="black"/>
                </a:solidFill>
                <a:latin typeface="+mn-lt"/>
              </a:rPr>
              <a:t>Miller</a:t>
            </a:r>
            <a:r>
              <a:rPr lang="en-US" sz="2200" b="0" i="0" dirty="0" smtClean="0">
                <a:solidFill>
                  <a:prstClr val="black"/>
                </a:solidFill>
                <a:latin typeface="+mn-lt"/>
              </a:rPr>
              <a:t> that discloses a digital camcorder 10, which is an equivalent to the disclosed pan tilt zoom camera because it performs the same function in substantially the same way and produces substantially the same result</a:t>
            </a:r>
          </a:p>
          <a:p>
            <a:pPr marL="228600" lvl="1" eaLnBrk="1" fontAlgn="base" hangingPunct="1">
              <a:spcBef>
                <a:spcPct val="20000"/>
              </a:spcBef>
              <a:spcAft>
                <a:spcPts val="600"/>
              </a:spcAft>
              <a:buFont typeface="Arial" pitchFamily="34" charset="0"/>
              <a:buChar char="•"/>
            </a:pPr>
            <a:r>
              <a:rPr lang="en-US" sz="2400" b="0" i="0" dirty="0" smtClean="0">
                <a:solidFill>
                  <a:prstClr val="black"/>
                </a:solidFill>
                <a:latin typeface="+mn-lt"/>
              </a:rPr>
              <a:t>Applicant can rebut, for example by identifying teachings in the reference</a:t>
            </a:r>
            <a:r>
              <a:rPr lang="en-US" sz="2400" b="0" dirty="0" smtClean="0">
                <a:solidFill>
                  <a:prstClr val="black"/>
                </a:solidFill>
                <a:latin typeface="+mn-lt"/>
              </a:rPr>
              <a:t> </a:t>
            </a:r>
            <a:r>
              <a:rPr lang="en-US" sz="2400" b="0" i="0" dirty="0" smtClean="0">
                <a:solidFill>
                  <a:prstClr val="black"/>
                </a:solidFill>
                <a:latin typeface="+mn-lt"/>
              </a:rPr>
              <a:t>that show nonequivalence, such as the camcorder being unable to perform the claimed function</a:t>
            </a:r>
          </a:p>
          <a:p>
            <a:pPr marL="457200" lvl="2" eaLnBrk="1" fontAlgn="base" hangingPunct="1">
              <a:spcBef>
                <a:spcPct val="20000"/>
              </a:spcBef>
              <a:spcAft>
                <a:spcPts val="600"/>
              </a:spcAft>
              <a:buFont typeface="Arial" pitchFamily="34" charset="0"/>
              <a:buChar char="•"/>
            </a:pPr>
            <a:r>
              <a:rPr lang="en-US" sz="2200" b="0" i="0" dirty="0" smtClean="0">
                <a:solidFill>
                  <a:prstClr val="black"/>
                </a:solidFill>
                <a:latin typeface="+mn-lt"/>
              </a:rPr>
              <a:t>If nonequivalence is shown, consider obviousness</a:t>
            </a:r>
          </a:p>
        </p:txBody>
      </p:sp>
      <p:sp>
        <p:nvSpPr>
          <p:cNvPr id="9" name="Rectangle 4"/>
          <p:cNvSpPr txBox="1">
            <a:spLocks noChangeArrowheads="1"/>
          </p:cNvSpPr>
          <p:nvPr/>
        </p:nvSpPr>
        <p:spPr>
          <a:xfrm>
            <a:off x="1003300" y="431800"/>
            <a:ext cx="6781800" cy="8382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eaLnBrk="1" fontAlgn="base" hangingPunct="1">
              <a:spcBef>
                <a:spcPct val="0"/>
              </a:spcBef>
              <a:spcAft>
                <a:spcPct val="0"/>
              </a:spcAft>
            </a:pPr>
            <a:r>
              <a:rPr lang="en-US" sz="3600" b="0" i="0" dirty="0" smtClean="0">
                <a:solidFill>
                  <a:srgbClr val="FFFFFF"/>
                </a:solidFill>
                <a:latin typeface="+mn-lt"/>
              </a:rPr>
              <a:t>Example </a:t>
            </a:r>
            <a:r>
              <a:rPr lang="en-US" sz="3600" b="0" i="0" dirty="0">
                <a:solidFill>
                  <a:srgbClr val="FFFFFF"/>
                </a:solidFill>
                <a:latin typeface="+mn-lt"/>
              </a:rPr>
              <a:t>6</a:t>
            </a:r>
            <a:r>
              <a:rPr lang="en-US" sz="3600" b="0" i="0" dirty="0" smtClean="0">
                <a:solidFill>
                  <a:srgbClr val="FFFFFF"/>
                </a:solidFill>
                <a:latin typeface="+mn-lt"/>
              </a:rPr>
              <a:t> - continued</a:t>
            </a:r>
            <a:endParaRPr lang="en-US" sz="3600" b="0" i="0" dirty="0">
              <a:solidFill>
                <a:srgbClr val="FFFFFF"/>
              </a:solidFill>
              <a:latin typeface="+mn-lt"/>
            </a:endParaRPr>
          </a:p>
        </p:txBody>
      </p:sp>
    </p:spTree>
    <p:extLst>
      <p:ext uri="{BB962C8B-B14F-4D97-AF65-F5344CB8AC3E}">
        <p14:creationId xmlns:p14="http://schemas.microsoft.com/office/powerpoint/2010/main" val="3469070092"/>
      </p:ext>
    </p:extLst>
  </p:cSld>
  <p:clrMapOvr>
    <a:masterClrMapping/>
  </p:clrMapOvr>
  <p:transition>
    <p:rand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052"/>
          <p:cNvSpPr>
            <a:spLocks noGrp="1" noChangeArrowheads="1"/>
          </p:cNvSpPr>
          <p:nvPr>
            <p:ph type="dt" sz="half" idx="10"/>
          </p:nvPr>
        </p:nvSpPr>
        <p:spPr/>
        <p:txBody>
          <a:bodyPr/>
          <a:lstStyle/>
          <a:p>
            <a:pPr>
              <a:defRPr/>
            </a:pPr>
            <a:fld id="{EBAD4EF6-6EBD-4E7A-99D6-6D82F43AAE6B}" type="datetime1">
              <a:rPr lang="en-US"/>
              <a:pPr>
                <a:defRPr/>
              </a:pPr>
              <a:t>4/25/2014</a:t>
            </a:fld>
            <a:endParaRPr lang="en-US" dirty="0"/>
          </a:p>
        </p:txBody>
      </p:sp>
      <p:sp>
        <p:nvSpPr>
          <p:cNvPr id="8" name="Rectangle 2054"/>
          <p:cNvSpPr>
            <a:spLocks noGrp="1" noChangeArrowheads="1"/>
          </p:cNvSpPr>
          <p:nvPr>
            <p:ph type="sldNum" sz="quarter" idx="12"/>
          </p:nvPr>
        </p:nvSpPr>
        <p:spPr/>
        <p:txBody>
          <a:bodyPr/>
          <a:lstStyle/>
          <a:p>
            <a:pPr>
              <a:defRPr/>
            </a:pPr>
            <a:fld id="{F36444ED-B8CD-4BBA-A243-31E16A17005E}" type="slidenum">
              <a:rPr lang="en-US"/>
              <a:pPr>
                <a:defRPr/>
              </a:pPr>
              <a:t>4</a:t>
            </a:fld>
            <a:endParaRPr lang="en-US" dirty="0"/>
          </a:p>
        </p:txBody>
      </p:sp>
      <p:sp>
        <p:nvSpPr>
          <p:cNvPr id="4" name="Date Placeholder 3"/>
          <p:cNvSpPr txBox="1">
            <a:spLocks noGrp="1"/>
          </p:cNvSpPr>
          <p:nvPr/>
        </p:nvSpPr>
        <p:spPr bwMode="auto">
          <a:xfrm>
            <a:off x="152400" y="6324600"/>
            <a:ext cx="1905000" cy="457200"/>
          </a:xfrm>
          <a:prstGeom prst="rect">
            <a:avLst/>
          </a:prstGeom>
          <a:noFill/>
          <a:ln>
            <a:miter lim="800000"/>
            <a:headEnd/>
            <a:tailEnd/>
          </a:ln>
        </p:spPr>
        <p:txBody>
          <a:bodyPr bIns="9144" anchor="b"/>
          <a:lstStyle/>
          <a:p>
            <a:pPr fontAlgn="base">
              <a:spcBef>
                <a:spcPct val="0"/>
              </a:spcBef>
              <a:spcAft>
                <a:spcPct val="0"/>
              </a:spcAft>
              <a:defRPr/>
            </a:pPr>
            <a:endParaRPr lang="en-US" sz="1200" dirty="0">
              <a:solidFill>
                <a:srgbClr val="273C56"/>
              </a:solidFill>
            </a:endParaRPr>
          </a:p>
        </p:txBody>
      </p:sp>
      <p:sp>
        <p:nvSpPr>
          <p:cNvPr id="5" name="Slide Number Placeholder 5"/>
          <p:cNvSpPr txBox="1">
            <a:spLocks noGrp="1"/>
          </p:cNvSpPr>
          <p:nvPr/>
        </p:nvSpPr>
        <p:spPr bwMode="auto">
          <a:xfrm>
            <a:off x="7086600" y="6324600"/>
            <a:ext cx="1905000" cy="457200"/>
          </a:xfrm>
          <a:prstGeom prst="rect">
            <a:avLst/>
          </a:prstGeom>
          <a:noFill/>
          <a:ln>
            <a:miter lim="800000"/>
            <a:headEnd/>
            <a:tailEnd/>
          </a:ln>
        </p:spPr>
        <p:txBody>
          <a:bodyPr bIns="9144" anchor="b"/>
          <a:lstStyle/>
          <a:p>
            <a:pPr algn="r" fontAlgn="base">
              <a:spcBef>
                <a:spcPct val="0"/>
              </a:spcBef>
              <a:spcAft>
                <a:spcPct val="0"/>
              </a:spcAft>
              <a:defRPr/>
            </a:pPr>
            <a:endParaRPr lang="en-US" sz="1200" dirty="0">
              <a:solidFill>
                <a:srgbClr val="273C56"/>
              </a:solidFill>
            </a:endParaRPr>
          </a:p>
        </p:txBody>
      </p:sp>
      <p:sp>
        <p:nvSpPr>
          <p:cNvPr id="15364" name="Rectangle 5"/>
          <p:cNvSpPr>
            <a:spLocks noChangeArrowheads="1"/>
          </p:cNvSpPr>
          <p:nvPr/>
        </p:nvSpPr>
        <p:spPr bwMode="auto">
          <a:xfrm>
            <a:off x="228600" y="2133600"/>
            <a:ext cx="8610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fontAlgn="base">
              <a:spcBef>
                <a:spcPct val="20000"/>
              </a:spcBef>
              <a:spcAft>
                <a:spcPct val="0"/>
              </a:spcAft>
            </a:pPr>
            <a:endParaRPr lang="en-US" sz="2000" dirty="0">
              <a:solidFill>
                <a:srgbClr val="000000"/>
              </a:solidFill>
            </a:endParaRPr>
          </a:p>
          <a:p>
            <a:pPr marL="342900" indent="-342900" fontAlgn="base">
              <a:spcBef>
                <a:spcPct val="20000"/>
              </a:spcBef>
              <a:spcAft>
                <a:spcPct val="0"/>
              </a:spcAft>
              <a:buFontTx/>
              <a:buChar char="•"/>
            </a:pPr>
            <a:endParaRPr lang="en-US" sz="2000" dirty="0">
              <a:solidFill>
                <a:srgbClr val="000000"/>
              </a:solidFill>
            </a:endParaRPr>
          </a:p>
        </p:txBody>
      </p:sp>
      <p:sp>
        <p:nvSpPr>
          <p:cNvPr id="7" name="Rectangle 4"/>
          <p:cNvSpPr txBox="1">
            <a:spLocks noChangeArrowheads="1"/>
          </p:cNvSpPr>
          <p:nvPr/>
        </p:nvSpPr>
        <p:spPr>
          <a:xfrm>
            <a:off x="304800" y="1501775"/>
            <a:ext cx="8153400" cy="48260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marL="457200" lvl="1" indent="-457200" eaLnBrk="1" fontAlgn="base" hangingPunct="1">
              <a:spcBef>
                <a:spcPct val="20000"/>
              </a:spcBef>
              <a:spcAft>
                <a:spcPts val="1200"/>
              </a:spcAft>
              <a:buFont typeface="Arial" pitchFamily="34" charset="0"/>
              <a:buChar char="•"/>
            </a:pPr>
            <a:r>
              <a:rPr lang="en-US" sz="2800" b="0" i="0" dirty="0" smtClean="0">
                <a:solidFill>
                  <a:prstClr val="black"/>
                </a:solidFill>
                <a:latin typeface="+mn-lt"/>
              </a:rPr>
              <a:t>Use of the term “means” with functional language establishes a presumption that applicant intends to invoke  § 112(f)</a:t>
            </a:r>
          </a:p>
          <a:p>
            <a:pPr marL="857250" lvl="2" indent="-457200" eaLnBrk="1" fontAlgn="base" hangingPunct="1">
              <a:spcBef>
                <a:spcPct val="20000"/>
              </a:spcBef>
              <a:spcAft>
                <a:spcPts val="1200"/>
              </a:spcAft>
              <a:buFont typeface="Arial" pitchFamily="34" charset="0"/>
              <a:buChar char="•"/>
            </a:pPr>
            <a:r>
              <a:rPr lang="en-US" sz="2400" b="0" i="0" dirty="0" smtClean="0">
                <a:solidFill>
                  <a:prstClr val="black"/>
                </a:solidFill>
                <a:latin typeface="+mn-lt"/>
              </a:rPr>
              <a:t>Can be rebutted by </a:t>
            </a:r>
            <a:r>
              <a:rPr lang="en-US" sz="2400" b="0" i="0" dirty="0">
                <a:solidFill>
                  <a:prstClr val="black"/>
                </a:solidFill>
                <a:latin typeface="+mn-lt"/>
              </a:rPr>
              <a:t>reciting structure or material </a:t>
            </a:r>
            <a:r>
              <a:rPr lang="en-US" sz="2400" b="0" i="0" dirty="0" smtClean="0">
                <a:solidFill>
                  <a:prstClr val="black"/>
                </a:solidFill>
                <a:latin typeface="+mn-lt"/>
              </a:rPr>
              <a:t>in the claim limitation that performs </a:t>
            </a:r>
            <a:r>
              <a:rPr lang="en-US" sz="2400" b="0" i="0" dirty="0">
                <a:solidFill>
                  <a:prstClr val="black"/>
                </a:solidFill>
                <a:latin typeface="+mn-lt"/>
              </a:rPr>
              <a:t>the function </a:t>
            </a:r>
          </a:p>
          <a:p>
            <a:pPr marL="457200" lvl="1" indent="-457200" eaLnBrk="1" fontAlgn="base" hangingPunct="1">
              <a:spcBef>
                <a:spcPct val="20000"/>
              </a:spcBef>
              <a:spcAft>
                <a:spcPts val="1200"/>
              </a:spcAft>
              <a:buFont typeface="Arial" pitchFamily="34" charset="0"/>
              <a:buChar char="•"/>
            </a:pPr>
            <a:r>
              <a:rPr lang="en-US" sz="2800" b="0" i="0" dirty="0" smtClean="0">
                <a:solidFill>
                  <a:prstClr val="black"/>
                </a:solidFill>
                <a:latin typeface="+mn-lt"/>
              </a:rPr>
              <a:t>Conversely, absence of the term “means” with functional language establishes a presumption that applicant does not intend to </a:t>
            </a:r>
            <a:r>
              <a:rPr lang="en-US" sz="2800" b="0" i="0" dirty="0">
                <a:solidFill>
                  <a:prstClr val="black"/>
                </a:solidFill>
                <a:latin typeface="+mn-lt"/>
              </a:rPr>
              <a:t>invoke § 112(f</a:t>
            </a:r>
            <a:r>
              <a:rPr lang="en-US" sz="2800" b="0" i="0" dirty="0" smtClean="0">
                <a:solidFill>
                  <a:prstClr val="black"/>
                </a:solidFill>
                <a:latin typeface="+mn-lt"/>
              </a:rPr>
              <a:t>)</a:t>
            </a:r>
          </a:p>
          <a:p>
            <a:pPr marL="857250" lvl="2" indent="-457200" eaLnBrk="1" fontAlgn="base" hangingPunct="1">
              <a:spcBef>
                <a:spcPct val="20000"/>
              </a:spcBef>
              <a:spcAft>
                <a:spcPts val="1200"/>
              </a:spcAft>
              <a:buFont typeface="Arial" pitchFamily="34" charset="0"/>
              <a:buChar char="•"/>
            </a:pPr>
            <a:r>
              <a:rPr lang="en-US" sz="2400" b="0" i="0" dirty="0" smtClean="0">
                <a:solidFill>
                  <a:prstClr val="black"/>
                </a:solidFill>
                <a:latin typeface="+mn-lt"/>
              </a:rPr>
              <a:t>Can be rebutted by using a generic placeholder (as a substitute for “means”) coupled to a function</a:t>
            </a:r>
            <a:endParaRPr lang="en-US" sz="2400" b="0" i="0" dirty="0">
              <a:solidFill>
                <a:prstClr val="black"/>
              </a:solidFill>
              <a:latin typeface="+mn-lt"/>
            </a:endParaRPr>
          </a:p>
        </p:txBody>
      </p:sp>
      <p:sp>
        <p:nvSpPr>
          <p:cNvPr id="9" name="Rectangle 4"/>
          <p:cNvSpPr txBox="1">
            <a:spLocks noChangeArrowheads="1"/>
          </p:cNvSpPr>
          <p:nvPr/>
        </p:nvSpPr>
        <p:spPr>
          <a:xfrm>
            <a:off x="533400" y="431800"/>
            <a:ext cx="7251700" cy="8382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eaLnBrk="1" fontAlgn="base" hangingPunct="1">
              <a:spcBef>
                <a:spcPct val="0"/>
              </a:spcBef>
              <a:spcAft>
                <a:spcPct val="0"/>
              </a:spcAft>
            </a:pPr>
            <a:r>
              <a:rPr lang="en-US" sz="3600" b="0" i="0" dirty="0" smtClean="0">
                <a:solidFill>
                  <a:srgbClr val="FFFFFF"/>
                </a:solidFill>
                <a:latin typeface="+mn-lt"/>
              </a:rPr>
              <a:t>§ 112(f) Rebuttable Presumptions</a:t>
            </a:r>
            <a:endParaRPr lang="en-US" sz="3600" b="0" i="0" dirty="0">
              <a:solidFill>
                <a:srgbClr val="FFFFFF"/>
              </a:solidFill>
              <a:latin typeface="+mn-lt"/>
            </a:endParaRPr>
          </a:p>
        </p:txBody>
      </p:sp>
    </p:spTree>
    <p:extLst>
      <p:ext uri="{BB962C8B-B14F-4D97-AF65-F5344CB8AC3E}">
        <p14:creationId xmlns:p14="http://schemas.microsoft.com/office/powerpoint/2010/main" val="68096"/>
      </p:ext>
    </p:extLst>
  </p:cSld>
  <p:clrMapOvr>
    <a:masterClrMapping/>
  </p:clrMapOvr>
  <p:transition>
    <p:random/>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052"/>
          <p:cNvSpPr>
            <a:spLocks noGrp="1" noChangeArrowheads="1"/>
          </p:cNvSpPr>
          <p:nvPr>
            <p:ph type="dt" sz="half" idx="10"/>
          </p:nvPr>
        </p:nvSpPr>
        <p:spPr/>
        <p:txBody>
          <a:bodyPr/>
          <a:lstStyle/>
          <a:p>
            <a:pPr>
              <a:defRPr/>
            </a:pPr>
            <a:fld id="{EBAD4EF6-6EBD-4E7A-99D6-6D82F43AAE6B}" type="datetime1">
              <a:rPr lang="en-US"/>
              <a:pPr>
                <a:defRPr/>
              </a:pPr>
              <a:t>4/25/2014</a:t>
            </a:fld>
            <a:endParaRPr lang="en-US" dirty="0"/>
          </a:p>
        </p:txBody>
      </p:sp>
      <p:sp>
        <p:nvSpPr>
          <p:cNvPr id="8" name="Rectangle 2054"/>
          <p:cNvSpPr>
            <a:spLocks noGrp="1" noChangeArrowheads="1"/>
          </p:cNvSpPr>
          <p:nvPr>
            <p:ph type="sldNum" sz="quarter" idx="12"/>
          </p:nvPr>
        </p:nvSpPr>
        <p:spPr/>
        <p:txBody>
          <a:bodyPr/>
          <a:lstStyle/>
          <a:p>
            <a:pPr>
              <a:defRPr/>
            </a:pPr>
            <a:fld id="{F36444ED-B8CD-4BBA-A243-31E16A17005E}" type="slidenum">
              <a:rPr lang="en-US"/>
              <a:pPr>
                <a:defRPr/>
              </a:pPr>
              <a:t>40</a:t>
            </a:fld>
            <a:endParaRPr lang="en-US" dirty="0"/>
          </a:p>
        </p:txBody>
      </p:sp>
      <p:sp>
        <p:nvSpPr>
          <p:cNvPr id="4" name="Date Placeholder 3"/>
          <p:cNvSpPr txBox="1">
            <a:spLocks noGrp="1"/>
          </p:cNvSpPr>
          <p:nvPr/>
        </p:nvSpPr>
        <p:spPr bwMode="auto">
          <a:xfrm>
            <a:off x="152400" y="6324600"/>
            <a:ext cx="1905000" cy="457200"/>
          </a:xfrm>
          <a:prstGeom prst="rect">
            <a:avLst/>
          </a:prstGeom>
          <a:noFill/>
          <a:ln>
            <a:miter lim="800000"/>
            <a:headEnd/>
            <a:tailEnd/>
          </a:ln>
        </p:spPr>
        <p:txBody>
          <a:bodyPr bIns="9144" anchor="b"/>
          <a:lstStyle/>
          <a:p>
            <a:pPr fontAlgn="base">
              <a:spcBef>
                <a:spcPct val="0"/>
              </a:spcBef>
              <a:spcAft>
                <a:spcPct val="0"/>
              </a:spcAft>
              <a:defRPr/>
            </a:pPr>
            <a:endParaRPr lang="en-US" sz="1200" dirty="0">
              <a:solidFill>
                <a:srgbClr val="273C56"/>
              </a:solidFill>
            </a:endParaRPr>
          </a:p>
        </p:txBody>
      </p:sp>
      <p:sp>
        <p:nvSpPr>
          <p:cNvPr id="5" name="Slide Number Placeholder 5"/>
          <p:cNvSpPr txBox="1">
            <a:spLocks noGrp="1"/>
          </p:cNvSpPr>
          <p:nvPr/>
        </p:nvSpPr>
        <p:spPr bwMode="auto">
          <a:xfrm>
            <a:off x="7086600" y="6324600"/>
            <a:ext cx="1905000" cy="457200"/>
          </a:xfrm>
          <a:prstGeom prst="rect">
            <a:avLst/>
          </a:prstGeom>
          <a:noFill/>
          <a:ln>
            <a:miter lim="800000"/>
            <a:headEnd/>
            <a:tailEnd/>
          </a:ln>
        </p:spPr>
        <p:txBody>
          <a:bodyPr bIns="9144" anchor="b"/>
          <a:lstStyle/>
          <a:p>
            <a:pPr algn="r" fontAlgn="base">
              <a:spcBef>
                <a:spcPct val="0"/>
              </a:spcBef>
              <a:spcAft>
                <a:spcPct val="0"/>
              </a:spcAft>
              <a:defRPr/>
            </a:pPr>
            <a:endParaRPr lang="en-US" sz="1200" dirty="0">
              <a:solidFill>
                <a:srgbClr val="273C56"/>
              </a:solidFill>
            </a:endParaRPr>
          </a:p>
        </p:txBody>
      </p:sp>
      <p:sp>
        <p:nvSpPr>
          <p:cNvPr id="15364" name="Rectangle 5"/>
          <p:cNvSpPr>
            <a:spLocks noChangeArrowheads="1"/>
          </p:cNvSpPr>
          <p:nvPr/>
        </p:nvSpPr>
        <p:spPr bwMode="auto">
          <a:xfrm>
            <a:off x="228600" y="2133600"/>
            <a:ext cx="8610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fontAlgn="base">
              <a:spcBef>
                <a:spcPct val="20000"/>
              </a:spcBef>
              <a:spcAft>
                <a:spcPct val="0"/>
              </a:spcAft>
            </a:pPr>
            <a:endParaRPr lang="en-US" sz="2000" dirty="0">
              <a:solidFill>
                <a:srgbClr val="000000"/>
              </a:solidFill>
            </a:endParaRPr>
          </a:p>
          <a:p>
            <a:pPr marL="342900" indent="-342900" fontAlgn="base">
              <a:spcBef>
                <a:spcPct val="20000"/>
              </a:spcBef>
              <a:spcAft>
                <a:spcPct val="0"/>
              </a:spcAft>
              <a:buFontTx/>
              <a:buChar char="•"/>
            </a:pPr>
            <a:endParaRPr lang="en-US" sz="2000" dirty="0">
              <a:solidFill>
                <a:srgbClr val="000000"/>
              </a:solidFill>
            </a:endParaRPr>
          </a:p>
        </p:txBody>
      </p:sp>
      <p:sp>
        <p:nvSpPr>
          <p:cNvPr id="7" name="Rectangle 4"/>
          <p:cNvSpPr txBox="1">
            <a:spLocks noChangeArrowheads="1"/>
          </p:cNvSpPr>
          <p:nvPr/>
        </p:nvSpPr>
        <p:spPr>
          <a:xfrm>
            <a:off x="304800" y="1524000"/>
            <a:ext cx="8001000" cy="44196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marL="285750" lvl="1" eaLnBrk="1" fontAlgn="base" hangingPunct="1">
              <a:spcBef>
                <a:spcPct val="20000"/>
              </a:spcBef>
              <a:spcAft>
                <a:spcPts val="600"/>
              </a:spcAft>
              <a:buFont typeface="Arial" pitchFamily="34" charset="0"/>
              <a:buChar char="•"/>
            </a:pPr>
            <a:r>
              <a:rPr lang="en-US" sz="2400" b="0" i="0" dirty="0" smtClean="0">
                <a:solidFill>
                  <a:schemeClr val="bg1"/>
                </a:solidFill>
                <a:latin typeface="+mn-lt"/>
              </a:rPr>
              <a:t>Section 112(f) is a statutorily authorized claiming technique that permits functional claiming with certain restrictions</a:t>
            </a:r>
          </a:p>
          <a:p>
            <a:pPr marL="685800" lvl="2" indent="-457200" eaLnBrk="1" fontAlgn="base" hangingPunct="1">
              <a:spcBef>
                <a:spcPct val="20000"/>
              </a:spcBef>
              <a:spcAft>
                <a:spcPts val="600"/>
              </a:spcAft>
              <a:buFont typeface="Arial" pitchFamily="34" charset="0"/>
              <a:buChar char="•"/>
            </a:pPr>
            <a:r>
              <a:rPr lang="en-US" sz="2000" b="0" i="0" dirty="0" smtClean="0">
                <a:solidFill>
                  <a:schemeClr val="bg1"/>
                </a:solidFill>
                <a:latin typeface="+mn-lt"/>
              </a:rPr>
              <a:t>The BRI of a </a:t>
            </a:r>
            <a:r>
              <a:rPr lang="en-US" sz="2000" b="0" i="0" dirty="0">
                <a:solidFill>
                  <a:prstClr val="black"/>
                </a:solidFill>
                <a:latin typeface="+mn-lt"/>
              </a:rPr>
              <a:t>§ 112(f) </a:t>
            </a:r>
            <a:r>
              <a:rPr lang="en-US" sz="2000" b="0" i="0" dirty="0" smtClean="0">
                <a:solidFill>
                  <a:schemeClr val="bg1"/>
                </a:solidFill>
                <a:latin typeface="+mn-lt"/>
              </a:rPr>
              <a:t>claim limitation</a:t>
            </a:r>
            <a:r>
              <a:rPr lang="en-US" sz="2000" b="0" i="0" dirty="0" smtClean="0">
                <a:solidFill>
                  <a:prstClr val="black"/>
                </a:solidFill>
                <a:latin typeface="+mn-lt"/>
              </a:rPr>
              <a:t> </a:t>
            </a:r>
            <a:r>
              <a:rPr lang="en-US" sz="2000" b="0" i="0" dirty="0" smtClean="0">
                <a:solidFill>
                  <a:schemeClr val="bg1"/>
                </a:solidFill>
                <a:latin typeface="+mn-lt"/>
              </a:rPr>
              <a:t>is </a:t>
            </a:r>
            <a:r>
              <a:rPr lang="en-US" sz="2000" b="0" dirty="0" smtClean="0">
                <a:solidFill>
                  <a:schemeClr val="bg1"/>
                </a:solidFill>
                <a:latin typeface="+mn-lt"/>
              </a:rPr>
              <a:t>limited </a:t>
            </a:r>
            <a:r>
              <a:rPr lang="en-US" sz="2000" b="0" i="0" dirty="0" smtClean="0">
                <a:solidFill>
                  <a:schemeClr val="bg1"/>
                </a:solidFill>
                <a:latin typeface="+mn-lt"/>
              </a:rPr>
              <a:t>to the structure, material or act, and their equivalents, described in the specification that performs the claimed function</a:t>
            </a:r>
          </a:p>
          <a:p>
            <a:pPr marL="1200150" lvl="3" indent="-457200" eaLnBrk="1" fontAlgn="base" hangingPunct="1">
              <a:spcBef>
                <a:spcPct val="20000"/>
              </a:spcBef>
              <a:spcAft>
                <a:spcPts val="1200"/>
              </a:spcAft>
              <a:buFont typeface="Arial" pitchFamily="34" charset="0"/>
              <a:buChar char="•"/>
            </a:pPr>
            <a:r>
              <a:rPr lang="en-US" sz="2000" b="0" i="0" dirty="0" smtClean="0">
                <a:solidFill>
                  <a:schemeClr val="bg1"/>
                </a:solidFill>
                <a:latin typeface="+mn-lt"/>
              </a:rPr>
              <a:t>Failure to describe the structure, material or act renders the </a:t>
            </a:r>
            <a:r>
              <a:rPr lang="en-US" sz="2000" b="0" i="0" dirty="0">
                <a:solidFill>
                  <a:schemeClr val="bg1"/>
                </a:solidFill>
                <a:latin typeface="+mn-lt"/>
              </a:rPr>
              <a:t>claim </a:t>
            </a:r>
            <a:r>
              <a:rPr lang="en-US" sz="2000" b="0" dirty="0">
                <a:solidFill>
                  <a:schemeClr val="bg1"/>
                </a:solidFill>
                <a:latin typeface="+mn-lt"/>
              </a:rPr>
              <a:t>indefinite</a:t>
            </a:r>
            <a:r>
              <a:rPr lang="en-US" sz="2000" b="0" i="0" dirty="0">
                <a:solidFill>
                  <a:schemeClr val="bg1"/>
                </a:solidFill>
                <a:latin typeface="+mn-lt"/>
              </a:rPr>
              <a:t> under </a:t>
            </a:r>
            <a:r>
              <a:rPr lang="en-US" sz="2000" b="0" i="0" dirty="0" smtClean="0">
                <a:solidFill>
                  <a:schemeClr val="bg1"/>
                </a:solidFill>
                <a:latin typeface="+mn-lt"/>
              </a:rPr>
              <a:t>§ 112(b) because the supporting disclosure in the specification defines the boundaries of a § </a:t>
            </a:r>
            <a:r>
              <a:rPr lang="en-US" sz="2000" b="0" i="0" dirty="0">
                <a:solidFill>
                  <a:schemeClr val="bg1"/>
                </a:solidFill>
                <a:latin typeface="+mn-lt"/>
              </a:rPr>
              <a:t>112(f) </a:t>
            </a:r>
            <a:r>
              <a:rPr lang="en-US" sz="2000" b="0" i="0" dirty="0" smtClean="0">
                <a:solidFill>
                  <a:schemeClr val="bg1"/>
                </a:solidFill>
                <a:latin typeface="+mn-lt"/>
              </a:rPr>
              <a:t>claim limitation</a:t>
            </a:r>
          </a:p>
          <a:p>
            <a:pPr marL="400050" lvl="1" indent="-342900" eaLnBrk="1" fontAlgn="base" hangingPunct="1">
              <a:spcBef>
                <a:spcPct val="20000"/>
              </a:spcBef>
              <a:spcAft>
                <a:spcPts val="1200"/>
              </a:spcAft>
              <a:buFont typeface="Arial" pitchFamily="34" charset="0"/>
              <a:buChar char="•"/>
            </a:pPr>
            <a:r>
              <a:rPr lang="en-US" sz="2400" b="0" i="0" dirty="0" smtClean="0">
                <a:solidFill>
                  <a:schemeClr val="bg1"/>
                </a:solidFill>
                <a:latin typeface="+mn-lt"/>
              </a:rPr>
              <a:t>Establish on the record whether § </a:t>
            </a:r>
            <a:r>
              <a:rPr lang="en-US" sz="2400" b="0" i="0" dirty="0">
                <a:solidFill>
                  <a:schemeClr val="bg1"/>
                </a:solidFill>
                <a:latin typeface="+mn-lt"/>
              </a:rPr>
              <a:t>112(f) </a:t>
            </a:r>
            <a:r>
              <a:rPr lang="en-US" sz="2400" b="0" i="0" dirty="0" smtClean="0">
                <a:solidFill>
                  <a:schemeClr val="bg1"/>
                </a:solidFill>
                <a:latin typeface="+mn-lt"/>
              </a:rPr>
              <a:t>is invoked so that the claim interpretation used during examination is clear and the boundaries of coverage are defined</a:t>
            </a:r>
          </a:p>
        </p:txBody>
      </p:sp>
      <p:sp>
        <p:nvSpPr>
          <p:cNvPr id="9" name="Rectangle 4"/>
          <p:cNvSpPr txBox="1">
            <a:spLocks noChangeArrowheads="1"/>
          </p:cNvSpPr>
          <p:nvPr/>
        </p:nvSpPr>
        <p:spPr>
          <a:xfrm>
            <a:off x="1104900" y="423333"/>
            <a:ext cx="6781800" cy="8382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eaLnBrk="1" fontAlgn="base" hangingPunct="1">
              <a:spcBef>
                <a:spcPct val="0"/>
              </a:spcBef>
              <a:spcAft>
                <a:spcPct val="0"/>
              </a:spcAft>
            </a:pPr>
            <a:r>
              <a:rPr lang="en-US" sz="3600" b="0" i="0" dirty="0" smtClean="0">
                <a:solidFill>
                  <a:srgbClr val="FFFFFF"/>
                </a:solidFill>
                <a:latin typeface="+mn-lt"/>
              </a:rPr>
              <a:t>Summary</a:t>
            </a:r>
            <a:endParaRPr lang="en-US" sz="3600" b="0" i="0" dirty="0">
              <a:solidFill>
                <a:srgbClr val="FFFFFF"/>
              </a:solidFill>
              <a:latin typeface="+mn-lt"/>
            </a:endParaRPr>
          </a:p>
        </p:txBody>
      </p:sp>
    </p:spTree>
    <p:extLst>
      <p:ext uri="{BB962C8B-B14F-4D97-AF65-F5344CB8AC3E}">
        <p14:creationId xmlns:p14="http://schemas.microsoft.com/office/powerpoint/2010/main" val="80413301"/>
      </p:ext>
    </p:extLst>
  </p:cSld>
  <p:clrMapOvr>
    <a:masterClrMapping/>
  </p:clrMapOvr>
  <p:transition>
    <p:rand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052"/>
          <p:cNvSpPr>
            <a:spLocks noGrp="1" noChangeArrowheads="1"/>
          </p:cNvSpPr>
          <p:nvPr>
            <p:ph type="dt" sz="half" idx="10"/>
          </p:nvPr>
        </p:nvSpPr>
        <p:spPr/>
        <p:txBody>
          <a:bodyPr/>
          <a:lstStyle/>
          <a:p>
            <a:pPr>
              <a:defRPr/>
            </a:pPr>
            <a:fld id="{EBAD4EF6-6EBD-4E7A-99D6-6D82F43AAE6B}" type="datetime1">
              <a:rPr lang="en-US"/>
              <a:pPr>
                <a:defRPr/>
              </a:pPr>
              <a:t>4/25/2014</a:t>
            </a:fld>
            <a:endParaRPr lang="en-US" dirty="0"/>
          </a:p>
        </p:txBody>
      </p:sp>
      <p:sp>
        <p:nvSpPr>
          <p:cNvPr id="8" name="Rectangle 2054"/>
          <p:cNvSpPr>
            <a:spLocks noGrp="1" noChangeArrowheads="1"/>
          </p:cNvSpPr>
          <p:nvPr>
            <p:ph type="sldNum" sz="quarter" idx="12"/>
          </p:nvPr>
        </p:nvSpPr>
        <p:spPr/>
        <p:txBody>
          <a:bodyPr/>
          <a:lstStyle/>
          <a:p>
            <a:pPr>
              <a:defRPr/>
            </a:pPr>
            <a:fld id="{F36444ED-B8CD-4BBA-A243-31E16A17005E}" type="slidenum">
              <a:rPr lang="en-US"/>
              <a:pPr>
                <a:defRPr/>
              </a:pPr>
              <a:t>5</a:t>
            </a:fld>
            <a:endParaRPr lang="en-US" dirty="0"/>
          </a:p>
        </p:txBody>
      </p:sp>
      <p:sp>
        <p:nvSpPr>
          <p:cNvPr id="4" name="Date Placeholder 3"/>
          <p:cNvSpPr txBox="1">
            <a:spLocks noGrp="1"/>
          </p:cNvSpPr>
          <p:nvPr/>
        </p:nvSpPr>
        <p:spPr bwMode="auto">
          <a:xfrm>
            <a:off x="152400" y="6324600"/>
            <a:ext cx="1905000" cy="457200"/>
          </a:xfrm>
          <a:prstGeom prst="rect">
            <a:avLst/>
          </a:prstGeom>
          <a:noFill/>
          <a:ln>
            <a:miter lim="800000"/>
            <a:headEnd/>
            <a:tailEnd/>
          </a:ln>
        </p:spPr>
        <p:txBody>
          <a:bodyPr bIns="9144" anchor="b"/>
          <a:lstStyle/>
          <a:p>
            <a:pPr fontAlgn="base">
              <a:spcBef>
                <a:spcPct val="0"/>
              </a:spcBef>
              <a:spcAft>
                <a:spcPct val="0"/>
              </a:spcAft>
              <a:defRPr/>
            </a:pPr>
            <a:endParaRPr lang="en-US" sz="1200" dirty="0">
              <a:solidFill>
                <a:srgbClr val="273C56"/>
              </a:solidFill>
            </a:endParaRPr>
          </a:p>
        </p:txBody>
      </p:sp>
      <p:sp>
        <p:nvSpPr>
          <p:cNvPr id="5" name="Slide Number Placeholder 5"/>
          <p:cNvSpPr txBox="1">
            <a:spLocks noGrp="1"/>
          </p:cNvSpPr>
          <p:nvPr/>
        </p:nvSpPr>
        <p:spPr bwMode="auto">
          <a:xfrm>
            <a:off x="7086600" y="6324600"/>
            <a:ext cx="1905000" cy="457200"/>
          </a:xfrm>
          <a:prstGeom prst="rect">
            <a:avLst/>
          </a:prstGeom>
          <a:noFill/>
          <a:ln>
            <a:miter lim="800000"/>
            <a:headEnd/>
            <a:tailEnd/>
          </a:ln>
        </p:spPr>
        <p:txBody>
          <a:bodyPr bIns="9144" anchor="b"/>
          <a:lstStyle/>
          <a:p>
            <a:pPr algn="r" fontAlgn="base">
              <a:spcBef>
                <a:spcPct val="0"/>
              </a:spcBef>
              <a:spcAft>
                <a:spcPct val="0"/>
              </a:spcAft>
              <a:defRPr/>
            </a:pPr>
            <a:endParaRPr lang="en-US" sz="1200" dirty="0">
              <a:solidFill>
                <a:srgbClr val="273C56"/>
              </a:solidFill>
            </a:endParaRPr>
          </a:p>
        </p:txBody>
      </p:sp>
      <p:sp>
        <p:nvSpPr>
          <p:cNvPr id="15364" name="Rectangle 5"/>
          <p:cNvSpPr>
            <a:spLocks noChangeArrowheads="1"/>
          </p:cNvSpPr>
          <p:nvPr/>
        </p:nvSpPr>
        <p:spPr bwMode="auto">
          <a:xfrm>
            <a:off x="228600" y="2133600"/>
            <a:ext cx="8610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fontAlgn="base">
              <a:spcBef>
                <a:spcPct val="20000"/>
              </a:spcBef>
              <a:spcAft>
                <a:spcPct val="0"/>
              </a:spcAft>
            </a:pPr>
            <a:endParaRPr lang="en-US" sz="2000" dirty="0">
              <a:solidFill>
                <a:srgbClr val="000000"/>
              </a:solidFill>
            </a:endParaRPr>
          </a:p>
          <a:p>
            <a:pPr marL="342900" indent="-342900" fontAlgn="base">
              <a:spcBef>
                <a:spcPct val="20000"/>
              </a:spcBef>
              <a:spcAft>
                <a:spcPct val="0"/>
              </a:spcAft>
              <a:buFontTx/>
              <a:buChar char="•"/>
            </a:pPr>
            <a:endParaRPr lang="en-US" sz="2000" dirty="0">
              <a:solidFill>
                <a:srgbClr val="000000"/>
              </a:solidFill>
            </a:endParaRPr>
          </a:p>
        </p:txBody>
      </p:sp>
      <p:sp>
        <p:nvSpPr>
          <p:cNvPr id="7" name="Rectangle 4"/>
          <p:cNvSpPr txBox="1">
            <a:spLocks noChangeArrowheads="1"/>
          </p:cNvSpPr>
          <p:nvPr/>
        </p:nvSpPr>
        <p:spPr>
          <a:xfrm>
            <a:off x="381000" y="1476374"/>
            <a:ext cx="8029575" cy="4848225"/>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marL="457200" lvl="1" indent="-457200" eaLnBrk="1" fontAlgn="base" hangingPunct="1">
              <a:spcBef>
                <a:spcPct val="20000"/>
              </a:spcBef>
              <a:spcAft>
                <a:spcPts val="1200"/>
              </a:spcAft>
              <a:buFont typeface="Arial" pitchFamily="34" charset="0"/>
              <a:buChar char="•"/>
            </a:pPr>
            <a:r>
              <a:rPr lang="en-US" sz="2800" b="0" i="0" dirty="0" smtClean="0">
                <a:solidFill>
                  <a:prstClr val="black"/>
                </a:solidFill>
                <a:latin typeface="+mn-lt"/>
              </a:rPr>
              <a:t>Establish the presumptions on the record by stating them in the first applicable Office action, even if the presumptions are rebutted</a:t>
            </a:r>
          </a:p>
          <a:p>
            <a:pPr marL="857250" lvl="2" indent="-457200" eaLnBrk="1" fontAlgn="base" hangingPunct="1">
              <a:spcBef>
                <a:spcPct val="20000"/>
              </a:spcBef>
              <a:spcAft>
                <a:spcPts val="1200"/>
              </a:spcAft>
              <a:buFont typeface="Arial" pitchFamily="34" charset="0"/>
              <a:buChar char="•"/>
            </a:pPr>
            <a:r>
              <a:rPr lang="en-US" sz="2400" b="0" i="0" dirty="0" smtClean="0">
                <a:solidFill>
                  <a:prstClr val="black"/>
                </a:solidFill>
                <a:latin typeface="+mn-lt"/>
              </a:rPr>
              <a:t>Use Form Paragraph 7.30.04 and provide additional explanation when needed</a:t>
            </a:r>
          </a:p>
          <a:p>
            <a:pPr marL="857250" lvl="2" indent="-457200" eaLnBrk="1" fontAlgn="base" hangingPunct="1">
              <a:spcBef>
                <a:spcPct val="20000"/>
              </a:spcBef>
              <a:spcAft>
                <a:spcPts val="1200"/>
              </a:spcAft>
              <a:buFont typeface="Arial" pitchFamily="34" charset="0"/>
              <a:buChar char="•"/>
            </a:pPr>
            <a:r>
              <a:rPr lang="en-US" sz="2400" b="0" i="0" dirty="0" smtClean="0">
                <a:solidFill>
                  <a:prstClr val="black"/>
                </a:solidFill>
                <a:latin typeface="+mn-lt"/>
              </a:rPr>
              <a:t>Applicant can respond to the </a:t>
            </a:r>
            <a:r>
              <a:rPr lang="en-US" sz="2400" b="0" i="0" dirty="0">
                <a:solidFill>
                  <a:prstClr val="black"/>
                </a:solidFill>
                <a:latin typeface="+mn-lt"/>
              </a:rPr>
              <a:t>interpretation</a:t>
            </a:r>
          </a:p>
          <a:p>
            <a:pPr marL="857250" lvl="2" indent="-457200" eaLnBrk="1" fontAlgn="base" hangingPunct="1">
              <a:spcBef>
                <a:spcPct val="20000"/>
              </a:spcBef>
              <a:spcAft>
                <a:spcPts val="1200"/>
              </a:spcAft>
              <a:buFont typeface="Arial" pitchFamily="34" charset="0"/>
              <a:buChar char="•"/>
            </a:pPr>
            <a:r>
              <a:rPr lang="en-US" sz="2400" b="0" i="0" dirty="0">
                <a:solidFill>
                  <a:prstClr val="black"/>
                </a:solidFill>
                <a:latin typeface="+mn-lt"/>
              </a:rPr>
              <a:t>Provides </a:t>
            </a:r>
            <a:r>
              <a:rPr lang="en-US" sz="2400" b="0" i="0" dirty="0" smtClean="0">
                <a:solidFill>
                  <a:prstClr val="black"/>
                </a:solidFill>
                <a:latin typeface="+mn-lt"/>
              </a:rPr>
              <a:t>public notice as to </a:t>
            </a:r>
            <a:r>
              <a:rPr lang="en-US" sz="2400" b="0" i="0" dirty="0">
                <a:solidFill>
                  <a:prstClr val="black"/>
                </a:solidFill>
                <a:latin typeface="+mn-lt"/>
              </a:rPr>
              <a:t>how the claim was interpreted during examination</a:t>
            </a:r>
          </a:p>
          <a:p>
            <a:pPr marL="857250" lvl="2" indent="-457200" eaLnBrk="1" fontAlgn="base" hangingPunct="1">
              <a:spcBef>
                <a:spcPct val="20000"/>
              </a:spcBef>
              <a:spcAft>
                <a:spcPts val="1200"/>
              </a:spcAft>
              <a:buFont typeface="Arial" pitchFamily="34" charset="0"/>
              <a:buChar char="•"/>
            </a:pPr>
            <a:r>
              <a:rPr lang="en-US" sz="2400" b="0" i="0" dirty="0" smtClean="0">
                <a:solidFill>
                  <a:prstClr val="black"/>
                </a:solidFill>
                <a:latin typeface="+mn-lt"/>
              </a:rPr>
              <a:t>Assists </a:t>
            </a:r>
            <a:r>
              <a:rPr lang="en-US" sz="2400" b="0" i="0" dirty="0">
                <a:solidFill>
                  <a:prstClr val="black"/>
                </a:solidFill>
                <a:latin typeface="+mn-lt"/>
              </a:rPr>
              <a:t>in post-grant proceedings and court </a:t>
            </a:r>
            <a:r>
              <a:rPr lang="en-US" sz="2400" b="0" i="0" dirty="0" smtClean="0">
                <a:solidFill>
                  <a:prstClr val="black"/>
                </a:solidFill>
                <a:latin typeface="+mn-lt"/>
              </a:rPr>
              <a:t>actions</a:t>
            </a:r>
            <a:endParaRPr lang="en-US" sz="2800" b="0" i="0" dirty="0" smtClean="0">
              <a:solidFill>
                <a:prstClr val="black"/>
              </a:solidFill>
              <a:latin typeface="+mn-lt"/>
            </a:endParaRPr>
          </a:p>
        </p:txBody>
      </p:sp>
      <p:sp>
        <p:nvSpPr>
          <p:cNvPr id="9" name="Rectangle 4"/>
          <p:cNvSpPr txBox="1">
            <a:spLocks noChangeArrowheads="1"/>
          </p:cNvSpPr>
          <p:nvPr/>
        </p:nvSpPr>
        <p:spPr>
          <a:xfrm>
            <a:off x="1003300" y="431800"/>
            <a:ext cx="6781800" cy="8382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eaLnBrk="1" fontAlgn="base" hangingPunct="1">
              <a:spcBef>
                <a:spcPct val="0"/>
              </a:spcBef>
              <a:spcAft>
                <a:spcPct val="0"/>
              </a:spcAft>
            </a:pPr>
            <a:r>
              <a:rPr lang="en-US" sz="3600" b="0" i="0" dirty="0" smtClean="0">
                <a:solidFill>
                  <a:srgbClr val="FFFFFF"/>
                </a:solidFill>
                <a:latin typeface="+mn-lt"/>
              </a:rPr>
              <a:t>Make the Record Clear</a:t>
            </a:r>
            <a:endParaRPr lang="en-US" sz="3600" b="0" i="0" dirty="0">
              <a:solidFill>
                <a:srgbClr val="FFFFFF"/>
              </a:solidFill>
              <a:latin typeface="+mn-lt"/>
            </a:endParaRPr>
          </a:p>
        </p:txBody>
      </p:sp>
    </p:spTree>
    <p:extLst>
      <p:ext uri="{BB962C8B-B14F-4D97-AF65-F5344CB8AC3E}">
        <p14:creationId xmlns:p14="http://schemas.microsoft.com/office/powerpoint/2010/main" val="194060833"/>
      </p:ext>
    </p:extLst>
  </p:cSld>
  <p:clrMapOvr>
    <a:masterClrMapping/>
  </p:clrMapOvr>
  <p:transition>
    <p:rand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052"/>
          <p:cNvSpPr>
            <a:spLocks noGrp="1" noChangeArrowheads="1"/>
          </p:cNvSpPr>
          <p:nvPr>
            <p:ph type="dt" sz="half" idx="10"/>
          </p:nvPr>
        </p:nvSpPr>
        <p:spPr/>
        <p:txBody>
          <a:bodyPr/>
          <a:lstStyle/>
          <a:p>
            <a:pPr>
              <a:defRPr/>
            </a:pPr>
            <a:fld id="{EBAD4EF6-6EBD-4E7A-99D6-6D82F43AAE6B}" type="datetime1">
              <a:rPr lang="en-US"/>
              <a:pPr>
                <a:defRPr/>
              </a:pPr>
              <a:t>4/25/2014</a:t>
            </a:fld>
            <a:endParaRPr lang="en-US" dirty="0"/>
          </a:p>
        </p:txBody>
      </p:sp>
      <p:sp>
        <p:nvSpPr>
          <p:cNvPr id="8" name="Rectangle 2054"/>
          <p:cNvSpPr>
            <a:spLocks noGrp="1" noChangeArrowheads="1"/>
          </p:cNvSpPr>
          <p:nvPr>
            <p:ph type="sldNum" sz="quarter" idx="12"/>
          </p:nvPr>
        </p:nvSpPr>
        <p:spPr/>
        <p:txBody>
          <a:bodyPr/>
          <a:lstStyle/>
          <a:p>
            <a:pPr>
              <a:defRPr/>
            </a:pPr>
            <a:fld id="{F36444ED-B8CD-4BBA-A243-31E16A17005E}" type="slidenum">
              <a:rPr lang="en-US"/>
              <a:pPr>
                <a:defRPr/>
              </a:pPr>
              <a:t>6</a:t>
            </a:fld>
            <a:endParaRPr lang="en-US" dirty="0"/>
          </a:p>
        </p:txBody>
      </p:sp>
      <p:sp>
        <p:nvSpPr>
          <p:cNvPr id="4" name="Date Placeholder 3"/>
          <p:cNvSpPr txBox="1">
            <a:spLocks noGrp="1"/>
          </p:cNvSpPr>
          <p:nvPr/>
        </p:nvSpPr>
        <p:spPr bwMode="auto">
          <a:xfrm>
            <a:off x="152400" y="6324600"/>
            <a:ext cx="1905000" cy="457200"/>
          </a:xfrm>
          <a:prstGeom prst="rect">
            <a:avLst/>
          </a:prstGeom>
          <a:noFill/>
          <a:ln>
            <a:miter lim="800000"/>
            <a:headEnd/>
            <a:tailEnd/>
          </a:ln>
        </p:spPr>
        <p:txBody>
          <a:bodyPr bIns="9144" anchor="b"/>
          <a:lstStyle/>
          <a:p>
            <a:pPr fontAlgn="base">
              <a:spcBef>
                <a:spcPct val="0"/>
              </a:spcBef>
              <a:spcAft>
                <a:spcPct val="0"/>
              </a:spcAft>
              <a:defRPr/>
            </a:pPr>
            <a:endParaRPr lang="en-US" sz="1200" dirty="0">
              <a:solidFill>
                <a:srgbClr val="273C56"/>
              </a:solidFill>
            </a:endParaRPr>
          </a:p>
        </p:txBody>
      </p:sp>
      <p:sp>
        <p:nvSpPr>
          <p:cNvPr id="5" name="Slide Number Placeholder 5"/>
          <p:cNvSpPr txBox="1">
            <a:spLocks noGrp="1"/>
          </p:cNvSpPr>
          <p:nvPr/>
        </p:nvSpPr>
        <p:spPr bwMode="auto">
          <a:xfrm>
            <a:off x="7086600" y="6324600"/>
            <a:ext cx="1905000" cy="457200"/>
          </a:xfrm>
          <a:prstGeom prst="rect">
            <a:avLst/>
          </a:prstGeom>
          <a:noFill/>
          <a:ln>
            <a:miter lim="800000"/>
            <a:headEnd/>
            <a:tailEnd/>
          </a:ln>
        </p:spPr>
        <p:txBody>
          <a:bodyPr bIns="9144" anchor="b"/>
          <a:lstStyle/>
          <a:p>
            <a:pPr algn="r" fontAlgn="base">
              <a:spcBef>
                <a:spcPct val="0"/>
              </a:spcBef>
              <a:spcAft>
                <a:spcPct val="0"/>
              </a:spcAft>
              <a:defRPr/>
            </a:pPr>
            <a:endParaRPr lang="en-US" sz="1200" dirty="0">
              <a:solidFill>
                <a:srgbClr val="273C56"/>
              </a:solidFill>
            </a:endParaRPr>
          </a:p>
        </p:txBody>
      </p:sp>
      <p:sp>
        <p:nvSpPr>
          <p:cNvPr id="15364" name="Rectangle 5"/>
          <p:cNvSpPr>
            <a:spLocks noChangeArrowheads="1"/>
          </p:cNvSpPr>
          <p:nvPr/>
        </p:nvSpPr>
        <p:spPr bwMode="auto">
          <a:xfrm>
            <a:off x="228600" y="2133600"/>
            <a:ext cx="8610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fontAlgn="base">
              <a:spcBef>
                <a:spcPct val="20000"/>
              </a:spcBef>
              <a:spcAft>
                <a:spcPct val="0"/>
              </a:spcAft>
            </a:pPr>
            <a:endParaRPr lang="en-US" sz="2000" dirty="0">
              <a:solidFill>
                <a:srgbClr val="000000"/>
              </a:solidFill>
            </a:endParaRPr>
          </a:p>
          <a:p>
            <a:pPr marL="342900" indent="-342900" fontAlgn="base">
              <a:spcBef>
                <a:spcPct val="20000"/>
              </a:spcBef>
              <a:spcAft>
                <a:spcPct val="0"/>
              </a:spcAft>
              <a:buFontTx/>
              <a:buChar char="•"/>
            </a:pPr>
            <a:endParaRPr lang="en-US" sz="2000" dirty="0">
              <a:solidFill>
                <a:srgbClr val="000000"/>
              </a:solidFill>
            </a:endParaRPr>
          </a:p>
        </p:txBody>
      </p:sp>
      <p:sp>
        <p:nvSpPr>
          <p:cNvPr id="7" name="Rectangle 4"/>
          <p:cNvSpPr txBox="1">
            <a:spLocks noChangeArrowheads="1"/>
          </p:cNvSpPr>
          <p:nvPr/>
        </p:nvSpPr>
        <p:spPr>
          <a:xfrm>
            <a:off x="304800" y="1371600"/>
            <a:ext cx="8001000" cy="48260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marL="457200" lvl="1" indent="-457200" eaLnBrk="1" fontAlgn="base" hangingPunct="1">
              <a:spcBef>
                <a:spcPct val="20000"/>
              </a:spcBef>
              <a:spcAft>
                <a:spcPts val="1200"/>
              </a:spcAft>
              <a:buFont typeface="Arial" pitchFamily="34" charset="0"/>
              <a:buChar char="•"/>
            </a:pPr>
            <a:r>
              <a:rPr lang="en-US" sz="2800" b="0" i="0" dirty="0">
                <a:solidFill>
                  <a:prstClr val="black"/>
                </a:solidFill>
                <a:latin typeface="+mn-lt"/>
              </a:rPr>
              <a:t>All claims under examination are given </a:t>
            </a:r>
            <a:r>
              <a:rPr lang="en-US" sz="2800" b="0" i="0" dirty="0" smtClean="0">
                <a:solidFill>
                  <a:prstClr val="black"/>
                </a:solidFill>
                <a:latin typeface="+mn-lt"/>
              </a:rPr>
              <a:t>the Broadest Reasonable Interpretation (BRI)</a:t>
            </a:r>
          </a:p>
          <a:p>
            <a:pPr marL="857250" lvl="2" indent="-457200" eaLnBrk="1" fontAlgn="base" hangingPunct="1">
              <a:spcBef>
                <a:spcPct val="20000"/>
              </a:spcBef>
              <a:spcAft>
                <a:spcPts val="1200"/>
              </a:spcAft>
              <a:buFont typeface="Arial" pitchFamily="34" charset="0"/>
              <a:buChar char="•"/>
            </a:pPr>
            <a:r>
              <a:rPr lang="en-US" sz="2400" b="0" i="0" dirty="0">
                <a:solidFill>
                  <a:prstClr val="black"/>
                </a:solidFill>
                <a:latin typeface="+mn-lt"/>
              </a:rPr>
              <a:t>Using the BRI will reduce the possibility that the claim, once issued, will be interpreted more broadly than is justified in view of the prior art</a:t>
            </a:r>
          </a:p>
          <a:p>
            <a:pPr marL="857250" lvl="2" indent="-457200" eaLnBrk="1" fontAlgn="base" hangingPunct="1">
              <a:spcBef>
                <a:spcPct val="20000"/>
              </a:spcBef>
              <a:spcAft>
                <a:spcPts val="1200"/>
              </a:spcAft>
              <a:buFont typeface="Arial" pitchFamily="34" charset="0"/>
              <a:buChar char="•"/>
            </a:pPr>
            <a:r>
              <a:rPr lang="en-US" sz="2400" b="0" i="0" dirty="0" smtClean="0">
                <a:solidFill>
                  <a:prstClr val="black"/>
                </a:solidFill>
                <a:latin typeface="+mn-lt"/>
              </a:rPr>
              <a:t>Explanation </a:t>
            </a:r>
            <a:r>
              <a:rPr lang="en-US" sz="2400" b="0" i="0" dirty="0">
                <a:solidFill>
                  <a:prstClr val="black"/>
                </a:solidFill>
                <a:latin typeface="+mn-lt"/>
              </a:rPr>
              <a:t>of the examiner’s BRI made on the record will assist the applicant in making an effective </a:t>
            </a:r>
            <a:r>
              <a:rPr lang="en-US" sz="2400" b="0" i="0" dirty="0" smtClean="0">
                <a:solidFill>
                  <a:prstClr val="black"/>
                </a:solidFill>
                <a:latin typeface="+mn-lt"/>
              </a:rPr>
              <a:t>response to a rejection</a:t>
            </a:r>
            <a:endParaRPr lang="en-US" sz="2400" b="0" i="0" dirty="0">
              <a:solidFill>
                <a:prstClr val="black"/>
              </a:solidFill>
              <a:latin typeface="+mn-lt"/>
            </a:endParaRPr>
          </a:p>
          <a:p>
            <a:pPr marL="857250" lvl="2" indent="-457200" eaLnBrk="1" fontAlgn="base" hangingPunct="1">
              <a:spcBef>
                <a:spcPct val="20000"/>
              </a:spcBef>
              <a:spcAft>
                <a:spcPts val="1200"/>
              </a:spcAft>
              <a:buFont typeface="Arial" pitchFamily="34" charset="0"/>
              <a:buChar char="•"/>
            </a:pPr>
            <a:r>
              <a:rPr lang="en-US" sz="2400" b="0" i="0" dirty="0">
                <a:solidFill>
                  <a:prstClr val="black"/>
                </a:solidFill>
                <a:latin typeface="+mn-lt"/>
              </a:rPr>
              <a:t>Such explanation </a:t>
            </a:r>
            <a:r>
              <a:rPr lang="en-US" sz="2400" b="0" i="0" dirty="0" smtClean="0">
                <a:solidFill>
                  <a:prstClr val="black"/>
                </a:solidFill>
                <a:latin typeface="+mn-lt"/>
              </a:rPr>
              <a:t>may be </a:t>
            </a:r>
            <a:r>
              <a:rPr lang="en-US" sz="2400" b="0" i="0" dirty="0">
                <a:solidFill>
                  <a:prstClr val="black"/>
                </a:solidFill>
                <a:latin typeface="+mn-lt"/>
              </a:rPr>
              <a:t>used later to inform the public as to the scope of the claim and to assist in post-grant and court </a:t>
            </a:r>
            <a:r>
              <a:rPr lang="en-US" sz="2400" b="0" i="0" dirty="0" smtClean="0">
                <a:solidFill>
                  <a:prstClr val="black"/>
                </a:solidFill>
                <a:latin typeface="+mn-lt"/>
              </a:rPr>
              <a:t>proceedings</a:t>
            </a:r>
            <a:endParaRPr lang="en-US" sz="2800" b="0" i="0" dirty="0">
              <a:solidFill>
                <a:prstClr val="black"/>
              </a:solidFill>
              <a:latin typeface="+mn-lt"/>
            </a:endParaRPr>
          </a:p>
        </p:txBody>
      </p:sp>
      <p:sp>
        <p:nvSpPr>
          <p:cNvPr id="9" name="Rectangle 4"/>
          <p:cNvSpPr txBox="1">
            <a:spLocks noChangeArrowheads="1"/>
          </p:cNvSpPr>
          <p:nvPr/>
        </p:nvSpPr>
        <p:spPr>
          <a:xfrm>
            <a:off x="609600" y="431800"/>
            <a:ext cx="6781800" cy="8382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eaLnBrk="1" fontAlgn="base" hangingPunct="1">
              <a:spcBef>
                <a:spcPct val="0"/>
              </a:spcBef>
              <a:spcAft>
                <a:spcPct val="0"/>
              </a:spcAft>
            </a:pPr>
            <a:r>
              <a:rPr lang="en-US" sz="3600" b="0" i="0" dirty="0" smtClean="0">
                <a:solidFill>
                  <a:srgbClr val="FFFFFF"/>
                </a:solidFill>
                <a:latin typeface="+mn-lt"/>
              </a:rPr>
              <a:t>Construing a § 112(f) Limitation </a:t>
            </a:r>
            <a:endParaRPr lang="en-US" sz="3600" b="0" i="0" dirty="0">
              <a:solidFill>
                <a:srgbClr val="FFFFFF"/>
              </a:solidFill>
              <a:latin typeface="+mn-lt"/>
            </a:endParaRPr>
          </a:p>
        </p:txBody>
      </p:sp>
    </p:spTree>
    <p:extLst>
      <p:ext uri="{BB962C8B-B14F-4D97-AF65-F5344CB8AC3E}">
        <p14:creationId xmlns:p14="http://schemas.microsoft.com/office/powerpoint/2010/main" val="2739022445"/>
      </p:ext>
    </p:extLst>
  </p:cSld>
  <p:clrMapOvr>
    <a:masterClrMapping/>
  </p:clrMapOvr>
  <p:transition>
    <p:rand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052"/>
          <p:cNvSpPr>
            <a:spLocks noGrp="1" noChangeArrowheads="1"/>
          </p:cNvSpPr>
          <p:nvPr>
            <p:ph type="dt" sz="half" idx="10"/>
          </p:nvPr>
        </p:nvSpPr>
        <p:spPr/>
        <p:txBody>
          <a:bodyPr/>
          <a:lstStyle/>
          <a:p>
            <a:pPr>
              <a:defRPr/>
            </a:pPr>
            <a:fld id="{EBAD4EF6-6EBD-4E7A-99D6-6D82F43AAE6B}" type="datetime1">
              <a:rPr lang="en-US"/>
              <a:pPr>
                <a:defRPr/>
              </a:pPr>
              <a:t>4/25/2014</a:t>
            </a:fld>
            <a:endParaRPr lang="en-US" dirty="0"/>
          </a:p>
        </p:txBody>
      </p:sp>
      <p:sp>
        <p:nvSpPr>
          <p:cNvPr id="8" name="Rectangle 2054"/>
          <p:cNvSpPr>
            <a:spLocks noGrp="1" noChangeArrowheads="1"/>
          </p:cNvSpPr>
          <p:nvPr>
            <p:ph type="sldNum" sz="quarter" idx="12"/>
          </p:nvPr>
        </p:nvSpPr>
        <p:spPr/>
        <p:txBody>
          <a:bodyPr/>
          <a:lstStyle/>
          <a:p>
            <a:pPr>
              <a:defRPr/>
            </a:pPr>
            <a:fld id="{F36444ED-B8CD-4BBA-A243-31E16A17005E}" type="slidenum">
              <a:rPr lang="en-US"/>
              <a:pPr>
                <a:defRPr/>
              </a:pPr>
              <a:t>7</a:t>
            </a:fld>
            <a:endParaRPr lang="en-US" dirty="0"/>
          </a:p>
        </p:txBody>
      </p:sp>
      <p:sp>
        <p:nvSpPr>
          <p:cNvPr id="4" name="Date Placeholder 3"/>
          <p:cNvSpPr txBox="1">
            <a:spLocks noGrp="1"/>
          </p:cNvSpPr>
          <p:nvPr/>
        </p:nvSpPr>
        <p:spPr bwMode="auto">
          <a:xfrm>
            <a:off x="152400" y="6324600"/>
            <a:ext cx="1905000" cy="457200"/>
          </a:xfrm>
          <a:prstGeom prst="rect">
            <a:avLst/>
          </a:prstGeom>
          <a:noFill/>
          <a:ln>
            <a:miter lim="800000"/>
            <a:headEnd/>
            <a:tailEnd/>
          </a:ln>
        </p:spPr>
        <p:txBody>
          <a:bodyPr bIns="9144" anchor="b"/>
          <a:lstStyle/>
          <a:p>
            <a:pPr fontAlgn="base">
              <a:spcBef>
                <a:spcPct val="0"/>
              </a:spcBef>
              <a:spcAft>
                <a:spcPct val="0"/>
              </a:spcAft>
              <a:defRPr/>
            </a:pPr>
            <a:endParaRPr lang="en-US" sz="1200" dirty="0">
              <a:solidFill>
                <a:srgbClr val="273C56"/>
              </a:solidFill>
            </a:endParaRPr>
          </a:p>
        </p:txBody>
      </p:sp>
      <p:sp>
        <p:nvSpPr>
          <p:cNvPr id="5" name="Slide Number Placeholder 5"/>
          <p:cNvSpPr txBox="1">
            <a:spLocks noGrp="1"/>
          </p:cNvSpPr>
          <p:nvPr/>
        </p:nvSpPr>
        <p:spPr bwMode="auto">
          <a:xfrm>
            <a:off x="7086600" y="6324600"/>
            <a:ext cx="1905000" cy="457200"/>
          </a:xfrm>
          <a:prstGeom prst="rect">
            <a:avLst/>
          </a:prstGeom>
          <a:noFill/>
          <a:ln>
            <a:miter lim="800000"/>
            <a:headEnd/>
            <a:tailEnd/>
          </a:ln>
        </p:spPr>
        <p:txBody>
          <a:bodyPr bIns="9144" anchor="b"/>
          <a:lstStyle/>
          <a:p>
            <a:pPr algn="r" fontAlgn="base">
              <a:spcBef>
                <a:spcPct val="0"/>
              </a:spcBef>
              <a:spcAft>
                <a:spcPct val="0"/>
              </a:spcAft>
              <a:defRPr/>
            </a:pPr>
            <a:endParaRPr lang="en-US" sz="1200" dirty="0">
              <a:solidFill>
                <a:srgbClr val="273C56"/>
              </a:solidFill>
            </a:endParaRPr>
          </a:p>
        </p:txBody>
      </p:sp>
      <p:sp>
        <p:nvSpPr>
          <p:cNvPr id="15364" name="Rectangle 5"/>
          <p:cNvSpPr>
            <a:spLocks noChangeArrowheads="1"/>
          </p:cNvSpPr>
          <p:nvPr/>
        </p:nvSpPr>
        <p:spPr bwMode="auto">
          <a:xfrm>
            <a:off x="228600" y="2133600"/>
            <a:ext cx="8610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fontAlgn="base">
              <a:spcBef>
                <a:spcPct val="20000"/>
              </a:spcBef>
              <a:spcAft>
                <a:spcPct val="0"/>
              </a:spcAft>
            </a:pPr>
            <a:endParaRPr lang="en-US" sz="2000" dirty="0">
              <a:solidFill>
                <a:srgbClr val="000000"/>
              </a:solidFill>
            </a:endParaRPr>
          </a:p>
          <a:p>
            <a:pPr marL="342900" indent="-342900" fontAlgn="base">
              <a:spcBef>
                <a:spcPct val="20000"/>
              </a:spcBef>
              <a:spcAft>
                <a:spcPct val="0"/>
              </a:spcAft>
              <a:buFontTx/>
              <a:buChar char="•"/>
            </a:pPr>
            <a:endParaRPr lang="en-US" sz="2000" dirty="0">
              <a:solidFill>
                <a:srgbClr val="000000"/>
              </a:solidFill>
            </a:endParaRPr>
          </a:p>
        </p:txBody>
      </p:sp>
      <p:sp>
        <p:nvSpPr>
          <p:cNvPr id="7" name="Rectangle 4"/>
          <p:cNvSpPr txBox="1">
            <a:spLocks noChangeArrowheads="1"/>
          </p:cNvSpPr>
          <p:nvPr/>
        </p:nvSpPr>
        <p:spPr>
          <a:xfrm>
            <a:off x="152400" y="1498600"/>
            <a:ext cx="8382000" cy="48260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marL="457200" lvl="1" indent="-457200" eaLnBrk="1" fontAlgn="base" hangingPunct="1">
              <a:spcBef>
                <a:spcPct val="20000"/>
              </a:spcBef>
              <a:spcAft>
                <a:spcPts val="1200"/>
              </a:spcAft>
              <a:buFont typeface="Arial" pitchFamily="34" charset="0"/>
              <a:buChar char="•"/>
            </a:pPr>
            <a:r>
              <a:rPr lang="en-US" sz="2800" b="0" i="0" dirty="0" smtClean="0">
                <a:solidFill>
                  <a:prstClr val="black"/>
                </a:solidFill>
                <a:latin typeface="+mn-lt"/>
              </a:rPr>
              <a:t>Typically, under the BRI, </a:t>
            </a:r>
            <a:r>
              <a:rPr lang="en-US" sz="2800" b="0" i="0" dirty="0">
                <a:solidFill>
                  <a:prstClr val="black"/>
                </a:solidFill>
                <a:latin typeface="+mn-lt"/>
              </a:rPr>
              <a:t>the claim language </a:t>
            </a:r>
            <a:r>
              <a:rPr lang="en-US" sz="2800" b="0" i="0" dirty="0" smtClean="0">
                <a:solidFill>
                  <a:prstClr val="black"/>
                </a:solidFill>
                <a:latin typeface="+mn-lt"/>
              </a:rPr>
              <a:t>is construed in </a:t>
            </a:r>
            <a:r>
              <a:rPr lang="en-US" sz="2800" b="0" i="0" dirty="0">
                <a:solidFill>
                  <a:prstClr val="black"/>
                </a:solidFill>
                <a:latin typeface="+mn-lt"/>
              </a:rPr>
              <a:t>accordance with its plain meaning in light of the specification as it would be understood by one of ordinary skill in the </a:t>
            </a:r>
            <a:r>
              <a:rPr lang="en-US" sz="2800" b="0" i="0" dirty="0" smtClean="0">
                <a:solidFill>
                  <a:prstClr val="black"/>
                </a:solidFill>
                <a:latin typeface="+mn-lt"/>
              </a:rPr>
              <a:t>art</a:t>
            </a:r>
          </a:p>
          <a:p>
            <a:pPr marL="857250" lvl="2" indent="-457200" eaLnBrk="1" fontAlgn="base" hangingPunct="1">
              <a:spcBef>
                <a:spcPct val="20000"/>
              </a:spcBef>
              <a:spcAft>
                <a:spcPts val="1200"/>
              </a:spcAft>
              <a:buFont typeface="Arial" pitchFamily="34" charset="0"/>
              <a:buChar char="•"/>
            </a:pPr>
            <a:r>
              <a:rPr lang="en-US" sz="2400" b="0" i="0" dirty="0" smtClean="0">
                <a:solidFill>
                  <a:prstClr val="black"/>
                </a:solidFill>
                <a:latin typeface="+mn-lt"/>
              </a:rPr>
              <a:t>The specification is used to </a:t>
            </a:r>
            <a:r>
              <a:rPr lang="en-US" sz="2400" b="0" dirty="0" smtClean="0">
                <a:solidFill>
                  <a:prstClr val="black"/>
                </a:solidFill>
                <a:latin typeface="+mn-lt"/>
              </a:rPr>
              <a:t>interpret</a:t>
            </a:r>
            <a:r>
              <a:rPr lang="en-US" sz="2400" b="0" i="0" dirty="0" smtClean="0">
                <a:solidFill>
                  <a:prstClr val="black"/>
                </a:solidFill>
                <a:latin typeface="+mn-lt"/>
              </a:rPr>
              <a:t> the meaning of the claim terms - not to implicitly add limitations that do not have express basis in the claim</a:t>
            </a:r>
          </a:p>
          <a:p>
            <a:pPr marL="857250" lvl="2" indent="-457200" eaLnBrk="1" fontAlgn="base" hangingPunct="1">
              <a:spcBef>
                <a:spcPct val="20000"/>
              </a:spcBef>
              <a:spcAft>
                <a:spcPts val="1200"/>
              </a:spcAft>
              <a:buFont typeface="Arial" pitchFamily="34" charset="0"/>
              <a:buChar char="•"/>
            </a:pPr>
            <a:r>
              <a:rPr lang="en-US" sz="2400" b="0" i="0" dirty="0" smtClean="0">
                <a:solidFill>
                  <a:prstClr val="black"/>
                </a:solidFill>
                <a:latin typeface="+mn-lt"/>
              </a:rPr>
              <a:t>A claim would not be limited to the preferred embodiment unless those limitations are positively recited in the claim</a:t>
            </a:r>
          </a:p>
        </p:txBody>
      </p:sp>
      <p:sp>
        <p:nvSpPr>
          <p:cNvPr id="9" name="Rectangle 4"/>
          <p:cNvSpPr txBox="1">
            <a:spLocks noChangeArrowheads="1"/>
          </p:cNvSpPr>
          <p:nvPr/>
        </p:nvSpPr>
        <p:spPr>
          <a:xfrm>
            <a:off x="447675" y="533400"/>
            <a:ext cx="7327900" cy="8382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eaLnBrk="1" fontAlgn="base" hangingPunct="1">
              <a:spcBef>
                <a:spcPct val="0"/>
              </a:spcBef>
              <a:spcAft>
                <a:spcPct val="0"/>
              </a:spcAft>
            </a:pPr>
            <a:r>
              <a:rPr lang="en-US" sz="3000" b="0" i="0" dirty="0" smtClean="0">
                <a:solidFill>
                  <a:srgbClr val="FFFFFF"/>
                </a:solidFill>
                <a:latin typeface="+mn-lt"/>
              </a:rPr>
              <a:t>BRI of Claims that Do Not Invoke § 112(f) </a:t>
            </a:r>
            <a:endParaRPr lang="en-US" sz="3000" b="0" i="0" dirty="0">
              <a:solidFill>
                <a:srgbClr val="FFFFFF"/>
              </a:solidFill>
              <a:latin typeface="+mn-lt"/>
            </a:endParaRPr>
          </a:p>
        </p:txBody>
      </p:sp>
    </p:spTree>
    <p:extLst>
      <p:ext uri="{BB962C8B-B14F-4D97-AF65-F5344CB8AC3E}">
        <p14:creationId xmlns:p14="http://schemas.microsoft.com/office/powerpoint/2010/main" val="2018169779"/>
      </p:ext>
    </p:extLst>
  </p:cSld>
  <p:clrMapOvr>
    <a:masterClrMapping/>
  </p:clrMapOvr>
  <p:transition>
    <p:rand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052"/>
          <p:cNvSpPr>
            <a:spLocks noGrp="1" noChangeArrowheads="1"/>
          </p:cNvSpPr>
          <p:nvPr>
            <p:ph type="dt" sz="half" idx="10"/>
          </p:nvPr>
        </p:nvSpPr>
        <p:spPr/>
        <p:txBody>
          <a:bodyPr/>
          <a:lstStyle/>
          <a:p>
            <a:pPr>
              <a:defRPr/>
            </a:pPr>
            <a:fld id="{EBAD4EF6-6EBD-4E7A-99D6-6D82F43AAE6B}" type="datetime1">
              <a:rPr lang="en-US"/>
              <a:pPr>
                <a:defRPr/>
              </a:pPr>
              <a:t>4/25/2014</a:t>
            </a:fld>
            <a:endParaRPr lang="en-US" dirty="0"/>
          </a:p>
        </p:txBody>
      </p:sp>
      <p:sp>
        <p:nvSpPr>
          <p:cNvPr id="8" name="Rectangle 2054"/>
          <p:cNvSpPr>
            <a:spLocks noGrp="1" noChangeArrowheads="1"/>
          </p:cNvSpPr>
          <p:nvPr>
            <p:ph type="sldNum" sz="quarter" idx="12"/>
          </p:nvPr>
        </p:nvSpPr>
        <p:spPr/>
        <p:txBody>
          <a:bodyPr/>
          <a:lstStyle/>
          <a:p>
            <a:pPr>
              <a:defRPr/>
            </a:pPr>
            <a:fld id="{F36444ED-B8CD-4BBA-A243-31E16A17005E}" type="slidenum">
              <a:rPr lang="en-US"/>
              <a:pPr>
                <a:defRPr/>
              </a:pPr>
              <a:t>8</a:t>
            </a:fld>
            <a:endParaRPr lang="en-US" dirty="0"/>
          </a:p>
        </p:txBody>
      </p:sp>
      <p:sp>
        <p:nvSpPr>
          <p:cNvPr id="4" name="Date Placeholder 3"/>
          <p:cNvSpPr txBox="1">
            <a:spLocks noGrp="1"/>
          </p:cNvSpPr>
          <p:nvPr/>
        </p:nvSpPr>
        <p:spPr bwMode="auto">
          <a:xfrm>
            <a:off x="152400" y="6324600"/>
            <a:ext cx="1905000" cy="457200"/>
          </a:xfrm>
          <a:prstGeom prst="rect">
            <a:avLst/>
          </a:prstGeom>
          <a:noFill/>
          <a:ln>
            <a:miter lim="800000"/>
            <a:headEnd/>
            <a:tailEnd/>
          </a:ln>
        </p:spPr>
        <p:txBody>
          <a:bodyPr bIns="9144" anchor="b"/>
          <a:lstStyle/>
          <a:p>
            <a:pPr fontAlgn="base">
              <a:spcBef>
                <a:spcPct val="0"/>
              </a:spcBef>
              <a:spcAft>
                <a:spcPct val="0"/>
              </a:spcAft>
              <a:defRPr/>
            </a:pPr>
            <a:endParaRPr lang="en-US" sz="1200" dirty="0">
              <a:solidFill>
                <a:srgbClr val="273C56"/>
              </a:solidFill>
            </a:endParaRPr>
          </a:p>
        </p:txBody>
      </p:sp>
      <p:sp>
        <p:nvSpPr>
          <p:cNvPr id="5" name="Slide Number Placeholder 5"/>
          <p:cNvSpPr txBox="1">
            <a:spLocks noGrp="1"/>
          </p:cNvSpPr>
          <p:nvPr/>
        </p:nvSpPr>
        <p:spPr bwMode="auto">
          <a:xfrm>
            <a:off x="7086600" y="6324600"/>
            <a:ext cx="1905000" cy="457200"/>
          </a:xfrm>
          <a:prstGeom prst="rect">
            <a:avLst/>
          </a:prstGeom>
          <a:noFill/>
          <a:ln>
            <a:miter lim="800000"/>
            <a:headEnd/>
            <a:tailEnd/>
          </a:ln>
        </p:spPr>
        <p:txBody>
          <a:bodyPr bIns="9144" anchor="b"/>
          <a:lstStyle/>
          <a:p>
            <a:pPr algn="r" fontAlgn="base">
              <a:spcBef>
                <a:spcPct val="0"/>
              </a:spcBef>
              <a:spcAft>
                <a:spcPct val="0"/>
              </a:spcAft>
              <a:defRPr/>
            </a:pPr>
            <a:endParaRPr lang="en-US" sz="1200" dirty="0">
              <a:solidFill>
                <a:srgbClr val="273C56"/>
              </a:solidFill>
            </a:endParaRPr>
          </a:p>
        </p:txBody>
      </p:sp>
      <p:sp>
        <p:nvSpPr>
          <p:cNvPr id="15364" name="Rectangle 5"/>
          <p:cNvSpPr>
            <a:spLocks noChangeArrowheads="1"/>
          </p:cNvSpPr>
          <p:nvPr/>
        </p:nvSpPr>
        <p:spPr bwMode="auto">
          <a:xfrm>
            <a:off x="228600" y="2133600"/>
            <a:ext cx="8610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fontAlgn="base">
              <a:spcBef>
                <a:spcPct val="20000"/>
              </a:spcBef>
              <a:spcAft>
                <a:spcPct val="0"/>
              </a:spcAft>
            </a:pPr>
            <a:endParaRPr lang="en-US" sz="2000" dirty="0">
              <a:solidFill>
                <a:srgbClr val="000000"/>
              </a:solidFill>
            </a:endParaRPr>
          </a:p>
          <a:p>
            <a:pPr marL="342900" indent="-342900" fontAlgn="base">
              <a:spcBef>
                <a:spcPct val="20000"/>
              </a:spcBef>
              <a:spcAft>
                <a:spcPct val="0"/>
              </a:spcAft>
              <a:buFontTx/>
              <a:buChar char="•"/>
            </a:pPr>
            <a:endParaRPr lang="en-US" sz="2000" dirty="0">
              <a:solidFill>
                <a:srgbClr val="000000"/>
              </a:solidFill>
            </a:endParaRPr>
          </a:p>
        </p:txBody>
      </p:sp>
      <p:sp>
        <p:nvSpPr>
          <p:cNvPr id="7" name="Rectangle 4"/>
          <p:cNvSpPr txBox="1">
            <a:spLocks noChangeArrowheads="1"/>
          </p:cNvSpPr>
          <p:nvPr/>
        </p:nvSpPr>
        <p:spPr>
          <a:xfrm>
            <a:off x="304800" y="1524000"/>
            <a:ext cx="8153400" cy="46482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marL="457200" lvl="1" indent="-457200" eaLnBrk="1" fontAlgn="base" hangingPunct="1">
              <a:spcBef>
                <a:spcPct val="20000"/>
              </a:spcBef>
              <a:spcAft>
                <a:spcPts val="1200"/>
              </a:spcAft>
              <a:buFont typeface="Arial" pitchFamily="34" charset="0"/>
              <a:buChar char="•"/>
            </a:pPr>
            <a:r>
              <a:rPr lang="en-US" sz="2800" b="0" i="0" dirty="0" smtClean="0">
                <a:solidFill>
                  <a:prstClr val="black"/>
                </a:solidFill>
                <a:latin typeface="+mn-lt"/>
              </a:rPr>
              <a:t>35 U.S.C. 112(f) imposes limits on the BRI </a:t>
            </a:r>
          </a:p>
          <a:p>
            <a:pPr marL="742950" lvl="2" indent="-457200" eaLnBrk="1" fontAlgn="base" hangingPunct="1">
              <a:spcBef>
                <a:spcPct val="20000"/>
              </a:spcBef>
              <a:spcAft>
                <a:spcPts val="1200"/>
              </a:spcAft>
              <a:buFont typeface="Arial" pitchFamily="34" charset="0"/>
              <a:buChar char="•"/>
            </a:pPr>
            <a:r>
              <a:rPr lang="en-US" sz="2800" b="0" i="0" dirty="0" smtClean="0">
                <a:solidFill>
                  <a:prstClr val="black"/>
                </a:solidFill>
                <a:latin typeface="+mn-lt"/>
              </a:rPr>
              <a:t>The BRI under § </a:t>
            </a:r>
            <a:r>
              <a:rPr lang="en-US" sz="2800" b="0" i="0" dirty="0">
                <a:solidFill>
                  <a:prstClr val="black"/>
                </a:solidFill>
                <a:latin typeface="+mn-lt"/>
              </a:rPr>
              <a:t>112(f) </a:t>
            </a:r>
            <a:r>
              <a:rPr lang="en-US" sz="2800" b="0" i="0" dirty="0" smtClean="0">
                <a:solidFill>
                  <a:prstClr val="black"/>
                </a:solidFill>
                <a:latin typeface="+mn-lt"/>
              </a:rPr>
              <a:t>is restricted to the corresponding structure</a:t>
            </a:r>
            <a:r>
              <a:rPr lang="en-US" sz="2800" b="0" i="0" dirty="0">
                <a:solidFill>
                  <a:prstClr val="black"/>
                </a:solidFill>
                <a:latin typeface="+mn-lt"/>
              </a:rPr>
              <a:t>, material, or acts described in the specification and equivalents </a:t>
            </a:r>
            <a:r>
              <a:rPr lang="en-US" sz="2800" b="0" i="0" dirty="0" smtClean="0">
                <a:solidFill>
                  <a:prstClr val="black"/>
                </a:solidFill>
                <a:latin typeface="+mn-lt"/>
              </a:rPr>
              <a:t>thereof </a:t>
            </a:r>
          </a:p>
          <a:p>
            <a:pPr marL="1028700" lvl="3" indent="-457200" eaLnBrk="1" fontAlgn="base" hangingPunct="1">
              <a:spcBef>
                <a:spcPct val="20000"/>
              </a:spcBef>
              <a:spcAft>
                <a:spcPts val="1200"/>
              </a:spcAft>
              <a:buFont typeface="Arial" pitchFamily="34" charset="0"/>
              <a:buChar char="•"/>
            </a:pPr>
            <a:r>
              <a:rPr lang="en-US" sz="2400" b="0" i="0" dirty="0">
                <a:solidFill>
                  <a:prstClr val="black"/>
                </a:solidFill>
                <a:latin typeface="+mn-lt"/>
              </a:rPr>
              <a:t>§ 112(f) </a:t>
            </a:r>
            <a:r>
              <a:rPr lang="en-US" sz="2400" b="0" i="0" dirty="0" smtClean="0">
                <a:solidFill>
                  <a:prstClr val="black"/>
                </a:solidFill>
                <a:latin typeface="+mn-lt"/>
              </a:rPr>
              <a:t>is a claiming technique that allows applicants to use purely functional terms in their claims </a:t>
            </a:r>
            <a:r>
              <a:rPr lang="en-US" sz="2400" dirty="0" smtClean="0">
                <a:solidFill>
                  <a:prstClr val="black"/>
                </a:solidFill>
                <a:latin typeface="+mn-lt"/>
              </a:rPr>
              <a:t>in exchange for</a:t>
            </a:r>
            <a:r>
              <a:rPr lang="en-US" sz="2400" b="0" dirty="0" smtClean="0">
                <a:solidFill>
                  <a:prstClr val="black"/>
                </a:solidFill>
                <a:latin typeface="+mn-lt"/>
              </a:rPr>
              <a:t> </a:t>
            </a:r>
            <a:r>
              <a:rPr lang="en-US" sz="2400" b="0" i="0" dirty="0" smtClean="0">
                <a:solidFill>
                  <a:prstClr val="black"/>
                </a:solidFill>
                <a:latin typeface="+mn-lt"/>
              </a:rPr>
              <a:t>relying on the structure, material or act that performs the function described in the supporting specification</a:t>
            </a:r>
            <a:endParaRPr lang="en-US" sz="2400" b="0" i="0" dirty="0">
              <a:solidFill>
                <a:prstClr val="black"/>
              </a:solidFill>
              <a:latin typeface="+mn-lt"/>
            </a:endParaRPr>
          </a:p>
        </p:txBody>
      </p:sp>
      <p:sp>
        <p:nvSpPr>
          <p:cNvPr id="9" name="Rectangle 4"/>
          <p:cNvSpPr txBox="1">
            <a:spLocks noChangeArrowheads="1"/>
          </p:cNvSpPr>
          <p:nvPr/>
        </p:nvSpPr>
        <p:spPr>
          <a:xfrm>
            <a:off x="457200" y="431800"/>
            <a:ext cx="7327900" cy="8382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eaLnBrk="1" fontAlgn="base" hangingPunct="1">
              <a:spcBef>
                <a:spcPct val="0"/>
              </a:spcBef>
              <a:spcAft>
                <a:spcPct val="0"/>
              </a:spcAft>
            </a:pPr>
            <a:r>
              <a:rPr lang="en-US" sz="3000" b="0" i="0" dirty="0">
                <a:solidFill>
                  <a:srgbClr val="FFFFFF"/>
                </a:solidFill>
                <a:latin typeface="+mn-lt"/>
              </a:rPr>
              <a:t>BRI of Claims that </a:t>
            </a:r>
            <a:r>
              <a:rPr lang="en-US" sz="3000" b="0" i="0" dirty="0" smtClean="0">
                <a:solidFill>
                  <a:srgbClr val="FFFFFF"/>
                </a:solidFill>
                <a:latin typeface="+mn-lt"/>
              </a:rPr>
              <a:t>Invoke </a:t>
            </a:r>
            <a:r>
              <a:rPr lang="en-US" sz="3000" b="0" i="0" dirty="0">
                <a:solidFill>
                  <a:srgbClr val="FFFFFF"/>
                </a:solidFill>
                <a:latin typeface="+mn-lt"/>
              </a:rPr>
              <a:t>§ 112(f) </a:t>
            </a:r>
          </a:p>
        </p:txBody>
      </p:sp>
    </p:spTree>
    <p:extLst>
      <p:ext uri="{BB962C8B-B14F-4D97-AF65-F5344CB8AC3E}">
        <p14:creationId xmlns:p14="http://schemas.microsoft.com/office/powerpoint/2010/main" val="2410067032"/>
      </p:ext>
    </p:extLst>
  </p:cSld>
  <p:clrMapOvr>
    <a:masterClrMapping/>
  </p:clrMapOvr>
  <p:transition>
    <p:rand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052"/>
          <p:cNvSpPr>
            <a:spLocks noGrp="1" noChangeArrowheads="1"/>
          </p:cNvSpPr>
          <p:nvPr>
            <p:ph type="dt" sz="half" idx="10"/>
          </p:nvPr>
        </p:nvSpPr>
        <p:spPr/>
        <p:txBody>
          <a:bodyPr/>
          <a:lstStyle/>
          <a:p>
            <a:pPr>
              <a:defRPr/>
            </a:pPr>
            <a:fld id="{EBAD4EF6-6EBD-4E7A-99D6-6D82F43AAE6B}" type="datetime1">
              <a:rPr lang="en-US"/>
              <a:pPr>
                <a:defRPr/>
              </a:pPr>
              <a:t>4/25/2014</a:t>
            </a:fld>
            <a:endParaRPr lang="en-US" dirty="0"/>
          </a:p>
        </p:txBody>
      </p:sp>
      <p:sp>
        <p:nvSpPr>
          <p:cNvPr id="8" name="Rectangle 2054"/>
          <p:cNvSpPr>
            <a:spLocks noGrp="1" noChangeArrowheads="1"/>
          </p:cNvSpPr>
          <p:nvPr>
            <p:ph type="sldNum" sz="quarter" idx="12"/>
          </p:nvPr>
        </p:nvSpPr>
        <p:spPr/>
        <p:txBody>
          <a:bodyPr/>
          <a:lstStyle/>
          <a:p>
            <a:pPr>
              <a:defRPr/>
            </a:pPr>
            <a:fld id="{F36444ED-B8CD-4BBA-A243-31E16A17005E}" type="slidenum">
              <a:rPr lang="en-US"/>
              <a:pPr>
                <a:defRPr/>
              </a:pPr>
              <a:t>9</a:t>
            </a:fld>
            <a:endParaRPr lang="en-US" dirty="0"/>
          </a:p>
        </p:txBody>
      </p:sp>
      <p:sp>
        <p:nvSpPr>
          <p:cNvPr id="4" name="Date Placeholder 3"/>
          <p:cNvSpPr txBox="1">
            <a:spLocks noGrp="1"/>
          </p:cNvSpPr>
          <p:nvPr/>
        </p:nvSpPr>
        <p:spPr bwMode="auto">
          <a:xfrm>
            <a:off x="152400" y="6324600"/>
            <a:ext cx="1905000" cy="457200"/>
          </a:xfrm>
          <a:prstGeom prst="rect">
            <a:avLst/>
          </a:prstGeom>
          <a:noFill/>
          <a:ln>
            <a:miter lim="800000"/>
            <a:headEnd/>
            <a:tailEnd/>
          </a:ln>
        </p:spPr>
        <p:txBody>
          <a:bodyPr bIns="9144" anchor="b"/>
          <a:lstStyle/>
          <a:p>
            <a:pPr fontAlgn="base">
              <a:spcBef>
                <a:spcPct val="0"/>
              </a:spcBef>
              <a:spcAft>
                <a:spcPct val="0"/>
              </a:spcAft>
              <a:defRPr/>
            </a:pPr>
            <a:endParaRPr lang="en-US" sz="1200" dirty="0">
              <a:solidFill>
                <a:srgbClr val="273C56"/>
              </a:solidFill>
            </a:endParaRPr>
          </a:p>
        </p:txBody>
      </p:sp>
      <p:sp>
        <p:nvSpPr>
          <p:cNvPr id="5" name="Slide Number Placeholder 5"/>
          <p:cNvSpPr txBox="1">
            <a:spLocks noGrp="1"/>
          </p:cNvSpPr>
          <p:nvPr/>
        </p:nvSpPr>
        <p:spPr bwMode="auto">
          <a:xfrm>
            <a:off x="7086600" y="6324600"/>
            <a:ext cx="1905000" cy="457200"/>
          </a:xfrm>
          <a:prstGeom prst="rect">
            <a:avLst/>
          </a:prstGeom>
          <a:noFill/>
          <a:ln>
            <a:miter lim="800000"/>
            <a:headEnd/>
            <a:tailEnd/>
          </a:ln>
        </p:spPr>
        <p:txBody>
          <a:bodyPr bIns="9144" anchor="b"/>
          <a:lstStyle/>
          <a:p>
            <a:pPr algn="r" fontAlgn="base">
              <a:spcBef>
                <a:spcPct val="0"/>
              </a:spcBef>
              <a:spcAft>
                <a:spcPct val="0"/>
              </a:spcAft>
              <a:defRPr/>
            </a:pPr>
            <a:endParaRPr lang="en-US" sz="1200" dirty="0">
              <a:solidFill>
                <a:srgbClr val="273C56"/>
              </a:solidFill>
            </a:endParaRPr>
          </a:p>
        </p:txBody>
      </p:sp>
      <p:sp>
        <p:nvSpPr>
          <p:cNvPr id="15364" name="Rectangle 5"/>
          <p:cNvSpPr>
            <a:spLocks noChangeArrowheads="1"/>
          </p:cNvSpPr>
          <p:nvPr/>
        </p:nvSpPr>
        <p:spPr bwMode="auto">
          <a:xfrm>
            <a:off x="228600" y="2133600"/>
            <a:ext cx="8610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fontAlgn="base">
              <a:spcBef>
                <a:spcPct val="20000"/>
              </a:spcBef>
              <a:spcAft>
                <a:spcPct val="0"/>
              </a:spcAft>
            </a:pPr>
            <a:endParaRPr lang="en-US" sz="2000" dirty="0">
              <a:solidFill>
                <a:srgbClr val="000000"/>
              </a:solidFill>
            </a:endParaRPr>
          </a:p>
          <a:p>
            <a:pPr marL="342900" indent="-342900" fontAlgn="base">
              <a:spcBef>
                <a:spcPct val="20000"/>
              </a:spcBef>
              <a:spcAft>
                <a:spcPct val="0"/>
              </a:spcAft>
              <a:buFontTx/>
              <a:buChar char="•"/>
            </a:pPr>
            <a:endParaRPr lang="en-US" sz="2000" dirty="0">
              <a:solidFill>
                <a:srgbClr val="000000"/>
              </a:solidFill>
            </a:endParaRPr>
          </a:p>
        </p:txBody>
      </p:sp>
      <p:sp>
        <p:nvSpPr>
          <p:cNvPr id="7" name="Rectangle 4"/>
          <p:cNvSpPr txBox="1">
            <a:spLocks noChangeArrowheads="1"/>
          </p:cNvSpPr>
          <p:nvPr/>
        </p:nvSpPr>
        <p:spPr>
          <a:xfrm>
            <a:off x="212725" y="1447800"/>
            <a:ext cx="8397875" cy="48260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marL="457200" lvl="1" indent="-457200" eaLnBrk="1" fontAlgn="base" hangingPunct="1">
              <a:spcBef>
                <a:spcPct val="20000"/>
              </a:spcBef>
              <a:spcAft>
                <a:spcPts val="1200"/>
              </a:spcAft>
              <a:buFont typeface="Arial" pitchFamily="34" charset="0"/>
              <a:buChar char="•"/>
            </a:pPr>
            <a:r>
              <a:rPr lang="en-US" sz="2800" b="0" i="0" dirty="0" smtClean="0">
                <a:solidFill>
                  <a:prstClr val="black"/>
                </a:solidFill>
                <a:latin typeface="+mn-lt"/>
              </a:rPr>
              <a:t>Limitation that </a:t>
            </a:r>
            <a:r>
              <a:rPr lang="en-US" sz="2800" b="0" i="0" u="sng" dirty="0" smtClean="0">
                <a:solidFill>
                  <a:prstClr val="black"/>
                </a:solidFill>
                <a:latin typeface="+mn-lt"/>
              </a:rPr>
              <a:t>does not</a:t>
            </a:r>
            <a:r>
              <a:rPr lang="en-US" sz="2800" b="0" i="0" dirty="0" smtClean="0">
                <a:solidFill>
                  <a:prstClr val="black"/>
                </a:solidFill>
                <a:latin typeface="+mn-lt"/>
              </a:rPr>
              <a:t> invoke § 112(f) </a:t>
            </a:r>
          </a:p>
          <a:p>
            <a:pPr marL="0" lvl="1" indent="0" eaLnBrk="1" fontAlgn="base" hangingPunct="1">
              <a:spcBef>
                <a:spcPct val="20000"/>
              </a:spcBef>
              <a:spcAft>
                <a:spcPts val="1200"/>
              </a:spcAft>
            </a:pPr>
            <a:r>
              <a:rPr lang="en-US" sz="2800" b="0" dirty="0" smtClean="0">
                <a:solidFill>
                  <a:prstClr val="black"/>
                </a:solidFill>
                <a:latin typeface="+mn-lt"/>
              </a:rPr>
              <a:t>	</a:t>
            </a:r>
            <a:r>
              <a:rPr lang="en-US" sz="2400" dirty="0" smtClean="0">
                <a:solidFill>
                  <a:prstClr val="black"/>
                </a:solidFill>
                <a:latin typeface="+mn-lt"/>
              </a:rPr>
              <a:t>BRI = [plain meaning of the claim language] </a:t>
            </a:r>
          </a:p>
          <a:p>
            <a:pPr marL="857250" lvl="2" indent="-457200" eaLnBrk="1" fontAlgn="base" hangingPunct="1">
              <a:spcBef>
                <a:spcPct val="20000"/>
              </a:spcBef>
              <a:spcAft>
                <a:spcPts val="1200"/>
              </a:spcAft>
              <a:buFont typeface="Wingdings" pitchFamily="2" charset="2"/>
              <a:buChar char="Ø"/>
            </a:pPr>
            <a:r>
              <a:rPr lang="en-US" sz="2400" b="0" i="0" dirty="0" smtClean="0">
                <a:solidFill>
                  <a:prstClr val="black"/>
                </a:solidFill>
                <a:latin typeface="+mn-lt"/>
              </a:rPr>
              <a:t>Details from the specification are not considered part of the claim limitation</a:t>
            </a:r>
          </a:p>
          <a:p>
            <a:pPr marL="457200" lvl="1" indent="-457200" eaLnBrk="1" fontAlgn="base" hangingPunct="1">
              <a:spcBef>
                <a:spcPct val="20000"/>
              </a:spcBef>
              <a:spcAft>
                <a:spcPts val="1200"/>
              </a:spcAft>
              <a:buFont typeface="Arial" pitchFamily="34" charset="0"/>
              <a:buChar char="•"/>
            </a:pPr>
            <a:r>
              <a:rPr lang="en-US" sz="2800" b="0" i="0" dirty="0" smtClean="0">
                <a:solidFill>
                  <a:prstClr val="black"/>
                </a:solidFill>
                <a:latin typeface="+mn-lt"/>
              </a:rPr>
              <a:t>Limitation that </a:t>
            </a:r>
            <a:r>
              <a:rPr lang="en-US" sz="2800" b="0" i="0" u="sng" dirty="0" smtClean="0">
                <a:solidFill>
                  <a:prstClr val="black"/>
                </a:solidFill>
                <a:latin typeface="+mn-lt"/>
              </a:rPr>
              <a:t>does</a:t>
            </a:r>
            <a:r>
              <a:rPr lang="en-US" sz="2800" b="0" i="0" dirty="0" smtClean="0">
                <a:solidFill>
                  <a:prstClr val="black"/>
                </a:solidFill>
                <a:latin typeface="+mn-lt"/>
              </a:rPr>
              <a:t> </a:t>
            </a:r>
            <a:r>
              <a:rPr lang="en-US" sz="2800" b="0" i="0" dirty="0">
                <a:solidFill>
                  <a:prstClr val="black"/>
                </a:solidFill>
                <a:latin typeface="+mn-lt"/>
              </a:rPr>
              <a:t>invoke § 112(f</a:t>
            </a:r>
            <a:r>
              <a:rPr lang="en-US" sz="2800" b="0" i="0" dirty="0" smtClean="0">
                <a:solidFill>
                  <a:prstClr val="black"/>
                </a:solidFill>
                <a:latin typeface="+mn-lt"/>
              </a:rPr>
              <a:t>)</a:t>
            </a:r>
          </a:p>
          <a:p>
            <a:pPr marL="857250" lvl="3" indent="0" eaLnBrk="1" fontAlgn="base" hangingPunct="1">
              <a:spcBef>
                <a:spcPct val="20000"/>
              </a:spcBef>
              <a:spcAft>
                <a:spcPts val="1200"/>
              </a:spcAft>
            </a:pPr>
            <a:r>
              <a:rPr lang="en-US" sz="2400" dirty="0" smtClean="0">
                <a:solidFill>
                  <a:prstClr val="black"/>
                </a:solidFill>
                <a:latin typeface="+mn-lt"/>
              </a:rPr>
              <a:t>BRI = </a:t>
            </a:r>
            <a:r>
              <a:rPr lang="en-US" sz="2400" dirty="0">
                <a:solidFill>
                  <a:prstClr val="black"/>
                </a:solidFill>
                <a:latin typeface="+mn-lt"/>
              </a:rPr>
              <a:t>[corresponding structure, material, or acts </a:t>
            </a:r>
            <a:r>
              <a:rPr lang="en-US" sz="2400" dirty="0" smtClean="0">
                <a:solidFill>
                  <a:prstClr val="black"/>
                </a:solidFill>
                <a:latin typeface="+mn-lt"/>
              </a:rPr>
              <a:t>disclosed </a:t>
            </a:r>
            <a:r>
              <a:rPr lang="en-US" sz="2400" dirty="0">
                <a:solidFill>
                  <a:prstClr val="black"/>
                </a:solidFill>
                <a:latin typeface="+mn-lt"/>
              </a:rPr>
              <a:t>in the </a:t>
            </a:r>
            <a:r>
              <a:rPr lang="en-US" sz="2400" dirty="0" smtClean="0">
                <a:solidFill>
                  <a:prstClr val="black"/>
                </a:solidFill>
                <a:latin typeface="+mn-lt"/>
              </a:rPr>
              <a:t>specification, </a:t>
            </a:r>
            <a:r>
              <a:rPr lang="en-US" sz="2400" dirty="0">
                <a:solidFill>
                  <a:prstClr val="black"/>
                </a:solidFill>
                <a:latin typeface="+mn-lt"/>
              </a:rPr>
              <a:t>and </a:t>
            </a:r>
            <a:r>
              <a:rPr lang="en-US" sz="2400" dirty="0" smtClean="0">
                <a:solidFill>
                  <a:prstClr val="black"/>
                </a:solidFill>
                <a:latin typeface="+mn-lt"/>
              </a:rPr>
              <a:t>equivalents, </a:t>
            </a:r>
            <a:r>
              <a:rPr lang="en-US" sz="2400" dirty="0">
                <a:solidFill>
                  <a:prstClr val="black"/>
                </a:solidFill>
                <a:latin typeface="+mn-lt"/>
              </a:rPr>
              <a:t>for performing the recited function]</a:t>
            </a:r>
          </a:p>
          <a:p>
            <a:pPr marL="857250" lvl="2" indent="-457200" eaLnBrk="1" fontAlgn="base" hangingPunct="1">
              <a:spcBef>
                <a:spcPct val="20000"/>
              </a:spcBef>
              <a:spcAft>
                <a:spcPts val="1200"/>
              </a:spcAft>
              <a:buFont typeface="Wingdings" pitchFamily="2" charset="2"/>
              <a:buChar char="Ø"/>
            </a:pPr>
            <a:r>
              <a:rPr lang="en-US" sz="2400" b="0" i="0" dirty="0">
                <a:solidFill>
                  <a:prstClr val="black"/>
                </a:solidFill>
                <a:latin typeface="+mn-lt"/>
              </a:rPr>
              <a:t>The corresponding specification is considered to be part of the claim </a:t>
            </a:r>
            <a:r>
              <a:rPr lang="en-US" sz="2400" b="0" i="0" dirty="0" smtClean="0">
                <a:solidFill>
                  <a:prstClr val="black"/>
                </a:solidFill>
                <a:latin typeface="+mn-lt"/>
              </a:rPr>
              <a:t>limitation</a:t>
            </a:r>
            <a:endParaRPr lang="en-US" sz="2400" b="0" i="0" dirty="0">
              <a:solidFill>
                <a:prstClr val="black"/>
              </a:solidFill>
              <a:latin typeface="+mn-lt"/>
            </a:endParaRPr>
          </a:p>
        </p:txBody>
      </p:sp>
      <p:sp>
        <p:nvSpPr>
          <p:cNvPr id="9" name="Rectangle 4"/>
          <p:cNvSpPr txBox="1">
            <a:spLocks noChangeArrowheads="1"/>
          </p:cNvSpPr>
          <p:nvPr/>
        </p:nvSpPr>
        <p:spPr>
          <a:xfrm>
            <a:off x="457200" y="431800"/>
            <a:ext cx="7327900" cy="838200"/>
          </a:xfrm>
          <a:prstGeom prst="rect">
            <a:avLst/>
          </a:prstGeom>
          <a:noFill/>
        </p:spPr>
        <p:txBody>
          <a:bodyPr/>
          <a:lstStyle>
            <a:lvl1pPr eaLnBrk="0" hangingPunct="0">
              <a:defRPr b="1" i="1">
                <a:solidFill>
                  <a:srgbClr val="FF0000"/>
                </a:solidFill>
                <a:latin typeface="Arial" charset="0"/>
              </a:defRPr>
            </a:lvl1pPr>
            <a:lvl2pPr marL="742950" indent="-285750" eaLnBrk="0" hangingPunct="0">
              <a:defRPr b="1" i="1">
                <a:solidFill>
                  <a:srgbClr val="FF0000"/>
                </a:solidFill>
                <a:latin typeface="Arial" charset="0"/>
              </a:defRPr>
            </a:lvl2pPr>
            <a:lvl3pPr marL="1143000" indent="-228600" eaLnBrk="0" hangingPunct="0">
              <a:defRPr b="1" i="1">
                <a:solidFill>
                  <a:srgbClr val="FF0000"/>
                </a:solidFill>
                <a:latin typeface="Arial" charset="0"/>
              </a:defRPr>
            </a:lvl3pPr>
            <a:lvl4pPr marL="1600200" indent="-228600" eaLnBrk="0" hangingPunct="0">
              <a:defRPr b="1" i="1">
                <a:solidFill>
                  <a:srgbClr val="FF0000"/>
                </a:solidFill>
                <a:latin typeface="Arial" charset="0"/>
              </a:defRPr>
            </a:lvl4pPr>
            <a:lvl5pPr marL="2057400" indent="-228600" eaLnBrk="0" hangingPunct="0">
              <a:defRPr b="1" i="1">
                <a:solidFill>
                  <a:srgbClr val="FF0000"/>
                </a:solidFill>
                <a:latin typeface="Arial" charset="0"/>
              </a:defRPr>
            </a:lvl5pPr>
            <a:lvl6pPr marL="2514600" indent="-228600" eaLnBrk="0" fontAlgn="base" hangingPunct="0">
              <a:spcBef>
                <a:spcPct val="0"/>
              </a:spcBef>
              <a:spcAft>
                <a:spcPct val="0"/>
              </a:spcAft>
              <a:defRPr b="1" i="1">
                <a:solidFill>
                  <a:srgbClr val="FF0000"/>
                </a:solidFill>
                <a:latin typeface="Arial" charset="0"/>
              </a:defRPr>
            </a:lvl6pPr>
            <a:lvl7pPr marL="2971800" indent="-228600" eaLnBrk="0" fontAlgn="base" hangingPunct="0">
              <a:spcBef>
                <a:spcPct val="0"/>
              </a:spcBef>
              <a:spcAft>
                <a:spcPct val="0"/>
              </a:spcAft>
              <a:defRPr b="1" i="1">
                <a:solidFill>
                  <a:srgbClr val="FF0000"/>
                </a:solidFill>
                <a:latin typeface="Arial" charset="0"/>
              </a:defRPr>
            </a:lvl7pPr>
            <a:lvl8pPr marL="3429000" indent="-228600" eaLnBrk="0" fontAlgn="base" hangingPunct="0">
              <a:spcBef>
                <a:spcPct val="0"/>
              </a:spcBef>
              <a:spcAft>
                <a:spcPct val="0"/>
              </a:spcAft>
              <a:defRPr b="1" i="1">
                <a:solidFill>
                  <a:srgbClr val="FF0000"/>
                </a:solidFill>
                <a:latin typeface="Arial" charset="0"/>
              </a:defRPr>
            </a:lvl8pPr>
            <a:lvl9pPr marL="3886200" indent="-228600" eaLnBrk="0" fontAlgn="base" hangingPunct="0">
              <a:spcBef>
                <a:spcPct val="0"/>
              </a:spcBef>
              <a:spcAft>
                <a:spcPct val="0"/>
              </a:spcAft>
              <a:defRPr b="1" i="1">
                <a:solidFill>
                  <a:srgbClr val="FF0000"/>
                </a:solidFill>
                <a:latin typeface="Arial" charset="0"/>
              </a:defRPr>
            </a:lvl9pPr>
          </a:lstStyle>
          <a:p>
            <a:pPr eaLnBrk="1" fontAlgn="base" hangingPunct="1">
              <a:spcBef>
                <a:spcPct val="0"/>
              </a:spcBef>
              <a:spcAft>
                <a:spcPct val="0"/>
              </a:spcAft>
            </a:pPr>
            <a:r>
              <a:rPr lang="en-US" sz="3200" b="0" i="0" dirty="0" smtClean="0">
                <a:solidFill>
                  <a:srgbClr val="FFFFFF"/>
                </a:solidFill>
                <a:latin typeface="+mn-lt"/>
              </a:rPr>
              <a:t>Comparison of BRI  </a:t>
            </a:r>
            <a:endParaRPr lang="en-US" sz="3200" b="0" i="0" dirty="0">
              <a:solidFill>
                <a:srgbClr val="FFFFFF"/>
              </a:solidFill>
              <a:latin typeface="+mn-lt"/>
            </a:endParaRPr>
          </a:p>
        </p:txBody>
      </p:sp>
    </p:spTree>
    <p:extLst>
      <p:ext uri="{BB962C8B-B14F-4D97-AF65-F5344CB8AC3E}">
        <p14:creationId xmlns:p14="http://schemas.microsoft.com/office/powerpoint/2010/main" val="2382800415"/>
      </p:ext>
    </p:extLst>
  </p:cSld>
  <p:clrMapOvr>
    <a:masterClrMapping/>
  </p:clrMapOvr>
  <p:transition>
    <p:random/>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SUBSTITUTION_ID" val="{FB7BA278-E34D-445B-910E-E46023C28C46}"/>
</p:tagLst>
</file>

<file path=ppt/tags/tag2.xml><?xml version="1.0" encoding="utf-8"?>
<p:tagLst xmlns:a="http://schemas.openxmlformats.org/drawingml/2006/main" xmlns:r="http://schemas.openxmlformats.org/officeDocument/2006/relationships" xmlns:p="http://schemas.openxmlformats.org/presentationml/2006/main">
  <p:tag name="MMPROD_SUBSTITUTION_ID" val="{5FF0FD26-B99D-4028-99DF-F664EEF5A0EF}"/>
</p:tagLst>
</file>

<file path=ppt/theme/theme1.xml><?xml version="1.0" encoding="utf-8"?>
<a:theme xmlns:a="http://schemas.openxmlformats.org/drawingml/2006/main" name="_6">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7577</TotalTime>
  <Words>8786</Words>
  <Application>Microsoft Office PowerPoint</Application>
  <PresentationFormat>On-screen Show (4:3)</PresentationFormat>
  <Paragraphs>417</Paragraphs>
  <Slides>40</Slides>
  <Notes>40</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_6</vt:lpstr>
      <vt:lpstr>35 USC 112(f)*: Broadest Reasonable Interpretation and Definiteness of § 112(f) Limitations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U.S. Patent and Trademark Office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Refresher 112/6</dc:title>
  <dc:creator>USPTO</dc:creator>
  <cp:lastModifiedBy>USPTO</cp:lastModifiedBy>
  <cp:revision>423</cp:revision>
  <cp:lastPrinted>2014-03-19T12:13:25Z</cp:lastPrinted>
  <dcterms:created xsi:type="dcterms:W3CDTF">2012-04-17T12:18:39Z</dcterms:created>
  <dcterms:modified xsi:type="dcterms:W3CDTF">2014-04-25T15:54:21Z</dcterms:modified>
</cp:coreProperties>
</file>