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7" r:id="rId4"/>
  </p:sldMasterIdLst>
  <p:notesMasterIdLst>
    <p:notesMasterId r:id="rId120"/>
  </p:notesMasterIdLst>
  <p:handoutMasterIdLst>
    <p:handoutMasterId r:id="rId121"/>
  </p:handoutMasterIdLst>
  <p:sldIdLst>
    <p:sldId id="1138" r:id="rId5"/>
    <p:sldId id="1352" r:id="rId6"/>
    <p:sldId id="1353" r:id="rId7"/>
    <p:sldId id="1191" r:id="rId8"/>
    <p:sldId id="1238" r:id="rId9"/>
    <p:sldId id="1223" r:id="rId10"/>
    <p:sldId id="1239" r:id="rId11"/>
    <p:sldId id="1224" r:id="rId12"/>
    <p:sldId id="1241" r:id="rId13"/>
    <p:sldId id="1242" r:id="rId14"/>
    <p:sldId id="1226" r:id="rId15"/>
    <p:sldId id="1243" r:id="rId16"/>
    <p:sldId id="1227" r:id="rId17"/>
    <p:sldId id="1246" r:id="rId18"/>
    <p:sldId id="1247" r:id="rId19"/>
    <p:sldId id="1248" r:id="rId20"/>
    <p:sldId id="1250" r:id="rId21"/>
    <p:sldId id="1249" r:id="rId22"/>
    <p:sldId id="1251" r:id="rId23"/>
    <p:sldId id="1252" r:id="rId24"/>
    <p:sldId id="1253" r:id="rId25"/>
    <p:sldId id="1254" r:id="rId26"/>
    <p:sldId id="1255" r:id="rId27"/>
    <p:sldId id="1271" r:id="rId28"/>
    <p:sldId id="1258" r:id="rId29"/>
    <p:sldId id="1256" r:id="rId30"/>
    <p:sldId id="1257" r:id="rId31"/>
    <p:sldId id="1265" r:id="rId32"/>
    <p:sldId id="1260" r:id="rId33"/>
    <p:sldId id="1263" r:id="rId34"/>
    <p:sldId id="1269" r:id="rId35"/>
    <p:sldId id="1272" r:id="rId36"/>
    <p:sldId id="1264" r:id="rId37"/>
    <p:sldId id="1259" r:id="rId38"/>
    <p:sldId id="1262" r:id="rId39"/>
    <p:sldId id="1266" r:id="rId40"/>
    <p:sldId id="1267" r:id="rId41"/>
    <p:sldId id="1268" r:id="rId42"/>
    <p:sldId id="1270" r:id="rId43"/>
    <p:sldId id="1244" r:id="rId44"/>
    <p:sldId id="1273" r:id="rId45"/>
    <p:sldId id="1274" r:id="rId46"/>
    <p:sldId id="1275" r:id="rId47"/>
    <p:sldId id="1276" r:id="rId48"/>
    <p:sldId id="1277" r:id="rId49"/>
    <p:sldId id="1283" r:id="rId50"/>
    <p:sldId id="1279" r:id="rId51"/>
    <p:sldId id="1280" r:id="rId52"/>
    <p:sldId id="1281" r:id="rId53"/>
    <p:sldId id="1282" r:id="rId54"/>
    <p:sldId id="1284" r:id="rId55"/>
    <p:sldId id="1285" r:id="rId56"/>
    <p:sldId id="1286" r:id="rId57"/>
    <p:sldId id="1287" r:id="rId58"/>
    <p:sldId id="1288" r:id="rId59"/>
    <p:sldId id="1289" r:id="rId60"/>
    <p:sldId id="1290" r:id="rId61"/>
    <p:sldId id="1291" r:id="rId62"/>
    <p:sldId id="1292" r:id="rId63"/>
    <p:sldId id="1293" r:id="rId64"/>
    <p:sldId id="1294" r:id="rId65"/>
    <p:sldId id="1295" r:id="rId66"/>
    <p:sldId id="1355" r:id="rId67"/>
    <p:sldId id="1354" r:id="rId68"/>
    <p:sldId id="1296" r:id="rId69"/>
    <p:sldId id="1297" r:id="rId70"/>
    <p:sldId id="1298" r:id="rId71"/>
    <p:sldId id="1299" r:id="rId72"/>
    <p:sldId id="1300" r:id="rId73"/>
    <p:sldId id="1301" r:id="rId74"/>
    <p:sldId id="1302" r:id="rId75"/>
    <p:sldId id="1303" r:id="rId76"/>
    <p:sldId id="1304" r:id="rId77"/>
    <p:sldId id="1305" r:id="rId78"/>
    <p:sldId id="1306" r:id="rId79"/>
    <p:sldId id="1307" r:id="rId80"/>
    <p:sldId id="1348" r:id="rId81"/>
    <p:sldId id="1308" r:id="rId82"/>
    <p:sldId id="1309" r:id="rId83"/>
    <p:sldId id="1310" r:id="rId84"/>
    <p:sldId id="1311" r:id="rId85"/>
    <p:sldId id="1312" r:id="rId86"/>
    <p:sldId id="1313" r:id="rId87"/>
    <p:sldId id="1314" r:id="rId88"/>
    <p:sldId id="1315" r:id="rId89"/>
    <p:sldId id="1316" r:id="rId90"/>
    <p:sldId id="1317" r:id="rId91"/>
    <p:sldId id="1318" r:id="rId92"/>
    <p:sldId id="1319" r:id="rId93"/>
    <p:sldId id="1320" r:id="rId94"/>
    <p:sldId id="1321" r:id="rId95"/>
    <p:sldId id="1322" r:id="rId96"/>
    <p:sldId id="1323" r:id="rId97"/>
    <p:sldId id="1324" r:id="rId98"/>
    <p:sldId id="1325" r:id="rId99"/>
    <p:sldId id="1326" r:id="rId100"/>
    <p:sldId id="1328" r:id="rId101"/>
    <p:sldId id="1329" r:id="rId102"/>
    <p:sldId id="1330" r:id="rId103"/>
    <p:sldId id="1331" r:id="rId104"/>
    <p:sldId id="1332" r:id="rId105"/>
    <p:sldId id="1356" r:id="rId106"/>
    <p:sldId id="1351" r:id="rId107"/>
    <p:sldId id="1336" r:id="rId108"/>
    <p:sldId id="1337" r:id="rId109"/>
    <p:sldId id="1338" r:id="rId110"/>
    <p:sldId id="1340" r:id="rId111"/>
    <p:sldId id="1341" r:id="rId112"/>
    <p:sldId id="1342" r:id="rId113"/>
    <p:sldId id="1343" r:id="rId114"/>
    <p:sldId id="1344" r:id="rId115"/>
    <p:sldId id="1345" r:id="rId116"/>
    <p:sldId id="1346" r:id="rId117"/>
    <p:sldId id="1350" r:id="rId118"/>
    <p:sldId id="1218" r:id="rId119"/>
  </p:sldIdLst>
  <p:sldSz cx="9144000" cy="5715000" type="screen16x10"/>
  <p:notesSz cx="7010400" cy="9296400"/>
  <p:custDataLst>
    <p:tags r:id="rId1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60" userDrawn="1">
          <p15:clr>
            <a:srgbClr val="A4A3A4"/>
          </p15:clr>
        </p15:guide>
        <p15:guide id="2" pos="292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nda, Kathleen" initials="FK" lastIdx="60" clrIdx="0">
    <p:extLst>
      <p:ext uri="{19B8F6BF-5375-455C-9EA6-DF929625EA0E}">
        <p15:presenceInfo xmlns:p15="http://schemas.microsoft.com/office/powerpoint/2012/main" userId="S-1-5-21-185489447-88882503-980507067-142396" providerId="AD"/>
      </p:ext>
    </p:extLst>
  </p:cmAuthor>
  <p:cmAuthor id="2" name="Gorgos, Kathryn" initials="GK" lastIdx="72" clrIdx="1">
    <p:extLst>
      <p:ext uri="{19B8F6BF-5375-455C-9EA6-DF929625EA0E}">
        <p15:presenceInfo xmlns:p15="http://schemas.microsoft.com/office/powerpoint/2012/main" userId="S-1-5-21-185489447-88882503-980507067-3991" providerId="AD"/>
      </p:ext>
    </p:extLst>
  </p:cmAuthor>
  <p:cmAuthor id="3" name="Rossi, Jessica" initials="RJ" lastIdx="16" clrIdx="2">
    <p:extLst>
      <p:ext uri="{19B8F6BF-5375-455C-9EA6-DF929625EA0E}">
        <p15:presenceInfo xmlns:p15="http://schemas.microsoft.com/office/powerpoint/2012/main" userId="S-1-5-21-185489447-88882503-980507067-36195" providerId="AD"/>
      </p:ext>
    </p:extLst>
  </p:cmAuthor>
  <p:cmAuthor id="4" name="Borsetti, Greg" initials="BG" lastIdx="17" clrIdx="3">
    <p:extLst>
      <p:ext uri="{19B8F6BF-5375-455C-9EA6-DF929625EA0E}">
        <p15:presenceInfo xmlns:p15="http://schemas.microsoft.com/office/powerpoint/2012/main" userId="S-1-5-21-185489447-88882503-980507067-188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BDD"/>
    <a:srgbClr val="008000"/>
    <a:srgbClr val="FF0000"/>
    <a:srgbClr val="0062AC"/>
    <a:srgbClr val="A4E5EE"/>
    <a:srgbClr val="FFCCFF"/>
    <a:srgbClr val="9C5BCD"/>
    <a:srgbClr val="00863D"/>
    <a:srgbClr val="200F9D"/>
    <a:srgbClr val="063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67857" autoAdjust="0"/>
  </p:normalViewPr>
  <p:slideViewPr>
    <p:cSldViewPr>
      <p:cViewPr varScale="1">
        <p:scale>
          <a:sx n="106" d="100"/>
          <a:sy n="106" d="100"/>
        </p:scale>
        <p:origin x="2154" y="102"/>
      </p:cViewPr>
      <p:guideLst>
        <p:guide orient="horz" pos="1760"/>
        <p:guide pos="2928"/>
      </p:guideLst>
    </p:cSldViewPr>
  </p:slideViewPr>
  <p:outlineViewPr>
    <p:cViewPr>
      <p:scale>
        <a:sx n="33" d="100"/>
        <a:sy n="33" d="100"/>
      </p:scale>
      <p:origin x="0" y="0"/>
    </p:cViewPr>
  </p:outlineViewPr>
  <p:notesTextViewPr>
    <p:cViewPr>
      <p:scale>
        <a:sx n="3" d="2"/>
        <a:sy n="3" d="2"/>
      </p:scale>
      <p:origin x="0" y="0"/>
    </p:cViewPr>
  </p:notesTextViewPr>
  <p:sorterViewPr>
    <p:cViewPr>
      <p:scale>
        <a:sx n="74" d="100"/>
        <a:sy n="74" d="100"/>
      </p:scale>
      <p:origin x="0" y="0"/>
    </p:cViewPr>
  </p:sorterViewPr>
  <p:notesViewPr>
    <p:cSldViewPr>
      <p:cViewPr varScale="1">
        <p:scale>
          <a:sx n="95" d="100"/>
          <a:sy n="95" d="100"/>
        </p:scale>
        <p:origin x="3534"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3" tIns="45707" rIns="91413" bIns="45707"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13" tIns="45707" rIns="91413" bIns="45707" rtlCol="0"/>
          <a:lstStyle>
            <a:lvl1pPr algn="r">
              <a:defRPr sz="1200"/>
            </a:lvl1pPr>
          </a:lstStyle>
          <a:p>
            <a:fld id="{804565A8-3DE8-44F3-A4DE-F362591F40A0}" type="datetimeFigureOut">
              <a:rPr lang="en-US" smtClean="0"/>
              <a:t>1/10/2019</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1413" tIns="45707" rIns="91413" bIns="457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6"/>
            <a:ext cx="3038475" cy="465138"/>
          </a:xfrm>
          <a:prstGeom prst="rect">
            <a:avLst/>
          </a:prstGeom>
        </p:spPr>
        <p:txBody>
          <a:bodyPr vert="horz" lIns="91413" tIns="45707" rIns="91413" bIns="45707"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4" tIns="46573" rIns="93144" bIns="46573"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4" tIns="46573" rIns="93144" bIns="46573" rtlCol="0"/>
          <a:lstStyle>
            <a:lvl1pPr algn="r">
              <a:defRPr sz="1200"/>
            </a:lvl1pPr>
          </a:lstStyle>
          <a:p>
            <a:fld id="{4CDD882B-35E3-4969-96BF-736AA9A0CBFD}" type="datetimeFigureOut">
              <a:rPr lang="en-US" smtClean="0"/>
              <a:t>1/10/2019</a:t>
            </a:fld>
            <a:endParaRPr lang="en-US" dirty="0"/>
          </a:p>
        </p:txBody>
      </p:sp>
      <p:sp>
        <p:nvSpPr>
          <p:cNvPr id="4" name="Slide Image Placeholder 3"/>
          <p:cNvSpPr>
            <a:spLocks noGrp="1" noRot="1" noChangeAspect="1"/>
          </p:cNvSpPr>
          <p:nvPr>
            <p:ph type="sldImg" idx="2"/>
          </p:nvPr>
        </p:nvSpPr>
        <p:spPr>
          <a:xfrm>
            <a:off x="717550" y="696913"/>
            <a:ext cx="5576888" cy="3486150"/>
          </a:xfrm>
          <a:prstGeom prst="rect">
            <a:avLst/>
          </a:prstGeom>
          <a:noFill/>
          <a:ln w="12700">
            <a:solidFill>
              <a:prstClr val="black"/>
            </a:solidFill>
          </a:ln>
        </p:spPr>
        <p:txBody>
          <a:bodyPr vert="horz" lIns="93144" tIns="46573" rIns="93144" bIns="4657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4" tIns="46573" rIns="93144" bIns="465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44" tIns="46573" rIns="93144" bIns="465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4" tIns="46573" rIns="93144" bIns="46573"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a:t>
            </a:fld>
            <a:endParaRPr lang="en-US" dirty="0"/>
          </a:p>
        </p:txBody>
      </p:sp>
    </p:spTree>
    <p:extLst>
      <p:ext uri="{BB962C8B-B14F-4D97-AF65-F5344CB8AC3E}">
        <p14:creationId xmlns:p14="http://schemas.microsoft.com/office/powerpoint/2010/main" val="172794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a:t>
            </a:fld>
            <a:endParaRPr lang="en-US" dirty="0"/>
          </a:p>
        </p:txBody>
      </p:sp>
    </p:spTree>
    <p:extLst>
      <p:ext uri="{BB962C8B-B14F-4D97-AF65-F5344CB8AC3E}">
        <p14:creationId xmlns:p14="http://schemas.microsoft.com/office/powerpoint/2010/main" val="63030765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100</a:t>
            </a:fld>
            <a:endParaRPr lang="en-US" dirty="0"/>
          </a:p>
        </p:txBody>
      </p:sp>
    </p:spTree>
    <p:extLst>
      <p:ext uri="{BB962C8B-B14F-4D97-AF65-F5344CB8AC3E}">
        <p14:creationId xmlns:p14="http://schemas.microsoft.com/office/powerpoint/2010/main" val="167794350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101</a:t>
            </a:fld>
            <a:endParaRPr lang="en-US" dirty="0"/>
          </a:p>
        </p:txBody>
      </p:sp>
    </p:spTree>
    <p:extLst>
      <p:ext uri="{BB962C8B-B14F-4D97-AF65-F5344CB8AC3E}">
        <p14:creationId xmlns:p14="http://schemas.microsoft.com/office/powerpoint/2010/main" val="6200411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  </a:t>
            </a:r>
          </a:p>
          <a:p>
            <a:endParaRPr lang="en-US" dirty="0"/>
          </a:p>
          <a:p>
            <a:r>
              <a:rPr lang="en-US" dirty="0"/>
              <a:t>Regarding a clear explanation for an obviousness rejection, see MPEP 2141-2144.  Examiners may also wish to review the discussion of </a:t>
            </a:r>
            <a:r>
              <a:rPr lang="en-US" dirty="0" err="1"/>
              <a:t>Outdry</a:t>
            </a:r>
            <a:r>
              <a:rPr lang="en-US" dirty="0"/>
              <a:t> Technologies Corp. v. </a:t>
            </a:r>
            <a:r>
              <a:rPr lang="en-US" dirty="0" err="1"/>
              <a:t>Geox</a:t>
            </a:r>
            <a:r>
              <a:rPr lang="en-US" dirty="0"/>
              <a:t> S.P.A., 859 F.3d 1363 (Fed. Cir. 2017) presented in the recent lecture portion of the obviousness training (“Clear Obviousness Rejections:  Important Lessons from </a:t>
            </a:r>
            <a:r>
              <a:rPr lang="en-US" dirty="0" err="1"/>
              <a:t>Outdry</a:t>
            </a:r>
            <a:r>
              <a:rPr lang="en-US" dirty="0"/>
              <a:t> v. </a:t>
            </a:r>
            <a:r>
              <a:rPr lang="en-US" dirty="0" err="1"/>
              <a:t>Geox</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102</a:t>
            </a:fld>
            <a:endParaRPr lang="en-US" dirty="0"/>
          </a:p>
        </p:txBody>
      </p:sp>
    </p:spTree>
    <p:extLst>
      <p:ext uri="{BB962C8B-B14F-4D97-AF65-F5344CB8AC3E}">
        <p14:creationId xmlns:p14="http://schemas.microsoft.com/office/powerpoint/2010/main" val="11398759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Recall that the analogous art requirement for references to be used in obviousness rejections is that the reference must either be in the same field of endeavor as the claimed invention, or be reasonably pertinent to the problem to be solved by the claimed invention. See MPEP</a:t>
            </a:r>
            <a:r>
              <a:rPr lang="en-US" baseline="0" dirty="0" smtClean="0"/>
              <a:t> </a:t>
            </a:r>
            <a:r>
              <a:rPr lang="en-US" dirty="0" smtClean="0"/>
              <a:t>2141.01(a).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What</a:t>
            </a:r>
            <a:r>
              <a:rPr lang="en-US" baseline="0" dirty="0" smtClean="0"/>
              <a:t> is needed is that the references be analogous art </a:t>
            </a:r>
            <a:r>
              <a:rPr lang="en-US" u="sng" baseline="0" dirty="0" smtClean="0"/>
              <a:t>to the claimed invention</a:t>
            </a:r>
            <a:r>
              <a:rPr lang="en-US" baseline="0" dirty="0" smtClean="0"/>
              <a:t>.  Analogous art does not mean that the references being combined must be analogous to each other.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notion that references must somehow be analogous art </a:t>
            </a:r>
            <a:r>
              <a:rPr lang="en-US" u="sng" baseline="0" dirty="0" smtClean="0"/>
              <a:t>to each other</a:t>
            </a:r>
            <a:r>
              <a:rPr lang="en-US" baseline="0" dirty="0" smtClean="0"/>
              <a:t> is INCORRECT.  The analogous art tests involve a comparison of each of the references with the claimed invention.  The references may be from different fields of endeavor as long as each of them fulfills at least one of the tests for relatedness to the claimed invention.  For example, a combination invention could include components A and B.  A reference teaching A and a reference teaching B would both be analogous art to the claimed invention even though A and B may not be shown in the prior art to be related to each other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Simply put, if a reference is not analogous art to the claimed invention,</a:t>
            </a:r>
            <a:r>
              <a:rPr lang="en-US" baseline="0" dirty="0" smtClean="0"/>
              <a:t> it cannot be used in a 103 rejection.</a:t>
            </a:r>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103</a:t>
            </a:fld>
            <a:endParaRPr lang="en-US" dirty="0"/>
          </a:p>
        </p:txBody>
      </p:sp>
    </p:spTree>
    <p:extLst>
      <p:ext uri="{BB962C8B-B14F-4D97-AF65-F5344CB8AC3E}">
        <p14:creationId xmlns:p14="http://schemas.microsoft.com/office/powerpoint/2010/main" val="41028906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104</a:t>
            </a:fld>
            <a:endParaRPr lang="en-US" dirty="0"/>
          </a:p>
        </p:txBody>
      </p:sp>
    </p:spTree>
    <p:extLst>
      <p:ext uri="{BB962C8B-B14F-4D97-AF65-F5344CB8AC3E}">
        <p14:creationId xmlns:p14="http://schemas.microsoft.com/office/powerpoint/2010/main" val="13604973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105</a:t>
            </a:fld>
            <a:endParaRPr lang="en-US" dirty="0"/>
          </a:p>
        </p:txBody>
      </p:sp>
    </p:spTree>
    <p:extLst>
      <p:ext uri="{BB962C8B-B14F-4D97-AF65-F5344CB8AC3E}">
        <p14:creationId xmlns:p14="http://schemas.microsoft.com/office/powerpoint/2010/main" val="14668965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aseline="0" dirty="0" smtClean="0"/>
              <a:t>INSTRUCTOR NOTES: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MPEP 2111.01 and 2173.01 regarding claim interpretation according to the </a:t>
            </a:r>
            <a:r>
              <a:rPr lang="en-US" dirty="0"/>
              <a:t>broadest</a:t>
            </a:r>
            <a:r>
              <a:rPr lang="en-US" baseline="0" dirty="0" smtClean="0"/>
              <a:t> </a:t>
            </a:r>
            <a:r>
              <a:rPr lang="en-US" dirty="0"/>
              <a:t>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106</a:t>
            </a:fld>
            <a:endParaRPr lang="en-US" dirty="0"/>
          </a:p>
        </p:txBody>
      </p:sp>
    </p:spTree>
    <p:extLst>
      <p:ext uri="{BB962C8B-B14F-4D97-AF65-F5344CB8AC3E}">
        <p14:creationId xmlns:p14="http://schemas.microsoft.com/office/powerpoint/2010/main" val="31055640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107</a:t>
            </a:fld>
            <a:endParaRPr lang="en-US" dirty="0"/>
          </a:p>
        </p:txBody>
      </p:sp>
    </p:spTree>
    <p:extLst>
      <p:ext uri="{BB962C8B-B14F-4D97-AF65-F5344CB8AC3E}">
        <p14:creationId xmlns:p14="http://schemas.microsoft.com/office/powerpoint/2010/main" val="12317138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108</a:t>
            </a:fld>
            <a:endParaRPr lang="en-US" dirty="0"/>
          </a:p>
        </p:txBody>
      </p:sp>
    </p:spTree>
    <p:extLst>
      <p:ext uri="{BB962C8B-B14F-4D97-AF65-F5344CB8AC3E}">
        <p14:creationId xmlns:p14="http://schemas.microsoft.com/office/powerpoint/2010/main" val="10480080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109</a:t>
            </a:fld>
            <a:endParaRPr lang="en-US" dirty="0"/>
          </a:p>
        </p:txBody>
      </p:sp>
    </p:spTree>
    <p:extLst>
      <p:ext uri="{BB962C8B-B14F-4D97-AF65-F5344CB8AC3E}">
        <p14:creationId xmlns:p14="http://schemas.microsoft.com/office/powerpoint/2010/main" val="288125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aseline="0" dirty="0" smtClean="0"/>
              <a:t>INSTRUCTOR NOTES: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MPEP 2111.01 and 2173.01 regarding claim interpretation according to the broadest reasonable interpretation (BRI) in light of the specification.  See also the discussion of BRI and </a:t>
            </a:r>
            <a:r>
              <a:rPr kumimoji="0" lang="en-US" b="0" i="1" u="none" strike="noStrike" kern="1200" cap="none" spc="0" normalizeH="0" baseline="0" noProof="0" dirty="0" err="1" smtClean="0">
                <a:ln>
                  <a:noFill/>
                </a:ln>
                <a:solidFill>
                  <a:prstClr val="black"/>
                </a:solidFill>
                <a:effectLst/>
                <a:uLnTx/>
                <a:uFillTx/>
              </a:rPr>
              <a:t>Respironics</a:t>
            </a:r>
            <a:r>
              <a:rPr kumimoji="0" lang="en-US" b="0" i="1" u="none" strike="noStrike" kern="1200" cap="none" spc="0" normalizeH="0" baseline="0" noProof="0" dirty="0" smtClean="0">
                <a:ln>
                  <a:noFill/>
                </a:ln>
                <a:solidFill>
                  <a:prstClr val="black"/>
                </a:solidFill>
                <a:effectLst/>
                <a:uLnTx/>
                <a:uFillTx/>
              </a:rPr>
              <a:t>, Inc. v. </a:t>
            </a:r>
            <a:r>
              <a:rPr kumimoji="0" lang="en-US" b="0" i="1" u="none" strike="noStrike" kern="1200" cap="none" spc="0" normalizeH="0" baseline="0" noProof="0" dirty="0" err="1" smtClean="0">
                <a:ln>
                  <a:noFill/>
                </a:ln>
                <a:solidFill>
                  <a:prstClr val="black"/>
                </a:solidFill>
                <a:effectLst/>
                <a:uLnTx/>
                <a:uFillTx/>
              </a:rPr>
              <a:t>Zoll</a:t>
            </a:r>
            <a:r>
              <a:rPr kumimoji="0" lang="en-US" b="0" i="1" u="none" strike="noStrike" kern="1200" cap="none" spc="0" normalizeH="0" baseline="0" noProof="0" dirty="0" smtClean="0">
                <a:ln>
                  <a:noFill/>
                </a:ln>
                <a:solidFill>
                  <a:prstClr val="black"/>
                </a:solidFill>
                <a:effectLst/>
                <a:uLnTx/>
                <a:uFillTx/>
              </a:rPr>
              <a:t> Med. Corp</a:t>
            </a:r>
            <a:r>
              <a:rPr kumimoji="0" lang="en-US" b="0" i="0" u="none" strike="noStrike" kern="1200" cap="none" spc="0" normalizeH="0" baseline="0" noProof="0" dirty="0" smtClean="0">
                <a:ln>
                  <a:noFill/>
                </a:ln>
                <a:solidFill>
                  <a:prstClr val="black"/>
                </a:solidFill>
                <a:effectLst/>
                <a:uLnTx/>
                <a:uFillTx/>
              </a:rPr>
              <a:t>., 656 F. </a:t>
            </a:r>
            <a:r>
              <a:rPr kumimoji="0" lang="en-US" b="0" i="0" u="none" strike="noStrike" kern="1200" cap="none" spc="0" normalizeH="0" baseline="0" noProof="0" dirty="0" err="1" smtClean="0">
                <a:ln>
                  <a:noFill/>
                </a:ln>
                <a:solidFill>
                  <a:prstClr val="black"/>
                </a:solidFill>
                <a:effectLst/>
                <a:uLnTx/>
                <a:uFillTx/>
              </a:rPr>
              <a:t>App'x</a:t>
            </a:r>
            <a:r>
              <a:rPr kumimoji="0" lang="en-US" b="0" i="0" u="none" strike="noStrike" kern="1200" cap="none" spc="0" normalizeH="0" baseline="0" noProof="0" dirty="0" smtClean="0">
                <a:ln>
                  <a:noFill/>
                </a:ln>
                <a:solidFill>
                  <a:prstClr val="black"/>
                </a:solidFill>
                <a:effectLst/>
                <a:uLnTx/>
                <a:uFillTx/>
              </a:rPr>
              <a:t> 531 presented at slides 13-16 of the recent lecture portion of the anticipation training (“Proper Anticipation Rejections:  Reminders from Recent Case Law”).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a:t>
            </a:fld>
            <a:endParaRPr lang="en-US" dirty="0"/>
          </a:p>
        </p:txBody>
      </p:sp>
    </p:spTree>
    <p:extLst>
      <p:ext uri="{BB962C8B-B14F-4D97-AF65-F5344CB8AC3E}">
        <p14:creationId xmlns:p14="http://schemas.microsoft.com/office/powerpoint/2010/main" val="124426088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110</a:t>
            </a:fld>
            <a:endParaRPr lang="en-US" dirty="0"/>
          </a:p>
        </p:txBody>
      </p:sp>
    </p:spTree>
    <p:extLst>
      <p:ext uri="{BB962C8B-B14F-4D97-AF65-F5344CB8AC3E}">
        <p14:creationId xmlns:p14="http://schemas.microsoft.com/office/powerpoint/2010/main" val="1719187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sz="1200" kern="1200" dirty="0" smtClean="0">
                <a:solidFill>
                  <a:schemeClr val="tx1"/>
                </a:solidFill>
                <a:effectLst/>
                <a:latin typeface="+mn-lt"/>
                <a:ea typeface="+mn-ea"/>
                <a:cs typeface="+mn-cs"/>
              </a:rPr>
              <a:t>Examiners should recall that </a:t>
            </a:r>
            <a:r>
              <a:rPr lang="en-US" sz="1200" i="1" kern="1200" dirty="0" err="1" smtClean="0">
                <a:solidFill>
                  <a:schemeClr val="tx1"/>
                </a:solidFill>
                <a:effectLst/>
                <a:latin typeface="+mn-lt"/>
                <a:ea typeface="+mn-ea"/>
                <a:cs typeface="+mn-cs"/>
              </a:rPr>
              <a:t>Wasica</a:t>
            </a:r>
            <a:r>
              <a:rPr lang="en-US" sz="1200" i="1" kern="1200" dirty="0" smtClean="0">
                <a:solidFill>
                  <a:schemeClr val="tx1"/>
                </a:solidFill>
                <a:effectLst/>
                <a:latin typeface="+mn-lt"/>
                <a:ea typeface="+mn-ea"/>
                <a:cs typeface="+mn-cs"/>
              </a:rPr>
              <a:t> Finance GmbH v.  Continental Automotive Sys., Inc</a:t>
            </a:r>
            <a:r>
              <a:rPr lang="en-US" sz="1200" kern="1200" dirty="0" smtClean="0">
                <a:solidFill>
                  <a:schemeClr val="tx1"/>
                </a:solidFill>
                <a:effectLst/>
                <a:latin typeface="+mn-lt"/>
                <a:ea typeface="+mn-ea"/>
                <a:cs typeface="+mn-cs"/>
              </a:rPr>
              <a:t>., 853 F.3d 1272 (Fed. Cir. 2017) presented at slides 8-12 of the recent lecture portion of the anticipation training (“Proper Anticipation Rejections:  Reminders from Recent Case Law”) discussed the </a:t>
            </a:r>
            <a:r>
              <a:rPr lang="en-US" dirty="0"/>
              <a:t>concept of a genus small enough that PHOSITA would “at once envisage each member.”</a:t>
            </a:r>
          </a:p>
          <a:p>
            <a:endParaRPr lang="en-US" dirty="0"/>
          </a:p>
          <a:p>
            <a:r>
              <a:rPr lang="en-US" dirty="0"/>
              <a:t>MPEP 2131.02(III) provides further guidance about when PHOSITA can “at once envisage” the members of a genus:</a:t>
            </a:r>
          </a:p>
          <a:p>
            <a:pPr lvl="1"/>
            <a:r>
              <a:rPr lang="en-US" dirty="0"/>
              <a:t>“[W]</a:t>
            </a:r>
            <a:r>
              <a:rPr lang="en-US" dirty="0" err="1"/>
              <a:t>hether</a:t>
            </a:r>
            <a:r>
              <a:rPr lang="en-US" dirty="0"/>
              <a:t> a generic disclosure necessarily anticipates everything within the genus . . . depends on the factual aspects of the specific disclosure and the particular products at issue.”  Sanofi-</a:t>
            </a:r>
            <a:r>
              <a:rPr lang="en-US" dirty="0" err="1"/>
              <a:t>Synthelabo</a:t>
            </a:r>
            <a:r>
              <a:rPr lang="en-US" dirty="0"/>
              <a:t> v. </a:t>
            </a:r>
            <a:r>
              <a:rPr lang="en-US" dirty="0" err="1"/>
              <a:t>Apotex</a:t>
            </a:r>
            <a:r>
              <a:rPr lang="en-US" dirty="0"/>
              <a:t>, Inc., 550 F.3d 1075, 1083, 89 USPQ2d 1370, 1375 (Fed. Cir. 2008).  See also </a:t>
            </a:r>
            <a:r>
              <a:rPr lang="en-US" dirty="0" err="1"/>
              <a:t>Osram</a:t>
            </a:r>
            <a:r>
              <a:rPr lang="en-US" dirty="0"/>
              <a:t> Sylvania Inc. v. American Induction Tech. Inc., 701 F.3d 698, 706, 105 USPQ2d 1368, 1374 (Fed. Cir. 2012) (“how one of ordinary skill in the art would understand the relative size of a genus or species in a particular technology is of critical importance”).</a:t>
            </a:r>
          </a:p>
          <a:p>
            <a:endParaRPr lang="en-US" dirty="0" smtClean="0"/>
          </a:p>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111</a:t>
            </a:fld>
            <a:endParaRPr lang="en-US" dirty="0"/>
          </a:p>
        </p:txBody>
      </p:sp>
    </p:spTree>
    <p:extLst>
      <p:ext uri="{BB962C8B-B14F-4D97-AF65-F5344CB8AC3E}">
        <p14:creationId xmlns:p14="http://schemas.microsoft.com/office/powerpoint/2010/main" val="36731825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112</a:t>
            </a:fld>
            <a:endParaRPr lang="en-US" dirty="0"/>
          </a:p>
        </p:txBody>
      </p:sp>
    </p:spTree>
    <p:extLst>
      <p:ext uri="{BB962C8B-B14F-4D97-AF65-F5344CB8AC3E}">
        <p14:creationId xmlns:p14="http://schemas.microsoft.com/office/powerpoint/2010/main" val="11476682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113</a:t>
            </a:fld>
            <a:endParaRPr lang="en-US" dirty="0"/>
          </a:p>
        </p:txBody>
      </p:sp>
    </p:spTree>
    <p:extLst>
      <p:ext uri="{BB962C8B-B14F-4D97-AF65-F5344CB8AC3E}">
        <p14:creationId xmlns:p14="http://schemas.microsoft.com/office/powerpoint/2010/main" val="32217614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114</a:t>
            </a:fld>
            <a:endParaRPr lang="en-US" dirty="0"/>
          </a:p>
        </p:txBody>
      </p:sp>
    </p:spTree>
    <p:extLst>
      <p:ext uri="{BB962C8B-B14F-4D97-AF65-F5344CB8AC3E}">
        <p14:creationId xmlns:p14="http://schemas.microsoft.com/office/powerpoint/2010/main" val="20548311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115</a:t>
            </a:fld>
            <a:endParaRPr lang="en-US" dirty="0"/>
          </a:p>
        </p:txBody>
      </p:sp>
    </p:spTree>
    <p:extLst>
      <p:ext uri="{BB962C8B-B14F-4D97-AF65-F5344CB8AC3E}">
        <p14:creationId xmlns:p14="http://schemas.microsoft.com/office/powerpoint/2010/main" val="3319121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12</a:t>
            </a:fld>
            <a:endParaRPr lang="en-US" dirty="0"/>
          </a:p>
        </p:txBody>
      </p:sp>
    </p:spTree>
    <p:extLst>
      <p:ext uri="{BB962C8B-B14F-4D97-AF65-F5344CB8AC3E}">
        <p14:creationId xmlns:p14="http://schemas.microsoft.com/office/powerpoint/2010/main" val="3179208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r>
              <a:rPr lang="en-US" baseline="0" dirty="0" smtClean="0"/>
              <a:t>:</a:t>
            </a:r>
          </a:p>
          <a:p>
            <a:r>
              <a:rPr lang="en-US" dirty="0" smtClean="0"/>
              <a:t>PHOSITA stands for person having ordinary skill in the art.</a:t>
            </a:r>
          </a:p>
          <a:p>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As pointed out in the Instructor Notes on slide 9, Brooks</a:t>
            </a:r>
            <a:r>
              <a:rPr lang="en-US" baseline="0" dirty="0" smtClean="0"/>
              <a:t> does not teach that </a:t>
            </a:r>
            <a:r>
              <a:rPr lang="en-US" dirty="0"/>
              <a:t>Compounds A and B are interchangeable with Compound C for the purpose of percutaneous transport.  Brooks merely suggests that Compounds A and B could be used for that purpose.  Recall Eli Lilly &amp; Co. v. Los Angeles Biomed. Res. Inst., 849 F.3d 1073 (Fed. Cir. 2017) presented at slides 4-7 of the recent lecture portion of the anticipation training (“Proper Anticipation Rejections:  Reminders from Recent Case Law</a:t>
            </a:r>
            <a:r>
              <a:rPr lang="en-US" dirty="0" smtClean="0"/>
              <a:t>”). The </a:t>
            </a:r>
            <a:r>
              <a:rPr lang="en-US" dirty="0"/>
              <a:t>court called the standard for anticipation “demanding,” and explained that a mere suggestion was not enough.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13</a:t>
            </a:fld>
            <a:endParaRPr lang="en-US" dirty="0"/>
          </a:p>
        </p:txBody>
      </p:sp>
    </p:spTree>
    <p:extLst>
      <p:ext uri="{BB962C8B-B14F-4D97-AF65-F5344CB8AC3E}">
        <p14:creationId xmlns:p14="http://schemas.microsoft.com/office/powerpoint/2010/main" val="110741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14</a:t>
            </a:fld>
            <a:endParaRPr lang="en-US" dirty="0"/>
          </a:p>
        </p:txBody>
      </p:sp>
    </p:spTree>
    <p:extLst>
      <p:ext uri="{BB962C8B-B14F-4D97-AF65-F5344CB8AC3E}">
        <p14:creationId xmlns:p14="http://schemas.microsoft.com/office/powerpoint/2010/main" val="1201432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15</a:t>
            </a:fld>
            <a:endParaRPr lang="en-US" dirty="0"/>
          </a:p>
        </p:txBody>
      </p:sp>
    </p:spTree>
    <p:extLst>
      <p:ext uri="{BB962C8B-B14F-4D97-AF65-F5344CB8AC3E}">
        <p14:creationId xmlns:p14="http://schemas.microsoft.com/office/powerpoint/2010/main" val="79202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See MPEP 2111.02 for more information about claim preambles.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16</a:t>
            </a:fld>
            <a:endParaRPr lang="en-US" dirty="0"/>
          </a:p>
        </p:txBody>
      </p:sp>
    </p:spTree>
    <p:extLst>
      <p:ext uri="{BB962C8B-B14F-4D97-AF65-F5344CB8AC3E}">
        <p14:creationId xmlns:p14="http://schemas.microsoft.com/office/powerpoint/2010/main" val="109710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17</a:t>
            </a:fld>
            <a:endParaRPr lang="en-US" dirty="0"/>
          </a:p>
        </p:txBody>
      </p:sp>
    </p:spTree>
    <p:extLst>
      <p:ext uri="{BB962C8B-B14F-4D97-AF65-F5344CB8AC3E}">
        <p14:creationId xmlns:p14="http://schemas.microsoft.com/office/powerpoint/2010/main" val="272157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See MPEP 2143(I)(A), Example 1, regarding predictability and teaching away in the context of obviousness.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18</a:t>
            </a:fld>
            <a:endParaRPr lang="en-US" dirty="0"/>
          </a:p>
        </p:txBody>
      </p:sp>
    </p:spTree>
    <p:extLst>
      <p:ext uri="{BB962C8B-B14F-4D97-AF65-F5344CB8AC3E}">
        <p14:creationId xmlns:p14="http://schemas.microsoft.com/office/powerpoint/2010/main" val="4085467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19</a:t>
            </a:fld>
            <a:endParaRPr lang="en-US" dirty="0"/>
          </a:p>
        </p:txBody>
      </p:sp>
    </p:spTree>
    <p:extLst>
      <p:ext uri="{BB962C8B-B14F-4D97-AF65-F5344CB8AC3E}">
        <p14:creationId xmlns:p14="http://schemas.microsoft.com/office/powerpoint/2010/main" val="107787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The purpose of this workshop is to reinforce good practices in determining whether an anticipation or obviousness rejection is appropriate.  </a:t>
            </a:r>
          </a:p>
          <a:p>
            <a:endParaRPr lang="en-US" dirty="0" smtClean="0"/>
          </a:p>
          <a:p>
            <a:r>
              <a:rPr lang="en-US" dirty="0" smtClean="0"/>
              <a:t>The workshop examples are hypothetical and include a partial claim set along with different excerpts from prior art reference(s) for consideration.  In evaluating these references against the claims, examiners should not assume any additional facts other than what is provided. The examples span a range of technological subject matter, but the issues for discussion are common across technologies.</a:t>
            </a:r>
          </a:p>
          <a:p>
            <a:endParaRPr lang="en-US" dirty="0" smtClean="0"/>
          </a:p>
          <a:p>
            <a:r>
              <a:rPr lang="en-US" dirty="0" smtClean="0"/>
              <a:t>This training is intended to enhance the quality of examination by reinforcing proper analysis of anticipation and obviousness. However, this training is not designed to teach examiners how to write rejections. Instead, the training is intended to focus on claim construction and the analysis of whether hypothetical prior art anticipates and/or renders obvious the claimed invention.</a:t>
            </a:r>
          </a:p>
          <a:p>
            <a:endParaRPr lang="en-US" dirty="0" smtClean="0"/>
          </a:p>
          <a:p>
            <a:r>
              <a:rPr lang="en-US" dirty="0" smtClean="0"/>
              <a:t>Any other patentability issues that may be raised by these hypothetical claims are not relevant to this workshop, and should not be a focus of discussion. During actual examination, however, examiners would be expected to follow compact prosecution practices and provide rejections, objections, or clarifying remarks as appropriate for a complete Office action.</a:t>
            </a:r>
          </a:p>
          <a:p>
            <a:endParaRPr lang="en-US" dirty="0" smtClean="0"/>
          </a:p>
          <a:p>
            <a:r>
              <a:rPr lang="en-US" dirty="0" smtClean="0"/>
              <a:t>Due to time constraints, it is not possible for examiners to read complete references or specifications during this workshop.  Only brief descriptions of the references and the specifications are provided.  As is the case with actual examination of patent applications, it is not always possible to provide a definitive answer to every patentability question.  </a:t>
            </a:r>
            <a:r>
              <a:rPr lang="en-US" b="1" dirty="0" smtClean="0"/>
              <a:t>This training stresses appropriate claim construction and a clear explanation of the examiner’s art-based rejections.</a:t>
            </a:r>
            <a:r>
              <a:rPr lang="en-US" dirty="0" smtClean="0"/>
              <a:t>  During the workshop, examiners are encouraged to consider how the analysis for anticipation or obviousness could vary depending on the contents of the complete references and specifications.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a:t>
            </a:fld>
            <a:endParaRPr lang="en-US" dirty="0"/>
          </a:p>
        </p:txBody>
      </p:sp>
    </p:spTree>
    <p:extLst>
      <p:ext uri="{BB962C8B-B14F-4D97-AF65-F5344CB8AC3E}">
        <p14:creationId xmlns:p14="http://schemas.microsoft.com/office/powerpoint/2010/main" val="82425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2579465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See MPEP 2112 r</a:t>
            </a:r>
            <a:r>
              <a:rPr lang="en-US" baseline="0" dirty="0" err="1" smtClean="0"/>
              <a:t>egarding</a:t>
            </a:r>
            <a:r>
              <a:rPr lang="en-US" baseline="0" dirty="0" smtClean="0"/>
              <a:t> inherency.  Examiners may also wish to review </a:t>
            </a:r>
            <a:r>
              <a:rPr kumimoji="0" lang="en-US" sz="1200" b="0" i="1" u="none" strike="noStrike" kern="1200" cap="none" spc="0" normalizeH="0" baseline="0" noProof="0" dirty="0" smtClean="0">
                <a:ln>
                  <a:noFill/>
                </a:ln>
                <a:solidFill>
                  <a:prstClr val="black"/>
                </a:solidFill>
                <a:effectLst/>
                <a:uLnTx/>
                <a:uFillTx/>
                <a:latin typeface="Segoe UI"/>
                <a:ea typeface="+mn-ea"/>
                <a:cs typeface="+mn-cs"/>
              </a:rPr>
              <a:t>Eli Lilly &amp; Co. v. Los Angeles Biomed. Res. Inst.</a:t>
            </a: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21</a:t>
            </a:fld>
            <a:endParaRPr lang="en-US" dirty="0"/>
          </a:p>
        </p:txBody>
      </p:sp>
    </p:spTree>
    <p:extLst>
      <p:ext uri="{BB962C8B-B14F-4D97-AF65-F5344CB8AC3E}">
        <p14:creationId xmlns:p14="http://schemas.microsoft.com/office/powerpoint/2010/main" val="402747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22</a:t>
            </a:fld>
            <a:endParaRPr lang="en-US" dirty="0"/>
          </a:p>
        </p:txBody>
      </p:sp>
    </p:spTree>
    <p:extLst>
      <p:ext uri="{BB962C8B-B14F-4D97-AF65-F5344CB8AC3E}">
        <p14:creationId xmlns:p14="http://schemas.microsoft.com/office/powerpoint/2010/main" val="313056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According to MPEP 2173.05(a)(I), “The meaning of every term used in a claim should be apparent from the prior art or from the specification and drawings at the time the application is filed.” MPEP 2173.05(b)(III)(A) specifically discusses the approximation “about.”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23</a:t>
            </a:fld>
            <a:endParaRPr lang="en-US" dirty="0"/>
          </a:p>
        </p:txBody>
      </p:sp>
    </p:spTree>
    <p:extLst>
      <p:ext uri="{BB962C8B-B14F-4D97-AF65-F5344CB8AC3E}">
        <p14:creationId xmlns:p14="http://schemas.microsoft.com/office/powerpoint/2010/main" val="1459536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24</a:t>
            </a:fld>
            <a:endParaRPr lang="en-US" dirty="0"/>
          </a:p>
        </p:txBody>
      </p:sp>
    </p:spTree>
    <p:extLst>
      <p:ext uri="{BB962C8B-B14F-4D97-AF65-F5344CB8AC3E}">
        <p14:creationId xmlns:p14="http://schemas.microsoft.com/office/powerpoint/2010/main" val="313013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25</a:t>
            </a:fld>
            <a:endParaRPr lang="en-US" dirty="0"/>
          </a:p>
        </p:txBody>
      </p:sp>
    </p:spTree>
    <p:extLst>
      <p:ext uri="{BB962C8B-B14F-4D97-AF65-F5344CB8AC3E}">
        <p14:creationId xmlns:p14="http://schemas.microsoft.com/office/powerpoint/2010/main" val="2405034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26</a:t>
            </a:fld>
            <a:endParaRPr lang="en-US" dirty="0"/>
          </a:p>
        </p:txBody>
      </p:sp>
    </p:spTree>
    <p:extLst>
      <p:ext uri="{BB962C8B-B14F-4D97-AF65-F5344CB8AC3E}">
        <p14:creationId xmlns:p14="http://schemas.microsoft.com/office/powerpoint/2010/main" val="1651329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27</a:t>
            </a:fld>
            <a:endParaRPr lang="en-US" dirty="0"/>
          </a:p>
        </p:txBody>
      </p:sp>
    </p:spTree>
    <p:extLst>
      <p:ext uri="{BB962C8B-B14F-4D97-AF65-F5344CB8AC3E}">
        <p14:creationId xmlns:p14="http://schemas.microsoft.com/office/powerpoint/2010/main" val="2332106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28</a:t>
            </a:fld>
            <a:endParaRPr lang="en-US" dirty="0"/>
          </a:p>
        </p:txBody>
      </p:sp>
    </p:spTree>
    <p:extLst>
      <p:ext uri="{BB962C8B-B14F-4D97-AF65-F5344CB8AC3E}">
        <p14:creationId xmlns:p14="http://schemas.microsoft.com/office/powerpoint/2010/main" val="1703963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a:t>
            </a:r>
            <a:r>
              <a:rPr lang="en-US" baseline="0" dirty="0" smtClean="0"/>
              <a:t> NOTES: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MPEP 2112 regarding inherency.  Examiners may also wish to review </a:t>
            </a:r>
            <a:r>
              <a:rPr lang="en-US" i="1" baseline="0" dirty="0" smtClean="0"/>
              <a:t>Eli Lilly &amp; Co. v. Los Angeles Biomed. Res. Inst</a:t>
            </a:r>
            <a:r>
              <a:rPr lang="en-US" baseline="0" dirty="0" smtClean="0"/>
              <a:t>., 849 F.3d 1073 (Fed. Cir. 2017) presented at slides 4-7 of the recent lecture portion of the anticipation training (“Proper Anticipation Rejections:  Reminders from Recent Case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MPEP 2111.02 for more information about claim preambles.  In this example, the phrase “pharmaceutical composition” limits the physical components of the claimed invention because inclusion of a component that would render the composition unfit for administration as a pharmaceutical would remove the composition from the scope of the claim.  In other words, the phrase “pharmaceutical composition” is not a mere statement of intended use because it provides a structural limitation on what the composition is.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29</a:t>
            </a:fld>
            <a:endParaRPr lang="en-US" dirty="0"/>
          </a:p>
        </p:txBody>
      </p:sp>
    </p:spTree>
    <p:extLst>
      <p:ext uri="{BB962C8B-B14F-4D97-AF65-F5344CB8AC3E}">
        <p14:creationId xmlns:p14="http://schemas.microsoft.com/office/powerpoint/2010/main" val="312366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txBox="1">
            <a:spLocks noGrp="1"/>
          </p:cNvSpPr>
          <p:nvPr>
            <p:ph type="body" sz="quarter" idx="1"/>
          </p:nvPr>
        </p:nvSpPr>
        <p:spPr/>
        <p:txBody>
          <a:bodyPr/>
          <a:lstStyle/>
          <a:p>
            <a:r>
              <a:rPr lang="en-US" dirty="0" smtClean="0"/>
              <a:t>Chemical – slide 4</a:t>
            </a:r>
          </a:p>
          <a:p>
            <a:r>
              <a:rPr lang="en-US" dirty="0" smtClean="0"/>
              <a:t>Electrical</a:t>
            </a:r>
            <a:r>
              <a:rPr lang="en-US" baseline="0" dirty="0" smtClean="0"/>
              <a:t> – slide 41</a:t>
            </a:r>
          </a:p>
          <a:p>
            <a:r>
              <a:rPr lang="en-US" baseline="0" dirty="0" smtClean="0"/>
              <a:t>Mechanical – slide 78</a:t>
            </a:r>
            <a:endParaRPr lang="en-US" dirty="0"/>
          </a:p>
        </p:txBody>
      </p:sp>
      <p:sp>
        <p:nvSpPr>
          <p:cNvPr id="4" name="Slide Number Placeholder 3"/>
          <p:cNvSpPr txBox="1"/>
          <p:nvPr/>
        </p:nvSpPr>
        <p:spPr>
          <a:xfrm>
            <a:off x="3970937" y="8829967"/>
            <a:ext cx="3037837" cy="464816"/>
          </a:xfrm>
          <a:prstGeom prst="rect">
            <a:avLst/>
          </a:prstGeom>
          <a:noFill/>
          <a:ln cap="flat">
            <a:noFill/>
          </a:ln>
          <a:effectLst>
            <a:outerShdw dist="22997" dir="5400000" algn="tl">
              <a:srgbClr val="000000">
                <a:alpha val="35000"/>
              </a:srgbClr>
            </a:outerShdw>
          </a:effectLst>
        </p:spPr>
        <p:txBody>
          <a:bodyPr vert="horz" wrap="square" lIns="93159" tIns="46579" rIns="93159" bIns="46579"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0158093-820F-4794-B010-222534D8D542}"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en-US" sz="11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322800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30</a:t>
            </a:fld>
            <a:endParaRPr lang="en-US" dirty="0"/>
          </a:p>
        </p:txBody>
      </p:sp>
    </p:spTree>
    <p:extLst>
      <p:ext uri="{BB962C8B-B14F-4D97-AF65-F5344CB8AC3E}">
        <p14:creationId xmlns:p14="http://schemas.microsoft.com/office/powerpoint/2010/main" val="1079375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Regarding a clear explanation for an </a:t>
            </a:r>
            <a:r>
              <a:rPr lang="en-US" dirty="0"/>
              <a:t>obviousness rejection, see MPEP 2141-2144.  Examiners may also wish to review the discussion of </a:t>
            </a:r>
            <a:r>
              <a:rPr lang="en-US" dirty="0" err="1"/>
              <a:t>Outdry</a:t>
            </a:r>
            <a:r>
              <a:rPr lang="en-US" dirty="0"/>
              <a:t> Technologies Corp. v. </a:t>
            </a:r>
            <a:r>
              <a:rPr lang="en-US" dirty="0" err="1"/>
              <a:t>Geox</a:t>
            </a:r>
            <a:r>
              <a:rPr lang="en-US" dirty="0"/>
              <a:t> S.P.A., 859 F.3d 1363 (Fed. Cir. 2017) presented in the recent lecture portion of the obviousness training (“Clear Obviousness Rejections:  Important Lessons from </a:t>
            </a:r>
            <a:r>
              <a:rPr lang="en-US" dirty="0" err="1"/>
              <a:t>Outdry</a:t>
            </a:r>
            <a:r>
              <a:rPr lang="en-US" dirty="0"/>
              <a:t> v. </a:t>
            </a:r>
            <a:r>
              <a:rPr lang="en-US" dirty="0" err="1"/>
              <a:t>Geox</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31</a:t>
            </a:fld>
            <a:endParaRPr lang="en-US" dirty="0"/>
          </a:p>
        </p:txBody>
      </p:sp>
    </p:spTree>
    <p:extLst>
      <p:ext uri="{BB962C8B-B14F-4D97-AF65-F5344CB8AC3E}">
        <p14:creationId xmlns:p14="http://schemas.microsoft.com/office/powerpoint/2010/main" val="183212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 NOTES</a:t>
            </a:r>
            <a:r>
              <a:rPr lang="en-US" dirty="0" smtClean="0"/>
              <a:t>:</a:t>
            </a:r>
          </a:p>
          <a:p>
            <a:r>
              <a:rPr lang="en-US" baseline="0" dirty="0" smtClean="0"/>
              <a:t>Recall that each reference used in a 103 rejection must be analogous art </a:t>
            </a:r>
            <a:r>
              <a:rPr lang="en-US" b="1" u="none" baseline="0" dirty="0" smtClean="0"/>
              <a:t>to the claimed invention</a:t>
            </a:r>
            <a:r>
              <a:rPr lang="en-US" baseline="0" dirty="0" smtClean="0"/>
              <a:t>.  The test for analogous art is either (1) same field of endeavor, </a:t>
            </a:r>
            <a:r>
              <a:rPr lang="en-US" b="1" u="none" baseline="0" dirty="0" smtClean="0"/>
              <a:t>or</a:t>
            </a:r>
            <a:r>
              <a:rPr lang="en-US" baseline="0" dirty="0" smtClean="0"/>
              <a:t> (2) reasonably pertinent to the problem to be solved.  Note that meeting </a:t>
            </a:r>
            <a:r>
              <a:rPr lang="en-US" b="1" u="none" baseline="0" dirty="0" smtClean="0"/>
              <a:t>either</a:t>
            </a:r>
            <a:r>
              <a:rPr lang="en-US" baseline="0" dirty="0" smtClean="0"/>
              <a:t> portion of the test means that the reference is analogous art.  See MPEP </a:t>
            </a:r>
            <a:r>
              <a:rPr lang="en-US" dirty="0" smtClean="0"/>
              <a:t>§</a:t>
            </a:r>
            <a:r>
              <a:rPr lang="en-US" baseline="0" dirty="0" smtClean="0"/>
              <a:t> 2141.01(a). </a:t>
            </a:r>
          </a:p>
          <a:p>
            <a:endParaRPr lang="en-US" baseline="0" dirty="0" smtClean="0"/>
          </a:p>
          <a:p>
            <a:r>
              <a:rPr lang="en-US" baseline="0" dirty="0" smtClean="0"/>
              <a:t>Here, </a:t>
            </a:r>
            <a:r>
              <a:rPr lang="en-US" dirty="0" smtClean="0"/>
              <a:t>Both Soto and Rodriguez are in the field of food additives</a:t>
            </a:r>
            <a:r>
              <a:rPr lang="en-US" baseline="0" dirty="0" smtClean="0"/>
              <a:t>, so there is a good argument that they all satisfy the “same field of endeavor” portion of the analogous art test.  </a:t>
            </a:r>
          </a:p>
          <a:p>
            <a:endParaRPr lang="en-US" baseline="0" dirty="0" smtClean="0"/>
          </a:p>
          <a:p>
            <a:pPr marL="115887" indent="0">
              <a:buFont typeface="Arial" panose="020B0604020202020204" pitchFamily="34" charset="0"/>
              <a:buNone/>
            </a:pPr>
            <a:r>
              <a:rPr lang="en-US" dirty="0" smtClean="0"/>
              <a:t>It is not sufficient that the references be in the same field of endeavor as each other.  If it could be reasonably argued that the pharmaceutical composition field of the claim and the food additive field of the references are the same, perhaps because Applicant’s specification indicates that pharmaceutical compositions are intended to include so-called nutraceuticals (foods with pharmaceutical properties), then an obviousness rejection could be defensible.  Alternatively, it could be argued that the problem to be solved with respect to claim 3 is how to make a stabilized composition comprising X, Y, and water, and that this is the same problem as that addressed by the references</a:t>
            </a:r>
            <a:r>
              <a:rPr lang="en-US" dirty="0" smtClean="0">
                <a:solidFill>
                  <a:srgbClr val="FF0000"/>
                </a:solidFill>
              </a:rPr>
              <a:t>. </a:t>
            </a:r>
            <a:r>
              <a:rPr lang="en-US" dirty="0" smtClean="0"/>
              <a:t>The examiner must provide a clear explanation of his or her position.  </a:t>
            </a:r>
          </a:p>
          <a:p>
            <a:endParaRPr lang="en-US" baseline="0" dirty="0" smtClean="0"/>
          </a:p>
          <a:p>
            <a:r>
              <a:rPr lang="en-US" baseline="0" dirty="0" smtClean="0"/>
              <a:t>The notion that references must somehow be analogous art </a:t>
            </a:r>
            <a:r>
              <a:rPr lang="en-US" b="1" u="none" baseline="0" dirty="0" smtClean="0"/>
              <a:t>to each other </a:t>
            </a:r>
            <a:r>
              <a:rPr lang="en-US" baseline="0" dirty="0" smtClean="0"/>
              <a:t>is INCORRECT.  The analogous art tests involve a comparison of each of the references with the claimed invention.  The references may be from different fields of endeavor as long as each of them fulfills at least one of the tests for relatedness to the claimed invention.  For example, a combination invention could include components A and B.  A reference teaching A and a reference teaching B would both be analogous art to the claimed invention even though A and B may not be shown in the prior art to be related to each other at all.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32</a:t>
            </a:fld>
            <a:endParaRPr lang="en-US" dirty="0"/>
          </a:p>
        </p:txBody>
      </p:sp>
    </p:spTree>
    <p:extLst>
      <p:ext uri="{BB962C8B-B14F-4D97-AF65-F5344CB8AC3E}">
        <p14:creationId xmlns:p14="http://schemas.microsoft.com/office/powerpoint/2010/main" val="3679112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33</a:t>
            </a:fld>
            <a:endParaRPr lang="en-US" dirty="0"/>
          </a:p>
        </p:txBody>
      </p:sp>
    </p:spTree>
    <p:extLst>
      <p:ext uri="{BB962C8B-B14F-4D97-AF65-F5344CB8AC3E}">
        <p14:creationId xmlns:p14="http://schemas.microsoft.com/office/powerpoint/2010/main" val="876411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34</a:t>
            </a:fld>
            <a:endParaRPr lang="en-US" dirty="0"/>
          </a:p>
        </p:txBody>
      </p:sp>
    </p:spTree>
    <p:extLst>
      <p:ext uri="{BB962C8B-B14F-4D97-AF65-F5344CB8AC3E}">
        <p14:creationId xmlns:p14="http://schemas.microsoft.com/office/powerpoint/2010/main" val="808731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35</a:t>
            </a:fld>
            <a:endParaRPr lang="en-US" dirty="0"/>
          </a:p>
        </p:txBody>
      </p:sp>
    </p:spTree>
    <p:extLst>
      <p:ext uri="{BB962C8B-B14F-4D97-AF65-F5344CB8AC3E}">
        <p14:creationId xmlns:p14="http://schemas.microsoft.com/office/powerpoint/2010/main" val="1473824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36</a:t>
            </a:fld>
            <a:endParaRPr lang="en-US" dirty="0"/>
          </a:p>
        </p:txBody>
      </p:sp>
    </p:spTree>
    <p:extLst>
      <p:ext uri="{BB962C8B-B14F-4D97-AF65-F5344CB8AC3E}">
        <p14:creationId xmlns:p14="http://schemas.microsoft.com/office/powerpoint/2010/main" val="3276940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37</a:t>
            </a:fld>
            <a:endParaRPr lang="en-US" dirty="0"/>
          </a:p>
        </p:txBody>
      </p:sp>
    </p:spTree>
    <p:extLst>
      <p:ext uri="{BB962C8B-B14F-4D97-AF65-F5344CB8AC3E}">
        <p14:creationId xmlns:p14="http://schemas.microsoft.com/office/powerpoint/2010/main" val="1414555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38</a:t>
            </a:fld>
            <a:endParaRPr lang="en-US" dirty="0"/>
          </a:p>
        </p:txBody>
      </p:sp>
    </p:spTree>
    <p:extLst>
      <p:ext uri="{BB962C8B-B14F-4D97-AF65-F5344CB8AC3E}">
        <p14:creationId xmlns:p14="http://schemas.microsoft.com/office/powerpoint/2010/main" val="3378264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According to MPEP 2173.05(a)(I), “The meaning of every term used in a claim should be apparent from the prior art or from the specification and drawings at the time the application is filed.” MPEP 2173.05(b)(III)(A) specifically discusses the approximation “about.”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39</a:t>
            </a:fld>
            <a:endParaRPr lang="en-US" dirty="0"/>
          </a:p>
        </p:txBody>
      </p:sp>
    </p:spTree>
    <p:extLst>
      <p:ext uri="{BB962C8B-B14F-4D97-AF65-F5344CB8AC3E}">
        <p14:creationId xmlns:p14="http://schemas.microsoft.com/office/powerpoint/2010/main" val="114328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4117050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40</a:t>
            </a:fld>
            <a:endParaRPr lang="en-US" dirty="0"/>
          </a:p>
        </p:txBody>
      </p:sp>
    </p:spTree>
    <p:extLst>
      <p:ext uri="{BB962C8B-B14F-4D97-AF65-F5344CB8AC3E}">
        <p14:creationId xmlns:p14="http://schemas.microsoft.com/office/powerpoint/2010/main" val="1682067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a:t>
            </a:r>
            <a:br>
              <a:rPr lang="en-US" b="1" baseline="0" dirty="0" smtClean="0"/>
            </a:br>
            <a:r>
              <a:rPr lang="en-US" sz="1200" kern="1200" dirty="0" smtClean="0">
                <a:solidFill>
                  <a:schemeClr val="tx1"/>
                </a:solidFill>
                <a:effectLst/>
                <a:latin typeface="+mn-lt"/>
                <a:ea typeface="+mn-ea"/>
                <a:cs typeface="+mn-cs"/>
              </a:rPr>
              <a:t>For the purposes of Electrical Example 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“wherein a plurality of next nodes are indirectly connected to a source node…” will be considered to require that at least one other node is between a source node and a next node; and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assume the terms “cryptography system” and “network reservation system” connote sufficient, definite structure to one having ordinary skill in the art and, therefore, do not invoke 112(f).  Although no specification is provided in this example, in an actual case the examiner would construe the claims in light of the specification, and the terms “cryptography system” or “network reservation system” may in other situations invoke 112(f). It is important to remember that there is no list of words that automatically results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112(f) interpretation, and likewise there is no list of words that avoids 112(f) interpretation. Every case will turn on its own unique set of facts. </a:t>
            </a:r>
          </a:p>
          <a:p>
            <a:r>
              <a:rPr lang="en-US" baseline="0" dirty="0" smtClean="0"/>
              <a:t>  </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41</a:t>
            </a:fld>
            <a:endParaRPr lang="en-US" dirty="0"/>
          </a:p>
        </p:txBody>
      </p:sp>
    </p:spTree>
    <p:extLst>
      <p:ext uri="{BB962C8B-B14F-4D97-AF65-F5344CB8AC3E}">
        <p14:creationId xmlns:p14="http://schemas.microsoft.com/office/powerpoint/2010/main" val="1573544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42</a:t>
            </a:fld>
            <a:endParaRPr lang="en-US" dirty="0"/>
          </a:p>
        </p:txBody>
      </p:sp>
    </p:spTree>
    <p:extLst>
      <p:ext uri="{BB962C8B-B14F-4D97-AF65-F5344CB8AC3E}">
        <p14:creationId xmlns:p14="http://schemas.microsoft.com/office/powerpoint/2010/main" val="282499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cap="all" baseline="0" dirty="0" smtClean="0"/>
              <a:t>Instructor Notes</a:t>
            </a:r>
            <a:r>
              <a:rPr lang="en-US" dirty="0" smtClean="0"/>
              <a:t>:</a:t>
            </a:r>
          </a:p>
          <a:p>
            <a:endParaRPr lang="en-US" dirty="0" smtClean="0"/>
          </a:p>
          <a:p>
            <a:r>
              <a:rPr lang="en-US" dirty="0" smtClean="0"/>
              <a:t>See MPEP 2111.02 for more information about claim preambles.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a:t>
            </a:r>
            <a:r>
              <a:rPr lang="en-US" dirty="0"/>
              <a:t>Biomed. Res. Inst., 849 F.3d 1073 (Fed. Cir. 2017) presented at slides 4-7 of the recent lecture portion of the anticipation training (“Proper Anticipation Rejections:  Reminders from Recent Case Law</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MPEP 2111.01 and 2173.01 regarding claim interpretation according to the broadest 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43</a:t>
            </a:fld>
            <a:endParaRPr lang="en-US" dirty="0"/>
          </a:p>
        </p:txBody>
      </p:sp>
    </p:spTree>
    <p:extLst>
      <p:ext uri="{BB962C8B-B14F-4D97-AF65-F5344CB8AC3E}">
        <p14:creationId xmlns:p14="http://schemas.microsoft.com/office/powerpoint/2010/main" val="2186094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44</a:t>
            </a:fld>
            <a:endParaRPr lang="en-US" dirty="0"/>
          </a:p>
        </p:txBody>
      </p:sp>
    </p:spTree>
    <p:extLst>
      <p:ext uri="{BB962C8B-B14F-4D97-AF65-F5344CB8AC3E}">
        <p14:creationId xmlns:p14="http://schemas.microsoft.com/office/powerpoint/2010/main" val="2443231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algn="l"/>
            <a:r>
              <a:rPr lang="en-US" cap="all" dirty="0" smtClean="0"/>
              <a:t>Instructor</a:t>
            </a:r>
            <a:r>
              <a:rPr lang="en-US" cap="all" baseline="0" dirty="0" smtClean="0"/>
              <a:t> Notes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nodes would be inherent to the teaching of Carpenter, it would be unreasonable to assume that the nodes are next nodes indirectly connected to a source node.  A PHOSITA would appreciate such an arrangement being common in the art, but the broad disclosure of Carpenter does not preclude an arrangement where each of the next nodes are directly connected to the source node. Therefore, Carpenter is not an unambiguous disclosure of t</a:t>
            </a:r>
            <a:r>
              <a:rPr lang="en-US" sz="1200" kern="1200" dirty="0" smtClean="0">
                <a:solidFill>
                  <a:schemeClr val="tx1"/>
                </a:solidFill>
                <a:effectLst/>
                <a:latin typeface="+mn-lt"/>
                <a:ea typeface="+mn-ea"/>
                <a:cs typeface="+mn-cs"/>
              </a:rPr>
              <a:t>he plurality of next nodes being indirectly connected to a source node.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Carpenter discloses the cryptography system and network reservation system being separate </a:t>
            </a:r>
            <a:r>
              <a:rPr lang="en-US" dirty="0"/>
              <a:t>inventions.  It is improper to combine separate inventions or embodiments within a disclosure, absent a suggestion to do so, for the purposes of anticipation.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Examiners should recall that </a:t>
            </a:r>
            <a:r>
              <a:rPr lang="en-US" dirty="0" err="1"/>
              <a:t>Wasica</a:t>
            </a:r>
            <a:r>
              <a:rPr lang="en-US" dirty="0"/>
              <a:t> Finance GmbH v.  Continental Automotive Sys., Inc., 853 F.3d 1272 (Fed. Cir. 2017) presented at slides 8-12 of the recent lecture portion of the anticipation training (“Proper Anticipation Rejections:  Reminders from Recent Case </a:t>
            </a:r>
            <a:r>
              <a:rPr lang="en-US" dirty="0" smtClean="0"/>
              <a:t>Law”)</a:t>
            </a:r>
            <a:r>
              <a:rPr lang="en-US" baseline="0" dirty="0" smtClean="0"/>
              <a:t> </a:t>
            </a:r>
            <a:r>
              <a:rPr lang="en-US" dirty="0" smtClean="0"/>
              <a:t>discussed </a:t>
            </a:r>
            <a:r>
              <a:rPr lang="en-US" dirty="0"/>
              <a:t>the need for an unambiguous disclosure in order for a reference to anticipate.  </a:t>
            </a:r>
          </a:p>
          <a:p>
            <a:endParaRPr lang="en-US" dirty="0"/>
          </a:p>
          <a:p>
            <a:pPr marL="0" marR="0" lvl="0" indent="0" algn="l" defTabSz="317475" rtl="0" eaLnBrk="1" fontAlgn="base" latinLnBrk="0" hangingPunct="1">
              <a:lnSpc>
                <a:spcPct val="100000"/>
              </a:lnSpc>
              <a:spcBef>
                <a:spcPct val="20000"/>
              </a:spcBef>
              <a:spcAft>
                <a:spcPct val="0"/>
              </a:spcAft>
              <a:buClrTx/>
              <a:buSzTx/>
              <a:buFont typeface="Arial" panose="020B0604020202020204" pitchFamily="34" charset="0"/>
              <a:buNone/>
              <a:tabLst/>
              <a:defRPr/>
            </a:pPr>
            <a:r>
              <a:rPr lang="it-IT" dirty="0"/>
              <a:t>In Microsoft Corp. v. Biscotti, Inc., 878 F.3d 1052 (Fed. Cir. 2017), also discussed in the recent anticipation lecture and avaiable as mentioned in the preceding paragraph, the court stressed that a reference must teach the claim elements as arranged in the claim in order to anticipate</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MPEP 2112 regarding inherency.  Examiners may also wish to review Eli Lilly &amp; Co. v. Los Angeles Biomed. Res. Inst., 849 F.3d 1073 (Fed. Cir. 2017) presented at slides 4-7 of the recent lecture portion of the anticipation training (“Proper Anticipation Rejections:  Reminders from Recent Case Law</a:t>
            </a:r>
            <a:r>
              <a:rPr lang="en-US" dirty="0" smtClean="0"/>
              <a:t>”). </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45</a:t>
            </a:fld>
            <a:endParaRPr lang="en-US" dirty="0"/>
          </a:p>
        </p:txBody>
      </p:sp>
    </p:spTree>
    <p:extLst>
      <p:ext uri="{BB962C8B-B14F-4D97-AF65-F5344CB8AC3E}">
        <p14:creationId xmlns:p14="http://schemas.microsoft.com/office/powerpoint/2010/main" val="391068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46</a:t>
            </a:fld>
            <a:endParaRPr lang="en-US" dirty="0"/>
          </a:p>
        </p:txBody>
      </p:sp>
    </p:spTree>
    <p:extLst>
      <p:ext uri="{BB962C8B-B14F-4D97-AF65-F5344CB8AC3E}">
        <p14:creationId xmlns:p14="http://schemas.microsoft.com/office/powerpoint/2010/main" val="3035197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47</a:t>
            </a:fld>
            <a:endParaRPr lang="en-US" dirty="0"/>
          </a:p>
        </p:txBody>
      </p:sp>
    </p:spTree>
    <p:extLst>
      <p:ext uri="{BB962C8B-B14F-4D97-AF65-F5344CB8AC3E}">
        <p14:creationId xmlns:p14="http://schemas.microsoft.com/office/powerpoint/2010/main" val="1582424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0" normalizeH="0" baseline="0" noProof="0" dirty="0" smtClean="0">
                <a:ln>
                  <a:noFill/>
                </a:ln>
                <a:solidFill>
                  <a:prstClr val="black"/>
                </a:solidFill>
                <a:effectLst/>
                <a:uLnTx/>
                <a:uFillTx/>
                <a:latin typeface="+mn-lt"/>
                <a:ea typeface="+mn-ea"/>
                <a:cs typeface="+mn-cs"/>
              </a:rPr>
              <a:t>Instructor Notes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Rejections:  Reminders from Recent Case Law”).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48</a:t>
            </a:fld>
            <a:endParaRPr lang="en-US" dirty="0"/>
          </a:p>
        </p:txBody>
      </p:sp>
    </p:spTree>
    <p:extLst>
      <p:ext uri="{BB962C8B-B14F-4D97-AF65-F5344CB8AC3E}">
        <p14:creationId xmlns:p14="http://schemas.microsoft.com/office/powerpoint/2010/main" val="916980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49</a:t>
            </a:fld>
            <a:endParaRPr lang="en-US" dirty="0"/>
          </a:p>
        </p:txBody>
      </p:sp>
    </p:spTree>
    <p:extLst>
      <p:ext uri="{BB962C8B-B14F-4D97-AF65-F5344CB8AC3E}">
        <p14:creationId xmlns:p14="http://schemas.microsoft.com/office/powerpoint/2010/main" val="225578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3351459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50</a:t>
            </a:fld>
            <a:endParaRPr lang="en-US" dirty="0"/>
          </a:p>
        </p:txBody>
      </p:sp>
    </p:spTree>
    <p:extLst>
      <p:ext uri="{BB962C8B-B14F-4D97-AF65-F5344CB8AC3E}">
        <p14:creationId xmlns:p14="http://schemas.microsoft.com/office/powerpoint/2010/main" val="837854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51</a:t>
            </a:fld>
            <a:endParaRPr lang="en-US" dirty="0"/>
          </a:p>
        </p:txBody>
      </p:sp>
    </p:spTree>
    <p:extLst>
      <p:ext uri="{BB962C8B-B14F-4D97-AF65-F5344CB8AC3E}">
        <p14:creationId xmlns:p14="http://schemas.microsoft.com/office/powerpoint/2010/main" val="2753711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52</a:t>
            </a:fld>
            <a:endParaRPr lang="en-US" dirty="0"/>
          </a:p>
        </p:txBody>
      </p:sp>
    </p:spTree>
    <p:extLst>
      <p:ext uri="{BB962C8B-B14F-4D97-AF65-F5344CB8AC3E}">
        <p14:creationId xmlns:p14="http://schemas.microsoft.com/office/powerpoint/2010/main" val="253279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53</a:t>
            </a:fld>
            <a:endParaRPr lang="en-US" dirty="0"/>
          </a:p>
        </p:txBody>
      </p:sp>
    </p:spTree>
    <p:extLst>
      <p:ext uri="{BB962C8B-B14F-4D97-AF65-F5344CB8AC3E}">
        <p14:creationId xmlns:p14="http://schemas.microsoft.com/office/powerpoint/2010/main" val="743780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54</a:t>
            </a:fld>
            <a:endParaRPr lang="en-US" dirty="0"/>
          </a:p>
        </p:txBody>
      </p:sp>
    </p:spTree>
    <p:extLst>
      <p:ext uri="{BB962C8B-B14F-4D97-AF65-F5344CB8AC3E}">
        <p14:creationId xmlns:p14="http://schemas.microsoft.com/office/powerpoint/2010/main" val="28545776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INSTRUCTOR NOTE</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consider the applicability of Walton as a reference in a 103 rejection if an appropriate reference(s) could be used to cure this deficiency and render obvious the claimed invention.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55</a:t>
            </a:fld>
            <a:endParaRPr lang="en-US" dirty="0"/>
          </a:p>
        </p:txBody>
      </p:sp>
    </p:spTree>
    <p:extLst>
      <p:ext uri="{BB962C8B-B14F-4D97-AF65-F5344CB8AC3E}">
        <p14:creationId xmlns:p14="http://schemas.microsoft.com/office/powerpoint/2010/main" val="12583417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56</a:t>
            </a:fld>
            <a:endParaRPr lang="en-US" dirty="0"/>
          </a:p>
        </p:txBody>
      </p:sp>
    </p:spTree>
    <p:extLst>
      <p:ext uri="{BB962C8B-B14F-4D97-AF65-F5344CB8AC3E}">
        <p14:creationId xmlns:p14="http://schemas.microsoft.com/office/powerpoint/2010/main" val="2450548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See MPEP 2173.06 regarding prior art rejections of indefinite claims.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57</a:t>
            </a:fld>
            <a:endParaRPr lang="en-US" dirty="0"/>
          </a:p>
        </p:txBody>
      </p:sp>
    </p:spTree>
    <p:extLst>
      <p:ext uri="{BB962C8B-B14F-4D97-AF65-F5344CB8AC3E}">
        <p14:creationId xmlns:p14="http://schemas.microsoft.com/office/powerpoint/2010/main" val="2082778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58</a:t>
            </a:fld>
            <a:endParaRPr lang="en-US" dirty="0"/>
          </a:p>
        </p:txBody>
      </p:sp>
    </p:spTree>
    <p:extLst>
      <p:ext uri="{BB962C8B-B14F-4D97-AF65-F5344CB8AC3E}">
        <p14:creationId xmlns:p14="http://schemas.microsoft.com/office/powerpoint/2010/main" val="210162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59</a:t>
            </a:fld>
            <a:endParaRPr lang="en-US" dirty="0"/>
          </a:p>
        </p:txBody>
      </p:sp>
    </p:spTree>
    <p:extLst>
      <p:ext uri="{BB962C8B-B14F-4D97-AF65-F5344CB8AC3E}">
        <p14:creationId xmlns:p14="http://schemas.microsoft.com/office/powerpoint/2010/main" val="232838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cap="all" dirty="0" smtClean="0"/>
              <a:t>Instructor</a:t>
            </a:r>
            <a:r>
              <a:rPr lang="en-US" cap="all" baseline="0" dirty="0" smtClean="0"/>
              <a:t> Notes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See MPEP 2112 r</a:t>
            </a:r>
            <a:r>
              <a:rPr lang="en-US" baseline="0" dirty="0" err="1" smtClean="0"/>
              <a:t>egarding</a:t>
            </a:r>
            <a:r>
              <a:rPr lang="en-US" baseline="0" dirty="0" smtClean="0"/>
              <a:t> inherency.  Examiners may also wish to review </a:t>
            </a:r>
            <a:r>
              <a:rPr kumimoji="0" lang="en-US" sz="1200" b="0" i="1" u="none" strike="noStrike" kern="1200" cap="none" spc="0" normalizeH="0" baseline="0" noProof="0" dirty="0" smtClean="0">
                <a:ln>
                  <a:noFill/>
                </a:ln>
                <a:solidFill>
                  <a:prstClr val="black"/>
                </a:solidFill>
                <a:effectLst/>
                <a:uLnTx/>
                <a:uFillTx/>
                <a:latin typeface="Segoe UI"/>
                <a:ea typeface="+mn-ea"/>
                <a:cs typeface="+mn-cs"/>
              </a:rPr>
              <a:t>Eli Lilly &amp; Co. v. Los Angeles Biomed. Res. Inst.</a:t>
            </a:r>
            <a:r>
              <a:rPr kumimoji="0" lang="en-US" sz="1200" b="0" i="0" u="none" strike="noStrike" kern="1200" cap="none" spc="0" normalizeH="0" baseline="0" noProof="0" dirty="0" smtClean="0">
                <a:ln>
                  <a:noFill/>
                </a:ln>
                <a:solidFill>
                  <a:prstClr val="black"/>
                </a:solidFill>
                <a:effectLst/>
                <a:uLnTx/>
                <a:uFillTx/>
                <a:latin typeface="Segoe UI"/>
                <a:ea typeface="+mn-ea"/>
                <a:cs typeface="+mn-cs"/>
              </a:rPr>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4469006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r>
              <a:rPr lang="en-US" baseline="0" dirty="0" smtClean="0"/>
              <a:t>:</a:t>
            </a:r>
          </a:p>
          <a:p>
            <a:r>
              <a:rPr lang="en-US" dirty="0" smtClean="0"/>
              <a:t>PHOSITA stands for person having ordinary skill in the 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60</a:t>
            </a:fld>
            <a:endParaRPr lang="en-US" dirty="0"/>
          </a:p>
        </p:txBody>
      </p:sp>
    </p:spTree>
    <p:extLst>
      <p:ext uri="{BB962C8B-B14F-4D97-AF65-F5344CB8AC3E}">
        <p14:creationId xmlns:p14="http://schemas.microsoft.com/office/powerpoint/2010/main" val="1002594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61</a:t>
            </a:fld>
            <a:endParaRPr lang="en-US" dirty="0"/>
          </a:p>
        </p:txBody>
      </p:sp>
    </p:spTree>
    <p:extLst>
      <p:ext uri="{BB962C8B-B14F-4D97-AF65-F5344CB8AC3E}">
        <p14:creationId xmlns:p14="http://schemas.microsoft.com/office/powerpoint/2010/main" val="308581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0" normalizeH="0" baseline="0" noProof="0" dirty="0" smtClean="0">
                <a:ln>
                  <a:noFill/>
                </a:ln>
                <a:solidFill>
                  <a:prstClr val="black"/>
                </a:solidFill>
                <a:effectLst/>
                <a:uLnTx/>
                <a:uFillTx/>
                <a:latin typeface="+mn-lt"/>
                <a:ea typeface="+mn-ea"/>
                <a:cs typeface="+mn-cs"/>
              </a:rPr>
              <a:t>Instructor Notes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62</a:t>
            </a:fld>
            <a:endParaRPr lang="en-US" dirty="0"/>
          </a:p>
        </p:txBody>
      </p:sp>
    </p:spTree>
    <p:extLst>
      <p:ext uri="{BB962C8B-B14F-4D97-AF65-F5344CB8AC3E}">
        <p14:creationId xmlns:p14="http://schemas.microsoft.com/office/powerpoint/2010/main" val="37253059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a:t>Regarding a clear explanation for an obviousness rejection, see MPEP 2141-2144.  Examiners may also wish to review the discussion of </a:t>
            </a:r>
            <a:r>
              <a:rPr lang="en-US" dirty="0" err="1"/>
              <a:t>Outdry</a:t>
            </a:r>
            <a:r>
              <a:rPr lang="en-US" dirty="0"/>
              <a:t> Technologies Corp. v. </a:t>
            </a:r>
            <a:r>
              <a:rPr lang="en-US" dirty="0" err="1"/>
              <a:t>Geox</a:t>
            </a:r>
            <a:r>
              <a:rPr lang="en-US" dirty="0"/>
              <a:t> S.P.A., 859 F.3d 1363 (Fed. Cir. 2017) presented in the recent lecture portion of the obviousness training (“Clear Obviousness Rejections:  Important Lessons from </a:t>
            </a:r>
            <a:r>
              <a:rPr lang="en-US" dirty="0" err="1"/>
              <a:t>Outdry</a:t>
            </a:r>
            <a:r>
              <a:rPr lang="en-US" dirty="0"/>
              <a:t> v. </a:t>
            </a:r>
            <a:r>
              <a:rPr lang="en-US" dirty="0" err="1"/>
              <a:t>Geox</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63</a:t>
            </a:fld>
            <a:endParaRPr lang="en-US" dirty="0"/>
          </a:p>
        </p:txBody>
      </p:sp>
    </p:spTree>
    <p:extLst>
      <p:ext uri="{BB962C8B-B14F-4D97-AF65-F5344CB8AC3E}">
        <p14:creationId xmlns:p14="http://schemas.microsoft.com/office/powerpoint/2010/main" val="904782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Recall that the analogous art requirement for references to be used in obviousness rejections is that the reference must either be in the same field of endeavor as the claimed invention, or be reasonably pertinent to the problem to be solved by the claimed invention. See MPEP</a:t>
            </a:r>
            <a:r>
              <a:rPr lang="en-US" baseline="0" dirty="0" smtClean="0"/>
              <a:t> </a:t>
            </a:r>
            <a:r>
              <a:rPr lang="en-US" dirty="0" smtClean="0"/>
              <a:t>2141.01(a).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What</a:t>
            </a:r>
            <a:r>
              <a:rPr lang="en-US" baseline="0" dirty="0" smtClean="0"/>
              <a:t> is needed is that the references be analogous art </a:t>
            </a:r>
            <a:r>
              <a:rPr lang="en-US" u="sng" baseline="0" dirty="0" smtClean="0"/>
              <a:t>to the claimed invention</a:t>
            </a:r>
            <a:r>
              <a:rPr lang="en-US" baseline="0" dirty="0" smtClean="0"/>
              <a:t>.  Analogous art does not mean that the references being combined must be analogous to each other.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notion that references must somehow be analogous art </a:t>
            </a:r>
            <a:r>
              <a:rPr lang="en-US" u="sng" baseline="0" dirty="0" smtClean="0"/>
              <a:t>to each other</a:t>
            </a:r>
            <a:r>
              <a:rPr lang="en-US" baseline="0" dirty="0" smtClean="0"/>
              <a:t> is INCORRECT.  The analogous art tests involve a comparison of each of the references with the claimed invention.  The references may be from different fields of endeavor as long as each of them fulfills at least one of the tests for relatedness to the claimed invention.  For example, a combination invention could include components A and B.  A reference teaching A and a reference teaching B would both be analogous art to the claimed invention even though A and B may not be shown in the prior art to be related to each other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Simply put, if a reference is not analogous art to the claimed invention,</a:t>
            </a:r>
            <a:r>
              <a:rPr lang="en-US" baseline="0" dirty="0" smtClean="0"/>
              <a:t> it cannot be used in a 103 rejection.</a:t>
            </a:r>
            <a:endParaRPr lang="en-US" dirty="0" smtClean="0"/>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64</a:t>
            </a:fld>
            <a:endParaRPr lang="en-US" dirty="0"/>
          </a:p>
        </p:txBody>
      </p:sp>
    </p:spTree>
    <p:extLst>
      <p:ext uri="{BB962C8B-B14F-4D97-AF65-F5344CB8AC3E}">
        <p14:creationId xmlns:p14="http://schemas.microsoft.com/office/powerpoint/2010/main" val="3259350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65</a:t>
            </a:fld>
            <a:endParaRPr lang="en-US" dirty="0"/>
          </a:p>
        </p:txBody>
      </p:sp>
    </p:spTree>
    <p:extLst>
      <p:ext uri="{BB962C8B-B14F-4D97-AF65-F5344CB8AC3E}">
        <p14:creationId xmlns:p14="http://schemas.microsoft.com/office/powerpoint/2010/main" val="24214094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66</a:t>
            </a:fld>
            <a:endParaRPr lang="en-US" dirty="0"/>
          </a:p>
        </p:txBody>
      </p:sp>
    </p:spTree>
    <p:extLst>
      <p:ext uri="{BB962C8B-B14F-4D97-AF65-F5344CB8AC3E}">
        <p14:creationId xmlns:p14="http://schemas.microsoft.com/office/powerpoint/2010/main" val="2409155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US" dirty="0" smtClean="0"/>
              <a:t>According to MPEP 2173.05(a)(I), “The meaning of every term used in a claim should be apparent from the prior art or from the specification and drawings at the time the application is filed.” MPEP 2173.05(b)(III)(A) specifically discusses the approximation “about.”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67</a:t>
            </a:fld>
            <a:endParaRPr lang="en-US" dirty="0"/>
          </a:p>
        </p:txBody>
      </p:sp>
    </p:spTree>
    <p:extLst>
      <p:ext uri="{BB962C8B-B14F-4D97-AF65-F5344CB8AC3E}">
        <p14:creationId xmlns:p14="http://schemas.microsoft.com/office/powerpoint/2010/main" val="42070784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68</a:t>
            </a:fld>
            <a:endParaRPr lang="en-US" dirty="0"/>
          </a:p>
        </p:txBody>
      </p:sp>
    </p:spTree>
    <p:extLst>
      <p:ext uri="{BB962C8B-B14F-4D97-AF65-F5344CB8AC3E}">
        <p14:creationId xmlns:p14="http://schemas.microsoft.com/office/powerpoint/2010/main" val="8077637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aseline="0" dirty="0" smtClean="0"/>
              <a:t>INSTRUCTOR NOTES: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a:t>
            </a:r>
            <a:r>
              <a:rPr lang="en-US" dirty="0"/>
              <a:t>MPEP 2111.01 and 2173.01 regarding claim interpretation according to the broadest 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69</a:t>
            </a:fld>
            <a:endParaRPr lang="en-US" dirty="0"/>
          </a:p>
        </p:txBody>
      </p:sp>
    </p:spTree>
    <p:extLst>
      <p:ext uri="{BB962C8B-B14F-4D97-AF65-F5344CB8AC3E}">
        <p14:creationId xmlns:p14="http://schemas.microsoft.com/office/powerpoint/2010/main" val="102247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a:t>
            </a:fld>
            <a:endParaRPr lang="en-US" dirty="0"/>
          </a:p>
        </p:txBody>
      </p:sp>
    </p:spTree>
    <p:extLst>
      <p:ext uri="{BB962C8B-B14F-4D97-AF65-F5344CB8AC3E}">
        <p14:creationId xmlns:p14="http://schemas.microsoft.com/office/powerpoint/2010/main" val="13656127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70</a:t>
            </a:fld>
            <a:endParaRPr lang="en-US" dirty="0"/>
          </a:p>
        </p:txBody>
      </p:sp>
    </p:spTree>
    <p:extLst>
      <p:ext uri="{BB962C8B-B14F-4D97-AF65-F5344CB8AC3E}">
        <p14:creationId xmlns:p14="http://schemas.microsoft.com/office/powerpoint/2010/main" val="254769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71</a:t>
            </a:fld>
            <a:endParaRPr lang="en-US" dirty="0"/>
          </a:p>
        </p:txBody>
      </p:sp>
    </p:spTree>
    <p:extLst>
      <p:ext uri="{BB962C8B-B14F-4D97-AF65-F5344CB8AC3E}">
        <p14:creationId xmlns:p14="http://schemas.microsoft.com/office/powerpoint/2010/main" val="12785116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a:t>
            </a:r>
            <a:r>
              <a:rPr lang="en-US" baseline="0" dirty="0" smtClean="0"/>
              <a:t> NOTES</a:t>
            </a:r>
            <a:r>
              <a:rPr lang="en-US" dirty="0" smtClean="0"/>
              <a:t>: </a:t>
            </a:r>
          </a:p>
          <a:p>
            <a:r>
              <a:rPr lang="en-US" dirty="0" smtClean="0"/>
              <a:t>Metals are inherently electrical</a:t>
            </a:r>
            <a:r>
              <a:rPr lang="en-US" baseline="0" dirty="0" smtClean="0"/>
              <a:t> conductors.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72</a:t>
            </a:fld>
            <a:endParaRPr lang="en-US" dirty="0"/>
          </a:p>
        </p:txBody>
      </p:sp>
    </p:spTree>
    <p:extLst>
      <p:ext uri="{BB962C8B-B14F-4D97-AF65-F5344CB8AC3E}">
        <p14:creationId xmlns:p14="http://schemas.microsoft.com/office/powerpoint/2010/main" val="1129261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73</a:t>
            </a:fld>
            <a:endParaRPr lang="en-US" dirty="0"/>
          </a:p>
        </p:txBody>
      </p:sp>
    </p:spTree>
    <p:extLst>
      <p:ext uri="{BB962C8B-B14F-4D97-AF65-F5344CB8AC3E}">
        <p14:creationId xmlns:p14="http://schemas.microsoft.com/office/powerpoint/2010/main" val="19365999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sz="1200" kern="1200" dirty="0" smtClean="0">
                <a:solidFill>
                  <a:schemeClr val="tx1"/>
                </a:solidFill>
                <a:effectLst/>
                <a:latin typeface="+mn-lt"/>
                <a:ea typeface="+mn-ea"/>
                <a:cs typeface="+mn-cs"/>
              </a:rPr>
              <a:t>Examiners should recall that </a:t>
            </a:r>
            <a:r>
              <a:rPr lang="en-US" sz="1200" i="1" kern="1200" dirty="0" err="1" smtClean="0">
                <a:solidFill>
                  <a:schemeClr val="tx1"/>
                </a:solidFill>
                <a:effectLst/>
                <a:latin typeface="+mn-lt"/>
                <a:ea typeface="+mn-ea"/>
                <a:cs typeface="+mn-cs"/>
              </a:rPr>
              <a:t>Wasica</a:t>
            </a:r>
            <a:r>
              <a:rPr lang="en-US" sz="1200" i="1" kern="1200" dirty="0" smtClean="0">
                <a:solidFill>
                  <a:schemeClr val="tx1"/>
                </a:solidFill>
                <a:effectLst/>
                <a:latin typeface="+mn-lt"/>
                <a:ea typeface="+mn-ea"/>
                <a:cs typeface="+mn-cs"/>
              </a:rPr>
              <a:t> Finance GmbH v.  Continental Automotive Sys., Inc</a:t>
            </a:r>
            <a:r>
              <a:rPr lang="en-US" sz="1200" kern="1200" dirty="0" smtClean="0">
                <a:solidFill>
                  <a:schemeClr val="tx1"/>
                </a:solidFill>
                <a:effectLst/>
                <a:latin typeface="+mn-lt"/>
                <a:ea typeface="+mn-ea"/>
                <a:cs typeface="+mn-cs"/>
              </a:rPr>
              <a:t>., 853 F.3d 1272 (Fed. Cir. 2017) presented at slides 8-12 of the recent lecture portion of the anticipation training (“Proper Anticipation Rejections:  Reminders from Recent Case Law”) discussed the </a:t>
            </a:r>
            <a:r>
              <a:rPr lang="en-US" dirty="0"/>
              <a:t>concept of a genus small enough that PHOSITA would “at once envisage each member.”</a:t>
            </a:r>
          </a:p>
          <a:p>
            <a:endParaRPr lang="en-US" dirty="0"/>
          </a:p>
          <a:p>
            <a:r>
              <a:rPr lang="en-US" dirty="0"/>
              <a:t>MPEP 2131.02(III) provides further guidance about when PHOSITA can “at once envisage” the members of a genus:</a:t>
            </a:r>
          </a:p>
          <a:p>
            <a:pPr lvl="1"/>
            <a:r>
              <a:rPr lang="en-US" dirty="0"/>
              <a:t>“[W]</a:t>
            </a:r>
            <a:r>
              <a:rPr lang="en-US" dirty="0" err="1"/>
              <a:t>hether</a:t>
            </a:r>
            <a:r>
              <a:rPr lang="en-US" dirty="0"/>
              <a:t> a generic disclosure necessarily anticipates everything within the genus . . . depends on the factual aspects of the specific disclosure and the particular products at issue.”  Sanofi-</a:t>
            </a:r>
            <a:r>
              <a:rPr lang="en-US" dirty="0" err="1"/>
              <a:t>Synthelabo</a:t>
            </a:r>
            <a:r>
              <a:rPr lang="en-US" dirty="0"/>
              <a:t> v. </a:t>
            </a:r>
            <a:r>
              <a:rPr lang="en-US" dirty="0" err="1"/>
              <a:t>Apotex</a:t>
            </a:r>
            <a:r>
              <a:rPr lang="en-US" dirty="0"/>
              <a:t>, Inc., 550 F.3d 1075, 1083, 89 USPQ2d 1370, 1375 (Fed. Cir. 2008).  See also </a:t>
            </a:r>
            <a:r>
              <a:rPr lang="en-US" dirty="0" err="1"/>
              <a:t>Osram</a:t>
            </a:r>
            <a:r>
              <a:rPr lang="en-US" dirty="0"/>
              <a:t> Sylvania Inc. v. American Induction Tech. Inc., 701 F.3d 698, 706, 105 USPQ2d 1368, 1374 (Fed. Cir. 2012) (“how one of ordinary skill in the art would understand the relative size of a genus or species in a particular technology is of critical importance”).</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74</a:t>
            </a:fld>
            <a:endParaRPr lang="en-US" dirty="0"/>
          </a:p>
        </p:txBody>
      </p:sp>
    </p:spTree>
    <p:extLst>
      <p:ext uri="{BB962C8B-B14F-4D97-AF65-F5344CB8AC3E}">
        <p14:creationId xmlns:p14="http://schemas.microsoft.com/office/powerpoint/2010/main" val="11923476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75</a:t>
            </a:fld>
            <a:endParaRPr lang="en-US" dirty="0"/>
          </a:p>
        </p:txBody>
      </p:sp>
    </p:spTree>
    <p:extLst>
      <p:ext uri="{BB962C8B-B14F-4D97-AF65-F5344CB8AC3E}">
        <p14:creationId xmlns:p14="http://schemas.microsoft.com/office/powerpoint/2010/main" val="40368076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76</a:t>
            </a:fld>
            <a:endParaRPr lang="en-US" dirty="0"/>
          </a:p>
        </p:txBody>
      </p:sp>
    </p:spTree>
    <p:extLst>
      <p:ext uri="{BB962C8B-B14F-4D97-AF65-F5344CB8AC3E}">
        <p14:creationId xmlns:p14="http://schemas.microsoft.com/office/powerpoint/2010/main" val="21490133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77</a:t>
            </a:fld>
            <a:endParaRPr lang="en-US" dirty="0"/>
          </a:p>
        </p:txBody>
      </p:sp>
    </p:spTree>
    <p:extLst>
      <p:ext uri="{BB962C8B-B14F-4D97-AF65-F5344CB8AC3E}">
        <p14:creationId xmlns:p14="http://schemas.microsoft.com/office/powerpoint/2010/main" val="39086477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0" dirty="0" smtClean="0"/>
              <a:t>INSTRUCTOR</a:t>
            </a:r>
            <a:r>
              <a:rPr lang="en-US" b="0" baseline="0" dirty="0" smtClean="0"/>
              <a:t> NOTES:</a:t>
            </a:r>
          </a:p>
          <a:p>
            <a:endParaRPr lang="en-US" b="0"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78</a:t>
            </a:fld>
            <a:endParaRPr lang="en-US" dirty="0"/>
          </a:p>
        </p:txBody>
      </p:sp>
    </p:spTree>
    <p:extLst>
      <p:ext uri="{BB962C8B-B14F-4D97-AF65-F5344CB8AC3E}">
        <p14:creationId xmlns:p14="http://schemas.microsoft.com/office/powerpoint/2010/main" val="1320387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79</a:t>
            </a:fld>
            <a:endParaRPr lang="en-US" dirty="0"/>
          </a:p>
        </p:txBody>
      </p:sp>
    </p:spTree>
    <p:extLst>
      <p:ext uri="{BB962C8B-B14F-4D97-AF65-F5344CB8AC3E}">
        <p14:creationId xmlns:p14="http://schemas.microsoft.com/office/powerpoint/2010/main" val="308581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10565784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80</a:t>
            </a:fld>
            <a:endParaRPr lang="en-US" dirty="0"/>
          </a:p>
        </p:txBody>
      </p:sp>
    </p:spTree>
    <p:extLst>
      <p:ext uri="{BB962C8B-B14F-4D97-AF65-F5344CB8AC3E}">
        <p14:creationId xmlns:p14="http://schemas.microsoft.com/office/powerpoint/2010/main" val="35996320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81</a:t>
            </a:fld>
            <a:endParaRPr lang="en-US" dirty="0"/>
          </a:p>
        </p:txBody>
      </p:sp>
    </p:spTree>
    <p:extLst>
      <p:ext uri="{BB962C8B-B14F-4D97-AF65-F5344CB8AC3E}">
        <p14:creationId xmlns:p14="http://schemas.microsoft.com/office/powerpoint/2010/main" val="136840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82</a:t>
            </a:fld>
            <a:endParaRPr lang="en-US" dirty="0"/>
          </a:p>
        </p:txBody>
      </p:sp>
    </p:spTree>
    <p:extLst>
      <p:ext uri="{BB962C8B-B14F-4D97-AF65-F5344CB8AC3E}">
        <p14:creationId xmlns:p14="http://schemas.microsoft.com/office/powerpoint/2010/main" val="10753170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83</a:t>
            </a:fld>
            <a:endParaRPr lang="en-US" dirty="0"/>
          </a:p>
        </p:txBody>
      </p:sp>
    </p:spTree>
    <p:extLst>
      <p:ext uri="{BB962C8B-B14F-4D97-AF65-F5344CB8AC3E}">
        <p14:creationId xmlns:p14="http://schemas.microsoft.com/office/powerpoint/2010/main" val="41096235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84</a:t>
            </a:fld>
            <a:endParaRPr lang="en-US" dirty="0"/>
          </a:p>
        </p:txBody>
      </p:sp>
    </p:spTree>
    <p:extLst>
      <p:ext uri="{BB962C8B-B14F-4D97-AF65-F5344CB8AC3E}">
        <p14:creationId xmlns:p14="http://schemas.microsoft.com/office/powerpoint/2010/main" val="18263398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0" dirty="0" smtClean="0"/>
              <a:t>INSTRUCTOR</a:t>
            </a:r>
            <a:r>
              <a:rPr lang="en-US" b="0" baseline="0" dirty="0" smtClean="0"/>
              <a:t> NOTES:</a:t>
            </a:r>
          </a:p>
          <a:p>
            <a:endParaRPr lang="en-US" b="0"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85</a:t>
            </a:fld>
            <a:endParaRPr lang="en-US" dirty="0"/>
          </a:p>
        </p:txBody>
      </p:sp>
    </p:spTree>
    <p:extLst>
      <p:ext uri="{BB962C8B-B14F-4D97-AF65-F5344CB8AC3E}">
        <p14:creationId xmlns:p14="http://schemas.microsoft.com/office/powerpoint/2010/main" val="16425966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86</a:t>
            </a:fld>
            <a:endParaRPr lang="en-US" dirty="0"/>
          </a:p>
        </p:txBody>
      </p:sp>
    </p:spTree>
    <p:extLst>
      <p:ext uri="{BB962C8B-B14F-4D97-AF65-F5344CB8AC3E}">
        <p14:creationId xmlns:p14="http://schemas.microsoft.com/office/powerpoint/2010/main" val="29400114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See MPEP 2111.02 for more information about claim preambles.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a:t>
            </a:r>
            <a:r>
              <a:rPr lang="en-US" dirty="0"/>
              <a:t>MPEP 2111.01 and 2173.01 regarding claim interpretation according to the broadest 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87</a:t>
            </a:fld>
            <a:endParaRPr lang="en-US" dirty="0"/>
          </a:p>
        </p:txBody>
      </p:sp>
    </p:spTree>
    <p:extLst>
      <p:ext uri="{BB962C8B-B14F-4D97-AF65-F5344CB8AC3E}">
        <p14:creationId xmlns:p14="http://schemas.microsoft.com/office/powerpoint/2010/main" val="708033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88</a:t>
            </a:fld>
            <a:endParaRPr lang="en-US" dirty="0"/>
          </a:p>
        </p:txBody>
      </p:sp>
    </p:spTree>
    <p:extLst>
      <p:ext uri="{BB962C8B-B14F-4D97-AF65-F5344CB8AC3E}">
        <p14:creationId xmlns:p14="http://schemas.microsoft.com/office/powerpoint/2010/main" val="22011417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a:t>
            </a:r>
            <a:r>
              <a:rPr lang="en-US" dirty="0"/>
              <a:t>Rejections:  Reminders from Recent Case Law</a:t>
            </a:r>
            <a:r>
              <a:rPr lang="en-US" dirty="0" smtClean="0"/>
              <a:t>”). </a:t>
            </a:r>
          </a:p>
          <a:p>
            <a:r>
              <a:rPr lang="en-US" sz="1200" kern="1200" dirty="0" smtClean="0">
                <a:solidFill>
                  <a:schemeClr val="tx1"/>
                </a:solidFill>
                <a:effectLst/>
                <a:latin typeface="+mn-lt"/>
                <a:ea typeface="+mn-ea"/>
                <a:cs typeface="+mn-cs"/>
              </a:rPr>
              <a:t>Section IV of MPEP 2112 states: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fact that a certain result or characteristic may occur or be present in the prior art is not sufficient to establish the inherency of that result or characteristic.</a:t>
            </a:r>
          </a:p>
          <a:p>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relying upon the theory of inherency, the examiner must provide a basis in fact and/or technical reasoning to reasonably support the determination that the 	allegedly inherent characteristic </a:t>
            </a:r>
            <a:r>
              <a:rPr lang="en-US" sz="1200" u="sng" kern="1200" dirty="0" smtClean="0">
                <a:solidFill>
                  <a:schemeClr val="tx1"/>
                </a:solidFill>
                <a:effectLst/>
                <a:latin typeface="+mn-lt"/>
                <a:ea typeface="+mn-ea"/>
                <a:cs typeface="+mn-cs"/>
              </a:rPr>
              <a:t>necessarily</a:t>
            </a:r>
            <a:r>
              <a:rPr lang="en-US" sz="1200" kern="1200" dirty="0" smtClean="0">
                <a:solidFill>
                  <a:schemeClr val="tx1"/>
                </a:solidFill>
                <a:effectLst/>
                <a:latin typeface="+mn-lt"/>
                <a:ea typeface="+mn-ea"/>
                <a:cs typeface="+mn-cs"/>
              </a:rPr>
              <a:t> flows from the teachings of the applied prior art.” Ex parte Levy, 17 USPQ2d 1461, 1464 (Bd. Pat. App. &amp; Inter. 1990) 	(emphasis in original).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example, the claim requires that the armlet provide “protection against impact, abrasion, or another hazard to a forearm.”  Any protection provided by “a thin leather strap” that allows the holder of the </a:t>
            </a:r>
            <a:r>
              <a:rPr lang="en-US" sz="1200" kern="1200" dirty="0" err="1" smtClean="0">
                <a:solidFill>
                  <a:schemeClr val="tx1"/>
                </a:solidFill>
                <a:effectLst/>
                <a:latin typeface="+mn-lt"/>
                <a:ea typeface="+mn-ea"/>
                <a:cs typeface="+mn-cs"/>
              </a:rPr>
              <a:t>Ovechkin</a:t>
            </a:r>
            <a:r>
              <a:rPr lang="en-US" sz="1200" kern="1200" dirty="0" smtClean="0">
                <a:solidFill>
                  <a:schemeClr val="tx1"/>
                </a:solidFill>
                <a:effectLst/>
                <a:latin typeface="+mn-lt"/>
                <a:ea typeface="+mn-ea"/>
                <a:cs typeface="+mn-cs"/>
              </a:rPr>
              <a:t> reference to “dangle from the wrist” (see slide 85) would happen only by chance and would therefore not meet the requirement for an inherent feature of the holder taught by </a:t>
            </a:r>
            <a:r>
              <a:rPr lang="en-US" sz="1200" kern="1200" dirty="0" err="1" smtClean="0">
                <a:solidFill>
                  <a:schemeClr val="tx1"/>
                </a:solidFill>
                <a:effectLst/>
                <a:latin typeface="+mn-lt"/>
                <a:ea typeface="+mn-ea"/>
                <a:cs typeface="+mn-cs"/>
              </a:rPr>
              <a:t>Ovechkin</a:t>
            </a:r>
            <a:r>
              <a:rPr lang="en-US" sz="1200" kern="1200" dirty="0" smtClean="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MPEP 2111.01 and 2173.01 regarding claim interpretation according to the broadest 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89</a:t>
            </a:fld>
            <a:endParaRPr lang="en-US" dirty="0"/>
          </a:p>
        </p:txBody>
      </p:sp>
    </p:spTree>
    <p:extLst>
      <p:ext uri="{BB962C8B-B14F-4D97-AF65-F5344CB8AC3E}">
        <p14:creationId xmlns:p14="http://schemas.microsoft.com/office/powerpoint/2010/main" val="369240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endParaRPr lang="en-US" baseline="0" dirty="0" smtClean="0"/>
          </a:p>
          <a:p>
            <a:r>
              <a:rPr lang="en-US" dirty="0" smtClean="0"/>
              <a:t>It is important to recognize that the Brooks disclosure does </a:t>
            </a:r>
            <a:r>
              <a:rPr lang="en-US" u="sng" dirty="0" smtClean="0"/>
              <a:t>not</a:t>
            </a:r>
            <a:r>
              <a:rPr lang="en-US" dirty="0" smtClean="0"/>
              <a:t> amount to “Here is a working example using Compound C; either of Compounds</a:t>
            </a:r>
            <a:r>
              <a:rPr lang="en-US" baseline="0" dirty="0" smtClean="0"/>
              <a:t> A or B would also work in place of Compound C.” Rather, Brooks specifically states that Compounds A and B “are </a:t>
            </a:r>
            <a:r>
              <a:rPr lang="en-US" u="sng" baseline="0" dirty="0" smtClean="0"/>
              <a:t>not</a:t>
            </a:r>
            <a:r>
              <a:rPr lang="en-US" baseline="0" dirty="0" smtClean="0"/>
              <a:t> known for use in the field of percutaneous transport of NSAIDs.”  However, Brooks does opine that Compounds A and B might be useful for this purpose based on structural similarity.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a:t>
            </a:fld>
            <a:endParaRPr lang="en-US" dirty="0"/>
          </a:p>
        </p:txBody>
      </p:sp>
    </p:spTree>
    <p:extLst>
      <p:ext uri="{BB962C8B-B14F-4D97-AF65-F5344CB8AC3E}">
        <p14:creationId xmlns:p14="http://schemas.microsoft.com/office/powerpoint/2010/main" val="30345969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0" dirty="0" smtClean="0"/>
              <a:t>INSTRUCTOR</a:t>
            </a:r>
            <a:r>
              <a:rPr lang="en-US" b="0" baseline="0" dirty="0" smtClean="0"/>
              <a:t> NOTES:</a:t>
            </a:r>
          </a:p>
          <a:p>
            <a:endParaRPr lang="en-US" b="0"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90</a:t>
            </a:fld>
            <a:endParaRPr lang="en-US" dirty="0"/>
          </a:p>
        </p:txBody>
      </p:sp>
    </p:spTree>
    <p:extLst>
      <p:ext uri="{BB962C8B-B14F-4D97-AF65-F5344CB8AC3E}">
        <p14:creationId xmlns:p14="http://schemas.microsoft.com/office/powerpoint/2010/main" val="12817662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91</a:t>
            </a:fld>
            <a:endParaRPr lang="en-US" dirty="0"/>
          </a:p>
        </p:txBody>
      </p:sp>
    </p:spTree>
    <p:extLst>
      <p:ext uri="{BB962C8B-B14F-4D97-AF65-F5344CB8AC3E}">
        <p14:creationId xmlns:p14="http://schemas.microsoft.com/office/powerpoint/2010/main" val="16159058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r>
              <a:rPr lang="en-US" baseline="0" dirty="0" smtClean="0"/>
              <a:t>:</a:t>
            </a:r>
          </a:p>
          <a:p>
            <a:r>
              <a:rPr lang="en-US" dirty="0" smtClean="0"/>
              <a:t>PHOSITA stands for person having ordinary skill in the art.</a:t>
            </a:r>
          </a:p>
          <a:p>
            <a:endParaRPr lang="en-US" dirty="0" smtClean="0"/>
          </a:p>
          <a:p>
            <a:r>
              <a:rPr lang="en-US" sz="1200" kern="1200" dirty="0" smtClean="0">
                <a:solidFill>
                  <a:schemeClr val="tx1"/>
                </a:solidFill>
                <a:effectLst/>
                <a:latin typeface="+mn-lt"/>
                <a:ea typeface="+mn-ea"/>
                <a:cs typeface="+mn-cs"/>
              </a:rPr>
              <a:t>Examiners should recall that </a:t>
            </a:r>
            <a:r>
              <a:rPr lang="en-US" sz="1200" i="1" kern="1200" dirty="0" err="1" smtClean="0">
                <a:solidFill>
                  <a:schemeClr val="tx1"/>
                </a:solidFill>
                <a:effectLst/>
                <a:latin typeface="+mn-lt"/>
                <a:ea typeface="+mn-ea"/>
                <a:cs typeface="+mn-cs"/>
              </a:rPr>
              <a:t>Wasica</a:t>
            </a:r>
            <a:r>
              <a:rPr lang="en-US" sz="1200" i="1" kern="1200" dirty="0" smtClean="0">
                <a:solidFill>
                  <a:schemeClr val="tx1"/>
                </a:solidFill>
                <a:effectLst/>
                <a:latin typeface="+mn-lt"/>
                <a:ea typeface="+mn-ea"/>
                <a:cs typeface="+mn-cs"/>
              </a:rPr>
              <a:t> Finance GmbH v.  Continental Automotive Sys., Inc</a:t>
            </a:r>
            <a:r>
              <a:rPr lang="en-US" sz="1200" kern="1200" dirty="0" smtClean="0">
                <a:solidFill>
                  <a:schemeClr val="tx1"/>
                </a:solidFill>
                <a:effectLst/>
                <a:latin typeface="+mn-lt"/>
                <a:ea typeface="+mn-ea"/>
                <a:cs typeface="+mn-cs"/>
              </a:rPr>
              <a:t>., 853 F.3d 1272 (Fed. Cir. 2017) presented at slides 8-12 of the recent lecture portion of the anticipation training (“Proper Anticipation Rejections:  Reminders from Recent Case Law”) </a:t>
            </a:r>
            <a:r>
              <a:rPr lang="en-US" dirty="0" smtClean="0"/>
              <a:t>discussed </a:t>
            </a:r>
            <a:r>
              <a:rPr lang="en-US" dirty="0"/>
              <a:t>the concept of a genus small enough that PHOSITA would “at once envisage each member.”</a:t>
            </a:r>
          </a:p>
          <a:p>
            <a:endParaRPr lang="en-US" dirty="0"/>
          </a:p>
          <a:p>
            <a:r>
              <a:rPr lang="en-US" dirty="0"/>
              <a:t>MPEP 2131.02(III) provides further guidance about when PHOSITA can “at once envisage” the members of a genus:</a:t>
            </a:r>
          </a:p>
          <a:p>
            <a:pPr marL="0" lvl="1"/>
            <a:r>
              <a:rPr lang="en-US" dirty="0"/>
              <a:t>“[W]</a:t>
            </a:r>
            <a:r>
              <a:rPr lang="en-US" dirty="0" err="1"/>
              <a:t>hether</a:t>
            </a:r>
            <a:r>
              <a:rPr lang="en-US" dirty="0"/>
              <a:t> a generic disclosure necessarily anticipates everything within the genus . . . depends on the factual aspects of the specific disclosure and the particular products at issue.”  Sanofi-</a:t>
            </a:r>
            <a:r>
              <a:rPr lang="en-US" dirty="0" err="1"/>
              <a:t>Synthelabo</a:t>
            </a:r>
            <a:r>
              <a:rPr lang="en-US" dirty="0"/>
              <a:t> v. </a:t>
            </a:r>
            <a:r>
              <a:rPr lang="en-US" dirty="0" err="1"/>
              <a:t>Apotex</a:t>
            </a:r>
            <a:r>
              <a:rPr lang="en-US" dirty="0"/>
              <a:t>, Inc., 550 F.3d 1075, 1083, 89 USPQ2d 1370, 1375 (Fed. Cir. 2008).  See also </a:t>
            </a:r>
            <a:r>
              <a:rPr lang="en-US" dirty="0" err="1"/>
              <a:t>Osram</a:t>
            </a:r>
            <a:r>
              <a:rPr lang="en-US" dirty="0"/>
              <a:t> Sylvania Inc. v. American Induction Tech. Inc., 701 F.3d 698, 706, 105 USPQ2d 1368, 1374 (Fed. Cir. 2012) (“how one of ordinary skill in the art would understand the relative size of a genus or species in a particular technology is of critical importance”).</a:t>
            </a:r>
          </a:p>
          <a:p>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92</a:t>
            </a:fld>
            <a:endParaRPr lang="en-US" dirty="0"/>
          </a:p>
        </p:txBody>
      </p:sp>
    </p:spTree>
    <p:extLst>
      <p:ext uri="{BB962C8B-B14F-4D97-AF65-F5344CB8AC3E}">
        <p14:creationId xmlns:p14="http://schemas.microsoft.com/office/powerpoint/2010/main" val="1706688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93</a:t>
            </a:fld>
            <a:endParaRPr lang="en-US" dirty="0"/>
          </a:p>
        </p:txBody>
      </p:sp>
    </p:spTree>
    <p:extLst>
      <p:ext uri="{BB962C8B-B14F-4D97-AF65-F5344CB8AC3E}">
        <p14:creationId xmlns:p14="http://schemas.microsoft.com/office/powerpoint/2010/main" val="618136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aseline="0" dirty="0" smtClean="0"/>
              <a:t>INSTRUCTOR NOTES: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a:t>
            </a:r>
            <a:r>
              <a:rPr lang="en-US" dirty="0"/>
              <a:t>MPEP 2111.01 and 2173.01 regarding claim interpretation according to the broadest 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94</a:t>
            </a:fld>
            <a:endParaRPr lang="en-US" dirty="0"/>
          </a:p>
        </p:txBody>
      </p:sp>
    </p:spTree>
    <p:extLst>
      <p:ext uri="{BB962C8B-B14F-4D97-AF65-F5344CB8AC3E}">
        <p14:creationId xmlns:p14="http://schemas.microsoft.com/office/powerpoint/2010/main" val="36398281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95</a:t>
            </a:fld>
            <a:endParaRPr lang="en-US" dirty="0"/>
          </a:p>
        </p:txBody>
      </p:sp>
    </p:spTree>
    <p:extLst>
      <p:ext uri="{BB962C8B-B14F-4D97-AF65-F5344CB8AC3E}">
        <p14:creationId xmlns:p14="http://schemas.microsoft.com/office/powerpoint/2010/main" val="10148325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MPEP 2112 regarding inherency.  Examiners may also wish to review </a:t>
            </a:r>
            <a:r>
              <a:rPr lang="en-US" i="1" dirty="0" smtClean="0"/>
              <a:t>Eli Lilly &amp; Co. v. Los Angeles Biomed. Res. Inst</a:t>
            </a:r>
            <a:r>
              <a:rPr lang="en-US" dirty="0" smtClean="0"/>
              <a:t>., 849 F.3d 1073 (Fed. Cir. 2017) presented at slides 4-7 of the recent lecture portion of the anticipation training (“Proper Anticipation Rejections:  Reminders from Recent Case Law”).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96</a:t>
            </a:fld>
            <a:endParaRPr lang="en-US" dirty="0"/>
          </a:p>
        </p:txBody>
      </p:sp>
    </p:spTree>
    <p:extLst>
      <p:ext uri="{BB962C8B-B14F-4D97-AF65-F5344CB8AC3E}">
        <p14:creationId xmlns:p14="http://schemas.microsoft.com/office/powerpoint/2010/main" val="14685668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97</a:t>
            </a:fld>
            <a:endParaRPr lang="en-US" dirty="0"/>
          </a:p>
        </p:txBody>
      </p:sp>
    </p:spTree>
    <p:extLst>
      <p:ext uri="{BB962C8B-B14F-4D97-AF65-F5344CB8AC3E}">
        <p14:creationId xmlns:p14="http://schemas.microsoft.com/office/powerpoint/2010/main" val="18412196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98</a:t>
            </a:fld>
            <a:endParaRPr lang="en-US" dirty="0"/>
          </a:p>
        </p:txBody>
      </p:sp>
    </p:spTree>
    <p:extLst>
      <p:ext uri="{BB962C8B-B14F-4D97-AF65-F5344CB8AC3E}">
        <p14:creationId xmlns:p14="http://schemas.microsoft.com/office/powerpoint/2010/main" val="38431610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baseline="0" dirty="0" smtClean="0"/>
              <a:t>INSTRUCTOR NOTES: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MPEP 2111.01 and 2173.01 regarding claim interpretation according to the broadest </a:t>
            </a:r>
            <a:r>
              <a:rPr lang="en-US" dirty="0"/>
              <a:t>reasonable interpretation (BRI) in light of the specification.  See also the discussion of BRI and </a:t>
            </a:r>
            <a:r>
              <a:rPr lang="en-US" dirty="0" err="1"/>
              <a:t>Respironics</a:t>
            </a:r>
            <a:r>
              <a:rPr lang="en-US" dirty="0"/>
              <a:t>, Inc. v. </a:t>
            </a:r>
            <a:r>
              <a:rPr lang="en-US" dirty="0" err="1"/>
              <a:t>Zoll</a:t>
            </a:r>
            <a:r>
              <a:rPr lang="en-US" dirty="0"/>
              <a:t> Med. Corp., 656 F. </a:t>
            </a:r>
            <a:r>
              <a:rPr lang="en-US" dirty="0" err="1"/>
              <a:t>App'x</a:t>
            </a:r>
            <a:r>
              <a:rPr lang="en-US" dirty="0"/>
              <a:t> 531 presented at slides 13-16 of the recent lecture portion of the anticipation training (“Proper Anticipation Rejections:  Reminders from Recent Case Law</a:t>
            </a:r>
            <a:r>
              <a:rPr lang="en-US"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334113C-CE39-432B-91E1-5EF257AA2456}" type="slidenum">
              <a:rPr lang="en-US" smtClean="0"/>
              <a:t>99</a:t>
            </a:fld>
            <a:endParaRPr lang="en-US" dirty="0"/>
          </a:p>
        </p:txBody>
      </p:sp>
    </p:spTree>
    <p:extLst>
      <p:ext uri="{BB962C8B-B14F-4D97-AF65-F5344CB8AC3E}">
        <p14:creationId xmlns:p14="http://schemas.microsoft.com/office/powerpoint/2010/main" val="4139313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p:nvPr/>
        </p:nvSpPr>
        <p:spPr>
          <a:xfrm>
            <a:off x="-6350" y="4283077"/>
            <a:ext cx="9150350" cy="1431925"/>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pic>
        <p:nvPicPr>
          <p:cNvPr id="5" name="Picture 9" descr="USPTO-logo-reverse-stacked-500px.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4702175"/>
            <a:ext cx="13398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p:nvSpPr>
        <p:spPr>
          <a:xfrm>
            <a:off x="-1588" y="2"/>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sp>
        <p:nvSpPr>
          <p:cNvPr id="3" name="Subtitle 2"/>
          <p:cNvSpPr>
            <a:spLocks noGrp="1"/>
          </p:cNvSpPr>
          <p:nvPr>
            <p:ph type="subTitle" idx="1"/>
          </p:nvPr>
        </p:nvSpPr>
        <p:spPr>
          <a:xfrm>
            <a:off x="355601" y="2543941"/>
            <a:ext cx="8387802" cy="1079500"/>
          </a:xfrm>
        </p:spPr>
        <p:txBody>
          <a:bodyPr anchor="b">
            <a:normAutofit/>
          </a:bodyPr>
          <a:lstStyle>
            <a:lvl1pPr marL="0" indent="0" algn="r">
              <a:buNone/>
              <a:defRPr sz="1944">
                <a:solidFill>
                  <a:srgbClr val="898989"/>
                </a:solidFill>
              </a:defRPr>
            </a:lvl1pPr>
            <a:lvl2pPr marL="317475" indent="0" algn="ctr">
              <a:buNone/>
              <a:defRPr>
                <a:solidFill>
                  <a:schemeClr val="tx1">
                    <a:tint val="75000"/>
                  </a:schemeClr>
                </a:solidFill>
              </a:defRPr>
            </a:lvl2pPr>
            <a:lvl3pPr marL="634950" indent="0" algn="ctr">
              <a:buNone/>
              <a:defRPr>
                <a:solidFill>
                  <a:schemeClr val="tx1">
                    <a:tint val="75000"/>
                  </a:schemeClr>
                </a:solidFill>
              </a:defRPr>
            </a:lvl3pPr>
            <a:lvl4pPr marL="952424" indent="0" algn="ctr">
              <a:buNone/>
              <a:defRPr>
                <a:solidFill>
                  <a:schemeClr val="tx1">
                    <a:tint val="75000"/>
                  </a:schemeClr>
                </a:solidFill>
              </a:defRPr>
            </a:lvl4pPr>
            <a:lvl5pPr marL="1269898" indent="0" algn="ctr">
              <a:buNone/>
              <a:defRPr>
                <a:solidFill>
                  <a:schemeClr val="tx1">
                    <a:tint val="75000"/>
                  </a:schemeClr>
                </a:solidFill>
              </a:defRPr>
            </a:lvl5pPr>
            <a:lvl6pPr marL="1587373" indent="0" algn="ctr">
              <a:buNone/>
              <a:defRPr>
                <a:solidFill>
                  <a:schemeClr val="tx1">
                    <a:tint val="75000"/>
                  </a:schemeClr>
                </a:solidFill>
              </a:defRPr>
            </a:lvl6pPr>
            <a:lvl7pPr marL="1904848" indent="0" algn="ctr">
              <a:buNone/>
              <a:defRPr>
                <a:solidFill>
                  <a:schemeClr val="tx1">
                    <a:tint val="75000"/>
                  </a:schemeClr>
                </a:solidFill>
              </a:defRPr>
            </a:lvl7pPr>
            <a:lvl8pPr marL="2222322" indent="0" algn="ctr">
              <a:buNone/>
              <a:defRPr>
                <a:solidFill>
                  <a:schemeClr val="tx1">
                    <a:tint val="75000"/>
                  </a:schemeClr>
                </a:solidFill>
              </a:defRPr>
            </a:lvl8pPr>
            <a:lvl9pPr marL="2539797"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55601" y="1162915"/>
            <a:ext cx="8387802" cy="1225021"/>
          </a:xfrm>
        </p:spPr>
        <p:txBody>
          <a:bodyPr>
            <a:normAutofit/>
          </a:bodyPr>
          <a:lstStyle>
            <a:lvl1pPr>
              <a:defRPr sz="2777"/>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dirty="0" smtClean="0"/>
            </a:lvl1pPr>
          </a:lstStyle>
          <a:p>
            <a:pPr>
              <a:defRPr/>
            </a:pPr>
            <a:r>
              <a:rPr lang="en-US" smtClean="0"/>
              <a:t>Summer/Fall 2018</a:t>
            </a:r>
            <a:endParaRPr lang="en-US"/>
          </a:p>
        </p:txBody>
      </p:sp>
      <p:sp>
        <p:nvSpPr>
          <p:cNvPr id="8" name="Footer Placeholder 5"/>
          <p:cNvSpPr>
            <a:spLocks noGrp="1"/>
          </p:cNvSpPr>
          <p:nvPr>
            <p:ph type="ftr" sz="quarter" idx="11"/>
          </p:nvPr>
        </p:nvSpPr>
        <p:spPr/>
        <p:txBody>
          <a:bodyPr/>
          <a:lstStyle>
            <a:lvl1pPr>
              <a:defRPr dirty="0" smtClean="0"/>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0643A06C-06A6-4675-9208-BFEFF8ED1789}" type="slidenum">
              <a:rPr lang="en-US"/>
              <a:pPr>
                <a:defRPr/>
              </a:pPr>
              <a:t>‹#›</a:t>
            </a:fld>
            <a:endParaRPr lang="en-US"/>
          </a:p>
        </p:txBody>
      </p:sp>
    </p:spTree>
    <p:extLst>
      <p:ext uri="{BB962C8B-B14F-4D97-AF65-F5344CB8AC3E}">
        <p14:creationId xmlns:p14="http://schemas.microsoft.com/office/powerpoint/2010/main" val="84831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3" name="Footer Placeholder 5"/>
          <p:cNvSpPr>
            <a:spLocks noGrp="1"/>
          </p:cNvSpPr>
          <p:nvPr>
            <p:ph type="ftr" sz="quarter" idx="11"/>
          </p:nvPr>
        </p:nvSpPr>
        <p:spPr/>
        <p:txBody>
          <a:bodyPr/>
          <a:lstStyle>
            <a:lvl1pPr>
              <a:defRPr/>
            </a:lvl1pPr>
          </a:lstStyle>
          <a:p>
            <a:pPr>
              <a:defRPr/>
            </a:pP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82C7D792-76EC-48DF-93F9-A39901FD04C2}" type="slidenum">
              <a:rPr lang="en-US"/>
              <a:pPr>
                <a:defRPr/>
              </a:pPr>
              <a:t>‹#›</a:t>
            </a:fld>
            <a:endParaRPr lang="en-US"/>
          </a:p>
        </p:txBody>
      </p:sp>
    </p:spTree>
    <p:extLst>
      <p:ext uri="{BB962C8B-B14F-4D97-AF65-F5344CB8AC3E}">
        <p14:creationId xmlns:p14="http://schemas.microsoft.com/office/powerpoint/2010/main" val="19093561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82084"/>
            <a:ext cx="5111750" cy="4523053"/>
          </a:xfrm>
        </p:spPr>
        <p:txBody>
          <a:bodyPr/>
          <a:lstStyle>
            <a:lvl1pPr>
              <a:defRPr sz="2222"/>
            </a:lvl1pPr>
            <a:lvl2pPr>
              <a:defRPr sz="1944"/>
            </a:lvl2pPr>
            <a:lvl3pPr>
              <a:defRPr sz="1667"/>
            </a:lvl3pPr>
            <a:lvl4pPr>
              <a:defRPr sz="1389"/>
            </a:lvl4pPr>
            <a:lvl5pPr>
              <a:defRPr sz="1389"/>
            </a:lvl5pPr>
            <a:lvl6pPr>
              <a:defRPr sz="1389"/>
            </a:lvl6pPr>
            <a:lvl7pPr>
              <a:defRPr sz="1389"/>
            </a:lvl7pPr>
            <a:lvl8pPr>
              <a:defRPr sz="1389"/>
            </a:lvl8pPr>
            <a:lvl9pPr>
              <a:defRPr sz="13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64"/>
            <a:ext cx="3008314" cy="3554679"/>
          </a:xfrm>
        </p:spPr>
        <p:txBody>
          <a:bodyPr/>
          <a:lstStyle>
            <a:lvl1pPr marL="0" indent="0">
              <a:buNone/>
              <a:defRPr sz="972"/>
            </a:lvl1pPr>
            <a:lvl2pPr marL="317475" indent="0">
              <a:buNone/>
              <a:defRPr sz="833"/>
            </a:lvl2pPr>
            <a:lvl3pPr marL="634950" indent="0">
              <a:buNone/>
              <a:defRPr sz="694"/>
            </a:lvl3pPr>
            <a:lvl4pPr marL="952424" indent="0">
              <a:buNone/>
              <a:defRPr sz="625"/>
            </a:lvl4pPr>
            <a:lvl5pPr marL="1269898" indent="0">
              <a:buNone/>
              <a:defRPr sz="625"/>
            </a:lvl5pPr>
            <a:lvl6pPr marL="1587373" indent="0">
              <a:buNone/>
              <a:defRPr sz="625"/>
            </a:lvl6pPr>
            <a:lvl7pPr marL="1904848" indent="0">
              <a:buNone/>
              <a:defRPr sz="625"/>
            </a:lvl7pPr>
            <a:lvl8pPr marL="2222322" indent="0">
              <a:buNone/>
              <a:defRPr sz="625"/>
            </a:lvl8pPr>
            <a:lvl9pPr marL="2539797" indent="0">
              <a:buNone/>
              <a:defRPr sz="625"/>
            </a:lvl9pPr>
          </a:lstStyle>
          <a:p>
            <a:pPr lvl="0"/>
            <a:r>
              <a:rPr lang="en-US" smtClean="0"/>
              <a:t>Click to edit Master text styles</a:t>
            </a:r>
          </a:p>
        </p:txBody>
      </p:sp>
      <p:sp>
        <p:nvSpPr>
          <p:cNvPr id="2" name="Title 1"/>
          <p:cNvSpPr>
            <a:spLocks noGrp="1"/>
          </p:cNvSpPr>
          <p:nvPr>
            <p:ph type="title"/>
          </p:nvPr>
        </p:nvSpPr>
        <p:spPr>
          <a:xfrm>
            <a:off x="457201" y="582083"/>
            <a:ext cx="3008314" cy="968375"/>
          </a:xfrm>
        </p:spPr>
        <p:txBody>
          <a:bodyPr/>
          <a:lstStyle>
            <a:lvl1pPr algn="l">
              <a:defRPr sz="1389" b="1"/>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8AAD5FD-B384-4A93-BFE1-48905B12A7FB}" type="slidenum">
              <a:rPr lang="en-US"/>
              <a:pPr>
                <a:defRPr/>
              </a:pPr>
              <a:t>‹#›</a:t>
            </a:fld>
            <a:endParaRPr lang="en-US"/>
          </a:p>
        </p:txBody>
      </p:sp>
    </p:spTree>
    <p:extLst>
      <p:ext uri="{BB962C8B-B14F-4D97-AF65-F5344CB8AC3E}">
        <p14:creationId xmlns:p14="http://schemas.microsoft.com/office/powerpoint/2010/main" val="28224315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222"/>
            </a:lvl1pPr>
            <a:lvl2pPr marL="317475" indent="0">
              <a:buNone/>
              <a:defRPr sz="1944"/>
            </a:lvl2pPr>
            <a:lvl3pPr marL="634950" indent="0">
              <a:buNone/>
              <a:defRPr sz="1667"/>
            </a:lvl3pPr>
            <a:lvl4pPr marL="952424" indent="0">
              <a:buNone/>
              <a:defRPr sz="1389"/>
            </a:lvl4pPr>
            <a:lvl5pPr marL="1269898" indent="0">
              <a:buNone/>
              <a:defRPr sz="1389"/>
            </a:lvl5pPr>
            <a:lvl6pPr marL="1587373" indent="0">
              <a:buNone/>
              <a:defRPr sz="1389"/>
            </a:lvl6pPr>
            <a:lvl7pPr marL="1904848" indent="0">
              <a:buNone/>
              <a:defRPr sz="1389"/>
            </a:lvl7pPr>
            <a:lvl8pPr marL="2222322" indent="0">
              <a:buNone/>
              <a:defRPr sz="1389"/>
            </a:lvl8pPr>
            <a:lvl9pPr marL="2539797" indent="0">
              <a:buNone/>
              <a:defRPr sz="1389"/>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972"/>
            </a:lvl1pPr>
            <a:lvl2pPr marL="317475" indent="0">
              <a:buNone/>
              <a:defRPr sz="833"/>
            </a:lvl2pPr>
            <a:lvl3pPr marL="634950" indent="0">
              <a:buNone/>
              <a:defRPr sz="694"/>
            </a:lvl3pPr>
            <a:lvl4pPr marL="952424" indent="0">
              <a:buNone/>
              <a:defRPr sz="625"/>
            </a:lvl4pPr>
            <a:lvl5pPr marL="1269898" indent="0">
              <a:buNone/>
              <a:defRPr sz="625"/>
            </a:lvl5pPr>
            <a:lvl6pPr marL="1587373" indent="0">
              <a:buNone/>
              <a:defRPr sz="625"/>
            </a:lvl6pPr>
            <a:lvl7pPr marL="1904848" indent="0">
              <a:buNone/>
              <a:defRPr sz="625"/>
            </a:lvl7pPr>
            <a:lvl8pPr marL="2222322" indent="0">
              <a:buNone/>
              <a:defRPr sz="625"/>
            </a:lvl8pPr>
            <a:lvl9pPr marL="2539797" indent="0">
              <a:buNone/>
              <a:defRPr sz="625"/>
            </a:lvl9pPr>
          </a:lstStyle>
          <a:p>
            <a:pPr lvl="0"/>
            <a:r>
              <a:rPr lang="en-US" smtClean="0"/>
              <a:t>Click to edit Master text styles</a:t>
            </a:r>
          </a:p>
        </p:txBody>
      </p:sp>
      <p:sp>
        <p:nvSpPr>
          <p:cNvPr id="2" name="Title 1"/>
          <p:cNvSpPr>
            <a:spLocks noGrp="1"/>
          </p:cNvSpPr>
          <p:nvPr>
            <p:ph type="title"/>
          </p:nvPr>
        </p:nvSpPr>
        <p:spPr>
          <a:xfrm>
            <a:off x="1792288" y="4000500"/>
            <a:ext cx="5486400" cy="472282"/>
          </a:xfrm>
        </p:spPr>
        <p:txBody>
          <a:bodyPr/>
          <a:lstStyle>
            <a:lvl1pPr algn="l">
              <a:defRPr sz="1389" b="1"/>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0BED421-66C3-4C9A-B600-C155E6D5D706}" type="slidenum">
              <a:rPr lang="en-US"/>
              <a:pPr>
                <a:defRPr/>
              </a:pPr>
              <a:t>‹#›</a:t>
            </a:fld>
            <a:endParaRPr lang="en-US"/>
          </a:p>
        </p:txBody>
      </p:sp>
    </p:spTree>
    <p:extLst>
      <p:ext uri="{BB962C8B-B14F-4D97-AF65-F5344CB8AC3E}">
        <p14:creationId xmlns:p14="http://schemas.microsoft.com/office/powerpoint/2010/main" val="34155970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pic>
        <p:nvPicPr>
          <p:cNvPr id="3" name="Picture 9" descr="USPTO-logo-reverse-stacked-1000p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1852613"/>
            <a:ext cx="40195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0854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pic>
        <p:nvPicPr>
          <p:cNvPr id="3" name="Picture 9" descr="uspto_seal_1000px-colo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2075" y="917575"/>
            <a:ext cx="38798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715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457200" y="1079500"/>
            <a:ext cx="8229600" cy="4127500"/>
          </a:xfrm>
        </p:spPr>
        <p:txBody>
          <a:bodyPr/>
          <a:lstStyle/>
          <a:p>
            <a:pPr lvl="0"/>
            <a:r>
              <a:rPr lang="en-US" noProof="0" smtClean="0"/>
              <a:t>Click icon to add SmartArt graphic</a:t>
            </a:r>
            <a:endParaRPr lang="en-US" noProof="0" dirty="0" smtClean="0"/>
          </a:p>
        </p:txBody>
      </p:sp>
      <p:sp>
        <p:nvSpPr>
          <p:cNvPr id="2" name="Title 1"/>
          <p:cNvSpPr>
            <a:spLocks noGrp="1"/>
          </p:cNvSpPr>
          <p:nvPr>
            <p:ph type="title"/>
          </p:nvPr>
        </p:nvSpPr>
        <p:spPr>
          <a:xfrm>
            <a:off x="304800" y="190500"/>
            <a:ext cx="8534400" cy="5715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5" name="Footer Placeholder 5"/>
          <p:cNvSpPr>
            <a:spLocks noGrp="1"/>
          </p:cNvSpPr>
          <p:nvPr>
            <p:ph type="ftr" sz="quarter" idx="11"/>
          </p:nvPr>
        </p:nvSpPr>
        <p:spPr/>
        <p:txBody>
          <a:bodyPr/>
          <a:lstStyle>
            <a:lvl1pPr>
              <a:defRPr/>
            </a:lvl1pPr>
          </a:lstStyle>
          <a:p>
            <a:pPr>
              <a:defRPr/>
            </a:pP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3CC61EDE-361D-4B88-B71C-0CBBDC3E512A}" type="slidenum">
              <a:rPr lang="en-US"/>
              <a:pPr>
                <a:defRPr/>
              </a:pPr>
              <a:t>‹#›</a:t>
            </a:fld>
            <a:endParaRPr lang="en-US"/>
          </a:p>
        </p:txBody>
      </p:sp>
    </p:spTree>
    <p:extLst>
      <p:ext uri="{BB962C8B-B14F-4D97-AF65-F5344CB8AC3E}">
        <p14:creationId xmlns:p14="http://schemas.microsoft.com/office/powerpoint/2010/main" val="32664280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4" name="Footer Placeholder 5"/>
          <p:cNvSpPr>
            <a:spLocks noGrp="1"/>
          </p:cNvSpPr>
          <p:nvPr>
            <p:ph type="ftr" sz="quarter" idx="11"/>
          </p:nvPr>
        </p:nvSpPr>
        <p:spPr/>
        <p:txBody>
          <a:bodyPr/>
          <a:lstStyle>
            <a:lvl1pPr>
              <a:defRPr/>
            </a:lvl1pPr>
          </a:lstStyle>
          <a:p>
            <a:pPr>
              <a:defRPr/>
            </a:pPr>
            <a:endParaRPr lang="en-US" dirty="0"/>
          </a:p>
        </p:txBody>
      </p:sp>
      <p:sp>
        <p:nvSpPr>
          <p:cNvPr id="5" name="Slide Number Placeholder 6"/>
          <p:cNvSpPr>
            <a:spLocks noGrp="1"/>
          </p:cNvSpPr>
          <p:nvPr>
            <p:ph type="sldNum" sz="quarter" idx="12"/>
          </p:nvPr>
        </p:nvSpPr>
        <p:spPr/>
        <p:txBody>
          <a:bodyPr/>
          <a:lstStyle>
            <a:lvl1pPr>
              <a:defRPr/>
            </a:lvl1pPr>
          </a:lstStyle>
          <a:p>
            <a:pPr>
              <a:defRPr/>
            </a:pPr>
            <a:fld id="{93024280-CC17-43CC-817A-C829DBB99D0A}" type="slidenum">
              <a:rPr lang="en-US"/>
              <a:pPr>
                <a:defRPr/>
              </a:pPr>
              <a:t>‹#›</a:t>
            </a:fld>
            <a:endParaRPr lang="en-US"/>
          </a:p>
        </p:txBody>
      </p:sp>
    </p:spTree>
    <p:extLst>
      <p:ext uri="{BB962C8B-B14F-4D97-AF65-F5344CB8AC3E}">
        <p14:creationId xmlns:p14="http://schemas.microsoft.com/office/powerpoint/2010/main" val="1492430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4" name="Rectangle 9"/>
          <p:cNvSpPr/>
          <p:nvPr/>
        </p:nvSpPr>
        <p:spPr>
          <a:xfrm>
            <a:off x="-6350" y="4283077"/>
            <a:ext cx="9150350" cy="1431925"/>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sp>
        <p:nvSpPr>
          <p:cNvPr id="5" name="Rectangle 9"/>
          <p:cNvSpPr/>
          <p:nvPr/>
        </p:nvSpPr>
        <p:spPr>
          <a:xfrm>
            <a:off x="-1588" y="2"/>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sp>
        <p:nvSpPr>
          <p:cNvPr id="3" name="Subtitle 2"/>
          <p:cNvSpPr>
            <a:spLocks noGrp="1"/>
          </p:cNvSpPr>
          <p:nvPr>
            <p:ph type="subTitle" idx="1"/>
          </p:nvPr>
        </p:nvSpPr>
        <p:spPr>
          <a:xfrm>
            <a:off x="685800" y="2658241"/>
            <a:ext cx="7772400" cy="1460500"/>
          </a:xfrm>
        </p:spPr>
        <p:txBody>
          <a:bodyPr/>
          <a:lstStyle>
            <a:lvl1pPr marL="0" indent="0" algn="l">
              <a:buNone/>
              <a:defRPr>
                <a:solidFill>
                  <a:schemeClr val="tx1">
                    <a:tint val="75000"/>
                  </a:schemeClr>
                </a:solidFill>
              </a:defRPr>
            </a:lvl1pPr>
            <a:lvl2pPr marL="317475" indent="0" algn="ctr">
              <a:buNone/>
              <a:defRPr>
                <a:solidFill>
                  <a:schemeClr val="tx1">
                    <a:tint val="75000"/>
                  </a:schemeClr>
                </a:solidFill>
              </a:defRPr>
            </a:lvl2pPr>
            <a:lvl3pPr marL="634950" indent="0" algn="ctr">
              <a:buNone/>
              <a:defRPr>
                <a:solidFill>
                  <a:schemeClr val="tx1">
                    <a:tint val="75000"/>
                  </a:schemeClr>
                </a:solidFill>
              </a:defRPr>
            </a:lvl3pPr>
            <a:lvl4pPr marL="952424" indent="0" algn="ctr">
              <a:buNone/>
              <a:defRPr>
                <a:solidFill>
                  <a:schemeClr val="tx1">
                    <a:tint val="75000"/>
                  </a:schemeClr>
                </a:solidFill>
              </a:defRPr>
            </a:lvl4pPr>
            <a:lvl5pPr marL="1269898" indent="0" algn="ctr">
              <a:buNone/>
              <a:defRPr>
                <a:solidFill>
                  <a:schemeClr val="tx1">
                    <a:tint val="75000"/>
                  </a:schemeClr>
                </a:solidFill>
              </a:defRPr>
            </a:lvl5pPr>
            <a:lvl6pPr marL="1587373" indent="0" algn="ctr">
              <a:buNone/>
              <a:defRPr>
                <a:solidFill>
                  <a:schemeClr val="tx1">
                    <a:tint val="75000"/>
                  </a:schemeClr>
                </a:solidFill>
              </a:defRPr>
            </a:lvl6pPr>
            <a:lvl7pPr marL="1904848" indent="0" algn="ctr">
              <a:buNone/>
              <a:defRPr>
                <a:solidFill>
                  <a:schemeClr val="tx1">
                    <a:tint val="75000"/>
                  </a:schemeClr>
                </a:solidFill>
              </a:defRPr>
            </a:lvl7pPr>
            <a:lvl8pPr marL="2222322" indent="0" algn="ctr">
              <a:buNone/>
              <a:defRPr>
                <a:solidFill>
                  <a:schemeClr val="tx1">
                    <a:tint val="75000"/>
                  </a:schemeClr>
                </a:solidFill>
              </a:defRPr>
            </a:lvl8pPr>
            <a:lvl9pPr marL="2539797"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277215"/>
            <a:ext cx="7772400" cy="1225021"/>
          </a:xfrm>
        </p:spPr>
        <p:txBody>
          <a:bodyPr>
            <a:normAutofit/>
          </a:bodyPr>
          <a:lstStyle>
            <a:lvl1pPr>
              <a:defRPr sz="2500"/>
            </a:lvl1pPr>
          </a:lstStyle>
          <a:p>
            <a:r>
              <a:rPr lang="en-US" smtClean="0"/>
              <a:t>Click to edit Master title style</a:t>
            </a:r>
            <a:endParaRPr lang="en-US" dirty="0"/>
          </a:p>
        </p:txBody>
      </p:sp>
      <p:sp>
        <p:nvSpPr>
          <p:cNvPr id="6" name="Date Placeholder 12"/>
          <p:cNvSpPr>
            <a:spLocks noGrp="1"/>
          </p:cNvSpPr>
          <p:nvPr>
            <p:ph type="dt" sz="half" idx="10"/>
          </p:nvPr>
        </p:nvSpPr>
        <p:spPr/>
        <p:txBody>
          <a:bodyPr/>
          <a:lstStyle>
            <a:lvl1pPr>
              <a:defRPr dirty="0" smtClean="0"/>
            </a:lvl1pPr>
          </a:lstStyle>
          <a:p>
            <a:pPr>
              <a:defRPr/>
            </a:pPr>
            <a:r>
              <a:rPr lang="en-US" smtClean="0"/>
              <a:t>Summer/Fall 2018</a:t>
            </a:r>
            <a:endParaRPr lang="en-US"/>
          </a:p>
        </p:txBody>
      </p:sp>
      <p:sp>
        <p:nvSpPr>
          <p:cNvPr id="7" name="Footer Placeholder 13"/>
          <p:cNvSpPr>
            <a:spLocks noGrp="1"/>
          </p:cNvSpPr>
          <p:nvPr>
            <p:ph type="ftr" sz="quarter" idx="11"/>
          </p:nvPr>
        </p:nvSpPr>
        <p:spPr/>
        <p:txBody>
          <a:bodyPr/>
          <a:lstStyle>
            <a:lvl1pPr>
              <a:defRPr dirty="0" smtClean="0"/>
            </a:lvl1pPr>
          </a:lstStyle>
          <a:p>
            <a:pPr>
              <a:defRPr/>
            </a:pPr>
            <a:endParaRPr lang="en-US" dirty="0"/>
          </a:p>
        </p:txBody>
      </p:sp>
      <p:sp>
        <p:nvSpPr>
          <p:cNvPr id="8" name="Slide Number Placeholder 14"/>
          <p:cNvSpPr>
            <a:spLocks noGrp="1"/>
          </p:cNvSpPr>
          <p:nvPr>
            <p:ph type="sldNum" sz="quarter" idx="12"/>
          </p:nvPr>
        </p:nvSpPr>
        <p:spPr/>
        <p:txBody>
          <a:bodyPr/>
          <a:lstStyle>
            <a:lvl1pPr>
              <a:defRPr/>
            </a:lvl1pPr>
          </a:lstStyle>
          <a:p>
            <a:pPr>
              <a:defRPr/>
            </a:pPr>
            <a:fld id="{691A8D98-F1FF-43DC-A069-A994A9421079}" type="slidenum">
              <a:rPr lang="en-US"/>
              <a:pPr>
                <a:defRPr/>
              </a:pPr>
              <a:t>‹#›</a:t>
            </a:fld>
            <a:endParaRPr lang="en-US"/>
          </a:p>
        </p:txBody>
      </p:sp>
    </p:spTree>
    <p:extLst>
      <p:ext uri="{BB962C8B-B14F-4D97-AF65-F5344CB8AC3E}">
        <p14:creationId xmlns:p14="http://schemas.microsoft.com/office/powerpoint/2010/main" val="258973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876304"/>
            <a:ext cx="8229600" cy="4279901"/>
          </a:xfrm>
        </p:spPr>
        <p:txBody>
          <a:bodyPr>
            <a:normAutofit/>
          </a:bodyPr>
          <a:lstStyle>
            <a:lvl1pPr marL="0" indent="0">
              <a:buNone/>
              <a:defRPr sz="1667"/>
            </a:lvl1pPr>
            <a:lvl2pPr marL="434323" indent="-198421">
              <a:defRPr sz="1389"/>
            </a:lvl2pPr>
          </a:lstStyle>
          <a:p>
            <a:pPr lvl="0"/>
            <a:r>
              <a:rPr lang="en-US" smtClean="0"/>
              <a:t>Click to edit Master text styles</a:t>
            </a:r>
          </a:p>
          <a:p>
            <a:pPr lvl="1"/>
            <a:r>
              <a:rPr lang="en-US" smtClean="0"/>
              <a:t>Second level</a:t>
            </a:r>
          </a:p>
        </p:txBody>
      </p:sp>
      <p:sp>
        <p:nvSpPr>
          <p:cNvPr id="11" name="Title 1"/>
          <p:cNvSpPr>
            <a:spLocks noGrp="1"/>
          </p:cNvSpPr>
          <p:nvPr>
            <p:ph type="title"/>
          </p:nvPr>
        </p:nvSpPr>
        <p:spPr>
          <a:xfrm>
            <a:off x="457200" y="378030"/>
            <a:ext cx="8229600" cy="477111"/>
          </a:xfrm>
        </p:spPr>
        <p:txBody>
          <a:bodyPr>
            <a:normAutofit/>
          </a:bodyPr>
          <a:lstStyle>
            <a:lvl1pPr algn="l">
              <a:defRPr sz="1667"/>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5" name="Footer Placeholder 5"/>
          <p:cNvSpPr>
            <a:spLocks noGrp="1"/>
          </p:cNvSpPr>
          <p:nvPr>
            <p:ph type="ftr" sz="quarter" idx="11"/>
          </p:nvPr>
        </p:nvSpPr>
        <p:spPr/>
        <p:txBody>
          <a:bodyPr/>
          <a:lstStyle>
            <a:lvl1pPr>
              <a:defRPr/>
            </a:lvl1pPr>
          </a:lstStyle>
          <a:p>
            <a:pPr>
              <a:defRPr/>
            </a:pP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17BCCCFE-1FDF-49E3-9123-C10BDE934AA3}" type="slidenum">
              <a:rPr lang="en-US"/>
              <a:pPr>
                <a:defRPr/>
              </a:pPr>
              <a:t>‹#›</a:t>
            </a:fld>
            <a:endParaRPr lang="en-US"/>
          </a:p>
        </p:txBody>
      </p:sp>
    </p:spTree>
    <p:extLst>
      <p:ext uri="{BB962C8B-B14F-4D97-AF65-F5344CB8AC3E}">
        <p14:creationId xmlns:p14="http://schemas.microsoft.com/office/powerpoint/2010/main" val="1700228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04906"/>
            <a:ext cx="8229600" cy="4051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378022"/>
            <a:ext cx="8229600" cy="726878"/>
          </a:xfrm>
        </p:spPr>
        <p:txBody>
          <a:bodyPr/>
          <a:lstStyle>
            <a:lvl1pPr algn="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5" name="Footer Placeholder 5"/>
          <p:cNvSpPr>
            <a:spLocks noGrp="1"/>
          </p:cNvSpPr>
          <p:nvPr>
            <p:ph type="ftr" sz="quarter" idx="11"/>
          </p:nvPr>
        </p:nvSpPr>
        <p:spPr/>
        <p:txBody>
          <a:bodyPr/>
          <a:lstStyle>
            <a:lvl1pPr>
              <a:defRPr/>
            </a:lvl1pPr>
          </a:lstStyle>
          <a:p>
            <a:pPr>
              <a:defRPr/>
            </a:pP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3C7DE829-F4CB-4FFD-B3F1-6658F408406C}" type="slidenum">
              <a:rPr lang="en-US"/>
              <a:pPr>
                <a:defRPr/>
              </a:pPr>
              <a:t>‹#›</a:t>
            </a:fld>
            <a:endParaRPr lang="en-US"/>
          </a:p>
        </p:txBody>
      </p:sp>
    </p:spTree>
    <p:extLst>
      <p:ext uri="{BB962C8B-B14F-4D97-AF65-F5344CB8AC3E}">
        <p14:creationId xmlns:p14="http://schemas.microsoft.com/office/powerpoint/2010/main" val="37557375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one line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2507"/>
            <a:ext cx="8229600" cy="4203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378022"/>
            <a:ext cx="8229600" cy="536378"/>
          </a:xfrm>
        </p:spPr>
        <p:txBody>
          <a:bodyPr/>
          <a:lstStyle>
            <a:lvl1pPr algn="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5" name="Footer Placeholder 5"/>
          <p:cNvSpPr>
            <a:spLocks noGrp="1"/>
          </p:cNvSpPr>
          <p:nvPr>
            <p:ph type="ftr" sz="quarter" idx="11"/>
          </p:nvPr>
        </p:nvSpPr>
        <p:spPr/>
        <p:txBody>
          <a:bodyPr/>
          <a:lstStyle>
            <a:lvl1pPr>
              <a:defRPr/>
            </a:lvl1pPr>
          </a:lstStyle>
          <a:p>
            <a:pPr>
              <a:defRPr/>
            </a:pP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844D6A0E-75CD-40F0-8229-693F49EF8F7D}" type="slidenum">
              <a:rPr lang="en-US"/>
              <a:pPr>
                <a:defRPr/>
              </a:pPr>
              <a:t>‹#›</a:t>
            </a:fld>
            <a:endParaRPr lang="en-US"/>
          </a:p>
        </p:txBody>
      </p:sp>
    </p:spTree>
    <p:extLst>
      <p:ext uri="{BB962C8B-B14F-4D97-AF65-F5344CB8AC3E}">
        <p14:creationId xmlns:p14="http://schemas.microsoft.com/office/powerpoint/2010/main" val="2546809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
          </p:nvPr>
        </p:nvSpPr>
        <p:spPr>
          <a:xfrm>
            <a:off x="685800" y="2658241"/>
            <a:ext cx="7772400" cy="1460500"/>
          </a:xfrm>
        </p:spPr>
        <p:txBody>
          <a:bodyPr/>
          <a:lstStyle>
            <a:lvl1pPr marL="0" indent="0" algn="l">
              <a:buNone/>
              <a:defRPr>
                <a:solidFill>
                  <a:schemeClr val="tx1">
                    <a:tint val="75000"/>
                  </a:schemeClr>
                </a:solidFill>
              </a:defRPr>
            </a:lvl1pPr>
            <a:lvl2pPr marL="317475" indent="0" algn="ctr">
              <a:buNone/>
              <a:defRPr>
                <a:solidFill>
                  <a:schemeClr val="tx1">
                    <a:tint val="75000"/>
                  </a:schemeClr>
                </a:solidFill>
              </a:defRPr>
            </a:lvl2pPr>
            <a:lvl3pPr marL="634950" indent="0" algn="ctr">
              <a:buNone/>
              <a:defRPr>
                <a:solidFill>
                  <a:schemeClr val="tx1">
                    <a:tint val="75000"/>
                  </a:schemeClr>
                </a:solidFill>
              </a:defRPr>
            </a:lvl3pPr>
            <a:lvl4pPr marL="952424" indent="0" algn="ctr">
              <a:buNone/>
              <a:defRPr>
                <a:solidFill>
                  <a:schemeClr val="tx1">
                    <a:tint val="75000"/>
                  </a:schemeClr>
                </a:solidFill>
              </a:defRPr>
            </a:lvl4pPr>
            <a:lvl5pPr marL="1269898" indent="0" algn="ctr">
              <a:buNone/>
              <a:defRPr>
                <a:solidFill>
                  <a:schemeClr val="tx1">
                    <a:tint val="75000"/>
                  </a:schemeClr>
                </a:solidFill>
              </a:defRPr>
            </a:lvl5pPr>
            <a:lvl6pPr marL="1587373" indent="0" algn="ctr">
              <a:buNone/>
              <a:defRPr>
                <a:solidFill>
                  <a:schemeClr val="tx1">
                    <a:tint val="75000"/>
                  </a:schemeClr>
                </a:solidFill>
              </a:defRPr>
            </a:lvl6pPr>
            <a:lvl7pPr marL="1904848" indent="0" algn="ctr">
              <a:buNone/>
              <a:defRPr>
                <a:solidFill>
                  <a:schemeClr val="tx1">
                    <a:tint val="75000"/>
                  </a:schemeClr>
                </a:solidFill>
              </a:defRPr>
            </a:lvl7pPr>
            <a:lvl8pPr marL="2222322" indent="0" algn="ctr">
              <a:buNone/>
              <a:defRPr>
                <a:solidFill>
                  <a:schemeClr val="tx1">
                    <a:tint val="75000"/>
                  </a:schemeClr>
                </a:solidFill>
              </a:defRPr>
            </a:lvl8pPr>
            <a:lvl9pPr marL="2539797" indent="0" algn="ctr">
              <a:buNone/>
              <a:defRPr>
                <a:solidFill>
                  <a:schemeClr val="tx1">
                    <a:tint val="75000"/>
                  </a:schemeClr>
                </a:solidFill>
              </a:defRPr>
            </a:lvl9pPr>
          </a:lstStyle>
          <a:p>
            <a:r>
              <a:rPr lang="en-US" smtClean="0"/>
              <a:t>Click to edit Master subtitle style</a:t>
            </a:r>
            <a:endParaRPr lang="en-US" dirty="0"/>
          </a:p>
        </p:txBody>
      </p:sp>
      <p:sp>
        <p:nvSpPr>
          <p:cNvPr id="7" name="Title 1"/>
          <p:cNvSpPr>
            <a:spLocks noGrp="1"/>
          </p:cNvSpPr>
          <p:nvPr>
            <p:ph type="ctrTitle"/>
          </p:nvPr>
        </p:nvSpPr>
        <p:spPr>
          <a:xfrm>
            <a:off x="685800" y="1277215"/>
            <a:ext cx="7772400" cy="1225021"/>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5" name="Footer Placeholder 5"/>
          <p:cNvSpPr>
            <a:spLocks noGrp="1"/>
          </p:cNvSpPr>
          <p:nvPr>
            <p:ph type="ftr" sz="quarter" idx="11"/>
          </p:nvPr>
        </p:nvSpPr>
        <p:spPr/>
        <p:txBody>
          <a:bodyPr/>
          <a:lstStyle>
            <a:lvl1pPr>
              <a:defRPr/>
            </a:lvl1pPr>
          </a:lstStyle>
          <a:p>
            <a:pPr>
              <a:defRPr/>
            </a:pP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B0A630F2-69FD-4E15-AE0C-C03351669B92}" type="slidenum">
              <a:rPr lang="en-US"/>
              <a:pPr>
                <a:defRPr/>
              </a:pPr>
              <a:t>‹#›</a:t>
            </a:fld>
            <a:endParaRPr lang="en-US"/>
          </a:p>
        </p:txBody>
      </p:sp>
    </p:spTree>
    <p:extLst>
      <p:ext uri="{BB962C8B-B14F-4D97-AF65-F5344CB8AC3E}">
        <p14:creationId xmlns:p14="http://schemas.microsoft.com/office/powerpoint/2010/main" val="2843887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0"/>
            <a:ext cx="4038600" cy="3797300"/>
          </a:xfrm>
        </p:spPr>
        <p:txBody>
          <a:bodyPr/>
          <a:lstStyle>
            <a:lvl1pPr>
              <a:defRPr sz="1944"/>
            </a:lvl1pPr>
            <a:lvl2pPr>
              <a:defRPr sz="1667"/>
            </a:lvl2pPr>
            <a:lvl3pPr>
              <a:defRPr sz="1389"/>
            </a:lvl3pPr>
            <a:lvl4pPr>
              <a:defRPr sz="1250"/>
            </a:lvl4pPr>
            <a:lvl5pPr>
              <a:defRPr sz="1250"/>
            </a:lvl5pPr>
            <a:lvl6pPr>
              <a:defRPr sz="1250"/>
            </a:lvl6pPr>
            <a:lvl7pPr>
              <a:defRPr sz="1250"/>
            </a:lvl7pPr>
            <a:lvl8pPr>
              <a:defRPr sz="1250"/>
            </a:lvl8pPr>
            <a:lvl9pPr>
              <a:defRPr sz="1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457201" y="1333500"/>
            <a:ext cx="4038600" cy="3797300"/>
          </a:xfrm>
        </p:spPr>
        <p:txBody>
          <a:bodyPr/>
          <a:lstStyle>
            <a:lvl1pPr>
              <a:defRPr sz="1944"/>
            </a:lvl1pPr>
            <a:lvl2pPr>
              <a:defRPr sz="1667"/>
            </a:lvl2pPr>
            <a:lvl3pPr>
              <a:defRPr sz="1389"/>
            </a:lvl3pPr>
            <a:lvl4pPr>
              <a:defRPr sz="1250"/>
            </a:lvl4pPr>
            <a:lvl5pPr>
              <a:defRPr sz="1250"/>
            </a:lvl5pPr>
            <a:lvl6pPr>
              <a:defRPr sz="1250"/>
            </a:lvl6pPr>
            <a:lvl7pPr>
              <a:defRPr sz="1250"/>
            </a:lvl7pPr>
            <a:lvl8pPr>
              <a:defRPr sz="1250"/>
            </a:lvl8pPr>
            <a:lvl9pPr>
              <a:defRPr sz="1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D3F5612-1655-4623-AA4A-AE91CEBF4AD7}" type="slidenum">
              <a:rPr lang="en-US"/>
              <a:pPr>
                <a:defRPr/>
              </a:pPr>
              <a:t>‹#›</a:t>
            </a:fld>
            <a:endParaRPr lang="en-US"/>
          </a:p>
        </p:txBody>
      </p:sp>
    </p:spTree>
    <p:extLst>
      <p:ext uri="{BB962C8B-B14F-4D97-AF65-F5344CB8AC3E}">
        <p14:creationId xmlns:p14="http://schemas.microsoft.com/office/powerpoint/2010/main" val="1268468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2151083"/>
            <a:ext cx="4041774" cy="3003021"/>
          </a:xfrm>
        </p:spPr>
        <p:txBody>
          <a:bodyPr/>
          <a:lstStyle>
            <a:lvl1pPr>
              <a:defRPr sz="1667"/>
            </a:lvl1pPr>
            <a:lvl2pPr>
              <a:defRPr sz="1389"/>
            </a:lvl2pPr>
            <a:lvl3pPr>
              <a:defRPr sz="125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354674"/>
            <a:ext cx="4041774" cy="796409"/>
          </a:xfrm>
        </p:spPr>
        <p:txBody>
          <a:bodyPr anchor="b"/>
          <a:lstStyle>
            <a:lvl1pPr marL="0" indent="0">
              <a:buNone/>
              <a:defRPr sz="1667" b="1"/>
            </a:lvl1pPr>
            <a:lvl2pPr marL="317475" indent="0">
              <a:buNone/>
              <a:defRPr sz="1389" b="1"/>
            </a:lvl2pPr>
            <a:lvl3pPr marL="634950" indent="0">
              <a:buNone/>
              <a:defRPr sz="1250" b="1"/>
            </a:lvl3pPr>
            <a:lvl4pPr marL="952424" indent="0">
              <a:buNone/>
              <a:defRPr sz="1111" b="1"/>
            </a:lvl4pPr>
            <a:lvl5pPr marL="1269898" indent="0">
              <a:buNone/>
              <a:defRPr sz="1111" b="1"/>
            </a:lvl5pPr>
            <a:lvl6pPr marL="1587373" indent="0">
              <a:buNone/>
              <a:defRPr sz="1111" b="1"/>
            </a:lvl6pPr>
            <a:lvl7pPr marL="1904848" indent="0">
              <a:buNone/>
              <a:defRPr sz="1111" b="1"/>
            </a:lvl7pPr>
            <a:lvl8pPr marL="2222322" indent="0">
              <a:buNone/>
              <a:defRPr sz="1111" b="1"/>
            </a:lvl8pPr>
            <a:lvl9pPr marL="2539797" indent="0">
              <a:buNone/>
              <a:defRPr sz="1111" b="1"/>
            </a:lvl9pPr>
          </a:lstStyle>
          <a:p>
            <a:pPr lvl="0"/>
            <a:r>
              <a:rPr lang="en-US" smtClean="0"/>
              <a:t>Click to edit Master text styles</a:t>
            </a:r>
          </a:p>
        </p:txBody>
      </p:sp>
      <p:sp>
        <p:nvSpPr>
          <p:cNvPr id="4" name="Content Placeholder 3"/>
          <p:cNvSpPr>
            <a:spLocks noGrp="1"/>
          </p:cNvSpPr>
          <p:nvPr>
            <p:ph sz="half" idx="2"/>
          </p:nvPr>
        </p:nvSpPr>
        <p:spPr>
          <a:xfrm>
            <a:off x="457208" y="2151083"/>
            <a:ext cx="4040189" cy="3003021"/>
          </a:xfrm>
        </p:spPr>
        <p:txBody>
          <a:bodyPr/>
          <a:lstStyle>
            <a:lvl1pPr>
              <a:defRPr sz="1667"/>
            </a:lvl1pPr>
            <a:lvl2pPr>
              <a:defRPr sz="1389"/>
            </a:lvl2pPr>
            <a:lvl3pPr>
              <a:defRPr sz="1250"/>
            </a:lvl3pPr>
            <a:lvl4pPr>
              <a:defRPr sz="1111"/>
            </a:lvl4pPr>
            <a:lvl5pPr>
              <a:defRPr sz="1111"/>
            </a:lvl5pPr>
            <a:lvl6pPr>
              <a:defRPr sz="1111"/>
            </a:lvl6pPr>
            <a:lvl7pPr>
              <a:defRPr sz="1111"/>
            </a:lvl7pPr>
            <a:lvl8pPr>
              <a:defRPr sz="1111"/>
            </a:lvl8pPr>
            <a:lvl9pPr>
              <a:defRPr sz="111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457208" y="1354674"/>
            <a:ext cx="4040189" cy="796409"/>
          </a:xfrm>
        </p:spPr>
        <p:txBody>
          <a:bodyPr anchor="b"/>
          <a:lstStyle>
            <a:lvl1pPr marL="0" indent="0">
              <a:buNone/>
              <a:defRPr sz="1667" b="1"/>
            </a:lvl1pPr>
            <a:lvl2pPr marL="317475" indent="0">
              <a:buNone/>
              <a:defRPr sz="1389" b="1"/>
            </a:lvl2pPr>
            <a:lvl3pPr marL="634950" indent="0">
              <a:buNone/>
              <a:defRPr sz="1250" b="1"/>
            </a:lvl3pPr>
            <a:lvl4pPr marL="952424" indent="0">
              <a:buNone/>
              <a:defRPr sz="1111" b="1"/>
            </a:lvl4pPr>
            <a:lvl5pPr marL="1269898" indent="0">
              <a:buNone/>
              <a:defRPr sz="1111" b="1"/>
            </a:lvl5pPr>
            <a:lvl6pPr marL="1587373" indent="0">
              <a:buNone/>
              <a:defRPr sz="1111" b="1"/>
            </a:lvl6pPr>
            <a:lvl7pPr marL="1904848" indent="0">
              <a:buNone/>
              <a:defRPr sz="1111" b="1"/>
            </a:lvl7pPr>
            <a:lvl8pPr marL="2222322" indent="0">
              <a:buNone/>
              <a:defRPr sz="1111" b="1"/>
            </a:lvl8pPr>
            <a:lvl9pPr marL="2539797" indent="0">
              <a:buNone/>
              <a:defRPr sz="1111" b="1"/>
            </a:lvl9pPr>
          </a:lstStyle>
          <a:p>
            <a:pPr lvl="0"/>
            <a:r>
              <a:rPr lang="en-US" smtClean="0"/>
              <a:t>Click to edit Master text styles</a:t>
            </a:r>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1B6328C7-58AE-40C4-BB27-1ABD9591F2D3}" type="slidenum">
              <a:rPr lang="en-US"/>
              <a:pPr>
                <a:defRPr/>
              </a:pPr>
              <a:t>‹#›</a:t>
            </a:fld>
            <a:endParaRPr lang="en-US"/>
          </a:p>
        </p:txBody>
      </p:sp>
    </p:spTree>
    <p:extLst>
      <p:ext uri="{BB962C8B-B14F-4D97-AF65-F5344CB8AC3E}">
        <p14:creationId xmlns:p14="http://schemas.microsoft.com/office/powerpoint/2010/main" val="3543647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Summer/Fall 2018</a:t>
            </a:r>
            <a:endParaRPr lang="en-US"/>
          </a:p>
        </p:txBody>
      </p:sp>
      <p:sp>
        <p:nvSpPr>
          <p:cNvPr id="4" name="Footer Placeholder 5"/>
          <p:cNvSpPr>
            <a:spLocks noGrp="1"/>
          </p:cNvSpPr>
          <p:nvPr>
            <p:ph type="ftr" sz="quarter" idx="11"/>
          </p:nvPr>
        </p:nvSpPr>
        <p:spPr/>
        <p:txBody>
          <a:bodyPr/>
          <a:lstStyle>
            <a:lvl1pPr>
              <a:defRPr/>
            </a:lvl1pPr>
          </a:lstStyle>
          <a:p>
            <a:pPr>
              <a:defRPr/>
            </a:pPr>
            <a:endParaRPr lang="en-US" dirty="0"/>
          </a:p>
        </p:txBody>
      </p:sp>
      <p:sp>
        <p:nvSpPr>
          <p:cNvPr id="5" name="Slide Number Placeholder 6"/>
          <p:cNvSpPr>
            <a:spLocks noGrp="1"/>
          </p:cNvSpPr>
          <p:nvPr>
            <p:ph type="sldNum" sz="quarter" idx="12"/>
          </p:nvPr>
        </p:nvSpPr>
        <p:spPr/>
        <p:txBody>
          <a:bodyPr/>
          <a:lstStyle>
            <a:lvl1pPr>
              <a:defRPr/>
            </a:lvl1pPr>
          </a:lstStyle>
          <a:p>
            <a:pPr>
              <a:defRPr/>
            </a:pPr>
            <a:fld id="{76E90EC7-2ED2-484E-9D27-580272605354}" type="slidenum">
              <a:rPr lang="en-US"/>
              <a:pPr>
                <a:defRPr/>
              </a:pPr>
              <a:t>‹#›</a:t>
            </a:fld>
            <a:endParaRPr lang="en-US"/>
          </a:p>
        </p:txBody>
      </p:sp>
    </p:spTree>
    <p:extLst>
      <p:ext uri="{BB962C8B-B14F-4D97-AF65-F5344CB8AC3E}">
        <p14:creationId xmlns:p14="http://schemas.microsoft.com/office/powerpoint/2010/main" val="3663279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9"/>
          <p:cNvSpPr/>
          <p:nvPr/>
        </p:nvSpPr>
        <p:spPr>
          <a:xfrm>
            <a:off x="-1588" y="2"/>
            <a:ext cx="9144001" cy="377825"/>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50" dirty="0"/>
          </a:p>
        </p:txBody>
      </p:sp>
      <p:sp>
        <p:nvSpPr>
          <p:cNvPr id="4" name="Date Placeholder 3"/>
          <p:cNvSpPr>
            <a:spLocks noGrp="1"/>
          </p:cNvSpPr>
          <p:nvPr>
            <p:ph type="dt" sz="half" idx="2"/>
          </p:nvPr>
        </p:nvSpPr>
        <p:spPr>
          <a:xfrm>
            <a:off x="457200" y="5297488"/>
            <a:ext cx="1066800" cy="303212"/>
          </a:xfrm>
          <a:prstGeom prst="rect">
            <a:avLst/>
          </a:prstGeom>
        </p:spPr>
        <p:txBody>
          <a:bodyPr vert="horz" lIns="91440" tIns="45720" rIns="91440" bIns="45720" rtlCol="0" anchor="b"/>
          <a:lstStyle>
            <a:lvl1pPr algn="l" eaLnBrk="1" fontAlgn="auto" hangingPunct="1">
              <a:spcBef>
                <a:spcPts val="0"/>
              </a:spcBef>
              <a:spcAft>
                <a:spcPts val="0"/>
              </a:spcAft>
              <a:defRPr sz="833"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Summer/Fall 2018</a:t>
            </a:r>
            <a:endParaRPr lang="en-US" dirty="0"/>
          </a:p>
        </p:txBody>
      </p:sp>
      <p:sp>
        <p:nvSpPr>
          <p:cNvPr id="6" name="Footer Placeholder 5"/>
          <p:cNvSpPr>
            <a:spLocks noGrp="1"/>
          </p:cNvSpPr>
          <p:nvPr>
            <p:ph type="ftr" sz="quarter" idx="3"/>
          </p:nvPr>
        </p:nvSpPr>
        <p:spPr>
          <a:xfrm>
            <a:off x="1663700" y="5297488"/>
            <a:ext cx="5816600" cy="303212"/>
          </a:xfrm>
          <a:prstGeom prst="rect">
            <a:avLst/>
          </a:prstGeom>
        </p:spPr>
        <p:txBody>
          <a:bodyPr vert="horz" lIns="91440" tIns="45720" rIns="91440" bIns="45720" rtlCol="0" anchor="b"/>
          <a:lstStyle>
            <a:lvl1pPr algn="ctr" eaLnBrk="1" fontAlgn="auto" hangingPunct="1">
              <a:spcBef>
                <a:spcPts val="0"/>
              </a:spcBef>
              <a:spcAft>
                <a:spcPts val="0"/>
              </a:spcAft>
              <a:defRPr sz="833"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endParaRPr lang="en-US" dirty="0"/>
          </a:p>
        </p:txBody>
      </p:sp>
      <p:sp>
        <p:nvSpPr>
          <p:cNvPr id="7" name="Slide Number Placeholder 6"/>
          <p:cNvSpPr>
            <a:spLocks noGrp="1"/>
          </p:cNvSpPr>
          <p:nvPr>
            <p:ph type="sldNum" sz="quarter" idx="4"/>
          </p:nvPr>
        </p:nvSpPr>
        <p:spPr>
          <a:xfrm>
            <a:off x="7620000" y="5297488"/>
            <a:ext cx="1066800" cy="303212"/>
          </a:xfrm>
          <a:prstGeom prst="rect">
            <a:avLst/>
          </a:prstGeom>
        </p:spPr>
        <p:txBody>
          <a:bodyPr vert="horz" lIns="91440" tIns="45720" rIns="91440" bIns="45720" rtlCol="0" anchor="b"/>
          <a:lstStyle>
            <a:lvl1pPr algn="r" eaLnBrk="1" fontAlgn="auto" hangingPunct="1">
              <a:spcBef>
                <a:spcPts val="0"/>
              </a:spcBef>
              <a:spcAft>
                <a:spcPts val="0"/>
              </a:spcAft>
              <a:defRPr sz="833">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DEA85894-479E-4C3B-BAE5-FAC5E78A98D1}" type="slidenum">
              <a:rPr lang="en-US" smtClean="0"/>
              <a:pPr>
                <a:defRPr/>
              </a:pPr>
              <a:t>‹#›</a:t>
            </a:fld>
            <a:endParaRPr lang="en-US" dirty="0"/>
          </a:p>
        </p:txBody>
      </p:sp>
      <p:sp>
        <p:nvSpPr>
          <p:cNvPr id="1030" name="Text Placeholder 2"/>
          <p:cNvSpPr>
            <a:spLocks noGrp="1"/>
          </p:cNvSpPr>
          <p:nvPr>
            <p:ph type="body" idx="1"/>
          </p:nvPr>
        </p:nvSpPr>
        <p:spPr bwMode="auto">
          <a:xfrm>
            <a:off x="457200" y="14478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Title Placeholder 1"/>
          <p:cNvSpPr>
            <a:spLocks noGrp="1"/>
          </p:cNvSpPr>
          <p:nvPr>
            <p:ph type="title"/>
          </p:nvPr>
        </p:nvSpPr>
        <p:spPr bwMode="auto">
          <a:xfrm>
            <a:off x="457200" y="377825"/>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8914165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timing>
    <p:tnLst>
      <p:par>
        <p:cTn id="1" dur="indefinite" restart="never" nodeType="tmRoot"/>
      </p:par>
    </p:tnLst>
  </p:timing>
  <p:hf hdr="0" ftr="0"/>
  <p:txStyles>
    <p:titleStyle>
      <a:lvl1pPr algn="l" defTabSz="317475" rtl="0" eaLnBrk="1" fontAlgn="base" hangingPunct="1">
        <a:spcBef>
          <a:spcPct val="0"/>
        </a:spcBef>
        <a:spcAft>
          <a:spcPct val="0"/>
        </a:spcAft>
        <a:defRPr sz="2222" b="1" i="0" u="none" kern="1200">
          <a:solidFill>
            <a:schemeClr val="tx1"/>
          </a:solidFill>
          <a:latin typeface="Segoe UI"/>
          <a:ea typeface="+mj-ea"/>
          <a:cs typeface="+mj-cs"/>
        </a:defRPr>
      </a:lvl1pPr>
      <a:lvl2pPr algn="l" defTabSz="317475" rtl="0" eaLnBrk="1" fontAlgn="base" hangingPunct="1">
        <a:spcBef>
          <a:spcPct val="0"/>
        </a:spcBef>
        <a:spcAft>
          <a:spcPct val="0"/>
        </a:spcAft>
        <a:defRPr sz="2222" b="1">
          <a:solidFill>
            <a:schemeClr val="tx1"/>
          </a:solidFill>
          <a:latin typeface="Segoe UI" pitchFamily="34" charset="0"/>
        </a:defRPr>
      </a:lvl2pPr>
      <a:lvl3pPr algn="l" defTabSz="317475" rtl="0" eaLnBrk="1" fontAlgn="base" hangingPunct="1">
        <a:spcBef>
          <a:spcPct val="0"/>
        </a:spcBef>
        <a:spcAft>
          <a:spcPct val="0"/>
        </a:spcAft>
        <a:defRPr sz="2222" b="1">
          <a:solidFill>
            <a:schemeClr val="tx1"/>
          </a:solidFill>
          <a:latin typeface="Segoe UI" pitchFamily="34" charset="0"/>
        </a:defRPr>
      </a:lvl3pPr>
      <a:lvl4pPr algn="l" defTabSz="317475" rtl="0" eaLnBrk="1" fontAlgn="base" hangingPunct="1">
        <a:spcBef>
          <a:spcPct val="0"/>
        </a:spcBef>
        <a:spcAft>
          <a:spcPct val="0"/>
        </a:spcAft>
        <a:defRPr sz="2222" b="1">
          <a:solidFill>
            <a:schemeClr val="tx1"/>
          </a:solidFill>
          <a:latin typeface="Segoe UI" pitchFamily="34" charset="0"/>
        </a:defRPr>
      </a:lvl4pPr>
      <a:lvl5pPr algn="l" defTabSz="317475" rtl="0" eaLnBrk="1" fontAlgn="base" hangingPunct="1">
        <a:spcBef>
          <a:spcPct val="0"/>
        </a:spcBef>
        <a:spcAft>
          <a:spcPct val="0"/>
        </a:spcAft>
        <a:defRPr sz="2222" b="1">
          <a:solidFill>
            <a:schemeClr val="tx1"/>
          </a:solidFill>
          <a:latin typeface="Segoe UI" pitchFamily="34" charset="0"/>
        </a:defRPr>
      </a:lvl5pPr>
      <a:lvl6pPr marL="317475" algn="l" defTabSz="317475" rtl="0" eaLnBrk="1" fontAlgn="base" hangingPunct="1">
        <a:spcBef>
          <a:spcPct val="0"/>
        </a:spcBef>
        <a:spcAft>
          <a:spcPct val="0"/>
        </a:spcAft>
        <a:defRPr sz="2222" b="1">
          <a:solidFill>
            <a:schemeClr val="tx1"/>
          </a:solidFill>
          <a:latin typeface="Segoe UI" pitchFamily="34" charset="0"/>
        </a:defRPr>
      </a:lvl6pPr>
      <a:lvl7pPr marL="634950" algn="l" defTabSz="317475" rtl="0" eaLnBrk="1" fontAlgn="base" hangingPunct="1">
        <a:spcBef>
          <a:spcPct val="0"/>
        </a:spcBef>
        <a:spcAft>
          <a:spcPct val="0"/>
        </a:spcAft>
        <a:defRPr sz="2222" b="1">
          <a:solidFill>
            <a:schemeClr val="tx1"/>
          </a:solidFill>
          <a:latin typeface="Segoe UI" pitchFamily="34" charset="0"/>
        </a:defRPr>
      </a:lvl7pPr>
      <a:lvl8pPr marL="952424" algn="l" defTabSz="317475" rtl="0" eaLnBrk="1" fontAlgn="base" hangingPunct="1">
        <a:spcBef>
          <a:spcPct val="0"/>
        </a:spcBef>
        <a:spcAft>
          <a:spcPct val="0"/>
        </a:spcAft>
        <a:defRPr sz="2222" b="1">
          <a:solidFill>
            <a:schemeClr val="tx1"/>
          </a:solidFill>
          <a:latin typeface="Segoe UI" pitchFamily="34" charset="0"/>
        </a:defRPr>
      </a:lvl8pPr>
      <a:lvl9pPr marL="1269898" algn="l" defTabSz="317475" rtl="0" eaLnBrk="1" fontAlgn="base" hangingPunct="1">
        <a:spcBef>
          <a:spcPct val="0"/>
        </a:spcBef>
        <a:spcAft>
          <a:spcPct val="0"/>
        </a:spcAft>
        <a:defRPr sz="2222" b="1">
          <a:solidFill>
            <a:schemeClr val="tx1"/>
          </a:solidFill>
          <a:latin typeface="Segoe UI" pitchFamily="34" charset="0"/>
        </a:defRPr>
      </a:lvl9pPr>
    </p:titleStyle>
    <p:bodyStyle>
      <a:lvl1pPr marL="238106" indent="-238106" algn="l" defTabSz="317475" rtl="0" eaLnBrk="1" fontAlgn="base" hangingPunct="1">
        <a:spcBef>
          <a:spcPct val="20000"/>
        </a:spcBef>
        <a:spcAft>
          <a:spcPct val="0"/>
        </a:spcAft>
        <a:buFont typeface="Arial" panose="020B0604020202020204" pitchFamily="34" charset="0"/>
        <a:buChar char="•"/>
        <a:defRPr sz="1944" kern="1200">
          <a:solidFill>
            <a:schemeClr val="tx1"/>
          </a:solidFill>
          <a:latin typeface="Segoe UI"/>
          <a:ea typeface="+mn-ea"/>
          <a:cs typeface="+mn-cs"/>
        </a:defRPr>
      </a:lvl1pPr>
      <a:lvl2pPr marL="475110" indent="-198421" algn="l" defTabSz="317475" rtl="0" eaLnBrk="1" fontAlgn="base" hangingPunct="1">
        <a:spcBef>
          <a:spcPct val="20000"/>
        </a:spcBef>
        <a:spcAft>
          <a:spcPct val="0"/>
        </a:spcAft>
        <a:buFont typeface="Arial" panose="020B0604020202020204" pitchFamily="34" charset="0"/>
        <a:buChar char="–"/>
        <a:defRPr sz="1667" kern="1200">
          <a:solidFill>
            <a:schemeClr val="tx1"/>
          </a:solidFill>
          <a:latin typeface="Segoe UI"/>
          <a:ea typeface="+mn-ea"/>
          <a:cs typeface="+mn-cs"/>
        </a:defRPr>
      </a:lvl2pPr>
      <a:lvl3pPr marL="634950" indent="-158737" algn="l" defTabSz="317475" rtl="0" eaLnBrk="1" fontAlgn="base" hangingPunct="1">
        <a:spcBef>
          <a:spcPct val="20000"/>
        </a:spcBef>
        <a:spcAft>
          <a:spcPct val="0"/>
        </a:spcAft>
        <a:buFont typeface="Arial" panose="020B0604020202020204" pitchFamily="34" charset="0"/>
        <a:buChar char="•"/>
        <a:defRPr sz="1389" kern="1200">
          <a:solidFill>
            <a:schemeClr val="tx1"/>
          </a:solidFill>
          <a:latin typeface="Segoe UI"/>
          <a:ea typeface="+mn-ea"/>
          <a:cs typeface="+mn-cs"/>
        </a:defRPr>
      </a:lvl3pPr>
      <a:lvl4pPr marL="876362" indent="-158737" algn="l" defTabSz="317475" rtl="0" eaLnBrk="1" fontAlgn="base" hangingPunct="1">
        <a:spcBef>
          <a:spcPct val="20000"/>
        </a:spcBef>
        <a:spcAft>
          <a:spcPct val="0"/>
        </a:spcAft>
        <a:buFont typeface="Arial" panose="020B0604020202020204" pitchFamily="34" charset="0"/>
        <a:buChar char="–"/>
        <a:defRPr kern="1200">
          <a:solidFill>
            <a:schemeClr val="tx1"/>
          </a:solidFill>
          <a:latin typeface="Segoe UI"/>
          <a:ea typeface="+mn-ea"/>
          <a:cs typeface="+mn-cs"/>
        </a:defRPr>
      </a:lvl4pPr>
      <a:lvl5pPr marL="1070375" indent="-158737" algn="l" defTabSz="317475" rtl="0" eaLnBrk="1" fontAlgn="base" hangingPunct="1">
        <a:spcBef>
          <a:spcPct val="20000"/>
        </a:spcBef>
        <a:spcAft>
          <a:spcPct val="0"/>
        </a:spcAft>
        <a:buFont typeface="Arial" panose="020B0604020202020204" pitchFamily="34" charset="0"/>
        <a:buChar char="»"/>
        <a:defRPr kern="1200">
          <a:solidFill>
            <a:schemeClr val="tx1"/>
          </a:solidFill>
          <a:latin typeface="Segoe UI"/>
          <a:ea typeface="+mn-ea"/>
          <a:cs typeface="+mn-cs"/>
        </a:defRPr>
      </a:lvl5pPr>
      <a:lvl6pPr marL="1746110" indent="-158737" algn="l" defTabSz="317475" rtl="0" eaLnBrk="1" latinLnBrk="0" hangingPunct="1">
        <a:spcBef>
          <a:spcPct val="20000"/>
        </a:spcBef>
        <a:buFont typeface="Arial"/>
        <a:buChar char="•"/>
        <a:defRPr sz="1389" kern="1200">
          <a:solidFill>
            <a:schemeClr val="tx1"/>
          </a:solidFill>
          <a:latin typeface="+mn-lt"/>
          <a:ea typeface="+mn-ea"/>
          <a:cs typeface="+mn-cs"/>
        </a:defRPr>
      </a:lvl6pPr>
      <a:lvl7pPr marL="2063585" indent="-158737" algn="l" defTabSz="317475" rtl="0" eaLnBrk="1" latinLnBrk="0" hangingPunct="1">
        <a:spcBef>
          <a:spcPct val="20000"/>
        </a:spcBef>
        <a:buFont typeface="Arial"/>
        <a:buChar char="•"/>
        <a:defRPr sz="1389" kern="1200">
          <a:solidFill>
            <a:schemeClr val="tx1"/>
          </a:solidFill>
          <a:latin typeface="+mn-lt"/>
          <a:ea typeface="+mn-ea"/>
          <a:cs typeface="+mn-cs"/>
        </a:defRPr>
      </a:lvl7pPr>
      <a:lvl8pPr marL="2381060" indent="-158737" algn="l" defTabSz="317475" rtl="0" eaLnBrk="1" latinLnBrk="0" hangingPunct="1">
        <a:spcBef>
          <a:spcPct val="20000"/>
        </a:spcBef>
        <a:buFont typeface="Arial"/>
        <a:buChar char="•"/>
        <a:defRPr sz="1389" kern="1200">
          <a:solidFill>
            <a:schemeClr val="tx1"/>
          </a:solidFill>
          <a:latin typeface="+mn-lt"/>
          <a:ea typeface="+mn-ea"/>
          <a:cs typeface="+mn-cs"/>
        </a:defRPr>
      </a:lvl8pPr>
      <a:lvl9pPr marL="2698534" indent="-158737" algn="l" defTabSz="317475" rtl="0" eaLnBrk="1" latinLnBrk="0" hangingPunct="1">
        <a:spcBef>
          <a:spcPct val="20000"/>
        </a:spcBef>
        <a:buFont typeface="Arial"/>
        <a:buChar char="•"/>
        <a:defRPr sz="1389" kern="1200">
          <a:solidFill>
            <a:schemeClr val="tx1"/>
          </a:solidFill>
          <a:latin typeface="+mn-lt"/>
          <a:ea typeface="+mn-ea"/>
          <a:cs typeface="+mn-cs"/>
        </a:defRPr>
      </a:lvl9pPr>
    </p:bodyStyle>
    <p:otherStyle>
      <a:defPPr>
        <a:defRPr lang="en-US"/>
      </a:defPPr>
      <a:lvl1pPr marL="0" algn="l" defTabSz="317475" rtl="0" eaLnBrk="1" latinLnBrk="0" hangingPunct="1">
        <a:defRPr sz="1250" kern="1200">
          <a:solidFill>
            <a:schemeClr val="tx1"/>
          </a:solidFill>
          <a:latin typeface="+mn-lt"/>
          <a:ea typeface="+mn-ea"/>
          <a:cs typeface="+mn-cs"/>
        </a:defRPr>
      </a:lvl1pPr>
      <a:lvl2pPr marL="317475" algn="l" defTabSz="317475" rtl="0" eaLnBrk="1" latinLnBrk="0" hangingPunct="1">
        <a:defRPr sz="1250" kern="1200">
          <a:solidFill>
            <a:schemeClr val="tx1"/>
          </a:solidFill>
          <a:latin typeface="+mn-lt"/>
          <a:ea typeface="+mn-ea"/>
          <a:cs typeface="+mn-cs"/>
        </a:defRPr>
      </a:lvl2pPr>
      <a:lvl3pPr marL="634950" algn="l" defTabSz="317475" rtl="0" eaLnBrk="1" latinLnBrk="0" hangingPunct="1">
        <a:defRPr sz="1250" kern="1200">
          <a:solidFill>
            <a:schemeClr val="tx1"/>
          </a:solidFill>
          <a:latin typeface="+mn-lt"/>
          <a:ea typeface="+mn-ea"/>
          <a:cs typeface="+mn-cs"/>
        </a:defRPr>
      </a:lvl3pPr>
      <a:lvl4pPr marL="952424" algn="l" defTabSz="317475" rtl="0" eaLnBrk="1" latinLnBrk="0" hangingPunct="1">
        <a:defRPr sz="1250" kern="1200">
          <a:solidFill>
            <a:schemeClr val="tx1"/>
          </a:solidFill>
          <a:latin typeface="+mn-lt"/>
          <a:ea typeface="+mn-ea"/>
          <a:cs typeface="+mn-cs"/>
        </a:defRPr>
      </a:lvl4pPr>
      <a:lvl5pPr marL="1269898" algn="l" defTabSz="317475" rtl="0" eaLnBrk="1" latinLnBrk="0" hangingPunct="1">
        <a:defRPr sz="1250" kern="1200">
          <a:solidFill>
            <a:schemeClr val="tx1"/>
          </a:solidFill>
          <a:latin typeface="+mn-lt"/>
          <a:ea typeface="+mn-ea"/>
          <a:cs typeface="+mn-cs"/>
        </a:defRPr>
      </a:lvl5pPr>
      <a:lvl6pPr marL="1587373" algn="l" defTabSz="317475" rtl="0" eaLnBrk="1" latinLnBrk="0" hangingPunct="1">
        <a:defRPr sz="1250" kern="1200">
          <a:solidFill>
            <a:schemeClr val="tx1"/>
          </a:solidFill>
          <a:latin typeface="+mn-lt"/>
          <a:ea typeface="+mn-ea"/>
          <a:cs typeface="+mn-cs"/>
        </a:defRPr>
      </a:lvl6pPr>
      <a:lvl7pPr marL="1904848" algn="l" defTabSz="317475" rtl="0" eaLnBrk="1" latinLnBrk="0" hangingPunct="1">
        <a:defRPr sz="1250" kern="1200">
          <a:solidFill>
            <a:schemeClr val="tx1"/>
          </a:solidFill>
          <a:latin typeface="+mn-lt"/>
          <a:ea typeface="+mn-ea"/>
          <a:cs typeface="+mn-cs"/>
        </a:defRPr>
      </a:lvl7pPr>
      <a:lvl8pPr marL="2222322" algn="l" defTabSz="317475" rtl="0" eaLnBrk="1" latinLnBrk="0" hangingPunct="1">
        <a:defRPr sz="1250" kern="1200">
          <a:solidFill>
            <a:schemeClr val="tx1"/>
          </a:solidFill>
          <a:latin typeface="+mn-lt"/>
          <a:ea typeface="+mn-ea"/>
          <a:cs typeface="+mn-cs"/>
        </a:defRPr>
      </a:lvl8pPr>
      <a:lvl9pPr marL="2539797" algn="l" defTabSz="317475" rtl="0" eaLnBrk="1" latinLnBrk="0" hangingPunct="1">
        <a:defRPr sz="1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slide" Target="slide78.xml"/><Relationship Id="rId4" Type="http://schemas.openxmlformats.org/officeDocument/2006/relationships/slide" Target="slide4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257300"/>
            <a:ext cx="8387802" cy="1435436"/>
          </a:xfrm>
        </p:spPr>
        <p:txBody>
          <a:bodyPr>
            <a:normAutofit/>
          </a:bodyPr>
          <a:lstStyle/>
          <a:p>
            <a:r>
              <a:rPr lang="en-US" sz="2833" dirty="0" smtClean="0"/>
              <a:t/>
            </a:r>
            <a:br>
              <a:rPr lang="en-US" sz="2833" dirty="0" smtClean="0"/>
            </a:br>
            <a:r>
              <a:rPr lang="en-US" sz="4000" dirty="0" smtClean="0">
                <a:latin typeface="+mj-lt"/>
              </a:rPr>
              <a:t>35 U.S.C. 102 &amp; 103 Workshop</a:t>
            </a:r>
            <a:endParaRPr lang="en-US" sz="4000" dirty="0">
              <a:latin typeface="+mj-lt"/>
            </a:endParaRPr>
          </a:p>
        </p:txBody>
      </p:sp>
      <p:sp>
        <p:nvSpPr>
          <p:cNvPr id="5" name="Subtitle 4"/>
          <p:cNvSpPr>
            <a:spLocks noGrp="1"/>
          </p:cNvSpPr>
          <p:nvPr>
            <p:ph type="subTitle" idx="1"/>
          </p:nvPr>
        </p:nvSpPr>
        <p:spPr>
          <a:xfrm>
            <a:off x="4267200" y="2781300"/>
            <a:ext cx="4476203" cy="1079500"/>
          </a:xfrm>
        </p:spPr>
        <p:txBody>
          <a:bodyPr>
            <a:noAutofit/>
          </a:bodyPr>
          <a:lstStyle/>
          <a:p>
            <a:r>
              <a:rPr lang="en-US" sz="2800" dirty="0" smtClean="0"/>
              <a:t>USPTO Examiner Training</a:t>
            </a:r>
          </a:p>
          <a:p>
            <a:r>
              <a:rPr lang="en-US" sz="2800" dirty="0" smtClean="0"/>
              <a:t>Summer/Fall 2018</a:t>
            </a:r>
            <a:endParaRPr lang="en-US" sz="2800" dirty="0"/>
          </a:p>
        </p:txBody>
      </p:sp>
    </p:spTree>
    <p:extLst>
      <p:ext uri="{BB962C8B-B14F-4D97-AF65-F5344CB8AC3E}">
        <p14:creationId xmlns:p14="http://schemas.microsoft.com/office/powerpoint/2010/main" val="105903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smtClean="0"/>
              <a:t>Discussion A2</a:t>
            </a:r>
            <a:endParaRPr lang="en-US" sz="3200" dirty="0"/>
          </a:p>
        </p:txBody>
      </p:sp>
      <p:sp>
        <p:nvSpPr>
          <p:cNvPr id="12" name="TextBox 11"/>
          <p:cNvSpPr txBox="1"/>
          <p:nvPr/>
        </p:nvSpPr>
        <p:spPr>
          <a:xfrm>
            <a:off x="538843" y="1333500"/>
            <a:ext cx="8066314" cy="1219200"/>
          </a:xfrm>
          <a:prstGeom prst="rect">
            <a:avLst/>
          </a:prstGeom>
          <a:noFill/>
        </p:spPr>
        <p:txBody>
          <a:bodyPr wrap="square" rtlCol="0">
            <a:normAutofit/>
          </a:bodyPr>
          <a:lstStyle/>
          <a:p>
            <a:r>
              <a:rPr lang="en-US" sz="2400" dirty="0" smtClean="0"/>
              <a:t>Q1</a:t>
            </a:r>
            <a:r>
              <a:rPr lang="en-US" sz="2400" dirty="0"/>
              <a:t>. Does it matter that Brooks does not mention “a therapeutically effective dosage amount” of indomethacin?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743200" y="2688142"/>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90176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 </a:t>
            </a:r>
            <a:br>
              <a:rPr lang="en-US" sz="3200" dirty="0" smtClean="0"/>
            </a:br>
            <a:r>
              <a:rPr lang="en-US" sz="3200" dirty="0" smtClean="0"/>
              <a:t>Discussion B1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92500" lnSpcReduction="20000"/>
          </a:bodyPr>
          <a:lstStyle/>
          <a:p>
            <a:pPr lvl="0"/>
            <a:r>
              <a:rPr lang="en-US" sz="2800" dirty="0" smtClean="0"/>
              <a:t>Q2</a:t>
            </a:r>
            <a:r>
              <a:rPr lang="en-US" sz="2800" dirty="0"/>
              <a:t>. </a:t>
            </a:r>
            <a:r>
              <a:rPr lang="en-US" sz="2800" dirty="0" smtClean="0"/>
              <a:t>Does </a:t>
            </a:r>
            <a:r>
              <a:rPr lang="en-US" sz="2800" dirty="0" err="1"/>
              <a:t>Holtby</a:t>
            </a:r>
            <a:r>
              <a:rPr lang="en-US" sz="2800" dirty="0"/>
              <a:t> have to be analogous </a:t>
            </a:r>
            <a:r>
              <a:rPr lang="en-US" sz="2800" dirty="0" smtClean="0"/>
              <a:t>art to the claimed invention in order </a:t>
            </a:r>
            <a:r>
              <a:rPr lang="en-US" sz="2800" dirty="0"/>
              <a:t>to make a proper anticipation rejection?</a:t>
            </a:r>
          </a:p>
          <a:p>
            <a:pPr lvl="0"/>
            <a:endParaRPr lang="en-US" sz="2800" strike="sngStrike"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356309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a:bodyPr>
          <a:lstStyle/>
          <a:p>
            <a:pPr lvl="0"/>
            <a:r>
              <a:rPr lang="en-US" sz="2200" dirty="0"/>
              <a:t>Q2. Does </a:t>
            </a:r>
            <a:r>
              <a:rPr lang="en-US" sz="2200" dirty="0" err="1"/>
              <a:t>Holtby</a:t>
            </a:r>
            <a:r>
              <a:rPr lang="en-US" sz="2200" dirty="0"/>
              <a:t> have to be analogous art </a:t>
            </a:r>
            <a:r>
              <a:rPr lang="en-US" sz="2200" dirty="0" smtClean="0"/>
              <a:t>to the claimed invention in order to </a:t>
            </a:r>
            <a:r>
              <a:rPr lang="en-US" sz="2200" dirty="0"/>
              <a:t>make a proper anticipation rejection</a:t>
            </a:r>
            <a:r>
              <a:rPr lang="en-US" sz="2200" dirty="0" smtClean="0"/>
              <a:t>?</a:t>
            </a:r>
          </a:p>
          <a:p>
            <a:pPr lvl="0"/>
            <a:r>
              <a:rPr lang="en-US" sz="2200" dirty="0"/>
              <a:t>	</a:t>
            </a:r>
            <a:endParaRPr lang="en-US" sz="2200" dirty="0" smtClean="0"/>
          </a:p>
          <a:p>
            <a:pPr lvl="0"/>
            <a:r>
              <a:rPr lang="en-US" sz="2200" b="1" dirty="0" smtClean="0"/>
              <a:t>No  </a:t>
            </a:r>
          </a:p>
          <a:p>
            <a:pPr lvl="0"/>
            <a:endParaRPr lang="en-US" sz="2200" b="1" dirty="0" smtClean="0"/>
          </a:p>
          <a:p>
            <a:pPr lvl="0"/>
            <a:r>
              <a:rPr lang="en-US" sz="2200" dirty="0" smtClean="0"/>
              <a:t>Analogous </a:t>
            </a:r>
            <a:r>
              <a:rPr lang="en-US" sz="2200" dirty="0"/>
              <a:t>art is not a factor in anticipation </a:t>
            </a:r>
            <a:r>
              <a:rPr lang="en-US" sz="2200" dirty="0" smtClean="0"/>
              <a:t>rejections. </a:t>
            </a:r>
          </a:p>
          <a:p>
            <a:pPr lvl="0"/>
            <a:endParaRPr lang="en-US" sz="2200" b="1" dirty="0"/>
          </a:p>
          <a:p>
            <a:endParaRPr lang="en-US" sz="2400" dirty="0"/>
          </a:p>
          <a:p>
            <a:pPr lvl="0"/>
            <a:endParaRPr lang="en-US" sz="2200" b="1" dirty="0" smtClean="0"/>
          </a:p>
          <a:p>
            <a:r>
              <a:rPr lang="en-US" sz="2200" strike="sngStrike" dirty="0" smtClean="0"/>
              <a:t> </a:t>
            </a:r>
            <a:endParaRPr lang="en-US" sz="2200" strike="sngStrike"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517380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 </a:t>
            </a:r>
            <a:br>
              <a:rPr lang="en-US" sz="3200" dirty="0" smtClean="0"/>
            </a:br>
            <a:r>
              <a:rPr lang="en-US" sz="3200" dirty="0" smtClean="0"/>
              <a:t>Discussion B1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77500" lnSpcReduction="20000"/>
          </a:bodyPr>
          <a:lstStyle/>
          <a:p>
            <a:pPr lvl="0"/>
            <a:r>
              <a:rPr lang="en-US" sz="2800" dirty="0"/>
              <a:t>Q3. If </a:t>
            </a:r>
            <a:r>
              <a:rPr lang="en-US" sz="2800" dirty="0" err="1"/>
              <a:t>Holtby</a:t>
            </a:r>
            <a:r>
              <a:rPr lang="en-US" sz="2800" dirty="0"/>
              <a:t> were to be used in an obviousness rejection, either alone or in combination with another reference, would </a:t>
            </a:r>
            <a:r>
              <a:rPr lang="en-US" sz="2800" dirty="0" err="1"/>
              <a:t>Holtby</a:t>
            </a:r>
            <a:r>
              <a:rPr lang="en-US" sz="2800" dirty="0"/>
              <a:t> have to be analogous art to the claimed invention</a:t>
            </a:r>
            <a:r>
              <a:rPr lang="en-US" sz="2800" dirty="0" smtClean="0"/>
              <a:t>?</a:t>
            </a:r>
            <a:endParaRPr lang="en-US" sz="28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04530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a:bodyPr>
          <a:lstStyle/>
          <a:p>
            <a:pPr lvl="0"/>
            <a:r>
              <a:rPr lang="en-US" sz="2200" dirty="0" smtClean="0"/>
              <a:t>Q3. If </a:t>
            </a:r>
            <a:r>
              <a:rPr lang="en-US" sz="2200" dirty="0" err="1"/>
              <a:t>Holtby</a:t>
            </a:r>
            <a:r>
              <a:rPr lang="en-US" sz="2200" dirty="0"/>
              <a:t> </a:t>
            </a:r>
            <a:r>
              <a:rPr lang="en-US" sz="2200" dirty="0" smtClean="0"/>
              <a:t>were to be used in an obviousness rejection, either alone or in combination with another reference, would </a:t>
            </a:r>
            <a:r>
              <a:rPr lang="en-US" sz="2200" dirty="0" err="1" smtClean="0"/>
              <a:t>Holtby</a:t>
            </a:r>
            <a:r>
              <a:rPr lang="en-US" sz="2200" dirty="0" smtClean="0"/>
              <a:t> have </a:t>
            </a:r>
            <a:r>
              <a:rPr lang="en-US" sz="2200" dirty="0"/>
              <a:t>to be analogous art to </a:t>
            </a:r>
            <a:r>
              <a:rPr lang="en-US" sz="2200" dirty="0" smtClean="0"/>
              <a:t>the claimed invention?</a:t>
            </a:r>
          </a:p>
          <a:p>
            <a:pPr lvl="0"/>
            <a:r>
              <a:rPr lang="en-US" sz="2200" dirty="0"/>
              <a:t>	</a:t>
            </a:r>
            <a:r>
              <a:rPr lang="en-US" sz="2200" b="1" dirty="0" smtClean="0"/>
              <a:t>Yes </a:t>
            </a:r>
            <a:endParaRPr lang="en-US" sz="2800" dirty="0" smtClean="0"/>
          </a:p>
          <a:p>
            <a:endParaRPr lang="en-US" dirty="0" smtClean="0"/>
          </a:p>
          <a:p>
            <a:pPr marL="285750" indent="-285750">
              <a:buFont typeface="Arial" panose="020B0604020202020204" pitchFamily="34" charset="0"/>
              <a:buChar char="•"/>
            </a:pPr>
            <a:r>
              <a:rPr lang="en-US" dirty="0"/>
              <a:t>Recall that the analogous art requirement for references to be used in obviousness rejections is that the reference must either be in the same field of endeavor as the claimed invention, or be reasonably pertinent to the problem to be solved by the claimed invention. See MPEP </a:t>
            </a:r>
            <a:r>
              <a:rPr lang="en-US" dirty="0" smtClean="0"/>
              <a:t>§ 2141.01(a).</a:t>
            </a:r>
            <a:endParaRPr lang="en-US" dirty="0"/>
          </a:p>
          <a:p>
            <a:pPr marL="285750" indent="-285750">
              <a:buFont typeface="Arial" panose="020B0604020202020204" pitchFamily="34" charset="0"/>
              <a:buChar char="•"/>
            </a:pPr>
            <a:r>
              <a:rPr lang="en-US" dirty="0" smtClean="0"/>
              <a:t>If </a:t>
            </a:r>
            <a:r>
              <a:rPr lang="en-US" dirty="0"/>
              <a:t>the </a:t>
            </a:r>
            <a:r>
              <a:rPr lang="en-US" dirty="0" err="1" smtClean="0"/>
              <a:t>Holtby</a:t>
            </a:r>
            <a:r>
              <a:rPr lang="en-US" dirty="0" smtClean="0"/>
              <a:t> reference were used in </a:t>
            </a:r>
            <a:r>
              <a:rPr lang="en-US" dirty="0"/>
              <a:t>an obviousness rejection, </a:t>
            </a:r>
            <a:r>
              <a:rPr lang="en-US" dirty="0" smtClean="0"/>
              <a:t>the examiner would need to explain clearly that both </a:t>
            </a:r>
            <a:r>
              <a:rPr lang="en-US" dirty="0"/>
              <a:t>the claimed invention and the teaching of </a:t>
            </a:r>
            <a:r>
              <a:rPr lang="en-US" dirty="0" err="1"/>
              <a:t>Holtby</a:t>
            </a:r>
            <a:r>
              <a:rPr lang="en-US" dirty="0"/>
              <a:t> </a:t>
            </a:r>
            <a:r>
              <a:rPr lang="en-US" dirty="0" smtClean="0"/>
              <a:t>are in </a:t>
            </a:r>
            <a:r>
              <a:rPr lang="en-US" dirty="0"/>
              <a:t>the field of microscope slide handling </a:t>
            </a:r>
            <a:r>
              <a:rPr lang="en-US" dirty="0" smtClean="0"/>
              <a:t>systems and </a:t>
            </a:r>
            <a:r>
              <a:rPr lang="en-US" dirty="0" err="1" smtClean="0"/>
              <a:t>Holtby</a:t>
            </a:r>
            <a:r>
              <a:rPr lang="en-US" dirty="0"/>
              <a:t> </a:t>
            </a:r>
            <a:r>
              <a:rPr lang="en-US" dirty="0" smtClean="0"/>
              <a:t>is, therefore, analogous art </a:t>
            </a:r>
            <a:r>
              <a:rPr lang="en-US" dirty="0"/>
              <a:t>to the claimed invention.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87429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fade">
                                      <p:cBhvr>
                                        <p:cTn id="1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Mechanical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92500" lnSpcReduction="10000"/>
          </a:bodyPr>
          <a:lstStyle/>
          <a:p>
            <a:pPr marL="0" indent="0">
              <a:buNone/>
            </a:pPr>
            <a:r>
              <a:rPr lang="en-US" sz="1200" dirty="0"/>
              <a:t>A microscope slide handling system comprising: </a:t>
            </a:r>
          </a:p>
          <a:p>
            <a:pPr marL="0" indent="0">
              <a:buNone/>
            </a:pPr>
            <a:r>
              <a:rPr lang="en-US" sz="1200" dirty="0"/>
              <a:t>	a plurality of slide supports, each support comprising a surface for supporting a microscope slide bearing a biological sample and a heating element that underlies the surface so as to transfer heat to a microscope slide resting on the surface;</a:t>
            </a:r>
          </a:p>
          <a:p>
            <a:pPr marL="0" indent="0">
              <a:buNone/>
            </a:pPr>
            <a:r>
              <a:rPr lang="en-US" sz="1200" dirty="0"/>
              <a:t>	at least one reagent dispenser that can dispense a liquid reagent onto a microscope slide on one of the slide supports; </a:t>
            </a:r>
          </a:p>
          <a:p>
            <a:pPr marL="0" indent="0">
              <a:buNone/>
            </a:pPr>
            <a:r>
              <a:rPr lang="en-US" sz="1200" dirty="0"/>
              <a:t>	a movable carriage that causes the reagent dispenser to be aligned over a desired microscope slide on one of the slide supports, so that reagent dispensed out of the reagent dispenser drops onto an underlying microscope slide on one of the slide supports; </a:t>
            </a:r>
          </a:p>
          <a:p>
            <a:pPr marL="0" indent="0">
              <a:buNone/>
            </a:pPr>
            <a:r>
              <a:rPr lang="en-US" sz="1200" dirty="0"/>
              <a:t> 	wherein the movable carriage permits relative motion between the at least one reagent dispenser and a microscope slide on one of the slide supports so that the at least one reagent dispenser is aligned over the microscope slide on one of the slide supports to dispense reagent onto the microscope slide; and</a:t>
            </a:r>
          </a:p>
          <a:p>
            <a:pPr marL="0" indent="0">
              <a:buNone/>
            </a:pPr>
            <a:r>
              <a:rPr lang="en-US" sz="1200" dirty="0" smtClean="0"/>
              <a:t>	wherein </a:t>
            </a:r>
            <a:r>
              <a:rPr lang="en-US" sz="1200" dirty="0"/>
              <a:t>the heating elements are capable of being heated at specified times and each heating element is capable of being heated to a different temperature than the other heating elements.</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B2</a:t>
            </a:r>
            <a:endParaRPr lang="en-US" sz="1800" dirty="0"/>
          </a:p>
        </p:txBody>
      </p:sp>
      <p:sp>
        <p:nvSpPr>
          <p:cNvPr id="9" name="Content Placeholder 8"/>
          <p:cNvSpPr>
            <a:spLocks noGrp="1"/>
          </p:cNvSpPr>
          <p:nvPr>
            <p:ph sz="quarter" idx="4"/>
          </p:nvPr>
        </p:nvSpPr>
        <p:spPr>
          <a:xfrm>
            <a:off x="4645028" y="1312326"/>
            <a:ext cx="4041774" cy="3862396"/>
          </a:xfrm>
        </p:spPr>
        <p:txBody>
          <a:bodyPr>
            <a:normAutofit/>
          </a:bodyPr>
          <a:lstStyle/>
          <a:p>
            <a:r>
              <a:rPr lang="en-US" sz="1800" dirty="0" smtClean="0"/>
              <a:t>A </a:t>
            </a:r>
            <a:r>
              <a:rPr lang="en-US" sz="1800" dirty="0"/>
              <a:t>patent to </a:t>
            </a:r>
            <a:r>
              <a:rPr lang="en-US" sz="1800" dirty="0" err="1"/>
              <a:t>Scherzer</a:t>
            </a:r>
            <a:r>
              <a:rPr lang="en-US" sz="1800" dirty="0"/>
              <a:t> teaches a microscope slide handling system </a:t>
            </a:r>
            <a:r>
              <a:rPr lang="en-US" sz="1800" dirty="0" smtClean="0"/>
              <a:t>substantially as recited in the claim. However, the liquid reagent that </a:t>
            </a:r>
            <a:r>
              <a:rPr lang="en-US" sz="1800" dirty="0" err="1" smtClean="0"/>
              <a:t>Scherzer</a:t>
            </a:r>
            <a:r>
              <a:rPr lang="en-US" sz="1800" dirty="0" smtClean="0"/>
              <a:t> teaches dispensing onto a microscope slide is water. </a:t>
            </a:r>
            <a:endParaRPr lang="en-US" sz="1800" dirty="0"/>
          </a:p>
          <a:p>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42455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 </a:t>
            </a:r>
            <a:r>
              <a:rPr lang="en-US" sz="3200" dirty="0" smtClean="0"/>
              <a:t>Example B: </a:t>
            </a:r>
            <a:br>
              <a:rPr lang="en-US" sz="3200" dirty="0" smtClean="0"/>
            </a:br>
            <a:r>
              <a:rPr lang="en-US" sz="3200" dirty="0" smtClean="0"/>
              <a:t>Discussion B2</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fontScale="92500" lnSpcReduction="20000"/>
          </a:bodyPr>
          <a:lstStyle/>
          <a:p>
            <a:pPr lvl="0"/>
            <a:r>
              <a:rPr lang="en-US" sz="2400" dirty="0" smtClean="0"/>
              <a:t>Q1. Assume </a:t>
            </a:r>
            <a:r>
              <a:rPr lang="en-US" sz="2400" dirty="0"/>
              <a:t>that the specification of the application being examined specifically defines “reagent” as a fluorescent, radioactive, or chromogenic label for a biological sample.  Does the </a:t>
            </a:r>
            <a:r>
              <a:rPr lang="en-US" sz="2400" dirty="0" err="1"/>
              <a:t>Scherzer</a:t>
            </a:r>
            <a:r>
              <a:rPr lang="en-US" sz="2400" dirty="0"/>
              <a:t> patent anticipate?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81780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lnSpcReduction="10000"/>
          </a:bodyPr>
          <a:lstStyle/>
          <a:p>
            <a:pPr lvl="0"/>
            <a:r>
              <a:rPr lang="en-US" sz="2000" dirty="0"/>
              <a:t>Q1. Assume that the specification of the application being examined specifically defines “reagent” as a fluorescent, radioactive, or chromogenic label for a biological sample.  Does the </a:t>
            </a:r>
            <a:r>
              <a:rPr lang="en-US" sz="2000" dirty="0" err="1"/>
              <a:t>Scherzer</a:t>
            </a:r>
            <a:r>
              <a:rPr lang="en-US" sz="2000" dirty="0"/>
              <a:t> patent anticipate? </a:t>
            </a:r>
          </a:p>
          <a:p>
            <a:pPr lvl="0"/>
            <a:r>
              <a:rPr lang="en-US" sz="2200" b="1" dirty="0"/>
              <a:t>	</a:t>
            </a:r>
            <a:endParaRPr lang="en-US" sz="2200" b="1" dirty="0" smtClean="0"/>
          </a:p>
          <a:p>
            <a:pPr lvl="0"/>
            <a:endParaRPr lang="en-US" dirty="0" smtClean="0"/>
          </a:p>
          <a:p>
            <a:pPr lvl="0"/>
            <a:r>
              <a:rPr lang="en-US" sz="2000" b="1" dirty="0" smtClean="0"/>
              <a:t>Yes, </a:t>
            </a:r>
            <a:r>
              <a:rPr lang="en-US" sz="1900" dirty="0" smtClean="0"/>
              <a:t>provided </a:t>
            </a:r>
            <a:r>
              <a:rPr lang="en-US" sz="1900" dirty="0"/>
              <a:t>that the reagent dispenser component of </a:t>
            </a:r>
            <a:r>
              <a:rPr lang="en-US" sz="1900" dirty="0" err="1"/>
              <a:t>Scherzer’s</a:t>
            </a:r>
            <a:r>
              <a:rPr lang="en-US" sz="1900" dirty="0"/>
              <a:t> microscope slide handling system is capable of dispensing a fluorescent, radioactive, or chromogenic label that is in liquid </a:t>
            </a:r>
            <a:r>
              <a:rPr lang="en-US" sz="1900" dirty="0" smtClean="0"/>
              <a:t>form.  </a:t>
            </a:r>
            <a:endParaRPr lang="en-US" sz="1900" dirty="0"/>
          </a:p>
          <a:p>
            <a:pPr lvl="0"/>
            <a:endParaRPr lang="en-US" sz="1900" dirty="0"/>
          </a:p>
          <a:p>
            <a:pPr lvl="0"/>
            <a:r>
              <a:rPr lang="en-US" sz="1900" dirty="0" smtClean="0"/>
              <a:t>Although </a:t>
            </a:r>
            <a:r>
              <a:rPr lang="en-US" sz="1900" dirty="0"/>
              <a:t>the claim must be construed in light of the special definition for “reagent” provided in the specification, it is not necessary for </a:t>
            </a:r>
            <a:r>
              <a:rPr lang="en-US" sz="1900" dirty="0" err="1"/>
              <a:t>Scherzer</a:t>
            </a:r>
            <a:r>
              <a:rPr lang="en-US" sz="1900" dirty="0"/>
              <a:t> to teach dispensing a fluorescent, radioactive, or chromogenic label as long as </a:t>
            </a:r>
            <a:r>
              <a:rPr lang="en-US" sz="1900" dirty="0" smtClean="0"/>
              <a:t>the </a:t>
            </a:r>
            <a:r>
              <a:rPr lang="en-US" sz="1900" dirty="0" err="1" smtClean="0"/>
              <a:t>Scherzer</a:t>
            </a:r>
            <a:r>
              <a:rPr lang="en-US" sz="1900" dirty="0" smtClean="0"/>
              <a:t> </a:t>
            </a:r>
            <a:r>
              <a:rPr lang="en-US" sz="1900" dirty="0"/>
              <a:t>system is capable of dispensing such </a:t>
            </a:r>
            <a:r>
              <a:rPr lang="en-US" sz="1900" dirty="0" smtClean="0"/>
              <a:t>reagents.</a:t>
            </a:r>
            <a:endParaRPr lang="en-US" sz="19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36120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 </a:t>
            </a:r>
            <a:br>
              <a:rPr lang="en-US" sz="3200" dirty="0" smtClean="0"/>
            </a:br>
            <a:r>
              <a:rPr lang="en-US" sz="3200" dirty="0" smtClean="0"/>
              <a:t>Discussion B2 (</a:t>
            </a:r>
            <a:r>
              <a:rPr lang="en-US" sz="3200" i="1" dirty="0" smtClean="0"/>
              <a:t>cont</a:t>
            </a:r>
            <a:r>
              <a:rPr lang="en-US" sz="3200" i="1" dirty="0"/>
              <a:t>.</a:t>
            </a:r>
            <a:r>
              <a:rPr lang="en-US" sz="3200" dirty="0"/>
              <a:t>)</a:t>
            </a:r>
          </a:p>
        </p:txBody>
      </p:sp>
      <p:sp>
        <p:nvSpPr>
          <p:cNvPr id="12" name="TextBox 11"/>
          <p:cNvSpPr txBox="1"/>
          <p:nvPr/>
        </p:nvSpPr>
        <p:spPr>
          <a:xfrm>
            <a:off x="538842" y="1333499"/>
            <a:ext cx="8071758" cy="2108350"/>
          </a:xfrm>
          <a:prstGeom prst="rect">
            <a:avLst/>
          </a:prstGeom>
          <a:noFill/>
        </p:spPr>
        <p:txBody>
          <a:bodyPr wrap="square" rtlCol="0">
            <a:noAutofit/>
          </a:bodyPr>
          <a:lstStyle/>
          <a:p>
            <a:pPr lvl="0"/>
            <a:r>
              <a:rPr lang="en-US" sz="1600" dirty="0" smtClean="0"/>
              <a:t>Q2</a:t>
            </a:r>
            <a:r>
              <a:rPr lang="en-US" sz="1600" dirty="0"/>
              <a:t>. </a:t>
            </a:r>
            <a:r>
              <a:rPr lang="en-US" sz="1600" dirty="0" smtClean="0"/>
              <a:t>Assume </a:t>
            </a:r>
            <a:r>
              <a:rPr lang="en-US" sz="1600" dirty="0"/>
              <a:t>that the specification of the application being examined specifically defines “reagent” as a fluorescent, radioactive, or chromogenic label for a biological sample, and additionally states that the reagent dispenser of the invention is specially designed to accommodate reagents such as these that are more dense than water.  The specification explains that the reagent dispenser component of the claimed invention is an improvement over known reagent dispensers because it allows for more precise delivery of drops of liquid reagents that are more dense than water.  </a:t>
            </a:r>
            <a:endParaRPr lang="en-US" sz="1600" dirty="0" smtClean="0"/>
          </a:p>
          <a:p>
            <a:pPr lvl="0"/>
            <a:endParaRPr lang="en-US" sz="1600" dirty="0"/>
          </a:p>
          <a:p>
            <a:pPr lvl="0"/>
            <a:r>
              <a:rPr lang="en-US" sz="1600" dirty="0" smtClean="0"/>
              <a:t>Does </a:t>
            </a:r>
            <a:r>
              <a:rPr lang="en-US" sz="1600" dirty="0"/>
              <a:t>the </a:t>
            </a:r>
            <a:r>
              <a:rPr lang="en-US" sz="1600" dirty="0" err="1"/>
              <a:t>Scherzer</a:t>
            </a:r>
            <a:r>
              <a:rPr lang="en-US" sz="1600" dirty="0"/>
              <a:t> reference anticipate the claim?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3655466" y="3767758"/>
            <a:ext cx="1833067" cy="1529730"/>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7453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B: </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a:bodyPr>
          <a:lstStyle/>
          <a:p>
            <a:pPr lvl="0"/>
            <a:r>
              <a:rPr lang="en-US" sz="2300" dirty="0"/>
              <a:t>Q2. </a:t>
            </a:r>
            <a:r>
              <a:rPr lang="en-US" sz="2300" dirty="0" smtClean="0"/>
              <a:t>Does </a:t>
            </a:r>
            <a:r>
              <a:rPr lang="en-US" sz="2300" dirty="0"/>
              <a:t>the </a:t>
            </a:r>
            <a:r>
              <a:rPr lang="en-US" sz="2300" dirty="0" err="1"/>
              <a:t>Scherzer</a:t>
            </a:r>
            <a:r>
              <a:rPr lang="en-US" sz="2300" dirty="0"/>
              <a:t> reference anticipate the claim? </a:t>
            </a:r>
          </a:p>
          <a:p>
            <a:pPr lvl="0"/>
            <a:r>
              <a:rPr lang="en-US" sz="2200" dirty="0"/>
              <a:t>	</a:t>
            </a:r>
            <a:endParaRPr lang="en-US" sz="1900" dirty="0" smtClean="0"/>
          </a:p>
          <a:p>
            <a:r>
              <a:rPr lang="en-US" sz="2000" b="1" dirty="0" smtClean="0"/>
              <a:t>Yes</a:t>
            </a:r>
            <a:r>
              <a:rPr lang="en-US" sz="2400" dirty="0" smtClean="0"/>
              <a:t>, </a:t>
            </a:r>
            <a:r>
              <a:rPr lang="en-US" sz="1900" dirty="0" smtClean="0"/>
              <a:t>provided </a:t>
            </a:r>
            <a:r>
              <a:rPr lang="en-US" sz="1900" dirty="0"/>
              <a:t>that the reagent dispenser component of </a:t>
            </a:r>
            <a:r>
              <a:rPr lang="en-US" sz="1900" dirty="0" err="1"/>
              <a:t>Scherzer’s</a:t>
            </a:r>
            <a:r>
              <a:rPr lang="en-US" sz="1900" dirty="0"/>
              <a:t> microscope slide handling system is capable of dispensing a reagent as claimed.  </a:t>
            </a:r>
            <a:r>
              <a:rPr lang="en-US" sz="1900" dirty="0" smtClean="0"/>
              <a:t>There would need to be an explanation as to why </a:t>
            </a:r>
            <a:r>
              <a:rPr lang="en-US" sz="1900" dirty="0"/>
              <a:t>this capability is necessarily inherent in the microscope slide handling system of </a:t>
            </a:r>
            <a:r>
              <a:rPr lang="en-US" sz="1900" dirty="0" err="1"/>
              <a:t>Scherzer</a:t>
            </a:r>
            <a:r>
              <a:rPr lang="en-US" sz="1900" dirty="0"/>
              <a:t>.  </a:t>
            </a:r>
            <a:r>
              <a:rPr lang="en-US" sz="1900" dirty="0" smtClean="0"/>
              <a:t>The explanation could be supported with </a:t>
            </a:r>
            <a:r>
              <a:rPr lang="en-US" sz="1900" dirty="0"/>
              <a:t>an additional reference that would not necessarily have to be prior art.  </a:t>
            </a:r>
          </a:p>
          <a:p>
            <a:endParaRPr lang="en-US" sz="1900" dirty="0" smtClean="0"/>
          </a:p>
          <a:p>
            <a:r>
              <a:rPr lang="en-US" sz="1900" dirty="0" smtClean="0"/>
              <a:t>Note </a:t>
            </a:r>
            <a:r>
              <a:rPr lang="en-US" sz="1900" dirty="0"/>
              <a:t>that although the claim requires that the reagent dispenser be able to dispense drops of reagents that are </a:t>
            </a:r>
            <a:r>
              <a:rPr lang="en-US" sz="1900" dirty="0" smtClean="0"/>
              <a:t>denser than </a:t>
            </a:r>
            <a:r>
              <a:rPr lang="en-US" sz="1900" dirty="0"/>
              <a:t>water, it does not include any limitation as to how precisely the drops must be </a:t>
            </a:r>
            <a:r>
              <a:rPr lang="en-US" sz="1900" dirty="0" smtClean="0"/>
              <a:t>dispensed. </a:t>
            </a:r>
            <a:endParaRPr lang="en-US" sz="19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95484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Mechanical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92500" lnSpcReduction="10000"/>
          </a:bodyPr>
          <a:lstStyle/>
          <a:p>
            <a:pPr marL="0" indent="0">
              <a:buNone/>
            </a:pPr>
            <a:r>
              <a:rPr lang="en-US" sz="1200" dirty="0"/>
              <a:t>A microscope slide handling system comprising: </a:t>
            </a:r>
          </a:p>
          <a:p>
            <a:pPr marL="0" indent="0">
              <a:buNone/>
            </a:pPr>
            <a:r>
              <a:rPr lang="en-US" sz="1200" dirty="0"/>
              <a:t>	a plurality of slide supports, each support comprising a surface for supporting a microscope slide bearing a biological sample and a heating element that underlies the surface so as to transfer heat to a microscope slide resting on the surface;</a:t>
            </a:r>
          </a:p>
          <a:p>
            <a:pPr marL="0" indent="0">
              <a:buNone/>
            </a:pPr>
            <a:r>
              <a:rPr lang="en-US" sz="1200" dirty="0"/>
              <a:t>	at least one reagent dispenser that can dispense a liquid reagent onto a microscope slide on one of the slide supports; </a:t>
            </a:r>
          </a:p>
          <a:p>
            <a:pPr marL="0" indent="0">
              <a:buNone/>
            </a:pPr>
            <a:r>
              <a:rPr lang="en-US" sz="1200" dirty="0"/>
              <a:t>	a movable carriage that causes the reagent dispenser to be aligned over a desired microscope slide on one of the slide supports, so that reagent dispensed out of the reagent dispenser drops onto an underlying microscope slide on one of the slide supports; </a:t>
            </a:r>
          </a:p>
          <a:p>
            <a:pPr marL="0" indent="0">
              <a:buNone/>
            </a:pPr>
            <a:r>
              <a:rPr lang="en-US" sz="1200" dirty="0"/>
              <a:t> 	wherein the movable carriage permits relative motion between the at least one reagent dispenser and a microscope slide on one of the slide supports so that the at least one reagent dispenser is aligned over the microscope slide on one of the slide supports to dispense reagent onto the microscope slide; and</a:t>
            </a:r>
          </a:p>
          <a:p>
            <a:pPr marL="0" indent="0">
              <a:buNone/>
            </a:pPr>
            <a:r>
              <a:rPr lang="en-US" sz="1200" dirty="0" smtClean="0"/>
              <a:t>	wherein </a:t>
            </a:r>
            <a:r>
              <a:rPr lang="en-US" sz="1200" dirty="0"/>
              <a:t>the heating elements are capable of being heated at specified times and each heating element is capable of being heated to a different temperature than the other heating elements.</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B3</a:t>
            </a:r>
            <a:endParaRPr lang="en-US" sz="1800" dirty="0"/>
          </a:p>
        </p:txBody>
      </p:sp>
      <p:sp>
        <p:nvSpPr>
          <p:cNvPr id="9" name="Content Placeholder 8"/>
          <p:cNvSpPr>
            <a:spLocks noGrp="1"/>
          </p:cNvSpPr>
          <p:nvPr>
            <p:ph sz="quarter" idx="4"/>
          </p:nvPr>
        </p:nvSpPr>
        <p:spPr>
          <a:xfrm>
            <a:off x="4645028" y="1312326"/>
            <a:ext cx="4041774" cy="3862396"/>
          </a:xfrm>
        </p:spPr>
        <p:txBody>
          <a:bodyPr>
            <a:normAutofit fontScale="92500"/>
          </a:bodyPr>
          <a:lstStyle/>
          <a:p>
            <a:r>
              <a:rPr lang="en-US" sz="1800" dirty="0"/>
              <a:t>A patent to Wall teaches a microscope slide handling system that meets all of the structure and function recited in the claim with respect to the slide supports, reagent dispenser, and movable carriage and the functional limitations with respect to relative motion between the reagent dispenser and microscope slides on the slide supports. Wall also teaches heating elements contained within the plurality of slide supports that can be set individually to a desired temperature. </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109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08855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a:t>Discussion </a:t>
            </a:r>
            <a:r>
              <a:rPr lang="en-US" sz="3200" dirty="0" smtClean="0"/>
              <a:t>A2 (</a:t>
            </a:r>
            <a:r>
              <a:rPr lang="en-US" sz="3200" i="1" dirty="0" smtClean="0"/>
              <a:t>cont</a:t>
            </a:r>
            <a:r>
              <a:rPr lang="en-US" sz="3200" dirty="0"/>
              <a:t>.)</a:t>
            </a:r>
          </a:p>
        </p:txBody>
      </p:sp>
      <p:sp>
        <p:nvSpPr>
          <p:cNvPr id="12" name="TextBox 11"/>
          <p:cNvSpPr txBox="1"/>
          <p:nvPr/>
        </p:nvSpPr>
        <p:spPr>
          <a:xfrm>
            <a:off x="538843" y="1301692"/>
            <a:ext cx="8066314" cy="3995796"/>
          </a:xfrm>
          <a:prstGeom prst="rect">
            <a:avLst/>
          </a:prstGeom>
          <a:noFill/>
        </p:spPr>
        <p:txBody>
          <a:bodyPr wrap="square" rtlCol="0">
            <a:normAutofit fontScale="92500" lnSpcReduction="10000"/>
          </a:bodyPr>
          <a:lstStyle/>
          <a:p>
            <a:r>
              <a:rPr lang="en-US" sz="2400" dirty="0" smtClean="0"/>
              <a:t>Q1</a:t>
            </a:r>
            <a:r>
              <a:rPr lang="en-US" sz="2400" dirty="0"/>
              <a:t>. Does it matter that Brooks does not mention “a therapeutically effective dosage amount” of indomethacin?  </a:t>
            </a:r>
          </a:p>
          <a:p>
            <a:pPr marL="461963" lvl="1" indent="-234950">
              <a:buFont typeface="Arial" panose="020B0604020202020204" pitchFamily="34" charset="0"/>
              <a:buChar char="•"/>
              <a:tabLst>
                <a:tab pos="461963" algn="l"/>
              </a:tabLst>
            </a:pPr>
            <a:endParaRPr lang="en-US" sz="1200" dirty="0" smtClean="0"/>
          </a:p>
          <a:p>
            <a:pPr marL="461963" lvl="1" indent="-234950">
              <a:buFont typeface="Arial" panose="020B0604020202020204" pitchFamily="34" charset="0"/>
              <a:buChar char="•"/>
              <a:tabLst>
                <a:tab pos="461963" algn="l"/>
              </a:tabLst>
            </a:pPr>
            <a:r>
              <a:rPr lang="en-US" dirty="0" smtClean="0"/>
              <a:t>Since </a:t>
            </a:r>
            <a:r>
              <a:rPr lang="en-US" dirty="0"/>
              <a:t>the rosacea treatment exemplified by Brooks was effective, it appears that the </a:t>
            </a:r>
            <a:r>
              <a:rPr lang="en-US" dirty="0" smtClean="0"/>
              <a:t>claim </a:t>
            </a:r>
            <a:r>
              <a:rPr lang="en-US" dirty="0"/>
              <a:t>limitation as to the amount of indomethacin was </a:t>
            </a:r>
            <a:r>
              <a:rPr lang="en-US" dirty="0" smtClean="0"/>
              <a:t>met.</a:t>
            </a:r>
            <a:endParaRPr lang="en-US" dirty="0"/>
          </a:p>
          <a:p>
            <a:pPr marL="461963" lvl="1" indent="-234950">
              <a:buFont typeface="Arial" panose="020B0604020202020204" pitchFamily="34" charset="0"/>
              <a:buChar char="•"/>
              <a:tabLst>
                <a:tab pos="461963" algn="l"/>
              </a:tabLst>
            </a:pPr>
            <a:r>
              <a:rPr lang="en-US" dirty="0" smtClean="0"/>
              <a:t>However</a:t>
            </a:r>
            <a:r>
              <a:rPr lang="en-US" dirty="0"/>
              <a:t>, </a:t>
            </a:r>
            <a:r>
              <a:rPr lang="en-US" dirty="0" smtClean="0"/>
              <a:t>it should be remembered </a:t>
            </a:r>
            <a:r>
              <a:rPr lang="en-US" dirty="0"/>
              <a:t>that claims must be construed in light of the specification.  If the “amount of indomethacin” in light of the specification is different from the amount taught by the Brooks reference, then Brooks does not meet the “amount of indomethacin” limitation. Remember that construing the claim in light of the specification does not mean that </a:t>
            </a:r>
            <a:r>
              <a:rPr lang="en-US" dirty="0" smtClean="0"/>
              <a:t>unclaimed </a:t>
            </a:r>
            <a:r>
              <a:rPr lang="en-US" dirty="0"/>
              <a:t>features </a:t>
            </a:r>
            <a:r>
              <a:rPr lang="en-US" dirty="0" smtClean="0"/>
              <a:t>may be imported from </a:t>
            </a:r>
            <a:r>
              <a:rPr lang="en-US" dirty="0"/>
              <a:t>the specification into the claim.  An amount that is mentioned only in a particular working example in the specification would ordinarily not limit the “amount of indomethacin” of the claim.  However, if there were a special definition in the specification of the phrase “amount of indomethacin,” then the claim would properly be interpreted as limited to that </a:t>
            </a:r>
            <a:r>
              <a:rPr lang="en-US" dirty="0" smtClean="0"/>
              <a:t>amount.</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72795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 </a:t>
            </a:r>
            <a:r>
              <a:rPr lang="en-US" sz="3200" dirty="0" smtClean="0"/>
              <a:t>Example B: </a:t>
            </a:r>
            <a:br>
              <a:rPr lang="en-US" sz="3200" dirty="0" smtClean="0"/>
            </a:br>
            <a:r>
              <a:rPr lang="en-US" sz="3200" dirty="0" smtClean="0"/>
              <a:t>Discussion B3</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Does </a:t>
            </a:r>
            <a:r>
              <a:rPr lang="en-US" sz="2400" dirty="0"/>
              <a:t>Wall anticipate the claimed invention?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110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699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fontScale="92500" lnSpcReduction="10000"/>
          </a:bodyPr>
          <a:lstStyle/>
          <a:p>
            <a:pPr lvl="0"/>
            <a:r>
              <a:rPr lang="en-US" sz="2000" dirty="0"/>
              <a:t>Q1. Does Wall anticipate the claimed invention? </a:t>
            </a:r>
          </a:p>
          <a:p>
            <a:pPr lvl="0"/>
            <a:r>
              <a:rPr lang="en-US" sz="2200" b="1" dirty="0"/>
              <a:t>	</a:t>
            </a:r>
            <a:endParaRPr lang="en-US" sz="2200" b="1" dirty="0" smtClean="0"/>
          </a:p>
          <a:p>
            <a:pPr lvl="0"/>
            <a:r>
              <a:rPr lang="en-US" sz="2200" b="1" dirty="0" smtClean="0"/>
              <a:t>There </a:t>
            </a:r>
            <a:r>
              <a:rPr lang="en-US" sz="2200" b="1" dirty="0"/>
              <a:t>is a good argument that Wall anticipates the claimed </a:t>
            </a:r>
            <a:r>
              <a:rPr lang="en-US" sz="2200" b="1" dirty="0" smtClean="0"/>
              <a:t>invention.</a:t>
            </a:r>
          </a:p>
          <a:p>
            <a:pPr lvl="0"/>
            <a:endParaRPr lang="en-US" dirty="0" smtClean="0"/>
          </a:p>
          <a:p>
            <a:pPr marL="342900" lvl="0" indent="-342900">
              <a:buFont typeface="Arial" panose="020B0604020202020204" pitchFamily="34" charset="0"/>
              <a:buChar char="•"/>
            </a:pPr>
            <a:r>
              <a:rPr lang="en-US" sz="1900" dirty="0" smtClean="0"/>
              <a:t>Given </a:t>
            </a:r>
            <a:r>
              <a:rPr lang="en-US" sz="1900" dirty="0"/>
              <a:t>the disclosure of individually setting the heating elements to a desired temperature, PHOSITA would at once envisage that either all of the heating elements are at the same temperature or they are not. </a:t>
            </a:r>
            <a:endParaRPr lang="en-US" sz="1900" dirty="0" smtClean="0"/>
          </a:p>
          <a:p>
            <a:pPr marL="342900" lvl="0" indent="-342900">
              <a:buFont typeface="Arial" panose="020B0604020202020204" pitchFamily="34" charset="0"/>
              <a:buChar char="•"/>
            </a:pPr>
            <a:r>
              <a:rPr lang="en-US" sz="1900" dirty="0" smtClean="0"/>
              <a:t>In </a:t>
            </a:r>
            <a:r>
              <a:rPr lang="en-US" sz="1900" dirty="0"/>
              <a:t>other words, Wall could reasonably be interpreted as teaching a system wherein the heating elements are all at the same temperature, as well as a system wherein they are not all at the same </a:t>
            </a:r>
            <a:r>
              <a:rPr lang="en-US" sz="1900" dirty="0" smtClean="0"/>
              <a:t>temperature.</a:t>
            </a:r>
          </a:p>
          <a:p>
            <a:pPr marL="342900" lvl="0" indent="-342900">
              <a:buFont typeface="Arial" panose="020B0604020202020204" pitchFamily="34" charset="0"/>
              <a:buChar char="•"/>
            </a:pPr>
            <a:r>
              <a:rPr lang="en-US" sz="1900" dirty="0" smtClean="0"/>
              <a:t>There </a:t>
            </a:r>
            <a:r>
              <a:rPr lang="en-US" sz="1900" dirty="0"/>
              <a:t>may be some situations in which both an anticipation and an obviousness rejection are appropriate. If the examiner chooses to make both rejections then the examiner’s position must be clearly set forth with regard to anticipation and obviousness.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111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84183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fade">
                                      <p:cBhvr>
                                        <p:cTn id="19"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 </a:t>
            </a:r>
            <a:br>
              <a:rPr lang="en-US" sz="3200" dirty="0" smtClean="0"/>
            </a:br>
            <a:r>
              <a:rPr lang="en-US" sz="3200" dirty="0" smtClean="0"/>
              <a:t>Discussion B3 (</a:t>
            </a:r>
            <a:r>
              <a:rPr lang="en-US" sz="3200" i="1" dirty="0" smtClean="0"/>
              <a:t>cont</a:t>
            </a:r>
            <a:r>
              <a:rPr lang="en-US" sz="3200" i="1" dirty="0"/>
              <a:t>.</a:t>
            </a:r>
            <a:r>
              <a:rPr lang="en-US" sz="3200" dirty="0"/>
              <a:t>)</a:t>
            </a:r>
          </a:p>
        </p:txBody>
      </p:sp>
      <p:sp>
        <p:nvSpPr>
          <p:cNvPr id="12" name="TextBox 11"/>
          <p:cNvSpPr txBox="1"/>
          <p:nvPr/>
        </p:nvSpPr>
        <p:spPr>
          <a:xfrm>
            <a:off x="538842" y="1333500"/>
            <a:ext cx="8071758" cy="1905000"/>
          </a:xfrm>
          <a:prstGeom prst="rect">
            <a:avLst/>
          </a:prstGeom>
          <a:noFill/>
        </p:spPr>
        <p:txBody>
          <a:bodyPr wrap="square" rtlCol="0">
            <a:normAutofit fontScale="77500" lnSpcReduction="20000"/>
          </a:bodyPr>
          <a:lstStyle/>
          <a:p>
            <a:pPr lvl="0"/>
            <a:r>
              <a:rPr lang="en-US" sz="2800" dirty="0" smtClean="0"/>
              <a:t>Q2</a:t>
            </a:r>
            <a:r>
              <a:rPr lang="en-US" sz="2800" dirty="0"/>
              <a:t>. </a:t>
            </a:r>
            <a:r>
              <a:rPr lang="en-US" sz="2800" dirty="0" smtClean="0"/>
              <a:t>Assume </a:t>
            </a:r>
            <a:r>
              <a:rPr lang="en-US" sz="2800" dirty="0"/>
              <a:t>that the only working example in the Wall patent is not directed to “heating of one heating element to a different temperature than another,” but instead maintains all of the heating elements at the same temperature.  </a:t>
            </a:r>
            <a:endParaRPr lang="en-US" sz="2800" dirty="0" smtClean="0"/>
          </a:p>
          <a:p>
            <a:pPr lvl="0"/>
            <a:endParaRPr lang="en-US" sz="2800" dirty="0"/>
          </a:p>
          <a:p>
            <a:pPr lvl="0"/>
            <a:r>
              <a:rPr lang="en-US" sz="2800" dirty="0" smtClean="0"/>
              <a:t>Does </a:t>
            </a:r>
            <a:r>
              <a:rPr lang="en-US" sz="2800" dirty="0"/>
              <a:t>Wall anticipate?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3200400" y="3238500"/>
            <a:ext cx="2604459" cy="21734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112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4473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B: </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lnSpcReduction="10000"/>
          </a:bodyPr>
          <a:lstStyle/>
          <a:p>
            <a:pPr lvl="0"/>
            <a:r>
              <a:rPr lang="en-US" sz="2400" dirty="0"/>
              <a:t>Q2. </a:t>
            </a:r>
            <a:r>
              <a:rPr lang="en-US" sz="2400" dirty="0" smtClean="0"/>
              <a:t>Does </a:t>
            </a:r>
            <a:r>
              <a:rPr lang="en-US" sz="2400" dirty="0"/>
              <a:t>Wall anticipate? </a:t>
            </a:r>
          </a:p>
          <a:p>
            <a:pPr lvl="0"/>
            <a:endParaRPr lang="en-US" sz="2400" dirty="0"/>
          </a:p>
          <a:p>
            <a:pPr lvl="0"/>
            <a:r>
              <a:rPr lang="en-US" sz="2400" b="1" dirty="0" smtClean="0"/>
              <a:t>There </a:t>
            </a:r>
            <a:r>
              <a:rPr lang="en-US" sz="2400" b="1" dirty="0"/>
              <a:t>is </a:t>
            </a:r>
            <a:r>
              <a:rPr lang="en-US" sz="2400" b="1" dirty="0" smtClean="0"/>
              <a:t>still a </a:t>
            </a:r>
            <a:r>
              <a:rPr lang="en-US" sz="2400" b="1" dirty="0"/>
              <a:t>good argument that Wall anticipates the claimed invention.</a:t>
            </a:r>
          </a:p>
          <a:p>
            <a:endParaRPr lang="en-US" sz="1900" dirty="0" smtClean="0"/>
          </a:p>
          <a:p>
            <a:pPr marL="285750" indent="-285750">
              <a:buFont typeface="Arial" panose="020B0604020202020204" pitchFamily="34" charset="0"/>
              <a:buChar char="•"/>
            </a:pPr>
            <a:r>
              <a:rPr lang="en-US" sz="2400" dirty="0" smtClean="0"/>
              <a:t>A </a:t>
            </a:r>
            <a:r>
              <a:rPr lang="en-US" sz="2400" dirty="0"/>
              <a:t>disclosure of an embodiment of the invention wherein all of the heating elements are at the same temperature does not detract from the disclosure of individually controllable heating </a:t>
            </a:r>
            <a:r>
              <a:rPr lang="en-US" sz="2400" dirty="0" smtClean="0"/>
              <a:t>elements.</a:t>
            </a:r>
            <a:endParaRPr lang="en-US" sz="2400" dirty="0"/>
          </a:p>
          <a:p>
            <a:pPr marL="285750" indent="-285750">
              <a:buFont typeface="Arial" panose="020B0604020202020204" pitchFamily="34" charset="0"/>
              <a:buChar char="•"/>
            </a:pPr>
            <a:r>
              <a:rPr lang="en-US" sz="2400" dirty="0" smtClean="0"/>
              <a:t>It </a:t>
            </a:r>
            <a:r>
              <a:rPr lang="en-US" sz="2400" dirty="0"/>
              <a:t>would still be reasonable to make an anticipation </a:t>
            </a:r>
            <a:r>
              <a:rPr lang="en-US" sz="2400" dirty="0" smtClean="0"/>
              <a:t>rejection.</a:t>
            </a:r>
            <a:endParaRPr lang="en-US" sz="24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113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98137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8022"/>
            <a:ext cx="8229600" cy="879278"/>
          </a:xfrm>
        </p:spPr>
        <p:txBody>
          <a:bodyPr/>
          <a:lstStyle/>
          <a:p>
            <a:r>
              <a:rPr lang="en-US" sz="2800" dirty="0" smtClean="0"/>
              <a:t>Mechanical Examples:</a:t>
            </a:r>
            <a:br>
              <a:rPr lang="en-US" sz="2800" dirty="0" smtClean="0"/>
            </a:br>
            <a:r>
              <a:rPr lang="en-US" sz="2800" dirty="0"/>
              <a:t>Takeaways for 102 and 103 Training </a:t>
            </a:r>
          </a:p>
        </p:txBody>
      </p:sp>
      <p:sp>
        <p:nvSpPr>
          <p:cNvPr id="8" name="Content Placeholder 7"/>
          <p:cNvSpPr>
            <a:spLocks noGrp="1"/>
          </p:cNvSpPr>
          <p:nvPr>
            <p:ph idx="1"/>
          </p:nvPr>
        </p:nvSpPr>
        <p:spPr>
          <a:xfrm>
            <a:off x="457200" y="1257300"/>
            <a:ext cx="8229600" cy="4114800"/>
          </a:xfrm>
        </p:spPr>
        <p:txBody>
          <a:bodyPr>
            <a:normAutofit fontScale="85000" lnSpcReduction="20000"/>
          </a:bodyPr>
          <a:lstStyle/>
          <a:p>
            <a:r>
              <a:rPr lang="en-US" sz="2000" dirty="0"/>
              <a:t>Anticipation</a:t>
            </a:r>
          </a:p>
          <a:p>
            <a:pPr lvl="1"/>
            <a:r>
              <a:rPr lang="en-US" sz="1900" dirty="0"/>
              <a:t>Need for proper claim construction</a:t>
            </a:r>
          </a:p>
          <a:p>
            <a:pPr lvl="1"/>
            <a:r>
              <a:rPr lang="en-US" sz="1900" dirty="0" smtClean="0"/>
              <a:t>Anticipation </a:t>
            </a:r>
            <a:r>
              <a:rPr lang="en-US" sz="1900" dirty="0"/>
              <a:t>requires an express or inherent disclosure of every claim limitation</a:t>
            </a:r>
          </a:p>
          <a:p>
            <a:pPr lvl="1"/>
            <a:r>
              <a:rPr lang="en-US" sz="1900" dirty="0"/>
              <a:t>Anticipation requires a sufficiently precise and detailed description of the invention in a single reference</a:t>
            </a:r>
          </a:p>
          <a:p>
            <a:pPr lvl="1"/>
            <a:r>
              <a:rPr lang="en-US" sz="1900" dirty="0"/>
              <a:t>An ambiguous reference does not </a:t>
            </a:r>
            <a:r>
              <a:rPr lang="en-US" sz="1900" dirty="0" smtClean="0"/>
              <a:t>anticipate</a:t>
            </a:r>
            <a:endParaRPr lang="en-US" sz="1900" dirty="0"/>
          </a:p>
          <a:p>
            <a:pPr lvl="1"/>
            <a:r>
              <a:rPr lang="en-US" sz="1900" dirty="0"/>
              <a:t>It is improper to read unclaimed elements into a claim when conducting an anticipation analysis</a:t>
            </a:r>
          </a:p>
          <a:p>
            <a:pPr lvl="1"/>
            <a:r>
              <a:rPr lang="en-US" sz="1900" dirty="0"/>
              <a:t>To anticipate, a reference must provide every element of the claimed invention arranged as in the claimed invention</a:t>
            </a:r>
          </a:p>
          <a:p>
            <a:r>
              <a:rPr lang="en-US" sz="2000" dirty="0"/>
              <a:t>Obviousness</a:t>
            </a:r>
          </a:p>
          <a:p>
            <a:pPr lvl="1"/>
            <a:r>
              <a:rPr lang="en-US" sz="1900" dirty="0"/>
              <a:t>Need for proper claim construction</a:t>
            </a:r>
          </a:p>
          <a:p>
            <a:pPr lvl="1"/>
            <a:r>
              <a:rPr lang="en-US" sz="1900" dirty="0"/>
              <a:t>Need for clear articulation of the rejection, including</a:t>
            </a:r>
          </a:p>
          <a:p>
            <a:pPr lvl="2"/>
            <a:r>
              <a:rPr lang="en-US" sz="1900" dirty="0"/>
              <a:t>citation of evidence,</a:t>
            </a:r>
          </a:p>
          <a:p>
            <a:pPr lvl="2"/>
            <a:r>
              <a:rPr lang="en-US" sz="1900" dirty="0"/>
              <a:t>reasoned explanations, and </a:t>
            </a:r>
          </a:p>
          <a:p>
            <a:pPr lvl="2"/>
            <a:r>
              <a:rPr lang="en-US" sz="1900" dirty="0"/>
              <a:t>factual </a:t>
            </a:r>
            <a:r>
              <a:rPr lang="en-US" sz="1900" dirty="0" smtClean="0"/>
              <a:t>findings</a:t>
            </a:r>
            <a:endParaRPr lang="en-US" sz="1900" dirty="0"/>
          </a:p>
        </p:txBody>
      </p:sp>
      <p:sp>
        <p:nvSpPr>
          <p:cNvPr id="6" name="Slide Number Placeholder 5"/>
          <p:cNvSpPr>
            <a:spLocks noGrp="1"/>
          </p:cNvSpPr>
          <p:nvPr>
            <p:ph type="sldNum" sz="quarter" idx="12"/>
          </p:nvPr>
        </p:nvSpPr>
        <p:spPr/>
        <p:txBody>
          <a:bodyPr/>
          <a:lstStyle/>
          <a:p>
            <a:pPr>
              <a:defRPr/>
            </a:pPr>
            <a:fld id="{3C7DE829-F4CB-4FFD-B3F1-6658F408406C}" type="slidenum">
              <a:rPr lang="en-US" smtClean="0"/>
              <a:pPr>
                <a:defRPr/>
              </a:pPr>
              <a:t>114</a:t>
            </a:fld>
            <a:endParaRPr lang="en-US"/>
          </a:p>
        </p:txBody>
      </p:sp>
      <p:sp>
        <p:nvSpPr>
          <p:cNvPr id="4" name="Date Placeholder 3"/>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7858011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Thank You</a:t>
            </a:r>
            <a:endParaRPr lang="en-US" sz="3200" dirty="0"/>
          </a:p>
        </p:txBody>
      </p:sp>
      <p:sp>
        <p:nvSpPr>
          <p:cNvPr id="2" name="Content Placeholder 1"/>
          <p:cNvSpPr>
            <a:spLocks noGrp="1"/>
          </p:cNvSpPr>
          <p:nvPr>
            <p:ph idx="1"/>
          </p:nvPr>
        </p:nvSpPr>
        <p:spPr/>
        <p:txBody>
          <a:bodyPr/>
          <a:lstStyle/>
          <a:p>
            <a:pPr marL="0" indent="0" algn="ctr">
              <a:buNone/>
            </a:pPr>
            <a:endParaRPr lang="en-US" sz="2800" b="1" i="1" dirty="0">
              <a:latin typeface="Segoe UI" panose="020B0502040204020203" pitchFamily="34" charset="0"/>
            </a:endParaRPr>
          </a:p>
          <a:p>
            <a:pPr marL="0" indent="0" algn="ctr">
              <a:buNone/>
            </a:pPr>
            <a:endParaRPr lang="en-US" sz="2800" dirty="0"/>
          </a:p>
          <a:p>
            <a:pPr marL="0" indent="0" algn="ctr">
              <a:buNone/>
            </a:pPr>
            <a:r>
              <a:rPr lang="en-US" sz="2800" dirty="0" smtClean="0"/>
              <a:t>Up next …</a:t>
            </a:r>
          </a:p>
          <a:p>
            <a:pPr marL="0" indent="0" algn="ctr">
              <a:buNone/>
            </a:pPr>
            <a:r>
              <a:rPr lang="en-US" sz="2800" dirty="0" smtClean="0"/>
              <a:t>Legal Analysis and Writing </a:t>
            </a:r>
            <a:r>
              <a:rPr lang="en-US" sz="2800" dirty="0"/>
              <a:t>(</a:t>
            </a:r>
            <a:r>
              <a:rPr lang="en-US" sz="2800" dirty="0" smtClean="0"/>
              <a:t>LAW) Part </a:t>
            </a:r>
            <a:r>
              <a:rPr lang="en-US" sz="2800" dirty="0"/>
              <a:t>III</a:t>
            </a:r>
            <a:endParaRPr lang="en-US" sz="2800" dirty="0" smtClean="0"/>
          </a:p>
          <a:p>
            <a:pPr marL="0" indent="0" algn="ctr">
              <a:buNone/>
            </a:pPr>
            <a:endParaRPr lang="en-US" sz="2800" dirty="0" smtClean="0"/>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3C7DE829-F4CB-4FFD-B3F1-6658F408406C}" type="slidenum">
              <a:rPr lang="en-US" smtClean="0"/>
              <a:pPr>
                <a:defRPr/>
              </a:pPr>
              <a:t>115</a:t>
            </a:fld>
            <a:endParaRPr lang="en-US"/>
          </a:p>
        </p:txBody>
      </p:sp>
      <p:sp>
        <p:nvSpPr>
          <p:cNvPr id="4" name="Date Placeholder 3"/>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59029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smtClean="0"/>
              <a:t>Discussion A2 (</a:t>
            </a:r>
            <a:r>
              <a:rPr lang="en-US" sz="3200" i="1" dirty="0" smtClean="0"/>
              <a:t>cont</a:t>
            </a:r>
            <a:r>
              <a:rPr lang="en-US" sz="3200" dirty="0"/>
              <a:t>.)</a:t>
            </a:r>
          </a:p>
        </p:txBody>
      </p:sp>
      <p:sp>
        <p:nvSpPr>
          <p:cNvPr id="12" name="TextBox 11"/>
          <p:cNvSpPr txBox="1"/>
          <p:nvPr/>
        </p:nvSpPr>
        <p:spPr>
          <a:xfrm>
            <a:off x="538843" y="1333500"/>
            <a:ext cx="8066314" cy="1828800"/>
          </a:xfrm>
          <a:prstGeom prst="rect">
            <a:avLst/>
          </a:prstGeom>
          <a:noFill/>
        </p:spPr>
        <p:txBody>
          <a:bodyPr wrap="square" rtlCol="0">
            <a:normAutofit/>
          </a:bodyPr>
          <a:lstStyle/>
          <a:p>
            <a:pPr lvl="0"/>
            <a:r>
              <a:rPr lang="en-US" sz="2400" dirty="0" smtClean="0"/>
              <a:t>Q2</a:t>
            </a:r>
            <a:r>
              <a:rPr lang="en-US" sz="2400" dirty="0"/>
              <a:t>. </a:t>
            </a:r>
            <a:r>
              <a:rPr lang="en-US" sz="2400" dirty="0" smtClean="0"/>
              <a:t>Since </a:t>
            </a:r>
            <a:r>
              <a:rPr lang="en-US" sz="2400" dirty="0"/>
              <a:t>Brooks </a:t>
            </a:r>
            <a:r>
              <a:rPr lang="en-US" sz="2400" dirty="0" smtClean="0"/>
              <a:t>suggests it might be worthwhile to consider </a:t>
            </a:r>
            <a:r>
              <a:rPr lang="en-US" sz="2400" dirty="0"/>
              <a:t>Compound A as a </a:t>
            </a:r>
            <a:r>
              <a:rPr lang="en-US" sz="2400" dirty="0" smtClean="0"/>
              <a:t>possible </a:t>
            </a:r>
            <a:r>
              <a:rPr lang="en-US" sz="2400" dirty="0"/>
              <a:t>transdermal transport compound, can </a:t>
            </a:r>
            <a:r>
              <a:rPr lang="en-US" sz="2400" dirty="0" smtClean="0"/>
              <a:t>an </a:t>
            </a:r>
            <a:r>
              <a:rPr lang="en-US" sz="2400" dirty="0"/>
              <a:t>anticipation rejection </a:t>
            </a:r>
            <a:r>
              <a:rPr lang="en-US" sz="2400" dirty="0" smtClean="0"/>
              <a:t>be made assuming </a:t>
            </a:r>
            <a:r>
              <a:rPr lang="en-US" sz="2400" dirty="0"/>
              <a:t>that the other claim limitations are met?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743200" y="274142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96949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A: </a:t>
            </a:r>
            <a:br>
              <a:rPr lang="en-US" sz="3200" dirty="0" smtClean="0"/>
            </a:br>
            <a:r>
              <a:rPr lang="en-US" sz="3200" dirty="0" smtClean="0"/>
              <a:t>Discussion A2 (</a:t>
            </a:r>
            <a:r>
              <a:rPr lang="en-US" sz="3200" i="1" dirty="0" smtClean="0"/>
              <a:t>cont</a:t>
            </a:r>
            <a:r>
              <a:rPr lang="en-US" sz="3200" dirty="0" smtClean="0"/>
              <a:t>.)</a:t>
            </a:r>
            <a:endParaRPr lang="en-US" sz="3200" dirty="0"/>
          </a:p>
        </p:txBody>
      </p:sp>
      <p:sp>
        <p:nvSpPr>
          <p:cNvPr id="12" name="TextBox 11"/>
          <p:cNvSpPr txBox="1"/>
          <p:nvPr/>
        </p:nvSpPr>
        <p:spPr>
          <a:xfrm>
            <a:off x="457200" y="1354823"/>
            <a:ext cx="8066314" cy="3864878"/>
          </a:xfrm>
          <a:prstGeom prst="rect">
            <a:avLst/>
          </a:prstGeom>
          <a:noFill/>
        </p:spPr>
        <p:txBody>
          <a:bodyPr wrap="square" rtlCol="0">
            <a:normAutofit fontScale="70000" lnSpcReduction="20000"/>
          </a:bodyPr>
          <a:lstStyle/>
          <a:p>
            <a:pPr lvl="0"/>
            <a:r>
              <a:rPr lang="en-US" sz="2800" dirty="0"/>
              <a:t>Q2. Since Brooks suggests it might be worthwhile to consider Compound A as a possible transdermal transport compound, can an anticipation rejection be made assuming that the other claim limitations are met? </a:t>
            </a:r>
          </a:p>
          <a:p>
            <a:pPr lvl="0"/>
            <a:r>
              <a:rPr lang="en-US" sz="2800" dirty="0">
                <a:solidFill>
                  <a:srgbClr val="43CBDD"/>
                </a:solidFill>
              </a:rPr>
              <a:t>	</a:t>
            </a:r>
            <a:r>
              <a:rPr lang="en-US" sz="2800" b="1" dirty="0" smtClean="0"/>
              <a:t>No</a:t>
            </a:r>
          </a:p>
          <a:p>
            <a:pPr lvl="0"/>
            <a:endParaRPr lang="en-US" sz="2400" dirty="0" smtClean="0"/>
          </a:p>
          <a:p>
            <a:pPr marL="342900" lvl="0" indent="-342900">
              <a:buFont typeface="Arial" panose="020B0604020202020204" pitchFamily="34" charset="0"/>
              <a:buChar char="•"/>
            </a:pPr>
            <a:r>
              <a:rPr lang="en-US" sz="2400" dirty="0" smtClean="0"/>
              <a:t>Brooks </a:t>
            </a:r>
            <a:r>
              <a:rPr lang="en-US" sz="2400" dirty="0"/>
              <a:t>does not actually disclose a method within the scope of the claim.  A mere suggestion that it might be “worthwhile to consider” Compound A is not an unambiguous assertion that Compound A is usable in a method as claimed.  </a:t>
            </a:r>
            <a:r>
              <a:rPr lang="en-US" sz="2400" dirty="0" smtClean="0"/>
              <a:t>Thus, </a:t>
            </a:r>
            <a:r>
              <a:rPr lang="en-US" sz="2400" dirty="0"/>
              <a:t>Brooks cannot be used as the basis for an anticipation rejection.  </a:t>
            </a:r>
          </a:p>
          <a:p>
            <a:pPr marL="342900" lvl="0" indent="-342900">
              <a:buFont typeface="Arial" panose="020B0604020202020204" pitchFamily="34" charset="0"/>
              <a:buChar char="•"/>
            </a:pPr>
            <a:r>
              <a:rPr lang="en-US" sz="2400" dirty="0" smtClean="0"/>
              <a:t>However</a:t>
            </a:r>
            <a:r>
              <a:rPr lang="en-US" sz="2400" dirty="0"/>
              <a:t>, Brooks could be the basis for an obviousness rejection based on replacing Compound C as taught in the clinical trial with Compound A as suggested by Brooks.  </a:t>
            </a:r>
            <a:r>
              <a:rPr lang="en-US" sz="2400" dirty="0" smtClean="0"/>
              <a:t>The examiner should identify the appropriate passage of Brooks and clearly explain that Brooks </a:t>
            </a:r>
            <a:r>
              <a:rPr lang="en-US" sz="2400" dirty="0"/>
              <a:t>provides a reason (structural similarity) why PHOSITA would expect Compound A to be substitutable for Compound C in a method as claimed.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33948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Chemical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a:bodyPr>
          <a:lstStyle/>
          <a:p>
            <a:pPr marL="0" indent="0">
              <a:buAutoNum type="arabicPeriod"/>
            </a:pPr>
            <a:r>
              <a:rPr lang="en-US" sz="1800" dirty="0" smtClean="0"/>
              <a:t> </a:t>
            </a:r>
            <a:r>
              <a:rPr lang="en-US" sz="1800" dirty="0"/>
              <a:t>A method of treating a skin disorder comprising topically administrating, at the site of the disorder, a composition comprising: </a:t>
            </a:r>
            <a:endParaRPr lang="en-US" sz="1050" dirty="0"/>
          </a:p>
          <a:p>
            <a:pPr marL="50819" indent="0">
              <a:buNone/>
            </a:pPr>
            <a:r>
              <a:rPr lang="en-US" sz="1800" dirty="0"/>
              <a:t>	a therapeutically effective dosage amount of indomethacin sufficient to inhibit prostaglandin synthesis, and</a:t>
            </a:r>
          </a:p>
          <a:p>
            <a:pPr marL="50819" indent="0">
              <a:buNone/>
            </a:pPr>
            <a:r>
              <a:rPr lang="en-US" sz="1800" dirty="0"/>
              <a:t>	an amount of Compound A or a pharmaceutically acceptable salt of Compound A that is effective to transport the dosage amount of indomethacin percutaneously into the epidermis.</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A3</a:t>
            </a:r>
            <a:endParaRPr lang="en-US" sz="1800" dirty="0"/>
          </a:p>
        </p:txBody>
      </p:sp>
      <p:sp>
        <p:nvSpPr>
          <p:cNvPr id="9" name="Content Placeholder 8"/>
          <p:cNvSpPr>
            <a:spLocks noGrp="1"/>
          </p:cNvSpPr>
          <p:nvPr>
            <p:ph sz="quarter" idx="4"/>
          </p:nvPr>
        </p:nvSpPr>
        <p:spPr>
          <a:xfrm>
            <a:off x="4645028" y="1312326"/>
            <a:ext cx="4041774" cy="3985162"/>
          </a:xfrm>
        </p:spPr>
        <p:txBody>
          <a:bodyPr>
            <a:normAutofit fontScale="92500" lnSpcReduction="20000"/>
          </a:bodyPr>
          <a:lstStyle/>
          <a:p>
            <a:pPr marL="0" indent="0">
              <a:buNone/>
            </a:pPr>
            <a:r>
              <a:rPr lang="en-US" sz="1600" dirty="0" smtClean="0">
                <a:latin typeface="+mn-lt"/>
              </a:rPr>
              <a:t>The Trotz </a:t>
            </a:r>
            <a:r>
              <a:rPr lang="en-US" sz="1600" dirty="0">
                <a:latin typeface="+mn-lt"/>
              </a:rPr>
              <a:t>reference teaches </a:t>
            </a:r>
            <a:r>
              <a:rPr lang="en-US" dirty="0"/>
              <a:t>that skin disorders in general may be treated by topical administration of a composition comprising (a) </a:t>
            </a:r>
            <a:r>
              <a:rPr lang="en-US" sz="1600" dirty="0" smtClean="0"/>
              <a:t>an NSAID </a:t>
            </a:r>
            <a:r>
              <a:rPr lang="en-US" dirty="0"/>
              <a:t>in an amount that is sufficient to inhibit prostaglandin synthesis, and (b) an amount of Compound A that is effective to transport the NSAID through the skin and into the epidermis.  In two separate working examples, Trotz teaches treating eczema and psoriasis, both of which are skin disorders, by administration of a composition comprising the NSAID naproxen and Compound A.  Trotz also describes administration of a composition comprising indomethacin and Compound A to patients suffering from the skin disorder rosacea; Trotz states that administering the composition comprising indomethacin and Compound A increased the skin redness that is a primary symptom of rosacea.</a:t>
            </a:r>
            <a:endParaRPr lang="en-US" sz="1600" dirty="0">
              <a:latin typeface="+mn-lt"/>
            </a:endParaRP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88241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smtClean="0"/>
              <a:t>Discussion A3 (</a:t>
            </a:r>
            <a:r>
              <a:rPr lang="en-US" sz="3200" i="1" dirty="0" smtClean="0"/>
              <a:t>cont</a:t>
            </a:r>
            <a:r>
              <a:rPr lang="en-US" sz="3200" dirty="0"/>
              <a:t>.)</a:t>
            </a:r>
          </a:p>
        </p:txBody>
      </p:sp>
      <p:sp>
        <p:nvSpPr>
          <p:cNvPr id="12" name="TextBox 11"/>
          <p:cNvSpPr txBox="1"/>
          <p:nvPr/>
        </p:nvSpPr>
        <p:spPr>
          <a:xfrm>
            <a:off x="538843" y="1333500"/>
            <a:ext cx="8066314" cy="1828800"/>
          </a:xfrm>
          <a:prstGeom prst="rect">
            <a:avLst/>
          </a:prstGeom>
          <a:noFill/>
        </p:spPr>
        <p:txBody>
          <a:bodyPr wrap="square" rtlCol="0">
            <a:normAutofit/>
          </a:bodyPr>
          <a:lstStyle/>
          <a:p>
            <a:pPr lvl="0"/>
            <a:r>
              <a:rPr lang="en-US" sz="2200" dirty="0" smtClean="0"/>
              <a:t>Q1. </a:t>
            </a:r>
            <a:r>
              <a:rPr lang="en-US" sz="2200" dirty="0"/>
              <a:t>Trotz specifically discloses that indomethacin and Compound A were administered to a patient suffering from rosacea.  Assuming that the amounts administered are within the scope of the claim, is this disclosure sufficient to support an anticipation rejection? </a:t>
            </a:r>
          </a:p>
          <a:p>
            <a:pPr lvl="0" defTabSz="461963"/>
            <a:endParaRPr lang="en-US" sz="24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3109155" y="3159154"/>
            <a:ext cx="2925690" cy="2441546"/>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296908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A: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469783" y="1355617"/>
            <a:ext cx="8066314" cy="4093477"/>
          </a:xfrm>
          <a:prstGeom prst="rect">
            <a:avLst/>
          </a:prstGeom>
          <a:noFill/>
        </p:spPr>
        <p:txBody>
          <a:bodyPr wrap="square" rtlCol="0">
            <a:normAutofit fontScale="85000" lnSpcReduction="10000"/>
          </a:bodyPr>
          <a:lstStyle/>
          <a:p>
            <a:pPr lvl="0"/>
            <a:r>
              <a:rPr lang="en-US" sz="2400" dirty="0" smtClean="0"/>
              <a:t>Q1. </a:t>
            </a:r>
            <a:r>
              <a:rPr lang="en-US" sz="2400" dirty="0"/>
              <a:t>Trotz specifically discloses that indomethacin and Compound A were administered to a patient suffering from rosacea.  Assuming that the amounts administered are within the scope of the claim, is this disclosure sufficient to support an anticipation rejection?  </a:t>
            </a:r>
            <a:endParaRPr lang="en-US" sz="2400" dirty="0" smtClean="0"/>
          </a:p>
          <a:p>
            <a:pPr lvl="0"/>
            <a:r>
              <a:rPr lang="en-US" sz="2400" dirty="0"/>
              <a:t>	</a:t>
            </a:r>
            <a:r>
              <a:rPr lang="en-US" sz="2400" b="1" dirty="0" smtClean="0"/>
              <a:t>No</a:t>
            </a:r>
          </a:p>
          <a:p>
            <a:pPr marL="342900" lvl="0" indent="-342900">
              <a:buFont typeface="Arial" panose="020B0604020202020204" pitchFamily="34" charset="0"/>
              <a:buChar char="•"/>
            </a:pPr>
            <a:endParaRPr lang="en-US" sz="2400" dirty="0" smtClean="0"/>
          </a:p>
          <a:p>
            <a:pPr marL="342900" lvl="0" indent="-342900">
              <a:buFont typeface="Arial" panose="020B0604020202020204" pitchFamily="34" charset="0"/>
              <a:buChar char="•"/>
            </a:pPr>
            <a:r>
              <a:rPr lang="en-US" sz="2400" dirty="0" smtClean="0"/>
              <a:t>First</a:t>
            </a:r>
            <a:r>
              <a:rPr lang="en-US" sz="2400" dirty="0"/>
              <a:t>, the claim preamble cannot be ignored when it breathes life and meaning into a claim.  According to the preamble, the claim is a “method of treating a skin disorder.”  The Trotz indomethacin example does not meet the claim because it does not result in treatment of rosacea.  </a:t>
            </a:r>
            <a:endParaRPr lang="en-US" sz="2400" dirty="0" smtClean="0"/>
          </a:p>
          <a:p>
            <a:pPr marL="342900" lvl="0" indent="-342900">
              <a:buFont typeface="Arial" panose="020B0604020202020204" pitchFamily="34" charset="0"/>
              <a:buChar char="•"/>
            </a:pPr>
            <a:r>
              <a:rPr lang="en-US" sz="2400" dirty="0" smtClean="0"/>
              <a:t>Second</a:t>
            </a:r>
            <a:r>
              <a:rPr lang="en-US" sz="2400" dirty="0"/>
              <a:t>, it could also be argued that the amount of indomethacin in the Trotz example was not “therapeutically effective” as required by the claim because the skin redness </a:t>
            </a:r>
            <a:r>
              <a:rPr lang="en-US" sz="2400" dirty="0" smtClean="0"/>
              <a:t>increased. </a:t>
            </a:r>
            <a:endParaRPr lang="en-US" sz="24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9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smtClean="0"/>
              <a:t>Discussion A3 (</a:t>
            </a:r>
            <a:r>
              <a:rPr lang="en-US" sz="3200" i="1" dirty="0" smtClean="0"/>
              <a:t>cont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lvl="0"/>
            <a:r>
              <a:rPr lang="en-US" sz="2400" dirty="0" smtClean="0"/>
              <a:t>Q2. </a:t>
            </a:r>
            <a:r>
              <a:rPr lang="en-US" sz="2400" dirty="0"/>
              <a:t>Could </a:t>
            </a:r>
            <a:r>
              <a:rPr lang="en-US" sz="2400" dirty="0" smtClean="0"/>
              <a:t>a 35 U.S.C. 103 rejection of </a:t>
            </a:r>
            <a:r>
              <a:rPr lang="en-US" sz="2400" dirty="0"/>
              <a:t>claim 1 </a:t>
            </a:r>
            <a:r>
              <a:rPr lang="en-US" sz="2400" dirty="0" smtClean="0"/>
              <a:t>be made over </a:t>
            </a:r>
            <a:r>
              <a:rPr lang="en-US" sz="2400" dirty="0"/>
              <a:t>Trotz?</a:t>
            </a:r>
            <a:endParaRPr lang="en-US" sz="32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28897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21098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A: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4093477"/>
          </a:xfrm>
          <a:prstGeom prst="rect">
            <a:avLst/>
          </a:prstGeom>
          <a:noFill/>
        </p:spPr>
        <p:txBody>
          <a:bodyPr wrap="square" rtlCol="0">
            <a:normAutofit/>
          </a:bodyPr>
          <a:lstStyle/>
          <a:p>
            <a:r>
              <a:rPr lang="en-US" sz="2400" dirty="0" smtClean="0"/>
              <a:t>Q2. Could a </a:t>
            </a:r>
            <a:r>
              <a:rPr lang="en-US" sz="2400" dirty="0"/>
              <a:t>35 </a:t>
            </a:r>
            <a:r>
              <a:rPr lang="en-US" sz="2400" dirty="0" smtClean="0"/>
              <a:t>U.S.C. </a:t>
            </a:r>
            <a:r>
              <a:rPr lang="en-US" sz="2400" dirty="0"/>
              <a:t>103 rejection of claim 1 </a:t>
            </a:r>
            <a:r>
              <a:rPr lang="en-US" sz="2400" dirty="0" smtClean="0"/>
              <a:t>be made over Trotz?</a:t>
            </a:r>
          </a:p>
          <a:p>
            <a:pPr lvl="0"/>
            <a:r>
              <a:rPr lang="en-US" sz="2400" dirty="0"/>
              <a:t>	</a:t>
            </a:r>
            <a:r>
              <a:rPr lang="en-US" sz="2400" b="1" dirty="0" smtClean="0"/>
              <a:t>No</a:t>
            </a:r>
          </a:p>
          <a:p>
            <a:pPr lvl="0"/>
            <a:endParaRPr lang="en-US" sz="2400" dirty="0" smtClean="0"/>
          </a:p>
          <a:p>
            <a:pPr lvl="0"/>
            <a:r>
              <a:rPr lang="en-US" sz="2400" dirty="0" smtClean="0"/>
              <a:t>The </a:t>
            </a:r>
            <a:r>
              <a:rPr lang="en-US" sz="2400" dirty="0"/>
              <a:t>only example that uses indomethacin and Compound A is not effective for treating the skin disorder rosacea.  A teaching away cannot support an obviousness rejection.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67844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Chemical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Claims</a:t>
            </a:r>
            <a:endParaRPr lang="en-US" sz="1800" dirty="0"/>
          </a:p>
        </p:txBody>
      </p:sp>
      <p:sp>
        <p:nvSpPr>
          <p:cNvPr id="7" name="Content Placeholder 6"/>
          <p:cNvSpPr>
            <a:spLocks noGrp="1"/>
          </p:cNvSpPr>
          <p:nvPr>
            <p:ph sz="half" idx="2"/>
          </p:nvPr>
        </p:nvSpPr>
        <p:spPr>
          <a:xfrm>
            <a:off x="457208" y="1312326"/>
            <a:ext cx="4040189" cy="3862396"/>
          </a:xfrm>
        </p:spPr>
        <p:txBody>
          <a:bodyPr>
            <a:normAutofit/>
          </a:bodyPr>
          <a:lstStyle/>
          <a:p>
            <a:pPr marL="0" indent="0">
              <a:buNone/>
            </a:pPr>
            <a:r>
              <a:rPr lang="en-US" sz="1800" dirty="0" smtClean="0"/>
              <a:t> </a:t>
            </a:r>
            <a:r>
              <a:rPr lang="en-US" dirty="0"/>
              <a:t>Claim 1.  A pharmaceutical composition comprising cytotoxic drug X and polyol Y as a stabilizing agent, wherein polyol Y is present in an amount of up to about 75% by weight.  </a:t>
            </a:r>
          </a:p>
          <a:p>
            <a:pPr marL="0" indent="0">
              <a:buNone/>
            </a:pPr>
            <a:r>
              <a:rPr lang="en-US" dirty="0"/>
              <a:t>Claim 2.  The pharmaceutical composition of claim 1, wherein polyol Y is present in an amount of about 50% by weight.</a:t>
            </a:r>
          </a:p>
          <a:p>
            <a:pPr marL="0" indent="0">
              <a:buNone/>
            </a:pPr>
            <a:r>
              <a:rPr lang="en-US" dirty="0"/>
              <a:t>Claim 3.  The pharmaceutical composition of claim 1, wherein polyol Y is present in an amount of about 25% by weight.</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B1</a:t>
            </a:r>
            <a:endParaRPr lang="en-US" sz="1800" dirty="0"/>
          </a:p>
        </p:txBody>
      </p:sp>
      <p:sp>
        <p:nvSpPr>
          <p:cNvPr id="9" name="Content Placeholder 8"/>
          <p:cNvSpPr>
            <a:spLocks noGrp="1"/>
          </p:cNvSpPr>
          <p:nvPr>
            <p:ph sz="quarter" idx="4"/>
          </p:nvPr>
        </p:nvSpPr>
        <p:spPr>
          <a:xfrm>
            <a:off x="4645028" y="1312326"/>
            <a:ext cx="4041774" cy="3985162"/>
          </a:xfrm>
        </p:spPr>
        <p:txBody>
          <a:bodyPr>
            <a:normAutofit/>
          </a:bodyPr>
          <a:lstStyle/>
          <a:p>
            <a:pPr marL="0" indent="0">
              <a:buNone/>
            </a:pPr>
            <a:r>
              <a:rPr lang="en-US" sz="1800" dirty="0" smtClean="0">
                <a:latin typeface="+mn-lt"/>
              </a:rPr>
              <a:t>The Bowey </a:t>
            </a:r>
            <a:r>
              <a:rPr lang="en-US" sz="1800" dirty="0">
                <a:latin typeface="+mn-lt"/>
              </a:rPr>
              <a:t>reference teaches </a:t>
            </a:r>
            <a:r>
              <a:rPr lang="en-US" sz="1800" dirty="0"/>
              <a:t>a composition comprising drug X and polyol Y, wherein polyol Y is used as a stabilizing agent and is present in an amount of about 23% by </a:t>
            </a:r>
            <a:r>
              <a:rPr lang="en-US" sz="1800" dirty="0" smtClean="0"/>
              <a:t>weight. The composition may </a:t>
            </a:r>
            <a:r>
              <a:rPr lang="en-US" sz="1800" dirty="0"/>
              <a:t>be used to treat lung cancer.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19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2648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498278"/>
          </a:xfrm>
        </p:spPr>
        <p:txBody>
          <a:bodyPr/>
          <a:lstStyle/>
          <a:p>
            <a:r>
              <a:rPr lang="en-US" sz="3200" dirty="0" smtClean="0"/>
              <a:t>102 &amp; 103 Training Objectives</a:t>
            </a:r>
            <a:endParaRPr lang="en-US" sz="3200" dirty="0"/>
          </a:p>
        </p:txBody>
      </p:sp>
      <p:sp>
        <p:nvSpPr>
          <p:cNvPr id="7" name="Content Placeholder 6"/>
          <p:cNvSpPr>
            <a:spLocks noGrp="1"/>
          </p:cNvSpPr>
          <p:nvPr>
            <p:ph idx="1"/>
          </p:nvPr>
        </p:nvSpPr>
        <p:spPr>
          <a:xfrm>
            <a:off x="457200" y="846438"/>
            <a:ext cx="8229600" cy="4451050"/>
          </a:xfrm>
        </p:spPr>
        <p:txBody>
          <a:bodyPr>
            <a:normAutofit/>
          </a:bodyPr>
          <a:lstStyle/>
          <a:p>
            <a:pPr marL="0" indent="0">
              <a:buNone/>
            </a:pPr>
            <a:endParaRPr lang="en-US" sz="2800" dirty="0" smtClean="0"/>
          </a:p>
          <a:p>
            <a:pPr marL="0" indent="0">
              <a:buNone/>
            </a:pPr>
            <a:r>
              <a:rPr lang="en-US" sz="2800" dirty="0" smtClean="0"/>
              <a:t>This </a:t>
            </a:r>
            <a:r>
              <a:rPr lang="en-US" sz="2800" dirty="0"/>
              <a:t>training is intended to reinforce </a:t>
            </a:r>
            <a:r>
              <a:rPr lang="en-US" sz="2800" dirty="0" smtClean="0"/>
              <a:t>good practices for identifying </a:t>
            </a:r>
            <a:r>
              <a:rPr lang="en-US" sz="2800" dirty="0"/>
              <a:t>and making proper anticipation and obviousness </a:t>
            </a:r>
            <a:r>
              <a:rPr lang="en-US" sz="2800" dirty="0" smtClean="0"/>
              <a:t>rejections.</a:t>
            </a:r>
          </a:p>
          <a:p>
            <a:pPr marL="0" indent="0">
              <a:buNone/>
            </a:pPr>
            <a:endParaRPr lang="en-US" sz="2800" dirty="0"/>
          </a:p>
          <a:p>
            <a:pPr marL="0" indent="0">
              <a:buNone/>
            </a:pPr>
            <a:r>
              <a:rPr lang="en-US" sz="2800" dirty="0"/>
              <a:t>Like the recent 102 and 103 lecture training, this workshop is designed to address issues that have been identified in recent quality reviews.  </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dirty="0" smtClean="0"/>
              <a:t>Summer/Fall 2018</a:t>
            </a:r>
            <a:endParaRPr lang="en-US" dirty="0"/>
          </a:p>
        </p:txBody>
      </p:sp>
    </p:spTree>
    <p:extLst>
      <p:ext uri="{BB962C8B-B14F-4D97-AF65-F5344CB8AC3E}">
        <p14:creationId xmlns:p14="http://schemas.microsoft.com/office/powerpoint/2010/main" val="265608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B1 (</a:t>
            </a:r>
            <a:r>
              <a:rPr lang="en-US" sz="3200" i="1" dirty="0" smtClean="0"/>
              <a:t>cont</a:t>
            </a:r>
            <a:r>
              <a:rPr lang="en-US" sz="3200" dirty="0"/>
              <a:t>.)</a:t>
            </a:r>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a:t>
            </a:r>
            <a:r>
              <a:rPr lang="en-US" sz="2400" dirty="0"/>
              <a:t>For the purpose of either a </a:t>
            </a:r>
            <a:r>
              <a:rPr lang="en-US" sz="2400" dirty="0" smtClean="0"/>
              <a:t>35 U.S.C. 102 </a:t>
            </a:r>
            <a:r>
              <a:rPr lang="en-US" sz="2400" dirty="0"/>
              <a:t>or a 103 rejection, does it matter that Bowey fails to state that drug X is cytotoxic? </a:t>
            </a:r>
            <a:endParaRPr lang="en-US" sz="32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89822"/>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423050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4093477"/>
          </a:xfrm>
          <a:prstGeom prst="rect">
            <a:avLst/>
          </a:prstGeom>
          <a:noFill/>
        </p:spPr>
        <p:txBody>
          <a:bodyPr wrap="square" rtlCol="0">
            <a:normAutofit/>
          </a:bodyPr>
          <a:lstStyle/>
          <a:p>
            <a:r>
              <a:rPr lang="en-US" sz="2400" dirty="0" smtClean="0"/>
              <a:t>Q1. </a:t>
            </a:r>
            <a:r>
              <a:rPr lang="en-US" sz="2400" dirty="0"/>
              <a:t>For the purpose of either a 35 </a:t>
            </a:r>
            <a:r>
              <a:rPr lang="en-US" sz="2400" dirty="0" smtClean="0"/>
              <a:t>U.S.C. </a:t>
            </a:r>
            <a:r>
              <a:rPr lang="en-US" sz="2400" dirty="0"/>
              <a:t>102 or a 103 rejection, does it matter that Bowey fails to state that drug X is cytotoxic? </a:t>
            </a:r>
            <a:endParaRPr lang="en-US" sz="2400" dirty="0" smtClean="0"/>
          </a:p>
          <a:p>
            <a:pPr lvl="0"/>
            <a:r>
              <a:rPr lang="en-US" sz="2400" dirty="0"/>
              <a:t>	</a:t>
            </a:r>
            <a:r>
              <a:rPr lang="en-US" sz="2400" b="1" dirty="0" smtClean="0"/>
              <a:t>No</a:t>
            </a:r>
          </a:p>
          <a:p>
            <a:pPr lvl="0"/>
            <a:endParaRPr lang="en-US" sz="2400" dirty="0" smtClean="0"/>
          </a:p>
          <a:p>
            <a:pPr lvl="0"/>
            <a:r>
              <a:rPr lang="en-US" sz="2400" dirty="0" smtClean="0"/>
              <a:t>Cytotoxicity </a:t>
            </a:r>
            <a:r>
              <a:rPr lang="en-US" sz="2400" dirty="0"/>
              <a:t>is an inherent property of the drug.  In this </a:t>
            </a:r>
            <a:r>
              <a:rPr lang="en-US" sz="2400" dirty="0" smtClean="0"/>
              <a:t>case, </a:t>
            </a:r>
            <a:r>
              <a:rPr lang="en-US" sz="2400" dirty="0"/>
              <a:t>the Bowey reference states that the composition is useful for treating lung cancer, so that is an indication that the drug is cytotoxic.  However, even if that statement were absent, the “drug X” limitation would be met.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281229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B1 (</a:t>
            </a:r>
            <a:r>
              <a:rPr lang="en-US" sz="3200" i="1" dirty="0" smtClean="0"/>
              <a:t>cont</a:t>
            </a:r>
            <a:r>
              <a:rPr lang="en-US" sz="3200" dirty="0"/>
              <a:t>.)</a:t>
            </a:r>
          </a:p>
        </p:txBody>
      </p:sp>
      <p:sp>
        <p:nvSpPr>
          <p:cNvPr id="12" name="TextBox 11"/>
          <p:cNvSpPr txBox="1"/>
          <p:nvPr/>
        </p:nvSpPr>
        <p:spPr>
          <a:xfrm>
            <a:off x="538843" y="1333500"/>
            <a:ext cx="8066314" cy="1295400"/>
          </a:xfrm>
          <a:prstGeom prst="rect">
            <a:avLst/>
          </a:prstGeom>
          <a:noFill/>
        </p:spPr>
        <p:txBody>
          <a:bodyPr wrap="square" rtlCol="0">
            <a:normAutofit/>
          </a:bodyPr>
          <a:lstStyle/>
          <a:p>
            <a:r>
              <a:rPr lang="en-US" sz="2400" dirty="0" smtClean="0"/>
              <a:t>Q2. </a:t>
            </a:r>
            <a:r>
              <a:rPr lang="en-US" sz="2400" dirty="0" err="1"/>
              <a:t>Bowey’s</a:t>
            </a:r>
            <a:r>
              <a:rPr lang="en-US" sz="2400" dirty="0"/>
              <a:t> teaching of “about 23% by weight” of polyol Y meets the polyol limitation of claim 1.  It does not meet the polyol limitation of claim 2.  What about claim 3?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60514"/>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42387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31334" y="1355617"/>
            <a:ext cx="8066314" cy="4016483"/>
          </a:xfrm>
          <a:prstGeom prst="rect">
            <a:avLst/>
          </a:prstGeom>
          <a:noFill/>
        </p:spPr>
        <p:txBody>
          <a:bodyPr wrap="square" rtlCol="0">
            <a:normAutofit fontScale="85000" lnSpcReduction="10000"/>
          </a:bodyPr>
          <a:lstStyle/>
          <a:p>
            <a:r>
              <a:rPr lang="en-US" sz="2800" dirty="0"/>
              <a:t>Q2. </a:t>
            </a:r>
            <a:r>
              <a:rPr lang="en-US" sz="2800" dirty="0" err="1"/>
              <a:t>Bowey’s</a:t>
            </a:r>
            <a:r>
              <a:rPr lang="en-US" sz="2800" dirty="0"/>
              <a:t> teaching of “about 23% by weight” of polyol Y meets the polyol limitation of claim 1.  It does not meet the polyol limitation of claim 2.  What about claim 3</a:t>
            </a:r>
            <a:r>
              <a:rPr lang="en-US" sz="2800" dirty="0" smtClean="0"/>
              <a:t>? </a:t>
            </a:r>
            <a:endParaRPr lang="en-US" sz="2800" dirty="0"/>
          </a:p>
          <a:p>
            <a:endParaRPr lang="en-US" sz="2200" dirty="0" smtClean="0"/>
          </a:p>
          <a:p>
            <a:pPr lvl="0"/>
            <a:r>
              <a:rPr lang="en-US" sz="2200" dirty="0" smtClean="0"/>
              <a:t>The </a:t>
            </a:r>
            <a:r>
              <a:rPr lang="en-US" sz="2200" dirty="0"/>
              <a:t>question is whether “about 23%” as taught by </a:t>
            </a:r>
            <a:r>
              <a:rPr lang="en-US" sz="2200" dirty="0" err="1"/>
              <a:t>Bowey</a:t>
            </a:r>
            <a:r>
              <a:rPr lang="en-US" sz="2200" dirty="0"/>
              <a:t> meets the “about 25%” limitation of claim 3.  This is a matter of claim construction.  As always, claims must be construed in light of the specification.  Quite often the term “about” is used in claims but is not explicitly defined in the specification.  In such situations</a:t>
            </a:r>
            <a:r>
              <a:rPr lang="en-US" sz="2200" dirty="0" smtClean="0"/>
              <a:t>, the examiner needs to consider whether a PHOSITA would </a:t>
            </a:r>
            <a:r>
              <a:rPr lang="en-US" sz="2200" dirty="0"/>
              <a:t>reasonably </a:t>
            </a:r>
            <a:r>
              <a:rPr lang="en-US" sz="2200" dirty="0" smtClean="0"/>
              <a:t>have understood </a:t>
            </a:r>
            <a:r>
              <a:rPr lang="en-US" sz="2200" dirty="0"/>
              <a:t>what is meant by “about.”  When there is prior art that arguably meets the claim, an art-based rejection should be made in the interest of compact prosecution even if </a:t>
            </a:r>
            <a:r>
              <a:rPr lang="en-US" sz="2200" dirty="0" smtClean="0"/>
              <a:t>an </a:t>
            </a:r>
            <a:r>
              <a:rPr lang="en-US" sz="2200" dirty="0"/>
              <a:t>indefiniteness </a:t>
            </a:r>
            <a:r>
              <a:rPr lang="en-US" sz="2200" dirty="0" smtClean="0"/>
              <a:t>rejection is made. </a:t>
            </a:r>
            <a:endParaRPr lang="en-US" sz="19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06756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31334" y="1355617"/>
            <a:ext cx="8066314" cy="4016483"/>
          </a:xfrm>
          <a:prstGeom prst="rect">
            <a:avLst/>
          </a:prstGeom>
          <a:noFill/>
        </p:spPr>
        <p:txBody>
          <a:bodyPr wrap="square" rtlCol="0">
            <a:normAutofit fontScale="70000" lnSpcReduction="20000"/>
          </a:bodyPr>
          <a:lstStyle/>
          <a:p>
            <a:r>
              <a:rPr lang="en-US" sz="2800" dirty="0"/>
              <a:t>Q2. </a:t>
            </a:r>
            <a:r>
              <a:rPr lang="en-US" sz="2800" dirty="0" err="1"/>
              <a:t>Bowey’s</a:t>
            </a:r>
            <a:r>
              <a:rPr lang="en-US" sz="2800" dirty="0"/>
              <a:t> teaching of “about 23% by weight” of polyol Y meets the polyol limitation of claim 1.  It does not meet the polyol limitation of claim 2.  What about claim 3</a:t>
            </a:r>
            <a:r>
              <a:rPr lang="en-US" sz="2800" dirty="0" smtClean="0"/>
              <a:t>? (</a:t>
            </a:r>
            <a:r>
              <a:rPr lang="en-US" sz="2800" i="1" dirty="0" smtClean="0"/>
              <a:t>cont.</a:t>
            </a:r>
            <a:r>
              <a:rPr lang="en-US" sz="2800" dirty="0" smtClean="0"/>
              <a:t>)</a:t>
            </a:r>
            <a:endParaRPr lang="en-US" sz="2800" dirty="0"/>
          </a:p>
          <a:p>
            <a:endParaRPr lang="en-US" sz="2200" dirty="0" smtClean="0"/>
          </a:p>
          <a:p>
            <a:pPr marL="168275" lvl="0"/>
            <a:r>
              <a:rPr lang="en-US" sz="2300" dirty="0" smtClean="0"/>
              <a:t>On </a:t>
            </a:r>
            <a:r>
              <a:rPr lang="en-US" sz="2300" dirty="0"/>
              <a:t>these facts, </a:t>
            </a:r>
            <a:r>
              <a:rPr lang="en-US" sz="2300" dirty="0" smtClean="0"/>
              <a:t>both </a:t>
            </a:r>
            <a:r>
              <a:rPr lang="en-US" sz="2300" dirty="0"/>
              <a:t>an anticipation rejection and an obviousness </a:t>
            </a:r>
            <a:r>
              <a:rPr lang="en-US" sz="2300" dirty="0" smtClean="0"/>
              <a:t>rejection could probably be made</a:t>
            </a:r>
            <a:endParaRPr lang="en-US" sz="2300" dirty="0"/>
          </a:p>
          <a:p>
            <a:pPr marL="342900" indent="-174625">
              <a:buFont typeface="Arial" panose="020B0604020202020204" pitchFamily="34" charset="0"/>
              <a:buChar char="•"/>
            </a:pPr>
            <a:r>
              <a:rPr lang="en-US" sz="2300" dirty="0" smtClean="0"/>
              <a:t>For </a:t>
            </a:r>
            <a:r>
              <a:rPr lang="en-US" sz="2300" dirty="0"/>
              <a:t>the anticipation rejection, the </a:t>
            </a:r>
            <a:r>
              <a:rPr lang="en-US" sz="2300" dirty="0" smtClean="0"/>
              <a:t>“</a:t>
            </a:r>
            <a:r>
              <a:rPr lang="en-US" sz="2300" dirty="0"/>
              <a:t>about 23%” as taught by </a:t>
            </a:r>
            <a:r>
              <a:rPr lang="en-US" sz="2300" dirty="0" err="1"/>
              <a:t>Bowey</a:t>
            </a:r>
            <a:r>
              <a:rPr lang="en-US" sz="2300" dirty="0"/>
              <a:t> is within </a:t>
            </a:r>
            <a:r>
              <a:rPr lang="en-US" sz="2300" dirty="0" smtClean="0"/>
              <a:t>the </a:t>
            </a:r>
            <a:r>
              <a:rPr lang="en-US" sz="2300" dirty="0"/>
              <a:t>scope of “about 25%” as required by claim </a:t>
            </a:r>
            <a:r>
              <a:rPr lang="en-US" sz="2300" dirty="0" smtClean="0"/>
              <a:t>3.</a:t>
            </a:r>
            <a:endParaRPr lang="en-US" sz="2300" dirty="0"/>
          </a:p>
          <a:p>
            <a:pPr marL="342900" indent="-174625">
              <a:buFont typeface="Arial" panose="020B0604020202020204" pitchFamily="34" charset="0"/>
              <a:buChar char="•"/>
            </a:pPr>
            <a:r>
              <a:rPr lang="en-US" sz="2300" dirty="0" smtClean="0"/>
              <a:t>For </a:t>
            </a:r>
            <a:r>
              <a:rPr lang="en-US" sz="2300" dirty="0"/>
              <a:t>the obviousness rejection, </a:t>
            </a:r>
            <a:r>
              <a:rPr lang="en-US" sz="2300" dirty="0" smtClean="0"/>
              <a:t>the examiner would need to explain clearly that the “</a:t>
            </a:r>
            <a:r>
              <a:rPr lang="en-US" sz="2300" dirty="0"/>
              <a:t>about 25%” as required by claim 3 is reasonably suggested by “about 23%” as taught by </a:t>
            </a:r>
            <a:r>
              <a:rPr lang="en-US" sz="2300" dirty="0" err="1"/>
              <a:t>Bowey</a:t>
            </a:r>
            <a:r>
              <a:rPr lang="en-US" sz="2300" dirty="0"/>
              <a:t> because </a:t>
            </a:r>
            <a:r>
              <a:rPr lang="en-US" sz="2300" dirty="0" err="1"/>
              <a:t>Bowey’s</a:t>
            </a:r>
            <a:r>
              <a:rPr lang="en-US" sz="2300" dirty="0"/>
              <a:t> use of the modifier “about” indicates that a precise amount is not required for operability.  In other words, </a:t>
            </a:r>
            <a:r>
              <a:rPr lang="en-US" sz="2300" dirty="0" smtClean="0"/>
              <a:t>it </a:t>
            </a:r>
            <a:r>
              <a:rPr lang="en-US" sz="2300" dirty="0"/>
              <a:t>is evident in view of the record that no criticality is associated with the amount of polyol Y required by the claim.  Rather, in view of the teaching of </a:t>
            </a:r>
            <a:r>
              <a:rPr lang="en-US" sz="2300" dirty="0" err="1"/>
              <a:t>Bowey</a:t>
            </a:r>
            <a:r>
              <a:rPr lang="en-US" sz="2300" dirty="0"/>
              <a:t>, PHOSITA would have understood that any amount close to 23%, such as “about 25%” as in claim 3, would reasonably be expected to be effective.  Therefore PHOSITA would have chosen to formulate the composition of </a:t>
            </a:r>
            <a:r>
              <a:rPr lang="en-US" sz="2300" dirty="0" err="1"/>
              <a:t>Bowey</a:t>
            </a:r>
            <a:r>
              <a:rPr lang="en-US" sz="2300" dirty="0"/>
              <a:t> with “about 25%” by weight of polyol Y as required by claim 3.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35707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Chemical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Claims</a:t>
            </a:r>
            <a:endParaRPr lang="en-US" sz="1800" dirty="0"/>
          </a:p>
        </p:txBody>
      </p:sp>
      <p:sp>
        <p:nvSpPr>
          <p:cNvPr id="7" name="Content Placeholder 6"/>
          <p:cNvSpPr>
            <a:spLocks noGrp="1"/>
          </p:cNvSpPr>
          <p:nvPr>
            <p:ph sz="half" idx="2"/>
          </p:nvPr>
        </p:nvSpPr>
        <p:spPr>
          <a:xfrm>
            <a:off x="457208" y="1312326"/>
            <a:ext cx="4040189" cy="3862396"/>
          </a:xfrm>
        </p:spPr>
        <p:txBody>
          <a:bodyPr>
            <a:normAutofit/>
          </a:bodyPr>
          <a:lstStyle/>
          <a:p>
            <a:pPr marL="0" indent="0">
              <a:buNone/>
            </a:pPr>
            <a:r>
              <a:rPr lang="en-US" dirty="0" smtClean="0"/>
              <a:t>Claim </a:t>
            </a:r>
            <a:r>
              <a:rPr lang="en-US" dirty="0"/>
              <a:t>1.  A pharmaceutical composition comprising cytotoxic drug X and polyol Y as a stabilizing agent, wherein polyol Y is present in an amount of up to about 75% by weight.  </a:t>
            </a:r>
          </a:p>
          <a:p>
            <a:pPr marL="0" indent="0">
              <a:buNone/>
            </a:pPr>
            <a:r>
              <a:rPr lang="en-US" dirty="0"/>
              <a:t>Claim 2.  The pharmaceutical composition of claim 1, wherein polyol Y is present in an amount of about 50% by weight.</a:t>
            </a:r>
          </a:p>
          <a:p>
            <a:pPr marL="0" indent="0">
              <a:buNone/>
            </a:pPr>
            <a:r>
              <a:rPr lang="en-US" dirty="0"/>
              <a:t>Claim 3.  The pharmaceutical composition of claim 1, wherein polyol Y is present in an amount of about 25% by weight.</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References B2</a:t>
            </a:r>
            <a:endParaRPr lang="en-US" sz="1800" dirty="0"/>
          </a:p>
        </p:txBody>
      </p:sp>
      <p:sp>
        <p:nvSpPr>
          <p:cNvPr id="9" name="Content Placeholder 8"/>
          <p:cNvSpPr>
            <a:spLocks noGrp="1"/>
          </p:cNvSpPr>
          <p:nvPr>
            <p:ph sz="quarter" idx="4"/>
          </p:nvPr>
        </p:nvSpPr>
        <p:spPr>
          <a:xfrm>
            <a:off x="4645028" y="1312326"/>
            <a:ext cx="4041774" cy="3985162"/>
          </a:xfrm>
        </p:spPr>
        <p:txBody>
          <a:bodyPr>
            <a:normAutofit/>
          </a:bodyPr>
          <a:lstStyle/>
          <a:p>
            <a:pPr marL="0" indent="0">
              <a:buNone/>
            </a:pPr>
            <a:r>
              <a:rPr lang="en-US" sz="1600" dirty="0" smtClean="0">
                <a:latin typeface="+mn-lt"/>
              </a:rPr>
              <a:t>The Soto </a:t>
            </a:r>
            <a:r>
              <a:rPr lang="en-US" sz="1600" dirty="0">
                <a:latin typeface="+mn-lt"/>
              </a:rPr>
              <a:t>reference </a:t>
            </a:r>
            <a:r>
              <a:rPr lang="en-US" dirty="0" smtClean="0"/>
              <a:t>is </a:t>
            </a:r>
            <a:r>
              <a:rPr lang="en-US" dirty="0"/>
              <a:t>prior art to claims 1-3.  It discloses a composition comprising X, Y, and water, wherein Y is present in an amount of 50% by weight.  Soto says that the composition is useful as a food additive.  </a:t>
            </a:r>
          </a:p>
          <a:p>
            <a:pPr marL="0" indent="0">
              <a:buNone/>
            </a:pPr>
            <a:r>
              <a:rPr lang="en-US" dirty="0" smtClean="0"/>
              <a:t>The Rodriguez reference </a:t>
            </a:r>
            <a:r>
              <a:rPr lang="en-US" dirty="0"/>
              <a:t>teaches food additives comprising X’ (a compound that is highly structurally similar to X and of the same chemical class), Y, and water, wherein Y is present in an amount of 15-50% by weight.  Rodriguez provides an example of a food additive comprising 25% of X’, Y, and water.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52323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a:t>.)</a:t>
            </a:r>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For </a:t>
            </a:r>
            <a:r>
              <a:rPr lang="en-US" sz="2400" dirty="0"/>
              <a:t>the purpose of a </a:t>
            </a:r>
            <a:r>
              <a:rPr lang="en-US" sz="2400" dirty="0" smtClean="0"/>
              <a:t>35 U.S.C. 102 </a:t>
            </a:r>
            <a:r>
              <a:rPr lang="en-US" sz="2400" dirty="0"/>
              <a:t>rejection, does the Soto composition meet the claim limitations as to ingredients and amounts?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664069"/>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4362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4093477"/>
          </a:xfrm>
          <a:prstGeom prst="rect">
            <a:avLst/>
          </a:prstGeom>
          <a:noFill/>
        </p:spPr>
        <p:txBody>
          <a:bodyPr wrap="square" rtlCol="0">
            <a:normAutofit/>
          </a:bodyPr>
          <a:lstStyle/>
          <a:p>
            <a:pPr lvl="0"/>
            <a:r>
              <a:rPr lang="en-US" sz="2400" dirty="0"/>
              <a:t>Q1. For the purpose of a 35 </a:t>
            </a:r>
            <a:r>
              <a:rPr lang="en-US" sz="2400" dirty="0" smtClean="0"/>
              <a:t>U.S.C. </a:t>
            </a:r>
            <a:r>
              <a:rPr lang="en-US" sz="2400" dirty="0"/>
              <a:t>102 rejection, does the Soto composition meet the claim limitations as to ingredients and amounts? </a:t>
            </a:r>
          </a:p>
          <a:p>
            <a:pPr lvl="0"/>
            <a:r>
              <a:rPr lang="en-US" sz="2400" dirty="0"/>
              <a:t>	</a:t>
            </a:r>
            <a:r>
              <a:rPr lang="en-US" b="1" dirty="0"/>
              <a:t>Yes, for claims 1 and </a:t>
            </a:r>
            <a:r>
              <a:rPr lang="en-US" b="1" dirty="0" smtClean="0"/>
              <a:t>2.</a:t>
            </a:r>
          </a:p>
          <a:p>
            <a:pPr lvl="0"/>
            <a:r>
              <a:rPr lang="en-US" dirty="0" smtClean="0"/>
              <a:t>The </a:t>
            </a:r>
            <a:r>
              <a:rPr lang="en-US" dirty="0"/>
              <a:t>claims use open language “comprising,” so inclusion of water in the Soto composition does not remove it from the scope of claims 1 and 2.  The claims do not specifically limit the amount of X.  The amount of Y in Soto is within the scope of claims 1 and 2.  </a:t>
            </a:r>
            <a:endParaRPr lang="en-US" dirty="0" smtClean="0"/>
          </a:p>
          <a:p>
            <a:pPr lvl="0"/>
            <a:endParaRPr lang="en-US" dirty="0"/>
          </a:p>
          <a:p>
            <a:pPr lvl="0"/>
            <a:r>
              <a:rPr lang="en-US" b="1" dirty="0" smtClean="0"/>
              <a:t>It </a:t>
            </a:r>
            <a:r>
              <a:rPr lang="en-US" b="1" dirty="0"/>
              <a:t>would probably not be reasonable</a:t>
            </a:r>
            <a:r>
              <a:rPr lang="en-US" dirty="0"/>
              <a:t> to assert that 50% by weight as taught by Soto meets the “about 25% by weight” limitation of </a:t>
            </a:r>
            <a:r>
              <a:rPr lang="en-US" b="1" dirty="0"/>
              <a:t>claim </a:t>
            </a:r>
            <a:r>
              <a:rPr lang="en-US" b="1" dirty="0" smtClean="0"/>
              <a:t>3.</a:t>
            </a:r>
            <a:endParaRPr lang="en-US" b="1"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12704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a:t>.)</a:t>
            </a:r>
          </a:p>
        </p:txBody>
      </p:sp>
      <p:sp>
        <p:nvSpPr>
          <p:cNvPr id="12" name="TextBox 11"/>
          <p:cNvSpPr txBox="1"/>
          <p:nvPr/>
        </p:nvSpPr>
        <p:spPr>
          <a:xfrm>
            <a:off x="538843" y="1257300"/>
            <a:ext cx="8066314" cy="1295400"/>
          </a:xfrm>
          <a:prstGeom prst="rect">
            <a:avLst/>
          </a:prstGeom>
          <a:noFill/>
        </p:spPr>
        <p:txBody>
          <a:bodyPr wrap="square" rtlCol="0">
            <a:noAutofit/>
          </a:bodyPr>
          <a:lstStyle/>
          <a:p>
            <a:r>
              <a:rPr lang="en-US" sz="2400" dirty="0"/>
              <a:t>Q2. For the purpose of a 35 </a:t>
            </a:r>
            <a:r>
              <a:rPr lang="en-US" sz="2400" dirty="0" smtClean="0"/>
              <a:t>U.S.C. </a:t>
            </a:r>
            <a:r>
              <a:rPr lang="en-US" sz="2400" dirty="0"/>
              <a:t>102 rejection, does it matter that Soto does not state that X is a cytotoxic drug, that Y is a stabilizing agent, or that the composition disclosed is a “pharmaceutical composition”?</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74142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47159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457200" y="1354823"/>
            <a:ext cx="8066314" cy="3942666"/>
          </a:xfrm>
          <a:prstGeom prst="rect">
            <a:avLst/>
          </a:prstGeom>
          <a:noFill/>
        </p:spPr>
        <p:txBody>
          <a:bodyPr wrap="square" rtlCol="0">
            <a:normAutofit fontScale="92500" lnSpcReduction="20000"/>
          </a:bodyPr>
          <a:lstStyle/>
          <a:p>
            <a:r>
              <a:rPr lang="en-US" sz="2400" dirty="0"/>
              <a:t>Q2. For the purpose of a 35 </a:t>
            </a:r>
            <a:r>
              <a:rPr lang="en-US" sz="2400" dirty="0" smtClean="0"/>
              <a:t>U.S.C. </a:t>
            </a:r>
            <a:r>
              <a:rPr lang="en-US" sz="2400" dirty="0"/>
              <a:t>102 rejection, does it matter that Soto does not state that X is a cytotoxic drug, that Y is a stabilizing agent, or that the composition disclosed is a “pharmaceutical composition”?</a:t>
            </a:r>
          </a:p>
          <a:p>
            <a:pPr lvl="0"/>
            <a:r>
              <a:rPr lang="en-US" sz="2400" dirty="0"/>
              <a:t>	</a:t>
            </a:r>
            <a:r>
              <a:rPr lang="en-US" sz="1900" b="1" dirty="0" smtClean="0"/>
              <a:t>No</a:t>
            </a:r>
            <a:r>
              <a:rPr lang="en-US" sz="1900" dirty="0" smtClean="0"/>
              <a:t>  </a:t>
            </a:r>
          </a:p>
          <a:p>
            <a:pPr lvl="0"/>
            <a:endParaRPr lang="en-US" sz="1900" dirty="0" smtClean="0"/>
          </a:p>
          <a:p>
            <a:pPr marL="342900" lvl="0" indent="-342900">
              <a:buFont typeface="Arial" panose="020B0604020202020204" pitchFamily="34" charset="0"/>
              <a:buChar char="•"/>
            </a:pPr>
            <a:r>
              <a:rPr lang="en-US" sz="1900" dirty="0"/>
              <a:t>The term “cytotoxic drug” in the claim simply states an inherent property of X.  Similarly, as long as Y is present in an amount of the claim, it is inherently a stabilizing agent.  Note that the claim language does not require any particular amount of X, as long as it is present.  </a:t>
            </a:r>
          </a:p>
          <a:p>
            <a:pPr marL="342900" lvl="0" indent="-342900">
              <a:buFont typeface="Arial" panose="020B0604020202020204" pitchFamily="34" charset="0"/>
              <a:buChar char="•"/>
            </a:pPr>
            <a:r>
              <a:rPr lang="en-US" sz="1900" dirty="0" smtClean="0"/>
              <a:t>The </a:t>
            </a:r>
            <a:r>
              <a:rPr lang="en-US" sz="1900" dirty="0"/>
              <a:t>phrase “pharmaceutical composition” in the claim preamble cannot be ignored because it breathes life and meaning into the claim.  However, the teaching of Soto that the composition disclosed is useful as a food additive makes it clear that despite the open language “comprising,” the Soto composition does not include any components that would make it unfit for administration as a pharmaceutical composition.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29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74100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p:txBody>
          <a:bodyPr/>
          <a:lstStyle/>
          <a:p>
            <a:pPr lvl="0"/>
            <a:r>
              <a:rPr lang="en-US" sz="3200" dirty="0"/>
              <a:t>Technology-Specific Examples</a:t>
            </a:r>
          </a:p>
        </p:txBody>
      </p:sp>
      <p:sp>
        <p:nvSpPr>
          <p:cNvPr id="4" name="Rectangle 4">
            <a:hlinkClick r:id="rId3" action="ppaction://hlinksldjump" highlightClick="1"/>
          </p:cNvPr>
          <p:cNvSpPr/>
          <p:nvPr/>
        </p:nvSpPr>
        <p:spPr>
          <a:xfrm>
            <a:off x="681319" y="2132481"/>
            <a:ext cx="2012576" cy="627534"/>
          </a:xfrm>
          <a:prstGeom prst="rect">
            <a:avLst/>
          </a:prstGeom>
          <a:gradFill>
            <a:gsLst>
              <a:gs pos="0">
                <a:srgbClr val="BF1827"/>
              </a:gs>
              <a:gs pos="100000">
                <a:srgbClr val="FF999D"/>
              </a:gs>
            </a:gsLst>
            <a:lin ang="16200000"/>
          </a:gradFill>
          <a:ln cap="flat">
            <a:solidFill>
              <a:schemeClr val="tx1"/>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r>
              <a:rPr lang="en-US" dirty="0">
                <a:solidFill>
                  <a:srgbClr val="FFFFFF"/>
                </a:solidFill>
                <a:latin typeface="Segoe UI"/>
              </a:rPr>
              <a:t>Chemical</a:t>
            </a:r>
          </a:p>
        </p:txBody>
      </p:sp>
      <p:sp>
        <p:nvSpPr>
          <p:cNvPr id="5" name="Rectangle 5">
            <a:hlinkClick r:id="rId4" action="ppaction://hlinksldjump" highlightClick="1"/>
          </p:cNvPr>
          <p:cNvSpPr/>
          <p:nvPr/>
        </p:nvSpPr>
        <p:spPr>
          <a:xfrm>
            <a:off x="3361764" y="2132481"/>
            <a:ext cx="2061880" cy="627534"/>
          </a:xfrm>
          <a:prstGeom prst="rect">
            <a:avLst/>
          </a:prstGeom>
          <a:gradFill>
            <a:gsLst>
              <a:gs pos="0">
                <a:srgbClr val="000000"/>
              </a:gs>
              <a:gs pos="100000">
                <a:srgbClr val="BCBCBC"/>
              </a:gs>
            </a:gsLst>
            <a:lin ang="16200000"/>
          </a:gradFill>
          <a:ln cap="flat">
            <a:solidFill>
              <a:schemeClr val="tx1"/>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r>
              <a:rPr lang="en-US" dirty="0">
                <a:solidFill>
                  <a:srgbClr val="FFFFFF"/>
                </a:solidFill>
                <a:latin typeface="Segoe UI"/>
              </a:rPr>
              <a:t>Electrical</a:t>
            </a:r>
          </a:p>
        </p:txBody>
      </p:sp>
      <p:sp>
        <p:nvSpPr>
          <p:cNvPr id="6" name="Rectangle 6">
            <a:hlinkClick r:id="rId5" action="ppaction://hlinksldjump" highlightClick="1"/>
          </p:cNvPr>
          <p:cNvSpPr/>
          <p:nvPr/>
        </p:nvSpPr>
        <p:spPr>
          <a:xfrm>
            <a:off x="6091522" y="2132481"/>
            <a:ext cx="2061880" cy="627534"/>
          </a:xfrm>
          <a:prstGeom prst="rect">
            <a:avLst/>
          </a:prstGeom>
          <a:gradFill>
            <a:gsLst>
              <a:gs pos="0">
                <a:srgbClr val="72257F"/>
              </a:gs>
              <a:gs pos="100000">
                <a:srgbClr val="D0AFD9"/>
              </a:gs>
            </a:gsLst>
            <a:lin ang="16200000"/>
          </a:gradFill>
          <a:ln cap="flat">
            <a:solidFill>
              <a:schemeClr val="tx1"/>
            </a:solid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r>
              <a:rPr lang="en-US" dirty="0">
                <a:solidFill>
                  <a:srgbClr val="FFFFFF"/>
                </a:solidFill>
                <a:latin typeface="Segoe UI"/>
              </a:rPr>
              <a:t>Mechanical</a:t>
            </a:r>
          </a:p>
        </p:txBody>
      </p:sp>
      <p:sp>
        <p:nvSpPr>
          <p:cNvPr id="2" name="TextBox 1"/>
          <p:cNvSpPr txBox="1"/>
          <p:nvPr/>
        </p:nvSpPr>
        <p:spPr>
          <a:xfrm>
            <a:off x="2714762" y="3306172"/>
            <a:ext cx="3754489" cy="369332"/>
          </a:xfrm>
          <a:prstGeom prst="rect">
            <a:avLst/>
          </a:prstGeom>
          <a:noFill/>
        </p:spPr>
        <p:txBody>
          <a:bodyPr wrap="none" rtlCol="0">
            <a:spAutoFit/>
          </a:bodyPr>
          <a:lstStyle/>
          <a:p>
            <a:r>
              <a:rPr lang="en-US" dirty="0">
                <a:solidFill>
                  <a:prstClr val="black"/>
                </a:solidFill>
                <a:latin typeface="Calibri" panose="020F0502020204030204"/>
              </a:rPr>
              <a:t>Click a button to move to the example</a:t>
            </a:r>
          </a:p>
        </p:txBody>
      </p:sp>
      <p:sp>
        <p:nvSpPr>
          <p:cNvPr id="18" name="Date Placeholder 17"/>
          <p:cNvSpPr>
            <a:spLocks noGrp="1"/>
          </p:cNvSpPr>
          <p:nvPr>
            <p:ph type="dt" sz="half" idx="10"/>
          </p:nvPr>
        </p:nvSpPr>
        <p:spPr/>
        <p:txBody>
          <a:bodyPr/>
          <a:lstStyle/>
          <a:p>
            <a:pPr>
              <a:defRPr/>
            </a:pPr>
            <a:r>
              <a:rPr lang="en-US" dirty="0" smtClean="0"/>
              <a:t>Summer/Fall 2018</a:t>
            </a:r>
            <a:endParaRPr lang="en-US" dirty="0"/>
          </a:p>
        </p:txBody>
      </p:sp>
      <p:sp>
        <p:nvSpPr>
          <p:cNvPr id="20" name="Slide Number Placeholder 19"/>
          <p:cNvSpPr>
            <a:spLocks noGrp="1"/>
          </p:cNvSpPr>
          <p:nvPr>
            <p:ph type="sldNum" sz="quarter" idx="12"/>
          </p:nvPr>
        </p:nvSpPr>
        <p:spPr/>
        <p:txBody>
          <a:bodyPr/>
          <a:lstStyle/>
          <a:p>
            <a:pPr>
              <a:defRPr/>
            </a:pPr>
            <a:fld id="{3C7DE829-F4CB-4FFD-B3F1-6658F408406C}" type="slidenum">
              <a:rPr lang="en-US" smtClean="0"/>
              <a:pPr>
                <a:defRPr/>
              </a:pPr>
              <a:t>3</a:t>
            </a:fld>
            <a:endParaRPr lang="en-US" dirty="0"/>
          </a:p>
        </p:txBody>
      </p:sp>
    </p:spTree>
    <p:extLst>
      <p:ext uri="{BB962C8B-B14F-4D97-AF65-F5344CB8AC3E}">
        <p14:creationId xmlns:p14="http://schemas.microsoft.com/office/powerpoint/2010/main" val="396249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a:t>.)</a:t>
            </a:r>
          </a:p>
        </p:txBody>
      </p:sp>
      <p:sp>
        <p:nvSpPr>
          <p:cNvPr id="12" name="TextBox 11"/>
          <p:cNvSpPr txBox="1"/>
          <p:nvPr/>
        </p:nvSpPr>
        <p:spPr>
          <a:xfrm>
            <a:off x="462987" y="1372394"/>
            <a:ext cx="8066314" cy="1295400"/>
          </a:xfrm>
          <a:prstGeom prst="rect">
            <a:avLst/>
          </a:prstGeom>
          <a:noFill/>
        </p:spPr>
        <p:txBody>
          <a:bodyPr wrap="square" rtlCol="0">
            <a:normAutofit/>
          </a:bodyPr>
          <a:lstStyle/>
          <a:p>
            <a:pPr lvl="0"/>
            <a:r>
              <a:rPr lang="en-US" sz="2400" dirty="0" smtClean="0"/>
              <a:t>Q3. Could an obviousness rejection of </a:t>
            </a:r>
            <a:r>
              <a:rPr lang="en-US" sz="2400" dirty="0"/>
              <a:t>claim </a:t>
            </a:r>
            <a:r>
              <a:rPr lang="en-US" sz="2400" dirty="0" smtClean="0"/>
              <a:t>3 be made </a:t>
            </a:r>
            <a:r>
              <a:rPr lang="en-US" sz="2400" dirty="0"/>
              <a:t>over Soto in view of Rodriguez? </a:t>
            </a:r>
            <a:endParaRPr lang="en-US" sz="40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8216"/>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9345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457200" y="1354823"/>
            <a:ext cx="8066314" cy="3942666"/>
          </a:xfrm>
          <a:prstGeom prst="rect">
            <a:avLst/>
          </a:prstGeom>
          <a:noFill/>
        </p:spPr>
        <p:txBody>
          <a:bodyPr wrap="square" rtlCol="0">
            <a:normAutofit/>
          </a:bodyPr>
          <a:lstStyle/>
          <a:p>
            <a:r>
              <a:rPr lang="en-US" sz="2400" dirty="0"/>
              <a:t>Q3. Could an obviousness rejection of claim 3 be made over Soto in view of Rodriguez? </a:t>
            </a:r>
          </a:p>
          <a:p>
            <a:pPr lvl="0"/>
            <a:r>
              <a:rPr lang="en-US" i="1" dirty="0" smtClean="0"/>
              <a:t>	</a:t>
            </a:r>
            <a:r>
              <a:rPr lang="en-US" sz="1900" b="1" dirty="0"/>
              <a:t>Yes, if the references are analogous art </a:t>
            </a:r>
            <a:r>
              <a:rPr lang="en-US" sz="1900" b="1" u="sng" dirty="0"/>
              <a:t>to the claimed invention</a:t>
            </a:r>
            <a:r>
              <a:rPr lang="en-US" sz="1900" b="1" dirty="0"/>
              <a:t>, and the examiner clearly explains why PHOSITA would have </a:t>
            </a:r>
            <a:r>
              <a:rPr lang="en-US" sz="1900" b="1" dirty="0" smtClean="0"/>
              <a:t>been motivated to combine </a:t>
            </a:r>
            <a:r>
              <a:rPr lang="en-US" sz="1900" b="1" dirty="0"/>
              <a:t>the teachings.</a:t>
            </a:r>
          </a:p>
          <a:p>
            <a:pPr lvl="0"/>
            <a:endParaRPr lang="en-US" sz="1900" b="1" dirty="0"/>
          </a:p>
          <a:p>
            <a:r>
              <a:rPr lang="en-US" dirty="0"/>
              <a:t>It appears that the references could be combined to suggest a food additive composition comprising X, Y, and water, wherein Y is present in an amount of 25% by </a:t>
            </a:r>
            <a:r>
              <a:rPr lang="en-US" dirty="0" smtClean="0"/>
              <a:t>weight.</a:t>
            </a:r>
          </a:p>
          <a:p>
            <a:endParaRPr lang="en-US" dirty="0"/>
          </a:p>
          <a:p>
            <a:r>
              <a:rPr lang="en-US" dirty="0" smtClean="0"/>
              <a:t>Continued on next slide…</a:t>
            </a:r>
            <a:endParaRPr lang="en-US" dirty="0"/>
          </a:p>
          <a:p>
            <a:pPr lvl="0"/>
            <a:endParaRPr lang="en-US" sz="1900" dirty="0" smtClean="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93205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4017277"/>
          </a:xfrm>
          <a:prstGeom prst="rect">
            <a:avLst/>
          </a:prstGeom>
          <a:noFill/>
        </p:spPr>
        <p:txBody>
          <a:bodyPr wrap="square" rtlCol="0">
            <a:normAutofit fontScale="85000" lnSpcReduction="10000"/>
          </a:bodyPr>
          <a:lstStyle/>
          <a:p>
            <a:r>
              <a:rPr lang="en-US" sz="2400" dirty="0"/>
              <a:t>Q3. </a:t>
            </a:r>
            <a:r>
              <a:rPr lang="en-US" sz="2400" dirty="0" smtClean="0"/>
              <a:t>(</a:t>
            </a:r>
            <a:r>
              <a:rPr lang="en-US" sz="2400" i="1" dirty="0" smtClean="0"/>
              <a:t>cont.</a:t>
            </a:r>
            <a:r>
              <a:rPr lang="en-US" sz="2400" dirty="0" smtClean="0"/>
              <a:t>) </a:t>
            </a:r>
            <a:endParaRPr lang="en-US" sz="2400" dirty="0"/>
          </a:p>
          <a:p>
            <a:pPr lvl="0"/>
            <a:endParaRPr lang="en-US" sz="1900" b="1" dirty="0"/>
          </a:p>
          <a:p>
            <a:r>
              <a:rPr lang="en-US" dirty="0" smtClean="0"/>
              <a:t>However</a:t>
            </a:r>
            <a:r>
              <a:rPr lang="en-US" dirty="0"/>
              <a:t>, the issue here is one of analogous art.  Recall that although analogous art is not a requirement for an anticipation rejection, the analogous art requirement must be satisfied for a proper obviousness rejection.  </a:t>
            </a:r>
          </a:p>
          <a:p>
            <a:pPr marL="285750" indent="-169863">
              <a:buFont typeface="Arial" panose="020B0604020202020204" pitchFamily="34" charset="0"/>
              <a:buChar char="•"/>
            </a:pPr>
            <a:r>
              <a:rPr lang="en-US" dirty="0" smtClean="0"/>
              <a:t>Both </a:t>
            </a:r>
            <a:r>
              <a:rPr lang="en-US" dirty="0"/>
              <a:t>Soto and Rodriguez are in the field of food </a:t>
            </a:r>
            <a:r>
              <a:rPr lang="en-US" dirty="0" smtClean="0"/>
              <a:t>additives </a:t>
            </a:r>
            <a:endParaRPr lang="en-US" dirty="0"/>
          </a:p>
          <a:p>
            <a:pPr marL="285750" indent="-169863">
              <a:buFont typeface="Arial" panose="020B0604020202020204" pitchFamily="34" charset="0"/>
              <a:buChar char="•"/>
            </a:pPr>
            <a:r>
              <a:rPr lang="en-US" dirty="0" smtClean="0"/>
              <a:t>However</a:t>
            </a:r>
            <a:r>
              <a:rPr lang="en-US" dirty="0"/>
              <a:t>, that fact does not answer the analogous art question, which requires that each reference either be in the same field of endeavor as </a:t>
            </a:r>
            <a:r>
              <a:rPr lang="en-US" b="1" dirty="0"/>
              <a:t>the claimed invention</a:t>
            </a:r>
            <a:r>
              <a:rPr lang="en-US" dirty="0"/>
              <a:t>, or reasonably pertinent to the problem to be solved by the claimed </a:t>
            </a:r>
            <a:r>
              <a:rPr lang="en-US" dirty="0" smtClean="0"/>
              <a:t>invention. See </a:t>
            </a:r>
            <a:r>
              <a:rPr lang="en-US" dirty="0"/>
              <a:t>MPEP </a:t>
            </a:r>
            <a:r>
              <a:rPr lang="en-US" dirty="0" smtClean="0"/>
              <a:t>§ 2141.01(a). </a:t>
            </a:r>
            <a:endParaRPr lang="en-US" dirty="0"/>
          </a:p>
          <a:p>
            <a:pPr marL="285750" indent="-169863">
              <a:buFont typeface="Arial" panose="020B0604020202020204" pitchFamily="34" charset="0"/>
              <a:buChar char="•"/>
            </a:pPr>
            <a:r>
              <a:rPr lang="en-US" dirty="0" smtClean="0"/>
              <a:t>It </a:t>
            </a:r>
            <a:r>
              <a:rPr lang="en-US" dirty="0"/>
              <a:t>is not sufficient that the references be in the same field of endeavor as each other.  If </a:t>
            </a:r>
            <a:r>
              <a:rPr lang="en-US" dirty="0" smtClean="0"/>
              <a:t>it could be </a:t>
            </a:r>
            <a:r>
              <a:rPr lang="en-US" dirty="0"/>
              <a:t>reasonably </a:t>
            </a:r>
            <a:r>
              <a:rPr lang="en-US" dirty="0" smtClean="0"/>
              <a:t>argued </a:t>
            </a:r>
            <a:r>
              <a:rPr lang="en-US" dirty="0"/>
              <a:t>that the pharmaceutical composition field of the claim and the food additive field of the references are the same, perhaps because </a:t>
            </a:r>
            <a:r>
              <a:rPr lang="en-US" dirty="0" smtClean="0"/>
              <a:t>Applicant’s </a:t>
            </a:r>
            <a:r>
              <a:rPr lang="en-US" dirty="0"/>
              <a:t>specification indicates that pharmaceutical compositions are intended to include so-called nutraceuticals (foods with pharmaceutical properties), then an obviousness rejection could be defensible.  Alternatively, </a:t>
            </a:r>
            <a:r>
              <a:rPr lang="en-US" dirty="0" smtClean="0"/>
              <a:t>it could be argued </a:t>
            </a:r>
            <a:r>
              <a:rPr lang="en-US" dirty="0"/>
              <a:t>that the problem to be solved with respect to claim 3 is how to make a stabilized composition comprising X, Y, and water, and that this is the same problem as that addressed by the references</a:t>
            </a:r>
            <a:r>
              <a:rPr lang="en-US" dirty="0">
                <a:solidFill>
                  <a:srgbClr val="FF0000"/>
                </a:solidFill>
              </a:rPr>
              <a:t>. </a:t>
            </a:r>
            <a:r>
              <a:rPr lang="en-US" dirty="0" smtClean="0"/>
              <a:t>The examiner must provide a clear explanation of his or her position.  </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06532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Chemical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Claims</a:t>
            </a:r>
            <a:endParaRPr lang="en-US" sz="1800" dirty="0"/>
          </a:p>
        </p:txBody>
      </p:sp>
      <p:sp>
        <p:nvSpPr>
          <p:cNvPr id="7" name="Content Placeholder 6"/>
          <p:cNvSpPr>
            <a:spLocks noGrp="1"/>
          </p:cNvSpPr>
          <p:nvPr>
            <p:ph sz="half" idx="2"/>
          </p:nvPr>
        </p:nvSpPr>
        <p:spPr>
          <a:xfrm>
            <a:off x="457208" y="1312326"/>
            <a:ext cx="4040189" cy="3862396"/>
          </a:xfrm>
        </p:spPr>
        <p:txBody>
          <a:bodyPr>
            <a:normAutofit/>
          </a:bodyPr>
          <a:lstStyle/>
          <a:p>
            <a:pPr marL="0" indent="0">
              <a:buNone/>
            </a:pPr>
            <a:r>
              <a:rPr lang="en-US" sz="1800" dirty="0" smtClean="0"/>
              <a:t> </a:t>
            </a:r>
            <a:r>
              <a:rPr lang="en-US" dirty="0"/>
              <a:t>Claim 1.  A pharmaceutical composition comprising cytotoxic drug X and polyol Y as a stabilizing agent, wherein polyol Y is present in an amount of up to about 75% by weight.  </a:t>
            </a:r>
          </a:p>
          <a:p>
            <a:pPr marL="0" indent="0">
              <a:buNone/>
            </a:pPr>
            <a:r>
              <a:rPr lang="en-US" dirty="0"/>
              <a:t>Claim 2.  The pharmaceutical composition of claim 1, wherein polyol Y is present in an amount of about 50% by weight.</a:t>
            </a:r>
          </a:p>
          <a:p>
            <a:pPr marL="0" indent="0">
              <a:buNone/>
            </a:pPr>
            <a:r>
              <a:rPr lang="en-US" dirty="0"/>
              <a:t>Claim 3.  The pharmaceutical composition of claim 1, wherein polyol Y is present in an amount of about 25% by weight.</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B3</a:t>
            </a:r>
            <a:endParaRPr lang="en-US" sz="1800" dirty="0"/>
          </a:p>
        </p:txBody>
      </p:sp>
      <p:sp>
        <p:nvSpPr>
          <p:cNvPr id="9" name="Content Placeholder 8"/>
          <p:cNvSpPr>
            <a:spLocks noGrp="1"/>
          </p:cNvSpPr>
          <p:nvPr>
            <p:ph sz="quarter" idx="4"/>
          </p:nvPr>
        </p:nvSpPr>
        <p:spPr>
          <a:xfrm>
            <a:off x="4645028" y="1312326"/>
            <a:ext cx="4041774" cy="3985162"/>
          </a:xfrm>
        </p:spPr>
        <p:txBody>
          <a:bodyPr>
            <a:normAutofit/>
          </a:bodyPr>
          <a:lstStyle/>
          <a:p>
            <a:pPr marL="0" indent="0">
              <a:buNone/>
            </a:pPr>
            <a:r>
              <a:rPr lang="en-US" dirty="0"/>
              <a:t>The </a:t>
            </a:r>
            <a:r>
              <a:rPr lang="en-US" dirty="0" err="1"/>
              <a:t>Satoransky</a:t>
            </a:r>
            <a:r>
              <a:rPr lang="en-US" dirty="0"/>
              <a:t> reference teaches that the efficacy of cytotoxic drug X for treatment of lung cancer is enhanced when it is administered concurrently with polyol Y.  According to </a:t>
            </a:r>
            <a:r>
              <a:rPr lang="en-US" dirty="0" err="1"/>
              <a:t>Satoransky</a:t>
            </a:r>
            <a:r>
              <a:rPr lang="en-US" dirty="0"/>
              <a:t>, “concurrently” means that X and Y are administered to the patient either at the same time or within one hour of each other.  Furthermore, </a:t>
            </a:r>
            <a:r>
              <a:rPr lang="en-US" dirty="0" err="1"/>
              <a:t>Satoransky</a:t>
            </a:r>
            <a:r>
              <a:rPr lang="en-US" dirty="0"/>
              <a:t> teaches that it is advantageous to administer the same amount of X and Y by weight.  However, </a:t>
            </a:r>
            <a:r>
              <a:rPr lang="en-US" dirty="0" err="1"/>
              <a:t>Satoransky</a:t>
            </a:r>
            <a:r>
              <a:rPr lang="en-US" dirty="0"/>
              <a:t> does not teach a composition that comprises X and Y.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21079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B3 (</a:t>
            </a:r>
            <a:r>
              <a:rPr lang="en-US" sz="3200" i="1" dirty="0" smtClean="0"/>
              <a:t>cont</a:t>
            </a:r>
            <a:r>
              <a:rPr lang="en-US" sz="3200" dirty="0"/>
              <a:t>.)</a:t>
            </a:r>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a:t>
            </a:r>
            <a:r>
              <a:rPr lang="en-US" sz="2400" dirty="0"/>
              <a:t>Does </a:t>
            </a:r>
            <a:r>
              <a:rPr lang="en-US" sz="2400" dirty="0" err="1"/>
              <a:t>Satoransky</a:t>
            </a:r>
            <a:r>
              <a:rPr lang="en-US" sz="2400" dirty="0"/>
              <a:t> teach the relative amounts of X and Y as required by the claims</a:t>
            </a:r>
            <a:r>
              <a:rPr lang="en-US" sz="2400" dirty="0" smtClean="0"/>
              <a:t>?</a:t>
            </a:r>
            <a:endParaRPr lang="en-US" sz="24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8216"/>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72089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457200" y="1354823"/>
            <a:ext cx="8066314" cy="3788678"/>
          </a:xfrm>
          <a:prstGeom prst="rect">
            <a:avLst/>
          </a:prstGeom>
          <a:noFill/>
        </p:spPr>
        <p:txBody>
          <a:bodyPr wrap="square" rtlCol="0">
            <a:normAutofit/>
          </a:bodyPr>
          <a:lstStyle/>
          <a:p>
            <a:r>
              <a:rPr lang="en-US" sz="2400" dirty="0" smtClean="0"/>
              <a:t>Q1</a:t>
            </a:r>
            <a:r>
              <a:rPr lang="en-US" sz="2400" dirty="0"/>
              <a:t>. Does </a:t>
            </a:r>
            <a:r>
              <a:rPr lang="en-US" sz="2400" dirty="0" err="1"/>
              <a:t>Satoransky</a:t>
            </a:r>
            <a:r>
              <a:rPr lang="en-US" sz="2400" dirty="0"/>
              <a:t> teach the relative amounts of X and Y as required by the claims? </a:t>
            </a:r>
            <a:endParaRPr lang="en-US" sz="2400" dirty="0" smtClean="0"/>
          </a:p>
          <a:p>
            <a:pPr lvl="0"/>
            <a:r>
              <a:rPr lang="en-US" i="1" dirty="0" smtClean="0"/>
              <a:t>	</a:t>
            </a:r>
          </a:p>
          <a:p>
            <a:pPr lvl="0"/>
            <a:r>
              <a:rPr lang="en-US" sz="2400" i="1" dirty="0"/>
              <a:t>	</a:t>
            </a:r>
            <a:r>
              <a:rPr lang="en-US" sz="2400" b="1" i="1" dirty="0" smtClean="0"/>
              <a:t>Yes </a:t>
            </a:r>
            <a:r>
              <a:rPr lang="en-US" sz="2400" b="1" i="1" dirty="0"/>
              <a:t>as to claims 1 and </a:t>
            </a:r>
            <a:r>
              <a:rPr lang="en-US" sz="2400" b="1" i="1" dirty="0" smtClean="0"/>
              <a:t>2.</a:t>
            </a:r>
          </a:p>
          <a:p>
            <a:pPr lvl="0"/>
            <a:endParaRPr lang="en-US" sz="2400" b="1" i="1" dirty="0"/>
          </a:p>
          <a:p>
            <a:pPr lvl="0"/>
            <a:r>
              <a:rPr lang="en-US" sz="2400" b="1" i="1" dirty="0" smtClean="0"/>
              <a:t>	No </a:t>
            </a:r>
            <a:r>
              <a:rPr lang="en-US" sz="2400" b="1" i="1" dirty="0"/>
              <a:t>as to claim </a:t>
            </a:r>
            <a:r>
              <a:rPr lang="en-US" sz="2400" b="1" i="1" dirty="0" smtClean="0"/>
              <a:t>3.</a:t>
            </a:r>
            <a:endParaRPr lang="en-US" sz="2400" b="1"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60801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B3 (</a:t>
            </a:r>
            <a:r>
              <a:rPr lang="en-US" sz="3200" i="1" dirty="0" smtClean="0"/>
              <a:t>cont</a:t>
            </a:r>
            <a:r>
              <a:rPr lang="en-US" sz="3200" dirty="0"/>
              <a:t>.)</a:t>
            </a:r>
          </a:p>
        </p:txBody>
      </p:sp>
      <p:sp>
        <p:nvSpPr>
          <p:cNvPr id="12" name="TextBox 11"/>
          <p:cNvSpPr txBox="1"/>
          <p:nvPr/>
        </p:nvSpPr>
        <p:spPr>
          <a:xfrm>
            <a:off x="538843" y="1257300"/>
            <a:ext cx="8066314" cy="1295400"/>
          </a:xfrm>
          <a:prstGeom prst="rect">
            <a:avLst/>
          </a:prstGeom>
          <a:noFill/>
        </p:spPr>
        <p:txBody>
          <a:bodyPr wrap="square" rtlCol="0">
            <a:noAutofit/>
          </a:bodyPr>
          <a:lstStyle/>
          <a:p>
            <a:r>
              <a:rPr lang="en-US" sz="2400" dirty="0"/>
              <a:t>Q2. </a:t>
            </a:r>
            <a:r>
              <a:rPr lang="en-US" sz="2400" dirty="0" smtClean="0"/>
              <a:t>Can an anticipation rejection of claims 1 and 2 be made over </a:t>
            </a:r>
            <a:r>
              <a:rPr lang="en-US" sz="2400" dirty="0" err="1" smtClean="0"/>
              <a:t>Satoransky</a:t>
            </a:r>
            <a:r>
              <a:rPr lang="en-US" sz="2400" dirty="0" smtClean="0"/>
              <a:t>? </a:t>
            </a:r>
            <a:endParaRPr lang="en-US" sz="32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17701"/>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66479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457200" y="1354823"/>
            <a:ext cx="8066314" cy="3942666"/>
          </a:xfrm>
          <a:prstGeom prst="rect">
            <a:avLst/>
          </a:prstGeom>
          <a:noFill/>
        </p:spPr>
        <p:txBody>
          <a:bodyPr wrap="square" rtlCol="0">
            <a:normAutofit fontScale="85000" lnSpcReduction="10000"/>
          </a:bodyPr>
          <a:lstStyle/>
          <a:p>
            <a:r>
              <a:rPr lang="en-US" sz="2400" dirty="0"/>
              <a:t>Q2. Can an anticipation rejection of claims 1 and 2 be made over </a:t>
            </a:r>
            <a:r>
              <a:rPr lang="en-US" sz="2400" dirty="0" err="1"/>
              <a:t>Satoransky</a:t>
            </a:r>
            <a:r>
              <a:rPr lang="en-US" sz="2400" dirty="0"/>
              <a:t>? </a:t>
            </a:r>
            <a:endParaRPr lang="en-US" sz="3200" dirty="0"/>
          </a:p>
          <a:p>
            <a:pPr lvl="0"/>
            <a:r>
              <a:rPr lang="en-US" sz="2400" dirty="0"/>
              <a:t>	</a:t>
            </a:r>
            <a:r>
              <a:rPr lang="en-US" sz="2400" b="1" dirty="0" smtClean="0"/>
              <a:t>Probably </a:t>
            </a:r>
            <a:r>
              <a:rPr lang="en-US" sz="2400" b="1" dirty="0"/>
              <a:t>not, depending on the details of </a:t>
            </a:r>
            <a:r>
              <a:rPr lang="en-US" sz="2400" b="1" dirty="0" err="1"/>
              <a:t>Satoransky’s</a:t>
            </a:r>
            <a:r>
              <a:rPr lang="en-US" sz="2400" b="1" dirty="0"/>
              <a:t> disclosure regarding concurrent </a:t>
            </a:r>
            <a:r>
              <a:rPr lang="en-US" sz="2400" b="1" dirty="0" smtClean="0"/>
              <a:t>administration.</a:t>
            </a:r>
          </a:p>
          <a:p>
            <a:pPr lvl="0"/>
            <a:endParaRPr lang="en-US" sz="2400" b="1" dirty="0"/>
          </a:p>
          <a:p>
            <a:pPr marL="342900" lvl="0" indent="-342900">
              <a:buFont typeface="Arial" panose="020B0604020202020204" pitchFamily="34" charset="0"/>
              <a:buChar char="•"/>
            </a:pPr>
            <a:r>
              <a:rPr lang="en-US" sz="2400" dirty="0" smtClean="0"/>
              <a:t>Although </a:t>
            </a:r>
            <a:r>
              <a:rPr lang="en-US" sz="2400" dirty="0" err="1"/>
              <a:t>Satoransky</a:t>
            </a:r>
            <a:r>
              <a:rPr lang="en-US" sz="2400" dirty="0"/>
              <a:t> teaches co-administration of X and Y for a medical reason, </a:t>
            </a:r>
            <a:r>
              <a:rPr lang="en-US" sz="2400" dirty="0" err="1"/>
              <a:t>Satoransky</a:t>
            </a:r>
            <a:r>
              <a:rPr lang="en-US" sz="2400" dirty="0"/>
              <a:t> does not teach a pharmaceutical composition comprising the two </a:t>
            </a:r>
            <a:r>
              <a:rPr lang="en-US" sz="2400" dirty="0" smtClean="0"/>
              <a:t>ingredients.  </a:t>
            </a:r>
            <a:endParaRPr lang="en-US" sz="2400" dirty="0"/>
          </a:p>
          <a:p>
            <a:pPr marL="342900" lvl="0" indent="-342900">
              <a:buFont typeface="Arial" panose="020B0604020202020204" pitchFamily="34" charset="0"/>
              <a:buChar char="•"/>
            </a:pPr>
            <a:r>
              <a:rPr lang="en-US" sz="2400" dirty="0" smtClean="0"/>
              <a:t>However</a:t>
            </a:r>
            <a:r>
              <a:rPr lang="en-US" sz="2400" dirty="0"/>
              <a:t>, if for instance </a:t>
            </a:r>
            <a:r>
              <a:rPr lang="en-US" sz="2400" dirty="0" err="1"/>
              <a:t>Satoransky’s</a:t>
            </a:r>
            <a:r>
              <a:rPr lang="en-US" sz="2400" dirty="0"/>
              <a:t> teaching of concurrent administration included an example of intravenous (IV) infusion wherein both X and Y were added to the same IV bag before infusion was started, then the contents of the bag would be a pharmaceutical composition that anticipates claims 1 and </a:t>
            </a:r>
            <a:r>
              <a:rPr lang="en-US" sz="2400" dirty="0" smtClean="0"/>
              <a:t>2.</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15624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B: </a:t>
            </a:r>
            <a:br>
              <a:rPr lang="en-US" sz="3200" dirty="0" smtClean="0"/>
            </a:br>
            <a:r>
              <a:rPr lang="en-US" sz="3200" dirty="0" smtClean="0"/>
              <a:t>Discussion B3 (</a:t>
            </a:r>
            <a:r>
              <a:rPr lang="en-US" sz="3200" i="1" dirty="0" smtClean="0"/>
              <a:t>cont</a:t>
            </a:r>
            <a:r>
              <a:rPr lang="en-US" sz="3200" dirty="0"/>
              <a:t>.)</a:t>
            </a:r>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Q3. Can the claims be rejected as obvious over </a:t>
            </a:r>
            <a:r>
              <a:rPr lang="en-US" sz="2400" dirty="0" err="1" smtClean="0"/>
              <a:t>Satoransky</a:t>
            </a:r>
            <a:r>
              <a:rPr lang="en-US" sz="2400" dirty="0" smtClean="0"/>
              <a:t> even </a:t>
            </a:r>
            <a:r>
              <a:rPr lang="en-US" sz="2400" dirty="0"/>
              <a:t>though </a:t>
            </a:r>
            <a:r>
              <a:rPr lang="en-US" sz="2400" dirty="0" err="1"/>
              <a:t>Satoransky</a:t>
            </a:r>
            <a:r>
              <a:rPr lang="en-US" sz="2400" dirty="0"/>
              <a:t> does not teach that Y is a stabilizing agent?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66181"/>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81279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B: </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457200" y="1354823"/>
            <a:ext cx="8066314" cy="3942666"/>
          </a:xfrm>
          <a:prstGeom prst="rect">
            <a:avLst/>
          </a:prstGeom>
          <a:noFill/>
        </p:spPr>
        <p:txBody>
          <a:bodyPr wrap="square" rtlCol="0">
            <a:normAutofit fontScale="92500" lnSpcReduction="20000"/>
          </a:bodyPr>
          <a:lstStyle/>
          <a:p>
            <a:pPr lvl="0"/>
            <a:r>
              <a:rPr lang="en-US" sz="2400" dirty="0"/>
              <a:t>Q3. Can the claims be rejected as obvious over </a:t>
            </a:r>
            <a:r>
              <a:rPr lang="en-US" sz="2400" dirty="0" err="1"/>
              <a:t>Satoransky</a:t>
            </a:r>
            <a:r>
              <a:rPr lang="en-US" sz="2400" dirty="0"/>
              <a:t> even though </a:t>
            </a:r>
            <a:r>
              <a:rPr lang="en-US" sz="2400" dirty="0" err="1"/>
              <a:t>Satoransky</a:t>
            </a:r>
            <a:r>
              <a:rPr lang="en-US" sz="2400" dirty="0"/>
              <a:t> does not teach that Y is a stabilizing agent? </a:t>
            </a:r>
            <a:endParaRPr lang="en-US" sz="2400" dirty="0" smtClean="0"/>
          </a:p>
          <a:p>
            <a:pPr lvl="0"/>
            <a:endParaRPr lang="en-US" sz="2400" dirty="0"/>
          </a:p>
          <a:p>
            <a:pPr lvl="0"/>
            <a:r>
              <a:rPr lang="en-US" sz="2400" b="1" dirty="0" smtClean="0"/>
              <a:t>As </a:t>
            </a:r>
            <a:r>
              <a:rPr lang="en-US" sz="2400" b="1" dirty="0"/>
              <a:t>to claims 1 and 2, </a:t>
            </a:r>
            <a:r>
              <a:rPr lang="en-US" sz="2400" b="1" dirty="0" smtClean="0"/>
              <a:t>it would probably be reasonable.</a:t>
            </a:r>
            <a:r>
              <a:rPr lang="en-US" sz="2400" dirty="0" smtClean="0"/>
              <a:t>  </a:t>
            </a:r>
            <a:endParaRPr lang="en-US" sz="2400" dirty="0"/>
          </a:p>
          <a:p>
            <a:pPr lvl="1"/>
            <a:r>
              <a:rPr lang="en-US" sz="2400" dirty="0" smtClean="0"/>
              <a:t>A reason would have to be provided as to why </a:t>
            </a:r>
            <a:r>
              <a:rPr lang="en-US" sz="2400" dirty="0"/>
              <a:t>PHOSITA would have combined X and Y into a single pharmaceutical composition.  The reason could be ease of administration for the medical staff, coupled with enhanced patient safety due to the reduced chance for dosage error. </a:t>
            </a:r>
          </a:p>
          <a:p>
            <a:pPr lvl="0"/>
            <a:endParaRPr lang="en-US" sz="2400" b="1" dirty="0" smtClean="0"/>
          </a:p>
          <a:p>
            <a:pPr lvl="0"/>
            <a:r>
              <a:rPr lang="en-US" sz="2400" b="1" dirty="0" smtClean="0"/>
              <a:t>As </a:t>
            </a:r>
            <a:r>
              <a:rPr lang="en-US" sz="2400" b="1" dirty="0"/>
              <a:t>for claim 3</a:t>
            </a:r>
            <a:r>
              <a:rPr lang="en-US" sz="2400" dirty="0"/>
              <a:t>, </a:t>
            </a:r>
            <a:r>
              <a:rPr lang="en-US" sz="2400" b="1" dirty="0"/>
              <a:t>it would probably not be reasonable </a:t>
            </a:r>
            <a:r>
              <a:rPr lang="en-US" sz="2400" dirty="0"/>
              <a:t>to assert that </a:t>
            </a:r>
            <a:r>
              <a:rPr lang="en-US" sz="2400" dirty="0" err="1"/>
              <a:t>Satoransky</a:t>
            </a:r>
            <a:r>
              <a:rPr lang="en-US" sz="2400" dirty="0"/>
              <a:t> meets or suggests the “about 25% by weight” limitation of claim </a:t>
            </a:r>
            <a:r>
              <a:rPr lang="en-US" sz="2400" dirty="0" smtClean="0"/>
              <a:t>3. </a:t>
            </a:r>
            <a:endParaRPr lang="en-US" sz="2400" dirty="0"/>
          </a:p>
          <a:p>
            <a:pPr lvl="0"/>
            <a:endParaRPr lang="en-US" sz="24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39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30239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Chemical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a:bodyPr>
          <a:lstStyle/>
          <a:p>
            <a:pPr marL="0" indent="0">
              <a:buAutoNum type="arabicPeriod"/>
            </a:pPr>
            <a:r>
              <a:rPr lang="en-US" sz="1800" dirty="0" smtClean="0"/>
              <a:t> </a:t>
            </a:r>
            <a:r>
              <a:rPr lang="en-US" sz="1800" dirty="0"/>
              <a:t>A method of treating a skin disorder comprising topically administrating, at the site of the disorder, a composition comprising: </a:t>
            </a:r>
            <a:endParaRPr lang="en-US" sz="1050" dirty="0"/>
          </a:p>
          <a:p>
            <a:pPr marL="50819" indent="0">
              <a:buNone/>
            </a:pPr>
            <a:r>
              <a:rPr lang="en-US" sz="1800" dirty="0"/>
              <a:t>	a therapeutically effective dosage amount of indomethacin sufficient to inhibit prostaglandin synthesis, and</a:t>
            </a:r>
          </a:p>
          <a:p>
            <a:pPr marL="50819" indent="0">
              <a:buNone/>
            </a:pPr>
            <a:r>
              <a:rPr lang="en-US" sz="1800" dirty="0"/>
              <a:t>	an amount of Compound A or a pharmaceutically acceptable salt of Compound A that is effective to transport the dosage amount of indomethacin percutaneously into the epidermis.</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References A1</a:t>
            </a:r>
            <a:endParaRPr lang="en-US" sz="1800" dirty="0"/>
          </a:p>
        </p:txBody>
      </p:sp>
      <p:sp>
        <p:nvSpPr>
          <p:cNvPr id="9" name="Content Placeholder 8"/>
          <p:cNvSpPr>
            <a:spLocks noGrp="1"/>
          </p:cNvSpPr>
          <p:nvPr>
            <p:ph sz="quarter" idx="4"/>
          </p:nvPr>
        </p:nvSpPr>
        <p:spPr>
          <a:xfrm>
            <a:off x="4645028" y="1312326"/>
            <a:ext cx="4041774" cy="3862396"/>
          </a:xfrm>
        </p:spPr>
        <p:txBody>
          <a:bodyPr>
            <a:normAutofit fontScale="92500" lnSpcReduction="10000"/>
          </a:bodyPr>
          <a:lstStyle/>
          <a:p>
            <a:r>
              <a:rPr lang="en-US" sz="1800" dirty="0" smtClean="0"/>
              <a:t>The </a:t>
            </a:r>
            <a:r>
              <a:rPr lang="en-US" sz="1800" dirty="0"/>
              <a:t>Martinez reference teaches treating inflammation of the skin by topical administration of a composition comprising (a) an amount of indomethacin that is sufficient to reduce inflammation, and (b) an amount of Compound A that is effective to transport the indomethacin through the skin and into the epidermis</a:t>
            </a:r>
          </a:p>
          <a:p>
            <a:r>
              <a:rPr lang="en-US" sz="1800" dirty="0"/>
              <a:t>The Henley reference teaches that </a:t>
            </a:r>
            <a:r>
              <a:rPr lang="en-US" sz="1800" dirty="0" smtClean="0"/>
              <a:t>non-steroidal anti-inflammatory drugs (NSAIDs) </a:t>
            </a:r>
            <a:r>
              <a:rPr lang="en-US" sz="1800" dirty="0"/>
              <a:t>including indomethacin reduce inflammation by inhibiting prostaglandin synthesis</a:t>
            </a:r>
          </a:p>
          <a:p>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dirty="0" smtClean="0"/>
              <a:t>Summer/Fall 2018</a:t>
            </a:r>
            <a:endParaRPr lang="en-US" dirty="0"/>
          </a:p>
        </p:txBody>
      </p:sp>
    </p:spTree>
    <p:extLst>
      <p:ext uri="{BB962C8B-B14F-4D97-AF65-F5344CB8AC3E}">
        <p14:creationId xmlns:p14="http://schemas.microsoft.com/office/powerpoint/2010/main" val="183925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8022"/>
            <a:ext cx="8229600" cy="879278"/>
          </a:xfrm>
        </p:spPr>
        <p:txBody>
          <a:bodyPr/>
          <a:lstStyle/>
          <a:p>
            <a:r>
              <a:rPr lang="en-US" sz="2800" dirty="0"/>
              <a:t>Chemical </a:t>
            </a:r>
            <a:r>
              <a:rPr lang="en-US" sz="2800" dirty="0" smtClean="0"/>
              <a:t>Examples:</a:t>
            </a:r>
            <a:br>
              <a:rPr lang="en-US" sz="2800" dirty="0" smtClean="0"/>
            </a:br>
            <a:r>
              <a:rPr lang="en-US" sz="2800" dirty="0" smtClean="0"/>
              <a:t>Takeaways for 102 and 103 Training </a:t>
            </a:r>
            <a:endParaRPr lang="en-US" sz="2800" dirty="0"/>
          </a:p>
        </p:txBody>
      </p:sp>
      <p:sp>
        <p:nvSpPr>
          <p:cNvPr id="8" name="Content Placeholder 7"/>
          <p:cNvSpPr>
            <a:spLocks noGrp="1"/>
          </p:cNvSpPr>
          <p:nvPr>
            <p:ph idx="1"/>
          </p:nvPr>
        </p:nvSpPr>
        <p:spPr>
          <a:xfrm>
            <a:off x="457200" y="1257300"/>
            <a:ext cx="8229600" cy="4114800"/>
          </a:xfrm>
        </p:spPr>
        <p:txBody>
          <a:bodyPr>
            <a:normAutofit fontScale="85000" lnSpcReduction="20000"/>
          </a:bodyPr>
          <a:lstStyle/>
          <a:p>
            <a:r>
              <a:rPr lang="en-US" sz="2000" dirty="0"/>
              <a:t>Anticipation</a:t>
            </a:r>
          </a:p>
          <a:p>
            <a:pPr lvl="1"/>
            <a:r>
              <a:rPr lang="en-US" sz="1900" dirty="0"/>
              <a:t>Need for proper claim construction</a:t>
            </a:r>
          </a:p>
          <a:p>
            <a:pPr lvl="1"/>
            <a:r>
              <a:rPr lang="en-US" sz="1900" dirty="0" smtClean="0"/>
              <a:t>Anticipation </a:t>
            </a:r>
            <a:r>
              <a:rPr lang="en-US" sz="1900" dirty="0"/>
              <a:t>requires an express or inherent disclosure of every claim limitation</a:t>
            </a:r>
          </a:p>
          <a:p>
            <a:pPr lvl="1"/>
            <a:r>
              <a:rPr lang="en-US" sz="1900" dirty="0"/>
              <a:t>Anticipation requires a sufficiently precise and detailed description of the invention in a single reference</a:t>
            </a:r>
          </a:p>
          <a:p>
            <a:pPr lvl="1"/>
            <a:r>
              <a:rPr lang="en-US" sz="1900" dirty="0"/>
              <a:t>An ambiguous reference does not </a:t>
            </a:r>
            <a:r>
              <a:rPr lang="en-US" sz="1900" dirty="0" smtClean="0"/>
              <a:t>anticipate</a:t>
            </a:r>
            <a:endParaRPr lang="en-US" sz="1900" dirty="0"/>
          </a:p>
          <a:p>
            <a:pPr lvl="1"/>
            <a:r>
              <a:rPr lang="en-US" sz="1900" dirty="0"/>
              <a:t>It is improper to read unclaimed elements into a claim when conducting an anticipation analysis</a:t>
            </a:r>
          </a:p>
          <a:p>
            <a:pPr lvl="1"/>
            <a:r>
              <a:rPr lang="en-US" sz="1900" dirty="0"/>
              <a:t>To anticipate, a reference must provide every element of the claimed invention arranged as in the claimed invention</a:t>
            </a:r>
          </a:p>
          <a:p>
            <a:r>
              <a:rPr lang="en-US" sz="2000" dirty="0"/>
              <a:t>Obviousness</a:t>
            </a:r>
          </a:p>
          <a:p>
            <a:pPr lvl="1"/>
            <a:r>
              <a:rPr lang="en-US" sz="1900" dirty="0"/>
              <a:t>Need for proper claim construction</a:t>
            </a:r>
          </a:p>
          <a:p>
            <a:pPr lvl="1"/>
            <a:r>
              <a:rPr lang="en-US" sz="1900" dirty="0"/>
              <a:t>Need for clear articulation of the rejection, including</a:t>
            </a:r>
          </a:p>
          <a:p>
            <a:pPr lvl="2"/>
            <a:r>
              <a:rPr lang="en-US" sz="1900" dirty="0"/>
              <a:t>citation of evidence,</a:t>
            </a:r>
          </a:p>
          <a:p>
            <a:pPr lvl="2"/>
            <a:r>
              <a:rPr lang="en-US" sz="1900" dirty="0"/>
              <a:t>reasoned explanations, and </a:t>
            </a:r>
          </a:p>
          <a:p>
            <a:pPr lvl="2"/>
            <a:r>
              <a:rPr lang="en-US" sz="1900" dirty="0"/>
              <a:t>factual </a:t>
            </a:r>
            <a:r>
              <a:rPr lang="en-US" sz="1900" dirty="0" smtClean="0"/>
              <a:t>findings</a:t>
            </a:r>
            <a:endParaRPr lang="en-US" sz="1900" dirty="0"/>
          </a:p>
        </p:txBody>
      </p:sp>
      <p:sp>
        <p:nvSpPr>
          <p:cNvPr id="6" name="Slide Number Placeholder 5"/>
          <p:cNvSpPr>
            <a:spLocks noGrp="1"/>
          </p:cNvSpPr>
          <p:nvPr>
            <p:ph type="sldNum" sz="quarter" idx="12"/>
          </p:nvPr>
        </p:nvSpPr>
        <p:spPr/>
        <p:txBody>
          <a:bodyPr/>
          <a:lstStyle/>
          <a:p>
            <a:pPr>
              <a:defRPr/>
            </a:pPr>
            <a:fld id="{3C7DE829-F4CB-4FFD-B3F1-6658F408406C}" type="slidenum">
              <a:rPr lang="en-US" smtClean="0"/>
              <a:pPr>
                <a:defRPr/>
              </a:pPr>
              <a:t>40</a:t>
            </a:fld>
            <a:endParaRPr lang="en-US"/>
          </a:p>
        </p:txBody>
      </p:sp>
      <p:sp>
        <p:nvSpPr>
          <p:cNvPr id="4" name="Date Placeholder 3"/>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91335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Electrical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85000" lnSpcReduction="20000"/>
          </a:bodyPr>
          <a:lstStyle/>
          <a:p>
            <a:pPr marL="0" indent="0">
              <a:buAutoNum type="arabicPeriod"/>
            </a:pPr>
            <a:r>
              <a:rPr lang="en-US" sz="1800" dirty="0" smtClean="0"/>
              <a:t> An </a:t>
            </a:r>
            <a:r>
              <a:rPr lang="en-US" sz="1800" dirty="0"/>
              <a:t>apparatus for managing nodes in a network comprising:</a:t>
            </a:r>
          </a:p>
          <a:p>
            <a:pPr marL="0" indent="0">
              <a:buNone/>
            </a:pPr>
            <a:r>
              <a:rPr lang="en-US" sz="1800" dirty="0"/>
              <a:t>	a cryptography system for encrypting data to be transmitted through the network, and </a:t>
            </a:r>
          </a:p>
          <a:p>
            <a:pPr marL="0" indent="0">
              <a:buNone/>
            </a:pPr>
            <a:r>
              <a:rPr lang="en-US" sz="1800" dirty="0"/>
              <a:t>	a network reservation system for identifying a plurality of next nodes in the network based on a destination for the encrypted data, </a:t>
            </a:r>
          </a:p>
          <a:p>
            <a:pPr marL="0" indent="0">
              <a:buNone/>
            </a:pPr>
            <a:r>
              <a:rPr lang="en-US" sz="1800" dirty="0" smtClean="0"/>
              <a:t>	wherein </a:t>
            </a:r>
            <a:r>
              <a:rPr lang="en-US" sz="1800" dirty="0"/>
              <a:t>the plurality of next nodes are indirectly connected to a source node from which the encrypted data is sent to the destination via at least one other node, the destination being among the plurality of next nodes, and</a:t>
            </a:r>
          </a:p>
          <a:p>
            <a:pPr marL="0" indent="0">
              <a:buNone/>
            </a:pPr>
            <a:r>
              <a:rPr lang="en-US" sz="1800" dirty="0" smtClean="0"/>
              <a:t>	wherein </a:t>
            </a:r>
            <a:r>
              <a:rPr lang="en-US" sz="1800" dirty="0"/>
              <a:t>the network reservation system further selectively implements pre-reserved paths along the plurality of next nodes for transmitting the encrypted data. </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A1</a:t>
            </a:r>
            <a:endParaRPr lang="en-US" sz="1800" dirty="0"/>
          </a:p>
        </p:txBody>
      </p:sp>
      <p:sp>
        <p:nvSpPr>
          <p:cNvPr id="9" name="Content Placeholder 8"/>
          <p:cNvSpPr>
            <a:spLocks noGrp="1"/>
          </p:cNvSpPr>
          <p:nvPr>
            <p:ph sz="quarter" idx="4"/>
          </p:nvPr>
        </p:nvSpPr>
        <p:spPr>
          <a:xfrm>
            <a:off x="4645028" y="1312326"/>
            <a:ext cx="4041774" cy="3862396"/>
          </a:xfrm>
        </p:spPr>
        <p:txBody>
          <a:bodyPr>
            <a:noAutofit/>
          </a:bodyPr>
          <a:lstStyle/>
          <a:p>
            <a:r>
              <a:rPr lang="en-US" sz="1600" dirty="0" smtClean="0"/>
              <a:t>The Carpenter reference </a:t>
            </a:r>
            <a:r>
              <a:rPr lang="en-US" sz="1600" dirty="0"/>
              <a:t>teaches a cryptography system configured to encrypt data to be transmitted through a </a:t>
            </a:r>
            <a:r>
              <a:rPr lang="en-US" sz="1600" dirty="0" smtClean="0"/>
              <a:t>network, </a:t>
            </a:r>
            <a:r>
              <a:rPr lang="en-US" sz="1600" dirty="0"/>
              <a:t>wherein the encrypted data is transmitted </a:t>
            </a:r>
            <a:r>
              <a:rPr lang="en-US" sz="1600" dirty="0" smtClean="0"/>
              <a:t>without </a:t>
            </a:r>
            <a:r>
              <a:rPr lang="en-US" sz="1600" dirty="0"/>
              <a:t>decryption until the encrypted data arrives at the destination.</a:t>
            </a:r>
          </a:p>
          <a:p>
            <a:r>
              <a:rPr lang="en-US" sz="1600" dirty="0"/>
              <a:t>Separate from the teaching of the cryptography system, Carpenter also teaches a network reservation system </a:t>
            </a:r>
            <a:r>
              <a:rPr lang="en-US" sz="1600" dirty="0" smtClean="0"/>
              <a:t>which identifies nodes and </a:t>
            </a:r>
            <a:r>
              <a:rPr lang="en-US" sz="1600" dirty="0"/>
              <a:t>employs selective implementation of pre-reserved paths </a:t>
            </a:r>
            <a:r>
              <a:rPr lang="en-US" sz="1600" dirty="0" smtClean="0"/>
              <a:t>for </a:t>
            </a:r>
            <a:r>
              <a:rPr lang="en-US" sz="1600" dirty="0"/>
              <a:t>transmitting data in a switch network.  Carpenter further states that such selective implementation is useful for enhancing the efficiency of the network.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475921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Electrical Example A: </a:t>
            </a:r>
            <a:br>
              <a:rPr lang="en-US" sz="3200" dirty="0" smtClean="0"/>
            </a:br>
            <a:r>
              <a:rPr lang="en-US" sz="3200" dirty="0" smtClean="0"/>
              <a:t>Discussion A1</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fontScale="92500" lnSpcReduction="20000"/>
          </a:bodyPr>
          <a:lstStyle/>
          <a:p>
            <a:pPr lvl="0"/>
            <a:r>
              <a:rPr lang="en-US" sz="2400" dirty="0" smtClean="0"/>
              <a:t>Q1. When </a:t>
            </a:r>
            <a:r>
              <a:rPr lang="en-US" sz="2400" dirty="0"/>
              <a:t>considering whether to do an anticipation rejection, does it matter that the reference does not specifically refer to an </a:t>
            </a:r>
            <a:r>
              <a:rPr lang="en-US" sz="2400" dirty="0" smtClean="0"/>
              <a:t>apparatus “for </a:t>
            </a:r>
            <a:r>
              <a:rPr lang="en-US" sz="2400" dirty="0"/>
              <a:t>managing nodes in a network” as recited in the claim preamble? </a:t>
            </a:r>
            <a:r>
              <a:rPr lang="en-US" sz="2400" dirty="0" smtClean="0"/>
              <a:t>	</a:t>
            </a:r>
            <a:endParaRPr lang="en-US" sz="24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86881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t>
            </a:r>
            <a:r>
              <a:rPr lang="en-US" sz="3200" dirty="0"/>
              <a:t>A:</a:t>
            </a:r>
            <a:r>
              <a:rPr lang="en-US" sz="3200" dirty="0" smtClean="0"/>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fontScale="92500" lnSpcReduction="20000"/>
          </a:bodyPr>
          <a:lstStyle/>
          <a:p>
            <a:pPr lvl="0">
              <a:lnSpc>
                <a:spcPct val="110000"/>
              </a:lnSpc>
            </a:pPr>
            <a:r>
              <a:rPr lang="en-US" sz="2700" dirty="0" smtClean="0"/>
              <a:t>Q1</a:t>
            </a:r>
            <a:r>
              <a:rPr lang="en-US" sz="2700" dirty="0"/>
              <a:t>. When considering whether to do an anticipation rejection, does it matter that the reference does not specifically refer to an </a:t>
            </a:r>
            <a:r>
              <a:rPr lang="en-US" sz="2700" dirty="0" smtClean="0"/>
              <a:t>apparatus “for </a:t>
            </a:r>
            <a:r>
              <a:rPr lang="en-US" sz="2700" dirty="0"/>
              <a:t>managing nodes in a network” as recited in the claim preamble? </a:t>
            </a:r>
            <a:endParaRPr lang="en-US" sz="2700" dirty="0" smtClean="0"/>
          </a:p>
          <a:p>
            <a:pPr lvl="0"/>
            <a:r>
              <a:rPr lang="en-US" sz="2700" dirty="0"/>
              <a:t>	</a:t>
            </a:r>
            <a:endParaRPr lang="en-US" dirty="0"/>
          </a:p>
          <a:p>
            <a:pPr lvl="0"/>
            <a:r>
              <a:rPr lang="en-US" sz="1900" b="1" dirty="0" smtClean="0"/>
              <a:t>No, as </a:t>
            </a:r>
            <a:r>
              <a:rPr lang="en-US" sz="1900" b="1" dirty="0"/>
              <a:t>long as the reference teaches all of the elements as arranged in the claim, and the elements inherently constitute an </a:t>
            </a:r>
            <a:r>
              <a:rPr lang="en-US" sz="1900" b="1" dirty="0" smtClean="0"/>
              <a:t>apparatus “for </a:t>
            </a:r>
            <a:r>
              <a:rPr lang="en-US" sz="1900" b="1" dirty="0"/>
              <a:t>managing nodes in a network.”</a:t>
            </a:r>
            <a:r>
              <a:rPr lang="en-US" sz="1900" dirty="0"/>
              <a:t>  Note that preamble language that breathes life and meaning into a claim cannot be ignored.  If the preamble language materially changes what the claimed invention is, then it is a limitation that must be considered.  However, if the preamble merely states the </a:t>
            </a:r>
            <a:r>
              <a:rPr lang="en-US" sz="1900" dirty="0" smtClean="0"/>
              <a:t>Inventor’s </a:t>
            </a:r>
            <a:r>
              <a:rPr lang="en-US" sz="1900" dirty="0"/>
              <a:t>intended use, it does not further limit the scope of the claim</a:t>
            </a:r>
            <a:r>
              <a:rPr lang="en-US" sz="1900" dirty="0" smtClean="0"/>
              <a:t>.</a:t>
            </a:r>
          </a:p>
          <a:p>
            <a:pPr lvl="1"/>
            <a:r>
              <a:rPr lang="en-US" sz="1900" dirty="0" smtClean="0"/>
              <a:t>Although </a:t>
            </a:r>
            <a:r>
              <a:rPr lang="en-US" sz="1900" dirty="0"/>
              <a:t>the question asks about anticipation, it is also true that a mere statement of intended use does not further limit the scope of the claim when analyzing for obviousness.</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5814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 </a:t>
            </a:r>
            <a:br>
              <a:rPr lang="en-US" sz="3200" dirty="0" smtClean="0"/>
            </a:br>
            <a:r>
              <a:rPr lang="en-US" sz="3200" dirty="0" smtClean="0"/>
              <a:t>Discussion A1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Q2</a:t>
            </a:r>
            <a:r>
              <a:rPr lang="en-US" sz="2800" dirty="0"/>
              <a:t>. </a:t>
            </a:r>
            <a:r>
              <a:rPr lang="en-US" sz="2800" dirty="0" smtClean="0"/>
              <a:t>Should an anticipation rejection be made over Carpenter?</a:t>
            </a:r>
            <a:endParaRPr lang="en-US" sz="28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16692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A: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62500" lnSpcReduction="20000"/>
          </a:bodyPr>
          <a:lstStyle/>
          <a:p>
            <a:pPr lvl="0"/>
            <a:r>
              <a:rPr lang="en-US" sz="2800" dirty="0"/>
              <a:t>Q2. Should an anticipation rejection be made over Carpenter?</a:t>
            </a:r>
          </a:p>
          <a:p>
            <a:pPr lvl="0"/>
            <a:r>
              <a:rPr lang="en-US" sz="2800" dirty="0"/>
              <a:t>	</a:t>
            </a:r>
            <a:r>
              <a:rPr lang="en-US" sz="2800" b="1" dirty="0" smtClean="0"/>
              <a:t>No </a:t>
            </a:r>
          </a:p>
          <a:p>
            <a:pPr lvl="0"/>
            <a:endParaRPr lang="en-US" sz="2800" dirty="0" smtClean="0"/>
          </a:p>
          <a:p>
            <a:pPr marL="344488" indent="-344488">
              <a:buFont typeface="Arial" panose="020B0604020202020204" pitchFamily="34" charset="0"/>
              <a:buChar char="•"/>
            </a:pPr>
            <a:r>
              <a:rPr lang="en-US" sz="2800" dirty="0" smtClean="0"/>
              <a:t>It </a:t>
            </a:r>
            <a:r>
              <a:rPr lang="en-US" sz="2800" dirty="0"/>
              <a:t>is not clear how the system of Carpenter is being implemented because Carpenter does not teach a single apparatus that includes all of the limitations; the disclosed cryptography system and network reservation system are not specifically disclosed in a single apparatus</a:t>
            </a:r>
            <a:r>
              <a:rPr lang="en-US" sz="2800" dirty="0" smtClean="0"/>
              <a:t>.</a:t>
            </a:r>
          </a:p>
          <a:p>
            <a:pPr marL="801688" lvl="1" indent="-344488">
              <a:buFont typeface="Arial" panose="020B0604020202020204" pitchFamily="34" charset="0"/>
              <a:buChar char="•"/>
            </a:pPr>
            <a:r>
              <a:rPr lang="en-US" sz="2800" dirty="0"/>
              <a:t>A proper anticipation rejection must be based on a disclosure in a single reference of all of the elements of the claimed invention arranged as in the claimed invention. It is improper to combine separate inventions or embodiments within a disclosure, absent a suggestion to do so, for the purposes of anticipation. </a:t>
            </a:r>
          </a:p>
          <a:p>
            <a:pPr marL="344488" indent="-344488">
              <a:buFont typeface="Arial" panose="020B0604020202020204" pitchFamily="34" charset="0"/>
              <a:buChar char="•"/>
            </a:pPr>
            <a:r>
              <a:rPr lang="en-US" sz="2800" dirty="0" smtClean="0"/>
              <a:t>Furthermore, Carpenter </a:t>
            </a:r>
            <a:r>
              <a:rPr lang="en-US" sz="2800" dirty="0"/>
              <a:t>does not teach that the disclosed network reservation system identifies a plurality of next nodes wherein the plurality of next nodes are indirectly connected to a source node</a:t>
            </a:r>
            <a:r>
              <a:rPr lang="en-US" sz="2800" dirty="0" smtClean="0"/>
              <a:t>.</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64542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Electrical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85000" lnSpcReduction="20000"/>
          </a:bodyPr>
          <a:lstStyle/>
          <a:p>
            <a:pPr marL="0" indent="0">
              <a:buAutoNum type="arabicPeriod"/>
            </a:pPr>
            <a:r>
              <a:rPr lang="en-US" sz="1800" dirty="0" smtClean="0"/>
              <a:t> An </a:t>
            </a:r>
            <a:r>
              <a:rPr lang="en-US" sz="1800" dirty="0"/>
              <a:t>apparatus for managing nodes in a network comprising:</a:t>
            </a:r>
          </a:p>
          <a:p>
            <a:pPr marL="0" indent="0">
              <a:buNone/>
            </a:pPr>
            <a:r>
              <a:rPr lang="en-US" sz="1800" dirty="0"/>
              <a:t>	a cryptography system for encrypting data to be transmitted through the network, and </a:t>
            </a:r>
          </a:p>
          <a:p>
            <a:pPr marL="0" indent="0">
              <a:buNone/>
            </a:pPr>
            <a:r>
              <a:rPr lang="en-US" sz="1800" dirty="0"/>
              <a:t>	a network reservation system for identifying a plurality of next nodes in the network based on a destination for the encrypted data, </a:t>
            </a:r>
          </a:p>
          <a:p>
            <a:pPr marL="0" indent="0">
              <a:buNone/>
            </a:pPr>
            <a:r>
              <a:rPr lang="en-US" sz="1800" dirty="0" smtClean="0"/>
              <a:t>	wherein </a:t>
            </a:r>
            <a:r>
              <a:rPr lang="en-US" sz="1800" dirty="0"/>
              <a:t>the plurality of next nodes are indirectly connected to a source node from which the encrypted data is sent to the destination via at least one other node, the destination being among the plurality of next nodes, and</a:t>
            </a:r>
          </a:p>
          <a:p>
            <a:pPr marL="0" indent="0">
              <a:buNone/>
            </a:pPr>
            <a:r>
              <a:rPr lang="en-US" sz="1800" dirty="0" smtClean="0"/>
              <a:t>	wherein </a:t>
            </a:r>
            <a:r>
              <a:rPr lang="en-US" sz="1800" dirty="0"/>
              <a:t>the network reservation system further selectively implements pre-reserved paths along the plurality of next nodes for transmitting the encrypted data. </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References A2</a:t>
            </a:r>
            <a:endParaRPr lang="en-US" sz="1800" dirty="0"/>
          </a:p>
        </p:txBody>
      </p:sp>
      <p:sp>
        <p:nvSpPr>
          <p:cNvPr id="9" name="Content Placeholder 8"/>
          <p:cNvSpPr>
            <a:spLocks noGrp="1"/>
          </p:cNvSpPr>
          <p:nvPr>
            <p:ph sz="quarter" idx="4"/>
          </p:nvPr>
        </p:nvSpPr>
        <p:spPr>
          <a:xfrm>
            <a:off x="4645028" y="1312326"/>
            <a:ext cx="4041774" cy="3862396"/>
          </a:xfrm>
        </p:spPr>
        <p:txBody>
          <a:bodyPr>
            <a:normAutofit fontScale="85000" lnSpcReduction="10000"/>
          </a:bodyPr>
          <a:lstStyle/>
          <a:p>
            <a:r>
              <a:rPr lang="en-US" sz="1800" dirty="0"/>
              <a:t>The Buckhantz </a:t>
            </a:r>
            <a:r>
              <a:rPr lang="en-US" sz="1800" dirty="0" smtClean="0"/>
              <a:t>reference </a:t>
            </a:r>
            <a:r>
              <a:rPr lang="en-US" sz="1800" dirty="0"/>
              <a:t>teaches a cryptography system configured to encrypt data to be transmitted through a </a:t>
            </a:r>
            <a:r>
              <a:rPr lang="en-US" sz="1800" dirty="0" smtClean="0"/>
              <a:t>network, </a:t>
            </a:r>
            <a:r>
              <a:rPr lang="en-US" sz="1800" dirty="0"/>
              <a:t>wherein the encrypted data is transmitted through a plurality of </a:t>
            </a:r>
            <a:r>
              <a:rPr lang="en-US" sz="1800" dirty="0" smtClean="0"/>
              <a:t>successive </a:t>
            </a:r>
            <a:r>
              <a:rPr lang="en-US" sz="1800" dirty="0"/>
              <a:t>elements without decryption until the encrypted data arrives at the destination.  In order to enhance the efficiency of the network, the cryptography system of Buckhantz </a:t>
            </a:r>
            <a:r>
              <a:rPr lang="en-US" sz="1800" dirty="0" smtClean="0"/>
              <a:t>identifies the plurality of successive elements and utilizes </a:t>
            </a:r>
            <a:r>
              <a:rPr lang="en-US" sz="1800" dirty="0"/>
              <a:t>selectively implemented pre-reserved paths for transmitting the data.   </a:t>
            </a:r>
          </a:p>
          <a:p>
            <a:r>
              <a:rPr lang="en-US" sz="1800" dirty="0"/>
              <a:t>The Lawson </a:t>
            </a:r>
            <a:r>
              <a:rPr lang="en-US" sz="1800" dirty="0" smtClean="0"/>
              <a:t>reference </a:t>
            </a:r>
            <a:r>
              <a:rPr lang="en-US" sz="1800" dirty="0"/>
              <a:t>teaches that successive elements through which data is transmitted in a network are “successive next nodes.” </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17824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 </a:t>
            </a:r>
            <a:br>
              <a:rPr lang="en-US" sz="3200" dirty="0" smtClean="0"/>
            </a:br>
            <a:r>
              <a:rPr lang="en-US" sz="3200" dirty="0" smtClean="0"/>
              <a:t>Discussion A2</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fontScale="92500" lnSpcReduction="20000"/>
          </a:bodyPr>
          <a:lstStyle/>
          <a:p>
            <a:pPr lvl="0"/>
            <a:r>
              <a:rPr lang="en-US" sz="2400" dirty="0" smtClean="0"/>
              <a:t>Q1. Can an anticipation rejection be made given </a:t>
            </a:r>
            <a:r>
              <a:rPr lang="en-US" sz="2400" dirty="0"/>
              <a:t>that the Lawson reference is needed to establish that the successive elements as taught by Buckhantz constitute </a:t>
            </a:r>
            <a:r>
              <a:rPr lang="en-US" sz="2400" dirty="0" smtClean="0"/>
              <a:t>“successive next nodes</a:t>
            </a:r>
            <a:r>
              <a:rPr lang="en-US" sz="2400" dirty="0"/>
              <a:t>” as </a:t>
            </a:r>
            <a:r>
              <a:rPr lang="en-US" sz="2400" dirty="0" smtClean="0"/>
              <a:t>required by </a:t>
            </a:r>
            <a:r>
              <a:rPr lang="en-US" sz="2400" dirty="0"/>
              <a:t>the claim?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921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5719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t>
            </a:r>
            <a:r>
              <a:rPr lang="en-US" sz="3200" dirty="0"/>
              <a:t>A:</a:t>
            </a:r>
            <a:r>
              <a:rPr lang="en-US" sz="3200" dirty="0" smtClean="0"/>
              <a:t/>
            </a:r>
            <a:br>
              <a:rPr lang="en-US" sz="3200" dirty="0" smtClean="0"/>
            </a:br>
            <a:r>
              <a:rPr lang="en-US" sz="3200" dirty="0" smtClean="0"/>
              <a:t>Discussion A2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r>
              <a:rPr lang="en-US" sz="2200" dirty="0"/>
              <a:t>Q1. Can an anticipation rejection be made given that the Lawson reference is needed to establish that the successive elements as taught by Buckhantz constitute “successive next nodes” as required by the claim? </a:t>
            </a:r>
          </a:p>
          <a:p>
            <a:pPr lvl="0"/>
            <a:r>
              <a:rPr lang="en-US" sz="2200" dirty="0"/>
              <a:t>	</a:t>
            </a:r>
            <a:r>
              <a:rPr lang="en-US" sz="2200" b="1" dirty="0" smtClean="0"/>
              <a:t>Yes</a:t>
            </a:r>
          </a:p>
          <a:p>
            <a:pPr lvl="0"/>
            <a:endParaRPr lang="en-US" dirty="0"/>
          </a:p>
          <a:p>
            <a:pPr marL="342900" lvl="0" indent="-342900">
              <a:buFont typeface="Arial" panose="020B0604020202020204" pitchFamily="34" charset="0"/>
              <a:buChar char="•"/>
            </a:pPr>
            <a:r>
              <a:rPr lang="en-US" sz="2100" dirty="0" smtClean="0"/>
              <a:t>Buckhantz </a:t>
            </a:r>
            <a:r>
              <a:rPr lang="en-US" sz="2100" dirty="0"/>
              <a:t>teaches all claim </a:t>
            </a:r>
            <a:r>
              <a:rPr lang="en-US" sz="2100" dirty="0" smtClean="0"/>
              <a:t>limitations. Nodes </a:t>
            </a:r>
            <a:r>
              <a:rPr lang="en-US" sz="2100" dirty="0"/>
              <a:t>are inherently taught by Buckhantz. </a:t>
            </a:r>
          </a:p>
          <a:p>
            <a:pPr marL="342900" lvl="0" indent="-342900">
              <a:buFont typeface="Arial" panose="020B0604020202020204" pitchFamily="34" charset="0"/>
              <a:buChar char="•"/>
            </a:pPr>
            <a:r>
              <a:rPr lang="en-US" sz="2100" dirty="0" smtClean="0"/>
              <a:t>Lawson </a:t>
            </a:r>
            <a:r>
              <a:rPr lang="en-US" sz="2100" dirty="0"/>
              <a:t>does not add any elements in addition to those taught by Buckhantz.  Lawson merely establishes that the nodes required by the claim are inherently taught by Buckhantz. </a:t>
            </a:r>
            <a:r>
              <a:rPr lang="en-US" sz="2100" dirty="0" smtClean="0"/>
              <a:t>See MPEP </a:t>
            </a:r>
            <a:r>
              <a:rPr lang="en-US" sz="2100" dirty="0"/>
              <a:t>§ </a:t>
            </a:r>
            <a:r>
              <a:rPr lang="en-US" sz="2100" dirty="0" smtClean="0"/>
              <a:t>2131.01.</a:t>
            </a:r>
            <a:endParaRPr lang="en-US" sz="21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59472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 </a:t>
            </a:r>
            <a:br>
              <a:rPr lang="en-US" sz="3200" dirty="0" smtClean="0"/>
            </a:br>
            <a:r>
              <a:rPr lang="en-US" sz="3200" dirty="0" smtClean="0"/>
              <a:t>Discussion A2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lvl="0"/>
            <a:r>
              <a:rPr lang="en-US" sz="2800" dirty="0" smtClean="0"/>
              <a:t>Q2</a:t>
            </a:r>
            <a:r>
              <a:rPr lang="en-US" sz="2800" dirty="0"/>
              <a:t>. </a:t>
            </a:r>
            <a:r>
              <a:rPr lang="en-US" sz="2800" dirty="0" smtClean="0"/>
              <a:t>Should an </a:t>
            </a:r>
            <a:r>
              <a:rPr lang="en-US" sz="2800" dirty="0"/>
              <a:t>obviousness rejection </a:t>
            </a:r>
            <a:r>
              <a:rPr lang="en-US" sz="2800" dirty="0" smtClean="0"/>
              <a:t>be made over </a:t>
            </a:r>
            <a:r>
              <a:rPr lang="en-US" sz="2800" dirty="0"/>
              <a:t>Buckhantz in view of Lawson?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49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53217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smtClean="0"/>
              <a:t>Discussion A1</a:t>
            </a:r>
            <a:endParaRPr lang="en-US" sz="3200" dirty="0"/>
          </a:p>
        </p:txBody>
      </p:sp>
      <p:sp>
        <p:nvSpPr>
          <p:cNvPr id="12" name="TextBox 11"/>
          <p:cNvSpPr txBox="1"/>
          <p:nvPr/>
        </p:nvSpPr>
        <p:spPr>
          <a:xfrm>
            <a:off x="538843" y="1333500"/>
            <a:ext cx="8066314" cy="1828800"/>
          </a:xfrm>
          <a:prstGeom prst="rect">
            <a:avLst/>
          </a:prstGeom>
          <a:noFill/>
        </p:spPr>
        <p:txBody>
          <a:bodyPr wrap="square" rtlCol="0">
            <a:normAutofit fontScale="92500" lnSpcReduction="10000"/>
          </a:bodyPr>
          <a:lstStyle/>
          <a:p>
            <a:pPr marL="285739" indent="-285739">
              <a:buFont typeface="Arial" panose="020B0604020202020204" pitchFamily="34" charset="0"/>
              <a:buChar char="•"/>
            </a:pPr>
            <a:endParaRPr lang="en-US" sz="667" dirty="0">
              <a:latin typeface="Georgia" pitchFamily="18" charset="0"/>
            </a:endParaRPr>
          </a:p>
          <a:p>
            <a:pPr lvl="0"/>
            <a:r>
              <a:rPr lang="en-US" sz="2400" dirty="0" smtClean="0"/>
              <a:t>Q1. Can an </a:t>
            </a:r>
            <a:r>
              <a:rPr lang="en-US" sz="2400" dirty="0"/>
              <a:t>anticipation rejection </a:t>
            </a:r>
            <a:r>
              <a:rPr lang="en-US" sz="2400" dirty="0" smtClean="0"/>
              <a:t>over Martinez be made given </a:t>
            </a:r>
            <a:r>
              <a:rPr lang="en-US" sz="2400" dirty="0"/>
              <a:t>that the Henley reference is needed to establish that reduction of inflammation as taught by Martinez results from inhibition of prostaglandin synthesis?  </a:t>
            </a:r>
            <a:endParaRPr lang="en-US" sz="2400" dirty="0" smtClean="0"/>
          </a:p>
          <a:p>
            <a:pPr lvl="0" defTabSz="461963"/>
            <a:r>
              <a:rPr lang="en-US" sz="2400" dirty="0" smtClean="0"/>
              <a:t>	</a:t>
            </a:r>
            <a:endParaRPr lang="en-US" sz="24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667000" y="27051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dirty="0" smtClean="0"/>
              <a:t>Summer/Fall 2018</a:t>
            </a:r>
            <a:endParaRPr lang="en-US" dirty="0"/>
          </a:p>
        </p:txBody>
      </p:sp>
    </p:spTree>
    <p:extLst>
      <p:ext uri="{BB962C8B-B14F-4D97-AF65-F5344CB8AC3E}">
        <p14:creationId xmlns:p14="http://schemas.microsoft.com/office/powerpoint/2010/main" val="183074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A: </a:t>
            </a:r>
            <a:br>
              <a:rPr lang="en-US" sz="3200" dirty="0" smtClean="0"/>
            </a:br>
            <a:r>
              <a:rPr lang="en-US" sz="3200" dirty="0" smtClean="0"/>
              <a:t>Discussion A2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a:bodyPr>
          <a:lstStyle/>
          <a:p>
            <a:pPr lvl="0"/>
            <a:r>
              <a:rPr lang="en-US" sz="2800" dirty="0"/>
              <a:t>Q2. Should an obviousness rejection be made over Buckhantz in view of Lawson? </a:t>
            </a:r>
            <a:endParaRPr lang="en-US" sz="2800" dirty="0" smtClean="0"/>
          </a:p>
          <a:p>
            <a:pPr lvl="0"/>
            <a:r>
              <a:rPr lang="en-US" sz="2800" b="1" dirty="0"/>
              <a:t>	</a:t>
            </a:r>
            <a:r>
              <a:rPr lang="en-US" sz="2800" b="1" dirty="0" smtClean="0"/>
              <a:t>No </a:t>
            </a:r>
          </a:p>
          <a:p>
            <a:pPr lvl="0"/>
            <a:endParaRPr lang="en-US" sz="2800" dirty="0" smtClean="0"/>
          </a:p>
          <a:p>
            <a:r>
              <a:rPr lang="en-US" sz="2400" dirty="0"/>
              <a:t>An obviousness rejection would not be appropriate because no modification of the teaching of Buckhantz is needed to meet the limitations of claim </a:t>
            </a:r>
            <a:r>
              <a:rPr lang="en-US" sz="2400" dirty="0" smtClean="0"/>
              <a:t>1.</a:t>
            </a:r>
            <a:endParaRPr lang="en-US" sz="2400" dirty="0"/>
          </a:p>
          <a:p>
            <a:pPr lvl="0"/>
            <a:endParaRPr lang="en-US" sz="2800" dirty="0" smtClean="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38050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Electrical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85000" lnSpcReduction="20000"/>
          </a:bodyPr>
          <a:lstStyle/>
          <a:p>
            <a:pPr marL="0" indent="0">
              <a:buAutoNum type="arabicPeriod"/>
            </a:pPr>
            <a:r>
              <a:rPr lang="en-US" sz="1800" dirty="0" smtClean="0"/>
              <a:t> An </a:t>
            </a:r>
            <a:r>
              <a:rPr lang="en-US" sz="1800" dirty="0"/>
              <a:t>apparatus for managing nodes in a network comprising:</a:t>
            </a:r>
          </a:p>
          <a:p>
            <a:pPr marL="0" indent="0">
              <a:buNone/>
            </a:pPr>
            <a:r>
              <a:rPr lang="en-US" sz="1800" dirty="0"/>
              <a:t>	a cryptography system for encrypting data to be transmitted through the network, and </a:t>
            </a:r>
          </a:p>
          <a:p>
            <a:pPr marL="0" indent="0">
              <a:buNone/>
            </a:pPr>
            <a:r>
              <a:rPr lang="en-US" sz="1800" dirty="0"/>
              <a:t>	a network reservation system for identifying a plurality of next nodes in the network based on a destination for the encrypted data, </a:t>
            </a:r>
          </a:p>
          <a:p>
            <a:pPr marL="0" indent="0">
              <a:buNone/>
            </a:pPr>
            <a:r>
              <a:rPr lang="en-US" sz="1800" dirty="0" smtClean="0"/>
              <a:t>	wherein </a:t>
            </a:r>
            <a:r>
              <a:rPr lang="en-US" sz="1800" dirty="0"/>
              <a:t>the plurality of next nodes are indirectly connected to a source node from which the encrypted data is sent to the destination via at least one other node, the destination being among the plurality of next nodes, and</a:t>
            </a:r>
          </a:p>
          <a:p>
            <a:pPr marL="0" indent="0">
              <a:buNone/>
            </a:pPr>
            <a:r>
              <a:rPr lang="en-US" sz="1800" dirty="0" smtClean="0"/>
              <a:t>	wherein </a:t>
            </a:r>
            <a:r>
              <a:rPr lang="en-US" sz="1800" dirty="0"/>
              <a:t>the network reservation system further selectively implements pre-reserved paths along the plurality of next nodes for transmitting the encrypted data. </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A3</a:t>
            </a:r>
            <a:endParaRPr lang="en-US" sz="1800" dirty="0"/>
          </a:p>
        </p:txBody>
      </p:sp>
      <p:sp>
        <p:nvSpPr>
          <p:cNvPr id="9" name="Content Placeholder 8"/>
          <p:cNvSpPr>
            <a:spLocks noGrp="1"/>
          </p:cNvSpPr>
          <p:nvPr>
            <p:ph sz="quarter" idx="4"/>
          </p:nvPr>
        </p:nvSpPr>
        <p:spPr>
          <a:xfrm>
            <a:off x="4645028" y="1312326"/>
            <a:ext cx="4041774" cy="3862396"/>
          </a:xfrm>
        </p:spPr>
        <p:txBody>
          <a:bodyPr>
            <a:normAutofit/>
          </a:bodyPr>
          <a:lstStyle/>
          <a:p>
            <a:r>
              <a:rPr lang="en-US" sz="1800" dirty="0"/>
              <a:t>The Walton reference teaches several methods for efficient management of nodes in a network for transmission of encrypted data. </a:t>
            </a:r>
            <a:r>
              <a:rPr lang="en-US" sz="1800" dirty="0" smtClean="0"/>
              <a:t>One </a:t>
            </a:r>
            <a:r>
              <a:rPr lang="en-US" sz="1800" dirty="0"/>
              <a:t>of the methods </a:t>
            </a:r>
            <a:r>
              <a:rPr lang="en-US" sz="1800" dirty="0" smtClean="0"/>
              <a:t>is identifying a plurality of next nodes and </a:t>
            </a:r>
            <a:r>
              <a:rPr lang="en-US" sz="1800" dirty="0"/>
              <a:t>selective implementation of pre-reserved paths along </a:t>
            </a:r>
            <a:r>
              <a:rPr lang="en-US" sz="1800" dirty="0" smtClean="0"/>
              <a:t>the </a:t>
            </a:r>
            <a:r>
              <a:rPr lang="en-US" sz="1800" dirty="0"/>
              <a:t>plurality of </a:t>
            </a:r>
            <a:r>
              <a:rPr lang="en-US" sz="1800" dirty="0" smtClean="0"/>
              <a:t>next </a:t>
            </a:r>
            <a:r>
              <a:rPr lang="en-US" sz="1800" dirty="0"/>
              <a:t>nodes. </a:t>
            </a:r>
            <a:endParaRPr lang="en-US" dirty="0"/>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99377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Electrical Example A: </a:t>
            </a:r>
            <a:br>
              <a:rPr lang="en-US" sz="3200" dirty="0" smtClean="0"/>
            </a:br>
            <a:r>
              <a:rPr lang="en-US" sz="3200" dirty="0" smtClean="0"/>
              <a:t>Discussion A3</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Does </a:t>
            </a:r>
            <a:r>
              <a:rPr lang="en-US" sz="2400" dirty="0"/>
              <a:t>the Walton reference teach all of the claim limitations?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921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94776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t>
            </a:r>
            <a:r>
              <a:rPr lang="en-US" sz="3200" dirty="0"/>
              <a:t>A:</a:t>
            </a:r>
            <a:r>
              <a:rPr lang="en-US" sz="3200" dirty="0" smtClean="0"/>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pPr lvl="0"/>
            <a:r>
              <a:rPr lang="en-US" sz="2800" dirty="0"/>
              <a:t>Q1. Does the Walton reference teach all of the claim limitations? </a:t>
            </a:r>
          </a:p>
          <a:p>
            <a:pPr lvl="0"/>
            <a:r>
              <a:rPr lang="en-US" sz="2600" dirty="0"/>
              <a:t>	</a:t>
            </a:r>
            <a:r>
              <a:rPr lang="en-US" sz="2600" b="1" dirty="0" smtClean="0"/>
              <a:t>No</a:t>
            </a:r>
          </a:p>
          <a:p>
            <a:pPr lvl="0"/>
            <a:endParaRPr lang="en-US" dirty="0"/>
          </a:p>
          <a:p>
            <a:pPr lvl="0"/>
            <a:r>
              <a:rPr lang="en-US" sz="2100" dirty="0" smtClean="0"/>
              <a:t>Even </a:t>
            </a:r>
            <a:r>
              <a:rPr lang="en-US" sz="2100" dirty="0"/>
              <a:t>if it could be argued that Walton inherently discloses the network reservation system limitations, Walton does not teach “a cryptography system for encrypting data.”  Walton appears to be concerned with handling the data after it has been encrypted.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2537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smtClean="0"/>
              <a:t>Electrical Example A: </a:t>
            </a:r>
            <a:br>
              <a:rPr lang="en-US" sz="3200" smtClean="0"/>
            </a:br>
            <a:r>
              <a:rPr lang="en-US" sz="3200" smtClean="0"/>
              <a:t>Discussion A3 (</a:t>
            </a:r>
            <a:r>
              <a:rPr lang="en-US" sz="3200" i="1" smtClean="0"/>
              <a:t>cont.</a:t>
            </a:r>
            <a:r>
              <a:rPr lang="en-US" sz="3200" smtClean="0"/>
              <a:t>)</a:t>
            </a:r>
            <a:endParaRPr lang="en-US" sz="3200" dirty="0"/>
          </a:p>
        </p:txBody>
      </p:sp>
      <p:sp>
        <p:nvSpPr>
          <p:cNvPr id="12" name="TextBox 11"/>
          <p:cNvSpPr txBox="1"/>
          <p:nvPr/>
        </p:nvSpPr>
        <p:spPr>
          <a:xfrm>
            <a:off x="538843" y="1333500"/>
            <a:ext cx="8066314" cy="1143000"/>
          </a:xfrm>
          <a:prstGeom prst="rect">
            <a:avLst/>
          </a:prstGeom>
          <a:noFill/>
        </p:spPr>
        <p:txBody>
          <a:bodyPr wrap="square" rtlCol="0">
            <a:normAutofit/>
          </a:bodyPr>
          <a:lstStyle/>
          <a:p>
            <a:pPr lvl="0"/>
            <a:r>
              <a:rPr lang="en-US" sz="2800" dirty="0" smtClean="0"/>
              <a:t>Q2</a:t>
            </a:r>
            <a:r>
              <a:rPr lang="en-US" sz="2800" dirty="0"/>
              <a:t>. </a:t>
            </a:r>
            <a:r>
              <a:rPr lang="en-US" sz="2800" dirty="0" smtClean="0"/>
              <a:t>Should an anticipation rejection be made over Walton</a:t>
            </a:r>
            <a:r>
              <a:rPr lang="en-US" sz="2800" dirty="0"/>
              <a: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75537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A: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a:bodyPr>
          <a:lstStyle/>
          <a:p>
            <a:pPr lvl="0"/>
            <a:r>
              <a:rPr lang="en-US" sz="2800" dirty="0"/>
              <a:t>Q2. Should an anticipation rejection be made over Walton? </a:t>
            </a:r>
            <a:r>
              <a:rPr lang="en-US" sz="2800" b="1" dirty="0"/>
              <a:t>	</a:t>
            </a:r>
            <a:endParaRPr lang="en-US" sz="2800" b="1" dirty="0" smtClean="0"/>
          </a:p>
          <a:p>
            <a:pPr lvl="0"/>
            <a:r>
              <a:rPr lang="en-US" sz="2800" b="1" dirty="0"/>
              <a:t>	</a:t>
            </a:r>
            <a:r>
              <a:rPr lang="en-US" sz="2800" b="1" dirty="0" smtClean="0"/>
              <a:t>No </a:t>
            </a:r>
          </a:p>
          <a:p>
            <a:pPr lvl="0"/>
            <a:endParaRPr lang="en-US" sz="2800" dirty="0" smtClean="0"/>
          </a:p>
          <a:p>
            <a:r>
              <a:rPr lang="en-US" sz="2600" dirty="0" smtClean="0"/>
              <a:t>Walton </a:t>
            </a:r>
            <a:r>
              <a:rPr lang="en-US" sz="2600" dirty="0"/>
              <a:t>does not disclose all elements of the claimed </a:t>
            </a:r>
            <a:r>
              <a:rPr lang="en-US" sz="2600" dirty="0" smtClean="0"/>
              <a:t>invention. Specifically, Walton fails to disclose the claimed cryptography system.</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05794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A: </a:t>
            </a:r>
            <a:br>
              <a:rPr lang="en-US" sz="3200" dirty="0" smtClean="0"/>
            </a:br>
            <a:r>
              <a:rPr lang="en-US" sz="3200" dirty="0" smtClean="0"/>
              <a:t>Discussion A3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524000"/>
          </a:xfrm>
          <a:prstGeom prst="rect">
            <a:avLst/>
          </a:prstGeom>
          <a:noFill/>
        </p:spPr>
        <p:txBody>
          <a:bodyPr wrap="square" rtlCol="0">
            <a:noAutofit/>
          </a:bodyPr>
          <a:lstStyle/>
          <a:p>
            <a:pPr lvl="0"/>
            <a:r>
              <a:rPr lang="en-US" sz="2000" dirty="0" smtClean="0"/>
              <a:t>Q3</a:t>
            </a:r>
            <a:r>
              <a:rPr lang="en-US" sz="2000" dirty="0"/>
              <a:t>. </a:t>
            </a:r>
            <a:r>
              <a:rPr lang="en-US" sz="2000" dirty="0" smtClean="0"/>
              <a:t>If </a:t>
            </a:r>
            <a:r>
              <a:rPr lang="en-US" sz="2000" dirty="0"/>
              <a:t>the phrase “a cryptography system for encrypting data” is determined to invoke 112(f) and the claim is rejected under 112(b) for lack of corresponding structure in the specification, must </a:t>
            </a:r>
            <a:r>
              <a:rPr lang="en-US" sz="2000" dirty="0" smtClean="0"/>
              <a:t>that limitation be considered </a:t>
            </a:r>
            <a:r>
              <a:rPr lang="en-US" sz="2000" dirty="0"/>
              <a:t>when evaluating the claim for patentability over the prior art?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638663" y="2690732"/>
            <a:ext cx="3237124" cy="2701443"/>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1450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A: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92500"/>
          </a:bodyPr>
          <a:lstStyle/>
          <a:p>
            <a:pPr lvl="0"/>
            <a:r>
              <a:rPr lang="en-US" sz="2600" dirty="0" smtClean="0"/>
              <a:t>Q3</a:t>
            </a:r>
            <a:r>
              <a:rPr lang="en-US" sz="2600" dirty="0"/>
              <a:t>. </a:t>
            </a:r>
            <a:r>
              <a:rPr lang="en-US" sz="2600" dirty="0" smtClean="0"/>
              <a:t>If </a:t>
            </a:r>
            <a:r>
              <a:rPr lang="en-US" sz="2600" dirty="0"/>
              <a:t>the phrase “a cryptography system for encrypting data” is determined to invoke 112(f) and the claim is rejected under 112(b) for lack of corresponding structure in the specification, must that limitation be considered when evaluating the claim for patentability over the prior art? </a:t>
            </a:r>
            <a:r>
              <a:rPr lang="en-US" sz="2600" b="1" dirty="0"/>
              <a:t>	</a:t>
            </a:r>
            <a:endParaRPr lang="en-US" sz="2600" b="1" dirty="0" smtClean="0"/>
          </a:p>
          <a:p>
            <a:pPr lvl="0"/>
            <a:r>
              <a:rPr lang="en-US" sz="2600" b="1" dirty="0"/>
              <a:t>	</a:t>
            </a:r>
            <a:r>
              <a:rPr lang="en-US" sz="2600" b="1" dirty="0" smtClean="0"/>
              <a:t>Yes </a:t>
            </a:r>
          </a:p>
          <a:p>
            <a:pPr lvl="0"/>
            <a:endParaRPr lang="en-US" sz="2800" dirty="0" smtClean="0"/>
          </a:p>
          <a:p>
            <a:r>
              <a:rPr lang="en-US" sz="2600" dirty="0" smtClean="0"/>
              <a:t>An </a:t>
            </a:r>
            <a:r>
              <a:rPr lang="en-US" sz="2600" dirty="0"/>
              <a:t>indefinite claim limitation cannot be ignored when considering anticipation or obviousness over the prior </a:t>
            </a:r>
            <a:r>
              <a:rPr lang="en-US" sz="2600" dirty="0" smtClean="0"/>
              <a:t>art.</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65615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Electrical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Claims 1-3</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92500" lnSpcReduction="10000"/>
          </a:bodyPr>
          <a:lstStyle/>
          <a:p>
            <a:pPr marL="0" indent="0">
              <a:buNone/>
            </a:pPr>
            <a:r>
              <a:rPr lang="en-US" dirty="0"/>
              <a:t>Claim 1.  A semiconductor chip redistribution layer comprising an electrical conductor path, the electrical conductor path comprising copper and one additional conductive material, wherein the additional conductive material is present in an amount of at least about 0.5% by weight of the electrical conductor </a:t>
            </a:r>
            <a:r>
              <a:rPr lang="en-US" dirty="0" smtClean="0"/>
              <a:t>path</a:t>
            </a:r>
          </a:p>
          <a:p>
            <a:pPr marL="0" indent="0">
              <a:buNone/>
            </a:pPr>
            <a:endParaRPr lang="en-US" dirty="0"/>
          </a:p>
          <a:p>
            <a:pPr marL="0" indent="0">
              <a:buNone/>
            </a:pPr>
            <a:r>
              <a:rPr lang="en-US" dirty="0"/>
              <a:t>Claim 2.  The semiconductor chip redistribution layer of claim 1, wherein the additional conductive material is tantalum.  </a:t>
            </a:r>
            <a:endParaRPr lang="en-US" dirty="0" smtClean="0"/>
          </a:p>
          <a:p>
            <a:pPr marL="0" indent="0">
              <a:buNone/>
            </a:pPr>
            <a:endParaRPr lang="en-US" dirty="0"/>
          </a:p>
          <a:p>
            <a:pPr marL="0" indent="0">
              <a:buNone/>
            </a:pPr>
            <a:r>
              <a:rPr lang="en-US" dirty="0"/>
              <a:t>Claim 3.  The semiconductor chip redistribution layer of claim 1 or 2, wherein the electrical conductor path has a tensile strength of more than 100 MPa. </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B1</a:t>
            </a:r>
            <a:endParaRPr lang="en-US" sz="1800" dirty="0"/>
          </a:p>
        </p:txBody>
      </p:sp>
      <p:sp>
        <p:nvSpPr>
          <p:cNvPr id="9" name="Content Placeholder 8"/>
          <p:cNvSpPr>
            <a:spLocks noGrp="1"/>
          </p:cNvSpPr>
          <p:nvPr>
            <p:ph sz="quarter" idx="4"/>
          </p:nvPr>
        </p:nvSpPr>
        <p:spPr>
          <a:xfrm>
            <a:off x="4645028" y="1312326"/>
            <a:ext cx="4041774" cy="3862396"/>
          </a:xfrm>
        </p:spPr>
        <p:txBody>
          <a:bodyPr>
            <a:normAutofit/>
          </a:bodyPr>
          <a:lstStyle/>
          <a:p>
            <a:r>
              <a:rPr lang="en-US" dirty="0"/>
              <a:t>The </a:t>
            </a:r>
            <a:r>
              <a:rPr lang="en-US" dirty="0" smtClean="0"/>
              <a:t>Puck </a:t>
            </a:r>
            <a:r>
              <a:rPr lang="en-US" dirty="0"/>
              <a:t>reference discloses a semiconductor chip redistribution layer which comprises an electrical conductor path made of 99% copper and 1% tantalum by weight.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18634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Electrical Example B: </a:t>
            </a:r>
            <a:br>
              <a:rPr lang="en-US" sz="3200" dirty="0" smtClean="0"/>
            </a:br>
            <a:r>
              <a:rPr lang="en-US" sz="3200" dirty="0" smtClean="0"/>
              <a:t>Discussion B1</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Does </a:t>
            </a:r>
            <a:r>
              <a:rPr lang="en-US" sz="2400" dirty="0"/>
              <a:t>it matter that the Puck reference does not </a:t>
            </a:r>
            <a:r>
              <a:rPr lang="en-US" sz="2400" dirty="0" smtClean="0"/>
              <a:t>explicitly teach that </a:t>
            </a:r>
            <a:r>
              <a:rPr lang="en-US" sz="2400" dirty="0"/>
              <a:t>tantalum is a conductive material?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921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59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31967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t>
            </a:r>
            <a:r>
              <a:rPr lang="en-US" sz="3200" dirty="0"/>
              <a:t>A:</a:t>
            </a:r>
            <a:r>
              <a:rPr lang="en-US" sz="3200" dirty="0" smtClean="0"/>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538843" y="1254853"/>
            <a:ext cx="8066314" cy="4042635"/>
          </a:xfrm>
          <a:prstGeom prst="rect">
            <a:avLst/>
          </a:prstGeom>
          <a:noFill/>
        </p:spPr>
        <p:txBody>
          <a:bodyPr wrap="square" rtlCol="0">
            <a:normAutofit fontScale="92500" lnSpcReduction="10000"/>
          </a:bodyPr>
          <a:lstStyle/>
          <a:p>
            <a:pPr lvl="0"/>
            <a:r>
              <a:rPr lang="en-US" sz="2600" dirty="0" smtClean="0"/>
              <a:t>Q1. Can an </a:t>
            </a:r>
            <a:r>
              <a:rPr lang="en-US" sz="2600" dirty="0"/>
              <a:t>anticipation rejection </a:t>
            </a:r>
            <a:r>
              <a:rPr lang="en-US" sz="2600" dirty="0" smtClean="0"/>
              <a:t>over Martinez be made given </a:t>
            </a:r>
            <a:r>
              <a:rPr lang="en-US" sz="2600" dirty="0"/>
              <a:t>that the Henley reference is needed to establish that reduction of inflammation as taught by Martinez results from inhibition of prostaglandin synthesis?  </a:t>
            </a:r>
            <a:endParaRPr lang="en-US" sz="2600" dirty="0" smtClean="0"/>
          </a:p>
          <a:p>
            <a:pPr lvl="0" defTabSz="461963"/>
            <a:r>
              <a:rPr lang="en-US" sz="2600" dirty="0" smtClean="0"/>
              <a:t>	</a:t>
            </a:r>
            <a:r>
              <a:rPr lang="en-US" sz="2600" b="1" dirty="0" smtClean="0"/>
              <a:t>Yes</a:t>
            </a:r>
            <a:endParaRPr lang="en-US" sz="2600" dirty="0" smtClean="0"/>
          </a:p>
          <a:p>
            <a:pPr lvl="0" defTabSz="461963"/>
            <a:endParaRPr lang="en-US" sz="1200" dirty="0" smtClean="0"/>
          </a:p>
          <a:p>
            <a:pPr marL="285750" indent="-285750">
              <a:buFont typeface="Arial" panose="020B0604020202020204" pitchFamily="34" charset="0"/>
              <a:buChar char="•"/>
            </a:pPr>
            <a:r>
              <a:rPr lang="en-US" dirty="0"/>
              <a:t>Martinez teaches all claim limitations.  The “amount of indomethacin sufficient to inhibit prostaglandin synthesis” is inherently taught by Martinez.  </a:t>
            </a:r>
          </a:p>
          <a:p>
            <a:pPr marL="285750" indent="-285750">
              <a:buFont typeface="Arial" panose="020B0604020202020204" pitchFamily="34" charset="0"/>
              <a:buChar char="•"/>
            </a:pPr>
            <a:r>
              <a:rPr lang="en-US" dirty="0"/>
              <a:t>Henley does not add any elements in addition to those taught by Martinez.  Henley merely establishes that the amount of indomethacin required by the claim is inherently taught by Martinez. </a:t>
            </a:r>
            <a:r>
              <a:rPr lang="en-US" dirty="0" smtClean="0"/>
              <a:t>See MPEP </a:t>
            </a:r>
            <a:r>
              <a:rPr lang="en-US" dirty="0"/>
              <a:t>§ </a:t>
            </a:r>
            <a:r>
              <a:rPr lang="en-US" dirty="0" smtClean="0"/>
              <a:t>2131.01.</a:t>
            </a:r>
            <a:endParaRPr lang="en-US" dirty="0"/>
          </a:p>
          <a:p>
            <a:pPr marL="285750" indent="-285750">
              <a:buFont typeface="Arial" panose="020B0604020202020204" pitchFamily="34" charset="0"/>
              <a:buChar char="•"/>
            </a:pPr>
            <a:r>
              <a:rPr lang="en-US" dirty="0"/>
              <a:t>Also note that since Henley merely establishes an </a:t>
            </a:r>
            <a:r>
              <a:rPr lang="en-US"/>
              <a:t>inherent </a:t>
            </a:r>
            <a:r>
              <a:rPr lang="en-US" smtClean="0"/>
              <a:t>property </a:t>
            </a:r>
            <a:r>
              <a:rPr lang="en-US" dirty="0"/>
              <a:t>of indomethacin, it is not necessary that the Henley reference be prior art to claim </a:t>
            </a:r>
            <a:r>
              <a:rPr lang="en-US" dirty="0" smtClean="0"/>
              <a:t>1.</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dirty="0" smtClean="0"/>
              <a:t>Summer/Fall 2018</a:t>
            </a:r>
            <a:endParaRPr lang="en-US" dirty="0"/>
          </a:p>
        </p:txBody>
      </p:sp>
    </p:spTree>
    <p:extLst>
      <p:ext uri="{BB962C8B-B14F-4D97-AF65-F5344CB8AC3E}">
        <p14:creationId xmlns:p14="http://schemas.microsoft.com/office/powerpoint/2010/main" val="368574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pPr lvl="0"/>
            <a:r>
              <a:rPr lang="en-US" sz="2800" dirty="0"/>
              <a:t>Q1. Does it matter that the Puck reference does not explicitly teach that tantalum is a conductive material? </a:t>
            </a:r>
          </a:p>
          <a:p>
            <a:pPr lvl="0"/>
            <a:r>
              <a:rPr lang="en-US" sz="2600" dirty="0"/>
              <a:t>	</a:t>
            </a:r>
            <a:r>
              <a:rPr lang="en-US" sz="2600" b="1" dirty="0" smtClean="0"/>
              <a:t>No</a:t>
            </a:r>
          </a:p>
          <a:p>
            <a:pPr lvl="0"/>
            <a:endParaRPr lang="en-US" dirty="0"/>
          </a:p>
          <a:p>
            <a:pPr lvl="0"/>
            <a:r>
              <a:rPr lang="en-US" sz="2100" dirty="0" smtClean="0"/>
              <a:t>PHOSITA </a:t>
            </a:r>
            <a:r>
              <a:rPr lang="en-US" sz="2100" dirty="0"/>
              <a:t>would recognize that metals which comprise an electrical conductor path are conductors.  For </a:t>
            </a:r>
            <a:r>
              <a:rPr lang="en-US" sz="2100" dirty="0" smtClean="0"/>
              <a:t>those </a:t>
            </a:r>
            <a:r>
              <a:rPr lang="en-US" sz="2100" dirty="0"/>
              <a:t>who are unfamiliar with this technology, note that claim 2 states that tantalum is conductive.</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85375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 </a:t>
            </a:r>
            <a:br>
              <a:rPr lang="en-US" sz="3200" dirty="0" smtClean="0"/>
            </a:br>
            <a:r>
              <a:rPr lang="en-US" sz="3200" dirty="0" smtClean="0"/>
              <a:t>Discussion B1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92500" lnSpcReduction="20000"/>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Q2</a:t>
            </a:r>
            <a:r>
              <a:rPr lang="en-US" sz="2800" dirty="0"/>
              <a:t>. </a:t>
            </a:r>
            <a:r>
              <a:rPr lang="en-US" sz="2800" dirty="0" smtClean="0"/>
              <a:t>Can an anticipation rejection of claim 3 be made over Puck even though </a:t>
            </a:r>
            <a:r>
              <a:rPr lang="en-US" sz="2800" dirty="0"/>
              <a:t>the reference does not mention tensile strength?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75229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77500" lnSpcReduction="20000"/>
          </a:bodyPr>
          <a:lstStyle/>
          <a:p>
            <a:pPr lvl="0"/>
            <a:r>
              <a:rPr lang="en-US" sz="2800" dirty="0"/>
              <a:t>Q2. </a:t>
            </a:r>
            <a:r>
              <a:rPr lang="en-US" sz="2800" dirty="0" smtClean="0"/>
              <a:t>Can </a:t>
            </a:r>
            <a:r>
              <a:rPr lang="en-US" sz="2800" dirty="0"/>
              <a:t>an anticipation rejection </a:t>
            </a:r>
            <a:r>
              <a:rPr lang="en-US" sz="2800" dirty="0" smtClean="0"/>
              <a:t>of claim 3 be </a:t>
            </a:r>
            <a:r>
              <a:rPr lang="en-US" sz="2800" dirty="0"/>
              <a:t>made over Puck even though the reference does not mention tensile strength? </a:t>
            </a:r>
          </a:p>
          <a:p>
            <a:pPr lvl="0"/>
            <a:r>
              <a:rPr lang="en-US" sz="2800" b="1" dirty="0"/>
              <a:t>	</a:t>
            </a:r>
            <a:endParaRPr lang="en-US" sz="2800" b="1" dirty="0" smtClean="0"/>
          </a:p>
          <a:p>
            <a:pPr lvl="0"/>
            <a:endParaRPr lang="en-US" sz="2800" dirty="0" smtClean="0"/>
          </a:p>
          <a:p>
            <a:r>
              <a:rPr lang="en-US" sz="2600" dirty="0" smtClean="0"/>
              <a:t>It </a:t>
            </a:r>
            <a:r>
              <a:rPr lang="en-US" sz="2600" dirty="0"/>
              <a:t>is not necessary for the Puck reference to mention tensile strength </a:t>
            </a:r>
            <a:r>
              <a:rPr lang="en-US" sz="2600" b="1" dirty="0"/>
              <a:t>if</a:t>
            </a:r>
            <a:r>
              <a:rPr lang="en-US" sz="2600" dirty="0"/>
              <a:t> the “tensile strength of more than 100 MPa” of claim 3 is an inherent property of the 99% copper and 1% tantalum electrical conductor path taught by Puck.   However, in order to make the anticipation rejection, </a:t>
            </a:r>
            <a:r>
              <a:rPr lang="en-US" sz="2600" dirty="0" smtClean="0"/>
              <a:t>it must be established </a:t>
            </a:r>
            <a:r>
              <a:rPr lang="en-US" sz="2600" dirty="0"/>
              <a:t>that the claimed tensile strength is indeed an inherent property. </a:t>
            </a:r>
            <a:endParaRPr lang="en-US" sz="2600" dirty="0" smtClean="0"/>
          </a:p>
          <a:p>
            <a:endParaRPr lang="en-US" sz="2600" dirty="0" smtClean="0"/>
          </a:p>
          <a:p>
            <a:r>
              <a:rPr lang="en-US" sz="2600" dirty="0" smtClean="0"/>
              <a:t>If inherency cannot be established, it would be appropriate to make an obviousness rejection.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54217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 </a:t>
            </a:r>
            <a:br>
              <a:rPr lang="en-US" sz="3200" dirty="0" smtClean="0"/>
            </a:br>
            <a:r>
              <a:rPr lang="en-US" sz="3200" dirty="0" smtClean="0"/>
              <a:t>Discussion B1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677988"/>
          </a:xfrm>
          <a:prstGeom prst="rect">
            <a:avLst/>
          </a:prstGeom>
          <a:noFill/>
        </p:spPr>
        <p:txBody>
          <a:bodyPr wrap="square" rtlCol="0">
            <a:normAutofit fontScale="62500" lnSpcReduction="20000"/>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Q3</a:t>
            </a:r>
            <a:r>
              <a:rPr lang="en-US" sz="2800" dirty="0"/>
              <a:t>. Assume that inherency cannot be established to meet the tensile strength of claim 3 with Puck. However, there is a reference to Hattrick that teaches it being known in the semiconductor redistribution layer art to use a </a:t>
            </a:r>
            <a:r>
              <a:rPr lang="en-US" sz="2800" dirty="0" smtClean="0"/>
              <a:t>conductor path made of copper and a Group </a:t>
            </a:r>
            <a:r>
              <a:rPr lang="en-US" sz="2800" dirty="0"/>
              <a:t>5 metal </a:t>
            </a:r>
            <a:r>
              <a:rPr lang="en-US" sz="2800" dirty="0" smtClean="0"/>
              <a:t>where the conductor path has a tensile </a:t>
            </a:r>
            <a:r>
              <a:rPr lang="en-US" sz="2800" dirty="0"/>
              <a:t>strength of 80-120 MPa for the advantage of minimizing breakage of the electrical conductor path. Can Puck and Hattrick be combined to render claim 3 obvious?</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3293660" y="3087688"/>
            <a:ext cx="2556680" cy="2133600"/>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284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B: </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62500" lnSpcReduction="20000"/>
          </a:bodyPr>
          <a:lstStyle/>
          <a:p>
            <a:r>
              <a:rPr lang="en-US" sz="2800" dirty="0" smtClean="0"/>
              <a:t>Q3. </a:t>
            </a:r>
            <a:r>
              <a:rPr lang="en-US" sz="2800" dirty="0"/>
              <a:t>Assume that inherency cannot be established to meet the tensile strength of claim 3 with Puck. However, there is a reference to </a:t>
            </a:r>
            <a:r>
              <a:rPr lang="en-US" sz="2800" dirty="0" err="1"/>
              <a:t>Hattrick</a:t>
            </a:r>
            <a:r>
              <a:rPr lang="en-US" sz="2800" dirty="0"/>
              <a:t> that teaches it being known in the semiconductor redistribution layer art to use a conductor path made of copper and a Group 5 metal where the </a:t>
            </a:r>
            <a:r>
              <a:rPr lang="en-US" sz="2800" dirty="0" smtClean="0"/>
              <a:t>conductor </a:t>
            </a:r>
            <a:r>
              <a:rPr lang="en-US" sz="2800" dirty="0"/>
              <a:t>path has a tensile strength of 80-120 MPa for the advantage of minimizing breakage of the electrical conductor path. Can Puck and </a:t>
            </a:r>
            <a:r>
              <a:rPr lang="en-US" sz="2800" dirty="0" err="1"/>
              <a:t>Hattrick</a:t>
            </a:r>
            <a:r>
              <a:rPr lang="en-US" sz="2800" dirty="0"/>
              <a:t> be combined to render claim 3 obvious</a:t>
            </a:r>
            <a:r>
              <a:rPr lang="en-US" sz="2800" dirty="0" smtClean="0"/>
              <a:t>?  </a:t>
            </a:r>
            <a:endParaRPr lang="en-US" sz="2800" dirty="0"/>
          </a:p>
          <a:p>
            <a:pPr lvl="0"/>
            <a:r>
              <a:rPr lang="en-US" sz="2800" b="1" dirty="0"/>
              <a:t>	</a:t>
            </a:r>
            <a:endParaRPr lang="en-US" sz="2800" b="1" dirty="0" smtClean="0"/>
          </a:p>
          <a:p>
            <a:pPr lvl="0"/>
            <a:r>
              <a:rPr lang="en-US" sz="2800" b="1" dirty="0" smtClean="0"/>
              <a:t>Yes</a:t>
            </a:r>
          </a:p>
          <a:p>
            <a:pPr lvl="0"/>
            <a:endParaRPr lang="en-US" sz="2800" b="1" dirty="0" smtClean="0"/>
          </a:p>
          <a:p>
            <a:pPr lvl="0"/>
            <a:r>
              <a:rPr lang="en-US" sz="2800" dirty="0" smtClean="0"/>
              <a:t>Both Puck and Hattrick are analogous art to the claimed invention because they are in the same field of endeavor as the claimed invention, namely </a:t>
            </a:r>
            <a:r>
              <a:rPr lang="en-US" sz="2800" dirty="0"/>
              <a:t>semiconductor chip redistribution </a:t>
            </a:r>
            <a:r>
              <a:rPr lang="en-US" sz="2800" dirty="0" smtClean="0"/>
              <a:t>layering. A PHOSITA would have been motivated to modify the conductor path of Puck to have a tensile strength of 80-120 MPa, as taught by Hattrick, to achieve the predictable result of minimizing breakage of the electrical conductor path.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09836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Electrical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Claims 1-3</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92500" lnSpcReduction="10000"/>
          </a:bodyPr>
          <a:lstStyle/>
          <a:p>
            <a:pPr marL="0" indent="0">
              <a:buNone/>
            </a:pPr>
            <a:r>
              <a:rPr lang="en-US" dirty="0"/>
              <a:t>Claim 1.  A semiconductor chip redistribution layer comprising an electrical conductor path, the electrical conductor path comprising copper and one additional conductive material, wherein the additional conductive material is present in an amount of at least about 0.5% by weight of the electrical conductor </a:t>
            </a:r>
            <a:r>
              <a:rPr lang="en-US" dirty="0" smtClean="0"/>
              <a:t>path</a:t>
            </a:r>
          </a:p>
          <a:p>
            <a:pPr marL="0" indent="0">
              <a:buNone/>
            </a:pPr>
            <a:endParaRPr lang="en-US" dirty="0"/>
          </a:p>
          <a:p>
            <a:pPr marL="0" indent="0">
              <a:buNone/>
            </a:pPr>
            <a:r>
              <a:rPr lang="en-US" dirty="0"/>
              <a:t>Claim 2.  The semiconductor chip redistribution layer of claim 1, wherein the additional conductive material is tantalum.  </a:t>
            </a:r>
            <a:endParaRPr lang="en-US" dirty="0" smtClean="0"/>
          </a:p>
          <a:p>
            <a:pPr marL="0" indent="0">
              <a:buNone/>
            </a:pPr>
            <a:endParaRPr lang="en-US" dirty="0"/>
          </a:p>
          <a:p>
            <a:pPr marL="0" indent="0">
              <a:buNone/>
            </a:pPr>
            <a:r>
              <a:rPr lang="en-US" dirty="0"/>
              <a:t>Claim 3.  The semiconductor chip redistribution layer of claim 1 or 2, wherein the electrical conductor path has a tensile strength of more than 100 MPa. </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B2</a:t>
            </a:r>
            <a:endParaRPr lang="en-US" sz="1800" dirty="0"/>
          </a:p>
        </p:txBody>
      </p:sp>
      <p:sp>
        <p:nvSpPr>
          <p:cNvPr id="9" name="Content Placeholder 8"/>
          <p:cNvSpPr>
            <a:spLocks noGrp="1"/>
          </p:cNvSpPr>
          <p:nvPr>
            <p:ph sz="quarter" idx="4"/>
          </p:nvPr>
        </p:nvSpPr>
        <p:spPr>
          <a:xfrm>
            <a:off x="4645028" y="1312326"/>
            <a:ext cx="4041774" cy="3862396"/>
          </a:xfrm>
        </p:spPr>
        <p:txBody>
          <a:bodyPr>
            <a:normAutofit/>
          </a:bodyPr>
          <a:lstStyle/>
          <a:p>
            <a:r>
              <a:rPr lang="en-US" dirty="0"/>
              <a:t>According to the </a:t>
            </a:r>
            <a:r>
              <a:rPr lang="en-US" dirty="0" smtClean="0"/>
              <a:t>disclosure </a:t>
            </a:r>
            <a:r>
              <a:rPr lang="en-US" dirty="0"/>
              <a:t>by Hardball, a semiconductor chip redistribution layer may be made which comprises an electrical conductor path comprising 99% copper, 0.4% tantalum, and 0.1% niobium by weight.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5548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Electrical Example B: </a:t>
            </a:r>
            <a:br>
              <a:rPr lang="en-US" sz="3200" dirty="0" smtClean="0"/>
            </a:br>
            <a:r>
              <a:rPr lang="en-US" sz="3200" dirty="0" smtClean="0"/>
              <a:t>Discussion B2</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Does </a:t>
            </a:r>
            <a:r>
              <a:rPr lang="en-US" sz="2400" dirty="0"/>
              <a:t>Hardball’s teaching of “0.4% tantalum . . . by weight” meet the requirement of claim 1 of “at least about 0.5% by weight”?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921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70251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fontScale="85000" lnSpcReduction="10000"/>
          </a:bodyPr>
          <a:lstStyle/>
          <a:p>
            <a:pPr lvl="0"/>
            <a:r>
              <a:rPr lang="en-US" sz="2800" dirty="0"/>
              <a:t>Q1. Does Hardball’s teaching of “0.4% tantalum . . . by weight” meet the requirement of claim 1 of “at least about 0.5% by weight”? </a:t>
            </a:r>
            <a:endParaRPr lang="en-US" sz="2800" dirty="0" smtClean="0"/>
          </a:p>
          <a:p>
            <a:pPr lvl="0"/>
            <a:r>
              <a:rPr lang="en-US" sz="2600" dirty="0"/>
              <a:t>	</a:t>
            </a:r>
            <a:endParaRPr lang="en-US" sz="2600" b="1" dirty="0" smtClean="0"/>
          </a:p>
          <a:p>
            <a:pPr lvl="0"/>
            <a:endParaRPr lang="en-US" dirty="0"/>
          </a:p>
          <a:p>
            <a:pPr marL="342900" lvl="0" indent="-342900">
              <a:buFont typeface="Arial" panose="020B0604020202020204" pitchFamily="34" charset="0"/>
              <a:buChar char="•"/>
            </a:pPr>
            <a:r>
              <a:rPr lang="en-US" sz="2100" dirty="0" smtClean="0"/>
              <a:t>This </a:t>
            </a:r>
            <a:r>
              <a:rPr lang="en-US" sz="2100" dirty="0"/>
              <a:t>is a matter of claim construction.  As always, claims must be construed in light of the specification.  Quite often the term “about” is used in claims but is not explicitly defined in the specification.  In such situations, </a:t>
            </a:r>
            <a:r>
              <a:rPr lang="en-US" sz="2100" dirty="0" smtClean="0"/>
              <a:t>it needs </a:t>
            </a:r>
            <a:r>
              <a:rPr lang="en-US" sz="2100" dirty="0"/>
              <a:t>to </a:t>
            </a:r>
            <a:r>
              <a:rPr lang="en-US" sz="2100" dirty="0" smtClean="0"/>
              <a:t>be considered as to whether </a:t>
            </a:r>
            <a:r>
              <a:rPr lang="en-US" sz="2100" dirty="0"/>
              <a:t>PHOSITA would reasonably understand what is meant by “about.”  When there is prior art that arguably meets the claim, an art-based rejection should be made in the interest of compact prosecution even if </a:t>
            </a:r>
            <a:r>
              <a:rPr lang="en-US" sz="2100" dirty="0" smtClean="0"/>
              <a:t>an </a:t>
            </a:r>
            <a:r>
              <a:rPr lang="en-US" sz="2100" dirty="0"/>
              <a:t>indefiniteness </a:t>
            </a:r>
            <a:r>
              <a:rPr lang="en-US" sz="2100" dirty="0" smtClean="0"/>
              <a:t>rejection is made.  </a:t>
            </a:r>
            <a:endParaRPr lang="en-US" sz="2100" dirty="0"/>
          </a:p>
          <a:p>
            <a:pPr marL="342900" lvl="0" indent="-342900">
              <a:buFont typeface="Arial" panose="020B0604020202020204" pitchFamily="34" charset="0"/>
              <a:buChar char="•"/>
            </a:pPr>
            <a:r>
              <a:rPr lang="en-US" sz="2100" dirty="0" smtClean="0"/>
              <a:t>On </a:t>
            </a:r>
            <a:r>
              <a:rPr lang="en-US" sz="2100" dirty="0"/>
              <a:t>these facts, </a:t>
            </a:r>
            <a:r>
              <a:rPr lang="en-US" sz="2100" dirty="0" smtClean="0"/>
              <a:t>both </a:t>
            </a:r>
            <a:r>
              <a:rPr lang="en-US" sz="2100" dirty="0"/>
              <a:t>an anticipation rejection and </a:t>
            </a:r>
            <a:r>
              <a:rPr lang="en-US" sz="2100" dirty="0" smtClean="0"/>
              <a:t>a backup obviousness rejection</a:t>
            </a:r>
            <a:r>
              <a:rPr lang="en-US" sz="2100" b="1" dirty="0" smtClean="0"/>
              <a:t> </a:t>
            </a:r>
            <a:r>
              <a:rPr lang="en-US" sz="2100" dirty="0" smtClean="0"/>
              <a:t>should be made, </a:t>
            </a:r>
            <a:r>
              <a:rPr lang="en-US" sz="2100" dirty="0"/>
              <a:t>including clear explanations of </a:t>
            </a:r>
            <a:r>
              <a:rPr lang="en-US" sz="2100" dirty="0" smtClean="0"/>
              <a:t>both.</a:t>
            </a:r>
            <a:endParaRPr lang="en-US" sz="21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40396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 </a:t>
            </a:r>
            <a:br>
              <a:rPr lang="en-US" sz="3200" dirty="0" smtClean="0"/>
            </a:br>
            <a:r>
              <a:rPr lang="en-US" sz="3200" dirty="0" smtClean="0"/>
              <a:t>Discussion B2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70000" lnSpcReduction="20000"/>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Q2</a:t>
            </a:r>
            <a:r>
              <a:rPr lang="en-US" sz="2800" dirty="0"/>
              <a:t>. </a:t>
            </a:r>
            <a:r>
              <a:rPr lang="en-US" sz="2800" dirty="0" smtClean="0"/>
              <a:t>Does </a:t>
            </a:r>
            <a:r>
              <a:rPr lang="en-US" sz="2800" dirty="0"/>
              <a:t>it matter to the anticipation analysis that claim 1 states that the electrical conductor path comprises copper and “one additional conductive material,” while Hardball discloses a composition comprising two conductive materials in addition to copper?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39009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B: </a:t>
            </a:r>
            <a:br>
              <a:rPr lang="en-US" sz="3200" dirty="0" smtClean="0"/>
            </a:br>
            <a:r>
              <a:rPr lang="en-US" sz="3200" dirty="0" smtClean="0"/>
              <a:t>Discussion B2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70000" lnSpcReduction="20000"/>
          </a:bodyPr>
          <a:lstStyle/>
          <a:p>
            <a:pPr lvl="0"/>
            <a:r>
              <a:rPr lang="en-US" sz="2800" dirty="0"/>
              <a:t>Q2. </a:t>
            </a:r>
            <a:r>
              <a:rPr lang="en-US" sz="2800" dirty="0" smtClean="0"/>
              <a:t>Does </a:t>
            </a:r>
            <a:r>
              <a:rPr lang="en-US" sz="2800" dirty="0"/>
              <a:t>it matter to the anticipation analysis that claim 1 states that the electrical conductor path comprises copper and “one additional conductive material,” while Hardball discloses a composition comprising two conductive materials in addition to copper? </a:t>
            </a:r>
          </a:p>
          <a:p>
            <a:pPr lvl="0"/>
            <a:r>
              <a:rPr lang="en-US" sz="2800" b="1" dirty="0"/>
              <a:t>	</a:t>
            </a:r>
            <a:r>
              <a:rPr lang="en-US" sz="2800" b="1" dirty="0" smtClean="0"/>
              <a:t>It </a:t>
            </a:r>
            <a:r>
              <a:rPr lang="en-US" sz="2800" b="1" dirty="0"/>
              <a:t>depends on proper claim construction</a:t>
            </a:r>
            <a:endParaRPr lang="en-US" sz="2800" dirty="0" smtClean="0"/>
          </a:p>
          <a:p>
            <a:endParaRPr lang="en-US" sz="2600" dirty="0" smtClean="0"/>
          </a:p>
          <a:p>
            <a:r>
              <a:rPr lang="en-US" sz="2600" dirty="0" smtClean="0"/>
              <a:t>Proper </a:t>
            </a:r>
            <a:r>
              <a:rPr lang="en-US" sz="2600" dirty="0"/>
              <a:t>claim construction is a necessary prerequisite for proper application of prior art.   Claims must always be construed in light of the specification.  In claim 1, the open language “comprising” is somewhat in tension with the recitation of “one additional conductive material.”  What is important is that the </a:t>
            </a:r>
            <a:r>
              <a:rPr lang="en-US" sz="2600" dirty="0" smtClean="0"/>
              <a:t>claim is analyzed in </a:t>
            </a:r>
            <a:r>
              <a:rPr lang="en-US" sz="2600" dirty="0"/>
              <a:t>light of the specification, and then </a:t>
            </a:r>
            <a:r>
              <a:rPr lang="en-US" sz="2600" dirty="0" smtClean="0"/>
              <a:t>a </a:t>
            </a:r>
            <a:r>
              <a:rPr lang="en-US" sz="2600" dirty="0"/>
              <a:t>clear statement on the record </a:t>
            </a:r>
            <a:r>
              <a:rPr lang="en-US" sz="2600" dirty="0" smtClean="0"/>
              <a:t>is made as </a:t>
            </a:r>
            <a:r>
              <a:rPr lang="en-US" sz="2600" dirty="0"/>
              <a:t>to how the claim is being interpreted.  If the claim is interpreted to mean that one additional conductive material is required, but other conductive materials are permitted, then it would be appropriate to reject the claims as anticipated by Hardball.  </a:t>
            </a:r>
            <a:endParaRPr lang="en-US" sz="2600" dirty="0" smtClean="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69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66114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Chemical Example A: </a:t>
            </a:r>
            <a:br>
              <a:rPr lang="en-US" sz="3200" dirty="0" smtClean="0"/>
            </a:br>
            <a:r>
              <a:rPr lang="en-US" sz="3200" dirty="0" smtClean="0"/>
              <a:t>Discussion A1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Q2</a:t>
            </a:r>
            <a:r>
              <a:rPr lang="en-US" sz="2800" dirty="0"/>
              <a:t>. Should </a:t>
            </a:r>
            <a:r>
              <a:rPr lang="en-US" sz="2800" dirty="0" smtClean="0"/>
              <a:t>an </a:t>
            </a:r>
            <a:r>
              <a:rPr lang="en-US" sz="2800" dirty="0"/>
              <a:t>obviousness rejection </a:t>
            </a:r>
            <a:r>
              <a:rPr lang="en-US" sz="2800" dirty="0" smtClean="0"/>
              <a:t>be made over </a:t>
            </a:r>
            <a:r>
              <a:rPr lang="en-US" sz="2800" dirty="0"/>
              <a:t>Martinez in view of Henley? </a:t>
            </a:r>
            <a:r>
              <a:rPr lang="en-US" sz="2800" dirty="0" smtClean="0"/>
              <a:t>	</a:t>
            </a:r>
            <a:endParaRPr lang="en-US" sz="28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743200" y="2688142"/>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83067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Electrical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Claims 1-3</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92500" lnSpcReduction="10000"/>
          </a:bodyPr>
          <a:lstStyle/>
          <a:p>
            <a:pPr marL="0" indent="0">
              <a:buNone/>
            </a:pPr>
            <a:r>
              <a:rPr lang="en-US" dirty="0"/>
              <a:t>Claim 1.  A semiconductor chip redistribution layer comprising an electrical conductor path, the electrical conductor path comprising copper and one additional conductive material, wherein the additional conductive material is present in an amount of at least about 0.5% by weight of the electrical conductor </a:t>
            </a:r>
            <a:r>
              <a:rPr lang="en-US" dirty="0" smtClean="0"/>
              <a:t>path.</a:t>
            </a:r>
          </a:p>
          <a:p>
            <a:pPr marL="0" indent="0">
              <a:buNone/>
            </a:pPr>
            <a:endParaRPr lang="en-US" dirty="0"/>
          </a:p>
          <a:p>
            <a:pPr marL="0" indent="0">
              <a:buNone/>
            </a:pPr>
            <a:r>
              <a:rPr lang="en-US" dirty="0"/>
              <a:t>Claim 2.  The semiconductor chip redistribution layer of claim 1, wherein the additional conductive material is tantalum.  </a:t>
            </a:r>
            <a:endParaRPr lang="en-US" dirty="0" smtClean="0"/>
          </a:p>
          <a:p>
            <a:pPr marL="0" indent="0">
              <a:buNone/>
            </a:pPr>
            <a:endParaRPr lang="en-US" dirty="0"/>
          </a:p>
          <a:p>
            <a:pPr marL="0" indent="0">
              <a:buNone/>
            </a:pPr>
            <a:r>
              <a:rPr lang="en-US" dirty="0"/>
              <a:t>Claim 3.  The semiconductor chip redistribution layer of claim 1 or 2, wherein the electrical conductor path has a tensile strength of more than 100 MPa. </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B3</a:t>
            </a:r>
            <a:endParaRPr lang="en-US" sz="1800" dirty="0"/>
          </a:p>
        </p:txBody>
      </p:sp>
      <p:sp>
        <p:nvSpPr>
          <p:cNvPr id="9" name="Content Placeholder 8"/>
          <p:cNvSpPr>
            <a:spLocks noGrp="1"/>
          </p:cNvSpPr>
          <p:nvPr>
            <p:ph sz="quarter" idx="4"/>
          </p:nvPr>
        </p:nvSpPr>
        <p:spPr>
          <a:xfrm>
            <a:off x="4645028" y="1312326"/>
            <a:ext cx="4041774" cy="3862396"/>
          </a:xfrm>
        </p:spPr>
        <p:txBody>
          <a:bodyPr>
            <a:normAutofit/>
          </a:bodyPr>
          <a:lstStyle/>
          <a:p>
            <a:r>
              <a:rPr lang="en-US" dirty="0"/>
              <a:t>The </a:t>
            </a:r>
            <a:r>
              <a:rPr lang="en-US" dirty="0" err="1" smtClean="0"/>
              <a:t>Roundball</a:t>
            </a:r>
            <a:r>
              <a:rPr lang="en-US" dirty="0" smtClean="0"/>
              <a:t> reference teaches </a:t>
            </a:r>
            <a:r>
              <a:rPr lang="en-US" dirty="0"/>
              <a:t>a semiconductor chip redistribution layer which comprises an electrical conductor path made of 99% copper and at least 0.5% of a Group 5 metal by weight.  The tensile strength of the electrical conductor path taught by </a:t>
            </a:r>
            <a:r>
              <a:rPr lang="en-US" dirty="0" err="1"/>
              <a:t>Roundball</a:t>
            </a:r>
            <a:r>
              <a:rPr lang="en-US" dirty="0"/>
              <a:t> is about 150 MPa.  </a:t>
            </a:r>
          </a:p>
          <a:p>
            <a:r>
              <a:rPr lang="en-US" dirty="0"/>
              <a:t>Persons of ordinary skill in the semiconductor art know that the naturally occurring Group 5 metals on the periodic table of elements are vanadium, niobium, and tantalum.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78009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smtClean="0"/>
              <a:t>Electrical Example B: </a:t>
            </a:r>
            <a:br>
              <a:rPr lang="en-US" sz="3200" dirty="0" smtClean="0"/>
            </a:br>
            <a:r>
              <a:rPr lang="en-US" sz="3200" dirty="0" smtClean="0"/>
              <a:t>Discussion B3</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Can an anticipation rejection of claim 1 be made given </a:t>
            </a:r>
            <a:r>
              <a:rPr lang="en-US" sz="2400" dirty="0"/>
              <a:t>that the </a:t>
            </a:r>
            <a:r>
              <a:rPr lang="en-US" sz="2400" dirty="0" err="1"/>
              <a:t>Roundball</a:t>
            </a:r>
            <a:r>
              <a:rPr lang="en-US" sz="2400" dirty="0"/>
              <a:t> reference does not explicitly identify the Group 5 metals?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3921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60241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pPr lvl="0"/>
            <a:r>
              <a:rPr lang="en-US" sz="2800" dirty="0"/>
              <a:t>Q1. Can an anticipation rejection of claim 1 be made given that the </a:t>
            </a:r>
            <a:r>
              <a:rPr lang="en-US" sz="2800" dirty="0" err="1"/>
              <a:t>Roundball</a:t>
            </a:r>
            <a:r>
              <a:rPr lang="en-US" sz="2800" dirty="0"/>
              <a:t> reference does not explicitly identify the Group 5 metals? </a:t>
            </a:r>
          </a:p>
          <a:p>
            <a:pPr lvl="0"/>
            <a:r>
              <a:rPr lang="en-US" sz="2600" dirty="0"/>
              <a:t>	</a:t>
            </a:r>
            <a:r>
              <a:rPr lang="en-US" sz="2600" b="1" dirty="0" smtClean="0"/>
              <a:t>Yes</a:t>
            </a:r>
          </a:p>
          <a:p>
            <a:pPr lvl="0"/>
            <a:endParaRPr lang="en-US" dirty="0"/>
          </a:p>
          <a:p>
            <a:pPr lvl="0"/>
            <a:r>
              <a:rPr lang="en-US" sz="2100" dirty="0" err="1" smtClean="0"/>
              <a:t>Roundball</a:t>
            </a:r>
            <a:r>
              <a:rPr lang="en-US" sz="2100" dirty="0" smtClean="0"/>
              <a:t> </a:t>
            </a:r>
            <a:r>
              <a:rPr lang="en-US" sz="2100" dirty="0"/>
              <a:t>teaches all claim limitations.  The “one additional conductive material” limitation of the claim is met by the </a:t>
            </a:r>
            <a:r>
              <a:rPr lang="en-US" sz="2100" dirty="0" err="1"/>
              <a:t>Roundball</a:t>
            </a:r>
            <a:r>
              <a:rPr lang="en-US" sz="2100" dirty="0"/>
              <a:t> teaching of a Group 5 metal.  It would be incorrect to read claim 1 as requiring any limitation beyond what is included.  Thus </a:t>
            </a:r>
            <a:r>
              <a:rPr lang="en-US" sz="2100" dirty="0" err="1"/>
              <a:t>Roundball</a:t>
            </a:r>
            <a:r>
              <a:rPr lang="en-US" sz="2100" dirty="0"/>
              <a:t> does not need to mention any </a:t>
            </a:r>
            <a:r>
              <a:rPr lang="en-US" sz="2100" dirty="0" smtClean="0"/>
              <a:t>specific conductive material in </a:t>
            </a:r>
            <a:r>
              <a:rPr lang="en-US" sz="2100" dirty="0"/>
              <a:t>order to meet claim 1.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812979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 </a:t>
            </a:r>
            <a:br>
              <a:rPr lang="en-US" sz="3200" dirty="0" smtClean="0"/>
            </a:br>
            <a:r>
              <a:rPr lang="en-US" sz="3200" dirty="0" smtClean="0"/>
              <a:t>Discussion B3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lvl="0"/>
            <a:r>
              <a:rPr lang="en-US" sz="2800" dirty="0" smtClean="0"/>
              <a:t>Q2</a:t>
            </a:r>
            <a:r>
              <a:rPr lang="en-US" sz="2800" dirty="0"/>
              <a:t>. </a:t>
            </a:r>
            <a:r>
              <a:rPr lang="en-US" sz="2800" dirty="0" smtClean="0"/>
              <a:t>Could an anticipation rejection be made for claim 2 over </a:t>
            </a:r>
            <a:r>
              <a:rPr lang="en-US" sz="2800" dirty="0" err="1" smtClean="0"/>
              <a:t>Roundball</a:t>
            </a:r>
            <a:r>
              <a:rPr lang="en-US" sz="2800" dirty="0" smtClean="0"/>
              <a:t>?</a:t>
            </a:r>
            <a:endParaRPr lang="en-US" sz="28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13212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B: </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77500" lnSpcReduction="20000"/>
          </a:bodyPr>
          <a:lstStyle/>
          <a:p>
            <a:pPr lvl="0"/>
            <a:r>
              <a:rPr lang="en-US" sz="2800" dirty="0" smtClean="0"/>
              <a:t>Q2</a:t>
            </a:r>
            <a:r>
              <a:rPr lang="en-US" sz="2800" dirty="0"/>
              <a:t>. Could an anticipation rejection be made for claim 2 over </a:t>
            </a:r>
            <a:r>
              <a:rPr lang="en-US" sz="2800" dirty="0" err="1"/>
              <a:t>Roundball</a:t>
            </a:r>
            <a:r>
              <a:rPr lang="en-US" sz="2800" dirty="0"/>
              <a:t>?</a:t>
            </a:r>
          </a:p>
          <a:p>
            <a:pPr lvl="0"/>
            <a:r>
              <a:rPr lang="en-US" sz="2800" b="1" dirty="0" smtClean="0"/>
              <a:t>	</a:t>
            </a:r>
          </a:p>
          <a:p>
            <a:pPr lvl="0"/>
            <a:r>
              <a:rPr lang="en-US" sz="2600" dirty="0" smtClean="0"/>
              <a:t>An </a:t>
            </a:r>
            <a:r>
              <a:rPr lang="en-US" sz="2600" dirty="0"/>
              <a:t>anticipation rejection of claim 2 could be justified because the genus “Group 5 metal” of the </a:t>
            </a:r>
            <a:r>
              <a:rPr lang="en-US" sz="2600" dirty="0" err="1"/>
              <a:t>Roundball</a:t>
            </a:r>
            <a:r>
              <a:rPr lang="en-US" sz="2600" dirty="0"/>
              <a:t> reference is small.  </a:t>
            </a:r>
            <a:r>
              <a:rPr lang="en-US" sz="2600" dirty="0" smtClean="0"/>
              <a:t>It </a:t>
            </a:r>
            <a:r>
              <a:rPr lang="en-US" sz="2600" dirty="0"/>
              <a:t>could </a:t>
            </a:r>
            <a:r>
              <a:rPr lang="en-US" sz="2600" dirty="0" smtClean="0"/>
              <a:t>be argued </a:t>
            </a:r>
            <a:r>
              <a:rPr lang="en-US" sz="2600" dirty="0"/>
              <a:t>that to PHOSITA, the phrase “Group 5 metal” as used in </a:t>
            </a:r>
            <a:r>
              <a:rPr lang="en-US" sz="2600" dirty="0" err="1"/>
              <a:t>Roundball</a:t>
            </a:r>
            <a:r>
              <a:rPr lang="en-US" sz="2600" dirty="0"/>
              <a:t> is a shorthand way of stating that each of vanadium, niobium, and tantalum is usable in the disclosed semiconductor chip redistribution layer.  </a:t>
            </a:r>
          </a:p>
          <a:p>
            <a:pPr lvl="0"/>
            <a:endParaRPr lang="en-US" sz="2600" dirty="0" smtClean="0"/>
          </a:p>
          <a:p>
            <a:pPr lvl="0"/>
            <a:r>
              <a:rPr lang="en-US" sz="2600" dirty="0" smtClean="0"/>
              <a:t>However, in a situation where the examiner considers the genus to be too large or ill-defined to be an unambiguous disclosure of all of the members, then it may be appropriate to make an obviousness rejection.  In that situation an anticipation rejection should not be made.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43806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Electrical </a:t>
            </a:r>
            <a:r>
              <a:rPr lang="en-US" sz="3200" dirty="0" smtClean="0"/>
              <a:t>Example B: </a:t>
            </a:r>
            <a:br>
              <a:rPr lang="en-US" sz="3200" dirty="0" smtClean="0"/>
            </a:br>
            <a:r>
              <a:rPr lang="en-US" sz="3200" dirty="0" smtClean="0"/>
              <a:t>Discussion B3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lvl="0"/>
            <a:r>
              <a:rPr lang="en-US" sz="2800" dirty="0" smtClean="0"/>
              <a:t>Q3. </a:t>
            </a:r>
            <a:r>
              <a:rPr lang="en-US" sz="2800" dirty="0"/>
              <a:t>Could an anticipation rejection be made for claim </a:t>
            </a:r>
            <a:r>
              <a:rPr lang="en-US" sz="2800" dirty="0" smtClean="0"/>
              <a:t>3 </a:t>
            </a:r>
            <a:r>
              <a:rPr lang="en-US" sz="2800" dirty="0"/>
              <a:t>over </a:t>
            </a:r>
            <a:r>
              <a:rPr lang="en-US" sz="2800" dirty="0" err="1"/>
              <a:t>Roundball</a:t>
            </a:r>
            <a:r>
              <a:rPr lang="en-US" sz="2800" dirty="0"/>
              <a:t>?</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06784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Electrical </a:t>
            </a:r>
            <a:r>
              <a:rPr lang="en-US" sz="3200" dirty="0" smtClean="0"/>
              <a:t>Example B: </a:t>
            </a:r>
            <a:br>
              <a:rPr lang="en-US" sz="3200" dirty="0" smtClean="0"/>
            </a:br>
            <a:r>
              <a:rPr lang="en-US" sz="3200" dirty="0" smtClean="0"/>
              <a:t>Discussion B3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92500" lnSpcReduction="20000"/>
          </a:bodyPr>
          <a:lstStyle/>
          <a:p>
            <a:pPr lvl="0"/>
            <a:r>
              <a:rPr lang="en-US" sz="2800" dirty="0" smtClean="0"/>
              <a:t>Q3. </a:t>
            </a:r>
            <a:r>
              <a:rPr lang="en-US" sz="2800" dirty="0"/>
              <a:t>Could an anticipation rejection be made for claim </a:t>
            </a:r>
            <a:r>
              <a:rPr lang="en-US" sz="2800" dirty="0" smtClean="0"/>
              <a:t>3 </a:t>
            </a:r>
            <a:r>
              <a:rPr lang="en-US" sz="2800" dirty="0"/>
              <a:t>over </a:t>
            </a:r>
            <a:r>
              <a:rPr lang="en-US" sz="2800" dirty="0" err="1"/>
              <a:t>Roundball</a:t>
            </a:r>
            <a:r>
              <a:rPr lang="en-US" sz="2800" dirty="0"/>
              <a:t>?</a:t>
            </a:r>
          </a:p>
          <a:p>
            <a:pPr lvl="0"/>
            <a:r>
              <a:rPr lang="en-US" sz="2800" b="1" dirty="0" smtClean="0"/>
              <a:t>	Yes</a:t>
            </a:r>
          </a:p>
          <a:p>
            <a:pPr marL="457200" lvl="0" indent="-457200">
              <a:buFont typeface="Arial" panose="020B0604020202020204" pitchFamily="34" charset="0"/>
              <a:buChar char="•"/>
            </a:pPr>
            <a:endParaRPr lang="en-US" sz="2600" dirty="0" smtClean="0"/>
          </a:p>
          <a:p>
            <a:pPr marL="457200" lvl="0" indent="-457200">
              <a:buFont typeface="Arial" panose="020B0604020202020204" pitchFamily="34" charset="0"/>
              <a:buChar char="•"/>
            </a:pPr>
            <a:r>
              <a:rPr lang="en-US" sz="2600" dirty="0" smtClean="0"/>
              <a:t>Insofar </a:t>
            </a:r>
            <a:r>
              <a:rPr lang="en-US" sz="2600" dirty="0"/>
              <a:t>as claim 3 depends </a:t>
            </a:r>
            <a:r>
              <a:rPr lang="en-US" sz="2600" dirty="0" smtClean="0"/>
              <a:t>from </a:t>
            </a:r>
            <a:r>
              <a:rPr lang="en-US" sz="2600" dirty="0"/>
              <a:t>claim 1, the limitations are certainly </a:t>
            </a:r>
            <a:r>
              <a:rPr lang="en-US" sz="2600" dirty="0" smtClean="0"/>
              <a:t>met.</a:t>
            </a:r>
            <a:endParaRPr lang="en-US" sz="2600" dirty="0"/>
          </a:p>
          <a:p>
            <a:pPr marL="457200" lvl="0" indent="-457200">
              <a:buFont typeface="Arial" panose="020B0604020202020204" pitchFamily="34" charset="0"/>
              <a:buChar char="•"/>
            </a:pPr>
            <a:r>
              <a:rPr lang="en-US" sz="2600" dirty="0" smtClean="0"/>
              <a:t>Insofar </a:t>
            </a:r>
            <a:r>
              <a:rPr lang="en-US" sz="2600" dirty="0"/>
              <a:t>as claim 3 depends from claim 2, the anticipation rejection could be made based on the reasoning that to PHOSITA, the phrase “Group 5 metal” as used in </a:t>
            </a:r>
            <a:r>
              <a:rPr lang="en-US" sz="2600" dirty="0" err="1"/>
              <a:t>Roundball</a:t>
            </a:r>
            <a:r>
              <a:rPr lang="en-US" sz="2600" dirty="0"/>
              <a:t> is a shorthand way of stating that each of vanadium, niobium, and tantalum is usable in the disclosed semiconductor chip redistribution </a:t>
            </a:r>
            <a:r>
              <a:rPr lang="en-US" sz="2600" dirty="0" smtClean="0"/>
              <a:t>layer.</a:t>
            </a:r>
            <a:endParaRPr lang="en-US" sz="26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213595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8022"/>
            <a:ext cx="8229600" cy="879278"/>
          </a:xfrm>
        </p:spPr>
        <p:txBody>
          <a:bodyPr/>
          <a:lstStyle/>
          <a:p>
            <a:r>
              <a:rPr lang="en-US" sz="2800" dirty="0" smtClean="0"/>
              <a:t>Electrical Examples:</a:t>
            </a:r>
            <a:br>
              <a:rPr lang="en-US" sz="2800" dirty="0" smtClean="0"/>
            </a:br>
            <a:r>
              <a:rPr lang="en-US" sz="2800" dirty="0"/>
              <a:t>Takeaways for 102 and 103 Training </a:t>
            </a:r>
          </a:p>
        </p:txBody>
      </p:sp>
      <p:sp>
        <p:nvSpPr>
          <p:cNvPr id="8" name="Content Placeholder 7"/>
          <p:cNvSpPr>
            <a:spLocks noGrp="1"/>
          </p:cNvSpPr>
          <p:nvPr>
            <p:ph idx="1"/>
          </p:nvPr>
        </p:nvSpPr>
        <p:spPr>
          <a:xfrm>
            <a:off x="457200" y="1257300"/>
            <a:ext cx="8229600" cy="4114800"/>
          </a:xfrm>
        </p:spPr>
        <p:txBody>
          <a:bodyPr>
            <a:normAutofit fontScale="85000" lnSpcReduction="20000"/>
          </a:bodyPr>
          <a:lstStyle/>
          <a:p>
            <a:r>
              <a:rPr lang="en-US" sz="2000" dirty="0"/>
              <a:t>Anticipation</a:t>
            </a:r>
          </a:p>
          <a:p>
            <a:pPr lvl="1"/>
            <a:r>
              <a:rPr lang="en-US" sz="1900" dirty="0" smtClean="0"/>
              <a:t>Need </a:t>
            </a:r>
            <a:r>
              <a:rPr lang="en-US" sz="1900" dirty="0"/>
              <a:t>for proper claim construction</a:t>
            </a:r>
          </a:p>
          <a:p>
            <a:pPr lvl="1"/>
            <a:r>
              <a:rPr lang="en-US" sz="1900" dirty="0" smtClean="0"/>
              <a:t>Anticipation </a:t>
            </a:r>
            <a:r>
              <a:rPr lang="en-US" sz="1900" dirty="0"/>
              <a:t>requires an express or inherent disclosure of every claim limitation</a:t>
            </a:r>
          </a:p>
          <a:p>
            <a:pPr lvl="1"/>
            <a:r>
              <a:rPr lang="en-US" sz="1900" dirty="0"/>
              <a:t>Anticipation requires a sufficiently precise and detailed description of the invention in a single reference</a:t>
            </a:r>
          </a:p>
          <a:p>
            <a:pPr lvl="1"/>
            <a:r>
              <a:rPr lang="en-US" sz="1900" dirty="0"/>
              <a:t>An ambiguous reference does not </a:t>
            </a:r>
            <a:r>
              <a:rPr lang="en-US" sz="1900" dirty="0" smtClean="0"/>
              <a:t>anticipate</a:t>
            </a:r>
            <a:endParaRPr lang="en-US" sz="1900" dirty="0"/>
          </a:p>
          <a:p>
            <a:pPr lvl="1"/>
            <a:r>
              <a:rPr lang="en-US" sz="1900" dirty="0"/>
              <a:t>It is improper to read unclaimed elements into a claim when conducting an anticipation analysis</a:t>
            </a:r>
          </a:p>
          <a:p>
            <a:pPr lvl="1"/>
            <a:r>
              <a:rPr lang="en-US" sz="1900" dirty="0"/>
              <a:t>To anticipate, a reference must provide every element of the claimed invention arranged as in the claimed invention</a:t>
            </a:r>
          </a:p>
          <a:p>
            <a:r>
              <a:rPr lang="en-US" sz="2000" dirty="0"/>
              <a:t>Obviousness</a:t>
            </a:r>
          </a:p>
          <a:p>
            <a:pPr lvl="1"/>
            <a:r>
              <a:rPr lang="en-US" sz="1900" dirty="0"/>
              <a:t>Need for proper claim construction</a:t>
            </a:r>
          </a:p>
          <a:p>
            <a:pPr lvl="1"/>
            <a:r>
              <a:rPr lang="en-US" sz="1900" dirty="0"/>
              <a:t>Need for clear articulation of the rejection, including</a:t>
            </a:r>
          </a:p>
          <a:p>
            <a:pPr lvl="2"/>
            <a:r>
              <a:rPr lang="en-US" sz="1900" dirty="0"/>
              <a:t>citation of evidence,</a:t>
            </a:r>
          </a:p>
          <a:p>
            <a:pPr lvl="2"/>
            <a:r>
              <a:rPr lang="en-US" sz="1900" dirty="0"/>
              <a:t>reasoned explanations, and </a:t>
            </a:r>
          </a:p>
          <a:p>
            <a:pPr lvl="2"/>
            <a:r>
              <a:rPr lang="en-US" sz="1900" dirty="0"/>
              <a:t>factual </a:t>
            </a:r>
            <a:r>
              <a:rPr lang="en-US" sz="1900" dirty="0" smtClean="0"/>
              <a:t>findings</a:t>
            </a:r>
            <a:endParaRPr lang="en-US" sz="1900" dirty="0"/>
          </a:p>
        </p:txBody>
      </p:sp>
      <p:sp>
        <p:nvSpPr>
          <p:cNvPr id="6" name="Slide Number Placeholder 5"/>
          <p:cNvSpPr>
            <a:spLocks noGrp="1"/>
          </p:cNvSpPr>
          <p:nvPr>
            <p:ph type="sldNum" sz="quarter" idx="12"/>
          </p:nvPr>
        </p:nvSpPr>
        <p:spPr/>
        <p:txBody>
          <a:bodyPr/>
          <a:lstStyle/>
          <a:p>
            <a:pPr>
              <a:defRPr/>
            </a:pPr>
            <a:fld id="{3C7DE829-F4CB-4FFD-B3F1-6658F408406C}" type="slidenum">
              <a:rPr lang="en-US" smtClean="0"/>
              <a:pPr>
                <a:defRPr/>
              </a:pPr>
              <a:t>77</a:t>
            </a:fld>
            <a:endParaRPr lang="en-US"/>
          </a:p>
        </p:txBody>
      </p:sp>
      <p:sp>
        <p:nvSpPr>
          <p:cNvPr id="4" name="Date Placeholder 3"/>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6031874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Mechanical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395148"/>
          </a:xfrm>
        </p:spPr>
        <p:txBody>
          <a:bodyPr>
            <a:normAutofit lnSpcReduction="10000"/>
          </a:bodyPr>
          <a:lstStyle/>
          <a:p>
            <a:pPr marL="342900" indent="-342900">
              <a:buFont typeface="+mj-lt"/>
              <a:buAutoNum type="arabicPeriod"/>
            </a:pPr>
            <a:r>
              <a:rPr lang="en-US" sz="1600" dirty="0" smtClean="0"/>
              <a:t>An </a:t>
            </a:r>
            <a:r>
              <a:rPr lang="en-US" sz="1600" dirty="0"/>
              <a:t>armlet comprising:</a:t>
            </a:r>
          </a:p>
          <a:p>
            <a:pPr marL="0" indent="0">
              <a:buNone/>
            </a:pPr>
            <a:r>
              <a:rPr lang="en-US" sz="1600" dirty="0"/>
              <a:t>	a first pouch configured to securely hold a smartphone while enabling usage thereof; and</a:t>
            </a:r>
          </a:p>
          <a:p>
            <a:pPr marL="0" indent="0">
              <a:buNone/>
            </a:pPr>
            <a:r>
              <a:rPr lang="en-US" sz="1600" dirty="0"/>
              <a:t>	a second pouch configured to contain an auxiliary power supply, wherein said auxiliary power supply and said smartphone are configured to be in operative communication,</a:t>
            </a:r>
          </a:p>
          <a:p>
            <a:pPr marL="0" indent="0">
              <a:buNone/>
            </a:pPr>
            <a:r>
              <a:rPr lang="en-US" sz="1600" dirty="0"/>
              <a:t>	wherein said armlet is made substantially of leather and provides protection against impact, abrasion, or another hazard to a forearm when worn. </a:t>
            </a:r>
          </a:p>
        </p:txBody>
      </p:sp>
      <p:sp>
        <p:nvSpPr>
          <p:cNvPr id="6" name="TextBox 5"/>
          <p:cNvSpPr txBox="1"/>
          <p:nvPr/>
        </p:nvSpPr>
        <p:spPr>
          <a:xfrm>
            <a:off x="457200" y="4429830"/>
            <a:ext cx="4267200" cy="1092607"/>
          </a:xfrm>
          <a:prstGeom prst="rect">
            <a:avLst/>
          </a:prstGeom>
          <a:noFill/>
        </p:spPr>
        <p:txBody>
          <a:bodyPr wrap="square" rtlCol="0">
            <a:spAutoFit/>
          </a:bodyPr>
          <a:lstStyle/>
          <a:p>
            <a:r>
              <a:rPr lang="en-US" sz="1300" b="1" dirty="0" smtClean="0"/>
              <a:t>Note: The </a:t>
            </a:r>
            <a:r>
              <a:rPr lang="en-US" sz="1300" b="1" dirty="0"/>
              <a:t>specification states that an armlet is a wearable item designed to cover and protect </a:t>
            </a:r>
            <a:r>
              <a:rPr lang="en-US" sz="1300" b="1" dirty="0" smtClean="0"/>
              <a:t>the</a:t>
            </a:r>
            <a:r>
              <a:rPr lang="en-US" sz="1300" b="1" dirty="0"/>
              <a:t> forearm.  Additionally, the forearm, as defined in the </a:t>
            </a:r>
            <a:r>
              <a:rPr lang="en-US" sz="1300" b="1" dirty="0" smtClean="0"/>
              <a:t>specification, is from </a:t>
            </a:r>
            <a:r>
              <a:rPr lang="en-US" sz="1300" b="1" dirty="0"/>
              <a:t>the elbow </a:t>
            </a:r>
            <a:r>
              <a:rPr lang="en-US" sz="1300" b="1" dirty="0" smtClean="0"/>
              <a:t>to </a:t>
            </a:r>
            <a:r>
              <a:rPr lang="en-US" sz="1300" b="1" dirty="0"/>
              <a:t>the wrist of an adult user.</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A1</a:t>
            </a:r>
            <a:endParaRPr lang="en-US" sz="1800" dirty="0"/>
          </a:p>
        </p:txBody>
      </p:sp>
      <p:sp>
        <p:nvSpPr>
          <p:cNvPr id="9" name="Content Placeholder 8"/>
          <p:cNvSpPr>
            <a:spLocks noGrp="1"/>
          </p:cNvSpPr>
          <p:nvPr>
            <p:ph sz="quarter" idx="4"/>
          </p:nvPr>
        </p:nvSpPr>
        <p:spPr>
          <a:xfrm>
            <a:off x="4645028" y="1312326"/>
            <a:ext cx="4041774" cy="3862396"/>
          </a:xfrm>
        </p:spPr>
        <p:txBody>
          <a:bodyPr>
            <a:normAutofit fontScale="85000" lnSpcReduction="10000"/>
          </a:bodyPr>
          <a:lstStyle/>
          <a:p>
            <a:r>
              <a:rPr lang="en-US" sz="1800" dirty="0"/>
              <a:t>The Harper </a:t>
            </a:r>
            <a:r>
              <a:rPr lang="en-US" sz="1800" dirty="0" smtClean="0"/>
              <a:t>reference </a:t>
            </a:r>
            <a:r>
              <a:rPr lang="en-US" sz="1800" dirty="0"/>
              <a:t>teaches a leather armlet that may be worn on the forearm comprising a pouch configured to hold a smartphone or other electronic device securely.  The armlet of Harper may optionally comprise a second pouch for holding additional items such as an auxiliary power supply. The additional item held in the second pouch can be in operative communication with the electronic device held in the first pouch</a:t>
            </a:r>
            <a:r>
              <a:rPr lang="en-US" sz="1800" dirty="0" smtClean="0"/>
              <a:t>. Harper </a:t>
            </a:r>
            <a:r>
              <a:rPr lang="en-US" sz="1800" dirty="0"/>
              <a:t>does not state in words that the smartphone is usable when in the armlet, but the figure in the Harper reference clearly shows that the armlet is designed so that the controls of the smartphone can be accessed when the smartphone is in the armlet. </a:t>
            </a:r>
            <a:endParaRPr lang="en-US" sz="1800" dirty="0" smtClean="0"/>
          </a:p>
          <a:p>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348534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 </a:t>
            </a:r>
            <a:r>
              <a:rPr lang="en-US" sz="3200" dirty="0" smtClean="0"/>
              <a:t>Example A: </a:t>
            </a:r>
            <a:br>
              <a:rPr lang="en-US" sz="3200" dirty="0" smtClean="0"/>
            </a:br>
            <a:r>
              <a:rPr lang="en-US" sz="3200" dirty="0" smtClean="0"/>
              <a:t>Discussion A1</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Does </a:t>
            </a:r>
            <a:r>
              <a:rPr lang="en-US" sz="2400" dirty="0"/>
              <a:t>it matter for the purpose of an anticipation rejection that Harper states that the second pouch is optional?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79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80777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smtClean="0"/>
              <a:t>Chemical Example A: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539430"/>
          </a:xfrm>
          <a:prstGeom prst="rect">
            <a:avLst/>
          </a:prstGeom>
          <a:noFill/>
        </p:spPr>
        <p:txBody>
          <a:bodyPr wrap="square" rtlCol="0">
            <a:spAutoFit/>
          </a:bodyPr>
          <a:lstStyle/>
          <a:p>
            <a:pPr lvl="0"/>
            <a:r>
              <a:rPr lang="en-US" sz="2800" dirty="0" smtClean="0"/>
              <a:t>Q2. Should an </a:t>
            </a:r>
            <a:r>
              <a:rPr lang="en-US" sz="2800" dirty="0"/>
              <a:t>obviousness rejection </a:t>
            </a:r>
            <a:r>
              <a:rPr lang="en-US" sz="2800" dirty="0" smtClean="0"/>
              <a:t>be made over </a:t>
            </a:r>
            <a:r>
              <a:rPr lang="en-US" sz="2800" dirty="0"/>
              <a:t>Martinez in view of Henley?  </a:t>
            </a:r>
            <a:endParaRPr lang="en-US" sz="2800" dirty="0" smtClean="0"/>
          </a:p>
          <a:p>
            <a:pPr lvl="0"/>
            <a:r>
              <a:rPr lang="en-US" sz="2800" dirty="0"/>
              <a:t>	</a:t>
            </a:r>
            <a:r>
              <a:rPr lang="en-US" sz="2800" b="1" dirty="0" smtClean="0"/>
              <a:t>No </a:t>
            </a:r>
          </a:p>
          <a:p>
            <a:pPr lvl="0"/>
            <a:endParaRPr lang="en-US" sz="2800" dirty="0" smtClean="0"/>
          </a:p>
          <a:p>
            <a:pPr lvl="0"/>
            <a:r>
              <a:rPr lang="en-US" sz="2800" dirty="0" smtClean="0"/>
              <a:t>An obviousness rejection would not be appropriate because no modification of the teaching of Martinez is needed to meet the limitations of claim 1. </a:t>
            </a:r>
            <a:endParaRPr lang="en-US" sz="28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190191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t>
            </a:r>
            <a:r>
              <a:rPr lang="en-US" sz="3200" dirty="0"/>
              <a:t>A:</a:t>
            </a:r>
            <a:r>
              <a:rPr lang="en-US" sz="3200" dirty="0" smtClean="0"/>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pPr lvl="0"/>
            <a:r>
              <a:rPr lang="en-US" sz="2800" dirty="0"/>
              <a:t>Q1. Does it matter for the purpose of an anticipation rejection that Harper states that the second pouch is optional? </a:t>
            </a:r>
          </a:p>
          <a:p>
            <a:pPr lvl="0"/>
            <a:r>
              <a:rPr lang="en-US" sz="2700" dirty="0"/>
              <a:t>	</a:t>
            </a:r>
            <a:r>
              <a:rPr lang="en-US" sz="2700" b="1" dirty="0" smtClean="0"/>
              <a:t>No</a:t>
            </a:r>
          </a:p>
          <a:p>
            <a:pPr lvl="0"/>
            <a:endParaRPr lang="en-US" dirty="0"/>
          </a:p>
          <a:p>
            <a:pPr lvl="0"/>
            <a:r>
              <a:rPr lang="en-US" sz="1900" dirty="0"/>
              <a:t>It is reasonable to interpret the reference as teaching an armlet with two pouches, as well as an armlet with one pouch. The fact that the reference teaches an embodiment with only one pouch does not detract from its teaching of an armlet with two pouches.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80</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34839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 </a:t>
            </a:r>
            <a:br>
              <a:rPr lang="en-US" sz="3200" dirty="0" smtClean="0"/>
            </a:br>
            <a:r>
              <a:rPr lang="en-US" sz="3200" dirty="0" smtClean="0"/>
              <a:t>Discussion A1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92500" lnSpcReduction="20000"/>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Q2</a:t>
            </a:r>
            <a:r>
              <a:rPr lang="en-US" sz="2800" dirty="0"/>
              <a:t>. </a:t>
            </a:r>
            <a:r>
              <a:rPr lang="en-US" sz="2800" dirty="0" smtClean="0"/>
              <a:t>Does </a:t>
            </a:r>
            <a:r>
              <a:rPr lang="en-US" sz="2800" dirty="0"/>
              <a:t>it matter for the purpose of an anticipation rejection that Harper does not state that the smartphone is usable when in the armlet?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1112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A: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92500" lnSpcReduction="20000"/>
          </a:bodyPr>
          <a:lstStyle/>
          <a:p>
            <a:pPr lvl="0"/>
            <a:r>
              <a:rPr lang="en-US" sz="2800" dirty="0"/>
              <a:t>Q2. Does it matter for the purpose of an anticipation rejection that Harper does not state that the smartphone is usable when in the armlet? </a:t>
            </a:r>
            <a:endParaRPr lang="en-US" sz="2800" dirty="0" smtClean="0"/>
          </a:p>
          <a:p>
            <a:pPr lvl="0"/>
            <a:r>
              <a:rPr lang="en-US" sz="2800" b="1" dirty="0"/>
              <a:t>	</a:t>
            </a:r>
            <a:r>
              <a:rPr lang="en-US" sz="2800" b="1" dirty="0" smtClean="0"/>
              <a:t>No </a:t>
            </a:r>
          </a:p>
          <a:p>
            <a:pPr lvl="0"/>
            <a:endParaRPr lang="en-US" sz="2800" dirty="0" smtClean="0"/>
          </a:p>
          <a:p>
            <a:pPr lvl="0"/>
            <a:r>
              <a:rPr lang="en-US" sz="2800" dirty="0"/>
              <a:t>The claim limitation regarding usability while the smartphone is in the armlet cannot be ignored.  However, in this situation the figure makes it clear that the limitation is met.  When making an anticipation rejection, </a:t>
            </a:r>
            <a:r>
              <a:rPr lang="en-US" sz="2800" dirty="0" smtClean="0"/>
              <a:t>there should be an explanation as to </a:t>
            </a:r>
            <a:r>
              <a:rPr lang="en-US" sz="2800" dirty="0"/>
              <a:t>how the figure shows that the usability limitation is met.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2893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 </a:t>
            </a:r>
            <a:br>
              <a:rPr lang="en-US" sz="3200" dirty="0" smtClean="0"/>
            </a:br>
            <a:r>
              <a:rPr lang="en-US" sz="3200" dirty="0" smtClean="0"/>
              <a:t>Discussion A1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77500" lnSpcReduction="20000"/>
          </a:bodyPr>
          <a:lstStyle/>
          <a:p>
            <a:pPr marL="285739" indent="-285739">
              <a:buFont typeface="Arial" panose="020B0604020202020204" pitchFamily="34" charset="0"/>
              <a:buChar char="•"/>
            </a:pPr>
            <a:endParaRPr lang="en-US" sz="667" dirty="0">
              <a:latin typeface="Georgia" pitchFamily="18" charset="0"/>
            </a:endParaRPr>
          </a:p>
          <a:p>
            <a:pPr lvl="0"/>
            <a:r>
              <a:rPr lang="en-US" sz="2800" dirty="0" smtClean="0"/>
              <a:t>Q3</a:t>
            </a:r>
            <a:r>
              <a:rPr lang="en-US" sz="2800" dirty="0"/>
              <a:t>. </a:t>
            </a:r>
            <a:r>
              <a:rPr lang="en-US" sz="2800" dirty="0" smtClean="0"/>
              <a:t>Does </a:t>
            </a:r>
            <a:r>
              <a:rPr lang="en-US" sz="2800" dirty="0"/>
              <a:t>it matter for the purpose of an anticipation rejection that Harper does not state that the armlet protects against “impact, abrasion, or another hazard to a forearm when worn”?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15595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A: </a:t>
            </a:r>
            <a:br>
              <a:rPr lang="en-US" sz="3200" dirty="0" smtClean="0"/>
            </a:br>
            <a:r>
              <a:rPr lang="en-US" sz="3200" dirty="0" smtClean="0"/>
              <a:t>Discussion A1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92500" lnSpcReduction="20000"/>
          </a:bodyPr>
          <a:lstStyle/>
          <a:p>
            <a:pPr lvl="0"/>
            <a:r>
              <a:rPr lang="en-US" sz="2800" dirty="0" smtClean="0"/>
              <a:t>Q3</a:t>
            </a:r>
            <a:r>
              <a:rPr lang="en-US" sz="2800" dirty="0"/>
              <a:t>. </a:t>
            </a:r>
            <a:r>
              <a:rPr lang="en-US" sz="2800" dirty="0" smtClean="0"/>
              <a:t>Does </a:t>
            </a:r>
            <a:r>
              <a:rPr lang="en-US" sz="2800" dirty="0"/>
              <a:t>it matter for the purpose of an anticipation rejection that Harper does not state that the armlet protects against “impact, abrasion, or another hazard to a forearm when worn”? 	</a:t>
            </a:r>
            <a:endParaRPr lang="en-US" sz="2800" dirty="0" smtClean="0"/>
          </a:p>
          <a:p>
            <a:pPr lvl="0"/>
            <a:r>
              <a:rPr lang="en-US" sz="2800" b="1" dirty="0"/>
              <a:t>	</a:t>
            </a:r>
            <a:r>
              <a:rPr lang="en-US" sz="2800" b="1" dirty="0" smtClean="0"/>
              <a:t>No </a:t>
            </a:r>
          </a:p>
          <a:p>
            <a:pPr lvl="0"/>
            <a:endParaRPr lang="en-US" sz="2800" dirty="0" smtClean="0"/>
          </a:p>
          <a:p>
            <a:pPr lvl="0"/>
            <a:r>
              <a:rPr lang="en-US" sz="2800" dirty="0" smtClean="0"/>
              <a:t>Function </a:t>
            </a:r>
            <a:r>
              <a:rPr lang="en-US" sz="2800" dirty="0"/>
              <a:t>follows structure.  Since the structural limitations (i.e., the leather material in the form of an armlet) are met by the reference, then </a:t>
            </a:r>
            <a:r>
              <a:rPr lang="en-US" sz="2800" dirty="0" smtClean="0"/>
              <a:t>it may be reasonably concluded that </a:t>
            </a:r>
            <a:r>
              <a:rPr lang="en-US" sz="2800" dirty="0"/>
              <a:t>the functional limitations are also met.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30705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Mechanical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10" name="Content Placeholder 6"/>
          <p:cNvSpPr>
            <a:spLocks noGrp="1"/>
          </p:cNvSpPr>
          <p:nvPr>
            <p:ph sz="half" idx="2"/>
          </p:nvPr>
        </p:nvSpPr>
        <p:spPr>
          <a:xfrm>
            <a:off x="457208" y="1312326"/>
            <a:ext cx="4040189" cy="3395148"/>
          </a:xfrm>
        </p:spPr>
        <p:txBody>
          <a:bodyPr>
            <a:normAutofit lnSpcReduction="10000"/>
          </a:bodyPr>
          <a:lstStyle/>
          <a:p>
            <a:pPr marL="342900" indent="-342900">
              <a:buFont typeface="+mj-lt"/>
              <a:buAutoNum type="arabicPeriod"/>
            </a:pPr>
            <a:r>
              <a:rPr lang="en-US" sz="1600" dirty="0" smtClean="0"/>
              <a:t>An </a:t>
            </a:r>
            <a:r>
              <a:rPr lang="en-US" sz="1600" dirty="0"/>
              <a:t>armlet comprising:</a:t>
            </a:r>
          </a:p>
          <a:p>
            <a:pPr marL="0" indent="0">
              <a:buNone/>
            </a:pPr>
            <a:r>
              <a:rPr lang="en-US" sz="1600" dirty="0"/>
              <a:t>	a first pouch configured to securely hold a smartphone while enabling usage thereof; and</a:t>
            </a:r>
          </a:p>
          <a:p>
            <a:pPr marL="0" indent="0">
              <a:buNone/>
            </a:pPr>
            <a:r>
              <a:rPr lang="en-US" sz="1600" dirty="0"/>
              <a:t>	a second pouch configured to contain an auxiliary power supply, wherein said auxiliary power supply and said smartphone are configured to be in operative communication,</a:t>
            </a:r>
          </a:p>
          <a:p>
            <a:pPr marL="0" indent="0">
              <a:buNone/>
            </a:pPr>
            <a:r>
              <a:rPr lang="en-US" sz="1600" dirty="0"/>
              <a:t>	wherein said armlet is made substantially of leather and provides protection against impact, abrasion, or another hazard to a forearm when worn. </a:t>
            </a:r>
          </a:p>
        </p:txBody>
      </p:sp>
      <p:sp>
        <p:nvSpPr>
          <p:cNvPr id="11" name="TextBox 10"/>
          <p:cNvSpPr txBox="1"/>
          <p:nvPr/>
        </p:nvSpPr>
        <p:spPr>
          <a:xfrm>
            <a:off x="457200" y="4429830"/>
            <a:ext cx="4267200" cy="1092607"/>
          </a:xfrm>
          <a:prstGeom prst="rect">
            <a:avLst/>
          </a:prstGeom>
          <a:noFill/>
        </p:spPr>
        <p:txBody>
          <a:bodyPr wrap="square" rtlCol="0">
            <a:spAutoFit/>
          </a:bodyPr>
          <a:lstStyle/>
          <a:p>
            <a:r>
              <a:rPr lang="en-US" sz="1300" b="1" dirty="0" smtClean="0"/>
              <a:t>Note: The </a:t>
            </a:r>
            <a:r>
              <a:rPr lang="en-US" sz="1300" b="1" dirty="0"/>
              <a:t>specification states that an armlet is a wearable item designed to cover and protect </a:t>
            </a:r>
            <a:r>
              <a:rPr lang="en-US" sz="1300" b="1" dirty="0" smtClean="0"/>
              <a:t>the</a:t>
            </a:r>
            <a:r>
              <a:rPr lang="en-US" sz="1300" b="1" dirty="0"/>
              <a:t> forearm.  Additionally, the forearm, as defined in the </a:t>
            </a:r>
            <a:r>
              <a:rPr lang="en-US" sz="1300" b="1" dirty="0" smtClean="0"/>
              <a:t>specification, is from </a:t>
            </a:r>
            <a:r>
              <a:rPr lang="en-US" sz="1300" b="1" dirty="0"/>
              <a:t>the elbow </a:t>
            </a:r>
            <a:r>
              <a:rPr lang="en-US" sz="1300" b="1" dirty="0" smtClean="0"/>
              <a:t>to </a:t>
            </a:r>
            <a:r>
              <a:rPr lang="en-US" sz="1300" b="1" dirty="0"/>
              <a:t>the wrist of an adult user.</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A2</a:t>
            </a:r>
            <a:endParaRPr lang="en-US" sz="1800" dirty="0"/>
          </a:p>
        </p:txBody>
      </p:sp>
      <p:sp>
        <p:nvSpPr>
          <p:cNvPr id="9" name="Content Placeholder 8"/>
          <p:cNvSpPr>
            <a:spLocks noGrp="1"/>
          </p:cNvSpPr>
          <p:nvPr>
            <p:ph sz="quarter" idx="4"/>
          </p:nvPr>
        </p:nvSpPr>
        <p:spPr>
          <a:xfrm>
            <a:off x="4645028" y="1312326"/>
            <a:ext cx="4041774" cy="3862396"/>
          </a:xfrm>
        </p:spPr>
        <p:txBody>
          <a:bodyPr>
            <a:normAutofit fontScale="77500" lnSpcReduction="20000"/>
          </a:bodyPr>
          <a:lstStyle/>
          <a:p>
            <a:r>
              <a:rPr lang="en-US" sz="1800" dirty="0" err="1" smtClean="0"/>
              <a:t>Ovechkin</a:t>
            </a:r>
            <a:r>
              <a:rPr lang="en-US" sz="1800" dirty="0" smtClean="0"/>
              <a:t> </a:t>
            </a:r>
            <a:r>
              <a:rPr lang="en-US" sz="1800" dirty="0"/>
              <a:t>teaches a holder for a smartphone that is designed as a detachable component of a larger item such as a backpack, tote bag, briefcase, or purse.  The holder comprises a first pouch configured to hold a </a:t>
            </a:r>
            <a:r>
              <a:rPr lang="en-US" sz="1800" dirty="0" smtClean="0"/>
              <a:t>smartphone. The holder </a:t>
            </a:r>
            <a:r>
              <a:rPr lang="en-US" sz="1800" dirty="0"/>
              <a:t>may optionally comprise a second pouch </a:t>
            </a:r>
            <a:r>
              <a:rPr lang="en-US" sz="1800" dirty="0" smtClean="0"/>
              <a:t>to hold </a:t>
            </a:r>
            <a:r>
              <a:rPr lang="en-US" sz="1800" dirty="0"/>
              <a:t>additional items such as an auxiliary power supply. The additional item held in the second pouch can be in operative communication with the </a:t>
            </a:r>
            <a:r>
              <a:rPr lang="en-US" sz="1800" dirty="0" smtClean="0"/>
              <a:t>smartphone held </a:t>
            </a:r>
            <a:r>
              <a:rPr lang="en-US" sz="1800" dirty="0"/>
              <a:t>in the first pouch. </a:t>
            </a:r>
            <a:r>
              <a:rPr lang="en-US" sz="1800" dirty="0" err="1"/>
              <a:t>Ovechkin</a:t>
            </a:r>
            <a:r>
              <a:rPr lang="en-US" sz="1800" dirty="0"/>
              <a:t> provides an example of a leather purse with a detachable leather holder, and also teaches that the smartphone may be used while in the holder.  The holder of </a:t>
            </a:r>
            <a:r>
              <a:rPr lang="en-US" sz="1800" dirty="0" err="1"/>
              <a:t>Ovechkin</a:t>
            </a:r>
            <a:r>
              <a:rPr lang="en-US" sz="1800" dirty="0"/>
              <a:t> also includes a </a:t>
            </a:r>
            <a:r>
              <a:rPr lang="en-US" sz="1800" dirty="0" smtClean="0"/>
              <a:t>thin leather </a:t>
            </a:r>
            <a:r>
              <a:rPr lang="en-US" sz="1800" dirty="0"/>
              <a:t>strap so that when the holder is detached, a person can carry it by inserting a hand through the strap and allowing the holder to dangle from the wrist. </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275952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 </a:t>
            </a:r>
            <a:r>
              <a:rPr lang="en-US" sz="3200" dirty="0" smtClean="0"/>
              <a:t>Example A: </a:t>
            </a:r>
            <a:br>
              <a:rPr lang="en-US" sz="3200" dirty="0" smtClean="0"/>
            </a:br>
            <a:r>
              <a:rPr lang="en-US" sz="3200" dirty="0" smtClean="0"/>
              <a:t>Discussion A2</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Is </a:t>
            </a:r>
            <a:r>
              <a:rPr lang="en-US" sz="2400" dirty="0"/>
              <a:t>the preamble phrase “[a]n armlet” a limitation that must be considered when evaluating the prior art?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68060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t>
            </a:r>
            <a:r>
              <a:rPr lang="en-US" sz="3200" dirty="0"/>
              <a:t>A:</a:t>
            </a:r>
            <a:r>
              <a:rPr lang="en-US" sz="3200" dirty="0" smtClean="0"/>
              <a:t/>
            </a:r>
            <a:br>
              <a:rPr lang="en-US" sz="3200" dirty="0" smtClean="0"/>
            </a:br>
            <a:r>
              <a:rPr lang="en-US" sz="3200" dirty="0" smtClean="0"/>
              <a:t>Discussion A2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fontScale="85000" lnSpcReduction="20000"/>
          </a:bodyPr>
          <a:lstStyle/>
          <a:p>
            <a:pPr lvl="0"/>
            <a:r>
              <a:rPr lang="en-US" sz="2800" dirty="0"/>
              <a:t>Q1. </a:t>
            </a:r>
            <a:r>
              <a:rPr lang="en-US" sz="2800" dirty="0" smtClean="0"/>
              <a:t>Is </a:t>
            </a:r>
            <a:r>
              <a:rPr lang="en-US" sz="2800" dirty="0"/>
              <a:t>the preamble phrase “[a]n armlet” a limitation that must be considered when evaluating the prior art? </a:t>
            </a:r>
            <a:r>
              <a:rPr lang="en-US" sz="2700" dirty="0"/>
              <a:t>	</a:t>
            </a:r>
            <a:endParaRPr lang="en-US" sz="2700" dirty="0" smtClean="0"/>
          </a:p>
          <a:p>
            <a:pPr lvl="0"/>
            <a:r>
              <a:rPr lang="en-US" sz="2700" b="1" dirty="0"/>
              <a:t>	</a:t>
            </a:r>
            <a:r>
              <a:rPr lang="en-US" sz="2700" b="1" dirty="0" smtClean="0"/>
              <a:t>Yes</a:t>
            </a:r>
          </a:p>
          <a:p>
            <a:pPr lvl="0"/>
            <a:endParaRPr lang="en-US" dirty="0"/>
          </a:p>
          <a:p>
            <a:pPr lvl="0"/>
            <a:r>
              <a:rPr lang="en-US" sz="1900" dirty="0" smtClean="0"/>
              <a:t>Although </a:t>
            </a:r>
            <a:r>
              <a:rPr lang="en-US" sz="1900" dirty="0"/>
              <a:t>it is not necessary that the prior art use the term “armlet,” the device taught by the prior art must function as an </a:t>
            </a:r>
            <a:r>
              <a:rPr lang="en-US" sz="1900" dirty="0" smtClean="0"/>
              <a:t>armlet.</a:t>
            </a:r>
            <a:endParaRPr lang="en-US" sz="1900" dirty="0"/>
          </a:p>
          <a:p>
            <a:pPr marL="342900" lvl="0" indent="-342900">
              <a:buFont typeface="Arial" panose="020B0604020202020204" pitchFamily="34" charset="0"/>
              <a:buChar char="•"/>
            </a:pPr>
            <a:r>
              <a:rPr lang="en-US" sz="1900" dirty="0" smtClean="0"/>
              <a:t>The specification should be reviewed </a:t>
            </a:r>
            <a:r>
              <a:rPr lang="en-US" sz="1900" dirty="0"/>
              <a:t>for any special definition of the term, and if there is </a:t>
            </a:r>
            <a:r>
              <a:rPr lang="en-US" sz="1900" dirty="0" smtClean="0"/>
              <a:t>none, </a:t>
            </a:r>
            <a:r>
              <a:rPr lang="en-US" sz="1900" dirty="0"/>
              <a:t>then the term should be given its ordinary and customary meaning in the art.  If there is any question about how the term would have been understood by a person of ordinary skill, </a:t>
            </a:r>
            <a:r>
              <a:rPr lang="en-US" sz="1900" dirty="0" smtClean="0"/>
              <a:t>it should be stated on </a:t>
            </a:r>
            <a:r>
              <a:rPr lang="en-US" sz="1900" dirty="0"/>
              <a:t>the record how </a:t>
            </a:r>
            <a:r>
              <a:rPr lang="en-US" sz="1900" dirty="0" smtClean="0"/>
              <a:t>the term is being interpreted.  </a:t>
            </a:r>
            <a:endParaRPr lang="en-US" sz="1900" dirty="0"/>
          </a:p>
          <a:p>
            <a:pPr marL="342900" lvl="0" indent="-342900">
              <a:buFont typeface="Arial" panose="020B0604020202020204" pitchFamily="34" charset="0"/>
              <a:buChar char="•"/>
            </a:pPr>
            <a:r>
              <a:rPr lang="en-US" sz="1900" dirty="0" smtClean="0"/>
              <a:t>Note </a:t>
            </a:r>
            <a:r>
              <a:rPr lang="en-US" sz="1900" dirty="0"/>
              <a:t>that when a preamble term is used again in the body of the claim, as it is in this example, it is a good indication that the term is more than a mere statement of intended use. </a:t>
            </a:r>
            <a:r>
              <a:rPr lang="en-US" sz="1900" dirty="0" smtClean="0"/>
              <a:t>Recall</a:t>
            </a:r>
            <a:r>
              <a:rPr lang="en-US" sz="1900" dirty="0"/>
              <a:t>, though, that every case must be decided on its own facts.  Restatement of a preamble term in the body of the claim does not necessarily mean that the term is limiting.  Likewise, failure to repeat a preamble term in the body of the claim does not necessarily mean that the term is a mere statement of intended use</a:t>
            </a:r>
            <a:r>
              <a:rPr lang="en-US" sz="1900" dirty="0" smtClean="0"/>
              <a:t>. </a:t>
            </a:r>
            <a:endParaRPr lang="en-US" sz="19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60408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 </a:t>
            </a:r>
            <a:br>
              <a:rPr lang="en-US" sz="3200" dirty="0" smtClean="0"/>
            </a:br>
            <a:r>
              <a:rPr lang="en-US" sz="3200" dirty="0" smtClean="0"/>
              <a:t>Discussion A2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a:bodyPr>
          <a:lstStyle/>
          <a:p>
            <a:pPr lvl="0"/>
            <a:r>
              <a:rPr lang="en-US" sz="2800" dirty="0" smtClean="0"/>
              <a:t>Q2</a:t>
            </a:r>
            <a:r>
              <a:rPr lang="en-US" sz="2800" dirty="0"/>
              <a:t>. </a:t>
            </a:r>
            <a:r>
              <a:rPr lang="en-US" sz="2800" dirty="0" smtClean="0"/>
              <a:t>Is </a:t>
            </a:r>
            <a:r>
              <a:rPr lang="en-US" sz="2800" dirty="0"/>
              <a:t>the holder of </a:t>
            </a:r>
            <a:r>
              <a:rPr lang="en-US" sz="2800" dirty="0" err="1"/>
              <a:t>Ovechkin</a:t>
            </a:r>
            <a:r>
              <a:rPr lang="en-US" sz="2800" dirty="0"/>
              <a:t> inherently an armlet even though that term is not used?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163812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A: </a:t>
            </a:r>
            <a:br>
              <a:rPr lang="en-US" sz="3200" dirty="0" smtClean="0"/>
            </a:br>
            <a:r>
              <a:rPr lang="en-US" sz="3200" dirty="0" smtClean="0"/>
              <a:t>Discussion A2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fontScale="47500" lnSpcReduction="20000"/>
          </a:bodyPr>
          <a:lstStyle/>
          <a:p>
            <a:pPr lvl="0"/>
            <a:r>
              <a:rPr lang="en-US" sz="3600" dirty="0"/>
              <a:t>Q2. </a:t>
            </a:r>
            <a:r>
              <a:rPr lang="en-US" sz="3600" dirty="0" smtClean="0"/>
              <a:t>Is </a:t>
            </a:r>
            <a:r>
              <a:rPr lang="en-US" sz="3600" dirty="0"/>
              <a:t>the holder of </a:t>
            </a:r>
            <a:r>
              <a:rPr lang="en-US" sz="3600" dirty="0" err="1"/>
              <a:t>Ovechkin</a:t>
            </a:r>
            <a:r>
              <a:rPr lang="en-US" sz="3600" dirty="0"/>
              <a:t> inherently an armlet even though that term is not used? 	</a:t>
            </a:r>
            <a:endParaRPr lang="en-US" sz="3600" dirty="0" smtClean="0"/>
          </a:p>
          <a:p>
            <a:pPr lvl="0"/>
            <a:r>
              <a:rPr lang="en-US" sz="3600" b="1" dirty="0"/>
              <a:t>	</a:t>
            </a:r>
            <a:r>
              <a:rPr lang="en-US" sz="3600" b="1" dirty="0" smtClean="0"/>
              <a:t>No, </a:t>
            </a:r>
            <a:r>
              <a:rPr lang="en-US" sz="3600" dirty="0" smtClean="0"/>
              <a:t>unless </a:t>
            </a:r>
            <a:r>
              <a:rPr lang="en-US" sz="3600" dirty="0"/>
              <a:t>there is a special definition provided in the specification that would encompass a thin strap worn around the wrist. Otherwise, to equate the </a:t>
            </a:r>
            <a:r>
              <a:rPr lang="en-US" sz="3600" dirty="0" smtClean="0"/>
              <a:t>thin leather </a:t>
            </a:r>
            <a:r>
              <a:rPr lang="en-US" sz="3600" dirty="0"/>
              <a:t>strap of </a:t>
            </a:r>
            <a:r>
              <a:rPr lang="en-US" sz="3600" dirty="0" err="1"/>
              <a:t>Ovechkin</a:t>
            </a:r>
            <a:r>
              <a:rPr lang="en-US" sz="3600" dirty="0"/>
              <a:t> to the claimed armlet would be an overly broad interpretation of </a:t>
            </a:r>
            <a:r>
              <a:rPr lang="en-US" sz="3600" dirty="0" smtClean="0"/>
              <a:t>armlet.</a:t>
            </a:r>
            <a:r>
              <a:rPr lang="en-US" sz="3600" b="1" dirty="0" smtClean="0"/>
              <a:t> </a:t>
            </a:r>
            <a:endParaRPr lang="en-US" sz="3600" b="1" dirty="0"/>
          </a:p>
          <a:p>
            <a:pPr lvl="0"/>
            <a:endParaRPr lang="en-US" sz="2800" dirty="0" smtClean="0"/>
          </a:p>
          <a:p>
            <a:pPr lvl="0"/>
            <a:endParaRPr lang="en-US" sz="2800" dirty="0" smtClean="0"/>
          </a:p>
          <a:p>
            <a:pPr marL="457200" lvl="0" indent="-457200">
              <a:buFont typeface="Arial" panose="020B0604020202020204" pitchFamily="34" charset="0"/>
              <a:buChar char="•"/>
            </a:pPr>
            <a:r>
              <a:rPr lang="en-US" sz="2900" dirty="0" smtClean="0"/>
              <a:t>Even </a:t>
            </a:r>
            <a:r>
              <a:rPr lang="en-US" sz="2900" dirty="0"/>
              <a:t>though the holder can be worn on the wrist when detached from the larger item, and the wrist could reasonably be considered to be a part of the forearm, the holder is not designed to provide protection to a forearm and would not inherently provide such protection when worn dangling from the wrist.  According to the claim, this particular armlet must protect against “impact, abrasion, or another hazard to a forearm” when worn.  </a:t>
            </a:r>
          </a:p>
          <a:p>
            <a:pPr marL="457200" lvl="0" indent="-457200">
              <a:buFont typeface="Arial" panose="020B0604020202020204" pitchFamily="34" charset="0"/>
              <a:buChar char="•"/>
            </a:pPr>
            <a:r>
              <a:rPr lang="en-US" sz="2900" dirty="0" smtClean="0"/>
              <a:t>In </a:t>
            </a:r>
            <a:r>
              <a:rPr lang="en-US" sz="2900" dirty="0"/>
              <a:t>order for a reference to anticipate based on inherency, the allegedly inherent element must necessarily be met by the reference.  It is not sufficient that the element might possibly be met.  </a:t>
            </a:r>
          </a:p>
          <a:p>
            <a:pPr marL="457200" lvl="0" indent="-457200">
              <a:buFont typeface="Arial" panose="020B0604020202020204" pitchFamily="34" charset="0"/>
              <a:buChar char="•"/>
            </a:pPr>
            <a:r>
              <a:rPr lang="en-US" sz="2900" dirty="0" smtClean="0"/>
              <a:t>Thus</a:t>
            </a:r>
            <a:r>
              <a:rPr lang="en-US" sz="2900" dirty="0"/>
              <a:t>, an argument that a forearm could be protected from “impact, abrasion, and another </a:t>
            </a:r>
            <a:r>
              <a:rPr lang="en-US" sz="2900" dirty="0" smtClean="0"/>
              <a:t>hazard,” when </a:t>
            </a:r>
            <a:r>
              <a:rPr lang="en-US" sz="2900" dirty="0"/>
              <a:t>the holder is carried dangling from the </a:t>
            </a:r>
            <a:r>
              <a:rPr lang="en-US" sz="2900" dirty="0" smtClean="0"/>
              <a:t>wrist, </a:t>
            </a:r>
            <a:r>
              <a:rPr lang="en-US" sz="2900" dirty="0"/>
              <a:t>would not be appropriate because any such protection would happen only by chance.</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89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21404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fade">
                                      <p:cBhvr>
                                        <p:cTn id="10" dur="500"/>
                                        <p:tgtEl>
                                          <p:spTgt spid="1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Effect transition="in" filter="fade">
                                      <p:cBhvr>
                                        <p:cTn id="13" dur="500"/>
                                        <p:tgtEl>
                                          <p:spTgt spid="1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fade">
                                      <p:cBhvr>
                                        <p:cTn id="16"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Chemical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a:bodyPr>
          <a:lstStyle/>
          <a:p>
            <a:pPr marL="0" indent="0">
              <a:buAutoNum type="arabicPeriod"/>
            </a:pPr>
            <a:r>
              <a:rPr lang="en-US" sz="1800" dirty="0" smtClean="0"/>
              <a:t> </a:t>
            </a:r>
            <a:r>
              <a:rPr lang="en-US" sz="1800" dirty="0"/>
              <a:t>A method of treating a skin disorder comprising topically administrating, at the site of the disorder, a composition comprising: </a:t>
            </a:r>
            <a:endParaRPr lang="en-US" sz="1050" dirty="0"/>
          </a:p>
          <a:p>
            <a:pPr marL="50819" indent="0">
              <a:buNone/>
            </a:pPr>
            <a:r>
              <a:rPr lang="en-US" sz="1800" dirty="0"/>
              <a:t>	a therapeutically effective dosage amount of indomethacin sufficient to inhibit prostaglandin synthesis, and</a:t>
            </a:r>
          </a:p>
          <a:p>
            <a:pPr marL="50819" indent="0">
              <a:buNone/>
            </a:pPr>
            <a:r>
              <a:rPr lang="en-US" sz="1800" dirty="0"/>
              <a:t>	an amount of Compound A or a pharmaceutically acceptable salt of Compound A that is effective to transport the dosage amount of indomethacin percutaneously into the epidermis.</a:t>
            </a:r>
          </a:p>
          <a:p>
            <a:endParaRPr lang="en-US" dirty="0"/>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A2</a:t>
            </a:r>
            <a:endParaRPr lang="en-US" sz="1800" dirty="0"/>
          </a:p>
        </p:txBody>
      </p:sp>
      <p:sp>
        <p:nvSpPr>
          <p:cNvPr id="9" name="Content Placeholder 8"/>
          <p:cNvSpPr>
            <a:spLocks noGrp="1"/>
          </p:cNvSpPr>
          <p:nvPr>
            <p:ph sz="quarter" idx="4"/>
          </p:nvPr>
        </p:nvSpPr>
        <p:spPr>
          <a:xfrm>
            <a:off x="4637097" y="1312326"/>
            <a:ext cx="4202103" cy="3985162"/>
          </a:xfrm>
        </p:spPr>
        <p:txBody>
          <a:bodyPr>
            <a:normAutofit lnSpcReduction="10000"/>
          </a:bodyPr>
          <a:lstStyle/>
          <a:p>
            <a:pPr marL="0" indent="0">
              <a:buNone/>
            </a:pPr>
            <a:r>
              <a:rPr lang="en-US" sz="1300" dirty="0" smtClean="0">
                <a:latin typeface="+mn-lt"/>
              </a:rPr>
              <a:t>The </a:t>
            </a:r>
            <a:r>
              <a:rPr lang="en-US" sz="1300" dirty="0">
                <a:latin typeface="+mn-lt"/>
              </a:rPr>
              <a:t>Brooks reference teaches treating inflammation of the skin by topical administration of a composition comprising (a) an amount of indomethacin that is sufficient to inhibit prostaglandin synthesis, and (b) an amount of a transport compound that is effective to transport the indomethacin through the skin and into the epidermis.  The composition is administered at the site of the inflammation.  Brooks states that indomethacin is </a:t>
            </a:r>
            <a:r>
              <a:rPr lang="en-US" sz="1300" dirty="0" smtClean="0">
                <a:latin typeface="+mn-lt"/>
              </a:rPr>
              <a:t>an NSAID, </a:t>
            </a:r>
            <a:r>
              <a:rPr lang="en-US" sz="1300" dirty="0">
                <a:latin typeface="+mn-lt"/>
              </a:rPr>
              <a:t>and that any known transdermal transport compound for NSAIDs can be used in the composition. Brooks describes a clinical trial in which a composition comprising indomethacin and Compound C was topically administered at the affected site for effective treatment of the skin disorder rosacea.  Brooks also mentions that Compound A and Compound B, which are not known for use in the field of percutaneous transport of NSAIDs, are structurally similar to Compound C.  On this basis, Brooks suggests that it might be worthwhile to consider Compounds A and B as possible transdermal transport compounds for </a:t>
            </a:r>
            <a:r>
              <a:rPr lang="en-US" sz="1300" dirty="0" smtClean="0">
                <a:latin typeface="+mn-lt"/>
              </a:rPr>
              <a:t>NSAIDs.</a:t>
            </a:r>
            <a:endParaRPr lang="en-US" sz="1300" dirty="0">
              <a:latin typeface="+mn-lt"/>
            </a:endParaRP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dirty="0"/>
          </a:p>
        </p:txBody>
      </p:sp>
    </p:spTree>
    <p:extLst>
      <p:ext uri="{BB962C8B-B14F-4D97-AF65-F5344CB8AC3E}">
        <p14:creationId xmlns:p14="http://schemas.microsoft.com/office/powerpoint/2010/main" val="305337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Mechanical Example A: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10" name="Content Placeholder 6"/>
          <p:cNvSpPr>
            <a:spLocks noGrp="1"/>
          </p:cNvSpPr>
          <p:nvPr>
            <p:ph sz="half" idx="2"/>
          </p:nvPr>
        </p:nvSpPr>
        <p:spPr>
          <a:xfrm>
            <a:off x="457208" y="1312326"/>
            <a:ext cx="4040189" cy="3395148"/>
          </a:xfrm>
        </p:spPr>
        <p:txBody>
          <a:bodyPr>
            <a:normAutofit lnSpcReduction="10000"/>
          </a:bodyPr>
          <a:lstStyle/>
          <a:p>
            <a:pPr marL="342900" indent="-342900">
              <a:buFont typeface="+mj-lt"/>
              <a:buAutoNum type="arabicPeriod"/>
            </a:pPr>
            <a:r>
              <a:rPr lang="en-US" sz="1600" dirty="0" smtClean="0"/>
              <a:t>An </a:t>
            </a:r>
            <a:r>
              <a:rPr lang="en-US" sz="1600" dirty="0"/>
              <a:t>armlet comprising:</a:t>
            </a:r>
          </a:p>
          <a:p>
            <a:pPr marL="0" indent="0">
              <a:buNone/>
            </a:pPr>
            <a:r>
              <a:rPr lang="en-US" sz="1600" dirty="0"/>
              <a:t>	a first pouch configured to securely hold a smartphone while enabling usage thereof; and</a:t>
            </a:r>
          </a:p>
          <a:p>
            <a:pPr marL="0" indent="0">
              <a:buNone/>
            </a:pPr>
            <a:r>
              <a:rPr lang="en-US" sz="1600" dirty="0"/>
              <a:t>	a second pouch configured to contain an auxiliary power supply, wherein said auxiliary power supply and said smartphone are configured to be in operative communication,</a:t>
            </a:r>
          </a:p>
          <a:p>
            <a:pPr marL="0" indent="0">
              <a:buNone/>
            </a:pPr>
            <a:r>
              <a:rPr lang="en-US" sz="1600" dirty="0"/>
              <a:t>	wherein said armlet is made substantially of leather and provides protection against impact, abrasion, or another hazard to a forearm when worn. </a:t>
            </a:r>
          </a:p>
        </p:txBody>
      </p:sp>
      <p:sp>
        <p:nvSpPr>
          <p:cNvPr id="11" name="TextBox 10"/>
          <p:cNvSpPr txBox="1"/>
          <p:nvPr/>
        </p:nvSpPr>
        <p:spPr>
          <a:xfrm>
            <a:off x="457200" y="4429830"/>
            <a:ext cx="4267200" cy="1092607"/>
          </a:xfrm>
          <a:prstGeom prst="rect">
            <a:avLst/>
          </a:prstGeom>
          <a:noFill/>
        </p:spPr>
        <p:txBody>
          <a:bodyPr wrap="square" rtlCol="0">
            <a:spAutoFit/>
          </a:bodyPr>
          <a:lstStyle/>
          <a:p>
            <a:r>
              <a:rPr lang="en-US" sz="1300" b="1" dirty="0" smtClean="0"/>
              <a:t>Note: The </a:t>
            </a:r>
            <a:r>
              <a:rPr lang="en-US" sz="1300" b="1" dirty="0"/>
              <a:t>specification states that an armlet is a wearable item designed to cover and protect </a:t>
            </a:r>
            <a:r>
              <a:rPr lang="en-US" sz="1300" b="1" dirty="0" smtClean="0"/>
              <a:t>the</a:t>
            </a:r>
            <a:r>
              <a:rPr lang="en-US" sz="1300" b="1" dirty="0"/>
              <a:t> forearm.  Additionally, the forearm, as defined in the </a:t>
            </a:r>
            <a:r>
              <a:rPr lang="en-US" sz="1300" b="1" dirty="0" smtClean="0"/>
              <a:t>specification, is from </a:t>
            </a:r>
            <a:r>
              <a:rPr lang="en-US" sz="1300" b="1" dirty="0"/>
              <a:t>the elbow </a:t>
            </a:r>
            <a:r>
              <a:rPr lang="en-US" sz="1300" b="1" dirty="0" smtClean="0"/>
              <a:t>to </a:t>
            </a:r>
            <a:r>
              <a:rPr lang="en-US" sz="1300" b="1" dirty="0"/>
              <a:t>the wrist of an adult user.</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A3</a:t>
            </a:r>
            <a:endParaRPr lang="en-US" sz="1800" dirty="0"/>
          </a:p>
        </p:txBody>
      </p:sp>
      <p:sp>
        <p:nvSpPr>
          <p:cNvPr id="9" name="Content Placeholder 8"/>
          <p:cNvSpPr>
            <a:spLocks noGrp="1"/>
          </p:cNvSpPr>
          <p:nvPr>
            <p:ph sz="quarter" idx="4"/>
          </p:nvPr>
        </p:nvSpPr>
        <p:spPr>
          <a:xfrm>
            <a:off x="4645028" y="1312326"/>
            <a:ext cx="4041774" cy="3862396"/>
          </a:xfrm>
        </p:spPr>
        <p:txBody>
          <a:bodyPr>
            <a:normAutofit fontScale="85000" lnSpcReduction="10000"/>
          </a:bodyPr>
          <a:lstStyle/>
          <a:p>
            <a:r>
              <a:rPr lang="en-US" sz="1800" dirty="0"/>
              <a:t>The Beal reference teaches an athletic sleeve that incorporates a pouch configured to hold a smartphone or other electronic device securely.  The sleeve of Beal may optionally comprise a second pouch </a:t>
            </a:r>
            <a:r>
              <a:rPr lang="en-US" sz="1800" dirty="0" smtClean="0"/>
              <a:t>to hold additional </a:t>
            </a:r>
            <a:r>
              <a:rPr lang="en-US" sz="1800" dirty="0"/>
              <a:t>items such as an auxiliary power supply. The additional item held in the second pouch can be in operative communication with the electronic device held in the first pouch.  Beal states that the smartphone is usable when in the pouch.  According to Beal, the sleeve and the pouch may be made of any suitable material known for use in the field of athletic wear.  The stated benefits of Beal’s athletic sleeve include protection against sunburn, insect bites, and chafing. </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90</a:t>
            </a:fld>
            <a:endParaRPr lang="en-US" dirty="0">
              <a:solidFill>
                <a:prstClr val="black"/>
              </a:solidFill>
            </a:endParaRPr>
          </a:p>
        </p:txBody>
      </p:sp>
    </p:spTree>
    <p:extLst>
      <p:ext uri="{BB962C8B-B14F-4D97-AF65-F5344CB8AC3E}">
        <p14:creationId xmlns:p14="http://schemas.microsoft.com/office/powerpoint/2010/main" val="365572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 </a:t>
            </a:r>
            <a:r>
              <a:rPr lang="en-US" sz="3200" dirty="0" smtClean="0"/>
              <a:t>Example A: </a:t>
            </a:r>
            <a:br>
              <a:rPr lang="en-US" sz="3200" dirty="0" smtClean="0"/>
            </a:br>
            <a:r>
              <a:rPr lang="en-US" sz="3200" dirty="0" smtClean="0"/>
              <a:t>Discussion A3</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fontScale="92500" lnSpcReduction="20000"/>
          </a:bodyPr>
          <a:lstStyle/>
          <a:p>
            <a:pPr lvl="0"/>
            <a:r>
              <a:rPr lang="en-US" sz="2400" dirty="0" smtClean="0"/>
              <a:t>Q1. Is </a:t>
            </a:r>
            <a:r>
              <a:rPr lang="en-US" sz="2400" dirty="0"/>
              <a:t>it proper </a:t>
            </a:r>
            <a:r>
              <a:rPr lang="en-US" sz="2400" dirty="0" smtClean="0"/>
              <a:t>to </a:t>
            </a:r>
            <a:r>
              <a:rPr lang="en-US" sz="2400" dirty="0"/>
              <a:t>argue that leather is one of a small number of materials known for use in the field of athletic wear, such that the “leather” limitation of the claim may be considered met by the Beal reference even though it is not explicitly mentioned?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91</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15937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t>
            </a:r>
            <a:r>
              <a:rPr lang="en-US" sz="3200" dirty="0"/>
              <a:t>A:</a:t>
            </a:r>
            <a:r>
              <a:rPr lang="en-US" sz="3200" dirty="0" smtClean="0"/>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r>
              <a:rPr lang="en-US" sz="2200" dirty="0"/>
              <a:t>Q1. Is it proper </a:t>
            </a:r>
            <a:r>
              <a:rPr lang="en-US" sz="2200" dirty="0" smtClean="0"/>
              <a:t>to </a:t>
            </a:r>
            <a:r>
              <a:rPr lang="en-US" sz="2200" dirty="0"/>
              <a:t>argue that leather is one of a small number of materials known for use in the field of athletic wear, such that the “leather” limitation of the claim may be considered met by the Beal reference even though it is not explicitly mentioned? </a:t>
            </a:r>
          </a:p>
          <a:p>
            <a:pPr lvl="0"/>
            <a:r>
              <a:rPr lang="en-US" sz="2200" b="1" dirty="0"/>
              <a:t>	</a:t>
            </a:r>
            <a:r>
              <a:rPr lang="en-US" sz="2200" b="1" dirty="0" smtClean="0"/>
              <a:t>Probably not</a:t>
            </a:r>
          </a:p>
          <a:p>
            <a:pPr lvl="0"/>
            <a:endParaRPr lang="en-US" dirty="0" smtClean="0"/>
          </a:p>
          <a:p>
            <a:pPr lvl="0"/>
            <a:r>
              <a:rPr lang="en-US" sz="1900" dirty="0" smtClean="0"/>
              <a:t>In </a:t>
            </a:r>
            <a:r>
              <a:rPr lang="en-US" sz="1900" dirty="0"/>
              <a:t>order to make such an </a:t>
            </a:r>
            <a:r>
              <a:rPr lang="en-US" sz="1900" dirty="0" smtClean="0"/>
              <a:t>argument, there would need to be a showing </a:t>
            </a:r>
            <a:r>
              <a:rPr lang="en-US" sz="1900" dirty="0"/>
              <a:t>that the genus of “suitable material[s] known for use in the field of athletic wear” would have been well-understood by PHOSITA as representing a small and well-defined list of species.  The </a:t>
            </a:r>
            <a:r>
              <a:rPr lang="en-US" sz="1900" dirty="0" smtClean="0"/>
              <a:t>species that make up the genus would </a:t>
            </a:r>
            <a:r>
              <a:rPr lang="en-US" sz="1900" dirty="0"/>
              <a:t>also need to </a:t>
            </a:r>
            <a:r>
              <a:rPr lang="en-US" sz="1900" dirty="0" smtClean="0"/>
              <a:t>be identified. </a:t>
            </a:r>
            <a:endParaRPr lang="en-US" sz="19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92</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21166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 </a:t>
            </a:r>
            <a:br>
              <a:rPr lang="en-US" sz="3200" dirty="0" smtClean="0"/>
            </a:br>
            <a:r>
              <a:rPr lang="en-US" sz="3200" dirty="0" smtClean="0"/>
              <a:t>Discussion A3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143000"/>
          </a:xfrm>
          <a:prstGeom prst="rect">
            <a:avLst/>
          </a:prstGeom>
          <a:noFill/>
        </p:spPr>
        <p:txBody>
          <a:bodyPr wrap="square" rtlCol="0">
            <a:normAutofit fontScale="77500" lnSpcReduction="20000"/>
          </a:bodyPr>
          <a:lstStyle/>
          <a:p>
            <a:pPr lvl="0"/>
            <a:r>
              <a:rPr lang="en-US" sz="2800" dirty="0" smtClean="0"/>
              <a:t>Q2</a:t>
            </a:r>
            <a:r>
              <a:rPr lang="en-US" sz="2800" dirty="0"/>
              <a:t>. </a:t>
            </a:r>
            <a:r>
              <a:rPr lang="en-US" sz="2800" dirty="0" smtClean="0"/>
              <a:t>Assume </a:t>
            </a:r>
            <a:r>
              <a:rPr lang="en-US" sz="2800" dirty="0"/>
              <a:t>that Beal had additionally taught that the athletic sleeve could be made of leather.  Could the athletic sleeve of Beal be considered to meet the “armlet” limitation?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476500"/>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93</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4280221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A: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a:bodyPr>
          <a:lstStyle/>
          <a:p>
            <a:pPr lvl="0"/>
            <a:r>
              <a:rPr lang="en-US" sz="2200" dirty="0"/>
              <a:t>Q2. </a:t>
            </a:r>
            <a:r>
              <a:rPr lang="en-US" sz="2200" dirty="0" smtClean="0"/>
              <a:t>Assume </a:t>
            </a:r>
            <a:r>
              <a:rPr lang="en-US" sz="2200" dirty="0"/>
              <a:t>that Beal had additionally taught that the athletic sleeve could be made of leather.  Could the athletic sleeve of Beal be considered to meet the “armlet” limitation? 	</a:t>
            </a:r>
            <a:endParaRPr lang="en-US" sz="2200" dirty="0" smtClean="0"/>
          </a:p>
          <a:p>
            <a:pPr lvl="0"/>
            <a:r>
              <a:rPr lang="en-US" sz="2200" b="1" dirty="0"/>
              <a:t>	</a:t>
            </a:r>
            <a:r>
              <a:rPr lang="en-US" sz="2200" b="1" dirty="0" smtClean="0"/>
              <a:t>Maybe, depending on claim construction</a:t>
            </a:r>
            <a:endParaRPr lang="en-US" sz="2200" b="1" dirty="0"/>
          </a:p>
          <a:p>
            <a:pPr lvl="0"/>
            <a:endParaRPr lang="en-US" sz="2800" dirty="0" smtClean="0"/>
          </a:p>
          <a:p>
            <a:r>
              <a:rPr lang="en-US" dirty="0"/>
              <a:t>Proper </a:t>
            </a:r>
            <a:r>
              <a:rPr lang="en-US" dirty="0" smtClean="0"/>
              <a:t>anticipation </a:t>
            </a:r>
            <a:r>
              <a:rPr lang="en-US" dirty="0"/>
              <a:t>rejections depend on proper claim construction. </a:t>
            </a:r>
            <a:r>
              <a:rPr lang="en-US" dirty="0" smtClean="0"/>
              <a:t>The specification should be reviewed </a:t>
            </a:r>
            <a:r>
              <a:rPr lang="en-US" dirty="0"/>
              <a:t>for any special definition of the term “armlet,” and if there is none then the term should be given its ordinary and customary meaning in the art.  Absent a special definition, if the athletic sleeve of Beal functions as an armlet, then it may be appropriate </a:t>
            </a:r>
            <a:r>
              <a:rPr lang="en-US" dirty="0" smtClean="0"/>
              <a:t>to </a:t>
            </a:r>
            <a:r>
              <a:rPr lang="en-US" dirty="0"/>
              <a:t>consider the athletic sleeve of Beal to be an armlet for the purpose of an anticipation rejection.  </a:t>
            </a:r>
          </a:p>
          <a:p>
            <a:pPr lvl="0"/>
            <a:endParaRPr lang="en-US" sz="2800" dirty="0" smtClean="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94</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62426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A: </a:t>
            </a:r>
            <a:br>
              <a:rPr lang="en-US" sz="3200" dirty="0" smtClean="0"/>
            </a:br>
            <a:r>
              <a:rPr lang="en-US" sz="3200" dirty="0" smtClean="0"/>
              <a:t>Discussion A3 (</a:t>
            </a:r>
            <a:r>
              <a:rPr lang="en-US" sz="3200" i="1" dirty="0" smtClean="0"/>
              <a:t>cont</a:t>
            </a:r>
            <a:r>
              <a:rPr lang="en-US" sz="3200" i="1" dirty="0"/>
              <a:t>.</a:t>
            </a:r>
            <a:r>
              <a:rPr lang="en-US" sz="3200" dirty="0"/>
              <a:t>)</a:t>
            </a:r>
          </a:p>
        </p:txBody>
      </p:sp>
      <p:sp>
        <p:nvSpPr>
          <p:cNvPr id="12" name="TextBox 11"/>
          <p:cNvSpPr txBox="1"/>
          <p:nvPr/>
        </p:nvSpPr>
        <p:spPr>
          <a:xfrm>
            <a:off x="538843" y="1333500"/>
            <a:ext cx="8066314" cy="1905000"/>
          </a:xfrm>
          <a:prstGeom prst="rect">
            <a:avLst/>
          </a:prstGeom>
          <a:noFill/>
        </p:spPr>
        <p:txBody>
          <a:bodyPr wrap="square" rtlCol="0">
            <a:normAutofit fontScale="70000" lnSpcReduction="20000"/>
          </a:bodyPr>
          <a:lstStyle/>
          <a:p>
            <a:pPr lvl="0"/>
            <a:r>
              <a:rPr lang="en-US" sz="2900" dirty="0" smtClean="0"/>
              <a:t>Q3. Assume </a:t>
            </a:r>
            <a:r>
              <a:rPr lang="en-US" sz="2900" dirty="0"/>
              <a:t>that Beal had taught that the athletic sleeve could be made of leather.  Also assume that the broadest reasonable interpretation of “armlet” in light of the specification would include an athletic sleeve.  Would an anticipation rejection be appropriate given that the claim requires “protection against impact, abrasion, or another hazard,” while the Beal reference teaches “protection against sunburn, insect bites, and chafing”?</a:t>
            </a:r>
            <a:r>
              <a:rPr lang="en-US" sz="2800" dirty="0"/>
              <a:t>  </a:t>
            </a:r>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3048000" y="3238500"/>
            <a:ext cx="2740449" cy="2286958"/>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95</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41277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76800"/>
          </a:xfrm>
        </p:spPr>
        <p:txBody>
          <a:bodyPr/>
          <a:lstStyle/>
          <a:p>
            <a:r>
              <a:rPr lang="en-US" sz="3200" dirty="0"/>
              <a:t>Mechanical</a:t>
            </a:r>
            <a:r>
              <a:rPr lang="en-US" sz="3200" dirty="0" smtClean="0"/>
              <a:t> Example A: </a:t>
            </a:r>
            <a:br>
              <a:rPr lang="en-US" sz="3200" dirty="0" smtClean="0"/>
            </a:br>
            <a:r>
              <a:rPr lang="en-US" sz="3200" dirty="0" smtClean="0"/>
              <a:t>Discussion A3 (</a:t>
            </a:r>
            <a:r>
              <a:rPr lang="en-US" sz="3200" i="1" dirty="0" smtClean="0"/>
              <a:t>cont</a:t>
            </a:r>
            <a:r>
              <a:rPr lang="en-US" sz="3200" dirty="0" smtClean="0"/>
              <a:t>.)</a:t>
            </a:r>
            <a:endParaRPr lang="en-US" sz="3200" dirty="0"/>
          </a:p>
        </p:txBody>
      </p:sp>
      <p:sp>
        <p:nvSpPr>
          <p:cNvPr id="12" name="TextBox 11"/>
          <p:cNvSpPr txBox="1"/>
          <p:nvPr/>
        </p:nvSpPr>
        <p:spPr>
          <a:xfrm>
            <a:off x="457200" y="1354822"/>
            <a:ext cx="8066314" cy="3942666"/>
          </a:xfrm>
          <a:prstGeom prst="rect">
            <a:avLst/>
          </a:prstGeom>
          <a:noFill/>
        </p:spPr>
        <p:txBody>
          <a:bodyPr wrap="square" rtlCol="0">
            <a:normAutofit lnSpcReduction="10000"/>
          </a:bodyPr>
          <a:lstStyle/>
          <a:p>
            <a:pPr lvl="0"/>
            <a:r>
              <a:rPr lang="en-US" sz="2000" dirty="0"/>
              <a:t>Q3. Assume that Beal had taught that the athletic sleeve could be made of leather.  Also assume that the broadest reasonable interpretation of “armlet” in light of the specification would include an athletic sleeve.  Would an anticipation rejection be appropriate given that the claim requires “protection against impact, abrasion, or another hazard,” while the Beal reference teaches “protection against sunburn, insect bites, and chafing”? 	</a:t>
            </a:r>
            <a:endParaRPr lang="en-US" sz="2000" dirty="0" smtClean="0"/>
          </a:p>
          <a:p>
            <a:pPr lvl="0"/>
            <a:r>
              <a:rPr lang="en-US" sz="2000" b="1" dirty="0"/>
              <a:t>	</a:t>
            </a:r>
            <a:r>
              <a:rPr lang="en-US" sz="2000" b="1" dirty="0" smtClean="0"/>
              <a:t>Yes</a:t>
            </a:r>
            <a:endParaRPr lang="en-US" sz="2000" dirty="0" smtClean="0"/>
          </a:p>
          <a:p>
            <a:endParaRPr lang="en-US" dirty="0" smtClean="0"/>
          </a:p>
          <a:p>
            <a:r>
              <a:rPr lang="en-US" sz="2000" dirty="0"/>
              <a:t>It does not matter that Beal fails to mention protection against impact or abrasion because the leather sleeve of Beal would inherently provide protection against impact and </a:t>
            </a:r>
            <a:r>
              <a:rPr lang="en-US" sz="2000" dirty="0" smtClean="0"/>
              <a:t>abrasion.  Furthermore, sunburn, insect bites, and chafing are probably within the scope of “another hazard” as required by the claim.    </a:t>
            </a:r>
            <a:endParaRPr lang="en-US" sz="2000"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96</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40192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7825"/>
            <a:ext cx="8229600" cy="574675"/>
          </a:xfrm>
        </p:spPr>
        <p:txBody>
          <a:bodyPr/>
          <a:lstStyle/>
          <a:p>
            <a:r>
              <a:rPr lang="en-US" sz="3200" dirty="0" smtClean="0"/>
              <a:t>Mechanical Example B: </a:t>
            </a:r>
            <a:endParaRPr lang="en-US" sz="3200" dirty="0"/>
          </a:p>
        </p:txBody>
      </p:sp>
      <p:sp>
        <p:nvSpPr>
          <p:cNvPr id="3" name="Content Placeholder 2"/>
          <p:cNvSpPr>
            <a:spLocks noGrp="1"/>
          </p:cNvSpPr>
          <p:nvPr>
            <p:ph type="body" idx="1"/>
          </p:nvPr>
        </p:nvSpPr>
        <p:spPr>
          <a:xfrm>
            <a:off x="457208" y="952500"/>
            <a:ext cx="4040189" cy="359826"/>
          </a:xfrm>
        </p:spPr>
        <p:txBody>
          <a:bodyPr>
            <a:normAutofit lnSpcReduction="10000"/>
          </a:bodyPr>
          <a:lstStyle/>
          <a:p>
            <a:pPr marL="285739" indent="-285739" algn="ctr"/>
            <a:r>
              <a:rPr lang="en-US" sz="1800" dirty="0" smtClean="0"/>
              <a:t>Claim 1</a:t>
            </a:r>
            <a:endParaRPr lang="en-US" sz="1800" dirty="0"/>
          </a:p>
        </p:txBody>
      </p:sp>
      <p:sp>
        <p:nvSpPr>
          <p:cNvPr id="7" name="Content Placeholder 6"/>
          <p:cNvSpPr>
            <a:spLocks noGrp="1"/>
          </p:cNvSpPr>
          <p:nvPr>
            <p:ph sz="half" idx="2"/>
          </p:nvPr>
        </p:nvSpPr>
        <p:spPr>
          <a:xfrm>
            <a:off x="457208" y="1312326"/>
            <a:ext cx="4040189" cy="3862396"/>
          </a:xfrm>
        </p:spPr>
        <p:txBody>
          <a:bodyPr>
            <a:normAutofit fontScale="92500" lnSpcReduction="10000"/>
          </a:bodyPr>
          <a:lstStyle/>
          <a:p>
            <a:pPr marL="0" indent="0">
              <a:buNone/>
            </a:pPr>
            <a:r>
              <a:rPr lang="en-US" sz="1200" dirty="0"/>
              <a:t>A microscope slide handling system comprising: </a:t>
            </a:r>
          </a:p>
          <a:p>
            <a:pPr marL="0" indent="0">
              <a:buNone/>
            </a:pPr>
            <a:r>
              <a:rPr lang="en-US" sz="1200" dirty="0"/>
              <a:t>	a plurality of slide supports, each support comprising a surface for supporting a microscope slide bearing a biological sample and a heating element that underlies the surface so as to transfer heat to a microscope slide resting on the surface;</a:t>
            </a:r>
          </a:p>
          <a:p>
            <a:pPr marL="0" indent="0">
              <a:buNone/>
            </a:pPr>
            <a:r>
              <a:rPr lang="en-US" sz="1200" dirty="0"/>
              <a:t>	at least one reagent dispenser that can dispense a liquid reagent onto a microscope slide on one of the slide supports; </a:t>
            </a:r>
          </a:p>
          <a:p>
            <a:pPr marL="0" indent="0">
              <a:buNone/>
            </a:pPr>
            <a:r>
              <a:rPr lang="en-US" sz="1200" dirty="0"/>
              <a:t>	a movable carriage that causes the reagent dispenser to be aligned over a desired microscope slide on one of the slide supports, so that reagent dispensed out of the reagent dispenser drops onto an underlying microscope slide on one of the slide supports; </a:t>
            </a:r>
          </a:p>
          <a:p>
            <a:pPr marL="0" indent="0">
              <a:buNone/>
            </a:pPr>
            <a:r>
              <a:rPr lang="en-US" sz="1200" dirty="0"/>
              <a:t> 	wherein the movable carriage permits relative motion between the at least one reagent dispenser and a microscope slide on one of the slide supports so that the at least one reagent dispenser is aligned over the microscope slide on one of the slide supports to dispense reagent onto the microscope slide; and</a:t>
            </a:r>
          </a:p>
          <a:p>
            <a:pPr marL="0" indent="0">
              <a:buNone/>
            </a:pPr>
            <a:r>
              <a:rPr lang="en-US" sz="1200" dirty="0" smtClean="0"/>
              <a:t>	wherein </a:t>
            </a:r>
            <a:r>
              <a:rPr lang="en-US" sz="1200" dirty="0"/>
              <a:t>the heating elements are capable of being heated at specified times and each heating element is capable of being heated to a different temperature than the other heating elements.</a:t>
            </a:r>
          </a:p>
        </p:txBody>
      </p:sp>
      <p:sp>
        <p:nvSpPr>
          <p:cNvPr id="8" name="Text Placeholder 7"/>
          <p:cNvSpPr>
            <a:spLocks noGrp="1"/>
          </p:cNvSpPr>
          <p:nvPr>
            <p:ph type="body" sz="quarter" idx="3"/>
          </p:nvPr>
        </p:nvSpPr>
        <p:spPr>
          <a:xfrm>
            <a:off x="4645028" y="952500"/>
            <a:ext cx="4041774" cy="359826"/>
          </a:xfrm>
        </p:spPr>
        <p:txBody>
          <a:bodyPr/>
          <a:lstStyle/>
          <a:p>
            <a:pPr algn="ctr"/>
            <a:r>
              <a:rPr lang="en-US" sz="1800" dirty="0" smtClean="0"/>
              <a:t>Reference B1</a:t>
            </a:r>
            <a:endParaRPr lang="en-US" sz="1800" dirty="0"/>
          </a:p>
        </p:txBody>
      </p:sp>
      <p:sp>
        <p:nvSpPr>
          <p:cNvPr id="9" name="Content Placeholder 8"/>
          <p:cNvSpPr>
            <a:spLocks noGrp="1"/>
          </p:cNvSpPr>
          <p:nvPr>
            <p:ph sz="quarter" idx="4"/>
          </p:nvPr>
        </p:nvSpPr>
        <p:spPr>
          <a:xfrm>
            <a:off x="4645028" y="1312326"/>
            <a:ext cx="4041774" cy="3862396"/>
          </a:xfrm>
        </p:spPr>
        <p:txBody>
          <a:bodyPr>
            <a:normAutofit/>
          </a:bodyPr>
          <a:lstStyle/>
          <a:p>
            <a:r>
              <a:rPr lang="en-US" sz="1800" dirty="0"/>
              <a:t>Professor </a:t>
            </a:r>
            <a:r>
              <a:rPr lang="en-US" sz="1800" dirty="0" err="1"/>
              <a:t>Holtby</a:t>
            </a:r>
            <a:r>
              <a:rPr lang="en-US" sz="1800" dirty="0"/>
              <a:t> is a mineralogist.  Non-patent literature to </a:t>
            </a:r>
            <a:r>
              <a:rPr lang="en-US" sz="1800" dirty="0" err="1"/>
              <a:t>Holtby</a:t>
            </a:r>
            <a:r>
              <a:rPr lang="en-US" sz="1800" dirty="0"/>
              <a:t> teaches that analysis of thin sections of mineralogical samples may be carried out with the microscope slide handling system that he describes.  The </a:t>
            </a:r>
            <a:r>
              <a:rPr lang="en-US" sz="1800" dirty="0" err="1"/>
              <a:t>Holtby</a:t>
            </a:r>
            <a:r>
              <a:rPr lang="en-US" sz="1800" dirty="0"/>
              <a:t> microscope slide handling system meets all the limitations </a:t>
            </a:r>
            <a:r>
              <a:rPr lang="en-US" sz="1800" dirty="0" smtClean="0"/>
              <a:t>required </a:t>
            </a:r>
            <a:r>
              <a:rPr lang="en-US" sz="1800" dirty="0"/>
              <a:t>by the claim except for </a:t>
            </a:r>
            <a:r>
              <a:rPr lang="en-US" sz="1800" dirty="0" smtClean="0"/>
              <a:t>the microscope </a:t>
            </a:r>
            <a:r>
              <a:rPr lang="en-US" sz="1800" dirty="0"/>
              <a:t>slides bearing biological samples. </a:t>
            </a:r>
            <a:endParaRPr lang="en-US" dirty="0"/>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97</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376471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 </a:t>
            </a:r>
            <a:r>
              <a:rPr lang="en-US" sz="3200" dirty="0" smtClean="0"/>
              <a:t>Example B: </a:t>
            </a:r>
            <a:br>
              <a:rPr lang="en-US" sz="3200" dirty="0" smtClean="0"/>
            </a:br>
            <a:r>
              <a:rPr lang="en-US" sz="3200" dirty="0" smtClean="0"/>
              <a:t>Discussion B1</a:t>
            </a:r>
            <a:endParaRPr lang="en-US" sz="3200" dirty="0"/>
          </a:p>
        </p:txBody>
      </p:sp>
      <p:sp>
        <p:nvSpPr>
          <p:cNvPr id="12" name="TextBox 11"/>
          <p:cNvSpPr txBox="1"/>
          <p:nvPr/>
        </p:nvSpPr>
        <p:spPr>
          <a:xfrm>
            <a:off x="538843" y="1333500"/>
            <a:ext cx="8066314" cy="1295400"/>
          </a:xfrm>
          <a:prstGeom prst="rect">
            <a:avLst/>
          </a:prstGeom>
          <a:noFill/>
        </p:spPr>
        <p:txBody>
          <a:bodyPr wrap="square" rtlCol="0">
            <a:normAutofit/>
          </a:bodyPr>
          <a:lstStyle/>
          <a:p>
            <a:pPr lvl="0"/>
            <a:r>
              <a:rPr lang="en-US" sz="2400" dirty="0" smtClean="0"/>
              <a:t>Q1. Could an anticipation rejection be made over </a:t>
            </a:r>
            <a:r>
              <a:rPr lang="en-US" sz="2400" dirty="0" err="1" smtClean="0"/>
              <a:t>Holtby</a:t>
            </a:r>
            <a:r>
              <a:rPr lang="en-US" sz="2400" dirty="0" smtClean="0"/>
              <a:t>?</a:t>
            </a:r>
            <a:endParaRPr lang="en-US" sz="2400" dirty="0"/>
          </a:p>
        </p:txBody>
      </p:sp>
      <p:pic>
        <p:nvPicPr>
          <p:cNvPr id="7" name="Content Placeholder 9" descr="Clip art of people around a table and adds nothing to the conversation."/>
          <p:cNvPicPr>
            <a:picLocks noGrp="1" noChangeAspect="1"/>
          </p:cNvPicPr>
          <p:nvPr>
            <p:ph idx="1"/>
          </p:nvPr>
        </p:nvPicPr>
        <p:blipFill>
          <a:blip r:embed="rId3"/>
          <a:stretch>
            <a:fillRect/>
          </a:stretch>
        </p:blipFill>
        <p:spPr>
          <a:xfrm>
            <a:off x="2858875" y="2533558"/>
            <a:ext cx="3426249" cy="2859272"/>
          </a:xfrm>
          <a:prstGeom prst="rect">
            <a:avLst/>
          </a:prstGeom>
        </p:spPr>
      </p:pic>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98</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77319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8022"/>
            <a:ext cx="8229600" cy="955478"/>
          </a:xfrm>
        </p:spPr>
        <p:txBody>
          <a:bodyPr/>
          <a:lstStyle/>
          <a:p>
            <a:r>
              <a:rPr lang="en-US" sz="3200" dirty="0"/>
              <a:t>Mechanical</a:t>
            </a:r>
            <a:r>
              <a:rPr lang="en-US" sz="3200" dirty="0" smtClean="0"/>
              <a:t> Example B:</a:t>
            </a:r>
            <a:br>
              <a:rPr lang="en-US" sz="3200" dirty="0" smtClean="0"/>
            </a:br>
            <a:r>
              <a:rPr lang="en-US" sz="3200" dirty="0" smtClean="0"/>
              <a:t>Discussion B1 (</a:t>
            </a:r>
            <a:r>
              <a:rPr lang="en-US" sz="3200" i="1" dirty="0" smtClean="0"/>
              <a:t>cont.</a:t>
            </a:r>
            <a:r>
              <a:rPr lang="en-US" sz="3200" dirty="0" smtClean="0"/>
              <a:t>)</a:t>
            </a:r>
            <a:endParaRPr lang="en-US" sz="3200" dirty="0"/>
          </a:p>
        </p:txBody>
      </p:sp>
      <p:sp>
        <p:nvSpPr>
          <p:cNvPr id="12" name="TextBox 11"/>
          <p:cNvSpPr txBox="1"/>
          <p:nvPr/>
        </p:nvSpPr>
        <p:spPr>
          <a:xfrm>
            <a:off x="538843" y="1230668"/>
            <a:ext cx="8066314" cy="4042635"/>
          </a:xfrm>
          <a:prstGeom prst="rect">
            <a:avLst/>
          </a:prstGeom>
          <a:noFill/>
        </p:spPr>
        <p:txBody>
          <a:bodyPr wrap="square" rtlCol="0">
            <a:normAutofit/>
          </a:bodyPr>
          <a:lstStyle/>
          <a:p>
            <a:r>
              <a:rPr lang="en-US" sz="2200" dirty="0"/>
              <a:t>Q1. Could an anticipation rejection be made over </a:t>
            </a:r>
            <a:r>
              <a:rPr lang="en-US" sz="2200" dirty="0" err="1"/>
              <a:t>Holtby</a:t>
            </a:r>
            <a:r>
              <a:rPr lang="en-US" sz="2200" dirty="0"/>
              <a:t>?</a:t>
            </a:r>
          </a:p>
          <a:p>
            <a:pPr lvl="0"/>
            <a:r>
              <a:rPr lang="en-US" sz="2200" b="1" dirty="0"/>
              <a:t>	</a:t>
            </a:r>
            <a:r>
              <a:rPr lang="en-US" sz="2200" b="1" dirty="0" smtClean="0"/>
              <a:t>Probably so</a:t>
            </a:r>
          </a:p>
          <a:p>
            <a:pPr lvl="0"/>
            <a:endParaRPr lang="en-US" dirty="0" smtClean="0"/>
          </a:p>
          <a:p>
            <a:pPr marL="342900" lvl="0" indent="-342900">
              <a:buFont typeface="Arial" panose="020B0604020202020204" pitchFamily="34" charset="0"/>
              <a:buChar char="•"/>
            </a:pPr>
            <a:r>
              <a:rPr lang="en-US" sz="1900" dirty="0" smtClean="0"/>
              <a:t>This </a:t>
            </a:r>
            <a:r>
              <a:rPr lang="en-US" sz="1900" dirty="0"/>
              <a:t>is a matter of claim construction. The claim is drawn to a system for handling slides, and must be capable of heating slides, dispensing a reagent onto slides, and moving slides.  However, the claim as drafted does not appear to require the slides themselves.  If the examiner concludes that slides are not required, then the mention of “for supporting a microscope slide bearing a biological sample” merely concerns intended use, and the </a:t>
            </a:r>
            <a:r>
              <a:rPr lang="en-US" sz="1900" dirty="0" err="1"/>
              <a:t>Holtby</a:t>
            </a:r>
            <a:r>
              <a:rPr lang="en-US" sz="1900" dirty="0"/>
              <a:t> reference would anticipate the claim. </a:t>
            </a:r>
          </a:p>
        </p:txBody>
      </p:sp>
      <p:sp>
        <p:nvSpPr>
          <p:cNvPr id="4" name="Slide Number Placeholder 3"/>
          <p:cNvSpPr>
            <a:spLocks noGrp="1"/>
          </p:cNvSpPr>
          <p:nvPr>
            <p:ph type="sldNum" sz="quarter" idx="12"/>
          </p:nvPr>
        </p:nvSpPr>
        <p:spPr/>
        <p:txBody>
          <a:bodyPr/>
          <a:lstStyle/>
          <a:p>
            <a:pPr>
              <a:defRPr/>
            </a:pPr>
            <a:fld id="{D811F31F-B81F-4B55-A1FC-51083BA42040}" type="slidenum">
              <a:rPr lang="en-US" smtClean="0">
                <a:solidFill>
                  <a:prstClr val="black"/>
                </a:solidFill>
              </a:rPr>
              <a:pPr>
                <a:defRPr/>
              </a:pPr>
              <a:t>99</a:t>
            </a:fld>
            <a:endParaRPr lang="en-US" dirty="0">
              <a:solidFill>
                <a:prstClr val="black"/>
              </a:solidFill>
            </a:endParaRPr>
          </a:p>
        </p:txBody>
      </p:sp>
      <p:sp>
        <p:nvSpPr>
          <p:cNvPr id="2" name="Date Placeholder 1"/>
          <p:cNvSpPr>
            <a:spLocks noGrp="1"/>
          </p:cNvSpPr>
          <p:nvPr>
            <p:ph type="dt" sz="half" idx="10"/>
          </p:nvPr>
        </p:nvSpPr>
        <p:spPr/>
        <p:txBody>
          <a:bodyPr/>
          <a:lstStyle/>
          <a:p>
            <a:pPr>
              <a:defRPr/>
            </a:pPr>
            <a:r>
              <a:rPr lang="en-US" smtClean="0"/>
              <a:t>Summer/Fall 2018</a:t>
            </a:r>
            <a:endParaRPr lang="en-US"/>
          </a:p>
        </p:txBody>
      </p:sp>
    </p:spTree>
    <p:extLst>
      <p:ext uri="{BB962C8B-B14F-4D97-AF65-F5344CB8AC3E}">
        <p14:creationId xmlns:p14="http://schemas.microsoft.com/office/powerpoint/2010/main" val="291942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69&quot;&gt;&lt;object type=&quot;3&quot; unique_id=&quot;10070&quot;&gt;&lt;property id=&quot;20148&quot; value=&quot;5&quot;/&gt;&lt;property id=&quot;20300&quot; value=&quot;Slide 1 - &amp;quot; 35 U.S.C. 102 &amp;amp; 103 Workshop&amp;quot;&quot;/&gt;&lt;property id=&quot;20307&quot; value=&quot;1138&quot;/&gt;&lt;/object&gt;&lt;object type=&quot;3&quot; unique_id=&quot;10073&quot;&gt;&lt;property id=&quot;20148&quot; value=&quot;5&quot;/&gt;&lt;property id=&quot;20300&quot; value=&quot;Slide 4 - &amp;quot;Chemical Example A: &amp;quot;&quot;/&gt;&lt;property id=&quot;20307&quot; value=&quot;1191&quot;/&gt;&lt;/object&gt;&lt;object type=&quot;3&quot; unique_id=&quot;10075&quot;&gt;&lt;property id=&quot;20148&quot; value=&quot;5&quot;/&gt;&lt;property id=&quot;20300&quot; value=&quot;Slide 6 - &amp;quot;Chemical Example A: Discussion A1 (cont.)&amp;quot;&quot;/&gt;&lt;property id=&quot;20307&quot; value=&quot;1223&quot;/&gt;&lt;/object&gt;&lt;object type=&quot;3&quot; unique_id=&quot;10076&quot;&gt;&lt;property id=&quot;20148&quot; value=&quot;5&quot;/&gt;&lt;property id=&quot;20300&quot; value=&quot;Slide 8 - &amp;quot;Chemical Example A:  Discussion A1 (cont.)&amp;quot;&quot;/&gt;&lt;property id=&quot;20307&quot; value=&quot;1224&quot;/&gt;&lt;/object&gt;&lt;object type=&quot;3&quot; unique_id=&quot;10078&quot;&gt;&lt;property id=&quot;20148&quot; value=&quot;5&quot;/&gt;&lt;property id=&quot;20300&quot; value=&quot;Slide 11 - &amp;quot;Chemical Example A:  Discussion A2 (cont.)&amp;quot;&quot;/&gt;&lt;property id=&quot;20307&quot; value=&quot;1226&quot;/&gt;&lt;/object&gt;&lt;object type=&quot;3&quot; unique_id=&quot;10079&quot;&gt;&lt;property id=&quot;20148&quot; value=&quot;5&quot;/&gt;&lt;property id=&quot;20300&quot; value=&quot;Slide 13 - &amp;quot;Chemical Example A:  Discussion A2 (cont.)&amp;quot;&quot;/&gt;&lt;property id=&quot;20307&quot; value=&quot;1227&quot;/&gt;&lt;/object&gt;&lt;object type=&quot;3&quot; unique_id=&quot;10091&quot;&gt;&lt;property id=&quot;20148&quot; value=&quot;5&quot;/&gt;&lt;property id=&quot;20300&quot; value=&quot;Slide 115 - &amp;quot;Thank You&amp;quot;&quot;/&gt;&lt;property id=&quot;20307&quot; value=&quot;1218&quot;/&gt;&lt;/object&gt;&lt;object type=&quot;3&quot; unique_id=&quot;10854&quot;&gt;&lt;property id=&quot;20148&quot; value=&quot;5&quot;/&gt;&lt;property id=&quot;20300&quot; value=&quot;Slide 5 - &amp;quot;Chemical Example A:  Discussion A1&amp;quot;&quot;/&gt;&lt;property id=&quot;20307&quot; value=&quot;1238&quot;/&gt;&lt;/object&gt;&lt;object type=&quot;3&quot; unique_id=&quot;10855&quot;&gt;&lt;property id=&quot;20148&quot; value=&quot;5&quot;/&gt;&lt;property id=&quot;20300&quot; value=&quot;Slide 7 - &amp;quot;Chemical Example A:  Discussion A1 (cont.)&amp;quot;&quot;/&gt;&lt;property id=&quot;20307&quot; value=&quot;1239&quot;/&gt;&lt;/object&gt;&lt;object type=&quot;3&quot; unique_id=&quot;10856&quot;&gt;&lt;property id=&quot;20148&quot; value=&quot;5&quot;/&gt;&lt;property id=&quot;20300&quot; value=&quot;Slide 9 - &amp;quot;Chemical Example A: &amp;quot;&quot;/&gt;&lt;property id=&quot;20307&quot; value=&quot;1241&quot;/&gt;&lt;/object&gt;&lt;object type=&quot;3&quot; unique_id=&quot;11256&quot;&gt;&lt;property id=&quot;20148&quot; value=&quot;5&quot;/&gt;&lt;property id=&quot;20300&quot; value=&quot;Slide 10 - &amp;quot;Chemical Example A:  Discussion A2&amp;quot;&quot;/&gt;&lt;property id=&quot;20307&quot; value=&quot;1242&quot;/&gt;&lt;/object&gt;&lt;object type=&quot;3&quot; unique_id=&quot;11257&quot;&gt;&lt;property id=&quot;20148&quot; value=&quot;5&quot;/&gt;&lt;property id=&quot;20300&quot; value=&quot;Slide 12 - &amp;quot;Chemical Example A:  Discussion A2 (cont.)&amp;quot;&quot;/&gt;&lt;property id=&quot;20307&quot; value=&quot;1243&quot;/&gt;&lt;/object&gt;&lt;object type=&quot;3&quot; unique_id=&quot;11258&quot;&gt;&lt;property id=&quot;20148&quot; value=&quot;5&quot;/&gt;&lt;property id=&quot;20300&quot; value=&quot;Slide 40 - &amp;quot;Chemical Examples: Takeaways for 102 and 103 Training &amp;quot;&quot;/&gt;&lt;property id=&quot;20307&quot; value=&quot;1244&quot;/&gt;&lt;/object&gt;&lt;object type=&quot;3&quot; unique_id=&quot;11260&quot;&gt;&lt;property id=&quot;20148&quot; value=&quot;5&quot;/&gt;&lt;property id=&quot;20300&quot; value=&quot;Slide 14 - &amp;quot;Chemical Example A: &amp;quot;&quot;/&gt;&lt;property id=&quot;20307&quot; value=&quot;1246&quot;/&gt;&lt;/object&gt;&lt;object type=&quot;3&quot; unique_id=&quot;11261&quot;&gt;&lt;property id=&quot;20148&quot; value=&quot;5&quot;/&gt;&lt;property id=&quot;20300&quot; value=&quot;Slide 15 - &amp;quot;Chemical Example A:  Discussion A3 (cont.)&amp;quot;&quot;/&gt;&lt;property id=&quot;20307&quot; value=&quot;1247&quot;/&gt;&lt;/object&gt;&lt;object type=&quot;3&quot; unique_id=&quot;11262&quot;&gt;&lt;property id=&quot;20148&quot; value=&quot;5&quot;/&gt;&lt;property id=&quot;20300&quot; value=&quot;Slide 16 - &amp;quot;Chemical Example A:  Discussion A3 (cont.)&amp;quot;&quot;/&gt;&lt;property id=&quot;20307&quot; value=&quot;1248&quot;/&gt;&lt;/object&gt;&lt;object type=&quot;3&quot; unique_id=&quot;11263&quot;&gt;&lt;property id=&quot;20148&quot; value=&quot;5&quot;/&gt;&lt;property id=&quot;20300&quot; value=&quot;Slide 17 - &amp;quot;Chemical Example A:  Discussion A3 (cont.)&amp;quot;&quot;/&gt;&lt;property id=&quot;20307&quot; value=&quot;1250&quot;/&gt;&lt;/object&gt;&lt;object type=&quot;3&quot; unique_id=&quot;11264&quot;&gt;&lt;property id=&quot;20148&quot; value=&quot;5&quot;/&gt;&lt;property id=&quot;20300&quot; value=&quot;Slide 18 - &amp;quot;Chemical Example A:  Discussion A3 (cont.)&amp;quot;&quot;/&gt;&lt;property id=&quot;20307&quot; value=&quot;1249&quot;/&gt;&lt;/object&gt;&lt;object type=&quot;3&quot; unique_id=&quot;11265&quot;&gt;&lt;property id=&quot;20148&quot; value=&quot;5&quot;/&gt;&lt;property id=&quot;20300&quot; value=&quot;Slide 19 - &amp;quot;Chemical Example B: &amp;quot;&quot;/&gt;&lt;property id=&quot;20307&quot; value=&quot;1251&quot;/&gt;&lt;/object&gt;&lt;object type=&quot;3&quot; unique_id=&quot;11266&quot;&gt;&lt;property id=&quot;20148&quot; value=&quot;5&quot;/&gt;&lt;property id=&quot;20300&quot; value=&quot;Slide 20 - &amp;quot;Chemical Example B:  Discussion B1 (cont.)&amp;quot;&quot;/&gt;&lt;property id=&quot;20307&quot; value=&quot;1252&quot;/&gt;&lt;/object&gt;&lt;object type=&quot;3&quot; unique_id=&quot;11267&quot;&gt;&lt;property id=&quot;20148&quot; value=&quot;5&quot;/&gt;&lt;property id=&quot;20300&quot; value=&quot;Slide 21 - &amp;quot;Chemical Example B:  Discussion B1 (cont.)&amp;quot;&quot;/&gt;&lt;property id=&quot;20307&quot; value=&quot;1253&quot;/&gt;&lt;/object&gt;&lt;object type=&quot;3&quot; unique_id=&quot;11268&quot;&gt;&lt;property id=&quot;20148&quot; value=&quot;5&quot;/&gt;&lt;property id=&quot;20300&quot; value=&quot;Slide 22 - &amp;quot;Chemical Example B:  Discussion B1 (cont.)&amp;quot;&quot;/&gt;&lt;property id=&quot;20307&quot; value=&quot;1254&quot;/&gt;&lt;/object&gt;&lt;object type=&quot;3&quot; unique_id=&quot;11269&quot;&gt;&lt;property id=&quot;20148&quot; value=&quot;5&quot;/&gt;&lt;property id=&quot;20300&quot; value=&quot;Slide 23 - &amp;quot;Chemical Example B:  Discussion B1 (cont.)&amp;quot;&quot;/&gt;&lt;property id=&quot;20307&quot; value=&quot;1255&quot;/&gt;&lt;/object&gt;&lt;object type=&quot;3&quot; unique_id=&quot;11270&quot;&gt;&lt;property id=&quot;20148&quot; value=&quot;5&quot;/&gt;&lt;property id=&quot;20300&quot; value=&quot;Slide 25 - &amp;quot;Chemical Example B: &amp;quot;&quot;/&gt;&lt;property id=&quot;20307&quot; value=&quot;1258&quot;/&gt;&lt;/object&gt;&lt;object type=&quot;3&quot; unique_id=&quot;11271&quot;&gt;&lt;property id=&quot;20148&quot; value=&quot;5&quot;/&gt;&lt;property id=&quot;20300&quot; value=&quot;Slide 26 - &amp;quot;Chemical Example B:  Discussion B2 (cont.)&amp;quot;&quot;/&gt;&lt;property id=&quot;20307&quot; value=&quot;1256&quot;/&gt;&lt;/object&gt;&lt;object type=&quot;3&quot; unique_id=&quot;11272&quot;&gt;&lt;property id=&quot;20148&quot; value=&quot;5&quot;/&gt;&lt;property id=&quot;20300&quot; value=&quot;Slide 27 - &amp;quot;Chemical Example B:  Discussion B2 (cont.)&amp;quot;&quot;/&gt;&lt;property id=&quot;20307&quot; value=&quot;1257&quot;/&gt;&lt;/object&gt;&lt;object type=&quot;3&quot; unique_id=&quot;11273&quot;&gt;&lt;property id=&quot;20148&quot; value=&quot;5&quot;/&gt;&lt;property id=&quot;20300&quot; value=&quot;Slide 28 - &amp;quot;Chemical Example B:  Discussion B2 (cont.)&amp;quot;&quot;/&gt;&lt;property id=&quot;20307&quot; value=&quot;1265&quot;/&gt;&lt;/object&gt;&lt;object type=&quot;3&quot; unique_id=&quot;11274&quot;&gt;&lt;property id=&quot;20148&quot; value=&quot;5&quot;/&gt;&lt;property id=&quot;20300&quot; value=&quot;Slide 29 - &amp;quot;Chemical Example B:  Discussion B2 (cont.)&amp;quot;&quot;/&gt;&lt;property id=&quot;20307&quot; value=&quot;1260&quot;/&gt;&lt;/object&gt;&lt;object type=&quot;3&quot; unique_id=&quot;11275&quot;&gt;&lt;property id=&quot;20148&quot; value=&quot;5&quot;/&gt;&lt;property id=&quot;20300&quot; value=&quot;Slide 30 - &amp;quot;Chemical Example B:  Discussion B2 (cont.)&amp;quot;&quot;/&gt;&lt;property id=&quot;20307&quot; value=&quot;1263&quot;/&gt;&lt;/object&gt;&lt;object type=&quot;3&quot; unique_id=&quot;11276&quot;&gt;&lt;property id=&quot;20148&quot; value=&quot;5&quot;/&gt;&lt;property id=&quot;20300&quot; value=&quot;Slide 31 - &amp;quot;Chemical Example B:  Discussion B2 (cont.)&amp;quot;&quot;/&gt;&lt;property id=&quot;20307&quot; value=&quot;1269&quot;/&gt;&lt;/object&gt;&lt;object type=&quot;3&quot; unique_id=&quot;11277&quot;&gt;&lt;property id=&quot;20148&quot; value=&quot;5&quot;/&gt;&lt;property id=&quot;20300&quot; value=&quot;Slide 33 - &amp;quot;Chemical Example B: &amp;quot;&quot;/&gt;&lt;property id=&quot;20307&quot; value=&quot;1264&quot;/&gt;&lt;/object&gt;&lt;object type=&quot;3&quot; unique_id=&quot;11278&quot;&gt;&lt;property id=&quot;20148&quot; value=&quot;5&quot;/&gt;&lt;property id=&quot;20300&quot; value=&quot;Slide 34 - &amp;quot;Chemical Example B:  Discussion B3 (cont.)&amp;quot;&quot;/&gt;&lt;property id=&quot;20307&quot; value=&quot;1259&quot;/&gt;&lt;/object&gt;&lt;object type=&quot;3&quot; unique_id=&quot;11279&quot;&gt;&lt;property id=&quot;20148&quot; value=&quot;5&quot;/&gt;&lt;property id=&quot;20300&quot; value=&quot;Slide 35 - &amp;quot;Chemical Example B:  Discussion B3 (cont.)&amp;quot;&quot;/&gt;&lt;property id=&quot;20307&quot; value=&quot;1262&quot;/&gt;&lt;/object&gt;&lt;object type=&quot;3&quot; unique_id=&quot;11280&quot;&gt;&lt;property id=&quot;20148&quot; value=&quot;5&quot;/&gt;&lt;property id=&quot;20300&quot; value=&quot;Slide 36 - &amp;quot;Chemical Example B:  Discussion B3 (cont.)&amp;quot;&quot;/&gt;&lt;property id=&quot;20307&quot; value=&quot;1266&quot;/&gt;&lt;/object&gt;&lt;object type=&quot;3&quot; unique_id=&quot;11281&quot;&gt;&lt;property id=&quot;20148&quot; value=&quot;5&quot;/&gt;&lt;property id=&quot;20300&quot; value=&quot;Slide 37 - &amp;quot;Chemical Example B:  Discussion B3 (cont.)&amp;quot;&quot;/&gt;&lt;property id=&quot;20307&quot; value=&quot;1267&quot;/&gt;&lt;/object&gt;&lt;object type=&quot;3&quot; unique_id=&quot;11282&quot;&gt;&lt;property id=&quot;20148&quot; value=&quot;5&quot;/&gt;&lt;property id=&quot;20300&quot; value=&quot;Slide 38 - &amp;quot;Chemical Example B:  Discussion B3 (cont.)&amp;quot;&quot;/&gt;&lt;property id=&quot;20307&quot; value=&quot;1268&quot;/&gt;&lt;/object&gt;&lt;object type=&quot;3&quot; unique_id=&quot;11283&quot;&gt;&lt;property id=&quot;20148&quot; value=&quot;5&quot;/&gt;&lt;property id=&quot;20300&quot; value=&quot;Slide 39 - &amp;quot;Chemical Example B:  Discussion B3 (cont.)&amp;quot;&quot;/&gt;&lt;property id=&quot;20307&quot; value=&quot;1270&quot;/&gt;&lt;/object&gt;&lt;object type=&quot;3&quot; unique_id=&quot;12208&quot;&gt;&lt;property id=&quot;20148&quot; value=&quot;5&quot;/&gt;&lt;property id=&quot;20300&quot; value=&quot;Slide 24 - &amp;quot;Chemical Example B:  Discussion B1 (cont.)&amp;quot;&quot;/&gt;&lt;property id=&quot;20307&quot; value=&quot;1271&quot;/&gt;&lt;/object&gt;&lt;object type=&quot;3&quot; unique_id=&quot;12209&quot;&gt;&lt;property id=&quot;20148&quot; value=&quot;5&quot;/&gt;&lt;property id=&quot;20300&quot; value=&quot;Slide 32 - &amp;quot;Chemical Example B:  Discussion B2 (cont.)&amp;quot;&quot;/&gt;&lt;property id=&quot;20307&quot; value=&quot;1272&quot;/&gt;&lt;/object&gt;&lt;object type=&quot;3&quot; unique_id=&quot;13839&quot;&gt;&lt;property id=&quot;20148&quot; value=&quot;5&quot;/&gt;&lt;property id=&quot;20300&quot; value=&quot;Slide 41 - &amp;quot;Electrical Example A: &amp;quot;&quot;/&gt;&lt;property id=&quot;20307&quot; value=&quot;1273&quot;/&gt;&lt;/object&gt;&lt;object type=&quot;3&quot; unique_id=&quot;13840&quot;&gt;&lt;property id=&quot;20148&quot; value=&quot;5&quot;/&gt;&lt;property id=&quot;20300&quot; value=&quot;Slide 42 - &amp;quot;Electrical Example A:  Discussion A1&amp;quot;&quot;/&gt;&lt;property id=&quot;20307&quot; value=&quot;1274&quot;/&gt;&lt;/object&gt;&lt;object type=&quot;3&quot; unique_id=&quot;13841&quot;&gt;&lt;property id=&quot;20148&quot; value=&quot;5&quot;/&gt;&lt;property id=&quot;20300&quot; value=&quot;Slide 43 - &amp;quot;Electrical Example A: Discussion A1 (cont.)&amp;quot;&quot;/&gt;&lt;property id=&quot;20307&quot; value=&quot;1275&quot;/&gt;&lt;/object&gt;&lt;object type=&quot;3&quot; unique_id=&quot;13842&quot;&gt;&lt;property id=&quot;20148&quot; value=&quot;5&quot;/&gt;&lt;property id=&quot;20300&quot; value=&quot;Slide 44 - &amp;quot;Electrical Example A:  Discussion A1 (cont.)&amp;quot;&quot;/&gt;&lt;property id=&quot;20307&quot; value=&quot;1276&quot;/&gt;&lt;/object&gt;&lt;object type=&quot;3&quot; unique_id=&quot;13843&quot;&gt;&lt;property id=&quot;20148&quot; value=&quot;5&quot;/&gt;&lt;property id=&quot;20300&quot; value=&quot;Slide 45 - &amp;quot;Electrical Example A:  Discussion A1 (cont.)&amp;quot;&quot;/&gt;&lt;property id=&quot;20307&quot; value=&quot;1277&quot;/&gt;&lt;/object&gt;&lt;object type=&quot;3&quot; unique_id=&quot;13844&quot;&gt;&lt;property id=&quot;20148&quot; value=&quot;5&quot;/&gt;&lt;property id=&quot;20300&quot; value=&quot;Slide 46 - &amp;quot;Electrical Example A: &amp;quot;&quot;/&gt;&lt;property id=&quot;20307&quot; value=&quot;1283&quot;/&gt;&lt;/object&gt;&lt;object type=&quot;3&quot; unique_id=&quot;13845&quot;&gt;&lt;property id=&quot;20148&quot; value=&quot;5&quot;/&gt;&lt;property id=&quot;20300&quot; value=&quot;Slide 47 - &amp;quot;Electrical Example A:  Discussion A2&amp;quot;&quot;/&gt;&lt;property id=&quot;20307&quot; value=&quot;1279&quot;/&gt;&lt;/object&gt;&lt;object type=&quot;3&quot; unique_id=&quot;13846&quot;&gt;&lt;property id=&quot;20148&quot; value=&quot;5&quot;/&gt;&lt;property id=&quot;20300&quot; value=&quot;Slide 48 - &amp;quot;Electrical Example A: Discussion A2 (cont.)&amp;quot;&quot;/&gt;&lt;property id=&quot;20307&quot; value=&quot;1280&quot;/&gt;&lt;/object&gt;&lt;object type=&quot;3&quot; unique_id=&quot;13847&quot;&gt;&lt;property id=&quot;20148&quot; value=&quot;5&quot;/&gt;&lt;property id=&quot;20300&quot; value=&quot;Slide 49 - &amp;quot;Electrical Example A:  Discussion A2 (cont.)&amp;quot;&quot;/&gt;&lt;property id=&quot;20307&quot; value=&quot;1281&quot;/&gt;&lt;/object&gt;&lt;object type=&quot;3&quot; unique_id=&quot;13848&quot;&gt;&lt;property id=&quot;20148&quot; value=&quot;5&quot;/&gt;&lt;property id=&quot;20300&quot; value=&quot;Slide 50 - &amp;quot;Electrical Example A:  Discussion A2 (cont.)&amp;quot;&quot;/&gt;&lt;property id=&quot;20307&quot; value=&quot;1282&quot;/&gt;&lt;/object&gt;&lt;object type=&quot;3&quot; unique_id=&quot;13849&quot;&gt;&lt;property id=&quot;20148&quot; value=&quot;5&quot;/&gt;&lt;property id=&quot;20300&quot; value=&quot;Slide 51 - &amp;quot;Electrical Example A: &amp;quot;&quot;/&gt;&lt;property id=&quot;20307&quot; value=&quot;1284&quot;/&gt;&lt;/object&gt;&lt;object type=&quot;3&quot; unique_id=&quot;13850&quot;&gt;&lt;property id=&quot;20148&quot; value=&quot;5&quot;/&gt;&lt;property id=&quot;20300&quot; value=&quot;Slide 52 - &amp;quot;Electrical Example A:  Discussion A3&amp;quot;&quot;/&gt;&lt;property id=&quot;20307&quot; value=&quot;1285&quot;/&gt;&lt;/object&gt;&lt;object type=&quot;3&quot; unique_id=&quot;13851&quot;&gt;&lt;property id=&quot;20148&quot; value=&quot;5&quot;/&gt;&lt;property id=&quot;20300&quot; value=&quot;Slide 53 - &amp;quot;Electrical Example A: Discussion A3 (cont.)&amp;quot;&quot;/&gt;&lt;property id=&quot;20307&quot; value=&quot;1286&quot;/&gt;&lt;/object&gt;&lt;object type=&quot;3&quot; unique_id=&quot;13852&quot;&gt;&lt;property id=&quot;20148&quot; value=&quot;5&quot;/&gt;&lt;property id=&quot;20300&quot; value=&quot;Slide 54 - &amp;quot;Electrical Example A:  Discussion A3 (cont.)&amp;quot;&quot;/&gt;&lt;property id=&quot;20307&quot; value=&quot;1287&quot;/&gt;&lt;/object&gt;&lt;object type=&quot;3&quot; unique_id=&quot;13853&quot;&gt;&lt;property id=&quot;20148&quot; value=&quot;5&quot;/&gt;&lt;property id=&quot;20300&quot; value=&quot;Slide 55 - &amp;quot;Electrical Example A:  Discussion A3 (cont.)&amp;quot;&quot;/&gt;&lt;property id=&quot;20307&quot; value=&quot;1288&quot;/&gt;&lt;/object&gt;&lt;object type=&quot;3&quot; unique_id=&quot;13854&quot;&gt;&lt;property id=&quot;20148&quot; value=&quot;5&quot;/&gt;&lt;property id=&quot;20300&quot; value=&quot;Slide 56 - &amp;quot;Electrical Example A:  Discussion A3 (cont.)&amp;quot;&quot;/&gt;&lt;property id=&quot;20307&quot; value=&quot;1289&quot;/&gt;&lt;/object&gt;&lt;object type=&quot;3&quot; unique_id=&quot;13855&quot;&gt;&lt;property id=&quot;20148&quot; value=&quot;5&quot;/&gt;&lt;property id=&quot;20300&quot; value=&quot;Slide 57 - &amp;quot;Electrical Example A:  Discussion A3 (cont.)&amp;quot;&quot;/&gt;&lt;property id=&quot;20307&quot; value=&quot;1290&quot;/&gt;&lt;/object&gt;&lt;object type=&quot;3&quot; unique_id=&quot;13856&quot;&gt;&lt;property id=&quot;20148&quot; value=&quot;5&quot;/&gt;&lt;property id=&quot;20300&quot; value=&quot;Slide 58 - &amp;quot;Electrical Example B: &amp;quot;&quot;/&gt;&lt;property id=&quot;20307&quot; value=&quot;1291&quot;/&gt;&lt;/object&gt;&lt;object type=&quot;3&quot; unique_id=&quot;13857&quot;&gt;&lt;property id=&quot;20148&quot; value=&quot;5&quot;/&gt;&lt;property id=&quot;20300&quot; value=&quot;Slide 59 - &amp;quot;Electrical Example B:  Discussion B1&amp;quot;&quot;/&gt;&lt;property id=&quot;20307&quot; value=&quot;1292&quot;/&gt;&lt;/object&gt;&lt;object type=&quot;3&quot; unique_id=&quot;13858&quot;&gt;&lt;property id=&quot;20148&quot; value=&quot;5&quot;/&gt;&lt;property id=&quot;20300&quot; value=&quot;Slide 60 - &amp;quot;Electrical Example B: Discussion B1 (cont.)&amp;quot;&quot;/&gt;&lt;property id=&quot;20307&quot; value=&quot;1293&quot;/&gt;&lt;/object&gt;&lt;object type=&quot;3&quot; unique_id=&quot;13859&quot;&gt;&lt;property id=&quot;20148&quot; value=&quot;5&quot;/&gt;&lt;property id=&quot;20300&quot; value=&quot;Slide 61 - &amp;quot;Electrical Example B:  Discussion B1 (cont.)&amp;quot;&quot;/&gt;&lt;property id=&quot;20307&quot; value=&quot;1294&quot;/&gt;&lt;/object&gt;&lt;object type=&quot;3&quot; unique_id=&quot;13860&quot;&gt;&lt;property id=&quot;20148&quot; value=&quot;5&quot;/&gt;&lt;property id=&quot;20300&quot; value=&quot;Slide 62 - &amp;quot;Electrical Example B:  Discussion B1 (cont.)&amp;quot;&quot;/&gt;&lt;property id=&quot;20307&quot; value=&quot;1295&quot;/&gt;&lt;/object&gt;&lt;object type=&quot;3&quot; unique_id=&quot;13861&quot;&gt;&lt;property id=&quot;20148&quot; value=&quot;5&quot;/&gt;&lt;property id=&quot;20300&quot; value=&quot;Slide 65 - &amp;quot;Electrical Example B: &amp;quot;&quot;/&gt;&lt;property id=&quot;20307&quot; value=&quot;1296&quot;/&gt;&lt;/object&gt;&lt;object type=&quot;3&quot; unique_id=&quot;13862&quot;&gt;&lt;property id=&quot;20148&quot; value=&quot;5&quot;/&gt;&lt;property id=&quot;20300&quot; value=&quot;Slide 66 - &amp;quot;Electrical Example B:  Discussion B2&amp;quot;&quot;/&gt;&lt;property id=&quot;20307&quot; value=&quot;1297&quot;/&gt;&lt;/object&gt;&lt;object type=&quot;3&quot; unique_id=&quot;13863&quot;&gt;&lt;property id=&quot;20148&quot; value=&quot;5&quot;/&gt;&lt;property id=&quot;20300&quot; value=&quot;Slide 67 - &amp;quot;Electrical Example B: Discussion B2 (cont.)&amp;quot;&quot;/&gt;&lt;property id=&quot;20307&quot; value=&quot;1298&quot;/&gt;&lt;/object&gt;&lt;object type=&quot;3&quot; unique_id=&quot;13864&quot;&gt;&lt;property id=&quot;20148&quot; value=&quot;5&quot;/&gt;&lt;property id=&quot;20300&quot; value=&quot;Slide 68 - &amp;quot;Electrical Example B:  Discussion B2 (cont.)&amp;quot;&quot;/&gt;&lt;property id=&quot;20307&quot; value=&quot;1299&quot;/&gt;&lt;/object&gt;&lt;object type=&quot;3&quot; unique_id=&quot;13865&quot;&gt;&lt;property id=&quot;20148&quot; value=&quot;5&quot;/&gt;&lt;property id=&quot;20300&quot; value=&quot;Slide 69 - &amp;quot;Electrical Example B:  Discussion B2 (cont.)&amp;quot;&quot;/&gt;&lt;property id=&quot;20307&quot; value=&quot;1300&quot;/&gt;&lt;/object&gt;&lt;object type=&quot;3&quot; unique_id=&quot;13866&quot;&gt;&lt;property id=&quot;20148&quot; value=&quot;5&quot;/&gt;&lt;property id=&quot;20300&quot; value=&quot;Slide 70 - &amp;quot;Electrical Example B: &amp;quot;&quot;/&gt;&lt;property id=&quot;20307&quot; value=&quot;1301&quot;/&gt;&lt;/object&gt;&lt;object type=&quot;3&quot; unique_id=&quot;13867&quot;&gt;&lt;property id=&quot;20148&quot; value=&quot;5&quot;/&gt;&lt;property id=&quot;20300&quot; value=&quot;Slide 71 - &amp;quot;Electrical Example B:  Discussion B3&amp;quot;&quot;/&gt;&lt;property id=&quot;20307&quot; value=&quot;1302&quot;/&gt;&lt;/object&gt;&lt;object type=&quot;3&quot; unique_id=&quot;13868&quot;&gt;&lt;property id=&quot;20148&quot; value=&quot;5&quot;/&gt;&lt;property id=&quot;20300&quot; value=&quot;Slide 72 - &amp;quot;Electrical Example B: Discussion B3 (cont.)&amp;quot;&quot;/&gt;&lt;property id=&quot;20307&quot; value=&quot;1303&quot;/&gt;&lt;/object&gt;&lt;object type=&quot;3&quot; unique_id=&quot;13869&quot;&gt;&lt;property id=&quot;20148&quot; value=&quot;5&quot;/&gt;&lt;property id=&quot;20300&quot; value=&quot;Slide 73 - &amp;quot;Electrical Example B:  Discussion B3 (cont.)&amp;quot;&quot;/&gt;&lt;property id=&quot;20307&quot; value=&quot;1304&quot;/&gt;&lt;/object&gt;&lt;object type=&quot;3&quot; unique_id=&quot;13870&quot;&gt;&lt;property id=&quot;20148&quot; value=&quot;5&quot;/&gt;&lt;property id=&quot;20300&quot; value=&quot;Slide 74 - &amp;quot;Electrical Example B:  Discussion B3 (cont.)&amp;quot;&quot;/&gt;&lt;property id=&quot;20307&quot; value=&quot;1305&quot;/&gt;&lt;/object&gt;&lt;object type=&quot;3&quot; unique_id=&quot;14257&quot;&gt;&lt;property id=&quot;20148&quot; value=&quot;5&quot;/&gt;&lt;property id=&quot;20300&quot; value=&quot;Slide 75 - &amp;quot;Electrical Example B:  Discussion B3 (cont.)&amp;quot;&quot;/&gt;&lt;property id=&quot;20307&quot; value=&quot;1306&quot;/&gt;&lt;/object&gt;&lt;object type=&quot;3&quot; unique_id=&quot;14258&quot;&gt;&lt;property id=&quot;20148&quot; value=&quot;5&quot;/&gt;&lt;property id=&quot;20300&quot; value=&quot;Slide 76 - &amp;quot;Electrical Example B:  Discussion B3 (cont.)&amp;quot;&quot;/&gt;&lt;property id=&quot;20307&quot; value=&quot;1307&quot;/&gt;&lt;/object&gt;&lt;object type=&quot;3&quot; unique_id=&quot;16234&quot;&gt;&lt;property id=&quot;20148&quot; value=&quot;5&quot;/&gt;&lt;property id=&quot;20300&quot; value=&quot;Slide 78 - &amp;quot;Mechanical Example A: &amp;quot;&quot;/&gt;&lt;property id=&quot;20307&quot; value=&quot;1308&quot;/&gt;&lt;/object&gt;&lt;object type=&quot;3&quot; unique_id=&quot;16235&quot;&gt;&lt;property id=&quot;20148&quot; value=&quot;5&quot;/&gt;&lt;property id=&quot;20300&quot; value=&quot;Slide 79 - &amp;quot;Mechanical Example A:  Discussion A1&amp;quot;&quot;/&gt;&lt;property id=&quot;20307&quot; value=&quot;1309&quot;/&gt;&lt;/object&gt;&lt;object type=&quot;3&quot; unique_id=&quot;16236&quot;&gt;&lt;property id=&quot;20148&quot; value=&quot;5&quot;/&gt;&lt;property id=&quot;20300&quot; value=&quot;Slide 80 - &amp;quot;Mechanical Example A: Discussion A1 (cont.)&amp;quot;&quot;/&gt;&lt;property id=&quot;20307&quot; value=&quot;1310&quot;/&gt;&lt;/object&gt;&lt;object type=&quot;3&quot; unique_id=&quot;16237&quot;&gt;&lt;property id=&quot;20148&quot; value=&quot;5&quot;/&gt;&lt;property id=&quot;20300&quot; value=&quot;Slide 81 - &amp;quot;Mechanical Example A:  Discussion A1 (cont.)&amp;quot;&quot;/&gt;&lt;property id=&quot;20307&quot; value=&quot;1311&quot;/&gt;&lt;/object&gt;&lt;object type=&quot;3&quot; unique_id=&quot;16238&quot;&gt;&lt;property id=&quot;20148&quot; value=&quot;5&quot;/&gt;&lt;property id=&quot;20300&quot; value=&quot;Slide 82 - &amp;quot;Mechanical Example A:  Discussion A1 (cont.)&amp;quot;&quot;/&gt;&lt;property id=&quot;20307&quot; value=&quot;1312&quot;/&gt;&lt;/object&gt;&lt;object type=&quot;3&quot; unique_id=&quot;16239&quot;&gt;&lt;property id=&quot;20148&quot; value=&quot;5&quot;/&gt;&lt;property id=&quot;20300&quot; value=&quot;Slide 83 - &amp;quot;Mechanical Example A:  Discussion A1 (cont.)&amp;quot;&quot;/&gt;&lt;property id=&quot;20307&quot; value=&quot;1313&quot;/&gt;&lt;/object&gt;&lt;object type=&quot;3&quot; unique_id=&quot;16240&quot;&gt;&lt;property id=&quot;20148&quot; value=&quot;5&quot;/&gt;&lt;property id=&quot;20300&quot; value=&quot;Slide 84 - &amp;quot;Mechanical Example A:  Discussion A1 (cont.)&amp;quot;&quot;/&gt;&lt;property id=&quot;20307&quot; value=&quot;1314&quot;/&gt;&lt;/object&gt;&lt;object type=&quot;3&quot; unique_id=&quot;16241&quot;&gt;&lt;property id=&quot;20148&quot; value=&quot;5&quot;/&gt;&lt;property id=&quot;20300&quot; value=&quot;Slide 85 - &amp;quot;Mechanical Example A: &amp;quot;&quot;/&gt;&lt;property id=&quot;20307&quot; value=&quot;1315&quot;/&gt;&lt;/object&gt;&lt;object type=&quot;3&quot; unique_id=&quot;16242&quot;&gt;&lt;property id=&quot;20148&quot; value=&quot;5&quot;/&gt;&lt;property id=&quot;20300&quot; value=&quot;Slide 86 - &amp;quot;Mechanical Example A:  Discussion A2&amp;quot;&quot;/&gt;&lt;property id=&quot;20307&quot; value=&quot;1316&quot;/&gt;&lt;/object&gt;&lt;object type=&quot;3&quot; unique_id=&quot;16243&quot;&gt;&lt;property id=&quot;20148&quot; value=&quot;5&quot;/&gt;&lt;property id=&quot;20300&quot; value=&quot;Slide 87 - &amp;quot;Mechanical Example A: Discussion A2 (cont.)&amp;quot;&quot;/&gt;&lt;property id=&quot;20307&quot; value=&quot;1317&quot;/&gt;&lt;/object&gt;&lt;object type=&quot;3&quot; unique_id=&quot;16244&quot;&gt;&lt;property id=&quot;20148&quot; value=&quot;5&quot;/&gt;&lt;property id=&quot;20300&quot; value=&quot;Slide 88 - &amp;quot;Mechanical Example A:  Discussion A2 (cont.)&amp;quot;&quot;/&gt;&lt;property id=&quot;20307&quot; value=&quot;1318&quot;/&gt;&lt;/object&gt;&lt;object type=&quot;3&quot; unique_id=&quot;16245&quot;&gt;&lt;property id=&quot;20148&quot; value=&quot;5&quot;/&gt;&lt;property id=&quot;20300&quot; value=&quot;Slide 89 - &amp;quot;Mechanical Example A:  Discussion A2 (cont.)&amp;quot;&quot;/&gt;&lt;property id=&quot;20307&quot; value=&quot;1319&quot;/&gt;&lt;/object&gt;&lt;object type=&quot;3&quot; unique_id=&quot;16246&quot;&gt;&lt;property id=&quot;20148&quot; value=&quot;5&quot;/&gt;&lt;property id=&quot;20300&quot; value=&quot;Slide 90 - &amp;quot;Mechanical Example A: &amp;quot;&quot;/&gt;&lt;property id=&quot;20307&quot; value=&quot;1320&quot;/&gt;&lt;/object&gt;&lt;object type=&quot;3&quot; unique_id=&quot;16247&quot;&gt;&lt;property id=&quot;20148&quot; value=&quot;5&quot;/&gt;&lt;property id=&quot;20300&quot; value=&quot;Slide 91 - &amp;quot;Mechanical Example A:  Discussion A3&amp;quot;&quot;/&gt;&lt;property id=&quot;20307&quot; value=&quot;1321&quot;/&gt;&lt;/object&gt;&lt;object type=&quot;3&quot; unique_id=&quot;16248&quot;&gt;&lt;property id=&quot;20148&quot; value=&quot;5&quot;/&gt;&lt;property id=&quot;20300&quot; value=&quot;Slide 92 - &amp;quot;Mechanical Example A: Discussion A3 (cont.)&amp;quot;&quot;/&gt;&lt;property id=&quot;20307&quot; value=&quot;1322&quot;/&gt;&lt;/object&gt;&lt;object type=&quot;3&quot; unique_id=&quot;16249&quot;&gt;&lt;property id=&quot;20148&quot; value=&quot;5&quot;/&gt;&lt;property id=&quot;20300&quot; value=&quot;Slide 93 - &amp;quot;Mechanical Example A:  Discussion A3 (cont.)&amp;quot;&quot;/&gt;&lt;property id=&quot;20307&quot; value=&quot;1323&quot;/&gt;&lt;/object&gt;&lt;object type=&quot;3&quot; unique_id=&quot;16250&quot;&gt;&lt;property id=&quot;20148&quot; value=&quot;5&quot;/&gt;&lt;property id=&quot;20300&quot; value=&quot;Slide 94 - &amp;quot;Mechanical Example A:  Discussion A3 (cont.)&amp;quot;&quot;/&gt;&lt;property id=&quot;20307&quot; value=&quot;1324&quot;/&gt;&lt;/object&gt;&lt;object type=&quot;3&quot; unique_id=&quot;16251&quot;&gt;&lt;property id=&quot;20148&quot; value=&quot;5&quot;/&gt;&lt;property id=&quot;20300&quot; value=&quot;Slide 95 - &amp;quot;Mechanical Example A:  Discussion A3 (cont.)&amp;quot;&quot;/&gt;&lt;property id=&quot;20307&quot; value=&quot;1325&quot;/&gt;&lt;/object&gt;&lt;object type=&quot;3&quot; unique_id=&quot;16252&quot;&gt;&lt;property id=&quot;20148&quot; value=&quot;5&quot;/&gt;&lt;property id=&quot;20300&quot; value=&quot;Slide 96 - &amp;quot;Mechanical Example A:  Discussion A3 (cont.)&amp;quot;&quot;/&gt;&lt;property id=&quot;20307&quot; value=&quot;1326&quot;/&gt;&lt;/object&gt;&lt;object type=&quot;3&quot; unique_id=&quot;18410&quot;&gt;&lt;property id=&quot;20148&quot; value=&quot;5&quot;/&gt;&lt;property id=&quot;20300&quot; value=&quot;Slide 97 - &amp;quot;Mechanical Example B: &amp;quot;&quot;/&gt;&lt;property id=&quot;20307&quot; value=&quot;1328&quot;/&gt;&lt;/object&gt;&lt;object type=&quot;3&quot; unique_id=&quot;18411&quot;&gt;&lt;property id=&quot;20148&quot; value=&quot;5&quot;/&gt;&lt;property id=&quot;20300&quot; value=&quot;Slide 98 - &amp;quot;Mechanical Example B:  Discussion B1&amp;quot;&quot;/&gt;&lt;property id=&quot;20307&quot; value=&quot;1329&quot;/&gt;&lt;/object&gt;&lt;object type=&quot;3&quot; unique_id=&quot;18412&quot;&gt;&lt;property id=&quot;20148&quot; value=&quot;5&quot;/&gt;&lt;property id=&quot;20300&quot; value=&quot;Slide 99 - &amp;quot;Mechanical Example B: Discussion B1 (cont.)&amp;quot;&quot;/&gt;&lt;property id=&quot;20307&quot; value=&quot;1330&quot;/&gt;&lt;/object&gt;&lt;object type=&quot;3&quot; unique_id=&quot;18414&quot;&gt;&lt;property id=&quot;20148&quot; value=&quot;5&quot;/&gt;&lt;property id=&quot;20300&quot; value=&quot;Slide 100 - &amp;quot;Mechanical Example B:  Discussion B1 (cont.)&amp;quot;&quot;/&gt;&lt;property id=&quot;20307&quot; value=&quot;1331&quot;/&gt;&lt;/object&gt;&lt;object type=&quot;3&quot; unique_id=&quot;18415&quot;&gt;&lt;property id=&quot;20148&quot; value=&quot;5&quot;/&gt;&lt;property id=&quot;20300&quot; value=&quot;Slide 101 - &amp;quot;Mechanical Example B:  Discussion B1 (cont.)&amp;quot;&quot;/&gt;&lt;property id=&quot;20307&quot; value=&quot;1332&quot;/&gt;&lt;/object&gt;&lt;object type=&quot;3&quot; unique_id=&quot;18416&quot;&gt;&lt;property id=&quot;20148&quot; value=&quot;5&quot;/&gt;&lt;property id=&quot;20300&quot; value=&quot;Slide 104 - &amp;quot;Mechanical Example B: &amp;quot;&quot;/&gt;&lt;property id=&quot;20307&quot; value=&quot;1336&quot;/&gt;&lt;/object&gt;&lt;object type=&quot;3&quot; unique_id=&quot;18417&quot;&gt;&lt;property id=&quot;20148&quot; value=&quot;5&quot;/&gt;&lt;property id=&quot;20300&quot; value=&quot;Slide 105 - &amp;quot;Mechanical Example B:  Discussion B2&amp;quot;&quot;/&gt;&lt;property id=&quot;20307&quot; value=&quot;1337&quot;/&gt;&lt;/object&gt;&lt;object type=&quot;3&quot; unique_id=&quot;18418&quot;&gt;&lt;property id=&quot;20148&quot; value=&quot;5&quot;/&gt;&lt;property id=&quot;20300&quot; value=&quot;Slide 106 - &amp;quot;Mechanical Example B: Discussion B2 (cont.)&amp;quot;&quot;/&gt;&lt;property id=&quot;20307&quot; value=&quot;1338&quot;/&gt;&lt;/object&gt;&lt;object type=&quot;3&quot; unique_id=&quot;18419&quot;&gt;&lt;property id=&quot;20148&quot; value=&quot;5&quot;/&gt;&lt;property id=&quot;20300&quot; value=&quot;Slide 107 - &amp;quot;Mechanical Example B:  Discussion B2 (cont.)&amp;quot;&quot;/&gt;&lt;property id=&quot;20307&quot; value=&quot;1340&quot;/&gt;&lt;/object&gt;&lt;object type=&quot;3&quot; unique_id=&quot;18420&quot;&gt;&lt;property id=&quot;20148&quot; value=&quot;5&quot;/&gt;&lt;property id=&quot;20300&quot; value=&quot;Slide 108 - &amp;quot;Mechanical Example B:  Discussion B2 (cont.)&amp;quot;&quot;/&gt;&lt;property id=&quot;20307&quot; value=&quot;1341&quot;/&gt;&lt;/object&gt;&lt;object type=&quot;3&quot; unique_id=&quot;18421&quot;&gt;&lt;property id=&quot;20148&quot; value=&quot;5&quot;/&gt;&lt;property id=&quot;20300&quot; value=&quot;Slide 109 - &amp;quot;Mechanical Example B: &amp;quot;&quot;/&gt;&lt;property id=&quot;20307&quot; value=&quot;1342&quot;/&gt;&lt;/object&gt;&lt;object type=&quot;3&quot; unique_id=&quot;18422&quot;&gt;&lt;property id=&quot;20148&quot; value=&quot;5&quot;/&gt;&lt;property id=&quot;20300&quot; value=&quot;Slide 110 - &amp;quot;Mechanical Example B:  Discussion B3&amp;quot;&quot;/&gt;&lt;property id=&quot;20307&quot; value=&quot;1343&quot;/&gt;&lt;/object&gt;&lt;object type=&quot;3&quot; unique_id=&quot;18423&quot;&gt;&lt;property id=&quot;20148&quot; value=&quot;5&quot;/&gt;&lt;property id=&quot;20300&quot; value=&quot;Slide 111 - &amp;quot;Mechanical Example B: Discussion B3 (cont.)&amp;quot;&quot;/&gt;&lt;property id=&quot;20307&quot; value=&quot;1344&quot;/&gt;&lt;/object&gt;&lt;object type=&quot;3&quot; unique_id=&quot;18424&quot;&gt;&lt;property id=&quot;20148&quot; value=&quot;5&quot;/&gt;&lt;property id=&quot;20300&quot; value=&quot;Slide 112 - &amp;quot;Mechanical Example B:  Discussion B3 (cont.)&amp;quot;&quot;/&gt;&lt;property id=&quot;20307&quot; value=&quot;1345&quot;/&gt;&lt;/object&gt;&lt;object type=&quot;3&quot; unique_id=&quot;18425&quot;&gt;&lt;property id=&quot;20148&quot; value=&quot;5&quot;/&gt;&lt;property id=&quot;20300&quot; value=&quot;Slide 113 - &amp;quot;Mechanical Example B:  Discussion B3 (cont.)&amp;quot;&quot;/&gt;&lt;property id=&quot;20307&quot; value=&quot;1346&quot;/&gt;&lt;/object&gt;&lt;object type=&quot;3&quot; unique_id=&quot;22081&quot;&gt;&lt;property id=&quot;20148&quot; value=&quot;5&quot;/&gt;&lt;property id=&quot;20300&quot; value=&quot;Slide 77 - &amp;quot;Electrical Examples: Takeaways for 102 and 103 Training &amp;quot;&quot;/&gt;&lt;property id=&quot;20307&quot; value=&quot;1348&quot;/&gt;&lt;/object&gt;&lt;object type=&quot;3&quot; unique_id=&quot;22082&quot;&gt;&lt;property id=&quot;20148&quot; value=&quot;5&quot;/&gt;&lt;property id=&quot;20300&quot; value=&quot;Slide 114 - &amp;quot;Mechanical Examples: Takeaways for 102 and 103 Training &amp;quot;&quot;/&gt;&lt;property id=&quot;20307&quot; value=&quot;1350&quot;/&gt;&lt;/object&gt;&lt;object type=&quot;3&quot; unique_id=&quot;22084&quot;&gt;&lt;property id=&quot;20148&quot; value=&quot;5&quot;/&gt;&lt;property id=&quot;20300&quot; value=&quot;Slide 2 - &amp;quot;102 &amp;amp; 103 Training Objectives&amp;quot;&quot;/&gt;&lt;property id=&quot;20307&quot; value=&quot;1352&quot;/&gt;&lt;/object&gt;&lt;object type=&quot;3&quot; unique_id=&quot;22085&quot;&gt;&lt;property id=&quot;20148&quot; value=&quot;5&quot;/&gt;&lt;property id=&quot;20300&quot; value=&quot;Slide 3 - &amp;quot;Technology-Specific Examples&amp;quot;&quot;/&gt;&lt;property id=&quot;20307&quot; value=&quot;1353&quot;/&gt;&lt;/object&gt;&lt;object type=&quot;3&quot; unique_id=&quot;22086&quot;&gt;&lt;property id=&quot;20148&quot; value=&quot;5&quot;/&gt;&lt;property id=&quot;20300&quot; value=&quot;Slide 63 - &amp;quot;Electrical Example B:  Discussion B1 (cont.)&amp;quot;&quot;/&gt;&lt;property id=&quot;20307&quot; value=&quot;1355&quot;/&gt;&lt;/object&gt;&lt;object type=&quot;3&quot; unique_id=&quot;22087&quot;&gt;&lt;property id=&quot;20148&quot; value=&quot;5&quot;/&gt;&lt;property id=&quot;20300&quot; value=&quot;Slide 64 - &amp;quot;Electrical Example B:  Discussion B1 (cont.)&amp;quot;&quot;/&gt;&lt;property id=&quot;20307&quot; value=&quot;1354&quot;/&gt;&lt;/object&gt;&lt;object type=&quot;3&quot; unique_id=&quot;22088&quot;&gt;&lt;property id=&quot;20148&quot; value=&quot;5&quot;/&gt;&lt;property id=&quot;20300&quot; value=&quot;Slide 103 - &amp;quot;Mechanical Example B:  Discussion B1 (cont.)&amp;quot;&quot;/&gt;&lt;property id=&quot;20307&quot; value=&quot;1351&quot;/&gt;&lt;/object&gt;&lt;object type=&quot;3&quot; unique_id=&quot;23033&quot;&gt;&lt;property id=&quot;20148&quot; value=&quot;5&quot;/&gt;&lt;property id=&quot;20300&quot; value=&quot;Slide 102 - &amp;quot;Mechanical Example B:  Discussion B1 (cont.)&amp;quot;&quot;/&gt;&lt;property id=&quot;20307&quot; value=&quot;1356&quot;/&gt;&lt;/object&gt;&lt;/object&gt;&lt;object type=&quot;8&quot; unique_id=&quot;10115&quot;&gt;&lt;/object&gt;&lt;/object&gt;&lt;/database&gt;"/>
  <p:tag name="SECTOMILLISECCONVERTED" val="1"/>
</p:tagLst>
</file>

<file path=ppt/theme/theme1.xml><?xml version="1.0" encoding="utf-8"?>
<a:theme xmlns:a="http://schemas.openxmlformats.org/drawingml/2006/main" name="OPT Brand master blue">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vert_Presentation.pptm" id="{14101784-BE2D-487F-830D-09B5D3E5F719}" vid="{DB13EC8C-540C-4C2C-BA28-5FE5DA6BAC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DBE360053A94AA278D7F87A6E5F51" ma:contentTypeVersion="0" ma:contentTypeDescription="Create a new document." ma:contentTypeScope="" ma:versionID="6efcdf510c7da3b2a48fa713a1e0393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8AE495B-D819-4B14-A7B9-A2CA69EC97BC}">
  <ds:schemaRefs>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3.xml><?xml version="1.0" encoding="utf-8"?>
<ds:datastoreItem xmlns:ds="http://schemas.openxmlformats.org/officeDocument/2006/customXml" ds:itemID="{18317C30-B29F-42E4-9555-B7D27AE42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56186</TotalTime>
  <Words>11001</Words>
  <Application>Microsoft Office PowerPoint</Application>
  <PresentationFormat>On-screen Show (16:10)</PresentationFormat>
  <Paragraphs>1116</Paragraphs>
  <Slides>115</Slides>
  <Notes>115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115</vt:i4>
      </vt:variant>
    </vt:vector>
  </HeadingPairs>
  <TitlesOfParts>
    <vt:vector size="120" baseType="lpstr">
      <vt:lpstr>Arial</vt:lpstr>
      <vt:lpstr>Calibri</vt:lpstr>
      <vt:lpstr>Georgia</vt:lpstr>
      <vt:lpstr>Segoe UI</vt:lpstr>
      <vt:lpstr>OPT Brand master blue</vt:lpstr>
      <vt:lpstr> 35 U.S.C. 102 &amp; 103 Workshop</vt:lpstr>
      <vt:lpstr>102 &amp; 103 Training Objectives</vt:lpstr>
      <vt:lpstr>Technology-Specific Examples</vt:lpstr>
      <vt:lpstr>Chemical Example A: </vt:lpstr>
      <vt:lpstr>Chemical Example A:  Discussion A1</vt:lpstr>
      <vt:lpstr>Chemical Example A: Discussion A1 (cont.)</vt:lpstr>
      <vt:lpstr>Chemical Example A:  Discussion A1 (cont.)</vt:lpstr>
      <vt:lpstr>Chemical Example A:  Discussion A1 (cont.)</vt:lpstr>
      <vt:lpstr>Chemical Example A: </vt:lpstr>
      <vt:lpstr>Chemical Example A:  Discussion A2</vt:lpstr>
      <vt:lpstr>Chemical Example A:  Discussion A2 (cont.)</vt:lpstr>
      <vt:lpstr>Chemical Example A:  Discussion A2 (cont.)</vt:lpstr>
      <vt:lpstr>Chemical Example A:  Discussion A2 (cont.)</vt:lpstr>
      <vt:lpstr>Chemical Example A: </vt:lpstr>
      <vt:lpstr>Chemical Example A:  Discussion A3 (cont.)</vt:lpstr>
      <vt:lpstr>Chemical Example A:  Discussion A3 (cont.)</vt:lpstr>
      <vt:lpstr>Chemical Example A:  Discussion A3 (cont.)</vt:lpstr>
      <vt:lpstr>Chemical Example A:  Discussion A3 (cont.)</vt:lpstr>
      <vt:lpstr>Chemical Example B: </vt:lpstr>
      <vt:lpstr>Chemical Example B:  Discussion B1 (cont.)</vt:lpstr>
      <vt:lpstr>Chemical Example B:  Discussion B1 (cont.)</vt:lpstr>
      <vt:lpstr>Chemical Example B:  Discussion B1 (cont.)</vt:lpstr>
      <vt:lpstr>Chemical Example B:  Discussion B1 (cont.)</vt:lpstr>
      <vt:lpstr>Chemical Example B:  Discussion B1 (cont.)</vt:lpstr>
      <vt:lpstr>Chemical Example B: </vt:lpstr>
      <vt:lpstr>Chemical Example B:  Discussion B2 (cont.)</vt:lpstr>
      <vt:lpstr>Chemical Example B:  Discussion B2 (cont.)</vt:lpstr>
      <vt:lpstr>Chemical Example B:  Discussion B2 (cont.)</vt:lpstr>
      <vt:lpstr>Chemical Example B:  Discussion B2 (cont.)</vt:lpstr>
      <vt:lpstr>Chemical Example B:  Discussion B2 (cont.)</vt:lpstr>
      <vt:lpstr>Chemical Example B:  Discussion B2 (cont.)</vt:lpstr>
      <vt:lpstr>Chemical Example B:  Discussion B2 (cont.)</vt:lpstr>
      <vt:lpstr>Chemical Example B: </vt:lpstr>
      <vt:lpstr>Chemical Example B:  Discussion B3 (cont.)</vt:lpstr>
      <vt:lpstr>Chemical Example B:  Discussion B3 (cont.)</vt:lpstr>
      <vt:lpstr>Chemical Example B:  Discussion B3 (cont.)</vt:lpstr>
      <vt:lpstr>Chemical Example B:  Discussion B3 (cont.)</vt:lpstr>
      <vt:lpstr>Chemical Example B:  Discussion B3 (cont.)</vt:lpstr>
      <vt:lpstr>Chemical Example B:  Discussion B3 (cont.)</vt:lpstr>
      <vt:lpstr>Chemical Examples: Takeaways for 102 and 103 Training </vt:lpstr>
      <vt:lpstr>Electrical Example A: </vt:lpstr>
      <vt:lpstr>Electrical Example A:  Discussion A1</vt:lpstr>
      <vt:lpstr>Electrical Example A: Discussion A1 (cont.)</vt:lpstr>
      <vt:lpstr>Electrical Example A:  Discussion A1 (cont.)</vt:lpstr>
      <vt:lpstr>Electrical Example A:  Discussion A1 (cont.)</vt:lpstr>
      <vt:lpstr>Electrical Example A: </vt:lpstr>
      <vt:lpstr>Electrical Example A:  Discussion A2</vt:lpstr>
      <vt:lpstr>Electrical Example A: Discussion A2 (cont.)</vt:lpstr>
      <vt:lpstr>Electrical Example A:  Discussion A2 (cont.)</vt:lpstr>
      <vt:lpstr>Electrical Example A:  Discussion A2 (cont.)</vt:lpstr>
      <vt:lpstr>Electrical Example A: </vt:lpstr>
      <vt:lpstr>Electrical Example A:  Discussion A3</vt:lpstr>
      <vt:lpstr>Electrical Example A: Discussion A3 (cont.)</vt:lpstr>
      <vt:lpstr>Electrical Example A:  Discussion A3 (cont.)</vt:lpstr>
      <vt:lpstr>Electrical Example A:  Discussion A3 (cont.)</vt:lpstr>
      <vt:lpstr>Electrical Example A:  Discussion A3 (cont.)</vt:lpstr>
      <vt:lpstr>Electrical Example A:  Discussion A3 (cont.)</vt:lpstr>
      <vt:lpstr>Electrical Example B: </vt:lpstr>
      <vt:lpstr>Electrical Example B:  Discussion B1</vt:lpstr>
      <vt:lpstr>Electrical Example B: Discussion B1 (cont.)</vt:lpstr>
      <vt:lpstr>Electrical Example B:  Discussion B1 (cont.)</vt:lpstr>
      <vt:lpstr>Electrical Example B:  Discussion B1 (cont.)</vt:lpstr>
      <vt:lpstr>Electrical Example B:  Discussion B1 (cont.)</vt:lpstr>
      <vt:lpstr>Electrical Example B:  Discussion B1 (cont.)</vt:lpstr>
      <vt:lpstr>Electrical Example B: </vt:lpstr>
      <vt:lpstr>Electrical Example B:  Discussion B2</vt:lpstr>
      <vt:lpstr>Electrical Example B: Discussion B2 (cont.)</vt:lpstr>
      <vt:lpstr>Electrical Example B:  Discussion B2 (cont.)</vt:lpstr>
      <vt:lpstr>Electrical Example B:  Discussion B2 (cont.)</vt:lpstr>
      <vt:lpstr>Electrical Example B: </vt:lpstr>
      <vt:lpstr>Electrical Example B:  Discussion B3</vt:lpstr>
      <vt:lpstr>Electrical Example B: Discussion B3 (cont.)</vt:lpstr>
      <vt:lpstr>Electrical Example B:  Discussion B3 (cont.)</vt:lpstr>
      <vt:lpstr>Electrical Example B:  Discussion B3 (cont.)</vt:lpstr>
      <vt:lpstr>Electrical Example B:  Discussion B3 (cont.)</vt:lpstr>
      <vt:lpstr>Electrical Example B:  Discussion B3 (cont.)</vt:lpstr>
      <vt:lpstr>Electrical Examples: Takeaways for 102 and 103 Training </vt:lpstr>
      <vt:lpstr>Mechanical Example A: </vt:lpstr>
      <vt:lpstr>Mechanical Example A:  Discussion A1</vt:lpstr>
      <vt:lpstr>Mechanical Example A: Discussion A1 (cont.)</vt:lpstr>
      <vt:lpstr>Mechanical Example A:  Discussion A1 (cont.)</vt:lpstr>
      <vt:lpstr>Mechanical Example A:  Discussion A1 (cont.)</vt:lpstr>
      <vt:lpstr>Mechanical Example A:  Discussion A1 (cont.)</vt:lpstr>
      <vt:lpstr>Mechanical Example A:  Discussion A1 (cont.)</vt:lpstr>
      <vt:lpstr>Mechanical Example A: </vt:lpstr>
      <vt:lpstr>Mechanical Example A:  Discussion A2</vt:lpstr>
      <vt:lpstr>Mechanical Example A: Discussion A2 (cont.)</vt:lpstr>
      <vt:lpstr>Mechanical Example A:  Discussion A2 (cont.)</vt:lpstr>
      <vt:lpstr>Mechanical Example A:  Discussion A2 (cont.)</vt:lpstr>
      <vt:lpstr>Mechanical Example A: </vt:lpstr>
      <vt:lpstr>Mechanical Example A:  Discussion A3</vt:lpstr>
      <vt:lpstr>Mechanical Example A: Discussion A3 (cont.)</vt:lpstr>
      <vt:lpstr>Mechanical Example A:  Discussion A3 (cont.)</vt:lpstr>
      <vt:lpstr>Mechanical Example A:  Discussion A3 (cont.)</vt:lpstr>
      <vt:lpstr>Mechanical Example A:  Discussion A3 (cont.)</vt:lpstr>
      <vt:lpstr>Mechanical Example A:  Discussion A3 (cont.)</vt:lpstr>
      <vt:lpstr>Mechanical Example B: </vt:lpstr>
      <vt:lpstr>Mechanical Example B:  Discussion B1</vt:lpstr>
      <vt:lpstr>Mechanical Example B: Discussion B1 (cont.)</vt:lpstr>
      <vt:lpstr>Mechanical Example B:  Discussion B1 (cont.)</vt:lpstr>
      <vt:lpstr>Mechanical Example B:  Discussion B1 (cont.)</vt:lpstr>
      <vt:lpstr>Mechanical Example B:  Discussion B1 (cont.)</vt:lpstr>
      <vt:lpstr>Mechanical Example B:  Discussion B1 (cont.)</vt:lpstr>
      <vt:lpstr>Mechanical Example B: </vt:lpstr>
      <vt:lpstr>Mechanical Example B:  Discussion B2</vt:lpstr>
      <vt:lpstr>Mechanical Example B: Discussion B2 (cont.)</vt:lpstr>
      <vt:lpstr>Mechanical Example B:  Discussion B2 (cont.)</vt:lpstr>
      <vt:lpstr>Mechanical Example B:  Discussion B2 (cont.)</vt:lpstr>
      <vt:lpstr>Mechanical Example B: </vt:lpstr>
      <vt:lpstr>Mechanical Example B:  Discussion B3</vt:lpstr>
      <vt:lpstr>Mechanical Example B: Discussion B3 (cont.)</vt:lpstr>
      <vt:lpstr>Mechanical Example B:  Discussion B3 (cont.)</vt:lpstr>
      <vt:lpstr>Mechanical Example B:  Discussion B3 (cont.)</vt:lpstr>
      <vt:lpstr>Mechanical Examples: Takeaways for 102 and 103 Training </vt:lpstr>
      <vt:lpstr>Thank You</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Inventor to File (FITF) Comprehensive Training  Effective March 16, 2013</dc:title>
  <dc:creator>kfonda</dc:creator>
  <cp:lastModifiedBy>Dey, Terry</cp:lastModifiedBy>
  <cp:revision>2165</cp:revision>
  <cp:lastPrinted>2018-09-04T14:43:07Z</cp:lastPrinted>
  <dcterms:created xsi:type="dcterms:W3CDTF">2013-04-01T15:35:00Z</dcterms:created>
  <dcterms:modified xsi:type="dcterms:W3CDTF">2019-01-10T14:41:08Z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0x01010082BDBE360053A94AA278D7F87A6E5F51</vt:lpwstr>
  </property>
  <property fmtid="{D5CDD505-2E9C-101B-9397-08002B2CF9AE}" pid="3" name="_NewReviewCycle">
    <vt:lpwstr/>
  </property>
</Properties>
</file>