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67" r:id="rId4"/>
  </p:sldMasterIdLst>
  <p:notesMasterIdLst>
    <p:notesMasterId r:id="rId33"/>
  </p:notesMasterIdLst>
  <p:handoutMasterIdLst>
    <p:handoutMasterId r:id="rId34"/>
  </p:handoutMasterIdLst>
  <p:sldIdLst>
    <p:sldId id="1138" r:id="rId5"/>
    <p:sldId id="1164" r:id="rId6"/>
    <p:sldId id="1163" r:id="rId7"/>
    <p:sldId id="1165" r:id="rId8"/>
    <p:sldId id="1191" r:id="rId9"/>
    <p:sldId id="1168" r:id="rId10"/>
    <p:sldId id="1193" r:id="rId11"/>
    <p:sldId id="1194" r:id="rId12"/>
    <p:sldId id="1195" r:id="rId13"/>
    <p:sldId id="1196" r:id="rId14"/>
    <p:sldId id="1198" r:id="rId15"/>
    <p:sldId id="1199" r:id="rId16"/>
    <p:sldId id="1200" r:id="rId17"/>
    <p:sldId id="1201" r:id="rId18"/>
    <p:sldId id="1202" r:id="rId19"/>
    <p:sldId id="1203" r:id="rId20"/>
    <p:sldId id="1208" r:id="rId21"/>
    <p:sldId id="1209" r:id="rId22"/>
    <p:sldId id="1210" r:id="rId23"/>
    <p:sldId id="1215" r:id="rId24"/>
    <p:sldId id="1211" r:id="rId25"/>
    <p:sldId id="1212" r:id="rId26"/>
    <p:sldId id="1213" r:id="rId27"/>
    <p:sldId id="1214" r:id="rId28"/>
    <p:sldId id="1220" r:id="rId29"/>
    <p:sldId id="1221" r:id="rId30"/>
    <p:sldId id="1217" r:id="rId31"/>
    <p:sldId id="1218" r:id="rId32"/>
  </p:sldIdLst>
  <p:sldSz cx="9144000" cy="5715000" type="screen16x1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60" userDrawn="1">
          <p15:clr>
            <a:srgbClr val="A4A3A4"/>
          </p15:clr>
        </p15:guide>
        <p15:guide id="2" pos="2928"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onda, Kathleen" initials="FK" lastIdx="21" clrIdx="0">
    <p:extLst>
      <p:ext uri="{19B8F6BF-5375-455C-9EA6-DF929625EA0E}">
        <p15:presenceInfo xmlns:p15="http://schemas.microsoft.com/office/powerpoint/2012/main" userId="S-1-5-21-185489447-88882503-980507067-142396" providerId="AD"/>
      </p:ext>
    </p:extLst>
  </p:cmAuthor>
  <p:cmAuthor id="2" name="Gorgos, Kathryn" initials="GK" lastIdx="28" clrIdx="1">
    <p:extLst>
      <p:ext uri="{19B8F6BF-5375-455C-9EA6-DF929625EA0E}">
        <p15:presenceInfo xmlns:p15="http://schemas.microsoft.com/office/powerpoint/2012/main" userId="S-1-5-21-185489447-88882503-980507067-3991" providerId="AD"/>
      </p:ext>
    </p:extLst>
  </p:cmAuthor>
  <p:cmAuthor id="3" name="Rossi, Jessica" initials="RJ" lastIdx="1" clrIdx="2">
    <p:extLst>
      <p:ext uri="{19B8F6BF-5375-455C-9EA6-DF929625EA0E}">
        <p15:presenceInfo xmlns:p15="http://schemas.microsoft.com/office/powerpoint/2012/main" userId="S-1-5-21-185489447-88882503-980507067-36195" providerId="AD"/>
      </p:ext>
    </p:extLst>
  </p:cmAuthor>
  <p:cmAuthor id="4" name="Borsetti, Greg" initials="BG" lastIdx="1" clrIdx="3">
    <p:extLst>
      <p:ext uri="{19B8F6BF-5375-455C-9EA6-DF929625EA0E}">
        <p15:presenceInfo xmlns:p15="http://schemas.microsoft.com/office/powerpoint/2012/main" userId="S-1-5-21-185489447-88882503-980507067-18886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62AC"/>
    <a:srgbClr val="A4E5EE"/>
    <a:srgbClr val="43CBDD"/>
    <a:srgbClr val="FFCCFF"/>
    <a:srgbClr val="9C5BCD"/>
    <a:srgbClr val="00863D"/>
    <a:srgbClr val="200F9D"/>
    <a:srgbClr val="06394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79" autoAdjust="0"/>
    <p:restoredTop sz="76744" autoAdjust="0"/>
  </p:normalViewPr>
  <p:slideViewPr>
    <p:cSldViewPr>
      <p:cViewPr varScale="1">
        <p:scale>
          <a:sx n="120" d="100"/>
          <a:sy n="120" d="100"/>
        </p:scale>
        <p:origin x="1464" y="102"/>
      </p:cViewPr>
      <p:guideLst>
        <p:guide orient="horz" pos="1760"/>
        <p:guide pos="2928"/>
      </p:guideLst>
    </p:cSldViewPr>
  </p:slideViewPr>
  <p:outlineViewPr>
    <p:cViewPr>
      <p:scale>
        <a:sx n="33" d="100"/>
        <a:sy n="33" d="100"/>
      </p:scale>
      <p:origin x="0" y="0"/>
    </p:cViewPr>
  </p:outlineViewPr>
  <p:notesTextViewPr>
    <p:cViewPr>
      <p:scale>
        <a:sx n="1" d="1"/>
        <a:sy n="1" d="1"/>
      </p:scale>
      <p:origin x="0" y="0"/>
    </p:cViewPr>
  </p:notesTextViewPr>
  <p:sorterViewPr>
    <p:cViewPr>
      <p:scale>
        <a:sx n="74" d="100"/>
        <a:sy n="74" d="100"/>
      </p:scale>
      <p:origin x="0" y="0"/>
    </p:cViewPr>
  </p:sorterViewPr>
  <p:notesViewPr>
    <p:cSldViewPr>
      <p:cViewPr varScale="1">
        <p:scale>
          <a:sx n="96" d="100"/>
          <a:sy n="96" d="100"/>
        </p:scale>
        <p:origin x="2268" y="96"/>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13" tIns="45707" rIns="91413" bIns="45707" rtlCol="0"/>
          <a:lstStyle>
            <a:lvl1pPr algn="l">
              <a:defRPr sz="1200"/>
            </a:lvl1pPr>
          </a:lstStyle>
          <a:p>
            <a:endParaRPr lang="en-US" dirty="0"/>
          </a:p>
        </p:txBody>
      </p:sp>
      <p:sp>
        <p:nvSpPr>
          <p:cNvPr id="3" name="Date Placeholder 2"/>
          <p:cNvSpPr>
            <a:spLocks noGrp="1"/>
          </p:cNvSpPr>
          <p:nvPr>
            <p:ph type="dt" sz="quarter" idx="1"/>
          </p:nvPr>
        </p:nvSpPr>
        <p:spPr>
          <a:xfrm>
            <a:off x="3970340" y="0"/>
            <a:ext cx="3038475" cy="465138"/>
          </a:xfrm>
          <a:prstGeom prst="rect">
            <a:avLst/>
          </a:prstGeom>
        </p:spPr>
        <p:txBody>
          <a:bodyPr vert="horz" lIns="91413" tIns="45707" rIns="91413" bIns="45707" rtlCol="0"/>
          <a:lstStyle>
            <a:lvl1pPr algn="r">
              <a:defRPr sz="1200"/>
            </a:lvl1pPr>
          </a:lstStyle>
          <a:p>
            <a:fld id="{804565A8-3DE8-44F3-A4DE-F362591F40A0}" type="datetimeFigureOut">
              <a:rPr lang="en-US" smtClean="0"/>
              <a:t>8/2/2019</a:t>
            </a:fld>
            <a:endParaRPr lang="en-US" dirty="0"/>
          </a:p>
        </p:txBody>
      </p:sp>
      <p:sp>
        <p:nvSpPr>
          <p:cNvPr id="4" name="Footer Placeholder 3"/>
          <p:cNvSpPr>
            <a:spLocks noGrp="1"/>
          </p:cNvSpPr>
          <p:nvPr>
            <p:ph type="ftr" sz="quarter" idx="2"/>
          </p:nvPr>
        </p:nvSpPr>
        <p:spPr>
          <a:xfrm>
            <a:off x="2" y="8829676"/>
            <a:ext cx="3038475" cy="465138"/>
          </a:xfrm>
          <a:prstGeom prst="rect">
            <a:avLst/>
          </a:prstGeom>
        </p:spPr>
        <p:txBody>
          <a:bodyPr vert="horz" lIns="91413" tIns="45707" rIns="91413" bIns="4570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0" y="8829676"/>
            <a:ext cx="3038475" cy="465138"/>
          </a:xfrm>
          <a:prstGeom prst="rect">
            <a:avLst/>
          </a:prstGeom>
        </p:spPr>
        <p:txBody>
          <a:bodyPr vert="horz" lIns="91413" tIns="45707" rIns="91413" bIns="45707" rtlCol="0" anchor="b"/>
          <a:lstStyle>
            <a:lvl1pPr algn="r">
              <a:defRPr sz="1200"/>
            </a:lvl1pPr>
          </a:lstStyle>
          <a:p>
            <a:fld id="{579EE444-1690-448A-831C-DFE5EB850A23}" type="slidenum">
              <a:rPr lang="en-US" smtClean="0"/>
              <a:t>‹#›</a:t>
            </a:fld>
            <a:endParaRPr lang="en-US" dirty="0"/>
          </a:p>
        </p:txBody>
      </p:sp>
    </p:spTree>
    <p:extLst>
      <p:ext uri="{BB962C8B-B14F-4D97-AF65-F5344CB8AC3E}">
        <p14:creationId xmlns:p14="http://schemas.microsoft.com/office/powerpoint/2010/main" val="198980734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44" tIns="46573" rIns="93144" bIns="46573" rtlCol="0"/>
          <a:lstStyle>
            <a:lvl1pPr algn="l">
              <a:defRPr sz="1200"/>
            </a:lvl1pPr>
          </a:lstStyle>
          <a:p>
            <a:endParaRPr lang="en-US" dirty="0"/>
          </a:p>
        </p:txBody>
      </p:sp>
      <p:sp>
        <p:nvSpPr>
          <p:cNvPr id="3" name="Date Placeholder 2"/>
          <p:cNvSpPr>
            <a:spLocks noGrp="1"/>
          </p:cNvSpPr>
          <p:nvPr>
            <p:ph type="dt" idx="1"/>
          </p:nvPr>
        </p:nvSpPr>
        <p:spPr>
          <a:xfrm>
            <a:off x="3970940" y="0"/>
            <a:ext cx="3037840" cy="464820"/>
          </a:xfrm>
          <a:prstGeom prst="rect">
            <a:avLst/>
          </a:prstGeom>
        </p:spPr>
        <p:txBody>
          <a:bodyPr vert="horz" lIns="93144" tIns="46573" rIns="93144" bIns="46573" rtlCol="0"/>
          <a:lstStyle>
            <a:lvl1pPr algn="r">
              <a:defRPr sz="1200"/>
            </a:lvl1pPr>
          </a:lstStyle>
          <a:p>
            <a:fld id="{4CDD882B-35E3-4969-96BF-736AA9A0CBFD}" type="datetimeFigureOut">
              <a:rPr lang="en-US" smtClean="0"/>
              <a:t>8/2/2019</a:t>
            </a:fld>
            <a:endParaRPr lang="en-US" dirty="0"/>
          </a:p>
        </p:txBody>
      </p:sp>
      <p:sp>
        <p:nvSpPr>
          <p:cNvPr id="4" name="Slide Image Placeholder 3"/>
          <p:cNvSpPr>
            <a:spLocks noGrp="1" noRot="1" noChangeAspect="1"/>
          </p:cNvSpPr>
          <p:nvPr>
            <p:ph type="sldImg" idx="2"/>
          </p:nvPr>
        </p:nvSpPr>
        <p:spPr>
          <a:xfrm>
            <a:off x="717550" y="696913"/>
            <a:ext cx="5576888" cy="3486150"/>
          </a:xfrm>
          <a:prstGeom prst="rect">
            <a:avLst/>
          </a:prstGeom>
          <a:noFill/>
          <a:ln w="12700">
            <a:solidFill>
              <a:prstClr val="black"/>
            </a:solidFill>
          </a:ln>
        </p:spPr>
        <p:txBody>
          <a:bodyPr vert="horz" lIns="93144" tIns="46573" rIns="93144" bIns="46573" rtlCol="0" anchor="ctr"/>
          <a:lstStyle/>
          <a:p>
            <a:endParaRPr lang="en-US" dirty="0"/>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3144" tIns="46573" rIns="93144" bIns="4657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3037840" cy="464820"/>
          </a:xfrm>
          <a:prstGeom prst="rect">
            <a:avLst/>
          </a:prstGeom>
        </p:spPr>
        <p:txBody>
          <a:bodyPr vert="horz" lIns="93144" tIns="46573" rIns="93144" bIns="4657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40" y="8829967"/>
            <a:ext cx="3037840" cy="464820"/>
          </a:xfrm>
          <a:prstGeom prst="rect">
            <a:avLst/>
          </a:prstGeom>
        </p:spPr>
        <p:txBody>
          <a:bodyPr vert="horz" lIns="93144" tIns="46573" rIns="93144" bIns="46573" rtlCol="0" anchor="b"/>
          <a:lstStyle>
            <a:lvl1pPr algn="r">
              <a:defRPr sz="1200"/>
            </a:lvl1pPr>
          </a:lstStyle>
          <a:p>
            <a:fld id="{A334113C-CE39-432B-91E1-5EF257AA2456}" type="slidenum">
              <a:rPr lang="en-US" smtClean="0"/>
              <a:t>‹#›</a:t>
            </a:fld>
            <a:endParaRPr lang="en-US" dirty="0"/>
          </a:p>
        </p:txBody>
      </p:sp>
    </p:spTree>
    <p:extLst>
      <p:ext uri="{BB962C8B-B14F-4D97-AF65-F5344CB8AC3E}">
        <p14:creationId xmlns:p14="http://schemas.microsoft.com/office/powerpoint/2010/main" val="239658745"/>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This anticipation training is intended to reinforce good practices in determining whether an anticipation rejection is appropriate.  It also provides reminders about how to explain anticipation rejections in an Office action.  However, this training does not teach how to write an anticipation rejection.  Examiners taking this training</a:t>
            </a:r>
            <a:r>
              <a:rPr lang="en-US" baseline="0" dirty="0" smtClean="0"/>
              <a:t> are expected to be experienced in applying prior art to claims.  </a:t>
            </a:r>
          </a:p>
          <a:p>
            <a:endParaRPr lang="en-US" baseline="0" dirty="0" smtClean="0"/>
          </a:p>
          <a:p>
            <a:r>
              <a:rPr lang="en-US" baseline="0" dirty="0" smtClean="0"/>
              <a:t>This training</a:t>
            </a:r>
            <a:r>
              <a:rPr lang="en-US" dirty="0" smtClean="0"/>
              <a:t> does not announce any new tests with regard to anticipation, and </a:t>
            </a:r>
            <a:r>
              <a:rPr lang="en-US" b="1" dirty="0" smtClean="0"/>
              <a:t>does not alter any guidance provided in the MPEP</a:t>
            </a:r>
            <a:r>
              <a:rPr lang="en-US" dirty="0" smtClean="0"/>
              <a:t>.  It</a:t>
            </a:r>
            <a:r>
              <a:rPr lang="en-US" baseline="0" dirty="0" smtClean="0"/>
              <a:t> is provided as a refresher, in order to enhance the quality of examination.  The topics addressed in this training have been identified in recent quality assessments as important areas of focus for developing proper anticipation rejections.  </a:t>
            </a:r>
            <a:endParaRPr lang="en-US" dirty="0" smtClean="0"/>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a:t>
            </a:fld>
            <a:endParaRPr lang="en-US" dirty="0"/>
          </a:p>
        </p:txBody>
      </p:sp>
    </p:spTree>
    <p:extLst>
      <p:ext uri="{BB962C8B-B14F-4D97-AF65-F5344CB8AC3E}">
        <p14:creationId xmlns:p14="http://schemas.microsoft.com/office/powerpoint/2010/main" val="1727940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solidFill>
                  <a:schemeClr val="tx1"/>
                </a:solidFill>
              </a:rPr>
              <a:t>Speaker notes:  </a:t>
            </a:r>
          </a:p>
          <a:p>
            <a:endParaRPr lang="en-US" dirty="0" smtClean="0">
              <a:solidFill>
                <a:schemeClr val="tx1"/>
              </a:solidFill>
            </a:endParaRPr>
          </a:p>
          <a:p>
            <a:r>
              <a:rPr lang="en-US" dirty="0" smtClean="0">
                <a:solidFill>
                  <a:schemeClr val="tx1"/>
                </a:solidFill>
              </a:rPr>
              <a:t>PTAB</a:t>
            </a:r>
            <a:r>
              <a:rPr lang="en-US" baseline="0" dirty="0" smtClean="0">
                <a:solidFill>
                  <a:schemeClr val="tx1"/>
                </a:solidFill>
              </a:rPr>
              <a:t> agreed with the challengers that all of the claim limitations were met by the prior art to </a:t>
            </a:r>
            <a:r>
              <a:rPr lang="en-US" baseline="0" dirty="0" err="1" smtClean="0">
                <a:solidFill>
                  <a:schemeClr val="tx1"/>
                </a:solidFill>
              </a:rPr>
              <a:t>Oselin</a:t>
            </a:r>
            <a:r>
              <a:rPr lang="en-US" baseline="0" dirty="0" smtClean="0">
                <a:solidFill>
                  <a:schemeClr val="tx1"/>
                </a:solidFill>
              </a:rPr>
              <a:t>, except the “electromagnetic waves of constant frequency acting as carrier waves” limitation.  </a:t>
            </a:r>
          </a:p>
          <a:p>
            <a:endParaRPr lang="en-US" baseline="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As to the </a:t>
            </a:r>
            <a:r>
              <a:rPr lang="en-US" sz="1200" dirty="0" smtClean="0">
                <a:solidFill>
                  <a:schemeClr val="tx1"/>
                </a:solidFill>
                <a:latin typeface="Georgia" pitchFamily="18" charset="0"/>
              </a:rPr>
              <a:t>“electromagnetic waves of constant frequency acting as carrier waves” limitation, the challengers</a:t>
            </a:r>
            <a:r>
              <a:rPr lang="en-US" sz="1200" baseline="0" dirty="0" smtClean="0">
                <a:solidFill>
                  <a:schemeClr val="tx1"/>
                </a:solidFill>
                <a:latin typeface="Georgia" pitchFamily="18" charset="0"/>
              </a:rPr>
              <a:t> argued that it was met because (1) </a:t>
            </a:r>
            <a:r>
              <a:rPr lang="en-US" sz="1200" baseline="0" dirty="0" err="1" smtClean="0">
                <a:solidFill>
                  <a:schemeClr val="tx1"/>
                </a:solidFill>
                <a:latin typeface="Georgia" pitchFamily="18" charset="0"/>
              </a:rPr>
              <a:t>Oselin</a:t>
            </a:r>
            <a:r>
              <a:rPr lang="en-US" sz="1200" baseline="0" dirty="0" smtClean="0">
                <a:solidFill>
                  <a:schemeClr val="tx1"/>
                </a:solidFill>
                <a:latin typeface="Georgia" pitchFamily="18" charset="0"/>
              </a:rPr>
              <a:t> taught that “any modulating scheme” could be used for the transmission of signals, and (2) there was a well-known scheme (phase key shifting) that used constant frequency electromagnetic waves as carrier waves.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solidFill>
                <a:schemeClr val="tx1"/>
              </a:solidFill>
              <a:latin typeface="Georgia" pitchFamily="18" charset="0"/>
            </a:endParaRPr>
          </a:p>
          <a:p>
            <a:r>
              <a:rPr lang="en-US" dirty="0" smtClean="0">
                <a:solidFill>
                  <a:schemeClr val="tx1"/>
                </a:solidFill>
              </a:rPr>
              <a:t>In</a:t>
            </a:r>
            <a:r>
              <a:rPr lang="en-US" baseline="0" dirty="0" smtClean="0">
                <a:solidFill>
                  <a:schemeClr val="tx1"/>
                </a:solidFill>
              </a:rPr>
              <a:t> other words, the challengers seemed to be arguing that a broad general teaching in a prior art reference could anticipate a claim with a specific limitation, when the specific limitation was otherwise well-known but not taught in the asserted reference.  </a:t>
            </a:r>
          </a:p>
          <a:p>
            <a:endParaRPr lang="en-US" baseline="0" dirty="0" smtClean="0">
              <a:solidFill>
                <a:schemeClr val="tx1"/>
              </a:solidFill>
            </a:endParaRPr>
          </a:p>
          <a:p>
            <a:r>
              <a:rPr lang="en-US" baseline="0" dirty="0" smtClean="0">
                <a:solidFill>
                  <a:schemeClr val="tx1"/>
                </a:solidFill>
              </a:rPr>
              <a:t>The PTAB stated that </a:t>
            </a:r>
            <a:r>
              <a:rPr lang="en-US" baseline="0" dirty="0" err="1" smtClean="0">
                <a:solidFill>
                  <a:schemeClr val="tx1"/>
                </a:solidFill>
              </a:rPr>
              <a:t>Oselin</a:t>
            </a:r>
            <a:r>
              <a:rPr lang="en-US" baseline="0" dirty="0" smtClean="0">
                <a:solidFill>
                  <a:schemeClr val="tx1"/>
                </a:solidFill>
              </a:rPr>
              <a:t> did not anticipate because it did not teach any constant frequency transmission method.  </a:t>
            </a:r>
            <a:endParaRPr lang="en-US" dirty="0">
              <a:solidFill>
                <a:schemeClr val="tx1"/>
              </a:solidFill>
            </a:endParaRPr>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10</a:t>
            </a:fld>
            <a:endParaRPr lang="en-US" dirty="0"/>
          </a:p>
        </p:txBody>
      </p:sp>
    </p:spTree>
    <p:extLst>
      <p:ext uri="{BB962C8B-B14F-4D97-AF65-F5344CB8AC3E}">
        <p14:creationId xmlns:p14="http://schemas.microsoft.com/office/powerpoint/2010/main" val="6605276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The two PTAB proceedings were consolidated on appeal to the Federal Circuit,</a:t>
            </a:r>
            <a:r>
              <a:rPr lang="en-US" baseline="0" dirty="0" smtClean="0"/>
              <a:t> and the two challengers, Schrader and Continental, made two different arguments to the court.  </a:t>
            </a:r>
            <a:r>
              <a:rPr lang="en-US" dirty="0" smtClean="0"/>
              <a:t> </a:t>
            </a:r>
          </a:p>
          <a:p>
            <a:endParaRPr lang="en-US" dirty="0" smtClean="0"/>
          </a:p>
          <a:p>
            <a:r>
              <a:rPr lang="en-US" baseline="0" dirty="0" smtClean="0"/>
              <a:t>Schrader argued that </a:t>
            </a:r>
            <a:r>
              <a:rPr lang="en-US" baseline="0" dirty="0" err="1" smtClean="0"/>
              <a:t>Oselin’s</a:t>
            </a:r>
            <a:r>
              <a:rPr lang="en-US" baseline="0" dirty="0" smtClean="0"/>
              <a:t> statement about transmission of signals at “a” frequency should be interpreted as a teaching that signals were transmitted at a constant frequency.  Schrader also pointed out that according to </a:t>
            </a:r>
            <a:r>
              <a:rPr lang="en-US" baseline="0" dirty="0" err="1" smtClean="0"/>
              <a:t>Oselin</a:t>
            </a:r>
            <a:r>
              <a:rPr lang="en-US" baseline="0" dirty="0" smtClean="0"/>
              <a:t>, the transmitters were tuned to a “common” working frequency.  </a:t>
            </a:r>
          </a:p>
          <a:p>
            <a:endParaRPr lang="en-US" baseline="0" dirty="0" smtClean="0"/>
          </a:p>
          <a:p>
            <a:r>
              <a:rPr lang="en-US" baseline="0" dirty="0" smtClean="0"/>
              <a:t>The court was not convinced by Schrader’s argument because a “common” working frequency could mean either a constant frequency or an average frequency.  In other words, the disclosure of </a:t>
            </a:r>
            <a:r>
              <a:rPr lang="en-US" baseline="0" dirty="0" err="1" smtClean="0"/>
              <a:t>Oselin</a:t>
            </a:r>
            <a:r>
              <a:rPr lang="en-US" baseline="0" dirty="0" smtClean="0"/>
              <a:t> was ambiguous on this point, and therefore could not anticipate.  </a:t>
            </a:r>
          </a:p>
          <a:p>
            <a:endParaRPr lang="en-US" baseline="0" dirty="0" smtClean="0"/>
          </a:p>
          <a:p>
            <a:r>
              <a:rPr lang="en-US" dirty="0" smtClean="0"/>
              <a:t>The court states that “an ambiguous</a:t>
            </a:r>
            <a:r>
              <a:rPr lang="en-US" baseline="0" dirty="0" smtClean="0"/>
              <a:t> reference does not anticipate.”  During examination, if a reference can be interpreted more than one way, it may be appropriate to make both a 102 rejection and a 103 rejection.  Keep in mind that both rejections must be clearly explained.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11</a:t>
            </a:fld>
            <a:endParaRPr lang="en-US" dirty="0"/>
          </a:p>
        </p:txBody>
      </p:sp>
    </p:spTree>
    <p:extLst>
      <p:ext uri="{BB962C8B-B14F-4D97-AF65-F5344CB8AC3E}">
        <p14:creationId xmlns:p14="http://schemas.microsoft.com/office/powerpoint/2010/main" val="12428034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Continental repeated</a:t>
            </a:r>
            <a:r>
              <a:rPr lang="en-US" baseline="0" dirty="0" smtClean="0"/>
              <a:t> the same argument to the court that it had presented to the PTAB – </a:t>
            </a:r>
            <a:r>
              <a:rPr lang="en-US" baseline="0" dirty="0" err="1" smtClean="0"/>
              <a:t>Oselin</a:t>
            </a:r>
            <a:r>
              <a:rPr lang="en-US" baseline="0" dirty="0" smtClean="0"/>
              <a:t> taught “any modulating scheme,” and that should be read as including the well-known scheme of using constant-frequency carrier waves.  </a:t>
            </a:r>
          </a:p>
          <a:p>
            <a:endParaRPr lang="en-US" baseline="0" dirty="0" smtClean="0"/>
          </a:p>
          <a:p>
            <a:r>
              <a:rPr lang="en-US" baseline="0" dirty="0" smtClean="0"/>
              <a:t>The court acknowledged that a prior art genus can anticipate a claimed species when the genus is so small that PHOSITA can “at once envisage” every member of the genus.  However, Continental had not addressed the size of the “any modulating scheme” genus, and had not identified the species that were within its scope.  The court found Continental’s argument to be unconvincing, and affirmed the PTAB’s decision that </a:t>
            </a:r>
            <a:r>
              <a:rPr lang="en-US" baseline="0" dirty="0" err="1" smtClean="0"/>
              <a:t>Oselin</a:t>
            </a:r>
            <a:r>
              <a:rPr lang="en-US" baseline="0" dirty="0" smtClean="0"/>
              <a:t> did not anticipate claim 6.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12</a:t>
            </a:fld>
            <a:endParaRPr lang="en-US" dirty="0"/>
          </a:p>
        </p:txBody>
      </p:sp>
    </p:spTree>
    <p:extLst>
      <p:ext uri="{BB962C8B-B14F-4D97-AF65-F5344CB8AC3E}">
        <p14:creationId xmlns:p14="http://schemas.microsoft.com/office/powerpoint/2010/main" val="2649232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t>Speaker notes:  </a:t>
            </a:r>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a:t>
            </a:r>
            <a:r>
              <a:rPr lang="en-US" baseline="0" dirty="0" err="1" smtClean="0"/>
              <a:t>Respironics</a:t>
            </a:r>
            <a:r>
              <a:rPr lang="en-US" baseline="0" dirty="0" smtClean="0"/>
              <a:t> case involved claims to a method of monitoring medical information.  The patent owner was </a:t>
            </a:r>
            <a:r>
              <a:rPr lang="en-US" baseline="0" dirty="0" err="1" smtClean="0"/>
              <a:t>Zoll</a:t>
            </a:r>
            <a:r>
              <a:rPr lang="en-US" baseline="0" dirty="0" smtClean="0"/>
              <a:t>. </a:t>
            </a:r>
            <a:r>
              <a:rPr lang="en-US" baseline="0" dirty="0" err="1" smtClean="0"/>
              <a:t>Respironics</a:t>
            </a:r>
            <a:r>
              <a:rPr lang="en-US" baseline="0" dirty="0" smtClean="0"/>
              <a:t> challenged the validity of the patent at the PTAB on the ground of anticipation.  The PTAB decided as to claim 2 that the Owen reference did not anticipate.  On appeal, the Federal Circuit disagreed and remanded the case to the PTAB.  The parties eventually settled the dispute.  </a:t>
            </a:r>
            <a:endParaRPr lang="en-US" dirty="0" smtClean="0"/>
          </a:p>
          <a:p>
            <a:endParaRPr lang="en-US" dirty="0" smtClean="0"/>
          </a:p>
          <a:p>
            <a:r>
              <a:rPr lang="en-US" dirty="0" smtClean="0"/>
              <a:t>As indicated by the citation to the Federal Appendix,</a:t>
            </a:r>
            <a:r>
              <a:rPr lang="en-US" baseline="0" dirty="0" smtClean="0"/>
              <a:t> (“F. App’x”), this case is not citable as binding precedent as to other cases.  Note that the court remanded for further consideration by PTAB, rather than rendering a final decision in the matter.  Nevertheless, the case is instructive because it points out the importance of proper claim construction in the context of an anticipation analysis.  The </a:t>
            </a:r>
            <a:r>
              <a:rPr lang="en-US" i="1" baseline="0" dirty="0" smtClean="0"/>
              <a:t>Respironics</a:t>
            </a:r>
            <a:r>
              <a:rPr lang="en-US" baseline="0" dirty="0" smtClean="0"/>
              <a:t> court cited an earlier precedential decision (see slide 16) to support the idea that an unclaimed element may not be treated as a claim limitation:</a:t>
            </a:r>
          </a:p>
          <a:p>
            <a:endParaRPr lang="en-US" baseline="0" dirty="0" smtClean="0"/>
          </a:p>
          <a:p>
            <a:pPr lvl="1"/>
            <a:r>
              <a:rPr lang="en-US" sz="1200" b="0" i="0" kern="1200" dirty="0" smtClean="0">
                <a:solidFill>
                  <a:schemeClr val="tx1"/>
                </a:solidFill>
                <a:effectLst/>
                <a:latin typeface="+mn-lt"/>
                <a:ea typeface="+mn-ea"/>
                <a:cs typeface="+mn-cs"/>
              </a:rPr>
              <a:t>As we have previously made clear, the fact that an unclaimed element may be necessary for a device to function as claimed does not, standing alone, allow courts to treat the unclaimed element as a claim limitation. See</a:t>
            </a:r>
            <a:r>
              <a:rPr lang="en-US" sz="1200" b="0" i="1" kern="1200" dirty="0" smtClean="0">
                <a:solidFill>
                  <a:schemeClr val="tx1"/>
                </a:solidFill>
                <a:effectLst/>
                <a:latin typeface="+mn-lt"/>
                <a:ea typeface="+mn-ea"/>
                <a:cs typeface="+mn-cs"/>
              </a:rPr>
              <a:t> </a:t>
            </a:r>
            <a:r>
              <a:rPr lang="en-US" sz="1200" b="0" i="1" kern="1200" dirty="0" err="1" smtClean="0">
                <a:solidFill>
                  <a:schemeClr val="tx1"/>
                </a:solidFill>
                <a:effectLst/>
                <a:latin typeface="+mn-lt"/>
                <a:ea typeface="+mn-ea"/>
                <a:cs typeface="+mn-cs"/>
              </a:rPr>
              <a:t>SiRF</a:t>
            </a:r>
            <a:r>
              <a:rPr lang="en-US" sz="1200" b="0" i="1" kern="1200" dirty="0" smtClean="0">
                <a:solidFill>
                  <a:schemeClr val="tx1"/>
                </a:solidFill>
                <a:effectLst/>
                <a:latin typeface="+mn-lt"/>
                <a:ea typeface="+mn-ea"/>
                <a:cs typeface="+mn-cs"/>
              </a:rPr>
              <a:t> Tech., Inc. v. Int'l Trade </a:t>
            </a:r>
            <a:r>
              <a:rPr lang="en-US" sz="1200" b="0" i="1" kern="1200" dirty="0" err="1" smtClean="0">
                <a:solidFill>
                  <a:schemeClr val="tx1"/>
                </a:solidFill>
                <a:effectLst/>
                <a:latin typeface="+mn-lt"/>
                <a:ea typeface="+mn-ea"/>
                <a:cs typeface="+mn-cs"/>
              </a:rPr>
              <a:t>Com'n</a:t>
            </a:r>
            <a:r>
              <a:rPr lang="en-US" sz="1200" b="0" i="1" kern="1200" dirty="0" smtClean="0">
                <a:solidFill>
                  <a:schemeClr val="tx1"/>
                </a:solidFill>
                <a:effectLst/>
                <a:latin typeface="+mn-lt"/>
                <a:ea typeface="+mn-ea"/>
                <a:cs typeface="+mn-cs"/>
              </a:rPr>
              <a:t>., 601 F.3d 1319, 1330 (2010).</a:t>
            </a:r>
          </a:p>
          <a:p>
            <a:pPr lvl="1"/>
            <a:endParaRPr lang="en-US" dirty="0">
              <a:solidFill>
                <a:schemeClr val="tx1"/>
              </a:solidFill>
            </a:endParaRPr>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13</a:t>
            </a:fld>
            <a:endParaRPr lang="en-US" dirty="0"/>
          </a:p>
        </p:txBody>
      </p:sp>
    </p:spTree>
    <p:extLst>
      <p:ext uri="{BB962C8B-B14F-4D97-AF65-F5344CB8AC3E}">
        <p14:creationId xmlns:p14="http://schemas.microsoft.com/office/powerpoint/2010/main" val="35515612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The claimed</a:t>
            </a:r>
            <a:r>
              <a:rPr lang="en-US" baseline="0" dirty="0" smtClean="0"/>
              <a:t> method of monitoring patient medical information comprised several steps.  The step of transmitting data to a health care provider is shown on the slide.  P</a:t>
            </a:r>
            <a:r>
              <a:rPr lang="en-US" dirty="0" smtClean="0"/>
              <a:t>roper</a:t>
            </a:r>
            <a:r>
              <a:rPr lang="en-US" baseline="0" dirty="0" smtClean="0"/>
              <a:t> construction of the phrase “patient compliance data” was at issue in the </a:t>
            </a:r>
            <a:r>
              <a:rPr lang="en-US" i="1" baseline="0" dirty="0" err="1" smtClean="0"/>
              <a:t>Respironics</a:t>
            </a:r>
            <a:r>
              <a:rPr lang="en-US" baseline="0" dirty="0" smtClean="0"/>
              <a:t> case.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14</a:t>
            </a:fld>
            <a:endParaRPr lang="en-US" dirty="0"/>
          </a:p>
        </p:txBody>
      </p:sp>
    </p:spTree>
    <p:extLst>
      <p:ext uri="{BB962C8B-B14F-4D97-AF65-F5344CB8AC3E}">
        <p14:creationId xmlns:p14="http://schemas.microsoft.com/office/powerpoint/2010/main" val="37946868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The PTAB used the BRI standard, just as examiners do during prosecution.  </a:t>
            </a:r>
          </a:p>
          <a:p>
            <a:endParaRPr lang="en-US" dirty="0" smtClean="0"/>
          </a:p>
          <a:p>
            <a:r>
              <a:rPr lang="en-US" dirty="0" smtClean="0"/>
              <a:t>The PTAB determined that under BRI, the term “patient compliance data” means “data indicating whether a patient has followed instructions for use.” </a:t>
            </a:r>
          </a:p>
          <a:p>
            <a:endParaRPr lang="en-US" dirty="0" smtClean="0"/>
          </a:p>
          <a:p>
            <a:r>
              <a:rPr lang="en-US" dirty="0" smtClean="0"/>
              <a:t>Thereafter, the PTAB concluded that the “patient compliance data” also required storage of information about the instructions that had been given to the patient, because in the PTAB’s opinion the method would not work without such information. </a:t>
            </a:r>
          </a:p>
          <a:p>
            <a:endParaRPr lang="en-US" dirty="0" smtClean="0"/>
          </a:p>
          <a:p>
            <a:r>
              <a:rPr lang="en-US" b="1" dirty="0" smtClean="0"/>
              <a:t>Note </a:t>
            </a:r>
            <a:r>
              <a:rPr lang="en-US" b="0" dirty="0" smtClean="0"/>
              <a:t>that the claim construction in the first bullet </a:t>
            </a:r>
            <a:r>
              <a:rPr lang="en-US" b="1" u="none" dirty="0" smtClean="0"/>
              <a:t>does not match </a:t>
            </a:r>
            <a:r>
              <a:rPr lang="en-US" b="0" dirty="0" smtClean="0"/>
              <a:t>the conclusion that the PTAB reached in the second bullet.</a:t>
            </a:r>
            <a:r>
              <a:rPr lang="en-US" b="0" baseline="0" dirty="0" smtClean="0"/>
              <a:t>  </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The PTAB decided that Owen did not anticipate because it did not disclose storage of information about the instructions that had been given to the patient. </a:t>
            </a:r>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15</a:t>
            </a:fld>
            <a:endParaRPr lang="en-US" dirty="0"/>
          </a:p>
        </p:txBody>
      </p:sp>
    </p:spTree>
    <p:extLst>
      <p:ext uri="{BB962C8B-B14F-4D97-AF65-F5344CB8AC3E}">
        <p14:creationId xmlns:p14="http://schemas.microsoft.com/office/powerpoint/2010/main" val="31925305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On appeal, </a:t>
            </a:r>
            <a:r>
              <a:rPr lang="en-US" dirty="0" err="1" smtClean="0"/>
              <a:t>Respironics</a:t>
            </a:r>
            <a:r>
              <a:rPr lang="en-US" dirty="0" smtClean="0"/>
              <a:t> argued that the claim did not require storage of information about the instructions that had been given to the patient;</a:t>
            </a:r>
            <a:r>
              <a:rPr lang="en-US" baseline="0" dirty="0" smtClean="0"/>
              <a:t> the Federal Circuit agreed.  </a:t>
            </a:r>
            <a:endParaRPr lang="en-US" dirty="0" smtClean="0"/>
          </a:p>
          <a:p>
            <a:endParaRPr lang="en-US" dirty="0" smtClean="0"/>
          </a:p>
          <a:p>
            <a:r>
              <a:rPr lang="en-US" dirty="0" smtClean="0"/>
              <a:t>First, note that even if the PTAB’s claim construction was correct regarding “patient compliance data,” the</a:t>
            </a:r>
            <a:r>
              <a:rPr lang="en-US" baseline="0" dirty="0" smtClean="0"/>
              <a:t> PTAB erred by additionally requiring </a:t>
            </a:r>
            <a:r>
              <a:rPr lang="en-US" u="sng" baseline="0" dirty="0" smtClean="0"/>
              <a:t>storage of information about instructions for patients</a:t>
            </a:r>
            <a:r>
              <a:rPr lang="en-US" baseline="0" dirty="0" smtClean="0"/>
              <a:t>.  </a:t>
            </a:r>
          </a:p>
          <a:p>
            <a:endParaRPr lang="en-US" baseline="0" dirty="0" smtClean="0"/>
          </a:p>
          <a:p>
            <a:r>
              <a:rPr lang="en-US" baseline="0" dirty="0" smtClean="0"/>
              <a:t>Second, even if the PTAB had been correct that the invention would not work without that additional limitation, it was improper to read it into the claim.  </a:t>
            </a:r>
          </a:p>
          <a:p>
            <a:endParaRPr lang="en-US" baseline="0" dirty="0" smtClean="0"/>
          </a:p>
          <a:p>
            <a:r>
              <a:rPr lang="en-US" baseline="0" dirty="0" smtClean="0"/>
              <a:t>During prosecution, if a claim is inoperative the examiner should consider whether it would be appropriate to reject under 101 for lack of utility; under 112(a) for lack of enablement; and/or under 112(b) for failing to claim that which applicant regards as the invention.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16</a:t>
            </a:fld>
            <a:endParaRPr lang="en-US" dirty="0"/>
          </a:p>
        </p:txBody>
      </p:sp>
    </p:spTree>
    <p:extLst>
      <p:ext uri="{BB962C8B-B14F-4D97-AF65-F5344CB8AC3E}">
        <p14:creationId xmlns:p14="http://schemas.microsoft.com/office/powerpoint/2010/main" val="26062615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t>Speaker notes:</a:t>
            </a:r>
          </a:p>
          <a:p>
            <a:endParaRPr lang="en-US" dirty="0" smtClean="0"/>
          </a:p>
          <a:p>
            <a:r>
              <a:rPr lang="en-US" dirty="0" smtClean="0"/>
              <a:t>The Microsoft case involved claims to a video communication system.  The patent owner was Biscotti.  Microsoft challenged the validity of the patent at the PTAB on the ground that claim 6 was anticipated by Kenoyer.  The PTAB decided that the Kenoyer reference did not anticipate, and the Federal Circuit affirmed the PTAB’s decision. </a:t>
            </a:r>
            <a:r>
              <a:rPr lang="en-US" baseline="0" dirty="0" smtClean="0"/>
              <a:t>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17</a:t>
            </a:fld>
            <a:endParaRPr lang="en-US" dirty="0"/>
          </a:p>
        </p:txBody>
      </p:sp>
    </p:spTree>
    <p:extLst>
      <p:ext uri="{BB962C8B-B14F-4D97-AF65-F5344CB8AC3E}">
        <p14:creationId xmlns:p14="http://schemas.microsoft.com/office/powerpoint/2010/main" val="25440124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t>Speaker notes: </a:t>
            </a:r>
          </a:p>
          <a:p>
            <a:r>
              <a:rPr lang="en-US" dirty="0" smtClean="0"/>
              <a:t>The issue is whether the reference</a:t>
            </a:r>
            <a:r>
              <a:rPr lang="en-US" baseline="0" dirty="0" smtClean="0"/>
              <a:t> teaches </a:t>
            </a:r>
            <a:r>
              <a:rPr lang="en-US" b="1" u="none" baseline="0" dirty="0" smtClean="0"/>
              <a:t>instructions encoded </a:t>
            </a:r>
            <a:r>
              <a:rPr lang="en-US" baseline="0" dirty="0" smtClean="0"/>
              <a:t>on the storage medium.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18</a:t>
            </a:fld>
            <a:endParaRPr lang="en-US" dirty="0"/>
          </a:p>
        </p:txBody>
      </p:sp>
    </p:spTree>
    <p:extLst>
      <p:ext uri="{BB962C8B-B14F-4D97-AF65-F5344CB8AC3E}">
        <p14:creationId xmlns:p14="http://schemas.microsoft.com/office/powerpoint/2010/main" val="42879255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Microsoft is arguing that the Kenoyer reference anticipates the claim.  Everyone agrees that Kenoyer teaches the storage medium, but there is disagreement about whether instructions are encoded on the storage medium.  Microsoft argues that the set of instructions encoded on the storage medium is also taught, but Biscotti (the patent owner trying to defend its patent before the PTAB) disagrees. </a:t>
            </a:r>
          </a:p>
          <a:p>
            <a:endParaRPr lang="en-US" dirty="0" smtClean="0"/>
          </a:p>
          <a:p>
            <a:r>
              <a:rPr lang="en-US" dirty="0" smtClean="0"/>
              <a:t>Bolding has been added to the phrase “of the above” in the</a:t>
            </a:r>
            <a:r>
              <a:rPr lang="en-US" baseline="0" dirty="0" smtClean="0"/>
              <a:t> second bullet to emphasize the disagreement over the meaning of this phrase.  Microsoft says it applies to everything that has previously been discussed in the Kenoyer reference, while Biscotti says it applies only to the immediately preceding Figure 22.  </a:t>
            </a:r>
            <a:endParaRPr lang="en-US" dirty="0" smtClean="0"/>
          </a:p>
          <a:p>
            <a:endParaRPr lang="en-US" dirty="0" smtClean="0"/>
          </a:p>
          <a:p>
            <a:endParaRPr lang="en-US" dirty="0" smtClean="0"/>
          </a:p>
          <a:p>
            <a:endParaRPr lang="en-US" dirty="0" smtClean="0"/>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19</a:t>
            </a:fld>
            <a:endParaRPr lang="en-US" dirty="0"/>
          </a:p>
        </p:txBody>
      </p:sp>
    </p:spTree>
    <p:extLst>
      <p:ext uri="{BB962C8B-B14F-4D97-AF65-F5344CB8AC3E}">
        <p14:creationId xmlns:p14="http://schemas.microsoft.com/office/powerpoint/2010/main" val="3742123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These</a:t>
            </a:r>
            <a:r>
              <a:rPr lang="en-US" baseline="0" dirty="0" smtClean="0"/>
              <a:t> training slides are based on recent case law.  </a:t>
            </a:r>
            <a:r>
              <a:rPr lang="en-US" dirty="0" smtClean="0"/>
              <a:t>The cases involve a variety of technologies, but it is not possible to cover every area of technology.  However, the points being made about anticipation rejections apply across technologies.  The cases are relevant regardless of the</a:t>
            </a:r>
            <a:r>
              <a:rPr lang="en-US" baseline="0" dirty="0" smtClean="0"/>
              <a:t> </a:t>
            </a:r>
            <a:r>
              <a:rPr lang="en-US" dirty="0" smtClean="0"/>
              <a:t>technology being examined.   </a:t>
            </a:r>
            <a:r>
              <a:rPr lang="en-US" baseline="0" dirty="0" smtClean="0"/>
              <a:t> </a:t>
            </a:r>
            <a:endParaRPr lang="en-US" dirty="0" smtClean="0"/>
          </a:p>
          <a:p>
            <a:endParaRPr lang="en-US" dirty="0" smtClean="0"/>
          </a:p>
          <a:p>
            <a:r>
              <a:rPr lang="en-US" dirty="0" smtClean="0"/>
              <a:t>All of these cases began with an America Invents Act inter</a:t>
            </a:r>
            <a:r>
              <a:rPr lang="en-US" baseline="0" dirty="0" smtClean="0"/>
              <a:t> partes review proceeding at the PTAB.  The PTAB’s decision was eventually appealed to the Federal Circuit.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a:t>
            </a:fld>
            <a:endParaRPr lang="en-US" dirty="0"/>
          </a:p>
        </p:txBody>
      </p:sp>
    </p:spTree>
    <p:extLst>
      <p:ext uri="{BB962C8B-B14F-4D97-AF65-F5344CB8AC3E}">
        <p14:creationId xmlns:p14="http://schemas.microsoft.com/office/powerpoint/2010/main" val="38341562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Microsoft wants to apply a general sentence in the Kenoyer reference about encoding instructions on a storage medium to every embodiment of the reference.  The PTAB says this amounts to an improper piecing together</a:t>
            </a:r>
            <a:r>
              <a:rPr lang="en-US" baseline="0" dirty="0" smtClean="0"/>
              <a:t> of teachings from different parts of the reference.  </a:t>
            </a:r>
          </a:p>
          <a:p>
            <a:endParaRPr lang="en-US" baseline="0" dirty="0" smtClean="0"/>
          </a:p>
          <a:p>
            <a:r>
              <a:rPr lang="en-US" baseline="0" dirty="0" smtClean="0"/>
              <a:t>What the PTAB calls the “program-instructions sentence” in the second bullet on this slide is quoted in the second bullet on the previous slide.  </a:t>
            </a:r>
          </a:p>
          <a:p>
            <a:endParaRPr lang="en-US" baseline="0" dirty="0" smtClean="0"/>
          </a:p>
          <a:p>
            <a:r>
              <a:rPr lang="en-US" dirty="0" smtClean="0"/>
              <a:t>Remember that what is being discussed is the interpretation of the particular reference being applied (Kenoyer).  The PTAB is not saying that a reference can never make a statement that is generally applicable to all embodiments.  Rather,</a:t>
            </a:r>
            <a:r>
              <a:rPr lang="en-US" baseline="0" dirty="0" smtClean="0"/>
              <a:t> the PTAB is saying that it is unreasonable in this instance to apply the sentence about program instructions to all embodiments disclosed by the reference.  </a:t>
            </a:r>
            <a:endParaRPr lang="en-US" dirty="0" smtClean="0"/>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20</a:t>
            </a:fld>
            <a:endParaRPr lang="en-US" dirty="0"/>
          </a:p>
        </p:txBody>
      </p:sp>
    </p:spTree>
    <p:extLst>
      <p:ext uri="{BB962C8B-B14F-4D97-AF65-F5344CB8AC3E}">
        <p14:creationId xmlns:p14="http://schemas.microsoft.com/office/powerpoint/2010/main" val="8699730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t>Speaker</a:t>
            </a:r>
            <a:r>
              <a:rPr lang="en-US" baseline="0" dirty="0" smtClean="0"/>
              <a:t> notes:  </a:t>
            </a:r>
          </a:p>
          <a:p>
            <a:endParaRPr lang="en-US" baseline="0" dirty="0" smtClean="0"/>
          </a:p>
          <a:p>
            <a:r>
              <a:rPr lang="en-US" baseline="0" dirty="0" smtClean="0"/>
              <a:t>The court reinforced the idea that it is not enough for anticipation that the reference merely mention every element of the claim.  Is it additionally necessary for the elements to be arranged as in the claim.  For the purpose of anticipation, it is improper to pull together teaching from different parts of the reference to arrive at the claimed subject matter.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21</a:t>
            </a:fld>
            <a:endParaRPr lang="en-US" dirty="0"/>
          </a:p>
        </p:txBody>
      </p:sp>
    </p:spTree>
    <p:extLst>
      <p:ext uri="{BB962C8B-B14F-4D97-AF65-F5344CB8AC3E}">
        <p14:creationId xmlns:p14="http://schemas.microsoft.com/office/powerpoint/2010/main" val="17684868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t>Speaker notes:</a:t>
            </a:r>
          </a:p>
          <a:p>
            <a:endParaRPr lang="en-US" dirty="0" smtClean="0"/>
          </a:p>
          <a:p>
            <a:r>
              <a:rPr lang="en-US" dirty="0" smtClean="0"/>
              <a:t>A</a:t>
            </a:r>
            <a:r>
              <a:rPr lang="en-US" baseline="0" dirty="0" smtClean="0"/>
              <a:t> question may arise about the interplay between the “no picking and choosing” of the first bullet and anticipation by a small genus.  </a:t>
            </a:r>
          </a:p>
          <a:p>
            <a:endParaRPr lang="en-US" baseline="0" dirty="0" smtClean="0"/>
          </a:p>
          <a:p>
            <a:r>
              <a:rPr lang="en-US" baseline="0" dirty="0" smtClean="0"/>
              <a:t>Recall that a small genus taught by a reference anticipates a claim to a species only when PHOSITA can “at once envisage” all of the members of the genus.  In other words, in the particular field of the reference, naming the genus is a recognized shorthand for naming each of the members.  In this situation, each of the members of the genus is considered to have been taught by the reference.  If PHOSITA understands that the term “widget” means one of A or B or C, then a prior art teaching of “widget” would anticipate a claim to A, a claim to B, and a claim to C.  </a:t>
            </a:r>
          </a:p>
          <a:p>
            <a:endParaRPr lang="en-US" baseline="0" dirty="0" smtClean="0"/>
          </a:p>
          <a:p>
            <a:r>
              <a:rPr lang="en-US" baseline="0" dirty="0" smtClean="0"/>
              <a:t>This is to be distinguished from the scenario in which it would be necessary to choose from multiple lists in order to arrive at a single embodiment.  For example, a reference teaches a three-component device.  According to the reference, component A may be A1, A2, or A3; component B may be B1, B2, or B3; and component C may be C1, C2, or C3.  The reference would not anticipate a claim drawn to device A3-B1-C2.  </a:t>
            </a:r>
          </a:p>
          <a:p>
            <a:endParaRPr lang="en-US" baseline="0" dirty="0" smtClean="0"/>
          </a:p>
          <a:p>
            <a:r>
              <a:rPr lang="en-US" baseline="0" dirty="0" smtClean="0"/>
              <a:t>Sometimes it is not clear whether a genus is small enough so that its members would be “at once envisaged.”  In that situation the examiner may wish to do both an anticipation rejection and an obviousness rejection.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22</a:t>
            </a:fld>
            <a:endParaRPr lang="en-US" dirty="0"/>
          </a:p>
        </p:txBody>
      </p:sp>
    </p:spTree>
    <p:extLst>
      <p:ext uri="{BB962C8B-B14F-4D97-AF65-F5344CB8AC3E}">
        <p14:creationId xmlns:p14="http://schemas.microsoft.com/office/powerpoint/2010/main" val="7880538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23</a:t>
            </a:fld>
            <a:endParaRPr lang="en-US" dirty="0"/>
          </a:p>
        </p:txBody>
      </p:sp>
    </p:spTree>
    <p:extLst>
      <p:ext uri="{BB962C8B-B14F-4D97-AF65-F5344CB8AC3E}">
        <p14:creationId xmlns:p14="http://schemas.microsoft.com/office/powerpoint/2010/main" val="40097738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24</a:t>
            </a:fld>
            <a:endParaRPr lang="en-US" dirty="0"/>
          </a:p>
        </p:txBody>
      </p:sp>
    </p:spTree>
    <p:extLst>
      <p:ext uri="{BB962C8B-B14F-4D97-AF65-F5344CB8AC3E}">
        <p14:creationId xmlns:p14="http://schemas.microsoft.com/office/powerpoint/2010/main" val="37182322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25</a:t>
            </a:fld>
            <a:endParaRPr lang="en-US" dirty="0"/>
          </a:p>
        </p:txBody>
      </p:sp>
    </p:spTree>
    <p:extLst>
      <p:ext uri="{BB962C8B-B14F-4D97-AF65-F5344CB8AC3E}">
        <p14:creationId xmlns:p14="http://schemas.microsoft.com/office/powerpoint/2010/main" val="31035179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26</a:t>
            </a:fld>
            <a:endParaRPr lang="en-US" dirty="0"/>
          </a:p>
        </p:txBody>
      </p:sp>
    </p:spTree>
    <p:extLst>
      <p:ext uri="{BB962C8B-B14F-4D97-AF65-F5344CB8AC3E}">
        <p14:creationId xmlns:p14="http://schemas.microsoft.com/office/powerpoint/2010/main" val="4077400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27</a:t>
            </a:fld>
            <a:endParaRPr lang="en-US" dirty="0"/>
          </a:p>
        </p:txBody>
      </p:sp>
    </p:spTree>
    <p:extLst>
      <p:ext uri="{BB962C8B-B14F-4D97-AF65-F5344CB8AC3E}">
        <p14:creationId xmlns:p14="http://schemas.microsoft.com/office/powerpoint/2010/main" val="30583054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1" i="0" u="sng" kern="1200" dirty="0" smtClean="0">
                <a:solidFill>
                  <a:schemeClr val="tx1"/>
                </a:solidFill>
                <a:effectLst/>
                <a:latin typeface="+mn-lt"/>
                <a:ea typeface="+mn-ea"/>
                <a:cs typeface="+mn-cs"/>
              </a:rPr>
              <a:t>Course Evaluation Navigation Options/tips:</a:t>
            </a:r>
            <a:r>
              <a:rPr lang="en-US" sz="1200" b="0" i="0" kern="1200" dirty="0" smtClean="0">
                <a:solidFill>
                  <a:schemeClr val="tx1"/>
                </a:solidFill>
                <a:effectLst/>
                <a:latin typeface="+mn-lt"/>
                <a:ea typeface="+mn-ea"/>
                <a:cs typeface="+mn-cs"/>
              </a:rPr>
              <a:t>​</a:t>
            </a:r>
          </a:p>
          <a:p>
            <a:pPr marL="171450" indent="-171450" rtl="0" fontAlgn="base">
              <a:buFont typeface="Arial" panose="020B0604020202020204" pitchFamily="34" charset="0"/>
              <a:buChar char="•"/>
            </a:pPr>
            <a:r>
              <a:rPr lang="en-US" sz="1200" b="0" i="0" u="none" strike="noStrike" kern="1200" dirty="0" smtClean="0">
                <a:solidFill>
                  <a:schemeClr val="tx1"/>
                </a:solidFill>
                <a:effectLst/>
                <a:latin typeface="+mn-lt"/>
                <a:ea typeface="+mn-ea"/>
                <a:cs typeface="+mn-cs"/>
              </a:rPr>
              <a:t>The course evaluation is located on the “35 U.S.C. 102 Proper Anticipation Rejections and 35 U.S.C. 103 Clear Obviousness Rejection” </a:t>
            </a:r>
            <a:r>
              <a:rPr lang="en-US" sz="1200" b="1" i="0" u="none" strike="noStrike" kern="1200" dirty="0" smtClean="0">
                <a:solidFill>
                  <a:schemeClr val="tx1"/>
                </a:solidFill>
                <a:effectLst/>
                <a:latin typeface="+mn-lt"/>
                <a:ea typeface="+mn-ea"/>
                <a:cs typeface="+mn-cs"/>
              </a:rPr>
              <a:t>microsite </a:t>
            </a:r>
            <a:r>
              <a:rPr lang="en-US" sz="1200" b="0" i="0" kern="1200" dirty="0" smtClean="0">
                <a:solidFill>
                  <a:schemeClr val="tx1"/>
                </a:solidFill>
                <a:effectLst/>
                <a:latin typeface="+mn-lt"/>
                <a:ea typeface="+mn-ea"/>
                <a:cs typeface="+mn-cs"/>
              </a:rPr>
              <a:t>​</a:t>
            </a:r>
          </a:p>
          <a:p>
            <a:pPr marL="628650" lvl="1" indent="-171450" rtl="0" fontAlgn="base">
              <a:buFont typeface="Courier New" panose="02070309020205020404" pitchFamily="49" charset="0"/>
              <a:buChar char="o"/>
            </a:pPr>
            <a:r>
              <a:rPr lang="en-US" sz="1200" b="0" i="0" u="none" strike="noStrike" kern="1200" dirty="0" smtClean="0">
                <a:solidFill>
                  <a:schemeClr val="tx1"/>
                </a:solidFill>
                <a:effectLst/>
                <a:latin typeface="+mn-lt"/>
                <a:ea typeface="+mn-ea"/>
                <a:cs typeface="+mn-cs"/>
              </a:rPr>
              <a:t>Last blue button on the right side of the page, titled “Course Evaluation”</a:t>
            </a:r>
            <a:r>
              <a:rPr lang="en-US" sz="1200" b="0" i="0" kern="1200" dirty="0" smtClean="0">
                <a:solidFill>
                  <a:schemeClr val="tx1"/>
                </a:solidFill>
                <a:effectLst/>
                <a:latin typeface="+mn-lt"/>
                <a:ea typeface="+mn-ea"/>
                <a:cs typeface="+mn-cs"/>
              </a:rPr>
              <a:t>​</a:t>
            </a:r>
          </a:p>
          <a:p>
            <a:pPr marL="171450" indent="-171450" rtl="0" fontAlgn="base">
              <a:buFont typeface="Arial" panose="020B0604020202020204" pitchFamily="34" charset="0"/>
              <a:buChar char="•"/>
            </a:pPr>
            <a:r>
              <a:rPr lang="en-US" sz="1200" b="0" i="0" u="none" strike="noStrike" kern="1200" dirty="0" smtClean="0">
                <a:solidFill>
                  <a:schemeClr val="tx1"/>
                </a:solidFill>
                <a:effectLst/>
                <a:latin typeface="+mn-lt"/>
                <a:ea typeface="+mn-ea"/>
                <a:cs typeface="+mn-cs"/>
              </a:rPr>
              <a:t>You can also, copy and paste this URL https://www.surveymonkey.com/r/8RBG3SL</a:t>
            </a:r>
            <a:r>
              <a:rPr lang="en-US" sz="1200" b="0" i="0" kern="1200" dirty="0" smtClean="0">
                <a:solidFill>
                  <a:schemeClr val="tx1"/>
                </a:solidFill>
                <a:effectLst/>
                <a:latin typeface="+mn-lt"/>
                <a:ea typeface="+mn-ea"/>
                <a:cs typeface="+mn-cs"/>
              </a:rPr>
              <a:t>​</a:t>
            </a:r>
          </a:p>
          <a:p>
            <a:pPr marL="171450" indent="-171450" rtl="0" fontAlgn="base">
              <a:buFont typeface="Arial" panose="020B0604020202020204" pitchFamily="34" charset="0"/>
              <a:buChar char="•"/>
            </a:pPr>
            <a:r>
              <a:rPr lang="en-US" sz="1200" b="1" i="0" u="none" strike="noStrike" kern="1200" dirty="0" smtClean="0">
                <a:solidFill>
                  <a:schemeClr val="tx1"/>
                </a:solidFill>
                <a:effectLst/>
                <a:latin typeface="+mn-lt"/>
                <a:ea typeface="+mn-ea"/>
                <a:cs typeface="+mn-cs"/>
              </a:rPr>
              <a:t>OR </a:t>
            </a:r>
            <a:r>
              <a:rPr lang="en-US" sz="1200" b="0" i="0" u="none" strike="noStrike" kern="1200" dirty="0" smtClean="0">
                <a:solidFill>
                  <a:schemeClr val="tx1"/>
                </a:solidFill>
                <a:effectLst/>
                <a:latin typeface="+mn-lt"/>
                <a:ea typeface="+mn-ea"/>
                <a:cs typeface="+mn-cs"/>
              </a:rPr>
              <a:t>Right click on the course evaluation hyperlink from the slide</a:t>
            </a:r>
            <a:r>
              <a:rPr lang="en-US" sz="1200" b="0" i="0" u="none" strike="noStrike" kern="1200" baseline="0" dirty="0" smtClean="0">
                <a:solidFill>
                  <a:schemeClr val="tx1"/>
                </a:solidFill>
                <a:effectLst/>
                <a:latin typeface="+mn-lt"/>
                <a:ea typeface="+mn-ea"/>
                <a:cs typeface="+mn-cs"/>
              </a:rPr>
              <a:t> above </a:t>
            </a:r>
            <a:r>
              <a:rPr lang="en-US" sz="1200" b="0" i="0" u="none" strike="noStrike" kern="1200" dirty="0" smtClean="0">
                <a:solidFill>
                  <a:schemeClr val="tx1"/>
                </a:solidFill>
                <a:effectLst/>
                <a:latin typeface="+mn-lt"/>
                <a:ea typeface="+mn-ea"/>
                <a:cs typeface="+mn-cs"/>
              </a:rPr>
              <a:t>and select Open Hyperlink</a:t>
            </a:r>
            <a:endParaRPr lang="en-US" sz="1200" b="0" i="0" kern="1200" dirty="0" smtClean="0">
              <a:solidFill>
                <a:schemeClr val="tx1"/>
              </a:solidFill>
              <a:effectLst/>
              <a:latin typeface="+mn-lt"/>
              <a:ea typeface="+mn-ea"/>
              <a:cs typeface="+mn-cs"/>
            </a:endParaRPr>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28</a:t>
            </a:fld>
            <a:endParaRPr lang="en-US" dirty="0"/>
          </a:p>
        </p:txBody>
      </p:sp>
    </p:spTree>
    <p:extLst>
      <p:ext uri="{BB962C8B-B14F-4D97-AF65-F5344CB8AC3E}">
        <p14:creationId xmlns:p14="http://schemas.microsoft.com/office/powerpoint/2010/main" val="3319121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t>Speaker notes:</a:t>
            </a:r>
          </a:p>
          <a:p>
            <a:endParaRPr lang="en-US" dirty="0" smtClean="0"/>
          </a:p>
          <a:p>
            <a:r>
              <a:rPr lang="en-US" dirty="0" smtClean="0"/>
              <a:t>The points made on this slide are the take away messages for this training.  Participants</a:t>
            </a:r>
            <a:r>
              <a:rPr lang="en-US" baseline="0" dirty="0" smtClean="0"/>
              <a:t> should watch for these concepts in the discussions of the cases.  The workshop training that will follow the lecture also addresses these points.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3</a:t>
            </a:fld>
            <a:endParaRPr lang="en-US" dirty="0"/>
          </a:p>
        </p:txBody>
      </p:sp>
    </p:spTree>
    <p:extLst>
      <p:ext uri="{BB962C8B-B14F-4D97-AF65-F5344CB8AC3E}">
        <p14:creationId xmlns:p14="http://schemas.microsoft.com/office/powerpoint/2010/main" val="679589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solidFill>
                  <a:schemeClr val="tx1"/>
                </a:solidFill>
              </a:rPr>
              <a:t>Speaker notes:  </a:t>
            </a:r>
          </a:p>
          <a:p>
            <a:endParaRPr lang="en-US" dirty="0" smtClean="0">
              <a:solidFill>
                <a:schemeClr val="tx1"/>
              </a:solidFill>
            </a:endParaRPr>
          </a:p>
          <a:p>
            <a:r>
              <a:rPr lang="en-US" dirty="0" smtClean="0">
                <a:solidFill>
                  <a:schemeClr val="tx1"/>
                </a:solidFill>
              </a:rPr>
              <a:t>For each</a:t>
            </a:r>
            <a:r>
              <a:rPr lang="en-US" baseline="0" dirty="0" smtClean="0">
                <a:solidFill>
                  <a:schemeClr val="tx1"/>
                </a:solidFill>
              </a:rPr>
              <a:t> case, the first slide looks like this one.  It identifies the patent at issue.  It also provides the procedural history of the case, including the decision on anticipation.  A case citation is provided at the bottom of the slide so that examiners who wish to do so may read the complete decision.  </a:t>
            </a:r>
          </a:p>
          <a:p>
            <a:endParaRPr lang="en-US" baseline="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solidFill>
                  <a:schemeClr val="tx1"/>
                </a:solidFill>
              </a:rPr>
              <a:t>Information about how the PTAB decided the case, and about the Federal Circuit’s ruling when the PTAB’s decision was appealed, is provided in bold. </a:t>
            </a:r>
            <a:r>
              <a:rPr lang="en-US" sz="1200" b="0" dirty="0" smtClean="0">
                <a:solidFill>
                  <a:schemeClr val="tx1"/>
                </a:solidFill>
              </a:rPr>
              <a:t>The PTAB held that the claims were </a:t>
            </a:r>
            <a:r>
              <a:rPr lang="en-US" sz="1200" b="1" u="none" dirty="0" smtClean="0">
                <a:solidFill>
                  <a:schemeClr val="tx1"/>
                </a:solidFill>
              </a:rPr>
              <a:t>not anticipated </a:t>
            </a:r>
            <a:r>
              <a:rPr lang="en-US" sz="1200" b="0" dirty="0" smtClean="0">
                <a:solidFill>
                  <a:schemeClr val="tx1"/>
                </a:solidFill>
              </a:rPr>
              <a:t>by Whitaker.</a:t>
            </a:r>
          </a:p>
          <a:p>
            <a:endParaRPr lang="en-US" baseline="0" dirty="0" smtClean="0">
              <a:solidFill>
                <a:schemeClr val="tx1"/>
              </a:solidFill>
            </a:endParaRPr>
          </a:p>
          <a:p>
            <a:r>
              <a:rPr lang="en-US" baseline="0" dirty="0" smtClean="0">
                <a:solidFill>
                  <a:schemeClr val="tx1"/>
                </a:solidFill>
              </a:rPr>
              <a:t>It is not necessary for the presenter to read every bullet point.  It is most important to focus on what is bolded.  </a:t>
            </a:r>
          </a:p>
          <a:p>
            <a:endParaRPr lang="en-US" baseline="0" dirty="0" smtClean="0">
              <a:solidFill>
                <a:schemeClr val="tx1"/>
              </a:solidFill>
            </a:endParaRPr>
          </a:p>
          <a:p>
            <a:r>
              <a:rPr lang="en-US" baseline="0" dirty="0" smtClean="0">
                <a:solidFill>
                  <a:schemeClr val="tx1"/>
                </a:solidFill>
              </a:rPr>
              <a:t>The Eli Lilly case involved claims to a therapeutic method.  The patent owner was LA Biomed.  Eli Lilly challenged the validity of the patent at the PTAB on the ground of anticipation.  The PTAB decided that the Whitaker reference did not anticipate, and the Federal Circuit </a:t>
            </a:r>
            <a:r>
              <a:rPr lang="en-US" b="1" baseline="0" dirty="0" smtClean="0">
                <a:solidFill>
                  <a:schemeClr val="tx1"/>
                </a:solidFill>
              </a:rPr>
              <a:t>affirmed</a:t>
            </a:r>
            <a:r>
              <a:rPr lang="en-US" baseline="0" dirty="0" smtClean="0">
                <a:solidFill>
                  <a:schemeClr val="tx1"/>
                </a:solidFill>
              </a:rPr>
              <a:t> the PTAB’s decision.  </a:t>
            </a:r>
            <a:endParaRPr lang="en-US" dirty="0">
              <a:solidFill>
                <a:schemeClr val="tx1"/>
              </a:solidFill>
            </a:endParaRPr>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4</a:t>
            </a:fld>
            <a:endParaRPr lang="en-US" dirty="0"/>
          </a:p>
        </p:txBody>
      </p:sp>
    </p:spTree>
    <p:extLst>
      <p:ext uri="{BB962C8B-B14F-4D97-AF65-F5344CB8AC3E}">
        <p14:creationId xmlns:p14="http://schemas.microsoft.com/office/powerpoint/2010/main" val="2469864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For each case</a:t>
            </a:r>
            <a:r>
              <a:rPr lang="en-US" baseline="0" dirty="0" smtClean="0"/>
              <a:t> there is a simplified claim that focuses on the limitations that were at issue.  The patent number is provided on the “History of the Case” slide in case examiners wish to read the complete claim.  </a:t>
            </a:r>
          </a:p>
          <a:p>
            <a:endParaRPr lang="en-US" baseline="0" dirty="0" smtClean="0"/>
          </a:p>
          <a:p>
            <a:r>
              <a:rPr lang="en-US" baseline="0" dirty="0" smtClean="0"/>
              <a:t>Claim 1 of LA Biomed’s patent required administering a dosage of drug to an individual who had a fibrotic disorder.  The question was whether the prior art taught administration “for not less than 45 days.”</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5</a:t>
            </a:fld>
            <a:endParaRPr lang="en-US" dirty="0"/>
          </a:p>
        </p:txBody>
      </p:sp>
    </p:spTree>
    <p:extLst>
      <p:ext uri="{BB962C8B-B14F-4D97-AF65-F5344CB8AC3E}">
        <p14:creationId xmlns:p14="http://schemas.microsoft.com/office/powerpoint/2010/main" val="41170501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t>Speaker notes:</a:t>
            </a:r>
          </a:p>
          <a:p>
            <a:endParaRPr lang="en-US" dirty="0" smtClean="0"/>
          </a:p>
          <a:p>
            <a:r>
              <a:rPr lang="en-US" dirty="0" smtClean="0"/>
              <a:t>The claim shown on the previous slide is reproduced</a:t>
            </a:r>
            <a:r>
              <a:rPr lang="en-US" baseline="0" dirty="0" smtClean="0"/>
              <a:t> in the box on the left.  </a:t>
            </a:r>
          </a:p>
          <a:p>
            <a:endParaRPr lang="en-US" baseline="0" dirty="0" smtClean="0"/>
          </a:p>
          <a:p>
            <a:r>
              <a:rPr lang="en-US" baseline="0" dirty="0" smtClean="0"/>
              <a:t>Remember that Lilly was the patent challenger at the PTAB.  Lilly argued that the Whitaker reference taught administering the drug to the patient as claimed, in an amount as claimed.  The PTAB agreed.  Lilly also argued that Whitaker inherently met the limitation concerning the duration of treatment, “for not less than 45 days,” because Whitaker mentioned “daily” dosing and stated that some patients were on the treatment regimen for 8-12 weeks.  Here the PTAB did not agree, because Whitaker had also taught that treatment could last as little as three days.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6</a:t>
            </a:fld>
            <a:endParaRPr lang="en-US" dirty="0"/>
          </a:p>
        </p:txBody>
      </p:sp>
    </p:spTree>
    <p:extLst>
      <p:ext uri="{BB962C8B-B14F-4D97-AF65-F5344CB8AC3E}">
        <p14:creationId xmlns:p14="http://schemas.microsoft.com/office/powerpoint/2010/main" val="23625219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On appeal, the Federal Circuit agreed with the PTAB, stating that a suggestion of long-term daily treatment was not sufficient</a:t>
            </a:r>
            <a:r>
              <a:rPr lang="en-US" baseline="0" dirty="0" smtClean="0"/>
              <a:t> to satisfy the “demanding standard for anticipation.” </a:t>
            </a:r>
          </a:p>
          <a:p>
            <a:endParaRPr lang="en-US" dirty="0" smtClean="0"/>
          </a:p>
          <a:p>
            <a:r>
              <a:rPr lang="en-US" dirty="0" smtClean="0"/>
              <a:t>It is important</a:t>
            </a:r>
            <a:r>
              <a:rPr lang="en-US" baseline="0" dirty="0" smtClean="0"/>
              <a:t> to recognize that the court was only rendering a decision on whether the PTAB had correctly found that there was no anticipation.  The court did not render a decision on whether the suggestion of long-term daily treatment in Whitaker would have supported an obviousness rejection.  That’s because the Federal Circuit is an appeals court.  Its function is to evaluate the previous decision by the PTAB, and not to make its own determine of patentability.  </a:t>
            </a:r>
          </a:p>
          <a:p>
            <a:endParaRPr lang="en-US" baseline="0" dirty="0" smtClean="0"/>
          </a:p>
          <a:p>
            <a:r>
              <a:rPr lang="en-US" baseline="0" dirty="0" smtClean="0"/>
              <a:t>Examiners should remember that a suggestion in the prior art is not sufficient to establish anticipation.  The court called the standard for anticipation “demanding,” and also pointed out that the prior art must disclose the claimed invention with “sufficient clarity” in order to anticipate.  </a:t>
            </a:r>
            <a:endParaRPr lang="en-US" dirty="0" smtClean="0"/>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7</a:t>
            </a:fld>
            <a:endParaRPr lang="en-US" dirty="0"/>
          </a:p>
        </p:txBody>
      </p:sp>
    </p:spTree>
    <p:extLst>
      <p:ext uri="{BB962C8B-B14F-4D97-AF65-F5344CB8AC3E}">
        <p14:creationId xmlns:p14="http://schemas.microsoft.com/office/powerpoint/2010/main" val="3694966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solidFill>
                  <a:schemeClr val="tx1"/>
                </a:solidFill>
              </a:rPr>
              <a:t>Speaker notes:  </a:t>
            </a:r>
          </a:p>
          <a:p>
            <a:endParaRPr lang="en-US"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solidFill>
                  <a:schemeClr val="tx1"/>
                </a:solidFill>
              </a:rPr>
              <a:t>The </a:t>
            </a:r>
            <a:r>
              <a:rPr lang="en-US" baseline="0" dirty="0" err="1" smtClean="0">
                <a:solidFill>
                  <a:schemeClr val="tx1"/>
                </a:solidFill>
              </a:rPr>
              <a:t>Wasica</a:t>
            </a:r>
            <a:r>
              <a:rPr lang="en-US" baseline="0" dirty="0" smtClean="0">
                <a:solidFill>
                  <a:schemeClr val="tx1"/>
                </a:solidFill>
              </a:rPr>
              <a:t> case involved claims to a device for monitoring tire pressure.  The patent owner was </a:t>
            </a:r>
            <a:r>
              <a:rPr lang="en-US" baseline="0" dirty="0" err="1" smtClean="0">
                <a:solidFill>
                  <a:schemeClr val="tx1"/>
                </a:solidFill>
              </a:rPr>
              <a:t>Wasica</a:t>
            </a:r>
            <a:r>
              <a:rPr lang="en-US" baseline="0" dirty="0" smtClean="0">
                <a:solidFill>
                  <a:schemeClr val="tx1"/>
                </a:solidFill>
              </a:rPr>
              <a:t>.  Two parties, Continental and Schrader, challenged the validity of the patent at the PTAB on the ground of anticipation.  The PTAB decided that the </a:t>
            </a:r>
            <a:r>
              <a:rPr lang="en-US" baseline="0" dirty="0" err="1" smtClean="0">
                <a:solidFill>
                  <a:schemeClr val="tx1"/>
                </a:solidFill>
              </a:rPr>
              <a:t>Oselin</a:t>
            </a:r>
            <a:r>
              <a:rPr lang="en-US" baseline="0" dirty="0" smtClean="0">
                <a:solidFill>
                  <a:schemeClr val="tx1"/>
                </a:solidFill>
              </a:rPr>
              <a:t> reference did not anticipate claim 6, and the Federal Circuit affirmed the PTAB’s decision in a consolidated appeal.  In other words, two separate PTAB cases which both involved the ‘524 patent were combined into one case on appeal to the Federal Circuit.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8</a:t>
            </a:fld>
            <a:endParaRPr lang="en-US" dirty="0"/>
          </a:p>
        </p:txBody>
      </p:sp>
    </p:spTree>
    <p:extLst>
      <p:ext uri="{BB962C8B-B14F-4D97-AF65-F5344CB8AC3E}">
        <p14:creationId xmlns:p14="http://schemas.microsoft.com/office/powerpoint/2010/main" val="28599243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696913"/>
            <a:ext cx="5576888" cy="3486150"/>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The device for monitoring tire pressure of claim 6 required transmission</a:t>
            </a:r>
            <a:r>
              <a:rPr lang="en-US" baseline="0" dirty="0" smtClean="0"/>
              <a:t> of signals from a transmitter to a receiver.  It used electromagnetic waves of constant frequency as carrier waves.  </a:t>
            </a:r>
          </a:p>
          <a:p>
            <a:endParaRPr lang="en-US" baseline="0" dirty="0" smtClean="0"/>
          </a:p>
          <a:p>
            <a:r>
              <a:rPr lang="en-US" dirty="0" smtClean="0"/>
              <a:t>In </a:t>
            </a:r>
            <a:r>
              <a:rPr lang="en-US" dirty="0" err="1" smtClean="0"/>
              <a:t>Wasica</a:t>
            </a:r>
            <a:r>
              <a:rPr lang="en-US" dirty="0" smtClean="0"/>
              <a:t>, the anticipation issue</a:t>
            </a:r>
            <a:r>
              <a:rPr lang="en-US" baseline="0" dirty="0" smtClean="0"/>
              <a:t> involved the “constant frequency” limitation.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9</a:t>
            </a:fld>
            <a:endParaRPr lang="en-US" dirty="0"/>
          </a:p>
        </p:txBody>
      </p:sp>
    </p:spTree>
    <p:extLst>
      <p:ext uri="{BB962C8B-B14F-4D97-AF65-F5344CB8AC3E}">
        <p14:creationId xmlns:p14="http://schemas.microsoft.com/office/powerpoint/2010/main" val="6994622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9"/>
          <p:cNvSpPr/>
          <p:nvPr/>
        </p:nvSpPr>
        <p:spPr>
          <a:xfrm>
            <a:off x="-6350" y="4283077"/>
            <a:ext cx="9150350" cy="1431925"/>
          </a:xfrm>
          <a:custGeom>
            <a:avLst/>
            <a:gdLst>
              <a:gd name="connsiteX0" fmla="*/ 0 w 9144000"/>
              <a:gd name="connsiteY0" fmla="*/ 0 h 1762512"/>
              <a:gd name="connsiteX1" fmla="*/ 9144000 w 9144000"/>
              <a:gd name="connsiteY1" fmla="*/ 0 h 1762512"/>
              <a:gd name="connsiteX2" fmla="*/ 9144000 w 9144000"/>
              <a:gd name="connsiteY2" fmla="*/ 1762512 h 1762512"/>
              <a:gd name="connsiteX3" fmla="*/ 0 w 9144000"/>
              <a:gd name="connsiteY3" fmla="*/ 1762512 h 1762512"/>
              <a:gd name="connsiteX4" fmla="*/ 0 w 9144000"/>
              <a:gd name="connsiteY4" fmla="*/ 0 h 1762512"/>
              <a:gd name="connsiteX0" fmla="*/ 80537 w 9144000"/>
              <a:gd name="connsiteY0" fmla="*/ 613317 h 1762512"/>
              <a:gd name="connsiteX1" fmla="*/ 9144000 w 9144000"/>
              <a:gd name="connsiteY1" fmla="*/ 0 h 1762512"/>
              <a:gd name="connsiteX2" fmla="*/ 9144000 w 9144000"/>
              <a:gd name="connsiteY2" fmla="*/ 1762512 h 1762512"/>
              <a:gd name="connsiteX3" fmla="*/ 0 w 9144000"/>
              <a:gd name="connsiteY3" fmla="*/ 1762512 h 1762512"/>
              <a:gd name="connsiteX4" fmla="*/ 80537 w 9144000"/>
              <a:gd name="connsiteY4" fmla="*/ 613317 h 1762512"/>
              <a:gd name="connsiteX0" fmla="*/ 0 w 9150195"/>
              <a:gd name="connsiteY0" fmla="*/ 229219 h 1762512"/>
              <a:gd name="connsiteX1" fmla="*/ 9150195 w 9150195"/>
              <a:gd name="connsiteY1" fmla="*/ 0 h 1762512"/>
              <a:gd name="connsiteX2" fmla="*/ 9150195 w 9150195"/>
              <a:gd name="connsiteY2" fmla="*/ 1762512 h 1762512"/>
              <a:gd name="connsiteX3" fmla="*/ 6195 w 9150195"/>
              <a:gd name="connsiteY3" fmla="*/ 1762512 h 1762512"/>
              <a:gd name="connsiteX4" fmla="*/ 0 w 9150195"/>
              <a:gd name="connsiteY4" fmla="*/ 229219 h 1762512"/>
              <a:gd name="connsiteX0" fmla="*/ 0 w 9150195"/>
              <a:gd name="connsiteY0" fmla="*/ 229219 h 1762512"/>
              <a:gd name="connsiteX1" fmla="*/ 4161872 w 9150195"/>
              <a:gd name="connsiteY1" fmla="*/ 125335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997718 w 9150195"/>
              <a:gd name="connsiteY1" fmla="*/ 1252784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086234 w 9150195"/>
              <a:gd name="connsiteY1" fmla="*/ 475233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50195" h="1762512">
                <a:moveTo>
                  <a:pt x="0" y="229219"/>
                </a:moveTo>
                <a:lnTo>
                  <a:pt x="3086234" y="475233"/>
                </a:lnTo>
                <a:lnTo>
                  <a:pt x="9150195" y="0"/>
                </a:lnTo>
                <a:lnTo>
                  <a:pt x="9150195" y="1762512"/>
                </a:lnTo>
                <a:lnTo>
                  <a:pt x="6195" y="1762512"/>
                </a:lnTo>
                <a:lnTo>
                  <a:pt x="0" y="229219"/>
                </a:lnTo>
                <a:close/>
              </a:path>
            </a:pathLst>
          </a:cu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250" dirty="0"/>
          </a:p>
        </p:txBody>
      </p:sp>
      <p:pic>
        <p:nvPicPr>
          <p:cNvPr id="5" name="Picture 9" descr="USPTO-logo-reverse-stacked-500px.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404100" y="4702175"/>
            <a:ext cx="1339850"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9"/>
          <p:cNvSpPr/>
          <p:nvPr/>
        </p:nvSpPr>
        <p:spPr>
          <a:xfrm>
            <a:off x="-1588" y="2"/>
            <a:ext cx="9144001" cy="377825"/>
          </a:xfrm>
          <a:custGeom>
            <a:avLst/>
            <a:gdLst>
              <a:gd name="connsiteX0" fmla="*/ 0 w 9144000"/>
              <a:gd name="connsiteY0" fmla="*/ 0 h 242186"/>
              <a:gd name="connsiteX1" fmla="*/ 9144000 w 9144000"/>
              <a:gd name="connsiteY1" fmla="*/ 0 h 242186"/>
              <a:gd name="connsiteX2" fmla="*/ 9144000 w 9144000"/>
              <a:gd name="connsiteY2" fmla="*/ 242186 h 242186"/>
              <a:gd name="connsiteX3" fmla="*/ 0 w 9144000"/>
              <a:gd name="connsiteY3" fmla="*/ 242186 h 242186"/>
              <a:gd name="connsiteX4" fmla="*/ 0 w 9144000"/>
              <a:gd name="connsiteY4" fmla="*/ 0 h 242186"/>
              <a:gd name="connsiteX0" fmla="*/ 0 w 9144000"/>
              <a:gd name="connsiteY0" fmla="*/ 0 h 472558"/>
              <a:gd name="connsiteX1" fmla="*/ 9144000 w 9144000"/>
              <a:gd name="connsiteY1" fmla="*/ 0 h 472558"/>
              <a:gd name="connsiteX2" fmla="*/ 9144000 w 9144000"/>
              <a:gd name="connsiteY2" fmla="*/ 242186 h 472558"/>
              <a:gd name="connsiteX3" fmla="*/ 6119628 w 9144000"/>
              <a:gd name="connsiteY3" fmla="*/ 472558 h 472558"/>
              <a:gd name="connsiteX4" fmla="*/ 0 w 9144000"/>
              <a:gd name="connsiteY4" fmla="*/ 0 h 472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472558">
                <a:moveTo>
                  <a:pt x="0" y="0"/>
                </a:moveTo>
                <a:lnTo>
                  <a:pt x="9144000" y="0"/>
                </a:lnTo>
                <a:lnTo>
                  <a:pt x="9144000" y="242186"/>
                </a:lnTo>
                <a:lnTo>
                  <a:pt x="6119628" y="472558"/>
                </a:lnTo>
                <a:lnTo>
                  <a:pt x="0" y="0"/>
                </a:lnTo>
                <a:close/>
              </a:path>
            </a:pathLst>
          </a:cu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250" dirty="0"/>
          </a:p>
        </p:txBody>
      </p:sp>
      <p:sp>
        <p:nvSpPr>
          <p:cNvPr id="3" name="Subtitle 2"/>
          <p:cNvSpPr>
            <a:spLocks noGrp="1"/>
          </p:cNvSpPr>
          <p:nvPr>
            <p:ph type="subTitle" idx="1"/>
          </p:nvPr>
        </p:nvSpPr>
        <p:spPr>
          <a:xfrm>
            <a:off x="355601" y="2543941"/>
            <a:ext cx="8387802" cy="1079500"/>
          </a:xfrm>
        </p:spPr>
        <p:txBody>
          <a:bodyPr anchor="b">
            <a:normAutofit/>
          </a:bodyPr>
          <a:lstStyle>
            <a:lvl1pPr marL="0" indent="0" algn="r">
              <a:buNone/>
              <a:defRPr sz="1944">
                <a:solidFill>
                  <a:srgbClr val="898989"/>
                </a:solidFill>
              </a:defRPr>
            </a:lvl1pPr>
            <a:lvl2pPr marL="317475" indent="0" algn="ctr">
              <a:buNone/>
              <a:defRPr>
                <a:solidFill>
                  <a:schemeClr val="tx1">
                    <a:tint val="75000"/>
                  </a:schemeClr>
                </a:solidFill>
              </a:defRPr>
            </a:lvl2pPr>
            <a:lvl3pPr marL="634950" indent="0" algn="ctr">
              <a:buNone/>
              <a:defRPr>
                <a:solidFill>
                  <a:schemeClr val="tx1">
                    <a:tint val="75000"/>
                  </a:schemeClr>
                </a:solidFill>
              </a:defRPr>
            </a:lvl3pPr>
            <a:lvl4pPr marL="952424" indent="0" algn="ctr">
              <a:buNone/>
              <a:defRPr>
                <a:solidFill>
                  <a:schemeClr val="tx1">
                    <a:tint val="75000"/>
                  </a:schemeClr>
                </a:solidFill>
              </a:defRPr>
            </a:lvl4pPr>
            <a:lvl5pPr marL="1269898" indent="0" algn="ctr">
              <a:buNone/>
              <a:defRPr>
                <a:solidFill>
                  <a:schemeClr val="tx1">
                    <a:tint val="75000"/>
                  </a:schemeClr>
                </a:solidFill>
              </a:defRPr>
            </a:lvl5pPr>
            <a:lvl6pPr marL="1587373" indent="0" algn="ctr">
              <a:buNone/>
              <a:defRPr>
                <a:solidFill>
                  <a:schemeClr val="tx1">
                    <a:tint val="75000"/>
                  </a:schemeClr>
                </a:solidFill>
              </a:defRPr>
            </a:lvl6pPr>
            <a:lvl7pPr marL="1904848" indent="0" algn="ctr">
              <a:buNone/>
              <a:defRPr>
                <a:solidFill>
                  <a:schemeClr val="tx1">
                    <a:tint val="75000"/>
                  </a:schemeClr>
                </a:solidFill>
              </a:defRPr>
            </a:lvl7pPr>
            <a:lvl8pPr marL="2222322" indent="0" algn="ctr">
              <a:buNone/>
              <a:defRPr>
                <a:solidFill>
                  <a:schemeClr val="tx1">
                    <a:tint val="75000"/>
                  </a:schemeClr>
                </a:solidFill>
              </a:defRPr>
            </a:lvl8pPr>
            <a:lvl9pPr marL="2539797"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355601" y="1162915"/>
            <a:ext cx="8387802" cy="1225021"/>
          </a:xfrm>
        </p:spPr>
        <p:txBody>
          <a:bodyPr>
            <a:normAutofit/>
          </a:bodyPr>
          <a:lstStyle>
            <a:lvl1pPr>
              <a:defRPr sz="2777"/>
            </a:lvl1pPr>
          </a:lstStyle>
          <a:p>
            <a:r>
              <a:rPr lang="en-US" smtClean="0"/>
              <a:t>Click to edit Master title style</a:t>
            </a:r>
            <a:endParaRPr lang="en-US" dirty="0"/>
          </a:p>
        </p:txBody>
      </p:sp>
      <p:sp>
        <p:nvSpPr>
          <p:cNvPr id="7" name="Date Placeholder 4"/>
          <p:cNvSpPr>
            <a:spLocks noGrp="1"/>
          </p:cNvSpPr>
          <p:nvPr>
            <p:ph type="dt" sz="half" idx="10"/>
          </p:nvPr>
        </p:nvSpPr>
        <p:spPr/>
        <p:txBody>
          <a:bodyPr/>
          <a:lstStyle>
            <a:lvl1pPr>
              <a:defRPr dirty="0" smtClean="0"/>
            </a:lvl1pPr>
          </a:lstStyle>
          <a:p>
            <a:pPr>
              <a:defRPr/>
            </a:pPr>
            <a:r>
              <a:rPr lang="en-US" smtClean="0"/>
              <a:t>Spring 2018</a:t>
            </a:r>
            <a:endParaRPr lang="en-US"/>
          </a:p>
        </p:txBody>
      </p:sp>
      <p:sp>
        <p:nvSpPr>
          <p:cNvPr id="8" name="Footer Placeholder 5"/>
          <p:cNvSpPr>
            <a:spLocks noGrp="1"/>
          </p:cNvSpPr>
          <p:nvPr>
            <p:ph type="ftr" sz="quarter" idx="11"/>
          </p:nvPr>
        </p:nvSpPr>
        <p:spPr/>
        <p:txBody>
          <a:bodyPr/>
          <a:lstStyle>
            <a:lvl1pPr>
              <a:defRPr dirty="0" smtClean="0"/>
            </a:lvl1pPr>
          </a:lstStyle>
          <a:p>
            <a:pPr>
              <a:defRPr/>
            </a:pPr>
            <a:r>
              <a:rPr lang="en-US" smtClean="0"/>
              <a:t>Proper Anticipation Rejections</a:t>
            </a:r>
            <a:endParaRPr lang="en-US"/>
          </a:p>
        </p:txBody>
      </p:sp>
      <p:sp>
        <p:nvSpPr>
          <p:cNvPr id="9" name="Slide Number Placeholder 6"/>
          <p:cNvSpPr>
            <a:spLocks noGrp="1"/>
          </p:cNvSpPr>
          <p:nvPr>
            <p:ph type="sldNum" sz="quarter" idx="12"/>
          </p:nvPr>
        </p:nvSpPr>
        <p:spPr/>
        <p:txBody>
          <a:bodyPr/>
          <a:lstStyle>
            <a:lvl1pPr>
              <a:defRPr/>
            </a:lvl1pPr>
          </a:lstStyle>
          <a:p>
            <a:pPr>
              <a:defRPr/>
            </a:pPr>
            <a:fld id="{0643A06C-06A6-4675-9208-BFEFF8ED1789}" type="slidenum">
              <a:rPr lang="en-US"/>
              <a:pPr>
                <a:defRPr/>
              </a:pPr>
              <a:t>‹#›</a:t>
            </a:fld>
            <a:endParaRPr lang="en-US"/>
          </a:p>
        </p:txBody>
      </p:sp>
    </p:spTree>
    <p:extLst>
      <p:ext uri="{BB962C8B-B14F-4D97-AF65-F5344CB8AC3E}">
        <p14:creationId xmlns:p14="http://schemas.microsoft.com/office/powerpoint/2010/main" val="848317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smtClean="0"/>
              <a:t>Spring 2018</a:t>
            </a:r>
            <a:endParaRPr lang="en-US"/>
          </a:p>
        </p:txBody>
      </p:sp>
      <p:sp>
        <p:nvSpPr>
          <p:cNvPr id="3" name="Footer Placeholder 5"/>
          <p:cNvSpPr>
            <a:spLocks noGrp="1"/>
          </p:cNvSpPr>
          <p:nvPr>
            <p:ph type="ftr" sz="quarter" idx="11"/>
          </p:nvPr>
        </p:nvSpPr>
        <p:spPr/>
        <p:txBody>
          <a:bodyPr/>
          <a:lstStyle>
            <a:lvl1pPr>
              <a:defRPr/>
            </a:lvl1pPr>
          </a:lstStyle>
          <a:p>
            <a:pPr>
              <a:defRPr/>
            </a:pPr>
            <a:r>
              <a:rPr lang="en-US" smtClean="0"/>
              <a:t>Proper Anticipation Rejections</a:t>
            </a:r>
            <a:endParaRPr lang="en-US"/>
          </a:p>
        </p:txBody>
      </p:sp>
      <p:sp>
        <p:nvSpPr>
          <p:cNvPr id="4" name="Slide Number Placeholder 6"/>
          <p:cNvSpPr>
            <a:spLocks noGrp="1"/>
          </p:cNvSpPr>
          <p:nvPr>
            <p:ph type="sldNum" sz="quarter" idx="12"/>
          </p:nvPr>
        </p:nvSpPr>
        <p:spPr/>
        <p:txBody>
          <a:bodyPr/>
          <a:lstStyle>
            <a:lvl1pPr>
              <a:defRPr/>
            </a:lvl1pPr>
          </a:lstStyle>
          <a:p>
            <a:pPr>
              <a:defRPr/>
            </a:pPr>
            <a:fld id="{82C7D792-76EC-48DF-93F9-A39901FD04C2}" type="slidenum">
              <a:rPr lang="en-US"/>
              <a:pPr>
                <a:defRPr/>
              </a:pPr>
              <a:t>‹#›</a:t>
            </a:fld>
            <a:endParaRPr lang="en-US"/>
          </a:p>
        </p:txBody>
      </p:sp>
    </p:spTree>
    <p:extLst>
      <p:ext uri="{BB962C8B-B14F-4D97-AF65-F5344CB8AC3E}">
        <p14:creationId xmlns:p14="http://schemas.microsoft.com/office/powerpoint/2010/main" val="1909356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582084"/>
            <a:ext cx="5111750" cy="4523053"/>
          </a:xfrm>
        </p:spPr>
        <p:txBody>
          <a:bodyPr/>
          <a:lstStyle>
            <a:lvl1pPr>
              <a:defRPr sz="2222"/>
            </a:lvl1pPr>
            <a:lvl2pPr>
              <a:defRPr sz="1944"/>
            </a:lvl2pPr>
            <a:lvl3pPr>
              <a:defRPr sz="1667"/>
            </a:lvl3pPr>
            <a:lvl4pPr>
              <a:defRPr sz="1389"/>
            </a:lvl4pPr>
            <a:lvl5pPr>
              <a:defRPr sz="1389"/>
            </a:lvl5pPr>
            <a:lvl6pPr>
              <a:defRPr sz="1389"/>
            </a:lvl6pPr>
            <a:lvl7pPr>
              <a:defRPr sz="1389"/>
            </a:lvl7pPr>
            <a:lvl8pPr>
              <a:defRPr sz="1389"/>
            </a:lvl8pPr>
            <a:lvl9pPr>
              <a:defRPr sz="138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1550464"/>
            <a:ext cx="3008314" cy="3554679"/>
          </a:xfrm>
        </p:spPr>
        <p:txBody>
          <a:bodyPr/>
          <a:lstStyle>
            <a:lvl1pPr marL="0" indent="0">
              <a:buNone/>
              <a:defRPr sz="972"/>
            </a:lvl1pPr>
            <a:lvl2pPr marL="317475" indent="0">
              <a:buNone/>
              <a:defRPr sz="833"/>
            </a:lvl2pPr>
            <a:lvl3pPr marL="634950" indent="0">
              <a:buNone/>
              <a:defRPr sz="694"/>
            </a:lvl3pPr>
            <a:lvl4pPr marL="952424" indent="0">
              <a:buNone/>
              <a:defRPr sz="625"/>
            </a:lvl4pPr>
            <a:lvl5pPr marL="1269898" indent="0">
              <a:buNone/>
              <a:defRPr sz="625"/>
            </a:lvl5pPr>
            <a:lvl6pPr marL="1587373" indent="0">
              <a:buNone/>
              <a:defRPr sz="625"/>
            </a:lvl6pPr>
            <a:lvl7pPr marL="1904848" indent="0">
              <a:buNone/>
              <a:defRPr sz="625"/>
            </a:lvl7pPr>
            <a:lvl8pPr marL="2222322" indent="0">
              <a:buNone/>
              <a:defRPr sz="625"/>
            </a:lvl8pPr>
            <a:lvl9pPr marL="2539797" indent="0">
              <a:buNone/>
              <a:defRPr sz="625"/>
            </a:lvl9pPr>
          </a:lstStyle>
          <a:p>
            <a:pPr lvl="0"/>
            <a:r>
              <a:rPr lang="en-US" smtClean="0"/>
              <a:t>Click to edit Master text styles</a:t>
            </a:r>
          </a:p>
        </p:txBody>
      </p:sp>
      <p:sp>
        <p:nvSpPr>
          <p:cNvPr id="2" name="Title 1"/>
          <p:cNvSpPr>
            <a:spLocks noGrp="1"/>
          </p:cNvSpPr>
          <p:nvPr>
            <p:ph type="title"/>
          </p:nvPr>
        </p:nvSpPr>
        <p:spPr>
          <a:xfrm>
            <a:off x="457201" y="582083"/>
            <a:ext cx="3008314" cy="968375"/>
          </a:xfrm>
        </p:spPr>
        <p:txBody>
          <a:bodyPr/>
          <a:lstStyle>
            <a:lvl1pPr algn="l">
              <a:defRPr sz="1389" b="1"/>
            </a:lvl1pPr>
          </a:lstStyle>
          <a:p>
            <a:r>
              <a:rPr lang="en-US" smtClean="0"/>
              <a:t>Click to edit Master title style</a:t>
            </a:r>
            <a:endParaRPr lang="en-US"/>
          </a:p>
        </p:txBody>
      </p:sp>
      <p:sp>
        <p:nvSpPr>
          <p:cNvPr id="5" name="Date Placeholder 3"/>
          <p:cNvSpPr>
            <a:spLocks noGrp="1"/>
          </p:cNvSpPr>
          <p:nvPr>
            <p:ph type="dt" sz="half" idx="10"/>
          </p:nvPr>
        </p:nvSpPr>
        <p:spPr/>
        <p:txBody>
          <a:bodyPr/>
          <a:lstStyle>
            <a:lvl1pPr>
              <a:defRPr/>
            </a:lvl1pPr>
          </a:lstStyle>
          <a:p>
            <a:pPr>
              <a:defRPr/>
            </a:pPr>
            <a:r>
              <a:rPr lang="en-US" smtClean="0"/>
              <a:t>Spring 2018</a:t>
            </a:r>
            <a:endParaRPr lang="en-US"/>
          </a:p>
        </p:txBody>
      </p:sp>
      <p:sp>
        <p:nvSpPr>
          <p:cNvPr id="6" name="Footer Placeholder 5"/>
          <p:cNvSpPr>
            <a:spLocks noGrp="1"/>
          </p:cNvSpPr>
          <p:nvPr>
            <p:ph type="ftr" sz="quarter" idx="11"/>
          </p:nvPr>
        </p:nvSpPr>
        <p:spPr/>
        <p:txBody>
          <a:bodyPr/>
          <a:lstStyle>
            <a:lvl1pPr>
              <a:defRPr/>
            </a:lvl1pPr>
          </a:lstStyle>
          <a:p>
            <a:pPr>
              <a:defRPr/>
            </a:pPr>
            <a:r>
              <a:rPr lang="en-US" smtClean="0"/>
              <a:t>Proper Anticipation Rejections</a:t>
            </a:r>
            <a:endParaRPr lang="en-US"/>
          </a:p>
        </p:txBody>
      </p:sp>
      <p:sp>
        <p:nvSpPr>
          <p:cNvPr id="7" name="Slide Number Placeholder 6"/>
          <p:cNvSpPr>
            <a:spLocks noGrp="1"/>
          </p:cNvSpPr>
          <p:nvPr>
            <p:ph type="sldNum" sz="quarter" idx="12"/>
          </p:nvPr>
        </p:nvSpPr>
        <p:spPr/>
        <p:txBody>
          <a:bodyPr/>
          <a:lstStyle>
            <a:lvl1pPr>
              <a:defRPr/>
            </a:lvl1pPr>
          </a:lstStyle>
          <a:p>
            <a:pPr>
              <a:defRPr/>
            </a:pPr>
            <a:fld id="{78AAD5FD-B384-4A93-BFE1-48905B12A7FB}" type="slidenum">
              <a:rPr lang="en-US"/>
              <a:pPr>
                <a:defRPr/>
              </a:pPr>
              <a:t>‹#›</a:t>
            </a:fld>
            <a:endParaRPr lang="en-US"/>
          </a:p>
        </p:txBody>
      </p:sp>
    </p:spTree>
    <p:extLst>
      <p:ext uri="{BB962C8B-B14F-4D97-AF65-F5344CB8AC3E}">
        <p14:creationId xmlns:p14="http://schemas.microsoft.com/office/powerpoint/2010/main" val="28224315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510646"/>
            <a:ext cx="5486400" cy="3429000"/>
          </a:xfrm>
        </p:spPr>
        <p:txBody>
          <a:bodyPr rtlCol="0">
            <a:normAutofit/>
          </a:bodyPr>
          <a:lstStyle>
            <a:lvl1pPr marL="0" indent="0">
              <a:buNone/>
              <a:defRPr sz="2222"/>
            </a:lvl1pPr>
            <a:lvl2pPr marL="317475" indent="0">
              <a:buNone/>
              <a:defRPr sz="1944"/>
            </a:lvl2pPr>
            <a:lvl3pPr marL="634950" indent="0">
              <a:buNone/>
              <a:defRPr sz="1667"/>
            </a:lvl3pPr>
            <a:lvl4pPr marL="952424" indent="0">
              <a:buNone/>
              <a:defRPr sz="1389"/>
            </a:lvl4pPr>
            <a:lvl5pPr marL="1269898" indent="0">
              <a:buNone/>
              <a:defRPr sz="1389"/>
            </a:lvl5pPr>
            <a:lvl6pPr marL="1587373" indent="0">
              <a:buNone/>
              <a:defRPr sz="1389"/>
            </a:lvl6pPr>
            <a:lvl7pPr marL="1904848" indent="0">
              <a:buNone/>
              <a:defRPr sz="1389"/>
            </a:lvl7pPr>
            <a:lvl8pPr marL="2222322" indent="0">
              <a:buNone/>
              <a:defRPr sz="1389"/>
            </a:lvl8pPr>
            <a:lvl9pPr marL="2539797" indent="0">
              <a:buNone/>
              <a:defRPr sz="1389"/>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4472782"/>
            <a:ext cx="5486400" cy="670718"/>
          </a:xfrm>
        </p:spPr>
        <p:txBody>
          <a:bodyPr/>
          <a:lstStyle>
            <a:lvl1pPr marL="0" indent="0">
              <a:buNone/>
              <a:defRPr sz="972"/>
            </a:lvl1pPr>
            <a:lvl2pPr marL="317475" indent="0">
              <a:buNone/>
              <a:defRPr sz="833"/>
            </a:lvl2pPr>
            <a:lvl3pPr marL="634950" indent="0">
              <a:buNone/>
              <a:defRPr sz="694"/>
            </a:lvl3pPr>
            <a:lvl4pPr marL="952424" indent="0">
              <a:buNone/>
              <a:defRPr sz="625"/>
            </a:lvl4pPr>
            <a:lvl5pPr marL="1269898" indent="0">
              <a:buNone/>
              <a:defRPr sz="625"/>
            </a:lvl5pPr>
            <a:lvl6pPr marL="1587373" indent="0">
              <a:buNone/>
              <a:defRPr sz="625"/>
            </a:lvl6pPr>
            <a:lvl7pPr marL="1904848" indent="0">
              <a:buNone/>
              <a:defRPr sz="625"/>
            </a:lvl7pPr>
            <a:lvl8pPr marL="2222322" indent="0">
              <a:buNone/>
              <a:defRPr sz="625"/>
            </a:lvl8pPr>
            <a:lvl9pPr marL="2539797" indent="0">
              <a:buNone/>
              <a:defRPr sz="625"/>
            </a:lvl9pPr>
          </a:lstStyle>
          <a:p>
            <a:pPr lvl="0"/>
            <a:r>
              <a:rPr lang="en-US" smtClean="0"/>
              <a:t>Click to edit Master text styles</a:t>
            </a:r>
          </a:p>
        </p:txBody>
      </p:sp>
      <p:sp>
        <p:nvSpPr>
          <p:cNvPr id="2" name="Title 1"/>
          <p:cNvSpPr>
            <a:spLocks noGrp="1"/>
          </p:cNvSpPr>
          <p:nvPr>
            <p:ph type="title"/>
          </p:nvPr>
        </p:nvSpPr>
        <p:spPr>
          <a:xfrm>
            <a:off x="1792288" y="4000500"/>
            <a:ext cx="5486400" cy="472282"/>
          </a:xfrm>
        </p:spPr>
        <p:txBody>
          <a:bodyPr/>
          <a:lstStyle>
            <a:lvl1pPr algn="l">
              <a:defRPr sz="1389" b="1"/>
            </a:lvl1pPr>
          </a:lstStyle>
          <a:p>
            <a:r>
              <a:rPr lang="en-US" smtClean="0"/>
              <a:t>Click to edit Master title style</a:t>
            </a:r>
            <a:endParaRPr lang="en-US"/>
          </a:p>
        </p:txBody>
      </p:sp>
      <p:sp>
        <p:nvSpPr>
          <p:cNvPr id="5" name="Date Placeholder 3"/>
          <p:cNvSpPr>
            <a:spLocks noGrp="1"/>
          </p:cNvSpPr>
          <p:nvPr>
            <p:ph type="dt" sz="half" idx="10"/>
          </p:nvPr>
        </p:nvSpPr>
        <p:spPr/>
        <p:txBody>
          <a:bodyPr/>
          <a:lstStyle>
            <a:lvl1pPr>
              <a:defRPr/>
            </a:lvl1pPr>
          </a:lstStyle>
          <a:p>
            <a:pPr>
              <a:defRPr/>
            </a:pPr>
            <a:r>
              <a:rPr lang="en-US" smtClean="0"/>
              <a:t>Spring 2018</a:t>
            </a:r>
            <a:endParaRPr lang="en-US"/>
          </a:p>
        </p:txBody>
      </p:sp>
      <p:sp>
        <p:nvSpPr>
          <p:cNvPr id="6" name="Footer Placeholder 5"/>
          <p:cNvSpPr>
            <a:spLocks noGrp="1"/>
          </p:cNvSpPr>
          <p:nvPr>
            <p:ph type="ftr" sz="quarter" idx="11"/>
          </p:nvPr>
        </p:nvSpPr>
        <p:spPr/>
        <p:txBody>
          <a:bodyPr/>
          <a:lstStyle>
            <a:lvl1pPr>
              <a:defRPr/>
            </a:lvl1pPr>
          </a:lstStyle>
          <a:p>
            <a:pPr>
              <a:defRPr/>
            </a:pPr>
            <a:r>
              <a:rPr lang="en-US" smtClean="0"/>
              <a:t>Proper Anticipation Rejections</a:t>
            </a:r>
            <a:endParaRPr lang="en-US"/>
          </a:p>
        </p:txBody>
      </p:sp>
      <p:sp>
        <p:nvSpPr>
          <p:cNvPr id="7" name="Slide Number Placeholder 6"/>
          <p:cNvSpPr>
            <a:spLocks noGrp="1"/>
          </p:cNvSpPr>
          <p:nvPr>
            <p:ph type="sldNum" sz="quarter" idx="12"/>
          </p:nvPr>
        </p:nvSpPr>
        <p:spPr/>
        <p:txBody>
          <a:bodyPr/>
          <a:lstStyle>
            <a:lvl1pPr>
              <a:defRPr/>
            </a:lvl1pPr>
          </a:lstStyle>
          <a:p>
            <a:pPr>
              <a:defRPr/>
            </a:pPr>
            <a:fld id="{F0BED421-66C3-4C9A-B600-C155E6D5D706}" type="slidenum">
              <a:rPr lang="en-US"/>
              <a:pPr>
                <a:defRPr/>
              </a:pPr>
              <a:t>‹#›</a:t>
            </a:fld>
            <a:endParaRPr lang="en-US"/>
          </a:p>
        </p:txBody>
      </p:sp>
    </p:spTree>
    <p:extLst>
      <p:ext uri="{BB962C8B-B14F-4D97-AF65-F5344CB8AC3E}">
        <p14:creationId xmlns:p14="http://schemas.microsoft.com/office/powerpoint/2010/main" val="34155970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pening slide">
    <p:spTree>
      <p:nvGrpSpPr>
        <p:cNvPr id="1" name=""/>
        <p:cNvGrpSpPr/>
        <p:nvPr/>
      </p:nvGrpSpPr>
      <p:grpSpPr>
        <a:xfrm>
          <a:off x="0" y="0"/>
          <a:ext cx="0" cy="0"/>
          <a:chOff x="0" y="0"/>
          <a:chExt cx="0" cy="0"/>
        </a:xfrm>
      </p:grpSpPr>
      <p:sp>
        <p:nvSpPr>
          <p:cNvPr id="2" name="Rectangle 1"/>
          <p:cNvSpPr/>
          <p:nvPr/>
        </p:nvSpPr>
        <p:spPr>
          <a:xfrm>
            <a:off x="0" y="0"/>
            <a:ext cx="9144000" cy="5715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250" dirty="0"/>
          </a:p>
        </p:txBody>
      </p:sp>
      <p:pic>
        <p:nvPicPr>
          <p:cNvPr id="3" name="Picture 9" descr="USPTO-logo-reverse-stacked-1000px.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62225" y="1852613"/>
            <a:ext cx="4019550" cy="199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520854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2" name="Rectangle 1"/>
          <p:cNvSpPr/>
          <p:nvPr/>
        </p:nvSpPr>
        <p:spPr>
          <a:xfrm>
            <a:off x="0" y="0"/>
            <a:ext cx="9144000" cy="5715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250" dirty="0"/>
          </a:p>
        </p:txBody>
      </p:sp>
      <p:pic>
        <p:nvPicPr>
          <p:cNvPr id="3" name="Picture 9" descr="uspto_seal_1000px-color.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2075" y="917575"/>
            <a:ext cx="3879850" cy="387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956715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3" name="SmartArt Placeholder 2"/>
          <p:cNvSpPr>
            <a:spLocks noGrp="1"/>
          </p:cNvSpPr>
          <p:nvPr>
            <p:ph type="dgm" idx="1"/>
          </p:nvPr>
        </p:nvSpPr>
        <p:spPr>
          <a:xfrm>
            <a:off x="457200" y="1079500"/>
            <a:ext cx="8229600" cy="4127500"/>
          </a:xfrm>
        </p:spPr>
        <p:txBody>
          <a:bodyPr/>
          <a:lstStyle/>
          <a:p>
            <a:pPr lvl="0"/>
            <a:r>
              <a:rPr lang="en-US" noProof="0" smtClean="0"/>
              <a:t>Click icon to add SmartArt graphic</a:t>
            </a:r>
            <a:endParaRPr lang="en-US" noProof="0" dirty="0" smtClean="0"/>
          </a:p>
        </p:txBody>
      </p:sp>
      <p:sp>
        <p:nvSpPr>
          <p:cNvPr id="2" name="Title 1"/>
          <p:cNvSpPr>
            <a:spLocks noGrp="1"/>
          </p:cNvSpPr>
          <p:nvPr>
            <p:ph type="title"/>
          </p:nvPr>
        </p:nvSpPr>
        <p:spPr>
          <a:xfrm>
            <a:off x="304800" y="190500"/>
            <a:ext cx="8534400" cy="571500"/>
          </a:xfrm>
        </p:spPr>
        <p:txBody>
          <a:bodyPr/>
          <a:lstStyle/>
          <a:p>
            <a:r>
              <a:rPr lang="en-US" smtClean="0"/>
              <a:t>Click to edit Master title style</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t>Spring 2018</a:t>
            </a:r>
            <a:endParaRPr lang="en-US"/>
          </a:p>
        </p:txBody>
      </p:sp>
      <p:sp>
        <p:nvSpPr>
          <p:cNvPr id="5" name="Footer Placeholder 5"/>
          <p:cNvSpPr>
            <a:spLocks noGrp="1"/>
          </p:cNvSpPr>
          <p:nvPr>
            <p:ph type="ftr" sz="quarter" idx="11"/>
          </p:nvPr>
        </p:nvSpPr>
        <p:spPr/>
        <p:txBody>
          <a:bodyPr/>
          <a:lstStyle>
            <a:lvl1pPr>
              <a:defRPr/>
            </a:lvl1pPr>
          </a:lstStyle>
          <a:p>
            <a:pPr>
              <a:defRPr/>
            </a:pPr>
            <a:r>
              <a:rPr lang="en-US" smtClean="0"/>
              <a:t>Proper Anticipation Rejections</a:t>
            </a:r>
            <a:endParaRPr lang="en-US"/>
          </a:p>
        </p:txBody>
      </p:sp>
      <p:sp>
        <p:nvSpPr>
          <p:cNvPr id="6" name="Slide Number Placeholder 6"/>
          <p:cNvSpPr>
            <a:spLocks noGrp="1"/>
          </p:cNvSpPr>
          <p:nvPr>
            <p:ph type="sldNum" sz="quarter" idx="12"/>
          </p:nvPr>
        </p:nvSpPr>
        <p:spPr/>
        <p:txBody>
          <a:bodyPr/>
          <a:lstStyle>
            <a:lvl1pPr>
              <a:defRPr/>
            </a:lvl1pPr>
          </a:lstStyle>
          <a:p>
            <a:pPr>
              <a:defRPr/>
            </a:pPr>
            <a:fld id="{3CC61EDE-361D-4B88-B71C-0CBBDC3E512A}" type="slidenum">
              <a:rPr lang="en-US"/>
              <a:pPr>
                <a:defRPr/>
              </a:pPr>
              <a:t>‹#›</a:t>
            </a:fld>
            <a:endParaRPr lang="en-US"/>
          </a:p>
        </p:txBody>
      </p:sp>
    </p:spTree>
    <p:extLst>
      <p:ext uri="{BB962C8B-B14F-4D97-AF65-F5344CB8AC3E}">
        <p14:creationId xmlns:p14="http://schemas.microsoft.com/office/powerpoint/2010/main" val="32664280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smtClean="0"/>
              <a:t>Spring 2018</a:t>
            </a:r>
            <a:endParaRPr lang="en-US"/>
          </a:p>
        </p:txBody>
      </p:sp>
      <p:sp>
        <p:nvSpPr>
          <p:cNvPr id="4" name="Footer Placeholder 5"/>
          <p:cNvSpPr>
            <a:spLocks noGrp="1"/>
          </p:cNvSpPr>
          <p:nvPr>
            <p:ph type="ftr" sz="quarter" idx="11"/>
          </p:nvPr>
        </p:nvSpPr>
        <p:spPr/>
        <p:txBody>
          <a:bodyPr/>
          <a:lstStyle>
            <a:lvl1pPr>
              <a:defRPr/>
            </a:lvl1pPr>
          </a:lstStyle>
          <a:p>
            <a:pPr>
              <a:defRPr/>
            </a:pPr>
            <a:r>
              <a:rPr lang="en-US" smtClean="0"/>
              <a:t>Proper Anticipation Rejections</a:t>
            </a:r>
            <a:endParaRPr lang="en-US"/>
          </a:p>
        </p:txBody>
      </p:sp>
      <p:sp>
        <p:nvSpPr>
          <p:cNvPr id="5" name="Slide Number Placeholder 6"/>
          <p:cNvSpPr>
            <a:spLocks noGrp="1"/>
          </p:cNvSpPr>
          <p:nvPr>
            <p:ph type="sldNum" sz="quarter" idx="12"/>
          </p:nvPr>
        </p:nvSpPr>
        <p:spPr/>
        <p:txBody>
          <a:bodyPr/>
          <a:lstStyle>
            <a:lvl1pPr>
              <a:defRPr/>
            </a:lvl1pPr>
          </a:lstStyle>
          <a:p>
            <a:pPr>
              <a:defRPr/>
            </a:pPr>
            <a:fld id="{93024280-CC17-43CC-817A-C829DBB99D0A}" type="slidenum">
              <a:rPr lang="en-US"/>
              <a:pPr>
                <a:defRPr/>
              </a:pPr>
              <a:t>‹#›</a:t>
            </a:fld>
            <a:endParaRPr lang="en-US"/>
          </a:p>
        </p:txBody>
      </p:sp>
    </p:spTree>
    <p:extLst>
      <p:ext uri="{BB962C8B-B14F-4D97-AF65-F5344CB8AC3E}">
        <p14:creationId xmlns:p14="http://schemas.microsoft.com/office/powerpoint/2010/main" val="1492430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Title Slide">
    <p:spTree>
      <p:nvGrpSpPr>
        <p:cNvPr id="1" name=""/>
        <p:cNvGrpSpPr/>
        <p:nvPr/>
      </p:nvGrpSpPr>
      <p:grpSpPr>
        <a:xfrm>
          <a:off x="0" y="0"/>
          <a:ext cx="0" cy="0"/>
          <a:chOff x="0" y="0"/>
          <a:chExt cx="0" cy="0"/>
        </a:xfrm>
      </p:grpSpPr>
      <p:sp>
        <p:nvSpPr>
          <p:cNvPr id="4" name="Rectangle 9"/>
          <p:cNvSpPr/>
          <p:nvPr/>
        </p:nvSpPr>
        <p:spPr>
          <a:xfrm>
            <a:off x="-6350" y="4283077"/>
            <a:ext cx="9150350" cy="1431925"/>
          </a:xfrm>
          <a:custGeom>
            <a:avLst/>
            <a:gdLst>
              <a:gd name="connsiteX0" fmla="*/ 0 w 9144000"/>
              <a:gd name="connsiteY0" fmla="*/ 0 h 1762512"/>
              <a:gd name="connsiteX1" fmla="*/ 9144000 w 9144000"/>
              <a:gd name="connsiteY1" fmla="*/ 0 h 1762512"/>
              <a:gd name="connsiteX2" fmla="*/ 9144000 w 9144000"/>
              <a:gd name="connsiteY2" fmla="*/ 1762512 h 1762512"/>
              <a:gd name="connsiteX3" fmla="*/ 0 w 9144000"/>
              <a:gd name="connsiteY3" fmla="*/ 1762512 h 1762512"/>
              <a:gd name="connsiteX4" fmla="*/ 0 w 9144000"/>
              <a:gd name="connsiteY4" fmla="*/ 0 h 1762512"/>
              <a:gd name="connsiteX0" fmla="*/ 80537 w 9144000"/>
              <a:gd name="connsiteY0" fmla="*/ 613317 h 1762512"/>
              <a:gd name="connsiteX1" fmla="*/ 9144000 w 9144000"/>
              <a:gd name="connsiteY1" fmla="*/ 0 h 1762512"/>
              <a:gd name="connsiteX2" fmla="*/ 9144000 w 9144000"/>
              <a:gd name="connsiteY2" fmla="*/ 1762512 h 1762512"/>
              <a:gd name="connsiteX3" fmla="*/ 0 w 9144000"/>
              <a:gd name="connsiteY3" fmla="*/ 1762512 h 1762512"/>
              <a:gd name="connsiteX4" fmla="*/ 80537 w 9144000"/>
              <a:gd name="connsiteY4" fmla="*/ 613317 h 1762512"/>
              <a:gd name="connsiteX0" fmla="*/ 0 w 9150195"/>
              <a:gd name="connsiteY0" fmla="*/ 229219 h 1762512"/>
              <a:gd name="connsiteX1" fmla="*/ 9150195 w 9150195"/>
              <a:gd name="connsiteY1" fmla="*/ 0 h 1762512"/>
              <a:gd name="connsiteX2" fmla="*/ 9150195 w 9150195"/>
              <a:gd name="connsiteY2" fmla="*/ 1762512 h 1762512"/>
              <a:gd name="connsiteX3" fmla="*/ 6195 w 9150195"/>
              <a:gd name="connsiteY3" fmla="*/ 1762512 h 1762512"/>
              <a:gd name="connsiteX4" fmla="*/ 0 w 9150195"/>
              <a:gd name="connsiteY4" fmla="*/ 229219 h 1762512"/>
              <a:gd name="connsiteX0" fmla="*/ 0 w 9150195"/>
              <a:gd name="connsiteY0" fmla="*/ 229219 h 1762512"/>
              <a:gd name="connsiteX1" fmla="*/ 4161872 w 9150195"/>
              <a:gd name="connsiteY1" fmla="*/ 125335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997718 w 9150195"/>
              <a:gd name="connsiteY1" fmla="*/ 1252784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086234 w 9150195"/>
              <a:gd name="connsiteY1" fmla="*/ 475233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50195" h="1762512">
                <a:moveTo>
                  <a:pt x="0" y="229219"/>
                </a:moveTo>
                <a:lnTo>
                  <a:pt x="3086234" y="475233"/>
                </a:lnTo>
                <a:lnTo>
                  <a:pt x="9150195" y="0"/>
                </a:lnTo>
                <a:lnTo>
                  <a:pt x="9150195" y="1762512"/>
                </a:lnTo>
                <a:lnTo>
                  <a:pt x="6195" y="1762512"/>
                </a:lnTo>
                <a:lnTo>
                  <a:pt x="0" y="229219"/>
                </a:lnTo>
                <a:close/>
              </a:path>
            </a:pathLst>
          </a:cu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250" dirty="0"/>
          </a:p>
        </p:txBody>
      </p:sp>
      <p:sp>
        <p:nvSpPr>
          <p:cNvPr id="5" name="Rectangle 9"/>
          <p:cNvSpPr/>
          <p:nvPr/>
        </p:nvSpPr>
        <p:spPr>
          <a:xfrm>
            <a:off x="-1588" y="2"/>
            <a:ext cx="9144001" cy="377825"/>
          </a:xfrm>
          <a:custGeom>
            <a:avLst/>
            <a:gdLst>
              <a:gd name="connsiteX0" fmla="*/ 0 w 9144000"/>
              <a:gd name="connsiteY0" fmla="*/ 0 h 242186"/>
              <a:gd name="connsiteX1" fmla="*/ 9144000 w 9144000"/>
              <a:gd name="connsiteY1" fmla="*/ 0 h 242186"/>
              <a:gd name="connsiteX2" fmla="*/ 9144000 w 9144000"/>
              <a:gd name="connsiteY2" fmla="*/ 242186 h 242186"/>
              <a:gd name="connsiteX3" fmla="*/ 0 w 9144000"/>
              <a:gd name="connsiteY3" fmla="*/ 242186 h 242186"/>
              <a:gd name="connsiteX4" fmla="*/ 0 w 9144000"/>
              <a:gd name="connsiteY4" fmla="*/ 0 h 242186"/>
              <a:gd name="connsiteX0" fmla="*/ 0 w 9144000"/>
              <a:gd name="connsiteY0" fmla="*/ 0 h 472558"/>
              <a:gd name="connsiteX1" fmla="*/ 9144000 w 9144000"/>
              <a:gd name="connsiteY1" fmla="*/ 0 h 472558"/>
              <a:gd name="connsiteX2" fmla="*/ 9144000 w 9144000"/>
              <a:gd name="connsiteY2" fmla="*/ 242186 h 472558"/>
              <a:gd name="connsiteX3" fmla="*/ 6119628 w 9144000"/>
              <a:gd name="connsiteY3" fmla="*/ 472558 h 472558"/>
              <a:gd name="connsiteX4" fmla="*/ 0 w 9144000"/>
              <a:gd name="connsiteY4" fmla="*/ 0 h 472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472558">
                <a:moveTo>
                  <a:pt x="0" y="0"/>
                </a:moveTo>
                <a:lnTo>
                  <a:pt x="9144000" y="0"/>
                </a:lnTo>
                <a:lnTo>
                  <a:pt x="9144000" y="242186"/>
                </a:lnTo>
                <a:lnTo>
                  <a:pt x="6119628" y="472558"/>
                </a:lnTo>
                <a:lnTo>
                  <a:pt x="0" y="0"/>
                </a:lnTo>
                <a:close/>
              </a:path>
            </a:pathLst>
          </a:cu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250" dirty="0"/>
          </a:p>
        </p:txBody>
      </p:sp>
      <p:sp>
        <p:nvSpPr>
          <p:cNvPr id="3" name="Subtitle 2"/>
          <p:cNvSpPr>
            <a:spLocks noGrp="1"/>
          </p:cNvSpPr>
          <p:nvPr>
            <p:ph type="subTitle" idx="1"/>
          </p:nvPr>
        </p:nvSpPr>
        <p:spPr>
          <a:xfrm>
            <a:off x="685800" y="2658241"/>
            <a:ext cx="7772400" cy="1460500"/>
          </a:xfrm>
        </p:spPr>
        <p:txBody>
          <a:bodyPr/>
          <a:lstStyle>
            <a:lvl1pPr marL="0" indent="0" algn="l">
              <a:buNone/>
              <a:defRPr>
                <a:solidFill>
                  <a:schemeClr val="tx1">
                    <a:tint val="75000"/>
                  </a:schemeClr>
                </a:solidFill>
              </a:defRPr>
            </a:lvl1pPr>
            <a:lvl2pPr marL="317475" indent="0" algn="ctr">
              <a:buNone/>
              <a:defRPr>
                <a:solidFill>
                  <a:schemeClr val="tx1">
                    <a:tint val="75000"/>
                  </a:schemeClr>
                </a:solidFill>
              </a:defRPr>
            </a:lvl2pPr>
            <a:lvl3pPr marL="634950" indent="0" algn="ctr">
              <a:buNone/>
              <a:defRPr>
                <a:solidFill>
                  <a:schemeClr val="tx1">
                    <a:tint val="75000"/>
                  </a:schemeClr>
                </a:solidFill>
              </a:defRPr>
            </a:lvl3pPr>
            <a:lvl4pPr marL="952424" indent="0" algn="ctr">
              <a:buNone/>
              <a:defRPr>
                <a:solidFill>
                  <a:schemeClr val="tx1">
                    <a:tint val="75000"/>
                  </a:schemeClr>
                </a:solidFill>
              </a:defRPr>
            </a:lvl4pPr>
            <a:lvl5pPr marL="1269898" indent="0" algn="ctr">
              <a:buNone/>
              <a:defRPr>
                <a:solidFill>
                  <a:schemeClr val="tx1">
                    <a:tint val="75000"/>
                  </a:schemeClr>
                </a:solidFill>
              </a:defRPr>
            </a:lvl5pPr>
            <a:lvl6pPr marL="1587373" indent="0" algn="ctr">
              <a:buNone/>
              <a:defRPr>
                <a:solidFill>
                  <a:schemeClr val="tx1">
                    <a:tint val="75000"/>
                  </a:schemeClr>
                </a:solidFill>
              </a:defRPr>
            </a:lvl6pPr>
            <a:lvl7pPr marL="1904848" indent="0" algn="ctr">
              <a:buNone/>
              <a:defRPr>
                <a:solidFill>
                  <a:schemeClr val="tx1">
                    <a:tint val="75000"/>
                  </a:schemeClr>
                </a:solidFill>
              </a:defRPr>
            </a:lvl7pPr>
            <a:lvl8pPr marL="2222322" indent="0" algn="ctr">
              <a:buNone/>
              <a:defRPr>
                <a:solidFill>
                  <a:schemeClr val="tx1">
                    <a:tint val="75000"/>
                  </a:schemeClr>
                </a:solidFill>
              </a:defRPr>
            </a:lvl8pPr>
            <a:lvl9pPr marL="2539797"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1277215"/>
            <a:ext cx="7772400" cy="1225021"/>
          </a:xfrm>
        </p:spPr>
        <p:txBody>
          <a:bodyPr>
            <a:normAutofit/>
          </a:bodyPr>
          <a:lstStyle>
            <a:lvl1pPr>
              <a:defRPr sz="2500"/>
            </a:lvl1pPr>
          </a:lstStyle>
          <a:p>
            <a:r>
              <a:rPr lang="en-US" smtClean="0"/>
              <a:t>Click to edit Master title style</a:t>
            </a:r>
            <a:endParaRPr lang="en-US" dirty="0"/>
          </a:p>
        </p:txBody>
      </p:sp>
      <p:sp>
        <p:nvSpPr>
          <p:cNvPr id="6" name="Date Placeholder 12"/>
          <p:cNvSpPr>
            <a:spLocks noGrp="1"/>
          </p:cNvSpPr>
          <p:nvPr>
            <p:ph type="dt" sz="half" idx="10"/>
          </p:nvPr>
        </p:nvSpPr>
        <p:spPr/>
        <p:txBody>
          <a:bodyPr/>
          <a:lstStyle>
            <a:lvl1pPr>
              <a:defRPr dirty="0" smtClean="0"/>
            </a:lvl1pPr>
          </a:lstStyle>
          <a:p>
            <a:pPr>
              <a:defRPr/>
            </a:pPr>
            <a:r>
              <a:rPr lang="en-US" smtClean="0"/>
              <a:t>Spring 2018</a:t>
            </a:r>
            <a:endParaRPr lang="en-US"/>
          </a:p>
        </p:txBody>
      </p:sp>
      <p:sp>
        <p:nvSpPr>
          <p:cNvPr id="7" name="Footer Placeholder 13"/>
          <p:cNvSpPr>
            <a:spLocks noGrp="1"/>
          </p:cNvSpPr>
          <p:nvPr>
            <p:ph type="ftr" sz="quarter" idx="11"/>
          </p:nvPr>
        </p:nvSpPr>
        <p:spPr/>
        <p:txBody>
          <a:bodyPr/>
          <a:lstStyle>
            <a:lvl1pPr>
              <a:defRPr dirty="0" smtClean="0"/>
            </a:lvl1pPr>
          </a:lstStyle>
          <a:p>
            <a:pPr>
              <a:defRPr/>
            </a:pPr>
            <a:r>
              <a:rPr lang="en-US" smtClean="0"/>
              <a:t>Proper Anticipation Rejections</a:t>
            </a:r>
            <a:endParaRPr lang="en-US"/>
          </a:p>
        </p:txBody>
      </p:sp>
      <p:sp>
        <p:nvSpPr>
          <p:cNvPr id="8" name="Slide Number Placeholder 14"/>
          <p:cNvSpPr>
            <a:spLocks noGrp="1"/>
          </p:cNvSpPr>
          <p:nvPr>
            <p:ph type="sldNum" sz="quarter" idx="12"/>
          </p:nvPr>
        </p:nvSpPr>
        <p:spPr/>
        <p:txBody>
          <a:bodyPr/>
          <a:lstStyle>
            <a:lvl1pPr>
              <a:defRPr/>
            </a:lvl1pPr>
          </a:lstStyle>
          <a:p>
            <a:pPr>
              <a:defRPr/>
            </a:pPr>
            <a:fld id="{691A8D98-F1FF-43DC-A069-A994A9421079}" type="slidenum">
              <a:rPr lang="en-US"/>
              <a:pPr>
                <a:defRPr/>
              </a:pPr>
              <a:t>‹#›</a:t>
            </a:fld>
            <a:endParaRPr lang="en-US"/>
          </a:p>
        </p:txBody>
      </p:sp>
    </p:spTree>
    <p:extLst>
      <p:ext uri="{BB962C8B-B14F-4D97-AF65-F5344CB8AC3E}">
        <p14:creationId xmlns:p14="http://schemas.microsoft.com/office/powerpoint/2010/main" val="2589735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nowledge Check">
    <p:spTree>
      <p:nvGrpSpPr>
        <p:cNvPr id="1" name=""/>
        <p:cNvGrpSpPr/>
        <p:nvPr/>
      </p:nvGrpSpPr>
      <p:grpSpPr>
        <a:xfrm>
          <a:off x="0" y="0"/>
          <a:ext cx="0" cy="0"/>
          <a:chOff x="0" y="0"/>
          <a:chExt cx="0" cy="0"/>
        </a:xfrm>
      </p:grpSpPr>
      <p:sp>
        <p:nvSpPr>
          <p:cNvPr id="13" name="Content Placeholder 2"/>
          <p:cNvSpPr>
            <a:spLocks noGrp="1"/>
          </p:cNvSpPr>
          <p:nvPr>
            <p:ph idx="1"/>
          </p:nvPr>
        </p:nvSpPr>
        <p:spPr>
          <a:xfrm>
            <a:off x="457200" y="876304"/>
            <a:ext cx="8229600" cy="4279901"/>
          </a:xfrm>
        </p:spPr>
        <p:txBody>
          <a:bodyPr>
            <a:normAutofit/>
          </a:bodyPr>
          <a:lstStyle>
            <a:lvl1pPr marL="0" indent="0">
              <a:buNone/>
              <a:defRPr sz="1667"/>
            </a:lvl1pPr>
            <a:lvl2pPr marL="434323" indent="-198421">
              <a:defRPr sz="1389"/>
            </a:lvl2pPr>
          </a:lstStyle>
          <a:p>
            <a:pPr lvl="0"/>
            <a:r>
              <a:rPr lang="en-US" smtClean="0"/>
              <a:t>Click to edit Master text styles</a:t>
            </a:r>
          </a:p>
          <a:p>
            <a:pPr lvl="1"/>
            <a:r>
              <a:rPr lang="en-US" smtClean="0"/>
              <a:t>Second level</a:t>
            </a:r>
          </a:p>
        </p:txBody>
      </p:sp>
      <p:sp>
        <p:nvSpPr>
          <p:cNvPr id="11" name="Title 1"/>
          <p:cNvSpPr>
            <a:spLocks noGrp="1"/>
          </p:cNvSpPr>
          <p:nvPr>
            <p:ph type="title"/>
          </p:nvPr>
        </p:nvSpPr>
        <p:spPr>
          <a:xfrm>
            <a:off x="457200" y="378030"/>
            <a:ext cx="8229600" cy="477111"/>
          </a:xfrm>
        </p:spPr>
        <p:txBody>
          <a:bodyPr>
            <a:normAutofit/>
          </a:bodyPr>
          <a:lstStyle>
            <a:lvl1pPr algn="l">
              <a:defRPr sz="1667"/>
            </a:lvl1p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lvl1pPr>
              <a:defRPr/>
            </a:lvl1pPr>
          </a:lstStyle>
          <a:p>
            <a:pPr>
              <a:defRPr/>
            </a:pPr>
            <a:r>
              <a:rPr lang="en-US" smtClean="0"/>
              <a:t>Spring 2018</a:t>
            </a:r>
            <a:endParaRPr lang="en-US"/>
          </a:p>
        </p:txBody>
      </p:sp>
      <p:sp>
        <p:nvSpPr>
          <p:cNvPr id="5" name="Footer Placeholder 5"/>
          <p:cNvSpPr>
            <a:spLocks noGrp="1"/>
          </p:cNvSpPr>
          <p:nvPr>
            <p:ph type="ftr" sz="quarter" idx="11"/>
          </p:nvPr>
        </p:nvSpPr>
        <p:spPr/>
        <p:txBody>
          <a:bodyPr/>
          <a:lstStyle>
            <a:lvl1pPr>
              <a:defRPr/>
            </a:lvl1pPr>
          </a:lstStyle>
          <a:p>
            <a:pPr>
              <a:defRPr/>
            </a:pPr>
            <a:r>
              <a:rPr lang="en-US" smtClean="0"/>
              <a:t>Proper Anticipation Rejections</a:t>
            </a:r>
            <a:endParaRPr lang="en-US"/>
          </a:p>
        </p:txBody>
      </p:sp>
      <p:sp>
        <p:nvSpPr>
          <p:cNvPr id="6" name="Slide Number Placeholder 6"/>
          <p:cNvSpPr>
            <a:spLocks noGrp="1"/>
          </p:cNvSpPr>
          <p:nvPr>
            <p:ph type="sldNum" sz="quarter" idx="12"/>
          </p:nvPr>
        </p:nvSpPr>
        <p:spPr/>
        <p:txBody>
          <a:bodyPr/>
          <a:lstStyle>
            <a:lvl1pPr>
              <a:defRPr/>
            </a:lvl1pPr>
          </a:lstStyle>
          <a:p>
            <a:pPr>
              <a:defRPr/>
            </a:pPr>
            <a:fld id="{17BCCCFE-1FDF-49E3-9123-C10BDE934AA3}" type="slidenum">
              <a:rPr lang="en-US"/>
              <a:pPr>
                <a:defRPr/>
              </a:pPr>
              <a:t>‹#›</a:t>
            </a:fld>
            <a:endParaRPr lang="en-US"/>
          </a:p>
        </p:txBody>
      </p:sp>
    </p:spTree>
    <p:extLst>
      <p:ext uri="{BB962C8B-B14F-4D97-AF65-F5344CB8AC3E}">
        <p14:creationId xmlns:p14="http://schemas.microsoft.com/office/powerpoint/2010/main" val="17002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04906"/>
            <a:ext cx="8229600" cy="40513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378022"/>
            <a:ext cx="8229600" cy="726878"/>
          </a:xfrm>
        </p:spPr>
        <p:txBody>
          <a:bodyPr/>
          <a:lstStyle>
            <a:lvl1pPr algn="l">
              <a:defRPr/>
            </a:lvl1p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lvl1pPr>
              <a:defRPr/>
            </a:lvl1pPr>
          </a:lstStyle>
          <a:p>
            <a:pPr>
              <a:defRPr/>
            </a:pPr>
            <a:r>
              <a:rPr lang="en-US" smtClean="0"/>
              <a:t>Spring 2018</a:t>
            </a:r>
            <a:endParaRPr lang="en-US"/>
          </a:p>
        </p:txBody>
      </p:sp>
      <p:sp>
        <p:nvSpPr>
          <p:cNvPr id="5" name="Footer Placeholder 5"/>
          <p:cNvSpPr>
            <a:spLocks noGrp="1"/>
          </p:cNvSpPr>
          <p:nvPr>
            <p:ph type="ftr" sz="quarter" idx="11"/>
          </p:nvPr>
        </p:nvSpPr>
        <p:spPr/>
        <p:txBody>
          <a:bodyPr/>
          <a:lstStyle>
            <a:lvl1pPr>
              <a:defRPr/>
            </a:lvl1pPr>
          </a:lstStyle>
          <a:p>
            <a:pPr>
              <a:defRPr/>
            </a:pPr>
            <a:r>
              <a:rPr lang="en-US" smtClean="0"/>
              <a:t>Proper Anticipation Rejections</a:t>
            </a:r>
            <a:endParaRPr lang="en-US"/>
          </a:p>
        </p:txBody>
      </p:sp>
      <p:sp>
        <p:nvSpPr>
          <p:cNvPr id="6" name="Slide Number Placeholder 6"/>
          <p:cNvSpPr>
            <a:spLocks noGrp="1"/>
          </p:cNvSpPr>
          <p:nvPr>
            <p:ph type="sldNum" sz="quarter" idx="12"/>
          </p:nvPr>
        </p:nvSpPr>
        <p:spPr/>
        <p:txBody>
          <a:bodyPr/>
          <a:lstStyle>
            <a:lvl1pPr>
              <a:defRPr/>
            </a:lvl1pPr>
          </a:lstStyle>
          <a:p>
            <a:pPr>
              <a:defRPr/>
            </a:pPr>
            <a:fld id="{3C7DE829-F4CB-4FFD-B3F1-6658F408406C}" type="slidenum">
              <a:rPr lang="en-US"/>
              <a:pPr>
                <a:defRPr/>
              </a:pPr>
              <a:t>‹#›</a:t>
            </a:fld>
            <a:endParaRPr lang="en-US"/>
          </a:p>
        </p:txBody>
      </p:sp>
    </p:spTree>
    <p:extLst>
      <p:ext uri="{BB962C8B-B14F-4D97-AF65-F5344CB8AC3E}">
        <p14:creationId xmlns:p14="http://schemas.microsoft.com/office/powerpoint/2010/main" val="375573756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one line title)">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52507"/>
            <a:ext cx="8229600" cy="42037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378022"/>
            <a:ext cx="8229600" cy="536378"/>
          </a:xfrm>
        </p:spPr>
        <p:txBody>
          <a:bodyPr/>
          <a:lstStyle>
            <a:lvl1pPr algn="l">
              <a:defRPr/>
            </a:lvl1p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lvl1pPr>
              <a:defRPr/>
            </a:lvl1pPr>
          </a:lstStyle>
          <a:p>
            <a:pPr>
              <a:defRPr/>
            </a:pPr>
            <a:r>
              <a:rPr lang="en-US" smtClean="0"/>
              <a:t>Spring 2018</a:t>
            </a:r>
            <a:endParaRPr lang="en-US"/>
          </a:p>
        </p:txBody>
      </p:sp>
      <p:sp>
        <p:nvSpPr>
          <p:cNvPr id="5" name="Footer Placeholder 5"/>
          <p:cNvSpPr>
            <a:spLocks noGrp="1"/>
          </p:cNvSpPr>
          <p:nvPr>
            <p:ph type="ftr" sz="quarter" idx="11"/>
          </p:nvPr>
        </p:nvSpPr>
        <p:spPr/>
        <p:txBody>
          <a:bodyPr/>
          <a:lstStyle>
            <a:lvl1pPr>
              <a:defRPr/>
            </a:lvl1pPr>
          </a:lstStyle>
          <a:p>
            <a:pPr>
              <a:defRPr/>
            </a:pPr>
            <a:r>
              <a:rPr lang="en-US" smtClean="0"/>
              <a:t>Proper Anticipation Rejections</a:t>
            </a:r>
            <a:endParaRPr lang="en-US"/>
          </a:p>
        </p:txBody>
      </p:sp>
      <p:sp>
        <p:nvSpPr>
          <p:cNvPr id="6" name="Slide Number Placeholder 6"/>
          <p:cNvSpPr>
            <a:spLocks noGrp="1"/>
          </p:cNvSpPr>
          <p:nvPr>
            <p:ph type="sldNum" sz="quarter" idx="12"/>
          </p:nvPr>
        </p:nvSpPr>
        <p:spPr/>
        <p:txBody>
          <a:bodyPr/>
          <a:lstStyle>
            <a:lvl1pPr>
              <a:defRPr/>
            </a:lvl1pPr>
          </a:lstStyle>
          <a:p>
            <a:pPr>
              <a:defRPr/>
            </a:pPr>
            <a:fld id="{844D6A0E-75CD-40F0-8229-693F49EF8F7D}" type="slidenum">
              <a:rPr lang="en-US"/>
              <a:pPr>
                <a:defRPr/>
              </a:pPr>
              <a:t>‹#›</a:t>
            </a:fld>
            <a:endParaRPr lang="en-US"/>
          </a:p>
        </p:txBody>
      </p:sp>
    </p:spTree>
    <p:extLst>
      <p:ext uri="{BB962C8B-B14F-4D97-AF65-F5344CB8AC3E}">
        <p14:creationId xmlns:p14="http://schemas.microsoft.com/office/powerpoint/2010/main" val="2546809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8" name="Subtitle 2"/>
          <p:cNvSpPr>
            <a:spLocks noGrp="1"/>
          </p:cNvSpPr>
          <p:nvPr>
            <p:ph type="subTitle" idx="1"/>
          </p:nvPr>
        </p:nvSpPr>
        <p:spPr>
          <a:xfrm>
            <a:off x="685800" y="2658241"/>
            <a:ext cx="7772400" cy="1460500"/>
          </a:xfrm>
        </p:spPr>
        <p:txBody>
          <a:bodyPr/>
          <a:lstStyle>
            <a:lvl1pPr marL="0" indent="0" algn="l">
              <a:buNone/>
              <a:defRPr>
                <a:solidFill>
                  <a:schemeClr val="tx1">
                    <a:tint val="75000"/>
                  </a:schemeClr>
                </a:solidFill>
              </a:defRPr>
            </a:lvl1pPr>
            <a:lvl2pPr marL="317475" indent="0" algn="ctr">
              <a:buNone/>
              <a:defRPr>
                <a:solidFill>
                  <a:schemeClr val="tx1">
                    <a:tint val="75000"/>
                  </a:schemeClr>
                </a:solidFill>
              </a:defRPr>
            </a:lvl2pPr>
            <a:lvl3pPr marL="634950" indent="0" algn="ctr">
              <a:buNone/>
              <a:defRPr>
                <a:solidFill>
                  <a:schemeClr val="tx1">
                    <a:tint val="75000"/>
                  </a:schemeClr>
                </a:solidFill>
              </a:defRPr>
            </a:lvl3pPr>
            <a:lvl4pPr marL="952424" indent="0" algn="ctr">
              <a:buNone/>
              <a:defRPr>
                <a:solidFill>
                  <a:schemeClr val="tx1">
                    <a:tint val="75000"/>
                  </a:schemeClr>
                </a:solidFill>
              </a:defRPr>
            </a:lvl4pPr>
            <a:lvl5pPr marL="1269898" indent="0" algn="ctr">
              <a:buNone/>
              <a:defRPr>
                <a:solidFill>
                  <a:schemeClr val="tx1">
                    <a:tint val="75000"/>
                  </a:schemeClr>
                </a:solidFill>
              </a:defRPr>
            </a:lvl5pPr>
            <a:lvl6pPr marL="1587373" indent="0" algn="ctr">
              <a:buNone/>
              <a:defRPr>
                <a:solidFill>
                  <a:schemeClr val="tx1">
                    <a:tint val="75000"/>
                  </a:schemeClr>
                </a:solidFill>
              </a:defRPr>
            </a:lvl6pPr>
            <a:lvl7pPr marL="1904848" indent="0" algn="ctr">
              <a:buNone/>
              <a:defRPr>
                <a:solidFill>
                  <a:schemeClr val="tx1">
                    <a:tint val="75000"/>
                  </a:schemeClr>
                </a:solidFill>
              </a:defRPr>
            </a:lvl7pPr>
            <a:lvl8pPr marL="2222322" indent="0" algn="ctr">
              <a:buNone/>
              <a:defRPr>
                <a:solidFill>
                  <a:schemeClr val="tx1">
                    <a:tint val="75000"/>
                  </a:schemeClr>
                </a:solidFill>
              </a:defRPr>
            </a:lvl8pPr>
            <a:lvl9pPr marL="2539797" indent="0" algn="ctr">
              <a:buNone/>
              <a:defRPr>
                <a:solidFill>
                  <a:schemeClr val="tx1">
                    <a:tint val="75000"/>
                  </a:schemeClr>
                </a:solidFill>
              </a:defRPr>
            </a:lvl9pPr>
          </a:lstStyle>
          <a:p>
            <a:r>
              <a:rPr lang="en-US" smtClean="0"/>
              <a:t>Click to edit Master subtitle style</a:t>
            </a:r>
            <a:endParaRPr lang="en-US" dirty="0"/>
          </a:p>
        </p:txBody>
      </p:sp>
      <p:sp>
        <p:nvSpPr>
          <p:cNvPr id="7" name="Title 1"/>
          <p:cNvSpPr>
            <a:spLocks noGrp="1"/>
          </p:cNvSpPr>
          <p:nvPr>
            <p:ph type="ctrTitle"/>
          </p:nvPr>
        </p:nvSpPr>
        <p:spPr>
          <a:xfrm>
            <a:off x="685800" y="1277215"/>
            <a:ext cx="7772400" cy="1225021"/>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lvl1pPr>
              <a:defRPr/>
            </a:lvl1pPr>
          </a:lstStyle>
          <a:p>
            <a:pPr>
              <a:defRPr/>
            </a:pPr>
            <a:r>
              <a:rPr lang="en-US" smtClean="0"/>
              <a:t>Spring 2018</a:t>
            </a:r>
            <a:endParaRPr lang="en-US"/>
          </a:p>
        </p:txBody>
      </p:sp>
      <p:sp>
        <p:nvSpPr>
          <p:cNvPr id="5" name="Footer Placeholder 5"/>
          <p:cNvSpPr>
            <a:spLocks noGrp="1"/>
          </p:cNvSpPr>
          <p:nvPr>
            <p:ph type="ftr" sz="quarter" idx="11"/>
          </p:nvPr>
        </p:nvSpPr>
        <p:spPr/>
        <p:txBody>
          <a:bodyPr/>
          <a:lstStyle>
            <a:lvl1pPr>
              <a:defRPr/>
            </a:lvl1pPr>
          </a:lstStyle>
          <a:p>
            <a:pPr>
              <a:defRPr/>
            </a:pPr>
            <a:r>
              <a:rPr lang="en-US" smtClean="0"/>
              <a:t>Proper Anticipation Rejections</a:t>
            </a:r>
            <a:endParaRPr lang="en-US"/>
          </a:p>
        </p:txBody>
      </p:sp>
      <p:sp>
        <p:nvSpPr>
          <p:cNvPr id="6" name="Slide Number Placeholder 6"/>
          <p:cNvSpPr>
            <a:spLocks noGrp="1"/>
          </p:cNvSpPr>
          <p:nvPr>
            <p:ph type="sldNum" sz="quarter" idx="12"/>
          </p:nvPr>
        </p:nvSpPr>
        <p:spPr/>
        <p:txBody>
          <a:bodyPr/>
          <a:lstStyle>
            <a:lvl1pPr>
              <a:defRPr/>
            </a:lvl1pPr>
          </a:lstStyle>
          <a:p>
            <a:pPr>
              <a:defRPr/>
            </a:pPr>
            <a:fld id="{B0A630F2-69FD-4E15-AE0C-C03351669B92}" type="slidenum">
              <a:rPr lang="en-US"/>
              <a:pPr>
                <a:defRPr/>
              </a:pPr>
              <a:t>‹#›</a:t>
            </a:fld>
            <a:endParaRPr lang="en-US"/>
          </a:p>
        </p:txBody>
      </p:sp>
    </p:spTree>
    <p:extLst>
      <p:ext uri="{BB962C8B-B14F-4D97-AF65-F5344CB8AC3E}">
        <p14:creationId xmlns:p14="http://schemas.microsoft.com/office/powerpoint/2010/main" val="2843887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48201" y="1333500"/>
            <a:ext cx="4038600" cy="3797300"/>
          </a:xfrm>
        </p:spPr>
        <p:txBody>
          <a:bodyPr/>
          <a:lstStyle>
            <a:lvl1pPr>
              <a:defRPr sz="1944"/>
            </a:lvl1pPr>
            <a:lvl2pPr>
              <a:defRPr sz="1667"/>
            </a:lvl2pPr>
            <a:lvl3pPr>
              <a:defRPr sz="1389"/>
            </a:lvl3pPr>
            <a:lvl4pPr>
              <a:defRPr sz="1250"/>
            </a:lvl4pPr>
            <a:lvl5pPr>
              <a:defRPr sz="1250"/>
            </a:lvl5pPr>
            <a:lvl6pPr>
              <a:defRPr sz="1250"/>
            </a:lvl6pPr>
            <a:lvl7pPr>
              <a:defRPr sz="1250"/>
            </a:lvl7pPr>
            <a:lvl8pPr>
              <a:defRPr sz="1250"/>
            </a:lvl8pPr>
            <a:lvl9pPr>
              <a:defRPr sz="12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Content Placeholder 2"/>
          <p:cNvSpPr>
            <a:spLocks noGrp="1"/>
          </p:cNvSpPr>
          <p:nvPr>
            <p:ph sz="half" idx="1"/>
          </p:nvPr>
        </p:nvSpPr>
        <p:spPr>
          <a:xfrm>
            <a:off x="457201" y="1333500"/>
            <a:ext cx="4038600" cy="3797300"/>
          </a:xfrm>
        </p:spPr>
        <p:txBody>
          <a:bodyPr/>
          <a:lstStyle>
            <a:lvl1pPr>
              <a:defRPr sz="1944"/>
            </a:lvl1pPr>
            <a:lvl2pPr>
              <a:defRPr sz="1667"/>
            </a:lvl2pPr>
            <a:lvl3pPr>
              <a:defRPr sz="1389"/>
            </a:lvl3pPr>
            <a:lvl4pPr>
              <a:defRPr sz="1250"/>
            </a:lvl4pPr>
            <a:lvl5pPr>
              <a:defRPr sz="1250"/>
            </a:lvl5pPr>
            <a:lvl6pPr>
              <a:defRPr sz="1250"/>
            </a:lvl6pPr>
            <a:lvl7pPr>
              <a:defRPr sz="1250"/>
            </a:lvl7pPr>
            <a:lvl8pPr>
              <a:defRPr sz="1250"/>
            </a:lvl8pPr>
            <a:lvl9pPr>
              <a:defRPr sz="12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5" name="Date Placeholder 3"/>
          <p:cNvSpPr>
            <a:spLocks noGrp="1"/>
          </p:cNvSpPr>
          <p:nvPr>
            <p:ph type="dt" sz="half" idx="10"/>
          </p:nvPr>
        </p:nvSpPr>
        <p:spPr/>
        <p:txBody>
          <a:bodyPr/>
          <a:lstStyle>
            <a:lvl1pPr>
              <a:defRPr/>
            </a:lvl1pPr>
          </a:lstStyle>
          <a:p>
            <a:pPr>
              <a:defRPr/>
            </a:pPr>
            <a:r>
              <a:rPr lang="en-US" smtClean="0"/>
              <a:t>Spring 2018</a:t>
            </a:r>
            <a:endParaRPr lang="en-US"/>
          </a:p>
        </p:txBody>
      </p:sp>
      <p:sp>
        <p:nvSpPr>
          <p:cNvPr id="6" name="Footer Placeholder 5"/>
          <p:cNvSpPr>
            <a:spLocks noGrp="1"/>
          </p:cNvSpPr>
          <p:nvPr>
            <p:ph type="ftr" sz="quarter" idx="11"/>
          </p:nvPr>
        </p:nvSpPr>
        <p:spPr/>
        <p:txBody>
          <a:bodyPr/>
          <a:lstStyle>
            <a:lvl1pPr>
              <a:defRPr/>
            </a:lvl1pPr>
          </a:lstStyle>
          <a:p>
            <a:pPr>
              <a:defRPr/>
            </a:pPr>
            <a:r>
              <a:rPr lang="en-US" smtClean="0"/>
              <a:t>Proper Anticipation Rejections</a:t>
            </a:r>
            <a:endParaRPr lang="en-US"/>
          </a:p>
        </p:txBody>
      </p:sp>
      <p:sp>
        <p:nvSpPr>
          <p:cNvPr id="7" name="Slide Number Placeholder 6"/>
          <p:cNvSpPr>
            <a:spLocks noGrp="1"/>
          </p:cNvSpPr>
          <p:nvPr>
            <p:ph type="sldNum" sz="quarter" idx="12"/>
          </p:nvPr>
        </p:nvSpPr>
        <p:spPr/>
        <p:txBody>
          <a:bodyPr/>
          <a:lstStyle>
            <a:lvl1pPr>
              <a:defRPr/>
            </a:lvl1pPr>
          </a:lstStyle>
          <a:p>
            <a:pPr>
              <a:defRPr/>
            </a:pPr>
            <a:fld id="{2D3F5612-1655-4623-AA4A-AE91CEBF4AD7}" type="slidenum">
              <a:rPr lang="en-US"/>
              <a:pPr>
                <a:defRPr/>
              </a:pPr>
              <a:t>‹#›</a:t>
            </a:fld>
            <a:endParaRPr lang="en-US"/>
          </a:p>
        </p:txBody>
      </p:sp>
    </p:spTree>
    <p:extLst>
      <p:ext uri="{BB962C8B-B14F-4D97-AF65-F5344CB8AC3E}">
        <p14:creationId xmlns:p14="http://schemas.microsoft.com/office/powerpoint/2010/main" val="1268468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6" name="Content Placeholder 5"/>
          <p:cNvSpPr>
            <a:spLocks noGrp="1"/>
          </p:cNvSpPr>
          <p:nvPr>
            <p:ph sz="quarter" idx="4"/>
          </p:nvPr>
        </p:nvSpPr>
        <p:spPr>
          <a:xfrm>
            <a:off x="4645028" y="2151083"/>
            <a:ext cx="4041774" cy="3003021"/>
          </a:xfrm>
        </p:spPr>
        <p:txBody>
          <a:bodyPr/>
          <a:lstStyle>
            <a:lvl1pPr>
              <a:defRPr sz="1667"/>
            </a:lvl1pPr>
            <a:lvl2pPr>
              <a:defRPr sz="1389"/>
            </a:lvl2pPr>
            <a:lvl3pPr>
              <a:defRPr sz="1250"/>
            </a:lvl3pPr>
            <a:lvl4pPr>
              <a:defRPr sz="1111"/>
            </a:lvl4pPr>
            <a:lvl5pPr>
              <a:defRPr sz="1111"/>
            </a:lvl5pPr>
            <a:lvl6pPr>
              <a:defRPr sz="1111"/>
            </a:lvl6pPr>
            <a:lvl7pPr>
              <a:defRPr sz="1111"/>
            </a:lvl7pPr>
            <a:lvl8pPr>
              <a:defRPr sz="1111"/>
            </a:lvl8pPr>
            <a:lvl9pPr>
              <a:defRPr sz="1111"/>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8" y="1354674"/>
            <a:ext cx="4041774" cy="796409"/>
          </a:xfrm>
        </p:spPr>
        <p:txBody>
          <a:bodyPr anchor="b"/>
          <a:lstStyle>
            <a:lvl1pPr marL="0" indent="0">
              <a:buNone/>
              <a:defRPr sz="1667" b="1"/>
            </a:lvl1pPr>
            <a:lvl2pPr marL="317475" indent="0">
              <a:buNone/>
              <a:defRPr sz="1389" b="1"/>
            </a:lvl2pPr>
            <a:lvl3pPr marL="634950" indent="0">
              <a:buNone/>
              <a:defRPr sz="1250" b="1"/>
            </a:lvl3pPr>
            <a:lvl4pPr marL="952424" indent="0">
              <a:buNone/>
              <a:defRPr sz="1111" b="1"/>
            </a:lvl4pPr>
            <a:lvl5pPr marL="1269898" indent="0">
              <a:buNone/>
              <a:defRPr sz="1111" b="1"/>
            </a:lvl5pPr>
            <a:lvl6pPr marL="1587373" indent="0">
              <a:buNone/>
              <a:defRPr sz="1111" b="1"/>
            </a:lvl6pPr>
            <a:lvl7pPr marL="1904848" indent="0">
              <a:buNone/>
              <a:defRPr sz="1111" b="1"/>
            </a:lvl7pPr>
            <a:lvl8pPr marL="2222322" indent="0">
              <a:buNone/>
              <a:defRPr sz="1111" b="1"/>
            </a:lvl8pPr>
            <a:lvl9pPr marL="2539797" indent="0">
              <a:buNone/>
              <a:defRPr sz="1111" b="1"/>
            </a:lvl9pPr>
          </a:lstStyle>
          <a:p>
            <a:pPr lvl="0"/>
            <a:r>
              <a:rPr lang="en-US" smtClean="0"/>
              <a:t>Click to edit Master text styles</a:t>
            </a:r>
          </a:p>
        </p:txBody>
      </p:sp>
      <p:sp>
        <p:nvSpPr>
          <p:cNvPr id="4" name="Content Placeholder 3"/>
          <p:cNvSpPr>
            <a:spLocks noGrp="1"/>
          </p:cNvSpPr>
          <p:nvPr>
            <p:ph sz="half" idx="2"/>
          </p:nvPr>
        </p:nvSpPr>
        <p:spPr>
          <a:xfrm>
            <a:off x="457208" y="2151083"/>
            <a:ext cx="4040189" cy="3003021"/>
          </a:xfrm>
        </p:spPr>
        <p:txBody>
          <a:bodyPr/>
          <a:lstStyle>
            <a:lvl1pPr>
              <a:defRPr sz="1667"/>
            </a:lvl1pPr>
            <a:lvl2pPr>
              <a:defRPr sz="1389"/>
            </a:lvl2pPr>
            <a:lvl3pPr>
              <a:defRPr sz="1250"/>
            </a:lvl3pPr>
            <a:lvl4pPr>
              <a:defRPr sz="1111"/>
            </a:lvl4pPr>
            <a:lvl5pPr>
              <a:defRPr sz="1111"/>
            </a:lvl5pPr>
            <a:lvl6pPr>
              <a:defRPr sz="1111"/>
            </a:lvl6pPr>
            <a:lvl7pPr>
              <a:defRPr sz="1111"/>
            </a:lvl7pPr>
            <a:lvl8pPr>
              <a:defRPr sz="1111"/>
            </a:lvl8pPr>
            <a:lvl9pPr>
              <a:defRPr sz="1111"/>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Text Placeholder 2"/>
          <p:cNvSpPr>
            <a:spLocks noGrp="1"/>
          </p:cNvSpPr>
          <p:nvPr>
            <p:ph type="body" idx="1"/>
          </p:nvPr>
        </p:nvSpPr>
        <p:spPr>
          <a:xfrm>
            <a:off x="457208" y="1354674"/>
            <a:ext cx="4040189" cy="796409"/>
          </a:xfrm>
        </p:spPr>
        <p:txBody>
          <a:bodyPr anchor="b"/>
          <a:lstStyle>
            <a:lvl1pPr marL="0" indent="0">
              <a:buNone/>
              <a:defRPr sz="1667" b="1"/>
            </a:lvl1pPr>
            <a:lvl2pPr marL="317475" indent="0">
              <a:buNone/>
              <a:defRPr sz="1389" b="1"/>
            </a:lvl2pPr>
            <a:lvl3pPr marL="634950" indent="0">
              <a:buNone/>
              <a:defRPr sz="1250" b="1"/>
            </a:lvl3pPr>
            <a:lvl4pPr marL="952424" indent="0">
              <a:buNone/>
              <a:defRPr sz="1111" b="1"/>
            </a:lvl4pPr>
            <a:lvl5pPr marL="1269898" indent="0">
              <a:buNone/>
              <a:defRPr sz="1111" b="1"/>
            </a:lvl5pPr>
            <a:lvl6pPr marL="1587373" indent="0">
              <a:buNone/>
              <a:defRPr sz="1111" b="1"/>
            </a:lvl6pPr>
            <a:lvl7pPr marL="1904848" indent="0">
              <a:buNone/>
              <a:defRPr sz="1111" b="1"/>
            </a:lvl7pPr>
            <a:lvl8pPr marL="2222322" indent="0">
              <a:buNone/>
              <a:defRPr sz="1111" b="1"/>
            </a:lvl8pPr>
            <a:lvl9pPr marL="2539797" indent="0">
              <a:buNone/>
              <a:defRPr sz="1111" b="1"/>
            </a:lvl9pPr>
          </a:lstStyle>
          <a:p>
            <a:pPr lvl="0"/>
            <a:r>
              <a:rPr lang="en-US" smtClean="0"/>
              <a:t>Click to edit Master text styles</a:t>
            </a:r>
          </a:p>
        </p:txBody>
      </p:sp>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7" name="Date Placeholder 3"/>
          <p:cNvSpPr>
            <a:spLocks noGrp="1"/>
          </p:cNvSpPr>
          <p:nvPr>
            <p:ph type="dt" sz="half" idx="10"/>
          </p:nvPr>
        </p:nvSpPr>
        <p:spPr/>
        <p:txBody>
          <a:bodyPr/>
          <a:lstStyle>
            <a:lvl1pPr>
              <a:defRPr/>
            </a:lvl1pPr>
          </a:lstStyle>
          <a:p>
            <a:pPr>
              <a:defRPr/>
            </a:pPr>
            <a:r>
              <a:rPr lang="en-US" smtClean="0"/>
              <a:t>Spring 2018</a:t>
            </a:r>
            <a:endParaRPr lang="en-US"/>
          </a:p>
        </p:txBody>
      </p:sp>
      <p:sp>
        <p:nvSpPr>
          <p:cNvPr id="8" name="Footer Placeholder 5"/>
          <p:cNvSpPr>
            <a:spLocks noGrp="1"/>
          </p:cNvSpPr>
          <p:nvPr>
            <p:ph type="ftr" sz="quarter" idx="11"/>
          </p:nvPr>
        </p:nvSpPr>
        <p:spPr/>
        <p:txBody>
          <a:bodyPr/>
          <a:lstStyle>
            <a:lvl1pPr>
              <a:defRPr/>
            </a:lvl1pPr>
          </a:lstStyle>
          <a:p>
            <a:pPr>
              <a:defRPr/>
            </a:pPr>
            <a:r>
              <a:rPr lang="en-US" smtClean="0"/>
              <a:t>Proper Anticipation Rejections</a:t>
            </a:r>
            <a:endParaRPr lang="en-US"/>
          </a:p>
        </p:txBody>
      </p:sp>
      <p:sp>
        <p:nvSpPr>
          <p:cNvPr id="9" name="Slide Number Placeholder 6"/>
          <p:cNvSpPr>
            <a:spLocks noGrp="1"/>
          </p:cNvSpPr>
          <p:nvPr>
            <p:ph type="sldNum" sz="quarter" idx="12"/>
          </p:nvPr>
        </p:nvSpPr>
        <p:spPr/>
        <p:txBody>
          <a:bodyPr/>
          <a:lstStyle>
            <a:lvl1pPr>
              <a:defRPr/>
            </a:lvl1pPr>
          </a:lstStyle>
          <a:p>
            <a:pPr>
              <a:defRPr/>
            </a:pPr>
            <a:fld id="{1B6328C7-58AE-40C4-BB27-1ABD9591F2D3}" type="slidenum">
              <a:rPr lang="en-US"/>
              <a:pPr>
                <a:defRPr/>
              </a:pPr>
              <a:t>‹#›</a:t>
            </a:fld>
            <a:endParaRPr lang="en-US"/>
          </a:p>
        </p:txBody>
      </p:sp>
    </p:spTree>
    <p:extLst>
      <p:ext uri="{BB962C8B-B14F-4D97-AF65-F5344CB8AC3E}">
        <p14:creationId xmlns:p14="http://schemas.microsoft.com/office/powerpoint/2010/main" val="3543647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r>
              <a:rPr lang="en-US" smtClean="0"/>
              <a:t>Spring 2018</a:t>
            </a:r>
            <a:endParaRPr lang="en-US"/>
          </a:p>
        </p:txBody>
      </p:sp>
      <p:sp>
        <p:nvSpPr>
          <p:cNvPr id="4" name="Footer Placeholder 5"/>
          <p:cNvSpPr>
            <a:spLocks noGrp="1"/>
          </p:cNvSpPr>
          <p:nvPr>
            <p:ph type="ftr" sz="quarter" idx="11"/>
          </p:nvPr>
        </p:nvSpPr>
        <p:spPr/>
        <p:txBody>
          <a:bodyPr/>
          <a:lstStyle>
            <a:lvl1pPr>
              <a:defRPr/>
            </a:lvl1pPr>
          </a:lstStyle>
          <a:p>
            <a:pPr>
              <a:defRPr/>
            </a:pPr>
            <a:r>
              <a:rPr lang="en-US" smtClean="0"/>
              <a:t>Proper Anticipation Rejections</a:t>
            </a:r>
            <a:endParaRPr lang="en-US"/>
          </a:p>
        </p:txBody>
      </p:sp>
      <p:sp>
        <p:nvSpPr>
          <p:cNvPr id="5" name="Slide Number Placeholder 6"/>
          <p:cNvSpPr>
            <a:spLocks noGrp="1"/>
          </p:cNvSpPr>
          <p:nvPr>
            <p:ph type="sldNum" sz="quarter" idx="12"/>
          </p:nvPr>
        </p:nvSpPr>
        <p:spPr/>
        <p:txBody>
          <a:bodyPr/>
          <a:lstStyle>
            <a:lvl1pPr>
              <a:defRPr/>
            </a:lvl1pPr>
          </a:lstStyle>
          <a:p>
            <a:pPr>
              <a:defRPr/>
            </a:pPr>
            <a:fld id="{76E90EC7-2ED2-484E-9D27-580272605354}" type="slidenum">
              <a:rPr lang="en-US"/>
              <a:pPr>
                <a:defRPr/>
              </a:pPr>
              <a:t>‹#›</a:t>
            </a:fld>
            <a:endParaRPr lang="en-US"/>
          </a:p>
        </p:txBody>
      </p:sp>
    </p:spTree>
    <p:extLst>
      <p:ext uri="{BB962C8B-B14F-4D97-AF65-F5344CB8AC3E}">
        <p14:creationId xmlns:p14="http://schemas.microsoft.com/office/powerpoint/2010/main" val="366327998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 name="Rectangle 9"/>
          <p:cNvSpPr/>
          <p:nvPr/>
        </p:nvSpPr>
        <p:spPr>
          <a:xfrm>
            <a:off x="-1588" y="2"/>
            <a:ext cx="9144001" cy="377825"/>
          </a:xfrm>
          <a:custGeom>
            <a:avLst/>
            <a:gdLst>
              <a:gd name="connsiteX0" fmla="*/ 0 w 9144000"/>
              <a:gd name="connsiteY0" fmla="*/ 0 h 242186"/>
              <a:gd name="connsiteX1" fmla="*/ 9144000 w 9144000"/>
              <a:gd name="connsiteY1" fmla="*/ 0 h 242186"/>
              <a:gd name="connsiteX2" fmla="*/ 9144000 w 9144000"/>
              <a:gd name="connsiteY2" fmla="*/ 242186 h 242186"/>
              <a:gd name="connsiteX3" fmla="*/ 0 w 9144000"/>
              <a:gd name="connsiteY3" fmla="*/ 242186 h 242186"/>
              <a:gd name="connsiteX4" fmla="*/ 0 w 9144000"/>
              <a:gd name="connsiteY4" fmla="*/ 0 h 242186"/>
              <a:gd name="connsiteX0" fmla="*/ 0 w 9144000"/>
              <a:gd name="connsiteY0" fmla="*/ 0 h 472558"/>
              <a:gd name="connsiteX1" fmla="*/ 9144000 w 9144000"/>
              <a:gd name="connsiteY1" fmla="*/ 0 h 472558"/>
              <a:gd name="connsiteX2" fmla="*/ 9144000 w 9144000"/>
              <a:gd name="connsiteY2" fmla="*/ 242186 h 472558"/>
              <a:gd name="connsiteX3" fmla="*/ 6119628 w 9144000"/>
              <a:gd name="connsiteY3" fmla="*/ 472558 h 472558"/>
              <a:gd name="connsiteX4" fmla="*/ 0 w 9144000"/>
              <a:gd name="connsiteY4" fmla="*/ 0 h 472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472558">
                <a:moveTo>
                  <a:pt x="0" y="0"/>
                </a:moveTo>
                <a:lnTo>
                  <a:pt x="9144000" y="0"/>
                </a:lnTo>
                <a:lnTo>
                  <a:pt x="9144000" y="242186"/>
                </a:lnTo>
                <a:lnTo>
                  <a:pt x="6119628" y="472558"/>
                </a:lnTo>
                <a:lnTo>
                  <a:pt x="0" y="0"/>
                </a:lnTo>
                <a:close/>
              </a:path>
            </a:pathLst>
          </a:custGeom>
          <a:solidFill>
            <a:srgbClr val="164469">
              <a:alpha val="15000"/>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250" dirty="0"/>
          </a:p>
        </p:txBody>
      </p:sp>
      <p:sp>
        <p:nvSpPr>
          <p:cNvPr id="4" name="Date Placeholder 3"/>
          <p:cNvSpPr>
            <a:spLocks noGrp="1"/>
          </p:cNvSpPr>
          <p:nvPr>
            <p:ph type="dt" sz="half" idx="2"/>
          </p:nvPr>
        </p:nvSpPr>
        <p:spPr>
          <a:xfrm>
            <a:off x="457200" y="5297488"/>
            <a:ext cx="1066800" cy="303212"/>
          </a:xfrm>
          <a:prstGeom prst="rect">
            <a:avLst/>
          </a:prstGeom>
        </p:spPr>
        <p:txBody>
          <a:bodyPr vert="horz" lIns="91440" tIns="45720" rIns="91440" bIns="45720" rtlCol="0" anchor="b"/>
          <a:lstStyle>
            <a:lvl1pPr algn="l" eaLnBrk="1" fontAlgn="auto" hangingPunct="1">
              <a:spcBef>
                <a:spcPts val="0"/>
              </a:spcBef>
              <a:spcAft>
                <a:spcPts val="0"/>
              </a:spcAft>
              <a:defRPr sz="833" dirty="0" smtClean="0">
                <a:solidFill>
                  <a:schemeClr val="tx1"/>
                </a:solidFill>
                <a:latin typeface="Segoe UI" panose="020B0502040204020203" pitchFamily="34" charset="0"/>
                <a:ea typeface="Segoe UI" panose="020B0502040204020203" pitchFamily="34" charset="0"/>
                <a:cs typeface="Segoe UI" panose="020B0502040204020203" pitchFamily="34" charset="0"/>
              </a:defRPr>
            </a:lvl1pPr>
          </a:lstStyle>
          <a:p>
            <a:pPr>
              <a:defRPr/>
            </a:pPr>
            <a:r>
              <a:rPr lang="en-US" smtClean="0"/>
              <a:t>Spring 2018</a:t>
            </a:r>
            <a:endParaRPr lang="en-US" dirty="0"/>
          </a:p>
        </p:txBody>
      </p:sp>
      <p:sp>
        <p:nvSpPr>
          <p:cNvPr id="6" name="Footer Placeholder 5"/>
          <p:cNvSpPr>
            <a:spLocks noGrp="1"/>
          </p:cNvSpPr>
          <p:nvPr>
            <p:ph type="ftr" sz="quarter" idx="3"/>
          </p:nvPr>
        </p:nvSpPr>
        <p:spPr>
          <a:xfrm>
            <a:off x="1663700" y="5297488"/>
            <a:ext cx="5816600" cy="303212"/>
          </a:xfrm>
          <a:prstGeom prst="rect">
            <a:avLst/>
          </a:prstGeom>
        </p:spPr>
        <p:txBody>
          <a:bodyPr vert="horz" lIns="91440" tIns="45720" rIns="91440" bIns="45720" rtlCol="0" anchor="b"/>
          <a:lstStyle>
            <a:lvl1pPr algn="ctr" eaLnBrk="1" fontAlgn="auto" hangingPunct="1">
              <a:spcBef>
                <a:spcPts val="0"/>
              </a:spcBef>
              <a:spcAft>
                <a:spcPts val="0"/>
              </a:spcAft>
              <a:defRPr sz="833" dirty="0" smtClean="0">
                <a:solidFill>
                  <a:schemeClr val="tx1"/>
                </a:solidFill>
                <a:latin typeface="Segoe UI" panose="020B0502040204020203" pitchFamily="34" charset="0"/>
                <a:ea typeface="Segoe UI" panose="020B0502040204020203" pitchFamily="34" charset="0"/>
                <a:cs typeface="Segoe UI" panose="020B0502040204020203" pitchFamily="34" charset="0"/>
              </a:defRPr>
            </a:lvl1pPr>
          </a:lstStyle>
          <a:p>
            <a:pPr>
              <a:defRPr/>
            </a:pPr>
            <a:r>
              <a:rPr lang="en-US" dirty="0" smtClean="0"/>
              <a:t>Proper Anticipation Rejections</a:t>
            </a:r>
            <a:endParaRPr lang="en-US" dirty="0"/>
          </a:p>
        </p:txBody>
      </p:sp>
      <p:sp>
        <p:nvSpPr>
          <p:cNvPr id="7" name="Slide Number Placeholder 6"/>
          <p:cNvSpPr>
            <a:spLocks noGrp="1"/>
          </p:cNvSpPr>
          <p:nvPr>
            <p:ph type="sldNum" sz="quarter" idx="4"/>
          </p:nvPr>
        </p:nvSpPr>
        <p:spPr>
          <a:xfrm>
            <a:off x="7620000" y="5297488"/>
            <a:ext cx="1066800" cy="303212"/>
          </a:xfrm>
          <a:prstGeom prst="rect">
            <a:avLst/>
          </a:prstGeom>
        </p:spPr>
        <p:txBody>
          <a:bodyPr vert="horz" lIns="91440" tIns="45720" rIns="91440" bIns="45720" rtlCol="0" anchor="b"/>
          <a:lstStyle>
            <a:lvl1pPr algn="r" eaLnBrk="1" fontAlgn="auto" hangingPunct="1">
              <a:spcBef>
                <a:spcPts val="0"/>
              </a:spcBef>
              <a:spcAft>
                <a:spcPts val="0"/>
              </a:spcAft>
              <a:defRPr sz="833">
                <a:solidFill>
                  <a:schemeClr val="tx1"/>
                </a:solidFill>
                <a:latin typeface="Segoe UI" panose="020B0502040204020203" pitchFamily="34" charset="0"/>
                <a:ea typeface="Segoe UI" panose="020B0502040204020203" pitchFamily="34" charset="0"/>
                <a:cs typeface="Segoe UI" panose="020B0502040204020203" pitchFamily="34" charset="0"/>
              </a:defRPr>
            </a:lvl1pPr>
          </a:lstStyle>
          <a:p>
            <a:pPr>
              <a:defRPr/>
            </a:pPr>
            <a:fld id="{DEA85894-479E-4C3B-BAE5-FAC5E78A98D1}" type="slidenum">
              <a:rPr lang="en-US" smtClean="0"/>
              <a:pPr>
                <a:defRPr/>
              </a:pPr>
              <a:t>‹#›</a:t>
            </a:fld>
            <a:endParaRPr lang="en-US" dirty="0"/>
          </a:p>
        </p:txBody>
      </p:sp>
      <p:sp>
        <p:nvSpPr>
          <p:cNvPr id="1030" name="Text Placeholder 2"/>
          <p:cNvSpPr>
            <a:spLocks noGrp="1"/>
          </p:cNvSpPr>
          <p:nvPr>
            <p:ph type="body" idx="1"/>
          </p:nvPr>
        </p:nvSpPr>
        <p:spPr bwMode="auto">
          <a:xfrm>
            <a:off x="457200" y="1447800"/>
            <a:ext cx="8229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1" name="Title Placeholder 1"/>
          <p:cNvSpPr>
            <a:spLocks noGrp="1"/>
          </p:cNvSpPr>
          <p:nvPr>
            <p:ph type="title"/>
          </p:nvPr>
        </p:nvSpPr>
        <p:spPr bwMode="auto">
          <a:xfrm>
            <a:off x="457200" y="377825"/>
            <a:ext cx="8229600"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Tree>
    <p:extLst>
      <p:ext uri="{BB962C8B-B14F-4D97-AF65-F5344CB8AC3E}">
        <p14:creationId xmlns:p14="http://schemas.microsoft.com/office/powerpoint/2010/main" val="289141656"/>
      </p:ext>
    </p:extLst>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 id="2147483879" r:id="rId12"/>
    <p:sldLayoutId id="2147483880" r:id="rId13"/>
    <p:sldLayoutId id="2147483881" r:id="rId14"/>
    <p:sldLayoutId id="2147483882" r:id="rId15"/>
    <p:sldLayoutId id="2147483883" r:id="rId16"/>
  </p:sldLayoutIdLst>
  <p:timing>
    <p:tnLst>
      <p:par>
        <p:cTn id="1" dur="indefinite" restart="never" nodeType="tmRoot"/>
      </p:par>
    </p:tnLst>
  </p:timing>
  <p:hf hdr="0"/>
  <p:txStyles>
    <p:titleStyle>
      <a:lvl1pPr algn="l" defTabSz="317475" rtl="0" eaLnBrk="1" fontAlgn="base" hangingPunct="1">
        <a:spcBef>
          <a:spcPct val="0"/>
        </a:spcBef>
        <a:spcAft>
          <a:spcPct val="0"/>
        </a:spcAft>
        <a:defRPr sz="2222" b="1" i="0" u="none" kern="1200">
          <a:solidFill>
            <a:schemeClr val="tx1"/>
          </a:solidFill>
          <a:latin typeface="Segoe UI"/>
          <a:ea typeface="+mj-ea"/>
          <a:cs typeface="+mj-cs"/>
        </a:defRPr>
      </a:lvl1pPr>
      <a:lvl2pPr algn="l" defTabSz="317475" rtl="0" eaLnBrk="1" fontAlgn="base" hangingPunct="1">
        <a:spcBef>
          <a:spcPct val="0"/>
        </a:spcBef>
        <a:spcAft>
          <a:spcPct val="0"/>
        </a:spcAft>
        <a:defRPr sz="2222" b="1">
          <a:solidFill>
            <a:schemeClr val="tx1"/>
          </a:solidFill>
          <a:latin typeface="Segoe UI" pitchFamily="34" charset="0"/>
        </a:defRPr>
      </a:lvl2pPr>
      <a:lvl3pPr algn="l" defTabSz="317475" rtl="0" eaLnBrk="1" fontAlgn="base" hangingPunct="1">
        <a:spcBef>
          <a:spcPct val="0"/>
        </a:spcBef>
        <a:spcAft>
          <a:spcPct val="0"/>
        </a:spcAft>
        <a:defRPr sz="2222" b="1">
          <a:solidFill>
            <a:schemeClr val="tx1"/>
          </a:solidFill>
          <a:latin typeface="Segoe UI" pitchFamily="34" charset="0"/>
        </a:defRPr>
      </a:lvl3pPr>
      <a:lvl4pPr algn="l" defTabSz="317475" rtl="0" eaLnBrk="1" fontAlgn="base" hangingPunct="1">
        <a:spcBef>
          <a:spcPct val="0"/>
        </a:spcBef>
        <a:spcAft>
          <a:spcPct val="0"/>
        </a:spcAft>
        <a:defRPr sz="2222" b="1">
          <a:solidFill>
            <a:schemeClr val="tx1"/>
          </a:solidFill>
          <a:latin typeface="Segoe UI" pitchFamily="34" charset="0"/>
        </a:defRPr>
      </a:lvl4pPr>
      <a:lvl5pPr algn="l" defTabSz="317475" rtl="0" eaLnBrk="1" fontAlgn="base" hangingPunct="1">
        <a:spcBef>
          <a:spcPct val="0"/>
        </a:spcBef>
        <a:spcAft>
          <a:spcPct val="0"/>
        </a:spcAft>
        <a:defRPr sz="2222" b="1">
          <a:solidFill>
            <a:schemeClr val="tx1"/>
          </a:solidFill>
          <a:latin typeface="Segoe UI" pitchFamily="34" charset="0"/>
        </a:defRPr>
      </a:lvl5pPr>
      <a:lvl6pPr marL="317475" algn="l" defTabSz="317475" rtl="0" eaLnBrk="1" fontAlgn="base" hangingPunct="1">
        <a:spcBef>
          <a:spcPct val="0"/>
        </a:spcBef>
        <a:spcAft>
          <a:spcPct val="0"/>
        </a:spcAft>
        <a:defRPr sz="2222" b="1">
          <a:solidFill>
            <a:schemeClr val="tx1"/>
          </a:solidFill>
          <a:latin typeface="Segoe UI" pitchFamily="34" charset="0"/>
        </a:defRPr>
      </a:lvl6pPr>
      <a:lvl7pPr marL="634950" algn="l" defTabSz="317475" rtl="0" eaLnBrk="1" fontAlgn="base" hangingPunct="1">
        <a:spcBef>
          <a:spcPct val="0"/>
        </a:spcBef>
        <a:spcAft>
          <a:spcPct val="0"/>
        </a:spcAft>
        <a:defRPr sz="2222" b="1">
          <a:solidFill>
            <a:schemeClr val="tx1"/>
          </a:solidFill>
          <a:latin typeface="Segoe UI" pitchFamily="34" charset="0"/>
        </a:defRPr>
      </a:lvl7pPr>
      <a:lvl8pPr marL="952424" algn="l" defTabSz="317475" rtl="0" eaLnBrk="1" fontAlgn="base" hangingPunct="1">
        <a:spcBef>
          <a:spcPct val="0"/>
        </a:spcBef>
        <a:spcAft>
          <a:spcPct val="0"/>
        </a:spcAft>
        <a:defRPr sz="2222" b="1">
          <a:solidFill>
            <a:schemeClr val="tx1"/>
          </a:solidFill>
          <a:latin typeface="Segoe UI" pitchFamily="34" charset="0"/>
        </a:defRPr>
      </a:lvl8pPr>
      <a:lvl9pPr marL="1269898" algn="l" defTabSz="317475" rtl="0" eaLnBrk="1" fontAlgn="base" hangingPunct="1">
        <a:spcBef>
          <a:spcPct val="0"/>
        </a:spcBef>
        <a:spcAft>
          <a:spcPct val="0"/>
        </a:spcAft>
        <a:defRPr sz="2222" b="1">
          <a:solidFill>
            <a:schemeClr val="tx1"/>
          </a:solidFill>
          <a:latin typeface="Segoe UI" pitchFamily="34" charset="0"/>
        </a:defRPr>
      </a:lvl9pPr>
    </p:titleStyle>
    <p:bodyStyle>
      <a:lvl1pPr marL="238106" indent="-238106" algn="l" defTabSz="317475" rtl="0" eaLnBrk="1" fontAlgn="base" hangingPunct="1">
        <a:spcBef>
          <a:spcPct val="20000"/>
        </a:spcBef>
        <a:spcAft>
          <a:spcPct val="0"/>
        </a:spcAft>
        <a:buFont typeface="Arial" panose="020B0604020202020204" pitchFamily="34" charset="0"/>
        <a:buChar char="•"/>
        <a:defRPr sz="1944" kern="1200">
          <a:solidFill>
            <a:schemeClr val="tx1"/>
          </a:solidFill>
          <a:latin typeface="Segoe UI"/>
          <a:ea typeface="+mn-ea"/>
          <a:cs typeface="+mn-cs"/>
        </a:defRPr>
      </a:lvl1pPr>
      <a:lvl2pPr marL="475110" indent="-198421" algn="l" defTabSz="317475" rtl="0" eaLnBrk="1" fontAlgn="base" hangingPunct="1">
        <a:spcBef>
          <a:spcPct val="20000"/>
        </a:spcBef>
        <a:spcAft>
          <a:spcPct val="0"/>
        </a:spcAft>
        <a:buFont typeface="Arial" panose="020B0604020202020204" pitchFamily="34" charset="0"/>
        <a:buChar char="–"/>
        <a:defRPr sz="1667" kern="1200">
          <a:solidFill>
            <a:schemeClr val="tx1"/>
          </a:solidFill>
          <a:latin typeface="Segoe UI"/>
          <a:ea typeface="+mn-ea"/>
          <a:cs typeface="+mn-cs"/>
        </a:defRPr>
      </a:lvl2pPr>
      <a:lvl3pPr marL="634950" indent="-158737" algn="l" defTabSz="317475" rtl="0" eaLnBrk="1" fontAlgn="base" hangingPunct="1">
        <a:spcBef>
          <a:spcPct val="20000"/>
        </a:spcBef>
        <a:spcAft>
          <a:spcPct val="0"/>
        </a:spcAft>
        <a:buFont typeface="Arial" panose="020B0604020202020204" pitchFamily="34" charset="0"/>
        <a:buChar char="•"/>
        <a:defRPr sz="1389" kern="1200">
          <a:solidFill>
            <a:schemeClr val="tx1"/>
          </a:solidFill>
          <a:latin typeface="Segoe UI"/>
          <a:ea typeface="+mn-ea"/>
          <a:cs typeface="+mn-cs"/>
        </a:defRPr>
      </a:lvl3pPr>
      <a:lvl4pPr marL="876362" indent="-158737" algn="l" defTabSz="317475" rtl="0" eaLnBrk="1" fontAlgn="base" hangingPunct="1">
        <a:spcBef>
          <a:spcPct val="20000"/>
        </a:spcBef>
        <a:spcAft>
          <a:spcPct val="0"/>
        </a:spcAft>
        <a:buFont typeface="Arial" panose="020B0604020202020204" pitchFamily="34" charset="0"/>
        <a:buChar char="–"/>
        <a:defRPr kern="1200">
          <a:solidFill>
            <a:schemeClr val="tx1"/>
          </a:solidFill>
          <a:latin typeface="Segoe UI"/>
          <a:ea typeface="+mn-ea"/>
          <a:cs typeface="+mn-cs"/>
        </a:defRPr>
      </a:lvl4pPr>
      <a:lvl5pPr marL="1070375" indent="-158737" algn="l" defTabSz="317475" rtl="0" eaLnBrk="1" fontAlgn="base" hangingPunct="1">
        <a:spcBef>
          <a:spcPct val="20000"/>
        </a:spcBef>
        <a:spcAft>
          <a:spcPct val="0"/>
        </a:spcAft>
        <a:buFont typeface="Arial" panose="020B0604020202020204" pitchFamily="34" charset="0"/>
        <a:buChar char="»"/>
        <a:defRPr kern="1200">
          <a:solidFill>
            <a:schemeClr val="tx1"/>
          </a:solidFill>
          <a:latin typeface="Segoe UI"/>
          <a:ea typeface="+mn-ea"/>
          <a:cs typeface="+mn-cs"/>
        </a:defRPr>
      </a:lvl5pPr>
      <a:lvl6pPr marL="1746110" indent="-158737" algn="l" defTabSz="317475" rtl="0" eaLnBrk="1" latinLnBrk="0" hangingPunct="1">
        <a:spcBef>
          <a:spcPct val="20000"/>
        </a:spcBef>
        <a:buFont typeface="Arial"/>
        <a:buChar char="•"/>
        <a:defRPr sz="1389" kern="1200">
          <a:solidFill>
            <a:schemeClr val="tx1"/>
          </a:solidFill>
          <a:latin typeface="+mn-lt"/>
          <a:ea typeface="+mn-ea"/>
          <a:cs typeface="+mn-cs"/>
        </a:defRPr>
      </a:lvl6pPr>
      <a:lvl7pPr marL="2063585" indent="-158737" algn="l" defTabSz="317475" rtl="0" eaLnBrk="1" latinLnBrk="0" hangingPunct="1">
        <a:spcBef>
          <a:spcPct val="20000"/>
        </a:spcBef>
        <a:buFont typeface="Arial"/>
        <a:buChar char="•"/>
        <a:defRPr sz="1389" kern="1200">
          <a:solidFill>
            <a:schemeClr val="tx1"/>
          </a:solidFill>
          <a:latin typeface="+mn-lt"/>
          <a:ea typeface="+mn-ea"/>
          <a:cs typeface="+mn-cs"/>
        </a:defRPr>
      </a:lvl7pPr>
      <a:lvl8pPr marL="2381060" indent="-158737" algn="l" defTabSz="317475" rtl="0" eaLnBrk="1" latinLnBrk="0" hangingPunct="1">
        <a:spcBef>
          <a:spcPct val="20000"/>
        </a:spcBef>
        <a:buFont typeface="Arial"/>
        <a:buChar char="•"/>
        <a:defRPr sz="1389" kern="1200">
          <a:solidFill>
            <a:schemeClr val="tx1"/>
          </a:solidFill>
          <a:latin typeface="+mn-lt"/>
          <a:ea typeface="+mn-ea"/>
          <a:cs typeface="+mn-cs"/>
        </a:defRPr>
      </a:lvl8pPr>
      <a:lvl9pPr marL="2698534" indent="-158737" algn="l" defTabSz="317475" rtl="0" eaLnBrk="1" latinLnBrk="0" hangingPunct="1">
        <a:spcBef>
          <a:spcPct val="20000"/>
        </a:spcBef>
        <a:buFont typeface="Arial"/>
        <a:buChar char="•"/>
        <a:defRPr sz="1389" kern="1200">
          <a:solidFill>
            <a:schemeClr val="tx1"/>
          </a:solidFill>
          <a:latin typeface="+mn-lt"/>
          <a:ea typeface="+mn-ea"/>
          <a:cs typeface="+mn-cs"/>
        </a:defRPr>
      </a:lvl9pPr>
    </p:bodyStyle>
    <p:otherStyle>
      <a:defPPr>
        <a:defRPr lang="en-US"/>
      </a:defPPr>
      <a:lvl1pPr marL="0" algn="l" defTabSz="317475" rtl="0" eaLnBrk="1" latinLnBrk="0" hangingPunct="1">
        <a:defRPr sz="1250" kern="1200">
          <a:solidFill>
            <a:schemeClr val="tx1"/>
          </a:solidFill>
          <a:latin typeface="+mn-lt"/>
          <a:ea typeface="+mn-ea"/>
          <a:cs typeface="+mn-cs"/>
        </a:defRPr>
      </a:lvl1pPr>
      <a:lvl2pPr marL="317475" algn="l" defTabSz="317475" rtl="0" eaLnBrk="1" latinLnBrk="0" hangingPunct="1">
        <a:defRPr sz="1250" kern="1200">
          <a:solidFill>
            <a:schemeClr val="tx1"/>
          </a:solidFill>
          <a:latin typeface="+mn-lt"/>
          <a:ea typeface="+mn-ea"/>
          <a:cs typeface="+mn-cs"/>
        </a:defRPr>
      </a:lvl2pPr>
      <a:lvl3pPr marL="634950" algn="l" defTabSz="317475" rtl="0" eaLnBrk="1" latinLnBrk="0" hangingPunct="1">
        <a:defRPr sz="1250" kern="1200">
          <a:solidFill>
            <a:schemeClr val="tx1"/>
          </a:solidFill>
          <a:latin typeface="+mn-lt"/>
          <a:ea typeface="+mn-ea"/>
          <a:cs typeface="+mn-cs"/>
        </a:defRPr>
      </a:lvl3pPr>
      <a:lvl4pPr marL="952424" algn="l" defTabSz="317475" rtl="0" eaLnBrk="1" latinLnBrk="0" hangingPunct="1">
        <a:defRPr sz="1250" kern="1200">
          <a:solidFill>
            <a:schemeClr val="tx1"/>
          </a:solidFill>
          <a:latin typeface="+mn-lt"/>
          <a:ea typeface="+mn-ea"/>
          <a:cs typeface="+mn-cs"/>
        </a:defRPr>
      </a:lvl4pPr>
      <a:lvl5pPr marL="1269898" algn="l" defTabSz="317475" rtl="0" eaLnBrk="1" latinLnBrk="0" hangingPunct="1">
        <a:defRPr sz="1250" kern="1200">
          <a:solidFill>
            <a:schemeClr val="tx1"/>
          </a:solidFill>
          <a:latin typeface="+mn-lt"/>
          <a:ea typeface="+mn-ea"/>
          <a:cs typeface="+mn-cs"/>
        </a:defRPr>
      </a:lvl5pPr>
      <a:lvl6pPr marL="1587373" algn="l" defTabSz="317475" rtl="0" eaLnBrk="1" latinLnBrk="0" hangingPunct="1">
        <a:defRPr sz="1250" kern="1200">
          <a:solidFill>
            <a:schemeClr val="tx1"/>
          </a:solidFill>
          <a:latin typeface="+mn-lt"/>
          <a:ea typeface="+mn-ea"/>
          <a:cs typeface="+mn-cs"/>
        </a:defRPr>
      </a:lvl6pPr>
      <a:lvl7pPr marL="1904848" algn="l" defTabSz="317475" rtl="0" eaLnBrk="1" latinLnBrk="0" hangingPunct="1">
        <a:defRPr sz="1250" kern="1200">
          <a:solidFill>
            <a:schemeClr val="tx1"/>
          </a:solidFill>
          <a:latin typeface="+mn-lt"/>
          <a:ea typeface="+mn-ea"/>
          <a:cs typeface="+mn-cs"/>
        </a:defRPr>
      </a:lvl7pPr>
      <a:lvl8pPr marL="2222322" algn="l" defTabSz="317475" rtl="0" eaLnBrk="1" latinLnBrk="0" hangingPunct="1">
        <a:defRPr sz="1250" kern="1200">
          <a:solidFill>
            <a:schemeClr val="tx1"/>
          </a:solidFill>
          <a:latin typeface="+mn-lt"/>
          <a:ea typeface="+mn-ea"/>
          <a:cs typeface="+mn-cs"/>
        </a:defRPr>
      </a:lvl8pPr>
      <a:lvl9pPr marL="2539797" algn="l" defTabSz="317475" rtl="0" eaLnBrk="1" latinLnBrk="0" hangingPunct="1">
        <a:defRPr sz="12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hyperlink" Target="https://www.surveymonkey.com/r/8RBG3SL" TargetMode="External"/><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04800" y="1257300"/>
            <a:ext cx="8387802" cy="1435436"/>
          </a:xfrm>
        </p:spPr>
        <p:txBody>
          <a:bodyPr>
            <a:normAutofit fontScale="90000"/>
          </a:bodyPr>
          <a:lstStyle/>
          <a:p>
            <a:r>
              <a:rPr lang="en-US" sz="2833" dirty="0" smtClean="0"/>
              <a:t/>
            </a:r>
            <a:br>
              <a:rPr lang="en-US" sz="2833" dirty="0" smtClean="0"/>
            </a:br>
            <a:r>
              <a:rPr lang="en-US" sz="4000" dirty="0" smtClean="0">
                <a:latin typeface="+mj-lt"/>
              </a:rPr>
              <a:t>Proper Anticipation Rejections:</a:t>
            </a:r>
            <a:br>
              <a:rPr lang="en-US" sz="4000" dirty="0" smtClean="0">
                <a:latin typeface="+mj-lt"/>
              </a:rPr>
            </a:br>
            <a:r>
              <a:rPr lang="en-US" sz="4000" dirty="0" smtClean="0">
                <a:latin typeface="+mj-lt"/>
              </a:rPr>
              <a:t>Reminders from Recent Case Law</a:t>
            </a:r>
            <a:endParaRPr lang="en-US" sz="4000" dirty="0">
              <a:latin typeface="+mj-lt"/>
            </a:endParaRPr>
          </a:p>
        </p:txBody>
      </p:sp>
      <p:sp>
        <p:nvSpPr>
          <p:cNvPr id="5" name="Subtitle 4"/>
          <p:cNvSpPr>
            <a:spLocks noGrp="1"/>
          </p:cNvSpPr>
          <p:nvPr>
            <p:ph type="subTitle" idx="1"/>
          </p:nvPr>
        </p:nvSpPr>
        <p:spPr>
          <a:xfrm>
            <a:off x="4267200" y="2781300"/>
            <a:ext cx="4476203" cy="1079500"/>
          </a:xfrm>
        </p:spPr>
        <p:txBody>
          <a:bodyPr>
            <a:noAutofit/>
          </a:bodyPr>
          <a:lstStyle/>
          <a:p>
            <a:r>
              <a:rPr lang="en-US" sz="2800" dirty="0" smtClean="0"/>
              <a:t>USPTO Examiner Training</a:t>
            </a:r>
          </a:p>
          <a:p>
            <a:r>
              <a:rPr lang="en-US" sz="2800" dirty="0" smtClean="0"/>
              <a:t>Spring 2018</a:t>
            </a:r>
            <a:endParaRPr lang="en-US" sz="2800" dirty="0"/>
          </a:p>
        </p:txBody>
      </p:sp>
    </p:spTree>
    <p:extLst>
      <p:ext uri="{BB962C8B-B14F-4D97-AF65-F5344CB8AC3E}">
        <p14:creationId xmlns:p14="http://schemas.microsoft.com/office/powerpoint/2010/main" val="10590367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58028"/>
            <a:ext cx="8229600" cy="889000"/>
          </a:xfrm>
        </p:spPr>
        <p:txBody>
          <a:bodyPr/>
          <a:lstStyle/>
          <a:p>
            <a:r>
              <a:rPr lang="en-US" sz="3200" i="1" dirty="0"/>
              <a:t>Wasica v. Continental Auto</a:t>
            </a:r>
            <a:r>
              <a:rPr lang="en-US" sz="3200" dirty="0"/>
              <a:t>: </a:t>
            </a:r>
            <a:r>
              <a:rPr lang="en-US" sz="2800" dirty="0" smtClean="0"/>
              <a:t>PTAB’s </a:t>
            </a:r>
            <a:r>
              <a:rPr lang="en-US" sz="2800" dirty="0"/>
              <a:t>Finding of No Anticipation by Oselin Reference</a:t>
            </a:r>
          </a:p>
        </p:txBody>
      </p:sp>
      <p:sp>
        <p:nvSpPr>
          <p:cNvPr id="6" name="Rectangle 5" descr="Red rectangle arond the claim."/>
          <p:cNvSpPr/>
          <p:nvPr/>
        </p:nvSpPr>
        <p:spPr>
          <a:xfrm>
            <a:off x="457200" y="1333500"/>
            <a:ext cx="2286000" cy="3785652"/>
          </a:xfrm>
          <a:prstGeom prst="rect">
            <a:avLst/>
          </a:prstGeom>
          <a:ln w="25400" cmpd="sng">
            <a:solidFill>
              <a:srgbClr val="C00000"/>
            </a:solidFill>
          </a:ln>
        </p:spPr>
        <p:txBody>
          <a:bodyPr wrap="square">
            <a:spAutoFit/>
          </a:bodyPr>
          <a:lstStyle/>
          <a:p>
            <a:r>
              <a:rPr lang="en-US" sz="2000" dirty="0">
                <a:solidFill>
                  <a:srgbClr val="000000"/>
                </a:solidFill>
              </a:rPr>
              <a:t>6. </a:t>
            </a:r>
            <a:r>
              <a:rPr lang="en-US" sz="2000" dirty="0"/>
              <a:t>A monitoring device . . .  wherein transmission of the signals from the transmitter to the receiver is carried out with electromagnetic waves of </a:t>
            </a:r>
            <a:r>
              <a:rPr lang="en-US" sz="2000" b="1" dirty="0"/>
              <a:t>constant frequency</a:t>
            </a:r>
            <a:r>
              <a:rPr lang="en-US" sz="2000" dirty="0">
                <a:solidFill>
                  <a:srgbClr val="FF0000"/>
                </a:solidFill>
              </a:rPr>
              <a:t> </a:t>
            </a:r>
            <a:r>
              <a:rPr lang="en-US" sz="2000" dirty="0"/>
              <a:t>acting as carrier waves.  </a:t>
            </a:r>
          </a:p>
        </p:txBody>
      </p:sp>
      <p:sp>
        <p:nvSpPr>
          <p:cNvPr id="12" name="TextBox 11"/>
          <p:cNvSpPr txBox="1"/>
          <p:nvPr/>
        </p:nvSpPr>
        <p:spPr>
          <a:xfrm>
            <a:off x="2903105" y="1333499"/>
            <a:ext cx="6083300" cy="4038601"/>
          </a:xfrm>
          <a:prstGeom prst="rect">
            <a:avLst/>
          </a:prstGeom>
          <a:noFill/>
        </p:spPr>
        <p:txBody>
          <a:bodyPr wrap="square" rtlCol="0">
            <a:normAutofit fontScale="92500" lnSpcReduction="20000"/>
          </a:bodyPr>
          <a:lstStyle/>
          <a:p>
            <a:pPr marL="176213" indent="-176213">
              <a:buFont typeface="Arial" panose="020B0604020202020204" pitchFamily="34" charset="0"/>
              <a:buChar char="•"/>
            </a:pPr>
            <a:r>
              <a:rPr lang="en-US" dirty="0" smtClean="0">
                <a:latin typeface="+mj-lt"/>
              </a:rPr>
              <a:t>The </a:t>
            </a:r>
            <a:r>
              <a:rPr lang="en-US" dirty="0">
                <a:latin typeface="+mj-lt"/>
              </a:rPr>
              <a:t>Oselin reference concerned vehicular systems for monitoring tire pressure.  PTAB agreed with the challengers that Oselin taught all limitations other than “electromagnetic waves of </a:t>
            </a:r>
            <a:r>
              <a:rPr lang="en-US" b="1" dirty="0">
                <a:latin typeface="+mj-lt"/>
              </a:rPr>
              <a:t>constant frequency </a:t>
            </a:r>
            <a:r>
              <a:rPr lang="en-US" dirty="0">
                <a:latin typeface="+mj-lt"/>
              </a:rPr>
              <a:t>acting as carrier waves.”</a:t>
            </a:r>
          </a:p>
          <a:p>
            <a:pPr marL="176213" indent="-176213">
              <a:buFont typeface="Arial" panose="020B0604020202020204" pitchFamily="34" charset="0"/>
              <a:buChar char="•"/>
            </a:pPr>
            <a:endParaRPr lang="en-US" dirty="0">
              <a:latin typeface="+mj-lt"/>
            </a:endParaRPr>
          </a:p>
          <a:p>
            <a:pPr marL="176213" indent="-176213">
              <a:buFont typeface="Arial" panose="020B0604020202020204" pitchFamily="34" charset="0"/>
              <a:buChar char="•"/>
            </a:pPr>
            <a:r>
              <a:rPr lang="en-US" dirty="0">
                <a:latin typeface="+mj-lt"/>
              </a:rPr>
              <a:t>The challengers pointed to Oselin’s teaching that the transmission of signals could use “any modulating scheme,” and argued that the “constant frequency” limitation was met because a well-known scheme existed (phase key shifting) that utilized constant frequency electromagnetic waves as carrier waves.  </a:t>
            </a:r>
          </a:p>
          <a:p>
            <a:pPr marL="176213" indent="-176213">
              <a:buFont typeface="Arial" panose="020B0604020202020204" pitchFamily="34" charset="0"/>
              <a:buChar char="•"/>
            </a:pPr>
            <a:endParaRPr lang="en-US" dirty="0">
              <a:latin typeface="+mj-lt"/>
            </a:endParaRPr>
          </a:p>
          <a:p>
            <a:pPr marL="176213" indent="-176213">
              <a:buFont typeface="Arial" panose="020B0604020202020204" pitchFamily="34" charset="0"/>
              <a:buChar char="•"/>
            </a:pPr>
            <a:r>
              <a:rPr lang="en-US" dirty="0">
                <a:latin typeface="+mj-lt"/>
              </a:rPr>
              <a:t>PTAB was not convinced that such a general teaching by Oselin could be the basis for a finding of anticipation, because Oselin had not taught any specific constant frequency transmission method.</a:t>
            </a:r>
          </a:p>
          <a:p>
            <a:pPr marL="285739" indent="-285739">
              <a:buFont typeface="Arial" panose="020B0604020202020204" pitchFamily="34" charset="0"/>
              <a:buChar char="•"/>
            </a:pPr>
            <a:endParaRPr lang="en-US" dirty="0">
              <a:latin typeface="+mj-lt"/>
            </a:endParaRPr>
          </a:p>
          <a:p>
            <a:r>
              <a:rPr lang="en-US" i="1" dirty="0">
                <a:latin typeface="+mj-lt"/>
              </a:rPr>
              <a:t> </a:t>
            </a:r>
            <a:r>
              <a:rPr lang="en-US" dirty="0">
                <a:latin typeface="+mj-lt"/>
              </a:rPr>
              <a:t>IPR 2014-00295;</a:t>
            </a:r>
            <a:r>
              <a:rPr lang="en-US" i="1" dirty="0">
                <a:latin typeface="+mj-lt"/>
              </a:rPr>
              <a:t> Wasica</a:t>
            </a:r>
            <a:r>
              <a:rPr lang="en-US" dirty="0">
                <a:latin typeface="+mj-lt"/>
              </a:rPr>
              <a:t>, 853 F.3d at 1285.  </a:t>
            </a:r>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10</a:t>
            </a:fld>
            <a:endParaRPr lang="en-US" dirty="0">
              <a:solidFill>
                <a:prstClr val="black"/>
              </a:solidFill>
            </a:endParaRPr>
          </a:p>
        </p:txBody>
      </p:sp>
      <p:sp>
        <p:nvSpPr>
          <p:cNvPr id="7" name="Footer Placeholder 6"/>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a:xfrm>
            <a:off x="190500" y="5326785"/>
            <a:ext cx="1066800" cy="303212"/>
          </a:xfrm>
        </p:spPr>
        <p:txBody>
          <a:bodyPr/>
          <a:lstStyle/>
          <a:p>
            <a:pPr>
              <a:defRPr/>
            </a:pPr>
            <a:r>
              <a:rPr lang="en-US" smtClean="0"/>
              <a:t>Spring 2018</a:t>
            </a:r>
            <a:endParaRPr lang="en-US" dirty="0"/>
          </a:p>
        </p:txBody>
      </p:sp>
    </p:spTree>
    <p:extLst>
      <p:ext uri="{BB962C8B-B14F-4D97-AF65-F5344CB8AC3E}">
        <p14:creationId xmlns:p14="http://schemas.microsoft.com/office/powerpoint/2010/main" val="28610602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85742"/>
            <a:ext cx="8458200" cy="889000"/>
          </a:xfrm>
        </p:spPr>
        <p:txBody>
          <a:bodyPr/>
          <a:lstStyle/>
          <a:p>
            <a:r>
              <a:rPr lang="en-US" sz="3200" i="1" dirty="0"/>
              <a:t>Wasica v. Continental Auto</a:t>
            </a:r>
            <a:r>
              <a:rPr lang="en-US" sz="3200" dirty="0"/>
              <a:t>: </a:t>
            </a:r>
            <a:r>
              <a:rPr lang="en-US" sz="2800" dirty="0" smtClean="0"/>
              <a:t>Court </a:t>
            </a:r>
            <a:r>
              <a:rPr lang="en-US" sz="2800" dirty="0"/>
              <a:t>Affirms PTAB’s Finding of No Anticipation by Oselin</a:t>
            </a:r>
          </a:p>
        </p:txBody>
      </p:sp>
      <p:sp>
        <p:nvSpPr>
          <p:cNvPr id="9" name="Rectangle 8" descr="Red rectangle arond the claim."/>
          <p:cNvSpPr/>
          <p:nvPr/>
        </p:nvSpPr>
        <p:spPr>
          <a:xfrm>
            <a:off x="457200" y="1333500"/>
            <a:ext cx="2286000" cy="3785652"/>
          </a:xfrm>
          <a:prstGeom prst="rect">
            <a:avLst/>
          </a:prstGeom>
          <a:ln w="25400" cmpd="sng">
            <a:solidFill>
              <a:srgbClr val="C00000"/>
            </a:solidFill>
          </a:ln>
        </p:spPr>
        <p:txBody>
          <a:bodyPr wrap="square">
            <a:spAutoFit/>
          </a:bodyPr>
          <a:lstStyle/>
          <a:p>
            <a:r>
              <a:rPr lang="en-US" sz="2000" dirty="0">
                <a:solidFill>
                  <a:srgbClr val="000000"/>
                </a:solidFill>
              </a:rPr>
              <a:t>6. </a:t>
            </a:r>
            <a:r>
              <a:rPr lang="en-US" sz="2000" dirty="0"/>
              <a:t>A monitoring device . . .  wherein transmission of the signals from the transmitter to the receiver is carried out with electromagnetic waves of </a:t>
            </a:r>
            <a:r>
              <a:rPr lang="en-US" sz="2000" b="1" dirty="0"/>
              <a:t>constant frequency</a:t>
            </a:r>
            <a:r>
              <a:rPr lang="en-US" sz="2000" dirty="0">
                <a:solidFill>
                  <a:srgbClr val="FF0000"/>
                </a:solidFill>
              </a:rPr>
              <a:t> </a:t>
            </a:r>
            <a:r>
              <a:rPr lang="en-US" sz="2000" dirty="0"/>
              <a:t>acting as carrier waves.  </a:t>
            </a:r>
          </a:p>
        </p:txBody>
      </p:sp>
      <p:sp>
        <p:nvSpPr>
          <p:cNvPr id="12" name="TextBox 11"/>
          <p:cNvSpPr txBox="1"/>
          <p:nvPr/>
        </p:nvSpPr>
        <p:spPr>
          <a:xfrm>
            <a:off x="2936008" y="1333500"/>
            <a:ext cx="5750792" cy="3963988"/>
          </a:xfrm>
          <a:prstGeom prst="rect">
            <a:avLst/>
          </a:prstGeom>
          <a:noFill/>
        </p:spPr>
        <p:txBody>
          <a:bodyPr wrap="square" rtlCol="0">
            <a:normAutofit lnSpcReduction="10000"/>
          </a:bodyPr>
          <a:lstStyle/>
          <a:p>
            <a:r>
              <a:rPr lang="en-US" sz="1667" dirty="0" smtClean="0"/>
              <a:t>Schrader’s </a:t>
            </a:r>
            <a:r>
              <a:rPr lang="en-US" sz="1667" dirty="0"/>
              <a:t>argument:  The “constant frequency” limitation is met because Oselin teaches transmitting signals at “a” frequency.  </a:t>
            </a:r>
          </a:p>
          <a:p>
            <a:pPr marL="285739" indent="-285739">
              <a:buFont typeface="Arial" panose="020B0604020202020204" pitchFamily="34" charset="0"/>
              <a:buChar char="•"/>
            </a:pPr>
            <a:endParaRPr lang="en-US" sz="667" dirty="0"/>
          </a:p>
          <a:p>
            <a:pPr marL="176213" indent="-176213">
              <a:buFont typeface="Arial" panose="020B0604020202020204" pitchFamily="34" charset="0"/>
              <a:buChar char="•"/>
            </a:pPr>
            <a:r>
              <a:rPr lang="en-US" sz="1667" dirty="0"/>
              <a:t>The court reiterated that anticipation requires a </a:t>
            </a:r>
            <a:r>
              <a:rPr lang="en-US" sz="1667" b="1" dirty="0"/>
              <a:t>sufficiently precise and detailed description</a:t>
            </a:r>
            <a:r>
              <a:rPr lang="en-US" sz="1667" dirty="0"/>
              <a:t> of the invention in a single reference, and that </a:t>
            </a:r>
            <a:r>
              <a:rPr lang="en-US" sz="1667" b="1" dirty="0"/>
              <a:t>an ambiguous disclosure does not anticipate</a:t>
            </a:r>
            <a:r>
              <a:rPr lang="en-US" sz="1667" dirty="0"/>
              <a:t>. </a:t>
            </a:r>
          </a:p>
          <a:p>
            <a:pPr marL="176213" indent="-176213">
              <a:buFont typeface="Arial" panose="020B0604020202020204" pitchFamily="34" charset="0"/>
              <a:buChar char="•"/>
            </a:pPr>
            <a:endParaRPr lang="en-US" sz="667" dirty="0"/>
          </a:p>
          <a:p>
            <a:pPr marL="176213" indent="-176213">
              <a:buFont typeface="Arial" panose="020B0604020202020204" pitchFamily="34" charset="0"/>
              <a:buChar char="•"/>
            </a:pPr>
            <a:r>
              <a:rPr lang="en-US" sz="1667" dirty="0"/>
              <a:t>Although Oselin’s transmitters were tuned to a “common” working frequency, that did not necessarily suggest that the frequency of each transmitted signal was constant because the “common” working frequency could mean an average frequency.  </a:t>
            </a:r>
          </a:p>
          <a:p>
            <a:pPr marL="176213" indent="-176213">
              <a:buFont typeface="Arial" panose="020B0604020202020204" pitchFamily="34" charset="0"/>
              <a:buChar char="•"/>
            </a:pPr>
            <a:endParaRPr lang="en-US" sz="667" dirty="0"/>
          </a:p>
          <a:p>
            <a:pPr marL="176213" indent="-176213">
              <a:buFont typeface="Arial" panose="020B0604020202020204" pitchFamily="34" charset="0"/>
              <a:buChar char="•"/>
            </a:pPr>
            <a:r>
              <a:rPr lang="en-US" sz="1667" dirty="0"/>
              <a:t>Because Oselin was ambiguous as to the meaning of “a” frequency, it did not anticipate.  </a:t>
            </a:r>
          </a:p>
          <a:p>
            <a:pPr marL="285739" indent="-285739">
              <a:buFont typeface="Arial" panose="020B0604020202020204" pitchFamily="34" charset="0"/>
              <a:buChar char="•"/>
            </a:pPr>
            <a:endParaRPr lang="en-US" sz="667" dirty="0"/>
          </a:p>
          <a:p>
            <a:r>
              <a:rPr lang="en-US" sz="1667" i="1" dirty="0"/>
              <a:t>Wasica</a:t>
            </a:r>
            <a:r>
              <a:rPr lang="en-US" sz="1667" dirty="0"/>
              <a:t>, 853 F.3d at 1284 (internal citations omitted).  </a:t>
            </a:r>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11</a:t>
            </a:fld>
            <a:endParaRPr lang="en-US" dirty="0">
              <a:solidFill>
                <a:prstClr val="black"/>
              </a:solidFill>
            </a:endParaRPr>
          </a:p>
        </p:txBody>
      </p:sp>
      <p:sp>
        <p:nvSpPr>
          <p:cNvPr id="7" name="Footer Placeholder 6"/>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p:txBody>
          <a:bodyPr/>
          <a:lstStyle/>
          <a:p>
            <a:pPr>
              <a:defRPr/>
            </a:pPr>
            <a:r>
              <a:rPr lang="en-US" smtClean="0"/>
              <a:t>Spring 2018</a:t>
            </a:r>
            <a:endParaRPr lang="en-US"/>
          </a:p>
        </p:txBody>
      </p:sp>
    </p:spTree>
    <p:extLst>
      <p:ext uri="{BB962C8B-B14F-4D97-AF65-F5344CB8AC3E}">
        <p14:creationId xmlns:p14="http://schemas.microsoft.com/office/powerpoint/2010/main" val="7558790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98771"/>
            <a:ext cx="8610600" cy="889000"/>
          </a:xfrm>
        </p:spPr>
        <p:txBody>
          <a:bodyPr/>
          <a:lstStyle/>
          <a:p>
            <a:r>
              <a:rPr lang="en-US" sz="3200" i="1" dirty="0"/>
              <a:t>Wasica v. Continental Auto</a:t>
            </a:r>
            <a:r>
              <a:rPr lang="en-US" sz="3200" dirty="0"/>
              <a:t>: </a:t>
            </a:r>
            <a:r>
              <a:rPr lang="en-US" sz="2800" dirty="0" smtClean="0"/>
              <a:t>Court </a:t>
            </a:r>
            <a:r>
              <a:rPr lang="en-US" sz="2800" dirty="0"/>
              <a:t>Affirms PTAB’s Finding of No Anticipation by Oselin</a:t>
            </a:r>
          </a:p>
        </p:txBody>
      </p:sp>
      <p:sp>
        <p:nvSpPr>
          <p:cNvPr id="9" name="Rectangle 8" descr="Red rectangle arond the claim."/>
          <p:cNvSpPr/>
          <p:nvPr/>
        </p:nvSpPr>
        <p:spPr>
          <a:xfrm>
            <a:off x="457200" y="1333500"/>
            <a:ext cx="2286000" cy="3785652"/>
          </a:xfrm>
          <a:prstGeom prst="rect">
            <a:avLst/>
          </a:prstGeom>
          <a:ln w="25400" cmpd="sng">
            <a:solidFill>
              <a:srgbClr val="C00000"/>
            </a:solidFill>
          </a:ln>
        </p:spPr>
        <p:txBody>
          <a:bodyPr wrap="square">
            <a:spAutoFit/>
          </a:bodyPr>
          <a:lstStyle/>
          <a:p>
            <a:r>
              <a:rPr lang="en-US" sz="2000" dirty="0">
                <a:solidFill>
                  <a:srgbClr val="000000"/>
                </a:solidFill>
              </a:rPr>
              <a:t>6. </a:t>
            </a:r>
            <a:r>
              <a:rPr lang="en-US" sz="2000" dirty="0"/>
              <a:t>A monitoring device . . .  wherein transmission of the signals from the transmitter to the receiver is carried out with electromagnetic waves of </a:t>
            </a:r>
            <a:r>
              <a:rPr lang="en-US" sz="2000" b="1" dirty="0"/>
              <a:t>constant frequency</a:t>
            </a:r>
            <a:r>
              <a:rPr lang="en-US" sz="2000" dirty="0">
                <a:solidFill>
                  <a:srgbClr val="FF0000"/>
                </a:solidFill>
              </a:rPr>
              <a:t> </a:t>
            </a:r>
            <a:r>
              <a:rPr lang="en-US" sz="2000" dirty="0"/>
              <a:t>acting as carrier waves.  </a:t>
            </a:r>
          </a:p>
        </p:txBody>
      </p:sp>
      <p:sp>
        <p:nvSpPr>
          <p:cNvPr id="12" name="TextBox 11"/>
          <p:cNvSpPr txBox="1"/>
          <p:nvPr/>
        </p:nvSpPr>
        <p:spPr>
          <a:xfrm>
            <a:off x="2971800" y="1333500"/>
            <a:ext cx="5715000" cy="4093428"/>
          </a:xfrm>
          <a:prstGeom prst="rect">
            <a:avLst/>
          </a:prstGeom>
          <a:noFill/>
        </p:spPr>
        <p:txBody>
          <a:bodyPr wrap="square" rtlCol="0">
            <a:normAutofit lnSpcReduction="10000"/>
          </a:bodyPr>
          <a:lstStyle/>
          <a:p>
            <a:r>
              <a:rPr lang="en-US" sz="1667" dirty="0" smtClean="0"/>
              <a:t>Continental’s </a:t>
            </a:r>
            <a:r>
              <a:rPr lang="en-US" sz="1667" dirty="0"/>
              <a:t>argument:  Oselin anticipates because it teaches that “any modulation scheme” may be used, and that includes constant-frequency carrier waves. </a:t>
            </a:r>
          </a:p>
          <a:p>
            <a:endParaRPr lang="en-US" sz="667" dirty="0"/>
          </a:p>
          <a:p>
            <a:pPr marL="285739" indent="-285739">
              <a:buFont typeface="Arial" panose="020B0604020202020204" pitchFamily="34" charset="0"/>
              <a:buChar char="•"/>
            </a:pPr>
            <a:r>
              <a:rPr lang="en-US" sz="1667" dirty="0"/>
              <a:t>The court reiterated that a prior art genus may anticipate a claimed species only when the genus is so small that one of ordinary skill in the art would “</a:t>
            </a:r>
            <a:r>
              <a:rPr lang="en-US" sz="1667" b="1" dirty="0"/>
              <a:t>at once envisage</a:t>
            </a:r>
            <a:r>
              <a:rPr lang="en-US" sz="1667" dirty="0"/>
              <a:t> each member.”</a:t>
            </a:r>
          </a:p>
          <a:p>
            <a:pPr marL="285739" indent="-285739">
              <a:buFont typeface="Arial" panose="020B0604020202020204" pitchFamily="34" charset="0"/>
              <a:buChar char="•"/>
            </a:pPr>
            <a:endParaRPr lang="en-US" sz="667" dirty="0"/>
          </a:p>
          <a:p>
            <a:pPr marL="285739" indent="-285739">
              <a:buFont typeface="Arial" panose="020B0604020202020204" pitchFamily="34" charset="0"/>
              <a:buChar char="•"/>
            </a:pPr>
            <a:r>
              <a:rPr lang="en-US" sz="1667" dirty="0"/>
              <a:t>Before the court, Continental had failed to establish the size of the “any modulating scheme” genus, and had not named any of its species. </a:t>
            </a:r>
          </a:p>
          <a:p>
            <a:pPr marL="285739" indent="-285739">
              <a:buFont typeface="Arial" panose="020B0604020202020204" pitchFamily="34" charset="0"/>
              <a:buChar char="•"/>
            </a:pPr>
            <a:endParaRPr lang="en-US" sz="667" dirty="0"/>
          </a:p>
          <a:p>
            <a:pPr marL="285739" indent="-285739">
              <a:buFont typeface="Arial" panose="020B0604020202020204" pitchFamily="34" charset="0"/>
              <a:buChar char="•"/>
            </a:pPr>
            <a:r>
              <a:rPr lang="en-US" sz="1667" dirty="0"/>
              <a:t>Because Continental had not shown that PHOSITA would have at once envisaged each member of the “any modulation scheme” genus, the court affirmed PTAB’s decision that claim 6 was not anticipated.  </a:t>
            </a:r>
          </a:p>
          <a:p>
            <a:pPr marL="285739" indent="-285739">
              <a:buFont typeface="Arial" panose="020B0604020202020204" pitchFamily="34" charset="0"/>
              <a:buChar char="•"/>
            </a:pPr>
            <a:endParaRPr lang="en-US" sz="667" dirty="0"/>
          </a:p>
          <a:p>
            <a:r>
              <a:rPr lang="en-US" sz="1667" i="1" dirty="0"/>
              <a:t>Wasica</a:t>
            </a:r>
            <a:r>
              <a:rPr lang="en-US" sz="1667" dirty="0"/>
              <a:t>, 853 F.3d at 1285-86 (internal citations omitted).  </a:t>
            </a:r>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12</a:t>
            </a:fld>
            <a:endParaRPr lang="en-US" dirty="0">
              <a:solidFill>
                <a:prstClr val="black"/>
              </a:solidFill>
            </a:endParaRPr>
          </a:p>
        </p:txBody>
      </p:sp>
      <p:sp>
        <p:nvSpPr>
          <p:cNvPr id="7" name="Footer Placeholder 6"/>
          <p:cNvSpPr>
            <a:spLocks noGrp="1"/>
          </p:cNvSpPr>
          <p:nvPr>
            <p:ph type="ftr" sz="quarter" idx="11"/>
          </p:nvPr>
        </p:nvSpPr>
        <p:spPr/>
        <p:txBody>
          <a:bodyPr/>
          <a:lstStyle/>
          <a:p>
            <a:pPr>
              <a:defRPr/>
            </a:pPr>
            <a:r>
              <a:rPr lang="en-US" dirty="0" smtClean="0"/>
              <a:t>Proper Anticipation Rejections</a:t>
            </a:r>
            <a:endParaRPr lang="en-US" dirty="0"/>
          </a:p>
        </p:txBody>
      </p:sp>
      <p:sp>
        <p:nvSpPr>
          <p:cNvPr id="2" name="Date Placeholder 1"/>
          <p:cNvSpPr>
            <a:spLocks noGrp="1"/>
          </p:cNvSpPr>
          <p:nvPr>
            <p:ph type="dt" sz="half" idx="10"/>
          </p:nvPr>
        </p:nvSpPr>
        <p:spPr/>
        <p:txBody>
          <a:bodyPr/>
          <a:lstStyle/>
          <a:p>
            <a:pPr>
              <a:defRPr/>
            </a:pPr>
            <a:r>
              <a:rPr lang="en-US" smtClean="0"/>
              <a:t>Spring 2018</a:t>
            </a:r>
            <a:endParaRPr lang="en-US"/>
          </a:p>
        </p:txBody>
      </p:sp>
    </p:spTree>
    <p:extLst>
      <p:ext uri="{BB962C8B-B14F-4D97-AF65-F5344CB8AC3E}">
        <p14:creationId xmlns:p14="http://schemas.microsoft.com/office/powerpoint/2010/main" val="38927872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419099"/>
            <a:ext cx="8229600" cy="914403"/>
          </a:xfrm>
        </p:spPr>
        <p:txBody>
          <a:bodyPr/>
          <a:lstStyle/>
          <a:p>
            <a:r>
              <a:rPr lang="en-US" sz="3200" i="1" dirty="0"/>
              <a:t>Respironics v. Zoll</a:t>
            </a:r>
            <a:r>
              <a:rPr lang="en-US" sz="3200" dirty="0"/>
              <a:t>:  </a:t>
            </a:r>
            <a:r>
              <a:rPr lang="en-US" sz="3200" dirty="0" smtClean="0"/>
              <a:t/>
            </a:r>
            <a:br>
              <a:rPr lang="en-US" sz="3200" dirty="0" smtClean="0"/>
            </a:br>
            <a:r>
              <a:rPr lang="en-US" sz="3200" dirty="0" smtClean="0"/>
              <a:t>History </a:t>
            </a:r>
            <a:r>
              <a:rPr lang="en-US" sz="3200" dirty="0"/>
              <a:t>of the Case</a:t>
            </a:r>
          </a:p>
        </p:txBody>
      </p:sp>
      <p:sp>
        <p:nvSpPr>
          <p:cNvPr id="12" name="TextBox 11"/>
          <p:cNvSpPr txBox="1"/>
          <p:nvPr/>
        </p:nvSpPr>
        <p:spPr>
          <a:xfrm>
            <a:off x="533400" y="1333503"/>
            <a:ext cx="8153400" cy="3886197"/>
          </a:xfrm>
          <a:prstGeom prst="rect">
            <a:avLst/>
          </a:prstGeom>
          <a:noFill/>
        </p:spPr>
        <p:txBody>
          <a:bodyPr wrap="square" rtlCol="0">
            <a:normAutofit fontScale="85000" lnSpcReduction="10000"/>
          </a:bodyPr>
          <a:lstStyle/>
          <a:p>
            <a:pPr marL="285739" indent="-285739">
              <a:buFont typeface="Arial" panose="020B0604020202020204" pitchFamily="34" charset="0"/>
              <a:buChar char="•"/>
            </a:pPr>
            <a:r>
              <a:rPr lang="en-US" sz="2000" dirty="0"/>
              <a:t>U.S. patent 6,681,003, entitled “Data Collection and System Management for Patient-Worn Medical Devices,” issued on January 20, 2004.  Zoll became the patent owner.   </a:t>
            </a:r>
          </a:p>
          <a:p>
            <a:pPr marL="285739" indent="-285739">
              <a:buFont typeface="Arial" panose="020B0604020202020204" pitchFamily="34" charset="0"/>
              <a:buChar char="•"/>
            </a:pPr>
            <a:endParaRPr lang="en-US" sz="2000" dirty="0"/>
          </a:p>
          <a:p>
            <a:pPr marL="285739" indent="-285739">
              <a:buFont typeface="Arial" panose="020B0604020202020204" pitchFamily="34" charset="0"/>
              <a:buChar char="•"/>
            </a:pPr>
            <a:r>
              <a:rPr lang="en-US" sz="2000" dirty="0"/>
              <a:t>In an IPR proceeding before the PTAB, Respironics challenged the validity of the ’003 patent on the ground that the claims were anticipated by the Owen reference.  </a:t>
            </a:r>
          </a:p>
          <a:p>
            <a:pPr marL="285739" indent="-285739">
              <a:buFont typeface="Arial" panose="020B0604020202020204" pitchFamily="34" charset="0"/>
              <a:buChar char="•"/>
            </a:pPr>
            <a:endParaRPr lang="en-US" sz="2000" dirty="0"/>
          </a:p>
          <a:p>
            <a:pPr marL="285739" indent="-285739">
              <a:buFont typeface="Arial" panose="020B0604020202020204" pitchFamily="34" charset="0"/>
              <a:buChar char="•"/>
            </a:pPr>
            <a:r>
              <a:rPr lang="en-US" sz="2000" dirty="0"/>
              <a:t>As to claim 2, </a:t>
            </a:r>
            <a:r>
              <a:rPr lang="en-US" sz="2000" b="1" dirty="0"/>
              <a:t>PTAB found </a:t>
            </a:r>
            <a:r>
              <a:rPr lang="en-US" sz="2000" dirty="0"/>
              <a:t>that Owen did not disclose every limitation as construed, and so concluded </a:t>
            </a:r>
            <a:r>
              <a:rPr lang="en-US" sz="2000" b="1" dirty="0"/>
              <a:t>that claim 2 was </a:t>
            </a:r>
            <a:r>
              <a:rPr lang="en-US" sz="2000" b="1" u="sng" dirty="0"/>
              <a:t>not anticipated </a:t>
            </a:r>
            <a:r>
              <a:rPr lang="en-US" sz="2000" dirty="0"/>
              <a:t>by Owen. </a:t>
            </a:r>
          </a:p>
          <a:p>
            <a:pPr marL="285739" indent="-285739">
              <a:buFont typeface="Arial" panose="020B0604020202020204" pitchFamily="34" charset="0"/>
              <a:buChar char="•"/>
            </a:pPr>
            <a:endParaRPr lang="en-US" sz="2000" dirty="0"/>
          </a:p>
          <a:p>
            <a:pPr marL="285739" indent="-285739">
              <a:buFont typeface="Arial" panose="020B0604020202020204" pitchFamily="34" charset="0"/>
              <a:buChar char="•"/>
            </a:pPr>
            <a:r>
              <a:rPr lang="en-US" sz="2000" dirty="0"/>
              <a:t>The </a:t>
            </a:r>
            <a:r>
              <a:rPr lang="en-US" sz="2000" b="1" dirty="0"/>
              <a:t>Federal Circuit </a:t>
            </a:r>
            <a:r>
              <a:rPr lang="en-US" sz="2000" b="1" u="sng" dirty="0"/>
              <a:t>disagreed</a:t>
            </a:r>
            <a:r>
              <a:rPr lang="en-US" sz="2000" b="1" dirty="0"/>
              <a:t> with PTAB </a:t>
            </a:r>
            <a:r>
              <a:rPr lang="en-US" sz="2000" dirty="0"/>
              <a:t>as to how PTAB applied its claim construction to claim 2, and remanded the case for further consideration. </a:t>
            </a:r>
            <a:r>
              <a:rPr lang="en-US" sz="2000" i="1" dirty="0"/>
              <a:t>Respironics, Inc. v. Zoll Med. Corp</a:t>
            </a:r>
            <a:r>
              <a:rPr lang="en-US" sz="2000" dirty="0"/>
              <a:t>., 656 F. App'x 531 (Fed. Cir. 2016).  The parties settled the case. IPR2013-00322, Order Terminating Proceedings, December 29, 2016.   </a:t>
            </a:r>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13</a:t>
            </a:fld>
            <a:endParaRPr lang="en-US" dirty="0">
              <a:solidFill>
                <a:prstClr val="black"/>
              </a:solidFill>
            </a:endParaRPr>
          </a:p>
        </p:txBody>
      </p:sp>
      <p:sp>
        <p:nvSpPr>
          <p:cNvPr id="6" name="Footer Placeholder 5"/>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p:txBody>
          <a:bodyPr/>
          <a:lstStyle/>
          <a:p>
            <a:pPr>
              <a:defRPr/>
            </a:pPr>
            <a:r>
              <a:rPr lang="en-US" smtClean="0"/>
              <a:t>Spring 2018</a:t>
            </a:r>
            <a:endParaRPr lang="en-US"/>
          </a:p>
        </p:txBody>
      </p:sp>
    </p:spTree>
    <p:extLst>
      <p:ext uri="{BB962C8B-B14F-4D97-AF65-F5344CB8AC3E}">
        <p14:creationId xmlns:p14="http://schemas.microsoft.com/office/powerpoint/2010/main" val="12842006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28625" y="419100"/>
            <a:ext cx="8229600" cy="914400"/>
          </a:xfrm>
        </p:spPr>
        <p:txBody>
          <a:bodyPr/>
          <a:lstStyle/>
          <a:p>
            <a:r>
              <a:rPr lang="en-US" sz="3200" i="1" dirty="0"/>
              <a:t>Respironics v. Zoll</a:t>
            </a:r>
            <a:r>
              <a:rPr lang="en-US" sz="3200" dirty="0"/>
              <a:t>: </a:t>
            </a:r>
            <a:r>
              <a:rPr lang="en-US" sz="3200" dirty="0" smtClean="0"/>
              <a:t/>
            </a:r>
            <a:br>
              <a:rPr lang="en-US" sz="3200" dirty="0" smtClean="0"/>
            </a:br>
            <a:r>
              <a:rPr lang="en-US" sz="3200" dirty="0" smtClean="0"/>
              <a:t>Simplified </a:t>
            </a:r>
            <a:r>
              <a:rPr lang="en-US" sz="3200" dirty="0"/>
              <a:t>Independent Claim 2</a:t>
            </a:r>
          </a:p>
        </p:txBody>
      </p:sp>
      <p:sp>
        <p:nvSpPr>
          <p:cNvPr id="12" name="TextBox 11"/>
          <p:cNvSpPr txBox="1"/>
          <p:nvPr/>
        </p:nvSpPr>
        <p:spPr>
          <a:xfrm>
            <a:off x="457200" y="1562100"/>
            <a:ext cx="8153400" cy="2677656"/>
          </a:xfrm>
          <a:prstGeom prst="rect">
            <a:avLst/>
          </a:prstGeom>
          <a:noFill/>
        </p:spPr>
        <p:txBody>
          <a:bodyPr wrap="square" rtlCol="0">
            <a:spAutoFit/>
          </a:bodyPr>
          <a:lstStyle/>
          <a:p>
            <a:r>
              <a:rPr lang="en-US" sz="2800" dirty="0" smtClean="0"/>
              <a:t>2</a:t>
            </a:r>
            <a:r>
              <a:rPr lang="en-US" sz="2800" dirty="0"/>
              <a:t>.  A method of monitoring patient medical information . . . comprising the steps of:</a:t>
            </a:r>
          </a:p>
          <a:p>
            <a:r>
              <a:rPr lang="en-US" sz="2800" dirty="0"/>
              <a:t>. . . </a:t>
            </a:r>
          </a:p>
          <a:p>
            <a:r>
              <a:rPr lang="en-US" sz="2800" dirty="0"/>
              <a:t>transmitting the patient medical information, device performance data and </a:t>
            </a:r>
            <a:r>
              <a:rPr lang="en-US" sz="2800" b="1" dirty="0"/>
              <a:t>patient compliance data</a:t>
            </a:r>
            <a:r>
              <a:rPr lang="en-US" sz="2800" dirty="0"/>
              <a:t> to a health care provider . . . .</a:t>
            </a:r>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14</a:t>
            </a:fld>
            <a:endParaRPr lang="en-US" dirty="0">
              <a:solidFill>
                <a:prstClr val="black"/>
              </a:solidFill>
            </a:endParaRPr>
          </a:p>
        </p:txBody>
      </p:sp>
      <p:sp>
        <p:nvSpPr>
          <p:cNvPr id="6" name="Footer Placeholder 5"/>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p:txBody>
          <a:bodyPr/>
          <a:lstStyle/>
          <a:p>
            <a:pPr>
              <a:defRPr/>
            </a:pPr>
            <a:r>
              <a:rPr lang="en-US" smtClean="0"/>
              <a:t>Spring 2018</a:t>
            </a:r>
            <a:endParaRPr lang="en-US"/>
          </a:p>
        </p:txBody>
      </p:sp>
    </p:spTree>
    <p:extLst>
      <p:ext uri="{BB962C8B-B14F-4D97-AF65-F5344CB8AC3E}">
        <p14:creationId xmlns:p14="http://schemas.microsoft.com/office/powerpoint/2010/main" val="20201196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444501"/>
            <a:ext cx="8458200" cy="889000"/>
          </a:xfrm>
        </p:spPr>
        <p:txBody>
          <a:bodyPr/>
          <a:lstStyle/>
          <a:p>
            <a:r>
              <a:rPr lang="en-US" sz="3200" i="1" dirty="0"/>
              <a:t>Respironics v. Zoll</a:t>
            </a:r>
            <a:r>
              <a:rPr lang="en-US" sz="3200" dirty="0"/>
              <a:t>: PTAB’s Finding of Anticipation of Claim 2 by Owen Reference</a:t>
            </a:r>
          </a:p>
        </p:txBody>
      </p:sp>
      <p:sp>
        <p:nvSpPr>
          <p:cNvPr id="9" name="Rectangle 8" descr="Red rectangle around the claim."/>
          <p:cNvSpPr/>
          <p:nvPr/>
        </p:nvSpPr>
        <p:spPr>
          <a:xfrm>
            <a:off x="304800" y="1343869"/>
            <a:ext cx="2425700" cy="3893374"/>
          </a:xfrm>
          <a:prstGeom prst="rect">
            <a:avLst/>
          </a:prstGeom>
          <a:ln w="25400" cmpd="sng">
            <a:solidFill>
              <a:srgbClr val="C00000"/>
            </a:solidFill>
          </a:ln>
        </p:spPr>
        <p:txBody>
          <a:bodyPr wrap="square">
            <a:spAutoFit/>
          </a:bodyPr>
          <a:lstStyle/>
          <a:p>
            <a:r>
              <a:rPr lang="en-US" sz="1900" dirty="0">
                <a:solidFill>
                  <a:srgbClr val="000000"/>
                </a:solidFill>
              </a:rPr>
              <a:t>2. </a:t>
            </a:r>
            <a:r>
              <a:rPr lang="en-US" sz="1900" dirty="0"/>
              <a:t>A method of monitoring patient medical information . . . comprising the steps of</a:t>
            </a:r>
            <a:r>
              <a:rPr lang="en-US" sz="1900" dirty="0" smtClean="0"/>
              <a:t>: . </a:t>
            </a:r>
            <a:r>
              <a:rPr lang="en-US" sz="1900" dirty="0"/>
              <a:t>. . </a:t>
            </a:r>
          </a:p>
          <a:p>
            <a:r>
              <a:rPr lang="en-US" sz="1900" dirty="0"/>
              <a:t>transmitting the patient medical information, device performance data and </a:t>
            </a:r>
            <a:r>
              <a:rPr lang="en-US" sz="1900" b="1" dirty="0"/>
              <a:t>patient compliance data</a:t>
            </a:r>
            <a:r>
              <a:rPr lang="en-US" sz="1900" dirty="0">
                <a:solidFill>
                  <a:srgbClr val="FF0000"/>
                </a:solidFill>
              </a:rPr>
              <a:t> </a:t>
            </a:r>
            <a:r>
              <a:rPr lang="en-US" sz="1900" dirty="0"/>
              <a:t>to a health care provider . . . </a:t>
            </a:r>
          </a:p>
        </p:txBody>
      </p:sp>
      <p:sp>
        <p:nvSpPr>
          <p:cNvPr id="12" name="TextBox 11"/>
          <p:cNvSpPr txBox="1"/>
          <p:nvPr/>
        </p:nvSpPr>
        <p:spPr>
          <a:xfrm>
            <a:off x="3022600" y="1287633"/>
            <a:ext cx="5600700" cy="4062651"/>
          </a:xfrm>
          <a:prstGeom prst="rect">
            <a:avLst/>
          </a:prstGeom>
          <a:noFill/>
        </p:spPr>
        <p:txBody>
          <a:bodyPr wrap="square" rtlCol="0">
            <a:spAutoFit/>
          </a:bodyPr>
          <a:lstStyle/>
          <a:p>
            <a:pPr marL="285739" indent="-285739">
              <a:buFont typeface="Arial" panose="020B0604020202020204" pitchFamily="34" charset="0"/>
              <a:buChar char="•"/>
            </a:pPr>
            <a:r>
              <a:rPr lang="en-US" dirty="0" smtClean="0"/>
              <a:t>Using </a:t>
            </a:r>
            <a:r>
              <a:rPr lang="en-US" dirty="0"/>
              <a:t>the broadest reasonable interpretation (BRI) standard, PTAB construed the term “patient compliance data” to mean “data indicating whether a patient has followed instructions for use.”  </a:t>
            </a:r>
          </a:p>
          <a:p>
            <a:pPr marL="285739" indent="-285739">
              <a:buFont typeface="Arial" panose="020B0604020202020204" pitchFamily="34" charset="0"/>
              <a:buChar char="•"/>
            </a:pPr>
            <a:endParaRPr lang="en-US" sz="800" dirty="0"/>
          </a:p>
          <a:p>
            <a:pPr marL="285739" indent="-285739">
              <a:buFont typeface="Arial" panose="020B0604020202020204" pitchFamily="34" charset="0"/>
              <a:buChar char="•"/>
            </a:pPr>
            <a:r>
              <a:rPr lang="en-US" dirty="0"/>
              <a:t>PTAB concluded that the “patient compliance data” limitation required </a:t>
            </a:r>
            <a:r>
              <a:rPr lang="en-US" b="1" dirty="0"/>
              <a:t>storage of information about the instructions </a:t>
            </a:r>
            <a:r>
              <a:rPr lang="en-US" dirty="0"/>
              <a:t>that had been given to the patient. </a:t>
            </a:r>
          </a:p>
          <a:p>
            <a:pPr marL="285739" indent="-285739">
              <a:buFont typeface="Arial" panose="020B0604020202020204" pitchFamily="34" charset="0"/>
              <a:buChar char="•"/>
            </a:pPr>
            <a:endParaRPr lang="en-US" sz="800" dirty="0"/>
          </a:p>
          <a:p>
            <a:pPr marL="285739" indent="-285739">
              <a:buFont typeface="Arial" panose="020B0604020202020204" pitchFamily="34" charset="0"/>
              <a:buChar char="•"/>
            </a:pPr>
            <a:r>
              <a:rPr lang="en-US" dirty="0"/>
              <a:t>PTAB found that Owen did not disclose storage of  this type of data.  Thus the PTAB concluded that claim 2 was not anticipated by Owen. </a:t>
            </a:r>
          </a:p>
          <a:p>
            <a:pPr marL="285739" indent="-285739">
              <a:buFont typeface="Arial" panose="020B0604020202020204" pitchFamily="34" charset="0"/>
              <a:buChar char="•"/>
            </a:pPr>
            <a:endParaRPr lang="en-US" sz="800" dirty="0"/>
          </a:p>
          <a:p>
            <a:r>
              <a:rPr lang="en-US" sz="1600" i="1" dirty="0"/>
              <a:t>Respironics</a:t>
            </a:r>
            <a:r>
              <a:rPr lang="en-US" sz="1600" dirty="0"/>
              <a:t>, 656 F. App'x at 535.  </a:t>
            </a:r>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15</a:t>
            </a:fld>
            <a:endParaRPr lang="en-US" dirty="0">
              <a:solidFill>
                <a:prstClr val="black"/>
              </a:solidFill>
            </a:endParaRPr>
          </a:p>
        </p:txBody>
      </p:sp>
      <p:sp>
        <p:nvSpPr>
          <p:cNvPr id="7" name="Footer Placeholder 6"/>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p:txBody>
          <a:bodyPr/>
          <a:lstStyle/>
          <a:p>
            <a:pPr>
              <a:defRPr/>
            </a:pPr>
            <a:r>
              <a:rPr lang="en-US" smtClean="0"/>
              <a:t>Spring 2018</a:t>
            </a:r>
            <a:endParaRPr lang="en-US"/>
          </a:p>
        </p:txBody>
      </p:sp>
    </p:spTree>
    <p:extLst>
      <p:ext uri="{BB962C8B-B14F-4D97-AF65-F5344CB8AC3E}">
        <p14:creationId xmlns:p14="http://schemas.microsoft.com/office/powerpoint/2010/main" val="16882892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95084"/>
            <a:ext cx="8229600" cy="889000"/>
          </a:xfrm>
        </p:spPr>
        <p:txBody>
          <a:bodyPr/>
          <a:lstStyle/>
          <a:p>
            <a:r>
              <a:rPr lang="en-US" sz="3200" i="1" dirty="0"/>
              <a:t>Respironics v. Zoll</a:t>
            </a:r>
            <a:r>
              <a:rPr lang="en-US" sz="3200" dirty="0"/>
              <a:t>: </a:t>
            </a:r>
            <a:r>
              <a:rPr lang="en-US" sz="2800" dirty="0"/>
              <a:t>Court Disagrees with PTAB’s Finding of Anticipation and Remand</a:t>
            </a:r>
          </a:p>
        </p:txBody>
      </p:sp>
      <p:sp>
        <p:nvSpPr>
          <p:cNvPr id="7" name="Rectangle 6" descr="Red rectangle around the claim."/>
          <p:cNvSpPr/>
          <p:nvPr/>
        </p:nvSpPr>
        <p:spPr>
          <a:xfrm>
            <a:off x="304800" y="1343869"/>
            <a:ext cx="2425700" cy="3893374"/>
          </a:xfrm>
          <a:prstGeom prst="rect">
            <a:avLst/>
          </a:prstGeom>
          <a:ln w="25400" cmpd="sng">
            <a:solidFill>
              <a:srgbClr val="C00000"/>
            </a:solidFill>
          </a:ln>
        </p:spPr>
        <p:txBody>
          <a:bodyPr wrap="square">
            <a:spAutoFit/>
          </a:bodyPr>
          <a:lstStyle/>
          <a:p>
            <a:r>
              <a:rPr lang="en-US" sz="1900" dirty="0">
                <a:solidFill>
                  <a:srgbClr val="000000"/>
                </a:solidFill>
              </a:rPr>
              <a:t>2. </a:t>
            </a:r>
            <a:r>
              <a:rPr lang="en-US" sz="1900" dirty="0"/>
              <a:t>A method of monitoring patient medical information . . . comprising the steps of</a:t>
            </a:r>
            <a:r>
              <a:rPr lang="en-US" sz="1900" dirty="0" smtClean="0"/>
              <a:t>: . </a:t>
            </a:r>
            <a:r>
              <a:rPr lang="en-US" sz="1900" dirty="0"/>
              <a:t>. . </a:t>
            </a:r>
          </a:p>
          <a:p>
            <a:r>
              <a:rPr lang="en-US" sz="1900" dirty="0"/>
              <a:t>transmitting the patient medical information, device performance data and </a:t>
            </a:r>
            <a:r>
              <a:rPr lang="en-US" sz="1900" b="1" dirty="0"/>
              <a:t>patient compliance data</a:t>
            </a:r>
            <a:r>
              <a:rPr lang="en-US" sz="1900" dirty="0">
                <a:solidFill>
                  <a:srgbClr val="FF0000"/>
                </a:solidFill>
              </a:rPr>
              <a:t> </a:t>
            </a:r>
            <a:r>
              <a:rPr lang="en-US" sz="1900" dirty="0"/>
              <a:t>to a health care provider . . . </a:t>
            </a:r>
          </a:p>
        </p:txBody>
      </p:sp>
      <p:sp>
        <p:nvSpPr>
          <p:cNvPr id="12" name="TextBox 11"/>
          <p:cNvSpPr txBox="1"/>
          <p:nvPr/>
        </p:nvSpPr>
        <p:spPr>
          <a:xfrm>
            <a:off x="3035300" y="1352229"/>
            <a:ext cx="5651500" cy="3735382"/>
          </a:xfrm>
          <a:prstGeom prst="rect">
            <a:avLst/>
          </a:prstGeom>
          <a:noFill/>
        </p:spPr>
        <p:txBody>
          <a:bodyPr wrap="square" rtlCol="0">
            <a:spAutoFit/>
          </a:bodyPr>
          <a:lstStyle/>
          <a:p>
            <a:pPr marL="285739" indent="-285739">
              <a:buFont typeface="Arial" panose="020B0604020202020204" pitchFamily="34" charset="0"/>
              <a:buChar char="•"/>
            </a:pPr>
            <a:r>
              <a:rPr lang="en-US" sz="1667" dirty="0"/>
              <a:t>The court agreed with the argument by Respironics that PTAB had improperly concluded that the “patient compliance data” limitation of claim 2 required </a:t>
            </a:r>
            <a:r>
              <a:rPr lang="en-US" sz="1667" b="1" dirty="0"/>
              <a:t>storage of information about the instructions</a:t>
            </a:r>
            <a:r>
              <a:rPr lang="en-US" sz="1667" dirty="0"/>
              <a:t> that had been given to the patient. </a:t>
            </a:r>
          </a:p>
          <a:p>
            <a:pPr marL="285739" indent="-285739">
              <a:buFont typeface="Arial" panose="020B0604020202020204" pitchFamily="34" charset="0"/>
              <a:buChar char="•"/>
            </a:pPr>
            <a:endParaRPr lang="en-US" sz="667" dirty="0"/>
          </a:p>
          <a:p>
            <a:pPr marL="285739" indent="-285739">
              <a:buFont typeface="Arial" panose="020B0604020202020204" pitchFamily="34" charset="0"/>
              <a:buChar char="•"/>
            </a:pPr>
            <a:r>
              <a:rPr lang="en-US" sz="1667" dirty="0"/>
              <a:t>The court stated that the PTAB had impermissibly added a limitation that was not present in claim 2.  </a:t>
            </a:r>
          </a:p>
          <a:p>
            <a:pPr marL="285739" indent="-285739">
              <a:buFont typeface="Arial" panose="020B0604020202020204" pitchFamily="34" charset="0"/>
              <a:buChar char="•"/>
            </a:pPr>
            <a:endParaRPr lang="en-US" sz="667" dirty="0"/>
          </a:p>
          <a:p>
            <a:pPr marL="285739" indent="-285739">
              <a:buFont typeface="Arial" panose="020B0604020202020204" pitchFamily="34" charset="0"/>
              <a:buChar char="•"/>
            </a:pPr>
            <a:r>
              <a:rPr lang="en-US" sz="1667" dirty="0"/>
              <a:t>Furthermore, the court pointed out that </a:t>
            </a:r>
            <a:r>
              <a:rPr lang="en-US" sz="1667" b="1" dirty="0"/>
              <a:t>even if an unclaimed element is necessary for operability of the claimed invention, that element may not be imported into the claim </a:t>
            </a:r>
            <a:r>
              <a:rPr lang="en-US" sz="1667" dirty="0"/>
              <a:t>if it is not otherwise present.   </a:t>
            </a:r>
          </a:p>
          <a:p>
            <a:endParaRPr lang="en-US" sz="667" dirty="0"/>
          </a:p>
          <a:p>
            <a:r>
              <a:rPr lang="en-US" sz="1667" i="1" dirty="0"/>
              <a:t>Respironics</a:t>
            </a:r>
            <a:r>
              <a:rPr lang="en-US" sz="1667" dirty="0"/>
              <a:t>, 656 F. App'x at 535-36, citing </a:t>
            </a:r>
            <a:r>
              <a:rPr lang="en-US" sz="1667" i="1" dirty="0"/>
              <a:t>SiRF Tech., Inc. v. Int'l Trade Comm'n</a:t>
            </a:r>
            <a:r>
              <a:rPr lang="en-US" sz="1667" dirty="0"/>
              <a:t>., 601 F.3d 1319, 1330 (Fed. Cir. 2010).  </a:t>
            </a:r>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16</a:t>
            </a:fld>
            <a:endParaRPr lang="en-US" dirty="0">
              <a:solidFill>
                <a:prstClr val="black"/>
              </a:solidFill>
            </a:endParaRPr>
          </a:p>
        </p:txBody>
      </p:sp>
      <p:sp>
        <p:nvSpPr>
          <p:cNvPr id="6" name="Footer Placeholder 5"/>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p:txBody>
          <a:bodyPr/>
          <a:lstStyle/>
          <a:p>
            <a:pPr>
              <a:defRPr/>
            </a:pPr>
            <a:r>
              <a:rPr lang="en-US" smtClean="0"/>
              <a:t>Spring 2018</a:t>
            </a:r>
            <a:endParaRPr lang="en-US"/>
          </a:p>
        </p:txBody>
      </p:sp>
    </p:spTree>
    <p:extLst>
      <p:ext uri="{BB962C8B-B14F-4D97-AF65-F5344CB8AC3E}">
        <p14:creationId xmlns:p14="http://schemas.microsoft.com/office/powerpoint/2010/main" val="7357584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78021"/>
            <a:ext cx="8229600" cy="966597"/>
          </a:xfrm>
        </p:spPr>
        <p:txBody>
          <a:bodyPr/>
          <a:lstStyle/>
          <a:p>
            <a:r>
              <a:rPr lang="en-US" sz="3200" i="1" dirty="0"/>
              <a:t>Microsoft v. Biscotti</a:t>
            </a:r>
            <a:r>
              <a:rPr lang="en-US" sz="3200" dirty="0"/>
              <a:t>: </a:t>
            </a:r>
            <a:r>
              <a:rPr lang="en-US" sz="3200" dirty="0" smtClean="0"/>
              <a:t/>
            </a:r>
            <a:br>
              <a:rPr lang="en-US" sz="3200" dirty="0" smtClean="0"/>
            </a:br>
            <a:r>
              <a:rPr lang="en-US" sz="3200" dirty="0" smtClean="0"/>
              <a:t>History </a:t>
            </a:r>
            <a:r>
              <a:rPr lang="en-US" sz="3200" dirty="0"/>
              <a:t>of the Case</a:t>
            </a:r>
          </a:p>
        </p:txBody>
      </p:sp>
      <p:sp>
        <p:nvSpPr>
          <p:cNvPr id="6" name="Content Placeholder 5"/>
          <p:cNvSpPr>
            <a:spLocks noGrp="1"/>
          </p:cNvSpPr>
          <p:nvPr>
            <p:ph idx="1"/>
          </p:nvPr>
        </p:nvSpPr>
        <p:spPr>
          <a:xfrm>
            <a:off x="457200" y="1485900"/>
            <a:ext cx="8229600" cy="3670307"/>
          </a:xfrm>
        </p:spPr>
        <p:txBody>
          <a:bodyPr>
            <a:normAutofit fontScale="92500" lnSpcReduction="20000"/>
          </a:bodyPr>
          <a:lstStyle/>
          <a:p>
            <a:pPr marL="285739" indent="-285739"/>
            <a:r>
              <a:rPr lang="en-US" sz="2000" dirty="0"/>
              <a:t>U.S. patent 8,144,182, entitled “Real Time Video Communications System,” issued on March 27, 2012 and was assigned to Biscotti.   </a:t>
            </a:r>
          </a:p>
          <a:p>
            <a:pPr marL="285739" indent="-285739"/>
            <a:endParaRPr lang="en-US" sz="2000" dirty="0"/>
          </a:p>
          <a:p>
            <a:pPr marL="285739" indent="-285739"/>
            <a:r>
              <a:rPr lang="en-US" sz="2000" dirty="0"/>
              <a:t>In an IPR proceeding before the PTAB, Microsoft challenged the validity of the ’182 patent on several grounds, including that claim 6 was anticipated by the </a:t>
            </a:r>
            <a:r>
              <a:rPr lang="en-US" sz="2000" dirty="0" err="1"/>
              <a:t>Kenoyer</a:t>
            </a:r>
            <a:r>
              <a:rPr lang="en-US" sz="2000" dirty="0"/>
              <a:t> reference.  </a:t>
            </a:r>
          </a:p>
          <a:p>
            <a:pPr marL="285739" indent="-285739"/>
            <a:endParaRPr lang="en-US" sz="2000" dirty="0"/>
          </a:p>
          <a:p>
            <a:pPr marL="285739" indent="-285739"/>
            <a:r>
              <a:rPr lang="en-US" sz="2000" dirty="0"/>
              <a:t>As to claim 6, PTAB found that </a:t>
            </a:r>
            <a:r>
              <a:rPr lang="en-US" sz="2000" dirty="0" err="1"/>
              <a:t>Kenoyer</a:t>
            </a:r>
            <a:r>
              <a:rPr lang="en-US" sz="2000" dirty="0"/>
              <a:t> did not disclose every limitation, and so concluded that claim 6 was not anticipated by </a:t>
            </a:r>
            <a:r>
              <a:rPr lang="en-US" sz="2000" dirty="0" err="1"/>
              <a:t>Kenoyer</a:t>
            </a:r>
            <a:r>
              <a:rPr lang="en-US" sz="2000" dirty="0"/>
              <a:t>. </a:t>
            </a:r>
          </a:p>
          <a:p>
            <a:pPr marL="285739" indent="-285739"/>
            <a:endParaRPr lang="en-US" sz="2000" dirty="0"/>
          </a:p>
          <a:p>
            <a:pPr marL="285739" indent="-285739"/>
            <a:r>
              <a:rPr lang="en-US" sz="2000" dirty="0"/>
              <a:t>The Federal Circuit affirmed the PTAB’s decision that claim 6 was not anticipated by </a:t>
            </a:r>
            <a:r>
              <a:rPr lang="en-US" sz="2000" dirty="0" err="1"/>
              <a:t>Kenoyer</a:t>
            </a:r>
            <a:r>
              <a:rPr lang="en-US" sz="2000" dirty="0"/>
              <a:t>.  </a:t>
            </a:r>
            <a:r>
              <a:rPr lang="it-IT" sz="2000" i="1" dirty="0"/>
              <a:t>Microsoft Corp. v. Biscotti, Inc</a:t>
            </a:r>
            <a:r>
              <a:rPr lang="it-IT" sz="2000" dirty="0"/>
              <a:t>., 878 F.3d 1052 (Fed. Cir. 2017)</a:t>
            </a:r>
            <a:r>
              <a:rPr lang="en-US" sz="2000" dirty="0"/>
              <a:t>.   </a:t>
            </a:r>
          </a:p>
          <a:p>
            <a:endParaRPr lang="en-US" sz="2000" dirty="0"/>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17</a:t>
            </a:fld>
            <a:endParaRPr lang="en-US" dirty="0">
              <a:solidFill>
                <a:prstClr val="black"/>
              </a:solidFill>
            </a:endParaRPr>
          </a:p>
        </p:txBody>
      </p:sp>
      <p:sp>
        <p:nvSpPr>
          <p:cNvPr id="7" name="Footer Placeholder 6"/>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p:txBody>
          <a:bodyPr/>
          <a:lstStyle/>
          <a:p>
            <a:pPr>
              <a:defRPr/>
            </a:pPr>
            <a:r>
              <a:rPr lang="en-US" smtClean="0"/>
              <a:t>Spring 2018</a:t>
            </a:r>
            <a:endParaRPr lang="en-US"/>
          </a:p>
        </p:txBody>
      </p:sp>
    </p:spTree>
    <p:extLst>
      <p:ext uri="{BB962C8B-B14F-4D97-AF65-F5344CB8AC3E}">
        <p14:creationId xmlns:p14="http://schemas.microsoft.com/office/powerpoint/2010/main" val="26586824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78021"/>
            <a:ext cx="8229600" cy="955479"/>
          </a:xfrm>
        </p:spPr>
        <p:txBody>
          <a:bodyPr/>
          <a:lstStyle/>
          <a:p>
            <a:r>
              <a:rPr lang="en-US" sz="3200" i="1" dirty="0"/>
              <a:t>Microsoft v. Biscotti</a:t>
            </a:r>
            <a:r>
              <a:rPr lang="en-US" sz="3200" dirty="0"/>
              <a:t>: </a:t>
            </a:r>
            <a:br>
              <a:rPr lang="en-US" sz="3200" dirty="0"/>
            </a:br>
            <a:r>
              <a:rPr lang="en-US" sz="3200" dirty="0"/>
              <a:t>Simplified Independent Claim 6</a:t>
            </a:r>
          </a:p>
        </p:txBody>
      </p:sp>
      <p:sp>
        <p:nvSpPr>
          <p:cNvPr id="6" name="Content Placeholder 5"/>
          <p:cNvSpPr>
            <a:spLocks noGrp="1"/>
          </p:cNvSpPr>
          <p:nvPr>
            <p:ph idx="1"/>
          </p:nvPr>
        </p:nvSpPr>
        <p:spPr>
          <a:xfrm>
            <a:off x="457200" y="1714500"/>
            <a:ext cx="8229600" cy="3441707"/>
          </a:xfrm>
        </p:spPr>
        <p:txBody>
          <a:bodyPr/>
          <a:lstStyle/>
          <a:p>
            <a:pPr marL="285739" indent="-285739"/>
            <a:endParaRPr lang="en-US" sz="500" dirty="0">
              <a:latin typeface="Georgia" pitchFamily="18" charset="0"/>
            </a:endParaRPr>
          </a:p>
          <a:p>
            <a:pPr marL="0" indent="0">
              <a:buNone/>
            </a:pPr>
            <a:r>
              <a:rPr lang="en-US" sz="2800" dirty="0"/>
              <a:t>6. A video communication system, comprising:</a:t>
            </a:r>
          </a:p>
          <a:p>
            <a:pPr marL="0" indent="0">
              <a:buNone/>
            </a:pPr>
            <a:endParaRPr lang="en-US" sz="2800" dirty="0"/>
          </a:p>
          <a:p>
            <a:pPr marL="0" indent="0">
              <a:buNone/>
            </a:pPr>
            <a:r>
              <a:rPr lang="en-US" sz="2800" dirty="0"/>
              <a:t>a first video communication device, comprising . . . </a:t>
            </a:r>
          </a:p>
          <a:p>
            <a:pPr marL="0" indent="0">
              <a:buNone/>
            </a:pPr>
            <a:r>
              <a:rPr lang="en-US" sz="2800" dirty="0"/>
              <a:t>a </a:t>
            </a:r>
            <a:r>
              <a:rPr lang="en-US" sz="2800" b="1" dirty="0"/>
              <a:t>storage medium </a:t>
            </a:r>
            <a:r>
              <a:rPr lang="en-US" sz="2800" dirty="0"/>
              <a:t>. . ., the storage medium </a:t>
            </a:r>
            <a:r>
              <a:rPr lang="en-US" sz="2800" b="1" dirty="0"/>
              <a:t>having encoded thereon a set of instructions </a:t>
            </a:r>
            <a:r>
              <a:rPr lang="en-US" sz="2800" dirty="0"/>
              <a:t>. . . </a:t>
            </a:r>
            <a:r>
              <a:rPr lang="en-US" sz="2800" dirty="0" smtClean="0"/>
              <a:t>  </a:t>
            </a:r>
            <a:endParaRPr lang="en-US" sz="2800" dirty="0"/>
          </a:p>
          <a:p>
            <a:endParaRPr lang="en-US" dirty="0"/>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18</a:t>
            </a:fld>
            <a:endParaRPr lang="en-US" dirty="0">
              <a:solidFill>
                <a:prstClr val="black"/>
              </a:solidFill>
            </a:endParaRPr>
          </a:p>
        </p:txBody>
      </p:sp>
      <p:sp>
        <p:nvSpPr>
          <p:cNvPr id="7" name="Footer Placeholder 6"/>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p:txBody>
          <a:bodyPr/>
          <a:lstStyle/>
          <a:p>
            <a:pPr>
              <a:defRPr/>
            </a:pPr>
            <a:r>
              <a:rPr lang="en-US" smtClean="0"/>
              <a:t>Spring 2018</a:t>
            </a:r>
            <a:endParaRPr lang="en-US"/>
          </a:p>
        </p:txBody>
      </p:sp>
    </p:spTree>
    <p:extLst>
      <p:ext uri="{BB962C8B-B14F-4D97-AF65-F5344CB8AC3E}">
        <p14:creationId xmlns:p14="http://schemas.microsoft.com/office/powerpoint/2010/main" val="7395149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78021"/>
            <a:ext cx="8229600" cy="955479"/>
          </a:xfrm>
        </p:spPr>
        <p:txBody>
          <a:bodyPr/>
          <a:lstStyle/>
          <a:p>
            <a:r>
              <a:rPr lang="en-US" sz="3200" i="1" dirty="0"/>
              <a:t>Microsoft v. Biscotti</a:t>
            </a:r>
            <a:r>
              <a:rPr lang="en-US" sz="3200" dirty="0"/>
              <a:t>: </a:t>
            </a:r>
            <a:r>
              <a:rPr lang="en-US" sz="3200" dirty="0" smtClean="0"/>
              <a:t/>
            </a:r>
            <a:br>
              <a:rPr lang="en-US" sz="3200" dirty="0" smtClean="0"/>
            </a:br>
            <a:r>
              <a:rPr lang="en-US" sz="3200" dirty="0" smtClean="0"/>
              <a:t>Arguments </a:t>
            </a:r>
            <a:r>
              <a:rPr lang="en-US" sz="3200" dirty="0"/>
              <a:t>at the PTAB</a:t>
            </a:r>
          </a:p>
        </p:txBody>
      </p:sp>
      <p:sp>
        <p:nvSpPr>
          <p:cNvPr id="10" name="Rectangle 9" descr="Red rectangle around the claim."/>
          <p:cNvSpPr/>
          <p:nvPr/>
        </p:nvSpPr>
        <p:spPr>
          <a:xfrm>
            <a:off x="482600" y="1408113"/>
            <a:ext cx="2413000" cy="3963987"/>
          </a:xfrm>
          <a:prstGeom prst="rect">
            <a:avLst/>
          </a:prstGeom>
          <a:ln w="25400" cmpd="sng">
            <a:solidFill>
              <a:srgbClr val="C00000"/>
            </a:solidFill>
          </a:ln>
        </p:spPr>
        <p:txBody>
          <a:bodyPr wrap="square">
            <a:normAutofit lnSpcReduction="10000"/>
          </a:bodyPr>
          <a:lstStyle/>
          <a:p>
            <a:r>
              <a:rPr lang="en-US" sz="2000" dirty="0">
                <a:solidFill>
                  <a:srgbClr val="000000"/>
                </a:solidFill>
              </a:rPr>
              <a:t>6. A video communication system, comprising:</a:t>
            </a:r>
          </a:p>
          <a:p>
            <a:r>
              <a:rPr lang="en-US" sz="2000" dirty="0">
                <a:solidFill>
                  <a:srgbClr val="000000"/>
                </a:solidFill>
              </a:rPr>
              <a:t>a first video communication device, comprising </a:t>
            </a:r>
            <a:r>
              <a:rPr lang="en-US" sz="2000" dirty="0" smtClean="0">
                <a:solidFill>
                  <a:srgbClr val="000000"/>
                </a:solidFill>
              </a:rPr>
              <a:t> . </a:t>
            </a:r>
            <a:r>
              <a:rPr lang="en-US" sz="2000" dirty="0">
                <a:solidFill>
                  <a:srgbClr val="000000"/>
                </a:solidFill>
              </a:rPr>
              <a:t>. . </a:t>
            </a:r>
          </a:p>
          <a:p>
            <a:r>
              <a:rPr lang="en-US" sz="2000" b="1" dirty="0"/>
              <a:t>a storage </a:t>
            </a:r>
            <a:r>
              <a:rPr lang="en-US" sz="2000" b="1" dirty="0" smtClean="0"/>
              <a:t>medium  </a:t>
            </a:r>
            <a:r>
              <a:rPr lang="en-US" sz="2000" dirty="0">
                <a:solidFill>
                  <a:srgbClr val="000000"/>
                </a:solidFill>
              </a:rPr>
              <a:t>. . ., the storage medium </a:t>
            </a:r>
            <a:r>
              <a:rPr lang="en-US" sz="2000" b="1" dirty="0"/>
              <a:t>having encoded thereon a set of </a:t>
            </a:r>
            <a:r>
              <a:rPr lang="en-US" sz="2000" b="1" dirty="0" smtClean="0"/>
              <a:t>instructions</a:t>
            </a:r>
            <a:r>
              <a:rPr lang="en-US" sz="2000" dirty="0" smtClean="0">
                <a:solidFill>
                  <a:srgbClr val="000000"/>
                </a:solidFill>
              </a:rPr>
              <a:t> </a:t>
            </a:r>
            <a:r>
              <a:rPr lang="en-US" sz="2000" dirty="0">
                <a:solidFill>
                  <a:srgbClr val="000000"/>
                </a:solidFill>
              </a:rPr>
              <a:t>. . . </a:t>
            </a:r>
            <a:endParaRPr lang="en-US" sz="2000" dirty="0"/>
          </a:p>
        </p:txBody>
      </p:sp>
      <p:sp>
        <p:nvSpPr>
          <p:cNvPr id="12" name="TextBox 11"/>
          <p:cNvSpPr txBox="1"/>
          <p:nvPr/>
        </p:nvSpPr>
        <p:spPr>
          <a:xfrm>
            <a:off x="3048000" y="1333500"/>
            <a:ext cx="5715000" cy="4114800"/>
          </a:xfrm>
          <a:prstGeom prst="rect">
            <a:avLst/>
          </a:prstGeom>
          <a:noFill/>
        </p:spPr>
        <p:txBody>
          <a:bodyPr wrap="square" rtlCol="0">
            <a:normAutofit lnSpcReduction="10000"/>
          </a:bodyPr>
          <a:lstStyle/>
          <a:p>
            <a:pPr marL="285739" indent="-285739">
              <a:buFont typeface="Arial" panose="020B0604020202020204" pitchFamily="34" charset="0"/>
              <a:buChar char="•"/>
            </a:pPr>
            <a:r>
              <a:rPr lang="en-US" sz="1667" dirty="0" smtClean="0"/>
              <a:t>Although </a:t>
            </a:r>
            <a:r>
              <a:rPr lang="en-US" sz="1667" dirty="0"/>
              <a:t>the parties and the PTAB agreed that Kenoyer taught the “storage medium,” there was disagreement as to the encoded “set of instructions.”</a:t>
            </a:r>
          </a:p>
          <a:p>
            <a:pPr marL="285739" indent="-285739">
              <a:buFont typeface="Arial" panose="020B0604020202020204" pitchFamily="34" charset="0"/>
              <a:buChar char="•"/>
            </a:pPr>
            <a:endParaRPr lang="en-US" sz="667" dirty="0"/>
          </a:p>
          <a:p>
            <a:pPr marL="285739" indent="-285739">
              <a:buFont typeface="Arial" panose="020B0604020202020204" pitchFamily="34" charset="0"/>
              <a:buChar char="•"/>
            </a:pPr>
            <a:r>
              <a:rPr lang="en-US" sz="1667" dirty="0"/>
              <a:t>In arguing anticipation, Microsoft relied heavily on this sentence in Kenoyer:  “Embodiments of a subset or all (and portions or all) </a:t>
            </a:r>
            <a:r>
              <a:rPr lang="en-US" sz="1667" b="1" dirty="0"/>
              <a:t>of the above </a:t>
            </a:r>
            <a:r>
              <a:rPr lang="en-US" sz="1667" dirty="0"/>
              <a:t>may be implemented by program instructions stored in a memory medium or carrier medium and executed by a processor” (emphasis added).   </a:t>
            </a:r>
          </a:p>
          <a:p>
            <a:pPr marL="285739" indent="-285739">
              <a:buFont typeface="Arial" panose="020B0604020202020204" pitchFamily="34" charset="0"/>
              <a:buChar char="•"/>
            </a:pPr>
            <a:endParaRPr lang="en-US" sz="667" dirty="0"/>
          </a:p>
          <a:p>
            <a:pPr marL="285739" indent="-285739">
              <a:buFont typeface="Arial" panose="020B0604020202020204" pitchFamily="34" charset="0"/>
              <a:buChar char="•"/>
            </a:pPr>
            <a:r>
              <a:rPr lang="en-US" sz="1667" dirty="0"/>
              <a:t>Biscotti countered that the sentence only applies to the immediately preceding figure (Figure 22), and could not reasonably be interpreted as applying to every prior disclosure in the document because some components “could not have been implemented in a storage medium.”</a:t>
            </a:r>
          </a:p>
          <a:p>
            <a:pPr marL="285739" indent="-285739">
              <a:buFont typeface="Arial" panose="020B0604020202020204" pitchFamily="34" charset="0"/>
              <a:buChar char="•"/>
            </a:pPr>
            <a:endParaRPr lang="en-US" sz="667" dirty="0"/>
          </a:p>
          <a:p>
            <a:r>
              <a:rPr lang="it-IT" sz="1667" i="1" dirty="0"/>
              <a:t>Microsoft</a:t>
            </a:r>
            <a:r>
              <a:rPr lang="it-IT" sz="1667" dirty="0"/>
              <a:t>, 878 F.3d at 1062-63</a:t>
            </a:r>
            <a:r>
              <a:rPr lang="en-US" sz="1667" dirty="0"/>
              <a:t>.  </a:t>
            </a:r>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19</a:t>
            </a:fld>
            <a:endParaRPr lang="en-US" dirty="0">
              <a:solidFill>
                <a:prstClr val="black"/>
              </a:solidFill>
            </a:endParaRPr>
          </a:p>
        </p:txBody>
      </p:sp>
      <p:sp>
        <p:nvSpPr>
          <p:cNvPr id="7" name="Footer Placeholder 6"/>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p:txBody>
          <a:bodyPr/>
          <a:lstStyle/>
          <a:p>
            <a:pPr>
              <a:defRPr/>
            </a:pPr>
            <a:r>
              <a:rPr lang="en-US" smtClean="0"/>
              <a:t>Spring 2018</a:t>
            </a:r>
            <a:endParaRPr lang="en-US"/>
          </a:p>
        </p:txBody>
      </p:sp>
    </p:spTree>
    <p:extLst>
      <p:ext uri="{BB962C8B-B14F-4D97-AF65-F5344CB8AC3E}">
        <p14:creationId xmlns:p14="http://schemas.microsoft.com/office/powerpoint/2010/main" val="2056447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3200" smtClean="0">
                <a:latin typeface="+mj-lt"/>
              </a:rPr>
              <a:t>Training Approach</a:t>
            </a:r>
            <a:endParaRPr lang="en-US" sz="3200" dirty="0">
              <a:latin typeface="+mj-lt"/>
            </a:endParaRPr>
          </a:p>
        </p:txBody>
      </p:sp>
      <p:sp>
        <p:nvSpPr>
          <p:cNvPr id="11" name="Content Placeholder 10"/>
          <p:cNvSpPr>
            <a:spLocks noGrp="1"/>
          </p:cNvSpPr>
          <p:nvPr>
            <p:ph idx="1"/>
          </p:nvPr>
        </p:nvSpPr>
        <p:spPr/>
        <p:txBody>
          <a:bodyPr>
            <a:normAutofit fontScale="92500" lnSpcReduction="10000"/>
          </a:bodyPr>
          <a:lstStyle/>
          <a:p>
            <a:pPr marL="380985" indent="-380985"/>
            <a:r>
              <a:rPr lang="en-US" sz="2600" dirty="0">
                <a:cs typeface="Segoe UI Semilight" panose="020B0402040204020203" pitchFamily="34" charset="0"/>
              </a:rPr>
              <a:t>Several recent cases from the Court of Appeals for the Federal Circuit will be used to review important points about anticipation rejections.  </a:t>
            </a:r>
          </a:p>
          <a:p>
            <a:endParaRPr lang="en-US" sz="2600" dirty="0">
              <a:cs typeface="Segoe UI Semilight" panose="020B0402040204020203" pitchFamily="34" charset="0"/>
            </a:endParaRPr>
          </a:p>
          <a:p>
            <a:pPr marL="380985" indent="-380985"/>
            <a:r>
              <a:rPr lang="en-US" sz="2600" dirty="0">
                <a:cs typeface="Segoe UI Semilight" panose="020B0402040204020203" pitchFamily="34" charset="0"/>
              </a:rPr>
              <a:t>The cases do not announce any new legal tests for anticipation, so the concepts discussed will be familiar to examiners.</a:t>
            </a:r>
          </a:p>
          <a:p>
            <a:endParaRPr lang="en-US" sz="2600" dirty="0">
              <a:cs typeface="Segoe UI Semilight" panose="020B0402040204020203" pitchFamily="34" charset="0"/>
            </a:endParaRPr>
          </a:p>
          <a:p>
            <a:pPr marL="380985" indent="-380985"/>
            <a:r>
              <a:rPr lang="en-US" sz="2600" dirty="0">
                <a:cs typeface="Segoe UI Semilight" panose="020B0402040204020203" pitchFamily="34" charset="0"/>
              </a:rPr>
              <a:t>The cases have been chosen because they address issues regarding anticipation rejections that have been identified in recent quality reviews.</a:t>
            </a:r>
          </a:p>
          <a:p>
            <a:endParaRPr lang="en-US" dirty="0"/>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2</a:t>
            </a:fld>
            <a:endParaRPr lang="en-US" dirty="0">
              <a:solidFill>
                <a:prstClr val="black"/>
              </a:solidFill>
            </a:endParaRPr>
          </a:p>
        </p:txBody>
      </p:sp>
      <p:sp>
        <p:nvSpPr>
          <p:cNvPr id="6" name="Footer Placeholder 5"/>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p:txBody>
          <a:bodyPr/>
          <a:lstStyle/>
          <a:p>
            <a:pPr>
              <a:defRPr/>
            </a:pPr>
            <a:r>
              <a:rPr lang="en-US" smtClean="0"/>
              <a:t>Spring 2018</a:t>
            </a:r>
            <a:endParaRPr lang="en-US"/>
          </a:p>
        </p:txBody>
      </p:sp>
    </p:spTree>
    <p:extLst>
      <p:ext uri="{BB962C8B-B14F-4D97-AF65-F5344CB8AC3E}">
        <p14:creationId xmlns:p14="http://schemas.microsoft.com/office/powerpoint/2010/main" val="18200132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444500"/>
            <a:ext cx="7924800" cy="889000"/>
          </a:xfrm>
        </p:spPr>
        <p:txBody>
          <a:bodyPr/>
          <a:lstStyle/>
          <a:p>
            <a:r>
              <a:rPr lang="en-US" sz="3200" i="1" dirty="0"/>
              <a:t>Microsoft v. Biscotti</a:t>
            </a:r>
            <a:r>
              <a:rPr lang="en-US" sz="3200" dirty="0"/>
              <a:t>: </a:t>
            </a:r>
            <a:r>
              <a:rPr lang="en-US" sz="2800" dirty="0"/>
              <a:t>PTAB’s Finding of No Anticipation of Claim 6 by Kenoyer Reference</a:t>
            </a:r>
          </a:p>
        </p:txBody>
      </p:sp>
      <p:sp>
        <p:nvSpPr>
          <p:cNvPr id="10" name="Rectangle 9" descr="Red rectangle around the claim."/>
          <p:cNvSpPr/>
          <p:nvPr/>
        </p:nvSpPr>
        <p:spPr>
          <a:xfrm>
            <a:off x="482600" y="1408113"/>
            <a:ext cx="2413000" cy="3963987"/>
          </a:xfrm>
          <a:prstGeom prst="rect">
            <a:avLst/>
          </a:prstGeom>
          <a:ln w="25400" cmpd="sng">
            <a:solidFill>
              <a:srgbClr val="C00000"/>
            </a:solidFill>
          </a:ln>
        </p:spPr>
        <p:txBody>
          <a:bodyPr wrap="square">
            <a:normAutofit lnSpcReduction="10000"/>
          </a:bodyPr>
          <a:lstStyle/>
          <a:p>
            <a:r>
              <a:rPr lang="en-US" sz="2000" dirty="0">
                <a:solidFill>
                  <a:srgbClr val="000000"/>
                </a:solidFill>
              </a:rPr>
              <a:t>6. A video communication system, comprising:</a:t>
            </a:r>
          </a:p>
          <a:p>
            <a:r>
              <a:rPr lang="en-US" sz="2000" dirty="0">
                <a:solidFill>
                  <a:srgbClr val="000000"/>
                </a:solidFill>
              </a:rPr>
              <a:t>a first video communication device, comprising </a:t>
            </a:r>
            <a:r>
              <a:rPr lang="en-US" sz="2000" dirty="0" smtClean="0">
                <a:solidFill>
                  <a:srgbClr val="000000"/>
                </a:solidFill>
              </a:rPr>
              <a:t> . </a:t>
            </a:r>
            <a:r>
              <a:rPr lang="en-US" sz="2000" dirty="0">
                <a:solidFill>
                  <a:srgbClr val="000000"/>
                </a:solidFill>
              </a:rPr>
              <a:t>. . </a:t>
            </a:r>
          </a:p>
          <a:p>
            <a:r>
              <a:rPr lang="en-US" sz="2000" b="1" dirty="0"/>
              <a:t>a storage </a:t>
            </a:r>
            <a:r>
              <a:rPr lang="en-US" sz="2000" b="1" dirty="0" smtClean="0"/>
              <a:t>medium  </a:t>
            </a:r>
            <a:r>
              <a:rPr lang="en-US" sz="2000" dirty="0">
                <a:solidFill>
                  <a:srgbClr val="000000"/>
                </a:solidFill>
              </a:rPr>
              <a:t>. . ., the storage medium </a:t>
            </a:r>
            <a:r>
              <a:rPr lang="en-US" sz="2000" b="1" dirty="0"/>
              <a:t>having encoded thereon a set of </a:t>
            </a:r>
            <a:r>
              <a:rPr lang="en-US" sz="2000" b="1" dirty="0" smtClean="0"/>
              <a:t>instructions</a:t>
            </a:r>
            <a:r>
              <a:rPr lang="en-US" sz="2000" dirty="0" smtClean="0">
                <a:solidFill>
                  <a:srgbClr val="000000"/>
                </a:solidFill>
              </a:rPr>
              <a:t> </a:t>
            </a:r>
            <a:r>
              <a:rPr lang="en-US" sz="2000" dirty="0">
                <a:solidFill>
                  <a:srgbClr val="000000"/>
                </a:solidFill>
              </a:rPr>
              <a:t>. . . </a:t>
            </a:r>
            <a:endParaRPr lang="en-US" sz="2000" dirty="0"/>
          </a:p>
        </p:txBody>
      </p:sp>
      <p:sp>
        <p:nvSpPr>
          <p:cNvPr id="12" name="TextBox 11"/>
          <p:cNvSpPr txBox="1"/>
          <p:nvPr/>
        </p:nvSpPr>
        <p:spPr>
          <a:xfrm>
            <a:off x="3035300" y="1333501"/>
            <a:ext cx="5803900" cy="4191000"/>
          </a:xfrm>
          <a:prstGeom prst="rect">
            <a:avLst/>
          </a:prstGeom>
          <a:noFill/>
        </p:spPr>
        <p:txBody>
          <a:bodyPr wrap="square" rtlCol="0">
            <a:normAutofit/>
          </a:bodyPr>
          <a:lstStyle/>
          <a:p>
            <a:pPr marL="285739" indent="-285739">
              <a:buFont typeface="Arial" panose="020B0604020202020204" pitchFamily="34" charset="0"/>
              <a:buChar char="•"/>
            </a:pPr>
            <a:r>
              <a:rPr lang="en-US" sz="1667" dirty="0" smtClean="0"/>
              <a:t>PTAB </a:t>
            </a:r>
            <a:r>
              <a:rPr lang="en-US" sz="1667" dirty="0"/>
              <a:t>characterized Microsoft’s argument as “referring to and tying together a number of disclosures in various portions throughout Kenoyer regarding functions that may be performed in various embodiments.”</a:t>
            </a:r>
          </a:p>
          <a:p>
            <a:pPr marL="285739" indent="-285739">
              <a:buFont typeface="Arial" panose="020B0604020202020204" pitchFamily="34" charset="0"/>
              <a:buChar char="•"/>
            </a:pPr>
            <a:endParaRPr lang="en-US" sz="667" dirty="0"/>
          </a:p>
          <a:p>
            <a:pPr marL="285739" indent="-285739">
              <a:buFont typeface="Arial" panose="020B0604020202020204" pitchFamily="34" charset="0"/>
              <a:buChar char="•"/>
            </a:pPr>
            <a:r>
              <a:rPr lang="en-US" sz="1667" dirty="0"/>
              <a:t>According to PTAB, “Kenoyer’s program-instructions sentence does not make sense as a disclosure blanketing all of the preceding 34 pages.”</a:t>
            </a:r>
          </a:p>
          <a:p>
            <a:pPr marL="285739" indent="-285739">
              <a:buFont typeface="Arial" panose="020B0604020202020204" pitchFamily="34" charset="0"/>
              <a:buChar char="•"/>
            </a:pPr>
            <a:endParaRPr lang="en-US" sz="667" dirty="0"/>
          </a:p>
          <a:p>
            <a:pPr marL="285739" indent="-285739">
              <a:buFont typeface="Arial" panose="020B0604020202020204" pitchFamily="34" charset="0"/>
              <a:buChar char="•"/>
            </a:pPr>
            <a:r>
              <a:rPr lang="en-US" sz="1667" dirty="0"/>
              <a:t>PTAB concluded that claim 6 was not anticipated because the general teaching of Kenoyer that instructions could be encoded on a storage medium did not refer specifically to any of the previously disclosed embodiments.   Kenoyer did not teach an embodiment that anticipated claim 6.  </a:t>
            </a:r>
          </a:p>
          <a:p>
            <a:pPr marL="285739" indent="-285739">
              <a:buFont typeface="Arial" panose="020B0604020202020204" pitchFamily="34" charset="0"/>
              <a:buChar char="•"/>
            </a:pPr>
            <a:endParaRPr lang="en-US" sz="667" dirty="0"/>
          </a:p>
          <a:p>
            <a:r>
              <a:rPr lang="it-IT" sz="1667" i="1" dirty="0"/>
              <a:t>Microsoft</a:t>
            </a:r>
            <a:r>
              <a:rPr lang="it-IT" sz="1667" dirty="0"/>
              <a:t>, 878 F.3d at 1063</a:t>
            </a:r>
            <a:r>
              <a:rPr lang="en-US" sz="1667" dirty="0"/>
              <a:t>.  </a:t>
            </a:r>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20</a:t>
            </a:fld>
            <a:endParaRPr lang="en-US" dirty="0">
              <a:solidFill>
                <a:prstClr val="black"/>
              </a:solidFill>
            </a:endParaRPr>
          </a:p>
        </p:txBody>
      </p:sp>
      <p:sp>
        <p:nvSpPr>
          <p:cNvPr id="7" name="Footer Placeholder 6"/>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a:xfrm>
            <a:off x="457200" y="5359252"/>
            <a:ext cx="1066800" cy="303212"/>
          </a:xfrm>
        </p:spPr>
        <p:txBody>
          <a:bodyPr/>
          <a:lstStyle/>
          <a:p>
            <a:pPr>
              <a:defRPr/>
            </a:pPr>
            <a:r>
              <a:rPr lang="en-US" smtClean="0"/>
              <a:t>Spring 2018</a:t>
            </a:r>
            <a:endParaRPr lang="en-US" dirty="0"/>
          </a:p>
        </p:txBody>
      </p:sp>
    </p:spTree>
    <p:extLst>
      <p:ext uri="{BB962C8B-B14F-4D97-AF65-F5344CB8AC3E}">
        <p14:creationId xmlns:p14="http://schemas.microsoft.com/office/powerpoint/2010/main" val="20210378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67591" y="479114"/>
            <a:ext cx="8458200" cy="889000"/>
          </a:xfrm>
        </p:spPr>
        <p:txBody>
          <a:bodyPr/>
          <a:lstStyle/>
          <a:p>
            <a:r>
              <a:rPr lang="en-US" sz="3200" i="1" dirty="0"/>
              <a:t>Microsoft v. Biscotti</a:t>
            </a:r>
            <a:r>
              <a:rPr lang="en-US" sz="3200" dirty="0"/>
              <a:t>: Court Affirms PTAB’s Finding of No Anticipation of Claim 6</a:t>
            </a:r>
          </a:p>
        </p:txBody>
      </p:sp>
      <p:sp>
        <p:nvSpPr>
          <p:cNvPr id="10" name="Rectangle 9" descr="Red rectangle around the claim."/>
          <p:cNvSpPr/>
          <p:nvPr/>
        </p:nvSpPr>
        <p:spPr>
          <a:xfrm>
            <a:off x="482600" y="1408113"/>
            <a:ext cx="2413000" cy="3963987"/>
          </a:xfrm>
          <a:prstGeom prst="rect">
            <a:avLst/>
          </a:prstGeom>
          <a:ln w="25400" cmpd="sng">
            <a:solidFill>
              <a:srgbClr val="C00000"/>
            </a:solidFill>
          </a:ln>
        </p:spPr>
        <p:txBody>
          <a:bodyPr wrap="square">
            <a:normAutofit lnSpcReduction="10000"/>
          </a:bodyPr>
          <a:lstStyle/>
          <a:p>
            <a:r>
              <a:rPr lang="en-US" sz="2000" dirty="0">
                <a:solidFill>
                  <a:srgbClr val="000000"/>
                </a:solidFill>
              </a:rPr>
              <a:t>6. A video communication system, comprising:</a:t>
            </a:r>
          </a:p>
          <a:p>
            <a:r>
              <a:rPr lang="en-US" sz="2000" dirty="0">
                <a:solidFill>
                  <a:srgbClr val="000000"/>
                </a:solidFill>
              </a:rPr>
              <a:t>a first video communication device, comprising </a:t>
            </a:r>
            <a:r>
              <a:rPr lang="en-US" sz="2000" dirty="0" smtClean="0">
                <a:solidFill>
                  <a:srgbClr val="000000"/>
                </a:solidFill>
              </a:rPr>
              <a:t> . </a:t>
            </a:r>
            <a:r>
              <a:rPr lang="en-US" sz="2000" dirty="0">
                <a:solidFill>
                  <a:srgbClr val="000000"/>
                </a:solidFill>
              </a:rPr>
              <a:t>. . </a:t>
            </a:r>
          </a:p>
          <a:p>
            <a:r>
              <a:rPr lang="en-US" sz="2000" b="1" dirty="0"/>
              <a:t>a storage </a:t>
            </a:r>
            <a:r>
              <a:rPr lang="en-US" sz="2000" b="1" dirty="0" smtClean="0"/>
              <a:t>medium  </a:t>
            </a:r>
            <a:r>
              <a:rPr lang="en-US" sz="2000" dirty="0">
                <a:solidFill>
                  <a:srgbClr val="000000"/>
                </a:solidFill>
              </a:rPr>
              <a:t>. . ., the storage medium </a:t>
            </a:r>
            <a:r>
              <a:rPr lang="en-US" sz="2000" b="1" dirty="0"/>
              <a:t>having encoded thereon a set of </a:t>
            </a:r>
            <a:r>
              <a:rPr lang="en-US" sz="2000" b="1" dirty="0" smtClean="0"/>
              <a:t>instructions</a:t>
            </a:r>
            <a:r>
              <a:rPr lang="en-US" sz="2000" dirty="0" smtClean="0">
                <a:solidFill>
                  <a:srgbClr val="000000"/>
                </a:solidFill>
              </a:rPr>
              <a:t> </a:t>
            </a:r>
            <a:r>
              <a:rPr lang="en-US" sz="2000" dirty="0">
                <a:solidFill>
                  <a:srgbClr val="000000"/>
                </a:solidFill>
              </a:rPr>
              <a:t>. . . </a:t>
            </a:r>
            <a:endParaRPr lang="en-US" sz="2000" dirty="0"/>
          </a:p>
        </p:txBody>
      </p:sp>
      <p:sp>
        <p:nvSpPr>
          <p:cNvPr id="12" name="TextBox 11"/>
          <p:cNvSpPr txBox="1"/>
          <p:nvPr/>
        </p:nvSpPr>
        <p:spPr>
          <a:xfrm>
            <a:off x="3017982" y="1409701"/>
            <a:ext cx="5745018" cy="3962399"/>
          </a:xfrm>
          <a:prstGeom prst="rect">
            <a:avLst/>
          </a:prstGeom>
          <a:noFill/>
        </p:spPr>
        <p:txBody>
          <a:bodyPr wrap="square" rtlCol="0">
            <a:normAutofit lnSpcReduction="10000"/>
          </a:bodyPr>
          <a:lstStyle/>
          <a:p>
            <a:pPr marL="285739" indent="-285739">
              <a:buFont typeface="Arial" panose="020B0604020202020204" pitchFamily="34" charset="0"/>
              <a:buChar char="•"/>
            </a:pPr>
            <a:r>
              <a:rPr lang="en-US" dirty="0"/>
              <a:t>The court agreed with the PTAB that </a:t>
            </a:r>
          </a:p>
          <a:p>
            <a:pPr marL="285739" indent="-285739">
              <a:buFont typeface="Arial" panose="020B0604020202020204" pitchFamily="34" charset="0"/>
              <a:buChar char="•"/>
            </a:pPr>
            <a:endParaRPr lang="en-US" sz="800" dirty="0"/>
          </a:p>
          <a:p>
            <a:pPr marL="666734" lvl="1" indent="-285750">
              <a:buSzPct val="75000"/>
              <a:buFont typeface="Courier New" panose="02070309020205020404" pitchFamily="49" charset="0"/>
              <a:buChar char="o"/>
            </a:pPr>
            <a:r>
              <a:rPr lang="en-US" dirty="0"/>
              <a:t>“a prior art </a:t>
            </a:r>
            <a:r>
              <a:rPr lang="en-US" b="1" dirty="0"/>
              <a:t>reference must provide every element </a:t>
            </a:r>
            <a:r>
              <a:rPr lang="en-US" dirty="0"/>
              <a:t>of the claimed invention </a:t>
            </a:r>
            <a:r>
              <a:rPr lang="en-US" b="1" dirty="0"/>
              <a:t>arranged as in the claim</a:t>
            </a:r>
            <a:r>
              <a:rPr lang="en-US" dirty="0"/>
              <a:t> in order to anticipate,” and that</a:t>
            </a:r>
          </a:p>
          <a:p>
            <a:pPr marL="666723" lvl="1" indent="-285739">
              <a:buFont typeface="Wingdings" panose="05000000000000000000" pitchFamily="2" charset="2"/>
              <a:buChar char="Ø"/>
            </a:pPr>
            <a:endParaRPr lang="en-US" sz="800" dirty="0"/>
          </a:p>
          <a:p>
            <a:pPr marL="666734" lvl="1" indent="-285750">
              <a:buSzPct val="75000"/>
              <a:buFont typeface="Courier New" panose="02070309020205020404" pitchFamily="49" charset="0"/>
              <a:buChar char="o"/>
            </a:pPr>
            <a:r>
              <a:rPr lang="en-US" dirty="0"/>
              <a:t>“anticipation is not proven by ‘multiple, distinct teachings that the artisan might somehow combine to achieve the claimed invention.’ ” </a:t>
            </a:r>
          </a:p>
          <a:p>
            <a:pPr marL="285739" indent="-285739">
              <a:buFont typeface="Arial" panose="020B0604020202020204" pitchFamily="34" charset="0"/>
              <a:buChar char="•"/>
            </a:pPr>
            <a:endParaRPr lang="en-US" sz="800" dirty="0"/>
          </a:p>
          <a:p>
            <a:pPr marL="285739" indent="-285739">
              <a:buFont typeface="Arial" panose="020B0604020202020204" pitchFamily="34" charset="0"/>
              <a:buChar char="•"/>
            </a:pPr>
            <a:r>
              <a:rPr lang="en-US" dirty="0"/>
              <a:t>Because the PTAB correctly applied these standards, and because the PTAB’s finding was supported by substantial evidence, the court agreed that claim 6 was not anticipated by Kenoyer.  </a:t>
            </a:r>
          </a:p>
          <a:p>
            <a:endParaRPr lang="en-US" sz="800" dirty="0"/>
          </a:p>
          <a:p>
            <a:r>
              <a:rPr lang="it-IT" i="1" dirty="0"/>
              <a:t>Microsoft</a:t>
            </a:r>
            <a:r>
              <a:rPr lang="it-IT" dirty="0"/>
              <a:t>, 878 F.3d at </a:t>
            </a:r>
            <a:r>
              <a:rPr lang="it-IT" dirty="0" smtClean="0"/>
              <a:t>1069, 1072-73 </a:t>
            </a:r>
            <a:r>
              <a:rPr lang="it-IT" dirty="0"/>
              <a:t>(internal citations omitted)</a:t>
            </a:r>
            <a:r>
              <a:rPr lang="en-US" dirty="0"/>
              <a:t>.  </a:t>
            </a:r>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21</a:t>
            </a:fld>
            <a:endParaRPr lang="en-US" dirty="0">
              <a:solidFill>
                <a:prstClr val="black"/>
              </a:solidFill>
            </a:endParaRPr>
          </a:p>
        </p:txBody>
      </p:sp>
      <p:sp>
        <p:nvSpPr>
          <p:cNvPr id="6" name="Footer Placeholder 5"/>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p:txBody>
          <a:bodyPr/>
          <a:lstStyle/>
          <a:p>
            <a:pPr>
              <a:defRPr/>
            </a:pPr>
            <a:r>
              <a:rPr lang="en-US" smtClean="0"/>
              <a:t>Spring 2018</a:t>
            </a:r>
            <a:endParaRPr lang="en-US"/>
          </a:p>
        </p:txBody>
      </p:sp>
    </p:spTree>
    <p:extLst>
      <p:ext uri="{BB962C8B-B14F-4D97-AF65-F5344CB8AC3E}">
        <p14:creationId xmlns:p14="http://schemas.microsoft.com/office/powerpoint/2010/main" val="21758277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3200" dirty="0" smtClean="0"/>
              <a:t>Lessons from the Cases</a:t>
            </a:r>
            <a:endParaRPr lang="en-US" sz="3200" dirty="0"/>
          </a:p>
        </p:txBody>
      </p:sp>
      <p:sp>
        <p:nvSpPr>
          <p:cNvPr id="13" name="Content Placeholder 12"/>
          <p:cNvSpPr>
            <a:spLocks noGrp="1"/>
          </p:cNvSpPr>
          <p:nvPr>
            <p:ph idx="1"/>
          </p:nvPr>
        </p:nvSpPr>
        <p:spPr/>
        <p:txBody>
          <a:bodyPr/>
          <a:lstStyle/>
          <a:p>
            <a:pPr marL="0" indent="0">
              <a:buNone/>
            </a:pPr>
            <a:r>
              <a:rPr lang="en-US" sz="2400" dirty="0"/>
              <a:t>Anticipation requires an express or inherent disclosure of every claim limitation.  </a:t>
            </a:r>
          </a:p>
          <a:p>
            <a:pPr marL="404813" lvl="1" indent="-228600">
              <a:buFont typeface="Arial" pitchFamily="34" charset="0"/>
              <a:buChar char="•"/>
            </a:pPr>
            <a:r>
              <a:rPr lang="en-US" sz="2200" dirty="0"/>
              <a:t>Ensure that every limitation is met by an embodiment taught by the reference, without the need for picking and choosing.   </a:t>
            </a:r>
          </a:p>
          <a:p>
            <a:pPr marL="404813" lvl="1" indent="-228600">
              <a:buFont typeface="Arial" pitchFamily="34" charset="0"/>
              <a:buChar char="•"/>
            </a:pPr>
            <a:endParaRPr lang="en-US" sz="800" dirty="0"/>
          </a:p>
          <a:p>
            <a:pPr marL="404813" lvl="1" indent="-228600">
              <a:buFont typeface="Arial" pitchFamily="34" charset="0"/>
              <a:buChar char="•"/>
            </a:pPr>
            <a:r>
              <a:rPr lang="en-US" sz="2200" dirty="0"/>
              <a:t>Inherency may be the basis for anticipation, but remember that the inherent feature must necessarily be present.  It is not sufficient that the element may possibly be present.  </a:t>
            </a:r>
          </a:p>
          <a:p>
            <a:pPr marL="404813" lvl="1" indent="-228600">
              <a:buFont typeface="Arial" pitchFamily="34" charset="0"/>
              <a:buChar char="•"/>
            </a:pPr>
            <a:endParaRPr lang="en-US" sz="800" dirty="0"/>
          </a:p>
          <a:p>
            <a:pPr marL="404813" lvl="1" indent="-228600">
              <a:buFont typeface="Arial" pitchFamily="34" charset="0"/>
              <a:buChar char="•"/>
            </a:pPr>
            <a:r>
              <a:rPr lang="en-US" sz="2200" dirty="0"/>
              <a:t>A suggestion of an element by a reference may be sufficient for an obviousness rejection, but is not enough to support an anticipation rejection.</a:t>
            </a:r>
            <a:r>
              <a:rPr lang="en-US" sz="2400" dirty="0"/>
              <a:t>  </a:t>
            </a:r>
          </a:p>
          <a:p>
            <a:endParaRPr lang="en-US" dirty="0"/>
          </a:p>
        </p:txBody>
      </p:sp>
      <p:sp>
        <p:nvSpPr>
          <p:cNvPr id="4" name="Slide Number Placeholder 3"/>
          <p:cNvSpPr>
            <a:spLocks noGrp="1"/>
          </p:cNvSpPr>
          <p:nvPr>
            <p:ph type="sldNum" sz="quarter" idx="12"/>
          </p:nvPr>
        </p:nvSpPr>
        <p:spPr/>
        <p:txBody>
          <a:bodyPr/>
          <a:lstStyle/>
          <a:p>
            <a:fld id="{D811F31F-B81F-4B55-A1FC-51083BA42040}" type="slidenum">
              <a:rPr lang="en-US" smtClean="0"/>
              <a:pPr/>
              <a:t>22</a:t>
            </a:fld>
            <a:endParaRPr lang="en-US" dirty="0"/>
          </a:p>
        </p:txBody>
      </p:sp>
      <p:sp>
        <p:nvSpPr>
          <p:cNvPr id="6" name="Footer Placeholder 5"/>
          <p:cNvSpPr>
            <a:spLocks noGrp="1"/>
          </p:cNvSpPr>
          <p:nvPr>
            <p:ph type="ftr" sz="quarter" idx="11"/>
          </p:nvPr>
        </p:nvSpPr>
        <p:spPr/>
        <p:txBody>
          <a:bodyPr/>
          <a:lstStyle/>
          <a:p>
            <a:r>
              <a:rPr lang="en-US" smtClean="0"/>
              <a:t>Proper Anticipation Rejections</a:t>
            </a:r>
            <a:endParaRPr lang="en-US"/>
          </a:p>
        </p:txBody>
      </p:sp>
      <p:sp>
        <p:nvSpPr>
          <p:cNvPr id="2" name="Date Placeholder 1"/>
          <p:cNvSpPr>
            <a:spLocks noGrp="1"/>
          </p:cNvSpPr>
          <p:nvPr>
            <p:ph type="dt" sz="half" idx="10"/>
          </p:nvPr>
        </p:nvSpPr>
        <p:spPr/>
        <p:txBody>
          <a:bodyPr/>
          <a:lstStyle/>
          <a:p>
            <a:r>
              <a:rPr lang="en-US" smtClean="0"/>
              <a:t>Spring 2018</a:t>
            </a:r>
            <a:endParaRPr lang="en-US"/>
          </a:p>
        </p:txBody>
      </p:sp>
    </p:spTree>
    <p:extLst>
      <p:ext uri="{BB962C8B-B14F-4D97-AF65-F5344CB8AC3E}">
        <p14:creationId xmlns:p14="http://schemas.microsoft.com/office/powerpoint/2010/main" val="455016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3200" smtClean="0"/>
              <a:t>Lessons from the Cases</a:t>
            </a:r>
            <a:endParaRPr lang="en-US" sz="3200" dirty="0"/>
          </a:p>
        </p:txBody>
      </p:sp>
      <p:sp>
        <p:nvSpPr>
          <p:cNvPr id="12" name="TextBox 11"/>
          <p:cNvSpPr txBox="1"/>
          <p:nvPr/>
        </p:nvSpPr>
        <p:spPr>
          <a:xfrm>
            <a:off x="457200" y="1104900"/>
            <a:ext cx="8382000" cy="4192588"/>
          </a:xfrm>
          <a:prstGeom prst="rect">
            <a:avLst/>
          </a:prstGeom>
          <a:noFill/>
        </p:spPr>
        <p:txBody>
          <a:bodyPr wrap="square" rtlCol="0">
            <a:normAutofit lnSpcReduction="10000"/>
          </a:bodyPr>
          <a:lstStyle/>
          <a:p>
            <a:r>
              <a:rPr lang="en-US" sz="2400" dirty="0"/>
              <a:t>Anticipation requires a sufficiently precise and detailed description of the invention in a single reference; therefore, a reference that is ambiguous as to the description of the invention does not anticipate.  </a:t>
            </a:r>
          </a:p>
          <a:p>
            <a:pPr lvl="1" indent="-228600">
              <a:buFont typeface="Arial" pitchFamily="34" charset="0"/>
              <a:buChar char="•"/>
            </a:pPr>
            <a:r>
              <a:rPr lang="en-US" sz="2400" dirty="0"/>
              <a:t>If a reference may be interpreted in more than one way, it may not be sufficiently precise to anticipate.  </a:t>
            </a:r>
          </a:p>
          <a:p>
            <a:pPr lvl="1" indent="-228600">
              <a:buFont typeface="Arial" pitchFamily="34" charset="0"/>
              <a:buChar char="•"/>
            </a:pPr>
            <a:endParaRPr lang="en-US" sz="800" dirty="0"/>
          </a:p>
          <a:p>
            <a:pPr lvl="1" indent="-228600">
              <a:buFont typeface="Arial" pitchFamily="34" charset="0"/>
              <a:buChar char="•"/>
            </a:pPr>
            <a:r>
              <a:rPr lang="en-US" sz="2400" dirty="0"/>
              <a:t>Consider making an obviousness rejection instead, or perhaps both an anticipation rejection and an obviousness rejection.  Remember that even when the shorthand 102/103 form paragraph is used, an explanation of both the anticipation rejection and the obviousness rejection must be provided.  </a:t>
            </a:r>
          </a:p>
        </p:txBody>
      </p:sp>
      <p:sp>
        <p:nvSpPr>
          <p:cNvPr id="4" name="Slide Number Placeholder 3"/>
          <p:cNvSpPr>
            <a:spLocks noGrp="1"/>
          </p:cNvSpPr>
          <p:nvPr>
            <p:ph type="sldNum" sz="quarter" idx="12"/>
          </p:nvPr>
        </p:nvSpPr>
        <p:spPr/>
        <p:txBody>
          <a:bodyPr/>
          <a:lstStyle/>
          <a:p>
            <a:fld id="{D811F31F-B81F-4B55-A1FC-51083BA42040}" type="slidenum">
              <a:rPr lang="en-US" smtClean="0"/>
              <a:pPr/>
              <a:t>23</a:t>
            </a:fld>
            <a:endParaRPr lang="en-US" dirty="0"/>
          </a:p>
        </p:txBody>
      </p:sp>
      <p:sp>
        <p:nvSpPr>
          <p:cNvPr id="6" name="Footer Placeholder 5"/>
          <p:cNvSpPr>
            <a:spLocks noGrp="1"/>
          </p:cNvSpPr>
          <p:nvPr>
            <p:ph type="ftr" sz="quarter" idx="11"/>
          </p:nvPr>
        </p:nvSpPr>
        <p:spPr/>
        <p:txBody>
          <a:bodyPr/>
          <a:lstStyle/>
          <a:p>
            <a:r>
              <a:rPr lang="en-US" smtClean="0"/>
              <a:t>Proper Anticipation Rejections</a:t>
            </a:r>
            <a:endParaRPr lang="en-US"/>
          </a:p>
        </p:txBody>
      </p:sp>
      <p:sp>
        <p:nvSpPr>
          <p:cNvPr id="2" name="Date Placeholder 1"/>
          <p:cNvSpPr>
            <a:spLocks noGrp="1"/>
          </p:cNvSpPr>
          <p:nvPr>
            <p:ph type="dt" sz="half" idx="10"/>
          </p:nvPr>
        </p:nvSpPr>
        <p:spPr/>
        <p:txBody>
          <a:bodyPr/>
          <a:lstStyle/>
          <a:p>
            <a:r>
              <a:rPr lang="en-US" smtClean="0"/>
              <a:t>Spring 2018</a:t>
            </a:r>
            <a:endParaRPr lang="en-US"/>
          </a:p>
        </p:txBody>
      </p:sp>
    </p:spTree>
    <p:extLst>
      <p:ext uri="{BB962C8B-B14F-4D97-AF65-F5344CB8AC3E}">
        <p14:creationId xmlns:p14="http://schemas.microsoft.com/office/powerpoint/2010/main" val="22295170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3200" smtClean="0"/>
              <a:t>Lessons from the Cases</a:t>
            </a:r>
            <a:endParaRPr lang="en-US" sz="3200" dirty="0"/>
          </a:p>
        </p:txBody>
      </p:sp>
      <p:sp>
        <p:nvSpPr>
          <p:cNvPr id="19" name="Content Placeholder 18"/>
          <p:cNvSpPr>
            <a:spLocks noGrp="1"/>
          </p:cNvSpPr>
          <p:nvPr>
            <p:ph idx="1"/>
          </p:nvPr>
        </p:nvSpPr>
        <p:spPr/>
        <p:txBody>
          <a:bodyPr>
            <a:normAutofit fontScale="92500" lnSpcReduction="10000"/>
          </a:bodyPr>
          <a:lstStyle/>
          <a:p>
            <a:pPr marL="0" indent="0">
              <a:buNone/>
            </a:pPr>
            <a:r>
              <a:rPr lang="en-US" sz="2400" dirty="0"/>
              <a:t>It is improper to read unclaimed elements into a claim when conducting an anticipation analysis. </a:t>
            </a:r>
          </a:p>
          <a:p>
            <a:pPr marL="519113" lvl="1" indent="-290513">
              <a:buFont typeface="Arial" pitchFamily="34" charset="0"/>
              <a:buChar char="•"/>
            </a:pPr>
            <a:r>
              <a:rPr lang="en-US" sz="2400" dirty="0"/>
              <a:t>During prosecution claims must always be given their broadest reasonable interpretation consistent with the specification.  </a:t>
            </a:r>
          </a:p>
          <a:p>
            <a:pPr marL="519113" lvl="1" indent="-290513">
              <a:buFont typeface="Arial" pitchFamily="34" charset="0"/>
              <a:buChar char="•"/>
            </a:pPr>
            <a:endParaRPr lang="en-US" sz="800" dirty="0"/>
          </a:p>
          <a:p>
            <a:pPr marL="519113" lvl="1" indent="-290513">
              <a:buFont typeface="Arial" pitchFamily="34" charset="0"/>
              <a:buChar char="•"/>
            </a:pPr>
            <a:r>
              <a:rPr lang="en-US" sz="2400" dirty="0"/>
              <a:t>However, apart from the special case of 35 U.S.C. 112(f), features that are not specifically included in the claims may not be read into them.  </a:t>
            </a:r>
          </a:p>
          <a:p>
            <a:pPr marL="519113" indent="-290513"/>
            <a:endParaRPr lang="en-US" sz="800" dirty="0"/>
          </a:p>
          <a:p>
            <a:pPr marL="519113" lvl="1" indent="-290513">
              <a:buFont typeface="Arial" pitchFamily="34" charset="0"/>
              <a:buChar char="•"/>
            </a:pPr>
            <a:r>
              <a:rPr lang="en-US" sz="2400" dirty="0"/>
              <a:t>The prohibition against reading unclaimed features into the claim applies even when the claimed invention would not function in the absence of the missing limitation.  </a:t>
            </a:r>
          </a:p>
          <a:p>
            <a:endParaRPr lang="en-US" dirty="0"/>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24</a:t>
            </a:fld>
            <a:endParaRPr lang="en-US" dirty="0">
              <a:solidFill>
                <a:prstClr val="black"/>
              </a:solidFill>
            </a:endParaRPr>
          </a:p>
        </p:txBody>
      </p:sp>
      <p:sp>
        <p:nvSpPr>
          <p:cNvPr id="6" name="Footer Placeholder 5"/>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p:txBody>
          <a:bodyPr/>
          <a:lstStyle/>
          <a:p>
            <a:pPr>
              <a:defRPr/>
            </a:pPr>
            <a:r>
              <a:rPr lang="en-US" smtClean="0"/>
              <a:t>Spring 2018</a:t>
            </a:r>
            <a:endParaRPr lang="en-US" dirty="0"/>
          </a:p>
        </p:txBody>
      </p:sp>
    </p:spTree>
    <p:extLst>
      <p:ext uri="{BB962C8B-B14F-4D97-AF65-F5344CB8AC3E}">
        <p14:creationId xmlns:p14="http://schemas.microsoft.com/office/powerpoint/2010/main" val="4544532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3200" smtClean="0"/>
              <a:t>Lessons from the Cases</a:t>
            </a:r>
            <a:endParaRPr lang="en-US" sz="3200" dirty="0"/>
          </a:p>
        </p:txBody>
      </p:sp>
      <p:sp>
        <p:nvSpPr>
          <p:cNvPr id="19" name="Content Placeholder 18"/>
          <p:cNvSpPr>
            <a:spLocks noGrp="1"/>
          </p:cNvSpPr>
          <p:nvPr>
            <p:ph idx="1"/>
          </p:nvPr>
        </p:nvSpPr>
        <p:spPr/>
        <p:txBody>
          <a:bodyPr>
            <a:normAutofit/>
          </a:bodyPr>
          <a:lstStyle/>
          <a:p>
            <a:pPr marL="0" indent="0">
              <a:buNone/>
            </a:pPr>
            <a:r>
              <a:rPr lang="en-US" sz="2000" dirty="0">
                <a:ea typeface="Ebrima" panose="02000000000000000000" pitchFamily="2" charset="0"/>
                <a:cs typeface="Ebrima" panose="02000000000000000000" pitchFamily="2" charset="0"/>
              </a:rPr>
              <a:t>In order to anticipate, a reference must provide every element of the claimed invention arranged as in the claimed invention.  </a:t>
            </a:r>
            <a:endParaRPr lang="en-US" sz="2000" dirty="0" smtClean="0">
              <a:ea typeface="Ebrima" panose="02000000000000000000" pitchFamily="2" charset="0"/>
              <a:cs typeface="Ebrima" panose="02000000000000000000" pitchFamily="2" charset="0"/>
            </a:endParaRPr>
          </a:p>
          <a:p>
            <a:pPr marL="0" indent="0">
              <a:buNone/>
            </a:pPr>
            <a:endParaRPr lang="en-US" sz="2000" dirty="0">
              <a:ea typeface="Ebrima" panose="02000000000000000000" pitchFamily="2" charset="0"/>
              <a:cs typeface="Ebrima" panose="02000000000000000000" pitchFamily="2" charset="0"/>
            </a:endParaRPr>
          </a:p>
          <a:p>
            <a:pPr marL="519113" lvl="1" indent="-290513">
              <a:buFont typeface="Arial" pitchFamily="34" charset="0"/>
              <a:buChar char="•"/>
            </a:pPr>
            <a:r>
              <a:rPr lang="en-US" sz="2000" dirty="0">
                <a:ea typeface="Ebrima" panose="02000000000000000000" pitchFamily="2" charset="0"/>
                <a:cs typeface="Ebrima" panose="02000000000000000000" pitchFamily="2" charset="0"/>
              </a:rPr>
              <a:t>Anticipation requires a sufficiently precise disclosure of subject matter within the scope of the claim being examined. </a:t>
            </a:r>
            <a:endParaRPr lang="en-US" sz="800" dirty="0">
              <a:ea typeface="Ebrima" panose="02000000000000000000" pitchFamily="2" charset="0"/>
              <a:cs typeface="Ebrima" panose="02000000000000000000" pitchFamily="2" charset="0"/>
            </a:endParaRPr>
          </a:p>
          <a:p>
            <a:pPr marL="519113" lvl="1" indent="-290513">
              <a:buFont typeface="Arial" pitchFamily="34" charset="0"/>
              <a:buChar char="•"/>
            </a:pPr>
            <a:endParaRPr lang="en-US" sz="800" dirty="0" smtClean="0">
              <a:ea typeface="Ebrima" panose="02000000000000000000" pitchFamily="2" charset="0"/>
              <a:cs typeface="Ebrima" panose="02000000000000000000" pitchFamily="2" charset="0"/>
            </a:endParaRPr>
          </a:p>
          <a:p>
            <a:pPr marL="519113" lvl="1" indent="-290513">
              <a:buFont typeface="Arial" pitchFamily="34" charset="0"/>
              <a:buChar char="•"/>
            </a:pPr>
            <a:r>
              <a:rPr lang="en-US" sz="2000" dirty="0" smtClean="0">
                <a:ea typeface="Ebrima" panose="02000000000000000000" pitchFamily="2" charset="0"/>
                <a:cs typeface="Ebrima" panose="02000000000000000000" pitchFamily="2" charset="0"/>
              </a:rPr>
              <a:t>If </a:t>
            </a:r>
            <a:r>
              <a:rPr lang="en-US" sz="2000" dirty="0">
                <a:ea typeface="Ebrima" panose="02000000000000000000" pitchFamily="2" charset="0"/>
                <a:cs typeface="Ebrima" panose="02000000000000000000" pitchFamily="2" charset="0"/>
              </a:rPr>
              <a:t>it is necessary to combine different parts of a reference in order to arrive at the claimed invention, the reference does not anticipate unless the combination would be </a:t>
            </a:r>
            <a:r>
              <a:rPr lang="en-US" sz="2000" dirty="0" smtClean="0">
                <a:ea typeface="Ebrima" panose="02000000000000000000" pitchFamily="2" charset="0"/>
                <a:cs typeface="Ebrima" panose="02000000000000000000" pitchFamily="2" charset="0"/>
              </a:rPr>
              <a:t>“at </a:t>
            </a:r>
            <a:r>
              <a:rPr lang="en-US" sz="2000" dirty="0">
                <a:ea typeface="Ebrima" panose="02000000000000000000" pitchFamily="2" charset="0"/>
                <a:cs typeface="Ebrima" panose="02000000000000000000" pitchFamily="2" charset="0"/>
              </a:rPr>
              <a:t>once </a:t>
            </a:r>
            <a:r>
              <a:rPr lang="en-US" sz="2000" dirty="0" smtClean="0">
                <a:ea typeface="Ebrima" panose="02000000000000000000" pitchFamily="2" charset="0"/>
                <a:cs typeface="Ebrima" panose="02000000000000000000" pitchFamily="2" charset="0"/>
              </a:rPr>
              <a:t>envisage[d]” </a:t>
            </a:r>
            <a:r>
              <a:rPr lang="en-US" sz="2000" dirty="0">
                <a:ea typeface="Ebrima" panose="02000000000000000000" pitchFamily="2" charset="0"/>
                <a:cs typeface="Ebrima" panose="02000000000000000000" pitchFamily="2" charset="0"/>
              </a:rPr>
              <a:t>by a person of ordinary skill in the art.  </a:t>
            </a:r>
            <a:r>
              <a:rPr lang="en-US" sz="2000" dirty="0" smtClean="0">
                <a:ea typeface="Ebrima" panose="02000000000000000000" pitchFamily="2" charset="0"/>
                <a:cs typeface="Ebrima" panose="02000000000000000000" pitchFamily="2" charset="0"/>
              </a:rPr>
              <a:t>See</a:t>
            </a:r>
            <a:r>
              <a:rPr lang="en-US" sz="2000" dirty="0" smtClean="0"/>
              <a:t> </a:t>
            </a:r>
            <a:r>
              <a:rPr lang="en-US" sz="2000" i="1" dirty="0"/>
              <a:t>In re Petering</a:t>
            </a:r>
            <a:r>
              <a:rPr lang="en-US" sz="2000" dirty="0"/>
              <a:t>, 301 F.2d 676, 681 (CCPA 1962).  </a:t>
            </a:r>
            <a:r>
              <a:rPr lang="en-US" sz="2000" dirty="0" smtClean="0"/>
              <a:t>The reference</a:t>
            </a:r>
            <a:r>
              <a:rPr lang="en-US" sz="2000" dirty="0" smtClean="0">
                <a:ea typeface="Ebrima" panose="02000000000000000000" pitchFamily="2" charset="0"/>
                <a:cs typeface="Ebrima" panose="02000000000000000000" pitchFamily="2" charset="0"/>
              </a:rPr>
              <a:t> </a:t>
            </a:r>
            <a:r>
              <a:rPr lang="en-US" sz="2000" dirty="0">
                <a:ea typeface="Ebrima" panose="02000000000000000000" pitchFamily="2" charset="0"/>
                <a:cs typeface="Ebrima" panose="02000000000000000000" pitchFamily="2" charset="0"/>
              </a:rPr>
              <a:t>may, however, be usable in an obviousness rejection.  </a:t>
            </a:r>
          </a:p>
          <a:p>
            <a:endParaRPr lang="en-US" dirty="0"/>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25</a:t>
            </a:fld>
            <a:endParaRPr lang="en-US" dirty="0">
              <a:solidFill>
                <a:prstClr val="black"/>
              </a:solidFill>
            </a:endParaRPr>
          </a:p>
        </p:txBody>
      </p:sp>
      <p:sp>
        <p:nvSpPr>
          <p:cNvPr id="6" name="Footer Placeholder 5"/>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p:txBody>
          <a:bodyPr/>
          <a:lstStyle/>
          <a:p>
            <a:pPr>
              <a:defRPr/>
            </a:pPr>
            <a:r>
              <a:rPr lang="en-US" smtClean="0"/>
              <a:t>Spring 2018</a:t>
            </a:r>
            <a:endParaRPr lang="en-US" dirty="0"/>
          </a:p>
        </p:txBody>
      </p:sp>
    </p:spTree>
    <p:extLst>
      <p:ext uri="{BB962C8B-B14F-4D97-AF65-F5344CB8AC3E}">
        <p14:creationId xmlns:p14="http://schemas.microsoft.com/office/powerpoint/2010/main" val="13090223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3200" smtClean="0"/>
              <a:t>Lessons from the Cases</a:t>
            </a:r>
            <a:endParaRPr lang="en-US" sz="3200" dirty="0"/>
          </a:p>
        </p:txBody>
      </p:sp>
      <p:sp>
        <p:nvSpPr>
          <p:cNvPr id="19" name="Content Placeholder 18"/>
          <p:cNvSpPr>
            <a:spLocks noGrp="1"/>
          </p:cNvSpPr>
          <p:nvPr>
            <p:ph idx="1"/>
          </p:nvPr>
        </p:nvSpPr>
        <p:spPr>
          <a:xfrm>
            <a:off x="457200" y="1104906"/>
            <a:ext cx="8229600" cy="4192582"/>
          </a:xfrm>
        </p:spPr>
        <p:txBody>
          <a:bodyPr>
            <a:normAutofit fontScale="85000" lnSpcReduction="20000"/>
          </a:bodyPr>
          <a:lstStyle/>
          <a:p>
            <a:pPr marL="0" indent="0">
              <a:buNone/>
            </a:pPr>
            <a:r>
              <a:rPr lang="en-US" sz="2100" dirty="0">
                <a:ea typeface="Ebrima" panose="02000000000000000000" pitchFamily="2" charset="0"/>
                <a:cs typeface="Ebrima" panose="02000000000000000000" pitchFamily="2" charset="0"/>
              </a:rPr>
              <a:t>In order to anticipate, a reference must provide every element of the claimed invention arranged as in the claimed invention.  </a:t>
            </a:r>
            <a:r>
              <a:rPr lang="en-US" sz="2100" dirty="0" smtClean="0">
                <a:ea typeface="Ebrima" panose="02000000000000000000" pitchFamily="2" charset="0"/>
                <a:cs typeface="Ebrima" panose="02000000000000000000" pitchFamily="2" charset="0"/>
              </a:rPr>
              <a:t>(continued)</a:t>
            </a:r>
          </a:p>
          <a:p>
            <a:pPr marL="0" indent="0">
              <a:buNone/>
            </a:pPr>
            <a:endParaRPr lang="en-US" sz="900" dirty="0">
              <a:ea typeface="Ebrima" panose="02000000000000000000" pitchFamily="2" charset="0"/>
              <a:cs typeface="Ebrima" panose="02000000000000000000" pitchFamily="2" charset="0"/>
            </a:endParaRPr>
          </a:p>
          <a:p>
            <a:pPr marL="519113" lvl="1" indent="-290513">
              <a:buFont typeface="Arial" pitchFamily="34" charset="0"/>
              <a:buChar char="•"/>
            </a:pPr>
            <a:r>
              <a:rPr lang="en-US" sz="2100" dirty="0" smtClean="0">
                <a:ea typeface="Ebrima" panose="02000000000000000000" pitchFamily="2" charset="0"/>
                <a:cs typeface="Ebrima" panose="02000000000000000000" pitchFamily="2" charset="0"/>
              </a:rPr>
              <a:t>MPEP 2131.02(III) provides further guidance about when PHOSITA can “at once envisage” the members of a genus:</a:t>
            </a:r>
          </a:p>
          <a:p>
            <a:pPr marL="519113" lvl="1" indent="-290513">
              <a:buFont typeface="Arial" pitchFamily="34" charset="0"/>
              <a:buChar char="•"/>
            </a:pPr>
            <a:endParaRPr lang="en-US" sz="900" dirty="0">
              <a:ea typeface="Ebrima" panose="02000000000000000000" pitchFamily="2" charset="0"/>
              <a:cs typeface="Ebrima" panose="02000000000000000000" pitchFamily="2" charset="0"/>
            </a:endParaRPr>
          </a:p>
          <a:p>
            <a:pPr marL="629852" lvl="3" indent="0">
              <a:buNone/>
            </a:pPr>
            <a:r>
              <a:rPr lang="en-US" sz="2100" dirty="0" smtClean="0">
                <a:ea typeface="Ebrima" panose="02000000000000000000" pitchFamily="2" charset="0"/>
                <a:cs typeface="Ebrima" panose="02000000000000000000" pitchFamily="2" charset="0"/>
              </a:rPr>
              <a:t>“[W]</a:t>
            </a:r>
            <a:r>
              <a:rPr lang="en-US" sz="2100" dirty="0" err="1" smtClean="0">
                <a:ea typeface="Ebrima" panose="02000000000000000000" pitchFamily="2" charset="0"/>
                <a:cs typeface="Ebrima" panose="02000000000000000000" pitchFamily="2" charset="0"/>
              </a:rPr>
              <a:t>hether</a:t>
            </a:r>
            <a:r>
              <a:rPr lang="en-US" sz="2100" dirty="0" smtClean="0">
                <a:ea typeface="Ebrima" panose="02000000000000000000" pitchFamily="2" charset="0"/>
                <a:cs typeface="Ebrima" panose="02000000000000000000" pitchFamily="2" charset="0"/>
              </a:rPr>
              <a:t> </a:t>
            </a:r>
            <a:r>
              <a:rPr lang="en-US" sz="2100" dirty="0">
                <a:ea typeface="Ebrima" panose="02000000000000000000" pitchFamily="2" charset="0"/>
                <a:cs typeface="Ebrima" panose="02000000000000000000" pitchFamily="2" charset="0"/>
              </a:rPr>
              <a:t>a generic disclosure necessarily anticipates everything within the genus </a:t>
            </a:r>
            <a:r>
              <a:rPr lang="en-US" sz="2100" dirty="0" smtClean="0">
                <a:ea typeface="Ebrima" panose="02000000000000000000" pitchFamily="2" charset="0"/>
                <a:cs typeface="Ebrima" panose="02000000000000000000" pitchFamily="2" charset="0"/>
              </a:rPr>
              <a:t>. . . depends </a:t>
            </a:r>
            <a:r>
              <a:rPr lang="en-US" sz="2100" dirty="0">
                <a:ea typeface="Ebrima" panose="02000000000000000000" pitchFamily="2" charset="0"/>
                <a:cs typeface="Ebrima" panose="02000000000000000000" pitchFamily="2" charset="0"/>
              </a:rPr>
              <a:t>on the factual aspects of the specific disclosure and the particular products at issue</a:t>
            </a:r>
            <a:r>
              <a:rPr lang="en-US" sz="2100" dirty="0" smtClean="0">
                <a:ea typeface="Ebrima" panose="02000000000000000000" pitchFamily="2" charset="0"/>
                <a:cs typeface="Ebrima" panose="02000000000000000000" pitchFamily="2" charset="0"/>
              </a:rPr>
              <a:t>.”  </a:t>
            </a:r>
            <a:r>
              <a:rPr lang="en-US" sz="2100" i="1" dirty="0" smtClean="0">
                <a:ea typeface="Ebrima" panose="02000000000000000000" pitchFamily="2" charset="0"/>
                <a:cs typeface="Ebrima" panose="02000000000000000000" pitchFamily="2" charset="0"/>
              </a:rPr>
              <a:t>Sanofi-</a:t>
            </a:r>
            <a:r>
              <a:rPr lang="en-US" sz="2100" i="1" dirty="0" err="1" smtClean="0">
                <a:ea typeface="Ebrima" panose="02000000000000000000" pitchFamily="2" charset="0"/>
                <a:cs typeface="Ebrima" panose="02000000000000000000" pitchFamily="2" charset="0"/>
              </a:rPr>
              <a:t>Synthelabo</a:t>
            </a:r>
            <a:r>
              <a:rPr lang="en-US" sz="2100" i="1" dirty="0" smtClean="0">
                <a:ea typeface="Ebrima" panose="02000000000000000000" pitchFamily="2" charset="0"/>
                <a:cs typeface="Ebrima" panose="02000000000000000000" pitchFamily="2" charset="0"/>
              </a:rPr>
              <a:t> </a:t>
            </a:r>
            <a:r>
              <a:rPr lang="en-US" sz="2100" i="1" dirty="0">
                <a:ea typeface="Ebrima" panose="02000000000000000000" pitchFamily="2" charset="0"/>
                <a:cs typeface="Ebrima" panose="02000000000000000000" pitchFamily="2" charset="0"/>
              </a:rPr>
              <a:t>v. Apotex, Inc</a:t>
            </a:r>
            <a:r>
              <a:rPr lang="en-US" sz="2100" dirty="0">
                <a:ea typeface="Ebrima" panose="02000000000000000000" pitchFamily="2" charset="0"/>
                <a:cs typeface="Ebrima" panose="02000000000000000000" pitchFamily="2" charset="0"/>
              </a:rPr>
              <a:t>., 550 F.3d 1075, 1083, 89 USPQ2d 1370, 1375 (Fed. Cir. 2008). </a:t>
            </a:r>
            <a:r>
              <a:rPr lang="en-US" sz="2100" dirty="0" smtClean="0">
                <a:ea typeface="Ebrima" panose="02000000000000000000" pitchFamily="2" charset="0"/>
                <a:cs typeface="Ebrima" panose="02000000000000000000" pitchFamily="2" charset="0"/>
              </a:rPr>
              <a:t> See </a:t>
            </a:r>
            <a:r>
              <a:rPr lang="en-US" sz="2100" dirty="0">
                <a:ea typeface="Ebrima" panose="02000000000000000000" pitchFamily="2" charset="0"/>
                <a:cs typeface="Ebrima" panose="02000000000000000000" pitchFamily="2" charset="0"/>
              </a:rPr>
              <a:t>also </a:t>
            </a:r>
            <a:r>
              <a:rPr lang="en-US" sz="2100" i="1" dirty="0">
                <a:ea typeface="Ebrima" panose="02000000000000000000" pitchFamily="2" charset="0"/>
                <a:cs typeface="Ebrima" panose="02000000000000000000" pitchFamily="2" charset="0"/>
              </a:rPr>
              <a:t>Osram Sylvania Inc. v. American Induction Tech. Inc</a:t>
            </a:r>
            <a:r>
              <a:rPr lang="en-US" sz="2100" dirty="0">
                <a:ea typeface="Ebrima" panose="02000000000000000000" pitchFamily="2" charset="0"/>
                <a:cs typeface="Ebrima" panose="02000000000000000000" pitchFamily="2" charset="0"/>
              </a:rPr>
              <a:t>., 701 F.3d 698, 706, 105 USPQ2d 1368, 1374 (Fed. Cir. 2012) </a:t>
            </a:r>
            <a:r>
              <a:rPr lang="en-US" sz="2100" dirty="0" smtClean="0">
                <a:ea typeface="Ebrima" panose="02000000000000000000" pitchFamily="2" charset="0"/>
                <a:cs typeface="Ebrima" panose="02000000000000000000" pitchFamily="2" charset="0"/>
              </a:rPr>
              <a:t>(“how </a:t>
            </a:r>
            <a:r>
              <a:rPr lang="en-US" sz="2100" dirty="0">
                <a:ea typeface="Ebrima" panose="02000000000000000000" pitchFamily="2" charset="0"/>
                <a:cs typeface="Ebrima" panose="02000000000000000000" pitchFamily="2" charset="0"/>
              </a:rPr>
              <a:t>one of ordinary skill in the art would understand the relative size of a genus or species in a particular technology is of critical </a:t>
            </a:r>
            <a:r>
              <a:rPr lang="en-US" sz="2100" dirty="0" smtClean="0">
                <a:ea typeface="Ebrima" panose="02000000000000000000" pitchFamily="2" charset="0"/>
                <a:cs typeface="Ebrima" panose="02000000000000000000" pitchFamily="2" charset="0"/>
              </a:rPr>
              <a:t>importance”).</a:t>
            </a:r>
          </a:p>
          <a:p>
            <a:pPr marL="228600" lvl="1" indent="0">
              <a:buNone/>
            </a:pPr>
            <a:endParaRPr lang="en-US" sz="900" dirty="0" smtClean="0">
              <a:ea typeface="Ebrima" panose="02000000000000000000" pitchFamily="2" charset="0"/>
              <a:cs typeface="Ebrima" panose="02000000000000000000" pitchFamily="2" charset="0"/>
            </a:endParaRPr>
          </a:p>
          <a:p>
            <a:pPr marL="519113" lvl="1" indent="-290513">
              <a:buFont typeface="Arial" pitchFamily="34" charset="0"/>
              <a:buChar char="•"/>
            </a:pPr>
            <a:r>
              <a:rPr lang="en-US" sz="2100" dirty="0" smtClean="0">
                <a:ea typeface="Ebrima" panose="02000000000000000000" pitchFamily="2" charset="0"/>
                <a:cs typeface="Ebrima" panose="02000000000000000000" pitchFamily="2" charset="0"/>
              </a:rPr>
              <a:t>Remember that a </a:t>
            </a:r>
            <a:r>
              <a:rPr lang="en-US" sz="2100" dirty="0">
                <a:ea typeface="Ebrima" panose="02000000000000000000" pitchFamily="2" charset="0"/>
                <a:cs typeface="Ebrima" panose="02000000000000000000" pitchFamily="2" charset="0"/>
              </a:rPr>
              <a:t>reference must be interpreted in a reasonable manner. </a:t>
            </a:r>
            <a:r>
              <a:rPr lang="en-US" sz="2100" dirty="0" smtClean="0">
                <a:ea typeface="Ebrima" panose="02000000000000000000" pitchFamily="2" charset="0"/>
                <a:cs typeface="Ebrima" panose="02000000000000000000" pitchFamily="2" charset="0"/>
              </a:rPr>
              <a:t> For example, it may not be appropriate to apply </a:t>
            </a:r>
            <a:r>
              <a:rPr lang="en-US" sz="2100" dirty="0">
                <a:ea typeface="Ebrima" panose="02000000000000000000" pitchFamily="2" charset="0"/>
                <a:cs typeface="Ebrima" panose="02000000000000000000" pitchFamily="2" charset="0"/>
              </a:rPr>
              <a:t>a general statement </a:t>
            </a:r>
            <a:r>
              <a:rPr lang="en-US" sz="2100" dirty="0" smtClean="0">
                <a:ea typeface="Ebrima" panose="02000000000000000000" pitchFamily="2" charset="0"/>
                <a:cs typeface="Ebrima" panose="02000000000000000000" pitchFamily="2" charset="0"/>
              </a:rPr>
              <a:t>made in </a:t>
            </a:r>
            <a:r>
              <a:rPr lang="en-US" sz="2100" dirty="0">
                <a:ea typeface="Ebrima" panose="02000000000000000000" pitchFamily="2" charset="0"/>
                <a:cs typeface="Ebrima" panose="02000000000000000000" pitchFamily="2" charset="0"/>
              </a:rPr>
              <a:t>a reference to all </a:t>
            </a:r>
            <a:r>
              <a:rPr lang="en-US" sz="2100" dirty="0" smtClean="0">
                <a:ea typeface="Ebrima" panose="02000000000000000000" pitchFamily="2" charset="0"/>
                <a:cs typeface="Ebrima" panose="02000000000000000000" pitchFamily="2" charset="0"/>
              </a:rPr>
              <a:t>embodiments that the references discloses.  </a:t>
            </a:r>
            <a:endParaRPr lang="en-US" sz="2100" dirty="0"/>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26</a:t>
            </a:fld>
            <a:endParaRPr lang="en-US" dirty="0">
              <a:solidFill>
                <a:prstClr val="black"/>
              </a:solidFill>
            </a:endParaRPr>
          </a:p>
        </p:txBody>
      </p:sp>
      <p:sp>
        <p:nvSpPr>
          <p:cNvPr id="6" name="Footer Placeholder 5"/>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p:txBody>
          <a:bodyPr/>
          <a:lstStyle/>
          <a:p>
            <a:pPr>
              <a:defRPr/>
            </a:pPr>
            <a:r>
              <a:rPr lang="en-US" smtClean="0"/>
              <a:t>Spring 2018</a:t>
            </a:r>
            <a:endParaRPr lang="en-US" dirty="0"/>
          </a:p>
        </p:txBody>
      </p:sp>
    </p:spTree>
    <p:extLst>
      <p:ext uri="{BB962C8B-B14F-4D97-AF65-F5344CB8AC3E}">
        <p14:creationId xmlns:p14="http://schemas.microsoft.com/office/powerpoint/2010/main" val="32053432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3200" smtClean="0"/>
              <a:t>Training Summary</a:t>
            </a:r>
            <a:endParaRPr lang="en-US" sz="3200" dirty="0"/>
          </a:p>
        </p:txBody>
      </p:sp>
      <p:sp>
        <p:nvSpPr>
          <p:cNvPr id="17" name="Content Placeholder 16"/>
          <p:cNvSpPr>
            <a:spLocks noGrp="1"/>
          </p:cNvSpPr>
          <p:nvPr>
            <p:ph idx="1"/>
          </p:nvPr>
        </p:nvSpPr>
        <p:spPr/>
        <p:txBody>
          <a:bodyPr>
            <a:normAutofit lnSpcReduction="10000"/>
          </a:bodyPr>
          <a:lstStyle/>
          <a:p>
            <a:pPr marL="0" indent="0">
              <a:buNone/>
            </a:pPr>
            <a:r>
              <a:rPr lang="en-US" sz="2000" dirty="0"/>
              <a:t>This training should have reinforced the following concepts: </a:t>
            </a:r>
          </a:p>
          <a:p>
            <a:endParaRPr lang="en-US" sz="667" dirty="0"/>
          </a:p>
          <a:p>
            <a:pPr lvl="1" indent="-280988">
              <a:buFont typeface="Arial" pitchFamily="34" charset="0"/>
              <a:buChar char="•"/>
            </a:pPr>
            <a:r>
              <a:rPr lang="en-US" sz="2000" dirty="0"/>
              <a:t>anticipation requires an express or inherent disclosure of every claim limitation,</a:t>
            </a:r>
          </a:p>
          <a:p>
            <a:pPr lvl="1" indent="-280988">
              <a:buFont typeface="Arial" pitchFamily="34" charset="0"/>
              <a:buChar char="•"/>
            </a:pPr>
            <a:endParaRPr lang="en-US" sz="667" dirty="0"/>
          </a:p>
          <a:p>
            <a:pPr lvl="1" indent="-280988">
              <a:buFont typeface="Arial" pitchFamily="34" charset="0"/>
              <a:buChar char="•"/>
            </a:pPr>
            <a:r>
              <a:rPr lang="en-US" sz="2000" dirty="0"/>
              <a:t>in order to anticipate, a reference must provide every element of the claimed invention arranged as in the claimed invention,</a:t>
            </a:r>
          </a:p>
          <a:p>
            <a:pPr lvl="1" indent="-280988">
              <a:buFont typeface="Arial" pitchFamily="34" charset="0"/>
              <a:buChar char="•"/>
            </a:pPr>
            <a:endParaRPr lang="en-US" sz="667" dirty="0"/>
          </a:p>
          <a:p>
            <a:pPr lvl="1" indent="-280988">
              <a:buFont typeface="Arial" pitchFamily="34" charset="0"/>
              <a:buChar char="•"/>
            </a:pPr>
            <a:r>
              <a:rPr lang="en-US" sz="2000" dirty="0"/>
              <a:t>anticipation requires a sufficiently precise and detailed description of the invention in a single reference, </a:t>
            </a:r>
          </a:p>
          <a:p>
            <a:pPr lvl="1" indent="-280988">
              <a:buFont typeface="Arial" pitchFamily="34" charset="0"/>
              <a:buChar char="•"/>
            </a:pPr>
            <a:endParaRPr lang="en-US" sz="667" dirty="0"/>
          </a:p>
          <a:p>
            <a:pPr lvl="1" indent="-280988">
              <a:buFont typeface="Arial" pitchFamily="34" charset="0"/>
              <a:buChar char="•"/>
            </a:pPr>
            <a:r>
              <a:rPr lang="en-US" sz="2000" dirty="0"/>
              <a:t>a reference must make an unambiguous disclosure of the claimed subject matter in order to anticipate, and </a:t>
            </a:r>
          </a:p>
          <a:p>
            <a:pPr lvl="1" indent="-280988">
              <a:buFont typeface="Arial" pitchFamily="34" charset="0"/>
              <a:buChar char="•"/>
            </a:pPr>
            <a:endParaRPr lang="en-US" sz="667" dirty="0"/>
          </a:p>
          <a:p>
            <a:pPr lvl="1" indent="-280988">
              <a:buFont typeface="Arial" pitchFamily="34" charset="0"/>
              <a:buChar char="•"/>
            </a:pPr>
            <a:r>
              <a:rPr lang="en-US" sz="2000" dirty="0"/>
              <a:t>it is improper to read unclaimed elements into a claim when conducting an anticipation analysis. </a:t>
            </a:r>
          </a:p>
          <a:p>
            <a:pPr marL="761970" lvl="1" indent="-380985">
              <a:buFont typeface="Arial" pitchFamily="34" charset="0"/>
              <a:buChar char="•"/>
            </a:pPr>
            <a:endParaRPr lang="en-US" sz="667" dirty="0">
              <a:latin typeface="Georgia" pitchFamily="18" charset="0"/>
            </a:endParaRPr>
          </a:p>
          <a:p>
            <a:endParaRPr lang="en-US" dirty="0"/>
          </a:p>
        </p:txBody>
      </p:sp>
      <p:sp>
        <p:nvSpPr>
          <p:cNvPr id="4" name="Slide Number Placeholder 3"/>
          <p:cNvSpPr>
            <a:spLocks noGrp="1"/>
          </p:cNvSpPr>
          <p:nvPr>
            <p:ph type="sldNum" sz="quarter" idx="12"/>
          </p:nvPr>
        </p:nvSpPr>
        <p:spPr/>
        <p:txBody>
          <a:bodyPr/>
          <a:lstStyle/>
          <a:p>
            <a:fld id="{D811F31F-B81F-4B55-A1FC-51083BA42040}" type="slidenum">
              <a:rPr lang="en-US" smtClean="0"/>
              <a:pPr/>
              <a:t>27</a:t>
            </a:fld>
            <a:endParaRPr lang="en-US" dirty="0"/>
          </a:p>
        </p:txBody>
      </p:sp>
      <p:sp>
        <p:nvSpPr>
          <p:cNvPr id="6" name="Footer Placeholder 5"/>
          <p:cNvSpPr>
            <a:spLocks noGrp="1"/>
          </p:cNvSpPr>
          <p:nvPr>
            <p:ph type="ftr" sz="quarter" idx="11"/>
          </p:nvPr>
        </p:nvSpPr>
        <p:spPr/>
        <p:txBody>
          <a:bodyPr/>
          <a:lstStyle/>
          <a:p>
            <a:r>
              <a:rPr lang="en-US" smtClean="0"/>
              <a:t>Proper Anticipation Rejections</a:t>
            </a:r>
            <a:endParaRPr lang="en-US"/>
          </a:p>
        </p:txBody>
      </p:sp>
      <p:sp>
        <p:nvSpPr>
          <p:cNvPr id="2" name="Date Placeholder 1"/>
          <p:cNvSpPr>
            <a:spLocks noGrp="1"/>
          </p:cNvSpPr>
          <p:nvPr>
            <p:ph type="dt" sz="half" idx="10"/>
          </p:nvPr>
        </p:nvSpPr>
        <p:spPr/>
        <p:txBody>
          <a:bodyPr/>
          <a:lstStyle/>
          <a:p>
            <a:r>
              <a:rPr lang="en-US" smtClean="0"/>
              <a:t>Spring 2018</a:t>
            </a:r>
            <a:endParaRPr lang="en-US"/>
          </a:p>
        </p:txBody>
      </p:sp>
    </p:spTree>
    <p:extLst>
      <p:ext uri="{BB962C8B-B14F-4D97-AF65-F5344CB8AC3E}">
        <p14:creationId xmlns:p14="http://schemas.microsoft.com/office/powerpoint/2010/main" val="21250500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200" dirty="0" smtClean="0"/>
              <a:t>Thank You</a:t>
            </a:r>
            <a:endParaRPr lang="en-US" sz="3200" dirty="0"/>
          </a:p>
        </p:txBody>
      </p:sp>
      <p:sp>
        <p:nvSpPr>
          <p:cNvPr id="2" name="Content Placeholder 1"/>
          <p:cNvSpPr>
            <a:spLocks noGrp="1"/>
          </p:cNvSpPr>
          <p:nvPr>
            <p:ph idx="1"/>
          </p:nvPr>
        </p:nvSpPr>
        <p:spPr/>
        <p:txBody>
          <a:bodyPr/>
          <a:lstStyle/>
          <a:p>
            <a:pPr marL="0" indent="0" algn="ctr">
              <a:buNone/>
            </a:pPr>
            <a:endParaRPr lang="en-US" sz="2800" b="1" i="1" dirty="0">
              <a:latin typeface="Segoe UI" panose="020B0502040204020203" pitchFamily="34" charset="0"/>
            </a:endParaRPr>
          </a:p>
          <a:p>
            <a:r>
              <a:rPr lang="en-US" sz="2800" dirty="0"/>
              <a:t>Please submit your training material questions to:</a:t>
            </a:r>
          </a:p>
          <a:p>
            <a:pPr marL="0" indent="0" algn="ctr">
              <a:buNone/>
            </a:pPr>
            <a:r>
              <a:rPr lang="en-US" sz="2800" dirty="0" smtClean="0"/>
              <a:t>102_103RejectionTrainingQuestions@uspto.gov</a:t>
            </a:r>
          </a:p>
          <a:p>
            <a:pPr marL="0" indent="0" algn="ctr">
              <a:buNone/>
            </a:pPr>
            <a:endParaRPr lang="en-US" sz="2800" dirty="0" smtClean="0"/>
          </a:p>
          <a:p>
            <a:r>
              <a:rPr lang="en-US" sz="2800" dirty="0" smtClean="0">
                <a:latin typeface="Segoe UI" panose="020B0502040204020203" pitchFamily="34" charset="0"/>
              </a:rPr>
              <a:t>Training Time Code:  </a:t>
            </a:r>
            <a:r>
              <a:rPr lang="en-US" sz="2800" dirty="0" smtClean="0"/>
              <a:t>ATRAIN-0000-090101</a:t>
            </a:r>
            <a:endParaRPr lang="en-US" sz="2800" dirty="0" smtClean="0">
              <a:latin typeface="Segoe UI" panose="020B0502040204020203" pitchFamily="34" charset="0"/>
            </a:endParaRPr>
          </a:p>
          <a:p>
            <a:endParaRPr lang="en-US" sz="2800" dirty="0" smtClean="0">
              <a:latin typeface="Segoe UI" panose="020B0502040204020203" pitchFamily="34" charset="0"/>
            </a:endParaRPr>
          </a:p>
          <a:p>
            <a:r>
              <a:rPr lang="en-US" sz="2800" dirty="0" smtClean="0">
                <a:latin typeface="Segoe UI" panose="020B0502040204020203" pitchFamily="34" charset="0"/>
              </a:rPr>
              <a:t>Please </a:t>
            </a:r>
            <a:r>
              <a:rPr lang="en-US" sz="2800" dirty="0">
                <a:latin typeface="Segoe UI" panose="020B0502040204020203" pitchFamily="34" charset="0"/>
              </a:rPr>
              <a:t>complete the </a:t>
            </a:r>
            <a:r>
              <a:rPr lang="en-US" sz="2800" dirty="0">
                <a:latin typeface="Segoe UI" panose="020B0502040204020203" pitchFamily="34" charset="0"/>
                <a:hlinkClick r:id="rId3"/>
              </a:rPr>
              <a:t>course evaluation</a:t>
            </a:r>
            <a:endParaRPr lang="en-US" sz="2800" dirty="0">
              <a:latin typeface="Segoe UI" panose="020B0502040204020203" pitchFamily="34" charset="0"/>
            </a:endParaRPr>
          </a:p>
          <a:p>
            <a:pPr marL="0" indent="0">
              <a:buNone/>
            </a:pPr>
            <a:endParaRPr lang="en-US" dirty="0"/>
          </a:p>
        </p:txBody>
      </p:sp>
      <p:sp>
        <p:nvSpPr>
          <p:cNvPr id="6" name="Slide Number Placeholder 5"/>
          <p:cNvSpPr>
            <a:spLocks noGrp="1"/>
          </p:cNvSpPr>
          <p:nvPr>
            <p:ph type="sldNum" sz="quarter" idx="12"/>
          </p:nvPr>
        </p:nvSpPr>
        <p:spPr/>
        <p:txBody>
          <a:bodyPr/>
          <a:lstStyle/>
          <a:p>
            <a:pPr>
              <a:defRPr/>
            </a:pPr>
            <a:fld id="{3C7DE829-F4CB-4FFD-B3F1-6658F408406C}" type="slidenum">
              <a:rPr lang="en-US" smtClean="0"/>
              <a:pPr>
                <a:defRPr/>
              </a:pPr>
              <a:t>28</a:t>
            </a:fld>
            <a:endParaRPr lang="en-US"/>
          </a:p>
        </p:txBody>
      </p:sp>
      <p:sp>
        <p:nvSpPr>
          <p:cNvPr id="7" name="Footer Placeholder 6"/>
          <p:cNvSpPr>
            <a:spLocks noGrp="1"/>
          </p:cNvSpPr>
          <p:nvPr>
            <p:ph type="ftr" sz="quarter" idx="11"/>
          </p:nvPr>
        </p:nvSpPr>
        <p:spPr/>
        <p:txBody>
          <a:bodyPr/>
          <a:lstStyle/>
          <a:p>
            <a:pPr>
              <a:defRPr/>
            </a:pPr>
            <a:r>
              <a:rPr lang="en-US" dirty="0" smtClean="0"/>
              <a:t>Proper Anticipation Rejections</a:t>
            </a:r>
            <a:endParaRPr lang="en-US" dirty="0"/>
          </a:p>
        </p:txBody>
      </p:sp>
      <p:sp>
        <p:nvSpPr>
          <p:cNvPr id="4" name="Date Placeholder 3"/>
          <p:cNvSpPr>
            <a:spLocks noGrp="1"/>
          </p:cNvSpPr>
          <p:nvPr>
            <p:ph type="dt" sz="half" idx="10"/>
          </p:nvPr>
        </p:nvSpPr>
        <p:spPr/>
        <p:txBody>
          <a:bodyPr/>
          <a:lstStyle/>
          <a:p>
            <a:pPr>
              <a:defRPr/>
            </a:pPr>
            <a:r>
              <a:rPr lang="en-US" smtClean="0"/>
              <a:t>Spring 2018</a:t>
            </a:r>
            <a:endParaRPr lang="en-US"/>
          </a:p>
        </p:txBody>
      </p:sp>
    </p:spTree>
    <p:extLst>
      <p:ext uri="{BB962C8B-B14F-4D97-AF65-F5344CB8AC3E}">
        <p14:creationId xmlns:p14="http://schemas.microsoft.com/office/powerpoint/2010/main" val="3590299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3200" dirty="0" smtClean="0"/>
              <a:t>Training Objectives</a:t>
            </a:r>
            <a:endParaRPr lang="en-US" sz="3200" dirty="0"/>
          </a:p>
        </p:txBody>
      </p:sp>
      <p:sp>
        <p:nvSpPr>
          <p:cNvPr id="7" name="Content Placeholder 6"/>
          <p:cNvSpPr>
            <a:spLocks noGrp="1"/>
          </p:cNvSpPr>
          <p:nvPr>
            <p:ph idx="1"/>
          </p:nvPr>
        </p:nvSpPr>
        <p:spPr/>
        <p:txBody>
          <a:bodyPr/>
          <a:lstStyle/>
          <a:p>
            <a:pPr marL="0" indent="0">
              <a:buNone/>
            </a:pPr>
            <a:r>
              <a:rPr lang="en-US" sz="2000" dirty="0"/>
              <a:t>This training is intended to reinforce the ideas that: </a:t>
            </a:r>
          </a:p>
          <a:p>
            <a:pPr marL="288925" indent="-288925"/>
            <a:r>
              <a:rPr lang="en-US" sz="2000" dirty="0"/>
              <a:t>anticipation requires an express or inherent disclosure of every claim limitation</a:t>
            </a:r>
            <a:r>
              <a:rPr lang="en-US" sz="2000" dirty="0" smtClean="0"/>
              <a:t>,</a:t>
            </a:r>
            <a:endParaRPr lang="en-US" sz="2000" dirty="0"/>
          </a:p>
          <a:p>
            <a:pPr marL="288925" indent="-288925"/>
            <a:r>
              <a:rPr lang="en-US" sz="2000" dirty="0"/>
              <a:t>in order to anticipate, a reference must provide every element of the claimed invention arranged as in the claimed invention</a:t>
            </a:r>
            <a:r>
              <a:rPr lang="en-US" sz="2000" dirty="0" smtClean="0"/>
              <a:t>,</a:t>
            </a:r>
            <a:endParaRPr lang="en-US" sz="2000" dirty="0"/>
          </a:p>
          <a:p>
            <a:pPr marL="288925" indent="-288925"/>
            <a:r>
              <a:rPr lang="en-US" sz="2000" dirty="0"/>
              <a:t>anticipation requires a sufficiently precise and detailed description of the invention in a single reference, </a:t>
            </a:r>
          </a:p>
          <a:p>
            <a:pPr marL="288925" indent="-288925"/>
            <a:r>
              <a:rPr lang="en-US" sz="2000" dirty="0"/>
              <a:t>a reference must make an unambiguous disclosure of the claimed subject matter in order to anticipate, and </a:t>
            </a:r>
          </a:p>
          <a:p>
            <a:pPr marL="288925" indent="-288925"/>
            <a:r>
              <a:rPr lang="en-US" sz="2000" dirty="0"/>
              <a:t>it is improper to read unclaimed elements into a claim when conducting an anticipation analysis. </a:t>
            </a:r>
          </a:p>
          <a:p>
            <a:pPr marL="288925" indent="-288925"/>
            <a:endParaRPr lang="en-US" sz="2000" dirty="0">
              <a:latin typeface="Georgia" pitchFamily="18" charset="0"/>
            </a:endParaRPr>
          </a:p>
          <a:p>
            <a:endParaRPr lang="en-US" sz="2000" dirty="0"/>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3</a:t>
            </a:fld>
            <a:endParaRPr lang="en-US" dirty="0">
              <a:solidFill>
                <a:prstClr val="black"/>
              </a:solidFill>
            </a:endParaRPr>
          </a:p>
        </p:txBody>
      </p:sp>
      <p:sp>
        <p:nvSpPr>
          <p:cNvPr id="6" name="Footer Placeholder 5"/>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p:txBody>
          <a:bodyPr/>
          <a:lstStyle/>
          <a:p>
            <a:pPr>
              <a:defRPr/>
            </a:pPr>
            <a:r>
              <a:rPr lang="en-US" smtClean="0"/>
              <a:t>Spring 2018</a:t>
            </a:r>
            <a:endParaRPr lang="en-US"/>
          </a:p>
        </p:txBody>
      </p:sp>
    </p:spTree>
    <p:extLst>
      <p:ext uri="{BB962C8B-B14F-4D97-AF65-F5344CB8AC3E}">
        <p14:creationId xmlns:p14="http://schemas.microsoft.com/office/powerpoint/2010/main" val="10364872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730"/>
            <a:ext cx="8229600" cy="1058770"/>
          </a:xfrm>
        </p:spPr>
        <p:txBody>
          <a:bodyPr/>
          <a:lstStyle/>
          <a:p>
            <a:r>
              <a:rPr lang="en-US" sz="3200" i="1" dirty="0"/>
              <a:t>Eli Lilly v. LA Biomed</a:t>
            </a:r>
            <a:r>
              <a:rPr lang="en-US" sz="3200" dirty="0"/>
              <a:t>: </a:t>
            </a:r>
            <a:r>
              <a:rPr lang="en-US" sz="3200" dirty="0" smtClean="0"/>
              <a:t/>
            </a:r>
            <a:br>
              <a:rPr lang="en-US" sz="3200" dirty="0" smtClean="0"/>
            </a:br>
            <a:r>
              <a:rPr lang="en-US" sz="3200" dirty="0" smtClean="0"/>
              <a:t>History </a:t>
            </a:r>
            <a:r>
              <a:rPr lang="en-US" sz="3200" dirty="0"/>
              <a:t>of the Case</a:t>
            </a:r>
          </a:p>
        </p:txBody>
      </p:sp>
      <p:sp>
        <p:nvSpPr>
          <p:cNvPr id="12" name="TextBox 11"/>
          <p:cNvSpPr txBox="1"/>
          <p:nvPr/>
        </p:nvSpPr>
        <p:spPr>
          <a:xfrm>
            <a:off x="457200" y="1333500"/>
            <a:ext cx="8077200" cy="3963988"/>
          </a:xfrm>
          <a:prstGeom prst="rect">
            <a:avLst/>
          </a:prstGeom>
          <a:noFill/>
        </p:spPr>
        <p:txBody>
          <a:bodyPr wrap="square" rtlCol="0">
            <a:normAutofit fontScale="92500" lnSpcReduction="20000"/>
          </a:bodyPr>
          <a:lstStyle/>
          <a:p>
            <a:pPr marL="285739" indent="-285739">
              <a:buFont typeface="Arial" panose="020B0604020202020204" pitchFamily="34" charset="0"/>
              <a:buChar char="•"/>
            </a:pPr>
            <a:r>
              <a:rPr lang="en-US" dirty="0"/>
              <a:t>U.S. patent 8,133,903, entitled “Methods of Use of Inhibitors of Phosphodiesterases and Modulators of Nitric Oxide, Reactive Oxygen Species, and Metalloproteinases in the Treatment of Peyronie’s Disease, Arteriosclerosis and Other Fibrotic Diseases,” issued on March 13, 2012 and was assigned to Los Angeles Biomedical Research Institute (LA Biomed).   </a:t>
            </a:r>
            <a:endParaRPr lang="en-US" dirty="0" smtClean="0"/>
          </a:p>
          <a:p>
            <a:endParaRPr lang="en-US" dirty="0" smtClean="0"/>
          </a:p>
          <a:p>
            <a:pPr marL="285739" indent="-285739">
              <a:buFont typeface="Arial" panose="020B0604020202020204" pitchFamily="34" charset="0"/>
              <a:buChar char="•"/>
            </a:pPr>
            <a:r>
              <a:rPr lang="en-US" dirty="0" smtClean="0"/>
              <a:t>Lilly </a:t>
            </a:r>
            <a:r>
              <a:rPr lang="en-US" dirty="0"/>
              <a:t>challenged the validity of the ’903 patent on the grounds of anticipation by the Whitaker reference in an inter partes review (IPR) proceeding at the Patent Trial and Appeal Board (PTAB).  </a:t>
            </a:r>
            <a:endParaRPr lang="en-US" dirty="0" smtClean="0"/>
          </a:p>
          <a:p>
            <a:pPr marL="285739" indent="-285739">
              <a:buFont typeface="Arial" panose="020B0604020202020204" pitchFamily="34" charset="0"/>
              <a:buChar char="•"/>
            </a:pPr>
            <a:endParaRPr lang="en-US" dirty="0"/>
          </a:p>
          <a:p>
            <a:pPr marL="285739" indent="-285739">
              <a:buFont typeface="Arial" panose="020B0604020202020204" pitchFamily="34" charset="0"/>
              <a:buChar char="•"/>
            </a:pPr>
            <a:r>
              <a:rPr lang="en-US" b="1" dirty="0" smtClean="0"/>
              <a:t>The </a:t>
            </a:r>
            <a:r>
              <a:rPr lang="en-US" b="1" dirty="0"/>
              <a:t>PTAB held that the claims were </a:t>
            </a:r>
            <a:r>
              <a:rPr lang="en-US" b="1" u="sng" dirty="0"/>
              <a:t>not anticipated </a:t>
            </a:r>
            <a:r>
              <a:rPr lang="en-US" b="1" dirty="0"/>
              <a:t>by Whitaker</a:t>
            </a:r>
            <a:r>
              <a:rPr lang="en-US" b="1" dirty="0" smtClean="0"/>
              <a:t>.</a:t>
            </a:r>
          </a:p>
          <a:p>
            <a:pPr marL="285739" indent="-285739">
              <a:buFont typeface="Arial" panose="020B0604020202020204" pitchFamily="34" charset="0"/>
              <a:buChar char="•"/>
            </a:pPr>
            <a:endParaRPr lang="en-US" dirty="0"/>
          </a:p>
          <a:p>
            <a:pPr marL="285739" indent="-285739">
              <a:buFont typeface="Arial" panose="020B0604020202020204" pitchFamily="34" charset="0"/>
              <a:buChar char="•"/>
            </a:pPr>
            <a:r>
              <a:rPr lang="en-US" dirty="0" smtClean="0"/>
              <a:t>Lilly </a:t>
            </a:r>
            <a:r>
              <a:rPr lang="en-US" dirty="0"/>
              <a:t>appealed the PTAB’s decision to the Court of Appeals for the Federal Circuit (Federal Circuit or court).  </a:t>
            </a:r>
            <a:endParaRPr lang="en-US" dirty="0" smtClean="0"/>
          </a:p>
          <a:p>
            <a:pPr marL="285739" indent="-285739">
              <a:buFont typeface="Arial" panose="020B0604020202020204" pitchFamily="34" charset="0"/>
              <a:buChar char="•"/>
            </a:pPr>
            <a:endParaRPr lang="en-US" dirty="0"/>
          </a:p>
          <a:p>
            <a:pPr marL="285739" indent="-285739">
              <a:buFont typeface="Arial" panose="020B0604020202020204" pitchFamily="34" charset="0"/>
              <a:buChar char="•"/>
            </a:pPr>
            <a:r>
              <a:rPr lang="en-US" b="1" dirty="0" smtClean="0"/>
              <a:t>The </a:t>
            </a:r>
            <a:r>
              <a:rPr lang="en-US" b="1" dirty="0"/>
              <a:t>Federal Circuit </a:t>
            </a:r>
            <a:r>
              <a:rPr lang="en-US" b="1" u="sng" dirty="0"/>
              <a:t>affirmed</a:t>
            </a:r>
            <a:r>
              <a:rPr lang="en-US" b="1" dirty="0"/>
              <a:t> the PTAB’s decision</a:t>
            </a:r>
            <a:r>
              <a:rPr lang="en-US" dirty="0"/>
              <a:t>.</a:t>
            </a:r>
            <a:r>
              <a:rPr lang="en-US" dirty="0">
                <a:solidFill>
                  <a:srgbClr val="FF0000"/>
                </a:solidFill>
              </a:rPr>
              <a:t> </a:t>
            </a:r>
            <a:r>
              <a:rPr lang="en-US" i="1" dirty="0"/>
              <a:t>Eli Lilly &amp; Co. v. Los Angeles Biomed. Res. Inst.</a:t>
            </a:r>
            <a:r>
              <a:rPr lang="en-US" dirty="0"/>
              <a:t>, 849 F.3d 1073 (Fed. Cir. 2017).  </a:t>
            </a:r>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4</a:t>
            </a:fld>
            <a:endParaRPr lang="en-US" dirty="0">
              <a:solidFill>
                <a:prstClr val="black"/>
              </a:solidFill>
            </a:endParaRPr>
          </a:p>
        </p:txBody>
      </p:sp>
      <p:sp>
        <p:nvSpPr>
          <p:cNvPr id="6" name="Footer Placeholder 5"/>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p:txBody>
          <a:bodyPr/>
          <a:lstStyle/>
          <a:p>
            <a:pPr>
              <a:defRPr/>
            </a:pPr>
            <a:r>
              <a:rPr lang="en-US" smtClean="0"/>
              <a:t>Spring 2018</a:t>
            </a:r>
            <a:endParaRPr lang="en-US"/>
          </a:p>
        </p:txBody>
      </p:sp>
    </p:spTree>
    <p:extLst>
      <p:ext uri="{BB962C8B-B14F-4D97-AF65-F5344CB8AC3E}">
        <p14:creationId xmlns:p14="http://schemas.microsoft.com/office/powerpoint/2010/main" val="4703236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78022"/>
            <a:ext cx="8229600" cy="955478"/>
          </a:xfrm>
        </p:spPr>
        <p:txBody>
          <a:bodyPr/>
          <a:lstStyle/>
          <a:p>
            <a:r>
              <a:rPr lang="en-US" sz="3200" i="1" dirty="0"/>
              <a:t>Eli Lilly v. LA Biomed</a:t>
            </a:r>
            <a:r>
              <a:rPr lang="en-US" sz="3200" dirty="0" smtClean="0"/>
              <a:t>: </a:t>
            </a:r>
            <a:br>
              <a:rPr lang="en-US" sz="3200" dirty="0" smtClean="0"/>
            </a:br>
            <a:r>
              <a:rPr lang="en-US" sz="3200" dirty="0" smtClean="0"/>
              <a:t>Simplified </a:t>
            </a:r>
            <a:r>
              <a:rPr lang="en-US" sz="3200" dirty="0"/>
              <a:t>Claim 1</a:t>
            </a:r>
          </a:p>
        </p:txBody>
      </p:sp>
      <p:sp>
        <p:nvSpPr>
          <p:cNvPr id="12" name="TextBox 11"/>
          <p:cNvSpPr txBox="1"/>
          <p:nvPr/>
        </p:nvSpPr>
        <p:spPr>
          <a:xfrm>
            <a:off x="468086" y="1332880"/>
            <a:ext cx="8066314" cy="3734420"/>
          </a:xfrm>
          <a:prstGeom prst="rect">
            <a:avLst/>
          </a:prstGeom>
          <a:noFill/>
        </p:spPr>
        <p:txBody>
          <a:bodyPr wrap="square" rtlCol="0">
            <a:spAutoFit/>
          </a:bodyPr>
          <a:lstStyle/>
          <a:p>
            <a:pPr marL="285739" indent="-285739">
              <a:buFont typeface="Arial" panose="020B0604020202020204" pitchFamily="34" charset="0"/>
              <a:buChar char="•"/>
            </a:pPr>
            <a:endParaRPr lang="en-US" sz="667" dirty="0">
              <a:latin typeface="Georgia" pitchFamily="18" charset="0"/>
            </a:endParaRPr>
          </a:p>
          <a:p>
            <a:pPr marL="457200" indent="-457200">
              <a:buAutoNum type="arabicPeriod"/>
            </a:pPr>
            <a:r>
              <a:rPr lang="en-US" sz="2400" dirty="0" smtClean="0"/>
              <a:t>A </a:t>
            </a:r>
            <a:r>
              <a:rPr lang="en-US" sz="2400" dirty="0"/>
              <a:t>method comprising: </a:t>
            </a:r>
            <a:endParaRPr lang="en-US" sz="2400" dirty="0" smtClean="0"/>
          </a:p>
          <a:p>
            <a:endParaRPr lang="en-US" sz="1200" dirty="0"/>
          </a:p>
          <a:p>
            <a:pPr marL="288925"/>
            <a:r>
              <a:rPr lang="en-US" sz="2400" dirty="0" smtClean="0"/>
              <a:t>a</a:t>
            </a:r>
            <a:r>
              <a:rPr lang="en-US" sz="2400" dirty="0"/>
              <a:t>) administering a [drug] according to a continuous long-term regimen to an individual with at least one [fibrotic disorder]; and </a:t>
            </a:r>
          </a:p>
          <a:p>
            <a:endParaRPr lang="en-US" sz="1200" dirty="0"/>
          </a:p>
          <a:p>
            <a:pPr marL="288925"/>
            <a:r>
              <a:rPr lang="en-US" sz="2400" dirty="0"/>
              <a:t>b) arresting or regressing the at least one [fibrotic disorder], </a:t>
            </a:r>
          </a:p>
          <a:p>
            <a:endParaRPr lang="en-US" sz="1200" dirty="0"/>
          </a:p>
          <a:p>
            <a:r>
              <a:rPr lang="en-US" sz="2400" dirty="0"/>
              <a:t>wherein the [drug] is administered at a dosage up to 1.5 mg/kg/day </a:t>
            </a:r>
            <a:r>
              <a:rPr lang="en-US" sz="2400" b="1" dirty="0"/>
              <a:t>for not less than 45 days</a:t>
            </a:r>
            <a:r>
              <a:rPr lang="en-US" sz="2400" dirty="0"/>
              <a:t>.</a:t>
            </a:r>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5</a:t>
            </a:fld>
            <a:endParaRPr lang="en-US" dirty="0">
              <a:solidFill>
                <a:prstClr val="black"/>
              </a:solidFill>
            </a:endParaRPr>
          </a:p>
        </p:txBody>
      </p:sp>
      <p:sp>
        <p:nvSpPr>
          <p:cNvPr id="6" name="Footer Placeholder 5"/>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p:txBody>
          <a:bodyPr/>
          <a:lstStyle/>
          <a:p>
            <a:pPr>
              <a:defRPr/>
            </a:pPr>
            <a:r>
              <a:rPr lang="en-US" smtClean="0"/>
              <a:t>Spring 2018</a:t>
            </a:r>
            <a:endParaRPr lang="en-US"/>
          </a:p>
        </p:txBody>
      </p:sp>
    </p:spTree>
    <p:extLst>
      <p:ext uri="{BB962C8B-B14F-4D97-AF65-F5344CB8AC3E}">
        <p14:creationId xmlns:p14="http://schemas.microsoft.com/office/powerpoint/2010/main" val="18392579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79445" y="342900"/>
            <a:ext cx="7874000" cy="1056287"/>
          </a:xfrm>
        </p:spPr>
        <p:txBody>
          <a:bodyPr/>
          <a:lstStyle/>
          <a:p>
            <a:r>
              <a:rPr lang="en-US" sz="3200" dirty="0" smtClean="0"/>
              <a:t>PTAB’s </a:t>
            </a:r>
            <a:r>
              <a:rPr lang="en-US" sz="3200" dirty="0"/>
              <a:t>Finding of No Anticipation by Whitaker Reference</a:t>
            </a:r>
          </a:p>
        </p:txBody>
      </p:sp>
      <p:sp>
        <p:nvSpPr>
          <p:cNvPr id="8" name="Rectangle 7" descr="Box in red around the claim."/>
          <p:cNvSpPr/>
          <p:nvPr/>
        </p:nvSpPr>
        <p:spPr>
          <a:xfrm>
            <a:off x="381000" y="1467046"/>
            <a:ext cx="2476500" cy="3940502"/>
          </a:xfrm>
          <a:prstGeom prst="rect">
            <a:avLst/>
          </a:prstGeom>
          <a:ln w="25400" cmpd="sng">
            <a:solidFill>
              <a:srgbClr val="C00000"/>
            </a:solidFill>
          </a:ln>
        </p:spPr>
        <p:txBody>
          <a:bodyPr wrap="square">
            <a:spAutoFit/>
          </a:bodyPr>
          <a:lstStyle/>
          <a:p>
            <a:r>
              <a:rPr lang="en-US" sz="1667" dirty="0">
                <a:solidFill>
                  <a:srgbClr val="000000"/>
                </a:solidFill>
              </a:rPr>
              <a:t>1. A method comprising: </a:t>
            </a:r>
          </a:p>
          <a:p>
            <a:r>
              <a:rPr lang="en-US" sz="1667" dirty="0">
                <a:solidFill>
                  <a:srgbClr val="000000"/>
                </a:solidFill>
              </a:rPr>
              <a:t>a) administering a [drug] according to a continuous long-term regimen to an individual with at least one [fibrotic disorder]; and </a:t>
            </a:r>
          </a:p>
          <a:p>
            <a:r>
              <a:rPr lang="en-US" sz="1667" dirty="0">
                <a:solidFill>
                  <a:srgbClr val="000000"/>
                </a:solidFill>
              </a:rPr>
              <a:t>b) arresting or regressing the at least one [fibrotic disorder], </a:t>
            </a:r>
          </a:p>
          <a:p>
            <a:r>
              <a:rPr lang="en-US" sz="1667" dirty="0">
                <a:solidFill>
                  <a:srgbClr val="000000"/>
                </a:solidFill>
              </a:rPr>
              <a:t>wherein the [drug] is administered at a dosage up to 1.5 mg/kg/day </a:t>
            </a:r>
            <a:r>
              <a:rPr lang="en-US" sz="1667" b="1" dirty="0"/>
              <a:t>for not less than 45 days</a:t>
            </a:r>
            <a:r>
              <a:rPr lang="en-US" sz="1667" dirty="0">
                <a:solidFill>
                  <a:srgbClr val="000000"/>
                </a:solidFill>
              </a:rPr>
              <a:t>.</a:t>
            </a:r>
          </a:p>
        </p:txBody>
      </p:sp>
      <p:sp>
        <p:nvSpPr>
          <p:cNvPr id="6" name="Rectangle 5"/>
          <p:cNvSpPr/>
          <p:nvPr/>
        </p:nvSpPr>
        <p:spPr>
          <a:xfrm>
            <a:off x="3276600" y="1484930"/>
            <a:ext cx="5143500" cy="3991927"/>
          </a:xfrm>
          <a:prstGeom prst="rect">
            <a:avLst/>
          </a:prstGeom>
        </p:spPr>
        <p:txBody>
          <a:bodyPr wrap="square">
            <a:spAutoFit/>
          </a:bodyPr>
          <a:lstStyle/>
          <a:p>
            <a:pPr marL="285739" indent="-285739">
              <a:buFont typeface="Arial" panose="020B0604020202020204" pitchFamily="34" charset="0"/>
              <a:buChar char="•"/>
            </a:pPr>
            <a:r>
              <a:rPr lang="en-US" sz="1667" dirty="0"/>
              <a:t>PTAB agreed with Lilly that Whitaker taught administering a drug of claim 1, at a dosage within the scope of the claim, in order to treat a disorder within the scope of the claim. </a:t>
            </a:r>
          </a:p>
          <a:p>
            <a:pPr marL="285739" indent="-285739">
              <a:buFont typeface="Arial" panose="020B0604020202020204" pitchFamily="34" charset="0"/>
              <a:buChar char="•"/>
            </a:pPr>
            <a:endParaRPr lang="en-US" sz="667" dirty="0"/>
          </a:p>
          <a:p>
            <a:pPr marL="285739" indent="-285739">
              <a:buFont typeface="Arial" panose="020B0604020202020204" pitchFamily="34" charset="0"/>
              <a:buChar char="•"/>
            </a:pPr>
            <a:r>
              <a:rPr lang="en-US" sz="1667" dirty="0"/>
              <a:t>Lilly argued that Whitaker’s teaching of “chronic” or “daily” dosing, and an example of patients taking the drug “greater than 70% of the time” over a course of 8 or 12 weeks, inherently met the limitation of “for not less than 45 days.”  </a:t>
            </a:r>
          </a:p>
          <a:p>
            <a:pPr marL="285739" indent="-285739">
              <a:buFont typeface="Arial" panose="020B0604020202020204" pitchFamily="34" charset="0"/>
              <a:buChar char="•"/>
            </a:pPr>
            <a:endParaRPr lang="en-US" sz="667" dirty="0"/>
          </a:p>
          <a:p>
            <a:pPr marL="285739" indent="-285739">
              <a:buFont typeface="Arial" panose="020B0604020202020204" pitchFamily="34" charset="0"/>
              <a:buChar char="•"/>
            </a:pPr>
            <a:r>
              <a:rPr lang="en-US" sz="1667" dirty="0"/>
              <a:t>PTAB determined that “for not less than 45 days” was not inherently met, especially because Whitaker had taught that administration for as little as three days could be effective.  </a:t>
            </a:r>
          </a:p>
          <a:p>
            <a:endParaRPr lang="en-US" sz="667" i="1" dirty="0">
              <a:solidFill>
                <a:srgbClr val="000000"/>
              </a:solidFill>
            </a:endParaRPr>
          </a:p>
          <a:p>
            <a:r>
              <a:rPr lang="en-US" sz="1667" i="1" dirty="0">
                <a:solidFill>
                  <a:srgbClr val="000000"/>
                </a:solidFill>
              </a:rPr>
              <a:t>Lilly</a:t>
            </a:r>
            <a:r>
              <a:rPr lang="en-US" sz="1667" dirty="0">
                <a:solidFill>
                  <a:srgbClr val="000000"/>
                </a:solidFill>
              </a:rPr>
              <a:t>, 849 F.3d at 1074</a:t>
            </a:r>
            <a:r>
              <a:rPr lang="en-US" sz="1667" dirty="0" smtClean="0">
                <a:solidFill>
                  <a:srgbClr val="000000"/>
                </a:solidFill>
              </a:rPr>
              <a:t>.</a:t>
            </a:r>
            <a:endParaRPr lang="en-US" sz="1667" dirty="0"/>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6</a:t>
            </a:fld>
            <a:endParaRPr lang="en-US" dirty="0">
              <a:solidFill>
                <a:prstClr val="black"/>
              </a:solidFill>
            </a:endParaRPr>
          </a:p>
        </p:txBody>
      </p:sp>
      <p:sp>
        <p:nvSpPr>
          <p:cNvPr id="7" name="Footer Placeholder 6"/>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p:txBody>
          <a:bodyPr/>
          <a:lstStyle/>
          <a:p>
            <a:pPr>
              <a:defRPr/>
            </a:pPr>
            <a:r>
              <a:rPr lang="en-US" smtClean="0"/>
              <a:t>Spring 2018</a:t>
            </a:r>
            <a:endParaRPr lang="en-US"/>
          </a:p>
        </p:txBody>
      </p:sp>
    </p:spTree>
    <p:extLst>
      <p:ext uri="{BB962C8B-B14F-4D97-AF65-F5344CB8AC3E}">
        <p14:creationId xmlns:p14="http://schemas.microsoft.com/office/powerpoint/2010/main" val="29490259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95300" y="472697"/>
            <a:ext cx="8648700" cy="889000"/>
          </a:xfrm>
        </p:spPr>
        <p:txBody>
          <a:bodyPr/>
          <a:lstStyle/>
          <a:p>
            <a:r>
              <a:rPr lang="en-US" sz="3200" i="1" dirty="0"/>
              <a:t>Eli Lilly v. LA Biomed</a:t>
            </a:r>
            <a:r>
              <a:rPr lang="en-US" sz="3200" dirty="0"/>
              <a:t>: </a:t>
            </a:r>
            <a:r>
              <a:rPr lang="en-US" sz="3200" dirty="0" smtClean="0"/>
              <a:t>Court </a:t>
            </a:r>
            <a:r>
              <a:rPr lang="en-US" sz="3200" dirty="0"/>
              <a:t>Affirms PTAB’s Finding of No Anticipation by Whitaker</a:t>
            </a:r>
          </a:p>
        </p:txBody>
      </p:sp>
      <p:sp>
        <p:nvSpPr>
          <p:cNvPr id="6" name="Rectangle 5"/>
          <p:cNvSpPr/>
          <p:nvPr/>
        </p:nvSpPr>
        <p:spPr>
          <a:xfrm>
            <a:off x="457200" y="1327968"/>
            <a:ext cx="7924800" cy="4185761"/>
          </a:xfrm>
          <a:prstGeom prst="rect">
            <a:avLst/>
          </a:prstGeom>
        </p:spPr>
        <p:txBody>
          <a:bodyPr wrap="square">
            <a:spAutoFit/>
          </a:bodyPr>
          <a:lstStyle/>
          <a:p>
            <a:pPr marL="285739" indent="-285739">
              <a:buFont typeface="Arial" panose="020B0604020202020204" pitchFamily="34" charset="0"/>
              <a:buChar char="•"/>
            </a:pPr>
            <a:r>
              <a:rPr lang="en-US" sz="2200" dirty="0"/>
              <a:t>The court stressed that anticipation requires </a:t>
            </a:r>
            <a:r>
              <a:rPr lang="en-US" sz="2200" b="1" dirty="0"/>
              <a:t>an express or inherent disclosure of every claim limitation</a:t>
            </a:r>
            <a:r>
              <a:rPr lang="en-US" sz="2200" dirty="0"/>
              <a:t>. </a:t>
            </a:r>
          </a:p>
          <a:p>
            <a:pPr marL="285739" indent="-285739">
              <a:buFont typeface="Arial" panose="020B0604020202020204" pitchFamily="34" charset="0"/>
              <a:buChar char="•"/>
            </a:pPr>
            <a:endParaRPr lang="en-US" sz="800" dirty="0"/>
          </a:p>
          <a:p>
            <a:pPr marL="285739" indent="-285739">
              <a:buFont typeface="Arial" panose="020B0604020202020204" pitchFamily="34" charset="0"/>
              <a:buChar char="•"/>
            </a:pPr>
            <a:r>
              <a:rPr lang="en-US" sz="2200" dirty="0"/>
              <a:t>The court acknowledged that Whitaker may have </a:t>
            </a:r>
            <a:r>
              <a:rPr lang="en-US" sz="2200" i="1" dirty="0"/>
              <a:t>suggested</a:t>
            </a:r>
            <a:r>
              <a:rPr lang="en-US" sz="2200" dirty="0"/>
              <a:t> long-term daily treatment, but stated that a suggestion “is not enough” to establish inherent anticipation.  </a:t>
            </a:r>
          </a:p>
          <a:p>
            <a:pPr marL="285739" indent="-285739">
              <a:buFont typeface="Arial" panose="020B0604020202020204" pitchFamily="34" charset="0"/>
              <a:buChar char="•"/>
            </a:pPr>
            <a:endParaRPr lang="en-US" sz="800" dirty="0"/>
          </a:p>
          <a:p>
            <a:pPr marL="285739" indent="-285739">
              <a:buFont typeface="Arial" panose="020B0604020202020204" pitchFamily="34" charset="0"/>
              <a:buChar char="•"/>
            </a:pPr>
            <a:r>
              <a:rPr lang="en-US" sz="2200" dirty="0"/>
              <a:t>PTAB’s holding of no anticipation was affirmed because Whitaker did not “disclose the claimed treatment regimen with sufficient clarity to satisfy the </a:t>
            </a:r>
            <a:r>
              <a:rPr lang="en-US" sz="2200" b="1" dirty="0"/>
              <a:t>demanding standard for anticipation</a:t>
            </a:r>
            <a:r>
              <a:rPr lang="en-US" sz="2200" dirty="0"/>
              <a:t>.”    </a:t>
            </a:r>
          </a:p>
          <a:p>
            <a:endParaRPr lang="en-US" sz="800" i="1" dirty="0">
              <a:solidFill>
                <a:srgbClr val="000000"/>
              </a:solidFill>
            </a:endParaRPr>
          </a:p>
          <a:p>
            <a:r>
              <a:rPr lang="en-US" sz="2000" i="1" dirty="0">
                <a:solidFill>
                  <a:srgbClr val="000000"/>
                </a:solidFill>
              </a:rPr>
              <a:t>Lilly</a:t>
            </a:r>
            <a:r>
              <a:rPr lang="en-US" sz="2000" dirty="0">
                <a:solidFill>
                  <a:srgbClr val="000000"/>
                </a:solidFill>
              </a:rPr>
              <a:t>, 849 F.3d at 1074-76 (internal citations omitted).</a:t>
            </a:r>
            <a:endParaRPr lang="en-US" sz="2000" dirty="0"/>
          </a:p>
          <a:p>
            <a:endParaRPr lang="en-US" sz="2400" dirty="0"/>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7</a:t>
            </a:fld>
            <a:endParaRPr lang="en-US" dirty="0">
              <a:solidFill>
                <a:prstClr val="black"/>
              </a:solidFill>
            </a:endParaRPr>
          </a:p>
        </p:txBody>
      </p:sp>
      <p:sp>
        <p:nvSpPr>
          <p:cNvPr id="7" name="Footer Placeholder 6"/>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p:txBody>
          <a:bodyPr/>
          <a:lstStyle/>
          <a:p>
            <a:pPr>
              <a:defRPr/>
            </a:pPr>
            <a:r>
              <a:rPr lang="en-US" smtClean="0"/>
              <a:t>Spring 2018</a:t>
            </a:r>
            <a:endParaRPr lang="en-US"/>
          </a:p>
        </p:txBody>
      </p:sp>
    </p:spTree>
    <p:extLst>
      <p:ext uri="{BB962C8B-B14F-4D97-AF65-F5344CB8AC3E}">
        <p14:creationId xmlns:p14="http://schemas.microsoft.com/office/powerpoint/2010/main" val="27706924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571500"/>
            <a:ext cx="8229600" cy="762000"/>
          </a:xfrm>
        </p:spPr>
        <p:txBody>
          <a:bodyPr/>
          <a:lstStyle/>
          <a:p>
            <a:r>
              <a:rPr lang="en-US" sz="3200" i="1" dirty="0"/>
              <a:t>Wasica v. Continental Auto</a:t>
            </a:r>
            <a:r>
              <a:rPr lang="en-US" sz="3200" dirty="0" smtClean="0"/>
              <a:t>: </a:t>
            </a:r>
            <a:br>
              <a:rPr lang="en-US" sz="3200" dirty="0" smtClean="0"/>
            </a:br>
            <a:r>
              <a:rPr lang="en-US" sz="3200" dirty="0" smtClean="0"/>
              <a:t>History </a:t>
            </a:r>
            <a:r>
              <a:rPr lang="en-US" sz="3200" dirty="0"/>
              <a:t>of the Case</a:t>
            </a:r>
          </a:p>
        </p:txBody>
      </p:sp>
      <p:sp>
        <p:nvSpPr>
          <p:cNvPr id="12" name="TextBox 11"/>
          <p:cNvSpPr txBox="1"/>
          <p:nvPr/>
        </p:nvSpPr>
        <p:spPr>
          <a:xfrm>
            <a:off x="457200" y="1292265"/>
            <a:ext cx="8153400" cy="3908762"/>
          </a:xfrm>
          <a:prstGeom prst="rect">
            <a:avLst/>
          </a:prstGeom>
          <a:noFill/>
        </p:spPr>
        <p:txBody>
          <a:bodyPr wrap="square" rtlCol="0">
            <a:spAutoFit/>
          </a:bodyPr>
          <a:lstStyle/>
          <a:p>
            <a:pPr marL="285739" indent="-285739">
              <a:buFont typeface="Arial" panose="020B0604020202020204" pitchFamily="34" charset="0"/>
              <a:buChar char="•"/>
            </a:pPr>
            <a:r>
              <a:rPr lang="en-US" dirty="0"/>
              <a:t>U.S. patent 5,602,524, entitled “Device for Monitoring the Air-Pressure in Pneumatic Tires Fitted on Vehicle Wheels,” issued on February 11, 1997.  Wasica became the patent owner.   </a:t>
            </a:r>
          </a:p>
          <a:p>
            <a:pPr marL="285739" indent="-285739">
              <a:buFont typeface="Arial" panose="020B0604020202020204" pitchFamily="34" charset="0"/>
              <a:buChar char="•"/>
            </a:pPr>
            <a:endParaRPr lang="en-US" sz="800" dirty="0"/>
          </a:p>
          <a:p>
            <a:pPr marL="285739" indent="-285739">
              <a:buFont typeface="Arial" panose="020B0604020202020204" pitchFamily="34" charset="0"/>
              <a:buChar char="•"/>
            </a:pPr>
            <a:r>
              <a:rPr lang="en-US" dirty="0"/>
              <a:t>In separate IPR proceedings before the PTAB, both Continental and Schrader challenged the validity of the ’524 patent on several grounds, including that claim 6 was anticipated by the Oselin reference.  </a:t>
            </a:r>
          </a:p>
          <a:p>
            <a:pPr marL="285739" indent="-285739">
              <a:buFont typeface="Arial" panose="020B0604020202020204" pitchFamily="34" charset="0"/>
              <a:buChar char="•"/>
            </a:pPr>
            <a:endParaRPr lang="en-US" sz="800" dirty="0"/>
          </a:p>
          <a:p>
            <a:pPr marL="285739" indent="-285739">
              <a:buFont typeface="Arial" panose="020B0604020202020204" pitchFamily="34" charset="0"/>
              <a:buChar char="•"/>
            </a:pPr>
            <a:r>
              <a:rPr lang="en-US" dirty="0"/>
              <a:t>In both proceedings, </a:t>
            </a:r>
            <a:r>
              <a:rPr lang="en-US" b="1" dirty="0"/>
              <a:t>the PTAB held that claim 6 was </a:t>
            </a:r>
            <a:r>
              <a:rPr lang="en-US" b="1" u="sng" dirty="0"/>
              <a:t>not anticipated </a:t>
            </a:r>
            <a:r>
              <a:rPr lang="en-US" b="1" dirty="0"/>
              <a:t>by Oselin.</a:t>
            </a:r>
          </a:p>
          <a:p>
            <a:pPr marL="285739" indent="-285739">
              <a:buFont typeface="Arial" panose="020B0604020202020204" pitchFamily="34" charset="0"/>
              <a:buChar char="•"/>
            </a:pPr>
            <a:endParaRPr lang="en-US" sz="800" dirty="0"/>
          </a:p>
          <a:p>
            <a:pPr marL="285739" indent="-285739">
              <a:buFont typeface="Arial" panose="020B0604020202020204" pitchFamily="34" charset="0"/>
              <a:buChar char="•"/>
            </a:pPr>
            <a:r>
              <a:rPr lang="en-US" dirty="0"/>
              <a:t>The two IPR proceedings were consolidated on appeal to the Federal Circuit.  </a:t>
            </a:r>
          </a:p>
          <a:p>
            <a:pPr marL="285739" indent="-285739">
              <a:buFont typeface="Arial" panose="020B0604020202020204" pitchFamily="34" charset="0"/>
              <a:buChar char="•"/>
            </a:pPr>
            <a:endParaRPr lang="en-US" sz="800" dirty="0"/>
          </a:p>
          <a:p>
            <a:pPr marL="285739" indent="-285739">
              <a:buFont typeface="Arial" panose="020B0604020202020204" pitchFamily="34" charset="0"/>
              <a:buChar char="•"/>
            </a:pPr>
            <a:r>
              <a:rPr lang="en-US" b="1" dirty="0"/>
              <a:t>The Federal Circuit </a:t>
            </a:r>
            <a:r>
              <a:rPr lang="en-US" b="1" u="sng" dirty="0"/>
              <a:t>affirmed</a:t>
            </a:r>
            <a:r>
              <a:rPr lang="en-US" b="1" dirty="0"/>
              <a:t> the PTAB’s decision </a:t>
            </a:r>
            <a:r>
              <a:rPr lang="en-US" dirty="0"/>
              <a:t>that claim 6 was not anticipated by the Oselin reference. </a:t>
            </a:r>
            <a:r>
              <a:rPr lang="en-US" i="1" dirty="0"/>
              <a:t>Wasica Finance GmbH v.  Continental Automotive Sys., Inc.</a:t>
            </a:r>
            <a:r>
              <a:rPr lang="en-US" dirty="0"/>
              <a:t>, 853 F.3d 1272 (Fed. Cir. 2017).  </a:t>
            </a:r>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8</a:t>
            </a:fld>
            <a:endParaRPr lang="en-US" dirty="0">
              <a:solidFill>
                <a:prstClr val="black"/>
              </a:solidFill>
            </a:endParaRPr>
          </a:p>
        </p:txBody>
      </p:sp>
      <p:sp>
        <p:nvSpPr>
          <p:cNvPr id="6" name="Footer Placeholder 5"/>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p:txBody>
          <a:bodyPr/>
          <a:lstStyle/>
          <a:p>
            <a:pPr>
              <a:defRPr/>
            </a:pPr>
            <a:r>
              <a:rPr lang="en-US" smtClean="0"/>
              <a:t>Spring 2018</a:t>
            </a:r>
            <a:endParaRPr lang="en-US"/>
          </a:p>
        </p:txBody>
      </p:sp>
    </p:spTree>
    <p:extLst>
      <p:ext uri="{BB962C8B-B14F-4D97-AF65-F5344CB8AC3E}">
        <p14:creationId xmlns:p14="http://schemas.microsoft.com/office/powerpoint/2010/main" val="29304543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33137" y="571500"/>
            <a:ext cx="8229600" cy="838200"/>
          </a:xfrm>
        </p:spPr>
        <p:txBody>
          <a:bodyPr/>
          <a:lstStyle/>
          <a:p>
            <a:r>
              <a:rPr lang="en-US" sz="3200" i="1" dirty="0"/>
              <a:t>Wasica v. Continental Auto</a:t>
            </a:r>
            <a:r>
              <a:rPr lang="en-US" sz="3200" dirty="0"/>
              <a:t>: </a:t>
            </a:r>
            <a:r>
              <a:rPr lang="en-US" sz="3200" dirty="0" smtClean="0"/>
              <a:t/>
            </a:r>
            <a:br>
              <a:rPr lang="en-US" sz="3200" dirty="0" smtClean="0"/>
            </a:br>
            <a:r>
              <a:rPr lang="en-US" sz="3200" dirty="0" smtClean="0"/>
              <a:t>Simplified </a:t>
            </a:r>
            <a:r>
              <a:rPr lang="en-US" sz="3200" dirty="0"/>
              <a:t>Dependent Claim 6</a:t>
            </a:r>
          </a:p>
        </p:txBody>
      </p:sp>
      <p:sp>
        <p:nvSpPr>
          <p:cNvPr id="12" name="TextBox 11"/>
          <p:cNvSpPr txBox="1"/>
          <p:nvPr/>
        </p:nvSpPr>
        <p:spPr>
          <a:xfrm>
            <a:off x="433137" y="1638300"/>
            <a:ext cx="8194964" cy="2677656"/>
          </a:xfrm>
          <a:prstGeom prst="rect">
            <a:avLst/>
          </a:prstGeom>
          <a:noFill/>
        </p:spPr>
        <p:txBody>
          <a:bodyPr wrap="square" rtlCol="0">
            <a:spAutoFit/>
          </a:bodyPr>
          <a:lstStyle/>
          <a:p>
            <a:r>
              <a:rPr lang="en-US" sz="2800" dirty="0" smtClean="0"/>
              <a:t>6</a:t>
            </a:r>
            <a:r>
              <a:rPr lang="en-US" sz="2800" dirty="0"/>
              <a:t>.  A monitoring device [for monitoring the air pressure in the air chamber of pneumatic tires fitted on vehicle wheels] . . .  wherein transmission of the signals from the transmitter to the receiver is carried out with electromagnetic waves of </a:t>
            </a:r>
            <a:r>
              <a:rPr lang="en-US" sz="2800" b="1" dirty="0"/>
              <a:t>constant frequency </a:t>
            </a:r>
            <a:r>
              <a:rPr lang="en-US" sz="2800" dirty="0"/>
              <a:t>acting as carrier waves.  </a:t>
            </a:r>
          </a:p>
        </p:txBody>
      </p:sp>
      <p:sp>
        <p:nvSpPr>
          <p:cNvPr id="4" name="Slide Number Placeholder 3"/>
          <p:cNvSpPr>
            <a:spLocks noGrp="1"/>
          </p:cNvSpPr>
          <p:nvPr>
            <p:ph type="sldNum" sz="quarter" idx="12"/>
          </p:nvPr>
        </p:nvSpPr>
        <p:spPr/>
        <p:txBody>
          <a:bodyPr/>
          <a:lstStyle/>
          <a:p>
            <a:pPr>
              <a:defRPr/>
            </a:pPr>
            <a:fld id="{D811F31F-B81F-4B55-A1FC-51083BA42040}" type="slidenum">
              <a:rPr lang="en-US" smtClean="0">
                <a:solidFill>
                  <a:prstClr val="black"/>
                </a:solidFill>
              </a:rPr>
              <a:pPr>
                <a:defRPr/>
              </a:pPr>
              <a:t>9</a:t>
            </a:fld>
            <a:endParaRPr lang="en-US" dirty="0">
              <a:solidFill>
                <a:prstClr val="black"/>
              </a:solidFill>
            </a:endParaRPr>
          </a:p>
        </p:txBody>
      </p:sp>
      <p:sp>
        <p:nvSpPr>
          <p:cNvPr id="6" name="Footer Placeholder 5"/>
          <p:cNvSpPr>
            <a:spLocks noGrp="1"/>
          </p:cNvSpPr>
          <p:nvPr>
            <p:ph type="ftr" sz="quarter" idx="11"/>
          </p:nvPr>
        </p:nvSpPr>
        <p:spPr/>
        <p:txBody>
          <a:bodyPr/>
          <a:lstStyle/>
          <a:p>
            <a:pPr>
              <a:defRPr/>
            </a:pPr>
            <a:r>
              <a:rPr lang="en-US" smtClean="0"/>
              <a:t>Proper Anticipation Rejections</a:t>
            </a:r>
            <a:endParaRPr lang="en-US"/>
          </a:p>
        </p:txBody>
      </p:sp>
      <p:sp>
        <p:nvSpPr>
          <p:cNvPr id="2" name="Date Placeholder 1"/>
          <p:cNvSpPr>
            <a:spLocks noGrp="1"/>
          </p:cNvSpPr>
          <p:nvPr>
            <p:ph type="dt" sz="half" idx="10"/>
          </p:nvPr>
        </p:nvSpPr>
        <p:spPr/>
        <p:txBody>
          <a:bodyPr/>
          <a:lstStyle/>
          <a:p>
            <a:pPr>
              <a:defRPr/>
            </a:pPr>
            <a:r>
              <a:rPr lang="en-US" smtClean="0"/>
              <a:t>Spring 2018</a:t>
            </a:r>
            <a:endParaRPr lang="en-US"/>
          </a:p>
        </p:txBody>
      </p:sp>
    </p:spTree>
    <p:extLst>
      <p:ext uri="{BB962C8B-B14F-4D97-AF65-F5344CB8AC3E}">
        <p14:creationId xmlns:p14="http://schemas.microsoft.com/office/powerpoint/2010/main" val="39677366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PT Brand master blue">
  <a:themeElements>
    <a:clrScheme name="USPTO Brand 1">
      <a:dk1>
        <a:sysClr val="windowText" lastClr="000000"/>
      </a:dk1>
      <a:lt1>
        <a:sysClr val="window" lastClr="FFFFFF"/>
      </a:lt1>
      <a:dk2>
        <a:srgbClr val="004C97"/>
      </a:dk2>
      <a:lt2>
        <a:srgbClr val="D9D9D6"/>
      </a:lt2>
      <a:accent1>
        <a:srgbClr val="1596D1"/>
      </a:accent1>
      <a:accent2>
        <a:srgbClr val="AC2B37"/>
      </a:accent2>
      <a:accent3>
        <a:srgbClr val="88A620"/>
      </a:accent3>
      <a:accent4>
        <a:srgbClr val="6B2F75"/>
      </a:accent4>
      <a:accent5>
        <a:srgbClr val="97B8D4"/>
      </a:accent5>
      <a:accent6>
        <a:srgbClr val="C88242"/>
      </a:accent6>
      <a:hlink>
        <a:srgbClr val="004C97"/>
      </a:hlink>
      <a:folHlink>
        <a:srgbClr val="3C1053"/>
      </a:folHlink>
    </a:clrScheme>
    <a:fontScheme name="Segoe UI">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Convert_Presentation.pptm" id="{14101784-BE2D-487F-830D-09B5D3E5F719}" vid="{DB13EC8C-540C-4C2C-BA28-5FE5DA6BAC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BDBE360053A94AA278D7F87A6E5F51" ma:contentTypeVersion="0" ma:contentTypeDescription="Create a new document." ma:contentTypeScope="" ma:versionID="6efcdf510c7da3b2a48fa713a1e0393c">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8317C30-B29F-42E4-9555-B7D27AE42C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0229F7DC-D875-437A-B9C0-DE3E86093881}">
  <ds:schemaRefs>
    <ds:schemaRef ds:uri="http://schemas.microsoft.com/sharepoint/v3/contenttype/forms"/>
  </ds:schemaRefs>
</ds:datastoreItem>
</file>

<file path=customXml/itemProps3.xml><?xml version="1.0" encoding="utf-8"?>
<ds:datastoreItem xmlns:ds="http://schemas.openxmlformats.org/officeDocument/2006/customXml" ds:itemID="{28AE495B-D819-4B14-A7B9-A2CA69EC97BC}">
  <ds:schemaRefs>
    <ds:schemaRef ds:uri="http://purl.org/dc/dcmitype/"/>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FITF Comprehensive Examiner Training 03_25_2013</Template>
  <TotalTime>49957</TotalTime>
  <Words>6236</Words>
  <Application>Microsoft Office PowerPoint</Application>
  <PresentationFormat>On-screen Show (16:10)</PresentationFormat>
  <Paragraphs>477</Paragraphs>
  <Slides>28</Slides>
  <Notes>28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Arial</vt:lpstr>
      <vt:lpstr>Calibri</vt:lpstr>
      <vt:lpstr>Courier New</vt:lpstr>
      <vt:lpstr>Ebrima</vt:lpstr>
      <vt:lpstr>Georgia</vt:lpstr>
      <vt:lpstr>Segoe UI</vt:lpstr>
      <vt:lpstr>Segoe UI Semilight</vt:lpstr>
      <vt:lpstr>Wingdings</vt:lpstr>
      <vt:lpstr>OPT Brand master blue</vt:lpstr>
      <vt:lpstr> Proper Anticipation Rejections: Reminders from Recent Case Law</vt:lpstr>
      <vt:lpstr>Training Approach</vt:lpstr>
      <vt:lpstr>Training Objectives</vt:lpstr>
      <vt:lpstr>Eli Lilly v. LA Biomed:  History of the Case</vt:lpstr>
      <vt:lpstr>Eli Lilly v. LA Biomed:  Simplified Claim 1</vt:lpstr>
      <vt:lpstr>PTAB’s Finding of No Anticipation by Whitaker Reference</vt:lpstr>
      <vt:lpstr>Eli Lilly v. LA Biomed: Court Affirms PTAB’s Finding of No Anticipation by Whitaker</vt:lpstr>
      <vt:lpstr>Wasica v. Continental Auto:  History of the Case</vt:lpstr>
      <vt:lpstr>Wasica v. Continental Auto:  Simplified Dependent Claim 6</vt:lpstr>
      <vt:lpstr>Wasica v. Continental Auto: PTAB’s Finding of No Anticipation by Oselin Reference</vt:lpstr>
      <vt:lpstr>Wasica v. Continental Auto: Court Affirms PTAB’s Finding of No Anticipation by Oselin</vt:lpstr>
      <vt:lpstr>Wasica v. Continental Auto: Court Affirms PTAB’s Finding of No Anticipation by Oselin</vt:lpstr>
      <vt:lpstr>Respironics v. Zoll:   History of the Case</vt:lpstr>
      <vt:lpstr>Respironics v. Zoll:  Simplified Independent Claim 2</vt:lpstr>
      <vt:lpstr>Respironics v. Zoll: PTAB’s Finding of Anticipation of Claim 2 by Owen Reference</vt:lpstr>
      <vt:lpstr>Respironics v. Zoll: Court Disagrees with PTAB’s Finding of Anticipation and Remand</vt:lpstr>
      <vt:lpstr>Microsoft v. Biscotti:  History of the Case</vt:lpstr>
      <vt:lpstr>Microsoft v. Biscotti:  Simplified Independent Claim 6</vt:lpstr>
      <vt:lpstr>Microsoft v. Biscotti:  Arguments at the PTAB</vt:lpstr>
      <vt:lpstr>Microsoft v. Biscotti: PTAB’s Finding of No Anticipation of Claim 6 by Kenoyer Reference</vt:lpstr>
      <vt:lpstr>Microsoft v. Biscotti: Court Affirms PTAB’s Finding of No Anticipation of Claim 6</vt:lpstr>
      <vt:lpstr>Lessons from the Cases</vt:lpstr>
      <vt:lpstr>Lessons from the Cases</vt:lpstr>
      <vt:lpstr>Lessons from the Cases</vt:lpstr>
      <vt:lpstr>Lessons from the Cases</vt:lpstr>
      <vt:lpstr>Lessons from the Cases</vt:lpstr>
      <vt:lpstr>Training Summary</vt:lpstr>
      <vt:lpstr>Thank You</vt:lpstr>
    </vt:vector>
  </TitlesOfParts>
  <Company>U.S. Patent and Trademark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Inventor to File (FITF) Comprehensive Training  Effective March 16, 2013</dc:title>
  <dc:creator>kfonda</dc:creator>
  <cp:lastModifiedBy>Tamayo, Raul</cp:lastModifiedBy>
  <cp:revision>1724</cp:revision>
  <cp:lastPrinted>2018-05-14T18:44:54Z</cp:lastPrinted>
  <dcterms:created xsi:type="dcterms:W3CDTF">2013-04-01T15:35:00Z</dcterms:created>
  <dcterms:modified xsi:type="dcterms:W3CDTF">2019-08-02T21:47:42Z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0x01010082BDBE360053A94AA278D7F87A6E5F51</vt:lpwstr>
  </property>
  <property fmtid="{D5CDD505-2E9C-101B-9397-08002B2CF9AE}" pid="3" name="_NewReviewCycle">
    <vt:lpwstr/>
  </property>
</Properties>
</file>