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877" r:id="rId4"/>
  </p:sldMasterIdLst>
  <p:notesMasterIdLst>
    <p:notesMasterId r:id="rId37"/>
  </p:notesMasterIdLst>
  <p:handoutMasterIdLst>
    <p:handoutMasterId r:id="rId38"/>
  </p:handoutMasterIdLst>
  <p:sldIdLst>
    <p:sldId id="1199" r:id="rId5"/>
    <p:sldId id="1138" r:id="rId6"/>
    <p:sldId id="1164" r:id="rId7"/>
    <p:sldId id="1163" r:id="rId8"/>
    <p:sldId id="1165" r:id="rId9"/>
    <p:sldId id="1166" r:id="rId10"/>
    <p:sldId id="1168" r:id="rId11"/>
    <p:sldId id="1176" r:id="rId12"/>
    <p:sldId id="1177" r:id="rId13"/>
    <p:sldId id="1178" r:id="rId14"/>
    <p:sldId id="1182" r:id="rId15"/>
    <p:sldId id="1181" r:id="rId16"/>
    <p:sldId id="1183" r:id="rId17"/>
    <p:sldId id="1167" r:id="rId18"/>
    <p:sldId id="1193" r:id="rId19"/>
    <p:sldId id="1179" r:id="rId20"/>
    <p:sldId id="1194" r:id="rId21"/>
    <p:sldId id="1195" r:id="rId22"/>
    <p:sldId id="1196" r:id="rId23"/>
    <p:sldId id="1172" r:id="rId24"/>
    <p:sldId id="1197" r:id="rId25"/>
    <p:sldId id="1198" r:id="rId26"/>
    <p:sldId id="1169" r:id="rId27"/>
    <p:sldId id="1184" r:id="rId28"/>
    <p:sldId id="1185" r:id="rId29"/>
    <p:sldId id="1186" r:id="rId30"/>
    <p:sldId id="1187" r:id="rId31"/>
    <p:sldId id="1189" r:id="rId32"/>
    <p:sldId id="1190" r:id="rId33"/>
    <p:sldId id="1188" r:id="rId34"/>
    <p:sldId id="1191" r:id="rId35"/>
    <p:sldId id="1192" r:id="rId36"/>
  </p:sldIdLst>
  <p:sldSz cx="9144000" cy="5715000" type="screen16x10"/>
  <p:notesSz cx="6950075" cy="92360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760" userDrawn="1">
          <p15:clr>
            <a:srgbClr val="A4A3A4"/>
          </p15:clr>
        </p15:guide>
        <p15:guide id="2" pos="2928" userDrawn="1">
          <p15:clr>
            <a:srgbClr val="A4A3A4"/>
          </p15:clr>
        </p15:guide>
      </p15:sldGuideLst>
    </p:ext>
    <p:ext uri="{2D200454-40CA-4A62-9FC3-DE9A4176ACB9}">
      <p15:notesGuideLst xmlns:p15="http://schemas.microsoft.com/office/powerpoint/2012/main">
        <p15:guide id="1" orient="horz" pos="2909" userDrawn="1">
          <p15:clr>
            <a:srgbClr val="A4A3A4"/>
          </p15:clr>
        </p15:guide>
        <p15:guide id="2" pos="2190"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Gorgos, Kathryn" initials="GK" lastIdx="11" clrIdx="0">
    <p:extLst>
      <p:ext uri="{19B8F6BF-5375-455C-9EA6-DF929625EA0E}">
        <p15:presenceInfo xmlns:p15="http://schemas.microsoft.com/office/powerpoint/2012/main" userId="S-1-5-21-185489447-88882503-980507067-3991" providerId="AD"/>
      </p:ext>
    </p:extLst>
  </p:cmAuthor>
  <p:cmAuthor id="2" name="Borsetti, Greg" initials="BG" lastIdx="1" clrIdx="1">
    <p:extLst>
      <p:ext uri="{19B8F6BF-5375-455C-9EA6-DF929625EA0E}">
        <p15:presenceInfo xmlns:p15="http://schemas.microsoft.com/office/powerpoint/2012/main" userId="S-1-5-21-185489447-88882503-980507067-188861"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62AC"/>
    <a:srgbClr val="A4E5EE"/>
    <a:srgbClr val="43CBDD"/>
    <a:srgbClr val="FFCCFF"/>
    <a:srgbClr val="FF0000"/>
    <a:srgbClr val="9C5BCD"/>
    <a:srgbClr val="00863D"/>
    <a:srgbClr val="200F9D"/>
    <a:srgbClr val="063940"/>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E929F9F4-4A8F-4326-A1B4-22849713DDAB}" styleName="Dark Style 1 - Accent 4">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4"/>
          </a:solidFill>
        </a:fill>
      </a:tcStyle>
    </a:wholeTbl>
    <a:band1H>
      <a:tcStyle>
        <a:tcBdr/>
        <a:fill>
          <a:solidFill>
            <a:schemeClr val="accent4">
              <a:shade val="60000"/>
            </a:schemeClr>
          </a:solidFill>
        </a:fill>
      </a:tcStyle>
    </a:band1H>
    <a:band1V>
      <a:tcStyle>
        <a:tcBdr/>
        <a:fill>
          <a:solidFill>
            <a:schemeClr val="accent4">
              <a:shade val="60000"/>
            </a:schemeClr>
          </a:solidFill>
        </a:fill>
      </a:tcStyle>
    </a:band1V>
    <a:lastCol>
      <a:tcTxStyle b="on"/>
      <a:tcStyle>
        <a:tcBdr>
          <a:left>
            <a:ln w="25400" cmpd="sng">
              <a:solidFill>
                <a:schemeClr val="lt1"/>
              </a:solidFill>
            </a:ln>
          </a:left>
        </a:tcBdr>
        <a:fill>
          <a:solidFill>
            <a:schemeClr val="accent4">
              <a:shade val="60000"/>
            </a:schemeClr>
          </a:solidFill>
        </a:fill>
      </a:tcStyle>
    </a:lastCol>
    <a:firstCol>
      <a:tcTxStyle b="on"/>
      <a:tcStyle>
        <a:tcBdr>
          <a:right>
            <a:ln w="25400" cmpd="sng">
              <a:solidFill>
                <a:schemeClr val="lt1"/>
              </a:solidFill>
            </a:ln>
          </a:right>
        </a:tcBdr>
        <a:fill>
          <a:solidFill>
            <a:schemeClr val="accent4">
              <a:shade val="60000"/>
            </a:schemeClr>
          </a:solidFill>
        </a:fill>
      </a:tcStyle>
    </a:firstCol>
    <a:lastRow>
      <a:tcTxStyle b="on"/>
      <a:tcStyle>
        <a:tcBdr>
          <a:top>
            <a:ln w="25400" cmpd="sng">
              <a:solidFill>
                <a:schemeClr val="lt1"/>
              </a:solidFill>
            </a:ln>
          </a:top>
        </a:tcBdr>
        <a:fill>
          <a:solidFill>
            <a:schemeClr val="accent4">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EB9631B5-78F2-41C9-869B-9F39066F8104}" styleName="Medium Style 3 - Accent 4">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4"/>
          </a:solidFill>
        </a:fill>
      </a:tcStyle>
    </a:lastCol>
    <a:firstCol>
      <a:tcTxStyle b="on">
        <a:fontRef idx="minor">
          <a:scrgbClr r="0" g="0" b="0"/>
        </a:fontRef>
        <a:schemeClr val="lt1"/>
      </a:tcTxStyle>
      <a:tcStyle>
        <a:tcBdr/>
        <a:fill>
          <a:solidFill>
            <a:schemeClr val="accent4"/>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4"/>
          </a:solidFill>
        </a:fill>
      </a:tcStyle>
    </a:firstRow>
  </a:tblStyle>
  <a:tblStyle styleId="{1E171933-4619-4E11-9A3F-F7608DF75F80}" styleName="Medium Style 1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a:noFill/>
            </a:ln>
          </a:insideV>
        </a:tcBdr>
        <a:fill>
          <a:solidFill>
            <a:schemeClr val="lt1"/>
          </a:solidFill>
        </a:fill>
      </a:tcStyle>
    </a:wholeTbl>
    <a:band1H>
      <a:tcStyle>
        <a:tcBdr/>
        <a:fill>
          <a:solidFill>
            <a:schemeClr val="accent4">
              <a:tint val="20000"/>
            </a:schemeClr>
          </a:solidFill>
        </a:fill>
      </a:tcStyle>
    </a:band1H>
    <a:band1V>
      <a:tcStyle>
        <a:tcBdr/>
        <a:fill>
          <a:solidFill>
            <a:schemeClr val="accent4">
              <a:tint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solidFill>
            <a:schemeClr val="lt1"/>
          </a:solidFill>
        </a:fill>
      </a:tcStyle>
    </a:lastRow>
    <a:firstRow>
      <a:tcTxStyle b="on">
        <a:fontRef idx="minor">
          <a:scrgbClr r="0" g="0" b="0"/>
        </a:fontRef>
        <a:schemeClr val="lt1"/>
      </a:tcTxStyle>
      <a:tcStyle>
        <a:tcBdr/>
        <a:fill>
          <a:solidFill>
            <a:schemeClr val="accent4"/>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284E427A-3D55-4303-BF80-6455036E1DE7}" styleName="Themed Style 1 - Accent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3579" autoAdjust="0"/>
    <p:restoredTop sz="72295" autoAdjust="0"/>
  </p:normalViewPr>
  <p:slideViewPr>
    <p:cSldViewPr>
      <p:cViewPr varScale="1">
        <p:scale>
          <a:sx n="114" d="100"/>
          <a:sy n="114" d="100"/>
        </p:scale>
        <p:origin x="1644" y="108"/>
      </p:cViewPr>
      <p:guideLst>
        <p:guide orient="horz" pos="1760"/>
        <p:guide pos="2928"/>
      </p:guideLst>
    </p:cSldViewPr>
  </p:slideViewPr>
  <p:outlineViewPr>
    <p:cViewPr>
      <p:scale>
        <a:sx n="33" d="100"/>
        <a:sy n="33" d="100"/>
      </p:scale>
      <p:origin x="0" y="0"/>
    </p:cViewPr>
  </p:outlineViewPr>
  <p:notesTextViewPr>
    <p:cViewPr>
      <p:scale>
        <a:sx n="1" d="1"/>
        <a:sy n="1" d="1"/>
      </p:scale>
      <p:origin x="0" y="0"/>
    </p:cViewPr>
  </p:notesTextViewPr>
  <p:sorterViewPr>
    <p:cViewPr>
      <p:scale>
        <a:sx n="74" d="100"/>
        <a:sy n="74" d="100"/>
      </p:scale>
      <p:origin x="0" y="0"/>
    </p:cViewPr>
  </p:sorterViewPr>
  <p:notesViewPr>
    <p:cSldViewPr>
      <p:cViewPr varScale="1">
        <p:scale>
          <a:sx n="97" d="100"/>
          <a:sy n="97" d="100"/>
        </p:scale>
        <p:origin x="3510" y="72"/>
      </p:cViewPr>
      <p:guideLst>
        <p:guide orient="horz" pos="2909"/>
        <p:guide pos="219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commentAuthors" Target="commentAuthors.xml"/><Relationship Id="rId3" Type="http://schemas.openxmlformats.org/officeDocument/2006/relationships/customXml" Target="../customXml/item3.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theme" Target="theme/theme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handoutMaster" Target="handoutMasters/handout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41"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notesMaster" Target="notesMasters/notesMaster1.xml"/><Relationship Id="rId40" Type="http://schemas.openxmlformats.org/officeDocument/2006/relationships/presProps" Target="pres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2" y="0"/>
            <a:ext cx="3012329" cy="462120"/>
          </a:xfrm>
          <a:prstGeom prst="rect">
            <a:avLst/>
          </a:prstGeom>
        </p:spPr>
        <p:txBody>
          <a:bodyPr vert="horz" lIns="90737" tIns="45369" rIns="90737" bIns="45369" rtlCol="0"/>
          <a:lstStyle>
            <a:lvl1pPr algn="l">
              <a:defRPr sz="1200"/>
            </a:lvl1pPr>
          </a:lstStyle>
          <a:p>
            <a:endParaRPr lang="en-US" dirty="0"/>
          </a:p>
        </p:txBody>
      </p:sp>
      <p:sp>
        <p:nvSpPr>
          <p:cNvPr id="3" name="Date Placeholder 2"/>
          <p:cNvSpPr>
            <a:spLocks noGrp="1"/>
          </p:cNvSpPr>
          <p:nvPr>
            <p:ph type="dt" sz="quarter" idx="1"/>
          </p:nvPr>
        </p:nvSpPr>
        <p:spPr>
          <a:xfrm>
            <a:off x="3936175" y="0"/>
            <a:ext cx="3012329" cy="462120"/>
          </a:xfrm>
          <a:prstGeom prst="rect">
            <a:avLst/>
          </a:prstGeom>
        </p:spPr>
        <p:txBody>
          <a:bodyPr vert="horz" lIns="90737" tIns="45369" rIns="90737" bIns="45369" rtlCol="0"/>
          <a:lstStyle>
            <a:lvl1pPr algn="r">
              <a:defRPr sz="1200"/>
            </a:lvl1pPr>
          </a:lstStyle>
          <a:p>
            <a:fld id="{804565A8-3DE8-44F3-A4DE-F362591F40A0}" type="datetimeFigureOut">
              <a:rPr lang="en-US" smtClean="0"/>
              <a:t>6/26/2018</a:t>
            </a:fld>
            <a:endParaRPr lang="en-US" dirty="0"/>
          </a:p>
        </p:txBody>
      </p:sp>
      <p:sp>
        <p:nvSpPr>
          <p:cNvPr id="4" name="Footer Placeholder 3"/>
          <p:cNvSpPr>
            <a:spLocks noGrp="1"/>
          </p:cNvSpPr>
          <p:nvPr>
            <p:ph type="ftr" sz="quarter" idx="2"/>
          </p:nvPr>
        </p:nvSpPr>
        <p:spPr>
          <a:xfrm>
            <a:off x="2" y="8772379"/>
            <a:ext cx="3012329" cy="462120"/>
          </a:xfrm>
          <a:prstGeom prst="rect">
            <a:avLst/>
          </a:prstGeom>
        </p:spPr>
        <p:txBody>
          <a:bodyPr vert="horz" lIns="90737" tIns="45369" rIns="90737" bIns="45369"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36175" y="8772379"/>
            <a:ext cx="3012329" cy="462120"/>
          </a:xfrm>
          <a:prstGeom prst="rect">
            <a:avLst/>
          </a:prstGeom>
        </p:spPr>
        <p:txBody>
          <a:bodyPr vert="horz" lIns="90737" tIns="45369" rIns="90737" bIns="45369" rtlCol="0" anchor="b"/>
          <a:lstStyle>
            <a:lvl1pPr algn="r">
              <a:defRPr sz="1200"/>
            </a:lvl1pPr>
          </a:lstStyle>
          <a:p>
            <a:fld id="{579EE444-1690-448A-831C-DFE5EB850A23}" type="slidenum">
              <a:rPr lang="en-US" smtClean="0"/>
              <a:t>‹#›</a:t>
            </a:fld>
            <a:endParaRPr lang="en-US" dirty="0"/>
          </a:p>
        </p:txBody>
      </p:sp>
    </p:spTree>
    <p:extLst>
      <p:ext uri="{BB962C8B-B14F-4D97-AF65-F5344CB8AC3E}">
        <p14:creationId xmlns:p14="http://schemas.microsoft.com/office/powerpoint/2010/main" val="1989807348"/>
      </p:ext>
    </p:extLst>
  </p:cSld>
  <p:clrMap bg1="lt1" tx1="dk1" bg2="lt2" tx2="dk2" accent1="accent1" accent2="accent2" accent3="accent3" accent4="accent4" accent5="accent5" accent6="accent6" hlink="hlink" folHlink="folHlink"/>
  <p:hf hd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11699" cy="461804"/>
          </a:xfrm>
          <a:prstGeom prst="rect">
            <a:avLst/>
          </a:prstGeom>
        </p:spPr>
        <p:txBody>
          <a:bodyPr vert="horz" lIns="92455" tIns="46228" rIns="92455" bIns="46228" rtlCol="0"/>
          <a:lstStyle>
            <a:lvl1pPr algn="l">
              <a:defRPr sz="1200"/>
            </a:lvl1pPr>
          </a:lstStyle>
          <a:p>
            <a:endParaRPr lang="en-US" dirty="0"/>
          </a:p>
        </p:txBody>
      </p:sp>
      <p:sp>
        <p:nvSpPr>
          <p:cNvPr id="3" name="Date Placeholder 2"/>
          <p:cNvSpPr>
            <a:spLocks noGrp="1"/>
          </p:cNvSpPr>
          <p:nvPr>
            <p:ph type="dt" idx="1"/>
          </p:nvPr>
        </p:nvSpPr>
        <p:spPr>
          <a:xfrm>
            <a:off x="3936770" y="0"/>
            <a:ext cx="3011699" cy="461804"/>
          </a:xfrm>
          <a:prstGeom prst="rect">
            <a:avLst/>
          </a:prstGeom>
        </p:spPr>
        <p:txBody>
          <a:bodyPr vert="horz" lIns="92455" tIns="46228" rIns="92455" bIns="46228" rtlCol="0"/>
          <a:lstStyle>
            <a:lvl1pPr algn="r">
              <a:defRPr sz="1200"/>
            </a:lvl1pPr>
          </a:lstStyle>
          <a:p>
            <a:fld id="{4CDD882B-35E3-4969-96BF-736AA9A0CBFD}" type="datetimeFigureOut">
              <a:rPr lang="en-US" smtClean="0"/>
              <a:t>6/26/2018</a:t>
            </a:fld>
            <a:endParaRPr lang="en-US" dirty="0"/>
          </a:p>
        </p:txBody>
      </p:sp>
      <p:sp>
        <p:nvSpPr>
          <p:cNvPr id="4" name="Slide Image Placeholder 3"/>
          <p:cNvSpPr>
            <a:spLocks noGrp="1" noRot="1" noChangeAspect="1"/>
          </p:cNvSpPr>
          <p:nvPr>
            <p:ph type="sldImg" idx="2"/>
          </p:nvPr>
        </p:nvSpPr>
        <p:spPr>
          <a:xfrm>
            <a:off x="704850" y="692150"/>
            <a:ext cx="5541963" cy="3463925"/>
          </a:xfrm>
          <a:prstGeom prst="rect">
            <a:avLst/>
          </a:prstGeom>
          <a:noFill/>
          <a:ln w="12700">
            <a:solidFill>
              <a:prstClr val="black"/>
            </a:solidFill>
          </a:ln>
        </p:spPr>
        <p:txBody>
          <a:bodyPr vert="horz" lIns="92455" tIns="46228" rIns="92455" bIns="46228" rtlCol="0" anchor="ctr"/>
          <a:lstStyle/>
          <a:p>
            <a:endParaRPr lang="en-US" dirty="0"/>
          </a:p>
        </p:txBody>
      </p:sp>
      <p:sp>
        <p:nvSpPr>
          <p:cNvPr id="5" name="Notes Placeholder 4"/>
          <p:cNvSpPr>
            <a:spLocks noGrp="1"/>
          </p:cNvSpPr>
          <p:nvPr>
            <p:ph type="body" sz="quarter" idx="3"/>
          </p:nvPr>
        </p:nvSpPr>
        <p:spPr>
          <a:xfrm>
            <a:off x="695008" y="4387136"/>
            <a:ext cx="5560060" cy="4156234"/>
          </a:xfrm>
          <a:prstGeom prst="rect">
            <a:avLst/>
          </a:prstGeom>
        </p:spPr>
        <p:txBody>
          <a:bodyPr vert="horz" lIns="92455" tIns="46228" rIns="92455" bIns="46228"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1" y="8772669"/>
            <a:ext cx="3011699" cy="461804"/>
          </a:xfrm>
          <a:prstGeom prst="rect">
            <a:avLst/>
          </a:prstGeom>
        </p:spPr>
        <p:txBody>
          <a:bodyPr vert="horz" lIns="92455" tIns="46228" rIns="92455" bIns="46228"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36770" y="8772669"/>
            <a:ext cx="3011699" cy="461804"/>
          </a:xfrm>
          <a:prstGeom prst="rect">
            <a:avLst/>
          </a:prstGeom>
        </p:spPr>
        <p:txBody>
          <a:bodyPr vert="horz" lIns="92455" tIns="46228" rIns="92455" bIns="46228" rtlCol="0" anchor="b"/>
          <a:lstStyle>
            <a:lvl1pPr algn="r">
              <a:defRPr sz="1200"/>
            </a:lvl1pPr>
          </a:lstStyle>
          <a:p>
            <a:fld id="{A334113C-CE39-432B-91E1-5EF257AA2456}" type="slidenum">
              <a:rPr lang="en-US" smtClean="0"/>
              <a:t>‹#›</a:t>
            </a:fld>
            <a:endParaRPr lang="en-US" dirty="0"/>
          </a:p>
        </p:txBody>
      </p:sp>
    </p:spTree>
    <p:extLst>
      <p:ext uri="{BB962C8B-B14F-4D97-AF65-F5344CB8AC3E}">
        <p14:creationId xmlns:p14="http://schemas.microsoft.com/office/powerpoint/2010/main" val="239658745"/>
      </p:ext>
    </p:extLst>
  </p:cSld>
  <p:clrMap bg1="lt1" tx1="dk1" bg2="lt2" tx2="dk2" accent1="accent1" accent2="accent2" accent3="accent3" accent4="accent4" accent5="accent5" accent6="accent6" hlink="hlink" folHlink="folHlink"/>
  <p:hf hd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Speaker notes:  </a:t>
            </a:r>
          </a:p>
          <a:p>
            <a:r>
              <a:rPr lang="en-US" dirty="0" smtClean="0"/>
              <a:t>The microsite link to the materials</a:t>
            </a:r>
            <a:r>
              <a:rPr lang="en-US" baseline="0" dirty="0" smtClean="0"/>
              <a:t> is: http://ptoweb.uspto.gov/patents/exTrain/35-usc-102-proper-anticipation-rejections-and-35-usc-103-clear-obviousness-rejection.html</a:t>
            </a:r>
          </a:p>
          <a:p>
            <a:endParaRPr lang="en-US" dirty="0" smtClean="0"/>
          </a:p>
          <a:p>
            <a:endParaRPr lang="en-US" dirty="0"/>
          </a:p>
        </p:txBody>
      </p:sp>
      <p:sp>
        <p:nvSpPr>
          <p:cNvPr id="4" name="Footer Placeholder 3"/>
          <p:cNvSpPr>
            <a:spLocks noGrp="1"/>
          </p:cNvSpPr>
          <p:nvPr>
            <p:ph type="ftr" sz="quarter" idx="10"/>
          </p:nvPr>
        </p:nvSpPr>
        <p:spPr/>
        <p:txBody>
          <a:bodyPr/>
          <a:lstStyle/>
          <a:p>
            <a:endParaRPr lang="en-US" dirty="0"/>
          </a:p>
        </p:txBody>
      </p:sp>
      <p:sp>
        <p:nvSpPr>
          <p:cNvPr id="5" name="Slide Number Placeholder 4"/>
          <p:cNvSpPr>
            <a:spLocks noGrp="1"/>
          </p:cNvSpPr>
          <p:nvPr>
            <p:ph type="sldNum" sz="quarter" idx="11"/>
          </p:nvPr>
        </p:nvSpPr>
        <p:spPr/>
        <p:txBody>
          <a:bodyPr/>
          <a:lstStyle/>
          <a:p>
            <a:fld id="{A334113C-CE39-432B-91E1-5EF257AA2456}" type="slidenum">
              <a:rPr lang="en-US" smtClean="0"/>
              <a:t>1</a:t>
            </a:fld>
            <a:endParaRPr lang="en-US" dirty="0"/>
          </a:p>
        </p:txBody>
      </p:sp>
    </p:spTree>
    <p:extLst>
      <p:ext uri="{BB962C8B-B14F-4D97-AF65-F5344CB8AC3E}">
        <p14:creationId xmlns:p14="http://schemas.microsoft.com/office/powerpoint/2010/main" val="352883261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04850" y="692150"/>
            <a:ext cx="5541963" cy="3463925"/>
          </a:xfrm>
        </p:spPr>
      </p:sp>
      <p:sp>
        <p:nvSpPr>
          <p:cNvPr id="3" name="Notes Placeholder 2"/>
          <p:cNvSpPr>
            <a:spLocks noGrp="1"/>
          </p:cNvSpPr>
          <p:nvPr>
            <p:ph type="body" idx="1"/>
          </p:nvPr>
        </p:nvSpPr>
        <p:spPr/>
        <p:txBody>
          <a:bodyPr/>
          <a:lstStyle/>
          <a:p>
            <a:r>
              <a:rPr lang="en-US" dirty="0" smtClean="0"/>
              <a:t>Speaker notes:  </a:t>
            </a:r>
          </a:p>
          <a:p>
            <a:endParaRPr lang="en-US" dirty="0" smtClean="0"/>
          </a:p>
          <a:p>
            <a:r>
              <a:rPr lang="en-US" baseline="0" dirty="0" smtClean="0"/>
              <a:t>Recall that each reference used in a 103 rejection must be analogous art </a:t>
            </a:r>
            <a:r>
              <a:rPr lang="en-US" u="sng" baseline="0" dirty="0" smtClean="0"/>
              <a:t>to the claimed invention</a:t>
            </a:r>
            <a:r>
              <a:rPr lang="en-US" baseline="0" dirty="0" smtClean="0"/>
              <a:t>.  The test for analogous art is either (1) same field of endeavor, </a:t>
            </a:r>
            <a:r>
              <a:rPr lang="en-US" b="1" u="sng" baseline="0" dirty="0" smtClean="0"/>
              <a:t>or</a:t>
            </a:r>
            <a:r>
              <a:rPr lang="en-US" baseline="0" dirty="0" smtClean="0"/>
              <a:t> (2) reasonably pertinent to the problem to be solved.  Note that meeting </a:t>
            </a:r>
            <a:r>
              <a:rPr lang="en-US" u="sng" baseline="0" dirty="0" smtClean="0"/>
              <a:t>either</a:t>
            </a:r>
            <a:r>
              <a:rPr lang="en-US" baseline="0" dirty="0" smtClean="0"/>
              <a:t> portion of the test means that the reference is analogous art.  </a:t>
            </a:r>
          </a:p>
          <a:p>
            <a:endParaRPr lang="en-US" baseline="0" dirty="0" smtClean="0"/>
          </a:p>
          <a:p>
            <a:r>
              <a:rPr lang="en-US" baseline="0" dirty="0" smtClean="0"/>
              <a:t>Here, all of the references involve waterproof clothing, so there is a good argument that they all satisfy the “same field of endeavor” portion of the analogous art test.  </a:t>
            </a:r>
          </a:p>
          <a:p>
            <a:endParaRPr lang="en-US" baseline="0" dirty="0" smtClean="0"/>
          </a:p>
          <a:p>
            <a:r>
              <a:rPr lang="en-US" baseline="0" dirty="0" smtClean="0"/>
              <a:t>Furthermore, if the problem to be solved is how to provide good adherence of the layers without reducing vapor permeability, then the Scott reference also meets the analogous art test because it is reasonably pertinent to the problem to be solved. </a:t>
            </a:r>
          </a:p>
          <a:p>
            <a:endParaRPr lang="en-US" baseline="0" dirty="0" smtClean="0"/>
          </a:p>
          <a:p>
            <a:r>
              <a:rPr lang="en-US" baseline="0" dirty="0" smtClean="0"/>
              <a:t>The notion that references must somehow be analogous art </a:t>
            </a:r>
            <a:r>
              <a:rPr lang="en-US" u="sng" baseline="0" dirty="0" smtClean="0"/>
              <a:t>to each other</a:t>
            </a:r>
            <a:r>
              <a:rPr lang="en-US" baseline="0" dirty="0" smtClean="0"/>
              <a:t> is INCORRECT.  The analogous art tests involve a comparison of each of the references with the claimed invention.  The references may be from different fields of endeavor as long as each of them fulfills at least one of the tests for relatedness to the claimed invention.  For example, a combination invention could include components A and B.  A reference teaching A and a reference teaching B would both be analogous art to the claimed invention even though A and B may not be shown in the prior art to be related to each other at all.  </a:t>
            </a:r>
            <a:endParaRPr lang="en-US" dirty="0"/>
          </a:p>
        </p:txBody>
      </p:sp>
      <p:sp>
        <p:nvSpPr>
          <p:cNvPr id="4" name="Footer Placeholder 3"/>
          <p:cNvSpPr>
            <a:spLocks noGrp="1"/>
          </p:cNvSpPr>
          <p:nvPr>
            <p:ph type="ftr" sz="quarter" idx="10"/>
          </p:nvPr>
        </p:nvSpPr>
        <p:spPr/>
        <p:txBody>
          <a:bodyPr/>
          <a:lstStyle/>
          <a:p>
            <a:endParaRPr lang="en-US" dirty="0"/>
          </a:p>
        </p:txBody>
      </p:sp>
      <p:sp>
        <p:nvSpPr>
          <p:cNvPr id="5" name="Slide Number Placeholder 4"/>
          <p:cNvSpPr>
            <a:spLocks noGrp="1"/>
          </p:cNvSpPr>
          <p:nvPr>
            <p:ph type="sldNum" sz="quarter" idx="11"/>
          </p:nvPr>
        </p:nvSpPr>
        <p:spPr/>
        <p:txBody>
          <a:bodyPr/>
          <a:lstStyle/>
          <a:p>
            <a:fld id="{A334113C-CE39-432B-91E1-5EF257AA2456}" type="slidenum">
              <a:rPr lang="en-US" smtClean="0"/>
              <a:t>10</a:t>
            </a:fld>
            <a:endParaRPr lang="en-US" dirty="0"/>
          </a:p>
        </p:txBody>
      </p:sp>
    </p:spTree>
    <p:extLst>
      <p:ext uri="{BB962C8B-B14F-4D97-AF65-F5344CB8AC3E}">
        <p14:creationId xmlns:p14="http://schemas.microsoft.com/office/powerpoint/2010/main" val="116443304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04850" y="692150"/>
            <a:ext cx="5541963" cy="3463925"/>
          </a:xfrm>
        </p:spPr>
      </p:sp>
      <p:sp>
        <p:nvSpPr>
          <p:cNvPr id="3" name="Notes Placeholder 2"/>
          <p:cNvSpPr>
            <a:spLocks noGrp="1"/>
          </p:cNvSpPr>
          <p:nvPr>
            <p:ph type="body" idx="1"/>
          </p:nvPr>
        </p:nvSpPr>
        <p:spPr/>
        <p:txBody>
          <a:bodyPr/>
          <a:lstStyle/>
          <a:p>
            <a:r>
              <a:rPr lang="en-US" dirty="0" smtClean="0"/>
              <a:t>Speaker notes:  </a:t>
            </a:r>
          </a:p>
          <a:p>
            <a:endParaRPr lang="en-US" dirty="0" smtClean="0"/>
          </a:p>
          <a:p>
            <a:r>
              <a:rPr lang="en-US" dirty="0" smtClean="0"/>
              <a:t>Here the prior art to Scott provides a reason</a:t>
            </a:r>
            <a:r>
              <a:rPr lang="en-US" baseline="0" dirty="0" smtClean="0"/>
              <a:t> to optimize the amount of glue – </a:t>
            </a:r>
            <a:r>
              <a:rPr lang="en-US" dirty="0"/>
              <a:t>sufficient adhesion without sacrificing good vapor permeability</a:t>
            </a:r>
            <a:r>
              <a:rPr lang="en-US" baseline="0" dirty="0" smtClean="0"/>
              <a:t>.  If an examiner wants to rely on optimization, there needs to be an explanation of why PHOSITA would want to optimize and/or would expect to be able to do so.  Scott provides that reason.  </a:t>
            </a:r>
          </a:p>
          <a:p>
            <a:endParaRPr lang="en-US" baseline="0" dirty="0" smtClean="0"/>
          </a:p>
          <a:p>
            <a:r>
              <a:rPr lang="en-US" baseline="0" dirty="0" smtClean="0"/>
              <a:t>The Hayton reference strengthens the rejection because it shows that a density of glue dots that overlaps with the density required by the claims has already been used when bonding layers for waterproof socks.  However, Hayton does not anticipate the claim at least because Hayton does not teach leather as the outer material.  </a:t>
            </a:r>
          </a:p>
          <a:p>
            <a:endParaRPr lang="en-US" baseline="0" dirty="0" smtClean="0"/>
          </a:p>
          <a:p>
            <a:r>
              <a:rPr lang="en-US" dirty="0" smtClean="0"/>
              <a:t>Note that the PTAB’s reasoning has two basic parts</a:t>
            </a:r>
            <a:r>
              <a:rPr lang="en-US" baseline="0" dirty="0" smtClean="0"/>
              <a:t>.  First the PTAB concluded that the references were analogous art, and thereafter the PTAB explained why the claimed invention would have been obvious in view of the references.  The mere fact that the references were analogous art was not in itself an explanation of why the claimed invention would have been obvious.  </a:t>
            </a:r>
            <a:endParaRPr lang="en-US" dirty="0"/>
          </a:p>
        </p:txBody>
      </p:sp>
      <p:sp>
        <p:nvSpPr>
          <p:cNvPr id="4" name="Footer Placeholder 3"/>
          <p:cNvSpPr>
            <a:spLocks noGrp="1"/>
          </p:cNvSpPr>
          <p:nvPr>
            <p:ph type="ftr" sz="quarter" idx="10"/>
          </p:nvPr>
        </p:nvSpPr>
        <p:spPr/>
        <p:txBody>
          <a:bodyPr/>
          <a:lstStyle/>
          <a:p>
            <a:endParaRPr lang="en-US" dirty="0"/>
          </a:p>
        </p:txBody>
      </p:sp>
      <p:sp>
        <p:nvSpPr>
          <p:cNvPr id="5" name="Slide Number Placeholder 4"/>
          <p:cNvSpPr>
            <a:spLocks noGrp="1"/>
          </p:cNvSpPr>
          <p:nvPr>
            <p:ph type="sldNum" sz="quarter" idx="11"/>
          </p:nvPr>
        </p:nvSpPr>
        <p:spPr/>
        <p:txBody>
          <a:bodyPr/>
          <a:lstStyle/>
          <a:p>
            <a:fld id="{A334113C-CE39-432B-91E1-5EF257AA2456}" type="slidenum">
              <a:rPr lang="en-US" smtClean="0"/>
              <a:t>11</a:t>
            </a:fld>
            <a:endParaRPr lang="en-US" dirty="0"/>
          </a:p>
        </p:txBody>
      </p:sp>
    </p:spTree>
    <p:extLst>
      <p:ext uri="{BB962C8B-B14F-4D97-AF65-F5344CB8AC3E}">
        <p14:creationId xmlns:p14="http://schemas.microsoft.com/office/powerpoint/2010/main" val="421618264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04850" y="692150"/>
            <a:ext cx="5541963" cy="3463925"/>
          </a:xfrm>
        </p:spPr>
      </p:sp>
      <p:sp>
        <p:nvSpPr>
          <p:cNvPr id="3" name="Notes Placeholder 2"/>
          <p:cNvSpPr>
            <a:spLocks noGrp="1"/>
          </p:cNvSpPr>
          <p:nvPr>
            <p:ph type="body" idx="1"/>
          </p:nvPr>
        </p:nvSpPr>
        <p:spPr/>
        <p:txBody>
          <a:bodyPr/>
          <a:lstStyle/>
          <a:p>
            <a:r>
              <a:rPr lang="en-US" dirty="0" smtClean="0"/>
              <a:t>Speaker notes:  </a:t>
            </a:r>
          </a:p>
          <a:p>
            <a:endParaRPr lang="en-US" dirty="0" smtClean="0"/>
          </a:p>
          <a:p>
            <a:r>
              <a:rPr lang="en-US" dirty="0" smtClean="0"/>
              <a:t>Note that the PTAB’s explanation of why</a:t>
            </a:r>
            <a:r>
              <a:rPr lang="en-US" baseline="0" dirty="0" smtClean="0"/>
              <a:t> the claim would have been obvious </a:t>
            </a:r>
            <a:r>
              <a:rPr lang="en-US" dirty="0" smtClean="0"/>
              <a:t>cited evidence, made factual findings, and provide a reasoned explanation.  </a:t>
            </a:r>
          </a:p>
          <a:p>
            <a:endParaRPr lang="en-US" dirty="0" smtClean="0"/>
          </a:p>
          <a:p>
            <a:r>
              <a:rPr lang="en-US" dirty="0" smtClean="0"/>
              <a:t>Remember</a:t>
            </a:r>
            <a:r>
              <a:rPr lang="en-US" baseline="0" dirty="0" smtClean="0"/>
              <a:t> that the</a:t>
            </a:r>
            <a:r>
              <a:rPr lang="en-US" dirty="0" smtClean="0"/>
              <a:t> “reasonable</a:t>
            </a:r>
            <a:r>
              <a:rPr lang="en-US" baseline="0" dirty="0" smtClean="0"/>
              <a:t> expectation of success” concept runs throughout the discussion of obviousness rationales in MPEP 2144.  If PHOSITA would not have had a reasonable expectation (1) that the modification of the prior art could be made, and (2) that the modified process, machine, manufacture, or composition of matter would function as intended, then an obviousness rejection is probably not appropriate.  </a:t>
            </a:r>
          </a:p>
          <a:p>
            <a:endParaRPr lang="en-US" baseline="0" dirty="0" smtClean="0"/>
          </a:p>
          <a:p>
            <a:r>
              <a:rPr lang="en-US" baseline="0" dirty="0" smtClean="0"/>
              <a:t>Also, recall that the standard which the examiner must meet for any proper rejection including an obviousness rejection is the preponderance of the evidence standard.  A preponderance of the evidence means just over 50%, or in other words more likely than not.  If an examiner can formulate an obviousness rejection showing that it is more likely than not that the claim is obvious, then the examiner’s job is to make the rejection.  </a:t>
            </a:r>
            <a:endParaRPr lang="en-US" dirty="0"/>
          </a:p>
        </p:txBody>
      </p:sp>
      <p:sp>
        <p:nvSpPr>
          <p:cNvPr id="4" name="Footer Placeholder 3"/>
          <p:cNvSpPr>
            <a:spLocks noGrp="1"/>
          </p:cNvSpPr>
          <p:nvPr>
            <p:ph type="ftr" sz="quarter" idx="10"/>
          </p:nvPr>
        </p:nvSpPr>
        <p:spPr/>
        <p:txBody>
          <a:bodyPr/>
          <a:lstStyle/>
          <a:p>
            <a:endParaRPr lang="en-US" dirty="0"/>
          </a:p>
        </p:txBody>
      </p:sp>
      <p:sp>
        <p:nvSpPr>
          <p:cNvPr id="5" name="Slide Number Placeholder 4"/>
          <p:cNvSpPr>
            <a:spLocks noGrp="1"/>
          </p:cNvSpPr>
          <p:nvPr>
            <p:ph type="sldNum" sz="quarter" idx="11"/>
          </p:nvPr>
        </p:nvSpPr>
        <p:spPr/>
        <p:txBody>
          <a:bodyPr/>
          <a:lstStyle/>
          <a:p>
            <a:fld id="{A334113C-CE39-432B-91E1-5EF257AA2456}" type="slidenum">
              <a:rPr lang="en-US" smtClean="0"/>
              <a:t>12</a:t>
            </a:fld>
            <a:endParaRPr lang="en-US" dirty="0"/>
          </a:p>
        </p:txBody>
      </p:sp>
    </p:spTree>
    <p:extLst>
      <p:ext uri="{BB962C8B-B14F-4D97-AF65-F5344CB8AC3E}">
        <p14:creationId xmlns:p14="http://schemas.microsoft.com/office/powerpoint/2010/main" val="106687167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04850" y="692150"/>
            <a:ext cx="5541963" cy="3463925"/>
          </a:xfrm>
        </p:spPr>
      </p:sp>
      <p:sp>
        <p:nvSpPr>
          <p:cNvPr id="3" name="Notes Placeholder 2"/>
          <p:cNvSpPr>
            <a:spLocks noGrp="1"/>
          </p:cNvSpPr>
          <p:nvPr>
            <p:ph type="body" idx="1"/>
          </p:nvPr>
        </p:nvSpPr>
        <p:spPr/>
        <p:txBody>
          <a:bodyPr/>
          <a:lstStyle/>
          <a:p>
            <a:r>
              <a:rPr lang="en-US" dirty="0" smtClean="0"/>
              <a:t>Speaker notes:  </a:t>
            </a:r>
          </a:p>
          <a:p>
            <a:endParaRPr lang="en-US" dirty="0" smtClean="0"/>
          </a:p>
          <a:p>
            <a:r>
              <a:rPr lang="en-US" baseline="0" dirty="0" smtClean="0"/>
              <a:t>Although all items on this slide are important for a clear rejection, “claim construction” is listed first for a reason.  Without a proper understanding of what the claim means, one cannot hope to get the other items correct.  When the Federal Circuit reviews the PTAB’s legal conclusions regarding claim construction, it does so de novo, or anew and without deference to the PTAB’s conclusions.  Recall that proper claim construction was stressed in the anticipation training that examiners have already completed.  </a:t>
            </a:r>
            <a:endParaRPr lang="en-US" dirty="0" smtClean="0"/>
          </a:p>
          <a:p>
            <a:endParaRPr lang="en-US" dirty="0"/>
          </a:p>
        </p:txBody>
      </p:sp>
      <p:sp>
        <p:nvSpPr>
          <p:cNvPr id="4" name="Footer Placeholder 3"/>
          <p:cNvSpPr>
            <a:spLocks noGrp="1"/>
          </p:cNvSpPr>
          <p:nvPr>
            <p:ph type="ftr" sz="quarter" idx="10"/>
          </p:nvPr>
        </p:nvSpPr>
        <p:spPr/>
        <p:txBody>
          <a:bodyPr/>
          <a:lstStyle/>
          <a:p>
            <a:endParaRPr lang="en-US" dirty="0"/>
          </a:p>
        </p:txBody>
      </p:sp>
      <p:sp>
        <p:nvSpPr>
          <p:cNvPr id="5" name="Slide Number Placeholder 4"/>
          <p:cNvSpPr>
            <a:spLocks noGrp="1"/>
          </p:cNvSpPr>
          <p:nvPr>
            <p:ph type="sldNum" sz="quarter" idx="11"/>
          </p:nvPr>
        </p:nvSpPr>
        <p:spPr/>
        <p:txBody>
          <a:bodyPr/>
          <a:lstStyle/>
          <a:p>
            <a:fld id="{A334113C-CE39-432B-91E1-5EF257AA2456}" type="slidenum">
              <a:rPr lang="en-US" smtClean="0"/>
              <a:t>13</a:t>
            </a:fld>
            <a:endParaRPr lang="en-US" dirty="0"/>
          </a:p>
        </p:txBody>
      </p:sp>
    </p:spTree>
    <p:extLst>
      <p:ext uri="{BB962C8B-B14F-4D97-AF65-F5344CB8AC3E}">
        <p14:creationId xmlns:p14="http://schemas.microsoft.com/office/powerpoint/2010/main" val="33391930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04850" y="692150"/>
            <a:ext cx="5541963" cy="3463925"/>
          </a:xfrm>
        </p:spPr>
      </p:sp>
      <p:sp>
        <p:nvSpPr>
          <p:cNvPr id="3" name="Notes Placeholder 2"/>
          <p:cNvSpPr>
            <a:spLocks noGrp="1"/>
          </p:cNvSpPr>
          <p:nvPr>
            <p:ph type="body" idx="1"/>
          </p:nvPr>
        </p:nvSpPr>
        <p:spPr/>
        <p:txBody>
          <a:bodyPr/>
          <a:lstStyle/>
          <a:p>
            <a:r>
              <a:rPr lang="en-US" dirty="0" smtClean="0"/>
              <a:t>Speaker notes:  </a:t>
            </a:r>
          </a:p>
          <a:p>
            <a:endParaRPr lang="en-US" dirty="0" smtClean="0"/>
          </a:p>
          <a:p>
            <a:r>
              <a:rPr lang="en-US" dirty="0" smtClean="0"/>
              <a:t>There were two issues regarding claim construction..</a:t>
            </a:r>
            <a:r>
              <a:rPr lang="en-US" baseline="0" dirty="0" smtClean="0"/>
              <a:t>  The first involved the phrase “process for waterproofing leather.”  </a:t>
            </a:r>
            <a:r>
              <a:rPr lang="en-US" dirty="0" smtClean="0"/>
              <a:t>The court says that the preamble language “for waterproofing leather” is not a claim limitation that must be found in the prior art; it is just a statement of intended use.  The claim</a:t>
            </a:r>
            <a:r>
              <a:rPr lang="en-US" baseline="0" dirty="0" smtClean="0"/>
              <a:t> is met if all of the steps are in the prior art, even if the art does not characterize the steps as a “process for waterproofing leather.”</a:t>
            </a:r>
            <a:endParaRPr lang="en-US" dirty="0"/>
          </a:p>
        </p:txBody>
      </p:sp>
      <p:sp>
        <p:nvSpPr>
          <p:cNvPr id="4" name="Footer Placeholder 3"/>
          <p:cNvSpPr>
            <a:spLocks noGrp="1"/>
          </p:cNvSpPr>
          <p:nvPr>
            <p:ph type="ftr" sz="quarter" idx="10"/>
          </p:nvPr>
        </p:nvSpPr>
        <p:spPr/>
        <p:txBody>
          <a:bodyPr/>
          <a:lstStyle/>
          <a:p>
            <a:endParaRPr lang="en-US" dirty="0"/>
          </a:p>
        </p:txBody>
      </p:sp>
      <p:sp>
        <p:nvSpPr>
          <p:cNvPr id="5" name="Slide Number Placeholder 4"/>
          <p:cNvSpPr>
            <a:spLocks noGrp="1"/>
          </p:cNvSpPr>
          <p:nvPr>
            <p:ph type="sldNum" sz="quarter" idx="11"/>
          </p:nvPr>
        </p:nvSpPr>
        <p:spPr/>
        <p:txBody>
          <a:bodyPr/>
          <a:lstStyle/>
          <a:p>
            <a:fld id="{A334113C-CE39-432B-91E1-5EF257AA2456}" type="slidenum">
              <a:rPr lang="en-US" smtClean="0"/>
              <a:t>14</a:t>
            </a:fld>
            <a:endParaRPr lang="en-US" dirty="0"/>
          </a:p>
        </p:txBody>
      </p:sp>
    </p:spTree>
    <p:extLst>
      <p:ext uri="{BB962C8B-B14F-4D97-AF65-F5344CB8AC3E}">
        <p14:creationId xmlns:p14="http://schemas.microsoft.com/office/powerpoint/2010/main" val="201875338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04850" y="692150"/>
            <a:ext cx="5541963" cy="3463925"/>
          </a:xfrm>
        </p:spPr>
      </p:sp>
      <p:sp>
        <p:nvSpPr>
          <p:cNvPr id="3" name="Notes Placeholder 2"/>
          <p:cNvSpPr>
            <a:spLocks noGrp="1"/>
          </p:cNvSpPr>
          <p:nvPr>
            <p:ph type="body" idx="1"/>
          </p:nvPr>
        </p:nvSpPr>
        <p:spPr/>
        <p:txBody>
          <a:bodyPr/>
          <a:lstStyle/>
          <a:p>
            <a:r>
              <a:rPr lang="en-US" dirty="0" smtClean="0"/>
              <a:t>Speaker notes:  </a:t>
            </a:r>
          </a:p>
          <a:p>
            <a:endParaRPr lang="en-US" dirty="0" smtClean="0"/>
          </a:p>
          <a:p>
            <a:pPr defTabSz="907633">
              <a:defRPr/>
            </a:pPr>
            <a:r>
              <a:rPr lang="en-US" baseline="0" dirty="0" smtClean="0"/>
              <a:t>The steps accomplish waterproofing of leather, even if the reference does not say so explicitly.   </a:t>
            </a:r>
            <a:endParaRPr lang="en-US" dirty="0" smtClean="0"/>
          </a:p>
          <a:p>
            <a:endParaRPr lang="en-US" dirty="0" smtClean="0"/>
          </a:p>
        </p:txBody>
      </p:sp>
      <p:sp>
        <p:nvSpPr>
          <p:cNvPr id="4" name="Footer Placeholder 3"/>
          <p:cNvSpPr>
            <a:spLocks noGrp="1"/>
          </p:cNvSpPr>
          <p:nvPr>
            <p:ph type="ftr" sz="quarter" idx="10"/>
          </p:nvPr>
        </p:nvSpPr>
        <p:spPr/>
        <p:txBody>
          <a:bodyPr/>
          <a:lstStyle/>
          <a:p>
            <a:endParaRPr lang="en-US" dirty="0"/>
          </a:p>
        </p:txBody>
      </p:sp>
      <p:sp>
        <p:nvSpPr>
          <p:cNvPr id="5" name="Slide Number Placeholder 4"/>
          <p:cNvSpPr>
            <a:spLocks noGrp="1"/>
          </p:cNvSpPr>
          <p:nvPr>
            <p:ph type="sldNum" sz="quarter" idx="11"/>
          </p:nvPr>
        </p:nvSpPr>
        <p:spPr/>
        <p:txBody>
          <a:bodyPr/>
          <a:lstStyle/>
          <a:p>
            <a:fld id="{A334113C-CE39-432B-91E1-5EF257AA2456}" type="slidenum">
              <a:rPr lang="en-US" smtClean="0"/>
              <a:t>15</a:t>
            </a:fld>
            <a:endParaRPr lang="en-US" dirty="0"/>
          </a:p>
        </p:txBody>
      </p:sp>
    </p:spTree>
    <p:extLst>
      <p:ext uri="{BB962C8B-B14F-4D97-AF65-F5344CB8AC3E}">
        <p14:creationId xmlns:p14="http://schemas.microsoft.com/office/powerpoint/2010/main" val="197352165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04850" y="692150"/>
            <a:ext cx="5541963" cy="3463925"/>
          </a:xfrm>
        </p:spPr>
      </p:sp>
      <p:sp>
        <p:nvSpPr>
          <p:cNvPr id="3" name="Notes Placeholder 2"/>
          <p:cNvSpPr>
            <a:spLocks noGrp="1"/>
          </p:cNvSpPr>
          <p:nvPr>
            <p:ph type="body" idx="1"/>
          </p:nvPr>
        </p:nvSpPr>
        <p:spPr/>
        <p:txBody>
          <a:bodyPr/>
          <a:lstStyle/>
          <a:p>
            <a:r>
              <a:rPr lang="en-US" dirty="0" smtClean="0"/>
              <a:t>Speaker notes:  </a:t>
            </a:r>
          </a:p>
          <a:p>
            <a:endParaRPr lang="en-US" dirty="0" smtClean="0"/>
          </a:p>
          <a:p>
            <a:r>
              <a:rPr lang="en-US" dirty="0" smtClean="0"/>
              <a:t>There was also disagreement between the parties about the proper construction</a:t>
            </a:r>
            <a:r>
              <a:rPr lang="en-US" baseline="0" dirty="0" smtClean="0"/>
              <a:t> of</a:t>
            </a:r>
            <a:r>
              <a:rPr lang="en-US" dirty="0" smtClean="0"/>
              <a:t> “directly pressing.”  </a:t>
            </a:r>
          </a:p>
          <a:p>
            <a:endParaRPr lang="en-US" dirty="0" smtClean="0"/>
          </a:p>
          <a:p>
            <a:r>
              <a:rPr lang="en-US" dirty="0" smtClean="0"/>
              <a:t>Only one portion</a:t>
            </a:r>
            <a:r>
              <a:rPr lang="en-US" baseline="0" dirty="0" smtClean="0"/>
              <a:t> of the specification, as indicated on the slides, mentioned “directly pressing.”  It referred to applying the membrane directly to the leather, without a lining in between.  </a:t>
            </a:r>
            <a:endParaRPr lang="en-US" dirty="0"/>
          </a:p>
        </p:txBody>
      </p:sp>
      <p:sp>
        <p:nvSpPr>
          <p:cNvPr id="4" name="Footer Placeholder 3"/>
          <p:cNvSpPr>
            <a:spLocks noGrp="1"/>
          </p:cNvSpPr>
          <p:nvPr>
            <p:ph type="ftr" sz="quarter" idx="10"/>
          </p:nvPr>
        </p:nvSpPr>
        <p:spPr/>
        <p:txBody>
          <a:bodyPr/>
          <a:lstStyle/>
          <a:p>
            <a:endParaRPr lang="en-US" dirty="0"/>
          </a:p>
        </p:txBody>
      </p:sp>
      <p:sp>
        <p:nvSpPr>
          <p:cNvPr id="5" name="Slide Number Placeholder 4"/>
          <p:cNvSpPr>
            <a:spLocks noGrp="1"/>
          </p:cNvSpPr>
          <p:nvPr>
            <p:ph type="sldNum" sz="quarter" idx="11"/>
          </p:nvPr>
        </p:nvSpPr>
        <p:spPr/>
        <p:txBody>
          <a:bodyPr/>
          <a:lstStyle/>
          <a:p>
            <a:fld id="{A334113C-CE39-432B-91E1-5EF257AA2456}" type="slidenum">
              <a:rPr lang="en-US" smtClean="0"/>
              <a:t>16</a:t>
            </a:fld>
            <a:endParaRPr lang="en-US" dirty="0"/>
          </a:p>
        </p:txBody>
      </p:sp>
    </p:spTree>
    <p:extLst>
      <p:ext uri="{BB962C8B-B14F-4D97-AF65-F5344CB8AC3E}">
        <p14:creationId xmlns:p14="http://schemas.microsoft.com/office/powerpoint/2010/main" val="245386138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04850" y="692150"/>
            <a:ext cx="5541963" cy="3463925"/>
          </a:xfrm>
        </p:spPr>
      </p:sp>
      <p:sp>
        <p:nvSpPr>
          <p:cNvPr id="3" name="Notes Placeholder 2"/>
          <p:cNvSpPr>
            <a:spLocks noGrp="1"/>
          </p:cNvSpPr>
          <p:nvPr>
            <p:ph type="body" idx="1"/>
          </p:nvPr>
        </p:nvSpPr>
        <p:spPr/>
        <p:txBody>
          <a:bodyPr/>
          <a:lstStyle/>
          <a:p>
            <a:r>
              <a:rPr lang="en-US" dirty="0" smtClean="0"/>
              <a:t>Speaker notes:  </a:t>
            </a:r>
          </a:p>
          <a:p>
            <a:endParaRPr lang="en-US" dirty="0" smtClean="0"/>
          </a:p>
          <a:p>
            <a:r>
              <a:rPr lang="en-US" dirty="0" smtClean="0"/>
              <a:t>The court recalled</a:t>
            </a:r>
            <a:r>
              <a:rPr lang="en-US" baseline="0" dirty="0" smtClean="0"/>
              <a:t> that the PTAB’s claim construction of “directly pressing” under BRI included the concept that there were no intervening layers or materials between the membrane and the leather besides the glue dots.  </a:t>
            </a:r>
            <a:endParaRPr lang="en-US" dirty="0" smtClean="0"/>
          </a:p>
          <a:p>
            <a:endParaRPr lang="en-US" dirty="0"/>
          </a:p>
        </p:txBody>
      </p:sp>
      <p:sp>
        <p:nvSpPr>
          <p:cNvPr id="4" name="Footer Placeholder 3"/>
          <p:cNvSpPr>
            <a:spLocks noGrp="1"/>
          </p:cNvSpPr>
          <p:nvPr>
            <p:ph type="ftr" sz="quarter" idx="10"/>
          </p:nvPr>
        </p:nvSpPr>
        <p:spPr/>
        <p:txBody>
          <a:bodyPr/>
          <a:lstStyle/>
          <a:p>
            <a:endParaRPr lang="en-US" dirty="0"/>
          </a:p>
        </p:txBody>
      </p:sp>
      <p:sp>
        <p:nvSpPr>
          <p:cNvPr id="5" name="Slide Number Placeholder 4"/>
          <p:cNvSpPr>
            <a:spLocks noGrp="1"/>
          </p:cNvSpPr>
          <p:nvPr>
            <p:ph type="sldNum" sz="quarter" idx="11"/>
          </p:nvPr>
        </p:nvSpPr>
        <p:spPr/>
        <p:txBody>
          <a:bodyPr/>
          <a:lstStyle/>
          <a:p>
            <a:fld id="{A334113C-CE39-432B-91E1-5EF257AA2456}" type="slidenum">
              <a:rPr lang="en-US" smtClean="0"/>
              <a:t>17</a:t>
            </a:fld>
            <a:endParaRPr lang="en-US" dirty="0"/>
          </a:p>
        </p:txBody>
      </p:sp>
    </p:spTree>
    <p:extLst>
      <p:ext uri="{BB962C8B-B14F-4D97-AF65-F5344CB8AC3E}">
        <p14:creationId xmlns:p14="http://schemas.microsoft.com/office/powerpoint/2010/main" val="71343462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04850" y="692150"/>
            <a:ext cx="5541963" cy="3463925"/>
          </a:xfrm>
        </p:spPr>
      </p:sp>
      <p:sp>
        <p:nvSpPr>
          <p:cNvPr id="3" name="Notes Placeholder 2"/>
          <p:cNvSpPr>
            <a:spLocks noGrp="1"/>
          </p:cNvSpPr>
          <p:nvPr>
            <p:ph type="body" idx="1"/>
          </p:nvPr>
        </p:nvSpPr>
        <p:spPr/>
        <p:txBody>
          <a:bodyPr/>
          <a:lstStyle/>
          <a:p>
            <a:r>
              <a:rPr lang="en-US" dirty="0" smtClean="0"/>
              <a:t>Speaker notes:  </a:t>
            </a:r>
          </a:p>
          <a:p>
            <a:endParaRPr lang="en-US" dirty="0" smtClean="0"/>
          </a:p>
          <a:p>
            <a:r>
              <a:rPr lang="en-US" dirty="0" err="1" smtClean="0"/>
              <a:t>Outdry’s</a:t>
            </a:r>
            <a:r>
              <a:rPr lang="en-US" dirty="0" smtClean="0"/>
              <a:t> argument was that the “directly pressing” limitation should be construed to require that the membrane be uniformly sealed</a:t>
            </a:r>
            <a:r>
              <a:rPr lang="en-US" baseline="0" dirty="0" smtClean="0"/>
              <a:t> to the leather, such that no water could be present between the membrane and the leather.  In other words, according to </a:t>
            </a:r>
            <a:r>
              <a:rPr lang="en-US" baseline="0" dirty="0" err="1" smtClean="0"/>
              <a:t>Outdry</a:t>
            </a:r>
            <a:r>
              <a:rPr lang="en-US" baseline="0" dirty="0" smtClean="0"/>
              <a:t>, the membrane and the leather were in constant contact.  </a:t>
            </a:r>
            <a:endParaRPr lang="en-US" dirty="0" smtClean="0"/>
          </a:p>
          <a:p>
            <a:endParaRPr lang="en-US" dirty="0"/>
          </a:p>
        </p:txBody>
      </p:sp>
      <p:sp>
        <p:nvSpPr>
          <p:cNvPr id="4" name="Footer Placeholder 3"/>
          <p:cNvSpPr>
            <a:spLocks noGrp="1"/>
          </p:cNvSpPr>
          <p:nvPr>
            <p:ph type="ftr" sz="quarter" idx="10"/>
          </p:nvPr>
        </p:nvSpPr>
        <p:spPr/>
        <p:txBody>
          <a:bodyPr/>
          <a:lstStyle/>
          <a:p>
            <a:endParaRPr lang="en-US" dirty="0"/>
          </a:p>
        </p:txBody>
      </p:sp>
      <p:sp>
        <p:nvSpPr>
          <p:cNvPr id="5" name="Slide Number Placeholder 4"/>
          <p:cNvSpPr>
            <a:spLocks noGrp="1"/>
          </p:cNvSpPr>
          <p:nvPr>
            <p:ph type="sldNum" sz="quarter" idx="11"/>
          </p:nvPr>
        </p:nvSpPr>
        <p:spPr/>
        <p:txBody>
          <a:bodyPr/>
          <a:lstStyle/>
          <a:p>
            <a:fld id="{A334113C-CE39-432B-91E1-5EF257AA2456}" type="slidenum">
              <a:rPr lang="en-US" smtClean="0"/>
              <a:t>18</a:t>
            </a:fld>
            <a:endParaRPr lang="en-US" dirty="0"/>
          </a:p>
        </p:txBody>
      </p:sp>
    </p:spTree>
    <p:extLst>
      <p:ext uri="{BB962C8B-B14F-4D97-AF65-F5344CB8AC3E}">
        <p14:creationId xmlns:p14="http://schemas.microsoft.com/office/powerpoint/2010/main" val="364647425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04850" y="692150"/>
            <a:ext cx="5541963" cy="3463925"/>
          </a:xfrm>
        </p:spPr>
      </p:sp>
      <p:sp>
        <p:nvSpPr>
          <p:cNvPr id="3" name="Notes Placeholder 2"/>
          <p:cNvSpPr>
            <a:spLocks noGrp="1"/>
          </p:cNvSpPr>
          <p:nvPr>
            <p:ph type="body" idx="1"/>
          </p:nvPr>
        </p:nvSpPr>
        <p:spPr/>
        <p:txBody>
          <a:bodyPr/>
          <a:lstStyle/>
          <a:p>
            <a:r>
              <a:rPr lang="en-US" dirty="0" smtClean="0"/>
              <a:t>Speaker notes:  </a:t>
            </a:r>
          </a:p>
          <a:p>
            <a:endParaRPr lang="en-US" dirty="0" smtClean="0"/>
          </a:p>
          <a:p>
            <a:r>
              <a:rPr lang="en-US" dirty="0" smtClean="0"/>
              <a:t>The Federal Circuit found no support in the specification for </a:t>
            </a:r>
            <a:r>
              <a:rPr lang="en-US" dirty="0" err="1" smtClean="0"/>
              <a:t>Outdry’s</a:t>
            </a:r>
            <a:r>
              <a:rPr lang="en-US" dirty="0" smtClean="0"/>
              <a:t> proposed claim</a:t>
            </a:r>
            <a:r>
              <a:rPr lang="en-US" baseline="0" dirty="0" smtClean="0"/>
              <a:t> construction, and therefore agreed with the PTAB.  </a:t>
            </a:r>
            <a:endParaRPr lang="en-US" dirty="0" smtClean="0"/>
          </a:p>
        </p:txBody>
      </p:sp>
      <p:sp>
        <p:nvSpPr>
          <p:cNvPr id="4" name="Footer Placeholder 3"/>
          <p:cNvSpPr>
            <a:spLocks noGrp="1"/>
          </p:cNvSpPr>
          <p:nvPr>
            <p:ph type="ftr" sz="quarter" idx="10"/>
          </p:nvPr>
        </p:nvSpPr>
        <p:spPr/>
        <p:txBody>
          <a:bodyPr/>
          <a:lstStyle/>
          <a:p>
            <a:endParaRPr lang="en-US" dirty="0"/>
          </a:p>
        </p:txBody>
      </p:sp>
      <p:sp>
        <p:nvSpPr>
          <p:cNvPr id="5" name="Slide Number Placeholder 4"/>
          <p:cNvSpPr>
            <a:spLocks noGrp="1"/>
          </p:cNvSpPr>
          <p:nvPr>
            <p:ph type="sldNum" sz="quarter" idx="11"/>
          </p:nvPr>
        </p:nvSpPr>
        <p:spPr/>
        <p:txBody>
          <a:bodyPr/>
          <a:lstStyle/>
          <a:p>
            <a:fld id="{A334113C-CE39-432B-91E1-5EF257AA2456}" type="slidenum">
              <a:rPr lang="en-US" smtClean="0"/>
              <a:t>19</a:t>
            </a:fld>
            <a:endParaRPr lang="en-US" dirty="0"/>
          </a:p>
        </p:txBody>
      </p:sp>
    </p:spTree>
    <p:extLst>
      <p:ext uri="{BB962C8B-B14F-4D97-AF65-F5344CB8AC3E}">
        <p14:creationId xmlns:p14="http://schemas.microsoft.com/office/powerpoint/2010/main" val="191504910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04850" y="692150"/>
            <a:ext cx="5541963" cy="3463925"/>
          </a:xfrm>
        </p:spPr>
      </p:sp>
      <p:sp>
        <p:nvSpPr>
          <p:cNvPr id="3" name="Notes Placeholder 2"/>
          <p:cNvSpPr>
            <a:spLocks noGrp="1"/>
          </p:cNvSpPr>
          <p:nvPr>
            <p:ph type="body" idx="1"/>
          </p:nvPr>
        </p:nvSpPr>
        <p:spPr/>
        <p:txBody>
          <a:bodyPr/>
          <a:lstStyle/>
          <a:p>
            <a:r>
              <a:rPr lang="en-US" dirty="0" smtClean="0"/>
              <a:t>Speaker notes:  </a:t>
            </a:r>
          </a:p>
          <a:p>
            <a:endParaRPr lang="en-US" dirty="0" smtClean="0"/>
          </a:p>
          <a:p>
            <a:r>
              <a:rPr lang="en-US" dirty="0" smtClean="0"/>
              <a:t>This training is intended to reinforce good practices for developing a clear obviousness rejection.  It is not meant to teach examiners how to do an obviousness analysis.  It does not change examination practice with regard to how to determine obviousness. </a:t>
            </a:r>
          </a:p>
          <a:p>
            <a:endParaRPr lang="en-US" dirty="0" smtClean="0"/>
          </a:p>
          <a:p>
            <a:r>
              <a:rPr lang="en-US" baseline="0" dirty="0" smtClean="0"/>
              <a:t>This training</a:t>
            </a:r>
            <a:r>
              <a:rPr lang="en-US" dirty="0" smtClean="0"/>
              <a:t> does not announce any new tests with regard to obviousness, and </a:t>
            </a:r>
            <a:r>
              <a:rPr lang="en-US" b="1" dirty="0" smtClean="0"/>
              <a:t>does not alter any guidance provided in the MPEP</a:t>
            </a:r>
            <a:r>
              <a:rPr lang="en-US" dirty="0" smtClean="0"/>
              <a:t>.  It</a:t>
            </a:r>
            <a:r>
              <a:rPr lang="en-US" baseline="0" dirty="0" smtClean="0"/>
              <a:t> is provided as a refresher, in order to enhance the quality of examination.  The topics addressed in this training have been identified in recent quality assessments as important areas of focus for developing proper obviousness rejections.  </a:t>
            </a:r>
            <a:endParaRPr lang="en-US" dirty="0" smtClean="0"/>
          </a:p>
          <a:p>
            <a:endParaRPr lang="en-US" dirty="0" smtClean="0"/>
          </a:p>
          <a:p>
            <a:endParaRPr lang="en-US" dirty="0"/>
          </a:p>
        </p:txBody>
      </p:sp>
      <p:sp>
        <p:nvSpPr>
          <p:cNvPr id="4" name="Footer Placeholder 3"/>
          <p:cNvSpPr>
            <a:spLocks noGrp="1"/>
          </p:cNvSpPr>
          <p:nvPr>
            <p:ph type="ftr" sz="quarter" idx="10"/>
          </p:nvPr>
        </p:nvSpPr>
        <p:spPr/>
        <p:txBody>
          <a:bodyPr/>
          <a:lstStyle/>
          <a:p>
            <a:endParaRPr lang="en-US" dirty="0"/>
          </a:p>
        </p:txBody>
      </p:sp>
      <p:sp>
        <p:nvSpPr>
          <p:cNvPr id="5" name="Slide Number Placeholder 4"/>
          <p:cNvSpPr>
            <a:spLocks noGrp="1"/>
          </p:cNvSpPr>
          <p:nvPr>
            <p:ph type="sldNum" sz="quarter" idx="11"/>
          </p:nvPr>
        </p:nvSpPr>
        <p:spPr/>
        <p:txBody>
          <a:bodyPr/>
          <a:lstStyle/>
          <a:p>
            <a:fld id="{A334113C-CE39-432B-91E1-5EF257AA2456}" type="slidenum">
              <a:rPr lang="en-US" smtClean="0"/>
              <a:t>2</a:t>
            </a:fld>
            <a:endParaRPr lang="en-US" dirty="0"/>
          </a:p>
        </p:txBody>
      </p:sp>
    </p:spTree>
    <p:extLst>
      <p:ext uri="{BB962C8B-B14F-4D97-AF65-F5344CB8AC3E}">
        <p14:creationId xmlns:p14="http://schemas.microsoft.com/office/powerpoint/2010/main" val="1727940854"/>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04850" y="692150"/>
            <a:ext cx="5541963" cy="3463925"/>
          </a:xfrm>
        </p:spPr>
      </p:sp>
      <p:sp>
        <p:nvSpPr>
          <p:cNvPr id="3" name="Notes Placeholder 2"/>
          <p:cNvSpPr>
            <a:spLocks noGrp="1"/>
          </p:cNvSpPr>
          <p:nvPr>
            <p:ph type="body" idx="1"/>
          </p:nvPr>
        </p:nvSpPr>
        <p:spPr/>
        <p:txBody>
          <a:bodyPr/>
          <a:lstStyle/>
          <a:p>
            <a:r>
              <a:rPr lang="en-US" dirty="0" smtClean="0"/>
              <a:t>Speaker notes:  </a:t>
            </a:r>
          </a:p>
          <a:p>
            <a:endParaRPr lang="en-US" dirty="0" smtClean="0"/>
          </a:p>
          <a:p>
            <a:pPr defTabSz="907633">
              <a:defRPr/>
            </a:pPr>
            <a:r>
              <a:rPr lang="en-US" baseline="0" dirty="0" smtClean="0"/>
              <a:t>Recall that a claim construction cannot be reasonable under BRI if it is not consistent with the specification.  The court stated that the claim construction proposed by </a:t>
            </a:r>
            <a:r>
              <a:rPr lang="en-US" baseline="0" dirty="0" err="1" smtClean="0"/>
              <a:t>Outdry</a:t>
            </a:r>
            <a:r>
              <a:rPr lang="en-US" baseline="0" dirty="0" smtClean="0"/>
              <a:t>, which required “constant contact” between the membrane and the leather, was not consistent with the specification, and would result in an overly narrow claim scope.  </a:t>
            </a:r>
            <a:endParaRPr lang="en-US" dirty="0" smtClean="0"/>
          </a:p>
          <a:p>
            <a:endParaRPr lang="en-US" dirty="0" smtClean="0"/>
          </a:p>
          <a:p>
            <a:endParaRPr lang="en-US" dirty="0"/>
          </a:p>
        </p:txBody>
      </p:sp>
      <p:sp>
        <p:nvSpPr>
          <p:cNvPr id="4" name="Footer Placeholder 3"/>
          <p:cNvSpPr>
            <a:spLocks noGrp="1"/>
          </p:cNvSpPr>
          <p:nvPr>
            <p:ph type="ftr" sz="quarter" idx="10"/>
          </p:nvPr>
        </p:nvSpPr>
        <p:spPr/>
        <p:txBody>
          <a:bodyPr/>
          <a:lstStyle/>
          <a:p>
            <a:endParaRPr lang="en-US" dirty="0"/>
          </a:p>
        </p:txBody>
      </p:sp>
      <p:sp>
        <p:nvSpPr>
          <p:cNvPr id="5" name="Slide Number Placeholder 4"/>
          <p:cNvSpPr>
            <a:spLocks noGrp="1"/>
          </p:cNvSpPr>
          <p:nvPr>
            <p:ph type="sldNum" sz="quarter" idx="11"/>
          </p:nvPr>
        </p:nvSpPr>
        <p:spPr/>
        <p:txBody>
          <a:bodyPr/>
          <a:lstStyle/>
          <a:p>
            <a:fld id="{A334113C-CE39-432B-91E1-5EF257AA2456}" type="slidenum">
              <a:rPr lang="en-US" smtClean="0"/>
              <a:t>20</a:t>
            </a:fld>
            <a:endParaRPr lang="en-US" dirty="0"/>
          </a:p>
        </p:txBody>
      </p:sp>
    </p:spTree>
    <p:extLst>
      <p:ext uri="{BB962C8B-B14F-4D97-AF65-F5344CB8AC3E}">
        <p14:creationId xmlns:p14="http://schemas.microsoft.com/office/powerpoint/2010/main" val="3390787256"/>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04850" y="692150"/>
            <a:ext cx="5541963" cy="3463925"/>
          </a:xfrm>
        </p:spPr>
      </p:sp>
      <p:sp>
        <p:nvSpPr>
          <p:cNvPr id="3" name="Notes Placeholder 2"/>
          <p:cNvSpPr>
            <a:spLocks noGrp="1"/>
          </p:cNvSpPr>
          <p:nvPr>
            <p:ph type="body" idx="1"/>
          </p:nvPr>
        </p:nvSpPr>
        <p:spPr/>
        <p:txBody>
          <a:bodyPr/>
          <a:lstStyle/>
          <a:p>
            <a:r>
              <a:rPr lang="en-US" dirty="0" smtClean="0"/>
              <a:t>Speaker notes:  </a:t>
            </a:r>
          </a:p>
          <a:p>
            <a:endParaRPr lang="en-US" dirty="0" smtClean="0"/>
          </a:p>
          <a:p>
            <a:r>
              <a:rPr lang="en-US" dirty="0" smtClean="0"/>
              <a:t>The reason that </a:t>
            </a:r>
            <a:r>
              <a:rPr lang="en-US" dirty="0" err="1" smtClean="0"/>
              <a:t>Outdry</a:t>
            </a:r>
            <a:r>
              <a:rPr lang="en-US" dirty="0" smtClean="0"/>
              <a:t> had proposed the “constant contact” reading of “directly pressing” was that if the claim</a:t>
            </a:r>
            <a:r>
              <a:rPr lang="en-US" baseline="0" dirty="0" smtClean="0"/>
              <a:t> were so construed, the Thornton reference would not meet the “directly pressing” limitation.  Thornton allowed for water to be present between the membrane and the leather, which could not be the case if the membrane and the leather were in constant contact along the entire surface. Recall that Thornton was the most comprehensive reference.  Eliminating the Thornton reference would overcome the rejection over Thornton, Scott, and Hayton.  </a:t>
            </a:r>
          </a:p>
          <a:p>
            <a:endParaRPr lang="en-US" dirty="0" smtClean="0"/>
          </a:p>
          <a:p>
            <a:endParaRPr lang="en-US" dirty="0"/>
          </a:p>
        </p:txBody>
      </p:sp>
      <p:sp>
        <p:nvSpPr>
          <p:cNvPr id="4" name="Footer Placeholder 3"/>
          <p:cNvSpPr>
            <a:spLocks noGrp="1"/>
          </p:cNvSpPr>
          <p:nvPr>
            <p:ph type="ftr" sz="quarter" idx="10"/>
          </p:nvPr>
        </p:nvSpPr>
        <p:spPr/>
        <p:txBody>
          <a:bodyPr/>
          <a:lstStyle/>
          <a:p>
            <a:endParaRPr lang="en-US" dirty="0"/>
          </a:p>
        </p:txBody>
      </p:sp>
      <p:sp>
        <p:nvSpPr>
          <p:cNvPr id="5" name="Slide Number Placeholder 4"/>
          <p:cNvSpPr>
            <a:spLocks noGrp="1"/>
          </p:cNvSpPr>
          <p:nvPr>
            <p:ph type="sldNum" sz="quarter" idx="11"/>
          </p:nvPr>
        </p:nvSpPr>
        <p:spPr/>
        <p:txBody>
          <a:bodyPr/>
          <a:lstStyle/>
          <a:p>
            <a:fld id="{A334113C-CE39-432B-91E1-5EF257AA2456}" type="slidenum">
              <a:rPr lang="en-US" smtClean="0"/>
              <a:t>21</a:t>
            </a:fld>
            <a:endParaRPr lang="en-US" dirty="0"/>
          </a:p>
        </p:txBody>
      </p:sp>
    </p:spTree>
    <p:extLst>
      <p:ext uri="{BB962C8B-B14F-4D97-AF65-F5344CB8AC3E}">
        <p14:creationId xmlns:p14="http://schemas.microsoft.com/office/powerpoint/2010/main" val="966044117"/>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04850" y="692150"/>
            <a:ext cx="5541963" cy="3463925"/>
          </a:xfrm>
        </p:spPr>
      </p:sp>
      <p:sp>
        <p:nvSpPr>
          <p:cNvPr id="3" name="Notes Placeholder 2"/>
          <p:cNvSpPr>
            <a:spLocks noGrp="1"/>
          </p:cNvSpPr>
          <p:nvPr>
            <p:ph type="body" idx="1"/>
          </p:nvPr>
        </p:nvSpPr>
        <p:spPr/>
        <p:txBody>
          <a:bodyPr/>
          <a:lstStyle/>
          <a:p>
            <a:pPr defTabSz="907633">
              <a:defRPr/>
            </a:pPr>
            <a:r>
              <a:rPr lang="en-US" dirty="0" smtClean="0"/>
              <a:t>Speaker notes:  </a:t>
            </a:r>
          </a:p>
          <a:p>
            <a:pPr defTabSz="907633">
              <a:defRPr/>
            </a:pPr>
            <a:endParaRPr lang="en-US" dirty="0" smtClean="0"/>
          </a:p>
          <a:p>
            <a:pPr defTabSz="907633">
              <a:defRPr/>
            </a:pPr>
            <a:r>
              <a:rPr lang="en-US" dirty="0" smtClean="0"/>
              <a:t>Proper claim construction drives the obviousness analysis.  Without it, the rest of the rejection will be faulty.  </a:t>
            </a:r>
          </a:p>
          <a:p>
            <a:pPr defTabSz="907633">
              <a:defRPr/>
            </a:pPr>
            <a:endParaRPr lang="en-US" dirty="0" smtClean="0"/>
          </a:p>
        </p:txBody>
      </p:sp>
      <p:sp>
        <p:nvSpPr>
          <p:cNvPr id="4" name="Footer Placeholder 3"/>
          <p:cNvSpPr>
            <a:spLocks noGrp="1"/>
          </p:cNvSpPr>
          <p:nvPr>
            <p:ph type="ftr" sz="quarter" idx="10"/>
          </p:nvPr>
        </p:nvSpPr>
        <p:spPr/>
        <p:txBody>
          <a:bodyPr/>
          <a:lstStyle/>
          <a:p>
            <a:endParaRPr lang="en-US" dirty="0"/>
          </a:p>
        </p:txBody>
      </p:sp>
      <p:sp>
        <p:nvSpPr>
          <p:cNvPr id="5" name="Slide Number Placeholder 4"/>
          <p:cNvSpPr>
            <a:spLocks noGrp="1"/>
          </p:cNvSpPr>
          <p:nvPr>
            <p:ph type="sldNum" sz="quarter" idx="11"/>
          </p:nvPr>
        </p:nvSpPr>
        <p:spPr/>
        <p:txBody>
          <a:bodyPr/>
          <a:lstStyle/>
          <a:p>
            <a:fld id="{A334113C-CE39-432B-91E1-5EF257AA2456}" type="slidenum">
              <a:rPr lang="en-US" smtClean="0"/>
              <a:t>22</a:t>
            </a:fld>
            <a:endParaRPr lang="en-US" dirty="0"/>
          </a:p>
        </p:txBody>
      </p:sp>
    </p:spTree>
    <p:extLst>
      <p:ext uri="{BB962C8B-B14F-4D97-AF65-F5344CB8AC3E}">
        <p14:creationId xmlns:p14="http://schemas.microsoft.com/office/powerpoint/2010/main" val="444675331"/>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04850" y="692150"/>
            <a:ext cx="5541963" cy="3463925"/>
          </a:xfrm>
        </p:spPr>
      </p:sp>
      <p:sp>
        <p:nvSpPr>
          <p:cNvPr id="3" name="Notes Placeholder 2"/>
          <p:cNvSpPr>
            <a:spLocks noGrp="1"/>
          </p:cNvSpPr>
          <p:nvPr>
            <p:ph type="body" idx="1"/>
          </p:nvPr>
        </p:nvSpPr>
        <p:spPr/>
        <p:txBody>
          <a:bodyPr/>
          <a:lstStyle/>
          <a:p>
            <a:r>
              <a:rPr lang="en-US" dirty="0" smtClean="0"/>
              <a:t>Speaker notes:  </a:t>
            </a:r>
          </a:p>
          <a:p>
            <a:endParaRPr lang="en-US" baseline="0" dirty="0" smtClean="0"/>
          </a:p>
          <a:p>
            <a:r>
              <a:rPr lang="en-US" baseline="0" dirty="0" smtClean="0"/>
              <a:t>Although the court’s comments were addressed to the PTAB, they are important for examiners as well.  It is important for an examiner to cite evidence, provide a reasoned explanation, and make factual findings.  </a:t>
            </a:r>
            <a:endParaRPr lang="en-US" dirty="0"/>
          </a:p>
        </p:txBody>
      </p:sp>
      <p:sp>
        <p:nvSpPr>
          <p:cNvPr id="4" name="Footer Placeholder 3"/>
          <p:cNvSpPr>
            <a:spLocks noGrp="1"/>
          </p:cNvSpPr>
          <p:nvPr>
            <p:ph type="ftr" sz="quarter" idx="10"/>
          </p:nvPr>
        </p:nvSpPr>
        <p:spPr/>
        <p:txBody>
          <a:bodyPr/>
          <a:lstStyle/>
          <a:p>
            <a:endParaRPr lang="en-US" dirty="0"/>
          </a:p>
        </p:txBody>
      </p:sp>
      <p:sp>
        <p:nvSpPr>
          <p:cNvPr id="5" name="Slide Number Placeholder 4"/>
          <p:cNvSpPr>
            <a:spLocks noGrp="1"/>
          </p:cNvSpPr>
          <p:nvPr>
            <p:ph type="sldNum" sz="quarter" idx="11"/>
          </p:nvPr>
        </p:nvSpPr>
        <p:spPr/>
        <p:txBody>
          <a:bodyPr/>
          <a:lstStyle/>
          <a:p>
            <a:fld id="{A334113C-CE39-432B-91E1-5EF257AA2456}" type="slidenum">
              <a:rPr lang="en-US" smtClean="0"/>
              <a:t>23</a:t>
            </a:fld>
            <a:endParaRPr lang="en-US" dirty="0"/>
          </a:p>
        </p:txBody>
      </p:sp>
    </p:spTree>
    <p:extLst>
      <p:ext uri="{BB962C8B-B14F-4D97-AF65-F5344CB8AC3E}">
        <p14:creationId xmlns:p14="http://schemas.microsoft.com/office/powerpoint/2010/main" val="2807249887"/>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04850" y="692150"/>
            <a:ext cx="5541963" cy="3463925"/>
          </a:xfrm>
        </p:spPr>
      </p:sp>
      <p:sp>
        <p:nvSpPr>
          <p:cNvPr id="3" name="Notes Placeholder 2"/>
          <p:cNvSpPr>
            <a:spLocks noGrp="1"/>
          </p:cNvSpPr>
          <p:nvPr>
            <p:ph type="body" idx="1"/>
          </p:nvPr>
        </p:nvSpPr>
        <p:spPr/>
        <p:txBody>
          <a:bodyPr/>
          <a:lstStyle/>
          <a:p>
            <a:r>
              <a:rPr lang="en-US" dirty="0" smtClean="0"/>
              <a:t>Speaker notes:  </a:t>
            </a:r>
          </a:p>
          <a:p>
            <a:endParaRPr lang="en-US" dirty="0" smtClean="0"/>
          </a:p>
          <a:p>
            <a:r>
              <a:rPr lang="en-US" dirty="0" smtClean="0"/>
              <a:t>Citation of evidence usually means stating what is found</a:t>
            </a:r>
            <a:r>
              <a:rPr lang="en-US" baseline="0" dirty="0" smtClean="0"/>
              <a:t> in the prior art.  It could also encompass information provided in a declaration, or clear admissions in the specification. </a:t>
            </a:r>
            <a:endParaRPr lang="en-US" dirty="0" smtClean="0"/>
          </a:p>
          <a:p>
            <a:endParaRPr lang="en-US" dirty="0"/>
          </a:p>
        </p:txBody>
      </p:sp>
      <p:sp>
        <p:nvSpPr>
          <p:cNvPr id="4" name="Footer Placeholder 3"/>
          <p:cNvSpPr>
            <a:spLocks noGrp="1"/>
          </p:cNvSpPr>
          <p:nvPr>
            <p:ph type="ftr" sz="quarter" idx="10"/>
          </p:nvPr>
        </p:nvSpPr>
        <p:spPr/>
        <p:txBody>
          <a:bodyPr/>
          <a:lstStyle/>
          <a:p>
            <a:endParaRPr lang="en-US" dirty="0"/>
          </a:p>
        </p:txBody>
      </p:sp>
      <p:sp>
        <p:nvSpPr>
          <p:cNvPr id="5" name="Slide Number Placeholder 4"/>
          <p:cNvSpPr>
            <a:spLocks noGrp="1"/>
          </p:cNvSpPr>
          <p:nvPr>
            <p:ph type="sldNum" sz="quarter" idx="11"/>
          </p:nvPr>
        </p:nvSpPr>
        <p:spPr/>
        <p:txBody>
          <a:bodyPr/>
          <a:lstStyle/>
          <a:p>
            <a:fld id="{A334113C-CE39-432B-91E1-5EF257AA2456}" type="slidenum">
              <a:rPr lang="en-US" smtClean="0"/>
              <a:t>24</a:t>
            </a:fld>
            <a:endParaRPr lang="en-US" dirty="0"/>
          </a:p>
        </p:txBody>
      </p:sp>
    </p:spTree>
    <p:extLst>
      <p:ext uri="{BB962C8B-B14F-4D97-AF65-F5344CB8AC3E}">
        <p14:creationId xmlns:p14="http://schemas.microsoft.com/office/powerpoint/2010/main" val="3815937592"/>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04850" y="692150"/>
            <a:ext cx="5541963" cy="3463925"/>
          </a:xfrm>
        </p:spPr>
      </p:sp>
      <p:sp>
        <p:nvSpPr>
          <p:cNvPr id="3" name="Notes Placeholder 2"/>
          <p:cNvSpPr>
            <a:spLocks noGrp="1"/>
          </p:cNvSpPr>
          <p:nvPr>
            <p:ph type="body" idx="1"/>
          </p:nvPr>
        </p:nvSpPr>
        <p:spPr/>
        <p:txBody>
          <a:bodyPr/>
          <a:lstStyle/>
          <a:p>
            <a:r>
              <a:rPr lang="en-US" dirty="0" smtClean="0"/>
              <a:t>Speaker notes:  </a:t>
            </a:r>
          </a:p>
          <a:p>
            <a:endParaRPr lang="en-US" baseline="0" dirty="0" smtClean="0"/>
          </a:p>
          <a:p>
            <a:r>
              <a:rPr lang="en-US" baseline="0" dirty="0" smtClean="0"/>
              <a:t>The requirement for a “reasoned explanation” is nothing more than the bottom line of the Supreme Court’s decision in </a:t>
            </a:r>
            <a:r>
              <a:rPr lang="en-US" i="1" baseline="0" dirty="0" smtClean="0"/>
              <a:t>KSR</a:t>
            </a:r>
            <a:r>
              <a:rPr lang="en-US" baseline="0" dirty="0" smtClean="0"/>
              <a:t>.  </a:t>
            </a:r>
          </a:p>
          <a:p>
            <a:endParaRPr lang="en-US" baseline="0" dirty="0" smtClean="0"/>
          </a:p>
          <a:p>
            <a:r>
              <a:rPr lang="en-US" baseline="0" dirty="0" smtClean="0"/>
              <a:t>Recall that under </a:t>
            </a:r>
            <a:r>
              <a:rPr lang="en-US" i="1" baseline="0" dirty="0" smtClean="0"/>
              <a:t>KSR</a:t>
            </a:r>
            <a:r>
              <a:rPr lang="en-US" baseline="0" dirty="0" smtClean="0"/>
              <a:t>, any reasoned explanation for modifying the prior art may support an obviousness rejection.  This includes the teaching-suggestion-motivation (TSM) test as well as the other rationales suggested by </a:t>
            </a:r>
            <a:r>
              <a:rPr lang="en-US" i="1" baseline="0" dirty="0" smtClean="0"/>
              <a:t>KSR</a:t>
            </a:r>
            <a:r>
              <a:rPr lang="en-US" baseline="0" dirty="0" smtClean="0"/>
              <a:t> and discussed in MPEP 2143.  It also includes any other line of reasoning that may be appropriate to the facts of the case.  </a:t>
            </a:r>
            <a:endParaRPr lang="en-US" dirty="0" smtClean="0"/>
          </a:p>
          <a:p>
            <a:endParaRPr lang="en-US" dirty="0"/>
          </a:p>
        </p:txBody>
      </p:sp>
      <p:sp>
        <p:nvSpPr>
          <p:cNvPr id="4" name="Footer Placeholder 3"/>
          <p:cNvSpPr>
            <a:spLocks noGrp="1"/>
          </p:cNvSpPr>
          <p:nvPr>
            <p:ph type="ftr" sz="quarter" idx="10"/>
          </p:nvPr>
        </p:nvSpPr>
        <p:spPr/>
        <p:txBody>
          <a:bodyPr/>
          <a:lstStyle/>
          <a:p>
            <a:endParaRPr lang="en-US" dirty="0"/>
          </a:p>
        </p:txBody>
      </p:sp>
      <p:sp>
        <p:nvSpPr>
          <p:cNvPr id="5" name="Slide Number Placeholder 4"/>
          <p:cNvSpPr>
            <a:spLocks noGrp="1"/>
          </p:cNvSpPr>
          <p:nvPr>
            <p:ph type="sldNum" sz="quarter" idx="11"/>
          </p:nvPr>
        </p:nvSpPr>
        <p:spPr/>
        <p:txBody>
          <a:bodyPr/>
          <a:lstStyle/>
          <a:p>
            <a:fld id="{A334113C-CE39-432B-91E1-5EF257AA2456}" type="slidenum">
              <a:rPr lang="en-US" smtClean="0"/>
              <a:t>25</a:t>
            </a:fld>
            <a:endParaRPr lang="en-US" dirty="0"/>
          </a:p>
        </p:txBody>
      </p:sp>
    </p:spTree>
    <p:extLst>
      <p:ext uri="{BB962C8B-B14F-4D97-AF65-F5344CB8AC3E}">
        <p14:creationId xmlns:p14="http://schemas.microsoft.com/office/powerpoint/2010/main" val="1900804285"/>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04850" y="692150"/>
            <a:ext cx="5541963" cy="3463925"/>
          </a:xfrm>
        </p:spPr>
      </p:sp>
      <p:sp>
        <p:nvSpPr>
          <p:cNvPr id="3" name="Notes Placeholder 2"/>
          <p:cNvSpPr>
            <a:spLocks noGrp="1"/>
          </p:cNvSpPr>
          <p:nvPr>
            <p:ph type="body" idx="1"/>
          </p:nvPr>
        </p:nvSpPr>
        <p:spPr/>
        <p:txBody>
          <a:bodyPr/>
          <a:lstStyle/>
          <a:p>
            <a:pPr defTabSz="907633">
              <a:defRPr/>
            </a:pPr>
            <a:r>
              <a:rPr lang="en-US" dirty="0" smtClean="0"/>
              <a:t>Speaker notes:  </a:t>
            </a:r>
          </a:p>
          <a:p>
            <a:pPr defTabSz="907633">
              <a:defRPr/>
            </a:pPr>
            <a:endParaRPr lang="en-US" dirty="0" smtClean="0"/>
          </a:p>
          <a:p>
            <a:pPr defTabSz="907633">
              <a:defRPr/>
            </a:pPr>
            <a:r>
              <a:rPr lang="en-US" dirty="0" smtClean="0"/>
              <a:t>The need</a:t>
            </a:r>
            <a:r>
              <a:rPr lang="en-US" baseline="0" dirty="0" smtClean="0"/>
              <a:t> to make factual findings that are supported by evidence is usually fulfilled by examiners’ statements on the record such as these:</a:t>
            </a:r>
          </a:p>
          <a:p>
            <a:pPr defTabSz="907633">
              <a:defRPr/>
            </a:pPr>
            <a:endParaRPr lang="en-US" baseline="0" dirty="0" smtClean="0"/>
          </a:p>
          <a:p>
            <a:pPr marL="170181" indent="-170181" defTabSz="907633">
              <a:buFont typeface="Arial" panose="020B0604020202020204" pitchFamily="34" charset="0"/>
              <a:buChar char="•"/>
              <a:defRPr/>
            </a:pPr>
            <a:r>
              <a:rPr lang="en-US" baseline="0" dirty="0" smtClean="0"/>
              <a:t>“The Smith reference teaches . . .” </a:t>
            </a:r>
          </a:p>
          <a:p>
            <a:pPr marL="170181" indent="-170181" defTabSz="907633">
              <a:buFont typeface="Arial" panose="020B0604020202020204" pitchFamily="34" charset="0"/>
              <a:buChar char="•"/>
              <a:defRPr/>
            </a:pPr>
            <a:r>
              <a:rPr lang="en-US" baseline="0" dirty="0" smtClean="0"/>
              <a:t>“In view of the prior art to Jones, PHOSITA would have known how to . . .”</a:t>
            </a:r>
          </a:p>
          <a:p>
            <a:pPr marL="170181" indent="-170181" defTabSz="907633">
              <a:buFont typeface="Arial" panose="020B0604020202020204" pitchFamily="34" charset="0"/>
              <a:buChar char="•"/>
              <a:defRPr/>
            </a:pPr>
            <a:r>
              <a:rPr lang="en-US" baseline="0" dirty="0" smtClean="0"/>
              <a:t>“The Background section of the specification establishes that PHOSITA would have reasonably expected . . .”</a:t>
            </a:r>
          </a:p>
          <a:p>
            <a:pPr marL="170181" indent="-170181" defTabSz="907633">
              <a:buFont typeface="Arial" panose="020B0604020202020204" pitchFamily="34" charset="0"/>
              <a:buChar char="•"/>
              <a:defRPr/>
            </a:pPr>
            <a:r>
              <a:rPr lang="en-US" baseline="0" dirty="0" smtClean="0"/>
              <a:t>“In view of the Jackson declaration, it is reasonable to conclude that . . .” </a:t>
            </a:r>
          </a:p>
          <a:p>
            <a:pPr marL="170181" indent="-170181" defTabSz="907633">
              <a:buFont typeface="Arial" panose="020B0604020202020204" pitchFamily="34" charset="0"/>
              <a:buChar char="•"/>
              <a:defRPr/>
            </a:pPr>
            <a:r>
              <a:rPr lang="en-US" baseline="0" dirty="0" smtClean="0"/>
              <a:t>“PHOSITA would have expected that the Walker device as modified according to the Brown reference would work for its intended purpose because . . .”</a:t>
            </a:r>
            <a:endParaRPr lang="en-US" dirty="0" smtClean="0"/>
          </a:p>
          <a:p>
            <a:endParaRPr lang="en-US" dirty="0" smtClean="0"/>
          </a:p>
          <a:p>
            <a:endParaRPr lang="en-US" dirty="0"/>
          </a:p>
        </p:txBody>
      </p:sp>
      <p:sp>
        <p:nvSpPr>
          <p:cNvPr id="4" name="Footer Placeholder 3"/>
          <p:cNvSpPr>
            <a:spLocks noGrp="1"/>
          </p:cNvSpPr>
          <p:nvPr>
            <p:ph type="ftr" sz="quarter" idx="10"/>
          </p:nvPr>
        </p:nvSpPr>
        <p:spPr/>
        <p:txBody>
          <a:bodyPr/>
          <a:lstStyle/>
          <a:p>
            <a:endParaRPr lang="en-US" dirty="0"/>
          </a:p>
        </p:txBody>
      </p:sp>
      <p:sp>
        <p:nvSpPr>
          <p:cNvPr id="5" name="Slide Number Placeholder 4"/>
          <p:cNvSpPr>
            <a:spLocks noGrp="1"/>
          </p:cNvSpPr>
          <p:nvPr>
            <p:ph type="sldNum" sz="quarter" idx="11"/>
          </p:nvPr>
        </p:nvSpPr>
        <p:spPr/>
        <p:txBody>
          <a:bodyPr/>
          <a:lstStyle/>
          <a:p>
            <a:fld id="{A334113C-CE39-432B-91E1-5EF257AA2456}" type="slidenum">
              <a:rPr lang="en-US" smtClean="0"/>
              <a:t>26</a:t>
            </a:fld>
            <a:endParaRPr lang="en-US" dirty="0"/>
          </a:p>
        </p:txBody>
      </p:sp>
    </p:spTree>
    <p:extLst>
      <p:ext uri="{BB962C8B-B14F-4D97-AF65-F5344CB8AC3E}">
        <p14:creationId xmlns:p14="http://schemas.microsoft.com/office/powerpoint/2010/main" val="921709663"/>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04850" y="692150"/>
            <a:ext cx="5541963" cy="3463925"/>
          </a:xfrm>
        </p:spPr>
      </p:sp>
      <p:sp>
        <p:nvSpPr>
          <p:cNvPr id="3" name="Notes Placeholder 2"/>
          <p:cNvSpPr>
            <a:spLocks noGrp="1"/>
          </p:cNvSpPr>
          <p:nvPr>
            <p:ph type="body" idx="1"/>
          </p:nvPr>
        </p:nvSpPr>
        <p:spPr/>
        <p:txBody>
          <a:bodyPr/>
          <a:lstStyle/>
          <a:p>
            <a:pPr defTabSz="907633">
              <a:defRPr/>
            </a:pPr>
            <a:r>
              <a:rPr lang="en-US" dirty="0" smtClean="0"/>
              <a:t>Speaker notes:</a:t>
            </a:r>
            <a:r>
              <a:rPr lang="en-US" baseline="0" dirty="0" smtClean="0"/>
              <a:t>  </a:t>
            </a:r>
          </a:p>
          <a:p>
            <a:pPr defTabSz="907633">
              <a:defRPr/>
            </a:pPr>
            <a:endParaRPr lang="en-US" baseline="0" dirty="0" smtClean="0"/>
          </a:p>
          <a:p>
            <a:pPr defTabSz="907633">
              <a:defRPr/>
            </a:pPr>
            <a:r>
              <a:rPr lang="en-US" baseline="0" dirty="0" smtClean="0"/>
              <a:t>According to the </a:t>
            </a:r>
            <a:r>
              <a:rPr lang="en-US" dirty="0" smtClean="0"/>
              <a:t>court, the PTAB properly</a:t>
            </a:r>
            <a:r>
              <a:rPr lang="en-US" baseline="0" dirty="0" smtClean="0"/>
              <a:t> cited evidence to support its factual findings, and offered reasoned explanations for its conclusions.  Heeding the court’s comments about citation of evidence, reasoned explanations, and factual findings can also help </a:t>
            </a:r>
            <a:r>
              <a:rPr lang="en-US" dirty="0" smtClean="0"/>
              <a:t>examiners to develop clear obviousness rejections.   </a:t>
            </a:r>
          </a:p>
          <a:p>
            <a:pPr defTabSz="907633">
              <a:defRPr/>
            </a:pPr>
            <a:endParaRPr lang="en-US" dirty="0" smtClean="0"/>
          </a:p>
          <a:p>
            <a:pPr defTabSz="907633">
              <a:defRPr/>
            </a:pPr>
            <a:r>
              <a:rPr lang="en-US" dirty="0"/>
              <a:t>Board’s reasoning for combining </a:t>
            </a:r>
            <a:r>
              <a:rPr lang="en-US" dirty="0" err="1"/>
              <a:t>Thorton</a:t>
            </a:r>
            <a:r>
              <a:rPr lang="en-US" dirty="0"/>
              <a:t>, Scott, and Hayton:</a:t>
            </a:r>
          </a:p>
          <a:p>
            <a:pPr>
              <a:buFont typeface="+mj-lt"/>
              <a:buNone/>
            </a:pPr>
            <a:r>
              <a:rPr lang="en-US" dirty="0"/>
              <a:t>The references may be combined to show obviousness because they are analogous art to claim 1.  They are from the same field of endeavor, and/or are reasonably pertinent to the problem of providing good adhesion while minimizing obstruction to vapor permeability.  </a:t>
            </a:r>
          </a:p>
          <a:p>
            <a:pPr marL="756331" lvl="1" indent="-378166">
              <a:buFont typeface="+mj-lt"/>
              <a:buAutoNum type="alphaLcPeriod"/>
            </a:pPr>
            <a:r>
              <a:rPr lang="en-US" dirty="0"/>
              <a:t>All references discuss breathable yet waterproof clothing.  </a:t>
            </a:r>
          </a:p>
          <a:p>
            <a:pPr marL="756331" lvl="1" indent="-378166">
              <a:buFont typeface="+mj-lt"/>
              <a:buAutoNum type="alphaLcPeriod"/>
            </a:pPr>
            <a:r>
              <a:rPr lang="en-US" dirty="0"/>
              <a:t>All three use adhesive dots to bond layers.  Thornton and Hayton specifically disclose applying adhesive to a semi-permeable membrane.  </a:t>
            </a:r>
          </a:p>
          <a:p>
            <a:pPr marL="756331" lvl="1" indent="-378166">
              <a:buFont typeface="+mj-lt"/>
              <a:buAutoNum type="alphaLcPeriod"/>
            </a:pPr>
            <a:r>
              <a:rPr lang="en-US" dirty="0"/>
              <a:t>At least Scott teaches optimizing the amount of adhesive to ensure both sufficient adhesion and good vapor permeability. </a:t>
            </a:r>
          </a:p>
          <a:p>
            <a:pPr>
              <a:buFont typeface="+mj-lt"/>
              <a:buNone/>
            </a:pPr>
            <a:r>
              <a:rPr lang="en-US" dirty="0"/>
              <a:t>It would have been obvious to modify the glue pattern of Thornton to achieve the glue dot density of claim 1 in view of the teachings of Scott and Hayton.  </a:t>
            </a:r>
          </a:p>
          <a:p>
            <a:pPr marL="756331" lvl="1" indent="-378166">
              <a:buFont typeface="+mj-lt"/>
              <a:buAutoNum type="alphaLcPeriod"/>
            </a:pPr>
            <a:r>
              <a:rPr lang="en-US" dirty="0"/>
              <a:t>Scott provides a reason to optimize the amount of adhesive, which is to ensure both sufficient adhesion and good vapor permeability.  </a:t>
            </a:r>
          </a:p>
          <a:p>
            <a:pPr marL="756331" lvl="1" indent="-378166">
              <a:buFont typeface="+mj-lt"/>
              <a:buAutoNum type="alphaLcPeriod"/>
            </a:pPr>
            <a:r>
              <a:rPr lang="en-US" dirty="0"/>
              <a:t>Hayton teaches a glue dot density that overlaps with the density required by claim 1.  </a:t>
            </a:r>
          </a:p>
          <a:p>
            <a:r>
              <a:rPr lang="en-US" dirty="0"/>
              <a:t>Therefore, PHOSITA would have had a reason to combine the teachings of Thornton, Scott, and Hayton and would have had a reasonable expectation of success in combining the teachings of Thornton, Scott, and Hayton. </a:t>
            </a:r>
          </a:p>
          <a:p>
            <a:pPr defTabSz="907633">
              <a:defRPr/>
            </a:pPr>
            <a:endParaRPr lang="en-US" dirty="0"/>
          </a:p>
          <a:p>
            <a:endParaRPr lang="en-US" dirty="0"/>
          </a:p>
        </p:txBody>
      </p:sp>
      <p:sp>
        <p:nvSpPr>
          <p:cNvPr id="4" name="Footer Placeholder 3"/>
          <p:cNvSpPr>
            <a:spLocks noGrp="1"/>
          </p:cNvSpPr>
          <p:nvPr>
            <p:ph type="ftr" sz="quarter" idx="10"/>
          </p:nvPr>
        </p:nvSpPr>
        <p:spPr/>
        <p:txBody>
          <a:bodyPr/>
          <a:lstStyle/>
          <a:p>
            <a:endParaRPr lang="en-US" dirty="0"/>
          </a:p>
        </p:txBody>
      </p:sp>
      <p:sp>
        <p:nvSpPr>
          <p:cNvPr id="5" name="Slide Number Placeholder 4"/>
          <p:cNvSpPr>
            <a:spLocks noGrp="1"/>
          </p:cNvSpPr>
          <p:nvPr>
            <p:ph type="sldNum" sz="quarter" idx="11"/>
          </p:nvPr>
        </p:nvSpPr>
        <p:spPr/>
        <p:txBody>
          <a:bodyPr/>
          <a:lstStyle/>
          <a:p>
            <a:fld id="{A334113C-CE39-432B-91E1-5EF257AA2456}" type="slidenum">
              <a:rPr lang="en-US" smtClean="0"/>
              <a:t>27</a:t>
            </a:fld>
            <a:endParaRPr lang="en-US" dirty="0"/>
          </a:p>
        </p:txBody>
      </p:sp>
    </p:spTree>
    <p:extLst>
      <p:ext uri="{BB962C8B-B14F-4D97-AF65-F5344CB8AC3E}">
        <p14:creationId xmlns:p14="http://schemas.microsoft.com/office/powerpoint/2010/main" val="1910258355"/>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04850" y="692150"/>
            <a:ext cx="5541963" cy="3463925"/>
          </a:xfrm>
        </p:spPr>
      </p:sp>
      <p:sp>
        <p:nvSpPr>
          <p:cNvPr id="3" name="Notes Placeholder 2"/>
          <p:cNvSpPr>
            <a:spLocks noGrp="1"/>
          </p:cNvSpPr>
          <p:nvPr>
            <p:ph type="body" idx="1"/>
          </p:nvPr>
        </p:nvSpPr>
        <p:spPr/>
        <p:txBody>
          <a:bodyPr/>
          <a:lstStyle/>
          <a:p>
            <a:pPr defTabSz="907633">
              <a:defRPr/>
            </a:pPr>
            <a:r>
              <a:rPr lang="en-US" dirty="0" smtClean="0"/>
              <a:t>Speaker notes:  </a:t>
            </a:r>
          </a:p>
          <a:p>
            <a:pPr defTabSz="907633">
              <a:defRPr/>
            </a:pPr>
            <a:endParaRPr lang="en-US" dirty="0" smtClean="0"/>
          </a:p>
          <a:p>
            <a:pPr defTabSz="907633">
              <a:defRPr/>
            </a:pPr>
            <a:r>
              <a:rPr lang="en-US" dirty="0" smtClean="0"/>
              <a:t>Recall that under </a:t>
            </a:r>
            <a:r>
              <a:rPr lang="en-US" i="1" dirty="0" smtClean="0"/>
              <a:t>KSR</a:t>
            </a:r>
            <a:r>
              <a:rPr lang="en-US" dirty="0" smtClean="0"/>
              <a:t>, any line of reasoning</a:t>
            </a:r>
            <a:r>
              <a:rPr lang="en-US" baseline="0" dirty="0" smtClean="0"/>
              <a:t> that ties the facts of the case to the legal conclusion that the claims would have been obvious may be used, even if the line of reasoning is not based on the problem that the inventor was trying to solve.  </a:t>
            </a:r>
            <a:endParaRPr lang="en-US" dirty="0" smtClean="0"/>
          </a:p>
        </p:txBody>
      </p:sp>
      <p:sp>
        <p:nvSpPr>
          <p:cNvPr id="4" name="Footer Placeholder 3"/>
          <p:cNvSpPr>
            <a:spLocks noGrp="1"/>
          </p:cNvSpPr>
          <p:nvPr>
            <p:ph type="ftr" sz="quarter" idx="10"/>
          </p:nvPr>
        </p:nvSpPr>
        <p:spPr/>
        <p:txBody>
          <a:bodyPr/>
          <a:lstStyle/>
          <a:p>
            <a:endParaRPr lang="en-US" dirty="0"/>
          </a:p>
        </p:txBody>
      </p:sp>
      <p:sp>
        <p:nvSpPr>
          <p:cNvPr id="5" name="Slide Number Placeholder 4"/>
          <p:cNvSpPr>
            <a:spLocks noGrp="1"/>
          </p:cNvSpPr>
          <p:nvPr>
            <p:ph type="sldNum" sz="quarter" idx="11"/>
          </p:nvPr>
        </p:nvSpPr>
        <p:spPr/>
        <p:txBody>
          <a:bodyPr/>
          <a:lstStyle/>
          <a:p>
            <a:fld id="{A334113C-CE39-432B-91E1-5EF257AA2456}" type="slidenum">
              <a:rPr lang="en-US" smtClean="0"/>
              <a:t>28</a:t>
            </a:fld>
            <a:endParaRPr lang="en-US" dirty="0"/>
          </a:p>
        </p:txBody>
      </p:sp>
    </p:spTree>
    <p:extLst>
      <p:ext uri="{BB962C8B-B14F-4D97-AF65-F5344CB8AC3E}">
        <p14:creationId xmlns:p14="http://schemas.microsoft.com/office/powerpoint/2010/main" val="3764399500"/>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04850" y="692150"/>
            <a:ext cx="5541963" cy="3463925"/>
          </a:xfrm>
        </p:spPr>
      </p:sp>
      <p:sp>
        <p:nvSpPr>
          <p:cNvPr id="3" name="Notes Placeholder 2"/>
          <p:cNvSpPr>
            <a:spLocks noGrp="1"/>
          </p:cNvSpPr>
          <p:nvPr>
            <p:ph type="body" idx="1"/>
          </p:nvPr>
        </p:nvSpPr>
        <p:spPr/>
        <p:txBody>
          <a:bodyPr/>
          <a:lstStyle/>
          <a:p>
            <a:endParaRPr lang="en-US" dirty="0"/>
          </a:p>
        </p:txBody>
      </p:sp>
      <p:sp>
        <p:nvSpPr>
          <p:cNvPr id="4" name="Footer Placeholder 3"/>
          <p:cNvSpPr>
            <a:spLocks noGrp="1"/>
          </p:cNvSpPr>
          <p:nvPr>
            <p:ph type="ftr" sz="quarter" idx="10"/>
          </p:nvPr>
        </p:nvSpPr>
        <p:spPr/>
        <p:txBody>
          <a:bodyPr/>
          <a:lstStyle/>
          <a:p>
            <a:endParaRPr lang="en-US" dirty="0"/>
          </a:p>
        </p:txBody>
      </p:sp>
      <p:sp>
        <p:nvSpPr>
          <p:cNvPr id="5" name="Slide Number Placeholder 4"/>
          <p:cNvSpPr>
            <a:spLocks noGrp="1"/>
          </p:cNvSpPr>
          <p:nvPr>
            <p:ph type="sldNum" sz="quarter" idx="11"/>
          </p:nvPr>
        </p:nvSpPr>
        <p:spPr/>
        <p:txBody>
          <a:bodyPr/>
          <a:lstStyle/>
          <a:p>
            <a:fld id="{A334113C-CE39-432B-91E1-5EF257AA2456}" type="slidenum">
              <a:rPr lang="en-US" smtClean="0"/>
              <a:t>29</a:t>
            </a:fld>
            <a:endParaRPr lang="en-US" dirty="0"/>
          </a:p>
        </p:txBody>
      </p:sp>
    </p:spTree>
    <p:extLst>
      <p:ext uri="{BB962C8B-B14F-4D97-AF65-F5344CB8AC3E}">
        <p14:creationId xmlns:p14="http://schemas.microsoft.com/office/powerpoint/2010/main" val="399398647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04850" y="692150"/>
            <a:ext cx="5541963" cy="3463925"/>
          </a:xfrm>
        </p:spPr>
      </p:sp>
      <p:sp>
        <p:nvSpPr>
          <p:cNvPr id="3" name="Notes Placeholder 2"/>
          <p:cNvSpPr>
            <a:spLocks noGrp="1"/>
          </p:cNvSpPr>
          <p:nvPr>
            <p:ph type="body" idx="1"/>
          </p:nvPr>
        </p:nvSpPr>
        <p:spPr/>
        <p:txBody>
          <a:bodyPr/>
          <a:lstStyle/>
          <a:p>
            <a:r>
              <a:rPr lang="en-US" dirty="0" smtClean="0"/>
              <a:t>Speaker notes:  </a:t>
            </a:r>
          </a:p>
          <a:p>
            <a:endParaRPr lang="en-US" dirty="0" smtClean="0"/>
          </a:p>
          <a:p>
            <a:pPr defTabSz="907633">
              <a:defRPr/>
            </a:pPr>
            <a:r>
              <a:rPr lang="en-US" dirty="0" smtClean="0"/>
              <a:t>These</a:t>
            </a:r>
            <a:r>
              <a:rPr lang="en-US" baseline="0" dirty="0" smtClean="0"/>
              <a:t> training slides are based on a recent precedential case from the Court of Appeals for the Federal Circuit, </a:t>
            </a:r>
            <a:r>
              <a:rPr lang="en-US" i="1" baseline="0" dirty="0" err="1" smtClean="0"/>
              <a:t>Outdry</a:t>
            </a:r>
            <a:r>
              <a:rPr lang="en-US" i="1" baseline="0" dirty="0" smtClean="0"/>
              <a:t> v. </a:t>
            </a:r>
            <a:r>
              <a:rPr lang="en-US" i="1" baseline="0" dirty="0" err="1" smtClean="0"/>
              <a:t>Geox</a:t>
            </a:r>
            <a:r>
              <a:rPr lang="en-US" baseline="0" dirty="0" smtClean="0"/>
              <a:t>.  This case is being used because the court makes some good points about how to develop a clear obviousness rejection.  The guidance applies across all technologies.  </a:t>
            </a:r>
            <a:endParaRPr lang="en-US" dirty="0" smtClean="0"/>
          </a:p>
          <a:p>
            <a:endParaRPr lang="en-US" dirty="0" smtClean="0"/>
          </a:p>
          <a:p>
            <a:pPr defTabSz="907633">
              <a:defRPr/>
            </a:pPr>
            <a:r>
              <a:rPr lang="en-US" dirty="0" smtClean="0"/>
              <a:t>This case began with an America Invents Act inter</a:t>
            </a:r>
            <a:r>
              <a:rPr lang="en-US" baseline="0" dirty="0" smtClean="0"/>
              <a:t> partes review proceeding (IPR) at the PTAB. IPRs are trial proceedings at the PTAB in which one party challenges the validity of another party’s patent.  An IPR is not an appeal of an examiner’s rejection.  The PTAB’s decision was eventually appealed to the Federal Circuit.  </a:t>
            </a:r>
            <a:endParaRPr lang="en-US" dirty="0"/>
          </a:p>
        </p:txBody>
      </p:sp>
      <p:sp>
        <p:nvSpPr>
          <p:cNvPr id="4" name="Footer Placeholder 3"/>
          <p:cNvSpPr>
            <a:spLocks noGrp="1"/>
          </p:cNvSpPr>
          <p:nvPr>
            <p:ph type="ftr" sz="quarter" idx="10"/>
          </p:nvPr>
        </p:nvSpPr>
        <p:spPr/>
        <p:txBody>
          <a:bodyPr/>
          <a:lstStyle/>
          <a:p>
            <a:endParaRPr lang="en-US" dirty="0"/>
          </a:p>
        </p:txBody>
      </p:sp>
      <p:sp>
        <p:nvSpPr>
          <p:cNvPr id="5" name="Slide Number Placeholder 4"/>
          <p:cNvSpPr>
            <a:spLocks noGrp="1"/>
          </p:cNvSpPr>
          <p:nvPr>
            <p:ph type="sldNum" sz="quarter" idx="11"/>
          </p:nvPr>
        </p:nvSpPr>
        <p:spPr/>
        <p:txBody>
          <a:bodyPr/>
          <a:lstStyle/>
          <a:p>
            <a:fld id="{A334113C-CE39-432B-91E1-5EF257AA2456}" type="slidenum">
              <a:rPr lang="en-US" smtClean="0"/>
              <a:t>3</a:t>
            </a:fld>
            <a:endParaRPr lang="en-US" dirty="0"/>
          </a:p>
        </p:txBody>
      </p:sp>
    </p:spTree>
    <p:extLst>
      <p:ext uri="{BB962C8B-B14F-4D97-AF65-F5344CB8AC3E}">
        <p14:creationId xmlns:p14="http://schemas.microsoft.com/office/powerpoint/2010/main" val="3834156251"/>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04850" y="692150"/>
            <a:ext cx="5541963" cy="3463925"/>
          </a:xfrm>
        </p:spPr>
      </p:sp>
      <p:sp>
        <p:nvSpPr>
          <p:cNvPr id="3" name="Notes Placeholder 2"/>
          <p:cNvSpPr>
            <a:spLocks noGrp="1"/>
          </p:cNvSpPr>
          <p:nvPr>
            <p:ph type="body" idx="1"/>
          </p:nvPr>
        </p:nvSpPr>
        <p:spPr/>
        <p:txBody>
          <a:bodyPr/>
          <a:lstStyle/>
          <a:p>
            <a:r>
              <a:rPr lang="en-US" dirty="0" smtClean="0"/>
              <a:t>Speaker notes:  </a:t>
            </a:r>
          </a:p>
          <a:p>
            <a:endParaRPr lang="en-US" dirty="0" smtClean="0"/>
          </a:p>
          <a:p>
            <a:r>
              <a:rPr lang="en-US" dirty="0" smtClean="0"/>
              <a:t>The court approves of Board’s</a:t>
            </a:r>
            <a:r>
              <a:rPr lang="en-US" baseline="0" dirty="0" smtClean="0"/>
              <a:t> obviousness decision because it was supported by facts and clearly explained.  </a:t>
            </a:r>
            <a:endParaRPr lang="en-US" dirty="0" smtClean="0"/>
          </a:p>
          <a:p>
            <a:endParaRPr lang="en-US" dirty="0"/>
          </a:p>
        </p:txBody>
      </p:sp>
      <p:sp>
        <p:nvSpPr>
          <p:cNvPr id="4" name="Footer Placeholder 3"/>
          <p:cNvSpPr>
            <a:spLocks noGrp="1"/>
          </p:cNvSpPr>
          <p:nvPr>
            <p:ph type="ftr" sz="quarter" idx="10"/>
          </p:nvPr>
        </p:nvSpPr>
        <p:spPr/>
        <p:txBody>
          <a:bodyPr/>
          <a:lstStyle/>
          <a:p>
            <a:endParaRPr lang="en-US" dirty="0"/>
          </a:p>
        </p:txBody>
      </p:sp>
      <p:sp>
        <p:nvSpPr>
          <p:cNvPr id="5" name="Slide Number Placeholder 4"/>
          <p:cNvSpPr>
            <a:spLocks noGrp="1"/>
          </p:cNvSpPr>
          <p:nvPr>
            <p:ph type="sldNum" sz="quarter" idx="11"/>
          </p:nvPr>
        </p:nvSpPr>
        <p:spPr/>
        <p:txBody>
          <a:bodyPr/>
          <a:lstStyle/>
          <a:p>
            <a:fld id="{A334113C-CE39-432B-91E1-5EF257AA2456}" type="slidenum">
              <a:rPr lang="en-US" smtClean="0"/>
              <a:t>30</a:t>
            </a:fld>
            <a:endParaRPr lang="en-US" dirty="0"/>
          </a:p>
        </p:txBody>
      </p:sp>
    </p:spTree>
    <p:extLst>
      <p:ext uri="{BB962C8B-B14F-4D97-AF65-F5344CB8AC3E}">
        <p14:creationId xmlns:p14="http://schemas.microsoft.com/office/powerpoint/2010/main" val="625824434"/>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Footer Placeholder 3"/>
          <p:cNvSpPr>
            <a:spLocks noGrp="1"/>
          </p:cNvSpPr>
          <p:nvPr>
            <p:ph type="ftr" sz="quarter" idx="10"/>
          </p:nvPr>
        </p:nvSpPr>
        <p:spPr/>
        <p:txBody>
          <a:bodyPr/>
          <a:lstStyle/>
          <a:p>
            <a:endParaRPr lang="en-US" dirty="0"/>
          </a:p>
        </p:txBody>
      </p:sp>
      <p:sp>
        <p:nvSpPr>
          <p:cNvPr id="5" name="Slide Number Placeholder 4"/>
          <p:cNvSpPr>
            <a:spLocks noGrp="1"/>
          </p:cNvSpPr>
          <p:nvPr>
            <p:ph type="sldNum" sz="quarter" idx="11"/>
          </p:nvPr>
        </p:nvSpPr>
        <p:spPr/>
        <p:txBody>
          <a:bodyPr/>
          <a:lstStyle/>
          <a:p>
            <a:fld id="{A334113C-CE39-432B-91E1-5EF257AA2456}" type="slidenum">
              <a:rPr lang="en-US" smtClean="0"/>
              <a:t>31</a:t>
            </a:fld>
            <a:endParaRPr lang="en-US" dirty="0"/>
          </a:p>
        </p:txBody>
      </p:sp>
    </p:spTree>
    <p:extLst>
      <p:ext uri="{BB962C8B-B14F-4D97-AF65-F5344CB8AC3E}">
        <p14:creationId xmlns:p14="http://schemas.microsoft.com/office/powerpoint/2010/main" val="3628946695"/>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Footer Placeholder 3"/>
          <p:cNvSpPr>
            <a:spLocks noGrp="1"/>
          </p:cNvSpPr>
          <p:nvPr>
            <p:ph type="ftr" sz="quarter" idx="10"/>
          </p:nvPr>
        </p:nvSpPr>
        <p:spPr/>
        <p:txBody>
          <a:bodyPr/>
          <a:lstStyle/>
          <a:p>
            <a:endParaRPr lang="en-US" dirty="0"/>
          </a:p>
        </p:txBody>
      </p:sp>
      <p:sp>
        <p:nvSpPr>
          <p:cNvPr id="5" name="Slide Number Placeholder 4"/>
          <p:cNvSpPr>
            <a:spLocks noGrp="1"/>
          </p:cNvSpPr>
          <p:nvPr>
            <p:ph type="sldNum" sz="quarter" idx="11"/>
          </p:nvPr>
        </p:nvSpPr>
        <p:spPr/>
        <p:txBody>
          <a:bodyPr/>
          <a:lstStyle/>
          <a:p>
            <a:fld id="{A334113C-CE39-432B-91E1-5EF257AA2456}" type="slidenum">
              <a:rPr lang="en-US" smtClean="0"/>
              <a:t>32</a:t>
            </a:fld>
            <a:endParaRPr lang="en-US" dirty="0"/>
          </a:p>
        </p:txBody>
      </p:sp>
    </p:spTree>
    <p:extLst>
      <p:ext uri="{BB962C8B-B14F-4D97-AF65-F5344CB8AC3E}">
        <p14:creationId xmlns:p14="http://schemas.microsoft.com/office/powerpoint/2010/main" val="41230503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04850" y="692150"/>
            <a:ext cx="5541963" cy="3463925"/>
          </a:xfrm>
        </p:spPr>
      </p:sp>
      <p:sp>
        <p:nvSpPr>
          <p:cNvPr id="3" name="Notes Placeholder 2"/>
          <p:cNvSpPr>
            <a:spLocks noGrp="1"/>
          </p:cNvSpPr>
          <p:nvPr>
            <p:ph type="body" idx="1"/>
          </p:nvPr>
        </p:nvSpPr>
        <p:spPr/>
        <p:txBody>
          <a:bodyPr/>
          <a:lstStyle/>
          <a:p>
            <a:r>
              <a:rPr lang="en-US" dirty="0" smtClean="0"/>
              <a:t>Speaker notes:  </a:t>
            </a:r>
          </a:p>
          <a:p>
            <a:endParaRPr lang="en-US" dirty="0" smtClean="0"/>
          </a:p>
          <a:p>
            <a:r>
              <a:rPr lang="en-US" baseline="0" dirty="0" smtClean="0"/>
              <a:t>Proper c</a:t>
            </a:r>
            <a:r>
              <a:rPr lang="en-US" dirty="0" smtClean="0"/>
              <a:t>laim</a:t>
            </a:r>
            <a:r>
              <a:rPr lang="en-US" baseline="0" dirty="0" smtClean="0"/>
              <a:t> construction is a fundamental first step in any rejection.  For art-based rejections, the examiner must first understand what the claim means before he or she can decide whether it is obvious over or anticipated by a prior art reference.  The companion training on section 102 that examiners have already received also points out the importance of proper claim construction.  </a:t>
            </a:r>
          </a:p>
          <a:p>
            <a:endParaRPr lang="en-US" baseline="0" dirty="0" smtClean="0"/>
          </a:p>
          <a:p>
            <a:r>
              <a:rPr lang="en-US" baseline="0" dirty="0" smtClean="0"/>
              <a:t>Clear articulation of the rejection is important so that the applicant will know how best to respond to the Office action.  It is also important if the case is involved in further proceedings at the PTAB or in court.  The judges and the litigants need to be able to understand the prosecution history developed during examination in order to place arguments for and against patentability in the proper context.  </a:t>
            </a:r>
          </a:p>
          <a:p>
            <a:endParaRPr lang="en-US" baseline="0" dirty="0" smtClean="0"/>
          </a:p>
          <a:p>
            <a:r>
              <a:rPr lang="en-US" baseline="0" dirty="0" smtClean="0"/>
              <a:t>Any proper obviousness rejection, regardless of technology or stylistic preferences, must include citation of evidence, reasoned explanation of the rejection, and factual findings.  These will be discussed in more detail later in the training.  </a:t>
            </a:r>
            <a:endParaRPr lang="en-US" dirty="0"/>
          </a:p>
        </p:txBody>
      </p:sp>
      <p:sp>
        <p:nvSpPr>
          <p:cNvPr id="4" name="Footer Placeholder 3"/>
          <p:cNvSpPr>
            <a:spLocks noGrp="1"/>
          </p:cNvSpPr>
          <p:nvPr>
            <p:ph type="ftr" sz="quarter" idx="10"/>
          </p:nvPr>
        </p:nvSpPr>
        <p:spPr/>
        <p:txBody>
          <a:bodyPr/>
          <a:lstStyle/>
          <a:p>
            <a:endParaRPr lang="en-US" dirty="0"/>
          </a:p>
        </p:txBody>
      </p:sp>
      <p:sp>
        <p:nvSpPr>
          <p:cNvPr id="5" name="Slide Number Placeholder 4"/>
          <p:cNvSpPr>
            <a:spLocks noGrp="1"/>
          </p:cNvSpPr>
          <p:nvPr>
            <p:ph type="sldNum" sz="quarter" idx="11"/>
          </p:nvPr>
        </p:nvSpPr>
        <p:spPr/>
        <p:txBody>
          <a:bodyPr/>
          <a:lstStyle/>
          <a:p>
            <a:fld id="{A334113C-CE39-432B-91E1-5EF257AA2456}" type="slidenum">
              <a:rPr lang="en-US" smtClean="0"/>
              <a:t>4</a:t>
            </a:fld>
            <a:endParaRPr lang="en-US" dirty="0"/>
          </a:p>
        </p:txBody>
      </p:sp>
    </p:spTree>
    <p:extLst>
      <p:ext uri="{BB962C8B-B14F-4D97-AF65-F5344CB8AC3E}">
        <p14:creationId xmlns:p14="http://schemas.microsoft.com/office/powerpoint/2010/main" val="67958928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04850" y="692150"/>
            <a:ext cx="5541963" cy="3463925"/>
          </a:xfrm>
        </p:spPr>
      </p:sp>
      <p:sp>
        <p:nvSpPr>
          <p:cNvPr id="3" name="Notes Placeholder 2"/>
          <p:cNvSpPr>
            <a:spLocks noGrp="1"/>
          </p:cNvSpPr>
          <p:nvPr>
            <p:ph type="body" idx="1"/>
          </p:nvPr>
        </p:nvSpPr>
        <p:spPr/>
        <p:txBody>
          <a:bodyPr/>
          <a:lstStyle/>
          <a:p>
            <a:r>
              <a:rPr lang="en-US" dirty="0" smtClean="0"/>
              <a:t>Speaker notes:  </a:t>
            </a:r>
          </a:p>
          <a:p>
            <a:endParaRPr lang="en-US" dirty="0" smtClean="0"/>
          </a:p>
          <a:p>
            <a:r>
              <a:rPr lang="en-US" dirty="0" smtClean="0"/>
              <a:t>This slide provides a brief summary of the procedural history leading up to</a:t>
            </a:r>
            <a:r>
              <a:rPr lang="en-US" baseline="0" dirty="0" smtClean="0"/>
              <a:t> the Federal Circuit’s decision.  </a:t>
            </a:r>
          </a:p>
          <a:p>
            <a:endParaRPr lang="en-US" baseline="0" dirty="0" smtClean="0"/>
          </a:p>
          <a:p>
            <a:r>
              <a:rPr lang="en-US" baseline="0" dirty="0" smtClean="0"/>
              <a:t>The ‘171 patent issued and was assigned to </a:t>
            </a:r>
            <a:r>
              <a:rPr lang="en-US" baseline="0" dirty="0" err="1" smtClean="0"/>
              <a:t>Outdry</a:t>
            </a:r>
            <a:r>
              <a:rPr lang="en-US" baseline="0" dirty="0" smtClean="0"/>
              <a:t>.  </a:t>
            </a:r>
          </a:p>
          <a:p>
            <a:endParaRPr lang="en-US" baseline="0" dirty="0" smtClean="0"/>
          </a:p>
          <a:p>
            <a:r>
              <a:rPr lang="en-US" baseline="0" dirty="0" err="1" smtClean="0"/>
              <a:t>Geox</a:t>
            </a:r>
            <a:r>
              <a:rPr lang="en-US" baseline="0" dirty="0" smtClean="0"/>
              <a:t> challenged the validity of </a:t>
            </a:r>
            <a:r>
              <a:rPr lang="en-US" baseline="0" dirty="0" err="1" smtClean="0"/>
              <a:t>Outdry’s</a:t>
            </a:r>
            <a:r>
              <a:rPr lang="en-US" baseline="0" dirty="0" smtClean="0"/>
              <a:t> patent on obviousness grounds, and the PTAB agreed with </a:t>
            </a:r>
            <a:r>
              <a:rPr lang="en-US" baseline="0" dirty="0" err="1" smtClean="0"/>
              <a:t>Geox</a:t>
            </a:r>
            <a:r>
              <a:rPr lang="en-US" baseline="0" dirty="0" smtClean="0"/>
              <a:t>.  </a:t>
            </a:r>
          </a:p>
          <a:p>
            <a:endParaRPr lang="en-US" baseline="0" dirty="0" smtClean="0"/>
          </a:p>
          <a:p>
            <a:r>
              <a:rPr lang="en-US" baseline="0" dirty="0" err="1" smtClean="0"/>
              <a:t>Outdry</a:t>
            </a:r>
            <a:r>
              <a:rPr lang="en-US" baseline="0" dirty="0" smtClean="0"/>
              <a:t> appealed the PTAB’s decision to the Federal Circuit, who agreed with the PTAB that the patent was invalid because the claims would have been obvious.  </a:t>
            </a:r>
            <a:endParaRPr lang="en-US" dirty="0"/>
          </a:p>
        </p:txBody>
      </p:sp>
      <p:sp>
        <p:nvSpPr>
          <p:cNvPr id="4" name="Footer Placeholder 3"/>
          <p:cNvSpPr>
            <a:spLocks noGrp="1"/>
          </p:cNvSpPr>
          <p:nvPr>
            <p:ph type="ftr" sz="quarter" idx="10"/>
          </p:nvPr>
        </p:nvSpPr>
        <p:spPr/>
        <p:txBody>
          <a:bodyPr/>
          <a:lstStyle/>
          <a:p>
            <a:endParaRPr lang="en-US" dirty="0"/>
          </a:p>
        </p:txBody>
      </p:sp>
      <p:sp>
        <p:nvSpPr>
          <p:cNvPr id="5" name="Slide Number Placeholder 4"/>
          <p:cNvSpPr>
            <a:spLocks noGrp="1"/>
          </p:cNvSpPr>
          <p:nvPr>
            <p:ph type="sldNum" sz="quarter" idx="11"/>
          </p:nvPr>
        </p:nvSpPr>
        <p:spPr/>
        <p:txBody>
          <a:bodyPr/>
          <a:lstStyle/>
          <a:p>
            <a:fld id="{A334113C-CE39-432B-91E1-5EF257AA2456}" type="slidenum">
              <a:rPr lang="en-US" smtClean="0"/>
              <a:t>5</a:t>
            </a:fld>
            <a:endParaRPr lang="en-US" dirty="0"/>
          </a:p>
        </p:txBody>
      </p:sp>
    </p:spTree>
    <p:extLst>
      <p:ext uri="{BB962C8B-B14F-4D97-AF65-F5344CB8AC3E}">
        <p14:creationId xmlns:p14="http://schemas.microsoft.com/office/powerpoint/2010/main" val="246986438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04850" y="692150"/>
            <a:ext cx="5541963" cy="3463925"/>
          </a:xfrm>
        </p:spPr>
      </p:sp>
      <p:sp>
        <p:nvSpPr>
          <p:cNvPr id="3" name="Notes Placeholder 2"/>
          <p:cNvSpPr>
            <a:spLocks noGrp="1"/>
          </p:cNvSpPr>
          <p:nvPr>
            <p:ph type="body" idx="1"/>
          </p:nvPr>
        </p:nvSpPr>
        <p:spPr/>
        <p:txBody>
          <a:bodyPr/>
          <a:lstStyle/>
          <a:p>
            <a:r>
              <a:rPr lang="en-US" dirty="0" smtClean="0"/>
              <a:t>Speaker notes:  </a:t>
            </a:r>
          </a:p>
          <a:p>
            <a:endParaRPr lang="en-US" dirty="0" smtClean="0"/>
          </a:p>
          <a:p>
            <a:r>
              <a:rPr lang="en-US" dirty="0" smtClean="0"/>
              <a:t>Although other</a:t>
            </a:r>
            <a:r>
              <a:rPr lang="en-US" baseline="0" dirty="0" smtClean="0"/>
              <a:t> claims were involved in the PTAB proceeding, and were also invalidated for obviousness at the Federal Circuit, t</a:t>
            </a:r>
            <a:r>
              <a:rPr lang="en-US" dirty="0" smtClean="0"/>
              <a:t>his training module only considers claim 1.  </a:t>
            </a:r>
          </a:p>
          <a:p>
            <a:endParaRPr lang="en-US" dirty="0" smtClean="0"/>
          </a:p>
          <a:p>
            <a:r>
              <a:rPr lang="en-US" dirty="0" smtClean="0"/>
              <a:t>The claim is drawn to a process for waterproofing leather.  The figure shows a three-ply sheet.  A semi-permeable membrane is sandwiched</a:t>
            </a:r>
            <a:r>
              <a:rPr lang="en-US" baseline="0" dirty="0" smtClean="0"/>
              <a:t> between leather and a support sheet.  Glue dots on the semi-permeable membrane arranged in a discontinuous pattern serve to bond the membrane to the leather.  </a:t>
            </a:r>
          </a:p>
          <a:p>
            <a:endParaRPr lang="en-US" baseline="0" dirty="0" smtClean="0"/>
          </a:p>
          <a:p>
            <a:r>
              <a:rPr lang="en-US" baseline="0" dirty="0" smtClean="0"/>
              <a:t>The purpose of the invention, as indicated in the specification, is to provide leather for shoes, clothing, or other items that is waterproof yet breathable.  </a:t>
            </a:r>
            <a:endParaRPr lang="en-US" dirty="0" smtClean="0"/>
          </a:p>
          <a:p>
            <a:endParaRPr lang="en-US" dirty="0" smtClean="0"/>
          </a:p>
          <a:p>
            <a:r>
              <a:rPr lang="en-US" dirty="0" smtClean="0"/>
              <a:t>As will be seen in later slides, the obviousness of the claim</a:t>
            </a:r>
            <a:r>
              <a:rPr lang="en-US" baseline="0" dirty="0" smtClean="0"/>
              <a:t> turned on the </a:t>
            </a:r>
            <a:r>
              <a:rPr lang="en-US" dirty="0" smtClean="0"/>
              <a:t>issue of whether the density of the glue dots that bond the leather to the membrane was taught by the prior art.  </a:t>
            </a:r>
            <a:endParaRPr lang="en-US" dirty="0"/>
          </a:p>
        </p:txBody>
      </p:sp>
      <p:sp>
        <p:nvSpPr>
          <p:cNvPr id="4" name="Footer Placeholder 3"/>
          <p:cNvSpPr>
            <a:spLocks noGrp="1"/>
          </p:cNvSpPr>
          <p:nvPr>
            <p:ph type="ftr" sz="quarter" idx="10"/>
          </p:nvPr>
        </p:nvSpPr>
        <p:spPr/>
        <p:txBody>
          <a:bodyPr/>
          <a:lstStyle/>
          <a:p>
            <a:endParaRPr lang="en-US" dirty="0"/>
          </a:p>
        </p:txBody>
      </p:sp>
      <p:sp>
        <p:nvSpPr>
          <p:cNvPr id="5" name="Slide Number Placeholder 4"/>
          <p:cNvSpPr>
            <a:spLocks noGrp="1"/>
          </p:cNvSpPr>
          <p:nvPr>
            <p:ph type="sldNum" sz="quarter" idx="11"/>
          </p:nvPr>
        </p:nvSpPr>
        <p:spPr/>
        <p:txBody>
          <a:bodyPr/>
          <a:lstStyle/>
          <a:p>
            <a:fld id="{A334113C-CE39-432B-91E1-5EF257AA2456}" type="slidenum">
              <a:rPr lang="en-US" smtClean="0"/>
              <a:t>6</a:t>
            </a:fld>
            <a:endParaRPr lang="en-US" dirty="0"/>
          </a:p>
        </p:txBody>
      </p:sp>
    </p:spTree>
    <p:extLst>
      <p:ext uri="{BB962C8B-B14F-4D97-AF65-F5344CB8AC3E}">
        <p14:creationId xmlns:p14="http://schemas.microsoft.com/office/powerpoint/2010/main" val="52355664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04850" y="692150"/>
            <a:ext cx="5541963" cy="3463925"/>
          </a:xfrm>
        </p:spPr>
      </p:sp>
      <p:sp>
        <p:nvSpPr>
          <p:cNvPr id="3" name="Notes Placeholder 2"/>
          <p:cNvSpPr>
            <a:spLocks noGrp="1"/>
          </p:cNvSpPr>
          <p:nvPr>
            <p:ph type="body" idx="1"/>
          </p:nvPr>
        </p:nvSpPr>
        <p:spPr/>
        <p:txBody>
          <a:bodyPr/>
          <a:lstStyle/>
          <a:p>
            <a:r>
              <a:rPr lang="en-US" dirty="0" smtClean="0"/>
              <a:t>Speaker notes:  </a:t>
            </a:r>
          </a:p>
          <a:p>
            <a:endParaRPr lang="en-US" dirty="0" smtClean="0"/>
          </a:p>
          <a:p>
            <a:r>
              <a:rPr lang="en-US" dirty="0" smtClean="0"/>
              <a:t>Based on </a:t>
            </a:r>
            <a:r>
              <a:rPr lang="en-US" dirty="0" err="1" smtClean="0"/>
              <a:t>Geox’s</a:t>
            </a:r>
            <a:r>
              <a:rPr lang="en-US" dirty="0" smtClean="0"/>
              <a:t> arguments</a:t>
            </a:r>
            <a:r>
              <a:rPr lang="en-US" baseline="0" dirty="0" smtClean="0"/>
              <a:t>, the PTAB considered whether the combination of the Thornton, Scott, and Hayton references rendered claim 1 obvious.  </a:t>
            </a:r>
          </a:p>
          <a:p>
            <a:endParaRPr lang="en-US" baseline="0" dirty="0" smtClean="0"/>
          </a:p>
          <a:p>
            <a:r>
              <a:rPr lang="en-US" dirty="0" smtClean="0"/>
              <a:t>Thornton</a:t>
            </a:r>
            <a:r>
              <a:rPr lang="en-US" baseline="0" dirty="0" smtClean="0"/>
              <a:t> is the most comprehensive reference.  Thornton taught waterproof yet breathable items of clothing, such as a glove, that had three layers – an inner layer, a middle layer of film (also referred to in Thornton as a membrane), and an outer water-permeable layer that could be leather.  According to Thornton, glue dots bond the middle membrane layer to the outer water-permeable layer.  According to the PTAB, t</a:t>
            </a:r>
            <a:r>
              <a:rPr lang="en-US" dirty="0" smtClean="0"/>
              <a:t>he only limitation of claim 1 not taught by the Thornton reference is the density of the glue dots.  </a:t>
            </a:r>
            <a:endParaRPr lang="en-US" dirty="0"/>
          </a:p>
        </p:txBody>
      </p:sp>
      <p:sp>
        <p:nvSpPr>
          <p:cNvPr id="4" name="Footer Placeholder 3"/>
          <p:cNvSpPr>
            <a:spLocks noGrp="1"/>
          </p:cNvSpPr>
          <p:nvPr>
            <p:ph type="ftr" sz="quarter" idx="10"/>
          </p:nvPr>
        </p:nvSpPr>
        <p:spPr/>
        <p:txBody>
          <a:bodyPr/>
          <a:lstStyle/>
          <a:p>
            <a:endParaRPr lang="en-US" dirty="0"/>
          </a:p>
        </p:txBody>
      </p:sp>
      <p:sp>
        <p:nvSpPr>
          <p:cNvPr id="5" name="Slide Number Placeholder 4"/>
          <p:cNvSpPr>
            <a:spLocks noGrp="1"/>
          </p:cNvSpPr>
          <p:nvPr>
            <p:ph type="sldNum" sz="quarter" idx="11"/>
          </p:nvPr>
        </p:nvSpPr>
        <p:spPr/>
        <p:txBody>
          <a:bodyPr/>
          <a:lstStyle/>
          <a:p>
            <a:fld id="{A334113C-CE39-432B-91E1-5EF257AA2456}" type="slidenum">
              <a:rPr lang="en-US" smtClean="0"/>
              <a:t>7</a:t>
            </a:fld>
            <a:endParaRPr lang="en-US" dirty="0"/>
          </a:p>
        </p:txBody>
      </p:sp>
    </p:spTree>
    <p:extLst>
      <p:ext uri="{BB962C8B-B14F-4D97-AF65-F5344CB8AC3E}">
        <p14:creationId xmlns:p14="http://schemas.microsoft.com/office/powerpoint/2010/main" val="236252198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04850" y="692150"/>
            <a:ext cx="5541963" cy="3463925"/>
          </a:xfrm>
        </p:spPr>
      </p:sp>
      <p:sp>
        <p:nvSpPr>
          <p:cNvPr id="3" name="Notes Placeholder 2"/>
          <p:cNvSpPr>
            <a:spLocks noGrp="1"/>
          </p:cNvSpPr>
          <p:nvPr>
            <p:ph type="body" idx="1"/>
          </p:nvPr>
        </p:nvSpPr>
        <p:spPr/>
        <p:txBody>
          <a:bodyPr/>
          <a:lstStyle/>
          <a:p>
            <a:r>
              <a:rPr lang="en-US" dirty="0" smtClean="0"/>
              <a:t>Speaker notes:  </a:t>
            </a:r>
          </a:p>
          <a:p>
            <a:endParaRPr lang="en-US" dirty="0" smtClean="0"/>
          </a:p>
          <a:p>
            <a:r>
              <a:rPr lang="en-US" dirty="0" smtClean="0"/>
              <a:t>The Scott reference is about waterproof</a:t>
            </a:r>
            <a:r>
              <a:rPr lang="en-US" baseline="0" dirty="0" smtClean="0"/>
              <a:t> materials for rainwear.  Like Thornton, Scott uses adhesive to bond a vapor-permeable membrane to an outer layer.  </a:t>
            </a:r>
            <a:r>
              <a:rPr lang="en-US" dirty="0" smtClean="0"/>
              <a:t>Scott introduces</a:t>
            </a:r>
            <a:r>
              <a:rPr lang="en-US" baseline="0" dirty="0" smtClean="0"/>
              <a:t> the idea that there is an optimal amount of adhesive.  Too much blocks pores in the membrane and reduces the desired vapor permeability.  Too little won’t adhere well.  </a:t>
            </a:r>
            <a:endParaRPr lang="en-US" dirty="0"/>
          </a:p>
        </p:txBody>
      </p:sp>
      <p:sp>
        <p:nvSpPr>
          <p:cNvPr id="4" name="Footer Placeholder 3"/>
          <p:cNvSpPr>
            <a:spLocks noGrp="1"/>
          </p:cNvSpPr>
          <p:nvPr>
            <p:ph type="ftr" sz="quarter" idx="10"/>
          </p:nvPr>
        </p:nvSpPr>
        <p:spPr/>
        <p:txBody>
          <a:bodyPr/>
          <a:lstStyle/>
          <a:p>
            <a:endParaRPr lang="en-US" dirty="0"/>
          </a:p>
        </p:txBody>
      </p:sp>
      <p:sp>
        <p:nvSpPr>
          <p:cNvPr id="5" name="Slide Number Placeholder 4"/>
          <p:cNvSpPr>
            <a:spLocks noGrp="1"/>
          </p:cNvSpPr>
          <p:nvPr>
            <p:ph type="sldNum" sz="quarter" idx="11"/>
          </p:nvPr>
        </p:nvSpPr>
        <p:spPr/>
        <p:txBody>
          <a:bodyPr/>
          <a:lstStyle/>
          <a:p>
            <a:fld id="{A334113C-CE39-432B-91E1-5EF257AA2456}" type="slidenum">
              <a:rPr lang="en-US" smtClean="0"/>
              <a:t>8</a:t>
            </a:fld>
            <a:endParaRPr lang="en-US" dirty="0"/>
          </a:p>
        </p:txBody>
      </p:sp>
    </p:spTree>
    <p:extLst>
      <p:ext uri="{BB962C8B-B14F-4D97-AF65-F5344CB8AC3E}">
        <p14:creationId xmlns:p14="http://schemas.microsoft.com/office/powerpoint/2010/main" val="374109053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04850" y="692150"/>
            <a:ext cx="5541963" cy="3463925"/>
          </a:xfrm>
        </p:spPr>
      </p:sp>
      <p:sp>
        <p:nvSpPr>
          <p:cNvPr id="3" name="Notes Placeholder 2"/>
          <p:cNvSpPr>
            <a:spLocks noGrp="1"/>
          </p:cNvSpPr>
          <p:nvPr>
            <p:ph type="body" idx="1"/>
          </p:nvPr>
        </p:nvSpPr>
        <p:spPr/>
        <p:txBody>
          <a:bodyPr/>
          <a:lstStyle/>
          <a:p>
            <a:r>
              <a:rPr lang="en-US" dirty="0" smtClean="0"/>
              <a:t>Speaker notes:  </a:t>
            </a:r>
          </a:p>
          <a:p>
            <a:endParaRPr lang="en-US" dirty="0" smtClean="0"/>
          </a:p>
          <a:p>
            <a:r>
              <a:rPr lang="en-US" dirty="0"/>
              <a:t>The Hayton reference discloses waterproof socks that have three layers.  The socks of Hayton include a vapor-permeable membrane that is bonded to the inside of the socks by dots of adhesive.  The Hayton reference is important because it teaches a dot density range that overlaps with the range of </a:t>
            </a:r>
            <a:r>
              <a:rPr lang="en-US" dirty="0" err="1"/>
              <a:t>Outdry’s</a:t>
            </a:r>
            <a:r>
              <a:rPr lang="en-US" dirty="0"/>
              <a:t> claim 1. </a:t>
            </a:r>
            <a:endParaRPr lang="en-US" dirty="0" smtClean="0"/>
          </a:p>
          <a:p>
            <a:endParaRPr lang="en-US" dirty="0"/>
          </a:p>
        </p:txBody>
      </p:sp>
      <p:sp>
        <p:nvSpPr>
          <p:cNvPr id="4" name="Footer Placeholder 3"/>
          <p:cNvSpPr>
            <a:spLocks noGrp="1"/>
          </p:cNvSpPr>
          <p:nvPr>
            <p:ph type="ftr" sz="quarter" idx="10"/>
          </p:nvPr>
        </p:nvSpPr>
        <p:spPr/>
        <p:txBody>
          <a:bodyPr/>
          <a:lstStyle/>
          <a:p>
            <a:endParaRPr lang="en-US" dirty="0"/>
          </a:p>
        </p:txBody>
      </p:sp>
      <p:sp>
        <p:nvSpPr>
          <p:cNvPr id="5" name="Slide Number Placeholder 4"/>
          <p:cNvSpPr>
            <a:spLocks noGrp="1"/>
          </p:cNvSpPr>
          <p:nvPr>
            <p:ph type="sldNum" sz="quarter" idx="11"/>
          </p:nvPr>
        </p:nvSpPr>
        <p:spPr/>
        <p:txBody>
          <a:bodyPr/>
          <a:lstStyle/>
          <a:p>
            <a:fld id="{A334113C-CE39-432B-91E1-5EF257AA2456}" type="slidenum">
              <a:rPr lang="en-US" smtClean="0"/>
              <a:t>9</a:t>
            </a:fld>
            <a:endParaRPr lang="en-US" dirty="0"/>
          </a:p>
        </p:txBody>
      </p:sp>
    </p:spTree>
    <p:extLst>
      <p:ext uri="{BB962C8B-B14F-4D97-AF65-F5344CB8AC3E}">
        <p14:creationId xmlns:p14="http://schemas.microsoft.com/office/powerpoint/2010/main" val="3104431178"/>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4" name="Rectangle 9"/>
          <p:cNvSpPr/>
          <p:nvPr/>
        </p:nvSpPr>
        <p:spPr>
          <a:xfrm>
            <a:off x="-6350" y="4283076"/>
            <a:ext cx="9150350" cy="1431925"/>
          </a:xfrm>
          <a:custGeom>
            <a:avLst/>
            <a:gdLst>
              <a:gd name="connsiteX0" fmla="*/ 0 w 9144000"/>
              <a:gd name="connsiteY0" fmla="*/ 0 h 1762512"/>
              <a:gd name="connsiteX1" fmla="*/ 9144000 w 9144000"/>
              <a:gd name="connsiteY1" fmla="*/ 0 h 1762512"/>
              <a:gd name="connsiteX2" fmla="*/ 9144000 w 9144000"/>
              <a:gd name="connsiteY2" fmla="*/ 1762512 h 1762512"/>
              <a:gd name="connsiteX3" fmla="*/ 0 w 9144000"/>
              <a:gd name="connsiteY3" fmla="*/ 1762512 h 1762512"/>
              <a:gd name="connsiteX4" fmla="*/ 0 w 9144000"/>
              <a:gd name="connsiteY4" fmla="*/ 0 h 1762512"/>
              <a:gd name="connsiteX0" fmla="*/ 80537 w 9144000"/>
              <a:gd name="connsiteY0" fmla="*/ 613317 h 1762512"/>
              <a:gd name="connsiteX1" fmla="*/ 9144000 w 9144000"/>
              <a:gd name="connsiteY1" fmla="*/ 0 h 1762512"/>
              <a:gd name="connsiteX2" fmla="*/ 9144000 w 9144000"/>
              <a:gd name="connsiteY2" fmla="*/ 1762512 h 1762512"/>
              <a:gd name="connsiteX3" fmla="*/ 0 w 9144000"/>
              <a:gd name="connsiteY3" fmla="*/ 1762512 h 1762512"/>
              <a:gd name="connsiteX4" fmla="*/ 80537 w 9144000"/>
              <a:gd name="connsiteY4" fmla="*/ 613317 h 1762512"/>
              <a:gd name="connsiteX0" fmla="*/ 0 w 9150195"/>
              <a:gd name="connsiteY0" fmla="*/ 229219 h 1762512"/>
              <a:gd name="connsiteX1" fmla="*/ 9150195 w 9150195"/>
              <a:gd name="connsiteY1" fmla="*/ 0 h 1762512"/>
              <a:gd name="connsiteX2" fmla="*/ 9150195 w 9150195"/>
              <a:gd name="connsiteY2" fmla="*/ 1762512 h 1762512"/>
              <a:gd name="connsiteX3" fmla="*/ 6195 w 9150195"/>
              <a:gd name="connsiteY3" fmla="*/ 1762512 h 1762512"/>
              <a:gd name="connsiteX4" fmla="*/ 0 w 9150195"/>
              <a:gd name="connsiteY4" fmla="*/ 229219 h 1762512"/>
              <a:gd name="connsiteX0" fmla="*/ 0 w 9150195"/>
              <a:gd name="connsiteY0" fmla="*/ 229219 h 1762512"/>
              <a:gd name="connsiteX1" fmla="*/ 4161872 w 9150195"/>
              <a:gd name="connsiteY1" fmla="*/ 125335 h 1762512"/>
              <a:gd name="connsiteX2" fmla="*/ 9150195 w 9150195"/>
              <a:gd name="connsiteY2" fmla="*/ 0 h 1762512"/>
              <a:gd name="connsiteX3" fmla="*/ 9150195 w 9150195"/>
              <a:gd name="connsiteY3" fmla="*/ 1762512 h 1762512"/>
              <a:gd name="connsiteX4" fmla="*/ 6195 w 9150195"/>
              <a:gd name="connsiteY4" fmla="*/ 1762512 h 1762512"/>
              <a:gd name="connsiteX5" fmla="*/ 0 w 9150195"/>
              <a:gd name="connsiteY5" fmla="*/ 229219 h 1762512"/>
              <a:gd name="connsiteX0" fmla="*/ 0 w 9150195"/>
              <a:gd name="connsiteY0" fmla="*/ 229219 h 1762512"/>
              <a:gd name="connsiteX1" fmla="*/ 3997718 w 9150195"/>
              <a:gd name="connsiteY1" fmla="*/ 1252784 h 1762512"/>
              <a:gd name="connsiteX2" fmla="*/ 9150195 w 9150195"/>
              <a:gd name="connsiteY2" fmla="*/ 0 h 1762512"/>
              <a:gd name="connsiteX3" fmla="*/ 9150195 w 9150195"/>
              <a:gd name="connsiteY3" fmla="*/ 1762512 h 1762512"/>
              <a:gd name="connsiteX4" fmla="*/ 6195 w 9150195"/>
              <a:gd name="connsiteY4" fmla="*/ 1762512 h 1762512"/>
              <a:gd name="connsiteX5" fmla="*/ 0 w 9150195"/>
              <a:gd name="connsiteY5" fmla="*/ 229219 h 1762512"/>
              <a:gd name="connsiteX0" fmla="*/ 0 w 9150195"/>
              <a:gd name="connsiteY0" fmla="*/ 229219 h 1762512"/>
              <a:gd name="connsiteX1" fmla="*/ 3086234 w 9150195"/>
              <a:gd name="connsiteY1" fmla="*/ 475233 h 1762512"/>
              <a:gd name="connsiteX2" fmla="*/ 9150195 w 9150195"/>
              <a:gd name="connsiteY2" fmla="*/ 0 h 1762512"/>
              <a:gd name="connsiteX3" fmla="*/ 9150195 w 9150195"/>
              <a:gd name="connsiteY3" fmla="*/ 1762512 h 1762512"/>
              <a:gd name="connsiteX4" fmla="*/ 6195 w 9150195"/>
              <a:gd name="connsiteY4" fmla="*/ 1762512 h 1762512"/>
              <a:gd name="connsiteX5" fmla="*/ 0 w 9150195"/>
              <a:gd name="connsiteY5" fmla="*/ 229219 h 17625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150195" h="1762512">
                <a:moveTo>
                  <a:pt x="0" y="229219"/>
                </a:moveTo>
                <a:lnTo>
                  <a:pt x="3086234" y="475233"/>
                </a:lnTo>
                <a:lnTo>
                  <a:pt x="9150195" y="0"/>
                </a:lnTo>
                <a:lnTo>
                  <a:pt x="9150195" y="1762512"/>
                </a:lnTo>
                <a:lnTo>
                  <a:pt x="6195" y="1762512"/>
                </a:lnTo>
                <a:lnTo>
                  <a:pt x="0" y="229219"/>
                </a:lnTo>
                <a:close/>
              </a:path>
            </a:pathLst>
          </a:custGeom>
          <a:solidFill>
            <a:srgbClr val="164469"/>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eaLnBrk="1" fontAlgn="auto" hangingPunct="1">
              <a:spcBef>
                <a:spcPts val="0"/>
              </a:spcBef>
              <a:spcAft>
                <a:spcPts val="0"/>
              </a:spcAft>
              <a:defRPr/>
            </a:pPr>
            <a:endParaRPr lang="en-US" sz="1500" dirty="0"/>
          </a:p>
        </p:txBody>
      </p:sp>
      <p:pic>
        <p:nvPicPr>
          <p:cNvPr id="5" name="Picture 9" descr="USPTO-logo-reverse-stacked-500px.pn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7404100" y="4702175"/>
            <a:ext cx="1339850" cy="661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Rectangle 9"/>
          <p:cNvSpPr/>
          <p:nvPr/>
        </p:nvSpPr>
        <p:spPr>
          <a:xfrm>
            <a:off x="-1588" y="1"/>
            <a:ext cx="9144001" cy="377825"/>
          </a:xfrm>
          <a:custGeom>
            <a:avLst/>
            <a:gdLst>
              <a:gd name="connsiteX0" fmla="*/ 0 w 9144000"/>
              <a:gd name="connsiteY0" fmla="*/ 0 h 242186"/>
              <a:gd name="connsiteX1" fmla="*/ 9144000 w 9144000"/>
              <a:gd name="connsiteY1" fmla="*/ 0 h 242186"/>
              <a:gd name="connsiteX2" fmla="*/ 9144000 w 9144000"/>
              <a:gd name="connsiteY2" fmla="*/ 242186 h 242186"/>
              <a:gd name="connsiteX3" fmla="*/ 0 w 9144000"/>
              <a:gd name="connsiteY3" fmla="*/ 242186 h 242186"/>
              <a:gd name="connsiteX4" fmla="*/ 0 w 9144000"/>
              <a:gd name="connsiteY4" fmla="*/ 0 h 242186"/>
              <a:gd name="connsiteX0" fmla="*/ 0 w 9144000"/>
              <a:gd name="connsiteY0" fmla="*/ 0 h 472558"/>
              <a:gd name="connsiteX1" fmla="*/ 9144000 w 9144000"/>
              <a:gd name="connsiteY1" fmla="*/ 0 h 472558"/>
              <a:gd name="connsiteX2" fmla="*/ 9144000 w 9144000"/>
              <a:gd name="connsiteY2" fmla="*/ 242186 h 472558"/>
              <a:gd name="connsiteX3" fmla="*/ 6119628 w 9144000"/>
              <a:gd name="connsiteY3" fmla="*/ 472558 h 472558"/>
              <a:gd name="connsiteX4" fmla="*/ 0 w 9144000"/>
              <a:gd name="connsiteY4" fmla="*/ 0 h 47255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472558">
                <a:moveTo>
                  <a:pt x="0" y="0"/>
                </a:moveTo>
                <a:lnTo>
                  <a:pt x="9144000" y="0"/>
                </a:lnTo>
                <a:lnTo>
                  <a:pt x="9144000" y="242186"/>
                </a:lnTo>
                <a:lnTo>
                  <a:pt x="6119628" y="472558"/>
                </a:lnTo>
                <a:lnTo>
                  <a:pt x="0" y="0"/>
                </a:lnTo>
                <a:close/>
              </a:path>
            </a:pathLst>
          </a:custGeom>
          <a:solidFill>
            <a:srgbClr val="164469"/>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eaLnBrk="1" fontAlgn="auto" hangingPunct="1">
              <a:spcBef>
                <a:spcPts val="0"/>
              </a:spcBef>
              <a:spcAft>
                <a:spcPts val="0"/>
              </a:spcAft>
              <a:defRPr/>
            </a:pPr>
            <a:endParaRPr lang="en-US" sz="1500" dirty="0"/>
          </a:p>
        </p:txBody>
      </p:sp>
      <p:sp>
        <p:nvSpPr>
          <p:cNvPr id="3" name="Subtitle 2"/>
          <p:cNvSpPr>
            <a:spLocks noGrp="1"/>
          </p:cNvSpPr>
          <p:nvPr>
            <p:ph type="subTitle" idx="1"/>
          </p:nvPr>
        </p:nvSpPr>
        <p:spPr>
          <a:xfrm>
            <a:off x="355601" y="2543941"/>
            <a:ext cx="8387802" cy="1079500"/>
          </a:xfrm>
        </p:spPr>
        <p:txBody>
          <a:bodyPr anchor="b">
            <a:normAutofit/>
          </a:bodyPr>
          <a:lstStyle>
            <a:lvl1pPr marL="0" indent="0" algn="r">
              <a:buNone/>
              <a:defRPr sz="2333">
                <a:solidFill>
                  <a:srgbClr val="898989"/>
                </a:solidFill>
              </a:defRPr>
            </a:lvl1pPr>
            <a:lvl2pPr marL="380985" indent="0" algn="ctr">
              <a:buNone/>
              <a:defRPr>
                <a:solidFill>
                  <a:schemeClr val="tx1">
                    <a:tint val="75000"/>
                  </a:schemeClr>
                </a:solidFill>
              </a:defRPr>
            </a:lvl2pPr>
            <a:lvl3pPr marL="761970" indent="0" algn="ctr">
              <a:buNone/>
              <a:defRPr>
                <a:solidFill>
                  <a:schemeClr val="tx1">
                    <a:tint val="75000"/>
                  </a:schemeClr>
                </a:solidFill>
              </a:defRPr>
            </a:lvl3pPr>
            <a:lvl4pPr marL="1142954" indent="0" algn="ctr">
              <a:buNone/>
              <a:defRPr>
                <a:solidFill>
                  <a:schemeClr val="tx1">
                    <a:tint val="75000"/>
                  </a:schemeClr>
                </a:solidFill>
              </a:defRPr>
            </a:lvl4pPr>
            <a:lvl5pPr marL="1523939" indent="0" algn="ctr">
              <a:buNone/>
              <a:defRPr>
                <a:solidFill>
                  <a:schemeClr val="tx1">
                    <a:tint val="75000"/>
                  </a:schemeClr>
                </a:solidFill>
              </a:defRPr>
            </a:lvl5pPr>
            <a:lvl6pPr marL="1904924" indent="0" algn="ctr">
              <a:buNone/>
              <a:defRPr>
                <a:solidFill>
                  <a:schemeClr val="tx1">
                    <a:tint val="75000"/>
                  </a:schemeClr>
                </a:solidFill>
              </a:defRPr>
            </a:lvl6pPr>
            <a:lvl7pPr marL="2285909" indent="0" algn="ctr">
              <a:buNone/>
              <a:defRPr>
                <a:solidFill>
                  <a:schemeClr val="tx1">
                    <a:tint val="75000"/>
                  </a:schemeClr>
                </a:solidFill>
              </a:defRPr>
            </a:lvl7pPr>
            <a:lvl8pPr marL="2666893" indent="0" algn="ctr">
              <a:buNone/>
              <a:defRPr>
                <a:solidFill>
                  <a:schemeClr val="tx1">
                    <a:tint val="75000"/>
                  </a:schemeClr>
                </a:solidFill>
              </a:defRPr>
            </a:lvl8pPr>
            <a:lvl9pPr marL="3047878" indent="0" algn="ctr">
              <a:buNone/>
              <a:defRPr>
                <a:solidFill>
                  <a:schemeClr val="tx1">
                    <a:tint val="75000"/>
                  </a:schemeClr>
                </a:solidFill>
              </a:defRPr>
            </a:lvl9pPr>
          </a:lstStyle>
          <a:p>
            <a:r>
              <a:rPr lang="en-US" smtClean="0"/>
              <a:t>Click to edit Master subtitle style</a:t>
            </a:r>
            <a:endParaRPr lang="en-US" dirty="0"/>
          </a:p>
        </p:txBody>
      </p:sp>
      <p:sp>
        <p:nvSpPr>
          <p:cNvPr id="2" name="Title 1"/>
          <p:cNvSpPr>
            <a:spLocks noGrp="1"/>
          </p:cNvSpPr>
          <p:nvPr>
            <p:ph type="ctrTitle"/>
          </p:nvPr>
        </p:nvSpPr>
        <p:spPr>
          <a:xfrm>
            <a:off x="355601" y="1162914"/>
            <a:ext cx="8387802" cy="1225021"/>
          </a:xfrm>
        </p:spPr>
        <p:txBody>
          <a:bodyPr>
            <a:normAutofit/>
          </a:bodyPr>
          <a:lstStyle>
            <a:lvl1pPr>
              <a:defRPr sz="3333"/>
            </a:lvl1pPr>
          </a:lstStyle>
          <a:p>
            <a:r>
              <a:rPr lang="en-US" smtClean="0"/>
              <a:t>Click to edit Master title style</a:t>
            </a:r>
            <a:endParaRPr lang="en-US" dirty="0"/>
          </a:p>
        </p:txBody>
      </p:sp>
      <p:sp>
        <p:nvSpPr>
          <p:cNvPr id="7" name="Date Placeholder 4"/>
          <p:cNvSpPr>
            <a:spLocks noGrp="1"/>
          </p:cNvSpPr>
          <p:nvPr>
            <p:ph type="dt" sz="half" idx="10"/>
          </p:nvPr>
        </p:nvSpPr>
        <p:spPr/>
        <p:txBody>
          <a:bodyPr/>
          <a:lstStyle>
            <a:lvl1pPr>
              <a:defRPr dirty="0" smtClean="0"/>
            </a:lvl1pPr>
          </a:lstStyle>
          <a:p>
            <a:pPr>
              <a:defRPr/>
            </a:pPr>
            <a:r>
              <a:rPr lang="en-US" smtClean="0"/>
              <a:t>Summer 2018</a:t>
            </a:r>
            <a:endParaRPr lang="en-US"/>
          </a:p>
        </p:txBody>
      </p:sp>
      <p:sp>
        <p:nvSpPr>
          <p:cNvPr id="8" name="Footer Placeholder 5"/>
          <p:cNvSpPr>
            <a:spLocks noGrp="1"/>
          </p:cNvSpPr>
          <p:nvPr>
            <p:ph type="ftr" sz="quarter" idx="11"/>
          </p:nvPr>
        </p:nvSpPr>
        <p:spPr/>
        <p:txBody>
          <a:bodyPr/>
          <a:lstStyle>
            <a:lvl1pPr>
              <a:defRPr dirty="0" smtClean="0"/>
            </a:lvl1pPr>
          </a:lstStyle>
          <a:p>
            <a:pPr>
              <a:defRPr/>
            </a:pPr>
            <a:r>
              <a:rPr lang="en-US" smtClean="0"/>
              <a:t>Clear Obviousness Rejections: Important Lessons from Outdry v. Geox</a:t>
            </a:r>
            <a:endParaRPr lang="en-US"/>
          </a:p>
        </p:txBody>
      </p:sp>
      <p:sp>
        <p:nvSpPr>
          <p:cNvPr id="9" name="Slide Number Placeholder 6"/>
          <p:cNvSpPr>
            <a:spLocks noGrp="1"/>
          </p:cNvSpPr>
          <p:nvPr>
            <p:ph type="sldNum" sz="quarter" idx="12"/>
          </p:nvPr>
        </p:nvSpPr>
        <p:spPr/>
        <p:txBody>
          <a:bodyPr/>
          <a:lstStyle>
            <a:lvl1pPr>
              <a:defRPr/>
            </a:lvl1pPr>
          </a:lstStyle>
          <a:p>
            <a:pPr>
              <a:defRPr/>
            </a:pPr>
            <a:fld id="{A5305511-3722-479A-881B-5A697D378FE3}" type="slidenum">
              <a:rPr lang="en-US"/>
              <a:pPr>
                <a:defRPr/>
              </a:pPr>
              <a:t>‹#›</a:t>
            </a:fld>
            <a:endParaRPr lang="en-US"/>
          </a:p>
        </p:txBody>
      </p:sp>
    </p:spTree>
    <p:extLst>
      <p:ext uri="{BB962C8B-B14F-4D97-AF65-F5344CB8AC3E}">
        <p14:creationId xmlns:p14="http://schemas.microsoft.com/office/powerpoint/2010/main" val="101808666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r>
              <a:rPr lang="en-US" smtClean="0"/>
              <a:t>Summer 2018</a:t>
            </a:r>
            <a:endParaRPr lang="en-US"/>
          </a:p>
        </p:txBody>
      </p:sp>
      <p:sp>
        <p:nvSpPr>
          <p:cNvPr id="3" name="Footer Placeholder 5"/>
          <p:cNvSpPr>
            <a:spLocks noGrp="1"/>
          </p:cNvSpPr>
          <p:nvPr>
            <p:ph type="ftr" sz="quarter" idx="11"/>
          </p:nvPr>
        </p:nvSpPr>
        <p:spPr/>
        <p:txBody>
          <a:bodyPr/>
          <a:lstStyle>
            <a:lvl1pPr>
              <a:defRPr/>
            </a:lvl1pPr>
          </a:lstStyle>
          <a:p>
            <a:pPr>
              <a:defRPr/>
            </a:pPr>
            <a:r>
              <a:rPr lang="en-US" smtClean="0"/>
              <a:t>Clear Obviousness Rejections: Important Lessons from Outdry v. Geox</a:t>
            </a:r>
            <a:endParaRPr lang="en-US"/>
          </a:p>
        </p:txBody>
      </p:sp>
      <p:sp>
        <p:nvSpPr>
          <p:cNvPr id="4" name="Slide Number Placeholder 6"/>
          <p:cNvSpPr>
            <a:spLocks noGrp="1"/>
          </p:cNvSpPr>
          <p:nvPr>
            <p:ph type="sldNum" sz="quarter" idx="12"/>
          </p:nvPr>
        </p:nvSpPr>
        <p:spPr/>
        <p:txBody>
          <a:bodyPr/>
          <a:lstStyle>
            <a:lvl1pPr>
              <a:defRPr/>
            </a:lvl1pPr>
          </a:lstStyle>
          <a:p>
            <a:pPr>
              <a:defRPr/>
            </a:pPr>
            <a:fld id="{8582A789-5878-4DF0-987C-150456F9E4B1}" type="slidenum">
              <a:rPr lang="en-US"/>
              <a:pPr>
                <a:defRPr/>
              </a:pPr>
              <a:t>‹#›</a:t>
            </a:fld>
            <a:endParaRPr lang="en-US"/>
          </a:p>
        </p:txBody>
      </p:sp>
    </p:spTree>
    <p:extLst>
      <p:ext uri="{BB962C8B-B14F-4D97-AF65-F5344CB8AC3E}">
        <p14:creationId xmlns:p14="http://schemas.microsoft.com/office/powerpoint/2010/main" val="195328405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3" name="Content Placeholder 2"/>
          <p:cNvSpPr>
            <a:spLocks noGrp="1"/>
          </p:cNvSpPr>
          <p:nvPr>
            <p:ph idx="1"/>
          </p:nvPr>
        </p:nvSpPr>
        <p:spPr>
          <a:xfrm>
            <a:off x="3575050" y="582084"/>
            <a:ext cx="5111750" cy="4523053"/>
          </a:xfrm>
        </p:spPr>
        <p:txBody>
          <a:bodyPr/>
          <a:lstStyle>
            <a:lvl1pPr>
              <a:defRPr sz="2667"/>
            </a:lvl1pPr>
            <a:lvl2pPr>
              <a:defRPr sz="2333"/>
            </a:lvl2pPr>
            <a:lvl3pPr>
              <a:defRPr sz="2000"/>
            </a:lvl3pPr>
            <a:lvl4pPr>
              <a:defRPr sz="1667"/>
            </a:lvl4pPr>
            <a:lvl5pPr>
              <a:defRPr sz="1667"/>
            </a:lvl5pPr>
            <a:lvl6pPr>
              <a:defRPr sz="1667"/>
            </a:lvl6pPr>
            <a:lvl7pPr>
              <a:defRPr sz="1667"/>
            </a:lvl7pPr>
            <a:lvl8pPr>
              <a:defRPr sz="1667"/>
            </a:lvl8pPr>
            <a:lvl9pPr>
              <a:defRPr sz="1667"/>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57201" y="1550463"/>
            <a:ext cx="3008314" cy="3554679"/>
          </a:xfrm>
        </p:spPr>
        <p:txBody>
          <a:bodyPr/>
          <a:lstStyle>
            <a:lvl1pPr marL="0" indent="0">
              <a:buNone/>
              <a:defRPr sz="1167"/>
            </a:lvl1pPr>
            <a:lvl2pPr marL="380985" indent="0">
              <a:buNone/>
              <a:defRPr sz="1000"/>
            </a:lvl2pPr>
            <a:lvl3pPr marL="761970" indent="0">
              <a:buNone/>
              <a:defRPr sz="833"/>
            </a:lvl3pPr>
            <a:lvl4pPr marL="1142954" indent="0">
              <a:buNone/>
              <a:defRPr sz="750"/>
            </a:lvl4pPr>
            <a:lvl5pPr marL="1523939" indent="0">
              <a:buNone/>
              <a:defRPr sz="750"/>
            </a:lvl5pPr>
            <a:lvl6pPr marL="1904924" indent="0">
              <a:buNone/>
              <a:defRPr sz="750"/>
            </a:lvl6pPr>
            <a:lvl7pPr marL="2285909" indent="0">
              <a:buNone/>
              <a:defRPr sz="750"/>
            </a:lvl7pPr>
            <a:lvl8pPr marL="2666893" indent="0">
              <a:buNone/>
              <a:defRPr sz="750"/>
            </a:lvl8pPr>
            <a:lvl9pPr marL="3047878" indent="0">
              <a:buNone/>
              <a:defRPr sz="750"/>
            </a:lvl9pPr>
          </a:lstStyle>
          <a:p>
            <a:pPr lvl="0"/>
            <a:r>
              <a:rPr lang="en-US" smtClean="0"/>
              <a:t>Click to edit Master text styles</a:t>
            </a:r>
          </a:p>
        </p:txBody>
      </p:sp>
      <p:sp>
        <p:nvSpPr>
          <p:cNvPr id="2" name="Title 1"/>
          <p:cNvSpPr>
            <a:spLocks noGrp="1"/>
          </p:cNvSpPr>
          <p:nvPr>
            <p:ph type="title"/>
          </p:nvPr>
        </p:nvSpPr>
        <p:spPr>
          <a:xfrm>
            <a:off x="457201" y="582083"/>
            <a:ext cx="3008314" cy="968375"/>
          </a:xfrm>
        </p:spPr>
        <p:txBody>
          <a:bodyPr/>
          <a:lstStyle>
            <a:lvl1pPr algn="l">
              <a:defRPr sz="1667" b="1"/>
            </a:lvl1pPr>
          </a:lstStyle>
          <a:p>
            <a:r>
              <a:rPr lang="en-US" smtClean="0"/>
              <a:t>Click to edit Master title style</a:t>
            </a:r>
            <a:endParaRPr lang="en-US"/>
          </a:p>
        </p:txBody>
      </p:sp>
      <p:sp>
        <p:nvSpPr>
          <p:cNvPr id="5" name="Date Placeholder 3"/>
          <p:cNvSpPr>
            <a:spLocks noGrp="1"/>
          </p:cNvSpPr>
          <p:nvPr>
            <p:ph type="dt" sz="half" idx="10"/>
          </p:nvPr>
        </p:nvSpPr>
        <p:spPr/>
        <p:txBody>
          <a:bodyPr/>
          <a:lstStyle>
            <a:lvl1pPr>
              <a:defRPr/>
            </a:lvl1pPr>
          </a:lstStyle>
          <a:p>
            <a:pPr>
              <a:defRPr/>
            </a:pPr>
            <a:r>
              <a:rPr lang="en-US" smtClean="0"/>
              <a:t>Summer 2018</a:t>
            </a:r>
            <a:endParaRPr lang="en-US"/>
          </a:p>
        </p:txBody>
      </p:sp>
      <p:sp>
        <p:nvSpPr>
          <p:cNvPr id="6" name="Footer Placeholder 5"/>
          <p:cNvSpPr>
            <a:spLocks noGrp="1"/>
          </p:cNvSpPr>
          <p:nvPr>
            <p:ph type="ftr" sz="quarter" idx="11"/>
          </p:nvPr>
        </p:nvSpPr>
        <p:spPr/>
        <p:txBody>
          <a:bodyPr/>
          <a:lstStyle>
            <a:lvl1pPr>
              <a:defRPr/>
            </a:lvl1pPr>
          </a:lstStyle>
          <a:p>
            <a:pPr>
              <a:defRPr/>
            </a:pPr>
            <a:r>
              <a:rPr lang="en-US" smtClean="0"/>
              <a:t>Clear Obviousness Rejections: Important Lessons from Outdry v. Geox</a:t>
            </a:r>
            <a:endParaRPr lang="en-US"/>
          </a:p>
        </p:txBody>
      </p:sp>
      <p:sp>
        <p:nvSpPr>
          <p:cNvPr id="7" name="Slide Number Placeholder 6"/>
          <p:cNvSpPr>
            <a:spLocks noGrp="1"/>
          </p:cNvSpPr>
          <p:nvPr>
            <p:ph type="sldNum" sz="quarter" idx="12"/>
          </p:nvPr>
        </p:nvSpPr>
        <p:spPr/>
        <p:txBody>
          <a:bodyPr/>
          <a:lstStyle>
            <a:lvl1pPr>
              <a:defRPr/>
            </a:lvl1pPr>
          </a:lstStyle>
          <a:p>
            <a:pPr>
              <a:defRPr/>
            </a:pPr>
            <a:fld id="{52063284-BEB6-4923-B154-0EFFAF397FF9}" type="slidenum">
              <a:rPr lang="en-US"/>
              <a:pPr>
                <a:defRPr/>
              </a:pPr>
              <a:t>‹#›</a:t>
            </a:fld>
            <a:endParaRPr lang="en-US"/>
          </a:p>
        </p:txBody>
      </p:sp>
    </p:spTree>
    <p:extLst>
      <p:ext uri="{BB962C8B-B14F-4D97-AF65-F5344CB8AC3E}">
        <p14:creationId xmlns:p14="http://schemas.microsoft.com/office/powerpoint/2010/main" val="140911707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3" name="Picture Placeholder 2"/>
          <p:cNvSpPr>
            <a:spLocks noGrp="1"/>
          </p:cNvSpPr>
          <p:nvPr>
            <p:ph type="pic" idx="1"/>
          </p:nvPr>
        </p:nvSpPr>
        <p:spPr>
          <a:xfrm>
            <a:off x="1792288" y="510646"/>
            <a:ext cx="5486400" cy="3429000"/>
          </a:xfrm>
        </p:spPr>
        <p:txBody>
          <a:bodyPr rtlCol="0">
            <a:normAutofit/>
          </a:bodyPr>
          <a:lstStyle>
            <a:lvl1pPr marL="0" indent="0">
              <a:buNone/>
              <a:defRPr sz="2667"/>
            </a:lvl1pPr>
            <a:lvl2pPr marL="380985" indent="0">
              <a:buNone/>
              <a:defRPr sz="2333"/>
            </a:lvl2pPr>
            <a:lvl3pPr marL="761970" indent="0">
              <a:buNone/>
              <a:defRPr sz="2000"/>
            </a:lvl3pPr>
            <a:lvl4pPr marL="1142954" indent="0">
              <a:buNone/>
              <a:defRPr sz="1667"/>
            </a:lvl4pPr>
            <a:lvl5pPr marL="1523939" indent="0">
              <a:buNone/>
              <a:defRPr sz="1667"/>
            </a:lvl5pPr>
            <a:lvl6pPr marL="1904924" indent="0">
              <a:buNone/>
              <a:defRPr sz="1667"/>
            </a:lvl6pPr>
            <a:lvl7pPr marL="2285909" indent="0">
              <a:buNone/>
              <a:defRPr sz="1667"/>
            </a:lvl7pPr>
            <a:lvl8pPr marL="2666893" indent="0">
              <a:buNone/>
              <a:defRPr sz="1667"/>
            </a:lvl8pPr>
            <a:lvl9pPr marL="3047878" indent="0">
              <a:buNone/>
              <a:defRPr sz="1667"/>
            </a:lvl9pPr>
          </a:lstStyle>
          <a:p>
            <a:pPr lvl="0"/>
            <a:r>
              <a:rPr lang="en-US" noProof="0" smtClean="0"/>
              <a:t>Click icon to add picture</a:t>
            </a:r>
            <a:endParaRPr lang="en-US" noProof="0"/>
          </a:p>
        </p:txBody>
      </p:sp>
      <p:sp>
        <p:nvSpPr>
          <p:cNvPr id="4" name="Text Placeholder 3"/>
          <p:cNvSpPr>
            <a:spLocks noGrp="1"/>
          </p:cNvSpPr>
          <p:nvPr>
            <p:ph type="body" sz="half" idx="2"/>
          </p:nvPr>
        </p:nvSpPr>
        <p:spPr>
          <a:xfrm>
            <a:off x="1792288" y="4472782"/>
            <a:ext cx="5486400" cy="670718"/>
          </a:xfrm>
        </p:spPr>
        <p:txBody>
          <a:bodyPr/>
          <a:lstStyle>
            <a:lvl1pPr marL="0" indent="0">
              <a:buNone/>
              <a:defRPr sz="1167"/>
            </a:lvl1pPr>
            <a:lvl2pPr marL="380985" indent="0">
              <a:buNone/>
              <a:defRPr sz="1000"/>
            </a:lvl2pPr>
            <a:lvl3pPr marL="761970" indent="0">
              <a:buNone/>
              <a:defRPr sz="833"/>
            </a:lvl3pPr>
            <a:lvl4pPr marL="1142954" indent="0">
              <a:buNone/>
              <a:defRPr sz="750"/>
            </a:lvl4pPr>
            <a:lvl5pPr marL="1523939" indent="0">
              <a:buNone/>
              <a:defRPr sz="750"/>
            </a:lvl5pPr>
            <a:lvl6pPr marL="1904924" indent="0">
              <a:buNone/>
              <a:defRPr sz="750"/>
            </a:lvl6pPr>
            <a:lvl7pPr marL="2285909" indent="0">
              <a:buNone/>
              <a:defRPr sz="750"/>
            </a:lvl7pPr>
            <a:lvl8pPr marL="2666893" indent="0">
              <a:buNone/>
              <a:defRPr sz="750"/>
            </a:lvl8pPr>
            <a:lvl9pPr marL="3047878" indent="0">
              <a:buNone/>
              <a:defRPr sz="750"/>
            </a:lvl9pPr>
          </a:lstStyle>
          <a:p>
            <a:pPr lvl="0"/>
            <a:r>
              <a:rPr lang="en-US" smtClean="0"/>
              <a:t>Click to edit Master text styles</a:t>
            </a:r>
          </a:p>
        </p:txBody>
      </p:sp>
      <p:sp>
        <p:nvSpPr>
          <p:cNvPr id="2" name="Title 1"/>
          <p:cNvSpPr>
            <a:spLocks noGrp="1"/>
          </p:cNvSpPr>
          <p:nvPr>
            <p:ph type="title"/>
          </p:nvPr>
        </p:nvSpPr>
        <p:spPr>
          <a:xfrm>
            <a:off x="1792288" y="4000500"/>
            <a:ext cx="5486400" cy="472282"/>
          </a:xfrm>
        </p:spPr>
        <p:txBody>
          <a:bodyPr/>
          <a:lstStyle>
            <a:lvl1pPr algn="l">
              <a:defRPr sz="1667" b="1"/>
            </a:lvl1pPr>
          </a:lstStyle>
          <a:p>
            <a:r>
              <a:rPr lang="en-US" smtClean="0"/>
              <a:t>Click to edit Master title style</a:t>
            </a:r>
            <a:endParaRPr lang="en-US"/>
          </a:p>
        </p:txBody>
      </p:sp>
      <p:sp>
        <p:nvSpPr>
          <p:cNvPr id="5" name="Date Placeholder 3"/>
          <p:cNvSpPr>
            <a:spLocks noGrp="1"/>
          </p:cNvSpPr>
          <p:nvPr>
            <p:ph type="dt" sz="half" idx="10"/>
          </p:nvPr>
        </p:nvSpPr>
        <p:spPr/>
        <p:txBody>
          <a:bodyPr/>
          <a:lstStyle>
            <a:lvl1pPr>
              <a:defRPr/>
            </a:lvl1pPr>
          </a:lstStyle>
          <a:p>
            <a:pPr>
              <a:defRPr/>
            </a:pPr>
            <a:r>
              <a:rPr lang="en-US" smtClean="0"/>
              <a:t>Summer 2018</a:t>
            </a:r>
            <a:endParaRPr lang="en-US"/>
          </a:p>
        </p:txBody>
      </p:sp>
      <p:sp>
        <p:nvSpPr>
          <p:cNvPr id="6" name="Footer Placeholder 5"/>
          <p:cNvSpPr>
            <a:spLocks noGrp="1"/>
          </p:cNvSpPr>
          <p:nvPr>
            <p:ph type="ftr" sz="quarter" idx="11"/>
          </p:nvPr>
        </p:nvSpPr>
        <p:spPr/>
        <p:txBody>
          <a:bodyPr/>
          <a:lstStyle>
            <a:lvl1pPr>
              <a:defRPr/>
            </a:lvl1pPr>
          </a:lstStyle>
          <a:p>
            <a:pPr>
              <a:defRPr/>
            </a:pPr>
            <a:r>
              <a:rPr lang="en-US" smtClean="0"/>
              <a:t>Clear Obviousness Rejections: Important Lessons from Outdry v. Geox</a:t>
            </a:r>
            <a:endParaRPr lang="en-US"/>
          </a:p>
        </p:txBody>
      </p:sp>
      <p:sp>
        <p:nvSpPr>
          <p:cNvPr id="7" name="Slide Number Placeholder 6"/>
          <p:cNvSpPr>
            <a:spLocks noGrp="1"/>
          </p:cNvSpPr>
          <p:nvPr>
            <p:ph type="sldNum" sz="quarter" idx="12"/>
          </p:nvPr>
        </p:nvSpPr>
        <p:spPr/>
        <p:txBody>
          <a:bodyPr/>
          <a:lstStyle>
            <a:lvl1pPr>
              <a:defRPr/>
            </a:lvl1pPr>
          </a:lstStyle>
          <a:p>
            <a:pPr>
              <a:defRPr/>
            </a:pPr>
            <a:fld id="{9C782DD3-78BF-4F55-8D44-FB187A978AE3}" type="slidenum">
              <a:rPr lang="en-US"/>
              <a:pPr>
                <a:defRPr/>
              </a:pPr>
              <a:t>‹#›</a:t>
            </a:fld>
            <a:endParaRPr lang="en-US"/>
          </a:p>
        </p:txBody>
      </p:sp>
    </p:spTree>
    <p:extLst>
      <p:ext uri="{BB962C8B-B14F-4D97-AF65-F5344CB8AC3E}">
        <p14:creationId xmlns:p14="http://schemas.microsoft.com/office/powerpoint/2010/main" val="109302446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Opening slide">
    <p:spTree>
      <p:nvGrpSpPr>
        <p:cNvPr id="1" name=""/>
        <p:cNvGrpSpPr/>
        <p:nvPr/>
      </p:nvGrpSpPr>
      <p:grpSpPr>
        <a:xfrm>
          <a:off x="0" y="0"/>
          <a:ext cx="0" cy="0"/>
          <a:chOff x="0" y="0"/>
          <a:chExt cx="0" cy="0"/>
        </a:xfrm>
      </p:grpSpPr>
      <p:sp>
        <p:nvSpPr>
          <p:cNvPr id="2" name="Rectangle 1"/>
          <p:cNvSpPr/>
          <p:nvPr/>
        </p:nvSpPr>
        <p:spPr>
          <a:xfrm>
            <a:off x="0" y="0"/>
            <a:ext cx="9144000" cy="5715000"/>
          </a:xfrm>
          <a:prstGeom prst="rect">
            <a:avLst/>
          </a:prstGeom>
          <a:solidFill>
            <a:srgbClr val="164469"/>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eaLnBrk="1" fontAlgn="auto" hangingPunct="1">
              <a:spcBef>
                <a:spcPts val="0"/>
              </a:spcBef>
              <a:spcAft>
                <a:spcPts val="0"/>
              </a:spcAft>
              <a:defRPr/>
            </a:pPr>
            <a:endParaRPr lang="en-US" sz="1500" dirty="0"/>
          </a:p>
        </p:txBody>
      </p:sp>
      <p:pic>
        <p:nvPicPr>
          <p:cNvPr id="3" name="Picture 9" descr="USPTO-logo-reverse-stacked-1000px.png"/>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562225" y="1852613"/>
            <a:ext cx="4019550" cy="1990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81633540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Closing slide">
    <p:spTree>
      <p:nvGrpSpPr>
        <p:cNvPr id="1" name=""/>
        <p:cNvGrpSpPr/>
        <p:nvPr/>
      </p:nvGrpSpPr>
      <p:grpSpPr>
        <a:xfrm>
          <a:off x="0" y="0"/>
          <a:ext cx="0" cy="0"/>
          <a:chOff x="0" y="0"/>
          <a:chExt cx="0" cy="0"/>
        </a:xfrm>
      </p:grpSpPr>
      <p:sp>
        <p:nvSpPr>
          <p:cNvPr id="2" name="Rectangle 1"/>
          <p:cNvSpPr/>
          <p:nvPr/>
        </p:nvSpPr>
        <p:spPr>
          <a:xfrm>
            <a:off x="0" y="0"/>
            <a:ext cx="9144000" cy="5715000"/>
          </a:xfrm>
          <a:prstGeom prst="rect">
            <a:avLst/>
          </a:prstGeom>
          <a:solidFill>
            <a:srgbClr val="164469"/>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eaLnBrk="1" fontAlgn="auto" hangingPunct="1">
              <a:spcBef>
                <a:spcPts val="0"/>
              </a:spcBef>
              <a:spcAft>
                <a:spcPts val="0"/>
              </a:spcAft>
              <a:defRPr/>
            </a:pPr>
            <a:endParaRPr lang="en-US" sz="1500" dirty="0"/>
          </a:p>
        </p:txBody>
      </p:sp>
      <p:pic>
        <p:nvPicPr>
          <p:cNvPr id="3" name="Picture 9" descr="uspto_seal_1000px-color.png"/>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632075" y="917575"/>
            <a:ext cx="3879850" cy="3879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6590051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dgm" preserve="1">
  <p:cSld name="Title and Diagram or Organization Chart">
    <p:spTree>
      <p:nvGrpSpPr>
        <p:cNvPr id="1" name=""/>
        <p:cNvGrpSpPr/>
        <p:nvPr/>
      </p:nvGrpSpPr>
      <p:grpSpPr>
        <a:xfrm>
          <a:off x="0" y="0"/>
          <a:ext cx="0" cy="0"/>
          <a:chOff x="0" y="0"/>
          <a:chExt cx="0" cy="0"/>
        </a:xfrm>
      </p:grpSpPr>
      <p:sp>
        <p:nvSpPr>
          <p:cNvPr id="3" name="SmartArt Placeholder 2"/>
          <p:cNvSpPr>
            <a:spLocks noGrp="1"/>
          </p:cNvSpPr>
          <p:nvPr>
            <p:ph type="dgm" idx="1"/>
          </p:nvPr>
        </p:nvSpPr>
        <p:spPr>
          <a:xfrm>
            <a:off x="457200" y="1079500"/>
            <a:ext cx="8229600" cy="4127500"/>
          </a:xfrm>
        </p:spPr>
        <p:txBody>
          <a:bodyPr/>
          <a:lstStyle/>
          <a:p>
            <a:pPr lvl="0"/>
            <a:r>
              <a:rPr lang="en-US" noProof="0" smtClean="0"/>
              <a:t>Click icon to add SmartArt graphic</a:t>
            </a:r>
            <a:endParaRPr lang="en-US" noProof="0" dirty="0" smtClean="0"/>
          </a:p>
        </p:txBody>
      </p:sp>
      <p:sp>
        <p:nvSpPr>
          <p:cNvPr id="2" name="Title 1"/>
          <p:cNvSpPr>
            <a:spLocks noGrp="1"/>
          </p:cNvSpPr>
          <p:nvPr>
            <p:ph type="title"/>
          </p:nvPr>
        </p:nvSpPr>
        <p:spPr>
          <a:xfrm>
            <a:off x="304800" y="190500"/>
            <a:ext cx="8534400" cy="571500"/>
          </a:xfrm>
        </p:spPr>
        <p:txBody>
          <a:bodyPr/>
          <a:lstStyle/>
          <a:p>
            <a:r>
              <a:rPr lang="en-US" smtClean="0"/>
              <a:t>Click to edit Master title style</a:t>
            </a:r>
            <a:endParaRPr lang="en-US"/>
          </a:p>
        </p:txBody>
      </p:sp>
      <p:sp>
        <p:nvSpPr>
          <p:cNvPr id="4" name="Date Placeholder 3"/>
          <p:cNvSpPr>
            <a:spLocks noGrp="1"/>
          </p:cNvSpPr>
          <p:nvPr>
            <p:ph type="dt" sz="half" idx="10"/>
          </p:nvPr>
        </p:nvSpPr>
        <p:spPr/>
        <p:txBody>
          <a:bodyPr/>
          <a:lstStyle>
            <a:lvl1pPr>
              <a:defRPr/>
            </a:lvl1pPr>
          </a:lstStyle>
          <a:p>
            <a:pPr>
              <a:defRPr/>
            </a:pPr>
            <a:r>
              <a:rPr lang="en-US" smtClean="0"/>
              <a:t>Summer 2018</a:t>
            </a:r>
            <a:endParaRPr lang="en-US"/>
          </a:p>
        </p:txBody>
      </p:sp>
      <p:sp>
        <p:nvSpPr>
          <p:cNvPr id="5" name="Footer Placeholder 5"/>
          <p:cNvSpPr>
            <a:spLocks noGrp="1"/>
          </p:cNvSpPr>
          <p:nvPr>
            <p:ph type="ftr" sz="quarter" idx="11"/>
          </p:nvPr>
        </p:nvSpPr>
        <p:spPr/>
        <p:txBody>
          <a:bodyPr/>
          <a:lstStyle>
            <a:lvl1pPr>
              <a:defRPr/>
            </a:lvl1pPr>
          </a:lstStyle>
          <a:p>
            <a:pPr>
              <a:defRPr/>
            </a:pPr>
            <a:r>
              <a:rPr lang="en-US" smtClean="0"/>
              <a:t>Clear Obviousness Rejections: Important Lessons from Outdry v. Geox</a:t>
            </a:r>
            <a:endParaRPr lang="en-US"/>
          </a:p>
        </p:txBody>
      </p:sp>
      <p:sp>
        <p:nvSpPr>
          <p:cNvPr id="6" name="Slide Number Placeholder 6"/>
          <p:cNvSpPr>
            <a:spLocks noGrp="1"/>
          </p:cNvSpPr>
          <p:nvPr>
            <p:ph type="sldNum" sz="quarter" idx="12"/>
          </p:nvPr>
        </p:nvSpPr>
        <p:spPr/>
        <p:txBody>
          <a:bodyPr/>
          <a:lstStyle>
            <a:lvl1pPr>
              <a:defRPr/>
            </a:lvl1pPr>
          </a:lstStyle>
          <a:p>
            <a:pPr>
              <a:defRPr/>
            </a:pPr>
            <a:fld id="{1985FC51-B75F-49D6-8139-CFAB25479BF9}" type="slidenum">
              <a:rPr lang="en-US"/>
              <a:pPr>
                <a:defRPr/>
              </a:pPr>
              <a:t>‹#›</a:t>
            </a:fld>
            <a:endParaRPr lang="en-US"/>
          </a:p>
        </p:txBody>
      </p:sp>
    </p:spTree>
    <p:extLst>
      <p:ext uri="{BB962C8B-B14F-4D97-AF65-F5344CB8AC3E}">
        <p14:creationId xmlns:p14="http://schemas.microsoft.com/office/powerpoint/2010/main" val="83021919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r>
              <a:rPr lang="en-US" smtClean="0"/>
              <a:t>Summer 2018</a:t>
            </a:r>
            <a:endParaRPr lang="en-US"/>
          </a:p>
        </p:txBody>
      </p:sp>
      <p:sp>
        <p:nvSpPr>
          <p:cNvPr id="4" name="Footer Placeholder 5"/>
          <p:cNvSpPr>
            <a:spLocks noGrp="1"/>
          </p:cNvSpPr>
          <p:nvPr>
            <p:ph type="ftr" sz="quarter" idx="11"/>
          </p:nvPr>
        </p:nvSpPr>
        <p:spPr/>
        <p:txBody>
          <a:bodyPr/>
          <a:lstStyle>
            <a:lvl1pPr>
              <a:defRPr/>
            </a:lvl1pPr>
          </a:lstStyle>
          <a:p>
            <a:pPr>
              <a:defRPr/>
            </a:pPr>
            <a:r>
              <a:rPr lang="en-US" smtClean="0"/>
              <a:t>Clear Obviousness Rejections: Important Lessons from Outdry v. Geox</a:t>
            </a:r>
            <a:endParaRPr lang="en-US"/>
          </a:p>
        </p:txBody>
      </p:sp>
      <p:sp>
        <p:nvSpPr>
          <p:cNvPr id="5" name="Slide Number Placeholder 6"/>
          <p:cNvSpPr>
            <a:spLocks noGrp="1"/>
          </p:cNvSpPr>
          <p:nvPr>
            <p:ph type="sldNum" sz="quarter" idx="12"/>
          </p:nvPr>
        </p:nvSpPr>
        <p:spPr/>
        <p:txBody>
          <a:bodyPr/>
          <a:lstStyle>
            <a:lvl1pPr>
              <a:defRPr/>
            </a:lvl1pPr>
          </a:lstStyle>
          <a:p>
            <a:pPr>
              <a:defRPr/>
            </a:pPr>
            <a:fld id="{C2E7C80C-994D-4E34-A1CB-FA784586EDA7}" type="slidenum">
              <a:rPr lang="en-US"/>
              <a:pPr>
                <a:defRPr/>
              </a:pPr>
              <a:t>‹#›</a:t>
            </a:fld>
            <a:endParaRPr lang="en-US"/>
          </a:p>
        </p:txBody>
      </p:sp>
    </p:spTree>
    <p:extLst>
      <p:ext uri="{BB962C8B-B14F-4D97-AF65-F5344CB8AC3E}">
        <p14:creationId xmlns:p14="http://schemas.microsoft.com/office/powerpoint/2010/main" val="31506252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Section Title Slide">
    <p:spTree>
      <p:nvGrpSpPr>
        <p:cNvPr id="1" name=""/>
        <p:cNvGrpSpPr/>
        <p:nvPr/>
      </p:nvGrpSpPr>
      <p:grpSpPr>
        <a:xfrm>
          <a:off x="0" y="0"/>
          <a:ext cx="0" cy="0"/>
          <a:chOff x="0" y="0"/>
          <a:chExt cx="0" cy="0"/>
        </a:xfrm>
      </p:grpSpPr>
      <p:sp>
        <p:nvSpPr>
          <p:cNvPr id="4" name="Rectangle 9"/>
          <p:cNvSpPr/>
          <p:nvPr/>
        </p:nvSpPr>
        <p:spPr>
          <a:xfrm>
            <a:off x="-6350" y="4283076"/>
            <a:ext cx="9150350" cy="1431925"/>
          </a:xfrm>
          <a:custGeom>
            <a:avLst/>
            <a:gdLst>
              <a:gd name="connsiteX0" fmla="*/ 0 w 9144000"/>
              <a:gd name="connsiteY0" fmla="*/ 0 h 1762512"/>
              <a:gd name="connsiteX1" fmla="*/ 9144000 w 9144000"/>
              <a:gd name="connsiteY1" fmla="*/ 0 h 1762512"/>
              <a:gd name="connsiteX2" fmla="*/ 9144000 w 9144000"/>
              <a:gd name="connsiteY2" fmla="*/ 1762512 h 1762512"/>
              <a:gd name="connsiteX3" fmla="*/ 0 w 9144000"/>
              <a:gd name="connsiteY3" fmla="*/ 1762512 h 1762512"/>
              <a:gd name="connsiteX4" fmla="*/ 0 w 9144000"/>
              <a:gd name="connsiteY4" fmla="*/ 0 h 1762512"/>
              <a:gd name="connsiteX0" fmla="*/ 80537 w 9144000"/>
              <a:gd name="connsiteY0" fmla="*/ 613317 h 1762512"/>
              <a:gd name="connsiteX1" fmla="*/ 9144000 w 9144000"/>
              <a:gd name="connsiteY1" fmla="*/ 0 h 1762512"/>
              <a:gd name="connsiteX2" fmla="*/ 9144000 w 9144000"/>
              <a:gd name="connsiteY2" fmla="*/ 1762512 h 1762512"/>
              <a:gd name="connsiteX3" fmla="*/ 0 w 9144000"/>
              <a:gd name="connsiteY3" fmla="*/ 1762512 h 1762512"/>
              <a:gd name="connsiteX4" fmla="*/ 80537 w 9144000"/>
              <a:gd name="connsiteY4" fmla="*/ 613317 h 1762512"/>
              <a:gd name="connsiteX0" fmla="*/ 0 w 9150195"/>
              <a:gd name="connsiteY0" fmla="*/ 229219 h 1762512"/>
              <a:gd name="connsiteX1" fmla="*/ 9150195 w 9150195"/>
              <a:gd name="connsiteY1" fmla="*/ 0 h 1762512"/>
              <a:gd name="connsiteX2" fmla="*/ 9150195 w 9150195"/>
              <a:gd name="connsiteY2" fmla="*/ 1762512 h 1762512"/>
              <a:gd name="connsiteX3" fmla="*/ 6195 w 9150195"/>
              <a:gd name="connsiteY3" fmla="*/ 1762512 h 1762512"/>
              <a:gd name="connsiteX4" fmla="*/ 0 w 9150195"/>
              <a:gd name="connsiteY4" fmla="*/ 229219 h 1762512"/>
              <a:gd name="connsiteX0" fmla="*/ 0 w 9150195"/>
              <a:gd name="connsiteY0" fmla="*/ 229219 h 1762512"/>
              <a:gd name="connsiteX1" fmla="*/ 4161872 w 9150195"/>
              <a:gd name="connsiteY1" fmla="*/ 125335 h 1762512"/>
              <a:gd name="connsiteX2" fmla="*/ 9150195 w 9150195"/>
              <a:gd name="connsiteY2" fmla="*/ 0 h 1762512"/>
              <a:gd name="connsiteX3" fmla="*/ 9150195 w 9150195"/>
              <a:gd name="connsiteY3" fmla="*/ 1762512 h 1762512"/>
              <a:gd name="connsiteX4" fmla="*/ 6195 w 9150195"/>
              <a:gd name="connsiteY4" fmla="*/ 1762512 h 1762512"/>
              <a:gd name="connsiteX5" fmla="*/ 0 w 9150195"/>
              <a:gd name="connsiteY5" fmla="*/ 229219 h 1762512"/>
              <a:gd name="connsiteX0" fmla="*/ 0 w 9150195"/>
              <a:gd name="connsiteY0" fmla="*/ 229219 h 1762512"/>
              <a:gd name="connsiteX1" fmla="*/ 3997718 w 9150195"/>
              <a:gd name="connsiteY1" fmla="*/ 1252784 h 1762512"/>
              <a:gd name="connsiteX2" fmla="*/ 9150195 w 9150195"/>
              <a:gd name="connsiteY2" fmla="*/ 0 h 1762512"/>
              <a:gd name="connsiteX3" fmla="*/ 9150195 w 9150195"/>
              <a:gd name="connsiteY3" fmla="*/ 1762512 h 1762512"/>
              <a:gd name="connsiteX4" fmla="*/ 6195 w 9150195"/>
              <a:gd name="connsiteY4" fmla="*/ 1762512 h 1762512"/>
              <a:gd name="connsiteX5" fmla="*/ 0 w 9150195"/>
              <a:gd name="connsiteY5" fmla="*/ 229219 h 1762512"/>
              <a:gd name="connsiteX0" fmla="*/ 0 w 9150195"/>
              <a:gd name="connsiteY0" fmla="*/ 229219 h 1762512"/>
              <a:gd name="connsiteX1" fmla="*/ 3086234 w 9150195"/>
              <a:gd name="connsiteY1" fmla="*/ 475233 h 1762512"/>
              <a:gd name="connsiteX2" fmla="*/ 9150195 w 9150195"/>
              <a:gd name="connsiteY2" fmla="*/ 0 h 1762512"/>
              <a:gd name="connsiteX3" fmla="*/ 9150195 w 9150195"/>
              <a:gd name="connsiteY3" fmla="*/ 1762512 h 1762512"/>
              <a:gd name="connsiteX4" fmla="*/ 6195 w 9150195"/>
              <a:gd name="connsiteY4" fmla="*/ 1762512 h 1762512"/>
              <a:gd name="connsiteX5" fmla="*/ 0 w 9150195"/>
              <a:gd name="connsiteY5" fmla="*/ 229219 h 17625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150195" h="1762512">
                <a:moveTo>
                  <a:pt x="0" y="229219"/>
                </a:moveTo>
                <a:lnTo>
                  <a:pt x="3086234" y="475233"/>
                </a:lnTo>
                <a:lnTo>
                  <a:pt x="9150195" y="0"/>
                </a:lnTo>
                <a:lnTo>
                  <a:pt x="9150195" y="1762512"/>
                </a:lnTo>
                <a:lnTo>
                  <a:pt x="6195" y="1762512"/>
                </a:lnTo>
                <a:lnTo>
                  <a:pt x="0" y="229219"/>
                </a:lnTo>
                <a:close/>
              </a:path>
            </a:pathLst>
          </a:custGeom>
          <a:solidFill>
            <a:srgbClr val="164469"/>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eaLnBrk="1" fontAlgn="auto" hangingPunct="1">
              <a:spcBef>
                <a:spcPts val="0"/>
              </a:spcBef>
              <a:spcAft>
                <a:spcPts val="0"/>
              </a:spcAft>
              <a:defRPr/>
            </a:pPr>
            <a:endParaRPr lang="en-US" sz="1500" dirty="0"/>
          </a:p>
        </p:txBody>
      </p:sp>
      <p:sp>
        <p:nvSpPr>
          <p:cNvPr id="5" name="Rectangle 9"/>
          <p:cNvSpPr/>
          <p:nvPr/>
        </p:nvSpPr>
        <p:spPr>
          <a:xfrm>
            <a:off x="-1588" y="1"/>
            <a:ext cx="9144001" cy="377825"/>
          </a:xfrm>
          <a:custGeom>
            <a:avLst/>
            <a:gdLst>
              <a:gd name="connsiteX0" fmla="*/ 0 w 9144000"/>
              <a:gd name="connsiteY0" fmla="*/ 0 h 242186"/>
              <a:gd name="connsiteX1" fmla="*/ 9144000 w 9144000"/>
              <a:gd name="connsiteY1" fmla="*/ 0 h 242186"/>
              <a:gd name="connsiteX2" fmla="*/ 9144000 w 9144000"/>
              <a:gd name="connsiteY2" fmla="*/ 242186 h 242186"/>
              <a:gd name="connsiteX3" fmla="*/ 0 w 9144000"/>
              <a:gd name="connsiteY3" fmla="*/ 242186 h 242186"/>
              <a:gd name="connsiteX4" fmla="*/ 0 w 9144000"/>
              <a:gd name="connsiteY4" fmla="*/ 0 h 242186"/>
              <a:gd name="connsiteX0" fmla="*/ 0 w 9144000"/>
              <a:gd name="connsiteY0" fmla="*/ 0 h 472558"/>
              <a:gd name="connsiteX1" fmla="*/ 9144000 w 9144000"/>
              <a:gd name="connsiteY1" fmla="*/ 0 h 472558"/>
              <a:gd name="connsiteX2" fmla="*/ 9144000 w 9144000"/>
              <a:gd name="connsiteY2" fmla="*/ 242186 h 472558"/>
              <a:gd name="connsiteX3" fmla="*/ 6119628 w 9144000"/>
              <a:gd name="connsiteY3" fmla="*/ 472558 h 472558"/>
              <a:gd name="connsiteX4" fmla="*/ 0 w 9144000"/>
              <a:gd name="connsiteY4" fmla="*/ 0 h 47255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472558">
                <a:moveTo>
                  <a:pt x="0" y="0"/>
                </a:moveTo>
                <a:lnTo>
                  <a:pt x="9144000" y="0"/>
                </a:lnTo>
                <a:lnTo>
                  <a:pt x="9144000" y="242186"/>
                </a:lnTo>
                <a:lnTo>
                  <a:pt x="6119628" y="472558"/>
                </a:lnTo>
                <a:lnTo>
                  <a:pt x="0" y="0"/>
                </a:lnTo>
                <a:close/>
              </a:path>
            </a:pathLst>
          </a:custGeom>
          <a:solidFill>
            <a:srgbClr val="164469"/>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eaLnBrk="1" fontAlgn="auto" hangingPunct="1">
              <a:spcBef>
                <a:spcPts val="0"/>
              </a:spcBef>
              <a:spcAft>
                <a:spcPts val="0"/>
              </a:spcAft>
              <a:defRPr/>
            </a:pPr>
            <a:endParaRPr lang="en-US" sz="1500" dirty="0"/>
          </a:p>
        </p:txBody>
      </p:sp>
      <p:sp>
        <p:nvSpPr>
          <p:cNvPr id="3" name="Subtitle 2"/>
          <p:cNvSpPr>
            <a:spLocks noGrp="1"/>
          </p:cNvSpPr>
          <p:nvPr>
            <p:ph type="subTitle" idx="1"/>
          </p:nvPr>
        </p:nvSpPr>
        <p:spPr>
          <a:xfrm>
            <a:off x="685800" y="2658241"/>
            <a:ext cx="7772400" cy="1460500"/>
          </a:xfrm>
        </p:spPr>
        <p:txBody>
          <a:bodyPr/>
          <a:lstStyle>
            <a:lvl1pPr marL="0" indent="0" algn="l">
              <a:buNone/>
              <a:defRPr>
                <a:solidFill>
                  <a:schemeClr val="tx1">
                    <a:tint val="75000"/>
                  </a:schemeClr>
                </a:solidFill>
              </a:defRPr>
            </a:lvl1pPr>
            <a:lvl2pPr marL="380985" indent="0" algn="ctr">
              <a:buNone/>
              <a:defRPr>
                <a:solidFill>
                  <a:schemeClr val="tx1">
                    <a:tint val="75000"/>
                  </a:schemeClr>
                </a:solidFill>
              </a:defRPr>
            </a:lvl2pPr>
            <a:lvl3pPr marL="761970" indent="0" algn="ctr">
              <a:buNone/>
              <a:defRPr>
                <a:solidFill>
                  <a:schemeClr val="tx1">
                    <a:tint val="75000"/>
                  </a:schemeClr>
                </a:solidFill>
              </a:defRPr>
            </a:lvl3pPr>
            <a:lvl4pPr marL="1142954" indent="0" algn="ctr">
              <a:buNone/>
              <a:defRPr>
                <a:solidFill>
                  <a:schemeClr val="tx1">
                    <a:tint val="75000"/>
                  </a:schemeClr>
                </a:solidFill>
              </a:defRPr>
            </a:lvl4pPr>
            <a:lvl5pPr marL="1523939" indent="0" algn="ctr">
              <a:buNone/>
              <a:defRPr>
                <a:solidFill>
                  <a:schemeClr val="tx1">
                    <a:tint val="75000"/>
                  </a:schemeClr>
                </a:solidFill>
              </a:defRPr>
            </a:lvl5pPr>
            <a:lvl6pPr marL="1904924" indent="0" algn="ctr">
              <a:buNone/>
              <a:defRPr>
                <a:solidFill>
                  <a:schemeClr val="tx1">
                    <a:tint val="75000"/>
                  </a:schemeClr>
                </a:solidFill>
              </a:defRPr>
            </a:lvl6pPr>
            <a:lvl7pPr marL="2285909" indent="0" algn="ctr">
              <a:buNone/>
              <a:defRPr>
                <a:solidFill>
                  <a:schemeClr val="tx1">
                    <a:tint val="75000"/>
                  </a:schemeClr>
                </a:solidFill>
              </a:defRPr>
            </a:lvl7pPr>
            <a:lvl8pPr marL="2666893" indent="0" algn="ctr">
              <a:buNone/>
              <a:defRPr>
                <a:solidFill>
                  <a:schemeClr val="tx1">
                    <a:tint val="75000"/>
                  </a:schemeClr>
                </a:solidFill>
              </a:defRPr>
            </a:lvl8pPr>
            <a:lvl9pPr marL="3047878" indent="0" algn="ctr">
              <a:buNone/>
              <a:defRPr>
                <a:solidFill>
                  <a:schemeClr val="tx1">
                    <a:tint val="75000"/>
                  </a:schemeClr>
                </a:solidFill>
              </a:defRPr>
            </a:lvl9pPr>
          </a:lstStyle>
          <a:p>
            <a:r>
              <a:rPr lang="en-US" smtClean="0"/>
              <a:t>Click to edit Master subtitle style</a:t>
            </a:r>
            <a:endParaRPr lang="en-US" dirty="0"/>
          </a:p>
        </p:txBody>
      </p:sp>
      <p:sp>
        <p:nvSpPr>
          <p:cNvPr id="2" name="Title 1"/>
          <p:cNvSpPr>
            <a:spLocks noGrp="1"/>
          </p:cNvSpPr>
          <p:nvPr>
            <p:ph type="ctrTitle"/>
          </p:nvPr>
        </p:nvSpPr>
        <p:spPr>
          <a:xfrm>
            <a:off x="685800" y="1277214"/>
            <a:ext cx="7772400" cy="1225021"/>
          </a:xfrm>
        </p:spPr>
        <p:txBody>
          <a:bodyPr>
            <a:normAutofit/>
          </a:bodyPr>
          <a:lstStyle>
            <a:lvl1pPr>
              <a:defRPr sz="3000"/>
            </a:lvl1pPr>
          </a:lstStyle>
          <a:p>
            <a:r>
              <a:rPr lang="en-US" smtClean="0"/>
              <a:t>Click to edit Master title style</a:t>
            </a:r>
            <a:endParaRPr lang="en-US" dirty="0"/>
          </a:p>
        </p:txBody>
      </p:sp>
      <p:sp>
        <p:nvSpPr>
          <p:cNvPr id="6" name="Date Placeholder 12"/>
          <p:cNvSpPr>
            <a:spLocks noGrp="1"/>
          </p:cNvSpPr>
          <p:nvPr>
            <p:ph type="dt" sz="half" idx="10"/>
          </p:nvPr>
        </p:nvSpPr>
        <p:spPr/>
        <p:txBody>
          <a:bodyPr/>
          <a:lstStyle>
            <a:lvl1pPr>
              <a:defRPr dirty="0" smtClean="0"/>
            </a:lvl1pPr>
          </a:lstStyle>
          <a:p>
            <a:pPr>
              <a:defRPr/>
            </a:pPr>
            <a:r>
              <a:rPr lang="en-US" smtClean="0"/>
              <a:t>Summer 2018</a:t>
            </a:r>
            <a:endParaRPr lang="en-US"/>
          </a:p>
        </p:txBody>
      </p:sp>
      <p:sp>
        <p:nvSpPr>
          <p:cNvPr id="7" name="Footer Placeholder 13"/>
          <p:cNvSpPr>
            <a:spLocks noGrp="1"/>
          </p:cNvSpPr>
          <p:nvPr>
            <p:ph type="ftr" sz="quarter" idx="11"/>
          </p:nvPr>
        </p:nvSpPr>
        <p:spPr/>
        <p:txBody>
          <a:bodyPr/>
          <a:lstStyle>
            <a:lvl1pPr>
              <a:defRPr dirty="0" smtClean="0"/>
            </a:lvl1pPr>
          </a:lstStyle>
          <a:p>
            <a:pPr>
              <a:defRPr/>
            </a:pPr>
            <a:r>
              <a:rPr lang="en-US" smtClean="0"/>
              <a:t>Clear Obviousness Rejections: Important Lessons from Outdry v. Geox</a:t>
            </a:r>
            <a:endParaRPr lang="en-US"/>
          </a:p>
        </p:txBody>
      </p:sp>
      <p:sp>
        <p:nvSpPr>
          <p:cNvPr id="8" name="Slide Number Placeholder 14"/>
          <p:cNvSpPr>
            <a:spLocks noGrp="1"/>
          </p:cNvSpPr>
          <p:nvPr>
            <p:ph type="sldNum" sz="quarter" idx="12"/>
          </p:nvPr>
        </p:nvSpPr>
        <p:spPr/>
        <p:txBody>
          <a:bodyPr/>
          <a:lstStyle>
            <a:lvl1pPr>
              <a:defRPr/>
            </a:lvl1pPr>
          </a:lstStyle>
          <a:p>
            <a:pPr>
              <a:defRPr/>
            </a:pPr>
            <a:fld id="{626C7FFA-9760-4064-8A41-F3B4C069974E}" type="slidenum">
              <a:rPr lang="en-US"/>
              <a:pPr>
                <a:defRPr/>
              </a:pPr>
              <a:t>‹#›</a:t>
            </a:fld>
            <a:endParaRPr lang="en-US"/>
          </a:p>
        </p:txBody>
      </p:sp>
    </p:spTree>
    <p:extLst>
      <p:ext uri="{BB962C8B-B14F-4D97-AF65-F5344CB8AC3E}">
        <p14:creationId xmlns:p14="http://schemas.microsoft.com/office/powerpoint/2010/main" val="269154711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Knowledge Check">
    <p:spTree>
      <p:nvGrpSpPr>
        <p:cNvPr id="1" name=""/>
        <p:cNvGrpSpPr/>
        <p:nvPr/>
      </p:nvGrpSpPr>
      <p:grpSpPr>
        <a:xfrm>
          <a:off x="0" y="0"/>
          <a:ext cx="0" cy="0"/>
          <a:chOff x="0" y="0"/>
          <a:chExt cx="0" cy="0"/>
        </a:xfrm>
      </p:grpSpPr>
      <p:sp>
        <p:nvSpPr>
          <p:cNvPr id="13" name="Content Placeholder 2"/>
          <p:cNvSpPr>
            <a:spLocks noGrp="1"/>
          </p:cNvSpPr>
          <p:nvPr>
            <p:ph idx="1"/>
          </p:nvPr>
        </p:nvSpPr>
        <p:spPr>
          <a:xfrm>
            <a:off x="457200" y="876304"/>
            <a:ext cx="8229600" cy="4279901"/>
          </a:xfrm>
        </p:spPr>
        <p:txBody>
          <a:bodyPr>
            <a:normAutofit/>
          </a:bodyPr>
          <a:lstStyle>
            <a:lvl1pPr marL="0" indent="0">
              <a:buNone/>
              <a:defRPr sz="2000"/>
            </a:lvl1pPr>
            <a:lvl2pPr marL="521208" indent="-238115">
              <a:defRPr sz="1667"/>
            </a:lvl2pPr>
          </a:lstStyle>
          <a:p>
            <a:pPr lvl="0"/>
            <a:r>
              <a:rPr lang="en-US" smtClean="0"/>
              <a:t>Click to edit Master text styles</a:t>
            </a:r>
          </a:p>
          <a:p>
            <a:pPr lvl="1"/>
            <a:r>
              <a:rPr lang="en-US" smtClean="0"/>
              <a:t>Second level</a:t>
            </a:r>
          </a:p>
        </p:txBody>
      </p:sp>
      <p:sp>
        <p:nvSpPr>
          <p:cNvPr id="11" name="Title 1"/>
          <p:cNvSpPr>
            <a:spLocks noGrp="1"/>
          </p:cNvSpPr>
          <p:nvPr>
            <p:ph type="title"/>
          </p:nvPr>
        </p:nvSpPr>
        <p:spPr>
          <a:xfrm>
            <a:off x="457200" y="378029"/>
            <a:ext cx="8229600" cy="477111"/>
          </a:xfrm>
        </p:spPr>
        <p:txBody>
          <a:bodyPr>
            <a:normAutofit/>
          </a:bodyPr>
          <a:lstStyle>
            <a:lvl1pPr algn="l">
              <a:defRPr sz="2000"/>
            </a:lvl1pPr>
          </a:lstStyle>
          <a:p>
            <a:r>
              <a:rPr lang="en-US" smtClean="0"/>
              <a:t>Click to edit Master title style</a:t>
            </a:r>
            <a:endParaRPr lang="en-US" dirty="0"/>
          </a:p>
        </p:txBody>
      </p:sp>
      <p:sp>
        <p:nvSpPr>
          <p:cNvPr id="4" name="Date Placeholder 3"/>
          <p:cNvSpPr>
            <a:spLocks noGrp="1"/>
          </p:cNvSpPr>
          <p:nvPr>
            <p:ph type="dt" sz="half" idx="10"/>
          </p:nvPr>
        </p:nvSpPr>
        <p:spPr/>
        <p:txBody>
          <a:bodyPr/>
          <a:lstStyle>
            <a:lvl1pPr>
              <a:defRPr/>
            </a:lvl1pPr>
          </a:lstStyle>
          <a:p>
            <a:pPr>
              <a:defRPr/>
            </a:pPr>
            <a:r>
              <a:rPr lang="en-US" smtClean="0"/>
              <a:t>Summer 2018</a:t>
            </a:r>
            <a:endParaRPr lang="en-US"/>
          </a:p>
        </p:txBody>
      </p:sp>
      <p:sp>
        <p:nvSpPr>
          <p:cNvPr id="5" name="Footer Placeholder 5"/>
          <p:cNvSpPr>
            <a:spLocks noGrp="1"/>
          </p:cNvSpPr>
          <p:nvPr>
            <p:ph type="ftr" sz="quarter" idx="11"/>
          </p:nvPr>
        </p:nvSpPr>
        <p:spPr/>
        <p:txBody>
          <a:bodyPr/>
          <a:lstStyle>
            <a:lvl1pPr>
              <a:defRPr/>
            </a:lvl1pPr>
          </a:lstStyle>
          <a:p>
            <a:pPr>
              <a:defRPr/>
            </a:pPr>
            <a:r>
              <a:rPr lang="en-US" smtClean="0"/>
              <a:t>Clear Obviousness Rejections: Important Lessons from Outdry v. Geox</a:t>
            </a:r>
            <a:endParaRPr lang="en-US"/>
          </a:p>
        </p:txBody>
      </p:sp>
      <p:sp>
        <p:nvSpPr>
          <p:cNvPr id="6" name="Slide Number Placeholder 6"/>
          <p:cNvSpPr>
            <a:spLocks noGrp="1"/>
          </p:cNvSpPr>
          <p:nvPr>
            <p:ph type="sldNum" sz="quarter" idx="12"/>
          </p:nvPr>
        </p:nvSpPr>
        <p:spPr/>
        <p:txBody>
          <a:bodyPr/>
          <a:lstStyle>
            <a:lvl1pPr>
              <a:defRPr/>
            </a:lvl1pPr>
          </a:lstStyle>
          <a:p>
            <a:pPr>
              <a:defRPr/>
            </a:pPr>
            <a:fld id="{BAEF0D96-A2A0-4CD6-9F20-688549DD2FC3}" type="slidenum">
              <a:rPr lang="en-US"/>
              <a:pPr>
                <a:defRPr/>
              </a:pPr>
              <a:t>‹#›</a:t>
            </a:fld>
            <a:endParaRPr lang="en-US"/>
          </a:p>
        </p:txBody>
      </p:sp>
    </p:spTree>
    <p:extLst>
      <p:ext uri="{BB962C8B-B14F-4D97-AF65-F5344CB8AC3E}">
        <p14:creationId xmlns:p14="http://schemas.microsoft.com/office/powerpoint/2010/main" val="243785621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104905"/>
            <a:ext cx="8229600" cy="4051301"/>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2" name="Title 1"/>
          <p:cNvSpPr>
            <a:spLocks noGrp="1"/>
          </p:cNvSpPr>
          <p:nvPr>
            <p:ph type="title"/>
          </p:nvPr>
        </p:nvSpPr>
        <p:spPr>
          <a:xfrm>
            <a:off x="457200" y="378022"/>
            <a:ext cx="8229600" cy="726878"/>
          </a:xfrm>
        </p:spPr>
        <p:txBody>
          <a:bodyPr/>
          <a:lstStyle>
            <a:lvl1pPr algn="l">
              <a:defRPr/>
            </a:lvl1pPr>
          </a:lstStyle>
          <a:p>
            <a:r>
              <a:rPr lang="en-US" smtClean="0"/>
              <a:t>Click to edit Master title style</a:t>
            </a:r>
            <a:endParaRPr lang="en-US" dirty="0"/>
          </a:p>
        </p:txBody>
      </p:sp>
      <p:sp>
        <p:nvSpPr>
          <p:cNvPr id="4" name="Date Placeholder 3"/>
          <p:cNvSpPr>
            <a:spLocks noGrp="1"/>
          </p:cNvSpPr>
          <p:nvPr>
            <p:ph type="dt" sz="half" idx="10"/>
          </p:nvPr>
        </p:nvSpPr>
        <p:spPr/>
        <p:txBody>
          <a:bodyPr/>
          <a:lstStyle>
            <a:lvl1pPr>
              <a:defRPr/>
            </a:lvl1pPr>
          </a:lstStyle>
          <a:p>
            <a:pPr>
              <a:defRPr/>
            </a:pPr>
            <a:r>
              <a:rPr lang="en-US" smtClean="0"/>
              <a:t>Summer 2018</a:t>
            </a:r>
            <a:endParaRPr lang="en-US"/>
          </a:p>
        </p:txBody>
      </p:sp>
      <p:sp>
        <p:nvSpPr>
          <p:cNvPr id="5" name="Footer Placeholder 5"/>
          <p:cNvSpPr>
            <a:spLocks noGrp="1"/>
          </p:cNvSpPr>
          <p:nvPr>
            <p:ph type="ftr" sz="quarter" idx="11"/>
          </p:nvPr>
        </p:nvSpPr>
        <p:spPr/>
        <p:txBody>
          <a:bodyPr/>
          <a:lstStyle>
            <a:lvl1pPr>
              <a:defRPr/>
            </a:lvl1pPr>
          </a:lstStyle>
          <a:p>
            <a:pPr>
              <a:defRPr/>
            </a:pPr>
            <a:r>
              <a:rPr lang="en-US" smtClean="0"/>
              <a:t>Clear Obviousness Rejections: Important Lessons from Outdry v. Geox</a:t>
            </a:r>
            <a:endParaRPr lang="en-US"/>
          </a:p>
        </p:txBody>
      </p:sp>
      <p:sp>
        <p:nvSpPr>
          <p:cNvPr id="6" name="Slide Number Placeholder 6"/>
          <p:cNvSpPr>
            <a:spLocks noGrp="1"/>
          </p:cNvSpPr>
          <p:nvPr>
            <p:ph type="sldNum" sz="quarter" idx="12"/>
          </p:nvPr>
        </p:nvSpPr>
        <p:spPr/>
        <p:txBody>
          <a:bodyPr/>
          <a:lstStyle>
            <a:lvl1pPr>
              <a:defRPr/>
            </a:lvl1pPr>
          </a:lstStyle>
          <a:p>
            <a:pPr>
              <a:defRPr/>
            </a:pPr>
            <a:fld id="{915B3DE7-C8AF-4E9C-8420-0AD724FB6844}" type="slidenum">
              <a:rPr lang="en-US"/>
              <a:pPr>
                <a:defRPr/>
              </a:pPr>
              <a:t>‹#›</a:t>
            </a:fld>
            <a:endParaRPr lang="en-US"/>
          </a:p>
        </p:txBody>
      </p:sp>
    </p:spTree>
    <p:extLst>
      <p:ext uri="{BB962C8B-B14F-4D97-AF65-F5344CB8AC3E}">
        <p14:creationId xmlns:p14="http://schemas.microsoft.com/office/powerpoint/2010/main" val="357736603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1_Title and Content (one line title)">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52506"/>
            <a:ext cx="8229600" cy="4203701"/>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2" name="Title 1"/>
          <p:cNvSpPr>
            <a:spLocks noGrp="1"/>
          </p:cNvSpPr>
          <p:nvPr>
            <p:ph type="title"/>
          </p:nvPr>
        </p:nvSpPr>
        <p:spPr>
          <a:xfrm>
            <a:off x="457200" y="378022"/>
            <a:ext cx="8229600" cy="536378"/>
          </a:xfrm>
        </p:spPr>
        <p:txBody>
          <a:bodyPr/>
          <a:lstStyle>
            <a:lvl1pPr algn="l">
              <a:defRPr/>
            </a:lvl1pPr>
          </a:lstStyle>
          <a:p>
            <a:r>
              <a:rPr lang="en-US" smtClean="0"/>
              <a:t>Click to edit Master title style</a:t>
            </a:r>
            <a:endParaRPr lang="en-US" dirty="0"/>
          </a:p>
        </p:txBody>
      </p:sp>
      <p:sp>
        <p:nvSpPr>
          <p:cNvPr id="4" name="Date Placeholder 3"/>
          <p:cNvSpPr>
            <a:spLocks noGrp="1"/>
          </p:cNvSpPr>
          <p:nvPr>
            <p:ph type="dt" sz="half" idx="10"/>
          </p:nvPr>
        </p:nvSpPr>
        <p:spPr/>
        <p:txBody>
          <a:bodyPr/>
          <a:lstStyle>
            <a:lvl1pPr>
              <a:defRPr/>
            </a:lvl1pPr>
          </a:lstStyle>
          <a:p>
            <a:pPr>
              <a:defRPr/>
            </a:pPr>
            <a:r>
              <a:rPr lang="en-US" smtClean="0"/>
              <a:t>Summer 2018</a:t>
            </a:r>
            <a:endParaRPr lang="en-US"/>
          </a:p>
        </p:txBody>
      </p:sp>
      <p:sp>
        <p:nvSpPr>
          <p:cNvPr id="5" name="Footer Placeholder 5"/>
          <p:cNvSpPr>
            <a:spLocks noGrp="1"/>
          </p:cNvSpPr>
          <p:nvPr>
            <p:ph type="ftr" sz="quarter" idx="11"/>
          </p:nvPr>
        </p:nvSpPr>
        <p:spPr/>
        <p:txBody>
          <a:bodyPr/>
          <a:lstStyle>
            <a:lvl1pPr>
              <a:defRPr/>
            </a:lvl1pPr>
          </a:lstStyle>
          <a:p>
            <a:pPr>
              <a:defRPr/>
            </a:pPr>
            <a:r>
              <a:rPr lang="en-US" smtClean="0"/>
              <a:t>Clear Obviousness Rejections: Important Lessons from Outdry v. Geox</a:t>
            </a:r>
            <a:endParaRPr lang="en-US"/>
          </a:p>
        </p:txBody>
      </p:sp>
      <p:sp>
        <p:nvSpPr>
          <p:cNvPr id="6" name="Slide Number Placeholder 6"/>
          <p:cNvSpPr>
            <a:spLocks noGrp="1"/>
          </p:cNvSpPr>
          <p:nvPr>
            <p:ph type="sldNum" sz="quarter" idx="12"/>
          </p:nvPr>
        </p:nvSpPr>
        <p:spPr/>
        <p:txBody>
          <a:bodyPr/>
          <a:lstStyle>
            <a:lvl1pPr>
              <a:defRPr/>
            </a:lvl1pPr>
          </a:lstStyle>
          <a:p>
            <a:pPr>
              <a:defRPr/>
            </a:pPr>
            <a:fld id="{462D18FB-5E2A-4EBF-9D04-825D987B0DF2}" type="slidenum">
              <a:rPr lang="en-US"/>
              <a:pPr>
                <a:defRPr/>
              </a:pPr>
              <a:t>‹#›</a:t>
            </a:fld>
            <a:endParaRPr lang="en-US"/>
          </a:p>
        </p:txBody>
      </p:sp>
    </p:spTree>
    <p:extLst>
      <p:ext uri="{BB962C8B-B14F-4D97-AF65-F5344CB8AC3E}">
        <p14:creationId xmlns:p14="http://schemas.microsoft.com/office/powerpoint/2010/main" val="8294756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8" name="Subtitle 2"/>
          <p:cNvSpPr>
            <a:spLocks noGrp="1"/>
          </p:cNvSpPr>
          <p:nvPr>
            <p:ph type="subTitle" idx="1"/>
          </p:nvPr>
        </p:nvSpPr>
        <p:spPr>
          <a:xfrm>
            <a:off x="685800" y="2658241"/>
            <a:ext cx="7772400" cy="1460500"/>
          </a:xfrm>
        </p:spPr>
        <p:txBody>
          <a:bodyPr/>
          <a:lstStyle>
            <a:lvl1pPr marL="0" indent="0" algn="l">
              <a:buNone/>
              <a:defRPr>
                <a:solidFill>
                  <a:schemeClr val="tx1">
                    <a:tint val="75000"/>
                  </a:schemeClr>
                </a:solidFill>
              </a:defRPr>
            </a:lvl1pPr>
            <a:lvl2pPr marL="380985" indent="0" algn="ctr">
              <a:buNone/>
              <a:defRPr>
                <a:solidFill>
                  <a:schemeClr val="tx1">
                    <a:tint val="75000"/>
                  </a:schemeClr>
                </a:solidFill>
              </a:defRPr>
            </a:lvl2pPr>
            <a:lvl3pPr marL="761970" indent="0" algn="ctr">
              <a:buNone/>
              <a:defRPr>
                <a:solidFill>
                  <a:schemeClr val="tx1">
                    <a:tint val="75000"/>
                  </a:schemeClr>
                </a:solidFill>
              </a:defRPr>
            </a:lvl3pPr>
            <a:lvl4pPr marL="1142954" indent="0" algn="ctr">
              <a:buNone/>
              <a:defRPr>
                <a:solidFill>
                  <a:schemeClr val="tx1">
                    <a:tint val="75000"/>
                  </a:schemeClr>
                </a:solidFill>
              </a:defRPr>
            </a:lvl4pPr>
            <a:lvl5pPr marL="1523939" indent="0" algn="ctr">
              <a:buNone/>
              <a:defRPr>
                <a:solidFill>
                  <a:schemeClr val="tx1">
                    <a:tint val="75000"/>
                  </a:schemeClr>
                </a:solidFill>
              </a:defRPr>
            </a:lvl5pPr>
            <a:lvl6pPr marL="1904924" indent="0" algn="ctr">
              <a:buNone/>
              <a:defRPr>
                <a:solidFill>
                  <a:schemeClr val="tx1">
                    <a:tint val="75000"/>
                  </a:schemeClr>
                </a:solidFill>
              </a:defRPr>
            </a:lvl6pPr>
            <a:lvl7pPr marL="2285909" indent="0" algn="ctr">
              <a:buNone/>
              <a:defRPr>
                <a:solidFill>
                  <a:schemeClr val="tx1">
                    <a:tint val="75000"/>
                  </a:schemeClr>
                </a:solidFill>
              </a:defRPr>
            </a:lvl7pPr>
            <a:lvl8pPr marL="2666893" indent="0" algn="ctr">
              <a:buNone/>
              <a:defRPr>
                <a:solidFill>
                  <a:schemeClr val="tx1">
                    <a:tint val="75000"/>
                  </a:schemeClr>
                </a:solidFill>
              </a:defRPr>
            </a:lvl8pPr>
            <a:lvl9pPr marL="3047878" indent="0" algn="ctr">
              <a:buNone/>
              <a:defRPr>
                <a:solidFill>
                  <a:schemeClr val="tx1">
                    <a:tint val="75000"/>
                  </a:schemeClr>
                </a:solidFill>
              </a:defRPr>
            </a:lvl9pPr>
          </a:lstStyle>
          <a:p>
            <a:r>
              <a:rPr lang="en-US" smtClean="0"/>
              <a:t>Click to edit Master subtitle style</a:t>
            </a:r>
            <a:endParaRPr lang="en-US" dirty="0"/>
          </a:p>
        </p:txBody>
      </p:sp>
      <p:sp>
        <p:nvSpPr>
          <p:cNvPr id="7" name="Title 1"/>
          <p:cNvSpPr>
            <a:spLocks noGrp="1"/>
          </p:cNvSpPr>
          <p:nvPr>
            <p:ph type="ctrTitle"/>
          </p:nvPr>
        </p:nvSpPr>
        <p:spPr>
          <a:xfrm>
            <a:off x="685800" y="1277214"/>
            <a:ext cx="7772400" cy="1225021"/>
          </a:xfrm>
        </p:spPr>
        <p:txBody>
          <a:bodyPr/>
          <a:lstStyle/>
          <a:p>
            <a:r>
              <a:rPr lang="en-US" smtClean="0"/>
              <a:t>Click to edit Master title style</a:t>
            </a:r>
            <a:endParaRPr lang="en-US" dirty="0"/>
          </a:p>
        </p:txBody>
      </p:sp>
      <p:sp>
        <p:nvSpPr>
          <p:cNvPr id="4" name="Date Placeholder 3"/>
          <p:cNvSpPr>
            <a:spLocks noGrp="1"/>
          </p:cNvSpPr>
          <p:nvPr>
            <p:ph type="dt" sz="half" idx="10"/>
          </p:nvPr>
        </p:nvSpPr>
        <p:spPr/>
        <p:txBody>
          <a:bodyPr/>
          <a:lstStyle>
            <a:lvl1pPr>
              <a:defRPr/>
            </a:lvl1pPr>
          </a:lstStyle>
          <a:p>
            <a:pPr>
              <a:defRPr/>
            </a:pPr>
            <a:r>
              <a:rPr lang="en-US" smtClean="0"/>
              <a:t>Summer 2018</a:t>
            </a:r>
            <a:endParaRPr lang="en-US"/>
          </a:p>
        </p:txBody>
      </p:sp>
      <p:sp>
        <p:nvSpPr>
          <p:cNvPr id="5" name="Footer Placeholder 5"/>
          <p:cNvSpPr>
            <a:spLocks noGrp="1"/>
          </p:cNvSpPr>
          <p:nvPr>
            <p:ph type="ftr" sz="quarter" idx="11"/>
          </p:nvPr>
        </p:nvSpPr>
        <p:spPr/>
        <p:txBody>
          <a:bodyPr/>
          <a:lstStyle>
            <a:lvl1pPr>
              <a:defRPr/>
            </a:lvl1pPr>
          </a:lstStyle>
          <a:p>
            <a:pPr>
              <a:defRPr/>
            </a:pPr>
            <a:r>
              <a:rPr lang="en-US" smtClean="0"/>
              <a:t>Clear Obviousness Rejections: Important Lessons from Outdry v. Geox</a:t>
            </a:r>
            <a:endParaRPr lang="en-US"/>
          </a:p>
        </p:txBody>
      </p:sp>
      <p:sp>
        <p:nvSpPr>
          <p:cNvPr id="6" name="Slide Number Placeholder 6"/>
          <p:cNvSpPr>
            <a:spLocks noGrp="1"/>
          </p:cNvSpPr>
          <p:nvPr>
            <p:ph type="sldNum" sz="quarter" idx="12"/>
          </p:nvPr>
        </p:nvSpPr>
        <p:spPr/>
        <p:txBody>
          <a:bodyPr/>
          <a:lstStyle>
            <a:lvl1pPr>
              <a:defRPr/>
            </a:lvl1pPr>
          </a:lstStyle>
          <a:p>
            <a:pPr>
              <a:defRPr/>
            </a:pPr>
            <a:fld id="{F5B40CAB-284D-48AD-96D6-5233C6322031}" type="slidenum">
              <a:rPr lang="en-US"/>
              <a:pPr>
                <a:defRPr/>
              </a:pPr>
              <a:t>‹#›</a:t>
            </a:fld>
            <a:endParaRPr lang="en-US"/>
          </a:p>
        </p:txBody>
      </p:sp>
    </p:spTree>
    <p:extLst>
      <p:ext uri="{BB962C8B-B14F-4D97-AF65-F5344CB8AC3E}">
        <p14:creationId xmlns:p14="http://schemas.microsoft.com/office/powerpoint/2010/main" val="341386251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4" name="Content Placeholder 3"/>
          <p:cNvSpPr>
            <a:spLocks noGrp="1"/>
          </p:cNvSpPr>
          <p:nvPr>
            <p:ph sz="half" idx="2"/>
          </p:nvPr>
        </p:nvSpPr>
        <p:spPr>
          <a:xfrm>
            <a:off x="4648201" y="1333500"/>
            <a:ext cx="4038600" cy="3797300"/>
          </a:xfrm>
        </p:spPr>
        <p:txBody>
          <a:bodyPr/>
          <a:lstStyle>
            <a:lvl1pPr>
              <a:defRPr sz="2333"/>
            </a:lvl1pPr>
            <a:lvl2pPr>
              <a:defRPr sz="2000"/>
            </a:lvl2pPr>
            <a:lvl3pPr>
              <a:defRPr sz="1667"/>
            </a:lvl3pPr>
            <a:lvl4pPr>
              <a:defRPr sz="1500"/>
            </a:lvl4pPr>
            <a:lvl5pPr>
              <a:defRPr sz="1500"/>
            </a:lvl5pPr>
            <a:lvl6pPr>
              <a:defRPr sz="1500"/>
            </a:lvl6pPr>
            <a:lvl7pPr>
              <a:defRPr sz="1500"/>
            </a:lvl7pPr>
            <a:lvl8pPr>
              <a:defRPr sz="1500"/>
            </a:lvl8pPr>
            <a:lvl9pPr>
              <a:defRPr sz="15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3" name="Content Placeholder 2"/>
          <p:cNvSpPr>
            <a:spLocks noGrp="1"/>
          </p:cNvSpPr>
          <p:nvPr>
            <p:ph sz="half" idx="1"/>
          </p:nvPr>
        </p:nvSpPr>
        <p:spPr>
          <a:xfrm>
            <a:off x="457201" y="1333500"/>
            <a:ext cx="4038600" cy="3797300"/>
          </a:xfrm>
        </p:spPr>
        <p:txBody>
          <a:bodyPr/>
          <a:lstStyle>
            <a:lvl1pPr>
              <a:defRPr sz="2333"/>
            </a:lvl1pPr>
            <a:lvl2pPr>
              <a:defRPr sz="2000"/>
            </a:lvl2pPr>
            <a:lvl3pPr>
              <a:defRPr sz="1667"/>
            </a:lvl3pPr>
            <a:lvl4pPr>
              <a:defRPr sz="1500"/>
            </a:lvl4pPr>
            <a:lvl5pPr>
              <a:defRPr sz="1500"/>
            </a:lvl5pPr>
            <a:lvl6pPr>
              <a:defRPr sz="1500"/>
            </a:lvl6pPr>
            <a:lvl7pPr>
              <a:defRPr sz="1500"/>
            </a:lvl7pPr>
            <a:lvl8pPr>
              <a:defRPr sz="1500"/>
            </a:lvl8pPr>
            <a:lvl9pPr>
              <a:defRPr sz="15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2" name="Title 1"/>
          <p:cNvSpPr>
            <a:spLocks noGrp="1"/>
          </p:cNvSpPr>
          <p:nvPr>
            <p:ph type="title"/>
          </p:nvPr>
        </p:nvSpPr>
        <p:spPr/>
        <p:txBody>
          <a:bodyPr/>
          <a:lstStyle>
            <a:lvl1pPr algn="l">
              <a:defRPr/>
            </a:lvl1pPr>
          </a:lstStyle>
          <a:p>
            <a:r>
              <a:rPr lang="en-US" smtClean="0"/>
              <a:t>Click to edit Master title style</a:t>
            </a:r>
            <a:endParaRPr lang="en-US" dirty="0"/>
          </a:p>
        </p:txBody>
      </p:sp>
      <p:sp>
        <p:nvSpPr>
          <p:cNvPr id="5" name="Date Placeholder 3"/>
          <p:cNvSpPr>
            <a:spLocks noGrp="1"/>
          </p:cNvSpPr>
          <p:nvPr>
            <p:ph type="dt" sz="half" idx="10"/>
          </p:nvPr>
        </p:nvSpPr>
        <p:spPr/>
        <p:txBody>
          <a:bodyPr/>
          <a:lstStyle>
            <a:lvl1pPr>
              <a:defRPr/>
            </a:lvl1pPr>
          </a:lstStyle>
          <a:p>
            <a:pPr>
              <a:defRPr/>
            </a:pPr>
            <a:r>
              <a:rPr lang="en-US" smtClean="0"/>
              <a:t>Summer 2018</a:t>
            </a:r>
            <a:endParaRPr lang="en-US"/>
          </a:p>
        </p:txBody>
      </p:sp>
      <p:sp>
        <p:nvSpPr>
          <p:cNvPr id="6" name="Footer Placeholder 5"/>
          <p:cNvSpPr>
            <a:spLocks noGrp="1"/>
          </p:cNvSpPr>
          <p:nvPr>
            <p:ph type="ftr" sz="quarter" idx="11"/>
          </p:nvPr>
        </p:nvSpPr>
        <p:spPr/>
        <p:txBody>
          <a:bodyPr/>
          <a:lstStyle>
            <a:lvl1pPr>
              <a:defRPr/>
            </a:lvl1pPr>
          </a:lstStyle>
          <a:p>
            <a:pPr>
              <a:defRPr/>
            </a:pPr>
            <a:r>
              <a:rPr lang="en-US" smtClean="0"/>
              <a:t>Clear Obviousness Rejections: Important Lessons from Outdry v. Geox</a:t>
            </a:r>
            <a:endParaRPr lang="en-US"/>
          </a:p>
        </p:txBody>
      </p:sp>
      <p:sp>
        <p:nvSpPr>
          <p:cNvPr id="7" name="Slide Number Placeholder 6"/>
          <p:cNvSpPr>
            <a:spLocks noGrp="1"/>
          </p:cNvSpPr>
          <p:nvPr>
            <p:ph type="sldNum" sz="quarter" idx="12"/>
          </p:nvPr>
        </p:nvSpPr>
        <p:spPr/>
        <p:txBody>
          <a:bodyPr/>
          <a:lstStyle>
            <a:lvl1pPr>
              <a:defRPr/>
            </a:lvl1pPr>
          </a:lstStyle>
          <a:p>
            <a:pPr>
              <a:defRPr/>
            </a:pPr>
            <a:fld id="{6E05DC96-C1BB-4B33-B69C-083DDE71EE0E}" type="slidenum">
              <a:rPr lang="en-US"/>
              <a:pPr>
                <a:defRPr/>
              </a:pPr>
              <a:t>‹#›</a:t>
            </a:fld>
            <a:endParaRPr lang="en-US"/>
          </a:p>
        </p:txBody>
      </p:sp>
    </p:spTree>
    <p:extLst>
      <p:ext uri="{BB962C8B-B14F-4D97-AF65-F5344CB8AC3E}">
        <p14:creationId xmlns:p14="http://schemas.microsoft.com/office/powerpoint/2010/main" val="3982183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6" name="Content Placeholder 5"/>
          <p:cNvSpPr>
            <a:spLocks noGrp="1"/>
          </p:cNvSpPr>
          <p:nvPr>
            <p:ph sz="quarter" idx="4"/>
          </p:nvPr>
        </p:nvSpPr>
        <p:spPr>
          <a:xfrm>
            <a:off x="4645028" y="2151082"/>
            <a:ext cx="4041774" cy="3003021"/>
          </a:xfrm>
        </p:spPr>
        <p:txBody>
          <a:bodyPr/>
          <a:lstStyle>
            <a:lvl1pPr>
              <a:defRPr sz="2000"/>
            </a:lvl1pPr>
            <a:lvl2pPr>
              <a:defRPr sz="1667"/>
            </a:lvl2pPr>
            <a:lvl3pPr>
              <a:defRPr sz="1500"/>
            </a:lvl3pPr>
            <a:lvl4pPr>
              <a:defRPr sz="1333"/>
            </a:lvl4pPr>
            <a:lvl5pPr>
              <a:defRPr sz="1333"/>
            </a:lvl5pPr>
            <a:lvl6pPr>
              <a:defRPr sz="1333"/>
            </a:lvl6pPr>
            <a:lvl7pPr>
              <a:defRPr sz="1333"/>
            </a:lvl7pPr>
            <a:lvl8pPr>
              <a:defRPr sz="1333"/>
            </a:lvl8pPr>
            <a:lvl9pPr>
              <a:defRPr sz="1333"/>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8" y="1354673"/>
            <a:ext cx="4041774" cy="796409"/>
          </a:xfrm>
        </p:spPr>
        <p:txBody>
          <a:bodyPr anchor="b"/>
          <a:lstStyle>
            <a:lvl1pPr marL="0" indent="0">
              <a:buNone/>
              <a:defRPr sz="2000" b="1"/>
            </a:lvl1pPr>
            <a:lvl2pPr marL="380985" indent="0">
              <a:buNone/>
              <a:defRPr sz="1667" b="1"/>
            </a:lvl2pPr>
            <a:lvl3pPr marL="761970" indent="0">
              <a:buNone/>
              <a:defRPr sz="1500" b="1"/>
            </a:lvl3pPr>
            <a:lvl4pPr marL="1142954" indent="0">
              <a:buNone/>
              <a:defRPr sz="1333" b="1"/>
            </a:lvl4pPr>
            <a:lvl5pPr marL="1523939" indent="0">
              <a:buNone/>
              <a:defRPr sz="1333" b="1"/>
            </a:lvl5pPr>
            <a:lvl6pPr marL="1904924" indent="0">
              <a:buNone/>
              <a:defRPr sz="1333" b="1"/>
            </a:lvl6pPr>
            <a:lvl7pPr marL="2285909" indent="0">
              <a:buNone/>
              <a:defRPr sz="1333" b="1"/>
            </a:lvl7pPr>
            <a:lvl8pPr marL="2666893" indent="0">
              <a:buNone/>
              <a:defRPr sz="1333" b="1"/>
            </a:lvl8pPr>
            <a:lvl9pPr marL="3047878" indent="0">
              <a:buNone/>
              <a:defRPr sz="1333" b="1"/>
            </a:lvl9pPr>
          </a:lstStyle>
          <a:p>
            <a:pPr lvl="0"/>
            <a:r>
              <a:rPr lang="en-US" smtClean="0"/>
              <a:t>Click to edit Master text styles</a:t>
            </a:r>
          </a:p>
        </p:txBody>
      </p:sp>
      <p:sp>
        <p:nvSpPr>
          <p:cNvPr id="4" name="Content Placeholder 3"/>
          <p:cNvSpPr>
            <a:spLocks noGrp="1"/>
          </p:cNvSpPr>
          <p:nvPr>
            <p:ph sz="half" idx="2"/>
          </p:nvPr>
        </p:nvSpPr>
        <p:spPr>
          <a:xfrm>
            <a:off x="457206" y="2151082"/>
            <a:ext cx="4040189" cy="3003021"/>
          </a:xfrm>
        </p:spPr>
        <p:txBody>
          <a:bodyPr/>
          <a:lstStyle>
            <a:lvl1pPr>
              <a:defRPr sz="2000"/>
            </a:lvl1pPr>
            <a:lvl2pPr>
              <a:defRPr sz="1667"/>
            </a:lvl2pPr>
            <a:lvl3pPr>
              <a:defRPr sz="1500"/>
            </a:lvl3pPr>
            <a:lvl4pPr>
              <a:defRPr sz="1333"/>
            </a:lvl4pPr>
            <a:lvl5pPr>
              <a:defRPr sz="1333"/>
            </a:lvl5pPr>
            <a:lvl6pPr>
              <a:defRPr sz="1333"/>
            </a:lvl6pPr>
            <a:lvl7pPr>
              <a:defRPr sz="1333"/>
            </a:lvl7pPr>
            <a:lvl8pPr>
              <a:defRPr sz="1333"/>
            </a:lvl8pPr>
            <a:lvl9pPr>
              <a:defRPr sz="1333"/>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3" name="Text Placeholder 2"/>
          <p:cNvSpPr>
            <a:spLocks noGrp="1"/>
          </p:cNvSpPr>
          <p:nvPr>
            <p:ph type="body" idx="1"/>
          </p:nvPr>
        </p:nvSpPr>
        <p:spPr>
          <a:xfrm>
            <a:off x="457206" y="1354673"/>
            <a:ext cx="4040189" cy="796409"/>
          </a:xfrm>
        </p:spPr>
        <p:txBody>
          <a:bodyPr anchor="b"/>
          <a:lstStyle>
            <a:lvl1pPr marL="0" indent="0">
              <a:buNone/>
              <a:defRPr sz="2000" b="1"/>
            </a:lvl1pPr>
            <a:lvl2pPr marL="380985" indent="0">
              <a:buNone/>
              <a:defRPr sz="1667" b="1"/>
            </a:lvl2pPr>
            <a:lvl3pPr marL="761970" indent="0">
              <a:buNone/>
              <a:defRPr sz="1500" b="1"/>
            </a:lvl3pPr>
            <a:lvl4pPr marL="1142954" indent="0">
              <a:buNone/>
              <a:defRPr sz="1333" b="1"/>
            </a:lvl4pPr>
            <a:lvl5pPr marL="1523939" indent="0">
              <a:buNone/>
              <a:defRPr sz="1333" b="1"/>
            </a:lvl5pPr>
            <a:lvl6pPr marL="1904924" indent="0">
              <a:buNone/>
              <a:defRPr sz="1333" b="1"/>
            </a:lvl6pPr>
            <a:lvl7pPr marL="2285909" indent="0">
              <a:buNone/>
              <a:defRPr sz="1333" b="1"/>
            </a:lvl7pPr>
            <a:lvl8pPr marL="2666893" indent="0">
              <a:buNone/>
              <a:defRPr sz="1333" b="1"/>
            </a:lvl8pPr>
            <a:lvl9pPr marL="3047878" indent="0">
              <a:buNone/>
              <a:defRPr sz="1333" b="1"/>
            </a:lvl9pPr>
          </a:lstStyle>
          <a:p>
            <a:pPr lvl="0"/>
            <a:r>
              <a:rPr lang="en-US" smtClean="0"/>
              <a:t>Click to edit Master text styles</a:t>
            </a:r>
          </a:p>
        </p:txBody>
      </p:sp>
      <p:sp>
        <p:nvSpPr>
          <p:cNvPr id="2" name="Title 1"/>
          <p:cNvSpPr>
            <a:spLocks noGrp="1"/>
          </p:cNvSpPr>
          <p:nvPr>
            <p:ph type="title"/>
          </p:nvPr>
        </p:nvSpPr>
        <p:spPr/>
        <p:txBody>
          <a:bodyPr/>
          <a:lstStyle>
            <a:lvl1pPr algn="l">
              <a:defRPr/>
            </a:lvl1pPr>
          </a:lstStyle>
          <a:p>
            <a:r>
              <a:rPr lang="en-US" smtClean="0"/>
              <a:t>Click to edit Master title style</a:t>
            </a:r>
            <a:endParaRPr lang="en-US" dirty="0"/>
          </a:p>
        </p:txBody>
      </p:sp>
      <p:sp>
        <p:nvSpPr>
          <p:cNvPr id="7" name="Date Placeholder 3"/>
          <p:cNvSpPr>
            <a:spLocks noGrp="1"/>
          </p:cNvSpPr>
          <p:nvPr>
            <p:ph type="dt" sz="half" idx="10"/>
          </p:nvPr>
        </p:nvSpPr>
        <p:spPr/>
        <p:txBody>
          <a:bodyPr/>
          <a:lstStyle>
            <a:lvl1pPr>
              <a:defRPr/>
            </a:lvl1pPr>
          </a:lstStyle>
          <a:p>
            <a:pPr>
              <a:defRPr/>
            </a:pPr>
            <a:r>
              <a:rPr lang="en-US" smtClean="0"/>
              <a:t>Summer 2018</a:t>
            </a:r>
            <a:endParaRPr lang="en-US"/>
          </a:p>
        </p:txBody>
      </p:sp>
      <p:sp>
        <p:nvSpPr>
          <p:cNvPr id="8" name="Footer Placeholder 5"/>
          <p:cNvSpPr>
            <a:spLocks noGrp="1"/>
          </p:cNvSpPr>
          <p:nvPr>
            <p:ph type="ftr" sz="quarter" idx="11"/>
          </p:nvPr>
        </p:nvSpPr>
        <p:spPr/>
        <p:txBody>
          <a:bodyPr/>
          <a:lstStyle>
            <a:lvl1pPr>
              <a:defRPr/>
            </a:lvl1pPr>
          </a:lstStyle>
          <a:p>
            <a:pPr>
              <a:defRPr/>
            </a:pPr>
            <a:r>
              <a:rPr lang="en-US" smtClean="0"/>
              <a:t>Clear Obviousness Rejections: Important Lessons from Outdry v. Geox</a:t>
            </a:r>
            <a:endParaRPr lang="en-US"/>
          </a:p>
        </p:txBody>
      </p:sp>
      <p:sp>
        <p:nvSpPr>
          <p:cNvPr id="9" name="Slide Number Placeholder 6"/>
          <p:cNvSpPr>
            <a:spLocks noGrp="1"/>
          </p:cNvSpPr>
          <p:nvPr>
            <p:ph type="sldNum" sz="quarter" idx="12"/>
          </p:nvPr>
        </p:nvSpPr>
        <p:spPr/>
        <p:txBody>
          <a:bodyPr/>
          <a:lstStyle>
            <a:lvl1pPr>
              <a:defRPr/>
            </a:lvl1pPr>
          </a:lstStyle>
          <a:p>
            <a:pPr>
              <a:defRPr/>
            </a:pPr>
            <a:fld id="{93C3EB59-93E3-48BF-BDC2-1B49361CBF33}" type="slidenum">
              <a:rPr lang="en-US"/>
              <a:pPr>
                <a:defRPr/>
              </a:pPr>
              <a:t>‹#›</a:t>
            </a:fld>
            <a:endParaRPr lang="en-US"/>
          </a:p>
        </p:txBody>
      </p:sp>
    </p:spTree>
    <p:extLst>
      <p:ext uri="{BB962C8B-B14F-4D97-AF65-F5344CB8AC3E}">
        <p14:creationId xmlns:p14="http://schemas.microsoft.com/office/powerpoint/2010/main" val="2388850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lang="en-US" smtClean="0"/>
              <a:t>Click to edit Master title style</a:t>
            </a:r>
            <a:endParaRPr lang="en-US" dirty="0"/>
          </a:p>
        </p:txBody>
      </p:sp>
      <p:sp>
        <p:nvSpPr>
          <p:cNvPr id="3" name="Date Placeholder 3"/>
          <p:cNvSpPr>
            <a:spLocks noGrp="1"/>
          </p:cNvSpPr>
          <p:nvPr>
            <p:ph type="dt" sz="half" idx="10"/>
          </p:nvPr>
        </p:nvSpPr>
        <p:spPr/>
        <p:txBody>
          <a:bodyPr/>
          <a:lstStyle>
            <a:lvl1pPr>
              <a:defRPr/>
            </a:lvl1pPr>
          </a:lstStyle>
          <a:p>
            <a:pPr>
              <a:defRPr/>
            </a:pPr>
            <a:r>
              <a:rPr lang="en-US" smtClean="0"/>
              <a:t>Summer 2018</a:t>
            </a:r>
            <a:endParaRPr lang="en-US"/>
          </a:p>
        </p:txBody>
      </p:sp>
      <p:sp>
        <p:nvSpPr>
          <p:cNvPr id="4" name="Footer Placeholder 5"/>
          <p:cNvSpPr>
            <a:spLocks noGrp="1"/>
          </p:cNvSpPr>
          <p:nvPr>
            <p:ph type="ftr" sz="quarter" idx="11"/>
          </p:nvPr>
        </p:nvSpPr>
        <p:spPr/>
        <p:txBody>
          <a:bodyPr/>
          <a:lstStyle>
            <a:lvl1pPr>
              <a:defRPr/>
            </a:lvl1pPr>
          </a:lstStyle>
          <a:p>
            <a:pPr>
              <a:defRPr/>
            </a:pPr>
            <a:r>
              <a:rPr lang="en-US" smtClean="0"/>
              <a:t>Clear Obviousness Rejections: Important Lessons from Outdry v. Geox</a:t>
            </a:r>
            <a:endParaRPr lang="en-US"/>
          </a:p>
        </p:txBody>
      </p:sp>
      <p:sp>
        <p:nvSpPr>
          <p:cNvPr id="5" name="Slide Number Placeholder 6"/>
          <p:cNvSpPr>
            <a:spLocks noGrp="1"/>
          </p:cNvSpPr>
          <p:nvPr>
            <p:ph type="sldNum" sz="quarter" idx="12"/>
          </p:nvPr>
        </p:nvSpPr>
        <p:spPr/>
        <p:txBody>
          <a:bodyPr/>
          <a:lstStyle>
            <a:lvl1pPr>
              <a:defRPr/>
            </a:lvl1pPr>
          </a:lstStyle>
          <a:p>
            <a:pPr>
              <a:defRPr/>
            </a:pPr>
            <a:fld id="{7226F596-11C3-4420-94A2-CECDCB734F2B}" type="slidenum">
              <a:rPr lang="en-US"/>
              <a:pPr>
                <a:defRPr/>
              </a:pPr>
              <a:t>‹#›</a:t>
            </a:fld>
            <a:endParaRPr lang="en-US"/>
          </a:p>
        </p:txBody>
      </p:sp>
    </p:spTree>
    <p:extLst>
      <p:ext uri="{BB962C8B-B14F-4D97-AF65-F5344CB8AC3E}">
        <p14:creationId xmlns:p14="http://schemas.microsoft.com/office/powerpoint/2010/main" val="24625457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8" name="Rectangle 9"/>
          <p:cNvSpPr/>
          <p:nvPr/>
        </p:nvSpPr>
        <p:spPr>
          <a:xfrm>
            <a:off x="-1588" y="1"/>
            <a:ext cx="9144001" cy="377825"/>
          </a:xfrm>
          <a:custGeom>
            <a:avLst/>
            <a:gdLst>
              <a:gd name="connsiteX0" fmla="*/ 0 w 9144000"/>
              <a:gd name="connsiteY0" fmla="*/ 0 h 242186"/>
              <a:gd name="connsiteX1" fmla="*/ 9144000 w 9144000"/>
              <a:gd name="connsiteY1" fmla="*/ 0 h 242186"/>
              <a:gd name="connsiteX2" fmla="*/ 9144000 w 9144000"/>
              <a:gd name="connsiteY2" fmla="*/ 242186 h 242186"/>
              <a:gd name="connsiteX3" fmla="*/ 0 w 9144000"/>
              <a:gd name="connsiteY3" fmla="*/ 242186 h 242186"/>
              <a:gd name="connsiteX4" fmla="*/ 0 w 9144000"/>
              <a:gd name="connsiteY4" fmla="*/ 0 h 242186"/>
              <a:gd name="connsiteX0" fmla="*/ 0 w 9144000"/>
              <a:gd name="connsiteY0" fmla="*/ 0 h 472558"/>
              <a:gd name="connsiteX1" fmla="*/ 9144000 w 9144000"/>
              <a:gd name="connsiteY1" fmla="*/ 0 h 472558"/>
              <a:gd name="connsiteX2" fmla="*/ 9144000 w 9144000"/>
              <a:gd name="connsiteY2" fmla="*/ 242186 h 472558"/>
              <a:gd name="connsiteX3" fmla="*/ 6119628 w 9144000"/>
              <a:gd name="connsiteY3" fmla="*/ 472558 h 472558"/>
              <a:gd name="connsiteX4" fmla="*/ 0 w 9144000"/>
              <a:gd name="connsiteY4" fmla="*/ 0 h 47255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472558">
                <a:moveTo>
                  <a:pt x="0" y="0"/>
                </a:moveTo>
                <a:lnTo>
                  <a:pt x="9144000" y="0"/>
                </a:lnTo>
                <a:lnTo>
                  <a:pt x="9144000" y="242186"/>
                </a:lnTo>
                <a:lnTo>
                  <a:pt x="6119628" y="472558"/>
                </a:lnTo>
                <a:lnTo>
                  <a:pt x="0" y="0"/>
                </a:lnTo>
                <a:close/>
              </a:path>
            </a:pathLst>
          </a:custGeom>
          <a:solidFill>
            <a:srgbClr val="164469">
              <a:alpha val="15000"/>
            </a:srgbClr>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eaLnBrk="1" fontAlgn="auto" hangingPunct="1">
              <a:spcBef>
                <a:spcPts val="0"/>
              </a:spcBef>
              <a:spcAft>
                <a:spcPts val="0"/>
              </a:spcAft>
              <a:defRPr/>
            </a:pPr>
            <a:endParaRPr lang="en-US" sz="1500" dirty="0"/>
          </a:p>
        </p:txBody>
      </p:sp>
      <p:sp>
        <p:nvSpPr>
          <p:cNvPr id="4" name="Date Placeholder 3"/>
          <p:cNvSpPr>
            <a:spLocks noGrp="1"/>
          </p:cNvSpPr>
          <p:nvPr>
            <p:ph type="dt" sz="half" idx="2"/>
          </p:nvPr>
        </p:nvSpPr>
        <p:spPr>
          <a:xfrm>
            <a:off x="457200" y="5297488"/>
            <a:ext cx="1066800" cy="303212"/>
          </a:xfrm>
          <a:prstGeom prst="rect">
            <a:avLst/>
          </a:prstGeom>
        </p:spPr>
        <p:txBody>
          <a:bodyPr vert="horz" lIns="91440" tIns="45720" rIns="91440" bIns="45720" rtlCol="0" anchor="b"/>
          <a:lstStyle>
            <a:lvl1pPr algn="l" eaLnBrk="1" fontAlgn="auto" hangingPunct="1">
              <a:spcBef>
                <a:spcPts val="0"/>
              </a:spcBef>
              <a:spcAft>
                <a:spcPts val="0"/>
              </a:spcAft>
              <a:defRPr sz="1000" dirty="0" smtClean="0">
                <a:solidFill>
                  <a:schemeClr val="tx1">
                    <a:tint val="75000"/>
                  </a:schemeClr>
                </a:solidFill>
                <a:latin typeface="Segoe UI" panose="020B0502040204020203" pitchFamily="34" charset="0"/>
                <a:ea typeface="Segoe UI" panose="020B0502040204020203" pitchFamily="34" charset="0"/>
                <a:cs typeface="Segoe UI" panose="020B0502040204020203" pitchFamily="34" charset="0"/>
              </a:defRPr>
            </a:lvl1pPr>
          </a:lstStyle>
          <a:p>
            <a:pPr>
              <a:defRPr/>
            </a:pPr>
            <a:r>
              <a:rPr lang="en-US" smtClean="0"/>
              <a:t>Summer 2018</a:t>
            </a:r>
            <a:endParaRPr lang="en-US"/>
          </a:p>
        </p:txBody>
      </p:sp>
      <p:sp>
        <p:nvSpPr>
          <p:cNvPr id="6" name="Footer Placeholder 5"/>
          <p:cNvSpPr>
            <a:spLocks noGrp="1"/>
          </p:cNvSpPr>
          <p:nvPr>
            <p:ph type="ftr" sz="quarter" idx="3"/>
          </p:nvPr>
        </p:nvSpPr>
        <p:spPr>
          <a:xfrm>
            <a:off x="1663700" y="5297488"/>
            <a:ext cx="5816600" cy="303212"/>
          </a:xfrm>
          <a:prstGeom prst="rect">
            <a:avLst/>
          </a:prstGeom>
        </p:spPr>
        <p:txBody>
          <a:bodyPr vert="horz" lIns="91440" tIns="45720" rIns="91440" bIns="45720" rtlCol="0" anchor="b"/>
          <a:lstStyle>
            <a:lvl1pPr algn="ctr" eaLnBrk="1" fontAlgn="auto" hangingPunct="1">
              <a:spcBef>
                <a:spcPts val="0"/>
              </a:spcBef>
              <a:spcAft>
                <a:spcPts val="0"/>
              </a:spcAft>
              <a:defRPr sz="1000" dirty="0" smtClean="0">
                <a:solidFill>
                  <a:schemeClr val="tx1">
                    <a:tint val="75000"/>
                  </a:schemeClr>
                </a:solidFill>
                <a:latin typeface="Segoe UI" panose="020B0502040204020203" pitchFamily="34" charset="0"/>
                <a:ea typeface="Segoe UI" panose="020B0502040204020203" pitchFamily="34" charset="0"/>
                <a:cs typeface="Segoe UI" panose="020B0502040204020203" pitchFamily="34" charset="0"/>
              </a:defRPr>
            </a:lvl1pPr>
          </a:lstStyle>
          <a:p>
            <a:pPr>
              <a:defRPr/>
            </a:pPr>
            <a:r>
              <a:rPr lang="en-US" smtClean="0"/>
              <a:t>Clear Obviousness Rejections: Important Lessons from Outdry v. Geox</a:t>
            </a:r>
            <a:endParaRPr lang="en-US"/>
          </a:p>
        </p:txBody>
      </p:sp>
      <p:sp>
        <p:nvSpPr>
          <p:cNvPr id="7" name="Slide Number Placeholder 6"/>
          <p:cNvSpPr>
            <a:spLocks noGrp="1"/>
          </p:cNvSpPr>
          <p:nvPr>
            <p:ph type="sldNum" sz="quarter" idx="4"/>
          </p:nvPr>
        </p:nvSpPr>
        <p:spPr>
          <a:xfrm>
            <a:off x="7620000" y="5297488"/>
            <a:ext cx="1066800" cy="303212"/>
          </a:xfrm>
          <a:prstGeom prst="rect">
            <a:avLst/>
          </a:prstGeom>
        </p:spPr>
        <p:txBody>
          <a:bodyPr vert="horz" lIns="91440" tIns="45720" rIns="91440" bIns="45720" rtlCol="0" anchor="b"/>
          <a:lstStyle>
            <a:lvl1pPr algn="r" eaLnBrk="1" fontAlgn="auto" hangingPunct="1">
              <a:spcBef>
                <a:spcPts val="0"/>
              </a:spcBef>
              <a:spcAft>
                <a:spcPts val="0"/>
              </a:spcAft>
              <a:defRPr sz="1000">
                <a:solidFill>
                  <a:schemeClr val="tx1">
                    <a:tint val="75000"/>
                  </a:schemeClr>
                </a:solidFill>
                <a:latin typeface="Segoe UI" panose="020B0502040204020203" pitchFamily="34" charset="0"/>
                <a:ea typeface="Segoe UI" panose="020B0502040204020203" pitchFamily="34" charset="0"/>
                <a:cs typeface="Segoe UI" panose="020B0502040204020203" pitchFamily="34" charset="0"/>
              </a:defRPr>
            </a:lvl1pPr>
          </a:lstStyle>
          <a:p>
            <a:pPr>
              <a:defRPr/>
            </a:pPr>
            <a:fld id="{431DB269-47CE-4CA1-99DD-82F4859430C2}" type="slidenum">
              <a:rPr lang="en-US" smtClean="0"/>
              <a:pPr>
                <a:defRPr/>
              </a:pPr>
              <a:t>‹#›</a:t>
            </a:fld>
            <a:endParaRPr lang="en-US"/>
          </a:p>
        </p:txBody>
      </p:sp>
      <p:sp>
        <p:nvSpPr>
          <p:cNvPr id="1030" name="Text Placeholder 2"/>
          <p:cNvSpPr>
            <a:spLocks noGrp="1"/>
          </p:cNvSpPr>
          <p:nvPr>
            <p:ph type="body" idx="1"/>
          </p:nvPr>
        </p:nvSpPr>
        <p:spPr bwMode="auto">
          <a:xfrm>
            <a:off x="457200" y="1447800"/>
            <a:ext cx="8229600" cy="3657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1031" name="Title Placeholder 1"/>
          <p:cNvSpPr>
            <a:spLocks noGrp="1"/>
          </p:cNvSpPr>
          <p:nvPr>
            <p:ph type="title"/>
          </p:nvPr>
        </p:nvSpPr>
        <p:spPr bwMode="auto">
          <a:xfrm>
            <a:off x="457200" y="377825"/>
            <a:ext cx="8229600" cy="960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en-US" altLang="en-US" smtClean="0"/>
              <a:t>Click to edit Master title style</a:t>
            </a:r>
          </a:p>
        </p:txBody>
      </p:sp>
    </p:spTree>
    <p:extLst>
      <p:ext uri="{BB962C8B-B14F-4D97-AF65-F5344CB8AC3E}">
        <p14:creationId xmlns:p14="http://schemas.microsoft.com/office/powerpoint/2010/main" val="2892002322"/>
      </p:ext>
    </p:extLst>
  </p:cSld>
  <p:clrMap bg1="lt1" tx1="dk1" bg2="lt2" tx2="dk2" accent1="accent1" accent2="accent2" accent3="accent3" accent4="accent4" accent5="accent5" accent6="accent6" hlink="hlink" folHlink="folHlink"/>
  <p:sldLayoutIdLst>
    <p:sldLayoutId id="2147483878" r:id="rId1"/>
    <p:sldLayoutId id="2147483879" r:id="rId2"/>
    <p:sldLayoutId id="2147483880" r:id="rId3"/>
    <p:sldLayoutId id="2147483881" r:id="rId4"/>
    <p:sldLayoutId id="2147483882" r:id="rId5"/>
    <p:sldLayoutId id="2147483883" r:id="rId6"/>
    <p:sldLayoutId id="2147483884" r:id="rId7"/>
    <p:sldLayoutId id="2147483885" r:id="rId8"/>
    <p:sldLayoutId id="2147483886" r:id="rId9"/>
    <p:sldLayoutId id="2147483887" r:id="rId10"/>
    <p:sldLayoutId id="2147483888" r:id="rId11"/>
    <p:sldLayoutId id="2147483889" r:id="rId12"/>
    <p:sldLayoutId id="2147483890" r:id="rId13"/>
    <p:sldLayoutId id="2147483891" r:id="rId14"/>
    <p:sldLayoutId id="2147483892" r:id="rId15"/>
    <p:sldLayoutId id="2147483893" r:id="rId16"/>
  </p:sldLayoutIdLst>
  <p:timing>
    <p:tnLst>
      <p:par>
        <p:cTn id="1" dur="indefinite" restart="never" nodeType="tmRoot"/>
      </p:par>
    </p:tnLst>
  </p:timing>
  <p:hf hdr="0"/>
  <p:txStyles>
    <p:titleStyle>
      <a:lvl1pPr algn="l" defTabSz="380985" rtl="0" eaLnBrk="1" fontAlgn="base" hangingPunct="1">
        <a:spcBef>
          <a:spcPct val="0"/>
        </a:spcBef>
        <a:spcAft>
          <a:spcPct val="0"/>
        </a:spcAft>
        <a:defRPr sz="2667" b="1" kern="1200">
          <a:solidFill>
            <a:schemeClr val="tx1"/>
          </a:solidFill>
          <a:latin typeface="Segoe UI"/>
          <a:ea typeface="+mj-ea"/>
          <a:cs typeface="+mj-cs"/>
        </a:defRPr>
      </a:lvl1pPr>
      <a:lvl2pPr algn="l" defTabSz="380985" rtl="0" eaLnBrk="1" fontAlgn="base" hangingPunct="1">
        <a:spcBef>
          <a:spcPct val="0"/>
        </a:spcBef>
        <a:spcAft>
          <a:spcPct val="0"/>
        </a:spcAft>
        <a:defRPr sz="2667" b="1">
          <a:solidFill>
            <a:schemeClr val="tx1"/>
          </a:solidFill>
          <a:latin typeface="Segoe UI" pitchFamily="34" charset="0"/>
        </a:defRPr>
      </a:lvl2pPr>
      <a:lvl3pPr algn="l" defTabSz="380985" rtl="0" eaLnBrk="1" fontAlgn="base" hangingPunct="1">
        <a:spcBef>
          <a:spcPct val="0"/>
        </a:spcBef>
        <a:spcAft>
          <a:spcPct val="0"/>
        </a:spcAft>
        <a:defRPr sz="2667" b="1">
          <a:solidFill>
            <a:schemeClr val="tx1"/>
          </a:solidFill>
          <a:latin typeface="Segoe UI" pitchFamily="34" charset="0"/>
        </a:defRPr>
      </a:lvl3pPr>
      <a:lvl4pPr algn="l" defTabSz="380985" rtl="0" eaLnBrk="1" fontAlgn="base" hangingPunct="1">
        <a:spcBef>
          <a:spcPct val="0"/>
        </a:spcBef>
        <a:spcAft>
          <a:spcPct val="0"/>
        </a:spcAft>
        <a:defRPr sz="2667" b="1">
          <a:solidFill>
            <a:schemeClr val="tx1"/>
          </a:solidFill>
          <a:latin typeface="Segoe UI" pitchFamily="34" charset="0"/>
        </a:defRPr>
      </a:lvl4pPr>
      <a:lvl5pPr algn="l" defTabSz="380985" rtl="0" eaLnBrk="1" fontAlgn="base" hangingPunct="1">
        <a:spcBef>
          <a:spcPct val="0"/>
        </a:spcBef>
        <a:spcAft>
          <a:spcPct val="0"/>
        </a:spcAft>
        <a:defRPr sz="2667" b="1">
          <a:solidFill>
            <a:schemeClr val="tx1"/>
          </a:solidFill>
          <a:latin typeface="Segoe UI" pitchFamily="34" charset="0"/>
        </a:defRPr>
      </a:lvl5pPr>
      <a:lvl6pPr marL="380985" algn="l" defTabSz="380985" rtl="0" eaLnBrk="1" fontAlgn="base" hangingPunct="1">
        <a:spcBef>
          <a:spcPct val="0"/>
        </a:spcBef>
        <a:spcAft>
          <a:spcPct val="0"/>
        </a:spcAft>
        <a:defRPr sz="2667" b="1">
          <a:solidFill>
            <a:schemeClr val="tx1"/>
          </a:solidFill>
          <a:latin typeface="Segoe UI" pitchFamily="34" charset="0"/>
        </a:defRPr>
      </a:lvl6pPr>
      <a:lvl7pPr marL="761970" algn="l" defTabSz="380985" rtl="0" eaLnBrk="1" fontAlgn="base" hangingPunct="1">
        <a:spcBef>
          <a:spcPct val="0"/>
        </a:spcBef>
        <a:spcAft>
          <a:spcPct val="0"/>
        </a:spcAft>
        <a:defRPr sz="2667" b="1">
          <a:solidFill>
            <a:schemeClr val="tx1"/>
          </a:solidFill>
          <a:latin typeface="Segoe UI" pitchFamily="34" charset="0"/>
        </a:defRPr>
      </a:lvl7pPr>
      <a:lvl8pPr marL="1142954" algn="l" defTabSz="380985" rtl="0" eaLnBrk="1" fontAlgn="base" hangingPunct="1">
        <a:spcBef>
          <a:spcPct val="0"/>
        </a:spcBef>
        <a:spcAft>
          <a:spcPct val="0"/>
        </a:spcAft>
        <a:defRPr sz="2667" b="1">
          <a:solidFill>
            <a:schemeClr val="tx1"/>
          </a:solidFill>
          <a:latin typeface="Segoe UI" pitchFamily="34" charset="0"/>
        </a:defRPr>
      </a:lvl8pPr>
      <a:lvl9pPr marL="1523939" algn="l" defTabSz="380985" rtl="0" eaLnBrk="1" fontAlgn="base" hangingPunct="1">
        <a:spcBef>
          <a:spcPct val="0"/>
        </a:spcBef>
        <a:spcAft>
          <a:spcPct val="0"/>
        </a:spcAft>
        <a:defRPr sz="2667" b="1">
          <a:solidFill>
            <a:schemeClr val="tx1"/>
          </a:solidFill>
          <a:latin typeface="Segoe UI" pitchFamily="34" charset="0"/>
        </a:defRPr>
      </a:lvl9pPr>
    </p:titleStyle>
    <p:bodyStyle>
      <a:lvl1pPr marL="285739" indent="-285739" algn="l" defTabSz="380985" rtl="0" eaLnBrk="1" fontAlgn="base" hangingPunct="1">
        <a:spcBef>
          <a:spcPct val="20000"/>
        </a:spcBef>
        <a:spcAft>
          <a:spcPct val="0"/>
        </a:spcAft>
        <a:buFont typeface="Arial" panose="020B0604020202020204" pitchFamily="34" charset="0"/>
        <a:buChar char="•"/>
        <a:defRPr sz="2333" kern="1200">
          <a:solidFill>
            <a:schemeClr val="tx1"/>
          </a:solidFill>
          <a:latin typeface="Segoe UI"/>
          <a:ea typeface="+mn-ea"/>
          <a:cs typeface="+mn-cs"/>
        </a:defRPr>
      </a:lvl1pPr>
      <a:lvl2pPr marL="570155" indent="-238115" algn="l" defTabSz="380985" rtl="0" eaLnBrk="1" fontAlgn="base" hangingPunct="1">
        <a:spcBef>
          <a:spcPct val="20000"/>
        </a:spcBef>
        <a:spcAft>
          <a:spcPct val="0"/>
        </a:spcAft>
        <a:buFont typeface="Arial" panose="020B0604020202020204" pitchFamily="34" charset="0"/>
        <a:buChar char="–"/>
        <a:defRPr sz="2000" kern="1200">
          <a:solidFill>
            <a:schemeClr val="tx1"/>
          </a:solidFill>
          <a:latin typeface="Segoe UI"/>
          <a:ea typeface="+mn-ea"/>
          <a:cs typeface="+mn-cs"/>
        </a:defRPr>
      </a:lvl2pPr>
      <a:lvl3pPr marL="761970" indent="-190492" algn="l" defTabSz="380985" rtl="0" eaLnBrk="1" fontAlgn="base" hangingPunct="1">
        <a:spcBef>
          <a:spcPct val="20000"/>
        </a:spcBef>
        <a:spcAft>
          <a:spcPct val="0"/>
        </a:spcAft>
        <a:buFont typeface="Arial" panose="020B0604020202020204" pitchFamily="34" charset="0"/>
        <a:buChar char="•"/>
        <a:defRPr sz="1667" kern="1200">
          <a:solidFill>
            <a:schemeClr val="tx1"/>
          </a:solidFill>
          <a:latin typeface="Segoe UI"/>
          <a:ea typeface="+mn-ea"/>
          <a:cs typeface="+mn-cs"/>
        </a:defRPr>
      </a:lvl3pPr>
      <a:lvl4pPr marL="1051677" indent="-190492" algn="l" defTabSz="380985" rtl="0" eaLnBrk="1" fontAlgn="base" hangingPunct="1">
        <a:spcBef>
          <a:spcPct val="20000"/>
        </a:spcBef>
        <a:spcAft>
          <a:spcPct val="0"/>
        </a:spcAft>
        <a:buFont typeface="Arial" panose="020B0604020202020204" pitchFamily="34" charset="0"/>
        <a:buChar char="–"/>
        <a:defRPr kern="1200">
          <a:solidFill>
            <a:schemeClr val="tx1"/>
          </a:solidFill>
          <a:latin typeface="Segoe UI"/>
          <a:ea typeface="+mn-ea"/>
          <a:cs typeface="+mn-cs"/>
        </a:defRPr>
      </a:lvl4pPr>
      <a:lvl5pPr marL="1284501" indent="-190492" algn="l" defTabSz="380985" rtl="0" eaLnBrk="1" fontAlgn="base" hangingPunct="1">
        <a:spcBef>
          <a:spcPct val="20000"/>
        </a:spcBef>
        <a:spcAft>
          <a:spcPct val="0"/>
        </a:spcAft>
        <a:buFont typeface="Arial" panose="020B0604020202020204" pitchFamily="34" charset="0"/>
        <a:buChar char="»"/>
        <a:defRPr kern="1200">
          <a:solidFill>
            <a:schemeClr val="tx1"/>
          </a:solidFill>
          <a:latin typeface="Segoe UI"/>
          <a:ea typeface="+mn-ea"/>
          <a:cs typeface="+mn-cs"/>
        </a:defRPr>
      </a:lvl5pPr>
      <a:lvl6pPr marL="2095416" indent="-190492" algn="l" defTabSz="380985" rtl="0" eaLnBrk="1" latinLnBrk="0" hangingPunct="1">
        <a:spcBef>
          <a:spcPct val="20000"/>
        </a:spcBef>
        <a:buFont typeface="Arial"/>
        <a:buChar char="•"/>
        <a:defRPr sz="1667" kern="1200">
          <a:solidFill>
            <a:schemeClr val="tx1"/>
          </a:solidFill>
          <a:latin typeface="+mn-lt"/>
          <a:ea typeface="+mn-ea"/>
          <a:cs typeface="+mn-cs"/>
        </a:defRPr>
      </a:lvl6pPr>
      <a:lvl7pPr marL="2476401" indent="-190492" algn="l" defTabSz="380985" rtl="0" eaLnBrk="1" latinLnBrk="0" hangingPunct="1">
        <a:spcBef>
          <a:spcPct val="20000"/>
        </a:spcBef>
        <a:buFont typeface="Arial"/>
        <a:buChar char="•"/>
        <a:defRPr sz="1667" kern="1200">
          <a:solidFill>
            <a:schemeClr val="tx1"/>
          </a:solidFill>
          <a:latin typeface="+mn-lt"/>
          <a:ea typeface="+mn-ea"/>
          <a:cs typeface="+mn-cs"/>
        </a:defRPr>
      </a:lvl7pPr>
      <a:lvl8pPr marL="2857386" indent="-190492" algn="l" defTabSz="380985" rtl="0" eaLnBrk="1" latinLnBrk="0" hangingPunct="1">
        <a:spcBef>
          <a:spcPct val="20000"/>
        </a:spcBef>
        <a:buFont typeface="Arial"/>
        <a:buChar char="•"/>
        <a:defRPr sz="1667" kern="1200">
          <a:solidFill>
            <a:schemeClr val="tx1"/>
          </a:solidFill>
          <a:latin typeface="+mn-lt"/>
          <a:ea typeface="+mn-ea"/>
          <a:cs typeface="+mn-cs"/>
        </a:defRPr>
      </a:lvl8pPr>
      <a:lvl9pPr marL="3238370" indent="-190492" algn="l" defTabSz="380985" rtl="0" eaLnBrk="1" latinLnBrk="0" hangingPunct="1">
        <a:spcBef>
          <a:spcPct val="20000"/>
        </a:spcBef>
        <a:buFont typeface="Arial"/>
        <a:buChar char="•"/>
        <a:defRPr sz="1667" kern="1200">
          <a:solidFill>
            <a:schemeClr val="tx1"/>
          </a:solidFill>
          <a:latin typeface="+mn-lt"/>
          <a:ea typeface="+mn-ea"/>
          <a:cs typeface="+mn-cs"/>
        </a:defRPr>
      </a:lvl9pPr>
    </p:bodyStyle>
    <p:otherStyle>
      <a:defPPr>
        <a:defRPr lang="en-US"/>
      </a:defPPr>
      <a:lvl1pPr marL="0" algn="l" defTabSz="380985" rtl="0" eaLnBrk="1" latinLnBrk="0" hangingPunct="1">
        <a:defRPr sz="1500" kern="1200">
          <a:solidFill>
            <a:schemeClr val="tx1"/>
          </a:solidFill>
          <a:latin typeface="+mn-lt"/>
          <a:ea typeface="+mn-ea"/>
          <a:cs typeface="+mn-cs"/>
        </a:defRPr>
      </a:lvl1pPr>
      <a:lvl2pPr marL="380985" algn="l" defTabSz="380985" rtl="0" eaLnBrk="1" latinLnBrk="0" hangingPunct="1">
        <a:defRPr sz="1500" kern="1200">
          <a:solidFill>
            <a:schemeClr val="tx1"/>
          </a:solidFill>
          <a:latin typeface="+mn-lt"/>
          <a:ea typeface="+mn-ea"/>
          <a:cs typeface="+mn-cs"/>
        </a:defRPr>
      </a:lvl2pPr>
      <a:lvl3pPr marL="761970" algn="l" defTabSz="380985" rtl="0" eaLnBrk="1" latinLnBrk="0" hangingPunct="1">
        <a:defRPr sz="1500" kern="1200">
          <a:solidFill>
            <a:schemeClr val="tx1"/>
          </a:solidFill>
          <a:latin typeface="+mn-lt"/>
          <a:ea typeface="+mn-ea"/>
          <a:cs typeface="+mn-cs"/>
        </a:defRPr>
      </a:lvl3pPr>
      <a:lvl4pPr marL="1142954" algn="l" defTabSz="380985" rtl="0" eaLnBrk="1" latinLnBrk="0" hangingPunct="1">
        <a:defRPr sz="1500" kern="1200">
          <a:solidFill>
            <a:schemeClr val="tx1"/>
          </a:solidFill>
          <a:latin typeface="+mn-lt"/>
          <a:ea typeface="+mn-ea"/>
          <a:cs typeface="+mn-cs"/>
        </a:defRPr>
      </a:lvl4pPr>
      <a:lvl5pPr marL="1523939" algn="l" defTabSz="380985" rtl="0" eaLnBrk="1" latinLnBrk="0" hangingPunct="1">
        <a:defRPr sz="1500" kern="1200">
          <a:solidFill>
            <a:schemeClr val="tx1"/>
          </a:solidFill>
          <a:latin typeface="+mn-lt"/>
          <a:ea typeface="+mn-ea"/>
          <a:cs typeface="+mn-cs"/>
        </a:defRPr>
      </a:lvl5pPr>
      <a:lvl6pPr marL="1904924" algn="l" defTabSz="380985" rtl="0" eaLnBrk="1" latinLnBrk="0" hangingPunct="1">
        <a:defRPr sz="1500" kern="1200">
          <a:solidFill>
            <a:schemeClr val="tx1"/>
          </a:solidFill>
          <a:latin typeface="+mn-lt"/>
          <a:ea typeface="+mn-ea"/>
          <a:cs typeface="+mn-cs"/>
        </a:defRPr>
      </a:lvl6pPr>
      <a:lvl7pPr marL="2285909" algn="l" defTabSz="380985" rtl="0" eaLnBrk="1" latinLnBrk="0" hangingPunct="1">
        <a:defRPr sz="1500" kern="1200">
          <a:solidFill>
            <a:schemeClr val="tx1"/>
          </a:solidFill>
          <a:latin typeface="+mn-lt"/>
          <a:ea typeface="+mn-ea"/>
          <a:cs typeface="+mn-cs"/>
        </a:defRPr>
      </a:lvl7pPr>
      <a:lvl8pPr marL="2666893" algn="l" defTabSz="380985" rtl="0" eaLnBrk="1" latinLnBrk="0" hangingPunct="1">
        <a:defRPr sz="1500" kern="1200">
          <a:solidFill>
            <a:schemeClr val="tx1"/>
          </a:solidFill>
          <a:latin typeface="+mn-lt"/>
          <a:ea typeface="+mn-ea"/>
          <a:cs typeface="+mn-cs"/>
        </a:defRPr>
      </a:lvl8pPr>
      <a:lvl9pPr marL="3047878" algn="l" defTabSz="380985" rtl="0" eaLnBrk="1" latinLnBrk="0" hangingPunct="1">
        <a:defRPr sz="15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ptoweb.uspto.gov/patents/exTrain/35-usc-102-proper-anticipation-rejections-and-35-usc-103-clear-obviousness-rejection.html"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5.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5.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5.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5.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5.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5.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5.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4.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6.xml"/><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ctrTitle"/>
          </p:nvPr>
        </p:nvSpPr>
        <p:spPr/>
        <p:txBody>
          <a:bodyPr>
            <a:normAutofit fontScale="90000"/>
          </a:bodyPr>
          <a:lstStyle/>
          <a:p>
            <a:r>
              <a:rPr lang="en-US" sz="3600" dirty="0">
                <a:solidFill>
                  <a:prstClr val="black"/>
                </a:solidFill>
              </a:rPr>
              <a:t>Clear Obviousness Rejections:  Important Lessons from </a:t>
            </a:r>
            <a:r>
              <a:rPr lang="en-US" sz="3600" i="1" dirty="0" err="1">
                <a:solidFill>
                  <a:prstClr val="black"/>
                </a:solidFill>
              </a:rPr>
              <a:t>Outdry</a:t>
            </a:r>
            <a:r>
              <a:rPr lang="en-US" sz="3600" i="1" dirty="0">
                <a:solidFill>
                  <a:prstClr val="black"/>
                </a:solidFill>
              </a:rPr>
              <a:t> v. </a:t>
            </a:r>
            <a:r>
              <a:rPr lang="en-US" sz="3600" i="1" dirty="0" err="1">
                <a:solidFill>
                  <a:prstClr val="black"/>
                </a:solidFill>
              </a:rPr>
              <a:t>Geox</a:t>
            </a:r>
            <a:endParaRPr lang="en-US" dirty="0"/>
          </a:p>
        </p:txBody>
      </p:sp>
      <p:sp>
        <p:nvSpPr>
          <p:cNvPr id="2" name="Subtitle 1"/>
          <p:cNvSpPr>
            <a:spLocks noGrp="1"/>
          </p:cNvSpPr>
          <p:nvPr>
            <p:ph type="subTitle" idx="1"/>
          </p:nvPr>
        </p:nvSpPr>
        <p:spPr>
          <a:xfrm>
            <a:off x="355601" y="2171700"/>
            <a:ext cx="8387802" cy="2142359"/>
          </a:xfrm>
        </p:spPr>
        <p:txBody>
          <a:bodyPr>
            <a:normAutofit fontScale="62500" lnSpcReduction="20000"/>
          </a:bodyPr>
          <a:lstStyle/>
          <a:p>
            <a:pPr algn="ctr"/>
            <a:r>
              <a:rPr lang="en-US" sz="3200" dirty="0" smtClean="0">
                <a:solidFill>
                  <a:prstClr val="black"/>
                </a:solidFill>
              </a:rPr>
              <a:t>Welcome</a:t>
            </a:r>
          </a:p>
          <a:p>
            <a:endParaRPr lang="en-US" sz="2400" dirty="0" smtClean="0">
              <a:solidFill>
                <a:prstClr val="black"/>
              </a:solidFill>
            </a:endParaRPr>
          </a:p>
          <a:p>
            <a:pPr algn="l"/>
            <a:r>
              <a:rPr lang="en-US" sz="2400" u="sng" dirty="0" smtClean="0">
                <a:solidFill>
                  <a:prstClr val="black"/>
                </a:solidFill>
              </a:rPr>
              <a:t>Quick Notes</a:t>
            </a:r>
          </a:p>
          <a:p>
            <a:pPr marL="285750" indent="-285750" algn="l">
              <a:buFont typeface="Arial" panose="020B0604020202020204" pitchFamily="34" charset="0"/>
              <a:buChar char="•"/>
            </a:pPr>
            <a:r>
              <a:rPr lang="en-US" sz="2400" dirty="0">
                <a:solidFill>
                  <a:schemeClr val="tx1"/>
                </a:solidFill>
              </a:rPr>
              <a:t>There will not be a live Q&amp;A during the event; however, you may submit any questions concerning the training content to 102_103RejectionTrainingQuestions@uspto.gov</a:t>
            </a:r>
          </a:p>
          <a:p>
            <a:pPr algn="l"/>
            <a:endParaRPr lang="en-US" sz="2400" dirty="0">
              <a:solidFill>
                <a:schemeClr val="tx1"/>
              </a:solidFill>
            </a:endParaRPr>
          </a:p>
          <a:p>
            <a:pPr marL="285750" indent="-285750" algn="l">
              <a:buFont typeface="Arial" panose="020B0604020202020204" pitchFamily="34" charset="0"/>
              <a:buChar char="•"/>
            </a:pPr>
            <a:r>
              <a:rPr lang="en-US" sz="2400" dirty="0">
                <a:solidFill>
                  <a:schemeClr val="tx1"/>
                </a:solidFill>
              </a:rPr>
              <a:t>The training materials are available on the </a:t>
            </a:r>
            <a:r>
              <a:rPr lang="en-US" sz="2400" b="1" dirty="0">
                <a:solidFill>
                  <a:schemeClr val="tx1"/>
                </a:solidFill>
              </a:rPr>
              <a:t>35 U.S.C. 102 Proper Anticipation Rejections and 35 U.S.C. 103 Clear Obviousness </a:t>
            </a:r>
            <a:r>
              <a:rPr lang="en-US" sz="2400" b="1" dirty="0" smtClean="0">
                <a:solidFill>
                  <a:schemeClr val="tx1"/>
                </a:solidFill>
              </a:rPr>
              <a:t>Rejections</a:t>
            </a:r>
            <a:r>
              <a:rPr lang="en-US" sz="2400" dirty="0" smtClean="0">
                <a:solidFill>
                  <a:schemeClr val="tx1"/>
                </a:solidFill>
              </a:rPr>
              <a:t> </a:t>
            </a:r>
            <a:r>
              <a:rPr lang="en-US" sz="2400" u="sng" dirty="0" smtClean="0">
                <a:solidFill>
                  <a:schemeClr val="tx1"/>
                </a:solidFill>
                <a:hlinkClick r:id="rId3"/>
              </a:rPr>
              <a:t>microsite</a:t>
            </a:r>
            <a:endParaRPr lang="en-US" sz="2400" dirty="0">
              <a:solidFill>
                <a:schemeClr val="tx1"/>
              </a:solidFill>
            </a:endParaRPr>
          </a:p>
        </p:txBody>
      </p:sp>
    </p:spTree>
    <p:extLst>
      <p:ext uri="{BB962C8B-B14F-4D97-AF65-F5344CB8AC3E}">
        <p14:creationId xmlns:p14="http://schemas.microsoft.com/office/powerpoint/2010/main" val="102533621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wrap="square">
            <a:normAutofit/>
          </a:bodyPr>
          <a:lstStyle/>
          <a:p>
            <a:r>
              <a:rPr lang="en-US" smtClean="0">
                <a:solidFill>
                  <a:srgbClr val="000000"/>
                </a:solidFill>
                <a:latin typeface="Segoe UI" panose="020B0502040204020203" pitchFamily="34" charset="0"/>
              </a:rPr>
              <a:t>PTAB’s Finding of Obviousness (cont.)</a:t>
            </a:r>
            <a:endParaRPr lang="en-US" dirty="0">
              <a:solidFill>
                <a:srgbClr val="000000"/>
              </a:solidFill>
              <a:latin typeface="Segoe UI" panose="020B0502040204020203" pitchFamily="34" charset="0"/>
            </a:endParaRPr>
          </a:p>
        </p:txBody>
      </p:sp>
      <p:sp>
        <p:nvSpPr>
          <p:cNvPr id="7" name="Content Placeholder 6"/>
          <p:cNvSpPr>
            <a:spLocks noGrp="1"/>
          </p:cNvSpPr>
          <p:nvPr>
            <p:ph idx="1"/>
          </p:nvPr>
        </p:nvSpPr>
        <p:spPr/>
        <p:txBody>
          <a:bodyPr/>
          <a:lstStyle/>
          <a:p>
            <a:pPr marL="0" indent="0">
              <a:buNone/>
            </a:pPr>
            <a:r>
              <a:rPr lang="en-US" u="sng" dirty="0">
                <a:solidFill>
                  <a:srgbClr val="000000"/>
                </a:solidFill>
                <a:latin typeface="Segoe UI" panose="020B0502040204020203" pitchFamily="34" charset="0"/>
              </a:rPr>
              <a:t>Reasoning</a:t>
            </a:r>
            <a:endParaRPr lang="en-US" sz="667" u="sng" dirty="0">
              <a:solidFill>
                <a:srgbClr val="000000"/>
              </a:solidFill>
              <a:latin typeface="Segoe UI" panose="020B0502040204020203" pitchFamily="34" charset="0"/>
            </a:endParaRPr>
          </a:p>
          <a:p>
            <a:pPr>
              <a:buFont typeface="+mj-lt"/>
              <a:buAutoNum type="arabicPeriod"/>
            </a:pPr>
            <a:r>
              <a:rPr lang="en-US" sz="1917" dirty="0">
                <a:solidFill>
                  <a:srgbClr val="000000"/>
                </a:solidFill>
                <a:latin typeface="Segoe UI" panose="020B0502040204020203" pitchFamily="34" charset="0"/>
              </a:rPr>
              <a:t>The references may be used to show obviousness because they are analogous art to claim 1.  They are from the same field of endeavor, and/or are reasonably pertinent to the problem of providing good adhesion while minimizing obstruction to vapor permeability.  </a:t>
            </a:r>
          </a:p>
          <a:p>
            <a:pPr marL="761970" lvl="1" indent="-380985">
              <a:buFont typeface="+mj-lt"/>
              <a:buAutoNum type="alphaLcPeriod"/>
            </a:pPr>
            <a:r>
              <a:rPr lang="en-US" sz="1917" dirty="0">
                <a:solidFill>
                  <a:srgbClr val="000000"/>
                </a:solidFill>
                <a:latin typeface="Segoe UI" panose="020B0502040204020203" pitchFamily="34" charset="0"/>
              </a:rPr>
              <a:t>All references discuss breathable yet waterproof clothing.  </a:t>
            </a:r>
          </a:p>
          <a:p>
            <a:pPr marL="761970" lvl="1" indent="-380985">
              <a:buFont typeface="+mj-lt"/>
              <a:buAutoNum type="alphaLcPeriod"/>
            </a:pPr>
            <a:r>
              <a:rPr lang="en-US" sz="1917" dirty="0">
                <a:solidFill>
                  <a:srgbClr val="000000"/>
                </a:solidFill>
                <a:latin typeface="Segoe UI" panose="020B0502040204020203" pitchFamily="34" charset="0"/>
              </a:rPr>
              <a:t>All three use adhesive dots to bond layers.  Thornton and Hayton specifically disclose applying adhesive to a semi-permeable membrane.  </a:t>
            </a:r>
          </a:p>
          <a:p>
            <a:pPr marL="761970" lvl="1" indent="-380985">
              <a:buFont typeface="+mj-lt"/>
              <a:buAutoNum type="alphaLcPeriod"/>
            </a:pPr>
            <a:r>
              <a:rPr lang="en-US" sz="1917" dirty="0">
                <a:solidFill>
                  <a:srgbClr val="000000"/>
                </a:solidFill>
                <a:latin typeface="Segoe UI" panose="020B0502040204020203" pitchFamily="34" charset="0"/>
              </a:rPr>
              <a:t>At least Scott teaches optimizing the amount of adhesive to ensure both sufficient adhesion and good vapor permeability.  </a:t>
            </a:r>
          </a:p>
          <a:p>
            <a:pPr marL="761970" lvl="1" indent="-380985">
              <a:buFont typeface="+mj-lt"/>
              <a:buAutoNum type="alphaLcPeriod"/>
            </a:pPr>
            <a:endParaRPr lang="en-US" sz="667" dirty="0">
              <a:solidFill>
                <a:srgbClr val="000000"/>
              </a:solidFill>
              <a:latin typeface="Segoe UI" panose="020B0502040204020203" pitchFamily="34" charset="0"/>
            </a:endParaRPr>
          </a:p>
          <a:p>
            <a:pPr marL="0" indent="0">
              <a:buNone/>
            </a:pPr>
            <a:r>
              <a:rPr lang="en-US" sz="1667" dirty="0">
                <a:solidFill>
                  <a:srgbClr val="000000"/>
                </a:solidFill>
                <a:latin typeface="Segoe UI" panose="020B0502040204020203" pitchFamily="34" charset="0"/>
              </a:rPr>
              <a:t>PTAB Final Decision, page 12.</a:t>
            </a:r>
          </a:p>
          <a:p>
            <a:endParaRPr lang="en-US" dirty="0"/>
          </a:p>
        </p:txBody>
      </p:sp>
      <p:sp>
        <p:nvSpPr>
          <p:cNvPr id="10" name="Slide Number Placeholder 9"/>
          <p:cNvSpPr>
            <a:spLocks noGrp="1"/>
          </p:cNvSpPr>
          <p:nvPr>
            <p:ph type="sldNum" sz="quarter" idx="12"/>
          </p:nvPr>
        </p:nvSpPr>
        <p:spPr/>
        <p:txBody>
          <a:bodyPr/>
          <a:lstStyle/>
          <a:p>
            <a:pPr>
              <a:defRPr/>
            </a:pPr>
            <a:fld id="{462D18FB-5E2A-4EBF-9D04-825D987B0DF2}" type="slidenum">
              <a:rPr lang="en-US" smtClean="0"/>
              <a:pPr>
                <a:defRPr/>
              </a:pPr>
              <a:t>10</a:t>
            </a:fld>
            <a:endParaRPr lang="en-US"/>
          </a:p>
        </p:txBody>
      </p:sp>
      <p:sp>
        <p:nvSpPr>
          <p:cNvPr id="9" name="Footer Placeholder 8"/>
          <p:cNvSpPr>
            <a:spLocks noGrp="1"/>
          </p:cNvSpPr>
          <p:nvPr>
            <p:ph type="ftr" sz="quarter" idx="11"/>
          </p:nvPr>
        </p:nvSpPr>
        <p:spPr/>
        <p:txBody>
          <a:bodyPr/>
          <a:lstStyle/>
          <a:p>
            <a:pPr>
              <a:defRPr/>
            </a:pPr>
            <a:r>
              <a:rPr lang="en-US" smtClean="0"/>
              <a:t>Clear Obviousness Rejections: Important Lessons from Outdry v. Geox</a:t>
            </a:r>
            <a:endParaRPr lang="en-US"/>
          </a:p>
        </p:txBody>
      </p:sp>
      <p:sp>
        <p:nvSpPr>
          <p:cNvPr id="8" name="Date Placeholder 7"/>
          <p:cNvSpPr>
            <a:spLocks noGrp="1"/>
          </p:cNvSpPr>
          <p:nvPr>
            <p:ph type="dt" sz="half" idx="10"/>
          </p:nvPr>
        </p:nvSpPr>
        <p:spPr/>
        <p:txBody>
          <a:bodyPr/>
          <a:lstStyle/>
          <a:p>
            <a:pPr>
              <a:defRPr/>
            </a:pPr>
            <a:r>
              <a:rPr lang="en-US" smtClean="0"/>
              <a:t>Summer 2018</a:t>
            </a:r>
            <a:endParaRPr lang="en-US"/>
          </a:p>
        </p:txBody>
      </p:sp>
    </p:spTree>
    <p:extLst>
      <p:ext uri="{BB962C8B-B14F-4D97-AF65-F5344CB8AC3E}">
        <p14:creationId xmlns:p14="http://schemas.microsoft.com/office/powerpoint/2010/main" val="130447852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wrap="square">
            <a:normAutofit/>
          </a:bodyPr>
          <a:lstStyle/>
          <a:p>
            <a:r>
              <a:rPr lang="en-US" smtClean="0">
                <a:solidFill>
                  <a:srgbClr val="000000"/>
                </a:solidFill>
                <a:latin typeface="Segoe UI" panose="020B0502040204020203" pitchFamily="34" charset="0"/>
              </a:rPr>
              <a:t>PTAB’s Finding of Obviousness (cont.)</a:t>
            </a:r>
            <a:endParaRPr lang="en-US" dirty="0">
              <a:solidFill>
                <a:srgbClr val="000000"/>
              </a:solidFill>
              <a:latin typeface="Segoe UI" panose="020B0502040204020203" pitchFamily="34" charset="0"/>
            </a:endParaRPr>
          </a:p>
        </p:txBody>
      </p:sp>
      <p:sp>
        <p:nvSpPr>
          <p:cNvPr id="7" name="Content Placeholder 6"/>
          <p:cNvSpPr>
            <a:spLocks noGrp="1"/>
          </p:cNvSpPr>
          <p:nvPr>
            <p:ph idx="1"/>
          </p:nvPr>
        </p:nvSpPr>
        <p:spPr/>
        <p:txBody>
          <a:bodyPr/>
          <a:lstStyle/>
          <a:p>
            <a:pPr marL="0" indent="0">
              <a:buNone/>
            </a:pPr>
            <a:r>
              <a:rPr lang="en-US" u="sng" dirty="0">
                <a:solidFill>
                  <a:srgbClr val="000000"/>
                </a:solidFill>
                <a:latin typeface="Segoe UI" panose="020B0502040204020203" pitchFamily="34" charset="0"/>
              </a:rPr>
              <a:t>Reasoning</a:t>
            </a:r>
          </a:p>
          <a:p>
            <a:pPr>
              <a:buFont typeface="+mj-lt"/>
              <a:buAutoNum type="arabicPeriod" startAt="2"/>
            </a:pPr>
            <a:r>
              <a:rPr lang="en-US" dirty="0">
                <a:solidFill>
                  <a:srgbClr val="000000"/>
                </a:solidFill>
                <a:latin typeface="Segoe UI" panose="020B0502040204020203" pitchFamily="34" charset="0"/>
              </a:rPr>
              <a:t>It would have been </a:t>
            </a:r>
            <a:r>
              <a:rPr lang="en-US" dirty="0" smtClean="0">
                <a:solidFill>
                  <a:srgbClr val="000000"/>
                </a:solidFill>
                <a:latin typeface="Segoe UI" panose="020B0502040204020203" pitchFamily="34" charset="0"/>
              </a:rPr>
              <a:t>obvious </a:t>
            </a:r>
            <a:r>
              <a:rPr lang="en-US" dirty="0">
                <a:solidFill>
                  <a:srgbClr val="000000"/>
                </a:solidFill>
                <a:latin typeface="Segoe UI" panose="020B0502040204020203" pitchFamily="34" charset="0"/>
              </a:rPr>
              <a:t>to modify the glue pattern of Thornton to achieve the glue dot density of claim 1 in view of the teachings of Scott and Hayton.  </a:t>
            </a:r>
          </a:p>
          <a:p>
            <a:pPr marL="761970" lvl="1" indent="-380985">
              <a:buFont typeface="+mj-lt"/>
              <a:buAutoNum type="alphaLcPeriod"/>
            </a:pPr>
            <a:r>
              <a:rPr lang="en-US" sz="2333" dirty="0">
                <a:solidFill>
                  <a:srgbClr val="000000"/>
                </a:solidFill>
                <a:latin typeface="Segoe UI" panose="020B0502040204020203" pitchFamily="34" charset="0"/>
              </a:rPr>
              <a:t>Scott provides a reason to optimize the amount of adhesive, which is to ensure both sufficient adhesion and good vapor permeability.  </a:t>
            </a:r>
          </a:p>
          <a:p>
            <a:pPr marL="761970" lvl="1" indent="-380985">
              <a:buFont typeface="+mj-lt"/>
              <a:buAutoNum type="alphaLcPeriod"/>
            </a:pPr>
            <a:r>
              <a:rPr lang="en-US" sz="2333" dirty="0">
                <a:solidFill>
                  <a:srgbClr val="000000"/>
                </a:solidFill>
                <a:latin typeface="Segoe UI" panose="020B0502040204020203" pitchFamily="34" charset="0"/>
              </a:rPr>
              <a:t>Hayton teaches a glue dot density that overlaps with the density required by claim 1.  </a:t>
            </a:r>
          </a:p>
          <a:p>
            <a:pPr marL="761970" lvl="1" indent="-380985">
              <a:buFont typeface="+mj-lt"/>
              <a:buAutoNum type="alphaLcPeriod"/>
            </a:pPr>
            <a:endParaRPr lang="en-US" sz="833" dirty="0">
              <a:solidFill>
                <a:srgbClr val="000000"/>
              </a:solidFill>
              <a:latin typeface="Segoe UI" panose="020B0502040204020203" pitchFamily="34" charset="0"/>
            </a:endParaRPr>
          </a:p>
          <a:p>
            <a:pPr marL="0" indent="0">
              <a:buNone/>
            </a:pPr>
            <a:r>
              <a:rPr lang="en-US" sz="2000" dirty="0">
                <a:solidFill>
                  <a:srgbClr val="000000"/>
                </a:solidFill>
                <a:latin typeface="Segoe UI" panose="020B0502040204020203" pitchFamily="34" charset="0"/>
              </a:rPr>
              <a:t>PTAB Final Decision, page 12.</a:t>
            </a:r>
          </a:p>
          <a:p>
            <a:endParaRPr lang="en-US" dirty="0"/>
          </a:p>
        </p:txBody>
      </p:sp>
      <p:sp>
        <p:nvSpPr>
          <p:cNvPr id="10" name="Slide Number Placeholder 9"/>
          <p:cNvSpPr>
            <a:spLocks noGrp="1"/>
          </p:cNvSpPr>
          <p:nvPr>
            <p:ph type="sldNum" sz="quarter" idx="12"/>
          </p:nvPr>
        </p:nvSpPr>
        <p:spPr/>
        <p:txBody>
          <a:bodyPr/>
          <a:lstStyle/>
          <a:p>
            <a:pPr>
              <a:defRPr/>
            </a:pPr>
            <a:fld id="{462D18FB-5E2A-4EBF-9D04-825D987B0DF2}" type="slidenum">
              <a:rPr lang="en-US" smtClean="0"/>
              <a:pPr>
                <a:defRPr/>
              </a:pPr>
              <a:t>11</a:t>
            </a:fld>
            <a:endParaRPr lang="en-US"/>
          </a:p>
        </p:txBody>
      </p:sp>
      <p:sp>
        <p:nvSpPr>
          <p:cNvPr id="9" name="Footer Placeholder 8"/>
          <p:cNvSpPr>
            <a:spLocks noGrp="1"/>
          </p:cNvSpPr>
          <p:nvPr>
            <p:ph type="ftr" sz="quarter" idx="11"/>
          </p:nvPr>
        </p:nvSpPr>
        <p:spPr/>
        <p:txBody>
          <a:bodyPr/>
          <a:lstStyle/>
          <a:p>
            <a:pPr>
              <a:defRPr/>
            </a:pPr>
            <a:r>
              <a:rPr lang="en-US" smtClean="0"/>
              <a:t>Clear Obviousness Rejections: Important Lessons from Outdry v. Geox</a:t>
            </a:r>
            <a:endParaRPr lang="en-US"/>
          </a:p>
        </p:txBody>
      </p:sp>
      <p:sp>
        <p:nvSpPr>
          <p:cNvPr id="8" name="Date Placeholder 7"/>
          <p:cNvSpPr>
            <a:spLocks noGrp="1"/>
          </p:cNvSpPr>
          <p:nvPr>
            <p:ph type="dt" sz="half" idx="10"/>
          </p:nvPr>
        </p:nvSpPr>
        <p:spPr/>
        <p:txBody>
          <a:bodyPr/>
          <a:lstStyle/>
          <a:p>
            <a:pPr>
              <a:defRPr/>
            </a:pPr>
            <a:r>
              <a:rPr lang="en-US" smtClean="0"/>
              <a:t>Summer 2018</a:t>
            </a:r>
            <a:endParaRPr lang="en-US"/>
          </a:p>
        </p:txBody>
      </p:sp>
    </p:spTree>
    <p:extLst>
      <p:ext uri="{BB962C8B-B14F-4D97-AF65-F5344CB8AC3E}">
        <p14:creationId xmlns:p14="http://schemas.microsoft.com/office/powerpoint/2010/main" val="56676060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wrap="square">
            <a:normAutofit/>
          </a:bodyPr>
          <a:lstStyle/>
          <a:p>
            <a:r>
              <a:rPr lang="en-US" smtClean="0">
                <a:solidFill>
                  <a:srgbClr val="000000"/>
                </a:solidFill>
                <a:latin typeface="Segoe UI" panose="020B0502040204020203" pitchFamily="34" charset="0"/>
              </a:rPr>
              <a:t>PTAB’s Finding of Obviousness (cont.)</a:t>
            </a:r>
            <a:endParaRPr lang="en-US" dirty="0">
              <a:solidFill>
                <a:srgbClr val="000000"/>
              </a:solidFill>
              <a:latin typeface="Segoe UI" panose="020B0502040204020203" pitchFamily="34" charset="0"/>
            </a:endParaRPr>
          </a:p>
        </p:txBody>
      </p:sp>
      <p:sp>
        <p:nvSpPr>
          <p:cNvPr id="7" name="Content Placeholder 6"/>
          <p:cNvSpPr>
            <a:spLocks noGrp="1"/>
          </p:cNvSpPr>
          <p:nvPr>
            <p:ph idx="1"/>
          </p:nvPr>
        </p:nvSpPr>
        <p:spPr/>
        <p:txBody>
          <a:bodyPr>
            <a:normAutofit fontScale="92500" lnSpcReduction="10000"/>
          </a:bodyPr>
          <a:lstStyle/>
          <a:p>
            <a:pPr marL="0" indent="0">
              <a:buNone/>
            </a:pPr>
            <a:r>
              <a:rPr lang="en-US" sz="2400" u="sng" dirty="0">
                <a:solidFill>
                  <a:srgbClr val="000000"/>
                </a:solidFill>
                <a:latin typeface="Segoe UI" panose="020B0502040204020203" pitchFamily="34" charset="0"/>
              </a:rPr>
              <a:t>Summary of the PTAB’s Conclusion</a:t>
            </a:r>
          </a:p>
          <a:p>
            <a:pPr marL="380985" indent="-380985">
              <a:buFont typeface="+mj-lt"/>
              <a:buAutoNum type="arabicPeriod"/>
            </a:pPr>
            <a:r>
              <a:rPr lang="en-US" sz="2400" dirty="0">
                <a:solidFill>
                  <a:srgbClr val="000000"/>
                </a:solidFill>
                <a:latin typeface="Segoe UI" panose="020B0502040204020203" pitchFamily="34" charset="0"/>
              </a:rPr>
              <a:t>All limitations were taught by </a:t>
            </a:r>
            <a:r>
              <a:rPr lang="en-US" sz="2400" dirty="0" smtClean="0">
                <a:solidFill>
                  <a:srgbClr val="000000"/>
                </a:solidFill>
                <a:latin typeface="Segoe UI" panose="020B0502040204020203" pitchFamily="34" charset="0"/>
              </a:rPr>
              <a:t>the combination of Thornton</a:t>
            </a:r>
            <a:r>
              <a:rPr lang="en-US" sz="2400" dirty="0">
                <a:solidFill>
                  <a:srgbClr val="000000"/>
                </a:solidFill>
                <a:latin typeface="Segoe UI" panose="020B0502040204020203" pitchFamily="34" charset="0"/>
              </a:rPr>
              <a:t>, Scott, and Hayton.  </a:t>
            </a:r>
          </a:p>
          <a:p>
            <a:pPr marL="380985" indent="-380985">
              <a:buFont typeface="+mj-lt"/>
              <a:buAutoNum type="arabicPeriod"/>
            </a:pPr>
            <a:r>
              <a:rPr lang="en-US" sz="2400" dirty="0" smtClean="0">
                <a:solidFill>
                  <a:srgbClr val="000000"/>
                </a:solidFill>
                <a:latin typeface="Segoe UI" panose="020B0502040204020203" pitchFamily="34" charset="0"/>
              </a:rPr>
              <a:t>Person having ordinary skill in the art (PHOSITA) </a:t>
            </a:r>
            <a:r>
              <a:rPr lang="en-US" sz="2400" dirty="0">
                <a:solidFill>
                  <a:srgbClr val="000000"/>
                </a:solidFill>
                <a:latin typeface="Segoe UI" panose="020B0502040204020203" pitchFamily="34" charset="0"/>
              </a:rPr>
              <a:t>would have had a reason to combine the teachings of Thornton, Scott, and Hayton.   </a:t>
            </a:r>
          </a:p>
          <a:p>
            <a:pPr marL="380985" indent="-380985">
              <a:buFont typeface="+mj-lt"/>
              <a:buAutoNum type="arabicPeriod"/>
            </a:pPr>
            <a:r>
              <a:rPr lang="en-US" sz="2400" dirty="0">
                <a:solidFill>
                  <a:srgbClr val="000000"/>
                </a:solidFill>
                <a:latin typeface="Segoe UI" panose="020B0502040204020203" pitchFamily="34" charset="0"/>
              </a:rPr>
              <a:t>PHOSITA would have had a reasonable expectation of success in combining the teachings of Thornton, Scott, and Hayton. </a:t>
            </a:r>
          </a:p>
          <a:p>
            <a:pPr marL="380985" indent="-380985">
              <a:buFont typeface="+mj-lt"/>
              <a:buAutoNum type="arabicPeriod"/>
            </a:pPr>
            <a:r>
              <a:rPr lang="en-US" sz="2400" dirty="0">
                <a:solidFill>
                  <a:srgbClr val="000000"/>
                </a:solidFill>
                <a:latin typeface="Segoe UI" panose="020B0502040204020203" pitchFamily="34" charset="0"/>
              </a:rPr>
              <a:t>Claim 1 would have been obvious based on the preponderance of the evidence.  </a:t>
            </a:r>
          </a:p>
          <a:p>
            <a:pPr marL="380985" indent="-380985">
              <a:buFont typeface="+mj-lt"/>
              <a:buAutoNum type="arabicPeriod"/>
            </a:pPr>
            <a:endParaRPr lang="en-US" sz="2400" dirty="0">
              <a:solidFill>
                <a:srgbClr val="000000"/>
              </a:solidFill>
              <a:latin typeface="Segoe UI" panose="020B0502040204020203" pitchFamily="34" charset="0"/>
            </a:endParaRPr>
          </a:p>
          <a:p>
            <a:pPr marL="0" indent="0">
              <a:buNone/>
            </a:pPr>
            <a:r>
              <a:rPr lang="en-US" sz="2400" i="1" dirty="0" err="1">
                <a:solidFill>
                  <a:srgbClr val="000000"/>
                </a:solidFill>
                <a:latin typeface="Segoe UI" panose="020B0502040204020203" pitchFamily="34" charset="0"/>
              </a:rPr>
              <a:t>Outdry</a:t>
            </a:r>
            <a:r>
              <a:rPr lang="en-US" sz="2400" dirty="0">
                <a:solidFill>
                  <a:srgbClr val="000000"/>
                </a:solidFill>
                <a:latin typeface="Segoe UI" panose="020B0502040204020203" pitchFamily="34" charset="0"/>
              </a:rPr>
              <a:t>, PTAB Final Decision, pp. 11.</a:t>
            </a:r>
          </a:p>
          <a:p>
            <a:endParaRPr lang="en-US" sz="2400" dirty="0">
              <a:solidFill>
                <a:srgbClr val="000000"/>
              </a:solidFill>
              <a:latin typeface="Segoe UI" panose="020B0502040204020203" pitchFamily="34" charset="0"/>
            </a:endParaRPr>
          </a:p>
          <a:p>
            <a:endParaRPr lang="en-US" dirty="0"/>
          </a:p>
        </p:txBody>
      </p:sp>
      <p:sp>
        <p:nvSpPr>
          <p:cNvPr id="10" name="Slide Number Placeholder 9"/>
          <p:cNvSpPr>
            <a:spLocks noGrp="1"/>
          </p:cNvSpPr>
          <p:nvPr>
            <p:ph type="sldNum" sz="quarter" idx="12"/>
          </p:nvPr>
        </p:nvSpPr>
        <p:spPr/>
        <p:txBody>
          <a:bodyPr/>
          <a:lstStyle/>
          <a:p>
            <a:pPr>
              <a:defRPr/>
            </a:pPr>
            <a:fld id="{462D18FB-5E2A-4EBF-9D04-825D987B0DF2}" type="slidenum">
              <a:rPr lang="en-US" smtClean="0"/>
              <a:pPr>
                <a:defRPr/>
              </a:pPr>
              <a:t>12</a:t>
            </a:fld>
            <a:endParaRPr lang="en-US"/>
          </a:p>
        </p:txBody>
      </p:sp>
      <p:sp>
        <p:nvSpPr>
          <p:cNvPr id="9" name="Footer Placeholder 8"/>
          <p:cNvSpPr>
            <a:spLocks noGrp="1"/>
          </p:cNvSpPr>
          <p:nvPr>
            <p:ph type="ftr" sz="quarter" idx="11"/>
          </p:nvPr>
        </p:nvSpPr>
        <p:spPr/>
        <p:txBody>
          <a:bodyPr/>
          <a:lstStyle/>
          <a:p>
            <a:pPr>
              <a:defRPr/>
            </a:pPr>
            <a:r>
              <a:rPr lang="en-US" smtClean="0"/>
              <a:t>Clear Obviousness Rejections: Important Lessons from Outdry v. Geox</a:t>
            </a:r>
            <a:endParaRPr lang="en-US"/>
          </a:p>
        </p:txBody>
      </p:sp>
      <p:sp>
        <p:nvSpPr>
          <p:cNvPr id="8" name="Date Placeholder 7"/>
          <p:cNvSpPr>
            <a:spLocks noGrp="1"/>
          </p:cNvSpPr>
          <p:nvPr>
            <p:ph type="dt" sz="half" idx="10"/>
          </p:nvPr>
        </p:nvSpPr>
        <p:spPr/>
        <p:txBody>
          <a:bodyPr/>
          <a:lstStyle/>
          <a:p>
            <a:pPr>
              <a:defRPr/>
            </a:pPr>
            <a:r>
              <a:rPr lang="en-US" smtClean="0"/>
              <a:t>Summer 2018</a:t>
            </a:r>
            <a:endParaRPr lang="en-US"/>
          </a:p>
        </p:txBody>
      </p:sp>
    </p:spTree>
    <p:extLst>
      <p:ext uri="{BB962C8B-B14F-4D97-AF65-F5344CB8AC3E}">
        <p14:creationId xmlns:p14="http://schemas.microsoft.com/office/powerpoint/2010/main" val="228378000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wrap="square">
            <a:normAutofit/>
          </a:bodyPr>
          <a:lstStyle/>
          <a:p>
            <a:r>
              <a:rPr lang="en-US" smtClean="0">
                <a:solidFill>
                  <a:srgbClr val="000000"/>
                </a:solidFill>
                <a:latin typeface="Segoe UI" panose="020B0502040204020203" pitchFamily="34" charset="0"/>
              </a:rPr>
              <a:t>Court’s Review of PTAB’s Decision</a:t>
            </a:r>
            <a:endParaRPr lang="en-US" dirty="0">
              <a:solidFill>
                <a:srgbClr val="000000"/>
              </a:solidFill>
              <a:latin typeface="Segoe UI" panose="020B0502040204020203" pitchFamily="34" charset="0"/>
            </a:endParaRPr>
          </a:p>
        </p:txBody>
      </p:sp>
      <p:sp>
        <p:nvSpPr>
          <p:cNvPr id="6" name="Content Placeholder 5"/>
          <p:cNvSpPr>
            <a:spLocks noGrp="1"/>
          </p:cNvSpPr>
          <p:nvPr>
            <p:ph idx="1"/>
          </p:nvPr>
        </p:nvSpPr>
        <p:spPr/>
        <p:txBody>
          <a:bodyPr/>
          <a:lstStyle/>
          <a:p>
            <a:pPr marL="0" indent="0">
              <a:buNone/>
            </a:pPr>
            <a:r>
              <a:rPr lang="en-US" dirty="0">
                <a:solidFill>
                  <a:srgbClr val="000000"/>
                </a:solidFill>
                <a:latin typeface="Segoe UI" panose="020B0502040204020203" pitchFamily="34" charset="0"/>
              </a:rPr>
              <a:t>In the following slides, we will focus on the court’s review of the PTAB’s decision that claim 1 would have been </a:t>
            </a:r>
            <a:r>
              <a:rPr lang="en-US" dirty="0" smtClean="0">
                <a:solidFill>
                  <a:srgbClr val="000000"/>
                </a:solidFill>
                <a:latin typeface="Segoe UI" panose="020B0502040204020203" pitchFamily="34" charset="0"/>
              </a:rPr>
              <a:t>obvious, </a:t>
            </a:r>
            <a:r>
              <a:rPr lang="en-US" dirty="0">
                <a:solidFill>
                  <a:srgbClr val="000000"/>
                </a:solidFill>
                <a:latin typeface="Segoe UI" panose="020B0502040204020203" pitchFamily="34" charset="0"/>
              </a:rPr>
              <a:t>with a particular emphasis on:  </a:t>
            </a:r>
          </a:p>
          <a:p>
            <a:pPr marL="761970" lvl="1" indent="-380985">
              <a:buFont typeface="Arial" pitchFamily="34" charset="0"/>
              <a:buChar char="•"/>
            </a:pPr>
            <a:r>
              <a:rPr lang="en-US" sz="2333" dirty="0">
                <a:solidFill>
                  <a:srgbClr val="000000"/>
                </a:solidFill>
                <a:latin typeface="Segoe UI" panose="020B0502040204020203" pitchFamily="34" charset="0"/>
              </a:rPr>
              <a:t>claim construction,</a:t>
            </a:r>
          </a:p>
          <a:p>
            <a:pPr marL="761970" lvl="1" indent="-380985">
              <a:buFont typeface="Arial" pitchFamily="34" charset="0"/>
              <a:buChar char="•"/>
            </a:pPr>
            <a:r>
              <a:rPr lang="en-US" sz="2333" dirty="0">
                <a:solidFill>
                  <a:srgbClr val="000000"/>
                </a:solidFill>
                <a:latin typeface="Segoe UI" panose="020B0502040204020203" pitchFamily="34" charset="0"/>
              </a:rPr>
              <a:t>citation of evidence,</a:t>
            </a:r>
          </a:p>
          <a:p>
            <a:pPr marL="761970" lvl="1" indent="-380985">
              <a:buFont typeface="Arial" pitchFamily="34" charset="0"/>
              <a:buChar char="•"/>
            </a:pPr>
            <a:r>
              <a:rPr lang="en-US" sz="2333" dirty="0">
                <a:solidFill>
                  <a:srgbClr val="000000"/>
                </a:solidFill>
                <a:latin typeface="Segoe UI" panose="020B0502040204020203" pitchFamily="34" charset="0"/>
              </a:rPr>
              <a:t>reasoned explanations, and </a:t>
            </a:r>
          </a:p>
          <a:p>
            <a:pPr marL="761970" lvl="1" indent="-380985">
              <a:buFont typeface="Arial" pitchFamily="34" charset="0"/>
              <a:buChar char="•"/>
            </a:pPr>
            <a:r>
              <a:rPr lang="en-US" sz="2333" dirty="0">
                <a:solidFill>
                  <a:srgbClr val="000000"/>
                </a:solidFill>
                <a:latin typeface="Segoe UI" panose="020B0502040204020203" pitchFamily="34" charset="0"/>
              </a:rPr>
              <a:t>factual findings</a:t>
            </a:r>
          </a:p>
          <a:p>
            <a:pPr marL="380985" indent="-380985"/>
            <a:endParaRPr lang="en-US" sz="2000" dirty="0">
              <a:solidFill>
                <a:srgbClr val="000000"/>
              </a:solidFill>
              <a:latin typeface="Segoe UI" panose="020B0502040204020203" pitchFamily="34" charset="0"/>
            </a:endParaRPr>
          </a:p>
          <a:p>
            <a:endParaRPr lang="en-US" dirty="0"/>
          </a:p>
        </p:txBody>
      </p:sp>
      <p:sp>
        <p:nvSpPr>
          <p:cNvPr id="10" name="Slide Number Placeholder 9"/>
          <p:cNvSpPr>
            <a:spLocks noGrp="1"/>
          </p:cNvSpPr>
          <p:nvPr>
            <p:ph type="sldNum" sz="quarter" idx="12"/>
          </p:nvPr>
        </p:nvSpPr>
        <p:spPr/>
        <p:txBody>
          <a:bodyPr/>
          <a:lstStyle/>
          <a:p>
            <a:pPr>
              <a:defRPr/>
            </a:pPr>
            <a:fld id="{462D18FB-5E2A-4EBF-9D04-825D987B0DF2}" type="slidenum">
              <a:rPr lang="en-US" smtClean="0"/>
              <a:pPr>
                <a:defRPr/>
              </a:pPr>
              <a:t>13</a:t>
            </a:fld>
            <a:endParaRPr lang="en-US"/>
          </a:p>
        </p:txBody>
      </p:sp>
      <p:sp>
        <p:nvSpPr>
          <p:cNvPr id="9" name="Footer Placeholder 8"/>
          <p:cNvSpPr>
            <a:spLocks noGrp="1"/>
          </p:cNvSpPr>
          <p:nvPr>
            <p:ph type="ftr" sz="quarter" idx="11"/>
          </p:nvPr>
        </p:nvSpPr>
        <p:spPr/>
        <p:txBody>
          <a:bodyPr/>
          <a:lstStyle/>
          <a:p>
            <a:pPr>
              <a:defRPr/>
            </a:pPr>
            <a:r>
              <a:rPr lang="en-US" smtClean="0"/>
              <a:t>Clear Obviousness Rejections: Important Lessons from Outdry v. Geox</a:t>
            </a:r>
            <a:endParaRPr lang="en-US"/>
          </a:p>
        </p:txBody>
      </p:sp>
      <p:sp>
        <p:nvSpPr>
          <p:cNvPr id="8" name="Date Placeholder 7"/>
          <p:cNvSpPr>
            <a:spLocks noGrp="1"/>
          </p:cNvSpPr>
          <p:nvPr>
            <p:ph type="dt" sz="half" idx="10"/>
          </p:nvPr>
        </p:nvSpPr>
        <p:spPr/>
        <p:txBody>
          <a:bodyPr/>
          <a:lstStyle/>
          <a:p>
            <a:pPr>
              <a:defRPr/>
            </a:pPr>
            <a:r>
              <a:rPr lang="en-US" smtClean="0"/>
              <a:t>Summer 2018</a:t>
            </a:r>
            <a:endParaRPr lang="en-US"/>
          </a:p>
        </p:txBody>
      </p:sp>
    </p:spTree>
    <p:extLst>
      <p:ext uri="{BB962C8B-B14F-4D97-AF65-F5344CB8AC3E}">
        <p14:creationId xmlns:p14="http://schemas.microsoft.com/office/powerpoint/2010/main" val="181217731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457200" y="249941"/>
            <a:ext cx="8229600" cy="960438"/>
          </a:xfrm>
        </p:spPr>
        <p:txBody>
          <a:bodyPr wrap="square">
            <a:normAutofit/>
          </a:bodyPr>
          <a:lstStyle/>
          <a:p>
            <a:r>
              <a:rPr lang="en-US" dirty="0" smtClean="0">
                <a:solidFill>
                  <a:srgbClr val="000000"/>
                </a:solidFill>
                <a:latin typeface="Segoe UI" panose="020B0502040204020203" pitchFamily="34" charset="0"/>
              </a:rPr>
              <a:t>Claim Construction: </a:t>
            </a:r>
            <a:br>
              <a:rPr lang="en-US" dirty="0" smtClean="0">
                <a:solidFill>
                  <a:srgbClr val="000000"/>
                </a:solidFill>
                <a:latin typeface="Segoe UI" panose="020B0502040204020203" pitchFamily="34" charset="0"/>
              </a:rPr>
            </a:br>
            <a:r>
              <a:rPr lang="en-US" dirty="0" smtClean="0">
                <a:solidFill>
                  <a:srgbClr val="000000"/>
                </a:solidFill>
                <a:latin typeface="Segoe UI" panose="020B0502040204020203" pitchFamily="34" charset="0"/>
              </a:rPr>
              <a:t>“Process for Waterproofing Leather”</a:t>
            </a:r>
            <a:endParaRPr lang="en-US" dirty="0">
              <a:solidFill>
                <a:srgbClr val="000000"/>
              </a:solidFill>
              <a:latin typeface="Segoe UI" panose="020B0502040204020203" pitchFamily="34" charset="0"/>
            </a:endParaRPr>
          </a:p>
        </p:txBody>
      </p:sp>
      <p:sp>
        <p:nvSpPr>
          <p:cNvPr id="8" name="Rectangle 7" descr="Red rectangle around the claim."/>
          <p:cNvSpPr/>
          <p:nvPr/>
        </p:nvSpPr>
        <p:spPr>
          <a:xfrm>
            <a:off x="304800" y="1333501"/>
            <a:ext cx="3733800" cy="2133600"/>
          </a:xfrm>
          <a:prstGeom prst="rect">
            <a:avLst/>
          </a:prstGeom>
          <a:ln w="25400" cmpd="sng">
            <a:solidFill>
              <a:srgbClr val="C00000"/>
            </a:solidFill>
          </a:ln>
        </p:spPr>
        <p:txBody>
          <a:bodyPr wrap="square">
            <a:normAutofit/>
          </a:bodyPr>
          <a:lstStyle/>
          <a:p>
            <a:r>
              <a:rPr lang="en-US" sz="2000" dirty="0">
                <a:solidFill>
                  <a:srgbClr val="000000"/>
                </a:solidFill>
                <a:latin typeface="Segoe UI" panose="020B0502040204020203" pitchFamily="34" charset="0"/>
              </a:rPr>
              <a:t>1. A </a:t>
            </a:r>
            <a:r>
              <a:rPr lang="en-US" sz="2000" b="1" dirty="0">
                <a:solidFill>
                  <a:srgbClr val="000000"/>
                </a:solidFill>
                <a:latin typeface="Segoe UI" panose="020B0502040204020203" pitchFamily="34" charset="0"/>
              </a:rPr>
              <a:t>process for waterproofing leather</a:t>
            </a:r>
            <a:r>
              <a:rPr lang="en-US" sz="2000" dirty="0">
                <a:solidFill>
                  <a:srgbClr val="000000"/>
                </a:solidFill>
                <a:latin typeface="Segoe UI" panose="020B0502040204020203" pitchFamily="34" charset="0"/>
              </a:rPr>
              <a:t> (1), comprising directly pressing on an internal surface of the leather (1) at least one semi-permeable membrane (2) . . . .</a:t>
            </a:r>
            <a:endParaRPr lang="en-US" sz="1500" dirty="0">
              <a:solidFill>
                <a:srgbClr val="000000"/>
              </a:solidFill>
              <a:latin typeface="Segoe UI" panose="020B0502040204020203" pitchFamily="34" charset="0"/>
            </a:endParaRPr>
          </a:p>
        </p:txBody>
      </p:sp>
      <p:sp>
        <p:nvSpPr>
          <p:cNvPr id="14" name="Content Placeholder 13"/>
          <p:cNvSpPr>
            <a:spLocks noGrp="1"/>
          </p:cNvSpPr>
          <p:nvPr>
            <p:ph sz="half" idx="2"/>
          </p:nvPr>
        </p:nvSpPr>
        <p:spPr>
          <a:xfrm>
            <a:off x="4267200" y="1333500"/>
            <a:ext cx="4419601" cy="3797300"/>
          </a:xfrm>
        </p:spPr>
        <p:txBody>
          <a:bodyPr>
            <a:normAutofit fontScale="92500" lnSpcReduction="20000"/>
          </a:bodyPr>
          <a:lstStyle/>
          <a:p>
            <a:pPr marL="0" indent="0">
              <a:buNone/>
            </a:pPr>
            <a:r>
              <a:rPr lang="en-US" sz="2400" dirty="0">
                <a:solidFill>
                  <a:srgbClr val="000000"/>
                </a:solidFill>
                <a:latin typeface="Segoe UI" panose="020B0502040204020203" pitchFamily="34" charset="0"/>
              </a:rPr>
              <a:t>According to the court:</a:t>
            </a:r>
          </a:p>
          <a:p>
            <a:pPr marL="380985" indent="-380985">
              <a:buFont typeface="+mj-lt"/>
              <a:buAutoNum type="arabicPeriod"/>
            </a:pPr>
            <a:r>
              <a:rPr lang="en-US" sz="2400" dirty="0">
                <a:solidFill>
                  <a:srgbClr val="000000"/>
                </a:solidFill>
                <a:latin typeface="Segoe UI" panose="020B0502040204020203" pitchFamily="34" charset="0"/>
              </a:rPr>
              <a:t>The phrase a “process for waterproofing leather” in the preamble “is simply a statement of intended use, not a separate claim limitation.” </a:t>
            </a:r>
          </a:p>
          <a:p>
            <a:pPr marL="380985" indent="-380985">
              <a:buFont typeface="+mj-lt"/>
              <a:buAutoNum type="arabicPeriod"/>
            </a:pPr>
            <a:r>
              <a:rPr lang="en-US" sz="2400" dirty="0">
                <a:solidFill>
                  <a:srgbClr val="000000"/>
                </a:solidFill>
                <a:latin typeface="Segoe UI" panose="020B0502040204020203" pitchFamily="34" charset="0"/>
              </a:rPr>
              <a:t>Meeting the claimed step limitations necessarily results in a “process for waterproofing leather.”</a:t>
            </a:r>
          </a:p>
          <a:p>
            <a:endParaRPr lang="en-US" sz="2400" dirty="0">
              <a:solidFill>
                <a:srgbClr val="000000"/>
              </a:solidFill>
              <a:latin typeface="Segoe UI" panose="020B0502040204020203" pitchFamily="34" charset="0"/>
            </a:endParaRPr>
          </a:p>
          <a:p>
            <a:pPr marL="0" indent="0">
              <a:buNone/>
            </a:pPr>
            <a:r>
              <a:rPr lang="en-US" sz="2400" i="1" dirty="0" err="1">
                <a:solidFill>
                  <a:srgbClr val="000000"/>
                </a:solidFill>
                <a:latin typeface="Segoe UI" panose="020B0502040204020203" pitchFamily="34" charset="0"/>
              </a:rPr>
              <a:t>Outdry</a:t>
            </a:r>
            <a:r>
              <a:rPr lang="en-US" sz="2400" dirty="0">
                <a:solidFill>
                  <a:srgbClr val="000000"/>
                </a:solidFill>
                <a:latin typeface="Segoe UI" panose="020B0502040204020203" pitchFamily="34" charset="0"/>
              </a:rPr>
              <a:t>, 859 F.3d at 1368.</a:t>
            </a:r>
          </a:p>
          <a:p>
            <a:endParaRPr lang="en-US" dirty="0"/>
          </a:p>
        </p:txBody>
      </p:sp>
      <p:sp>
        <p:nvSpPr>
          <p:cNvPr id="17" name="Slide Number Placeholder 16"/>
          <p:cNvSpPr>
            <a:spLocks noGrp="1"/>
          </p:cNvSpPr>
          <p:nvPr>
            <p:ph type="sldNum" sz="quarter" idx="12"/>
          </p:nvPr>
        </p:nvSpPr>
        <p:spPr/>
        <p:txBody>
          <a:bodyPr/>
          <a:lstStyle/>
          <a:p>
            <a:pPr>
              <a:defRPr/>
            </a:pPr>
            <a:fld id="{6E05DC96-C1BB-4B33-B69C-083DDE71EE0E}" type="slidenum">
              <a:rPr lang="en-US" smtClean="0"/>
              <a:pPr>
                <a:defRPr/>
              </a:pPr>
              <a:t>14</a:t>
            </a:fld>
            <a:endParaRPr lang="en-US"/>
          </a:p>
        </p:txBody>
      </p:sp>
      <p:sp>
        <p:nvSpPr>
          <p:cNvPr id="16" name="Footer Placeholder 15"/>
          <p:cNvSpPr>
            <a:spLocks noGrp="1"/>
          </p:cNvSpPr>
          <p:nvPr>
            <p:ph type="ftr" sz="quarter" idx="11"/>
          </p:nvPr>
        </p:nvSpPr>
        <p:spPr/>
        <p:txBody>
          <a:bodyPr/>
          <a:lstStyle/>
          <a:p>
            <a:pPr>
              <a:defRPr/>
            </a:pPr>
            <a:r>
              <a:rPr lang="en-US" smtClean="0"/>
              <a:t>Clear Obviousness Rejections: Important Lessons from Outdry v. Geox</a:t>
            </a:r>
            <a:endParaRPr lang="en-US"/>
          </a:p>
        </p:txBody>
      </p:sp>
      <p:sp>
        <p:nvSpPr>
          <p:cNvPr id="15" name="Date Placeholder 14"/>
          <p:cNvSpPr>
            <a:spLocks noGrp="1"/>
          </p:cNvSpPr>
          <p:nvPr>
            <p:ph type="dt" sz="half" idx="10"/>
          </p:nvPr>
        </p:nvSpPr>
        <p:spPr/>
        <p:txBody>
          <a:bodyPr/>
          <a:lstStyle/>
          <a:p>
            <a:pPr>
              <a:defRPr/>
            </a:pPr>
            <a:r>
              <a:rPr lang="en-US" smtClean="0"/>
              <a:t>Summer 2018</a:t>
            </a:r>
            <a:endParaRPr lang="en-US"/>
          </a:p>
        </p:txBody>
      </p:sp>
    </p:spTree>
    <p:extLst>
      <p:ext uri="{BB962C8B-B14F-4D97-AF65-F5344CB8AC3E}">
        <p14:creationId xmlns:p14="http://schemas.microsoft.com/office/powerpoint/2010/main" val="368880869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457200" y="249941"/>
            <a:ext cx="8229600" cy="960438"/>
          </a:xfrm>
        </p:spPr>
        <p:txBody>
          <a:bodyPr wrap="square">
            <a:normAutofit/>
          </a:bodyPr>
          <a:lstStyle/>
          <a:p>
            <a:r>
              <a:rPr lang="en-US" dirty="0" smtClean="0">
                <a:solidFill>
                  <a:srgbClr val="000000"/>
                </a:solidFill>
                <a:latin typeface="Segoe UI" panose="020B0502040204020203" pitchFamily="34" charset="0"/>
              </a:rPr>
              <a:t>Claim Construction: </a:t>
            </a:r>
            <a:br>
              <a:rPr lang="en-US" dirty="0" smtClean="0">
                <a:solidFill>
                  <a:srgbClr val="000000"/>
                </a:solidFill>
                <a:latin typeface="Segoe UI" panose="020B0502040204020203" pitchFamily="34" charset="0"/>
              </a:rPr>
            </a:br>
            <a:r>
              <a:rPr lang="en-US" dirty="0" smtClean="0">
                <a:solidFill>
                  <a:srgbClr val="000000"/>
                </a:solidFill>
                <a:latin typeface="Segoe UI" panose="020B0502040204020203" pitchFamily="34" charset="0"/>
              </a:rPr>
              <a:t>“Process for Waterproofing Leather” (</a:t>
            </a:r>
            <a:r>
              <a:rPr lang="en-US" i="1" dirty="0" smtClean="0">
                <a:solidFill>
                  <a:srgbClr val="000000"/>
                </a:solidFill>
                <a:latin typeface="Segoe UI" panose="020B0502040204020203" pitchFamily="34" charset="0"/>
              </a:rPr>
              <a:t>cont.</a:t>
            </a:r>
            <a:r>
              <a:rPr lang="en-US" dirty="0" smtClean="0">
                <a:solidFill>
                  <a:srgbClr val="000000"/>
                </a:solidFill>
                <a:latin typeface="Segoe UI" panose="020B0502040204020203" pitchFamily="34" charset="0"/>
              </a:rPr>
              <a:t>)</a:t>
            </a:r>
            <a:endParaRPr lang="en-US" dirty="0">
              <a:solidFill>
                <a:srgbClr val="000000"/>
              </a:solidFill>
              <a:latin typeface="Segoe UI" panose="020B0502040204020203" pitchFamily="34" charset="0"/>
            </a:endParaRPr>
          </a:p>
        </p:txBody>
      </p:sp>
      <p:sp>
        <p:nvSpPr>
          <p:cNvPr id="11" name="Rectangle 10" descr="Red rectangle around the claim."/>
          <p:cNvSpPr/>
          <p:nvPr/>
        </p:nvSpPr>
        <p:spPr>
          <a:xfrm>
            <a:off x="304800" y="1333501"/>
            <a:ext cx="3733800" cy="2133600"/>
          </a:xfrm>
          <a:prstGeom prst="rect">
            <a:avLst/>
          </a:prstGeom>
          <a:ln w="25400" cmpd="sng">
            <a:solidFill>
              <a:srgbClr val="C00000"/>
            </a:solidFill>
          </a:ln>
        </p:spPr>
        <p:txBody>
          <a:bodyPr wrap="square">
            <a:normAutofit/>
          </a:bodyPr>
          <a:lstStyle/>
          <a:p>
            <a:r>
              <a:rPr lang="en-US" sz="2000" dirty="0">
                <a:solidFill>
                  <a:srgbClr val="000000"/>
                </a:solidFill>
                <a:latin typeface="Segoe UI" panose="020B0502040204020203" pitchFamily="34" charset="0"/>
              </a:rPr>
              <a:t>1. A </a:t>
            </a:r>
            <a:r>
              <a:rPr lang="en-US" sz="2000" b="1" dirty="0">
                <a:solidFill>
                  <a:srgbClr val="000000"/>
                </a:solidFill>
                <a:latin typeface="Segoe UI" panose="020B0502040204020203" pitchFamily="34" charset="0"/>
              </a:rPr>
              <a:t>process for waterproofing leather</a:t>
            </a:r>
            <a:r>
              <a:rPr lang="en-US" sz="2000" dirty="0">
                <a:solidFill>
                  <a:srgbClr val="000000"/>
                </a:solidFill>
                <a:latin typeface="Segoe UI" panose="020B0502040204020203" pitchFamily="34" charset="0"/>
              </a:rPr>
              <a:t> (1), comprising directly pressing on an internal surface of the leather (1) at least one semi-permeable membrane (2) . . . .</a:t>
            </a:r>
            <a:endParaRPr lang="en-US" sz="1500" dirty="0">
              <a:solidFill>
                <a:srgbClr val="000000"/>
              </a:solidFill>
              <a:latin typeface="Segoe UI" panose="020B0502040204020203" pitchFamily="34" charset="0"/>
            </a:endParaRPr>
          </a:p>
        </p:txBody>
      </p:sp>
      <p:sp>
        <p:nvSpPr>
          <p:cNvPr id="14" name="Content Placeholder 13"/>
          <p:cNvSpPr>
            <a:spLocks noGrp="1"/>
          </p:cNvSpPr>
          <p:nvPr>
            <p:ph sz="half" idx="2"/>
          </p:nvPr>
        </p:nvSpPr>
        <p:spPr>
          <a:xfrm>
            <a:off x="4267200" y="1333500"/>
            <a:ext cx="4419601" cy="3797300"/>
          </a:xfrm>
        </p:spPr>
        <p:txBody>
          <a:bodyPr>
            <a:normAutofit lnSpcReduction="10000"/>
          </a:bodyPr>
          <a:lstStyle/>
          <a:p>
            <a:pPr marL="0" indent="0">
              <a:buNone/>
            </a:pPr>
            <a:r>
              <a:rPr lang="en-US" sz="2400" dirty="0">
                <a:solidFill>
                  <a:srgbClr val="000000"/>
                </a:solidFill>
                <a:latin typeface="Segoe UI" panose="020B0502040204020203" pitchFamily="34" charset="0"/>
              </a:rPr>
              <a:t>According to the court (</a:t>
            </a:r>
            <a:r>
              <a:rPr lang="en-US" sz="2400" i="1" dirty="0">
                <a:solidFill>
                  <a:srgbClr val="000000"/>
                </a:solidFill>
                <a:latin typeface="Segoe UI" panose="020B0502040204020203" pitchFamily="34" charset="0"/>
              </a:rPr>
              <a:t>cont</a:t>
            </a:r>
            <a:r>
              <a:rPr lang="en-US" sz="2400" dirty="0">
                <a:solidFill>
                  <a:srgbClr val="000000"/>
                </a:solidFill>
                <a:latin typeface="Segoe UI" panose="020B0502040204020203" pitchFamily="34" charset="0"/>
              </a:rPr>
              <a:t>.):</a:t>
            </a:r>
          </a:p>
          <a:p>
            <a:pPr marL="380985" indent="-380985">
              <a:buFont typeface="+mj-lt"/>
              <a:buAutoNum type="arabicPeriod" startAt="3"/>
            </a:pPr>
            <a:r>
              <a:rPr lang="en-US" sz="2400" dirty="0">
                <a:solidFill>
                  <a:srgbClr val="000000"/>
                </a:solidFill>
                <a:latin typeface="Segoe UI" panose="020B0502040204020203" pitchFamily="34" charset="0"/>
              </a:rPr>
              <a:t>It is not necessary for a reference to state that the process it teaches </a:t>
            </a:r>
            <a:r>
              <a:rPr lang="en-US" sz="2400" dirty="0" smtClean="0">
                <a:solidFill>
                  <a:srgbClr val="000000"/>
                </a:solidFill>
                <a:latin typeface="Segoe UI" panose="020B0502040204020203" pitchFamily="34" charset="0"/>
              </a:rPr>
              <a:t>is </a:t>
            </a:r>
            <a:r>
              <a:rPr lang="en-US" sz="2400" dirty="0">
                <a:solidFill>
                  <a:srgbClr val="000000"/>
                </a:solidFill>
                <a:latin typeface="Segoe UI" panose="020B0502040204020203" pitchFamily="34" charset="0"/>
              </a:rPr>
              <a:t>a “process for waterproofing </a:t>
            </a:r>
            <a:r>
              <a:rPr lang="en-US" sz="2400" dirty="0" smtClean="0">
                <a:solidFill>
                  <a:srgbClr val="000000"/>
                </a:solidFill>
                <a:latin typeface="Segoe UI" panose="020B0502040204020203" pitchFamily="34" charset="0"/>
              </a:rPr>
              <a:t>leather” in </a:t>
            </a:r>
            <a:r>
              <a:rPr lang="en-US" sz="2400" dirty="0">
                <a:solidFill>
                  <a:srgbClr val="000000"/>
                </a:solidFill>
                <a:latin typeface="Segoe UI" panose="020B0502040204020203" pitchFamily="34" charset="0"/>
              </a:rPr>
              <a:t>order for an obviousness rejection to be proper.  </a:t>
            </a:r>
          </a:p>
          <a:p>
            <a:pPr marL="380985" indent="-380985">
              <a:buFont typeface="+mj-lt"/>
              <a:buAutoNum type="arabicPeriod" startAt="3"/>
            </a:pPr>
            <a:endParaRPr lang="en-US" sz="2400" dirty="0">
              <a:solidFill>
                <a:srgbClr val="000000"/>
              </a:solidFill>
              <a:latin typeface="Segoe UI" panose="020B0502040204020203" pitchFamily="34" charset="0"/>
            </a:endParaRPr>
          </a:p>
          <a:p>
            <a:pPr marL="0" indent="0">
              <a:buNone/>
            </a:pPr>
            <a:r>
              <a:rPr lang="en-US" sz="2400" i="1" dirty="0" err="1">
                <a:solidFill>
                  <a:srgbClr val="000000"/>
                </a:solidFill>
                <a:latin typeface="Segoe UI" panose="020B0502040204020203" pitchFamily="34" charset="0"/>
              </a:rPr>
              <a:t>Outdry</a:t>
            </a:r>
            <a:r>
              <a:rPr lang="en-US" sz="2400" dirty="0">
                <a:solidFill>
                  <a:srgbClr val="000000"/>
                </a:solidFill>
                <a:latin typeface="Segoe UI" panose="020B0502040204020203" pitchFamily="34" charset="0"/>
              </a:rPr>
              <a:t>, 859 F.3d at 1368.</a:t>
            </a:r>
          </a:p>
          <a:p>
            <a:endParaRPr lang="en-US" dirty="0"/>
          </a:p>
        </p:txBody>
      </p:sp>
      <p:sp>
        <p:nvSpPr>
          <p:cNvPr id="10" name="Slide Number Placeholder 9"/>
          <p:cNvSpPr>
            <a:spLocks noGrp="1"/>
          </p:cNvSpPr>
          <p:nvPr>
            <p:ph type="sldNum" sz="quarter" idx="12"/>
          </p:nvPr>
        </p:nvSpPr>
        <p:spPr/>
        <p:txBody>
          <a:bodyPr/>
          <a:lstStyle/>
          <a:p>
            <a:pPr>
              <a:defRPr/>
            </a:pPr>
            <a:fld id="{6E05DC96-C1BB-4B33-B69C-083DDE71EE0E}" type="slidenum">
              <a:rPr lang="en-US" smtClean="0"/>
              <a:pPr>
                <a:defRPr/>
              </a:pPr>
              <a:t>15</a:t>
            </a:fld>
            <a:endParaRPr lang="en-US"/>
          </a:p>
        </p:txBody>
      </p:sp>
      <p:sp>
        <p:nvSpPr>
          <p:cNvPr id="8" name="Date Placeholder 7"/>
          <p:cNvSpPr>
            <a:spLocks noGrp="1"/>
          </p:cNvSpPr>
          <p:nvPr>
            <p:ph type="dt" sz="half" idx="10"/>
          </p:nvPr>
        </p:nvSpPr>
        <p:spPr/>
        <p:txBody>
          <a:bodyPr/>
          <a:lstStyle/>
          <a:p>
            <a:pPr>
              <a:defRPr/>
            </a:pPr>
            <a:r>
              <a:rPr lang="en-US" smtClean="0"/>
              <a:t>Summer 2018</a:t>
            </a:r>
            <a:endParaRPr lang="en-US"/>
          </a:p>
        </p:txBody>
      </p:sp>
      <p:sp>
        <p:nvSpPr>
          <p:cNvPr id="9" name="Footer Placeholder 8"/>
          <p:cNvSpPr>
            <a:spLocks noGrp="1"/>
          </p:cNvSpPr>
          <p:nvPr>
            <p:ph type="ftr" sz="quarter" idx="11"/>
          </p:nvPr>
        </p:nvSpPr>
        <p:spPr/>
        <p:txBody>
          <a:bodyPr/>
          <a:lstStyle/>
          <a:p>
            <a:pPr>
              <a:defRPr/>
            </a:pPr>
            <a:r>
              <a:rPr lang="en-US" smtClean="0"/>
              <a:t>Clear Obviousness Rejections: Important Lessons from Outdry v. Geox</a:t>
            </a:r>
            <a:endParaRPr lang="en-US"/>
          </a:p>
        </p:txBody>
      </p:sp>
    </p:spTree>
    <p:extLst>
      <p:ext uri="{BB962C8B-B14F-4D97-AF65-F5344CB8AC3E}">
        <p14:creationId xmlns:p14="http://schemas.microsoft.com/office/powerpoint/2010/main" val="93510839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457200" y="377825"/>
            <a:ext cx="8229600" cy="542613"/>
          </a:xfrm>
        </p:spPr>
        <p:txBody>
          <a:bodyPr wrap="square">
            <a:normAutofit/>
          </a:bodyPr>
          <a:lstStyle/>
          <a:p>
            <a:r>
              <a:rPr lang="en-US" dirty="0" smtClean="0">
                <a:solidFill>
                  <a:srgbClr val="000000"/>
                </a:solidFill>
                <a:latin typeface="Segoe UI" panose="020B0502040204020203" pitchFamily="34" charset="0"/>
              </a:rPr>
              <a:t>Claim Construction: “Directly Pressing”</a:t>
            </a:r>
            <a:endParaRPr lang="en-US" dirty="0">
              <a:solidFill>
                <a:srgbClr val="000000"/>
              </a:solidFill>
              <a:latin typeface="Segoe UI" panose="020B0502040204020203" pitchFamily="34" charset="0"/>
            </a:endParaRPr>
          </a:p>
        </p:txBody>
      </p:sp>
      <p:sp>
        <p:nvSpPr>
          <p:cNvPr id="11" name="Rectangle 10" descr="Red rectangle around the claim."/>
          <p:cNvSpPr/>
          <p:nvPr/>
        </p:nvSpPr>
        <p:spPr>
          <a:xfrm>
            <a:off x="304800" y="1333501"/>
            <a:ext cx="3733800" cy="2133600"/>
          </a:xfrm>
          <a:prstGeom prst="rect">
            <a:avLst/>
          </a:prstGeom>
          <a:ln w="25400" cmpd="sng">
            <a:solidFill>
              <a:srgbClr val="C00000"/>
            </a:solidFill>
          </a:ln>
        </p:spPr>
        <p:txBody>
          <a:bodyPr wrap="square">
            <a:normAutofit/>
          </a:bodyPr>
          <a:lstStyle/>
          <a:p>
            <a:r>
              <a:rPr lang="en-US" sz="2000" dirty="0">
                <a:solidFill>
                  <a:srgbClr val="000000"/>
                </a:solidFill>
                <a:latin typeface="Segoe UI" panose="020B0502040204020203" pitchFamily="34" charset="0"/>
              </a:rPr>
              <a:t>1. A process for waterproofing leather (1), comprising </a:t>
            </a:r>
            <a:r>
              <a:rPr lang="en-US" sz="2000" b="1" dirty="0">
                <a:solidFill>
                  <a:srgbClr val="000000"/>
                </a:solidFill>
                <a:latin typeface="Segoe UI" panose="020B0502040204020203" pitchFamily="34" charset="0"/>
              </a:rPr>
              <a:t>directly pressing</a:t>
            </a:r>
            <a:r>
              <a:rPr lang="en-US" sz="2000" dirty="0">
                <a:solidFill>
                  <a:srgbClr val="000000"/>
                </a:solidFill>
                <a:latin typeface="Segoe UI" panose="020B0502040204020203" pitchFamily="34" charset="0"/>
              </a:rPr>
              <a:t> on an internal surface of the leather (1) at least one semi-permeable membrane (2) . . . .</a:t>
            </a:r>
            <a:endParaRPr lang="en-US" sz="1500" dirty="0">
              <a:solidFill>
                <a:srgbClr val="000000"/>
              </a:solidFill>
              <a:latin typeface="Segoe UI" panose="020B0502040204020203" pitchFamily="34" charset="0"/>
            </a:endParaRPr>
          </a:p>
        </p:txBody>
      </p:sp>
      <p:sp>
        <p:nvSpPr>
          <p:cNvPr id="10" name="Content Placeholder 9"/>
          <p:cNvSpPr>
            <a:spLocks noGrp="1"/>
          </p:cNvSpPr>
          <p:nvPr>
            <p:ph sz="half" idx="2"/>
          </p:nvPr>
        </p:nvSpPr>
        <p:spPr>
          <a:xfrm>
            <a:off x="4343400" y="1333500"/>
            <a:ext cx="4343401" cy="3797300"/>
          </a:xfrm>
        </p:spPr>
        <p:txBody>
          <a:bodyPr>
            <a:normAutofit fontScale="92500" lnSpcReduction="20000"/>
          </a:bodyPr>
          <a:lstStyle/>
          <a:p>
            <a:pPr marL="0" indent="0">
              <a:buNone/>
            </a:pPr>
            <a:r>
              <a:rPr lang="en-US" sz="2400" dirty="0">
                <a:solidFill>
                  <a:srgbClr val="000000"/>
                </a:solidFill>
                <a:latin typeface="Segoe UI" panose="020B0502040204020203" pitchFamily="34" charset="0"/>
              </a:rPr>
              <a:t>The “direct” concept was discussed only once (col. 1, lines 57-61) in the specification:  </a:t>
            </a:r>
          </a:p>
          <a:p>
            <a:pPr marL="0" indent="0">
              <a:buNone/>
            </a:pPr>
            <a:endParaRPr lang="en-US" sz="2400" dirty="0">
              <a:solidFill>
                <a:srgbClr val="000000"/>
              </a:solidFill>
              <a:latin typeface="Segoe UI" panose="020B0502040204020203" pitchFamily="34" charset="0"/>
            </a:endParaRPr>
          </a:p>
          <a:p>
            <a:pPr marL="0" indent="0">
              <a:buNone/>
            </a:pPr>
            <a:r>
              <a:rPr lang="en-US" sz="2400" dirty="0">
                <a:solidFill>
                  <a:srgbClr val="000000"/>
                </a:solidFill>
                <a:latin typeface="Segoe UI" panose="020B0502040204020203" pitchFamily="34" charset="0"/>
              </a:rPr>
              <a:t>“. . . the process according to the present invention allows said membrane to be </a:t>
            </a:r>
            <a:r>
              <a:rPr lang="en-US" sz="2400" i="1" dirty="0">
                <a:solidFill>
                  <a:srgbClr val="000000"/>
                </a:solidFill>
                <a:latin typeface="Segoe UI" panose="020B0502040204020203" pitchFamily="34" charset="0"/>
              </a:rPr>
              <a:t>applied directly to the leather</a:t>
            </a:r>
            <a:r>
              <a:rPr lang="en-US" sz="2400" dirty="0">
                <a:solidFill>
                  <a:srgbClr val="000000"/>
                </a:solidFill>
                <a:latin typeface="Segoe UI" panose="020B0502040204020203" pitchFamily="34" charset="0"/>
              </a:rPr>
              <a:t> which has to be waterproofed, </a:t>
            </a:r>
            <a:r>
              <a:rPr lang="en-US" sz="2400" i="1" dirty="0">
                <a:solidFill>
                  <a:srgbClr val="000000"/>
                </a:solidFill>
                <a:latin typeface="Segoe UI" panose="020B0502040204020203" pitchFamily="34" charset="0"/>
              </a:rPr>
              <a:t>so as to avoid the use of a semipermeable lining </a:t>
            </a:r>
            <a:r>
              <a:rPr lang="en-US" sz="2400" dirty="0">
                <a:solidFill>
                  <a:srgbClr val="000000"/>
                </a:solidFill>
                <a:latin typeface="Segoe UI" panose="020B0502040204020203" pitchFamily="34" charset="0"/>
              </a:rPr>
              <a:t>and the water penetration between leather and lining.”</a:t>
            </a:r>
          </a:p>
          <a:p>
            <a:endParaRPr lang="en-US" dirty="0"/>
          </a:p>
        </p:txBody>
      </p:sp>
      <p:sp>
        <p:nvSpPr>
          <p:cNvPr id="14" name="Slide Number Placeholder 13"/>
          <p:cNvSpPr>
            <a:spLocks noGrp="1"/>
          </p:cNvSpPr>
          <p:nvPr>
            <p:ph type="sldNum" sz="quarter" idx="12"/>
          </p:nvPr>
        </p:nvSpPr>
        <p:spPr/>
        <p:txBody>
          <a:bodyPr/>
          <a:lstStyle/>
          <a:p>
            <a:pPr>
              <a:defRPr/>
            </a:pPr>
            <a:fld id="{6E05DC96-C1BB-4B33-B69C-083DDE71EE0E}" type="slidenum">
              <a:rPr lang="en-US" smtClean="0"/>
              <a:pPr>
                <a:defRPr/>
              </a:pPr>
              <a:t>16</a:t>
            </a:fld>
            <a:endParaRPr lang="en-US"/>
          </a:p>
        </p:txBody>
      </p:sp>
      <p:sp>
        <p:nvSpPr>
          <p:cNvPr id="13" name="Footer Placeholder 12"/>
          <p:cNvSpPr>
            <a:spLocks noGrp="1"/>
          </p:cNvSpPr>
          <p:nvPr>
            <p:ph type="ftr" sz="quarter" idx="11"/>
          </p:nvPr>
        </p:nvSpPr>
        <p:spPr/>
        <p:txBody>
          <a:bodyPr/>
          <a:lstStyle/>
          <a:p>
            <a:pPr>
              <a:defRPr/>
            </a:pPr>
            <a:r>
              <a:rPr lang="en-US" smtClean="0"/>
              <a:t>Clear Obviousness Rejections: Important Lessons from Outdry v. Geox</a:t>
            </a:r>
            <a:endParaRPr lang="en-US"/>
          </a:p>
        </p:txBody>
      </p:sp>
      <p:sp>
        <p:nvSpPr>
          <p:cNvPr id="12" name="Date Placeholder 11"/>
          <p:cNvSpPr>
            <a:spLocks noGrp="1"/>
          </p:cNvSpPr>
          <p:nvPr>
            <p:ph type="dt" sz="half" idx="10"/>
          </p:nvPr>
        </p:nvSpPr>
        <p:spPr/>
        <p:txBody>
          <a:bodyPr/>
          <a:lstStyle/>
          <a:p>
            <a:pPr>
              <a:defRPr/>
            </a:pPr>
            <a:r>
              <a:rPr lang="en-US" smtClean="0"/>
              <a:t>Summer 2018</a:t>
            </a:r>
            <a:endParaRPr lang="en-US"/>
          </a:p>
        </p:txBody>
      </p:sp>
    </p:spTree>
    <p:extLst>
      <p:ext uri="{BB962C8B-B14F-4D97-AF65-F5344CB8AC3E}">
        <p14:creationId xmlns:p14="http://schemas.microsoft.com/office/powerpoint/2010/main" val="37368629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457200" y="377825"/>
            <a:ext cx="8229600" cy="542613"/>
          </a:xfrm>
        </p:spPr>
        <p:txBody>
          <a:bodyPr wrap="square">
            <a:normAutofit/>
          </a:bodyPr>
          <a:lstStyle/>
          <a:p>
            <a:r>
              <a:rPr lang="en-US" dirty="0" smtClean="0">
                <a:solidFill>
                  <a:srgbClr val="000000"/>
                </a:solidFill>
                <a:latin typeface="Segoe UI" panose="020B0502040204020203" pitchFamily="34" charset="0"/>
              </a:rPr>
              <a:t>Claim Construction: “Directly Pressing” (</a:t>
            </a:r>
            <a:r>
              <a:rPr lang="en-US" i="1" dirty="0" smtClean="0">
                <a:solidFill>
                  <a:srgbClr val="000000"/>
                </a:solidFill>
                <a:latin typeface="Segoe UI" panose="020B0502040204020203" pitchFamily="34" charset="0"/>
              </a:rPr>
              <a:t>cont.</a:t>
            </a:r>
            <a:r>
              <a:rPr lang="en-US" dirty="0" smtClean="0">
                <a:solidFill>
                  <a:srgbClr val="000000"/>
                </a:solidFill>
                <a:latin typeface="Segoe UI" panose="020B0502040204020203" pitchFamily="34" charset="0"/>
              </a:rPr>
              <a:t>)</a:t>
            </a:r>
            <a:endParaRPr lang="en-US" dirty="0">
              <a:solidFill>
                <a:srgbClr val="000000"/>
              </a:solidFill>
              <a:latin typeface="Segoe UI" panose="020B0502040204020203" pitchFamily="34" charset="0"/>
            </a:endParaRPr>
          </a:p>
        </p:txBody>
      </p:sp>
      <p:sp>
        <p:nvSpPr>
          <p:cNvPr id="2" name="Rectangle 1" descr="Red rectangle around the claim."/>
          <p:cNvSpPr/>
          <p:nvPr/>
        </p:nvSpPr>
        <p:spPr>
          <a:xfrm>
            <a:off x="304800" y="1333500"/>
            <a:ext cx="3733800" cy="2133600"/>
          </a:xfrm>
          <a:prstGeom prst="rect">
            <a:avLst/>
          </a:prstGeom>
          <a:ln w="25400" cmpd="sng">
            <a:solidFill>
              <a:srgbClr val="C00000"/>
            </a:solidFill>
          </a:ln>
        </p:spPr>
        <p:txBody>
          <a:bodyPr wrap="square">
            <a:normAutofit/>
          </a:bodyPr>
          <a:lstStyle/>
          <a:p>
            <a:r>
              <a:rPr lang="en-US" sz="2000" dirty="0">
                <a:solidFill>
                  <a:srgbClr val="000000"/>
                </a:solidFill>
                <a:latin typeface="Segoe UI" panose="020B0502040204020203" pitchFamily="34" charset="0"/>
              </a:rPr>
              <a:t>1. A process for waterproofing leather (1), comprising </a:t>
            </a:r>
            <a:r>
              <a:rPr lang="en-US" sz="2000" b="1" dirty="0">
                <a:solidFill>
                  <a:srgbClr val="000000"/>
                </a:solidFill>
                <a:latin typeface="Segoe UI" panose="020B0502040204020203" pitchFamily="34" charset="0"/>
              </a:rPr>
              <a:t>directly pressing</a:t>
            </a:r>
            <a:r>
              <a:rPr lang="en-US" sz="2000" dirty="0">
                <a:solidFill>
                  <a:srgbClr val="000000"/>
                </a:solidFill>
                <a:latin typeface="Segoe UI" panose="020B0502040204020203" pitchFamily="34" charset="0"/>
              </a:rPr>
              <a:t> on an internal surface of the leather (1) at least one semi-permeable membrane (2) . . . .</a:t>
            </a:r>
            <a:endParaRPr lang="en-US" sz="1500" dirty="0">
              <a:solidFill>
                <a:srgbClr val="000000"/>
              </a:solidFill>
              <a:latin typeface="Segoe UI" panose="020B0502040204020203" pitchFamily="34" charset="0"/>
            </a:endParaRPr>
          </a:p>
        </p:txBody>
      </p:sp>
      <p:sp>
        <p:nvSpPr>
          <p:cNvPr id="10" name="Content Placeholder 9"/>
          <p:cNvSpPr>
            <a:spLocks noGrp="1"/>
          </p:cNvSpPr>
          <p:nvPr>
            <p:ph sz="half" idx="2"/>
          </p:nvPr>
        </p:nvSpPr>
        <p:spPr/>
        <p:txBody>
          <a:bodyPr>
            <a:normAutofit/>
          </a:bodyPr>
          <a:lstStyle/>
          <a:p>
            <a:pPr marL="0" indent="0">
              <a:buNone/>
            </a:pPr>
            <a:r>
              <a:rPr lang="en-US" sz="2000" dirty="0">
                <a:solidFill>
                  <a:srgbClr val="000000"/>
                </a:solidFill>
                <a:latin typeface="Segoe UI" panose="020B0502040204020203" pitchFamily="34" charset="0"/>
              </a:rPr>
              <a:t>Applying the broadest reasonable interpretation in light of the specification (BRI), the PTAB had construed “</a:t>
            </a:r>
            <a:r>
              <a:rPr lang="en-US" sz="2000" dirty="0" smtClean="0">
                <a:solidFill>
                  <a:srgbClr val="000000"/>
                </a:solidFill>
                <a:latin typeface="Segoe UI" panose="020B0502040204020203" pitchFamily="34" charset="0"/>
              </a:rPr>
              <a:t>directly </a:t>
            </a:r>
            <a:r>
              <a:rPr lang="en-US" sz="2000" dirty="0">
                <a:solidFill>
                  <a:srgbClr val="000000"/>
                </a:solidFill>
                <a:latin typeface="Segoe UI" panose="020B0502040204020203" pitchFamily="34" charset="0"/>
              </a:rPr>
              <a:t>pressing” to mean:</a:t>
            </a:r>
          </a:p>
          <a:p>
            <a:pPr marL="332040" lvl="1" indent="0">
              <a:buNone/>
            </a:pPr>
            <a:r>
              <a:rPr lang="en-US" dirty="0">
                <a:solidFill>
                  <a:srgbClr val="000000"/>
                </a:solidFill>
                <a:latin typeface="Segoe UI" panose="020B0502040204020203" pitchFamily="34" charset="0"/>
              </a:rPr>
              <a:t>“applying </a:t>
            </a:r>
            <a:r>
              <a:rPr lang="en-US" dirty="0" smtClean="0">
                <a:solidFill>
                  <a:srgbClr val="000000"/>
                </a:solidFill>
                <a:latin typeface="Segoe UI" panose="020B0502040204020203" pitchFamily="34" charset="0"/>
              </a:rPr>
              <a:t>pressure without </a:t>
            </a:r>
            <a:r>
              <a:rPr lang="en-US" dirty="0">
                <a:solidFill>
                  <a:srgbClr val="000000"/>
                </a:solidFill>
                <a:latin typeface="Segoe UI" panose="020B0502040204020203" pitchFamily="34" charset="0"/>
              </a:rPr>
              <a:t>any intervening materials or layers other than the recited adhesive.”</a:t>
            </a:r>
          </a:p>
          <a:p>
            <a:pPr lvl="1"/>
            <a:endParaRPr lang="en-US" dirty="0">
              <a:solidFill>
                <a:srgbClr val="000000"/>
              </a:solidFill>
              <a:latin typeface="Segoe UI" panose="020B0502040204020203" pitchFamily="34" charset="0"/>
            </a:endParaRPr>
          </a:p>
          <a:p>
            <a:pPr marL="0" indent="0">
              <a:buNone/>
            </a:pPr>
            <a:r>
              <a:rPr lang="en-US" sz="2000" i="1" dirty="0" err="1">
                <a:solidFill>
                  <a:srgbClr val="000000"/>
                </a:solidFill>
                <a:latin typeface="Segoe UI" panose="020B0502040204020203" pitchFamily="34" charset="0"/>
              </a:rPr>
              <a:t>Outdry</a:t>
            </a:r>
            <a:r>
              <a:rPr lang="en-US" sz="2000" dirty="0">
                <a:solidFill>
                  <a:srgbClr val="000000"/>
                </a:solidFill>
                <a:latin typeface="Segoe UI" panose="020B0502040204020203" pitchFamily="34" charset="0"/>
              </a:rPr>
              <a:t>, 859 F.3d at 1368.</a:t>
            </a:r>
          </a:p>
          <a:p>
            <a:endParaRPr lang="en-US" sz="2000" dirty="0">
              <a:solidFill>
                <a:srgbClr val="000000"/>
              </a:solidFill>
              <a:latin typeface="Segoe UI" panose="020B0502040204020203" pitchFamily="34" charset="0"/>
            </a:endParaRPr>
          </a:p>
        </p:txBody>
      </p:sp>
      <p:sp>
        <p:nvSpPr>
          <p:cNvPr id="11" name="Slide Number Placeholder 10"/>
          <p:cNvSpPr>
            <a:spLocks noGrp="1"/>
          </p:cNvSpPr>
          <p:nvPr>
            <p:ph type="sldNum" sz="quarter" idx="12"/>
          </p:nvPr>
        </p:nvSpPr>
        <p:spPr/>
        <p:txBody>
          <a:bodyPr/>
          <a:lstStyle/>
          <a:p>
            <a:pPr>
              <a:defRPr/>
            </a:pPr>
            <a:fld id="{6E05DC96-C1BB-4B33-B69C-083DDE71EE0E}" type="slidenum">
              <a:rPr lang="en-US" smtClean="0"/>
              <a:pPr>
                <a:defRPr/>
              </a:pPr>
              <a:t>17</a:t>
            </a:fld>
            <a:endParaRPr lang="en-US"/>
          </a:p>
        </p:txBody>
      </p:sp>
      <p:sp>
        <p:nvSpPr>
          <p:cNvPr id="9" name="Footer Placeholder 8"/>
          <p:cNvSpPr>
            <a:spLocks noGrp="1"/>
          </p:cNvSpPr>
          <p:nvPr>
            <p:ph type="ftr" sz="quarter" idx="11"/>
          </p:nvPr>
        </p:nvSpPr>
        <p:spPr/>
        <p:txBody>
          <a:bodyPr/>
          <a:lstStyle/>
          <a:p>
            <a:pPr>
              <a:defRPr/>
            </a:pPr>
            <a:r>
              <a:rPr lang="en-US" smtClean="0"/>
              <a:t>Clear Obviousness Rejections: Important Lessons from Outdry v. Geox</a:t>
            </a:r>
            <a:endParaRPr lang="en-US"/>
          </a:p>
        </p:txBody>
      </p:sp>
      <p:sp>
        <p:nvSpPr>
          <p:cNvPr id="8" name="Date Placeholder 7"/>
          <p:cNvSpPr>
            <a:spLocks noGrp="1"/>
          </p:cNvSpPr>
          <p:nvPr>
            <p:ph type="dt" sz="half" idx="10"/>
          </p:nvPr>
        </p:nvSpPr>
        <p:spPr/>
        <p:txBody>
          <a:bodyPr/>
          <a:lstStyle/>
          <a:p>
            <a:pPr>
              <a:defRPr/>
            </a:pPr>
            <a:r>
              <a:rPr lang="en-US" smtClean="0"/>
              <a:t>Summer 2018</a:t>
            </a:r>
            <a:endParaRPr lang="en-US"/>
          </a:p>
        </p:txBody>
      </p:sp>
    </p:spTree>
    <p:extLst>
      <p:ext uri="{BB962C8B-B14F-4D97-AF65-F5344CB8AC3E}">
        <p14:creationId xmlns:p14="http://schemas.microsoft.com/office/powerpoint/2010/main" val="223647291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457200" y="377825"/>
            <a:ext cx="8229600" cy="542613"/>
          </a:xfrm>
        </p:spPr>
        <p:txBody>
          <a:bodyPr wrap="square">
            <a:normAutofit/>
          </a:bodyPr>
          <a:lstStyle/>
          <a:p>
            <a:r>
              <a:rPr lang="en-US" dirty="0" smtClean="0">
                <a:solidFill>
                  <a:srgbClr val="000000"/>
                </a:solidFill>
                <a:latin typeface="Segoe UI" panose="020B0502040204020203" pitchFamily="34" charset="0"/>
              </a:rPr>
              <a:t>Claim Construction: “Directly Pressing” (</a:t>
            </a:r>
            <a:r>
              <a:rPr lang="en-US" i="1" dirty="0" smtClean="0">
                <a:solidFill>
                  <a:srgbClr val="000000"/>
                </a:solidFill>
                <a:latin typeface="Segoe UI" panose="020B0502040204020203" pitchFamily="34" charset="0"/>
              </a:rPr>
              <a:t>cont.</a:t>
            </a:r>
            <a:r>
              <a:rPr lang="en-US" dirty="0" smtClean="0">
                <a:solidFill>
                  <a:srgbClr val="000000"/>
                </a:solidFill>
                <a:latin typeface="Segoe UI" panose="020B0502040204020203" pitchFamily="34" charset="0"/>
              </a:rPr>
              <a:t>)</a:t>
            </a:r>
            <a:endParaRPr lang="en-US" dirty="0">
              <a:solidFill>
                <a:srgbClr val="000000"/>
              </a:solidFill>
              <a:latin typeface="Segoe UI" panose="020B0502040204020203" pitchFamily="34" charset="0"/>
            </a:endParaRPr>
          </a:p>
        </p:txBody>
      </p:sp>
      <p:sp>
        <p:nvSpPr>
          <p:cNvPr id="2" name="Rectangle 1" descr="Red rectangle around the claim."/>
          <p:cNvSpPr/>
          <p:nvPr/>
        </p:nvSpPr>
        <p:spPr>
          <a:xfrm>
            <a:off x="304800" y="1333501"/>
            <a:ext cx="3733800" cy="2133600"/>
          </a:xfrm>
          <a:prstGeom prst="rect">
            <a:avLst/>
          </a:prstGeom>
          <a:ln w="25400" cmpd="sng">
            <a:solidFill>
              <a:srgbClr val="C00000"/>
            </a:solidFill>
          </a:ln>
        </p:spPr>
        <p:txBody>
          <a:bodyPr wrap="square">
            <a:normAutofit/>
          </a:bodyPr>
          <a:lstStyle/>
          <a:p>
            <a:r>
              <a:rPr lang="en-US" sz="2000" dirty="0">
                <a:solidFill>
                  <a:srgbClr val="000000"/>
                </a:solidFill>
                <a:latin typeface="Segoe UI" panose="020B0502040204020203" pitchFamily="34" charset="0"/>
              </a:rPr>
              <a:t>1. A process for waterproofing leather (1), comprising </a:t>
            </a:r>
            <a:r>
              <a:rPr lang="en-US" sz="2000" b="1" dirty="0">
                <a:solidFill>
                  <a:srgbClr val="000000"/>
                </a:solidFill>
                <a:latin typeface="Segoe UI" panose="020B0502040204020203" pitchFamily="34" charset="0"/>
              </a:rPr>
              <a:t>directly pressing</a:t>
            </a:r>
            <a:r>
              <a:rPr lang="en-US" sz="2000" dirty="0">
                <a:solidFill>
                  <a:srgbClr val="000000"/>
                </a:solidFill>
                <a:latin typeface="Segoe UI" panose="020B0502040204020203" pitchFamily="34" charset="0"/>
              </a:rPr>
              <a:t> on an internal surface of the leather (1) at least one semi-permeable membrane (2) . . . .</a:t>
            </a:r>
            <a:endParaRPr lang="en-US" sz="1500" dirty="0">
              <a:solidFill>
                <a:srgbClr val="000000"/>
              </a:solidFill>
              <a:latin typeface="Segoe UI" panose="020B0502040204020203" pitchFamily="34" charset="0"/>
            </a:endParaRPr>
          </a:p>
        </p:txBody>
      </p:sp>
      <p:sp>
        <p:nvSpPr>
          <p:cNvPr id="10" name="Content Placeholder 9"/>
          <p:cNvSpPr>
            <a:spLocks noGrp="1"/>
          </p:cNvSpPr>
          <p:nvPr>
            <p:ph sz="half" idx="2"/>
          </p:nvPr>
        </p:nvSpPr>
        <p:spPr/>
        <p:txBody>
          <a:bodyPr>
            <a:normAutofit/>
          </a:bodyPr>
          <a:lstStyle/>
          <a:p>
            <a:pPr marL="0" indent="0">
              <a:buNone/>
            </a:pPr>
            <a:r>
              <a:rPr lang="en-US" sz="2000" dirty="0">
                <a:solidFill>
                  <a:srgbClr val="000000"/>
                </a:solidFill>
                <a:latin typeface="Segoe UI" panose="020B0502040204020203" pitchFamily="34" charset="0"/>
              </a:rPr>
              <a:t>At the Federal Circuit, </a:t>
            </a:r>
            <a:r>
              <a:rPr lang="en-US" sz="2000" dirty="0" err="1">
                <a:solidFill>
                  <a:srgbClr val="000000"/>
                </a:solidFill>
                <a:latin typeface="Segoe UI" panose="020B0502040204020203" pitchFamily="34" charset="0"/>
              </a:rPr>
              <a:t>Outdry</a:t>
            </a:r>
            <a:r>
              <a:rPr lang="en-US" sz="2000" dirty="0">
                <a:solidFill>
                  <a:srgbClr val="000000"/>
                </a:solidFill>
                <a:latin typeface="Segoe UI" panose="020B0502040204020203" pitchFamily="34" charset="0"/>
              </a:rPr>
              <a:t> had proposed that: </a:t>
            </a:r>
          </a:p>
          <a:p>
            <a:pPr marL="332040" lvl="1" indent="0">
              <a:buNone/>
            </a:pPr>
            <a:r>
              <a:rPr lang="en-US" dirty="0">
                <a:solidFill>
                  <a:srgbClr val="000000"/>
                </a:solidFill>
                <a:latin typeface="Segoe UI" panose="020B0502040204020203" pitchFamily="34" charset="0"/>
              </a:rPr>
              <a:t>“. . . ‘directly pressing’ means applying uniform pressure to create a ‘</a:t>
            </a:r>
            <a:r>
              <a:rPr lang="en-US" i="1" dirty="0">
                <a:solidFill>
                  <a:srgbClr val="000000"/>
                </a:solidFill>
                <a:latin typeface="Segoe UI" panose="020B0502040204020203" pitchFamily="34" charset="0"/>
              </a:rPr>
              <a:t>uniform, sealed sheet </a:t>
            </a:r>
            <a:r>
              <a:rPr lang="en-US" dirty="0">
                <a:solidFill>
                  <a:srgbClr val="000000"/>
                </a:solidFill>
                <a:latin typeface="Segoe UI" panose="020B0502040204020203" pitchFamily="34" charset="0"/>
              </a:rPr>
              <a:t>of waterproof leather so that a </a:t>
            </a:r>
            <a:r>
              <a:rPr lang="en-US" i="1" dirty="0">
                <a:solidFill>
                  <a:srgbClr val="000000"/>
                </a:solidFill>
                <a:latin typeface="Segoe UI" panose="020B0502040204020203" pitchFamily="34" charset="0"/>
              </a:rPr>
              <a:t>water cushion cannot develop</a:t>
            </a:r>
            <a:r>
              <a:rPr lang="en-US" dirty="0">
                <a:solidFill>
                  <a:srgbClr val="000000"/>
                </a:solidFill>
                <a:latin typeface="Segoe UI" panose="020B0502040204020203" pitchFamily="34" charset="0"/>
              </a:rPr>
              <a:t>.’ ”</a:t>
            </a:r>
          </a:p>
          <a:p>
            <a:pPr lvl="1"/>
            <a:endParaRPr lang="en-US" dirty="0">
              <a:solidFill>
                <a:srgbClr val="000000"/>
              </a:solidFill>
              <a:latin typeface="Segoe UI" panose="020B0502040204020203" pitchFamily="34" charset="0"/>
            </a:endParaRPr>
          </a:p>
          <a:p>
            <a:pPr marL="0" indent="0">
              <a:buNone/>
            </a:pPr>
            <a:r>
              <a:rPr lang="en-US" sz="2000" i="1" dirty="0" err="1">
                <a:solidFill>
                  <a:srgbClr val="000000"/>
                </a:solidFill>
                <a:latin typeface="Segoe UI" panose="020B0502040204020203" pitchFamily="34" charset="0"/>
              </a:rPr>
              <a:t>Outdry</a:t>
            </a:r>
            <a:r>
              <a:rPr lang="en-US" sz="2000" dirty="0">
                <a:solidFill>
                  <a:srgbClr val="000000"/>
                </a:solidFill>
                <a:latin typeface="Segoe UI" panose="020B0502040204020203" pitchFamily="34" charset="0"/>
              </a:rPr>
              <a:t>, 859 F.3d at 1367.</a:t>
            </a:r>
          </a:p>
        </p:txBody>
      </p:sp>
      <p:sp>
        <p:nvSpPr>
          <p:cNvPr id="11" name="Slide Number Placeholder 10"/>
          <p:cNvSpPr>
            <a:spLocks noGrp="1"/>
          </p:cNvSpPr>
          <p:nvPr>
            <p:ph type="sldNum" sz="quarter" idx="12"/>
          </p:nvPr>
        </p:nvSpPr>
        <p:spPr/>
        <p:txBody>
          <a:bodyPr/>
          <a:lstStyle/>
          <a:p>
            <a:pPr>
              <a:defRPr/>
            </a:pPr>
            <a:fld id="{6E05DC96-C1BB-4B33-B69C-083DDE71EE0E}" type="slidenum">
              <a:rPr lang="en-US" smtClean="0"/>
              <a:pPr>
                <a:defRPr/>
              </a:pPr>
              <a:t>18</a:t>
            </a:fld>
            <a:endParaRPr lang="en-US"/>
          </a:p>
        </p:txBody>
      </p:sp>
      <p:sp>
        <p:nvSpPr>
          <p:cNvPr id="9" name="Footer Placeholder 8"/>
          <p:cNvSpPr>
            <a:spLocks noGrp="1"/>
          </p:cNvSpPr>
          <p:nvPr>
            <p:ph type="ftr" sz="quarter" idx="11"/>
          </p:nvPr>
        </p:nvSpPr>
        <p:spPr/>
        <p:txBody>
          <a:bodyPr/>
          <a:lstStyle/>
          <a:p>
            <a:pPr>
              <a:defRPr/>
            </a:pPr>
            <a:r>
              <a:rPr lang="en-US" smtClean="0"/>
              <a:t>Clear Obviousness Rejections: Important Lessons from Outdry v. Geox</a:t>
            </a:r>
            <a:endParaRPr lang="en-US"/>
          </a:p>
        </p:txBody>
      </p:sp>
      <p:sp>
        <p:nvSpPr>
          <p:cNvPr id="8" name="Date Placeholder 7"/>
          <p:cNvSpPr>
            <a:spLocks noGrp="1"/>
          </p:cNvSpPr>
          <p:nvPr>
            <p:ph type="dt" sz="half" idx="10"/>
          </p:nvPr>
        </p:nvSpPr>
        <p:spPr/>
        <p:txBody>
          <a:bodyPr/>
          <a:lstStyle/>
          <a:p>
            <a:pPr>
              <a:defRPr/>
            </a:pPr>
            <a:r>
              <a:rPr lang="en-US" smtClean="0"/>
              <a:t>Summer 2018</a:t>
            </a:r>
            <a:endParaRPr lang="en-US"/>
          </a:p>
        </p:txBody>
      </p:sp>
    </p:spTree>
    <p:extLst>
      <p:ext uri="{BB962C8B-B14F-4D97-AF65-F5344CB8AC3E}">
        <p14:creationId xmlns:p14="http://schemas.microsoft.com/office/powerpoint/2010/main" val="160107063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457200" y="377825"/>
            <a:ext cx="8229600" cy="542613"/>
          </a:xfrm>
        </p:spPr>
        <p:txBody>
          <a:bodyPr wrap="square">
            <a:normAutofit/>
          </a:bodyPr>
          <a:lstStyle/>
          <a:p>
            <a:r>
              <a:rPr lang="en-US" dirty="0" smtClean="0">
                <a:solidFill>
                  <a:srgbClr val="000000"/>
                </a:solidFill>
                <a:latin typeface="Segoe UI" panose="020B0502040204020203" pitchFamily="34" charset="0"/>
              </a:rPr>
              <a:t>Claim Construction: “Directly Pressing” (</a:t>
            </a:r>
            <a:r>
              <a:rPr lang="en-US" i="1" dirty="0" smtClean="0">
                <a:solidFill>
                  <a:srgbClr val="000000"/>
                </a:solidFill>
                <a:latin typeface="Segoe UI" panose="020B0502040204020203" pitchFamily="34" charset="0"/>
              </a:rPr>
              <a:t>cont.</a:t>
            </a:r>
            <a:r>
              <a:rPr lang="en-US" dirty="0" smtClean="0">
                <a:solidFill>
                  <a:srgbClr val="000000"/>
                </a:solidFill>
                <a:latin typeface="Segoe UI" panose="020B0502040204020203" pitchFamily="34" charset="0"/>
              </a:rPr>
              <a:t>)</a:t>
            </a:r>
            <a:endParaRPr lang="en-US" dirty="0">
              <a:solidFill>
                <a:srgbClr val="000000"/>
              </a:solidFill>
              <a:latin typeface="Segoe UI" panose="020B0502040204020203" pitchFamily="34" charset="0"/>
            </a:endParaRPr>
          </a:p>
        </p:txBody>
      </p:sp>
      <p:sp>
        <p:nvSpPr>
          <p:cNvPr id="2" name="Rectangle 1" descr="Red rectangle around the claim."/>
          <p:cNvSpPr/>
          <p:nvPr/>
        </p:nvSpPr>
        <p:spPr>
          <a:xfrm>
            <a:off x="304800" y="1333501"/>
            <a:ext cx="3733800" cy="2133600"/>
          </a:xfrm>
          <a:prstGeom prst="rect">
            <a:avLst/>
          </a:prstGeom>
          <a:ln w="25400" cmpd="sng">
            <a:solidFill>
              <a:srgbClr val="C00000"/>
            </a:solidFill>
          </a:ln>
        </p:spPr>
        <p:txBody>
          <a:bodyPr wrap="square">
            <a:normAutofit/>
          </a:bodyPr>
          <a:lstStyle/>
          <a:p>
            <a:r>
              <a:rPr lang="en-US" sz="2000" dirty="0">
                <a:solidFill>
                  <a:srgbClr val="000000"/>
                </a:solidFill>
                <a:latin typeface="Segoe UI" panose="020B0502040204020203" pitchFamily="34" charset="0"/>
              </a:rPr>
              <a:t>1. A process for waterproofing leather (1), comprising </a:t>
            </a:r>
            <a:r>
              <a:rPr lang="en-US" sz="2000" b="1" dirty="0">
                <a:solidFill>
                  <a:srgbClr val="000000"/>
                </a:solidFill>
                <a:latin typeface="Segoe UI" panose="020B0502040204020203" pitchFamily="34" charset="0"/>
              </a:rPr>
              <a:t>directly pressing</a:t>
            </a:r>
            <a:r>
              <a:rPr lang="en-US" sz="2000" dirty="0">
                <a:solidFill>
                  <a:srgbClr val="000000"/>
                </a:solidFill>
                <a:latin typeface="Segoe UI" panose="020B0502040204020203" pitchFamily="34" charset="0"/>
              </a:rPr>
              <a:t> on an internal surface of the leather (1) at least one semi-permeable membrane (2) . . . .</a:t>
            </a:r>
            <a:endParaRPr lang="en-US" sz="1500" dirty="0">
              <a:solidFill>
                <a:srgbClr val="000000"/>
              </a:solidFill>
              <a:latin typeface="Segoe UI" panose="020B0502040204020203" pitchFamily="34" charset="0"/>
            </a:endParaRPr>
          </a:p>
        </p:txBody>
      </p:sp>
      <p:sp>
        <p:nvSpPr>
          <p:cNvPr id="10" name="Content Placeholder 9"/>
          <p:cNvSpPr>
            <a:spLocks noGrp="1"/>
          </p:cNvSpPr>
          <p:nvPr>
            <p:ph sz="half" idx="2"/>
          </p:nvPr>
        </p:nvSpPr>
        <p:spPr/>
        <p:txBody>
          <a:bodyPr>
            <a:normAutofit fontScale="92500" lnSpcReduction="10000"/>
          </a:bodyPr>
          <a:lstStyle/>
          <a:p>
            <a:pPr marL="0" indent="0">
              <a:buNone/>
            </a:pPr>
            <a:r>
              <a:rPr lang="en-US" sz="2000" dirty="0">
                <a:solidFill>
                  <a:srgbClr val="000000"/>
                </a:solidFill>
                <a:latin typeface="Segoe UI" panose="020B0502040204020203" pitchFamily="34" charset="0"/>
              </a:rPr>
              <a:t>Agreeing with the PTAB, the Federal Circuit stated that: </a:t>
            </a:r>
          </a:p>
          <a:p>
            <a:pPr marL="332040" lvl="1" indent="0">
              <a:buNone/>
            </a:pPr>
            <a:r>
              <a:rPr lang="en-US" dirty="0">
                <a:solidFill>
                  <a:srgbClr val="000000"/>
                </a:solidFill>
                <a:latin typeface="Segoe UI" panose="020B0502040204020203" pitchFamily="34" charset="0"/>
              </a:rPr>
              <a:t>“directly pressing” means “applying pressure without any intervening materials or layers other than the recited adhesive.”</a:t>
            </a:r>
          </a:p>
          <a:p>
            <a:pPr marL="0" indent="0">
              <a:buNone/>
            </a:pPr>
            <a:endParaRPr lang="en-US" sz="2000" dirty="0">
              <a:solidFill>
                <a:srgbClr val="000000"/>
              </a:solidFill>
              <a:latin typeface="Segoe UI" panose="020B0502040204020203" pitchFamily="34" charset="0"/>
            </a:endParaRPr>
          </a:p>
          <a:p>
            <a:pPr marL="0" indent="0">
              <a:buNone/>
            </a:pPr>
            <a:r>
              <a:rPr lang="en-US" sz="2000" dirty="0">
                <a:solidFill>
                  <a:srgbClr val="000000"/>
                </a:solidFill>
                <a:latin typeface="Segoe UI" panose="020B0502040204020203" pitchFamily="34" charset="0"/>
              </a:rPr>
              <a:t>The court also stated that </a:t>
            </a:r>
            <a:r>
              <a:rPr lang="en-US" sz="2000" dirty="0" err="1">
                <a:solidFill>
                  <a:srgbClr val="000000"/>
                </a:solidFill>
                <a:latin typeface="Segoe UI" panose="020B0502040204020203" pitchFamily="34" charset="0"/>
              </a:rPr>
              <a:t>Outdry’s</a:t>
            </a:r>
            <a:r>
              <a:rPr lang="en-US" sz="2000" dirty="0">
                <a:solidFill>
                  <a:srgbClr val="000000"/>
                </a:solidFill>
                <a:latin typeface="Segoe UI" panose="020B0502040204020203" pitchFamily="34" charset="0"/>
              </a:rPr>
              <a:t> proposed construction was not supported by the specification.  </a:t>
            </a:r>
          </a:p>
          <a:p>
            <a:endParaRPr lang="en-US" sz="2000" dirty="0">
              <a:solidFill>
                <a:srgbClr val="000000"/>
              </a:solidFill>
              <a:latin typeface="Segoe UI" panose="020B0502040204020203" pitchFamily="34" charset="0"/>
            </a:endParaRPr>
          </a:p>
          <a:p>
            <a:pPr marL="0" indent="0">
              <a:buNone/>
            </a:pPr>
            <a:r>
              <a:rPr lang="en-US" sz="2000" i="1" dirty="0" err="1">
                <a:solidFill>
                  <a:srgbClr val="000000"/>
                </a:solidFill>
                <a:latin typeface="Segoe UI" panose="020B0502040204020203" pitchFamily="34" charset="0"/>
              </a:rPr>
              <a:t>Outdry</a:t>
            </a:r>
            <a:r>
              <a:rPr lang="en-US" sz="2000" dirty="0">
                <a:solidFill>
                  <a:srgbClr val="000000"/>
                </a:solidFill>
                <a:latin typeface="Segoe UI" panose="020B0502040204020203" pitchFamily="34" charset="0"/>
              </a:rPr>
              <a:t>, 859 F.3d at 1367-68.</a:t>
            </a:r>
          </a:p>
          <a:p>
            <a:endParaRPr lang="en-US" sz="2000" dirty="0">
              <a:solidFill>
                <a:srgbClr val="000000"/>
              </a:solidFill>
              <a:latin typeface="Segoe UI" panose="020B0502040204020203" pitchFamily="34" charset="0"/>
            </a:endParaRPr>
          </a:p>
        </p:txBody>
      </p:sp>
      <p:sp>
        <p:nvSpPr>
          <p:cNvPr id="11" name="Slide Number Placeholder 10"/>
          <p:cNvSpPr>
            <a:spLocks noGrp="1"/>
          </p:cNvSpPr>
          <p:nvPr>
            <p:ph type="sldNum" sz="quarter" idx="12"/>
          </p:nvPr>
        </p:nvSpPr>
        <p:spPr/>
        <p:txBody>
          <a:bodyPr/>
          <a:lstStyle/>
          <a:p>
            <a:pPr>
              <a:defRPr/>
            </a:pPr>
            <a:fld id="{6E05DC96-C1BB-4B33-B69C-083DDE71EE0E}" type="slidenum">
              <a:rPr lang="en-US" smtClean="0"/>
              <a:pPr>
                <a:defRPr/>
              </a:pPr>
              <a:t>19</a:t>
            </a:fld>
            <a:endParaRPr lang="en-US"/>
          </a:p>
        </p:txBody>
      </p:sp>
      <p:sp>
        <p:nvSpPr>
          <p:cNvPr id="9" name="Footer Placeholder 8"/>
          <p:cNvSpPr>
            <a:spLocks noGrp="1"/>
          </p:cNvSpPr>
          <p:nvPr>
            <p:ph type="ftr" sz="quarter" idx="11"/>
          </p:nvPr>
        </p:nvSpPr>
        <p:spPr/>
        <p:txBody>
          <a:bodyPr/>
          <a:lstStyle/>
          <a:p>
            <a:pPr>
              <a:defRPr/>
            </a:pPr>
            <a:r>
              <a:rPr lang="en-US" smtClean="0"/>
              <a:t>Clear Obviousness Rejections: Important Lessons from Outdry v. Geox</a:t>
            </a:r>
            <a:endParaRPr lang="en-US"/>
          </a:p>
        </p:txBody>
      </p:sp>
      <p:sp>
        <p:nvSpPr>
          <p:cNvPr id="8" name="Date Placeholder 7"/>
          <p:cNvSpPr>
            <a:spLocks noGrp="1"/>
          </p:cNvSpPr>
          <p:nvPr>
            <p:ph type="dt" sz="half" idx="10"/>
          </p:nvPr>
        </p:nvSpPr>
        <p:spPr/>
        <p:txBody>
          <a:bodyPr/>
          <a:lstStyle/>
          <a:p>
            <a:pPr>
              <a:defRPr/>
            </a:pPr>
            <a:r>
              <a:rPr lang="en-US" smtClean="0"/>
              <a:t>Summer 2018</a:t>
            </a:r>
            <a:endParaRPr lang="en-US"/>
          </a:p>
        </p:txBody>
      </p:sp>
    </p:spTree>
    <p:extLst>
      <p:ext uri="{BB962C8B-B14F-4D97-AF65-F5344CB8AC3E}">
        <p14:creationId xmlns:p14="http://schemas.microsoft.com/office/powerpoint/2010/main" val="323813539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wrap="square">
            <a:normAutofit/>
          </a:bodyPr>
          <a:lstStyle/>
          <a:p>
            <a:r>
              <a:rPr lang="en-US" dirty="0" smtClean="0">
                <a:solidFill>
                  <a:srgbClr val="000000"/>
                </a:solidFill>
                <a:latin typeface="Segoe UI" panose="020B0502040204020203" pitchFamily="34" charset="0"/>
              </a:rPr>
              <a:t>Clear Obviousness Rejections:</a:t>
            </a:r>
            <a:br>
              <a:rPr lang="en-US" dirty="0" smtClean="0">
                <a:solidFill>
                  <a:srgbClr val="000000"/>
                </a:solidFill>
                <a:latin typeface="Segoe UI" panose="020B0502040204020203" pitchFamily="34" charset="0"/>
              </a:rPr>
            </a:br>
            <a:r>
              <a:rPr lang="en-US" dirty="0" smtClean="0">
                <a:solidFill>
                  <a:srgbClr val="000000"/>
                </a:solidFill>
                <a:latin typeface="Segoe UI" panose="020B0502040204020203" pitchFamily="34" charset="0"/>
              </a:rPr>
              <a:t>Important Lessons from </a:t>
            </a:r>
            <a:r>
              <a:rPr lang="en-US" i="1" dirty="0" err="1" smtClean="0">
                <a:solidFill>
                  <a:srgbClr val="000000"/>
                </a:solidFill>
                <a:latin typeface="Segoe UI" panose="020B0502040204020203" pitchFamily="34" charset="0"/>
              </a:rPr>
              <a:t>Outdry</a:t>
            </a:r>
            <a:r>
              <a:rPr lang="en-US" i="1" dirty="0" smtClean="0">
                <a:solidFill>
                  <a:srgbClr val="000000"/>
                </a:solidFill>
                <a:latin typeface="Segoe UI" panose="020B0502040204020203" pitchFamily="34" charset="0"/>
              </a:rPr>
              <a:t> v. </a:t>
            </a:r>
            <a:r>
              <a:rPr lang="en-US" i="1" dirty="0" err="1" smtClean="0">
                <a:solidFill>
                  <a:srgbClr val="000000"/>
                </a:solidFill>
                <a:latin typeface="Segoe UI" panose="020B0502040204020203" pitchFamily="34" charset="0"/>
              </a:rPr>
              <a:t>Geox</a:t>
            </a:r>
            <a:endParaRPr lang="en-US" i="1" dirty="0">
              <a:solidFill>
                <a:srgbClr val="000000"/>
              </a:solidFill>
              <a:latin typeface="Segoe UI" panose="020B0502040204020203" pitchFamily="34" charset="0"/>
            </a:endParaRPr>
          </a:p>
        </p:txBody>
      </p:sp>
      <p:sp>
        <p:nvSpPr>
          <p:cNvPr id="5" name="Subtitle 4"/>
          <p:cNvSpPr>
            <a:spLocks noGrp="1"/>
          </p:cNvSpPr>
          <p:nvPr>
            <p:ph type="subTitle" idx="1"/>
          </p:nvPr>
        </p:nvSpPr>
        <p:spPr/>
        <p:txBody>
          <a:bodyPr wrap="square">
            <a:normAutofit/>
          </a:bodyPr>
          <a:lstStyle/>
          <a:p>
            <a:r>
              <a:rPr lang="en-US" dirty="0" smtClean="0">
                <a:solidFill>
                  <a:srgbClr val="000000"/>
                </a:solidFill>
                <a:latin typeface="Segoe UI" panose="020B0502040204020203" pitchFamily="34" charset="0"/>
              </a:rPr>
              <a:t>USPTO Examiner Training</a:t>
            </a:r>
          </a:p>
          <a:p>
            <a:r>
              <a:rPr lang="en-US" dirty="0" smtClean="0">
                <a:solidFill>
                  <a:srgbClr val="000000"/>
                </a:solidFill>
                <a:latin typeface="Segoe UI" panose="020B0502040204020203" pitchFamily="34" charset="0"/>
              </a:rPr>
              <a:t>Summer 2018</a:t>
            </a:r>
            <a:endParaRPr lang="en-US" dirty="0">
              <a:solidFill>
                <a:srgbClr val="000000"/>
              </a:solidFill>
              <a:latin typeface="Segoe UI" panose="020B0502040204020203" pitchFamily="34" charset="0"/>
            </a:endParaRPr>
          </a:p>
        </p:txBody>
      </p:sp>
    </p:spTree>
    <p:extLst>
      <p:ext uri="{BB962C8B-B14F-4D97-AF65-F5344CB8AC3E}">
        <p14:creationId xmlns:p14="http://schemas.microsoft.com/office/powerpoint/2010/main" val="105903671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457200" y="377825"/>
            <a:ext cx="8229600" cy="574675"/>
          </a:xfrm>
        </p:spPr>
        <p:txBody>
          <a:bodyPr wrap="square">
            <a:normAutofit/>
          </a:bodyPr>
          <a:lstStyle/>
          <a:p>
            <a:r>
              <a:rPr lang="en-US" dirty="0" smtClean="0">
                <a:solidFill>
                  <a:srgbClr val="000000"/>
                </a:solidFill>
                <a:latin typeface="Segoe UI" panose="020B0502040204020203" pitchFamily="34" charset="0"/>
              </a:rPr>
              <a:t>The Importance of Proper Claim Construction</a:t>
            </a:r>
            <a:endParaRPr lang="en-US" dirty="0">
              <a:solidFill>
                <a:srgbClr val="000000"/>
              </a:solidFill>
              <a:latin typeface="Segoe UI" panose="020B0502040204020203" pitchFamily="34" charset="0"/>
            </a:endParaRPr>
          </a:p>
        </p:txBody>
      </p:sp>
      <p:sp>
        <p:nvSpPr>
          <p:cNvPr id="2" name="Rectangle 1" descr="Red rectangle around the claim."/>
          <p:cNvSpPr/>
          <p:nvPr/>
        </p:nvSpPr>
        <p:spPr>
          <a:xfrm>
            <a:off x="520700" y="1333501"/>
            <a:ext cx="3444587" cy="2209799"/>
          </a:xfrm>
          <a:prstGeom prst="rect">
            <a:avLst/>
          </a:prstGeom>
          <a:ln w="25400" cmpd="sng">
            <a:solidFill>
              <a:srgbClr val="C00000"/>
            </a:solidFill>
          </a:ln>
        </p:spPr>
        <p:txBody>
          <a:bodyPr wrap="square">
            <a:normAutofit lnSpcReduction="10000"/>
          </a:bodyPr>
          <a:lstStyle/>
          <a:p>
            <a:r>
              <a:rPr lang="en-US" sz="2000" dirty="0">
                <a:solidFill>
                  <a:srgbClr val="000000"/>
                </a:solidFill>
                <a:latin typeface="Segoe UI" panose="020B0502040204020203" pitchFamily="34" charset="0"/>
              </a:rPr>
              <a:t>1. A </a:t>
            </a:r>
            <a:r>
              <a:rPr lang="en-US" sz="2000" b="1" dirty="0">
                <a:solidFill>
                  <a:srgbClr val="000000"/>
                </a:solidFill>
                <a:latin typeface="Segoe UI" panose="020B0502040204020203" pitchFamily="34" charset="0"/>
              </a:rPr>
              <a:t>process for waterproofing leather</a:t>
            </a:r>
            <a:r>
              <a:rPr lang="en-US" sz="2000" dirty="0">
                <a:solidFill>
                  <a:srgbClr val="000000"/>
                </a:solidFill>
                <a:latin typeface="Segoe UI" panose="020B0502040204020203" pitchFamily="34" charset="0"/>
              </a:rPr>
              <a:t> (1), comprising </a:t>
            </a:r>
            <a:r>
              <a:rPr lang="en-US" sz="2000" b="1" dirty="0">
                <a:solidFill>
                  <a:srgbClr val="000000"/>
                </a:solidFill>
                <a:latin typeface="Segoe UI" panose="020B0502040204020203" pitchFamily="34" charset="0"/>
              </a:rPr>
              <a:t>directly pressing</a:t>
            </a:r>
            <a:r>
              <a:rPr lang="en-US" sz="2000" dirty="0">
                <a:solidFill>
                  <a:srgbClr val="000000"/>
                </a:solidFill>
                <a:latin typeface="Segoe UI" panose="020B0502040204020203" pitchFamily="34" charset="0"/>
              </a:rPr>
              <a:t> on an internal surface of the leather (1) at least one semi-permeable membrane (2) . . . .</a:t>
            </a:r>
            <a:endParaRPr lang="en-US" sz="1500" dirty="0">
              <a:solidFill>
                <a:srgbClr val="000000"/>
              </a:solidFill>
              <a:latin typeface="Segoe UI" panose="020B0502040204020203" pitchFamily="34" charset="0"/>
            </a:endParaRPr>
          </a:p>
        </p:txBody>
      </p:sp>
      <p:sp>
        <p:nvSpPr>
          <p:cNvPr id="9" name="Content Placeholder 8"/>
          <p:cNvSpPr>
            <a:spLocks noGrp="1"/>
          </p:cNvSpPr>
          <p:nvPr>
            <p:ph sz="half" idx="2"/>
          </p:nvPr>
        </p:nvSpPr>
        <p:spPr>
          <a:xfrm>
            <a:off x="4267200" y="1333500"/>
            <a:ext cx="4419601" cy="3797300"/>
          </a:xfrm>
        </p:spPr>
        <p:txBody>
          <a:bodyPr/>
          <a:lstStyle/>
          <a:p>
            <a:pPr>
              <a:buAutoNum type="arabicPeriod"/>
            </a:pPr>
            <a:r>
              <a:rPr lang="en-US" sz="2000" dirty="0">
                <a:solidFill>
                  <a:srgbClr val="000000"/>
                </a:solidFill>
                <a:latin typeface="Segoe UI" panose="020B0502040204020203" pitchFamily="34" charset="0"/>
              </a:rPr>
              <a:t>According to the court:</a:t>
            </a:r>
          </a:p>
          <a:p>
            <a:pPr marL="47624" lvl="1" indent="0">
              <a:buNone/>
            </a:pPr>
            <a:r>
              <a:rPr lang="en-US" dirty="0">
                <a:solidFill>
                  <a:srgbClr val="000000"/>
                </a:solidFill>
                <a:latin typeface="Segoe UI" panose="020B0502040204020203" pitchFamily="34" charset="0"/>
              </a:rPr>
              <a:t>“To require ‘directly pressing’ to result in ‘constant contact between the membrane and leather such that no water permeates the leather’ would improperly narrow the claims under the BRI standard.”</a:t>
            </a:r>
          </a:p>
          <a:p>
            <a:pPr lvl="1"/>
            <a:endParaRPr lang="en-US" dirty="0">
              <a:solidFill>
                <a:srgbClr val="000000"/>
              </a:solidFill>
              <a:latin typeface="Segoe UI" panose="020B0502040204020203" pitchFamily="34" charset="0"/>
            </a:endParaRPr>
          </a:p>
          <a:p>
            <a:pPr marL="0" indent="0">
              <a:buNone/>
            </a:pPr>
            <a:r>
              <a:rPr lang="en-US" sz="2000" dirty="0">
                <a:solidFill>
                  <a:srgbClr val="000000"/>
                </a:solidFill>
                <a:latin typeface="Segoe UI" panose="020B0502040204020203" pitchFamily="34" charset="0"/>
              </a:rPr>
              <a:t> </a:t>
            </a:r>
            <a:r>
              <a:rPr lang="en-US" sz="2000" i="1" dirty="0" err="1">
                <a:solidFill>
                  <a:srgbClr val="000000"/>
                </a:solidFill>
                <a:latin typeface="Segoe UI" panose="020B0502040204020203" pitchFamily="34" charset="0"/>
              </a:rPr>
              <a:t>Outdry</a:t>
            </a:r>
            <a:r>
              <a:rPr lang="en-US" sz="2000" dirty="0">
                <a:solidFill>
                  <a:srgbClr val="000000"/>
                </a:solidFill>
                <a:latin typeface="Segoe UI" panose="020B0502040204020203" pitchFamily="34" charset="0"/>
              </a:rPr>
              <a:t>, 859 F.3d at 1368.</a:t>
            </a:r>
          </a:p>
          <a:p>
            <a:endParaRPr lang="en-US" sz="2000" dirty="0">
              <a:solidFill>
                <a:srgbClr val="000000"/>
              </a:solidFill>
              <a:latin typeface="Segoe UI" panose="020B0502040204020203" pitchFamily="34" charset="0"/>
            </a:endParaRPr>
          </a:p>
          <a:p>
            <a:endParaRPr lang="en-US" dirty="0"/>
          </a:p>
        </p:txBody>
      </p:sp>
      <p:sp>
        <p:nvSpPr>
          <p:cNvPr id="12" name="Slide Number Placeholder 11"/>
          <p:cNvSpPr>
            <a:spLocks noGrp="1"/>
          </p:cNvSpPr>
          <p:nvPr>
            <p:ph type="sldNum" sz="quarter" idx="12"/>
          </p:nvPr>
        </p:nvSpPr>
        <p:spPr/>
        <p:txBody>
          <a:bodyPr/>
          <a:lstStyle/>
          <a:p>
            <a:pPr>
              <a:defRPr/>
            </a:pPr>
            <a:fld id="{6E05DC96-C1BB-4B33-B69C-083DDE71EE0E}" type="slidenum">
              <a:rPr lang="en-US" smtClean="0"/>
              <a:pPr>
                <a:defRPr/>
              </a:pPr>
              <a:t>20</a:t>
            </a:fld>
            <a:endParaRPr lang="en-US"/>
          </a:p>
        </p:txBody>
      </p:sp>
      <p:sp>
        <p:nvSpPr>
          <p:cNvPr id="11" name="Footer Placeholder 10"/>
          <p:cNvSpPr>
            <a:spLocks noGrp="1"/>
          </p:cNvSpPr>
          <p:nvPr>
            <p:ph type="ftr" sz="quarter" idx="11"/>
          </p:nvPr>
        </p:nvSpPr>
        <p:spPr/>
        <p:txBody>
          <a:bodyPr/>
          <a:lstStyle/>
          <a:p>
            <a:pPr>
              <a:defRPr/>
            </a:pPr>
            <a:r>
              <a:rPr lang="en-US" smtClean="0"/>
              <a:t>Clear Obviousness Rejections: Important Lessons from Outdry v. Geox</a:t>
            </a:r>
            <a:endParaRPr lang="en-US"/>
          </a:p>
        </p:txBody>
      </p:sp>
      <p:sp>
        <p:nvSpPr>
          <p:cNvPr id="10" name="Date Placeholder 9"/>
          <p:cNvSpPr>
            <a:spLocks noGrp="1"/>
          </p:cNvSpPr>
          <p:nvPr>
            <p:ph type="dt" sz="half" idx="10"/>
          </p:nvPr>
        </p:nvSpPr>
        <p:spPr/>
        <p:txBody>
          <a:bodyPr/>
          <a:lstStyle/>
          <a:p>
            <a:pPr>
              <a:defRPr/>
            </a:pPr>
            <a:r>
              <a:rPr lang="en-US" smtClean="0"/>
              <a:t>Summer 2018</a:t>
            </a:r>
            <a:endParaRPr lang="en-US"/>
          </a:p>
        </p:txBody>
      </p:sp>
    </p:spTree>
    <p:extLst>
      <p:ext uri="{BB962C8B-B14F-4D97-AF65-F5344CB8AC3E}">
        <p14:creationId xmlns:p14="http://schemas.microsoft.com/office/powerpoint/2010/main" val="359757069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457200" y="377825"/>
            <a:ext cx="8229600" cy="574675"/>
          </a:xfrm>
        </p:spPr>
        <p:txBody>
          <a:bodyPr wrap="square">
            <a:normAutofit fontScale="90000"/>
          </a:bodyPr>
          <a:lstStyle/>
          <a:p>
            <a:r>
              <a:rPr lang="en-US" dirty="0" smtClean="0">
                <a:solidFill>
                  <a:srgbClr val="000000"/>
                </a:solidFill>
                <a:latin typeface="Segoe UI" panose="020B0502040204020203" pitchFamily="34" charset="0"/>
              </a:rPr>
              <a:t>The Importance of Proper Claim Construction (</a:t>
            </a:r>
            <a:r>
              <a:rPr lang="en-US" i="1" dirty="0" smtClean="0">
                <a:solidFill>
                  <a:srgbClr val="000000"/>
                </a:solidFill>
                <a:latin typeface="Segoe UI" panose="020B0502040204020203" pitchFamily="34" charset="0"/>
              </a:rPr>
              <a:t>cont.</a:t>
            </a:r>
            <a:r>
              <a:rPr lang="en-US" dirty="0" smtClean="0">
                <a:solidFill>
                  <a:srgbClr val="000000"/>
                </a:solidFill>
                <a:latin typeface="Segoe UI" panose="020B0502040204020203" pitchFamily="34" charset="0"/>
              </a:rPr>
              <a:t>)</a:t>
            </a:r>
            <a:endParaRPr lang="en-US" dirty="0">
              <a:solidFill>
                <a:srgbClr val="000000"/>
              </a:solidFill>
              <a:latin typeface="Segoe UI" panose="020B0502040204020203" pitchFamily="34" charset="0"/>
            </a:endParaRPr>
          </a:p>
        </p:txBody>
      </p:sp>
      <p:sp>
        <p:nvSpPr>
          <p:cNvPr id="2" name="Rectangle 1" descr="Red rectangle around the claim."/>
          <p:cNvSpPr/>
          <p:nvPr/>
        </p:nvSpPr>
        <p:spPr>
          <a:xfrm>
            <a:off x="520700" y="1333501"/>
            <a:ext cx="3444587" cy="2209799"/>
          </a:xfrm>
          <a:prstGeom prst="rect">
            <a:avLst/>
          </a:prstGeom>
          <a:ln w="25400" cmpd="sng">
            <a:solidFill>
              <a:srgbClr val="C00000"/>
            </a:solidFill>
          </a:ln>
        </p:spPr>
        <p:txBody>
          <a:bodyPr wrap="square">
            <a:normAutofit lnSpcReduction="10000"/>
          </a:bodyPr>
          <a:lstStyle/>
          <a:p>
            <a:r>
              <a:rPr lang="en-US" sz="2000" dirty="0">
                <a:solidFill>
                  <a:srgbClr val="000000"/>
                </a:solidFill>
                <a:latin typeface="Segoe UI" panose="020B0502040204020203" pitchFamily="34" charset="0"/>
              </a:rPr>
              <a:t>1. A </a:t>
            </a:r>
            <a:r>
              <a:rPr lang="en-US" sz="2000" b="1" dirty="0">
                <a:solidFill>
                  <a:srgbClr val="000000"/>
                </a:solidFill>
                <a:latin typeface="Segoe UI" panose="020B0502040204020203" pitchFamily="34" charset="0"/>
              </a:rPr>
              <a:t>process for waterproofing leather</a:t>
            </a:r>
            <a:r>
              <a:rPr lang="en-US" sz="2000" dirty="0">
                <a:solidFill>
                  <a:srgbClr val="000000"/>
                </a:solidFill>
                <a:latin typeface="Segoe UI" panose="020B0502040204020203" pitchFamily="34" charset="0"/>
              </a:rPr>
              <a:t> (1), comprising </a:t>
            </a:r>
            <a:r>
              <a:rPr lang="en-US" sz="2000" b="1" dirty="0">
                <a:solidFill>
                  <a:srgbClr val="000000"/>
                </a:solidFill>
                <a:latin typeface="Segoe UI" panose="020B0502040204020203" pitchFamily="34" charset="0"/>
              </a:rPr>
              <a:t>directly pressing</a:t>
            </a:r>
            <a:r>
              <a:rPr lang="en-US" sz="2000" dirty="0">
                <a:solidFill>
                  <a:srgbClr val="000000"/>
                </a:solidFill>
                <a:latin typeface="Segoe UI" panose="020B0502040204020203" pitchFamily="34" charset="0"/>
              </a:rPr>
              <a:t> on an internal surface of the leather (1) at least one semi-permeable membrane (2) . . . .</a:t>
            </a:r>
            <a:endParaRPr lang="en-US" sz="1500" dirty="0">
              <a:solidFill>
                <a:srgbClr val="000000"/>
              </a:solidFill>
              <a:latin typeface="Segoe UI" panose="020B0502040204020203" pitchFamily="34" charset="0"/>
            </a:endParaRPr>
          </a:p>
        </p:txBody>
      </p:sp>
      <p:sp>
        <p:nvSpPr>
          <p:cNvPr id="9" name="Content Placeholder 8"/>
          <p:cNvSpPr>
            <a:spLocks noGrp="1"/>
          </p:cNvSpPr>
          <p:nvPr>
            <p:ph sz="half" idx="2"/>
          </p:nvPr>
        </p:nvSpPr>
        <p:spPr>
          <a:xfrm>
            <a:off x="4267200" y="1333500"/>
            <a:ext cx="4419601" cy="3797300"/>
          </a:xfrm>
        </p:spPr>
        <p:txBody>
          <a:bodyPr/>
          <a:lstStyle/>
          <a:p>
            <a:pPr>
              <a:buFont typeface="+mj-lt"/>
              <a:buAutoNum type="arabicPeriod" startAt="2"/>
            </a:pPr>
            <a:r>
              <a:rPr lang="en-US" sz="2000" dirty="0">
                <a:solidFill>
                  <a:srgbClr val="000000"/>
                </a:solidFill>
                <a:latin typeface="Segoe UI" panose="020B0502040204020203" pitchFamily="34" charset="0"/>
              </a:rPr>
              <a:t>Under </a:t>
            </a:r>
            <a:r>
              <a:rPr lang="en-US" sz="2000" dirty="0" err="1">
                <a:solidFill>
                  <a:srgbClr val="000000"/>
                </a:solidFill>
                <a:latin typeface="Segoe UI" panose="020B0502040204020203" pitchFamily="34" charset="0"/>
              </a:rPr>
              <a:t>Outdry’s</a:t>
            </a:r>
            <a:r>
              <a:rPr lang="en-US" sz="2000" dirty="0">
                <a:solidFill>
                  <a:srgbClr val="000000"/>
                </a:solidFill>
                <a:latin typeface="Segoe UI" panose="020B0502040204020203" pitchFamily="34" charset="0"/>
              </a:rPr>
              <a:t> proposed construction, the Thornton reference would not meet the “directly pressing” limitation and would not be “a process for waterproofing leather” because Thornton allows for water to be present between the lining and the leather. </a:t>
            </a:r>
          </a:p>
          <a:p>
            <a:pPr marL="380985" indent="-380985">
              <a:buFont typeface="+mj-lt"/>
              <a:buAutoNum type="arabicPeriod" startAt="2"/>
            </a:pPr>
            <a:endParaRPr lang="en-US" sz="2000" dirty="0">
              <a:solidFill>
                <a:srgbClr val="000000"/>
              </a:solidFill>
              <a:latin typeface="Segoe UI" panose="020B0502040204020203" pitchFamily="34" charset="0"/>
            </a:endParaRPr>
          </a:p>
          <a:p>
            <a:pPr marL="0" indent="0">
              <a:buNone/>
            </a:pPr>
            <a:r>
              <a:rPr lang="en-US" sz="2000" dirty="0">
                <a:solidFill>
                  <a:srgbClr val="000000"/>
                </a:solidFill>
                <a:latin typeface="Segoe UI" panose="020B0502040204020203" pitchFamily="34" charset="0"/>
              </a:rPr>
              <a:t> </a:t>
            </a:r>
            <a:r>
              <a:rPr lang="en-US" sz="2000" i="1" dirty="0" err="1">
                <a:solidFill>
                  <a:srgbClr val="000000"/>
                </a:solidFill>
                <a:latin typeface="Segoe UI" panose="020B0502040204020203" pitchFamily="34" charset="0"/>
              </a:rPr>
              <a:t>Outdry</a:t>
            </a:r>
            <a:r>
              <a:rPr lang="en-US" sz="2000" dirty="0">
                <a:solidFill>
                  <a:srgbClr val="000000"/>
                </a:solidFill>
                <a:latin typeface="Segoe UI" panose="020B0502040204020203" pitchFamily="34" charset="0"/>
              </a:rPr>
              <a:t>, 859 F.3d at 1367.</a:t>
            </a:r>
          </a:p>
          <a:p>
            <a:endParaRPr lang="en-US" sz="2000" dirty="0">
              <a:solidFill>
                <a:srgbClr val="000000"/>
              </a:solidFill>
              <a:latin typeface="Segoe UI" panose="020B0502040204020203" pitchFamily="34" charset="0"/>
            </a:endParaRPr>
          </a:p>
        </p:txBody>
      </p:sp>
      <p:sp>
        <p:nvSpPr>
          <p:cNvPr id="11" name="Slide Number Placeholder 10"/>
          <p:cNvSpPr>
            <a:spLocks noGrp="1"/>
          </p:cNvSpPr>
          <p:nvPr>
            <p:ph type="sldNum" sz="quarter" idx="12"/>
          </p:nvPr>
        </p:nvSpPr>
        <p:spPr/>
        <p:txBody>
          <a:bodyPr/>
          <a:lstStyle/>
          <a:p>
            <a:pPr>
              <a:defRPr/>
            </a:pPr>
            <a:fld id="{6E05DC96-C1BB-4B33-B69C-083DDE71EE0E}" type="slidenum">
              <a:rPr lang="en-US" smtClean="0"/>
              <a:pPr>
                <a:defRPr/>
              </a:pPr>
              <a:t>21</a:t>
            </a:fld>
            <a:endParaRPr lang="en-US"/>
          </a:p>
        </p:txBody>
      </p:sp>
      <p:sp>
        <p:nvSpPr>
          <p:cNvPr id="10" name="Footer Placeholder 9"/>
          <p:cNvSpPr>
            <a:spLocks noGrp="1"/>
          </p:cNvSpPr>
          <p:nvPr>
            <p:ph type="ftr" sz="quarter" idx="11"/>
          </p:nvPr>
        </p:nvSpPr>
        <p:spPr/>
        <p:txBody>
          <a:bodyPr/>
          <a:lstStyle/>
          <a:p>
            <a:pPr>
              <a:defRPr/>
            </a:pPr>
            <a:r>
              <a:rPr lang="en-US" smtClean="0"/>
              <a:t>Clear Obviousness Rejections: Important Lessons from Outdry v. Geox</a:t>
            </a:r>
            <a:endParaRPr lang="en-US"/>
          </a:p>
        </p:txBody>
      </p:sp>
      <p:sp>
        <p:nvSpPr>
          <p:cNvPr id="8" name="Date Placeholder 7"/>
          <p:cNvSpPr>
            <a:spLocks noGrp="1"/>
          </p:cNvSpPr>
          <p:nvPr>
            <p:ph type="dt" sz="half" idx="10"/>
          </p:nvPr>
        </p:nvSpPr>
        <p:spPr/>
        <p:txBody>
          <a:bodyPr/>
          <a:lstStyle/>
          <a:p>
            <a:pPr>
              <a:defRPr/>
            </a:pPr>
            <a:r>
              <a:rPr lang="en-US" smtClean="0"/>
              <a:t>Summer 2018</a:t>
            </a:r>
            <a:endParaRPr lang="en-US"/>
          </a:p>
        </p:txBody>
      </p:sp>
    </p:spTree>
    <p:extLst>
      <p:ext uri="{BB962C8B-B14F-4D97-AF65-F5344CB8AC3E}">
        <p14:creationId xmlns:p14="http://schemas.microsoft.com/office/powerpoint/2010/main" val="185674649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457200" y="377825"/>
            <a:ext cx="8229600" cy="574675"/>
          </a:xfrm>
        </p:spPr>
        <p:txBody>
          <a:bodyPr wrap="square">
            <a:normAutofit fontScale="90000"/>
          </a:bodyPr>
          <a:lstStyle/>
          <a:p>
            <a:r>
              <a:rPr lang="en-US" dirty="0" smtClean="0">
                <a:solidFill>
                  <a:srgbClr val="000000"/>
                </a:solidFill>
                <a:latin typeface="Segoe UI" panose="020B0502040204020203" pitchFamily="34" charset="0"/>
              </a:rPr>
              <a:t>The Importance of Proper Claim Construction (</a:t>
            </a:r>
            <a:r>
              <a:rPr lang="en-US" i="1" dirty="0" smtClean="0">
                <a:solidFill>
                  <a:srgbClr val="000000"/>
                </a:solidFill>
                <a:latin typeface="Segoe UI" panose="020B0502040204020203" pitchFamily="34" charset="0"/>
              </a:rPr>
              <a:t>cont.</a:t>
            </a:r>
            <a:r>
              <a:rPr lang="en-US" dirty="0" smtClean="0">
                <a:solidFill>
                  <a:srgbClr val="000000"/>
                </a:solidFill>
                <a:latin typeface="Segoe UI" panose="020B0502040204020203" pitchFamily="34" charset="0"/>
              </a:rPr>
              <a:t>)</a:t>
            </a:r>
            <a:endParaRPr lang="en-US" dirty="0">
              <a:solidFill>
                <a:srgbClr val="000000"/>
              </a:solidFill>
              <a:latin typeface="Segoe UI" panose="020B0502040204020203" pitchFamily="34" charset="0"/>
            </a:endParaRPr>
          </a:p>
        </p:txBody>
      </p:sp>
      <p:sp>
        <p:nvSpPr>
          <p:cNvPr id="2" name="Rectangle 1" descr="Red rectangle around the claim."/>
          <p:cNvSpPr/>
          <p:nvPr/>
        </p:nvSpPr>
        <p:spPr>
          <a:xfrm>
            <a:off x="520700" y="1333501"/>
            <a:ext cx="3444587" cy="2209799"/>
          </a:xfrm>
          <a:prstGeom prst="rect">
            <a:avLst/>
          </a:prstGeom>
          <a:ln w="25400" cmpd="sng">
            <a:solidFill>
              <a:srgbClr val="C00000"/>
            </a:solidFill>
          </a:ln>
        </p:spPr>
        <p:txBody>
          <a:bodyPr wrap="square">
            <a:normAutofit lnSpcReduction="10000"/>
          </a:bodyPr>
          <a:lstStyle/>
          <a:p>
            <a:r>
              <a:rPr lang="en-US" sz="2000" dirty="0">
                <a:solidFill>
                  <a:srgbClr val="000000"/>
                </a:solidFill>
                <a:latin typeface="Segoe UI" panose="020B0502040204020203" pitchFamily="34" charset="0"/>
              </a:rPr>
              <a:t>1. A </a:t>
            </a:r>
            <a:r>
              <a:rPr lang="en-US" sz="2000" b="1" dirty="0">
                <a:solidFill>
                  <a:srgbClr val="000000"/>
                </a:solidFill>
                <a:latin typeface="Segoe UI" panose="020B0502040204020203" pitchFamily="34" charset="0"/>
              </a:rPr>
              <a:t>process for waterproofing leather</a:t>
            </a:r>
            <a:r>
              <a:rPr lang="en-US" sz="2000" dirty="0">
                <a:solidFill>
                  <a:srgbClr val="000000"/>
                </a:solidFill>
                <a:latin typeface="Segoe UI" panose="020B0502040204020203" pitchFamily="34" charset="0"/>
              </a:rPr>
              <a:t> (1), comprising </a:t>
            </a:r>
            <a:r>
              <a:rPr lang="en-US" sz="2000" b="1" dirty="0">
                <a:solidFill>
                  <a:srgbClr val="000000"/>
                </a:solidFill>
                <a:latin typeface="Segoe UI" panose="020B0502040204020203" pitchFamily="34" charset="0"/>
              </a:rPr>
              <a:t>directly pressing</a:t>
            </a:r>
            <a:r>
              <a:rPr lang="en-US" sz="2000" dirty="0">
                <a:solidFill>
                  <a:srgbClr val="000000"/>
                </a:solidFill>
                <a:latin typeface="Segoe UI" panose="020B0502040204020203" pitchFamily="34" charset="0"/>
              </a:rPr>
              <a:t> on an internal surface of the leather (1) at least one semi-permeable membrane (2) . . . .</a:t>
            </a:r>
            <a:endParaRPr lang="en-US" sz="1500" dirty="0">
              <a:solidFill>
                <a:srgbClr val="000000"/>
              </a:solidFill>
              <a:latin typeface="Segoe UI" panose="020B0502040204020203" pitchFamily="34" charset="0"/>
            </a:endParaRPr>
          </a:p>
        </p:txBody>
      </p:sp>
      <p:sp>
        <p:nvSpPr>
          <p:cNvPr id="9" name="Content Placeholder 8"/>
          <p:cNvSpPr>
            <a:spLocks noGrp="1"/>
          </p:cNvSpPr>
          <p:nvPr>
            <p:ph sz="half" idx="2"/>
          </p:nvPr>
        </p:nvSpPr>
        <p:spPr>
          <a:xfrm>
            <a:off x="4267200" y="1333500"/>
            <a:ext cx="4419601" cy="3797300"/>
          </a:xfrm>
        </p:spPr>
        <p:txBody>
          <a:bodyPr/>
          <a:lstStyle/>
          <a:p>
            <a:pPr marL="380985" indent="-380985">
              <a:buFont typeface="+mj-lt"/>
              <a:buAutoNum type="arabicPeriod" startAt="3"/>
            </a:pPr>
            <a:r>
              <a:rPr lang="en-US" sz="2000" dirty="0">
                <a:solidFill>
                  <a:srgbClr val="000000"/>
                </a:solidFill>
                <a:latin typeface="Segoe UI" panose="020B0502040204020203" pitchFamily="34" charset="0"/>
              </a:rPr>
              <a:t>Proper claim construction is a critical first step in evaluating a claim for obviousness.  If the PTAB had adopted the faulty claim construction argued by </a:t>
            </a:r>
            <a:r>
              <a:rPr lang="en-US" sz="2000" dirty="0" err="1">
                <a:solidFill>
                  <a:srgbClr val="000000"/>
                </a:solidFill>
                <a:latin typeface="Segoe UI" panose="020B0502040204020203" pitchFamily="34" charset="0"/>
              </a:rPr>
              <a:t>Outdry</a:t>
            </a:r>
            <a:r>
              <a:rPr lang="en-US" sz="2000" dirty="0">
                <a:solidFill>
                  <a:srgbClr val="000000"/>
                </a:solidFill>
                <a:latin typeface="Segoe UI" panose="020B0502040204020203" pitchFamily="34" charset="0"/>
              </a:rPr>
              <a:t>, an invalid claim would have been allowed to stand. </a:t>
            </a:r>
          </a:p>
          <a:p>
            <a:pPr marL="0" indent="0">
              <a:buNone/>
            </a:pPr>
            <a:endParaRPr lang="en-US" sz="2000" dirty="0">
              <a:solidFill>
                <a:srgbClr val="000000"/>
              </a:solidFill>
              <a:latin typeface="Segoe UI" panose="020B0502040204020203" pitchFamily="34" charset="0"/>
            </a:endParaRPr>
          </a:p>
        </p:txBody>
      </p:sp>
      <p:sp>
        <p:nvSpPr>
          <p:cNvPr id="11" name="Slide Number Placeholder 10"/>
          <p:cNvSpPr>
            <a:spLocks noGrp="1"/>
          </p:cNvSpPr>
          <p:nvPr>
            <p:ph type="sldNum" sz="quarter" idx="12"/>
          </p:nvPr>
        </p:nvSpPr>
        <p:spPr/>
        <p:txBody>
          <a:bodyPr/>
          <a:lstStyle/>
          <a:p>
            <a:pPr>
              <a:defRPr/>
            </a:pPr>
            <a:fld id="{6E05DC96-C1BB-4B33-B69C-083DDE71EE0E}" type="slidenum">
              <a:rPr lang="en-US" smtClean="0"/>
              <a:pPr>
                <a:defRPr/>
              </a:pPr>
              <a:t>22</a:t>
            </a:fld>
            <a:endParaRPr lang="en-US"/>
          </a:p>
        </p:txBody>
      </p:sp>
      <p:sp>
        <p:nvSpPr>
          <p:cNvPr id="10" name="Footer Placeholder 9"/>
          <p:cNvSpPr>
            <a:spLocks noGrp="1"/>
          </p:cNvSpPr>
          <p:nvPr>
            <p:ph type="ftr" sz="quarter" idx="11"/>
          </p:nvPr>
        </p:nvSpPr>
        <p:spPr/>
        <p:txBody>
          <a:bodyPr/>
          <a:lstStyle/>
          <a:p>
            <a:pPr>
              <a:defRPr/>
            </a:pPr>
            <a:r>
              <a:rPr lang="en-US" smtClean="0"/>
              <a:t>Clear Obviousness Rejections: Important Lessons from Outdry v. Geox</a:t>
            </a:r>
            <a:endParaRPr lang="en-US"/>
          </a:p>
        </p:txBody>
      </p:sp>
      <p:sp>
        <p:nvSpPr>
          <p:cNvPr id="8" name="Date Placeholder 7"/>
          <p:cNvSpPr>
            <a:spLocks noGrp="1"/>
          </p:cNvSpPr>
          <p:nvPr>
            <p:ph type="dt" sz="half" idx="10"/>
          </p:nvPr>
        </p:nvSpPr>
        <p:spPr/>
        <p:txBody>
          <a:bodyPr/>
          <a:lstStyle/>
          <a:p>
            <a:pPr>
              <a:defRPr/>
            </a:pPr>
            <a:r>
              <a:rPr lang="en-US" smtClean="0"/>
              <a:t>Summer 2018</a:t>
            </a:r>
            <a:endParaRPr lang="en-US"/>
          </a:p>
        </p:txBody>
      </p:sp>
    </p:spTree>
    <p:extLst>
      <p:ext uri="{BB962C8B-B14F-4D97-AF65-F5344CB8AC3E}">
        <p14:creationId xmlns:p14="http://schemas.microsoft.com/office/powerpoint/2010/main" val="103622445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wrap="square">
            <a:normAutofit/>
          </a:bodyPr>
          <a:lstStyle/>
          <a:p>
            <a:r>
              <a:rPr lang="en-US" dirty="0" smtClean="0">
                <a:solidFill>
                  <a:srgbClr val="000000"/>
                </a:solidFill>
                <a:latin typeface="Segoe UI" panose="020B0502040204020203" pitchFamily="34" charset="0"/>
              </a:rPr>
              <a:t>Clear Articulation of the Rejection</a:t>
            </a:r>
            <a:endParaRPr lang="en-US" dirty="0">
              <a:solidFill>
                <a:srgbClr val="000000"/>
              </a:solidFill>
              <a:latin typeface="Segoe UI" panose="020B0502040204020203" pitchFamily="34" charset="0"/>
            </a:endParaRPr>
          </a:p>
        </p:txBody>
      </p:sp>
      <p:sp>
        <p:nvSpPr>
          <p:cNvPr id="7" name="Content Placeholder 6"/>
          <p:cNvSpPr>
            <a:spLocks noGrp="1"/>
          </p:cNvSpPr>
          <p:nvPr>
            <p:ph idx="1"/>
          </p:nvPr>
        </p:nvSpPr>
        <p:spPr/>
        <p:txBody>
          <a:bodyPr/>
          <a:lstStyle/>
          <a:p>
            <a:pPr marL="0" lvl="1" indent="0">
              <a:buNone/>
            </a:pPr>
            <a:r>
              <a:rPr lang="en-US" dirty="0">
                <a:solidFill>
                  <a:srgbClr val="000000"/>
                </a:solidFill>
                <a:latin typeface="Segoe UI" panose="020B0502040204020203" pitchFamily="34" charset="0"/>
              </a:rPr>
              <a:t>The </a:t>
            </a:r>
            <a:r>
              <a:rPr lang="en-US" i="1" dirty="0" err="1">
                <a:solidFill>
                  <a:srgbClr val="000000"/>
                </a:solidFill>
                <a:latin typeface="Segoe UI" panose="020B0502040204020203" pitchFamily="34" charset="0"/>
              </a:rPr>
              <a:t>Outdry</a:t>
            </a:r>
            <a:r>
              <a:rPr lang="en-US" dirty="0">
                <a:solidFill>
                  <a:srgbClr val="000000"/>
                </a:solidFill>
                <a:latin typeface="Segoe UI" panose="020B0502040204020203" pitchFamily="34" charset="0"/>
              </a:rPr>
              <a:t> court noted that it had previously criticized the PTAB in other cases for failing to provide an adequate explanation of its findings in connection with obviousness rejections.  In particular, </a:t>
            </a:r>
          </a:p>
          <a:p>
            <a:pPr lvl="1"/>
            <a:endParaRPr lang="en-US" sz="667" dirty="0">
              <a:solidFill>
                <a:srgbClr val="000000"/>
              </a:solidFill>
              <a:latin typeface="Segoe UI" panose="020B0502040204020203" pitchFamily="34" charset="0"/>
            </a:endParaRPr>
          </a:p>
          <a:p>
            <a:pPr marL="527823" lvl="2" indent="-242084"/>
            <a:r>
              <a:rPr lang="en-US" sz="2000" dirty="0">
                <a:solidFill>
                  <a:srgbClr val="000000"/>
                </a:solidFill>
                <a:latin typeface="Segoe UI" panose="020B0502040204020203" pitchFamily="34" charset="0"/>
              </a:rPr>
              <a:t>citation of evidence,</a:t>
            </a:r>
          </a:p>
          <a:p>
            <a:pPr marL="527823" lvl="2" indent="-242084"/>
            <a:r>
              <a:rPr lang="en-US" sz="2000" dirty="0">
                <a:solidFill>
                  <a:srgbClr val="000000"/>
                </a:solidFill>
                <a:latin typeface="Segoe UI" panose="020B0502040204020203" pitchFamily="34" charset="0"/>
              </a:rPr>
              <a:t>reasoned explanations, and </a:t>
            </a:r>
          </a:p>
          <a:p>
            <a:pPr marL="527823" lvl="2" indent="-242084"/>
            <a:r>
              <a:rPr lang="en-US" sz="2000" dirty="0">
                <a:solidFill>
                  <a:srgbClr val="000000"/>
                </a:solidFill>
                <a:latin typeface="Segoe UI" panose="020B0502040204020203" pitchFamily="34" charset="0"/>
              </a:rPr>
              <a:t>factual findings</a:t>
            </a:r>
          </a:p>
          <a:p>
            <a:pPr lvl="2"/>
            <a:endParaRPr lang="en-US" sz="667" dirty="0">
              <a:solidFill>
                <a:srgbClr val="000000"/>
              </a:solidFill>
              <a:latin typeface="Segoe UI" panose="020B0502040204020203" pitchFamily="34" charset="0"/>
            </a:endParaRPr>
          </a:p>
          <a:p>
            <a:pPr marL="0" lvl="1" indent="0">
              <a:buNone/>
            </a:pPr>
            <a:r>
              <a:rPr lang="en-US" dirty="0">
                <a:solidFill>
                  <a:srgbClr val="000000"/>
                </a:solidFill>
                <a:latin typeface="Segoe UI" panose="020B0502040204020203" pitchFamily="34" charset="0"/>
              </a:rPr>
              <a:t>were sometimes missing.  </a:t>
            </a:r>
            <a:r>
              <a:rPr lang="en-US" i="1" dirty="0" err="1">
                <a:solidFill>
                  <a:srgbClr val="000000"/>
                </a:solidFill>
                <a:latin typeface="Segoe UI" panose="020B0502040204020203" pitchFamily="34" charset="0"/>
              </a:rPr>
              <a:t>Outdry</a:t>
            </a:r>
            <a:r>
              <a:rPr lang="en-US" dirty="0">
                <a:solidFill>
                  <a:srgbClr val="000000"/>
                </a:solidFill>
                <a:latin typeface="Segoe UI" panose="020B0502040204020203" pitchFamily="34" charset="0"/>
              </a:rPr>
              <a:t>, 859 F.3d at 1369.</a:t>
            </a:r>
          </a:p>
          <a:p>
            <a:pPr lvl="1"/>
            <a:endParaRPr lang="en-US" dirty="0">
              <a:solidFill>
                <a:srgbClr val="000000"/>
              </a:solidFill>
              <a:latin typeface="Segoe UI" panose="020B0502040204020203" pitchFamily="34" charset="0"/>
            </a:endParaRPr>
          </a:p>
          <a:p>
            <a:pPr marL="0" lvl="1" indent="0">
              <a:buNone/>
            </a:pPr>
            <a:r>
              <a:rPr lang="en-US" dirty="0">
                <a:solidFill>
                  <a:srgbClr val="000000"/>
                </a:solidFill>
                <a:latin typeface="Segoe UI" panose="020B0502040204020203" pitchFamily="34" charset="0"/>
              </a:rPr>
              <a:t>Although the court’s comments were directed at the PTAB, they provide valuable lessons for patent examiners when writing obviousness rejections.  </a:t>
            </a:r>
          </a:p>
          <a:p>
            <a:pPr lvl="1"/>
            <a:endParaRPr lang="en-US" dirty="0">
              <a:solidFill>
                <a:srgbClr val="000000"/>
              </a:solidFill>
              <a:latin typeface="Segoe UI" panose="020B0502040204020203" pitchFamily="34" charset="0"/>
            </a:endParaRPr>
          </a:p>
          <a:p>
            <a:endParaRPr lang="en-US" dirty="0"/>
          </a:p>
        </p:txBody>
      </p:sp>
      <p:sp>
        <p:nvSpPr>
          <p:cNvPr id="10" name="Slide Number Placeholder 9"/>
          <p:cNvSpPr>
            <a:spLocks noGrp="1"/>
          </p:cNvSpPr>
          <p:nvPr>
            <p:ph type="sldNum" sz="quarter" idx="12"/>
          </p:nvPr>
        </p:nvSpPr>
        <p:spPr/>
        <p:txBody>
          <a:bodyPr/>
          <a:lstStyle/>
          <a:p>
            <a:pPr>
              <a:defRPr/>
            </a:pPr>
            <a:fld id="{915B3DE7-C8AF-4E9C-8420-0AD724FB6844}" type="slidenum">
              <a:rPr lang="en-US" smtClean="0"/>
              <a:pPr>
                <a:defRPr/>
              </a:pPr>
              <a:t>23</a:t>
            </a:fld>
            <a:endParaRPr lang="en-US"/>
          </a:p>
        </p:txBody>
      </p:sp>
      <p:sp>
        <p:nvSpPr>
          <p:cNvPr id="9" name="Footer Placeholder 8"/>
          <p:cNvSpPr>
            <a:spLocks noGrp="1"/>
          </p:cNvSpPr>
          <p:nvPr>
            <p:ph type="ftr" sz="quarter" idx="11"/>
          </p:nvPr>
        </p:nvSpPr>
        <p:spPr/>
        <p:txBody>
          <a:bodyPr/>
          <a:lstStyle/>
          <a:p>
            <a:pPr>
              <a:defRPr/>
            </a:pPr>
            <a:r>
              <a:rPr lang="en-US" smtClean="0"/>
              <a:t>Clear Obviousness Rejections: Important Lessons from Outdry v. Geox</a:t>
            </a:r>
            <a:endParaRPr lang="en-US"/>
          </a:p>
        </p:txBody>
      </p:sp>
      <p:sp>
        <p:nvSpPr>
          <p:cNvPr id="8" name="Date Placeholder 7"/>
          <p:cNvSpPr>
            <a:spLocks noGrp="1"/>
          </p:cNvSpPr>
          <p:nvPr>
            <p:ph type="dt" sz="half" idx="10"/>
          </p:nvPr>
        </p:nvSpPr>
        <p:spPr/>
        <p:txBody>
          <a:bodyPr/>
          <a:lstStyle/>
          <a:p>
            <a:pPr>
              <a:defRPr/>
            </a:pPr>
            <a:r>
              <a:rPr lang="en-US" smtClean="0"/>
              <a:t>Summer 2018</a:t>
            </a:r>
            <a:endParaRPr lang="en-US"/>
          </a:p>
        </p:txBody>
      </p:sp>
    </p:spTree>
    <p:extLst>
      <p:ext uri="{BB962C8B-B14F-4D97-AF65-F5344CB8AC3E}">
        <p14:creationId xmlns:p14="http://schemas.microsoft.com/office/powerpoint/2010/main" val="371455144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wrap="square">
            <a:normAutofit/>
          </a:bodyPr>
          <a:lstStyle/>
          <a:p>
            <a:r>
              <a:rPr lang="en-US" smtClean="0">
                <a:solidFill>
                  <a:srgbClr val="000000"/>
                </a:solidFill>
                <a:latin typeface="Segoe UI" panose="020B0502040204020203" pitchFamily="34" charset="0"/>
              </a:rPr>
              <a:t>Clear Articulation of the Rejection (cont.)</a:t>
            </a:r>
            <a:endParaRPr lang="en-US" dirty="0">
              <a:solidFill>
                <a:srgbClr val="000000"/>
              </a:solidFill>
              <a:latin typeface="Segoe UI" panose="020B0502040204020203" pitchFamily="34" charset="0"/>
            </a:endParaRPr>
          </a:p>
        </p:txBody>
      </p:sp>
      <p:sp>
        <p:nvSpPr>
          <p:cNvPr id="7" name="Content Placeholder 6"/>
          <p:cNvSpPr>
            <a:spLocks noGrp="1"/>
          </p:cNvSpPr>
          <p:nvPr>
            <p:ph idx="1"/>
          </p:nvPr>
        </p:nvSpPr>
        <p:spPr/>
        <p:txBody>
          <a:bodyPr/>
          <a:lstStyle/>
          <a:p>
            <a:pPr marL="0" lvl="1" indent="0">
              <a:buNone/>
            </a:pPr>
            <a:r>
              <a:rPr lang="en-US" b="1" dirty="0">
                <a:solidFill>
                  <a:srgbClr val="000000"/>
                </a:solidFill>
                <a:latin typeface="Segoe UI" panose="020B0502040204020203" pitchFamily="34" charset="0"/>
              </a:rPr>
              <a:t>Adequate citation of evidence </a:t>
            </a:r>
            <a:r>
              <a:rPr lang="en-US" dirty="0">
                <a:solidFill>
                  <a:srgbClr val="000000"/>
                </a:solidFill>
                <a:latin typeface="Segoe UI" panose="020B0502040204020203" pitchFamily="34" charset="0"/>
              </a:rPr>
              <a:t>is needed for a clear obviousness rejection.  </a:t>
            </a:r>
          </a:p>
          <a:p>
            <a:pPr marL="0" lvl="1" indent="0">
              <a:buNone/>
            </a:pPr>
            <a:endParaRPr lang="en-US" dirty="0">
              <a:solidFill>
                <a:srgbClr val="000000"/>
              </a:solidFill>
              <a:latin typeface="Segoe UI" panose="020B0502040204020203" pitchFamily="34" charset="0"/>
            </a:endParaRPr>
          </a:p>
          <a:p>
            <a:pPr marL="0" lvl="1" indent="0">
              <a:buNone/>
            </a:pPr>
            <a:r>
              <a:rPr lang="en-US" dirty="0">
                <a:solidFill>
                  <a:srgbClr val="000000"/>
                </a:solidFill>
                <a:latin typeface="Segoe UI" panose="020B0502040204020203" pitchFamily="34" charset="0"/>
              </a:rPr>
              <a:t>The court had vacated the PTAB’s obviousness decision in the </a:t>
            </a:r>
            <a:r>
              <a:rPr lang="en-US" i="1" dirty="0" err="1">
                <a:solidFill>
                  <a:srgbClr val="000000"/>
                </a:solidFill>
                <a:latin typeface="Segoe UI" panose="020B0502040204020203" pitchFamily="34" charset="0"/>
              </a:rPr>
              <a:t>Rovalma</a:t>
            </a:r>
            <a:r>
              <a:rPr lang="en-US" dirty="0">
                <a:solidFill>
                  <a:srgbClr val="000000"/>
                </a:solidFill>
                <a:latin typeface="Segoe UI" panose="020B0502040204020203" pitchFamily="34" charset="0"/>
              </a:rPr>
              <a:t> case because it “</a:t>
            </a:r>
            <a:r>
              <a:rPr lang="en-US" dirty="0">
                <a:solidFill>
                  <a:srgbClr val="000000"/>
                </a:solidFill>
                <a:latin typeface="Segoe UI" panose="020B0502040204020203" pitchFamily="34" charset="0"/>
                <a:ea typeface="Times New Roman" panose="02020603050405020304" pitchFamily="18" charset="0"/>
              </a:rPr>
              <a:t>did not cite any evidence, either in the asserted prior-art references or elsewhere in the record, with sufficient specificity for us to determine whether a person of ordinary skill in the art would have been so motivated.”</a:t>
            </a:r>
          </a:p>
          <a:p>
            <a:pPr marL="0" lvl="1" indent="0">
              <a:buNone/>
            </a:pPr>
            <a:endParaRPr lang="en-US" dirty="0">
              <a:solidFill>
                <a:srgbClr val="000000"/>
              </a:solidFill>
              <a:latin typeface="Segoe UI" panose="020B0502040204020203" pitchFamily="34" charset="0"/>
            </a:endParaRPr>
          </a:p>
          <a:p>
            <a:pPr marL="0" lvl="1" indent="0">
              <a:buNone/>
            </a:pPr>
            <a:r>
              <a:rPr lang="en-US" i="1" dirty="0" err="1">
                <a:solidFill>
                  <a:srgbClr val="000000"/>
                </a:solidFill>
                <a:latin typeface="Segoe UI" panose="020B0502040204020203" pitchFamily="34" charset="0"/>
              </a:rPr>
              <a:t>Outdry</a:t>
            </a:r>
            <a:r>
              <a:rPr lang="en-US" dirty="0">
                <a:solidFill>
                  <a:srgbClr val="000000"/>
                </a:solidFill>
                <a:latin typeface="Segoe UI" panose="020B0502040204020203" pitchFamily="34" charset="0"/>
              </a:rPr>
              <a:t>, 859 F.3d at 1369, quoting </a:t>
            </a:r>
            <a:r>
              <a:rPr lang="en-US" i="1" dirty="0" err="1">
                <a:solidFill>
                  <a:srgbClr val="000000"/>
                </a:solidFill>
                <a:latin typeface="Segoe UI" panose="020B0502040204020203" pitchFamily="34" charset="0"/>
              </a:rPr>
              <a:t>Rovalma</a:t>
            </a:r>
            <a:r>
              <a:rPr lang="en-US" i="1" dirty="0">
                <a:solidFill>
                  <a:srgbClr val="000000"/>
                </a:solidFill>
                <a:latin typeface="Segoe UI" panose="020B0502040204020203" pitchFamily="34" charset="0"/>
              </a:rPr>
              <a:t> v. </a:t>
            </a:r>
            <a:r>
              <a:rPr lang="en-US" i="1" dirty="0" err="1">
                <a:solidFill>
                  <a:srgbClr val="000000"/>
                </a:solidFill>
                <a:latin typeface="Segoe UI" panose="020B0502040204020203" pitchFamily="34" charset="0"/>
              </a:rPr>
              <a:t>Bohler-Edelstahl</a:t>
            </a:r>
            <a:r>
              <a:rPr lang="en-US" dirty="0">
                <a:solidFill>
                  <a:srgbClr val="000000"/>
                </a:solidFill>
                <a:latin typeface="Segoe UI" panose="020B0502040204020203" pitchFamily="34" charset="0"/>
              </a:rPr>
              <a:t>, 856 F.3d 1019, 1025-26 (Fed. Cir. 2017). </a:t>
            </a:r>
          </a:p>
          <a:p>
            <a:endParaRPr lang="en-US" dirty="0"/>
          </a:p>
        </p:txBody>
      </p:sp>
      <p:sp>
        <p:nvSpPr>
          <p:cNvPr id="10" name="Slide Number Placeholder 9"/>
          <p:cNvSpPr>
            <a:spLocks noGrp="1"/>
          </p:cNvSpPr>
          <p:nvPr>
            <p:ph type="sldNum" sz="quarter" idx="12"/>
          </p:nvPr>
        </p:nvSpPr>
        <p:spPr/>
        <p:txBody>
          <a:bodyPr/>
          <a:lstStyle/>
          <a:p>
            <a:pPr>
              <a:defRPr/>
            </a:pPr>
            <a:fld id="{462D18FB-5E2A-4EBF-9D04-825D987B0DF2}" type="slidenum">
              <a:rPr lang="en-US" smtClean="0"/>
              <a:pPr>
                <a:defRPr/>
              </a:pPr>
              <a:t>24</a:t>
            </a:fld>
            <a:endParaRPr lang="en-US"/>
          </a:p>
        </p:txBody>
      </p:sp>
      <p:sp>
        <p:nvSpPr>
          <p:cNvPr id="9" name="Footer Placeholder 8"/>
          <p:cNvSpPr>
            <a:spLocks noGrp="1"/>
          </p:cNvSpPr>
          <p:nvPr>
            <p:ph type="ftr" sz="quarter" idx="11"/>
          </p:nvPr>
        </p:nvSpPr>
        <p:spPr/>
        <p:txBody>
          <a:bodyPr/>
          <a:lstStyle/>
          <a:p>
            <a:pPr>
              <a:defRPr/>
            </a:pPr>
            <a:r>
              <a:rPr lang="en-US" smtClean="0"/>
              <a:t>Clear Obviousness Rejections: Important Lessons from Outdry v. Geox</a:t>
            </a:r>
            <a:endParaRPr lang="en-US"/>
          </a:p>
        </p:txBody>
      </p:sp>
      <p:sp>
        <p:nvSpPr>
          <p:cNvPr id="8" name="Date Placeholder 7"/>
          <p:cNvSpPr>
            <a:spLocks noGrp="1"/>
          </p:cNvSpPr>
          <p:nvPr>
            <p:ph type="dt" sz="half" idx="10"/>
          </p:nvPr>
        </p:nvSpPr>
        <p:spPr/>
        <p:txBody>
          <a:bodyPr/>
          <a:lstStyle/>
          <a:p>
            <a:pPr>
              <a:defRPr/>
            </a:pPr>
            <a:r>
              <a:rPr lang="en-US" smtClean="0"/>
              <a:t>Summer 2018</a:t>
            </a:r>
            <a:endParaRPr lang="en-US"/>
          </a:p>
        </p:txBody>
      </p:sp>
    </p:spTree>
    <p:extLst>
      <p:ext uri="{BB962C8B-B14F-4D97-AF65-F5344CB8AC3E}">
        <p14:creationId xmlns:p14="http://schemas.microsoft.com/office/powerpoint/2010/main" val="326596420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wrap="square">
            <a:normAutofit/>
          </a:bodyPr>
          <a:lstStyle/>
          <a:p>
            <a:r>
              <a:rPr lang="en-US" smtClean="0">
                <a:solidFill>
                  <a:srgbClr val="000000"/>
                </a:solidFill>
                <a:latin typeface="Segoe UI" panose="020B0502040204020203" pitchFamily="34" charset="0"/>
              </a:rPr>
              <a:t>Clear Articulation of the Rejection (cont.)</a:t>
            </a:r>
            <a:endParaRPr lang="en-US" dirty="0">
              <a:solidFill>
                <a:srgbClr val="000000"/>
              </a:solidFill>
              <a:latin typeface="Segoe UI" panose="020B0502040204020203" pitchFamily="34" charset="0"/>
            </a:endParaRPr>
          </a:p>
        </p:txBody>
      </p:sp>
      <p:sp>
        <p:nvSpPr>
          <p:cNvPr id="7" name="Content Placeholder 6"/>
          <p:cNvSpPr>
            <a:spLocks noGrp="1"/>
          </p:cNvSpPr>
          <p:nvPr>
            <p:ph idx="1"/>
          </p:nvPr>
        </p:nvSpPr>
        <p:spPr/>
        <p:txBody>
          <a:bodyPr/>
          <a:lstStyle/>
          <a:p>
            <a:pPr marL="0" lvl="1" indent="0">
              <a:buNone/>
            </a:pPr>
            <a:r>
              <a:rPr lang="en-US" b="1" dirty="0">
                <a:solidFill>
                  <a:srgbClr val="000000"/>
                </a:solidFill>
                <a:latin typeface="Segoe UI" panose="020B0502040204020203" pitchFamily="34" charset="0"/>
              </a:rPr>
              <a:t>A reasoned explanation </a:t>
            </a:r>
            <a:r>
              <a:rPr lang="en-US" dirty="0">
                <a:solidFill>
                  <a:srgbClr val="000000"/>
                </a:solidFill>
                <a:latin typeface="Segoe UI" panose="020B0502040204020203" pitchFamily="34" charset="0"/>
              </a:rPr>
              <a:t>is needed for a clear obviousness rejection.  </a:t>
            </a:r>
          </a:p>
          <a:p>
            <a:pPr marL="0" lvl="1" indent="0">
              <a:buNone/>
            </a:pPr>
            <a:endParaRPr lang="en-US" dirty="0">
              <a:solidFill>
                <a:srgbClr val="000000"/>
              </a:solidFill>
              <a:latin typeface="Segoe UI" panose="020B0502040204020203" pitchFamily="34" charset="0"/>
            </a:endParaRPr>
          </a:p>
          <a:p>
            <a:pPr marL="0" lvl="1" indent="0">
              <a:buNone/>
            </a:pPr>
            <a:r>
              <a:rPr lang="en-US" dirty="0">
                <a:solidFill>
                  <a:srgbClr val="000000"/>
                </a:solidFill>
                <a:latin typeface="Segoe UI" panose="020B0502040204020203" pitchFamily="34" charset="0"/>
              </a:rPr>
              <a:t>The court in</a:t>
            </a:r>
            <a:r>
              <a:rPr lang="en-US" i="1" dirty="0">
                <a:solidFill>
                  <a:srgbClr val="000000"/>
                </a:solidFill>
                <a:latin typeface="Segoe UI" panose="020B0502040204020203" pitchFamily="34" charset="0"/>
              </a:rPr>
              <a:t> </a:t>
            </a:r>
            <a:r>
              <a:rPr lang="en-US" i="1" dirty="0" smtClean="0">
                <a:solidFill>
                  <a:srgbClr val="000000"/>
                </a:solidFill>
                <a:latin typeface="Segoe UI" panose="020B0502040204020203" pitchFamily="34" charset="0"/>
              </a:rPr>
              <a:t>In re Van </a:t>
            </a:r>
            <a:r>
              <a:rPr lang="en-US" i="1" dirty="0" err="1">
                <a:solidFill>
                  <a:srgbClr val="000000"/>
                </a:solidFill>
                <a:latin typeface="Segoe UI" panose="020B0502040204020203" pitchFamily="34" charset="0"/>
              </a:rPr>
              <a:t>Os</a:t>
            </a:r>
            <a:r>
              <a:rPr lang="en-US" dirty="0">
                <a:solidFill>
                  <a:srgbClr val="000000"/>
                </a:solidFill>
                <a:latin typeface="Segoe UI" panose="020B0502040204020203" pitchFamily="34" charset="0"/>
              </a:rPr>
              <a:t> had held that the PTAB’s finding that it would have been intuitive to combine the teachings of the references did not meet the need for a reasoned explanation because “[a]</a:t>
            </a:r>
            <a:r>
              <a:rPr lang="en-US" dirty="0" err="1">
                <a:solidFill>
                  <a:srgbClr val="000000"/>
                </a:solidFill>
                <a:latin typeface="Segoe UI" panose="020B0502040204020203" pitchFamily="34" charset="0"/>
              </a:rPr>
              <a:t>bsent</a:t>
            </a:r>
            <a:r>
              <a:rPr lang="en-US" dirty="0">
                <a:solidFill>
                  <a:srgbClr val="000000"/>
                </a:solidFill>
                <a:latin typeface="Segoe UI" panose="020B0502040204020203" pitchFamily="34" charset="0"/>
              </a:rPr>
              <a:t> some articulated rationale, a finding that a combination of prior art would have been ‘common sense’ or ‘intuitive’ is no different than merely stating the combination ‘would have been obvious.’ ”</a:t>
            </a:r>
          </a:p>
          <a:p>
            <a:pPr marL="0" lvl="1" indent="0">
              <a:buNone/>
            </a:pPr>
            <a:endParaRPr lang="en-US" dirty="0">
              <a:solidFill>
                <a:srgbClr val="000000"/>
              </a:solidFill>
              <a:latin typeface="Segoe UI" panose="020B0502040204020203" pitchFamily="34" charset="0"/>
            </a:endParaRPr>
          </a:p>
          <a:p>
            <a:pPr marL="0" lvl="1" indent="0">
              <a:buNone/>
            </a:pPr>
            <a:r>
              <a:rPr lang="en-US" i="1" dirty="0" err="1">
                <a:solidFill>
                  <a:srgbClr val="000000"/>
                </a:solidFill>
                <a:latin typeface="Segoe UI" panose="020B0502040204020203" pitchFamily="34" charset="0"/>
              </a:rPr>
              <a:t>Outdry</a:t>
            </a:r>
            <a:r>
              <a:rPr lang="en-US" dirty="0">
                <a:solidFill>
                  <a:srgbClr val="000000"/>
                </a:solidFill>
                <a:latin typeface="Segoe UI" panose="020B0502040204020203" pitchFamily="34" charset="0"/>
              </a:rPr>
              <a:t>, 859 F.3d at 1369, quoting </a:t>
            </a:r>
            <a:r>
              <a:rPr lang="en-US" i="1" dirty="0">
                <a:solidFill>
                  <a:srgbClr val="000000"/>
                </a:solidFill>
                <a:latin typeface="Segoe UI" panose="020B0502040204020203" pitchFamily="34" charset="0"/>
              </a:rPr>
              <a:t>In re Van </a:t>
            </a:r>
            <a:r>
              <a:rPr lang="en-US" i="1" dirty="0" err="1">
                <a:solidFill>
                  <a:srgbClr val="000000"/>
                </a:solidFill>
                <a:latin typeface="Segoe UI" panose="020B0502040204020203" pitchFamily="34" charset="0"/>
              </a:rPr>
              <a:t>Os</a:t>
            </a:r>
            <a:r>
              <a:rPr lang="en-US" dirty="0">
                <a:solidFill>
                  <a:srgbClr val="000000"/>
                </a:solidFill>
                <a:latin typeface="Segoe UI" panose="020B0502040204020203" pitchFamily="34" charset="0"/>
              </a:rPr>
              <a:t>, 844 F.3d 1359, 1361 (Fed. Cir. 2017).  </a:t>
            </a:r>
          </a:p>
          <a:p>
            <a:pPr lvl="1"/>
            <a:endParaRPr lang="en-US" dirty="0">
              <a:solidFill>
                <a:srgbClr val="000000"/>
              </a:solidFill>
              <a:latin typeface="Segoe UI" panose="020B0502040204020203" pitchFamily="34" charset="0"/>
            </a:endParaRPr>
          </a:p>
          <a:p>
            <a:pPr lvl="1"/>
            <a:endParaRPr lang="en-US" dirty="0">
              <a:solidFill>
                <a:srgbClr val="000000"/>
              </a:solidFill>
              <a:latin typeface="Segoe UI" panose="020B0502040204020203" pitchFamily="34" charset="0"/>
            </a:endParaRPr>
          </a:p>
          <a:p>
            <a:endParaRPr lang="en-US" dirty="0"/>
          </a:p>
        </p:txBody>
      </p:sp>
      <p:sp>
        <p:nvSpPr>
          <p:cNvPr id="10" name="Slide Number Placeholder 9"/>
          <p:cNvSpPr>
            <a:spLocks noGrp="1"/>
          </p:cNvSpPr>
          <p:nvPr>
            <p:ph type="sldNum" sz="quarter" idx="12"/>
          </p:nvPr>
        </p:nvSpPr>
        <p:spPr/>
        <p:txBody>
          <a:bodyPr/>
          <a:lstStyle/>
          <a:p>
            <a:pPr>
              <a:defRPr/>
            </a:pPr>
            <a:fld id="{462D18FB-5E2A-4EBF-9D04-825D987B0DF2}" type="slidenum">
              <a:rPr lang="en-US" smtClean="0"/>
              <a:pPr>
                <a:defRPr/>
              </a:pPr>
              <a:t>25</a:t>
            </a:fld>
            <a:endParaRPr lang="en-US"/>
          </a:p>
        </p:txBody>
      </p:sp>
      <p:sp>
        <p:nvSpPr>
          <p:cNvPr id="9" name="Footer Placeholder 8"/>
          <p:cNvSpPr>
            <a:spLocks noGrp="1"/>
          </p:cNvSpPr>
          <p:nvPr>
            <p:ph type="ftr" sz="quarter" idx="11"/>
          </p:nvPr>
        </p:nvSpPr>
        <p:spPr/>
        <p:txBody>
          <a:bodyPr/>
          <a:lstStyle/>
          <a:p>
            <a:pPr>
              <a:defRPr/>
            </a:pPr>
            <a:r>
              <a:rPr lang="en-US" smtClean="0"/>
              <a:t>Clear Obviousness Rejections: Important Lessons from Outdry v. Geox</a:t>
            </a:r>
            <a:endParaRPr lang="en-US"/>
          </a:p>
        </p:txBody>
      </p:sp>
      <p:sp>
        <p:nvSpPr>
          <p:cNvPr id="8" name="Date Placeholder 7"/>
          <p:cNvSpPr>
            <a:spLocks noGrp="1"/>
          </p:cNvSpPr>
          <p:nvPr>
            <p:ph type="dt" sz="half" idx="10"/>
          </p:nvPr>
        </p:nvSpPr>
        <p:spPr/>
        <p:txBody>
          <a:bodyPr/>
          <a:lstStyle/>
          <a:p>
            <a:pPr>
              <a:defRPr/>
            </a:pPr>
            <a:r>
              <a:rPr lang="en-US" smtClean="0"/>
              <a:t>Summer 2018</a:t>
            </a:r>
            <a:endParaRPr lang="en-US"/>
          </a:p>
        </p:txBody>
      </p:sp>
    </p:spTree>
    <p:extLst>
      <p:ext uri="{BB962C8B-B14F-4D97-AF65-F5344CB8AC3E}">
        <p14:creationId xmlns:p14="http://schemas.microsoft.com/office/powerpoint/2010/main" val="374410869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wrap="square">
            <a:normAutofit/>
          </a:bodyPr>
          <a:lstStyle/>
          <a:p>
            <a:r>
              <a:rPr lang="en-US" smtClean="0">
                <a:solidFill>
                  <a:srgbClr val="000000"/>
                </a:solidFill>
                <a:latin typeface="Segoe UI" panose="020B0502040204020203" pitchFamily="34" charset="0"/>
              </a:rPr>
              <a:t>Clear Articulation of the Rejection (cont.)</a:t>
            </a:r>
            <a:endParaRPr lang="en-US" dirty="0">
              <a:solidFill>
                <a:srgbClr val="000000"/>
              </a:solidFill>
              <a:latin typeface="Segoe UI" panose="020B0502040204020203" pitchFamily="34" charset="0"/>
            </a:endParaRPr>
          </a:p>
        </p:txBody>
      </p:sp>
      <p:sp>
        <p:nvSpPr>
          <p:cNvPr id="7" name="Content Placeholder 6"/>
          <p:cNvSpPr>
            <a:spLocks noGrp="1"/>
          </p:cNvSpPr>
          <p:nvPr>
            <p:ph idx="1"/>
          </p:nvPr>
        </p:nvSpPr>
        <p:spPr/>
        <p:txBody>
          <a:bodyPr/>
          <a:lstStyle/>
          <a:p>
            <a:pPr marL="0" lvl="1" indent="0">
              <a:buNone/>
            </a:pPr>
            <a:r>
              <a:rPr lang="en-US" sz="2333" b="1" dirty="0">
                <a:solidFill>
                  <a:srgbClr val="000000"/>
                </a:solidFill>
                <a:latin typeface="Segoe UI" panose="020B0502040204020203" pitchFamily="34" charset="0"/>
              </a:rPr>
              <a:t>Factual findings</a:t>
            </a:r>
            <a:r>
              <a:rPr lang="en-US" sz="2333" dirty="0">
                <a:solidFill>
                  <a:srgbClr val="000000"/>
                </a:solidFill>
                <a:latin typeface="Segoe UI" panose="020B0502040204020203" pitchFamily="34" charset="0"/>
              </a:rPr>
              <a:t> are needed for a clear obviousness rejection.  </a:t>
            </a:r>
          </a:p>
          <a:p>
            <a:pPr marL="0" lvl="1" indent="0">
              <a:buNone/>
            </a:pPr>
            <a:endParaRPr lang="en-US" sz="2333" dirty="0">
              <a:solidFill>
                <a:srgbClr val="000000"/>
              </a:solidFill>
              <a:latin typeface="Segoe UI" panose="020B0502040204020203" pitchFamily="34" charset="0"/>
            </a:endParaRPr>
          </a:p>
          <a:p>
            <a:pPr marL="0" lvl="1" indent="0">
              <a:buNone/>
            </a:pPr>
            <a:r>
              <a:rPr lang="en-US" sz="2333" dirty="0">
                <a:solidFill>
                  <a:srgbClr val="000000"/>
                </a:solidFill>
                <a:latin typeface="Segoe UI" panose="020B0502040204020203" pitchFamily="34" charset="0"/>
              </a:rPr>
              <a:t>In the </a:t>
            </a:r>
            <a:r>
              <a:rPr lang="en-US" sz="2333" i="1" dirty="0" err="1">
                <a:solidFill>
                  <a:srgbClr val="000000"/>
                </a:solidFill>
                <a:latin typeface="Segoe UI" panose="020B0502040204020203" pitchFamily="34" charset="0"/>
              </a:rPr>
              <a:t>NuVasive</a:t>
            </a:r>
            <a:r>
              <a:rPr lang="en-US" sz="2333" dirty="0">
                <a:solidFill>
                  <a:srgbClr val="000000"/>
                </a:solidFill>
                <a:latin typeface="Segoe UI" panose="020B0502040204020203" pitchFamily="34" charset="0"/>
              </a:rPr>
              <a:t> case, the court had vacated the PTAB’s decision because it “never actually made an explanation-supported finding” that PHOSITA would have had a reasonable basis to combine the prior art.  </a:t>
            </a:r>
          </a:p>
          <a:p>
            <a:pPr marL="0" lvl="1" indent="0">
              <a:buNone/>
            </a:pPr>
            <a:endParaRPr lang="en-US" sz="2333" dirty="0">
              <a:solidFill>
                <a:srgbClr val="000000"/>
              </a:solidFill>
              <a:latin typeface="Segoe UI" panose="020B0502040204020203" pitchFamily="34" charset="0"/>
            </a:endParaRPr>
          </a:p>
          <a:p>
            <a:pPr marL="0" lvl="1" indent="0">
              <a:buNone/>
            </a:pPr>
            <a:r>
              <a:rPr lang="en-US" sz="2333" i="1" dirty="0" err="1">
                <a:solidFill>
                  <a:srgbClr val="000000"/>
                </a:solidFill>
                <a:latin typeface="Segoe UI" panose="020B0502040204020203" pitchFamily="34" charset="0"/>
              </a:rPr>
              <a:t>Outdry</a:t>
            </a:r>
            <a:r>
              <a:rPr lang="en-US" sz="2333" dirty="0">
                <a:solidFill>
                  <a:srgbClr val="000000"/>
                </a:solidFill>
                <a:latin typeface="Segoe UI" panose="020B0502040204020203" pitchFamily="34" charset="0"/>
              </a:rPr>
              <a:t>, 859 F.3d at 1369, quoting </a:t>
            </a:r>
            <a:r>
              <a:rPr lang="en-US" sz="2333" i="1" dirty="0">
                <a:solidFill>
                  <a:srgbClr val="000000"/>
                </a:solidFill>
                <a:latin typeface="Segoe UI" panose="020B0502040204020203" pitchFamily="34" charset="0"/>
              </a:rPr>
              <a:t>In re </a:t>
            </a:r>
            <a:r>
              <a:rPr lang="en-US" sz="2333" i="1" dirty="0" err="1">
                <a:solidFill>
                  <a:srgbClr val="000000"/>
                </a:solidFill>
                <a:latin typeface="Segoe UI" panose="020B0502040204020203" pitchFamily="34" charset="0"/>
              </a:rPr>
              <a:t>NuVasive</a:t>
            </a:r>
            <a:r>
              <a:rPr lang="en-US" sz="2333" dirty="0">
                <a:solidFill>
                  <a:srgbClr val="000000"/>
                </a:solidFill>
                <a:latin typeface="Segoe UI" panose="020B0502040204020203" pitchFamily="34" charset="0"/>
              </a:rPr>
              <a:t>, 842 F.3d 1376, 1384 (Fed. Cir. 2016).  </a:t>
            </a:r>
            <a:endParaRPr lang="en-US" dirty="0">
              <a:solidFill>
                <a:srgbClr val="000000"/>
              </a:solidFill>
              <a:latin typeface="Segoe UI" panose="020B0502040204020203" pitchFamily="34" charset="0"/>
            </a:endParaRPr>
          </a:p>
          <a:p>
            <a:pPr marL="332040" lvl="1" indent="0">
              <a:buNone/>
            </a:pPr>
            <a:endParaRPr lang="en-US" dirty="0">
              <a:solidFill>
                <a:srgbClr val="000000"/>
              </a:solidFill>
              <a:latin typeface="Segoe UI" panose="020B0502040204020203" pitchFamily="34" charset="0"/>
            </a:endParaRPr>
          </a:p>
          <a:p>
            <a:pPr marL="0" indent="0">
              <a:buNone/>
            </a:pPr>
            <a:endParaRPr lang="en-US" dirty="0"/>
          </a:p>
        </p:txBody>
      </p:sp>
      <p:sp>
        <p:nvSpPr>
          <p:cNvPr id="10" name="Slide Number Placeholder 9"/>
          <p:cNvSpPr>
            <a:spLocks noGrp="1"/>
          </p:cNvSpPr>
          <p:nvPr>
            <p:ph type="sldNum" sz="quarter" idx="12"/>
          </p:nvPr>
        </p:nvSpPr>
        <p:spPr/>
        <p:txBody>
          <a:bodyPr/>
          <a:lstStyle/>
          <a:p>
            <a:pPr>
              <a:defRPr/>
            </a:pPr>
            <a:fld id="{462D18FB-5E2A-4EBF-9D04-825D987B0DF2}" type="slidenum">
              <a:rPr lang="en-US" smtClean="0"/>
              <a:pPr>
                <a:defRPr/>
              </a:pPr>
              <a:t>26</a:t>
            </a:fld>
            <a:endParaRPr lang="en-US"/>
          </a:p>
        </p:txBody>
      </p:sp>
      <p:sp>
        <p:nvSpPr>
          <p:cNvPr id="9" name="Footer Placeholder 8"/>
          <p:cNvSpPr>
            <a:spLocks noGrp="1"/>
          </p:cNvSpPr>
          <p:nvPr>
            <p:ph type="ftr" sz="quarter" idx="11"/>
          </p:nvPr>
        </p:nvSpPr>
        <p:spPr/>
        <p:txBody>
          <a:bodyPr/>
          <a:lstStyle/>
          <a:p>
            <a:pPr>
              <a:defRPr/>
            </a:pPr>
            <a:r>
              <a:rPr lang="en-US" smtClean="0"/>
              <a:t>Clear Obviousness Rejections: Important Lessons from Outdry v. Geox</a:t>
            </a:r>
            <a:endParaRPr lang="en-US"/>
          </a:p>
        </p:txBody>
      </p:sp>
      <p:sp>
        <p:nvSpPr>
          <p:cNvPr id="8" name="Date Placeholder 7"/>
          <p:cNvSpPr>
            <a:spLocks noGrp="1"/>
          </p:cNvSpPr>
          <p:nvPr>
            <p:ph type="dt" sz="half" idx="10"/>
          </p:nvPr>
        </p:nvSpPr>
        <p:spPr/>
        <p:txBody>
          <a:bodyPr/>
          <a:lstStyle/>
          <a:p>
            <a:pPr>
              <a:defRPr/>
            </a:pPr>
            <a:r>
              <a:rPr lang="en-US" smtClean="0"/>
              <a:t>Summer 2018</a:t>
            </a:r>
            <a:endParaRPr lang="en-US"/>
          </a:p>
        </p:txBody>
      </p:sp>
    </p:spTree>
    <p:extLst>
      <p:ext uri="{BB962C8B-B14F-4D97-AF65-F5344CB8AC3E}">
        <p14:creationId xmlns:p14="http://schemas.microsoft.com/office/powerpoint/2010/main" val="360396353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wrap="square">
            <a:normAutofit/>
          </a:bodyPr>
          <a:lstStyle/>
          <a:p>
            <a:r>
              <a:rPr lang="en-US" smtClean="0">
                <a:solidFill>
                  <a:srgbClr val="000000"/>
                </a:solidFill>
                <a:latin typeface="Segoe UI" panose="020B0502040204020203" pitchFamily="34" charset="0"/>
              </a:rPr>
              <a:t>Clear Articulation of the Rejection (cont.)</a:t>
            </a:r>
            <a:endParaRPr lang="en-US" dirty="0">
              <a:solidFill>
                <a:srgbClr val="000000"/>
              </a:solidFill>
              <a:latin typeface="Segoe UI" panose="020B0502040204020203" pitchFamily="34" charset="0"/>
            </a:endParaRPr>
          </a:p>
        </p:txBody>
      </p:sp>
      <p:sp>
        <p:nvSpPr>
          <p:cNvPr id="7" name="Content Placeholder 6"/>
          <p:cNvSpPr>
            <a:spLocks noGrp="1"/>
          </p:cNvSpPr>
          <p:nvPr>
            <p:ph idx="1"/>
          </p:nvPr>
        </p:nvSpPr>
        <p:spPr/>
        <p:txBody>
          <a:bodyPr/>
          <a:lstStyle/>
          <a:p>
            <a:pPr marL="0" lvl="1" indent="0">
              <a:buNone/>
            </a:pPr>
            <a:r>
              <a:rPr lang="en-US" dirty="0">
                <a:solidFill>
                  <a:srgbClr val="000000"/>
                </a:solidFill>
                <a:latin typeface="Segoe UI" panose="020B0502040204020203" pitchFamily="34" charset="0"/>
              </a:rPr>
              <a:t>The </a:t>
            </a:r>
            <a:r>
              <a:rPr lang="en-US" i="1" dirty="0" err="1">
                <a:solidFill>
                  <a:srgbClr val="000000"/>
                </a:solidFill>
                <a:latin typeface="Segoe UI" panose="020B0502040204020203" pitchFamily="34" charset="0"/>
              </a:rPr>
              <a:t>Outdry</a:t>
            </a:r>
            <a:r>
              <a:rPr lang="en-US" dirty="0">
                <a:solidFill>
                  <a:srgbClr val="000000"/>
                </a:solidFill>
                <a:latin typeface="Segoe UI" panose="020B0502040204020203" pitchFamily="34" charset="0"/>
              </a:rPr>
              <a:t> court stated that the PTAB’s decision in this case did not suffer from these deficiencies, but instead included:</a:t>
            </a:r>
          </a:p>
          <a:p>
            <a:pPr lvl="1"/>
            <a:endParaRPr lang="en-US" sz="667" dirty="0">
              <a:solidFill>
                <a:srgbClr val="000000"/>
              </a:solidFill>
              <a:latin typeface="Segoe UI" panose="020B0502040204020203" pitchFamily="34" charset="0"/>
            </a:endParaRPr>
          </a:p>
          <a:p>
            <a:pPr marL="476231" lvl="1" indent="-234147">
              <a:buFont typeface="Arial" panose="020B0604020202020204" pitchFamily="34" charset="0"/>
              <a:buChar char="•"/>
            </a:pPr>
            <a:r>
              <a:rPr lang="en-US" dirty="0">
                <a:solidFill>
                  <a:srgbClr val="000000"/>
                </a:solidFill>
                <a:latin typeface="Segoe UI" panose="020B0502040204020203" pitchFamily="34" charset="0"/>
              </a:rPr>
              <a:t>clearly articulated arguments about PHOSITA’s motivation for combining the teachings of the references,</a:t>
            </a:r>
          </a:p>
          <a:p>
            <a:pPr marL="476231" lvl="1" indent="-234147">
              <a:buFont typeface="Arial" panose="020B0604020202020204" pitchFamily="34" charset="0"/>
              <a:buChar char="•"/>
            </a:pPr>
            <a:r>
              <a:rPr lang="en-US" dirty="0">
                <a:solidFill>
                  <a:srgbClr val="000000"/>
                </a:solidFill>
                <a:latin typeface="Segoe UI" panose="020B0502040204020203" pitchFamily="34" charset="0"/>
              </a:rPr>
              <a:t>evidence-based reasons why PHOSITA would have optimized the amount of adhesive</a:t>
            </a:r>
          </a:p>
          <a:p>
            <a:pPr marL="476231" lvl="1" indent="-234147">
              <a:buFont typeface="Arial" panose="020B0604020202020204" pitchFamily="34" charset="0"/>
              <a:buChar char="•"/>
            </a:pPr>
            <a:r>
              <a:rPr lang="en-US" dirty="0">
                <a:solidFill>
                  <a:srgbClr val="000000"/>
                </a:solidFill>
                <a:latin typeface="Segoe UI" panose="020B0502040204020203" pitchFamily="34" charset="0"/>
              </a:rPr>
              <a:t>an explanation of why the references are analogous art to the claimed invention, and</a:t>
            </a:r>
          </a:p>
          <a:p>
            <a:pPr marL="476231" lvl="1" indent="-234147">
              <a:buFont typeface="Arial" panose="020B0604020202020204" pitchFamily="34" charset="0"/>
              <a:buChar char="•"/>
            </a:pPr>
            <a:r>
              <a:rPr lang="en-US" dirty="0">
                <a:solidFill>
                  <a:srgbClr val="000000"/>
                </a:solidFill>
                <a:latin typeface="Segoe UI" panose="020B0502040204020203" pitchFamily="34" charset="0"/>
              </a:rPr>
              <a:t>an express conclusion that PHOSITA would have combined the teachings of the references to arrive at the claimed invention. </a:t>
            </a:r>
          </a:p>
          <a:p>
            <a:pPr lvl="1"/>
            <a:endParaRPr lang="en-US" sz="667" dirty="0">
              <a:solidFill>
                <a:srgbClr val="000000"/>
              </a:solidFill>
              <a:latin typeface="Segoe UI" panose="020B0502040204020203" pitchFamily="34" charset="0"/>
            </a:endParaRPr>
          </a:p>
          <a:p>
            <a:pPr marL="332040" lvl="1" indent="0">
              <a:buNone/>
            </a:pPr>
            <a:r>
              <a:rPr lang="en-US" i="1" dirty="0" err="1">
                <a:solidFill>
                  <a:srgbClr val="000000"/>
                </a:solidFill>
                <a:latin typeface="Segoe UI" panose="020B0502040204020203" pitchFamily="34" charset="0"/>
              </a:rPr>
              <a:t>Outdry</a:t>
            </a:r>
            <a:r>
              <a:rPr lang="en-US" dirty="0">
                <a:solidFill>
                  <a:srgbClr val="000000"/>
                </a:solidFill>
                <a:latin typeface="Segoe UI" panose="020B0502040204020203" pitchFamily="34" charset="0"/>
              </a:rPr>
              <a:t>, 859 F.3d at 1369-70.  </a:t>
            </a:r>
          </a:p>
          <a:p>
            <a:pPr lvl="1"/>
            <a:endParaRPr lang="en-US" dirty="0">
              <a:solidFill>
                <a:srgbClr val="000000"/>
              </a:solidFill>
              <a:latin typeface="Segoe UI" panose="020B0502040204020203" pitchFamily="34" charset="0"/>
            </a:endParaRPr>
          </a:p>
          <a:p>
            <a:pPr lvl="1"/>
            <a:endParaRPr lang="en-US" dirty="0">
              <a:solidFill>
                <a:srgbClr val="000000"/>
              </a:solidFill>
              <a:latin typeface="Segoe UI" panose="020B0502040204020203" pitchFamily="34" charset="0"/>
            </a:endParaRPr>
          </a:p>
          <a:p>
            <a:endParaRPr lang="en-US" dirty="0"/>
          </a:p>
        </p:txBody>
      </p:sp>
      <p:sp>
        <p:nvSpPr>
          <p:cNvPr id="10" name="Slide Number Placeholder 9"/>
          <p:cNvSpPr>
            <a:spLocks noGrp="1"/>
          </p:cNvSpPr>
          <p:nvPr>
            <p:ph type="sldNum" sz="quarter" idx="12"/>
          </p:nvPr>
        </p:nvSpPr>
        <p:spPr/>
        <p:txBody>
          <a:bodyPr/>
          <a:lstStyle/>
          <a:p>
            <a:pPr>
              <a:defRPr/>
            </a:pPr>
            <a:fld id="{462D18FB-5E2A-4EBF-9D04-825D987B0DF2}" type="slidenum">
              <a:rPr lang="en-US" smtClean="0"/>
              <a:pPr>
                <a:defRPr/>
              </a:pPr>
              <a:t>27</a:t>
            </a:fld>
            <a:endParaRPr lang="en-US"/>
          </a:p>
        </p:txBody>
      </p:sp>
      <p:sp>
        <p:nvSpPr>
          <p:cNvPr id="9" name="Footer Placeholder 8"/>
          <p:cNvSpPr>
            <a:spLocks noGrp="1"/>
          </p:cNvSpPr>
          <p:nvPr>
            <p:ph type="ftr" sz="quarter" idx="11"/>
          </p:nvPr>
        </p:nvSpPr>
        <p:spPr/>
        <p:txBody>
          <a:bodyPr/>
          <a:lstStyle/>
          <a:p>
            <a:pPr>
              <a:defRPr/>
            </a:pPr>
            <a:r>
              <a:rPr lang="en-US" smtClean="0"/>
              <a:t>Clear Obviousness Rejections: Important Lessons from Outdry v. Geox</a:t>
            </a:r>
            <a:endParaRPr lang="en-US"/>
          </a:p>
        </p:txBody>
      </p:sp>
      <p:sp>
        <p:nvSpPr>
          <p:cNvPr id="8" name="Date Placeholder 7"/>
          <p:cNvSpPr>
            <a:spLocks noGrp="1"/>
          </p:cNvSpPr>
          <p:nvPr>
            <p:ph type="dt" sz="half" idx="10"/>
          </p:nvPr>
        </p:nvSpPr>
        <p:spPr/>
        <p:txBody>
          <a:bodyPr/>
          <a:lstStyle/>
          <a:p>
            <a:pPr>
              <a:defRPr/>
            </a:pPr>
            <a:r>
              <a:rPr lang="en-US" smtClean="0"/>
              <a:t>Summer 2018</a:t>
            </a:r>
            <a:endParaRPr lang="en-US"/>
          </a:p>
        </p:txBody>
      </p:sp>
    </p:spTree>
    <p:extLst>
      <p:ext uri="{BB962C8B-B14F-4D97-AF65-F5344CB8AC3E}">
        <p14:creationId xmlns:p14="http://schemas.microsoft.com/office/powerpoint/2010/main" val="281064763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wrap="square">
            <a:normAutofit/>
          </a:bodyPr>
          <a:lstStyle/>
          <a:p>
            <a:r>
              <a:rPr lang="en-US" dirty="0" smtClean="0">
                <a:solidFill>
                  <a:srgbClr val="000000"/>
                </a:solidFill>
                <a:latin typeface="Segoe UI" panose="020B0502040204020203" pitchFamily="34" charset="0"/>
              </a:rPr>
              <a:t>Clear Articulation of the Rejection (cont.)</a:t>
            </a:r>
            <a:endParaRPr lang="en-US" dirty="0">
              <a:solidFill>
                <a:srgbClr val="000000"/>
              </a:solidFill>
              <a:latin typeface="Segoe UI" panose="020B0502040204020203" pitchFamily="34" charset="0"/>
            </a:endParaRPr>
          </a:p>
        </p:txBody>
      </p:sp>
      <p:sp>
        <p:nvSpPr>
          <p:cNvPr id="7" name="Content Placeholder 6"/>
          <p:cNvSpPr>
            <a:spLocks noGrp="1"/>
          </p:cNvSpPr>
          <p:nvPr>
            <p:ph idx="1"/>
          </p:nvPr>
        </p:nvSpPr>
        <p:spPr/>
        <p:txBody>
          <a:bodyPr/>
          <a:lstStyle/>
          <a:p>
            <a:pPr marL="0" lvl="1" indent="0">
              <a:buNone/>
            </a:pPr>
            <a:r>
              <a:rPr lang="en-US" dirty="0">
                <a:solidFill>
                  <a:srgbClr val="000000"/>
                </a:solidFill>
                <a:latin typeface="Segoe UI" panose="020B0502040204020203" pitchFamily="34" charset="0"/>
              </a:rPr>
              <a:t>The court also responded to </a:t>
            </a:r>
            <a:r>
              <a:rPr lang="en-US" dirty="0" err="1">
                <a:solidFill>
                  <a:srgbClr val="000000"/>
                </a:solidFill>
                <a:latin typeface="Segoe UI" panose="020B0502040204020203" pitchFamily="34" charset="0"/>
              </a:rPr>
              <a:t>Outdry’s</a:t>
            </a:r>
            <a:r>
              <a:rPr lang="en-US" dirty="0">
                <a:solidFill>
                  <a:srgbClr val="000000"/>
                </a:solidFill>
                <a:latin typeface="Segoe UI" panose="020B0502040204020203" pitchFamily="34" charset="0"/>
              </a:rPr>
              <a:t> argument that the PTAB’s rationale was erroneous because it was not “addressed by the patent,” stating:</a:t>
            </a:r>
          </a:p>
          <a:p>
            <a:pPr lvl="1"/>
            <a:endParaRPr lang="en-US" dirty="0">
              <a:solidFill>
                <a:srgbClr val="000000"/>
              </a:solidFill>
              <a:latin typeface="Segoe UI" panose="020B0502040204020203" pitchFamily="34" charset="0"/>
            </a:endParaRPr>
          </a:p>
          <a:p>
            <a:pPr marL="242085" lvl="2" indent="0">
              <a:buNone/>
            </a:pPr>
            <a:r>
              <a:rPr lang="en-US" sz="2000" dirty="0">
                <a:solidFill>
                  <a:srgbClr val="000000"/>
                </a:solidFill>
                <a:latin typeface="Segoe UI" panose="020B0502040204020203" pitchFamily="34" charset="0"/>
              </a:rPr>
              <a:t>“The Board was not required to limit its motivation to combine inquiry to the problem faced by the inventor of the ’171 patent.  The Supreme Court expressly rejected this argument in </a:t>
            </a:r>
            <a:r>
              <a:rPr lang="en-US" sz="2000" i="1" dirty="0">
                <a:solidFill>
                  <a:srgbClr val="000000"/>
                </a:solidFill>
                <a:latin typeface="Segoe UI" panose="020B0502040204020203" pitchFamily="34" charset="0"/>
              </a:rPr>
              <a:t>KSR</a:t>
            </a:r>
            <a:r>
              <a:rPr lang="en-US" sz="2000" dirty="0">
                <a:solidFill>
                  <a:srgbClr val="000000"/>
                </a:solidFill>
                <a:latin typeface="Segoe UI" panose="020B0502040204020203" pitchFamily="34" charset="0"/>
              </a:rPr>
              <a:t> . . . .  </a:t>
            </a:r>
            <a:r>
              <a:rPr lang="en-US" sz="2000" dirty="0" err="1">
                <a:solidFill>
                  <a:srgbClr val="000000"/>
                </a:solidFill>
                <a:latin typeface="Segoe UI" panose="020B0502040204020203" pitchFamily="34" charset="0"/>
              </a:rPr>
              <a:t>Outdry</a:t>
            </a:r>
            <a:r>
              <a:rPr lang="en-US" sz="2000" dirty="0">
                <a:solidFill>
                  <a:srgbClr val="000000"/>
                </a:solidFill>
                <a:latin typeface="Segoe UI" panose="020B0502040204020203" pitchFamily="34" charset="0"/>
              </a:rPr>
              <a:t> appears to interpret </a:t>
            </a:r>
            <a:r>
              <a:rPr lang="en-US" sz="2000" i="1" dirty="0">
                <a:solidFill>
                  <a:srgbClr val="000000"/>
                </a:solidFill>
                <a:latin typeface="Segoe UI" panose="020B0502040204020203" pitchFamily="34" charset="0"/>
              </a:rPr>
              <a:t>KSR</a:t>
            </a:r>
            <a:r>
              <a:rPr lang="en-US" sz="2000" dirty="0">
                <a:solidFill>
                  <a:srgbClr val="000000"/>
                </a:solidFill>
                <a:latin typeface="Segoe UI" panose="020B0502040204020203" pitchFamily="34" charset="0"/>
              </a:rPr>
              <a:t>’s use of the phrase “addressed by the patent” to suggest the problem must be identified within the patent. Neither </a:t>
            </a:r>
            <a:r>
              <a:rPr lang="en-US" sz="2000" i="1" dirty="0">
                <a:solidFill>
                  <a:srgbClr val="000000"/>
                </a:solidFill>
                <a:latin typeface="Segoe UI" panose="020B0502040204020203" pitchFamily="34" charset="0"/>
              </a:rPr>
              <a:t>KSR</a:t>
            </a:r>
            <a:r>
              <a:rPr lang="en-US" sz="2000" dirty="0">
                <a:solidFill>
                  <a:srgbClr val="000000"/>
                </a:solidFill>
                <a:latin typeface="Segoe UI" panose="020B0502040204020203" pitchFamily="34" charset="0"/>
              </a:rPr>
              <a:t> nor our post-</a:t>
            </a:r>
            <a:r>
              <a:rPr lang="en-US" sz="2000" i="1" dirty="0">
                <a:solidFill>
                  <a:srgbClr val="000000"/>
                </a:solidFill>
                <a:latin typeface="Segoe UI" panose="020B0502040204020203" pitchFamily="34" charset="0"/>
              </a:rPr>
              <a:t>KSR</a:t>
            </a:r>
            <a:r>
              <a:rPr lang="en-US" sz="2000" dirty="0">
                <a:solidFill>
                  <a:srgbClr val="000000"/>
                </a:solidFill>
                <a:latin typeface="Segoe UI" panose="020B0502040204020203" pitchFamily="34" charset="0"/>
              </a:rPr>
              <a:t> precedent limits the motivation to combine inquiry in this manner. . . </a:t>
            </a:r>
            <a:r>
              <a:rPr lang="en-US" sz="2000" dirty="0" smtClean="0">
                <a:solidFill>
                  <a:srgbClr val="000000"/>
                </a:solidFill>
                <a:latin typeface="Segoe UI" panose="020B0502040204020203" pitchFamily="34" charset="0"/>
              </a:rPr>
              <a:t>.</a:t>
            </a:r>
            <a:endParaRPr lang="en-US" sz="2000" dirty="0">
              <a:solidFill>
                <a:srgbClr val="000000"/>
              </a:solidFill>
              <a:latin typeface="Segoe UI" panose="020B0502040204020203" pitchFamily="34" charset="0"/>
            </a:endParaRPr>
          </a:p>
        </p:txBody>
      </p:sp>
      <p:sp>
        <p:nvSpPr>
          <p:cNvPr id="10" name="Slide Number Placeholder 9"/>
          <p:cNvSpPr>
            <a:spLocks noGrp="1"/>
          </p:cNvSpPr>
          <p:nvPr>
            <p:ph type="sldNum" sz="quarter" idx="12"/>
          </p:nvPr>
        </p:nvSpPr>
        <p:spPr/>
        <p:txBody>
          <a:bodyPr/>
          <a:lstStyle/>
          <a:p>
            <a:pPr>
              <a:defRPr/>
            </a:pPr>
            <a:fld id="{462D18FB-5E2A-4EBF-9D04-825D987B0DF2}" type="slidenum">
              <a:rPr lang="en-US" smtClean="0"/>
              <a:pPr>
                <a:defRPr/>
              </a:pPr>
              <a:t>28</a:t>
            </a:fld>
            <a:endParaRPr lang="en-US"/>
          </a:p>
        </p:txBody>
      </p:sp>
      <p:sp>
        <p:nvSpPr>
          <p:cNvPr id="9" name="Footer Placeholder 8"/>
          <p:cNvSpPr>
            <a:spLocks noGrp="1"/>
          </p:cNvSpPr>
          <p:nvPr>
            <p:ph type="ftr" sz="quarter" idx="11"/>
          </p:nvPr>
        </p:nvSpPr>
        <p:spPr/>
        <p:txBody>
          <a:bodyPr/>
          <a:lstStyle/>
          <a:p>
            <a:pPr>
              <a:defRPr/>
            </a:pPr>
            <a:r>
              <a:rPr lang="en-US" smtClean="0"/>
              <a:t>Clear Obviousness Rejections: Important Lessons from Outdry v. Geox</a:t>
            </a:r>
            <a:endParaRPr lang="en-US"/>
          </a:p>
        </p:txBody>
      </p:sp>
      <p:sp>
        <p:nvSpPr>
          <p:cNvPr id="8" name="Date Placeholder 7"/>
          <p:cNvSpPr>
            <a:spLocks noGrp="1"/>
          </p:cNvSpPr>
          <p:nvPr>
            <p:ph type="dt" sz="half" idx="10"/>
          </p:nvPr>
        </p:nvSpPr>
        <p:spPr/>
        <p:txBody>
          <a:bodyPr/>
          <a:lstStyle/>
          <a:p>
            <a:pPr>
              <a:defRPr/>
            </a:pPr>
            <a:r>
              <a:rPr lang="en-US" smtClean="0"/>
              <a:t>Summer 2018</a:t>
            </a:r>
            <a:endParaRPr lang="en-US"/>
          </a:p>
        </p:txBody>
      </p:sp>
    </p:spTree>
    <p:extLst>
      <p:ext uri="{BB962C8B-B14F-4D97-AF65-F5344CB8AC3E}">
        <p14:creationId xmlns:p14="http://schemas.microsoft.com/office/powerpoint/2010/main" val="64149004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wrap="square">
            <a:normAutofit/>
          </a:bodyPr>
          <a:lstStyle/>
          <a:p>
            <a:r>
              <a:rPr lang="en-US" smtClean="0">
                <a:solidFill>
                  <a:srgbClr val="000000"/>
                </a:solidFill>
                <a:latin typeface="Segoe UI" panose="020B0502040204020203" pitchFamily="34" charset="0"/>
              </a:rPr>
              <a:t>Clear Articulation of the Rejection (cont.)</a:t>
            </a:r>
            <a:endParaRPr lang="en-US" dirty="0">
              <a:solidFill>
                <a:srgbClr val="000000"/>
              </a:solidFill>
              <a:latin typeface="Segoe UI" panose="020B0502040204020203" pitchFamily="34" charset="0"/>
            </a:endParaRPr>
          </a:p>
        </p:txBody>
      </p:sp>
      <p:sp>
        <p:nvSpPr>
          <p:cNvPr id="7" name="Content Placeholder 6"/>
          <p:cNvSpPr>
            <a:spLocks noGrp="1"/>
          </p:cNvSpPr>
          <p:nvPr>
            <p:ph idx="1"/>
          </p:nvPr>
        </p:nvSpPr>
        <p:spPr/>
        <p:txBody>
          <a:bodyPr/>
          <a:lstStyle/>
          <a:p>
            <a:pPr marL="146839" lvl="2" indent="0">
              <a:buNone/>
            </a:pPr>
            <a:r>
              <a:rPr lang="en-US" sz="2333" dirty="0" smtClean="0">
                <a:solidFill>
                  <a:srgbClr val="000000"/>
                </a:solidFill>
                <a:latin typeface="Segoe UI" panose="020B0502040204020203" pitchFamily="34" charset="0"/>
              </a:rPr>
              <a:t>. </a:t>
            </a:r>
            <a:r>
              <a:rPr lang="en-US" sz="2333" dirty="0">
                <a:solidFill>
                  <a:srgbClr val="000000"/>
                </a:solidFill>
                <a:latin typeface="Segoe UI" panose="020B0502040204020203" pitchFamily="34" charset="0"/>
              </a:rPr>
              <a:t>. . Any motivation to combine references, whether articulated in the references themselves or supported by evidence of the knowledge of a skilled artisan, is sufficient to combine those references to arrive at the claimed process.  The motivation supported by the record and found by the Board need not be the same motivation articulated in the patent for making the claimed combination.” </a:t>
            </a:r>
          </a:p>
          <a:p>
            <a:pPr lvl="1"/>
            <a:endParaRPr lang="en-US" sz="2333" dirty="0">
              <a:solidFill>
                <a:srgbClr val="000000"/>
              </a:solidFill>
              <a:latin typeface="Segoe UI" panose="020B0502040204020203" pitchFamily="34" charset="0"/>
            </a:endParaRPr>
          </a:p>
          <a:p>
            <a:pPr marL="0" lvl="1" indent="0">
              <a:buNone/>
            </a:pPr>
            <a:r>
              <a:rPr lang="en-US" sz="2333" i="1" dirty="0" err="1">
                <a:solidFill>
                  <a:srgbClr val="000000"/>
                </a:solidFill>
                <a:latin typeface="Segoe UI" panose="020B0502040204020203" pitchFamily="34" charset="0"/>
              </a:rPr>
              <a:t>Outdry</a:t>
            </a:r>
            <a:r>
              <a:rPr lang="en-US" sz="2333" dirty="0">
                <a:solidFill>
                  <a:srgbClr val="000000"/>
                </a:solidFill>
                <a:latin typeface="Segoe UI" panose="020B0502040204020203" pitchFamily="34" charset="0"/>
              </a:rPr>
              <a:t>, 859 F.3d at 1370-71, citing </a:t>
            </a:r>
            <a:r>
              <a:rPr lang="en-US" sz="2333" i="1" dirty="0">
                <a:solidFill>
                  <a:srgbClr val="000000"/>
                </a:solidFill>
                <a:latin typeface="Segoe UI" panose="020B0502040204020203" pitchFamily="34" charset="0"/>
              </a:rPr>
              <a:t>KSR Int’l Co. v. Teleflex Inc</a:t>
            </a:r>
            <a:r>
              <a:rPr lang="en-US" sz="2333" dirty="0">
                <a:solidFill>
                  <a:srgbClr val="000000"/>
                </a:solidFill>
                <a:latin typeface="Segoe UI" panose="020B0502040204020203" pitchFamily="34" charset="0"/>
              </a:rPr>
              <a:t>., 550 U.S. 398, 420 (2007).  </a:t>
            </a:r>
          </a:p>
          <a:p>
            <a:pPr marL="0" lvl="1"/>
            <a:endParaRPr lang="en-US" dirty="0">
              <a:solidFill>
                <a:srgbClr val="000000"/>
              </a:solidFill>
              <a:latin typeface="Segoe UI" panose="020B0502040204020203" pitchFamily="34" charset="0"/>
            </a:endParaRPr>
          </a:p>
          <a:p>
            <a:pPr lvl="1"/>
            <a:endParaRPr lang="en-US" dirty="0">
              <a:solidFill>
                <a:srgbClr val="000000"/>
              </a:solidFill>
              <a:latin typeface="Segoe UI" panose="020B0502040204020203" pitchFamily="34" charset="0"/>
            </a:endParaRPr>
          </a:p>
          <a:p>
            <a:endParaRPr lang="en-US" dirty="0"/>
          </a:p>
        </p:txBody>
      </p:sp>
      <p:sp>
        <p:nvSpPr>
          <p:cNvPr id="10" name="Slide Number Placeholder 9"/>
          <p:cNvSpPr>
            <a:spLocks noGrp="1"/>
          </p:cNvSpPr>
          <p:nvPr>
            <p:ph type="sldNum" sz="quarter" idx="12"/>
          </p:nvPr>
        </p:nvSpPr>
        <p:spPr/>
        <p:txBody>
          <a:bodyPr/>
          <a:lstStyle/>
          <a:p>
            <a:pPr>
              <a:defRPr/>
            </a:pPr>
            <a:fld id="{462D18FB-5E2A-4EBF-9D04-825D987B0DF2}" type="slidenum">
              <a:rPr lang="en-US" smtClean="0"/>
              <a:pPr>
                <a:defRPr/>
              </a:pPr>
              <a:t>29</a:t>
            </a:fld>
            <a:endParaRPr lang="en-US"/>
          </a:p>
        </p:txBody>
      </p:sp>
      <p:sp>
        <p:nvSpPr>
          <p:cNvPr id="9" name="Footer Placeholder 8"/>
          <p:cNvSpPr>
            <a:spLocks noGrp="1"/>
          </p:cNvSpPr>
          <p:nvPr>
            <p:ph type="ftr" sz="quarter" idx="11"/>
          </p:nvPr>
        </p:nvSpPr>
        <p:spPr/>
        <p:txBody>
          <a:bodyPr/>
          <a:lstStyle/>
          <a:p>
            <a:pPr>
              <a:defRPr/>
            </a:pPr>
            <a:r>
              <a:rPr lang="en-US" smtClean="0"/>
              <a:t>Clear Obviousness Rejections: Important Lessons from Outdry v. Geox</a:t>
            </a:r>
            <a:endParaRPr lang="en-US"/>
          </a:p>
        </p:txBody>
      </p:sp>
      <p:sp>
        <p:nvSpPr>
          <p:cNvPr id="8" name="Date Placeholder 7"/>
          <p:cNvSpPr>
            <a:spLocks noGrp="1"/>
          </p:cNvSpPr>
          <p:nvPr>
            <p:ph type="dt" sz="half" idx="10"/>
          </p:nvPr>
        </p:nvSpPr>
        <p:spPr/>
        <p:txBody>
          <a:bodyPr/>
          <a:lstStyle/>
          <a:p>
            <a:pPr>
              <a:defRPr/>
            </a:pPr>
            <a:r>
              <a:rPr lang="en-US" smtClean="0"/>
              <a:t>Summer 2018</a:t>
            </a:r>
            <a:endParaRPr lang="en-US"/>
          </a:p>
        </p:txBody>
      </p:sp>
    </p:spTree>
    <p:extLst>
      <p:ext uri="{BB962C8B-B14F-4D97-AF65-F5344CB8AC3E}">
        <p14:creationId xmlns:p14="http://schemas.microsoft.com/office/powerpoint/2010/main" val="256654121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smtClean="0"/>
              <a:t>Training Approach</a:t>
            </a:r>
            <a:endParaRPr lang="en-US" dirty="0"/>
          </a:p>
        </p:txBody>
      </p:sp>
      <p:sp>
        <p:nvSpPr>
          <p:cNvPr id="16" name="Content Placeholder 15"/>
          <p:cNvSpPr>
            <a:spLocks noGrp="1"/>
          </p:cNvSpPr>
          <p:nvPr>
            <p:ph idx="1"/>
          </p:nvPr>
        </p:nvSpPr>
        <p:spPr/>
        <p:txBody>
          <a:bodyPr/>
          <a:lstStyle/>
          <a:p>
            <a:pPr marL="238115" indent="-238115"/>
            <a:r>
              <a:rPr lang="en-US" sz="2000" dirty="0">
                <a:solidFill>
                  <a:srgbClr val="000000"/>
                </a:solidFill>
                <a:latin typeface="Segoe UI" panose="020B0502040204020203" pitchFamily="34" charset="0"/>
              </a:rPr>
              <a:t>A recent case from the Court of Appeals for the Federal Circuit</a:t>
            </a:r>
            <a:r>
              <a:rPr lang="en-US" sz="2000" i="1" dirty="0">
                <a:solidFill>
                  <a:srgbClr val="000000"/>
                </a:solidFill>
                <a:latin typeface="Segoe UI" panose="020B0502040204020203" pitchFamily="34" charset="0"/>
              </a:rPr>
              <a:t>, </a:t>
            </a:r>
            <a:r>
              <a:rPr lang="en-US" sz="2000" i="1" dirty="0" err="1">
                <a:solidFill>
                  <a:srgbClr val="000000"/>
                </a:solidFill>
                <a:latin typeface="Segoe UI" panose="020B0502040204020203" pitchFamily="34" charset="0"/>
              </a:rPr>
              <a:t>Outdry</a:t>
            </a:r>
            <a:r>
              <a:rPr lang="en-US" sz="2000" i="1" dirty="0">
                <a:solidFill>
                  <a:srgbClr val="000000"/>
                </a:solidFill>
                <a:latin typeface="Segoe UI" panose="020B0502040204020203" pitchFamily="34" charset="0"/>
              </a:rPr>
              <a:t> Technologies Corp. v. </a:t>
            </a:r>
            <a:r>
              <a:rPr lang="en-US" sz="2000" i="1" dirty="0" err="1">
                <a:solidFill>
                  <a:srgbClr val="000000"/>
                </a:solidFill>
                <a:latin typeface="Segoe UI" panose="020B0502040204020203" pitchFamily="34" charset="0"/>
              </a:rPr>
              <a:t>Geox</a:t>
            </a:r>
            <a:r>
              <a:rPr lang="en-US" sz="2000" i="1" dirty="0">
                <a:solidFill>
                  <a:srgbClr val="000000"/>
                </a:solidFill>
                <a:latin typeface="Segoe UI" panose="020B0502040204020203" pitchFamily="34" charset="0"/>
              </a:rPr>
              <a:t> S.P.A.</a:t>
            </a:r>
            <a:r>
              <a:rPr lang="en-US" sz="2000" dirty="0">
                <a:solidFill>
                  <a:srgbClr val="000000"/>
                </a:solidFill>
                <a:latin typeface="Segoe UI" panose="020B0502040204020203" pitchFamily="34" charset="0"/>
              </a:rPr>
              <a:t>, 859 F.3d 1363 (Fed. Cir. 2017), will be used as a vehicle for discussing good practices for writing clear obviousness rejections.  </a:t>
            </a:r>
          </a:p>
          <a:p>
            <a:pPr marL="238115" indent="-238115"/>
            <a:endParaRPr lang="en-US" sz="667" dirty="0">
              <a:solidFill>
                <a:srgbClr val="000000"/>
              </a:solidFill>
              <a:latin typeface="Segoe UI" panose="020B0502040204020203" pitchFamily="34" charset="0"/>
            </a:endParaRPr>
          </a:p>
          <a:p>
            <a:pPr marL="238115" indent="-238115"/>
            <a:r>
              <a:rPr lang="en-US" sz="2000" i="1" dirty="0" err="1">
                <a:solidFill>
                  <a:srgbClr val="000000"/>
                </a:solidFill>
                <a:latin typeface="Segoe UI" panose="020B0502040204020203" pitchFamily="34" charset="0"/>
              </a:rPr>
              <a:t>Outdry</a:t>
            </a:r>
            <a:r>
              <a:rPr lang="en-US" sz="2000" dirty="0">
                <a:solidFill>
                  <a:srgbClr val="000000"/>
                </a:solidFill>
                <a:latin typeface="Segoe UI" panose="020B0502040204020203" pitchFamily="34" charset="0"/>
              </a:rPr>
              <a:t> does not announce any new legal tests for obviousness, so the concepts discussed will be familiar to examiners.</a:t>
            </a:r>
          </a:p>
          <a:p>
            <a:pPr marL="238115" indent="-238115"/>
            <a:endParaRPr lang="en-US" sz="667" dirty="0">
              <a:solidFill>
                <a:srgbClr val="000000"/>
              </a:solidFill>
              <a:latin typeface="Segoe UI" panose="020B0502040204020203" pitchFamily="34" charset="0"/>
            </a:endParaRPr>
          </a:p>
          <a:p>
            <a:pPr marL="238115" indent="-238115"/>
            <a:r>
              <a:rPr lang="en-US" sz="2000" i="1" dirty="0" err="1">
                <a:solidFill>
                  <a:srgbClr val="000000"/>
                </a:solidFill>
                <a:latin typeface="Segoe UI" panose="020B0502040204020203" pitchFamily="34" charset="0"/>
              </a:rPr>
              <a:t>Outdry</a:t>
            </a:r>
            <a:r>
              <a:rPr lang="en-US" sz="2000" dirty="0">
                <a:solidFill>
                  <a:srgbClr val="000000"/>
                </a:solidFill>
                <a:latin typeface="Segoe UI" panose="020B0502040204020203" pitchFamily="34" charset="0"/>
              </a:rPr>
              <a:t> has been chosen because: </a:t>
            </a:r>
          </a:p>
          <a:p>
            <a:pPr marL="761970" lvl="1" indent="-380985">
              <a:buFont typeface="+mj-lt"/>
              <a:buAutoNum type="arabicPeriod"/>
            </a:pPr>
            <a:r>
              <a:rPr lang="en-US" dirty="0">
                <a:solidFill>
                  <a:srgbClr val="000000"/>
                </a:solidFill>
                <a:latin typeface="Segoe UI" panose="020B0502040204020203" pitchFamily="34" charset="0"/>
              </a:rPr>
              <a:t>it provides worthwhile guidance on how to write a clear obviousness rejection, and</a:t>
            </a:r>
          </a:p>
          <a:p>
            <a:pPr marL="761970" lvl="1" indent="-380985">
              <a:buFont typeface="+mj-lt"/>
              <a:buAutoNum type="arabicPeriod"/>
            </a:pPr>
            <a:r>
              <a:rPr lang="en-US" dirty="0">
                <a:solidFill>
                  <a:srgbClr val="000000"/>
                </a:solidFill>
                <a:latin typeface="Segoe UI" panose="020B0502040204020203" pitchFamily="34" charset="0"/>
              </a:rPr>
              <a:t>the invention involved is readily understandable to examiners across technologies.   </a:t>
            </a:r>
          </a:p>
          <a:p>
            <a:endParaRPr lang="en-US" dirty="0"/>
          </a:p>
        </p:txBody>
      </p:sp>
      <p:sp>
        <p:nvSpPr>
          <p:cNvPr id="19" name="Slide Number Placeholder 18"/>
          <p:cNvSpPr>
            <a:spLocks noGrp="1"/>
          </p:cNvSpPr>
          <p:nvPr>
            <p:ph type="sldNum" sz="quarter" idx="12"/>
          </p:nvPr>
        </p:nvSpPr>
        <p:spPr/>
        <p:txBody>
          <a:bodyPr/>
          <a:lstStyle/>
          <a:p>
            <a:pPr>
              <a:defRPr/>
            </a:pPr>
            <a:fld id="{462D18FB-5E2A-4EBF-9D04-825D987B0DF2}" type="slidenum">
              <a:rPr lang="en-US" smtClean="0"/>
              <a:pPr>
                <a:defRPr/>
              </a:pPr>
              <a:t>3</a:t>
            </a:fld>
            <a:endParaRPr lang="en-US"/>
          </a:p>
        </p:txBody>
      </p:sp>
      <p:sp>
        <p:nvSpPr>
          <p:cNvPr id="18" name="Footer Placeholder 17"/>
          <p:cNvSpPr>
            <a:spLocks noGrp="1"/>
          </p:cNvSpPr>
          <p:nvPr>
            <p:ph type="ftr" sz="quarter" idx="11"/>
          </p:nvPr>
        </p:nvSpPr>
        <p:spPr/>
        <p:txBody>
          <a:bodyPr/>
          <a:lstStyle/>
          <a:p>
            <a:pPr>
              <a:defRPr/>
            </a:pPr>
            <a:r>
              <a:rPr lang="en-US" dirty="0" smtClean="0"/>
              <a:t>Clear Obviousness Rejections: Important Lessons from </a:t>
            </a:r>
            <a:r>
              <a:rPr lang="en-US" dirty="0" err="1" smtClean="0"/>
              <a:t>Outdry</a:t>
            </a:r>
            <a:r>
              <a:rPr lang="en-US" dirty="0" smtClean="0"/>
              <a:t> v. </a:t>
            </a:r>
            <a:r>
              <a:rPr lang="en-US" dirty="0" err="1" smtClean="0"/>
              <a:t>Geox</a:t>
            </a:r>
            <a:endParaRPr lang="en-US" dirty="0"/>
          </a:p>
        </p:txBody>
      </p:sp>
      <p:sp>
        <p:nvSpPr>
          <p:cNvPr id="17" name="Date Placeholder 16"/>
          <p:cNvSpPr>
            <a:spLocks noGrp="1"/>
          </p:cNvSpPr>
          <p:nvPr>
            <p:ph type="dt" sz="half" idx="10"/>
          </p:nvPr>
        </p:nvSpPr>
        <p:spPr/>
        <p:txBody>
          <a:bodyPr/>
          <a:lstStyle/>
          <a:p>
            <a:pPr>
              <a:defRPr/>
            </a:pPr>
            <a:r>
              <a:rPr lang="en-US" smtClean="0"/>
              <a:t>Summer 2018</a:t>
            </a:r>
            <a:endParaRPr lang="en-US"/>
          </a:p>
        </p:txBody>
      </p:sp>
    </p:spTree>
    <p:extLst>
      <p:ext uri="{BB962C8B-B14F-4D97-AF65-F5344CB8AC3E}">
        <p14:creationId xmlns:p14="http://schemas.microsoft.com/office/powerpoint/2010/main" val="182001321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wrap="square">
            <a:normAutofit/>
          </a:bodyPr>
          <a:lstStyle/>
          <a:p>
            <a:r>
              <a:rPr lang="en-US" smtClean="0">
                <a:solidFill>
                  <a:srgbClr val="000000"/>
                </a:solidFill>
                <a:latin typeface="Segoe UI" panose="020B0502040204020203" pitchFamily="34" charset="0"/>
              </a:rPr>
              <a:t>Clear Articulation of the Rejection (cont.)</a:t>
            </a:r>
            <a:endParaRPr lang="en-US" dirty="0">
              <a:solidFill>
                <a:srgbClr val="000000"/>
              </a:solidFill>
              <a:latin typeface="Segoe UI" panose="020B0502040204020203" pitchFamily="34" charset="0"/>
            </a:endParaRPr>
          </a:p>
        </p:txBody>
      </p:sp>
      <p:sp>
        <p:nvSpPr>
          <p:cNvPr id="7" name="Content Placeholder 6"/>
          <p:cNvSpPr>
            <a:spLocks noGrp="1"/>
          </p:cNvSpPr>
          <p:nvPr>
            <p:ph idx="1"/>
          </p:nvPr>
        </p:nvSpPr>
        <p:spPr/>
        <p:txBody>
          <a:bodyPr/>
          <a:lstStyle/>
          <a:p>
            <a:pPr marL="0" lvl="1" indent="0">
              <a:buNone/>
            </a:pPr>
            <a:r>
              <a:rPr lang="en-US" sz="2200" dirty="0">
                <a:solidFill>
                  <a:srgbClr val="000000"/>
                </a:solidFill>
                <a:latin typeface="Segoe UI" panose="020B0502040204020203" pitchFamily="34" charset="0"/>
              </a:rPr>
              <a:t>Summarizing its review of the PTAB’s decision, the </a:t>
            </a:r>
            <a:r>
              <a:rPr lang="en-US" sz="2200" i="1" dirty="0" err="1">
                <a:solidFill>
                  <a:srgbClr val="000000"/>
                </a:solidFill>
                <a:latin typeface="Segoe UI" panose="020B0502040204020203" pitchFamily="34" charset="0"/>
              </a:rPr>
              <a:t>Outdry</a:t>
            </a:r>
            <a:r>
              <a:rPr lang="en-US" sz="2200" dirty="0">
                <a:solidFill>
                  <a:srgbClr val="000000"/>
                </a:solidFill>
                <a:latin typeface="Segoe UI" panose="020B0502040204020203" pitchFamily="34" charset="0"/>
              </a:rPr>
              <a:t> court stated:  </a:t>
            </a:r>
          </a:p>
          <a:p>
            <a:pPr marL="332040" lvl="1" indent="0">
              <a:buNone/>
            </a:pPr>
            <a:endParaRPr lang="en-US" sz="667" dirty="0">
              <a:solidFill>
                <a:srgbClr val="000000"/>
              </a:solidFill>
              <a:latin typeface="Segoe UI" panose="020B0502040204020203" pitchFamily="34" charset="0"/>
            </a:endParaRPr>
          </a:p>
          <a:p>
            <a:pPr marL="384954" lvl="3" indent="0">
              <a:buNone/>
            </a:pPr>
            <a:r>
              <a:rPr lang="en-US" sz="2133" dirty="0">
                <a:solidFill>
                  <a:srgbClr val="000000"/>
                </a:solidFill>
                <a:latin typeface="Segoe UI" panose="020B0502040204020203" pitchFamily="34" charset="0"/>
              </a:rPr>
              <a:t>“The Board thus identified a precise and specific reason why a person of ordinary skill in the art would have been motivated to modify Thornton with Scott and Hayton, explained why one of skill would have been so motivated, and cited evidence in the references to support its reasoning. The Board engaged in reasoned </a:t>
            </a:r>
            <a:r>
              <a:rPr lang="en-US" sz="2133" dirty="0" err="1">
                <a:solidFill>
                  <a:srgbClr val="000000"/>
                </a:solidFill>
                <a:latin typeface="Segoe UI" panose="020B0502040204020203" pitchFamily="34" charset="0"/>
              </a:rPr>
              <a:t>decisionmaking</a:t>
            </a:r>
            <a:r>
              <a:rPr lang="en-US" sz="2133" dirty="0">
                <a:solidFill>
                  <a:srgbClr val="000000"/>
                </a:solidFill>
                <a:latin typeface="Segoe UI" panose="020B0502040204020203" pitchFamily="34" charset="0"/>
              </a:rPr>
              <a:t> and sufficiently articulated its analysis in its opinion to permit our review. It contains a clear and thorough analysis.”</a:t>
            </a:r>
          </a:p>
          <a:p>
            <a:pPr marL="332040" lvl="1" indent="0">
              <a:buNone/>
            </a:pPr>
            <a:r>
              <a:rPr lang="en-US" sz="667" dirty="0">
                <a:solidFill>
                  <a:srgbClr val="000000"/>
                </a:solidFill>
                <a:latin typeface="Segoe UI" panose="020B0502040204020203" pitchFamily="34" charset="0"/>
              </a:rPr>
              <a:t> </a:t>
            </a:r>
            <a:endParaRPr lang="en-US" sz="667" dirty="0" smtClean="0">
              <a:solidFill>
                <a:srgbClr val="000000"/>
              </a:solidFill>
              <a:latin typeface="Segoe UI" panose="020B0502040204020203" pitchFamily="34" charset="0"/>
            </a:endParaRPr>
          </a:p>
          <a:p>
            <a:pPr marL="0" lvl="1" indent="0">
              <a:buNone/>
            </a:pPr>
            <a:r>
              <a:rPr lang="en-US" i="1" dirty="0" err="1" smtClean="0">
                <a:solidFill>
                  <a:srgbClr val="000000"/>
                </a:solidFill>
                <a:latin typeface="Segoe UI" panose="020B0502040204020203" pitchFamily="34" charset="0"/>
              </a:rPr>
              <a:t>Outdry</a:t>
            </a:r>
            <a:r>
              <a:rPr lang="en-US" dirty="0" smtClean="0">
                <a:solidFill>
                  <a:srgbClr val="000000"/>
                </a:solidFill>
                <a:latin typeface="Segoe UI" panose="020B0502040204020203" pitchFamily="34" charset="0"/>
              </a:rPr>
              <a:t>, 859 F.3d at 1370.  </a:t>
            </a:r>
          </a:p>
          <a:p>
            <a:pPr lvl="1"/>
            <a:endParaRPr lang="en-US" dirty="0">
              <a:solidFill>
                <a:srgbClr val="000000"/>
              </a:solidFill>
              <a:latin typeface="Segoe UI" panose="020B0502040204020203" pitchFamily="34" charset="0"/>
            </a:endParaRPr>
          </a:p>
          <a:p>
            <a:pPr lvl="1"/>
            <a:endParaRPr lang="en-US" dirty="0">
              <a:solidFill>
                <a:srgbClr val="000000"/>
              </a:solidFill>
              <a:latin typeface="Segoe UI" panose="020B0502040204020203" pitchFamily="34" charset="0"/>
            </a:endParaRPr>
          </a:p>
          <a:p>
            <a:endParaRPr lang="en-US" dirty="0"/>
          </a:p>
        </p:txBody>
      </p:sp>
      <p:sp>
        <p:nvSpPr>
          <p:cNvPr id="10" name="Slide Number Placeholder 9"/>
          <p:cNvSpPr>
            <a:spLocks noGrp="1"/>
          </p:cNvSpPr>
          <p:nvPr>
            <p:ph type="sldNum" sz="quarter" idx="12"/>
          </p:nvPr>
        </p:nvSpPr>
        <p:spPr/>
        <p:txBody>
          <a:bodyPr/>
          <a:lstStyle/>
          <a:p>
            <a:pPr>
              <a:defRPr/>
            </a:pPr>
            <a:fld id="{462D18FB-5E2A-4EBF-9D04-825D987B0DF2}" type="slidenum">
              <a:rPr lang="en-US" smtClean="0"/>
              <a:pPr>
                <a:defRPr/>
              </a:pPr>
              <a:t>30</a:t>
            </a:fld>
            <a:endParaRPr lang="en-US"/>
          </a:p>
        </p:txBody>
      </p:sp>
      <p:sp>
        <p:nvSpPr>
          <p:cNvPr id="9" name="Footer Placeholder 8"/>
          <p:cNvSpPr>
            <a:spLocks noGrp="1"/>
          </p:cNvSpPr>
          <p:nvPr>
            <p:ph type="ftr" sz="quarter" idx="11"/>
          </p:nvPr>
        </p:nvSpPr>
        <p:spPr/>
        <p:txBody>
          <a:bodyPr/>
          <a:lstStyle/>
          <a:p>
            <a:pPr>
              <a:defRPr/>
            </a:pPr>
            <a:r>
              <a:rPr lang="en-US" smtClean="0"/>
              <a:t>Clear Obviousness Rejections: Important Lessons from Outdry v. Geox</a:t>
            </a:r>
            <a:endParaRPr lang="en-US"/>
          </a:p>
        </p:txBody>
      </p:sp>
      <p:sp>
        <p:nvSpPr>
          <p:cNvPr id="8" name="Date Placeholder 7"/>
          <p:cNvSpPr>
            <a:spLocks noGrp="1"/>
          </p:cNvSpPr>
          <p:nvPr>
            <p:ph type="dt" sz="half" idx="10"/>
          </p:nvPr>
        </p:nvSpPr>
        <p:spPr/>
        <p:txBody>
          <a:bodyPr/>
          <a:lstStyle/>
          <a:p>
            <a:pPr>
              <a:defRPr/>
            </a:pPr>
            <a:r>
              <a:rPr lang="en-US" smtClean="0"/>
              <a:t>Summer 2018</a:t>
            </a:r>
            <a:endParaRPr lang="en-US"/>
          </a:p>
        </p:txBody>
      </p:sp>
    </p:spTree>
    <p:extLst>
      <p:ext uri="{BB962C8B-B14F-4D97-AF65-F5344CB8AC3E}">
        <p14:creationId xmlns:p14="http://schemas.microsoft.com/office/powerpoint/2010/main" val="45772304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wrap="square">
            <a:normAutofit/>
          </a:bodyPr>
          <a:lstStyle/>
          <a:p>
            <a:r>
              <a:rPr lang="en-US" smtClean="0">
                <a:solidFill>
                  <a:srgbClr val="000000"/>
                </a:solidFill>
                <a:latin typeface="Segoe UI" panose="020B0502040204020203" pitchFamily="34" charset="0"/>
              </a:rPr>
              <a:t>Training Summary</a:t>
            </a:r>
            <a:endParaRPr lang="en-US" dirty="0">
              <a:solidFill>
                <a:srgbClr val="000000"/>
              </a:solidFill>
              <a:latin typeface="Segoe UI" panose="020B0502040204020203" pitchFamily="34" charset="0"/>
            </a:endParaRPr>
          </a:p>
        </p:txBody>
      </p:sp>
      <p:sp>
        <p:nvSpPr>
          <p:cNvPr id="5" name="Content Placeholder 4"/>
          <p:cNvSpPr>
            <a:spLocks noGrp="1"/>
          </p:cNvSpPr>
          <p:nvPr>
            <p:ph idx="1"/>
          </p:nvPr>
        </p:nvSpPr>
        <p:spPr/>
        <p:txBody>
          <a:bodyPr wrap="square">
            <a:normAutofit/>
          </a:bodyPr>
          <a:lstStyle/>
          <a:p>
            <a:pPr marL="0" indent="0">
              <a:buNone/>
            </a:pPr>
            <a:r>
              <a:rPr lang="en-US" dirty="0" smtClean="0">
                <a:solidFill>
                  <a:srgbClr val="000000"/>
                </a:solidFill>
                <a:latin typeface="Segoe UI" panose="020B0502040204020203" pitchFamily="34" charset="0"/>
              </a:rPr>
              <a:t>The Examiners should now have a better understanding of the need for:  </a:t>
            </a:r>
          </a:p>
          <a:p>
            <a:pPr lvl="1">
              <a:buFont typeface="Arial" panose="020B0604020202020204" pitchFamily="34" charset="0"/>
              <a:buChar char="•"/>
            </a:pPr>
            <a:r>
              <a:rPr lang="en-US" dirty="0" smtClean="0">
                <a:solidFill>
                  <a:srgbClr val="000000"/>
                </a:solidFill>
                <a:latin typeface="Segoe UI" panose="020B0502040204020203" pitchFamily="34" charset="0"/>
              </a:rPr>
              <a:t>proper claim construction</a:t>
            </a:r>
          </a:p>
          <a:p>
            <a:pPr marL="332040" lvl="1" indent="0">
              <a:buNone/>
            </a:pPr>
            <a:r>
              <a:rPr lang="en-US" dirty="0" smtClean="0">
                <a:solidFill>
                  <a:srgbClr val="000000"/>
                </a:solidFill>
                <a:latin typeface="Segoe UI" panose="020B0502040204020203" pitchFamily="34" charset="0"/>
              </a:rPr>
              <a:t>		and</a:t>
            </a:r>
          </a:p>
          <a:p>
            <a:pPr lvl="1">
              <a:buFont typeface="Arial" panose="020B0604020202020204" pitchFamily="34" charset="0"/>
              <a:buChar char="•"/>
            </a:pPr>
            <a:r>
              <a:rPr lang="en-US" dirty="0" smtClean="0">
                <a:solidFill>
                  <a:srgbClr val="000000"/>
                </a:solidFill>
                <a:latin typeface="Segoe UI" panose="020B0502040204020203" pitchFamily="34" charset="0"/>
              </a:rPr>
              <a:t>a clear articulation of the rejection, including</a:t>
            </a:r>
          </a:p>
          <a:p>
            <a:pPr lvl="2">
              <a:buFont typeface="Courier New" panose="02070309020205020404" pitchFamily="49" charset="0"/>
              <a:buChar char="o"/>
            </a:pPr>
            <a:r>
              <a:rPr lang="en-US" dirty="0" smtClean="0">
                <a:solidFill>
                  <a:srgbClr val="000000"/>
                </a:solidFill>
                <a:latin typeface="Segoe UI" panose="020B0502040204020203" pitchFamily="34" charset="0"/>
              </a:rPr>
              <a:t>citation of evidence,</a:t>
            </a:r>
          </a:p>
          <a:p>
            <a:pPr lvl="2">
              <a:buFont typeface="Courier New" panose="02070309020205020404" pitchFamily="49" charset="0"/>
              <a:buChar char="o"/>
            </a:pPr>
            <a:r>
              <a:rPr lang="en-US" dirty="0" smtClean="0">
                <a:solidFill>
                  <a:srgbClr val="000000"/>
                </a:solidFill>
                <a:latin typeface="Segoe UI" panose="020B0502040204020203" pitchFamily="34" charset="0"/>
              </a:rPr>
              <a:t>reasoned explanations, and </a:t>
            </a:r>
          </a:p>
          <a:p>
            <a:pPr lvl="2">
              <a:buFont typeface="Courier New" panose="02070309020205020404" pitchFamily="49" charset="0"/>
              <a:buChar char="o"/>
            </a:pPr>
            <a:r>
              <a:rPr lang="en-US" dirty="0" smtClean="0">
                <a:solidFill>
                  <a:srgbClr val="000000"/>
                </a:solidFill>
                <a:latin typeface="Segoe UI" panose="020B0502040204020203" pitchFamily="34" charset="0"/>
              </a:rPr>
              <a:t>factual findings</a:t>
            </a:r>
          </a:p>
          <a:p>
            <a:pPr marL="0" indent="0">
              <a:buNone/>
            </a:pPr>
            <a:r>
              <a:rPr lang="en-US" dirty="0" smtClean="0">
                <a:solidFill>
                  <a:srgbClr val="000000"/>
                </a:solidFill>
                <a:latin typeface="Segoe UI" panose="020B0502040204020203" pitchFamily="34" charset="0"/>
              </a:rPr>
              <a:t>in the context of obviousness rejections.  </a:t>
            </a:r>
          </a:p>
          <a:p>
            <a:endParaRPr lang="en-US" dirty="0">
              <a:solidFill>
                <a:srgbClr val="000000"/>
              </a:solidFill>
              <a:latin typeface="Segoe UI" panose="020B0502040204020203" pitchFamily="34" charset="0"/>
            </a:endParaRPr>
          </a:p>
        </p:txBody>
      </p:sp>
      <p:sp>
        <p:nvSpPr>
          <p:cNvPr id="9" name="Slide Number Placeholder 8"/>
          <p:cNvSpPr>
            <a:spLocks noGrp="1"/>
          </p:cNvSpPr>
          <p:nvPr>
            <p:ph type="sldNum" sz="quarter" idx="12"/>
          </p:nvPr>
        </p:nvSpPr>
        <p:spPr/>
        <p:txBody>
          <a:bodyPr/>
          <a:lstStyle/>
          <a:p>
            <a:pPr>
              <a:defRPr/>
            </a:pPr>
            <a:fld id="{915B3DE7-C8AF-4E9C-8420-0AD724FB6844}" type="slidenum">
              <a:rPr lang="en-US" smtClean="0"/>
              <a:pPr>
                <a:defRPr/>
              </a:pPr>
              <a:t>31</a:t>
            </a:fld>
            <a:endParaRPr lang="en-US"/>
          </a:p>
        </p:txBody>
      </p:sp>
      <p:sp>
        <p:nvSpPr>
          <p:cNvPr id="8" name="Footer Placeholder 7"/>
          <p:cNvSpPr>
            <a:spLocks noGrp="1"/>
          </p:cNvSpPr>
          <p:nvPr>
            <p:ph type="ftr" sz="quarter" idx="11"/>
          </p:nvPr>
        </p:nvSpPr>
        <p:spPr/>
        <p:txBody>
          <a:bodyPr/>
          <a:lstStyle/>
          <a:p>
            <a:pPr>
              <a:defRPr/>
            </a:pPr>
            <a:r>
              <a:rPr lang="en-US" smtClean="0"/>
              <a:t>Clear Obviousness Rejections: Important Lessons from Outdry v. Geox</a:t>
            </a:r>
            <a:endParaRPr lang="en-US"/>
          </a:p>
        </p:txBody>
      </p:sp>
      <p:sp>
        <p:nvSpPr>
          <p:cNvPr id="7" name="Date Placeholder 6"/>
          <p:cNvSpPr>
            <a:spLocks noGrp="1"/>
          </p:cNvSpPr>
          <p:nvPr>
            <p:ph type="dt" sz="half" idx="10"/>
          </p:nvPr>
        </p:nvSpPr>
        <p:spPr/>
        <p:txBody>
          <a:bodyPr/>
          <a:lstStyle/>
          <a:p>
            <a:pPr>
              <a:defRPr/>
            </a:pPr>
            <a:r>
              <a:rPr lang="en-US" smtClean="0"/>
              <a:t>Summer 2018</a:t>
            </a:r>
            <a:endParaRPr lang="en-US"/>
          </a:p>
        </p:txBody>
      </p:sp>
    </p:spTree>
    <p:extLst>
      <p:ext uri="{BB962C8B-B14F-4D97-AF65-F5344CB8AC3E}">
        <p14:creationId xmlns:p14="http://schemas.microsoft.com/office/powerpoint/2010/main" val="31381500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wrap="square">
            <a:normAutofit/>
          </a:bodyPr>
          <a:lstStyle/>
          <a:p>
            <a:r>
              <a:rPr lang="en-US" smtClean="0">
                <a:solidFill>
                  <a:srgbClr val="000000"/>
                </a:solidFill>
                <a:latin typeface="Segoe UI" panose="020B0502040204020203" pitchFamily="34" charset="0"/>
              </a:rPr>
              <a:t>Thank You</a:t>
            </a:r>
            <a:endParaRPr lang="en-US" dirty="0">
              <a:solidFill>
                <a:srgbClr val="000000"/>
              </a:solidFill>
              <a:latin typeface="Segoe UI" panose="020B0502040204020203" pitchFamily="34" charset="0"/>
            </a:endParaRPr>
          </a:p>
        </p:txBody>
      </p:sp>
      <p:sp>
        <p:nvSpPr>
          <p:cNvPr id="5" name="Content Placeholder 4"/>
          <p:cNvSpPr>
            <a:spLocks noGrp="1"/>
          </p:cNvSpPr>
          <p:nvPr>
            <p:ph idx="1"/>
          </p:nvPr>
        </p:nvSpPr>
        <p:spPr/>
        <p:txBody>
          <a:bodyPr wrap="square">
            <a:normAutofit/>
          </a:bodyPr>
          <a:lstStyle/>
          <a:p>
            <a:pPr marL="0" indent="0">
              <a:buNone/>
            </a:pPr>
            <a:endParaRPr lang="en-US" dirty="0" smtClean="0">
              <a:solidFill>
                <a:srgbClr val="000000"/>
              </a:solidFill>
              <a:latin typeface="Segoe UI" panose="020B0502040204020203" pitchFamily="34" charset="0"/>
            </a:endParaRPr>
          </a:p>
          <a:p>
            <a:pPr marL="0" indent="0" algn="ctr">
              <a:buNone/>
            </a:pPr>
            <a:r>
              <a:rPr lang="en-US" dirty="0" smtClean="0">
                <a:solidFill>
                  <a:srgbClr val="000000"/>
                </a:solidFill>
                <a:latin typeface="Segoe UI" panose="020B0502040204020203" pitchFamily="34" charset="0"/>
              </a:rPr>
              <a:t>Please submit your questions to:</a:t>
            </a:r>
          </a:p>
          <a:p>
            <a:pPr marL="0" indent="0" algn="ctr">
              <a:buNone/>
            </a:pPr>
            <a:r>
              <a:rPr lang="en-US" dirty="0" smtClean="0">
                <a:solidFill>
                  <a:srgbClr val="000000"/>
                </a:solidFill>
                <a:latin typeface="Segoe UI" panose="020B0502040204020203" pitchFamily="34" charset="0"/>
              </a:rPr>
              <a:t>102_103RejectionTrainingQuestions@USPTO.GOV</a:t>
            </a:r>
          </a:p>
          <a:p>
            <a:pPr marL="0" indent="0" algn="ctr">
              <a:buNone/>
            </a:pPr>
            <a:endParaRPr lang="en-US" dirty="0">
              <a:solidFill>
                <a:srgbClr val="000000"/>
              </a:solidFill>
              <a:latin typeface="Segoe UI" panose="020B0502040204020203" pitchFamily="34" charset="0"/>
            </a:endParaRPr>
          </a:p>
          <a:p>
            <a:pPr marL="0" indent="0" algn="ctr">
              <a:buNone/>
            </a:pPr>
            <a:r>
              <a:rPr lang="en-US" dirty="0" smtClean="0">
                <a:solidFill>
                  <a:srgbClr val="000000"/>
                </a:solidFill>
                <a:latin typeface="Segoe UI" panose="020B0502040204020203" pitchFamily="34" charset="0"/>
              </a:rPr>
              <a:t>Training Time Code:</a:t>
            </a:r>
          </a:p>
          <a:p>
            <a:pPr marL="0" indent="0" algn="ctr">
              <a:buNone/>
            </a:pPr>
            <a:r>
              <a:rPr lang="en-US" sz="2400" dirty="0"/>
              <a:t>ATRAIN-0000-090101</a:t>
            </a:r>
            <a:endParaRPr lang="en-US" sz="2400" dirty="0">
              <a:latin typeface="Segoe UI" panose="020B0502040204020203" pitchFamily="34" charset="0"/>
            </a:endParaRPr>
          </a:p>
          <a:p>
            <a:pPr marL="0" indent="0" algn="ctr">
              <a:buNone/>
            </a:pPr>
            <a:endParaRPr lang="en-US" dirty="0" smtClean="0">
              <a:solidFill>
                <a:srgbClr val="000000"/>
              </a:solidFill>
              <a:latin typeface="Segoe UI" panose="020B0502040204020203" pitchFamily="34" charset="0"/>
            </a:endParaRPr>
          </a:p>
          <a:p>
            <a:pPr marL="0" indent="0" algn="ctr">
              <a:buNone/>
            </a:pPr>
            <a:endParaRPr lang="en-US" dirty="0">
              <a:solidFill>
                <a:srgbClr val="000000"/>
              </a:solidFill>
              <a:latin typeface="Segoe UI" panose="020B0502040204020203" pitchFamily="34" charset="0"/>
            </a:endParaRPr>
          </a:p>
        </p:txBody>
      </p:sp>
      <p:sp>
        <p:nvSpPr>
          <p:cNvPr id="9" name="Slide Number Placeholder 8"/>
          <p:cNvSpPr>
            <a:spLocks noGrp="1"/>
          </p:cNvSpPr>
          <p:nvPr>
            <p:ph type="sldNum" sz="quarter" idx="12"/>
          </p:nvPr>
        </p:nvSpPr>
        <p:spPr/>
        <p:txBody>
          <a:bodyPr/>
          <a:lstStyle/>
          <a:p>
            <a:pPr>
              <a:defRPr/>
            </a:pPr>
            <a:fld id="{915B3DE7-C8AF-4E9C-8420-0AD724FB6844}" type="slidenum">
              <a:rPr lang="en-US" smtClean="0"/>
              <a:pPr>
                <a:defRPr/>
              </a:pPr>
              <a:t>32</a:t>
            </a:fld>
            <a:endParaRPr lang="en-US"/>
          </a:p>
        </p:txBody>
      </p:sp>
      <p:sp>
        <p:nvSpPr>
          <p:cNvPr id="8" name="Footer Placeholder 7"/>
          <p:cNvSpPr>
            <a:spLocks noGrp="1"/>
          </p:cNvSpPr>
          <p:nvPr>
            <p:ph type="ftr" sz="quarter" idx="11"/>
          </p:nvPr>
        </p:nvSpPr>
        <p:spPr/>
        <p:txBody>
          <a:bodyPr/>
          <a:lstStyle/>
          <a:p>
            <a:pPr>
              <a:defRPr/>
            </a:pPr>
            <a:r>
              <a:rPr lang="en-US" smtClean="0"/>
              <a:t>Clear Obviousness Rejections: Important Lessons from Outdry v. Geox</a:t>
            </a:r>
            <a:endParaRPr lang="en-US"/>
          </a:p>
        </p:txBody>
      </p:sp>
      <p:sp>
        <p:nvSpPr>
          <p:cNvPr id="7" name="Date Placeholder 6"/>
          <p:cNvSpPr>
            <a:spLocks noGrp="1"/>
          </p:cNvSpPr>
          <p:nvPr>
            <p:ph type="dt" sz="half" idx="10"/>
          </p:nvPr>
        </p:nvSpPr>
        <p:spPr/>
        <p:txBody>
          <a:bodyPr/>
          <a:lstStyle/>
          <a:p>
            <a:pPr>
              <a:defRPr/>
            </a:pPr>
            <a:r>
              <a:rPr lang="en-US" smtClean="0"/>
              <a:t>Summer 2018</a:t>
            </a:r>
            <a:endParaRPr lang="en-US"/>
          </a:p>
        </p:txBody>
      </p:sp>
    </p:spTree>
    <p:extLst>
      <p:ext uri="{BB962C8B-B14F-4D97-AF65-F5344CB8AC3E}">
        <p14:creationId xmlns:p14="http://schemas.microsoft.com/office/powerpoint/2010/main" val="120010859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wrap="square">
            <a:normAutofit/>
          </a:bodyPr>
          <a:lstStyle/>
          <a:p>
            <a:r>
              <a:rPr lang="en-US" smtClean="0">
                <a:solidFill>
                  <a:srgbClr val="000000"/>
                </a:solidFill>
                <a:latin typeface="Segoe UI" panose="020B0502040204020203" pitchFamily="34" charset="0"/>
              </a:rPr>
              <a:t>Training Objectives</a:t>
            </a:r>
            <a:endParaRPr lang="en-US" dirty="0">
              <a:solidFill>
                <a:srgbClr val="000000"/>
              </a:solidFill>
              <a:latin typeface="Segoe UI" panose="020B0502040204020203" pitchFamily="34" charset="0"/>
            </a:endParaRPr>
          </a:p>
        </p:txBody>
      </p:sp>
      <p:sp>
        <p:nvSpPr>
          <p:cNvPr id="6" name="Content Placeholder 5"/>
          <p:cNvSpPr>
            <a:spLocks noGrp="1"/>
          </p:cNvSpPr>
          <p:nvPr>
            <p:ph idx="1"/>
          </p:nvPr>
        </p:nvSpPr>
        <p:spPr/>
        <p:txBody>
          <a:bodyPr/>
          <a:lstStyle/>
          <a:p>
            <a:r>
              <a:rPr lang="en-US" dirty="0">
                <a:solidFill>
                  <a:srgbClr val="000000"/>
                </a:solidFill>
                <a:latin typeface="Segoe UI" panose="020B0502040204020203" pitchFamily="34" charset="0"/>
                <a:ea typeface="Segoe UI" panose="020B0502040204020203" pitchFamily="34" charset="0"/>
                <a:cs typeface="Segoe UI" panose="020B0502040204020203" pitchFamily="34" charset="0"/>
              </a:rPr>
              <a:t>After completing this training, examiners will have a better understanding of the need for:  </a:t>
            </a:r>
          </a:p>
          <a:p>
            <a:pPr marL="761970" lvl="1" indent="-380985">
              <a:buFont typeface="Arial" pitchFamily="34" charset="0"/>
              <a:buChar char="•"/>
            </a:pPr>
            <a:r>
              <a:rPr lang="en-US" sz="2333" dirty="0">
                <a:solidFill>
                  <a:srgbClr val="000000"/>
                </a:solidFill>
                <a:latin typeface="Segoe UI" panose="020B0502040204020203" pitchFamily="34" charset="0"/>
                <a:ea typeface="Segoe UI" panose="020B0502040204020203" pitchFamily="34" charset="0"/>
                <a:cs typeface="Segoe UI" panose="020B0502040204020203" pitchFamily="34" charset="0"/>
              </a:rPr>
              <a:t>proper claim construction</a:t>
            </a:r>
          </a:p>
          <a:p>
            <a:pPr marL="332040" lvl="1" indent="0">
              <a:buNone/>
            </a:pPr>
            <a:r>
              <a:rPr lang="en-US" sz="2333" dirty="0">
                <a:solidFill>
                  <a:srgbClr val="000000"/>
                </a:solidFill>
                <a:latin typeface="Segoe UI" panose="020B0502040204020203" pitchFamily="34" charset="0"/>
                <a:ea typeface="Segoe UI" panose="020B0502040204020203" pitchFamily="34" charset="0"/>
                <a:cs typeface="Segoe UI" panose="020B0502040204020203" pitchFamily="34" charset="0"/>
              </a:rPr>
              <a:t>	</a:t>
            </a:r>
            <a:r>
              <a:rPr lang="en-US" sz="2333" dirty="0" smtClean="0">
                <a:solidFill>
                  <a:srgbClr val="000000"/>
                </a:solidFill>
                <a:latin typeface="Segoe UI" panose="020B0502040204020203" pitchFamily="34" charset="0"/>
                <a:ea typeface="Segoe UI" panose="020B0502040204020203" pitchFamily="34" charset="0"/>
                <a:cs typeface="Segoe UI" panose="020B0502040204020203" pitchFamily="34" charset="0"/>
              </a:rPr>
              <a:t>		and</a:t>
            </a:r>
            <a:endParaRPr lang="en-US" sz="2333" dirty="0">
              <a:solidFill>
                <a:srgbClr val="000000"/>
              </a:solidFill>
              <a:latin typeface="Segoe UI" panose="020B0502040204020203" pitchFamily="34" charset="0"/>
              <a:ea typeface="Segoe UI" panose="020B0502040204020203" pitchFamily="34" charset="0"/>
              <a:cs typeface="Segoe UI" panose="020B0502040204020203" pitchFamily="34" charset="0"/>
            </a:endParaRPr>
          </a:p>
          <a:p>
            <a:pPr marL="761970" lvl="1" indent="-380985">
              <a:buFont typeface="Arial" pitchFamily="34" charset="0"/>
              <a:buChar char="•"/>
            </a:pPr>
            <a:r>
              <a:rPr lang="en-US" sz="2333" dirty="0">
                <a:solidFill>
                  <a:srgbClr val="000000"/>
                </a:solidFill>
                <a:latin typeface="Segoe UI" panose="020B0502040204020203" pitchFamily="34" charset="0"/>
                <a:ea typeface="Segoe UI" panose="020B0502040204020203" pitchFamily="34" charset="0"/>
                <a:cs typeface="Segoe UI" panose="020B0502040204020203" pitchFamily="34" charset="0"/>
              </a:rPr>
              <a:t>a clear articulation of the rejection, including</a:t>
            </a:r>
          </a:p>
          <a:p>
            <a:pPr marL="1142954" lvl="2" indent="-380985">
              <a:buSzPct val="75000"/>
              <a:buFont typeface="Courier New" panose="02070309020205020404" pitchFamily="49" charset="0"/>
              <a:buChar char="o"/>
            </a:pPr>
            <a:r>
              <a:rPr lang="en-US" sz="2333" dirty="0">
                <a:solidFill>
                  <a:srgbClr val="000000"/>
                </a:solidFill>
                <a:latin typeface="Segoe UI" panose="020B0502040204020203" pitchFamily="34" charset="0"/>
                <a:ea typeface="Segoe UI" panose="020B0502040204020203" pitchFamily="34" charset="0"/>
                <a:cs typeface="Segoe UI" panose="020B0502040204020203" pitchFamily="34" charset="0"/>
              </a:rPr>
              <a:t>citation of evidence,</a:t>
            </a:r>
          </a:p>
          <a:p>
            <a:pPr marL="1142954" lvl="2" indent="-380985">
              <a:buSzPct val="75000"/>
              <a:buFont typeface="Courier New" panose="02070309020205020404" pitchFamily="49" charset="0"/>
              <a:buChar char="o"/>
            </a:pPr>
            <a:r>
              <a:rPr lang="en-US" sz="2333" dirty="0">
                <a:solidFill>
                  <a:srgbClr val="000000"/>
                </a:solidFill>
                <a:latin typeface="Segoe UI" panose="020B0502040204020203" pitchFamily="34" charset="0"/>
                <a:ea typeface="Segoe UI" panose="020B0502040204020203" pitchFamily="34" charset="0"/>
                <a:cs typeface="Segoe UI" panose="020B0502040204020203" pitchFamily="34" charset="0"/>
              </a:rPr>
              <a:t>reasoned explanations, and </a:t>
            </a:r>
          </a:p>
          <a:p>
            <a:pPr marL="1142954" lvl="2" indent="-380985">
              <a:buSzPct val="75000"/>
              <a:buFont typeface="Courier New" panose="02070309020205020404" pitchFamily="49" charset="0"/>
              <a:buChar char="o"/>
            </a:pPr>
            <a:r>
              <a:rPr lang="en-US" sz="2333" dirty="0">
                <a:solidFill>
                  <a:srgbClr val="000000"/>
                </a:solidFill>
                <a:latin typeface="Segoe UI" panose="020B0502040204020203" pitchFamily="34" charset="0"/>
                <a:ea typeface="Segoe UI" panose="020B0502040204020203" pitchFamily="34" charset="0"/>
                <a:cs typeface="Segoe UI" panose="020B0502040204020203" pitchFamily="34" charset="0"/>
              </a:rPr>
              <a:t>factual findings</a:t>
            </a:r>
          </a:p>
          <a:p>
            <a:pPr marL="0" indent="0">
              <a:buNone/>
            </a:pPr>
            <a:r>
              <a:rPr lang="en-US" dirty="0">
                <a:solidFill>
                  <a:srgbClr val="000000"/>
                </a:solidFill>
                <a:latin typeface="Segoe UI" panose="020B0502040204020203" pitchFamily="34" charset="0"/>
                <a:ea typeface="Segoe UI" panose="020B0502040204020203" pitchFamily="34" charset="0"/>
                <a:cs typeface="Segoe UI" panose="020B0502040204020203" pitchFamily="34" charset="0"/>
              </a:rPr>
              <a:t>in the context of obviousness rejections.  </a:t>
            </a:r>
          </a:p>
          <a:p>
            <a:endParaRPr lang="en-US" dirty="0"/>
          </a:p>
        </p:txBody>
      </p:sp>
      <p:sp>
        <p:nvSpPr>
          <p:cNvPr id="9" name="Slide Number Placeholder 8"/>
          <p:cNvSpPr>
            <a:spLocks noGrp="1"/>
          </p:cNvSpPr>
          <p:nvPr>
            <p:ph type="sldNum" sz="quarter" idx="12"/>
          </p:nvPr>
        </p:nvSpPr>
        <p:spPr/>
        <p:txBody>
          <a:bodyPr/>
          <a:lstStyle/>
          <a:p>
            <a:pPr>
              <a:defRPr/>
            </a:pPr>
            <a:fld id="{462D18FB-5E2A-4EBF-9D04-825D987B0DF2}" type="slidenum">
              <a:rPr lang="en-US" smtClean="0"/>
              <a:pPr>
                <a:defRPr/>
              </a:pPr>
              <a:t>4</a:t>
            </a:fld>
            <a:endParaRPr lang="en-US"/>
          </a:p>
        </p:txBody>
      </p:sp>
      <p:sp>
        <p:nvSpPr>
          <p:cNvPr id="8" name="Footer Placeholder 7"/>
          <p:cNvSpPr>
            <a:spLocks noGrp="1"/>
          </p:cNvSpPr>
          <p:nvPr>
            <p:ph type="ftr" sz="quarter" idx="11"/>
          </p:nvPr>
        </p:nvSpPr>
        <p:spPr/>
        <p:txBody>
          <a:bodyPr/>
          <a:lstStyle/>
          <a:p>
            <a:pPr>
              <a:defRPr/>
            </a:pPr>
            <a:r>
              <a:rPr lang="en-US" dirty="0" smtClean="0"/>
              <a:t>Clear Obviousness Rejections: Important Lessons from </a:t>
            </a:r>
            <a:r>
              <a:rPr lang="en-US" dirty="0" err="1" smtClean="0"/>
              <a:t>Outdry</a:t>
            </a:r>
            <a:r>
              <a:rPr lang="en-US" dirty="0" smtClean="0"/>
              <a:t> v. </a:t>
            </a:r>
            <a:r>
              <a:rPr lang="en-US" dirty="0" err="1" smtClean="0"/>
              <a:t>Geox</a:t>
            </a:r>
            <a:endParaRPr lang="en-US" dirty="0"/>
          </a:p>
        </p:txBody>
      </p:sp>
      <p:sp>
        <p:nvSpPr>
          <p:cNvPr id="7" name="Date Placeholder 6"/>
          <p:cNvSpPr>
            <a:spLocks noGrp="1"/>
          </p:cNvSpPr>
          <p:nvPr>
            <p:ph type="dt" sz="half" idx="10"/>
          </p:nvPr>
        </p:nvSpPr>
        <p:spPr/>
        <p:txBody>
          <a:bodyPr/>
          <a:lstStyle/>
          <a:p>
            <a:pPr>
              <a:defRPr/>
            </a:pPr>
            <a:r>
              <a:rPr lang="en-US" smtClean="0"/>
              <a:t>Summer 2018</a:t>
            </a:r>
            <a:endParaRPr lang="en-US"/>
          </a:p>
        </p:txBody>
      </p:sp>
    </p:spTree>
    <p:extLst>
      <p:ext uri="{BB962C8B-B14F-4D97-AF65-F5344CB8AC3E}">
        <p14:creationId xmlns:p14="http://schemas.microsoft.com/office/powerpoint/2010/main" val="103648726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wrap="square">
            <a:normAutofit/>
          </a:bodyPr>
          <a:lstStyle/>
          <a:p>
            <a:r>
              <a:rPr lang="en-US" smtClean="0">
                <a:solidFill>
                  <a:srgbClr val="000000"/>
                </a:solidFill>
                <a:latin typeface="Segoe UI" panose="020B0502040204020203" pitchFamily="34" charset="0"/>
              </a:rPr>
              <a:t>Outdry v. Geox: History of the Case</a:t>
            </a:r>
            <a:endParaRPr lang="en-US" dirty="0">
              <a:solidFill>
                <a:srgbClr val="000000"/>
              </a:solidFill>
              <a:latin typeface="Segoe UI" panose="020B0502040204020203" pitchFamily="34" charset="0"/>
            </a:endParaRPr>
          </a:p>
        </p:txBody>
      </p:sp>
      <p:sp>
        <p:nvSpPr>
          <p:cNvPr id="6" name="Content Placeholder 5"/>
          <p:cNvSpPr>
            <a:spLocks noGrp="1"/>
          </p:cNvSpPr>
          <p:nvPr>
            <p:ph idx="1"/>
          </p:nvPr>
        </p:nvSpPr>
        <p:spPr/>
        <p:txBody>
          <a:bodyPr>
            <a:normAutofit fontScale="92500" lnSpcReduction="20000"/>
          </a:bodyPr>
          <a:lstStyle/>
          <a:p>
            <a:r>
              <a:rPr lang="en-US" sz="2400" dirty="0">
                <a:solidFill>
                  <a:srgbClr val="000000"/>
                </a:solidFill>
                <a:latin typeface="Segoe UI" panose="020B0502040204020203" pitchFamily="34" charset="0"/>
              </a:rPr>
              <a:t>U.S. patent 6,855,171, entitled “Process for Waterproofing Leather and Leather Obtained by Means of Said Process,” issued on February 15, 2005.  </a:t>
            </a:r>
          </a:p>
          <a:p>
            <a:endParaRPr lang="en-US" sz="800" dirty="0">
              <a:solidFill>
                <a:srgbClr val="000000"/>
              </a:solidFill>
              <a:latin typeface="Segoe UI" panose="020B0502040204020203" pitchFamily="34" charset="0"/>
            </a:endParaRPr>
          </a:p>
          <a:p>
            <a:r>
              <a:rPr lang="en-US" sz="2400" dirty="0">
                <a:solidFill>
                  <a:srgbClr val="000000"/>
                </a:solidFill>
                <a:latin typeface="Segoe UI" panose="020B0502040204020203" pitchFamily="34" charset="0"/>
              </a:rPr>
              <a:t>The ’171 patent was assigned to </a:t>
            </a:r>
            <a:r>
              <a:rPr lang="en-US" sz="2400" dirty="0" err="1">
                <a:solidFill>
                  <a:srgbClr val="000000"/>
                </a:solidFill>
                <a:latin typeface="Segoe UI" panose="020B0502040204020203" pitchFamily="34" charset="0"/>
              </a:rPr>
              <a:t>Outdry</a:t>
            </a:r>
            <a:r>
              <a:rPr lang="en-US" sz="2400" dirty="0">
                <a:solidFill>
                  <a:srgbClr val="000000"/>
                </a:solidFill>
                <a:latin typeface="Segoe UI" panose="020B0502040204020203" pitchFamily="34" charset="0"/>
              </a:rPr>
              <a:t>.  </a:t>
            </a:r>
          </a:p>
          <a:p>
            <a:endParaRPr lang="en-US" sz="800" dirty="0">
              <a:solidFill>
                <a:srgbClr val="000000"/>
              </a:solidFill>
              <a:latin typeface="Segoe UI" panose="020B0502040204020203" pitchFamily="34" charset="0"/>
            </a:endParaRPr>
          </a:p>
          <a:p>
            <a:r>
              <a:rPr lang="en-US" sz="2400" dirty="0" err="1">
                <a:solidFill>
                  <a:srgbClr val="000000"/>
                </a:solidFill>
                <a:latin typeface="Segoe UI" panose="020B0502040204020203" pitchFamily="34" charset="0"/>
              </a:rPr>
              <a:t>Geox</a:t>
            </a:r>
            <a:r>
              <a:rPr lang="en-US" sz="2400" dirty="0">
                <a:solidFill>
                  <a:srgbClr val="000000"/>
                </a:solidFill>
                <a:latin typeface="Segoe UI" panose="020B0502040204020203" pitchFamily="34" charset="0"/>
              </a:rPr>
              <a:t> challenged the validity of the ’171 patent in an inter partes review (IPR) proceeding at the Patent Trial and Appeal Board (PTAB).  </a:t>
            </a:r>
          </a:p>
          <a:p>
            <a:endParaRPr lang="en-US" sz="800" dirty="0">
              <a:solidFill>
                <a:srgbClr val="000000"/>
              </a:solidFill>
              <a:latin typeface="Segoe UI" panose="020B0502040204020203" pitchFamily="34" charset="0"/>
            </a:endParaRPr>
          </a:p>
          <a:p>
            <a:r>
              <a:rPr lang="en-US" sz="2400" dirty="0">
                <a:solidFill>
                  <a:srgbClr val="000000"/>
                </a:solidFill>
                <a:latin typeface="Segoe UI" panose="020B0502040204020203" pitchFamily="34" charset="0"/>
              </a:rPr>
              <a:t>The PTAB held that the patent was invalid for obviousness.</a:t>
            </a:r>
          </a:p>
          <a:p>
            <a:endParaRPr lang="en-US" sz="800" dirty="0">
              <a:solidFill>
                <a:srgbClr val="000000"/>
              </a:solidFill>
              <a:latin typeface="Segoe UI" panose="020B0502040204020203" pitchFamily="34" charset="0"/>
            </a:endParaRPr>
          </a:p>
          <a:p>
            <a:r>
              <a:rPr lang="en-US" sz="2400" dirty="0" err="1">
                <a:solidFill>
                  <a:srgbClr val="000000"/>
                </a:solidFill>
                <a:latin typeface="Segoe UI" panose="020B0502040204020203" pitchFamily="34" charset="0"/>
              </a:rPr>
              <a:t>Outdry</a:t>
            </a:r>
            <a:r>
              <a:rPr lang="en-US" sz="2400" dirty="0">
                <a:solidFill>
                  <a:srgbClr val="000000"/>
                </a:solidFill>
                <a:latin typeface="Segoe UI" panose="020B0502040204020203" pitchFamily="34" charset="0"/>
              </a:rPr>
              <a:t> appealed the PTAB’s decision to the Court of Appeals for the Federal Circuit (Federal Circuit or court).  </a:t>
            </a:r>
          </a:p>
          <a:p>
            <a:endParaRPr lang="en-US" sz="800" dirty="0">
              <a:solidFill>
                <a:srgbClr val="000000"/>
              </a:solidFill>
              <a:latin typeface="Segoe UI" panose="020B0502040204020203" pitchFamily="34" charset="0"/>
            </a:endParaRPr>
          </a:p>
          <a:p>
            <a:r>
              <a:rPr lang="en-US" sz="2400" dirty="0">
                <a:solidFill>
                  <a:srgbClr val="000000"/>
                </a:solidFill>
                <a:latin typeface="Segoe UI" panose="020B0502040204020203" pitchFamily="34" charset="0"/>
              </a:rPr>
              <a:t>The Federal Circuit affirmed the PTAB’s decision.  </a:t>
            </a:r>
          </a:p>
        </p:txBody>
      </p:sp>
      <p:sp>
        <p:nvSpPr>
          <p:cNvPr id="9" name="Slide Number Placeholder 8"/>
          <p:cNvSpPr>
            <a:spLocks noGrp="1"/>
          </p:cNvSpPr>
          <p:nvPr>
            <p:ph type="sldNum" sz="quarter" idx="12"/>
          </p:nvPr>
        </p:nvSpPr>
        <p:spPr/>
        <p:txBody>
          <a:bodyPr/>
          <a:lstStyle/>
          <a:p>
            <a:pPr>
              <a:defRPr/>
            </a:pPr>
            <a:fld id="{462D18FB-5E2A-4EBF-9D04-825D987B0DF2}" type="slidenum">
              <a:rPr lang="en-US" smtClean="0"/>
              <a:pPr>
                <a:defRPr/>
              </a:pPr>
              <a:t>5</a:t>
            </a:fld>
            <a:endParaRPr lang="en-US"/>
          </a:p>
        </p:txBody>
      </p:sp>
      <p:sp>
        <p:nvSpPr>
          <p:cNvPr id="8" name="Footer Placeholder 7"/>
          <p:cNvSpPr>
            <a:spLocks noGrp="1"/>
          </p:cNvSpPr>
          <p:nvPr>
            <p:ph type="ftr" sz="quarter" idx="11"/>
          </p:nvPr>
        </p:nvSpPr>
        <p:spPr/>
        <p:txBody>
          <a:bodyPr/>
          <a:lstStyle/>
          <a:p>
            <a:pPr>
              <a:defRPr/>
            </a:pPr>
            <a:r>
              <a:rPr lang="en-US" smtClean="0"/>
              <a:t>Clear Obviousness Rejections: Important Lessons from Outdry v. Geox</a:t>
            </a:r>
            <a:endParaRPr lang="en-US"/>
          </a:p>
        </p:txBody>
      </p:sp>
      <p:sp>
        <p:nvSpPr>
          <p:cNvPr id="7" name="Date Placeholder 6"/>
          <p:cNvSpPr>
            <a:spLocks noGrp="1"/>
          </p:cNvSpPr>
          <p:nvPr>
            <p:ph type="dt" sz="half" idx="10"/>
          </p:nvPr>
        </p:nvSpPr>
        <p:spPr/>
        <p:txBody>
          <a:bodyPr/>
          <a:lstStyle/>
          <a:p>
            <a:pPr>
              <a:defRPr/>
            </a:pPr>
            <a:r>
              <a:rPr lang="en-US" smtClean="0"/>
              <a:t>Summer 2018</a:t>
            </a:r>
            <a:endParaRPr lang="en-US"/>
          </a:p>
        </p:txBody>
      </p:sp>
    </p:spTree>
    <p:extLst>
      <p:ext uri="{BB962C8B-B14F-4D97-AF65-F5344CB8AC3E}">
        <p14:creationId xmlns:p14="http://schemas.microsoft.com/office/powerpoint/2010/main" val="47032366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wrap="square">
            <a:normAutofit/>
          </a:bodyPr>
          <a:lstStyle/>
          <a:p>
            <a:r>
              <a:rPr lang="en-US" smtClean="0">
                <a:solidFill>
                  <a:srgbClr val="000000"/>
                </a:solidFill>
                <a:latin typeface="Segoe UI" panose="020B0502040204020203" pitchFamily="34" charset="0"/>
              </a:rPr>
              <a:t>Outdry v. Geox: The Invention</a:t>
            </a:r>
            <a:endParaRPr lang="en-US" dirty="0">
              <a:solidFill>
                <a:srgbClr val="000000"/>
              </a:solidFill>
              <a:latin typeface="Segoe UI" panose="020B0502040204020203" pitchFamily="34" charset="0"/>
            </a:endParaRPr>
          </a:p>
        </p:txBody>
      </p:sp>
      <p:sp>
        <p:nvSpPr>
          <p:cNvPr id="9" name="Content Placeholder 8"/>
          <p:cNvSpPr>
            <a:spLocks noGrp="1"/>
          </p:cNvSpPr>
          <p:nvPr>
            <p:ph idx="1"/>
          </p:nvPr>
        </p:nvSpPr>
        <p:spPr>
          <a:xfrm>
            <a:off x="457200" y="952506"/>
            <a:ext cx="8229600" cy="2267099"/>
          </a:xfrm>
        </p:spPr>
        <p:txBody>
          <a:bodyPr>
            <a:normAutofit fontScale="92500" lnSpcReduction="10000"/>
          </a:bodyPr>
          <a:lstStyle/>
          <a:p>
            <a:pPr marL="0" indent="0">
              <a:buNone/>
            </a:pPr>
            <a:r>
              <a:rPr lang="en-US" sz="2400" dirty="0">
                <a:solidFill>
                  <a:srgbClr val="000000"/>
                </a:solidFill>
                <a:latin typeface="Segoe UI" panose="020B0502040204020203" pitchFamily="34" charset="0"/>
              </a:rPr>
              <a:t>1. A process for waterproofing leather (1), comprising directly pressing on an internal surface of the leather (1) at least one semi-permeable membrane (2) whose surface contacting the leather (1) is provided with a discontinuous glue pattern to adhere the leather to the semi-permeable membrane, wherein the glue pattern is formed of a multiplicity of dots </a:t>
            </a:r>
            <a:r>
              <a:rPr lang="en-US" sz="2400" u="sng" dirty="0">
                <a:solidFill>
                  <a:srgbClr val="000000"/>
                </a:solidFill>
                <a:latin typeface="Segoe UI" panose="020B0502040204020203" pitchFamily="34" charset="0"/>
              </a:rPr>
              <a:t>having a density included between 50 dots/cm</a:t>
            </a:r>
            <a:r>
              <a:rPr lang="en-US" sz="2400" u="sng" baseline="30000" dirty="0">
                <a:solidFill>
                  <a:srgbClr val="000000"/>
                </a:solidFill>
                <a:latin typeface="Segoe UI" panose="020B0502040204020203" pitchFamily="34" charset="0"/>
              </a:rPr>
              <a:t>2</a:t>
            </a:r>
            <a:r>
              <a:rPr lang="en-US" sz="2400" u="sng" dirty="0">
                <a:solidFill>
                  <a:srgbClr val="000000"/>
                </a:solidFill>
                <a:latin typeface="Segoe UI" panose="020B0502040204020203" pitchFamily="34" charset="0"/>
              </a:rPr>
              <a:t> and 200 dots/cm</a:t>
            </a:r>
            <a:r>
              <a:rPr lang="en-US" sz="2400" u="sng" baseline="30000" dirty="0">
                <a:solidFill>
                  <a:srgbClr val="000000"/>
                </a:solidFill>
                <a:latin typeface="Segoe UI" panose="020B0502040204020203" pitchFamily="34" charset="0"/>
              </a:rPr>
              <a:t>2</a:t>
            </a:r>
            <a:r>
              <a:rPr lang="en-US" sz="2400" dirty="0">
                <a:solidFill>
                  <a:srgbClr val="000000"/>
                </a:solidFill>
                <a:latin typeface="Segoe UI" panose="020B0502040204020203" pitchFamily="34" charset="0"/>
              </a:rPr>
              <a:t>. </a:t>
            </a:r>
          </a:p>
          <a:p>
            <a:endParaRPr lang="en-US" dirty="0"/>
          </a:p>
        </p:txBody>
      </p:sp>
      <p:grpSp>
        <p:nvGrpSpPr>
          <p:cNvPr id="3" name="Group 2" descr="Image of leather, a semi-permeable membrane, and a support sheet for the semi-permeable membrane wherein the membrane is applied to the leather. "/>
          <p:cNvGrpSpPr/>
          <p:nvPr/>
        </p:nvGrpSpPr>
        <p:grpSpPr>
          <a:xfrm>
            <a:off x="1371600" y="3293565"/>
            <a:ext cx="5556964" cy="2086428"/>
            <a:chOff x="1371600" y="3293565"/>
            <a:chExt cx="5556964" cy="2086428"/>
          </a:xfrm>
        </p:grpSpPr>
        <p:pic>
          <p:nvPicPr>
            <p:cNvPr id="12" name="Picture 11"/>
            <p:cNvPicPr>
              <a:picLocks noChangeAspect="1"/>
            </p:cNvPicPr>
            <p:nvPr/>
          </p:nvPicPr>
          <p:blipFill>
            <a:blip r:embed="rId3"/>
            <a:stretch>
              <a:fillRect/>
            </a:stretch>
          </p:blipFill>
          <p:spPr>
            <a:xfrm>
              <a:off x="1663700" y="3293565"/>
              <a:ext cx="5113004" cy="1901762"/>
            </a:xfrm>
            <a:prstGeom prst="rect">
              <a:avLst/>
            </a:prstGeom>
          </p:spPr>
        </p:pic>
        <p:sp>
          <p:nvSpPr>
            <p:cNvPr id="16" name="TextBox 15"/>
            <p:cNvSpPr txBox="1"/>
            <p:nvPr/>
          </p:nvSpPr>
          <p:spPr>
            <a:xfrm>
              <a:off x="1752600" y="3293565"/>
              <a:ext cx="1231940" cy="369332"/>
            </a:xfrm>
            <a:prstGeom prst="rect">
              <a:avLst/>
            </a:prstGeom>
            <a:noFill/>
            <a:ln w="25400">
              <a:solidFill>
                <a:srgbClr val="C00000"/>
              </a:solidFill>
            </a:ln>
          </p:spPr>
          <p:txBody>
            <a:bodyPr wrap="none" rtlCol="0">
              <a:spAutoFit/>
            </a:bodyPr>
            <a:lstStyle/>
            <a:p>
              <a:r>
                <a:rPr lang="en-US" dirty="0" smtClean="0">
                  <a:solidFill>
                    <a:srgbClr val="FF0000"/>
                  </a:solidFill>
                  <a:latin typeface="Helvetica"/>
                </a:rPr>
                <a:t>LEATHER</a:t>
              </a:r>
              <a:endParaRPr lang="en-US" dirty="0">
                <a:solidFill>
                  <a:srgbClr val="FF0000"/>
                </a:solidFill>
                <a:latin typeface="Helvetica"/>
              </a:endParaRPr>
            </a:p>
          </p:txBody>
        </p:sp>
        <p:sp>
          <p:nvSpPr>
            <p:cNvPr id="17" name="TextBox 16"/>
            <p:cNvSpPr txBox="1"/>
            <p:nvPr/>
          </p:nvSpPr>
          <p:spPr>
            <a:xfrm>
              <a:off x="5410200" y="4533900"/>
              <a:ext cx="1518364" cy="369332"/>
            </a:xfrm>
            <a:prstGeom prst="rect">
              <a:avLst/>
            </a:prstGeom>
            <a:noFill/>
            <a:ln w="25400">
              <a:solidFill>
                <a:srgbClr val="C00000"/>
              </a:solidFill>
            </a:ln>
          </p:spPr>
          <p:txBody>
            <a:bodyPr wrap="none" rtlCol="0">
              <a:spAutoFit/>
            </a:bodyPr>
            <a:lstStyle/>
            <a:p>
              <a:r>
                <a:rPr lang="en-US" dirty="0" smtClean="0">
                  <a:solidFill>
                    <a:srgbClr val="FF0000"/>
                  </a:solidFill>
                  <a:latin typeface="Helvetica"/>
                </a:rPr>
                <a:t>MEMBRANE</a:t>
              </a:r>
              <a:endParaRPr lang="en-US" dirty="0">
                <a:solidFill>
                  <a:srgbClr val="FF0000"/>
                </a:solidFill>
                <a:latin typeface="Helvetica"/>
              </a:endParaRPr>
            </a:p>
          </p:txBody>
        </p:sp>
        <p:sp>
          <p:nvSpPr>
            <p:cNvPr id="18" name="TextBox 17"/>
            <p:cNvSpPr txBox="1"/>
            <p:nvPr/>
          </p:nvSpPr>
          <p:spPr>
            <a:xfrm>
              <a:off x="1371600" y="5010661"/>
              <a:ext cx="2193934" cy="369332"/>
            </a:xfrm>
            <a:prstGeom prst="rect">
              <a:avLst/>
            </a:prstGeom>
            <a:noFill/>
            <a:ln w="25400">
              <a:solidFill>
                <a:srgbClr val="C00000"/>
              </a:solidFill>
            </a:ln>
          </p:spPr>
          <p:txBody>
            <a:bodyPr wrap="none" rtlCol="0">
              <a:spAutoFit/>
            </a:bodyPr>
            <a:lstStyle/>
            <a:p>
              <a:r>
                <a:rPr lang="en-US" dirty="0" smtClean="0">
                  <a:solidFill>
                    <a:srgbClr val="FF0000"/>
                  </a:solidFill>
                  <a:latin typeface="Helvetica"/>
                </a:rPr>
                <a:t>SUPPORT SHEET</a:t>
              </a:r>
              <a:endParaRPr lang="en-US" dirty="0">
                <a:solidFill>
                  <a:srgbClr val="FF0000"/>
                </a:solidFill>
                <a:latin typeface="Helvetica"/>
              </a:endParaRPr>
            </a:p>
          </p:txBody>
        </p:sp>
      </p:grpSp>
      <p:sp>
        <p:nvSpPr>
          <p:cNvPr id="15" name="Slide Number Placeholder 14"/>
          <p:cNvSpPr>
            <a:spLocks noGrp="1"/>
          </p:cNvSpPr>
          <p:nvPr>
            <p:ph type="sldNum" sz="quarter" idx="12"/>
          </p:nvPr>
        </p:nvSpPr>
        <p:spPr/>
        <p:txBody>
          <a:bodyPr/>
          <a:lstStyle/>
          <a:p>
            <a:pPr>
              <a:defRPr/>
            </a:pPr>
            <a:fld id="{462D18FB-5E2A-4EBF-9D04-825D987B0DF2}" type="slidenum">
              <a:rPr lang="en-US" smtClean="0"/>
              <a:pPr>
                <a:defRPr/>
              </a:pPr>
              <a:t>6</a:t>
            </a:fld>
            <a:endParaRPr lang="en-US"/>
          </a:p>
        </p:txBody>
      </p:sp>
      <p:sp>
        <p:nvSpPr>
          <p:cNvPr id="14" name="Footer Placeholder 13"/>
          <p:cNvSpPr>
            <a:spLocks noGrp="1"/>
          </p:cNvSpPr>
          <p:nvPr>
            <p:ph type="ftr" sz="quarter" idx="11"/>
          </p:nvPr>
        </p:nvSpPr>
        <p:spPr/>
        <p:txBody>
          <a:bodyPr/>
          <a:lstStyle/>
          <a:p>
            <a:pPr>
              <a:defRPr/>
            </a:pPr>
            <a:r>
              <a:rPr lang="en-US" smtClean="0"/>
              <a:t>Clear Obviousness Rejections: Important Lessons from Outdry v. Geox</a:t>
            </a:r>
            <a:endParaRPr lang="en-US"/>
          </a:p>
        </p:txBody>
      </p:sp>
      <p:sp>
        <p:nvSpPr>
          <p:cNvPr id="13" name="Date Placeholder 12"/>
          <p:cNvSpPr>
            <a:spLocks noGrp="1"/>
          </p:cNvSpPr>
          <p:nvPr>
            <p:ph type="dt" sz="half" idx="10"/>
          </p:nvPr>
        </p:nvSpPr>
        <p:spPr/>
        <p:txBody>
          <a:bodyPr/>
          <a:lstStyle/>
          <a:p>
            <a:pPr>
              <a:defRPr/>
            </a:pPr>
            <a:r>
              <a:rPr lang="en-US" smtClean="0"/>
              <a:t>Summer 2018</a:t>
            </a:r>
            <a:endParaRPr lang="en-US"/>
          </a:p>
        </p:txBody>
      </p:sp>
    </p:spTree>
    <p:extLst>
      <p:ext uri="{BB962C8B-B14F-4D97-AF65-F5344CB8AC3E}">
        <p14:creationId xmlns:p14="http://schemas.microsoft.com/office/powerpoint/2010/main" val="373131901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wrap="square">
            <a:normAutofit/>
          </a:bodyPr>
          <a:lstStyle/>
          <a:p>
            <a:r>
              <a:rPr lang="en-US" smtClean="0">
                <a:solidFill>
                  <a:srgbClr val="000000"/>
                </a:solidFill>
                <a:latin typeface="Segoe UI" panose="020B0502040204020203" pitchFamily="34" charset="0"/>
              </a:rPr>
              <a:t>PTAB’s Finding of Obviousness</a:t>
            </a:r>
            <a:endParaRPr lang="en-US" dirty="0">
              <a:solidFill>
                <a:srgbClr val="000000"/>
              </a:solidFill>
              <a:latin typeface="Segoe UI" panose="020B0502040204020203" pitchFamily="34" charset="0"/>
            </a:endParaRPr>
          </a:p>
        </p:txBody>
      </p:sp>
      <p:sp>
        <p:nvSpPr>
          <p:cNvPr id="7" name="Content Placeholder 6"/>
          <p:cNvSpPr>
            <a:spLocks noGrp="1"/>
          </p:cNvSpPr>
          <p:nvPr>
            <p:ph idx="1"/>
          </p:nvPr>
        </p:nvSpPr>
        <p:spPr/>
        <p:txBody>
          <a:bodyPr>
            <a:normAutofit fontScale="92500" lnSpcReduction="10000"/>
          </a:bodyPr>
          <a:lstStyle/>
          <a:p>
            <a:pPr marL="0" indent="0">
              <a:buNone/>
            </a:pPr>
            <a:r>
              <a:rPr lang="en-US" sz="2400" u="sng" dirty="0">
                <a:solidFill>
                  <a:srgbClr val="000000"/>
                </a:solidFill>
                <a:latin typeface="Segoe UI" panose="020B0502040204020203" pitchFamily="34" charset="0"/>
              </a:rPr>
              <a:t>The Thornton Reference</a:t>
            </a:r>
          </a:p>
          <a:p>
            <a:pPr>
              <a:buFont typeface="+mj-lt"/>
              <a:buAutoNum type="arabicPeriod"/>
            </a:pPr>
            <a:r>
              <a:rPr lang="en-US" sz="2400" dirty="0">
                <a:solidFill>
                  <a:srgbClr val="000000"/>
                </a:solidFill>
                <a:latin typeface="Segoe UI" panose="020B0502040204020203" pitchFamily="34" charset="0"/>
              </a:rPr>
              <a:t>All limitations of claim 1 disclosed except the density of the glue dots.  </a:t>
            </a:r>
          </a:p>
          <a:p>
            <a:pPr>
              <a:buFont typeface="+mj-lt"/>
              <a:buAutoNum type="arabicPeriod"/>
            </a:pPr>
            <a:r>
              <a:rPr lang="en-US" sz="2400" dirty="0">
                <a:solidFill>
                  <a:srgbClr val="000000"/>
                </a:solidFill>
                <a:latin typeface="Segoe UI" panose="020B0502040204020203" pitchFamily="34" charset="0"/>
              </a:rPr>
              <a:t>Directed to “waterproof but breathable articles of clothing.”  </a:t>
            </a:r>
          </a:p>
          <a:p>
            <a:pPr>
              <a:buFont typeface="+mj-lt"/>
              <a:buAutoNum type="arabicPeriod"/>
            </a:pPr>
            <a:r>
              <a:rPr lang="en-US" sz="2400" dirty="0">
                <a:solidFill>
                  <a:srgbClr val="000000"/>
                </a:solidFill>
                <a:latin typeface="Segoe UI" panose="020B0502040204020203" pitchFamily="34" charset="0"/>
              </a:rPr>
              <a:t>Discloses “a waterproof and breathable glove consisting of three layers:  an inner knitted lining, a middle layer of film 105, and an outer water permeable layer, such as leather.”</a:t>
            </a:r>
          </a:p>
          <a:p>
            <a:pPr>
              <a:buFont typeface="+mj-lt"/>
              <a:buAutoNum type="arabicPeriod"/>
            </a:pPr>
            <a:r>
              <a:rPr lang="en-US" sz="2400" dirty="0">
                <a:solidFill>
                  <a:srgbClr val="000000"/>
                </a:solidFill>
                <a:latin typeface="Segoe UI" panose="020B0502040204020203" pitchFamily="34" charset="0"/>
              </a:rPr>
              <a:t>Teaches adhesive dots on the “outer surface of film 105 in spaced apart locations,” and the use of </a:t>
            </a:r>
            <a:r>
              <a:rPr lang="en-US" sz="2400" dirty="0" err="1">
                <a:solidFill>
                  <a:srgbClr val="000000"/>
                </a:solidFill>
                <a:latin typeface="Segoe UI" panose="020B0502040204020203" pitchFamily="34" charset="0"/>
              </a:rPr>
              <a:t>heatwelding</a:t>
            </a:r>
            <a:r>
              <a:rPr lang="en-US" sz="2400" dirty="0">
                <a:solidFill>
                  <a:srgbClr val="000000"/>
                </a:solidFill>
                <a:latin typeface="Segoe UI" panose="020B0502040204020203" pitchFamily="34" charset="0"/>
              </a:rPr>
              <a:t> to “secure the barrier component of the glove.” </a:t>
            </a:r>
          </a:p>
          <a:p>
            <a:pPr marL="380985" indent="-380985">
              <a:buFont typeface="+mj-lt"/>
              <a:buAutoNum type="arabicPeriod"/>
            </a:pPr>
            <a:endParaRPr lang="en-US" sz="2400" dirty="0">
              <a:solidFill>
                <a:srgbClr val="000000"/>
              </a:solidFill>
              <a:latin typeface="Segoe UI" panose="020B0502040204020203" pitchFamily="34" charset="0"/>
            </a:endParaRPr>
          </a:p>
          <a:p>
            <a:pPr marL="0" indent="0">
              <a:buNone/>
            </a:pPr>
            <a:r>
              <a:rPr lang="en-US" sz="2400" i="1" dirty="0" err="1">
                <a:solidFill>
                  <a:srgbClr val="000000"/>
                </a:solidFill>
                <a:latin typeface="Segoe UI" panose="020B0502040204020203" pitchFamily="34" charset="0"/>
              </a:rPr>
              <a:t>Outdry</a:t>
            </a:r>
            <a:r>
              <a:rPr lang="en-US" sz="2400" dirty="0">
                <a:solidFill>
                  <a:srgbClr val="000000"/>
                </a:solidFill>
                <a:latin typeface="Segoe UI" panose="020B0502040204020203" pitchFamily="34" charset="0"/>
              </a:rPr>
              <a:t>, 859 F.3d at 1366.</a:t>
            </a:r>
          </a:p>
          <a:p>
            <a:endParaRPr lang="en-US" sz="2400" dirty="0">
              <a:solidFill>
                <a:srgbClr val="000000"/>
              </a:solidFill>
              <a:latin typeface="Segoe UI" panose="020B0502040204020203" pitchFamily="34" charset="0"/>
            </a:endParaRPr>
          </a:p>
        </p:txBody>
      </p:sp>
      <p:sp>
        <p:nvSpPr>
          <p:cNvPr id="10" name="Slide Number Placeholder 9"/>
          <p:cNvSpPr>
            <a:spLocks noGrp="1"/>
          </p:cNvSpPr>
          <p:nvPr>
            <p:ph type="sldNum" sz="quarter" idx="12"/>
          </p:nvPr>
        </p:nvSpPr>
        <p:spPr/>
        <p:txBody>
          <a:bodyPr/>
          <a:lstStyle/>
          <a:p>
            <a:pPr>
              <a:defRPr/>
            </a:pPr>
            <a:fld id="{462D18FB-5E2A-4EBF-9D04-825D987B0DF2}" type="slidenum">
              <a:rPr lang="en-US" smtClean="0"/>
              <a:pPr>
                <a:defRPr/>
              </a:pPr>
              <a:t>7</a:t>
            </a:fld>
            <a:endParaRPr lang="en-US"/>
          </a:p>
        </p:txBody>
      </p:sp>
      <p:sp>
        <p:nvSpPr>
          <p:cNvPr id="9" name="Footer Placeholder 8"/>
          <p:cNvSpPr>
            <a:spLocks noGrp="1"/>
          </p:cNvSpPr>
          <p:nvPr>
            <p:ph type="ftr" sz="quarter" idx="11"/>
          </p:nvPr>
        </p:nvSpPr>
        <p:spPr/>
        <p:txBody>
          <a:bodyPr/>
          <a:lstStyle/>
          <a:p>
            <a:pPr>
              <a:defRPr/>
            </a:pPr>
            <a:r>
              <a:rPr lang="en-US" smtClean="0"/>
              <a:t>Clear Obviousness Rejections: Important Lessons from Outdry v. Geox</a:t>
            </a:r>
            <a:endParaRPr lang="en-US"/>
          </a:p>
        </p:txBody>
      </p:sp>
      <p:sp>
        <p:nvSpPr>
          <p:cNvPr id="8" name="Date Placeholder 7"/>
          <p:cNvSpPr>
            <a:spLocks noGrp="1"/>
          </p:cNvSpPr>
          <p:nvPr>
            <p:ph type="dt" sz="half" idx="10"/>
          </p:nvPr>
        </p:nvSpPr>
        <p:spPr/>
        <p:txBody>
          <a:bodyPr/>
          <a:lstStyle/>
          <a:p>
            <a:pPr>
              <a:defRPr/>
            </a:pPr>
            <a:r>
              <a:rPr lang="en-US" smtClean="0"/>
              <a:t>Summer 2018</a:t>
            </a:r>
            <a:endParaRPr lang="en-US"/>
          </a:p>
        </p:txBody>
      </p:sp>
    </p:spTree>
    <p:extLst>
      <p:ext uri="{BB962C8B-B14F-4D97-AF65-F5344CB8AC3E}">
        <p14:creationId xmlns:p14="http://schemas.microsoft.com/office/powerpoint/2010/main" val="294902590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wrap="square">
            <a:normAutofit/>
          </a:bodyPr>
          <a:lstStyle/>
          <a:p>
            <a:r>
              <a:rPr lang="en-US" smtClean="0">
                <a:solidFill>
                  <a:srgbClr val="000000"/>
                </a:solidFill>
                <a:latin typeface="Segoe UI" panose="020B0502040204020203" pitchFamily="34" charset="0"/>
              </a:rPr>
              <a:t>PTAB’s Finding of Obviousness (cont.)</a:t>
            </a:r>
            <a:endParaRPr lang="en-US" dirty="0">
              <a:solidFill>
                <a:srgbClr val="000000"/>
              </a:solidFill>
              <a:latin typeface="Segoe UI" panose="020B0502040204020203" pitchFamily="34" charset="0"/>
            </a:endParaRPr>
          </a:p>
        </p:txBody>
      </p:sp>
      <p:sp>
        <p:nvSpPr>
          <p:cNvPr id="7" name="Content Placeholder 6"/>
          <p:cNvSpPr>
            <a:spLocks noGrp="1"/>
          </p:cNvSpPr>
          <p:nvPr>
            <p:ph idx="1"/>
          </p:nvPr>
        </p:nvSpPr>
        <p:spPr/>
        <p:txBody>
          <a:bodyPr/>
          <a:lstStyle/>
          <a:p>
            <a:pPr marL="0" indent="0">
              <a:buNone/>
            </a:pPr>
            <a:r>
              <a:rPr lang="en-US" u="sng" dirty="0">
                <a:solidFill>
                  <a:srgbClr val="000000"/>
                </a:solidFill>
                <a:latin typeface="Segoe UI" panose="020B0502040204020203" pitchFamily="34" charset="0"/>
              </a:rPr>
              <a:t>The Scott Reference</a:t>
            </a:r>
          </a:p>
          <a:p>
            <a:pPr marL="380985" indent="-380985">
              <a:buFont typeface="+mj-lt"/>
              <a:buAutoNum type="arabicPeriod"/>
            </a:pPr>
            <a:r>
              <a:rPr lang="en-US" dirty="0">
                <a:solidFill>
                  <a:srgbClr val="000000"/>
                </a:solidFill>
                <a:latin typeface="Segoe UI" panose="020B0502040204020203" pitchFamily="34" charset="0"/>
              </a:rPr>
              <a:t>Discloses using adhesive to adhere “a waterproof, vapor permeable membrane to fabric for rainwear.”</a:t>
            </a:r>
          </a:p>
          <a:p>
            <a:pPr marL="380985" indent="-380985">
              <a:buFont typeface="+mj-lt"/>
              <a:buAutoNum type="arabicPeriod"/>
            </a:pPr>
            <a:r>
              <a:rPr lang="en-US" dirty="0">
                <a:solidFill>
                  <a:srgbClr val="000000"/>
                </a:solidFill>
                <a:latin typeface="Segoe UI" panose="020B0502040204020203" pitchFamily="34" charset="0"/>
              </a:rPr>
              <a:t>States that the adhesive dot coverage should “be kept low to minimize the area of blocked </a:t>
            </a:r>
            <a:r>
              <a:rPr lang="en-US" dirty="0" err="1">
                <a:solidFill>
                  <a:srgbClr val="000000"/>
                </a:solidFill>
                <a:latin typeface="Segoe UI" panose="020B0502040204020203" pitchFamily="34" charset="0"/>
              </a:rPr>
              <a:t>micropores</a:t>
            </a:r>
            <a:r>
              <a:rPr lang="en-US" dirty="0">
                <a:solidFill>
                  <a:srgbClr val="000000"/>
                </a:solidFill>
                <a:latin typeface="Segoe UI" panose="020B0502040204020203" pitchFamily="34" charset="0"/>
              </a:rPr>
              <a:t>.” </a:t>
            </a:r>
          </a:p>
          <a:p>
            <a:pPr marL="380985" indent="-380985">
              <a:buFont typeface="+mj-lt"/>
              <a:buAutoNum type="arabicPeriod"/>
            </a:pPr>
            <a:r>
              <a:rPr lang="en-US" dirty="0">
                <a:solidFill>
                  <a:srgbClr val="000000"/>
                </a:solidFill>
                <a:latin typeface="Segoe UI" panose="020B0502040204020203" pitchFamily="34" charset="0"/>
              </a:rPr>
              <a:t>Teaches optimizing the amount of adhesive so as to achieve a balance between providing sufficient adhesion and minimizing blockage of </a:t>
            </a:r>
            <a:r>
              <a:rPr lang="en-US" dirty="0" err="1">
                <a:solidFill>
                  <a:srgbClr val="000000"/>
                </a:solidFill>
                <a:latin typeface="Segoe UI" panose="020B0502040204020203" pitchFamily="34" charset="0"/>
              </a:rPr>
              <a:t>micropores</a:t>
            </a:r>
            <a:r>
              <a:rPr lang="en-US" dirty="0">
                <a:solidFill>
                  <a:srgbClr val="000000"/>
                </a:solidFill>
                <a:latin typeface="Segoe UI" panose="020B0502040204020203" pitchFamily="34" charset="0"/>
              </a:rPr>
              <a:t>.</a:t>
            </a:r>
          </a:p>
          <a:p>
            <a:endParaRPr lang="en-US" sz="1333" dirty="0">
              <a:solidFill>
                <a:srgbClr val="000000"/>
              </a:solidFill>
              <a:latin typeface="Segoe UI" panose="020B0502040204020203" pitchFamily="34" charset="0"/>
            </a:endParaRPr>
          </a:p>
          <a:p>
            <a:pPr marL="0" indent="0">
              <a:buNone/>
            </a:pPr>
            <a:r>
              <a:rPr lang="en-US" sz="2000" i="1" dirty="0" err="1">
                <a:solidFill>
                  <a:srgbClr val="000000"/>
                </a:solidFill>
                <a:latin typeface="Segoe UI" panose="020B0502040204020203" pitchFamily="34" charset="0"/>
              </a:rPr>
              <a:t>Outdry</a:t>
            </a:r>
            <a:r>
              <a:rPr lang="en-US" sz="2000" dirty="0">
                <a:solidFill>
                  <a:srgbClr val="000000"/>
                </a:solidFill>
                <a:latin typeface="Segoe UI" panose="020B0502040204020203" pitchFamily="34" charset="0"/>
              </a:rPr>
              <a:t>, 859 F.3d at 1366-67; PTAB Final Decision at 12.</a:t>
            </a:r>
          </a:p>
          <a:p>
            <a:endParaRPr lang="en-US" sz="2000" dirty="0">
              <a:solidFill>
                <a:srgbClr val="000000"/>
              </a:solidFill>
              <a:latin typeface="Segoe UI" panose="020B0502040204020203" pitchFamily="34" charset="0"/>
            </a:endParaRPr>
          </a:p>
          <a:p>
            <a:endParaRPr lang="en-US" dirty="0"/>
          </a:p>
        </p:txBody>
      </p:sp>
      <p:sp>
        <p:nvSpPr>
          <p:cNvPr id="10" name="Slide Number Placeholder 9"/>
          <p:cNvSpPr>
            <a:spLocks noGrp="1"/>
          </p:cNvSpPr>
          <p:nvPr>
            <p:ph type="sldNum" sz="quarter" idx="12"/>
          </p:nvPr>
        </p:nvSpPr>
        <p:spPr/>
        <p:txBody>
          <a:bodyPr/>
          <a:lstStyle/>
          <a:p>
            <a:pPr>
              <a:defRPr/>
            </a:pPr>
            <a:fld id="{462D18FB-5E2A-4EBF-9D04-825D987B0DF2}" type="slidenum">
              <a:rPr lang="en-US" smtClean="0"/>
              <a:pPr>
                <a:defRPr/>
              </a:pPr>
              <a:t>8</a:t>
            </a:fld>
            <a:endParaRPr lang="en-US"/>
          </a:p>
        </p:txBody>
      </p:sp>
      <p:sp>
        <p:nvSpPr>
          <p:cNvPr id="9" name="Footer Placeholder 8"/>
          <p:cNvSpPr>
            <a:spLocks noGrp="1"/>
          </p:cNvSpPr>
          <p:nvPr>
            <p:ph type="ftr" sz="quarter" idx="11"/>
          </p:nvPr>
        </p:nvSpPr>
        <p:spPr/>
        <p:txBody>
          <a:bodyPr/>
          <a:lstStyle/>
          <a:p>
            <a:pPr>
              <a:defRPr/>
            </a:pPr>
            <a:r>
              <a:rPr lang="en-US" smtClean="0"/>
              <a:t>Clear Obviousness Rejections: Important Lessons from Outdry v. Geox</a:t>
            </a:r>
            <a:endParaRPr lang="en-US"/>
          </a:p>
        </p:txBody>
      </p:sp>
      <p:sp>
        <p:nvSpPr>
          <p:cNvPr id="8" name="Date Placeholder 7"/>
          <p:cNvSpPr>
            <a:spLocks noGrp="1"/>
          </p:cNvSpPr>
          <p:nvPr>
            <p:ph type="dt" sz="half" idx="10"/>
          </p:nvPr>
        </p:nvSpPr>
        <p:spPr/>
        <p:txBody>
          <a:bodyPr/>
          <a:lstStyle/>
          <a:p>
            <a:pPr>
              <a:defRPr/>
            </a:pPr>
            <a:r>
              <a:rPr lang="en-US" smtClean="0"/>
              <a:t>Summer 2018</a:t>
            </a:r>
            <a:endParaRPr lang="en-US"/>
          </a:p>
        </p:txBody>
      </p:sp>
    </p:spTree>
    <p:extLst>
      <p:ext uri="{BB962C8B-B14F-4D97-AF65-F5344CB8AC3E}">
        <p14:creationId xmlns:p14="http://schemas.microsoft.com/office/powerpoint/2010/main" val="235120039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wrap="square">
            <a:normAutofit/>
          </a:bodyPr>
          <a:lstStyle/>
          <a:p>
            <a:r>
              <a:rPr lang="en-US" smtClean="0">
                <a:solidFill>
                  <a:srgbClr val="000000"/>
                </a:solidFill>
                <a:latin typeface="Segoe UI" panose="020B0502040204020203" pitchFamily="34" charset="0"/>
              </a:rPr>
              <a:t>PTAB’s Finding of Obviousness (cont.)</a:t>
            </a:r>
            <a:endParaRPr lang="en-US" dirty="0">
              <a:solidFill>
                <a:srgbClr val="000000"/>
              </a:solidFill>
              <a:latin typeface="Segoe UI" panose="020B0502040204020203" pitchFamily="34" charset="0"/>
            </a:endParaRPr>
          </a:p>
        </p:txBody>
      </p:sp>
      <p:sp>
        <p:nvSpPr>
          <p:cNvPr id="7" name="Content Placeholder 6"/>
          <p:cNvSpPr>
            <a:spLocks noGrp="1"/>
          </p:cNvSpPr>
          <p:nvPr>
            <p:ph idx="1"/>
          </p:nvPr>
        </p:nvSpPr>
        <p:spPr/>
        <p:txBody>
          <a:bodyPr>
            <a:normAutofit fontScale="92500" lnSpcReduction="20000"/>
          </a:bodyPr>
          <a:lstStyle/>
          <a:p>
            <a:pPr marL="0" indent="0">
              <a:buNone/>
            </a:pPr>
            <a:r>
              <a:rPr lang="en-US" sz="2400" u="sng" dirty="0">
                <a:solidFill>
                  <a:srgbClr val="000000"/>
                </a:solidFill>
                <a:latin typeface="Segoe UI" panose="020B0502040204020203" pitchFamily="34" charset="0"/>
              </a:rPr>
              <a:t>The Hayton Reference</a:t>
            </a:r>
          </a:p>
          <a:p>
            <a:pPr marL="380985" indent="-380985">
              <a:buFont typeface="+mj-lt"/>
              <a:buAutoNum type="arabicPeriod"/>
            </a:pPr>
            <a:r>
              <a:rPr lang="en-US" sz="2400" dirty="0">
                <a:solidFill>
                  <a:srgbClr val="000000"/>
                </a:solidFill>
                <a:latin typeface="Segoe UI" panose="020B0502040204020203" pitchFamily="34" charset="0"/>
              </a:rPr>
              <a:t>Discloses socks having (a) an inner knitted sock, (b) a water impermeable and vapor permeable barrier (i.e., a semi-permeable membrane), and (c) an outer knitted sock.  </a:t>
            </a:r>
          </a:p>
          <a:p>
            <a:pPr marL="380985" indent="-380985">
              <a:buFont typeface="+mj-lt"/>
              <a:buAutoNum type="arabicPeriod"/>
            </a:pPr>
            <a:r>
              <a:rPr lang="en-US" sz="2400" dirty="0">
                <a:solidFill>
                  <a:srgbClr val="000000"/>
                </a:solidFill>
                <a:latin typeface="Segoe UI" panose="020B0502040204020203" pitchFamily="34" charset="0"/>
              </a:rPr>
              <a:t>States that the barrier is attached to the inner surface of the outer sock using spaced apart dots of adhesive. </a:t>
            </a:r>
          </a:p>
          <a:p>
            <a:pPr marL="380985" indent="-380985">
              <a:buFont typeface="+mj-lt"/>
              <a:buAutoNum type="arabicPeriod"/>
            </a:pPr>
            <a:r>
              <a:rPr lang="en-US" sz="2400" dirty="0">
                <a:solidFill>
                  <a:srgbClr val="000000"/>
                </a:solidFill>
                <a:latin typeface="Segoe UI" panose="020B0502040204020203" pitchFamily="34" charset="0"/>
              </a:rPr>
              <a:t>Teaches that the adhesive is “preferably applied as dots [having] a </a:t>
            </a:r>
            <a:r>
              <a:rPr lang="en-US" sz="2400" b="1" dirty="0">
                <a:solidFill>
                  <a:srgbClr val="000000"/>
                </a:solidFill>
                <a:latin typeface="Segoe UI" panose="020B0502040204020203" pitchFamily="34" charset="0"/>
              </a:rPr>
              <a:t>density of 10 to 100 dots, preferably 15 to 75, more preferably 20 to 60 dots per square cm</a:t>
            </a:r>
            <a:r>
              <a:rPr lang="en-US" sz="2400" dirty="0">
                <a:solidFill>
                  <a:srgbClr val="000000"/>
                </a:solidFill>
                <a:latin typeface="Segoe UI" panose="020B0502040204020203" pitchFamily="34" charset="0"/>
              </a:rPr>
              <a:t>.”  (Note that the Hayton dot density range overlaps with the 50-200 dots/cm</a:t>
            </a:r>
            <a:r>
              <a:rPr lang="en-US" sz="2400" baseline="30000" dirty="0">
                <a:solidFill>
                  <a:srgbClr val="000000"/>
                </a:solidFill>
                <a:latin typeface="Segoe UI" panose="020B0502040204020203" pitchFamily="34" charset="0"/>
              </a:rPr>
              <a:t>2</a:t>
            </a:r>
            <a:r>
              <a:rPr lang="en-US" sz="2400" dirty="0">
                <a:solidFill>
                  <a:srgbClr val="000000"/>
                </a:solidFill>
                <a:latin typeface="Segoe UI" panose="020B0502040204020203" pitchFamily="34" charset="0"/>
              </a:rPr>
              <a:t> of </a:t>
            </a:r>
            <a:r>
              <a:rPr lang="en-US" sz="2400" dirty="0" err="1">
                <a:solidFill>
                  <a:srgbClr val="000000"/>
                </a:solidFill>
                <a:latin typeface="Segoe UI" panose="020B0502040204020203" pitchFamily="34" charset="0"/>
              </a:rPr>
              <a:t>Outdry’s</a:t>
            </a:r>
            <a:r>
              <a:rPr lang="en-US" sz="2400" dirty="0">
                <a:solidFill>
                  <a:srgbClr val="000000"/>
                </a:solidFill>
                <a:latin typeface="Segoe UI" panose="020B0502040204020203" pitchFamily="34" charset="0"/>
              </a:rPr>
              <a:t> claim 1.)</a:t>
            </a:r>
          </a:p>
          <a:p>
            <a:pPr marL="380985" indent="-380985">
              <a:buFont typeface="+mj-lt"/>
              <a:buAutoNum type="arabicPeriod"/>
            </a:pPr>
            <a:endParaRPr lang="en-US" sz="2400" dirty="0">
              <a:solidFill>
                <a:srgbClr val="000000"/>
              </a:solidFill>
              <a:latin typeface="Segoe UI" panose="020B0502040204020203" pitchFamily="34" charset="0"/>
            </a:endParaRPr>
          </a:p>
          <a:p>
            <a:pPr marL="0" indent="0">
              <a:buNone/>
            </a:pPr>
            <a:r>
              <a:rPr lang="en-US" sz="2400" i="1" dirty="0" err="1">
                <a:solidFill>
                  <a:srgbClr val="000000"/>
                </a:solidFill>
                <a:latin typeface="Segoe UI" panose="020B0502040204020203" pitchFamily="34" charset="0"/>
              </a:rPr>
              <a:t>Outdry</a:t>
            </a:r>
            <a:r>
              <a:rPr lang="en-US" sz="2400" dirty="0">
                <a:solidFill>
                  <a:srgbClr val="000000"/>
                </a:solidFill>
                <a:latin typeface="Segoe UI" panose="020B0502040204020203" pitchFamily="34" charset="0"/>
              </a:rPr>
              <a:t>, 859 F.3d at 1367.</a:t>
            </a:r>
          </a:p>
          <a:p>
            <a:endParaRPr lang="en-US" sz="2400" dirty="0">
              <a:solidFill>
                <a:srgbClr val="000000"/>
              </a:solidFill>
              <a:latin typeface="Segoe UI" panose="020B0502040204020203" pitchFamily="34" charset="0"/>
            </a:endParaRPr>
          </a:p>
        </p:txBody>
      </p:sp>
      <p:sp>
        <p:nvSpPr>
          <p:cNvPr id="10" name="Slide Number Placeholder 9"/>
          <p:cNvSpPr>
            <a:spLocks noGrp="1"/>
          </p:cNvSpPr>
          <p:nvPr>
            <p:ph type="sldNum" sz="quarter" idx="12"/>
          </p:nvPr>
        </p:nvSpPr>
        <p:spPr/>
        <p:txBody>
          <a:bodyPr/>
          <a:lstStyle/>
          <a:p>
            <a:pPr>
              <a:defRPr/>
            </a:pPr>
            <a:fld id="{462D18FB-5E2A-4EBF-9D04-825D987B0DF2}" type="slidenum">
              <a:rPr lang="en-US" smtClean="0"/>
              <a:pPr>
                <a:defRPr/>
              </a:pPr>
              <a:t>9</a:t>
            </a:fld>
            <a:endParaRPr lang="en-US"/>
          </a:p>
        </p:txBody>
      </p:sp>
      <p:sp>
        <p:nvSpPr>
          <p:cNvPr id="9" name="Footer Placeholder 8"/>
          <p:cNvSpPr>
            <a:spLocks noGrp="1"/>
          </p:cNvSpPr>
          <p:nvPr>
            <p:ph type="ftr" sz="quarter" idx="11"/>
          </p:nvPr>
        </p:nvSpPr>
        <p:spPr/>
        <p:txBody>
          <a:bodyPr/>
          <a:lstStyle/>
          <a:p>
            <a:pPr>
              <a:defRPr/>
            </a:pPr>
            <a:r>
              <a:rPr lang="en-US" smtClean="0"/>
              <a:t>Clear Obviousness Rejections: Important Lessons from Outdry v. Geox</a:t>
            </a:r>
            <a:endParaRPr lang="en-US"/>
          </a:p>
        </p:txBody>
      </p:sp>
      <p:sp>
        <p:nvSpPr>
          <p:cNvPr id="8" name="Date Placeholder 7"/>
          <p:cNvSpPr>
            <a:spLocks noGrp="1"/>
          </p:cNvSpPr>
          <p:nvPr>
            <p:ph type="dt" sz="half" idx="10"/>
          </p:nvPr>
        </p:nvSpPr>
        <p:spPr/>
        <p:txBody>
          <a:bodyPr/>
          <a:lstStyle/>
          <a:p>
            <a:pPr>
              <a:defRPr/>
            </a:pPr>
            <a:r>
              <a:rPr lang="en-US" smtClean="0"/>
              <a:t>Summer 2018</a:t>
            </a:r>
            <a:endParaRPr lang="en-US"/>
          </a:p>
        </p:txBody>
      </p:sp>
    </p:spTree>
    <p:extLst>
      <p:ext uri="{BB962C8B-B14F-4D97-AF65-F5344CB8AC3E}">
        <p14:creationId xmlns:p14="http://schemas.microsoft.com/office/powerpoint/2010/main" val="34767342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theme/theme1.xml><?xml version="1.0" encoding="utf-8"?>
<a:theme xmlns:a="http://schemas.openxmlformats.org/drawingml/2006/main" name="OPT Brand master blue">
  <a:themeElements>
    <a:clrScheme name="USPTO Brand 1">
      <a:dk1>
        <a:sysClr val="windowText" lastClr="000000"/>
      </a:dk1>
      <a:lt1>
        <a:sysClr val="window" lastClr="FFFFFF"/>
      </a:lt1>
      <a:dk2>
        <a:srgbClr val="004C97"/>
      </a:dk2>
      <a:lt2>
        <a:srgbClr val="D9D9D6"/>
      </a:lt2>
      <a:accent1>
        <a:srgbClr val="1596D1"/>
      </a:accent1>
      <a:accent2>
        <a:srgbClr val="AC2B37"/>
      </a:accent2>
      <a:accent3>
        <a:srgbClr val="88A620"/>
      </a:accent3>
      <a:accent4>
        <a:srgbClr val="6B2F75"/>
      </a:accent4>
      <a:accent5>
        <a:srgbClr val="97B8D4"/>
      </a:accent5>
      <a:accent6>
        <a:srgbClr val="C88242"/>
      </a:accent6>
      <a:hlink>
        <a:srgbClr val="004C97"/>
      </a:hlink>
      <a:folHlink>
        <a:srgbClr val="3C1053"/>
      </a:folHlink>
    </a:clrScheme>
    <a:fontScheme name="Segoe UI">
      <a:majorFont>
        <a:latin typeface="Segoe UI"/>
        <a:ea typeface=""/>
        <a:cs typeface=""/>
      </a:majorFont>
      <a:minorFont>
        <a:latin typeface="Segoe UI"/>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Convert_Presentation.pptm" id="{8E19D15A-74A6-4253-B4BF-AFD889598392}" vid="{6E037A3D-E984-47EF-90E2-B2D64ABFA929}"/>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82BDBE360053A94AA278D7F87A6E5F51" ma:contentTypeVersion="0" ma:contentTypeDescription="Create a new document." ma:contentTypeScope="" ma:versionID="6efcdf510c7da3b2a48fa713a1e0393c">
  <xsd:schema xmlns:xsd="http://www.w3.org/2001/XMLSchema" xmlns:p="http://schemas.microsoft.com/office/2006/metadata/properties" targetNamespace="http://schemas.microsoft.com/office/2006/metadata/properties" ma:root="true" ma:fieldsID="4aeb20c0e3442673af7ee10786458764">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office/internal/2005/internalDocumentation"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ma:readOnly="tru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lastPrinted" minOccurs="0" maxOccurs="1" type="xsd:dateTime"/>
        <xsd:element name="contentStatus" minOccurs="0" maxOccurs="1" type="xsd:string"/>
      </xsd:all>
    </xsd:complexType>
  </xsd: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18317C30-B29F-42E4-9555-B7D27AE42C1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office/internal/2005/internalDocumentation"/>
  </ds:schemaRefs>
</ds:datastoreItem>
</file>

<file path=customXml/itemProps2.xml><?xml version="1.0" encoding="utf-8"?>
<ds:datastoreItem xmlns:ds="http://schemas.openxmlformats.org/officeDocument/2006/customXml" ds:itemID="{28AE495B-D819-4B14-A7B9-A2CA69EC97BC}">
  <ds:schemaRefs>
    <ds:schemaRef ds:uri="http://purl.org/dc/dcmitype/"/>
    <ds:schemaRef ds:uri="http://purl.org/dc/elements/1.1/"/>
    <ds:schemaRef ds:uri="http://schemas.microsoft.com/office/2006/metadata/properties"/>
    <ds:schemaRef ds:uri="http://schemas.microsoft.com/office/2006/documentManagement/types"/>
    <ds:schemaRef ds:uri="http://purl.org/dc/terms/"/>
    <ds:schemaRef ds:uri="http://schemas.openxmlformats.org/package/2006/metadata/core-properties"/>
    <ds:schemaRef ds:uri="http://www.w3.org/XML/1998/namespace"/>
    <ds:schemaRef ds:uri="http://schemas.microsoft.com/office/infopath/2007/PartnerControls"/>
  </ds:schemaRefs>
</ds:datastoreItem>
</file>

<file path=customXml/itemProps3.xml><?xml version="1.0" encoding="utf-8"?>
<ds:datastoreItem xmlns:ds="http://schemas.openxmlformats.org/officeDocument/2006/customXml" ds:itemID="{0229F7DC-D875-437A-B9C0-DE3E86093881}">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FITF Comprehensive Examiner Training 03_25_2013</Template>
  <TotalTime>41627</TotalTime>
  <Words>5866</Words>
  <Application>Microsoft Office PowerPoint</Application>
  <PresentationFormat>On-screen Show (16:10)</PresentationFormat>
  <Paragraphs>482</Paragraphs>
  <Slides>32</Slides>
  <Notes>32</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32</vt:i4>
      </vt:variant>
    </vt:vector>
  </HeadingPairs>
  <TitlesOfParts>
    <vt:vector size="39" baseType="lpstr">
      <vt:lpstr>Arial</vt:lpstr>
      <vt:lpstr>Calibri</vt:lpstr>
      <vt:lpstr>Courier New</vt:lpstr>
      <vt:lpstr>Helvetica</vt:lpstr>
      <vt:lpstr>Segoe UI</vt:lpstr>
      <vt:lpstr>Times New Roman</vt:lpstr>
      <vt:lpstr>OPT Brand master blue</vt:lpstr>
      <vt:lpstr>Clear Obviousness Rejections:  Important Lessons from Outdry v. Geox</vt:lpstr>
      <vt:lpstr>Clear Obviousness Rejections: Important Lessons from Outdry v. Geox</vt:lpstr>
      <vt:lpstr>Training Approach</vt:lpstr>
      <vt:lpstr>Training Objectives</vt:lpstr>
      <vt:lpstr>Outdry v. Geox: History of the Case</vt:lpstr>
      <vt:lpstr>Outdry v. Geox: The Invention</vt:lpstr>
      <vt:lpstr>PTAB’s Finding of Obviousness</vt:lpstr>
      <vt:lpstr>PTAB’s Finding of Obviousness (cont.)</vt:lpstr>
      <vt:lpstr>PTAB’s Finding of Obviousness (cont.)</vt:lpstr>
      <vt:lpstr>PTAB’s Finding of Obviousness (cont.)</vt:lpstr>
      <vt:lpstr>PTAB’s Finding of Obviousness (cont.)</vt:lpstr>
      <vt:lpstr>PTAB’s Finding of Obviousness (cont.)</vt:lpstr>
      <vt:lpstr>Court’s Review of PTAB’s Decision</vt:lpstr>
      <vt:lpstr>Claim Construction:  “Process for Waterproofing Leather”</vt:lpstr>
      <vt:lpstr>Claim Construction:  “Process for Waterproofing Leather” (cont.)</vt:lpstr>
      <vt:lpstr>Claim Construction: “Directly Pressing”</vt:lpstr>
      <vt:lpstr>Claim Construction: “Directly Pressing” (cont.)</vt:lpstr>
      <vt:lpstr>Claim Construction: “Directly Pressing” (cont.)</vt:lpstr>
      <vt:lpstr>Claim Construction: “Directly Pressing” (cont.)</vt:lpstr>
      <vt:lpstr>The Importance of Proper Claim Construction</vt:lpstr>
      <vt:lpstr>The Importance of Proper Claim Construction (cont.)</vt:lpstr>
      <vt:lpstr>The Importance of Proper Claim Construction (cont.)</vt:lpstr>
      <vt:lpstr>Clear Articulation of the Rejection</vt:lpstr>
      <vt:lpstr>Clear Articulation of the Rejection (cont.)</vt:lpstr>
      <vt:lpstr>Clear Articulation of the Rejection (cont.)</vt:lpstr>
      <vt:lpstr>Clear Articulation of the Rejection (cont.)</vt:lpstr>
      <vt:lpstr>Clear Articulation of the Rejection (cont.)</vt:lpstr>
      <vt:lpstr>Clear Articulation of the Rejection (cont.)</vt:lpstr>
      <vt:lpstr>Clear Articulation of the Rejection (cont.)</vt:lpstr>
      <vt:lpstr>Clear Articulation of the Rejection (cont.)</vt:lpstr>
      <vt:lpstr>Training Summary</vt:lpstr>
      <vt:lpstr>Thank You</vt:lpstr>
    </vt:vector>
  </TitlesOfParts>
  <Company>U.S. Patent and Trademark Office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First Inventor to File (FITF) Comprehensive Training  Effective March 16, 2013</dc:title>
  <dc:creator>kfonda</dc:creator>
  <cp:lastModifiedBy>Douglas, Amy</cp:lastModifiedBy>
  <cp:revision>1498</cp:revision>
  <cp:lastPrinted>2018-06-13T15:16:16Z</cp:lastPrinted>
  <dcterms:created xsi:type="dcterms:W3CDTF">2013-04-01T15:35:00Z</dcterms:created>
  <dcterms:modified xsi:type="dcterms:W3CDTF">2018-06-26T16:04:23Z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0x01010082BDBE360053A94AA278D7F87A6E5F51</vt:lpwstr>
  </property>
  <property fmtid="{D5CDD505-2E9C-101B-9397-08002B2CF9AE}" pid="3" name="_NewReviewCycle">
    <vt:lpwstr/>
  </property>
</Properties>
</file>