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5" r:id="rId8"/>
  </p:sldMasterIdLst>
  <p:notesMasterIdLst>
    <p:notesMasterId r:id="rId33"/>
  </p:notesMasterIdLst>
  <p:handoutMasterIdLst>
    <p:handoutMasterId r:id="rId34"/>
  </p:handoutMasterIdLst>
  <p:sldIdLst>
    <p:sldId id="426" r:id="rId9"/>
    <p:sldId id="342" r:id="rId10"/>
    <p:sldId id="393" r:id="rId11"/>
    <p:sldId id="343" r:id="rId12"/>
    <p:sldId id="415" r:id="rId13"/>
    <p:sldId id="413" r:id="rId14"/>
    <p:sldId id="347" r:id="rId15"/>
    <p:sldId id="416" r:id="rId16"/>
    <p:sldId id="430" r:id="rId17"/>
    <p:sldId id="435" r:id="rId18"/>
    <p:sldId id="379" r:id="rId19"/>
    <p:sldId id="437" r:id="rId20"/>
    <p:sldId id="431" r:id="rId21"/>
    <p:sldId id="385" r:id="rId22"/>
    <p:sldId id="414" r:id="rId23"/>
    <p:sldId id="383" r:id="rId24"/>
    <p:sldId id="384" r:id="rId25"/>
    <p:sldId id="417" r:id="rId26"/>
    <p:sldId id="381" r:id="rId27"/>
    <p:sldId id="434" r:id="rId28"/>
    <p:sldId id="433" r:id="rId29"/>
    <p:sldId id="436" r:id="rId30"/>
    <p:sldId id="344" r:id="rId31"/>
    <p:sldId id="432" r:id="rId32"/>
  </p:sldIdLst>
  <p:sldSz cx="9144000" cy="5715000" type="screen16x1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24" autoAdjust="0"/>
  </p:normalViewPr>
  <p:slideViewPr>
    <p:cSldViewPr>
      <p:cViewPr>
        <p:scale>
          <a:sx n="100" d="100"/>
          <a:sy n="100" d="100"/>
        </p:scale>
        <p:origin x="-259" y="-58"/>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59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3827" y="0"/>
            <a:ext cx="2972590" cy="465138"/>
          </a:xfrm>
          <a:prstGeom prst="rect">
            <a:avLst/>
          </a:prstGeom>
        </p:spPr>
        <p:txBody>
          <a:bodyPr vert="horz" lIns="91440" tIns="45720" rIns="91440" bIns="45720" rtlCol="0"/>
          <a:lstStyle>
            <a:lvl1pPr algn="r">
              <a:defRPr sz="1200"/>
            </a:lvl1pPr>
          </a:lstStyle>
          <a:p>
            <a:fld id="{8F3575B2-2DAD-4A18-BA54-67EB83C90A43}" type="datetimeFigureOut">
              <a:rPr lang="en-US" smtClean="0"/>
              <a:t>9/30/2015</a:t>
            </a:fld>
            <a:endParaRPr lang="en-US" dirty="0"/>
          </a:p>
        </p:txBody>
      </p:sp>
      <p:sp>
        <p:nvSpPr>
          <p:cNvPr id="4" name="Footer Placeholder 3"/>
          <p:cNvSpPr>
            <a:spLocks noGrp="1"/>
          </p:cNvSpPr>
          <p:nvPr>
            <p:ph type="ftr" sz="quarter" idx="2"/>
          </p:nvPr>
        </p:nvSpPr>
        <p:spPr>
          <a:xfrm>
            <a:off x="1" y="8829675"/>
            <a:ext cx="297259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3827" y="8829675"/>
            <a:ext cx="2972590" cy="465138"/>
          </a:xfrm>
          <a:prstGeom prst="rect">
            <a:avLst/>
          </a:prstGeom>
        </p:spPr>
        <p:txBody>
          <a:bodyPr vert="horz" lIns="91440" tIns="45720" rIns="91440" bIns="45720" rtlCol="0" anchor="b"/>
          <a:lstStyle>
            <a:lvl1pPr algn="r">
              <a:defRPr sz="1200"/>
            </a:lvl1pPr>
          </a:lstStyle>
          <a:p>
            <a:fld id="{FA6A056F-978E-417D-8003-C0421F39092F}" type="slidenum">
              <a:rPr lang="en-US" smtClean="0"/>
              <a:t>‹#›</a:t>
            </a:fld>
            <a:endParaRPr lang="en-US" dirty="0"/>
          </a:p>
        </p:txBody>
      </p:sp>
    </p:spTree>
    <p:extLst>
      <p:ext uri="{BB962C8B-B14F-4D97-AF65-F5344CB8AC3E}">
        <p14:creationId xmlns:p14="http://schemas.microsoft.com/office/powerpoint/2010/main" val="2915614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2446" tIns="46223" rIns="92446" bIns="46223" rtlCol="0"/>
          <a:lstStyle>
            <a:lvl1pPr algn="r">
              <a:defRPr sz="1200"/>
            </a:lvl1pPr>
          </a:lstStyle>
          <a:p>
            <a:fld id="{1437228C-ACD6-471C-BE50-CBF42E7075C7}" type="datetimeFigureOut">
              <a:rPr lang="en-US" smtClean="0"/>
              <a:t>9/30/2015</a:t>
            </a:fld>
            <a:endParaRPr lang="en-US" dirty="0"/>
          </a:p>
        </p:txBody>
      </p:sp>
      <p:sp>
        <p:nvSpPr>
          <p:cNvPr id="4" name="Slide Image Placeholder 3"/>
          <p:cNvSpPr>
            <a:spLocks noGrp="1" noRot="1" noChangeAspect="1"/>
          </p:cNvSpPr>
          <p:nvPr>
            <p:ph type="sldImg" idx="2"/>
          </p:nvPr>
        </p:nvSpPr>
        <p:spPr>
          <a:xfrm>
            <a:off x="641350" y="696913"/>
            <a:ext cx="55768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446" tIns="46223" rIns="92446" bIns="46223" rtlCol="0" anchor="b"/>
          <a:lstStyle>
            <a:lvl1pPr algn="r">
              <a:defRPr sz="1200"/>
            </a:lvl1pPr>
          </a:lstStyle>
          <a:p>
            <a:fld id="{5ACDD173-CE58-49DA-B9FA-F3A5094F3877}" type="slidenum">
              <a:rPr lang="en-US" smtClean="0"/>
              <a:t>‹#›</a:t>
            </a:fld>
            <a:endParaRPr lang="en-US" dirty="0"/>
          </a:p>
        </p:txBody>
      </p:sp>
    </p:spTree>
    <p:extLst>
      <p:ext uri="{BB962C8B-B14F-4D97-AF65-F5344CB8AC3E}">
        <p14:creationId xmlns:p14="http://schemas.microsoft.com/office/powerpoint/2010/main" val="2996244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641350" y="696913"/>
            <a:ext cx="5576888" cy="3486150"/>
          </a:xfrm>
          <a:ln/>
        </p:spPr>
      </p:sp>
      <p:sp>
        <p:nvSpPr>
          <p:cNvPr id="51203" name="Notes Placeholder 2"/>
          <p:cNvSpPr>
            <a:spLocks noGrp="1"/>
          </p:cNvSpPr>
          <p:nvPr>
            <p:ph type="body" idx="1"/>
          </p:nvPr>
        </p:nvSpPr>
        <p:spPr>
          <a:noFill/>
        </p:spPr>
        <p:txBody>
          <a:bodyPr/>
          <a:lstStyle/>
          <a:p>
            <a:r>
              <a:rPr lang="en-US" dirty="0" smtClean="0"/>
              <a:t>Welcome to the 35 USC 101 Statutory Requirements and</a:t>
            </a:r>
            <a:r>
              <a:rPr lang="en-US" baseline="0" dirty="0" smtClean="0"/>
              <a:t> Four Categories of Invention.</a:t>
            </a:r>
          </a:p>
          <a:p>
            <a:endParaRPr lang="en-US" dirty="0" smtClean="0"/>
          </a:p>
          <a:p>
            <a:r>
              <a:rPr lang="en-US" dirty="0" smtClean="0"/>
              <a:t>Accessibility Note: Recorded materials in this CBT do not always exactly match the contents of the slides in this presentation.  A full transcript of this presentation can be found under the “Notes” Tab. </a:t>
            </a:r>
          </a:p>
          <a:p>
            <a:endParaRPr lang="en-US" dirty="0" smtClean="0"/>
          </a:p>
          <a:p>
            <a:r>
              <a:rPr lang="en-US" dirty="0" smtClean="0"/>
              <a:t>This USPTO Office of Patent</a:t>
            </a:r>
            <a:r>
              <a:rPr lang="en-US" baseline="0" dirty="0" smtClean="0"/>
              <a:t> Legal Administration</a:t>
            </a:r>
            <a:r>
              <a:rPr lang="en-US" dirty="0" smtClean="0"/>
              <a:t> Training Module will cover the topic of Statutory</a:t>
            </a:r>
            <a:r>
              <a:rPr lang="en-US" baseline="0" dirty="0" smtClean="0"/>
              <a:t> Requirements and Four Categories of Invention with regard to</a:t>
            </a:r>
            <a:r>
              <a:rPr lang="en-US" dirty="0" smtClean="0"/>
              <a:t> 35 USC 101. This module will discuss the each of the four categories of invention</a:t>
            </a:r>
            <a:r>
              <a:rPr lang="en-US" baseline="0" dirty="0" smtClean="0"/>
              <a:t> described within 101 and i</a:t>
            </a:r>
            <a:r>
              <a:rPr lang="en-US" dirty="0" smtClean="0"/>
              <a:t>llustrate how the examiner should identify</a:t>
            </a:r>
            <a:r>
              <a:rPr lang="en-US" baseline="0" dirty="0" smtClean="0"/>
              <a:t> and reject non-statutory subject matter under 35 USC 101.</a:t>
            </a:r>
            <a:r>
              <a:rPr lang="en-US" dirty="0" smtClean="0"/>
              <a:t> An overview of 101 with regard to Step</a:t>
            </a:r>
            <a:r>
              <a:rPr lang="en-US" baseline="0" dirty="0" smtClean="0"/>
              <a:t> 1 of the Subject Matter Eligibility Analysis for Products and Processes will be provided,</a:t>
            </a:r>
            <a:r>
              <a:rPr lang="en-US" dirty="0" smtClean="0"/>
              <a:t> however, this module is not intended as a training for the remaining steps of the analysis.  See 2014</a:t>
            </a:r>
            <a:r>
              <a:rPr lang="en-US" baseline="0" dirty="0" smtClean="0"/>
              <a:t> Interim Eligibility Guidance, Issued Dec. 16, 2014, </a:t>
            </a:r>
            <a:r>
              <a:rPr lang="en-US" dirty="0" smtClean="0"/>
              <a:t>79 FR 74618.</a:t>
            </a:r>
          </a:p>
          <a:p>
            <a:endParaRPr lang="en-US" dirty="0" smtClean="0"/>
          </a:p>
        </p:txBody>
      </p:sp>
      <p:sp>
        <p:nvSpPr>
          <p:cNvPr id="51204" name="Slide Number Placeholder 3"/>
          <p:cNvSpPr>
            <a:spLocks noGrp="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B46CB975-D105-4351-A58D-FD571DE0A2D8}" type="slidenum">
              <a:rPr lang="en-US" sz="1200" b="0" i="0" smtClean="0">
                <a:solidFill>
                  <a:schemeClr val="tx1"/>
                </a:solidFill>
                <a:latin typeface="Times New Roman" pitchFamily="18" charset="0"/>
              </a:rPr>
              <a:pPr eaLnBrk="1" hangingPunct="1"/>
              <a:t>2</a:t>
            </a:fld>
            <a:endParaRPr lang="en-US" sz="1200" b="0" i="0" dirty="0" smtClean="0">
              <a:solidFill>
                <a:schemeClr val="tx1"/>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smtClean="0">
                <a:solidFill>
                  <a:schemeClr val="tx1"/>
                </a:solidFill>
                <a:latin typeface="Times New Roman" pitchFamily="18" charset="0"/>
              </a:rPr>
              <a:pPr eaLnBrk="1" hangingPunct="1"/>
              <a:t>11</a:t>
            </a:fld>
            <a:endParaRPr lang="en-US" sz="1200" b="0" i="0" dirty="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xfrm>
            <a:off x="641350" y="696913"/>
            <a:ext cx="5576888" cy="3486150"/>
          </a:xfrm>
          <a:ln/>
        </p:spPr>
      </p:sp>
      <p:sp>
        <p:nvSpPr>
          <p:cNvPr id="56324" name="Rectangle 3"/>
          <p:cNvSpPr>
            <a:spLocks noGrp="1" noChangeArrowheads="1"/>
          </p:cNvSpPr>
          <p:nvPr>
            <p:ph type="body" idx="1"/>
          </p:nvPr>
        </p:nvSpPr>
        <p:spPr>
          <a:noFill/>
        </p:spPr>
        <p:txBody>
          <a:bodyPr/>
          <a:lstStyle/>
          <a:p>
            <a:pPr eaLnBrk="1" hangingPunct="1"/>
            <a:r>
              <a:rPr lang="en-US" sz="1200" dirty="0" smtClean="0"/>
              <a:t>The</a:t>
            </a:r>
            <a:r>
              <a:rPr lang="en-US" sz="1200" baseline="0" dirty="0" smtClean="0"/>
              <a:t> four categories of statutory subject matter, as defined by MPEP 2106(I) </a:t>
            </a:r>
            <a:r>
              <a:rPr lang="en-US" sz="1200" i="1" baseline="0" dirty="0" smtClean="0"/>
              <a:t>[Roman numeral I] , </a:t>
            </a:r>
            <a:r>
              <a:rPr lang="en-US" sz="1200" baseline="0" dirty="0" smtClean="0"/>
              <a:t>include (1) process; (2) machine; (3) manufacture; and (4) composition of matter. </a:t>
            </a:r>
          </a:p>
          <a:p>
            <a:pPr eaLnBrk="1" hangingPunct="1"/>
            <a:endParaRPr lang="en-US" sz="1200" baseline="0" dirty="0" smtClean="0"/>
          </a:p>
          <a:p>
            <a:pPr eaLnBrk="1" hangingPunct="1"/>
            <a:r>
              <a:rPr lang="en-US" sz="1200" baseline="0" dirty="0" smtClean="0"/>
              <a:t>Process is defined as “an act, or series of acts or steps”</a:t>
            </a:r>
          </a:p>
          <a:p>
            <a:pPr eaLnBrk="1" hangingPunct="1"/>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Machine is defined as “</a:t>
            </a:r>
            <a:r>
              <a:rPr lang="en-US" sz="1200" dirty="0" smtClean="0"/>
              <a:t>a concrete thing, consisting of parts, or of certain devices and combination of devices”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t>Manufacture is</a:t>
            </a:r>
            <a:r>
              <a:rPr lang="en-US" sz="1200" baseline="0" dirty="0" smtClean="0"/>
              <a:t> defined as </a:t>
            </a:r>
            <a:r>
              <a:rPr lang="en-US" sz="1200" dirty="0" smtClean="0"/>
              <a:t>“an article produced from raw or prepared materials by giving these materials new forms, qualities, properties, or combinations, whether by handlabor or by machinery”</a:t>
            </a:r>
          </a:p>
          <a:p>
            <a:endParaRPr lang="en-US" sz="1200" dirty="0" smtClean="0"/>
          </a:p>
          <a:p>
            <a:r>
              <a:rPr lang="en-US" sz="1200" dirty="0" smtClean="0"/>
              <a:t>Composition of Matter is defined as “all compositions of two or more substances and all composite articles, whether they be the results of chemical union, or of mechanical mixture, or whether they be gases, fluids, powders or solids, for example”</a:t>
            </a:r>
          </a:p>
          <a:p>
            <a:pPr eaLnBrk="1" hangingPunct="1"/>
            <a:endParaRPr 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smtClean="0">
                <a:solidFill>
                  <a:schemeClr val="tx1"/>
                </a:solidFill>
                <a:latin typeface="Times New Roman" pitchFamily="18" charset="0"/>
              </a:rPr>
              <a:pPr eaLnBrk="1" hangingPunct="1"/>
              <a:t>12</a:t>
            </a:fld>
            <a:endParaRPr lang="en-US" sz="1200" b="0" i="0" dirty="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xfrm>
            <a:off x="641350" y="696913"/>
            <a:ext cx="5576888" cy="3486150"/>
          </a:xfrm>
          <a:ln/>
        </p:spPr>
      </p:sp>
      <p:sp>
        <p:nvSpPr>
          <p:cNvPr id="56324"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a:t>
            </a:r>
            <a:r>
              <a:rPr lang="en-US" baseline="0" dirty="0" smtClean="0"/>
              <a:t> the </a:t>
            </a:r>
            <a:r>
              <a:rPr lang="en-US" dirty="0" smtClean="0"/>
              <a:t>2014 Interim Eligibility Guidance, </a:t>
            </a:r>
            <a:r>
              <a:rPr lang="en-US" baseline="0" dirty="0" smtClean="0"/>
              <a:t>first step</a:t>
            </a:r>
            <a:r>
              <a:rPr lang="en-US" dirty="0" smtClean="0"/>
              <a:t> </a:t>
            </a:r>
            <a:r>
              <a:rPr lang="en-US" baseline="0" dirty="0" smtClean="0"/>
              <a:t>requires that the c</a:t>
            </a:r>
            <a:r>
              <a:rPr lang="en-US" dirty="0" smtClean="0"/>
              <a:t>laim </a:t>
            </a:r>
            <a:r>
              <a:rPr lang="en-US" i="0" u="none" dirty="0" smtClean="0"/>
              <a:t>must</a:t>
            </a:r>
            <a:r>
              <a:rPr lang="en-US" dirty="0" smtClean="0"/>
              <a:t> fall within at least one of the categories to</a:t>
            </a:r>
            <a:r>
              <a:rPr lang="en-US" baseline="0" dirty="0" smtClean="0"/>
              <a:t> be eligible.  To be eligible, a claim may satisfy the requirements of more than one category. For example, a claim to a bicycle may satisfy both machine and manufacture categories. Precise identification of a category is not necessary for eligibility.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Claims outside the four categories must be treated under 101 as being drawn to subject</a:t>
            </a:r>
            <a:r>
              <a:rPr lang="en-US" baseline="0" dirty="0" smtClean="0"/>
              <a:t> matter not within one of the four categories of invention. Under the broadest reasonable interpretation, a claim that covers both eligible and ineligible categories of invention should be given a rejection under 101 as covering ineligible subject matter.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eaLnBrk="1" hangingPunct="1"/>
            <a:r>
              <a:rPr lang="en-US" baseline="0" dirty="0" smtClean="0"/>
              <a:t>Claimed inventions that fall within statutory guidelines must still avoid the judicial exceptions, outlined in Step 2A, to be eligible.</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smtClean="0">
                <a:solidFill>
                  <a:schemeClr val="tx1"/>
                </a:solidFill>
                <a:latin typeface="Times New Roman" pitchFamily="18" charset="0"/>
              </a:rPr>
              <a:pPr eaLnBrk="1" hangingPunct="1"/>
              <a:t>13</a:t>
            </a:fld>
            <a:endParaRPr lang="en-US" sz="1200" b="0" i="0" dirty="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xfrm>
            <a:off x="641350" y="696913"/>
            <a:ext cx="5576888" cy="3486150"/>
          </a:xfrm>
          <a:ln/>
        </p:spPr>
      </p:sp>
      <p:sp>
        <p:nvSpPr>
          <p:cNvPr id="56324" name="Rectangle 3"/>
          <p:cNvSpPr>
            <a:spLocks noGrp="1" noChangeArrowheads="1"/>
          </p:cNvSpPr>
          <p:nvPr>
            <p:ph type="body" idx="1"/>
          </p:nvPr>
        </p:nvSpPr>
        <p:spPr>
          <a:noFill/>
        </p:spPr>
        <p:txBody>
          <a:bodyPr/>
          <a:lstStyle/>
          <a:p>
            <a:pPr eaLnBrk="1" hangingPunct="1"/>
            <a:r>
              <a:rPr lang="en-US" dirty="0" smtClean="0"/>
              <a:t>An example of a claim directed to something</a:t>
            </a:r>
            <a:r>
              <a:rPr lang="en-US" baseline="0" dirty="0" smtClean="0"/>
              <a:t> that does not fit within any of the four categories is a paradigm. A paradigm is a business model for an intangible marketing company. </a:t>
            </a:r>
          </a:p>
          <a:p>
            <a:pPr eaLnBrk="1" hangingPunct="1"/>
            <a:endParaRPr lang="en-US" baseline="0" dirty="0" smtClean="0"/>
          </a:p>
          <a:p>
            <a:pPr eaLnBrk="1" hangingPunct="1"/>
            <a:r>
              <a:rPr lang="en-US" baseline="0" dirty="0" smtClean="0"/>
              <a:t>An example claiming a paradigm is as follows:</a:t>
            </a:r>
          </a:p>
          <a:p>
            <a:pPr marL="0" indent="0">
              <a:spcBef>
                <a:spcPts val="0"/>
              </a:spcBef>
              <a:buNone/>
              <a:tabLst>
                <a:tab pos="457200" algn="l"/>
              </a:tabLst>
            </a:pPr>
            <a:endParaRPr lang="en-US" sz="1200" dirty="0" smtClean="0"/>
          </a:p>
          <a:p>
            <a:pPr marL="0" indent="0">
              <a:spcBef>
                <a:spcPts val="0"/>
              </a:spcBef>
              <a:buNone/>
              <a:tabLst>
                <a:tab pos="457200" algn="l"/>
              </a:tabLst>
            </a:pPr>
            <a:r>
              <a:rPr lang="en-US" sz="1200" dirty="0" smtClean="0"/>
              <a:t>	A </a:t>
            </a:r>
            <a:r>
              <a:rPr lang="en-US" sz="1200" b="1" dirty="0" smtClean="0"/>
              <a:t>paradigm</a:t>
            </a:r>
            <a:r>
              <a:rPr lang="en-US" sz="1200" dirty="0" smtClean="0"/>
              <a:t> for marketing software, comprising: </a:t>
            </a:r>
          </a:p>
          <a:p>
            <a:pPr marL="457200" indent="0">
              <a:spcBef>
                <a:spcPts val="0"/>
              </a:spcBef>
              <a:buNone/>
            </a:pPr>
            <a:r>
              <a:rPr lang="en-US" sz="1200" dirty="0" smtClean="0"/>
              <a:t>	a marketing company that markets software from a plurality of different independent and autonomous software companies, and carries out and pays for operations associated with marketing of software for all of said different independent and autonomous software companies, in return for a contingent share of a total income stream from marketing of the software from all of said software companies, while allowing all of said software companies to retain their autonomy.</a:t>
            </a:r>
            <a:endParaRPr lang="en-US" baseline="0" dirty="0" smtClean="0"/>
          </a:p>
          <a:p>
            <a:pPr eaLnBrk="1" hangingPunct="1"/>
            <a:endParaRPr lang="en-US" baseline="0" dirty="0" smtClean="0"/>
          </a:p>
          <a:p>
            <a:pPr eaLnBrk="1" hangingPunct="1"/>
            <a:r>
              <a:rPr lang="en-US" baseline="0" dirty="0" smtClean="0"/>
              <a:t>In this case, the paradigm does not meet any of the categories – it is not a process or a composition of matter.  It is also not a machine defined as a</a:t>
            </a:r>
            <a:r>
              <a:rPr lang="en-US" sz="1200" u="none" dirty="0" smtClean="0"/>
              <a:t> concrete thing, consisting of parts, or of certain devices and combination of devices</a:t>
            </a:r>
            <a:r>
              <a:rPr lang="en-US" sz="1200" dirty="0" smtClean="0"/>
              <a:t>. It is also not a manufacture defined as an article produced from raw or prepared materials</a:t>
            </a:r>
            <a:r>
              <a:rPr lang="en-US" sz="1200" baseline="0" dirty="0" smtClean="0"/>
              <a:t> </a:t>
            </a:r>
            <a:r>
              <a:rPr lang="en-US" sz="1200" dirty="0" smtClean="0"/>
              <a:t>giving to these materials new forms, qualities, properties, or combinations, whether by hand labor or by machinery.</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case cite can be</a:t>
            </a:r>
            <a:r>
              <a:rPr lang="en-US" sz="1200" baseline="0" dirty="0" smtClean="0"/>
              <a:t> found</a:t>
            </a:r>
            <a:r>
              <a:rPr lang="en-US" sz="1200" dirty="0" smtClean="0"/>
              <a:t> at the end</a:t>
            </a:r>
            <a:r>
              <a:rPr lang="en-US" sz="1200" baseline="0" dirty="0" smtClean="0"/>
              <a:t> of the slide set.</a:t>
            </a:r>
            <a:endParaRPr lang="en-US" sz="1200" dirty="0" smtClean="0"/>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smtClean="0">
                <a:solidFill>
                  <a:schemeClr val="tx1"/>
                </a:solidFill>
                <a:latin typeface="Times New Roman" pitchFamily="18" charset="0"/>
              </a:rPr>
              <a:pPr eaLnBrk="1" hangingPunct="1"/>
              <a:t>14</a:t>
            </a:fld>
            <a:endParaRPr lang="en-US" sz="1200" b="0" i="0" dirty="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xfrm>
            <a:off x="641350" y="696913"/>
            <a:ext cx="5576888" cy="3486150"/>
          </a:xfrm>
          <a:ln/>
        </p:spPr>
      </p:sp>
      <p:sp>
        <p:nvSpPr>
          <p:cNvPr id="56324" name="Rectangle 3"/>
          <p:cNvSpPr>
            <a:spLocks noGrp="1" noChangeArrowheads="1"/>
          </p:cNvSpPr>
          <p:nvPr>
            <p:ph type="body" idx="1"/>
          </p:nvPr>
        </p:nvSpPr>
        <p:spPr>
          <a:noFill/>
        </p:spPr>
        <p:txBody>
          <a:bodyPr/>
          <a:lstStyle/>
          <a:p>
            <a:pPr eaLnBrk="1" hangingPunct="1"/>
            <a:r>
              <a:rPr lang="en-US" dirty="0" smtClean="0"/>
              <a:t>Another</a:t>
            </a:r>
            <a:r>
              <a:rPr lang="en-US" baseline="0" dirty="0" smtClean="0"/>
              <a:t> </a:t>
            </a:r>
            <a:r>
              <a:rPr lang="en-US" dirty="0" smtClean="0"/>
              <a:t>nonstatutory example claims a device profile. A device profile is an intangible collection of information </a:t>
            </a:r>
            <a:r>
              <a:rPr lang="en-US" i="1" dirty="0" smtClean="0"/>
              <a:t>per se.</a:t>
            </a:r>
            <a:r>
              <a:rPr lang="en-US" i="1" baseline="0" dirty="0" smtClean="0"/>
              <a:t> </a:t>
            </a:r>
            <a:endParaRPr lang="en-US" dirty="0" smtClean="0"/>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 example claiming a device profile is as follows:</a:t>
            </a:r>
          </a:p>
          <a:p>
            <a:pPr eaLnBrk="1" hangingPunct="1"/>
            <a:endParaRPr lang="en-US" baseline="0" dirty="0" smtClean="0"/>
          </a:p>
          <a:p>
            <a:pPr marL="0" indent="0">
              <a:spcBef>
                <a:spcPts val="0"/>
              </a:spcBef>
              <a:buNone/>
              <a:tabLst>
                <a:tab pos="457200" algn="l"/>
              </a:tabLst>
            </a:pPr>
            <a:r>
              <a:rPr lang="en-US" sz="1200" dirty="0" smtClean="0"/>
              <a:t>	A </a:t>
            </a:r>
            <a:r>
              <a:rPr lang="en-US" sz="1200" b="1" dirty="0" smtClean="0"/>
              <a:t>device profile</a:t>
            </a:r>
            <a:r>
              <a:rPr lang="en-US" sz="1200" dirty="0" smtClean="0"/>
              <a:t> for describing properties of a device in a digital image reproduction system to capture, transform or render an image, said device profile comprising: </a:t>
            </a:r>
          </a:p>
          <a:p>
            <a:pPr marL="0" indent="0">
              <a:spcBef>
                <a:spcPts val="0"/>
              </a:spcBef>
              <a:buNone/>
              <a:tabLst>
                <a:tab pos="457200" algn="l"/>
              </a:tabLst>
            </a:pPr>
            <a:r>
              <a:rPr lang="en-US" sz="1200" dirty="0" smtClean="0"/>
              <a:t>		first data for describing a device dependent transformation of color information content of the image to a device independent color space; and </a:t>
            </a:r>
          </a:p>
          <a:p>
            <a:pPr marL="0" indent="0">
              <a:spcBef>
                <a:spcPts val="0"/>
              </a:spcBef>
              <a:buNone/>
              <a:tabLst>
                <a:tab pos="457200" algn="l"/>
              </a:tabLst>
            </a:pPr>
            <a:r>
              <a:rPr lang="en-US" sz="1200" dirty="0" smtClean="0"/>
              <a:t>	second data for describing a device dependent transformation of spatial information content of the image in said device independent color space. </a:t>
            </a:r>
            <a:endParaRPr lang="en-US" sz="1200" baseline="0" dirty="0" smtClean="0"/>
          </a:p>
          <a:p>
            <a:pPr marL="0" indent="0">
              <a:spcBef>
                <a:spcPts val="0"/>
              </a:spcBef>
              <a:buNone/>
              <a:tabLst>
                <a:tab pos="457200" algn="l"/>
              </a:tabLst>
            </a:pPr>
            <a:endParaRPr lang="en-US" baseline="0" dirty="0" smtClean="0"/>
          </a:p>
          <a:p>
            <a:pPr eaLnBrk="1" hangingPunct="1"/>
            <a:r>
              <a:rPr lang="en-US" baseline="0" dirty="0" smtClean="0"/>
              <a:t>In this case, the device profile does not meet any of the categories – it is not a process or a composition of matter.  It is also not a machine defined as a</a:t>
            </a:r>
            <a:r>
              <a:rPr lang="en-US" sz="1200" u="none" dirty="0" smtClean="0"/>
              <a:t> concrete thing, consisting of parts, or of certain devices and combination of devices</a:t>
            </a:r>
            <a:r>
              <a:rPr lang="en-US" sz="1200" dirty="0" smtClean="0"/>
              <a:t>. It is also not a manufacture defined as an article produced from raw or prepared materials</a:t>
            </a:r>
            <a:r>
              <a:rPr lang="en-US" sz="1200" baseline="0" dirty="0" smtClean="0"/>
              <a:t> </a:t>
            </a:r>
            <a:r>
              <a:rPr lang="en-US" sz="1200" dirty="0" smtClean="0"/>
              <a:t>giving to these materials new forms, qualities, properties, or combinations, whether by hand labor or by machinery. </a:t>
            </a:r>
          </a:p>
          <a:p>
            <a:pPr eaLnBrk="1" hangingPunct="1"/>
            <a:endParaRPr lang="en-US" sz="1200" dirty="0" smtClean="0"/>
          </a:p>
          <a:p>
            <a:pPr eaLnBrk="1" hangingPunct="1"/>
            <a:r>
              <a:rPr lang="en-US" sz="1200" dirty="0" smtClean="0"/>
              <a:t>The case cite can be</a:t>
            </a:r>
            <a:r>
              <a:rPr lang="en-US" sz="1200" baseline="0" dirty="0" smtClean="0"/>
              <a:t> found</a:t>
            </a:r>
            <a:r>
              <a:rPr lang="en-US" sz="1200" dirty="0" smtClean="0"/>
              <a:t> at the end</a:t>
            </a:r>
            <a:r>
              <a:rPr lang="en-US" sz="1200" baseline="0" dirty="0" smtClean="0"/>
              <a:t> of the slide set.</a:t>
            </a:r>
            <a:endParaRPr lang="en-US" sz="1200" dirty="0" smtClean="0"/>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smtClean="0">
                <a:solidFill>
                  <a:schemeClr val="tx1"/>
                </a:solidFill>
                <a:latin typeface="Times New Roman" pitchFamily="18" charset="0"/>
              </a:rPr>
              <a:pPr eaLnBrk="1" hangingPunct="1"/>
              <a:t>15</a:t>
            </a:fld>
            <a:endParaRPr lang="en-US" sz="1200" b="0" i="0" dirty="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xfrm>
            <a:off x="641350" y="696913"/>
            <a:ext cx="5576888" cy="3486150"/>
          </a:xfrm>
          <a:ln/>
        </p:spPr>
      </p:sp>
      <p:sp>
        <p:nvSpPr>
          <p:cNvPr id="56324" name="Rectangle 3"/>
          <p:cNvSpPr>
            <a:spLocks noGrp="1" noChangeArrowheads="1"/>
          </p:cNvSpPr>
          <p:nvPr>
            <p:ph type="body" idx="1"/>
          </p:nvPr>
        </p:nvSpPr>
        <p:spPr>
          <a:noFill/>
        </p:spPr>
        <p:txBody>
          <a:bodyPr/>
          <a:lstStyle/>
          <a:p>
            <a:pPr eaLnBrk="1" hangingPunct="1"/>
            <a:r>
              <a:rPr lang="en-US" baseline="0" dirty="0" smtClean="0"/>
              <a:t>Another example of a nonstatutory claim is directed to signals </a:t>
            </a:r>
            <a:r>
              <a:rPr lang="en-US" i="1" baseline="0" dirty="0" smtClean="0"/>
              <a:t>per se</a:t>
            </a:r>
            <a:r>
              <a:rPr lang="en-US" i="0" baseline="0" dirty="0" smtClean="0"/>
              <a:t>. </a:t>
            </a:r>
          </a:p>
          <a:p>
            <a:pPr eaLnBrk="1" hangingPunct="1"/>
            <a:endParaRPr lang="en-US" i="0" baseline="0" dirty="0" smtClean="0"/>
          </a:p>
          <a:p>
            <a:pPr eaLnBrk="1" hangingPunct="1"/>
            <a:r>
              <a:rPr lang="en-US" i="0" baseline="0" dirty="0" smtClean="0"/>
              <a:t>The example claim reads as follows:</a:t>
            </a:r>
          </a:p>
          <a:p>
            <a:pPr eaLnBrk="1" hangingPunct="1"/>
            <a:endParaRPr lang="en-US" sz="1200" dirty="0" smtClean="0"/>
          </a:p>
          <a:p>
            <a:pPr eaLnBrk="1" hangingPunct="1"/>
            <a:r>
              <a:rPr lang="en-US" sz="1200" dirty="0" smtClean="0"/>
              <a:t>A signal with embedded supplemental data, the signal being encoded in accordance with a given encoding process and selected samples of the signal representing the supplemental data, and at least one of the samples preceding the selected samples is different from the sample corresponding to the given encoding process</a:t>
            </a:r>
            <a:endParaRPr lang="en-US" i="0" baseline="0" dirty="0" smtClean="0"/>
          </a:p>
          <a:p>
            <a:pPr eaLnBrk="1" hangingPunct="1"/>
            <a:endParaRPr lang="en-US" i="0" baseline="0" dirty="0" smtClean="0"/>
          </a:p>
          <a:p>
            <a:pPr eaLnBrk="1" hangingPunct="1"/>
            <a:r>
              <a:rPr lang="en-US" i="0" baseline="0" dirty="0" smtClean="0"/>
              <a:t>In this case, the signal was found to encompass transient, propagating electric or electromagnetic transmission, which is man-made and physical. It exists in the real world and has tangible causes and effects, but was not found by the court to qualify as manufacture, or any of the other four statutory categories. </a:t>
            </a:r>
          </a:p>
          <a:p>
            <a:pPr eaLnBrk="1" hangingPunct="1"/>
            <a:endParaRPr lang="en-US" i="0" baseline="0" dirty="0" smtClean="0"/>
          </a:p>
          <a:p>
            <a:pPr eaLnBrk="1" hangingPunct="1"/>
            <a:r>
              <a:rPr lang="en-US" i="0" baseline="0" dirty="0" smtClean="0"/>
              <a:t>To be a “process,” the court determined, the claim must cover an act or series of acts. To qualify as a “machine,” the claimed signal must possess concrete structure in the sense of a mechanical “device” or “part.” To be considered an “article of manufacture,” the transient electric or electromagnetic transmission must be a tangible article or commodity.  Essentially, the court found, the energy embodying the claimed signal is fleeting and devoid of any semblance of permanence during transmission. Finally, the court concluded, the signal – comprising a fluctuation in electric potential or in electromagnetic fields – is not a “chemical union,” nor a gas, fluid, powder, or solid, thus cannot be considered a “composition of matter.” </a:t>
            </a:r>
          </a:p>
          <a:p>
            <a:pPr eaLnBrk="1" hangingPunct="1"/>
            <a:endParaRPr lang="en-US" baseline="0" dirty="0" smtClean="0"/>
          </a:p>
          <a:p>
            <a:pPr eaLnBrk="1" hangingPunct="1"/>
            <a:r>
              <a:rPr lang="en-US" baseline="0" dirty="0" smtClean="0"/>
              <a:t>It is important to note the difference between a claim to a signal per se and claims that merely include a signal as an element.  The issue of eligibility only arises when the claim is directed to the signal per se.  Claims that do not usually raise an issue of eligibility for failure to claim a statutory category include a product with a signal stored in it, a method of generating a signal, or a method of detecting a signal, for example. </a:t>
            </a:r>
          </a:p>
          <a:p>
            <a:pPr eaLnBrk="1" hangingPunct="1"/>
            <a:endParaRPr lang="en-US" baseline="0" dirty="0" smtClean="0"/>
          </a:p>
          <a:p>
            <a:pPr eaLnBrk="1" hangingPunct="1"/>
            <a:r>
              <a:rPr lang="en-US" sz="1200" dirty="0" smtClean="0"/>
              <a:t>The case cite can be</a:t>
            </a:r>
            <a:r>
              <a:rPr lang="en-US" sz="1200" baseline="0" dirty="0" smtClean="0"/>
              <a:t> found</a:t>
            </a:r>
            <a:r>
              <a:rPr lang="en-US" sz="1200" dirty="0" smtClean="0"/>
              <a:t> at the end</a:t>
            </a:r>
            <a:r>
              <a:rPr lang="en-US" sz="1200" baseline="0" dirty="0" smtClean="0"/>
              <a:t> of the slide set.</a:t>
            </a:r>
            <a:endParaRPr lang="en-US" sz="1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smtClean="0">
                <a:solidFill>
                  <a:schemeClr val="tx1"/>
                </a:solidFill>
                <a:latin typeface="Times New Roman" pitchFamily="18" charset="0"/>
              </a:rPr>
              <a:pPr eaLnBrk="1" hangingPunct="1"/>
              <a:t>16</a:t>
            </a:fld>
            <a:endParaRPr lang="en-US" sz="1200" b="0" i="0" dirty="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xfrm>
            <a:off x="641350" y="696913"/>
            <a:ext cx="5576888" cy="3486150"/>
          </a:xfrm>
          <a:ln/>
        </p:spPr>
      </p:sp>
      <p:sp>
        <p:nvSpPr>
          <p:cNvPr id="56324" name="Rectangle 3"/>
          <p:cNvSpPr>
            <a:spLocks noGrp="1" noChangeArrowheads="1"/>
          </p:cNvSpPr>
          <p:nvPr>
            <p:ph type="body" idx="1"/>
          </p:nvPr>
        </p:nvSpPr>
        <p:spPr>
          <a:noFill/>
        </p:spPr>
        <p:txBody>
          <a:bodyPr/>
          <a:lstStyle/>
          <a:p>
            <a:pPr eaLnBrk="1" hangingPunct="1"/>
            <a:r>
              <a:rPr lang="en-US" baseline="0" dirty="0" smtClean="0"/>
              <a:t>The issue of nonstatutory signal claims often arises because the specification uses a form paragraph with a laundry list of forms of Computer Readable Medium (CRM) that includes carrier waves and other transmission media.  These types of paragraphs sweep signals into the scope of the claim. The issue may also arise when the specification is silent as to the type of CRM used.</a:t>
            </a:r>
          </a:p>
          <a:p>
            <a:pPr eaLnBrk="1" hangingPunct="1"/>
            <a:endParaRPr lang="en-US" baseline="0" dirty="0" smtClean="0"/>
          </a:p>
          <a:p>
            <a:pPr eaLnBrk="1" hangingPunct="1"/>
            <a:r>
              <a:rPr lang="en-US" baseline="0" dirty="0" smtClean="0"/>
              <a:t>There are many existing patents that describe signals as being one type of media included within computer readable </a:t>
            </a:r>
            <a:r>
              <a:rPr lang="en-US" u="sng" baseline="0" dirty="0" smtClean="0"/>
              <a:t>storage</a:t>
            </a:r>
            <a:r>
              <a:rPr lang="en-US" baseline="0" dirty="0" smtClean="0"/>
              <a:t> media.  As a result, the broadest reasonable interpretation (BRI), absent a special definition in the specification, is that ‘storage’ covers signals.  The Office uses the broadest reasonable meaning of words in their ordinary usage as they would be understood by one of ordinary skill in the art, taking into account whatever enlightenment by way of definitions or otherwise that may be afforded in the written description.  See MPEP 2111 for further information. </a:t>
            </a:r>
          </a:p>
          <a:p>
            <a:pPr eaLnBrk="1" hangingPunct="1"/>
            <a:endParaRPr lang="en-US" baseline="0" dirty="0" smtClean="0"/>
          </a:p>
          <a:p>
            <a:pPr eaLnBrk="1" hangingPunct="1"/>
            <a:r>
              <a:rPr lang="en-US" baseline="0" dirty="0" smtClean="0"/>
              <a:t>Applicants may rely on a special definition that was provided in the specification </a:t>
            </a:r>
            <a:r>
              <a:rPr lang="en-US" u="sng" baseline="0" dirty="0" smtClean="0"/>
              <a:t>as filed</a:t>
            </a:r>
            <a:r>
              <a:rPr lang="en-US" baseline="0" dirty="0" smtClean="0"/>
              <a:t> to limit the interpretation of a claim term when appropriate. As always, the claim interpretation must be done on a case-by-case basis and each case will turn on its own unique set of facts.</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smtClean="0">
                <a:solidFill>
                  <a:schemeClr val="tx1"/>
                </a:solidFill>
                <a:latin typeface="Times New Roman" pitchFamily="18" charset="0"/>
              </a:rPr>
              <a:pPr eaLnBrk="1" hangingPunct="1"/>
              <a:t>17</a:t>
            </a:fld>
            <a:endParaRPr lang="en-US" sz="1200" b="0" i="0" dirty="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xfrm>
            <a:off x="641350" y="696913"/>
            <a:ext cx="5576888" cy="3486150"/>
          </a:xfrm>
          <a:ln/>
        </p:spPr>
      </p:sp>
      <p:sp>
        <p:nvSpPr>
          <p:cNvPr id="56324" name="Rectangle 3"/>
          <p:cNvSpPr>
            <a:spLocks noGrp="1" noChangeArrowheads="1"/>
          </p:cNvSpPr>
          <p:nvPr>
            <p:ph type="body" idx="1"/>
          </p:nvPr>
        </p:nvSpPr>
        <p:spPr>
          <a:noFill/>
        </p:spPr>
        <p:txBody>
          <a:bodyPr/>
          <a:lstStyle/>
          <a:p>
            <a:pPr eaLnBrk="1" hangingPunct="1"/>
            <a:r>
              <a:rPr lang="en-US" dirty="0" smtClean="0"/>
              <a:t>It</a:t>
            </a:r>
            <a:r>
              <a:rPr lang="en-US" baseline="0" dirty="0" smtClean="0"/>
              <a:t> is up to the applicant to choose how best to draft the claim to avoid covering a signal.  An amendment must of course be supported by the original disclosure and as such, each application may offer different possibilities for amendment.  Some applicants object to adding “non-transitory”.  There is no requirement that this word be used, but the applicant then must propose an alternative that is fully supported by their original disclosure and excludes signals. See ‘Subject Matter Eligibility of Computer Readable Media’ (Jan. ‘10)</a:t>
            </a:r>
          </a:p>
          <a:p>
            <a:pPr eaLnBrk="1" hangingPunct="1"/>
            <a:endParaRPr lang="en-US" baseline="0" dirty="0" smtClean="0"/>
          </a:p>
          <a:p>
            <a:pPr eaLnBrk="1" hangingPunct="1"/>
            <a:r>
              <a:rPr lang="en-US" baseline="0" dirty="0" smtClean="0"/>
              <a:t>However, it is not acceptable to merely change the specification because the claim term still has the BRI based on the state of the art.  </a:t>
            </a:r>
          </a:p>
          <a:p>
            <a:pPr eaLnBrk="1" hangingPunct="1"/>
            <a:endParaRPr lang="en-US" baseline="0" dirty="0" smtClean="0"/>
          </a:p>
          <a:p>
            <a:pPr eaLnBrk="1" hangingPunct="1"/>
            <a:r>
              <a:rPr lang="en-US" baseline="0" dirty="0" smtClean="0"/>
              <a:t>As for storage, numerous patents exist in which signals are included in the laundry list of possible types of computer readable storage media – this has influenced the BRI, which must take into account the state of the art and what is known to one of ordinary skill in the art.  </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smtClean="0">
                <a:solidFill>
                  <a:schemeClr val="tx1"/>
                </a:solidFill>
                <a:latin typeface="Times New Roman" pitchFamily="18" charset="0"/>
              </a:rPr>
              <a:pPr eaLnBrk="1" hangingPunct="1"/>
              <a:t>18</a:t>
            </a:fld>
            <a:endParaRPr lang="en-US" sz="1200" b="0" i="0" dirty="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xfrm>
            <a:off x="641350" y="696913"/>
            <a:ext cx="5576888" cy="3486150"/>
          </a:xfrm>
          <a:ln/>
        </p:spPr>
      </p:sp>
      <p:sp>
        <p:nvSpPr>
          <p:cNvPr id="56324" name="Rectangle 3"/>
          <p:cNvSpPr>
            <a:spLocks noGrp="1" noChangeArrowheads="1"/>
          </p:cNvSpPr>
          <p:nvPr>
            <p:ph type="body" idx="1"/>
          </p:nvPr>
        </p:nvSpPr>
        <p:spPr>
          <a:noFill/>
        </p:spPr>
        <p:txBody>
          <a:bodyPr/>
          <a:lstStyle/>
          <a:p>
            <a:pPr eaLnBrk="1" hangingPunct="1"/>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u="none" dirty="0" smtClean="0"/>
              <a:t>Non-naturally</a:t>
            </a:r>
            <a:r>
              <a:rPr lang="en-US" altLang="en-US" u="none" baseline="0" dirty="0" smtClean="0"/>
              <a:t> occurring non-human organisms and DNA will typically fall within a statutory category (e.g., composition of matter and/or manufacture) under Step 1 of the 2014 Interim Eligibility Guidance. This type of subject matter may be eligible, if the claims pass Step 2 of the analysis. To the extent that MPEP 2105 suggests otherwise, it has been superseded by the 2014 Interim Eligibility Guidance.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u="none" baseline="0" dirty="0" smtClean="0"/>
              <a:t>Claims directed to or encompassing human organisms are ineligible, and always have been. </a:t>
            </a:r>
            <a:r>
              <a:rPr lang="en-US" altLang="en-US" i="0" u="none" baseline="0" dirty="0" smtClean="0"/>
              <a:t>N</a:t>
            </a:r>
            <a:r>
              <a:rPr lang="en-US" i="0" baseline="0" dirty="0" smtClean="0"/>
              <a:t>ote Memorandum to the Corps issued Sept. 11, 2011 “Claims Directed to or Encompassing a Human Organism”.  Also, as noted on slide 20, see Form Paragraph 7.04.01.</a:t>
            </a:r>
            <a:endParaRPr lang="en-US" i="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smtClean="0">
                <a:solidFill>
                  <a:schemeClr val="tx1"/>
                </a:solidFill>
                <a:latin typeface="Times New Roman" pitchFamily="18" charset="0"/>
              </a:rPr>
              <a:pPr eaLnBrk="1" hangingPunct="1"/>
              <a:t>19</a:t>
            </a:fld>
            <a:endParaRPr lang="en-US" sz="1200" b="0" i="0" dirty="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xfrm>
            <a:off x="641350" y="696913"/>
            <a:ext cx="5576888" cy="3486150"/>
          </a:xfrm>
          <a:ln/>
        </p:spPr>
      </p:sp>
      <p:sp>
        <p:nvSpPr>
          <p:cNvPr id="56324" name="Rectangle 3"/>
          <p:cNvSpPr>
            <a:spLocks noGrp="1" noChangeArrowheads="1"/>
          </p:cNvSpPr>
          <p:nvPr>
            <p:ph type="body" idx="1"/>
          </p:nvPr>
        </p:nvSpPr>
        <p:spPr>
          <a:noFill/>
        </p:spPr>
        <p:txBody>
          <a:bodyPr/>
          <a:lstStyle/>
          <a:p>
            <a:pPr eaLnBrk="1" hangingPunct="1"/>
            <a:r>
              <a:rPr lang="en-US" dirty="0" smtClean="0"/>
              <a:t>The next section will detail a failure</a:t>
            </a:r>
            <a:r>
              <a:rPr lang="en-US" baseline="0" dirty="0" smtClean="0"/>
              <a:t> to claim within a statutory category.</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smtClean="0">
                <a:solidFill>
                  <a:schemeClr val="tx1"/>
                </a:solidFill>
                <a:latin typeface="Times New Roman" pitchFamily="18" charset="0"/>
              </a:rPr>
              <a:pPr eaLnBrk="1" hangingPunct="1"/>
              <a:t>20</a:t>
            </a:fld>
            <a:endParaRPr lang="en-US" sz="1200" b="0" i="0" dirty="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xfrm>
            <a:off x="641350" y="696913"/>
            <a:ext cx="5576888" cy="3486150"/>
          </a:xfrm>
          <a:ln/>
        </p:spPr>
      </p:sp>
      <p:sp>
        <p:nvSpPr>
          <p:cNvPr id="56324"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a claim, under the broadest reasonable interpretation, </a:t>
            </a:r>
            <a:r>
              <a:rPr lang="en-US" sz="1200" dirty="0" smtClean="0"/>
              <a:t>covers an invention that does not fall within the four statutory categories, a rejection under 35 U.S.C. 101 must be made.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Form paragraphs 7.04.01, 7.05, and 7.05.01 should</a:t>
            </a:r>
            <a:r>
              <a:rPr lang="en-US" sz="1200" baseline="0" dirty="0" smtClean="0"/>
              <a:t> be used.</a:t>
            </a:r>
            <a:endParaRPr lang="en-US" sz="1200" dirty="0" smtClean="0"/>
          </a:p>
          <a:p>
            <a:pPr eaLnBrk="1" hangingPunct="1"/>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401782-5035-4E0F-B981-849D0B0DCEE9}" type="slidenum">
              <a:rPr lang="en-US"/>
              <a:pPr/>
              <a:t>3</a:t>
            </a:fld>
            <a:endParaRPr lang="en-US" dirty="0"/>
          </a:p>
        </p:txBody>
      </p:sp>
      <p:sp>
        <p:nvSpPr>
          <p:cNvPr id="1144834" name="Rectangle 2"/>
          <p:cNvSpPr>
            <a:spLocks noGrp="1" noRot="1" noChangeAspect="1" noChangeArrowheads="1" noTextEdit="1"/>
          </p:cNvSpPr>
          <p:nvPr>
            <p:ph type="sldImg"/>
          </p:nvPr>
        </p:nvSpPr>
        <p:spPr>
          <a:xfrm>
            <a:off x="641350" y="696913"/>
            <a:ext cx="5576888" cy="3486150"/>
          </a:xfrm>
          <a:ln/>
        </p:spPr>
      </p:sp>
      <p:sp>
        <p:nvSpPr>
          <p:cNvPr id="1144835" name="Rectangle 3"/>
          <p:cNvSpPr>
            <a:spLocks noGrp="1" noChangeArrowheads="1"/>
          </p:cNvSpPr>
          <p:nvPr>
            <p:ph type="body" idx="1"/>
          </p:nvPr>
        </p:nvSpPr>
        <p:spPr/>
        <p:txBody>
          <a:bodyPr/>
          <a:lstStyle/>
          <a:p>
            <a:r>
              <a:rPr lang="en-US" dirty="0" smtClean="0"/>
              <a:t>The objectives of this training module are to provide:</a:t>
            </a:r>
            <a:br>
              <a:rPr lang="en-US" dirty="0" smtClean="0"/>
            </a:br>
            <a:r>
              <a:rPr lang="en-US" dirty="0" smtClean="0"/>
              <a:t/>
            </a:r>
            <a:br>
              <a:rPr lang="en-US" dirty="0" smtClean="0"/>
            </a:br>
            <a:r>
              <a:rPr lang="en-US" dirty="0" smtClean="0"/>
              <a:t>The</a:t>
            </a:r>
            <a:r>
              <a:rPr lang="en-US" baseline="0" dirty="0" smtClean="0"/>
              <a:t> requirements of 35 USC 101;</a:t>
            </a:r>
          </a:p>
          <a:p>
            <a:r>
              <a:rPr lang="en-US" baseline="0" dirty="0" smtClean="0"/>
              <a:t>The Four Statutory Categories found in Step 1 of the Subject Matter Eligibility Analysis; and </a:t>
            </a:r>
          </a:p>
          <a:p>
            <a:r>
              <a:rPr lang="en-US" baseline="0" dirty="0" smtClean="0"/>
              <a:t>Provide examples of nonstatutory claims which fall outside of the four statutory categories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smtClean="0">
                <a:solidFill>
                  <a:schemeClr val="tx1"/>
                </a:solidFill>
                <a:latin typeface="Times New Roman" pitchFamily="18" charset="0"/>
              </a:rPr>
              <a:pPr eaLnBrk="1" hangingPunct="1"/>
              <a:t>21</a:t>
            </a:fld>
            <a:endParaRPr lang="en-US" sz="1200" b="0" i="0" dirty="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xfrm>
            <a:off x="641350" y="696913"/>
            <a:ext cx="5576888" cy="3486150"/>
          </a:xfrm>
          <a:ln/>
        </p:spPr>
      </p:sp>
      <p:sp>
        <p:nvSpPr>
          <p:cNvPr id="56324"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Alternatively, if a claim </a:t>
            </a:r>
            <a:r>
              <a:rPr lang="en-US" sz="1200" dirty="0" smtClean="0"/>
              <a:t>covers an invention for human organisms, form paragraphs 7.04.03 should be used.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If a claim covers an invention in which there is incorrect </a:t>
            </a:r>
            <a:r>
              <a:rPr lang="en-US" sz="1200" dirty="0" err="1" smtClean="0"/>
              <a:t>inventorship</a:t>
            </a:r>
            <a:r>
              <a:rPr lang="en-US" sz="1200" baseline="0" dirty="0" smtClean="0"/>
              <a:t> form paragraph</a:t>
            </a:r>
            <a:r>
              <a:rPr lang="en-US" sz="1200" dirty="0" smtClean="0"/>
              <a:t> 7.04.101.aia or 7.04.102.aia should</a:t>
            </a:r>
            <a:r>
              <a:rPr lang="en-US" sz="1200" baseline="0" dirty="0" smtClean="0"/>
              <a:t> be used.</a:t>
            </a:r>
            <a:endParaRPr lang="en-US" sz="1200" dirty="0" smtClean="0"/>
          </a:p>
          <a:p>
            <a:pPr eaLnBrk="1" hangingPunct="1"/>
            <a:endParaRPr lang="en-US"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smtClean="0">
                <a:solidFill>
                  <a:schemeClr val="tx1"/>
                </a:solidFill>
                <a:latin typeface="Times New Roman" pitchFamily="18" charset="0"/>
              </a:rPr>
              <a:pPr eaLnBrk="1" hangingPunct="1"/>
              <a:t>22</a:t>
            </a:fld>
            <a:endParaRPr lang="en-US" sz="1200" b="0" i="0" dirty="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xfrm>
            <a:off x="641350" y="696913"/>
            <a:ext cx="5576888" cy="3486150"/>
          </a:xfrm>
          <a:ln/>
        </p:spPr>
      </p:sp>
      <p:sp>
        <p:nvSpPr>
          <p:cNvPr id="56324" name="Rectangle 3"/>
          <p:cNvSpPr>
            <a:spLocks noGrp="1" noChangeArrowheads="1"/>
          </p:cNvSpPr>
          <p:nvPr>
            <p:ph type="body" idx="1"/>
          </p:nvPr>
        </p:nvSpPr>
        <p:spPr>
          <a:noFill/>
        </p:spPr>
        <p:txBody>
          <a:bodyPr/>
          <a:lstStyle/>
          <a:p>
            <a:r>
              <a:rPr lang="en-US" sz="1200" dirty="0" smtClean="0"/>
              <a:t>During examination the record should be made clear with regard to which</a:t>
            </a:r>
            <a:r>
              <a:rPr lang="en-US" sz="1200" baseline="0" dirty="0" smtClean="0"/>
              <a:t> claim limitations have been interpreted under 35 USC 101. A clear record benefits </a:t>
            </a:r>
            <a:r>
              <a:rPr lang="en-US" sz="1200" dirty="0" smtClean="0"/>
              <a:t>the Examiner, the Applicant, and the Public. Specifically,</a:t>
            </a:r>
            <a:r>
              <a:rPr lang="en-US" sz="1200" baseline="0" dirty="0" smtClean="0"/>
              <a:t> a clear prosecution record p</a:t>
            </a:r>
            <a:r>
              <a:rPr lang="en-US" sz="1200" dirty="0" smtClean="0"/>
              <a:t>laces the Applicant on notice with regard to the Office’s position enabling a more effective Applicant response and provides insight to the broadest reasonable interpretation for the claim limitations under 35 USC</a:t>
            </a:r>
            <a:r>
              <a:rPr lang="en-US" sz="1200" baseline="0" dirty="0" smtClean="0"/>
              <a:t> 101.</a:t>
            </a:r>
          </a:p>
          <a:p>
            <a:endParaRPr lang="en-US" sz="1200" baseline="0" dirty="0" smtClean="0"/>
          </a:p>
          <a:p>
            <a:r>
              <a:rPr lang="en-US" sz="1200" baseline="0" dirty="0" smtClean="0"/>
              <a:t>When clarifying the record, use MPEP 2106(I)[</a:t>
            </a:r>
            <a:r>
              <a:rPr lang="en-US" sz="1200" i="1" baseline="0" dirty="0" smtClean="0"/>
              <a:t>Roman numeral I</a:t>
            </a:r>
            <a:r>
              <a:rPr lang="en-US" sz="1200" i="0" baseline="0" dirty="0" smtClean="0"/>
              <a:t>] to help explain why the claim does not fit within one of the four categories and illustrate why the BRI of the claim encompasses a nonstatutory embodiment, for example, signals </a:t>
            </a:r>
            <a:r>
              <a:rPr lang="en-US" sz="1200" i="1" baseline="0" dirty="0" smtClean="0"/>
              <a:t>per se</a:t>
            </a:r>
            <a:r>
              <a:rPr lang="en-US" sz="1200" i="0" baseline="0" dirty="0" smtClean="0"/>
              <a:t> and human organism type claims.  Comments can also be added when a claim is eligible, but clarification is helpful to understand the BRI given to the claim. </a:t>
            </a:r>
            <a:endParaRPr lang="en-US" sz="1200" dirty="0" smtClean="0"/>
          </a:p>
          <a:p>
            <a:pPr eaLnBrk="1" hangingPunct="1"/>
            <a:endParaRPr lang="en-US" sz="1200" baseline="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4F2FD635-3291-48E5-8418-4CA78A785DBC}" type="slidenum">
              <a:rPr lang="en-US" sz="1200" b="0" i="0" smtClean="0">
                <a:solidFill>
                  <a:schemeClr val="tx1"/>
                </a:solidFill>
                <a:latin typeface="Times New Roman" pitchFamily="18" charset="0"/>
              </a:rPr>
              <a:pPr eaLnBrk="1" hangingPunct="1"/>
              <a:t>23</a:t>
            </a:fld>
            <a:endParaRPr lang="en-US" sz="1200" b="0" i="0" dirty="0" smtClean="0">
              <a:solidFill>
                <a:schemeClr val="tx1"/>
              </a:solidFill>
              <a:latin typeface="Times New Roman" pitchFamily="18" charset="0"/>
            </a:endParaRPr>
          </a:p>
        </p:txBody>
      </p:sp>
      <p:sp>
        <p:nvSpPr>
          <p:cNvPr id="53251" name="Rectangle 2"/>
          <p:cNvSpPr>
            <a:spLocks noGrp="1" noRot="1" noChangeAspect="1" noChangeArrowheads="1" noTextEdit="1"/>
          </p:cNvSpPr>
          <p:nvPr>
            <p:ph type="sldImg"/>
          </p:nvPr>
        </p:nvSpPr>
        <p:spPr>
          <a:xfrm>
            <a:off x="641350" y="696913"/>
            <a:ext cx="5576888" cy="3486150"/>
          </a:xfrm>
          <a:ln/>
        </p:spPr>
      </p:sp>
      <p:sp>
        <p:nvSpPr>
          <p:cNvPr id="53252" name="Rectangle 3"/>
          <p:cNvSpPr>
            <a:spLocks noGrp="1" noChangeArrowheads="1"/>
          </p:cNvSpPr>
          <p:nvPr>
            <p:ph type="body" idx="1"/>
          </p:nvPr>
        </p:nvSpPr>
        <p:spPr>
          <a:noFill/>
        </p:spPr>
        <p:txBody>
          <a:bodyPr/>
          <a:lstStyle/>
          <a:p>
            <a:pPr eaLnBrk="1" hangingPunct="1"/>
            <a:r>
              <a:rPr lang="en-US" dirty="0" smtClean="0"/>
              <a:t>Case citations can be found in the 2014 Interim Eligibility</a:t>
            </a:r>
            <a:r>
              <a:rPr lang="en-US" baseline="0" dirty="0" smtClean="0"/>
              <a:t> Guidance and the MPEP.  </a:t>
            </a:r>
            <a:r>
              <a:rPr lang="en-US" dirty="0" smtClean="0"/>
              <a:t>Additional citations for cases featured in this presentation are provided here. </a:t>
            </a:r>
          </a:p>
          <a:p>
            <a:pPr eaLnBrk="1" hangingPunct="1"/>
            <a:endParaRPr lang="en-US" dirty="0" smtClean="0"/>
          </a:p>
          <a:p>
            <a:pPr eaLnBrk="1" hangingPunct="1"/>
            <a:r>
              <a:rPr lang="en-US" dirty="0" smtClean="0"/>
              <a:t>For any further questions regarding this training, please contact your SPE or TQAS.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C54C479-504E-4CC7-853E-0EB1D30BCAA8}" type="slidenum">
              <a:rPr lang="en-US" sz="1200" b="0" i="0" smtClean="0">
                <a:solidFill>
                  <a:schemeClr val="tx1"/>
                </a:solidFill>
                <a:latin typeface="Times New Roman" pitchFamily="18" charset="0"/>
              </a:rPr>
              <a:pPr eaLnBrk="1" hangingPunct="1"/>
              <a:t>4</a:t>
            </a:fld>
            <a:endParaRPr lang="en-US" sz="1200" b="0" i="0" dirty="0" smtClean="0">
              <a:solidFill>
                <a:schemeClr val="tx1"/>
              </a:solidFill>
              <a:latin typeface="Times New Roman" pitchFamily="18" charset="0"/>
            </a:endParaRPr>
          </a:p>
        </p:txBody>
      </p:sp>
      <p:sp>
        <p:nvSpPr>
          <p:cNvPr id="52227" name="Rectangle 2"/>
          <p:cNvSpPr>
            <a:spLocks noGrp="1" noRot="1" noChangeAspect="1" noChangeArrowheads="1" noTextEdit="1"/>
          </p:cNvSpPr>
          <p:nvPr>
            <p:ph type="sldImg"/>
          </p:nvPr>
        </p:nvSpPr>
        <p:spPr>
          <a:xfrm>
            <a:off x="641350" y="696913"/>
            <a:ext cx="5576888" cy="3486150"/>
          </a:xfrm>
          <a:ln/>
        </p:spPr>
      </p:sp>
      <p:sp>
        <p:nvSpPr>
          <p:cNvPr id="52228" name="Rectangle 3"/>
          <p:cNvSpPr>
            <a:spLocks noGrp="1" noChangeArrowheads="1"/>
          </p:cNvSpPr>
          <p:nvPr>
            <p:ph type="body" idx="1"/>
          </p:nvPr>
        </p:nvSpPr>
        <p:spPr>
          <a:noFill/>
        </p:spPr>
        <p:txBody>
          <a:bodyPr/>
          <a:lstStyle/>
          <a:p>
            <a:pPr eaLnBrk="1" hangingPunct="1"/>
            <a:r>
              <a:rPr lang="en-US" dirty="0" smtClean="0"/>
              <a:t>The following section will detail the four statutory</a:t>
            </a:r>
            <a:r>
              <a:rPr lang="en-US" baseline="0" dirty="0" smtClean="0"/>
              <a:t> requirements under 35 USC 101.</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C54C479-504E-4CC7-853E-0EB1D30BCAA8}" type="slidenum">
              <a:rPr lang="en-US" sz="1200" b="0" i="0" smtClean="0">
                <a:solidFill>
                  <a:schemeClr val="tx1"/>
                </a:solidFill>
                <a:latin typeface="Times New Roman" pitchFamily="18" charset="0"/>
              </a:rPr>
              <a:pPr eaLnBrk="1" hangingPunct="1"/>
              <a:t>5</a:t>
            </a:fld>
            <a:endParaRPr lang="en-US" sz="1200" b="0" i="0" dirty="0" smtClean="0">
              <a:solidFill>
                <a:schemeClr val="tx1"/>
              </a:solidFill>
              <a:latin typeface="Times New Roman" pitchFamily="18" charset="0"/>
            </a:endParaRPr>
          </a:p>
        </p:txBody>
      </p:sp>
      <p:sp>
        <p:nvSpPr>
          <p:cNvPr id="52227" name="Rectangle 2"/>
          <p:cNvSpPr>
            <a:spLocks noGrp="1" noRot="1" noChangeAspect="1" noChangeArrowheads="1" noTextEdit="1"/>
          </p:cNvSpPr>
          <p:nvPr>
            <p:ph type="sldImg"/>
          </p:nvPr>
        </p:nvSpPr>
        <p:spPr>
          <a:xfrm>
            <a:off x="641350" y="696913"/>
            <a:ext cx="5576888" cy="3486150"/>
          </a:xfrm>
          <a:ln/>
        </p:spPr>
      </p:sp>
      <p:sp>
        <p:nvSpPr>
          <p:cNvPr id="52228" name="Rectangle 3"/>
          <p:cNvSpPr>
            <a:spLocks noGrp="1" noChangeArrowheads="1"/>
          </p:cNvSpPr>
          <p:nvPr>
            <p:ph type="body" idx="1"/>
          </p:nvPr>
        </p:nvSpPr>
        <p:spPr>
          <a:noFill/>
        </p:spPr>
        <p:txBody>
          <a:bodyPr/>
          <a:lstStyle/>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35 USC 101 reads: “</a:t>
            </a:r>
            <a:r>
              <a:rPr lang="en-US" sz="1200" b="0" dirty="0" smtClean="0"/>
              <a:t>Whoever invents or discovers any new and useful process, machine, manufacture, or composition of matter, or any new and useful improvement thereof, may obtain a</a:t>
            </a:r>
            <a:r>
              <a:rPr lang="en-US" sz="1200" b="1" dirty="0" smtClean="0"/>
              <a:t> </a:t>
            </a:r>
            <a:r>
              <a:rPr lang="en-US" sz="1200" dirty="0" smtClean="0"/>
              <a:t>patent therefor, subject to the conditions and requirements of this title.”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a claim</a:t>
            </a:r>
            <a:r>
              <a:rPr lang="en-US" baseline="0" dirty="0" smtClean="0"/>
              <a:t> limitation to be eligible under 35 USC 101, the claim must fall within at least one of the four statutory categories provided by 101. </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C54C479-504E-4CC7-853E-0EB1D30BCAA8}" type="slidenum">
              <a:rPr lang="en-US" sz="1200" b="0" i="0" smtClean="0">
                <a:solidFill>
                  <a:schemeClr val="tx1"/>
                </a:solidFill>
                <a:latin typeface="Times New Roman" pitchFamily="18" charset="0"/>
              </a:rPr>
              <a:pPr eaLnBrk="1" hangingPunct="1"/>
              <a:t>6</a:t>
            </a:fld>
            <a:endParaRPr lang="en-US" sz="1200" b="0" i="0" dirty="0" smtClean="0">
              <a:solidFill>
                <a:schemeClr val="tx1"/>
              </a:solidFill>
              <a:latin typeface="Times New Roman" pitchFamily="18" charset="0"/>
            </a:endParaRPr>
          </a:p>
        </p:txBody>
      </p:sp>
      <p:sp>
        <p:nvSpPr>
          <p:cNvPr id="52227" name="Rectangle 2"/>
          <p:cNvSpPr>
            <a:spLocks noGrp="1" noRot="1" noChangeAspect="1" noChangeArrowheads="1" noTextEdit="1"/>
          </p:cNvSpPr>
          <p:nvPr>
            <p:ph type="sldImg"/>
          </p:nvPr>
        </p:nvSpPr>
        <p:spPr>
          <a:xfrm>
            <a:off x="641350" y="696913"/>
            <a:ext cx="5576888" cy="3486150"/>
          </a:xfrm>
          <a:ln/>
        </p:spPr>
      </p:sp>
      <p:sp>
        <p:nvSpPr>
          <p:cNvPr id="52228" name="Rectangle 3"/>
          <p:cNvSpPr>
            <a:spLocks noGrp="1" noChangeArrowheads="1"/>
          </p:cNvSpPr>
          <p:nvPr>
            <p:ph type="body" idx="1"/>
          </p:nvPr>
        </p:nvSpPr>
        <p:spPr>
          <a:noFill/>
        </p:spPr>
        <p:txBody>
          <a:bodyPr/>
          <a:lstStyle/>
          <a:p>
            <a:pPr eaLnBrk="1" hangingPunct="1"/>
            <a:r>
              <a:rPr lang="en-US" dirty="0" smtClean="0"/>
              <a:t>35 USC 101 is interpreted to impose four</a:t>
            </a:r>
            <a:r>
              <a:rPr lang="en-US" baseline="0" dirty="0" smtClean="0"/>
              <a:t> requirements.</a:t>
            </a:r>
          </a:p>
          <a:p>
            <a:pPr eaLnBrk="1" hangingPunct="1"/>
            <a:r>
              <a:rPr lang="en-US" baseline="0" dirty="0" smtClean="0"/>
              <a:t> </a:t>
            </a:r>
          </a:p>
          <a:p>
            <a:pPr eaLnBrk="1" hangingPunct="1"/>
            <a:r>
              <a:rPr lang="en-US" baseline="0" dirty="0" smtClean="0"/>
              <a:t>The first is the basis for the bar against double patenting </a:t>
            </a:r>
            <a:r>
              <a:rPr lang="en-US" dirty="0" smtClean="0"/>
              <a:t>– the statute says “a” patent (only</a:t>
            </a:r>
            <a:r>
              <a:rPr lang="en-US" baseline="0" dirty="0" smtClean="0"/>
              <a:t> one) </a:t>
            </a:r>
            <a:r>
              <a:rPr lang="en-US" dirty="0" smtClean="0"/>
              <a:t>may be obtained for an invention</a:t>
            </a:r>
            <a:r>
              <a:rPr lang="en-US" baseline="0" dirty="0" smtClean="0"/>
              <a:t>.  An inventor cannot obtain two patents for the exact same invention.</a:t>
            </a:r>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second is that the claimed invention must be useful.  This means that the invention must have a specific, substantial and credible utility.   The classic example of this is the perpetual motion machine – it is not credible based on our scientific understanding today and therefore would be barred under section 101.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r>
              <a:rPr lang="en-US" baseline="0" dirty="0" smtClean="0"/>
              <a:t>The third is that the claimed invention must fall within one of the four listed categories – process, machine, manufacture, or composition of matter – as these have been interpreted by the courts.  This requirement is what we will be focusing on during this training.  </a:t>
            </a:r>
          </a:p>
          <a:p>
            <a:pPr eaLnBrk="1" hangingPunct="1"/>
            <a:endParaRPr lang="en-US" baseline="0" dirty="0" smtClean="0"/>
          </a:p>
          <a:p>
            <a:pPr eaLnBrk="1" hangingPunct="1"/>
            <a:r>
              <a:rPr lang="en-US" baseline="0" dirty="0" smtClean="0"/>
              <a:t>The fourth is that the patent may only be obtained by the person who engages in the act of inventing or discovering the subject matter of the invention. Pre AIA, this “inventorship” requirement was covered by 35 USC 102(f).</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smtClean="0">
                <a:solidFill>
                  <a:schemeClr val="tx1"/>
                </a:solidFill>
                <a:latin typeface="Times New Roman" pitchFamily="18" charset="0"/>
              </a:rPr>
              <a:pPr eaLnBrk="1" hangingPunct="1"/>
              <a:t>7</a:t>
            </a:fld>
            <a:endParaRPr lang="en-US" sz="1200" b="0" i="0" dirty="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xfrm>
            <a:off x="641350" y="696913"/>
            <a:ext cx="5576888" cy="3486150"/>
          </a:xfrm>
          <a:ln/>
        </p:spPr>
      </p:sp>
      <p:sp>
        <p:nvSpPr>
          <p:cNvPr id="56324" name="Rectangle 3"/>
          <p:cNvSpPr>
            <a:spLocks noGrp="1" noChangeArrowheads="1"/>
          </p:cNvSpPr>
          <p:nvPr>
            <p:ph type="body" idx="1"/>
          </p:nvPr>
        </p:nvSpPr>
        <p:spPr>
          <a:noFill/>
        </p:spPr>
        <p:txBody>
          <a:bodyPr/>
          <a:lstStyle/>
          <a:p>
            <a:pPr eaLnBrk="1" hangingPunct="1"/>
            <a:r>
              <a:rPr lang="en-US" dirty="0" smtClean="0"/>
              <a:t>The following section will detail the four statutory</a:t>
            </a:r>
            <a:r>
              <a:rPr lang="en-US" baseline="0" dirty="0" smtClean="0"/>
              <a:t> categories of invention under the 35 USC 101 subject matter eligibility analysis.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smtClean="0">
                <a:solidFill>
                  <a:schemeClr val="tx1"/>
                </a:solidFill>
                <a:latin typeface="Times New Roman" pitchFamily="18" charset="0"/>
              </a:rPr>
              <a:pPr eaLnBrk="1" hangingPunct="1"/>
              <a:t>8</a:t>
            </a:fld>
            <a:endParaRPr lang="en-US" sz="1200" b="0" i="0" dirty="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xfrm>
            <a:off x="641350" y="696913"/>
            <a:ext cx="5576888" cy="3486150"/>
          </a:xfrm>
          <a:ln/>
        </p:spPr>
      </p:sp>
      <p:sp>
        <p:nvSpPr>
          <p:cNvPr id="56324" name="Rectangle 3"/>
          <p:cNvSpPr>
            <a:spLocks noGrp="1" noChangeArrowheads="1"/>
          </p:cNvSpPr>
          <p:nvPr>
            <p:ph type="body" idx="1"/>
          </p:nvPr>
        </p:nvSpPr>
        <p:spPr>
          <a:noFill/>
        </p:spPr>
        <p:txBody>
          <a:bodyPr/>
          <a:lstStyle/>
          <a:p>
            <a:pPr eaLnBrk="1" hangingPunct="1"/>
            <a:r>
              <a:rPr lang="en-US" dirty="0" smtClean="0"/>
              <a:t>The</a:t>
            </a:r>
            <a:r>
              <a:rPr lang="en-US" baseline="0" dirty="0" smtClean="0"/>
              <a:t> four statutory categories of invention are:</a:t>
            </a:r>
          </a:p>
          <a:p>
            <a:pPr marL="171450" indent="-171450" eaLnBrk="1" hangingPunct="1">
              <a:buFontTx/>
              <a:buChar char="-"/>
            </a:pPr>
            <a:r>
              <a:rPr lang="en-US" baseline="0" dirty="0" smtClean="0"/>
              <a:t>Process</a:t>
            </a:r>
          </a:p>
          <a:p>
            <a:pPr marL="171450" indent="-171450" eaLnBrk="1" hangingPunct="1">
              <a:buFontTx/>
              <a:buChar char="-"/>
            </a:pPr>
            <a:r>
              <a:rPr lang="en-US" baseline="0" dirty="0" smtClean="0"/>
              <a:t>Machine</a:t>
            </a:r>
          </a:p>
          <a:p>
            <a:pPr marL="171450" indent="-171450" eaLnBrk="1" hangingPunct="1">
              <a:buFontTx/>
              <a:buChar char="-"/>
            </a:pPr>
            <a:r>
              <a:rPr lang="en-US" baseline="0" dirty="0" smtClean="0"/>
              <a:t>Manufacture, or </a:t>
            </a:r>
          </a:p>
          <a:p>
            <a:pPr marL="171450" indent="-171450" eaLnBrk="1" hangingPunct="1">
              <a:buFontTx/>
              <a:buChar char="-"/>
            </a:pPr>
            <a:r>
              <a:rPr lang="en-US" baseline="0" dirty="0" smtClean="0"/>
              <a:t>Composition of Matter</a:t>
            </a:r>
          </a:p>
          <a:p>
            <a:pPr marL="171450" indent="-171450" eaLnBrk="1" hangingPunct="1">
              <a:buFontTx/>
              <a:buChar char="-"/>
            </a:pPr>
            <a:endParaRPr lang="en-US" baseline="0" dirty="0" smtClean="0"/>
          </a:p>
          <a:p>
            <a:pPr eaLnBrk="1" hangingPunct="1"/>
            <a:r>
              <a:rPr lang="en-US" dirty="0" smtClean="0"/>
              <a:t>The definitions</a:t>
            </a:r>
            <a:r>
              <a:rPr lang="en-US" baseline="0" dirty="0" smtClean="0"/>
              <a:t> of the categories are explained in MPEP 2106 and originate in case law based on how the courts have interpreted 35 U.S.C. section 101.  The courts have identified “judicial exceptions” as exclusions to the four categories of invention recited in the statute. Laws of nature, natural phenomena, and abstract ideas are terms used by the courts to cover basic tools of scientific principles, naturally occurring phenomena, mental processes, and mathematical algorithms. </a:t>
            </a:r>
          </a:p>
          <a:p>
            <a:pPr eaLnBrk="1" hangingPunct="1"/>
            <a:endParaRPr lang="en-US" baseline="0" dirty="0" smtClean="0"/>
          </a:p>
          <a:p>
            <a:pPr eaLnBrk="1" hangingPunct="1"/>
            <a:r>
              <a:rPr lang="en-US" baseline="0" dirty="0" smtClean="0"/>
              <a:t>“Process” is also defined in 35 USC 100 as “process, art, or method, and includes a new use of a known process, machine, manufacture, composition of matter, or material.” </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6888" cy="3486150"/>
          </a:xfrm>
        </p:spPr>
      </p:sp>
      <p:sp>
        <p:nvSpPr>
          <p:cNvPr id="3" name="Notes Placeholder 2"/>
          <p:cNvSpPr>
            <a:spLocks noGrp="1"/>
          </p:cNvSpPr>
          <p:nvPr>
            <p:ph type="body" idx="1"/>
          </p:nvPr>
        </p:nvSpPr>
        <p:spPr/>
        <p:txBody>
          <a:bodyPr/>
          <a:lstStyle/>
          <a:p>
            <a:r>
              <a:rPr lang="en-US" sz="1200" dirty="0" smtClean="0"/>
              <a:t>The 2014 Interim Eligibility Guidance (Issued Dec. 16, 2014, 79 FR 74618) provides</a:t>
            </a:r>
            <a:r>
              <a:rPr lang="en-US" sz="1200" baseline="0" dirty="0" smtClean="0"/>
              <a:t> a two step subject matter eligibility test for product and process claims under 35 USC 101. </a:t>
            </a:r>
          </a:p>
          <a:p>
            <a:endParaRPr lang="en-US" sz="1200" baseline="0" dirty="0" smtClean="0"/>
          </a:p>
          <a:p>
            <a:r>
              <a:rPr lang="en-US" sz="1200" baseline="0" dirty="0" smtClean="0"/>
              <a:t>This training focuses on Step 1. Under the Step 1 analysis, the claim “must be directed to one of the four statutory categories” in order to be considered patent eligible. This step is not new and is described in MPEP 2106(I) </a:t>
            </a:r>
            <a:r>
              <a:rPr lang="en-US" sz="1200" i="1" baseline="0" dirty="0" smtClean="0"/>
              <a:t>[Roman numeral I]</a:t>
            </a:r>
            <a:r>
              <a:rPr lang="en-US" sz="1200" baseline="0" dirty="0" smtClean="0"/>
              <a:t>. </a:t>
            </a:r>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9</a:t>
            </a:fld>
            <a:endParaRPr lang="en-US" dirty="0"/>
          </a:p>
        </p:txBody>
      </p:sp>
    </p:spTree>
    <p:extLst>
      <p:ext uri="{BB962C8B-B14F-4D97-AF65-F5344CB8AC3E}">
        <p14:creationId xmlns:p14="http://schemas.microsoft.com/office/powerpoint/2010/main" val="302945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smtClean="0">
                <a:solidFill>
                  <a:schemeClr val="tx1"/>
                </a:solidFill>
                <a:latin typeface="Times New Roman" pitchFamily="18" charset="0"/>
              </a:rPr>
              <a:pPr eaLnBrk="1" hangingPunct="1"/>
              <a:t>10</a:t>
            </a:fld>
            <a:endParaRPr lang="en-US" sz="1200" b="0" i="0" dirty="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xfrm>
            <a:off x="641350" y="696913"/>
            <a:ext cx="5576888" cy="3486150"/>
          </a:xfrm>
          <a:ln/>
        </p:spPr>
      </p:sp>
      <p:sp>
        <p:nvSpPr>
          <p:cNvPr id="56324" name="Rectangle 3"/>
          <p:cNvSpPr>
            <a:spLocks noGrp="1" noChangeArrowheads="1"/>
          </p:cNvSpPr>
          <p:nvPr>
            <p:ph type="body" idx="1"/>
          </p:nvPr>
        </p:nvSpPr>
        <p:spPr>
          <a:noFill/>
        </p:spPr>
        <p:txBody>
          <a:bodyPr/>
          <a:lstStyle/>
          <a:p>
            <a:pPr eaLnBrk="1" hangingPunct="1"/>
            <a:r>
              <a:rPr lang="en-US" dirty="0" smtClean="0"/>
              <a:t>Claims falling outside the four categories must be treated under 101 as being drawn to subject</a:t>
            </a:r>
            <a:r>
              <a:rPr lang="en-US" baseline="0" dirty="0" smtClean="0"/>
              <a:t> matter not within one of the four categories of invention.</a:t>
            </a:r>
          </a:p>
          <a:p>
            <a:pPr eaLnBrk="1" hangingPunct="1"/>
            <a:endParaRPr lang="en-US" baseline="0" dirty="0" smtClean="0"/>
          </a:p>
          <a:p>
            <a:pPr eaLnBrk="1" hangingPunct="1"/>
            <a:r>
              <a:rPr lang="en-US" baseline="0" dirty="0" smtClean="0"/>
              <a:t>Examination of all claims under 101 should follow the 2014 Interim Eligibility Guidance. For examination of each claim: use the broadest reasonable interpretation, analyze the claim as a whole and practice compact prosecution under 35 USC 102, 103, 112, as well as 101. Be sure to conduct a comprehensive review of the subject matter eligibility under 101 that incorporates teaching from the full body of case law. </a:t>
            </a:r>
          </a:p>
          <a:p>
            <a:pPr eaLnBrk="1" hangingPunct="1"/>
            <a:endParaRPr lang="en-US" baseline="0" dirty="0" smtClean="0"/>
          </a:p>
          <a:p>
            <a:pPr eaLnBrk="1" hangingPunct="1"/>
            <a:r>
              <a:rPr lang="en-US" baseline="0" dirty="0" smtClean="0"/>
              <a:t>In particular, refer to the Supreme Court decisions in </a:t>
            </a:r>
            <a:r>
              <a:rPr lang="en-US" i="1" baseline="0" dirty="0" smtClean="0"/>
              <a:t>Alice Corp., Myriad, Mayo, </a:t>
            </a:r>
            <a:r>
              <a:rPr lang="en-US" i="0" baseline="0" dirty="0" smtClean="0"/>
              <a:t>and </a:t>
            </a:r>
            <a:r>
              <a:rPr lang="en-US" i="1" baseline="0" dirty="0" smtClean="0"/>
              <a:t>Bilski</a:t>
            </a:r>
            <a:r>
              <a:rPr lang="en-US" i="0" baseline="0" dirty="0" smtClean="0"/>
              <a:t>. </a:t>
            </a:r>
            <a:r>
              <a:rPr lang="en-US" sz="1200" dirty="0" smtClean="0"/>
              <a:t>If a claim falls within at least one of the four statutory categories, proceed to the judicial exception analysis (Step 2A) found on slide 9 of this presentation. </a:t>
            </a:r>
          </a:p>
          <a:p>
            <a:pPr eaLnBrk="1" hangingPunct="1"/>
            <a:endParaRPr lang="en-US"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952500"/>
            <a:ext cx="7772400" cy="9525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111500"/>
            <a:ext cx="6400800" cy="14605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5207000"/>
            <a:ext cx="1905000" cy="381000"/>
          </a:xfrm>
        </p:spPr>
        <p:txBody>
          <a:bodyPr bIns="45720" anchor="t"/>
          <a:lstStyle>
            <a:lvl1pPr>
              <a:defRPr sz="1400"/>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a:xfrm>
            <a:off x="3124200" y="5207000"/>
            <a:ext cx="2895600" cy="381000"/>
          </a:xfrm>
        </p:spPr>
        <p:txBody>
          <a:bodyPr anchor="t"/>
          <a:lstStyle>
            <a:lvl1pPr>
              <a:defRPr sz="1400"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a:xfrm>
            <a:off x="6553200" y="5207000"/>
            <a:ext cx="1905000" cy="381000"/>
          </a:xfrm>
        </p:spPr>
        <p:txBody>
          <a:bodyPr bIns="45720" anchor="t"/>
          <a:lstStyle>
            <a:lvl1pPr>
              <a:defRPr sz="1400"/>
            </a:lvl1pPr>
          </a:lstStyle>
          <a:p>
            <a:pPr>
              <a:defRPr/>
            </a:pPr>
            <a:fld id="{EF1814F6-1135-4C69-AFA6-02887EA091DD}"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32146501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CB6D8E4-4D62-4F50-9E52-0DD8D6949CFB}"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8756536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90500"/>
            <a:ext cx="2038350" cy="482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0500"/>
            <a:ext cx="5962650" cy="482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4A25139-FB56-40BD-AF19-0BDF0D29806F}"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1721343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952500"/>
            <a:ext cx="7772400" cy="9525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111500"/>
            <a:ext cx="6400800" cy="14605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5207000"/>
            <a:ext cx="1905000" cy="381000"/>
          </a:xfrm>
        </p:spPr>
        <p:txBody>
          <a:bodyPr bIns="45720" anchor="t"/>
          <a:lstStyle>
            <a:lvl1pPr>
              <a:defRPr sz="1400"/>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a:xfrm>
            <a:off x="3124200" y="5207000"/>
            <a:ext cx="2895600" cy="381000"/>
          </a:xfrm>
        </p:spPr>
        <p:txBody>
          <a:bodyPr anchor="t"/>
          <a:lstStyle>
            <a:lvl1pPr>
              <a:defRPr sz="1400"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a:xfrm>
            <a:off x="6553200" y="5207000"/>
            <a:ext cx="1905000" cy="381000"/>
          </a:xfrm>
        </p:spPr>
        <p:txBody>
          <a:bodyPr bIns="45720" anchor="t"/>
          <a:lstStyle>
            <a:lvl1pPr>
              <a:defRPr sz="1400"/>
            </a:lvl1pPr>
          </a:lstStyle>
          <a:p>
            <a:pPr>
              <a:defRPr/>
            </a:pPr>
            <a:fld id="{EF1814F6-1135-4C69-AFA6-02887EA091DD}"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0962022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6892ADF-690E-4F3B-A5D7-53EC432FB1CC}"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5548997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348ADAD-76CB-4E5C-BA46-4747014D1704}"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74323156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875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875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B88412A-E8C7-4FEA-A1E9-98E503025DA4}"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43821524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8"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DF34C1E-5761-471D-A5DE-D4B6422DB605}"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62982002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4"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5" name="Rectangle 6"/>
          <p:cNvSpPr>
            <a:spLocks noGrp="1" noChangeArrowheads="1"/>
          </p:cNvSpPr>
          <p:nvPr>
            <p:ph type="sldNum" sz="quarter" idx="12"/>
          </p:nvPr>
        </p:nvSpPr>
        <p:spPr/>
        <p:txBody>
          <a:bodyPr/>
          <a:lstStyle>
            <a:lvl1pPr>
              <a:defRPr/>
            </a:lvl1pPr>
          </a:lstStyle>
          <a:p>
            <a:pPr>
              <a:defRPr/>
            </a:pPr>
            <a:fld id="{9C2FB948-F8E5-4808-ADA1-0C6CE7A503A1}"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7468728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3"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4" name="Rectangle 6"/>
          <p:cNvSpPr>
            <a:spLocks noGrp="1" noChangeArrowheads="1"/>
          </p:cNvSpPr>
          <p:nvPr>
            <p:ph type="sldNum" sz="quarter" idx="12"/>
          </p:nvPr>
        </p:nvSpPr>
        <p:spPr/>
        <p:txBody>
          <a:bodyPr/>
          <a:lstStyle>
            <a:lvl1pPr>
              <a:defRPr/>
            </a:lvl1pPr>
          </a:lstStyle>
          <a:p>
            <a:pPr>
              <a:defRPr/>
            </a:pPr>
            <a:fld id="{411F26E6-DA58-4411-8A52-6444F42D1AFE}"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66289488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B8B6CB6-E1CC-49EF-8E57-7C5806A2869D}"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1199583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6892ADF-690E-4F3B-A5D7-53EC432FB1CC}"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38849285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F966A0B-19AF-46C5-83CB-91EC87621E83}"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079269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CB6D8E4-4D62-4F50-9E52-0DD8D6949CFB}"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94334236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90500"/>
            <a:ext cx="2038350" cy="482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0500"/>
            <a:ext cx="5962650" cy="482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4A25139-FB56-40BD-AF19-0BDF0D29806F}"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8859803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952500"/>
            <a:ext cx="7772400" cy="9525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111500"/>
            <a:ext cx="6400800" cy="14605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5207000"/>
            <a:ext cx="1905000" cy="381000"/>
          </a:xfrm>
        </p:spPr>
        <p:txBody>
          <a:bodyPr bIns="45720" anchor="t"/>
          <a:lstStyle>
            <a:lvl1pPr>
              <a:defRPr sz="1400"/>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a:xfrm>
            <a:off x="3124200" y="5207000"/>
            <a:ext cx="2895600" cy="381000"/>
          </a:xfrm>
        </p:spPr>
        <p:txBody>
          <a:bodyPr anchor="t"/>
          <a:lstStyle>
            <a:lvl1pPr>
              <a:defRPr sz="1400"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a:xfrm>
            <a:off x="6553200" y="5207000"/>
            <a:ext cx="1905000" cy="381000"/>
          </a:xfrm>
        </p:spPr>
        <p:txBody>
          <a:bodyPr bIns="45720" anchor="t"/>
          <a:lstStyle>
            <a:lvl1pPr>
              <a:defRPr sz="1400"/>
            </a:lvl1pPr>
          </a:lstStyle>
          <a:p>
            <a:pPr>
              <a:defRPr/>
            </a:pPr>
            <a:fld id="{EF1814F6-1135-4C69-AFA6-02887EA091DD}"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416822520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6892ADF-690E-4F3B-A5D7-53EC432FB1CC}"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05514985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348ADAD-76CB-4E5C-BA46-4747014D1704}"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09407843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875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875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B88412A-E8C7-4FEA-A1E9-98E503025DA4}"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53586254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8"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DF34C1E-5761-471D-A5DE-D4B6422DB605}"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0260199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4"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5" name="Rectangle 6"/>
          <p:cNvSpPr>
            <a:spLocks noGrp="1" noChangeArrowheads="1"/>
          </p:cNvSpPr>
          <p:nvPr>
            <p:ph type="sldNum" sz="quarter" idx="12"/>
          </p:nvPr>
        </p:nvSpPr>
        <p:spPr/>
        <p:txBody>
          <a:bodyPr/>
          <a:lstStyle>
            <a:lvl1pPr>
              <a:defRPr/>
            </a:lvl1pPr>
          </a:lstStyle>
          <a:p>
            <a:pPr>
              <a:defRPr/>
            </a:pPr>
            <a:fld id="{9C2FB948-F8E5-4808-ADA1-0C6CE7A503A1}"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68192311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3"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4" name="Rectangle 6"/>
          <p:cNvSpPr>
            <a:spLocks noGrp="1" noChangeArrowheads="1"/>
          </p:cNvSpPr>
          <p:nvPr>
            <p:ph type="sldNum" sz="quarter" idx="12"/>
          </p:nvPr>
        </p:nvSpPr>
        <p:spPr/>
        <p:txBody>
          <a:bodyPr/>
          <a:lstStyle>
            <a:lvl1pPr>
              <a:defRPr/>
            </a:lvl1pPr>
          </a:lstStyle>
          <a:p>
            <a:pPr>
              <a:defRPr/>
            </a:pPr>
            <a:fld id="{411F26E6-DA58-4411-8A52-6444F42D1AFE}"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0643563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348ADAD-76CB-4E5C-BA46-4747014D1704}"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2303162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B8B6CB6-E1CC-49EF-8E57-7C5806A2869D}"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69489507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F966A0B-19AF-46C5-83CB-91EC87621E83}"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79195150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CB6D8E4-4D62-4F50-9E52-0DD8D6949CFB}"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72939550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90500"/>
            <a:ext cx="2038350" cy="482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0500"/>
            <a:ext cx="5962650" cy="482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4A25139-FB56-40BD-AF19-0BDF0D29806F}"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43280481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952500"/>
            <a:ext cx="7772400" cy="9525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111500"/>
            <a:ext cx="6400800" cy="14605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5207000"/>
            <a:ext cx="1905000" cy="381000"/>
          </a:xfrm>
        </p:spPr>
        <p:txBody>
          <a:bodyPr bIns="45720" anchor="t"/>
          <a:lstStyle>
            <a:lvl1pPr>
              <a:defRPr sz="1400"/>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a:xfrm>
            <a:off x="3124200" y="5207000"/>
            <a:ext cx="2895600" cy="381000"/>
          </a:xfrm>
        </p:spPr>
        <p:txBody>
          <a:bodyPr anchor="t"/>
          <a:lstStyle>
            <a:lvl1pPr>
              <a:defRPr sz="1400"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a:xfrm>
            <a:off x="6553200" y="5207000"/>
            <a:ext cx="1905000" cy="381000"/>
          </a:xfrm>
        </p:spPr>
        <p:txBody>
          <a:bodyPr bIns="45720" anchor="t"/>
          <a:lstStyle>
            <a:lvl1pPr>
              <a:defRPr sz="1400"/>
            </a:lvl1pPr>
          </a:lstStyle>
          <a:p>
            <a:pPr>
              <a:defRPr/>
            </a:pPr>
            <a:fld id="{EF1814F6-1135-4C69-AFA6-02887EA091DD}"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89363452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6892ADF-690E-4F3B-A5D7-53EC432FB1CC}"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84796058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348ADAD-76CB-4E5C-BA46-4747014D1704}"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7681748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875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875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B88412A-E8C7-4FEA-A1E9-98E503025DA4}"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06285959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8"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DF34C1E-5761-471D-A5DE-D4B6422DB605}"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51948934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4"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5" name="Rectangle 6"/>
          <p:cNvSpPr>
            <a:spLocks noGrp="1" noChangeArrowheads="1"/>
          </p:cNvSpPr>
          <p:nvPr>
            <p:ph type="sldNum" sz="quarter" idx="12"/>
          </p:nvPr>
        </p:nvSpPr>
        <p:spPr/>
        <p:txBody>
          <a:bodyPr/>
          <a:lstStyle>
            <a:lvl1pPr>
              <a:defRPr/>
            </a:lvl1pPr>
          </a:lstStyle>
          <a:p>
            <a:pPr>
              <a:defRPr/>
            </a:pPr>
            <a:fld id="{9C2FB948-F8E5-4808-ADA1-0C6CE7A503A1}"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6824823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875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875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B88412A-E8C7-4FEA-A1E9-98E503025DA4}"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32619221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3"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4" name="Rectangle 6"/>
          <p:cNvSpPr>
            <a:spLocks noGrp="1" noChangeArrowheads="1"/>
          </p:cNvSpPr>
          <p:nvPr>
            <p:ph type="sldNum" sz="quarter" idx="12"/>
          </p:nvPr>
        </p:nvSpPr>
        <p:spPr/>
        <p:txBody>
          <a:bodyPr/>
          <a:lstStyle>
            <a:lvl1pPr>
              <a:defRPr/>
            </a:lvl1pPr>
          </a:lstStyle>
          <a:p>
            <a:pPr>
              <a:defRPr/>
            </a:pPr>
            <a:fld id="{411F26E6-DA58-4411-8A52-6444F42D1AFE}"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72703067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B8B6CB6-E1CC-49EF-8E57-7C5806A2869D}"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80555151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F966A0B-19AF-46C5-83CB-91EC87621E83}"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48717549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CB6D8E4-4D62-4F50-9E52-0DD8D6949CFB}"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73508539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90500"/>
            <a:ext cx="2038350" cy="482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0500"/>
            <a:ext cx="5962650" cy="482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4A25139-FB56-40BD-AF19-0BDF0D29806F}"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85709604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952500"/>
            <a:ext cx="7772400" cy="9525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111500"/>
            <a:ext cx="6400800" cy="14605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5207000"/>
            <a:ext cx="1905000" cy="381000"/>
          </a:xfrm>
        </p:spPr>
        <p:txBody>
          <a:bodyPr bIns="45720" anchor="t"/>
          <a:lstStyle>
            <a:lvl1pPr>
              <a:defRPr sz="1400"/>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a:xfrm>
            <a:off x="3124200" y="5207000"/>
            <a:ext cx="2895600" cy="381000"/>
          </a:xfrm>
        </p:spPr>
        <p:txBody>
          <a:bodyPr anchor="t"/>
          <a:lstStyle>
            <a:lvl1pPr>
              <a:defRPr sz="1400"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a:xfrm>
            <a:off x="6553200" y="5207000"/>
            <a:ext cx="1905000" cy="381000"/>
          </a:xfrm>
        </p:spPr>
        <p:txBody>
          <a:bodyPr bIns="45720" anchor="t"/>
          <a:lstStyle>
            <a:lvl1pPr>
              <a:defRPr sz="1400"/>
            </a:lvl1pPr>
          </a:lstStyle>
          <a:p>
            <a:pPr>
              <a:defRPr/>
            </a:pPr>
            <a:fld id="{EF1814F6-1135-4C69-AFA6-02887EA091DD}"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419856372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6892ADF-690E-4F3B-A5D7-53EC432FB1CC}"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76341787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348ADAD-76CB-4E5C-BA46-4747014D1704}"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99141442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875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875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B88412A-E8C7-4FEA-A1E9-98E503025DA4}"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421670750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8"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DF34C1E-5761-471D-A5DE-D4B6422DB605}"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0932979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8"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DF34C1E-5761-471D-A5DE-D4B6422DB605}"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94627567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4"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5" name="Rectangle 6"/>
          <p:cNvSpPr>
            <a:spLocks noGrp="1" noChangeArrowheads="1"/>
          </p:cNvSpPr>
          <p:nvPr>
            <p:ph type="sldNum" sz="quarter" idx="12"/>
          </p:nvPr>
        </p:nvSpPr>
        <p:spPr/>
        <p:txBody>
          <a:bodyPr/>
          <a:lstStyle>
            <a:lvl1pPr>
              <a:defRPr/>
            </a:lvl1pPr>
          </a:lstStyle>
          <a:p>
            <a:pPr>
              <a:defRPr/>
            </a:pPr>
            <a:fld id="{9C2FB948-F8E5-4808-ADA1-0C6CE7A503A1}"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03069755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3"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4" name="Rectangle 6"/>
          <p:cNvSpPr>
            <a:spLocks noGrp="1" noChangeArrowheads="1"/>
          </p:cNvSpPr>
          <p:nvPr>
            <p:ph type="sldNum" sz="quarter" idx="12"/>
          </p:nvPr>
        </p:nvSpPr>
        <p:spPr/>
        <p:txBody>
          <a:bodyPr/>
          <a:lstStyle>
            <a:lvl1pPr>
              <a:defRPr/>
            </a:lvl1pPr>
          </a:lstStyle>
          <a:p>
            <a:pPr>
              <a:defRPr/>
            </a:pPr>
            <a:fld id="{411F26E6-DA58-4411-8A52-6444F42D1AFE}"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96281125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B8B6CB6-E1CC-49EF-8E57-7C5806A2869D}"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420319051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F966A0B-19AF-46C5-83CB-91EC87621E83}"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61828581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CB6D8E4-4D62-4F50-9E52-0DD8D6949CFB}"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41639564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90500"/>
            <a:ext cx="2038350" cy="482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0500"/>
            <a:ext cx="5962650" cy="482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4A25139-FB56-40BD-AF19-0BDF0D29806F}"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09759788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952500"/>
            <a:ext cx="7772400" cy="9525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111500"/>
            <a:ext cx="6400800" cy="14605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5207000"/>
            <a:ext cx="1905000" cy="381000"/>
          </a:xfrm>
        </p:spPr>
        <p:txBody>
          <a:bodyPr bIns="45720" anchor="t"/>
          <a:lstStyle>
            <a:lvl1pPr>
              <a:defRPr sz="1400"/>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a:xfrm>
            <a:off x="3124200" y="5207000"/>
            <a:ext cx="2895600" cy="381000"/>
          </a:xfrm>
        </p:spPr>
        <p:txBody>
          <a:bodyPr anchor="t"/>
          <a:lstStyle>
            <a:lvl1pPr>
              <a:defRPr sz="1400"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a:xfrm>
            <a:off x="6553200" y="5207000"/>
            <a:ext cx="1905000" cy="381000"/>
          </a:xfrm>
        </p:spPr>
        <p:txBody>
          <a:bodyPr bIns="45720" anchor="t"/>
          <a:lstStyle>
            <a:lvl1pPr>
              <a:defRPr sz="1400"/>
            </a:lvl1pPr>
          </a:lstStyle>
          <a:p>
            <a:pPr>
              <a:defRPr/>
            </a:pPr>
            <a:fld id="{EF1814F6-1135-4C69-AFA6-02887EA091DD}"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89305459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6892ADF-690E-4F3B-A5D7-53EC432FB1CC}"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33554300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348ADAD-76CB-4E5C-BA46-4747014D1704}"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29351146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875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875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B88412A-E8C7-4FEA-A1E9-98E503025DA4}"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9115825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4"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5" name="Rectangle 6"/>
          <p:cNvSpPr>
            <a:spLocks noGrp="1" noChangeArrowheads="1"/>
          </p:cNvSpPr>
          <p:nvPr>
            <p:ph type="sldNum" sz="quarter" idx="12"/>
          </p:nvPr>
        </p:nvSpPr>
        <p:spPr/>
        <p:txBody>
          <a:bodyPr/>
          <a:lstStyle>
            <a:lvl1pPr>
              <a:defRPr/>
            </a:lvl1pPr>
          </a:lstStyle>
          <a:p>
            <a:pPr>
              <a:defRPr/>
            </a:pPr>
            <a:fld id="{9C2FB948-F8E5-4808-ADA1-0C6CE7A503A1}"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53098364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8"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DF34C1E-5761-471D-A5DE-D4B6422DB605}"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71817824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4"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5" name="Rectangle 6"/>
          <p:cNvSpPr>
            <a:spLocks noGrp="1" noChangeArrowheads="1"/>
          </p:cNvSpPr>
          <p:nvPr>
            <p:ph type="sldNum" sz="quarter" idx="12"/>
          </p:nvPr>
        </p:nvSpPr>
        <p:spPr/>
        <p:txBody>
          <a:bodyPr/>
          <a:lstStyle>
            <a:lvl1pPr>
              <a:defRPr/>
            </a:lvl1pPr>
          </a:lstStyle>
          <a:p>
            <a:pPr>
              <a:defRPr/>
            </a:pPr>
            <a:fld id="{9C2FB948-F8E5-4808-ADA1-0C6CE7A503A1}"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10642176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3"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4" name="Rectangle 6"/>
          <p:cNvSpPr>
            <a:spLocks noGrp="1" noChangeArrowheads="1"/>
          </p:cNvSpPr>
          <p:nvPr>
            <p:ph type="sldNum" sz="quarter" idx="12"/>
          </p:nvPr>
        </p:nvSpPr>
        <p:spPr/>
        <p:txBody>
          <a:bodyPr/>
          <a:lstStyle>
            <a:lvl1pPr>
              <a:defRPr/>
            </a:lvl1pPr>
          </a:lstStyle>
          <a:p>
            <a:pPr>
              <a:defRPr/>
            </a:pPr>
            <a:fld id="{411F26E6-DA58-4411-8A52-6444F42D1AFE}"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47596914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B8B6CB6-E1CC-49EF-8E57-7C5806A2869D}"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32524368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F966A0B-19AF-46C5-83CB-91EC87621E83}"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282160779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CB6D8E4-4D62-4F50-9E52-0DD8D6949CFB}"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44279378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90500"/>
            <a:ext cx="2038350" cy="482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0500"/>
            <a:ext cx="5962650" cy="482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4A25139-FB56-40BD-AF19-0BDF0D29806F}"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85709983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58241"/>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5296961"/>
            <a:ext cx="2133600" cy="304271"/>
          </a:xfrm>
          <a:prstGeom prst="rect">
            <a:avLst/>
          </a:prstGeom>
        </p:spPr>
        <p:txBody>
          <a:bodyPr/>
          <a:lstStyle>
            <a:lvl1pPr>
              <a:defRPr>
                <a:latin typeface="Segoe UI"/>
              </a:defRPr>
            </a:lvl1pPr>
          </a:lstStyle>
          <a:p>
            <a:pPr>
              <a:defRPr/>
            </a:pPr>
            <a:endParaRPr lang="en-US" dirty="0">
              <a:solidFill>
                <a:srgbClr val="273C56"/>
              </a:solidFill>
            </a:endParaRPr>
          </a:p>
        </p:txBody>
      </p:sp>
      <p:sp>
        <p:nvSpPr>
          <p:cNvPr id="5" name="Footer Placeholder 4"/>
          <p:cNvSpPr>
            <a:spLocks noGrp="1"/>
          </p:cNvSpPr>
          <p:nvPr>
            <p:ph type="ftr" sz="quarter" idx="11"/>
          </p:nvPr>
        </p:nvSpPr>
        <p:spPr>
          <a:xfrm>
            <a:off x="3124200" y="5296961"/>
            <a:ext cx="2895600" cy="304271"/>
          </a:xfrm>
          <a:prstGeom prst="rect">
            <a:avLst/>
          </a:prstGeom>
        </p:spPr>
        <p:txBody>
          <a:bodyPr/>
          <a:lstStyle>
            <a:lvl1pPr>
              <a:defRPr>
                <a:latin typeface="Segoe UI"/>
              </a:defRPr>
            </a:lvl1pPr>
          </a:lstStyle>
          <a:p>
            <a:pPr>
              <a:defRPr/>
            </a:pPr>
            <a:endParaRPr lang="en-US" dirty="0">
              <a:solidFill>
                <a:srgbClr val="273C56"/>
              </a:solidFill>
            </a:endParaRPr>
          </a:p>
        </p:txBody>
      </p:sp>
      <p:sp>
        <p:nvSpPr>
          <p:cNvPr id="6" name="Slide Number Placeholder 5"/>
          <p:cNvSpPr>
            <a:spLocks noGrp="1"/>
          </p:cNvSpPr>
          <p:nvPr>
            <p:ph type="sldNum" sz="quarter" idx="12"/>
          </p:nvPr>
        </p:nvSpPr>
        <p:spPr>
          <a:xfrm>
            <a:off x="6553200" y="5296961"/>
            <a:ext cx="2133600" cy="304271"/>
          </a:xfrm>
          <a:prstGeom prst="rect">
            <a:avLst/>
          </a:prstGeom>
        </p:spPr>
        <p:txBody>
          <a:bodyPr/>
          <a:lstStyle>
            <a:lvl1pPr>
              <a:defRPr>
                <a:latin typeface="Segoe UI"/>
              </a:defRPr>
            </a:lvl1pPr>
          </a:lstStyle>
          <a:p>
            <a:pPr>
              <a:defRPr/>
            </a:pPr>
            <a:fld id="{EF1814F6-1135-4C69-AFA6-02887EA091DD}" type="slidenum">
              <a:rPr lang="en-US" smtClean="0">
                <a:solidFill>
                  <a:srgbClr val="273C56"/>
                </a:solidFill>
              </a:rPr>
              <a:pPr>
                <a:defRPr/>
              </a:pPr>
              <a:t>‹#›</a:t>
            </a:fld>
            <a:endParaRPr lang="en-US" dirty="0">
              <a:solidFill>
                <a:srgbClr val="273C56"/>
              </a:solidFill>
            </a:endParaRPr>
          </a:p>
        </p:txBody>
      </p:sp>
      <p:sp>
        <p:nvSpPr>
          <p:cNvPr id="10" name="Rectangle 9"/>
          <p:cNvSpPr/>
          <p:nvPr/>
        </p:nvSpPr>
        <p:spPr>
          <a:xfrm>
            <a:off x="-6196"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p:nvSpPr>
        <p:spPr>
          <a:xfrm>
            <a:off x="0" y="2"/>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277210"/>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658241"/>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61"/>
            <a:ext cx="2133600" cy="304271"/>
          </a:xfrm>
          <a:prstGeom prst="rect">
            <a:avLst/>
          </a:prstGeom>
        </p:spPr>
        <p:txBody>
          <a:bodyPr/>
          <a:lstStyle>
            <a:lvl1pPr>
              <a:defRPr>
                <a:latin typeface="Segoe UI"/>
              </a:defRPr>
            </a:lvl1pPr>
          </a:lstStyle>
          <a:p>
            <a:pPr fontAlgn="base">
              <a:spcBef>
                <a:spcPct val="0"/>
              </a:spcBef>
              <a:spcAft>
                <a:spcPct val="0"/>
              </a:spcAft>
              <a:defRPr/>
            </a:pPr>
            <a:endParaRPr lang="en-US" dirty="0">
              <a:solidFill>
                <a:srgbClr val="273C56"/>
              </a:solidFill>
            </a:endParaRPr>
          </a:p>
        </p:txBody>
      </p:sp>
      <p:sp>
        <p:nvSpPr>
          <p:cNvPr id="5" name="Footer Placeholder 4"/>
          <p:cNvSpPr>
            <a:spLocks noGrp="1"/>
          </p:cNvSpPr>
          <p:nvPr>
            <p:ph type="ftr" sz="quarter" idx="11"/>
          </p:nvPr>
        </p:nvSpPr>
        <p:spPr>
          <a:xfrm>
            <a:off x="3124200" y="5296961"/>
            <a:ext cx="2895600" cy="304271"/>
          </a:xfrm>
          <a:prstGeom prst="rect">
            <a:avLst/>
          </a:prstGeom>
        </p:spPr>
        <p:txBody>
          <a:bodyPr/>
          <a:lstStyle>
            <a:lvl1pPr>
              <a:defRPr>
                <a:latin typeface="Segoe UI"/>
              </a:defRPr>
            </a:lvl1pPr>
          </a:lstStyle>
          <a:p>
            <a:pPr algn="ctr" fontAlgn="base">
              <a:spcBef>
                <a:spcPct val="0"/>
              </a:spcBef>
              <a:spcAft>
                <a:spcPct val="0"/>
              </a:spcAft>
              <a:defRPr/>
            </a:pPr>
            <a:endParaRPr lang="en-US" dirty="0">
              <a:solidFill>
                <a:srgbClr val="273C56"/>
              </a:solidFill>
            </a:endParaRPr>
          </a:p>
        </p:txBody>
      </p:sp>
      <p:sp>
        <p:nvSpPr>
          <p:cNvPr id="6" name="Slide Number Placeholder 5"/>
          <p:cNvSpPr>
            <a:spLocks noGrp="1"/>
          </p:cNvSpPr>
          <p:nvPr>
            <p:ph type="sldNum" sz="quarter" idx="12"/>
          </p:nvPr>
        </p:nvSpPr>
        <p:spPr>
          <a:xfrm>
            <a:off x="6553200" y="5296961"/>
            <a:ext cx="2133600" cy="304271"/>
          </a:xfrm>
          <a:prstGeom prst="rect">
            <a:avLst/>
          </a:prstGeom>
        </p:spPr>
        <p:txBody>
          <a:bodyPr/>
          <a:lstStyle>
            <a:lvl1pPr>
              <a:defRPr>
                <a:latin typeface="Segoe UI"/>
              </a:defRPr>
            </a:lvl1pPr>
          </a:lstStyle>
          <a:p>
            <a:pPr fontAlgn="base">
              <a:spcBef>
                <a:spcPct val="0"/>
              </a:spcBef>
              <a:spcAft>
                <a:spcPct val="0"/>
              </a:spcAft>
              <a:defRPr/>
            </a:pPr>
            <a:fld id="{9FD11C60-1EF5-482A-923F-E335ACF1CF5F}" type="slidenum">
              <a:rPr lang="en-US" smtClean="0">
                <a:solidFill>
                  <a:srgbClr val="273C56"/>
                </a:solidFill>
              </a:rPr>
              <a:pPr fontAlgn="base">
                <a:spcBef>
                  <a:spcPct val="0"/>
                </a:spcBef>
                <a:spcAft>
                  <a:spcPct val="0"/>
                </a:spcAft>
                <a:defRPr/>
              </a:pPr>
              <a:t>‹#›</a:t>
            </a:fld>
            <a:endParaRPr lang="en-US" dirty="0">
              <a:solidFill>
                <a:srgbClr val="273C56"/>
              </a:solidFill>
            </a:endParaRPr>
          </a:p>
        </p:txBody>
      </p:sp>
      <p:sp>
        <p:nvSpPr>
          <p:cNvPr id="10" name="Rectangle 9"/>
          <p:cNvSpPr/>
          <p:nvPr/>
        </p:nvSpPr>
        <p:spPr>
          <a:xfrm>
            <a:off x="-6196"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586"/>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867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3"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4" name="Rectangle 6"/>
          <p:cNvSpPr>
            <a:spLocks noGrp="1" noChangeArrowheads="1"/>
          </p:cNvSpPr>
          <p:nvPr>
            <p:ph type="sldNum" sz="quarter" idx="12"/>
          </p:nvPr>
        </p:nvSpPr>
        <p:spPr/>
        <p:txBody>
          <a:bodyPr/>
          <a:lstStyle>
            <a:lvl1pPr>
              <a:defRPr/>
            </a:lvl1pPr>
          </a:lstStyle>
          <a:p>
            <a:pPr>
              <a:defRPr/>
            </a:pPr>
            <a:fld id="{411F26E6-DA58-4411-8A52-6444F42D1AFE}"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117697973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222312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2"/>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2"/>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34054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8"/>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812398"/>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43498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21306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029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58208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4"/>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5" y="1550459"/>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59727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0645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852120"/>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9"/>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58241"/>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atin typeface="Segoe UI"/>
              </a:defRPr>
            </a:lvl1pPr>
          </a:lstStyle>
          <a:p>
            <a:pPr defTabSz="457200"/>
            <a:fld id="{BC9F8D49-474E-764F-BA9A-A887FD2831BF}" type="datetime1">
              <a:rPr lang="en-US" smtClean="0">
                <a:solidFill>
                  <a:prstClr val="black"/>
                </a:solidFill>
              </a:rPr>
              <a:pPr defTabSz="457200"/>
              <a:t>9/30/2015</a:t>
            </a:fld>
            <a:endParaRPr lang="en-US" dirty="0">
              <a:solidFill>
                <a:prstClr val="black"/>
              </a:solidFill>
            </a:endParaRPr>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atin typeface="Segoe UI"/>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atin typeface="Segoe UI"/>
              </a:defRPr>
            </a:lvl1pPr>
          </a:lstStyle>
          <a:p>
            <a:pPr defTabSz="457200"/>
            <a:fld id="{FD0CF2A8-0F06-0B4F-A023-17698AFBF42D}" type="slidenum">
              <a:rPr lang="en-US" smtClean="0">
                <a:solidFill>
                  <a:prstClr val="black"/>
                </a:solidFill>
              </a:rPr>
              <a:pPr defTabSz="457200"/>
              <a:t>‹#›</a:t>
            </a:fld>
            <a:endParaRPr lang="en-US" dirty="0">
              <a:solidFill>
                <a:prstClr val="black"/>
              </a:solidFill>
            </a:endParaRPr>
          </a:p>
        </p:txBody>
      </p:sp>
      <p:sp>
        <p:nvSpPr>
          <p:cNvPr id="10"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226989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B8B6CB6-E1CC-49EF-8E57-7C5806A2869D}"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575277187"/>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1"/>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ctrTitle"/>
          </p:nvPr>
        </p:nvSpPr>
        <p:spPr>
          <a:xfrm>
            <a:off x="685800" y="1277209"/>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658241"/>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atin typeface="Segoe UI"/>
              </a:defRPr>
            </a:lvl1pPr>
          </a:lstStyle>
          <a:p>
            <a:pPr defTabSz="457200"/>
            <a:fld id="{BC9F8D49-474E-764F-BA9A-A887FD2831BF}" type="datetime1">
              <a:rPr lang="en-US" smtClean="0">
                <a:solidFill>
                  <a:prstClr val="black"/>
                </a:solidFill>
              </a:rPr>
              <a:pPr defTabSz="457200"/>
              <a:t>9/30/2015</a:t>
            </a:fld>
            <a:endParaRPr lang="en-US" dirty="0">
              <a:solidFill>
                <a:prstClr val="black"/>
              </a:solidFill>
            </a:endParaRPr>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atin typeface="Segoe UI"/>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atin typeface="Segoe UI"/>
              </a:defRPr>
            </a:lvl1pPr>
          </a:lstStyle>
          <a:p>
            <a:pPr defTabSz="457200"/>
            <a:fld id="{FD0CF2A8-0F06-0B4F-A023-17698AFBF42D}" type="slidenum">
              <a:rPr lang="en-US" smtClean="0">
                <a:solidFill>
                  <a:prstClr val="black"/>
                </a:solidFill>
              </a:rPr>
              <a:pPr defTabSz="457200"/>
              <a:t>‹#›</a:t>
            </a:fld>
            <a:endParaRPr lang="en-US" dirty="0">
              <a:solidFill>
                <a:prstClr val="black"/>
              </a:solidFill>
            </a:endParaRPr>
          </a:p>
        </p:txBody>
      </p:sp>
      <p:sp>
        <p:nvSpPr>
          <p:cNvPr id="10"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35790655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585"/>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08493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723969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70670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7"/>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7"/>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84563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30425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2272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58208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3"/>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3" y="1550458"/>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21719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24468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852119"/>
            <a:ext cx="4021100" cy="1990444"/>
          </a:xfrm>
          <a:prstGeom prst="rect">
            <a:avLst/>
          </a:prstGeom>
        </p:spPr>
      </p:pic>
    </p:spTree>
    <p:extLst>
      <p:ext uri="{BB962C8B-B14F-4D97-AF65-F5344CB8AC3E}">
        <p14:creationId xmlns:p14="http://schemas.microsoft.com/office/powerpoint/2010/main" val="31251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273C56"/>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dirty="0">
              <a:solidFill>
                <a:srgbClr val="273C5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F966A0B-19AF-46C5-83CB-91EC87621E83}" type="slidenum">
              <a:rPr lang="en-US">
                <a:solidFill>
                  <a:srgbClr val="273C56"/>
                </a:solidFill>
              </a:rPr>
              <a:pPr>
                <a:defRPr/>
              </a:pPr>
              <a:t>‹#›</a:t>
            </a:fld>
            <a:endParaRPr lang="en-US" dirty="0">
              <a:solidFill>
                <a:srgbClr val="273C56"/>
              </a:solidFill>
            </a:endParaRPr>
          </a:p>
        </p:txBody>
      </p:sp>
    </p:spTree>
    <p:extLst>
      <p:ext uri="{BB962C8B-B14F-4D97-AF65-F5344CB8AC3E}">
        <p14:creationId xmlns:p14="http://schemas.microsoft.com/office/powerpoint/2010/main" val="363965238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61989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190500"/>
            <a:ext cx="7162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875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52705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l">
              <a:defRPr sz="1200" b="0" i="0">
                <a:solidFill>
                  <a:schemeClr val="accent1"/>
                </a:solidFill>
                <a:latin typeface="+mn-lt"/>
              </a:defRPr>
            </a:lvl1pPr>
          </a:lstStyle>
          <a:p>
            <a:pPr fontAlgn="base">
              <a:spcBef>
                <a:spcPct val="0"/>
              </a:spcBef>
              <a:spcAft>
                <a:spcPct val="0"/>
              </a:spcAft>
              <a:defRPr/>
            </a:pPr>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52705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i="0" smtClean="0">
                <a:solidFill>
                  <a:schemeClr val="accent1"/>
                </a:solidFill>
                <a:latin typeface="Helvetica" pitchFamily="34" charset="0"/>
              </a:defRPr>
            </a:lvl1pPr>
          </a:lstStyle>
          <a:p>
            <a:pPr algn="ctr" fontAlgn="base">
              <a:spcBef>
                <a:spcPct val="0"/>
              </a:spcBef>
              <a:spcAft>
                <a:spcPct val="0"/>
              </a:spcAft>
              <a:defRPr/>
            </a:pPr>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52705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defRPr/>
            </a:pPr>
            <a:fld id="{9FD11C60-1EF5-482A-923F-E335ACF1CF5F}" type="slidenum">
              <a:rPr lang="en-US">
                <a:solidFill>
                  <a:srgbClr val="273C56"/>
                </a:solidFill>
              </a:rPr>
              <a:pPr fontAlgn="base">
                <a:spcBef>
                  <a:spcPct val="0"/>
                </a:spcBef>
                <a:spcAft>
                  <a:spcPct val="0"/>
                </a:spcAft>
                <a:defRPr/>
              </a:pPr>
              <a:t>‹#›</a:t>
            </a:fld>
            <a:endParaRPr lang="en-US" dirty="0">
              <a:solidFill>
                <a:srgbClr val="273C56"/>
              </a:solidFill>
            </a:endParaRPr>
          </a:p>
        </p:txBody>
      </p:sp>
    </p:spTree>
    <p:extLst>
      <p:ext uri="{BB962C8B-B14F-4D97-AF65-F5344CB8AC3E}">
        <p14:creationId xmlns:p14="http://schemas.microsoft.com/office/powerpoint/2010/main" val="289226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190500"/>
            <a:ext cx="7162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875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52705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l">
              <a:defRPr sz="1200" b="0" i="0">
                <a:solidFill>
                  <a:schemeClr val="accent1"/>
                </a:solidFill>
                <a:latin typeface="+mn-lt"/>
              </a:defRPr>
            </a:lvl1pPr>
          </a:lstStyle>
          <a:p>
            <a:pPr fontAlgn="base">
              <a:spcBef>
                <a:spcPct val="0"/>
              </a:spcBef>
              <a:spcAft>
                <a:spcPct val="0"/>
              </a:spcAft>
              <a:defRPr/>
            </a:pPr>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52705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i="0" smtClean="0">
                <a:solidFill>
                  <a:schemeClr val="accent1"/>
                </a:solidFill>
                <a:latin typeface="Helvetica" pitchFamily="34" charset="0"/>
              </a:defRPr>
            </a:lvl1pPr>
          </a:lstStyle>
          <a:p>
            <a:pPr algn="ctr" fontAlgn="base">
              <a:spcBef>
                <a:spcPct val="0"/>
              </a:spcBef>
              <a:spcAft>
                <a:spcPct val="0"/>
              </a:spcAft>
              <a:defRPr/>
            </a:pPr>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52705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defRPr/>
            </a:pPr>
            <a:fld id="{9FD11C60-1EF5-482A-923F-E335ACF1CF5F}" type="slidenum">
              <a:rPr lang="en-US">
                <a:solidFill>
                  <a:srgbClr val="273C56"/>
                </a:solidFill>
              </a:rPr>
              <a:pPr fontAlgn="base">
                <a:spcBef>
                  <a:spcPct val="0"/>
                </a:spcBef>
                <a:spcAft>
                  <a:spcPct val="0"/>
                </a:spcAft>
                <a:defRPr/>
              </a:pPr>
              <a:t>‹#›</a:t>
            </a:fld>
            <a:endParaRPr lang="en-US" dirty="0">
              <a:solidFill>
                <a:srgbClr val="273C56"/>
              </a:solidFill>
            </a:endParaRPr>
          </a:p>
        </p:txBody>
      </p:sp>
    </p:spTree>
    <p:extLst>
      <p:ext uri="{BB962C8B-B14F-4D97-AF65-F5344CB8AC3E}">
        <p14:creationId xmlns:p14="http://schemas.microsoft.com/office/powerpoint/2010/main" val="15777727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190500"/>
            <a:ext cx="7162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875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52705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l">
              <a:defRPr sz="1200" b="0" i="0">
                <a:solidFill>
                  <a:schemeClr val="accent1"/>
                </a:solidFill>
                <a:latin typeface="+mn-lt"/>
              </a:defRPr>
            </a:lvl1pPr>
          </a:lstStyle>
          <a:p>
            <a:pPr fontAlgn="base">
              <a:spcBef>
                <a:spcPct val="0"/>
              </a:spcBef>
              <a:spcAft>
                <a:spcPct val="0"/>
              </a:spcAft>
              <a:defRPr/>
            </a:pPr>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52705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i="0" smtClean="0">
                <a:solidFill>
                  <a:schemeClr val="accent1"/>
                </a:solidFill>
                <a:latin typeface="Helvetica" pitchFamily="34" charset="0"/>
              </a:defRPr>
            </a:lvl1pPr>
          </a:lstStyle>
          <a:p>
            <a:pPr algn="ctr" fontAlgn="base">
              <a:spcBef>
                <a:spcPct val="0"/>
              </a:spcBef>
              <a:spcAft>
                <a:spcPct val="0"/>
              </a:spcAft>
              <a:defRPr/>
            </a:pPr>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52705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defRPr/>
            </a:pPr>
            <a:fld id="{9FD11C60-1EF5-482A-923F-E335ACF1CF5F}" type="slidenum">
              <a:rPr lang="en-US">
                <a:solidFill>
                  <a:srgbClr val="273C56"/>
                </a:solidFill>
              </a:rPr>
              <a:pPr fontAlgn="base">
                <a:spcBef>
                  <a:spcPct val="0"/>
                </a:spcBef>
                <a:spcAft>
                  <a:spcPct val="0"/>
                </a:spcAft>
                <a:defRPr/>
              </a:pPr>
              <a:t>‹#›</a:t>
            </a:fld>
            <a:endParaRPr lang="en-US" dirty="0">
              <a:solidFill>
                <a:srgbClr val="273C56"/>
              </a:solidFill>
            </a:endParaRPr>
          </a:p>
        </p:txBody>
      </p:sp>
    </p:spTree>
    <p:extLst>
      <p:ext uri="{BB962C8B-B14F-4D97-AF65-F5344CB8AC3E}">
        <p14:creationId xmlns:p14="http://schemas.microsoft.com/office/powerpoint/2010/main" val="25822548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190500"/>
            <a:ext cx="7162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875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52705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l">
              <a:defRPr sz="1200" b="0" i="0">
                <a:solidFill>
                  <a:schemeClr val="accent1"/>
                </a:solidFill>
                <a:latin typeface="+mn-lt"/>
              </a:defRPr>
            </a:lvl1pPr>
          </a:lstStyle>
          <a:p>
            <a:pPr fontAlgn="base">
              <a:spcBef>
                <a:spcPct val="0"/>
              </a:spcBef>
              <a:spcAft>
                <a:spcPct val="0"/>
              </a:spcAft>
              <a:defRPr/>
            </a:pPr>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52705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i="0" smtClean="0">
                <a:solidFill>
                  <a:schemeClr val="accent1"/>
                </a:solidFill>
                <a:latin typeface="Helvetica" pitchFamily="34" charset="0"/>
              </a:defRPr>
            </a:lvl1pPr>
          </a:lstStyle>
          <a:p>
            <a:pPr algn="ctr" fontAlgn="base">
              <a:spcBef>
                <a:spcPct val="0"/>
              </a:spcBef>
              <a:spcAft>
                <a:spcPct val="0"/>
              </a:spcAft>
              <a:defRPr/>
            </a:pPr>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52705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defRPr/>
            </a:pPr>
            <a:fld id="{9FD11C60-1EF5-482A-923F-E335ACF1CF5F}" type="slidenum">
              <a:rPr lang="en-US">
                <a:solidFill>
                  <a:srgbClr val="273C56"/>
                </a:solidFill>
              </a:rPr>
              <a:pPr fontAlgn="base">
                <a:spcBef>
                  <a:spcPct val="0"/>
                </a:spcBef>
                <a:spcAft>
                  <a:spcPct val="0"/>
                </a:spcAft>
                <a:defRPr/>
              </a:pPr>
              <a:t>‹#›</a:t>
            </a:fld>
            <a:endParaRPr lang="en-US" dirty="0">
              <a:solidFill>
                <a:srgbClr val="273C56"/>
              </a:solidFill>
            </a:endParaRPr>
          </a:p>
        </p:txBody>
      </p:sp>
    </p:spTree>
    <p:extLst>
      <p:ext uri="{BB962C8B-B14F-4D97-AF65-F5344CB8AC3E}">
        <p14:creationId xmlns:p14="http://schemas.microsoft.com/office/powerpoint/2010/main" val="29671814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190500"/>
            <a:ext cx="7162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875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52705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l">
              <a:defRPr sz="1200" b="0" i="0">
                <a:solidFill>
                  <a:schemeClr val="accent1"/>
                </a:solidFill>
                <a:latin typeface="+mn-lt"/>
              </a:defRPr>
            </a:lvl1pPr>
          </a:lstStyle>
          <a:p>
            <a:pPr fontAlgn="base">
              <a:spcBef>
                <a:spcPct val="0"/>
              </a:spcBef>
              <a:spcAft>
                <a:spcPct val="0"/>
              </a:spcAft>
              <a:defRPr/>
            </a:pPr>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52705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i="0" smtClean="0">
                <a:solidFill>
                  <a:schemeClr val="accent1"/>
                </a:solidFill>
                <a:latin typeface="Helvetica" pitchFamily="34" charset="0"/>
              </a:defRPr>
            </a:lvl1pPr>
          </a:lstStyle>
          <a:p>
            <a:pPr algn="ctr" fontAlgn="base">
              <a:spcBef>
                <a:spcPct val="0"/>
              </a:spcBef>
              <a:spcAft>
                <a:spcPct val="0"/>
              </a:spcAft>
              <a:defRPr/>
            </a:pPr>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52705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defRPr/>
            </a:pPr>
            <a:fld id="{9FD11C60-1EF5-482A-923F-E335ACF1CF5F}" type="slidenum">
              <a:rPr lang="en-US">
                <a:solidFill>
                  <a:srgbClr val="273C56"/>
                </a:solidFill>
              </a:rPr>
              <a:pPr fontAlgn="base">
                <a:spcBef>
                  <a:spcPct val="0"/>
                </a:spcBef>
                <a:spcAft>
                  <a:spcPct val="0"/>
                </a:spcAft>
                <a:defRPr/>
              </a:pPr>
              <a:t>‹#›</a:t>
            </a:fld>
            <a:endParaRPr lang="en-US" dirty="0">
              <a:solidFill>
                <a:srgbClr val="273C56"/>
              </a:solidFill>
            </a:endParaRPr>
          </a:p>
        </p:txBody>
      </p:sp>
    </p:spTree>
    <p:extLst>
      <p:ext uri="{BB962C8B-B14F-4D97-AF65-F5344CB8AC3E}">
        <p14:creationId xmlns:p14="http://schemas.microsoft.com/office/powerpoint/2010/main" val="8420053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190500"/>
            <a:ext cx="7162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875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52705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l">
              <a:defRPr sz="1200" b="0" i="0">
                <a:solidFill>
                  <a:schemeClr val="accent1"/>
                </a:solidFill>
                <a:latin typeface="+mn-lt"/>
              </a:defRPr>
            </a:lvl1pPr>
          </a:lstStyle>
          <a:p>
            <a:pPr fontAlgn="base">
              <a:spcBef>
                <a:spcPct val="0"/>
              </a:spcBef>
              <a:spcAft>
                <a:spcPct val="0"/>
              </a:spcAft>
              <a:defRPr/>
            </a:pPr>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52705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i="0" smtClean="0">
                <a:solidFill>
                  <a:schemeClr val="accent1"/>
                </a:solidFill>
                <a:latin typeface="Helvetica" pitchFamily="34" charset="0"/>
              </a:defRPr>
            </a:lvl1pPr>
          </a:lstStyle>
          <a:p>
            <a:pPr algn="ctr" fontAlgn="base">
              <a:spcBef>
                <a:spcPct val="0"/>
              </a:spcBef>
              <a:spcAft>
                <a:spcPct val="0"/>
              </a:spcAft>
              <a:defRPr/>
            </a:pPr>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52705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defRPr/>
            </a:pPr>
            <a:fld id="{9FD11C60-1EF5-482A-923F-E335ACF1CF5F}" type="slidenum">
              <a:rPr lang="en-US">
                <a:solidFill>
                  <a:srgbClr val="273C56"/>
                </a:solidFill>
              </a:rPr>
              <a:pPr fontAlgn="base">
                <a:spcBef>
                  <a:spcPct val="0"/>
                </a:spcBef>
                <a:spcAft>
                  <a:spcPct val="0"/>
                </a:spcAft>
                <a:defRPr/>
              </a:pPr>
              <a:t>‹#›</a:t>
            </a:fld>
            <a:endParaRPr lang="en-US" dirty="0">
              <a:solidFill>
                <a:srgbClr val="273C56"/>
              </a:solidFill>
            </a:endParaRPr>
          </a:p>
        </p:txBody>
      </p:sp>
    </p:spTree>
    <p:extLst>
      <p:ext uri="{BB962C8B-B14F-4D97-AF65-F5344CB8AC3E}">
        <p14:creationId xmlns:p14="http://schemas.microsoft.com/office/powerpoint/2010/main" val="2500482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black-bug-only-500px.png"/>
          <p:cNvPicPr>
            <a:picLocks noChangeAspect="1"/>
          </p:cNvPicPr>
          <p:nvPr/>
        </p:nvPicPr>
        <p:blipFill>
          <a:blip r:embed="rId14" cstate="print">
            <a:alphaModFix amt="4000"/>
            <a:extLst>
              <a:ext uri="{28A0092B-C50C-407E-A947-70E740481C1C}">
                <a14:useLocalDpi xmlns:a14="http://schemas.microsoft.com/office/drawing/2010/main" val="0"/>
              </a:ext>
            </a:extLst>
          </a:blip>
          <a:stretch>
            <a:fillRect/>
          </a:stretch>
        </p:blipFill>
        <p:spPr>
          <a:xfrm>
            <a:off x="7404531" y="4897519"/>
            <a:ext cx="1338875" cy="466862"/>
          </a:xfrm>
          <a:prstGeom prst="rect">
            <a:avLst/>
          </a:prstGeom>
        </p:spPr>
      </p:pic>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ctr"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 name="Picture 4" descr="USPTO-logo-black-bug-only-500px.png"/>
          <p:cNvPicPr>
            <a:picLocks noChangeAspect="1"/>
          </p:cNvPicPr>
          <p:nvPr/>
        </p:nvPicPr>
        <p:blipFill>
          <a:blip r:embed="rId14" cstate="print">
            <a:alphaModFix amt="4000"/>
            <a:extLst>
              <a:ext uri="{28A0092B-C50C-407E-A947-70E740481C1C}">
                <a14:useLocalDpi xmlns:a14="http://schemas.microsoft.com/office/drawing/2010/main" val="0"/>
              </a:ext>
            </a:extLst>
          </a:blip>
          <a:stretch>
            <a:fillRect/>
          </a:stretch>
        </p:blipFill>
        <p:spPr>
          <a:xfrm>
            <a:off x="7404529" y="4897519"/>
            <a:ext cx="1338875" cy="466862"/>
          </a:xfrm>
          <a:prstGeom prst="rect">
            <a:avLst/>
          </a:prstGeom>
        </p:spPr>
      </p:pic>
    </p:spTree>
    <p:extLst>
      <p:ext uri="{BB962C8B-B14F-4D97-AF65-F5344CB8AC3E}">
        <p14:creationId xmlns:p14="http://schemas.microsoft.com/office/powerpoint/2010/main" val="356235539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sldNum="0" hdr="0" ftr="0" dt="0"/>
  <p:txStyles>
    <p:titleStyle>
      <a:lvl1pPr algn="ctr"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10400" y="5296959"/>
            <a:ext cx="2133600" cy="304271"/>
          </a:xfrm>
          <a:prstGeom prst="rect">
            <a:avLst/>
          </a:prstGeom>
        </p:spPr>
        <p:txBody>
          <a:bodyPr/>
          <a:lstStyle/>
          <a:p>
            <a:pPr fontAlgn="base">
              <a:spcBef>
                <a:spcPct val="0"/>
              </a:spcBef>
              <a:spcAft>
                <a:spcPct val="0"/>
              </a:spcAft>
              <a:defRPr/>
            </a:pPr>
            <a:fld id="{9FD11C60-1EF5-482A-923F-E335ACF1CF5F}" type="slidenum">
              <a:rPr lang="en-US" smtClean="0">
                <a:solidFill>
                  <a:srgbClr val="273C56"/>
                </a:solidFill>
              </a:rPr>
              <a:pPr fontAlgn="base">
                <a:spcBef>
                  <a:spcPct val="0"/>
                </a:spcBef>
                <a:spcAft>
                  <a:spcPct val="0"/>
                </a:spcAft>
                <a:defRPr/>
              </a:pPr>
              <a:t>1</a:t>
            </a:fld>
            <a:endParaRPr lang="en-US" dirty="0">
              <a:solidFill>
                <a:srgbClr val="273C56"/>
              </a:solidFill>
            </a:endParaRPr>
          </a:p>
        </p:txBody>
      </p:sp>
    </p:spTree>
    <p:extLst>
      <p:ext uri="{BB962C8B-B14F-4D97-AF65-F5344CB8AC3E}">
        <p14:creationId xmlns:p14="http://schemas.microsoft.com/office/powerpoint/2010/main" val="148335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a:xfrm>
            <a:off x="457200" y="114300"/>
            <a:ext cx="8229600" cy="952500"/>
          </a:xfrm>
        </p:spPr>
        <p:txBody>
          <a:bodyPr>
            <a:normAutofit fontScale="90000"/>
          </a:bodyPr>
          <a:lstStyle/>
          <a:p>
            <a:pPr eaLnBrk="1" hangingPunct="1"/>
            <a:r>
              <a:rPr lang="en-US" sz="3200" dirty="0" smtClean="0"/>
              <a:t>35 USC §101: 2014 Interim Eligibility Guidance</a:t>
            </a:r>
          </a:p>
        </p:txBody>
      </p:sp>
      <p:sp>
        <p:nvSpPr>
          <p:cNvPr id="20485" name="Rectangle 15"/>
          <p:cNvSpPr>
            <a:spLocks noGrp="1" noChangeArrowheads="1"/>
          </p:cNvSpPr>
          <p:nvPr>
            <p:ph idx="1"/>
          </p:nvPr>
        </p:nvSpPr>
        <p:spPr>
          <a:xfrm>
            <a:off x="152400" y="876300"/>
            <a:ext cx="8839200" cy="4724400"/>
          </a:xfrm>
        </p:spPr>
        <p:txBody>
          <a:bodyPr>
            <a:normAutofit/>
          </a:bodyPr>
          <a:lstStyle/>
          <a:p>
            <a:pPr marL="342900" lvl="1" indent="-342900">
              <a:buFont typeface="Arial"/>
              <a:buChar char="•"/>
            </a:pPr>
            <a:r>
              <a:rPr lang="en-US" sz="1900" dirty="0" smtClean="0"/>
              <a:t>2014 </a:t>
            </a:r>
            <a:r>
              <a:rPr lang="en-US" sz="1900" dirty="0"/>
              <a:t>Interim Eligibility </a:t>
            </a:r>
            <a:r>
              <a:rPr lang="en-US" sz="1900" dirty="0" smtClean="0"/>
              <a:t>Guidance (Issued </a:t>
            </a:r>
            <a:r>
              <a:rPr lang="en-US" sz="1900" dirty="0"/>
              <a:t>Dec. 16, 2014, 79 FR </a:t>
            </a:r>
            <a:r>
              <a:rPr lang="en-US" sz="1900" dirty="0" smtClean="0"/>
              <a:t>74618) :</a:t>
            </a:r>
          </a:p>
          <a:p>
            <a:pPr lvl="1"/>
            <a:r>
              <a:rPr lang="en-US" sz="1700" dirty="0" smtClean="0"/>
              <a:t>For </a:t>
            </a:r>
            <a:r>
              <a:rPr lang="en-US" sz="1700" dirty="0"/>
              <a:t>examination of all </a:t>
            </a:r>
            <a:r>
              <a:rPr lang="en-US" sz="1700" dirty="0" smtClean="0"/>
              <a:t>claims</a:t>
            </a:r>
          </a:p>
          <a:p>
            <a:pPr lvl="2"/>
            <a:r>
              <a:rPr lang="en-US" sz="1500" dirty="0" smtClean="0"/>
              <a:t>Use the broadest reasonable interpretation (BRI) of the claim</a:t>
            </a:r>
          </a:p>
          <a:p>
            <a:pPr lvl="2"/>
            <a:r>
              <a:rPr lang="en-US" sz="1500" dirty="0" smtClean="0"/>
              <a:t>Analyze the claim as a whole</a:t>
            </a:r>
          </a:p>
          <a:p>
            <a:pPr lvl="2"/>
            <a:r>
              <a:rPr lang="en-US" sz="1500" dirty="0" smtClean="0"/>
              <a:t>Practice compact prosecution by fully </a:t>
            </a:r>
            <a:r>
              <a:rPr lang="en-US" sz="1500" dirty="0"/>
              <a:t>examining under 35 U.S.C. </a:t>
            </a:r>
            <a:r>
              <a:rPr lang="en-US" sz="1500" dirty="0" smtClean="0"/>
              <a:t>§§ 102, 103, 112 and 101 (utility, inventorship, and double patenting) and non-statutory double patenting</a:t>
            </a:r>
          </a:p>
          <a:p>
            <a:pPr lvl="1"/>
            <a:r>
              <a:rPr lang="en-US" sz="1700" dirty="0"/>
              <a:t>Comprehensive view of subject matter eligibility under 35 </a:t>
            </a:r>
            <a:r>
              <a:rPr lang="en-US" sz="1700" dirty="0" smtClean="0"/>
              <a:t>U.S.C</a:t>
            </a:r>
            <a:r>
              <a:rPr lang="en-US" sz="1700" dirty="0"/>
              <a:t>. § 101 that incorporates teachings from the full body of </a:t>
            </a:r>
            <a:r>
              <a:rPr lang="en-US" sz="1700" dirty="0" smtClean="0"/>
              <a:t>relevant </a:t>
            </a:r>
            <a:r>
              <a:rPr lang="en-US" sz="1700" dirty="0"/>
              <a:t>case </a:t>
            </a:r>
            <a:r>
              <a:rPr lang="en-US" sz="1700" dirty="0" smtClean="0"/>
              <a:t>law</a:t>
            </a:r>
          </a:p>
          <a:p>
            <a:pPr lvl="1"/>
            <a:r>
              <a:rPr lang="en-US" sz="1700" dirty="0"/>
              <a:t>Reflects recent Supreme Court developments, particularly: </a:t>
            </a:r>
            <a:endParaRPr lang="en-US" sz="1700" dirty="0" smtClean="0"/>
          </a:p>
          <a:p>
            <a:pPr lvl="2"/>
            <a:r>
              <a:rPr lang="en-US" sz="1500" i="1" u="sng" dirty="0" smtClean="0"/>
              <a:t>Alice </a:t>
            </a:r>
            <a:r>
              <a:rPr lang="en-US" sz="1500" i="1" u="sng" dirty="0"/>
              <a:t>Corp.</a:t>
            </a:r>
            <a:r>
              <a:rPr lang="en-US" sz="1500" i="1" dirty="0"/>
              <a:t>: </a:t>
            </a:r>
            <a:r>
              <a:rPr lang="en-US" sz="1500" i="1" dirty="0" smtClean="0"/>
              <a:t> Alice </a:t>
            </a:r>
            <a:r>
              <a:rPr lang="en-US" sz="1500" i="1" dirty="0"/>
              <a:t>Corp. Pty. Ltd. v. CLS Bank Int’l (2014) </a:t>
            </a:r>
            <a:endParaRPr lang="en-US" sz="1500" i="1" dirty="0" smtClean="0"/>
          </a:p>
          <a:p>
            <a:pPr lvl="2"/>
            <a:r>
              <a:rPr lang="en-US" sz="1500" i="1" u="sng" dirty="0" smtClean="0"/>
              <a:t>Myriad</a:t>
            </a:r>
            <a:r>
              <a:rPr lang="en-US" sz="1500" i="1" dirty="0"/>
              <a:t>: </a:t>
            </a:r>
            <a:r>
              <a:rPr lang="en-US" sz="1500" i="1" dirty="0" smtClean="0"/>
              <a:t> Assoc</a:t>
            </a:r>
            <a:r>
              <a:rPr lang="en-US" sz="1500" i="1" dirty="0"/>
              <a:t>. for Molecular Pathology v. Myriad Genetics, Inc. (2013) </a:t>
            </a:r>
            <a:endParaRPr lang="en-US" sz="1500" i="1" dirty="0" smtClean="0"/>
          </a:p>
          <a:p>
            <a:pPr lvl="2"/>
            <a:r>
              <a:rPr lang="en-US" sz="1500" i="1" u="sng" dirty="0" smtClean="0"/>
              <a:t>Mayo</a:t>
            </a:r>
            <a:r>
              <a:rPr lang="en-US" sz="1500" i="1" dirty="0"/>
              <a:t>: </a:t>
            </a:r>
            <a:r>
              <a:rPr lang="en-US" sz="1500" i="1" dirty="0" smtClean="0"/>
              <a:t> Mayo </a:t>
            </a:r>
            <a:r>
              <a:rPr lang="en-US" sz="1500" i="1" dirty="0"/>
              <a:t>Collaborative Services v. Prometheus Labs. Inc. (2012) </a:t>
            </a:r>
            <a:endParaRPr lang="en-US" sz="1500" i="1" dirty="0" smtClean="0"/>
          </a:p>
          <a:p>
            <a:pPr lvl="2"/>
            <a:r>
              <a:rPr lang="en-US" sz="1500" i="1" u="sng" dirty="0" smtClean="0"/>
              <a:t>Bilski</a:t>
            </a:r>
            <a:r>
              <a:rPr lang="en-US" sz="1500" i="1" dirty="0"/>
              <a:t>: </a:t>
            </a:r>
            <a:r>
              <a:rPr lang="en-US" sz="1500" i="1" dirty="0" smtClean="0"/>
              <a:t> Bilski </a:t>
            </a:r>
            <a:r>
              <a:rPr lang="en-US" sz="1500" i="1" dirty="0"/>
              <a:t>v. Kappos (</a:t>
            </a:r>
            <a:r>
              <a:rPr lang="en-US" sz="1500" i="1" dirty="0" smtClean="0"/>
              <a:t>2010</a:t>
            </a:r>
            <a:r>
              <a:rPr lang="en-US" sz="1500" i="1" dirty="0"/>
              <a:t>) </a:t>
            </a:r>
            <a:endParaRPr lang="en-US" sz="1500" i="1" dirty="0" smtClean="0"/>
          </a:p>
          <a:p>
            <a:r>
              <a:rPr lang="en-US" sz="1900" dirty="0"/>
              <a:t>If a claim falls within at least one of the four statutory categories, proceed to the judicial exception analysis. </a:t>
            </a:r>
          </a:p>
          <a:p>
            <a:endParaRPr lang="en-US" sz="1900" i="1" dirty="0"/>
          </a:p>
        </p:txBody>
      </p:sp>
      <p:sp>
        <p:nvSpPr>
          <p:cNvPr id="20483" name="Slide Number Placeholder 5"/>
          <p:cNvSpPr>
            <a:spLocks noGrp="1"/>
          </p:cNvSpPr>
          <p:nvPr>
            <p:ph type="sldNum" sz="quarter" idx="4294967295"/>
          </p:nvPr>
        </p:nvSpPr>
        <p:spPr>
          <a:xfrm>
            <a:off x="81534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B84EC1E3-67D4-4333-98C5-FFA11F9D02EA}" type="slidenum">
              <a:rPr lang="en-US" sz="1200" b="0" i="0" smtClean="0">
                <a:solidFill>
                  <a:schemeClr val="tx1"/>
                </a:solidFill>
              </a:rPr>
              <a:pPr eaLnBrk="1" hangingPunct="1"/>
              <a:t>10</a:t>
            </a:fld>
            <a:endParaRPr lang="en-US" sz="1200" b="0" i="0" dirty="0" smtClean="0">
              <a:solidFill>
                <a:schemeClr val="tx1"/>
              </a:solidFill>
            </a:endParaRPr>
          </a:p>
        </p:txBody>
      </p:sp>
    </p:spTree>
    <p:extLst>
      <p:ext uri="{BB962C8B-B14F-4D97-AF65-F5344CB8AC3E}">
        <p14:creationId xmlns:p14="http://schemas.microsoft.com/office/powerpoint/2010/main" val="1334840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a:xfrm>
            <a:off x="-152400" y="190500"/>
            <a:ext cx="9372600" cy="952500"/>
          </a:xfrm>
        </p:spPr>
        <p:txBody>
          <a:bodyPr>
            <a:noAutofit/>
          </a:bodyPr>
          <a:lstStyle/>
          <a:p>
            <a:pPr eaLnBrk="1" hangingPunct="1"/>
            <a:r>
              <a:rPr lang="en-US" sz="3200" dirty="0" smtClean="0"/>
              <a:t> </a:t>
            </a:r>
            <a:r>
              <a:rPr lang="en-US" sz="2400" dirty="0" smtClean="0"/>
              <a:t>35 USC §101: </a:t>
            </a:r>
            <a:r>
              <a:rPr lang="en-US" sz="2400" dirty="0" smtClean="0"/>
              <a:t>The Four </a:t>
            </a:r>
            <a:r>
              <a:rPr lang="en-US" sz="2400" dirty="0" smtClean="0"/>
              <a:t>Categories of Statutory Subject Matter</a:t>
            </a:r>
          </a:p>
        </p:txBody>
      </p:sp>
      <p:sp>
        <p:nvSpPr>
          <p:cNvPr id="20485" name="Rectangle 15"/>
          <p:cNvSpPr>
            <a:spLocks noGrp="1" noChangeArrowheads="1"/>
          </p:cNvSpPr>
          <p:nvPr>
            <p:ph idx="1"/>
          </p:nvPr>
        </p:nvSpPr>
        <p:spPr>
          <a:xfrm>
            <a:off x="228600" y="1028700"/>
            <a:ext cx="8839200" cy="4254500"/>
          </a:xfrm>
        </p:spPr>
        <p:txBody>
          <a:bodyPr>
            <a:normAutofit fontScale="92500" lnSpcReduction="10000"/>
          </a:bodyPr>
          <a:lstStyle/>
          <a:p>
            <a:pPr eaLnBrk="1" hangingPunct="1">
              <a:spcAft>
                <a:spcPts val="600"/>
              </a:spcAft>
            </a:pPr>
            <a:r>
              <a:rPr lang="en-US" sz="2200" dirty="0" smtClean="0"/>
              <a:t>Process</a:t>
            </a:r>
            <a:r>
              <a:rPr lang="en-US" sz="2400" dirty="0" smtClean="0"/>
              <a:t> </a:t>
            </a:r>
          </a:p>
          <a:p>
            <a:pPr lvl="1">
              <a:spcAft>
                <a:spcPts val="600"/>
              </a:spcAft>
            </a:pPr>
            <a:r>
              <a:rPr lang="en-US" sz="1900" dirty="0" smtClean="0"/>
              <a:t>“an act, or series of acts or steps”</a:t>
            </a:r>
          </a:p>
          <a:p>
            <a:pPr>
              <a:spcAft>
                <a:spcPts val="600"/>
              </a:spcAft>
            </a:pPr>
            <a:r>
              <a:rPr lang="en-US" sz="2200" dirty="0" smtClean="0"/>
              <a:t>Machine</a:t>
            </a:r>
          </a:p>
          <a:p>
            <a:pPr lvl="1">
              <a:spcAft>
                <a:spcPts val="600"/>
              </a:spcAft>
            </a:pPr>
            <a:r>
              <a:rPr lang="en-US" sz="1900" dirty="0" smtClean="0"/>
              <a:t>“a concrete thing, consisting of parts, or of certain devices and combination of devices”</a:t>
            </a:r>
          </a:p>
          <a:p>
            <a:r>
              <a:rPr lang="en-US" sz="2200" dirty="0" smtClean="0"/>
              <a:t>Manufacture</a:t>
            </a:r>
          </a:p>
          <a:p>
            <a:pPr lvl="1"/>
            <a:r>
              <a:rPr lang="en-US" sz="1900" dirty="0" smtClean="0"/>
              <a:t>“an article produced from raw or prepared materials by giving these materials new forms, qualities, properties, or combinations, whether by handlabor or by machinery”</a:t>
            </a:r>
          </a:p>
          <a:p>
            <a:r>
              <a:rPr lang="en-US" sz="2200" dirty="0" smtClean="0"/>
              <a:t>Composition of Matter</a:t>
            </a:r>
          </a:p>
          <a:p>
            <a:pPr lvl="1"/>
            <a:r>
              <a:rPr lang="en-US" sz="1900" dirty="0" smtClean="0"/>
              <a:t>“all compositions </a:t>
            </a:r>
            <a:r>
              <a:rPr lang="en-US" sz="1900" dirty="0"/>
              <a:t>of two or more substances and all composite articles, whether they be the results of chemical union, or of mechanical mixture, or whether they be gases, fluids, powders or solids, for </a:t>
            </a:r>
            <a:r>
              <a:rPr lang="en-US" sz="1900" dirty="0" smtClean="0"/>
              <a:t>example”</a:t>
            </a:r>
            <a:endParaRPr lang="en-US" sz="1900" dirty="0" smtClean="0"/>
          </a:p>
        </p:txBody>
      </p:sp>
      <p:sp>
        <p:nvSpPr>
          <p:cNvPr id="20483" name="Slide Number Placeholder 5"/>
          <p:cNvSpPr>
            <a:spLocks noGrp="1"/>
          </p:cNvSpPr>
          <p:nvPr>
            <p:ph type="sldNum" sz="quarter" idx="4294967295"/>
          </p:nvPr>
        </p:nvSpPr>
        <p:spPr>
          <a:xfrm>
            <a:off x="81534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B84EC1E3-67D4-4333-98C5-FFA11F9D02EA}" type="slidenum">
              <a:rPr lang="en-US" sz="1200" b="0" i="0" smtClean="0">
                <a:solidFill>
                  <a:schemeClr val="tx1"/>
                </a:solidFill>
              </a:rPr>
              <a:pPr eaLnBrk="1" hangingPunct="1"/>
              <a:t>11</a:t>
            </a:fld>
            <a:endParaRPr lang="en-US" sz="1200" b="0" i="0" dirty="0" smtClean="0">
              <a:solidFill>
                <a:schemeClr val="tx1"/>
              </a:solidFill>
            </a:endParaRPr>
          </a:p>
        </p:txBody>
      </p:sp>
    </p:spTree>
    <p:extLst>
      <p:ext uri="{BB962C8B-B14F-4D97-AF65-F5344CB8AC3E}">
        <p14:creationId xmlns:p14="http://schemas.microsoft.com/office/powerpoint/2010/main" val="347129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a:xfrm>
            <a:off x="457200" y="114300"/>
            <a:ext cx="8229600" cy="952500"/>
          </a:xfrm>
        </p:spPr>
        <p:txBody>
          <a:bodyPr>
            <a:normAutofit fontScale="90000"/>
          </a:bodyPr>
          <a:lstStyle/>
          <a:p>
            <a:pPr eaLnBrk="1" hangingPunct="1"/>
            <a:r>
              <a:rPr lang="en-US" sz="3200" dirty="0" smtClean="0"/>
              <a:t> 35 USC §101: Statutory Categories - Step 1</a:t>
            </a:r>
          </a:p>
        </p:txBody>
      </p:sp>
      <p:sp>
        <p:nvSpPr>
          <p:cNvPr id="20485" name="Rectangle 15"/>
          <p:cNvSpPr>
            <a:spLocks noGrp="1" noChangeArrowheads="1"/>
          </p:cNvSpPr>
          <p:nvPr>
            <p:ph idx="1"/>
          </p:nvPr>
        </p:nvSpPr>
        <p:spPr>
          <a:xfrm>
            <a:off x="152400" y="952500"/>
            <a:ext cx="8839200" cy="4254500"/>
          </a:xfrm>
        </p:spPr>
        <p:txBody>
          <a:bodyPr>
            <a:normAutofit fontScale="92500" lnSpcReduction="20000"/>
          </a:bodyPr>
          <a:lstStyle/>
          <a:p>
            <a:pPr eaLnBrk="1" hangingPunct="1">
              <a:spcAft>
                <a:spcPts val="600"/>
              </a:spcAft>
            </a:pPr>
            <a:r>
              <a:rPr lang="en-US" sz="2400" dirty="0" smtClean="0"/>
              <a:t>Claimed inventions that do </a:t>
            </a:r>
            <a:r>
              <a:rPr lang="en-US" sz="2400" u="sng" dirty="0" smtClean="0"/>
              <a:t>not</a:t>
            </a:r>
            <a:r>
              <a:rPr lang="en-US" sz="2400" dirty="0" smtClean="0"/>
              <a:t> fall within the statutory categories are not eligible for patenting.</a:t>
            </a:r>
          </a:p>
          <a:p>
            <a:pPr lvl="1" eaLnBrk="1" hangingPunct="1"/>
            <a:r>
              <a:rPr lang="en-US" sz="2000" dirty="0" smtClean="0"/>
              <a:t>Identification of one particular category is not necessary for eligibility.  </a:t>
            </a:r>
          </a:p>
          <a:p>
            <a:pPr lvl="1" eaLnBrk="1" hangingPunct="1"/>
            <a:r>
              <a:rPr lang="en-US" sz="2000" dirty="0" smtClean="0"/>
              <a:t>A claim may satisfy the requirements of more than one category.</a:t>
            </a:r>
          </a:p>
          <a:p>
            <a:pPr lvl="2" eaLnBrk="1" hangingPunct="1"/>
            <a:r>
              <a:rPr lang="en-US" sz="1800" dirty="0" smtClean="0"/>
              <a:t>Ex., a claim to a bicycle may satisfy both machine and manufacture categories.</a:t>
            </a:r>
          </a:p>
          <a:p>
            <a:pPr lvl="1" eaLnBrk="1" hangingPunct="1"/>
            <a:r>
              <a:rPr lang="en-US" sz="2000" dirty="0" smtClean="0"/>
              <a:t>Analyze based on the claim’s broadest reasonable interpretation (BRI).</a:t>
            </a:r>
          </a:p>
          <a:p>
            <a:pPr lvl="2" eaLnBrk="1" hangingPunct="1"/>
            <a:r>
              <a:rPr lang="en-US" sz="1800" dirty="0" smtClean="0"/>
              <a:t>A claim that covers </a:t>
            </a:r>
            <a:r>
              <a:rPr lang="en-US" sz="1800" b="1" dirty="0" smtClean="0"/>
              <a:t>both</a:t>
            </a:r>
            <a:r>
              <a:rPr lang="en-US" sz="1800" dirty="0" smtClean="0"/>
              <a:t> eligible and ineligible subject matter should be rejected under </a:t>
            </a:r>
            <a:r>
              <a:rPr lang="en-US" sz="1800" dirty="0"/>
              <a:t>§</a:t>
            </a:r>
            <a:r>
              <a:rPr lang="en-US" sz="1800" dirty="0" smtClean="0"/>
              <a:t>101 because the BRI covers ineligible subject matter.</a:t>
            </a:r>
          </a:p>
          <a:p>
            <a:pPr eaLnBrk="1" hangingPunct="1">
              <a:spcAft>
                <a:spcPts val="600"/>
              </a:spcAft>
            </a:pPr>
            <a:r>
              <a:rPr lang="en-US" sz="2400" dirty="0" smtClean="0"/>
              <a:t>Claimed </a:t>
            </a:r>
            <a:r>
              <a:rPr lang="en-US" sz="2400" dirty="0"/>
              <a:t>inventions that </a:t>
            </a:r>
            <a:r>
              <a:rPr lang="en-US" sz="2400" dirty="0" smtClean="0"/>
              <a:t>fall </a:t>
            </a:r>
            <a:r>
              <a:rPr lang="en-US" sz="2400" dirty="0"/>
              <a:t>within the statutory categories </a:t>
            </a:r>
            <a:r>
              <a:rPr lang="en-US" sz="2400" u="sng" dirty="0"/>
              <a:t>must still avoid</a:t>
            </a:r>
            <a:r>
              <a:rPr lang="en-US" sz="2400" dirty="0"/>
              <a:t> the judicial exceptions to be eligible. </a:t>
            </a:r>
          </a:p>
          <a:p>
            <a:pPr lvl="1" eaLnBrk="1" hangingPunct="1"/>
            <a:r>
              <a:rPr lang="en-US" sz="2000" dirty="0"/>
              <a:t>For example, a process claim that meets the definition under 35 U.S.C. § 100 (a series of steps) </a:t>
            </a:r>
            <a:r>
              <a:rPr lang="en-US" sz="2000" dirty="0" smtClean="0"/>
              <a:t>would be ineligible if the claim is directed to an abstract idea and does not recite additional elements, either alone or in combination, that amount to significantly more than the abstract idea.</a:t>
            </a:r>
            <a:endParaRPr lang="en-US" sz="2000" dirty="0"/>
          </a:p>
          <a:p>
            <a:pPr eaLnBrk="1" hangingPunct="1"/>
            <a:endParaRPr lang="en-US" sz="2000" dirty="0" smtClean="0"/>
          </a:p>
        </p:txBody>
      </p:sp>
      <p:sp>
        <p:nvSpPr>
          <p:cNvPr id="20483" name="Slide Number Placeholder 5"/>
          <p:cNvSpPr>
            <a:spLocks noGrp="1"/>
          </p:cNvSpPr>
          <p:nvPr>
            <p:ph type="sldNum" sz="quarter" idx="4294967295"/>
          </p:nvPr>
        </p:nvSpPr>
        <p:spPr>
          <a:xfrm>
            <a:off x="81534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B84EC1E3-67D4-4333-98C5-FFA11F9D02EA}" type="slidenum">
              <a:rPr lang="en-US" sz="1200" b="0" i="0" smtClean="0">
                <a:solidFill>
                  <a:schemeClr val="tx1"/>
                </a:solidFill>
              </a:rPr>
              <a:pPr eaLnBrk="1" hangingPunct="1"/>
              <a:t>12</a:t>
            </a:fld>
            <a:endParaRPr lang="en-US" sz="1200" b="0" i="0" dirty="0" smtClean="0">
              <a:solidFill>
                <a:schemeClr val="tx1"/>
              </a:solidFill>
            </a:endParaRPr>
          </a:p>
        </p:txBody>
      </p:sp>
    </p:spTree>
    <p:extLst>
      <p:ext uri="{BB962C8B-B14F-4D97-AF65-F5344CB8AC3E}">
        <p14:creationId xmlns:p14="http://schemas.microsoft.com/office/powerpoint/2010/main" val="1975527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p:txBody>
          <a:bodyPr>
            <a:normAutofit fontScale="90000"/>
          </a:bodyPr>
          <a:lstStyle/>
          <a:p>
            <a:r>
              <a:rPr lang="en-US" sz="3200" dirty="0" smtClean="0"/>
              <a:t> </a:t>
            </a:r>
            <a:r>
              <a:rPr lang="en-US" sz="3200" dirty="0">
                <a:solidFill>
                  <a:prstClr val="black"/>
                </a:solidFill>
              </a:rPr>
              <a:t>Statutory Categories </a:t>
            </a:r>
            <a:r>
              <a:rPr lang="en-US" sz="2900" dirty="0">
                <a:solidFill>
                  <a:prstClr val="black"/>
                </a:solidFill>
              </a:rPr>
              <a:t>– Nonstatutory Example</a:t>
            </a:r>
            <a:endParaRPr lang="en-US" sz="3200" dirty="0" smtClean="0"/>
          </a:p>
        </p:txBody>
      </p:sp>
      <p:sp>
        <p:nvSpPr>
          <p:cNvPr id="20485" name="Rectangle 15"/>
          <p:cNvSpPr>
            <a:spLocks noGrp="1" noChangeArrowheads="1"/>
          </p:cNvSpPr>
          <p:nvPr>
            <p:ph idx="1"/>
          </p:nvPr>
        </p:nvSpPr>
        <p:spPr>
          <a:xfrm>
            <a:off x="152400" y="1117600"/>
            <a:ext cx="8839200" cy="4254500"/>
          </a:xfrm>
        </p:spPr>
        <p:txBody>
          <a:bodyPr>
            <a:normAutofit fontScale="92500" lnSpcReduction="20000"/>
          </a:bodyPr>
          <a:lstStyle/>
          <a:p>
            <a:pPr eaLnBrk="1" hangingPunct="1">
              <a:spcBef>
                <a:spcPts val="600"/>
              </a:spcBef>
              <a:spcAft>
                <a:spcPts val="600"/>
              </a:spcAft>
            </a:pPr>
            <a:r>
              <a:rPr lang="en-US" sz="2400" dirty="0" smtClean="0"/>
              <a:t>Example 1:</a:t>
            </a:r>
          </a:p>
          <a:p>
            <a:pPr marL="0" indent="0">
              <a:spcBef>
                <a:spcPts val="0"/>
              </a:spcBef>
              <a:buNone/>
              <a:tabLst>
                <a:tab pos="457200" algn="l"/>
              </a:tabLst>
            </a:pPr>
            <a:r>
              <a:rPr lang="en-US" sz="2000" dirty="0" smtClean="0"/>
              <a:t>	</a:t>
            </a:r>
            <a:r>
              <a:rPr lang="en-US" sz="1800" dirty="0" smtClean="0"/>
              <a:t>A </a:t>
            </a:r>
            <a:r>
              <a:rPr lang="en-US" sz="1800" b="1" dirty="0"/>
              <a:t>paradigm</a:t>
            </a:r>
            <a:r>
              <a:rPr lang="en-US" sz="1800" dirty="0"/>
              <a:t> for marketing software, comprising: </a:t>
            </a:r>
          </a:p>
          <a:p>
            <a:pPr marL="457200" indent="0">
              <a:spcBef>
                <a:spcPts val="0"/>
              </a:spcBef>
              <a:buNone/>
            </a:pPr>
            <a:r>
              <a:rPr lang="en-US" sz="1800" dirty="0" smtClean="0"/>
              <a:t>	a </a:t>
            </a:r>
            <a:r>
              <a:rPr lang="en-US" sz="1800" dirty="0"/>
              <a:t>marketing company that markets software from a plurality of different independent and autonomous software companies, and carries out and pays for operations associated with marketing of software for all of said different independent and autonomous software companies, in return for a contingent share of a total income stream from marketing of the software from all of said software companies, while allowing all of said software companies to retain their autonomy. </a:t>
            </a:r>
            <a:r>
              <a:rPr lang="en-US" sz="1800" dirty="0" smtClean="0"/>
              <a:t>  (</a:t>
            </a:r>
            <a:r>
              <a:rPr lang="en-US" sz="1800" i="1" dirty="0" smtClean="0"/>
              <a:t>In re Ferguson; claim 24</a:t>
            </a:r>
            <a:r>
              <a:rPr lang="en-US" sz="1800" dirty="0" smtClean="0"/>
              <a:t>)</a:t>
            </a:r>
          </a:p>
          <a:p>
            <a:pPr marL="457200" indent="0">
              <a:spcBef>
                <a:spcPts val="0"/>
              </a:spcBef>
              <a:buNone/>
            </a:pPr>
            <a:endParaRPr lang="en-US" sz="1800" dirty="0" smtClean="0"/>
          </a:p>
          <a:p>
            <a:pPr eaLnBrk="1" hangingPunct="1"/>
            <a:r>
              <a:rPr lang="en-US" sz="2000" dirty="0" smtClean="0"/>
              <a:t>“Paradigm” is a business model for an intangible marketing company, </a:t>
            </a:r>
            <a:r>
              <a:rPr lang="en-US" sz="2000" u="sng" dirty="0" smtClean="0"/>
              <a:t>not</a:t>
            </a:r>
            <a:r>
              <a:rPr lang="en-US" sz="2000" dirty="0" smtClean="0"/>
              <a:t> a: </a:t>
            </a:r>
            <a:endParaRPr lang="en-US" sz="2400" dirty="0"/>
          </a:p>
          <a:p>
            <a:pPr marL="457200" lvl="1" indent="-223838" eaLnBrk="1" hangingPunct="1"/>
            <a:r>
              <a:rPr lang="en-US" sz="2200" dirty="0" smtClean="0"/>
              <a:t>Process: series of steps; 35 U.S.C. § 100</a:t>
            </a:r>
          </a:p>
          <a:p>
            <a:pPr marL="457200" lvl="1" indent="-223838" eaLnBrk="1" hangingPunct="1"/>
            <a:r>
              <a:rPr lang="en-US" sz="2200" dirty="0" smtClean="0"/>
              <a:t>Machine: a concrete thing consisting of parts or devices</a:t>
            </a:r>
          </a:p>
          <a:p>
            <a:pPr marL="457200" lvl="1" indent="-223838" eaLnBrk="1" hangingPunct="1"/>
            <a:r>
              <a:rPr lang="en-US" sz="2200" dirty="0" smtClean="0"/>
              <a:t>Manufacture: an article produced from raw or prepared materials</a:t>
            </a:r>
          </a:p>
          <a:p>
            <a:pPr marL="457200" lvl="1" indent="-223838" eaLnBrk="1" hangingPunct="1"/>
            <a:r>
              <a:rPr lang="en-US" sz="2200" dirty="0" smtClean="0"/>
              <a:t>Composition of matter: a composition of substances or </a:t>
            </a:r>
            <a:r>
              <a:rPr lang="en-US" sz="2200" dirty="0" smtClean="0"/>
              <a:t>composite </a:t>
            </a:r>
            <a:r>
              <a:rPr lang="en-US" sz="2200" dirty="0" smtClean="0"/>
              <a:t>article</a:t>
            </a:r>
          </a:p>
          <a:p>
            <a:pPr marL="457200" indent="0">
              <a:spcBef>
                <a:spcPts val="0"/>
              </a:spcBef>
              <a:buNone/>
            </a:pPr>
            <a:endParaRPr lang="en-US" sz="2000" dirty="0"/>
          </a:p>
        </p:txBody>
      </p:sp>
      <p:sp>
        <p:nvSpPr>
          <p:cNvPr id="20483" name="Slide Number Placeholder 5"/>
          <p:cNvSpPr>
            <a:spLocks noGrp="1"/>
          </p:cNvSpPr>
          <p:nvPr>
            <p:ph type="sldNum" sz="quarter" idx="4294967295"/>
          </p:nvPr>
        </p:nvSpPr>
        <p:spPr>
          <a:xfrm>
            <a:off x="81534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B84EC1E3-67D4-4333-98C5-FFA11F9D02EA}" type="slidenum">
              <a:rPr lang="en-US" sz="1200" b="0" i="0" smtClean="0">
                <a:solidFill>
                  <a:schemeClr val="tx1"/>
                </a:solidFill>
              </a:rPr>
              <a:pPr eaLnBrk="1" hangingPunct="1"/>
              <a:t>13</a:t>
            </a:fld>
            <a:endParaRPr lang="en-US" sz="1200" b="0" i="0" dirty="0" smtClean="0">
              <a:solidFill>
                <a:schemeClr val="tx1"/>
              </a:solidFill>
            </a:endParaRPr>
          </a:p>
        </p:txBody>
      </p:sp>
    </p:spTree>
    <p:extLst>
      <p:ext uri="{BB962C8B-B14F-4D97-AF65-F5344CB8AC3E}">
        <p14:creationId xmlns:p14="http://schemas.microsoft.com/office/powerpoint/2010/main" val="391783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p:txBody>
          <a:bodyPr>
            <a:normAutofit fontScale="90000"/>
          </a:bodyPr>
          <a:lstStyle/>
          <a:p>
            <a:r>
              <a:rPr lang="en-US" sz="3200" dirty="0" smtClean="0"/>
              <a:t> Statutory Categories </a:t>
            </a:r>
            <a:r>
              <a:rPr lang="en-US" sz="2900" dirty="0"/>
              <a:t>– Nonstatutory Example </a:t>
            </a:r>
            <a:endParaRPr lang="en-US" sz="3200" dirty="0" smtClean="0"/>
          </a:p>
        </p:txBody>
      </p:sp>
      <p:sp>
        <p:nvSpPr>
          <p:cNvPr id="20485" name="Rectangle 15"/>
          <p:cNvSpPr>
            <a:spLocks noGrp="1" noChangeArrowheads="1"/>
          </p:cNvSpPr>
          <p:nvPr>
            <p:ph idx="1"/>
          </p:nvPr>
        </p:nvSpPr>
        <p:spPr>
          <a:xfrm>
            <a:off x="152400" y="1028700"/>
            <a:ext cx="8839200" cy="4254500"/>
          </a:xfrm>
        </p:spPr>
        <p:txBody>
          <a:bodyPr>
            <a:normAutofit fontScale="92500" lnSpcReduction="10000"/>
          </a:bodyPr>
          <a:lstStyle/>
          <a:p>
            <a:pPr eaLnBrk="1" hangingPunct="1">
              <a:spcBef>
                <a:spcPts val="600"/>
              </a:spcBef>
              <a:spcAft>
                <a:spcPts val="600"/>
              </a:spcAft>
            </a:pPr>
            <a:r>
              <a:rPr lang="en-US" sz="2400" dirty="0" smtClean="0"/>
              <a:t>Example 2:</a:t>
            </a:r>
          </a:p>
          <a:p>
            <a:pPr marL="0" indent="0">
              <a:spcBef>
                <a:spcPts val="0"/>
              </a:spcBef>
              <a:buNone/>
              <a:tabLst>
                <a:tab pos="457200" algn="l"/>
              </a:tabLst>
            </a:pPr>
            <a:r>
              <a:rPr lang="en-US" sz="2000" dirty="0" smtClean="0"/>
              <a:t>	</a:t>
            </a:r>
            <a:r>
              <a:rPr lang="en-US" sz="1800" dirty="0" smtClean="0"/>
              <a:t>A </a:t>
            </a:r>
            <a:r>
              <a:rPr lang="en-US" sz="1800" b="1" dirty="0" smtClean="0"/>
              <a:t>device profile</a:t>
            </a:r>
            <a:r>
              <a:rPr lang="en-US" sz="1800" dirty="0" smtClean="0"/>
              <a:t> for describing properties of a device in a digital image 	reproduction 	system to capture, transform or render an image, said device profile comprising: </a:t>
            </a:r>
          </a:p>
          <a:p>
            <a:pPr marL="0" indent="0">
              <a:spcBef>
                <a:spcPts val="0"/>
              </a:spcBef>
              <a:buNone/>
              <a:tabLst>
                <a:tab pos="457200" algn="l"/>
              </a:tabLst>
            </a:pPr>
            <a:r>
              <a:rPr lang="en-US" sz="1800" dirty="0"/>
              <a:t>	</a:t>
            </a:r>
            <a:r>
              <a:rPr lang="en-US" sz="1800" dirty="0" smtClean="0"/>
              <a:t>	first </a:t>
            </a:r>
            <a:r>
              <a:rPr lang="en-US" sz="1800" dirty="0"/>
              <a:t>data for describing a device </a:t>
            </a:r>
            <a:r>
              <a:rPr lang="en-US" sz="1800" dirty="0" smtClean="0"/>
              <a:t>dependent transformation </a:t>
            </a:r>
            <a:r>
              <a:rPr lang="en-US" sz="1800" dirty="0"/>
              <a:t>of color </a:t>
            </a:r>
            <a:r>
              <a:rPr lang="en-US" sz="1800" dirty="0" smtClean="0"/>
              <a:t>	information </a:t>
            </a:r>
            <a:r>
              <a:rPr lang="en-US" sz="1800" dirty="0"/>
              <a:t>content </a:t>
            </a:r>
            <a:r>
              <a:rPr lang="en-US" sz="1800" dirty="0" smtClean="0"/>
              <a:t>of the </a:t>
            </a:r>
            <a:r>
              <a:rPr lang="en-US" sz="1800" dirty="0"/>
              <a:t>image to a device independent color space</a:t>
            </a:r>
            <a:r>
              <a:rPr lang="en-US" sz="1800" dirty="0" smtClean="0"/>
              <a:t>; and </a:t>
            </a:r>
          </a:p>
          <a:p>
            <a:pPr marL="0" indent="0">
              <a:spcBef>
                <a:spcPts val="0"/>
              </a:spcBef>
              <a:buNone/>
              <a:tabLst>
                <a:tab pos="457200" algn="l"/>
              </a:tabLst>
            </a:pPr>
            <a:r>
              <a:rPr lang="en-US" sz="1800" dirty="0"/>
              <a:t>	</a:t>
            </a:r>
            <a:r>
              <a:rPr lang="en-US" sz="1800" dirty="0" smtClean="0"/>
              <a:t>	second </a:t>
            </a:r>
            <a:r>
              <a:rPr lang="en-US" sz="1800" dirty="0"/>
              <a:t>data for describing a device </a:t>
            </a:r>
            <a:r>
              <a:rPr lang="en-US" sz="1800" dirty="0" smtClean="0"/>
              <a:t>dependent transformation </a:t>
            </a:r>
            <a:r>
              <a:rPr lang="en-US" sz="1800" dirty="0"/>
              <a:t>of spatial </a:t>
            </a:r>
            <a:r>
              <a:rPr lang="en-US" sz="1800" dirty="0" smtClean="0"/>
              <a:t>	information </a:t>
            </a:r>
            <a:r>
              <a:rPr lang="en-US" sz="1800" dirty="0"/>
              <a:t>content </a:t>
            </a:r>
            <a:r>
              <a:rPr lang="en-US" sz="1800" dirty="0" smtClean="0"/>
              <a:t>of the </a:t>
            </a:r>
            <a:r>
              <a:rPr lang="en-US" sz="1800" dirty="0"/>
              <a:t>image in said device independent </a:t>
            </a:r>
            <a:r>
              <a:rPr lang="en-US" sz="1800" dirty="0" smtClean="0"/>
              <a:t>color space</a:t>
            </a:r>
            <a:r>
              <a:rPr lang="en-US" sz="1800" dirty="0"/>
              <a:t>. </a:t>
            </a:r>
            <a:r>
              <a:rPr lang="en-US" sz="1800" dirty="0" smtClean="0"/>
              <a:t>	</a:t>
            </a:r>
          </a:p>
          <a:p>
            <a:pPr marL="0" indent="0">
              <a:spcBef>
                <a:spcPts val="0"/>
              </a:spcBef>
              <a:buNone/>
              <a:tabLst>
                <a:tab pos="457200" algn="l"/>
              </a:tabLst>
            </a:pPr>
            <a:r>
              <a:rPr lang="en-US" sz="1800" dirty="0"/>
              <a:t>	</a:t>
            </a:r>
            <a:r>
              <a:rPr lang="en-US" sz="1800" dirty="0" smtClean="0"/>
              <a:t>(</a:t>
            </a:r>
            <a:r>
              <a:rPr lang="en-US" sz="1800" i="1" dirty="0" smtClean="0"/>
              <a:t>Digitech Image Technologies; claim 1</a:t>
            </a:r>
            <a:r>
              <a:rPr lang="en-US" sz="1800" dirty="0" smtClean="0"/>
              <a:t>)</a:t>
            </a:r>
          </a:p>
          <a:p>
            <a:pPr marL="457200" indent="0">
              <a:spcBef>
                <a:spcPts val="0"/>
              </a:spcBef>
              <a:buNone/>
            </a:pPr>
            <a:endParaRPr lang="en-US" sz="1800" dirty="0" smtClean="0"/>
          </a:p>
          <a:p>
            <a:pPr eaLnBrk="1" hangingPunct="1"/>
            <a:r>
              <a:rPr lang="en-US" sz="2000" dirty="0" smtClean="0"/>
              <a:t>The “device profile” is an intangible collection of information </a:t>
            </a:r>
            <a:r>
              <a:rPr lang="en-US" sz="2000" i="1" dirty="0" smtClean="0"/>
              <a:t>per se</a:t>
            </a:r>
            <a:r>
              <a:rPr lang="en-US" sz="2000" dirty="0" smtClean="0"/>
              <a:t>, </a:t>
            </a:r>
            <a:r>
              <a:rPr lang="en-US" sz="2000" u="sng" dirty="0" smtClean="0"/>
              <a:t>not</a:t>
            </a:r>
            <a:r>
              <a:rPr lang="en-US" sz="2000" dirty="0" smtClean="0"/>
              <a:t> a: </a:t>
            </a:r>
            <a:endParaRPr lang="en-US" sz="2400" dirty="0"/>
          </a:p>
          <a:p>
            <a:pPr marL="457200" lvl="1" indent="-223838" eaLnBrk="1" hangingPunct="1"/>
            <a:r>
              <a:rPr lang="en-US" sz="1900" dirty="0" smtClean="0"/>
              <a:t>Process: series of steps; 35 U.S.C. § 100</a:t>
            </a:r>
          </a:p>
          <a:p>
            <a:pPr marL="457200" lvl="1" indent="-223838" eaLnBrk="1" hangingPunct="1"/>
            <a:r>
              <a:rPr lang="en-US" sz="1900" dirty="0" smtClean="0"/>
              <a:t>Machine: a concrete thing consisting of parts or devices</a:t>
            </a:r>
          </a:p>
          <a:p>
            <a:pPr marL="457200" lvl="1" indent="-223838" eaLnBrk="1" hangingPunct="1"/>
            <a:r>
              <a:rPr lang="en-US" sz="1900" dirty="0" smtClean="0"/>
              <a:t>Manufacture: an article produced from raw or prepared materials</a:t>
            </a:r>
          </a:p>
          <a:p>
            <a:pPr marL="457200" lvl="1" indent="-223838" eaLnBrk="1" hangingPunct="1"/>
            <a:r>
              <a:rPr lang="en-US" sz="1900" dirty="0" smtClean="0"/>
              <a:t>Composition of matter: a composition of substances or composite article</a:t>
            </a:r>
          </a:p>
          <a:p>
            <a:pPr marL="457200" indent="0">
              <a:spcBef>
                <a:spcPts val="0"/>
              </a:spcBef>
              <a:buNone/>
            </a:pPr>
            <a:endParaRPr lang="en-US" sz="2000" dirty="0"/>
          </a:p>
        </p:txBody>
      </p:sp>
      <p:sp>
        <p:nvSpPr>
          <p:cNvPr id="20483" name="Slide Number Placeholder 5"/>
          <p:cNvSpPr>
            <a:spLocks noGrp="1"/>
          </p:cNvSpPr>
          <p:nvPr>
            <p:ph type="sldNum" sz="quarter" idx="4294967295"/>
          </p:nvPr>
        </p:nvSpPr>
        <p:spPr>
          <a:xfrm>
            <a:off x="81534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B84EC1E3-67D4-4333-98C5-FFA11F9D02EA}" type="slidenum">
              <a:rPr lang="en-US" sz="1200" b="0" i="0" smtClean="0">
                <a:solidFill>
                  <a:schemeClr val="tx1"/>
                </a:solidFill>
              </a:rPr>
              <a:pPr eaLnBrk="1" hangingPunct="1"/>
              <a:t>14</a:t>
            </a:fld>
            <a:endParaRPr lang="en-US" sz="1200" b="0" i="0" dirty="0" smtClean="0">
              <a:solidFill>
                <a:schemeClr val="tx1"/>
              </a:solidFill>
            </a:endParaRPr>
          </a:p>
        </p:txBody>
      </p:sp>
    </p:spTree>
    <p:extLst>
      <p:ext uri="{BB962C8B-B14F-4D97-AF65-F5344CB8AC3E}">
        <p14:creationId xmlns:p14="http://schemas.microsoft.com/office/powerpoint/2010/main" val="3606611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p:txBody>
          <a:bodyPr/>
          <a:lstStyle/>
          <a:p>
            <a:r>
              <a:rPr lang="en-US" sz="3200" dirty="0" smtClean="0"/>
              <a:t> </a:t>
            </a:r>
            <a:r>
              <a:rPr lang="en-US" sz="2900" dirty="0">
                <a:solidFill>
                  <a:prstClr val="black"/>
                </a:solidFill>
              </a:rPr>
              <a:t>Statutory Categories </a:t>
            </a:r>
            <a:r>
              <a:rPr lang="en-US" sz="2600" dirty="0">
                <a:solidFill>
                  <a:prstClr val="black"/>
                </a:solidFill>
              </a:rPr>
              <a:t>– </a:t>
            </a:r>
            <a:r>
              <a:rPr lang="en-US" sz="2600" dirty="0" smtClean="0">
                <a:solidFill>
                  <a:prstClr val="black"/>
                </a:solidFill>
              </a:rPr>
              <a:t>Signals </a:t>
            </a:r>
            <a:r>
              <a:rPr lang="en-US" sz="2600" i="1" dirty="0" smtClean="0">
                <a:solidFill>
                  <a:prstClr val="black"/>
                </a:solidFill>
              </a:rPr>
              <a:t>per se</a:t>
            </a:r>
            <a:endParaRPr lang="en-US" sz="3200" i="1" dirty="0" smtClean="0"/>
          </a:p>
        </p:txBody>
      </p:sp>
      <p:sp>
        <p:nvSpPr>
          <p:cNvPr id="20485" name="Rectangle 15"/>
          <p:cNvSpPr>
            <a:spLocks noGrp="1" noChangeArrowheads="1"/>
          </p:cNvSpPr>
          <p:nvPr>
            <p:ph idx="1"/>
          </p:nvPr>
        </p:nvSpPr>
        <p:spPr>
          <a:xfrm>
            <a:off x="152400" y="1257300"/>
            <a:ext cx="8839200" cy="4127500"/>
          </a:xfrm>
        </p:spPr>
        <p:txBody>
          <a:bodyPr>
            <a:normAutofit fontScale="92500" lnSpcReduction="10000"/>
          </a:bodyPr>
          <a:lstStyle/>
          <a:p>
            <a:pPr eaLnBrk="1" hangingPunct="1"/>
            <a:r>
              <a:rPr lang="en-US" sz="2400" dirty="0" smtClean="0"/>
              <a:t>Another example of a claim that does not fit in the categories:</a:t>
            </a:r>
          </a:p>
          <a:p>
            <a:pPr marL="457200" indent="0" eaLnBrk="1" hangingPunct="1">
              <a:buNone/>
            </a:pPr>
            <a:r>
              <a:rPr lang="en-US" sz="2000" dirty="0"/>
              <a:t>A signal with embedded supplemental data, the signal being encoded in accordance with a given encoding process and selected samples of the signal representing the supplemental data, and at least one of the samples preceding the selected samples is different from the sample corresponding to the given encoding process</a:t>
            </a:r>
            <a:r>
              <a:rPr lang="en-US" sz="2000" dirty="0" smtClean="0"/>
              <a:t>. (</a:t>
            </a:r>
            <a:r>
              <a:rPr lang="en-US" sz="2000" i="1" dirty="0" smtClean="0"/>
              <a:t>In re Nuijten; claim 14</a:t>
            </a:r>
            <a:r>
              <a:rPr lang="en-US" sz="2000" dirty="0" smtClean="0"/>
              <a:t>)</a:t>
            </a:r>
          </a:p>
          <a:p>
            <a:pPr marL="457200" indent="0" eaLnBrk="1" hangingPunct="1">
              <a:buNone/>
            </a:pPr>
            <a:endParaRPr lang="en-US" sz="2000" dirty="0" smtClean="0"/>
          </a:p>
          <a:p>
            <a:pPr eaLnBrk="1" hangingPunct="1"/>
            <a:r>
              <a:rPr lang="en-US" sz="2200" dirty="0"/>
              <a:t>A transitory, propagating signal like the claim above is not within one of the four statutory categories</a:t>
            </a:r>
            <a:r>
              <a:rPr lang="en-US" sz="2200" dirty="0" smtClean="0"/>
              <a:t>.</a:t>
            </a:r>
          </a:p>
          <a:p>
            <a:pPr lvl="1"/>
            <a:r>
              <a:rPr lang="en-US" sz="2200" dirty="0" smtClean="0"/>
              <a:t>The transient electric or electromagnetic transmission is man-made and physical – it exists in the real world and has tangible causes and effects – </a:t>
            </a:r>
            <a:r>
              <a:rPr lang="en-US" sz="2200" dirty="0"/>
              <a:t>but </a:t>
            </a:r>
            <a:r>
              <a:rPr lang="en-US" sz="2200" dirty="0" smtClean="0"/>
              <a:t>was found not to qualify as a manufacture, or any of the other statutory categories.  </a:t>
            </a:r>
          </a:p>
        </p:txBody>
      </p:sp>
      <p:sp>
        <p:nvSpPr>
          <p:cNvPr id="20483" name="Slide Number Placeholder 5"/>
          <p:cNvSpPr>
            <a:spLocks noGrp="1"/>
          </p:cNvSpPr>
          <p:nvPr>
            <p:ph type="sldNum" sz="quarter" idx="4294967295"/>
          </p:nvPr>
        </p:nvSpPr>
        <p:spPr>
          <a:xfrm>
            <a:off x="81534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B84EC1E3-67D4-4333-98C5-FFA11F9D02EA}" type="slidenum">
              <a:rPr lang="en-US" sz="1200" b="0" i="0" smtClean="0">
                <a:solidFill>
                  <a:schemeClr val="tx1"/>
                </a:solidFill>
              </a:rPr>
              <a:pPr eaLnBrk="1" hangingPunct="1"/>
              <a:t>15</a:t>
            </a:fld>
            <a:endParaRPr lang="en-US" sz="1200" b="0" i="0" dirty="0" smtClean="0">
              <a:solidFill>
                <a:schemeClr val="tx1"/>
              </a:solidFill>
            </a:endParaRPr>
          </a:p>
        </p:txBody>
      </p:sp>
    </p:spTree>
    <p:extLst>
      <p:ext uri="{BB962C8B-B14F-4D97-AF65-F5344CB8AC3E}">
        <p14:creationId xmlns:p14="http://schemas.microsoft.com/office/powerpoint/2010/main" val="146061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p:txBody>
          <a:bodyPr>
            <a:normAutofit/>
          </a:bodyPr>
          <a:lstStyle/>
          <a:p>
            <a:pPr eaLnBrk="1" hangingPunct="1"/>
            <a:r>
              <a:rPr lang="en-US" sz="2900" dirty="0" smtClean="0"/>
              <a:t> Signals </a:t>
            </a:r>
            <a:r>
              <a:rPr lang="en-US" sz="2900" i="1" dirty="0" smtClean="0"/>
              <a:t>per se</a:t>
            </a:r>
          </a:p>
        </p:txBody>
      </p:sp>
      <p:sp>
        <p:nvSpPr>
          <p:cNvPr id="20485" name="Rectangle 15"/>
          <p:cNvSpPr>
            <a:spLocks noGrp="1" noChangeArrowheads="1"/>
          </p:cNvSpPr>
          <p:nvPr>
            <p:ph idx="1"/>
          </p:nvPr>
        </p:nvSpPr>
        <p:spPr>
          <a:xfrm>
            <a:off x="304800" y="1104900"/>
            <a:ext cx="8610600" cy="4254500"/>
          </a:xfrm>
        </p:spPr>
        <p:txBody>
          <a:bodyPr>
            <a:normAutofit fontScale="92500"/>
          </a:bodyPr>
          <a:lstStyle/>
          <a:p>
            <a:pPr eaLnBrk="1" hangingPunct="1">
              <a:spcAft>
                <a:spcPts val="600"/>
              </a:spcAft>
            </a:pPr>
            <a:r>
              <a:rPr lang="en-US" sz="2400" dirty="0" smtClean="0"/>
              <a:t>Computer readable media (CRM), under the broadest reasonable interpretation (BRI), will cover an ineligible signal </a:t>
            </a:r>
            <a:r>
              <a:rPr lang="en-US" sz="2400" i="1" dirty="0" smtClean="0"/>
              <a:t>per se</a:t>
            </a:r>
            <a:r>
              <a:rPr lang="en-US" sz="2400" dirty="0" smtClean="0"/>
              <a:t> unless defined otherwise in the application as filed.</a:t>
            </a:r>
          </a:p>
          <a:p>
            <a:pPr marL="627063" lvl="1" indent="-287338" eaLnBrk="1" hangingPunct="1">
              <a:spcAft>
                <a:spcPts val="600"/>
              </a:spcAft>
            </a:pPr>
            <a:r>
              <a:rPr lang="en-US" sz="2000" dirty="0" smtClean="0"/>
              <a:t>When </a:t>
            </a:r>
            <a:r>
              <a:rPr lang="en-US" sz="2000" dirty="0"/>
              <a:t>the specification is silent, the </a:t>
            </a:r>
            <a:r>
              <a:rPr lang="en-US" sz="2000" dirty="0" smtClean="0"/>
              <a:t>BRI </a:t>
            </a:r>
            <a:r>
              <a:rPr lang="en-US" sz="2000" dirty="0"/>
              <a:t>of a CRM </a:t>
            </a:r>
            <a:r>
              <a:rPr lang="en-US" sz="2000" dirty="0" smtClean="0"/>
              <a:t>and a computer readable</a:t>
            </a:r>
            <a:r>
              <a:rPr lang="en-US" sz="2000" b="1" dirty="0" smtClean="0"/>
              <a:t> </a:t>
            </a:r>
            <a:r>
              <a:rPr lang="en-US" sz="2000" dirty="0" smtClean="0"/>
              <a:t>storage</a:t>
            </a:r>
            <a:r>
              <a:rPr lang="en-US" sz="2000" b="1" dirty="0" smtClean="0"/>
              <a:t> </a:t>
            </a:r>
            <a:r>
              <a:rPr lang="en-US" sz="2000" dirty="0" smtClean="0"/>
              <a:t>media (CRSM) in </a:t>
            </a:r>
            <a:r>
              <a:rPr lang="en-US" sz="2000" dirty="0"/>
              <a:t>view of the state of the art </a:t>
            </a:r>
            <a:r>
              <a:rPr lang="en-US" sz="2000" dirty="0" smtClean="0"/>
              <a:t>covers a </a:t>
            </a:r>
            <a:r>
              <a:rPr lang="en-US" sz="2000" dirty="0"/>
              <a:t>signal </a:t>
            </a:r>
            <a:r>
              <a:rPr lang="en-US" sz="2000" i="1" dirty="0"/>
              <a:t>per </a:t>
            </a:r>
            <a:r>
              <a:rPr lang="en-US" sz="2000" i="1" dirty="0" smtClean="0"/>
              <a:t>se.  </a:t>
            </a:r>
            <a:r>
              <a:rPr lang="en-US" sz="2000" dirty="0" smtClean="0"/>
              <a:t>Thus, in this case, a claim to a CRM or CRSM is ineligible </a:t>
            </a:r>
            <a:r>
              <a:rPr lang="en-US" sz="2000" dirty="0"/>
              <a:t>unless </a:t>
            </a:r>
            <a:r>
              <a:rPr lang="en-US" sz="2000" dirty="0" smtClean="0"/>
              <a:t>amended to </a:t>
            </a:r>
            <a:r>
              <a:rPr lang="en-US" sz="2000" dirty="0"/>
              <a:t>avoid the </a:t>
            </a:r>
            <a:r>
              <a:rPr lang="en-US" sz="2000" dirty="0" smtClean="0"/>
              <a:t>ineligible signal </a:t>
            </a:r>
            <a:r>
              <a:rPr lang="en-US" sz="2000" dirty="0"/>
              <a:t>embodiment.  </a:t>
            </a:r>
            <a:endParaRPr lang="en-US" sz="2000" dirty="0" smtClean="0"/>
          </a:p>
          <a:p>
            <a:pPr marL="627063" lvl="1" indent="-287338" eaLnBrk="1" hangingPunct="1">
              <a:spcAft>
                <a:spcPts val="600"/>
              </a:spcAft>
            </a:pPr>
            <a:r>
              <a:rPr lang="en-US" sz="2000" dirty="0" smtClean="0"/>
              <a:t>Some applications, as filed, provide a special definition that explicitly draws a distinction between computer readable </a:t>
            </a:r>
            <a:r>
              <a:rPr lang="en-US" sz="2000" u="sng" dirty="0" smtClean="0"/>
              <a:t>storage</a:t>
            </a:r>
            <a:r>
              <a:rPr lang="en-US" sz="2000" dirty="0" smtClean="0"/>
              <a:t> media, defining it as hardware discs, and computer readable </a:t>
            </a:r>
            <a:r>
              <a:rPr lang="en-US" sz="2000" u="sng" dirty="0" smtClean="0"/>
              <a:t>transmission</a:t>
            </a:r>
            <a:r>
              <a:rPr lang="en-US" sz="2000" dirty="0" smtClean="0"/>
              <a:t> media, defining it as signals </a:t>
            </a:r>
            <a:r>
              <a:rPr lang="en-US" sz="2000" i="1" dirty="0" smtClean="0"/>
              <a:t>per se</a:t>
            </a:r>
            <a:r>
              <a:rPr lang="en-US" sz="2000" dirty="0" smtClean="0"/>
              <a:t>.  Thus, in this case, a claim limited to storage media could rely on the special definition and would be eligible.</a:t>
            </a:r>
          </a:p>
          <a:p>
            <a:pPr lvl="1" eaLnBrk="1" hangingPunct="1"/>
            <a:endParaRPr lang="en-US" sz="2000" dirty="0" smtClean="0"/>
          </a:p>
        </p:txBody>
      </p:sp>
      <p:sp>
        <p:nvSpPr>
          <p:cNvPr id="20483" name="Slide Number Placeholder 5"/>
          <p:cNvSpPr>
            <a:spLocks noGrp="1"/>
          </p:cNvSpPr>
          <p:nvPr>
            <p:ph type="sldNum" sz="quarter" idx="4294967295"/>
          </p:nvPr>
        </p:nvSpPr>
        <p:spPr>
          <a:xfrm>
            <a:off x="81534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B84EC1E3-67D4-4333-98C5-FFA11F9D02EA}" type="slidenum">
              <a:rPr lang="en-US" sz="1200" b="0" i="0" smtClean="0">
                <a:solidFill>
                  <a:schemeClr val="tx1"/>
                </a:solidFill>
              </a:rPr>
              <a:pPr eaLnBrk="1" hangingPunct="1"/>
              <a:t>16</a:t>
            </a:fld>
            <a:endParaRPr lang="en-US" sz="1200" b="0" i="0" dirty="0" smtClean="0">
              <a:solidFill>
                <a:schemeClr val="tx1"/>
              </a:solidFill>
            </a:endParaRPr>
          </a:p>
        </p:txBody>
      </p:sp>
    </p:spTree>
    <p:extLst>
      <p:ext uri="{BB962C8B-B14F-4D97-AF65-F5344CB8AC3E}">
        <p14:creationId xmlns:p14="http://schemas.microsoft.com/office/powerpoint/2010/main" val="230512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p:txBody>
          <a:bodyPr/>
          <a:lstStyle/>
          <a:p>
            <a:pPr eaLnBrk="1" hangingPunct="1"/>
            <a:r>
              <a:rPr lang="en-US" sz="3200" dirty="0" smtClean="0"/>
              <a:t> Signals </a:t>
            </a:r>
            <a:r>
              <a:rPr lang="en-US" sz="3200" i="1" dirty="0" smtClean="0"/>
              <a:t>per se</a:t>
            </a:r>
          </a:p>
        </p:txBody>
      </p:sp>
      <p:sp>
        <p:nvSpPr>
          <p:cNvPr id="20485" name="Rectangle 15"/>
          <p:cNvSpPr>
            <a:spLocks noGrp="1" noChangeArrowheads="1"/>
          </p:cNvSpPr>
          <p:nvPr>
            <p:ph idx="1"/>
          </p:nvPr>
        </p:nvSpPr>
        <p:spPr>
          <a:xfrm>
            <a:off x="152400" y="1181100"/>
            <a:ext cx="8839200" cy="4254500"/>
          </a:xfrm>
        </p:spPr>
        <p:txBody>
          <a:bodyPr>
            <a:normAutofit fontScale="92500" lnSpcReduction="10000"/>
          </a:bodyPr>
          <a:lstStyle/>
          <a:p>
            <a:pPr eaLnBrk="1" hangingPunct="1"/>
            <a:r>
              <a:rPr lang="en-US" sz="2400" dirty="0" smtClean="0"/>
              <a:t>When the specification is silent (no special definition of a CRM provided in original disclosure):</a:t>
            </a:r>
          </a:p>
          <a:p>
            <a:pPr lvl="1" eaLnBrk="1" hangingPunct="1"/>
            <a:r>
              <a:rPr lang="en-US" sz="1900" dirty="0" smtClean="0"/>
              <a:t>It is acceptable to amend the claims to exclude the signal embodiment by adding </a:t>
            </a:r>
            <a:r>
              <a:rPr lang="en-US" sz="1900" dirty="0"/>
              <a:t>“non-transitory</a:t>
            </a:r>
            <a:r>
              <a:rPr lang="en-US" sz="1900" dirty="0" smtClean="0"/>
              <a:t>” to modify the computer readable media.</a:t>
            </a:r>
          </a:p>
          <a:p>
            <a:pPr lvl="1" eaLnBrk="1" hangingPunct="1"/>
            <a:r>
              <a:rPr lang="en-US" sz="1900" dirty="0" smtClean="0"/>
              <a:t>See “Subject </a:t>
            </a:r>
            <a:r>
              <a:rPr lang="en-US" sz="1900" dirty="0"/>
              <a:t>Matter Eligibility of Computer Readable Media” (</a:t>
            </a:r>
            <a:r>
              <a:rPr lang="en-US" sz="1900" dirty="0" smtClean="0"/>
              <a:t>Jan. </a:t>
            </a:r>
            <a:r>
              <a:rPr lang="en-US" sz="1900" dirty="0"/>
              <a:t>‘10</a:t>
            </a:r>
            <a:r>
              <a:rPr lang="en-US" sz="1900" dirty="0" smtClean="0"/>
              <a:t>)</a:t>
            </a:r>
          </a:p>
          <a:p>
            <a:pPr lvl="1" eaLnBrk="1" hangingPunct="1"/>
            <a:endParaRPr lang="en-US" sz="1200" dirty="0" smtClean="0"/>
          </a:p>
          <a:p>
            <a:pPr eaLnBrk="1" hangingPunct="1"/>
            <a:r>
              <a:rPr lang="en-US" sz="2400" dirty="0" smtClean="0"/>
              <a:t>“Non-transitory” is not a requirement, but simply one option.</a:t>
            </a:r>
          </a:p>
          <a:p>
            <a:pPr lvl="1" eaLnBrk="1" hangingPunct="1"/>
            <a:r>
              <a:rPr lang="en-US" sz="1900" dirty="0" smtClean="0"/>
              <a:t>Applicant can choose other ways to amend the claim in accordance with the original disclosure.</a:t>
            </a:r>
          </a:p>
          <a:p>
            <a:pPr lvl="1" eaLnBrk="1" hangingPunct="1"/>
            <a:r>
              <a:rPr lang="en-US" sz="1900" dirty="0" smtClean="0"/>
              <a:t>Not acceptable to just add “physical” or “tangible”  - </a:t>
            </a:r>
            <a:r>
              <a:rPr lang="en-US" sz="1900" i="1" dirty="0" smtClean="0"/>
              <a:t>Nuijten</a:t>
            </a:r>
            <a:r>
              <a:rPr lang="en-US" sz="1900" dirty="0" smtClean="0"/>
              <a:t>’s ineligible signals were physical and tangible. </a:t>
            </a:r>
          </a:p>
          <a:p>
            <a:pPr lvl="1" eaLnBrk="1" hangingPunct="1"/>
            <a:r>
              <a:rPr lang="en-US" sz="1900" dirty="0" smtClean="0"/>
              <a:t>Not acceptable to add “storage” absent support in original disclosure because the broadest reasonable interpretation of computer readable storage media based on common usage covers signals/carrier waves.</a:t>
            </a:r>
            <a:endParaRPr lang="en-US" sz="1900" dirty="0"/>
          </a:p>
        </p:txBody>
      </p:sp>
      <p:sp>
        <p:nvSpPr>
          <p:cNvPr id="20483" name="Slide Number Placeholder 5"/>
          <p:cNvSpPr>
            <a:spLocks noGrp="1"/>
          </p:cNvSpPr>
          <p:nvPr>
            <p:ph type="sldNum" sz="quarter" idx="4294967295"/>
          </p:nvPr>
        </p:nvSpPr>
        <p:spPr>
          <a:xfrm>
            <a:off x="81534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B84EC1E3-67D4-4333-98C5-FFA11F9D02EA}" type="slidenum">
              <a:rPr lang="en-US" sz="1200" b="0" i="0" smtClean="0">
                <a:solidFill>
                  <a:schemeClr val="tx1"/>
                </a:solidFill>
              </a:rPr>
              <a:pPr eaLnBrk="1" hangingPunct="1"/>
              <a:t>17</a:t>
            </a:fld>
            <a:endParaRPr lang="en-US" sz="1200" b="0" i="0" dirty="0" smtClean="0">
              <a:solidFill>
                <a:schemeClr val="tx1"/>
              </a:solidFill>
            </a:endParaRPr>
          </a:p>
        </p:txBody>
      </p:sp>
    </p:spTree>
    <p:extLst>
      <p:ext uri="{BB962C8B-B14F-4D97-AF65-F5344CB8AC3E}">
        <p14:creationId xmlns:p14="http://schemas.microsoft.com/office/powerpoint/2010/main" val="122202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a:xfrm>
            <a:off x="457200" y="266700"/>
            <a:ext cx="8229600" cy="952500"/>
          </a:xfrm>
        </p:spPr>
        <p:txBody>
          <a:bodyPr>
            <a:normAutofit fontScale="90000"/>
          </a:bodyPr>
          <a:lstStyle/>
          <a:p>
            <a:r>
              <a:rPr lang="en-US" sz="3200" dirty="0" smtClean="0"/>
              <a:t> </a:t>
            </a:r>
            <a:r>
              <a:rPr lang="en-US" sz="3200" dirty="0"/>
              <a:t>Statutory Categories </a:t>
            </a:r>
            <a:r>
              <a:rPr lang="en-US" sz="3200" dirty="0" smtClean="0"/>
              <a:t>– Living Subject Matter and  Human Organisms</a:t>
            </a:r>
          </a:p>
        </p:txBody>
      </p:sp>
      <p:sp>
        <p:nvSpPr>
          <p:cNvPr id="20485" name="Rectangle 15"/>
          <p:cNvSpPr>
            <a:spLocks noGrp="1" noChangeArrowheads="1"/>
          </p:cNvSpPr>
          <p:nvPr>
            <p:ph idx="1"/>
          </p:nvPr>
        </p:nvSpPr>
        <p:spPr>
          <a:xfrm>
            <a:off x="152400" y="1257300"/>
            <a:ext cx="8839200" cy="4254500"/>
          </a:xfrm>
        </p:spPr>
        <p:txBody>
          <a:bodyPr>
            <a:normAutofit lnSpcReduction="10000"/>
          </a:bodyPr>
          <a:lstStyle/>
          <a:p>
            <a:pPr eaLnBrk="1" hangingPunct="1">
              <a:spcBef>
                <a:spcPts val="600"/>
              </a:spcBef>
              <a:spcAft>
                <a:spcPts val="600"/>
              </a:spcAft>
            </a:pPr>
            <a:r>
              <a:rPr lang="en-US" sz="2600" dirty="0" smtClean="0"/>
              <a:t>Nonnaturally occurring non-human multicellular living organisms, including animals, may be eligible.  </a:t>
            </a:r>
          </a:p>
          <a:p>
            <a:pPr lvl="1">
              <a:spcBef>
                <a:spcPts val="600"/>
              </a:spcBef>
              <a:spcAft>
                <a:spcPts val="600"/>
              </a:spcAft>
            </a:pPr>
            <a:r>
              <a:rPr lang="en-US" sz="1900" dirty="0" smtClean="0"/>
              <a:t>MPEP 2105 </a:t>
            </a:r>
          </a:p>
          <a:p>
            <a:pPr lvl="1">
              <a:spcBef>
                <a:spcPts val="600"/>
              </a:spcBef>
              <a:spcAft>
                <a:spcPts val="600"/>
              </a:spcAft>
            </a:pPr>
            <a:r>
              <a:rPr lang="en-US" sz="1900" dirty="0" smtClean="0"/>
              <a:t>2014 </a:t>
            </a:r>
            <a:r>
              <a:rPr lang="en-US" sz="1900" dirty="0"/>
              <a:t>Interim Eligibility Guidance</a:t>
            </a:r>
            <a:endParaRPr lang="en-US" sz="1900" dirty="0" smtClean="0"/>
          </a:p>
          <a:p>
            <a:pPr eaLnBrk="1" hangingPunct="1">
              <a:spcBef>
                <a:spcPts val="600"/>
              </a:spcBef>
              <a:spcAft>
                <a:spcPts val="600"/>
              </a:spcAft>
            </a:pPr>
            <a:r>
              <a:rPr lang="en-US" sz="2400" dirty="0" smtClean="0"/>
              <a:t>Claims directed to or encompassing a human organism are ineligible (and always have been).</a:t>
            </a:r>
          </a:p>
          <a:p>
            <a:pPr lvl="1" eaLnBrk="1" hangingPunct="1">
              <a:spcBef>
                <a:spcPts val="600"/>
              </a:spcBef>
              <a:spcAft>
                <a:spcPts val="600"/>
              </a:spcAft>
            </a:pPr>
            <a:r>
              <a:rPr lang="en-US" sz="1900" dirty="0" smtClean="0"/>
              <a:t>Section 33(a) of the America Invents Act 2011</a:t>
            </a:r>
          </a:p>
          <a:p>
            <a:pPr lvl="1" eaLnBrk="1" hangingPunct="1">
              <a:spcBef>
                <a:spcPts val="600"/>
              </a:spcBef>
              <a:spcAft>
                <a:spcPts val="600"/>
              </a:spcAft>
            </a:pPr>
            <a:r>
              <a:rPr lang="en-US" sz="1900" dirty="0" smtClean="0"/>
              <a:t>35 U.S.C. 101</a:t>
            </a:r>
          </a:p>
          <a:p>
            <a:pPr lvl="1" eaLnBrk="1" hangingPunct="1">
              <a:spcBef>
                <a:spcPts val="600"/>
              </a:spcBef>
              <a:spcAft>
                <a:spcPts val="600"/>
              </a:spcAft>
            </a:pPr>
            <a:r>
              <a:rPr lang="en-US" sz="1900" dirty="0" smtClean="0"/>
              <a:t>See also </a:t>
            </a:r>
            <a:r>
              <a:rPr lang="en-US" sz="1900" i="1" dirty="0" smtClean="0"/>
              <a:t>Animals – Patentability</a:t>
            </a:r>
            <a:r>
              <a:rPr lang="en-US" sz="1900" dirty="0" smtClean="0"/>
              <a:t>, 1077 Off. Gaz. Pat. Office 24 (April 21, 1987)</a:t>
            </a:r>
          </a:p>
          <a:p>
            <a:pPr lvl="1" eaLnBrk="1" hangingPunct="1">
              <a:spcBef>
                <a:spcPts val="600"/>
              </a:spcBef>
              <a:spcAft>
                <a:spcPts val="600"/>
              </a:spcAft>
            </a:pPr>
            <a:endParaRPr lang="en-US" dirty="0" smtClean="0"/>
          </a:p>
        </p:txBody>
      </p:sp>
      <p:sp>
        <p:nvSpPr>
          <p:cNvPr id="20483" name="Slide Number Placeholder 5"/>
          <p:cNvSpPr>
            <a:spLocks noGrp="1"/>
          </p:cNvSpPr>
          <p:nvPr>
            <p:ph type="sldNum" sz="quarter" idx="4294967295"/>
          </p:nvPr>
        </p:nvSpPr>
        <p:spPr>
          <a:xfrm>
            <a:off x="81534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B84EC1E3-67D4-4333-98C5-FFA11F9D02EA}" type="slidenum">
              <a:rPr lang="en-US" sz="1200" b="0" i="0" smtClean="0">
                <a:solidFill>
                  <a:schemeClr val="tx1"/>
                </a:solidFill>
              </a:rPr>
              <a:pPr eaLnBrk="1" hangingPunct="1"/>
              <a:t>18</a:t>
            </a:fld>
            <a:endParaRPr lang="en-US" sz="1200" b="0" i="0" dirty="0" smtClean="0">
              <a:solidFill>
                <a:schemeClr val="tx1"/>
              </a:solidFill>
            </a:endParaRPr>
          </a:p>
        </p:txBody>
      </p:sp>
    </p:spTree>
    <p:extLst>
      <p:ext uri="{BB962C8B-B14F-4D97-AF65-F5344CB8AC3E}">
        <p14:creationId xmlns:p14="http://schemas.microsoft.com/office/powerpoint/2010/main" val="182397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a:xfrm>
            <a:off x="457200" y="309580"/>
            <a:ext cx="8229600" cy="952500"/>
          </a:xfrm>
        </p:spPr>
        <p:txBody>
          <a:bodyPr>
            <a:normAutofit/>
          </a:bodyPr>
          <a:lstStyle/>
          <a:p>
            <a:pPr eaLnBrk="1" hangingPunct="1"/>
            <a:r>
              <a:rPr lang="en-US" sz="2900" dirty="0" smtClean="0"/>
              <a:t>35 USC §101: Statutory Categories</a:t>
            </a:r>
          </a:p>
        </p:txBody>
      </p:sp>
      <p:sp>
        <p:nvSpPr>
          <p:cNvPr id="20485" name="Rectangle 15"/>
          <p:cNvSpPr>
            <a:spLocks noGrp="1" noChangeArrowheads="1"/>
          </p:cNvSpPr>
          <p:nvPr>
            <p:ph idx="1"/>
          </p:nvPr>
        </p:nvSpPr>
        <p:spPr>
          <a:xfrm>
            <a:off x="152400" y="1333500"/>
            <a:ext cx="8839200" cy="4254500"/>
          </a:xfrm>
        </p:spPr>
        <p:txBody>
          <a:bodyPr>
            <a:normAutofit/>
          </a:bodyPr>
          <a:lstStyle/>
          <a:p>
            <a:pPr marL="457200" lvl="1" indent="0" algn="ctr" eaLnBrk="1" hangingPunct="1">
              <a:buNone/>
            </a:pPr>
            <a:endParaRPr lang="en-US" sz="3600" dirty="0"/>
          </a:p>
          <a:p>
            <a:pPr marL="457200" lvl="1" indent="0" algn="ctr" eaLnBrk="1" hangingPunct="1">
              <a:buNone/>
            </a:pPr>
            <a:endParaRPr lang="en-US" sz="3600" dirty="0" smtClean="0"/>
          </a:p>
          <a:p>
            <a:pPr marL="457200" lvl="1" indent="0" algn="ctr" eaLnBrk="1" hangingPunct="1">
              <a:buNone/>
            </a:pPr>
            <a:r>
              <a:rPr lang="en-US" sz="3600" dirty="0" smtClean="0"/>
              <a:t>Failure to Claim Within</a:t>
            </a:r>
          </a:p>
          <a:p>
            <a:pPr marL="457200" lvl="1" indent="0" algn="ctr" eaLnBrk="1" hangingPunct="1">
              <a:buNone/>
            </a:pPr>
            <a:r>
              <a:rPr lang="en-US" sz="3600" dirty="0" smtClean="0"/>
              <a:t>A Statutory Category</a:t>
            </a:r>
            <a:endParaRPr lang="en-US" sz="3600" dirty="0"/>
          </a:p>
        </p:txBody>
      </p:sp>
      <p:sp>
        <p:nvSpPr>
          <p:cNvPr id="20483" name="Slide Number Placeholder 5"/>
          <p:cNvSpPr>
            <a:spLocks noGrp="1"/>
          </p:cNvSpPr>
          <p:nvPr>
            <p:ph type="sldNum" sz="quarter" idx="4294967295"/>
          </p:nvPr>
        </p:nvSpPr>
        <p:spPr>
          <a:xfrm>
            <a:off x="81534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B84EC1E3-67D4-4333-98C5-FFA11F9D02EA}" type="slidenum">
              <a:rPr lang="en-US" sz="1200" b="0" i="0" smtClean="0">
                <a:solidFill>
                  <a:schemeClr val="tx1"/>
                </a:solidFill>
              </a:rPr>
              <a:pPr eaLnBrk="1" hangingPunct="1"/>
              <a:t>19</a:t>
            </a:fld>
            <a:endParaRPr lang="en-US" sz="1200" b="0" i="0" dirty="0" smtClean="0">
              <a:solidFill>
                <a:schemeClr val="tx1"/>
              </a:solidFill>
            </a:endParaRPr>
          </a:p>
        </p:txBody>
      </p:sp>
    </p:spTree>
    <p:extLst>
      <p:ext uri="{BB962C8B-B14F-4D97-AF65-F5344CB8AC3E}">
        <p14:creationId xmlns:p14="http://schemas.microsoft.com/office/powerpoint/2010/main" val="2330141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104900"/>
            <a:ext cx="7772400" cy="1427890"/>
          </a:xfrm>
        </p:spPr>
        <p:txBody>
          <a:bodyPr>
            <a:normAutofit fontScale="90000"/>
          </a:bodyPr>
          <a:lstStyle/>
          <a:p>
            <a:pPr eaLnBrk="1" hangingPunct="1"/>
            <a:r>
              <a:rPr lang="en-US" sz="3200" b="1" dirty="0" smtClean="0"/>
              <a:t>35 USC § 101: Statutory Requirements and Four Categories of Invention </a:t>
            </a:r>
            <a:br>
              <a:rPr lang="en-US" sz="3200" b="1" dirty="0" smtClean="0"/>
            </a:br>
            <a:r>
              <a:rPr lang="en-US" sz="1800" b="1" dirty="0" smtClean="0"/>
              <a:t/>
            </a:r>
            <a:br>
              <a:rPr lang="en-US" sz="1800" b="1" dirty="0" smtClean="0"/>
            </a:br>
            <a:r>
              <a:rPr lang="en-US" sz="2400" dirty="0" smtClean="0"/>
              <a:t>August 2</a:t>
            </a:r>
            <a:r>
              <a:rPr lang="en-US" sz="2400" b="1" dirty="0" smtClean="0"/>
              <a:t>015</a:t>
            </a:r>
            <a:endParaRPr lang="en-US" sz="2400" b="1" strike="sngStrike" dirty="0" smtClean="0"/>
          </a:p>
        </p:txBody>
      </p:sp>
      <p:sp>
        <p:nvSpPr>
          <p:cNvPr id="2" name="Subtitle 1"/>
          <p:cNvSpPr>
            <a:spLocks noGrp="1"/>
          </p:cNvSpPr>
          <p:nvPr>
            <p:ph type="subTitle" idx="1"/>
          </p:nvPr>
        </p:nvSpPr>
        <p:spPr>
          <a:xfrm>
            <a:off x="1371600" y="3302000"/>
            <a:ext cx="6400800" cy="816740"/>
          </a:xfrm>
        </p:spPr>
        <p:txBody>
          <a:bodyPr>
            <a:normAutofit/>
          </a:bodyPr>
          <a:lstStyle/>
          <a:p>
            <a:pPr lvl="0" algn="r" fontAlgn="base">
              <a:spcBef>
                <a:spcPts val="200"/>
              </a:spcBef>
              <a:spcAft>
                <a:spcPct val="0"/>
              </a:spcAft>
            </a:pPr>
            <a:r>
              <a:rPr lang="en-US" sz="2000" dirty="0">
                <a:solidFill>
                  <a:schemeClr val="tx1"/>
                </a:solidFill>
                <a:latin typeface="Helvetica"/>
              </a:rPr>
              <a:t>Office of Patent Legal Administration</a:t>
            </a:r>
          </a:p>
          <a:p>
            <a:pPr lvl="0" algn="r" fontAlgn="base">
              <a:spcBef>
                <a:spcPts val="200"/>
              </a:spcBef>
              <a:spcAft>
                <a:spcPct val="0"/>
              </a:spcAft>
            </a:pPr>
            <a:r>
              <a:rPr lang="en-US" sz="2000" dirty="0">
                <a:solidFill>
                  <a:schemeClr val="tx1"/>
                </a:solidFill>
                <a:latin typeface="Helvetica"/>
              </a:rPr>
              <a:t>United States Patent and Trademark Office</a:t>
            </a:r>
          </a:p>
          <a:p>
            <a:pPr algn="r"/>
            <a:endParaRPr lang="en-US" dirty="0"/>
          </a:p>
        </p:txBody>
      </p:sp>
      <p:sp>
        <p:nvSpPr>
          <p:cNvPr id="14340" name="Text Box 4"/>
          <p:cNvSpPr txBox="1">
            <a:spLocks noChangeArrowheads="1"/>
          </p:cNvSpPr>
          <p:nvPr/>
        </p:nvSpPr>
        <p:spPr bwMode="auto">
          <a:xfrm>
            <a:off x="2971800" y="3937000"/>
            <a:ext cx="61450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lvl="0" eaLnBrk="1" fontAlgn="base" hangingPunct="1">
              <a:spcBef>
                <a:spcPts val="200"/>
              </a:spcBef>
              <a:spcAft>
                <a:spcPct val="0"/>
              </a:spcAft>
            </a:pPr>
            <a:endParaRPr lang="en-US" sz="2000" b="0" i="0" dirty="0">
              <a:solidFill>
                <a:schemeClr val="tx1"/>
              </a:solidFill>
              <a:latin typeface="Helvetica"/>
            </a:endParaRPr>
          </a:p>
        </p:txBody>
      </p:sp>
      <p:sp>
        <p:nvSpPr>
          <p:cNvPr id="6" name="Text Box 4"/>
          <p:cNvSpPr txBox="1">
            <a:spLocks noChangeArrowheads="1"/>
          </p:cNvSpPr>
          <p:nvPr/>
        </p:nvSpPr>
        <p:spPr bwMode="auto">
          <a:xfrm>
            <a:off x="2563660" y="4631258"/>
            <a:ext cx="6553200" cy="54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fontAlgn="base" hangingPunct="1">
              <a:spcBef>
                <a:spcPts val="200"/>
              </a:spcBef>
              <a:spcAft>
                <a:spcPct val="0"/>
              </a:spcAft>
            </a:pPr>
            <a:endParaRPr lang="en-US" sz="1400" i="0" dirty="0" smtClean="0">
              <a:solidFill>
                <a:srgbClr val="002060"/>
              </a:solidFill>
            </a:endParaRPr>
          </a:p>
          <a:p>
            <a:pPr eaLnBrk="1" fontAlgn="base" hangingPunct="1">
              <a:spcBef>
                <a:spcPts val="200"/>
              </a:spcBef>
              <a:spcAft>
                <a:spcPct val="0"/>
              </a:spcAft>
            </a:pPr>
            <a:endParaRPr lang="en-US" sz="1400" i="0" dirty="0">
              <a:solidFill>
                <a:srgbClr val="002060"/>
              </a:solidFill>
            </a:endParaRPr>
          </a:p>
        </p:txBody>
      </p:sp>
    </p:spTree>
    <p:extLst>
      <p:ext uri="{BB962C8B-B14F-4D97-AF65-F5344CB8AC3E}">
        <p14:creationId xmlns:p14="http://schemas.microsoft.com/office/powerpoint/2010/main" val="3036990411"/>
      </p:ext>
    </p:extLst>
  </p:cSld>
  <p:clrMapOvr>
    <a:masterClrMapping/>
  </p:clrMapOvr>
  <p:transition>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a:xfrm>
            <a:off x="457200" y="114300"/>
            <a:ext cx="8229600" cy="952500"/>
          </a:xfrm>
        </p:spPr>
        <p:txBody>
          <a:bodyPr>
            <a:normAutofit fontScale="90000"/>
          </a:bodyPr>
          <a:lstStyle/>
          <a:p>
            <a:pPr eaLnBrk="1" hangingPunct="1"/>
            <a:r>
              <a:rPr lang="en-US" sz="3200" dirty="0" smtClean="0"/>
              <a:t>35 USC §101: Statutory Categories Rejection</a:t>
            </a:r>
          </a:p>
        </p:txBody>
      </p:sp>
      <p:sp>
        <p:nvSpPr>
          <p:cNvPr id="20485" name="Rectangle 15"/>
          <p:cNvSpPr>
            <a:spLocks noGrp="1" noChangeArrowheads="1"/>
          </p:cNvSpPr>
          <p:nvPr>
            <p:ph idx="1"/>
          </p:nvPr>
        </p:nvSpPr>
        <p:spPr>
          <a:xfrm>
            <a:off x="152400" y="952500"/>
            <a:ext cx="8839200" cy="4254500"/>
          </a:xfrm>
        </p:spPr>
        <p:txBody>
          <a:bodyPr>
            <a:normAutofit/>
          </a:bodyPr>
          <a:lstStyle/>
          <a:p>
            <a:pPr eaLnBrk="1" hangingPunct="1"/>
            <a:r>
              <a:rPr lang="en-US" sz="2100" dirty="0" smtClean="0"/>
              <a:t>If a claim, under the broadest reasonable interpretation, covers an invention that does not fall within the four statutory categories, a rejection under 35 U.S.C. </a:t>
            </a:r>
            <a:r>
              <a:rPr lang="en-US" sz="2100" dirty="0"/>
              <a:t>§</a:t>
            </a:r>
            <a:r>
              <a:rPr lang="en-US" sz="2100" dirty="0" smtClean="0"/>
              <a:t>101 must be made. </a:t>
            </a:r>
          </a:p>
          <a:p>
            <a:pPr marL="0" indent="0" eaLnBrk="1" hangingPunct="1">
              <a:buNone/>
            </a:pPr>
            <a:endParaRPr lang="en-US" sz="800" i="1" dirty="0">
              <a:solidFill>
                <a:srgbClr val="C00000"/>
              </a:solidFill>
            </a:endParaRPr>
          </a:p>
          <a:p>
            <a:pPr eaLnBrk="1" hangingPunct="1"/>
            <a:r>
              <a:rPr lang="en-US" sz="2100" dirty="0" smtClean="0"/>
              <a:t>Use Form ¶¶ 7.04.01, 7.05, 7.05.01.</a:t>
            </a:r>
          </a:p>
          <a:p>
            <a:pPr lvl="1"/>
            <a:r>
              <a:rPr lang="en-US" sz="1900" dirty="0"/>
              <a:t>Form </a:t>
            </a:r>
            <a:r>
              <a:rPr lang="en-US" sz="1900" b="1" dirty="0"/>
              <a:t>¶ 7.04.01 </a:t>
            </a:r>
            <a:r>
              <a:rPr lang="en-US" sz="1900" dirty="0"/>
              <a:t>recites:</a:t>
            </a:r>
          </a:p>
          <a:p>
            <a:pPr lvl="2"/>
            <a:r>
              <a:rPr lang="en-US" sz="1600" dirty="0"/>
              <a:t>“</a:t>
            </a:r>
            <a:r>
              <a:rPr lang="en-US" sz="1600" i="1" dirty="0"/>
              <a:t>Whoever invents or discovers any new and useful process, machine, manufacture, or composition of matter, or any new and useful improvement thereof, may obtain a patent therefor, subject to the conditions and requirements of this title</a:t>
            </a:r>
            <a:r>
              <a:rPr lang="en-US" sz="1600" dirty="0"/>
              <a:t>.”</a:t>
            </a:r>
          </a:p>
          <a:p>
            <a:pPr lvl="1"/>
            <a:r>
              <a:rPr lang="en-US" sz="1900" dirty="0"/>
              <a:t>Form </a:t>
            </a:r>
            <a:r>
              <a:rPr lang="en-US" sz="1900" b="1" dirty="0"/>
              <a:t>¶ 7.05 </a:t>
            </a:r>
            <a:r>
              <a:rPr lang="en-US" sz="1900" dirty="0"/>
              <a:t>recites:</a:t>
            </a:r>
          </a:p>
          <a:p>
            <a:pPr lvl="2"/>
            <a:r>
              <a:rPr lang="en-US" sz="1600" i="1" dirty="0"/>
              <a:t>“Claim*** rejected under 35 U.S.C. 101 because …</a:t>
            </a:r>
            <a:r>
              <a:rPr lang="en-US" sz="1600" dirty="0"/>
              <a:t>”</a:t>
            </a:r>
          </a:p>
          <a:p>
            <a:pPr lvl="1"/>
            <a:r>
              <a:rPr lang="en-US" sz="1900" dirty="0"/>
              <a:t>Form </a:t>
            </a:r>
            <a:r>
              <a:rPr lang="en-US" sz="1900" b="1" dirty="0"/>
              <a:t>¶ 7.05.01</a:t>
            </a:r>
          </a:p>
          <a:p>
            <a:pPr lvl="2"/>
            <a:r>
              <a:rPr lang="en-US" sz="1600" dirty="0"/>
              <a:t>“</a:t>
            </a:r>
            <a:r>
              <a:rPr lang="en-US" sz="1600" i="1" dirty="0"/>
              <a:t>the claimed invention is directed to non-statutory subject matter because </a:t>
            </a:r>
            <a:r>
              <a:rPr lang="en-US" sz="1600" i="1" dirty="0" smtClean="0"/>
              <a:t>***.</a:t>
            </a:r>
            <a:r>
              <a:rPr lang="en-US" sz="1600" dirty="0" smtClean="0"/>
              <a:t>”</a:t>
            </a:r>
          </a:p>
        </p:txBody>
      </p:sp>
      <p:sp>
        <p:nvSpPr>
          <p:cNvPr id="20483" name="Slide Number Placeholder 5"/>
          <p:cNvSpPr>
            <a:spLocks noGrp="1"/>
          </p:cNvSpPr>
          <p:nvPr>
            <p:ph type="sldNum" sz="quarter" idx="4294967295"/>
          </p:nvPr>
        </p:nvSpPr>
        <p:spPr>
          <a:xfrm>
            <a:off x="81534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B84EC1E3-67D4-4333-98C5-FFA11F9D02EA}" type="slidenum">
              <a:rPr lang="en-US" sz="1200" b="0" i="0" smtClean="0">
                <a:solidFill>
                  <a:schemeClr val="tx1"/>
                </a:solidFill>
              </a:rPr>
              <a:pPr eaLnBrk="1" hangingPunct="1"/>
              <a:t>20</a:t>
            </a:fld>
            <a:endParaRPr lang="en-US" sz="1200" b="0" i="0" dirty="0" smtClean="0">
              <a:solidFill>
                <a:schemeClr val="tx1"/>
              </a:solidFill>
            </a:endParaRPr>
          </a:p>
        </p:txBody>
      </p:sp>
    </p:spTree>
    <p:extLst>
      <p:ext uri="{BB962C8B-B14F-4D97-AF65-F5344CB8AC3E}">
        <p14:creationId xmlns:p14="http://schemas.microsoft.com/office/powerpoint/2010/main" val="284671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a:xfrm>
            <a:off x="457200" y="114300"/>
            <a:ext cx="8229600" cy="952500"/>
          </a:xfrm>
        </p:spPr>
        <p:txBody>
          <a:bodyPr>
            <a:normAutofit/>
          </a:bodyPr>
          <a:lstStyle/>
          <a:p>
            <a:pPr eaLnBrk="1" hangingPunct="1"/>
            <a:r>
              <a:rPr lang="en-US" sz="3200" dirty="0" smtClean="0"/>
              <a:t>35 USC §101: Other Rejections</a:t>
            </a:r>
          </a:p>
        </p:txBody>
      </p:sp>
      <p:sp>
        <p:nvSpPr>
          <p:cNvPr id="20485" name="Rectangle 15"/>
          <p:cNvSpPr>
            <a:spLocks noGrp="1" noChangeArrowheads="1"/>
          </p:cNvSpPr>
          <p:nvPr>
            <p:ph idx="1"/>
          </p:nvPr>
        </p:nvSpPr>
        <p:spPr>
          <a:xfrm>
            <a:off x="152400" y="876300"/>
            <a:ext cx="8839200" cy="4953000"/>
          </a:xfrm>
        </p:spPr>
        <p:txBody>
          <a:bodyPr>
            <a:normAutofit fontScale="47500" lnSpcReduction="20000"/>
          </a:bodyPr>
          <a:lstStyle/>
          <a:p>
            <a:pPr marL="0" indent="0">
              <a:buNone/>
            </a:pPr>
            <a:r>
              <a:rPr lang="en-US" sz="3800" dirty="0" smtClean="0"/>
              <a:t>For Human Organisms use Form ¶ 7.04.03</a:t>
            </a:r>
          </a:p>
          <a:p>
            <a:endParaRPr lang="en-US" sz="1100" dirty="0" smtClean="0"/>
          </a:p>
          <a:p>
            <a:r>
              <a:rPr lang="en-US" sz="3400" dirty="0" smtClean="0"/>
              <a:t>Form </a:t>
            </a:r>
            <a:r>
              <a:rPr lang="en-US" sz="3400" b="1" dirty="0" smtClean="0"/>
              <a:t>¶ 7.04.03 </a:t>
            </a:r>
            <a:r>
              <a:rPr lang="en-US" sz="3400" dirty="0" smtClean="0"/>
              <a:t>recites in part:</a:t>
            </a:r>
          </a:p>
          <a:p>
            <a:pPr lvl="1"/>
            <a:r>
              <a:rPr lang="en-US" sz="2300" i="1" dirty="0" smtClean="0"/>
              <a:t>“…Notwithstanding </a:t>
            </a:r>
            <a:r>
              <a:rPr lang="en-US" sz="2300" i="1" dirty="0"/>
              <a:t>any other provision of law, no patent may issue on a claim directed to or encompassing a human organism.  </a:t>
            </a:r>
            <a:br>
              <a:rPr lang="en-US" sz="2300" i="1" dirty="0"/>
            </a:br>
            <a:r>
              <a:rPr lang="en-US" sz="2300" i="1" dirty="0" smtClean="0"/>
              <a:t/>
            </a:r>
            <a:br>
              <a:rPr lang="en-US" sz="2300" i="1" dirty="0" smtClean="0"/>
            </a:br>
            <a:r>
              <a:rPr lang="en-US" sz="2300" i="1" dirty="0" smtClean="0"/>
              <a:t>Claim</a:t>
            </a:r>
            <a:r>
              <a:rPr lang="en-US" sz="2300" i="1" dirty="0"/>
              <a:t>*** rejected under 35 U.S.C. 101 and section 33(a) of the America Invents Act as being directed to or encompassing a human organism.  See also Animals - Patentability, 1077 Off. Gaz. Pat. Office 24 (April 21, 1987) (indicating that human organisms are excluded from the scope of patentable subject matter under 35 U.S.C. 101</a:t>
            </a:r>
            <a:r>
              <a:rPr lang="en-US" sz="2300" i="1" dirty="0" smtClean="0"/>
              <a:t>).”</a:t>
            </a:r>
          </a:p>
          <a:p>
            <a:pPr lvl="1"/>
            <a:endParaRPr lang="en-US" sz="1100" i="1" dirty="0"/>
          </a:p>
          <a:p>
            <a:pPr marL="0" indent="0">
              <a:buNone/>
            </a:pPr>
            <a:r>
              <a:rPr lang="en-US" sz="3800" dirty="0" smtClean="0"/>
              <a:t>For Incorrect </a:t>
            </a:r>
            <a:r>
              <a:rPr lang="en-US" sz="3800" dirty="0" err="1" smtClean="0"/>
              <a:t>Inventorship</a:t>
            </a:r>
            <a:r>
              <a:rPr lang="en-US" sz="3800" dirty="0" smtClean="0"/>
              <a:t> </a:t>
            </a:r>
            <a:r>
              <a:rPr lang="en-US" sz="3800" dirty="0"/>
              <a:t>use Form ¶ </a:t>
            </a:r>
            <a:r>
              <a:rPr lang="en-US" sz="3800" dirty="0" smtClean="0"/>
              <a:t>7.04.101.aia or </a:t>
            </a:r>
            <a:r>
              <a:rPr lang="en-US" sz="3800" dirty="0"/>
              <a:t>7.04.102.aia</a:t>
            </a:r>
          </a:p>
          <a:p>
            <a:r>
              <a:rPr lang="en-US" sz="3400" dirty="0" smtClean="0"/>
              <a:t>Form </a:t>
            </a:r>
            <a:r>
              <a:rPr lang="en-US" sz="3400" b="1" dirty="0"/>
              <a:t>¶ </a:t>
            </a:r>
            <a:r>
              <a:rPr lang="en-US" sz="3400" b="1" dirty="0" smtClean="0"/>
              <a:t>7.04.101.aia </a:t>
            </a:r>
            <a:r>
              <a:rPr lang="en-US" sz="3400" dirty="0" smtClean="0"/>
              <a:t>recites in part:</a:t>
            </a:r>
          </a:p>
          <a:p>
            <a:pPr lvl="1"/>
            <a:r>
              <a:rPr lang="en-US" sz="2300" i="1" dirty="0" smtClean="0"/>
              <a:t>“…Whoever </a:t>
            </a:r>
            <a:r>
              <a:rPr lang="en-US" sz="2300" i="1" dirty="0"/>
              <a:t>invents or discovers any new and useful process, machine, manufacture, or composition of matter, or any new and useful improvement thereof, may obtain a patent therefor, subject to the conditions and requirements of this </a:t>
            </a:r>
            <a:r>
              <a:rPr lang="en-US" sz="2300" i="1" dirty="0" smtClean="0"/>
              <a:t>title.</a:t>
            </a:r>
            <a:br>
              <a:rPr lang="en-US" sz="2300" i="1" dirty="0" smtClean="0"/>
            </a:br>
            <a:r>
              <a:rPr lang="en-US" sz="2300" i="1" dirty="0" smtClean="0"/>
              <a:t/>
            </a:r>
            <a:br>
              <a:rPr lang="en-US" sz="2300" i="1" dirty="0" smtClean="0"/>
            </a:br>
            <a:r>
              <a:rPr lang="en-US" sz="2300" i="1" dirty="0" smtClean="0"/>
              <a:t>35 </a:t>
            </a:r>
            <a:r>
              <a:rPr lang="en-US" sz="2300" i="1" dirty="0"/>
              <a:t>U.S.C. 115(a) reads as follows (in part</a:t>
            </a:r>
            <a:r>
              <a:rPr lang="en-US" sz="2300" i="1" dirty="0" smtClean="0"/>
              <a:t>):</a:t>
            </a:r>
            <a:br>
              <a:rPr lang="en-US" sz="2300" i="1" dirty="0" smtClean="0"/>
            </a:br>
            <a:r>
              <a:rPr lang="en-US" sz="2300" i="1" dirty="0" smtClean="0"/>
              <a:t/>
            </a:r>
            <a:br>
              <a:rPr lang="en-US" sz="2300" i="1" dirty="0" smtClean="0"/>
            </a:br>
            <a:r>
              <a:rPr lang="en-US" sz="2300" i="1" dirty="0" smtClean="0"/>
              <a:t>An </a:t>
            </a:r>
            <a:r>
              <a:rPr lang="en-US" sz="2300" i="1" dirty="0"/>
              <a:t>application for patent that is filed under section 111(a) or commences the national stage under section 371 </a:t>
            </a:r>
            <a:r>
              <a:rPr lang="en-US" sz="2300" i="1" dirty="0" smtClean="0"/>
              <a:t>shall include</a:t>
            </a:r>
            <a:r>
              <a:rPr lang="en-US" sz="2300" i="1" dirty="0"/>
              <a:t>, or be amended </a:t>
            </a:r>
            <a:r>
              <a:rPr lang="en-US" sz="2300" i="1" dirty="0" smtClean="0"/>
              <a:t>to </a:t>
            </a:r>
            <a:r>
              <a:rPr lang="en-US" sz="2300" i="1" dirty="0"/>
              <a:t>include, the name of the inventor for any invention claimed in the </a:t>
            </a:r>
            <a:r>
              <a:rPr lang="en-US" sz="2300" i="1" dirty="0" smtClean="0"/>
              <a:t>application.</a:t>
            </a:r>
            <a:br>
              <a:rPr lang="en-US" sz="2300" i="1" dirty="0" smtClean="0"/>
            </a:br>
            <a:r>
              <a:rPr lang="en-US" sz="2300" i="1" dirty="0" smtClean="0"/>
              <a:t/>
            </a:r>
            <a:br>
              <a:rPr lang="en-US" sz="2300" i="1" dirty="0" smtClean="0"/>
            </a:br>
            <a:r>
              <a:rPr lang="en-US" sz="2300" i="1" dirty="0" smtClean="0"/>
              <a:t>The </a:t>
            </a:r>
            <a:r>
              <a:rPr lang="en-US" sz="2300" i="1" dirty="0"/>
              <a:t>present application sets forth the incorrect inventorship because </a:t>
            </a:r>
            <a:r>
              <a:rPr lang="en-US" sz="2300" i="1" dirty="0" smtClean="0"/>
              <a:t>***.”</a:t>
            </a:r>
          </a:p>
          <a:p>
            <a:pPr lvl="1"/>
            <a:endParaRPr lang="en-US" sz="1100" i="1" dirty="0"/>
          </a:p>
          <a:p>
            <a:r>
              <a:rPr lang="en-US" sz="3400" dirty="0" smtClean="0"/>
              <a:t>Form </a:t>
            </a:r>
            <a:r>
              <a:rPr lang="en-US" sz="3400" b="1" dirty="0"/>
              <a:t>¶</a:t>
            </a:r>
            <a:r>
              <a:rPr lang="en-US" sz="3400" b="1" dirty="0" smtClean="0"/>
              <a:t> </a:t>
            </a:r>
            <a:r>
              <a:rPr lang="en-US" sz="3400" b="1" dirty="0"/>
              <a:t>7.04.102.aia </a:t>
            </a:r>
            <a:r>
              <a:rPr lang="en-US" sz="3400" dirty="0" smtClean="0"/>
              <a:t>recites:</a:t>
            </a:r>
          </a:p>
          <a:p>
            <a:pPr lvl="1"/>
            <a:r>
              <a:rPr lang="en-US" sz="2300" i="1" dirty="0" smtClean="0"/>
              <a:t>“35 </a:t>
            </a:r>
            <a:r>
              <a:rPr lang="en-US" sz="2300" i="1" dirty="0"/>
              <a:t>U.S.C. 115(a) reads as follows (in part</a:t>
            </a:r>
            <a:r>
              <a:rPr lang="en-US" sz="2300" i="1" dirty="0" smtClean="0"/>
              <a:t>):</a:t>
            </a:r>
            <a:br>
              <a:rPr lang="en-US" sz="2300" i="1" dirty="0" smtClean="0"/>
            </a:br>
            <a:r>
              <a:rPr lang="en-US" sz="2300" i="1" dirty="0" smtClean="0"/>
              <a:t/>
            </a:r>
            <a:br>
              <a:rPr lang="en-US" sz="2300" i="1" dirty="0" smtClean="0"/>
            </a:br>
            <a:r>
              <a:rPr lang="en-US" sz="2300" i="1" dirty="0" smtClean="0"/>
              <a:t>An </a:t>
            </a:r>
            <a:r>
              <a:rPr lang="en-US" sz="2300" i="1" dirty="0"/>
              <a:t>application for patent that is filed under section 111(a) or commences the national stage under section </a:t>
            </a:r>
            <a:r>
              <a:rPr lang="en-US" sz="2300" i="1" dirty="0" smtClean="0"/>
              <a:t>371 shall </a:t>
            </a:r>
            <a:r>
              <a:rPr lang="en-US" sz="2300" i="1" dirty="0"/>
              <a:t>include, or be </a:t>
            </a:r>
            <a:r>
              <a:rPr lang="en-US" sz="2300" i="1" dirty="0" smtClean="0"/>
              <a:t>amended </a:t>
            </a:r>
            <a:r>
              <a:rPr lang="en-US" sz="2300" i="1" dirty="0"/>
              <a:t>to include, the name of the inventor for any invention claimed in the </a:t>
            </a:r>
            <a:r>
              <a:rPr lang="en-US" sz="2300" i="1" dirty="0" smtClean="0"/>
              <a:t>application.</a:t>
            </a:r>
            <a:br>
              <a:rPr lang="en-US" sz="2300" i="1" dirty="0" smtClean="0"/>
            </a:br>
            <a:r>
              <a:rPr lang="en-US" sz="2300" i="1" dirty="0" smtClean="0"/>
              <a:t/>
            </a:r>
            <a:br>
              <a:rPr lang="en-US" sz="2300" i="1" dirty="0" smtClean="0"/>
            </a:br>
            <a:r>
              <a:rPr lang="en-US" sz="2300" i="1" dirty="0" smtClean="0"/>
              <a:t>The </a:t>
            </a:r>
            <a:r>
              <a:rPr lang="en-US" sz="2300" i="1" dirty="0"/>
              <a:t>present application sets forth the incorrect inventorship because ***. </a:t>
            </a:r>
            <a:endParaRPr lang="en-US" sz="2300" i="1" dirty="0" smtClean="0"/>
          </a:p>
        </p:txBody>
      </p:sp>
      <p:sp>
        <p:nvSpPr>
          <p:cNvPr id="20483" name="Slide Number Placeholder 5"/>
          <p:cNvSpPr>
            <a:spLocks noGrp="1"/>
          </p:cNvSpPr>
          <p:nvPr>
            <p:ph type="sldNum" sz="quarter" idx="4294967295"/>
          </p:nvPr>
        </p:nvSpPr>
        <p:spPr>
          <a:xfrm>
            <a:off x="81534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B84EC1E3-67D4-4333-98C5-FFA11F9D02EA}" type="slidenum">
              <a:rPr lang="en-US" sz="1200" b="0" i="0" smtClean="0">
                <a:solidFill>
                  <a:schemeClr val="tx1"/>
                </a:solidFill>
              </a:rPr>
              <a:pPr eaLnBrk="1" hangingPunct="1"/>
              <a:t>21</a:t>
            </a:fld>
            <a:endParaRPr lang="en-US" sz="1200" b="0" i="0" dirty="0" smtClean="0">
              <a:solidFill>
                <a:schemeClr val="tx1"/>
              </a:solidFill>
            </a:endParaRPr>
          </a:p>
        </p:txBody>
      </p:sp>
    </p:spTree>
    <p:extLst>
      <p:ext uri="{BB962C8B-B14F-4D97-AF65-F5344CB8AC3E}">
        <p14:creationId xmlns:p14="http://schemas.microsoft.com/office/powerpoint/2010/main" val="166145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a:xfrm>
            <a:off x="457200" y="76200"/>
            <a:ext cx="8229600" cy="952500"/>
          </a:xfrm>
        </p:spPr>
        <p:txBody>
          <a:bodyPr>
            <a:normAutofit/>
          </a:bodyPr>
          <a:lstStyle/>
          <a:p>
            <a:pPr eaLnBrk="1" hangingPunct="1"/>
            <a:r>
              <a:rPr lang="en-US" sz="2900" dirty="0" smtClean="0"/>
              <a:t>35 USC §101: Clarity of the Record</a:t>
            </a:r>
          </a:p>
        </p:txBody>
      </p:sp>
      <p:sp>
        <p:nvSpPr>
          <p:cNvPr id="20485" name="Rectangle 15"/>
          <p:cNvSpPr>
            <a:spLocks noGrp="1" noChangeArrowheads="1"/>
          </p:cNvSpPr>
          <p:nvPr>
            <p:ph idx="1"/>
          </p:nvPr>
        </p:nvSpPr>
        <p:spPr>
          <a:xfrm>
            <a:off x="152400" y="800100"/>
            <a:ext cx="8839200" cy="4254500"/>
          </a:xfrm>
        </p:spPr>
        <p:txBody>
          <a:bodyPr>
            <a:normAutofit lnSpcReduction="10000"/>
          </a:bodyPr>
          <a:lstStyle/>
          <a:p>
            <a:r>
              <a:rPr lang="en-US" sz="2400" dirty="0" smtClean="0"/>
              <a:t>Clarifying the record:</a:t>
            </a:r>
          </a:p>
          <a:p>
            <a:pPr lvl="1"/>
            <a:r>
              <a:rPr lang="en-US" sz="1900" dirty="0" smtClean="0"/>
              <a:t>Benefits the Examiner, the Applicant, and the Public</a:t>
            </a:r>
          </a:p>
          <a:p>
            <a:pPr lvl="1"/>
            <a:r>
              <a:rPr lang="en-US" sz="1900" dirty="0"/>
              <a:t>P</a:t>
            </a:r>
            <a:r>
              <a:rPr lang="en-US" sz="1900" dirty="0" smtClean="0"/>
              <a:t>laces the Applicant on notice with regard to the Office’s position enabling a more effective Applicant response</a:t>
            </a:r>
          </a:p>
          <a:p>
            <a:pPr lvl="1"/>
            <a:r>
              <a:rPr lang="en-US" sz="1900" dirty="0"/>
              <a:t>P</a:t>
            </a:r>
            <a:r>
              <a:rPr lang="en-US" sz="1900" dirty="0" smtClean="0"/>
              <a:t>rovides insight to the broadest reasonable interpretation for the claim limitations</a:t>
            </a:r>
          </a:p>
          <a:p>
            <a:r>
              <a:rPr lang="en-US" sz="2400" dirty="0" smtClean="0"/>
              <a:t>Examples of how to clarify the record:</a:t>
            </a:r>
          </a:p>
          <a:p>
            <a:pPr lvl="1"/>
            <a:r>
              <a:rPr lang="en-US" sz="1900" dirty="0" smtClean="0"/>
              <a:t>Explaining why the claim does not fit within one of the four categories </a:t>
            </a:r>
          </a:p>
          <a:p>
            <a:pPr lvl="2"/>
            <a:r>
              <a:rPr lang="en-US" sz="1600" dirty="0" smtClean="0"/>
              <a:t>See </a:t>
            </a:r>
            <a:r>
              <a:rPr lang="en-US" sz="1600" dirty="0"/>
              <a:t>MPEP 2106(I) for definitions of the </a:t>
            </a:r>
            <a:r>
              <a:rPr lang="en-US" sz="1600" dirty="0" smtClean="0"/>
              <a:t>categories</a:t>
            </a:r>
          </a:p>
          <a:p>
            <a:pPr lvl="1"/>
            <a:r>
              <a:rPr lang="en-US" sz="1900" dirty="0" smtClean="0"/>
              <a:t>Illustrating why the broadest reasonable interpretation of the claim encompasses a non-statutory embodiment, i.e., a signal </a:t>
            </a:r>
            <a:r>
              <a:rPr lang="en-US" sz="1900" i="1" dirty="0" smtClean="0"/>
              <a:t>per se</a:t>
            </a:r>
          </a:p>
          <a:p>
            <a:pPr lvl="1"/>
            <a:r>
              <a:rPr lang="en-US" sz="1900" dirty="0" smtClean="0"/>
              <a:t>Explaining why the claim is interpreted to read on a human organism</a:t>
            </a:r>
          </a:p>
          <a:p>
            <a:pPr lvl="1"/>
            <a:r>
              <a:rPr lang="en-US" sz="1900" dirty="0" smtClean="0"/>
              <a:t>When the category is unclear, adding comments explaining the BRI </a:t>
            </a:r>
          </a:p>
          <a:p>
            <a:pPr lvl="1"/>
            <a:endParaRPr lang="en-US" sz="1900" i="1" dirty="0" smtClean="0"/>
          </a:p>
          <a:p>
            <a:pPr lvl="1"/>
            <a:endParaRPr lang="en-US" sz="1900" i="1" dirty="0" smtClean="0"/>
          </a:p>
          <a:p>
            <a:pPr lvl="1"/>
            <a:endParaRPr lang="en-US" sz="1900" dirty="0" smtClean="0"/>
          </a:p>
          <a:p>
            <a:pPr lvl="1"/>
            <a:endParaRPr lang="en-US" sz="1900" dirty="0"/>
          </a:p>
        </p:txBody>
      </p:sp>
      <p:sp>
        <p:nvSpPr>
          <p:cNvPr id="20483" name="Slide Number Placeholder 5"/>
          <p:cNvSpPr>
            <a:spLocks noGrp="1"/>
          </p:cNvSpPr>
          <p:nvPr>
            <p:ph type="sldNum" sz="quarter" idx="4294967295"/>
          </p:nvPr>
        </p:nvSpPr>
        <p:spPr>
          <a:xfrm>
            <a:off x="81534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B84EC1E3-67D4-4333-98C5-FFA11F9D02EA}" type="slidenum">
              <a:rPr lang="en-US" sz="1200" b="0" i="0" smtClean="0">
                <a:solidFill>
                  <a:schemeClr val="tx1"/>
                </a:solidFill>
              </a:rPr>
              <a:pPr eaLnBrk="1" hangingPunct="1"/>
              <a:t>22</a:t>
            </a:fld>
            <a:endParaRPr lang="en-US" sz="1200" b="0" i="0" dirty="0" smtClean="0">
              <a:solidFill>
                <a:schemeClr val="tx1"/>
              </a:solidFill>
            </a:endParaRPr>
          </a:p>
        </p:txBody>
      </p:sp>
    </p:spTree>
    <p:extLst>
      <p:ext uri="{BB962C8B-B14F-4D97-AF65-F5344CB8AC3E}">
        <p14:creationId xmlns:p14="http://schemas.microsoft.com/office/powerpoint/2010/main" val="24492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14"/>
          <p:cNvSpPr>
            <a:spLocks noGrp="1" noChangeArrowheads="1"/>
          </p:cNvSpPr>
          <p:nvPr>
            <p:ph type="title"/>
          </p:nvPr>
        </p:nvSpPr>
        <p:spPr>
          <a:xfrm>
            <a:off x="457200" y="190500"/>
            <a:ext cx="8229600" cy="952500"/>
          </a:xfrm>
        </p:spPr>
        <p:txBody>
          <a:bodyPr/>
          <a:lstStyle/>
          <a:p>
            <a:pPr eaLnBrk="1" hangingPunct="1"/>
            <a:r>
              <a:rPr lang="en-US" sz="3600" dirty="0" smtClean="0"/>
              <a:t> </a:t>
            </a:r>
            <a:r>
              <a:rPr lang="en-US" sz="2900" dirty="0" smtClean="0"/>
              <a:t>35 U.S.C. § 101</a:t>
            </a:r>
          </a:p>
        </p:txBody>
      </p:sp>
      <p:sp>
        <p:nvSpPr>
          <p:cNvPr id="27654" name="Rectangle 15"/>
          <p:cNvSpPr>
            <a:spLocks noGrp="1" noChangeArrowheads="1"/>
          </p:cNvSpPr>
          <p:nvPr>
            <p:ph idx="1"/>
          </p:nvPr>
        </p:nvSpPr>
        <p:spPr>
          <a:xfrm>
            <a:off x="304800" y="1181100"/>
            <a:ext cx="8305800" cy="4064000"/>
          </a:xfrm>
        </p:spPr>
        <p:txBody>
          <a:bodyPr/>
          <a:lstStyle/>
          <a:p>
            <a:pPr marL="404813" lvl="2" indent="-404813" eaLnBrk="1" hangingPunct="1">
              <a:spcAft>
                <a:spcPts val="600"/>
              </a:spcAft>
              <a:defRPr/>
            </a:pPr>
            <a:r>
              <a:rPr lang="en-US" dirty="0" smtClean="0"/>
              <a:t>Additional case citations:</a:t>
            </a:r>
          </a:p>
          <a:p>
            <a:pPr marL="690563" lvl="3" indent="-403225" eaLnBrk="1" hangingPunct="1">
              <a:spcAft>
                <a:spcPts val="600"/>
              </a:spcAft>
              <a:defRPr/>
            </a:pPr>
            <a:r>
              <a:rPr lang="en-US" i="1" dirty="0" smtClean="0"/>
              <a:t>In re Ferguson</a:t>
            </a:r>
            <a:r>
              <a:rPr lang="en-US" dirty="0" smtClean="0"/>
              <a:t>, 558 F.3d 1359, 90 U.S.P.Q.2d 1035 (Fed. Cir. 2009)</a:t>
            </a:r>
            <a:endParaRPr lang="en-US" i="1" dirty="0" smtClean="0"/>
          </a:p>
          <a:p>
            <a:pPr marL="690563" lvl="3" indent="-403225" eaLnBrk="1" hangingPunct="1">
              <a:spcAft>
                <a:spcPts val="600"/>
              </a:spcAft>
              <a:defRPr/>
            </a:pPr>
            <a:r>
              <a:rPr lang="en-US" i="1" dirty="0" smtClean="0"/>
              <a:t>Digitech Image Technologies, LLC v. Electronics for Imaging, Inc., et al., </a:t>
            </a:r>
            <a:r>
              <a:rPr lang="en-US" dirty="0" smtClean="0"/>
              <a:t>758 F. 3d 1344, 111 U.S.P.Q.2d 1717 (Fed. Cir. 2014)</a:t>
            </a:r>
            <a:endParaRPr lang="en-US" i="1" dirty="0" smtClean="0"/>
          </a:p>
          <a:p>
            <a:pPr marL="690563" lvl="3" indent="-403225" eaLnBrk="1" hangingPunct="1">
              <a:spcAft>
                <a:spcPts val="600"/>
              </a:spcAft>
              <a:defRPr/>
            </a:pPr>
            <a:r>
              <a:rPr lang="en-US" i="1" dirty="0" smtClean="0"/>
              <a:t>In re Nuijten</a:t>
            </a:r>
            <a:r>
              <a:rPr lang="en-US" dirty="0" smtClean="0"/>
              <a:t>, 500 F.3d 1346, 84 U.S.P.Q.2d 1495 (Fed. Cir. 2007)</a:t>
            </a:r>
            <a:r>
              <a:rPr lang="en-US" i="1" dirty="0" smtClean="0"/>
              <a:t>  </a:t>
            </a:r>
          </a:p>
          <a:p>
            <a:pPr marL="404813" lvl="2" indent="-404813" eaLnBrk="1" hangingPunct="1">
              <a:defRPr/>
            </a:pPr>
            <a:endParaRPr lang="en-US" i="1" dirty="0"/>
          </a:p>
          <a:p>
            <a:pPr marL="404813" lvl="2" indent="-404813" eaLnBrk="1" hangingPunct="1">
              <a:defRPr/>
            </a:pPr>
            <a:r>
              <a:rPr lang="en-US" sz="2800" dirty="0" smtClean="0"/>
              <a:t>Questions? Please contact your SPE or TQAS.</a:t>
            </a:r>
            <a:endParaRPr lang="en-US" sz="2800" dirty="0" smtClean="0">
              <a:solidFill>
                <a:srgbClr val="C00000"/>
              </a:solidFill>
            </a:endParaRPr>
          </a:p>
        </p:txBody>
      </p:sp>
      <p:sp>
        <p:nvSpPr>
          <p:cNvPr id="17412" name="Slide Number Placeholder 5"/>
          <p:cNvSpPr>
            <a:spLocks noGrp="1"/>
          </p:cNvSpPr>
          <p:nvPr>
            <p:ph type="sldNum" sz="quarter" idx="4294967295"/>
          </p:nvPr>
        </p:nvSpPr>
        <p:spPr>
          <a:xfrm>
            <a:off x="81534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E1430A32-F462-41BD-8930-BB5A75447B61}" type="slidenum">
              <a:rPr lang="en-US" sz="1200" b="0" i="0" smtClean="0">
                <a:solidFill>
                  <a:schemeClr val="tx1"/>
                </a:solidFill>
              </a:rPr>
              <a:pPr eaLnBrk="1" hangingPunct="1"/>
              <a:t>23</a:t>
            </a:fld>
            <a:endParaRPr lang="en-US" sz="1200" b="0" i="0" dirty="0" smtClean="0">
              <a:solidFill>
                <a:schemeClr val="tx1"/>
              </a:solidFill>
            </a:endParaRPr>
          </a:p>
        </p:txBody>
      </p:sp>
    </p:spTree>
    <p:extLst>
      <p:ext uri="{BB962C8B-B14F-4D97-AF65-F5344CB8AC3E}">
        <p14:creationId xmlns:p14="http://schemas.microsoft.com/office/powerpoint/2010/main" val="1987055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072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a:xfrm>
            <a:off x="1181100" y="381000"/>
            <a:ext cx="6781800" cy="889000"/>
          </a:xfrm>
        </p:spPr>
        <p:txBody>
          <a:bodyPr/>
          <a:lstStyle/>
          <a:p>
            <a:r>
              <a:rPr lang="en-US" sz="3400" dirty="0"/>
              <a:t>OVERVIEW</a:t>
            </a:r>
          </a:p>
        </p:txBody>
      </p:sp>
      <p:sp>
        <p:nvSpPr>
          <p:cNvPr id="1113091" name="Rectangle 3"/>
          <p:cNvSpPr>
            <a:spLocks noGrp="1" noChangeArrowheads="1"/>
          </p:cNvSpPr>
          <p:nvPr>
            <p:ph idx="1"/>
          </p:nvPr>
        </p:nvSpPr>
        <p:spPr>
          <a:xfrm>
            <a:off x="457200" y="1447586"/>
            <a:ext cx="8229600" cy="3347989"/>
          </a:xfrm>
        </p:spPr>
        <p:txBody>
          <a:bodyPr>
            <a:normAutofit/>
          </a:bodyPr>
          <a:lstStyle/>
          <a:p>
            <a:pPr>
              <a:spcBef>
                <a:spcPts val="600"/>
              </a:spcBef>
              <a:spcAft>
                <a:spcPts val="600"/>
              </a:spcAft>
              <a:buFontTx/>
              <a:buNone/>
            </a:pPr>
            <a:r>
              <a:rPr lang="en-US" sz="2400" dirty="0"/>
              <a:t>TRAINING OVERVIEW</a:t>
            </a:r>
            <a:r>
              <a:rPr lang="en-US" sz="2400" dirty="0" smtClean="0"/>
              <a:t>:</a:t>
            </a:r>
          </a:p>
          <a:p>
            <a:pPr>
              <a:spcBef>
                <a:spcPts val="600"/>
              </a:spcBef>
              <a:spcAft>
                <a:spcPts val="600"/>
              </a:spcAft>
            </a:pPr>
            <a:r>
              <a:rPr lang="en-US" sz="2400" dirty="0" smtClean="0"/>
              <a:t>The Requirements of 35 U.S.C. § 101</a:t>
            </a:r>
          </a:p>
          <a:p>
            <a:pPr>
              <a:spcBef>
                <a:spcPts val="600"/>
              </a:spcBef>
              <a:spcAft>
                <a:spcPts val="600"/>
              </a:spcAft>
            </a:pPr>
            <a:r>
              <a:rPr lang="en-US" sz="2400" dirty="0" smtClean="0"/>
              <a:t>The Four Statutory Categories (Step 1 of Subject Matter Eligibility Analysis)</a:t>
            </a:r>
          </a:p>
          <a:p>
            <a:pPr>
              <a:spcBef>
                <a:spcPts val="600"/>
              </a:spcBef>
              <a:spcAft>
                <a:spcPts val="600"/>
              </a:spcAft>
            </a:pPr>
            <a:r>
              <a:rPr lang="en-US" sz="2400" dirty="0" smtClean="0"/>
              <a:t>Nonstatutory claim examples</a:t>
            </a:r>
          </a:p>
        </p:txBody>
      </p:sp>
      <p:sp>
        <p:nvSpPr>
          <p:cNvPr id="5" name="Slide Number Placeholder 5"/>
          <p:cNvSpPr>
            <a:spLocks noGrp="1"/>
          </p:cNvSpPr>
          <p:nvPr>
            <p:ph type="sldNum" sz="quarter" idx="4294967295"/>
          </p:nvPr>
        </p:nvSpPr>
        <p:spPr>
          <a:xfrm>
            <a:off x="8229600" y="5270500"/>
            <a:ext cx="1905000" cy="381000"/>
          </a:xfrm>
          <a:prstGeom prst="rect">
            <a:avLst/>
          </a:prstGeom>
        </p:spPr>
        <p:txBody>
          <a:bodyPr/>
          <a:lstStyle/>
          <a:p>
            <a:fld id="{FA367377-990C-4A12-A4C7-82B49BC3BF87}" type="slidenum">
              <a:rPr lang="en-US" sz="1200">
                <a:latin typeface="Arial" panose="020B0604020202020204" pitchFamily="34" charset="0"/>
                <a:cs typeface="Arial" panose="020B0604020202020204" pitchFamily="34" charset="0"/>
              </a:rPr>
              <a:pPr/>
              <a:t>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83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143000" y="381000"/>
            <a:ext cx="6858000" cy="889000"/>
          </a:xfrm>
        </p:spPr>
        <p:txBody>
          <a:bodyPr/>
          <a:lstStyle/>
          <a:p>
            <a:pPr eaLnBrk="1" hangingPunct="1"/>
            <a:r>
              <a:rPr lang="en-US" sz="3400" dirty="0" smtClean="0"/>
              <a:t> </a:t>
            </a:r>
            <a:r>
              <a:rPr lang="en-US" sz="3600" dirty="0" smtClean="0"/>
              <a:t>35 U.S.C. § 101</a:t>
            </a:r>
          </a:p>
        </p:txBody>
      </p:sp>
      <p:sp>
        <p:nvSpPr>
          <p:cNvPr id="16389" name="Rectangle 3"/>
          <p:cNvSpPr>
            <a:spLocks noGrp="1" noChangeArrowheads="1"/>
          </p:cNvSpPr>
          <p:nvPr>
            <p:ph sz="half" idx="1"/>
          </p:nvPr>
        </p:nvSpPr>
        <p:spPr>
          <a:xfrm>
            <a:off x="381000" y="1333500"/>
            <a:ext cx="8382000" cy="3810000"/>
          </a:xfrm>
        </p:spPr>
        <p:txBody>
          <a:bodyPr/>
          <a:lstStyle/>
          <a:p>
            <a:pPr marL="0" indent="0" eaLnBrk="1" hangingPunct="1">
              <a:lnSpc>
                <a:spcPct val="80000"/>
              </a:lnSpc>
              <a:buFontTx/>
              <a:buNone/>
            </a:pPr>
            <a:endParaRPr lang="en-US" sz="2400" dirty="0" smtClean="0"/>
          </a:p>
          <a:p>
            <a:pPr marL="0" indent="0" eaLnBrk="1" hangingPunct="1">
              <a:lnSpc>
                <a:spcPct val="80000"/>
              </a:lnSpc>
              <a:buFontTx/>
              <a:buNone/>
            </a:pPr>
            <a:endParaRPr lang="en-US" sz="2400" dirty="0"/>
          </a:p>
          <a:p>
            <a:pPr marL="3175" indent="-3175" algn="ctr" eaLnBrk="1" hangingPunct="1">
              <a:lnSpc>
                <a:spcPct val="80000"/>
              </a:lnSpc>
              <a:buFontTx/>
              <a:buNone/>
            </a:pPr>
            <a:endParaRPr lang="en-US" sz="4000" dirty="0" smtClean="0"/>
          </a:p>
          <a:p>
            <a:pPr marL="3175" indent="-3175" algn="ctr" eaLnBrk="1" hangingPunct="1">
              <a:lnSpc>
                <a:spcPct val="80000"/>
              </a:lnSpc>
              <a:buFontTx/>
              <a:buNone/>
            </a:pPr>
            <a:r>
              <a:rPr lang="en-US" sz="4000" dirty="0" smtClean="0"/>
              <a:t>Four Requirements Under </a:t>
            </a:r>
          </a:p>
          <a:p>
            <a:pPr marL="3175" indent="-3175" algn="ctr" eaLnBrk="1" hangingPunct="1">
              <a:lnSpc>
                <a:spcPct val="80000"/>
              </a:lnSpc>
              <a:buFontTx/>
              <a:buNone/>
            </a:pPr>
            <a:r>
              <a:rPr lang="en-US" sz="4000" dirty="0"/>
              <a:t>35 U.S.C. § 101</a:t>
            </a:r>
            <a:endParaRPr lang="en-US" sz="4000" dirty="0" smtClean="0"/>
          </a:p>
        </p:txBody>
      </p:sp>
      <p:sp>
        <p:nvSpPr>
          <p:cNvPr id="6" name="Slide Number Placeholder 6"/>
          <p:cNvSpPr>
            <a:spLocks noGrp="1"/>
          </p:cNvSpPr>
          <p:nvPr>
            <p:ph type="sldNum" sz="quarter" idx="4294967295"/>
          </p:nvPr>
        </p:nvSpPr>
        <p:spPr>
          <a:xfrm>
            <a:off x="8229600" y="5270500"/>
            <a:ext cx="1905000" cy="381000"/>
          </a:xfrm>
          <a:prstGeom prst="rect">
            <a:avLst/>
          </a:prstGeom>
        </p:spPr>
        <p:txBody>
          <a:bodyPr/>
          <a:lstStyle/>
          <a:p>
            <a:pPr>
              <a:defRPr/>
            </a:pPr>
            <a:fld id="{702EA8FA-F869-400F-93F1-6B88D2992482}" type="slidenum">
              <a:rPr lang="en-US" sz="1200">
                <a:latin typeface="Arial" panose="020B0604020202020204" pitchFamily="34" charset="0"/>
                <a:cs typeface="Arial" panose="020B0604020202020204" pitchFamily="34" charset="0"/>
              </a:rPr>
              <a:pPr>
                <a:defRPr/>
              </a:pPr>
              <a:t>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367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143000" y="381000"/>
            <a:ext cx="6858000" cy="889000"/>
          </a:xfrm>
        </p:spPr>
        <p:txBody>
          <a:bodyPr>
            <a:normAutofit/>
          </a:bodyPr>
          <a:lstStyle/>
          <a:p>
            <a:pPr eaLnBrk="1" hangingPunct="1"/>
            <a:r>
              <a:rPr lang="en-US" sz="2900" dirty="0" smtClean="0"/>
              <a:t> 35 U.S.C. § 101</a:t>
            </a:r>
          </a:p>
        </p:txBody>
      </p:sp>
      <p:sp>
        <p:nvSpPr>
          <p:cNvPr id="16389" name="Rectangle 3"/>
          <p:cNvSpPr>
            <a:spLocks noGrp="1" noChangeArrowheads="1"/>
          </p:cNvSpPr>
          <p:nvPr>
            <p:ph sz="half" idx="1"/>
          </p:nvPr>
        </p:nvSpPr>
        <p:spPr>
          <a:xfrm>
            <a:off x="381000" y="1333500"/>
            <a:ext cx="8382000" cy="3810000"/>
          </a:xfrm>
        </p:spPr>
        <p:txBody>
          <a:bodyPr>
            <a:normAutofit/>
          </a:bodyPr>
          <a:lstStyle/>
          <a:p>
            <a:pPr marL="0" indent="0" eaLnBrk="1" hangingPunct="1">
              <a:lnSpc>
                <a:spcPct val="80000"/>
              </a:lnSpc>
              <a:buFontTx/>
              <a:buNone/>
            </a:pPr>
            <a:endParaRPr lang="en-US" sz="2400" dirty="0" smtClean="0"/>
          </a:p>
          <a:p>
            <a:pPr marL="0" indent="0" eaLnBrk="1" hangingPunct="1">
              <a:lnSpc>
                <a:spcPct val="80000"/>
              </a:lnSpc>
              <a:buFontTx/>
              <a:buNone/>
            </a:pPr>
            <a:r>
              <a:rPr lang="en-US" sz="2400" dirty="0" smtClean="0"/>
              <a:t>§ </a:t>
            </a:r>
            <a:r>
              <a:rPr lang="en-US" sz="2400" dirty="0"/>
              <a:t>101 </a:t>
            </a:r>
            <a:r>
              <a:rPr lang="en-US" sz="2400" dirty="0" smtClean="0"/>
              <a:t>- Inventions Patentable:</a:t>
            </a:r>
          </a:p>
          <a:p>
            <a:pPr indent="-3175" eaLnBrk="1" hangingPunct="1">
              <a:buFontTx/>
              <a:buNone/>
            </a:pPr>
            <a:r>
              <a:rPr lang="en-US" sz="2400" b="1" dirty="0" smtClean="0"/>
              <a:t>Whoever invents or discovers </a:t>
            </a:r>
            <a:r>
              <a:rPr lang="en-US" sz="2400" dirty="0" smtClean="0"/>
              <a:t>any new and </a:t>
            </a:r>
            <a:r>
              <a:rPr lang="en-US" sz="2400" b="1" dirty="0" smtClean="0"/>
              <a:t>useful</a:t>
            </a:r>
            <a:r>
              <a:rPr lang="en-US" sz="2400" dirty="0" smtClean="0"/>
              <a:t> </a:t>
            </a:r>
            <a:r>
              <a:rPr lang="en-US" sz="2400" b="1" dirty="0" smtClean="0"/>
              <a:t>process</a:t>
            </a:r>
            <a:r>
              <a:rPr lang="en-US" sz="2400" dirty="0" smtClean="0"/>
              <a:t>, </a:t>
            </a:r>
            <a:r>
              <a:rPr lang="en-US" sz="2400" b="1" dirty="0" smtClean="0"/>
              <a:t>machine</a:t>
            </a:r>
            <a:r>
              <a:rPr lang="en-US" sz="2400" dirty="0" smtClean="0"/>
              <a:t>, </a:t>
            </a:r>
            <a:r>
              <a:rPr lang="en-US" sz="2400" b="1" dirty="0" smtClean="0"/>
              <a:t>manufacture</a:t>
            </a:r>
            <a:r>
              <a:rPr lang="en-US" sz="2400" dirty="0" smtClean="0"/>
              <a:t>, or </a:t>
            </a:r>
            <a:r>
              <a:rPr lang="en-US" sz="2400" b="1" dirty="0" smtClean="0"/>
              <a:t>composition of matter</a:t>
            </a:r>
            <a:r>
              <a:rPr lang="en-US" sz="2400" dirty="0" smtClean="0"/>
              <a:t>, or any new and useful improvement thereof, may obtain </a:t>
            </a:r>
            <a:r>
              <a:rPr lang="en-US" sz="2400" b="1" dirty="0" smtClean="0"/>
              <a:t>a </a:t>
            </a:r>
            <a:r>
              <a:rPr lang="en-US" sz="2400" dirty="0" smtClean="0"/>
              <a:t>patent therefor, subject to the conditions and requirements of this title.</a:t>
            </a:r>
          </a:p>
          <a:p>
            <a:pPr marL="3175" indent="-3175" eaLnBrk="1" hangingPunct="1">
              <a:lnSpc>
                <a:spcPct val="80000"/>
              </a:lnSpc>
              <a:buFontTx/>
              <a:buNone/>
            </a:pPr>
            <a:endParaRPr lang="en-US" sz="2400" dirty="0" smtClean="0"/>
          </a:p>
        </p:txBody>
      </p:sp>
      <p:sp>
        <p:nvSpPr>
          <p:cNvPr id="6" name="Slide Number Placeholder 6"/>
          <p:cNvSpPr>
            <a:spLocks noGrp="1"/>
          </p:cNvSpPr>
          <p:nvPr>
            <p:ph type="sldNum" sz="quarter" idx="4294967295"/>
          </p:nvPr>
        </p:nvSpPr>
        <p:spPr>
          <a:xfrm>
            <a:off x="8229600" y="5270500"/>
            <a:ext cx="1905000" cy="381000"/>
          </a:xfrm>
          <a:prstGeom prst="rect">
            <a:avLst/>
          </a:prstGeom>
        </p:spPr>
        <p:txBody>
          <a:bodyPr/>
          <a:lstStyle/>
          <a:p>
            <a:pPr>
              <a:defRPr/>
            </a:pPr>
            <a:fld id="{702EA8FA-F869-400F-93F1-6B88D2992482}" type="slidenum">
              <a:rPr lang="en-US" sz="1200">
                <a:latin typeface="Arial" panose="020B0604020202020204" pitchFamily="34" charset="0"/>
                <a:cs typeface="Arial" panose="020B0604020202020204" pitchFamily="34" charset="0"/>
              </a:rPr>
              <a:pPr>
                <a:defRPr/>
              </a:pPr>
              <a:t>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143000" y="114300"/>
            <a:ext cx="6858000" cy="889000"/>
          </a:xfrm>
        </p:spPr>
        <p:txBody>
          <a:bodyPr>
            <a:normAutofit/>
          </a:bodyPr>
          <a:lstStyle/>
          <a:p>
            <a:pPr eaLnBrk="1" hangingPunct="1"/>
            <a:r>
              <a:rPr lang="en-US" sz="2900" dirty="0" smtClean="0"/>
              <a:t> 35 U.S.C. § 101: Requirements</a:t>
            </a:r>
          </a:p>
        </p:txBody>
      </p:sp>
      <p:sp>
        <p:nvSpPr>
          <p:cNvPr id="16389" name="Rectangle 3"/>
          <p:cNvSpPr>
            <a:spLocks noGrp="1" noChangeArrowheads="1"/>
          </p:cNvSpPr>
          <p:nvPr>
            <p:ph sz="half" idx="1"/>
          </p:nvPr>
        </p:nvSpPr>
        <p:spPr>
          <a:xfrm>
            <a:off x="381000" y="1028700"/>
            <a:ext cx="8382000" cy="4000500"/>
          </a:xfrm>
        </p:spPr>
        <p:txBody>
          <a:bodyPr>
            <a:normAutofit fontScale="85000" lnSpcReduction="10000"/>
          </a:bodyPr>
          <a:lstStyle/>
          <a:p>
            <a:pPr marL="3175" indent="-3175" eaLnBrk="1" hangingPunct="1">
              <a:spcAft>
                <a:spcPts val="600"/>
              </a:spcAft>
              <a:buFontTx/>
              <a:buNone/>
            </a:pPr>
            <a:r>
              <a:rPr lang="en-US" sz="2400" u="sng" dirty="0" smtClean="0"/>
              <a:t>Four Requirements in</a:t>
            </a:r>
            <a:r>
              <a:rPr lang="en-US" sz="2400" u="sng" dirty="0"/>
              <a:t> § 101</a:t>
            </a:r>
            <a:r>
              <a:rPr lang="en-US" sz="2400" u="sng" dirty="0" smtClean="0"/>
              <a:t> </a:t>
            </a:r>
            <a:r>
              <a:rPr lang="en-US" sz="2400" dirty="0" smtClean="0"/>
              <a:t>:</a:t>
            </a:r>
          </a:p>
          <a:p>
            <a:pPr marL="509588" indent="-509588" eaLnBrk="1" hangingPunct="1">
              <a:spcAft>
                <a:spcPts val="600"/>
              </a:spcAft>
              <a:buFont typeface="Arial" pitchFamily="34" charset="0"/>
              <a:buChar char="•"/>
              <a:tabLst>
                <a:tab pos="457200" algn="l"/>
              </a:tabLst>
            </a:pPr>
            <a:r>
              <a:rPr lang="en-US" sz="2400" dirty="0" smtClean="0"/>
              <a:t>“A” patent – means only one patent granted for each invention.</a:t>
            </a:r>
          </a:p>
          <a:p>
            <a:pPr marL="744538" lvl="1" indent="-287338" eaLnBrk="1" hangingPunct="1">
              <a:spcAft>
                <a:spcPts val="600"/>
              </a:spcAft>
              <a:buFont typeface="Arial" pitchFamily="34" charset="0"/>
              <a:buChar char="•"/>
              <a:tabLst>
                <a:tab pos="690563" algn="l"/>
              </a:tabLst>
            </a:pPr>
            <a:r>
              <a:rPr lang="en-US" sz="1900" dirty="0" smtClean="0"/>
              <a:t>Basis for statutory double patenting rejections.  See MPEP 804.</a:t>
            </a:r>
          </a:p>
          <a:p>
            <a:pPr marL="457200" indent="-457200" eaLnBrk="1" hangingPunct="1">
              <a:spcAft>
                <a:spcPts val="600"/>
              </a:spcAft>
              <a:buFont typeface="Arial" pitchFamily="34" charset="0"/>
              <a:buChar char="•"/>
              <a:tabLst>
                <a:tab pos="457200" algn="l"/>
              </a:tabLst>
            </a:pPr>
            <a:r>
              <a:rPr lang="en-US" sz="2400" dirty="0" smtClean="0"/>
              <a:t>“Useful” – the invention must have a specific</a:t>
            </a:r>
            <a:r>
              <a:rPr lang="en-US" sz="2400" dirty="0"/>
              <a:t>, substantial, and credible utility</a:t>
            </a:r>
            <a:r>
              <a:rPr lang="en-US" sz="2400" dirty="0" smtClean="0"/>
              <a:t>.</a:t>
            </a:r>
          </a:p>
          <a:p>
            <a:pPr marL="690563" lvl="1" indent="-233363" eaLnBrk="1" hangingPunct="1">
              <a:spcAft>
                <a:spcPts val="600"/>
              </a:spcAft>
              <a:buFont typeface="Arial" pitchFamily="34" charset="0"/>
              <a:buChar char="•"/>
              <a:tabLst>
                <a:tab pos="690563" algn="l"/>
              </a:tabLst>
            </a:pPr>
            <a:r>
              <a:rPr lang="en-US" sz="1900" dirty="0" smtClean="0"/>
              <a:t>“Utility” requirement – see MPEP 2107 for Utility Guidelines.</a:t>
            </a:r>
            <a:r>
              <a:rPr lang="en-US" sz="2000" dirty="0" smtClean="0"/>
              <a:t> </a:t>
            </a:r>
            <a:endParaRPr lang="en-US" sz="2000" dirty="0"/>
          </a:p>
          <a:p>
            <a:pPr marL="457200" indent="-457200" eaLnBrk="1" hangingPunct="1">
              <a:spcAft>
                <a:spcPts val="600"/>
              </a:spcAft>
              <a:buFont typeface="Arial" pitchFamily="34" charset="0"/>
              <a:buChar char="•"/>
              <a:tabLst>
                <a:tab pos="457200" algn="l"/>
              </a:tabLst>
            </a:pPr>
            <a:r>
              <a:rPr lang="en-US" sz="2400" dirty="0" smtClean="0"/>
              <a:t>“Process, Machine, Manufacture, Composition of Matter”</a:t>
            </a:r>
          </a:p>
          <a:p>
            <a:pPr marL="690563" lvl="1" indent="-290513" eaLnBrk="1" hangingPunct="1">
              <a:spcAft>
                <a:spcPts val="600"/>
              </a:spcAft>
              <a:buFont typeface="Arial" pitchFamily="34" charset="0"/>
              <a:buChar char="•"/>
              <a:tabLst>
                <a:tab pos="457200" algn="l"/>
              </a:tabLst>
            </a:pPr>
            <a:r>
              <a:rPr lang="en-US" sz="1900" dirty="0" smtClean="0"/>
              <a:t>“Subject matter eligibility” - these categories, as interpreted by the courts, limit the subject matter that is eligible for patenting.</a:t>
            </a:r>
            <a:r>
              <a:rPr lang="en-US" sz="2000" dirty="0" smtClean="0"/>
              <a:t> </a:t>
            </a:r>
          </a:p>
          <a:p>
            <a:pPr marL="290513" indent="-290513">
              <a:spcAft>
                <a:spcPts val="600"/>
              </a:spcAft>
              <a:buFont typeface="Arial" pitchFamily="34" charset="0"/>
              <a:buChar char="•"/>
              <a:tabLst>
                <a:tab pos="457200" algn="l"/>
              </a:tabLst>
            </a:pPr>
            <a:r>
              <a:rPr lang="en-US" sz="2400" dirty="0"/>
              <a:t> “Whoever invents or discovers</a:t>
            </a:r>
            <a:r>
              <a:rPr lang="en-US" sz="2400" dirty="0" smtClean="0"/>
              <a:t>”</a:t>
            </a:r>
          </a:p>
          <a:p>
            <a:pPr marL="690563" lvl="1" indent="-290513">
              <a:spcAft>
                <a:spcPts val="600"/>
              </a:spcAft>
              <a:buFont typeface="Arial" pitchFamily="34" charset="0"/>
              <a:buChar char="•"/>
              <a:tabLst>
                <a:tab pos="457200" algn="l"/>
              </a:tabLst>
            </a:pPr>
            <a:r>
              <a:rPr lang="en-US" sz="1900" dirty="0" smtClean="0"/>
              <a:t>A </a:t>
            </a:r>
            <a:r>
              <a:rPr lang="en-US" sz="1900" dirty="0"/>
              <a:t>patent may only be obtained by the person who engages in the act of </a:t>
            </a:r>
            <a:r>
              <a:rPr lang="en-US" sz="1900" dirty="0" smtClean="0"/>
              <a:t>inventing.</a:t>
            </a:r>
            <a:endParaRPr lang="en-US" sz="1900" dirty="0"/>
          </a:p>
          <a:p>
            <a:pPr marL="290513" indent="-290513">
              <a:spcAft>
                <a:spcPts val="600"/>
              </a:spcAft>
              <a:buFont typeface="Arial" pitchFamily="34" charset="0"/>
              <a:buChar char="•"/>
              <a:tabLst>
                <a:tab pos="457200" algn="l"/>
              </a:tabLst>
            </a:pPr>
            <a:endParaRPr lang="en-US" dirty="0" smtClean="0"/>
          </a:p>
          <a:p>
            <a:pPr marL="0" indent="0">
              <a:spcAft>
                <a:spcPts val="600"/>
              </a:spcAft>
              <a:buNone/>
              <a:tabLst>
                <a:tab pos="457200" algn="l"/>
              </a:tabLst>
            </a:pPr>
            <a:endParaRPr lang="en-US" dirty="0" smtClean="0"/>
          </a:p>
        </p:txBody>
      </p:sp>
      <p:sp>
        <p:nvSpPr>
          <p:cNvPr id="6" name="Slide Number Placeholder 6"/>
          <p:cNvSpPr>
            <a:spLocks noGrp="1"/>
          </p:cNvSpPr>
          <p:nvPr>
            <p:ph type="sldNum" sz="quarter" idx="4294967295"/>
          </p:nvPr>
        </p:nvSpPr>
        <p:spPr>
          <a:xfrm>
            <a:off x="8229600" y="5270500"/>
            <a:ext cx="1905000" cy="381000"/>
          </a:xfrm>
          <a:prstGeom prst="rect">
            <a:avLst/>
          </a:prstGeom>
        </p:spPr>
        <p:txBody>
          <a:bodyPr/>
          <a:lstStyle/>
          <a:p>
            <a:pPr>
              <a:defRPr/>
            </a:pPr>
            <a:fld id="{702EA8FA-F869-400F-93F1-6B88D2992482}" type="slidenum">
              <a:rPr lang="en-US" sz="1200">
                <a:latin typeface="Arial" panose="020B0604020202020204" pitchFamily="34" charset="0"/>
                <a:cs typeface="Arial" panose="020B0604020202020204" pitchFamily="34" charset="0"/>
              </a:rPr>
              <a:pPr>
                <a:defRPr/>
              </a:pPr>
              <a:t>6</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92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a:xfrm>
            <a:off x="1104900" y="381000"/>
            <a:ext cx="6934200" cy="889000"/>
          </a:xfrm>
        </p:spPr>
        <p:txBody>
          <a:bodyPr>
            <a:normAutofit fontScale="90000"/>
          </a:bodyPr>
          <a:lstStyle/>
          <a:p>
            <a:pPr eaLnBrk="1" hangingPunct="1"/>
            <a:r>
              <a:rPr lang="en-US" sz="3200" dirty="0" smtClean="0"/>
              <a:t>35 U.S.C. §101: </a:t>
            </a:r>
            <a:br>
              <a:rPr lang="en-US" sz="3200" dirty="0" smtClean="0"/>
            </a:br>
            <a:r>
              <a:rPr lang="en-US" sz="3200" dirty="0" smtClean="0"/>
              <a:t>Subject Matter Eligibility</a:t>
            </a:r>
          </a:p>
        </p:txBody>
      </p:sp>
      <p:sp>
        <p:nvSpPr>
          <p:cNvPr id="20485" name="Rectangle 15"/>
          <p:cNvSpPr>
            <a:spLocks noGrp="1" noChangeArrowheads="1"/>
          </p:cNvSpPr>
          <p:nvPr>
            <p:ph idx="1"/>
          </p:nvPr>
        </p:nvSpPr>
        <p:spPr>
          <a:xfrm>
            <a:off x="152400" y="1333500"/>
            <a:ext cx="8839200" cy="4254500"/>
          </a:xfrm>
        </p:spPr>
        <p:txBody>
          <a:bodyPr>
            <a:normAutofit/>
          </a:bodyPr>
          <a:lstStyle/>
          <a:p>
            <a:pPr marL="457200" lvl="1" indent="0" algn="ctr" eaLnBrk="1" hangingPunct="1">
              <a:buNone/>
            </a:pPr>
            <a:endParaRPr lang="en-US" sz="3600" dirty="0" smtClean="0"/>
          </a:p>
          <a:p>
            <a:pPr marL="457200" lvl="1" indent="0" algn="ctr" eaLnBrk="1" hangingPunct="1">
              <a:buNone/>
            </a:pPr>
            <a:endParaRPr lang="en-US" sz="3600" dirty="0"/>
          </a:p>
          <a:p>
            <a:pPr marL="457200" lvl="1" indent="0" algn="ctr" eaLnBrk="1" hangingPunct="1">
              <a:buNone/>
            </a:pPr>
            <a:r>
              <a:rPr lang="en-US" sz="3600" dirty="0" smtClean="0"/>
              <a:t>Subject </a:t>
            </a:r>
            <a:r>
              <a:rPr lang="en-US" sz="3600" dirty="0"/>
              <a:t>Matter </a:t>
            </a:r>
            <a:r>
              <a:rPr lang="en-US" sz="3600" dirty="0" smtClean="0"/>
              <a:t>Eligibility-</a:t>
            </a:r>
          </a:p>
          <a:p>
            <a:pPr marL="457200" lvl="1" indent="0" algn="ctr" eaLnBrk="1" hangingPunct="1">
              <a:buNone/>
            </a:pPr>
            <a:r>
              <a:rPr lang="en-US" sz="3600" dirty="0" smtClean="0"/>
              <a:t>Statutory Categories of Invention</a:t>
            </a:r>
            <a:endParaRPr lang="en-US" sz="3600" dirty="0"/>
          </a:p>
        </p:txBody>
      </p:sp>
      <p:sp>
        <p:nvSpPr>
          <p:cNvPr id="20483" name="Slide Number Placeholder 5"/>
          <p:cNvSpPr>
            <a:spLocks noGrp="1"/>
          </p:cNvSpPr>
          <p:nvPr>
            <p:ph type="sldNum" sz="quarter" idx="4294967295"/>
          </p:nvPr>
        </p:nvSpPr>
        <p:spPr>
          <a:xfrm>
            <a:off x="82296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B84EC1E3-67D4-4333-98C5-FFA11F9D02EA}" type="slidenum">
              <a:rPr lang="en-US" sz="1200" b="0" i="0" smtClean="0">
                <a:solidFill>
                  <a:srgbClr val="003366"/>
                </a:solidFill>
              </a:rPr>
              <a:pPr eaLnBrk="1" hangingPunct="1"/>
              <a:t>7</a:t>
            </a:fld>
            <a:endParaRPr lang="en-US" sz="1200" b="0" i="0" dirty="0" smtClean="0">
              <a:solidFill>
                <a:srgbClr val="003366"/>
              </a:solidFill>
            </a:endParaRPr>
          </a:p>
        </p:txBody>
      </p:sp>
    </p:spTree>
    <p:extLst>
      <p:ext uri="{BB962C8B-B14F-4D97-AF65-F5344CB8AC3E}">
        <p14:creationId xmlns:p14="http://schemas.microsoft.com/office/powerpoint/2010/main" val="3602612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a:xfrm>
            <a:off x="1104900" y="190500"/>
            <a:ext cx="6934200" cy="889000"/>
          </a:xfrm>
        </p:spPr>
        <p:txBody>
          <a:bodyPr>
            <a:normAutofit fontScale="90000"/>
          </a:bodyPr>
          <a:lstStyle/>
          <a:p>
            <a:pPr eaLnBrk="1" hangingPunct="1"/>
            <a:r>
              <a:rPr lang="en-US" sz="3200" dirty="0" smtClean="0"/>
              <a:t>35 U.S.C. §101: </a:t>
            </a:r>
            <a:br>
              <a:rPr lang="en-US" sz="3200" dirty="0" smtClean="0"/>
            </a:br>
            <a:r>
              <a:rPr lang="en-US" sz="3200" dirty="0" smtClean="0"/>
              <a:t>Subject Matter Eligibility</a:t>
            </a:r>
          </a:p>
        </p:txBody>
      </p:sp>
      <p:sp>
        <p:nvSpPr>
          <p:cNvPr id="20485" name="Rectangle 15"/>
          <p:cNvSpPr>
            <a:spLocks noGrp="1" noChangeArrowheads="1"/>
          </p:cNvSpPr>
          <p:nvPr>
            <p:ph idx="1"/>
          </p:nvPr>
        </p:nvSpPr>
        <p:spPr>
          <a:xfrm>
            <a:off x="0" y="1257300"/>
            <a:ext cx="8839200" cy="4254500"/>
          </a:xfrm>
        </p:spPr>
        <p:txBody>
          <a:bodyPr>
            <a:normAutofit fontScale="92500" lnSpcReduction="10000"/>
          </a:bodyPr>
          <a:lstStyle/>
          <a:p>
            <a:pPr eaLnBrk="1" hangingPunct="1"/>
            <a:r>
              <a:rPr lang="en-US" dirty="0" smtClean="0"/>
              <a:t>The four statutory categories of invention:</a:t>
            </a:r>
          </a:p>
          <a:p>
            <a:pPr lvl="1" eaLnBrk="1" hangingPunct="1"/>
            <a:r>
              <a:rPr lang="en-US" sz="2400" dirty="0" smtClean="0"/>
              <a:t>Process, Machine, Manufacture, or Composition of Matter and Improvements Thereof</a:t>
            </a:r>
          </a:p>
          <a:p>
            <a:pPr lvl="1" eaLnBrk="1" hangingPunct="1"/>
            <a:endParaRPr lang="en-US" sz="2000" dirty="0" smtClean="0"/>
          </a:p>
          <a:p>
            <a:pPr eaLnBrk="1" hangingPunct="1"/>
            <a:r>
              <a:rPr lang="en-US" dirty="0" smtClean="0"/>
              <a:t>The courts have interpreted the statutory categories to </a:t>
            </a:r>
            <a:r>
              <a:rPr lang="en-US" i="1" dirty="0" smtClean="0"/>
              <a:t>exclude</a:t>
            </a:r>
            <a:r>
              <a:rPr lang="en-US" dirty="0" smtClean="0"/>
              <a:t>: </a:t>
            </a:r>
          </a:p>
          <a:p>
            <a:pPr lvl="1" eaLnBrk="1" hangingPunct="1"/>
            <a:r>
              <a:rPr lang="en-US" sz="2400" dirty="0" smtClean="0"/>
              <a:t>“Laws of nature, natural phenomena, and abstract ideas” </a:t>
            </a:r>
          </a:p>
          <a:p>
            <a:pPr lvl="2" eaLnBrk="1" hangingPunct="1"/>
            <a:r>
              <a:rPr lang="en-US" sz="1800" dirty="0" smtClean="0"/>
              <a:t>These three terms are typically used by the courts to cover the basic tools of scientific and technological work, such as scientific principles, naturally occurring phenomena, mental processes, and mathematical algorithms.  </a:t>
            </a:r>
          </a:p>
          <a:p>
            <a:pPr lvl="1" eaLnBrk="1" hangingPunct="1"/>
            <a:r>
              <a:rPr lang="en-US" sz="2400" dirty="0" smtClean="0"/>
              <a:t>Called “Judicial Exceptions”</a:t>
            </a:r>
          </a:p>
          <a:p>
            <a:pPr lvl="2" eaLnBrk="1" hangingPunct="1"/>
            <a:r>
              <a:rPr lang="en-US" sz="1800" dirty="0"/>
              <a:t>At times, other terms are used to describe the judicial exceptions.</a:t>
            </a:r>
          </a:p>
          <a:p>
            <a:pPr lvl="1" eaLnBrk="1" hangingPunct="1"/>
            <a:endParaRPr lang="en-US" sz="1800" dirty="0"/>
          </a:p>
        </p:txBody>
      </p:sp>
      <p:sp>
        <p:nvSpPr>
          <p:cNvPr id="20483" name="Slide Number Placeholder 5"/>
          <p:cNvSpPr>
            <a:spLocks noGrp="1"/>
          </p:cNvSpPr>
          <p:nvPr>
            <p:ph type="sldNum" sz="quarter" idx="4294967295"/>
          </p:nvPr>
        </p:nvSpPr>
        <p:spPr>
          <a:xfrm>
            <a:off x="8229600" y="5270500"/>
            <a:ext cx="1905000" cy="381000"/>
          </a:xfrm>
          <a:prstGeom prst="rect">
            <a:avLst/>
          </a:prstGeom>
          <a:noFill/>
        </p:spPr>
        <p:txBody>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hangingPunct="1"/>
            <a:fld id="{B84EC1E3-67D4-4333-98C5-FFA11F9D02EA}" type="slidenum">
              <a:rPr lang="en-US" sz="1200" b="0" i="0" smtClean="0">
                <a:solidFill>
                  <a:schemeClr val="tx1"/>
                </a:solidFill>
              </a:rPr>
              <a:pPr eaLnBrk="1" hangingPunct="1"/>
              <a:t>8</a:t>
            </a:fld>
            <a:endParaRPr lang="en-US" sz="1200" b="0" i="0" dirty="0" smtClean="0">
              <a:solidFill>
                <a:schemeClr val="tx1"/>
              </a:solidFill>
            </a:endParaRPr>
          </a:p>
        </p:txBody>
      </p:sp>
    </p:spTree>
    <p:extLst>
      <p:ext uri="{BB962C8B-B14F-4D97-AF65-F5344CB8AC3E}">
        <p14:creationId xmlns:p14="http://schemas.microsoft.com/office/powerpoint/2010/main" val="384719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4900" y="254000"/>
            <a:ext cx="6934200" cy="968375"/>
          </a:xfrm>
        </p:spPr>
        <p:txBody>
          <a:bodyPr>
            <a:noAutofit/>
          </a:bodyPr>
          <a:lstStyle/>
          <a:p>
            <a:pPr algn="ctr"/>
            <a:r>
              <a:rPr lang="en-US" sz="2900" dirty="0" smtClean="0"/>
              <a:t>§101 Subject Matter Eligibility Test for Products and Processes</a:t>
            </a:r>
            <a:endParaRPr lang="en-US" sz="2900"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541" t="13851" r="8707" b="26263"/>
          <a:stretch/>
        </p:blipFill>
        <p:spPr bwMode="auto">
          <a:xfrm>
            <a:off x="2552700" y="1257300"/>
            <a:ext cx="411480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294967295"/>
          </p:nvPr>
        </p:nvSpPr>
        <p:spPr>
          <a:xfrm>
            <a:off x="8229600" y="5270500"/>
            <a:ext cx="1905000" cy="381000"/>
          </a:xfrm>
          <a:prstGeom prst="rect">
            <a:avLst/>
          </a:prstGeom>
        </p:spPr>
        <p:txBody>
          <a:bodyPr/>
          <a:lstStyle/>
          <a:p>
            <a:pPr>
              <a:defRPr/>
            </a:pPr>
            <a:fld id="{0E631215-251D-4A40-9B89-3AA18C35486F}" type="slidenum">
              <a:rPr lang="en-US" sz="1200" smtClean="0">
                <a:latin typeface="Arial" panose="020B0604020202020204" pitchFamily="34" charset="0"/>
                <a:cs typeface="Arial" panose="020B0604020202020204" pitchFamily="34" charset="0"/>
              </a:rPr>
              <a:pPr>
                <a:defRPr/>
              </a:pPr>
              <a:t>9</a:t>
            </a:fld>
            <a:endParaRPr lang="en-US" sz="1200" dirty="0">
              <a:latin typeface="Arial" panose="020B0604020202020204" pitchFamily="34" charset="0"/>
              <a:cs typeface="Arial" panose="020B0604020202020204" pitchFamily="34" charset="0"/>
            </a:endParaRPr>
          </a:p>
        </p:txBody>
      </p:sp>
      <p:sp>
        <p:nvSpPr>
          <p:cNvPr id="2" name="Oval 1"/>
          <p:cNvSpPr/>
          <p:nvPr/>
        </p:nvSpPr>
        <p:spPr>
          <a:xfrm>
            <a:off x="3733800" y="1181100"/>
            <a:ext cx="1752600" cy="11430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ight Arrow Callout 3"/>
          <p:cNvSpPr/>
          <p:nvPr/>
        </p:nvSpPr>
        <p:spPr>
          <a:xfrm>
            <a:off x="1600200" y="1295400"/>
            <a:ext cx="2133600" cy="914400"/>
          </a:xfrm>
          <a:prstGeom prst="rightArrow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Topic of this Training</a:t>
            </a:r>
            <a:endParaRPr lang="en-US" dirty="0">
              <a:solidFill>
                <a:schemeClr val="tx1"/>
              </a:solidFill>
            </a:endParaRPr>
          </a:p>
        </p:txBody>
      </p:sp>
    </p:spTree>
    <p:extLst>
      <p:ext uri="{BB962C8B-B14F-4D97-AF65-F5344CB8AC3E}">
        <p14:creationId xmlns:p14="http://schemas.microsoft.com/office/powerpoint/2010/main" val="3628486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USPTO2015navy">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Brand master navy (1)">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10768</TotalTime>
  <Words>4293</Words>
  <Application>Microsoft Office PowerPoint</Application>
  <PresentationFormat>On-screen Show (16:10)</PresentationFormat>
  <Paragraphs>329</Paragraphs>
  <Slides>24</Slides>
  <Notes>22</Notes>
  <HiddenSlides>0</HiddenSlides>
  <MMClips>0</MMClips>
  <ScaleCrop>false</ScaleCrop>
  <HeadingPairs>
    <vt:vector size="4" baseType="variant">
      <vt:variant>
        <vt:lpstr>Theme</vt:lpstr>
      </vt:variant>
      <vt:variant>
        <vt:i4>8</vt:i4>
      </vt:variant>
      <vt:variant>
        <vt:lpstr>Slide Titles</vt:lpstr>
      </vt:variant>
      <vt:variant>
        <vt:i4>24</vt:i4>
      </vt:variant>
    </vt:vector>
  </HeadingPairs>
  <TitlesOfParts>
    <vt:vector size="32" baseType="lpstr">
      <vt:lpstr>1_USPTO_campus</vt:lpstr>
      <vt:lpstr>2_USPTO_campus</vt:lpstr>
      <vt:lpstr>3_USPTO_campus</vt:lpstr>
      <vt:lpstr>4_USPTO_campus</vt:lpstr>
      <vt:lpstr>5_USPTO_campus</vt:lpstr>
      <vt:lpstr>6_USPTO_campus</vt:lpstr>
      <vt:lpstr>USPTO2015navy</vt:lpstr>
      <vt:lpstr>Brand master navy (1)</vt:lpstr>
      <vt:lpstr>PowerPoint Presentation</vt:lpstr>
      <vt:lpstr>35 USC § 101: Statutory Requirements and Four Categories of Invention   August 2015</vt:lpstr>
      <vt:lpstr>OVERVIEW</vt:lpstr>
      <vt:lpstr> 35 U.S.C. § 101</vt:lpstr>
      <vt:lpstr> 35 U.S.C. § 101</vt:lpstr>
      <vt:lpstr> 35 U.S.C. § 101: Requirements</vt:lpstr>
      <vt:lpstr>35 U.S.C. §101:  Subject Matter Eligibility</vt:lpstr>
      <vt:lpstr>35 U.S.C. §101:  Subject Matter Eligibility</vt:lpstr>
      <vt:lpstr>§101 Subject Matter Eligibility Test for Products and Processes</vt:lpstr>
      <vt:lpstr>35 USC §101: 2014 Interim Eligibility Guidance</vt:lpstr>
      <vt:lpstr> 35 USC §101: The Four Categories of Statutory Subject Matter</vt:lpstr>
      <vt:lpstr> 35 USC §101: Statutory Categories - Step 1</vt:lpstr>
      <vt:lpstr> Statutory Categories – Nonstatutory Example</vt:lpstr>
      <vt:lpstr> Statutory Categories – Nonstatutory Example </vt:lpstr>
      <vt:lpstr> Statutory Categories – Signals per se</vt:lpstr>
      <vt:lpstr> Signals per se</vt:lpstr>
      <vt:lpstr> Signals per se</vt:lpstr>
      <vt:lpstr> Statutory Categories – Living Subject Matter and  Human Organisms</vt:lpstr>
      <vt:lpstr>35 USC §101: Statutory Categories</vt:lpstr>
      <vt:lpstr>35 USC §101: Statutory Categories Rejection</vt:lpstr>
      <vt:lpstr>35 USC §101: Other Rejections</vt:lpstr>
      <vt:lpstr>35 USC §101: Clarity of the Record</vt:lpstr>
      <vt:lpstr> 35 U.S.C. § 101</vt:lpstr>
      <vt:lpstr>PowerPoint Presentation</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101Update Aug. 2012</dc:title>
  <dc:creator>USPTO</dc:creator>
  <cp:lastModifiedBy>USPTO</cp:lastModifiedBy>
  <cp:revision>407</cp:revision>
  <cp:lastPrinted>2015-04-30T20:01:12Z</cp:lastPrinted>
  <dcterms:created xsi:type="dcterms:W3CDTF">2011-09-14T15:01:17Z</dcterms:created>
  <dcterms:modified xsi:type="dcterms:W3CDTF">2015-09-30T15:45:11Z</dcterms:modified>
</cp:coreProperties>
</file>