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 id="2147483841" r:id="rId6"/>
  </p:sldMasterIdLst>
  <p:notesMasterIdLst>
    <p:notesMasterId r:id="rId32"/>
  </p:notesMasterIdLst>
  <p:handoutMasterIdLst>
    <p:handoutMasterId r:id="rId33"/>
  </p:handoutMasterIdLst>
  <p:sldIdLst>
    <p:sldId id="610" r:id="rId7"/>
    <p:sldId id="719" r:id="rId8"/>
    <p:sldId id="722" r:id="rId9"/>
    <p:sldId id="673" r:id="rId10"/>
    <p:sldId id="720" r:id="rId11"/>
    <p:sldId id="677" r:id="rId12"/>
    <p:sldId id="678" r:id="rId13"/>
    <p:sldId id="674" r:id="rId14"/>
    <p:sldId id="679" r:id="rId15"/>
    <p:sldId id="680" r:id="rId16"/>
    <p:sldId id="723" r:id="rId17"/>
    <p:sldId id="682" r:id="rId18"/>
    <p:sldId id="721" r:id="rId19"/>
    <p:sldId id="683" r:id="rId20"/>
    <p:sldId id="725" r:id="rId21"/>
    <p:sldId id="714" r:id="rId22"/>
    <p:sldId id="715" r:id="rId23"/>
    <p:sldId id="724" r:id="rId24"/>
    <p:sldId id="716" r:id="rId25"/>
    <p:sldId id="718" r:id="rId26"/>
    <p:sldId id="726" r:id="rId27"/>
    <p:sldId id="727" r:id="rId28"/>
    <p:sldId id="728" r:id="rId29"/>
    <p:sldId id="656" r:id="rId30"/>
    <p:sldId id="61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6600"/>
    <a:srgbClr val="0066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02" autoAdjust="0"/>
  </p:normalViewPr>
  <p:slideViewPr>
    <p:cSldViewPr>
      <p:cViewPr varScale="1">
        <p:scale>
          <a:sx n="79" d="100"/>
          <a:sy n="79" d="100"/>
        </p:scale>
        <p:origin x="-206" y="-77"/>
      </p:cViewPr>
      <p:guideLst>
        <p:guide orient="horz" pos="2160"/>
        <p:guide pos="2928"/>
      </p:guideLst>
    </p:cSldViewPr>
  </p:slideViewPr>
  <p:outlineViewPr>
    <p:cViewPr>
      <p:scale>
        <a:sx n="33" d="100"/>
        <a:sy n="33" d="100"/>
      </p:scale>
      <p:origin x="0" y="45869"/>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41"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4/2/2013</a:t>
            </a:fld>
            <a:endParaRPr lang="en-US" dirty="0"/>
          </a:p>
        </p:txBody>
      </p:sp>
      <p:sp>
        <p:nvSpPr>
          <p:cNvPr id="4" name="Footer Placeholder 3"/>
          <p:cNvSpPr>
            <a:spLocks noGrp="1"/>
          </p:cNvSpPr>
          <p:nvPr>
            <p:ph type="ftr" sz="quarter" idx="2"/>
          </p:nvPr>
        </p:nvSpPr>
        <p:spPr>
          <a:xfrm>
            <a:off x="2"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4/2/2013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1</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pPr marL="171450" indent="-171450">
              <a:buFont typeface="Arial" pitchFamily="34" charset="0"/>
              <a:buChar char="•"/>
            </a:pPr>
            <a:r>
              <a:rPr lang="en-US" dirty="0" smtClean="0"/>
              <a:t>Good afternoon  I am pleased to </a:t>
            </a:r>
            <a:r>
              <a:rPr lang="en-US" dirty="0"/>
              <a:t>have the opportunity to discuss with you new provisions of the AIA that will be going into effect on September 16, 2012—the one-year anniversary of  the </a:t>
            </a:r>
            <a:r>
              <a:rPr lang="en-US" dirty="0" smtClean="0"/>
              <a:t>AIA.</a:t>
            </a:r>
          </a:p>
          <a:p>
            <a:pPr marL="171450" indent="-171450">
              <a:buFont typeface="Arial" pitchFamily="34" charset="0"/>
              <a:buChar char="•"/>
            </a:pPr>
            <a:endParaRPr lang="en-US" dirty="0"/>
          </a:p>
          <a:p>
            <a:pPr marL="171450" indent="-171450">
              <a:buFont typeface="Arial" pitchFamily="34" charset="0"/>
              <a:buChar char="•"/>
            </a:pPr>
            <a:r>
              <a:rPr lang="en-US" dirty="0" smtClean="0"/>
              <a:t>Thank you to Barbara Gunderson for organizing this webinar today</a:t>
            </a:r>
            <a:r>
              <a:rPr lang="en-US" dirty="0"/>
              <a:t> </a:t>
            </a:r>
            <a:r>
              <a:rPr lang="en-US" dirty="0" smtClean="0"/>
              <a:t>and for her kind introduction.</a:t>
            </a:r>
            <a:endParaRPr lang="en-US" dirty="0"/>
          </a:p>
          <a:p>
            <a:pPr marL="171450" indent="-171450">
              <a:buFont typeface="Arial" pitchFamily="34" charset="0"/>
              <a:buChar char="•"/>
            </a:pPr>
            <a:endParaRPr lang="en-US" dirty="0"/>
          </a:p>
          <a:p>
            <a:pPr marL="171450" indent="-171450">
              <a:buFont typeface="Arial" pitchFamily="34" charset="0"/>
              <a:buChar char="•"/>
            </a:pPr>
            <a:r>
              <a:rPr lang="en-US" dirty="0"/>
              <a:t>When President Obama signed the America Invents Act into law, he aimed to modernize America’s patent laws, reduce the backlog of unexamined patent applications, spur innovation, grow our economy, and create good </a:t>
            </a:r>
            <a:r>
              <a:rPr lang="en-US" dirty="0" smtClean="0"/>
              <a:t>jobs</a:t>
            </a:r>
            <a:endParaRPr lang="en-US" dirty="0"/>
          </a:p>
          <a:p>
            <a:pPr marL="171450" indent="-171450">
              <a:buFont typeface="Arial" pitchFamily="34" charset="0"/>
              <a:buChar char="•"/>
            </a:pPr>
            <a:endParaRPr lang="en-US" dirty="0"/>
          </a:p>
          <a:p>
            <a:pPr marL="171450" indent="-171450">
              <a:buFont typeface="Arial" pitchFamily="34" charset="0"/>
              <a:buChar char="•"/>
            </a:pPr>
            <a:r>
              <a:rPr lang="en-US" dirty="0" smtClean="0"/>
              <a:t>With seven AIA provisions going into effect on September 16, we steadily  are moving forward to accomplishing  President Obama’s objectives.</a:t>
            </a:r>
          </a:p>
          <a:p>
            <a:pPr marL="171450" indent="-171450">
              <a:buFont typeface="Arial" pitchFamily="34" charset="0"/>
              <a:buChar char="•"/>
            </a:pPr>
            <a:endParaRPr lang="en-US" dirty="0"/>
          </a:p>
          <a:p>
            <a:pPr marL="171450" indent="-171450">
              <a:buFont typeface="Arial" pitchFamily="34" charset="0"/>
              <a:buChar char="•"/>
            </a:pPr>
            <a:endParaRPr lang="en-US" dirty="0"/>
          </a:p>
          <a:p>
            <a:pPr marL="171450" indent="-171450">
              <a:buFont typeface="Arial" pitchFamily="34" charset="0"/>
              <a:buChar char="•"/>
            </a:pPr>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7526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5263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34113C-CE39-432B-91E1-5EF257AA2456}" type="slidenum">
              <a:rPr lang="en-US" smtClean="0"/>
              <a:t>16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8668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File </a:t>
            </a:r>
            <a:r>
              <a:rPr lang="en-US" dirty="0"/>
              <a:t>a third-party submission electronically using the Office's dedicated interface for third-party submissions, which can be accessed via EFS-Web.  </a:t>
            </a:r>
            <a:r>
              <a:rPr lang="en-US" dirty="0" smtClean="0"/>
              <a:t> Paper </a:t>
            </a:r>
            <a:r>
              <a:rPr lang="en-US" dirty="0"/>
              <a:t>submissions experience processing delays due to the scanning and indexing of these papers by the Office.</a:t>
            </a:r>
          </a:p>
          <a:p>
            <a:r>
              <a:rPr lang="en-US" dirty="0"/>
              <a:t> </a:t>
            </a:r>
          </a:p>
          <a:p>
            <a:r>
              <a:rPr lang="en-US" dirty="0"/>
              <a:t>2)  Check whether a third-party submission is timely.  </a:t>
            </a:r>
            <a:r>
              <a:rPr lang="en-US" dirty="0" smtClean="0"/>
              <a:t>A </a:t>
            </a:r>
            <a:r>
              <a:rPr lang="en-US" dirty="0"/>
              <a:t>third-party submission cannot be filed if the first rejection has been issued and the application has been published for six months or </a:t>
            </a:r>
            <a:r>
              <a:rPr lang="en-US" dirty="0" smtClean="0"/>
              <a:t>more.  A </a:t>
            </a:r>
            <a:r>
              <a:rPr lang="en-US" dirty="0"/>
              <a:t>third-party submission cannot be filed if a notice of allowance has already been issued in the application.  </a:t>
            </a:r>
          </a:p>
          <a:p>
            <a:r>
              <a:rPr lang="en-US" dirty="0"/>
              <a:t> </a:t>
            </a:r>
          </a:p>
          <a:p>
            <a:r>
              <a:rPr lang="en-US" dirty="0" smtClean="0"/>
              <a:t>3)  </a:t>
            </a:r>
            <a:r>
              <a:rPr lang="en-US" dirty="0"/>
              <a:t>Do list each document submitted for consideration separately on the Form </a:t>
            </a:r>
            <a:r>
              <a:rPr lang="en-US" dirty="0" smtClean="0"/>
              <a:t>PTO/SB/429.  Documents </a:t>
            </a:r>
            <a:r>
              <a:rPr lang="en-US" dirty="0"/>
              <a:t>identified as "exhibits" or "attachments" that were not published as exhibits or attachments to a listed publication must be listed separately for consideration, unless they are being submitted solely as evidence of publication</a:t>
            </a:r>
            <a:r>
              <a:rPr lang="en-US" dirty="0" smtClean="0"/>
              <a:t>. </a:t>
            </a:r>
            <a:r>
              <a:rPr lang="en-US" dirty="0"/>
              <a:t>What we've seen is some third parties listing a publication and submitting a copy of the publication with "attachments" or "exhibits" that are not part of the original publication.  The attachments or exhibits are separate publications and must be listed separately for consideration on the form PTO/SB/429.  In other words, a third party cannot circumvent the fee requirement by only listing one publication and uploading a copy of the listed publication with copies of other attached publications that are not also listed.  </a:t>
            </a:r>
          </a:p>
          <a:p>
            <a:r>
              <a:rPr lang="en-US" dirty="0"/>
              <a:t> </a:t>
            </a:r>
          </a:p>
          <a:p>
            <a:r>
              <a:rPr lang="en-US" dirty="0"/>
              <a:t>Not listing an attached publication would only be permitted where the attached publication is being provided solely to establish evidence of publication.</a:t>
            </a:r>
          </a:p>
          <a:p>
            <a:endParaRPr lang="en-US" dirty="0"/>
          </a:p>
          <a:p>
            <a:endParaRPr lang="en-US" dirty="0" smtClean="0"/>
          </a:p>
          <a:p>
            <a:pPr marL="228600" indent="-228600">
              <a:buAutoNum type="arabicParenR" startAt="4"/>
            </a:pPr>
            <a:r>
              <a:rPr lang="en-US" dirty="0" smtClean="0"/>
              <a:t>Do </a:t>
            </a:r>
            <a:r>
              <a:rPr lang="en-US" dirty="0"/>
              <a:t>provide a complete citation for each publication </a:t>
            </a:r>
            <a:r>
              <a:rPr lang="en-US" dirty="0" smtClean="0"/>
              <a:t>listed.  At </a:t>
            </a:r>
            <a:r>
              <a:rPr lang="en-US" dirty="0"/>
              <a:t>a minimum, provide the title and the publication date and/or date </a:t>
            </a:r>
            <a:r>
              <a:rPr lang="en-US" dirty="0" smtClean="0"/>
              <a:t>retrieved.  For </a:t>
            </a:r>
            <a:r>
              <a:rPr lang="en-US" dirty="0"/>
              <a:t>a website publication, provide the URL of the website</a:t>
            </a:r>
            <a:r>
              <a:rPr lang="en-US" dirty="0" smtClean="0"/>
              <a:t>.</a:t>
            </a:r>
          </a:p>
          <a:p>
            <a:pPr marL="228600" indent="-228600">
              <a:buAutoNum type="arabicParenR" startAt="4"/>
            </a:pPr>
            <a:endParaRPr lang="en-US" dirty="0"/>
          </a:p>
          <a:p>
            <a:pPr marL="228600" indent="-228600">
              <a:buAutoNum type="arabicParenR" startAt="4"/>
            </a:pPr>
            <a:r>
              <a:rPr lang="en-US" dirty="0" smtClean="0"/>
              <a:t>Concise description of relevance must factually explain how printed publication bears on patentability.</a:t>
            </a:r>
            <a:endParaRPr lang="en-US" dirty="0"/>
          </a:p>
          <a:p>
            <a:r>
              <a:rPr lang="en-US" dirty="0"/>
              <a:t> </a:t>
            </a:r>
          </a:p>
          <a:p>
            <a:endParaRPr lang="en-US" dirty="0"/>
          </a:p>
          <a:p>
            <a:r>
              <a:rPr lang="en-US" dirty="0"/>
              <a:t>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19</a:t>
            </a:fld>
            <a:endParaRPr lang="en-US" dirty="0"/>
          </a:p>
        </p:txBody>
      </p:sp>
    </p:spTree>
    <p:extLst>
      <p:ext uri="{BB962C8B-B14F-4D97-AF65-F5344CB8AC3E}">
        <p14:creationId xmlns:p14="http://schemas.microsoft.com/office/powerpoint/2010/main" val="14591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dirty="0" smtClean="0"/>
              <a:t>)  </a:t>
            </a:r>
            <a:r>
              <a:rPr lang="en-US" dirty="0"/>
              <a:t>Don't file a third-party submission in a provisional </a:t>
            </a:r>
            <a:r>
              <a:rPr lang="en-US" dirty="0" smtClean="0"/>
              <a:t>application.  Third-party </a:t>
            </a:r>
            <a:r>
              <a:rPr lang="en-US" dirty="0"/>
              <a:t>submissions may be filed in non-provisional utility, design and plant </a:t>
            </a:r>
            <a:r>
              <a:rPr lang="en-US" dirty="0" smtClean="0"/>
              <a:t>applications.  Third-party </a:t>
            </a:r>
            <a:r>
              <a:rPr lang="en-US" dirty="0"/>
              <a:t>submissions may not be filed in provisional applications, reissue applications, or reexamination proceedings.</a:t>
            </a:r>
          </a:p>
          <a:p>
            <a:r>
              <a:rPr lang="en-US" dirty="0"/>
              <a:t> </a:t>
            </a:r>
          </a:p>
          <a:p>
            <a:r>
              <a:rPr lang="en-US" dirty="0"/>
              <a:t>2</a:t>
            </a:r>
            <a:r>
              <a:rPr lang="en-US" dirty="0" smtClean="0"/>
              <a:t>)  </a:t>
            </a:r>
            <a:r>
              <a:rPr lang="en-US" dirty="0"/>
              <a:t>Don't submit documents which have not been published</a:t>
            </a:r>
            <a:r>
              <a:rPr lang="en-US" dirty="0" smtClean="0"/>
              <a:t>. </a:t>
            </a:r>
            <a:r>
              <a:rPr lang="en-US" dirty="0"/>
              <a:t>Don't submit internal corporate </a:t>
            </a:r>
            <a:r>
              <a:rPr lang="en-US" dirty="0" smtClean="0"/>
              <a:t>documents.  Don't </a:t>
            </a:r>
            <a:r>
              <a:rPr lang="en-US" dirty="0"/>
              <a:t>submit e-mail correspondence which has not been widely disseminated to the public (e.g., through a blast message to a trade organization).</a:t>
            </a:r>
          </a:p>
          <a:p>
            <a:r>
              <a:rPr lang="en-US" dirty="0"/>
              <a:t> </a:t>
            </a:r>
          </a:p>
          <a:p>
            <a:r>
              <a:rPr lang="en-US" dirty="0"/>
              <a:t>3</a:t>
            </a:r>
            <a:r>
              <a:rPr lang="en-US" dirty="0" smtClean="0"/>
              <a:t>)  </a:t>
            </a:r>
            <a:r>
              <a:rPr lang="en-US" dirty="0"/>
              <a:t>Don't combine copies of publications with the concise description of relevance. </a:t>
            </a:r>
            <a:r>
              <a:rPr lang="en-US" dirty="0" smtClean="0"/>
              <a:t>Copies </a:t>
            </a:r>
            <a:r>
              <a:rPr lang="en-US" dirty="0"/>
              <a:t>of publications should be uploaded separate from the concise description of relevance using the "Foreign Reference" and/or "Non Patent Literature" document descriptions.</a:t>
            </a:r>
          </a:p>
          <a:p>
            <a:r>
              <a:rPr lang="en-US" dirty="0"/>
              <a:t> </a:t>
            </a:r>
          </a:p>
          <a:p>
            <a:r>
              <a:rPr lang="en-US" dirty="0"/>
              <a:t>4</a:t>
            </a:r>
            <a:r>
              <a:rPr lang="en-US" dirty="0" smtClean="0"/>
              <a:t>) </a:t>
            </a:r>
            <a:r>
              <a:rPr lang="en-US" dirty="0"/>
              <a:t>Don't submit follow-on papers in an application via the third-party submissions interface in </a:t>
            </a:r>
            <a:r>
              <a:rPr lang="en-US" dirty="0" smtClean="0"/>
              <a:t>EFS-Web.  Applicants </a:t>
            </a:r>
            <a:r>
              <a:rPr lang="en-US" dirty="0"/>
              <a:t>who are not Registered e-filers cannot submit follow-on papers (e.g., a response to a Notice to File Missing Parts) via EFS-Web</a:t>
            </a:r>
            <a:r>
              <a:rPr lang="en-US" dirty="0" smtClean="0"/>
              <a:t>.</a:t>
            </a:r>
          </a:p>
          <a:p>
            <a:endParaRPr lang="en-US" dirty="0"/>
          </a:p>
          <a:p>
            <a:r>
              <a:rPr lang="en-US" dirty="0" smtClean="0"/>
              <a:t>5) Pay </a:t>
            </a:r>
            <a:r>
              <a:rPr lang="en-US" dirty="0"/>
              <a:t>the fee to resubmit a third-party submission after receiving a notification of non-compliance</a:t>
            </a:r>
            <a:r>
              <a:rPr lang="en-US" dirty="0" smtClean="0"/>
              <a:t>.   </a:t>
            </a:r>
            <a:r>
              <a:rPr lang="en-US" dirty="0"/>
              <a:t>The fee for a resubmission containing three or fewer documents is $180, even if the fee exemption applied to the earlier, non-compliant submission.</a:t>
            </a:r>
          </a:p>
          <a:p>
            <a:endParaRPr lang="en-US" dirty="0"/>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20</a:t>
            </a:fld>
            <a:endParaRPr lang="en-US" dirty="0"/>
          </a:p>
        </p:txBody>
      </p:sp>
    </p:spTree>
    <p:extLst>
      <p:ext uri="{BB962C8B-B14F-4D97-AF65-F5344CB8AC3E}">
        <p14:creationId xmlns:p14="http://schemas.microsoft.com/office/powerpoint/2010/main" val="393630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25</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2446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2446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2446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526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354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354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526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2F417-5E1A-4562-9341-B17F1C81BC24}" type="slidenum">
              <a:rPr lang="en-US" smtClean="0"/>
              <a:t>9</a:t>
            </a:fld>
            <a:endParaRPr lang="en-US" dirty="0"/>
          </a:p>
        </p:txBody>
      </p:sp>
    </p:spTree>
    <p:extLst>
      <p:ext uri="{BB962C8B-B14F-4D97-AF65-F5344CB8AC3E}">
        <p14:creationId xmlns:p14="http://schemas.microsoft.com/office/powerpoint/2010/main" val="45316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3F5FB87A-04A2-45EB-84AB-9680FC68EE4A}"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F80648E-1AE0-4A03-9786-396C2DB8173C}"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C04AC8E-9481-4767-A770-D403BDAE7B9F}"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4/2/2013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4/2/2013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4/2/2013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4/2/2013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77C95DF-C217-422F-AC3F-8DA0B58A9C57}"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4/2/2013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4/2/2013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4/2/2013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46571E-00E0-413F-860D-C32A80D6EFC8}"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4/2/2013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0828CCD-B6E9-46C2-8E5A-B4C57EE16112}"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9B93D222-B137-4D01-9F5D-C18AD8433DA5}" type="datetime1">
              <a:rPr lang="en-US" smtClean="0">
                <a:solidFill>
                  <a:prstClr val="black"/>
                </a:solidFill>
              </a:rPr>
              <a:t>4/2/2013</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D1E66294-1BA1-445D-8DF9-379E3F394F86}" type="datetime1">
              <a:rPr lang="en-US" smtClean="0">
                <a:solidFill>
                  <a:prstClr val="black"/>
                </a:solidFill>
              </a:rPr>
              <a:t>4/2/2013</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60E86-75A5-41CF-AF9C-2977C268641D}" type="datetime1">
              <a:rPr lang="en-US" smtClean="0">
                <a:solidFill>
                  <a:prstClr val="black"/>
                </a:solidFill>
              </a:rPr>
              <a:t>4/2/2013</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C47E0-2216-4DD5-99F4-A4F188B2216A}"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35D3E7-A4F6-41BF-B6F6-6A2F6B7422D8}"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74A6434B-F23A-4B33-8AC3-94DDEB5CA9EA}" type="datetime1">
              <a:rPr lang="en-US" smtClean="0">
                <a:solidFill>
                  <a:prstClr val="black"/>
                </a:solidFill>
                <a:latin typeface="Arial" charset="0"/>
              </a:rPr>
              <a:t>4/2/2013</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4/2/2013</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cs typeface="Arial" charset="0"/>
              </a:rPr>
              <a:pPr fontAlgn="base">
                <a:spcBef>
                  <a:spcPct val="0"/>
                </a:spcBef>
                <a:spcAft>
                  <a:spcPct val="0"/>
                </a:spcAft>
              </a:pPr>
              <a:t>4/2/2013</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237653" y="1447800"/>
            <a:ext cx="8915400" cy="1295400"/>
          </a:xfrm>
        </p:spPr>
        <p:txBody>
          <a:bodyPr/>
          <a:lstStyle/>
          <a:p>
            <a:r>
              <a:rPr lang="en-US" sz="4800" b="1" dirty="0" smtClean="0"/>
              <a:t>Preissuance Submissions Under the </a:t>
            </a:r>
            <a:br>
              <a:rPr lang="en-US" sz="4800" b="1" dirty="0" smtClean="0"/>
            </a:br>
            <a:r>
              <a:rPr lang="en-US" sz="4800" b="1" dirty="0" smtClean="0"/>
              <a:t>America Invents Act</a:t>
            </a:r>
            <a:br>
              <a:rPr lang="en-US" sz="4800" b="1" dirty="0" smtClean="0"/>
            </a:br>
            <a:endParaRPr lang="en-US" sz="2800" b="1" dirty="0"/>
          </a:p>
        </p:txBody>
      </p:sp>
      <p:graphicFrame>
        <p:nvGraphicFramePr>
          <p:cNvPr id="2" name="Table 1" descr="&quot;&quot;"/>
          <p:cNvGraphicFramePr>
            <a:graphicFrameLocks noGrp="1"/>
          </p:cNvGraphicFramePr>
          <p:nvPr>
            <p:extLst>
              <p:ext uri="{D42A27DB-BD31-4B8C-83A1-F6EECF244321}">
                <p14:modId xmlns:p14="http://schemas.microsoft.com/office/powerpoint/2010/main" val="3441288675"/>
              </p:ext>
            </p:extLst>
          </p:nvPr>
        </p:nvGraphicFramePr>
        <p:xfrm>
          <a:off x="2712267" y="3810000"/>
          <a:ext cx="3150704" cy="1727200"/>
        </p:xfrm>
        <a:graphic>
          <a:graphicData uri="http://schemas.openxmlformats.org/drawingml/2006/table">
            <a:tbl>
              <a:tblPr firstRow="1" bandRow="1">
                <a:tableStyleId>{2D5ABB26-0587-4C30-8999-92F81FD0307C}</a:tableStyleId>
              </a:tblPr>
              <a:tblGrid>
                <a:gridCol w="3150704"/>
              </a:tblGrid>
              <a:tr h="381000">
                <a:tc>
                  <a:txBody>
                    <a:bodyPr/>
                    <a:lstStyle/>
                    <a:p>
                      <a:r>
                        <a:rPr lang="en-US" sz="1600" b="1" dirty="0" smtClean="0">
                          <a:solidFill>
                            <a:schemeClr val="tx2"/>
                          </a:solidFill>
                        </a:rPr>
                        <a:t>Janet</a:t>
                      </a:r>
                      <a:r>
                        <a:rPr lang="en-US" sz="1600" b="1" baseline="0" dirty="0" smtClean="0">
                          <a:solidFill>
                            <a:schemeClr val="tx2"/>
                          </a:solidFill>
                        </a:rPr>
                        <a:t> Gongola</a:t>
                      </a:r>
                      <a:endParaRPr lang="en-US" sz="1600" b="1" dirty="0">
                        <a:solidFill>
                          <a:schemeClr val="tx2"/>
                        </a:solidFill>
                      </a:endParaRPr>
                    </a:p>
                  </a:txBody>
                  <a:tcPr/>
                </a:tc>
              </a:tr>
              <a:tr h="381000">
                <a:tc>
                  <a:txBody>
                    <a:bodyPr/>
                    <a:lstStyle/>
                    <a:p>
                      <a:r>
                        <a:rPr lang="en-US" sz="1600" b="1" dirty="0" smtClean="0">
                          <a:solidFill>
                            <a:schemeClr val="tx2"/>
                          </a:solidFill>
                        </a:rPr>
                        <a:t>Patent Reform</a:t>
                      </a:r>
                      <a:r>
                        <a:rPr lang="en-US" sz="1600" b="1" baseline="0" dirty="0" smtClean="0">
                          <a:solidFill>
                            <a:schemeClr val="tx2"/>
                          </a:solidFill>
                        </a:rPr>
                        <a:t> Coordinator</a:t>
                      </a:r>
                      <a:endParaRPr lang="en-US" sz="1600" b="1" dirty="0">
                        <a:solidFill>
                          <a:schemeClr val="tx2"/>
                        </a:solidFill>
                      </a:endParaRPr>
                    </a:p>
                  </a:txBody>
                  <a:tcPr/>
                </a:tc>
              </a:tr>
              <a:tr h="381000">
                <a:tc>
                  <a:txBody>
                    <a:bodyPr/>
                    <a:lstStyle/>
                    <a:p>
                      <a:r>
                        <a:rPr lang="en-US" sz="1600" b="1" dirty="0" smtClean="0">
                          <a:solidFill>
                            <a:schemeClr val="tx2"/>
                          </a:solidFill>
                        </a:rPr>
                        <a:t>Janet.Gongola@uspto.gov</a:t>
                      </a:r>
                      <a:endParaRPr lang="en-US" sz="1600" b="1" dirty="0">
                        <a:solidFill>
                          <a:schemeClr val="tx2"/>
                        </a:solidFill>
                      </a:endParaRPr>
                    </a:p>
                  </a:txBody>
                  <a:tcPr/>
                </a:tc>
              </a:tr>
              <a:tr h="584200">
                <a:tc>
                  <a:txBody>
                    <a:bodyPr/>
                    <a:lstStyle/>
                    <a:p>
                      <a:r>
                        <a:rPr lang="en-US" sz="1600" b="1" dirty="0" smtClean="0">
                          <a:solidFill>
                            <a:schemeClr val="tx2"/>
                          </a:solidFill>
                        </a:rPr>
                        <a:t>Direct</a:t>
                      </a:r>
                      <a:r>
                        <a:rPr lang="en-US" sz="1600" b="1" baseline="0" dirty="0" smtClean="0">
                          <a:solidFill>
                            <a:schemeClr val="tx2"/>
                          </a:solidFill>
                        </a:rPr>
                        <a:t> dial:  517-272-8734</a:t>
                      </a:r>
                      <a:endParaRPr lang="en-US" sz="1600" b="1" dirty="0">
                        <a:solidFill>
                          <a:schemeClr val="tx2"/>
                        </a:solidFill>
                      </a:endParaRPr>
                    </a:p>
                  </a:txBody>
                  <a:tcPr/>
                </a:tc>
              </a:tr>
            </a:tbl>
          </a:graphicData>
        </a:graphic>
      </p:graphicFrame>
    </p:spTree>
    <p:extLst>
      <p:ext uri="{BB962C8B-B14F-4D97-AF65-F5344CB8AC3E}">
        <p14:creationId xmlns:p14="http://schemas.microsoft.com/office/powerpoint/2010/main" val="296821769"/>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Contents </a:t>
            </a:r>
            <a:r>
              <a:rPr lang="en-US" b="1" dirty="0">
                <a:solidFill>
                  <a:schemeClr val="bg1"/>
                </a:solidFill>
              </a:rPr>
              <a:t>of </a:t>
            </a:r>
            <a:r>
              <a:rPr lang="en-US" b="1" dirty="0" smtClean="0">
                <a:solidFill>
                  <a:schemeClr val="bg1"/>
                </a:solidFill>
              </a:rPr>
              <a:t>Submissions</a:t>
            </a:r>
            <a:endParaRPr lang="en-US" b="1" dirty="0">
              <a:solidFill>
                <a:schemeClr val="bg1"/>
              </a:solidFill>
            </a:endParaRPr>
          </a:p>
        </p:txBody>
      </p:sp>
      <p:sp>
        <p:nvSpPr>
          <p:cNvPr id="3" name="Content Placeholder 2"/>
          <p:cNvSpPr>
            <a:spLocks noGrp="1"/>
          </p:cNvSpPr>
          <p:nvPr>
            <p:ph idx="1"/>
          </p:nvPr>
        </p:nvSpPr>
        <p:spPr>
          <a:xfrm>
            <a:off x="533400" y="1600200"/>
            <a:ext cx="8458200" cy="4724400"/>
          </a:xfrm>
        </p:spPr>
        <p:txBody>
          <a:bodyPr/>
          <a:lstStyle/>
          <a:p>
            <a:pPr>
              <a:spcBef>
                <a:spcPts val="0"/>
              </a:spcBef>
              <a:spcAft>
                <a:spcPts val="0"/>
              </a:spcAft>
            </a:pPr>
            <a:r>
              <a:rPr lang="en-US" sz="2400" dirty="0" smtClean="0">
                <a:latin typeface="Georgia" pitchFamily="18" charset="0"/>
              </a:rPr>
              <a:t>Document </a:t>
            </a:r>
            <a:r>
              <a:rPr lang="en-US" sz="2400" dirty="0">
                <a:latin typeface="Georgia" pitchFamily="18" charset="0"/>
              </a:rPr>
              <a:t>list </a:t>
            </a:r>
            <a:endParaRPr lang="en-US" sz="2400" dirty="0" smtClean="0">
              <a:latin typeface="Georgia" pitchFamily="18" charset="0"/>
            </a:endParaRPr>
          </a:p>
          <a:p>
            <a:pPr lvl="1">
              <a:spcBef>
                <a:spcPts val="0"/>
              </a:spcBef>
              <a:spcAft>
                <a:spcPts val="0"/>
              </a:spcAft>
            </a:pPr>
            <a:r>
              <a:rPr lang="en-US" sz="2000" dirty="0" smtClean="0">
                <a:latin typeface="Georgia" pitchFamily="18" charset="0"/>
              </a:rPr>
              <a:t>Generated by EFW-Web for electronic submissions </a:t>
            </a:r>
          </a:p>
          <a:p>
            <a:pPr lvl="1">
              <a:spcBef>
                <a:spcPts val="0"/>
              </a:spcBef>
              <a:spcAft>
                <a:spcPts val="0"/>
              </a:spcAft>
            </a:pPr>
            <a:r>
              <a:rPr lang="en-US" sz="2000" dirty="0" smtClean="0">
                <a:latin typeface="Georgia" pitchFamily="18" charset="0"/>
              </a:rPr>
              <a:t>Form available for paper submissions</a:t>
            </a:r>
          </a:p>
          <a:p>
            <a:pPr lvl="2">
              <a:spcBef>
                <a:spcPts val="0"/>
              </a:spcBef>
              <a:spcAft>
                <a:spcPts val="0"/>
              </a:spcAft>
            </a:pPr>
            <a:r>
              <a:rPr lang="en-US" sz="2000" dirty="0">
                <a:latin typeface="Georgia" pitchFamily="18" charset="0"/>
              </a:rPr>
              <a:t>http://www.uspto.gov/forms</a:t>
            </a:r>
          </a:p>
          <a:p>
            <a:pPr marL="0" indent="0">
              <a:spcBef>
                <a:spcPts val="0"/>
              </a:spcBef>
              <a:spcAft>
                <a:spcPts val="0"/>
              </a:spcAft>
              <a:buNone/>
            </a:pPr>
            <a:endParaRPr lang="en-US" sz="2400" dirty="0" smtClean="0">
              <a:latin typeface="Georgia" pitchFamily="18" charset="0"/>
            </a:endParaRPr>
          </a:p>
          <a:p>
            <a:pPr>
              <a:spcBef>
                <a:spcPts val="0"/>
              </a:spcBef>
              <a:spcAft>
                <a:spcPts val="0"/>
              </a:spcAft>
            </a:pPr>
            <a:r>
              <a:rPr lang="en-US" sz="2400" dirty="0" smtClean="0">
                <a:latin typeface="Georgia" pitchFamily="18" charset="0"/>
              </a:rPr>
              <a:t>Concise descriptions </a:t>
            </a:r>
            <a:r>
              <a:rPr lang="en-US" sz="2400" dirty="0">
                <a:latin typeface="Georgia" pitchFamily="18" charset="0"/>
              </a:rPr>
              <a:t>of </a:t>
            </a:r>
            <a:r>
              <a:rPr lang="en-US" sz="2400" dirty="0" smtClean="0">
                <a:latin typeface="Georgia" pitchFamily="18" charset="0"/>
              </a:rPr>
              <a:t>relevance</a:t>
            </a:r>
          </a:p>
          <a:p>
            <a:pPr marL="457200" lvl="1" indent="0">
              <a:spcBef>
                <a:spcPts val="0"/>
              </a:spcBef>
              <a:spcAft>
                <a:spcPts val="0"/>
              </a:spcAft>
              <a:buNone/>
            </a:pPr>
            <a:endParaRPr lang="en-US" sz="2400" dirty="0" smtClean="0">
              <a:latin typeface="Georgia" pitchFamily="18" charset="0"/>
            </a:endParaRPr>
          </a:p>
          <a:p>
            <a:pPr>
              <a:spcBef>
                <a:spcPts val="0"/>
              </a:spcBef>
              <a:spcAft>
                <a:spcPts val="0"/>
              </a:spcAft>
            </a:pPr>
            <a:r>
              <a:rPr lang="en-US" sz="2400" dirty="0" smtClean="0">
                <a:latin typeface="Georgia" pitchFamily="18" charset="0"/>
              </a:rPr>
              <a:t>Copies of documents, but not for U.S. patents and U.S. patent application publications </a:t>
            </a:r>
          </a:p>
          <a:p>
            <a:pPr marL="0" indent="0">
              <a:spcBef>
                <a:spcPts val="0"/>
              </a:spcBef>
              <a:spcAft>
                <a:spcPts val="0"/>
              </a:spcAft>
              <a:buNone/>
            </a:pPr>
            <a:endParaRPr lang="en-US" sz="2400" dirty="0" smtClean="0">
              <a:latin typeface="Georgia" pitchFamily="18" charset="0"/>
            </a:endParaRPr>
          </a:p>
          <a:p>
            <a:pPr>
              <a:spcBef>
                <a:spcPts val="0"/>
              </a:spcBef>
              <a:spcAft>
                <a:spcPts val="0"/>
              </a:spcAft>
            </a:pPr>
            <a:r>
              <a:rPr lang="en-US" sz="2400" dirty="0" smtClean="0">
                <a:latin typeface="Georgia" pitchFamily="18" charset="0"/>
              </a:rPr>
              <a:t>Translations for any non-English language documents</a:t>
            </a:r>
          </a:p>
          <a:p>
            <a:pPr marL="0" indent="0">
              <a:spcBef>
                <a:spcPts val="0"/>
              </a:spcBef>
              <a:spcAft>
                <a:spcPts val="0"/>
              </a:spcAft>
              <a:buNone/>
            </a:pPr>
            <a:endParaRPr lang="en-US" sz="2400" dirty="0" smtClean="0">
              <a:solidFill>
                <a:srgbClr val="FF0000"/>
              </a:solidFill>
              <a:latin typeface="Georgia" pitchFamily="18" charset="0"/>
            </a:endParaRPr>
          </a:p>
          <a:p>
            <a:pPr marL="0" indent="0">
              <a:spcBef>
                <a:spcPts val="0"/>
              </a:spcBef>
              <a:spcAft>
                <a:spcPts val="0"/>
              </a:spcAft>
              <a:buNone/>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fld id="{A322D79F-CF7F-4B2C-8D18-CCF7B0536F99}" type="slidenum">
              <a:rPr lang="en-US" smtClean="0"/>
              <a:t>10</a:t>
            </a:fld>
            <a:endParaRPr lang="en-US" dirty="0"/>
          </a:p>
        </p:txBody>
      </p:sp>
    </p:spTree>
    <p:extLst>
      <p:ext uri="{BB962C8B-B14F-4D97-AF65-F5344CB8AC3E}">
        <p14:creationId xmlns:p14="http://schemas.microsoft.com/office/powerpoint/2010/main" val="1524991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Contents </a:t>
            </a:r>
            <a:r>
              <a:rPr lang="en-US" b="1" dirty="0">
                <a:solidFill>
                  <a:schemeClr val="bg1"/>
                </a:solidFill>
              </a:rPr>
              <a:t>of </a:t>
            </a:r>
            <a:r>
              <a:rPr lang="en-US" b="1" dirty="0" smtClean="0">
                <a:solidFill>
                  <a:schemeClr val="bg1"/>
                </a:solidFill>
              </a:rPr>
              <a:t>Submissions (cont.)</a:t>
            </a:r>
            <a:endParaRPr lang="en-US" b="1" dirty="0">
              <a:solidFill>
                <a:schemeClr val="bg1"/>
              </a:solidFill>
            </a:endParaRPr>
          </a:p>
        </p:txBody>
      </p:sp>
      <p:sp>
        <p:nvSpPr>
          <p:cNvPr id="3" name="Content Placeholder 2"/>
          <p:cNvSpPr>
            <a:spLocks noGrp="1"/>
          </p:cNvSpPr>
          <p:nvPr>
            <p:ph idx="1"/>
          </p:nvPr>
        </p:nvSpPr>
        <p:spPr>
          <a:xfrm>
            <a:off x="533400" y="1600200"/>
            <a:ext cx="8458200" cy="4724400"/>
          </a:xfrm>
        </p:spPr>
        <p:txBody>
          <a:bodyPr/>
          <a:lstStyle/>
          <a:p>
            <a:pPr>
              <a:spcBef>
                <a:spcPts val="0"/>
              </a:spcBef>
              <a:spcAft>
                <a:spcPts val="0"/>
              </a:spcAft>
            </a:pPr>
            <a:r>
              <a:rPr lang="en-US" sz="2400" dirty="0" smtClean="0">
                <a:latin typeface="Georgia" pitchFamily="18" charset="0"/>
              </a:rPr>
              <a:t>Statements: </a:t>
            </a:r>
          </a:p>
          <a:p>
            <a:pPr lvl="1">
              <a:spcBef>
                <a:spcPts val="0"/>
              </a:spcBef>
              <a:spcAft>
                <a:spcPts val="0"/>
              </a:spcAft>
            </a:pPr>
            <a:r>
              <a:rPr lang="en-US" sz="2400" dirty="0" smtClean="0">
                <a:latin typeface="Georgia" pitchFamily="18" charset="0"/>
              </a:rPr>
              <a:t>compliance with statute and rule; </a:t>
            </a:r>
          </a:p>
          <a:p>
            <a:pPr lvl="1">
              <a:spcBef>
                <a:spcPts val="0"/>
              </a:spcBef>
              <a:spcAft>
                <a:spcPts val="0"/>
              </a:spcAft>
            </a:pPr>
            <a:r>
              <a:rPr lang="en-US" sz="2400" dirty="0" smtClean="0">
                <a:latin typeface="Georgia" pitchFamily="18" charset="0"/>
              </a:rPr>
              <a:t>submitting party does not have a duty of disclosure for the application; and </a:t>
            </a:r>
          </a:p>
          <a:p>
            <a:pPr lvl="1">
              <a:spcBef>
                <a:spcPts val="0"/>
              </a:spcBef>
              <a:spcAft>
                <a:spcPts val="0"/>
              </a:spcAft>
            </a:pPr>
            <a:r>
              <a:rPr lang="en-US" sz="2400" dirty="0" smtClean="0">
                <a:latin typeface="Georgia" pitchFamily="18" charset="0"/>
              </a:rPr>
              <a:t>“first and only” submission (if fee exemption applies) </a:t>
            </a:r>
          </a:p>
          <a:p>
            <a:pPr>
              <a:spcBef>
                <a:spcPts val="0"/>
              </a:spcBef>
              <a:spcAft>
                <a:spcPts val="0"/>
              </a:spcAft>
            </a:pPr>
            <a:endParaRPr lang="en-US" sz="2400" dirty="0" smtClean="0">
              <a:latin typeface="Georgia" pitchFamily="18" charset="0"/>
            </a:endParaRPr>
          </a:p>
          <a:p>
            <a:pPr>
              <a:spcBef>
                <a:spcPts val="0"/>
              </a:spcBef>
              <a:spcAft>
                <a:spcPts val="0"/>
              </a:spcAft>
            </a:pPr>
            <a:r>
              <a:rPr lang="en-US" sz="2400" dirty="0" smtClean="0">
                <a:latin typeface="Georgia" pitchFamily="18" charset="0"/>
              </a:rPr>
              <a:t>Fee (if necessary)</a:t>
            </a:r>
          </a:p>
          <a:p>
            <a:pPr marL="0" indent="0">
              <a:spcBef>
                <a:spcPts val="0"/>
              </a:spcBef>
              <a:spcAft>
                <a:spcPts val="0"/>
              </a:spcAft>
              <a:buNone/>
            </a:pPr>
            <a:endParaRPr lang="en-US" sz="2400" dirty="0" smtClean="0">
              <a:latin typeface="Georgia" pitchFamily="18" charset="0"/>
            </a:endParaRPr>
          </a:p>
          <a:p>
            <a:pPr>
              <a:spcBef>
                <a:spcPts val="0"/>
              </a:spcBef>
              <a:spcAft>
                <a:spcPts val="0"/>
              </a:spcAft>
            </a:pPr>
            <a:r>
              <a:rPr lang="en-US" sz="2400" dirty="0">
                <a:latin typeface="Georgia" pitchFamily="18" charset="0"/>
              </a:rPr>
              <a:t>S</a:t>
            </a:r>
            <a:r>
              <a:rPr lang="en-US" sz="2400" dirty="0" smtClean="0">
                <a:latin typeface="Georgia" pitchFamily="18" charset="0"/>
              </a:rPr>
              <a:t>igned </a:t>
            </a:r>
            <a:r>
              <a:rPr lang="en-US" sz="2400" dirty="0">
                <a:latin typeface="Georgia" pitchFamily="18" charset="0"/>
              </a:rPr>
              <a:t>by submitter, but real party in interest need not be identified</a:t>
            </a:r>
          </a:p>
          <a:p>
            <a:pPr>
              <a:spcBef>
                <a:spcPts val="0"/>
              </a:spcBef>
              <a:spcAft>
                <a:spcPts val="0"/>
              </a:spcAft>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fld id="{A322D79F-CF7F-4B2C-8D18-CCF7B0536F99}" type="slidenum">
              <a:rPr lang="en-US" smtClean="0"/>
              <a:t>11</a:t>
            </a:fld>
            <a:endParaRPr lang="en-US" dirty="0"/>
          </a:p>
        </p:txBody>
      </p:sp>
    </p:spTree>
    <p:extLst>
      <p:ext uri="{BB962C8B-B14F-4D97-AF65-F5344CB8AC3E}">
        <p14:creationId xmlns:p14="http://schemas.microsoft.com/office/powerpoint/2010/main" val="1685393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Concise Description of Relevance</a:t>
            </a:r>
            <a:endParaRPr lang="en-US" b="1" dirty="0"/>
          </a:p>
        </p:txBody>
      </p:sp>
      <p:sp>
        <p:nvSpPr>
          <p:cNvPr id="3" name="Content Placeholder 2"/>
          <p:cNvSpPr>
            <a:spLocks noGrp="1"/>
          </p:cNvSpPr>
          <p:nvPr>
            <p:ph idx="1"/>
          </p:nvPr>
        </p:nvSpPr>
        <p:spPr>
          <a:xfrm>
            <a:off x="609600" y="1752600"/>
            <a:ext cx="7772400" cy="4114800"/>
          </a:xfrm>
        </p:spPr>
        <p:txBody>
          <a:bodyPr/>
          <a:lstStyle/>
          <a:p>
            <a:pPr marL="342900" lvl="1" indent="-342900">
              <a:buFont typeface="Arial" pitchFamily="34" charset="0"/>
              <a:buChar char="•"/>
            </a:pPr>
            <a:r>
              <a:rPr lang="en-US" sz="2400" dirty="0" smtClean="0">
                <a:latin typeface="Georgia" pitchFamily="18" charset="0"/>
              </a:rPr>
              <a:t>Statement </a:t>
            </a:r>
            <a:r>
              <a:rPr lang="en-US" sz="2400" dirty="0">
                <a:latin typeface="Georgia" pitchFamily="18" charset="0"/>
              </a:rPr>
              <a:t>of facts explaining how the document is of potential relevance to the examination of the </a:t>
            </a:r>
            <a:r>
              <a:rPr lang="en-US" sz="2400" dirty="0" smtClean="0">
                <a:latin typeface="Georgia" pitchFamily="18" charset="0"/>
              </a:rPr>
              <a:t>application</a:t>
            </a:r>
          </a:p>
          <a:p>
            <a:pPr marL="0" lvl="1" indent="0">
              <a:buNone/>
            </a:pPr>
            <a:endParaRPr lang="en-US" sz="2400" dirty="0">
              <a:latin typeface="Georgia" pitchFamily="18" charset="0"/>
            </a:endParaRPr>
          </a:p>
          <a:p>
            <a:pPr marL="0" indent="0">
              <a:buNone/>
            </a:pPr>
            <a:endParaRPr lang="en-US" sz="2400" dirty="0" smtClean="0">
              <a:latin typeface="Georgia" pitchFamily="18" charset="0"/>
            </a:endParaRPr>
          </a:p>
          <a:p>
            <a:r>
              <a:rPr lang="en-US" sz="2400" dirty="0" smtClean="0">
                <a:latin typeface="Georgia" pitchFamily="18" charset="0"/>
              </a:rPr>
              <a:t>Third party should not use the concise description to:</a:t>
            </a:r>
          </a:p>
          <a:p>
            <a:pPr lvl="1"/>
            <a:r>
              <a:rPr lang="en-US" sz="2400" dirty="0" smtClean="0">
                <a:latin typeface="Georgia" pitchFamily="18" charset="0"/>
              </a:rPr>
              <a:t> propose rejections; or </a:t>
            </a:r>
          </a:p>
          <a:p>
            <a:pPr lvl="1"/>
            <a:r>
              <a:rPr lang="en-US" sz="2400" dirty="0" smtClean="0">
                <a:latin typeface="Georgia" pitchFamily="18" charset="0"/>
              </a:rPr>
              <a:t>raise arguments related to an Office action or an applicant’s response</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fld id="{A322D79F-CF7F-4B2C-8D18-CCF7B0536F99}" type="slidenum">
              <a:rPr lang="en-US" smtClean="0"/>
              <a:t>12</a:t>
            </a:fld>
            <a:endParaRPr lang="en-US" dirty="0"/>
          </a:p>
        </p:txBody>
      </p:sp>
    </p:spTree>
    <p:extLst>
      <p:ext uri="{BB962C8B-B14F-4D97-AF65-F5344CB8AC3E}">
        <p14:creationId xmlns:p14="http://schemas.microsoft.com/office/powerpoint/2010/main" val="1989828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467600" cy="1143000"/>
          </a:xfrm>
          <a:solidFill>
            <a:srgbClr val="92D050"/>
          </a:solidFill>
        </p:spPr>
        <p:txBody>
          <a:bodyPr/>
          <a:lstStyle/>
          <a:p>
            <a:r>
              <a:rPr lang="en-US" sz="3200" b="1" dirty="0" smtClean="0">
                <a:solidFill>
                  <a:schemeClr val="bg1"/>
                </a:solidFill>
              </a:rPr>
              <a:t>Concise Description of Relevance: Example</a:t>
            </a:r>
            <a:endParaRPr lang="en-US" sz="3200" b="1" dirty="0">
              <a:solidFill>
                <a:schemeClr val="bg1"/>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13</a:t>
            </a:fld>
            <a:endParaRPr lang="en-US" dirty="0"/>
          </a:p>
        </p:txBody>
      </p:sp>
      <p:graphicFrame>
        <p:nvGraphicFramePr>
          <p:cNvPr id="6" name="Content Placeholder 5" descr="&quot;&quot;"/>
          <p:cNvGraphicFramePr>
            <a:graphicFrameLocks noGrp="1"/>
          </p:cNvGraphicFramePr>
          <p:nvPr>
            <p:ph idx="1"/>
            <p:extLst>
              <p:ext uri="{D42A27DB-BD31-4B8C-83A1-F6EECF244321}">
                <p14:modId xmlns:p14="http://schemas.microsoft.com/office/powerpoint/2010/main" val="3213796402"/>
              </p:ext>
            </p:extLst>
          </p:nvPr>
        </p:nvGraphicFramePr>
        <p:xfrm>
          <a:off x="419100" y="1676400"/>
          <a:ext cx="8458200" cy="4724400"/>
        </p:xfrm>
        <a:graphic>
          <a:graphicData uri="http://schemas.openxmlformats.org/drawingml/2006/table">
            <a:tbl>
              <a:tblPr firstRow="1" bandRow="1">
                <a:effectLst>
                  <a:innerShdw blurRad="114300">
                    <a:prstClr val="black"/>
                  </a:innerShdw>
                </a:effectLst>
                <a:tableStyleId>{93296810-A885-4BE3-A3E7-6D5BEEA58F35}</a:tableStyleId>
              </a:tblPr>
              <a:tblGrid>
                <a:gridCol w="4267899"/>
                <a:gridCol w="4190301"/>
              </a:tblGrid>
              <a:tr h="365760">
                <a:tc>
                  <a:txBody>
                    <a:bodyPr/>
                    <a:lstStyle/>
                    <a:p>
                      <a:pPr algn="ctr"/>
                      <a:r>
                        <a:rPr lang="en-US" sz="2400" dirty="0" smtClean="0">
                          <a:solidFill>
                            <a:srgbClr val="FFFF00"/>
                          </a:solidFill>
                          <a:latin typeface="Georgia" pitchFamily="18" charset="0"/>
                        </a:rPr>
                        <a:t>Compliant</a:t>
                      </a:r>
                    </a:p>
                    <a:p>
                      <a:pPr algn="ctr"/>
                      <a:endParaRPr lang="en-US" sz="2400" dirty="0">
                        <a:solidFill>
                          <a:srgbClr val="FFFF00"/>
                        </a:solidFill>
                        <a:latin typeface="Georgia" pitchFamily="18" charset="0"/>
                      </a:endParaRPr>
                    </a:p>
                  </a:txBody>
                  <a:tcPr/>
                </a:tc>
                <a:tc>
                  <a:txBody>
                    <a:bodyPr/>
                    <a:lstStyle/>
                    <a:p>
                      <a:pPr algn="ctr"/>
                      <a:r>
                        <a:rPr lang="en-US" sz="2400" dirty="0" smtClean="0">
                          <a:solidFill>
                            <a:srgbClr val="FFFF00"/>
                          </a:solidFill>
                          <a:latin typeface="Georgia" pitchFamily="18" charset="0"/>
                        </a:rPr>
                        <a:t>Non-compliant</a:t>
                      </a:r>
                      <a:endParaRPr lang="en-US" sz="2400" dirty="0">
                        <a:solidFill>
                          <a:srgbClr val="FFFF00"/>
                        </a:solidFill>
                        <a:latin typeface="Georgia" pitchFamily="18" charset="0"/>
                      </a:endParaRPr>
                    </a:p>
                  </a:txBody>
                  <a:tcPr/>
                </a:tc>
              </a:tr>
              <a:tr h="390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Publication X and Publication Y both disclose machines that perform the same function as the machine recited in claim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In the first embodiment depicted in Figure 2 and discussed on page 5, the machine of publication X expressly includes element A of claim 1.  See lines 7-14 on page 5 of publication 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Publication Y teaches a machine having element B of claim 1.  See lines 1-3 on page 6 of publication Y. </a:t>
                      </a:r>
                      <a:endParaRPr lang="en-US" sz="1600" dirty="0">
                        <a:latin typeface="Georg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Georgia" pitchFamily="18" charset="0"/>
                        </a:rPr>
                        <a:t>Same with the following</a:t>
                      </a:r>
                      <a:r>
                        <a:rPr lang="en-US" sz="1600" baseline="0" dirty="0" smtClean="0">
                          <a:effectLst/>
                          <a:latin typeface="Georgia" pitchFamily="18" charset="0"/>
                        </a:rPr>
                        <a:t> concluding sentence: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effectLst/>
                        <a:latin typeface="Georgia"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effectLst/>
                          <a:latin typeface="Georgia" pitchFamily="18" charset="0"/>
                        </a:rPr>
                        <a:t>Accordingly, claim 1 is obvious in view of the</a:t>
                      </a:r>
                      <a:r>
                        <a:rPr lang="en-US" sz="1600" b="1" baseline="0" dirty="0" smtClean="0">
                          <a:solidFill>
                            <a:srgbClr val="FF0000"/>
                          </a:solidFill>
                          <a:effectLst/>
                          <a:latin typeface="Georgia" pitchFamily="18" charset="0"/>
                        </a:rPr>
                        <a:t> combination of P</a:t>
                      </a:r>
                      <a:r>
                        <a:rPr lang="en-US" sz="1600" b="1" dirty="0" smtClean="0">
                          <a:solidFill>
                            <a:srgbClr val="FF0000"/>
                          </a:solidFill>
                          <a:effectLst/>
                          <a:latin typeface="Georgia" pitchFamily="18" charset="0"/>
                        </a:rPr>
                        <a:t>ublication X and Publication Y.</a:t>
                      </a:r>
                    </a:p>
                    <a:p>
                      <a:endParaRPr lang="en-US" sz="1600" dirty="0">
                        <a:latin typeface="Georgia" pitchFamily="18" charset="0"/>
                      </a:endParaRPr>
                    </a:p>
                  </a:txBody>
                  <a:tcPr/>
                </a:tc>
              </a:tr>
            </a:tbl>
          </a:graphicData>
        </a:graphic>
      </p:graphicFrame>
    </p:spTree>
    <p:extLst>
      <p:ext uri="{BB962C8B-B14F-4D97-AF65-F5344CB8AC3E}">
        <p14:creationId xmlns:p14="http://schemas.microsoft.com/office/powerpoint/2010/main" val="18161293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a:t>
            </a:r>
            <a:endParaRPr lang="en-US"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2458337308"/>
              </p:ext>
            </p:extLst>
          </p:nvPr>
        </p:nvGraphicFramePr>
        <p:xfrm>
          <a:off x="457200" y="1752601"/>
          <a:ext cx="8305800" cy="2590799"/>
        </p:xfrm>
        <a:graphic>
          <a:graphicData uri="http://schemas.openxmlformats.org/drawingml/2006/table">
            <a:tbl>
              <a:tblPr firstRow="1" bandRow="1">
                <a:effectLst>
                  <a:innerShdw blurRad="114300">
                    <a:prstClr val="black"/>
                  </a:innerShdw>
                </a:effectLst>
                <a:tableStyleId>{93296810-A885-4BE3-A3E7-6D5BEEA58F35}</a:tableStyleId>
              </a:tblPr>
              <a:tblGrid>
                <a:gridCol w="6096000"/>
                <a:gridCol w="2209800"/>
              </a:tblGrid>
              <a:tr h="759254">
                <a:tc>
                  <a:txBody>
                    <a:bodyPr/>
                    <a:lstStyle/>
                    <a:p>
                      <a:pPr algn="ctr"/>
                      <a:r>
                        <a:rPr lang="en-US" sz="2400" dirty="0" smtClean="0">
                          <a:solidFill>
                            <a:srgbClr val="FFFF00"/>
                          </a:solidFill>
                          <a:latin typeface="Georgia" pitchFamily="18" charset="0"/>
                        </a:rPr>
                        <a:t>Service</a:t>
                      </a:r>
                    </a:p>
                    <a:p>
                      <a:pPr algn="ctr"/>
                      <a:endParaRPr lang="en-US" sz="2400" dirty="0">
                        <a:solidFill>
                          <a:srgbClr val="FFFF00"/>
                        </a:solidFill>
                        <a:latin typeface="Georgia" pitchFamily="18" charset="0"/>
                      </a:endParaRPr>
                    </a:p>
                  </a:txBody>
                  <a:tcPr/>
                </a:tc>
                <a:tc>
                  <a:txBody>
                    <a:bodyPr/>
                    <a:lstStyle/>
                    <a:p>
                      <a:pPr algn="ctr"/>
                      <a:r>
                        <a:rPr lang="en-US" sz="2400" u="none" dirty="0" smtClean="0">
                          <a:solidFill>
                            <a:srgbClr val="FFFF00"/>
                          </a:solidFill>
                          <a:latin typeface="Georgia" pitchFamily="18" charset="0"/>
                        </a:rPr>
                        <a:t>Fee </a:t>
                      </a:r>
                      <a:endParaRPr lang="en-US" sz="2400" u="none" dirty="0">
                        <a:solidFill>
                          <a:srgbClr val="FFFF00"/>
                        </a:solidFill>
                        <a:latin typeface="Georgia" pitchFamily="18" charset="0"/>
                      </a:endParaRPr>
                    </a:p>
                  </a:txBody>
                  <a:tcPr/>
                </a:tc>
              </a:tr>
              <a:tr h="590531">
                <a:tc>
                  <a:txBody>
                    <a:bodyPr/>
                    <a:lstStyle/>
                    <a:p>
                      <a:pPr algn="l"/>
                      <a:r>
                        <a:rPr lang="en-US" dirty="0" smtClean="0">
                          <a:latin typeface="Georgia" pitchFamily="18" charset="0"/>
                        </a:rPr>
                        <a:t>Every 10 documents listed or fraction thereof</a:t>
                      </a:r>
                    </a:p>
                    <a:p>
                      <a:pPr algn="l"/>
                      <a:endParaRPr lang="en-US" dirty="0">
                        <a:latin typeface="Georgia" pitchFamily="18" charset="0"/>
                      </a:endParaRPr>
                    </a:p>
                  </a:txBody>
                  <a:tcPr/>
                </a:tc>
                <a:tc>
                  <a:txBody>
                    <a:bodyPr/>
                    <a:lstStyle/>
                    <a:p>
                      <a:pPr algn="ctr"/>
                      <a:r>
                        <a:rPr lang="en-US" u="none" dirty="0" smtClean="0">
                          <a:latin typeface="Georgia" pitchFamily="18" charset="0"/>
                        </a:rPr>
                        <a:t>$180 fee </a:t>
                      </a:r>
                      <a:endParaRPr lang="en-US" u="none" dirty="0">
                        <a:latin typeface="Georgia" pitchFamily="18" charset="0"/>
                      </a:endParaRPr>
                    </a:p>
                  </a:txBody>
                  <a:tcPr/>
                </a:tc>
              </a:tr>
              <a:tr h="1127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itchFamily="18" charset="0"/>
                        </a:rPr>
                        <a:t>First submission of 3 or fewer total documents submitted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u="none" dirty="0" smtClean="0">
                          <a:latin typeface="Georgia" pitchFamily="18" charset="0"/>
                        </a:rPr>
                        <a:t>No fee </a:t>
                      </a:r>
                    </a:p>
                    <a:p>
                      <a:pPr algn="ctr"/>
                      <a:endParaRPr lang="en-US" u="none" dirty="0">
                        <a:latin typeface="Georgia"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14</a:t>
            </a:fld>
            <a:endParaRPr lang="en-US" dirty="0"/>
          </a:p>
        </p:txBody>
      </p:sp>
    </p:spTree>
    <p:extLst>
      <p:ext uri="{BB962C8B-B14F-4D97-AF65-F5344CB8AC3E}">
        <p14:creationId xmlns:p14="http://schemas.microsoft.com/office/powerpoint/2010/main" val="3470530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b="1" dirty="0" smtClean="0"/>
              <a:t>Fee: Examples</a:t>
            </a:r>
            <a:endParaRPr lang="en-US" b="1" dirty="0"/>
          </a:p>
        </p:txBody>
      </p:sp>
      <p:sp>
        <p:nvSpPr>
          <p:cNvPr id="3" name="Content Placeholder 2"/>
          <p:cNvSpPr>
            <a:spLocks noGrp="1"/>
          </p:cNvSpPr>
          <p:nvPr>
            <p:ph idx="1"/>
          </p:nvPr>
        </p:nvSpPr>
        <p:spPr/>
        <p:txBody>
          <a:bodyPr/>
          <a:lstStyle/>
          <a:p>
            <a:r>
              <a:rPr lang="en-US" dirty="0" smtClean="0">
                <a:latin typeface="Georgia" pitchFamily="18" charset="0"/>
              </a:rPr>
              <a:t>Third party submits 4 printed publications: cost is $180</a:t>
            </a:r>
          </a:p>
          <a:p>
            <a:endParaRPr lang="en-US" dirty="0">
              <a:latin typeface="Georgia" pitchFamily="18" charset="0"/>
            </a:endParaRPr>
          </a:p>
          <a:p>
            <a:r>
              <a:rPr lang="en-US" dirty="0" smtClean="0">
                <a:latin typeface="Georgia" pitchFamily="18" charset="0"/>
              </a:rPr>
              <a:t>Third party submits 14 printed publications: cost is $360</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15</a:t>
            </a:fld>
            <a:endParaRPr lang="en-US" dirty="0"/>
          </a:p>
        </p:txBody>
      </p:sp>
    </p:spTree>
    <p:extLst>
      <p:ext uri="{BB962C8B-B14F-4D97-AF65-F5344CB8AC3E}">
        <p14:creationId xmlns:p14="http://schemas.microsoft.com/office/powerpoint/2010/main" val="34785666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Processing</a:t>
            </a:r>
            <a:endParaRPr lang="en-US" sz="3600" b="1"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16</a:t>
            </a:fld>
            <a:endParaRPr lang="en-US" dirty="0">
              <a:solidFill>
                <a:srgbClr val="273C56"/>
              </a:solidFill>
            </a:endParaRPr>
          </a:p>
        </p:txBody>
      </p:sp>
      <p:grpSp>
        <p:nvGrpSpPr>
          <p:cNvPr id="17" name="Group 16" descr="&quot;&quot;"/>
          <p:cNvGrpSpPr/>
          <p:nvPr/>
        </p:nvGrpSpPr>
        <p:grpSpPr>
          <a:xfrm>
            <a:off x="789213" y="1559230"/>
            <a:ext cx="7762344" cy="4239028"/>
            <a:chOff x="1680091" y="1341377"/>
            <a:chExt cx="4643233" cy="2752579"/>
          </a:xfrm>
        </p:grpSpPr>
        <p:sp>
          <p:nvSpPr>
            <p:cNvPr id="6" name="Oval 5" descr="node negative 1"/>
            <p:cNvSpPr/>
            <p:nvPr/>
          </p:nvSpPr>
          <p:spPr bwMode="auto">
            <a:xfrm>
              <a:off x="1960043" y="3484356"/>
              <a:ext cx="609600" cy="609600"/>
            </a:xfrm>
            <a:prstGeom prst="ellipse">
              <a:avLst/>
            </a:prstGeom>
            <a:solidFill>
              <a:srgbClr val="C000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7" name="TextBox 6"/>
            <p:cNvSpPr txBox="1"/>
            <p:nvPr/>
          </p:nvSpPr>
          <p:spPr>
            <a:xfrm>
              <a:off x="5180324" y="1721097"/>
              <a:ext cx="1143000" cy="479646"/>
            </a:xfrm>
            <a:prstGeom prst="rect">
              <a:avLst/>
            </a:prstGeom>
            <a:noFill/>
          </p:spPr>
          <p:txBody>
            <a:bodyPr wrap="square" rtlCol="0">
              <a:spAutoFit/>
            </a:bodyPr>
            <a:lstStyle/>
            <a:p>
              <a:pPr algn="ctr"/>
              <a:r>
                <a:rPr lang="en-US" sz="1400" b="1" dirty="0" smtClean="0"/>
                <a:t>Patent Applicant Notified if E-Office Action Participant</a:t>
              </a:r>
              <a:endParaRPr lang="en-US" sz="1400" b="1" dirty="0"/>
            </a:p>
          </p:txBody>
        </p:sp>
        <p:sp>
          <p:nvSpPr>
            <p:cNvPr id="10" name="TextBox 9"/>
            <p:cNvSpPr txBox="1"/>
            <p:nvPr/>
          </p:nvSpPr>
          <p:spPr>
            <a:xfrm>
              <a:off x="1680091" y="1341377"/>
              <a:ext cx="1219200" cy="759439"/>
            </a:xfrm>
            <a:prstGeom prst="rect">
              <a:avLst/>
            </a:prstGeom>
            <a:noFill/>
          </p:spPr>
          <p:txBody>
            <a:bodyPr wrap="square" rtlCol="0">
              <a:spAutoFit/>
            </a:bodyPr>
            <a:lstStyle/>
            <a:p>
              <a:pPr algn="ctr"/>
              <a:r>
                <a:rPr lang="en-US" sz="1400" b="1" dirty="0" smtClean="0"/>
                <a:t>USPTO Reviews Submission for Compliance with </a:t>
              </a:r>
              <a:br>
                <a:rPr lang="en-US" sz="1400" b="1" dirty="0" smtClean="0"/>
              </a:br>
              <a:r>
                <a:rPr lang="en-US" sz="1400" b="1" dirty="0" smtClean="0"/>
                <a:t>35 </a:t>
              </a:r>
              <a:r>
                <a:rPr lang="en-US" sz="1400" b="1" dirty="0"/>
                <a:t>U.S.C. § 122(e) and § </a:t>
              </a:r>
              <a:r>
                <a:rPr lang="en-US" sz="1400" b="1" dirty="0" smtClean="0"/>
                <a:t>1.290</a:t>
              </a:r>
              <a:endParaRPr lang="en-US" sz="1400" b="1" dirty="0"/>
            </a:p>
          </p:txBody>
        </p:sp>
        <p:sp>
          <p:nvSpPr>
            <p:cNvPr id="11" name="Right Arrow 10"/>
            <p:cNvSpPr/>
            <p:nvPr/>
          </p:nvSpPr>
          <p:spPr bwMode="auto">
            <a:xfrm flipV="1">
              <a:off x="2650017" y="3712956"/>
              <a:ext cx="932182" cy="15239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13" name="TextBox 12"/>
            <p:cNvSpPr txBox="1"/>
            <p:nvPr/>
          </p:nvSpPr>
          <p:spPr>
            <a:xfrm>
              <a:off x="3464273" y="1581201"/>
              <a:ext cx="1143000" cy="619542"/>
            </a:xfrm>
            <a:prstGeom prst="rect">
              <a:avLst/>
            </a:prstGeom>
            <a:noFill/>
          </p:spPr>
          <p:txBody>
            <a:bodyPr wrap="square" rtlCol="0">
              <a:spAutoFit/>
            </a:bodyPr>
            <a:lstStyle/>
            <a:p>
              <a:pPr algn="ctr"/>
              <a:r>
                <a:rPr lang="en-US" sz="1400" b="1" dirty="0" smtClean="0"/>
                <a:t>Submission Made of Record and Considered by Examiner</a:t>
              </a:r>
              <a:endParaRPr lang="en-US" sz="1400" b="1" dirty="0"/>
            </a:p>
          </p:txBody>
        </p:sp>
        <p:sp>
          <p:nvSpPr>
            <p:cNvPr id="14" name="Right Arrow 13" descr="positive"/>
            <p:cNvSpPr/>
            <p:nvPr/>
          </p:nvSpPr>
          <p:spPr bwMode="auto">
            <a:xfrm flipV="1">
              <a:off x="2650017" y="2428572"/>
              <a:ext cx="932182"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grpSp>
      <p:sp>
        <p:nvSpPr>
          <p:cNvPr id="18" name="Right Arrow 17" descr="negative"/>
          <p:cNvSpPr/>
          <p:nvPr/>
        </p:nvSpPr>
        <p:spPr bwMode="auto">
          <a:xfrm rot="5400000" flipV="1">
            <a:off x="1260088" y="4154349"/>
            <a:ext cx="1013375" cy="234700"/>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30000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
        <p:nvSpPr>
          <p:cNvPr id="19" name="TextBox 18"/>
          <p:cNvSpPr txBox="1"/>
          <p:nvPr/>
        </p:nvSpPr>
        <p:spPr>
          <a:xfrm>
            <a:off x="1068001" y="5792149"/>
            <a:ext cx="1520252" cy="523220"/>
          </a:xfrm>
          <a:prstGeom prst="rect">
            <a:avLst/>
          </a:prstGeom>
          <a:noFill/>
        </p:spPr>
        <p:txBody>
          <a:bodyPr wrap="square" rtlCol="0">
            <a:spAutoFit/>
          </a:bodyPr>
          <a:lstStyle/>
          <a:p>
            <a:pPr algn="ctr"/>
            <a:r>
              <a:rPr lang="en-US" sz="1400" b="1" dirty="0" smtClean="0"/>
              <a:t>Submission Discarded</a:t>
            </a:r>
            <a:endParaRPr lang="en-US" sz="1400" b="1" dirty="0"/>
          </a:p>
        </p:txBody>
      </p:sp>
      <p:sp>
        <p:nvSpPr>
          <p:cNvPr id="20" name="TextBox 19"/>
          <p:cNvSpPr txBox="1"/>
          <p:nvPr/>
        </p:nvSpPr>
        <p:spPr>
          <a:xfrm>
            <a:off x="1837190" y="4116007"/>
            <a:ext cx="1652580" cy="307777"/>
          </a:xfrm>
          <a:prstGeom prst="rect">
            <a:avLst/>
          </a:prstGeom>
          <a:noFill/>
        </p:spPr>
        <p:txBody>
          <a:bodyPr wrap="square" rtlCol="0">
            <a:spAutoFit/>
          </a:bodyPr>
          <a:lstStyle/>
          <a:p>
            <a:pPr algn="ctr"/>
            <a:r>
              <a:rPr lang="en-US" sz="1400" b="1" dirty="0" smtClean="0"/>
              <a:t>Non-compliant</a:t>
            </a:r>
            <a:endParaRPr lang="en-US" sz="1400" b="1" dirty="0"/>
          </a:p>
        </p:txBody>
      </p:sp>
      <p:sp>
        <p:nvSpPr>
          <p:cNvPr id="21" name="TextBox 20"/>
          <p:cNvSpPr txBox="1"/>
          <p:nvPr/>
        </p:nvSpPr>
        <p:spPr>
          <a:xfrm>
            <a:off x="2553078" y="2985291"/>
            <a:ext cx="1185748" cy="307777"/>
          </a:xfrm>
          <a:prstGeom prst="rect">
            <a:avLst/>
          </a:prstGeom>
          <a:noFill/>
        </p:spPr>
        <p:txBody>
          <a:bodyPr wrap="square" rtlCol="0">
            <a:spAutoFit/>
          </a:bodyPr>
          <a:lstStyle/>
          <a:p>
            <a:pPr algn="ctr"/>
            <a:r>
              <a:rPr lang="en-US" sz="1400" b="1" dirty="0" smtClean="0"/>
              <a:t>Compliant</a:t>
            </a:r>
            <a:endParaRPr lang="en-US" sz="1400" b="1" dirty="0"/>
          </a:p>
        </p:txBody>
      </p:sp>
      <p:sp>
        <p:nvSpPr>
          <p:cNvPr id="22" name="Flowchart: Decision 21" descr="node 0 - decision"/>
          <p:cNvSpPr/>
          <p:nvPr/>
        </p:nvSpPr>
        <p:spPr bwMode="auto">
          <a:xfrm>
            <a:off x="1250807" y="2765000"/>
            <a:ext cx="1056439" cy="936421"/>
          </a:xfrm>
          <a:prstGeom prst="flowChartDecision">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23" name="TextBox 22"/>
          <p:cNvSpPr txBox="1"/>
          <p:nvPr/>
        </p:nvSpPr>
        <p:spPr>
          <a:xfrm>
            <a:off x="3888074" y="5796962"/>
            <a:ext cx="1520252" cy="954107"/>
          </a:xfrm>
          <a:prstGeom prst="rect">
            <a:avLst/>
          </a:prstGeom>
          <a:noFill/>
        </p:spPr>
        <p:txBody>
          <a:bodyPr wrap="square" rtlCol="0">
            <a:spAutoFit/>
          </a:bodyPr>
          <a:lstStyle/>
          <a:p>
            <a:pPr algn="ctr"/>
            <a:r>
              <a:rPr lang="en-US" sz="1400" b="1" dirty="0" smtClean="0"/>
              <a:t>Third Party Notified if Email Address </a:t>
            </a:r>
          </a:p>
          <a:p>
            <a:pPr algn="ctr"/>
            <a:r>
              <a:rPr lang="en-US" sz="1400" b="1" dirty="0" smtClean="0"/>
              <a:t>Available</a:t>
            </a:r>
            <a:endParaRPr lang="en-US" sz="1400" b="1" dirty="0"/>
          </a:p>
        </p:txBody>
      </p:sp>
      <p:sp>
        <p:nvSpPr>
          <p:cNvPr id="25" name="Oval 24" descr="node negative 2"/>
          <p:cNvSpPr/>
          <p:nvPr/>
        </p:nvSpPr>
        <p:spPr bwMode="auto">
          <a:xfrm>
            <a:off x="4138649" y="4858165"/>
            <a:ext cx="1019101" cy="938797"/>
          </a:xfrm>
          <a:prstGeom prst="ellipse">
            <a:avLst/>
          </a:prstGeom>
          <a:solidFill>
            <a:srgbClr val="7030A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24" name="Oval 23" descr="node positive 1"/>
          <p:cNvSpPr/>
          <p:nvPr/>
        </p:nvSpPr>
        <p:spPr bwMode="auto">
          <a:xfrm>
            <a:off x="4138649" y="2881483"/>
            <a:ext cx="1019101" cy="938797"/>
          </a:xfrm>
          <a:prstGeom prst="ellipse">
            <a:avLst/>
          </a:prstGeom>
          <a:solidFill>
            <a:srgbClr val="92D050"/>
          </a:solidFill>
          <a:ln w="12700" cap="flat" cmpd="sng" algn="ctr">
            <a:solidFill>
              <a:schemeClr val="tx1">
                <a:alpha val="88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27" name="Oval 26" descr="node positive 2"/>
          <p:cNvSpPr/>
          <p:nvPr/>
        </p:nvSpPr>
        <p:spPr bwMode="auto">
          <a:xfrm>
            <a:off x="7086600" y="2881482"/>
            <a:ext cx="1019101" cy="938797"/>
          </a:xfrm>
          <a:prstGeom prst="ellipse">
            <a:avLst/>
          </a:prstGeom>
          <a:solidFill>
            <a:srgbClr val="7030A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800000"/>
              </a:solidFill>
              <a:latin typeface="Arial" charset="0"/>
            </a:endParaRPr>
          </a:p>
        </p:txBody>
      </p:sp>
      <p:sp>
        <p:nvSpPr>
          <p:cNvPr id="28" name="Right Arrow 27" descr="positive arrow"/>
          <p:cNvSpPr/>
          <p:nvPr/>
        </p:nvSpPr>
        <p:spPr bwMode="auto">
          <a:xfrm flipV="1">
            <a:off x="5389878" y="3233211"/>
            <a:ext cx="1558379" cy="23469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800" b="1" i="1" dirty="0" smtClean="0">
              <a:solidFill>
                <a:srgbClr val="FF0000"/>
              </a:solidFill>
              <a:latin typeface="Arial" charset="0"/>
            </a:endParaRPr>
          </a:p>
        </p:txBody>
      </p:sp>
    </p:spTree>
    <p:extLst>
      <p:ext uri="{BB962C8B-B14F-4D97-AF65-F5344CB8AC3E}">
        <p14:creationId xmlns:p14="http://schemas.microsoft.com/office/powerpoint/2010/main" val="1186499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200" b="1" dirty="0"/>
              <a:t>Preissuance </a:t>
            </a:r>
            <a:r>
              <a:rPr lang="en-US" sz="3200" b="1" dirty="0" smtClean="0"/>
              <a:t>Submission: </a:t>
            </a:r>
            <a:r>
              <a:rPr lang="en-US" sz="3200" b="1" dirty="0"/>
              <a:t>Statistics</a:t>
            </a:r>
            <a:r>
              <a:rPr lang="en-US" sz="4000" b="1" dirty="0"/>
              <a:t/>
            </a:r>
            <a:br>
              <a:rPr lang="en-US" sz="4000" b="1" dirty="0"/>
            </a:br>
            <a:r>
              <a:rPr lang="en-US" sz="2400" b="1" dirty="0"/>
              <a:t>(Data as of </a:t>
            </a:r>
            <a:r>
              <a:rPr lang="en-US" sz="2400" b="1" dirty="0" smtClean="0"/>
              <a:t>November 19, </a:t>
            </a:r>
            <a:r>
              <a:rPr lang="en-US" sz="2400" b="1" dirty="0"/>
              <a:t>2012)</a:t>
            </a:r>
            <a:endParaRPr lang="en-US" sz="2400" dirty="0"/>
          </a:p>
        </p:txBody>
      </p:sp>
      <p:graphicFrame>
        <p:nvGraphicFramePr>
          <p:cNvPr id="9" name="Content Placeholder 8" descr="&quot;&quot;"/>
          <p:cNvGraphicFramePr>
            <a:graphicFrameLocks noGrp="1"/>
          </p:cNvGraphicFramePr>
          <p:nvPr>
            <p:ph sz="half" idx="2"/>
            <p:extLst>
              <p:ext uri="{D42A27DB-BD31-4B8C-83A1-F6EECF244321}">
                <p14:modId xmlns:p14="http://schemas.microsoft.com/office/powerpoint/2010/main" val="3125457859"/>
              </p:ext>
            </p:extLst>
          </p:nvPr>
        </p:nvGraphicFramePr>
        <p:xfrm>
          <a:off x="152400" y="1828800"/>
          <a:ext cx="3581400" cy="2986988"/>
        </p:xfrm>
        <a:graphic>
          <a:graphicData uri="http://schemas.openxmlformats.org/drawingml/2006/table">
            <a:tbl>
              <a:tblPr firstRow="1" bandRow="1">
                <a:effectLst>
                  <a:innerShdw blurRad="114300">
                    <a:prstClr val="black"/>
                  </a:innerShdw>
                </a:effectLst>
                <a:tableStyleId>{93296810-A885-4BE3-A3E7-6D5BEEA58F35}</a:tableStyleId>
              </a:tblPr>
              <a:tblGrid>
                <a:gridCol w="1790700"/>
                <a:gridCol w="1790700"/>
              </a:tblGrid>
              <a:tr h="541007">
                <a:tc>
                  <a:txBody>
                    <a:bodyPr/>
                    <a:lstStyle/>
                    <a:p>
                      <a:pPr algn="ctr"/>
                      <a:r>
                        <a:rPr lang="en-US" sz="2400" dirty="0" smtClean="0">
                          <a:solidFill>
                            <a:srgbClr val="FFFF00"/>
                          </a:solidFill>
                          <a:latin typeface="Georgia" pitchFamily="18" charset="0"/>
                        </a:rPr>
                        <a:t>Status </a:t>
                      </a:r>
                      <a:endParaRPr lang="en-US" sz="2400" dirty="0">
                        <a:solidFill>
                          <a:srgbClr val="FFFF00"/>
                        </a:solidFill>
                        <a:latin typeface="Georgia" pitchFamily="18" charset="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2400" dirty="0" smtClean="0">
                          <a:solidFill>
                            <a:srgbClr val="FFFF00"/>
                          </a:solidFill>
                          <a:latin typeface="Georgia" pitchFamily="18" charset="0"/>
                        </a:rPr>
                        <a:t>Number</a:t>
                      </a:r>
                      <a:endParaRPr lang="en-US" sz="2400" dirty="0">
                        <a:solidFill>
                          <a:srgbClr val="FFFF00"/>
                        </a:solidFill>
                        <a:latin typeface="Georgia" pitchFamily="18" charset="0"/>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541007">
                <a:tc>
                  <a:txBody>
                    <a:bodyPr/>
                    <a:lstStyle/>
                    <a:p>
                      <a:pPr algn="l"/>
                      <a:r>
                        <a:rPr lang="en-US" sz="2400" dirty="0" smtClean="0">
                          <a:latin typeface="Georgia" pitchFamily="18" charset="0"/>
                        </a:rPr>
                        <a:t>Proper</a:t>
                      </a:r>
                      <a:endParaRPr lang="en-US" sz="2400" dirty="0">
                        <a:latin typeface="Georgia" pitchFamily="18" charset="0"/>
                      </a:endParaRPr>
                    </a:p>
                  </a:txBody>
                  <a:tcPr>
                    <a:lnL w="12700" cap="flat" cmpd="sng" algn="ctr">
                      <a:noFill/>
                      <a:prstDash val="solid"/>
                      <a:round/>
                      <a:headEnd type="none" w="med" len="med"/>
                      <a:tailEnd type="none" w="med" len="med"/>
                    </a:lnL>
                  </a:tcPr>
                </a:tc>
                <a:tc>
                  <a:txBody>
                    <a:bodyPr/>
                    <a:lstStyle/>
                    <a:p>
                      <a:pPr algn="ctr"/>
                      <a:r>
                        <a:rPr lang="en-US" sz="2400" dirty="0" smtClean="0">
                          <a:latin typeface="Georgia" pitchFamily="18" charset="0"/>
                        </a:rPr>
                        <a:t>112</a:t>
                      </a:r>
                      <a:endParaRPr lang="en-US" sz="2400" dirty="0">
                        <a:latin typeface="Georgia" pitchFamily="18" charset="0"/>
                      </a:endParaRPr>
                    </a:p>
                  </a:txBody>
                  <a:tcPr>
                    <a:lnR w="12700" cap="flat" cmpd="sng" algn="ctr">
                      <a:noFill/>
                      <a:prstDash val="solid"/>
                      <a:round/>
                      <a:headEnd type="none" w="med" len="med"/>
                      <a:tailEnd type="none" w="med" len="med"/>
                    </a:lnR>
                  </a:tcPr>
                </a:tc>
              </a:tr>
              <a:tr h="541007">
                <a:tc>
                  <a:txBody>
                    <a:bodyPr/>
                    <a:lstStyle/>
                    <a:p>
                      <a:pPr algn="l"/>
                      <a:r>
                        <a:rPr lang="en-US" sz="2400" dirty="0" smtClean="0">
                          <a:latin typeface="Georgia" pitchFamily="18" charset="0"/>
                        </a:rPr>
                        <a:t>Improper</a:t>
                      </a:r>
                      <a:endParaRPr lang="en-US" sz="2400" dirty="0">
                        <a:latin typeface="Georgia" pitchFamily="18" charset="0"/>
                      </a:endParaRPr>
                    </a:p>
                  </a:txBody>
                  <a:tcPr>
                    <a:lnL w="12700" cap="flat" cmpd="sng" algn="ctr">
                      <a:noFill/>
                      <a:prstDash val="solid"/>
                      <a:round/>
                      <a:headEnd type="none" w="med" len="med"/>
                      <a:tailEnd type="none" w="med" len="med"/>
                    </a:lnL>
                  </a:tcPr>
                </a:tc>
                <a:tc>
                  <a:txBody>
                    <a:bodyPr/>
                    <a:lstStyle/>
                    <a:p>
                      <a:pPr algn="ctr"/>
                      <a:r>
                        <a:rPr lang="en-US" sz="2400" dirty="0" smtClean="0">
                          <a:latin typeface="Georgia" pitchFamily="18" charset="0"/>
                        </a:rPr>
                        <a:t>53</a:t>
                      </a:r>
                      <a:endParaRPr lang="en-US" sz="2400" dirty="0">
                        <a:latin typeface="Georgia" pitchFamily="18" charset="0"/>
                      </a:endParaRPr>
                    </a:p>
                  </a:txBody>
                  <a:tcPr>
                    <a:lnR w="12700" cap="flat" cmpd="sng" algn="ctr">
                      <a:noFill/>
                      <a:prstDash val="solid"/>
                      <a:round/>
                      <a:headEnd type="none" w="med" len="med"/>
                      <a:tailEnd type="none" w="med" len="med"/>
                    </a:lnR>
                  </a:tcPr>
                </a:tc>
              </a:tr>
              <a:tr h="807771">
                <a:tc>
                  <a:txBody>
                    <a:bodyPr/>
                    <a:lstStyle/>
                    <a:p>
                      <a:pPr algn="l"/>
                      <a:r>
                        <a:rPr lang="en-US" sz="2400" dirty="0" smtClean="0">
                          <a:latin typeface="Georgia" pitchFamily="18" charset="0"/>
                        </a:rPr>
                        <a:t>Not Yet Reviewed</a:t>
                      </a:r>
                      <a:endParaRPr lang="en-US" sz="2400" dirty="0">
                        <a:latin typeface="Georgia" pitchFamily="18" charset="0"/>
                      </a:endParaRPr>
                    </a:p>
                  </a:txBody>
                  <a:tcPr>
                    <a:lnL w="12700" cap="flat" cmpd="sng" algn="ctr">
                      <a:noFill/>
                      <a:prstDash val="solid"/>
                      <a:round/>
                      <a:headEnd type="none" w="med" len="med"/>
                      <a:tailEnd type="none" w="med" len="med"/>
                    </a:lnL>
                  </a:tcPr>
                </a:tc>
                <a:tc>
                  <a:txBody>
                    <a:bodyPr/>
                    <a:lstStyle/>
                    <a:p>
                      <a:pPr algn="ctr"/>
                      <a:r>
                        <a:rPr lang="en-US" sz="2400" dirty="0" smtClean="0">
                          <a:latin typeface="Georgia" pitchFamily="18" charset="0"/>
                        </a:rPr>
                        <a:t>11</a:t>
                      </a:r>
                      <a:endParaRPr lang="en-US" sz="2400" dirty="0">
                        <a:latin typeface="Georgia" pitchFamily="18" charset="0"/>
                      </a:endParaRPr>
                    </a:p>
                  </a:txBody>
                  <a:tcPr>
                    <a:lnR w="12700" cap="flat" cmpd="sng" algn="ctr">
                      <a:noFill/>
                      <a:prstDash val="solid"/>
                      <a:round/>
                      <a:headEnd type="none" w="med" len="med"/>
                      <a:tailEnd type="none" w="med" len="med"/>
                    </a:lnR>
                  </a:tcPr>
                </a:tc>
              </a:tr>
              <a:tr h="541007">
                <a:tc>
                  <a:txBody>
                    <a:bodyPr/>
                    <a:lstStyle/>
                    <a:p>
                      <a:pPr algn="l"/>
                      <a:r>
                        <a:rPr lang="en-US" sz="2400" b="1" dirty="0" smtClean="0">
                          <a:latin typeface="Georgia" pitchFamily="18" charset="0"/>
                        </a:rPr>
                        <a:t>TOTAL</a:t>
                      </a:r>
                      <a:endParaRPr lang="en-US" sz="2400" b="1" dirty="0">
                        <a:latin typeface="Georgia" pitchFamily="18" charset="0"/>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sz="2400" b="1" dirty="0" smtClean="0">
                          <a:latin typeface="Georgia" pitchFamily="18" charset="0"/>
                        </a:rPr>
                        <a:t>176</a:t>
                      </a:r>
                      <a:endParaRPr lang="en-US" sz="2400" b="1" dirty="0">
                        <a:latin typeface="Georgia" pitchFamily="18"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8" name="Slide Number Placeholder 7"/>
          <p:cNvSpPr>
            <a:spLocks noGrp="1"/>
          </p:cNvSpPr>
          <p:nvPr>
            <p:ph type="sldNum" sz="quarter" idx="12"/>
          </p:nvPr>
        </p:nvSpPr>
        <p:spPr/>
        <p:txBody>
          <a:bodyPr/>
          <a:lstStyle/>
          <a:p>
            <a:pPr>
              <a:defRPr/>
            </a:pPr>
            <a:fld id="{C03780F2-D5A1-4236-B1EF-2444AB7AD42A}" type="slidenum">
              <a:rPr lang="en-US" smtClean="0"/>
              <a:pPr>
                <a:defRPr/>
              </a:pPr>
              <a:t>17</a:t>
            </a:fld>
            <a:endParaRPr lang="en-US" dirty="0"/>
          </a:p>
        </p:txBody>
      </p:sp>
      <p:pic>
        <p:nvPicPr>
          <p:cNvPr id="1026" name="Picture 2" descr="&quot;&quo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5562600" cy="3501598"/>
          </a:xfrm>
          <a:prstGeom prst="rect">
            <a:avLst/>
          </a:prstGeom>
          <a:noFill/>
          <a:ln>
            <a:noFill/>
          </a:ln>
          <a:effectLst>
            <a:glow rad="139700">
              <a:schemeClr val="accent2">
                <a:satMod val="175000"/>
                <a:alpha val="40000"/>
              </a:schemeClr>
            </a:glow>
            <a:outerShdw dist="35921" dir="2700000" algn="ctr" rotWithShape="0">
              <a:schemeClr val="bg2"/>
            </a:outerShdw>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2528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1143000"/>
          </a:xfrm>
          <a:solidFill>
            <a:srgbClr val="00B0F0"/>
          </a:solidFill>
        </p:spPr>
        <p:txBody>
          <a:bodyPr/>
          <a:lstStyle/>
          <a:p>
            <a:r>
              <a:rPr lang="en-US" sz="3200" b="1" dirty="0"/>
              <a:t>Preissuance </a:t>
            </a:r>
            <a:r>
              <a:rPr lang="en-US" sz="3200" b="1" dirty="0" smtClean="0"/>
              <a:t>Submission: </a:t>
            </a:r>
            <a:r>
              <a:rPr lang="en-US" sz="3200" b="1" dirty="0"/>
              <a:t>Statistics</a:t>
            </a:r>
            <a:r>
              <a:rPr lang="en-US" sz="4000" b="1" dirty="0"/>
              <a:t/>
            </a:r>
            <a:br>
              <a:rPr lang="en-US" sz="4000" b="1" dirty="0"/>
            </a:br>
            <a:r>
              <a:rPr lang="en-US" sz="2400" b="1" dirty="0"/>
              <a:t>(Data as of </a:t>
            </a:r>
            <a:r>
              <a:rPr lang="en-US" sz="2400" b="1" dirty="0" smtClean="0"/>
              <a:t>November 19, </a:t>
            </a:r>
            <a:r>
              <a:rPr lang="en-US" sz="2400" b="1" dirty="0"/>
              <a:t>2012)</a:t>
            </a:r>
            <a:endParaRPr lang="en-US" sz="2400" dirty="0"/>
          </a:p>
        </p:txBody>
      </p:sp>
      <p:graphicFrame>
        <p:nvGraphicFramePr>
          <p:cNvPr id="10" name="Content Placeholder 9" descr="&quot;&quot;"/>
          <p:cNvGraphicFramePr>
            <a:graphicFrameLocks noGrp="1"/>
          </p:cNvGraphicFramePr>
          <p:nvPr>
            <p:ph sz="quarter" idx="4"/>
            <p:extLst>
              <p:ext uri="{D42A27DB-BD31-4B8C-83A1-F6EECF244321}">
                <p14:modId xmlns:p14="http://schemas.microsoft.com/office/powerpoint/2010/main" val="1265962031"/>
              </p:ext>
            </p:extLst>
          </p:nvPr>
        </p:nvGraphicFramePr>
        <p:xfrm>
          <a:off x="152400" y="1752600"/>
          <a:ext cx="3810000" cy="4333272"/>
        </p:xfrm>
        <a:graphic>
          <a:graphicData uri="http://schemas.openxmlformats.org/drawingml/2006/table">
            <a:tbl>
              <a:tblPr firstRow="1" bandRow="1">
                <a:effectLst>
                  <a:innerShdw blurRad="114300">
                    <a:prstClr val="black"/>
                  </a:innerShdw>
                </a:effectLst>
                <a:tableStyleId>{93296810-A885-4BE3-A3E7-6D5BEEA58F35}</a:tableStyleId>
              </a:tblPr>
              <a:tblGrid>
                <a:gridCol w="2209800"/>
                <a:gridCol w="1600200"/>
              </a:tblGrid>
              <a:tr h="500370">
                <a:tc>
                  <a:txBody>
                    <a:bodyPr/>
                    <a:lstStyle/>
                    <a:p>
                      <a:r>
                        <a:rPr lang="en-US" sz="2400" dirty="0" smtClean="0">
                          <a:solidFill>
                            <a:srgbClr val="FFFF00"/>
                          </a:solidFill>
                          <a:latin typeface="Georgia" pitchFamily="18" charset="0"/>
                        </a:rPr>
                        <a:t>Printed Publication</a:t>
                      </a:r>
                      <a:endParaRPr lang="en-US" sz="2400" dirty="0">
                        <a:solidFill>
                          <a:srgbClr val="FFFF00"/>
                        </a:solidFill>
                        <a:latin typeface="Georgia" pitchFamily="18" charset="0"/>
                      </a:endParaRPr>
                    </a:p>
                  </a:txBody>
                  <a:tcPr/>
                </a:tc>
                <a:tc>
                  <a:txBody>
                    <a:bodyPr/>
                    <a:lstStyle/>
                    <a:p>
                      <a:pPr algn="ctr"/>
                      <a:r>
                        <a:rPr lang="en-US" sz="2400" dirty="0" smtClean="0">
                          <a:solidFill>
                            <a:srgbClr val="FFFF00"/>
                          </a:solidFill>
                          <a:latin typeface="Georgia" pitchFamily="18" charset="0"/>
                        </a:rPr>
                        <a:t>Number</a:t>
                      </a:r>
                      <a:endParaRPr lang="en-US" sz="2400" dirty="0">
                        <a:solidFill>
                          <a:srgbClr val="FFFF00"/>
                        </a:solidFill>
                        <a:latin typeface="Georgia" pitchFamily="18" charset="0"/>
                      </a:endParaRPr>
                    </a:p>
                  </a:txBody>
                  <a:tcPr/>
                </a:tc>
              </a:tr>
              <a:tr h="500370">
                <a:tc>
                  <a:txBody>
                    <a:bodyPr/>
                    <a:lstStyle/>
                    <a:p>
                      <a:r>
                        <a:rPr lang="en-US" sz="2400" dirty="0" smtClean="0">
                          <a:latin typeface="Georgia" pitchFamily="18" charset="0"/>
                        </a:rPr>
                        <a:t>Patent</a:t>
                      </a:r>
                      <a:endParaRPr lang="en-US" sz="2400" dirty="0">
                        <a:latin typeface="Georgia" pitchFamily="18" charset="0"/>
                      </a:endParaRPr>
                    </a:p>
                  </a:txBody>
                  <a:tcPr/>
                </a:tc>
                <a:tc>
                  <a:txBody>
                    <a:bodyPr/>
                    <a:lstStyle/>
                    <a:p>
                      <a:pPr algn="ctr"/>
                      <a:r>
                        <a:rPr lang="en-US" sz="2400" dirty="0" smtClean="0">
                          <a:latin typeface="Georgia" pitchFamily="18" charset="0"/>
                        </a:rPr>
                        <a:t>213</a:t>
                      </a:r>
                      <a:endParaRPr lang="en-US" sz="2400" dirty="0">
                        <a:latin typeface="Georgia" pitchFamily="18" charset="0"/>
                      </a:endParaRPr>
                    </a:p>
                  </a:txBody>
                  <a:tcPr/>
                </a:tc>
              </a:tr>
              <a:tr h="863652">
                <a:tc>
                  <a:txBody>
                    <a:bodyPr/>
                    <a:lstStyle/>
                    <a:p>
                      <a:r>
                        <a:rPr lang="en-US" sz="2400" dirty="0" smtClean="0">
                          <a:latin typeface="Georgia" pitchFamily="18" charset="0"/>
                        </a:rPr>
                        <a:t>Published U.S.</a:t>
                      </a:r>
                      <a:r>
                        <a:rPr lang="en-US" sz="2400" baseline="0" dirty="0" smtClean="0">
                          <a:latin typeface="Georgia" pitchFamily="18" charset="0"/>
                        </a:rPr>
                        <a:t> Applications</a:t>
                      </a:r>
                      <a:endParaRPr lang="en-US" sz="2400" dirty="0">
                        <a:latin typeface="Georgia" pitchFamily="18" charset="0"/>
                      </a:endParaRPr>
                    </a:p>
                  </a:txBody>
                  <a:tcPr/>
                </a:tc>
                <a:tc>
                  <a:txBody>
                    <a:bodyPr/>
                    <a:lstStyle/>
                    <a:p>
                      <a:pPr algn="ctr"/>
                      <a:r>
                        <a:rPr lang="en-US" sz="2400" dirty="0" smtClean="0">
                          <a:latin typeface="Georgia" pitchFamily="18" charset="0"/>
                        </a:rPr>
                        <a:t>48</a:t>
                      </a:r>
                      <a:endParaRPr lang="en-US" sz="2400" dirty="0">
                        <a:latin typeface="Georgia" pitchFamily="18" charset="0"/>
                      </a:endParaRPr>
                    </a:p>
                  </a:txBody>
                  <a:tcPr/>
                </a:tc>
              </a:tr>
              <a:tr h="500370">
                <a:tc>
                  <a:txBody>
                    <a:bodyPr/>
                    <a:lstStyle/>
                    <a:p>
                      <a:r>
                        <a:rPr lang="en-US" sz="2400" dirty="0" smtClean="0">
                          <a:latin typeface="Georgia" pitchFamily="18" charset="0"/>
                        </a:rPr>
                        <a:t>Foreign Reference</a:t>
                      </a:r>
                      <a:endParaRPr lang="en-US" sz="2400" dirty="0">
                        <a:latin typeface="Georgia" pitchFamily="18" charset="0"/>
                      </a:endParaRPr>
                    </a:p>
                  </a:txBody>
                  <a:tcPr/>
                </a:tc>
                <a:tc>
                  <a:txBody>
                    <a:bodyPr/>
                    <a:lstStyle/>
                    <a:p>
                      <a:pPr algn="ctr"/>
                      <a:r>
                        <a:rPr lang="en-US" sz="2400" dirty="0" smtClean="0">
                          <a:latin typeface="Georgia" pitchFamily="18" charset="0"/>
                        </a:rPr>
                        <a:t>36</a:t>
                      </a:r>
                      <a:endParaRPr lang="en-US" sz="2400" dirty="0">
                        <a:latin typeface="Georgia" pitchFamily="18" charset="0"/>
                      </a:endParaRPr>
                    </a:p>
                  </a:txBody>
                  <a:tcPr/>
                </a:tc>
              </a:tr>
              <a:tr h="500370">
                <a:tc>
                  <a:txBody>
                    <a:bodyPr/>
                    <a:lstStyle/>
                    <a:p>
                      <a:r>
                        <a:rPr lang="en-US" sz="2400" dirty="0" smtClean="0">
                          <a:latin typeface="Georgia" pitchFamily="18" charset="0"/>
                        </a:rPr>
                        <a:t>Non-patent literature</a:t>
                      </a:r>
                      <a:endParaRPr lang="en-US" sz="2400" dirty="0">
                        <a:latin typeface="Georgia" pitchFamily="18" charset="0"/>
                      </a:endParaRPr>
                    </a:p>
                  </a:txBody>
                  <a:tcPr/>
                </a:tc>
                <a:tc>
                  <a:txBody>
                    <a:bodyPr/>
                    <a:lstStyle/>
                    <a:p>
                      <a:pPr algn="ctr"/>
                      <a:r>
                        <a:rPr lang="en-US" sz="2400" dirty="0" smtClean="0">
                          <a:latin typeface="Georgia" pitchFamily="18" charset="0"/>
                        </a:rPr>
                        <a:t>143</a:t>
                      </a:r>
                      <a:endParaRPr lang="en-US" sz="2400" dirty="0">
                        <a:latin typeface="Georgia" pitchFamily="18" charset="0"/>
                      </a:endParaRPr>
                    </a:p>
                  </a:txBody>
                  <a:tcPr/>
                </a:tc>
              </a:tr>
              <a:tr h="500370">
                <a:tc>
                  <a:txBody>
                    <a:bodyPr/>
                    <a:lstStyle/>
                    <a:p>
                      <a:r>
                        <a:rPr lang="en-US" sz="2400" b="1" dirty="0" smtClean="0">
                          <a:latin typeface="Georgia" pitchFamily="18" charset="0"/>
                        </a:rPr>
                        <a:t>TOTAL</a:t>
                      </a:r>
                      <a:endParaRPr lang="en-US" sz="2400" b="1" dirty="0">
                        <a:latin typeface="Georgia" pitchFamily="18" charset="0"/>
                      </a:endParaRPr>
                    </a:p>
                  </a:txBody>
                  <a:tcPr/>
                </a:tc>
                <a:tc>
                  <a:txBody>
                    <a:bodyPr/>
                    <a:lstStyle/>
                    <a:p>
                      <a:pPr algn="ctr"/>
                      <a:r>
                        <a:rPr lang="en-US" sz="2400" b="1" dirty="0" smtClean="0">
                          <a:latin typeface="Georgia" pitchFamily="18" charset="0"/>
                        </a:rPr>
                        <a:t>377</a:t>
                      </a:r>
                      <a:endParaRPr lang="en-US" sz="2400" b="1" dirty="0">
                        <a:latin typeface="Georgia" pitchFamily="18" charset="0"/>
                      </a:endParaRPr>
                    </a:p>
                  </a:txBody>
                  <a:tcPr/>
                </a:tc>
              </a:tr>
            </a:tbl>
          </a:graphicData>
        </a:graphic>
      </p:graphicFrame>
      <p:sp>
        <p:nvSpPr>
          <p:cNvPr id="8" name="Slide Number Placeholder 7"/>
          <p:cNvSpPr>
            <a:spLocks noGrp="1"/>
          </p:cNvSpPr>
          <p:nvPr>
            <p:ph type="sldNum" sz="quarter" idx="12"/>
          </p:nvPr>
        </p:nvSpPr>
        <p:spPr/>
        <p:txBody>
          <a:bodyPr/>
          <a:lstStyle/>
          <a:p>
            <a:pPr>
              <a:defRPr/>
            </a:pPr>
            <a:fld id="{C03780F2-D5A1-4236-B1EF-2444AB7AD42A}" type="slidenum">
              <a:rPr lang="en-US" smtClean="0"/>
              <a:pPr>
                <a:defRPr/>
              </a:pPr>
              <a:t>18</a:t>
            </a:fld>
            <a:endParaRPr lang="en-US" dirty="0"/>
          </a:p>
        </p:txBody>
      </p:sp>
      <p:pic>
        <p:nvPicPr>
          <p:cNvPr id="7" name="Picture 6"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971800"/>
            <a:ext cx="5201522" cy="3381998"/>
          </a:xfrm>
          <a:prstGeom prst="rect">
            <a:avLst/>
          </a:prstGeom>
          <a:noFill/>
          <a:ln>
            <a:noFill/>
          </a:ln>
          <a:effectLst>
            <a:glow rad="139700">
              <a:schemeClr val="accent2">
                <a:satMod val="175000"/>
                <a:alpha val="40000"/>
              </a:schemeClr>
            </a:glow>
            <a:outerShdw dist="35921" dir="2700000" algn="ctr" rotWithShape="0">
              <a:schemeClr val="bg2"/>
            </a:outerShdw>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5097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b="1" dirty="0" smtClean="0"/>
              <a:t>Best Practices</a:t>
            </a:r>
            <a:endParaRPr lang="en-US" b="1" dirty="0"/>
          </a:p>
        </p:txBody>
      </p:sp>
      <p:sp>
        <p:nvSpPr>
          <p:cNvPr id="3" name="Content Placeholder 2"/>
          <p:cNvSpPr>
            <a:spLocks noGrp="1"/>
          </p:cNvSpPr>
          <p:nvPr>
            <p:ph idx="1"/>
          </p:nvPr>
        </p:nvSpPr>
        <p:spPr>
          <a:xfrm>
            <a:off x="685800" y="1600200"/>
            <a:ext cx="8305800" cy="4876800"/>
          </a:xfrm>
        </p:spPr>
        <p:txBody>
          <a:bodyPr/>
          <a:lstStyle/>
          <a:p>
            <a:r>
              <a:rPr lang="en-US" sz="2200" dirty="0">
                <a:latin typeface="Georgia" pitchFamily="18" charset="0"/>
              </a:rPr>
              <a:t>Concise description of relevancy must explain factually how printed publication is of potential relevance to the examination of the application</a:t>
            </a:r>
          </a:p>
          <a:p>
            <a:endParaRPr lang="en-US" sz="2200" dirty="0" smtClean="0">
              <a:latin typeface="Georgia" pitchFamily="18" charset="0"/>
            </a:endParaRPr>
          </a:p>
          <a:p>
            <a:r>
              <a:rPr lang="en-US" sz="2200" dirty="0" smtClean="0">
                <a:latin typeface="Georgia" pitchFamily="18" charset="0"/>
              </a:rPr>
              <a:t>File electronically </a:t>
            </a:r>
            <a:r>
              <a:rPr lang="en-US" sz="2200" dirty="0">
                <a:latin typeface="Georgia" pitchFamily="18" charset="0"/>
              </a:rPr>
              <a:t>via the third-party submissions interface in </a:t>
            </a:r>
            <a:r>
              <a:rPr lang="en-US" sz="2200" dirty="0" smtClean="0">
                <a:latin typeface="Georgia" pitchFamily="18" charset="0"/>
              </a:rPr>
              <a:t>EFS-Web</a:t>
            </a:r>
          </a:p>
          <a:p>
            <a:pPr marL="0" indent="0">
              <a:buNone/>
            </a:pPr>
            <a:endParaRPr lang="en-US" sz="2200" dirty="0">
              <a:latin typeface="Georgia" pitchFamily="18" charset="0"/>
            </a:endParaRPr>
          </a:p>
          <a:p>
            <a:r>
              <a:rPr lang="en-US" sz="2200" dirty="0" smtClean="0">
                <a:latin typeface="Georgia" pitchFamily="18" charset="0"/>
              </a:rPr>
              <a:t>Check for timeliness before filing </a:t>
            </a:r>
          </a:p>
          <a:p>
            <a:pPr marL="0" indent="0">
              <a:buNone/>
            </a:pPr>
            <a:endParaRPr lang="en-US" sz="2200" dirty="0">
              <a:latin typeface="Georgia" pitchFamily="18" charset="0"/>
            </a:endParaRPr>
          </a:p>
          <a:p>
            <a:r>
              <a:rPr lang="en-US" sz="2200" dirty="0" smtClean="0">
                <a:latin typeface="Georgia" pitchFamily="18" charset="0"/>
              </a:rPr>
              <a:t>List </a:t>
            </a:r>
            <a:r>
              <a:rPr lang="en-US" sz="2200" dirty="0">
                <a:latin typeface="Georgia" pitchFamily="18" charset="0"/>
              </a:rPr>
              <a:t>each </a:t>
            </a:r>
            <a:r>
              <a:rPr lang="en-US" sz="2200" dirty="0" smtClean="0">
                <a:latin typeface="Georgia" pitchFamily="18" charset="0"/>
              </a:rPr>
              <a:t>printed publication for </a:t>
            </a:r>
            <a:r>
              <a:rPr lang="en-US" sz="2200" dirty="0">
                <a:latin typeface="Georgia" pitchFamily="18" charset="0"/>
              </a:rPr>
              <a:t>consideration </a:t>
            </a:r>
            <a:r>
              <a:rPr lang="en-US" sz="2200" dirty="0" smtClean="0">
                <a:latin typeface="Georgia" pitchFamily="18" charset="0"/>
              </a:rPr>
              <a:t>separately</a:t>
            </a:r>
          </a:p>
          <a:p>
            <a:pPr marL="0" indent="0">
              <a:buNone/>
            </a:pPr>
            <a:endParaRPr lang="en-US" sz="2200" dirty="0" smtClean="0">
              <a:latin typeface="Georgia" pitchFamily="18" charset="0"/>
            </a:endParaRPr>
          </a:p>
          <a:p>
            <a:r>
              <a:rPr lang="en-US" sz="2200" dirty="0" smtClean="0">
                <a:latin typeface="Georgia" pitchFamily="18" charset="0"/>
              </a:rPr>
              <a:t>Provide </a:t>
            </a:r>
            <a:r>
              <a:rPr lang="en-US" sz="2200" dirty="0">
                <a:latin typeface="Georgia" pitchFamily="18" charset="0"/>
              </a:rPr>
              <a:t>a complete citation for each </a:t>
            </a:r>
            <a:r>
              <a:rPr lang="en-US" sz="2200" dirty="0" smtClean="0">
                <a:latin typeface="Georgia" pitchFamily="18" charset="0"/>
              </a:rPr>
              <a:t>printed publication listed  </a:t>
            </a:r>
          </a:p>
          <a:p>
            <a:endParaRPr lang="en-US" sz="2200" dirty="0">
              <a:latin typeface="Georgia" pitchFamily="18" charset="0"/>
            </a:endParaRPr>
          </a:p>
          <a:p>
            <a:pPr marL="0" indent="0">
              <a:buNone/>
            </a:pPr>
            <a:endParaRPr lang="en-US" sz="2400" dirty="0">
              <a:latin typeface="Georgia" pitchFamily="18" charset="0"/>
            </a:endParaRPr>
          </a:p>
          <a:p>
            <a:pPr marL="0" indent="0">
              <a:buNone/>
            </a:pP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19</a:t>
            </a:fld>
            <a:endParaRPr lang="en-US" dirty="0">
              <a:solidFill>
                <a:srgbClr val="273C56"/>
              </a:solidFill>
            </a:endParaRPr>
          </a:p>
        </p:txBody>
      </p:sp>
    </p:spTree>
    <p:extLst>
      <p:ext uri="{BB962C8B-B14F-4D97-AF65-F5344CB8AC3E}">
        <p14:creationId xmlns:p14="http://schemas.microsoft.com/office/powerpoint/2010/main" val="15936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b="1" dirty="0" smtClean="0">
                <a:solidFill>
                  <a:schemeClr val="bg1"/>
                </a:solidFill>
              </a:rPr>
              <a:t>General Information</a:t>
            </a:r>
            <a:endParaRPr lang="en-US" b="1" dirty="0">
              <a:solidFill>
                <a:schemeClr val="bg1"/>
              </a:solidFill>
            </a:endParaRPr>
          </a:p>
        </p:txBody>
      </p:sp>
      <p:sp>
        <p:nvSpPr>
          <p:cNvPr id="7" name="Content Placeholder 2"/>
          <p:cNvSpPr>
            <a:spLocks noGrp="1"/>
          </p:cNvSpPr>
          <p:nvPr>
            <p:ph idx="1"/>
          </p:nvPr>
        </p:nvSpPr>
        <p:spPr>
          <a:xfrm>
            <a:off x="381000" y="1600200"/>
            <a:ext cx="8534400" cy="4648200"/>
          </a:xfrm>
        </p:spPr>
        <p:txBody>
          <a:bodyPr/>
          <a:lstStyle/>
          <a:p>
            <a:r>
              <a:rPr lang="en-US" dirty="0" smtClean="0">
                <a:latin typeface="Georgia" pitchFamily="18" charset="0"/>
              </a:rPr>
              <a:t>Statutory basis:  35 </a:t>
            </a:r>
            <a:r>
              <a:rPr lang="en-US" dirty="0">
                <a:latin typeface="Georgia" pitchFamily="18" charset="0"/>
              </a:rPr>
              <a:t>U.S.C. 122(e</a:t>
            </a:r>
            <a:r>
              <a:rPr lang="en-US" dirty="0" smtClean="0">
                <a:latin typeface="Georgia" pitchFamily="18" charset="0"/>
              </a:rPr>
              <a:t>)</a:t>
            </a:r>
          </a:p>
          <a:p>
            <a:pPr marL="0" indent="0">
              <a:buNone/>
            </a:pPr>
            <a:endParaRPr lang="en-US" dirty="0">
              <a:latin typeface="Georgia" pitchFamily="18" charset="0"/>
            </a:endParaRPr>
          </a:p>
          <a:p>
            <a:r>
              <a:rPr lang="en-US" dirty="0" smtClean="0">
                <a:latin typeface="Georgia" pitchFamily="18" charset="0"/>
              </a:rPr>
              <a:t>Regulatory basis:  37 C.F.R. 1.290</a:t>
            </a:r>
          </a:p>
          <a:p>
            <a:pPr lvl="1"/>
            <a:r>
              <a:rPr lang="en-US" dirty="0" smtClean="0">
                <a:latin typeface="Georgia" pitchFamily="18" charset="0"/>
              </a:rPr>
              <a:t>Changes </a:t>
            </a:r>
            <a:r>
              <a:rPr lang="en-US" dirty="0">
                <a:latin typeface="Georgia" pitchFamily="18" charset="0"/>
              </a:rPr>
              <a:t>to Implement the Preissuance Submissions </a:t>
            </a:r>
            <a:r>
              <a:rPr lang="en-US" dirty="0" smtClean="0">
                <a:latin typeface="Georgia" pitchFamily="18" charset="0"/>
              </a:rPr>
              <a:t>by </a:t>
            </a:r>
            <a:r>
              <a:rPr lang="en-US" dirty="0">
                <a:latin typeface="Georgia" pitchFamily="18" charset="0"/>
              </a:rPr>
              <a:t>Third Party Provisions of the Leahy-Smith America Invents Act: Final Rule, </a:t>
            </a:r>
            <a:r>
              <a:rPr lang="en-US" dirty="0" smtClean="0">
                <a:latin typeface="Georgia" pitchFamily="18" charset="0"/>
              </a:rPr>
              <a:t/>
            </a:r>
            <a:br>
              <a:rPr lang="en-US" dirty="0" smtClean="0">
                <a:latin typeface="Georgia" pitchFamily="18" charset="0"/>
              </a:rPr>
            </a:br>
            <a:r>
              <a:rPr lang="en-US" dirty="0" smtClean="0">
                <a:latin typeface="Georgia" pitchFamily="18" charset="0"/>
              </a:rPr>
              <a:t>77 </a:t>
            </a:r>
            <a:r>
              <a:rPr lang="en-US" dirty="0">
                <a:latin typeface="Georgia" pitchFamily="18" charset="0"/>
              </a:rPr>
              <a:t>Fed. Reg. 42150 </a:t>
            </a:r>
            <a:r>
              <a:rPr lang="en-US" dirty="0" smtClean="0">
                <a:latin typeface="Georgia" pitchFamily="18" charset="0"/>
              </a:rPr>
              <a:t>(</a:t>
            </a:r>
            <a:r>
              <a:rPr lang="en-US" dirty="0">
                <a:latin typeface="Georgia" pitchFamily="18" charset="0"/>
              </a:rPr>
              <a:t>July 17, </a:t>
            </a:r>
            <a:r>
              <a:rPr lang="en-US" dirty="0" smtClean="0">
                <a:latin typeface="Georgia" pitchFamily="18" charset="0"/>
              </a:rPr>
              <a:t>2012)</a:t>
            </a:r>
          </a:p>
          <a:p>
            <a:pPr marL="0" indent="0">
              <a:buNone/>
            </a:pPr>
            <a:endParaRPr lang="en-US" dirty="0" smtClean="0">
              <a:latin typeface="Georgia" pitchFamily="18" charset="0"/>
            </a:endParaRPr>
          </a:p>
          <a:p>
            <a:r>
              <a:rPr lang="en-US" dirty="0" smtClean="0">
                <a:latin typeface="Georgia" pitchFamily="18" charset="0"/>
              </a:rPr>
              <a:t>Effective:  September 16, 2012</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36333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7030A0"/>
          </a:solidFill>
        </p:spPr>
        <p:txBody>
          <a:bodyPr/>
          <a:lstStyle/>
          <a:p>
            <a:r>
              <a:rPr lang="en-US" b="1" dirty="0" smtClean="0"/>
              <a:t>Pitfalls to Avoid</a:t>
            </a:r>
            <a:endParaRPr lang="en-US" dirty="0"/>
          </a:p>
        </p:txBody>
      </p:sp>
      <p:sp>
        <p:nvSpPr>
          <p:cNvPr id="3" name="Content Placeholder 2"/>
          <p:cNvSpPr>
            <a:spLocks noGrp="1"/>
          </p:cNvSpPr>
          <p:nvPr>
            <p:ph idx="1"/>
          </p:nvPr>
        </p:nvSpPr>
        <p:spPr>
          <a:xfrm>
            <a:off x="457200" y="1676400"/>
            <a:ext cx="8382000" cy="4876800"/>
          </a:xfrm>
        </p:spPr>
        <p:txBody>
          <a:bodyPr/>
          <a:lstStyle/>
          <a:p>
            <a:r>
              <a:rPr lang="en-US" sz="2200" dirty="0" smtClean="0">
                <a:latin typeface="Georgia" pitchFamily="18" charset="0"/>
              </a:rPr>
              <a:t>Do not </a:t>
            </a:r>
            <a:r>
              <a:rPr lang="en-US" sz="2200" dirty="0">
                <a:latin typeface="Georgia" pitchFamily="18" charset="0"/>
              </a:rPr>
              <a:t>submit follow-on papers </a:t>
            </a:r>
            <a:r>
              <a:rPr lang="en-US" sz="2200" dirty="0" smtClean="0">
                <a:latin typeface="Georgia" pitchFamily="18" charset="0"/>
              </a:rPr>
              <a:t>via </a:t>
            </a:r>
            <a:r>
              <a:rPr lang="en-US" sz="2200" dirty="0">
                <a:latin typeface="Georgia" pitchFamily="18" charset="0"/>
              </a:rPr>
              <a:t>the </a:t>
            </a:r>
            <a:r>
              <a:rPr lang="en-US" sz="2200" dirty="0" smtClean="0">
                <a:latin typeface="Georgia" pitchFamily="18" charset="0"/>
              </a:rPr>
              <a:t>preissuance submission </a:t>
            </a:r>
            <a:r>
              <a:rPr lang="en-US" sz="2200" dirty="0">
                <a:latin typeface="Georgia" pitchFamily="18" charset="0"/>
              </a:rPr>
              <a:t>interface in </a:t>
            </a:r>
            <a:r>
              <a:rPr lang="en-US" sz="2200" dirty="0" smtClean="0">
                <a:latin typeface="Georgia" pitchFamily="18" charset="0"/>
              </a:rPr>
              <a:t>EFS-Web</a:t>
            </a:r>
          </a:p>
          <a:p>
            <a:endParaRPr lang="en-US" sz="2200" dirty="0">
              <a:latin typeface="Georgia" pitchFamily="18" charset="0"/>
            </a:endParaRPr>
          </a:p>
          <a:p>
            <a:r>
              <a:rPr lang="en-US" sz="2200" dirty="0" smtClean="0">
                <a:latin typeface="Georgia" pitchFamily="18" charset="0"/>
              </a:rPr>
              <a:t>Do not forget fee </a:t>
            </a:r>
            <a:r>
              <a:rPr lang="en-US" sz="2200" dirty="0">
                <a:latin typeface="Georgia" pitchFamily="18" charset="0"/>
              </a:rPr>
              <a:t>to resubmit a </a:t>
            </a:r>
            <a:r>
              <a:rPr lang="en-US" sz="2200" dirty="0" smtClean="0">
                <a:latin typeface="Georgia" pitchFamily="18" charset="0"/>
              </a:rPr>
              <a:t>submission </a:t>
            </a:r>
            <a:r>
              <a:rPr lang="en-US" sz="2200" dirty="0">
                <a:latin typeface="Georgia" pitchFamily="18" charset="0"/>
              </a:rPr>
              <a:t>after receiving a </a:t>
            </a:r>
            <a:r>
              <a:rPr lang="en-US" sz="2200" dirty="0" smtClean="0">
                <a:latin typeface="Georgia" pitchFamily="18" charset="0"/>
              </a:rPr>
              <a:t>non-compliance notification</a:t>
            </a:r>
            <a:endParaRPr lang="en-US" sz="2200" dirty="0">
              <a:latin typeface="Georgia" pitchFamily="18" charset="0"/>
            </a:endParaRPr>
          </a:p>
          <a:p>
            <a:pPr marL="0" indent="0">
              <a:buNone/>
            </a:pPr>
            <a:endParaRPr lang="en-US" sz="22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20</a:t>
            </a:fld>
            <a:endParaRPr lang="en-US" dirty="0"/>
          </a:p>
        </p:txBody>
      </p:sp>
    </p:spTree>
    <p:extLst>
      <p:ext uri="{BB962C8B-B14F-4D97-AF65-F5344CB8AC3E}">
        <p14:creationId xmlns:p14="http://schemas.microsoft.com/office/powerpoint/2010/main" val="36382979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Preissuance Submission Services</a:t>
            </a:r>
            <a:endParaRPr lang="en-US" b="1" dirty="0"/>
          </a:p>
        </p:txBody>
      </p:sp>
      <p:sp>
        <p:nvSpPr>
          <p:cNvPr id="3" name="Content Placeholder 2"/>
          <p:cNvSpPr>
            <a:spLocks noGrp="1"/>
          </p:cNvSpPr>
          <p:nvPr>
            <p:ph idx="1"/>
          </p:nvPr>
        </p:nvSpPr>
        <p:spPr/>
        <p:txBody>
          <a:bodyPr/>
          <a:lstStyle/>
          <a:p>
            <a:r>
              <a:rPr lang="en-US" sz="2400" dirty="0" smtClean="0">
                <a:latin typeface="Georgia" pitchFamily="18" charset="0"/>
              </a:rPr>
              <a:t>Patent Stack Exchange</a:t>
            </a:r>
          </a:p>
          <a:p>
            <a:pPr lvl="1"/>
            <a:r>
              <a:rPr lang="en-US" sz="2400" dirty="0" smtClean="0">
                <a:latin typeface="Georgia" pitchFamily="18" charset="0"/>
              </a:rPr>
              <a:t>Uses crowd sourcing to collect potential printed publications</a:t>
            </a:r>
          </a:p>
          <a:p>
            <a:pPr lvl="1"/>
            <a:r>
              <a:rPr lang="en-US" sz="2400" dirty="0">
                <a:latin typeface="Georgia" pitchFamily="18" charset="0"/>
              </a:rPr>
              <a:t>http://patents.stackexchange.com</a:t>
            </a:r>
            <a:r>
              <a:rPr lang="en-US" sz="2400" dirty="0" smtClean="0">
                <a:latin typeface="Georgia" pitchFamily="18" charset="0"/>
              </a:rPr>
              <a:t>/ </a:t>
            </a:r>
          </a:p>
          <a:p>
            <a:pPr lvl="1"/>
            <a:endParaRPr lang="en-US" sz="2400" dirty="0">
              <a:latin typeface="Georgia" pitchFamily="18" charset="0"/>
            </a:endParaRPr>
          </a:p>
          <a:p>
            <a:r>
              <a:rPr lang="en-US" sz="2400" dirty="0" smtClean="0">
                <a:latin typeface="Georgia" pitchFamily="18" charset="0"/>
              </a:rPr>
              <a:t>Commercial vendors</a:t>
            </a:r>
          </a:p>
          <a:p>
            <a:pPr lvl="1"/>
            <a:r>
              <a:rPr lang="en-US" sz="2400" dirty="0" smtClean="0">
                <a:latin typeface="Georgia" pitchFamily="18" charset="0"/>
              </a:rPr>
              <a:t>IP.com</a:t>
            </a:r>
          </a:p>
          <a:p>
            <a:pPr lvl="1"/>
            <a:r>
              <a:rPr lang="en-US" sz="2400" dirty="0" smtClean="0">
                <a:latin typeface="Georgia" pitchFamily="18" charset="0"/>
              </a:rPr>
              <a:t>Patronus</a:t>
            </a:r>
          </a:p>
          <a:p>
            <a:pPr lvl="2"/>
            <a:r>
              <a:rPr lang="en-US" sz="2000" dirty="0" smtClean="0">
                <a:latin typeface="Georgia" pitchFamily="18" charset="0"/>
              </a:rPr>
              <a:t>http</a:t>
            </a:r>
            <a:r>
              <a:rPr lang="en-US" sz="2000" dirty="0">
                <a:latin typeface="Georgia" pitchFamily="18" charset="0"/>
              </a:rPr>
              <a:t>://gary-gerttula.squarespace.com/pre-issuance-tracking-and-submissions/</a:t>
            </a:r>
            <a:endParaRPr lang="en-US" sz="2000" dirty="0" smtClean="0">
              <a:latin typeface="Georgia" pitchFamily="18" charset="0"/>
            </a:endParaRPr>
          </a:p>
          <a:p>
            <a:pPr marL="457200" lvl="1" indent="0">
              <a:buNone/>
            </a:pPr>
            <a:endParaRPr lang="en-US" sz="2400" dirty="0" smtClean="0">
              <a:latin typeface="Georgia" pitchFamily="18" charset="0"/>
            </a:endParaRPr>
          </a:p>
          <a:p>
            <a:pPr lvl="2"/>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21</a:t>
            </a:fld>
            <a:endParaRPr lang="en-US" dirty="0"/>
          </a:p>
        </p:txBody>
      </p:sp>
    </p:spTree>
    <p:extLst>
      <p:ext uri="{BB962C8B-B14F-4D97-AF65-F5344CB8AC3E}">
        <p14:creationId xmlns:p14="http://schemas.microsoft.com/office/powerpoint/2010/main" val="16507296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84" y="228600"/>
            <a:ext cx="7239116" cy="1143000"/>
          </a:xfrm>
          <a:solidFill>
            <a:srgbClr val="92D050"/>
          </a:solidFill>
        </p:spPr>
        <p:txBody>
          <a:bodyPr/>
          <a:lstStyle/>
          <a:p>
            <a:r>
              <a:rPr lang="en-US" b="1" dirty="0" smtClean="0"/>
              <a:t>Patent Stack Exchange: Example</a:t>
            </a:r>
            <a:endParaRPr lang="en-US"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22</a:t>
            </a:fld>
            <a:endParaRPr lang="en-US" dirty="0"/>
          </a:p>
        </p:txBody>
      </p:sp>
      <p:pic>
        <p:nvPicPr>
          <p:cNvPr id="2050" name="Picture 2" descr="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90" y="1602336"/>
            <a:ext cx="888881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7606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84" y="228600"/>
            <a:ext cx="7239116" cy="1143000"/>
          </a:xfrm>
          <a:solidFill>
            <a:srgbClr val="92D050"/>
          </a:solidFill>
        </p:spPr>
        <p:txBody>
          <a:bodyPr/>
          <a:lstStyle/>
          <a:p>
            <a:r>
              <a:rPr lang="en-US" b="1" dirty="0" smtClean="0"/>
              <a:t>Patent Stack Exchange: Example</a:t>
            </a:r>
            <a:endParaRPr lang="en-US" b="1"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23</a:t>
            </a:fld>
            <a:endParaRPr lang="en-US" dirty="0"/>
          </a:p>
        </p:txBody>
      </p:sp>
      <p:pic>
        <p:nvPicPr>
          <p:cNvPr id="3074" name="Picture 2" descr="web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57" y="2286000"/>
            <a:ext cx="8827443" cy="287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1726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AIA Help</a:t>
            </a:r>
            <a:endParaRPr lang="en-US" b="1" dirty="0"/>
          </a:p>
        </p:txBody>
      </p:sp>
      <p:sp>
        <p:nvSpPr>
          <p:cNvPr id="3" name="Content Placeholder 2"/>
          <p:cNvSpPr>
            <a:spLocks noGrp="1"/>
          </p:cNvSpPr>
          <p:nvPr>
            <p:ph idx="1"/>
          </p:nvPr>
        </p:nvSpPr>
        <p:spPr/>
        <p:txBody>
          <a:bodyPr/>
          <a:lstStyle/>
          <a:p>
            <a:r>
              <a:rPr lang="en-US" sz="2600" dirty="0" smtClean="0">
                <a:latin typeface="Georgia" pitchFamily="18" charset="0"/>
              </a:rPr>
              <a:t>1-855-HELP-AIA (1-855-435-7242</a:t>
            </a:r>
            <a:r>
              <a:rPr lang="en-US" sz="2600" dirty="0">
                <a:latin typeface="Georgia" pitchFamily="18" charset="0"/>
              </a:rPr>
              <a:t>)</a:t>
            </a:r>
          </a:p>
          <a:p>
            <a:pPr marL="0" indent="0">
              <a:buNone/>
            </a:pPr>
            <a:endParaRPr lang="en-US" sz="2600" dirty="0">
              <a:latin typeface="Georgia" pitchFamily="18" charset="0"/>
            </a:endParaRPr>
          </a:p>
          <a:p>
            <a:r>
              <a:rPr lang="en-US" sz="2600" dirty="0" smtClean="0">
                <a:latin typeface="Georgia" pitchFamily="18" charset="0"/>
              </a:rPr>
              <a:t>HELPAIA@uspto.gov</a:t>
            </a:r>
          </a:p>
          <a:p>
            <a:endParaRPr lang="en-US" sz="2600" dirty="0" smtClean="0">
              <a:latin typeface="Georgia" pitchFamily="18" charset="0"/>
            </a:endParaRPr>
          </a:p>
          <a:p>
            <a:r>
              <a:rPr lang="en-US" sz="2600" dirty="0" smtClean="0">
                <a:latin typeface="Georgia" pitchFamily="18" charset="0"/>
              </a:rPr>
              <a:t>www.uspto.gov/AmericaInventsAct</a:t>
            </a:r>
          </a:p>
        </p:txBody>
      </p:sp>
      <p:sp>
        <p:nvSpPr>
          <p:cNvPr id="4" name="Slide Number Placeholder 3"/>
          <p:cNvSpPr>
            <a:spLocks noGrp="1"/>
          </p:cNvSpPr>
          <p:nvPr>
            <p:ph type="sldNum" sz="quarter" idx="12"/>
          </p:nvPr>
        </p:nvSpPr>
        <p:spPr/>
        <p:txBody>
          <a:bodyPr/>
          <a:lstStyle/>
          <a:p>
            <a:fld id="{A322D79F-CF7F-4B2C-8D18-CCF7B0536F99}" type="slidenum">
              <a:rPr lang="en-US" smtClean="0"/>
              <a:t>24</a:t>
            </a:fld>
            <a:endParaRPr lang="en-US" dirty="0"/>
          </a:p>
        </p:txBody>
      </p:sp>
    </p:spTree>
    <p:extLst>
      <p:ext uri="{BB962C8B-B14F-4D97-AF65-F5344CB8AC3E}">
        <p14:creationId xmlns:p14="http://schemas.microsoft.com/office/powerpoint/2010/main" val="409725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1447800"/>
            <a:ext cx="8915400" cy="1295400"/>
          </a:xfrm>
        </p:spPr>
        <p:txBody>
          <a:bodyPr/>
          <a:lstStyle/>
          <a:p>
            <a:r>
              <a:rPr lang="en-US" sz="5400" b="1" dirty="0" smtClean="0"/>
              <a:t>Thank You</a:t>
            </a:r>
            <a:endParaRPr lang="en-US" sz="5400" b="1" dirty="0"/>
          </a:p>
        </p:txBody>
      </p:sp>
      <p:graphicFrame>
        <p:nvGraphicFramePr>
          <p:cNvPr id="5" name="Table 4" descr="&quot;&quot;"/>
          <p:cNvGraphicFramePr>
            <a:graphicFrameLocks noGrp="1"/>
          </p:cNvGraphicFramePr>
          <p:nvPr>
            <p:extLst>
              <p:ext uri="{D42A27DB-BD31-4B8C-83A1-F6EECF244321}">
                <p14:modId xmlns:p14="http://schemas.microsoft.com/office/powerpoint/2010/main" val="1733351379"/>
              </p:ext>
            </p:extLst>
          </p:nvPr>
        </p:nvGraphicFramePr>
        <p:xfrm>
          <a:off x="2712267" y="3810000"/>
          <a:ext cx="3150704" cy="1727200"/>
        </p:xfrm>
        <a:graphic>
          <a:graphicData uri="http://schemas.openxmlformats.org/drawingml/2006/table">
            <a:tbl>
              <a:tblPr firstRow="1" bandRow="1">
                <a:tableStyleId>{2D5ABB26-0587-4C30-8999-92F81FD0307C}</a:tableStyleId>
              </a:tblPr>
              <a:tblGrid>
                <a:gridCol w="3150704"/>
              </a:tblGrid>
              <a:tr h="381000">
                <a:tc>
                  <a:txBody>
                    <a:bodyPr/>
                    <a:lstStyle/>
                    <a:p>
                      <a:r>
                        <a:rPr lang="en-US" sz="1600" b="1" dirty="0" smtClean="0">
                          <a:solidFill>
                            <a:schemeClr val="tx2"/>
                          </a:solidFill>
                        </a:rPr>
                        <a:t>Janet</a:t>
                      </a:r>
                      <a:r>
                        <a:rPr lang="en-US" sz="1600" b="1" baseline="0" dirty="0" smtClean="0">
                          <a:solidFill>
                            <a:schemeClr val="tx2"/>
                          </a:solidFill>
                        </a:rPr>
                        <a:t> Gongola</a:t>
                      </a:r>
                      <a:endParaRPr lang="en-US" sz="1600" b="1" dirty="0">
                        <a:solidFill>
                          <a:schemeClr val="tx2"/>
                        </a:solidFill>
                      </a:endParaRPr>
                    </a:p>
                  </a:txBody>
                  <a:tcPr/>
                </a:tc>
              </a:tr>
              <a:tr h="381000">
                <a:tc>
                  <a:txBody>
                    <a:bodyPr/>
                    <a:lstStyle/>
                    <a:p>
                      <a:r>
                        <a:rPr lang="en-US" sz="1600" b="1" dirty="0" smtClean="0">
                          <a:solidFill>
                            <a:schemeClr val="tx2"/>
                          </a:solidFill>
                        </a:rPr>
                        <a:t>Patent Reform</a:t>
                      </a:r>
                      <a:r>
                        <a:rPr lang="en-US" sz="1600" b="1" baseline="0" dirty="0" smtClean="0">
                          <a:solidFill>
                            <a:schemeClr val="tx2"/>
                          </a:solidFill>
                        </a:rPr>
                        <a:t> Coordinator</a:t>
                      </a:r>
                      <a:endParaRPr lang="en-US" sz="1600" b="1" dirty="0">
                        <a:solidFill>
                          <a:schemeClr val="tx2"/>
                        </a:solidFill>
                      </a:endParaRPr>
                    </a:p>
                  </a:txBody>
                  <a:tcPr/>
                </a:tc>
              </a:tr>
              <a:tr h="381000">
                <a:tc>
                  <a:txBody>
                    <a:bodyPr/>
                    <a:lstStyle/>
                    <a:p>
                      <a:r>
                        <a:rPr lang="en-US" sz="1600" b="1" dirty="0" smtClean="0">
                          <a:solidFill>
                            <a:schemeClr val="tx2"/>
                          </a:solidFill>
                        </a:rPr>
                        <a:t>Janet.Gongola@uspto.gov</a:t>
                      </a:r>
                      <a:endParaRPr lang="en-US" sz="1600" b="1" dirty="0">
                        <a:solidFill>
                          <a:schemeClr val="tx2"/>
                        </a:solidFill>
                      </a:endParaRPr>
                    </a:p>
                  </a:txBody>
                  <a:tcPr/>
                </a:tc>
              </a:tr>
              <a:tr h="584200">
                <a:tc>
                  <a:txBody>
                    <a:bodyPr/>
                    <a:lstStyle/>
                    <a:p>
                      <a:r>
                        <a:rPr lang="en-US" sz="1600" b="1" dirty="0" smtClean="0">
                          <a:solidFill>
                            <a:schemeClr val="tx2"/>
                          </a:solidFill>
                        </a:rPr>
                        <a:t>Direct</a:t>
                      </a:r>
                      <a:r>
                        <a:rPr lang="en-US" sz="1600" b="1" baseline="0" dirty="0" smtClean="0">
                          <a:solidFill>
                            <a:schemeClr val="tx2"/>
                          </a:solidFill>
                        </a:rPr>
                        <a:t> dial:  517-272-8734</a:t>
                      </a:r>
                      <a:endParaRPr lang="en-US" sz="1600" b="1" dirty="0">
                        <a:solidFill>
                          <a:schemeClr val="tx2"/>
                        </a:solidFill>
                      </a:endParaRPr>
                    </a:p>
                  </a:txBody>
                  <a:tcPr/>
                </a:tc>
              </a:tr>
            </a:tbl>
          </a:graphicData>
        </a:graphic>
      </p:graphicFrame>
    </p:spTree>
    <p:extLst>
      <p:ext uri="{BB962C8B-B14F-4D97-AF65-F5344CB8AC3E}">
        <p14:creationId xmlns:p14="http://schemas.microsoft.com/office/powerpoint/2010/main" val="182358682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b="1" dirty="0" smtClean="0">
                <a:solidFill>
                  <a:schemeClr val="bg1"/>
                </a:solidFill>
              </a:rPr>
              <a:t>Applicability</a:t>
            </a:r>
            <a:endParaRPr lang="en-US" b="1" dirty="0">
              <a:solidFill>
                <a:schemeClr val="bg1"/>
              </a:solidFill>
            </a:endParaRPr>
          </a:p>
        </p:txBody>
      </p:sp>
      <p:sp>
        <p:nvSpPr>
          <p:cNvPr id="7" name="Content Placeholder 2"/>
          <p:cNvSpPr>
            <a:spLocks noGrp="1"/>
          </p:cNvSpPr>
          <p:nvPr>
            <p:ph idx="1"/>
          </p:nvPr>
        </p:nvSpPr>
        <p:spPr>
          <a:xfrm>
            <a:off x="381000" y="1600200"/>
            <a:ext cx="8534400" cy="4648200"/>
          </a:xfrm>
        </p:spPr>
        <p:txBody>
          <a:bodyPr/>
          <a:lstStyle/>
          <a:p>
            <a:pPr marL="457200" lvl="1" indent="-457200">
              <a:buFont typeface="Arial" pitchFamily="34" charset="0"/>
              <a:buChar char="•"/>
            </a:pPr>
            <a:r>
              <a:rPr lang="en-US" dirty="0" smtClean="0">
                <a:latin typeface="Georgia" pitchFamily="18" charset="0"/>
              </a:rPr>
              <a:t>May be filed in pending </a:t>
            </a:r>
            <a:r>
              <a:rPr lang="en-US" dirty="0">
                <a:latin typeface="Georgia" pitchFamily="18" charset="0"/>
              </a:rPr>
              <a:t>or abandoned utility, design, and plant applications filed before, on, or after September 16, </a:t>
            </a:r>
            <a:r>
              <a:rPr lang="en-US" dirty="0" smtClean="0">
                <a:latin typeface="Georgia" pitchFamily="18" charset="0"/>
              </a:rPr>
              <a:t>2012 </a:t>
            </a:r>
          </a:p>
          <a:p>
            <a:pPr marL="0" lvl="1" indent="0">
              <a:buNone/>
            </a:pPr>
            <a:endParaRPr lang="en-US" dirty="0" smtClean="0">
              <a:latin typeface="Georgia" pitchFamily="18" charset="0"/>
            </a:endParaRPr>
          </a:p>
          <a:p>
            <a:pPr marL="342900" lvl="1" indent="-342900">
              <a:buFont typeface="Arial" pitchFamily="34" charset="0"/>
              <a:buChar char="•"/>
            </a:pPr>
            <a:r>
              <a:rPr lang="en-US" dirty="0">
                <a:latin typeface="Georgia" pitchFamily="18" charset="0"/>
              </a:rPr>
              <a:t>M</a:t>
            </a:r>
            <a:r>
              <a:rPr lang="en-US" dirty="0" smtClean="0">
                <a:latin typeface="Georgia" pitchFamily="18" charset="0"/>
              </a:rPr>
              <a:t>ay </a:t>
            </a:r>
            <a:r>
              <a:rPr lang="en-US" u="sng" dirty="0">
                <a:latin typeface="Georgia" pitchFamily="18" charset="0"/>
              </a:rPr>
              <a:t>not</a:t>
            </a:r>
            <a:r>
              <a:rPr lang="en-US" dirty="0">
                <a:latin typeface="Georgia" pitchFamily="18" charset="0"/>
              </a:rPr>
              <a:t> be filed in issued patents, reissue applications, or </a:t>
            </a:r>
            <a:r>
              <a:rPr lang="en-US" dirty="0" smtClean="0">
                <a:latin typeface="Georgia" pitchFamily="18" charset="0"/>
              </a:rPr>
              <a:t>reexamination proceedings</a:t>
            </a:r>
            <a:endParaRPr lang="en-US" dirty="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291580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b="1" dirty="0" smtClean="0">
                <a:solidFill>
                  <a:schemeClr val="bg1"/>
                </a:solidFill>
              </a:rPr>
              <a:t>The Basics</a:t>
            </a:r>
            <a:endParaRPr lang="en-US" b="1" dirty="0">
              <a:solidFill>
                <a:schemeClr val="bg1"/>
              </a:solidFill>
            </a:endParaRPr>
          </a:p>
        </p:txBody>
      </p:sp>
      <p:sp>
        <p:nvSpPr>
          <p:cNvPr id="7" name="Content Placeholder 2"/>
          <p:cNvSpPr>
            <a:spLocks noGrp="1"/>
          </p:cNvSpPr>
          <p:nvPr>
            <p:ph idx="1"/>
          </p:nvPr>
        </p:nvSpPr>
        <p:spPr>
          <a:xfrm>
            <a:off x="381000" y="1600200"/>
            <a:ext cx="8534400" cy="4648200"/>
          </a:xfrm>
        </p:spPr>
        <p:txBody>
          <a:bodyPr/>
          <a:lstStyle/>
          <a:p>
            <a:pPr>
              <a:spcBef>
                <a:spcPts val="0"/>
              </a:spcBef>
              <a:spcAft>
                <a:spcPts val="600"/>
              </a:spcAft>
            </a:pPr>
            <a:r>
              <a:rPr lang="en-US" sz="2400" dirty="0" smtClean="0">
                <a:latin typeface="Georgia" pitchFamily="18" charset="0"/>
              </a:rPr>
              <a:t>Any third party may submit printed publications for consideration and inclusion in the record of the application</a:t>
            </a:r>
          </a:p>
          <a:p>
            <a:pPr lvl="1">
              <a:spcBef>
                <a:spcPts val="0"/>
              </a:spcBef>
              <a:spcAft>
                <a:spcPts val="600"/>
              </a:spcAft>
            </a:pPr>
            <a:endParaRPr lang="en-US" sz="2400" dirty="0" smtClean="0">
              <a:latin typeface="Georgia" pitchFamily="18" charset="0"/>
            </a:endParaRPr>
          </a:p>
          <a:p>
            <a:pPr>
              <a:spcBef>
                <a:spcPts val="0"/>
              </a:spcBef>
              <a:spcAft>
                <a:spcPts val="600"/>
              </a:spcAft>
            </a:pPr>
            <a:r>
              <a:rPr lang="en-US" sz="2400" dirty="0" smtClean="0">
                <a:latin typeface="Georgia" pitchFamily="18" charset="0"/>
              </a:rPr>
              <a:t>Submission  must:</a:t>
            </a:r>
          </a:p>
          <a:p>
            <a:pPr lvl="1">
              <a:spcBef>
                <a:spcPts val="0"/>
              </a:spcBef>
              <a:spcAft>
                <a:spcPts val="600"/>
              </a:spcAft>
            </a:pPr>
            <a:r>
              <a:rPr lang="en-US" sz="2400" dirty="0" smtClean="0">
                <a:latin typeface="Georgia" pitchFamily="18" charset="0"/>
              </a:rPr>
              <a:t>be timely; </a:t>
            </a:r>
          </a:p>
          <a:p>
            <a:pPr lvl="1">
              <a:spcBef>
                <a:spcPts val="0"/>
              </a:spcBef>
              <a:spcAft>
                <a:spcPts val="600"/>
              </a:spcAft>
            </a:pPr>
            <a:r>
              <a:rPr lang="en-US" sz="2400" dirty="0" smtClean="0">
                <a:latin typeface="Georgia" pitchFamily="18" charset="0"/>
              </a:rPr>
              <a:t>made in writing; and</a:t>
            </a:r>
          </a:p>
          <a:p>
            <a:pPr lvl="1">
              <a:spcBef>
                <a:spcPts val="0"/>
              </a:spcBef>
              <a:spcAft>
                <a:spcPts val="600"/>
              </a:spcAft>
            </a:pPr>
            <a:r>
              <a:rPr lang="en-US" sz="2400" dirty="0" smtClean="0">
                <a:latin typeface="Georgia" pitchFamily="18" charset="0"/>
              </a:rPr>
              <a:t>include </a:t>
            </a:r>
            <a:r>
              <a:rPr lang="en-US" sz="2400" dirty="0">
                <a:latin typeface="Georgia" pitchFamily="18" charset="0"/>
              </a:rPr>
              <a:t>c</a:t>
            </a:r>
            <a:r>
              <a:rPr lang="en-US" sz="2400" dirty="0" smtClean="0">
                <a:latin typeface="Georgia" pitchFamily="18" charset="0"/>
              </a:rPr>
              <a:t>oncise description of asserted relevance of each document</a:t>
            </a:r>
            <a:r>
              <a:rPr lang="en-US" sz="2400" dirty="0">
                <a:latin typeface="Georgia" pitchFamily="18" charset="0"/>
              </a:rPr>
              <a:t>,</a:t>
            </a:r>
            <a:r>
              <a:rPr lang="en-US" sz="2400" dirty="0" smtClean="0">
                <a:latin typeface="Georgia" pitchFamily="18" charset="0"/>
              </a:rPr>
              <a:t> fee, and</a:t>
            </a:r>
            <a:r>
              <a:rPr lang="en-US" sz="2400" dirty="0">
                <a:latin typeface="Georgia" pitchFamily="18" charset="0"/>
              </a:rPr>
              <a:t> </a:t>
            </a:r>
            <a:r>
              <a:rPr lang="en-US" sz="2400" dirty="0" smtClean="0">
                <a:latin typeface="Georgia" pitchFamily="18" charset="0"/>
              </a:rPr>
              <a:t>statement of compliance with statute</a:t>
            </a: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269864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noFill/>
        </p:spPr>
        <p:txBody>
          <a:bodyPr/>
          <a:lstStyle/>
          <a:p>
            <a:r>
              <a:rPr lang="en-US" sz="3600" b="1" dirty="0" smtClean="0">
                <a:solidFill>
                  <a:schemeClr val="bg1"/>
                </a:solidFill>
              </a:rPr>
              <a:t>Printed Publications</a:t>
            </a:r>
            <a:endParaRPr lang="en-US" sz="3600" b="1" dirty="0">
              <a:solidFill>
                <a:schemeClr val="bg1"/>
              </a:solidFill>
            </a:endParaRPr>
          </a:p>
        </p:txBody>
      </p:sp>
      <p:sp>
        <p:nvSpPr>
          <p:cNvPr id="3" name="Content Placeholder 2"/>
          <p:cNvSpPr>
            <a:spLocks noGrp="1"/>
          </p:cNvSpPr>
          <p:nvPr>
            <p:ph idx="1"/>
          </p:nvPr>
        </p:nvSpPr>
        <p:spPr>
          <a:xfrm>
            <a:off x="457200" y="1600200"/>
            <a:ext cx="8305800" cy="4525963"/>
          </a:xfrm>
        </p:spPr>
        <p:txBody>
          <a:bodyPr/>
          <a:lstStyle/>
          <a:p>
            <a:r>
              <a:rPr lang="en-US" sz="2400" dirty="0" smtClean="0">
                <a:latin typeface="Georgia" pitchFamily="18" charset="0"/>
              </a:rPr>
              <a:t>Submissions are limited to “printed publications”</a:t>
            </a:r>
          </a:p>
          <a:p>
            <a:endParaRPr lang="en-US" sz="2400" dirty="0">
              <a:latin typeface="Georgia" pitchFamily="18" charset="0"/>
            </a:endParaRPr>
          </a:p>
          <a:p>
            <a:endParaRPr lang="en-US" sz="2400" dirty="0" smtClean="0">
              <a:latin typeface="Georgia" pitchFamily="18" charset="0"/>
            </a:endParaRPr>
          </a:p>
          <a:p>
            <a:endParaRPr lang="en-US" sz="2400" dirty="0">
              <a:latin typeface="Georgia" pitchFamily="18" charset="0"/>
            </a:endParaRPr>
          </a:p>
          <a:p>
            <a:endParaRPr lang="en-US" sz="2400" dirty="0" smtClean="0">
              <a:latin typeface="Georgia" pitchFamily="18" charset="0"/>
            </a:endParaRPr>
          </a:p>
          <a:p>
            <a:endParaRPr lang="en-US" sz="2400" dirty="0">
              <a:latin typeface="Georgia" pitchFamily="18" charset="0"/>
            </a:endParaRPr>
          </a:p>
          <a:p>
            <a:endParaRPr lang="en-US" sz="2400" dirty="0" smtClean="0">
              <a:latin typeface="Georgia" pitchFamily="18" charset="0"/>
            </a:endParaRPr>
          </a:p>
          <a:p>
            <a:endParaRPr lang="en-US" sz="2400" dirty="0">
              <a:latin typeface="Georgia" pitchFamily="18" charset="0"/>
            </a:endParaRPr>
          </a:p>
          <a:p>
            <a:pPr marL="0" indent="0">
              <a:spcBef>
                <a:spcPts val="0"/>
              </a:spcBef>
              <a:buNone/>
            </a:pPr>
            <a:endParaRPr lang="en-US" sz="2400" dirty="0">
              <a:latin typeface="Georgia" pitchFamily="18" charset="0"/>
            </a:endParaRPr>
          </a:p>
          <a:p>
            <a:pPr>
              <a:spcBef>
                <a:spcPts val="0"/>
              </a:spcBef>
            </a:pPr>
            <a:endParaRPr lang="en-US" sz="2400" dirty="0" smtClean="0">
              <a:latin typeface="Georgia" pitchFamily="18" charset="0"/>
            </a:endParaRPr>
          </a:p>
          <a:p>
            <a:pPr>
              <a:spcBef>
                <a:spcPts val="0"/>
              </a:spcBef>
            </a:pPr>
            <a:r>
              <a:rPr lang="en-US" sz="2400" dirty="0" smtClean="0">
                <a:latin typeface="Georgia" pitchFamily="18" charset="0"/>
              </a:rPr>
              <a:t>Publications cumulative to those submitted by the applicant may </a:t>
            </a:r>
            <a:r>
              <a:rPr lang="en-US" sz="2400" dirty="0">
                <a:latin typeface="Georgia" pitchFamily="18" charset="0"/>
              </a:rPr>
              <a:t>be submitted</a:t>
            </a:r>
          </a:p>
          <a:p>
            <a:endParaRPr lang="en-US" sz="2400" dirty="0" smtClean="0">
              <a:latin typeface="Georgia" pitchFamily="18" charset="0"/>
            </a:endParaRPr>
          </a:p>
          <a:p>
            <a:endParaRPr lang="en-US" sz="2400" dirty="0" smtClean="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srgbClr val="000000"/>
                </a:solidFill>
              </a:rPr>
              <a:pPr>
                <a:defRPr/>
              </a:pPr>
              <a:t>5</a:t>
            </a:fld>
            <a:endParaRPr lang="en-US" dirty="0">
              <a:solidFill>
                <a:srgbClr val="000000"/>
              </a:solidFill>
            </a:endParaRPr>
          </a:p>
        </p:txBody>
      </p:sp>
      <p:graphicFrame>
        <p:nvGraphicFramePr>
          <p:cNvPr id="5" name="Table 4" descr="&quot;&quot;"/>
          <p:cNvGraphicFramePr>
            <a:graphicFrameLocks noGrp="1"/>
          </p:cNvGraphicFramePr>
          <p:nvPr>
            <p:extLst>
              <p:ext uri="{D42A27DB-BD31-4B8C-83A1-F6EECF244321}">
                <p14:modId xmlns:p14="http://schemas.microsoft.com/office/powerpoint/2010/main" val="2057413880"/>
              </p:ext>
            </p:extLst>
          </p:nvPr>
        </p:nvGraphicFramePr>
        <p:xfrm>
          <a:off x="533400" y="2209801"/>
          <a:ext cx="8153400" cy="3047999"/>
        </p:xfrm>
        <a:graphic>
          <a:graphicData uri="http://schemas.openxmlformats.org/drawingml/2006/table">
            <a:tbl>
              <a:tblPr firstRow="1" bandRow="1">
                <a:effectLst>
                  <a:innerShdw blurRad="114300">
                    <a:prstClr val="black"/>
                  </a:innerShdw>
                </a:effectLst>
                <a:tableStyleId>{93296810-A885-4BE3-A3E7-6D5BEEA58F35}</a:tableStyleId>
              </a:tblPr>
              <a:tblGrid>
                <a:gridCol w="4076700"/>
                <a:gridCol w="4076700"/>
              </a:tblGrid>
              <a:tr h="695158">
                <a:tc>
                  <a:txBody>
                    <a:bodyPr/>
                    <a:lstStyle/>
                    <a:p>
                      <a:pPr algn="ctr"/>
                      <a:r>
                        <a:rPr lang="en-US" dirty="0" smtClean="0">
                          <a:solidFill>
                            <a:srgbClr val="FFFF00"/>
                          </a:solidFill>
                          <a:latin typeface="Georgia" pitchFamily="18" charset="0"/>
                        </a:rPr>
                        <a:t>Printed Publication</a:t>
                      </a:r>
                      <a:r>
                        <a:rPr lang="en-US" baseline="0" dirty="0" smtClean="0">
                          <a:solidFill>
                            <a:srgbClr val="FFFF00"/>
                          </a:solidFill>
                          <a:latin typeface="Georgia" pitchFamily="18" charset="0"/>
                        </a:rPr>
                        <a:t> Examples</a:t>
                      </a:r>
                      <a:endParaRPr lang="en-US" dirty="0">
                        <a:solidFill>
                          <a:srgbClr val="FFFF00"/>
                        </a:solidFill>
                        <a:latin typeface="Georgia" pitchFamily="18" charset="0"/>
                      </a:endParaRPr>
                    </a:p>
                  </a:txBody>
                  <a:tcPr/>
                </a:tc>
                <a:tc>
                  <a:txBody>
                    <a:bodyPr/>
                    <a:lstStyle/>
                    <a:p>
                      <a:pPr algn="ctr"/>
                      <a:r>
                        <a:rPr lang="en-US" dirty="0" smtClean="0">
                          <a:solidFill>
                            <a:srgbClr val="FFFF00"/>
                          </a:solidFill>
                          <a:latin typeface="Georgia" pitchFamily="18" charset="0"/>
                        </a:rPr>
                        <a:t>NOT Printed</a:t>
                      </a:r>
                      <a:r>
                        <a:rPr lang="en-US" baseline="0" dirty="0" smtClean="0">
                          <a:solidFill>
                            <a:srgbClr val="FFFF00"/>
                          </a:solidFill>
                          <a:latin typeface="Georgia" pitchFamily="18" charset="0"/>
                        </a:rPr>
                        <a:t> Publications</a:t>
                      </a:r>
                      <a:endParaRPr lang="en-US" dirty="0">
                        <a:solidFill>
                          <a:srgbClr val="FFFF00"/>
                        </a:solidFill>
                        <a:latin typeface="Georgia" pitchFamily="18" charset="0"/>
                      </a:endParaRPr>
                    </a:p>
                  </a:txBody>
                  <a:tcPr/>
                </a:tc>
              </a:tr>
              <a:tr h="695158">
                <a:tc>
                  <a:txBody>
                    <a:bodyPr/>
                    <a:lstStyle/>
                    <a:p>
                      <a:r>
                        <a:rPr lang="en-US" dirty="0" smtClean="0">
                          <a:latin typeface="Georgia" pitchFamily="18" charset="0"/>
                        </a:rPr>
                        <a:t>U.S. or foreign</a:t>
                      </a:r>
                      <a:r>
                        <a:rPr lang="en-US" baseline="0" dirty="0" smtClean="0">
                          <a:latin typeface="Georgia" pitchFamily="18" charset="0"/>
                        </a:rPr>
                        <a:t> </a:t>
                      </a:r>
                      <a:r>
                        <a:rPr lang="en-US" dirty="0" smtClean="0">
                          <a:latin typeface="Georgia" pitchFamily="18" charset="0"/>
                        </a:rPr>
                        <a:t>patent</a:t>
                      </a:r>
                      <a:endParaRPr lang="en-US" dirty="0">
                        <a:latin typeface="Georgia" pitchFamily="18" charset="0"/>
                      </a:endParaRPr>
                    </a:p>
                  </a:txBody>
                  <a:tcPr/>
                </a:tc>
                <a:tc>
                  <a:txBody>
                    <a:bodyPr/>
                    <a:lstStyle/>
                    <a:p>
                      <a:r>
                        <a:rPr lang="en-US" dirty="0" smtClean="0">
                          <a:latin typeface="Georgia" pitchFamily="18" charset="0"/>
                        </a:rPr>
                        <a:t>Confidential internal</a:t>
                      </a:r>
                      <a:r>
                        <a:rPr lang="en-US" baseline="0" dirty="0" smtClean="0">
                          <a:latin typeface="Georgia" pitchFamily="18" charset="0"/>
                        </a:rPr>
                        <a:t> memo</a:t>
                      </a:r>
                      <a:endParaRPr lang="en-US" dirty="0">
                        <a:latin typeface="Georgia" pitchFamily="18" charset="0"/>
                      </a:endParaRPr>
                    </a:p>
                  </a:txBody>
                  <a:tcPr/>
                </a:tc>
              </a:tr>
              <a:tr h="695158">
                <a:tc>
                  <a:txBody>
                    <a:bodyPr/>
                    <a:lstStyle/>
                    <a:p>
                      <a:r>
                        <a:rPr lang="en-US" dirty="0" smtClean="0">
                          <a:latin typeface="Georgia" pitchFamily="18" charset="0"/>
                        </a:rPr>
                        <a:t>U.S. or foreign</a:t>
                      </a:r>
                      <a:r>
                        <a:rPr lang="en-US" baseline="0" dirty="0" smtClean="0">
                          <a:latin typeface="Georgia" pitchFamily="18" charset="0"/>
                        </a:rPr>
                        <a:t> </a:t>
                      </a:r>
                      <a:r>
                        <a:rPr lang="en-US" dirty="0" smtClean="0">
                          <a:latin typeface="Georgia" pitchFamily="18" charset="0"/>
                        </a:rPr>
                        <a:t>patent application publication</a:t>
                      </a:r>
                      <a:endParaRPr lang="en-US" dirty="0">
                        <a:latin typeface="Georgia" pitchFamily="18" charset="0"/>
                      </a:endParaRPr>
                    </a:p>
                  </a:txBody>
                  <a:tcPr/>
                </a:tc>
                <a:tc>
                  <a:txBody>
                    <a:bodyPr/>
                    <a:lstStyle/>
                    <a:p>
                      <a:r>
                        <a:rPr lang="en-US" dirty="0" smtClean="0">
                          <a:latin typeface="Georgia" pitchFamily="18" charset="0"/>
                        </a:rPr>
                        <a:t>Court</a:t>
                      </a:r>
                      <a:r>
                        <a:rPr lang="en-US" baseline="0" dirty="0" smtClean="0">
                          <a:latin typeface="Georgia" pitchFamily="18" charset="0"/>
                        </a:rPr>
                        <a:t> document subject to protective order</a:t>
                      </a:r>
                      <a:endParaRPr lang="en-US" dirty="0">
                        <a:latin typeface="Georgia" pitchFamily="18" charset="0"/>
                      </a:endParaRPr>
                    </a:p>
                  </a:txBody>
                  <a:tcPr/>
                </a:tc>
              </a:tr>
              <a:tr h="962525">
                <a:tc>
                  <a:txBody>
                    <a:bodyPr/>
                    <a:lstStyle/>
                    <a:p>
                      <a:r>
                        <a:rPr lang="en-US" dirty="0" smtClean="0">
                          <a:latin typeface="Georgia" pitchFamily="18" charset="0"/>
                        </a:rPr>
                        <a:t>Non-patent</a:t>
                      </a:r>
                      <a:r>
                        <a:rPr lang="en-US" baseline="0" dirty="0" smtClean="0">
                          <a:latin typeface="Georgia" pitchFamily="18" charset="0"/>
                        </a:rPr>
                        <a:t> literature </a:t>
                      </a:r>
                    </a:p>
                    <a:p>
                      <a:r>
                        <a:rPr lang="en-US" baseline="0" dirty="0" smtClean="0">
                          <a:latin typeface="Georgia" pitchFamily="18" charset="0"/>
                        </a:rPr>
                        <a:t>--journal article</a:t>
                      </a:r>
                    </a:p>
                    <a:p>
                      <a:r>
                        <a:rPr lang="en-US" baseline="0" dirty="0" smtClean="0">
                          <a:latin typeface="Georgia" pitchFamily="18" charset="0"/>
                        </a:rPr>
                        <a:t>--Office action</a:t>
                      </a:r>
                    </a:p>
                  </a:txBody>
                  <a:tcPr/>
                </a:tc>
                <a:tc>
                  <a:txBody>
                    <a:bodyPr/>
                    <a:lstStyle/>
                    <a:p>
                      <a:endParaRPr lang="en-US" dirty="0">
                        <a:latin typeface="Georgia" pitchFamily="18" charset="0"/>
                      </a:endParaRPr>
                    </a:p>
                  </a:txBody>
                  <a:tcPr/>
                </a:tc>
              </a:tr>
            </a:tbl>
          </a:graphicData>
        </a:graphic>
      </p:graphicFrame>
    </p:spTree>
    <p:extLst>
      <p:ext uri="{BB962C8B-B14F-4D97-AF65-F5344CB8AC3E}">
        <p14:creationId xmlns:p14="http://schemas.microsoft.com/office/powerpoint/2010/main" val="1826117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Statutory Time Periods</a:t>
            </a:r>
            <a:endParaRPr lang="en-US" b="1" dirty="0">
              <a:solidFill>
                <a:schemeClr val="bg1"/>
              </a:solidFill>
            </a:endParaRPr>
          </a:p>
        </p:txBody>
      </p:sp>
      <p:sp>
        <p:nvSpPr>
          <p:cNvPr id="3" name="Content Placeholder 2"/>
          <p:cNvSpPr>
            <a:spLocks noGrp="1"/>
          </p:cNvSpPr>
          <p:nvPr>
            <p:ph idx="1"/>
          </p:nvPr>
        </p:nvSpPr>
        <p:spPr>
          <a:xfrm>
            <a:off x="457200" y="1524000"/>
            <a:ext cx="8486775" cy="4657725"/>
          </a:xfrm>
        </p:spPr>
        <p:txBody>
          <a:bodyPr/>
          <a:lstStyle/>
          <a:p>
            <a:pPr>
              <a:spcBef>
                <a:spcPts val="0"/>
              </a:spcBef>
              <a:spcAft>
                <a:spcPts val="0"/>
              </a:spcAft>
            </a:pPr>
            <a:r>
              <a:rPr lang="en-US" sz="2400" dirty="0" smtClean="0">
                <a:latin typeface="Georgia" pitchFamily="18" charset="0"/>
              </a:rPr>
              <a:t>Must be made before the </a:t>
            </a:r>
            <a:r>
              <a:rPr lang="en-US" sz="2400" dirty="0">
                <a:latin typeface="Georgia" pitchFamily="18" charset="0"/>
              </a:rPr>
              <a:t>l</a:t>
            </a:r>
            <a:r>
              <a:rPr lang="en-US" sz="2400" dirty="0" smtClean="0">
                <a:latin typeface="Georgia" pitchFamily="18" charset="0"/>
              </a:rPr>
              <a:t>ater </a:t>
            </a:r>
            <a:r>
              <a:rPr lang="en-US" sz="2400" dirty="0">
                <a:latin typeface="Georgia" pitchFamily="18" charset="0"/>
              </a:rPr>
              <a:t>of</a:t>
            </a:r>
            <a:r>
              <a:rPr lang="en-US" sz="2400" dirty="0" smtClean="0">
                <a:latin typeface="Georgia" pitchFamily="18" charset="0"/>
              </a:rPr>
              <a:t>:</a:t>
            </a:r>
          </a:p>
          <a:p>
            <a:pPr>
              <a:spcBef>
                <a:spcPts val="0"/>
              </a:spcBef>
              <a:spcAft>
                <a:spcPts val="0"/>
              </a:spcAft>
            </a:pPr>
            <a:endParaRPr lang="en-US" sz="2400" dirty="0" smtClean="0">
              <a:latin typeface="Georgia" pitchFamily="18" charset="0"/>
            </a:endParaRPr>
          </a:p>
          <a:p>
            <a:pPr lvl="1">
              <a:spcBef>
                <a:spcPts val="0"/>
              </a:spcBef>
              <a:spcAft>
                <a:spcPts val="0"/>
              </a:spcAft>
            </a:pPr>
            <a:r>
              <a:rPr lang="en-US" sz="2400" dirty="0" smtClean="0">
                <a:latin typeface="Georgia" pitchFamily="18" charset="0"/>
              </a:rPr>
              <a:t>6 </a:t>
            </a:r>
            <a:r>
              <a:rPr lang="en-US" sz="2400" dirty="0">
                <a:latin typeface="Georgia" pitchFamily="18" charset="0"/>
              </a:rPr>
              <a:t>months after the date on which the application is first published by the Office; </a:t>
            </a:r>
            <a:r>
              <a:rPr lang="en-US" sz="2400" dirty="0" smtClean="0">
                <a:latin typeface="Georgia" pitchFamily="18" charset="0"/>
              </a:rPr>
              <a:t>or</a:t>
            </a:r>
          </a:p>
          <a:p>
            <a:pPr marL="457200" lvl="1" indent="0">
              <a:spcBef>
                <a:spcPts val="0"/>
              </a:spcBef>
              <a:spcAft>
                <a:spcPts val="0"/>
              </a:spcAft>
              <a:buNone/>
            </a:pPr>
            <a:endParaRPr lang="en-US" sz="2400" dirty="0">
              <a:latin typeface="Georgia" pitchFamily="18" charset="0"/>
            </a:endParaRPr>
          </a:p>
          <a:p>
            <a:pPr lvl="1">
              <a:spcBef>
                <a:spcPts val="0"/>
              </a:spcBef>
              <a:spcAft>
                <a:spcPts val="0"/>
              </a:spcAft>
            </a:pPr>
            <a:r>
              <a:rPr lang="en-US" sz="2400" dirty="0">
                <a:latin typeface="Georgia" pitchFamily="18" charset="0"/>
              </a:rPr>
              <a:t>d</a:t>
            </a:r>
            <a:r>
              <a:rPr lang="en-US" sz="2400" dirty="0" smtClean="0">
                <a:latin typeface="Georgia" pitchFamily="18" charset="0"/>
              </a:rPr>
              <a:t>ate </a:t>
            </a:r>
            <a:r>
              <a:rPr lang="en-US" sz="2400" dirty="0">
                <a:latin typeface="Georgia" pitchFamily="18" charset="0"/>
              </a:rPr>
              <a:t>of first rejection of any claim by the </a:t>
            </a:r>
            <a:r>
              <a:rPr lang="en-US" sz="2400" dirty="0" smtClean="0">
                <a:latin typeface="Georgia" pitchFamily="18" charset="0"/>
              </a:rPr>
              <a:t>examiner</a:t>
            </a:r>
          </a:p>
          <a:p>
            <a:pPr marL="457200" lvl="1" indent="0">
              <a:spcBef>
                <a:spcPts val="0"/>
              </a:spcBef>
              <a:spcAft>
                <a:spcPts val="0"/>
              </a:spcAft>
              <a:buNone/>
            </a:pPr>
            <a:endParaRPr lang="en-US" sz="2400" dirty="0" smtClean="0">
              <a:latin typeface="Georgia" pitchFamily="18" charset="0"/>
            </a:endParaRPr>
          </a:p>
          <a:p>
            <a:pPr marL="57150" indent="0">
              <a:spcBef>
                <a:spcPts val="0"/>
              </a:spcBef>
              <a:spcAft>
                <a:spcPts val="0"/>
              </a:spcAft>
              <a:buNone/>
            </a:pPr>
            <a:r>
              <a:rPr lang="en-US" sz="2400" b="1" dirty="0" smtClean="0">
                <a:latin typeface="Georgia" pitchFamily="18" charset="0"/>
              </a:rPr>
              <a:t>AND</a:t>
            </a:r>
          </a:p>
          <a:p>
            <a:pPr marL="457200" lvl="1" indent="0">
              <a:spcBef>
                <a:spcPts val="0"/>
              </a:spcBef>
              <a:spcAft>
                <a:spcPts val="0"/>
              </a:spcAft>
              <a:buNone/>
            </a:pPr>
            <a:endParaRPr lang="en-US" sz="2400" dirty="0">
              <a:latin typeface="Georgia" pitchFamily="18" charset="0"/>
            </a:endParaRPr>
          </a:p>
          <a:p>
            <a:pPr>
              <a:spcBef>
                <a:spcPts val="0"/>
              </a:spcBef>
              <a:spcAft>
                <a:spcPts val="0"/>
              </a:spcAft>
            </a:pPr>
            <a:r>
              <a:rPr lang="en-US" sz="2400" dirty="0" smtClean="0">
                <a:latin typeface="Georgia" pitchFamily="18" charset="0"/>
              </a:rPr>
              <a:t>Must be made before the date a notice of allowance is given or mailed</a:t>
            </a:r>
          </a:p>
          <a:p>
            <a:pPr lvl="2">
              <a:spcBef>
                <a:spcPts val="0"/>
              </a:spcBef>
              <a:spcAft>
                <a:spcPts val="500"/>
              </a:spcAft>
            </a:pPr>
            <a:endParaRPr lang="en-US" dirty="0" smtClean="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6</a:t>
            </a:fld>
            <a:endParaRPr lang="en-US" dirty="0"/>
          </a:p>
        </p:txBody>
      </p:sp>
    </p:spTree>
    <p:extLst>
      <p:ext uri="{BB962C8B-B14F-4D97-AF65-F5344CB8AC3E}">
        <p14:creationId xmlns:p14="http://schemas.microsoft.com/office/powerpoint/2010/main" val="1767518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a:solidFill>
            <a:srgbClr val="92D050"/>
          </a:solidFill>
        </p:spPr>
        <p:txBody>
          <a:bodyPr/>
          <a:lstStyle/>
          <a:p>
            <a:r>
              <a:rPr lang="en-US" b="1" dirty="0" smtClean="0">
                <a:solidFill>
                  <a:schemeClr val="bg1"/>
                </a:solidFill>
              </a:rPr>
              <a:t>Time Period: Example</a:t>
            </a:r>
            <a:endParaRPr lang="en-US" b="1" dirty="0">
              <a:solidFill>
                <a:schemeClr val="bg1"/>
              </a:solidFill>
            </a:endParaRPr>
          </a:p>
        </p:txBody>
      </p:sp>
      <p:sp>
        <p:nvSpPr>
          <p:cNvPr id="19" name="Line 3" descr="timeline"/>
          <p:cNvSpPr>
            <a:spLocks noChangeShapeType="1"/>
          </p:cNvSpPr>
          <p:nvPr/>
        </p:nvSpPr>
        <p:spPr bwMode="auto">
          <a:xfrm>
            <a:off x="823686" y="3429000"/>
            <a:ext cx="75501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0" name="Line 4" descr="event 1"/>
          <p:cNvSpPr>
            <a:spLocks noChangeShapeType="1"/>
          </p:cNvSpPr>
          <p:nvPr/>
        </p:nvSpPr>
        <p:spPr bwMode="auto">
          <a:xfrm>
            <a:off x="935264" y="3276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4" name="Line 8" descr="event 3"/>
          <p:cNvSpPr>
            <a:spLocks noChangeShapeType="1"/>
          </p:cNvSpPr>
          <p:nvPr/>
        </p:nvSpPr>
        <p:spPr bwMode="auto">
          <a:xfrm>
            <a:off x="6291036" y="3276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5" name="Text Box 9"/>
          <p:cNvSpPr txBox="1">
            <a:spLocks noChangeArrowheads="1"/>
          </p:cNvSpPr>
          <p:nvPr/>
        </p:nvSpPr>
        <p:spPr bwMode="auto">
          <a:xfrm>
            <a:off x="5472793" y="3657600"/>
            <a:ext cx="1710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smtClean="0">
                <a:solidFill>
                  <a:srgbClr val="000000"/>
                </a:solidFill>
              </a:rPr>
              <a:t>24 mos.</a:t>
            </a:r>
            <a:endParaRPr lang="en-US" sz="1600" dirty="0">
              <a:solidFill>
                <a:srgbClr val="000000"/>
              </a:solidFill>
            </a:endParaRPr>
          </a:p>
          <a:p>
            <a:pPr algn="ctr"/>
            <a:r>
              <a:rPr lang="en-US" sz="1600" dirty="0" smtClean="0">
                <a:solidFill>
                  <a:srgbClr val="000000"/>
                </a:solidFill>
              </a:rPr>
              <a:t>Six months</a:t>
            </a:r>
          </a:p>
          <a:p>
            <a:pPr algn="ctr"/>
            <a:r>
              <a:rPr lang="en-US" sz="1600" dirty="0" smtClean="0">
                <a:solidFill>
                  <a:srgbClr val="000000"/>
                </a:solidFill>
              </a:rPr>
              <a:t>after Pub.</a:t>
            </a:r>
            <a:endParaRPr lang="en-US" sz="1600" dirty="0">
              <a:solidFill>
                <a:srgbClr val="000000"/>
              </a:solidFill>
            </a:endParaRPr>
          </a:p>
        </p:txBody>
      </p:sp>
      <p:sp>
        <p:nvSpPr>
          <p:cNvPr id="28" name="Line 8" descr="event 2"/>
          <p:cNvSpPr>
            <a:spLocks noChangeShapeType="1"/>
          </p:cNvSpPr>
          <p:nvPr/>
        </p:nvSpPr>
        <p:spPr bwMode="auto">
          <a:xfrm>
            <a:off x="3910693" y="328678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29" name="Text Box 9"/>
          <p:cNvSpPr txBox="1">
            <a:spLocks noChangeArrowheads="1"/>
          </p:cNvSpPr>
          <p:nvPr/>
        </p:nvSpPr>
        <p:spPr bwMode="auto">
          <a:xfrm>
            <a:off x="3092450" y="3667780"/>
            <a:ext cx="17108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smtClean="0">
                <a:solidFill>
                  <a:srgbClr val="000000"/>
                </a:solidFill>
              </a:rPr>
              <a:t>18 mos.</a:t>
            </a:r>
            <a:endParaRPr lang="en-US" sz="1600" dirty="0">
              <a:solidFill>
                <a:srgbClr val="000000"/>
              </a:solidFill>
            </a:endParaRPr>
          </a:p>
          <a:p>
            <a:pPr algn="ctr"/>
            <a:r>
              <a:rPr lang="en-US" sz="1600" dirty="0" smtClean="0">
                <a:solidFill>
                  <a:srgbClr val="000000"/>
                </a:solidFill>
              </a:rPr>
              <a:t>Publication</a:t>
            </a:r>
            <a:endParaRPr lang="en-US" sz="1600" dirty="0">
              <a:solidFill>
                <a:srgbClr val="000000"/>
              </a:solidFill>
            </a:endParaRPr>
          </a:p>
        </p:txBody>
      </p:sp>
      <p:sp>
        <p:nvSpPr>
          <p:cNvPr id="32" name="Line 6" descr="event 5"/>
          <p:cNvSpPr>
            <a:spLocks noChangeShapeType="1"/>
          </p:cNvSpPr>
          <p:nvPr/>
        </p:nvSpPr>
        <p:spPr bwMode="auto">
          <a:xfrm>
            <a:off x="8373836" y="3276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dirty="0">
              <a:solidFill>
                <a:srgbClr val="000000"/>
              </a:solidFill>
            </a:endParaRPr>
          </a:p>
        </p:txBody>
      </p:sp>
      <p:sp>
        <p:nvSpPr>
          <p:cNvPr id="33" name="Text Box 7"/>
          <p:cNvSpPr txBox="1">
            <a:spLocks noChangeArrowheads="1"/>
          </p:cNvSpPr>
          <p:nvPr/>
        </p:nvSpPr>
        <p:spPr bwMode="auto">
          <a:xfrm>
            <a:off x="7629979" y="3657600"/>
            <a:ext cx="17108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dirty="0" smtClean="0">
                <a:solidFill>
                  <a:srgbClr val="000000"/>
                </a:solidFill>
              </a:rPr>
              <a:t>33 mos.</a:t>
            </a:r>
            <a:endParaRPr lang="en-US" sz="1600" dirty="0">
              <a:solidFill>
                <a:srgbClr val="000000"/>
              </a:solidFill>
            </a:endParaRPr>
          </a:p>
          <a:p>
            <a:pPr algn="ctr"/>
            <a:r>
              <a:rPr lang="en-US" sz="1600" dirty="0" smtClean="0">
                <a:solidFill>
                  <a:srgbClr val="000000"/>
                </a:solidFill>
              </a:rPr>
              <a:t>Notice of Allowance</a:t>
            </a:r>
            <a:endParaRPr lang="en-US" sz="1600" dirty="0">
              <a:solidFill>
                <a:srgbClr val="000000"/>
              </a:solidFill>
            </a:endParaRPr>
          </a:p>
        </p:txBody>
      </p:sp>
      <p:sp>
        <p:nvSpPr>
          <p:cNvPr id="34" name="Line 4" descr="event 4"/>
          <p:cNvSpPr>
            <a:spLocks noChangeShapeType="1"/>
          </p:cNvSpPr>
          <p:nvPr/>
        </p:nvSpPr>
        <p:spPr bwMode="auto">
          <a:xfrm>
            <a:off x="7406821" y="32766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b="1" dirty="0">
              <a:solidFill>
                <a:srgbClr val="000000"/>
              </a:solidFill>
            </a:endParaRPr>
          </a:p>
        </p:txBody>
      </p:sp>
      <p:sp>
        <p:nvSpPr>
          <p:cNvPr id="35" name="Text Box 5"/>
          <p:cNvSpPr txBox="1">
            <a:spLocks noChangeArrowheads="1"/>
          </p:cNvSpPr>
          <p:nvPr/>
        </p:nvSpPr>
        <p:spPr bwMode="auto">
          <a:xfrm>
            <a:off x="6588579" y="3657600"/>
            <a:ext cx="17108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smtClean="0">
                <a:solidFill>
                  <a:srgbClr val="FF0000"/>
                </a:solidFill>
              </a:rPr>
              <a:t>25 mos.</a:t>
            </a:r>
            <a:endParaRPr lang="en-US" sz="1600" b="1" dirty="0">
              <a:solidFill>
                <a:srgbClr val="FF0000"/>
              </a:solidFill>
            </a:endParaRPr>
          </a:p>
          <a:p>
            <a:pPr algn="ctr"/>
            <a:r>
              <a:rPr lang="en-US" sz="1600" b="1" dirty="0" smtClean="0">
                <a:solidFill>
                  <a:srgbClr val="FF0000"/>
                </a:solidFill>
              </a:rPr>
              <a:t>*First Rej.</a:t>
            </a:r>
            <a:endParaRPr lang="en-US" sz="1600" b="1" dirty="0">
              <a:solidFill>
                <a:srgbClr val="FF0000"/>
              </a:solidFill>
            </a:endParaRPr>
          </a:p>
        </p:txBody>
      </p:sp>
      <p:sp>
        <p:nvSpPr>
          <p:cNvPr id="37" name="Text Box 5"/>
          <p:cNvSpPr txBox="1">
            <a:spLocks noChangeArrowheads="1"/>
          </p:cNvSpPr>
          <p:nvPr/>
        </p:nvSpPr>
        <p:spPr bwMode="auto">
          <a:xfrm>
            <a:off x="-31750" y="3620869"/>
            <a:ext cx="16364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600" dirty="0" smtClean="0">
                <a:solidFill>
                  <a:srgbClr val="000000"/>
                </a:solidFill>
              </a:rPr>
              <a:t>Appl.</a:t>
            </a:r>
          </a:p>
          <a:p>
            <a:pPr algn="ctr"/>
            <a:r>
              <a:rPr lang="en-US" sz="1600" dirty="0" smtClean="0">
                <a:solidFill>
                  <a:srgbClr val="000000"/>
                </a:solidFill>
              </a:rPr>
              <a:t>Filed</a:t>
            </a:r>
            <a:endParaRPr lang="en-US" sz="1600" dirty="0">
              <a:solidFill>
                <a:srgbClr val="000000"/>
              </a:solidFill>
            </a:endParaRPr>
          </a:p>
        </p:txBody>
      </p:sp>
      <p:sp>
        <p:nvSpPr>
          <p:cNvPr id="49" name="Text Box 13"/>
          <p:cNvSpPr txBox="1">
            <a:spLocks noChangeArrowheads="1"/>
          </p:cNvSpPr>
          <p:nvPr/>
        </p:nvSpPr>
        <p:spPr bwMode="auto">
          <a:xfrm>
            <a:off x="1604735" y="4942076"/>
            <a:ext cx="60252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1600" b="1" dirty="0" smtClean="0">
                <a:solidFill>
                  <a:srgbClr val="000000"/>
                </a:solidFill>
              </a:rPr>
              <a:t>* Third-party submission must be filed </a:t>
            </a:r>
            <a:r>
              <a:rPr lang="en-US" sz="1600" b="1" u="sng" dirty="0" smtClean="0">
                <a:solidFill>
                  <a:srgbClr val="000000"/>
                </a:solidFill>
              </a:rPr>
              <a:t>before</a:t>
            </a:r>
            <a:r>
              <a:rPr lang="en-US" sz="1600" b="1" dirty="0" smtClean="0">
                <a:solidFill>
                  <a:srgbClr val="000000"/>
                </a:solidFill>
              </a:rPr>
              <a:t> this date</a:t>
            </a:r>
          </a:p>
        </p:txBody>
      </p:sp>
      <p:sp>
        <p:nvSpPr>
          <p:cNvPr id="3" name="Slide Number Placeholder 2"/>
          <p:cNvSpPr>
            <a:spLocks noGrp="1"/>
          </p:cNvSpPr>
          <p:nvPr>
            <p:ph type="sldNum" sz="quarter" idx="12"/>
          </p:nvPr>
        </p:nvSpPr>
        <p:spPr/>
        <p:txBody>
          <a:bodyPr/>
          <a:lstStyle/>
          <a:p>
            <a:fld id="{A322D79F-CF7F-4B2C-8D18-CCF7B0536F99}" type="slidenum">
              <a:rPr lang="en-US" smtClean="0"/>
              <a:t>7</a:t>
            </a:fld>
            <a:endParaRPr lang="en-US" dirty="0"/>
          </a:p>
        </p:txBody>
      </p:sp>
    </p:spTree>
    <p:extLst>
      <p:ext uri="{BB962C8B-B14F-4D97-AF65-F5344CB8AC3E}">
        <p14:creationId xmlns:p14="http://schemas.microsoft.com/office/powerpoint/2010/main" val="361674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Filing of Submission</a:t>
            </a:r>
            <a:endParaRPr lang="en-US" b="1" dirty="0">
              <a:solidFill>
                <a:schemeClr val="bg1"/>
              </a:solidFill>
            </a:endParaRPr>
          </a:p>
        </p:txBody>
      </p:sp>
      <p:sp>
        <p:nvSpPr>
          <p:cNvPr id="3" name="Content Placeholder 2"/>
          <p:cNvSpPr>
            <a:spLocks noGrp="1"/>
          </p:cNvSpPr>
          <p:nvPr>
            <p:ph idx="1"/>
          </p:nvPr>
        </p:nvSpPr>
        <p:spPr>
          <a:xfrm>
            <a:off x="685800" y="1752600"/>
            <a:ext cx="8305800" cy="4419600"/>
          </a:xfrm>
        </p:spPr>
        <p:txBody>
          <a:bodyPr/>
          <a:lstStyle/>
          <a:p>
            <a:pPr>
              <a:spcBef>
                <a:spcPts val="0"/>
              </a:spcBef>
              <a:spcAft>
                <a:spcPts val="1200"/>
              </a:spcAft>
            </a:pPr>
            <a:r>
              <a:rPr lang="en-US" sz="2400" dirty="0" smtClean="0">
                <a:latin typeface="Georgia" pitchFamily="18" charset="0"/>
              </a:rPr>
              <a:t>May </a:t>
            </a:r>
            <a:r>
              <a:rPr lang="en-US" sz="2400" dirty="0">
                <a:latin typeface="Georgia" pitchFamily="18" charset="0"/>
              </a:rPr>
              <a:t>be </a:t>
            </a:r>
            <a:r>
              <a:rPr lang="en-US" sz="2400" dirty="0" smtClean="0">
                <a:latin typeface="Georgia" pitchFamily="18" charset="0"/>
              </a:rPr>
              <a:t>submitted electronically via EFS-Web or in paper but </a:t>
            </a:r>
            <a:r>
              <a:rPr lang="en-US" sz="2400" u="sng" dirty="0" smtClean="0">
                <a:latin typeface="Georgia" pitchFamily="18" charset="0"/>
              </a:rPr>
              <a:t>not</a:t>
            </a:r>
            <a:r>
              <a:rPr lang="en-US" sz="2400" dirty="0" smtClean="0">
                <a:latin typeface="Georgia" pitchFamily="18" charset="0"/>
              </a:rPr>
              <a:t> by facsimile</a:t>
            </a:r>
          </a:p>
          <a:p>
            <a:pPr lvl="1">
              <a:spcBef>
                <a:spcPts val="0"/>
              </a:spcBef>
              <a:spcAft>
                <a:spcPts val="1200"/>
              </a:spcAft>
            </a:pPr>
            <a:r>
              <a:rPr lang="en-US" sz="2400" dirty="0" smtClean="0">
                <a:latin typeface="Georgia" pitchFamily="18" charset="0"/>
              </a:rPr>
              <a:t>Guide for electronic filing available on AIA </a:t>
            </a:r>
            <a:br>
              <a:rPr lang="en-US" sz="2400" dirty="0" smtClean="0">
                <a:latin typeface="Georgia" pitchFamily="18" charset="0"/>
              </a:rPr>
            </a:br>
            <a:r>
              <a:rPr lang="en-US" sz="2400" dirty="0" smtClean="0">
                <a:latin typeface="Georgia" pitchFamily="18" charset="0"/>
              </a:rPr>
              <a:t>micro-site</a:t>
            </a:r>
          </a:p>
          <a:p>
            <a:pPr lvl="1">
              <a:spcBef>
                <a:spcPts val="0"/>
              </a:spcBef>
              <a:spcAft>
                <a:spcPts val="1200"/>
              </a:spcAft>
            </a:pPr>
            <a:r>
              <a:rPr lang="en-US" sz="2400" dirty="0" smtClean="0">
                <a:latin typeface="Georgia" pitchFamily="18" charset="0"/>
              </a:rPr>
              <a:t>http</a:t>
            </a:r>
            <a:r>
              <a:rPr lang="en-US" sz="2400" dirty="0">
                <a:latin typeface="Georgia" pitchFamily="18" charset="0"/>
              </a:rPr>
              <a:t>://</a:t>
            </a:r>
            <a:r>
              <a:rPr lang="en-US" sz="2400" dirty="0" smtClean="0">
                <a:latin typeface="Georgia" pitchFamily="18" charset="0"/>
              </a:rPr>
              <a:t>www.uspto.gov/patents/process/file/efs/index.jsp </a:t>
            </a:r>
            <a:endParaRPr lang="en-US" sz="2400" dirty="0">
              <a:latin typeface="Georgia" pitchFamily="18" charset="0"/>
            </a:endParaRPr>
          </a:p>
          <a:p>
            <a:pPr>
              <a:spcBef>
                <a:spcPts val="0"/>
              </a:spcBef>
              <a:spcAft>
                <a:spcPts val="1200"/>
              </a:spcAft>
            </a:pPr>
            <a:endParaRPr lang="en-US" sz="2400" dirty="0">
              <a:latin typeface="Georgia" pitchFamily="18" charset="0"/>
            </a:endParaRPr>
          </a:p>
          <a:p>
            <a:pPr>
              <a:spcBef>
                <a:spcPts val="0"/>
              </a:spcBef>
              <a:spcAft>
                <a:spcPts val="1200"/>
              </a:spcAft>
            </a:pPr>
            <a:r>
              <a:rPr lang="en-US" sz="2400" dirty="0" smtClean="0">
                <a:latin typeface="Georgia" pitchFamily="18" charset="0"/>
              </a:rPr>
              <a:t>No </a:t>
            </a:r>
            <a:r>
              <a:rPr lang="en-US" sz="2400" dirty="0">
                <a:latin typeface="Georgia" pitchFamily="18" charset="0"/>
              </a:rPr>
              <a:t>service on applicant </a:t>
            </a:r>
            <a:r>
              <a:rPr lang="en-US" sz="2400" dirty="0" smtClean="0">
                <a:latin typeface="Georgia" pitchFamily="18" charset="0"/>
              </a:rPr>
              <a:t>required</a:t>
            </a:r>
          </a:p>
          <a:p>
            <a:pPr lvl="1">
              <a:spcBef>
                <a:spcPts val="0"/>
              </a:spcBef>
              <a:spcAft>
                <a:spcPts val="1200"/>
              </a:spcAft>
            </a:pPr>
            <a:r>
              <a:rPr lang="en-US" sz="2400" dirty="0" smtClean="0">
                <a:latin typeface="Georgia" pitchFamily="18" charset="0"/>
              </a:rPr>
              <a:t>Applicant notified if subscribe to e-Office Action</a:t>
            </a:r>
          </a:p>
          <a:p>
            <a:pPr marL="0" indent="0">
              <a:buNone/>
            </a:pP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502133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b="1" dirty="0" smtClean="0">
                <a:solidFill>
                  <a:schemeClr val="bg1"/>
                </a:solidFill>
              </a:rPr>
              <a:t>Filing Date</a:t>
            </a:r>
            <a:endParaRPr lang="en-US" b="1" dirty="0">
              <a:solidFill>
                <a:schemeClr val="bg1"/>
              </a:solidFill>
            </a:endParaRPr>
          </a:p>
        </p:txBody>
      </p:sp>
      <p:sp>
        <p:nvSpPr>
          <p:cNvPr id="3" name="Content Placeholder 2"/>
          <p:cNvSpPr>
            <a:spLocks noGrp="1"/>
          </p:cNvSpPr>
          <p:nvPr>
            <p:ph idx="1"/>
          </p:nvPr>
        </p:nvSpPr>
        <p:spPr>
          <a:xfrm>
            <a:off x="457200" y="1600200"/>
            <a:ext cx="8534400" cy="4648200"/>
          </a:xfrm>
        </p:spPr>
        <p:txBody>
          <a:bodyPr/>
          <a:lstStyle/>
          <a:p>
            <a:r>
              <a:rPr lang="en-US" sz="2400" dirty="0" smtClean="0">
                <a:latin typeface="Georgia" pitchFamily="18" charset="0"/>
              </a:rPr>
              <a:t>Submission is filed as of its date of receipt by the Office</a:t>
            </a:r>
          </a:p>
          <a:p>
            <a:pPr marL="0" indent="0">
              <a:buNone/>
            </a:pPr>
            <a:endParaRPr lang="en-US" sz="2400" dirty="0" smtClean="0">
              <a:latin typeface="Georgia" pitchFamily="18" charset="0"/>
            </a:endParaRPr>
          </a:p>
          <a:p>
            <a:r>
              <a:rPr lang="en-US" sz="2400" dirty="0" smtClean="0">
                <a:latin typeface="Georgia" pitchFamily="18" charset="0"/>
              </a:rPr>
              <a:t>Certificate of mailing or transmission provisions do not apply</a:t>
            </a:r>
          </a:p>
          <a:p>
            <a:endParaRPr lang="en-US" sz="2400" dirty="0">
              <a:latin typeface="Georgia" pitchFamily="18" charset="0"/>
            </a:endParaRPr>
          </a:p>
          <a:p>
            <a:r>
              <a:rPr lang="en-US" sz="2400" dirty="0" smtClean="0">
                <a:latin typeface="Georgia" pitchFamily="18" charset="0"/>
              </a:rPr>
              <a:t>Third party notified if submission is not compliant if third party provides email address with submission</a:t>
            </a:r>
          </a:p>
        </p:txBody>
      </p:sp>
      <p:sp>
        <p:nvSpPr>
          <p:cNvPr id="5" name="Slide Number Placeholder 4"/>
          <p:cNvSpPr>
            <a:spLocks noGrp="1"/>
          </p:cNvSpPr>
          <p:nvPr>
            <p:ph type="sldNum" sz="quarter" idx="12"/>
          </p:nvPr>
        </p:nvSpPr>
        <p:spPr/>
        <p:txBody>
          <a:bodyPr/>
          <a:lstStyle/>
          <a:p>
            <a:fld id="{E653B01B-1BF5-481E-84A8-6869287B5AC5}" type="slidenum">
              <a:rPr lang="en-US" smtClean="0"/>
              <a:pPr/>
              <a:t>9</a:t>
            </a:fld>
            <a:endParaRPr lang="en-US" dirty="0"/>
          </a:p>
        </p:txBody>
      </p:sp>
    </p:spTree>
    <p:extLst>
      <p:ext uri="{BB962C8B-B14F-4D97-AF65-F5344CB8AC3E}">
        <p14:creationId xmlns:p14="http://schemas.microsoft.com/office/powerpoint/2010/main" val="234013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8AE495B-D819-4B14-A7B9-A2CA69EC97BC}">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0229F7DC-D875-437A-B9C0-DE3E860938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4399</TotalTime>
  <Words>1044</Words>
  <Application>Microsoft Office PowerPoint</Application>
  <PresentationFormat>On-screen Show (4:3)</PresentationFormat>
  <Paragraphs>275</Paragraphs>
  <Slides>25</Slides>
  <Notes>15</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template</vt:lpstr>
      <vt:lpstr>1_USPTO_campus</vt:lpstr>
      <vt:lpstr>17_USPTO_campus</vt:lpstr>
      <vt:lpstr>Preissuance Submissions Under the  America Invents Act </vt:lpstr>
      <vt:lpstr>General Information</vt:lpstr>
      <vt:lpstr>Applicability</vt:lpstr>
      <vt:lpstr>The Basics</vt:lpstr>
      <vt:lpstr>Printed Publications</vt:lpstr>
      <vt:lpstr>Statutory Time Periods</vt:lpstr>
      <vt:lpstr>Time Period: Example</vt:lpstr>
      <vt:lpstr>Filing of Submission</vt:lpstr>
      <vt:lpstr>Filing Date</vt:lpstr>
      <vt:lpstr>Contents of Submissions</vt:lpstr>
      <vt:lpstr>Contents of Submissions (cont.)</vt:lpstr>
      <vt:lpstr>Concise Description of Relevance</vt:lpstr>
      <vt:lpstr>Concise Description of Relevance: Example</vt:lpstr>
      <vt:lpstr>Fee</vt:lpstr>
      <vt:lpstr>Fee: Examples</vt:lpstr>
      <vt:lpstr>Processing</vt:lpstr>
      <vt:lpstr>Preissuance Submission: Statistics (Data as of November 19, 2012)</vt:lpstr>
      <vt:lpstr>Preissuance Submission: Statistics (Data as of November 19, 2012)</vt:lpstr>
      <vt:lpstr>Best Practices</vt:lpstr>
      <vt:lpstr>Pitfalls to Avoid</vt:lpstr>
      <vt:lpstr>Preissuance Submission Services</vt:lpstr>
      <vt:lpstr>Patent Stack Exchange: Example</vt:lpstr>
      <vt:lpstr>Patent Stack Exchange: Example</vt:lpstr>
      <vt:lpstr>AIA Help</vt:lpstr>
      <vt:lpstr>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Pamela Rinehart</cp:lastModifiedBy>
  <cp:revision>354</cp:revision>
  <cp:lastPrinted>2012-08-21T13:25:05Z</cp:lastPrinted>
  <dcterms:created xsi:type="dcterms:W3CDTF">2012-02-03T20:35:25Z</dcterms:created>
  <dcterms:modified xsi:type="dcterms:W3CDTF">2013-04-02T22:40:39Z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