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74" r:id="rId13"/>
    <p:sldId id="269" r:id="rId14"/>
    <p:sldId id="270" r:id="rId15"/>
    <p:sldId id="271" r:id="rId16"/>
    <p:sldId id="275" r:id="rId17"/>
    <p:sldId id="276" r:id="rId18"/>
    <p:sldId id="272" r:id="rId19"/>
    <p:sldId id="273" r:id="rId20"/>
    <p:sldId id="278" r:id="rId21"/>
    <p:sldId id="277" r:id="rId22"/>
    <p:sldId id="279" r:id="rId23"/>
    <p:sldId id="28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flanagan" initials="KF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532" autoAdjust="0"/>
  </p:normalViewPr>
  <p:slideViewPr>
    <p:cSldViewPr>
      <p:cViewPr varScale="1">
        <p:scale>
          <a:sx n="126" d="100"/>
          <a:sy n="126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Judges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1900</c:v>
                </c:pt>
                <c:pt idx="1">
                  <c:v>1920</c:v>
                </c:pt>
                <c:pt idx="2">
                  <c:v>1940</c:v>
                </c:pt>
                <c:pt idx="3">
                  <c:v>1960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2012</c:v>
                </c:pt>
                <c:pt idx="9">
                  <c:v>2013 Goal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13</c:v>
                </c:pt>
                <c:pt idx="4">
                  <c:v>13</c:v>
                </c:pt>
                <c:pt idx="5">
                  <c:v>47</c:v>
                </c:pt>
                <c:pt idx="6">
                  <c:v>68</c:v>
                </c:pt>
                <c:pt idx="7">
                  <c:v>81</c:v>
                </c:pt>
                <c:pt idx="8">
                  <c:v>163</c:v>
                </c:pt>
                <c:pt idx="9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52003584"/>
        <c:axId val="52040064"/>
      </c:barChart>
      <c:catAx>
        <c:axId val="5200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040064"/>
        <c:crosses val="autoZero"/>
        <c:auto val="1"/>
        <c:lblAlgn val="ctr"/>
        <c:lblOffset val="100"/>
        <c:noMultiLvlLbl val="0"/>
      </c:catAx>
      <c:valAx>
        <c:axId val="5204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0035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Received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Sheet1!$A$2:$A$28</c:f>
              <c:strCache>
                <c:ptCount val="27"/>
                <c:pt idx="0">
                  <c:v>7/5/2012</c:v>
                </c:pt>
                <c:pt idx="1">
                  <c:v>8/5/2012</c:v>
                </c:pt>
                <c:pt idx="2">
                  <c:v>9/5/2012</c:v>
                </c:pt>
                <c:pt idx="3">
                  <c:v>10/5/2012</c:v>
                </c:pt>
                <c:pt idx="4">
                  <c:v>10/16/2012</c:v>
                </c:pt>
                <c:pt idx="5">
                  <c:v>10/23/2012</c:v>
                </c:pt>
                <c:pt idx="6">
                  <c:v>10/30/2012</c:v>
                </c:pt>
                <c:pt idx="7">
                  <c:v>11/6/2012</c:v>
                </c:pt>
                <c:pt idx="8">
                  <c:v>11/13/2012</c:v>
                </c:pt>
                <c:pt idx="9">
                  <c:v>11/20/2012</c:v>
                </c:pt>
                <c:pt idx="10">
                  <c:v>11/27/2012</c:v>
                </c:pt>
                <c:pt idx="11">
                  <c:v>12/04/2012</c:v>
                </c:pt>
                <c:pt idx="12">
                  <c:v>12/11/2012</c:v>
                </c:pt>
                <c:pt idx="13">
                  <c:v>12/18/2012</c:v>
                </c:pt>
                <c:pt idx="14">
                  <c:v>12/25/2012</c:v>
                </c:pt>
                <c:pt idx="15">
                  <c:v>01/01/2013</c:v>
                </c:pt>
                <c:pt idx="16">
                  <c:v>01/08/2013</c:v>
                </c:pt>
                <c:pt idx="17">
                  <c:v>01/15/2013</c:v>
                </c:pt>
                <c:pt idx="18">
                  <c:v>01/22/2013</c:v>
                </c:pt>
                <c:pt idx="19">
                  <c:v>01/29/2013</c:v>
                </c:pt>
                <c:pt idx="20">
                  <c:v>02/05/2013</c:v>
                </c:pt>
                <c:pt idx="21">
                  <c:v>02/12/2013</c:v>
                </c:pt>
                <c:pt idx="22">
                  <c:v>02/19/2013</c:v>
                </c:pt>
                <c:pt idx="23">
                  <c:v>02/26/2013</c:v>
                </c:pt>
                <c:pt idx="24">
                  <c:v>03/05/2013</c:v>
                </c:pt>
                <c:pt idx="25">
                  <c:v>03/12/2013</c:v>
                </c:pt>
                <c:pt idx="26">
                  <c:v>03/19/2013</c:v>
                </c:pt>
              </c:strCache>
            </c:strRef>
          </c:cat>
          <c:val>
            <c:numRef>
              <c:f>Sheet1!$B$2:$B$28</c:f>
              <c:numCache>
                <c:formatCode>#,##0</c:formatCode>
                <c:ptCount val="27"/>
                <c:pt idx="0">
                  <c:v>26807</c:v>
                </c:pt>
                <c:pt idx="1">
                  <c:v>26832</c:v>
                </c:pt>
                <c:pt idx="2">
                  <c:v>26858</c:v>
                </c:pt>
                <c:pt idx="3">
                  <c:v>26702</c:v>
                </c:pt>
                <c:pt idx="4">
                  <c:v>27029</c:v>
                </c:pt>
                <c:pt idx="5">
                  <c:v>27126</c:v>
                </c:pt>
                <c:pt idx="6">
                  <c:v>27105</c:v>
                </c:pt>
                <c:pt idx="7">
                  <c:v>26915</c:v>
                </c:pt>
                <c:pt idx="8">
                  <c:v>27051</c:v>
                </c:pt>
                <c:pt idx="9">
                  <c:v>27023</c:v>
                </c:pt>
                <c:pt idx="10">
                  <c:v>26950</c:v>
                </c:pt>
                <c:pt idx="11">
                  <c:v>26734</c:v>
                </c:pt>
                <c:pt idx="12">
                  <c:v>26894</c:v>
                </c:pt>
                <c:pt idx="13">
                  <c:v>26859</c:v>
                </c:pt>
                <c:pt idx="14">
                  <c:v>26734</c:v>
                </c:pt>
                <c:pt idx="15">
                  <c:v>26644</c:v>
                </c:pt>
                <c:pt idx="16">
                  <c:v>26786</c:v>
                </c:pt>
                <c:pt idx="17">
                  <c:v>26828</c:v>
                </c:pt>
                <c:pt idx="18">
                  <c:v>26825</c:v>
                </c:pt>
                <c:pt idx="19">
                  <c:v>26807</c:v>
                </c:pt>
                <c:pt idx="20">
                  <c:v>26664</c:v>
                </c:pt>
                <c:pt idx="21">
                  <c:v>26854</c:v>
                </c:pt>
                <c:pt idx="22">
                  <c:v>26869</c:v>
                </c:pt>
                <c:pt idx="23">
                  <c:v>26896</c:v>
                </c:pt>
                <c:pt idx="24">
                  <c:v>26618</c:v>
                </c:pt>
                <c:pt idx="25">
                  <c:v>26802</c:v>
                </c:pt>
                <c:pt idx="26">
                  <c:v>26802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18400"/>
        <c:axId val="75708672"/>
      </c:barChart>
      <c:catAx>
        <c:axId val="5371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 i="0" baseline="0"/>
            </a:pPr>
            <a:endParaRPr lang="en-US"/>
          </a:p>
        </c:txPr>
        <c:crossAx val="75708672"/>
        <c:crosses val="autoZero"/>
        <c:auto val="0"/>
        <c:lblAlgn val="ctr"/>
        <c:lblOffset val="100"/>
        <c:noMultiLvlLbl val="0"/>
      </c:catAx>
      <c:valAx>
        <c:axId val="757086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 b="1" i="0" baseline="0"/>
            </a:pPr>
            <a:endParaRPr lang="en-US"/>
          </a:p>
        </c:txPr>
        <c:crossAx val="5371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 anchor="t" anchorCtr="0"/>
          <a:lstStyle/>
          <a:p>
            <a:pPr>
              <a:defRPr/>
            </a:pPr>
            <a:r>
              <a:rPr lang="en-US" dirty="0"/>
              <a:t>Receipts &amp; Dispositions Summary Report </a:t>
            </a:r>
            <a:r>
              <a:rPr lang="en-US" dirty="0" smtClean="0"/>
              <a:t>FY2013</a:t>
            </a:r>
            <a:endParaRPr lang="en-US" dirty="0"/>
          </a:p>
        </c:rich>
      </c:tx>
      <c:layout>
        <c:manualLayout>
          <c:xMode val="edge"/>
          <c:yMode val="edge"/>
          <c:x val="0.15278846153846154"/>
          <c:y val="1.7543859649122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661198600174976E-2"/>
          <c:y val="0.12305713708863313"/>
          <c:w val="0.94138013998250214"/>
          <c:h val="0.74061779209417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Received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800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1/9/2013</c:v>
                </c:pt>
                <c:pt idx="1">
                  <c:v>1/16/2013</c:v>
                </c:pt>
                <c:pt idx="2">
                  <c:v>1/23/2013</c:v>
                </c:pt>
                <c:pt idx="3">
                  <c:v>1/30/2013</c:v>
                </c:pt>
                <c:pt idx="4">
                  <c:v>2/6/2013</c:v>
                </c:pt>
                <c:pt idx="5">
                  <c:v>2/13/2013</c:v>
                </c:pt>
                <c:pt idx="6">
                  <c:v>2/20/2013</c:v>
                </c:pt>
                <c:pt idx="7">
                  <c:v>2/27/2013</c:v>
                </c:pt>
                <c:pt idx="8">
                  <c:v>3/6/2013</c:v>
                </c:pt>
                <c:pt idx="9">
                  <c:v>3/13/2013</c:v>
                </c:pt>
                <c:pt idx="10">
                  <c:v>3/20/2013</c:v>
                </c:pt>
                <c:pt idx="11">
                  <c:v>Average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774</c:v>
                </c:pt>
                <c:pt idx="1">
                  <c:v>797</c:v>
                </c:pt>
                <c:pt idx="2">
                  <c:v>727</c:v>
                </c:pt>
                <c:pt idx="3">
                  <c:v>956</c:v>
                </c:pt>
                <c:pt idx="4">
                  <c:v>1098</c:v>
                </c:pt>
                <c:pt idx="5">
                  <c:v>1114</c:v>
                </c:pt>
                <c:pt idx="6">
                  <c:v>1084</c:v>
                </c:pt>
                <c:pt idx="7">
                  <c:v>1136</c:v>
                </c:pt>
                <c:pt idx="8">
                  <c:v>949</c:v>
                </c:pt>
                <c:pt idx="9">
                  <c:v>1048</c:v>
                </c:pt>
                <c:pt idx="10">
                  <c:v>1007</c:v>
                </c:pt>
                <c:pt idx="11" formatCode="0">
                  <c:v>972</c:v>
                </c:pt>
              </c:numCache>
            </c:numRef>
          </c:val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Disposed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800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1/9/2013</c:v>
                </c:pt>
                <c:pt idx="1">
                  <c:v>1/16/2013</c:v>
                </c:pt>
                <c:pt idx="2">
                  <c:v>1/23/2013</c:v>
                </c:pt>
                <c:pt idx="3">
                  <c:v>1/30/2013</c:v>
                </c:pt>
                <c:pt idx="4">
                  <c:v>2/6/2013</c:v>
                </c:pt>
                <c:pt idx="5">
                  <c:v>2/13/2013</c:v>
                </c:pt>
                <c:pt idx="6">
                  <c:v>2/20/2013</c:v>
                </c:pt>
                <c:pt idx="7">
                  <c:v>2/27/2013</c:v>
                </c:pt>
                <c:pt idx="8">
                  <c:v>3/6/2013</c:v>
                </c:pt>
                <c:pt idx="9">
                  <c:v>3/13/2013</c:v>
                </c:pt>
                <c:pt idx="10">
                  <c:v>3/20/2013</c:v>
                </c:pt>
                <c:pt idx="11">
                  <c:v>Average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883</c:v>
                </c:pt>
                <c:pt idx="1">
                  <c:v>832</c:v>
                </c:pt>
                <c:pt idx="2">
                  <c:v>710</c:v>
                </c:pt>
                <c:pt idx="3">
                  <c:v>882</c:v>
                </c:pt>
                <c:pt idx="4">
                  <c:v>1099</c:v>
                </c:pt>
                <c:pt idx="5">
                  <c:v>1119</c:v>
                </c:pt>
                <c:pt idx="6">
                  <c:v>1077</c:v>
                </c:pt>
                <c:pt idx="7">
                  <c:v>1206</c:v>
                </c:pt>
                <c:pt idx="8">
                  <c:v>1053</c:v>
                </c:pt>
                <c:pt idx="9">
                  <c:v>1065</c:v>
                </c:pt>
                <c:pt idx="10">
                  <c:v>1213</c:v>
                </c:pt>
                <c:pt idx="11" formatCode="0">
                  <c:v>1013</c:v>
                </c:pt>
              </c:numCache>
            </c:numRef>
          </c:val>
        </c:ser>
        <c:ser>
          <c:idx val="2"/>
          <c:order val="2"/>
          <c:tx>
            <c:strRef>
              <c:f>Sheet1!$D$15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txPr>
              <a:bodyPr/>
              <a:lstStyle/>
              <a:p>
                <a:pPr>
                  <a:defRPr sz="800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1/9/2013</c:v>
                </c:pt>
                <c:pt idx="1">
                  <c:v>1/16/2013</c:v>
                </c:pt>
                <c:pt idx="2">
                  <c:v>1/23/2013</c:v>
                </c:pt>
                <c:pt idx="3">
                  <c:v>1/30/2013</c:v>
                </c:pt>
                <c:pt idx="4">
                  <c:v>2/6/2013</c:v>
                </c:pt>
                <c:pt idx="5">
                  <c:v>2/13/2013</c:v>
                </c:pt>
                <c:pt idx="6">
                  <c:v>2/20/2013</c:v>
                </c:pt>
                <c:pt idx="7">
                  <c:v>2/27/2013</c:v>
                </c:pt>
                <c:pt idx="8">
                  <c:v>3/6/2013</c:v>
                </c:pt>
                <c:pt idx="9">
                  <c:v>3/13/2013</c:v>
                </c:pt>
                <c:pt idx="10">
                  <c:v>3/20/2013</c:v>
                </c:pt>
                <c:pt idx="11">
                  <c:v>Average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109</c:v>
                </c:pt>
                <c:pt idx="1">
                  <c:v>35</c:v>
                </c:pt>
                <c:pt idx="2">
                  <c:v>-17</c:v>
                </c:pt>
                <c:pt idx="3">
                  <c:v>-74</c:v>
                </c:pt>
                <c:pt idx="4">
                  <c:v>1</c:v>
                </c:pt>
                <c:pt idx="5">
                  <c:v>5</c:v>
                </c:pt>
                <c:pt idx="6">
                  <c:v>-7</c:v>
                </c:pt>
                <c:pt idx="7">
                  <c:v>70</c:v>
                </c:pt>
                <c:pt idx="8">
                  <c:v>104</c:v>
                </c:pt>
                <c:pt idx="9">
                  <c:v>17</c:v>
                </c:pt>
                <c:pt idx="10">
                  <c:v>206</c:v>
                </c:pt>
                <c:pt idx="11" formatCode="0">
                  <c:v>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94507008"/>
        <c:axId val="94508928"/>
      </c:barChart>
      <c:catAx>
        <c:axId val="945070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txPr>
          <a:bodyPr/>
          <a:lstStyle/>
          <a:p>
            <a:pPr>
              <a:defRPr sz="800" b="1" i="0" baseline="0"/>
            </a:pPr>
            <a:endParaRPr lang="en-US"/>
          </a:p>
        </c:txPr>
        <c:crossAx val="94508928"/>
        <c:crosses val="autoZero"/>
        <c:auto val="0"/>
        <c:lblAlgn val="ctr"/>
        <c:lblOffset val="100"/>
        <c:tickLblSkip val="1"/>
        <c:noMultiLvlLbl val="0"/>
      </c:catAx>
      <c:valAx>
        <c:axId val="94508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 i="0" baseline="0"/>
            </a:pPr>
            <a:endParaRPr lang="en-US"/>
          </a:p>
        </c:txPr>
        <c:crossAx val="94507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015441819772529"/>
          <c:y val="0.89573053368328959"/>
          <c:w val="0.52399792915793786"/>
          <c:h val="9.66936292054402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22304564870564E-2"/>
          <c:y val="3.612666472246525E-2"/>
          <c:w val="0.79129741135299259"/>
          <c:h val="0.8033858267716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Receipts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mmm\-yy</c:formatCode>
                <c:ptCount val="5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961</c:v>
                </c:pt>
                <c:pt idx="1">
                  <c:v>982</c:v>
                </c:pt>
                <c:pt idx="2">
                  <c:v>988</c:v>
                </c:pt>
                <c:pt idx="3">
                  <c:v>1062</c:v>
                </c:pt>
                <c:pt idx="4">
                  <c:v>817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Experienced Judges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mmm\-yy</c:formatCode>
                <c:ptCount val="5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834</c:v>
                </c:pt>
                <c:pt idx="1">
                  <c:v>796</c:v>
                </c:pt>
                <c:pt idx="2">
                  <c:v>741</c:v>
                </c:pt>
                <c:pt idx="3">
                  <c:v>791</c:v>
                </c:pt>
                <c:pt idx="4">
                  <c:v>891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Judges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txPr>
              <a:bodyPr/>
              <a:lstStyle/>
              <a:p>
                <a:pPr>
                  <a:defRPr sz="105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mmm\-yy</c:formatCode>
                <c:ptCount val="5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110</c:v>
                </c:pt>
                <c:pt idx="1">
                  <c:v>150</c:v>
                </c:pt>
                <c:pt idx="2">
                  <c:v>186</c:v>
                </c:pt>
                <c:pt idx="3">
                  <c:v>235</c:v>
                </c:pt>
                <c:pt idx="4">
                  <c:v>235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05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mmm\-yy</c:formatCode>
                <c:ptCount val="5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-17</c:v>
                </c:pt>
                <c:pt idx="1">
                  <c:v>-36</c:v>
                </c:pt>
                <c:pt idx="2">
                  <c:v>-61</c:v>
                </c:pt>
                <c:pt idx="3">
                  <c:v>-36</c:v>
                </c:pt>
                <c:pt idx="4">
                  <c:v>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25824"/>
        <c:axId val="97327744"/>
      </c:barChart>
      <c:catAx>
        <c:axId val="97325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97327744"/>
        <c:crosses val="autoZero"/>
        <c:auto val="0"/>
        <c:lblAlgn val="ctr"/>
        <c:lblOffset val="100"/>
        <c:noMultiLvlLbl val="1"/>
      </c:catAx>
      <c:valAx>
        <c:axId val="9732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97325824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86140587206010999"/>
          <c:y val="0.29459317585301836"/>
          <c:w val="0.13859412793988987"/>
          <c:h val="0.3336531544668027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22304564870564E-2"/>
          <c:y val="3.612666472246525E-2"/>
          <c:w val="0.79129741135299259"/>
          <c:h val="0.8033858267716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Receipts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mmm\-yy</c:formatCode>
                <c:ptCount val="5"/>
                <c:pt idx="0">
                  <c:v>41183</c:v>
                </c:pt>
                <c:pt idx="1">
                  <c:v>41214</c:v>
                </c:pt>
                <c:pt idx="2">
                  <c:v>41244</c:v>
                </c:pt>
                <c:pt idx="3">
                  <c:v>41287</c:v>
                </c:pt>
                <c:pt idx="4">
                  <c:v>41306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1116</c:v>
                </c:pt>
                <c:pt idx="1">
                  <c:v>841</c:v>
                </c:pt>
                <c:pt idx="2">
                  <c:v>803</c:v>
                </c:pt>
                <c:pt idx="3">
                  <c:v>1031</c:v>
                </c:pt>
                <c:pt idx="4">
                  <c:v>1023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Experienced Judges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mmm\-yy</c:formatCode>
                <c:ptCount val="5"/>
                <c:pt idx="0">
                  <c:v>41183</c:v>
                </c:pt>
                <c:pt idx="1">
                  <c:v>41214</c:v>
                </c:pt>
                <c:pt idx="2">
                  <c:v>41244</c:v>
                </c:pt>
                <c:pt idx="3">
                  <c:v>41287</c:v>
                </c:pt>
                <c:pt idx="4">
                  <c:v>41306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575</c:v>
                </c:pt>
                <c:pt idx="1">
                  <c:v>659</c:v>
                </c:pt>
                <c:pt idx="2">
                  <c:v>624</c:v>
                </c:pt>
                <c:pt idx="3">
                  <c:v>717</c:v>
                </c:pt>
                <c:pt idx="4">
                  <c:v>675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Judges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5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mmm\-yy</c:formatCode>
                <c:ptCount val="5"/>
                <c:pt idx="0">
                  <c:v>41183</c:v>
                </c:pt>
                <c:pt idx="1">
                  <c:v>41214</c:v>
                </c:pt>
                <c:pt idx="2">
                  <c:v>41244</c:v>
                </c:pt>
                <c:pt idx="3">
                  <c:v>41287</c:v>
                </c:pt>
                <c:pt idx="4">
                  <c:v>41306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260</c:v>
                </c:pt>
                <c:pt idx="1">
                  <c:v>310</c:v>
                </c:pt>
                <c:pt idx="2">
                  <c:v>292</c:v>
                </c:pt>
                <c:pt idx="3">
                  <c:v>366</c:v>
                </c:pt>
                <c:pt idx="4">
                  <c:v>359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05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mmm\-yy</c:formatCode>
                <c:ptCount val="5"/>
                <c:pt idx="0">
                  <c:v>41183</c:v>
                </c:pt>
                <c:pt idx="1">
                  <c:v>41214</c:v>
                </c:pt>
                <c:pt idx="2">
                  <c:v>41244</c:v>
                </c:pt>
                <c:pt idx="3">
                  <c:v>41287</c:v>
                </c:pt>
                <c:pt idx="4">
                  <c:v>41306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-281</c:v>
                </c:pt>
                <c:pt idx="1">
                  <c:v>128</c:v>
                </c:pt>
                <c:pt idx="2">
                  <c:v>113</c:v>
                </c:pt>
                <c:pt idx="3">
                  <c:v>52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788672"/>
        <c:axId val="167449344"/>
      </c:barChart>
      <c:catAx>
        <c:axId val="165788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67449344"/>
        <c:crosses val="autoZero"/>
        <c:auto val="0"/>
        <c:lblAlgn val="ctr"/>
        <c:lblOffset val="100"/>
        <c:noMultiLvlLbl val="1"/>
      </c:catAx>
      <c:valAx>
        <c:axId val="16744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65788672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86140587206010999"/>
          <c:y val="0.29459317585301836"/>
          <c:w val="0.13859412793988987"/>
          <c:h val="0.3336531544668027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208F8-56B6-4052-B3FD-379BF020B77A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1609A-D8DB-408E-A1FC-4888D63CE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5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D5579B-3879-49E3-97D2-13521FF195AB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4FDEB-F6BA-47C5-A4E9-6FF01A65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480" eaLnBrk="0" hangingPunct="0">
              <a:defRPr b="1" i="1">
                <a:solidFill>
                  <a:srgbClr val="FF0000"/>
                </a:solidFill>
                <a:latin typeface="Arial" charset="0"/>
              </a:defRPr>
            </a:lvl1pPr>
            <a:lvl2pPr marL="757066" indent="-291179" defTabSz="941480" eaLnBrk="0" hangingPunct="0">
              <a:defRPr b="1" i="1">
                <a:solidFill>
                  <a:srgbClr val="FF0000"/>
                </a:solidFill>
                <a:latin typeface="Arial" charset="0"/>
              </a:defRPr>
            </a:lvl2pPr>
            <a:lvl3pPr marL="1164717" indent="-232943" defTabSz="941480" eaLnBrk="0" hangingPunct="0">
              <a:defRPr b="1" i="1">
                <a:solidFill>
                  <a:srgbClr val="FF0000"/>
                </a:solidFill>
                <a:latin typeface="Arial" charset="0"/>
              </a:defRPr>
            </a:lvl3pPr>
            <a:lvl4pPr marL="1630604" indent="-232943" defTabSz="941480" eaLnBrk="0" hangingPunct="0">
              <a:defRPr b="1" i="1">
                <a:solidFill>
                  <a:srgbClr val="FF0000"/>
                </a:solidFill>
                <a:latin typeface="Arial" charset="0"/>
              </a:defRPr>
            </a:lvl4pPr>
            <a:lvl5pPr marL="2096491" indent="-232943" defTabSz="941480" eaLnBrk="0" hangingPunct="0">
              <a:defRPr b="1" i="1">
                <a:solidFill>
                  <a:srgbClr val="FF0000"/>
                </a:solidFill>
                <a:latin typeface="Arial" charset="0"/>
              </a:defRPr>
            </a:lvl5pPr>
            <a:lvl6pPr marL="2562377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charset="0"/>
              </a:defRPr>
            </a:lvl6pPr>
            <a:lvl7pPr marL="3028264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charset="0"/>
              </a:defRPr>
            </a:lvl7pPr>
            <a:lvl8pPr marL="3494151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charset="0"/>
              </a:defRPr>
            </a:lvl8pPr>
            <a:lvl9pPr marL="3960038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3FDBF21E-6D43-4A3C-ADB9-E85E5183AAFA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4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09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41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1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83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43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8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1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99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992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321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A8B41EDB-7E71-45F0-8547-43D8E65A9C2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aia_implementation/index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pto.gov/ip/boards/bpai/index.js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sis.Thomas@uspto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991600" cy="1143000"/>
          </a:xfrm>
        </p:spPr>
        <p:txBody>
          <a:bodyPr/>
          <a:lstStyle/>
          <a:p>
            <a:r>
              <a:rPr lang="en-US" dirty="0"/>
              <a:t>An Inside Look at the </a:t>
            </a:r>
            <a:br>
              <a:rPr lang="en-US" dirty="0"/>
            </a:br>
            <a:r>
              <a:rPr lang="en-US" dirty="0"/>
              <a:t>Patent Trial and Appeal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Scott </a:t>
            </a:r>
            <a:r>
              <a:rPr lang="en-US" dirty="0" err="1"/>
              <a:t>Boalick</a:t>
            </a:r>
            <a:endParaRPr lang="en-US" dirty="0"/>
          </a:p>
          <a:p>
            <a:r>
              <a:rPr lang="en-US" dirty="0"/>
              <a:t>Administrative Patent Judge</a:t>
            </a:r>
          </a:p>
          <a:p>
            <a:r>
              <a:rPr lang="en-US" dirty="0" smtClean="0"/>
              <a:t>Patent </a:t>
            </a:r>
            <a:r>
              <a:rPr lang="en-US" dirty="0"/>
              <a:t>Trial and Appeal </a:t>
            </a:r>
            <a:r>
              <a:rPr lang="en-US" dirty="0" smtClean="0"/>
              <a:t>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Monthly Receipts and Dispositions – New Judge Comparison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89762"/>
              </p:ext>
            </p:extLst>
          </p:nvPr>
        </p:nvGraphicFramePr>
        <p:xfrm>
          <a:off x="685800" y="19050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8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Monthly Receipts and Dispositions – New Judge Comparison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254368"/>
              </p:ext>
            </p:extLst>
          </p:nvPr>
        </p:nvGraphicFramePr>
        <p:xfrm>
          <a:off x="685800" y="19050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Decisions by Type: FY2013</a:t>
            </a:r>
          </a:p>
        </p:txBody>
      </p:sp>
      <p:graphicFrame>
        <p:nvGraphicFramePr>
          <p:cNvPr id="2150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45916"/>
              </p:ext>
            </p:extLst>
          </p:nvPr>
        </p:nvGraphicFramePr>
        <p:xfrm>
          <a:off x="503238" y="1768475"/>
          <a:ext cx="8196262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Worksheet" r:id="rId3" imgW="8467657" imgH="4686300" progId="Excel.Sheet.8">
                  <p:embed/>
                </p:oleObj>
              </mc:Choice>
              <mc:Fallback>
                <p:oleObj name="Worksheet" r:id="rId3" imgW="8467657" imgH="46863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768475"/>
                        <a:ext cx="8196262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6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Adopting Persuasive Arguments Made in the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dirty="0"/>
              <a:t>Allow the Board to issue decisions based on arguments presented by Examiners or </a:t>
            </a:r>
            <a:r>
              <a:rPr lang="en-US" dirty="0" smtClean="0"/>
              <a:t>Appellants</a:t>
            </a:r>
            <a:endParaRPr lang="en-US" dirty="0"/>
          </a:p>
          <a:p>
            <a:pPr lvl="1"/>
            <a:r>
              <a:rPr lang="en-US" dirty="0"/>
              <a:t>Shorter decisions; disposed </a:t>
            </a:r>
            <a:r>
              <a:rPr lang="en-US" dirty="0" smtClean="0"/>
              <a:t>sooner; sometimes designated </a:t>
            </a:r>
            <a:r>
              <a:rPr lang="en-US" b="1" dirty="0" smtClean="0"/>
              <a:t>“</a:t>
            </a:r>
            <a:r>
              <a:rPr lang="en-US" b="1" i="1" dirty="0" smtClean="0"/>
              <a:t>Per Curiam</a:t>
            </a:r>
            <a:r>
              <a:rPr lang="en-US" b="1" dirty="0" smtClean="0"/>
              <a:t>”</a:t>
            </a:r>
            <a:endParaRPr lang="en-US" b="1" dirty="0"/>
          </a:p>
          <a:p>
            <a:r>
              <a:rPr lang="en-US" dirty="0"/>
              <a:t>Arguments </a:t>
            </a:r>
            <a:r>
              <a:rPr lang="en-US" dirty="0" smtClean="0"/>
              <a:t>of record must </a:t>
            </a:r>
            <a:r>
              <a:rPr lang="en-US" dirty="0"/>
              <a:t>sufficiently explain the decision</a:t>
            </a:r>
          </a:p>
          <a:p>
            <a:r>
              <a:rPr lang="en-US" dirty="0" smtClean="0"/>
              <a:t>Working with the offices </a:t>
            </a:r>
            <a:r>
              <a:rPr lang="en-US" dirty="0"/>
              <a:t>of the Under-Secretary and </a:t>
            </a:r>
            <a:r>
              <a:rPr lang="en-US" dirty="0" smtClean="0"/>
              <a:t>Solicitor, the rules were finalized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“Per Curiam” </a:t>
            </a:r>
            <a:r>
              <a:rPr lang="en-US" dirty="0" smtClean="0"/>
              <a:t>Short</a:t>
            </a:r>
            <a:r>
              <a:rPr lang="en-US" i="1" dirty="0" smtClean="0"/>
              <a:t> </a:t>
            </a:r>
            <a:r>
              <a:rPr lang="en-US" dirty="0" smtClean="0"/>
              <a:t>Decisions</a:t>
            </a:r>
            <a:br>
              <a:rPr lang="en-US" dirty="0" smtClean="0"/>
            </a:br>
            <a:r>
              <a:rPr lang="en-US" sz="2000" dirty="0" smtClean="0"/>
              <a:t>as of 02/20/2013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55812"/>
              </p:ext>
            </p:extLst>
          </p:nvPr>
        </p:nvGraphicFramePr>
        <p:xfrm>
          <a:off x="992188" y="2022475"/>
          <a:ext cx="723900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Worksheet" r:id="rId4" imgW="7667557" imgH="4200457" progId="Excel.Sheet.8">
                  <p:embed/>
                </p:oleObj>
              </mc:Choice>
              <mc:Fallback>
                <p:oleObj name="Worksheet" r:id="rId4" imgW="7667557" imgH="420045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022475"/>
                        <a:ext cx="7239000" cy="396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4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Outcomes at the Federal Circuit</a:t>
            </a:r>
          </a:p>
        </p:txBody>
      </p:sp>
      <p:graphicFrame>
        <p:nvGraphicFramePr>
          <p:cNvPr id="3" name="Content Placeholder 2" title="Outcomes at the Federal Circui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410728"/>
              </p:ext>
            </p:extLst>
          </p:nvPr>
        </p:nvGraphicFramePr>
        <p:xfrm>
          <a:off x="990600" y="2133600"/>
          <a:ext cx="7315200" cy="40418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13068"/>
                <a:gridCol w="1829508"/>
                <a:gridCol w="2130118"/>
                <a:gridCol w="1642506"/>
              </a:tblGrid>
              <a:tr h="762002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FY2012</a:t>
                      </a:r>
                      <a:endParaRPr lang="en-US" sz="1800" b="0" i="0" u="none" strike="noStrike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FY2013 </a:t>
                      </a:r>
                    </a:p>
                    <a:p>
                      <a:pPr algn="ctr" fontAlgn="b"/>
                      <a:r>
                        <a:rPr lang="en-US" sz="1800" b="0" i="0" u="none" strike="noStrike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(to date)</a:t>
                      </a:r>
                      <a:endParaRPr lang="en-US" sz="1800" b="0" i="0" u="none" strike="noStrike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Affirmances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Reversals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Remands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Dismissals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Technology Breakdowns of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AIA Petitions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540808"/>
              </p:ext>
            </p:extLst>
          </p:nvPr>
        </p:nvGraphicFramePr>
        <p:xfrm>
          <a:off x="1447800" y="2438400"/>
          <a:ext cx="6080760" cy="31184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26920"/>
                <a:gridCol w="2026920"/>
                <a:gridCol w="202692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Technology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Petitions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Electrical</a:t>
                      </a:r>
                      <a:r>
                        <a:rPr lang="en-US" sz="20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Computer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140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67.6%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6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Mechanical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26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12.6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51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Chemical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29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14.0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Bio/Pharma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5.3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5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Design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0.5%</a:t>
                      </a:r>
                      <a:endParaRPr lang="en-US" sz="20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42999" y="1524000"/>
            <a:ext cx="7078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As of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April 1,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2013, the Office received a Total of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207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AIA Petitions: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17 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CBMs and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190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IPRs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90600" y="5715000"/>
            <a:ext cx="7078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Institutions: 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11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CBMs and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34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IPRs</a:t>
            </a:r>
          </a:p>
          <a:p>
            <a:r>
              <a:rPr lang="en-US" sz="2400" dirty="0" smtClean="0">
                <a:cs typeface="Times New Roman" pitchFamily="18" charset="0"/>
              </a:rPr>
              <a:t>Terminations (resulted from settlements):  </a:t>
            </a:r>
            <a:r>
              <a:rPr lang="en-US" sz="2400" dirty="0" smtClean="0">
                <a:cs typeface="Times New Roman" pitchFamily="18" charset="0"/>
              </a:rPr>
              <a:t>4 </a:t>
            </a:r>
            <a:r>
              <a:rPr lang="en-US" sz="2400" dirty="0" smtClean="0">
                <a:cs typeface="Times New Roman" pitchFamily="18" charset="0"/>
              </a:rPr>
              <a:t>IPRs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1838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Post Grant Resources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46021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General information concerning implementation of the Leahy-Smith America Invents Act, including post grant reviews, may be found at: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hlinkClick r:id="rId3"/>
              </a:rPr>
              <a:t>http://www.uspto.gov/aia_implementation/index.jsp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Information concerning the Board and specific trial procedures may be found at: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www.uspto.gov/ip/boards/bpai/index.jsp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1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Corps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Continuing to explore collaboration opportunities</a:t>
            </a:r>
          </a:p>
          <a:p>
            <a:r>
              <a:rPr lang="en-US" dirty="0" smtClean="0"/>
              <a:t>Additional Examiner interviews during prosecution</a:t>
            </a:r>
          </a:p>
          <a:p>
            <a:r>
              <a:rPr lang="en-US" dirty="0" smtClean="0"/>
              <a:t>Additional Examiner review of after-final amendments before coming to the Board</a:t>
            </a:r>
          </a:p>
          <a:p>
            <a:pPr marL="0" indent="0">
              <a:buNone/>
            </a:pPr>
            <a:r>
              <a:rPr lang="en-US" dirty="0" smtClean="0"/>
              <a:t>   (on-going)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established to increase designation of precedential and informative decisions</a:t>
            </a:r>
          </a:p>
          <a:p>
            <a:r>
              <a:rPr lang="en-US" dirty="0" smtClean="0"/>
              <a:t>Also will post informative orders from AIA proceedings</a:t>
            </a:r>
          </a:p>
          <a:p>
            <a:r>
              <a:rPr lang="en-US" dirty="0" smtClean="0"/>
              <a:t>Looking at optimizing manner of posting on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272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Hiring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Since October 2011</a:t>
            </a:r>
          </a:p>
          <a:p>
            <a:pPr lvl="1"/>
            <a:r>
              <a:rPr lang="en-US" dirty="0" smtClean="0"/>
              <a:t>Reviewed nearly 1,500 applicant records</a:t>
            </a:r>
          </a:p>
          <a:p>
            <a:pPr lvl="1"/>
            <a:r>
              <a:rPr lang="en-US" dirty="0" smtClean="0"/>
              <a:t>Interviewed nearly 240 candidates</a:t>
            </a:r>
          </a:p>
          <a:p>
            <a:pPr lvl="1"/>
            <a:r>
              <a:rPr lang="en-US" dirty="0" smtClean="0"/>
              <a:t>Selected 85 highly qualified candidates to become new Judges</a:t>
            </a:r>
          </a:p>
          <a:p>
            <a:pPr lvl="1"/>
            <a:r>
              <a:rPr lang="en-US" dirty="0"/>
              <a:t>We stand at </a:t>
            </a:r>
            <a:r>
              <a:rPr lang="en-US" dirty="0" smtClean="0"/>
              <a:t>168 </a:t>
            </a:r>
            <a:r>
              <a:rPr lang="en-US" dirty="0"/>
              <a:t>Judges as of </a:t>
            </a:r>
            <a:r>
              <a:rPr lang="en-US" dirty="0" smtClean="0"/>
              <a:t>February 25, 2013.</a:t>
            </a:r>
            <a:endParaRPr lang="en-US" dirty="0"/>
          </a:p>
          <a:p>
            <a:r>
              <a:rPr lang="en-US" dirty="0"/>
              <a:t>Opportunities at Detroit/Denver/Dallas/Silicon Valley Satellite Offices </a:t>
            </a:r>
          </a:p>
          <a:p>
            <a:pPr lvl="1"/>
            <a:r>
              <a:rPr lang="en-US" dirty="0"/>
              <a:t>Selecting candidates from previous postings now</a:t>
            </a:r>
          </a:p>
          <a:p>
            <a:pPr lvl="1"/>
            <a:r>
              <a:rPr lang="en-US" dirty="0"/>
              <a:t>New advertisements </a:t>
            </a:r>
            <a:r>
              <a:rPr lang="en-US" dirty="0" smtClean="0"/>
              <a:t>have been posted</a:t>
            </a:r>
          </a:p>
          <a:p>
            <a:r>
              <a:rPr lang="en-US" dirty="0" smtClean="0"/>
              <a:t>Goal for FY2013</a:t>
            </a:r>
            <a:r>
              <a:rPr lang="en-US" dirty="0"/>
              <a:t> </a:t>
            </a:r>
            <a:r>
              <a:rPr lang="en-US" dirty="0" smtClean="0"/>
              <a:t>- add 60 judges.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Detroit, Michigan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5130380" cy="3581400"/>
          </a:xfrm>
        </p:spPr>
      </p:pic>
      <p:sp>
        <p:nvSpPr>
          <p:cNvPr id="5" name="TextBox 4"/>
          <p:cNvSpPr txBox="1"/>
          <p:nvPr/>
        </p:nvSpPr>
        <p:spPr>
          <a:xfrm>
            <a:off x="5486400" y="2438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Elijah J. McCoy </a:t>
            </a:r>
            <a:endParaRPr lang="en-US" sz="2400" dirty="0" smtClean="0"/>
          </a:p>
          <a:p>
            <a:pPr algn="ctr"/>
            <a:r>
              <a:rPr lang="en-US" sz="2400" dirty="0" smtClean="0"/>
              <a:t>United </a:t>
            </a:r>
            <a:r>
              <a:rPr lang="en-US" sz="2400" dirty="0"/>
              <a:t>States Patent and Trademark Office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300 River Place South</a:t>
            </a:r>
          </a:p>
          <a:p>
            <a:pPr algn="ctr"/>
            <a:r>
              <a:rPr lang="en-US" dirty="0" smtClean="0"/>
              <a:t>Suit 2900</a:t>
            </a:r>
          </a:p>
          <a:p>
            <a:pPr algn="ctr"/>
            <a:r>
              <a:rPr lang="en-US" dirty="0" smtClean="0"/>
              <a:t>Detroit, Michigan 48207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Opened July 13, 2012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12 Administrative Patent Judges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2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Denver, Colorado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5232940" cy="3628744"/>
          </a:xfrm>
        </p:spPr>
      </p:pic>
      <p:sp>
        <p:nvSpPr>
          <p:cNvPr id="8" name="TextBox 7"/>
          <p:cNvSpPr txBox="1"/>
          <p:nvPr/>
        </p:nvSpPr>
        <p:spPr>
          <a:xfrm>
            <a:off x="5557562" y="27432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Denver Federal Center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B20/D1000</a:t>
            </a:r>
          </a:p>
          <a:p>
            <a:pPr algn="ctr"/>
            <a:r>
              <a:rPr lang="en-US" dirty="0"/>
              <a:t>W 6th Ave &amp; Kipling </a:t>
            </a:r>
            <a:r>
              <a:rPr lang="en-US" dirty="0" smtClean="0"/>
              <a:t>Street Lakewood, Colorado 80225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Opened January 2, 2013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5 Administrative Patent Judges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2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Dallas, Texas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381381" cy="4572000"/>
          </a:xfrm>
        </p:spPr>
      </p:pic>
      <p:sp>
        <p:nvSpPr>
          <p:cNvPr id="6" name="TextBox 5"/>
          <p:cNvSpPr txBox="1"/>
          <p:nvPr/>
        </p:nvSpPr>
        <p:spPr>
          <a:xfrm>
            <a:off x="4953000" y="2819400"/>
            <a:ext cx="3733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Santa Fe Building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1114 </a:t>
            </a:r>
            <a:r>
              <a:rPr lang="en-US" dirty="0"/>
              <a:t>Commerce Street</a:t>
            </a:r>
          </a:p>
          <a:p>
            <a:pPr algn="ctr"/>
            <a:r>
              <a:rPr lang="en-US" dirty="0"/>
              <a:t>Suite 705</a:t>
            </a:r>
          </a:p>
          <a:p>
            <a:pPr algn="ctr"/>
            <a:r>
              <a:rPr lang="en-US" dirty="0" smtClean="0"/>
              <a:t>Dallas, </a:t>
            </a:r>
            <a:r>
              <a:rPr lang="en-US" dirty="0"/>
              <a:t>TX </a:t>
            </a:r>
            <a:r>
              <a:rPr lang="en-US" dirty="0" smtClean="0"/>
              <a:t>75202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Opened March 18, 2013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4</a:t>
            </a:r>
            <a:r>
              <a:rPr lang="en-US" dirty="0" smtClean="0"/>
              <a:t> Administrative Patent Judges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07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Menlo Park, California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134760" cy="4419600"/>
          </a:xfrm>
        </p:spPr>
      </p:pic>
      <p:sp>
        <p:nvSpPr>
          <p:cNvPr id="5" name="TextBox 4"/>
          <p:cNvSpPr txBox="1"/>
          <p:nvPr/>
        </p:nvSpPr>
        <p:spPr>
          <a:xfrm>
            <a:off x="4876800" y="2640211"/>
            <a:ext cx="3733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????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345 Middlefield Road</a:t>
            </a:r>
            <a:endParaRPr lang="en-US" dirty="0"/>
          </a:p>
          <a:p>
            <a:pPr algn="ctr"/>
            <a:r>
              <a:rPr lang="en-US" dirty="0" smtClean="0"/>
              <a:t>Menlo Park, </a:t>
            </a:r>
            <a:r>
              <a:rPr lang="en-US" dirty="0" smtClean="0"/>
              <a:t>CA 94025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Opening April 15, 2013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smtClean="0"/>
              <a:t>Administrative Patent Judges</a:t>
            </a:r>
          </a:p>
          <a:p>
            <a:pPr algn="ctr"/>
            <a:r>
              <a:rPr lang="en-US" dirty="0" smtClean="0"/>
              <a:t>And Director Michelle K.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2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Hiring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Selectees have come from the following:</a:t>
            </a:r>
          </a:p>
          <a:p>
            <a:pPr lvl="1"/>
            <a:r>
              <a:rPr lang="en-US" dirty="0" smtClean="0"/>
              <a:t>USPTO Patent Examining Corps, Office of the General Counsel, and the PTAB</a:t>
            </a:r>
          </a:p>
          <a:p>
            <a:pPr lvl="1"/>
            <a:r>
              <a:rPr lang="en-US" dirty="0" smtClean="0"/>
              <a:t>International Trade Commission and Department of Justice</a:t>
            </a:r>
          </a:p>
          <a:p>
            <a:pPr lvl="1"/>
            <a:r>
              <a:rPr lang="en-US" dirty="0"/>
              <a:t>Private </a:t>
            </a:r>
            <a:r>
              <a:rPr lang="en-US" dirty="0" smtClean="0"/>
              <a:t>Practice (solo </a:t>
            </a:r>
            <a:r>
              <a:rPr lang="en-US" dirty="0"/>
              <a:t>to </a:t>
            </a:r>
            <a:r>
              <a:rPr lang="en-US" dirty="0" smtClean="0"/>
              <a:t>very large)</a:t>
            </a:r>
            <a:endParaRPr lang="en-US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types </a:t>
            </a:r>
            <a:r>
              <a:rPr lang="en-US" dirty="0" smtClean="0"/>
              <a:t>of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Hiring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Administrative </a:t>
            </a:r>
            <a:r>
              <a:rPr lang="en-US" b="1" dirty="0"/>
              <a:t>Patent </a:t>
            </a:r>
            <a:r>
              <a:rPr lang="en-US" b="1" dirty="0" smtClean="0"/>
              <a:t>Judge</a:t>
            </a:r>
          </a:p>
          <a:p>
            <a:pPr marL="0" indent="0" algn="ctr">
              <a:buNone/>
            </a:pPr>
            <a:r>
              <a:rPr lang="en-US" sz="1800" dirty="0"/>
              <a:t>(</a:t>
            </a:r>
            <a:r>
              <a:rPr lang="en-US" sz="1800" dirty="0" smtClean="0"/>
              <a:t>Biotechnology</a:t>
            </a:r>
            <a:r>
              <a:rPr lang="en-US" sz="1800" dirty="0"/>
              <a:t>, Chemical, Mechanical, Communication, Computer, </a:t>
            </a:r>
            <a:r>
              <a:rPr lang="en-US" sz="1800" dirty="0" smtClean="0"/>
              <a:t>Electrical)</a:t>
            </a:r>
            <a:endParaRPr lang="en-US" sz="1800" dirty="0"/>
          </a:p>
          <a:p>
            <a:r>
              <a:rPr lang="en-US" sz="2400" b="1" dirty="0" smtClean="0"/>
              <a:t>Announcement </a:t>
            </a:r>
            <a:r>
              <a:rPr lang="en-US" sz="2400" b="1" dirty="0"/>
              <a:t>Number</a:t>
            </a:r>
            <a:r>
              <a:rPr lang="en-US" sz="2400" b="1" dirty="0" smtClean="0"/>
              <a:t>: </a:t>
            </a:r>
            <a:r>
              <a:rPr lang="en-US" sz="2400" dirty="0" smtClean="0"/>
              <a:t>PTAB-2013-0006</a:t>
            </a:r>
            <a:endParaRPr lang="en-US" sz="2400" dirty="0"/>
          </a:p>
          <a:p>
            <a:r>
              <a:rPr lang="en-US" sz="2400" b="1" dirty="0"/>
              <a:t>Questions about this job:</a:t>
            </a:r>
          </a:p>
          <a:p>
            <a:pPr lvl="3"/>
            <a:r>
              <a:rPr lang="en-US" sz="2400" dirty="0"/>
              <a:t>Isis Thomas</a:t>
            </a:r>
            <a:br>
              <a:rPr lang="en-US" sz="2400" dirty="0"/>
            </a:br>
            <a:r>
              <a:rPr lang="en-US" sz="2400" dirty="0"/>
              <a:t>Phone: 571-272-4363</a:t>
            </a:r>
            <a:br>
              <a:rPr lang="en-US" sz="2400" dirty="0"/>
            </a:br>
            <a:r>
              <a:rPr lang="en-US" sz="2400" dirty="0" smtClean="0"/>
              <a:t>Email</a:t>
            </a:r>
            <a:r>
              <a:rPr lang="en-US" sz="2400" dirty="0"/>
              <a:t>: </a:t>
            </a:r>
            <a:r>
              <a:rPr lang="en-US" sz="2400" dirty="0" smtClean="0">
                <a:hlinkClick r:id="rId2"/>
              </a:rPr>
              <a:t>Isis.Thomas@uspto.gov</a:t>
            </a:r>
            <a:endParaRPr lang="en-US" sz="2400" dirty="0" smtClean="0"/>
          </a:p>
          <a:p>
            <a:r>
              <a:rPr lang="en-US" sz="2400" dirty="0" smtClean="0"/>
              <a:t>Announcement set to close on Friday</a:t>
            </a:r>
            <a:r>
              <a:rPr lang="en-US" sz="2400" dirty="0"/>
              <a:t>, April 19, </a:t>
            </a:r>
            <a:r>
              <a:rPr lang="en-US" sz="2400" dirty="0" smtClean="0"/>
              <a:t>2013.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270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the Board </a:t>
            </a:r>
            <a:br>
              <a:rPr lang="en-US" dirty="0" smtClean="0"/>
            </a:br>
            <a:r>
              <a:rPr lang="en-US" sz="2800" dirty="0" smtClean="0"/>
              <a:t>(as of 03/18/2013)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23311"/>
              </p:ext>
            </p:extLst>
          </p:nvPr>
        </p:nvGraphicFramePr>
        <p:xfrm>
          <a:off x="685800" y="19050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5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Growth of the Backlog has been halted:</a:t>
            </a:r>
          </a:p>
          <a:p>
            <a:pPr lvl="1"/>
            <a:r>
              <a:rPr lang="en-US" dirty="0" smtClean="0"/>
              <a:t>Overall, for the last 4 months, more decisions issued than new appeals received</a:t>
            </a:r>
          </a:p>
          <a:p>
            <a:pPr lvl="1"/>
            <a:r>
              <a:rPr lang="en-US" dirty="0" smtClean="0"/>
              <a:t>Encouraging (for now)</a:t>
            </a:r>
          </a:p>
          <a:p>
            <a:r>
              <a:rPr lang="en-US" dirty="0" smtClean="0"/>
              <a:t>Benefiting from  numerous factors</a:t>
            </a:r>
          </a:p>
          <a:p>
            <a:pPr lvl="1"/>
            <a:r>
              <a:rPr lang="en-US" dirty="0" smtClean="0"/>
              <a:t>Successful hiring in FY2012 that needs to continue in FY2013</a:t>
            </a:r>
          </a:p>
          <a:p>
            <a:pPr lvl="1"/>
            <a:r>
              <a:rPr lang="en-US" dirty="0" smtClean="0"/>
              <a:t>Somewhat lower end-of-year intake for FY2012 and beginning of FY2013</a:t>
            </a:r>
          </a:p>
          <a:p>
            <a:pPr lvl="1"/>
            <a:r>
              <a:rPr lang="en-US" dirty="0" smtClean="0"/>
              <a:t>Extraordinary efforts by current Judges</a:t>
            </a:r>
          </a:p>
          <a:p>
            <a:r>
              <a:rPr lang="en-US" dirty="0" smtClean="0"/>
              <a:t>Trend can still be reversed if ex parte appeal intake and AIA intake grow faster than new hires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Backlog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270042"/>
              </p:ext>
            </p:extLst>
          </p:nvPr>
        </p:nvGraphicFramePr>
        <p:xfrm>
          <a:off x="76200" y="1828800"/>
          <a:ext cx="8991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7851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PTAB </a:t>
            </a:r>
            <a:r>
              <a:rPr lang="en-US" dirty="0"/>
              <a:t>Receipts and Dispositions</a:t>
            </a:r>
            <a:br>
              <a:rPr lang="en-US" dirty="0"/>
            </a:br>
            <a:r>
              <a:rPr lang="en-US" sz="2000" dirty="0" smtClean="0"/>
              <a:t>Past Month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228563"/>
              </p:ext>
            </p:extLst>
          </p:nvPr>
        </p:nvGraphicFramePr>
        <p:xfrm>
          <a:off x="914400" y="1905000"/>
          <a:ext cx="7619999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0225"/>
                <a:gridCol w="2053258"/>
                <a:gridCol w="2053258"/>
                <a:gridCol w="2053258"/>
              </a:tblGrid>
              <a:tr h="4595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PTAB Receipts </a:t>
                      </a:r>
                      <a:r>
                        <a:rPr lang="en-US" sz="1800" u="none" strike="noStrike" dirty="0">
                          <a:effectLst/>
                        </a:rPr>
                        <a:t>and Dispositions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8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Period: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02/19/2013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thru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03/19/2013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7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Discipline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# </a:t>
                      </a:r>
                      <a:r>
                        <a:rPr lang="en-US" sz="1100" b="1" u="none" strike="noStrike" dirty="0" smtClean="0">
                          <a:effectLst/>
                        </a:rPr>
                        <a:t>Cases Received</a:t>
                      </a:r>
                      <a:endParaRPr lang="en-US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# </a:t>
                      </a:r>
                      <a:r>
                        <a:rPr lang="en-US" sz="1100" b="1" u="none" strike="noStrike" dirty="0" smtClean="0">
                          <a:effectLst/>
                        </a:rPr>
                        <a:t>Cases Disposed</a:t>
                      </a:r>
                      <a:endParaRPr lang="en-US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effectLst/>
                        </a:rPr>
                        <a:t>Difference (Disposed minus Received)</a:t>
                      </a:r>
                      <a:endParaRPr lang="en-US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Biotech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-32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Business Methods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85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11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Chemical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157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197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40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Contested Cases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Design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-3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Electrical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418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470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Mechanical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244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379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***Totals***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1007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1213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206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PTAB Receipts and Dispositions</a:t>
            </a:r>
            <a:br>
              <a:rPr lang="en-US" dirty="0" smtClean="0"/>
            </a:br>
            <a:r>
              <a:rPr lang="en-US" sz="2000" dirty="0" smtClean="0"/>
              <a:t>Weekly: 01/09/2013 through 03/13/2013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570488"/>
              </p:ext>
            </p:extLst>
          </p:nvPr>
        </p:nvGraphicFramePr>
        <p:xfrm>
          <a:off x="17003" y="16764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2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USPTO2</Template>
  <TotalTime>2549</TotalTime>
  <Words>705</Words>
  <Application>Microsoft Office PowerPoint</Application>
  <PresentationFormat>On-screen Show (4:3)</PresentationFormat>
  <Paragraphs>200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USPTO2</vt:lpstr>
      <vt:lpstr>Worksheet</vt:lpstr>
      <vt:lpstr>An Inside Look at the  Patent Trial and Appeal Board</vt:lpstr>
      <vt:lpstr>Board Hiring</vt:lpstr>
      <vt:lpstr>Board Hiring</vt:lpstr>
      <vt:lpstr>Board Hiring</vt:lpstr>
      <vt:lpstr>Members of the Board  (as of 03/18/2013)</vt:lpstr>
      <vt:lpstr>Board Backlog</vt:lpstr>
      <vt:lpstr>Board Backlog</vt:lpstr>
      <vt:lpstr>PTAB Receipts and Dispositions Past Month</vt:lpstr>
      <vt:lpstr>PTAB Receipts and Dispositions Weekly: 01/09/2013 through 03/13/2013</vt:lpstr>
      <vt:lpstr>Monthly Receipts and Dispositions – New Judge Comparison</vt:lpstr>
      <vt:lpstr>Monthly Receipts and Dispositions – New Judge Comparison</vt:lpstr>
      <vt:lpstr>Decisions by Type: FY2013</vt:lpstr>
      <vt:lpstr>Decisions Adopting Persuasive Arguments Made in the Record</vt:lpstr>
      <vt:lpstr>“Per Curiam” Short Decisions as of 02/20/2013</vt:lpstr>
      <vt:lpstr>Outcomes at the Federal Circuit</vt:lpstr>
      <vt:lpstr>Technology Breakdowns of  AIA Petitions</vt:lpstr>
      <vt:lpstr>Post Grant Resources</vt:lpstr>
      <vt:lpstr>Patent Corps Collaboration</vt:lpstr>
      <vt:lpstr>Published Opinions</vt:lpstr>
      <vt:lpstr>Detroit, Michigan</vt:lpstr>
      <vt:lpstr>Denver, Colorado</vt:lpstr>
      <vt:lpstr>Dallas, Texas</vt:lpstr>
      <vt:lpstr>Menlo Park, California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PPAC</dc:title>
  <dc:creator>Kurt J. Brown</dc:creator>
  <cp:lastModifiedBy>kflanagan</cp:lastModifiedBy>
  <cp:revision>171</cp:revision>
  <cp:lastPrinted>2013-02-20T22:44:40Z</cp:lastPrinted>
  <dcterms:created xsi:type="dcterms:W3CDTF">2012-01-19T15:45:00Z</dcterms:created>
  <dcterms:modified xsi:type="dcterms:W3CDTF">2013-04-03T21:21:47Z</dcterms:modified>
</cp:coreProperties>
</file>