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7"/>
  </p:notesMasterIdLst>
  <p:handoutMasterIdLst>
    <p:handoutMasterId r:id="rId28"/>
  </p:handoutMasterIdLst>
  <p:sldIdLst>
    <p:sldId id="456" r:id="rId5"/>
    <p:sldId id="393" r:id="rId6"/>
    <p:sldId id="414" r:id="rId7"/>
    <p:sldId id="453" r:id="rId8"/>
    <p:sldId id="462" r:id="rId9"/>
    <p:sldId id="388" r:id="rId10"/>
    <p:sldId id="463" r:id="rId11"/>
    <p:sldId id="464" r:id="rId12"/>
    <p:sldId id="478" r:id="rId13"/>
    <p:sldId id="466" r:id="rId14"/>
    <p:sldId id="465" r:id="rId15"/>
    <p:sldId id="469" r:id="rId16"/>
    <p:sldId id="470" r:id="rId17"/>
    <p:sldId id="467" r:id="rId18"/>
    <p:sldId id="481" r:id="rId19"/>
    <p:sldId id="482" r:id="rId20"/>
    <p:sldId id="483" r:id="rId21"/>
    <p:sldId id="477" r:id="rId22"/>
    <p:sldId id="439" r:id="rId23"/>
    <p:sldId id="455" r:id="rId24"/>
    <p:sldId id="485" r:id="rId25"/>
    <p:sldId id="323" r:id="rId26"/>
  </p:sldIdLst>
  <p:sldSz cx="9144000" cy="5715000" type="screen16x10"/>
  <p:notesSz cx="68580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4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81" autoAdjust="0"/>
    <p:restoredTop sz="95987" autoAdjust="0"/>
  </p:normalViewPr>
  <p:slideViewPr>
    <p:cSldViewPr snapToGrid="0" snapToObjects="1">
      <p:cViewPr varScale="1">
        <p:scale>
          <a:sx n="118" d="100"/>
          <a:sy n="118" d="100"/>
        </p:scale>
        <p:origin x="667" y="86"/>
      </p:cViewPr>
      <p:guideLst>
        <p:guide orient="horz" pos="1800"/>
        <p:guide pos="2880"/>
      </p:guideLst>
    </p:cSldViewPr>
  </p:slideViewPr>
  <p:outlineViewPr>
    <p:cViewPr>
      <p:scale>
        <a:sx n="33" d="100"/>
        <a:sy n="33" d="100"/>
      </p:scale>
      <p:origin x="62" y="23578"/>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1804"/>
          </a:xfrm>
          <a:prstGeom prst="rect">
            <a:avLst/>
          </a:prstGeom>
        </p:spPr>
        <p:txBody>
          <a:bodyPr vert="horz" lIns="92281" tIns="46141" rIns="92281" bIns="46141" rtlCol="0"/>
          <a:lstStyle>
            <a:lvl1pPr algn="l">
              <a:defRPr sz="1100"/>
            </a:lvl1pPr>
          </a:lstStyle>
          <a:p>
            <a:endParaRPr lang="en-US" dirty="0">
              <a:latin typeface="Segoe UI"/>
            </a:endParaRPr>
          </a:p>
        </p:txBody>
      </p:sp>
      <p:sp>
        <p:nvSpPr>
          <p:cNvPr id="3" name="Date Placeholder 2"/>
          <p:cNvSpPr>
            <a:spLocks noGrp="1"/>
          </p:cNvSpPr>
          <p:nvPr>
            <p:ph type="dt" sz="quarter" idx="1"/>
          </p:nvPr>
        </p:nvSpPr>
        <p:spPr>
          <a:xfrm>
            <a:off x="3884613" y="2"/>
            <a:ext cx="2971800" cy="461804"/>
          </a:xfrm>
          <a:prstGeom prst="rect">
            <a:avLst/>
          </a:prstGeom>
        </p:spPr>
        <p:txBody>
          <a:bodyPr vert="horz" lIns="92281" tIns="46141" rIns="92281" bIns="46141" rtlCol="0"/>
          <a:lstStyle>
            <a:lvl1pPr algn="r">
              <a:defRPr sz="1100"/>
            </a:lvl1pPr>
          </a:lstStyle>
          <a:p>
            <a:fld id="{C950A3BB-CAF4-1D4E-B3B2-E95D9B9E66DF}" type="datetimeFigureOut">
              <a:rPr lang="en-US" smtClean="0">
                <a:latin typeface="Segoe UI"/>
              </a:rPr>
              <a:t>9/7/2016</a:t>
            </a:fld>
            <a:endParaRPr lang="en-US" dirty="0">
              <a:latin typeface="Segoe UI"/>
            </a:endParaRPr>
          </a:p>
        </p:txBody>
      </p:sp>
      <p:sp>
        <p:nvSpPr>
          <p:cNvPr id="4" name="Footer Placeholder 3"/>
          <p:cNvSpPr>
            <a:spLocks noGrp="1"/>
          </p:cNvSpPr>
          <p:nvPr>
            <p:ph type="ftr" sz="quarter" idx="2"/>
          </p:nvPr>
        </p:nvSpPr>
        <p:spPr>
          <a:xfrm>
            <a:off x="0" y="8772671"/>
            <a:ext cx="2971800" cy="461804"/>
          </a:xfrm>
          <a:prstGeom prst="rect">
            <a:avLst/>
          </a:prstGeom>
        </p:spPr>
        <p:txBody>
          <a:bodyPr vert="horz" lIns="92281" tIns="46141" rIns="92281" bIns="46141" rtlCol="0" anchor="b"/>
          <a:lstStyle>
            <a:lvl1pPr algn="l">
              <a:defRPr sz="1100"/>
            </a:lvl1pPr>
          </a:lstStyle>
          <a:p>
            <a:endParaRPr lang="en-US" dirty="0">
              <a:latin typeface="Segoe UI"/>
            </a:endParaRPr>
          </a:p>
        </p:txBody>
      </p:sp>
      <p:sp>
        <p:nvSpPr>
          <p:cNvPr id="5" name="Slide Number Placeholder 4"/>
          <p:cNvSpPr>
            <a:spLocks noGrp="1"/>
          </p:cNvSpPr>
          <p:nvPr>
            <p:ph type="sldNum" sz="quarter" idx="3"/>
          </p:nvPr>
        </p:nvSpPr>
        <p:spPr>
          <a:xfrm>
            <a:off x="3884613" y="8772671"/>
            <a:ext cx="2971800" cy="461804"/>
          </a:xfrm>
          <a:prstGeom prst="rect">
            <a:avLst/>
          </a:prstGeom>
        </p:spPr>
        <p:txBody>
          <a:bodyPr vert="horz" lIns="92281" tIns="46141" rIns="92281" bIns="46141" rtlCol="0" anchor="b"/>
          <a:lstStyle>
            <a:lvl1pPr algn="r">
              <a:defRPr sz="11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1804"/>
          </a:xfrm>
          <a:prstGeom prst="rect">
            <a:avLst/>
          </a:prstGeom>
        </p:spPr>
        <p:txBody>
          <a:bodyPr vert="horz" lIns="92281" tIns="46141" rIns="92281" bIns="46141" rtlCol="0"/>
          <a:lstStyle>
            <a:lvl1pPr algn="l">
              <a:defRPr sz="1100">
                <a:latin typeface="Segoe UI"/>
              </a:defRPr>
            </a:lvl1pPr>
          </a:lstStyle>
          <a:p>
            <a:endParaRPr lang="en-US" dirty="0"/>
          </a:p>
        </p:txBody>
      </p:sp>
      <p:sp>
        <p:nvSpPr>
          <p:cNvPr id="3" name="Date Placeholder 2"/>
          <p:cNvSpPr>
            <a:spLocks noGrp="1"/>
          </p:cNvSpPr>
          <p:nvPr>
            <p:ph type="dt" idx="1"/>
          </p:nvPr>
        </p:nvSpPr>
        <p:spPr>
          <a:xfrm>
            <a:off x="3884613" y="2"/>
            <a:ext cx="2971800" cy="461804"/>
          </a:xfrm>
          <a:prstGeom prst="rect">
            <a:avLst/>
          </a:prstGeom>
        </p:spPr>
        <p:txBody>
          <a:bodyPr vert="horz" lIns="92281" tIns="46141" rIns="92281" bIns="46141" rtlCol="0"/>
          <a:lstStyle>
            <a:lvl1pPr algn="r">
              <a:defRPr sz="1100">
                <a:latin typeface="Segoe UI"/>
              </a:defRPr>
            </a:lvl1pPr>
          </a:lstStyle>
          <a:p>
            <a:fld id="{139B48F8-1A14-4941-902A-1D33547A0B6A}" type="datetimeFigureOut">
              <a:rPr lang="en-US" smtClean="0"/>
              <a:pPr/>
              <a:t>9/7/2016</a:t>
            </a:fld>
            <a:endParaRPr lang="en-US" dirty="0"/>
          </a:p>
        </p:txBody>
      </p:sp>
      <p:sp>
        <p:nvSpPr>
          <p:cNvPr id="4" name="Slide Image Placeholder 3"/>
          <p:cNvSpPr>
            <a:spLocks noGrp="1" noRot="1" noChangeAspect="1"/>
          </p:cNvSpPr>
          <p:nvPr>
            <p:ph type="sldImg" idx="2"/>
          </p:nvPr>
        </p:nvSpPr>
        <p:spPr>
          <a:xfrm>
            <a:off x="657225" y="692150"/>
            <a:ext cx="5543550" cy="3463925"/>
          </a:xfrm>
          <a:prstGeom prst="rect">
            <a:avLst/>
          </a:prstGeom>
          <a:noFill/>
          <a:ln w="12700">
            <a:solidFill>
              <a:prstClr val="black"/>
            </a:solidFill>
          </a:ln>
        </p:spPr>
        <p:txBody>
          <a:bodyPr vert="horz" lIns="92281" tIns="46141" rIns="92281" bIns="46141" rtlCol="0" anchor="ctr"/>
          <a:lstStyle/>
          <a:p>
            <a:endParaRPr lang="en-US" dirty="0"/>
          </a:p>
        </p:txBody>
      </p:sp>
      <p:sp>
        <p:nvSpPr>
          <p:cNvPr id="5" name="Notes Placeholder 4"/>
          <p:cNvSpPr>
            <a:spLocks noGrp="1"/>
          </p:cNvSpPr>
          <p:nvPr>
            <p:ph type="body" sz="quarter" idx="3"/>
          </p:nvPr>
        </p:nvSpPr>
        <p:spPr>
          <a:xfrm>
            <a:off x="685800" y="4387137"/>
            <a:ext cx="5486400" cy="4156234"/>
          </a:xfrm>
          <a:prstGeom prst="rect">
            <a:avLst/>
          </a:prstGeom>
        </p:spPr>
        <p:txBody>
          <a:bodyPr vert="horz" lIns="92281" tIns="46141" rIns="92281" bIns="46141"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772671"/>
            <a:ext cx="2971800" cy="461804"/>
          </a:xfrm>
          <a:prstGeom prst="rect">
            <a:avLst/>
          </a:prstGeom>
        </p:spPr>
        <p:txBody>
          <a:bodyPr vert="horz" lIns="92281" tIns="46141" rIns="92281" bIns="46141" rtlCol="0" anchor="b"/>
          <a:lstStyle>
            <a:lvl1pPr algn="l">
              <a:defRPr sz="1100">
                <a:latin typeface="Segoe UI"/>
              </a:defRPr>
            </a:lvl1pPr>
          </a:lstStyle>
          <a:p>
            <a:endParaRPr lang="en-US" dirty="0"/>
          </a:p>
        </p:txBody>
      </p:sp>
      <p:sp>
        <p:nvSpPr>
          <p:cNvPr id="7" name="Slide Number Placeholder 6"/>
          <p:cNvSpPr>
            <a:spLocks noGrp="1"/>
          </p:cNvSpPr>
          <p:nvPr>
            <p:ph type="sldNum" sz="quarter" idx="5"/>
          </p:nvPr>
        </p:nvSpPr>
        <p:spPr>
          <a:xfrm>
            <a:off x="3884613" y="8772671"/>
            <a:ext cx="2971800" cy="461804"/>
          </a:xfrm>
          <a:prstGeom prst="rect">
            <a:avLst/>
          </a:prstGeom>
        </p:spPr>
        <p:txBody>
          <a:bodyPr vert="horz" lIns="92281" tIns="46141" rIns="92281" bIns="46141" rtlCol="0" anchor="b"/>
          <a:lstStyle>
            <a:lvl1pPr algn="r">
              <a:defRPr sz="11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692150"/>
            <a:ext cx="554355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8BB507-AD7F-8E46-B3ED-ACF79D3C27AA}" type="slidenum">
              <a:rPr lang="en-US" smtClean="0"/>
              <a:pPr/>
              <a:t>1</a:t>
            </a:fld>
            <a:endParaRPr lang="en-US" dirty="0"/>
          </a:p>
        </p:txBody>
      </p:sp>
    </p:spTree>
    <p:extLst>
      <p:ext uri="{BB962C8B-B14F-4D97-AF65-F5344CB8AC3E}">
        <p14:creationId xmlns:p14="http://schemas.microsoft.com/office/powerpoint/2010/main" val="2756230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14</a:t>
            </a:fld>
            <a:endParaRPr lang="en-US" dirty="0"/>
          </a:p>
        </p:txBody>
      </p:sp>
    </p:spTree>
    <p:extLst>
      <p:ext uri="{BB962C8B-B14F-4D97-AF65-F5344CB8AC3E}">
        <p14:creationId xmlns:p14="http://schemas.microsoft.com/office/powerpoint/2010/main" val="1244679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238865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17</a:t>
            </a:fld>
            <a:endParaRPr lang="en-US" dirty="0"/>
          </a:p>
        </p:txBody>
      </p:sp>
    </p:spTree>
    <p:extLst>
      <p:ext uri="{BB962C8B-B14F-4D97-AF65-F5344CB8AC3E}">
        <p14:creationId xmlns:p14="http://schemas.microsoft.com/office/powerpoint/2010/main" val="146424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95211"/>
            <a:ext cx="5486400" cy="4534758"/>
          </a:xfrm>
        </p:spPr>
        <p:txBody>
          <a:bodyPr/>
          <a:lstStyle/>
          <a:p>
            <a:pPr marL="171450" indent="-171450">
              <a:buFont typeface="Arial" panose="020B0604020202020204" pitchFamily="34" charset="0"/>
              <a:buChar char="•"/>
            </a:pPr>
            <a:endParaRPr lang="en-US" sz="1250" dirty="0"/>
          </a:p>
        </p:txBody>
      </p:sp>
      <p:sp>
        <p:nvSpPr>
          <p:cNvPr id="4" name="Slide Number Placeholder 3"/>
          <p:cNvSpPr>
            <a:spLocks noGrp="1"/>
          </p:cNvSpPr>
          <p:nvPr>
            <p:ph type="sldNum" sz="quarter" idx="10"/>
          </p:nvPr>
        </p:nvSpPr>
        <p:spPr/>
        <p:txBody>
          <a:bodyPr/>
          <a:lstStyle/>
          <a:p>
            <a:fld id="{C74B1ACE-5EB2-B245-8DCB-331A9858E083}"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963892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711200"/>
            <a:ext cx="5575300" cy="348615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500" baseline="0"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5</a:t>
            </a:fld>
            <a:endParaRPr lang="en-US" dirty="0"/>
          </a:p>
        </p:txBody>
      </p:sp>
    </p:spTree>
    <p:extLst>
      <p:ext uri="{BB962C8B-B14F-4D97-AF65-F5344CB8AC3E}">
        <p14:creationId xmlns:p14="http://schemas.microsoft.com/office/powerpoint/2010/main" val="3459048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2"/>
            <a:ext cx="5486400" cy="4414177"/>
          </a:xfrm>
        </p:spPr>
        <p:txBody>
          <a:bodyPr/>
          <a:lstStyle/>
          <a:p>
            <a:pPr marL="285750" indent="-285750">
              <a:buFont typeface="Arial" panose="020B0604020202020204" pitchFamily="34" charset="0"/>
              <a:buChar char="•"/>
            </a:pPr>
            <a:endParaRPr lang="en-US" sz="1400" baseline="0" dirty="0" smtClean="0"/>
          </a:p>
        </p:txBody>
      </p:sp>
      <p:sp>
        <p:nvSpPr>
          <p:cNvPr id="4" name="Slide Number Placeholder 3"/>
          <p:cNvSpPr>
            <a:spLocks noGrp="1"/>
          </p:cNvSpPr>
          <p:nvPr>
            <p:ph type="sldNum" sz="quarter" idx="10"/>
          </p:nvPr>
        </p:nvSpPr>
        <p:spPr/>
        <p:txBody>
          <a:bodyPr/>
          <a:lstStyle/>
          <a:p>
            <a:fld id="{C74B1ACE-5EB2-B245-8DCB-331A9858E083}" type="slidenum">
              <a:rPr lang="en-US" smtClean="0"/>
              <a:pPr/>
              <a:t>7</a:t>
            </a:fld>
            <a:endParaRPr lang="en-US" dirty="0"/>
          </a:p>
        </p:txBody>
      </p:sp>
    </p:spTree>
    <p:extLst>
      <p:ext uri="{BB962C8B-B14F-4D97-AF65-F5344CB8AC3E}">
        <p14:creationId xmlns:p14="http://schemas.microsoft.com/office/powerpoint/2010/main" val="1139433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aseline="0" dirty="0" smtClean="0"/>
          </a:p>
          <a:p>
            <a:endParaRPr lang="en-US" sz="1100" dirty="0" smtClean="0"/>
          </a:p>
        </p:txBody>
      </p:sp>
      <p:sp>
        <p:nvSpPr>
          <p:cNvPr id="4" name="Slide Number Placeholder 3"/>
          <p:cNvSpPr>
            <a:spLocks noGrp="1"/>
          </p:cNvSpPr>
          <p:nvPr>
            <p:ph type="sldNum" sz="quarter" idx="10"/>
          </p:nvPr>
        </p:nvSpPr>
        <p:spPr/>
        <p:txBody>
          <a:bodyPr/>
          <a:lstStyle/>
          <a:p>
            <a:fld id="{C74B1ACE-5EB2-B245-8DCB-331A9858E083}" type="slidenum">
              <a:rPr lang="en-US" smtClean="0"/>
              <a:pPr/>
              <a:t>8</a:t>
            </a:fld>
            <a:endParaRPr lang="en-US" dirty="0"/>
          </a:p>
        </p:txBody>
      </p:sp>
    </p:spTree>
    <p:extLst>
      <p:ext uri="{BB962C8B-B14F-4D97-AF65-F5344CB8AC3E}">
        <p14:creationId xmlns:p14="http://schemas.microsoft.com/office/powerpoint/2010/main" val="3047267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aseline="0" dirty="0" smtClean="0"/>
          </a:p>
          <a:p>
            <a:endParaRPr lang="en-US" sz="1100" dirty="0" smtClean="0"/>
          </a:p>
        </p:txBody>
      </p:sp>
      <p:sp>
        <p:nvSpPr>
          <p:cNvPr id="4" name="Slide Number Placeholder 3"/>
          <p:cNvSpPr>
            <a:spLocks noGrp="1"/>
          </p:cNvSpPr>
          <p:nvPr>
            <p:ph type="sldNum" sz="quarter" idx="10"/>
          </p:nvPr>
        </p:nvSpPr>
        <p:spPr/>
        <p:txBody>
          <a:bodyPr/>
          <a:lstStyle/>
          <a:p>
            <a:fld id="{C74B1ACE-5EB2-B245-8DCB-331A9858E083}" type="slidenum">
              <a:rPr lang="en-US" smtClean="0"/>
              <a:pPr/>
              <a:t>9</a:t>
            </a:fld>
            <a:endParaRPr lang="en-US" dirty="0"/>
          </a:p>
        </p:txBody>
      </p:sp>
    </p:spTree>
    <p:extLst>
      <p:ext uri="{BB962C8B-B14F-4D97-AF65-F5344CB8AC3E}">
        <p14:creationId xmlns:p14="http://schemas.microsoft.com/office/powerpoint/2010/main" val="2199166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10</a:t>
            </a:fld>
            <a:endParaRPr lang="en-US" dirty="0"/>
          </a:p>
        </p:txBody>
      </p:sp>
    </p:spTree>
    <p:extLst>
      <p:ext uri="{BB962C8B-B14F-4D97-AF65-F5344CB8AC3E}">
        <p14:creationId xmlns:p14="http://schemas.microsoft.com/office/powerpoint/2010/main" val="3315076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C74B1ACE-5EB2-B245-8DCB-331A9858E083}" type="slidenum">
              <a:rPr lang="en-US" smtClean="0"/>
              <a:pPr/>
              <a:t>11</a:t>
            </a:fld>
            <a:endParaRPr lang="en-US" dirty="0"/>
          </a:p>
        </p:txBody>
      </p:sp>
    </p:spTree>
    <p:extLst>
      <p:ext uri="{BB962C8B-B14F-4D97-AF65-F5344CB8AC3E}">
        <p14:creationId xmlns:p14="http://schemas.microsoft.com/office/powerpoint/2010/main" val="1098199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12</a:t>
            </a:fld>
            <a:endParaRPr lang="en-US" dirty="0"/>
          </a:p>
        </p:txBody>
      </p:sp>
    </p:spTree>
    <p:extLst>
      <p:ext uri="{BB962C8B-B14F-4D97-AF65-F5344CB8AC3E}">
        <p14:creationId xmlns:p14="http://schemas.microsoft.com/office/powerpoint/2010/main" val="4025882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95211"/>
            <a:ext cx="5486400" cy="4534758"/>
          </a:xfrm>
        </p:spPr>
        <p:txBody>
          <a:bodyPr/>
          <a:lstStyle/>
          <a:p>
            <a:pPr marL="171450" indent="-171450">
              <a:buFont typeface="Arial" panose="020B0604020202020204" pitchFamily="34" charset="0"/>
              <a:buChar char="•"/>
            </a:pPr>
            <a:endParaRPr lang="en-US" sz="1250"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13</a:t>
            </a:fld>
            <a:endParaRPr lang="en-US" dirty="0"/>
          </a:p>
        </p:txBody>
      </p:sp>
    </p:spTree>
    <p:extLst>
      <p:ext uri="{BB962C8B-B14F-4D97-AF65-F5344CB8AC3E}">
        <p14:creationId xmlns:p14="http://schemas.microsoft.com/office/powerpoint/2010/main" val="1320243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2658241"/>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5296959"/>
            <a:ext cx="2133600" cy="304271"/>
          </a:xfrm>
          <a:prstGeom prst="rect">
            <a:avLst/>
          </a:prstGeom>
        </p:spPr>
        <p:txBody>
          <a:bodyPr/>
          <a:lstStyle>
            <a:lvl1pPr>
              <a:defRPr>
                <a:latin typeface="Segoe UI"/>
              </a:defRPr>
            </a:lvl1pPr>
          </a:lstStyle>
          <a:p>
            <a:fld id="{646D3EF4-FDF6-4D1E-83C6-ACEA955C45A1}" type="datetime1">
              <a:rPr lang="en-US" smtClean="0"/>
              <a:t>9/7/2016</a:t>
            </a:fld>
            <a:endParaRPr lang="en-US" dirty="0"/>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lvl1pPr>
              <a:defRPr>
                <a:latin typeface="Segoe UI"/>
              </a:defRPr>
            </a:lvl1pPr>
          </a:lstStyle>
          <a:p>
            <a:endParaRPr lang="en-US" dirty="0"/>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lvl1pPr>
              <a:defRPr>
                <a:latin typeface="Segoe UI"/>
              </a:defRPr>
            </a:lvl1pPr>
          </a:lstStyle>
          <a:p>
            <a:fld id="{FD0CF2A8-0F06-0B4F-A023-17698AFBF42D}" type="slidenum">
              <a:rPr lang="en-US" smtClean="0"/>
              <a:pPr/>
              <a:t>‹#›</a:t>
            </a:fld>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26619635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30D0B6-CF9E-4AB3-BDB1-7E1902DC8C74}" type="datetime1">
              <a:rPr lang="en-US" smtClean="0"/>
              <a:t>9/7/2016</a:t>
            </a:fld>
            <a:endParaRPr lang="en-US" dirty="0"/>
          </a:p>
        </p:txBody>
      </p:sp>
      <p:sp>
        <p:nvSpPr>
          <p:cNvPr id="6" name="Footer Placeholder 5"/>
          <p:cNvSpPr>
            <a:spLocks noGrp="1"/>
          </p:cNvSpPr>
          <p:nvPr>
            <p:ph type="ftr" sz="quarter" idx="11"/>
          </p:nvPr>
        </p:nvSpPr>
        <p:spPr>
          <a:xfrm>
            <a:off x="3124200" y="5297488"/>
            <a:ext cx="2895600" cy="303212"/>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5306453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852118"/>
            <a:ext cx="4021100" cy="1990444"/>
          </a:xfrm>
          <a:prstGeom prst="rect">
            <a:avLst/>
          </a:prstGeom>
        </p:spPr>
      </p:pic>
    </p:spTree>
    <p:extLst>
      <p:ext uri="{BB962C8B-B14F-4D97-AF65-F5344CB8AC3E}">
        <p14:creationId xmlns:p14="http://schemas.microsoft.com/office/powerpoint/2010/main" val="274598681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sp>
        <p:nvSpPr>
          <p:cNvPr id="9" name="Rectangle 8"/>
          <p:cNvSpPr/>
          <p:nvPr userDrawn="1"/>
        </p:nvSpPr>
        <p:spPr>
          <a:xfrm>
            <a:off x="0" y="0"/>
            <a:ext cx="9144000" cy="5714999"/>
          </a:xfrm>
          <a:prstGeom prst="rect">
            <a:avLst/>
          </a:prstGeom>
          <a:blipFill dpi="0" rotWithShape="1">
            <a:blip r:embed="rId2">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1277208"/>
            <a:ext cx="7772400" cy="122502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2658241"/>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5296959"/>
            <a:ext cx="2133600" cy="304271"/>
          </a:xfrm>
          <a:prstGeom prst="rect">
            <a:avLst/>
          </a:prstGeom>
        </p:spPr>
        <p:txBody>
          <a:bodyPr/>
          <a:lstStyle>
            <a:lvl1pPr>
              <a:defRPr>
                <a:latin typeface="Segoe UI"/>
              </a:defRPr>
            </a:lvl1pPr>
          </a:lstStyle>
          <a:p>
            <a:fld id="{EC90722F-9E3E-481C-B227-6A90D597D07C}" type="datetime1">
              <a:rPr lang="en-US" smtClean="0"/>
              <a:t>9/7/2016</a:t>
            </a:fld>
            <a:endParaRPr lang="en-US" dirty="0"/>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lvl1pPr>
              <a:defRPr>
                <a:latin typeface="Segoe UI"/>
              </a:defRPr>
            </a:lvl1pPr>
          </a:lstStyle>
          <a:p>
            <a:endParaRPr lang="en-US" dirty="0"/>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lvl1pPr>
              <a:defRPr>
                <a:latin typeface="Segoe UI"/>
              </a:defRPr>
            </a:lvl1pPr>
          </a:lstStyle>
          <a:p>
            <a:fld id="{FD0CF2A8-0F06-0B4F-A023-17698AFBF42D}" type="slidenum">
              <a:rPr lang="en-US" smtClean="0"/>
              <a:pPr/>
              <a:t>‹#›</a:t>
            </a:fld>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16824248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4"/>
            <a:ext cx="8229600" cy="33479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E7BEF-CAFB-4DB1-A6C3-ED58E033AD22}" type="datetime1">
              <a:rPr lang="en-US" smtClean="0"/>
              <a:t>9/7/2016</a:t>
            </a:fld>
            <a:endParaRPr lang="en-US" dirty="0"/>
          </a:p>
        </p:txBody>
      </p:sp>
      <p:sp>
        <p:nvSpPr>
          <p:cNvPr id="5" name="Footer Placeholder 4"/>
          <p:cNvSpPr>
            <a:spLocks noGrp="1"/>
          </p:cNvSpPr>
          <p:nvPr>
            <p:ph type="ftr" sz="quarter" idx="11"/>
          </p:nvPr>
        </p:nvSpPr>
        <p:spPr>
          <a:xfrm>
            <a:off x="3124200" y="5297488"/>
            <a:ext cx="2895600" cy="303212"/>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6186722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EC6E28-B89F-4DFD-86FD-0AB3B7B391C9}" type="datetime1">
              <a:rPr lang="en-US" smtClean="0"/>
              <a:t>9/7/2016</a:t>
            </a:fld>
            <a:endParaRPr lang="en-US" dirty="0"/>
          </a:p>
        </p:txBody>
      </p:sp>
      <p:sp>
        <p:nvSpPr>
          <p:cNvPr id="5" name="Footer Placeholder 4"/>
          <p:cNvSpPr>
            <a:spLocks noGrp="1"/>
          </p:cNvSpPr>
          <p:nvPr>
            <p:ph type="ftr" sz="quarter" idx="11"/>
          </p:nvPr>
        </p:nvSpPr>
        <p:spPr>
          <a:xfrm>
            <a:off x="3124200" y="5297488"/>
            <a:ext cx="2895600" cy="303212"/>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3222312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9F4ED6-A4FC-4A2E-8809-29B95F0CF91C}" type="datetime1">
              <a:rPr lang="en-US" smtClean="0"/>
              <a:t>9/7/2016</a:t>
            </a:fld>
            <a:endParaRPr lang="en-US" dirty="0"/>
          </a:p>
        </p:txBody>
      </p:sp>
      <p:sp>
        <p:nvSpPr>
          <p:cNvPr id="6" name="Footer Placeholder 5"/>
          <p:cNvSpPr>
            <a:spLocks noGrp="1"/>
          </p:cNvSpPr>
          <p:nvPr>
            <p:ph type="ftr" sz="quarter" idx="11"/>
          </p:nvPr>
        </p:nvSpPr>
        <p:spPr>
          <a:xfrm>
            <a:off x="3124200" y="5297488"/>
            <a:ext cx="2895600" cy="303212"/>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2334054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8A7D64-AD8B-44D8-AC43-8580B75C5E05}" type="datetime1">
              <a:rPr lang="en-US" smtClean="0"/>
              <a:t>9/7/2016</a:t>
            </a:fld>
            <a:endParaRPr lang="en-US" dirty="0"/>
          </a:p>
        </p:txBody>
      </p:sp>
      <p:sp>
        <p:nvSpPr>
          <p:cNvPr id="8" name="Footer Placeholder 7"/>
          <p:cNvSpPr>
            <a:spLocks noGrp="1"/>
          </p:cNvSpPr>
          <p:nvPr>
            <p:ph type="ftr" sz="quarter" idx="11"/>
          </p:nvPr>
        </p:nvSpPr>
        <p:spPr>
          <a:xfrm>
            <a:off x="3124200" y="5297488"/>
            <a:ext cx="2895600" cy="303212"/>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1643498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0988063-A3B1-4016-8CA4-E73020A29143}" type="datetime1">
              <a:rPr lang="en-US" smtClean="0"/>
              <a:t>9/7/2016</a:t>
            </a:fld>
            <a:endParaRPr lang="en-US" dirty="0"/>
          </a:p>
        </p:txBody>
      </p:sp>
      <p:sp>
        <p:nvSpPr>
          <p:cNvPr id="4" name="Footer Placeholder 3"/>
          <p:cNvSpPr>
            <a:spLocks noGrp="1"/>
          </p:cNvSpPr>
          <p:nvPr>
            <p:ph type="ftr" sz="quarter" idx="11"/>
          </p:nvPr>
        </p:nvSpPr>
        <p:spPr>
          <a:xfrm>
            <a:off x="3124200" y="5297488"/>
            <a:ext cx="2895600" cy="303212"/>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8921306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C6EAD7-376D-44B6-9635-88D35FB86AB1}" type="datetime1">
              <a:rPr lang="en-US" smtClean="0"/>
              <a:t>9/7/2016</a:t>
            </a:fld>
            <a:endParaRPr lang="en-US" dirty="0"/>
          </a:p>
        </p:txBody>
      </p:sp>
      <p:sp>
        <p:nvSpPr>
          <p:cNvPr id="3" name="Footer Placeholder 2"/>
          <p:cNvSpPr>
            <a:spLocks noGrp="1"/>
          </p:cNvSpPr>
          <p:nvPr>
            <p:ph type="ftr" sz="quarter" idx="11"/>
          </p:nvPr>
        </p:nvSpPr>
        <p:spPr>
          <a:xfrm>
            <a:off x="3124200" y="5297488"/>
            <a:ext cx="2895600" cy="303212"/>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3820294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8208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582082"/>
            <a:ext cx="5111750" cy="452305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550457"/>
            <a:ext cx="3008313" cy="35546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56F46F-B72E-4A0F-AC57-F8CEC18EFBFB}" type="datetime1">
              <a:rPr lang="en-US" smtClean="0"/>
              <a:t>9/7/2016</a:t>
            </a:fld>
            <a:endParaRPr lang="en-US" dirty="0"/>
          </a:p>
        </p:txBody>
      </p:sp>
      <p:sp>
        <p:nvSpPr>
          <p:cNvPr id="6" name="Footer Placeholder 5"/>
          <p:cNvSpPr>
            <a:spLocks noGrp="1"/>
          </p:cNvSpPr>
          <p:nvPr>
            <p:ph type="ftr" sz="quarter" idx="11"/>
          </p:nvPr>
        </p:nvSpPr>
        <p:spPr>
          <a:xfrm>
            <a:off x="3124200" y="5297488"/>
            <a:ext cx="2895600" cy="303212"/>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5559727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78022"/>
            <a:ext cx="8229600" cy="884058"/>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4" name="Date Placeholder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BCC56D52-F8BD-4A61-9149-D9C7E85FFA82}" type="datetime1">
              <a:rPr lang="en-US" smtClean="0"/>
              <a:t>9/7/2016</a:t>
            </a:fld>
            <a:endParaRPr lang="en-US" dirty="0"/>
          </a:p>
        </p:txBody>
      </p:sp>
      <p:sp>
        <p:nvSpPr>
          <p:cNvPr id="7" name="Slide Number Placeholder 6"/>
          <p:cNvSpPr>
            <a:spLocks noGrp="1"/>
          </p:cNvSpPr>
          <p:nvPr>
            <p:ph type="sldNum" sz="quarter" idx="4"/>
          </p:nvPr>
        </p:nvSpPr>
        <p:spPr>
          <a:xfrm>
            <a:off x="6553200" y="5301759"/>
            <a:ext cx="21336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92DA454B-C859-4892-B9FA-68B588C9F547}" type="slidenum">
              <a:rPr lang="en-US" smtClean="0"/>
              <a:pPr/>
              <a:t>‹#›</a:t>
            </a:fld>
            <a:endParaRPr lang="en-US" dirty="0"/>
          </a:p>
        </p:txBody>
      </p:sp>
    </p:spTree>
    <p:extLst>
      <p:ext uri="{BB962C8B-B14F-4D97-AF65-F5344CB8AC3E}">
        <p14:creationId xmlns:p14="http://schemas.microsoft.com/office/powerpoint/2010/main" val="63284703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hf hdr="0" ftr="0" dt="0"/>
  <p:txStyles>
    <p:titleStyle>
      <a:lvl1pPr algn="l" defTabSz="457200" rtl="0" eaLnBrk="1" latinLnBrk="0" hangingPunct="1">
        <a:spcBef>
          <a:spcPct val="0"/>
        </a:spcBef>
        <a:buNone/>
        <a:defRPr sz="4400" b="1" kern="1200">
          <a:solidFill>
            <a:schemeClr val="tx1"/>
          </a:solidFill>
          <a:latin typeface="Segoe UI"/>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85800" y="2306171"/>
            <a:ext cx="7772400" cy="841517"/>
          </a:xfrm>
        </p:spPr>
        <p:txBody>
          <a:bodyPr>
            <a:normAutofit/>
          </a:bodyPr>
          <a:lstStyle/>
          <a:p>
            <a:r>
              <a:rPr lang="en-US" sz="4000" dirty="0">
                <a:solidFill>
                  <a:srgbClr val="002060"/>
                </a:solidFill>
                <a:ea typeface="Arial Unicode MS" panose="020B0604020202020204" pitchFamily="34" charset="-128"/>
                <a:cs typeface="+mn-cs"/>
              </a:rPr>
              <a:t>Patent Fee Proposal</a:t>
            </a:r>
            <a:endParaRPr lang="en-US" sz="4000" dirty="0">
              <a:solidFill>
                <a:srgbClr val="002060"/>
              </a:solidFill>
              <a:ea typeface="Arial Unicode MS" panose="020B0604020202020204" pitchFamily="34" charset="-128"/>
              <a:cs typeface="+mn-cs"/>
            </a:endParaRPr>
          </a:p>
        </p:txBody>
      </p:sp>
      <p:sp>
        <p:nvSpPr>
          <p:cNvPr id="3" name="Subtitle 2"/>
          <p:cNvSpPr>
            <a:spLocks noGrp="1"/>
          </p:cNvSpPr>
          <p:nvPr>
            <p:ph type="subTitle" idx="1"/>
          </p:nvPr>
        </p:nvSpPr>
        <p:spPr>
          <a:xfrm>
            <a:off x="685800" y="3227293"/>
            <a:ext cx="7772400" cy="1028355"/>
          </a:xfrm>
        </p:spPr>
        <p:txBody>
          <a:bodyPr>
            <a:normAutofit fontScale="25000" lnSpcReduction="20000"/>
          </a:bodyPr>
          <a:lstStyle/>
          <a:p>
            <a:r>
              <a:rPr lang="en-US" sz="9600" b="1" dirty="0" smtClean="0">
                <a:solidFill>
                  <a:srgbClr val="002060"/>
                </a:solidFill>
                <a:ea typeface="Arial Unicode MS" panose="020B0604020202020204" pitchFamily="34" charset="-128"/>
              </a:rPr>
              <a:t>Notice </a:t>
            </a:r>
            <a:r>
              <a:rPr lang="en-US" sz="9600" b="1" dirty="0">
                <a:solidFill>
                  <a:srgbClr val="002060"/>
                </a:solidFill>
                <a:ea typeface="Arial Unicode MS" panose="020B0604020202020204" pitchFamily="34" charset="-128"/>
              </a:rPr>
              <a:t>of Proposed </a:t>
            </a:r>
            <a:r>
              <a:rPr lang="en-US" sz="9600" b="1" dirty="0" smtClean="0">
                <a:solidFill>
                  <a:srgbClr val="002060"/>
                </a:solidFill>
                <a:ea typeface="Arial Unicode MS" panose="020B0604020202020204" pitchFamily="34" charset="-128"/>
              </a:rPr>
              <a:t>Rulemaking: </a:t>
            </a:r>
          </a:p>
          <a:p>
            <a:r>
              <a:rPr lang="en-US" sz="9600" b="1" dirty="0" smtClean="0">
                <a:solidFill>
                  <a:srgbClr val="002060"/>
                </a:solidFill>
                <a:ea typeface="Arial Unicode MS" panose="020B0604020202020204" pitchFamily="34" charset="-128"/>
              </a:rPr>
              <a:t>At-a-Glance</a:t>
            </a:r>
          </a:p>
          <a:p>
            <a:pPr marL="109728"/>
            <a:endParaRPr lang="en-US" sz="9600" b="1" dirty="0" smtClean="0">
              <a:solidFill>
                <a:srgbClr val="002060"/>
              </a:solidFill>
              <a:ea typeface="Arial Unicode MS" panose="020B0604020202020204" pitchFamily="34" charset="-128"/>
            </a:endParaRPr>
          </a:p>
          <a:p>
            <a:pPr marL="109728"/>
            <a:endParaRPr lang="en-US" sz="96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endParaRPr lang="en-US" sz="40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lgn="l"/>
            <a:endParaRPr lang="en-US" sz="80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lgn="l"/>
            <a:endParaRPr lang="en-US" sz="80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lgn="l"/>
            <a:endParaRPr lang="en-US" sz="80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lgn="l"/>
            <a:r>
              <a:rPr lang="en-US" sz="72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marL="109728" algn="l"/>
            <a:endParaRPr lang="en-US" sz="5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lgn="l"/>
            <a:endParaRPr lang="en-US" sz="44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TextBox 5"/>
          <p:cNvSpPr txBox="1"/>
          <p:nvPr/>
        </p:nvSpPr>
        <p:spPr>
          <a:xfrm>
            <a:off x="6433226" y="489824"/>
            <a:ext cx="2024973" cy="369332"/>
          </a:xfrm>
          <a:prstGeom prst="rect">
            <a:avLst/>
          </a:prstGeom>
          <a:noFill/>
        </p:spPr>
        <p:txBody>
          <a:bodyPr wrap="square" rtlCol="0">
            <a:spAutoFit/>
          </a:bodyPr>
          <a:lstStyle/>
          <a:p>
            <a:pPr algn="r"/>
            <a:r>
              <a:rPr lang="en-US" b="1" dirty="0" smtClean="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September </a:t>
            </a:r>
            <a:r>
              <a:rPr lang="en-US" b="1" dirty="0" smtClean="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2016</a:t>
            </a:r>
            <a:endParaRPr lang="en-US" dirty="0"/>
          </a:p>
        </p:txBody>
      </p:sp>
      <p:pic>
        <p:nvPicPr>
          <p:cNvPr id="7" name="Picture 6" descr="Logo"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434" y="489824"/>
            <a:ext cx="3598253" cy="1484249"/>
          </a:xfrm>
          <a:prstGeom prst="rect">
            <a:avLst/>
          </a:prstGeom>
        </p:spPr>
      </p:pic>
    </p:spTree>
    <p:extLst>
      <p:ext uri="{BB962C8B-B14F-4D97-AF65-F5344CB8AC3E}">
        <p14:creationId xmlns:p14="http://schemas.microsoft.com/office/powerpoint/2010/main" val="10965687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812369"/>
          </a:xfrm>
        </p:spPr>
        <p:txBody>
          <a:bodyPr>
            <a:noAutofit/>
          </a:bodyPr>
          <a:lstStyle/>
          <a:p>
            <a:pPr lvl="1" algn="l" defTabSz="457200" rtl="0">
              <a:spcBef>
                <a:spcPct val="0"/>
              </a:spcBef>
            </a:pPr>
            <a:r>
              <a:rPr lang="en-US" sz="2400" b="1" dirty="0">
                <a:latin typeface="+mn-lt"/>
              </a:rPr>
              <a:t>Proposed Fee Structure for IDS – </a:t>
            </a:r>
            <a:br>
              <a:rPr lang="en-US" sz="2400" b="1" dirty="0">
                <a:latin typeface="+mn-lt"/>
              </a:rPr>
            </a:br>
            <a:r>
              <a:rPr lang="en-US" sz="2400" b="1" dirty="0">
                <a:latin typeface="+mn-lt"/>
              </a:rPr>
              <a:t>Compared to Current Large Entity Fee Rates </a:t>
            </a:r>
          </a:p>
        </p:txBody>
      </p:sp>
      <p:sp>
        <p:nvSpPr>
          <p:cNvPr id="3" name="Slide Number Placeholder 2"/>
          <p:cNvSpPr>
            <a:spLocks noGrp="1"/>
          </p:cNvSpPr>
          <p:nvPr>
            <p:ph type="sldNum" sz="quarter" idx="12"/>
          </p:nvPr>
        </p:nvSpPr>
        <p:spPr/>
        <p:txBody>
          <a:bodyPr/>
          <a:lstStyle/>
          <a:p>
            <a:fld id="{92DA454B-C859-4892-B9FA-68B588C9F547}" type="slidenum">
              <a:rPr lang="en-US" smtClean="0"/>
              <a:t>10</a:t>
            </a:fld>
            <a:endParaRPr lang="en-US" dirty="0"/>
          </a:p>
        </p:txBody>
      </p:sp>
      <p:sp>
        <p:nvSpPr>
          <p:cNvPr id="5" name="Rectangle 3"/>
          <p:cNvSpPr txBox="1">
            <a:spLocks noChangeArrowheads="1"/>
          </p:cNvSpPr>
          <p:nvPr/>
        </p:nvSpPr>
        <p:spPr>
          <a:xfrm>
            <a:off x="243840" y="1320800"/>
            <a:ext cx="3616960" cy="42799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In its initial proposal to the PPAC, the Office proposed to eliminate the </a:t>
            </a:r>
            <a:r>
              <a:rPr lang="en-US" sz="1400" dirty="0"/>
              <a:t>certification requirement (under 37 C.F.R. 1.97 (e</a:t>
            </a:r>
            <a:r>
              <a:rPr lang="en-US" sz="1400" dirty="0" smtClean="0"/>
              <a:t>)).</a:t>
            </a:r>
          </a:p>
          <a:p>
            <a:r>
              <a:rPr lang="en-US" sz="1400" dirty="0" smtClean="0"/>
              <a:t>The PPAC noted </a:t>
            </a:r>
            <a:r>
              <a:rPr lang="en-US" sz="1400" dirty="0"/>
              <a:t>that the </a:t>
            </a:r>
            <a:r>
              <a:rPr lang="en-US" sz="1400" dirty="0" smtClean="0"/>
              <a:t>process change and proposed fee </a:t>
            </a:r>
            <a:r>
              <a:rPr lang="en-US" sz="1400" dirty="0"/>
              <a:t>increase </a:t>
            </a:r>
            <a:r>
              <a:rPr lang="en-US" sz="1400" dirty="0" smtClean="0"/>
              <a:t>could discourage </a:t>
            </a:r>
            <a:r>
              <a:rPr lang="en-US" sz="1400" dirty="0"/>
              <a:t>applicants from filing promptly when new prior art is discovered.  </a:t>
            </a:r>
            <a:endParaRPr lang="en-US" sz="1400" dirty="0" smtClean="0"/>
          </a:p>
          <a:p>
            <a:r>
              <a:rPr lang="en-US" sz="1400" dirty="0" smtClean="0"/>
              <a:t>In </a:t>
            </a:r>
            <a:r>
              <a:rPr lang="en-US" sz="1400" dirty="0"/>
              <a:t>response to PPAC and public comments, the USPTO has eliminated the proposed changes to IDS practice and instead </a:t>
            </a:r>
            <a:r>
              <a:rPr lang="en-US" sz="1400" dirty="0" smtClean="0"/>
              <a:t>proposes a </a:t>
            </a:r>
            <a:r>
              <a:rPr lang="en-US" sz="1400" dirty="0"/>
              <a:t>moderate increase to the IDS submission fee </a:t>
            </a:r>
            <a:r>
              <a:rPr lang="en-US" sz="1400" dirty="0" smtClean="0"/>
              <a:t>rate to help defray aggregate costs towards meeting strategic goals.</a:t>
            </a:r>
            <a:endParaRPr lang="en-US" sz="1400" dirty="0"/>
          </a:p>
          <a:p>
            <a:endParaRPr lang="en-US" sz="1400" dirty="0"/>
          </a:p>
        </p:txBody>
      </p:sp>
      <p:graphicFrame>
        <p:nvGraphicFramePr>
          <p:cNvPr id="8" name="Table 7" descr="Submission of an Information Disclosure Statement after FAOM, before Notice of Allowance- $180 to $300 &#10;Submission of an Information Disclosure Statement after Notice of Allowance -  N/A to $600 &#10;" title="Current and Proposed Fees for Large Entities- IDS"/>
          <p:cNvGraphicFramePr>
            <a:graphicFrameLocks noGrp="1"/>
          </p:cNvGraphicFramePr>
          <p:nvPr>
            <p:extLst>
              <p:ext uri="{D42A27DB-BD31-4B8C-83A1-F6EECF244321}">
                <p14:modId xmlns:p14="http://schemas.microsoft.com/office/powerpoint/2010/main" val="83949213"/>
              </p:ext>
            </p:extLst>
          </p:nvPr>
        </p:nvGraphicFramePr>
        <p:xfrm>
          <a:off x="3860800" y="1335667"/>
          <a:ext cx="5074921" cy="2079826"/>
        </p:xfrm>
        <a:graphic>
          <a:graphicData uri="http://schemas.openxmlformats.org/drawingml/2006/table">
            <a:tbl>
              <a:tblPr firstRow="1"/>
              <a:tblGrid>
                <a:gridCol w="2034901"/>
                <a:gridCol w="1013340"/>
                <a:gridCol w="1013340"/>
                <a:gridCol w="1013340"/>
              </a:tblGrid>
              <a:tr h="515797">
                <a:tc>
                  <a:txBody>
                    <a:bodyPr/>
                    <a:lstStyle/>
                    <a:p>
                      <a:pPr algn="ctr" fontAlgn="ctr"/>
                      <a:r>
                        <a:rPr lang="en-US" sz="1500" b="1" i="0" u="none" strike="noStrike" dirty="0">
                          <a:solidFill>
                            <a:srgbClr val="000000"/>
                          </a:solidFill>
                          <a:effectLst/>
                          <a:latin typeface="Calibri"/>
                        </a:rPr>
                        <a:t>Fee</a:t>
                      </a:r>
                    </a:p>
                  </a:txBody>
                  <a:tcPr marL="11213" marR="11213" marT="11213"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rgbClr val="000000"/>
                          </a:solidFill>
                          <a:effectLst/>
                          <a:latin typeface="Calibri"/>
                        </a:rPr>
                        <a:t>Current Large Entity Fee </a:t>
                      </a:r>
                      <a:r>
                        <a:rPr lang="en-US" sz="1500" b="1" i="0" u="none" strike="noStrike" dirty="0" smtClean="0">
                          <a:solidFill>
                            <a:srgbClr val="000000"/>
                          </a:solidFill>
                          <a:effectLst/>
                          <a:latin typeface="Calibri"/>
                        </a:rPr>
                        <a:t>Rate</a:t>
                      </a:r>
                      <a:endParaRPr lang="en-US" sz="1500" b="1" i="0" u="none" strike="noStrike" dirty="0">
                        <a:solidFill>
                          <a:srgbClr val="000000"/>
                        </a:solidFill>
                        <a:effectLst/>
                        <a:latin typeface="Calibri"/>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rgbClr val="000000"/>
                          </a:solidFill>
                          <a:effectLst/>
                          <a:latin typeface="Calibri"/>
                        </a:rPr>
                        <a:t>Proposed Large Entity Fee </a:t>
                      </a:r>
                      <a:r>
                        <a:rPr lang="en-US" sz="1500" b="1" i="0" u="none" strike="noStrike" dirty="0" smtClean="0">
                          <a:solidFill>
                            <a:srgbClr val="000000"/>
                          </a:solidFill>
                          <a:effectLst/>
                          <a:latin typeface="Calibri"/>
                        </a:rPr>
                        <a:t>Rate</a:t>
                      </a:r>
                      <a:endParaRPr lang="en-US" sz="1500" b="1" i="0" u="none" strike="noStrike" dirty="0">
                        <a:solidFill>
                          <a:srgbClr val="000000"/>
                        </a:solidFill>
                        <a:effectLst/>
                        <a:latin typeface="Calibri"/>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500" b="1" i="0" u="none" strike="noStrike" dirty="0" smtClean="0">
                          <a:solidFill>
                            <a:srgbClr val="000000"/>
                          </a:solidFill>
                          <a:effectLst/>
                          <a:latin typeface="Calibri"/>
                        </a:rPr>
                        <a:t>Percent Change</a:t>
                      </a:r>
                      <a:endParaRPr lang="en-US" sz="1500" b="1" i="0" u="none" strike="noStrike" dirty="0">
                        <a:solidFill>
                          <a:srgbClr val="000000"/>
                        </a:solidFill>
                        <a:effectLst/>
                        <a:latin typeface="Calibri"/>
                      </a:endParaRPr>
                    </a:p>
                  </a:txBody>
                  <a:tcPr marL="11213" marR="11213" marT="11213"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289493">
                <a:tc>
                  <a:txBody>
                    <a:bodyPr/>
                    <a:lstStyle/>
                    <a:p>
                      <a:pPr algn="l" fontAlgn="ctr"/>
                      <a:r>
                        <a:rPr lang="en-US" sz="1500" b="0" i="0" u="none" strike="noStrike" dirty="0">
                          <a:solidFill>
                            <a:srgbClr val="000000"/>
                          </a:solidFill>
                          <a:effectLst/>
                          <a:latin typeface="Calibri"/>
                        </a:rPr>
                        <a:t>Submission of an Information Disclosure Statement after </a:t>
                      </a:r>
                      <a:r>
                        <a:rPr lang="en-US" sz="1500" b="0" i="0" u="none" strike="noStrike" dirty="0" smtClean="0">
                          <a:solidFill>
                            <a:srgbClr val="000000"/>
                          </a:solidFill>
                          <a:effectLst/>
                          <a:latin typeface="Calibri"/>
                        </a:rPr>
                        <a:t>First Action on the Merits (FAOM), </a:t>
                      </a:r>
                      <a:r>
                        <a:rPr lang="en-US" sz="1500" b="0" i="0" u="none" strike="noStrike" dirty="0">
                          <a:solidFill>
                            <a:srgbClr val="000000"/>
                          </a:solidFill>
                          <a:effectLst/>
                          <a:latin typeface="Calibri"/>
                        </a:rPr>
                        <a:t>before Notice of Allowance</a:t>
                      </a:r>
                    </a:p>
                  </a:txBody>
                  <a:tcPr marL="11213" marR="11213" marT="11213"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Calibri"/>
                        </a:rPr>
                        <a:t>$180 </a:t>
                      </a: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500" b="0" i="0" u="none" strike="noStrike" dirty="0" smtClean="0">
                          <a:solidFill>
                            <a:srgbClr val="000000"/>
                          </a:solidFill>
                          <a:effectLst/>
                          <a:latin typeface="Calibri"/>
                        </a:rPr>
                        <a:t>$240</a:t>
                      </a:r>
                      <a:endParaRPr lang="en-US" sz="1500" b="0" i="0" u="none" strike="noStrike" dirty="0">
                        <a:solidFill>
                          <a:srgbClr val="000000"/>
                        </a:solidFill>
                        <a:effectLst/>
                        <a:latin typeface="Calibri"/>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CE6F1"/>
                    </a:solidFill>
                  </a:tcPr>
                </a:tc>
                <a:tc>
                  <a:txBody>
                    <a:bodyPr/>
                    <a:lstStyle/>
                    <a:p>
                      <a:pPr algn="ctr" fontAlgn="ctr"/>
                      <a:r>
                        <a:rPr lang="en-US" sz="1500" b="0" i="0" u="none" strike="noStrike" dirty="0" smtClean="0">
                          <a:solidFill>
                            <a:srgbClr val="000000"/>
                          </a:solidFill>
                          <a:effectLst/>
                          <a:latin typeface="Calibri"/>
                        </a:rPr>
                        <a:t>33%</a:t>
                      </a:r>
                      <a:endParaRPr lang="en-US" sz="1500" b="0" i="0" u="none" strike="noStrike" dirty="0">
                        <a:solidFill>
                          <a:srgbClr val="000000"/>
                        </a:solidFill>
                        <a:effectLst/>
                        <a:latin typeface="Calibri"/>
                      </a:endParaRPr>
                    </a:p>
                  </a:txBody>
                  <a:tcPr marL="11213" marR="11213" marT="11213"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2168937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814576"/>
          </a:xfrm>
        </p:spPr>
        <p:txBody>
          <a:bodyPr>
            <a:noAutofit/>
          </a:bodyPr>
          <a:lstStyle/>
          <a:p>
            <a:pPr lvl="1" algn="l" defTabSz="457200" rtl="0">
              <a:spcBef>
                <a:spcPct val="0"/>
              </a:spcBef>
            </a:pPr>
            <a:r>
              <a:rPr lang="en-US" sz="2400" b="1" dirty="0" smtClean="0">
                <a:latin typeface="+mn-lt"/>
              </a:rPr>
              <a:t>Proposed Fee Structure for RCEs – </a:t>
            </a:r>
            <a:br>
              <a:rPr lang="en-US" sz="2400" b="1" dirty="0" smtClean="0">
                <a:latin typeface="+mn-lt"/>
              </a:rPr>
            </a:br>
            <a:r>
              <a:rPr lang="en-US" sz="2400" b="1" dirty="0" smtClean="0">
                <a:latin typeface="+mn-lt"/>
              </a:rPr>
              <a:t>Compared to Current </a:t>
            </a:r>
            <a:r>
              <a:rPr lang="en-US" sz="2400" b="1" dirty="0">
                <a:latin typeface="+mn-lt"/>
              </a:rPr>
              <a:t>Large Entity Fee Rates </a:t>
            </a:r>
          </a:p>
        </p:txBody>
      </p:sp>
      <p:sp>
        <p:nvSpPr>
          <p:cNvPr id="3" name="Slide Number Placeholder 2"/>
          <p:cNvSpPr>
            <a:spLocks noGrp="1"/>
          </p:cNvSpPr>
          <p:nvPr>
            <p:ph type="sldNum" sz="quarter" idx="12"/>
          </p:nvPr>
        </p:nvSpPr>
        <p:spPr/>
        <p:txBody>
          <a:bodyPr/>
          <a:lstStyle/>
          <a:p>
            <a:fld id="{92DA454B-C859-4892-B9FA-68B588C9F547}" type="slidenum">
              <a:rPr lang="en-US" smtClean="0"/>
              <a:t>11</a:t>
            </a:fld>
            <a:endParaRPr lang="en-US" dirty="0"/>
          </a:p>
        </p:txBody>
      </p:sp>
      <p:sp>
        <p:nvSpPr>
          <p:cNvPr id="9" name="Rectangle 3"/>
          <p:cNvSpPr txBox="1">
            <a:spLocks noChangeArrowheads="1"/>
          </p:cNvSpPr>
          <p:nvPr/>
        </p:nvSpPr>
        <p:spPr>
          <a:xfrm>
            <a:off x="277710" y="1471732"/>
            <a:ext cx="3269644" cy="26154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RCE fees are proposed to increase.</a:t>
            </a:r>
          </a:p>
          <a:p>
            <a:r>
              <a:rPr lang="en-US" sz="1400" dirty="0"/>
              <a:t>The proposed </a:t>
            </a:r>
            <a:r>
              <a:rPr lang="en-US" sz="1400" dirty="0" smtClean="0"/>
              <a:t>increases </a:t>
            </a:r>
            <a:r>
              <a:rPr lang="en-US" sz="1400" dirty="0"/>
              <a:t>to RCE fees would more closely align the fee rates with the cost of processing an RCE, as calculated using the most recently available cost data (FY 2015</a:t>
            </a:r>
            <a:r>
              <a:rPr lang="en-US" sz="1400" dirty="0" smtClean="0"/>
              <a:t>). </a:t>
            </a:r>
          </a:p>
          <a:p>
            <a:r>
              <a:rPr lang="en-US" sz="1400" dirty="0" smtClean="0"/>
              <a:t>The fee </a:t>
            </a:r>
            <a:r>
              <a:rPr lang="en-US" sz="1400" dirty="0"/>
              <a:t>for the first </a:t>
            </a:r>
            <a:r>
              <a:rPr lang="en-US" sz="1400" dirty="0" smtClean="0"/>
              <a:t>RCE request </a:t>
            </a:r>
            <a:r>
              <a:rPr lang="en-US" sz="1400" dirty="0"/>
              <a:t>is still below </a:t>
            </a:r>
            <a:r>
              <a:rPr lang="en-US" sz="1400" dirty="0" smtClean="0"/>
              <a:t>its unit cost, while the fee for a 2</a:t>
            </a:r>
            <a:r>
              <a:rPr lang="en-US" sz="1400" baseline="30000" dirty="0" smtClean="0"/>
              <a:t>nd</a:t>
            </a:r>
            <a:r>
              <a:rPr lang="en-US" sz="1400" dirty="0" smtClean="0"/>
              <a:t> and subsequent RCE is slightly above its unit cost.</a:t>
            </a:r>
          </a:p>
        </p:txBody>
      </p:sp>
      <p:sp>
        <p:nvSpPr>
          <p:cNvPr id="4" name="Rectangle 3"/>
          <p:cNvSpPr/>
          <p:nvPr/>
        </p:nvSpPr>
        <p:spPr>
          <a:xfrm>
            <a:off x="264218" y="4007908"/>
            <a:ext cx="8548314" cy="1428083"/>
          </a:xfrm>
          <a:prstGeom prst="rect">
            <a:avLst/>
          </a:prstGeom>
        </p:spPr>
        <p:txBody>
          <a:bodyPr wrap="square">
            <a:spAutoFit/>
          </a:bodyPr>
          <a:lstStyle/>
          <a:p>
            <a:pPr marL="342900" indent="-342900">
              <a:spcBef>
                <a:spcPct val="20000"/>
              </a:spcBef>
              <a:buFont typeface="Arial"/>
              <a:buChar char="•"/>
            </a:pPr>
            <a:r>
              <a:rPr lang="en-US" sz="1400" dirty="0"/>
              <a:t>In its report, the PPAC questioned whether the proposed fee increases are warranted and suggested instead that the USPTO consider ways to reduce pendency and the need for RCEs.  </a:t>
            </a:r>
          </a:p>
          <a:p>
            <a:pPr marL="342900" indent="-342900">
              <a:spcBef>
                <a:spcPct val="20000"/>
              </a:spcBef>
              <a:buFont typeface="Arial"/>
              <a:buChar char="•"/>
            </a:pPr>
            <a:r>
              <a:rPr lang="en-US" sz="1400" dirty="0" smtClean="0">
                <a:latin typeface="Segoe UI"/>
              </a:rPr>
              <a:t>In </a:t>
            </a:r>
            <a:r>
              <a:rPr lang="en-US" sz="1400" dirty="0">
                <a:latin typeface="Segoe UI"/>
              </a:rPr>
              <a:t>response to </a:t>
            </a:r>
            <a:r>
              <a:rPr lang="en-US" sz="1400" dirty="0" smtClean="0">
                <a:latin typeface="Segoe UI"/>
              </a:rPr>
              <a:t>concerns raised, </a:t>
            </a:r>
            <a:r>
              <a:rPr lang="en-US" sz="1400" dirty="0">
                <a:latin typeface="Segoe UI"/>
              </a:rPr>
              <a:t>the Office reduced the fee proposals for both </a:t>
            </a:r>
            <a:r>
              <a:rPr lang="en-US" sz="1400" dirty="0" smtClean="0">
                <a:latin typeface="Segoe UI"/>
              </a:rPr>
              <a:t>RCE </a:t>
            </a:r>
            <a:r>
              <a:rPr lang="en-US" sz="1400" dirty="0">
                <a:latin typeface="Segoe UI"/>
              </a:rPr>
              <a:t>fees. While </a:t>
            </a:r>
            <a:r>
              <a:rPr lang="en-US" sz="1400" dirty="0" smtClean="0">
                <a:latin typeface="Segoe UI"/>
              </a:rPr>
              <a:t>the revised proposal will </a:t>
            </a:r>
            <a:r>
              <a:rPr lang="en-US" sz="1400" dirty="0">
                <a:latin typeface="Segoe UI"/>
              </a:rPr>
              <a:t>not achieve full cost recovery for RCEs, it will bring collections closer to cost and therefore reduce the subsidy for RCE filings currently provided by other </a:t>
            </a:r>
            <a:r>
              <a:rPr lang="en-US" sz="1400" dirty="0" smtClean="0">
                <a:latin typeface="Segoe UI"/>
              </a:rPr>
              <a:t>patent </a:t>
            </a:r>
            <a:r>
              <a:rPr lang="en-US" sz="1400" dirty="0">
                <a:latin typeface="Segoe UI"/>
              </a:rPr>
              <a:t>fees.  In addition to the fee adjustments, the USPTO </a:t>
            </a:r>
            <a:r>
              <a:rPr lang="en-US" sz="1400" dirty="0" smtClean="0">
                <a:latin typeface="Segoe UI"/>
              </a:rPr>
              <a:t>remains focused on </a:t>
            </a:r>
            <a:r>
              <a:rPr lang="en-US" sz="1400" dirty="0">
                <a:latin typeface="Segoe UI"/>
              </a:rPr>
              <a:t>initiatives </a:t>
            </a:r>
            <a:r>
              <a:rPr lang="en-US" sz="1400" dirty="0" smtClean="0">
                <a:latin typeface="Segoe UI"/>
              </a:rPr>
              <a:t>aimed at reducing the need </a:t>
            </a:r>
            <a:r>
              <a:rPr lang="en-US" sz="1400" dirty="0">
                <a:latin typeface="Segoe UI"/>
              </a:rPr>
              <a:t>for RCEs.</a:t>
            </a:r>
          </a:p>
        </p:txBody>
      </p:sp>
      <p:graphicFrame>
        <p:nvGraphicFramePr>
          <p:cNvPr id="5" name="Table 4" descr="Request for Continued Examination (RCE) - 1st Request (see 37 CFR 1.114)- $1,200 to $1,500 &#10;Request for Continued Examination (RCE) - 2nd and Subsequent Request (see 37 CFR 1.114) - $1,700 to $2,000 &#10;" title="Current and Proposed Fees for Large Entities - RCEs"/>
          <p:cNvGraphicFramePr>
            <a:graphicFrameLocks noGrp="1"/>
          </p:cNvGraphicFramePr>
          <p:nvPr>
            <p:extLst>
              <p:ext uri="{D42A27DB-BD31-4B8C-83A1-F6EECF244321}">
                <p14:modId xmlns:p14="http://schemas.microsoft.com/office/powerpoint/2010/main" val="1511824274"/>
              </p:ext>
            </p:extLst>
          </p:nvPr>
        </p:nvGraphicFramePr>
        <p:xfrm>
          <a:off x="3737610" y="1223609"/>
          <a:ext cx="5074921" cy="2785712"/>
        </p:xfrm>
        <a:graphic>
          <a:graphicData uri="http://schemas.openxmlformats.org/drawingml/2006/table">
            <a:tbl>
              <a:tblPr firstRow="1"/>
              <a:tblGrid>
                <a:gridCol w="2122277"/>
                <a:gridCol w="830688"/>
                <a:gridCol w="811369"/>
                <a:gridCol w="637504"/>
                <a:gridCol w="673083"/>
              </a:tblGrid>
              <a:tr h="542498">
                <a:tc>
                  <a:txBody>
                    <a:bodyPr/>
                    <a:lstStyle/>
                    <a:p>
                      <a:pPr algn="ctr" fontAlgn="ctr"/>
                      <a:r>
                        <a:rPr lang="en-US" sz="1500" b="1" i="0" u="none" strike="noStrike" dirty="0">
                          <a:solidFill>
                            <a:srgbClr val="000000"/>
                          </a:solidFill>
                          <a:effectLst/>
                          <a:latin typeface="Calibri"/>
                        </a:rPr>
                        <a:t>Fee</a:t>
                      </a:r>
                    </a:p>
                  </a:txBody>
                  <a:tcPr marL="11793" marR="11793" marT="117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rgbClr val="000000"/>
                          </a:solidFill>
                          <a:effectLst/>
                          <a:latin typeface="Calibri"/>
                        </a:rPr>
                        <a:t>Current Large Entity Fee </a:t>
                      </a:r>
                      <a:r>
                        <a:rPr lang="en-US" sz="1500" b="1" i="0" u="none" strike="noStrike" dirty="0" smtClean="0">
                          <a:solidFill>
                            <a:srgbClr val="000000"/>
                          </a:solidFill>
                          <a:effectLst/>
                          <a:latin typeface="Calibri"/>
                        </a:rPr>
                        <a:t>Rate</a:t>
                      </a:r>
                      <a:endParaRPr lang="en-US" sz="1500" b="1" i="0" u="none" strike="noStrike" dirty="0">
                        <a:solidFill>
                          <a:srgbClr val="000000"/>
                        </a:solidFill>
                        <a:effectLst/>
                        <a:latin typeface="Calibri"/>
                      </a:endParaRPr>
                    </a:p>
                  </a:txBody>
                  <a:tcPr marL="11793" marR="11793" marT="11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rgbClr val="000000"/>
                          </a:solidFill>
                          <a:effectLst/>
                          <a:latin typeface="Calibri"/>
                        </a:rPr>
                        <a:t>Proposed Large Entity Fee </a:t>
                      </a:r>
                      <a:r>
                        <a:rPr lang="en-US" sz="1500" b="1" i="0" u="none" strike="noStrike" dirty="0" smtClean="0">
                          <a:solidFill>
                            <a:srgbClr val="000000"/>
                          </a:solidFill>
                          <a:effectLst/>
                          <a:latin typeface="Calibri"/>
                        </a:rPr>
                        <a:t>Rate</a:t>
                      </a:r>
                      <a:endParaRPr lang="en-US" sz="1500" b="1" i="0" u="none" strike="noStrike" dirty="0">
                        <a:solidFill>
                          <a:srgbClr val="000000"/>
                        </a:solidFill>
                        <a:effectLst/>
                        <a:latin typeface="Calibri"/>
                      </a:endParaRPr>
                    </a:p>
                  </a:txBody>
                  <a:tcPr marL="11793" marR="11793" marT="11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500" b="1" i="0" u="none" strike="noStrike" dirty="0" smtClean="0">
                          <a:solidFill>
                            <a:srgbClr val="000000"/>
                          </a:solidFill>
                          <a:effectLst/>
                          <a:latin typeface="Calibri"/>
                        </a:rPr>
                        <a:t>Percent Change</a:t>
                      </a:r>
                      <a:endParaRPr lang="en-US" sz="1500" b="1" i="0" u="none" strike="noStrike" dirty="0">
                        <a:solidFill>
                          <a:srgbClr val="000000"/>
                        </a:solidFill>
                        <a:effectLst/>
                        <a:latin typeface="Calibri"/>
                      </a:endParaRPr>
                    </a:p>
                  </a:txBody>
                  <a:tcPr marL="11793" marR="11793" marT="11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500" b="1" i="0" u="none" strike="noStrike" dirty="0" smtClean="0">
                          <a:solidFill>
                            <a:srgbClr val="000000"/>
                          </a:solidFill>
                          <a:effectLst/>
                          <a:latin typeface="Calibri"/>
                        </a:rPr>
                        <a:t>FY 2015 Unit Cost</a:t>
                      </a:r>
                      <a:endParaRPr lang="en-US" sz="1500" b="1" i="0" u="none" strike="noStrike" dirty="0">
                        <a:solidFill>
                          <a:srgbClr val="000000"/>
                        </a:solidFill>
                        <a:effectLst/>
                        <a:latin typeface="Calibri"/>
                      </a:endParaRPr>
                    </a:p>
                  </a:txBody>
                  <a:tcPr marL="11793" marR="11793" marT="117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857065">
                <a:tc>
                  <a:txBody>
                    <a:bodyPr/>
                    <a:lstStyle/>
                    <a:p>
                      <a:pPr algn="l" fontAlgn="ctr"/>
                      <a:r>
                        <a:rPr lang="en-US" sz="1500" b="0" i="0" u="none" strike="noStrike" dirty="0">
                          <a:solidFill>
                            <a:srgbClr val="000000"/>
                          </a:solidFill>
                          <a:effectLst/>
                          <a:latin typeface="Calibri"/>
                        </a:rPr>
                        <a:t>Request for Continued Examination (RCE) - 1st Request (see 37 CFR 1.114)</a:t>
                      </a:r>
                    </a:p>
                  </a:txBody>
                  <a:tcPr marL="11793" marR="11793" marT="117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Calibri"/>
                        </a:rPr>
                        <a:t>$1,200 </a:t>
                      </a:r>
                    </a:p>
                  </a:txBody>
                  <a:tcPr marL="11793" marR="11793" marT="11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500" b="0" i="0" u="none" strike="noStrike" dirty="0" smtClean="0">
                          <a:solidFill>
                            <a:srgbClr val="000000"/>
                          </a:solidFill>
                          <a:effectLst/>
                          <a:latin typeface="Calibri"/>
                        </a:rPr>
                        <a:t>$1,300</a:t>
                      </a:r>
                      <a:endParaRPr lang="en-US" sz="1500" b="0" i="0" u="none" strike="noStrike" dirty="0">
                        <a:solidFill>
                          <a:srgbClr val="000000"/>
                        </a:solidFill>
                        <a:effectLst/>
                        <a:latin typeface="Calibri"/>
                      </a:endParaRPr>
                    </a:p>
                  </a:txBody>
                  <a:tcPr marL="11793" marR="11793" marT="11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500" b="0" i="0" u="none" strike="noStrike" dirty="0" smtClean="0">
                          <a:solidFill>
                            <a:srgbClr val="000000"/>
                          </a:solidFill>
                          <a:effectLst/>
                          <a:latin typeface="Calibri"/>
                        </a:rPr>
                        <a:t>8%</a:t>
                      </a:r>
                      <a:endParaRPr lang="en-US" sz="1500" b="0" i="0" u="none" strike="noStrike" dirty="0">
                        <a:solidFill>
                          <a:srgbClr val="000000"/>
                        </a:solidFill>
                        <a:effectLst/>
                        <a:latin typeface="Calibri"/>
                      </a:endParaRPr>
                    </a:p>
                  </a:txBody>
                  <a:tcPr marL="11793" marR="11793" marT="11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457200" rtl="0" eaLnBrk="1" fontAlgn="ctr" latinLnBrk="0" hangingPunct="1"/>
                      <a:r>
                        <a:rPr lang="en-US" sz="1500" b="0" i="0" u="none" strike="noStrike" kern="1200" dirty="0" smtClean="0">
                          <a:solidFill>
                            <a:srgbClr val="000000"/>
                          </a:solidFill>
                          <a:effectLst/>
                          <a:latin typeface="Calibri"/>
                          <a:ea typeface="+mn-ea"/>
                          <a:cs typeface="+mn-cs"/>
                        </a:rPr>
                        <a:t>$2,187 </a:t>
                      </a:r>
                      <a:endParaRPr lang="en-US" sz="1500" b="0" i="0" u="none" strike="noStrike" kern="1200" dirty="0">
                        <a:solidFill>
                          <a:srgbClr val="000000"/>
                        </a:solidFill>
                        <a:effectLst/>
                        <a:latin typeface="Calibri"/>
                        <a:ea typeface="+mn-ea"/>
                        <a:cs typeface="+mn-cs"/>
                      </a:endParaRPr>
                    </a:p>
                  </a:txBody>
                  <a:tcPr marL="11793" marR="11793" marT="117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002454">
                <a:tc>
                  <a:txBody>
                    <a:bodyPr/>
                    <a:lstStyle/>
                    <a:p>
                      <a:pPr algn="l" fontAlgn="ctr"/>
                      <a:r>
                        <a:rPr lang="en-US" sz="1500" b="0" i="0" u="none" strike="noStrike" dirty="0">
                          <a:solidFill>
                            <a:srgbClr val="000000"/>
                          </a:solidFill>
                          <a:effectLst/>
                          <a:latin typeface="Calibri"/>
                        </a:rPr>
                        <a:t>Request for Continued Examination (RCE) - 2nd and Subsequent Request (see 37 CFR 1.114)</a:t>
                      </a:r>
                    </a:p>
                  </a:txBody>
                  <a:tcPr marL="11793" marR="11793" marT="117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Calibri"/>
                        </a:rPr>
                        <a:t>$1,700 </a:t>
                      </a:r>
                    </a:p>
                  </a:txBody>
                  <a:tcPr marL="11793" marR="11793" marT="11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500" b="0" i="0" u="none" strike="noStrike" dirty="0" smtClean="0">
                          <a:solidFill>
                            <a:srgbClr val="000000"/>
                          </a:solidFill>
                          <a:effectLst/>
                          <a:latin typeface="Calibri"/>
                        </a:rPr>
                        <a:t>$1,900 </a:t>
                      </a:r>
                      <a:endParaRPr lang="en-US" sz="1500" b="0" i="0" u="none" strike="noStrike" dirty="0">
                        <a:solidFill>
                          <a:srgbClr val="000000"/>
                        </a:solidFill>
                        <a:effectLst/>
                        <a:latin typeface="Calibri"/>
                      </a:endParaRPr>
                    </a:p>
                  </a:txBody>
                  <a:tcPr marL="11793" marR="11793" marT="11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500" b="0" i="0" u="none" strike="noStrike" dirty="0" smtClean="0">
                          <a:solidFill>
                            <a:srgbClr val="000000"/>
                          </a:solidFill>
                          <a:effectLst/>
                          <a:latin typeface="Calibri"/>
                        </a:rPr>
                        <a:t>12%</a:t>
                      </a:r>
                      <a:endParaRPr lang="en-US" sz="1500" b="0" i="0" u="none" strike="noStrike" dirty="0">
                        <a:solidFill>
                          <a:srgbClr val="000000"/>
                        </a:solidFill>
                        <a:effectLst/>
                        <a:latin typeface="Calibri"/>
                      </a:endParaRPr>
                    </a:p>
                  </a:txBody>
                  <a:tcPr marL="11793" marR="11793" marT="11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457200" rtl="0" eaLnBrk="1" fontAlgn="ctr" latinLnBrk="0" hangingPunct="1"/>
                      <a:r>
                        <a:rPr lang="en-US" sz="1500" b="0" i="0" u="none" strike="noStrike" kern="1200" dirty="0" smtClean="0">
                          <a:solidFill>
                            <a:srgbClr val="000000"/>
                          </a:solidFill>
                          <a:effectLst/>
                          <a:latin typeface="Calibri"/>
                          <a:ea typeface="+mn-ea"/>
                          <a:cs typeface="+mn-cs"/>
                        </a:rPr>
                        <a:t>$1,540 </a:t>
                      </a:r>
                      <a:endParaRPr lang="en-US" sz="1500" b="0" i="0" u="none" strike="noStrike" kern="1200" dirty="0">
                        <a:solidFill>
                          <a:srgbClr val="000000"/>
                        </a:solidFill>
                        <a:effectLst/>
                        <a:latin typeface="Calibri"/>
                        <a:ea typeface="+mn-ea"/>
                        <a:cs typeface="+mn-cs"/>
                      </a:endParaRPr>
                    </a:p>
                  </a:txBody>
                  <a:tcPr marL="11793" marR="11793" marT="117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850761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869481"/>
          </a:xfrm>
        </p:spPr>
        <p:txBody>
          <a:bodyPr>
            <a:noAutofit/>
          </a:bodyPr>
          <a:lstStyle/>
          <a:p>
            <a:pPr lvl="1" algn="l" defTabSz="457200" rtl="0">
              <a:spcBef>
                <a:spcPct val="0"/>
              </a:spcBef>
            </a:pPr>
            <a:r>
              <a:rPr lang="en-US" sz="2400" b="1" dirty="0">
                <a:latin typeface="+mn-lt"/>
              </a:rPr>
              <a:t>Proposed Fee Structure for </a:t>
            </a:r>
            <a:r>
              <a:rPr lang="en-US" sz="2400" b="1" dirty="0" smtClean="0">
                <a:latin typeface="+mn-lt"/>
              </a:rPr>
              <a:t>Appeals </a:t>
            </a:r>
            <a:r>
              <a:rPr lang="en-US" sz="2400" b="1" dirty="0">
                <a:latin typeface="+mn-lt"/>
              </a:rPr>
              <a:t>– </a:t>
            </a:r>
            <a:br>
              <a:rPr lang="en-US" sz="2400" b="1" dirty="0">
                <a:latin typeface="+mn-lt"/>
              </a:rPr>
            </a:br>
            <a:r>
              <a:rPr lang="en-US" sz="2400" b="1" dirty="0">
                <a:latin typeface="+mn-lt"/>
              </a:rPr>
              <a:t>Compared to </a:t>
            </a:r>
            <a:r>
              <a:rPr lang="en-US" sz="2400" b="1" dirty="0" smtClean="0">
                <a:latin typeface="+mn-lt"/>
              </a:rPr>
              <a:t>Current Large Entity Fee Rates</a:t>
            </a:r>
            <a:endParaRPr lang="en-US" sz="2400" b="1" i="1" dirty="0">
              <a:solidFill>
                <a:srgbClr val="FF0000"/>
              </a:solidFill>
              <a:latin typeface="+mn-lt"/>
            </a:endParaRPr>
          </a:p>
        </p:txBody>
      </p:sp>
      <p:sp>
        <p:nvSpPr>
          <p:cNvPr id="3" name="Slide Number Placeholder 2"/>
          <p:cNvSpPr>
            <a:spLocks noGrp="1"/>
          </p:cNvSpPr>
          <p:nvPr>
            <p:ph type="sldNum" sz="quarter" idx="12"/>
          </p:nvPr>
        </p:nvSpPr>
        <p:spPr/>
        <p:txBody>
          <a:bodyPr/>
          <a:lstStyle/>
          <a:p>
            <a:fld id="{92DA454B-C859-4892-B9FA-68B588C9F547}" type="slidenum">
              <a:rPr lang="en-US" smtClean="0"/>
              <a:t>12</a:t>
            </a:fld>
            <a:endParaRPr lang="en-US" dirty="0"/>
          </a:p>
        </p:txBody>
      </p:sp>
      <p:sp>
        <p:nvSpPr>
          <p:cNvPr id="5" name="Rectangle 3"/>
          <p:cNvSpPr txBox="1">
            <a:spLocks noChangeArrowheads="1"/>
          </p:cNvSpPr>
          <p:nvPr/>
        </p:nvSpPr>
        <p:spPr>
          <a:xfrm>
            <a:off x="457200" y="1258294"/>
            <a:ext cx="3535251" cy="278567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The proposed appeal fee increases aim to better align fees with costs and allow continued progress on reducing the backlog of ex parte appeals.</a:t>
            </a:r>
          </a:p>
          <a:p>
            <a:r>
              <a:rPr lang="en-US" sz="1400" dirty="0"/>
              <a:t>In its report, the PPAC stated that the substantial proposed increase to the notice of appeal and appeal forwarding fees would likely result in discouraging patent holders’ invocation of appeal procedures, which are frequently used out of necessity rather than choice.</a:t>
            </a:r>
          </a:p>
          <a:p>
            <a:endParaRPr lang="en-US" sz="1400" dirty="0" smtClean="0"/>
          </a:p>
        </p:txBody>
      </p:sp>
      <p:sp>
        <p:nvSpPr>
          <p:cNvPr id="4" name="Rectangle 3"/>
          <p:cNvSpPr/>
          <p:nvPr/>
        </p:nvSpPr>
        <p:spPr>
          <a:xfrm>
            <a:off x="457201" y="3878796"/>
            <a:ext cx="8315961" cy="1418692"/>
          </a:xfrm>
          <a:prstGeom prst="rect">
            <a:avLst/>
          </a:prstGeom>
        </p:spPr>
        <p:txBody>
          <a:bodyPr vert="horz" lIns="91440" tIns="45720" rIns="91440" bIns="45720" rtlCol="0">
            <a:noAutofit/>
          </a:bodyPr>
          <a:lstStyle/>
          <a:p>
            <a:pPr marL="342900" indent="-342900">
              <a:spcBef>
                <a:spcPct val="20000"/>
              </a:spcBef>
              <a:buFont typeface="Arial"/>
              <a:buChar char="•"/>
            </a:pPr>
            <a:r>
              <a:rPr lang="en-US" sz="1400" dirty="0" smtClean="0">
                <a:latin typeface="Segoe UI"/>
              </a:rPr>
              <a:t>In </a:t>
            </a:r>
            <a:r>
              <a:rPr lang="en-US" sz="1400" dirty="0">
                <a:latin typeface="Segoe UI"/>
              </a:rPr>
              <a:t>response, the Office expresses that even with the proposed </a:t>
            </a:r>
            <a:r>
              <a:rPr lang="en-US" sz="1400" dirty="0" smtClean="0">
                <a:latin typeface="Segoe UI"/>
              </a:rPr>
              <a:t>fee increases, fees do not fully recover costs. In FY 2015</a:t>
            </a:r>
            <a:r>
              <a:rPr lang="en-US" sz="1400" dirty="0">
                <a:latin typeface="Segoe UI"/>
              </a:rPr>
              <a:t>, ex parte appeal fees covered approximately 58% of the cost per appeal.  The proposed fee increase </a:t>
            </a:r>
            <a:r>
              <a:rPr lang="en-US" sz="1400" dirty="0" smtClean="0">
                <a:latin typeface="Segoe UI"/>
              </a:rPr>
              <a:t>results in a cost recovery of 72% per appeal. </a:t>
            </a:r>
          </a:p>
          <a:p>
            <a:pPr marL="342900" indent="-342900">
              <a:spcBef>
                <a:spcPct val="20000"/>
              </a:spcBef>
              <a:buFont typeface="Arial"/>
              <a:buChar char="•"/>
            </a:pPr>
            <a:r>
              <a:rPr lang="en-US" sz="1400" dirty="0" smtClean="0">
                <a:latin typeface="Segoe UI"/>
              </a:rPr>
              <a:t>Since the initial AIA patent fee rulemaking in 2013, ex </a:t>
            </a:r>
            <a:r>
              <a:rPr lang="en-US" sz="1400" dirty="0">
                <a:latin typeface="Segoe UI"/>
              </a:rPr>
              <a:t>parte appeal fees have enabled the PTAB to hire more </a:t>
            </a:r>
            <a:r>
              <a:rPr lang="en-US" sz="1400" dirty="0" smtClean="0">
                <a:latin typeface="Segoe UI"/>
              </a:rPr>
              <a:t>judges and greatly reduce the appeals backlog, from nearly 27,000 in 2012 </a:t>
            </a:r>
            <a:r>
              <a:rPr lang="en-US" sz="1400" dirty="0">
                <a:latin typeface="Segoe UI"/>
              </a:rPr>
              <a:t>to under 20,000 </a:t>
            </a:r>
            <a:r>
              <a:rPr lang="en-US" sz="1400" dirty="0" smtClean="0">
                <a:latin typeface="Segoe UI"/>
              </a:rPr>
              <a:t>in </a:t>
            </a:r>
            <a:r>
              <a:rPr lang="en-US" sz="1400" dirty="0">
                <a:latin typeface="Segoe UI"/>
              </a:rPr>
              <a:t>FY </a:t>
            </a:r>
            <a:r>
              <a:rPr lang="en-US" sz="1400" dirty="0" smtClean="0">
                <a:latin typeface="Segoe UI"/>
              </a:rPr>
              <a:t>2015. Additional fee revenue will support further backlog </a:t>
            </a:r>
            <a:r>
              <a:rPr lang="en-US" sz="1400" dirty="0">
                <a:latin typeface="Segoe UI"/>
              </a:rPr>
              <a:t>and </a:t>
            </a:r>
            <a:r>
              <a:rPr lang="en-US" sz="1400" dirty="0" smtClean="0">
                <a:latin typeface="Segoe UI"/>
              </a:rPr>
              <a:t>pendency reductions.</a:t>
            </a:r>
            <a:endParaRPr lang="en-US" sz="1400" dirty="0">
              <a:latin typeface="Segoe UI"/>
            </a:endParaRPr>
          </a:p>
        </p:txBody>
      </p:sp>
      <p:graphicFrame>
        <p:nvGraphicFramePr>
          <p:cNvPr id="6" name="Table 5" descr="Notice of Appeal - $800 to $1,000 &#10;Forwarding an Appeal in an Application or Ex Parte Reexamination Proceeding to the Board -$2,000 to $2,500 &#10;" title="Current and Proposed Fees for Large Entities - Appeals"/>
          <p:cNvGraphicFramePr>
            <a:graphicFrameLocks noGrp="1"/>
          </p:cNvGraphicFramePr>
          <p:nvPr>
            <p:extLst>
              <p:ext uri="{D42A27DB-BD31-4B8C-83A1-F6EECF244321}">
                <p14:modId xmlns:p14="http://schemas.microsoft.com/office/powerpoint/2010/main" val="4192094821"/>
              </p:ext>
            </p:extLst>
          </p:nvPr>
        </p:nvGraphicFramePr>
        <p:xfrm>
          <a:off x="3915178" y="1443989"/>
          <a:ext cx="4857984" cy="2238321"/>
        </p:xfrm>
        <a:graphic>
          <a:graphicData uri="http://schemas.openxmlformats.org/drawingml/2006/table">
            <a:tbl>
              <a:tblPr firstRow="1"/>
              <a:tblGrid>
                <a:gridCol w="1957588"/>
                <a:gridCol w="779172"/>
                <a:gridCol w="825182"/>
                <a:gridCol w="604105"/>
                <a:gridCol w="691937"/>
              </a:tblGrid>
              <a:tr h="990174">
                <a:tc>
                  <a:txBody>
                    <a:bodyPr/>
                    <a:lstStyle/>
                    <a:p>
                      <a:pPr algn="ctr" fontAlgn="ctr"/>
                      <a:r>
                        <a:rPr lang="en-US" sz="1400" b="1" i="0" u="none" strike="noStrike" dirty="0">
                          <a:solidFill>
                            <a:srgbClr val="000000"/>
                          </a:solidFill>
                          <a:effectLst/>
                          <a:latin typeface="Calibri"/>
                        </a:rPr>
                        <a:t>Fee</a:t>
                      </a:r>
                    </a:p>
                  </a:txBody>
                  <a:tcPr marL="12156" marR="12156" marT="12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Calibri"/>
                        </a:rPr>
                        <a:t>Current Large Entity Fee </a:t>
                      </a:r>
                      <a:r>
                        <a:rPr lang="en-US" sz="1400" b="1" i="0" u="none" strike="noStrike" dirty="0" smtClean="0">
                          <a:solidFill>
                            <a:srgbClr val="000000"/>
                          </a:solidFill>
                          <a:effectLst/>
                          <a:latin typeface="Calibri"/>
                        </a:rPr>
                        <a:t>Rate</a:t>
                      </a:r>
                      <a:endParaRPr lang="en-US" sz="1400" b="1" i="0" u="none" strike="noStrike" dirty="0">
                        <a:solidFill>
                          <a:srgbClr val="000000"/>
                        </a:solidFill>
                        <a:effectLst/>
                        <a:latin typeface="Calibri"/>
                      </a:endParaRPr>
                    </a:p>
                  </a:txBody>
                  <a:tcPr marL="12156" marR="12156" marT="12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Calibri"/>
                        </a:rPr>
                        <a:t>Proposed Large Entity Fee </a:t>
                      </a:r>
                      <a:r>
                        <a:rPr lang="en-US" sz="1400" b="1" i="0" u="none" strike="noStrike" dirty="0" smtClean="0">
                          <a:solidFill>
                            <a:srgbClr val="000000"/>
                          </a:solidFill>
                          <a:effectLst/>
                          <a:latin typeface="Calibri"/>
                        </a:rPr>
                        <a:t>Rate</a:t>
                      </a:r>
                      <a:endParaRPr lang="en-US" sz="1400" b="1" i="0" u="none" strike="noStrike" dirty="0">
                        <a:solidFill>
                          <a:srgbClr val="000000"/>
                        </a:solidFill>
                        <a:effectLst/>
                        <a:latin typeface="Calibri"/>
                      </a:endParaRPr>
                    </a:p>
                  </a:txBody>
                  <a:tcPr marL="12156" marR="12156" marT="12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400" b="1" i="0" u="none" strike="noStrike" dirty="0" smtClean="0">
                          <a:solidFill>
                            <a:srgbClr val="000000"/>
                          </a:solidFill>
                          <a:effectLst/>
                          <a:latin typeface="Calibri"/>
                        </a:rPr>
                        <a:t>Percent Change</a:t>
                      </a:r>
                      <a:endParaRPr lang="en-US" sz="1400" b="1" i="0" u="none" strike="noStrike" dirty="0">
                        <a:solidFill>
                          <a:srgbClr val="000000"/>
                        </a:solidFill>
                        <a:effectLst/>
                        <a:latin typeface="Calibri"/>
                      </a:endParaRPr>
                    </a:p>
                  </a:txBody>
                  <a:tcPr marL="12156" marR="12156" marT="12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dirty="0" smtClean="0">
                          <a:solidFill>
                            <a:srgbClr val="000000"/>
                          </a:solidFill>
                          <a:effectLst/>
                          <a:latin typeface="Calibri"/>
                        </a:rPr>
                        <a:t>FY 2015 Unit Cost</a:t>
                      </a:r>
                      <a:endParaRPr lang="en-US" sz="1400" b="1" i="0" u="none" strike="noStrike" dirty="0">
                        <a:solidFill>
                          <a:srgbClr val="000000"/>
                        </a:solidFill>
                        <a:effectLst/>
                        <a:latin typeface="Calibri"/>
                      </a:endParaRPr>
                    </a:p>
                  </a:txBody>
                  <a:tcPr marL="12156" marR="12156" marT="12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57973">
                <a:tc>
                  <a:txBody>
                    <a:bodyPr/>
                    <a:lstStyle/>
                    <a:p>
                      <a:pPr algn="l" fontAlgn="ctr"/>
                      <a:r>
                        <a:rPr lang="en-US" sz="1400" b="0" i="0" u="none" strike="noStrike" dirty="0">
                          <a:solidFill>
                            <a:srgbClr val="000000"/>
                          </a:solidFill>
                          <a:effectLst/>
                          <a:latin typeface="Calibri"/>
                        </a:rPr>
                        <a:t>Notice of Appeal</a:t>
                      </a:r>
                    </a:p>
                  </a:txBody>
                  <a:tcPr marL="12156" marR="12156" marT="12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$800 </a:t>
                      </a:r>
                    </a:p>
                  </a:txBody>
                  <a:tcPr marL="12156" marR="12156" marT="12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a:rPr>
                        <a:t>$1,000 </a:t>
                      </a:r>
                    </a:p>
                  </a:txBody>
                  <a:tcPr marL="12156" marR="12156" marT="12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400" b="0" i="0" u="none" strike="noStrike" dirty="0" smtClean="0">
                          <a:solidFill>
                            <a:srgbClr val="000000"/>
                          </a:solidFill>
                          <a:effectLst/>
                          <a:latin typeface="Calibri"/>
                        </a:rPr>
                        <a:t>25%</a:t>
                      </a:r>
                      <a:endParaRPr lang="en-US" sz="1400" b="0" i="0" u="none" strike="noStrike" dirty="0">
                        <a:solidFill>
                          <a:srgbClr val="000000"/>
                        </a:solidFill>
                        <a:effectLst/>
                        <a:latin typeface="Calibri"/>
                      </a:endParaRPr>
                    </a:p>
                  </a:txBody>
                  <a:tcPr marL="12156" marR="12156" marT="12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smtClean="0">
                          <a:solidFill>
                            <a:srgbClr val="000000"/>
                          </a:solidFill>
                          <a:effectLst/>
                          <a:latin typeface="Calibri"/>
                        </a:rPr>
                        <a:t>$45</a:t>
                      </a:r>
                      <a:endParaRPr lang="en-US" sz="1400" b="0" i="0" u="none" strike="noStrike" dirty="0">
                        <a:solidFill>
                          <a:srgbClr val="000000"/>
                        </a:solidFill>
                        <a:effectLst/>
                        <a:latin typeface="Calibri"/>
                      </a:endParaRPr>
                    </a:p>
                  </a:txBody>
                  <a:tcPr marL="12156" marR="12156" marT="12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990174">
                <a:tc>
                  <a:txBody>
                    <a:bodyPr/>
                    <a:lstStyle/>
                    <a:p>
                      <a:pPr algn="l" fontAlgn="ctr"/>
                      <a:r>
                        <a:rPr lang="en-US" sz="1400" b="0" i="0" u="none" strike="noStrike" dirty="0">
                          <a:solidFill>
                            <a:srgbClr val="000000"/>
                          </a:solidFill>
                          <a:effectLst/>
                          <a:latin typeface="Calibri"/>
                        </a:rPr>
                        <a:t>Forwarding an Appeal in an Application or Ex Parte Reexamination Proceeding to the Board</a:t>
                      </a:r>
                    </a:p>
                  </a:txBody>
                  <a:tcPr marL="12156" marR="12156" marT="12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$2,000 </a:t>
                      </a:r>
                    </a:p>
                  </a:txBody>
                  <a:tcPr marL="12156" marR="12156" marT="12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a:rPr>
                        <a:t>$2,500 </a:t>
                      </a:r>
                    </a:p>
                  </a:txBody>
                  <a:tcPr marL="12156" marR="12156" marT="12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400" b="0" i="0" u="none" strike="noStrike" dirty="0" smtClean="0">
                          <a:solidFill>
                            <a:srgbClr val="000000"/>
                          </a:solidFill>
                          <a:effectLst/>
                          <a:latin typeface="Calibri"/>
                        </a:rPr>
                        <a:t>25%</a:t>
                      </a:r>
                      <a:endParaRPr lang="en-US" sz="1400" b="0" i="0" u="none" strike="noStrike" dirty="0">
                        <a:solidFill>
                          <a:srgbClr val="000000"/>
                        </a:solidFill>
                        <a:effectLst/>
                        <a:latin typeface="Calibri"/>
                      </a:endParaRPr>
                    </a:p>
                  </a:txBody>
                  <a:tcPr marL="12156" marR="12156" marT="12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smtClean="0">
                          <a:solidFill>
                            <a:srgbClr val="000000"/>
                          </a:solidFill>
                          <a:effectLst/>
                          <a:latin typeface="Calibri"/>
                        </a:rPr>
                        <a:t>$4,815</a:t>
                      </a:r>
                      <a:endParaRPr lang="en-US" sz="1400" b="0" i="0" u="none" strike="noStrike" dirty="0">
                        <a:solidFill>
                          <a:srgbClr val="000000"/>
                        </a:solidFill>
                        <a:effectLst/>
                        <a:latin typeface="Calibri"/>
                      </a:endParaRPr>
                    </a:p>
                  </a:txBody>
                  <a:tcPr marL="12156" marR="12156" marT="12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39969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784182"/>
          </a:xfrm>
        </p:spPr>
        <p:txBody>
          <a:bodyPr>
            <a:noAutofit/>
          </a:bodyPr>
          <a:lstStyle/>
          <a:p>
            <a:pPr lvl="1" algn="l" defTabSz="457200" rtl="0">
              <a:spcBef>
                <a:spcPct val="0"/>
              </a:spcBef>
            </a:pPr>
            <a:r>
              <a:rPr lang="en-US" sz="2400" b="1" dirty="0">
                <a:latin typeface="+mn-lt"/>
              </a:rPr>
              <a:t>Proposed Fee Structure for </a:t>
            </a:r>
            <a:r>
              <a:rPr lang="en-US" sz="2400" b="1" dirty="0" smtClean="0">
                <a:latin typeface="+mn-lt"/>
              </a:rPr>
              <a:t>IPRs, PGRs, and CBMs </a:t>
            </a:r>
            <a:r>
              <a:rPr lang="en-US" sz="2400" b="1" dirty="0">
                <a:latin typeface="+mn-lt"/>
              </a:rPr>
              <a:t>– </a:t>
            </a:r>
            <a:br>
              <a:rPr lang="en-US" sz="2400" b="1" dirty="0">
                <a:latin typeface="+mn-lt"/>
              </a:rPr>
            </a:br>
            <a:r>
              <a:rPr lang="en-US" sz="2400" b="1" dirty="0">
                <a:latin typeface="+mn-lt"/>
              </a:rPr>
              <a:t>Compared to </a:t>
            </a:r>
            <a:r>
              <a:rPr lang="en-US" sz="2400" b="1" dirty="0" smtClean="0">
                <a:latin typeface="+mn-lt"/>
              </a:rPr>
              <a:t>Current Fee Rates</a:t>
            </a:r>
            <a:endParaRPr lang="en-US" sz="2400" b="1" i="1" dirty="0">
              <a:solidFill>
                <a:srgbClr val="FF0000"/>
              </a:solidFill>
              <a:latin typeface="+mn-lt"/>
            </a:endParaRPr>
          </a:p>
        </p:txBody>
      </p:sp>
      <p:sp>
        <p:nvSpPr>
          <p:cNvPr id="3" name="Slide Number Placeholder 2"/>
          <p:cNvSpPr>
            <a:spLocks noGrp="1"/>
          </p:cNvSpPr>
          <p:nvPr>
            <p:ph type="sldNum" sz="quarter" idx="12"/>
          </p:nvPr>
        </p:nvSpPr>
        <p:spPr/>
        <p:txBody>
          <a:bodyPr/>
          <a:lstStyle/>
          <a:p>
            <a:fld id="{92DA454B-C859-4892-B9FA-68B588C9F547}" type="slidenum">
              <a:rPr lang="en-US" smtClean="0"/>
              <a:t>13</a:t>
            </a:fld>
            <a:endParaRPr lang="en-US" dirty="0"/>
          </a:p>
        </p:txBody>
      </p:sp>
      <p:sp>
        <p:nvSpPr>
          <p:cNvPr id="5" name="Rectangle 3"/>
          <p:cNvSpPr txBox="1">
            <a:spLocks noChangeArrowheads="1"/>
          </p:cNvSpPr>
          <p:nvPr/>
        </p:nvSpPr>
        <p:spPr>
          <a:xfrm>
            <a:off x="298638" y="1246469"/>
            <a:ext cx="3479340" cy="435423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The Office proposes to increase trial fees.</a:t>
            </a:r>
          </a:p>
          <a:p>
            <a:r>
              <a:rPr lang="en-US" sz="1400" dirty="0" smtClean="0"/>
              <a:t>When the Office first set these fees using AIA authority in 2012, there was limited information to inform fee setting. Now, the Office has two years of historical cost data to inform revised fee rate proposals. </a:t>
            </a:r>
          </a:p>
          <a:p>
            <a:r>
              <a:rPr lang="en-US" sz="1400" dirty="0"/>
              <a:t>The </a:t>
            </a:r>
            <a:r>
              <a:rPr lang="en-US" sz="1400" dirty="0" smtClean="0"/>
              <a:t>proposed increases </a:t>
            </a:r>
            <a:r>
              <a:rPr lang="en-US" sz="1400" dirty="0"/>
              <a:t>aim to better align fees with cost and aid the PTAB to continue to meet required AIA deadlines.  </a:t>
            </a:r>
            <a:r>
              <a:rPr lang="en-US" sz="1400" dirty="0" smtClean="0"/>
              <a:t>Still, compared to their FY 2015 unit cost, all of the trial fees remain below cost. </a:t>
            </a:r>
          </a:p>
          <a:p>
            <a:r>
              <a:rPr lang="en-US" sz="1400" dirty="0" smtClean="0"/>
              <a:t>The </a:t>
            </a:r>
            <a:r>
              <a:rPr lang="en-US" sz="1400" dirty="0"/>
              <a:t>PPAC report specifically expressed support for fee adjustments for </a:t>
            </a:r>
            <a:r>
              <a:rPr lang="en-US" sz="1400" dirty="0" smtClean="0"/>
              <a:t>trial proceedings so </a:t>
            </a:r>
            <a:r>
              <a:rPr lang="en-US" sz="1400" dirty="0"/>
              <a:t>that the PTAB has adequate resources to </a:t>
            </a:r>
            <a:r>
              <a:rPr lang="en-US" sz="1400" dirty="0" smtClean="0"/>
              <a:t>accomplish its mission. </a:t>
            </a:r>
            <a:endParaRPr lang="en-US" sz="1400" dirty="0" smtClean="0">
              <a:solidFill>
                <a:srgbClr val="FF0000"/>
              </a:solidFill>
            </a:endParaRPr>
          </a:p>
        </p:txBody>
      </p:sp>
      <p:graphicFrame>
        <p:nvGraphicFramePr>
          <p:cNvPr id="6" name="Table 5" descr="Inter Partes Review Request Fee - Up to 20 Claims - $9,000 to $14,000 &#10;Inter Partes Review Post-Institution Fee - Up to 15 Claims - $14,000 to $16,500 &#10;Post-Grant or Covered Business Method Review Request Fee - Up to 20 Claims - $12,000 to $16,000 &#10;Post-Grant or Covered Business Method Review Post-Institution Fee - Up to 15 Claims - $18,000 to $22,000 &#10;" title="Current and Proposed Fees for Large Entities - IPR, PGR, and CBMs"/>
          <p:cNvGraphicFramePr>
            <a:graphicFrameLocks noGrp="1"/>
          </p:cNvGraphicFramePr>
          <p:nvPr>
            <p:extLst>
              <p:ext uri="{D42A27DB-BD31-4B8C-83A1-F6EECF244321}">
                <p14:modId xmlns:p14="http://schemas.microsoft.com/office/powerpoint/2010/main" val="3220711095"/>
              </p:ext>
            </p:extLst>
          </p:nvPr>
        </p:nvGraphicFramePr>
        <p:xfrm>
          <a:off x="3777978" y="1246647"/>
          <a:ext cx="5074918" cy="3396988"/>
        </p:xfrm>
        <a:graphic>
          <a:graphicData uri="http://schemas.openxmlformats.org/drawingml/2006/table">
            <a:tbl>
              <a:tblPr firstRow="1"/>
              <a:tblGrid>
                <a:gridCol w="2299278"/>
                <a:gridCol w="697031"/>
                <a:gridCol w="721217"/>
                <a:gridCol w="663482"/>
                <a:gridCol w="693910"/>
              </a:tblGrid>
              <a:tr h="506711">
                <a:tc>
                  <a:txBody>
                    <a:bodyPr/>
                    <a:lstStyle/>
                    <a:p>
                      <a:pPr algn="ctr" fontAlgn="ctr"/>
                      <a:r>
                        <a:rPr lang="en-US" sz="1400" b="1" i="0" u="none" strike="noStrike" dirty="0">
                          <a:solidFill>
                            <a:srgbClr val="000000"/>
                          </a:solidFill>
                          <a:effectLst/>
                          <a:latin typeface="Calibri"/>
                        </a:rPr>
                        <a:t>Fee</a:t>
                      </a:r>
                    </a:p>
                  </a:txBody>
                  <a:tcPr marL="11015" marR="11015" marT="110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Calibri"/>
                        </a:rPr>
                        <a:t>Current Fee </a:t>
                      </a:r>
                      <a:r>
                        <a:rPr lang="en-US" sz="1400" b="1" i="0" u="none" strike="noStrike" dirty="0" smtClean="0">
                          <a:solidFill>
                            <a:srgbClr val="000000"/>
                          </a:solidFill>
                          <a:effectLst/>
                          <a:latin typeface="Calibri"/>
                        </a:rPr>
                        <a:t>Rate</a:t>
                      </a:r>
                      <a:endParaRPr lang="en-US" sz="1400" b="1" i="0" u="none" strike="noStrike" dirty="0">
                        <a:solidFill>
                          <a:srgbClr val="000000"/>
                        </a:solidFill>
                        <a:effectLst/>
                        <a:latin typeface="Calibri"/>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Calibri"/>
                        </a:rPr>
                        <a:t>Proposed Fee </a:t>
                      </a:r>
                      <a:r>
                        <a:rPr lang="en-US" sz="1400" b="1" i="0" u="none" strike="noStrike" dirty="0" smtClean="0">
                          <a:solidFill>
                            <a:srgbClr val="000000"/>
                          </a:solidFill>
                          <a:effectLst/>
                          <a:latin typeface="Calibri"/>
                        </a:rPr>
                        <a:t>Rate</a:t>
                      </a:r>
                      <a:endParaRPr lang="en-US" sz="1400" b="1" i="0" u="none" strike="noStrike" dirty="0">
                        <a:solidFill>
                          <a:srgbClr val="000000"/>
                        </a:solidFill>
                        <a:effectLst/>
                        <a:latin typeface="Calibri"/>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400" b="1" i="0" u="none" strike="noStrike" dirty="0" smtClean="0">
                          <a:solidFill>
                            <a:srgbClr val="000000"/>
                          </a:solidFill>
                          <a:effectLst/>
                          <a:latin typeface="Calibri"/>
                        </a:rPr>
                        <a:t>Percent Change</a:t>
                      </a:r>
                      <a:endParaRPr lang="en-US" sz="1400" b="1" i="0" u="none" strike="noStrike" dirty="0">
                        <a:solidFill>
                          <a:srgbClr val="000000"/>
                        </a:solidFill>
                        <a:effectLst/>
                        <a:latin typeface="Calibri"/>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dirty="0" smtClean="0">
                          <a:solidFill>
                            <a:srgbClr val="000000"/>
                          </a:solidFill>
                          <a:effectLst/>
                          <a:latin typeface="Calibri"/>
                        </a:rPr>
                        <a:t>FY 2015 Unit Cost</a:t>
                      </a:r>
                      <a:endParaRPr lang="en-US" sz="1400" b="1" i="0" u="none" strike="noStrike" dirty="0">
                        <a:solidFill>
                          <a:srgbClr val="000000"/>
                        </a:solidFill>
                        <a:effectLst/>
                        <a:latin typeface="Calibri"/>
                      </a:endParaRPr>
                    </a:p>
                  </a:txBody>
                  <a:tcPr marL="11015" marR="11015" marT="110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529432">
                <a:tc>
                  <a:txBody>
                    <a:bodyPr/>
                    <a:lstStyle/>
                    <a:p>
                      <a:pPr algn="l" fontAlgn="ctr"/>
                      <a:r>
                        <a:rPr lang="en-US" sz="1400" b="0" i="0" u="none" strike="noStrike" dirty="0">
                          <a:solidFill>
                            <a:srgbClr val="000000"/>
                          </a:solidFill>
                          <a:effectLst/>
                          <a:latin typeface="Calibri"/>
                        </a:rPr>
                        <a:t>Inter Partes Review Request Fee - Up to 20 Claims</a:t>
                      </a:r>
                    </a:p>
                  </a:txBody>
                  <a:tcPr marL="11015" marR="11015" marT="110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$9,000 </a:t>
                      </a: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a:rPr>
                        <a:t>$14,000 </a:t>
                      </a: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400" b="0" i="0" u="none" strike="noStrike" dirty="0" smtClean="0">
                          <a:solidFill>
                            <a:srgbClr val="000000"/>
                          </a:solidFill>
                          <a:effectLst/>
                          <a:latin typeface="Calibri"/>
                        </a:rPr>
                        <a:t>56%</a:t>
                      </a:r>
                      <a:endParaRPr lang="en-US" sz="1400" b="0" i="0" u="none" strike="noStrike" dirty="0">
                        <a:solidFill>
                          <a:srgbClr val="000000"/>
                        </a:solidFill>
                        <a:effectLst/>
                        <a:latin typeface="Calibri"/>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smtClean="0">
                          <a:solidFill>
                            <a:srgbClr val="000000"/>
                          </a:solidFill>
                          <a:effectLst/>
                          <a:latin typeface="Calibri"/>
                        </a:rPr>
                        <a:t>$22,165</a:t>
                      </a:r>
                      <a:endParaRPr lang="en-US" sz="1400" b="0" i="0" u="none" strike="noStrike" dirty="0">
                        <a:solidFill>
                          <a:srgbClr val="000000"/>
                        </a:solidFill>
                        <a:effectLst/>
                        <a:latin typeface="Calibri"/>
                      </a:endParaRPr>
                    </a:p>
                  </a:txBody>
                  <a:tcPr marL="11015" marR="11015" marT="110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508000">
                <a:tc>
                  <a:txBody>
                    <a:bodyPr/>
                    <a:lstStyle/>
                    <a:p>
                      <a:pPr algn="l" fontAlgn="ctr"/>
                      <a:r>
                        <a:rPr lang="en-US" sz="1400" b="0" i="0" u="none" strike="noStrike" dirty="0">
                          <a:solidFill>
                            <a:srgbClr val="000000"/>
                          </a:solidFill>
                          <a:effectLst/>
                          <a:latin typeface="Calibri"/>
                        </a:rPr>
                        <a:t>Inter Partes Review Post-Institution Fee - Up to 15 Claims</a:t>
                      </a:r>
                    </a:p>
                  </a:txBody>
                  <a:tcPr marL="11015" marR="11015" marT="110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$14,000 </a:t>
                      </a: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a:rPr>
                        <a:t>$16,500 </a:t>
                      </a: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400" b="0" i="0" u="none" strike="noStrike" dirty="0" smtClean="0">
                          <a:solidFill>
                            <a:srgbClr val="000000"/>
                          </a:solidFill>
                          <a:effectLst/>
                          <a:latin typeface="Calibri"/>
                        </a:rPr>
                        <a:t>18%</a:t>
                      </a:r>
                      <a:endParaRPr lang="en-US" sz="1400" b="0" i="0" u="none" strike="noStrike" dirty="0">
                        <a:solidFill>
                          <a:srgbClr val="000000"/>
                        </a:solidFill>
                        <a:effectLst/>
                        <a:latin typeface="Calibri"/>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smtClean="0">
                          <a:solidFill>
                            <a:srgbClr val="000000"/>
                          </a:solidFill>
                          <a:effectLst/>
                          <a:latin typeface="Calibri"/>
                        </a:rPr>
                        <a:t>$12,674</a:t>
                      </a:r>
                      <a:endParaRPr lang="en-US" sz="1400" b="0" i="0" u="none" strike="noStrike" dirty="0">
                        <a:solidFill>
                          <a:srgbClr val="000000"/>
                        </a:solidFill>
                        <a:effectLst/>
                        <a:latin typeface="Calibri"/>
                      </a:endParaRPr>
                    </a:p>
                  </a:txBody>
                  <a:tcPr marL="11015" marR="11015" marT="110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700911">
                <a:tc>
                  <a:txBody>
                    <a:bodyPr/>
                    <a:lstStyle/>
                    <a:p>
                      <a:pPr algn="l" fontAlgn="ctr"/>
                      <a:r>
                        <a:rPr lang="en-US" sz="1400" b="0" i="0" u="none" strike="noStrike" dirty="0">
                          <a:solidFill>
                            <a:srgbClr val="000000"/>
                          </a:solidFill>
                          <a:effectLst/>
                          <a:latin typeface="Calibri"/>
                        </a:rPr>
                        <a:t>Post-Grant or Covered Business Method Review Request Fee - Up to 20 Claims</a:t>
                      </a:r>
                    </a:p>
                  </a:txBody>
                  <a:tcPr marL="11015" marR="11015" marT="110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$12,000 </a:t>
                      </a: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a:rPr>
                        <a:t>$16,000 </a:t>
                      </a: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400" b="0" i="0" u="none" strike="noStrike" dirty="0" smtClean="0">
                          <a:solidFill>
                            <a:srgbClr val="000000"/>
                          </a:solidFill>
                          <a:effectLst/>
                          <a:latin typeface="Calibri"/>
                        </a:rPr>
                        <a:t>33%</a:t>
                      </a:r>
                      <a:endParaRPr lang="en-US" sz="1400" b="0" i="0" u="none" strike="noStrike" dirty="0">
                        <a:solidFill>
                          <a:srgbClr val="000000"/>
                        </a:solidFill>
                        <a:effectLst/>
                        <a:latin typeface="Calibri"/>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smtClean="0">
                          <a:solidFill>
                            <a:srgbClr val="000000"/>
                          </a:solidFill>
                          <a:effectLst/>
                          <a:latin typeface="Calibri"/>
                        </a:rPr>
                        <a:t>$16,213</a:t>
                      </a:r>
                      <a:endParaRPr lang="en-US" sz="1400" b="0" i="0" u="none" strike="noStrike" dirty="0">
                        <a:solidFill>
                          <a:srgbClr val="000000"/>
                        </a:solidFill>
                        <a:effectLst/>
                        <a:latin typeface="Calibri"/>
                      </a:endParaRPr>
                    </a:p>
                  </a:txBody>
                  <a:tcPr marL="11015" marR="11015" marT="110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700911">
                <a:tc>
                  <a:txBody>
                    <a:bodyPr/>
                    <a:lstStyle/>
                    <a:p>
                      <a:pPr algn="l" fontAlgn="ctr"/>
                      <a:r>
                        <a:rPr lang="en-US" sz="1400" b="0" i="0" u="none" strike="noStrike" dirty="0">
                          <a:solidFill>
                            <a:srgbClr val="000000"/>
                          </a:solidFill>
                          <a:effectLst/>
                          <a:latin typeface="Calibri"/>
                        </a:rPr>
                        <a:t>Post-Grant or Covered Business Method Review Post-Institution Fee - Up to 15 Claims</a:t>
                      </a:r>
                    </a:p>
                  </a:txBody>
                  <a:tcPr marL="11015" marR="11015" marT="110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$18,000 </a:t>
                      </a: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a:rPr>
                        <a:t>$22,000 </a:t>
                      </a: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400" b="0" i="0" u="none" strike="noStrike" dirty="0" smtClean="0">
                          <a:solidFill>
                            <a:srgbClr val="000000"/>
                          </a:solidFill>
                          <a:effectLst/>
                          <a:latin typeface="Calibri"/>
                        </a:rPr>
                        <a:t>22%</a:t>
                      </a:r>
                      <a:endParaRPr lang="en-US" sz="1400" b="0" i="0" u="none" strike="noStrike" dirty="0">
                        <a:solidFill>
                          <a:srgbClr val="000000"/>
                        </a:solidFill>
                        <a:effectLst/>
                        <a:latin typeface="Calibri"/>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smtClean="0">
                          <a:solidFill>
                            <a:srgbClr val="000000"/>
                          </a:solidFill>
                          <a:effectLst/>
                          <a:latin typeface="Calibri"/>
                        </a:rPr>
                        <a:t>$23,060</a:t>
                      </a:r>
                      <a:endParaRPr lang="en-US" sz="1400" b="0" i="0" u="none" strike="noStrike" dirty="0">
                        <a:solidFill>
                          <a:srgbClr val="000000"/>
                        </a:solidFill>
                        <a:effectLst/>
                        <a:latin typeface="Calibri"/>
                      </a:endParaRPr>
                    </a:p>
                  </a:txBody>
                  <a:tcPr marL="11015" marR="11015" marT="110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8887233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Newly Proposed Patent Fees</a:t>
            </a:r>
          </a:p>
        </p:txBody>
      </p:sp>
      <p:sp>
        <p:nvSpPr>
          <p:cNvPr id="3" name="Slide Number Placeholder 2"/>
          <p:cNvSpPr>
            <a:spLocks noGrp="1"/>
          </p:cNvSpPr>
          <p:nvPr>
            <p:ph type="sldNum" sz="quarter" idx="12"/>
          </p:nvPr>
        </p:nvSpPr>
        <p:spPr/>
        <p:txBody>
          <a:bodyPr/>
          <a:lstStyle/>
          <a:p>
            <a:fld id="{92DA454B-C859-4892-B9FA-68B588C9F547}" type="slidenum">
              <a:rPr lang="en-US" smtClean="0"/>
              <a:t>14</a:t>
            </a:fld>
            <a:endParaRPr lang="en-US" dirty="0"/>
          </a:p>
        </p:txBody>
      </p:sp>
      <p:sp>
        <p:nvSpPr>
          <p:cNvPr id="7" name="Content Placeholder 2"/>
          <p:cNvSpPr txBox="1">
            <a:spLocks/>
          </p:cNvSpPr>
          <p:nvPr/>
        </p:nvSpPr>
        <p:spPr>
          <a:xfrm>
            <a:off x="440267" y="846668"/>
            <a:ext cx="4616027" cy="1988812"/>
          </a:xfrm>
          <a:prstGeom prst="rect">
            <a:avLst/>
          </a:prstGeom>
        </p:spPr>
        <p:txBody>
          <a:bodyPr/>
          <a:lstStyle>
            <a:lvl1pPr marL="342900" indent="-342900" algn="l" rtl="0" eaLnBrk="0" fontAlgn="base" hangingPunct="0">
              <a:spcBef>
                <a:spcPct val="20000"/>
              </a:spcBef>
              <a:spcAft>
                <a:spcPct val="0"/>
              </a:spcAft>
              <a:buClr>
                <a:srgbClr val="86002D"/>
              </a:buClr>
              <a:buSzPct val="75000"/>
              <a:buFont typeface="Wingdings" pitchFamily="2" charset="2"/>
              <a:buChar char="¦"/>
              <a:defRPr sz="2800">
                <a:solidFill>
                  <a:srgbClr val="00246C"/>
                </a:solidFill>
                <a:latin typeface="+mn-lt"/>
                <a:ea typeface="+mn-ea"/>
                <a:cs typeface="+mn-cs"/>
              </a:defRPr>
            </a:lvl1pPr>
            <a:lvl2pPr marL="742950" indent="-285750" algn="l" rtl="0" eaLnBrk="0" fontAlgn="base" hangingPunct="0">
              <a:spcBef>
                <a:spcPct val="20000"/>
              </a:spcBef>
              <a:spcAft>
                <a:spcPct val="0"/>
              </a:spcAft>
              <a:buClr>
                <a:srgbClr val="86002D"/>
              </a:buClr>
              <a:buSzPct val="75000"/>
              <a:buFont typeface="Wingdings" pitchFamily="2" charset="2"/>
              <a:buChar char="Ä"/>
              <a:defRPr sz="2400">
                <a:solidFill>
                  <a:srgbClr val="00246C"/>
                </a:solidFill>
                <a:latin typeface="+mn-lt"/>
              </a:defRPr>
            </a:lvl2pPr>
            <a:lvl3pPr marL="1143000" indent="-228600" algn="l" rtl="0" eaLnBrk="0" fontAlgn="base" hangingPunct="0">
              <a:spcBef>
                <a:spcPct val="20000"/>
              </a:spcBef>
              <a:spcAft>
                <a:spcPct val="0"/>
              </a:spcAft>
              <a:buClr>
                <a:srgbClr val="86002D"/>
              </a:buClr>
              <a:buSzPct val="75000"/>
              <a:buFont typeface="Wingdings" pitchFamily="2" charset="2"/>
              <a:buChar char="ð"/>
              <a:defRPr sz="2000">
                <a:solidFill>
                  <a:srgbClr val="00246C"/>
                </a:solidFill>
                <a:latin typeface="+mn-lt"/>
              </a:defRPr>
            </a:lvl3pPr>
            <a:lvl4pPr marL="1600200" indent="-228600" algn="l" rtl="0" eaLnBrk="0" fontAlgn="base" hangingPunct="0">
              <a:spcBef>
                <a:spcPct val="20000"/>
              </a:spcBef>
              <a:spcAft>
                <a:spcPct val="0"/>
              </a:spcAft>
              <a:buClr>
                <a:srgbClr val="86002D"/>
              </a:buClr>
              <a:buFont typeface="Times New Roman" pitchFamily="18" charset="0"/>
              <a:buChar char="•"/>
              <a:defRPr sz="2000">
                <a:solidFill>
                  <a:srgbClr val="00246C"/>
                </a:solidFill>
                <a:latin typeface="+mn-lt"/>
              </a:defRPr>
            </a:lvl4pPr>
            <a:lvl5pPr marL="2057400" indent="-228600" algn="l" rtl="0" eaLnBrk="0" fontAlgn="base" hangingPunct="0">
              <a:spcBef>
                <a:spcPct val="20000"/>
              </a:spcBef>
              <a:spcAft>
                <a:spcPct val="0"/>
              </a:spcAft>
              <a:buClr>
                <a:srgbClr val="86002D"/>
              </a:buClr>
              <a:buFont typeface="Times New Roman" pitchFamily="18" charset="0"/>
              <a:buChar char="»"/>
              <a:defRPr>
                <a:solidFill>
                  <a:srgbClr val="00246C"/>
                </a:solidFill>
                <a:latin typeface="+mn-lt"/>
              </a:defRPr>
            </a:lvl5pPr>
            <a:lvl6pPr marL="25146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6pPr>
            <a:lvl7pPr marL="29718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7pPr>
            <a:lvl8pPr marL="34290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8pPr>
            <a:lvl9pPr marL="38862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9pPr>
          </a:lstStyle>
          <a:p>
            <a:pPr marL="0" lvl="1" indent="0">
              <a:buClrTx/>
              <a:buNone/>
            </a:pPr>
            <a:r>
              <a:rPr lang="en-US" sz="1400" b="1" dirty="0">
                <a:solidFill>
                  <a:schemeClr val="tx1"/>
                </a:solidFill>
              </a:rPr>
              <a:t>Mega Sequence Submissions</a:t>
            </a:r>
          </a:p>
          <a:p>
            <a:pPr marL="342900" lvl="1" indent="-342900" eaLnBrk="1" fontAlgn="auto" hangingPunct="1">
              <a:spcBef>
                <a:spcPts val="0"/>
              </a:spcBef>
              <a:spcAft>
                <a:spcPts val="0"/>
              </a:spcAft>
              <a:buClrTx/>
              <a:buSzTx/>
              <a:buFont typeface="Arial" panose="020B0604020202020204" pitchFamily="34" charset="0"/>
              <a:buChar char="•"/>
            </a:pPr>
            <a:r>
              <a:rPr lang="en-US" sz="1400" dirty="0" smtClean="0">
                <a:solidFill>
                  <a:prstClr val="black"/>
                </a:solidFill>
              </a:rPr>
              <a:t>The Office proposes two new fees aimed at dissuading applicants from submitting unnecessary large sequence listings that put undue burden on the Office’s information systems.</a:t>
            </a:r>
          </a:p>
          <a:p>
            <a:pPr marL="342900" lvl="1" indent="-342900" eaLnBrk="1" fontAlgn="auto" hangingPunct="1">
              <a:spcBef>
                <a:spcPts val="0"/>
              </a:spcBef>
              <a:spcAft>
                <a:spcPts val="0"/>
              </a:spcAft>
              <a:buClrTx/>
              <a:buSzTx/>
              <a:buFont typeface="Arial" panose="020B0604020202020204" pitchFamily="34" charset="0"/>
              <a:buChar char="•"/>
            </a:pPr>
            <a:r>
              <a:rPr lang="en-US" sz="1400" dirty="0" smtClean="0">
                <a:solidFill>
                  <a:prstClr val="black"/>
                </a:solidFill>
              </a:rPr>
              <a:t>Based on historical data, the Office expects less than 10 applications per year will be subject to these fees.</a:t>
            </a:r>
            <a:endParaRPr lang="en-US" sz="1400" dirty="0">
              <a:solidFill>
                <a:prstClr val="black"/>
              </a:solidFill>
            </a:endParaRPr>
          </a:p>
          <a:p>
            <a:pPr marL="0" lvl="1" indent="0">
              <a:buClrTx/>
              <a:buNone/>
            </a:pPr>
            <a:endParaRPr lang="en-US" sz="1400" b="1" dirty="0" smtClean="0">
              <a:solidFill>
                <a:schemeClr val="tx1"/>
              </a:solidFill>
            </a:endParaRPr>
          </a:p>
          <a:p>
            <a:pPr marL="0" lvl="1" indent="0">
              <a:buClrTx/>
              <a:buNone/>
            </a:pPr>
            <a:endParaRPr lang="en-US" sz="1400" b="1" dirty="0" smtClean="0">
              <a:solidFill>
                <a:schemeClr val="tx1"/>
              </a:solidFill>
            </a:endParaRPr>
          </a:p>
        </p:txBody>
      </p:sp>
      <p:graphicFrame>
        <p:nvGraphicFramePr>
          <p:cNvPr id="6" name="Table 5" descr="Inter Partes Review Request Fee - Up to 20 Claims - $9,000 to $14,000 &#10;Inter Partes Review Post-Institution Fee - Up to 15 Claims - $14,000 to $16,500 &#10;Post-Grant or Covered Business Method Review Request Fee - Up to 20 Claims - $12,000 to $16,000 &#10;Post-Grant or Covered Business Method Review Post-Institution Fee - Up to 15 Claims - $18,000 to $22,000 &#10;" title="Current and Proposed Fees for Large Entities - IPR, PGR, and CBMs"/>
          <p:cNvGraphicFramePr>
            <a:graphicFrameLocks noGrp="1"/>
          </p:cNvGraphicFramePr>
          <p:nvPr>
            <p:extLst>
              <p:ext uri="{D42A27DB-BD31-4B8C-83A1-F6EECF244321}">
                <p14:modId xmlns:p14="http://schemas.microsoft.com/office/powerpoint/2010/main" val="1193265561"/>
              </p:ext>
            </p:extLst>
          </p:nvPr>
        </p:nvGraphicFramePr>
        <p:xfrm>
          <a:off x="5208691" y="857027"/>
          <a:ext cx="3623527" cy="1688527"/>
        </p:xfrm>
        <a:graphic>
          <a:graphicData uri="http://schemas.openxmlformats.org/drawingml/2006/table">
            <a:tbl>
              <a:tblPr firstRow="1"/>
              <a:tblGrid>
                <a:gridCol w="2339306"/>
                <a:gridCol w="1284221"/>
              </a:tblGrid>
              <a:tr h="506711">
                <a:tc>
                  <a:txBody>
                    <a:bodyPr/>
                    <a:lstStyle/>
                    <a:p>
                      <a:pPr algn="ctr" fontAlgn="ctr"/>
                      <a:r>
                        <a:rPr lang="en-US" sz="1400" b="1" i="0" u="none" strike="noStrike" dirty="0">
                          <a:solidFill>
                            <a:srgbClr val="000000"/>
                          </a:solidFill>
                          <a:effectLst/>
                          <a:latin typeface="+mn-lt"/>
                        </a:rPr>
                        <a:t>Fee</a:t>
                      </a:r>
                    </a:p>
                  </a:txBody>
                  <a:tcPr marL="11015" marR="11015" marT="110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mn-lt"/>
                        </a:rPr>
                        <a:t>Proposed </a:t>
                      </a:r>
                      <a:r>
                        <a:rPr lang="en-US" sz="1400" b="1" i="0" u="none" strike="noStrike" dirty="0" smtClean="0">
                          <a:solidFill>
                            <a:srgbClr val="000000"/>
                          </a:solidFill>
                          <a:effectLst/>
                          <a:latin typeface="+mn-lt"/>
                        </a:rPr>
                        <a:t>Large Entity Fee Rate</a:t>
                      </a:r>
                      <a:endParaRPr lang="en-US" sz="14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529432">
                <a:tc>
                  <a:txBody>
                    <a:bodyPr/>
                    <a:lstStyle/>
                    <a:p>
                      <a:pPr marL="0" lvl="1" indent="0" eaLnBrk="1" fontAlgn="auto" hangingPunct="1">
                        <a:spcBef>
                          <a:spcPts val="0"/>
                        </a:spcBef>
                        <a:spcAft>
                          <a:spcPts val="0"/>
                        </a:spcAft>
                        <a:buClrTx/>
                        <a:buSzTx/>
                        <a:buFont typeface="Arial" panose="020B0604020202020204" pitchFamily="34" charset="0"/>
                        <a:buNone/>
                      </a:pPr>
                      <a:r>
                        <a:rPr lang="en-US" sz="1400" dirty="0" smtClean="0">
                          <a:solidFill>
                            <a:prstClr val="black"/>
                          </a:solidFill>
                          <a:latin typeface="+mn-lt"/>
                        </a:rPr>
                        <a:t>Submission of sequence listings of 300MB to 800MB </a:t>
                      </a:r>
                    </a:p>
                  </a:txBody>
                  <a:tcPr marL="11015" marR="11015" marT="110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n-lt"/>
                        </a:rPr>
                        <a:t>$</a:t>
                      </a:r>
                      <a:r>
                        <a:rPr lang="en-US" sz="1400" b="0" i="0" u="none" strike="noStrike" dirty="0" smtClean="0">
                          <a:solidFill>
                            <a:srgbClr val="000000"/>
                          </a:solidFill>
                          <a:effectLst/>
                          <a:latin typeface="+mn-lt"/>
                        </a:rPr>
                        <a:t>1,000 </a:t>
                      </a:r>
                      <a:endParaRPr lang="en-US" sz="14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508000">
                <a:tc>
                  <a:txBody>
                    <a:bodyPr/>
                    <a:lstStyle/>
                    <a:p>
                      <a:pPr marL="0" lvl="1" indent="0" eaLnBrk="1" fontAlgn="auto" hangingPunct="1">
                        <a:spcBef>
                          <a:spcPts val="0"/>
                        </a:spcBef>
                        <a:spcAft>
                          <a:spcPts val="0"/>
                        </a:spcAft>
                        <a:buClrTx/>
                        <a:buSzTx/>
                        <a:buFont typeface="Arial" panose="020B0604020202020204" pitchFamily="34" charset="0"/>
                        <a:buNone/>
                      </a:pPr>
                      <a:r>
                        <a:rPr lang="en-US" sz="1400" dirty="0" smtClean="0">
                          <a:solidFill>
                            <a:prstClr val="black"/>
                          </a:solidFill>
                          <a:latin typeface="+mn-lt"/>
                        </a:rPr>
                        <a:t>Submission of sequence listings of more than 800 MB</a:t>
                      </a:r>
                      <a:endParaRPr lang="en-US" sz="1400" dirty="0">
                        <a:solidFill>
                          <a:prstClr val="black"/>
                        </a:solidFill>
                        <a:latin typeface="+mn-lt"/>
                      </a:endParaRPr>
                    </a:p>
                  </a:txBody>
                  <a:tcPr marL="11015" marR="11015" marT="110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n-lt"/>
                        </a:rPr>
                        <a:t>$</a:t>
                      </a:r>
                      <a:r>
                        <a:rPr lang="en-US" sz="1400" b="0" i="0" u="none" strike="noStrike" dirty="0" smtClean="0">
                          <a:solidFill>
                            <a:srgbClr val="000000"/>
                          </a:solidFill>
                          <a:effectLst/>
                          <a:latin typeface="+mn-lt"/>
                        </a:rPr>
                        <a:t>10,000 </a:t>
                      </a:r>
                      <a:endParaRPr lang="en-US" sz="14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bl>
          </a:graphicData>
        </a:graphic>
      </p:graphicFrame>
      <p:sp>
        <p:nvSpPr>
          <p:cNvPr id="4" name="TextBox 3"/>
          <p:cNvSpPr txBox="1"/>
          <p:nvPr/>
        </p:nvSpPr>
        <p:spPr>
          <a:xfrm>
            <a:off x="440267" y="2959417"/>
            <a:ext cx="4616027" cy="2308324"/>
          </a:xfrm>
          <a:prstGeom prst="rect">
            <a:avLst/>
          </a:prstGeom>
          <a:noFill/>
        </p:spPr>
        <p:txBody>
          <a:bodyPr wrap="square" rtlCol="0">
            <a:spAutoFit/>
          </a:bodyPr>
          <a:lstStyle/>
          <a:p>
            <a:pPr marL="0" lvl="1" indent="0">
              <a:buClrTx/>
              <a:buNone/>
            </a:pPr>
            <a:r>
              <a:rPr lang="en-US" sz="1400" b="1" dirty="0"/>
              <a:t>Late Filing of Sequence Listings in an International Application</a:t>
            </a:r>
          </a:p>
          <a:p>
            <a:pPr marL="342900" lvl="1" indent="-342900">
              <a:buFont typeface="Arial" panose="020B0604020202020204" pitchFamily="34" charset="0"/>
              <a:buChar char="•"/>
            </a:pPr>
            <a:r>
              <a:rPr lang="en-US" sz="1400" dirty="0">
                <a:solidFill>
                  <a:prstClr val="black"/>
                </a:solidFill>
              </a:rPr>
              <a:t>This is a newly proposed fee established pursuant to PCT Rule 13</a:t>
            </a:r>
            <a:r>
              <a:rPr lang="en-US" sz="1400" i="1" dirty="0">
                <a:solidFill>
                  <a:prstClr val="black"/>
                </a:solidFill>
              </a:rPr>
              <a:t>ter</a:t>
            </a:r>
            <a:r>
              <a:rPr lang="en-US" sz="1400" dirty="0">
                <a:solidFill>
                  <a:prstClr val="black"/>
                </a:solidFill>
              </a:rPr>
              <a:t>.1(c) and is similar in purpose and rate as that charged by other international intellectual property agencies.  </a:t>
            </a:r>
          </a:p>
          <a:p>
            <a:pPr marL="342900" lvl="1" indent="-342900">
              <a:buFont typeface="Arial" panose="020B0604020202020204" pitchFamily="34" charset="0"/>
              <a:buChar char="•"/>
            </a:pPr>
            <a:r>
              <a:rPr lang="en-US" sz="1400" dirty="0">
                <a:solidFill>
                  <a:prstClr val="black"/>
                </a:solidFill>
              </a:rPr>
              <a:t>Additional information regarding the authority and purpose of this rule is available from the World Intellectual Property Organization (WIPO).</a:t>
            </a:r>
          </a:p>
          <a:p>
            <a:endParaRPr lang="en-US" dirty="0"/>
          </a:p>
        </p:txBody>
      </p:sp>
      <p:graphicFrame>
        <p:nvGraphicFramePr>
          <p:cNvPr id="8" name="Table 7" descr="Inter Partes Review Request Fee - Up to 20 Claims - $9,000 to $14,000 &#10;Inter Partes Review Post-Institution Fee - Up to 15 Claims - $14,000 to $16,500 &#10;Post-Grant or Covered Business Method Review Request Fee - Up to 20 Claims - $12,000 to $16,000 &#10;Post-Grant or Covered Business Method Review Post-Institution Fee - Up to 15 Claims - $18,000 to $22,000 &#10;" title="Current and Proposed Fees for Large Entities - IPR, PGR, and CBMs"/>
          <p:cNvGraphicFramePr>
            <a:graphicFrameLocks noGrp="1"/>
          </p:cNvGraphicFramePr>
          <p:nvPr>
            <p:extLst>
              <p:ext uri="{D42A27DB-BD31-4B8C-83A1-F6EECF244321}">
                <p14:modId xmlns:p14="http://schemas.microsoft.com/office/powerpoint/2010/main" val="2033848218"/>
              </p:ext>
            </p:extLst>
          </p:nvPr>
        </p:nvGraphicFramePr>
        <p:xfrm>
          <a:off x="5208691" y="3231857"/>
          <a:ext cx="3623527" cy="1180527"/>
        </p:xfrm>
        <a:graphic>
          <a:graphicData uri="http://schemas.openxmlformats.org/drawingml/2006/table">
            <a:tbl>
              <a:tblPr firstRow="1"/>
              <a:tblGrid>
                <a:gridCol w="2339306"/>
                <a:gridCol w="1284221"/>
              </a:tblGrid>
              <a:tr h="506711">
                <a:tc>
                  <a:txBody>
                    <a:bodyPr/>
                    <a:lstStyle/>
                    <a:p>
                      <a:pPr algn="ctr" fontAlgn="ctr"/>
                      <a:r>
                        <a:rPr lang="en-US" sz="1400" b="1" i="0" u="none" strike="noStrike" dirty="0">
                          <a:solidFill>
                            <a:srgbClr val="000000"/>
                          </a:solidFill>
                          <a:effectLst/>
                          <a:latin typeface="+mn-lt"/>
                        </a:rPr>
                        <a:t>Fee</a:t>
                      </a:r>
                    </a:p>
                  </a:txBody>
                  <a:tcPr marL="11015" marR="11015" marT="110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mn-lt"/>
                        </a:rPr>
                        <a:t>Proposed </a:t>
                      </a:r>
                      <a:r>
                        <a:rPr lang="en-US" sz="1400" b="1" i="0" u="none" strike="noStrike" dirty="0" smtClean="0">
                          <a:solidFill>
                            <a:srgbClr val="000000"/>
                          </a:solidFill>
                          <a:effectLst/>
                          <a:latin typeface="+mn-lt"/>
                        </a:rPr>
                        <a:t>Large Entity Fee Rate</a:t>
                      </a:r>
                      <a:endParaRPr lang="en-US" sz="14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529432">
                <a:tc>
                  <a:txBody>
                    <a:bodyPr/>
                    <a:lstStyle/>
                    <a:p>
                      <a:pPr marL="0" lvl="1" indent="0" eaLnBrk="1" fontAlgn="auto" hangingPunct="1">
                        <a:spcBef>
                          <a:spcPts val="0"/>
                        </a:spcBef>
                        <a:spcAft>
                          <a:spcPts val="0"/>
                        </a:spcAft>
                        <a:buClrTx/>
                        <a:buSzTx/>
                        <a:buFont typeface="Arial" panose="020B0604020202020204" pitchFamily="34" charset="0"/>
                        <a:buNone/>
                      </a:pPr>
                      <a:r>
                        <a:rPr lang="en-US" sz="1400" dirty="0" smtClean="0">
                          <a:solidFill>
                            <a:prstClr val="black"/>
                          </a:solidFill>
                          <a:latin typeface="+mn-lt"/>
                        </a:rPr>
                        <a:t>Late Filing of Sequence Listing</a:t>
                      </a:r>
                    </a:p>
                  </a:txBody>
                  <a:tcPr marL="11015" marR="11015" marT="110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effectLst/>
                          <a:latin typeface="+mn-lt"/>
                        </a:rPr>
                        <a:t>$300</a:t>
                      </a:r>
                      <a:endParaRPr lang="en-US" sz="14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bl>
          </a:graphicData>
        </a:graphic>
      </p:graphicFrame>
    </p:spTree>
    <p:extLst>
      <p:ext uri="{BB962C8B-B14F-4D97-AF65-F5344CB8AC3E}">
        <p14:creationId xmlns:p14="http://schemas.microsoft.com/office/powerpoint/2010/main" val="8775610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Newly Proposed Patent Fees (continued)</a:t>
            </a:r>
          </a:p>
        </p:txBody>
      </p:sp>
      <p:sp>
        <p:nvSpPr>
          <p:cNvPr id="3" name="Slide Number Placeholder 2"/>
          <p:cNvSpPr>
            <a:spLocks noGrp="1"/>
          </p:cNvSpPr>
          <p:nvPr>
            <p:ph type="sldNum" sz="quarter" idx="12"/>
          </p:nvPr>
        </p:nvSpPr>
        <p:spPr/>
        <p:txBody>
          <a:bodyPr/>
          <a:lstStyle/>
          <a:p>
            <a:fld id="{92DA454B-C859-4892-B9FA-68B588C9F547}" type="slidenum">
              <a:rPr lang="en-US" smtClean="0">
                <a:solidFill>
                  <a:prstClr val="black">
                    <a:tint val="75000"/>
                  </a:prstClr>
                </a:solidFill>
              </a:rPr>
              <a:pPr/>
              <a:t>15</a:t>
            </a:fld>
            <a:endParaRPr lang="en-US" dirty="0">
              <a:solidFill>
                <a:prstClr val="black">
                  <a:tint val="75000"/>
                </a:prstClr>
              </a:solidFill>
            </a:endParaRPr>
          </a:p>
        </p:txBody>
      </p:sp>
      <p:sp>
        <p:nvSpPr>
          <p:cNvPr id="7" name="Content Placeholder 2"/>
          <p:cNvSpPr txBox="1">
            <a:spLocks/>
          </p:cNvSpPr>
          <p:nvPr/>
        </p:nvSpPr>
        <p:spPr>
          <a:xfrm>
            <a:off x="457200" y="933783"/>
            <a:ext cx="4480560" cy="2249685"/>
          </a:xfrm>
          <a:prstGeom prst="rect">
            <a:avLst/>
          </a:prstGeom>
        </p:spPr>
        <p:txBody>
          <a:bodyPr/>
          <a:lstStyle>
            <a:lvl1pPr marL="342900" indent="-342900" algn="l" rtl="0" eaLnBrk="0" fontAlgn="base" hangingPunct="0">
              <a:spcBef>
                <a:spcPct val="20000"/>
              </a:spcBef>
              <a:spcAft>
                <a:spcPct val="0"/>
              </a:spcAft>
              <a:buClr>
                <a:srgbClr val="86002D"/>
              </a:buClr>
              <a:buSzPct val="75000"/>
              <a:buFont typeface="Wingdings" pitchFamily="2" charset="2"/>
              <a:buChar char="¦"/>
              <a:defRPr sz="2800">
                <a:solidFill>
                  <a:srgbClr val="00246C"/>
                </a:solidFill>
                <a:latin typeface="+mn-lt"/>
                <a:ea typeface="+mn-ea"/>
                <a:cs typeface="+mn-cs"/>
              </a:defRPr>
            </a:lvl1pPr>
            <a:lvl2pPr marL="742950" indent="-285750" algn="l" rtl="0" eaLnBrk="0" fontAlgn="base" hangingPunct="0">
              <a:spcBef>
                <a:spcPct val="20000"/>
              </a:spcBef>
              <a:spcAft>
                <a:spcPct val="0"/>
              </a:spcAft>
              <a:buClr>
                <a:srgbClr val="86002D"/>
              </a:buClr>
              <a:buSzPct val="75000"/>
              <a:buFont typeface="Wingdings" pitchFamily="2" charset="2"/>
              <a:buChar char="Ä"/>
              <a:defRPr sz="2400">
                <a:solidFill>
                  <a:srgbClr val="00246C"/>
                </a:solidFill>
                <a:latin typeface="+mn-lt"/>
              </a:defRPr>
            </a:lvl2pPr>
            <a:lvl3pPr marL="1143000" indent="-228600" algn="l" rtl="0" eaLnBrk="0" fontAlgn="base" hangingPunct="0">
              <a:spcBef>
                <a:spcPct val="20000"/>
              </a:spcBef>
              <a:spcAft>
                <a:spcPct val="0"/>
              </a:spcAft>
              <a:buClr>
                <a:srgbClr val="86002D"/>
              </a:buClr>
              <a:buSzPct val="75000"/>
              <a:buFont typeface="Wingdings" pitchFamily="2" charset="2"/>
              <a:buChar char="ð"/>
              <a:defRPr sz="2000">
                <a:solidFill>
                  <a:srgbClr val="00246C"/>
                </a:solidFill>
                <a:latin typeface="+mn-lt"/>
              </a:defRPr>
            </a:lvl3pPr>
            <a:lvl4pPr marL="1600200" indent="-228600" algn="l" rtl="0" eaLnBrk="0" fontAlgn="base" hangingPunct="0">
              <a:spcBef>
                <a:spcPct val="20000"/>
              </a:spcBef>
              <a:spcAft>
                <a:spcPct val="0"/>
              </a:spcAft>
              <a:buClr>
                <a:srgbClr val="86002D"/>
              </a:buClr>
              <a:buFont typeface="Times New Roman" pitchFamily="18" charset="0"/>
              <a:buChar char="•"/>
              <a:defRPr sz="2000">
                <a:solidFill>
                  <a:srgbClr val="00246C"/>
                </a:solidFill>
                <a:latin typeface="+mn-lt"/>
              </a:defRPr>
            </a:lvl4pPr>
            <a:lvl5pPr marL="2057400" indent="-228600" algn="l" rtl="0" eaLnBrk="0" fontAlgn="base" hangingPunct="0">
              <a:spcBef>
                <a:spcPct val="20000"/>
              </a:spcBef>
              <a:spcAft>
                <a:spcPct val="0"/>
              </a:spcAft>
              <a:buClr>
                <a:srgbClr val="86002D"/>
              </a:buClr>
              <a:buFont typeface="Times New Roman" pitchFamily="18" charset="0"/>
              <a:buChar char="»"/>
              <a:defRPr>
                <a:solidFill>
                  <a:srgbClr val="00246C"/>
                </a:solidFill>
                <a:latin typeface="+mn-lt"/>
              </a:defRPr>
            </a:lvl5pPr>
            <a:lvl6pPr marL="25146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6pPr>
            <a:lvl7pPr marL="29718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7pPr>
            <a:lvl8pPr marL="34290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8pPr>
            <a:lvl9pPr marL="38862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9pPr>
          </a:lstStyle>
          <a:p>
            <a:pPr marL="0" indent="0">
              <a:buClrTx/>
              <a:buFont typeface="Wingdings" pitchFamily="2" charset="2"/>
              <a:buNone/>
            </a:pPr>
            <a:r>
              <a:rPr lang="en-US" sz="1400" b="1" dirty="0" smtClean="0">
                <a:solidFill>
                  <a:prstClr val="black"/>
                </a:solidFill>
              </a:rPr>
              <a:t>Streamlined Reexamination </a:t>
            </a:r>
          </a:p>
          <a:p>
            <a:pPr marL="342900" lvl="1" indent="-342900" eaLnBrk="1" fontAlgn="auto" hangingPunct="1">
              <a:spcBef>
                <a:spcPts val="0"/>
              </a:spcBef>
              <a:spcAft>
                <a:spcPts val="0"/>
              </a:spcAft>
              <a:buClrTx/>
              <a:buSzTx/>
              <a:buFont typeface="Arial" panose="020B0604020202020204" pitchFamily="34" charset="0"/>
              <a:buChar char="•"/>
            </a:pPr>
            <a:r>
              <a:rPr lang="en-US" sz="1400" dirty="0">
                <a:solidFill>
                  <a:prstClr val="black"/>
                </a:solidFill>
              </a:rPr>
              <a:t>The Office proposes a new fee for a smaller, streamlined request for reexamination. This fee is half the rate of the existing request for reexamination ($12,000) and maintains the small and micro entity discounts. </a:t>
            </a:r>
          </a:p>
          <a:p>
            <a:pPr marL="342900" lvl="1" indent="-342900" eaLnBrk="1" fontAlgn="auto" hangingPunct="1">
              <a:spcBef>
                <a:spcPts val="0"/>
              </a:spcBef>
              <a:spcAft>
                <a:spcPts val="0"/>
              </a:spcAft>
              <a:buClrTx/>
              <a:buSzTx/>
              <a:buFont typeface="Arial" panose="020B0604020202020204" pitchFamily="34" charset="0"/>
              <a:buChar char="•"/>
            </a:pPr>
            <a:r>
              <a:rPr lang="en-US" sz="1400" dirty="0">
                <a:solidFill>
                  <a:prstClr val="black"/>
                </a:solidFill>
              </a:rPr>
              <a:t>A streamlined application reduces the cost to the USPTO, which allows the Office to pass on the cost savings to applicants.</a:t>
            </a:r>
          </a:p>
          <a:p>
            <a:pPr marL="0" lvl="1" indent="0">
              <a:buClrTx/>
              <a:buNone/>
            </a:pPr>
            <a:endParaRPr lang="en-US" sz="1400" b="1" dirty="0">
              <a:solidFill>
                <a:schemeClr val="tx1"/>
              </a:solidFill>
            </a:endParaRPr>
          </a:p>
        </p:txBody>
      </p:sp>
      <p:graphicFrame>
        <p:nvGraphicFramePr>
          <p:cNvPr id="5" name="Table 4" descr="Inter Partes Review Request Fee - Up to 20 Claims - $9,000 to $14,000 &#10;Inter Partes Review Post-Institution Fee - Up to 15 Claims - $14,000 to $16,500 &#10;Post-Grant or Covered Business Method Review Request Fee - Up to 20 Claims - $12,000 to $16,000 &#10;Post-Grant or Covered Business Method Review Post-Institution Fee - Up to 15 Claims - $18,000 to $22,000 &#10;" title="Current and Proposed Fees for Large Entities - IPR, PGR, and CBMs"/>
          <p:cNvGraphicFramePr>
            <a:graphicFrameLocks noGrp="1"/>
          </p:cNvGraphicFramePr>
          <p:nvPr>
            <p:extLst>
              <p:ext uri="{D42A27DB-BD31-4B8C-83A1-F6EECF244321}">
                <p14:modId xmlns:p14="http://schemas.microsoft.com/office/powerpoint/2010/main" val="3540868574"/>
              </p:ext>
            </p:extLst>
          </p:nvPr>
        </p:nvGraphicFramePr>
        <p:xfrm>
          <a:off x="5066453" y="1056635"/>
          <a:ext cx="3623527" cy="1180527"/>
        </p:xfrm>
        <a:graphic>
          <a:graphicData uri="http://schemas.openxmlformats.org/drawingml/2006/table">
            <a:tbl>
              <a:tblPr firstRow="1"/>
              <a:tblGrid>
                <a:gridCol w="2339306"/>
                <a:gridCol w="1284221"/>
              </a:tblGrid>
              <a:tr h="506711">
                <a:tc>
                  <a:txBody>
                    <a:bodyPr/>
                    <a:lstStyle/>
                    <a:p>
                      <a:pPr algn="ctr" fontAlgn="ctr"/>
                      <a:r>
                        <a:rPr lang="en-US" sz="1400" b="1" i="0" u="none" strike="noStrike" dirty="0">
                          <a:solidFill>
                            <a:srgbClr val="000000"/>
                          </a:solidFill>
                          <a:effectLst/>
                          <a:latin typeface="+mn-lt"/>
                        </a:rPr>
                        <a:t>Fee</a:t>
                      </a:r>
                    </a:p>
                  </a:txBody>
                  <a:tcPr marL="11015" marR="11015" marT="110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mn-lt"/>
                        </a:rPr>
                        <a:t>Proposed </a:t>
                      </a:r>
                      <a:r>
                        <a:rPr lang="en-US" sz="1400" b="1" i="0" u="none" strike="noStrike" dirty="0" smtClean="0">
                          <a:solidFill>
                            <a:srgbClr val="000000"/>
                          </a:solidFill>
                          <a:effectLst/>
                          <a:latin typeface="+mn-lt"/>
                        </a:rPr>
                        <a:t>Large Entity Fee Rate</a:t>
                      </a:r>
                      <a:endParaRPr lang="en-US" sz="14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529432">
                <a:tc>
                  <a:txBody>
                    <a:bodyPr/>
                    <a:lstStyle/>
                    <a:p>
                      <a:pPr marL="0" lvl="1" indent="0" eaLnBrk="1" fontAlgn="auto" hangingPunct="1">
                        <a:spcBef>
                          <a:spcPts val="0"/>
                        </a:spcBef>
                        <a:spcAft>
                          <a:spcPts val="0"/>
                        </a:spcAft>
                        <a:buClrTx/>
                        <a:buSzTx/>
                        <a:buFont typeface="Arial" panose="020B0604020202020204" pitchFamily="34" charset="0"/>
                        <a:buNone/>
                      </a:pPr>
                      <a:r>
                        <a:rPr lang="en-US" sz="1400" noProof="0" dirty="0" smtClean="0">
                          <a:solidFill>
                            <a:prstClr val="black"/>
                          </a:solidFill>
                          <a:latin typeface="+mn-lt"/>
                        </a:rPr>
                        <a:t>Ex Parte Reexamination (§1.510(a)) Streamlined</a:t>
                      </a:r>
                      <a:endParaRPr lang="en-US" sz="1400" dirty="0" smtClean="0">
                        <a:solidFill>
                          <a:prstClr val="black"/>
                        </a:solidFill>
                        <a:latin typeface="+mn-lt"/>
                      </a:endParaRPr>
                    </a:p>
                  </a:txBody>
                  <a:tcPr marL="11015" marR="11015" marT="110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effectLst/>
                          <a:latin typeface="+mn-lt"/>
                        </a:rPr>
                        <a:t>$6,000</a:t>
                      </a:r>
                      <a:endParaRPr lang="en-US" sz="14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bl>
          </a:graphicData>
        </a:graphic>
      </p:graphicFrame>
      <p:sp>
        <p:nvSpPr>
          <p:cNvPr id="8" name="Rectangle 7"/>
          <p:cNvSpPr/>
          <p:nvPr/>
        </p:nvSpPr>
        <p:spPr>
          <a:xfrm>
            <a:off x="457200" y="3039059"/>
            <a:ext cx="4572000" cy="1384995"/>
          </a:xfrm>
          <a:prstGeom prst="rect">
            <a:avLst/>
          </a:prstGeom>
        </p:spPr>
        <p:txBody>
          <a:bodyPr>
            <a:spAutoFit/>
          </a:bodyPr>
          <a:lstStyle/>
          <a:p>
            <a:r>
              <a:rPr lang="en-US" sz="1400" b="1" dirty="0">
                <a:solidFill>
                  <a:prstClr val="black"/>
                </a:solidFill>
              </a:rPr>
              <a:t>Hague Agreement Fees</a:t>
            </a:r>
          </a:p>
          <a:p>
            <a:pPr marL="342900" lvl="1" indent="-342900">
              <a:buClrTx/>
              <a:buFont typeface="Arial" panose="020B0604020202020204" pitchFamily="34" charset="0"/>
              <a:buChar char="•"/>
            </a:pPr>
            <a:r>
              <a:rPr lang="en-US" sz="1400" dirty="0">
                <a:solidFill>
                  <a:prstClr val="black"/>
                </a:solidFill>
              </a:rPr>
              <a:t>The Office proposes to reset the international design application transmittal fee to provide small and micro entity discounts using AIA authority.</a:t>
            </a:r>
          </a:p>
          <a:p>
            <a:pPr marL="342900" lvl="1" indent="-342900">
              <a:buClrTx/>
              <a:buFont typeface="Arial" panose="020B0604020202020204" pitchFamily="34" charset="0"/>
              <a:buChar char="•"/>
            </a:pPr>
            <a:r>
              <a:rPr lang="en-US" sz="1400" dirty="0">
                <a:solidFill>
                  <a:prstClr val="black"/>
                </a:solidFill>
              </a:rPr>
              <a:t>The </a:t>
            </a:r>
            <a:r>
              <a:rPr lang="en-US" sz="1400" dirty="0" smtClean="0">
                <a:solidFill>
                  <a:prstClr val="black"/>
                </a:solidFill>
              </a:rPr>
              <a:t>proposed fee </a:t>
            </a:r>
            <a:r>
              <a:rPr lang="en-US" sz="1400" dirty="0">
                <a:solidFill>
                  <a:prstClr val="black"/>
                </a:solidFill>
              </a:rPr>
              <a:t>rate for large entities remains the same. </a:t>
            </a:r>
            <a:endParaRPr lang="en-US" sz="1400" b="1" dirty="0"/>
          </a:p>
        </p:txBody>
      </p:sp>
      <p:graphicFrame>
        <p:nvGraphicFramePr>
          <p:cNvPr id="9" name="Table 8" descr="Inter Partes Review Request Fee - Up to 20 Claims - $9,000 to $14,000 &#10;Inter Partes Review Post-Institution Fee - Up to 15 Claims - $14,000 to $16,500 &#10;Post-Grant or Covered Business Method Review Request Fee - Up to 20 Claims - $12,000 to $16,000 &#10;Post-Grant or Covered Business Method Review Post-Institution Fee - Up to 15 Claims - $18,000 to $22,000 &#10;" title="Current and Proposed Fees for Large Entities - IPR, PGR, and CBMs"/>
          <p:cNvGraphicFramePr>
            <a:graphicFrameLocks noGrp="1"/>
          </p:cNvGraphicFramePr>
          <p:nvPr>
            <p:extLst>
              <p:ext uri="{D42A27DB-BD31-4B8C-83A1-F6EECF244321}">
                <p14:modId xmlns:p14="http://schemas.microsoft.com/office/powerpoint/2010/main" val="1430788780"/>
              </p:ext>
            </p:extLst>
          </p:nvPr>
        </p:nvGraphicFramePr>
        <p:xfrm>
          <a:off x="5066453" y="3032431"/>
          <a:ext cx="3623527" cy="1302190"/>
        </p:xfrm>
        <a:graphic>
          <a:graphicData uri="http://schemas.openxmlformats.org/drawingml/2006/table">
            <a:tbl>
              <a:tblPr firstRow="1"/>
              <a:tblGrid>
                <a:gridCol w="2339306"/>
                <a:gridCol w="1284221"/>
              </a:tblGrid>
              <a:tr h="506711">
                <a:tc>
                  <a:txBody>
                    <a:bodyPr/>
                    <a:lstStyle/>
                    <a:p>
                      <a:pPr algn="ctr" fontAlgn="ctr"/>
                      <a:r>
                        <a:rPr lang="en-US" sz="1400" b="1" i="0" u="none" strike="noStrike" dirty="0">
                          <a:solidFill>
                            <a:srgbClr val="000000"/>
                          </a:solidFill>
                          <a:effectLst/>
                          <a:latin typeface="+mn-lt"/>
                        </a:rPr>
                        <a:t>Fee</a:t>
                      </a:r>
                    </a:p>
                  </a:txBody>
                  <a:tcPr marL="11015" marR="11015" marT="110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mn-lt"/>
                        </a:rPr>
                        <a:t>Proposed </a:t>
                      </a:r>
                      <a:r>
                        <a:rPr lang="en-US" sz="1400" b="1" i="0" u="none" strike="noStrike" dirty="0" smtClean="0">
                          <a:solidFill>
                            <a:srgbClr val="000000"/>
                          </a:solidFill>
                          <a:effectLst/>
                          <a:latin typeface="+mn-lt"/>
                        </a:rPr>
                        <a:t>Large Entity Fee Rate</a:t>
                      </a:r>
                      <a:endParaRPr lang="en-US" sz="14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529432">
                <a:tc>
                  <a:txBody>
                    <a:bodyPr/>
                    <a:lstStyle/>
                    <a:p>
                      <a:pPr marL="0" lvl="1" indent="0" eaLnBrk="1" fontAlgn="auto" hangingPunct="1">
                        <a:spcBef>
                          <a:spcPts val="0"/>
                        </a:spcBef>
                        <a:spcAft>
                          <a:spcPts val="0"/>
                        </a:spcAft>
                        <a:buClrTx/>
                        <a:buSzTx/>
                        <a:buFont typeface="Arial" panose="020B0604020202020204" pitchFamily="34" charset="0"/>
                        <a:buNone/>
                      </a:pPr>
                      <a:r>
                        <a:rPr lang="en-US" sz="1400" dirty="0" smtClean="0">
                          <a:solidFill>
                            <a:prstClr val="black"/>
                          </a:solidFill>
                          <a:latin typeface="+mn-lt"/>
                        </a:rPr>
                        <a:t>Hague International Design Application Fees - Transmittal Fee</a:t>
                      </a:r>
                    </a:p>
                  </a:txBody>
                  <a:tcPr marL="11015" marR="11015" marT="110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effectLst/>
                          <a:latin typeface="+mn-lt"/>
                        </a:rPr>
                        <a:t>$120</a:t>
                      </a:r>
                      <a:endParaRPr lang="en-US" sz="14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bl>
          </a:graphicData>
        </a:graphic>
      </p:graphicFrame>
      <p:sp>
        <p:nvSpPr>
          <p:cNvPr id="4" name="Rectangle 3"/>
          <p:cNvSpPr/>
          <p:nvPr/>
        </p:nvSpPr>
        <p:spPr>
          <a:xfrm>
            <a:off x="457200" y="4455741"/>
            <a:ext cx="8375018" cy="738664"/>
          </a:xfrm>
          <a:prstGeom prst="rect">
            <a:avLst/>
          </a:prstGeom>
        </p:spPr>
        <p:txBody>
          <a:bodyPr wrap="square">
            <a:spAutoFit/>
          </a:bodyPr>
          <a:lstStyle/>
          <a:p>
            <a:r>
              <a:rPr lang="en-US" sz="1400" b="1" dirty="0">
                <a:solidFill>
                  <a:prstClr val="black"/>
                </a:solidFill>
              </a:rPr>
              <a:t>Maintaining Multiple Reissue Patents</a:t>
            </a:r>
          </a:p>
          <a:p>
            <a:pPr marL="342900" lvl="1" indent="-342900">
              <a:buFont typeface="Arial" panose="020B0604020202020204" pitchFamily="34" charset="0"/>
              <a:buChar char="•"/>
            </a:pPr>
            <a:r>
              <a:rPr lang="en-US" sz="1400" dirty="0">
                <a:solidFill>
                  <a:prstClr val="black"/>
                </a:solidFill>
              </a:rPr>
              <a:t>The Office proposes no change in fee rates. However, the Office proposes to change procedures such that maintenance fees shall be paid for each reissued patent.</a:t>
            </a:r>
          </a:p>
        </p:txBody>
      </p:sp>
    </p:spTree>
    <p:extLst>
      <p:ext uri="{BB962C8B-B14F-4D97-AF65-F5344CB8AC3E}">
        <p14:creationId xmlns:p14="http://schemas.microsoft.com/office/powerpoint/2010/main" val="35212515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Newly Proposed </a:t>
            </a:r>
            <a:r>
              <a:rPr lang="en-US" sz="2400" b="1" dirty="0" smtClean="0">
                <a:latin typeface="+mn-lt"/>
              </a:rPr>
              <a:t>OED Fees</a:t>
            </a:r>
            <a:endParaRPr lang="en-US" sz="2400" b="1" dirty="0" smtClean="0">
              <a:latin typeface="+mn-lt"/>
            </a:endParaRPr>
          </a:p>
        </p:txBody>
      </p:sp>
      <p:sp>
        <p:nvSpPr>
          <p:cNvPr id="4" name="Slide Number Placeholder 3"/>
          <p:cNvSpPr>
            <a:spLocks noGrp="1"/>
          </p:cNvSpPr>
          <p:nvPr>
            <p:ph type="sldNum" sz="quarter" idx="12"/>
          </p:nvPr>
        </p:nvSpPr>
        <p:spPr/>
        <p:txBody>
          <a:bodyPr/>
          <a:lstStyle/>
          <a:p>
            <a:fld id="{92DA454B-C859-4892-B9FA-68B588C9F547}" type="slidenum">
              <a:rPr lang="en-US" smtClean="0"/>
              <a:t>16</a:t>
            </a:fld>
            <a:endParaRPr lang="en-US" dirty="0"/>
          </a:p>
        </p:txBody>
      </p:sp>
      <p:sp>
        <p:nvSpPr>
          <p:cNvPr id="3" name="Content Placeholder 2"/>
          <p:cNvSpPr>
            <a:spLocks noGrp="1"/>
          </p:cNvSpPr>
          <p:nvPr>
            <p:ph idx="1"/>
          </p:nvPr>
        </p:nvSpPr>
        <p:spPr>
          <a:xfrm>
            <a:off x="457200" y="976486"/>
            <a:ext cx="4461933" cy="4464142"/>
          </a:xfrm>
        </p:spPr>
        <p:txBody>
          <a:bodyPr>
            <a:noAutofit/>
          </a:bodyPr>
          <a:lstStyle/>
          <a:p>
            <a:pPr marL="0" lvl="1" indent="0" eaLnBrk="0" fontAlgn="base" hangingPunct="0">
              <a:spcAft>
                <a:spcPct val="0"/>
              </a:spcAft>
              <a:buSzPct val="75000"/>
              <a:buNone/>
            </a:pPr>
            <a:r>
              <a:rPr lang="en-US" sz="1300" b="1" dirty="0" smtClean="0">
                <a:solidFill>
                  <a:prstClr val="black"/>
                </a:solidFill>
                <a:latin typeface="+mn-lt"/>
              </a:rPr>
              <a:t>Office of Enrollment and Discipline Fees</a:t>
            </a:r>
            <a:endParaRPr lang="en-US" sz="1300" b="1" dirty="0">
              <a:solidFill>
                <a:prstClr val="black"/>
              </a:solidFill>
              <a:latin typeface="+mn-lt"/>
            </a:endParaRPr>
          </a:p>
          <a:p>
            <a:pPr marL="342900" lvl="1" indent="-342900">
              <a:spcBef>
                <a:spcPts val="0"/>
              </a:spcBef>
              <a:buFont typeface="Arial" panose="020B0604020202020204" pitchFamily="34" charset="0"/>
              <a:buChar char="•"/>
            </a:pPr>
            <a:r>
              <a:rPr lang="en-US" sz="1300" dirty="0" smtClean="0">
                <a:solidFill>
                  <a:prstClr val="black"/>
                </a:solidFill>
                <a:latin typeface="+mn-lt"/>
              </a:rPr>
              <a:t>The Office proposes several new OED fees aimed at better aligning fees with costs, streamlining administrative processes, encouraging self-service options, and promoting compliance.</a:t>
            </a:r>
          </a:p>
          <a:p>
            <a:pPr marL="342900" lvl="1" indent="-342900">
              <a:spcBef>
                <a:spcPts val="0"/>
              </a:spcBef>
              <a:buFont typeface="Arial" panose="020B0604020202020204" pitchFamily="34" charset="0"/>
              <a:buChar char="•"/>
            </a:pPr>
            <a:r>
              <a:rPr lang="en-US" sz="1300" dirty="0" smtClean="0">
                <a:solidFill>
                  <a:prstClr val="black"/>
                </a:solidFill>
                <a:latin typeface="+mn-lt"/>
              </a:rPr>
              <a:t>The PPAC raised concerns about the </a:t>
            </a:r>
            <a:r>
              <a:rPr lang="en-US" sz="1300" dirty="0">
                <a:solidFill>
                  <a:prstClr val="black"/>
                </a:solidFill>
                <a:latin typeface="+mn-lt"/>
              </a:rPr>
              <a:t>disciplinary </a:t>
            </a:r>
            <a:r>
              <a:rPr lang="en-US" sz="1300" dirty="0" smtClean="0">
                <a:solidFill>
                  <a:prstClr val="black"/>
                </a:solidFill>
                <a:latin typeface="+mn-lt"/>
              </a:rPr>
              <a:t>proceeding fee and the ability for exonerated practitioners to receive refunds for punitive fees paid. </a:t>
            </a:r>
          </a:p>
          <a:p>
            <a:pPr marL="342900" lvl="1" indent="-342900">
              <a:spcBef>
                <a:spcPts val="0"/>
              </a:spcBef>
              <a:buFont typeface="Arial" panose="020B0604020202020204" pitchFamily="34" charset="0"/>
              <a:buChar char="•"/>
            </a:pPr>
            <a:r>
              <a:rPr lang="en-US" sz="1300" dirty="0" smtClean="0">
                <a:solidFill>
                  <a:prstClr val="black"/>
                </a:solidFill>
                <a:latin typeface="+mn-lt"/>
              </a:rPr>
              <a:t>In response, the </a:t>
            </a:r>
            <a:r>
              <a:rPr lang="en-US" sz="1300" dirty="0">
                <a:solidFill>
                  <a:prstClr val="black"/>
                </a:solidFill>
                <a:latin typeface="+mn-lt"/>
              </a:rPr>
              <a:t>Office </a:t>
            </a:r>
            <a:r>
              <a:rPr lang="en-US" sz="1300" dirty="0" smtClean="0">
                <a:solidFill>
                  <a:prstClr val="black"/>
                </a:solidFill>
                <a:latin typeface="+mn-lt"/>
              </a:rPr>
              <a:t>clarifies that the processes behind this proposal are already in practice, pursuant to 37 </a:t>
            </a:r>
            <a:r>
              <a:rPr lang="en-US" sz="1300" dirty="0">
                <a:solidFill>
                  <a:prstClr val="black"/>
                </a:solidFill>
                <a:latin typeface="+mn-lt"/>
              </a:rPr>
              <a:t>CFR §11.60(d)(2</a:t>
            </a:r>
            <a:r>
              <a:rPr lang="en-US" sz="1300" dirty="0" smtClean="0">
                <a:solidFill>
                  <a:prstClr val="black"/>
                </a:solidFill>
                <a:latin typeface="+mn-lt"/>
              </a:rPr>
              <a:t>), whereby </a:t>
            </a:r>
            <a:r>
              <a:rPr lang="en-US" sz="1300" dirty="0">
                <a:solidFill>
                  <a:prstClr val="black"/>
                </a:solidFill>
                <a:latin typeface="+mn-lt"/>
              </a:rPr>
              <a:t>the OED Director is currently authorized to recover expenses from a disciplined practitioner who seeks reinstatement.  </a:t>
            </a:r>
            <a:endParaRPr lang="en-US" sz="1300" dirty="0" smtClean="0">
              <a:solidFill>
                <a:prstClr val="black"/>
              </a:solidFill>
              <a:latin typeface="+mn-lt"/>
            </a:endParaRPr>
          </a:p>
          <a:p>
            <a:pPr marL="342900" lvl="1" indent="-342900">
              <a:spcBef>
                <a:spcPts val="0"/>
              </a:spcBef>
              <a:buFont typeface="Arial" panose="020B0604020202020204" pitchFamily="34" charset="0"/>
              <a:buChar char="•"/>
            </a:pPr>
            <a:r>
              <a:rPr lang="en-US" sz="1300" dirty="0">
                <a:solidFill>
                  <a:prstClr val="black"/>
                </a:solidFill>
                <a:latin typeface="+mn-lt"/>
              </a:rPr>
              <a:t>The </a:t>
            </a:r>
            <a:r>
              <a:rPr lang="en-US" sz="1300" dirty="0" smtClean="0">
                <a:solidFill>
                  <a:prstClr val="black"/>
                </a:solidFill>
                <a:latin typeface="+mn-lt"/>
              </a:rPr>
              <a:t>proposed fee </a:t>
            </a:r>
            <a:r>
              <a:rPr lang="en-US" sz="1300" dirty="0">
                <a:solidFill>
                  <a:prstClr val="black"/>
                </a:solidFill>
                <a:latin typeface="+mn-lt"/>
              </a:rPr>
              <a:t>is only imposed on practitioners who seek reinstatement after having been suspended or excluded.  Thus, there should be no concern that a practitioner would be subject to this </a:t>
            </a:r>
            <a:r>
              <a:rPr lang="en-US" sz="1300" dirty="0" smtClean="0">
                <a:solidFill>
                  <a:prstClr val="black"/>
                </a:solidFill>
                <a:latin typeface="+mn-lt"/>
              </a:rPr>
              <a:t>proposed fee </a:t>
            </a:r>
            <a:r>
              <a:rPr lang="en-US" sz="1300" dirty="0">
                <a:solidFill>
                  <a:prstClr val="black"/>
                </a:solidFill>
                <a:latin typeface="+mn-lt"/>
              </a:rPr>
              <a:t>if </a:t>
            </a:r>
            <a:r>
              <a:rPr lang="en-US" sz="1300" dirty="0" smtClean="0">
                <a:solidFill>
                  <a:prstClr val="black"/>
                </a:solidFill>
                <a:latin typeface="+mn-lt"/>
              </a:rPr>
              <a:t>he or she has </a:t>
            </a:r>
            <a:r>
              <a:rPr lang="en-US" sz="1300" dirty="0">
                <a:solidFill>
                  <a:prstClr val="black"/>
                </a:solidFill>
                <a:latin typeface="+mn-lt"/>
              </a:rPr>
              <a:t>been investigated and cleared, or has been disciplined but not suspended or excluded. </a:t>
            </a:r>
          </a:p>
          <a:p>
            <a:pPr marL="342900" lvl="1" indent="-342900">
              <a:spcBef>
                <a:spcPts val="0"/>
              </a:spcBef>
              <a:buFont typeface="Arial" panose="020B0604020202020204" pitchFamily="34" charset="0"/>
              <a:buChar char="•"/>
            </a:pPr>
            <a:r>
              <a:rPr lang="en-US" sz="1300" dirty="0">
                <a:solidFill>
                  <a:prstClr val="black"/>
                </a:solidFill>
                <a:latin typeface="+mn-lt"/>
              </a:rPr>
              <a:t>The purpose </a:t>
            </a:r>
            <a:r>
              <a:rPr lang="en-US" sz="1300" dirty="0" smtClean="0">
                <a:solidFill>
                  <a:prstClr val="black"/>
                </a:solidFill>
                <a:latin typeface="+mn-lt"/>
              </a:rPr>
              <a:t>of proposing this fee is </a:t>
            </a:r>
            <a:r>
              <a:rPr lang="en-US" sz="1300" dirty="0">
                <a:solidFill>
                  <a:prstClr val="black"/>
                </a:solidFill>
                <a:latin typeface="+mn-lt"/>
              </a:rPr>
              <a:t>simply to establish a new fee code by which to account for the receipt of these reimbursements.  </a:t>
            </a:r>
          </a:p>
        </p:txBody>
      </p:sp>
      <p:graphicFrame>
        <p:nvGraphicFramePr>
          <p:cNvPr id="5" name="Table 4" descr="Inter Partes Review Request Fee - Up to 20 Claims - $9,000 to $14,000 &#10;Inter Partes Review Post-Institution Fee - Up to 15 Claims - $14,000 to $16,500 &#10;Post-Grant or Covered Business Method Review Request Fee - Up to 20 Claims - $12,000 to $16,000 &#10;Post-Grant or Covered Business Method Review Post-Institution Fee - Up to 15 Claims - $18,000 to $22,000 &#10;" title="Current and Proposed Fees for Large Entities - IPR, PGR, and CBMs"/>
          <p:cNvGraphicFramePr>
            <a:graphicFrameLocks noGrp="1"/>
          </p:cNvGraphicFramePr>
          <p:nvPr>
            <p:extLst>
              <p:ext uri="{D42A27DB-BD31-4B8C-83A1-F6EECF244321}">
                <p14:modId xmlns:p14="http://schemas.microsoft.com/office/powerpoint/2010/main" val="3544018242"/>
              </p:ext>
            </p:extLst>
          </p:nvPr>
        </p:nvGraphicFramePr>
        <p:xfrm>
          <a:off x="5012267" y="997358"/>
          <a:ext cx="3742265" cy="3774263"/>
        </p:xfrm>
        <a:graphic>
          <a:graphicData uri="http://schemas.openxmlformats.org/drawingml/2006/table">
            <a:tbl>
              <a:tblPr firstRow="1"/>
              <a:tblGrid>
                <a:gridCol w="2850642"/>
                <a:gridCol w="891623"/>
              </a:tblGrid>
              <a:tr h="506711">
                <a:tc>
                  <a:txBody>
                    <a:bodyPr/>
                    <a:lstStyle/>
                    <a:p>
                      <a:pPr algn="ctr" fontAlgn="ctr"/>
                      <a:r>
                        <a:rPr lang="en-US" sz="1400" b="1" i="0" u="none" strike="noStrike" dirty="0">
                          <a:solidFill>
                            <a:srgbClr val="000000"/>
                          </a:solidFill>
                          <a:effectLst/>
                          <a:latin typeface="+mn-lt"/>
                        </a:rPr>
                        <a:t>Fee</a:t>
                      </a:r>
                    </a:p>
                  </a:txBody>
                  <a:tcPr marL="11015" marR="11015" marT="110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mn-lt"/>
                        </a:rPr>
                        <a:t>Proposed </a:t>
                      </a:r>
                      <a:r>
                        <a:rPr lang="en-US" sz="1400" b="1" i="0" u="none" strike="noStrike" dirty="0" smtClean="0">
                          <a:solidFill>
                            <a:srgbClr val="000000"/>
                          </a:solidFill>
                          <a:effectLst/>
                          <a:latin typeface="+mn-lt"/>
                        </a:rPr>
                        <a:t>Fee Rate</a:t>
                      </a:r>
                      <a:endParaRPr lang="en-US" sz="14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529432">
                <a:tc>
                  <a:txBody>
                    <a:bodyPr/>
                    <a:lstStyle/>
                    <a:p>
                      <a:pPr marL="0" lvl="1" indent="0" eaLnBrk="1" fontAlgn="auto" hangingPunct="1">
                        <a:spcBef>
                          <a:spcPts val="0"/>
                        </a:spcBef>
                        <a:spcAft>
                          <a:spcPts val="0"/>
                        </a:spcAft>
                        <a:buClrTx/>
                        <a:buSzTx/>
                        <a:buFont typeface="Arial" panose="020B0604020202020204" pitchFamily="34" charset="0"/>
                        <a:buNone/>
                      </a:pPr>
                      <a:r>
                        <a:rPr lang="en-US" sz="1400" dirty="0" smtClean="0">
                          <a:solidFill>
                            <a:prstClr val="black"/>
                          </a:solidFill>
                          <a:latin typeface="+mn-lt"/>
                        </a:rPr>
                        <a:t>On Grant of Limited Recognition Under §11.9(b)</a:t>
                      </a:r>
                    </a:p>
                  </a:txBody>
                  <a:tcPr marL="11015" marR="11015" marT="110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effectLst/>
                          <a:latin typeface="+mn-lt"/>
                        </a:rPr>
                        <a:t>$200</a:t>
                      </a:r>
                      <a:endParaRPr lang="en-US" sz="14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508000">
                <a:tc>
                  <a:txBody>
                    <a:bodyPr/>
                    <a:lstStyle/>
                    <a:p>
                      <a:pPr marL="0" lvl="1" indent="0" algn="l" defTabSz="457200" rtl="0" eaLnBrk="1" fontAlgn="auto" latinLnBrk="0" hangingPunct="1">
                        <a:spcBef>
                          <a:spcPts val="0"/>
                        </a:spcBef>
                        <a:spcAft>
                          <a:spcPts val="0"/>
                        </a:spcAft>
                        <a:buClrTx/>
                        <a:buSzTx/>
                        <a:buFont typeface="Arial" panose="020B0604020202020204" pitchFamily="34" charset="0"/>
                        <a:buNone/>
                      </a:pPr>
                      <a:r>
                        <a:rPr lang="en-US" sz="1400" kern="1200" dirty="0" smtClean="0">
                          <a:solidFill>
                            <a:prstClr val="black"/>
                          </a:solidFill>
                          <a:latin typeface="+mn-lt"/>
                          <a:ea typeface="+mn-ea"/>
                          <a:cs typeface="+mn-cs"/>
                        </a:rPr>
                        <a:t>For USPTO-Assisted Recovery of ID or Reset of Password for the Office of Enrollment and Discipline Information System</a:t>
                      </a:r>
                      <a:endParaRPr lang="en-US" sz="1400" kern="1200" dirty="0">
                        <a:solidFill>
                          <a:prstClr val="black"/>
                        </a:solidFill>
                        <a:latin typeface="+mn-lt"/>
                        <a:ea typeface="+mn-ea"/>
                        <a:cs typeface="+mn-cs"/>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effectLst/>
                          <a:latin typeface="+mn-lt"/>
                        </a:rPr>
                        <a:t>$70</a:t>
                      </a:r>
                      <a:endParaRPr lang="en-US" sz="14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508000">
                <a:tc>
                  <a:txBody>
                    <a:bodyPr/>
                    <a:lstStyle/>
                    <a:p>
                      <a:pPr marL="0" lvl="1" indent="0" algn="l" defTabSz="457200" rtl="0" eaLnBrk="1" fontAlgn="auto" latinLnBrk="0" hangingPunct="1">
                        <a:spcBef>
                          <a:spcPts val="0"/>
                        </a:spcBef>
                        <a:spcAft>
                          <a:spcPts val="0"/>
                        </a:spcAft>
                        <a:buClrTx/>
                        <a:buSzTx/>
                        <a:buFont typeface="Arial" panose="020B0604020202020204" pitchFamily="34" charset="0"/>
                        <a:buNone/>
                      </a:pPr>
                      <a:r>
                        <a:rPr lang="en-US" sz="1400" kern="1200" dirty="0" smtClean="0">
                          <a:solidFill>
                            <a:prstClr val="black"/>
                          </a:solidFill>
                          <a:latin typeface="+mn-lt"/>
                          <a:ea typeface="+mn-ea"/>
                          <a:cs typeface="+mn-cs"/>
                        </a:rPr>
                        <a:t>For USPTO-Assisted Change of Address Within the Office of Enrollment and Discipline Information System</a:t>
                      </a:r>
                      <a:endParaRPr lang="en-US" sz="1400" kern="1200" dirty="0">
                        <a:solidFill>
                          <a:prstClr val="black"/>
                        </a:solidFill>
                        <a:latin typeface="+mn-lt"/>
                        <a:ea typeface="+mn-ea"/>
                        <a:cs typeface="+mn-cs"/>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effectLst/>
                          <a:latin typeface="+mn-lt"/>
                        </a:rPr>
                        <a:t>$70 </a:t>
                      </a:r>
                      <a:endParaRPr lang="en-US" sz="14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508000">
                <a:tc>
                  <a:txBody>
                    <a:bodyPr/>
                    <a:lstStyle/>
                    <a:p>
                      <a:pPr marL="0" lvl="1" indent="0" algn="l" defTabSz="457200" rtl="0" eaLnBrk="1" fontAlgn="auto" latinLnBrk="0" hangingPunct="1">
                        <a:spcBef>
                          <a:spcPts val="0"/>
                        </a:spcBef>
                        <a:spcAft>
                          <a:spcPts val="0"/>
                        </a:spcAft>
                        <a:buClrTx/>
                        <a:buSzTx/>
                        <a:buFont typeface="Arial" panose="020B0604020202020204" pitchFamily="34" charset="0"/>
                        <a:buNone/>
                      </a:pPr>
                      <a:r>
                        <a:rPr lang="en-US" sz="1400" kern="1200" dirty="0" smtClean="0">
                          <a:solidFill>
                            <a:prstClr val="black"/>
                          </a:solidFill>
                          <a:latin typeface="+mn-lt"/>
                          <a:ea typeface="+mn-ea"/>
                          <a:cs typeface="+mn-cs"/>
                        </a:rPr>
                        <a:t>For USPTO-Administered Review of Registration Examination</a:t>
                      </a:r>
                      <a:endParaRPr lang="en-US" sz="1400" kern="1200" dirty="0">
                        <a:solidFill>
                          <a:prstClr val="black"/>
                        </a:solidFill>
                        <a:latin typeface="+mn-lt"/>
                        <a:ea typeface="+mn-ea"/>
                        <a:cs typeface="+mn-cs"/>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mn-lt"/>
                        </a:rPr>
                        <a:t>$450</a:t>
                      </a:r>
                      <a:endParaRPr lang="en-US" sz="14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508000">
                <a:tc>
                  <a:txBody>
                    <a:bodyPr/>
                    <a:lstStyle/>
                    <a:p>
                      <a:pPr marL="0" lvl="1" indent="0" algn="l" defTabSz="457200" rtl="0" eaLnBrk="1" fontAlgn="auto" latinLnBrk="0" hangingPunct="1">
                        <a:spcBef>
                          <a:spcPts val="0"/>
                        </a:spcBef>
                        <a:spcAft>
                          <a:spcPts val="0"/>
                        </a:spcAft>
                        <a:buClrTx/>
                        <a:buSzTx/>
                        <a:buFont typeface="Arial" panose="020B0604020202020204" pitchFamily="34" charset="0"/>
                        <a:buNone/>
                      </a:pPr>
                      <a:r>
                        <a:rPr lang="en-US" sz="1400" kern="1200" dirty="0">
                          <a:solidFill>
                            <a:prstClr val="black"/>
                          </a:solidFill>
                          <a:latin typeface="+mn-lt"/>
                          <a:ea typeface="+mn-ea"/>
                          <a:cs typeface="+mn-cs"/>
                        </a:rPr>
                        <a:t>Disciplinary Proceeding</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mn-lt"/>
                        </a:rPr>
                        <a:t>at cost</a:t>
                      </a:r>
                      <a:endParaRPr lang="en-US" sz="14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bl>
          </a:graphicData>
        </a:graphic>
      </p:graphicFrame>
    </p:spTree>
    <p:extLst>
      <p:ext uri="{BB962C8B-B14F-4D97-AF65-F5344CB8AC3E}">
        <p14:creationId xmlns:p14="http://schemas.microsoft.com/office/powerpoint/2010/main" val="31812993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Newly Proposed Patent </a:t>
            </a:r>
            <a:r>
              <a:rPr lang="en-US" sz="2400" b="1" dirty="0" smtClean="0">
                <a:latin typeface="+mn-lt"/>
              </a:rPr>
              <a:t>Service Fees</a:t>
            </a:r>
            <a:endParaRPr lang="en-US" sz="2400" b="1" dirty="0" smtClean="0">
              <a:latin typeface="+mn-lt"/>
            </a:endParaRPr>
          </a:p>
        </p:txBody>
      </p:sp>
      <p:sp>
        <p:nvSpPr>
          <p:cNvPr id="3" name="Slide Number Placeholder 2"/>
          <p:cNvSpPr>
            <a:spLocks noGrp="1"/>
          </p:cNvSpPr>
          <p:nvPr>
            <p:ph type="sldNum" sz="quarter" idx="12"/>
          </p:nvPr>
        </p:nvSpPr>
        <p:spPr/>
        <p:txBody>
          <a:bodyPr/>
          <a:lstStyle/>
          <a:p>
            <a:fld id="{92DA454B-C859-4892-B9FA-68B588C9F547}" type="slidenum">
              <a:rPr lang="en-US" smtClean="0"/>
              <a:t>17</a:t>
            </a:fld>
            <a:endParaRPr lang="en-US" dirty="0"/>
          </a:p>
        </p:txBody>
      </p:sp>
      <p:sp>
        <p:nvSpPr>
          <p:cNvPr id="4" name="Rectangle 3"/>
          <p:cNvSpPr/>
          <p:nvPr/>
        </p:nvSpPr>
        <p:spPr>
          <a:xfrm>
            <a:off x="524933" y="856320"/>
            <a:ext cx="3852334" cy="4401205"/>
          </a:xfrm>
          <a:prstGeom prst="rect">
            <a:avLst/>
          </a:prstGeom>
        </p:spPr>
        <p:txBody>
          <a:bodyPr wrap="square">
            <a:spAutoFit/>
          </a:bodyPr>
          <a:lstStyle/>
          <a:p>
            <a:pPr marL="0" lvl="1" indent="0">
              <a:buClrTx/>
              <a:buNone/>
            </a:pPr>
            <a:r>
              <a:rPr lang="en-US" sz="1400" b="1" dirty="0" smtClean="0"/>
              <a:t>Service Fees</a:t>
            </a:r>
            <a:endParaRPr lang="en-US" sz="1400" b="1" dirty="0"/>
          </a:p>
          <a:p>
            <a:pPr marL="342900" lvl="1" indent="-342900">
              <a:buClrTx/>
              <a:buFont typeface="Arial" panose="020B0604020202020204" pitchFamily="34" charset="0"/>
              <a:buChar char="•"/>
            </a:pPr>
            <a:r>
              <a:rPr lang="en-US" sz="1400" dirty="0" smtClean="0"/>
              <a:t>The Office proposes to set several new service fees to facilitate the </a:t>
            </a:r>
            <a:r>
              <a:rPr lang="en-US" sz="1400" dirty="0"/>
              <a:t>effective administration of the patent </a:t>
            </a:r>
            <a:r>
              <a:rPr lang="en-US" sz="1400" dirty="0" smtClean="0"/>
              <a:t>system.</a:t>
            </a:r>
          </a:p>
          <a:p>
            <a:pPr marL="342900" lvl="1" indent="-342900">
              <a:buFont typeface="Arial" panose="020B0604020202020204" pitchFamily="34" charset="0"/>
              <a:buChar char="•"/>
            </a:pPr>
            <a:r>
              <a:rPr lang="en-US" sz="1400" dirty="0" smtClean="0"/>
              <a:t>These newly proposed fees simplify </a:t>
            </a:r>
            <a:r>
              <a:rPr lang="en-US" sz="1400" dirty="0"/>
              <a:t>the fee </a:t>
            </a:r>
            <a:r>
              <a:rPr lang="en-US" sz="1400" dirty="0" smtClean="0"/>
              <a:t>structure, explicitly state the </a:t>
            </a:r>
            <a:r>
              <a:rPr lang="en-US" sz="1400" dirty="0"/>
              <a:t>service and fee </a:t>
            </a:r>
            <a:r>
              <a:rPr lang="en-US" sz="1400" dirty="0" smtClean="0"/>
              <a:t>to aid with customer decision making, and support the transition to the Office’s new </a:t>
            </a:r>
            <a:r>
              <a:rPr lang="en-US" sz="1400" dirty="0"/>
              <a:t>financial </a:t>
            </a:r>
            <a:r>
              <a:rPr lang="en-US" sz="1400" dirty="0" smtClean="0"/>
              <a:t>software for which defined fee rates rather than “at cost” rates are preferred</a:t>
            </a:r>
            <a:r>
              <a:rPr lang="en-US" sz="1400" dirty="0"/>
              <a:t>.</a:t>
            </a:r>
          </a:p>
          <a:p>
            <a:pPr marL="342900" lvl="1" indent="-342900">
              <a:buFont typeface="Arial" panose="020B0604020202020204" pitchFamily="34" charset="0"/>
              <a:buChar char="•"/>
            </a:pPr>
            <a:r>
              <a:rPr lang="en-US" sz="1400" dirty="0" smtClean="0"/>
              <a:t>The PPAC report stated concerns </a:t>
            </a:r>
            <a:r>
              <a:rPr lang="en-US" sz="1400" dirty="0"/>
              <a:t>about the </a:t>
            </a:r>
            <a:r>
              <a:rPr lang="en-US" sz="1400" dirty="0" smtClean="0"/>
              <a:t>high fees proposed for </a:t>
            </a:r>
            <a:r>
              <a:rPr lang="en-US" sz="1400" dirty="0"/>
              <a:t>the two patent grant copy fees. </a:t>
            </a:r>
          </a:p>
          <a:p>
            <a:pPr marL="342900" lvl="1" indent="-342900">
              <a:buFont typeface="Arial" panose="020B0604020202020204" pitchFamily="34" charset="0"/>
              <a:buChar char="•"/>
            </a:pPr>
            <a:r>
              <a:rPr lang="en-US" sz="1400" dirty="0"/>
              <a:t>The Office responds by explaining that these services are administratively </a:t>
            </a:r>
            <a:r>
              <a:rPr lang="en-US" sz="1400" dirty="0" smtClean="0"/>
              <a:t>burdensome, and the USPTO encourages customers to download </a:t>
            </a:r>
            <a:r>
              <a:rPr lang="en-US" sz="1400" dirty="0"/>
              <a:t>this information at no </a:t>
            </a:r>
            <a:r>
              <a:rPr lang="en-US" sz="1400" dirty="0" smtClean="0"/>
              <a:t>cost via distribution channels the Office has had in place since June </a:t>
            </a:r>
            <a:r>
              <a:rPr lang="en-US" sz="1400" dirty="0"/>
              <a:t>2010.</a:t>
            </a:r>
          </a:p>
        </p:txBody>
      </p:sp>
      <p:graphicFrame>
        <p:nvGraphicFramePr>
          <p:cNvPr id="10" name="Table 9" descr="Inter Partes Review Request Fee - Up to 20 Claims - $9,000 to $14,000 &#10;Inter Partes Review Post-Institution Fee - Up to 15 Claims - $14,000 to $16,500 &#10;Post-Grant or Covered Business Method Review Request Fee - Up to 20 Claims - $12,000 to $16,000 &#10;Post-Grant or Covered Business Method Review Post-Institution Fee - Up to 15 Claims - $18,000 to $22,000 &#10;" title="Current and Proposed Fees for Large Entities - IPR, PGR, and CBMs"/>
          <p:cNvGraphicFramePr>
            <a:graphicFrameLocks noGrp="1"/>
          </p:cNvGraphicFramePr>
          <p:nvPr>
            <p:extLst>
              <p:ext uri="{D42A27DB-BD31-4B8C-83A1-F6EECF244321}">
                <p14:modId xmlns:p14="http://schemas.microsoft.com/office/powerpoint/2010/main" val="523211419"/>
              </p:ext>
            </p:extLst>
          </p:nvPr>
        </p:nvGraphicFramePr>
        <p:xfrm>
          <a:off x="4443305" y="779174"/>
          <a:ext cx="4328159" cy="4821526"/>
        </p:xfrm>
        <a:graphic>
          <a:graphicData uri="http://schemas.openxmlformats.org/drawingml/2006/table">
            <a:tbl>
              <a:tblPr firstRow="1"/>
              <a:tblGrid>
                <a:gridCol w="3421379"/>
                <a:gridCol w="906780"/>
              </a:tblGrid>
              <a:tr h="526953">
                <a:tc>
                  <a:txBody>
                    <a:bodyPr/>
                    <a:lstStyle/>
                    <a:p>
                      <a:pPr algn="ctr" fontAlgn="ctr"/>
                      <a:r>
                        <a:rPr lang="en-US" sz="1400" b="1" i="0" u="none" strike="noStrike" dirty="0">
                          <a:solidFill>
                            <a:srgbClr val="000000"/>
                          </a:solidFill>
                          <a:effectLst/>
                          <a:latin typeface="+mn-lt"/>
                        </a:rPr>
                        <a:t>Fee</a:t>
                      </a:r>
                    </a:p>
                  </a:txBody>
                  <a:tcPr marL="11015" marR="11015" marT="110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mn-lt"/>
                        </a:rPr>
                        <a:t>Proposed </a:t>
                      </a:r>
                      <a:r>
                        <a:rPr lang="en-US" sz="1400" b="1" i="0" u="none" strike="noStrike" dirty="0" smtClean="0">
                          <a:solidFill>
                            <a:srgbClr val="000000"/>
                          </a:solidFill>
                          <a:effectLst/>
                          <a:latin typeface="+mn-lt"/>
                        </a:rPr>
                        <a:t>Fee </a:t>
                      </a:r>
                      <a:r>
                        <a:rPr lang="en-US" sz="1400" b="1" i="0" u="none" strike="noStrike" dirty="0">
                          <a:solidFill>
                            <a:srgbClr val="000000"/>
                          </a:solidFill>
                          <a:effectLst/>
                          <a:latin typeface="+mn-lt"/>
                        </a:rPr>
                        <a:t>Rates</a:t>
                      </a: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339497">
                <a:tc>
                  <a:txBody>
                    <a:bodyPr/>
                    <a:lstStyle/>
                    <a:p>
                      <a:pPr algn="l" fontAlgn="ctr"/>
                      <a:r>
                        <a:rPr lang="en-US" sz="1400" b="0" i="0" u="none" strike="noStrike" dirty="0" smtClean="0">
                          <a:solidFill>
                            <a:schemeClr val="tx1"/>
                          </a:solidFill>
                          <a:effectLst/>
                          <a:latin typeface="Calibri" panose="020F0502020204030204" pitchFamily="34" charset="0"/>
                        </a:rPr>
                        <a:t>Copy of Patent Grant Single-Page TIFF Images (52 week subscription)</a:t>
                      </a:r>
                      <a:endParaRPr lang="en-US" sz="1400" b="0" i="0" u="none" strike="noStrike" dirty="0">
                        <a:solidFill>
                          <a:schemeClr val="tx1"/>
                        </a:solidFill>
                        <a:effectLst/>
                        <a:latin typeface="Calibri" panose="020F050202020403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chemeClr val="tx1"/>
                          </a:solidFill>
                          <a:effectLst/>
                          <a:latin typeface="Calibri" panose="020F0502020204030204" pitchFamily="34" charset="0"/>
                        </a:rPr>
                        <a:t>$10,400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895457">
                <a:tc>
                  <a:txBody>
                    <a:bodyPr/>
                    <a:lstStyle/>
                    <a:p>
                      <a:pPr algn="l" fontAlgn="ctr"/>
                      <a:r>
                        <a:rPr lang="en-US" sz="1400" b="0" i="0" u="none" strike="noStrike" dirty="0" smtClean="0">
                          <a:solidFill>
                            <a:schemeClr val="tx1"/>
                          </a:solidFill>
                          <a:effectLst/>
                          <a:latin typeface="Calibri" panose="020F0502020204030204" pitchFamily="34" charset="0"/>
                        </a:rPr>
                        <a:t>Copy of Patent Grant Full-Text W/Embedded Images, Patent Application Publication Single-Page TIFF Images, or Patent Application Publication Full-Text W/Embedded Images (52 week subscription)</a:t>
                      </a:r>
                      <a:endParaRPr lang="en-US" sz="1400" b="0" i="0" u="none" strike="noStrike" dirty="0">
                        <a:solidFill>
                          <a:schemeClr val="tx1"/>
                        </a:solidFill>
                        <a:effectLst/>
                        <a:latin typeface="Calibri" panose="020F050202020403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chemeClr val="tx1"/>
                          </a:solidFill>
                          <a:effectLst/>
                          <a:latin typeface="Calibri" panose="020F0502020204030204" pitchFamily="34" charset="0"/>
                        </a:rPr>
                        <a:t>$5,200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550581">
                <a:tc>
                  <a:txBody>
                    <a:bodyPr/>
                    <a:lstStyle/>
                    <a:p>
                      <a:pPr algn="l" fontAlgn="b"/>
                      <a:r>
                        <a:rPr lang="en-US" sz="1400" b="0" i="0" u="none" strike="noStrike" dirty="0" smtClean="0">
                          <a:solidFill>
                            <a:schemeClr val="tx1"/>
                          </a:solidFill>
                          <a:effectLst/>
                          <a:latin typeface="Calibri" panose="020F0502020204030204" pitchFamily="34" charset="0"/>
                        </a:rPr>
                        <a:t>Copy of Patent Technology Monitoring Team (PTMT) Patent Bibliographic Extract and Other DVD (Optical Disc)</a:t>
                      </a:r>
                      <a:endParaRPr lang="en-US" sz="1400" b="0" i="0" u="none" strike="noStrike" dirty="0">
                        <a:solidFill>
                          <a:schemeClr val="tx1"/>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chemeClr val="tx1"/>
                          </a:solidFill>
                          <a:effectLst/>
                          <a:latin typeface="Calibri" panose="020F0502020204030204" pitchFamily="34" charset="0"/>
                        </a:rPr>
                        <a:t>$50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229808">
                <a:tc>
                  <a:txBody>
                    <a:bodyPr/>
                    <a:lstStyle/>
                    <a:p>
                      <a:pPr algn="l" fontAlgn="b"/>
                      <a:r>
                        <a:rPr lang="en-US" sz="1400" b="0" i="0" u="none" strike="noStrike" dirty="0">
                          <a:solidFill>
                            <a:schemeClr val="tx1"/>
                          </a:solidFill>
                          <a:effectLst/>
                          <a:latin typeface="Calibri" panose="020F0502020204030204" pitchFamily="34" charset="0"/>
                        </a:rPr>
                        <a:t>Copy of U.S. Patent Custom Data Extracts</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chemeClr val="tx1"/>
                          </a:solidFill>
                          <a:effectLst/>
                          <a:latin typeface="Calibri" panose="020F0502020204030204" pitchFamily="34" charset="0"/>
                        </a:rPr>
                        <a:t>$100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463094">
                <a:tc>
                  <a:txBody>
                    <a:bodyPr/>
                    <a:lstStyle/>
                    <a:p>
                      <a:pPr algn="l" fontAlgn="b"/>
                      <a:r>
                        <a:rPr lang="en-US" sz="1400" b="0" i="0" u="none" strike="noStrike" dirty="0">
                          <a:solidFill>
                            <a:schemeClr val="tx1"/>
                          </a:solidFill>
                          <a:effectLst/>
                          <a:latin typeface="Calibri" panose="020F0502020204030204" pitchFamily="34" charset="0"/>
                        </a:rPr>
                        <a:t>Copy of Selected Technology Reports, Miscellaneous Technology Areas</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chemeClr val="tx1"/>
                          </a:solidFill>
                          <a:effectLst/>
                          <a:latin typeface="Calibri" panose="020F0502020204030204" pitchFamily="34" charset="0"/>
                        </a:rPr>
                        <a:t>$30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493954">
                <a:tc>
                  <a:txBody>
                    <a:bodyPr/>
                    <a:lstStyle/>
                    <a:p>
                      <a:pPr algn="l" fontAlgn="ctr"/>
                      <a:r>
                        <a:rPr lang="en-US" sz="1400" b="0" i="0" u="none" strike="noStrike" dirty="0">
                          <a:solidFill>
                            <a:schemeClr val="tx1"/>
                          </a:solidFill>
                          <a:effectLst/>
                          <a:latin typeface="Calibri" panose="020F0502020204030204" pitchFamily="34" charset="0"/>
                        </a:rPr>
                        <a:t>Copy Patent File Wrapper, Paper Medium, Any Number of Sheets</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smtClean="0">
                          <a:solidFill>
                            <a:schemeClr val="tx1"/>
                          </a:solidFill>
                          <a:effectLst/>
                          <a:latin typeface="Calibri" panose="020F0502020204030204" pitchFamily="34" charset="0"/>
                        </a:rPr>
                        <a:t>$280</a:t>
                      </a:r>
                      <a:endParaRPr lang="en-US" sz="1400" b="0" i="0" u="none" strike="noStrike" dirty="0">
                        <a:solidFill>
                          <a:schemeClr val="tx1"/>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466659">
                <a:tc>
                  <a:txBody>
                    <a:bodyPr/>
                    <a:lstStyle/>
                    <a:p>
                      <a:pPr algn="l" fontAlgn="ctr"/>
                      <a:r>
                        <a:rPr lang="en-US" sz="1400" b="0" i="0" u="none" strike="noStrike" dirty="0" smtClean="0">
                          <a:solidFill>
                            <a:schemeClr val="tx1"/>
                          </a:solidFill>
                          <a:effectLst/>
                          <a:latin typeface="Calibri" panose="020F0502020204030204" pitchFamily="34" charset="0"/>
                        </a:rPr>
                        <a:t>Copy Patent File Wrapper, Electronic Medium, Any Size or Provided Electronically</a:t>
                      </a:r>
                      <a:endParaRPr lang="en-US" sz="1400" b="0" i="0" u="none" strike="noStrike" dirty="0">
                        <a:solidFill>
                          <a:schemeClr val="tx1"/>
                        </a:solidFill>
                        <a:effectLst/>
                        <a:latin typeface="Calibri" panose="020F050202020403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smtClean="0">
                          <a:solidFill>
                            <a:schemeClr val="tx1"/>
                          </a:solidFill>
                          <a:effectLst/>
                          <a:latin typeface="Calibri" panose="020F0502020204030204" pitchFamily="34" charset="0"/>
                        </a:rPr>
                        <a:t>$55</a:t>
                      </a:r>
                      <a:endParaRPr lang="en-US" sz="1400" b="0" i="0" u="none" strike="noStrike" dirty="0">
                        <a:solidFill>
                          <a:schemeClr val="tx1"/>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254790">
                <a:tc>
                  <a:txBody>
                    <a:bodyPr/>
                    <a:lstStyle/>
                    <a:p>
                      <a:pPr algn="l" fontAlgn="ctr"/>
                      <a:r>
                        <a:rPr lang="en-US" sz="1400" b="0" i="0" u="none" strike="noStrike" dirty="0">
                          <a:solidFill>
                            <a:schemeClr val="tx1"/>
                          </a:solidFill>
                          <a:effectLst/>
                          <a:latin typeface="Calibri" panose="020F0502020204030204" pitchFamily="34" charset="0"/>
                        </a:rPr>
                        <a:t>Additional Fee for Overnight Delivery</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smtClean="0">
                          <a:solidFill>
                            <a:schemeClr val="tx1"/>
                          </a:solidFill>
                          <a:effectLst/>
                          <a:latin typeface="Calibri" panose="020F0502020204030204" pitchFamily="34" charset="0"/>
                        </a:rPr>
                        <a:t>$40</a:t>
                      </a:r>
                      <a:endParaRPr lang="en-US" sz="1400" b="0" i="0" u="none" strike="noStrike" dirty="0">
                        <a:solidFill>
                          <a:schemeClr val="tx1"/>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229808">
                <a:tc>
                  <a:txBody>
                    <a:bodyPr/>
                    <a:lstStyle/>
                    <a:p>
                      <a:pPr algn="l" fontAlgn="ctr"/>
                      <a:r>
                        <a:rPr lang="en-US" sz="1400" b="0" i="0" u="none" strike="noStrike" dirty="0">
                          <a:solidFill>
                            <a:schemeClr val="tx1"/>
                          </a:solidFill>
                          <a:effectLst/>
                          <a:latin typeface="Calibri" panose="020F0502020204030204" pitchFamily="34" charset="0"/>
                        </a:rPr>
                        <a:t>Additional Fee for Expedited Service</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smtClean="0">
                          <a:solidFill>
                            <a:schemeClr val="tx1"/>
                          </a:solidFill>
                          <a:effectLst/>
                          <a:latin typeface="Calibri" panose="020F0502020204030204" pitchFamily="34" charset="0"/>
                        </a:rPr>
                        <a:t>$160</a:t>
                      </a:r>
                      <a:endParaRPr lang="en-US" sz="1400" b="0" i="0" u="none" strike="noStrike" dirty="0">
                        <a:solidFill>
                          <a:schemeClr val="tx1"/>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bl>
          </a:graphicData>
        </a:graphic>
      </p:graphicFrame>
    </p:spTree>
    <p:extLst>
      <p:ext uri="{BB962C8B-B14F-4D97-AF65-F5344CB8AC3E}">
        <p14:creationId xmlns:p14="http://schemas.microsoft.com/office/powerpoint/2010/main" val="20678534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78023"/>
            <a:ext cx="8350461" cy="414372"/>
          </a:xfrm>
        </p:spPr>
        <p:txBody>
          <a:bodyPr>
            <a:noAutofit/>
          </a:bodyPr>
          <a:lstStyle/>
          <a:p>
            <a:pPr lvl="1" algn="l" defTabSz="457200" rtl="0">
              <a:spcBef>
                <a:spcPct val="0"/>
              </a:spcBef>
            </a:pPr>
            <a:r>
              <a:rPr lang="en-US" sz="2400" b="1" dirty="0" smtClean="0">
                <a:latin typeface="+mn-lt"/>
              </a:rPr>
              <a:t>Discontinued Fees</a:t>
            </a:r>
            <a:endParaRPr lang="en-US" sz="2400" b="1" i="1" dirty="0">
              <a:solidFill>
                <a:srgbClr val="FF0000"/>
              </a:solidFill>
              <a:latin typeface="+mn-lt"/>
            </a:endParaRPr>
          </a:p>
        </p:txBody>
      </p:sp>
      <p:sp>
        <p:nvSpPr>
          <p:cNvPr id="3" name="Slide Number Placeholder 2"/>
          <p:cNvSpPr>
            <a:spLocks noGrp="1"/>
          </p:cNvSpPr>
          <p:nvPr>
            <p:ph type="sldNum" sz="quarter" idx="12"/>
          </p:nvPr>
        </p:nvSpPr>
        <p:spPr/>
        <p:txBody>
          <a:bodyPr/>
          <a:lstStyle/>
          <a:p>
            <a:fld id="{92DA454B-C859-4892-B9FA-68B588C9F547}" type="slidenum">
              <a:rPr lang="en-US" smtClean="0">
                <a:solidFill>
                  <a:prstClr val="black">
                    <a:tint val="75000"/>
                  </a:prstClr>
                </a:solidFill>
              </a:rPr>
              <a:pPr/>
              <a:t>18</a:t>
            </a:fld>
            <a:endParaRPr lang="en-US" dirty="0">
              <a:solidFill>
                <a:prstClr val="black">
                  <a:tint val="75000"/>
                </a:prstClr>
              </a:solidFill>
            </a:endParaRPr>
          </a:p>
        </p:txBody>
      </p:sp>
      <p:sp>
        <p:nvSpPr>
          <p:cNvPr id="5" name="Rectangle 3"/>
          <p:cNvSpPr txBox="1">
            <a:spLocks noChangeArrowheads="1"/>
          </p:cNvSpPr>
          <p:nvPr/>
        </p:nvSpPr>
        <p:spPr>
          <a:xfrm>
            <a:off x="457200" y="846667"/>
            <a:ext cx="2768958" cy="45921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The Office proposes to discontinue several fees not deemed necessary to facilitate the effective administration of the patent system. </a:t>
            </a:r>
          </a:p>
          <a:p>
            <a:r>
              <a:rPr lang="en-US" sz="1400" dirty="0" smtClean="0"/>
              <a:t>Most of the fees proposed to be discontinued are service fees, and many of them have been replaced with new fees more clearly aligned to specific services.</a:t>
            </a:r>
          </a:p>
          <a:p>
            <a:r>
              <a:rPr lang="en-US" sz="1400" dirty="0" smtClean="0"/>
              <a:t>Some fees are proposed to be discontinued because they have not been in use for many years. </a:t>
            </a:r>
          </a:p>
          <a:p>
            <a:r>
              <a:rPr lang="en-US" sz="1400" dirty="0" smtClean="0"/>
              <a:t>Historical cost information is not available for these proposed discontinued fees.</a:t>
            </a:r>
          </a:p>
        </p:txBody>
      </p:sp>
      <p:graphicFrame>
        <p:nvGraphicFramePr>
          <p:cNvPr id="7" name="Table 6" descr="Inter Partes Review Request Fee - Up to 20 Claims - $9,000 to $14,000 &#10;Inter Partes Review Post-Institution Fee - Up to 15 Claims - $14,000 to $16,500 &#10;Post-Grant or Covered Business Method Review Request Fee - Up to 20 Claims - $12,000 to $16,000 &#10;Post-Grant or Covered Business Method Review Post-Institution Fee - Up to 15 Claims - $18,000 to $22,000 &#10;" title="Current and Proposed Fees for Large Entities - IPR, PGR, and CBMs"/>
          <p:cNvGraphicFramePr>
            <a:graphicFrameLocks noGrp="1"/>
          </p:cNvGraphicFramePr>
          <p:nvPr>
            <p:extLst>
              <p:ext uri="{D42A27DB-BD31-4B8C-83A1-F6EECF244321}">
                <p14:modId xmlns:p14="http://schemas.microsoft.com/office/powerpoint/2010/main" val="2538905719"/>
              </p:ext>
            </p:extLst>
          </p:nvPr>
        </p:nvGraphicFramePr>
        <p:xfrm>
          <a:off x="3316310" y="792394"/>
          <a:ext cx="5491351" cy="4455017"/>
        </p:xfrm>
        <a:graphic>
          <a:graphicData uri="http://schemas.openxmlformats.org/drawingml/2006/table">
            <a:tbl>
              <a:tblPr firstRow="1"/>
              <a:tblGrid>
                <a:gridCol w="4784501"/>
                <a:gridCol w="706850"/>
              </a:tblGrid>
              <a:tr h="384477">
                <a:tc>
                  <a:txBody>
                    <a:bodyPr/>
                    <a:lstStyle/>
                    <a:p>
                      <a:pPr algn="ctr" fontAlgn="ctr"/>
                      <a:r>
                        <a:rPr lang="en-US" sz="1300" b="1" i="0" u="none" strike="noStrike" dirty="0">
                          <a:solidFill>
                            <a:srgbClr val="000000"/>
                          </a:solidFill>
                          <a:effectLst/>
                          <a:latin typeface="+mn-lt"/>
                        </a:rPr>
                        <a:t>Fee</a:t>
                      </a:r>
                    </a:p>
                  </a:txBody>
                  <a:tcPr marL="11015" marR="11015" marT="110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300" b="1" i="0" u="none" strike="noStrike" dirty="0" smtClean="0">
                          <a:solidFill>
                            <a:srgbClr val="000000"/>
                          </a:solidFill>
                          <a:effectLst/>
                          <a:latin typeface="+mn-lt"/>
                        </a:rPr>
                        <a:t>Current Fee </a:t>
                      </a:r>
                      <a:r>
                        <a:rPr lang="en-US" sz="1300" b="1" i="0" u="none" strike="noStrike" dirty="0">
                          <a:solidFill>
                            <a:srgbClr val="000000"/>
                          </a:solidFill>
                          <a:effectLst/>
                          <a:latin typeface="+mn-lt"/>
                        </a:rPr>
                        <a:t>Rates</a:t>
                      </a: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231439">
                <a:tc>
                  <a:txBody>
                    <a:bodyPr/>
                    <a:lstStyle/>
                    <a:p>
                      <a:pPr marL="0" marR="0" algn="l" defTabSz="457200" rtl="0" eaLnBrk="1" fontAlgn="ctr" latinLnBrk="0" hangingPunct="1">
                        <a:lnSpc>
                          <a:spcPct val="115000"/>
                        </a:lnSpc>
                        <a:spcBef>
                          <a:spcPts val="0"/>
                        </a:spcBef>
                        <a:spcAft>
                          <a:spcPts val="0"/>
                        </a:spcAft>
                      </a:pPr>
                      <a:r>
                        <a:rPr lang="en-US" sz="1300" b="0" i="0" u="none" strike="noStrike" kern="1200" dirty="0">
                          <a:solidFill>
                            <a:srgbClr val="000000"/>
                          </a:solidFill>
                          <a:effectLst/>
                          <a:latin typeface="Calibri" panose="020F0502020204030204" pitchFamily="34" charset="0"/>
                          <a:ea typeface="+mn-ea"/>
                          <a:cs typeface="+mn-cs"/>
                        </a:rPr>
                        <a:t>Self-Service Copy Charge, per Page</a:t>
                      </a:r>
                    </a:p>
                  </a:txBody>
                  <a:tcPr marL="68580" marR="6858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300" b="0" i="0" u="none" strike="noStrike" kern="1200" dirty="0">
                          <a:solidFill>
                            <a:srgbClr val="000000"/>
                          </a:solidFill>
                          <a:effectLst/>
                          <a:latin typeface="Calibri" panose="020F0502020204030204" pitchFamily="34" charset="0"/>
                          <a:ea typeface="+mn-ea"/>
                          <a:cs typeface="+mn-cs"/>
                        </a:rPr>
                        <a:t>$0.25 </a:t>
                      </a: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273942">
                <a:tc>
                  <a:txBody>
                    <a:bodyPr/>
                    <a:lstStyle/>
                    <a:p>
                      <a:pPr marL="0" marR="0" algn="l" defTabSz="457200" rtl="0" eaLnBrk="1" fontAlgn="ctr" latinLnBrk="0" hangingPunct="1">
                        <a:lnSpc>
                          <a:spcPct val="115000"/>
                        </a:lnSpc>
                        <a:spcBef>
                          <a:spcPts val="0"/>
                        </a:spcBef>
                        <a:spcAft>
                          <a:spcPts val="0"/>
                        </a:spcAft>
                      </a:pPr>
                      <a:r>
                        <a:rPr lang="en-US" sz="1300" b="0" i="0" u="none" strike="noStrike" kern="1200" dirty="0">
                          <a:solidFill>
                            <a:srgbClr val="000000"/>
                          </a:solidFill>
                          <a:effectLst/>
                          <a:latin typeface="Calibri" panose="020F0502020204030204" pitchFamily="34" charset="0"/>
                          <a:ea typeface="+mn-ea"/>
                          <a:cs typeface="+mn-cs"/>
                        </a:rPr>
                        <a:t>Establish Deposit Account</a:t>
                      </a:r>
                    </a:p>
                  </a:txBody>
                  <a:tcPr marL="68580" marR="6858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300" b="0" i="0" u="none" strike="noStrike" kern="1200" dirty="0">
                          <a:solidFill>
                            <a:srgbClr val="000000"/>
                          </a:solidFill>
                          <a:effectLst/>
                          <a:latin typeface="Calibri" panose="020F0502020204030204" pitchFamily="34" charset="0"/>
                          <a:ea typeface="+mn-ea"/>
                          <a:cs typeface="+mn-cs"/>
                        </a:rPr>
                        <a:t>$10 </a:t>
                      </a: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382367">
                <a:tc>
                  <a:txBody>
                    <a:bodyPr/>
                    <a:lstStyle/>
                    <a:p>
                      <a:pPr marL="0" marR="0" algn="l" defTabSz="457200" rtl="0" eaLnBrk="1" fontAlgn="ctr" latinLnBrk="0" hangingPunct="1">
                        <a:lnSpc>
                          <a:spcPct val="115000"/>
                        </a:lnSpc>
                        <a:spcBef>
                          <a:spcPts val="0"/>
                        </a:spcBef>
                        <a:spcAft>
                          <a:spcPts val="0"/>
                        </a:spcAft>
                      </a:pPr>
                      <a:r>
                        <a:rPr lang="en-US" sz="1300" b="0" i="0" u="none" strike="noStrike" kern="1200" dirty="0">
                          <a:solidFill>
                            <a:srgbClr val="000000"/>
                          </a:solidFill>
                          <a:effectLst/>
                          <a:latin typeface="Calibri" panose="020F0502020204030204" pitchFamily="34" charset="0"/>
                          <a:ea typeface="+mn-ea"/>
                          <a:cs typeface="+mn-cs"/>
                        </a:rPr>
                        <a:t>Uncertified Statement Re Status of Maintenance Fee Payments</a:t>
                      </a:r>
                    </a:p>
                  </a:txBody>
                  <a:tcPr marL="68580" marR="6858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300" b="0" i="0" u="none" strike="noStrike" kern="1200" dirty="0">
                          <a:solidFill>
                            <a:srgbClr val="000000"/>
                          </a:solidFill>
                          <a:effectLst/>
                          <a:latin typeface="Calibri" panose="020F0502020204030204" pitchFamily="34" charset="0"/>
                          <a:ea typeface="+mn-ea"/>
                          <a:cs typeface="+mn-cs"/>
                        </a:rPr>
                        <a:t>$10 </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382367">
                <a:tc>
                  <a:txBody>
                    <a:bodyPr/>
                    <a:lstStyle/>
                    <a:p>
                      <a:pPr marL="0" marR="0" algn="l" defTabSz="457200" rtl="0" eaLnBrk="1" fontAlgn="ctr" latinLnBrk="0" hangingPunct="1">
                        <a:lnSpc>
                          <a:spcPct val="115000"/>
                        </a:lnSpc>
                        <a:spcBef>
                          <a:spcPts val="0"/>
                        </a:spcBef>
                        <a:spcAft>
                          <a:spcPts val="0"/>
                        </a:spcAft>
                      </a:pPr>
                      <a:r>
                        <a:rPr lang="en-US" sz="1300" b="0" i="0" u="none" strike="noStrike" kern="1200" dirty="0">
                          <a:solidFill>
                            <a:srgbClr val="000000"/>
                          </a:solidFill>
                          <a:effectLst/>
                          <a:latin typeface="Calibri" panose="020F0502020204030204" pitchFamily="34" charset="0"/>
                          <a:ea typeface="+mn-ea"/>
                          <a:cs typeface="+mn-cs"/>
                        </a:rPr>
                        <a:t>Copy of Patent-Related File Wrapper Contents That Were Submitted and are Stored on Compact Disk or Other Electronic Form (e.g., Compact Disks Stored in Artifact Folder), Other Than as Available in 1.19(b)(1); First Physical Electronic Medium in a Single Order</a:t>
                      </a:r>
                    </a:p>
                  </a:txBody>
                  <a:tcPr marL="68580" marR="6858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300" b="0" i="0" u="none" strike="noStrike" kern="1200" dirty="0">
                          <a:solidFill>
                            <a:srgbClr val="000000"/>
                          </a:solidFill>
                          <a:effectLst/>
                          <a:latin typeface="Calibri" panose="020F0502020204030204" pitchFamily="34" charset="0"/>
                          <a:ea typeface="+mn-ea"/>
                          <a:cs typeface="+mn-cs"/>
                        </a:rPr>
                        <a:t>$55</a:t>
                      </a: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382367">
                <a:tc>
                  <a:txBody>
                    <a:bodyPr/>
                    <a:lstStyle/>
                    <a:p>
                      <a:pPr marL="0" marR="0" algn="l" defTabSz="457200" rtl="0" eaLnBrk="1" fontAlgn="ctr" latinLnBrk="0" hangingPunct="1">
                        <a:lnSpc>
                          <a:spcPct val="115000"/>
                        </a:lnSpc>
                        <a:spcBef>
                          <a:spcPts val="0"/>
                        </a:spcBef>
                        <a:spcAft>
                          <a:spcPts val="0"/>
                        </a:spcAft>
                      </a:pPr>
                      <a:r>
                        <a:rPr lang="en-US" sz="1300" b="0" i="0" u="none" strike="noStrike" kern="1200" dirty="0">
                          <a:solidFill>
                            <a:srgbClr val="000000"/>
                          </a:solidFill>
                          <a:effectLst/>
                          <a:latin typeface="Calibri" panose="020F0502020204030204" pitchFamily="34" charset="0"/>
                          <a:ea typeface="+mn-ea"/>
                          <a:cs typeface="+mn-cs"/>
                        </a:rPr>
                        <a:t>Additional Fee for Each Continuing Copy of Patent-Related File Wrapper Contents as Specified in 1.19(b)(2)(i)(A)</a:t>
                      </a:r>
                    </a:p>
                  </a:txBody>
                  <a:tcPr marL="68580" marR="6858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300" b="0" i="0" u="none" strike="noStrike" kern="1200" dirty="0">
                          <a:solidFill>
                            <a:srgbClr val="000000"/>
                          </a:solidFill>
                          <a:effectLst/>
                          <a:latin typeface="Calibri" panose="020F0502020204030204" pitchFamily="34" charset="0"/>
                          <a:ea typeface="+mn-ea"/>
                          <a:cs typeface="+mn-cs"/>
                        </a:rPr>
                        <a:t>$15 </a:t>
                      </a: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382367">
                <a:tc>
                  <a:txBody>
                    <a:bodyPr/>
                    <a:lstStyle/>
                    <a:p>
                      <a:pPr marL="0" marR="0" algn="l" defTabSz="457200" rtl="0" eaLnBrk="1" fontAlgn="ctr" latinLnBrk="0" hangingPunct="1">
                        <a:lnSpc>
                          <a:spcPct val="115000"/>
                        </a:lnSpc>
                        <a:spcBef>
                          <a:spcPts val="0"/>
                        </a:spcBef>
                        <a:spcAft>
                          <a:spcPts val="0"/>
                        </a:spcAft>
                      </a:pPr>
                      <a:r>
                        <a:rPr lang="en-US" sz="1300" b="0" i="0" u="none" strike="noStrike" kern="1200" dirty="0">
                          <a:solidFill>
                            <a:srgbClr val="000000"/>
                          </a:solidFill>
                          <a:effectLst/>
                          <a:latin typeface="Calibri" panose="020F0502020204030204" pitchFamily="34" charset="0"/>
                          <a:ea typeface="+mn-ea"/>
                          <a:cs typeface="+mn-cs"/>
                        </a:rPr>
                        <a:t>Copy of Patent-Related File Wrapper Contents That Were Submitted and are Stored on Compact Disk, or Other Electronic Form, Other Than as Available in 1.19(b)(1); if Provided Electronically Other Than on a Physical Electronic Medium, per Order</a:t>
                      </a:r>
                    </a:p>
                  </a:txBody>
                  <a:tcPr marL="68580" marR="6858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300" b="0" i="0" u="none" strike="noStrike" kern="1200" dirty="0">
                          <a:solidFill>
                            <a:srgbClr val="000000"/>
                          </a:solidFill>
                          <a:effectLst/>
                          <a:latin typeface="Calibri" panose="020F0502020204030204" pitchFamily="34" charset="0"/>
                          <a:ea typeface="+mn-ea"/>
                          <a:cs typeface="+mn-cs"/>
                        </a:rPr>
                        <a:t>$55 </a:t>
                      </a: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382367">
                <a:tc>
                  <a:txBody>
                    <a:bodyPr/>
                    <a:lstStyle/>
                    <a:p>
                      <a:pPr marL="0" marR="0" algn="l" defTabSz="457200" rtl="0" eaLnBrk="1" fontAlgn="ctr" latinLnBrk="0" hangingPunct="1">
                        <a:lnSpc>
                          <a:spcPct val="115000"/>
                        </a:lnSpc>
                        <a:spcBef>
                          <a:spcPts val="0"/>
                        </a:spcBef>
                        <a:spcAft>
                          <a:spcPts val="0"/>
                        </a:spcAft>
                      </a:pPr>
                      <a:r>
                        <a:rPr lang="en-US" sz="1300" b="0" i="0" u="none" strike="noStrike" kern="1200" dirty="0" smtClean="0">
                          <a:solidFill>
                            <a:srgbClr val="000000"/>
                          </a:solidFill>
                          <a:effectLst/>
                          <a:latin typeface="Calibri" panose="020F0502020204030204" pitchFamily="34" charset="0"/>
                          <a:ea typeface="+mn-ea"/>
                          <a:cs typeface="+mn-cs"/>
                        </a:rPr>
                        <a:t>Petitions for documents in form other than that provided by this part, or in form other than that generally provided by Director, to be decided in accordance with merits.</a:t>
                      </a:r>
                      <a:endParaRPr lang="en-US" sz="1300" b="0" i="0" u="none" strike="noStrike" kern="1200" dirty="0">
                        <a:solidFill>
                          <a:srgbClr val="000000"/>
                        </a:solidFill>
                        <a:effectLst/>
                        <a:latin typeface="Calibri" panose="020F0502020204030204" pitchFamily="34" charset="0"/>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300" b="0" i="0" u="none" strike="noStrike" kern="1200" dirty="0" smtClean="0">
                          <a:solidFill>
                            <a:srgbClr val="000000"/>
                          </a:solidFill>
                          <a:effectLst/>
                          <a:latin typeface="Calibri" panose="020F0502020204030204" pitchFamily="34" charset="0"/>
                          <a:ea typeface="+mn-ea"/>
                          <a:cs typeface="+mn-cs"/>
                        </a:rPr>
                        <a:t>At cost</a:t>
                      </a:r>
                      <a:endParaRPr lang="en-US" sz="1300" b="0" i="0" u="none" strike="noStrike" kern="1200" dirty="0">
                        <a:solidFill>
                          <a:srgbClr val="000000"/>
                        </a:solidFill>
                        <a:effectLst/>
                        <a:latin typeface="Calibri" panose="020F0502020204030204" pitchFamily="34" charset="0"/>
                        <a:ea typeface="+mn-ea"/>
                        <a:cs typeface="+mn-cs"/>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bl>
          </a:graphicData>
        </a:graphic>
      </p:graphicFrame>
    </p:spTree>
    <p:extLst>
      <p:ext uri="{BB962C8B-B14F-4D97-AF65-F5344CB8AC3E}">
        <p14:creationId xmlns:p14="http://schemas.microsoft.com/office/powerpoint/2010/main" val="31117255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720340"/>
            <a:ext cx="8404858" cy="625687"/>
          </a:xfrm>
        </p:spPr>
        <p:txBody>
          <a:bodyPr>
            <a:noAutofit/>
          </a:bodyPr>
          <a:lstStyle/>
          <a:p>
            <a:pPr lvl="1" algn="ctr" defTabSz="457200" rtl="0">
              <a:spcBef>
                <a:spcPct val="0"/>
              </a:spcBef>
            </a:pPr>
            <a:r>
              <a:rPr lang="en-US" sz="3200" b="1" kern="1200" dirty="0">
                <a:solidFill>
                  <a:schemeClr val="tx1"/>
                </a:solidFill>
                <a:latin typeface="Segoe UI"/>
                <a:ea typeface="+mn-ea"/>
                <a:cs typeface="+mn-cs"/>
              </a:rPr>
              <a:t>Conclusion</a:t>
            </a:r>
          </a:p>
        </p:txBody>
      </p:sp>
      <p:sp>
        <p:nvSpPr>
          <p:cNvPr id="3" name="Slide Number Placeholder 2"/>
          <p:cNvSpPr>
            <a:spLocks noGrp="1"/>
          </p:cNvSpPr>
          <p:nvPr>
            <p:ph type="sldNum" sz="quarter" idx="12"/>
          </p:nvPr>
        </p:nvSpPr>
        <p:spPr/>
        <p:txBody>
          <a:bodyPr/>
          <a:lstStyle/>
          <a:p>
            <a:fld id="{92DA454B-C859-4892-B9FA-68B588C9F547}" type="slidenum">
              <a:rPr lang="en-US" smtClean="0"/>
              <a:t>19</a:t>
            </a:fld>
            <a:endParaRPr lang="en-US" dirty="0"/>
          </a:p>
        </p:txBody>
      </p:sp>
    </p:spTree>
    <p:extLst>
      <p:ext uri="{BB962C8B-B14F-4D97-AF65-F5344CB8AC3E}">
        <p14:creationId xmlns:p14="http://schemas.microsoft.com/office/powerpoint/2010/main" val="21809369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Overview</a:t>
            </a:r>
            <a:endParaRPr lang="en-US" sz="2400" b="1" i="1" dirty="0">
              <a:latin typeface="+mn-lt"/>
            </a:endParaRPr>
          </a:p>
        </p:txBody>
      </p:sp>
      <p:sp>
        <p:nvSpPr>
          <p:cNvPr id="4" name="Content Placeholder 2"/>
          <p:cNvSpPr>
            <a:spLocks noGrp="1"/>
          </p:cNvSpPr>
          <p:nvPr>
            <p:ph idx="1"/>
          </p:nvPr>
        </p:nvSpPr>
        <p:spPr>
          <a:xfrm>
            <a:off x="457198" y="784698"/>
            <a:ext cx="8229600" cy="4688731"/>
          </a:xfrm>
        </p:spPr>
        <p:txBody>
          <a:bodyPr>
            <a:normAutofit fontScale="92500" lnSpcReduction="10000"/>
          </a:bodyPr>
          <a:lstStyle/>
          <a:p>
            <a:pPr>
              <a:spcBef>
                <a:spcPts val="600"/>
              </a:spcBef>
              <a:buFont typeface="Arial" panose="020B0604020202020204" pitchFamily="34" charset="0"/>
              <a:buChar char="•"/>
            </a:pPr>
            <a:r>
              <a:rPr lang="en-US" sz="1700" dirty="0"/>
              <a:t>Section 10 of the Leahy‐Smith America Invents Act (AIA) authorizes the United States Patent and Trademark Office (USPTO) to, in part, “set or adjust by rule any fee established, authorized, or charged” under Title 35 of the United States Code provided that the aggregate patent fee revenue equals the aggregate estimated cost of patent operations, including administrative costs</a:t>
            </a:r>
            <a:r>
              <a:rPr lang="en-US" sz="1700" dirty="0" smtClean="0"/>
              <a:t>. The USPTO first used AIA fee setting authority to set patent fees in FY 2013.</a:t>
            </a:r>
            <a:endParaRPr lang="en-US" sz="1700" dirty="0"/>
          </a:p>
          <a:p>
            <a:pPr>
              <a:spcBef>
                <a:spcPts val="600"/>
              </a:spcBef>
              <a:buFont typeface="Arial" panose="020B0604020202020204" pitchFamily="34" charset="0"/>
              <a:buChar char="•"/>
            </a:pPr>
            <a:r>
              <a:rPr lang="en-US" sz="1700" dirty="0"/>
              <a:t>Following the initial AIA </a:t>
            </a:r>
            <a:r>
              <a:rPr lang="en-US" sz="1700" dirty="0" smtClean="0"/>
              <a:t>patent </a:t>
            </a:r>
            <a:r>
              <a:rPr lang="en-US" sz="1700" dirty="0"/>
              <a:t>fee </a:t>
            </a:r>
            <a:r>
              <a:rPr lang="en-US" sz="1700" dirty="0" smtClean="0"/>
              <a:t>setting, </a:t>
            </a:r>
            <a:r>
              <a:rPr lang="en-US" sz="1700" dirty="0"/>
              <a:t>the USPTO now proposes to </a:t>
            </a:r>
            <a:r>
              <a:rPr lang="en-US" sz="1700" dirty="0" smtClean="0"/>
              <a:t>set </a:t>
            </a:r>
            <a:r>
              <a:rPr lang="en-US" sz="1700" dirty="0"/>
              <a:t>and adjust patent fees using AIA authority to recover the aggregate estimated cost of the patent operation and USPTO administrative services that support patent operations</a:t>
            </a:r>
            <a:r>
              <a:rPr lang="en-US" sz="1700" dirty="0" smtClean="0"/>
              <a:t>.</a:t>
            </a:r>
            <a:endParaRPr lang="en-US" sz="1700" dirty="0"/>
          </a:p>
          <a:p>
            <a:pPr>
              <a:spcBef>
                <a:spcPts val="600"/>
              </a:spcBef>
              <a:buFont typeface="Arial" panose="020B0604020202020204" pitchFamily="34" charset="0"/>
              <a:buChar char="•"/>
            </a:pPr>
            <a:r>
              <a:rPr lang="en-US" sz="1700" dirty="0"/>
              <a:t>In keeping with the AIA fee setting process and USPTO policy, the Office conducted a comprehensive biennial fee review in FY 2015 to assess the effectiveness of the existing fee schedule. From the fee review, the Office developed several fee change proposals, which </a:t>
            </a:r>
            <a:r>
              <a:rPr lang="en-US" sz="1700" dirty="0" smtClean="0"/>
              <a:t>were consolidated </a:t>
            </a:r>
            <a:r>
              <a:rPr lang="en-US" sz="1700" dirty="0"/>
              <a:t>and presented to the Patent Public Advisory Committee (PPAC) in October 2015 as an </a:t>
            </a:r>
            <a:r>
              <a:rPr lang="en-US" sz="1700" dirty="0" smtClean="0"/>
              <a:t>initial fee setting </a:t>
            </a:r>
            <a:r>
              <a:rPr lang="en-US" sz="1700" dirty="0"/>
              <a:t>proposal. The PPAC conducted a </a:t>
            </a:r>
            <a:r>
              <a:rPr lang="en-US" sz="1700" dirty="0" smtClean="0"/>
              <a:t>hearing in November 2015 </a:t>
            </a:r>
            <a:r>
              <a:rPr lang="en-US" sz="1700" dirty="0"/>
              <a:t>and </a:t>
            </a:r>
            <a:r>
              <a:rPr lang="en-US" sz="1700" dirty="0" smtClean="0"/>
              <a:t>accepted public </a:t>
            </a:r>
            <a:r>
              <a:rPr lang="en-US" sz="1700" dirty="0"/>
              <a:t>comments before preparing a written report in response to the initial proposal. The </a:t>
            </a:r>
            <a:r>
              <a:rPr lang="en-US" sz="1700" dirty="0" smtClean="0"/>
              <a:t>Office considered the PPAC report (released in February 2016) when it developed </a:t>
            </a:r>
            <a:r>
              <a:rPr lang="en-US" sz="1700" dirty="0"/>
              <a:t>the </a:t>
            </a:r>
            <a:r>
              <a:rPr lang="en-US" sz="1700" dirty="0" smtClean="0"/>
              <a:t>notice of proposed rulemaking (NPRM).</a:t>
            </a:r>
            <a:endParaRPr lang="en-US" sz="1700" dirty="0"/>
          </a:p>
          <a:p>
            <a:pPr>
              <a:spcBef>
                <a:spcPts val="600"/>
              </a:spcBef>
              <a:buFont typeface="Arial" panose="020B0604020202020204" pitchFamily="34" charset="0"/>
              <a:buChar char="•"/>
            </a:pPr>
            <a:r>
              <a:rPr lang="en-US" sz="1600" dirty="0" smtClean="0"/>
              <a:t>The </a:t>
            </a:r>
            <a:r>
              <a:rPr lang="en-US" sz="1600" dirty="0"/>
              <a:t>Office plans to issue a final rule in 2017 following a review of comments received during the </a:t>
            </a:r>
            <a:r>
              <a:rPr lang="en-US" sz="1600" dirty="0" smtClean="0"/>
              <a:t>public </a:t>
            </a:r>
            <a:r>
              <a:rPr lang="en-US" sz="1600" dirty="0"/>
              <a:t>comment period.</a:t>
            </a:r>
          </a:p>
        </p:txBody>
      </p:sp>
      <p:sp>
        <p:nvSpPr>
          <p:cNvPr id="3" name="Slide Number Placeholder 2"/>
          <p:cNvSpPr>
            <a:spLocks noGrp="1"/>
          </p:cNvSpPr>
          <p:nvPr>
            <p:ph type="sldNum" sz="quarter" idx="12"/>
          </p:nvPr>
        </p:nvSpPr>
        <p:spPr/>
        <p:txBody>
          <a:bodyPr/>
          <a:lstStyle/>
          <a:p>
            <a:fld id="{92DA454B-C859-4892-B9FA-68B588C9F547}" type="slidenum">
              <a:rPr lang="en-US" smtClean="0"/>
              <a:t>2</a:t>
            </a:fld>
            <a:endParaRPr lang="en-US" dirty="0"/>
          </a:p>
        </p:txBody>
      </p:sp>
    </p:spTree>
    <p:extLst>
      <p:ext uri="{BB962C8B-B14F-4D97-AF65-F5344CB8AC3E}">
        <p14:creationId xmlns:p14="http://schemas.microsoft.com/office/powerpoint/2010/main" val="2378894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Alternatives and Cost-Benefit Analysis</a:t>
            </a:r>
            <a:endParaRPr lang="en-US" b="1" i="1" dirty="0">
              <a:latin typeface="+mn-lt"/>
            </a:endParaRPr>
          </a:p>
        </p:txBody>
      </p:sp>
      <p:sp>
        <p:nvSpPr>
          <p:cNvPr id="4" name="Content Placeholder 2"/>
          <p:cNvSpPr>
            <a:spLocks noGrp="1"/>
          </p:cNvSpPr>
          <p:nvPr>
            <p:ph idx="1"/>
          </p:nvPr>
        </p:nvSpPr>
        <p:spPr>
          <a:xfrm>
            <a:off x="457200" y="760644"/>
            <a:ext cx="8377707" cy="4676988"/>
          </a:xfrm>
        </p:spPr>
        <p:txBody>
          <a:bodyPr>
            <a:noAutofit/>
          </a:bodyPr>
          <a:lstStyle/>
          <a:p>
            <a:pPr>
              <a:buFont typeface="Arial" panose="020B0604020202020204" pitchFamily="34" charset="0"/>
              <a:buChar char="•"/>
            </a:pPr>
            <a:r>
              <a:rPr lang="en-US" sz="1450" dirty="0" smtClean="0"/>
              <a:t>The </a:t>
            </a:r>
            <a:r>
              <a:rPr lang="en-US" sz="1450" dirty="0"/>
              <a:t>Office conducted </a:t>
            </a:r>
            <a:r>
              <a:rPr lang="en-US" sz="1450" dirty="0" smtClean="0"/>
              <a:t>two analyses as required</a:t>
            </a:r>
            <a:r>
              <a:rPr lang="en-US" sz="1450" dirty="0"/>
              <a:t>. The Office analyzed four alternatives for how well they aligned to the Office’s rulemaking strategies and goals, which are comprised of strategic priorities (goals, objectives, and initiatives) from the </a:t>
            </a:r>
            <a:r>
              <a:rPr lang="en-US" sz="1450" i="1" dirty="0"/>
              <a:t>USPTO 2014-2018 Strategic Plan</a:t>
            </a:r>
            <a:r>
              <a:rPr lang="en-US" sz="1450" dirty="0"/>
              <a:t> (Strategic Plan) and the Office’s fee setting policy factors.  </a:t>
            </a:r>
            <a:r>
              <a:rPr lang="en-US" sz="1450" dirty="0" smtClean="0"/>
              <a:t>The four alternatives are: (1) the </a:t>
            </a:r>
            <a:r>
              <a:rPr lang="en-US" sz="1450" dirty="0"/>
              <a:t>current NPRM, </a:t>
            </a:r>
            <a:r>
              <a:rPr lang="en-US" sz="1450" dirty="0" smtClean="0"/>
              <a:t>(2) unit </a:t>
            </a:r>
            <a:r>
              <a:rPr lang="en-US" sz="1450" dirty="0"/>
              <a:t>cost recovery, </a:t>
            </a:r>
            <a:r>
              <a:rPr lang="en-US" sz="1450" dirty="0" smtClean="0"/>
              <a:t>(3) across </a:t>
            </a:r>
            <a:r>
              <a:rPr lang="en-US" sz="1450" dirty="0"/>
              <a:t>the board increase</a:t>
            </a:r>
            <a:r>
              <a:rPr lang="en-US" sz="1450" dirty="0" smtClean="0"/>
              <a:t>, </a:t>
            </a:r>
            <a:r>
              <a:rPr lang="en-US" sz="1450" dirty="0"/>
              <a:t>and </a:t>
            </a:r>
            <a:r>
              <a:rPr lang="en-US" sz="1450" dirty="0" smtClean="0"/>
              <a:t>(4) baseline </a:t>
            </a:r>
            <a:r>
              <a:rPr lang="en-US" sz="1450" dirty="0"/>
              <a:t>(current fee schedule). </a:t>
            </a:r>
            <a:endParaRPr lang="en-US" sz="1450" dirty="0" smtClean="0"/>
          </a:p>
          <a:p>
            <a:pPr>
              <a:buFont typeface="Arial" panose="020B0604020202020204" pitchFamily="34" charset="0"/>
              <a:buChar char="•"/>
            </a:pPr>
            <a:r>
              <a:rPr lang="en-US" sz="1450" dirty="0" smtClean="0"/>
              <a:t>The Initial </a:t>
            </a:r>
            <a:r>
              <a:rPr lang="en-US" sz="1450" dirty="0"/>
              <a:t>Regulatory Flexibility Analysis (IRFA) </a:t>
            </a:r>
            <a:r>
              <a:rPr lang="en-US" sz="1450" dirty="0" smtClean="0"/>
              <a:t>finds that the proposed alternative does not impose undue or disproportionate burdens on smaller entities.</a:t>
            </a:r>
          </a:p>
          <a:p>
            <a:pPr>
              <a:buFont typeface="Arial" panose="020B0604020202020204" pitchFamily="34" charset="0"/>
              <a:buChar char="•"/>
            </a:pPr>
            <a:r>
              <a:rPr lang="en-US" sz="1450" dirty="0" smtClean="0"/>
              <a:t>The Regulatory Impact Analysis (RIA</a:t>
            </a:r>
            <a:r>
              <a:rPr lang="en-US" sz="1450" dirty="0"/>
              <a:t>) </a:t>
            </a:r>
            <a:r>
              <a:rPr lang="en-US" sz="1450" dirty="0" smtClean="0"/>
              <a:t>concludes </a:t>
            </a:r>
            <a:r>
              <a:rPr lang="en-US" sz="1450" dirty="0"/>
              <a:t>that the overall qualitative benefits to patent applicants, patent holders, other patent stakeholders, and society of the proposed fee schedule </a:t>
            </a:r>
            <a:r>
              <a:rPr lang="en-US" sz="1450" dirty="0" smtClean="0"/>
              <a:t>are significant, specifically those benefits related to the </a:t>
            </a:r>
            <a:r>
              <a:rPr lang="en-US" sz="1450" dirty="0"/>
              <a:t>targeted </a:t>
            </a:r>
            <a:r>
              <a:rPr lang="en-US" sz="1450" dirty="0" smtClean="0"/>
              <a:t>fee </a:t>
            </a:r>
            <a:r>
              <a:rPr lang="en-US" sz="1450" dirty="0"/>
              <a:t>schedule </a:t>
            </a:r>
            <a:r>
              <a:rPr lang="en-US" sz="1450" dirty="0" smtClean="0"/>
              <a:t>design changes.  </a:t>
            </a:r>
          </a:p>
          <a:p>
            <a:pPr>
              <a:buFont typeface="Arial" panose="020B0604020202020204" pitchFamily="34" charset="0"/>
              <a:buChar char="•"/>
            </a:pPr>
            <a:r>
              <a:rPr lang="en-US" sz="1450" dirty="0" smtClean="0"/>
              <a:t>Both analyses found that patent </a:t>
            </a:r>
            <a:r>
              <a:rPr lang="en-US" sz="1450" dirty="0"/>
              <a:t>applicants and holders can expect continued progress towards the Office’s strategic priorities of quality enhancements and optimizing the timeliness of patent processing (through reductions to backlog and pendency).  The proposed </a:t>
            </a:r>
            <a:r>
              <a:rPr lang="en-US" sz="1450" dirty="0" smtClean="0"/>
              <a:t>fee schedule </a:t>
            </a:r>
            <a:r>
              <a:rPr lang="en-US" sz="1450" dirty="0"/>
              <a:t>will also provide the resources the Office estimates are necessary to continue IT improvements as it works to improve operations and the customer experience with the USPTO.  Along with these improvements, the proposed schedule will allow the Office to build and maintain a viable operating reserve level that fulfills the need to mitigate operational risk caused by financial resource volatility, i.e., unanticipated funding fluctuations</a:t>
            </a:r>
            <a:r>
              <a:rPr lang="en-US" sz="1450" dirty="0" smtClean="0"/>
              <a:t>.</a:t>
            </a:r>
            <a:endParaRPr lang="en-US" sz="1450" dirty="0"/>
          </a:p>
        </p:txBody>
      </p:sp>
      <p:sp>
        <p:nvSpPr>
          <p:cNvPr id="3" name="Slide Number Placeholder 2"/>
          <p:cNvSpPr>
            <a:spLocks noGrp="1"/>
          </p:cNvSpPr>
          <p:nvPr>
            <p:ph type="sldNum" sz="quarter" idx="12"/>
          </p:nvPr>
        </p:nvSpPr>
        <p:spPr/>
        <p:txBody>
          <a:bodyPr/>
          <a:lstStyle/>
          <a:p>
            <a:fld id="{92DA454B-C859-4892-B9FA-68B588C9F547}" type="slidenum">
              <a:rPr lang="en-US" smtClean="0"/>
              <a:t>20</a:t>
            </a:fld>
            <a:endParaRPr lang="en-US" dirty="0"/>
          </a:p>
        </p:txBody>
      </p:sp>
    </p:spTree>
    <p:extLst>
      <p:ext uri="{BB962C8B-B14F-4D97-AF65-F5344CB8AC3E}">
        <p14:creationId xmlns:p14="http://schemas.microsoft.com/office/powerpoint/2010/main" val="7452666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Benefits For Stakeholders</a:t>
            </a:r>
            <a:endParaRPr lang="en-US" sz="2400" b="1" i="1" dirty="0">
              <a:latin typeface="+mn-lt"/>
            </a:endParaRPr>
          </a:p>
        </p:txBody>
      </p:sp>
      <p:sp>
        <p:nvSpPr>
          <p:cNvPr id="4" name="Content Placeholder 2"/>
          <p:cNvSpPr>
            <a:spLocks noGrp="1"/>
          </p:cNvSpPr>
          <p:nvPr>
            <p:ph idx="1"/>
          </p:nvPr>
        </p:nvSpPr>
        <p:spPr>
          <a:xfrm>
            <a:off x="457200" y="793327"/>
            <a:ext cx="8389620" cy="4676140"/>
          </a:xfrm>
        </p:spPr>
        <p:txBody>
          <a:bodyPr>
            <a:noAutofit/>
          </a:bodyPr>
          <a:lstStyle/>
          <a:p>
            <a:pPr marL="0" indent="0">
              <a:buNone/>
            </a:pPr>
            <a:r>
              <a:rPr lang="en-US" sz="1600" dirty="0" smtClean="0"/>
              <a:t>In conclusion, implementation of the </a:t>
            </a:r>
            <a:r>
              <a:rPr lang="en-US" sz="1600" dirty="0"/>
              <a:t>USPTO fee proposal </a:t>
            </a:r>
            <a:r>
              <a:rPr lang="en-US" sz="1600" dirty="0" smtClean="0"/>
              <a:t>will benefit </a:t>
            </a:r>
            <a:r>
              <a:rPr lang="en-US" sz="1600" dirty="0"/>
              <a:t>the </a:t>
            </a:r>
            <a:r>
              <a:rPr lang="en-US" sz="1600" dirty="0" smtClean="0"/>
              <a:t>IP community by enabling the USPTO to:</a:t>
            </a:r>
            <a:endParaRPr lang="en-US" sz="1600" dirty="0"/>
          </a:p>
          <a:p>
            <a:pPr>
              <a:buFont typeface="Arial" panose="020B0604020202020204" pitchFamily="34" charset="0"/>
              <a:buChar char="•"/>
            </a:pPr>
            <a:r>
              <a:rPr lang="en-US" sz="1600" dirty="0" smtClean="0"/>
              <a:t>Continue to enhance the quality of patent examinations via enhanced initiatives based on public feedback during patent quality forums</a:t>
            </a:r>
          </a:p>
          <a:p>
            <a:pPr>
              <a:buFont typeface="Arial" panose="020B0604020202020204" pitchFamily="34" charset="0"/>
              <a:buChar char="•"/>
            </a:pPr>
            <a:r>
              <a:rPr lang="en-US" sz="1600" dirty="0" smtClean="0"/>
              <a:t>Achieve optimal </a:t>
            </a:r>
            <a:r>
              <a:rPr lang="en-US" sz="1600" dirty="0"/>
              <a:t>examination times </a:t>
            </a:r>
            <a:r>
              <a:rPr lang="en-US" sz="1600" dirty="0" smtClean="0"/>
              <a:t>that will facilitate bringing </a:t>
            </a:r>
            <a:r>
              <a:rPr lang="en-US" sz="1600" dirty="0"/>
              <a:t>valuable patent assets to market </a:t>
            </a:r>
            <a:r>
              <a:rPr lang="en-US" sz="1600" dirty="0" smtClean="0"/>
              <a:t>faster </a:t>
            </a:r>
            <a:r>
              <a:rPr lang="en-US" sz="1600" dirty="0"/>
              <a:t>and </a:t>
            </a:r>
            <a:r>
              <a:rPr lang="en-US" sz="1600" dirty="0" smtClean="0"/>
              <a:t>reducing </a:t>
            </a:r>
            <a:r>
              <a:rPr lang="en-US" sz="1600" dirty="0"/>
              <a:t>congestion for all other </a:t>
            </a:r>
            <a:r>
              <a:rPr lang="en-US" sz="1600" dirty="0" smtClean="0"/>
              <a:t>applicants</a:t>
            </a:r>
            <a:endParaRPr lang="en-US" sz="1600" dirty="0"/>
          </a:p>
          <a:p>
            <a:pPr>
              <a:buFont typeface="Arial" panose="020B0604020202020204" pitchFamily="34" charset="0"/>
              <a:buChar char="•"/>
            </a:pPr>
            <a:r>
              <a:rPr lang="en-US" sz="1600" dirty="0" smtClean="0"/>
              <a:t>Provide more patent </a:t>
            </a:r>
            <a:r>
              <a:rPr lang="en-US" sz="1600" dirty="0"/>
              <a:t>prosecution options to enhance applicant choice and </a:t>
            </a:r>
            <a:r>
              <a:rPr lang="en-US" sz="1600" dirty="0" smtClean="0"/>
              <a:t>agency efficiency</a:t>
            </a:r>
          </a:p>
          <a:p>
            <a:pPr>
              <a:buFont typeface="Arial" panose="020B0604020202020204" pitchFamily="34" charset="0"/>
              <a:buChar char="•"/>
            </a:pPr>
            <a:r>
              <a:rPr lang="en-US" sz="1600" dirty="0" smtClean="0"/>
              <a:t>Align PTAB fees with costs while maintaining high quality and efficient proceedings</a:t>
            </a:r>
          </a:p>
          <a:p>
            <a:pPr>
              <a:buFont typeface="Arial" panose="020B0604020202020204" pitchFamily="34" charset="0"/>
              <a:buChar char="•"/>
            </a:pPr>
            <a:r>
              <a:rPr lang="en-US" sz="1600" dirty="0" smtClean="0"/>
              <a:t>Modernize patent IT systems </a:t>
            </a:r>
            <a:r>
              <a:rPr lang="en-US" sz="1600" dirty="0"/>
              <a:t>to increase efficiencies by providing a uniform platform for conducting business with the Office, including registering, entering, and updating information, and paying </a:t>
            </a:r>
            <a:r>
              <a:rPr lang="en-US" sz="1600" dirty="0" smtClean="0"/>
              <a:t>fees</a:t>
            </a:r>
            <a:endParaRPr lang="en-US" sz="1600" dirty="0"/>
          </a:p>
          <a:p>
            <a:pPr>
              <a:buFont typeface="Arial" panose="020B0604020202020204" pitchFamily="34" charset="0"/>
              <a:buChar char="•"/>
            </a:pPr>
            <a:r>
              <a:rPr lang="en-US" sz="1600" dirty="0" smtClean="0"/>
              <a:t>Stabilize </a:t>
            </a:r>
            <a:r>
              <a:rPr lang="en-US" sz="1600" dirty="0"/>
              <a:t>USPTO operations to deliver quality patent examinations and </a:t>
            </a:r>
            <a:r>
              <a:rPr lang="en-US" sz="1600" dirty="0" smtClean="0"/>
              <a:t>avoid future </a:t>
            </a:r>
            <a:r>
              <a:rPr lang="en-US" sz="1600" dirty="0"/>
              <a:t>patent application backlogs, even in times of financial </a:t>
            </a:r>
            <a:r>
              <a:rPr lang="en-US" sz="1600" dirty="0" smtClean="0"/>
              <a:t>fluctuations</a:t>
            </a:r>
          </a:p>
          <a:p>
            <a:pPr>
              <a:buFont typeface="Arial" panose="020B0604020202020204" pitchFamily="34" charset="0"/>
              <a:buChar char="•"/>
            </a:pPr>
            <a:r>
              <a:rPr lang="en-US" sz="1600" dirty="0" smtClean="0"/>
              <a:t>Deliver value to fee-paying customers and the public through a streamlined and more cost-based fee schedule</a:t>
            </a:r>
          </a:p>
          <a:p>
            <a:pPr>
              <a:buFont typeface="Arial" panose="020B0604020202020204" pitchFamily="34" charset="0"/>
              <a:buChar char="•"/>
            </a:pPr>
            <a:r>
              <a:rPr lang="en-US" sz="1600" dirty="0" smtClean="0"/>
              <a:t>Recruit and retain the highest quality employees to accomplish the work of the Office</a:t>
            </a:r>
          </a:p>
        </p:txBody>
      </p:sp>
      <p:sp>
        <p:nvSpPr>
          <p:cNvPr id="3" name="Slide Number Placeholder 2"/>
          <p:cNvSpPr>
            <a:spLocks noGrp="1"/>
          </p:cNvSpPr>
          <p:nvPr>
            <p:ph type="sldNum" sz="quarter" idx="12"/>
          </p:nvPr>
        </p:nvSpPr>
        <p:spPr/>
        <p:txBody>
          <a:bodyPr/>
          <a:lstStyle/>
          <a:p>
            <a:fld id="{92DA454B-C859-4892-B9FA-68B588C9F547}" type="slidenum">
              <a:rPr lang="en-US" smtClean="0"/>
              <a:t>21</a:t>
            </a:fld>
            <a:endParaRPr lang="en-US" dirty="0"/>
          </a:p>
        </p:txBody>
      </p:sp>
    </p:spTree>
    <p:extLst>
      <p:ext uri="{BB962C8B-B14F-4D97-AF65-F5344CB8AC3E}">
        <p14:creationId xmlns:p14="http://schemas.microsoft.com/office/powerpoint/2010/main" val="33438437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150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a:latin typeface="+mn-lt"/>
              </a:rPr>
              <a:t>Fee Setting Goals and Objectives</a:t>
            </a:r>
          </a:p>
        </p:txBody>
      </p:sp>
      <p:sp>
        <p:nvSpPr>
          <p:cNvPr id="4" name="Content Placeholder 2"/>
          <p:cNvSpPr>
            <a:spLocks noGrp="1"/>
          </p:cNvSpPr>
          <p:nvPr>
            <p:ph idx="1"/>
          </p:nvPr>
        </p:nvSpPr>
        <p:spPr>
          <a:xfrm>
            <a:off x="457200" y="1013461"/>
            <a:ext cx="8001000" cy="4390708"/>
          </a:xfrm>
        </p:spPr>
        <p:txBody>
          <a:bodyPr>
            <a:normAutofit/>
          </a:bodyPr>
          <a:lstStyle/>
          <a:p>
            <a:pPr>
              <a:spcBef>
                <a:spcPts val="600"/>
              </a:spcBef>
            </a:pPr>
            <a:r>
              <a:rPr lang="en-US" sz="1600" dirty="0"/>
              <a:t>The goal of fee setting at the USPTO is to provide sufficient financial resources to facilitate the effective administration of the United States intellectual property system.</a:t>
            </a:r>
          </a:p>
          <a:p>
            <a:pPr>
              <a:spcBef>
                <a:spcPts val="600"/>
              </a:spcBef>
            </a:pPr>
            <a:r>
              <a:rPr lang="en-US" sz="1600" dirty="0"/>
              <a:t>The Office leadership reviewed and analyzed fee change proposals for their alignment to the </a:t>
            </a:r>
            <a:r>
              <a:rPr lang="en-US" sz="1600" i="1" dirty="0" smtClean="0"/>
              <a:t>USPTO </a:t>
            </a:r>
            <a:r>
              <a:rPr lang="en-US" sz="1600" i="1" dirty="0"/>
              <a:t>2014 – 2018 Strategic </a:t>
            </a:r>
            <a:r>
              <a:rPr lang="en-US" sz="1600" i="1" dirty="0" smtClean="0"/>
              <a:t>Plan </a:t>
            </a:r>
            <a:r>
              <a:rPr lang="en-US" sz="1600" dirty="0" smtClean="0"/>
              <a:t>goals </a:t>
            </a:r>
            <a:r>
              <a:rPr lang="en-US" sz="1600" dirty="0"/>
              <a:t>and the USPTO’s Fee Structure Philosophy, initially introduced during the 2013 fee setting process.</a:t>
            </a:r>
          </a:p>
          <a:p>
            <a:pPr>
              <a:spcBef>
                <a:spcPts val="600"/>
              </a:spcBef>
            </a:pPr>
            <a:r>
              <a:rPr lang="en-US" sz="1600" dirty="0"/>
              <a:t>The fee setting proposal in the NPRM is directly aligned to </a:t>
            </a:r>
            <a:r>
              <a:rPr lang="en-US" sz="1600" dirty="0" smtClean="0"/>
              <a:t>the following Strategic Plan goals:</a:t>
            </a:r>
            <a:endParaRPr lang="en-US" sz="1600" dirty="0"/>
          </a:p>
          <a:p>
            <a:pPr marL="742950" lvl="2" indent="-342900"/>
            <a:r>
              <a:rPr lang="en-US" sz="1200" dirty="0"/>
              <a:t>Goal I: Optimize Patent Quality and Timeliness</a:t>
            </a:r>
          </a:p>
          <a:p>
            <a:pPr marL="742950" lvl="2" indent="-342900"/>
            <a:r>
              <a:rPr lang="en-US" sz="1200" dirty="0"/>
              <a:t>Goal II: Pursue Global IP Policy Protection and Enforcement </a:t>
            </a:r>
          </a:p>
          <a:p>
            <a:pPr marL="742950" lvl="2" indent="-342900"/>
            <a:r>
              <a:rPr lang="en-US" sz="1200" dirty="0"/>
              <a:t>Management Goal: Achieve Organizational Excellence </a:t>
            </a:r>
          </a:p>
          <a:p>
            <a:pPr>
              <a:spcBef>
                <a:spcPts val="600"/>
              </a:spcBef>
            </a:pPr>
            <a:r>
              <a:rPr lang="en-US" sz="1600" dirty="0"/>
              <a:t>The Fee Structure Philosophy has four objectives or fee setting policy factors:</a:t>
            </a:r>
          </a:p>
          <a:p>
            <a:pPr marL="742950" lvl="2" indent="-342900"/>
            <a:r>
              <a:rPr lang="en-US" sz="1200" dirty="0"/>
              <a:t>Promote innovation strategies</a:t>
            </a:r>
          </a:p>
          <a:p>
            <a:pPr marL="742950" lvl="2" indent="-342900"/>
            <a:r>
              <a:rPr lang="en-US" sz="1200" dirty="0"/>
              <a:t>Align fees with the full cost of products and services</a:t>
            </a:r>
          </a:p>
          <a:p>
            <a:pPr marL="742950" lvl="2" indent="-342900"/>
            <a:r>
              <a:rPr lang="en-US" sz="1200" dirty="0"/>
              <a:t>Set fees to facilitate the effective administration of the patent system</a:t>
            </a:r>
          </a:p>
          <a:p>
            <a:pPr marL="742950" lvl="2" indent="-342900"/>
            <a:r>
              <a:rPr lang="en-US" sz="1200" dirty="0"/>
              <a:t>Offer application processing options</a:t>
            </a:r>
          </a:p>
        </p:txBody>
      </p:sp>
      <p:sp>
        <p:nvSpPr>
          <p:cNvPr id="3" name="Slide Number Placeholder 2"/>
          <p:cNvSpPr>
            <a:spLocks noGrp="1"/>
          </p:cNvSpPr>
          <p:nvPr>
            <p:ph type="sldNum" sz="quarter" idx="12"/>
          </p:nvPr>
        </p:nvSpPr>
        <p:spPr/>
        <p:txBody>
          <a:bodyPr/>
          <a:lstStyle/>
          <a:p>
            <a:fld id="{92DA454B-C859-4892-B9FA-68B588C9F547}" type="slidenum">
              <a:rPr lang="en-US" smtClean="0"/>
              <a:t>3</a:t>
            </a:fld>
            <a:endParaRPr lang="en-US" dirty="0"/>
          </a:p>
        </p:txBody>
      </p:sp>
    </p:spTree>
    <p:extLst>
      <p:ext uri="{BB962C8B-B14F-4D97-AF65-F5344CB8AC3E}">
        <p14:creationId xmlns:p14="http://schemas.microsoft.com/office/powerpoint/2010/main" val="965077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Rulemaking Outcomes</a:t>
            </a:r>
            <a:endParaRPr lang="en-US" sz="2400" b="1" i="1" dirty="0">
              <a:latin typeface="+mn-lt"/>
            </a:endParaRPr>
          </a:p>
        </p:txBody>
      </p:sp>
      <p:sp>
        <p:nvSpPr>
          <p:cNvPr id="4" name="Content Placeholder 2"/>
          <p:cNvSpPr>
            <a:spLocks noGrp="1"/>
          </p:cNvSpPr>
          <p:nvPr>
            <p:ph idx="1"/>
          </p:nvPr>
        </p:nvSpPr>
        <p:spPr>
          <a:xfrm>
            <a:off x="524933" y="851747"/>
            <a:ext cx="8238066" cy="4427220"/>
          </a:xfrm>
        </p:spPr>
        <p:txBody>
          <a:bodyPr>
            <a:normAutofit/>
          </a:bodyPr>
          <a:lstStyle/>
          <a:p>
            <a:pPr marL="0" indent="0">
              <a:buNone/>
            </a:pPr>
            <a:r>
              <a:rPr lang="en-US" sz="1600" dirty="0" smtClean="0"/>
              <a:t>With the proposed fee schedule, the Office aims to:</a:t>
            </a:r>
          </a:p>
          <a:p>
            <a:pPr>
              <a:buFont typeface="Arial" panose="020B0604020202020204" pitchFamily="34" charset="0"/>
              <a:buChar char="•"/>
            </a:pPr>
            <a:r>
              <a:rPr lang="en-US" sz="1600" dirty="0" smtClean="0"/>
              <a:t>Continue progress towards the goals </a:t>
            </a:r>
            <a:r>
              <a:rPr lang="en-US" sz="1600" dirty="0"/>
              <a:t>and objectives of the </a:t>
            </a:r>
            <a:r>
              <a:rPr lang="en-US" sz="1600" i="1" dirty="0" smtClean="0"/>
              <a:t>USPTO FY </a:t>
            </a:r>
            <a:r>
              <a:rPr lang="en-US" sz="1600" i="1" dirty="0"/>
              <a:t>2014 – 2018 Strategic </a:t>
            </a:r>
            <a:r>
              <a:rPr lang="en-US" sz="1600" i="1" dirty="0" smtClean="0"/>
              <a:t>Plan</a:t>
            </a:r>
            <a:r>
              <a:rPr lang="en-US" sz="1600" dirty="0" smtClean="0"/>
              <a:t>  </a:t>
            </a:r>
            <a:endParaRPr lang="en-US" sz="1600" dirty="0"/>
          </a:p>
          <a:p>
            <a:pPr>
              <a:buFont typeface="Arial" panose="020B0604020202020204" pitchFamily="34" charset="0"/>
              <a:buChar char="•"/>
            </a:pPr>
            <a:r>
              <a:rPr lang="en-US" sz="1600" dirty="0"/>
              <a:t>Maintain the current trajectory to reach target pendency and backlog levels</a:t>
            </a:r>
          </a:p>
          <a:p>
            <a:pPr>
              <a:buFont typeface="Arial" panose="020B0604020202020204" pitchFamily="34" charset="0"/>
              <a:buChar char="•"/>
            </a:pPr>
            <a:r>
              <a:rPr lang="en-US" sz="1600" dirty="0" smtClean="0"/>
              <a:t>Maintain </a:t>
            </a:r>
            <a:r>
              <a:rPr lang="en-US" sz="1600" dirty="0"/>
              <a:t>momentum for </a:t>
            </a:r>
            <a:r>
              <a:rPr lang="en-US" sz="1600" dirty="0" smtClean="0"/>
              <a:t>ongoing quality </a:t>
            </a:r>
            <a:r>
              <a:rPr lang="en-US" sz="1600" dirty="0"/>
              <a:t>initiatives like </a:t>
            </a:r>
            <a:r>
              <a:rPr lang="en-US" sz="1600" dirty="0" smtClean="0"/>
              <a:t>the Enhanced </a:t>
            </a:r>
            <a:r>
              <a:rPr lang="en-US" sz="1600" dirty="0"/>
              <a:t>Patent Quality Initiative (EPQI</a:t>
            </a:r>
            <a:r>
              <a:rPr lang="en-US" sz="1600" dirty="0" smtClean="0"/>
              <a:t>), which has already garnered significant public feedback and resulted in the establishment of 11 quality-focused programs</a:t>
            </a:r>
          </a:p>
          <a:p>
            <a:r>
              <a:rPr lang="en-US" sz="1600" dirty="0" smtClean="0"/>
              <a:t>Advance Patents </a:t>
            </a:r>
            <a:r>
              <a:rPr lang="en-US" sz="1600" dirty="0"/>
              <a:t>End-to-End (PE2E</a:t>
            </a:r>
            <a:r>
              <a:rPr lang="en-US" sz="1600" dirty="0" smtClean="0"/>
              <a:t>), a technology solution that enables a new way </a:t>
            </a:r>
            <a:r>
              <a:rPr lang="en-US" sz="1600" dirty="0"/>
              <a:t>of processing patent applications </a:t>
            </a:r>
            <a:r>
              <a:rPr lang="en-US" sz="1600" dirty="0" smtClean="0"/>
              <a:t>using a </a:t>
            </a:r>
            <a:r>
              <a:rPr lang="en-US" sz="1600" dirty="0"/>
              <a:t>single software platform to manage examination activities and integrate with existing </a:t>
            </a:r>
            <a:r>
              <a:rPr lang="en-US" sz="1600" dirty="0" smtClean="0"/>
              <a:t>systems via integrated </a:t>
            </a:r>
            <a:r>
              <a:rPr lang="en-US" sz="1600" dirty="0"/>
              <a:t>user-oriented tools that help examiners act on </a:t>
            </a:r>
            <a:r>
              <a:rPr lang="en-US" sz="1600" dirty="0" smtClean="0"/>
              <a:t>applications</a:t>
            </a:r>
          </a:p>
          <a:p>
            <a:pPr>
              <a:buFont typeface="Arial" panose="020B0604020202020204" pitchFamily="34" charset="0"/>
              <a:buChar char="•"/>
            </a:pPr>
            <a:r>
              <a:rPr lang="en-US" sz="1600" dirty="0"/>
              <a:t>Support the </a:t>
            </a:r>
            <a:r>
              <a:rPr lang="en-US" sz="1600" dirty="0" smtClean="0"/>
              <a:t>Patent Trial and Appeal Board’s (PTAB) continued </a:t>
            </a:r>
            <a:r>
              <a:rPr lang="en-US" sz="1600" dirty="0"/>
              <a:t>efforts to recruit and hire the appropriate level of </a:t>
            </a:r>
            <a:r>
              <a:rPr lang="en-US" sz="1600" dirty="0" smtClean="0"/>
              <a:t>judicial, legal, and support </a:t>
            </a:r>
            <a:r>
              <a:rPr lang="en-US" sz="1600" dirty="0"/>
              <a:t>staff to </a:t>
            </a:r>
            <a:r>
              <a:rPr lang="en-US" sz="1600" dirty="0" smtClean="0"/>
              <a:t>deliver high </a:t>
            </a:r>
            <a:r>
              <a:rPr lang="en-US" sz="1600" dirty="0"/>
              <a:t>quality and timely decisions, particularly for AIA </a:t>
            </a:r>
            <a:r>
              <a:rPr lang="en-US" sz="1600" dirty="0" smtClean="0"/>
              <a:t>trials and reexamination and </a:t>
            </a:r>
            <a:r>
              <a:rPr lang="en-US" sz="1600" dirty="0"/>
              <a:t>ex parte appeals </a:t>
            </a:r>
          </a:p>
          <a:p>
            <a:pPr>
              <a:buFont typeface="Arial" panose="020B0604020202020204" pitchFamily="34" charset="0"/>
              <a:buChar char="•"/>
            </a:pPr>
            <a:r>
              <a:rPr lang="en-US" sz="1600" dirty="0" smtClean="0"/>
              <a:t>Achieve </a:t>
            </a:r>
            <a:r>
              <a:rPr lang="en-US" sz="1600" dirty="0"/>
              <a:t>a minimum operating reserve balance in FY 2017 and work towards an optimal reserve balance by FY </a:t>
            </a:r>
            <a:r>
              <a:rPr lang="en-US" sz="1600" dirty="0" smtClean="0"/>
              <a:t>2021</a:t>
            </a:r>
            <a:endParaRPr lang="en-US" sz="1600" dirty="0"/>
          </a:p>
        </p:txBody>
      </p:sp>
      <p:sp>
        <p:nvSpPr>
          <p:cNvPr id="3" name="Slide Number Placeholder 2"/>
          <p:cNvSpPr>
            <a:spLocks noGrp="1"/>
          </p:cNvSpPr>
          <p:nvPr>
            <p:ph type="sldNum" sz="quarter" idx="12"/>
          </p:nvPr>
        </p:nvSpPr>
        <p:spPr/>
        <p:txBody>
          <a:bodyPr/>
          <a:lstStyle/>
          <a:p>
            <a:fld id="{92DA454B-C859-4892-B9FA-68B588C9F547}" type="slidenum">
              <a:rPr lang="en-US" smtClean="0"/>
              <a:t>4</a:t>
            </a:fld>
            <a:endParaRPr lang="en-US" dirty="0"/>
          </a:p>
        </p:txBody>
      </p:sp>
    </p:spTree>
    <p:extLst>
      <p:ext uri="{BB962C8B-B14F-4D97-AF65-F5344CB8AC3E}">
        <p14:creationId xmlns:p14="http://schemas.microsoft.com/office/powerpoint/2010/main" val="3555516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hidden="1"/>
          <p:cNvSpPr>
            <a:spLocks noGrp="1"/>
          </p:cNvSpPr>
          <p:nvPr>
            <p:ph type="title"/>
          </p:nvPr>
        </p:nvSpPr>
        <p:spPr/>
        <p:txBody>
          <a:bodyPr>
            <a:normAutofit fontScale="90000"/>
          </a:bodyPr>
          <a:lstStyle/>
          <a:p>
            <a:r>
              <a:rPr lang="en-US" dirty="0"/>
              <a:t>Proposed Fee Structure</a:t>
            </a:r>
            <a:br>
              <a:rPr lang="en-US" dirty="0"/>
            </a:br>
            <a:endParaRPr lang="en-US" dirty="0"/>
          </a:p>
        </p:txBody>
      </p:sp>
      <p:sp>
        <p:nvSpPr>
          <p:cNvPr id="4" name="Content Placeholder 2"/>
          <p:cNvSpPr>
            <a:spLocks noGrp="1"/>
          </p:cNvSpPr>
          <p:nvPr>
            <p:ph idx="1"/>
          </p:nvPr>
        </p:nvSpPr>
        <p:spPr/>
        <p:txBody>
          <a:bodyPr/>
          <a:lstStyle/>
          <a:p>
            <a:endParaRPr lang="en-US" dirty="0" smtClean="0"/>
          </a:p>
          <a:p>
            <a:endParaRPr lang="en-US" dirty="0" smtClean="0"/>
          </a:p>
          <a:p>
            <a:pPr marL="0" indent="0" algn="ctr">
              <a:buNone/>
            </a:pPr>
            <a:r>
              <a:rPr lang="en-US" b="1" dirty="0" smtClean="0"/>
              <a:t>Proposed Patent Fee Adjustments</a:t>
            </a:r>
            <a:endParaRPr lang="en-US" b="1" dirty="0"/>
          </a:p>
        </p:txBody>
      </p:sp>
      <p:sp>
        <p:nvSpPr>
          <p:cNvPr id="3" name="Slide Number Placeholder 2"/>
          <p:cNvSpPr>
            <a:spLocks noGrp="1"/>
          </p:cNvSpPr>
          <p:nvPr>
            <p:ph type="sldNum" sz="quarter" idx="12"/>
          </p:nvPr>
        </p:nvSpPr>
        <p:spPr/>
        <p:txBody>
          <a:bodyPr/>
          <a:lstStyle/>
          <a:p>
            <a:fld id="{92DA454B-C859-4892-B9FA-68B588C9F547}" type="slidenum">
              <a:rPr lang="en-US" smtClean="0"/>
              <a:pPr/>
              <a:t>5</a:t>
            </a:fld>
            <a:endParaRPr lang="en-US" dirty="0"/>
          </a:p>
        </p:txBody>
      </p:sp>
    </p:spTree>
    <p:extLst>
      <p:ext uri="{BB962C8B-B14F-4D97-AF65-F5344CB8AC3E}">
        <p14:creationId xmlns:p14="http://schemas.microsoft.com/office/powerpoint/2010/main" val="3167325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Proposed Fee Structure Changes</a:t>
            </a:r>
            <a:endParaRPr lang="en-US" sz="2400" b="1" i="1" dirty="0">
              <a:latin typeface="+mn-lt"/>
            </a:endParaRPr>
          </a:p>
        </p:txBody>
      </p:sp>
      <p:sp>
        <p:nvSpPr>
          <p:cNvPr id="4" name="Content Placeholder 2"/>
          <p:cNvSpPr>
            <a:spLocks noGrp="1"/>
          </p:cNvSpPr>
          <p:nvPr>
            <p:ph idx="1"/>
          </p:nvPr>
        </p:nvSpPr>
        <p:spPr>
          <a:xfrm>
            <a:off x="457200" y="944880"/>
            <a:ext cx="8229600" cy="4586596"/>
          </a:xfrm>
        </p:spPr>
        <p:txBody>
          <a:bodyPr>
            <a:noAutofit/>
          </a:bodyPr>
          <a:lstStyle/>
          <a:p>
            <a:pPr marL="0" indent="0">
              <a:buNone/>
            </a:pPr>
            <a:r>
              <a:rPr lang="en-US" sz="1600" dirty="0"/>
              <a:t>The USPTO proposes to set or adjust the fees contained in </a:t>
            </a:r>
            <a:r>
              <a:rPr lang="en-US" sz="1600" dirty="0" smtClean="0"/>
              <a:t>the “Table of Patent Fees—Current, Proposed and Unit Cost.” The </a:t>
            </a:r>
            <a:r>
              <a:rPr lang="en-US" sz="1600" dirty="0"/>
              <a:t>more notable changes impact the following </a:t>
            </a:r>
            <a:r>
              <a:rPr lang="en-US" sz="1600" dirty="0" smtClean="0"/>
              <a:t>categories of fees:</a:t>
            </a:r>
            <a:endParaRPr lang="en-US" sz="1600" dirty="0"/>
          </a:p>
          <a:p>
            <a:pPr lvl="1">
              <a:buFont typeface="Arial" panose="020B0604020202020204" pitchFamily="34" charset="0"/>
              <a:buChar char="•"/>
            </a:pPr>
            <a:r>
              <a:rPr lang="en-US" sz="1600" dirty="0" smtClean="0"/>
              <a:t>Basic </a:t>
            </a:r>
            <a:r>
              <a:rPr lang="en-US" sz="1600" dirty="0"/>
              <a:t>F</a:t>
            </a:r>
            <a:r>
              <a:rPr lang="en-US" sz="1600" dirty="0" smtClean="0"/>
              <a:t>iling</a:t>
            </a:r>
            <a:r>
              <a:rPr lang="en-US" sz="1600" dirty="0"/>
              <a:t>, </a:t>
            </a:r>
            <a:r>
              <a:rPr lang="en-US" sz="1600" dirty="0" smtClean="0"/>
              <a:t>Search</a:t>
            </a:r>
            <a:r>
              <a:rPr lang="en-US" sz="1600" dirty="0"/>
              <a:t>, </a:t>
            </a:r>
            <a:r>
              <a:rPr lang="en-US" sz="1600" dirty="0" smtClean="0"/>
              <a:t>Examination and </a:t>
            </a:r>
            <a:r>
              <a:rPr lang="en-US" sz="1600" dirty="0"/>
              <a:t>Issue </a:t>
            </a:r>
            <a:r>
              <a:rPr lang="en-US" sz="1600" dirty="0" smtClean="0"/>
              <a:t>Fees (Utility and Design)</a:t>
            </a:r>
            <a:endParaRPr lang="en-US" sz="1600" dirty="0"/>
          </a:p>
          <a:p>
            <a:pPr lvl="1">
              <a:buFont typeface="Arial" panose="020B0604020202020204" pitchFamily="34" charset="0"/>
              <a:buChar char="•"/>
            </a:pPr>
            <a:r>
              <a:rPr lang="en-US" sz="1600" dirty="0" smtClean="0"/>
              <a:t>Excess Claims</a:t>
            </a:r>
          </a:p>
          <a:p>
            <a:pPr lvl="1">
              <a:buFont typeface="Arial" panose="020B0604020202020204" pitchFamily="34" charset="0"/>
              <a:buChar char="•"/>
            </a:pPr>
            <a:r>
              <a:rPr lang="en-US" sz="1600" dirty="0"/>
              <a:t>Information Disclosure Statements (IDS)</a:t>
            </a:r>
          </a:p>
          <a:p>
            <a:pPr lvl="1">
              <a:buFont typeface="Arial" panose="020B0604020202020204" pitchFamily="34" charset="0"/>
              <a:buChar char="•"/>
            </a:pPr>
            <a:r>
              <a:rPr lang="en-US" sz="1600" dirty="0" smtClean="0"/>
              <a:t>Request </a:t>
            </a:r>
            <a:r>
              <a:rPr lang="en-US" sz="1600" dirty="0"/>
              <a:t>for </a:t>
            </a:r>
            <a:r>
              <a:rPr lang="en-US" sz="1600" dirty="0" smtClean="0"/>
              <a:t>Continued </a:t>
            </a:r>
            <a:r>
              <a:rPr lang="en-US" sz="1600" dirty="0"/>
              <a:t>E</a:t>
            </a:r>
            <a:r>
              <a:rPr lang="en-US" sz="1600" dirty="0" smtClean="0"/>
              <a:t>xamination </a:t>
            </a:r>
            <a:r>
              <a:rPr lang="en-US" sz="1600" dirty="0"/>
              <a:t>(RCE</a:t>
            </a:r>
            <a:r>
              <a:rPr lang="en-US" sz="1600" dirty="0" smtClean="0"/>
              <a:t>)</a:t>
            </a:r>
          </a:p>
          <a:p>
            <a:pPr lvl="1">
              <a:buFont typeface="Arial" panose="020B0604020202020204" pitchFamily="34" charset="0"/>
              <a:buChar char="•"/>
            </a:pPr>
            <a:r>
              <a:rPr lang="en-US" sz="1600" dirty="0"/>
              <a:t>PTAB: Appeal, Inter-Partes </a:t>
            </a:r>
            <a:r>
              <a:rPr lang="en-US" sz="1600" dirty="0" smtClean="0"/>
              <a:t>Review (IPR), </a:t>
            </a:r>
            <a:r>
              <a:rPr lang="en-US" sz="1600" dirty="0"/>
              <a:t>Post-Grant </a:t>
            </a:r>
            <a:r>
              <a:rPr lang="en-US" sz="1600" dirty="0" smtClean="0"/>
              <a:t>Review (PGR), </a:t>
            </a:r>
            <a:r>
              <a:rPr lang="en-US" sz="1600" dirty="0"/>
              <a:t>and Covered Business </a:t>
            </a:r>
            <a:r>
              <a:rPr lang="en-US" sz="1600" dirty="0" smtClean="0"/>
              <a:t>Method Review (CBMR)</a:t>
            </a:r>
            <a:endParaRPr lang="en-US" sz="1600" dirty="0"/>
          </a:p>
          <a:p>
            <a:pPr lvl="1">
              <a:buFont typeface="Arial" panose="020B0604020202020204" pitchFamily="34" charset="0"/>
              <a:buChar char="•"/>
            </a:pPr>
            <a:r>
              <a:rPr lang="en-US" sz="1600" dirty="0" smtClean="0"/>
              <a:t>Mega </a:t>
            </a:r>
            <a:r>
              <a:rPr lang="en-US" sz="1600" dirty="0"/>
              <a:t>Sequence Submissions</a:t>
            </a:r>
          </a:p>
          <a:p>
            <a:pPr lvl="1">
              <a:buFont typeface="Arial" panose="020B0604020202020204" pitchFamily="34" charset="0"/>
              <a:buChar char="•"/>
            </a:pPr>
            <a:r>
              <a:rPr lang="en-US" sz="1600" dirty="0" smtClean="0"/>
              <a:t>Late Filing of Sequence Listings in an International Application</a:t>
            </a:r>
            <a:endParaRPr lang="en-US" sz="1600" dirty="0"/>
          </a:p>
          <a:p>
            <a:pPr lvl="1">
              <a:buFont typeface="Arial" panose="020B0604020202020204" pitchFamily="34" charset="0"/>
              <a:buChar char="•"/>
            </a:pPr>
            <a:r>
              <a:rPr lang="en-US" sz="1600" dirty="0"/>
              <a:t>Streamlined Re-examinations</a:t>
            </a:r>
          </a:p>
          <a:p>
            <a:pPr lvl="1">
              <a:buFont typeface="Arial" panose="020B0604020202020204" pitchFamily="34" charset="0"/>
              <a:buChar char="•"/>
            </a:pPr>
            <a:r>
              <a:rPr lang="en-US" sz="1600" dirty="0"/>
              <a:t>Hague Agreement Fees</a:t>
            </a:r>
          </a:p>
          <a:p>
            <a:pPr lvl="1">
              <a:buFont typeface="Arial" panose="020B0604020202020204" pitchFamily="34" charset="0"/>
              <a:buChar char="•"/>
            </a:pPr>
            <a:r>
              <a:rPr lang="en-US" sz="1600" dirty="0" smtClean="0"/>
              <a:t>Maintaining </a:t>
            </a:r>
            <a:r>
              <a:rPr lang="en-US" sz="1600" dirty="0"/>
              <a:t>Multiple Reissue Patents</a:t>
            </a:r>
          </a:p>
          <a:p>
            <a:pPr lvl="1">
              <a:buFont typeface="Arial" panose="020B0604020202020204" pitchFamily="34" charset="0"/>
              <a:buChar char="•"/>
            </a:pPr>
            <a:r>
              <a:rPr lang="en-US" sz="1600" dirty="0"/>
              <a:t>Office of Enrollment and Discipline Fees</a:t>
            </a:r>
          </a:p>
          <a:p>
            <a:pPr lvl="1">
              <a:buFont typeface="Arial" panose="020B0604020202020204" pitchFamily="34" charset="0"/>
              <a:buChar char="•"/>
            </a:pPr>
            <a:r>
              <a:rPr lang="en-US" sz="1600" dirty="0" smtClean="0"/>
              <a:t>Service Fees</a:t>
            </a:r>
            <a:endParaRPr lang="en-US" sz="1600" dirty="0"/>
          </a:p>
        </p:txBody>
      </p:sp>
      <p:sp>
        <p:nvSpPr>
          <p:cNvPr id="3" name="Slide Number Placeholder 2"/>
          <p:cNvSpPr>
            <a:spLocks noGrp="1"/>
          </p:cNvSpPr>
          <p:nvPr>
            <p:ph type="sldNum" sz="quarter" idx="12"/>
          </p:nvPr>
        </p:nvSpPr>
        <p:spPr/>
        <p:txBody>
          <a:bodyPr/>
          <a:lstStyle/>
          <a:p>
            <a:fld id="{92DA454B-C859-4892-B9FA-68B588C9F547}" type="slidenum">
              <a:rPr lang="en-US" smtClean="0"/>
              <a:t>6</a:t>
            </a:fld>
            <a:endParaRPr lang="en-US" dirty="0"/>
          </a:p>
        </p:txBody>
      </p:sp>
    </p:spTree>
    <p:extLst>
      <p:ext uri="{BB962C8B-B14F-4D97-AF65-F5344CB8AC3E}">
        <p14:creationId xmlns:p14="http://schemas.microsoft.com/office/powerpoint/2010/main" val="33548120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915201"/>
          </a:xfrm>
        </p:spPr>
        <p:txBody>
          <a:bodyPr>
            <a:noAutofit/>
          </a:bodyPr>
          <a:lstStyle/>
          <a:p>
            <a:pPr lvl="1" algn="l" defTabSz="457200" rtl="0">
              <a:spcBef>
                <a:spcPct val="0"/>
              </a:spcBef>
            </a:pPr>
            <a:r>
              <a:rPr lang="en-US" sz="2400" b="1" dirty="0" smtClean="0">
                <a:latin typeface="+mn-lt"/>
              </a:rPr>
              <a:t>Proposed Fee Structure for a Utility Patent – </a:t>
            </a:r>
            <a:br>
              <a:rPr lang="en-US" sz="2400" b="1" dirty="0" smtClean="0">
                <a:latin typeface="+mn-lt"/>
              </a:rPr>
            </a:br>
            <a:r>
              <a:rPr lang="en-US" sz="2400" b="1" dirty="0" smtClean="0">
                <a:latin typeface="+mn-lt"/>
              </a:rPr>
              <a:t>Compared to Current Large Entity Fee Rates</a:t>
            </a:r>
            <a:endParaRPr lang="en-US" sz="2400" b="1" i="1" dirty="0">
              <a:solidFill>
                <a:srgbClr val="FF0000"/>
              </a:solidFill>
              <a:latin typeface="+mn-lt"/>
            </a:endParaRPr>
          </a:p>
        </p:txBody>
      </p:sp>
      <p:sp>
        <p:nvSpPr>
          <p:cNvPr id="3" name="Slide Number Placeholder 2"/>
          <p:cNvSpPr>
            <a:spLocks noGrp="1"/>
          </p:cNvSpPr>
          <p:nvPr>
            <p:ph type="sldNum" sz="quarter" idx="12"/>
          </p:nvPr>
        </p:nvSpPr>
        <p:spPr/>
        <p:txBody>
          <a:bodyPr/>
          <a:lstStyle/>
          <a:p>
            <a:fld id="{92DA454B-C859-4892-B9FA-68B588C9F547}" type="slidenum">
              <a:rPr lang="en-US" smtClean="0"/>
              <a:t>7</a:t>
            </a:fld>
            <a:endParaRPr lang="en-US" dirty="0"/>
          </a:p>
        </p:txBody>
      </p:sp>
      <p:sp>
        <p:nvSpPr>
          <p:cNvPr id="13" name="Rectangle 3"/>
          <p:cNvSpPr txBox="1">
            <a:spLocks noChangeArrowheads="1"/>
          </p:cNvSpPr>
          <p:nvPr/>
        </p:nvSpPr>
        <p:spPr>
          <a:xfrm>
            <a:off x="304800" y="1293223"/>
            <a:ext cx="3352800" cy="403592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t>The fees to obtain a utility patent (file/search/exam and issue) </a:t>
            </a:r>
            <a:r>
              <a:rPr lang="en-US" sz="1400" dirty="0" smtClean="0"/>
              <a:t>are proposed to increase </a:t>
            </a:r>
            <a:r>
              <a:rPr lang="en-US" sz="1400" dirty="0"/>
              <a:t>slightly </a:t>
            </a:r>
            <a:r>
              <a:rPr lang="en-US" sz="1400" dirty="0" smtClean="0"/>
              <a:t>while </a:t>
            </a:r>
            <a:r>
              <a:rPr lang="en-US" sz="1400" dirty="0"/>
              <a:t>remaining significantly below cost to foster innovation and access to the intellectual property protection system. </a:t>
            </a:r>
          </a:p>
          <a:p>
            <a:r>
              <a:rPr lang="en-US" sz="1400" dirty="0" smtClean="0"/>
              <a:t>Small and micro entity discounts remain for eligible applicants.</a:t>
            </a:r>
          </a:p>
          <a:p>
            <a:r>
              <a:rPr lang="en-US" sz="1400" dirty="0" smtClean="0"/>
              <a:t>Maintenance </a:t>
            </a:r>
            <a:r>
              <a:rPr lang="en-US" sz="1400" dirty="0"/>
              <a:t>fee rates </a:t>
            </a:r>
            <a:r>
              <a:rPr lang="en-US" sz="1400" dirty="0" smtClean="0"/>
              <a:t>are proposed to remain </a:t>
            </a:r>
            <a:r>
              <a:rPr lang="en-US" sz="1400" dirty="0"/>
              <a:t>unchanged for all three stages.</a:t>
            </a:r>
          </a:p>
          <a:p>
            <a:r>
              <a:rPr lang="en-US" sz="1400" dirty="0" smtClean="0"/>
              <a:t>Additional </a:t>
            </a:r>
            <a:r>
              <a:rPr lang="en-US" sz="1400" dirty="0"/>
              <a:t>revenue generated from the proposed increase will support continued improvements in patent examination quality, backlog reduction, and compact prosecution.</a:t>
            </a:r>
          </a:p>
        </p:txBody>
      </p:sp>
      <p:graphicFrame>
        <p:nvGraphicFramePr>
          <p:cNvPr id="4" name="Table 3" descr="Utility Filing Fee- $280 to $300 &#10;Utility Search Fee- $600 to $660 &#10;Utility Examination Fee- $720 to $760 &#10;Utility Issue Fee- $960 to $1,000 &#10;" title="Current and Proposed Fees for Large Entities- Utility "/>
          <p:cNvGraphicFramePr>
            <a:graphicFrameLocks noGrp="1"/>
          </p:cNvGraphicFramePr>
          <p:nvPr>
            <p:extLst>
              <p:ext uri="{D42A27DB-BD31-4B8C-83A1-F6EECF244321}">
                <p14:modId xmlns:p14="http://schemas.microsoft.com/office/powerpoint/2010/main" val="605815979"/>
              </p:ext>
            </p:extLst>
          </p:nvPr>
        </p:nvGraphicFramePr>
        <p:xfrm>
          <a:off x="3720528" y="1541417"/>
          <a:ext cx="5049985" cy="2569495"/>
        </p:xfrm>
        <a:graphic>
          <a:graphicData uri="http://schemas.openxmlformats.org/drawingml/2006/table">
            <a:tbl>
              <a:tblPr firstRow="1" lastRow="1"/>
              <a:tblGrid>
                <a:gridCol w="1385945"/>
                <a:gridCol w="1094704"/>
                <a:gridCol w="1054394"/>
                <a:gridCol w="757471"/>
                <a:gridCol w="757471"/>
              </a:tblGrid>
              <a:tr h="536220">
                <a:tc>
                  <a:txBody>
                    <a:bodyPr/>
                    <a:lstStyle/>
                    <a:p>
                      <a:pPr algn="ctr" fontAlgn="ctr"/>
                      <a:r>
                        <a:rPr lang="en-US" sz="1600" b="1" i="0" u="none" strike="noStrike" dirty="0">
                          <a:solidFill>
                            <a:srgbClr val="000000"/>
                          </a:solidFill>
                          <a:effectLst/>
                          <a:latin typeface="Calibri"/>
                        </a:rPr>
                        <a:t>Fee</a:t>
                      </a:r>
                    </a:p>
                  </a:txBody>
                  <a:tcPr marL="11657" marR="11657" marT="116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Calibri"/>
                        </a:rPr>
                        <a:t>Current Large Entity Fee </a:t>
                      </a:r>
                      <a:r>
                        <a:rPr lang="en-US" sz="1600" b="1" i="0" u="none" strike="noStrike" dirty="0" smtClean="0">
                          <a:solidFill>
                            <a:srgbClr val="000000"/>
                          </a:solidFill>
                          <a:effectLst/>
                          <a:latin typeface="Calibri"/>
                        </a:rPr>
                        <a:t>Rate</a:t>
                      </a:r>
                      <a:endParaRPr lang="en-US" sz="1600" b="1"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Calibri"/>
                        </a:rPr>
                        <a:t>Proposed Large Entity Fee </a:t>
                      </a:r>
                      <a:r>
                        <a:rPr lang="en-US" sz="1600" b="1" i="0" u="none" strike="noStrike" dirty="0" smtClean="0">
                          <a:solidFill>
                            <a:srgbClr val="000000"/>
                          </a:solidFill>
                          <a:effectLst/>
                          <a:latin typeface="Calibri"/>
                        </a:rPr>
                        <a:t>Rate</a:t>
                      </a:r>
                      <a:endParaRPr lang="en-US" sz="1600" b="1"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600" b="1" i="0" u="none" strike="noStrike" dirty="0" smtClean="0">
                          <a:solidFill>
                            <a:srgbClr val="000000"/>
                          </a:solidFill>
                          <a:effectLst/>
                          <a:latin typeface="Calibri"/>
                        </a:rPr>
                        <a:t>Percent Change</a:t>
                      </a:r>
                      <a:endParaRPr lang="en-US" sz="1600" b="1"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dirty="0" smtClean="0">
                          <a:solidFill>
                            <a:srgbClr val="000000"/>
                          </a:solidFill>
                          <a:effectLst/>
                          <a:latin typeface="Calibri"/>
                        </a:rPr>
                        <a:t>FY 2015 Unit Cost</a:t>
                      </a:r>
                      <a:endParaRPr lang="en-US" sz="1600" b="1"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68110">
                <a:tc>
                  <a:txBody>
                    <a:bodyPr/>
                    <a:lstStyle/>
                    <a:p>
                      <a:pPr algn="l" fontAlgn="ctr"/>
                      <a:r>
                        <a:rPr lang="en-US" sz="1600" b="0" i="0" u="none" strike="noStrike" dirty="0">
                          <a:solidFill>
                            <a:srgbClr val="000000"/>
                          </a:solidFill>
                          <a:effectLst/>
                          <a:latin typeface="Calibri"/>
                        </a:rPr>
                        <a:t>Utility Filing Fee</a:t>
                      </a:r>
                    </a:p>
                  </a:txBody>
                  <a:tcPr marL="11657" marR="11657" marT="116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$280 </a:t>
                      </a: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Calibri"/>
                        </a:rPr>
                        <a:t>$300 </a:t>
                      </a: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600" b="0" i="0" u="none" strike="noStrike" dirty="0" smtClean="0">
                          <a:solidFill>
                            <a:srgbClr val="000000"/>
                          </a:solidFill>
                          <a:effectLst/>
                          <a:latin typeface="Calibri"/>
                        </a:rPr>
                        <a:t>7%</a:t>
                      </a:r>
                      <a:endParaRPr lang="en-US" sz="1600" b="0"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0" i="0" u="none" strike="noStrike" dirty="0" smtClean="0">
                          <a:solidFill>
                            <a:srgbClr val="000000"/>
                          </a:solidFill>
                          <a:effectLst/>
                          <a:latin typeface="Calibri"/>
                        </a:rPr>
                        <a:t>$277</a:t>
                      </a:r>
                      <a:endParaRPr lang="en-US" sz="1600" b="0"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68110">
                <a:tc>
                  <a:txBody>
                    <a:bodyPr/>
                    <a:lstStyle/>
                    <a:p>
                      <a:pPr algn="l" fontAlgn="ctr"/>
                      <a:r>
                        <a:rPr lang="en-US" sz="1600" b="0" i="0" u="none" strike="noStrike" dirty="0">
                          <a:solidFill>
                            <a:srgbClr val="000000"/>
                          </a:solidFill>
                          <a:effectLst/>
                          <a:latin typeface="Calibri"/>
                        </a:rPr>
                        <a:t>Utility Search Fee</a:t>
                      </a:r>
                    </a:p>
                  </a:txBody>
                  <a:tcPr marL="11657" marR="11657" marT="116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$600 </a:t>
                      </a: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Calibri"/>
                        </a:rPr>
                        <a:t>$660 </a:t>
                      </a: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600" b="0" i="0" u="none" strike="noStrike" dirty="0" smtClean="0">
                          <a:solidFill>
                            <a:srgbClr val="000000"/>
                          </a:solidFill>
                          <a:effectLst/>
                          <a:latin typeface="Calibri"/>
                        </a:rPr>
                        <a:t>10%</a:t>
                      </a:r>
                      <a:endParaRPr lang="en-US" sz="1600" b="0"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0" i="0" u="none" strike="noStrike" dirty="0" smtClean="0">
                          <a:solidFill>
                            <a:srgbClr val="000000"/>
                          </a:solidFill>
                          <a:effectLst/>
                          <a:latin typeface="Calibri"/>
                        </a:rPr>
                        <a:t>$1,773</a:t>
                      </a:r>
                      <a:endParaRPr lang="en-US" sz="1600" b="0"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68110">
                <a:tc>
                  <a:txBody>
                    <a:bodyPr/>
                    <a:lstStyle/>
                    <a:p>
                      <a:pPr algn="l" fontAlgn="ctr"/>
                      <a:r>
                        <a:rPr lang="en-US" sz="1600" b="0" i="0" u="none" strike="noStrike" dirty="0">
                          <a:solidFill>
                            <a:srgbClr val="000000"/>
                          </a:solidFill>
                          <a:effectLst/>
                          <a:latin typeface="Calibri"/>
                        </a:rPr>
                        <a:t>Utility Examination Fee</a:t>
                      </a:r>
                    </a:p>
                  </a:txBody>
                  <a:tcPr marL="11657" marR="11657" marT="116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$720 </a:t>
                      </a: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Calibri"/>
                        </a:rPr>
                        <a:t>$760 </a:t>
                      </a: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600" b="0" i="0" u="none" strike="noStrike" dirty="0" smtClean="0">
                          <a:solidFill>
                            <a:srgbClr val="000000"/>
                          </a:solidFill>
                          <a:effectLst/>
                          <a:latin typeface="Calibri"/>
                        </a:rPr>
                        <a:t>6%</a:t>
                      </a:r>
                      <a:endParaRPr lang="en-US" sz="1600" b="0"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0" i="0" u="none" strike="noStrike" dirty="0" smtClean="0">
                          <a:solidFill>
                            <a:srgbClr val="000000"/>
                          </a:solidFill>
                          <a:effectLst/>
                          <a:latin typeface="Calibri"/>
                        </a:rPr>
                        <a:t>$2,205</a:t>
                      </a:r>
                      <a:endParaRPr lang="en-US" sz="1600" b="0"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9767">
                <a:tc>
                  <a:txBody>
                    <a:bodyPr/>
                    <a:lstStyle/>
                    <a:p>
                      <a:pPr algn="l" fontAlgn="ctr"/>
                      <a:r>
                        <a:rPr lang="en-US" sz="1600" b="0" i="0" u="none" strike="noStrike" dirty="0">
                          <a:solidFill>
                            <a:srgbClr val="000000"/>
                          </a:solidFill>
                          <a:effectLst/>
                          <a:latin typeface="Calibri"/>
                        </a:rPr>
                        <a:t>Utility Issue Fee</a:t>
                      </a:r>
                    </a:p>
                  </a:txBody>
                  <a:tcPr marL="11657" marR="11657" marT="116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$960 </a:t>
                      </a: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Calibri"/>
                        </a:rPr>
                        <a:t>$1,000 </a:t>
                      </a: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600" b="0" i="0" u="none" strike="noStrike" dirty="0" smtClean="0">
                          <a:solidFill>
                            <a:srgbClr val="000000"/>
                          </a:solidFill>
                          <a:effectLst/>
                          <a:latin typeface="Calibri"/>
                        </a:rPr>
                        <a:t>4%</a:t>
                      </a:r>
                      <a:endParaRPr lang="en-US" sz="1600" b="0"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0" i="0" u="none" strike="noStrike" dirty="0" smtClean="0">
                          <a:solidFill>
                            <a:srgbClr val="000000"/>
                          </a:solidFill>
                          <a:effectLst/>
                          <a:latin typeface="Calibri"/>
                        </a:rPr>
                        <a:t>$314</a:t>
                      </a:r>
                      <a:endParaRPr lang="en-US" sz="1600" b="0"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9767">
                <a:tc>
                  <a:txBody>
                    <a:bodyPr/>
                    <a:lstStyle/>
                    <a:p>
                      <a:pPr algn="l" fontAlgn="ctr"/>
                      <a:r>
                        <a:rPr lang="en-US" sz="1600" b="1" i="0" u="none" strike="noStrike" dirty="0" smtClean="0">
                          <a:solidFill>
                            <a:srgbClr val="000000"/>
                          </a:solidFill>
                          <a:effectLst/>
                          <a:latin typeface="Calibri"/>
                        </a:rPr>
                        <a:t>Total</a:t>
                      </a:r>
                      <a:endParaRPr lang="en-US" sz="1600" b="1" i="0" u="none" strike="noStrike" dirty="0">
                        <a:solidFill>
                          <a:srgbClr val="000000"/>
                        </a:solidFill>
                        <a:effectLst/>
                        <a:latin typeface="Calibri"/>
                      </a:endParaRPr>
                    </a:p>
                  </a:txBody>
                  <a:tcPr marL="11657" marR="11657" marT="116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ctr"/>
                      <a:r>
                        <a:rPr lang="en-US" sz="1600" b="1" i="0" u="none" strike="noStrike" dirty="0" smtClean="0">
                          <a:solidFill>
                            <a:srgbClr val="000000"/>
                          </a:solidFill>
                          <a:effectLst/>
                          <a:latin typeface="Calibri"/>
                        </a:rPr>
                        <a:t>$2,560</a:t>
                      </a:r>
                      <a:endParaRPr lang="en-US" sz="1600" b="1"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ctr"/>
                      <a:r>
                        <a:rPr lang="en-US" sz="1600" b="1" i="0" u="none" strike="noStrike" dirty="0" smtClean="0">
                          <a:solidFill>
                            <a:srgbClr val="000000"/>
                          </a:solidFill>
                          <a:effectLst/>
                          <a:latin typeface="Calibri"/>
                        </a:rPr>
                        <a:t>$2,720</a:t>
                      </a:r>
                      <a:endParaRPr lang="en-US" sz="1600" b="1"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ctr"/>
                      <a:r>
                        <a:rPr lang="en-US" sz="1600" b="1" i="0" u="none" strike="noStrike" dirty="0" smtClean="0">
                          <a:solidFill>
                            <a:srgbClr val="000000"/>
                          </a:solidFill>
                          <a:effectLst/>
                          <a:latin typeface="Calibri"/>
                        </a:rPr>
                        <a:t>6%</a:t>
                      </a:r>
                      <a:endParaRPr lang="en-US" sz="1600" b="1"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ctr"/>
                      <a:r>
                        <a:rPr lang="en-US" sz="1600" b="1" i="0" u="none" strike="noStrike" dirty="0" smtClean="0">
                          <a:solidFill>
                            <a:srgbClr val="000000"/>
                          </a:solidFill>
                          <a:effectLst/>
                          <a:latin typeface="Calibri"/>
                        </a:rPr>
                        <a:t>$4,569</a:t>
                      </a:r>
                      <a:endParaRPr lang="en-US" sz="1600" b="1"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bl>
          </a:graphicData>
        </a:graphic>
      </p:graphicFrame>
    </p:spTree>
    <p:extLst>
      <p:ext uri="{BB962C8B-B14F-4D97-AF65-F5344CB8AC3E}">
        <p14:creationId xmlns:p14="http://schemas.microsoft.com/office/powerpoint/2010/main" val="872494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804167"/>
          </a:xfrm>
        </p:spPr>
        <p:txBody>
          <a:bodyPr>
            <a:noAutofit/>
          </a:bodyPr>
          <a:lstStyle/>
          <a:p>
            <a:pPr lvl="1" algn="l" defTabSz="457200" rtl="0">
              <a:spcBef>
                <a:spcPct val="0"/>
              </a:spcBef>
            </a:pPr>
            <a:r>
              <a:rPr lang="en-US" sz="2400" b="1" dirty="0" smtClean="0">
                <a:latin typeface="+mn-lt"/>
              </a:rPr>
              <a:t>Proposed Fee Structure for a Design Patent – </a:t>
            </a:r>
            <a:br>
              <a:rPr lang="en-US" sz="2400" b="1" dirty="0" smtClean="0">
                <a:latin typeface="+mn-lt"/>
              </a:rPr>
            </a:br>
            <a:r>
              <a:rPr lang="en-US" sz="2400" b="1" dirty="0" smtClean="0">
                <a:latin typeface="+mn-lt"/>
              </a:rPr>
              <a:t>Compared to Current Large Entity Fee Rates </a:t>
            </a:r>
            <a:endParaRPr lang="en-US" sz="2400" b="1" i="1" dirty="0">
              <a:solidFill>
                <a:srgbClr val="FF0000"/>
              </a:solidFill>
              <a:latin typeface="+mn-lt"/>
            </a:endParaRPr>
          </a:p>
        </p:txBody>
      </p:sp>
      <p:sp>
        <p:nvSpPr>
          <p:cNvPr id="3" name="Slide Number Placeholder 2"/>
          <p:cNvSpPr>
            <a:spLocks noGrp="1"/>
          </p:cNvSpPr>
          <p:nvPr>
            <p:ph type="sldNum" sz="quarter" idx="12"/>
          </p:nvPr>
        </p:nvSpPr>
        <p:spPr/>
        <p:txBody>
          <a:bodyPr/>
          <a:lstStyle/>
          <a:p>
            <a:fld id="{92DA454B-C859-4892-B9FA-68B588C9F547}" type="slidenum">
              <a:rPr lang="en-US" smtClean="0"/>
              <a:t>8</a:t>
            </a:fld>
            <a:endParaRPr lang="en-US" dirty="0"/>
          </a:p>
        </p:txBody>
      </p:sp>
      <p:sp>
        <p:nvSpPr>
          <p:cNvPr id="13" name="Rectangle 3"/>
          <p:cNvSpPr txBox="1">
            <a:spLocks noChangeArrowheads="1"/>
          </p:cNvSpPr>
          <p:nvPr/>
        </p:nvSpPr>
        <p:spPr>
          <a:xfrm>
            <a:off x="304799" y="1206649"/>
            <a:ext cx="3359331" cy="307307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t>The fees to obtain a design patent (file/search/exam and issue) </a:t>
            </a:r>
            <a:r>
              <a:rPr lang="en-US" sz="1400" dirty="0" smtClean="0"/>
              <a:t>are proposed to increase slightly beyond cost recovery for large entities to subsidize small and micro entity applicants. </a:t>
            </a:r>
            <a:endParaRPr lang="en-US" sz="1400" dirty="0"/>
          </a:p>
          <a:p>
            <a:r>
              <a:rPr lang="en-US" sz="1400" dirty="0"/>
              <a:t>At the aggregate level, the Office does not fully recover the costs incurred to process design applications. </a:t>
            </a:r>
            <a:endParaRPr lang="en-US" sz="1400" dirty="0" smtClean="0"/>
          </a:p>
          <a:p>
            <a:r>
              <a:rPr lang="en-US" sz="1400" dirty="0" smtClean="0"/>
              <a:t>Design </a:t>
            </a:r>
            <a:r>
              <a:rPr lang="en-US" sz="1400" dirty="0"/>
              <a:t>filings do not pay maintenance fees, and the majority of design applicants are eligible for small and micro entity fee </a:t>
            </a:r>
            <a:r>
              <a:rPr lang="en-US" sz="1400" dirty="0" smtClean="0"/>
              <a:t>reductions.</a:t>
            </a:r>
            <a:endParaRPr lang="en-US" sz="1400" dirty="0"/>
          </a:p>
        </p:txBody>
      </p:sp>
      <p:sp>
        <p:nvSpPr>
          <p:cNvPr id="4" name="Rectangle 3"/>
          <p:cNvSpPr/>
          <p:nvPr/>
        </p:nvSpPr>
        <p:spPr>
          <a:xfrm>
            <a:off x="304799" y="4197261"/>
            <a:ext cx="8353173" cy="997196"/>
          </a:xfrm>
          <a:prstGeom prst="rect">
            <a:avLst/>
          </a:prstGeom>
        </p:spPr>
        <p:txBody>
          <a:bodyPr wrap="square">
            <a:spAutoFit/>
          </a:bodyPr>
          <a:lstStyle/>
          <a:p>
            <a:pPr marL="342900" indent="-342900">
              <a:spcBef>
                <a:spcPct val="20000"/>
              </a:spcBef>
              <a:buFont typeface="Arial"/>
              <a:buChar char="•"/>
            </a:pPr>
            <a:r>
              <a:rPr lang="en-US" sz="1400" dirty="0" smtClean="0">
                <a:latin typeface="Segoe UI"/>
              </a:rPr>
              <a:t>The Office proposes </a:t>
            </a:r>
            <a:r>
              <a:rPr lang="en-US" sz="1400" dirty="0">
                <a:latin typeface="Segoe UI"/>
              </a:rPr>
              <a:t>moderate front-end fee increases </a:t>
            </a:r>
            <a:r>
              <a:rPr lang="en-US" sz="1400" dirty="0" smtClean="0">
                <a:latin typeface="Segoe UI"/>
              </a:rPr>
              <a:t>to </a:t>
            </a:r>
            <a:r>
              <a:rPr lang="en-US" sz="1400" dirty="0">
                <a:latin typeface="Segoe UI"/>
              </a:rPr>
              <a:t>more closely align fee rates to </a:t>
            </a:r>
            <a:r>
              <a:rPr lang="en-US" sz="1400" dirty="0" smtClean="0">
                <a:latin typeface="Segoe UI"/>
              </a:rPr>
              <a:t>costs </a:t>
            </a:r>
            <a:r>
              <a:rPr lang="en-US" sz="1400" dirty="0">
                <a:latin typeface="Segoe UI"/>
              </a:rPr>
              <a:t>given the lack of a back-end subsidy and the </a:t>
            </a:r>
            <a:r>
              <a:rPr lang="en-US" sz="1400" dirty="0" smtClean="0">
                <a:latin typeface="Segoe UI"/>
              </a:rPr>
              <a:t>frequency of fee reductions for </a:t>
            </a:r>
            <a:r>
              <a:rPr lang="en-US" sz="1400" dirty="0">
                <a:latin typeface="Segoe UI"/>
              </a:rPr>
              <a:t>this </a:t>
            </a:r>
            <a:r>
              <a:rPr lang="en-US" sz="1400" dirty="0" smtClean="0">
                <a:latin typeface="Segoe UI"/>
              </a:rPr>
              <a:t>filing type</a:t>
            </a:r>
            <a:r>
              <a:rPr lang="en-US" sz="1400" dirty="0">
                <a:latin typeface="Segoe UI"/>
              </a:rPr>
              <a:t>.</a:t>
            </a:r>
          </a:p>
          <a:p>
            <a:pPr marL="342900" indent="-342900">
              <a:spcBef>
                <a:spcPct val="20000"/>
              </a:spcBef>
              <a:buFont typeface="Arial"/>
              <a:buChar char="•"/>
            </a:pPr>
            <a:r>
              <a:rPr lang="en-US" sz="1400" dirty="0">
                <a:latin typeface="Segoe UI"/>
              </a:rPr>
              <a:t>In response to feedback from the </a:t>
            </a:r>
            <a:r>
              <a:rPr lang="en-US" sz="1400" dirty="0" smtClean="0">
                <a:latin typeface="Segoe UI"/>
              </a:rPr>
              <a:t>Patent Public Advisory Committee (PPAC) and </a:t>
            </a:r>
            <a:r>
              <a:rPr lang="en-US" sz="1400" dirty="0">
                <a:latin typeface="Segoe UI"/>
              </a:rPr>
              <a:t>public, the USPTO reduced the proposed increase to the design issue fee by $200 for large entities.</a:t>
            </a:r>
          </a:p>
        </p:txBody>
      </p:sp>
      <p:graphicFrame>
        <p:nvGraphicFramePr>
          <p:cNvPr id="6" name="Table 5" descr="Design Filing Fee- $180 to $200 &#10;Design Search Fee- $120 to $160 &#10;Design Examination Fee- $460 to $600 &#10;Design Issue Fee - $560 to $1,000 &#10;" title="Current and Proposed Fees for Large Entities- Design"/>
          <p:cNvGraphicFramePr>
            <a:graphicFrameLocks noGrp="1"/>
          </p:cNvGraphicFramePr>
          <p:nvPr>
            <p:extLst>
              <p:ext uri="{D42A27DB-BD31-4B8C-83A1-F6EECF244321}">
                <p14:modId xmlns:p14="http://schemas.microsoft.com/office/powerpoint/2010/main" val="373372739"/>
              </p:ext>
            </p:extLst>
          </p:nvPr>
        </p:nvGraphicFramePr>
        <p:xfrm>
          <a:off x="3735454" y="1422662"/>
          <a:ext cx="5074919" cy="2360702"/>
        </p:xfrm>
        <a:graphic>
          <a:graphicData uri="http://schemas.openxmlformats.org/drawingml/2006/table">
            <a:tbl>
              <a:tblPr firstRow="1"/>
              <a:tblGrid>
                <a:gridCol w="1583521"/>
                <a:gridCol w="1036749"/>
                <a:gridCol w="1023870"/>
                <a:gridCol w="727657"/>
                <a:gridCol w="703122"/>
              </a:tblGrid>
              <a:tr h="706400">
                <a:tc>
                  <a:txBody>
                    <a:bodyPr/>
                    <a:lstStyle/>
                    <a:p>
                      <a:pPr algn="ctr" fontAlgn="ctr"/>
                      <a:r>
                        <a:rPr lang="en-US" sz="1600" b="1" i="0" u="none" strike="noStrike" dirty="0">
                          <a:solidFill>
                            <a:srgbClr val="000000"/>
                          </a:solidFill>
                          <a:effectLst/>
                          <a:latin typeface="Calibri"/>
                        </a:rPr>
                        <a:t>Fee</a:t>
                      </a:r>
                    </a:p>
                  </a:txBody>
                  <a:tcPr marL="12063" marR="12063" marT="120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Calibri"/>
                        </a:rPr>
                        <a:t>Current Large Entity Fee </a:t>
                      </a:r>
                      <a:r>
                        <a:rPr lang="en-US" sz="1600" b="1" i="0" u="none" strike="noStrike" dirty="0" smtClean="0">
                          <a:solidFill>
                            <a:srgbClr val="000000"/>
                          </a:solidFill>
                          <a:effectLst/>
                          <a:latin typeface="Calibri"/>
                        </a:rPr>
                        <a:t>Rate</a:t>
                      </a:r>
                      <a:endParaRPr lang="en-US" sz="1600" b="1" i="0" u="none" strike="noStrike" dirty="0">
                        <a:solidFill>
                          <a:srgbClr val="000000"/>
                        </a:solidFill>
                        <a:effectLst/>
                        <a:latin typeface="Calibri"/>
                      </a:endParaRPr>
                    </a:p>
                  </a:txBody>
                  <a:tcPr marL="12063" marR="12063" marT="12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Calibri"/>
                        </a:rPr>
                        <a:t>Proposed Large Entity Fee </a:t>
                      </a:r>
                      <a:r>
                        <a:rPr lang="en-US" sz="1600" b="1" i="0" u="none" strike="noStrike" dirty="0" smtClean="0">
                          <a:solidFill>
                            <a:srgbClr val="000000"/>
                          </a:solidFill>
                          <a:effectLst/>
                          <a:latin typeface="Calibri"/>
                        </a:rPr>
                        <a:t>Rate</a:t>
                      </a:r>
                      <a:endParaRPr lang="en-US" sz="1600" b="1" i="0" u="none" strike="noStrike" dirty="0">
                        <a:solidFill>
                          <a:srgbClr val="000000"/>
                        </a:solidFill>
                        <a:effectLst/>
                        <a:latin typeface="Calibri"/>
                      </a:endParaRPr>
                    </a:p>
                  </a:txBody>
                  <a:tcPr marL="12063" marR="12063" marT="12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600" b="1" i="0" u="none" strike="noStrike" dirty="0" smtClean="0">
                          <a:solidFill>
                            <a:srgbClr val="000000"/>
                          </a:solidFill>
                          <a:effectLst/>
                          <a:latin typeface="Calibri"/>
                        </a:rPr>
                        <a:t>Percent Change</a:t>
                      </a:r>
                      <a:endParaRPr lang="en-US" sz="1600" b="1"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dirty="0" smtClean="0">
                          <a:solidFill>
                            <a:srgbClr val="000000"/>
                          </a:solidFill>
                          <a:effectLst/>
                          <a:latin typeface="Calibri"/>
                        </a:rPr>
                        <a:t>FY 2015 Unit Cost</a:t>
                      </a:r>
                      <a:endParaRPr lang="en-US" sz="1600" b="1"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9344">
                <a:tc>
                  <a:txBody>
                    <a:bodyPr/>
                    <a:lstStyle/>
                    <a:p>
                      <a:pPr algn="l" fontAlgn="ctr"/>
                      <a:r>
                        <a:rPr lang="en-US" sz="1600" b="0" i="0" u="none" strike="noStrike" dirty="0">
                          <a:solidFill>
                            <a:srgbClr val="000000"/>
                          </a:solidFill>
                          <a:effectLst/>
                          <a:latin typeface="Calibri"/>
                        </a:rPr>
                        <a:t>Design Filing Fee</a:t>
                      </a:r>
                    </a:p>
                  </a:txBody>
                  <a:tcPr marL="12063" marR="12063" marT="120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$180 </a:t>
                      </a:r>
                    </a:p>
                  </a:txBody>
                  <a:tcPr marL="12063" marR="12063" marT="12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$200 </a:t>
                      </a:r>
                    </a:p>
                  </a:txBody>
                  <a:tcPr marL="12063" marR="12063" marT="12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600" b="0" i="0" u="none" strike="noStrike" dirty="0" smtClean="0">
                          <a:solidFill>
                            <a:srgbClr val="000000"/>
                          </a:solidFill>
                          <a:effectLst/>
                          <a:latin typeface="Calibri"/>
                        </a:rPr>
                        <a:t>11%</a:t>
                      </a:r>
                      <a:endParaRPr lang="en-US" sz="1600" b="0"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0" i="0" u="none" strike="noStrike" dirty="0" smtClean="0">
                          <a:solidFill>
                            <a:srgbClr val="000000"/>
                          </a:solidFill>
                          <a:effectLst/>
                          <a:latin typeface="Calibri"/>
                        </a:rPr>
                        <a:t>$277</a:t>
                      </a:r>
                      <a:endParaRPr lang="en-US" sz="1600" b="0"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9344">
                <a:tc>
                  <a:txBody>
                    <a:bodyPr/>
                    <a:lstStyle/>
                    <a:p>
                      <a:pPr algn="l" fontAlgn="ctr"/>
                      <a:r>
                        <a:rPr lang="en-US" sz="1600" b="0" i="0" u="none" strike="noStrike" dirty="0">
                          <a:solidFill>
                            <a:srgbClr val="000000"/>
                          </a:solidFill>
                          <a:effectLst/>
                          <a:latin typeface="Calibri"/>
                        </a:rPr>
                        <a:t>Design Search Fee</a:t>
                      </a:r>
                    </a:p>
                  </a:txBody>
                  <a:tcPr marL="12063" marR="12063" marT="120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$120 </a:t>
                      </a:r>
                    </a:p>
                  </a:txBody>
                  <a:tcPr marL="12063" marR="12063" marT="12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dirty="0">
                          <a:solidFill>
                            <a:srgbClr val="000000"/>
                          </a:solidFill>
                          <a:effectLst/>
                          <a:latin typeface="Calibri"/>
                        </a:rPr>
                        <a:t>$160 </a:t>
                      </a:r>
                    </a:p>
                  </a:txBody>
                  <a:tcPr marL="12063" marR="12063" marT="12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600" b="0" i="0" u="none" strike="noStrike" dirty="0" smtClean="0">
                          <a:solidFill>
                            <a:srgbClr val="000000"/>
                          </a:solidFill>
                          <a:effectLst/>
                          <a:latin typeface="Calibri"/>
                        </a:rPr>
                        <a:t>33%</a:t>
                      </a:r>
                      <a:endParaRPr lang="en-US" sz="1600" b="0"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0" i="0" u="none" strike="noStrike" dirty="0" smtClean="0">
                          <a:solidFill>
                            <a:srgbClr val="000000"/>
                          </a:solidFill>
                          <a:effectLst/>
                          <a:latin typeface="Calibri"/>
                        </a:rPr>
                        <a:t>$397</a:t>
                      </a:r>
                      <a:endParaRPr lang="en-US" sz="1600" b="0"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9344">
                <a:tc>
                  <a:txBody>
                    <a:bodyPr/>
                    <a:lstStyle/>
                    <a:p>
                      <a:pPr algn="l" fontAlgn="ctr"/>
                      <a:r>
                        <a:rPr lang="en-US" sz="1600" b="0" i="0" u="none" strike="noStrike" dirty="0">
                          <a:solidFill>
                            <a:srgbClr val="000000"/>
                          </a:solidFill>
                          <a:effectLst/>
                          <a:latin typeface="Calibri"/>
                        </a:rPr>
                        <a:t>Design Examination Fee</a:t>
                      </a:r>
                    </a:p>
                  </a:txBody>
                  <a:tcPr marL="12063" marR="12063" marT="120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$460 </a:t>
                      </a:r>
                    </a:p>
                  </a:txBody>
                  <a:tcPr marL="12063" marR="12063" marT="12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dirty="0">
                          <a:solidFill>
                            <a:srgbClr val="000000"/>
                          </a:solidFill>
                          <a:effectLst/>
                          <a:latin typeface="Calibri"/>
                        </a:rPr>
                        <a:t>$600 </a:t>
                      </a:r>
                    </a:p>
                  </a:txBody>
                  <a:tcPr marL="12063" marR="12063" marT="12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600" b="0" i="0" u="none" strike="noStrike" dirty="0" smtClean="0">
                          <a:solidFill>
                            <a:srgbClr val="000000"/>
                          </a:solidFill>
                          <a:effectLst/>
                          <a:latin typeface="Calibri"/>
                        </a:rPr>
                        <a:t>30%</a:t>
                      </a:r>
                      <a:endParaRPr lang="en-US" sz="1600" b="0"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0" i="0" u="none" strike="noStrike" dirty="0" smtClean="0">
                          <a:solidFill>
                            <a:srgbClr val="000000"/>
                          </a:solidFill>
                          <a:effectLst/>
                          <a:latin typeface="Calibri"/>
                        </a:rPr>
                        <a:t>$608</a:t>
                      </a:r>
                      <a:endParaRPr lang="en-US" sz="1600" b="0"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9344">
                <a:tc>
                  <a:txBody>
                    <a:bodyPr/>
                    <a:lstStyle/>
                    <a:p>
                      <a:pPr algn="l" fontAlgn="ctr"/>
                      <a:r>
                        <a:rPr lang="en-US" sz="1600" b="0" i="0" u="none" strike="noStrike" dirty="0">
                          <a:solidFill>
                            <a:srgbClr val="000000"/>
                          </a:solidFill>
                          <a:effectLst/>
                          <a:latin typeface="Calibri"/>
                        </a:rPr>
                        <a:t>Design Issue Fee</a:t>
                      </a:r>
                    </a:p>
                  </a:txBody>
                  <a:tcPr marL="12063" marR="12063" marT="120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$560 </a:t>
                      </a:r>
                    </a:p>
                  </a:txBody>
                  <a:tcPr marL="12063" marR="12063" marT="12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dirty="0" smtClean="0">
                          <a:solidFill>
                            <a:srgbClr val="000000"/>
                          </a:solidFill>
                          <a:effectLst/>
                          <a:latin typeface="Calibri"/>
                        </a:rPr>
                        <a:t>$800</a:t>
                      </a:r>
                      <a:endParaRPr lang="en-US" sz="1600" b="0" i="0" u="none" strike="noStrike" dirty="0">
                        <a:solidFill>
                          <a:srgbClr val="000000"/>
                        </a:solidFill>
                        <a:effectLst/>
                        <a:latin typeface="Calibri"/>
                      </a:endParaRPr>
                    </a:p>
                  </a:txBody>
                  <a:tcPr marL="12063" marR="12063" marT="12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600" b="0" i="0" u="none" strike="noStrike" dirty="0" smtClean="0">
                          <a:solidFill>
                            <a:srgbClr val="000000"/>
                          </a:solidFill>
                          <a:effectLst/>
                          <a:latin typeface="Calibri"/>
                        </a:rPr>
                        <a:t>43%</a:t>
                      </a:r>
                      <a:endParaRPr lang="en-US" sz="1600" b="0"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0" i="0" u="none" strike="noStrike" dirty="0" smtClean="0">
                          <a:solidFill>
                            <a:srgbClr val="000000"/>
                          </a:solidFill>
                          <a:effectLst/>
                          <a:latin typeface="Calibri"/>
                        </a:rPr>
                        <a:t>$314</a:t>
                      </a:r>
                      <a:endParaRPr lang="en-US" sz="1600" b="0"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9344">
                <a:tc>
                  <a:txBody>
                    <a:bodyPr/>
                    <a:lstStyle/>
                    <a:p>
                      <a:pPr algn="l" fontAlgn="ctr"/>
                      <a:r>
                        <a:rPr lang="en-US" sz="1600" b="1" i="0" u="none" strike="noStrike" dirty="0" smtClean="0">
                          <a:solidFill>
                            <a:srgbClr val="000000"/>
                          </a:solidFill>
                          <a:effectLst/>
                          <a:latin typeface="Calibri"/>
                        </a:rPr>
                        <a:t>Total</a:t>
                      </a:r>
                      <a:endParaRPr lang="en-US" sz="1600" b="1" i="0" u="none" strike="noStrike" dirty="0">
                        <a:solidFill>
                          <a:srgbClr val="000000"/>
                        </a:solidFill>
                        <a:effectLst/>
                        <a:latin typeface="Calibri"/>
                      </a:endParaRPr>
                    </a:p>
                  </a:txBody>
                  <a:tcPr marL="11657" marR="11657" marT="116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ctr"/>
                      <a:r>
                        <a:rPr lang="en-US" sz="1600" b="1" i="0" u="none" strike="noStrike" dirty="0" smtClean="0">
                          <a:solidFill>
                            <a:srgbClr val="000000"/>
                          </a:solidFill>
                          <a:effectLst/>
                          <a:latin typeface="Calibri"/>
                        </a:rPr>
                        <a:t>$1,320</a:t>
                      </a:r>
                      <a:endParaRPr lang="en-US" sz="1600" b="1"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ctr"/>
                      <a:r>
                        <a:rPr lang="en-US" sz="1600" b="1" i="0" u="none" strike="noStrike" dirty="0" smtClean="0">
                          <a:solidFill>
                            <a:srgbClr val="000000"/>
                          </a:solidFill>
                          <a:effectLst/>
                          <a:latin typeface="Calibri"/>
                        </a:rPr>
                        <a:t>$1,760</a:t>
                      </a:r>
                      <a:endParaRPr lang="en-US" sz="1600" b="1"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ctr"/>
                      <a:r>
                        <a:rPr lang="en-US" sz="1600" b="1" i="0" u="none" strike="noStrike" dirty="0" smtClean="0">
                          <a:solidFill>
                            <a:srgbClr val="000000"/>
                          </a:solidFill>
                          <a:effectLst/>
                          <a:latin typeface="Calibri"/>
                        </a:rPr>
                        <a:t>33%</a:t>
                      </a:r>
                      <a:endParaRPr lang="en-US" sz="1600" b="1"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ctr"/>
                      <a:r>
                        <a:rPr lang="en-US" sz="1600" b="1" i="0" u="none" strike="noStrike" dirty="0" smtClean="0">
                          <a:solidFill>
                            <a:srgbClr val="000000"/>
                          </a:solidFill>
                          <a:effectLst/>
                          <a:latin typeface="Calibri"/>
                        </a:rPr>
                        <a:t>$1,596</a:t>
                      </a:r>
                      <a:endParaRPr lang="en-US" sz="1600" b="1"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bl>
          </a:graphicData>
        </a:graphic>
      </p:graphicFrame>
    </p:spTree>
    <p:extLst>
      <p:ext uri="{BB962C8B-B14F-4D97-AF65-F5344CB8AC3E}">
        <p14:creationId xmlns:p14="http://schemas.microsoft.com/office/powerpoint/2010/main" val="730111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804167"/>
          </a:xfrm>
        </p:spPr>
        <p:txBody>
          <a:bodyPr>
            <a:noAutofit/>
          </a:bodyPr>
          <a:lstStyle/>
          <a:p>
            <a:pPr lvl="1" algn="l" defTabSz="457200" rtl="0">
              <a:spcBef>
                <a:spcPct val="0"/>
              </a:spcBef>
            </a:pPr>
            <a:r>
              <a:rPr lang="en-US" sz="2400" b="1" dirty="0" smtClean="0">
                <a:latin typeface="+mn-lt"/>
              </a:rPr>
              <a:t>Proposed </a:t>
            </a:r>
            <a:r>
              <a:rPr lang="en-US" sz="2400" b="1" dirty="0">
                <a:latin typeface="+mn-lt"/>
              </a:rPr>
              <a:t>Fee Structure for Excess Claims – Compared to Current Large Entity Fee Rates </a:t>
            </a:r>
          </a:p>
        </p:txBody>
      </p:sp>
      <p:sp>
        <p:nvSpPr>
          <p:cNvPr id="3" name="Slide Number Placeholder 2"/>
          <p:cNvSpPr>
            <a:spLocks noGrp="1"/>
          </p:cNvSpPr>
          <p:nvPr>
            <p:ph type="sldNum" sz="quarter" idx="12"/>
          </p:nvPr>
        </p:nvSpPr>
        <p:spPr/>
        <p:txBody>
          <a:bodyPr/>
          <a:lstStyle/>
          <a:p>
            <a:fld id="{92DA454B-C859-4892-B9FA-68B588C9F547}" type="slidenum">
              <a:rPr lang="en-US" smtClean="0"/>
              <a:t>9</a:t>
            </a:fld>
            <a:endParaRPr lang="en-US" dirty="0"/>
          </a:p>
        </p:txBody>
      </p:sp>
      <p:sp>
        <p:nvSpPr>
          <p:cNvPr id="8" name="Rectangle 3"/>
          <p:cNvSpPr txBox="1">
            <a:spLocks noChangeArrowheads="1"/>
          </p:cNvSpPr>
          <p:nvPr/>
        </p:nvSpPr>
        <p:spPr>
          <a:xfrm>
            <a:off x="338664" y="1320412"/>
            <a:ext cx="3325466" cy="242785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t>The Office proposes to increase excess </a:t>
            </a:r>
            <a:r>
              <a:rPr lang="en-US" sz="1400" dirty="0" smtClean="0"/>
              <a:t>claims fees for utility, plant, and reissue applications as well as reexamination and Patent Cooperation Treaty applications.</a:t>
            </a:r>
            <a:endParaRPr lang="en-US" sz="1400" dirty="0"/>
          </a:p>
          <a:p>
            <a:r>
              <a:rPr lang="en-US" sz="1400" dirty="0"/>
              <a:t>The Office does not capture unit cost data for these services. Rather, revenue from these fees supports the front-end subsidies built into the fee rates for filing, search, and examination. </a:t>
            </a:r>
          </a:p>
        </p:txBody>
      </p:sp>
      <p:sp>
        <p:nvSpPr>
          <p:cNvPr id="4" name="Rectangle 3"/>
          <p:cNvSpPr/>
          <p:nvPr/>
        </p:nvSpPr>
        <p:spPr>
          <a:xfrm>
            <a:off x="338664" y="3748271"/>
            <a:ext cx="8434254" cy="1428083"/>
          </a:xfrm>
          <a:prstGeom prst="rect">
            <a:avLst/>
          </a:prstGeom>
        </p:spPr>
        <p:txBody>
          <a:bodyPr wrap="square">
            <a:spAutoFit/>
          </a:bodyPr>
          <a:lstStyle/>
          <a:p>
            <a:pPr marL="342900" indent="-342900">
              <a:spcBef>
                <a:spcPct val="20000"/>
              </a:spcBef>
              <a:buFont typeface="Arial"/>
              <a:buChar char="•"/>
              <a:tabLst>
                <a:tab pos="341313" algn="l"/>
              </a:tabLst>
            </a:pPr>
            <a:r>
              <a:rPr lang="en-US" sz="1400" dirty="0" smtClean="0">
                <a:latin typeface="Segoe UI"/>
              </a:rPr>
              <a:t>In </a:t>
            </a:r>
            <a:r>
              <a:rPr lang="en-US" sz="1400" dirty="0">
                <a:latin typeface="Segoe UI"/>
              </a:rPr>
              <a:t>its report, the PPAC expressed opposition to the proposed fee rates and recommended a refund system in which excess claim fees are returned to applicants when claims are cancelled in response to a restriction requirement. Under this proposal, an applicant would only incur fees for the claims that are actually examined, not just filed.  </a:t>
            </a:r>
          </a:p>
          <a:p>
            <a:pPr marL="342900" indent="-342900">
              <a:spcBef>
                <a:spcPct val="20000"/>
              </a:spcBef>
              <a:buFont typeface="Arial"/>
              <a:buChar char="•"/>
            </a:pPr>
            <a:r>
              <a:rPr lang="en-US" sz="1400" dirty="0">
                <a:latin typeface="Segoe UI"/>
              </a:rPr>
              <a:t>In response, the USPTO has committed to undertaking a study to determine the feasibility of the refund program that PPAC recommends.</a:t>
            </a:r>
          </a:p>
        </p:txBody>
      </p:sp>
      <p:graphicFrame>
        <p:nvGraphicFramePr>
          <p:cNvPr id="6" name="Table 5" descr="Design Filing Fee- $180 to $200 &#10;Design Search Fee- $120 to $160 &#10;Design Examination Fee- $460 to $600 &#10;Design Issue Fee - $560 to $1,000 &#10;" title="Current and Proposed Fees for Large Entities- Design"/>
          <p:cNvGraphicFramePr>
            <a:graphicFrameLocks noGrp="1"/>
          </p:cNvGraphicFramePr>
          <p:nvPr>
            <p:extLst>
              <p:ext uri="{D42A27DB-BD31-4B8C-83A1-F6EECF244321}">
                <p14:modId xmlns:p14="http://schemas.microsoft.com/office/powerpoint/2010/main" val="1487844504"/>
              </p:ext>
            </p:extLst>
          </p:nvPr>
        </p:nvGraphicFramePr>
        <p:xfrm>
          <a:off x="3697997" y="1364155"/>
          <a:ext cx="5074921" cy="1797571"/>
        </p:xfrm>
        <a:graphic>
          <a:graphicData uri="http://schemas.openxmlformats.org/drawingml/2006/table">
            <a:tbl>
              <a:tblPr firstRow="1"/>
              <a:tblGrid>
                <a:gridCol w="2221209"/>
                <a:gridCol w="1038497"/>
                <a:gridCol w="1045029"/>
                <a:gridCol w="770186"/>
              </a:tblGrid>
              <a:tr h="706400">
                <a:tc>
                  <a:txBody>
                    <a:bodyPr/>
                    <a:lstStyle/>
                    <a:p>
                      <a:pPr algn="ctr" fontAlgn="ctr"/>
                      <a:r>
                        <a:rPr lang="en-US" sz="1600" b="1" i="0" u="none" strike="noStrike" dirty="0">
                          <a:solidFill>
                            <a:srgbClr val="000000"/>
                          </a:solidFill>
                          <a:effectLst/>
                          <a:latin typeface="Calibri"/>
                        </a:rPr>
                        <a:t>Fee</a:t>
                      </a:r>
                    </a:p>
                  </a:txBody>
                  <a:tcPr marL="12063" marR="12063" marT="12063"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Calibri"/>
                        </a:rPr>
                        <a:t>Current Large Entity Fee </a:t>
                      </a:r>
                      <a:r>
                        <a:rPr lang="en-US" sz="1600" b="1" i="0" u="none" strike="noStrike" dirty="0" smtClean="0">
                          <a:solidFill>
                            <a:srgbClr val="000000"/>
                          </a:solidFill>
                          <a:effectLst/>
                          <a:latin typeface="Calibri"/>
                        </a:rPr>
                        <a:t>Rate</a:t>
                      </a:r>
                      <a:endParaRPr lang="en-US" sz="1600" b="1" i="0" u="none" strike="noStrike" dirty="0">
                        <a:solidFill>
                          <a:srgbClr val="000000"/>
                        </a:solidFill>
                        <a:effectLst/>
                        <a:latin typeface="Calibri"/>
                      </a:endParaRPr>
                    </a:p>
                  </a:txBody>
                  <a:tcPr marL="12063" marR="12063" marT="12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Calibri"/>
                        </a:rPr>
                        <a:t>Proposed Large Entity Fee </a:t>
                      </a:r>
                      <a:r>
                        <a:rPr lang="en-US" sz="1600" b="1" i="0" u="none" strike="noStrike" dirty="0" smtClean="0">
                          <a:solidFill>
                            <a:srgbClr val="000000"/>
                          </a:solidFill>
                          <a:effectLst/>
                          <a:latin typeface="Calibri"/>
                        </a:rPr>
                        <a:t>Rate</a:t>
                      </a:r>
                      <a:endParaRPr lang="en-US" sz="1600" b="1" i="0" u="none" strike="noStrike" dirty="0">
                        <a:solidFill>
                          <a:srgbClr val="000000"/>
                        </a:solidFill>
                        <a:effectLst/>
                        <a:latin typeface="Calibri"/>
                      </a:endParaRPr>
                    </a:p>
                  </a:txBody>
                  <a:tcPr marL="12063" marR="12063" marT="12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600" b="1" i="0" u="none" strike="noStrike" dirty="0" smtClean="0">
                          <a:solidFill>
                            <a:srgbClr val="000000"/>
                          </a:solidFill>
                          <a:effectLst/>
                          <a:latin typeface="Calibri"/>
                        </a:rPr>
                        <a:t>Percent Change</a:t>
                      </a:r>
                      <a:endParaRPr lang="en-US" sz="1600" b="1"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9344">
                <a:tc>
                  <a:txBody>
                    <a:bodyPr/>
                    <a:lstStyle/>
                    <a:p>
                      <a:pPr algn="l" fontAlgn="ctr"/>
                      <a:r>
                        <a:rPr lang="en-US" sz="1600" b="0" i="0" u="none" strike="noStrike" dirty="0">
                          <a:solidFill>
                            <a:srgbClr val="000000"/>
                          </a:solidFill>
                          <a:effectLst/>
                          <a:latin typeface="Calibri" panose="020F0502020204030204" pitchFamily="34" charset="0"/>
                        </a:rPr>
                        <a:t>Each Independent Claim in Excess of Three</a:t>
                      </a:r>
                    </a:p>
                  </a:txBody>
                  <a:tcPr marL="7620" marR="7620" marT="76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en-US" sz="1600" b="0" i="0" u="none" strike="noStrike" kern="1200" dirty="0">
                          <a:solidFill>
                            <a:srgbClr val="000000"/>
                          </a:solidFill>
                          <a:effectLst/>
                          <a:latin typeface="Calibri"/>
                          <a:ea typeface="+mn-ea"/>
                          <a:cs typeface="+mn-cs"/>
                        </a:rPr>
                        <a:t>$420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en-US" sz="1600" b="0" i="0" u="none" strike="noStrike" kern="1200" dirty="0">
                          <a:solidFill>
                            <a:srgbClr val="000000"/>
                          </a:solidFill>
                          <a:effectLst/>
                          <a:latin typeface="Calibri"/>
                          <a:ea typeface="+mn-ea"/>
                          <a:cs typeface="+mn-cs"/>
                        </a:rPr>
                        <a:t>$460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L="0" algn="ctr" defTabSz="457200" rtl="0" eaLnBrk="1" fontAlgn="ctr" latinLnBrk="0" hangingPunct="1"/>
                      <a:r>
                        <a:rPr lang="en-US" sz="1600" b="0" i="0" u="none" strike="noStrike" kern="1200" dirty="0">
                          <a:solidFill>
                            <a:srgbClr val="000000"/>
                          </a:solidFill>
                          <a:effectLst/>
                          <a:latin typeface="Calibri"/>
                          <a:ea typeface="+mn-ea"/>
                          <a:cs typeface="+mn-cs"/>
                        </a:rPr>
                        <a:t>10%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9344">
                <a:tc>
                  <a:txBody>
                    <a:bodyPr/>
                    <a:lstStyle/>
                    <a:p>
                      <a:pPr algn="l" fontAlgn="ctr"/>
                      <a:r>
                        <a:rPr lang="en-US" sz="1600" b="0" i="0" u="none" strike="noStrike" dirty="0">
                          <a:solidFill>
                            <a:srgbClr val="000000"/>
                          </a:solidFill>
                          <a:effectLst/>
                          <a:latin typeface="Calibri" panose="020F0502020204030204" pitchFamily="34" charset="0"/>
                        </a:rPr>
                        <a:t>Each Claim in Excess of 20</a:t>
                      </a:r>
                    </a:p>
                  </a:txBody>
                  <a:tcPr marL="7620" marR="7620" marT="76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en-US" sz="1600" b="0" i="0" u="none" strike="noStrike" kern="1200" dirty="0">
                          <a:solidFill>
                            <a:srgbClr val="000000"/>
                          </a:solidFill>
                          <a:effectLst/>
                          <a:latin typeface="Calibri"/>
                          <a:ea typeface="+mn-ea"/>
                          <a:cs typeface="+mn-cs"/>
                        </a:rPr>
                        <a:t>$80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0" rtl="0" eaLnBrk="1" fontAlgn="ctr" latinLnBrk="0" hangingPunct="1"/>
                      <a:r>
                        <a:rPr lang="en-US" sz="1600" b="0" i="0" u="none" strike="noStrike" kern="1200" dirty="0">
                          <a:solidFill>
                            <a:srgbClr val="000000"/>
                          </a:solidFill>
                          <a:effectLst/>
                          <a:latin typeface="Calibri"/>
                          <a:ea typeface="+mn-ea"/>
                          <a:cs typeface="+mn-cs"/>
                        </a:rPr>
                        <a:t>$100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L="0" algn="ctr" defTabSz="457200" rtl="0" eaLnBrk="1" fontAlgn="ctr" latinLnBrk="0" hangingPunct="1"/>
                      <a:r>
                        <a:rPr lang="en-US" sz="1600" b="0" i="0" u="none" strike="noStrike" kern="1200" dirty="0">
                          <a:solidFill>
                            <a:srgbClr val="000000"/>
                          </a:solidFill>
                          <a:effectLst/>
                          <a:latin typeface="Calibri"/>
                          <a:ea typeface="+mn-ea"/>
                          <a:cs typeface="+mn-cs"/>
                        </a:rPr>
                        <a:t>25%</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9344">
                <a:tc>
                  <a:txBody>
                    <a:bodyPr/>
                    <a:lstStyle/>
                    <a:p>
                      <a:pPr algn="l" fontAlgn="ctr"/>
                      <a:r>
                        <a:rPr lang="en-US" sz="1600" b="0" i="0" u="none" strike="noStrike" dirty="0">
                          <a:solidFill>
                            <a:srgbClr val="000000"/>
                          </a:solidFill>
                          <a:effectLst/>
                          <a:latin typeface="Calibri" panose="020F0502020204030204" pitchFamily="34" charset="0"/>
                        </a:rPr>
                        <a:t>Multiple Dependent Claim</a:t>
                      </a:r>
                    </a:p>
                  </a:txBody>
                  <a:tcPr marL="7620" marR="7620" marT="76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ctr" latinLnBrk="0" hangingPunct="1"/>
                      <a:r>
                        <a:rPr lang="en-US" sz="1600" b="0" i="0" u="none" strike="noStrike" kern="1200" dirty="0">
                          <a:solidFill>
                            <a:srgbClr val="000000"/>
                          </a:solidFill>
                          <a:effectLst/>
                          <a:latin typeface="Calibri"/>
                          <a:ea typeface="+mn-ea"/>
                          <a:cs typeface="+mn-cs"/>
                        </a:rPr>
                        <a:t>$780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457200" rtl="0" eaLnBrk="1" fontAlgn="ctr" latinLnBrk="0" hangingPunct="1"/>
                      <a:r>
                        <a:rPr lang="en-US" sz="1600" b="0" i="0" u="none" strike="noStrike" kern="1200" dirty="0">
                          <a:solidFill>
                            <a:srgbClr val="000000"/>
                          </a:solidFill>
                          <a:effectLst/>
                          <a:latin typeface="Calibri"/>
                          <a:ea typeface="+mn-ea"/>
                          <a:cs typeface="+mn-cs"/>
                        </a:rPr>
                        <a:t>$820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a:txBody>
                    <a:bodyPr/>
                    <a:lstStyle/>
                    <a:p>
                      <a:pPr marL="0" algn="ctr" defTabSz="457200" rtl="0" eaLnBrk="1" fontAlgn="ctr" latinLnBrk="0" hangingPunct="1"/>
                      <a:r>
                        <a:rPr lang="en-US" sz="1600" b="0" i="0" u="none" strike="noStrike" kern="1200" dirty="0">
                          <a:solidFill>
                            <a:srgbClr val="000000"/>
                          </a:solidFill>
                          <a:effectLst/>
                          <a:latin typeface="Calibri"/>
                          <a:ea typeface="+mn-ea"/>
                          <a:cs typeface="+mn-cs"/>
                        </a:rPr>
                        <a:t>5%</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70618132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B - Group 1 -TTAB 4.28.15">
  <a:themeElements>
    <a:clrScheme name="USPTO Brand 1">
      <a:dk1>
        <a:sysClr val="windowText" lastClr="000000"/>
      </a:dk1>
      <a:lt1>
        <a:sysClr val="window" lastClr="FFFFFF"/>
      </a:lt1>
      <a:dk2>
        <a:srgbClr val="004C97"/>
      </a:dk2>
      <a:lt2>
        <a:srgbClr val="D9D9D6"/>
      </a:lt2>
      <a:accent1>
        <a:srgbClr val="1596D1"/>
      </a:accent1>
      <a:accent2>
        <a:srgbClr val="AC2B37"/>
      </a:accent2>
      <a:accent3>
        <a:srgbClr val="88A620"/>
      </a:accent3>
      <a:accent4>
        <a:srgbClr val="6B2F75"/>
      </a:accent4>
      <a:accent5>
        <a:srgbClr val="97B8D4"/>
      </a:accent5>
      <a:accent6>
        <a:srgbClr val="C88242"/>
      </a:accent6>
      <a:hlink>
        <a:srgbClr val="004C97"/>
      </a:hlink>
      <a:folHlink>
        <a:srgbClr val="3C105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9C3E461E62D2F4A8AC5F08F3E4468D5" ma:contentTypeVersion="0" ma:contentTypeDescription="Create a new document." ma:contentTypeScope="" ma:versionID="de310b02eead8d9ba4f3f7e0d3248da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37B8C586-CF91-4579-ABD1-D4D466AD3DDC}">
  <ds:schemaRefs>
    <ds:schemaRef ds:uri="http://schemas.microsoft.com/sharepoint/v3/contenttype/forms"/>
  </ds:schemaRefs>
</ds:datastoreItem>
</file>

<file path=customXml/itemProps2.xml><?xml version="1.0" encoding="utf-8"?>
<ds:datastoreItem xmlns:ds="http://schemas.openxmlformats.org/officeDocument/2006/customXml" ds:itemID="{31755427-F48A-41AF-BD41-81E91A395B51}">
  <ds:schemaRefs>
    <ds:schemaRef ds:uri="http://schemas.openxmlformats.org/package/2006/metadata/core-properties"/>
    <ds:schemaRef ds:uri="http://purl.org/dc/elements/1.1/"/>
    <ds:schemaRef ds:uri="http://purl.org/dc/dcmitype/"/>
    <ds:schemaRef ds:uri="http://schemas.microsoft.com/office/2006/documentManagement/types"/>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05B26722-4EE5-4725-B5D7-7F9021C52A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FAB - Group 1 -TTAB 4.28.15</Template>
  <TotalTime>15291</TotalTime>
  <Words>3712</Words>
  <Application>Microsoft Office PowerPoint</Application>
  <PresentationFormat>On-screen Show (16:10)</PresentationFormat>
  <Paragraphs>382</Paragraphs>
  <Slides>22</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 Unicode MS</vt:lpstr>
      <vt:lpstr>Arial</vt:lpstr>
      <vt:lpstr>Calibri</vt:lpstr>
      <vt:lpstr>Segoe UI</vt:lpstr>
      <vt:lpstr>Wingdings</vt:lpstr>
      <vt:lpstr>FAB - Group 1 -TTAB 4.28.15</vt:lpstr>
      <vt:lpstr>Patent Fee Proposal</vt:lpstr>
      <vt:lpstr>Overview</vt:lpstr>
      <vt:lpstr>Fee Setting Goals and Objectives</vt:lpstr>
      <vt:lpstr>Rulemaking Outcomes</vt:lpstr>
      <vt:lpstr>Proposed Fee Structure </vt:lpstr>
      <vt:lpstr>Proposed Fee Structure Changes</vt:lpstr>
      <vt:lpstr>Proposed Fee Structure for a Utility Patent –  Compared to Current Large Entity Fee Rates</vt:lpstr>
      <vt:lpstr>Proposed Fee Structure for a Design Patent –  Compared to Current Large Entity Fee Rates </vt:lpstr>
      <vt:lpstr>Proposed Fee Structure for Excess Claims – Compared to Current Large Entity Fee Rates </vt:lpstr>
      <vt:lpstr>Proposed Fee Structure for IDS –  Compared to Current Large Entity Fee Rates </vt:lpstr>
      <vt:lpstr>Proposed Fee Structure for RCEs –  Compared to Current Large Entity Fee Rates </vt:lpstr>
      <vt:lpstr>Proposed Fee Structure for Appeals –  Compared to Current Large Entity Fee Rates</vt:lpstr>
      <vt:lpstr>Proposed Fee Structure for IPRs, PGRs, and CBMs –  Compared to Current Fee Rates</vt:lpstr>
      <vt:lpstr>Newly Proposed Patent Fees</vt:lpstr>
      <vt:lpstr>Newly Proposed Patent Fees (continued)</vt:lpstr>
      <vt:lpstr>Newly Proposed OED Fees</vt:lpstr>
      <vt:lpstr>Newly Proposed Patent Service Fees</vt:lpstr>
      <vt:lpstr>Discontinued Fees</vt:lpstr>
      <vt:lpstr>Conclusion</vt:lpstr>
      <vt:lpstr>Alternatives and Cost-Benefit Analysis</vt:lpstr>
      <vt:lpstr>Benefits For Stakeholders</vt:lpstr>
      <vt:lpstr>PowerPoint Presentation</vt:lpstr>
    </vt:vector>
  </TitlesOfParts>
  <Company>U.S. Patent and Trademark Office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USPTO</dc:creator>
  <cp:lastModifiedBy>Key, Tori</cp:lastModifiedBy>
  <cp:revision>602</cp:revision>
  <cp:lastPrinted>2015-10-20T17:51:44Z</cp:lastPrinted>
  <dcterms:created xsi:type="dcterms:W3CDTF">2015-04-28T14:14:46Z</dcterms:created>
  <dcterms:modified xsi:type="dcterms:W3CDTF">2016-09-07T19:42:20Z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0x010100D9C3E461E62D2F4A8AC5F08F3E4468D5</vt:lpwstr>
  </property>
</Properties>
</file>