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7" r:id="rId4"/>
    <p:sldMasterId id="2147483714" r:id="rId5"/>
    <p:sldMasterId id="2147483723" r:id="rId6"/>
    <p:sldMasterId id="2147483731" r:id="rId7"/>
    <p:sldMasterId id="2147483748" r:id="rId8"/>
    <p:sldMasterId id="2147483765" r:id="rId9"/>
  </p:sldMasterIdLst>
  <p:notesMasterIdLst>
    <p:notesMasterId r:id="rId52"/>
  </p:notesMasterIdLst>
  <p:handoutMasterIdLst>
    <p:handoutMasterId r:id="rId53"/>
  </p:handoutMasterIdLst>
  <p:sldIdLst>
    <p:sldId id="258" r:id="rId10"/>
    <p:sldId id="261" r:id="rId11"/>
    <p:sldId id="582" r:id="rId12"/>
    <p:sldId id="587" r:id="rId13"/>
    <p:sldId id="573" r:id="rId14"/>
    <p:sldId id="583" r:id="rId15"/>
    <p:sldId id="588" r:id="rId16"/>
    <p:sldId id="590" r:id="rId17"/>
    <p:sldId id="542" r:id="rId18"/>
    <p:sldId id="697" r:id="rId19"/>
    <p:sldId id="616" r:id="rId20"/>
    <p:sldId id="690" r:id="rId21"/>
    <p:sldId id="706" r:id="rId22"/>
    <p:sldId id="617" r:id="rId23"/>
    <p:sldId id="557" r:id="rId24"/>
    <p:sldId id="670" r:id="rId25"/>
    <p:sldId id="642" r:id="rId26"/>
    <p:sldId id="707" r:id="rId27"/>
    <p:sldId id="708" r:id="rId28"/>
    <p:sldId id="698" r:id="rId29"/>
    <p:sldId id="621" r:id="rId30"/>
    <p:sldId id="709" r:id="rId31"/>
    <p:sldId id="631" r:id="rId32"/>
    <p:sldId id="591" r:id="rId33"/>
    <p:sldId id="604" r:id="rId34"/>
    <p:sldId id="607" r:id="rId35"/>
    <p:sldId id="663" r:id="rId36"/>
    <p:sldId id="702" r:id="rId37"/>
    <p:sldId id="703" r:id="rId38"/>
    <p:sldId id="662" r:id="rId39"/>
    <p:sldId id="586" r:id="rId40"/>
    <p:sldId id="691" r:id="rId41"/>
    <p:sldId id="700" r:id="rId42"/>
    <p:sldId id="705" r:id="rId43"/>
    <p:sldId id="655" r:id="rId44"/>
    <p:sldId id="704" r:id="rId45"/>
    <p:sldId id="666" r:id="rId46"/>
    <p:sldId id="692" r:id="rId47"/>
    <p:sldId id="693" r:id="rId48"/>
    <p:sldId id="694" r:id="rId49"/>
    <p:sldId id="512" r:id="rId50"/>
    <p:sldId id="556" r:id="rId51"/>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6782" autoAdjust="0"/>
  </p:normalViewPr>
  <p:slideViewPr>
    <p:cSldViewPr snapToGrid="0" snapToObjects="1">
      <p:cViewPr varScale="1">
        <p:scale>
          <a:sx n="67" d="100"/>
          <a:sy n="67" d="100"/>
        </p:scale>
        <p:origin x="1596" y="7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Sheet1!$B$3:$B$7</c:f>
              <c:numCache>
                <c:formatCode>General</c:formatCode>
                <c:ptCount val="5"/>
                <c:pt idx="0">
                  <c:v>31</c:v>
                </c:pt>
                <c:pt idx="1">
                  <c:v>41</c:v>
                </c:pt>
                <c:pt idx="2">
                  <c:v>32</c:v>
                </c:pt>
                <c:pt idx="3">
                  <c:v>14</c:v>
                </c:pt>
                <c:pt idx="4">
                  <c:v>10</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Sheet1!$C$3:$C$7</c:f>
              <c:numCache>
                <c:formatCode>General</c:formatCode>
                <c:ptCount val="5"/>
                <c:pt idx="0">
                  <c:v>33</c:v>
                </c:pt>
                <c:pt idx="1">
                  <c:v>45</c:v>
                </c:pt>
                <c:pt idx="2">
                  <c:v>28</c:v>
                </c:pt>
                <c:pt idx="3">
                  <c:v>24</c:v>
                </c:pt>
                <c:pt idx="4">
                  <c:v>15</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24DF-4418-A8C7-F961AA3633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Sheet1!$D$3:$D$7</c:f>
              <c:numCache>
                <c:formatCode>General</c:formatCode>
                <c:ptCount val="5"/>
                <c:pt idx="0">
                  <c:v>22</c:v>
                </c:pt>
                <c:pt idx="1">
                  <c:v>19</c:v>
                </c:pt>
                <c:pt idx="2">
                  <c:v>13</c:v>
                </c:pt>
                <c:pt idx="3">
                  <c:v>5</c:v>
                </c:pt>
                <c:pt idx="4">
                  <c:v>0</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2480163631613349"/>
                  <c:y val="-0.12110709000600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0.13142922276509467"/>
                  <c:y val="-0.20280053665950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2020</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2022*</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4</c:v>
                </c:pt>
                <c:pt idx="1">
                  <c:v>2</c:v>
                </c:pt>
                <c:pt idx="2">
                  <c:v>9</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9/27/2022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9/27/2022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371561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416289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9966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3935798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89627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92050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84917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149197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6122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383099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02417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46772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08724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4259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79532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3151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523264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9797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42</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349007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20652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51909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347581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2983353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040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2530409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5259947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6738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7219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413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741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64242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36104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6631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67594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4169753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402442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21506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831653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487397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3204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98788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4543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6876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6412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92561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04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7.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29265456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26614399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8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7.xml"/><Relationship Id="rId1" Type="http://schemas.openxmlformats.org/officeDocument/2006/relationships/slideLayout" Target="../slideLayouts/slideLayout78.xml"/><Relationship Id="rId4" Type="http://schemas.openxmlformats.org/officeDocument/2006/relationships/hyperlink" Target="http://www.uspto.gov/probonopatent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32.xml"/><Relationship Id="rId1" Type="http://schemas.openxmlformats.org/officeDocument/2006/relationships/slideLayout" Target="../slideLayouts/slideLayout79.xml"/><Relationship Id="rId4" Type="http://schemas.openxmlformats.org/officeDocument/2006/relationships/hyperlink" Target="http://www.uspto.gov/learning-and-resources/official-gazette/trademark-official-gazette-tmo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r>
              <a:rPr lang="en-US" altLang="en-US" dirty="0"/>
              <a:t>In 2016, the ABA Commission on Lawyer Assistance Programs and the Hazelden Betty Ford Foundation published a study of about 13,000 currently practicing attorneys and found the following:</a:t>
            </a:r>
          </a:p>
          <a:p>
            <a:pPr lvl="1"/>
            <a:r>
              <a:rPr lang="en-US" altLang="en-US" dirty="0"/>
              <a:t>About 21% qualify as problem drinkers;</a:t>
            </a:r>
          </a:p>
          <a:p>
            <a:pPr lvl="1"/>
            <a:r>
              <a:rPr lang="en-US" altLang="en-US" dirty="0"/>
              <a:t>28% struggle with some level of depression;</a:t>
            </a:r>
          </a:p>
          <a:p>
            <a:pPr lvl="1"/>
            <a:r>
              <a:rPr lang="en-US" altLang="en-US" dirty="0"/>
              <a:t>19% struggle with anxiety; and</a:t>
            </a:r>
          </a:p>
          <a:p>
            <a:pPr lvl="1"/>
            <a:r>
              <a:rPr lang="en-US" altLang="en-US" dirty="0"/>
              <a:t>23% struggle with stress.</a:t>
            </a:r>
          </a:p>
          <a:p>
            <a:pPr lvl="0"/>
            <a:r>
              <a:rPr lang="en-US" altLang="en-US" dirty="0"/>
              <a:t>Other difficulties include social alienation, work addiction, sleep deprivation, job dissatisfaction, and complaints of work-life conflict.</a:t>
            </a:r>
          </a:p>
          <a:p>
            <a:pPr lvl="0"/>
            <a:r>
              <a:rPr lang="en-US" altLang="en-US" dirty="0"/>
              <a:t>The USPTO launched the Diversion Pilot Program in 2017 and it has been extended until 2022. </a:t>
            </a:r>
          </a:p>
          <a:p>
            <a:pPr lvl="1"/>
            <a:endParaRPr lang="en-US" dirty="0"/>
          </a:p>
          <a:p>
            <a:pPr lvl="1"/>
            <a:endParaRPr lang="en-US" dirty="0"/>
          </a:p>
          <a:p>
            <a:pPr lvl="1"/>
            <a:endParaRPr lang="en-US" dirty="0"/>
          </a:p>
          <a:p>
            <a:pPr lvl="1"/>
            <a:endParaRPr lang="en-US" dirty="0"/>
          </a:p>
          <a:p>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ltLang="en-US"/>
              <a:t>OED Diversion Pilot Program</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10</a:t>
            </a:fld>
            <a:endParaRPr lang="en-US" noProof="0" dirty="0"/>
          </a:p>
        </p:txBody>
      </p:sp>
    </p:spTree>
    <p:extLst>
      <p:ext uri="{BB962C8B-B14F-4D97-AF65-F5344CB8AC3E}">
        <p14:creationId xmlns:p14="http://schemas.microsoft.com/office/powerpoint/2010/main" val="405481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t>Practitioner must have willingness and ability to participate in the program.</a:t>
            </a:r>
          </a:p>
          <a:p>
            <a:r>
              <a:rPr lang="en-US" dirty="0"/>
              <a:t>In some circumstances, prior discipline is not a bar to diversion.</a:t>
            </a:r>
          </a:p>
          <a:p>
            <a:r>
              <a:rPr lang="en-US" dirty="0"/>
              <a:t>Misconduct at issue must not:</a:t>
            </a:r>
          </a:p>
          <a:p>
            <a:pPr lvl="1"/>
            <a:r>
              <a:rPr lang="en-US" dirty="0"/>
              <a:t>Involve misappropriation of funds or dishonesty, fraud, deceit, or misrepresentation;</a:t>
            </a:r>
          </a:p>
          <a:p>
            <a:pPr lvl="1"/>
            <a:r>
              <a:rPr lang="en-US" dirty="0"/>
              <a:t>Result in or be likely to result in substantial prejudice to a client or other person;</a:t>
            </a:r>
          </a:p>
          <a:p>
            <a:pPr lvl="1"/>
            <a:r>
              <a:rPr lang="en-US" dirty="0"/>
              <a:t>Constitute a “serious crime” (see 37 C.F.R. § 11.1); or</a:t>
            </a:r>
          </a:p>
          <a:p>
            <a:pPr lvl="1"/>
            <a:r>
              <a:rPr lang="en-US" dirty="0"/>
              <a:t>Be part of a pattern of major similar misconduct or be of the same nature as misconduct for which practitioner has been disciplined within the past five years.</a:t>
            </a:r>
          </a:p>
          <a:p>
            <a:pPr lvl="1"/>
            <a:endParaRPr lang="en-US" dirty="0"/>
          </a:p>
          <a:p>
            <a:pPr lvl="1"/>
            <a:endParaRPr lang="en-US" dirty="0"/>
          </a:p>
        </p:txBody>
      </p:sp>
      <p:sp>
        <p:nvSpPr>
          <p:cNvPr id="2" name="Title 1"/>
          <p:cNvSpPr>
            <a:spLocks noGrp="1"/>
          </p:cNvSpPr>
          <p:nvPr>
            <p:ph type="title"/>
          </p:nvPr>
        </p:nvSpPr>
        <p:spPr/>
        <p:txBody>
          <a:bodyPr>
            <a:normAutofit fontScale="90000"/>
          </a:bodyPr>
          <a:lstStyle/>
          <a:p>
            <a:r>
              <a:rPr lang="en-US" altLang="en-US" dirty="0"/>
              <a:t>OED Diversion Pilot Program – criteria</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Tree>
    <p:extLst>
      <p:ext uri="{BB962C8B-B14F-4D97-AF65-F5344CB8AC3E}">
        <p14:creationId xmlns:p14="http://schemas.microsoft.com/office/powerpoint/2010/main" val="94407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a:xfrm>
            <a:off x="457200" y="309580"/>
            <a:ext cx="7942521" cy="774727"/>
          </a:xfrm>
        </p:spPr>
        <p:txBody>
          <a:bodyPr>
            <a:noAutofit/>
          </a:bodyPr>
          <a:lstStyle/>
          <a:p>
            <a:r>
              <a:rPr lang="en-US" altLang="en-US" sz="2800" dirty="0"/>
              <a:t>USPTO disciplinary matters: type of discipline </a:t>
            </a:r>
            <a:endParaRPr lang="en-US" sz="2800" dirty="0"/>
          </a:p>
        </p:txBody>
      </p:sp>
      <p:graphicFrame>
        <p:nvGraphicFramePr>
          <p:cNvPr id="5" name="Chart 4"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C183D7F6-B498-43B3-948B-1728B52AA6E4}">
                <adec:decorative xmlns:adec="http://schemas.microsoft.com/office/drawing/2017/decorative" val="0"/>
              </a:ext>
            </a:extLst>
          </p:cNvPr>
          <p:cNvGraphicFramePr/>
          <p:nvPr>
            <p:extLst/>
          </p:nvPr>
        </p:nvGraphicFramePr>
        <p:xfrm>
          <a:off x="1537200" y="1255085"/>
          <a:ext cx="5815070" cy="38716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9BD0BEF-F793-49F1-837A-B7EA1A22DB38}"/>
              </a:ext>
            </a:extLst>
          </p:cNvPr>
          <p:cNvSpPr txBox="1"/>
          <p:nvPr/>
        </p:nvSpPr>
        <p:spPr>
          <a:xfrm>
            <a:off x="3762239" y="5088989"/>
            <a:ext cx="1554827" cy="246221"/>
          </a:xfrm>
          <a:prstGeom prst="rect">
            <a:avLst/>
          </a:prstGeom>
          <a:noFill/>
        </p:spPr>
        <p:txBody>
          <a:bodyPr wrap="square" rtlCol="0">
            <a:spAutoFit/>
          </a:bodyPr>
          <a:lstStyle/>
          <a:p>
            <a:r>
              <a:rPr lang="en-US" sz="1000" dirty="0"/>
              <a:t>*Through Q3</a:t>
            </a:r>
          </a:p>
        </p:txBody>
      </p:sp>
      <p:sp>
        <p:nvSpPr>
          <p:cNvPr id="2" name="Slide Number Placeholder 1"/>
          <p:cNvSpPr>
            <a:spLocks noGrp="1"/>
          </p:cNvSpPr>
          <p:nvPr>
            <p:ph type="sldNum" sz="quarter" idx="10"/>
          </p:nvPr>
        </p:nvSpPr>
        <p:spPr/>
        <p:txBody>
          <a:bodyPr/>
          <a:lstStyle/>
          <a:p>
            <a:fld id="{92DA454B-C859-4892-B9FA-68B588C9F547}" type="slidenum">
              <a:rPr lang="en-US" smtClean="0"/>
              <a:pPr/>
              <a:t>12</a:t>
            </a:fld>
            <a:endParaRPr lang="en-US" dirty="0"/>
          </a:p>
        </p:txBody>
      </p:sp>
    </p:spTree>
    <p:extLst>
      <p:ext uri="{BB962C8B-B14F-4D97-AF65-F5344CB8AC3E}">
        <p14:creationId xmlns:p14="http://schemas.microsoft.com/office/powerpoint/2010/main" val="34184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A1717E-54E2-4EBA-AA92-C93B76849A37}"/>
              </a:ext>
            </a:extLst>
          </p:cNvPr>
          <p:cNvSpPr>
            <a:spLocks noGrp="1"/>
          </p:cNvSpPr>
          <p:nvPr>
            <p:ph type="title"/>
          </p:nvPr>
        </p:nvSpPr>
        <p:spPr/>
        <p:txBody>
          <a:bodyPr>
            <a:noAutofit/>
          </a:bodyPr>
          <a:lstStyle/>
          <a:p>
            <a:r>
              <a:rPr lang="en-US" sz="2800" dirty="0"/>
              <a:t>USPTO disciplinary matters: type of practitioner </a:t>
            </a:r>
          </a:p>
        </p:txBody>
      </p:sp>
      <p:graphicFrame>
        <p:nvGraphicFramePr>
          <p:cNvPr id="6" name="Chart 5" descr="FY 2018&#10;&#10;3 patent agents&#10;9 Trademark attorneys&#10;21 patent attorneys"/>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FY 2019&#10;4 Patent agents&#10;16 Trademark attorneys&#10;25 Patent attorneys"/>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descr="FY 2020&#10;1 patent agent&#10;5 trademark attorneys&#10;22 patent attorneys"/>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descr="FY2021&#10;3 patent agents&#10;6 trademark attorneys&#10;15 patent attorneys&#10;"/>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descr="FY 2022, through Q2&#10;2 patent agents&#10;4 patent attorneys &#10;9 trademark attorneys&#10;"/>
          <p:cNvGraphicFramePr/>
          <p:nvPr>
            <p:extLst>
              <p:ext uri="{D42A27DB-BD31-4B8C-83A1-F6EECF244321}">
                <p14:modId xmlns:p14="http://schemas.microsoft.com/office/powerpoint/2010/main" val="379993408"/>
              </p:ext>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0F44CC5E-C309-4199-ABE7-CF780FE86F2F}"/>
              </a:ext>
            </a:extLst>
          </p:cNvPr>
          <p:cNvSpPr txBox="1"/>
          <p:nvPr/>
        </p:nvSpPr>
        <p:spPr>
          <a:xfrm>
            <a:off x="5830121" y="4810071"/>
            <a:ext cx="1036320" cy="246221"/>
          </a:xfrm>
          <a:prstGeom prst="rect">
            <a:avLst/>
          </a:prstGeom>
          <a:noFill/>
        </p:spPr>
        <p:txBody>
          <a:bodyPr wrap="square" rtlCol="0">
            <a:spAutoFit/>
          </a:bodyPr>
          <a:lstStyle/>
          <a:p>
            <a:r>
              <a:rPr lang="en-US" sz="1000" dirty="0"/>
              <a:t>*Through Q3</a:t>
            </a:r>
          </a:p>
        </p:txBody>
      </p:sp>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DA454B-C859-4892-B9FA-68B588C9F547}" type="slidenum">
              <a:rPr lang="en-US" smtClean="0"/>
              <a:pPr/>
              <a:t>13</a:t>
            </a:fld>
            <a:endParaRPr lang="en-US" dirty="0"/>
          </a:p>
        </p:txBody>
      </p:sp>
    </p:spTree>
    <p:extLst>
      <p:ext uri="{BB962C8B-B14F-4D97-AF65-F5344CB8AC3E}">
        <p14:creationId xmlns:p14="http://schemas.microsoft.com/office/powerpoint/2010/main" val="361958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altLang="en-US" dirty="0"/>
              <a:t>USPTO Law School Clinic Certification Program</a:t>
            </a:r>
          </a:p>
          <a:p>
            <a:pPr lvl="1"/>
            <a:r>
              <a:rPr lang="en-US" altLang="en-US" dirty="0"/>
              <a:t>Allows students in a participating law school’s clinic program to practice before the USPTO under the strict guidance of a law school faculty clinic supervisor; and</a:t>
            </a:r>
          </a:p>
          <a:p>
            <a:pPr lvl="1"/>
            <a:r>
              <a:rPr lang="en-US" altLang="en-US" dirty="0"/>
              <a:t>Limited recognition for participating students.</a:t>
            </a:r>
          </a:p>
          <a:p>
            <a:pPr lvl="1"/>
            <a:r>
              <a:rPr lang="en-US" dirty="0">
                <a:hlinkClick r:id="rId3"/>
              </a:rPr>
              <a:t>www.uspto.gov/lawschoolclinic</a:t>
            </a:r>
            <a:endParaRPr lang="en-US" dirty="0"/>
          </a:p>
          <a:p>
            <a:pPr lvl="1"/>
            <a:endParaRPr lang="en-US" dirty="0"/>
          </a:p>
          <a:p>
            <a:r>
              <a:rPr lang="en-US" dirty="0"/>
              <a:t>USPTO Patent Pro Bono Program</a:t>
            </a:r>
          </a:p>
          <a:p>
            <a:pPr lvl="1"/>
            <a:r>
              <a:rPr lang="en-US" dirty="0"/>
              <a:t>Independent regional programs located across the nation work to match financially under-resourced inventors and small businesses with volunteer practitioners to file and prosecute patent applications.</a:t>
            </a:r>
          </a:p>
          <a:p>
            <a:pPr lvl="1"/>
            <a:r>
              <a:rPr lang="en-US" dirty="0"/>
              <a:t>Inventors and interested attorneys can navigate the USPTO website to find links to their regional program: </a:t>
            </a:r>
            <a:r>
              <a:rPr lang="en-US" dirty="0">
                <a:hlinkClick r:id="rId4"/>
              </a:rPr>
              <a:t>www.uspto.gov/probonopatents</a:t>
            </a:r>
            <a:endParaRPr lang="en-US" dirty="0"/>
          </a:p>
          <a:p>
            <a:pPr lvl="1"/>
            <a:endParaRPr lang="en-US" dirty="0"/>
          </a:p>
          <a:p>
            <a:pPr lvl="1"/>
            <a:endParaRPr lang="en-US" dirty="0"/>
          </a:p>
          <a:p>
            <a:pPr lvl="1"/>
            <a:endParaRPr lang="en-US" dirty="0"/>
          </a:p>
          <a:p>
            <a:pPr lvl="1"/>
            <a:endParaRPr lang="en-US" dirty="0"/>
          </a:p>
          <a:p>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ltLang="en-US" dirty="0"/>
              <a:t>Pro bono programs</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14</a:t>
            </a:fld>
            <a:endParaRPr lang="en-US"/>
          </a:p>
        </p:txBody>
      </p:sp>
    </p:spTree>
    <p:extLst>
      <p:ext uri="{BB962C8B-B14F-4D97-AF65-F5344CB8AC3E}">
        <p14:creationId xmlns:p14="http://schemas.microsoft.com/office/powerpoint/2010/main" val="91344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r>
              <a:rPr lang="en-US" altLang="en-US" dirty="0"/>
              <a:t>Discussion of select case law</a:t>
            </a:r>
          </a:p>
        </p:txBody>
      </p:sp>
    </p:spTree>
    <p:extLst>
      <p:ext uri="{BB962C8B-B14F-4D97-AF65-F5344CB8AC3E}">
        <p14:creationId xmlns:p14="http://schemas.microsoft.com/office/powerpoint/2010/main" val="294308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Neglect;</a:t>
            </a:r>
          </a:p>
          <a:p>
            <a:r>
              <a:rPr lang="en-US" dirty="0"/>
              <a:t>Failure to communicate;</a:t>
            </a:r>
          </a:p>
          <a:p>
            <a:r>
              <a:rPr lang="en-US" dirty="0"/>
              <a:t>Lying to the client;</a:t>
            </a:r>
          </a:p>
          <a:p>
            <a:r>
              <a:rPr lang="en-US" dirty="0"/>
              <a:t>Lack of candor to the USPTO;</a:t>
            </a:r>
          </a:p>
          <a:p>
            <a:r>
              <a:rPr lang="en-US" dirty="0"/>
              <a:t>Trademark U.S. counsel cases; and </a:t>
            </a:r>
          </a:p>
          <a:p>
            <a:r>
              <a:rPr lang="en-US" dirty="0"/>
              <a:t>Invention promotion cases.</a:t>
            </a:r>
          </a:p>
        </p:txBody>
      </p:sp>
      <p:sp>
        <p:nvSpPr>
          <p:cNvPr id="2" name="Title 1"/>
          <p:cNvSpPr>
            <a:spLocks noGrp="1"/>
          </p:cNvSpPr>
          <p:nvPr>
            <p:ph type="title"/>
          </p:nvPr>
        </p:nvSpPr>
        <p:spPr/>
        <p:txBody>
          <a:bodyPr/>
          <a:lstStyle/>
          <a:p>
            <a:r>
              <a:rPr lang="en-US" dirty="0"/>
              <a:t>OED: Examples of misconduct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16</a:t>
            </a:fld>
            <a:endParaRPr lang="en-US" dirty="0"/>
          </a:p>
        </p:txBody>
      </p:sp>
    </p:spTree>
    <p:extLst>
      <p:ext uri="{BB962C8B-B14F-4D97-AF65-F5344CB8AC3E}">
        <p14:creationId xmlns:p14="http://schemas.microsoft.com/office/powerpoint/2010/main" val="1006579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fontScale="47500" lnSpcReduction="20000"/>
          </a:bodyPr>
          <a:lstStyle/>
          <a:p>
            <a:pPr marL="0" indent="0">
              <a:buNone/>
            </a:pPr>
            <a:r>
              <a:rPr lang="en-US" altLang="en-US" sz="4400" b="1" i="1" dirty="0"/>
              <a:t>In re Kroll</a:t>
            </a:r>
            <a:r>
              <a:rPr lang="en-US" altLang="en-US" sz="4400" dirty="0"/>
              <a:t>, Proceeding No. D2014-14 (USPTO Mar. 4, 2016):</a:t>
            </a:r>
          </a:p>
          <a:p>
            <a:r>
              <a:rPr lang="en-US" altLang="en-US" dirty="0"/>
              <a:t>Patent attorney:</a:t>
            </a:r>
          </a:p>
          <a:p>
            <a:pPr lvl="1"/>
            <a:r>
              <a:rPr lang="en-US" altLang="en-US" dirty="0"/>
              <a:t>Attorney routinely offered (and charged) to post client inventions for sale on his website;</a:t>
            </a:r>
          </a:p>
          <a:p>
            <a:pPr lvl="1"/>
            <a:r>
              <a:rPr lang="en-US" altLang="en-US" dirty="0"/>
              <a:t>Did not use modern docket management system;</a:t>
            </a:r>
          </a:p>
          <a:p>
            <a:pPr lvl="1"/>
            <a:r>
              <a:rPr lang="en-US" altLang="en-US" dirty="0"/>
              <a:t>Failed to file client’s application, but posted the invention for sale on his website; and</a:t>
            </a:r>
          </a:p>
          <a:p>
            <a:pPr lvl="1"/>
            <a:r>
              <a:rPr lang="en-US" altLang="en-US" dirty="0"/>
              <a:t>Filed application 20 months after posting on the website.</a:t>
            </a:r>
          </a:p>
          <a:p>
            <a:r>
              <a:rPr lang="en-US" altLang="en-US" dirty="0"/>
              <a:t>Aggravating factors included prior disciplinary history.</a:t>
            </a:r>
          </a:p>
          <a:p>
            <a:r>
              <a:rPr lang="en-US" altLang="en-US" dirty="0"/>
              <a:t>Received two-year suspension.</a:t>
            </a:r>
          </a:p>
          <a:p>
            <a:r>
              <a:rPr lang="en-US" altLang="en-US" dirty="0"/>
              <a:t>Rule highlights:</a:t>
            </a:r>
          </a:p>
          <a:p>
            <a:pPr lvl="1"/>
            <a:r>
              <a:rPr lang="en-US" altLang="en-US" dirty="0"/>
              <a:t>37 C.F.R. </a:t>
            </a:r>
            <a:r>
              <a:rPr lang="en-US" dirty="0"/>
              <a:t>§ 10.23(a) – Disreputable or gross misconduct;</a:t>
            </a:r>
          </a:p>
          <a:p>
            <a:pPr lvl="1"/>
            <a:r>
              <a:rPr lang="en-US" altLang="en-US" dirty="0"/>
              <a:t>37 C.F.R. </a:t>
            </a:r>
            <a:r>
              <a:rPr lang="en-US" dirty="0"/>
              <a:t>§ 11.18(b) – Certification upon submitting of papers; and </a:t>
            </a:r>
          </a:p>
          <a:p>
            <a:pPr lvl="1"/>
            <a:r>
              <a:rPr lang="en-US" altLang="en-US" dirty="0"/>
              <a:t>37 C.F.R. </a:t>
            </a:r>
            <a:r>
              <a:rPr lang="en-US" dirty="0"/>
              <a:t>§ 10.77(c) – Neglect.</a:t>
            </a:r>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ltLang="en-US" dirty="0"/>
              <a:t>Neglect/candor</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17</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Conflict of interest</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altLang="en-US" sz="4300" b="1" i="1" dirty="0"/>
              <a:t>In re </a:t>
            </a:r>
            <a:r>
              <a:rPr lang="en-US" altLang="en-US" sz="4300" b="1" i="1" dirty="0" err="1"/>
              <a:t>Walpert</a:t>
            </a:r>
            <a:r>
              <a:rPr lang="en-US" altLang="en-US" sz="4300" dirty="0"/>
              <a:t>, Proceeding No. D2018-07 (USPTO Apr. 29, 2021):</a:t>
            </a:r>
          </a:p>
          <a:p>
            <a:r>
              <a:rPr lang="en-US" altLang="en-US" dirty="0"/>
              <a:t>Disciplinary complaint alleged:</a:t>
            </a:r>
          </a:p>
          <a:p>
            <a:pPr lvl="1"/>
            <a:r>
              <a:rPr lang="en-US" altLang="en-US" dirty="0"/>
              <a:t>Respondent entered into business relationship with his client and was given partial ownership interest in client company as compensation for providing legal services; </a:t>
            </a:r>
          </a:p>
          <a:p>
            <a:pPr lvl="1"/>
            <a:r>
              <a:rPr lang="en-US" altLang="en-US" dirty="0"/>
              <a:t>Did not obtain informed consent from company or disclose any potential risks associated with transacting business with a client;</a:t>
            </a:r>
          </a:p>
          <a:p>
            <a:pPr lvl="1"/>
            <a:r>
              <a:rPr lang="en-US" altLang="en-US" dirty="0"/>
              <a:t>Several patent applications Respondent had worked on for the company became abandoned; </a:t>
            </a:r>
          </a:p>
          <a:p>
            <a:pPr lvl="1"/>
            <a:r>
              <a:rPr lang="en-US" altLang="en-US" dirty="0"/>
              <a:t>Fabricated emails purportedly showing that he notified the company of application filing irregularities; and </a:t>
            </a:r>
          </a:p>
          <a:p>
            <a:pPr lvl="1"/>
            <a:r>
              <a:rPr lang="en-US" altLang="en-US" dirty="0"/>
              <a:t>Failed to notify company of the problems with their applications.</a:t>
            </a:r>
          </a:p>
          <a:p>
            <a:r>
              <a:rPr lang="en-US" altLang="en-US" dirty="0"/>
              <a:t>Exclusion from practice before the office. </a:t>
            </a:r>
          </a:p>
          <a:p>
            <a:r>
              <a:rPr lang="en-US" altLang="en-US" dirty="0"/>
              <a:t>Rule highlights:</a:t>
            </a:r>
          </a:p>
          <a:p>
            <a:pPr lvl="1"/>
            <a:r>
              <a:rPr lang="en-US" altLang="en-US" dirty="0"/>
              <a:t>37 C.F.R. § 10.62 (2012) – Refusing employment where the interest of practitioner may impair practitioner’s independent judgment;</a:t>
            </a:r>
          </a:p>
          <a:p>
            <a:pPr lvl="1"/>
            <a:r>
              <a:rPr lang="en-US" altLang="en-US" dirty="0"/>
              <a:t>37 C.F.R. § 10.65 (2012) – Limiting business relations with a client;</a:t>
            </a:r>
          </a:p>
          <a:p>
            <a:pPr lvl="1"/>
            <a:r>
              <a:rPr lang="en-US" altLang="en-US" dirty="0"/>
              <a:t>37 C.F.R. § 11.108 – Conflict of interest;</a:t>
            </a:r>
          </a:p>
          <a:p>
            <a:pPr lvl="1"/>
            <a:r>
              <a:rPr lang="en-US" altLang="en-US" dirty="0"/>
              <a:t>37 C.F.R. § 11.303(a) – Candor towards the tribunal; and </a:t>
            </a:r>
          </a:p>
          <a:p>
            <a:pPr lvl="1"/>
            <a:r>
              <a:rPr lang="en-US" altLang="en-US" dirty="0"/>
              <a:t>37 C.F.R. § 11.804(c) –  Conduct that involves dishonesty, fraud, deceit, or misrepresentation.</a:t>
            </a:r>
            <a:endParaRPr lang="en-US" dirty="0"/>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18</a:t>
            </a:fld>
            <a:endParaRPr lang="en-US" dirty="0"/>
          </a:p>
        </p:txBody>
      </p:sp>
    </p:spTree>
    <p:extLst>
      <p:ext uri="{BB962C8B-B14F-4D97-AF65-F5344CB8AC3E}">
        <p14:creationId xmlns:p14="http://schemas.microsoft.com/office/powerpoint/2010/main" val="364507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marL="0" lvl="0" indent="0">
              <a:buNone/>
            </a:pPr>
            <a:r>
              <a:rPr lang="en-US" altLang="en-US" sz="4000" b="1" i="1" dirty="0"/>
              <a:t>In re Gray</a:t>
            </a:r>
            <a:r>
              <a:rPr lang="en-US" altLang="en-US" sz="4000" dirty="0"/>
              <a:t>, Proceeding No. D2017-02 (USPTO Feb. 22, 2017):</a:t>
            </a:r>
          </a:p>
          <a:p>
            <a:r>
              <a:rPr lang="en-US" altLang="en-US" dirty="0"/>
              <a:t>Disciplinary complaint alleged:</a:t>
            </a:r>
          </a:p>
          <a:p>
            <a:pPr lvl="1"/>
            <a:r>
              <a:rPr lang="en-US" altLang="en-US" dirty="0"/>
              <a:t>Respondent’s firm had agreement with companies to provide patent legal services to referred clients;</a:t>
            </a:r>
          </a:p>
          <a:p>
            <a:pPr lvl="1"/>
            <a:r>
              <a:rPr lang="en-US" altLang="en-US" dirty="0"/>
              <a:t>Respondent’s relationships posed numerous conflicts of interest issues with respect to referred clients;</a:t>
            </a:r>
          </a:p>
          <a:p>
            <a:pPr lvl="1"/>
            <a:r>
              <a:rPr lang="en-US" altLang="en-US" dirty="0"/>
              <a:t>Directed associate to withhold filing of client applications until client paid 3rd party company $125 fee;</a:t>
            </a:r>
          </a:p>
          <a:p>
            <a:pPr lvl="1"/>
            <a:r>
              <a:rPr lang="en-US" altLang="en-US" dirty="0"/>
              <a:t>Did not consult with client regarding the appropriate type of protection; and </a:t>
            </a:r>
          </a:p>
          <a:p>
            <a:pPr lvl="1"/>
            <a:r>
              <a:rPr lang="en-US" altLang="en-US" dirty="0"/>
              <a:t>Failed to supervise associate to ensure compliance with conflict and other rules. </a:t>
            </a:r>
          </a:p>
          <a:p>
            <a:r>
              <a:rPr lang="en-US" altLang="en-US" dirty="0"/>
              <a:t>Exclusion on consent.  </a:t>
            </a:r>
          </a:p>
          <a:p>
            <a:r>
              <a:rPr lang="en-US" altLang="en-US" dirty="0"/>
              <a:t>Rule highlights:</a:t>
            </a:r>
          </a:p>
          <a:p>
            <a:pPr lvl="1"/>
            <a:r>
              <a:rPr lang="en-US" altLang="en-US" dirty="0"/>
              <a:t>37 C.F.R. § 11.105 – communicating scope of representation/fee;</a:t>
            </a:r>
          </a:p>
          <a:p>
            <a:pPr lvl="1"/>
            <a:r>
              <a:rPr lang="en-US" altLang="en-US" dirty="0"/>
              <a:t>37 C.F.R. § 11.107(a) – Conflict of interest; current clients;</a:t>
            </a:r>
          </a:p>
          <a:p>
            <a:pPr lvl="1"/>
            <a:r>
              <a:rPr lang="en-US" altLang="en-US" dirty="0"/>
              <a:t>37 C.F.R. § 11.108(f) – Accepting compensation from third party;</a:t>
            </a:r>
          </a:p>
          <a:p>
            <a:pPr lvl="1"/>
            <a:r>
              <a:rPr lang="en-US" altLang="en-US" dirty="0"/>
              <a:t>37 C.F.R. § 11.504(c) – Permitting 3rd party payer to regulate judgment; and </a:t>
            </a:r>
          </a:p>
          <a:p>
            <a:pPr lvl="1"/>
            <a:r>
              <a:rPr lang="en-US" altLang="en-US" dirty="0"/>
              <a:t>37 C.F.R. § 11.505 – Unauthorized practice of law.</a:t>
            </a:r>
          </a:p>
          <a:p>
            <a:pPr lvl="1"/>
            <a:endParaRPr lang="en-US" altLang="en-US" dirty="0"/>
          </a:p>
          <a:p>
            <a:endParaRPr lang="en-US" dirty="0"/>
          </a:p>
        </p:txBody>
      </p:sp>
      <p:sp>
        <p:nvSpPr>
          <p:cNvPr id="2" name="Title 1"/>
          <p:cNvSpPr>
            <a:spLocks noGrp="1"/>
          </p:cNvSpPr>
          <p:nvPr>
            <p:ph type="title"/>
          </p:nvPr>
        </p:nvSpPr>
        <p:spPr/>
        <p:txBody>
          <a:bodyPr/>
          <a:lstStyle/>
          <a:p>
            <a:r>
              <a:rPr lang="en-US" altLang="en-US"/>
              <a:t>Conflict of interest cont.</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19</a:t>
            </a:fld>
            <a:endParaRPr lang="en-US" dirty="0"/>
          </a:p>
        </p:txBody>
      </p:sp>
    </p:spTree>
    <p:extLst>
      <p:ext uri="{BB962C8B-B14F-4D97-AF65-F5344CB8AC3E}">
        <p14:creationId xmlns:p14="http://schemas.microsoft.com/office/powerpoint/2010/main" val="303079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dirty="0"/>
              <a:t>Professional responsibility and </a:t>
            </a:r>
            <a:br>
              <a:rPr lang="en-US" altLang="en-US" dirty="0"/>
            </a:br>
            <a:r>
              <a:rPr lang="en-US" altLang="en-US" dirty="0"/>
              <a:t>practice before the USPTO</a:t>
            </a:r>
            <a:endParaRPr lang="en-US" b="1" dirty="0"/>
          </a:p>
        </p:txBody>
      </p:sp>
      <p:sp>
        <p:nvSpPr>
          <p:cNvPr id="3" name="Subtitle 2"/>
          <p:cNvSpPr>
            <a:spLocks noGrp="1"/>
          </p:cNvSpPr>
          <p:nvPr>
            <p:ph type="subTitle" idx="1"/>
          </p:nvPr>
        </p:nvSpPr>
        <p:spPr>
          <a:xfrm>
            <a:off x="685801" y="2658241"/>
            <a:ext cx="7086600" cy="1460500"/>
          </a:xfrm>
        </p:spPr>
        <p:txBody>
          <a:bodyPr>
            <a:normAutofit/>
          </a:bodyPr>
          <a:lstStyle/>
          <a:p>
            <a:r>
              <a:rPr lang="en-US" dirty="0"/>
              <a:t>Office of Enrollment and Discipline (OED)</a:t>
            </a:r>
          </a:p>
          <a:p>
            <a:pPr algn="l"/>
            <a:endParaRPr lang="en-US" dirty="0"/>
          </a:p>
        </p:txBody>
      </p:sp>
    </p:spTree>
    <p:extLst>
      <p:ext uri="{BB962C8B-B14F-4D97-AF65-F5344CB8AC3E}">
        <p14:creationId xmlns:p14="http://schemas.microsoft.com/office/powerpoint/2010/main" val="417653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32500" lnSpcReduction="20000"/>
          </a:bodyPr>
          <a:lstStyle/>
          <a:p>
            <a:pPr marL="0" indent="0">
              <a:buNone/>
            </a:pPr>
            <a:r>
              <a:rPr lang="en-US" altLang="en-US" sz="4300" b="1" i="1" dirty="0"/>
              <a:t>In re Starkweather</a:t>
            </a:r>
            <a:r>
              <a:rPr lang="en-US" altLang="en-US" sz="4300" dirty="0"/>
              <a:t>, Proceeding No. D2018-44 (USPTO Oct. 17, 2019):</a:t>
            </a:r>
          </a:p>
          <a:p>
            <a:r>
              <a:rPr lang="en-US" altLang="en-US" dirty="0"/>
              <a:t>Practitioner received voluminous referrals from marketing company.</a:t>
            </a:r>
          </a:p>
          <a:p>
            <a:pPr lvl="1"/>
            <a:r>
              <a:rPr lang="en-US" altLang="en-US" dirty="0"/>
              <a:t>Did not obtain informed consent from clients in light of this arrangement;</a:t>
            </a:r>
          </a:p>
          <a:p>
            <a:pPr lvl="1"/>
            <a:r>
              <a:rPr lang="en-US" altLang="en-US" dirty="0"/>
              <a:t>Took direction regarding applications from company;</a:t>
            </a:r>
          </a:p>
          <a:p>
            <a:pPr lvl="1"/>
            <a:r>
              <a:rPr lang="en-US" altLang="en-US" dirty="0"/>
              <a:t>When company operations were shut down and payments stopped, practitioner halted client work, including completed applications; and</a:t>
            </a:r>
          </a:p>
          <a:p>
            <a:pPr lvl="1"/>
            <a:r>
              <a:rPr lang="en-US" altLang="en-US" dirty="0"/>
              <a:t>Signed clients’ names on USPTO documents.</a:t>
            </a:r>
          </a:p>
          <a:p>
            <a:r>
              <a:rPr lang="en-US" altLang="en-US" dirty="0"/>
              <a:t>Settlement: three-year suspension, MPRE, 12 hours of ethics CLE.</a:t>
            </a:r>
          </a:p>
          <a:p>
            <a:r>
              <a:rPr lang="en-US" altLang="en-US" dirty="0"/>
              <a:t>Rule highlights:</a:t>
            </a:r>
          </a:p>
          <a:p>
            <a:pPr lvl="1"/>
            <a:r>
              <a:rPr lang="en-US" altLang="en-US" dirty="0"/>
              <a:t>37 C.F.R. § 11.101 – Competence;</a:t>
            </a:r>
          </a:p>
          <a:p>
            <a:pPr lvl="1"/>
            <a:r>
              <a:rPr lang="en-US" altLang="en-US" dirty="0"/>
              <a:t>37 C.F.R. § 11.102 – Abiding by client’s decisions;</a:t>
            </a:r>
          </a:p>
          <a:p>
            <a:pPr lvl="1"/>
            <a:r>
              <a:rPr lang="en-US" altLang="en-US" dirty="0"/>
              <a:t>37 C.F.R. § 11.103 – Diligence;</a:t>
            </a:r>
          </a:p>
          <a:p>
            <a:pPr lvl="1"/>
            <a:r>
              <a:rPr lang="en-US" altLang="en-US" dirty="0"/>
              <a:t>37 C.F.R. § 11.104 – Client communication;</a:t>
            </a:r>
          </a:p>
          <a:p>
            <a:pPr lvl="1"/>
            <a:r>
              <a:rPr lang="en-US" altLang="en-US" dirty="0"/>
              <a:t>37 C.F.R. § 11.107 – Conflicts;</a:t>
            </a:r>
          </a:p>
          <a:p>
            <a:pPr lvl="1"/>
            <a:r>
              <a:rPr lang="en-US" altLang="en-US" dirty="0"/>
              <a:t>37 C.F.R. § 11.303 – False statements to a tribunal; and</a:t>
            </a:r>
          </a:p>
          <a:p>
            <a:pPr lvl="1"/>
            <a:r>
              <a:rPr lang="en-US" altLang="en-US" dirty="0"/>
              <a:t>37 C.F.R. § 11.504(c) – Taking direction from 3rd party payer.</a:t>
            </a:r>
          </a:p>
          <a:p>
            <a:pPr lvl="2"/>
            <a:endParaRPr lang="en-US" altLang="en-US" dirty="0"/>
          </a:p>
          <a:p>
            <a:pPr lvl="1"/>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ltLang="en-US" dirty="0"/>
              <a:t>Conflicts of interest/improper signatures</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20</a:t>
            </a:fld>
            <a:endParaRPr lang="en-US" noProof="0" dirty="0"/>
          </a:p>
        </p:txBody>
      </p:sp>
    </p:spTree>
    <p:extLst>
      <p:ext uri="{BB962C8B-B14F-4D97-AF65-F5344CB8AC3E}">
        <p14:creationId xmlns:p14="http://schemas.microsoft.com/office/powerpoint/2010/main" val="194447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marL="0" lvl="0" indent="0">
              <a:buNone/>
            </a:pPr>
            <a:r>
              <a:rPr lang="en-US" sz="3500" b="1" i="1" dirty="0"/>
              <a:t>In re Sapp</a:t>
            </a:r>
            <a:r>
              <a:rPr lang="en-US" sz="3500" dirty="0"/>
              <a:t>, Proceeding No. D2019-31 (USPTO May 15, 2019):</a:t>
            </a:r>
          </a:p>
          <a:p>
            <a:r>
              <a:rPr lang="en-US" dirty="0"/>
              <a:t>Trademark (TM) attorney was attorney of record or responsible attorney for numerous trademark applications for law firm.</a:t>
            </a:r>
          </a:p>
          <a:p>
            <a:pPr lvl="1"/>
            <a:r>
              <a:rPr lang="en-US" dirty="0"/>
              <a:t>Had TM documents filed with USPTO where non-practitioner assistants signed the documents instead of the named signatory;</a:t>
            </a:r>
          </a:p>
          <a:p>
            <a:pPr lvl="1"/>
            <a:r>
              <a:rPr lang="en-US" dirty="0"/>
              <a:t>Did not take reasonable steps to learn whether non-practitioner assistants were obtaining signatures properly;</a:t>
            </a:r>
          </a:p>
          <a:p>
            <a:pPr lvl="1"/>
            <a:r>
              <a:rPr lang="en-US" dirty="0"/>
              <a:t>After learning of impermissible signatures, did not notify clients of improper signatures or potential consequences; and</a:t>
            </a:r>
          </a:p>
          <a:p>
            <a:pPr lvl="1"/>
            <a:r>
              <a:rPr lang="en-US" dirty="0"/>
              <a:t>After learning of impermissible signatures (including on declaration relied upon by TM examiners), did not notify the USPTO.</a:t>
            </a:r>
          </a:p>
          <a:p>
            <a:r>
              <a:rPr lang="en-US" dirty="0"/>
              <a:t>Mitigating factors:</a:t>
            </a:r>
          </a:p>
          <a:p>
            <a:pPr lvl="1"/>
            <a:r>
              <a:rPr lang="en-US" dirty="0"/>
              <a:t>Fourteen-year practice with no prior disciplinary history;</a:t>
            </a:r>
          </a:p>
          <a:p>
            <a:pPr lvl="1"/>
            <a:r>
              <a:rPr lang="en-US" dirty="0"/>
              <a:t>Acknowledged ethical lapses and understood seriousness of submitting impermissible signatures to USPTO;</a:t>
            </a:r>
          </a:p>
          <a:p>
            <a:pPr lvl="1"/>
            <a:r>
              <a:rPr lang="en-US" dirty="0"/>
              <a:t>Cooperated with OED investigation; and</a:t>
            </a:r>
          </a:p>
          <a:p>
            <a:pPr lvl="1"/>
            <a:r>
              <a:rPr lang="en-US" dirty="0"/>
              <a:t>Upon learning of impermissible signatures, retrained practitioners and non-practitioner assistants to ensure future compliance.</a:t>
            </a:r>
            <a:endParaRPr lang="en-US" altLang="en-US" dirty="0"/>
          </a:p>
          <a:p>
            <a:pPr lvl="2"/>
            <a:endParaRPr lang="en-US" altLang="en-US" dirty="0"/>
          </a:p>
          <a:p>
            <a:pPr lvl="2"/>
            <a:endParaRPr lang="en-US" altLang="en-US" dirty="0"/>
          </a:p>
          <a:p>
            <a:pPr lvl="1"/>
            <a:endParaRPr lang="en-US" altLang="en-US" dirty="0"/>
          </a:p>
          <a:p>
            <a:pPr lvl="1"/>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t>Improper signatures/failure to supervise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21</a:t>
            </a:fld>
            <a:endParaRPr lang="en-US"/>
          </a:p>
        </p:txBody>
      </p:sp>
    </p:spTree>
    <p:extLst>
      <p:ext uri="{BB962C8B-B14F-4D97-AF65-F5344CB8AC3E}">
        <p14:creationId xmlns:p14="http://schemas.microsoft.com/office/powerpoint/2010/main" val="778254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lvl="0" indent="0">
              <a:buNone/>
            </a:pPr>
            <a:r>
              <a:rPr lang="en-US" b="1" i="1" dirty="0"/>
              <a:t>In re Sapp</a:t>
            </a:r>
            <a:r>
              <a:rPr lang="en-US" dirty="0"/>
              <a:t>, Proceeding No. D2019-31 (USPTO May 15, 2019):</a:t>
            </a:r>
          </a:p>
          <a:p>
            <a:r>
              <a:rPr lang="en-US" dirty="0"/>
              <a:t>Settlement: public reprimand and one-year probation.</a:t>
            </a:r>
          </a:p>
          <a:p>
            <a:r>
              <a:rPr lang="en-US" dirty="0"/>
              <a:t>Rule highlights:</a:t>
            </a:r>
          </a:p>
          <a:p>
            <a:pPr lvl="1"/>
            <a:r>
              <a:rPr lang="en-US" dirty="0"/>
              <a:t>37 C.F.R. § 11.101 – Competence;</a:t>
            </a:r>
          </a:p>
          <a:p>
            <a:pPr lvl="1"/>
            <a:r>
              <a:rPr lang="en-US" dirty="0"/>
              <a:t>37 C.F.R. § 11.103 – Diligence;</a:t>
            </a:r>
          </a:p>
          <a:p>
            <a:pPr lvl="1"/>
            <a:r>
              <a:rPr lang="en-US" dirty="0"/>
              <a:t>37 C.F.R. § 11.503 – Responsibilities regarding non-practitioner assistance;</a:t>
            </a:r>
          </a:p>
          <a:p>
            <a:pPr lvl="1"/>
            <a:r>
              <a:rPr lang="en-US" dirty="0"/>
              <a:t>37 C.F.R. § 11.104(a) and (b) – Client communication;</a:t>
            </a:r>
          </a:p>
          <a:p>
            <a:pPr lvl="1"/>
            <a:r>
              <a:rPr lang="en-US" dirty="0"/>
              <a:t>37 C.F.R. § 11.303 – Candor toward tribunal; and </a:t>
            </a:r>
          </a:p>
          <a:p>
            <a:pPr lvl="1"/>
            <a:r>
              <a:rPr lang="en-US" dirty="0"/>
              <a:t>37 C.F.R. § 11.804(c) (misrepresentation) and (d) (conduct prejudicial to the administration of justice).</a:t>
            </a:r>
          </a:p>
        </p:txBody>
      </p:sp>
      <p:sp>
        <p:nvSpPr>
          <p:cNvPr id="2" name="Title 1"/>
          <p:cNvSpPr>
            <a:spLocks noGrp="1"/>
          </p:cNvSpPr>
          <p:nvPr>
            <p:ph type="title"/>
          </p:nvPr>
        </p:nvSpPr>
        <p:spPr/>
        <p:txBody>
          <a:bodyPr>
            <a:normAutofit fontScale="90000"/>
          </a:bodyPr>
          <a:lstStyle/>
          <a:p>
            <a:r>
              <a:rPr lang="en-US"/>
              <a:t>Improper signatures/failure to supervise cont.</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22</a:t>
            </a:fld>
            <a:endParaRPr lang="en-US" noProof="0" dirty="0"/>
          </a:p>
        </p:txBody>
      </p:sp>
    </p:spTree>
    <p:extLst>
      <p:ext uri="{BB962C8B-B14F-4D97-AF65-F5344CB8AC3E}">
        <p14:creationId xmlns:p14="http://schemas.microsoft.com/office/powerpoint/2010/main" val="2745762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r>
              <a:rPr lang="en-US" altLang="en-US" dirty="0"/>
              <a:t>37 C.F.R. § 1.4(d)(1) Handwritten signature. </a:t>
            </a:r>
          </a:p>
          <a:p>
            <a:pPr lvl="1"/>
            <a:r>
              <a:rPr lang="en-US" altLang="en-US" dirty="0"/>
              <a:t>“Each piece of correspondence, except as provided in paragraphs (d)(2), (d)(3), (d)(4), (e), and (f) of this section, filed in an application, patent file, or other proceeding in the Office which requires a person's signature, must:</a:t>
            </a:r>
          </a:p>
          <a:p>
            <a:pPr lvl="2"/>
            <a:r>
              <a:rPr lang="en-US" altLang="en-US" dirty="0"/>
              <a:t>(</a:t>
            </a:r>
            <a:r>
              <a:rPr lang="en-US" altLang="en-US" dirty="0" err="1"/>
              <a:t>i</a:t>
            </a:r>
            <a:r>
              <a:rPr lang="en-US" altLang="en-US" dirty="0"/>
              <a:t>) Be an original, that is, have an original handwritten signature </a:t>
            </a:r>
            <a:r>
              <a:rPr lang="en-US" altLang="en-US" b="1" dirty="0"/>
              <a:t>personally signed</a:t>
            </a:r>
            <a:r>
              <a:rPr lang="en-US" altLang="en-US" dirty="0"/>
              <a:t>, in permanent dark ink or its equivalent, </a:t>
            </a:r>
            <a:r>
              <a:rPr lang="en-US" altLang="en-US" b="1" dirty="0"/>
              <a:t>by that person</a:t>
            </a:r>
            <a:r>
              <a:rPr lang="en-US" altLang="en-US" dirty="0"/>
              <a:t>; or</a:t>
            </a:r>
          </a:p>
          <a:p>
            <a:pPr lvl="2"/>
            <a:r>
              <a:rPr lang="en-US" altLang="en-US" dirty="0"/>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r>
              <a:rPr lang="en-US" altLang="en-US" dirty="0"/>
              <a:t>37 C.F.R. § 1.4(d)(2) S-signature.</a:t>
            </a:r>
          </a:p>
          <a:p>
            <a:pPr lvl="1"/>
            <a:r>
              <a:rPr lang="en-US" altLang="en-US" dirty="0"/>
              <a:t>“(</a:t>
            </a:r>
            <a:r>
              <a:rPr lang="en-US" altLang="en-US" dirty="0" err="1"/>
              <a:t>i</a:t>
            </a:r>
            <a:r>
              <a:rPr lang="en-US" altLang="en-US" dirty="0"/>
              <a:t>)…the person signing the correspondence must insert his or her own S-signature…”</a:t>
            </a:r>
          </a:p>
          <a:p>
            <a:r>
              <a:rPr lang="en-US" altLang="en-US" dirty="0"/>
              <a:t>37 C.F.R. § 1.4(d)(4)(ii) Certification as to the signature. </a:t>
            </a:r>
          </a:p>
          <a:p>
            <a:pPr lvl="1"/>
            <a:r>
              <a:rPr lang="en-US" altLang="en-US" dirty="0"/>
              <a:t>“The person inserting a signature under paragraph (d)(2) or (d)(3) of this section in a document submitted to the Office certifies that the inserted signature appearing in the document is his or her own signature.”</a:t>
            </a:r>
          </a:p>
          <a:p>
            <a:r>
              <a:rPr lang="en-US" altLang="en-US" dirty="0"/>
              <a:t>Note: recent removal of 37 C.F.R. § 1.4(e) (original handwritten signatures in permanent dark ink for OED correspondence and non EFS credit card payments). </a:t>
            </a:r>
          </a:p>
          <a:p>
            <a:pPr lvl="1"/>
            <a:r>
              <a:rPr lang="en-US" altLang="en-US" i="1" dirty="0"/>
              <a:t>See</a:t>
            </a:r>
            <a:r>
              <a:rPr lang="en-US" altLang="en-US" dirty="0"/>
              <a:t> 86 FR 35226 (July 2, 2021).</a:t>
            </a:r>
          </a:p>
        </p:txBody>
      </p:sp>
      <p:sp>
        <p:nvSpPr>
          <p:cNvPr id="2" name="Title 1"/>
          <p:cNvSpPr>
            <a:spLocks noGrp="1"/>
          </p:cNvSpPr>
          <p:nvPr>
            <p:ph type="title"/>
          </p:nvPr>
        </p:nvSpPr>
        <p:spPr/>
        <p:txBody>
          <a:bodyPr/>
          <a:lstStyle/>
          <a:p>
            <a:r>
              <a:rPr lang="en-US"/>
              <a:t>Signatures on patent documents</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23</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lvl="0"/>
            <a:r>
              <a:rPr lang="en-US" altLang="en-US" dirty="0"/>
              <a:t>37 C.F.R. § 2.193 Trademark correspondence and signature requirements:</a:t>
            </a:r>
          </a:p>
          <a:p>
            <a:pPr lvl="1"/>
            <a:r>
              <a:rPr lang="en-US" altLang="en-US" dirty="0"/>
              <a:t>“(a)…Each piece of correspondence that requires a signature must bear:</a:t>
            </a:r>
          </a:p>
          <a:p>
            <a:pPr lvl="2"/>
            <a:r>
              <a:rPr lang="en-US" altLang="en-US" dirty="0"/>
              <a:t>(1) A handwritten signature </a:t>
            </a:r>
            <a:r>
              <a:rPr lang="en-US" altLang="en-US" b="1" dirty="0"/>
              <a:t>personally</a:t>
            </a:r>
            <a:r>
              <a:rPr lang="en-US" altLang="en-US" dirty="0"/>
              <a:t> signed in permanent ink by the person named as the signatory, or a true copy thereof; or</a:t>
            </a:r>
          </a:p>
          <a:p>
            <a:pPr lvl="2"/>
            <a:r>
              <a:rPr lang="en-US" altLang="en-US" dirty="0"/>
              <a:t>(2) An electronic signature that meets the requirements of paragraph (c) of this section, </a:t>
            </a:r>
            <a:r>
              <a:rPr lang="en-US" altLang="en-US" b="1" dirty="0"/>
              <a:t>personally entered by the person named as the signatory</a:t>
            </a:r>
            <a:r>
              <a:rPr lang="en-US" altLang="en-US" dirty="0"/>
              <a:t>….</a:t>
            </a:r>
          </a:p>
          <a:p>
            <a:pPr marL="914400" lvl="2" indent="0">
              <a:buNone/>
            </a:pPr>
            <a:r>
              <a:rPr lang="en-US" altLang="en-US" dirty="0"/>
              <a:t>* * * * *</a:t>
            </a:r>
          </a:p>
          <a:p>
            <a:pPr lvl="1"/>
            <a:r>
              <a:rPr lang="en-US" altLang="en-US" dirty="0"/>
              <a:t> (c) Requirements for electronic signature. A person signing a document electronically must:</a:t>
            </a:r>
          </a:p>
          <a:p>
            <a:pPr lvl="2"/>
            <a:r>
              <a:rPr lang="en-US" altLang="en-US" dirty="0"/>
              <a:t>(1) </a:t>
            </a:r>
            <a:r>
              <a:rPr lang="en-US" altLang="en-US" b="1" dirty="0"/>
              <a:t>Personally enter </a:t>
            </a:r>
            <a:r>
              <a:rPr lang="en-US" altLang="en-US" dirty="0"/>
              <a:t>any combination of letters, numbers, spaces and/or punctuation marks that the signer has adopted as a signature, placed between two forward slash (“/”) symbols in the signature block on the electronic submission; or</a:t>
            </a:r>
          </a:p>
          <a:p>
            <a:pPr lvl="2"/>
            <a:r>
              <a:rPr lang="en-US" altLang="en-US" dirty="0"/>
              <a:t>(2) Sign the document using some other form of electronic signature specified by the Director.”</a:t>
            </a:r>
          </a:p>
          <a:p>
            <a:pPr lvl="2"/>
            <a:endParaRPr lang="en-US" altLang="en-US" dirty="0"/>
          </a:p>
          <a:p>
            <a:pPr lvl="1"/>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t>Signatures on trademark documents</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24</a:t>
            </a:fld>
            <a:endParaRPr lang="en-US" noProof="0" dirty="0"/>
          </a:p>
        </p:txBody>
      </p:sp>
    </p:spTree>
    <p:extLst>
      <p:ext uri="{BB962C8B-B14F-4D97-AF65-F5344CB8AC3E}">
        <p14:creationId xmlns:p14="http://schemas.microsoft.com/office/powerpoint/2010/main" val="3481434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a:lnSpc>
                <a:spcPct val="120000"/>
              </a:lnSpc>
            </a:pPr>
            <a:r>
              <a:rPr lang="en-US" dirty="0"/>
              <a:t>Increase in foreign parties not authorized to represent trademark applicants and improperly representing foreign applicants in trademark (TM) matters.</a:t>
            </a:r>
          </a:p>
          <a:p>
            <a:pPr>
              <a:lnSpc>
                <a:spcPct val="120000"/>
              </a:lnSpc>
            </a:pPr>
            <a:r>
              <a:rPr lang="en-US" dirty="0"/>
              <a:t>Fraudulent or inaccurate claims of use are a burden on the trademark system and the public and jeopardize validity of marks.</a:t>
            </a:r>
          </a:p>
          <a:p>
            <a:pPr>
              <a:lnSpc>
                <a:spcPct val="120000"/>
              </a:lnSpc>
            </a:pPr>
            <a:r>
              <a:rPr lang="en-US" dirty="0"/>
              <a:t>Effective August 3, 2019: </a:t>
            </a:r>
          </a:p>
          <a:p>
            <a:pPr lvl="1">
              <a:lnSpc>
                <a:spcPct val="120000"/>
              </a:lnSpc>
            </a:pPr>
            <a:r>
              <a:rPr lang="en-US" dirty="0"/>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dirty="0"/>
              <a:t>Final rule: 84 Fed. Reg. 31498 (July 2, 2019).</a:t>
            </a:r>
          </a:p>
          <a:p>
            <a:pPr>
              <a:lnSpc>
                <a:spcPct val="120000"/>
              </a:lnSpc>
            </a:pPr>
            <a:r>
              <a:rPr lang="en-US" dirty="0"/>
              <a:t>Canadian patent agents are no longer able to represent Canadian parties in U.S. TM matters.</a:t>
            </a:r>
          </a:p>
          <a:p>
            <a:pPr>
              <a:lnSpc>
                <a:spcPct val="120000"/>
              </a:lnSpc>
            </a:pPr>
            <a:r>
              <a:rPr lang="en-US" dirty="0"/>
              <a:t>Canadian TM attorneys and agents will only be able to serve as additionally appointed practitioners:</a:t>
            </a:r>
          </a:p>
          <a:p>
            <a:pPr lvl="1">
              <a:lnSpc>
                <a:spcPct val="120000"/>
              </a:lnSpc>
            </a:pPr>
            <a:r>
              <a:rPr lang="en-US" dirty="0"/>
              <a:t>Clients must appoint U.S.-licensed attorney to file formal responses; and </a:t>
            </a:r>
          </a:p>
          <a:p>
            <a:pPr lvl="1">
              <a:lnSpc>
                <a:spcPct val="120000"/>
              </a:lnSpc>
            </a:pPr>
            <a:r>
              <a:rPr lang="en-US" dirty="0"/>
              <a:t>The USPTO will only correspond with U.S. licensed attorney.</a:t>
            </a:r>
          </a:p>
        </p:txBody>
      </p:sp>
      <p:sp>
        <p:nvSpPr>
          <p:cNvPr id="2" name="Title 1"/>
          <p:cNvSpPr>
            <a:spLocks noGrp="1"/>
          </p:cNvSpPr>
          <p:nvPr>
            <p:ph type="title"/>
          </p:nvPr>
        </p:nvSpPr>
        <p:spPr/>
        <p:txBody>
          <a:bodyPr/>
          <a:lstStyle/>
          <a:p>
            <a:r>
              <a:rPr lang="en-US" dirty="0"/>
              <a:t>Trademarks: U.S. counsel rule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25</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U.S. counsel rule</a:t>
            </a:r>
          </a:p>
        </p:txBody>
      </p:sp>
      <p:sp>
        <p:nvSpPr>
          <p:cNvPr id="4" name="Slide Number Placeholder 3"/>
          <p:cNvSpPr>
            <a:spLocks noGrp="1"/>
          </p:cNvSpPr>
          <p:nvPr>
            <p:ph type="sldNum" sz="quarter" idx="10"/>
          </p:nvPr>
        </p:nvSpPr>
        <p:spPr/>
        <p:txBody>
          <a:bodyPr/>
          <a:lstStyle/>
          <a:p>
            <a:fld id="{92DA454B-C859-4892-B9FA-68B588C9F547}" type="slidenum">
              <a:rPr lang="en-US" smtClean="0"/>
              <a:t>26</a:t>
            </a:fld>
            <a:endParaRPr lang="en-US" dirty="0"/>
          </a:p>
        </p:txBody>
      </p:sp>
      <p:pic>
        <p:nvPicPr>
          <p:cNvPr id="7" name="Picture 6" descr="Example of improper solicitation under U.S. Counsel rule"/>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xample of solicitation email under U.S. Counsel Rule">
            <a:extLst>
              <a:ext uri="{FF2B5EF4-FFF2-40B4-BE49-F238E27FC236}">
                <a16:creationId xmlns:a16="http://schemas.microsoft.com/office/drawing/2014/main" id="{6364E9E7-D3E3-4A6B-BA4F-D641BCF7DCD6}"/>
              </a:ext>
            </a:extLst>
          </p:cNvPr>
          <p:cNvPicPr>
            <a:picLocks noGrp="1" noChangeAspect="1"/>
          </p:cNvPicPr>
          <p:nvPr>
            <p:ph idx="1"/>
          </p:nvPr>
        </p:nvPicPr>
        <p:blipFill>
          <a:blip r:embed="rId3"/>
          <a:stretch>
            <a:fillRect/>
          </a:stretch>
        </p:blipFill>
        <p:spPr>
          <a:xfrm>
            <a:off x="5299203" y="1251098"/>
            <a:ext cx="2414720" cy="3539430"/>
          </a:xfrm>
          <a:prstGeom prst="rect">
            <a:avLst/>
          </a:prstGeom>
        </p:spPr>
      </p:pic>
      <p:sp>
        <p:nvSpPr>
          <p:cNvPr id="2" name="Title 1">
            <a:extLst>
              <a:ext uri="{FF2B5EF4-FFF2-40B4-BE49-F238E27FC236}">
                <a16:creationId xmlns:a16="http://schemas.microsoft.com/office/drawing/2014/main" id="{D8DD9B53-EAEE-42AB-B7B1-86594AAB0368}"/>
              </a:ext>
            </a:extLst>
          </p:cNvPr>
          <p:cNvSpPr>
            <a:spLocks noGrp="1"/>
          </p:cNvSpPr>
          <p:nvPr>
            <p:ph type="title"/>
          </p:nvPr>
        </p:nvSpPr>
        <p:spPr>
          <a:xfrm>
            <a:off x="457200" y="309580"/>
            <a:ext cx="8229600" cy="477229"/>
          </a:xfrm>
        </p:spPr>
        <p:txBody>
          <a:bodyPr>
            <a:normAutofit fontScale="90000"/>
          </a:bodyPr>
          <a:lstStyle/>
          <a:p>
            <a:r>
              <a:rPr lang="en-US" dirty="0"/>
              <a:t>U.S. counsel rule </a:t>
            </a:r>
            <a:r>
              <a:rPr lang="en-US" altLang="en-US" dirty="0"/>
              <a:t>–</a:t>
            </a:r>
            <a:r>
              <a:rPr lang="en-US" dirty="0"/>
              <a:t> solicitation</a:t>
            </a:r>
          </a:p>
        </p:txBody>
      </p:sp>
      <p:sp>
        <p:nvSpPr>
          <p:cNvPr id="4" name="Slide Number Placeholder 3">
            <a:extLst>
              <a:ext uri="{FF2B5EF4-FFF2-40B4-BE49-F238E27FC236}">
                <a16:creationId xmlns:a16="http://schemas.microsoft.com/office/drawing/2014/main" id="{8511420D-7FF8-4DFF-B4E7-40A760B71835}"/>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C92177A0-E23F-49C4-B813-47B9F30CA27C}"/>
              </a:ext>
            </a:extLst>
          </p:cNvPr>
          <p:cNvSpPr/>
          <p:nvPr/>
        </p:nvSpPr>
        <p:spPr>
          <a:xfrm>
            <a:off x="474919" y="1265534"/>
            <a:ext cx="4203405" cy="32932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美标源头律师合作，非华人律师</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Segoe UI Light" panose="020B0502040204020203" pitchFamily="34" charset="0"/>
                <a:cs typeface="Segoe UI Light" panose="020B0502040204020203" pitchFamily="34" charset="0"/>
              </a:rPr>
              <a:t>1 message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Segoe UI Light" panose="020B0502040204020203" pitchFamily="34" charset="0"/>
                <a:cs typeface="Segoe UI Light" panose="020B0502040204020203" pitchFamily="34" charset="0"/>
              </a:rPr>
              <a:t>US_Trademark_Agent</a:t>
            </a:r>
            <a:r>
              <a:rPr kumimoji="0" lang="en-US" sz="1600" b="1"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 </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&lt;tony@zcompany.com&gt; Sat, Mar 12, 2022 at 2:23 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Reply-To: tony@zcompany.cn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To: @gmail.com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您好，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初步沟通后，可提供美国白皮律师（非华人）商标方案如下：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*符合</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4</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月</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9</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日新规，</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USPTO</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律师实人认证；</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*可协助</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OBJ</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制作（律师助手子账号操作）；</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*使用</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USPTO Payement Account</a:t>
            </a: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支付商标官费；</a:t>
            </a:r>
            <a:endPar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4505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3676"/>
            <a:ext cx="8229600" cy="4053812"/>
          </a:xfrm>
        </p:spPr>
        <p:txBody>
          <a:bodyPr>
            <a:normAutofit fontScale="40000" lnSpcReduction="20000"/>
          </a:bodyPr>
          <a:lstStyle/>
          <a:p>
            <a:pPr marL="0" lvl="0" indent="0">
              <a:buNone/>
            </a:pPr>
            <a:r>
              <a:rPr lang="en-US" sz="4000" b="1" i="1" dirty="0"/>
              <a:t>In re Lou</a:t>
            </a:r>
            <a:r>
              <a:rPr lang="en-US" sz="4000" dirty="0"/>
              <a:t>, Proceeding No. D2021-04 (USPTO May 12, 2021):</a:t>
            </a:r>
          </a:p>
          <a:p>
            <a:r>
              <a:rPr lang="en-US" dirty="0"/>
              <a:t>Trademark (TM) attorney had business relationship with foreign company that provided IP services to merchants;</a:t>
            </a:r>
          </a:p>
          <a:p>
            <a:r>
              <a:rPr lang="en-US" dirty="0"/>
              <a:t>Attorney reviewed up to 500 TM applications per month and received over $10,000 in total compensation;</a:t>
            </a:r>
          </a:p>
          <a:p>
            <a:r>
              <a:rPr lang="en-US" dirty="0"/>
              <a:t>As of Oct. 12, 2020, all of the attorney’s TM cases were received from the foreign company;</a:t>
            </a:r>
          </a:p>
          <a:p>
            <a:r>
              <a:rPr lang="en-US" dirty="0"/>
              <a:t>Attorney gave company authorization to improperly enter his signature directly in the applications.</a:t>
            </a:r>
          </a:p>
          <a:p>
            <a:r>
              <a:rPr lang="en-US" dirty="0"/>
              <a:t>Provided the company’s email address as correspondence address, did not monitor, and relied on company to provide him updates on USPTO correspondence.</a:t>
            </a:r>
          </a:p>
          <a:p>
            <a:r>
              <a:rPr lang="en-US" dirty="0"/>
              <a:t>Did not conduct conflicts checks for clients received from the foreign company.</a:t>
            </a:r>
          </a:p>
          <a:p>
            <a:r>
              <a:rPr lang="en-US" dirty="0"/>
              <a:t>Settlement: three-month suspension. </a:t>
            </a:r>
          </a:p>
          <a:p>
            <a:r>
              <a:rPr lang="en-US" dirty="0"/>
              <a:t>Rule highlights:</a:t>
            </a:r>
          </a:p>
          <a:p>
            <a:pPr lvl="1"/>
            <a:r>
              <a:rPr lang="en-US" dirty="0"/>
              <a:t>37 C.F.R. § 11.101 – Competence;</a:t>
            </a:r>
          </a:p>
          <a:p>
            <a:pPr lvl="1"/>
            <a:r>
              <a:rPr lang="en-US" dirty="0"/>
              <a:t>37 C.F.R. § 11.104(a) and (b) – Client communications;</a:t>
            </a:r>
          </a:p>
          <a:p>
            <a:pPr lvl="1"/>
            <a:r>
              <a:rPr lang="en-US" dirty="0"/>
              <a:t>37 C.F.R. § 11.303(a)(1), (a)(2), (b) and (d) – Candor toward tribunal;</a:t>
            </a:r>
          </a:p>
          <a:p>
            <a:pPr lvl="1"/>
            <a:r>
              <a:rPr lang="en-US" dirty="0"/>
              <a:t>37 C.F.R. § 11.503(b) – Responsibilities regarding non-practitioner assistance; and</a:t>
            </a:r>
          </a:p>
          <a:p>
            <a:pPr lvl="1"/>
            <a:r>
              <a:rPr lang="en-US" dirty="0"/>
              <a:t>37 C.F.R. § 11.505 – Assisting UPL.</a:t>
            </a:r>
          </a:p>
        </p:txBody>
      </p:sp>
      <p:sp>
        <p:nvSpPr>
          <p:cNvPr id="2" name="Title 1"/>
          <p:cNvSpPr>
            <a:spLocks noGrp="1"/>
          </p:cNvSpPr>
          <p:nvPr>
            <p:ph type="title"/>
          </p:nvPr>
        </p:nvSpPr>
        <p:spPr>
          <a:xfrm>
            <a:off x="457200" y="279843"/>
            <a:ext cx="8229600" cy="952500"/>
          </a:xfrm>
        </p:spPr>
        <p:txBody>
          <a:bodyPr>
            <a:normAutofit fontScale="90000"/>
          </a:bodyPr>
          <a:lstStyle/>
          <a:p>
            <a:r>
              <a:rPr lang="en-US" dirty="0"/>
              <a:t>Improper signatures/communication</a:t>
            </a:r>
          </a:p>
        </p:txBody>
      </p:sp>
      <p:sp>
        <p:nvSpPr>
          <p:cNvPr id="4" name="Slide Number Placeholder 3"/>
          <p:cNvSpPr>
            <a:spLocks noGrp="1"/>
          </p:cNvSpPr>
          <p:nvPr>
            <p:ph type="sldNum" sz="quarter" idx="10"/>
          </p:nvPr>
        </p:nvSpPr>
        <p:spPr/>
        <p:txBody>
          <a:bodyPr/>
          <a:lstStyle/>
          <a:p>
            <a:pPr lvl="0"/>
            <a:fld id="{A95F3E7E-263A-4B26-8260-43677B4C109F}" type="slidenum">
              <a:rPr lang="en-US" noProof="0" smtClean="0"/>
              <a:pPr lvl="0"/>
              <a:t>28</a:t>
            </a:fld>
            <a:endParaRPr lang="en-US" noProof="0" dirty="0"/>
          </a:p>
        </p:txBody>
      </p:sp>
    </p:spTree>
    <p:extLst>
      <p:ext uri="{BB962C8B-B14F-4D97-AF65-F5344CB8AC3E}">
        <p14:creationId xmlns:p14="http://schemas.microsoft.com/office/powerpoint/2010/main" val="2913991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p:txBody>
          <a:bodyPr>
            <a:normAutofit fontScale="40000" lnSpcReduction="20000"/>
          </a:bodyPr>
          <a:lstStyle/>
          <a:p>
            <a:pPr marL="0" indent="0">
              <a:buNone/>
            </a:pPr>
            <a:r>
              <a:rPr lang="en-US" sz="4000" b="1" i="1" dirty="0"/>
              <a:t>In re </a:t>
            </a:r>
            <a:r>
              <a:rPr lang="en-US" sz="4000" b="1" i="1" dirty="0" err="1"/>
              <a:t>Hom</a:t>
            </a:r>
            <a:r>
              <a:rPr lang="en-US" sz="4000" dirty="0"/>
              <a:t>, Proceeding No. D2021-10 (USPTO Dec. 12, 2021):</a:t>
            </a:r>
          </a:p>
          <a:p>
            <a:r>
              <a:rPr lang="en-US" dirty="0"/>
              <a:t>Patent attorney listed as attorney of record in &gt;13k trademark (TM) applications;</a:t>
            </a:r>
          </a:p>
          <a:p>
            <a:r>
              <a:rPr lang="en-US" dirty="0"/>
              <a:t>Before U.S. counsel rule, he was listed in 2k; afterwards listed in 11k TM applications;</a:t>
            </a:r>
          </a:p>
          <a:p>
            <a:r>
              <a:rPr lang="en-US" dirty="0"/>
              <a:t>Received instructions from foreign intermediaries; and</a:t>
            </a:r>
          </a:p>
          <a:p>
            <a:r>
              <a:rPr lang="en-US" dirty="0"/>
              <a:t>Failed to review specimens which appeared in more than one application for a different applicant; didn’t speak to applicants; and did not personally enter his signature on most apps. </a:t>
            </a:r>
          </a:p>
          <a:p>
            <a:r>
              <a:rPr lang="en-US" dirty="0"/>
              <a:t>Settlement: two-year suspension.</a:t>
            </a:r>
          </a:p>
          <a:p>
            <a:r>
              <a:rPr lang="en-US" dirty="0"/>
              <a:t>Rule highlights:</a:t>
            </a:r>
          </a:p>
          <a:p>
            <a:pPr lvl="1"/>
            <a:r>
              <a:rPr lang="en-US" dirty="0"/>
              <a:t>37 C.F.R. § 11.101 – Competence;</a:t>
            </a:r>
          </a:p>
          <a:p>
            <a:pPr lvl="1"/>
            <a:r>
              <a:rPr lang="en-US" dirty="0"/>
              <a:t>37 C.F.R. § 11.103 – Diligence;</a:t>
            </a:r>
          </a:p>
          <a:p>
            <a:pPr lvl="1"/>
            <a:r>
              <a:rPr lang="en-US" dirty="0"/>
              <a:t>37 C.F.R. § 11.104 – Client communication;</a:t>
            </a:r>
          </a:p>
          <a:p>
            <a:pPr lvl="1"/>
            <a:r>
              <a:rPr lang="en-US" dirty="0"/>
              <a:t>37 C.F.R. § 11.503 – Non-practitioner assistance;</a:t>
            </a:r>
          </a:p>
          <a:p>
            <a:pPr lvl="1"/>
            <a:r>
              <a:rPr lang="en-US" dirty="0"/>
              <a:t>37 C.F.R. § 11.505 – Assisting UPL; and</a:t>
            </a:r>
          </a:p>
          <a:p>
            <a:pPr lvl="1"/>
            <a:r>
              <a:rPr lang="en-US" dirty="0"/>
              <a:t>37 C.F.R. § 11.804(d) – Conduct prejudicial to the administration of justice.</a:t>
            </a:r>
          </a:p>
        </p:txBody>
      </p:sp>
      <p:sp>
        <p:nvSpPr>
          <p:cNvPr id="8" name="Title 1"/>
          <p:cNvSpPr>
            <a:spLocks noGrp="1"/>
          </p:cNvSpPr>
          <p:nvPr>
            <p:ph type="title"/>
          </p:nvPr>
        </p:nvSpPr>
        <p:spPr/>
        <p:txBody>
          <a:bodyPr>
            <a:normAutofit fontScale="90000"/>
          </a:bodyPr>
          <a:lstStyle/>
          <a:p>
            <a:r>
              <a:rPr lang="en-US"/>
              <a:t>Improper signatures/communication</a:t>
            </a:r>
            <a:endParaRPr lang="en-US" dirty="0"/>
          </a:p>
        </p:txBody>
      </p:sp>
      <p:sp>
        <p:nvSpPr>
          <p:cNvPr id="4" name="Slide Number Placeholder 3" descr="Slide number 28"/>
          <p:cNvSpPr>
            <a:spLocks noGrp="1"/>
          </p:cNvSpPr>
          <p:nvPr>
            <p:ph type="sldNum" sz="quarter" idx="10"/>
          </p:nvPr>
        </p:nvSpPr>
        <p:spPr/>
        <p:txBody>
          <a:bodyPr/>
          <a:lstStyle/>
          <a:p>
            <a:pPr lvl="0"/>
            <a:fld id="{57130853-60C6-4629-A3B3-CF87A0408725}" type="slidenum">
              <a:rPr lang="en-US" noProof="0" smtClean="0"/>
              <a:t>29</a:t>
            </a:fld>
            <a:endParaRPr lang="en-US" noProof="0" dirty="0"/>
          </a:p>
        </p:txBody>
      </p:sp>
      <p:sp>
        <p:nvSpPr>
          <p:cNvPr id="10" name="Slide Number Placeholder 3">
            <a:extLst>
              <a:ext uri="{C183D7F6-B498-43B3-948B-1728B52AA6E4}">
                <adec:decorative xmlns:adec="http://schemas.microsoft.com/office/drawing/2017/decorative" val="0"/>
              </a:ext>
            </a:extLst>
          </p:cNvPr>
          <p:cNvSpPr txBox="1">
            <a:spLocks/>
          </p:cNvSpPr>
          <p:nvPr/>
        </p:nvSpPr>
        <p:spPr>
          <a:xfrm>
            <a:off x="389860" y="5297488"/>
            <a:ext cx="2277140" cy="4556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4744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Authorization to practice before the USPTO in patent matters:</a:t>
            </a:r>
          </a:p>
          <a:p>
            <a:pPr lvl="1"/>
            <a:r>
              <a:rPr lang="en-US" dirty="0"/>
              <a:t>Attorneys, agents, limited recognition.</a:t>
            </a:r>
          </a:p>
          <a:p>
            <a:r>
              <a:rPr lang="en-US" dirty="0"/>
              <a:t>3 factors for registration:</a:t>
            </a:r>
          </a:p>
          <a:p>
            <a:pPr lvl="1"/>
            <a:r>
              <a:rPr lang="en-US" dirty="0"/>
              <a:t>Scientific and technical qualifications;</a:t>
            </a:r>
          </a:p>
          <a:p>
            <a:pPr lvl="1"/>
            <a:r>
              <a:rPr lang="en-US" dirty="0"/>
              <a:t>Legal competence: registration exam; and</a:t>
            </a:r>
          </a:p>
          <a:p>
            <a:pPr lvl="1"/>
            <a:r>
              <a:rPr lang="en-US" dirty="0"/>
              <a:t>Moral character.</a:t>
            </a:r>
          </a:p>
          <a:p>
            <a:pPr marL="457200" lvl="1" indent="0">
              <a:buNone/>
            </a:pPr>
            <a:r>
              <a:rPr lang="en-US" i="1" dirty="0"/>
              <a:t>See</a:t>
            </a:r>
            <a:r>
              <a:rPr lang="en-US" dirty="0"/>
              <a:t> 37 C.F.R. § 11.7 and General Requirements Bulletin.</a:t>
            </a:r>
          </a:p>
        </p:txBody>
      </p:sp>
      <p:sp>
        <p:nvSpPr>
          <p:cNvPr id="2" name="Title 1"/>
          <p:cNvSpPr>
            <a:spLocks noGrp="1"/>
          </p:cNvSpPr>
          <p:nvPr>
            <p:ph type="title"/>
          </p:nvPr>
        </p:nvSpPr>
        <p:spPr/>
        <p:txBody>
          <a:bodyPr/>
          <a:lstStyle/>
          <a:p>
            <a:r>
              <a:rPr lang="en-US" dirty="0"/>
              <a:t>OED: enrollment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162137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p:txBody>
          <a:bodyPr>
            <a:normAutofit fontScale="40000" lnSpcReduction="20000"/>
          </a:bodyPr>
          <a:lstStyle/>
          <a:p>
            <a:pPr marL="0" indent="0">
              <a:buNone/>
            </a:pPr>
            <a:r>
              <a:rPr lang="en-US" sz="4000" b="1" i="1" dirty="0"/>
              <a:t>In re Yang</a:t>
            </a:r>
            <a:r>
              <a:rPr lang="en-US" sz="4000" dirty="0"/>
              <a:t>, Proceeding No. D2021-11 (USPTO Dec. 17, 2021):</a:t>
            </a:r>
          </a:p>
          <a:p>
            <a:r>
              <a:rPr lang="en-US" dirty="0"/>
              <a:t>Patent attorney agreed to allow foreign company to use her name to file TM applications as a domestic representative in exchange for $1500.00 a month for one year;</a:t>
            </a:r>
          </a:p>
          <a:p>
            <a:r>
              <a:rPr lang="en-US" dirty="0"/>
              <a:t>Failed to review specimens; didn’t speak to TM applicants;</a:t>
            </a:r>
          </a:p>
          <a:p>
            <a:r>
              <a:rPr lang="en-US" dirty="0"/>
              <a:t>Terminated her business arrangement with company; and</a:t>
            </a:r>
          </a:p>
          <a:p>
            <a:r>
              <a:rPr lang="en-US" dirty="0"/>
              <a:t>Ended company’s access to a joint email address and informed applicants about impermissible signatures and unauthorized filings; informed the USPTO about the impermissible signatures. </a:t>
            </a:r>
          </a:p>
          <a:p>
            <a:r>
              <a:rPr lang="en-US" dirty="0"/>
              <a:t>30-day suspension and probation for 12 months thereafter.</a:t>
            </a:r>
          </a:p>
          <a:p>
            <a:r>
              <a:rPr lang="en-US" dirty="0"/>
              <a:t>Rule highlights:</a:t>
            </a:r>
          </a:p>
          <a:p>
            <a:pPr lvl="1"/>
            <a:r>
              <a:rPr lang="en-US" dirty="0"/>
              <a:t>37 C.F.R. § 11.101 – Competence;</a:t>
            </a:r>
          </a:p>
          <a:p>
            <a:pPr lvl="1"/>
            <a:r>
              <a:rPr lang="en-US" dirty="0"/>
              <a:t>37 C.F.R. § 11.103 – Diligence;</a:t>
            </a:r>
          </a:p>
          <a:p>
            <a:pPr lvl="1"/>
            <a:r>
              <a:rPr lang="en-US" dirty="0"/>
              <a:t>37 C.F.R. § 11.104 – Client communication;</a:t>
            </a:r>
          </a:p>
          <a:p>
            <a:pPr lvl="1"/>
            <a:r>
              <a:rPr lang="en-US" dirty="0"/>
              <a:t>37 C.F.R. § 11.503 – Non-practitioner assistance;</a:t>
            </a:r>
          </a:p>
          <a:p>
            <a:pPr lvl="1"/>
            <a:r>
              <a:rPr lang="en-US" dirty="0"/>
              <a:t>37 C.F.R. § 11.505 – Assisting UPL; and </a:t>
            </a:r>
          </a:p>
          <a:p>
            <a:pPr lvl="1"/>
            <a:r>
              <a:rPr lang="en-US" dirty="0"/>
              <a:t>37 C.F.R. § 11.804(d) – Conduct prejudicial to the administration of justice.</a:t>
            </a:r>
          </a:p>
        </p:txBody>
      </p:sp>
      <p:sp>
        <p:nvSpPr>
          <p:cNvPr id="8" name="Title 1"/>
          <p:cNvSpPr>
            <a:spLocks noGrp="1"/>
          </p:cNvSpPr>
          <p:nvPr>
            <p:ph type="title"/>
          </p:nvPr>
        </p:nvSpPr>
        <p:spPr/>
        <p:txBody>
          <a:bodyPr>
            <a:normAutofit fontScale="90000"/>
          </a:bodyPr>
          <a:lstStyle/>
          <a:p>
            <a:r>
              <a:rPr lang="en-US" dirty="0"/>
              <a:t>Improper signatures/communication cont.</a:t>
            </a:r>
          </a:p>
        </p:txBody>
      </p:sp>
      <p:sp>
        <p:nvSpPr>
          <p:cNvPr id="4" name="Slide Number Placeholder 3" descr="slide number 32">
            <a:extLst>
              <a:ext uri="{C183D7F6-B498-43B3-948B-1728B52AA6E4}">
                <adec:decorative xmlns:adec="http://schemas.microsoft.com/office/drawing/2017/decorative" val="0"/>
              </a:ext>
            </a:extLst>
          </p:cNvPr>
          <p:cNvSpPr>
            <a:spLocks noGrp="1"/>
          </p:cNvSpPr>
          <p:nvPr>
            <p:ph type="sldNum" sz="quarter" idx="10"/>
          </p:nvPr>
        </p:nvSpPr>
        <p:spPr/>
        <p:txBody>
          <a:bodyPr/>
          <a:lstStyle/>
          <a:p>
            <a:pPr lvl="0"/>
            <a:fld id="{92DA454B-C859-4892-B9FA-68B588C9F547}" type="slidenum">
              <a:rPr lang="en-US" noProof="0" smtClean="0"/>
              <a:pPr lvl="0"/>
              <a:t>30</a:t>
            </a:fld>
            <a:endParaRPr lang="en-US" noProof="0" dirty="0"/>
          </a:p>
        </p:txBody>
      </p:sp>
      <p:sp>
        <p:nvSpPr>
          <p:cNvPr id="10" name="Slide Number Placeholder 3"/>
          <p:cNvSpPr txBox="1">
            <a:spLocks/>
          </p:cNvSpPr>
          <p:nvPr/>
        </p:nvSpPr>
        <p:spPr>
          <a:xfrm>
            <a:off x="609600" y="54498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658496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Since the implementation of the U.S. counsel rule, the Office has encountered several instances of co-opting/hijacking of U.S. practitioner’s name, address, and/or bar number.</a:t>
            </a:r>
          </a:p>
          <a:p>
            <a:pPr marL="0" indent="0">
              <a:buNone/>
            </a:pPr>
            <a:endParaRPr lang="en-US" sz="2400" dirty="0"/>
          </a:p>
          <a:p>
            <a:r>
              <a:rPr lang="en-US" sz="2400" dirty="0"/>
              <a:t>Referral to state bars and other agencies that address fraud and consumer protection.</a:t>
            </a:r>
          </a:p>
        </p:txBody>
      </p:sp>
      <p:sp>
        <p:nvSpPr>
          <p:cNvPr id="2" name="Title 1"/>
          <p:cNvSpPr>
            <a:spLocks noGrp="1"/>
          </p:cNvSpPr>
          <p:nvPr>
            <p:ph type="title"/>
          </p:nvPr>
        </p:nvSpPr>
        <p:spPr/>
        <p:txBody>
          <a:bodyPr>
            <a:normAutofit fontScale="90000"/>
          </a:bodyPr>
          <a:lstStyle/>
          <a:p>
            <a:r>
              <a:rPr lang="en-US" dirty="0"/>
              <a:t>Hijacking of U.S. practitioner data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31</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marL="0" indent="0">
              <a:buNone/>
            </a:pPr>
            <a:r>
              <a:rPr lang="en-US" altLang="en-US" sz="5600" b="1" i="1" dirty="0"/>
              <a:t>In re </a:t>
            </a:r>
            <a:r>
              <a:rPr lang="en-US" altLang="en-US" sz="5600" b="1" i="1" dirty="0" err="1"/>
              <a:t>Chirnomas</a:t>
            </a:r>
            <a:r>
              <a:rPr lang="en-US" altLang="en-US" sz="5600" dirty="0"/>
              <a:t>, Proceeding No. D2020-29 (USPTO Apr. 29, 2021):</a:t>
            </a:r>
          </a:p>
          <a:p>
            <a:r>
              <a:rPr lang="en-US" altLang="en-US" sz="4400" dirty="0"/>
              <a:t>Disciplinary complaint alleged:</a:t>
            </a:r>
          </a:p>
          <a:p>
            <a:pPr lvl="1"/>
            <a:r>
              <a:rPr lang="en-US" altLang="en-US" sz="4400" dirty="0"/>
              <a:t>Respondent retained by foreign client to prepare and file a national stage utility patent application with the USPTO; </a:t>
            </a:r>
          </a:p>
          <a:p>
            <a:pPr lvl="1"/>
            <a:r>
              <a:rPr lang="en-US" altLang="en-US" sz="4400" dirty="0"/>
              <a:t>Filed the application but did not submit payment to the USPTO for any of the filing fees;</a:t>
            </a:r>
          </a:p>
          <a:p>
            <a:pPr lvl="1"/>
            <a:r>
              <a:rPr lang="en-US" altLang="en-US" sz="4400" dirty="0"/>
              <a:t>Invoiced client for fees associated with filing the application and Respondent’s legal services;  </a:t>
            </a:r>
          </a:p>
          <a:p>
            <a:pPr lvl="1"/>
            <a:r>
              <a:rPr lang="en-US" altLang="en-US" sz="4400" dirty="0"/>
              <a:t>Had client wire funds for the total amount of fees (including an advance payment of expenses) to personal bank account;</a:t>
            </a:r>
          </a:p>
          <a:p>
            <a:pPr lvl="1"/>
            <a:r>
              <a:rPr lang="en-US" altLang="en-US" sz="4400" dirty="0"/>
              <a:t>Failed to notify the client of Notice of Insufficient Basic National Fee Required and subsequent Notice of Abandonment sent by USPTO; and </a:t>
            </a:r>
          </a:p>
          <a:p>
            <a:pPr lvl="1"/>
            <a:r>
              <a:rPr lang="en-US" altLang="en-US" sz="4400" dirty="0"/>
              <a:t>Client attempted to contact Respondent on several occasions regarding the abandonment but Respondent never responded.</a:t>
            </a:r>
          </a:p>
          <a:p>
            <a:r>
              <a:rPr lang="en-US" altLang="en-US" sz="4400" dirty="0"/>
              <a:t>Exclusion from practice before the Office.</a:t>
            </a:r>
          </a:p>
          <a:p>
            <a:r>
              <a:rPr lang="en-US" altLang="en-US" sz="4400" dirty="0"/>
              <a:t>Rule highlights:</a:t>
            </a:r>
          </a:p>
          <a:p>
            <a:pPr lvl="1"/>
            <a:r>
              <a:rPr lang="en-US" altLang="en-US" sz="4400" dirty="0"/>
              <a:t>37 C.F.R. § 11.103 – Diligence and promptness in representing a client;</a:t>
            </a:r>
          </a:p>
          <a:p>
            <a:pPr lvl="1"/>
            <a:r>
              <a:rPr lang="en-US" altLang="en-US" sz="4400" dirty="0"/>
              <a:t>37 C.F.R. § 11.104(a)(3) and (a)(4) – Client communication; </a:t>
            </a:r>
          </a:p>
          <a:p>
            <a:pPr lvl="1"/>
            <a:r>
              <a:rPr lang="en-US" altLang="en-US" sz="4400" dirty="0"/>
              <a:t>37 C.F.R. § 11.115(a), (c) and (d) – Safekeeping property;</a:t>
            </a:r>
          </a:p>
          <a:p>
            <a:pPr lvl="1"/>
            <a:r>
              <a:rPr lang="en-US" altLang="en-US" sz="4400" dirty="0"/>
              <a:t>37 C.F.R. § 11.116 – Protecting client’s interests on termination; and </a:t>
            </a:r>
          </a:p>
          <a:p>
            <a:pPr lvl="1"/>
            <a:r>
              <a:rPr lang="en-US" altLang="en-US" sz="4400" dirty="0"/>
              <a:t>37 C.F.R. § 11.804(c) – Dishonesty, fraud, deceit or misrepresentation.</a:t>
            </a:r>
          </a:p>
          <a:p>
            <a:pPr lvl="2"/>
            <a:endParaRPr lang="en-US" altLang="en-US" dirty="0"/>
          </a:p>
          <a:p>
            <a:pPr lvl="1"/>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t>Commingling funds/neglect</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32</a:t>
            </a:fld>
            <a:endParaRPr lang="en-US" noProof="0" dirty="0"/>
          </a:p>
        </p:txBody>
      </p:sp>
    </p:spTree>
    <p:extLst>
      <p:ext uri="{BB962C8B-B14F-4D97-AF65-F5344CB8AC3E}">
        <p14:creationId xmlns:p14="http://schemas.microsoft.com/office/powerpoint/2010/main" val="1709852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lvl="0" indent="0">
              <a:buNone/>
            </a:pPr>
            <a:r>
              <a:rPr lang="en-US" altLang="en-US" b="1" i="1" dirty="0"/>
              <a:t>In re Anonymous</a:t>
            </a:r>
            <a:r>
              <a:rPr lang="en-US" altLang="en-US" dirty="0"/>
              <a:t>, Proceeding No. D2014-05 (USPTO Apr. 1, 2014):</a:t>
            </a:r>
          </a:p>
          <a:p>
            <a:r>
              <a:rPr lang="en-US" altLang="en-US" dirty="0"/>
              <a:t>Trademark attorney:</a:t>
            </a:r>
          </a:p>
          <a:p>
            <a:pPr lvl="1"/>
            <a:r>
              <a:rPr lang="en-US" altLang="en-US" dirty="0"/>
              <a:t>Submitted sworn statements from himself and his client to the USPTO attesting that the client’s mark had acquired distinctiveness and should be registered due to the client’s “substantially continuous and exclusive use” of the mark in commerce.  </a:t>
            </a:r>
          </a:p>
          <a:p>
            <a:pPr lvl="1"/>
            <a:r>
              <a:rPr lang="en-US" altLang="en-US" dirty="0"/>
              <a:t>Prior to submitting the statements, practitioner was informed that materials provided to him contained evidence contrary to the claim of acquired distinctiveness.  </a:t>
            </a:r>
          </a:p>
          <a:p>
            <a:pPr lvl="1"/>
            <a:r>
              <a:rPr lang="en-US" altLang="en-US" dirty="0"/>
              <a:t>Practitioner failed to look at materials or share them with his client before submitting the statements to the USPTO.</a:t>
            </a:r>
          </a:p>
          <a:p>
            <a:r>
              <a:rPr lang="en-US" altLang="en-US" dirty="0"/>
              <a:t>Settlement: Private reprimand.</a:t>
            </a:r>
          </a:p>
          <a:p>
            <a:r>
              <a:rPr lang="en-US" altLang="en-US" dirty="0"/>
              <a:t>Actions were deemed to constitute violations for the inadequate preparation (37 C.F.R. § 10.77(b)) and presenting a paper in violation of 37 C.F.R. § 11.18 (37 C.F.R. § 10.23(c)(15)). </a:t>
            </a:r>
          </a:p>
          <a:p>
            <a:pPr lvl="2"/>
            <a:endParaRPr lang="en-US" dirty="0"/>
          </a:p>
          <a:p>
            <a:pPr lvl="2"/>
            <a:endParaRPr lang="en-US" dirty="0"/>
          </a:p>
          <a:p>
            <a:pPr lvl="2"/>
            <a:endParaRPr lang="en-US" dirty="0"/>
          </a:p>
          <a:p>
            <a:endParaRPr lang="en-US" dirty="0"/>
          </a:p>
        </p:txBody>
      </p:sp>
      <p:sp>
        <p:nvSpPr>
          <p:cNvPr id="2" name="Title 1"/>
          <p:cNvSpPr>
            <a:spLocks noGrp="1"/>
          </p:cNvSpPr>
          <p:nvPr>
            <p:ph type="title"/>
          </p:nvPr>
        </p:nvSpPr>
        <p:spPr/>
        <p:txBody>
          <a:bodyPr/>
          <a:lstStyle/>
          <a:p>
            <a:r>
              <a:rPr lang="en-US"/>
              <a:t>Misrepresentation</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33</a:t>
            </a:fld>
            <a:endParaRPr lang="en-US" noProof="0" dirty="0"/>
          </a:p>
        </p:txBody>
      </p:sp>
    </p:spTree>
    <p:extLst>
      <p:ext uri="{BB962C8B-B14F-4D97-AF65-F5344CB8AC3E}">
        <p14:creationId xmlns:p14="http://schemas.microsoft.com/office/powerpoint/2010/main" val="3584748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endParaRPr lang="en-US" dirty="0"/>
          </a:p>
          <a:p>
            <a:r>
              <a:rPr lang="en-US" dirty="0"/>
              <a:t>All those who practice TM matters before the USPTO are required to conduct their business with decorum and courtesy.  </a:t>
            </a:r>
            <a:r>
              <a:rPr lang="en-US" i="1" dirty="0"/>
              <a:t>See</a:t>
            </a:r>
            <a:r>
              <a:rPr lang="en-US" dirty="0"/>
              <a:t> 37 C.F.R. § 2.192; TMEP 709.07.</a:t>
            </a:r>
          </a:p>
          <a:p>
            <a:r>
              <a:rPr lang="en-US" dirty="0"/>
              <a:t>If a submitted document contains rude or discourteous remarks, it may be referred to the Deputy Commissioner for Trademark Examination Policy for review.</a:t>
            </a:r>
          </a:p>
          <a:p>
            <a:r>
              <a:rPr lang="en-US" dirty="0"/>
              <a:t>If it is determined that the document is in violation of 37 C.F.R. § 2.192, the document will not be considered and will be removed from the file. </a:t>
            </a:r>
          </a:p>
          <a:p>
            <a:endParaRPr lang="en-US" dirty="0"/>
          </a:p>
        </p:txBody>
      </p:sp>
      <p:sp>
        <p:nvSpPr>
          <p:cNvPr id="2" name="Title 1"/>
          <p:cNvSpPr>
            <a:spLocks noGrp="1"/>
          </p:cNvSpPr>
          <p:nvPr>
            <p:ph type="title"/>
          </p:nvPr>
        </p:nvSpPr>
        <p:spPr/>
        <p:txBody>
          <a:bodyPr>
            <a:normAutofit fontScale="90000"/>
          </a:bodyPr>
          <a:lstStyle/>
          <a:p>
            <a:r>
              <a:rPr lang="en-US" dirty="0"/>
              <a:t>Decorum required in trademark (TM) communications </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34</a:t>
            </a:fld>
            <a:endParaRPr lang="en-US" noProof="0" dirty="0"/>
          </a:p>
        </p:txBody>
      </p:sp>
    </p:spTree>
    <p:extLst>
      <p:ext uri="{BB962C8B-B14F-4D97-AF65-F5344CB8AC3E}">
        <p14:creationId xmlns:p14="http://schemas.microsoft.com/office/powerpoint/2010/main" val="3403805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descr="Patent practitioner calling client about application filing, then again 1 year later, then at Examiner Interview making angry remarks, which later get referred to OE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altLang="en-US" sz="3800" b="1" i="1" dirty="0"/>
              <a:t>In re Schroeder</a:t>
            </a:r>
            <a:r>
              <a:rPr lang="en-US" altLang="en-US" sz="3800" dirty="0"/>
              <a:t>, Proceeding No. D2014-08 (USPTO May 18, 2015):</a:t>
            </a:r>
          </a:p>
          <a:p>
            <a:r>
              <a:rPr lang="en-US" altLang="en-US" dirty="0"/>
              <a:t>Patent attorney:</a:t>
            </a:r>
          </a:p>
          <a:p>
            <a:pPr lvl="1"/>
            <a:r>
              <a:rPr lang="en-US" altLang="en-US" dirty="0"/>
              <a:t>Submitted unprofessional remarks in two separate Office action responses;</a:t>
            </a:r>
          </a:p>
          <a:p>
            <a:pPr lvl="1"/>
            <a:r>
              <a:rPr lang="en-US" altLang="en-US" dirty="0"/>
              <a:t>Remarks were ultimately stricken from application files pursuant to 37 C.F.R. § 11.18(c)(1);</a:t>
            </a:r>
          </a:p>
          <a:p>
            <a:pPr lvl="1"/>
            <a:r>
              <a:rPr lang="en-US" altLang="en-US" dirty="0"/>
              <a:t>Order noted that behavior was outside of the ordinary standard of professional obligation and client’s interests; and</a:t>
            </a:r>
          </a:p>
          <a:p>
            <a:pPr lvl="1"/>
            <a:r>
              <a:rPr lang="en-US" altLang="en-US" dirty="0"/>
              <a:t>Aggravating factor: has not accepted responsibility or shown remorse for remarks.</a:t>
            </a:r>
          </a:p>
          <a:p>
            <a:r>
              <a:rPr lang="en-US" altLang="en-US" dirty="0"/>
              <a:t>Default: 6-month suspension.</a:t>
            </a:r>
          </a:p>
          <a:p>
            <a:r>
              <a:rPr lang="en-US" altLang="en-US" dirty="0"/>
              <a:t>Rule highlights:</a:t>
            </a:r>
          </a:p>
          <a:p>
            <a:pPr lvl="1"/>
            <a:r>
              <a:rPr lang="en-US" altLang="en-US" dirty="0"/>
              <a:t>37 C.F.R. </a:t>
            </a:r>
            <a:r>
              <a:rPr lang="en-US" dirty="0"/>
              <a:t>§ 10.23(a) – Disreputable or gross misconduct;</a:t>
            </a:r>
          </a:p>
          <a:p>
            <a:pPr lvl="1"/>
            <a:r>
              <a:rPr lang="en-US" altLang="en-US" dirty="0"/>
              <a:t>37 C.F.R. </a:t>
            </a:r>
            <a:r>
              <a:rPr lang="en-US" dirty="0"/>
              <a:t>§ 10.89(c)(5) – Discourteous conduct before the Office;</a:t>
            </a:r>
          </a:p>
          <a:p>
            <a:pPr lvl="1"/>
            <a:r>
              <a:rPr lang="en-US" altLang="en-US" dirty="0"/>
              <a:t>37 C.F.R. </a:t>
            </a:r>
            <a:r>
              <a:rPr lang="en-US" dirty="0"/>
              <a:t>§ 10.23(b)(5) – Conduct prejudicial to the administration of justice; and </a:t>
            </a:r>
          </a:p>
          <a:p>
            <a:pPr lvl="1"/>
            <a:r>
              <a:rPr lang="en-US" altLang="en-US" dirty="0"/>
              <a:t>37 C.F.R. </a:t>
            </a:r>
            <a:r>
              <a:rPr lang="en-US" dirty="0"/>
              <a:t>§ 11.18 – Certification upon filing of papers.</a:t>
            </a:r>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t>Disreputable or gross misconduct</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36</a:t>
            </a:fld>
            <a:endParaRPr lang="en-US" noProof="0" dirty="0"/>
          </a:p>
        </p:txBody>
      </p:sp>
    </p:spTree>
    <p:extLst>
      <p:ext uri="{BB962C8B-B14F-4D97-AF65-F5344CB8AC3E}">
        <p14:creationId xmlns:p14="http://schemas.microsoft.com/office/powerpoint/2010/main" val="3974721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buNone/>
            </a:pPr>
            <a:r>
              <a:rPr lang="en-US" sz="3600" b="1" i="1" dirty="0"/>
              <a:t>In re </a:t>
            </a:r>
            <a:r>
              <a:rPr lang="en-US" sz="3600" b="1" i="1" dirty="0" err="1"/>
              <a:t>Tassan</a:t>
            </a:r>
            <a:r>
              <a:rPr lang="en-US" sz="3600" dirty="0"/>
              <a:t>, Proceeding No. D2003-10 (USPTO Sept. 8, 2003):</a:t>
            </a:r>
          </a:p>
          <a:p>
            <a:r>
              <a:rPr lang="en-US" dirty="0"/>
              <a:t>Registered practitioner who became upset when a case was decided against his client, and left profane voicemails with TTAB judges.</a:t>
            </a:r>
          </a:p>
          <a:p>
            <a:r>
              <a:rPr lang="en-US" dirty="0"/>
              <a:t>Called and apologized one week later; said he had the flu and was taking strong cough medicine.</a:t>
            </a:r>
          </a:p>
          <a:p>
            <a:r>
              <a:rPr lang="en-US" dirty="0"/>
              <a:t>Also had a floral arrangement and an apology note sent to each judge.</a:t>
            </a:r>
          </a:p>
          <a:p>
            <a:r>
              <a:rPr lang="en-US" dirty="0"/>
              <a:t>Mitigating factors: private practice for 20 years with no prior discipline; cooperated fully with OED; showed remorse and voluntary sought and received counseling for anger management. </a:t>
            </a:r>
          </a:p>
          <a:p>
            <a:r>
              <a:rPr lang="en-US" dirty="0"/>
              <a:t>Settlement: Reprimanded and ordered to continue attending anger management and have no contact with board judges for 2 years.</a:t>
            </a:r>
          </a:p>
          <a:p>
            <a:endParaRPr lang="en-US" dirty="0"/>
          </a:p>
        </p:txBody>
      </p:sp>
      <p:sp>
        <p:nvSpPr>
          <p:cNvPr id="2" name="Title 1"/>
          <p:cNvSpPr>
            <a:spLocks noGrp="1"/>
          </p:cNvSpPr>
          <p:nvPr>
            <p:ph type="title"/>
          </p:nvPr>
        </p:nvSpPr>
        <p:spPr/>
        <p:txBody>
          <a:bodyPr>
            <a:normAutofit fontScale="90000"/>
          </a:bodyPr>
          <a:lstStyle/>
          <a:p>
            <a:r>
              <a:rPr lang="en-US" dirty="0"/>
              <a:t>Disreputable or gross misconduct cont. </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37</a:t>
            </a:fld>
            <a:endParaRPr lang="en-US" noProof="0" dirty="0"/>
          </a:p>
        </p:txBody>
      </p:sp>
    </p:spTree>
    <p:extLst>
      <p:ext uri="{BB962C8B-B14F-4D97-AF65-F5344CB8AC3E}">
        <p14:creationId xmlns:p14="http://schemas.microsoft.com/office/powerpoint/2010/main" val="4229529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54"/>
            <a:ext cx="8229600" cy="406218"/>
          </a:xfrm>
        </p:spPr>
        <p:txBody>
          <a:bodyPr>
            <a:noAutofit/>
          </a:bodyPr>
          <a:lstStyle/>
          <a:p>
            <a:r>
              <a:rPr lang="en-US" sz="3200" dirty="0">
                <a:latin typeface="Segoe UI" pitchFamily="34" charset="0"/>
              </a:rPr>
              <a:t>Other Instances of Disreputable or Gross Misconduct</a:t>
            </a:r>
            <a:endParaRPr lang="en-US" sz="3200" dirty="0"/>
          </a:p>
        </p:txBody>
      </p:sp>
      <p:sp>
        <p:nvSpPr>
          <p:cNvPr id="3" name="Content Placeholder 2"/>
          <p:cNvSpPr>
            <a:spLocks noGrp="1"/>
          </p:cNvSpPr>
          <p:nvPr>
            <p:ph idx="1"/>
          </p:nvPr>
        </p:nvSpPr>
        <p:spPr>
          <a:xfrm>
            <a:off x="457200" y="1785938"/>
            <a:ext cx="8229600" cy="3168833"/>
          </a:xfrm>
        </p:spPr>
        <p:txBody>
          <a:bodyPr>
            <a:noAutofit/>
          </a:bodyPr>
          <a:lstStyle/>
          <a:p>
            <a:pPr marL="0" marR="0">
              <a:lnSpc>
                <a:spcPct val="107000"/>
              </a:lnSpc>
              <a:spcBef>
                <a:spcPts val="0"/>
              </a:spcBef>
              <a:spcAft>
                <a:spcPts val="800"/>
              </a:spcAft>
            </a:pPr>
            <a:r>
              <a:rPr lang="en-US" sz="1800" dirty="0">
                <a:latin typeface="Segoe Light"/>
              </a:rPr>
              <a:t>Referred to patent examiner as “delusional,” that he </a:t>
            </a:r>
            <a:r>
              <a:rPr lang="en-US" sz="1800" dirty="0">
                <a:latin typeface="Segoe Light"/>
                <a:ea typeface="Calibri" panose="020F0502020204030204" pitchFamily="34" charset="0"/>
                <a:cs typeface="Times New Roman" panose="02020603050405020304" pitchFamily="18" charset="0"/>
              </a:rPr>
              <a:t>“will publish examiner’s statements … along with assessment of their adequacy by a certified psychologist/MD, on Internet/You [T]ube …” and that he will report his “public safety and mental health concerns [about the examiner] to Office of Human Resources of [the] USPTO.”</a:t>
            </a:r>
          </a:p>
          <a:p>
            <a:pPr marL="0" marR="0">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Accused examiner of “irrational statements, delusions/hallucinations,” and stated that examiner “could become a t[h]reat for himself if such confusions/hallucinations or delusions happen at driving a car, operating an elevator, …”</a:t>
            </a: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91010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53"/>
            <a:ext cx="8229600" cy="772343"/>
          </a:xfrm>
        </p:spPr>
        <p:txBody>
          <a:bodyPr>
            <a:noAutofit/>
          </a:bodyPr>
          <a:lstStyle/>
          <a:p>
            <a:r>
              <a:rPr lang="en-US" sz="3200" dirty="0">
                <a:latin typeface="Segoe UI" pitchFamily="34" charset="0"/>
              </a:rPr>
              <a:t>Other Instances of Disreputable or Gross Misconduct cont.</a:t>
            </a:r>
            <a:endParaRPr lang="en-US" sz="3200" i="1" dirty="0"/>
          </a:p>
        </p:txBody>
      </p:sp>
      <p:sp>
        <p:nvSpPr>
          <p:cNvPr id="3" name="Content Placeholder 2"/>
          <p:cNvSpPr>
            <a:spLocks noGrp="1"/>
          </p:cNvSpPr>
          <p:nvPr>
            <p:ph idx="1"/>
          </p:nvPr>
        </p:nvSpPr>
        <p:spPr>
          <a:xfrm>
            <a:off x="457200" y="1685925"/>
            <a:ext cx="8229600" cy="3261760"/>
          </a:xfrm>
        </p:spPr>
        <p:txBody>
          <a:bodyPr>
            <a:noAutofit/>
          </a:bodyPr>
          <a:lstStyle/>
          <a:p>
            <a:pPr marL="0" marR="0">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Left a v-m message, asking that the interlocutory call him back “so I don’t have to file another identical motion  … that you’ll probably kick back again for fear that maybe you’d have to work,” and “[m]aybe that’s too much to ask of a government official but I don’t think so.”</a:t>
            </a:r>
          </a:p>
          <a:p>
            <a:pPr marL="0" marR="0">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Accused the interlocutory of “posturing and drama,” and closed his v-m message with “when an examiner sits in an ivory tower and seems to have a greater perception of a case in which she [has] (sic) simply refused to look at the facts or circumstances and rather would like to sling mud, then that gets under my ire,” and stated that “when you’re able to calm down, [then] (sic) you can call me and act respectfully and appropriately instead of mudslinging or otherwise threatening counsel who’s simply trying to do his job ….”</a:t>
            </a:r>
          </a:p>
          <a:p>
            <a:pPr marL="0" marR="0">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5082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a:t>Pro Bono programs:</a:t>
            </a:r>
          </a:p>
          <a:p>
            <a:pPr lvl="1"/>
            <a:r>
              <a:rPr lang="en-US"/>
              <a:t>Law School Clinic Certification Program; and</a:t>
            </a:r>
          </a:p>
          <a:p>
            <a:pPr lvl="1"/>
            <a:r>
              <a:rPr lang="en-US"/>
              <a:t>Patent Pro Bono Program.</a:t>
            </a:r>
          </a:p>
          <a:p>
            <a:r>
              <a:rPr lang="en-US"/>
              <a:t>Outreach:</a:t>
            </a:r>
          </a:p>
          <a:p>
            <a:pPr lvl="1"/>
            <a:r>
              <a:rPr lang="en-US"/>
              <a:t>Speaking engagements: continuing legal education, roundtables/panels, diversion, pro bono, recent rulemaking, etc.</a:t>
            </a:r>
          </a:p>
          <a:p>
            <a:r>
              <a:rPr lang="en-US"/>
              <a:t>Rulemaking:</a:t>
            </a:r>
          </a:p>
          <a:p>
            <a:pPr lvl="1"/>
            <a:r>
              <a:rPr lang="en-US"/>
              <a:t>New ethics rules in 2013, law school program, update disciplinary procedural rules, registration statement, voluntary CLE, etc.</a:t>
            </a:r>
          </a:p>
          <a:p>
            <a:endParaRPr lang="en-US" dirty="0"/>
          </a:p>
        </p:txBody>
      </p:sp>
      <p:sp>
        <p:nvSpPr>
          <p:cNvPr id="2" name="Title 1"/>
          <p:cNvSpPr>
            <a:spLocks noGrp="1"/>
          </p:cNvSpPr>
          <p:nvPr>
            <p:ph type="title"/>
          </p:nvPr>
        </p:nvSpPr>
        <p:spPr/>
        <p:txBody>
          <a:bodyPr/>
          <a:lstStyle/>
          <a:p>
            <a:r>
              <a:rPr lang="en-US" dirty="0"/>
              <a:t>OED: other functions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1804202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54"/>
            <a:ext cx="8229600" cy="604911"/>
          </a:xfrm>
        </p:spPr>
        <p:txBody>
          <a:bodyPr>
            <a:noAutofit/>
          </a:bodyPr>
          <a:lstStyle/>
          <a:p>
            <a:r>
              <a:rPr lang="en-US" sz="3200" dirty="0">
                <a:latin typeface="Segoe UI" pitchFamily="34" charset="0"/>
              </a:rPr>
              <a:t>Other Examples of Disreputable or Gross Misconduct cont.</a:t>
            </a:r>
            <a:endParaRPr lang="en-US" sz="3200" i="1" dirty="0"/>
          </a:p>
        </p:txBody>
      </p:sp>
      <p:sp>
        <p:nvSpPr>
          <p:cNvPr id="3" name="Content Placeholder 2"/>
          <p:cNvSpPr>
            <a:spLocks noGrp="1"/>
          </p:cNvSpPr>
          <p:nvPr>
            <p:ph idx="1"/>
          </p:nvPr>
        </p:nvSpPr>
        <p:spPr>
          <a:xfrm>
            <a:off x="457200" y="1700213"/>
            <a:ext cx="8229600" cy="3162409"/>
          </a:xfrm>
        </p:spPr>
        <p:txBody>
          <a:bodyPr>
            <a:noAutofit/>
          </a:bodyPr>
          <a:lstStyle/>
          <a:p>
            <a:pPr marL="0" marR="0">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When he spoke to another interlocutory, he was “in a rage and screamed at him” and to another, he yelled and told the interlocutory “how awful [you] all are” and “how terrible all government workers are.”</a:t>
            </a:r>
          </a:p>
          <a:p>
            <a:pPr marL="0" marR="0">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While yelling at an interlocutory over the phone, he also claimed to be a friend of Judge Rogers and that he should receive special treatment, and again attacked the character of PTO employees, and demanded that the interlocutory on his case be replaced.  Another instance, after yelling at the interlocutory, he hung up on her.</a:t>
            </a:r>
          </a:p>
          <a:p>
            <a:pPr marR="0">
              <a:lnSpc>
                <a:spcPct val="107000"/>
              </a:lnSpc>
              <a:spcBef>
                <a:spcPts val="0"/>
              </a:spcBef>
              <a:spcAft>
                <a:spcPts val="800"/>
              </a:spcAft>
              <a:buFont typeface="Arial" panose="020B0604020202020204" pitchFamily="34" charset="0"/>
              <a:buChar char="•"/>
            </a:pPr>
            <a:endParaRPr lang="en-US" sz="1800" dirty="0">
              <a:latin typeface="Segoe Ligh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88216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atin typeface="Segoe Light"/>
                <a:hlinkClick r:id="rId3"/>
              </a:rPr>
              <a:t>foiadocuments.uspto.gov/oed/</a:t>
            </a:r>
            <a:r>
              <a:rPr lang="en-US">
                <a:latin typeface="Segoe Light"/>
              </a:rPr>
              <a:t> </a:t>
            </a:r>
          </a:p>
          <a:p>
            <a:r>
              <a:rPr lang="en-US" altLang="en-US">
                <a:latin typeface="Segoe Light"/>
              </a:rPr>
              <a:t>Official Gazette for Trademarks:</a:t>
            </a:r>
          </a:p>
          <a:p>
            <a:pPr lvl="1"/>
            <a:r>
              <a:rPr lang="en-US" altLang="en-US">
                <a:latin typeface="Segoe Light"/>
                <a:hlinkClick r:id="rId4"/>
              </a:rPr>
              <a:t>www.uspto.gov/learning-and-resources/official-gazette/trademark-official-gazette-tmog</a:t>
            </a:r>
            <a:endParaRPr lang="en-US" altLang="en-US">
              <a:latin typeface="Segoe Light"/>
            </a:endParaRPr>
          </a:p>
          <a:p>
            <a:endParaRPr lang="en-US" altLang="en-US"/>
          </a:p>
          <a:p>
            <a:endParaRPr lang="en-US" dirty="0"/>
          </a:p>
        </p:txBody>
      </p:sp>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41</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a:t>571-272-4097</a:t>
            </a:r>
            <a:endParaRPr lang="en-US" dirty="0"/>
          </a:p>
        </p:txBody>
      </p:sp>
      <p:sp>
        <p:nvSpPr>
          <p:cNvPr id="5" name="Text Placeholder 4"/>
          <p:cNvSpPr>
            <a:spLocks noGrp="1"/>
          </p:cNvSpPr>
          <p:nvPr>
            <p:ph type="body" sz="quarter" idx="10"/>
          </p:nvPr>
        </p:nvSpPr>
        <p:spPr/>
        <p:txBody>
          <a:bodyPr/>
          <a:lstStyle/>
          <a:p>
            <a:r>
              <a:rPr lang="en-US"/>
              <a:t>OED</a:t>
            </a:r>
            <a:endParaRPr lang="en-US" dirty="0"/>
          </a:p>
        </p:txBody>
      </p:sp>
    </p:spTree>
    <p:extLst>
      <p:ext uri="{BB962C8B-B14F-4D97-AF65-F5344CB8AC3E}">
        <p14:creationId xmlns:p14="http://schemas.microsoft.com/office/powerpoint/2010/main" val="63133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t>Activities that constitute practice before the USPTO are broadly defined in  37 C.F.R. §§ 11.5(b) and 11.14:</a:t>
            </a:r>
          </a:p>
          <a:p>
            <a:pPr lvl="1"/>
            <a:r>
              <a:rPr lang="en-US" dirty="0"/>
              <a:t>Includes communicating with and advising a client concerning matters pending or contemplated to be presented before the Office (37 C.F.R. § 11.5(b));</a:t>
            </a:r>
          </a:p>
          <a:p>
            <a:pPr lvl="1"/>
            <a:r>
              <a:rPr lang="en-US" dirty="0"/>
              <a:t>Consulting with or giving advice to a client in contemplation of filing a </a:t>
            </a:r>
            <a:r>
              <a:rPr lang="en-US" b="1" dirty="0"/>
              <a:t>patent application </a:t>
            </a:r>
            <a:r>
              <a:rPr lang="en-US" dirty="0"/>
              <a:t>or other document with the Office (37 C.F.R. § 11.5(b)(1)); or</a:t>
            </a:r>
          </a:p>
          <a:p>
            <a:pPr lvl="1"/>
            <a:r>
              <a:rPr lang="en-US" dirty="0"/>
              <a:t>Consulting with or giving advice to a client in contemplation of filing a </a:t>
            </a:r>
            <a:r>
              <a:rPr lang="en-US" b="1" dirty="0"/>
              <a:t>trademark application </a:t>
            </a:r>
            <a:r>
              <a:rPr lang="en-US" dirty="0"/>
              <a:t>or other document with the Office (37 C.F.R. § 11.5(b)(2)).</a:t>
            </a:r>
          </a:p>
          <a:p>
            <a:pPr lvl="1"/>
            <a:r>
              <a:rPr lang="en-US" dirty="0"/>
              <a:t>Nothing in this section (37 C.F.R. § 11.5(b)) proscribes a practitioner from employing or retaining non-practitioner assistants under the supervision of the practitioner to assist the practitioner in matters pending or contemplated to be presented before the Office. </a:t>
            </a:r>
          </a:p>
          <a:p>
            <a:pPr lvl="1"/>
            <a:r>
              <a:rPr lang="en-US" i="1" dirty="0"/>
              <a:t>See also </a:t>
            </a:r>
            <a:r>
              <a:rPr lang="en-US" dirty="0"/>
              <a:t>37 C.F.R. § 11.14 for details regarding individuals who may practice before the Office in trademark and other non-patent matters.</a:t>
            </a:r>
          </a:p>
        </p:txBody>
      </p:sp>
      <p:sp>
        <p:nvSpPr>
          <p:cNvPr id="2" name="Title 1"/>
          <p:cNvSpPr>
            <a:spLocks noGrp="1"/>
          </p:cNvSpPr>
          <p:nvPr>
            <p:ph type="title"/>
          </p:nvPr>
        </p:nvSpPr>
        <p:spPr/>
        <p:txBody>
          <a:bodyPr/>
          <a:lstStyle/>
          <a:p>
            <a:r>
              <a:rPr lang="en-US"/>
              <a:t>Practice before the USPTO</a:t>
            </a:r>
            <a:endParaRPr lang="en-US" dirty="0"/>
          </a:p>
        </p:txBody>
      </p:sp>
      <p:sp>
        <p:nvSpPr>
          <p:cNvPr id="5"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t>Mission: protect the public and the integrity of the patent and trademark systems.</a:t>
            </a:r>
          </a:p>
          <a:p>
            <a:r>
              <a:rPr lang="en-US" dirty="0"/>
              <a:t>Statutory authority:</a:t>
            </a:r>
          </a:p>
          <a:p>
            <a:pPr lvl="1"/>
            <a:r>
              <a:rPr lang="en-US" dirty="0"/>
              <a:t>35 U.S.C. §§ 2(b)(2)(D) and 32. </a:t>
            </a:r>
          </a:p>
          <a:p>
            <a:r>
              <a:rPr lang="en-US" dirty="0"/>
              <a:t>Disciplinary jurisdiction (37 C.F.R. § 11.19):</a:t>
            </a:r>
          </a:p>
          <a:p>
            <a:pPr lvl="1"/>
            <a:r>
              <a:rPr lang="en-US" dirty="0"/>
              <a:t>All practitioners engaged in practice before the USPTO; and</a:t>
            </a:r>
          </a:p>
          <a:p>
            <a:pPr lvl="1"/>
            <a:r>
              <a:rPr lang="en-US" dirty="0"/>
              <a:t>Non-practitioners who engage in or offer to engage in practice before the USPTO.</a:t>
            </a:r>
          </a:p>
          <a:p>
            <a:r>
              <a:rPr lang="en-US" dirty="0"/>
              <a:t>Governing regulations:</a:t>
            </a:r>
          </a:p>
          <a:p>
            <a:pPr lvl="1"/>
            <a:r>
              <a:rPr lang="en-US" dirty="0"/>
              <a:t>USPTO Rules of Professional Conduct 37 C.F.R. §§ 11.101-11.901; and</a:t>
            </a:r>
          </a:p>
          <a:p>
            <a:pPr lvl="1"/>
            <a:r>
              <a:rPr lang="en-US" dirty="0"/>
              <a:t>Procedural rules: 37 C.F.R. §§ 11.19-11.60.</a:t>
            </a:r>
          </a:p>
          <a:p>
            <a:pPr lvl="1"/>
            <a:endParaRPr lang="en-US" dirty="0"/>
          </a:p>
          <a:p>
            <a:pPr lvl="1"/>
            <a:endParaRPr lang="en-US" dirty="0"/>
          </a:p>
          <a:p>
            <a:endParaRPr lang="en-US" dirty="0"/>
          </a:p>
        </p:txBody>
      </p:sp>
      <p:sp>
        <p:nvSpPr>
          <p:cNvPr id="2" name="Title 1"/>
          <p:cNvSpPr>
            <a:spLocks noGrp="1"/>
          </p:cNvSpPr>
          <p:nvPr>
            <p:ph type="title"/>
          </p:nvPr>
        </p:nvSpPr>
        <p:spPr/>
        <p:txBody>
          <a:bodyPr/>
          <a:lstStyle/>
          <a:p>
            <a:r>
              <a:rPr lang="en-US" dirty="0"/>
              <a:t>OED: discipline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255167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r>
              <a:rPr lang="en-US" dirty="0"/>
              <a:t>OED investigation begins with receipt of a grievance by the OED Director.</a:t>
            </a:r>
          </a:p>
          <a:p>
            <a:pPr lvl="1"/>
            <a:r>
              <a:rPr lang="en-US" dirty="0"/>
              <a:t>Grievance: a written submission from any source received by the OED Director that presents possible grounds for discipline of a specified practitioner. </a:t>
            </a:r>
            <a:r>
              <a:rPr lang="en-US" i="1" dirty="0"/>
              <a:t>See</a:t>
            </a:r>
            <a:r>
              <a:rPr lang="en-US" dirty="0"/>
              <a:t> 37 C.F.R. § 11.1.</a:t>
            </a:r>
          </a:p>
          <a:p>
            <a:pPr lvl="1"/>
            <a:r>
              <a:rPr lang="en-US" altLang="en-US" dirty="0"/>
              <a:t>Self-reporting is often considered as a mitigating factor in the disciplinary process.</a:t>
            </a:r>
            <a:endParaRPr lang="en-US" dirty="0"/>
          </a:p>
          <a:p>
            <a:r>
              <a:rPr lang="en-US" dirty="0"/>
              <a:t>Time period for filing formal complaint = 1 year from receipt of grievance or 10 years from date of misconduct.</a:t>
            </a:r>
          </a:p>
          <a:p>
            <a:pPr lvl="1"/>
            <a:r>
              <a:rPr lang="en-US" i="1" dirty="0"/>
              <a:t>See</a:t>
            </a:r>
            <a:r>
              <a:rPr lang="en-US" dirty="0"/>
              <a:t> 35 U.S.C. § 32 and 37 C.F.R. § 11.34(d).</a:t>
            </a:r>
          </a:p>
          <a:p>
            <a:r>
              <a:rPr lang="en-US" dirty="0"/>
              <a:t>After investigation, OED Director may:</a:t>
            </a:r>
          </a:p>
          <a:p>
            <a:pPr lvl="1"/>
            <a:r>
              <a:rPr lang="en-US" dirty="0"/>
              <a:t>Terminate investigation with no action;</a:t>
            </a:r>
          </a:p>
          <a:p>
            <a:pPr lvl="1"/>
            <a:r>
              <a:rPr lang="en-US" dirty="0"/>
              <a:t>Enter into a diversion agreement with the practitioner;</a:t>
            </a:r>
          </a:p>
          <a:p>
            <a:pPr lvl="1"/>
            <a:r>
              <a:rPr lang="en-US" dirty="0"/>
              <a:t>Issue a warning to the practitioner;</a:t>
            </a:r>
          </a:p>
          <a:p>
            <a:pPr lvl="1"/>
            <a:r>
              <a:rPr lang="en-US" dirty="0"/>
              <a:t>Institute formal charges with the approval of the Committee on Discipline; or</a:t>
            </a:r>
          </a:p>
          <a:p>
            <a:pPr lvl="1"/>
            <a:r>
              <a:rPr lang="en-US" dirty="0"/>
              <a:t>Enter into a settlement agreement with the practitioner and submit the same to the USPTO Director for approval.</a:t>
            </a:r>
          </a:p>
          <a:p>
            <a:pPr marL="457200" lvl="1" indent="0">
              <a:buNone/>
            </a:pPr>
            <a:r>
              <a:rPr lang="en-US" dirty="0"/>
              <a:t>37 C.F.R. § 11.22(h).</a:t>
            </a:r>
          </a:p>
        </p:txBody>
      </p:sp>
      <p:sp>
        <p:nvSpPr>
          <p:cNvPr id="2" name="Title 1"/>
          <p:cNvSpPr>
            <a:spLocks noGrp="1"/>
          </p:cNvSpPr>
          <p:nvPr>
            <p:ph type="title"/>
          </p:nvPr>
        </p:nvSpPr>
        <p:spPr/>
        <p:txBody>
          <a:bodyPr/>
          <a:lstStyle/>
          <a:p>
            <a:r>
              <a:rPr lang="en-US" dirty="0"/>
              <a:t>OED: disciplinary process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69925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Referral to the Committee on Discipline (COD)</a:t>
            </a:r>
          </a:p>
          <a:p>
            <a:pPr lvl="1"/>
            <a:r>
              <a:rPr lang="en-US" dirty="0"/>
              <a:t>OED presents results of investigation to the COD;</a:t>
            </a:r>
          </a:p>
          <a:p>
            <a:pPr lvl="1"/>
            <a:r>
              <a:rPr lang="en-US" dirty="0"/>
              <a:t>COD determines if probable cause of misconduct exists;</a:t>
            </a:r>
          </a:p>
          <a:p>
            <a:pPr lvl="1"/>
            <a:r>
              <a:rPr lang="en-US" dirty="0"/>
              <a:t>If probable cause is found, Solicitor’s Office files formal complaint with Hearing Officer;</a:t>
            </a:r>
          </a:p>
          <a:p>
            <a:pPr lvl="1"/>
            <a:r>
              <a:rPr lang="en-US" dirty="0"/>
              <a:t>Hearing Officer issues an initial decision (37 C.F.R. § 11.54); and</a:t>
            </a:r>
          </a:p>
          <a:p>
            <a:pPr lvl="1"/>
            <a:r>
              <a:rPr lang="en-US" dirty="0"/>
              <a:t>Either party may appeal initial decision to USPTO Director, otherwise it becomes the final decision of the USPTO Director.</a:t>
            </a:r>
          </a:p>
          <a:p>
            <a:pPr marL="457200" lvl="1" indent="0">
              <a:buNone/>
            </a:pPr>
            <a:r>
              <a:rPr lang="en-US" dirty="0"/>
              <a:t>37 C.F.R. §§ 11.54 and 11.55.</a:t>
            </a:r>
          </a:p>
        </p:txBody>
      </p:sp>
      <p:sp>
        <p:nvSpPr>
          <p:cNvPr id="2" name="Title 1"/>
          <p:cNvSpPr>
            <a:spLocks noGrp="1"/>
          </p:cNvSpPr>
          <p:nvPr>
            <p:ph type="title"/>
          </p:nvPr>
        </p:nvSpPr>
        <p:spPr/>
        <p:txBody>
          <a:bodyPr/>
          <a:lstStyle/>
          <a:p>
            <a:r>
              <a:rPr lang="en-US" dirty="0"/>
              <a:t>OED: disciplinary process cont.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381031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altLang="en-US"/>
              <a:t>Reciprocal discipline (37 C.F.R. § 11.24):</a:t>
            </a:r>
          </a:p>
          <a:p>
            <a:pPr lvl="1"/>
            <a:r>
              <a:rPr lang="en-US" altLang="en-US"/>
              <a:t>Based on discipline by a state or federal program or agency, and</a:t>
            </a:r>
          </a:p>
          <a:p>
            <a:pPr lvl="1"/>
            <a:r>
              <a:rPr lang="en-US" altLang="en-US"/>
              <a:t>Often conducted on documentary record only.</a:t>
            </a:r>
          </a:p>
          <a:p>
            <a:r>
              <a:rPr lang="en-US" altLang="en-US"/>
              <a:t>Interim suspension based on conviction of a serious crime (37 C.F.R. § 11.25):</a:t>
            </a:r>
          </a:p>
          <a:p>
            <a:pPr lvl="1"/>
            <a:r>
              <a:rPr lang="en-US" altLang="en-US"/>
              <a:t>Referred to a hearing officer for determination of final disciplinary action.</a:t>
            </a:r>
          </a:p>
          <a:p>
            <a:endParaRPr lang="en-US" dirty="0"/>
          </a:p>
        </p:txBody>
      </p:sp>
      <p:sp>
        <p:nvSpPr>
          <p:cNvPr id="2" name="Title 1"/>
          <p:cNvSpPr>
            <a:spLocks noGrp="1"/>
          </p:cNvSpPr>
          <p:nvPr>
            <p:ph type="title"/>
          </p:nvPr>
        </p:nvSpPr>
        <p:spPr/>
        <p:txBody>
          <a:bodyPr/>
          <a:lstStyle/>
          <a:p>
            <a:r>
              <a:rPr lang="en-US" altLang="en-US"/>
              <a:t>Other types of discipline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165074002"/>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5.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6.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8.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6358B0D2-1E16-4BDA-99BD-C77C36917D3E}"/>
    </a:ext>
  </a:extLst>
</a:theme>
</file>

<file path=docProps/app.xml><?xml version="1.0" encoding="utf-8"?>
<Properties xmlns="http://schemas.openxmlformats.org/officeDocument/2006/extended-properties" xmlns:vt="http://schemas.openxmlformats.org/officeDocument/2006/docPropsVTypes">
  <Template>PresentationTemplate</Template>
  <TotalTime>0</TotalTime>
  <Words>5072</Words>
  <Application>Microsoft Office PowerPoint</Application>
  <PresentationFormat>On-screen Show (16:10)</PresentationFormat>
  <Paragraphs>434</Paragraphs>
  <Slides>42</Slides>
  <Notes>33</Notes>
  <HiddenSlides>0</HiddenSlides>
  <MMClips>1</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42</vt:i4>
      </vt:variant>
    </vt:vector>
  </HeadingPairs>
  <TitlesOfParts>
    <vt:vector size="60" baseType="lpstr">
      <vt:lpstr>Arial</vt:lpstr>
      <vt:lpstr>Calibri</vt:lpstr>
      <vt:lpstr>Courier New</vt:lpstr>
      <vt:lpstr>Segoe Light</vt:lpstr>
      <vt:lpstr>Segoe UI</vt:lpstr>
      <vt:lpstr>Segoe UI Light</vt:lpstr>
      <vt:lpstr>Segoe UI Semibold</vt:lpstr>
      <vt:lpstr>Times New Roman</vt:lpstr>
      <vt:lpstr>Wingdings</vt:lpstr>
      <vt:lpstr>Brand master navy</vt:lpstr>
      <vt:lpstr>Brand master navy no logo</vt:lpstr>
      <vt:lpstr>1_Brand master navy no logo</vt:lpstr>
      <vt:lpstr>1_Brand master navy</vt:lpstr>
      <vt:lpstr>3_Brand master navy no logo</vt:lpstr>
      <vt:lpstr>4_Brand master navy no logo</vt:lpstr>
      <vt:lpstr>2_Brand master navy</vt:lpstr>
      <vt:lpstr>3_Brand master navy</vt:lpstr>
      <vt:lpstr>5_Brand master navy no logo</vt:lpstr>
      <vt:lpstr>PowerPoint Presentation</vt:lpstr>
      <vt:lpstr>Professional responsibility and  practice before the USPTO</vt:lpstr>
      <vt:lpstr>OED: enrollment</vt:lpstr>
      <vt:lpstr>OED: other functions</vt:lpstr>
      <vt:lpstr>Practice before the USPTO</vt:lpstr>
      <vt:lpstr>OED: discipline</vt:lpstr>
      <vt:lpstr>OED: disciplinary process</vt:lpstr>
      <vt:lpstr>OED: disciplinary process cont.</vt:lpstr>
      <vt:lpstr>Other types of discipline</vt:lpstr>
      <vt:lpstr>OED Diversion Pilot Program</vt:lpstr>
      <vt:lpstr>OED Diversion Pilot Program – criteria</vt:lpstr>
      <vt:lpstr>USPTO disciplinary matters: type of discipline </vt:lpstr>
      <vt:lpstr>USPTO disciplinary matters: type of practitioner </vt:lpstr>
      <vt:lpstr>Pro bono programs</vt:lpstr>
      <vt:lpstr>Office of Enrollment and Discipline </vt:lpstr>
      <vt:lpstr>OED: Examples of misconduct</vt:lpstr>
      <vt:lpstr>Neglect/candor</vt:lpstr>
      <vt:lpstr>Conflict of interest</vt:lpstr>
      <vt:lpstr>Conflict of interest cont.</vt:lpstr>
      <vt:lpstr>Conflicts of interest/improper signatures</vt:lpstr>
      <vt:lpstr>Improper signatures/failure to supervise</vt:lpstr>
      <vt:lpstr>Improper signatures/failure to supervise cont.</vt:lpstr>
      <vt:lpstr>Signatures on patent documents</vt:lpstr>
      <vt:lpstr>Signatures on trademark documents</vt:lpstr>
      <vt:lpstr>Trademarks: U.S. counsel rule</vt:lpstr>
      <vt:lpstr>Trademarks: U.S. counsel rule</vt:lpstr>
      <vt:lpstr>U.S. counsel rule – solicitation</vt:lpstr>
      <vt:lpstr>Improper signatures/communication</vt:lpstr>
      <vt:lpstr>Improper signatures/communication</vt:lpstr>
      <vt:lpstr>Improper signatures/communication cont.</vt:lpstr>
      <vt:lpstr>Hijacking of U.S. practitioner data </vt:lpstr>
      <vt:lpstr>Commingling funds/neglect</vt:lpstr>
      <vt:lpstr>Misrepresentation</vt:lpstr>
      <vt:lpstr>Decorum required in trademark (TM) communications </vt:lpstr>
      <vt:lpstr>PowerPoint Presentation</vt:lpstr>
      <vt:lpstr>Disreputable or gross misconduct</vt:lpstr>
      <vt:lpstr>Disreputable or gross misconduct cont. </vt:lpstr>
      <vt:lpstr>Other Instances of Disreputable or Gross Misconduct</vt:lpstr>
      <vt:lpstr>Other Instances of Disreputable or Gross Misconduct cont.</vt:lpstr>
      <vt:lpstr>Other Examples of Disreputable or Gross Misconduct cont.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2022-09-27T17:49:53Z</dcterms:modified>
</cp:coreProperties>
</file>