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17"/>
  </p:notesMasterIdLst>
  <p:handoutMasterIdLst>
    <p:handoutMasterId r:id="rId18"/>
  </p:handoutMasterIdLst>
  <p:sldIdLst>
    <p:sldId id="258" r:id="rId3"/>
    <p:sldId id="261" r:id="rId4"/>
    <p:sldId id="347" r:id="rId5"/>
    <p:sldId id="364" r:id="rId6"/>
    <p:sldId id="326" r:id="rId7"/>
    <p:sldId id="353" r:id="rId8"/>
    <p:sldId id="361" r:id="rId9"/>
    <p:sldId id="354" r:id="rId10"/>
    <p:sldId id="350" r:id="rId11"/>
    <p:sldId id="351" r:id="rId12"/>
    <p:sldId id="352" r:id="rId13"/>
    <p:sldId id="362" r:id="rId14"/>
    <p:sldId id="349" r:id="rId15"/>
    <p:sldId id="259" r:id="rId1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00"/>
    <a:srgbClr val="D9D9D6"/>
    <a:srgbClr val="A7A8AA"/>
    <a:srgbClr val="63666A"/>
    <a:srgbClr val="EFDBB2"/>
    <a:srgbClr val="F3D54E"/>
    <a:srgbClr val="A07400"/>
    <a:srgbClr val="C9B1D0"/>
    <a:srgbClr val="AB3388"/>
    <a:srgbClr val="6B2F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5" autoAdjust="0"/>
    <p:restoredTop sz="94689" autoAdjust="0"/>
  </p:normalViewPr>
  <p:slideViewPr>
    <p:cSldViewPr snapToGrid="0" snapToObjects="1">
      <p:cViewPr varScale="1">
        <p:scale>
          <a:sx n="103" d="100"/>
          <a:sy n="103" d="100"/>
        </p:scale>
        <p:origin x="677" y="8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2/21/2023</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2/21/2023</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03846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i="1"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226051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3859815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17322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64934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u="sng"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41419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111526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22911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339994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368978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u="sng"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08705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728466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058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37889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3423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3362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5940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5837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5930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5242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3340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6434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921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820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uspto.gov/news/og/patent_og/index.js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Patent attorney was part of litigation team for infringement suit. District court found contempt connected with attorney’s submission of IDS to USPTO in a reexamination proceeding. IDS contained documents covered by a protective order.</a:t>
            </a:r>
          </a:p>
          <a:p>
            <a:r>
              <a:rPr lang="en-US" dirty="0"/>
              <a:t>IDS was prepared by the attorney, forwarded to colleague (registered practitioner) who filed it with the USPTO.</a:t>
            </a:r>
          </a:p>
          <a:p>
            <a:r>
              <a:rPr lang="en-US" dirty="0"/>
              <a:t>Attorney argued that he believed the confidentiality of the documents had been waived and therefore they were not covered by protective order.</a:t>
            </a:r>
          </a:p>
          <a:p>
            <a:r>
              <a:rPr lang="en-US" dirty="0"/>
              <a:t>Conduct violated 37 C.F.R. § 10.77(b) – handling legal matter without preparation adequate under the circumstances.</a:t>
            </a:r>
          </a:p>
          <a:p>
            <a:r>
              <a:rPr lang="en-US" dirty="0"/>
              <a:t>Settlement: public reprimand.</a:t>
            </a:r>
          </a:p>
        </p:txBody>
      </p:sp>
      <p:sp>
        <p:nvSpPr>
          <p:cNvPr id="2" name="Title 1"/>
          <p:cNvSpPr>
            <a:spLocks noGrp="1"/>
          </p:cNvSpPr>
          <p:nvPr>
            <p:ph type="title"/>
          </p:nvPr>
        </p:nvSpPr>
        <p:spPr/>
        <p:txBody>
          <a:bodyPr>
            <a:normAutofit fontScale="90000"/>
          </a:bodyPr>
          <a:lstStyle/>
          <a:p>
            <a:r>
              <a:rPr lang="en-US" sz="3600" dirty="0"/>
              <a:t>Information disclosure statements (IDS)</a:t>
            </a:r>
            <a:br>
              <a:rPr lang="en-US" dirty="0"/>
            </a:br>
            <a:r>
              <a:rPr lang="en-US" sz="3100" i="1" dirty="0"/>
              <a:t>In re Janka</a:t>
            </a:r>
            <a:r>
              <a:rPr lang="en-US" sz="3100" dirty="0"/>
              <a:t>, D2011-57 (USPTO 2011)</a:t>
            </a:r>
            <a:br>
              <a:rPr lang="en-US" dirty="0"/>
            </a:b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389949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Related to </a:t>
            </a:r>
            <a:r>
              <a:rPr lang="en-US" i="1" dirty="0"/>
              <a:t>In re Janka</a:t>
            </a:r>
            <a:r>
              <a:rPr lang="en-US" dirty="0"/>
              <a:t>, D2011-57 (USPTO 2011).</a:t>
            </a:r>
          </a:p>
          <a:p>
            <a:r>
              <a:rPr lang="en-US" dirty="0"/>
              <a:t>Patent attorney received an assembled IDS from practitioner involved in litigation related to pending reexamination proceeding. He filed the IDS (six boxes of documents) without inspecting them. Did not file documents as confidential.  </a:t>
            </a:r>
          </a:p>
          <a:p>
            <a:r>
              <a:rPr lang="en-US" dirty="0"/>
              <a:t>Some of the documents were confidential and subject to a protective order in the related litigation.</a:t>
            </a:r>
          </a:p>
          <a:p>
            <a:r>
              <a:rPr lang="en-US" dirty="0"/>
              <a:t>Submitting the IDS without inspection of the documents held to be a false certification pursuant to 37 C.F.R. § 11.18(b).</a:t>
            </a:r>
          </a:p>
          <a:p>
            <a:r>
              <a:rPr lang="en-US" dirty="0"/>
              <a:t>Settlement: public reprimand and two-year probation.</a:t>
            </a:r>
          </a:p>
        </p:txBody>
      </p:sp>
      <p:sp>
        <p:nvSpPr>
          <p:cNvPr id="2" name="Title 1"/>
          <p:cNvSpPr>
            <a:spLocks noGrp="1"/>
          </p:cNvSpPr>
          <p:nvPr>
            <p:ph type="title"/>
          </p:nvPr>
        </p:nvSpPr>
        <p:spPr/>
        <p:txBody>
          <a:bodyPr>
            <a:normAutofit fontScale="90000"/>
          </a:bodyPr>
          <a:lstStyle/>
          <a:p>
            <a:r>
              <a:rPr lang="en-US" sz="3600" dirty="0"/>
              <a:t>Information disclosure statements (IDS)</a:t>
            </a:r>
            <a:br>
              <a:rPr lang="en-US" dirty="0"/>
            </a:br>
            <a:r>
              <a:rPr lang="en-US" sz="3100" i="1" dirty="0"/>
              <a:t>In re Bollman</a:t>
            </a:r>
            <a:r>
              <a:rPr lang="en-US" sz="3100" dirty="0"/>
              <a:t>, D2010-40 (USPTO 2011)</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392582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3"/>
              </a:rPr>
              <a:t>foiadocuments.uspto.gov/oed/</a:t>
            </a:r>
            <a:r>
              <a:rPr lang="en-US" dirty="0"/>
              <a:t> </a:t>
            </a:r>
            <a:endParaRPr lang="en-US" altLang="en-US" dirty="0"/>
          </a:p>
          <a:p>
            <a:r>
              <a:rPr lang="en-US" altLang="en-US" dirty="0"/>
              <a:t>Official Gazette for Patents</a:t>
            </a:r>
          </a:p>
          <a:p>
            <a:pPr lvl="2"/>
            <a:r>
              <a:rPr lang="en-US" altLang="en-US" dirty="0">
                <a:hlinkClick r:id="rId4"/>
              </a:rPr>
              <a:t>www.uspto.gov/news/og/patent_og/index.jsp</a:t>
            </a:r>
            <a:r>
              <a:rPr lang="en-US" altLang="en-US" dirty="0"/>
              <a:t> </a:t>
            </a:r>
          </a:p>
          <a:p>
            <a:pPr lvl="3"/>
            <a:r>
              <a:rPr lang="en-US" altLang="en-US" dirty="0"/>
              <a:t>Select a published issue from the list, and click on the “Notices” link in the menu on the left side of the webpage.</a:t>
            </a:r>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dirty="0"/>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12</a:t>
            </a:fld>
            <a:endParaRPr lang="en-US" dirty="0"/>
          </a:p>
        </p:txBody>
      </p:sp>
    </p:spTree>
    <p:extLst>
      <p:ext uri="{BB962C8B-B14F-4D97-AF65-F5344CB8AC3E}">
        <p14:creationId xmlns:p14="http://schemas.microsoft.com/office/powerpoint/2010/main" val="1568690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Court decisions are not dispositive, but are considered in ethical investigations.</a:t>
            </a:r>
          </a:p>
          <a:p>
            <a:pPr lvl="1"/>
            <a:r>
              <a:rPr lang="en-US" dirty="0"/>
              <a:t>Including factual findings and legal analysis.</a:t>
            </a:r>
          </a:p>
          <a:p>
            <a:r>
              <a:rPr lang="en-US" dirty="0"/>
              <a:t>Court decisions can represent an incomplete record of events.</a:t>
            </a:r>
          </a:p>
          <a:p>
            <a:r>
              <a:rPr lang="en-US" dirty="0"/>
              <a:t>OED conducts its own investigation.</a:t>
            </a:r>
          </a:p>
          <a:p>
            <a:pPr lvl="1"/>
            <a:r>
              <a:rPr lang="en-US" dirty="0"/>
              <a:t>Contacts practitioner.</a:t>
            </a:r>
          </a:p>
          <a:p>
            <a:pPr lvl="1"/>
            <a:r>
              <a:rPr lang="en-US" dirty="0"/>
              <a:t>Considers information not available to court.</a:t>
            </a:r>
          </a:p>
        </p:txBody>
      </p:sp>
      <p:sp>
        <p:nvSpPr>
          <p:cNvPr id="2" name="Title 1"/>
          <p:cNvSpPr>
            <a:spLocks noGrp="1"/>
          </p:cNvSpPr>
          <p:nvPr>
            <p:ph type="title"/>
          </p:nvPr>
        </p:nvSpPr>
        <p:spPr/>
        <p:txBody>
          <a:bodyPr/>
          <a:lstStyle/>
          <a:p>
            <a:r>
              <a:rPr lang="en-US" dirty="0"/>
              <a:t>OED investigations</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13</a:t>
            </a:fld>
            <a:endParaRPr lang="en-US" dirty="0"/>
          </a:p>
        </p:txBody>
      </p:sp>
    </p:spTree>
    <p:extLst>
      <p:ext uri="{BB962C8B-B14F-4D97-AF65-F5344CB8AC3E}">
        <p14:creationId xmlns:p14="http://schemas.microsoft.com/office/powerpoint/2010/main" val="57273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4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a:t>William R. Covey</a:t>
            </a:r>
          </a:p>
          <a:p>
            <a:r>
              <a:rPr lang="en-US"/>
              <a:t>Deputy General Counsel and</a:t>
            </a:r>
          </a:p>
          <a:p>
            <a:r>
              <a:rPr lang="en-US"/>
              <a:t>Director of the Office of Enrollment and Discipline</a:t>
            </a:r>
          </a:p>
          <a:p>
            <a:r>
              <a:rPr lang="en-US"/>
              <a:t>United States Patent and Trademark Office</a:t>
            </a:r>
            <a:endParaRPr lang="en-US" dirty="0"/>
          </a:p>
        </p:txBody>
      </p:sp>
      <p:sp>
        <p:nvSpPr>
          <p:cNvPr id="2" name="Title 1"/>
          <p:cNvSpPr>
            <a:spLocks noGrp="1"/>
          </p:cNvSpPr>
          <p:nvPr>
            <p:ph type="ctrTitle"/>
          </p:nvPr>
        </p:nvSpPr>
        <p:spPr/>
        <p:txBody>
          <a:bodyPr>
            <a:normAutofit fontScale="90000"/>
          </a:bodyPr>
          <a:lstStyle/>
          <a:p>
            <a:r>
              <a:rPr lang="en-US" altLang="en-US"/>
              <a:t>Candor and disclosure at the USPTO</a:t>
            </a:r>
            <a:endParaRPr lang="en-US" dirty="0"/>
          </a:p>
        </p:txBody>
      </p:sp>
      <p:sp>
        <p:nvSpPr>
          <p:cNvPr id="4" name="Slide Number Placeholder 3"/>
          <p:cNvSpPr>
            <a:spLocks noGrp="1"/>
          </p:cNvSpPr>
          <p:nvPr>
            <p:ph type="sldNum" sz="quarter" idx="4294967295"/>
          </p:nvPr>
        </p:nvSpPr>
        <p:spPr>
          <a:xfrm>
            <a:off x="7010400" y="5297488"/>
            <a:ext cx="2133600" cy="303212"/>
          </a:xfrm>
        </p:spPr>
        <p:txBody>
          <a:bodyPr/>
          <a:lstStyle/>
          <a:p>
            <a:fld id="{FD0CF2A8-0F06-0B4F-A023-17698AFBF42D}" type="slidenum">
              <a:rPr lang="en-US" smtClean="0"/>
              <a:pPr/>
              <a:t>2</a:t>
            </a:fld>
            <a:endParaRPr lang="en-US" dirty="0"/>
          </a:p>
        </p:txBody>
      </p:sp>
    </p:spTree>
    <p:extLst>
      <p:ext uri="{BB962C8B-B14F-4D97-AF65-F5344CB8AC3E}">
        <p14:creationId xmlns:p14="http://schemas.microsoft.com/office/powerpoint/2010/main" val="418571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dirty="0"/>
              <a:t>37 C.F.R. § 1.56 - Duty to disclose information material to patentability</a:t>
            </a:r>
          </a:p>
          <a:p>
            <a:r>
              <a:rPr lang="en-US" dirty="0"/>
              <a:t>37 C.F.R. § 1.555 - Information material to patentability in </a:t>
            </a:r>
            <a:r>
              <a:rPr lang="en-US" i="1" dirty="0"/>
              <a:t>ex parte </a:t>
            </a:r>
            <a:r>
              <a:rPr lang="en-US" dirty="0"/>
              <a:t>and </a:t>
            </a:r>
            <a:r>
              <a:rPr lang="en-US" i="1" dirty="0"/>
              <a:t>inter partes 						</a:t>
            </a:r>
            <a:r>
              <a:rPr lang="en-US" dirty="0"/>
              <a:t>reexamination proceedings</a:t>
            </a:r>
          </a:p>
          <a:p>
            <a:r>
              <a:rPr lang="en-US" dirty="0"/>
              <a:t>37 C.F.R. § 11.18(b) - Signature and certificate for correspondence filed in the office</a:t>
            </a:r>
          </a:p>
          <a:p>
            <a:r>
              <a:rPr lang="en-US" dirty="0"/>
              <a:t>37 C.F.R. § 11.106(c) - Confidentiality of information</a:t>
            </a:r>
          </a:p>
          <a:p>
            <a:r>
              <a:rPr lang="en-US" dirty="0"/>
              <a:t>37 C.F.R. § 11.303(a)-(e) - Candor toward the tribunal</a:t>
            </a:r>
          </a:p>
          <a:p>
            <a:r>
              <a:rPr lang="en-US" dirty="0"/>
              <a:t>37 C.F.R. § 11.801(a)-(b) - Registration, recognition, and disciplinary matters</a:t>
            </a:r>
          </a:p>
          <a:p>
            <a:r>
              <a:rPr lang="en-US" dirty="0"/>
              <a:t>37 C.F.R. § 11.804(c) - Misconduct (dishonesty, fraud, deceit, misrepresentation)</a:t>
            </a:r>
          </a:p>
          <a:p>
            <a:r>
              <a:rPr lang="en-US" dirty="0"/>
              <a:t>37 C.F.R. § 42.11 - Duty of candor; signing papers; representations to the Board; sanctions</a:t>
            </a:r>
          </a:p>
        </p:txBody>
      </p:sp>
      <p:sp>
        <p:nvSpPr>
          <p:cNvPr id="2" name="Title 1"/>
          <p:cNvSpPr>
            <a:spLocks noGrp="1"/>
          </p:cNvSpPr>
          <p:nvPr>
            <p:ph type="title"/>
          </p:nvPr>
        </p:nvSpPr>
        <p:spPr/>
        <p:txBody>
          <a:bodyPr>
            <a:normAutofit fontScale="90000"/>
          </a:bodyPr>
          <a:lstStyle/>
          <a:p>
            <a:r>
              <a:rPr lang="en-US" dirty="0"/>
              <a:t>Duties of candor, disclosure, and good faith</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205121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Materiality standard is “but-for” materiality.</a:t>
            </a:r>
          </a:p>
          <a:p>
            <a:pPr lvl="1"/>
            <a:r>
              <a:rPr lang="en-US" dirty="0"/>
              <a:t>Prior art is but-for material if the PTO would not have allowed a claim had it been aware of the undisclosed prior art.</a:t>
            </a:r>
          </a:p>
          <a:p>
            <a:r>
              <a:rPr lang="en-US" dirty="0"/>
              <a:t>Materiality prong may also be satisfied in cases of affirmative egregious misconduct.</a:t>
            </a:r>
          </a:p>
          <a:p>
            <a:r>
              <a:rPr lang="en-US" dirty="0"/>
              <a:t>Intent to deceive USPTO must be weighed independent of materiality.</a:t>
            </a:r>
          </a:p>
          <a:p>
            <a:pPr lvl="1"/>
            <a:r>
              <a:rPr lang="en-US" dirty="0"/>
              <a:t>Courts previously used sliding scale when weighing intent and materiality.</a:t>
            </a:r>
          </a:p>
          <a:p>
            <a:r>
              <a:rPr lang="en-US" dirty="0"/>
              <a:t>Intent to deceive must be single most reasonable inference to be drawn from evidence.</a:t>
            </a:r>
          </a:p>
        </p:txBody>
      </p:sp>
      <p:sp>
        <p:nvSpPr>
          <p:cNvPr id="2" name="Title 1"/>
          <p:cNvSpPr>
            <a:spLocks noGrp="1"/>
          </p:cNvSpPr>
          <p:nvPr>
            <p:ph type="title"/>
          </p:nvPr>
        </p:nvSpPr>
        <p:spPr/>
        <p:txBody>
          <a:bodyPr>
            <a:normAutofit fontScale="90000"/>
          </a:bodyPr>
          <a:lstStyle/>
          <a:p>
            <a:r>
              <a:rPr lang="en-US" sz="3600" dirty="0"/>
              <a:t>Inequitable conduct</a:t>
            </a:r>
            <a:br>
              <a:rPr lang="en-US" sz="3600" dirty="0"/>
            </a:br>
            <a:r>
              <a:rPr lang="en-US" sz="3100" i="1" dirty="0"/>
              <a:t>Therasense, Inc. v. Becton, Dickenson &amp; Co.</a:t>
            </a:r>
            <a:r>
              <a:rPr lang="en-US" sz="3100" dirty="0"/>
              <a:t>,    649 F.3d 1276 (Fed. Cir. 2011)</a:t>
            </a:r>
            <a:br>
              <a:rPr lang="en-US" dirty="0"/>
            </a:b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53652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dirty="0"/>
              <a:t>Patent attorney filed Rule 131 declaration re: reduction to practice with USPTO.</a:t>
            </a:r>
          </a:p>
          <a:p>
            <a:r>
              <a:rPr lang="en-US" dirty="0"/>
              <a:t>Soon after, attorney learned that the inventor did not review the declaration and that declaration contained inaccurate information.</a:t>
            </a:r>
          </a:p>
          <a:p>
            <a:r>
              <a:rPr lang="en-US" dirty="0"/>
              <a:t>Respondent did not advise the office in writing of the inaccurate information and did not fully correct the record in writing.</a:t>
            </a:r>
          </a:p>
          <a:p>
            <a:r>
              <a:rPr lang="en-US" dirty="0"/>
              <a:t>District court held resultant patent unenforceable due to inequitable conduct, in part, because of false declaration.  Intellect Wireless v. HTC Corp., 910 F. Supp. 1056 (N.D. Ill. 2012). Federal Circuit upheld.</a:t>
            </a:r>
          </a:p>
          <a:p>
            <a:pPr lvl="1"/>
            <a:r>
              <a:rPr lang="en-US" dirty="0"/>
              <a:t>First requirement is to expressly advise the USPTO of existence of misrepresentation, stating specifically where it resides.</a:t>
            </a:r>
          </a:p>
          <a:p>
            <a:pPr lvl="1"/>
            <a:r>
              <a:rPr lang="en-US" dirty="0"/>
              <a:t>Second requirement is that the USPTO be advised of misrepresented facts, making it clear that further examination may be required if USPTO action may be based on the misrepresentation.</a:t>
            </a:r>
          </a:p>
          <a:p>
            <a:pPr lvl="1"/>
            <a:r>
              <a:rPr lang="en-US" dirty="0"/>
              <a:t>It does not suffice to merely supply the office with accurate facts without calling attention to the misrepresentation.</a:t>
            </a:r>
          </a:p>
          <a:p>
            <a:r>
              <a:rPr lang="en-US" dirty="0"/>
              <a:t>Settlement: Four-year suspension (eligible for reinstatement after two years).</a:t>
            </a:r>
          </a:p>
        </p:txBody>
      </p:sp>
      <p:sp>
        <p:nvSpPr>
          <p:cNvPr id="2" name="Title 1"/>
          <p:cNvSpPr>
            <a:spLocks noGrp="1"/>
          </p:cNvSpPr>
          <p:nvPr>
            <p:ph type="title"/>
          </p:nvPr>
        </p:nvSpPr>
        <p:spPr/>
        <p:txBody>
          <a:bodyPr>
            <a:normAutofit fontScale="90000"/>
          </a:bodyPr>
          <a:lstStyle/>
          <a:p>
            <a:r>
              <a:rPr lang="en-US" sz="3600" dirty="0"/>
              <a:t>Inequitable conduct</a:t>
            </a:r>
            <a:br>
              <a:rPr lang="en-US" dirty="0"/>
            </a:br>
            <a:r>
              <a:rPr lang="en-US" sz="3100" i="1" dirty="0"/>
              <a:t>In re Tendler</a:t>
            </a:r>
            <a:r>
              <a:rPr lang="en-US" sz="3100" dirty="0"/>
              <a:t>, D2013-17 (USPTO 2014)</a:t>
            </a:r>
            <a:br>
              <a:rPr lang="en-US" dirty="0"/>
            </a:b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351686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Candor toward tribunal</a:t>
            </a:r>
            <a:br>
              <a:rPr lang="en-US" sz="3200" dirty="0"/>
            </a:br>
            <a:r>
              <a:rPr lang="en-US" sz="2800" i="1" dirty="0"/>
              <a:t>In re Hicks</a:t>
            </a:r>
            <a:r>
              <a:rPr lang="en-US" sz="2800" dirty="0"/>
              <a:t>, D2013-11 (USPTO 2013)</a:t>
            </a:r>
            <a:br>
              <a:rPr lang="en-US" sz="3200" dirty="0"/>
            </a:br>
            <a:endParaRPr lang="en-US" sz="3200"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US" altLang="en-US" dirty="0"/>
              <a:t>Attorney sanctioned by EDNY for non-compliance with discovery orders.</a:t>
            </a:r>
          </a:p>
          <a:p>
            <a:pPr>
              <a:lnSpc>
                <a:spcPct val="120000"/>
              </a:lnSpc>
            </a:pPr>
            <a:r>
              <a:rPr lang="en-US" altLang="en-US" dirty="0"/>
              <a:t>Federal Circuit affirmed sanction and found appellate brief to contain “misleading or improper” statements. </a:t>
            </a:r>
          </a:p>
          <a:p>
            <a:pPr lvl="1">
              <a:lnSpc>
                <a:spcPct val="120000"/>
              </a:lnSpc>
            </a:pPr>
            <a:r>
              <a:rPr lang="en-US" dirty="0"/>
              <a:t>Brief reads, “Both the Magistrate and the District Court Found that RTI's and its Litigation Counsel Hicks' Pre–Filing Investigation Was Sufficient.”  However, neither the magistrate judge nor the district court ultimately found that RTI's or Mr. Hicks's pre-filing investigation was “sufficient.”</a:t>
            </a:r>
          </a:p>
          <a:p>
            <a:pPr lvl="1">
              <a:lnSpc>
                <a:spcPct val="120000"/>
              </a:lnSpc>
            </a:pPr>
            <a:r>
              <a:rPr lang="en-US" dirty="0"/>
              <a:t>Mr. Hicks also failed to inform the court that a case citation was non-precedential and therefore unavailable to support his legal contentions aside from “claim preclusion, issue preclusion, judicial estoppel, law of the case, and the like.”</a:t>
            </a:r>
          </a:p>
          <a:p>
            <a:pPr lvl="1">
              <a:lnSpc>
                <a:spcPct val="120000"/>
              </a:lnSpc>
            </a:pPr>
            <a:r>
              <a:rPr lang="en-US" i="1" dirty="0"/>
              <a:t>Rates Technology, Inc. v Mediatrix Telecom, Inc.</a:t>
            </a:r>
            <a:r>
              <a:rPr lang="en-US" dirty="0"/>
              <a:t>, 688 F.3d 742 (Fed. Cir. 2012).</a:t>
            </a:r>
          </a:p>
          <a:p>
            <a:pPr>
              <a:lnSpc>
                <a:spcPct val="120000"/>
              </a:lnSpc>
            </a:pPr>
            <a:r>
              <a:rPr lang="en-US" altLang="en-US" dirty="0"/>
              <a:t>Settlement: public reprimand and one-year probation.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51216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Office actions sent to practitioner in several trademark matters.</a:t>
            </a:r>
          </a:p>
          <a:p>
            <a:pPr lvl="1"/>
            <a:r>
              <a:rPr lang="en-US" dirty="0"/>
              <a:t>Practitioner received the office actions prior to the expiration of their response periods.</a:t>
            </a:r>
          </a:p>
          <a:p>
            <a:r>
              <a:rPr lang="en-US" dirty="0"/>
              <a:t>Applications became abandoned for failure to respond to the office actions.</a:t>
            </a:r>
          </a:p>
          <a:p>
            <a:r>
              <a:rPr lang="en-US" dirty="0"/>
              <a:t>Practitioner filed petitions to revive unintentionally abandoned applications indicating that the office actions were not received prior to the expiration of the response period.</a:t>
            </a:r>
          </a:p>
          <a:p>
            <a:pPr lvl="1"/>
            <a:r>
              <a:rPr lang="en-US" dirty="0"/>
              <a:t>Petitions were granted based on this assertion.</a:t>
            </a:r>
          </a:p>
          <a:p>
            <a:r>
              <a:rPr lang="en-US" dirty="0"/>
              <a:t>Settlement: practitioner received two-year suspension.</a:t>
            </a:r>
          </a:p>
          <a:p>
            <a:pPr lvl="1"/>
            <a:r>
              <a:rPr lang="en-US" dirty="0"/>
              <a:t>Eligible for reinstatement after two months.</a:t>
            </a:r>
          </a:p>
          <a:p>
            <a:pPr lvl="1"/>
            <a:r>
              <a:rPr lang="en-US" dirty="0"/>
              <a:t>Two-year probation after reinstatement.</a:t>
            </a:r>
          </a:p>
          <a:p>
            <a:endParaRPr lang="en-US" dirty="0"/>
          </a:p>
        </p:txBody>
      </p:sp>
      <p:sp>
        <p:nvSpPr>
          <p:cNvPr id="2" name="Title 1"/>
          <p:cNvSpPr>
            <a:spLocks noGrp="1"/>
          </p:cNvSpPr>
          <p:nvPr>
            <p:ph type="title"/>
          </p:nvPr>
        </p:nvSpPr>
        <p:spPr/>
        <p:txBody>
          <a:bodyPr>
            <a:normAutofit fontScale="90000"/>
          </a:bodyPr>
          <a:lstStyle/>
          <a:p>
            <a:r>
              <a:rPr lang="en-US" sz="3600" dirty="0"/>
              <a:t>Misrepresentations to the office</a:t>
            </a:r>
            <a:br>
              <a:rPr lang="en-US" dirty="0"/>
            </a:br>
            <a:r>
              <a:rPr lang="en-US" sz="3100" i="1" dirty="0"/>
              <a:t>In re Massicotte</a:t>
            </a:r>
            <a:r>
              <a:rPr lang="en-US" sz="3100" dirty="0"/>
              <a:t>, D2012-22 (USPTO 2012)</a:t>
            </a:r>
            <a:br>
              <a:rPr lang="en-US" dirty="0"/>
            </a:b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306563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t>Practitioner received TM rejection finding client’s mark generic.</a:t>
            </a:r>
          </a:p>
          <a:p>
            <a:r>
              <a:rPr lang="en-US" dirty="0"/>
              <a:t>Attorney received correspondence and exhibits from a competitor indicating that the mark was used generically by others.  </a:t>
            </a:r>
          </a:p>
          <a:p>
            <a:r>
              <a:rPr lang="en-US" dirty="0"/>
              <a:t>Attorney read the correspondence, but purposefully did not look at the exhibits.</a:t>
            </a:r>
          </a:p>
          <a:p>
            <a:r>
              <a:rPr lang="en-US" dirty="0"/>
              <a:t>Attorney later submitted a declaration including a sworn statement in support of acquired distinctiveness of the mark, including assertions of “substantially exclusive and continuous use” of the mark.  </a:t>
            </a:r>
          </a:p>
          <a:p>
            <a:r>
              <a:rPr lang="en-US" dirty="0"/>
              <a:t>USPTO accepted the assertions and registered the mark.</a:t>
            </a:r>
          </a:p>
          <a:p>
            <a:r>
              <a:rPr lang="en-US" dirty="0"/>
              <a:t>In a related infringement action, court found that mark was obtained by fraud on the office: the acquired distinctiveness assertion was a material misrepresentation made with the intent to deceive the USPTO.</a:t>
            </a:r>
          </a:p>
          <a:p>
            <a:r>
              <a:rPr lang="en-US" dirty="0"/>
              <a:t>Settlement: public reprimand.</a:t>
            </a:r>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normAutofit fontScale="90000"/>
          </a:bodyPr>
          <a:lstStyle/>
          <a:p>
            <a:r>
              <a:rPr lang="en-US" sz="3600" dirty="0"/>
              <a:t>Lack of candor</a:t>
            </a:r>
            <a:br>
              <a:rPr lang="en-US" dirty="0"/>
            </a:br>
            <a:r>
              <a:rPr lang="en-US" sz="3100" i="1" dirty="0"/>
              <a:t>In re Anonymous</a:t>
            </a:r>
            <a:r>
              <a:rPr lang="en-US" sz="3100" dirty="0"/>
              <a:t>, D2014-05 (USPTO 2014)</a:t>
            </a:r>
            <a:br>
              <a:rPr lang="en-US" dirty="0"/>
            </a:b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417795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Concurrent litigation and reexamination for patent at issue. Patentee used same firm for both litigation and reexam. Firm established an ethical screen between the two teams.</a:t>
            </a:r>
          </a:p>
          <a:p>
            <a:r>
              <a:rPr lang="en-US" dirty="0"/>
              <a:t>Director of research at patentee company was the connection between litigation and reexamination teams. He was not a registered practitioner, but had experience in patent matters.</a:t>
            </a:r>
          </a:p>
          <a:p>
            <a:r>
              <a:rPr lang="en-US" dirty="0"/>
              <a:t>Director knew of evidence that contradicted arguments made by reexam counsel in favor of patentability.  </a:t>
            </a:r>
          </a:p>
          <a:p>
            <a:r>
              <a:rPr lang="en-US" dirty="0"/>
              <a:t>Federal Circuit affirmed district court finding of inequitable conduct for failure to bring the evidence to the attention of the USPTO.</a:t>
            </a:r>
          </a:p>
          <a:p>
            <a:endParaRPr lang="en-US" dirty="0"/>
          </a:p>
        </p:txBody>
      </p:sp>
      <p:sp>
        <p:nvSpPr>
          <p:cNvPr id="2" name="Title 1"/>
          <p:cNvSpPr>
            <a:spLocks noGrp="1"/>
          </p:cNvSpPr>
          <p:nvPr>
            <p:ph type="title"/>
          </p:nvPr>
        </p:nvSpPr>
        <p:spPr/>
        <p:txBody>
          <a:bodyPr>
            <a:normAutofit fontScale="90000"/>
          </a:bodyPr>
          <a:lstStyle/>
          <a:p>
            <a:r>
              <a:rPr lang="en-US" sz="3600" dirty="0"/>
              <a:t>Inequitable conduct</a:t>
            </a:r>
            <a:br>
              <a:rPr lang="en-US" dirty="0"/>
            </a:br>
            <a:r>
              <a:rPr lang="en-US" sz="3100" i="1" dirty="0"/>
              <a:t>Ohio Willow Wood Co. v. Alps South, LLC, </a:t>
            </a:r>
            <a:br>
              <a:rPr lang="en-US" sz="3100" dirty="0"/>
            </a:br>
            <a:r>
              <a:rPr lang="en-US" sz="3100" dirty="0"/>
              <a:t>813 F.3d 1350 (Fed. Cir. 2016)</a:t>
            </a:r>
            <a:br>
              <a:rPr lang="en-US" dirty="0"/>
            </a:b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550808081"/>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Brand master navy revised 9-2022</Template>
  <TotalTime>28</TotalTime>
  <Words>1428</Words>
  <Application>Microsoft Office PowerPoint</Application>
  <PresentationFormat>On-screen Show (16:10)</PresentationFormat>
  <Paragraphs>110</Paragraphs>
  <Slides>14</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Courier New</vt:lpstr>
      <vt:lpstr>Segoe UI</vt:lpstr>
      <vt:lpstr>Segoe UI Light</vt:lpstr>
      <vt:lpstr>Segoe UI Semibold</vt:lpstr>
      <vt:lpstr>Wingdings</vt:lpstr>
      <vt:lpstr>Brand master navy</vt:lpstr>
      <vt:lpstr>Brand master navy no logo</vt:lpstr>
      <vt:lpstr>PowerPoint Presentation</vt:lpstr>
      <vt:lpstr>Candor and disclosure at the USPTO</vt:lpstr>
      <vt:lpstr>Duties of candor, disclosure, and good faith</vt:lpstr>
      <vt:lpstr>Inequitable conduct Therasense, Inc. v. Becton, Dickenson &amp; Co.,    649 F.3d 1276 (Fed. Cir. 2011) </vt:lpstr>
      <vt:lpstr>Inequitable conduct In re Tendler, D2013-17 (USPTO 2014) </vt:lpstr>
      <vt:lpstr>Candor toward tribunal In re Hicks, D2013-11 (USPTO 2013) </vt:lpstr>
      <vt:lpstr>Misrepresentations to the office In re Massicotte, D2012-22 (USPTO 2012) </vt:lpstr>
      <vt:lpstr>Lack of candor In re Anonymous, D2014-05 (USPTO 2014) </vt:lpstr>
      <vt:lpstr>Inequitable conduct Ohio Willow Wood Co. v. Alps South, LLC,  813 F.3d 1350 (Fed. Cir. 2016) </vt:lpstr>
      <vt:lpstr>Information disclosure statements (IDS) In re Janka, D2011-57 (USPTO 2011) </vt:lpstr>
      <vt:lpstr>Information disclosure statements (IDS) In re Bollman, D2010-40 (USPTO 2011)</vt:lpstr>
      <vt:lpstr>Decisions imposing public discipline available in “FOIA Reading Room”</vt:lpstr>
      <vt:lpstr>OED investigations</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McBride, Thomas</dc:creator>
  <dc:description>Revised 6-24-19</dc:description>
  <cp:lastModifiedBy>McBride, Thomas</cp:lastModifiedBy>
  <cp:revision>6</cp:revision>
  <dcterms:created xsi:type="dcterms:W3CDTF">2023-02-21T20:00:12Z</dcterms:created>
  <dcterms:modified xsi:type="dcterms:W3CDTF">2023-02-21T20:28:39Z</dcterms:modified>
</cp:coreProperties>
</file>