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8"/>
  </p:notesMasterIdLst>
  <p:handoutMasterIdLst>
    <p:handoutMasterId r:id="rId39"/>
  </p:handoutMasterIdLst>
  <p:sldIdLst>
    <p:sldId id="416" r:id="rId2"/>
    <p:sldId id="274" r:id="rId3"/>
    <p:sldId id="366" r:id="rId4"/>
    <p:sldId id="438" r:id="rId5"/>
    <p:sldId id="419" r:id="rId6"/>
    <p:sldId id="408" r:id="rId7"/>
    <p:sldId id="445" r:id="rId8"/>
    <p:sldId id="457" r:id="rId9"/>
    <p:sldId id="441" r:id="rId10"/>
    <p:sldId id="458" r:id="rId11"/>
    <p:sldId id="466" r:id="rId12"/>
    <p:sldId id="455" r:id="rId13"/>
    <p:sldId id="456" r:id="rId14"/>
    <p:sldId id="440" r:id="rId15"/>
    <p:sldId id="459" r:id="rId16"/>
    <p:sldId id="460" r:id="rId17"/>
    <p:sldId id="384" r:id="rId18"/>
    <p:sldId id="461" r:id="rId19"/>
    <p:sldId id="387" r:id="rId20"/>
    <p:sldId id="462" r:id="rId21"/>
    <p:sldId id="388" r:id="rId22"/>
    <p:sldId id="463" r:id="rId23"/>
    <p:sldId id="385" r:id="rId24"/>
    <p:sldId id="390" r:id="rId25"/>
    <p:sldId id="464" r:id="rId26"/>
    <p:sldId id="451" r:id="rId27"/>
    <p:sldId id="389" r:id="rId28"/>
    <p:sldId id="452" r:id="rId29"/>
    <p:sldId id="465" r:id="rId30"/>
    <p:sldId id="391" r:id="rId31"/>
    <p:sldId id="349" r:id="rId32"/>
    <p:sldId id="448" r:id="rId33"/>
    <p:sldId id="447" r:id="rId34"/>
    <p:sldId id="449" r:id="rId35"/>
    <p:sldId id="450" r:id="rId36"/>
    <p:sldId id="446" r:id="rId3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0242" autoAdjust="0"/>
  </p:normalViewPr>
  <p:slideViewPr>
    <p:cSldViewPr>
      <p:cViewPr>
        <p:scale>
          <a:sx n="80" d="100"/>
          <a:sy n="80" d="100"/>
        </p:scale>
        <p:origin x="-1522" y="230"/>
      </p:cViewPr>
      <p:guideLst>
        <p:guide orient="horz" pos="2160"/>
        <p:guide pos="2880"/>
      </p:guideLst>
    </p:cSldViewPr>
  </p:slideViewPr>
  <p:outlineViewPr>
    <p:cViewPr>
      <p:scale>
        <a:sx n="33" d="100"/>
        <a:sy n="33" d="100"/>
      </p:scale>
      <p:origin x="0" y="0"/>
    </p:cViewPr>
  </p:outlineViewPr>
  <p:notesTextViewPr>
    <p:cViewPr>
      <p:scale>
        <a:sx n="200" d="100"/>
        <a:sy n="200" d="100"/>
      </p:scale>
      <p:origin x="0" y="1349"/>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2B62F65-EF2A-4EC8-AB5B-A9ACFF8EC771}" type="datetimeFigureOut">
              <a:rPr lang="en-US" smtClean="0"/>
              <a:t>5/19/2014</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BDC2C4D1-0102-4EC9-96F8-97F97813F586}" type="slidenum">
              <a:rPr lang="en-US" smtClean="0"/>
              <a:t>‹#›</a:t>
            </a:fld>
            <a:endParaRPr lang="en-US" dirty="0"/>
          </a:p>
        </p:txBody>
      </p:sp>
    </p:spTree>
    <p:extLst>
      <p:ext uri="{BB962C8B-B14F-4D97-AF65-F5344CB8AC3E}">
        <p14:creationId xmlns:p14="http://schemas.microsoft.com/office/powerpoint/2010/main" val="147851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1440" tIns="45720" rIns="91440" bIns="45720" rtlCol="0"/>
          <a:lstStyle>
            <a:lvl1pPr algn="r">
              <a:defRPr sz="1200"/>
            </a:lvl1pPr>
          </a:lstStyle>
          <a:p>
            <a:fld id="{30762C6E-1681-4175-A2AB-884311831999}" type="datetimeFigureOut">
              <a:rPr lang="en-US" smtClean="0"/>
              <a:t>5/19/2014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40" tIns="45720" rIns="91440" bIns="45720" rtlCol="0" anchor="b"/>
          <a:lstStyle>
            <a:lvl1pPr algn="r">
              <a:defRPr sz="1200"/>
            </a:lvl1pPr>
          </a:lstStyle>
          <a:p>
            <a:fld id="{62F92C84-B01C-47C1-8F34-408C4D08CA9E}" type="slidenum">
              <a:rPr lang="en-US" smtClean="0"/>
              <a:t>‹#›</a:t>
            </a:fld>
            <a:endParaRPr lang="en-US" dirty="0"/>
          </a:p>
        </p:txBody>
      </p:sp>
    </p:spTree>
    <p:extLst>
      <p:ext uri="{BB962C8B-B14F-4D97-AF65-F5344CB8AC3E}">
        <p14:creationId xmlns:p14="http://schemas.microsoft.com/office/powerpoint/2010/main" val="294293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dirty="0" smtClean="0">
                <a:latin typeface="+mn-lt"/>
                <a:cs typeface="Arial" pitchFamily="34" charset="0"/>
              </a:rPr>
              <a:t>This USPTO Legal Training Module will cover the topic of evaluating</a:t>
            </a:r>
            <a:r>
              <a:rPr lang="en-US" baseline="0" dirty="0" smtClean="0">
                <a:latin typeface="+mn-lt"/>
                <a:cs typeface="Arial" pitchFamily="34" charset="0"/>
              </a:rPr>
              <a:t> </a:t>
            </a:r>
            <a:r>
              <a:rPr lang="en-US" dirty="0" smtClean="0">
                <a:latin typeface="+mn-lt"/>
                <a:cs typeface="Arial" pitchFamily="34" charset="0"/>
              </a:rPr>
              <a:t>claim limitations in software-related claims that invoke 35 USC 112(f) for definiteness under 35 USC 112(b).  For cases filed prior to 9/16/2012, these statutory</a:t>
            </a:r>
            <a:r>
              <a:rPr lang="en-US" baseline="0" dirty="0" smtClean="0">
                <a:latin typeface="+mn-lt"/>
                <a:cs typeface="Arial" pitchFamily="34" charset="0"/>
              </a:rPr>
              <a:t> sections are known as  section 112, sixth paragraph, and section 112, second paragraph, respectively.  </a:t>
            </a:r>
            <a:r>
              <a:rPr lang="en-US" dirty="0" smtClean="0">
                <a:latin typeface="+mn-lt"/>
                <a:cs typeface="Arial" pitchFamily="34" charset="0"/>
              </a:rPr>
              <a:t>This module will discuss evaluating whether a section 112(f) claim limitation is adequately</a:t>
            </a:r>
            <a:r>
              <a:rPr lang="en-US" baseline="0" dirty="0" smtClean="0">
                <a:latin typeface="+mn-lt"/>
                <a:cs typeface="Arial" pitchFamily="34" charset="0"/>
              </a:rPr>
              <a:t> supported by the specification such that the limitation has definite boundaries in accordance with section 112(b), with a particular emphasis on software-related claim issues.  </a:t>
            </a:r>
            <a:r>
              <a:rPr lang="en-US" dirty="0" smtClean="0">
                <a:latin typeface="+mn-lt"/>
                <a:cs typeface="Arial" pitchFamily="34" charset="0"/>
              </a:rPr>
              <a:t>See MPEP 2181 and the training modules titled “Identifying</a:t>
            </a:r>
            <a:r>
              <a:rPr lang="en-US" baseline="0" dirty="0" smtClean="0">
                <a:latin typeface="+mn-lt"/>
                <a:cs typeface="Arial" pitchFamily="34" charset="0"/>
              </a:rPr>
              <a:t> Section 112(f) Limitations,” “Making the Record Clear,” and  “Broadest Reasonable Interpretation and Definiteness of Section 112(f) Limitations”</a:t>
            </a:r>
            <a:r>
              <a:rPr lang="en-US" dirty="0" smtClean="0">
                <a:latin typeface="+mn-lt"/>
                <a:cs typeface="Arial" pitchFamily="34" charset="0"/>
              </a:rPr>
              <a:t> for more detailed guidance with respect</a:t>
            </a:r>
            <a:r>
              <a:rPr lang="en-US" baseline="0" dirty="0" smtClean="0">
                <a:latin typeface="+mn-lt"/>
                <a:cs typeface="Arial" pitchFamily="34" charset="0"/>
              </a:rPr>
              <a:t> to section 112(f) limitations.</a:t>
            </a:r>
            <a:r>
              <a:rPr lang="en-US" dirty="0" smtClean="0">
                <a:latin typeface="+mn-lt"/>
                <a:cs typeface="Arial" pitchFamily="34" charset="0"/>
              </a:rPr>
              <a:t> </a:t>
            </a:r>
          </a:p>
        </p:txBody>
      </p:sp>
      <p:sp>
        <p:nvSpPr>
          <p:cNvPr id="13316"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534130FE-C181-4DE6-A02E-D701767F14E8}" type="slidenum">
              <a:rPr lang="en-US" smtClean="0">
                <a:solidFill>
                  <a:prstClr val="black"/>
                </a:solidFill>
                <a:latin typeface="Times New Roman" pitchFamily="18" charset="0"/>
              </a:rPr>
              <a:pPr/>
              <a:t>1</a:t>
            </a:fld>
            <a:endParaRPr lang="en-US" dirty="0" smtClean="0">
              <a:solidFill>
                <a:prstClr val="black"/>
              </a:solidFill>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specialized function must be supported in the specification by the computer </a:t>
            </a:r>
            <a:r>
              <a:rPr lang="en-US" u="sng" dirty="0" smtClean="0"/>
              <a:t>and</a:t>
            </a:r>
            <a:r>
              <a:rPr lang="en-US" dirty="0" smtClean="0"/>
              <a:t> the algorithm that the computer uses to perform the claimed specialized function.  </a:t>
            </a:r>
            <a:r>
              <a:rPr lang="en-US" b="1" dirty="0" smtClean="0"/>
              <a:t>The </a:t>
            </a:r>
            <a:r>
              <a:rPr lang="en-US" b="1" dirty="0" smtClean="0"/>
              <a:t>default rule for § 112(f) programmed computer claim </a:t>
            </a:r>
            <a:r>
              <a:rPr lang="en-US" b="1" dirty="0" smtClean="0"/>
              <a:t>limitations is to require disclosure</a:t>
            </a:r>
            <a:r>
              <a:rPr lang="en-US" b="1" baseline="0" dirty="0" smtClean="0"/>
              <a:t> of an algorithm when special programming is needed to perform the claimed function</a:t>
            </a:r>
            <a:r>
              <a:rPr lang="en-US" b="1" dirty="0" smtClean="0"/>
              <a:t>.</a:t>
            </a:r>
            <a:r>
              <a:rPr lang="en-US" baseline="0" dirty="0" smtClean="0"/>
              <a:t>  </a:t>
            </a:r>
            <a:r>
              <a:rPr lang="en-US" baseline="0" dirty="0" smtClean="0"/>
              <a:t>The reason that this is the default rule is that d</a:t>
            </a:r>
            <a:r>
              <a:rPr lang="en-US" dirty="0" smtClean="0"/>
              <a:t>isclosure of the step by step procedure for specialized functions establishes clear, definite boundaries and notifies the public of the claim scope.</a:t>
            </a:r>
            <a:r>
              <a:rPr lang="en-US" baseline="0" dirty="0" smtClean="0"/>
              <a:t>   </a:t>
            </a:r>
            <a:r>
              <a:rPr lang="en-US" dirty="0" smtClean="0"/>
              <a:t>“Claiming a processor to perform a specialized function without disclosing the internal structure of the processor in the form of an algorithm, results in claims that exhibit the ‘overbreadth inherent in open-ended functional claims’”  </a:t>
            </a:r>
            <a:r>
              <a:rPr lang="en-US" i="1" dirty="0" smtClean="0"/>
              <a:t>Halliburton Energy Services v. M-I</a:t>
            </a:r>
            <a:r>
              <a:rPr lang="en-US" i="1" baseline="0" dirty="0" smtClean="0"/>
              <a:t> LLC</a:t>
            </a:r>
            <a:r>
              <a:rPr lang="en-US" i="1" dirty="0" smtClean="0"/>
              <a:t>, </a:t>
            </a:r>
            <a:r>
              <a:rPr lang="en-US" i="0" dirty="0" smtClean="0"/>
              <a:t>514 F.3d 1244, 1256 n.7 (Fed. Cir. 2008).  Disclosing the algorithm for a specialized function</a:t>
            </a:r>
            <a:r>
              <a:rPr lang="en-US" i="0" baseline="0" dirty="0" smtClean="0"/>
              <a:t> is the </a:t>
            </a:r>
            <a:r>
              <a:rPr lang="en-US" i="1" baseline="0" dirty="0" smtClean="0"/>
              <a:t>quid pro quo</a:t>
            </a:r>
            <a:r>
              <a:rPr lang="en-US" i="0" baseline="0" dirty="0" smtClean="0"/>
              <a:t> for the ability to claim an element in purely functional terms.  </a:t>
            </a:r>
            <a:endParaRPr lang="en-US" i="0"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10</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dirty="0" smtClean="0"/>
              <a:t>non-specialized </a:t>
            </a:r>
            <a:r>
              <a:rPr lang="en-US" dirty="0" smtClean="0"/>
              <a:t>computer function can be adequately supported in the specification by a general purpose computer only.  This applies to functions that can be accomplished by any general purpose computer without special programming.  </a:t>
            </a:r>
            <a:r>
              <a:rPr lang="en-US" dirty="0" smtClean="0"/>
              <a:t>It is only in rare circumstances that an</a:t>
            </a:r>
            <a:r>
              <a:rPr lang="en-US" baseline="0" dirty="0" smtClean="0"/>
              <a:t> algorithm need not be disclosed.  </a:t>
            </a:r>
            <a:r>
              <a:rPr lang="en-US" dirty="0" smtClean="0"/>
              <a:t>In </a:t>
            </a:r>
            <a:r>
              <a:rPr lang="en-US" dirty="0" smtClean="0"/>
              <a:t>those situations, the Office action should make the record clear,</a:t>
            </a:r>
            <a:r>
              <a:rPr lang="en-US" baseline="0" dirty="0" smtClean="0"/>
              <a:t> if necessary, </a:t>
            </a:r>
            <a:r>
              <a:rPr lang="en-US" dirty="0" smtClean="0"/>
              <a:t>that the function is a </a:t>
            </a:r>
            <a:r>
              <a:rPr lang="en-US" dirty="0" smtClean="0"/>
              <a:t>non-specialized</a:t>
            </a:r>
            <a:r>
              <a:rPr lang="en-US" baseline="0" dirty="0" smtClean="0"/>
              <a:t> </a:t>
            </a:r>
            <a:r>
              <a:rPr lang="en-US" dirty="0" smtClean="0"/>
              <a:t>function </a:t>
            </a:r>
            <a:r>
              <a:rPr lang="en-US" dirty="0" smtClean="0"/>
              <a:t>and therefore no disclosure of an algorithm is required.  In those situations, known prior art devices (any general purpose computer) that perform the claimed function would anticipate the limitation.</a:t>
            </a:r>
          </a:p>
          <a:p>
            <a:endParaRPr lang="en-US" dirty="0" smtClean="0">
              <a:solidFill>
                <a:schemeClr val="tx2">
                  <a:lumMod val="10000"/>
                </a:schemeClr>
              </a:solidFill>
            </a:endParaRPr>
          </a:p>
          <a:p>
            <a:r>
              <a:rPr lang="en-US" b="1" i="1" dirty="0" smtClean="0">
                <a:solidFill>
                  <a:schemeClr val="tx2">
                    <a:lumMod val="10000"/>
                  </a:schemeClr>
                </a:solidFill>
              </a:rPr>
              <a:t>There is no bright line rule for identifying </a:t>
            </a:r>
            <a:r>
              <a:rPr lang="en-US" b="1" i="1" baseline="0" dirty="0" smtClean="0">
                <a:solidFill>
                  <a:schemeClr val="tx2">
                    <a:lumMod val="10000"/>
                  </a:schemeClr>
                </a:solidFill>
              </a:rPr>
              <a:t>a </a:t>
            </a:r>
            <a:r>
              <a:rPr lang="en-US" b="1" i="1" baseline="0" dirty="0" smtClean="0">
                <a:solidFill>
                  <a:schemeClr val="tx2">
                    <a:lumMod val="10000"/>
                  </a:schemeClr>
                </a:solidFill>
              </a:rPr>
              <a:t>non-specialized </a:t>
            </a:r>
            <a:r>
              <a:rPr lang="en-US" b="1" i="1" baseline="0" dirty="0" smtClean="0">
                <a:solidFill>
                  <a:schemeClr val="tx2">
                    <a:lumMod val="10000"/>
                  </a:schemeClr>
                </a:solidFill>
              </a:rPr>
              <a:t>function</a:t>
            </a:r>
            <a:r>
              <a:rPr lang="en-US" baseline="0" dirty="0" smtClean="0">
                <a:solidFill>
                  <a:schemeClr val="tx2">
                    <a:lumMod val="10000"/>
                  </a:schemeClr>
                </a:solidFill>
              </a:rPr>
              <a:t>. As always, t</a:t>
            </a:r>
            <a:r>
              <a:rPr lang="en-US" dirty="0" smtClean="0">
                <a:solidFill>
                  <a:schemeClr val="tx2">
                    <a:lumMod val="10000"/>
                  </a:schemeClr>
                </a:solidFill>
              </a:rPr>
              <a:t>he claim must </a:t>
            </a:r>
            <a:r>
              <a:rPr lang="en-US" baseline="0" dirty="0" smtClean="0">
                <a:solidFill>
                  <a:schemeClr val="tx2">
                    <a:lumMod val="10000"/>
                  </a:schemeClr>
                </a:solidFill>
              </a:rPr>
              <a:t>be interpreted </a:t>
            </a:r>
            <a:r>
              <a:rPr lang="en-US" u="none" baseline="0" dirty="0" smtClean="0">
                <a:solidFill>
                  <a:schemeClr val="tx2">
                    <a:lumMod val="10000"/>
                  </a:schemeClr>
                </a:solidFill>
              </a:rPr>
              <a:t>in light of the specification as it would be interpreted </a:t>
            </a:r>
            <a:r>
              <a:rPr lang="en-US" baseline="0" dirty="0" smtClean="0">
                <a:solidFill>
                  <a:schemeClr val="tx2">
                    <a:lumMod val="10000"/>
                  </a:schemeClr>
                </a:solidFill>
              </a:rPr>
              <a:t>by one of ordinary skill in the art </a:t>
            </a:r>
            <a:r>
              <a:rPr lang="en-US" u="none" baseline="0" dirty="0" smtClean="0">
                <a:solidFill>
                  <a:schemeClr val="tx2">
                    <a:lumMod val="10000"/>
                  </a:schemeClr>
                </a:solidFill>
              </a:rPr>
              <a:t>at the time of the invention</a:t>
            </a:r>
            <a:r>
              <a:rPr lang="en-US" baseline="0" dirty="0" smtClean="0">
                <a:solidFill>
                  <a:schemeClr val="tx2">
                    <a:lumMod val="10000"/>
                  </a:schemeClr>
                </a:solidFill>
              </a:rPr>
              <a:t>.  </a:t>
            </a:r>
            <a:r>
              <a:rPr lang="en-US" b="1" i="1" baseline="0" dirty="0" smtClean="0">
                <a:solidFill>
                  <a:schemeClr val="tx2">
                    <a:lumMod val="10000"/>
                  </a:schemeClr>
                </a:solidFill>
              </a:rPr>
              <a:t>Thus, if the examiner has any doubt as to whether a general purpose computer without any special programming can perform the function, an algorithm should be required</a:t>
            </a:r>
            <a:r>
              <a:rPr lang="en-US" baseline="0" dirty="0" smtClean="0">
                <a:solidFill>
                  <a:schemeClr val="tx2">
                    <a:lumMod val="10000"/>
                  </a:schemeClr>
                </a:solidFill>
              </a:rPr>
              <a:t>. </a:t>
            </a:r>
            <a:r>
              <a:rPr lang="en-US" baseline="0" dirty="0" smtClean="0"/>
              <a:t>If the applicant persuasively responds with evidence that the function is a </a:t>
            </a:r>
            <a:r>
              <a:rPr lang="en-US" baseline="0" dirty="0" smtClean="0"/>
              <a:t>non-specialized function</a:t>
            </a:r>
            <a:r>
              <a:rPr lang="en-US" baseline="0" dirty="0" smtClean="0"/>
              <a:t>, the algorithm requirement can be withdrawn and a general purpose computer can be applied to meet the limitation.   </a:t>
            </a: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11</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corresponding structure in the specification that supports a § 112(f) limitation that recites a </a:t>
            </a:r>
            <a:r>
              <a:rPr lang="en-US" sz="1100" dirty="0" smtClean="0"/>
              <a:t>non-specialized function </a:t>
            </a:r>
            <a:r>
              <a:rPr lang="en-US" sz="1100" dirty="0" smtClean="0"/>
              <a:t>is</a:t>
            </a:r>
            <a:r>
              <a:rPr lang="en-US" sz="1100" baseline="0" dirty="0" smtClean="0"/>
              <a:t> a</a:t>
            </a:r>
            <a:r>
              <a:rPr lang="en-US" sz="1100" dirty="0" smtClean="0"/>
              <a:t> general purpose computer or a known computer component that is recognized by those of ordinary skill in the art as typically including structure and basic programming, if</a:t>
            </a:r>
            <a:r>
              <a:rPr lang="en-US" sz="1100" baseline="0" dirty="0" smtClean="0"/>
              <a:t> needed, to </a:t>
            </a:r>
            <a:r>
              <a:rPr lang="en-US" sz="1100" dirty="0" smtClean="0"/>
              <a:t>perform the claimed function.  For</a:t>
            </a:r>
            <a:r>
              <a:rPr lang="en-US" sz="1100" baseline="0" dirty="0" smtClean="0"/>
              <a:t> </a:t>
            </a:r>
            <a:r>
              <a:rPr lang="en-US" sz="1100" baseline="0" dirty="0" smtClean="0"/>
              <a:t>non-specialized functions</a:t>
            </a:r>
            <a:r>
              <a:rPr lang="en-US" sz="1100" baseline="0" dirty="0" smtClean="0"/>
              <a:t>, n</a:t>
            </a:r>
            <a:r>
              <a:rPr lang="en-US" sz="1100" dirty="0" smtClean="0"/>
              <a:t>o disclosure of a specific algorithm is required.  </a:t>
            </a:r>
          </a:p>
          <a:p>
            <a:endParaRPr lang="en-US" sz="1100" dirty="0" smtClean="0"/>
          </a:p>
          <a:p>
            <a:r>
              <a:rPr lang="en-US" sz="1100" dirty="0" smtClean="0"/>
              <a:t>As an example, for a “means for storing data,”</a:t>
            </a:r>
            <a:r>
              <a:rPr lang="en-US" sz="1100" baseline="0" dirty="0" smtClean="0"/>
              <a:t> s</a:t>
            </a:r>
            <a:r>
              <a:rPr lang="en-US" sz="1100" dirty="0" smtClean="0"/>
              <a:t>ufficient supporting structure for this limitation could be a known memory device, such as a RAM, that would be recognized by those skilled in the art as sufficient structure for storing data.  Another</a:t>
            </a:r>
            <a:r>
              <a:rPr lang="en-US" sz="1100" baseline="0" dirty="0" smtClean="0"/>
              <a:t> e</a:t>
            </a:r>
            <a:r>
              <a:rPr lang="en-US" sz="1100" dirty="0" smtClean="0"/>
              <a:t>xample of a </a:t>
            </a:r>
            <a:r>
              <a:rPr lang="en-US" sz="1100" dirty="0" smtClean="0"/>
              <a:t>non-specialized function </a:t>
            </a:r>
            <a:r>
              <a:rPr lang="en-US" sz="1100" dirty="0" smtClean="0"/>
              <a:t>would be “means for inputting data” with a specification that states that data is input by a keyboard.  Those of ordinary skill in the computer art would recognize a keyboard, that is typically installed with standard</a:t>
            </a:r>
            <a:r>
              <a:rPr lang="en-US" sz="1100" baseline="0" dirty="0" smtClean="0"/>
              <a:t> operating software, </a:t>
            </a:r>
            <a:r>
              <a:rPr lang="en-US" sz="1100" dirty="0" smtClean="0"/>
              <a:t>as sufficient structure for inputting data.  Thus, disclosure of the keyboard would be sufficient.   It can be beneficial to add a</a:t>
            </a:r>
            <a:r>
              <a:rPr lang="en-US" sz="1100" baseline="0" dirty="0" smtClean="0"/>
              <a:t> statement on the record that the identified general purpose computer or component is sufficient to perform the claimed </a:t>
            </a:r>
            <a:r>
              <a:rPr lang="en-US" sz="1100" baseline="0" dirty="0" smtClean="0"/>
              <a:t>non-specialized function</a:t>
            </a:r>
            <a:r>
              <a:rPr lang="en-US" sz="1100" baseline="0" dirty="0" smtClean="0"/>
              <a:t>. </a:t>
            </a:r>
          </a:p>
          <a:p>
            <a:endParaRPr lang="en-US" sz="1100" baseline="0" dirty="0" smtClean="0"/>
          </a:p>
          <a:p>
            <a:r>
              <a:rPr lang="en-US" sz="1100" baseline="0" dirty="0" smtClean="0"/>
              <a:t>Of course, interpreting a claim, including determining whether a claim recites a </a:t>
            </a:r>
            <a:r>
              <a:rPr lang="en-US" sz="1100" baseline="0" dirty="0" smtClean="0"/>
              <a:t>non-specialized or </a:t>
            </a:r>
            <a:r>
              <a:rPr lang="en-US" sz="1100" baseline="0" dirty="0" smtClean="0"/>
              <a:t>specialized function, always requires analyzing the terms from the perspective of one of ordinary skill in the art in the context of the inventor’s specification.  If the invention is directed to a new type of memory device, then a means for storing will likely require more support than simply a RAM, especially if the novelty rests in a new type of storage hardware or software.  </a:t>
            </a:r>
            <a:r>
              <a:rPr lang="en-US" sz="1100" b="1" i="1" baseline="0" dirty="0" smtClean="0"/>
              <a:t>Every claim limitation will be interpreted differently based on its own unique set of facts. </a:t>
            </a:r>
            <a:endParaRPr lang="en-US" sz="1100" b="1" i="1" baseline="0" dirty="0" smtClean="0">
              <a:solidFill>
                <a:srgbClr val="FF0000"/>
              </a:solidFill>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t>12</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lumMod val="10000"/>
                  </a:schemeClr>
                </a:solidFill>
              </a:rPr>
              <a:t>Now let’s turn to functions</a:t>
            </a:r>
            <a:r>
              <a:rPr lang="en-US" baseline="0" dirty="0" smtClean="0">
                <a:solidFill>
                  <a:schemeClr val="tx2">
                    <a:lumMod val="10000"/>
                  </a:schemeClr>
                </a:solidFill>
              </a:rPr>
              <a:t> other than </a:t>
            </a:r>
            <a:r>
              <a:rPr lang="en-US" baseline="0" dirty="0" smtClean="0">
                <a:solidFill>
                  <a:schemeClr val="tx2">
                    <a:lumMod val="10000"/>
                  </a:schemeClr>
                </a:solidFill>
              </a:rPr>
              <a:t>non-specialized functions</a:t>
            </a:r>
            <a:r>
              <a:rPr lang="en-US" baseline="0" dirty="0" smtClean="0">
                <a:solidFill>
                  <a:schemeClr val="tx2">
                    <a:lumMod val="10000"/>
                  </a:schemeClr>
                </a:solidFill>
              </a:rPr>
              <a:t>.  </a:t>
            </a:r>
            <a:r>
              <a:rPr lang="en-US" dirty="0" smtClean="0">
                <a:solidFill>
                  <a:schemeClr val="tx2">
                    <a:lumMod val="10000"/>
                  </a:schemeClr>
                </a:solidFill>
              </a:rPr>
              <a:t>The corresponding structure in the specification that supports a § 112(f) limitation that recites a specialized function is a general purpose computer or computer component </a:t>
            </a:r>
            <a:r>
              <a:rPr lang="en-US" b="1" dirty="0" smtClean="0">
                <a:solidFill>
                  <a:schemeClr val="tx2">
                    <a:lumMod val="10000"/>
                  </a:schemeClr>
                </a:solidFill>
              </a:rPr>
              <a:t>along with</a:t>
            </a:r>
            <a:r>
              <a:rPr lang="en-US" dirty="0" smtClean="0">
                <a:solidFill>
                  <a:schemeClr val="tx2">
                    <a:lumMod val="10000"/>
                  </a:schemeClr>
                </a:solidFill>
              </a:rPr>
              <a:t> the algorithm that the computer uses to perform the claimed specialized function.  Looking back</a:t>
            </a:r>
            <a:r>
              <a:rPr lang="en-US" baseline="0" dirty="0" smtClean="0">
                <a:solidFill>
                  <a:schemeClr val="tx2">
                    <a:lumMod val="10000"/>
                  </a:schemeClr>
                </a:solidFill>
              </a:rPr>
              <a:t> to the example of the specialized function, s</a:t>
            </a:r>
            <a:r>
              <a:rPr lang="en-US" dirty="0" smtClean="0">
                <a:solidFill>
                  <a:schemeClr val="tx2">
                    <a:lumMod val="10000"/>
                  </a:schemeClr>
                </a:solidFill>
              </a:rPr>
              <a:t>ufficient supporting structure for a “means for matching incoming orders with inventory on a pro rata basis” would be a processor and the algorithm by which</a:t>
            </a:r>
            <a:r>
              <a:rPr lang="en-US" baseline="0" dirty="0" smtClean="0">
                <a:solidFill>
                  <a:schemeClr val="tx2">
                    <a:lumMod val="10000"/>
                  </a:schemeClr>
                </a:solidFill>
              </a:rPr>
              <a:t> the processor performed the matching function.  A bare disclosure of a general purpose computer would not be sufficient because such a basic processing device would require special programming in order to accomplish the matching function. </a:t>
            </a:r>
          </a:p>
          <a:p>
            <a:endParaRPr lang="en-US" baseline="0" dirty="0" smtClean="0">
              <a:solidFill>
                <a:schemeClr val="tx2">
                  <a:lumMod val="10000"/>
                </a:schemeClr>
              </a:solidFill>
            </a:endParaRPr>
          </a:p>
          <a:p>
            <a:r>
              <a:rPr lang="en-US" dirty="0" smtClean="0">
                <a:solidFill>
                  <a:schemeClr val="tx2">
                    <a:lumMod val="10000"/>
                  </a:schemeClr>
                </a:solidFill>
              </a:rPr>
              <a:t>It is important to note</a:t>
            </a:r>
            <a:r>
              <a:rPr lang="en-US" baseline="0" dirty="0" smtClean="0">
                <a:solidFill>
                  <a:schemeClr val="tx2">
                    <a:lumMod val="10000"/>
                  </a:schemeClr>
                </a:solidFill>
              </a:rPr>
              <a:t> that t</a:t>
            </a:r>
            <a:r>
              <a:rPr lang="en-US" dirty="0" smtClean="0">
                <a:solidFill>
                  <a:schemeClr val="tx2">
                    <a:lumMod val="10000"/>
                  </a:schemeClr>
                </a:solidFill>
              </a:rPr>
              <a:t>he disclosure requirement under § 112(f) is not satisfied by </a:t>
            </a:r>
            <a:r>
              <a:rPr lang="en-US" u="none" dirty="0" smtClean="0">
                <a:solidFill>
                  <a:schemeClr val="tx2">
                    <a:lumMod val="10000"/>
                  </a:schemeClr>
                </a:solidFill>
              </a:rPr>
              <a:t>a statement by applicant </a:t>
            </a:r>
            <a:r>
              <a:rPr lang="en-US" dirty="0" smtClean="0">
                <a:solidFill>
                  <a:schemeClr val="tx2">
                    <a:lumMod val="10000"/>
                  </a:schemeClr>
                </a:solidFill>
              </a:rPr>
              <a:t>that one of ordinary skill in the art could devise an algorithm to perform the specialized programmed function.  </a:t>
            </a:r>
          </a:p>
          <a:p>
            <a:endParaRPr lang="en-US" dirty="0">
              <a:solidFill>
                <a:schemeClr val="tx2">
                  <a:lumMod val="10000"/>
                </a:schemeClr>
              </a:solidFill>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t>13</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 112(f) specially programmed computer limitation is construed as:</a:t>
            </a:r>
          </a:p>
          <a:p>
            <a:r>
              <a:rPr lang="en-US" dirty="0" smtClean="0"/>
              <a:t>Means for performing a specialized function =  [computer/component + algorithm described in the supporting disclosure for performing the entire claimed function].</a:t>
            </a:r>
          </a:p>
          <a:p>
            <a:r>
              <a:rPr lang="en-US" dirty="0" smtClean="0"/>
              <a:t>The “structure” in this case is the hardware plus the algorithm that the hardware uses to perform the function.  Because an algorithm is required to be disclosed for specialized functions, a generic reference to hardware alone, such a general purpose</a:t>
            </a:r>
            <a:r>
              <a:rPr lang="en-US" baseline="0" dirty="0" smtClean="0"/>
              <a:t> computer,</a:t>
            </a:r>
            <a:r>
              <a:rPr lang="en-US" dirty="0" smtClean="0"/>
              <a:t> or hardware with unidentified</a:t>
            </a:r>
            <a:r>
              <a:rPr lang="en-US" baseline="0" dirty="0" smtClean="0"/>
              <a:t> </a:t>
            </a:r>
            <a:r>
              <a:rPr lang="en-US" dirty="0" smtClean="0"/>
              <a:t>“software” is not sufficient support for specialized functions.</a:t>
            </a:r>
          </a:p>
          <a:p>
            <a:endParaRPr lang="en-US" dirty="0" smtClean="0"/>
          </a:p>
          <a:p>
            <a:r>
              <a:rPr lang="en-US" dirty="0" smtClean="0"/>
              <a:t>It is beneficial</a:t>
            </a:r>
            <a:r>
              <a:rPr lang="en-US" baseline="0" dirty="0" smtClean="0"/>
              <a:t> to add a statement on the record either identifying the algorithm that performs the specialized function or explaining why a general purpose computer with a generic reference to software is not sufficient to perform the claimed specialized function, which requires disclosure of a specific algorithm, for example.  </a:t>
            </a:r>
          </a:p>
        </p:txBody>
      </p:sp>
      <p:sp>
        <p:nvSpPr>
          <p:cNvPr id="4" name="Slide Number Placeholder 3"/>
          <p:cNvSpPr>
            <a:spLocks noGrp="1"/>
          </p:cNvSpPr>
          <p:nvPr>
            <p:ph type="sldNum" sz="quarter" idx="10"/>
          </p:nvPr>
        </p:nvSpPr>
        <p:spPr/>
        <p:txBody>
          <a:bodyPr/>
          <a:lstStyle/>
          <a:p>
            <a:fld id="{62F92C84-B01C-47C1-8F34-408C4D08CA9E}" type="slidenum">
              <a:rPr lang="en-US" smtClean="0"/>
              <a:t>14</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 us compare </a:t>
            </a:r>
            <a:r>
              <a:rPr lang="en-US" baseline="0" dirty="0" smtClean="0"/>
              <a:t>a </a:t>
            </a:r>
            <a:r>
              <a:rPr lang="en-US" baseline="0" dirty="0" smtClean="0"/>
              <a:t>non-specialized computer </a:t>
            </a:r>
            <a:r>
              <a:rPr lang="en-US" baseline="0" dirty="0" smtClean="0"/>
              <a:t>function and a specialized computer function.  In </a:t>
            </a:r>
            <a:r>
              <a:rPr lang="en-US" i="1" dirty="0" smtClean="0"/>
              <a:t>In re Katz,</a:t>
            </a:r>
            <a:r>
              <a:rPr lang="en-US" i="0" baseline="0" dirty="0" smtClean="0"/>
              <a:t> claims were presented that included both </a:t>
            </a:r>
            <a:r>
              <a:rPr lang="en-US" i="0" baseline="0" dirty="0" smtClean="0"/>
              <a:t>non-specialized </a:t>
            </a:r>
            <a:r>
              <a:rPr lang="en-US" dirty="0" smtClean="0"/>
              <a:t>and </a:t>
            </a:r>
            <a:r>
              <a:rPr lang="en-US" dirty="0" smtClean="0"/>
              <a:t>specialized functions.  The Federal Circuit analyzed whether the claimed functions</a:t>
            </a:r>
            <a:r>
              <a:rPr lang="en-US" baseline="0" dirty="0" smtClean="0"/>
              <a:t> were definite by evaluating the structure provided in the specifications for performing the functions. </a:t>
            </a:r>
          </a:p>
          <a:p>
            <a:r>
              <a:rPr lang="en-US" baseline="0" dirty="0" smtClean="0"/>
              <a:t> </a:t>
            </a:r>
            <a:r>
              <a:rPr lang="en-US" dirty="0" smtClean="0"/>
              <a:t> </a:t>
            </a:r>
          </a:p>
          <a:p>
            <a:r>
              <a:rPr lang="en-US" dirty="0" smtClean="0"/>
              <a:t>One</a:t>
            </a:r>
            <a:r>
              <a:rPr lang="en-US" baseline="0" dirty="0" smtClean="0"/>
              <a:t> limitation recited: “</a:t>
            </a:r>
            <a:r>
              <a:rPr lang="en-US" dirty="0" smtClean="0"/>
              <a:t>means for storing … certain select data from said caller information data entered by said operator.”  A general purpose computer was identified in the specification as the structure for performing the function.  In this situation,</a:t>
            </a:r>
            <a:r>
              <a:rPr lang="en-US" baseline="0" dirty="0" smtClean="0"/>
              <a:t> the court found that the general purpose computer was sufficient structure for performing the claimed function of storing data and that the claim limitation was definite.  The court reasoned that Katz had not claimed a specific function performed by a special purpose computer, but simply recited the </a:t>
            </a:r>
            <a:r>
              <a:rPr lang="en-US" baseline="0" dirty="0" smtClean="0"/>
              <a:t>function </a:t>
            </a:r>
            <a:r>
              <a:rPr lang="en-US" baseline="0" dirty="0" smtClean="0"/>
              <a:t>of “storing”, which can be achieved by any general purpose computer without special programming.  “As such, it was not necessary to disclose more structure than the general purpose processor that performs those functions.”  This limitation is an example of a </a:t>
            </a:r>
            <a:r>
              <a:rPr lang="en-US" baseline="0" dirty="0" smtClean="0"/>
              <a:t>non-specialized function </a:t>
            </a:r>
            <a:r>
              <a:rPr lang="en-US" baseline="0" dirty="0" smtClean="0"/>
              <a:t>that is definite and adequately supported by the specification.</a:t>
            </a:r>
          </a:p>
        </p:txBody>
      </p:sp>
      <p:sp>
        <p:nvSpPr>
          <p:cNvPr id="4" name="Slide Number Placeholder 3"/>
          <p:cNvSpPr>
            <a:spLocks noGrp="1"/>
          </p:cNvSpPr>
          <p:nvPr>
            <p:ph type="sldNum" sz="quarter" idx="10"/>
          </p:nvPr>
        </p:nvSpPr>
        <p:spPr/>
        <p:txBody>
          <a:bodyPr/>
          <a:lstStyle/>
          <a:p>
            <a:fld id="{62F92C84-B01C-47C1-8F34-408C4D08CA9E}" type="slidenum">
              <a:rPr lang="en-US" smtClean="0"/>
              <a:t>15</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the</a:t>
            </a:r>
            <a:r>
              <a:rPr lang="en-US" baseline="0" dirty="0" smtClean="0"/>
              <a:t> last claim limitation to the following limitation that was also at issue in </a:t>
            </a:r>
            <a:r>
              <a:rPr lang="en-US" dirty="0" smtClean="0"/>
              <a:t>Katz.  The claim limitation</a:t>
            </a:r>
            <a:r>
              <a:rPr lang="en-US" baseline="0" dirty="0" smtClean="0"/>
              <a:t> reads</a:t>
            </a:r>
            <a:r>
              <a:rPr lang="en-US" dirty="0" smtClean="0"/>
              <a:t>:  “processing means … for receiving customer number data entered by a caller and for storing the customer number data … and based on a condition coupling an incoming call to the operator terminal, the processing means visually displaying the customer number data, the operator terminal providing other data entries to the central memory to update data relating to the caller.”  Again,</a:t>
            </a:r>
            <a:r>
              <a:rPr lang="en-US" baseline="0" dirty="0" smtClean="0"/>
              <a:t> a</a:t>
            </a:r>
            <a:r>
              <a:rPr lang="en-US" dirty="0" smtClean="0"/>
              <a:t> general purpose computer was identified in the specification as the structure for performing the function. No algorithm was disclosed that corresponds to the “based on a condition coupling an incoming call to the operator terminal” function (a specialized function).  Thus, the court found this limitation to be indefinite and explained that   </a:t>
            </a:r>
          </a:p>
          <a:p>
            <a:r>
              <a:rPr lang="en-US" dirty="0" smtClean="0"/>
              <a:t>“[c]omputers can be programmed to conditionally couple calls in many ways.  Without any disclosure as to the way Katz’s invention conditionally coupled calls, the public is left to guess whether the claims cover only coupling based on particular system conditions, such as the availability of an operator, or are broad enough to cover any coupling in conjunction with an if-then statement in source code.”  This is an example of</a:t>
            </a:r>
            <a:r>
              <a:rPr lang="en-US" baseline="0" dirty="0" smtClean="0"/>
              <a:t> a specialized function that requires additional disclosure in the specification of an algorithm for the computer to accomplish the function.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16</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now discuss several examples of court decisions all involving specialized functions and whether they are definite or whether they lack disclosure of an algorithm.  </a:t>
            </a:r>
            <a:r>
              <a:rPr lang="en-US" b="1" i="1" baseline="0" dirty="0" smtClean="0"/>
              <a:t>It is important to remember that every case turns on its own set of particular facts.  There are no “magic” words and every claim must be analyzed in light of its particular supporting disclosure and the state of the relevant art</a:t>
            </a:r>
            <a:r>
              <a:rPr lang="en-US" baseline="0" dirty="0" smtClean="0"/>
              <a:t>. </a:t>
            </a:r>
            <a:endParaRPr lang="en-US" baseline="0" dirty="0" smtClean="0">
              <a:solidFill>
                <a:srgbClr val="FF0000"/>
              </a:solidFill>
            </a:endParaRPr>
          </a:p>
          <a:p>
            <a:endParaRPr lang="en-US" baseline="0" dirty="0" smtClean="0"/>
          </a:p>
          <a:p>
            <a:r>
              <a:rPr lang="en-US" baseline="0" dirty="0" smtClean="0"/>
              <a:t>Example 1:   </a:t>
            </a:r>
            <a:r>
              <a:rPr lang="en-US" dirty="0" smtClean="0"/>
              <a:t>The following limitation was construed as a means-plus-function limitation: “means for cross-referencing said responses with one of said libraries of said possible responses.”  The specification provided the following description in prose (not a mathematical formula):  “the memory of the portable computer stores a data collection application and has locations for storing data entered manually by touching the touch sensitive screen,”</a:t>
            </a:r>
          </a:p>
          <a:p>
            <a:r>
              <a:rPr lang="en-US" dirty="0" smtClean="0"/>
              <a:t>“[t]he CPU of the portable computer executes the application and processes the manually entered data pursuant to the application,”</a:t>
            </a:r>
          </a:p>
          <a:p>
            <a:r>
              <a:rPr lang="en-US" dirty="0" smtClean="0"/>
              <a:t>“[c]ross-referencing entails the matching of entered responses with a library of possible responses, and, if a match is encountered, displaying the fact of the match, otherwise alerting the user, or displaying information stored in memory fields associated with that library entry.”</a:t>
            </a:r>
          </a:p>
          <a:p>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17</a:t>
            </a:fld>
            <a:endParaRPr lang="en-US" dirty="0"/>
          </a:p>
        </p:txBody>
      </p:sp>
    </p:spTree>
    <p:extLst>
      <p:ext uri="{BB962C8B-B14F-4D97-AF65-F5344CB8AC3E}">
        <p14:creationId xmlns:p14="http://schemas.microsoft.com/office/powerpoint/2010/main" val="2078366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a:t>
            </a:r>
            <a:r>
              <a:rPr lang="en-US" baseline="0" dirty="0" smtClean="0"/>
              <a:t> of where it was clear that section 112(f) is invoked and the limitation was supported by structure in the specification linked to the function, so no indefiniteness rejection would be necessary.  The </a:t>
            </a:r>
            <a:r>
              <a:rPr lang="en-US" dirty="0" smtClean="0"/>
              <a:t>description in the specification</a:t>
            </a:r>
            <a:r>
              <a:rPr lang="en-US" baseline="0" dirty="0" smtClean="0"/>
              <a:t> of how the function was accomplished </a:t>
            </a:r>
            <a:r>
              <a:rPr lang="en-US" dirty="0" smtClean="0"/>
              <a:t>satisfied the algorithm requirement.  In this case, the court specifically noted that the term</a:t>
            </a:r>
            <a:r>
              <a:rPr lang="en-US" baseline="0" dirty="0" smtClean="0"/>
              <a:t> </a:t>
            </a:r>
            <a:r>
              <a:rPr lang="en-US" dirty="0" smtClean="0"/>
              <a:t>“‘algorithm’ in computer systems has broad meaning, for it encompasses ‘in essence a series of instructions for the computer to follow.’”</a:t>
            </a:r>
          </a:p>
          <a:p>
            <a:endParaRPr lang="en-US" dirty="0" smtClean="0"/>
          </a:p>
          <a:p>
            <a:r>
              <a:rPr lang="en-US" dirty="0" smtClean="0"/>
              <a:t>In this situation</a:t>
            </a:r>
            <a:r>
              <a:rPr lang="en-US" baseline="0" dirty="0" smtClean="0"/>
              <a:t> during examination, the examiner should indicate that section 112(f) is being invoked, which can be done via form paragraph, and, if it is not clear from the specification, also identify the algorithm that supports the limitation.   For example, the Office action could state that the “means for cross-referencing” in claim 1 is a section 112(f) limitation that is supported by the algorithm described in paragraph [0025].</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18</a:t>
            </a:fld>
            <a:endParaRPr lang="en-US" dirty="0"/>
          </a:p>
        </p:txBody>
      </p:sp>
    </p:spTree>
    <p:extLst>
      <p:ext uri="{BB962C8B-B14F-4D97-AF65-F5344CB8AC3E}">
        <p14:creationId xmlns:p14="http://schemas.microsoft.com/office/powerpoint/2010/main" val="2078366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Example 2:  </a:t>
            </a:r>
            <a:r>
              <a:rPr lang="en-US" dirty="0" smtClean="0"/>
              <a:t>The following limitation was construed as a means-plus-function limitation:</a:t>
            </a:r>
          </a:p>
          <a:p>
            <a:r>
              <a:rPr lang="en-US" dirty="0" smtClean="0"/>
              <a:t>“programmable control means coupled with said adjusting means for controlling said adjusting means, said programmable control means having data fields describing metering properties of individual fluid flows.”  The specification disclosed a control device that has processing capabilities, can generate control commands, and has memory. </a:t>
            </a:r>
          </a:p>
          <a:p>
            <a:endParaRPr lang="en-US" dirty="0" smtClean="0"/>
          </a:p>
          <a:p>
            <a:r>
              <a:rPr lang="en-US" dirty="0" smtClean="0"/>
              <a:t>This is a specialized function because special programming would be required for a general</a:t>
            </a:r>
            <a:r>
              <a:rPr lang="en-US" baseline="0" dirty="0" smtClean="0"/>
              <a:t> purpose computer to control an adjusting means with data fields describing metering properties of individual fluid flows. </a:t>
            </a: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19</a:t>
            </a:fld>
            <a:endParaRPr lang="en-US" dirty="0"/>
          </a:p>
        </p:txBody>
      </p:sp>
    </p:spTree>
    <p:extLst>
      <p:ext uri="{BB962C8B-B14F-4D97-AF65-F5344CB8AC3E}">
        <p14:creationId xmlns:p14="http://schemas.microsoft.com/office/powerpoint/2010/main" val="484597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14437" eaLnBrk="0" hangingPunct="0">
              <a:defRPr b="1" i="1">
                <a:solidFill>
                  <a:srgbClr val="FF0000"/>
                </a:solidFill>
                <a:latin typeface="Arial" charset="0"/>
              </a:defRPr>
            </a:lvl1pPr>
            <a:lvl2pPr marL="702574" indent="-269502" defTabSz="914437" eaLnBrk="0" hangingPunct="0">
              <a:defRPr b="1" i="1">
                <a:solidFill>
                  <a:srgbClr val="FF0000"/>
                </a:solidFill>
                <a:latin typeface="Arial" charset="0"/>
              </a:defRPr>
            </a:lvl2pPr>
            <a:lvl3pPr marL="1081123" indent="-216537" defTabSz="914437" eaLnBrk="0" hangingPunct="0">
              <a:defRPr b="1" i="1">
                <a:solidFill>
                  <a:srgbClr val="FF0000"/>
                </a:solidFill>
                <a:latin typeface="Arial" charset="0"/>
              </a:defRPr>
            </a:lvl3pPr>
            <a:lvl4pPr marL="1514195" indent="-216537" defTabSz="914437" eaLnBrk="0" hangingPunct="0">
              <a:defRPr b="1" i="1">
                <a:solidFill>
                  <a:srgbClr val="FF0000"/>
                </a:solidFill>
                <a:latin typeface="Arial" charset="0"/>
              </a:defRPr>
            </a:lvl4pPr>
            <a:lvl5pPr marL="1945710" indent="-216537" defTabSz="914437" eaLnBrk="0" hangingPunct="0">
              <a:defRPr b="1" i="1">
                <a:solidFill>
                  <a:srgbClr val="FF0000"/>
                </a:solidFill>
                <a:latin typeface="Arial" charset="0"/>
              </a:defRPr>
            </a:lvl5pPr>
            <a:lvl6pPr marL="2394360" indent="-216537" defTabSz="914437" eaLnBrk="0" fontAlgn="base" hangingPunct="0">
              <a:spcBef>
                <a:spcPct val="0"/>
              </a:spcBef>
              <a:spcAft>
                <a:spcPct val="0"/>
              </a:spcAft>
              <a:defRPr b="1" i="1">
                <a:solidFill>
                  <a:srgbClr val="FF0000"/>
                </a:solidFill>
                <a:latin typeface="Arial" charset="0"/>
              </a:defRPr>
            </a:lvl6pPr>
            <a:lvl7pPr marL="2843011" indent="-216537" defTabSz="914437" eaLnBrk="0" fontAlgn="base" hangingPunct="0">
              <a:spcBef>
                <a:spcPct val="0"/>
              </a:spcBef>
              <a:spcAft>
                <a:spcPct val="0"/>
              </a:spcAft>
              <a:defRPr b="1" i="1">
                <a:solidFill>
                  <a:srgbClr val="FF0000"/>
                </a:solidFill>
                <a:latin typeface="Arial" charset="0"/>
              </a:defRPr>
            </a:lvl7pPr>
            <a:lvl8pPr marL="3291661" indent="-216537" defTabSz="914437" eaLnBrk="0" fontAlgn="base" hangingPunct="0">
              <a:spcBef>
                <a:spcPct val="0"/>
              </a:spcBef>
              <a:spcAft>
                <a:spcPct val="0"/>
              </a:spcAft>
              <a:defRPr b="1" i="1">
                <a:solidFill>
                  <a:srgbClr val="FF0000"/>
                </a:solidFill>
                <a:latin typeface="Arial" charset="0"/>
              </a:defRPr>
            </a:lvl8pPr>
            <a:lvl9pPr marL="3740311" indent="-216537" defTabSz="914437"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2</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12838" y="698500"/>
            <a:ext cx="4641850" cy="3482975"/>
          </a:xfrm>
          <a:ln/>
        </p:spPr>
      </p:sp>
      <p:sp>
        <p:nvSpPr>
          <p:cNvPr id="25604" name="Rectangle 3"/>
          <p:cNvSpPr>
            <a:spLocks noGrp="1" noChangeArrowheads="1"/>
          </p:cNvSpPr>
          <p:nvPr>
            <p:ph type="body" idx="1"/>
          </p:nvPr>
        </p:nvSpPr>
        <p:spPr>
          <a:xfrm>
            <a:off x="914714" y="4416433"/>
            <a:ext cx="5028579" cy="4183063"/>
          </a:xfrm>
        </p:spPr>
        <p:txBody>
          <a:bodyPr/>
          <a:lstStyle/>
          <a:p>
            <a:pPr eaLnBrk="1" hangingPunct="1"/>
            <a:r>
              <a:rPr lang="en-US" dirty="0" smtClean="0">
                <a:latin typeface="+mn-lt"/>
              </a:rPr>
              <a:t>The goal of this training module is to provide examination</a:t>
            </a:r>
            <a:r>
              <a:rPr lang="en-US" baseline="0" dirty="0" smtClean="0">
                <a:latin typeface="+mn-lt"/>
              </a:rPr>
              <a:t> tools to </a:t>
            </a:r>
            <a:r>
              <a:rPr lang="en-US" dirty="0" smtClean="0">
                <a:latin typeface="+mn-lt"/>
              </a:rPr>
              <a:t>ensure that software-implemented § 112(f) functional claim limitations (means-plus-function) have definite boundaries under § 112(b). The topics that will be covered</a:t>
            </a:r>
            <a:r>
              <a:rPr lang="en-US" baseline="0" dirty="0" smtClean="0">
                <a:latin typeface="+mn-lt"/>
              </a:rPr>
              <a:t> include a r</a:t>
            </a:r>
            <a:r>
              <a:rPr lang="en-US" dirty="0" smtClean="0">
                <a:latin typeface="+mn-lt"/>
              </a:rPr>
              <a:t>eview of invocation of § 112(f) and a</a:t>
            </a:r>
            <a:r>
              <a:rPr lang="en-US" baseline="0" dirty="0" smtClean="0">
                <a:latin typeface="+mn-lt"/>
              </a:rPr>
              <a:t> review of </a:t>
            </a:r>
            <a:r>
              <a:rPr lang="en-US" dirty="0" smtClean="0">
                <a:latin typeface="+mn-lt"/>
              </a:rPr>
              <a:t>evaluating definiteness of a § 112(f) limitation.  Both of these topics are handled</a:t>
            </a:r>
            <a:r>
              <a:rPr lang="en-US" baseline="0" dirty="0" smtClean="0">
                <a:latin typeface="+mn-lt"/>
              </a:rPr>
              <a:t> in more detail in other training modules.  This presentation will also feature tips on how to h</a:t>
            </a:r>
            <a:r>
              <a:rPr lang="en-US" dirty="0" smtClean="0">
                <a:latin typeface="+mn-lt"/>
              </a:rPr>
              <a:t>andle several</a:t>
            </a:r>
            <a:r>
              <a:rPr lang="en-US" baseline="0" dirty="0" smtClean="0">
                <a:latin typeface="+mn-lt"/>
              </a:rPr>
              <a:t> </a:t>
            </a:r>
            <a:r>
              <a:rPr lang="en-US" dirty="0" smtClean="0">
                <a:latin typeface="+mn-lt"/>
              </a:rPr>
              <a:t> common types of software-implemented claims, including programmed</a:t>
            </a:r>
            <a:r>
              <a:rPr lang="en-US" baseline="0" dirty="0" smtClean="0">
                <a:latin typeface="+mn-lt"/>
              </a:rPr>
              <a:t> computer functions</a:t>
            </a:r>
            <a:r>
              <a:rPr lang="en-US" dirty="0" smtClean="0">
                <a:latin typeface="+mn-lt"/>
              </a:rPr>
              <a:t>.  </a:t>
            </a:r>
            <a:r>
              <a:rPr lang="en-US" baseline="0" dirty="0" smtClean="0">
                <a:latin typeface="+mn-lt"/>
              </a:rPr>
              <a:t> We will also discuss ways to c</a:t>
            </a:r>
            <a:r>
              <a:rPr lang="en-US" dirty="0" smtClean="0">
                <a:latin typeface="+mn-lt"/>
              </a:rPr>
              <a:t>larify the prosecution</a:t>
            </a:r>
            <a:r>
              <a:rPr lang="en-US" baseline="0" dirty="0" smtClean="0">
                <a:latin typeface="+mn-lt"/>
              </a:rPr>
              <a:t> </a:t>
            </a:r>
            <a:r>
              <a:rPr lang="en-US" dirty="0" smtClean="0">
                <a:latin typeface="+mn-lt"/>
              </a:rPr>
              <a:t>record, including identifying whether § 112(f) computer-related limitations have clear boundaries and providing an explanation as</a:t>
            </a:r>
            <a:r>
              <a:rPr lang="en-US" baseline="0" dirty="0" smtClean="0">
                <a:latin typeface="+mn-lt"/>
              </a:rPr>
              <a:t> to why such a limitation is indefinite when appropriate. </a:t>
            </a:r>
            <a:endParaRPr lang="en-US" dirty="0" smtClean="0">
              <a:latin typeface="+mn-lt"/>
            </a:endParaRPr>
          </a:p>
          <a:p>
            <a:pPr eaLnBrk="1" hangingPunct="1"/>
            <a:endParaRPr lang="en-US" dirty="0" smtClean="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where it</a:t>
            </a:r>
            <a:r>
              <a:rPr lang="en-US" baseline="0" dirty="0" smtClean="0"/>
              <a:t> was clear that section 112(f) was invoked as “programmable control means” is a non-structural term, but there was no definite structure in the specification that performed the function so a rejection for lack of definiteness under 112(b) would be necessary.   </a:t>
            </a:r>
          </a:p>
          <a:p>
            <a:endParaRPr lang="en-US" baseline="0" dirty="0" smtClean="0"/>
          </a:p>
          <a:p>
            <a:r>
              <a:rPr lang="en-US" dirty="0" smtClean="0"/>
              <a:t>While the specification disclosed a control device that has processing capabilities, can generate control commands, and has memory, the court found that</a:t>
            </a:r>
            <a:r>
              <a:rPr lang="en-US" baseline="0" dirty="0" smtClean="0"/>
              <a:t> t</a:t>
            </a:r>
            <a:r>
              <a:rPr lang="en-US" dirty="0" smtClean="0"/>
              <a:t>hese disclosures do not provide structure for the function of controlling said adjusting means. </a:t>
            </a:r>
          </a:p>
          <a:p>
            <a:r>
              <a:rPr lang="en-US" dirty="0" smtClean="0"/>
              <a:t>In this situation</a:t>
            </a:r>
            <a:r>
              <a:rPr lang="en-US" baseline="0" dirty="0" smtClean="0"/>
              <a:t> during examination, the examiner could identify that “programmable control means” is a section 112(f) limitation but indicate that it is indefinite because the specification includes no description of an algorithm (or step-by-step procedure) associated with the control device that controls the adjusting means.</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20</a:t>
            </a:fld>
            <a:endParaRPr lang="en-US" dirty="0"/>
          </a:p>
        </p:txBody>
      </p:sp>
    </p:spTree>
    <p:extLst>
      <p:ext uri="{BB962C8B-B14F-4D97-AF65-F5344CB8AC3E}">
        <p14:creationId xmlns:p14="http://schemas.microsoft.com/office/powerpoint/2010/main" val="484597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 3:</a:t>
            </a:r>
            <a:r>
              <a:rPr lang="en-US" baseline="0" dirty="0" smtClean="0"/>
              <a:t>  </a:t>
            </a:r>
            <a:r>
              <a:rPr lang="en-US" dirty="0" smtClean="0"/>
              <a:t>The following limitation was construed as a means-plus-function limitation:</a:t>
            </a:r>
          </a:p>
          <a:p>
            <a:r>
              <a:rPr lang="en-US" dirty="0" smtClean="0"/>
              <a:t>“local licensee unique ID generating means to produce said licensee unique ID.”</a:t>
            </a:r>
          </a:p>
          <a:p>
            <a:r>
              <a:rPr lang="en-US" dirty="0" smtClean="0"/>
              <a:t>The specification described the licensee unique ID generating means as a summation algorithm. According to the specification,</a:t>
            </a:r>
            <a:r>
              <a:rPr lang="en-US" baseline="0" dirty="0" smtClean="0"/>
              <a:t> t</a:t>
            </a:r>
            <a:r>
              <a:rPr lang="en-US" dirty="0" smtClean="0"/>
              <a:t>he algorithm functions by “combin[ing] by addition the serial number 50 with the software product name 64 and customer information 65 and previous user identification 22 to provide registration number 66” which is t</a:t>
            </a:r>
            <a:r>
              <a:rPr lang="en-US" baseline="0" dirty="0" smtClean="0"/>
              <a:t>he unique ID.</a:t>
            </a: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21</a:t>
            </a:fld>
            <a:endParaRPr lang="en-US" dirty="0"/>
          </a:p>
        </p:txBody>
      </p:sp>
    </p:spTree>
    <p:extLst>
      <p:ext uri="{BB962C8B-B14F-4D97-AF65-F5344CB8AC3E}">
        <p14:creationId xmlns:p14="http://schemas.microsoft.com/office/powerpoint/2010/main" val="3970349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an example where it</a:t>
            </a:r>
            <a:r>
              <a:rPr lang="en-US" baseline="0" dirty="0" smtClean="0"/>
              <a:t> was clear that section 112(f) was invoked as “local licensee unique ID generating means” is a non-structural term, and there was sufficient structure in the specification to perform the specialized function of producing the licensee unique ID so no rejection for lack of definiteness under 112(b) would be necessary.  The summation </a:t>
            </a:r>
            <a:r>
              <a:rPr lang="en-US" dirty="0" smtClean="0"/>
              <a:t>algorithm was sufficient to explain the procedure</a:t>
            </a:r>
            <a:r>
              <a:rPr lang="en-US" baseline="0" dirty="0" smtClean="0"/>
              <a:t> by which the function was performed.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r>
              <a:rPr lang="en-US" dirty="0" smtClean="0"/>
              <a:t>In this situation during examination, the examiner could identify that “local</a:t>
            </a:r>
            <a:r>
              <a:rPr lang="en-US" baseline="0" dirty="0" smtClean="0"/>
              <a:t> licensee unique ID generating </a:t>
            </a:r>
            <a:r>
              <a:rPr lang="en-US" dirty="0" smtClean="0"/>
              <a:t>means” is a section 112(f) limitation and,</a:t>
            </a:r>
            <a:r>
              <a:rPr lang="en-US" baseline="0" dirty="0" smtClean="0"/>
              <a:t> if needed, </a:t>
            </a:r>
            <a:r>
              <a:rPr lang="en-US" dirty="0" smtClean="0"/>
              <a:t>indicate that the summation</a:t>
            </a:r>
            <a:r>
              <a:rPr lang="en-US" baseline="0" dirty="0" smtClean="0"/>
              <a:t> algorithm described in the specification is sufficient to perform the function of producing the licensee unique ID.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22</a:t>
            </a:fld>
            <a:endParaRPr lang="en-US" dirty="0"/>
          </a:p>
        </p:txBody>
      </p:sp>
    </p:spTree>
    <p:extLst>
      <p:ext uri="{BB962C8B-B14F-4D97-AF65-F5344CB8AC3E}">
        <p14:creationId xmlns:p14="http://schemas.microsoft.com/office/powerpoint/2010/main" val="3970349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 4:  The following claim was at issue: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 A system for supply chain management comprising: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order controller system including reverse logistics means for generating transfer data; and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warehouse system receiving the transfer data and generating shipping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function was linked to a flowchart in the specification (shown on the next slide) and its description</a:t>
            </a:r>
            <a:r>
              <a:rPr lang="en-US" baseline="0" dirty="0" smtClean="0"/>
              <a:t> in the specification</a:t>
            </a:r>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23</a:t>
            </a:fld>
            <a:endParaRPr lang="en-US" dirty="0"/>
          </a:p>
        </p:txBody>
      </p:sp>
    </p:spTree>
    <p:extLst>
      <p:ext uri="{BB962C8B-B14F-4D97-AF65-F5344CB8AC3E}">
        <p14:creationId xmlns:p14="http://schemas.microsoft.com/office/powerpoint/2010/main" val="1276071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flowchart</a:t>
            </a:r>
            <a:r>
              <a:rPr lang="en-US" baseline="0" dirty="0" smtClean="0"/>
              <a:t> and its description.  The specification explains that if it is determined at step 806 that product transfer between warehouses is not required the method proceeds to step 810. Otherwise, the method proceeds to step 808 where shipping data is generated and transmitted to an appropriate location, such as a warehouse, a shipper, or other suitable locations. The method then proceeds to step 810. At step 810 it is determined whether the product needs to be transferred to a controller.   It was determined that the shipping data from this description corresponds to the claimed transfer data.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24</a:t>
            </a:fld>
            <a:endParaRPr lang="en-US" dirty="0"/>
          </a:p>
        </p:txBody>
      </p:sp>
    </p:spTree>
    <p:extLst>
      <p:ext uri="{BB962C8B-B14F-4D97-AF65-F5344CB8AC3E}">
        <p14:creationId xmlns:p14="http://schemas.microsoft.com/office/powerpoint/2010/main" val="3006873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an example where it</a:t>
            </a:r>
            <a:r>
              <a:rPr lang="en-US" baseline="0" dirty="0" smtClean="0"/>
              <a:t> was clear that section 112(f) was invoked as “reverse logistics means” is a non-structural term, but there was no definite structure in the specification that performed the function for generating the transfer data, so a rejection for lack of definiteness under section 112(b) would be necessary.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court made a point of stating that a flowchart can show sufficient structure to support a function, but here it did not because the specification and flowchart merely showed the result of the generated</a:t>
            </a:r>
            <a:r>
              <a:rPr lang="en-US" baseline="0" dirty="0" smtClean="0"/>
              <a:t> transfer data but not </a:t>
            </a:r>
            <a:r>
              <a:rPr lang="en-US" i="1" baseline="0" dirty="0" smtClean="0"/>
              <a:t>how</a:t>
            </a:r>
            <a:r>
              <a:rPr lang="en-US" baseline="0" dirty="0" smtClean="0"/>
              <a:t> to achieve the result.  The specific detailed steps of how to generate transfer data were not described.  </a:t>
            </a:r>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25</a:t>
            </a:fld>
            <a:endParaRPr lang="en-US" dirty="0"/>
          </a:p>
        </p:txBody>
      </p:sp>
    </p:spTree>
    <p:extLst>
      <p:ext uri="{BB962C8B-B14F-4D97-AF65-F5344CB8AC3E}">
        <p14:creationId xmlns:p14="http://schemas.microsoft.com/office/powerpoint/2010/main" val="1276071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analyzing Fig. 8 and its description, the examiner was unable to find any structure disclosed that performed the claimed function.  The examiner specifically stated in the Examiner’s Answer: “[t]he proper test for meeting the definiteness requirement is that the corresponding structure ... of a [means-plus-function] limitation must be disclosed in the specification itself in a way that one skilled in the art will understand what structure ... will perform the recited function.”  The Board agreed explaining that Fig. 8 only “presents several results to be obtained, without describing how to achieve those results, and certainly not how to generate transfer data.”  The court specifically pointed to the explanations by the Examiner and Board and affirmed the indefiniteness rejection. This is a good</a:t>
            </a:r>
            <a:r>
              <a:rPr lang="en-US" baseline="0" dirty="0" smtClean="0"/>
              <a:t> example of the examiner addressing the means-plus-function limitation and adding reasons on the record of why the limitation was not adequately supported and therefore indefinite.  The Examiner’s remarks directly assisted the Board and the Court in understanding that the limitation was being interpreted under section 112(f) and why the supporting disclosure was inadequate.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26</a:t>
            </a:fld>
            <a:endParaRPr lang="en-US" dirty="0"/>
          </a:p>
        </p:txBody>
      </p:sp>
    </p:spTree>
    <p:extLst>
      <p:ext uri="{BB962C8B-B14F-4D97-AF65-F5344CB8AC3E}">
        <p14:creationId xmlns:p14="http://schemas.microsoft.com/office/powerpoint/2010/main" val="3006873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Example 5:  The following element was construed as a means-plus-function element:</a:t>
            </a:r>
          </a:p>
          <a:p>
            <a:r>
              <a:rPr lang="en-US" baseline="0" dirty="0" smtClean="0"/>
              <a:t>“means for providing access to said file of said financial accounting computer for said first entity and/or agents of said first entity so that said first entity and/or said agent can perform one or more activities selected from the group consisting of entering, deleting, reviewing, adjusting and processing said data inputs.”</a:t>
            </a:r>
          </a:p>
          <a:p>
            <a:endParaRPr lang="en-US" baseline="0" dirty="0" smtClean="0"/>
          </a:p>
          <a:p>
            <a:r>
              <a:rPr lang="en-US" dirty="0" smtClean="0"/>
              <a:t>The limitation has two distinct functional components. The “access means” (1) provides access to the file and (2) once access is provided, enables or allows the performance of one or more of the activities selected from the group. Any algorithm must address both aspects of the functional language. </a:t>
            </a:r>
          </a:p>
          <a:p>
            <a:endParaRPr lang="en-US" dirty="0" smtClean="0"/>
          </a:p>
          <a:p>
            <a:r>
              <a:rPr lang="en-US" dirty="0" smtClean="0"/>
              <a:t>A Figure was identified as providing support (which is shown on the next slide).</a:t>
            </a:r>
          </a:p>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27</a:t>
            </a:fld>
            <a:endParaRPr lang="en-US" dirty="0"/>
          </a:p>
        </p:txBody>
      </p:sp>
    </p:spTree>
    <p:extLst>
      <p:ext uri="{BB962C8B-B14F-4D97-AF65-F5344CB8AC3E}">
        <p14:creationId xmlns:p14="http://schemas.microsoft.com/office/powerpoint/2010/main" val="25711697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patent owner argued that Fig. 1 and the corresponding specification provide structure for the claimed functions.  </a:t>
            </a:r>
          </a:p>
          <a:p>
            <a:r>
              <a:rPr lang="en-US" dirty="0" smtClean="0"/>
              <a:t>Box 32 reads: ISSUE PASSCODE(S) TO APPROVED INTERACTIVE ACCOUNT USER(S) AND AGENT(S)</a:t>
            </a:r>
          </a:p>
          <a:p>
            <a:r>
              <a:rPr lang="en-US" dirty="0" smtClean="0"/>
              <a:t>Box 44 reads: ENTER CHANGE ORDER(S), RECORDING INSTRUCTION ADJUSTMENTS, MANUAL TRANSACTIONS, INCLUDING LINE ITEM CATEGORY CODE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28</a:t>
            </a:fld>
            <a:endParaRPr lang="en-US" dirty="0"/>
          </a:p>
        </p:txBody>
      </p:sp>
    </p:spTree>
    <p:extLst>
      <p:ext uri="{BB962C8B-B14F-4D97-AF65-F5344CB8AC3E}">
        <p14:creationId xmlns:p14="http://schemas.microsoft.com/office/powerpoint/2010/main" val="3243734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the court found the limitation to be indefinite.  There was insufficient support in the specification for the limitation because the disclosed algorithm did not describe both functional components. There was no detailed procedure explained for how to perform function (2): allowing performance of one or more of the activities selected from the group.</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29</a:t>
            </a:fld>
            <a:endParaRPr lang="en-US" dirty="0"/>
          </a:p>
        </p:txBody>
      </p:sp>
    </p:spTree>
    <p:extLst>
      <p:ext uri="{BB962C8B-B14F-4D97-AF65-F5344CB8AC3E}">
        <p14:creationId xmlns:p14="http://schemas.microsoft.com/office/powerpoint/2010/main" val="2571169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14437" eaLnBrk="0" hangingPunct="0">
              <a:defRPr b="1" i="1">
                <a:solidFill>
                  <a:srgbClr val="FF0000"/>
                </a:solidFill>
                <a:latin typeface="Arial" charset="0"/>
              </a:defRPr>
            </a:lvl1pPr>
            <a:lvl2pPr marL="702574" indent="-269502" defTabSz="914437" eaLnBrk="0" hangingPunct="0">
              <a:defRPr b="1" i="1">
                <a:solidFill>
                  <a:srgbClr val="FF0000"/>
                </a:solidFill>
                <a:latin typeface="Arial" charset="0"/>
              </a:defRPr>
            </a:lvl2pPr>
            <a:lvl3pPr marL="1081123" indent="-216537" defTabSz="914437" eaLnBrk="0" hangingPunct="0">
              <a:defRPr b="1" i="1">
                <a:solidFill>
                  <a:srgbClr val="FF0000"/>
                </a:solidFill>
                <a:latin typeface="Arial" charset="0"/>
              </a:defRPr>
            </a:lvl3pPr>
            <a:lvl4pPr marL="1514195" indent="-216537" defTabSz="914437" eaLnBrk="0" hangingPunct="0">
              <a:defRPr b="1" i="1">
                <a:solidFill>
                  <a:srgbClr val="FF0000"/>
                </a:solidFill>
                <a:latin typeface="Arial" charset="0"/>
              </a:defRPr>
            </a:lvl4pPr>
            <a:lvl5pPr marL="1945710" indent="-216537" defTabSz="914437" eaLnBrk="0" hangingPunct="0">
              <a:defRPr b="1" i="1">
                <a:solidFill>
                  <a:srgbClr val="FF0000"/>
                </a:solidFill>
                <a:latin typeface="Arial" charset="0"/>
              </a:defRPr>
            </a:lvl5pPr>
            <a:lvl6pPr marL="2394360" indent="-216537" defTabSz="914437" eaLnBrk="0" fontAlgn="base" hangingPunct="0">
              <a:spcBef>
                <a:spcPct val="0"/>
              </a:spcBef>
              <a:spcAft>
                <a:spcPct val="0"/>
              </a:spcAft>
              <a:defRPr b="1" i="1">
                <a:solidFill>
                  <a:srgbClr val="FF0000"/>
                </a:solidFill>
                <a:latin typeface="Arial" charset="0"/>
              </a:defRPr>
            </a:lvl6pPr>
            <a:lvl7pPr marL="2843011" indent="-216537" defTabSz="914437" eaLnBrk="0" fontAlgn="base" hangingPunct="0">
              <a:spcBef>
                <a:spcPct val="0"/>
              </a:spcBef>
              <a:spcAft>
                <a:spcPct val="0"/>
              </a:spcAft>
              <a:defRPr b="1" i="1">
                <a:solidFill>
                  <a:srgbClr val="FF0000"/>
                </a:solidFill>
                <a:latin typeface="Arial" charset="0"/>
              </a:defRPr>
            </a:lvl7pPr>
            <a:lvl8pPr marL="3291661" indent="-216537" defTabSz="914437" eaLnBrk="0" fontAlgn="base" hangingPunct="0">
              <a:spcBef>
                <a:spcPct val="0"/>
              </a:spcBef>
              <a:spcAft>
                <a:spcPct val="0"/>
              </a:spcAft>
              <a:defRPr b="1" i="1">
                <a:solidFill>
                  <a:srgbClr val="FF0000"/>
                </a:solidFill>
                <a:latin typeface="Arial" charset="0"/>
              </a:defRPr>
            </a:lvl8pPr>
            <a:lvl9pPr marL="3740311" indent="-216537" defTabSz="914437"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3</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12838" y="698500"/>
            <a:ext cx="4641850" cy="3482975"/>
          </a:xfrm>
          <a:ln/>
        </p:spPr>
      </p:sp>
      <p:sp>
        <p:nvSpPr>
          <p:cNvPr id="25604" name="Rectangle 3"/>
          <p:cNvSpPr>
            <a:spLocks noGrp="1" noChangeArrowheads="1"/>
          </p:cNvSpPr>
          <p:nvPr>
            <p:ph type="body" idx="1"/>
          </p:nvPr>
        </p:nvSpPr>
        <p:spPr>
          <a:xfrm>
            <a:off x="914714" y="4416433"/>
            <a:ext cx="5028579" cy="4183063"/>
          </a:xfrm>
        </p:spPr>
        <p:txBody>
          <a:bodyPr/>
          <a:lstStyle/>
          <a:p>
            <a:pPr eaLnBrk="1" hangingPunct="1"/>
            <a:r>
              <a:rPr lang="en-US" sz="1100" dirty="0" smtClean="0">
                <a:latin typeface="+mn-lt"/>
              </a:rPr>
              <a:t>First, a section 112(f) claim</a:t>
            </a:r>
            <a:r>
              <a:rPr lang="en-US" sz="1100" baseline="0" dirty="0" smtClean="0">
                <a:latin typeface="+mn-lt"/>
              </a:rPr>
              <a:t> limitation must be properly identified.  MPEP 2181(roman numeral I) explains the three prong analysis for use in determining whether the limitation invokes section 112(f).  Essentially, section 112(f) should be applied when the claim limitation uses the word “means” or a term that serves as a substitute for “means” that is a generic placeholder, the term “means” or substitute term is modified by function, and the term “means” or substitute term is not modified by sufficient structure or material for performing the function.  This presentation will focus primarily on “means-type” claims because “step-type” claims are not commonly used. </a:t>
            </a:r>
          </a:p>
          <a:p>
            <a:pPr eaLnBrk="1" hangingPunct="1"/>
            <a:endParaRPr lang="en-US" sz="1100" baseline="0" dirty="0" smtClean="0">
              <a:latin typeface="+mn-lt"/>
            </a:endParaRPr>
          </a:p>
          <a:p>
            <a:pPr eaLnBrk="1" hangingPunct="1"/>
            <a:r>
              <a:rPr lang="en-US" sz="1100" baseline="0" dirty="0" smtClean="0">
                <a:latin typeface="+mn-lt"/>
              </a:rPr>
              <a:t>When the word “means” is used in a claim, there is a rebuttable presumption that applicant intends to invoke 112(f).  The presumption is rebutted when the function is recited along with sufficient structure or material within the claim itself to perform the function.  There is also a rebuttable presumption that when the word “means” is not used in the claim element, applicant did not intend to invoke 112(f).  That presumption is rebutted when the claim element recites function but fails to recite sufficient structure or material to perform that function. In other words, the claim element uses a substitute for “means” that is a generic placeholder.  See MPEP 2181 for further details. </a:t>
            </a:r>
          </a:p>
          <a:p>
            <a:pPr eaLnBrk="1" hangingPunct="1"/>
            <a:endParaRPr lang="en-US" sz="1100" baseline="0" dirty="0" smtClean="0">
              <a:latin typeface="+mn-lt"/>
            </a:endParaRPr>
          </a:p>
          <a:p>
            <a:pPr eaLnBrk="1" hangingPunct="1"/>
            <a:r>
              <a:rPr lang="en-US" sz="1100" baseline="0" dirty="0" smtClean="0">
                <a:latin typeface="+mn-lt"/>
              </a:rPr>
              <a:t>When the presumptions are raised, the examiner should make a statement on the record explaining the presumptions.  There is an available form paragraph that sets forth the presumptions.  If the presumptions are rebutted, the record should be made clear on this point so that the proper claim interpretation is used during prosecution. </a:t>
            </a:r>
            <a:endParaRPr lang="en-US" sz="1100" dirty="0" smtClean="0">
              <a:latin typeface="+mn-l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The court found that the flow chart and specification do provide an algorithm for the first passcode function associated with the “access means”.  The specification clearly discloses that authorized agents are provided with passcodes and that agents cannot enter, delete, review, adjust or process data inputs within the master ledger unless the passcode is verified.  Additionally, this structure is clearly linked with the “access means” limitation.  However,</a:t>
            </a:r>
            <a:r>
              <a:rPr lang="en-US" sz="1100" baseline="0" dirty="0" smtClean="0"/>
              <a:t> the court found that n</a:t>
            </a:r>
            <a:r>
              <a:rPr lang="en-US" sz="1100" dirty="0" smtClean="0"/>
              <a:t>o algorithm is provided for the second performance function (2) associated with the</a:t>
            </a:r>
            <a:r>
              <a:rPr lang="en-US" sz="1100" baseline="0" dirty="0" smtClean="0"/>
              <a:t> “access means”. </a:t>
            </a:r>
            <a:r>
              <a:rPr lang="en-US" sz="1100" dirty="0" smtClean="0"/>
              <a:t>The specification discloses nothing about how the system is programmed to allow the “entering, deleting, reviewing, adjusting and processing [of] the data inputs”.  The court explained that the specification merely discloses a means to unlock a file on a computer, but if a computer lacks a program to actually read the data contained in the file, a user cannot perform any operations on the data in the file.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This is an</a:t>
            </a:r>
            <a:r>
              <a:rPr lang="en-US" sz="1100" baseline="0" dirty="0" smtClean="0"/>
              <a:t> example of the specification merely restating the function and not providing structure, which would need to include an algorithm, for performing the specialized function.  The patent owner argued that s</a:t>
            </a:r>
            <a:r>
              <a:rPr lang="en-US" sz="1100" dirty="0" smtClean="0"/>
              <a:t>ome type of accounting software is required, but never specified the algorithm.</a:t>
            </a:r>
            <a:r>
              <a:rPr lang="en-US" sz="1100" baseline="0" dirty="0" smtClean="0"/>
              <a:t>  The claim is therefore indefinite.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In this situation during examination, the examiner could identify that “access means” is a section 112(f) limitation but indicate that it is indefinite because an algorithm</a:t>
            </a:r>
            <a:r>
              <a:rPr lang="en-US" sz="1100" baseline="0" dirty="0" smtClean="0"/>
              <a:t> must be described in the specification to accomplish both recited functions.  There is no description of an algorithm or of any procedure by which the data is read that would accomplish the second function</a:t>
            </a:r>
            <a:r>
              <a:rPr lang="en-US" sz="11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30</a:t>
            </a:fld>
            <a:endParaRPr lang="en-US" dirty="0"/>
          </a:p>
        </p:txBody>
      </p:sp>
    </p:spTree>
    <p:extLst>
      <p:ext uri="{BB962C8B-B14F-4D97-AF65-F5344CB8AC3E}">
        <p14:creationId xmlns:p14="http://schemas.microsoft.com/office/powerpoint/2010/main" val="4057018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31</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Now</a:t>
            </a:r>
            <a:r>
              <a:rPr lang="en-US" baseline="0" dirty="0" smtClean="0">
                <a:latin typeface="+mn-lt"/>
                <a:cs typeface="Arial" pitchFamily="34" charset="0"/>
              </a:rPr>
              <a:t> let’s compare claims with section 112(f) limitations to claims directed to software </a:t>
            </a:r>
            <a:r>
              <a:rPr lang="en-US" i="1" baseline="0" dirty="0" smtClean="0">
                <a:latin typeface="+mn-lt"/>
                <a:cs typeface="Arial" pitchFamily="34" charset="0"/>
              </a:rPr>
              <a:t>per se</a:t>
            </a:r>
            <a:r>
              <a:rPr lang="en-US" baseline="0" dirty="0" smtClean="0">
                <a:latin typeface="+mn-lt"/>
                <a:cs typeface="Arial" pitchFamily="34" charset="0"/>
              </a:rPr>
              <a:t>.  That means software standing alone. A claim that properly recites a means-type limitation cannot be software </a:t>
            </a:r>
            <a:r>
              <a:rPr lang="en-US" i="1" baseline="0" dirty="0" smtClean="0">
                <a:latin typeface="+mn-lt"/>
                <a:cs typeface="Arial" pitchFamily="34" charset="0"/>
              </a:rPr>
              <a:t>per se </a:t>
            </a:r>
            <a:r>
              <a:rPr lang="en-US" baseline="0" dirty="0" smtClean="0">
                <a:latin typeface="+mn-lt"/>
                <a:cs typeface="Arial" pitchFamily="34" charset="0"/>
              </a:rPr>
              <a:t>because it necessarily includes the processor along with the algorithm or special programming that accomplishes the function.  Conversely, a supporting specification that does not disclose any structure, such as a processor, for performing the function cannot properly support a means-type limitation. Software </a:t>
            </a:r>
            <a:r>
              <a:rPr lang="en-US" i="1" baseline="0" dirty="0" smtClean="0">
                <a:latin typeface="+mn-lt"/>
                <a:cs typeface="Arial" pitchFamily="34" charset="0"/>
              </a:rPr>
              <a:t>per se</a:t>
            </a:r>
            <a:r>
              <a:rPr lang="en-US" baseline="0" dirty="0" smtClean="0">
                <a:latin typeface="+mn-lt"/>
                <a:cs typeface="Arial" pitchFamily="34" charset="0"/>
              </a:rPr>
              <a:t>, on the other hand, means that no structure is recited in the claim.  It merely recites a list of instructions.  A claim that also recites structure, such as a processor or a memory, is not software per se. </a:t>
            </a:r>
          </a:p>
          <a:p>
            <a:pPr eaLnBrk="1" hangingPunct="1"/>
            <a:r>
              <a:rPr lang="en-US" baseline="0" dirty="0" smtClean="0">
                <a:latin typeface="+mn-lt"/>
                <a:cs typeface="Arial" pitchFamily="34" charset="0"/>
              </a:rPr>
              <a:t> </a:t>
            </a:r>
          </a:p>
          <a:p>
            <a:pPr eaLnBrk="1" hangingPunct="1"/>
            <a:r>
              <a:rPr lang="en-US" baseline="0" dirty="0" smtClean="0">
                <a:latin typeface="+mn-lt"/>
                <a:cs typeface="Arial" pitchFamily="34" charset="0"/>
              </a:rPr>
              <a:t>A claim that recites software </a:t>
            </a:r>
            <a:r>
              <a:rPr lang="en-US" i="1" baseline="0" dirty="0" smtClean="0">
                <a:latin typeface="+mn-lt"/>
                <a:cs typeface="Arial" pitchFamily="34" charset="0"/>
              </a:rPr>
              <a:t>per se </a:t>
            </a:r>
            <a:r>
              <a:rPr lang="en-US" baseline="0" dirty="0" smtClean="0">
                <a:latin typeface="+mn-lt"/>
                <a:cs typeface="Arial" pitchFamily="34" charset="0"/>
              </a:rPr>
              <a:t>is not patent eligible subject matter under 35 U.S.C. 101.  These types of claims often include a preamble that may recite a computer program product or a system, but the elements are simply a set of software routines or a list of instructions or code.  </a:t>
            </a:r>
            <a:endParaRPr lang="en-US" i="0" dirty="0" smtClean="0">
              <a:latin typeface="+mn-lt"/>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32</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Looking at an example,</a:t>
            </a:r>
            <a:r>
              <a:rPr lang="en-US" baseline="0" dirty="0" smtClean="0">
                <a:latin typeface="+mn-lt"/>
                <a:cs typeface="Arial" pitchFamily="34" charset="0"/>
              </a:rPr>
              <a:t> i</a:t>
            </a:r>
            <a:r>
              <a:rPr lang="en-US" dirty="0" smtClean="0">
                <a:latin typeface="+mn-lt"/>
                <a:cs typeface="Arial" pitchFamily="34" charset="0"/>
              </a:rPr>
              <a:t>n this case,</a:t>
            </a:r>
            <a:r>
              <a:rPr lang="en-US" baseline="0" dirty="0" smtClean="0">
                <a:latin typeface="+mn-lt"/>
                <a:cs typeface="Arial" pitchFamily="34" charset="0"/>
              </a:rPr>
              <a:t> the claim recites a</a:t>
            </a:r>
            <a:r>
              <a:rPr lang="en-US" dirty="0" smtClean="0">
                <a:latin typeface="+mn-lt"/>
                <a:cs typeface="Arial" pitchFamily="34" charset="0"/>
              </a:rPr>
              <a:t>n image processing system that filters pixel values comprising a calculation unit configured to extract a first pixel value; and a processing unit configured to compare the first pixel value to a pixel threshold to filter pixel values that exceed the threshold value.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specification identifies a CPU programmed with a first algorithm to extract a first pixel value and a second algorithm to compare the first pixel value to a pixel threshold to filter pixel values that exceed the threshold value.  Both claim elements use generic placeholders (a unit) coupled to a function and invoke § 112(f</a:t>
            </a:r>
            <a:r>
              <a:rPr lang="en-US" dirty="0" smtClean="0">
                <a:latin typeface="+mn-lt"/>
                <a:cs typeface="Arial" pitchFamily="34" charset="0"/>
              </a:rPr>
              <a:t>).  The broadest reasonable interpretation</a:t>
            </a:r>
            <a:r>
              <a:rPr lang="en-US" baseline="0" dirty="0" smtClean="0">
                <a:latin typeface="+mn-lt"/>
                <a:cs typeface="Arial" pitchFamily="34" charset="0"/>
              </a:rPr>
              <a:t> of these elements is limited to a CPU programmed with the first and second algorithms and their equivalents. </a:t>
            </a:r>
            <a:endParaRPr lang="en-US" dirty="0" smtClean="0">
              <a:latin typeface="+mn-lt"/>
              <a:cs typeface="Arial" pitchFamily="34" charset="0"/>
            </a:endParaRP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elements are definite because the corresponding structure is a computer linked to the algorithms that perform the claimed functions.  This claim is not</a:t>
            </a:r>
            <a:r>
              <a:rPr lang="en-US" baseline="0" dirty="0" smtClean="0">
                <a:latin typeface="+mn-lt"/>
                <a:cs typeface="Arial" pitchFamily="34" charset="0"/>
              </a:rPr>
              <a:t> software </a:t>
            </a:r>
            <a:r>
              <a:rPr lang="en-US" i="1" baseline="0" dirty="0" smtClean="0">
                <a:latin typeface="+mn-lt"/>
                <a:cs typeface="Arial" pitchFamily="34" charset="0"/>
              </a:rPr>
              <a:t>per se</a:t>
            </a:r>
            <a:r>
              <a:rPr lang="en-US" i="0" baseline="0" dirty="0" smtClean="0">
                <a:latin typeface="+mn-lt"/>
                <a:cs typeface="Arial" pitchFamily="34" charset="0"/>
              </a:rPr>
              <a:t> and should not be rejected as being non-statutory on those grounds</a:t>
            </a:r>
            <a:r>
              <a:rPr lang="en-US" baseline="0" dirty="0" smtClean="0">
                <a:latin typeface="+mn-lt"/>
                <a:cs typeface="Arial" pitchFamily="34" charset="0"/>
              </a:rPr>
              <a:t>. </a:t>
            </a:r>
            <a:endParaRPr lang="en-US" dirty="0" smtClean="0">
              <a:latin typeface="+mn-l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33</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Compare the previous claim to a programmed computer to this hypothetical</a:t>
            </a:r>
            <a:r>
              <a:rPr lang="en-US" baseline="0" dirty="0" smtClean="0">
                <a:latin typeface="+mn-lt"/>
                <a:cs typeface="Arial" pitchFamily="34" charset="0"/>
              </a:rPr>
              <a:t> claim to </a:t>
            </a:r>
            <a:r>
              <a:rPr lang="en-US" dirty="0" smtClean="0">
                <a:latin typeface="+mn-lt"/>
                <a:cs typeface="Arial" pitchFamily="34" charset="0"/>
              </a:rPr>
              <a:t>software </a:t>
            </a:r>
            <a:r>
              <a:rPr lang="en-US" i="1" dirty="0" smtClean="0">
                <a:latin typeface="+mn-lt"/>
                <a:cs typeface="Arial" pitchFamily="34" charset="0"/>
              </a:rPr>
              <a:t>per se</a:t>
            </a:r>
            <a:r>
              <a:rPr lang="en-US" dirty="0" smtClean="0">
                <a:latin typeface="+mn-lt"/>
                <a:cs typeface="Arial" pitchFamily="34" charset="0"/>
              </a:rPr>
              <a:t>.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An image processing system that filters pixel values comprising calculation code that extracts a first pixel value; and process code that compares the first pixel value to a pixel threshold to filter pixel values that exceed the threshold value.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calculation code and the process code are described in the specification as software routines that can be loaded onto any general purpose processor to perform image processing. The claim is directed to software </a:t>
            </a:r>
            <a:r>
              <a:rPr lang="en-US" i="1" dirty="0" smtClean="0">
                <a:latin typeface="+mn-lt"/>
                <a:cs typeface="Arial" pitchFamily="34" charset="0"/>
              </a:rPr>
              <a:t>per se </a:t>
            </a:r>
            <a:r>
              <a:rPr lang="en-US" dirty="0" smtClean="0">
                <a:latin typeface="+mn-lt"/>
                <a:cs typeface="Arial" pitchFamily="34" charset="0"/>
              </a:rPr>
              <a:t>that is ineligible subject matter under 35 U.S.C. 101. </a:t>
            </a:r>
            <a:endParaRPr lang="en-US" dirty="0" smtClean="0">
              <a:latin typeface="+mn-lt"/>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34</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Consider the following</a:t>
            </a:r>
            <a:r>
              <a:rPr lang="en-US" baseline="0" dirty="0" smtClean="0">
                <a:latin typeface="+mn-lt"/>
                <a:cs typeface="Arial" pitchFamily="34" charset="0"/>
              </a:rPr>
              <a:t> a</a:t>
            </a:r>
            <a:r>
              <a:rPr lang="en-US" dirty="0" smtClean="0">
                <a:latin typeface="+mn-lt"/>
                <a:cs typeface="Arial" pitchFamily="34" charset="0"/>
              </a:rPr>
              <a:t>lternative phrasing for a claim</a:t>
            </a:r>
            <a:r>
              <a:rPr lang="en-US" baseline="0" dirty="0" smtClean="0">
                <a:latin typeface="+mn-lt"/>
                <a:cs typeface="Arial" pitchFamily="34" charset="0"/>
              </a:rPr>
              <a:t> to a </a:t>
            </a:r>
            <a:r>
              <a:rPr lang="en-US" dirty="0" smtClean="0">
                <a:latin typeface="+mn-lt"/>
                <a:cs typeface="Arial" pitchFamily="34" charset="0"/>
              </a:rPr>
              <a:t>programmed computer.  The claim recites an image processing assembly  that filters pixel values, comprising a memory</a:t>
            </a:r>
            <a:r>
              <a:rPr lang="en-US" baseline="0" dirty="0" smtClean="0">
                <a:latin typeface="+mn-lt"/>
                <a:cs typeface="Arial" pitchFamily="34" charset="0"/>
              </a:rPr>
              <a:t> that stores pixel values and a system in communication with the memory and </a:t>
            </a:r>
            <a:r>
              <a:rPr lang="en-US" dirty="0" smtClean="0">
                <a:latin typeface="+mn-lt"/>
                <a:cs typeface="Arial" pitchFamily="34" charset="0"/>
              </a:rPr>
              <a:t>configured to extract a first pixel value and compare the first pixel value to a pixel threshold to filter pixel values that exceed the threshold value.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specification identifies a CPU programmed with a first algorithm to extract a first pixel value and a second algorithm to compare the first pixel value to a pixel threshold to filter pixel values that exceed the threshold value, just like the</a:t>
            </a:r>
            <a:r>
              <a:rPr lang="en-US" baseline="0" dirty="0" smtClean="0">
                <a:latin typeface="+mn-lt"/>
                <a:cs typeface="Arial" pitchFamily="34" charset="0"/>
              </a:rPr>
              <a:t> previous example that recited “units.” </a:t>
            </a:r>
            <a:r>
              <a:rPr lang="en-US" dirty="0" smtClean="0">
                <a:latin typeface="+mn-lt"/>
                <a:cs typeface="Arial" pitchFamily="34" charset="0"/>
              </a:rPr>
              <a:t>The system elements in this claim are also properly interpreted under § 112(f) because they recite function without structure to perform that function. </a:t>
            </a:r>
            <a:endParaRPr lang="en-US" dirty="0" smtClean="0">
              <a:latin typeface="+mn-l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35</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In this case, the claim elements should be interpreted under § 112(f) as:</a:t>
            </a:r>
          </a:p>
          <a:p>
            <a:pPr eaLnBrk="1" hangingPunct="1"/>
            <a:r>
              <a:rPr lang="en-US" dirty="0" smtClean="0">
                <a:latin typeface="+mn-lt"/>
                <a:cs typeface="Arial" pitchFamily="34" charset="0"/>
              </a:rPr>
              <a:t>system configured to extract a first pixel value; and </a:t>
            </a:r>
          </a:p>
          <a:p>
            <a:pPr eaLnBrk="1" hangingPunct="1"/>
            <a:r>
              <a:rPr lang="en-US" dirty="0" smtClean="0">
                <a:latin typeface="+mn-lt"/>
                <a:cs typeface="Arial" pitchFamily="34" charset="0"/>
              </a:rPr>
              <a:t>system configured to compare the first pixel value to a pixel threshold…</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shorthand drafting technique above that lists bare functions does not avoid invoking § 112(f) because the generic placeholder “system” is used coupled to functions without recitation of specific structure that performs the functions.  The elements are definite because the corresponding structure is a computer linked to the algorithms that perform the claimed functions.</a:t>
            </a:r>
            <a:r>
              <a:rPr lang="en-US" baseline="0" dirty="0" smtClean="0">
                <a:latin typeface="+mn-lt"/>
                <a:cs typeface="Arial" pitchFamily="34" charset="0"/>
              </a:rPr>
              <a:t> </a:t>
            </a:r>
          </a:p>
          <a:p>
            <a:pPr eaLnBrk="1" hangingPunct="1"/>
            <a:endParaRPr lang="en-US" baseline="0" dirty="0" smtClean="0">
              <a:latin typeface="+mn-lt"/>
              <a:cs typeface="Arial" pitchFamily="34" charset="0"/>
            </a:endParaRPr>
          </a:p>
          <a:p>
            <a:pPr eaLnBrk="1" hangingPunct="1"/>
            <a:r>
              <a:rPr lang="en-US" baseline="0" dirty="0" smtClean="0">
                <a:latin typeface="+mn-lt"/>
                <a:cs typeface="Arial" pitchFamily="34" charset="0"/>
              </a:rPr>
              <a:t>Under this construction, the examiner should point out that the claim is being interpreted under section 112(f) and identify the different 112(f) limitations by parsing the claim as shown above.  This will make the record clear regarding how the short-hand language used to convey the functional limitations is being interpreted.  </a:t>
            </a:r>
          </a:p>
          <a:p>
            <a:pPr eaLnBrk="1" hangingPunct="1"/>
            <a:endParaRPr lang="en-US" baseline="0" dirty="0" smtClean="0">
              <a:latin typeface="+mn-lt"/>
              <a:cs typeface="Arial" pitchFamily="34" charset="0"/>
            </a:endParaRPr>
          </a:p>
          <a:p>
            <a:pPr eaLnBrk="1" hangingPunct="1"/>
            <a:r>
              <a:rPr lang="en-US" baseline="0" dirty="0" smtClean="0">
                <a:latin typeface="+mn-lt"/>
                <a:cs typeface="Arial" pitchFamily="34" charset="0"/>
              </a:rPr>
              <a:t>If the claim only recited a system without the memory, it would still be proper to interpret the separately recited functions as separate 112(f) limitations as shown above.  Although in some cases such a claim could be interpreted as a “single means” type claim, it is preferred that separately designated functions be interpreted as separate elements unless it is clear from the specification that only a single element is being claimed.  See MPEP 2181(V) and 2164.08(a) for a more detailed discussion of single means claims. </a:t>
            </a:r>
            <a:endParaRPr lang="en-US" dirty="0" smtClean="0">
              <a:latin typeface="+mn-l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36</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There are several </a:t>
            </a:r>
            <a:r>
              <a:rPr lang="en-US" baseline="0" dirty="0" smtClean="0">
                <a:latin typeface="+mn-lt"/>
                <a:cs typeface="Arial" pitchFamily="34" charset="0"/>
              </a:rPr>
              <a:t>important points to remember for computer-implemented means-plus-function limitations. First, the broadest reasonable interpretation of a </a:t>
            </a:r>
            <a:r>
              <a:rPr lang="en-US" dirty="0" smtClean="0">
                <a:latin typeface="+mn-lt"/>
                <a:cs typeface="Arial" pitchFamily="34" charset="0"/>
              </a:rPr>
              <a:t>software-related functional claim limitation that uses § 112(f) “means-plus-function” format is limited to the corresponding structure, and its equivalents, disclosed in the specification that performs the entire claimed function.  Second, a § 112(f) computer-implemented limitation that recites more than a </a:t>
            </a:r>
            <a:r>
              <a:rPr lang="en-US" dirty="0" smtClean="0">
                <a:latin typeface="+mn-lt"/>
                <a:cs typeface="Arial" pitchFamily="34" charset="0"/>
              </a:rPr>
              <a:t>non-specialized function </a:t>
            </a:r>
            <a:r>
              <a:rPr lang="en-US" dirty="0" smtClean="0">
                <a:latin typeface="+mn-lt"/>
                <a:cs typeface="Arial" pitchFamily="34" charset="0"/>
              </a:rPr>
              <a:t>must be supported in the specification by the computer and the algorithm that the computer uses to perform the claimed specialized function in order to establish clear definite boundaries and notify the public of the claim scope.  Additionally,</a:t>
            </a:r>
            <a:r>
              <a:rPr lang="en-US" baseline="0" dirty="0" smtClean="0">
                <a:latin typeface="+mn-lt"/>
                <a:cs typeface="Arial" pitchFamily="34" charset="0"/>
              </a:rPr>
              <a:t> clarifying the record by adding explanatory remarks throughout prosecution is always beneficial to assist in understanding how a limitation is being interpreted.  </a:t>
            </a:r>
            <a:endParaRPr lang="en-US" dirty="0" smtClean="0">
              <a:latin typeface="+mn-lt"/>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issue frequently arises as to whether sufficient structure is recited</a:t>
            </a:r>
            <a:r>
              <a:rPr lang="en-US" baseline="0" dirty="0" smtClean="0"/>
              <a:t> in the claim to rebut the presumption that section 112(f) is invoked when the term “means” is used.  </a:t>
            </a:r>
            <a:r>
              <a:rPr lang="en-US" dirty="0" smtClean="0"/>
              <a:t>The presumption is only overcome when the claim also recites structure that is sufficient to perform the claimed function.  The</a:t>
            </a:r>
            <a:r>
              <a:rPr lang="en-US" baseline="0" dirty="0" smtClean="0"/>
              <a:t> mere addition of some structure does not overcome the presumption.  The structure must be able to perform the entire function to avoid the application of section 112(f).  </a:t>
            </a:r>
          </a:p>
          <a:p>
            <a:endParaRPr lang="en-US" dirty="0" smtClean="0"/>
          </a:p>
          <a:p>
            <a:r>
              <a:rPr lang="en-US" dirty="0" smtClean="0"/>
              <a:t>It is not important as to where the structure is recited, provided that it is recited</a:t>
            </a:r>
            <a:r>
              <a:rPr lang="en-US" baseline="0" dirty="0" smtClean="0"/>
              <a:t> in the claim.  T</a:t>
            </a:r>
            <a:r>
              <a:rPr lang="en-US" dirty="0" smtClean="0"/>
              <a:t>he structure may appear before or after the “means” </a:t>
            </a:r>
            <a:r>
              <a:rPr lang="en-US" baseline="0" dirty="0" smtClean="0"/>
              <a:t>or even in a separate clause as long as it is sufficient for performing the claimed function.  For example, both a </a:t>
            </a:r>
            <a:r>
              <a:rPr lang="en-US" dirty="0" smtClean="0"/>
              <a:t>“keyboard means for inputting” and “means for inputting, wherein the means is a keyboard” recite sufficient structure</a:t>
            </a:r>
            <a:r>
              <a:rPr lang="en-US" baseline="0" dirty="0" smtClean="0"/>
              <a:t> to rebut the presumption that section 112(f) is invoked d</a:t>
            </a:r>
            <a:r>
              <a:rPr lang="en-US" dirty="0" smtClean="0"/>
              <a:t>espite the use of means + a function.  In this case, the keyboard is a known structure in the field of computers for performing the function of inputting.  </a:t>
            </a:r>
          </a:p>
          <a:p>
            <a:endParaRPr lang="en-US" dirty="0" smtClean="0"/>
          </a:p>
          <a:p>
            <a:r>
              <a:rPr lang="en-US" dirty="0" smtClean="0"/>
              <a:t>If a</a:t>
            </a:r>
            <a:r>
              <a:rPr lang="en-US" baseline="0" dirty="0" smtClean="0"/>
              <a:t> presumption is rebutted, the reasons should be provided, for example by explaining that the structure recited in the claim limitation is sufficient to perform the claimed function.  By this, the claim interpretation used during examination is clearly set forth on the record for the applicant and for those that may inspect the file history after the patent issues.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4</a:t>
            </a:fld>
            <a:endParaRPr lang="en-US" dirty="0"/>
          </a:p>
        </p:txBody>
      </p:sp>
    </p:spTree>
    <p:extLst>
      <p:ext uri="{BB962C8B-B14F-4D97-AF65-F5344CB8AC3E}">
        <p14:creationId xmlns:p14="http://schemas.microsoft.com/office/powerpoint/2010/main" val="1002524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sz="1200" dirty="0" smtClean="0">
                <a:solidFill>
                  <a:srgbClr val="000000"/>
                </a:solidFill>
              </a:rPr>
              <a:t> identifying that there</a:t>
            </a:r>
            <a:r>
              <a:rPr lang="en-US" sz="1200" baseline="0" dirty="0" smtClean="0">
                <a:solidFill>
                  <a:srgbClr val="000000"/>
                </a:solidFill>
              </a:rPr>
              <a:t> is a section </a:t>
            </a:r>
            <a:r>
              <a:rPr lang="en-US" sz="1200" dirty="0" smtClean="0">
                <a:solidFill>
                  <a:srgbClr val="000000"/>
                </a:solidFill>
              </a:rPr>
              <a:t>112(f) means-type claim limitation, look to the specification to determine what applicant has identified as the structure or material that performs the function recited in the section 112(f) claim limitation.  This is covered in detail in the training module of the broadest reasonable interpretation of a section 112(f) claim limitation and how to determine whether such a limitation is definite.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In summary, first, locate the description of the</a:t>
            </a:r>
            <a:r>
              <a:rPr lang="en-US" sz="1200" baseline="0" dirty="0" smtClean="0">
                <a:solidFill>
                  <a:srgbClr val="000000"/>
                </a:solidFill>
              </a:rPr>
              <a:t> claimed </a:t>
            </a:r>
            <a:r>
              <a:rPr lang="en-US" sz="1200" dirty="0" smtClean="0">
                <a:solidFill>
                  <a:srgbClr val="000000"/>
                </a:solidFill>
              </a:rPr>
              <a:t>function in the specification.  Then, ensure that</a:t>
            </a:r>
            <a:r>
              <a:rPr lang="en-US" sz="1200" baseline="0" dirty="0" smtClean="0">
                <a:solidFill>
                  <a:srgbClr val="000000"/>
                </a:solidFill>
              </a:rPr>
              <a:t> the specification clearly links the claimed function to </a:t>
            </a:r>
            <a:r>
              <a:rPr lang="en-US" sz="1200" dirty="0" smtClean="0">
                <a:solidFill>
                  <a:srgbClr val="000000"/>
                </a:solidFill>
              </a:rPr>
              <a:t>structure or material that performs that function.  Finally, ensure that the structure or material is sufficient to perform the claimed function.  If the corresponding structure or material is sufficient, the limitation is definite under section 112(b).</a:t>
            </a:r>
          </a:p>
          <a:p>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5</a:t>
            </a:fld>
            <a:endParaRPr lang="en-US" dirty="0"/>
          </a:p>
        </p:txBody>
      </p:sp>
    </p:spTree>
    <p:extLst>
      <p:ext uri="{BB962C8B-B14F-4D97-AF65-F5344CB8AC3E}">
        <p14:creationId xmlns:p14="http://schemas.microsoft.com/office/powerpoint/2010/main" val="155695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after analyzing</a:t>
            </a:r>
            <a:r>
              <a:rPr lang="en-US" baseline="0" dirty="0" smtClean="0"/>
              <a:t> the specification, including the drawings, it is determined that there is insufficient disclosure of structure or material that performs the function, the claim limitation should be found indefinite </a:t>
            </a:r>
            <a:r>
              <a:rPr lang="en-US" b="1" i="1" baseline="0" dirty="0" smtClean="0"/>
              <a:t>and rejected under section 112(b)</a:t>
            </a:r>
            <a:r>
              <a:rPr lang="en-US" baseline="0" dirty="0" smtClean="0"/>
              <a:t>. There are several reasons that the claim limitation may be indefinite due to an inadequate disclosure.  There may be no structure or material disclosed in the specification to support the function. There may be some disclosure of structure or material, but it may not be sufficient to perform the entire function.  There also may be disclosure of structure or material that is capable of performing the function, but the specification may fail to clearly link that structure to the claimed function.  </a:t>
            </a:r>
            <a:r>
              <a:rPr lang="en-US" b="1" i="1" baseline="0" dirty="0" smtClean="0"/>
              <a:t>If it is determined that the claim is indefinite, the claim should be rejected under section 112(b), and c</a:t>
            </a:r>
            <a:r>
              <a:rPr lang="en-US" b="1" i="1" dirty="0" smtClean="0"/>
              <a:t>lear reasons for the rejection should be provided in the Examiner’s action</a:t>
            </a:r>
            <a:r>
              <a:rPr lang="en-US" dirty="0" smtClean="0"/>
              <a:t>.  Providing</a:t>
            </a:r>
            <a:r>
              <a:rPr lang="en-US" baseline="0" dirty="0" smtClean="0"/>
              <a:t> reasons</a:t>
            </a:r>
            <a:r>
              <a:rPr lang="en-US" dirty="0" smtClean="0"/>
              <a:t> makes the written record clear as to the specific deficiencies, provides the applicant an opportunity to directly address the issues, and provides an explanation regarding claim construction when needed to assist in clarifying a position. If needed, the corresponding structure for a § 112(f) limitation should also be identified.</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6</a:t>
            </a:fld>
            <a:endParaRPr lang="en-US" dirty="0"/>
          </a:p>
        </p:txBody>
      </p:sp>
    </p:spTree>
    <p:extLst>
      <p:ext uri="{BB962C8B-B14F-4D97-AF65-F5344CB8AC3E}">
        <p14:creationId xmlns:p14="http://schemas.microsoft.com/office/powerpoint/2010/main" val="155695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14437" eaLnBrk="0" hangingPunct="0">
              <a:defRPr b="1" i="1">
                <a:solidFill>
                  <a:srgbClr val="FF0000"/>
                </a:solidFill>
                <a:latin typeface="Arial" charset="0"/>
              </a:defRPr>
            </a:lvl1pPr>
            <a:lvl2pPr marL="702574" indent="-269502" defTabSz="914437" eaLnBrk="0" hangingPunct="0">
              <a:defRPr b="1" i="1">
                <a:solidFill>
                  <a:srgbClr val="FF0000"/>
                </a:solidFill>
                <a:latin typeface="Arial" charset="0"/>
              </a:defRPr>
            </a:lvl2pPr>
            <a:lvl3pPr marL="1081123" indent="-216537" defTabSz="914437" eaLnBrk="0" hangingPunct="0">
              <a:defRPr b="1" i="1">
                <a:solidFill>
                  <a:srgbClr val="FF0000"/>
                </a:solidFill>
                <a:latin typeface="Arial" charset="0"/>
              </a:defRPr>
            </a:lvl3pPr>
            <a:lvl4pPr marL="1514195" indent="-216537" defTabSz="914437" eaLnBrk="0" hangingPunct="0">
              <a:defRPr b="1" i="1">
                <a:solidFill>
                  <a:srgbClr val="FF0000"/>
                </a:solidFill>
                <a:latin typeface="Arial" charset="0"/>
              </a:defRPr>
            </a:lvl4pPr>
            <a:lvl5pPr marL="1945710" indent="-216537" defTabSz="914437" eaLnBrk="0" hangingPunct="0">
              <a:defRPr b="1" i="1">
                <a:solidFill>
                  <a:srgbClr val="FF0000"/>
                </a:solidFill>
                <a:latin typeface="Arial" charset="0"/>
              </a:defRPr>
            </a:lvl5pPr>
            <a:lvl6pPr marL="2394360" indent="-216537" defTabSz="914437" eaLnBrk="0" fontAlgn="base" hangingPunct="0">
              <a:spcBef>
                <a:spcPct val="0"/>
              </a:spcBef>
              <a:spcAft>
                <a:spcPct val="0"/>
              </a:spcAft>
              <a:defRPr b="1" i="1">
                <a:solidFill>
                  <a:srgbClr val="FF0000"/>
                </a:solidFill>
                <a:latin typeface="Arial" charset="0"/>
              </a:defRPr>
            </a:lvl6pPr>
            <a:lvl7pPr marL="2843011" indent="-216537" defTabSz="914437" eaLnBrk="0" fontAlgn="base" hangingPunct="0">
              <a:spcBef>
                <a:spcPct val="0"/>
              </a:spcBef>
              <a:spcAft>
                <a:spcPct val="0"/>
              </a:spcAft>
              <a:defRPr b="1" i="1">
                <a:solidFill>
                  <a:srgbClr val="FF0000"/>
                </a:solidFill>
                <a:latin typeface="Arial" charset="0"/>
              </a:defRPr>
            </a:lvl7pPr>
            <a:lvl8pPr marL="3291661" indent="-216537" defTabSz="914437" eaLnBrk="0" fontAlgn="base" hangingPunct="0">
              <a:spcBef>
                <a:spcPct val="0"/>
              </a:spcBef>
              <a:spcAft>
                <a:spcPct val="0"/>
              </a:spcAft>
              <a:defRPr b="1" i="1">
                <a:solidFill>
                  <a:srgbClr val="FF0000"/>
                </a:solidFill>
                <a:latin typeface="Arial" charset="0"/>
              </a:defRPr>
            </a:lvl8pPr>
            <a:lvl9pPr marL="3740311" indent="-216537" defTabSz="914437"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7</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12838" y="698500"/>
            <a:ext cx="4641850" cy="3482975"/>
          </a:xfrm>
          <a:ln/>
        </p:spPr>
      </p:sp>
      <p:sp>
        <p:nvSpPr>
          <p:cNvPr id="25604" name="Rectangle 3"/>
          <p:cNvSpPr>
            <a:spLocks noGrp="1" noChangeArrowheads="1"/>
          </p:cNvSpPr>
          <p:nvPr>
            <p:ph type="body" idx="1"/>
          </p:nvPr>
        </p:nvSpPr>
        <p:spPr>
          <a:xfrm>
            <a:off x="914714" y="4416433"/>
            <a:ext cx="5028579" cy="4183063"/>
          </a:xfrm>
        </p:spPr>
        <p:txBody>
          <a:bodyPr/>
          <a:lstStyle/>
          <a:p>
            <a:pPr eaLnBrk="1" hangingPunct="1"/>
            <a:r>
              <a:rPr lang="en-US" dirty="0" smtClean="0">
                <a:latin typeface="+mn-lt"/>
              </a:rPr>
              <a:t>We will now address several common types</a:t>
            </a:r>
            <a:r>
              <a:rPr lang="en-US" baseline="0" dirty="0" smtClean="0">
                <a:latin typeface="+mn-lt"/>
              </a:rPr>
              <a:t> of software-related claim issues.  </a:t>
            </a:r>
          </a:p>
          <a:p>
            <a:pPr eaLnBrk="1" hangingPunct="1"/>
            <a:r>
              <a:rPr lang="en-US" baseline="0" dirty="0" smtClean="0">
                <a:latin typeface="+mn-lt"/>
              </a:rPr>
              <a:t>It should be noted the use of the word “computer” in this presentation is intended to be a generic reference that includes processing devices such as computers, microprocessors, and the like.  </a:t>
            </a:r>
            <a:endParaRPr lang="en-US" dirty="0" smtClean="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Programmed computer functions require a computer programmed with an “algorithm” to perform the function.   In the context of programmed</a:t>
            </a:r>
            <a:r>
              <a:rPr lang="en-US" sz="1200" baseline="0" dirty="0" smtClean="0"/>
              <a:t> functions, an algorithm is a step-by-step procedure for accomplishing a given result.  </a:t>
            </a:r>
            <a:r>
              <a:rPr lang="en-US" sz="1200" dirty="0" smtClean="0"/>
              <a:t>An algorithm may be expressed in various ways, provided the description sets forth a sufficient step-by-step procedure for accomplishing the result.</a:t>
            </a:r>
            <a:r>
              <a:rPr lang="en-US" sz="1200" baseline="0" dirty="0" smtClean="0"/>
              <a:t>  The adequacy and amount of disclosure required of the algorithm </a:t>
            </a:r>
            <a:r>
              <a:rPr lang="en-US" sz="1200" b="1" i="1" baseline="0" dirty="0" smtClean="0"/>
              <a:t>should be evaluated on a case-by-case basis</a:t>
            </a:r>
            <a:r>
              <a:rPr lang="en-US" sz="1200" baseline="0" dirty="0" smtClean="0"/>
              <a:t>. </a:t>
            </a:r>
            <a:r>
              <a:rPr lang="en-US" sz="1200" baseline="0" dirty="0" smtClean="0">
                <a:solidFill>
                  <a:srgbClr val="FF0000"/>
                </a:solidFill>
              </a:rPr>
              <a:t> </a:t>
            </a:r>
            <a:r>
              <a:rPr lang="en-US" sz="1200" baseline="0" dirty="0" smtClean="0"/>
              <a:t>The amount of detail required depends on the subject matter in view of the existing knowledge in the field. The specification can express the algorithm in any understandable terms including mathematical formulas, prose or as flow charts, for example.  [</a:t>
            </a:r>
            <a:r>
              <a:rPr lang="en-US" sz="1200" i="1" baseline="0" dirty="0" smtClean="0"/>
              <a:t>Finisar Corp. v. DirecTV Group Inc.</a:t>
            </a:r>
            <a:r>
              <a:rPr lang="en-US" sz="1200" i="0" baseline="0" dirty="0" smtClean="0"/>
              <a:t>, 86 USPQ2d 1609, 1623, (Fed. Cir. 2008)]</a:t>
            </a:r>
            <a:r>
              <a:rPr lang="en-US" sz="1200" i="1" baseline="0" dirty="0" smtClean="0"/>
              <a:t> </a:t>
            </a:r>
            <a:r>
              <a:rPr lang="en-US" sz="1200" baseline="0" dirty="0" smtClean="0"/>
              <a:t>Any manner of disclosure that provides a sufficient explanation of how the function is accomplished is acceptable “structure.”  </a:t>
            </a:r>
          </a:p>
          <a:p>
            <a:endParaRPr lang="en-US" sz="1200" baseline="0" dirty="0" smtClean="0"/>
          </a:p>
          <a:p>
            <a:r>
              <a:rPr lang="en-US" sz="1200" baseline="0" dirty="0" smtClean="0"/>
              <a:t>It is important to remember that the disclosure must identify the way the inventor performs the function, whether or not a skilled artisan might otherwise be able to glean another way from other sources or his or her own understanding. The reason that disclosure of the specific algorithm is required is precisely because various ways might exist to perform the function.  The </a:t>
            </a:r>
            <a:r>
              <a:rPr lang="en-US" sz="1200" i="1" baseline="0" dirty="0" smtClean="0"/>
              <a:t>quid pro quo</a:t>
            </a:r>
            <a:r>
              <a:rPr lang="en-US" sz="1200" baseline="0" dirty="0" smtClean="0"/>
              <a:t> of 112f is that the applicant is permitted to recite claim limitations using purely functional terms provided that the supporting specification specifically identifies the structure (including an algorithm for specialized functions) that performs the claimed function.  When using section 112(f) claiming, the public is entitled to know which way of performing the function is covered by the patent claims.  </a:t>
            </a:r>
          </a:p>
          <a:p>
            <a:endParaRPr lang="en-US" sz="1200" baseline="0" dirty="0" smtClean="0"/>
          </a:p>
          <a:p>
            <a:r>
              <a:rPr lang="en-US" sz="1200" baseline="0" dirty="0" smtClean="0"/>
              <a:t>If it is determined that the algorithm is missing or insufficient, reasons should be placed on the record as to the specific deficiency.   For example, the Office action can state “the specialized function of x requires disclosure of an algorithm, but the specification does not describe any procedure for performing function x.” </a:t>
            </a:r>
          </a:p>
        </p:txBody>
      </p:sp>
      <p:sp>
        <p:nvSpPr>
          <p:cNvPr id="4" name="Slide Number Placeholder 3"/>
          <p:cNvSpPr>
            <a:spLocks noGrp="1"/>
          </p:cNvSpPr>
          <p:nvPr>
            <p:ph type="sldNum" sz="quarter" idx="10"/>
          </p:nvPr>
        </p:nvSpPr>
        <p:spPr/>
        <p:txBody>
          <a:bodyPr/>
          <a:lstStyle/>
          <a:p>
            <a:fld id="{62F92C84-B01C-47C1-8F34-408C4D08CA9E}" type="slidenum">
              <a:rPr lang="en-US" smtClean="0"/>
              <a:t>8</a:t>
            </a:fld>
            <a:endParaRPr lang="en-US" dirty="0"/>
          </a:p>
        </p:txBody>
      </p:sp>
    </p:spTree>
    <p:extLst>
      <p:ext uri="{BB962C8B-B14F-4D97-AF65-F5344CB8AC3E}">
        <p14:creationId xmlns:p14="http://schemas.microsoft.com/office/powerpoint/2010/main" val="3001819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Computer-implemented functions fall into two general types:  The first type are </a:t>
            </a:r>
            <a:r>
              <a:rPr lang="en-US" dirty="0" smtClean="0"/>
              <a:t>specialized </a:t>
            </a:r>
            <a:r>
              <a:rPr lang="en-US" dirty="0" smtClean="0"/>
              <a:t>functions.  These are functions other than those commonly known in the art.</a:t>
            </a:r>
            <a:r>
              <a:rPr lang="en-US" baseline="0" dirty="0" smtClean="0"/>
              <a:t>  Courts often describe these functions as requiring “special programming” in order for a general purpose computer or computer component to perform the function.  </a:t>
            </a:r>
            <a:r>
              <a:rPr lang="en-US" dirty="0" smtClean="0"/>
              <a:t>An example of</a:t>
            </a:r>
            <a:r>
              <a:rPr lang="en-US" baseline="0" dirty="0" smtClean="0"/>
              <a:t> a specialized function is a</a:t>
            </a:r>
            <a:r>
              <a:rPr lang="en-US" dirty="0" smtClean="0"/>
              <a:t> “means for matching incoming orders with inventory on a pro rata basis.”  Special programming</a:t>
            </a:r>
            <a:r>
              <a:rPr lang="en-US" baseline="0" dirty="0" smtClean="0"/>
              <a:t> is typically described as the </a:t>
            </a:r>
            <a:r>
              <a:rPr lang="en-US" dirty="0" smtClean="0"/>
              <a:t>algorithm by which the computer operates.  [Example derived from </a:t>
            </a:r>
            <a:r>
              <a:rPr lang="en-US" i="1" dirty="0" smtClean="0"/>
              <a:t>Chicago Board Options</a:t>
            </a:r>
            <a:r>
              <a:rPr lang="en-US" i="1" baseline="0" dirty="0" smtClean="0"/>
              <a:t> Exchange v. Int. Securities Exchange</a:t>
            </a:r>
            <a:r>
              <a:rPr lang="en-US" baseline="0" dirty="0" smtClean="0"/>
              <a:t> (Fed. Cir. 2014</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type are non-specialized functions.  Those are functions known by those of ordinary skill in the art as being commonly performed by a general purpose computer or computer component.  An example of a non-specialized function is a “means for storing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a:t>
            </a:r>
            <a:r>
              <a:rPr lang="en-US" baseline="0" dirty="0" smtClean="0"/>
              <a:t>t is critical to focus on the entire claimed function when evaluating whether the function is specialized or </a:t>
            </a:r>
            <a:r>
              <a:rPr lang="en-US" baseline="0" dirty="0" smtClean="0"/>
              <a:t>non-specialized.  </a:t>
            </a:r>
            <a:r>
              <a:rPr lang="en-US" baseline="0" dirty="0" smtClean="0"/>
              <a:t>More detailed functions are usually specialized.  </a:t>
            </a:r>
          </a:p>
          <a:p>
            <a:endParaRPr lang="en-US" dirty="0" smtClean="0"/>
          </a:p>
          <a:p>
            <a:r>
              <a:rPr lang="en-US" dirty="0" smtClean="0"/>
              <a:t>Next we will look at what level of disclosure of supporting structure is required for each type of function. </a:t>
            </a:r>
          </a:p>
        </p:txBody>
      </p:sp>
      <p:sp>
        <p:nvSpPr>
          <p:cNvPr id="4" name="Slide Number Placeholder 3"/>
          <p:cNvSpPr>
            <a:spLocks noGrp="1"/>
          </p:cNvSpPr>
          <p:nvPr>
            <p:ph type="sldNum" sz="quarter" idx="10"/>
          </p:nvPr>
        </p:nvSpPr>
        <p:spPr/>
        <p:txBody>
          <a:bodyPr/>
          <a:lstStyle/>
          <a:p>
            <a:fld id="{62F92C84-B01C-47C1-8F34-408C4D08CA9E}" type="slidenum">
              <a:rPr lang="en-US" smtClean="0"/>
              <a:t>9</a:t>
            </a:fld>
            <a:endParaRPr lang="en-US" dirty="0"/>
          </a:p>
        </p:txBody>
      </p:sp>
    </p:spTree>
    <p:extLst>
      <p:ext uri="{BB962C8B-B14F-4D97-AF65-F5344CB8AC3E}">
        <p14:creationId xmlns:p14="http://schemas.microsoft.com/office/powerpoint/2010/main" val="14562690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8" descr="redo9.jp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9"/>
          <p:cNvGrpSpPr>
            <a:grpSpLocks/>
          </p:cNvGrpSpPr>
          <p:nvPr/>
        </p:nvGrpSpPr>
        <p:grpSpPr bwMode="auto">
          <a:xfrm>
            <a:off x="990600" y="304800"/>
            <a:ext cx="8382000" cy="1219200"/>
            <a:chOff x="624" y="192"/>
            <a:chExt cx="5280" cy="768"/>
          </a:xfrm>
        </p:grpSpPr>
        <p:pic>
          <p:nvPicPr>
            <p:cNvPr id="6" name="Picture 12" descr="USPTO SEAL copy.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24" y="192"/>
              <a:ext cx="7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1536" y="468"/>
              <a:ext cx="4368" cy="213"/>
            </a:xfrm>
            <a:prstGeom prst="rect">
              <a:avLst/>
            </a:prstGeom>
            <a:noFill/>
            <a:ln w="9525">
              <a:noFill/>
              <a:miter lim="800000"/>
              <a:headEnd/>
              <a:tailEnd/>
            </a:ln>
            <a:effectLst/>
          </p:spPr>
          <p:txBody>
            <a:bodyPr>
              <a:spAutoFit/>
            </a:bodyPr>
            <a:lstStyle/>
            <a:p>
              <a:pPr>
                <a:spcBef>
                  <a:spcPct val="50000"/>
                </a:spcBef>
                <a:defRPr/>
              </a:pPr>
              <a:r>
                <a:rPr lang="en-US" sz="1600" b="1" dirty="0">
                  <a:solidFill>
                    <a:prstClr val="black"/>
                  </a:solidFill>
                  <a:latin typeface="Times New Roman" pitchFamily="18" charset="0"/>
                  <a:cs typeface="Times New Roman" pitchFamily="18" charset="0"/>
                </a:rPr>
                <a:t>UNITED STATES PATENT AND TRADEMARK OFFICE</a:t>
              </a:r>
            </a:p>
          </p:txBody>
        </p:sp>
      </p:grpSp>
      <p:cxnSp>
        <p:nvCxnSpPr>
          <p:cNvPr id="8" name="Straight Connector 7"/>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Text Box 44"/>
          <p:cNvSpPr txBox="1">
            <a:spLocks noChangeArrowheads="1"/>
          </p:cNvSpPr>
          <p:nvPr/>
        </p:nvSpPr>
        <p:spPr bwMode="auto">
          <a:xfrm>
            <a:off x="838200" y="5791200"/>
            <a:ext cx="7620000" cy="338138"/>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600" dirty="0">
                <a:solidFill>
                  <a:srgbClr val="3B3B3B">
                    <a:lumMod val="75000"/>
                  </a:srgbClr>
                </a:solidFill>
              </a:rPr>
              <a:t>A full transcript of this presentation can be found under the “Notes” Tab.</a:t>
            </a:r>
          </a:p>
        </p:txBody>
      </p:sp>
      <p:sp>
        <p:nvSpPr>
          <p:cNvPr id="19466" name="Text Placeholder 29"/>
          <p:cNvSpPr>
            <a:spLocks noGrp="1"/>
          </p:cNvSpPr>
          <p:nvPr>
            <p:ph type="subTitle" idx="1"/>
          </p:nvPr>
        </p:nvSpPr>
        <p:spPr>
          <a:xfrm>
            <a:off x="838200" y="3581400"/>
            <a:ext cx="6781800" cy="685800"/>
          </a:xfrm>
        </p:spPr>
        <p:txBody>
          <a:bodyPr/>
          <a:lstStyle>
            <a:lvl1pPr marL="36513" indent="0" algn="ctr">
              <a:buFont typeface="Arial" charset="0"/>
              <a:buNone/>
              <a:defRPr sz="1800" smtClean="0">
                <a:solidFill>
                  <a:schemeClr val="tx1"/>
                </a:solidFill>
              </a:defRPr>
            </a:lvl1pPr>
          </a:lstStyle>
          <a:p>
            <a:r>
              <a:rPr lang="en-US" smtClean="0"/>
              <a:t>Click to edit Master subtitle style</a:t>
            </a:r>
            <a:endParaRPr lang="en-US" dirty="0" smtClean="0"/>
          </a:p>
        </p:txBody>
      </p:sp>
      <p:sp>
        <p:nvSpPr>
          <p:cNvPr id="19478" name="Title Placeholder 8"/>
          <p:cNvSpPr>
            <a:spLocks noGrp="1"/>
          </p:cNvSpPr>
          <p:nvPr>
            <p:ph type="ctrTitle"/>
          </p:nvPr>
        </p:nvSpPr>
        <p:spPr>
          <a:xfrm>
            <a:off x="609600" y="2514600"/>
            <a:ext cx="7315200" cy="857250"/>
          </a:xfrm>
        </p:spPr>
        <p:txBody>
          <a:bodyPr/>
          <a:lstStyle>
            <a:lvl1pPr algn="ctr">
              <a:defRPr sz="3200" smtClean="0"/>
            </a:lvl1pPr>
          </a:lstStyle>
          <a:p>
            <a:r>
              <a:rPr lang="en-US" smtClean="0"/>
              <a:t>Click to edit Master title style</a:t>
            </a:r>
            <a:endParaRPr lang="en-US" dirty="0" smtClean="0"/>
          </a:p>
        </p:txBody>
      </p:sp>
      <p:sp>
        <p:nvSpPr>
          <p:cNvPr id="10" name="Date Placeholder 9"/>
          <p:cNvSpPr>
            <a:spLocks noGrp="1"/>
          </p:cNvSpPr>
          <p:nvPr>
            <p:ph type="dt" sz="half" idx="10"/>
          </p:nvPr>
        </p:nvSpPr>
        <p:spPr>
          <a:xfrm>
            <a:off x="457200" y="6245225"/>
            <a:ext cx="2133600" cy="476250"/>
          </a:xfrm>
        </p:spPr>
        <p:txBody>
          <a:bodyPr/>
          <a:lstStyle>
            <a:lvl1pPr algn="l" eaLnBrk="1" fontAlgn="auto" latinLnBrk="0" hangingPunct="1">
              <a:spcBef>
                <a:spcPts val="0"/>
              </a:spcBef>
              <a:spcAft>
                <a:spcPts val="0"/>
              </a:spcAft>
              <a:defRPr kumimoji="0" sz="1200">
                <a:solidFill>
                  <a:schemeClr val="tx1"/>
                </a:solidFill>
                <a:latin typeface="+mn-lt"/>
              </a:defRPr>
            </a:lvl1pPr>
          </a:lstStyle>
          <a:p>
            <a:pPr>
              <a:defRPr/>
            </a:pPr>
            <a:fld id="{476B840B-F2EC-412B-850A-9949D018A79C}" type="datetime1">
              <a:rPr lang="en-US" smtClean="0">
                <a:solidFill>
                  <a:prstClr val="white"/>
                </a:solidFill>
              </a:rPr>
              <a:pPr>
                <a:defRPr/>
              </a:pPr>
              <a:t>5/19/2014</a:t>
            </a:fld>
            <a:endParaRPr lang="en-US" dirty="0">
              <a:solidFill>
                <a:prstClr val="white"/>
              </a:solidFill>
            </a:endParaRPr>
          </a:p>
        </p:txBody>
      </p:sp>
      <p:sp>
        <p:nvSpPr>
          <p:cNvPr id="11" name="Footer Placeholder 21"/>
          <p:cNvSpPr>
            <a:spLocks noGrp="1"/>
          </p:cNvSpPr>
          <p:nvPr>
            <p:ph type="ftr" sz="quarter" idx="11"/>
          </p:nvPr>
        </p:nvSpPr>
        <p:spPr>
          <a:xfrm>
            <a:off x="3124200" y="6245225"/>
            <a:ext cx="2895600" cy="476250"/>
          </a:xfrm>
        </p:spPr>
        <p:txBody>
          <a:bodyPr/>
          <a:lstStyle>
            <a:lvl1pPr algn="ctr" eaLnBrk="1" fontAlgn="auto" latinLnBrk="0" hangingPunct="1">
              <a:spcBef>
                <a:spcPts val="0"/>
              </a:spcBef>
              <a:spcAft>
                <a:spcPts val="0"/>
              </a:spcAft>
              <a:defRPr kumimoji="0" sz="1200">
                <a:solidFill>
                  <a:schemeClr val="tx1"/>
                </a:solidFill>
                <a:latin typeface="+mn-lt"/>
              </a:defRPr>
            </a:lvl1pPr>
          </a:lstStyle>
          <a:p>
            <a:pPr>
              <a:defRPr/>
            </a:pPr>
            <a:endParaRPr lang="en-US" dirty="0">
              <a:solidFill>
                <a:prstClr val="white"/>
              </a:solidFill>
            </a:endParaRPr>
          </a:p>
        </p:txBody>
      </p:sp>
      <p:sp>
        <p:nvSpPr>
          <p:cNvPr id="12" name="Slide Number Placeholder 17"/>
          <p:cNvSpPr>
            <a:spLocks noGrp="1"/>
          </p:cNvSpPr>
          <p:nvPr>
            <p:ph type="sldNum" sz="quarter" idx="12"/>
          </p:nvPr>
        </p:nvSpPr>
        <p:spPr>
          <a:xfrm>
            <a:off x="6553200" y="6245225"/>
            <a:ext cx="2133600" cy="476250"/>
          </a:xfrm>
        </p:spPr>
        <p:txBody>
          <a:bodyPr/>
          <a:lstStyle>
            <a:lvl1pPr algn="r" eaLnBrk="1" fontAlgn="auto" latinLnBrk="0" hangingPunct="1">
              <a:spcBef>
                <a:spcPts val="0"/>
              </a:spcBef>
              <a:spcAft>
                <a:spcPts val="0"/>
              </a:spcAft>
              <a:defRPr kumimoji="0" sz="1200">
                <a:solidFill>
                  <a:schemeClr val="tx1"/>
                </a:solidFill>
                <a:latin typeface="+mn-lt"/>
              </a:defRPr>
            </a:lvl1pPr>
          </a:lstStyle>
          <a:p>
            <a:pPr>
              <a:defRPr/>
            </a:pPr>
            <a:fld id="{31DF6D0D-64F3-4351-96EC-5E5B4DDB786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231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458200" cy="4800600"/>
          </a:xfrm>
        </p:spPr>
        <p:txBody>
          <a:bodyPr/>
          <a:lstStyle>
            <a:lvl1pPr>
              <a:buClrTx/>
              <a:defRPr>
                <a:solidFill>
                  <a:schemeClr val="bg1">
                    <a:lumMod val="95000"/>
                    <a:lumOff val="5000"/>
                  </a:schemeClr>
                </a:solidFill>
              </a:defRPr>
            </a:lvl1pPr>
            <a:lvl2pPr>
              <a:buClrTx/>
              <a:defRPr>
                <a:solidFill>
                  <a:schemeClr val="bg1">
                    <a:lumMod val="95000"/>
                    <a:lumOff val="5000"/>
                  </a:schemeClr>
                </a:solidFill>
              </a:defRPr>
            </a:lvl2pPr>
            <a:lvl3pPr>
              <a:buClrTx/>
              <a:defRPr>
                <a:solidFill>
                  <a:schemeClr val="bg1">
                    <a:lumMod val="95000"/>
                    <a:lumOff val="5000"/>
                  </a:schemeClr>
                </a:solidFill>
              </a:defRPr>
            </a:lvl3pPr>
            <a:lvl4pPr>
              <a:buClrTx/>
              <a:defRPr>
                <a:solidFill>
                  <a:schemeClr val="bg1">
                    <a:lumMod val="95000"/>
                    <a:lumOff val="5000"/>
                  </a:schemeClr>
                </a:solidFill>
              </a:defRPr>
            </a:lvl4pPr>
            <a:lvl5pPr>
              <a:buClrTx/>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228600" y="393700"/>
            <a:ext cx="7467600" cy="762000"/>
          </a:xfrm>
        </p:spPr>
        <p:txBody>
          <a:bodyPr/>
          <a:lstStyle>
            <a:lvl1pPr algn="l">
              <a:defRPr b="1" cap="none" spc="0">
                <a:ln>
                  <a:noFill/>
                </a:ln>
                <a:solidFill>
                  <a:schemeClr val="tx1"/>
                </a:solidFill>
                <a:effectLst/>
                <a:latin typeface="+mn-lt"/>
                <a:cs typeface="Arial" pitchFamily="34" charset="0"/>
              </a:defRPr>
            </a:lvl1pPr>
          </a:lstStyle>
          <a:p>
            <a:r>
              <a:rPr lang="en-US" smtClean="0"/>
              <a:t>Click to edit Master title style</a:t>
            </a:r>
            <a:endParaRPr lang="en-US" dirty="0"/>
          </a:p>
        </p:txBody>
      </p:sp>
      <p:sp>
        <p:nvSpPr>
          <p:cNvPr id="4" name="Date Placeholder 9"/>
          <p:cNvSpPr>
            <a:spLocks noGrp="1"/>
          </p:cNvSpPr>
          <p:nvPr>
            <p:ph type="dt" sz="half" idx="10"/>
          </p:nvPr>
        </p:nvSpPr>
        <p:spPr>
          <a:xfrm>
            <a:off x="152400" y="6324600"/>
            <a:ext cx="2133600" cy="212725"/>
          </a:xfrm>
        </p:spPr>
        <p:txBody>
          <a:bodyPr/>
          <a:lstStyle>
            <a:lvl1pPr>
              <a:defRPr/>
            </a:lvl1pPr>
          </a:lstStyle>
          <a:p>
            <a:pPr>
              <a:defRPr/>
            </a:pPr>
            <a:fld id="{452F5A8B-175D-478E-BD42-35A295E66CDA}"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5" name="Footer Placeholder 21"/>
          <p:cNvSpPr>
            <a:spLocks noGrp="1"/>
          </p:cNvSpPr>
          <p:nvPr>
            <p:ph type="ftr" sz="quarter" idx="11"/>
          </p:nvPr>
        </p:nvSpPr>
        <p:spPr>
          <a:xfrm>
            <a:off x="3124200" y="6324600"/>
            <a:ext cx="2895600" cy="212725"/>
          </a:xfrm>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a:xfrm>
            <a:off x="7391400" y="6324600"/>
            <a:ext cx="1219200" cy="212725"/>
          </a:xfrm>
        </p:spPr>
        <p:txBody>
          <a:bodyPr/>
          <a:lstStyle>
            <a:lvl1pPr>
              <a:defRPr/>
            </a:lvl1pPr>
          </a:lstStyle>
          <a:p>
            <a:pPr>
              <a:defRPr/>
            </a:pPr>
            <a:fld id="{9DF37999-0968-458D-BB7D-69BAF6E7412C}"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2048272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2"/>
          <p:cNvSpPr>
            <a:spLocks noGrp="1" noChangeArrowheads="1"/>
          </p:cNvSpPr>
          <p:nvPr>
            <p:ph type="dt" sz="half" idx="10"/>
          </p:nvPr>
        </p:nvSpPr>
        <p:spPr/>
        <p:txBody>
          <a:bodyPr/>
          <a:lstStyle>
            <a:lvl1pPr>
              <a:defRPr/>
            </a:lvl1pPr>
          </a:lstStyle>
          <a:p>
            <a:pPr>
              <a:defRPr/>
            </a:pPr>
            <a:fld id="{D47DF47D-853C-4F38-9D5C-583BA39BDF7E}" type="datetime1">
              <a:rPr lang="en-US"/>
              <a:pPr>
                <a:defRPr/>
              </a:pPr>
              <a:t>5/19/2014</a:t>
            </a:fld>
            <a:endParaRPr lang="en-US" dirty="0"/>
          </a:p>
        </p:txBody>
      </p:sp>
      <p:sp>
        <p:nvSpPr>
          <p:cNvPr id="8" name="Rectangle 2053"/>
          <p:cNvSpPr>
            <a:spLocks noGrp="1" noChangeArrowheads="1"/>
          </p:cNvSpPr>
          <p:nvPr>
            <p:ph type="ftr" sz="quarter" idx="11"/>
          </p:nvPr>
        </p:nvSpPr>
        <p:spPr/>
        <p:txBody>
          <a:bodyPr/>
          <a:lstStyle>
            <a:lvl1pPr>
              <a:defRPr/>
            </a:lvl1pPr>
          </a:lstStyle>
          <a:p>
            <a:endParaRPr lang="en-US" dirty="0"/>
          </a:p>
        </p:txBody>
      </p:sp>
      <p:sp>
        <p:nvSpPr>
          <p:cNvPr id="9" name="Rectangle 2054"/>
          <p:cNvSpPr>
            <a:spLocks noGrp="1" noChangeArrowheads="1"/>
          </p:cNvSpPr>
          <p:nvPr>
            <p:ph type="sldNum" sz="quarter" idx="12"/>
          </p:nvPr>
        </p:nvSpPr>
        <p:spPr/>
        <p:txBody>
          <a:bodyPr/>
          <a:lstStyle>
            <a:lvl1pPr>
              <a:defRPr/>
            </a:lvl1pPr>
          </a:lstStyle>
          <a:p>
            <a:pPr>
              <a:defRPr/>
            </a:pPr>
            <a:fld id="{0AB39FF4-569B-4BBF-A047-967FB991C1DA}" type="slidenum">
              <a:rPr lang="en-US"/>
              <a:pPr>
                <a:defRPr/>
              </a:pPr>
              <a:t>‹#›</a:t>
            </a:fld>
            <a:endParaRPr lang="en-US" dirty="0"/>
          </a:p>
        </p:txBody>
      </p:sp>
    </p:spTree>
    <p:extLst>
      <p:ext uri="{BB962C8B-B14F-4D97-AF65-F5344CB8AC3E}">
        <p14:creationId xmlns:p14="http://schemas.microsoft.com/office/powerpoint/2010/main" val="1876223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2052"/>
          <p:cNvSpPr>
            <a:spLocks noGrp="1" noChangeArrowheads="1"/>
          </p:cNvSpPr>
          <p:nvPr>
            <p:ph type="dt" sz="half" idx="10"/>
          </p:nvPr>
        </p:nvSpPr>
        <p:spPr/>
        <p:txBody>
          <a:bodyPr/>
          <a:lstStyle>
            <a:lvl1pPr>
              <a:defRPr/>
            </a:lvl1pPr>
          </a:lstStyle>
          <a:p>
            <a:pPr>
              <a:defRPr/>
            </a:pPr>
            <a:fld id="{8259DEAE-F8D0-475A-9D91-347528C4D482}" type="datetime1">
              <a:rPr lang="en-US"/>
              <a:pPr>
                <a:defRPr/>
              </a:pPr>
              <a:t>5/19/2014</a:t>
            </a:fld>
            <a:endParaRPr lang="en-US" dirty="0"/>
          </a:p>
        </p:txBody>
      </p:sp>
      <p:sp>
        <p:nvSpPr>
          <p:cNvPr id="3" name="Rectangle 2053"/>
          <p:cNvSpPr>
            <a:spLocks noGrp="1" noChangeArrowheads="1"/>
          </p:cNvSpPr>
          <p:nvPr>
            <p:ph type="ftr" sz="quarter" idx="11"/>
          </p:nvPr>
        </p:nvSpPr>
        <p:spPr/>
        <p:txBody>
          <a:bodyPr/>
          <a:lstStyle>
            <a:lvl1pPr>
              <a:defRPr/>
            </a:lvl1pPr>
          </a:lstStyle>
          <a:p>
            <a:endParaRPr lang="en-US" dirty="0"/>
          </a:p>
        </p:txBody>
      </p:sp>
      <p:sp>
        <p:nvSpPr>
          <p:cNvPr id="4" name="Rectangle 2054"/>
          <p:cNvSpPr>
            <a:spLocks noGrp="1" noChangeArrowheads="1"/>
          </p:cNvSpPr>
          <p:nvPr>
            <p:ph type="sldNum" sz="quarter" idx="12"/>
          </p:nvPr>
        </p:nvSpPr>
        <p:spPr/>
        <p:txBody>
          <a:bodyPr/>
          <a:lstStyle>
            <a:lvl1pPr>
              <a:defRPr/>
            </a:lvl1pPr>
          </a:lstStyle>
          <a:p>
            <a:pPr>
              <a:defRPr/>
            </a:pPr>
            <a:fld id="{55C81783-AC9A-446A-AFDE-6794C94C5B45}" type="slidenum">
              <a:rPr lang="en-US"/>
              <a:pPr>
                <a:defRPr/>
              </a:pPr>
              <a:t>‹#›</a:t>
            </a:fld>
            <a:endParaRPr lang="en-US" dirty="0"/>
          </a:p>
        </p:txBody>
      </p:sp>
    </p:spTree>
    <p:extLst>
      <p:ext uri="{BB962C8B-B14F-4D97-AF65-F5344CB8AC3E}">
        <p14:creationId xmlns:p14="http://schemas.microsoft.com/office/powerpoint/2010/main" val="1542431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4E0CD3D0-CD94-4684-9FC2-4FAE493327CE}" type="datetime1">
              <a:rPr lang="en-US"/>
              <a:pPr>
                <a:defRPr/>
              </a:pPr>
              <a:t>5/19/2014</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B0C0721C-2FA8-4DAA-B8B0-261FD572E650}" type="slidenum">
              <a:rPr lang="en-US"/>
              <a:pPr>
                <a:defRPr/>
              </a:pPr>
              <a:t>‹#›</a:t>
            </a:fld>
            <a:endParaRPr lang="en-US" dirty="0"/>
          </a:p>
        </p:txBody>
      </p:sp>
    </p:spTree>
    <p:extLst>
      <p:ext uri="{BB962C8B-B14F-4D97-AF65-F5344CB8AC3E}">
        <p14:creationId xmlns:p14="http://schemas.microsoft.com/office/powerpoint/2010/main" val="138214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D850EE8-86E6-4CCF-A3DD-3DA7D4B401CC}"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847403C7-1E97-4674-9788-C7E68A99D3E0}"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37604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C1C770-BEBB-408F-B5B0-C534C0B70BF0}"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223EE73-084F-4AC3-927F-BB7272FC44F8}"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91066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70648" cy="1143000"/>
          </a:xfrm>
        </p:spPr>
        <p:txBody>
          <a:bodyPr/>
          <a:lstStyle>
            <a:lvl1pPr algn="l">
              <a:defRPr sz="3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1B2B0EC-C78C-41D6-9DF1-C27C2FAAE87F}"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8EAC7E5-D0DF-4177-8F54-585C12D5E42F}"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379762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87BA04-E2A6-4140-90EF-0AD5532DA77E}"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1796758E-F435-4DD3-A724-BBDEE606364C}"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65997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A2FDE283-B577-4BAA-AC59-C71A6D6C921C}"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2D2DD245-4199-4852-B6AE-2881BB74B875}"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267761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BB9977E-031E-4930-87CD-DAE3D0AE665A}"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6AAF3C9-DDE8-47A2-8DB7-0D0FC88C833E}"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116610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73CF5E-4B19-44FD-867F-A5773233EF3F}"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62C849F-A49D-45AE-9F34-21F458CDD979}"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407458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9" descr="bbbbbbbbbbb.jpg"/>
          <p:cNvPicPr>
            <a:picLocks noChangeAspect="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9"/>
          <p:cNvSpPr>
            <a:spLocks noGrp="1"/>
          </p:cNvSpPr>
          <p:nvPr>
            <p:ph type="dt" sz="half" idx="2"/>
          </p:nvPr>
        </p:nvSpPr>
        <p:spPr>
          <a:xfrm>
            <a:off x="152400" y="6324600"/>
            <a:ext cx="2133600" cy="228600"/>
          </a:xfrm>
          <a:prstGeom prst="rect">
            <a:avLst/>
          </a:prstGeom>
        </p:spPr>
        <p:txBody>
          <a:bodyPr vert="horz" bIns="0" anchor="b"/>
          <a:lstStyle>
            <a:lvl1pPr algn="l" eaLnBrk="1" fontAlgn="auto" latinLnBrk="0" hangingPunct="1">
              <a:spcBef>
                <a:spcPts val="0"/>
              </a:spcBef>
              <a:spcAft>
                <a:spcPts val="0"/>
              </a:spcAft>
              <a:defRPr kumimoji="0" sz="1000">
                <a:solidFill>
                  <a:schemeClr val="tx2">
                    <a:lumMod val="25000"/>
                  </a:schemeClr>
                </a:solidFill>
                <a:latin typeface="+mn-lt"/>
              </a:defRPr>
            </a:lvl1pPr>
          </a:lstStyle>
          <a:p>
            <a:pPr>
              <a:defRPr/>
            </a:pPr>
            <a:fld id="{E38C84BD-2DFE-42E8-A6A5-2776F4588FD2}" type="datetime1">
              <a:rPr lang="en-US" smtClean="0">
                <a:solidFill>
                  <a:srgbClr val="D4D2D0">
                    <a:lumMod val="25000"/>
                  </a:srgbClr>
                </a:solidFill>
              </a:rPr>
              <a:pPr>
                <a:defRPr/>
              </a:pPr>
              <a:t>5/19/2014</a:t>
            </a:fld>
            <a:endParaRPr lang="en-US" dirty="0">
              <a:solidFill>
                <a:srgbClr val="D4D2D0">
                  <a:lumMod val="25000"/>
                </a:srgbClr>
              </a:solidFill>
            </a:endParaRPr>
          </a:p>
        </p:txBody>
      </p:sp>
      <p:sp>
        <p:nvSpPr>
          <p:cNvPr id="22" name="Footer Placeholder 21"/>
          <p:cNvSpPr>
            <a:spLocks noGrp="1"/>
          </p:cNvSpPr>
          <p:nvPr>
            <p:ph type="ftr" sz="quarter" idx="3"/>
          </p:nvPr>
        </p:nvSpPr>
        <p:spPr>
          <a:xfrm>
            <a:off x="3124200" y="6324600"/>
            <a:ext cx="2895600" cy="228600"/>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lumMod val="25000"/>
                  </a:schemeClr>
                </a:solidFill>
                <a:latin typeface="+mn-lt"/>
              </a:defRPr>
            </a:lvl1pPr>
          </a:lstStyle>
          <a:p>
            <a:pPr>
              <a:defRPr/>
            </a:pPr>
            <a:endParaRPr lang="en-US" dirty="0">
              <a:solidFill>
                <a:srgbClr val="D4D2D0">
                  <a:lumMod val="25000"/>
                </a:srgbClr>
              </a:solidFill>
            </a:endParaRPr>
          </a:p>
        </p:txBody>
      </p:sp>
      <p:sp>
        <p:nvSpPr>
          <p:cNvPr id="18" name="Slide Number Placeholder 17"/>
          <p:cNvSpPr>
            <a:spLocks noGrp="1"/>
          </p:cNvSpPr>
          <p:nvPr>
            <p:ph type="sldNum" sz="quarter" idx="4"/>
          </p:nvPr>
        </p:nvSpPr>
        <p:spPr>
          <a:xfrm>
            <a:off x="7848600" y="6324600"/>
            <a:ext cx="762000" cy="228600"/>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lumMod val="25000"/>
                  </a:schemeClr>
                </a:solidFill>
                <a:latin typeface="+mn-lt"/>
              </a:defRPr>
            </a:lvl1pPr>
          </a:lstStyle>
          <a:p>
            <a:pPr>
              <a:defRPr/>
            </a:pPr>
            <a:fld id="{02203F0D-D4E5-450A-A51D-A19793E7A470}" type="slidenum">
              <a:rPr lang="en-US">
                <a:solidFill>
                  <a:srgbClr val="D4D2D0">
                    <a:lumMod val="25000"/>
                  </a:srgbClr>
                </a:solidFill>
              </a:rPr>
              <a:pPr>
                <a:defRPr/>
              </a:pPr>
              <a:t>‹#›</a:t>
            </a:fld>
            <a:endParaRPr lang="en-US" dirty="0">
              <a:solidFill>
                <a:srgbClr val="D4D2D0">
                  <a:lumMod val="25000"/>
                </a:srgbClr>
              </a:solidFill>
            </a:endParaRPr>
          </a:p>
        </p:txBody>
      </p:sp>
      <p:cxnSp>
        <p:nvCxnSpPr>
          <p:cNvPr id="51" name="Straight Connector 50"/>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31" name="Text Placeholder 29"/>
          <p:cNvSpPr>
            <a:spLocks noGrp="1"/>
          </p:cNvSpPr>
          <p:nvPr>
            <p:ph type="body" idx="1"/>
          </p:nvPr>
        </p:nvSpPr>
        <p:spPr bwMode="auto">
          <a:xfrm>
            <a:off x="152400" y="14478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itle Placeholder 8"/>
          <p:cNvSpPr>
            <a:spLocks noGrp="1"/>
          </p:cNvSpPr>
          <p:nvPr>
            <p:ph type="title"/>
          </p:nvPr>
        </p:nvSpPr>
        <p:spPr bwMode="auto">
          <a:xfrm>
            <a:off x="228600" y="381000"/>
            <a:ext cx="7467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254" name="Text Box 6"/>
          <p:cNvSpPr txBox="1">
            <a:spLocks noChangeArrowheads="1"/>
          </p:cNvSpPr>
          <p:nvPr/>
        </p:nvSpPr>
        <p:spPr bwMode="auto">
          <a:xfrm>
            <a:off x="0" y="6661150"/>
            <a:ext cx="8305800" cy="215900"/>
          </a:xfrm>
          <a:prstGeom prst="rect">
            <a:avLst/>
          </a:prstGeom>
          <a:noFill/>
          <a:ln w="9525">
            <a:noFill/>
            <a:miter lim="800000"/>
            <a:headEnd/>
            <a:tailEnd/>
          </a:ln>
          <a:effectLst/>
        </p:spPr>
        <p:txBody>
          <a:bodyPr>
            <a:spAutoFit/>
          </a:bodyPr>
          <a:lstStyle/>
          <a:p>
            <a:pPr>
              <a:spcBef>
                <a:spcPct val="50000"/>
              </a:spcBef>
              <a:defRPr/>
            </a:pPr>
            <a:r>
              <a:rPr lang="en-US" sz="800" b="1" dirty="0">
                <a:solidFill>
                  <a:prstClr val="white"/>
                </a:solidFill>
                <a:latin typeface="Times New Roman" pitchFamily="18" charset="0"/>
                <a:cs typeface="Times New Roman" pitchFamily="18" charset="0"/>
              </a:rPr>
              <a:t>UNITED STATES PATENT AND TRADEMARK OFFICE</a:t>
            </a:r>
          </a:p>
        </p:txBody>
      </p:sp>
    </p:spTree>
    <p:extLst>
      <p:ext uri="{BB962C8B-B14F-4D97-AF65-F5344CB8AC3E}">
        <p14:creationId xmlns:p14="http://schemas.microsoft.com/office/powerpoint/2010/main" val="267925942"/>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1" r:id="rId10"/>
    <p:sldLayoutId id="2147483855" r:id="rId11"/>
    <p:sldLayoutId id="2147483864" r:id="rId12"/>
    <p:sldLayoutId id="2147483868" r:id="rId13"/>
    <p:sldLayoutId id="2147483871" r:id="rId14"/>
    <p:sldLayoutId id="2147483874" r:id="rId15"/>
    <p:sldLayoutId id="2147483875" r:id="rId16"/>
    <p:sldLayoutId id="2147483876" r:id="rId17"/>
    <p:sldLayoutId id="2147483877" r:id="rId18"/>
    <p:sldLayoutId id="2147483878" r:id="rId19"/>
    <p:sldLayoutId id="2147483879" r:id="rId20"/>
    <p:sldLayoutId id="2147483880" r:id="rId21"/>
    <p:sldLayoutId id="2147483881" r:id="rId22"/>
    <p:sldLayoutId id="2147483883" r:id="rId23"/>
    <p:sldLayoutId id="2147483884" r:id="rId24"/>
    <p:sldLayoutId id="2147483833" r:id="rId25"/>
    <p:sldLayoutId id="2147483834" r:id="rId26"/>
    <p:sldLayoutId id="2147483838" r:id="rId27"/>
  </p:sldLayoutIdLst>
  <p:hf hdr="0" ftr="0" dt="0"/>
  <p:txStyles>
    <p:titleStyle>
      <a:lvl1pPr algn="l" rtl="0" eaLnBrk="1" fontAlgn="base" hangingPunct="1">
        <a:spcBef>
          <a:spcPct val="0"/>
        </a:spcBef>
        <a:spcAft>
          <a:spcPct val="0"/>
        </a:spcAft>
        <a:defRPr sz="2600" b="1" i="1" kern="1200">
          <a:solidFill>
            <a:schemeClr val="tx1"/>
          </a:solidFill>
          <a:latin typeface="+mn-lt"/>
          <a:ea typeface="+mj-ea"/>
          <a:cs typeface="+mj-cs"/>
        </a:defRPr>
      </a:lvl1pPr>
      <a:lvl2pPr algn="l" rtl="0" eaLnBrk="1" fontAlgn="base" hangingPunct="1">
        <a:spcBef>
          <a:spcPct val="0"/>
        </a:spcBef>
        <a:spcAft>
          <a:spcPct val="0"/>
        </a:spcAft>
        <a:defRPr sz="2600" b="1" i="1">
          <a:solidFill>
            <a:schemeClr val="tx1"/>
          </a:solidFill>
          <a:latin typeface="Arial" charset="0"/>
        </a:defRPr>
      </a:lvl2pPr>
      <a:lvl3pPr algn="l" rtl="0" eaLnBrk="1" fontAlgn="base" hangingPunct="1">
        <a:spcBef>
          <a:spcPct val="0"/>
        </a:spcBef>
        <a:spcAft>
          <a:spcPct val="0"/>
        </a:spcAft>
        <a:defRPr sz="2600" b="1" i="1">
          <a:solidFill>
            <a:schemeClr val="tx1"/>
          </a:solidFill>
          <a:latin typeface="Arial" charset="0"/>
        </a:defRPr>
      </a:lvl3pPr>
      <a:lvl4pPr algn="l" rtl="0" eaLnBrk="1" fontAlgn="base" hangingPunct="1">
        <a:spcBef>
          <a:spcPct val="0"/>
        </a:spcBef>
        <a:spcAft>
          <a:spcPct val="0"/>
        </a:spcAft>
        <a:defRPr sz="2600" b="1" i="1">
          <a:solidFill>
            <a:schemeClr val="tx1"/>
          </a:solidFill>
          <a:latin typeface="Arial" charset="0"/>
        </a:defRPr>
      </a:lvl4pPr>
      <a:lvl5pPr algn="l" rtl="0" eaLnBrk="1" fontAlgn="base" hangingPunct="1">
        <a:spcBef>
          <a:spcPct val="0"/>
        </a:spcBef>
        <a:spcAft>
          <a:spcPct val="0"/>
        </a:spcAft>
        <a:defRPr sz="2600" b="1" i="1">
          <a:solidFill>
            <a:schemeClr val="tx1"/>
          </a:solidFill>
          <a:latin typeface="Arial" charset="0"/>
        </a:defRPr>
      </a:lvl5pPr>
      <a:lvl6pPr marL="457200" algn="ctr" rtl="0" eaLnBrk="1" fontAlgn="base" hangingPunct="1">
        <a:spcBef>
          <a:spcPct val="0"/>
        </a:spcBef>
        <a:spcAft>
          <a:spcPct val="0"/>
        </a:spcAft>
        <a:defRPr sz="5500" b="1">
          <a:solidFill>
            <a:schemeClr val="tx1"/>
          </a:solidFill>
          <a:latin typeface="Arial Black" pitchFamily="34" charset="0"/>
        </a:defRPr>
      </a:lvl6pPr>
      <a:lvl7pPr marL="914400" algn="ctr" rtl="0" eaLnBrk="1" fontAlgn="base" hangingPunct="1">
        <a:spcBef>
          <a:spcPct val="0"/>
        </a:spcBef>
        <a:spcAft>
          <a:spcPct val="0"/>
        </a:spcAft>
        <a:defRPr sz="5500" b="1">
          <a:solidFill>
            <a:schemeClr val="tx1"/>
          </a:solidFill>
          <a:latin typeface="Arial Black" pitchFamily="34" charset="0"/>
        </a:defRPr>
      </a:lvl7pPr>
      <a:lvl8pPr marL="1371600" algn="ctr" rtl="0" eaLnBrk="1" fontAlgn="base" hangingPunct="1">
        <a:spcBef>
          <a:spcPct val="0"/>
        </a:spcBef>
        <a:spcAft>
          <a:spcPct val="0"/>
        </a:spcAft>
        <a:defRPr sz="5500" b="1">
          <a:solidFill>
            <a:schemeClr val="tx1"/>
          </a:solidFill>
          <a:latin typeface="Arial Black" pitchFamily="34" charset="0"/>
        </a:defRPr>
      </a:lvl8pPr>
      <a:lvl9pPr marL="1828800" algn="ctr" rtl="0" eaLnBrk="1" fontAlgn="base" hangingPunct="1">
        <a:spcBef>
          <a:spcPct val="0"/>
        </a:spcBef>
        <a:spcAft>
          <a:spcPct val="0"/>
        </a:spcAft>
        <a:defRPr sz="5500" b="1">
          <a:solidFill>
            <a:schemeClr val="tx1"/>
          </a:solidFill>
          <a:latin typeface="Arial Black" pitchFamily="34" charset="0"/>
        </a:defRPr>
      </a:lvl9pPr>
    </p:titleStyle>
    <p:bodyStyle>
      <a:lvl1pPr marL="419100" indent="-382588" algn="l" rtl="0" eaLnBrk="1" fontAlgn="base" hangingPunct="1">
        <a:spcBef>
          <a:spcPct val="20000"/>
        </a:spcBef>
        <a:spcAft>
          <a:spcPct val="0"/>
        </a:spcAft>
        <a:buSzPct val="80000"/>
        <a:buFont typeface="Arial" charset="0"/>
        <a:buChar char="•"/>
        <a:defRPr sz="2600" kern="1200">
          <a:solidFill>
            <a:schemeClr val="bg1"/>
          </a:solidFill>
          <a:latin typeface="+mn-lt"/>
          <a:ea typeface="+mn-ea"/>
          <a:cs typeface="+mn-cs"/>
        </a:defRPr>
      </a:lvl1pPr>
      <a:lvl2pPr marL="722313" indent="-273050" algn="l" rtl="0" eaLnBrk="1" fontAlgn="base" hangingPunct="1">
        <a:spcBef>
          <a:spcPct val="20000"/>
        </a:spcBef>
        <a:spcAft>
          <a:spcPct val="0"/>
        </a:spcAft>
        <a:buSzPct val="90000"/>
        <a:buFont typeface="Arial" charset="0"/>
        <a:buChar char="•"/>
        <a:defRPr sz="2600" kern="1200">
          <a:solidFill>
            <a:schemeClr val="bg1"/>
          </a:solidFill>
          <a:latin typeface="+mn-lt"/>
          <a:ea typeface="+mn-ea"/>
          <a:cs typeface="+mn-cs"/>
        </a:defRPr>
      </a:lvl2pPr>
      <a:lvl3pPr marL="1004888" indent="-255588" algn="l" rtl="0" eaLnBrk="1" fontAlgn="base" hangingPunct="1">
        <a:spcBef>
          <a:spcPct val="20000"/>
        </a:spcBef>
        <a:spcAft>
          <a:spcPct val="0"/>
        </a:spcAft>
        <a:buSzPct val="85000"/>
        <a:buFont typeface="Arial" charset="0"/>
        <a:buChar char="•"/>
        <a:defRPr sz="2400" kern="1200">
          <a:solidFill>
            <a:schemeClr val="bg1"/>
          </a:solidFill>
          <a:latin typeface="+mn-lt"/>
          <a:ea typeface="+mn-ea"/>
          <a:cs typeface="+mn-cs"/>
        </a:defRPr>
      </a:lvl3pPr>
      <a:lvl4pPr marL="1279525" indent="-236538" algn="l" rtl="0" eaLnBrk="1" fontAlgn="base" hangingPunct="1">
        <a:spcBef>
          <a:spcPct val="20000"/>
        </a:spcBef>
        <a:spcAft>
          <a:spcPct val="0"/>
        </a:spcAft>
        <a:buSzPct val="90000"/>
        <a:buFont typeface="Arial" charset="0"/>
        <a:buChar char="•"/>
        <a:defRPr sz="2000" kern="1200">
          <a:solidFill>
            <a:schemeClr val="bg1"/>
          </a:solidFill>
          <a:latin typeface="+mn-lt"/>
          <a:ea typeface="+mn-ea"/>
          <a:cs typeface="+mn-cs"/>
        </a:defRPr>
      </a:lvl4pPr>
      <a:lvl5pPr marL="1489075" indent="-182563" algn="l" rtl="0" eaLnBrk="1" fontAlgn="base" hangingPunct="1">
        <a:spcBef>
          <a:spcPct val="20000"/>
        </a:spcBef>
        <a:spcAft>
          <a:spcPct val="0"/>
        </a:spcAft>
        <a:buSzPct val="100000"/>
        <a:buFont typeface="Arial" charset="0"/>
        <a:buChar char="•"/>
        <a:defRPr sz="2000" kern="1200">
          <a:solidFill>
            <a:schemeClr val="bg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22698" y="2286000"/>
            <a:ext cx="8077200" cy="2209800"/>
          </a:xfrm>
        </p:spPr>
        <p:txBody>
          <a:bodyPr/>
          <a:lstStyle/>
          <a:p>
            <a:r>
              <a:rPr lang="en-US" dirty="0" smtClean="0"/>
              <a:t>35 USC 112(f)*:</a:t>
            </a:r>
            <a:br>
              <a:rPr lang="en-US" dirty="0" smtClean="0"/>
            </a:br>
            <a:r>
              <a:rPr lang="en-US" dirty="0" smtClean="0"/>
              <a:t>Evaluating § 112(f) Limitations in Software-Related Claims for Definiteness under 35 USC 112(b)**</a:t>
            </a:r>
          </a:p>
        </p:txBody>
      </p:sp>
      <p:sp>
        <p:nvSpPr>
          <p:cNvPr id="3075" name="Rectangle 1026"/>
          <p:cNvSpPr txBox="1">
            <a:spLocks noChangeArrowheads="1"/>
          </p:cNvSpPr>
          <p:nvPr/>
        </p:nvSpPr>
        <p:spPr bwMode="auto">
          <a:xfrm>
            <a:off x="1324582" y="4684814"/>
            <a:ext cx="5990617"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600" dirty="0" smtClean="0">
                <a:solidFill>
                  <a:schemeClr val="bg1"/>
                </a:solidFill>
              </a:rPr>
              <a:t>* 35 </a:t>
            </a:r>
            <a:r>
              <a:rPr lang="en-US" sz="1600" dirty="0">
                <a:solidFill>
                  <a:schemeClr val="bg1"/>
                </a:solidFill>
              </a:rPr>
              <a:t>USC 112, 6</a:t>
            </a:r>
            <a:r>
              <a:rPr lang="en-US" sz="1600" baseline="30000" dirty="0">
                <a:solidFill>
                  <a:schemeClr val="bg1"/>
                </a:solidFill>
              </a:rPr>
              <a:t>th</a:t>
            </a:r>
            <a:r>
              <a:rPr lang="en-US" sz="1600" dirty="0">
                <a:solidFill>
                  <a:schemeClr val="bg1"/>
                </a:solidFill>
              </a:rPr>
              <a:t> </a:t>
            </a:r>
            <a:r>
              <a:rPr lang="en-US" sz="1600" dirty="0" smtClean="0">
                <a:solidFill>
                  <a:schemeClr val="bg1"/>
                </a:solidFill>
              </a:rPr>
              <a:t>paragraph, </a:t>
            </a:r>
            <a:r>
              <a:rPr lang="en-US" sz="1600" dirty="0">
                <a:solidFill>
                  <a:schemeClr val="bg1"/>
                </a:solidFill>
              </a:rPr>
              <a:t>for cases filed before </a:t>
            </a:r>
            <a:r>
              <a:rPr lang="en-US" sz="1600" dirty="0" smtClean="0">
                <a:solidFill>
                  <a:schemeClr val="bg1"/>
                </a:solidFill>
              </a:rPr>
              <a:t>9/16/2012</a:t>
            </a:r>
          </a:p>
          <a:p>
            <a:pPr fontAlgn="base">
              <a:spcBef>
                <a:spcPct val="0"/>
              </a:spcBef>
              <a:spcAft>
                <a:spcPct val="0"/>
              </a:spcAft>
            </a:pPr>
            <a:r>
              <a:rPr lang="en-US" sz="1600" dirty="0" smtClean="0">
                <a:solidFill>
                  <a:schemeClr val="bg1"/>
                </a:solidFill>
              </a:rPr>
              <a:t>** 35 USC 112, 2</a:t>
            </a:r>
            <a:r>
              <a:rPr lang="en-US" sz="1600" baseline="30000" dirty="0" smtClean="0">
                <a:solidFill>
                  <a:schemeClr val="bg1"/>
                </a:solidFill>
              </a:rPr>
              <a:t>nd</a:t>
            </a:r>
            <a:r>
              <a:rPr lang="en-US" sz="1600" dirty="0" smtClean="0">
                <a:solidFill>
                  <a:schemeClr val="bg1"/>
                </a:solidFill>
              </a:rPr>
              <a:t> paragraph, for cases filed before 9/16/2012</a:t>
            </a:r>
            <a:endParaRPr lang="en-US" sz="1600" dirty="0">
              <a:solidFill>
                <a:schemeClr val="bg1"/>
              </a:solidFill>
            </a:endParaRPr>
          </a:p>
        </p:txBody>
      </p:sp>
    </p:spTree>
    <p:extLst>
      <p:ext uri="{BB962C8B-B14F-4D97-AF65-F5344CB8AC3E}">
        <p14:creationId xmlns:p14="http://schemas.microsoft.com/office/powerpoint/2010/main" val="235571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458200" cy="4876800"/>
          </a:xfrm>
        </p:spPr>
        <p:txBody>
          <a:bodyPr/>
          <a:lstStyle/>
          <a:p>
            <a:pPr marL="365125" indent="-365125">
              <a:spcBef>
                <a:spcPts val="0"/>
              </a:spcBef>
              <a:spcAft>
                <a:spcPts val="600"/>
              </a:spcAft>
              <a:buFont typeface="Arial" pitchFamily="34" charset="0"/>
              <a:buChar char="•"/>
            </a:pPr>
            <a:r>
              <a:rPr lang="en-US" sz="2400" dirty="0" smtClean="0"/>
              <a:t>A specialized function </a:t>
            </a:r>
            <a:r>
              <a:rPr lang="en-US" sz="2400" dirty="0"/>
              <a:t>must be supported in the specification by the computer </a:t>
            </a:r>
            <a:r>
              <a:rPr lang="en-US" sz="2400" u="sng" dirty="0"/>
              <a:t>and</a:t>
            </a:r>
            <a:r>
              <a:rPr lang="en-US" sz="2400" dirty="0"/>
              <a:t> the algorithm that the computer uses to perform </a:t>
            </a:r>
            <a:r>
              <a:rPr lang="en-US" sz="2400" dirty="0" smtClean="0"/>
              <a:t>the claimed </a:t>
            </a:r>
            <a:r>
              <a:rPr lang="en-US" sz="2400" dirty="0"/>
              <a:t>specialized </a:t>
            </a:r>
            <a:r>
              <a:rPr lang="en-US" sz="2400" dirty="0" smtClean="0"/>
              <a:t>function</a:t>
            </a:r>
          </a:p>
          <a:p>
            <a:pPr marL="646113" lvl="1" indent="-342900">
              <a:spcBef>
                <a:spcPts val="0"/>
              </a:spcBef>
              <a:spcAft>
                <a:spcPts val="1200"/>
              </a:spcAft>
              <a:buFont typeface="Courier New" pitchFamily="49" charset="0"/>
              <a:buChar char="o"/>
            </a:pPr>
            <a:r>
              <a:rPr lang="en-US" sz="2000" dirty="0" smtClean="0"/>
              <a:t>The </a:t>
            </a:r>
            <a:r>
              <a:rPr lang="en-US" sz="2000" b="1" dirty="0" smtClean="0"/>
              <a:t>default rule</a:t>
            </a:r>
            <a:r>
              <a:rPr lang="en-US" sz="2000" dirty="0" smtClean="0"/>
              <a:t> </a:t>
            </a:r>
            <a:r>
              <a:rPr lang="en-US" sz="2000" dirty="0" smtClean="0"/>
              <a:t>for § </a:t>
            </a:r>
            <a:r>
              <a:rPr lang="en-US" sz="2000" dirty="0" smtClean="0"/>
              <a:t>112(f) programmed computer claim </a:t>
            </a:r>
            <a:r>
              <a:rPr lang="en-US" sz="2000" dirty="0"/>
              <a:t>limitations is to require disclosure of an algorithm </a:t>
            </a:r>
            <a:r>
              <a:rPr lang="en-US" sz="2000" dirty="0" smtClean="0"/>
              <a:t>when </a:t>
            </a:r>
            <a:r>
              <a:rPr lang="en-US" sz="2000" dirty="0" smtClean="0"/>
              <a:t>special programming is needed to perform the claimed function</a:t>
            </a:r>
            <a:endParaRPr lang="en-US" sz="2000" dirty="0" smtClean="0"/>
          </a:p>
          <a:p>
            <a:pPr marL="668338" lvl="1" indent="-365125">
              <a:spcBef>
                <a:spcPts val="0"/>
              </a:spcBef>
              <a:spcAft>
                <a:spcPts val="600"/>
              </a:spcAft>
              <a:buFont typeface="Courier New" pitchFamily="49" charset="0"/>
              <a:buChar char="o"/>
            </a:pPr>
            <a:r>
              <a:rPr lang="en-US" sz="2000" dirty="0" smtClean="0"/>
              <a:t>Disclosure of the step by step procedure for specialized functions establishes clear, </a:t>
            </a:r>
            <a:r>
              <a:rPr lang="en-US" sz="2000" dirty="0"/>
              <a:t>definite boundaries and </a:t>
            </a:r>
            <a:r>
              <a:rPr lang="en-US" sz="2000" dirty="0" smtClean="0"/>
              <a:t>notifies </a:t>
            </a:r>
            <a:r>
              <a:rPr lang="en-US" sz="2000" dirty="0"/>
              <a:t>the public of the claim scope </a:t>
            </a:r>
            <a:endParaRPr lang="en-US" sz="2000" dirty="0" smtClean="0"/>
          </a:p>
          <a:p>
            <a:pPr marL="668338" lvl="1" indent="-365125">
              <a:spcBef>
                <a:spcPts val="0"/>
              </a:spcBef>
              <a:spcAft>
                <a:spcPts val="600"/>
              </a:spcAft>
              <a:buFont typeface="Courier New" pitchFamily="49" charset="0"/>
              <a:buChar char="o"/>
            </a:pPr>
            <a:r>
              <a:rPr lang="en-US" sz="2000" dirty="0" smtClean="0"/>
              <a:t>“Claiming a processor to perform a specialized function without disclosing the internal structure of the processor </a:t>
            </a:r>
            <a:r>
              <a:rPr lang="en-US" sz="2000" b="1" i="1" dirty="0" smtClean="0"/>
              <a:t>in the form of an algorithm</a:t>
            </a:r>
            <a:r>
              <a:rPr lang="en-US" sz="2000" dirty="0" smtClean="0"/>
              <a:t>, results in claims that exhibit the ‘overbreadth inherent in open-ended functional claims’”  (emphasis added) </a:t>
            </a:r>
            <a:r>
              <a:rPr lang="en-US" sz="1800" i="1" dirty="0" smtClean="0"/>
              <a:t>Halliburton Energy Services</a:t>
            </a:r>
            <a:endParaRPr lang="en-US" sz="18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10</a:t>
            </a:fld>
            <a:endParaRPr lang="en-US" dirty="0"/>
          </a:p>
        </p:txBody>
      </p:sp>
      <p:sp>
        <p:nvSpPr>
          <p:cNvPr id="5" name="TextBox 4"/>
          <p:cNvSpPr txBox="1"/>
          <p:nvPr/>
        </p:nvSpPr>
        <p:spPr>
          <a:xfrm>
            <a:off x="609600" y="487120"/>
            <a:ext cx="7698783" cy="584775"/>
          </a:xfrm>
          <a:prstGeom prst="rect">
            <a:avLst/>
          </a:prstGeom>
          <a:noFill/>
        </p:spPr>
        <p:txBody>
          <a:bodyPr wrap="square" rtlCol="0">
            <a:spAutoFit/>
          </a:bodyPr>
          <a:lstStyle/>
          <a:p>
            <a:r>
              <a:rPr lang="en-US" sz="3200" dirty="0" smtClean="0"/>
              <a:t>Programmed Computer Functions</a:t>
            </a:r>
            <a:endParaRPr lang="en-US" sz="3200" dirty="0"/>
          </a:p>
        </p:txBody>
      </p:sp>
    </p:spTree>
    <p:extLst>
      <p:ext uri="{BB962C8B-B14F-4D97-AF65-F5344CB8AC3E}">
        <p14:creationId xmlns:p14="http://schemas.microsoft.com/office/powerpoint/2010/main" val="2879300119"/>
      </p:ext>
    </p:extLst>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382000" cy="4876800"/>
          </a:xfrm>
        </p:spPr>
        <p:txBody>
          <a:bodyPr/>
          <a:lstStyle/>
          <a:p>
            <a:pPr marL="365125" indent="-365125">
              <a:spcBef>
                <a:spcPts val="0"/>
              </a:spcBef>
              <a:spcAft>
                <a:spcPts val="1200"/>
              </a:spcAft>
              <a:buFont typeface="Arial" pitchFamily="34" charset="0"/>
              <a:buChar char="•"/>
            </a:pPr>
            <a:r>
              <a:rPr lang="en-US" sz="2400" dirty="0" smtClean="0"/>
              <a:t>A </a:t>
            </a:r>
            <a:r>
              <a:rPr lang="en-US" sz="2400" dirty="0" smtClean="0"/>
              <a:t>non-specialized </a:t>
            </a:r>
            <a:r>
              <a:rPr lang="en-US" sz="2400" dirty="0" smtClean="0"/>
              <a:t>computer function can be adequately supported in the specification by a general purpose computer only</a:t>
            </a:r>
          </a:p>
          <a:p>
            <a:pPr marL="668338" lvl="1" indent="-365125">
              <a:spcBef>
                <a:spcPts val="0"/>
              </a:spcBef>
              <a:spcAft>
                <a:spcPts val="600"/>
              </a:spcAft>
              <a:buFont typeface="Courier New" pitchFamily="49" charset="0"/>
              <a:buChar char="o"/>
            </a:pPr>
            <a:r>
              <a:rPr lang="en-US" sz="2200" dirty="0" smtClean="0"/>
              <a:t>Applies </a:t>
            </a:r>
            <a:r>
              <a:rPr lang="en-US" sz="2200" dirty="0" smtClean="0"/>
              <a:t>to functions that can be accomplished by any general purpose computer without special </a:t>
            </a:r>
            <a:r>
              <a:rPr lang="en-US" sz="2200" dirty="0" smtClean="0"/>
              <a:t>programming</a:t>
            </a:r>
          </a:p>
          <a:p>
            <a:pPr marL="668338" lvl="1" indent="-365125">
              <a:spcBef>
                <a:spcPts val="0"/>
              </a:spcBef>
              <a:spcAft>
                <a:spcPts val="600"/>
              </a:spcAft>
              <a:buFont typeface="Courier New" pitchFamily="49" charset="0"/>
              <a:buChar char="o"/>
            </a:pPr>
            <a:r>
              <a:rPr lang="en-US" sz="2200" dirty="0" smtClean="0"/>
              <a:t>It is only in </a:t>
            </a:r>
            <a:r>
              <a:rPr lang="en-US" sz="2200" b="1" dirty="0" smtClean="0"/>
              <a:t>rare circumstances </a:t>
            </a:r>
            <a:r>
              <a:rPr lang="en-US" sz="2200" dirty="0" smtClean="0"/>
              <a:t>that an algorithm need not be disclosed </a:t>
            </a:r>
            <a:endParaRPr lang="en-US" sz="2200" dirty="0" smtClean="0"/>
          </a:p>
          <a:p>
            <a:pPr marL="668338" lvl="1" indent="-365125">
              <a:spcBef>
                <a:spcPts val="0"/>
              </a:spcBef>
              <a:spcAft>
                <a:spcPts val="600"/>
              </a:spcAft>
              <a:buFont typeface="Courier New" pitchFamily="49" charset="0"/>
              <a:buChar char="o"/>
            </a:pPr>
            <a:r>
              <a:rPr lang="en-US" sz="2200" dirty="0" smtClean="0"/>
              <a:t>In those situations, </a:t>
            </a:r>
            <a:r>
              <a:rPr lang="en-US" sz="2200" dirty="0" smtClean="0">
                <a:solidFill>
                  <a:schemeClr val="bg2"/>
                </a:solidFill>
              </a:rPr>
              <a:t>make the record clear, if necessary,  </a:t>
            </a:r>
            <a:r>
              <a:rPr lang="en-US" sz="2200" dirty="0" smtClean="0"/>
              <a:t>that the function is a </a:t>
            </a:r>
            <a:r>
              <a:rPr lang="en-US" sz="2200" dirty="0" smtClean="0"/>
              <a:t>non-specialized </a:t>
            </a:r>
            <a:r>
              <a:rPr lang="en-US" sz="2200" dirty="0" smtClean="0"/>
              <a:t>function and therefore no disclosure of an algorithm is required</a:t>
            </a:r>
          </a:p>
          <a:p>
            <a:pPr marL="668338" lvl="1" indent="-365125">
              <a:spcBef>
                <a:spcPts val="0"/>
              </a:spcBef>
              <a:spcAft>
                <a:spcPts val="600"/>
              </a:spcAft>
              <a:buFont typeface="Courier New" pitchFamily="49" charset="0"/>
              <a:buChar char="o"/>
            </a:pPr>
            <a:r>
              <a:rPr lang="en-US" sz="2200" dirty="0" smtClean="0"/>
              <a:t>Note that a known </a:t>
            </a:r>
            <a:r>
              <a:rPr lang="en-US" sz="2200" dirty="0"/>
              <a:t>prior art </a:t>
            </a:r>
            <a:r>
              <a:rPr lang="en-US" sz="2200" dirty="0" smtClean="0"/>
              <a:t>device (any general purpose computer) </a:t>
            </a:r>
            <a:r>
              <a:rPr lang="en-US" sz="2200" dirty="0"/>
              <a:t>that </a:t>
            </a:r>
            <a:r>
              <a:rPr lang="en-US" sz="2200" dirty="0" smtClean="0"/>
              <a:t>performs </a:t>
            </a:r>
            <a:r>
              <a:rPr lang="en-US" sz="2200" dirty="0"/>
              <a:t>the claimed function would </a:t>
            </a:r>
            <a:r>
              <a:rPr lang="en-US" sz="2200" dirty="0" smtClean="0"/>
              <a:t>anticipate the </a:t>
            </a:r>
            <a:r>
              <a:rPr lang="en-US" sz="2200" dirty="0" smtClean="0"/>
              <a:t>limitation</a:t>
            </a:r>
            <a:endParaRPr lang="en-US" sz="24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11</a:t>
            </a:fld>
            <a:endParaRPr lang="en-US" dirty="0"/>
          </a:p>
        </p:txBody>
      </p:sp>
      <p:sp>
        <p:nvSpPr>
          <p:cNvPr id="5" name="TextBox 4"/>
          <p:cNvSpPr txBox="1"/>
          <p:nvPr/>
        </p:nvSpPr>
        <p:spPr>
          <a:xfrm>
            <a:off x="609600" y="487120"/>
            <a:ext cx="7698783" cy="584775"/>
          </a:xfrm>
          <a:prstGeom prst="rect">
            <a:avLst/>
          </a:prstGeom>
          <a:noFill/>
        </p:spPr>
        <p:txBody>
          <a:bodyPr wrap="square" rtlCol="0">
            <a:spAutoFit/>
          </a:bodyPr>
          <a:lstStyle/>
          <a:p>
            <a:r>
              <a:rPr lang="en-US" sz="3200" dirty="0" smtClean="0"/>
              <a:t>Programmed Computer Functions</a:t>
            </a:r>
            <a:endParaRPr lang="en-US" sz="3200" dirty="0"/>
          </a:p>
        </p:txBody>
      </p:sp>
    </p:spTree>
    <p:extLst>
      <p:ext uri="{BB962C8B-B14F-4D97-AF65-F5344CB8AC3E}">
        <p14:creationId xmlns:p14="http://schemas.microsoft.com/office/powerpoint/2010/main" val="2912833931"/>
      </p:ext>
    </p:extLst>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371600"/>
            <a:ext cx="8458200" cy="5029200"/>
          </a:xfrm>
        </p:spPr>
        <p:txBody>
          <a:bodyPr/>
          <a:lstStyle/>
          <a:p>
            <a:pPr marL="457200" indent="-342900">
              <a:spcAft>
                <a:spcPts val="600"/>
              </a:spcAft>
              <a:buFont typeface="Arial" pitchFamily="34" charset="0"/>
              <a:buChar char="•"/>
            </a:pPr>
            <a:r>
              <a:rPr lang="en-US" dirty="0" smtClean="0"/>
              <a:t>The corresponding structure in the specification that supports a § 112(f) limitation that recites a </a:t>
            </a:r>
            <a:r>
              <a:rPr lang="en-US" dirty="0" smtClean="0"/>
              <a:t>non-specialized function </a:t>
            </a:r>
            <a:r>
              <a:rPr lang="en-US" dirty="0" smtClean="0"/>
              <a:t>is:</a:t>
            </a:r>
          </a:p>
          <a:p>
            <a:pPr marL="777875" indent="-342900">
              <a:spcAft>
                <a:spcPts val="600"/>
              </a:spcAft>
              <a:buFont typeface="Courier New" pitchFamily="49" charset="0"/>
              <a:buChar char="o"/>
            </a:pPr>
            <a:r>
              <a:rPr lang="en-US" sz="2400" dirty="0" smtClean="0"/>
              <a:t>A general purpose computer or a known computer component that is recognized </a:t>
            </a:r>
            <a:r>
              <a:rPr lang="en-US" sz="2400" dirty="0"/>
              <a:t>by those of ordinary skill in the </a:t>
            </a:r>
            <a:r>
              <a:rPr lang="en-US" sz="2400" dirty="0" smtClean="0"/>
              <a:t>art as typically including structure and basic programming, if needed, to perform the claimed function </a:t>
            </a:r>
          </a:p>
          <a:p>
            <a:pPr marL="777875" indent="-342900">
              <a:spcAft>
                <a:spcPts val="600"/>
              </a:spcAft>
              <a:buFont typeface="Courier New" pitchFamily="49" charset="0"/>
              <a:buChar char="o"/>
            </a:pPr>
            <a:r>
              <a:rPr lang="en-US" sz="2400" dirty="0"/>
              <a:t>No disclosure of a specific </a:t>
            </a:r>
            <a:r>
              <a:rPr lang="en-US" sz="2400" dirty="0" smtClean="0"/>
              <a:t>algorithm </a:t>
            </a:r>
            <a:r>
              <a:rPr lang="en-US" sz="2400" dirty="0"/>
              <a:t>is required</a:t>
            </a:r>
          </a:p>
          <a:p>
            <a:pPr marL="1081088" lvl="1" indent="-342900">
              <a:spcAft>
                <a:spcPts val="600"/>
              </a:spcAft>
              <a:buFont typeface="Wingdings" pitchFamily="2" charset="2"/>
              <a:buChar char="§"/>
            </a:pPr>
            <a:r>
              <a:rPr lang="en-US" sz="2000" dirty="0" smtClean="0"/>
              <a:t>Sufficient supporting structure for a “means </a:t>
            </a:r>
            <a:r>
              <a:rPr lang="en-US" sz="2000" dirty="0"/>
              <a:t>for </a:t>
            </a:r>
            <a:r>
              <a:rPr lang="en-US" sz="2000" dirty="0" smtClean="0"/>
              <a:t>storing data” could be a known memory device, such as a RAM, recognized by those skilled in the art as sufficient structure for storing data</a:t>
            </a:r>
          </a:p>
          <a:p>
            <a:pPr marL="777875" indent="-342900">
              <a:spcAft>
                <a:spcPts val="600"/>
              </a:spcAft>
              <a:buFont typeface="Courier New" pitchFamily="49" charset="0"/>
              <a:buChar char="o"/>
            </a:pPr>
            <a:endParaRPr lang="en-US" sz="24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12</a:t>
            </a:fld>
            <a:endParaRPr lang="en-US" dirty="0"/>
          </a:p>
        </p:txBody>
      </p:sp>
      <p:sp>
        <p:nvSpPr>
          <p:cNvPr id="5" name="TextBox 4"/>
          <p:cNvSpPr txBox="1"/>
          <p:nvPr/>
        </p:nvSpPr>
        <p:spPr>
          <a:xfrm>
            <a:off x="152400" y="304800"/>
            <a:ext cx="7927382" cy="954107"/>
          </a:xfrm>
          <a:prstGeom prst="rect">
            <a:avLst/>
          </a:prstGeom>
          <a:noFill/>
        </p:spPr>
        <p:txBody>
          <a:bodyPr wrap="square" rtlCol="0">
            <a:spAutoFit/>
          </a:bodyPr>
          <a:lstStyle/>
          <a:p>
            <a:r>
              <a:rPr lang="en-US" sz="2800" dirty="0" smtClean="0"/>
              <a:t>Non-specialized </a:t>
            </a:r>
            <a:r>
              <a:rPr lang="en-US" sz="2800" dirty="0" smtClean="0"/>
              <a:t>Computer-Implemented Function</a:t>
            </a:r>
            <a:endParaRPr lang="en-US" sz="2800" dirty="0"/>
          </a:p>
        </p:txBody>
      </p:sp>
    </p:spTree>
    <p:extLst>
      <p:ext uri="{BB962C8B-B14F-4D97-AF65-F5344CB8AC3E}">
        <p14:creationId xmlns:p14="http://schemas.microsoft.com/office/powerpoint/2010/main" val="3069451242"/>
      </p:ext>
    </p:extLst>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268991" cy="5029200"/>
          </a:xfrm>
        </p:spPr>
        <p:txBody>
          <a:bodyPr/>
          <a:lstStyle/>
          <a:p>
            <a:pPr marL="400050" lvl="0" indent="-365125">
              <a:spcAft>
                <a:spcPts val="600"/>
              </a:spcAft>
              <a:buFont typeface="Arial" pitchFamily="34" charset="0"/>
              <a:buChar char="•"/>
            </a:pPr>
            <a:r>
              <a:rPr lang="en-US" sz="2800" dirty="0">
                <a:solidFill>
                  <a:prstClr val="black"/>
                </a:solidFill>
              </a:rPr>
              <a:t>The corresponding structure in the specification that supports a § 112(f) limitation that recites a </a:t>
            </a:r>
            <a:r>
              <a:rPr lang="en-US" sz="2800" dirty="0" smtClean="0">
                <a:solidFill>
                  <a:prstClr val="black"/>
                </a:solidFill>
              </a:rPr>
              <a:t>specialized function </a:t>
            </a:r>
            <a:r>
              <a:rPr lang="en-US" sz="2800" dirty="0">
                <a:solidFill>
                  <a:prstClr val="black"/>
                </a:solidFill>
              </a:rPr>
              <a:t>is:</a:t>
            </a:r>
          </a:p>
          <a:p>
            <a:pPr marL="777875" indent="-342900">
              <a:spcAft>
                <a:spcPts val="600"/>
              </a:spcAft>
              <a:buFont typeface="Courier New" pitchFamily="49" charset="0"/>
              <a:buChar char="o"/>
            </a:pPr>
            <a:r>
              <a:rPr lang="en-US" sz="2400" dirty="0" smtClean="0"/>
              <a:t>A general purpose computer or computer component </a:t>
            </a:r>
            <a:r>
              <a:rPr lang="en-US" sz="2400" b="1" dirty="0" smtClean="0"/>
              <a:t>along with the </a:t>
            </a:r>
            <a:r>
              <a:rPr lang="en-US" sz="2400" b="1" i="1" dirty="0" smtClean="0"/>
              <a:t>algorithm</a:t>
            </a:r>
            <a:r>
              <a:rPr lang="en-US" sz="2400" b="1" dirty="0" smtClean="0"/>
              <a:t> </a:t>
            </a:r>
            <a:r>
              <a:rPr lang="en-US" sz="2400" dirty="0" smtClean="0"/>
              <a:t>that the computer uses to perform the claimed specialized function</a:t>
            </a:r>
          </a:p>
          <a:p>
            <a:pPr marL="1081088" lvl="1" indent="-342900">
              <a:spcAft>
                <a:spcPts val="600"/>
              </a:spcAft>
              <a:buFont typeface="Wingdings" pitchFamily="2" charset="2"/>
              <a:buChar char="§"/>
            </a:pPr>
            <a:r>
              <a:rPr lang="en-US" sz="2200" dirty="0" smtClean="0"/>
              <a:t>The </a:t>
            </a:r>
            <a:r>
              <a:rPr lang="en-US" sz="2200" dirty="0"/>
              <a:t>disclosure requirement under § 112(f) is not satisfied by stating that one of ordinary skill in the art </a:t>
            </a:r>
            <a:r>
              <a:rPr lang="en-US" sz="2200" i="1" dirty="0"/>
              <a:t>could</a:t>
            </a:r>
            <a:r>
              <a:rPr lang="en-US" sz="2200" dirty="0"/>
              <a:t> devise an algorithm to perform the </a:t>
            </a:r>
            <a:r>
              <a:rPr lang="en-US" sz="2200" dirty="0" smtClean="0"/>
              <a:t>specialized programmed function</a:t>
            </a:r>
          </a:p>
          <a:p>
            <a:pPr marL="777875" indent="-342900">
              <a:spcAft>
                <a:spcPts val="600"/>
              </a:spcAft>
              <a:buFont typeface="Courier New" pitchFamily="49" charset="0"/>
              <a:buChar char="o"/>
            </a:pPr>
            <a:endParaRPr lang="en-US" sz="2000" dirty="0"/>
          </a:p>
          <a:p>
            <a:pPr marL="1081088" lvl="1" indent="-342900">
              <a:spcAft>
                <a:spcPts val="600"/>
              </a:spcAft>
              <a:buFont typeface="Wingdings" pitchFamily="2" charset="2"/>
              <a:buChar char="§"/>
            </a:pPr>
            <a:endParaRPr lang="en-US" sz="20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13</a:t>
            </a:fld>
            <a:endParaRPr lang="en-US" dirty="0"/>
          </a:p>
        </p:txBody>
      </p:sp>
      <p:sp>
        <p:nvSpPr>
          <p:cNvPr id="5" name="TextBox 4"/>
          <p:cNvSpPr txBox="1"/>
          <p:nvPr/>
        </p:nvSpPr>
        <p:spPr>
          <a:xfrm>
            <a:off x="76200" y="487119"/>
            <a:ext cx="8079783" cy="523220"/>
          </a:xfrm>
          <a:prstGeom prst="rect">
            <a:avLst/>
          </a:prstGeom>
          <a:noFill/>
        </p:spPr>
        <p:txBody>
          <a:bodyPr wrap="square" rtlCol="0">
            <a:spAutoFit/>
          </a:bodyPr>
          <a:lstStyle/>
          <a:p>
            <a:r>
              <a:rPr lang="en-US" sz="2800" dirty="0" smtClean="0"/>
              <a:t>Specialized Computer-Implemented Function</a:t>
            </a:r>
            <a:endParaRPr lang="en-US" sz="2800" dirty="0"/>
          </a:p>
        </p:txBody>
      </p:sp>
    </p:spTree>
    <p:extLst>
      <p:ext uri="{BB962C8B-B14F-4D97-AF65-F5344CB8AC3E}">
        <p14:creationId xmlns:p14="http://schemas.microsoft.com/office/powerpoint/2010/main" val="3441451932"/>
      </p:ext>
    </p:extLst>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8001000" cy="4419600"/>
          </a:xfrm>
        </p:spPr>
        <p:txBody>
          <a:bodyPr/>
          <a:lstStyle/>
          <a:p>
            <a:pPr marL="0" indent="0">
              <a:spcBef>
                <a:spcPts val="0"/>
              </a:spcBef>
              <a:spcAft>
                <a:spcPts val="600"/>
              </a:spcAft>
              <a:buNone/>
            </a:pPr>
            <a:r>
              <a:rPr lang="en-US" dirty="0" smtClean="0"/>
              <a:t>A § 112(f) specially programmed computer limitation is construed as:</a:t>
            </a:r>
          </a:p>
          <a:p>
            <a:pPr marL="457200" indent="-457200">
              <a:spcBef>
                <a:spcPts val="0"/>
              </a:spcBef>
              <a:spcAft>
                <a:spcPts val="600"/>
              </a:spcAft>
              <a:buFont typeface="Arial" pitchFamily="34" charset="0"/>
              <a:buChar char="•"/>
            </a:pPr>
            <a:r>
              <a:rPr lang="en-US" sz="2400" b="1" dirty="0" smtClean="0"/>
              <a:t>Means</a:t>
            </a:r>
            <a:r>
              <a:rPr lang="en-US" sz="2400" dirty="0" smtClean="0"/>
              <a:t> for performing a specialized function </a:t>
            </a:r>
            <a:r>
              <a:rPr lang="en-US" sz="2400" b="1" dirty="0" smtClean="0"/>
              <a:t>= </a:t>
            </a:r>
            <a:r>
              <a:rPr lang="en-US" sz="2400" dirty="0" smtClean="0"/>
              <a:t> [</a:t>
            </a:r>
            <a:r>
              <a:rPr lang="en-US" sz="2400" b="1" dirty="0" smtClean="0"/>
              <a:t>computer/component + algorithm</a:t>
            </a:r>
            <a:r>
              <a:rPr lang="en-US" sz="2400" dirty="0" smtClean="0"/>
              <a:t> described in the supporting disclosure for performing the entire claimed function]</a:t>
            </a:r>
          </a:p>
          <a:p>
            <a:pPr marL="760413" lvl="1" indent="-457200">
              <a:spcBef>
                <a:spcPts val="0"/>
              </a:spcBef>
              <a:spcAft>
                <a:spcPts val="600"/>
              </a:spcAft>
              <a:buFont typeface="Arial" pitchFamily="34" charset="0"/>
              <a:buChar char="•"/>
            </a:pPr>
            <a:r>
              <a:rPr lang="en-US" sz="2400" dirty="0"/>
              <a:t>The “structure” </a:t>
            </a:r>
            <a:r>
              <a:rPr lang="en-US" sz="2400" dirty="0" smtClean="0"/>
              <a:t>in this case is the hardware plus the algorithm that the hardware uses to perform the function</a:t>
            </a:r>
          </a:p>
          <a:p>
            <a:pPr marL="760413" lvl="1" indent="-457200">
              <a:spcBef>
                <a:spcPts val="0"/>
              </a:spcBef>
              <a:spcAft>
                <a:spcPts val="600"/>
              </a:spcAft>
              <a:buFont typeface="Arial" pitchFamily="34" charset="0"/>
              <a:buChar char="•"/>
            </a:pPr>
            <a:r>
              <a:rPr lang="en-US" sz="2400" dirty="0" smtClean="0"/>
              <a:t>A generic </a:t>
            </a:r>
            <a:r>
              <a:rPr lang="en-US" sz="2400" dirty="0"/>
              <a:t>reference to </a:t>
            </a:r>
            <a:r>
              <a:rPr lang="en-US" sz="2400" dirty="0" smtClean="0"/>
              <a:t>hardware alone or hardware with “software</a:t>
            </a:r>
            <a:r>
              <a:rPr lang="en-US" sz="2400" dirty="0"/>
              <a:t>” is not </a:t>
            </a:r>
            <a:r>
              <a:rPr lang="en-US" sz="2400" dirty="0" smtClean="0"/>
              <a:t>sufficient support for specialized functions</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14</a:t>
            </a:fld>
            <a:endParaRPr lang="en-US" dirty="0"/>
          </a:p>
        </p:txBody>
      </p:sp>
      <p:sp>
        <p:nvSpPr>
          <p:cNvPr id="5" name="TextBox 4"/>
          <p:cNvSpPr txBox="1"/>
          <p:nvPr/>
        </p:nvSpPr>
        <p:spPr>
          <a:xfrm>
            <a:off x="228600" y="421790"/>
            <a:ext cx="8001000" cy="523220"/>
          </a:xfrm>
          <a:prstGeom prst="rect">
            <a:avLst/>
          </a:prstGeom>
          <a:noFill/>
        </p:spPr>
        <p:txBody>
          <a:bodyPr wrap="square" rtlCol="0">
            <a:spAutoFit/>
          </a:bodyPr>
          <a:lstStyle/>
          <a:p>
            <a:r>
              <a:rPr lang="en-US" sz="2800" dirty="0" smtClean="0"/>
              <a:t>Specialized Computer-Implemented Function</a:t>
            </a:r>
            <a:endParaRPr lang="en-US" sz="2800" dirty="0"/>
          </a:p>
        </p:txBody>
      </p:sp>
    </p:spTree>
    <p:extLst>
      <p:ext uri="{BB962C8B-B14F-4D97-AF65-F5344CB8AC3E}">
        <p14:creationId xmlns:p14="http://schemas.microsoft.com/office/powerpoint/2010/main" val="3047761295"/>
      </p:ext>
    </p:extLst>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7924800" cy="4419600"/>
          </a:xfrm>
        </p:spPr>
        <p:txBody>
          <a:bodyPr/>
          <a:lstStyle/>
          <a:p>
            <a:pPr marL="303213" lvl="1" indent="0">
              <a:spcBef>
                <a:spcPts val="0"/>
              </a:spcBef>
              <a:spcAft>
                <a:spcPts val="1200"/>
              </a:spcAft>
              <a:buNone/>
            </a:pPr>
            <a:r>
              <a:rPr lang="en-US" sz="2000" i="1" dirty="0" smtClean="0"/>
              <a:t>means for storing … certain select data from said caller information data entered by said operator  </a:t>
            </a:r>
          </a:p>
          <a:p>
            <a:pPr marL="646113" lvl="1" indent="-342900">
              <a:spcBef>
                <a:spcPts val="0"/>
              </a:spcBef>
              <a:spcAft>
                <a:spcPts val="1200"/>
              </a:spcAft>
              <a:buFont typeface="Wingdings" pitchFamily="2" charset="2"/>
              <a:buChar char="Ø"/>
            </a:pPr>
            <a:r>
              <a:rPr lang="en-US" sz="2200" dirty="0" smtClean="0"/>
              <a:t>A general purpose computer was identified in the specification as the structure for performing the function</a:t>
            </a:r>
          </a:p>
          <a:p>
            <a:pPr marL="342900" indent="-342900">
              <a:spcBef>
                <a:spcPts val="0"/>
              </a:spcBef>
              <a:spcAft>
                <a:spcPts val="1200"/>
              </a:spcAft>
              <a:buFont typeface="Arial" pitchFamily="34" charset="0"/>
              <a:buChar char="•"/>
            </a:pPr>
            <a:r>
              <a:rPr lang="en-US" sz="2200" dirty="0" smtClean="0"/>
              <a:t>Katz </a:t>
            </a:r>
            <a:r>
              <a:rPr lang="en-US" sz="2200" dirty="0" smtClean="0"/>
              <a:t>had not claimed a specific function performed by a special purpose computer, but simply recited the </a:t>
            </a:r>
            <a:r>
              <a:rPr lang="en-US" sz="2200" dirty="0" smtClean="0"/>
              <a:t>function </a:t>
            </a:r>
            <a:r>
              <a:rPr lang="en-US" sz="2200" dirty="0" smtClean="0"/>
              <a:t>of “storing”, which can be achieved by any general purpose computer without special programming  </a:t>
            </a:r>
          </a:p>
          <a:p>
            <a:pPr marL="585788" lvl="2" indent="0">
              <a:spcBef>
                <a:spcPts val="0"/>
              </a:spcBef>
              <a:spcAft>
                <a:spcPts val="1200"/>
              </a:spcAft>
              <a:buNone/>
            </a:pPr>
            <a:r>
              <a:rPr lang="en-US" sz="1800" dirty="0" smtClean="0"/>
              <a:t>“As such, it was not necessary to disclose more structure than the general purpose processor that performs those functions.”</a:t>
            </a:r>
            <a:endParaRPr lang="en-US" sz="2200" dirty="0"/>
          </a:p>
          <a:p>
            <a:pPr marL="342900" indent="-342900">
              <a:spcBef>
                <a:spcPts val="0"/>
              </a:spcBef>
              <a:spcAft>
                <a:spcPts val="1200"/>
              </a:spcAft>
              <a:buFont typeface="Arial" pitchFamily="34" charset="0"/>
              <a:buChar char="•"/>
            </a:pPr>
            <a:r>
              <a:rPr lang="en-US" sz="2200" dirty="0" smtClean="0"/>
              <a:t>This limitation is an example of a </a:t>
            </a:r>
            <a:r>
              <a:rPr lang="en-US" sz="2200" dirty="0" smtClean="0"/>
              <a:t>non-specialized function </a:t>
            </a:r>
            <a:r>
              <a:rPr lang="en-US" sz="2200" dirty="0" smtClean="0"/>
              <a:t>that is definite and adequately supported by the specification</a:t>
            </a:r>
          </a:p>
          <a:p>
            <a:pPr marL="0" indent="0">
              <a:spcBef>
                <a:spcPts val="0"/>
              </a:spcBef>
              <a:spcAft>
                <a:spcPts val="600"/>
              </a:spcAft>
              <a:buNone/>
            </a:pP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15</a:t>
            </a:fld>
            <a:endParaRPr lang="en-US" dirty="0"/>
          </a:p>
        </p:txBody>
      </p:sp>
      <p:sp>
        <p:nvSpPr>
          <p:cNvPr id="5" name="TextBox 4"/>
          <p:cNvSpPr txBox="1"/>
          <p:nvPr/>
        </p:nvSpPr>
        <p:spPr>
          <a:xfrm>
            <a:off x="76200" y="304799"/>
            <a:ext cx="8001000" cy="954107"/>
          </a:xfrm>
          <a:prstGeom prst="rect">
            <a:avLst/>
          </a:prstGeom>
          <a:noFill/>
        </p:spPr>
        <p:txBody>
          <a:bodyPr wrap="square" rtlCol="0">
            <a:spAutoFit/>
          </a:bodyPr>
          <a:lstStyle/>
          <a:p>
            <a:r>
              <a:rPr lang="en-US" sz="2800" dirty="0" smtClean="0"/>
              <a:t>Comparison: </a:t>
            </a:r>
            <a:r>
              <a:rPr lang="en-US" sz="2800" i="1" dirty="0"/>
              <a:t>In re </a:t>
            </a:r>
            <a:r>
              <a:rPr lang="en-US" sz="2800" i="1" dirty="0" smtClean="0"/>
              <a:t>Katz (Fed. Cir. 2011)</a:t>
            </a:r>
          </a:p>
          <a:p>
            <a:r>
              <a:rPr lang="en-US" sz="2800" dirty="0" smtClean="0"/>
              <a:t>Non-specialized vs</a:t>
            </a:r>
            <a:r>
              <a:rPr lang="en-US" sz="2800" dirty="0" smtClean="0"/>
              <a:t>. Specialized Function</a:t>
            </a:r>
            <a:endParaRPr lang="en-US" sz="2800" dirty="0"/>
          </a:p>
        </p:txBody>
      </p:sp>
    </p:spTree>
    <p:extLst>
      <p:ext uri="{BB962C8B-B14F-4D97-AF65-F5344CB8AC3E}">
        <p14:creationId xmlns:p14="http://schemas.microsoft.com/office/powerpoint/2010/main" val="1574944591"/>
      </p:ext>
    </p:extLst>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382000" cy="4419600"/>
          </a:xfrm>
        </p:spPr>
        <p:txBody>
          <a:bodyPr/>
          <a:lstStyle/>
          <a:p>
            <a:pPr marL="228600" lvl="1" indent="0">
              <a:spcBef>
                <a:spcPts val="0"/>
              </a:spcBef>
              <a:spcAft>
                <a:spcPts val="600"/>
              </a:spcAft>
              <a:buNone/>
            </a:pPr>
            <a:r>
              <a:rPr lang="en-US" sz="2000" i="1" dirty="0" smtClean="0"/>
              <a:t>processing means … for receiving customer number data entered by a caller and for storing the customer number data … and based on a condition coupling an incoming call to the operator terminal, the processing means visually displaying the customer number data, the operator terminal providing other data entries to the central memory to update data relating to the caller</a:t>
            </a:r>
          </a:p>
          <a:p>
            <a:pPr marL="342900" indent="-342900">
              <a:spcBef>
                <a:spcPts val="0"/>
              </a:spcBef>
              <a:spcAft>
                <a:spcPts val="1200"/>
              </a:spcAft>
              <a:buFont typeface="Wingdings" pitchFamily="2" charset="2"/>
              <a:buChar char="Ø"/>
            </a:pPr>
            <a:r>
              <a:rPr lang="en-US" sz="2200" dirty="0"/>
              <a:t>A general purpose computer was identified in the specification as the structure for performing </a:t>
            </a:r>
            <a:r>
              <a:rPr lang="en-US" sz="2200" dirty="0" smtClean="0"/>
              <a:t>this </a:t>
            </a:r>
            <a:r>
              <a:rPr lang="en-US" sz="2200" dirty="0" smtClean="0"/>
              <a:t>specialized function</a:t>
            </a:r>
            <a:endParaRPr lang="en-US" sz="2200" dirty="0"/>
          </a:p>
          <a:p>
            <a:pPr marL="342900" indent="-342900">
              <a:spcBef>
                <a:spcPts val="0"/>
              </a:spcBef>
              <a:spcAft>
                <a:spcPts val="600"/>
              </a:spcAft>
              <a:buFont typeface="Arial" pitchFamily="34" charset="0"/>
              <a:buChar char="•"/>
            </a:pPr>
            <a:r>
              <a:rPr lang="en-US" sz="2200" dirty="0" smtClean="0"/>
              <a:t>No algorithm was disclosed that corresponds to the “based on a condition coupling an incoming call to the operator terminal” function (a specialized function) – the limitation is indefinite</a:t>
            </a:r>
          </a:p>
          <a:p>
            <a:pPr marL="338138" lvl="2" indent="0">
              <a:spcBef>
                <a:spcPts val="0"/>
              </a:spcBef>
              <a:spcAft>
                <a:spcPts val="600"/>
              </a:spcAft>
              <a:buNone/>
            </a:pPr>
            <a:r>
              <a:rPr lang="en-US" sz="1600" dirty="0" smtClean="0"/>
              <a:t>“Computers can be programmed to conditionally couple calls in many ways.  Without any disclosure as to the way Katz’s invention conditionally coupled calls, the public is left to guess whether the claims cover only coupling based on particular system conditions, such as the availability of an operator, or are broad enough to cover any coupling in conjunction with an if-then statement in source code.”</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16</a:t>
            </a:fld>
            <a:endParaRPr lang="en-US" dirty="0"/>
          </a:p>
        </p:txBody>
      </p:sp>
      <p:sp>
        <p:nvSpPr>
          <p:cNvPr id="5" name="TextBox 4"/>
          <p:cNvSpPr txBox="1"/>
          <p:nvPr/>
        </p:nvSpPr>
        <p:spPr>
          <a:xfrm>
            <a:off x="76200" y="304800"/>
            <a:ext cx="8001000" cy="954107"/>
          </a:xfrm>
          <a:prstGeom prst="rect">
            <a:avLst/>
          </a:prstGeom>
          <a:noFill/>
        </p:spPr>
        <p:txBody>
          <a:bodyPr wrap="square" rtlCol="0">
            <a:spAutoFit/>
          </a:bodyPr>
          <a:lstStyle/>
          <a:p>
            <a:r>
              <a:rPr lang="en-US" sz="2800" dirty="0" smtClean="0"/>
              <a:t>Comparison: </a:t>
            </a:r>
            <a:r>
              <a:rPr lang="de-DE" sz="2800" i="1" dirty="0"/>
              <a:t>In re Katz </a:t>
            </a:r>
            <a:r>
              <a:rPr lang="de-DE" sz="2800" dirty="0"/>
              <a:t>(Fed. Cir. 2011)</a:t>
            </a:r>
          </a:p>
          <a:p>
            <a:r>
              <a:rPr lang="en-US" sz="2800" dirty="0" smtClean="0"/>
              <a:t>Non-specialized vs</a:t>
            </a:r>
            <a:r>
              <a:rPr lang="en-US" sz="2800" dirty="0" smtClean="0"/>
              <a:t>. Specialized Function </a:t>
            </a:r>
            <a:endParaRPr lang="en-US" sz="2800" dirty="0"/>
          </a:p>
        </p:txBody>
      </p:sp>
    </p:spTree>
    <p:extLst>
      <p:ext uri="{BB962C8B-B14F-4D97-AF65-F5344CB8AC3E}">
        <p14:creationId xmlns:p14="http://schemas.microsoft.com/office/powerpoint/2010/main" val="3556508022"/>
      </p:ext>
    </p:extLst>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275" y="1371600"/>
            <a:ext cx="8381800" cy="5029200"/>
          </a:xfrm>
        </p:spPr>
        <p:txBody>
          <a:bodyPr/>
          <a:lstStyle/>
          <a:p>
            <a:pPr marL="0" indent="0">
              <a:buNone/>
            </a:pPr>
            <a:r>
              <a:rPr lang="en-US" sz="2400" dirty="0"/>
              <a:t>The following </a:t>
            </a:r>
            <a:r>
              <a:rPr lang="en-US" sz="2400" dirty="0" smtClean="0"/>
              <a:t>limitation was </a:t>
            </a:r>
            <a:r>
              <a:rPr lang="en-US" sz="2400" dirty="0"/>
              <a:t>construed as a means-plus-function </a:t>
            </a:r>
            <a:r>
              <a:rPr lang="en-US" sz="2400" dirty="0" smtClean="0"/>
              <a:t>limitation:</a:t>
            </a:r>
          </a:p>
          <a:p>
            <a:pPr marL="400050" lvl="1" indent="0">
              <a:buNone/>
            </a:pPr>
            <a:r>
              <a:rPr lang="en-US" sz="2000" i="1" dirty="0"/>
              <a:t>“means for cross-referencing said responses with one of said libraries of said possible responses</a:t>
            </a:r>
            <a:r>
              <a:rPr lang="en-US" sz="2000" i="1" dirty="0" smtClean="0"/>
              <a:t>”</a:t>
            </a:r>
          </a:p>
          <a:p>
            <a:pPr marL="344488" lvl="1" indent="-342900">
              <a:buFont typeface="Arial" pitchFamily="34" charset="0"/>
              <a:buChar char="•"/>
            </a:pPr>
            <a:r>
              <a:rPr lang="en-US" sz="2000" dirty="0" smtClean="0"/>
              <a:t>The specification provided the following description in prose (not a mathematical formula)</a:t>
            </a:r>
          </a:p>
          <a:p>
            <a:pPr marL="744538" lvl="2" indent="-342900">
              <a:buFont typeface="Arial" pitchFamily="34" charset="0"/>
              <a:buChar char="•"/>
            </a:pPr>
            <a:r>
              <a:rPr lang="en-US" sz="1800" dirty="0"/>
              <a:t>“the memory of the portable computer stores a data collection application and has locations for storing data entered manually by touching the touch sensitive screen,”</a:t>
            </a:r>
          </a:p>
          <a:p>
            <a:pPr marL="744538" lvl="2" indent="-342900">
              <a:buFont typeface="Arial" pitchFamily="34" charset="0"/>
              <a:buChar char="•"/>
            </a:pPr>
            <a:r>
              <a:rPr lang="en-US" sz="1800" dirty="0"/>
              <a:t>“[t]he CPU of the portable computer executes the application and processes the manually entered data pursuant to the application,”</a:t>
            </a:r>
          </a:p>
          <a:p>
            <a:pPr marL="744538" lvl="2" indent="-342900">
              <a:spcAft>
                <a:spcPts val="600"/>
              </a:spcAft>
              <a:buFont typeface="Arial" pitchFamily="34" charset="0"/>
              <a:buChar char="•"/>
            </a:pPr>
            <a:r>
              <a:rPr lang="en-US" sz="1800" dirty="0"/>
              <a:t>“[c]ross-referencing entails the matching of entered responses with a library of possible responses, and, if a match is encountered, displaying the fact of the match, otherwise alerting the user, or displaying information stored in memory fields associated with that library entry</a:t>
            </a:r>
            <a:r>
              <a:rPr lang="en-US" sz="1800" dirty="0" smtClean="0"/>
              <a:t>.”</a:t>
            </a:r>
          </a:p>
          <a:p>
            <a:pPr marL="401638" lvl="2" indent="0" algn="r">
              <a:buNone/>
            </a:pPr>
            <a:r>
              <a:rPr lang="en-US" sz="1600" i="1" dirty="0" smtClean="0"/>
              <a:t>Typhoon Touch Technologies v. Dell</a:t>
            </a:r>
            <a:endParaRPr lang="en-US" sz="1600" i="1" dirty="0"/>
          </a:p>
          <a:p>
            <a:pPr marL="344488" lvl="1" indent="-342900">
              <a:buFont typeface="Arial" pitchFamily="34" charset="0"/>
              <a:buChar char="•"/>
            </a:pPr>
            <a:endParaRPr lang="en-US" sz="2000" dirty="0"/>
          </a:p>
          <a:p>
            <a:pPr marL="0" indent="0">
              <a:buNone/>
            </a:pP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17</a:t>
            </a:fld>
            <a:endParaRPr lang="en-US" dirty="0"/>
          </a:p>
        </p:txBody>
      </p:sp>
      <p:sp>
        <p:nvSpPr>
          <p:cNvPr id="5" name="TextBox 4"/>
          <p:cNvSpPr txBox="1"/>
          <p:nvPr/>
        </p:nvSpPr>
        <p:spPr>
          <a:xfrm>
            <a:off x="533400" y="457200"/>
            <a:ext cx="8153200" cy="584775"/>
          </a:xfrm>
          <a:prstGeom prst="rect">
            <a:avLst/>
          </a:prstGeom>
          <a:noFill/>
        </p:spPr>
        <p:txBody>
          <a:bodyPr wrap="square" rtlCol="0">
            <a:spAutoFit/>
          </a:bodyPr>
          <a:lstStyle/>
          <a:p>
            <a:r>
              <a:rPr lang="en-US" sz="3200" dirty="0" smtClean="0"/>
              <a:t>Example 1 </a:t>
            </a:r>
            <a:endParaRPr lang="en-US" sz="3200" dirty="0"/>
          </a:p>
        </p:txBody>
      </p:sp>
    </p:spTree>
    <p:extLst>
      <p:ext uri="{BB962C8B-B14F-4D97-AF65-F5344CB8AC3E}">
        <p14:creationId xmlns:p14="http://schemas.microsoft.com/office/powerpoint/2010/main" val="799945129"/>
      </p:ext>
    </p:extLst>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543800" cy="4419600"/>
          </a:xfrm>
        </p:spPr>
        <p:txBody>
          <a:bodyPr/>
          <a:lstStyle/>
          <a:p>
            <a:pPr marL="457200" indent="-457200">
              <a:spcAft>
                <a:spcPts val="1200"/>
              </a:spcAft>
              <a:buFont typeface="Arial" pitchFamily="34" charset="0"/>
              <a:buChar char="•"/>
            </a:pPr>
            <a:r>
              <a:rPr lang="en-US" sz="3000" dirty="0"/>
              <a:t>The </a:t>
            </a:r>
            <a:r>
              <a:rPr lang="en-US" sz="3000" dirty="0" smtClean="0"/>
              <a:t>court found the limitation to be definite</a:t>
            </a:r>
          </a:p>
          <a:p>
            <a:pPr marL="457200" indent="-457200">
              <a:spcAft>
                <a:spcPts val="1200"/>
              </a:spcAft>
              <a:buFont typeface="Arial" pitchFamily="34" charset="0"/>
              <a:buChar char="•"/>
            </a:pPr>
            <a:r>
              <a:rPr lang="en-US" sz="3000" dirty="0" smtClean="0"/>
              <a:t>The specification provided sufficient support for the function</a:t>
            </a:r>
          </a:p>
          <a:p>
            <a:pPr marL="457200" indent="-457200">
              <a:spcAft>
                <a:spcPts val="1200"/>
              </a:spcAft>
              <a:buFont typeface="Arial" pitchFamily="34" charset="0"/>
              <a:buChar char="•"/>
            </a:pPr>
            <a:r>
              <a:rPr lang="en-US" sz="3000" dirty="0" smtClean="0"/>
              <a:t>The description in the specification satisfied the algorithm requirement</a:t>
            </a:r>
            <a:endParaRPr lang="en-US" sz="3000" dirty="0"/>
          </a:p>
          <a:p>
            <a:pPr marL="0" indent="0">
              <a:buNone/>
            </a:pP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18</a:t>
            </a:fld>
            <a:endParaRPr lang="en-US" dirty="0"/>
          </a:p>
        </p:txBody>
      </p:sp>
      <p:sp>
        <p:nvSpPr>
          <p:cNvPr id="5" name="TextBox 4"/>
          <p:cNvSpPr txBox="1"/>
          <p:nvPr/>
        </p:nvSpPr>
        <p:spPr>
          <a:xfrm>
            <a:off x="533400" y="457200"/>
            <a:ext cx="8153200" cy="584775"/>
          </a:xfrm>
          <a:prstGeom prst="rect">
            <a:avLst/>
          </a:prstGeom>
          <a:noFill/>
        </p:spPr>
        <p:txBody>
          <a:bodyPr wrap="square" rtlCol="0">
            <a:spAutoFit/>
          </a:bodyPr>
          <a:lstStyle/>
          <a:p>
            <a:r>
              <a:rPr lang="en-US" sz="3200" dirty="0" smtClean="0"/>
              <a:t>Example 1 - Definite</a:t>
            </a:r>
            <a:endParaRPr lang="en-US" sz="3200" dirty="0"/>
          </a:p>
        </p:txBody>
      </p:sp>
    </p:spTree>
    <p:extLst>
      <p:ext uri="{BB962C8B-B14F-4D97-AF65-F5344CB8AC3E}">
        <p14:creationId xmlns:p14="http://schemas.microsoft.com/office/powerpoint/2010/main" val="3802594447"/>
      </p:ext>
    </p:extLst>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7772400" cy="4876800"/>
          </a:xfrm>
        </p:spPr>
        <p:txBody>
          <a:bodyPr/>
          <a:lstStyle/>
          <a:p>
            <a:pPr marL="0" indent="0">
              <a:buNone/>
            </a:pPr>
            <a:r>
              <a:rPr lang="en-US" sz="2400" dirty="0"/>
              <a:t>The following </a:t>
            </a:r>
            <a:r>
              <a:rPr lang="en-US" sz="2400" dirty="0" smtClean="0"/>
              <a:t>limitation </a:t>
            </a:r>
            <a:r>
              <a:rPr lang="en-US" sz="2400" dirty="0"/>
              <a:t>was construed as a means-plus-function </a:t>
            </a:r>
            <a:r>
              <a:rPr lang="en-US" sz="2400" dirty="0" smtClean="0"/>
              <a:t>limitation:</a:t>
            </a:r>
            <a:endParaRPr lang="en-US" sz="2400" dirty="0"/>
          </a:p>
          <a:p>
            <a:pPr marL="400050" lvl="1" indent="0">
              <a:buNone/>
            </a:pPr>
            <a:endParaRPr lang="en-US" sz="2000" i="1" dirty="0" smtClean="0"/>
          </a:p>
          <a:p>
            <a:pPr marL="400050" lvl="1" indent="0">
              <a:buNone/>
            </a:pPr>
            <a:r>
              <a:rPr lang="en-US" sz="2000" i="1" dirty="0" smtClean="0"/>
              <a:t>“</a:t>
            </a:r>
            <a:r>
              <a:rPr lang="en-US" sz="2000" i="1" dirty="0"/>
              <a:t>programmable control means coupled with said adjusting means for controlling said adjusting means, said programmable control means having data fields describing metering properties of individual fluid flows”</a:t>
            </a:r>
          </a:p>
          <a:p>
            <a:endParaRPr lang="en-US" sz="2400" dirty="0" smtClean="0"/>
          </a:p>
          <a:p>
            <a:r>
              <a:rPr lang="en-US" sz="2400" dirty="0" smtClean="0"/>
              <a:t>Specification disclosed </a:t>
            </a:r>
            <a:r>
              <a:rPr lang="en-US" sz="2400" dirty="0"/>
              <a:t>a control device that has processing capabilities, can generate control </a:t>
            </a:r>
            <a:r>
              <a:rPr lang="en-US" sz="2400" dirty="0" smtClean="0"/>
              <a:t>commands, </a:t>
            </a:r>
            <a:r>
              <a:rPr lang="en-US" sz="2400" dirty="0"/>
              <a:t>and has </a:t>
            </a:r>
            <a:r>
              <a:rPr lang="en-US" sz="2400" dirty="0" smtClean="0"/>
              <a:t>memory  </a:t>
            </a:r>
          </a:p>
          <a:p>
            <a:pPr marL="0" indent="0" algn="r">
              <a:buNone/>
            </a:pPr>
            <a:endParaRPr lang="en-US" sz="2000" i="1" dirty="0" smtClean="0"/>
          </a:p>
          <a:p>
            <a:pPr marL="0" indent="0" algn="r">
              <a:buNone/>
            </a:pPr>
            <a:r>
              <a:rPr lang="en-US" sz="2000" i="1" dirty="0" smtClean="0"/>
              <a:t>Ergo Licensing v. CareFusion</a:t>
            </a:r>
            <a:endParaRPr lang="en-US" sz="2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19</a:t>
            </a:fld>
            <a:endParaRPr lang="en-US" dirty="0"/>
          </a:p>
        </p:txBody>
      </p:sp>
      <p:sp>
        <p:nvSpPr>
          <p:cNvPr id="5" name="TextBox 4"/>
          <p:cNvSpPr txBox="1"/>
          <p:nvPr/>
        </p:nvSpPr>
        <p:spPr>
          <a:xfrm>
            <a:off x="762000" y="457200"/>
            <a:ext cx="2234907" cy="584775"/>
          </a:xfrm>
          <a:prstGeom prst="rect">
            <a:avLst/>
          </a:prstGeom>
          <a:noFill/>
        </p:spPr>
        <p:txBody>
          <a:bodyPr wrap="none" rtlCol="0">
            <a:spAutoFit/>
          </a:bodyPr>
          <a:lstStyle/>
          <a:p>
            <a:r>
              <a:rPr lang="en-US" sz="3200" dirty="0" smtClean="0"/>
              <a:t>Example 2 </a:t>
            </a:r>
            <a:endParaRPr lang="en-US" sz="3200" dirty="0"/>
          </a:p>
        </p:txBody>
      </p:sp>
    </p:spTree>
    <p:extLst>
      <p:ext uri="{BB962C8B-B14F-4D97-AF65-F5344CB8AC3E}">
        <p14:creationId xmlns:p14="http://schemas.microsoft.com/office/powerpoint/2010/main" val="697142219"/>
      </p:ext>
    </p:extLst>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2"/>
          <p:cNvSpPr>
            <a:spLocks noGrp="1" noChangeArrowheads="1"/>
          </p:cNvSpPr>
          <p:nvPr>
            <p:ph type="dt" sz="half" idx="10"/>
          </p:nvPr>
        </p:nvSpPr>
        <p:spPr/>
        <p:txBody>
          <a:bodyPr/>
          <a:lstStyle/>
          <a:p>
            <a:pPr>
              <a:defRPr/>
            </a:pPr>
            <a:fld id="{EBAD4EF6-6EBD-4E7A-99D6-6D82F43AAE6B}"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2</a:t>
            </a:fld>
            <a:endParaRPr lang="en-US" dirty="0"/>
          </a:p>
        </p:txBody>
      </p:sp>
      <p:sp>
        <p:nvSpPr>
          <p:cNvPr id="4" name="Date Placeholder 3"/>
          <p:cNvSpPr txBox="1">
            <a:spLocks noGrp="1"/>
          </p:cNvSpPr>
          <p:nvPr/>
        </p:nvSpPr>
        <p:spPr bwMode="auto">
          <a:xfrm>
            <a:off x="152400" y="6324600"/>
            <a:ext cx="1905000" cy="457200"/>
          </a:xfrm>
          <a:prstGeom prst="rect">
            <a:avLst/>
          </a:prstGeom>
          <a:noFill/>
          <a:ln>
            <a:miter lim="800000"/>
            <a:headEnd/>
            <a:tailEnd/>
          </a:ln>
        </p:spPr>
        <p:txBody>
          <a:bodyPr bIns="9144" anchor="b"/>
          <a:lstStyle/>
          <a:p>
            <a:pPr fontAlgn="base">
              <a:spcBef>
                <a:spcPct val="0"/>
              </a:spcBef>
              <a:spcAft>
                <a:spcPct val="0"/>
              </a:spcAft>
              <a:defRPr/>
            </a:pPr>
            <a:endParaRPr lang="en-US" sz="1200" dirty="0">
              <a:solidFill>
                <a:srgbClr val="273C56"/>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228600" y="1524000"/>
            <a:ext cx="8458200" cy="4419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1200"/>
              </a:spcAft>
              <a:buFont typeface="Arial" pitchFamily="34" charset="0"/>
              <a:buChar char="•"/>
            </a:pPr>
            <a:r>
              <a:rPr lang="en-US" sz="2800" b="0" i="0" dirty="0" smtClean="0">
                <a:solidFill>
                  <a:schemeClr val="bg1"/>
                </a:solidFill>
                <a:latin typeface="+mn-lt"/>
              </a:rPr>
              <a:t>Ensuring that software-implemented § 112(f) functional claim limitations (means-plus-function) have definite </a:t>
            </a:r>
            <a:r>
              <a:rPr lang="en-US" sz="2800" b="0" i="0" dirty="0">
                <a:solidFill>
                  <a:schemeClr val="bg1"/>
                </a:solidFill>
                <a:latin typeface="+mn-lt"/>
              </a:rPr>
              <a:t>boundaries under § </a:t>
            </a:r>
            <a:r>
              <a:rPr lang="en-US" sz="2800" b="0" i="0" dirty="0" smtClean="0">
                <a:solidFill>
                  <a:schemeClr val="bg1"/>
                </a:solidFill>
                <a:latin typeface="+mn-lt"/>
              </a:rPr>
              <a:t>112(b) </a:t>
            </a:r>
          </a:p>
          <a:p>
            <a:pPr marL="457200" lvl="1" indent="-457200" eaLnBrk="1" fontAlgn="base" hangingPunct="1">
              <a:spcBef>
                <a:spcPct val="20000"/>
              </a:spcBef>
              <a:spcAft>
                <a:spcPts val="1200"/>
              </a:spcAft>
              <a:buFont typeface="Arial" pitchFamily="34" charset="0"/>
              <a:buChar char="•"/>
            </a:pPr>
            <a:r>
              <a:rPr lang="en-US" sz="2800" b="0" i="0" dirty="0" smtClean="0">
                <a:solidFill>
                  <a:schemeClr val="bg1"/>
                </a:solidFill>
                <a:latin typeface="+mn-lt"/>
              </a:rPr>
              <a:t>Topics: </a:t>
            </a:r>
          </a:p>
          <a:p>
            <a:pPr marL="857250" lvl="2" indent="-457200" eaLnBrk="1" fontAlgn="base" hangingPunct="1">
              <a:spcBef>
                <a:spcPct val="20000"/>
              </a:spcBef>
              <a:spcAft>
                <a:spcPts val="1200"/>
              </a:spcAft>
              <a:buFont typeface="Arial" pitchFamily="34" charset="0"/>
              <a:buChar char="•"/>
            </a:pPr>
            <a:r>
              <a:rPr lang="en-US" sz="2200" b="0" i="0" dirty="0" smtClean="0">
                <a:solidFill>
                  <a:schemeClr val="bg1"/>
                </a:solidFill>
                <a:latin typeface="+mn-lt"/>
              </a:rPr>
              <a:t>Review of invocation of § 112(f) and evaluating definiteness of a § 112(f) limitation</a:t>
            </a:r>
          </a:p>
          <a:p>
            <a:pPr marL="857250" lvl="2" indent="-457200" eaLnBrk="1" fontAlgn="base" hangingPunct="1">
              <a:spcBef>
                <a:spcPct val="20000"/>
              </a:spcBef>
              <a:spcAft>
                <a:spcPts val="1200"/>
              </a:spcAft>
              <a:buFont typeface="Arial" pitchFamily="34" charset="0"/>
              <a:buChar char="•"/>
            </a:pPr>
            <a:r>
              <a:rPr lang="en-US" sz="2200" b="0" i="0" dirty="0" smtClean="0">
                <a:solidFill>
                  <a:schemeClr val="bg1"/>
                </a:solidFill>
                <a:latin typeface="+mn-lt"/>
              </a:rPr>
              <a:t>Handling common types of software-related claims, including programmed computer functions</a:t>
            </a:r>
          </a:p>
          <a:p>
            <a:pPr marL="857250" lvl="2" indent="-457200" eaLnBrk="1" fontAlgn="base" hangingPunct="1">
              <a:spcBef>
                <a:spcPct val="20000"/>
              </a:spcBef>
              <a:spcAft>
                <a:spcPts val="1200"/>
              </a:spcAft>
              <a:buFont typeface="Arial" pitchFamily="34" charset="0"/>
              <a:buChar char="•"/>
            </a:pPr>
            <a:r>
              <a:rPr lang="en-US" sz="2200" b="0" i="0" dirty="0" smtClean="0">
                <a:solidFill>
                  <a:schemeClr val="bg1"/>
                </a:solidFill>
                <a:latin typeface="+mn-lt"/>
              </a:rPr>
              <a:t>Clarifying the record, including identifying whether § </a:t>
            </a:r>
            <a:r>
              <a:rPr lang="en-US" sz="2200" b="0" i="0" dirty="0">
                <a:solidFill>
                  <a:schemeClr val="bg1"/>
                </a:solidFill>
                <a:latin typeface="+mn-lt"/>
              </a:rPr>
              <a:t>112(f) </a:t>
            </a:r>
            <a:r>
              <a:rPr lang="en-US" sz="2200" b="0" i="0" dirty="0" smtClean="0">
                <a:solidFill>
                  <a:schemeClr val="bg1"/>
                </a:solidFill>
                <a:latin typeface="+mn-lt"/>
              </a:rPr>
              <a:t>computer-related limitations have clear boundaries</a:t>
            </a:r>
            <a:endParaRPr lang="en-US" sz="2200" b="0" i="0" dirty="0">
              <a:solidFill>
                <a:schemeClr val="bg1"/>
              </a:solidFill>
              <a:latin typeface="+mn-lt"/>
            </a:endParaRPr>
          </a:p>
        </p:txBody>
      </p:sp>
      <p:sp>
        <p:nvSpPr>
          <p:cNvPr id="9" name="Rectangle 4"/>
          <p:cNvSpPr txBox="1">
            <a:spLocks noChangeArrowheads="1"/>
          </p:cNvSpPr>
          <p:nvPr/>
        </p:nvSpPr>
        <p:spPr>
          <a:xfrm>
            <a:off x="457200" y="304800"/>
            <a:ext cx="74295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2800" b="0" i="0" dirty="0" smtClean="0">
                <a:solidFill>
                  <a:srgbClr val="FFFFFF"/>
                </a:solidFill>
                <a:latin typeface="+mn-lt"/>
              </a:rPr>
              <a:t>35 U.S.C. 112(f) for Software-Related Inventions: Goal and Overview</a:t>
            </a:r>
            <a:endParaRPr lang="en-US" sz="2800" b="0" i="0" dirty="0">
              <a:solidFill>
                <a:srgbClr val="FFFFFF"/>
              </a:solidFill>
              <a:latin typeface="+mn-lt"/>
            </a:endParaRPr>
          </a:p>
        </p:txBody>
      </p:sp>
    </p:spTree>
    <p:extLst>
      <p:ext uri="{BB962C8B-B14F-4D97-AF65-F5344CB8AC3E}">
        <p14:creationId xmlns:p14="http://schemas.microsoft.com/office/powerpoint/2010/main" val="2016718016"/>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2600"/>
            <a:ext cx="7772400" cy="4648200"/>
          </a:xfrm>
        </p:spPr>
        <p:txBody>
          <a:bodyPr/>
          <a:lstStyle/>
          <a:p>
            <a:pPr marL="457200" indent="-457200">
              <a:spcAft>
                <a:spcPts val="1200"/>
              </a:spcAft>
              <a:buFont typeface="Arial" pitchFamily="34" charset="0"/>
              <a:buChar char="•"/>
            </a:pPr>
            <a:r>
              <a:rPr lang="en-US" sz="2800" dirty="0"/>
              <a:t>The </a:t>
            </a:r>
            <a:r>
              <a:rPr lang="en-US" sz="2800" dirty="0" smtClean="0"/>
              <a:t>court found the limitation to be indefinite</a:t>
            </a:r>
          </a:p>
          <a:p>
            <a:pPr marL="457200" indent="-457200">
              <a:spcAft>
                <a:spcPts val="1200"/>
              </a:spcAft>
              <a:buFont typeface="Arial" pitchFamily="34" charset="0"/>
              <a:buChar char="•"/>
            </a:pPr>
            <a:r>
              <a:rPr lang="en-US" sz="2800" dirty="0" smtClean="0"/>
              <a:t>There was insufficient structure in the specification to support the specialized function</a:t>
            </a:r>
          </a:p>
          <a:p>
            <a:pPr>
              <a:spcAft>
                <a:spcPts val="1200"/>
              </a:spcAft>
            </a:pPr>
            <a:r>
              <a:rPr lang="en-US" sz="2800" dirty="0" smtClean="0"/>
              <a:t>The description in the specification does not provide structure </a:t>
            </a:r>
            <a:r>
              <a:rPr lang="en-US" sz="2800" dirty="0"/>
              <a:t>for the function of </a:t>
            </a:r>
            <a:r>
              <a:rPr lang="en-US" sz="2800" i="1" dirty="0"/>
              <a:t>controlling </a:t>
            </a:r>
            <a:r>
              <a:rPr lang="en-US" sz="2800" i="1" dirty="0" smtClean="0"/>
              <a:t>said </a:t>
            </a:r>
            <a:r>
              <a:rPr lang="en-US" sz="2800" i="1" dirty="0"/>
              <a:t>adjusting </a:t>
            </a:r>
            <a:r>
              <a:rPr lang="en-US" sz="2800" i="1" dirty="0" smtClean="0"/>
              <a:t>means</a:t>
            </a:r>
            <a:r>
              <a:rPr lang="en-US" sz="2800" dirty="0" smtClean="0"/>
              <a:t> </a:t>
            </a:r>
          </a:p>
          <a:p>
            <a:pPr marL="0" indent="0" algn="r">
              <a:buNone/>
            </a:pPr>
            <a:endParaRPr lang="en-US" sz="3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20</a:t>
            </a:fld>
            <a:endParaRPr lang="en-US" dirty="0"/>
          </a:p>
        </p:txBody>
      </p:sp>
      <p:sp>
        <p:nvSpPr>
          <p:cNvPr id="5" name="TextBox 4"/>
          <p:cNvSpPr txBox="1"/>
          <p:nvPr/>
        </p:nvSpPr>
        <p:spPr>
          <a:xfrm>
            <a:off x="762000" y="457200"/>
            <a:ext cx="4261103" cy="584775"/>
          </a:xfrm>
          <a:prstGeom prst="rect">
            <a:avLst/>
          </a:prstGeom>
          <a:noFill/>
        </p:spPr>
        <p:txBody>
          <a:bodyPr wrap="none" rtlCol="0">
            <a:spAutoFit/>
          </a:bodyPr>
          <a:lstStyle/>
          <a:p>
            <a:r>
              <a:rPr lang="en-US" sz="3200" dirty="0" smtClean="0"/>
              <a:t>Example 2 - Indefinite</a:t>
            </a:r>
            <a:endParaRPr lang="en-US" sz="3200" dirty="0"/>
          </a:p>
        </p:txBody>
      </p:sp>
    </p:spTree>
    <p:extLst>
      <p:ext uri="{BB962C8B-B14F-4D97-AF65-F5344CB8AC3E}">
        <p14:creationId xmlns:p14="http://schemas.microsoft.com/office/powerpoint/2010/main" val="3780430627"/>
      </p:ext>
    </p:extLst>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7772400" cy="4953000"/>
          </a:xfrm>
        </p:spPr>
        <p:txBody>
          <a:bodyPr/>
          <a:lstStyle/>
          <a:p>
            <a:pPr marL="0" indent="0">
              <a:spcAft>
                <a:spcPts val="600"/>
              </a:spcAft>
              <a:buNone/>
            </a:pPr>
            <a:r>
              <a:rPr lang="en-US" sz="2400" dirty="0" smtClean="0"/>
              <a:t>The following limitation was construed as a means-plus-function limitation:</a:t>
            </a:r>
          </a:p>
          <a:p>
            <a:pPr marL="400050" lvl="1" indent="0">
              <a:spcAft>
                <a:spcPts val="1200"/>
              </a:spcAft>
              <a:buNone/>
            </a:pPr>
            <a:r>
              <a:rPr lang="en-US" sz="2000" i="1" dirty="0" smtClean="0"/>
              <a:t>“local </a:t>
            </a:r>
            <a:r>
              <a:rPr lang="en-US" sz="2000" i="1" dirty="0"/>
              <a:t>licensee unique ID generating means to produce said licensee unique </a:t>
            </a:r>
            <a:r>
              <a:rPr lang="en-US" sz="2000" i="1" dirty="0" smtClean="0"/>
              <a:t>ID”</a:t>
            </a:r>
          </a:p>
          <a:p>
            <a:pPr>
              <a:spcAft>
                <a:spcPts val="600"/>
              </a:spcAft>
              <a:buFont typeface="Arial" pitchFamily="34" charset="0"/>
              <a:buChar char="•"/>
            </a:pPr>
            <a:r>
              <a:rPr lang="en-US" sz="2400" dirty="0" smtClean="0"/>
              <a:t>The specification described the </a:t>
            </a:r>
            <a:r>
              <a:rPr lang="en-US" sz="2400" dirty="0"/>
              <a:t>licensee unique ID generating means as </a:t>
            </a:r>
            <a:r>
              <a:rPr lang="en-US" sz="2400" dirty="0" smtClean="0"/>
              <a:t>a summation algorithm</a:t>
            </a:r>
          </a:p>
          <a:p>
            <a:pPr lvl="1" indent="-342900">
              <a:buFont typeface="Arial" pitchFamily="34" charset="0"/>
              <a:buChar char="•"/>
            </a:pPr>
            <a:r>
              <a:rPr lang="en-US" sz="2000" dirty="0" smtClean="0"/>
              <a:t>The </a:t>
            </a:r>
            <a:r>
              <a:rPr lang="en-US" sz="2000" dirty="0"/>
              <a:t>algorithm </a:t>
            </a:r>
            <a:r>
              <a:rPr lang="en-US" sz="2000" dirty="0" smtClean="0"/>
              <a:t>functions </a:t>
            </a:r>
            <a:r>
              <a:rPr lang="en-US" sz="2000" dirty="0"/>
              <a:t>by “combin[ing] by addition the serial number 50 with the software product name 64 and customer information 65 and previous user identification 22 to provide registration number </a:t>
            </a:r>
            <a:r>
              <a:rPr lang="en-US" sz="2000" dirty="0" smtClean="0"/>
              <a:t>66” (which is the unique ID)</a:t>
            </a:r>
          </a:p>
          <a:p>
            <a:pPr marL="400050" lvl="1" indent="0" algn="r">
              <a:buNone/>
            </a:pPr>
            <a:endParaRPr lang="en-US" sz="2000" i="1" dirty="0" smtClean="0"/>
          </a:p>
          <a:p>
            <a:pPr marL="400050" lvl="1" indent="0" algn="r">
              <a:buNone/>
            </a:pPr>
            <a:r>
              <a:rPr lang="en-US" sz="2000" i="1" dirty="0" smtClean="0"/>
              <a:t>Uniloc USA v. Microsoft </a:t>
            </a:r>
            <a:endParaRPr lang="en-US" sz="2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21</a:t>
            </a:fld>
            <a:endParaRPr lang="en-US" dirty="0"/>
          </a:p>
        </p:txBody>
      </p:sp>
      <p:sp>
        <p:nvSpPr>
          <p:cNvPr id="5" name="TextBox 4"/>
          <p:cNvSpPr txBox="1"/>
          <p:nvPr/>
        </p:nvSpPr>
        <p:spPr>
          <a:xfrm>
            <a:off x="685800" y="504054"/>
            <a:ext cx="2121093" cy="584775"/>
          </a:xfrm>
          <a:prstGeom prst="rect">
            <a:avLst/>
          </a:prstGeom>
          <a:noFill/>
        </p:spPr>
        <p:txBody>
          <a:bodyPr wrap="none" rtlCol="0">
            <a:spAutoFit/>
          </a:bodyPr>
          <a:lstStyle/>
          <a:p>
            <a:r>
              <a:rPr lang="en-US" sz="3200" dirty="0" smtClean="0"/>
              <a:t>Example 3</a:t>
            </a:r>
            <a:endParaRPr lang="en-US" sz="3200" dirty="0"/>
          </a:p>
        </p:txBody>
      </p:sp>
    </p:spTree>
    <p:extLst>
      <p:ext uri="{BB962C8B-B14F-4D97-AF65-F5344CB8AC3E}">
        <p14:creationId xmlns:p14="http://schemas.microsoft.com/office/powerpoint/2010/main" val="864585371"/>
      </p:ext>
    </p:extLst>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7772400" cy="4800600"/>
          </a:xfrm>
        </p:spPr>
        <p:txBody>
          <a:bodyPr/>
          <a:lstStyle/>
          <a:p>
            <a:pPr marL="342900" indent="-342900">
              <a:spcAft>
                <a:spcPts val="600"/>
              </a:spcAft>
              <a:buFont typeface="Arial" pitchFamily="34" charset="0"/>
              <a:buChar char="•"/>
            </a:pPr>
            <a:r>
              <a:rPr lang="en-US" sz="3200" dirty="0" smtClean="0"/>
              <a:t>The court found the limitation to be definite</a:t>
            </a:r>
          </a:p>
          <a:p>
            <a:pPr marL="342900" indent="-342900">
              <a:spcAft>
                <a:spcPts val="600"/>
              </a:spcAft>
              <a:buFont typeface="Arial" pitchFamily="34" charset="0"/>
              <a:buChar char="•"/>
            </a:pPr>
            <a:endParaRPr lang="en-US" sz="3200" dirty="0" smtClean="0"/>
          </a:p>
          <a:p>
            <a:pPr marL="342900" indent="-342900">
              <a:spcAft>
                <a:spcPts val="600"/>
              </a:spcAft>
              <a:buFont typeface="Arial" pitchFamily="34" charset="0"/>
              <a:buChar char="•"/>
            </a:pPr>
            <a:r>
              <a:rPr lang="en-US" sz="3200" dirty="0" smtClean="0"/>
              <a:t>There was sufficient structure in the specification regarding the summation algorithm to support the specialized function </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22</a:t>
            </a:fld>
            <a:endParaRPr lang="en-US" dirty="0"/>
          </a:p>
        </p:txBody>
      </p:sp>
      <p:sp>
        <p:nvSpPr>
          <p:cNvPr id="5" name="TextBox 4"/>
          <p:cNvSpPr txBox="1"/>
          <p:nvPr/>
        </p:nvSpPr>
        <p:spPr>
          <a:xfrm>
            <a:off x="685800" y="504054"/>
            <a:ext cx="3874779" cy="584775"/>
          </a:xfrm>
          <a:prstGeom prst="rect">
            <a:avLst/>
          </a:prstGeom>
          <a:noFill/>
        </p:spPr>
        <p:txBody>
          <a:bodyPr wrap="none" rtlCol="0">
            <a:spAutoFit/>
          </a:bodyPr>
          <a:lstStyle/>
          <a:p>
            <a:r>
              <a:rPr lang="en-US" sz="3200" dirty="0" smtClean="0"/>
              <a:t>Example 3 - Definite</a:t>
            </a:r>
            <a:endParaRPr lang="en-US" sz="3200" dirty="0"/>
          </a:p>
        </p:txBody>
      </p:sp>
    </p:spTree>
    <p:extLst>
      <p:ext uri="{BB962C8B-B14F-4D97-AF65-F5344CB8AC3E}">
        <p14:creationId xmlns:p14="http://schemas.microsoft.com/office/powerpoint/2010/main" val="3368472408"/>
      </p:ext>
    </p:extLst>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7924800" cy="4800600"/>
          </a:xfrm>
        </p:spPr>
        <p:txBody>
          <a:bodyPr/>
          <a:lstStyle/>
          <a:p>
            <a:pPr marL="0" indent="0">
              <a:spcAft>
                <a:spcPts val="1200"/>
              </a:spcAft>
              <a:buNone/>
            </a:pPr>
            <a:r>
              <a:rPr lang="en-US" sz="2400" dirty="0" smtClean="0"/>
              <a:t>The following claim recites a means-plus-function limitation</a:t>
            </a:r>
          </a:p>
          <a:p>
            <a:pPr marL="400050" lvl="1" indent="0">
              <a:buNone/>
            </a:pPr>
            <a:r>
              <a:rPr lang="en-US" sz="2000" i="1" dirty="0"/>
              <a:t>11. A system for supply chain management comprising:</a:t>
            </a:r>
          </a:p>
          <a:p>
            <a:pPr marL="400050" lvl="1" indent="0">
              <a:buNone/>
            </a:pPr>
            <a:r>
              <a:rPr lang="en-US" sz="2000" i="1" dirty="0"/>
              <a:t>an order controller system including </a:t>
            </a:r>
            <a:r>
              <a:rPr lang="en-US" sz="2000" b="1" i="1" dirty="0"/>
              <a:t>reverse logistics means for generating transfer data</a:t>
            </a:r>
            <a:r>
              <a:rPr lang="en-US" sz="2000" i="1" dirty="0"/>
              <a:t>; and</a:t>
            </a:r>
          </a:p>
          <a:p>
            <a:pPr marL="400050" lvl="1" indent="0">
              <a:spcAft>
                <a:spcPts val="1200"/>
              </a:spcAft>
              <a:buNone/>
            </a:pPr>
            <a:r>
              <a:rPr lang="en-US" sz="2000" i="1" dirty="0"/>
              <a:t>a warehouse system receiving the transfer data and generating shipping data</a:t>
            </a:r>
            <a:r>
              <a:rPr lang="en-US" sz="2000" i="1" dirty="0" smtClean="0"/>
              <a:t>.</a:t>
            </a:r>
          </a:p>
          <a:p>
            <a:pPr marL="569913" lvl="1" indent="-342900">
              <a:buFont typeface="Arial" pitchFamily="34" charset="0"/>
              <a:buChar char="•"/>
            </a:pPr>
            <a:endParaRPr lang="en-US" sz="2000" dirty="0" smtClean="0"/>
          </a:p>
          <a:p>
            <a:pPr marL="569913" lvl="1" indent="-342900">
              <a:buFont typeface="Arial" pitchFamily="34" charset="0"/>
              <a:buChar char="•"/>
            </a:pPr>
            <a:r>
              <a:rPr lang="en-US" sz="2400" dirty="0" smtClean="0"/>
              <a:t>The function of generating transfer data was linked to a flowchart </a:t>
            </a:r>
            <a:r>
              <a:rPr lang="en-US" sz="2400" dirty="0"/>
              <a:t>(shown on the next </a:t>
            </a:r>
            <a:r>
              <a:rPr lang="en-US" sz="2400" dirty="0" smtClean="0"/>
              <a:t>slide) and its description in the specification </a:t>
            </a:r>
          </a:p>
          <a:p>
            <a:pPr marL="400050" lvl="1" indent="0" algn="r">
              <a:buNone/>
            </a:pPr>
            <a:r>
              <a:rPr lang="en-US" sz="2000" i="1" dirty="0" smtClean="0"/>
              <a:t>In </a:t>
            </a:r>
            <a:r>
              <a:rPr lang="en-US" sz="2000" i="1" dirty="0" smtClean="0"/>
              <a:t>re Aoyama</a:t>
            </a:r>
            <a:endParaRPr lang="en-US" sz="2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23</a:t>
            </a:fld>
            <a:endParaRPr lang="en-US" dirty="0"/>
          </a:p>
        </p:txBody>
      </p:sp>
      <p:sp>
        <p:nvSpPr>
          <p:cNvPr id="5" name="TextBox 4"/>
          <p:cNvSpPr txBox="1"/>
          <p:nvPr/>
        </p:nvSpPr>
        <p:spPr>
          <a:xfrm>
            <a:off x="685800" y="457200"/>
            <a:ext cx="2348720" cy="584775"/>
          </a:xfrm>
          <a:prstGeom prst="rect">
            <a:avLst/>
          </a:prstGeom>
          <a:noFill/>
        </p:spPr>
        <p:txBody>
          <a:bodyPr wrap="none" rtlCol="0">
            <a:spAutoFit/>
          </a:bodyPr>
          <a:lstStyle/>
          <a:p>
            <a:r>
              <a:rPr lang="en-US" sz="3200" dirty="0" smtClean="0"/>
              <a:t>Example 4  </a:t>
            </a:r>
            <a:endParaRPr lang="en-US" sz="3200" dirty="0"/>
          </a:p>
        </p:txBody>
      </p:sp>
    </p:spTree>
    <p:extLst>
      <p:ext uri="{BB962C8B-B14F-4D97-AF65-F5344CB8AC3E}">
        <p14:creationId xmlns:p14="http://schemas.microsoft.com/office/powerpoint/2010/main" val="385129354"/>
      </p:ext>
    </p:extLst>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3733800" cy="4800600"/>
          </a:xfrm>
        </p:spPr>
        <p:txBody>
          <a:bodyPr/>
          <a:lstStyle/>
          <a:p>
            <a:pPr marL="0" lvl="1" indent="0">
              <a:buNone/>
            </a:pPr>
            <a:r>
              <a:rPr lang="en-US" sz="2000" u="sng" dirty="0" smtClean="0"/>
              <a:t>Specification</a:t>
            </a:r>
            <a:r>
              <a:rPr lang="en-US" sz="2000" dirty="0"/>
              <a:t>: If it is determined at 806 that product transfer between warehouses is not </a:t>
            </a:r>
            <a:r>
              <a:rPr lang="en-US" sz="2000" dirty="0" smtClean="0"/>
              <a:t>required, </a:t>
            </a:r>
            <a:r>
              <a:rPr lang="en-US" sz="2000" dirty="0"/>
              <a:t>the method proceeds to 810. Otherwise, the method proceeds to 808 where shipping data is generated and transmitted to an appropriate location, such as a warehouse, a shipper, or other suitable locations. The method then proceeds to 810</a:t>
            </a:r>
            <a:r>
              <a:rPr lang="en-US" sz="2000" dirty="0" smtClean="0"/>
              <a:t>. At </a:t>
            </a:r>
            <a:r>
              <a:rPr lang="en-US" sz="2000" dirty="0"/>
              <a:t>810 it is determined whether the product needs to be transferred to a controller</a:t>
            </a:r>
            <a:r>
              <a:rPr lang="en-US" sz="2000" dirty="0" smtClean="0"/>
              <a:t>.</a:t>
            </a:r>
            <a:endParaRPr lang="en-US" sz="20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24</a:t>
            </a:fld>
            <a:endParaRPr lang="en-US" dirty="0"/>
          </a:p>
        </p:txBody>
      </p:sp>
      <p:sp>
        <p:nvSpPr>
          <p:cNvPr id="5" name="TextBox 4"/>
          <p:cNvSpPr txBox="1"/>
          <p:nvPr/>
        </p:nvSpPr>
        <p:spPr>
          <a:xfrm>
            <a:off x="381000" y="490210"/>
            <a:ext cx="7162800" cy="584775"/>
          </a:xfrm>
          <a:prstGeom prst="rect">
            <a:avLst/>
          </a:prstGeom>
          <a:noFill/>
        </p:spPr>
        <p:txBody>
          <a:bodyPr wrap="square" rtlCol="0">
            <a:spAutoFit/>
          </a:bodyPr>
          <a:lstStyle/>
          <a:p>
            <a:r>
              <a:rPr lang="en-US" sz="3200" dirty="0" smtClean="0"/>
              <a:t>Example 4 (continued) </a:t>
            </a:r>
            <a:endParaRPr 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00200"/>
            <a:ext cx="3733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3201704"/>
      </p:ext>
    </p:extLst>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153400" cy="4800600"/>
          </a:xfrm>
        </p:spPr>
        <p:txBody>
          <a:bodyPr/>
          <a:lstStyle/>
          <a:p>
            <a:pPr marL="342900" indent="-342900">
              <a:spcAft>
                <a:spcPts val="1200"/>
              </a:spcAft>
              <a:buFont typeface="Arial" pitchFamily="34" charset="0"/>
              <a:buChar char="•"/>
            </a:pPr>
            <a:r>
              <a:rPr lang="en-US" sz="2800" dirty="0" smtClean="0"/>
              <a:t>The court found the claim to be indefinite</a:t>
            </a:r>
          </a:p>
          <a:p>
            <a:pPr marL="342900" indent="-342900">
              <a:spcAft>
                <a:spcPts val="1200"/>
              </a:spcAft>
              <a:buFont typeface="Arial" pitchFamily="34" charset="0"/>
              <a:buChar char="•"/>
            </a:pPr>
            <a:r>
              <a:rPr lang="en-US" sz="2800" dirty="0" smtClean="0"/>
              <a:t>The specification, including the flowchart, did not provide sufficient support for the means-plus-function limitation</a:t>
            </a:r>
          </a:p>
          <a:p>
            <a:pPr marL="342900" lvl="1" indent="-342900">
              <a:buFont typeface="Arial" pitchFamily="34" charset="0"/>
              <a:buChar char="•"/>
            </a:pPr>
            <a:r>
              <a:rPr lang="en-US" sz="2800" dirty="0" smtClean="0"/>
              <a:t>A flowchart </a:t>
            </a:r>
            <a:r>
              <a:rPr lang="en-US" sz="2800" i="1" dirty="0" smtClean="0"/>
              <a:t>can</a:t>
            </a:r>
            <a:r>
              <a:rPr lang="en-US" sz="2800" dirty="0" smtClean="0"/>
              <a:t> show sufficient structure to support a function, but here it did not because it shows only the result of the generated transfer data but not how to achieve the result</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25</a:t>
            </a:fld>
            <a:endParaRPr lang="en-US" dirty="0"/>
          </a:p>
        </p:txBody>
      </p:sp>
      <p:sp>
        <p:nvSpPr>
          <p:cNvPr id="5" name="TextBox 4"/>
          <p:cNvSpPr txBox="1"/>
          <p:nvPr/>
        </p:nvSpPr>
        <p:spPr>
          <a:xfrm>
            <a:off x="685800" y="457200"/>
            <a:ext cx="4261103" cy="584775"/>
          </a:xfrm>
          <a:prstGeom prst="rect">
            <a:avLst/>
          </a:prstGeom>
          <a:noFill/>
        </p:spPr>
        <p:txBody>
          <a:bodyPr wrap="none" rtlCol="0">
            <a:spAutoFit/>
          </a:bodyPr>
          <a:lstStyle/>
          <a:p>
            <a:r>
              <a:rPr lang="en-US" sz="3200" dirty="0" smtClean="0"/>
              <a:t>Example 4 - Indefinite </a:t>
            </a:r>
            <a:endParaRPr lang="en-US" sz="3200" dirty="0"/>
          </a:p>
        </p:txBody>
      </p:sp>
    </p:spTree>
    <p:extLst>
      <p:ext uri="{BB962C8B-B14F-4D97-AF65-F5344CB8AC3E}">
        <p14:creationId xmlns:p14="http://schemas.microsoft.com/office/powerpoint/2010/main" val="762087282"/>
      </p:ext>
    </p:extLst>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229600" cy="4800600"/>
          </a:xfrm>
        </p:spPr>
        <p:txBody>
          <a:bodyPr/>
          <a:lstStyle/>
          <a:p>
            <a:pPr marL="342900" lvl="1" indent="-342900">
              <a:spcAft>
                <a:spcPts val="600"/>
              </a:spcAft>
              <a:buFont typeface="Arial" pitchFamily="34" charset="0"/>
              <a:buChar char="•"/>
            </a:pPr>
            <a:r>
              <a:rPr lang="en-US" sz="2200" dirty="0" smtClean="0"/>
              <a:t>After </a:t>
            </a:r>
            <a:r>
              <a:rPr lang="en-US" sz="2200" dirty="0"/>
              <a:t>analyzing </a:t>
            </a:r>
            <a:r>
              <a:rPr lang="en-US" sz="2200" dirty="0" smtClean="0"/>
              <a:t>Fig. </a:t>
            </a:r>
            <a:r>
              <a:rPr lang="en-US" sz="2200" dirty="0"/>
              <a:t>8 and its </a:t>
            </a:r>
            <a:r>
              <a:rPr lang="en-US" sz="2200" dirty="0" smtClean="0"/>
              <a:t>description</a:t>
            </a:r>
            <a:r>
              <a:rPr lang="en-US" sz="2200" dirty="0"/>
              <a:t>, the Examiner was unable to find any structure disclosed that performed the claimed </a:t>
            </a:r>
            <a:r>
              <a:rPr lang="en-US" sz="2200" dirty="0" smtClean="0"/>
              <a:t>function</a:t>
            </a:r>
            <a:endParaRPr lang="en-US" sz="2200" dirty="0"/>
          </a:p>
          <a:p>
            <a:pPr marL="625475" lvl="2" indent="-342900">
              <a:spcAft>
                <a:spcPts val="600"/>
              </a:spcAft>
              <a:buFont typeface="Arial" pitchFamily="34" charset="0"/>
              <a:buChar char="•"/>
            </a:pPr>
            <a:r>
              <a:rPr lang="en-US" sz="2000" dirty="0" smtClean="0"/>
              <a:t>Examiner’s Answer: </a:t>
            </a:r>
            <a:r>
              <a:rPr lang="en-US" sz="2000" dirty="0"/>
              <a:t>“[t]he proper test for meeting the definiteness requirement is that the corresponding structure ... of a [means-plus-function] limitation must be disclosed in the specification itself in a way that one skilled in the art will understand what structure ... will perform the recited function</a:t>
            </a:r>
            <a:r>
              <a:rPr lang="en-US" sz="2000" dirty="0" smtClean="0"/>
              <a:t>.”</a:t>
            </a:r>
          </a:p>
          <a:p>
            <a:pPr marL="342900" lvl="1" indent="-342900">
              <a:spcAft>
                <a:spcPts val="600"/>
              </a:spcAft>
              <a:buFont typeface="Arial" pitchFamily="34" charset="0"/>
              <a:buChar char="•"/>
            </a:pPr>
            <a:r>
              <a:rPr lang="en-US" sz="2200" dirty="0" smtClean="0"/>
              <a:t>The Board agreed: Fig. </a:t>
            </a:r>
            <a:r>
              <a:rPr lang="en-US" sz="2200" dirty="0"/>
              <a:t>8 only “presents several results to be obtained, without describing how to achieve those results, and certainly not how to generate transfer data</a:t>
            </a:r>
            <a:r>
              <a:rPr lang="en-US" sz="2200" dirty="0" smtClean="0"/>
              <a:t>.”</a:t>
            </a:r>
          </a:p>
          <a:p>
            <a:pPr marL="342900" lvl="1" indent="-342900">
              <a:buFont typeface="Arial" pitchFamily="34" charset="0"/>
              <a:buChar char="•"/>
            </a:pPr>
            <a:r>
              <a:rPr lang="en-US" sz="2200" dirty="0" smtClean="0"/>
              <a:t>The court pointed to the explanations by the Examiner and Board and affirmed the indefiniteness rejection</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26</a:t>
            </a:fld>
            <a:endParaRPr lang="en-US" dirty="0"/>
          </a:p>
        </p:txBody>
      </p:sp>
      <p:sp>
        <p:nvSpPr>
          <p:cNvPr id="5" name="TextBox 4"/>
          <p:cNvSpPr txBox="1"/>
          <p:nvPr/>
        </p:nvSpPr>
        <p:spPr>
          <a:xfrm>
            <a:off x="381000" y="490210"/>
            <a:ext cx="7162800" cy="584775"/>
          </a:xfrm>
          <a:prstGeom prst="rect">
            <a:avLst/>
          </a:prstGeom>
          <a:noFill/>
        </p:spPr>
        <p:txBody>
          <a:bodyPr wrap="square" rtlCol="0">
            <a:spAutoFit/>
          </a:bodyPr>
          <a:lstStyle/>
          <a:p>
            <a:r>
              <a:rPr lang="en-US" sz="3200" dirty="0" smtClean="0"/>
              <a:t>Example 4 – Indefinite (continued)</a:t>
            </a:r>
            <a:endParaRPr lang="en-US" sz="3200" dirty="0"/>
          </a:p>
        </p:txBody>
      </p:sp>
    </p:spTree>
    <p:extLst>
      <p:ext uri="{BB962C8B-B14F-4D97-AF65-F5344CB8AC3E}">
        <p14:creationId xmlns:p14="http://schemas.microsoft.com/office/powerpoint/2010/main" val="3389066670"/>
      </p:ext>
    </p:extLst>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5029200"/>
          </a:xfrm>
        </p:spPr>
        <p:txBody>
          <a:bodyPr/>
          <a:lstStyle/>
          <a:p>
            <a:pPr marL="0" indent="0">
              <a:buNone/>
            </a:pPr>
            <a:r>
              <a:rPr lang="en-US" sz="2400" dirty="0"/>
              <a:t>The following </a:t>
            </a:r>
            <a:r>
              <a:rPr lang="en-US" sz="2400" dirty="0" smtClean="0"/>
              <a:t>limitation </a:t>
            </a:r>
            <a:r>
              <a:rPr lang="en-US" sz="2400" dirty="0"/>
              <a:t>was construed as a means-plus-function </a:t>
            </a:r>
            <a:r>
              <a:rPr lang="en-US" sz="2400" dirty="0" smtClean="0"/>
              <a:t>limitation:</a:t>
            </a:r>
            <a:endParaRPr lang="en-US" sz="2400" dirty="0"/>
          </a:p>
          <a:p>
            <a:pPr marL="400050" lvl="1" indent="0">
              <a:spcAft>
                <a:spcPts val="600"/>
              </a:spcAft>
              <a:buNone/>
            </a:pPr>
            <a:r>
              <a:rPr lang="en-US" sz="2000" i="1" dirty="0" smtClean="0"/>
              <a:t>“means </a:t>
            </a:r>
            <a:r>
              <a:rPr lang="en-US" sz="2000" i="1" dirty="0"/>
              <a:t>for providing access to said file of said financial accounting computer for said first entity and/or agents of said first entity so that said first entity and/or said agent can perform one or more activities selected from the group consisting of entering, deleting, reviewing, adjusting and processing said data inputs</a:t>
            </a:r>
            <a:r>
              <a:rPr lang="en-US" sz="2000" i="1" dirty="0" smtClean="0"/>
              <a:t>.”</a:t>
            </a:r>
          </a:p>
          <a:p>
            <a:pPr marL="347663" lvl="1" indent="-347663">
              <a:buFont typeface="Arial" pitchFamily="34" charset="0"/>
              <a:buChar char="•"/>
            </a:pPr>
            <a:r>
              <a:rPr lang="en-US" sz="2000" dirty="0"/>
              <a:t>The limitation has two distinct functional </a:t>
            </a:r>
            <a:r>
              <a:rPr lang="en-US" sz="2000" dirty="0" smtClean="0"/>
              <a:t>components</a:t>
            </a:r>
          </a:p>
          <a:p>
            <a:pPr marL="747713" lvl="2" indent="-347663">
              <a:buFont typeface="Arial" pitchFamily="34" charset="0"/>
              <a:buChar char="•"/>
            </a:pPr>
            <a:r>
              <a:rPr lang="en-US" sz="1800" dirty="0" smtClean="0"/>
              <a:t>The </a:t>
            </a:r>
            <a:r>
              <a:rPr lang="en-US" sz="1800" dirty="0"/>
              <a:t>“access means” (1) provides access to the file and (2) once access is provided, </a:t>
            </a:r>
            <a:r>
              <a:rPr lang="en-US" sz="1800" dirty="0" smtClean="0"/>
              <a:t>enables or allows </a:t>
            </a:r>
            <a:r>
              <a:rPr lang="en-US" sz="1800" dirty="0"/>
              <a:t>the performance of one or more of the activities selected from the </a:t>
            </a:r>
            <a:r>
              <a:rPr lang="en-US" sz="1800" dirty="0" smtClean="0"/>
              <a:t>group  </a:t>
            </a:r>
          </a:p>
          <a:p>
            <a:pPr marL="747713" lvl="2" indent="-347663">
              <a:buFont typeface="Arial" pitchFamily="34" charset="0"/>
              <a:buChar char="•"/>
            </a:pPr>
            <a:r>
              <a:rPr lang="en-US" sz="1800" dirty="0" smtClean="0"/>
              <a:t>Any </a:t>
            </a:r>
            <a:r>
              <a:rPr lang="en-US" sz="1800" dirty="0"/>
              <a:t>algorithm must address </a:t>
            </a:r>
            <a:r>
              <a:rPr lang="en-US" sz="1800" u="sng" dirty="0"/>
              <a:t>both</a:t>
            </a:r>
            <a:r>
              <a:rPr lang="en-US" sz="1800" dirty="0"/>
              <a:t> aspects of the functional </a:t>
            </a:r>
            <a:r>
              <a:rPr lang="en-US" sz="1800" dirty="0" smtClean="0"/>
              <a:t>language  </a:t>
            </a:r>
          </a:p>
          <a:p>
            <a:pPr marL="347663" lvl="1" indent="-347663">
              <a:spcBef>
                <a:spcPts val="1200"/>
              </a:spcBef>
              <a:buFont typeface="Arial" pitchFamily="34" charset="0"/>
              <a:buChar char="•"/>
            </a:pPr>
            <a:r>
              <a:rPr lang="en-US" sz="2000" dirty="0" smtClean="0"/>
              <a:t>A Figure was identified as providing support (next slide)</a:t>
            </a:r>
            <a:endParaRPr lang="en-US" sz="1600" dirty="0" smtClean="0"/>
          </a:p>
          <a:p>
            <a:pPr marL="400050" lvl="2" indent="0" algn="r">
              <a:buNone/>
            </a:pPr>
            <a:r>
              <a:rPr lang="en-US" sz="1600" i="1" dirty="0" smtClean="0"/>
              <a:t>Noah Systems v. Intuit</a:t>
            </a:r>
            <a:endParaRPr lang="en-US" sz="1600" i="1" dirty="0"/>
          </a:p>
          <a:p>
            <a:pPr marL="347663" lvl="1" indent="-347663">
              <a:buFont typeface="Arial" pitchFamily="34" charset="0"/>
              <a:buChar char="•"/>
            </a:pPr>
            <a:endParaRPr lang="en-US" sz="2000" dirty="0"/>
          </a:p>
          <a:p>
            <a:pPr marL="347663" lvl="1" indent="-347663">
              <a:buFont typeface="Arial" pitchFamily="34" charset="0"/>
              <a:buChar char="•"/>
            </a:pPr>
            <a:endParaRPr lang="en-US" sz="20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27</a:t>
            </a:fld>
            <a:endParaRPr lang="en-US" dirty="0"/>
          </a:p>
        </p:txBody>
      </p:sp>
      <p:sp>
        <p:nvSpPr>
          <p:cNvPr id="5" name="TextBox 4"/>
          <p:cNvSpPr txBox="1"/>
          <p:nvPr/>
        </p:nvSpPr>
        <p:spPr>
          <a:xfrm>
            <a:off x="685800" y="481743"/>
            <a:ext cx="6629400" cy="584775"/>
          </a:xfrm>
          <a:prstGeom prst="rect">
            <a:avLst/>
          </a:prstGeom>
          <a:noFill/>
        </p:spPr>
        <p:txBody>
          <a:bodyPr wrap="square" rtlCol="0">
            <a:spAutoFit/>
          </a:bodyPr>
          <a:lstStyle/>
          <a:p>
            <a:r>
              <a:rPr lang="en-US" sz="3200" dirty="0" smtClean="0"/>
              <a:t>Example 5</a:t>
            </a:r>
            <a:endParaRPr lang="en-US" sz="3200" dirty="0"/>
          </a:p>
        </p:txBody>
      </p:sp>
    </p:spTree>
    <p:extLst>
      <p:ext uri="{BB962C8B-B14F-4D97-AF65-F5344CB8AC3E}">
        <p14:creationId xmlns:p14="http://schemas.microsoft.com/office/powerpoint/2010/main" val="3906947938"/>
      </p:ext>
    </p:extLst>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4572000" cy="4953000"/>
          </a:xfrm>
        </p:spPr>
        <p:txBody>
          <a:bodyPr/>
          <a:lstStyle/>
          <a:p>
            <a:pPr marL="347663" lvl="1" indent="-347663">
              <a:spcAft>
                <a:spcPts val="600"/>
              </a:spcAft>
              <a:buFont typeface="Arial" pitchFamily="34" charset="0"/>
              <a:buChar char="•"/>
            </a:pPr>
            <a:r>
              <a:rPr lang="en-US" sz="2000" dirty="0" smtClean="0"/>
              <a:t>The patent owner argued that Fig. 1 and the corresponding specification provide structure for the claimed functions</a:t>
            </a:r>
          </a:p>
          <a:p>
            <a:pPr marL="347663" lvl="1" indent="-347663">
              <a:spcAft>
                <a:spcPts val="600"/>
              </a:spcAft>
              <a:buFont typeface="Arial" pitchFamily="34" charset="0"/>
              <a:buChar char="•"/>
            </a:pPr>
            <a:r>
              <a:rPr lang="en-US" sz="2000" dirty="0" smtClean="0"/>
              <a:t>Box 32: ISSUE PASSCODE(S) TO APPROVED INTERACTIVE ACCOUNT USER(S) AND AGENT(S)</a:t>
            </a:r>
          </a:p>
          <a:p>
            <a:pPr marL="347663" lvl="1" indent="-347663">
              <a:spcAft>
                <a:spcPts val="600"/>
              </a:spcAft>
              <a:buFont typeface="Arial" pitchFamily="34" charset="0"/>
              <a:buChar char="•"/>
            </a:pPr>
            <a:r>
              <a:rPr lang="en-US" sz="2000" dirty="0" smtClean="0"/>
              <a:t>Box 44: </a:t>
            </a:r>
            <a:r>
              <a:rPr lang="en-US" sz="2000" dirty="0"/>
              <a:t>ENTER CHANGE ORDER(S), RECORDING INSTRUCTION ADJUSTMENTS, MANUAL TRANSACTIONS, INCLUDING LINE ITEM CATEGORY CODE </a:t>
            </a:r>
            <a:endParaRPr lang="en-US" sz="20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28</a:t>
            </a:fld>
            <a:endParaRPr lang="en-US" dirty="0"/>
          </a:p>
        </p:txBody>
      </p:sp>
      <p:sp>
        <p:nvSpPr>
          <p:cNvPr id="5" name="TextBox 4"/>
          <p:cNvSpPr txBox="1"/>
          <p:nvPr/>
        </p:nvSpPr>
        <p:spPr>
          <a:xfrm>
            <a:off x="685800" y="481743"/>
            <a:ext cx="6629400" cy="584775"/>
          </a:xfrm>
          <a:prstGeom prst="rect">
            <a:avLst/>
          </a:prstGeom>
          <a:noFill/>
        </p:spPr>
        <p:txBody>
          <a:bodyPr wrap="square" rtlCol="0">
            <a:spAutoFit/>
          </a:bodyPr>
          <a:lstStyle/>
          <a:p>
            <a:r>
              <a:rPr lang="en-US" sz="3200" dirty="0" smtClean="0"/>
              <a:t>Example 5 (continued)</a:t>
            </a:r>
            <a:endParaRPr lang="en-US" sz="3200"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948" r="27604"/>
          <a:stretch/>
        </p:blipFill>
        <p:spPr bwMode="auto">
          <a:xfrm>
            <a:off x="5105400" y="1428750"/>
            <a:ext cx="3505200" cy="4980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179756"/>
      </p:ext>
    </p:extLst>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7772400" cy="4724400"/>
          </a:xfrm>
        </p:spPr>
        <p:txBody>
          <a:bodyPr/>
          <a:lstStyle/>
          <a:p>
            <a:pPr marL="342900" indent="-342900">
              <a:spcAft>
                <a:spcPts val="1200"/>
              </a:spcAft>
              <a:buFont typeface="Arial" pitchFamily="34" charset="0"/>
              <a:buChar char="•"/>
            </a:pPr>
            <a:r>
              <a:rPr lang="en-US" sz="2800" dirty="0"/>
              <a:t>The </a:t>
            </a:r>
            <a:r>
              <a:rPr lang="en-US" sz="2800" dirty="0" smtClean="0"/>
              <a:t>court found the limitation to be indefinite</a:t>
            </a:r>
          </a:p>
          <a:p>
            <a:pPr marL="342900" indent="-342900">
              <a:buFont typeface="Arial" pitchFamily="34" charset="0"/>
              <a:buChar char="•"/>
            </a:pPr>
            <a:r>
              <a:rPr lang="en-US" sz="2800" dirty="0" smtClean="0"/>
              <a:t>There was insufficient support in the specification for the limitation because the disclosed algorithm did not describe </a:t>
            </a:r>
            <a:r>
              <a:rPr lang="en-US" sz="2800" b="1" dirty="0" smtClean="0"/>
              <a:t>both</a:t>
            </a:r>
            <a:r>
              <a:rPr lang="en-US" sz="2800" dirty="0" smtClean="0"/>
              <a:t> functional components</a:t>
            </a:r>
          </a:p>
          <a:p>
            <a:pPr marL="646113" lvl="1" indent="-342900">
              <a:buFont typeface="Arial" pitchFamily="34" charset="0"/>
              <a:buChar char="•"/>
            </a:pPr>
            <a:r>
              <a:rPr lang="en-US" sz="2400" dirty="0" smtClean="0"/>
              <a:t>There was no detailed procedure explained for how to perform function (2): allowing performance of one or more of the activities selected from the group  </a:t>
            </a: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29</a:t>
            </a:fld>
            <a:endParaRPr lang="en-US" dirty="0"/>
          </a:p>
        </p:txBody>
      </p:sp>
      <p:sp>
        <p:nvSpPr>
          <p:cNvPr id="5" name="TextBox 4"/>
          <p:cNvSpPr txBox="1"/>
          <p:nvPr/>
        </p:nvSpPr>
        <p:spPr>
          <a:xfrm>
            <a:off x="685800" y="481743"/>
            <a:ext cx="6629400" cy="584775"/>
          </a:xfrm>
          <a:prstGeom prst="rect">
            <a:avLst/>
          </a:prstGeom>
          <a:noFill/>
        </p:spPr>
        <p:txBody>
          <a:bodyPr wrap="square" rtlCol="0">
            <a:spAutoFit/>
          </a:bodyPr>
          <a:lstStyle/>
          <a:p>
            <a:r>
              <a:rPr lang="en-US" sz="3200" dirty="0" smtClean="0"/>
              <a:t>Example 5 - Indefinite</a:t>
            </a:r>
            <a:endParaRPr lang="en-US" sz="3200" dirty="0"/>
          </a:p>
        </p:txBody>
      </p:sp>
    </p:spTree>
    <p:extLst>
      <p:ext uri="{BB962C8B-B14F-4D97-AF65-F5344CB8AC3E}">
        <p14:creationId xmlns:p14="http://schemas.microsoft.com/office/powerpoint/2010/main" val="2698001113"/>
      </p:ext>
    </p:extLst>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2"/>
          <p:cNvSpPr>
            <a:spLocks noGrp="1" noChangeArrowheads="1"/>
          </p:cNvSpPr>
          <p:nvPr>
            <p:ph type="dt" sz="half" idx="10"/>
          </p:nvPr>
        </p:nvSpPr>
        <p:spPr/>
        <p:txBody>
          <a:bodyPr/>
          <a:lstStyle/>
          <a:p>
            <a:pPr>
              <a:defRPr/>
            </a:pPr>
            <a:fld id="{EBAD4EF6-6EBD-4E7A-99D6-6D82F43AAE6B}"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3</a:t>
            </a:fld>
            <a:endParaRPr lang="en-US" dirty="0"/>
          </a:p>
        </p:txBody>
      </p:sp>
      <p:sp>
        <p:nvSpPr>
          <p:cNvPr id="4" name="Date Placeholder 3"/>
          <p:cNvSpPr txBox="1">
            <a:spLocks noGrp="1"/>
          </p:cNvSpPr>
          <p:nvPr/>
        </p:nvSpPr>
        <p:spPr bwMode="auto">
          <a:xfrm>
            <a:off x="152400" y="6324600"/>
            <a:ext cx="1905000" cy="457200"/>
          </a:xfrm>
          <a:prstGeom prst="rect">
            <a:avLst/>
          </a:prstGeom>
          <a:noFill/>
          <a:ln>
            <a:miter lim="800000"/>
            <a:headEnd/>
            <a:tailEnd/>
          </a:ln>
        </p:spPr>
        <p:txBody>
          <a:bodyPr bIns="9144" anchor="b"/>
          <a:lstStyle/>
          <a:p>
            <a:pPr fontAlgn="base">
              <a:spcBef>
                <a:spcPct val="0"/>
              </a:spcBef>
              <a:spcAft>
                <a:spcPct val="0"/>
              </a:spcAft>
              <a:defRPr/>
            </a:pPr>
            <a:endParaRPr lang="en-US" sz="1200" dirty="0">
              <a:solidFill>
                <a:srgbClr val="273C56"/>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381001" y="1524000"/>
            <a:ext cx="8153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fontAlgn="base">
              <a:spcBef>
                <a:spcPct val="20000"/>
              </a:spcBef>
              <a:spcAft>
                <a:spcPts val="600"/>
              </a:spcAft>
              <a:buFont typeface="Arial" pitchFamily="34" charset="0"/>
              <a:buChar char="•"/>
            </a:pPr>
            <a:r>
              <a:rPr lang="en-US" sz="2800" dirty="0" smtClean="0">
                <a:solidFill>
                  <a:srgbClr val="000000"/>
                </a:solidFill>
              </a:rPr>
              <a:t>Identify the § 112(f) claim limitation</a:t>
            </a:r>
          </a:p>
          <a:p>
            <a:pPr marL="804863" lvl="1" indent="-461963" fontAlgn="base">
              <a:spcBef>
                <a:spcPct val="20000"/>
              </a:spcBef>
              <a:spcAft>
                <a:spcPts val="600"/>
              </a:spcAft>
              <a:buFont typeface="Courier New" pitchFamily="49" charset="0"/>
              <a:buChar char="o"/>
            </a:pPr>
            <a:r>
              <a:rPr lang="en-US" sz="2400" dirty="0">
                <a:solidFill>
                  <a:srgbClr val="000000"/>
                </a:solidFill>
              </a:rPr>
              <a:t>Use three prong </a:t>
            </a:r>
            <a:r>
              <a:rPr lang="en-US" sz="2400" dirty="0" smtClean="0">
                <a:solidFill>
                  <a:srgbClr val="000000"/>
                </a:solidFill>
              </a:rPr>
              <a:t>analysis in MPEP 2181(I)</a:t>
            </a:r>
          </a:p>
          <a:p>
            <a:pPr marL="1143000" lvl="2" indent="-400050" fontAlgn="base">
              <a:spcBef>
                <a:spcPct val="20000"/>
              </a:spcBef>
              <a:spcAft>
                <a:spcPts val="600"/>
              </a:spcAft>
              <a:buFont typeface="Wingdings" pitchFamily="2" charset="2"/>
              <a:buChar char="v"/>
            </a:pPr>
            <a:r>
              <a:rPr lang="en-US" sz="2400" dirty="0" smtClean="0">
                <a:solidFill>
                  <a:srgbClr val="000000"/>
                </a:solidFill>
              </a:rPr>
              <a:t>Means-type claim limitations: look for a </a:t>
            </a:r>
            <a:r>
              <a:rPr lang="en-US" sz="2400" b="1" dirty="0" smtClean="0">
                <a:solidFill>
                  <a:srgbClr val="000000"/>
                </a:solidFill>
              </a:rPr>
              <a:t>function,</a:t>
            </a:r>
            <a:r>
              <a:rPr lang="en-US" sz="2400" dirty="0" smtClean="0">
                <a:solidFill>
                  <a:srgbClr val="000000"/>
                </a:solidFill>
              </a:rPr>
              <a:t> coupled to the word “</a:t>
            </a:r>
            <a:r>
              <a:rPr lang="en-US" sz="2400" b="1" dirty="0" smtClean="0">
                <a:solidFill>
                  <a:srgbClr val="000000"/>
                </a:solidFill>
              </a:rPr>
              <a:t>means</a:t>
            </a:r>
            <a:r>
              <a:rPr lang="en-US" sz="2400" dirty="0" smtClean="0">
                <a:solidFill>
                  <a:srgbClr val="000000"/>
                </a:solidFill>
              </a:rPr>
              <a:t>” or a substitute word that acts as a </a:t>
            </a:r>
            <a:r>
              <a:rPr lang="en-US" sz="2400" b="1" dirty="0" smtClean="0">
                <a:solidFill>
                  <a:srgbClr val="000000"/>
                </a:solidFill>
              </a:rPr>
              <a:t>generic</a:t>
            </a:r>
            <a:r>
              <a:rPr lang="en-US" sz="2400" dirty="0" smtClean="0">
                <a:solidFill>
                  <a:srgbClr val="000000"/>
                </a:solidFill>
              </a:rPr>
              <a:t> </a:t>
            </a:r>
            <a:r>
              <a:rPr lang="en-US" sz="2400" b="1" dirty="0" smtClean="0">
                <a:solidFill>
                  <a:srgbClr val="000000"/>
                </a:solidFill>
              </a:rPr>
              <a:t>placeholder,</a:t>
            </a:r>
            <a:r>
              <a:rPr lang="en-US" sz="2400" dirty="0" smtClean="0">
                <a:solidFill>
                  <a:srgbClr val="000000"/>
                </a:solidFill>
              </a:rPr>
              <a:t> with </a:t>
            </a:r>
            <a:r>
              <a:rPr lang="en-US" sz="2400" b="1" dirty="0" smtClean="0">
                <a:solidFill>
                  <a:srgbClr val="000000"/>
                </a:solidFill>
              </a:rPr>
              <a:t>no (or insufficient) structure</a:t>
            </a:r>
            <a:r>
              <a:rPr lang="en-US" sz="2400" dirty="0" smtClean="0">
                <a:solidFill>
                  <a:srgbClr val="000000"/>
                </a:solidFill>
              </a:rPr>
              <a:t> or material recited to perform the entire function</a:t>
            </a:r>
          </a:p>
          <a:p>
            <a:pPr marL="800100" lvl="1" indent="-457200" fontAlgn="base">
              <a:spcBef>
                <a:spcPct val="20000"/>
              </a:spcBef>
              <a:spcAft>
                <a:spcPts val="600"/>
              </a:spcAft>
              <a:buFont typeface="Courier New" pitchFamily="49" charset="0"/>
              <a:buChar char="o"/>
            </a:pPr>
            <a:r>
              <a:rPr lang="en-US" sz="2400" dirty="0" smtClean="0">
                <a:solidFill>
                  <a:srgbClr val="000000"/>
                </a:solidFill>
              </a:rPr>
              <a:t>Make the prosecution record clear as to whether a claim limitation is being interpreted </a:t>
            </a:r>
            <a:r>
              <a:rPr lang="en-US" sz="2400" dirty="0">
                <a:solidFill>
                  <a:srgbClr val="000000"/>
                </a:solidFill>
              </a:rPr>
              <a:t>under </a:t>
            </a:r>
            <a:r>
              <a:rPr lang="en-US" sz="2400" dirty="0" smtClean="0">
                <a:solidFill>
                  <a:srgbClr val="000000"/>
                </a:solidFill>
              </a:rPr>
              <a:t>§ 112(f) and establish the presumptions on the record</a:t>
            </a:r>
          </a:p>
          <a:p>
            <a:pPr marL="1371600" lvl="2" indent="-457200" fontAlgn="base">
              <a:spcBef>
                <a:spcPct val="20000"/>
              </a:spcBef>
              <a:spcAft>
                <a:spcPts val="600"/>
              </a:spcAft>
              <a:buFont typeface="Wingdings" pitchFamily="2" charset="2"/>
              <a:buChar char="Ø"/>
            </a:pPr>
            <a:r>
              <a:rPr lang="en-US" sz="2000" dirty="0" smtClean="0">
                <a:solidFill>
                  <a:srgbClr val="000000"/>
                </a:solidFill>
              </a:rPr>
              <a:t>Use FP 7.30.04 (presumptions) and </a:t>
            </a:r>
            <a:r>
              <a:rPr lang="en-US" sz="2000" dirty="0">
                <a:solidFill>
                  <a:srgbClr val="000000"/>
                </a:solidFill>
              </a:rPr>
              <a:t>see MPEP 2181(VI) </a:t>
            </a:r>
            <a:endParaRPr lang="en-US" sz="2000" dirty="0" smtClean="0">
              <a:solidFill>
                <a:srgbClr val="000000"/>
              </a:solidFill>
            </a:endParaRPr>
          </a:p>
        </p:txBody>
      </p:sp>
      <p:sp>
        <p:nvSpPr>
          <p:cNvPr id="7" name="Rectangle 4"/>
          <p:cNvSpPr txBox="1">
            <a:spLocks noChangeArrowheads="1"/>
          </p:cNvSpPr>
          <p:nvPr/>
        </p:nvSpPr>
        <p:spPr>
          <a:xfrm>
            <a:off x="400050" y="304800"/>
            <a:ext cx="7264831" cy="6858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2800" b="0" i="0" dirty="0" smtClean="0">
                <a:solidFill>
                  <a:srgbClr val="FFFFFF"/>
                </a:solidFill>
                <a:latin typeface="+mn-lt"/>
              </a:rPr>
              <a:t>Review - </a:t>
            </a:r>
            <a:r>
              <a:rPr lang="en-US" sz="2800" b="0" i="0" dirty="0">
                <a:solidFill>
                  <a:srgbClr val="FFFFFF"/>
                </a:solidFill>
                <a:latin typeface="+mn-lt"/>
              </a:rPr>
              <a:t>Invoking </a:t>
            </a:r>
            <a:r>
              <a:rPr lang="en-US" sz="2800" b="0" i="0" dirty="0" smtClean="0">
                <a:solidFill>
                  <a:srgbClr val="FFFFFF"/>
                </a:solidFill>
                <a:latin typeface="+mn-lt"/>
              </a:rPr>
              <a:t>§ 112(f): </a:t>
            </a:r>
          </a:p>
          <a:p>
            <a:pPr eaLnBrk="1" fontAlgn="base" hangingPunct="1">
              <a:spcBef>
                <a:spcPct val="0"/>
              </a:spcBef>
              <a:spcAft>
                <a:spcPct val="0"/>
              </a:spcAft>
            </a:pPr>
            <a:r>
              <a:rPr lang="en-US" sz="2800" b="0" i="0" dirty="0" smtClean="0">
                <a:solidFill>
                  <a:srgbClr val="FFFFFF"/>
                </a:solidFill>
                <a:latin typeface="+mn-lt"/>
              </a:rPr>
              <a:t>“Means-plus-function” Identification</a:t>
            </a:r>
            <a:endParaRPr lang="en-US" sz="2800" b="0" i="0" dirty="0">
              <a:solidFill>
                <a:srgbClr val="FFFFFF"/>
              </a:solidFill>
              <a:latin typeface="+mn-lt"/>
            </a:endParaRPr>
          </a:p>
        </p:txBody>
      </p:sp>
    </p:spTree>
    <p:extLst>
      <p:ext uri="{BB962C8B-B14F-4D97-AF65-F5344CB8AC3E}">
        <p14:creationId xmlns:p14="http://schemas.microsoft.com/office/powerpoint/2010/main" val="3185489205"/>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458200" cy="5029200"/>
          </a:xfrm>
        </p:spPr>
        <p:txBody>
          <a:bodyPr/>
          <a:lstStyle/>
          <a:p>
            <a:pPr marL="347663" lvl="1" indent="-347663">
              <a:spcAft>
                <a:spcPts val="1200"/>
              </a:spcAft>
              <a:buFont typeface="Arial" pitchFamily="34" charset="0"/>
              <a:buChar char="•"/>
            </a:pPr>
            <a:r>
              <a:rPr lang="en-US" sz="2000" dirty="0" smtClean="0"/>
              <a:t>The flow chart and specification provide an </a:t>
            </a:r>
            <a:r>
              <a:rPr lang="en-US" sz="2000" dirty="0"/>
              <a:t>algorithm </a:t>
            </a:r>
            <a:r>
              <a:rPr lang="en-US" sz="2000" dirty="0" smtClean="0"/>
              <a:t>for the passcode </a:t>
            </a:r>
            <a:r>
              <a:rPr lang="en-US" sz="2000" dirty="0"/>
              <a:t>function </a:t>
            </a:r>
            <a:r>
              <a:rPr lang="en-US" sz="2000" dirty="0" smtClean="0"/>
              <a:t>(1) associated </a:t>
            </a:r>
            <a:r>
              <a:rPr lang="en-US" sz="2000" dirty="0"/>
              <a:t>with the “access </a:t>
            </a:r>
            <a:r>
              <a:rPr lang="en-US" sz="2000" dirty="0" smtClean="0"/>
              <a:t>means”</a:t>
            </a:r>
          </a:p>
          <a:p>
            <a:pPr marL="630238" lvl="2" indent="-347663">
              <a:spcAft>
                <a:spcPts val="1200"/>
              </a:spcAft>
              <a:buFont typeface="Arial" pitchFamily="34" charset="0"/>
              <a:buChar char="•"/>
            </a:pPr>
            <a:r>
              <a:rPr lang="en-US" sz="1800" dirty="0" smtClean="0"/>
              <a:t>The </a:t>
            </a:r>
            <a:r>
              <a:rPr lang="en-US" sz="1800" dirty="0"/>
              <a:t>specification clearly discloses that authorized agents are provided with passcodes and that agents cannot enter, delete, review, adjust or process data inputs within the master ledger unless the passcode is </a:t>
            </a:r>
            <a:r>
              <a:rPr lang="en-US" sz="1800" dirty="0" smtClean="0"/>
              <a:t>verified - this </a:t>
            </a:r>
            <a:r>
              <a:rPr lang="en-US" sz="1800" dirty="0"/>
              <a:t>structure </a:t>
            </a:r>
            <a:r>
              <a:rPr lang="en-US" sz="1800" dirty="0" smtClean="0"/>
              <a:t>is clearly linked with </a:t>
            </a:r>
            <a:r>
              <a:rPr lang="en-US" sz="1800" dirty="0"/>
              <a:t>the “access means” </a:t>
            </a:r>
            <a:r>
              <a:rPr lang="en-US" sz="1800" dirty="0" smtClean="0"/>
              <a:t>limitation  </a:t>
            </a:r>
            <a:endParaRPr lang="en-US" sz="1800" dirty="0"/>
          </a:p>
          <a:p>
            <a:pPr marL="347663" lvl="1" indent="-347663">
              <a:spcAft>
                <a:spcPts val="1200"/>
              </a:spcAft>
              <a:buFont typeface="Arial" pitchFamily="34" charset="0"/>
              <a:buChar char="•"/>
            </a:pPr>
            <a:r>
              <a:rPr lang="en-US" sz="2000" dirty="0" smtClean="0"/>
              <a:t>No algorithm is provided for performing function (</a:t>
            </a:r>
            <a:r>
              <a:rPr lang="en-US" sz="2000" dirty="0"/>
              <a:t>2) associated with the “access means”</a:t>
            </a:r>
            <a:endParaRPr lang="en-US" sz="2000" dirty="0" smtClean="0"/>
          </a:p>
          <a:p>
            <a:pPr marL="630238" lvl="2" indent="-347663">
              <a:spcAft>
                <a:spcPts val="1200"/>
              </a:spcAft>
              <a:buFont typeface="Arial" pitchFamily="34" charset="0"/>
              <a:buChar char="•"/>
            </a:pPr>
            <a:r>
              <a:rPr lang="en-US" sz="1800" dirty="0" smtClean="0"/>
              <a:t>The specification discloses </a:t>
            </a:r>
            <a:r>
              <a:rPr lang="en-US" sz="1800" dirty="0"/>
              <a:t>nothing about how the system is programmed to </a:t>
            </a:r>
            <a:r>
              <a:rPr lang="en-US" sz="1800" dirty="0" smtClean="0"/>
              <a:t>allow the </a:t>
            </a:r>
            <a:r>
              <a:rPr lang="en-US" sz="1800" dirty="0"/>
              <a:t>“entering, deleting, reviewing, adjusting and processing [of] the data </a:t>
            </a:r>
            <a:r>
              <a:rPr lang="en-US" sz="1800" dirty="0" smtClean="0"/>
              <a:t>inputs” </a:t>
            </a:r>
          </a:p>
          <a:p>
            <a:pPr marL="630238" lvl="2" indent="-347663">
              <a:spcAft>
                <a:spcPts val="1200"/>
              </a:spcAft>
              <a:buFont typeface="Arial" pitchFamily="34" charset="0"/>
              <a:buChar char="•"/>
            </a:pPr>
            <a:r>
              <a:rPr lang="en-US" sz="1800" dirty="0" smtClean="0"/>
              <a:t>The court explained that the </a:t>
            </a:r>
            <a:r>
              <a:rPr lang="en-US" sz="1800" dirty="0"/>
              <a:t>specification </a:t>
            </a:r>
            <a:r>
              <a:rPr lang="en-US" sz="1800" dirty="0" smtClean="0"/>
              <a:t>was insufficient because it merely discloses </a:t>
            </a:r>
            <a:r>
              <a:rPr lang="en-US" sz="1800" dirty="0"/>
              <a:t>a means to unlock a file on a </a:t>
            </a:r>
            <a:r>
              <a:rPr lang="en-US" sz="1800" dirty="0" smtClean="0"/>
              <a:t>computer; but, if </a:t>
            </a:r>
            <a:r>
              <a:rPr lang="en-US" sz="1800" dirty="0"/>
              <a:t>a computer lacks a program to actually read the data contained in the file, </a:t>
            </a:r>
            <a:r>
              <a:rPr lang="en-US" sz="1800" dirty="0" smtClean="0"/>
              <a:t>a </a:t>
            </a:r>
            <a:r>
              <a:rPr lang="en-US" sz="1800" dirty="0"/>
              <a:t>user cannot perform any operations on the data in the </a:t>
            </a:r>
            <a:r>
              <a:rPr lang="en-US" sz="1800" dirty="0" smtClean="0"/>
              <a:t>file</a:t>
            </a:r>
            <a:endParaRPr lang="en-US" sz="2000" dirty="0"/>
          </a:p>
          <a:p>
            <a:pPr marL="347663" lvl="1" indent="-347663">
              <a:buFont typeface="Arial" pitchFamily="34" charset="0"/>
              <a:buChar char="•"/>
            </a:pPr>
            <a:endParaRPr lang="en-US" sz="20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30</a:t>
            </a:fld>
            <a:endParaRPr lang="en-US" dirty="0"/>
          </a:p>
        </p:txBody>
      </p:sp>
      <p:sp>
        <p:nvSpPr>
          <p:cNvPr id="5" name="TextBox 4"/>
          <p:cNvSpPr txBox="1"/>
          <p:nvPr/>
        </p:nvSpPr>
        <p:spPr>
          <a:xfrm>
            <a:off x="685800" y="490210"/>
            <a:ext cx="6858000" cy="584775"/>
          </a:xfrm>
          <a:prstGeom prst="rect">
            <a:avLst/>
          </a:prstGeom>
          <a:noFill/>
        </p:spPr>
        <p:txBody>
          <a:bodyPr wrap="square" rtlCol="0">
            <a:spAutoFit/>
          </a:bodyPr>
          <a:lstStyle/>
          <a:p>
            <a:r>
              <a:rPr lang="en-US" sz="3200" dirty="0" smtClean="0"/>
              <a:t>Example 5 – Indefinite (continued)</a:t>
            </a:r>
            <a:endParaRPr lang="en-US" sz="3200" dirty="0"/>
          </a:p>
        </p:txBody>
      </p:sp>
    </p:spTree>
    <p:extLst>
      <p:ext uri="{BB962C8B-B14F-4D97-AF65-F5344CB8AC3E}">
        <p14:creationId xmlns:p14="http://schemas.microsoft.com/office/powerpoint/2010/main" val="3738979663"/>
      </p:ext>
    </p:extLst>
  </p:cSld>
  <p:clrMapOvr>
    <a:masterClrMapping/>
  </p:clrMapOvr>
  <p:transition>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85900"/>
            <a:ext cx="8229600" cy="4495800"/>
          </a:xfrm>
        </p:spPr>
        <p:txBody>
          <a:bodyPr/>
          <a:lstStyle/>
          <a:p>
            <a:pPr>
              <a:spcAft>
                <a:spcPts val="600"/>
              </a:spcAft>
            </a:pPr>
            <a:r>
              <a:rPr lang="en-US" sz="2800" dirty="0"/>
              <a:t>A claim that properly recites a means-type limitation cannot be software </a:t>
            </a:r>
            <a:r>
              <a:rPr lang="en-US" sz="2800" i="1" dirty="0"/>
              <a:t>per se </a:t>
            </a:r>
          </a:p>
          <a:p>
            <a:pPr lvl="1">
              <a:spcAft>
                <a:spcPts val="600"/>
              </a:spcAft>
            </a:pPr>
            <a:r>
              <a:rPr lang="en-US" sz="2400" dirty="0" smtClean="0"/>
              <a:t>Software </a:t>
            </a:r>
            <a:r>
              <a:rPr lang="en-US" sz="2400" i="1" dirty="0"/>
              <a:t>per se</a:t>
            </a:r>
            <a:r>
              <a:rPr lang="en-US" sz="2400" dirty="0"/>
              <a:t> means that </a:t>
            </a:r>
            <a:r>
              <a:rPr lang="en-US" sz="2400" b="1" dirty="0"/>
              <a:t>no</a:t>
            </a:r>
            <a:r>
              <a:rPr lang="en-US" sz="2400" dirty="0"/>
              <a:t> structure is recited in the claim</a:t>
            </a:r>
          </a:p>
          <a:p>
            <a:pPr lvl="1"/>
            <a:r>
              <a:rPr lang="en-US" sz="2400" dirty="0"/>
              <a:t>A claim that also recites structure, such as a processor or a memory, is not software </a:t>
            </a:r>
            <a:r>
              <a:rPr lang="en-US" sz="2400" i="1" dirty="0"/>
              <a:t>per se</a:t>
            </a:r>
          </a:p>
          <a:p>
            <a:pPr>
              <a:spcAft>
                <a:spcPts val="600"/>
              </a:spcAft>
            </a:pPr>
            <a:r>
              <a:rPr lang="en-US" sz="2800" dirty="0" smtClean="0"/>
              <a:t>A claim that recites software </a:t>
            </a:r>
            <a:r>
              <a:rPr lang="en-US" sz="2800" i="1" dirty="0" smtClean="0"/>
              <a:t>per se </a:t>
            </a:r>
            <a:r>
              <a:rPr lang="en-US" sz="2800" dirty="0" smtClean="0"/>
              <a:t>is not patent eligible subject matter under 35 U.S.C. 101 </a:t>
            </a:r>
          </a:p>
          <a:p>
            <a:pPr lvl="1">
              <a:spcAft>
                <a:spcPts val="600"/>
              </a:spcAft>
            </a:pPr>
            <a:r>
              <a:rPr lang="en-US" sz="2200" dirty="0"/>
              <a:t>The preamble may recite a computer program product or a system, but the elements are simply a set of software routines or a list of instructions or code</a:t>
            </a:r>
          </a:p>
          <a:p>
            <a:endParaRPr lang="en-US" sz="24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31</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228600" y="3048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2800" b="0" i="0" dirty="0" smtClean="0">
                <a:solidFill>
                  <a:schemeClr val="tx1"/>
                </a:solidFill>
                <a:latin typeface="+mn-lt"/>
              </a:rPr>
              <a:t>Compare Claims with 112(f) Limitations to Claims to Software </a:t>
            </a:r>
            <a:r>
              <a:rPr lang="en-US" sz="2800" b="0" dirty="0" smtClean="0">
                <a:solidFill>
                  <a:schemeClr val="tx1"/>
                </a:solidFill>
                <a:latin typeface="+mn-lt"/>
              </a:rPr>
              <a:t>per se</a:t>
            </a:r>
            <a:endParaRPr lang="en-US" sz="2800" b="0" dirty="0">
              <a:solidFill>
                <a:schemeClr val="tx1"/>
              </a:solidFill>
              <a:latin typeface="+mn-lt"/>
            </a:endParaRPr>
          </a:p>
        </p:txBody>
      </p:sp>
    </p:spTree>
    <p:extLst>
      <p:ext uri="{BB962C8B-B14F-4D97-AF65-F5344CB8AC3E}">
        <p14:creationId xmlns:p14="http://schemas.microsoft.com/office/powerpoint/2010/main" val="1504044292"/>
      </p:ext>
    </p:extLst>
  </p:cSld>
  <p:clrMapOvr>
    <a:masterClrMapping/>
  </p:clrMapOvr>
  <p:transition>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382000" cy="4495800"/>
          </a:xfrm>
        </p:spPr>
        <p:txBody>
          <a:bodyPr/>
          <a:lstStyle/>
          <a:p>
            <a:pPr marL="36512" indent="0">
              <a:spcAft>
                <a:spcPts val="600"/>
              </a:spcAft>
              <a:buNone/>
            </a:pPr>
            <a:r>
              <a:rPr lang="en-US" sz="2200" i="1" u="sng" dirty="0" smtClean="0"/>
              <a:t>Compare software per se to a programmed computer:</a:t>
            </a:r>
            <a:endParaRPr lang="en-US" sz="2200" dirty="0" smtClean="0"/>
          </a:p>
          <a:p>
            <a:pPr marL="36512" indent="0">
              <a:buNone/>
            </a:pPr>
            <a:r>
              <a:rPr lang="en-US" sz="2000" dirty="0" smtClean="0"/>
              <a:t>8. An </a:t>
            </a:r>
            <a:r>
              <a:rPr lang="en-US" sz="2000" dirty="0"/>
              <a:t>image processing </a:t>
            </a:r>
            <a:r>
              <a:rPr lang="en-US" sz="2000" dirty="0" smtClean="0"/>
              <a:t>system that filters pixel values comprising</a:t>
            </a:r>
            <a:r>
              <a:rPr lang="en-US" sz="2000" dirty="0"/>
              <a:t>:</a:t>
            </a:r>
          </a:p>
          <a:p>
            <a:pPr marL="36512" indent="0">
              <a:buNone/>
              <a:tabLst>
                <a:tab pos="457200" algn="l"/>
              </a:tabLst>
            </a:pPr>
            <a:r>
              <a:rPr lang="en-US" sz="2000" dirty="0"/>
              <a:t>	a calculation unit configured to extract </a:t>
            </a:r>
            <a:r>
              <a:rPr lang="en-US" sz="2000" dirty="0" smtClean="0"/>
              <a:t>a first pixel value; and</a:t>
            </a:r>
            <a:endParaRPr lang="en-US" sz="2000" dirty="0"/>
          </a:p>
          <a:p>
            <a:pPr marL="36512" indent="0">
              <a:buNone/>
              <a:tabLst>
                <a:tab pos="457200" algn="l"/>
              </a:tabLst>
            </a:pPr>
            <a:r>
              <a:rPr lang="en-US" sz="2000" dirty="0"/>
              <a:t>	a </a:t>
            </a:r>
            <a:r>
              <a:rPr lang="en-US" sz="2000" dirty="0" smtClean="0"/>
              <a:t>processing </a:t>
            </a:r>
            <a:r>
              <a:rPr lang="en-US" sz="2000" dirty="0"/>
              <a:t>unit configured to </a:t>
            </a:r>
            <a:r>
              <a:rPr lang="en-US" sz="2000" dirty="0" smtClean="0"/>
              <a:t>compare the first pixel value to a pixel threshold to filter pixel values that exceed the threshold value. </a:t>
            </a:r>
          </a:p>
          <a:p>
            <a:pPr>
              <a:spcBef>
                <a:spcPts val="1200"/>
              </a:spcBef>
              <a:buFont typeface="Arial" pitchFamily="34" charset="0"/>
              <a:buChar char="•"/>
            </a:pPr>
            <a:r>
              <a:rPr lang="en-US" sz="2200" dirty="0" smtClean="0"/>
              <a:t>The specification identifies a CPU programmed with a first algorithm to extract a first pixel value and a second algorithm to compare the first pixel value to a pixel threshold to filter pixel values that exceed the threshold value </a:t>
            </a:r>
          </a:p>
          <a:p>
            <a:pPr>
              <a:buFont typeface="Arial" pitchFamily="34" charset="0"/>
              <a:buChar char="•"/>
            </a:pPr>
            <a:r>
              <a:rPr lang="en-US" sz="2200" dirty="0" smtClean="0"/>
              <a:t>Both claim elements use generic placeholders (a unit) coupled to a function and invoke </a:t>
            </a:r>
            <a:r>
              <a:rPr lang="en-US" sz="2200" dirty="0"/>
              <a:t>§ 112(f</a:t>
            </a:r>
            <a:r>
              <a:rPr lang="en-US" sz="2200" dirty="0" smtClean="0"/>
              <a:t>)</a:t>
            </a:r>
          </a:p>
          <a:p>
            <a:pPr>
              <a:buFont typeface="Arial" pitchFamily="34" charset="0"/>
              <a:buChar char="•"/>
            </a:pPr>
            <a:r>
              <a:rPr lang="en-US" sz="2200" dirty="0" smtClean="0"/>
              <a:t>The elements are definite because the corresponding structure is a computer linked to the algorithms that perform the claimed functions </a:t>
            </a:r>
            <a:endParaRPr lang="en-US" sz="22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32</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28575" y="381000"/>
            <a:ext cx="82296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200" b="0" i="0" dirty="0" smtClean="0">
                <a:solidFill>
                  <a:schemeClr val="tx1"/>
                </a:solidFill>
                <a:latin typeface="+mn-lt"/>
              </a:rPr>
              <a:t>Software </a:t>
            </a:r>
            <a:r>
              <a:rPr lang="en-US" sz="3200" b="0" dirty="0" smtClean="0">
                <a:solidFill>
                  <a:schemeClr val="tx1"/>
                </a:solidFill>
                <a:latin typeface="+mn-lt"/>
              </a:rPr>
              <a:t>per se </a:t>
            </a:r>
            <a:r>
              <a:rPr lang="en-US" sz="3200" b="0" i="0" dirty="0" smtClean="0">
                <a:solidFill>
                  <a:schemeClr val="tx1"/>
                </a:solidFill>
                <a:latin typeface="+mn-lt"/>
              </a:rPr>
              <a:t>vs. Programmed Computer</a:t>
            </a:r>
            <a:endParaRPr lang="en-US" sz="3200" b="0" i="0" dirty="0">
              <a:solidFill>
                <a:schemeClr val="tx1"/>
              </a:solidFill>
              <a:latin typeface="+mn-lt"/>
            </a:endParaRPr>
          </a:p>
        </p:txBody>
      </p:sp>
    </p:spTree>
    <p:extLst>
      <p:ext uri="{BB962C8B-B14F-4D97-AF65-F5344CB8AC3E}">
        <p14:creationId xmlns:p14="http://schemas.microsoft.com/office/powerpoint/2010/main" val="900854200"/>
      </p:ext>
    </p:extLst>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4" y="1447800"/>
            <a:ext cx="8086725" cy="4495800"/>
          </a:xfrm>
        </p:spPr>
        <p:txBody>
          <a:bodyPr/>
          <a:lstStyle/>
          <a:p>
            <a:pPr marL="36512" indent="0">
              <a:spcAft>
                <a:spcPts val="600"/>
              </a:spcAft>
              <a:buNone/>
            </a:pPr>
            <a:r>
              <a:rPr lang="en-US" sz="2400" i="1" u="sng" dirty="0" smtClean="0"/>
              <a:t>Software per se</a:t>
            </a:r>
          </a:p>
          <a:p>
            <a:pPr marL="36512" indent="0">
              <a:spcAft>
                <a:spcPts val="600"/>
              </a:spcAft>
              <a:buNone/>
            </a:pPr>
            <a:r>
              <a:rPr lang="en-US" sz="2000" dirty="0" smtClean="0"/>
              <a:t>7.  An </a:t>
            </a:r>
            <a:r>
              <a:rPr lang="en-US" sz="2000" dirty="0"/>
              <a:t>image processing </a:t>
            </a:r>
            <a:r>
              <a:rPr lang="en-US" sz="2000" dirty="0" smtClean="0"/>
              <a:t>system </a:t>
            </a:r>
            <a:r>
              <a:rPr lang="en-US" sz="2000" dirty="0"/>
              <a:t>that </a:t>
            </a:r>
            <a:r>
              <a:rPr lang="en-US" sz="2000" dirty="0" smtClean="0"/>
              <a:t>filters pixel values comprising</a:t>
            </a:r>
            <a:r>
              <a:rPr lang="en-US" sz="2000" dirty="0"/>
              <a:t>:</a:t>
            </a:r>
          </a:p>
          <a:p>
            <a:pPr marL="36512" indent="0">
              <a:spcAft>
                <a:spcPts val="600"/>
              </a:spcAft>
              <a:buNone/>
              <a:tabLst>
                <a:tab pos="457200" algn="l"/>
              </a:tabLst>
            </a:pPr>
            <a:r>
              <a:rPr lang="en-US" sz="2000" dirty="0"/>
              <a:t>	</a:t>
            </a:r>
            <a:r>
              <a:rPr lang="en-US" sz="2000" dirty="0" smtClean="0"/>
              <a:t>calculation code that extracts a first pixel value; and</a:t>
            </a:r>
            <a:endParaRPr lang="en-US" sz="2000" dirty="0"/>
          </a:p>
          <a:p>
            <a:pPr marL="36512" indent="0">
              <a:spcAft>
                <a:spcPts val="1200"/>
              </a:spcAft>
              <a:buNone/>
              <a:tabLst>
                <a:tab pos="457200" algn="l"/>
              </a:tabLst>
            </a:pPr>
            <a:r>
              <a:rPr lang="en-US" sz="2000" dirty="0"/>
              <a:t>	</a:t>
            </a:r>
            <a:r>
              <a:rPr lang="en-US" sz="2000" dirty="0" smtClean="0"/>
              <a:t>process code that compares the first pixel value to a pixel threshold to filter pixel values that exceed the threshold value. </a:t>
            </a:r>
          </a:p>
          <a:p>
            <a:r>
              <a:rPr lang="en-US" sz="2400" dirty="0" smtClean="0"/>
              <a:t>The calculation code and the process code are described in the specification as software routines that can be loaded onto any general purpose processor to perform image processing </a:t>
            </a:r>
          </a:p>
          <a:p>
            <a:r>
              <a:rPr lang="en-US" sz="2400" dirty="0" smtClean="0"/>
              <a:t>The claim is directed to software </a:t>
            </a:r>
            <a:r>
              <a:rPr lang="en-US" sz="2400" i="1" dirty="0" smtClean="0"/>
              <a:t>per se</a:t>
            </a:r>
            <a:r>
              <a:rPr lang="en-US" sz="2400" dirty="0" smtClean="0"/>
              <a:t> that is ineligible subject matter under 35 U.S.C. 101</a:t>
            </a:r>
            <a:endParaRPr lang="en-US" sz="24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33</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3810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b="0" i="0" dirty="0" smtClean="0">
                <a:solidFill>
                  <a:schemeClr val="tx1"/>
                </a:solidFill>
                <a:latin typeface="+mn-lt"/>
              </a:rPr>
              <a:t>Claims to Software </a:t>
            </a:r>
            <a:r>
              <a:rPr lang="en-US" sz="3600" b="0" dirty="0" smtClean="0">
                <a:solidFill>
                  <a:schemeClr val="tx1"/>
                </a:solidFill>
                <a:latin typeface="+mn-lt"/>
              </a:rPr>
              <a:t>per se</a:t>
            </a:r>
            <a:endParaRPr lang="en-US" sz="3600" b="0" dirty="0">
              <a:solidFill>
                <a:schemeClr val="tx1"/>
              </a:solidFill>
              <a:latin typeface="+mn-lt"/>
            </a:endParaRPr>
          </a:p>
        </p:txBody>
      </p:sp>
    </p:spTree>
    <p:extLst>
      <p:ext uri="{BB962C8B-B14F-4D97-AF65-F5344CB8AC3E}">
        <p14:creationId xmlns:p14="http://schemas.microsoft.com/office/powerpoint/2010/main" val="3109698950"/>
      </p:ext>
    </p:extLst>
  </p:cSld>
  <p:clrMapOvr>
    <a:masterClrMapping/>
  </p:clrMapOvr>
  <p:transition>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382000" cy="4495800"/>
          </a:xfrm>
        </p:spPr>
        <p:txBody>
          <a:bodyPr/>
          <a:lstStyle/>
          <a:p>
            <a:pPr marL="36512" indent="0">
              <a:spcAft>
                <a:spcPts val="600"/>
              </a:spcAft>
              <a:buNone/>
            </a:pPr>
            <a:r>
              <a:rPr lang="en-US" sz="2400" i="1" u="sng" dirty="0" smtClean="0"/>
              <a:t>Alternative phrasing for a programmed computer:</a:t>
            </a:r>
            <a:endParaRPr lang="en-US" sz="2400" dirty="0" smtClean="0"/>
          </a:p>
          <a:p>
            <a:pPr marL="36512" indent="0">
              <a:buNone/>
            </a:pPr>
            <a:r>
              <a:rPr lang="en-US" sz="2000" dirty="0" smtClean="0"/>
              <a:t>9. An </a:t>
            </a:r>
            <a:r>
              <a:rPr lang="en-US" sz="2000" dirty="0"/>
              <a:t>image processing </a:t>
            </a:r>
            <a:r>
              <a:rPr lang="en-US" sz="2000" dirty="0" smtClean="0"/>
              <a:t>assembly that filters pixel values, comprising:</a:t>
            </a:r>
          </a:p>
          <a:p>
            <a:pPr marL="36512" indent="0">
              <a:buNone/>
            </a:pPr>
            <a:r>
              <a:rPr lang="en-US" sz="2000" dirty="0" smtClean="0"/>
              <a:t>a memory that stores pixel values; and, </a:t>
            </a:r>
          </a:p>
          <a:p>
            <a:pPr marL="36512" indent="0">
              <a:buNone/>
            </a:pPr>
            <a:r>
              <a:rPr lang="en-US" sz="2000" i="1" dirty="0" smtClean="0"/>
              <a:t>a system in communication with the memory and configured to:</a:t>
            </a:r>
            <a:endParaRPr lang="en-US" sz="2000" i="1" dirty="0"/>
          </a:p>
          <a:p>
            <a:pPr marL="36512" indent="0">
              <a:buNone/>
              <a:tabLst>
                <a:tab pos="457200" algn="l"/>
              </a:tabLst>
            </a:pPr>
            <a:r>
              <a:rPr lang="en-US" sz="2000" i="1" dirty="0"/>
              <a:t>	</a:t>
            </a:r>
            <a:r>
              <a:rPr lang="en-US" sz="2000" i="1" dirty="0" smtClean="0"/>
              <a:t>extract a first pixel value; and</a:t>
            </a:r>
            <a:endParaRPr lang="en-US" sz="2000" i="1" dirty="0"/>
          </a:p>
          <a:p>
            <a:pPr marL="36512" indent="0">
              <a:buNone/>
              <a:tabLst>
                <a:tab pos="457200" algn="l"/>
              </a:tabLst>
            </a:pPr>
            <a:r>
              <a:rPr lang="en-US" sz="2000" i="1" dirty="0"/>
              <a:t>	</a:t>
            </a:r>
            <a:r>
              <a:rPr lang="en-US" sz="2000" i="1" dirty="0" smtClean="0"/>
              <a:t>compare the first pixel value to a pixel threshold to filter pixel values that exceed the threshold value</a:t>
            </a:r>
            <a:r>
              <a:rPr lang="en-US" sz="2000" dirty="0" smtClean="0"/>
              <a:t>. </a:t>
            </a:r>
          </a:p>
          <a:p>
            <a:pPr marL="571500">
              <a:spcBef>
                <a:spcPts val="1200"/>
              </a:spcBef>
              <a:buFont typeface="Arial" pitchFamily="34" charset="0"/>
              <a:buChar char="•"/>
            </a:pPr>
            <a:r>
              <a:rPr lang="en-US" sz="2200" dirty="0" smtClean="0"/>
              <a:t>The specification identifies a CPU programmed with a first algorithm to extract a first pixel value and a second algorithm to compare the first pixel value to a pixel threshold to filter pixel values that exceed the threshold value </a:t>
            </a:r>
          </a:p>
          <a:p>
            <a:pPr marL="514350" indent="-400050">
              <a:spcBef>
                <a:spcPts val="1200"/>
              </a:spcBef>
              <a:buFont typeface="Arial" pitchFamily="34" charset="0"/>
              <a:buChar char="•"/>
            </a:pPr>
            <a:r>
              <a:rPr lang="en-US" sz="2200" dirty="0" smtClean="0"/>
              <a:t>The system elements in this claim are properly interpreted under § 112(f) because they recite function without structure to perform that function</a:t>
            </a:r>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34</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4572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b="0" i="0" dirty="0" smtClean="0">
                <a:solidFill>
                  <a:schemeClr val="tx1"/>
                </a:solidFill>
                <a:latin typeface="+mn-lt"/>
              </a:rPr>
              <a:t>Programmed Computer</a:t>
            </a:r>
            <a:endParaRPr lang="en-US" sz="3600" b="0" i="0" dirty="0">
              <a:solidFill>
                <a:schemeClr val="tx1"/>
              </a:solidFill>
              <a:latin typeface="+mn-lt"/>
            </a:endParaRPr>
          </a:p>
        </p:txBody>
      </p:sp>
    </p:spTree>
    <p:extLst>
      <p:ext uri="{BB962C8B-B14F-4D97-AF65-F5344CB8AC3E}">
        <p14:creationId xmlns:p14="http://schemas.microsoft.com/office/powerpoint/2010/main" val="3572978604"/>
      </p:ext>
    </p:extLst>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382000" cy="4495800"/>
          </a:xfrm>
        </p:spPr>
        <p:txBody>
          <a:bodyPr/>
          <a:lstStyle/>
          <a:p>
            <a:pPr>
              <a:buFont typeface="Arial" pitchFamily="34" charset="0"/>
              <a:buChar char="•"/>
            </a:pPr>
            <a:r>
              <a:rPr lang="en-US" sz="2200" dirty="0" smtClean="0"/>
              <a:t>(Example 9 continued)</a:t>
            </a:r>
          </a:p>
          <a:p>
            <a:pPr>
              <a:spcAft>
                <a:spcPts val="600"/>
              </a:spcAft>
              <a:buFont typeface="Arial" pitchFamily="34" charset="0"/>
              <a:buChar char="•"/>
            </a:pPr>
            <a:r>
              <a:rPr lang="en-US" sz="2200" dirty="0" smtClean="0"/>
              <a:t>The claim elements should be interpreted under </a:t>
            </a:r>
            <a:r>
              <a:rPr lang="en-US" sz="2200" dirty="0"/>
              <a:t>§ 112(f</a:t>
            </a:r>
            <a:r>
              <a:rPr lang="en-US" sz="2200" dirty="0" smtClean="0"/>
              <a:t>) as:</a:t>
            </a:r>
          </a:p>
          <a:p>
            <a:pPr marL="731838" lvl="2" indent="0">
              <a:spcAft>
                <a:spcPts val="600"/>
              </a:spcAft>
              <a:buNone/>
            </a:pPr>
            <a:r>
              <a:rPr lang="en-US" sz="2000" dirty="0" smtClean="0"/>
              <a:t>system configured to extract a first pixel value; and </a:t>
            </a:r>
          </a:p>
          <a:p>
            <a:pPr marL="731838" lvl="2" indent="0">
              <a:spcAft>
                <a:spcPts val="600"/>
              </a:spcAft>
              <a:buNone/>
            </a:pPr>
            <a:r>
              <a:rPr lang="en-US" sz="2000" dirty="0" smtClean="0"/>
              <a:t>system configured to compare the first pixel value to a pixel threshold…</a:t>
            </a:r>
          </a:p>
          <a:p>
            <a:pPr>
              <a:spcBef>
                <a:spcPts val="1200"/>
              </a:spcBef>
              <a:spcAft>
                <a:spcPts val="600"/>
              </a:spcAft>
              <a:buFont typeface="Arial" pitchFamily="34" charset="0"/>
              <a:buChar char="•"/>
            </a:pPr>
            <a:r>
              <a:rPr lang="en-US" sz="2200" dirty="0" smtClean="0"/>
              <a:t>The shorthand drafting technique above that lists bare functions does not avoid invoking § 112(f) because the generic placeholder “system” is used coupled to functions without recitation of specific structure that performs the functions</a:t>
            </a:r>
          </a:p>
          <a:p>
            <a:pPr>
              <a:spcAft>
                <a:spcPts val="600"/>
              </a:spcAft>
              <a:buFont typeface="Arial" pitchFamily="34" charset="0"/>
              <a:buChar char="•"/>
            </a:pPr>
            <a:r>
              <a:rPr lang="en-US" sz="2200" dirty="0" smtClean="0"/>
              <a:t>The elements are definite because the corresponding structure is a computer linked to the algorithms that perform the claimed functions </a:t>
            </a:r>
            <a:endParaRPr lang="en-US" sz="22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35</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4572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b="0" i="0" dirty="0" smtClean="0">
                <a:solidFill>
                  <a:schemeClr val="tx1"/>
                </a:solidFill>
                <a:latin typeface="+mn-lt"/>
              </a:rPr>
              <a:t>Programmed Computer</a:t>
            </a:r>
            <a:endParaRPr lang="en-US" sz="3600" b="0" i="0" dirty="0">
              <a:solidFill>
                <a:schemeClr val="tx1"/>
              </a:solidFill>
              <a:latin typeface="+mn-lt"/>
            </a:endParaRPr>
          </a:p>
        </p:txBody>
      </p:sp>
    </p:spTree>
    <p:extLst>
      <p:ext uri="{BB962C8B-B14F-4D97-AF65-F5344CB8AC3E}">
        <p14:creationId xmlns:p14="http://schemas.microsoft.com/office/powerpoint/2010/main" val="100871025"/>
      </p:ext>
    </p:extLst>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495800"/>
          </a:xfrm>
        </p:spPr>
        <p:txBody>
          <a:bodyPr/>
          <a:lstStyle/>
          <a:p>
            <a:pPr>
              <a:spcAft>
                <a:spcPts val="1200"/>
              </a:spcAft>
            </a:pPr>
            <a:r>
              <a:rPr lang="en-US" sz="2400" dirty="0" smtClean="0"/>
              <a:t>The broadest reasonable interpretation of a software-related functional claim limitation that uses </a:t>
            </a:r>
            <a:r>
              <a:rPr lang="en-US" sz="2400" dirty="0"/>
              <a:t>§ 112(f) “</a:t>
            </a:r>
            <a:r>
              <a:rPr lang="en-US" sz="2400" dirty="0" smtClean="0"/>
              <a:t>means-plus-function” format is limited to the corresponding structure, and its equivalents, disclosed in the specification that performs the entire claimed function</a:t>
            </a:r>
          </a:p>
          <a:p>
            <a:r>
              <a:rPr lang="en-US" sz="2400" dirty="0" smtClean="0"/>
              <a:t>A § 112(f) computer-implemented limitation that recites more than a </a:t>
            </a:r>
            <a:r>
              <a:rPr lang="en-US" sz="2400" dirty="0" smtClean="0"/>
              <a:t>non-specialized function </a:t>
            </a:r>
            <a:r>
              <a:rPr lang="en-US" sz="2400" dirty="0" smtClean="0"/>
              <a:t>must be supported in the specification by the computer </a:t>
            </a:r>
            <a:r>
              <a:rPr lang="en-US" sz="2400" u="sng" dirty="0" smtClean="0"/>
              <a:t>and</a:t>
            </a:r>
            <a:r>
              <a:rPr lang="en-US" sz="2400" dirty="0" smtClean="0"/>
              <a:t> the algorithm that the computer uses to perform a claimed specialized function in order to establish clear definite boundaries and notify the public of the claim scope </a:t>
            </a:r>
            <a:endParaRPr lang="en-US" sz="24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36</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3810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4400" b="0" i="0" dirty="0" smtClean="0">
                <a:solidFill>
                  <a:schemeClr val="tx1"/>
                </a:solidFill>
                <a:latin typeface="+mn-lt"/>
              </a:rPr>
              <a:t>Summary</a:t>
            </a:r>
            <a:endParaRPr lang="en-US" sz="4400" b="0" i="0" dirty="0">
              <a:solidFill>
                <a:schemeClr val="tx1"/>
              </a:solidFill>
              <a:latin typeface="+mn-lt"/>
            </a:endParaRPr>
          </a:p>
        </p:txBody>
      </p:sp>
    </p:spTree>
    <p:extLst>
      <p:ext uri="{BB962C8B-B14F-4D97-AF65-F5344CB8AC3E}">
        <p14:creationId xmlns:p14="http://schemas.microsoft.com/office/powerpoint/2010/main" val="597583037"/>
      </p:ext>
    </p:extLst>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229600" cy="4572000"/>
          </a:xfrm>
        </p:spPr>
        <p:txBody>
          <a:bodyPr/>
          <a:lstStyle/>
          <a:p>
            <a:pPr>
              <a:spcAft>
                <a:spcPts val="600"/>
              </a:spcAft>
            </a:pPr>
            <a:r>
              <a:rPr lang="en-US" sz="2400" dirty="0" smtClean="0">
                <a:solidFill>
                  <a:srgbClr val="000000"/>
                </a:solidFill>
              </a:rPr>
              <a:t>Reciting </a:t>
            </a:r>
            <a:r>
              <a:rPr lang="en-US" sz="2400" dirty="0">
                <a:solidFill>
                  <a:srgbClr val="000000"/>
                </a:solidFill>
              </a:rPr>
              <a:t>“means” </a:t>
            </a:r>
            <a:r>
              <a:rPr lang="en-US" sz="2400" dirty="0" smtClean="0">
                <a:solidFill>
                  <a:srgbClr val="000000"/>
                </a:solidFill>
              </a:rPr>
              <a:t>plus a function raises the presumption that § 112(f) is invoked</a:t>
            </a:r>
          </a:p>
          <a:p>
            <a:pPr>
              <a:spcAft>
                <a:spcPts val="600"/>
              </a:spcAft>
            </a:pPr>
            <a:r>
              <a:rPr lang="en-US" sz="2400" dirty="0" smtClean="0">
                <a:solidFill>
                  <a:srgbClr val="000000"/>
                </a:solidFill>
              </a:rPr>
              <a:t>The presumption is overcome by also claiming structure that is sufficient to perform the claimed function </a:t>
            </a:r>
          </a:p>
          <a:p>
            <a:pPr lvl="1">
              <a:spcAft>
                <a:spcPts val="600"/>
              </a:spcAft>
            </a:pPr>
            <a:r>
              <a:rPr lang="en-US" sz="2200" dirty="0" smtClean="0">
                <a:solidFill>
                  <a:srgbClr val="000000"/>
                </a:solidFill>
              </a:rPr>
              <a:t>The structure may appear before or after the “means” </a:t>
            </a:r>
          </a:p>
          <a:p>
            <a:pPr lvl="3">
              <a:spcAft>
                <a:spcPts val="600"/>
              </a:spcAft>
            </a:pPr>
            <a:r>
              <a:rPr lang="en-US" dirty="0" smtClean="0">
                <a:solidFill>
                  <a:srgbClr val="000000"/>
                </a:solidFill>
              </a:rPr>
              <a:t>“</a:t>
            </a:r>
            <a:r>
              <a:rPr lang="en-US" i="1" dirty="0" smtClean="0">
                <a:solidFill>
                  <a:srgbClr val="000000"/>
                </a:solidFill>
              </a:rPr>
              <a:t>keyboard</a:t>
            </a:r>
            <a:r>
              <a:rPr lang="en-US" dirty="0" smtClean="0">
                <a:solidFill>
                  <a:srgbClr val="000000"/>
                </a:solidFill>
              </a:rPr>
              <a:t> means for inputting”</a:t>
            </a:r>
          </a:p>
          <a:p>
            <a:pPr lvl="3">
              <a:spcAft>
                <a:spcPts val="600"/>
              </a:spcAft>
            </a:pPr>
            <a:r>
              <a:rPr lang="en-US" dirty="0" smtClean="0">
                <a:solidFill>
                  <a:srgbClr val="000000"/>
                </a:solidFill>
              </a:rPr>
              <a:t>“means for inputting, wherein the means is a </a:t>
            </a:r>
            <a:r>
              <a:rPr lang="en-US" i="1" dirty="0" smtClean="0">
                <a:solidFill>
                  <a:srgbClr val="000000"/>
                </a:solidFill>
              </a:rPr>
              <a:t>keyboard</a:t>
            </a:r>
            <a:r>
              <a:rPr lang="en-US" dirty="0" smtClean="0">
                <a:solidFill>
                  <a:srgbClr val="000000"/>
                </a:solidFill>
              </a:rPr>
              <a:t>”</a:t>
            </a:r>
          </a:p>
          <a:p>
            <a:pPr lvl="1">
              <a:spcAft>
                <a:spcPts val="600"/>
              </a:spcAft>
            </a:pPr>
            <a:r>
              <a:rPr lang="en-US" sz="2200" dirty="0" smtClean="0">
                <a:solidFill>
                  <a:srgbClr val="000000"/>
                </a:solidFill>
              </a:rPr>
              <a:t>Despite the use of means + function, neither phrase </a:t>
            </a:r>
            <a:r>
              <a:rPr lang="en-US" sz="2200" dirty="0">
                <a:solidFill>
                  <a:srgbClr val="000000"/>
                </a:solidFill>
              </a:rPr>
              <a:t>invokes § 112(f) </a:t>
            </a:r>
            <a:r>
              <a:rPr lang="en-US" sz="2200" dirty="0" smtClean="0">
                <a:solidFill>
                  <a:srgbClr val="000000"/>
                </a:solidFill>
              </a:rPr>
              <a:t>because of the recited </a:t>
            </a:r>
            <a:r>
              <a:rPr lang="en-US" sz="2200" i="1" dirty="0" smtClean="0">
                <a:solidFill>
                  <a:srgbClr val="000000"/>
                </a:solidFill>
              </a:rPr>
              <a:t>keyboard</a:t>
            </a:r>
            <a:r>
              <a:rPr lang="en-US" sz="2200" dirty="0" smtClean="0">
                <a:solidFill>
                  <a:srgbClr val="000000"/>
                </a:solidFill>
              </a:rPr>
              <a:t>, which is a known structure in the field of computers for performing the function of inputting</a:t>
            </a:r>
          </a:p>
          <a:p>
            <a:pPr lvl="2">
              <a:spcAft>
                <a:spcPts val="600"/>
              </a:spcAft>
            </a:pPr>
            <a:endParaRPr lang="en-US" sz="2200" dirty="0" smtClean="0">
              <a:solidFill>
                <a:srgbClr val="000000"/>
              </a:solidFill>
            </a:endParaRP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4</a:t>
            </a:fld>
            <a:endParaRPr lang="en-US" dirty="0"/>
          </a:p>
        </p:txBody>
      </p:sp>
      <p:sp>
        <p:nvSpPr>
          <p:cNvPr id="5" name="TextBox 4"/>
          <p:cNvSpPr txBox="1"/>
          <p:nvPr/>
        </p:nvSpPr>
        <p:spPr>
          <a:xfrm>
            <a:off x="457200" y="304800"/>
            <a:ext cx="7010400" cy="954107"/>
          </a:xfrm>
          <a:prstGeom prst="rect">
            <a:avLst/>
          </a:prstGeom>
          <a:noFill/>
        </p:spPr>
        <p:txBody>
          <a:bodyPr wrap="square" rtlCol="0">
            <a:spAutoFit/>
          </a:bodyPr>
          <a:lstStyle/>
          <a:p>
            <a:r>
              <a:rPr lang="en-US" sz="2800" dirty="0" smtClean="0"/>
              <a:t>Review - § 112(f) Limitation Cannot Recite Structure to Perform The Function</a:t>
            </a:r>
            <a:endParaRPr lang="en-US" sz="2800" dirty="0"/>
          </a:p>
        </p:txBody>
      </p:sp>
    </p:spTree>
    <p:extLst>
      <p:ext uri="{BB962C8B-B14F-4D97-AF65-F5344CB8AC3E}">
        <p14:creationId xmlns:p14="http://schemas.microsoft.com/office/powerpoint/2010/main" val="1990183675"/>
      </p:ext>
    </p:extLst>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382000" cy="4724400"/>
          </a:xfrm>
        </p:spPr>
        <p:txBody>
          <a:bodyPr/>
          <a:lstStyle/>
          <a:p>
            <a:pPr marL="342900" indent="-342900">
              <a:spcAft>
                <a:spcPts val="600"/>
              </a:spcAft>
              <a:buFont typeface="Arial" pitchFamily="34" charset="0"/>
              <a:buChar char="•"/>
            </a:pPr>
            <a:r>
              <a:rPr lang="en-US" sz="2400" dirty="0" smtClean="0">
                <a:solidFill>
                  <a:srgbClr val="000000"/>
                </a:solidFill>
              </a:rPr>
              <a:t>After identifying a § 112(f) means-type claim limitation, look to the specification to determine what applicant has identified as the structure or material that performs the function recited in the </a:t>
            </a:r>
            <a:r>
              <a:rPr lang="en-US" sz="2400" dirty="0">
                <a:solidFill>
                  <a:srgbClr val="000000"/>
                </a:solidFill>
              </a:rPr>
              <a:t>§ 112(f) claim </a:t>
            </a:r>
            <a:r>
              <a:rPr lang="en-US" sz="2400" dirty="0" smtClean="0">
                <a:solidFill>
                  <a:srgbClr val="000000"/>
                </a:solidFill>
              </a:rPr>
              <a:t>limitation</a:t>
            </a:r>
          </a:p>
          <a:p>
            <a:pPr marL="646113" lvl="1" indent="-342900">
              <a:spcAft>
                <a:spcPts val="600"/>
              </a:spcAft>
              <a:buFont typeface="Courier New" pitchFamily="49" charset="0"/>
              <a:buChar char="o"/>
            </a:pPr>
            <a:r>
              <a:rPr lang="en-US" sz="2000" dirty="0" smtClean="0">
                <a:solidFill>
                  <a:srgbClr val="000000"/>
                </a:solidFill>
              </a:rPr>
              <a:t>Locate description of function in specification</a:t>
            </a:r>
          </a:p>
          <a:p>
            <a:pPr marL="646113" lvl="1" indent="-342900">
              <a:spcAft>
                <a:spcPts val="600"/>
              </a:spcAft>
              <a:buFont typeface="Courier New" pitchFamily="49" charset="0"/>
              <a:buChar char="o"/>
            </a:pPr>
            <a:r>
              <a:rPr lang="en-US" sz="2000" dirty="0" smtClean="0">
                <a:solidFill>
                  <a:srgbClr val="000000"/>
                </a:solidFill>
              </a:rPr>
              <a:t>Ensure the specification links the claimed function to structure or material that performs that function</a:t>
            </a:r>
          </a:p>
          <a:p>
            <a:pPr marL="646113" lvl="1" indent="-342900">
              <a:spcAft>
                <a:spcPts val="1200"/>
              </a:spcAft>
              <a:buFont typeface="Courier New" pitchFamily="49" charset="0"/>
              <a:buChar char="o"/>
            </a:pPr>
            <a:r>
              <a:rPr lang="en-US" sz="2000" dirty="0" smtClean="0">
                <a:solidFill>
                  <a:srgbClr val="000000"/>
                </a:solidFill>
              </a:rPr>
              <a:t>Ensure that the structure or material is sufficient to perform the claimed function</a:t>
            </a:r>
          </a:p>
          <a:p>
            <a:pPr marL="342900" indent="-342900">
              <a:spcAft>
                <a:spcPts val="600"/>
              </a:spcAft>
              <a:buFont typeface="Arial" pitchFamily="34" charset="0"/>
              <a:buChar char="•"/>
            </a:pPr>
            <a:r>
              <a:rPr lang="en-US" sz="2400" dirty="0" smtClean="0">
                <a:solidFill>
                  <a:srgbClr val="000000"/>
                </a:solidFill>
              </a:rPr>
              <a:t>If the corresponding structure or material is sufficient, the limitation is definite under </a:t>
            </a:r>
            <a:r>
              <a:rPr lang="en-US" sz="2400" dirty="0">
                <a:solidFill>
                  <a:srgbClr val="000000"/>
                </a:solidFill>
              </a:rPr>
              <a:t>§ </a:t>
            </a:r>
            <a:r>
              <a:rPr lang="en-US" sz="2400" dirty="0" smtClean="0">
                <a:solidFill>
                  <a:srgbClr val="000000"/>
                </a:solidFill>
              </a:rPr>
              <a:t>112(b)</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5</a:t>
            </a:fld>
            <a:endParaRPr lang="en-US" dirty="0"/>
          </a:p>
        </p:txBody>
      </p:sp>
      <p:sp>
        <p:nvSpPr>
          <p:cNvPr id="5" name="TextBox 4"/>
          <p:cNvSpPr txBox="1"/>
          <p:nvPr/>
        </p:nvSpPr>
        <p:spPr>
          <a:xfrm>
            <a:off x="428626" y="304800"/>
            <a:ext cx="7086600" cy="954107"/>
          </a:xfrm>
          <a:prstGeom prst="rect">
            <a:avLst/>
          </a:prstGeom>
          <a:noFill/>
        </p:spPr>
        <p:txBody>
          <a:bodyPr wrap="square" rtlCol="0">
            <a:spAutoFit/>
          </a:bodyPr>
          <a:lstStyle/>
          <a:p>
            <a:r>
              <a:rPr lang="en-US" sz="2800" dirty="0" smtClean="0"/>
              <a:t>Review - § </a:t>
            </a:r>
            <a:r>
              <a:rPr lang="en-US" sz="2800" dirty="0"/>
              <a:t>112(f</a:t>
            </a:r>
            <a:r>
              <a:rPr lang="en-US" sz="2800" dirty="0" smtClean="0"/>
              <a:t>) Identified: Determine if Limitation is Definite</a:t>
            </a:r>
            <a:endParaRPr lang="en-US" sz="2800" dirty="0"/>
          </a:p>
        </p:txBody>
      </p:sp>
    </p:spTree>
    <p:extLst>
      <p:ext uri="{BB962C8B-B14F-4D97-AF65-F5344CB8AC3E}">
        <p14:creationId xmlns:p14="http://schemas.microsoft.com/office/powerpoint/2010/main" val="2827218237"/>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7924801" cy="4724400"/>
          </a:xfrm>
        </p:spPr>
        <p:txBody>
          <a:bodyPr/>
          <a:lstStyle/>
          <a:p>
            <a:pPr marL="342900" indent="-342900">
              <a:spcAft>
                <a:spcPts val="600"/>
              </a:spcAft>
              <a:buFont typeface="Arial" pitchFamily="34" charset="0"/>
              <a:buChar char="•"/>
            </a:pPr>
            <a:r>
              <a:rPr lang="en-US" sz="2800" dirty="0" smtClean="0">
                <a:solidFill>
                  <a:srgbClr val="000000"/>
                </a:solidFill>
              </a:rPr>
              <a:t>If the disclosed structure or material for performing the entire claimed function is </a:t>
            </a:r>
            <a:r>
              <a:rPr lang="en-US" sz="2800" u="sng" dirty="0" smtClean="0">
                <a:solidFill>
                  <a:srgbClr val="000000"/>
                </a:solidFill>
              </a:rPr>
              <a:t>not</a:t>
            </a:r>
            <a:r>
              <a:rPr lang="en-US" sz="2800" dirty="0" smtClean="0">
                <a:solidFill>
                  <a:srgbClr val="000000"/>
                </a:solidFill>
              </a:rPr>
              <a:t> sufficient, the claim is </a:t>
            </a:r>
            <a:r>
              <a:rPr lang="en-US" sz="2800" i="1" dirty="0" smtClean="0">
                <a:solidFill>
                  <a:srgbClr val="000000"/>
                </a:solidFill>
              </a:rPr>
              <a:t>indefinite</a:t>
            </a:r>
            <a:r>
              <a:rPr lang="en-US" sz="2800" dirty="0" smtClean="0">
                <a:solidFill>
                  <a:srgbClr val="000000"/>
                </a:solidFill>
              </a:rPr>
              <a:t> under § 112(b)</a:t>
            </a:r>
          </a:p>
          <a:p>
            <a:pPr marL="646113" lvl="1" indent="-342900">
              <a:spcAft>
                <a:spcPts val="600"/>
              </a:spcAft>
              <a:buFont typeface="Courier New" pitchFamily="49" charset="0"/>
              <a:buChar char="o"/>
            </a:pPr>
            <a:r>
              <a:rPr lang="en-US" sz="2400" dirty="0" smtClean="0">
                <a:solidFill>
                  <a:srgbClr val="000000"/>
                </a:solidFill>
              </a:rPr>
              <a:t>No structure or material is present in the specification</a:t>
            </a:r>
          </a:p>
          <a:p>
            <a:pPr marL="646113" lvl="1" indent="-342900">
              <a:spcAft>
                <a:spcPts val="600"/>
              </a:spcAft>
              <a:buFont typeface="Courier New" pitchFamily="49" charset="0"/>
              <a:buChar char="o"/>
            </a:pPr>
            <a:r>
              <a:rPr lang="en-US" sz="2400" dirty="0">
                <a:solidFill>
                  <a:srgbClr val="000000"/>
                </a:solidFill>
              </a:rPr>
              <a:t>Structure or material is present, but not sufficient to perform the </a:t>
            </a:r>
            <a:r>
              <a:rPr lang="en-US" sz="2400" dirty="0" smtClean="0">
                <a:solidFill>
                  <a:srgbClr val="000000"/>
                </a:solidFill>
              </a:rPr>
              <a:t>entire </a:t>
            </a:r>
            <a:r>
              <a:rPr lang="en-US" sz="2400" dirty="0">
                <a:solidFill>
                  <a:srgbClr val="000000"/>
                </a:solidFill>
              </a:rPr>
              <a:t>function </a:t>
            </a:r>
          </a:p>
          <a:p>
            <a:pPr marL="646113" lvl="1" indent="-342900">
              <a:spcAft>
                <a:spcPts val="600"/>
              </a:spcAft>
              <a:buFont typeface="Courier New" pitchFamily="49" charset="0"/>
              <a:buChar char="o"/>
            </a:pPr>
            <a:r>
              <a:rPr lang="en-US" sz="2400" dirty="0" smtClean="0">
                <a:solidFill>
                  <a:srgbClr val="000000"/>
                </a:solidFill>
              </a:rPr>
              <a:t>Structure or material that is capable of performing the function is present, but the disclosure in the specification does not clearly link that structure to the claimed function </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6</a:t>
            </a:fld>
            <a:endParaRPr lang="en-US" dirty="0"/>
          </a:p>
        </p:txBody>
      </p:sp>
      <p:sp>
        <p:nvSpPr>
          <p:cNvPr id="5" name="TextBox 4"/>
          <p:cNvSpPr txBox="1"/>
          <p:nvPr/>
        </p:nvSpPr>
        <p:spPr>
          <a:xfrm>
            <a:off x="381000" y="304800"/>
            <a:ext cx="4936544" cy="954107"/>
          </a:xfrm>
          <a:prstGeom prst="rect">
            <a:avLst/>
          </a:prstGeom>
          <a:noFill/>
        </p:spPr>
        <p:txBody>
          <a:bodyPr wrap="none" rtlCol="0">
            <a:spAutoFit/>
          </a:bodyPr>
          <a:lstStyle/>
          <a:p>
            <a:r>
              <a:rPr lang="en-US" sz="2800" dirty="0" smtClean="0"/>
              <a:t>Review - Determine if </a:t>
            </a:r>
            <a:r>
              <a:rPr lang="en-US" sz="2800" dirty="0"/>
              <a:t>§</a:t>
            </a:r>
            <a:r>
              <a:rPr lang="en-US" sz="2800" dirty="0" smtClean="0"/>
              <a:t>112(f) </a:t>
            </a:r>
          </a:p>
          <a:p>
            <a:r>
              <a:rPr lang="en-US" sz="2800" dirty="0" smtClean="0"/>
              <a:t>Limitation is Definite</a:t>
            </a:r>
            <a:endParaRPr lang="en-US" sz="2800" dirty="0"/>
          </a:p>
        </p:txBody>
      </p:sp>
    </p:spTree>
    <p:extLst>
      <p:ext uri="{BB962C8B-B14F-4D97-AF65-F5344CB8AC3E}">
        <p14:creationId xmlns:p14="http://schemas.microsoft.com/office/powerpoint/2010/main" val="552477741"/>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2"/>
          <p:cNvSpPr>
            <a:spLocks noGrp="1" noChangeArrowheads="1"/>
          </p:cNvSpPr>
          <p:nvPr>
            <p:ph type="dt" sz="half" idx="10"/>
          </p:nvPr>
        </p:nvSpPr>
        <p:spPr/>
        <p:txBody>
          <a:bodyPr/>
          <a:lstStyle/>
          <a:p>
            <a:pPr>
              <a:defRPr/>
            </a:pPr>
            <a:fld id="{EBAD4EF6-6EBD-4E7A-99D6-6D82F43AAE6B}" type="datetime1">
              <a:rPr lang="en-US"/>
              <a:pPr>
                <a:defRPr/>
              </a:pPr>
              <a:t>5/19/2014</a:t>
            </a:fld>
            <a:endParaRPr lang="en-US" dirty="0"/>
          </a:p>
        </p:txBody>
      </p:sp>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7</a:t>
            </a:fld>
            <a:endParaRPr lang="en-US" dirty="0"/>
          </a:p>
        </p:txBody>
      </p:sp>
      <p:sp>
        <p:nvSpPr>
          <p:cNvPr id="4" name="Date Placeholder 3"/>
          <p:cNvSpPr txBox="1">
            <a:spLocks noGrp="1"/>
          </p:cNvSpPr>
          <p:nvPr/>
        </p:nvSpPr>
        <p:spPr bwMode="auto">
          <a:xfrm>
            <a:off x="152400" y="6324600"/>
            <a:ext cx="1905000" cy="457200"/>
          </a:xfrm>
          <a:prstGeom prst="rect">
            <a:avLst/>
          </a:prstGeom>
          <a:noFill/>
          <a:ln>
            <a:miter lim="800000"/>
            <a:headEnd/>
            <a:tailEnd/>
          </a:ln>
        </p:spPr>
        <p:txBody>
          <a:bodyPr bIns="9144" anchor="b"/>
          <a:lstStyle/>
          <a:p>
            <a:pPr fontAlgn="base">
              <a:spcBef>
                <a:spcPct val="0"/>
              </a:spcBef>
              <a:spcAft>
                <a:spcPct val="0"/>
              </a:spcAft>
              <a:defRPr/>
            </a:pPr>
            <a:endParaRPr lang="en-US" sz="1200" dirty="0">
              <a:solidFill>
                <a:srgbClr val="273C56"/>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657225" y="1905000"/>
            <a:ext cx="7353300" cy="4419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1200"/>
              </a:spcAft>
              <a:buFont typeface="Arial" pitchFamily="34" charset="0"/>
              <a:buChar char="•"/>
            </a:pPr>
            <a:r>
              <a:rPr lang="en-US" sz="3200" b="0" i="0" dirty="0" smtClean="0">
                <a:solidFill>
                  <a:prstClr val="black"/>
                </a:solidFill>
                <a:latin typeface="+mn-lt"/>
              </a:rPr>
              <a:t>Programmed computer functions </a:t>
            </a:r>
          </a:p>
          <a:p>
            <a:pPr marL="457200" lvl="1" indent="-457200" eaLnBrk="1" fontAlgn="base" hangingPunct="1">
              <a:spcBef>
                <a:spcPct val="20000"/>
              </a:spcBef>
              <a:spcAft>
                <a:spcPts val="1200"/>
              </a:spcAft>
              <a:buFont typeface="Arial" pitchFamily="34" charset="0"/>
              <a:buChar char="•"/>
            </a:pPr>
            <a:r>
              <a:rPr lang="en-US" sz="3200" b="0" i="0" dirty="0" smtClean="0">
                <a:solidFill>
                  <a:prstClr val="black"/>
                </a:solidFill>
                <a:latin typeface="+mn-lt"/>
              </a:rPr>
              <a:t>Software </a:t>
            </a:r>
            <a:r>
              <a:rPr lang="en-US" sz="3200" b="0" dirty="0" smtClean="0">
                <a:solidFill>
                  <a:prstClr val="black"/>
                </a:solidFill>
                <a:latin typeface="+mn-lt"/>
              </a:rPr>
              <a:t>per se</a:t>
            </a:r>
            <a:r>
              <a:rPr lang="en-US" sz="3200" b="0" i="0" dirty="0" smtClean="0">
                <a:solidFill>
                  <a:prstClr val="black"/>
                </a:solidFill>
                <a:latin typeface="+mn-lt"/>
              </a:rPr>
              <a:t> </a:t>
            </a:r>
          </a:p>
        </p:txBody>
      </p:sp>
      <p:sp>
        <p:nvSpPr>
          <p:cNvPr id="9" name="Rectangle 4"/>
          <p:cNvSpPr txBox="1">
            <a:spLocks noChangeArrowheads="1"/>
          </p:cNvSpPr>
          <p:nvPr/>
        </p:nvSpPr>
        <p:spPr>
          <a:xfrm>
            <a:off x="381000" y="285750"/>
            <a:ext cx="57912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200" b="0" i="0" dirty="0" smtClean="0">
                <a:solidFill>
                  <a:srgbClr val="FFFFFF"/>
                </a:solidFill>
                <a:latin typeface="+mn-lt"/>
              </a:rPr>
              <a:t>Common Types of Software-Related Claim Issues</a:t>
            </a:r>
            <a:endParaRPr lang="en-US" sz="3200" b="0" i="0" dirty="0">
              <a:solidFill>
                <a:srgbClr val="FFFFFF"/>
              </a:solidFill>
              <a:latin typeface="+mn-lt"/>
            </a:endParaRPr>
          </a:p>
        </p:txBody>
      </p:sp>
    </p:spTree>
    <p:extLst>
      <p:ext uri="{BB962C8B-B14F-4D97-AF65-F5344CB8AC3E}">
        <p14:creationId xmlns:p14="http://schemas.microsoft.com/office/powerpoint/2010/main" val="802665714"/>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7848600" cy="4572000"/>
          </a:xfrm>
        </p:spPr>
        <p:txBody>
          <a:bodyPr/>
          <a:lstStyle/>
          <a:p>
            <a:pPr marL="457200" indent="-457200">
              <a:spcAft>
                <a:spcPts val="1200"/>
              </a:spcAft>
              <a:buFont typeface="Arial" pitchFamily="34" charset="0"/>
              <a:buChar char="•"/>
            </a:pPr>
            <a:r>
              <a:rPr lang="en-US" sz="2800" dirty="0"/>
              <a:t>Programmed computer functions </a:t>
            </a:r>
            <a:r>
              <a:rPr lang="en-US" sz="2800" dirty="0" smtClean="0"/>
              <a:t>require </a:t>
            </a:r>
            <a:r>
              <a:rPr lang="en-US" sz="2800" dirty="0"/>
              <a:t>a computer programmed with an “algorithm” to perform the function</a:t>
            </a:r>
          </a:p>
          <a:p>
            <a:pPr marL="760413" lvl="1" indent="-303213">
              <a:buFont typeface="Courier New" pitchFamily="49" charset="0"/>
              <a:buChar char="o"/>
            </a:pPr>
            <a:r>
              <a:rPr lang="en-US" dirty="0" smtClean="0"/>
              <a:t>An algorithm is a step-by-step </a:t>
            </a:r>
            <a:r>
              <a:rPr lang="en-US" dirty="0"/>
              <a:t>procedure for accomplishing a given </a:t>
            </a:r>
            <a:r>
              <a:rPr lang="en-US" dirty="0" smtClean="0"/>
              <a:t>result</a:t>
            </a:r>
          </a:p>
          <a:p>
            <a:pPr lvl="1">
              <a:spcBef>
                <a:spcPts val="1200"/>
              </a:spcBef>
              <a:buFont typeface="Courier New" pitchFamily="49" charset="0"/>
              <a:buChar char="o"/>
            </a:pPr>
            <a:r>
              <a:rPr lang="en-US" sz="2400" dirty="0" smtClean="0"/>
              <a:t>Can be expressed in various ways “in any understandable terms including as a mathematical formula, in prose or as a flow chart, or in any other manner that provides sufficient structure” (</a:t>
            </a:r>
            <a:r>
              <a:rPr lang="en-US" sz="2400" i="1" dirty="0" smtClean="0"/>
              <a:t>Finisar</a:t>
            </a:r>
            <a:r>
              <a:rPr lang="en-US" sz="2400" dirty="0" smtClean="0"/>
              <a:t>)</a:t>
            </a:r>
          </a:p>
          <a:p>
            <a:pPr lvl="1">
              <a:spcBef>
                <a:spcPts val="1200"/>
              </a:spcBef>
              <a:buFont typeface="Courier New" pitchFamily="49" charset="0"/>
              <a:buChar char="o"/>
            </a:pPr>
            <a:r>
              <a:rPr lang="en-US" sz="2400" dirty="0" smtClean="0"/>
              <a:t>Amount of disclosure of an algorithm is </a:t>
            </a:r>
            <a:r>
              <a:rPr lang="en-US" sz="2400" dirty="0"/>
              <a:t>analyzed on a case-by-case </a:t>
            </a:r>
            <a:r>
              <a:rPr lang="en-US" sz="2400" dirty="0" smtClean="0"/>
              <a:t>basis</a:t>
            </a:r>
            <a:endParaRPr lang="en-US" sz="22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8</a:t>
            </a:fld>
            <a:endParaRPr lang="en-US" dirty="0"/>
          </a:p>
        </p:txBody>
      </p:sp>
      <p:sp>
        <p:nvSpPr>
          <p:cNvPr id="5" name="TextBox 4"/>
          <p:cNvSpPr txBox="1"/>
          <p:nvPr/>
        </p:nvSpPr>
        <p:spPr>
          <a:xfrm>
            <a:off x="457200" y="457200"/>
            <a:ext cx="6324600" cy="584775"/>
          </a:xfrm>
          <a:prstGeom prst="rect">
            <a:avLst/>
          </a:prstGeom>
          <a:noFill/>
        </p:spPr>
        <p:txBody>
          <a:bodyPr wrap="square" rtlCol="0">
            <a:spAutoFit/>
          </a:bodyPr>
          <a:lstStyle/>
          <a:p>
            <a:r>
              <a:rPr lang="en-US" sz="3200" dirty="0"/>
              <a:t>Programmed Computer Functions</a:t>
            </a:r>
          </a:p>
        </p:txBody>
      </p:sp>
    </p:spTree>
    <p:extLst>
      <p:ext uri="{BB962C8B-B14F-4D97-AF65-F5344CB8AC3E}">
        <p14:creationId xmlns:p14="http://schemas.microsoft.com/office/powerpoint/2010/main" val="3817095026"/>
      </p:ext>
    </p:extLst>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371600"/>
            <a:ext cx="8229601" cy="5029200"/>
          </a:xfrm>
        </p:spPr>
        <p:txBody>
          <a:bodyPr/>
          <a:lstStyle/>
          <a:p>
            <a:pPr marL="36512" indent="0">
              <a:spcAft>
                <a:spcPts val="600"/>
              </a:spcAft>
              <a:buNone/>
            </a:pPr>
            <a:r>
              <a:rPr lang="en-US" sz="2800" dirty="0" smtClean="0"/>
              <a:t>Two types of computer-implemented functions:</a:t>
            </a:r>
          </a:p>
          <a:p>
            <a:pPr marL="457200" indent="-22225">
              <a:spcAft>
                <a:spcPts val="600"/>
              </a:spcAft>
              <a:buNone/>
            </a:pPr>
            <a:r>
              <a:rPr lang="en-US" sz="2400" u="sng" dirty="0"/>
              <a:t>Specialized functions</a:t>
            </a:r>
            <a:r>
              <a:rPr lang="en-US" sz="2400" dirty="0"/>
              <a:t>: functions other than those commonly known in the art, often described by courts as requiring “special programming” for a general purpose computer or computer component to perform the function</a:t>
            </a:r>
          </a:p>
          <a:p>
            <a:pPr marL="795338" lvl="1" indent="-342900">
              <a:spcAft>
                <a:spcPts val="600"/>
              </a:spcAft>
              <a:buFont typeface="Courier New" pitchFamily="49" charset="0"/>
              <a:buChar char="o"/>
            </a:pPr>
            <a:r>
              <a:rPr lang="en-US" sz="2200" dirty="0"/>
              <a:t>Ex. </a:t>
            </a:r>
            <a:r>
              <a:rPr lang="en-US" sz="2200" i="1" dirty="0"/>
              <a:t>means for matching incoming orders with inventory on a pro rata basis</a:t>
            </a:r>
          </a:p>
          <a:p>
            <a:pPr marL="434975" indent="0">
              <a:spcBef>
                <a:spcPts val="0"/>
              </a:spcBef>
              <a:spcAft>
                <a:spcPts val="600"/>
              </a:spcAft>
              <a:buNone/>
            </a:pPr>
            <a:r>
              <a:rPr lang="en-US" sz="2400" u="sng" dirty="0" smtClean="0"/>
              <a:t>Non-specialized functions</a:t>
            </a:r>
            <a:r>
              <a:rPr lang="en-US" sz="2400" dirty="0" smtClean="0"/>
              <a:t>: functions known by those of </a:t>
            </a:r>
            <a:r>
              <a:rPr lang="en-US" sz="2400" dirty="0"/>
              <a:t>ordinary skill in the </a:t>
            </a:r>
            <a:r>
              <a:rPr lang="en-US" sz="2400" dirty="0" smtClean="0"/>
              <a:t>art as being commonly performed by a general purpose computer or computer component</a:t>
            </a:r>
          </a:p>
          <a:p>
            <a:pPr marL="795338" lvl="1" indent="-342900">
              <a:spcBef>
                <a:spcPts val="0"/>
              </a:spcBef>
              <a:spcAft>
                <a:spcPts val="600"/>
              </a:spcAft>
              <a:buFont typeface="Courier New" pitchFamily="49" charset="0"/>
              <a:buChar char="o"/>
            </a:pPr>
            <a:r>
              <a:rPr lang="en-US" sz="2200" dirty="0" smtClean="0"/>
              <a:t>Ex. </a:t>
            </a:r>
            <a:r>
              <a:rPr lang="en-US" sz="2200" i="1" dirty="0" smtClean="0"/>
              <a:t>means for storing </a:t>
            </a:r>
            <a:r>
              <a:rPr lang="en-US" sz="2200" i="1" dirty="0" smtClean="0"/>
              <a:t>data</a:t>
            </a:r>
            <a:endParaRPr lang="en-US" sz="2200" i="1"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5/19/2014</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9</a:t>
            </a:fld>
            <a:endParaRPr lang="en-US" dirty="0"/>
          </a:p>
        </p:txBody>
      </p:sp>
      <p:sp>
        <p:nvSpPr>
          <p:cNvPr id="5" name="TextBox 4"/>
          <p:cNvSpPr txBox="1"/>
          <p:nvPr/>
        </p:nvSpPr>
        <p:spPr>
          <a:xfrm>
            <a:off x="609600" y="487120"/>
            <a:ext cx="7698783" cy="584775"/>
          </a:xfrm>
          <a:prstGeom prst="rect">
            <a:avLst/>
          </a:prstGeom>
          <a:noFill/>
        </p:spPr>
        <p:txBody>
          <a:bodyPr wrap="square" rtlCol="0">
            <a:spAutoFit/>
          </a:bodyPr>
          <a:lstStyle/>
          <a:p>
            <a:r>
              <a:rPr lang="en-US" sz="3200" dirty="0" smtClean="0"/>
              <a:t>Programmed Computer Functions</a:t>
            </a:r>
            <a:endParaRPr lang="en-US" sz="3200" dirty="0"/>
          </a:p>
        </p:txBody>
      </p:sp>
    </p:spTree>
    <p:extLst>
      <p:ext uri="{BB962C8B-B14F-4D97-AF65-F5344CB8AC3E}">
        <p14:creationId xmlns:p14="http://schemas.microsoft.com/office/powerpoint/2010/main" val="2059957918"/>
      </p:ext>
    </p:extLst>
  </p:cSld>
  <p:clrMapOvr>
    <a:masterClrMapping/>
  </p:clrMapOvr>
  <p:transition>
    <p:checke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SUBSTITUTION_ID" val="{FB7BA278-E34D-445B-910E-E46023C28C46}"/>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5FF0FD26-B99D-4028-99DF-F664EEF5A0EF}"/>
</p:tagLst>
</file>

<file path=ppt/theme/theme1.xml><?xml version="1.0" encoding="utf-8"?>
<a:theme xmlns:a="http://schemas.openxmlformats.org/drawingml/2006/main" name="_6">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8016</TotalTime>
  <Words>9309</Words>
  <Application>Microsoft Office PowerPoint</Application>
  <PresentationFormat>On-screen Show (4:3)</PresentationFormat>
  <Paragraphs>435</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_6</vt:lpstr>
      <vt:lpstr>35 USC 112(f)*: Evaluating § 112(f) Limitations in Software-Related Claims for Definiteness under 35 USC 112(b)**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112/6</dc:title>
  <dc:creator>USPTO</dc:creator>
  <cp:lastModifiedBy>USPTO</cp:lastModifiedBy>
  <cp:revision>441</cp:revision>
  <cp:lastPrinted>2014-05-19T13:18:02Z</cp:lastPrinted>
  <dcterms:created xsi:type="dcterms:W3CDTF">2012-04-17T12:18:39Z</dcterms:created>
  <dcterms:modified xsi:type="dcterms:W3CDTF">2014-05-19T18:56:09Z</dcterms:modified>
</cp:coreProperties>
</file>