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85" r:id="rId1"/>
  </p:sldMasterIdLst>
  <p:notesMasterIdLst>
    <p:notesMasterId r:id="rId18"/>
  </p:notesMasterIdLst>
  <p:handoutMasterIdLst>
    <p:handoutMasterId r:id="rId19"/>
  </p:handoutMasterIdLst>
  <p:sldIdLst>
    <p:sldId id="595" r:id="rId2"/>
    <p:sldId id="681" r:id="rId3"/>
    <p:sldId id="691" r:id="rId4"/>
    <p:sldId id="692" r:id="rId5"/>
    <p:sldId id="704" r:id="rId6"/>
    <p:sldId id="693" r:id="rId7"/>
    <p:sldId id="694" r:id="rId8"/>
    <p:sldId id="695" r:id="rId9"/>
    <p:sldId id="696" r:id="rId10"/>
    <p:sldId id="700" r:id="rId11"/>
    <p:sldId id="673" r:id="rId12"/>
    <p:sldId id="706" r:id="rId13"/>
    <p:sldId id="674" r:id="rId14"/>
    <p:sldId id="707" r:id="rId15"/>
    <p:sldId id="675" r:id="rId16"/>
    <p:sldId id="676"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PTO" initials="U" lastIdx="1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43" autoAdjust="0"/>
    <p:restoredTop sz="59516" autoAdjust="0"/>
  </p:normalViewPr>
  <p:slideViewPr>
    <p:cSldViewPr>
      <p:cViewPr>
        <p:scale>
          <a:sx n="71" d="100"/>
          <a:sy n="71" d="100"/>
        </p:scale>
        <p:origin x="-1805" y="-48"/>
      </p:cViewPr>
      <p:guideLst>
        <p:guide orient="horz" pos="2160"/>
        <p:guide pos="2880"/>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150" d="100"/>
        <a:sy n="150" d="100"/>
      </p:scale>
      <p:origin x="0" y="0"/>
    </p:cViewPr>
  </p:sorterViewPr>
  <p:notesViewPr>
    <p:cSldViewPr>
      <p:cViewPr>
        <p:scale>
          <a:sx n="109" d="100"/>
          <a:sy n="109" d="100"/>
        </p:scale>
        <p:origin x="-2074" y="-58"/>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5138"/>
          </a:xfrm>
          <a:prstGeom prst="rect">
            <a:avLst/>
          </a:prstGeom>
        </p:spPr>
        <p:txBody>
          <a:bodyPr vert="horz" lIns="92291" tIns="46145" rIns="92291" bIns="46145" rtlCol="0"/>
          <a:lstStyle>
            <a:lvl1pPr algn="l">
              <a:defRPr sz="1300"/>
            </a:lvl1pPr>
          </a:lstStyle>
          <a:p>
            <a:endParaRPr lang="en-US" dirty="0"/>
          </a:p>
        </p:txBody>
      </p:sp>
      <p:sp>
        <p:nvSpPr>
          <p:cNvPr id="3" name="Date Placeholder 2"/>
          <p:cNvSpPr>
            <a:spLocks noGrp="1"/>
          </p:cNvSpPr>
          <p:nvPr>
            <p:ph type="dt" sz="quarter" idx="1"/>
          </p:nvPr>
        </p:nvSpPr>
        <p:spPr>
          <a:xfrm>
            <a:off x="3970939" y="0"/>
            <a:ext cx="3037840" cy="465138"/>
          </a:xfrm>
          <a:prstGeom prst="rect">
            <a:avLst/>
          </a:prstGeom>
        </p:spPr>
        <p:txBody>
          <a:bodyPr vert="horz" lIns="92291" tIns="46145" rIns="92291" bIns="46145" rtlCol="0"/>
          <a:lstStyle>
            <a:lvl1pPr algn="r">
              <a:defRPr sz="1300"/>
            </a:lvl1pPr>
          </a:lstStyle>
          <a:p>
            <a:fld id="{72B62F65-EF2A-4EC8-AB5B-A9ACFF8EC771}" type="datetimeFigureOut">
              <a:rPr lang="en-US" smtClean="0"/>
              <a:t>10/7/2015</a:t>
            </a:fld>
            <a:endParaRPr lang="en-US" dirty="0"/>
          </a:p>
        </p:txBody>
      </p:sp>
      <p:sp>
        <p:nvSpPr>
          <p:cNvPr id="4" name="Footer Placeholder 3"/>
          <p:cNvSpPr>
            <a:spLocks noGrp="1"/>
          </p:cNvSpPr>
          <p:nvPr>
            <p:ph type="ftr" sz="quarter" idx="2"/>
          </p:nvPr>
        </p:nvSpPr>
        <p:spPr>
          <a:xfrm>
            <a:off x="1" y="8829675"/>
            <a:ext cx="3037840" cy="465138"/>
          </a:xfrm>
          <a:prstGeom prst="rect">
            <a:avLst/>
          </a:prstGeom>
        </p:spPr>
        <p:txBody>
          <a:bodyPr vert="horz" lIns="92291" tIns="46145" rIns="92291" bIns="46145"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939" y="8829675"/>
            <a:ext cx="3037840" cy="465138"/>
          </a:xfrm>
          <a:prstGeom prst="rect">
            <a:avLst/>
          </a:prstGeom>
        </p:spPr>
        <p:txBody>
          <a:bodyPr vert="horz" lIns="92291" tIns="46145" rIns="92291" bIns="46145" rtlCol="0" anchor="b"/>
          <a:lstStyle>
            <a:lvl1pPr algn="r">
              <a:defRPr sz="1300"/>
            </a:lvl1pPr>
          </a:lstStyle>
          <a:p>
            <a:fld id="{BDC2C4D1-0102-4EC9-96F8-97F97813F586}" type="slidenum">
              <a:rPr lang="en-US" smtClean="0"/>
              <a:t>‹#›</a:t>
            </a:fld>
            <a:endParaRPr lang="en-US" dirty="0"/>
          </a:p>
        </p:txBody>
      </p:sp>
    </p:spTree>
    <p:extLst>
      <p:ext uri="{BB962C8B-B14F-4D97-AF65-F5344CB8AC3E}">
        <p14:creationId xmlns:p14="http://schemas.microsoft.com/office/powerpoint/2010/main" val="1478514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4820"/>
          </a:xfrm>
          <a:prstGeom prst="rect">
            <a:avLst/>
          </a:prstGeom>
        </p:spPr>
        <p:txBody>
          <a:bodyPr vert="horz" lIns="92291" tIns="46145" rIns="92291" bIns="46145" rtlCol="0"/>
          <a:lstStyle>
            <a:lvl1pPr algn="l">
              <a:defRPr sz="1300"/>
            </a:lvl1pPr>
          </a:lstStyle>
          <a:p>
            <a:endParaRPr lang="en-US" dirty="0"/>
          </a:p>
        </p:txBody>
      </p:sp>
      <p:sp>
        <p:nvSpPr>
          <p:cNvPr id="3" name="Date Placeholder 2"/>
          <p:cNvSpPr>
            <a:spLocks noGrp="1"/>
          </p:cNvSpPr>
          <p:nvPr>
            <p:ph type="dt" idx="1"/>
          </p:nvPr>
        </p:nvSpPr>
        <p:spPr>
          <a:xfrm>
            <a:off x="3970940" y="0"/>
            <a:ext cx="3037840" cy="464820"/>
          </a:xfrm>
          <a:prstGeom prst="rect">
            <a:avLst/>
          </a:prstGeom>
        </p:spPr>
        <p:txBody>
          <a:bodyPr vert="horz" lIns="92291" tIns="46145" rIns="92291" bIns="46145" rtlCol="0"/>
          <a:lstStyle>
            <a:lvl1pPr algn="r">
              <a:defRPr sz="1300"/>
            </a:lvl1pPr>
          </a:lstStyle>
          <a:p>
            <a:fld id="{30762C6E-1681-4175-A2AB-884311831999}" type="datetimeFigureOut">
              <a:rPr lang="en-US" smtClean="0"/>
              <a:t>10/7/2015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291" tIns="46145" rIns="92291" bIns="46145" rtlCol="0" anchor="ctr"/>
          <a:lstStyle/>
          <a:p>
            <a:endParaRPr lang="en-US" dirty="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2291" tIns="46145" rIns="92291" bIns="4614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967"/>
            <a:ext cx="3037840" cy="464820"/>
          </a:xfrm>
          <a:prstGeom prst="rect">
            <a:avLst/>
          </a:prstGeom>
        </p:spPr>
        <p:txBody>
          <a:bodyPr vert="horz" lIns="92291" tIns="46145" rIns="92291" bIns="46145"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40" y="8829967"/>
            <a:ext cx="3037840" cy="464820"/>
          </a:xfrm>
          <a:prstGeom prst="rect">
            <a:avLst/>
          </a:prstGeom>
        </p:spPr>
        <p:txBody>
          <a:bodyPr vert="horz" lIns="92291" tIns="46145" rIns="92291" bIns="46145" rtlCol="0" anchor="b"/>
          <a:lstStyle>
            <a:lvl1pPr algn="r">
              <a:defRPr sz="1300"/>
            </a:lvl1pPr>
          </a:lstStyle>
          <a:p>
            <a:fld id="{62F92C84-B01C-47C1-8F34-408C4D08CA9E}" type="slidenum">
              <a:rPr lang="en-US" smtClean="0"/>
              <a:t>‹#›</a:t>
            </a:fld>
            <a:endParaRPr lang="en-US" dirty="0"/>
          </a:p>
        </p:txBody>
      </p:sp>
    </p:spTree>
    <p:extLst>
      <p:ext uri="{BB962C8B-B14F-4D97-AF65-F5344CB8AC3E}">
        <p14:creationId xmlns:p14="http://schemas.microsoft.com/office/powerpoint/2010/main" val="2942930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1</a:t>
            </a:fld>
            <a:endParaRPr lang="en-US" dirty="0"/>
          </a:p>
        </p:txBody>
      </p:sp>
    </p:spTree>
    <p:extLst>
      <p:ext uri="{BB962C8B-B14F-4D97-AF65-F5344CB8AC3E}">
        <p14:creationId xmlns:p14="http://schemas.microsoft.com/office/powerpoint/2010/main" val="37677421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drafting the rejection, the examiner should identify the claim limitation or limitations that are not enabled and provide reasoning by explaining what is lacking in the specification.</a:t>
            </a:r>
            <a:r>
              <a:rPr lang="en-US" baseline="0" dirty="0" smtClean="0"/>
              <a:t>  </a:t>
            </a:r>
            <a:r>
              <a:rPr lang="en-US" dirty="0" smtClean="0"/>
              <a:t>The following is a sample explanation:  “In claim 1, the broadest reasonable interpretation of the system includes disk drives. The specification does not disclose enough information for one of ordinary skill in the art to use the method to control vibrations in disk drives for ‘long seeks,’ which are a common disk drive function. The state of the art at the time of filing shows that ways to control vibrations in disk drives was not predictable. The specification does not provide direction as to how to solve the problem with long seeks.  Taking these factors into account, undue experimentation would be required by one of ordinary skill in the art to practice the full scope of claim 1. Thus, claim 1 is not enabled by the disclosure.”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a:defRPr/>
            </a:pPr>
            <a:r>
              <a:rPr lang="en-US" dirty="0" smtClean="0"/>
              <a:t>Form paragraphs 7.30.01 – Statement of Statutory Basis; 7.31.02 – Rejection, Enablement; and 7.31.03 – Rejection, Scope of Enablement are available for the examiner's use in making a rejection for lack of enablement under  § 112(a).</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a:defRPr/>
            </a:pPr>
            <a:r>
              <a:rPr lang="en-US" dirty="0" smtClean="0"/>
              <a:t>As </a:t>
            </a:r>
            <a:r>
              <a:rPr lang="en-US" dirty="0"/>
              <a:t>a reminder, </a:t>
            </a:r>
            <a:r>
              <a:rPr lang="en-US" dirty="0" smtClean="0"/>
              <a:t>under compact prosecution, any claim amendments recognized by the examiner that would resolve the issue should be noted early in prosecution.</a:t>
            </a:r>
          </a:p>
        </p:txBody>
      </p:sp>
      <p:sp>
        <p:nvSpPr>
          <p:cNvPr id="4" name="Slide Number Placeholder 3"/>
          <p:cNvSpPr>
            <a:spLocks noGrp="1"/>
          </p:cNvSpPr>
          <p:nvPr>
            <p:ph type="sldNum" sz="quarter" idx="10"/>
          </p:nvPr>
        </p:nvSpPr>
        <p:spPr/>
        <p:txBody>
          <a:bodyPr/>
          <a:lstStyle/>
          <a:p>
            <a:fld id="{62F92C84-B01C-47C1-8F34-408C4D08CA9E}" type="slidenum">
              <a:rPr lang="en-US" smtClean="0"/>
              <a:t>10</a:t>
            </a:fld>
            <a:endParaRPr lang="en-US" dirty="0"/>
          </a:p>
        </p:txBody>
      </p:sp>
    </p:spTree>
    <p:extLst>
      <p:ext uri="{BB962C8B-B14F-4D97-AF65-F5344CB8AC3E}">
        <p14:creationId xmlns:p14="http://schemas.microsoft.com/office/powerpoint/2010/main" val="42887759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575810"/>
          </a:xfrm>
        </p:spPr>
        <p:txBody>
          <a:bodyPr/>
          <a:lstStyle/>
          <a:p>
            <a:r>
              <a:rPr lang="en-US" dirty="0" smtClean="0"/>
              <a:t>This first example is based on the 2012 Federal Circuit decision </a:t>
            </a:r>
            <a:r>
              <a:rPr lang="en-US" i="1" dirty="0" smtClean="0"/>
              <a:t>MagSil Corp. v. Hitachi Global</a:t>
            </a:r>
            <a:r>
              <a:rPr lang="en-US" i="1" baseline="0" dirty="0" smtClean="0"/>
              <a:t> Storage Technologies Inc</a:t>
            </a:r>
            <a:r>
              <a:rPr lang="en-US" baseline="0" dirty="0" smtClean="0"/>
              <a:t>.</a:t>
            </a:r>
            <a:r>
              <a:rPr lang="en-US" dirty="0" smtClean="0"/>
              <a:t>  At issue was whether </a:t>
            </a:r>
            <a:r>
              <a:rPr lang="en-US" dirty="0"/>
              <a:t>the </a:t>
            </a:r>
            <a:r>
              <a:rPr lang="en-US" dirty="0" smtClean="0"/>
              <a:t>specification enabled </a:t>
            </a:r>
            <a:r>
              <a:rPr lang="en-US" dirty="0"/>
              <a:t>the full scope of </a:t>
            </a:r>
            <a:r>
              <a:rPr lang="en-US" dirty="0" smtClean="0"/>
              <a:t>the bolded claim limitation:  “</a:t>
            </a:r>
            <a:r>
              <a:rPr lang="en-US" dirty="0"/>
              <a:t>causes a change in the resistance by at least 10</a:t>
            </a:r>
            <a:r>
              <a:rPr lang="en-US" dirty="0" smtClean="0"/>
              <a:t>%.”   </a:t>
            </a:r>
          </a:p>
          <a:p>
            <a:endParaRPr lang="en-US" dirty="0" smtClean="0"/>
          </a:p>
          <a:p>
            <a:r>
              <a:rPr lang="en-US" dirty="0" smtClean="0"/>
              <a:t>The </a:t>
            </a:r>
            <a:r>
              <a:rPr lang="en-US" dirty="0"/>
              <a:t>claim limitation </a:t>
            </a:r>
            <a:r>
              <a:rPr lang="en-US" dirty="0" smtClean="0"/>
              <a:t>was </a:t>
            </a:r>
            <a:r>
              <a:rPr lang="en-US" dirty="0"/>
              <a:t>construed to cover resistive changes from 10% up to </a:t>
            </a:r>
            <a:r>
              <a:rPr lang="en-US" dirty="0" smtClean="0"/>
              <a:t>infinity.  </a:t>
            </a:r>
          </a:p>
          <a:p>
            <a:endParaRPr lang="en-US" dirty="0" smtClean="0"/>
          </a:p>
          <a:p>
            <a:r>
              <a:rPr lang="en-US" dirty="0" smtClean="0"/>
              <a:t>The specification in this case describes</a:t>
            </a:r>
            <a:r>
              <a:rPr lang="en-US" baseline="0" dirty="0" smtClean="0"/>
              <a:t> </a:t>
            </a:r>
            <a:r>
              <a:rPr lang="en-US" dirty="0" smtClean="0"/>
              <a:t>the </a:t>
            </a:r>
            <a:r>
              <a:rPr lang="en-US" dirty="0"/>
              <a:t>manufacture of a tri-layer tunnel junction and ways to incorporate the device into read-write sensor heads for computer disk storage. </a:t>
            </a:r>
            <a:r>
              <a:rPr lang="en-US" dirty="0" smtClean="0"/>
              <a:t> The </a:t>
            </a:r>
            <a:r>
              <a:rPr lang="en-US" dirty="0"/>
              <a:t>specification teaches that the fundamental science of the tunneling junction was known for many years, but failed to produce adequate level of change in the tunneling resistance for practical applications. </a:t>
            </a:r>
            <a:r>
              <a:rPr lang="en-US" sz="1200" dirty="0" smtClean="0"/>
              <a:t>The specification explains that yielding a 24% resistive change represents an “ideal case,” and discloses that as much as an 11.8% resistive change was achieved in practice</a:t>
            </a:r>
            <a:r>
              <a:rPr lang="en-US" dirty="0" smtClean="0"/>
              <a:t>. </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11</a:t>
            </a:fld>
            <a:endParaRPr lang="en-US" dirty="0"/>
          </a:p>
        </p:txBody>
      </p:sp>
    </p:spTree>
    <p:extLst>
      <p:ext uri="{BB962C8B-B14F-4D97-AF65-F5344CB8AC3E}">
        <p14:creationId xmlns:p14="http://schemas.microsoft.com/office/powerpoint/2010/main" val="3232194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575810"/>
          </a:xfrm>
        </p:spPr>
        <p:txBody>
          <a:bodyPr/>
          <a:lstStyle/>
          <a:p>
            <a:r>
              <a:rPr lang="en-US" dirty="0" smtClean="0"/>
              <a:t>In this case, the </a:t>
            </a:r>
            <a:r>
              <a:rPr lang="en-US" dirty="0"/>
              <a:t>specification does not enable the </a:t>
            </a:r>
            <a:r>
              <a:rPr lang="en-US" i="0" dirty="0" smtClean="0">
                <a:solidFill>
                  <a:srgbClr val="FF0000"/>
                </a:solidFill>
              </a:rPr>
              <a:t>full</a:t>
            </a:r>
            <a:r>
              <a:rPr lang="en-US" dirty="0" smtClean="0"/>
              <a:t> scope </a:t>
            </a:r>
            <a:r>
              <a:rPr lang="en-US" dirty="0"/>
              <a:t>of claim </a:t>
            </a:r>
            <a:r>
              <a:rPr lang="en-US" dirty="0" smtClean="0"/>
              <a:t>1.  </a:t>
            </a:r>
          </a:p>
          <a:p>
            <a:endParaRPr lang="en-US" dirty="0" smtClean="0"/>
          </a:p>
          <a:p>
            <a:r>
              <a:rPr lang="en-US" dirty="0" smtClean="0"/>
              <a:t>The </a:t>
            </a:r>
            <a:r>
              <a:rPr lang="en-US" dirty="0"/>
              <a:t>record contained no showing that the knowledge of a person of skill in the art at the time of filing would have been able to achieve resistive changes in values that greatly exceed 10% without undue </a:t>
            </a:r>
            <a:r>
              <a:rPr lang="en-US" dirty="0" smtClean="0"/>
              <a:t>experimentation.</a:t>
            </a:r>
          </a:p>
          <a:p>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The following is a sample explanation for an enablement rejection based on the </a:t>
            </a:r>
            <a:r>
              <a:rPr lang="en-US" i="1" dirty="0" smtClean="0"/>
              <a:t>Wands</a:t>
            </a:r>
            <a:r>
              <a:rPr lang="en-US" dirty="0" smtClean="0"/>
              <a:t> factors: “</a:t>
            </a:r>
            <a:r>
              <a:rPr lang="en-US" i="0" dirty="0" smtClean="0"/>
              <a:t>The broadest reasonable interpretation of claim 1 covers a device with resistive changes from 10% up to infinity. The specification discloses enough information for one of ordinary skill in the art to make a device with a resistive change of 11.8%.  The specification does not provide direction on how to obtain higher values of resistive change.  At the time of filing, the state of the art was such that obtaining a resistive change of 24% was ideal.  Thus, the disclosed example does not bear a reasonable correlation to the </a:t>
            </a:r>
            <a:r>
              <a:rPr lang="en-US" i="0" dirty="0" smtClean="0">
                <a:solidFill>
                  <a:srgbClr val="FF0000"/>
                </a:solidFill>
              </a:rPr>
              <a:t>full</a:t>
            </a:r>
            <a:r>
              <a:rPr lang="en-US" i="0" dirty="0" smtClean="0"/>
              <a:t> scope of the claim. Taking these factors into account, undue experimentation would be required by one of ordinary skill in the art to practice the full scope of claim 1. </a:t>
            </a:r>
            <a:endParaRPr lang="en-US" i="0" strike="sngStrike" baseline="0" dirty="0" smtClean="0"/>
          </a:p>
        </p:txBody>
      </p:sp>
      <p:sp>
        <p:nvSpPr>
          <p:cNvPr id="4" name="Slide Number Placeholder 3"/>
          <p:cNvSpPr>
            <a:spLocks noGrp="1"/>
          </p:cNvSpPr>
          <p:nvPr>
            <p:ph type="sldNum" sz="quarter" idx="10"/>
          </p:nvPr>
        </p:nvSpPr>
        <p:spPr/>
        <p:txBody>
          <a:bodyPr/>
          <a:lstStyle/>
          <a:p>
            <a:fld id="{62F92C84-B01C-47C1-8F34-408C4D08CA9E}" type="slidenum">
              <a:rPr lang="en-US" smtClean="0"/>
              <a:t>12</a:t>
            </a:fld>
            <a:endParaRPr lang="en-US" dirty="0"/>
          </a:p>
        </p:txBody>
      </p:sp>
    </p:spTree>
    <p:extLst>
      <p:ext uri="{BB962C8B-B14F-4D97-AF65-F5344CB8AC3E}">
        <p14:creationId xmlns:p14="http://schemas.microsoft.com/office/powerpoint/2010/main" val="3232194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This second example is similar to the first example, except</a:t>
            </a:r>
            <a:r>
              <a:rPr lang="en-US" baseline="0" dirty="0" smtClean="0"/>
              <a:t> the bolded limitation of claim 1 now reads “</a:t>
            </a:r>
            <a:r>
              <a:rPr lang="en-US" b="0" i="0" dirty="0" smtClean="0"/>
              <a:t>causes a change in the resistance by up to about 12%.”</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0" i="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Does the specification enable the full scope of the bolded claim limitation?</a:t>
            </a:r>
          </a:p>
          <a:p>
            <a:endParaRPr lang="en-US" b="0" i="0" dirty="0"/>
          </a:p>
        </p:txBody>
      </p:sp>
      <p:sp>
        <p:nvSpPr>
          <p:cNvPr id="4" name="Slide Number Placeholder 3"/>
          <p:cNvSpPr>
            <a:spLocks noGrp="1"/>
          </p:cNvSpPr>
          <p:nvPr>
            <p:ph type="sldNum" sz="quarter" idx="10"/>
          </p:nvPr>
        </p:nvSpPr>
        <p:spPr/>
        <p:txBody>
          <a:bodyPr/>
          <a:lstStyle/>
          <a:p>
            <a:fld id="{62F92C84-B01C-47C1-8F34-408C4D08CA9E}" type="slidenum">
              <a:rPr lang="en-US" smtClean="0"/>
              <a:t>13</a:t>
            </a:fld>
            <a:endParaRPr lang="en-US" dirty="0"/>
          </a:p>
        </p:txBody>
      </p:sp>
    </p:spTree>
    <p:extLst>
      <p:ext uri="{BB962C8B-B14F-4D97-AF65-F5344CB8AC3E}">
        <p14:creationId xmlns:p14="http://schemas.microsoft.com/office/powerpoint/2010/main" val="39587359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Yes, the </a:t>
            </a:r>
            <a:r>
              <a:rPr lang="en-US" dirty="0"/>
              <a:t>specification </a:t>
            </a:r>
            <a:r>
              <a:rPr lang="en-US" dirty="0" smtClean="0"/>
              <a:t>enables </a:t>
            </a:r>
            <a:r>
              <a:rPr lang="en-US" dirty="0"/>
              <a:t>the full scope of claim 1 because it </a:t>
            </a:r>
            <a:r>
              <a:rPr lang="en-US" dirty="0" smtClean="0"/>
              <a:t>discloses </a:t>
            </a:r>
            <a:r>
              <a:rPr lang="en-US" dirty="0"/>
              <a:t>enough information </a:t>
            </a:r>
            <a:r>
              <a:rPr lang="en-US" dirty="0" smtClean="0"/>
              <a:t>to make a device </a:t>
            </a:r>
            <a:r>
              <a:rPr lang="en-US" sz="1200" dirty="0" smtClean="0"/>
              <a:t>that achieve levels of resistive change up to about 12% without </a:t>
            </a:r>
            <a:r>
              <a:rPr lang="en-US" dirty="0" smtClean="0"/>
              <a:t>undue experimentation.</a:t>
            </a:r>
          </a:p>
        </p:txBody>
      </p:sp>
      <p:sp>
        <p:nvSpPr>
          <p:cNvPr id="4" name="Slide Number Placeholder 3"/>
          <p:cNvSpPr>
            <a:spLocks noGrp="1"/>
          </p:cNvSpPr>
          <p:nvPr>
            <p:ph type="sldNum" sz="quarter" idx="10"/>
          </p:nvPr>
        </p:nvSpPr>
        <p:spPr/>
        <p:txBody>
          <a:bodyPr/>
          <a:lstStyle/>
          <a:p>
            <a:fld id="{62F92C84-B01C-47C1-8F34-408C4D08CA9E}" type="slidenum">
              <a:rPr lang="en-US" smtClean="0"/>
              <a:t>14</a:t>
            </a:fld>
            <a:endParaRPr lang="en-US" dirty="0"/>
          </a:p>
        </p:txBody>
      </p:sp>
    </p:spTree>
    <p:extLst>
      <p:ext uri="{BB962C8B-B14F-4D97-AF65-F5344CB8AC3E}">
        <p14:creationId xmlns:p14="http://schemas.microsoft.com/office/powerpoint/2010/main" val="39587359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defTabSz="922941" eaLnBrk="0" hangingPunct="0">
              <a:defRPr b="1" i="1">
                <a:solidFill>
                  <a:srgbClr val="FF0000"/>
                </a:solidFill>
                <a:latin typeface="Arial" charset="0"/>
              </a:defRPr>
            </a:lvl1pPr>
            <a:lvl2pPr marL="709107" indent="-272009" defTabSz="922941" eaLnBrk="0" hangingPunct="0">
              <a:defRPr b="1" i="1">
                <a:solidFill>
                  <a:srgbClr val="FF0000"/>
                </a:solidFill>
                <a:latin typeface="Arial" charset="0"/>
              </a:defRPr>
            </a:lvl2pPr>
            <a:lvl3pPr marL="1091177" indent="-218551" defTabSz="922941" eaLnBrk="0" hangingPunct="0">
              <a:defRPr b="1" i="1">
                <a:solidFill>
                  <a:srgbClr val="FF0000"/>
                </a:solidFill>
                <a:latin typeface="Arial" charset="0"/>
              </a:defRPr>
            </a:lvl3pPr>
            <a:lvl4pPr marL="1528277" indent="-218551" defTabSz="922941" eaLnBrk="0" hangingPunct="0">
              <a:defRPr b="1" i="1">
                <a:solidFill>
                  <a:srgbClr val="FF0000"/>
                </a:solidFill>
                <a:latin typeface="Arial" charset="0"/>
              </a:defRPr>
            </a:lvl4pPr>
            <a:lvl5pPr marL="1963805" indent="-218551" defTabSz="922941" eaLnBrk="0" hangingPunct="0">
              <a:defRPr b="1" i="1">
                <a:solidFill>
                  <a:srgbClr val="FF0000"/>
                </a:solidFill>
                <a:latin typeface="Arial" charset="0"/>
              </a:defRPr>
            </a:lvl5pPr>
            <a:lvl6pPr marL="2416626" indent="-218551" defTabSz="922941" eaLnBrk="0" fontAlgn="base" hangingPunct="0">
              <a:spcBef>
                <a:spcPct val="0"/>
              </a:spcBef>
              <a:spcAft>
                <a:spcPct val="0"/>
              </a:spcAft>
              <a:defRPr b="1" i="1">
                <a:solidFill>
                  <a:srgbClr val="FF0000"/>
                </a:solidFill>
                <a:latin typeface="Arial" charset="0"/>
              </a:defRPr>
            </a:lvl6pPr>
            <a:lvl7pPr marL="2869450" indent="-218551" defTabSz="922941" eaLnBrk="0" fontAlgn="base" hangingPunct="0">
              <a:spcBef>
                <a:spcPct val="0"/>
              </a:spcBef>
              <a:spcAft>
                <a:spcPct val="0"/>
              </a:spcAft>
              <a:defRPr b="1" i="1">
                <a:solidFill>
                  <a:srgbClr val="FF0000"/>
                </a:solidFill>
                <a:latin typeface="Arial" charset="0"/>
              </a:defRPr>
            </a:lvl7pPr>
            <a:lvl8pPr marL="3322272" indent="-218551" defTabSz="922941" eaLnBrk="0" fontAlgn="base" hangingPunct="0">
              <a:spcBef>
                <a:spcPct val="0"/>
              </a:spcBef>
              <a:spcAft>
                <a:spcPct val="0"/>
              </a:spcAft>
              <a:defRPr b="1" i="1">
                <a:solidFill>
                  <a:srgbClr val="FF0000"/>
                </a:solidFill>
                <a:latin typeface="Arial" charset="0"/>
              </a:defRPr>
            </a:lvl8pPr>
            <a:lvl9pPr marL="3775095" indent="-218551" defTabSz="922941" eaLnBrk="0" fontAlgn="base" hangingPunct="0">
              <a:spcBef>
                <a:spcPct val="0"/>
              </a:spcBef>
              <a:spcAft>
                <a:spcPct val="0"/>
              </a:spcAft>
              <a:defRPr b="1" i="1">
                <a:solidFill>
                  <a:srgbClr val="FF0000"/>
                </a:solidFill>
                <a:latin typeface="Arial" charset="0"/>
              </a:defRPr>
            </a:lvl9pPr>
          </a:lstStyle>
          <a:p>
            <a:pPr eaLnBrk="1" hangingPunct="1"/>
            <a:fld id="{9F6A3078-1E4B-4BD9-9879-CACD3BE35EFF}" type="slidenum">
              <a:rPr lang="en-US" b="0" i="0">
                <a:solidFill>
                  <a:prstClr val="black"/>
                </a:solidFill>
                <a:latin typeface="Times New Roman" pitchFamily="18" charset="0"/>
              </a:rPr>
              <a:pPr eaLnBrk="1" hangingPunct="1"/>
              <a:t>15</a:t>
            </a:fld>
            <a:endParaRPr lang="en-US" b="0" i="0" dirty="0">
              <a:solidFill>
                <a:prstClr val="black"/>
              </a:solidFill>
              <a:latin typeface="Times New Roman" pitchFamily="18" charset="0"/>
            </a:endParaRPr>
          </a:p>
        </p:txBody>
      </p:sp>
      <p:sp>
        <p:nvSpPr>
          <p:cNvPr id="25603" name="Rectangle 2"/>
          <p:cNvSpPr>
            <a:spLocks noGrp="1" noRot="1" noChangeAspect="1" noChangeArrowheads="1" noTextEdit="1"/>
          </p:cNvSpPr>
          <p:nvPr>
            <p:ph type="sldImg"/>
          </p:nvPr>
        </p:nvSpPr>
        <p:spPr>
          <a:xfrm>
            <a:off x="1189038" y="698500"/>
            <a:ext cx="4643437" cy="3482975"/>
          </a:xfrm>
          <a:ln/>
        </p:spPr>
      </p:sp>
      <p:sp>
        <p:nvSpPr>
          <p:cNvPr id="25604" name="Rectangle 3"/>
          <p:cNvSpPr>
            <a:spLocks noGrp="1" noChangeArrowheads="1"/>
          </p:cNvSpPr>
          <p:nvPr>
            <p:ph type="body" idx="1"/>
          </p:nvPr>
        </p:nvSpPr>
        <p:spPr>
          <a:xfrm>
            <a:off x="935041" y="4416435"/>
            <a:ext cx="5140325" cy="4183063"/>
          </a:xfrm>
        </p:spPr>
        <p:txBody>
          <a:bodyPr/>
          <a:lstStyle/>
          <a:p>
            <a:pPr>
              <a:defRPr/>
            </a:pPr>
            <a:r>
              <a:rPr lang="en-US" dirty="0"/>
              <a:t>As a summary for Part II of this module covering enablement, remember that </a:t>
            </a:r>
            <a:r>
              <a:rPr lang="en-US" dirty="0" smtClean="0"/>
              <a:t>the </a:t>
            </a:r>
            <a:r>
              <a:rPr lang="en-US" dirty="0"/>
              <a:t>critical inquiry is whether the specification provides enough information so that one of ordinary skill in the art can make and/or use the full scope of the claimed invention without “undue </a:t>
            </a:r>
            <a:r>
              <a:rPr lang="en-US" dirty="0" smtClean="0"/>
              <a:t>experimentation.”  </a:t>
            </a:r>
          </a:p>
          <a:p>
            <a:pPr>
              <a:defRPr/>
            </a:pPr>
            <a:endParaRPr lang="en-US" dirty="0"/>
          </a:p>
          <a:p>
            <a:pPr>
              <a:defRPr/>
            </a:pPr>
            <a:r>
              <a:rPr lang="en-US" dirty="0" smtClean="0"/>
              <a:t>Analysis </a:t>
            </a:r>
            <a:r>
              <a:rPr lang="en-US" dirty="0"/>
              <a:t>regarding whether a disclosure is enabling must be based on a consideration of all the evidence of record related to the pertinent </a:t>
            </a:r>
            <a:r>
              <a:rPr lang="en-US" i="1" dirty="0"/>
              <a:t>Wands</a:t>
            </a:r>
            <a:r>
              <a:rPr lang="en-US" dirty="0"/>
              <a:t> factors and the evidence as a </a:t>
            </a:r>
            <a:r>
              <a:rPr lang="en-US" dirty="0" smtClean="0"/>
              <a:t>whole.  Enablement </a:t>
            </a:r>
            <a:r>
              <a:rPr lang="en-US" dirty="0"/>
              <a:t>issues typically arise with computer-implemented inventions when the scope of the claim is not commensurate with the disclosure, such that the claim would cover all devices for/ways of performing a </a:t>
            </a:r>
            <a:r>
              <a:rPr lang="en-US" dirty="0" smtClean="0"/>
              <a:t>function.</a:t>
            </a:r>
            <a:endParaRPr lang="en-US" dirty="0"/>
          </a:p>
          <a:p>
            <a:pPr>
              <a:defRPr/>
            </a:pPr>
            <a:endParaRPr lang="en-US" dirty="0"/>
          </a:p>
          <a:p>
            <a:pPr>
              <a:defRPr/>
            </a:pPr>
            <a:r>
              <a:rPr lang="en-US" dirty="0" smtClean="0"/>
              <a:t>Additionally, it is important to establish </a:t>
            </a:r>
            <a:r>
              <a:rPr lang="en-US" dirty="0"/>
              <a:t>a clear prosecution record by setting forth reasons </a:t>
            </a:r>
            <a:r>
              <a:rPr lang="en-US" dirty="0" smtClean="0"/>
              <a:t>related to the pertinent </a:t>
            </a:r>
            <a:r>
              <a:rPr lang="en-US" i="1" dirty="0" smtClean="0"/>
              <a:t>Wands</a:t>
            </a:r>
            <a:r>
              <a:rPr lang="en-US" dirty="0" smtClean="0"/>
              <a:t> factors as to why </a:t>
            </a:r>
            <a:r>
              <a:rPr lang="en-US" dirty="0"/>
              <a:t>the application disclosure fails to enable the </a:t>
            </a:r>
            <a:r>
              <a:rPr lang="en-US" dirty="0" smtClean="0"/>
              <a:t>claim or claims under </a:t>
            </a:r>
            <a:r>
              <a:rPr lang="en-US" dirty="0"/>
              <a:t>§ 112(a) and thus the claims that rely thereon are </a:t>
            </a:r>
            <a:r>
              <a:rPr lang="en-US" dirty="0" smtClean="0"/>
              <a:t>rejected.</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16</a:t>
            </a:fld>
            <a:endParaRPr lang="en-US" dirty="0"/>
          </a:p>
        </p:txBody>
      </p:sp>
    </p:spTree>
    <p:extLst>
      <p:ext uri="{BB962C8B-B14F-4D97-AF65-F5344CB8AC3E}">
        <p14:creationId xmlns:p14="http://schemas.microsoft.com/office/powerpoint/2010/main" val="4130694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 </a:t>
            </a:r>
            <a:r>
              <a:rPr lang="en-US" dirty="0" smtClean="0"/>
              <a:t>II </a:t>
            </a:r>
            <a:r>
              <a:rPr lang="en-US" dirty="0"/>
              <a:t>of this module will cover the topic of examining claims with functional language for compliance with the </a:t>
            </a:r>
            <a:r>
              <a:rPr lang="en-US" dirty="0" smtClean="0"/>
              <a:t>enablement requirement </a:t>
            </a:r>
            <a:r>
              <a:rPr lang="en-US" dirty="0"/>
              <a:t>of 35 U.S.C. 112(a), again focusing on computer and software-related claims and making the prosecution record clear regarding the adequacy of the application disclosure</a:t>
            </a:r>
            <a:r>
              <a:rPr lang="en-US" dirty="0" smtClean="0"/>
              <a:t>.  Part</a:t>
            </a:r>
            <a:r>
              <a:rPr lang="en-US" baseline="0" dirty="0" smtClean="0"/>
              <a:t> I provides an overview of 112(a) and a detailed discussion of the written description requirement. </a:t>
            </a:r>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2</a:t>
            </a:fld>
            <a:endParaRPr lang="en-US" dirty="0"/>
          </a:p>
        </p:txBody>
      </p:sp>
    </p:spTree>
    <p:extLst>
      <p:ext uri="{BB962C8B-B14F-4D97-AF65-F5344CB8AC3E}">
        <p14:creationId xmlns:p14="http://schemas.microsoft.com/office/powerpoint/2010/main" val="2283981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defTabSz="922941" eaLnBrk="0" hangingPunct="0">
              <a:defRPr b="1" i="1">
                <a:solidFill>
                  <a:srgbClr val="FF0000"/>
                </a:solidFill>
                <a:latin typeface="Arial" charset="0"/>
              </a:defRPr>
            </a:lvl1pPr>
            <a:lvl2pPr marL="709107" indent="-272009" defTabSz="922941" eaLnBrk="0" hangingPunct="0">
              <a:defRPr b="1" i="1">
                <a:solidFill>
                  <a:srgbClr val="FF0000"/>
                </a:solidFill>
                <a:latin typeface="Arial" charset="0"/>
              </a:defRPr>
            </a:lvl2pPr>
            <a:lvl3pPr marL="1091177" indent="-218551" defTabSz="922941" eaLnBrk="0" hangingPunct="0">
              <a:defRPr b="1" i="1">
                <a:solidFill>
                  <a:srgbClr val="FF0000"/>
                </a:solidFill>
                <a:latin typeface="Arial" charset="0"/>
              </a:defRPr>
            </a:lvl3pPr>
            <a:lvl4pPr marL="1528277" indent="-218551" defTabSz="922941" eaLnBrk="0" hangingPunct="0">
              <a:defRPr b="1" i="1">
                <a:solidFill>
                  <a:srgbClr val="FF0000"/>
                </a:solidFill>
                <a:latin typeface="Arial" charset="0"/>
              </a:defRPr>
            </a:lvl4pPr>
            <a:lvl5pPr marL="1963805" indent="-218551" defTabSz="922941" eaLnBrk="0" hangingPunct="0">
              <a:defRPr b="1" i="1">
                <a:solidFill>
                  <a:srgbClr val="FF0000"/>
                </a:solidFill>
                <a:latin typeface="Arial" charset="0"/>
              </a:defRPr>
            </a:lvl5pPr>
            <a:lvl6pPr marL="2416626" indent="-218551" defTabSz="922941" eaLnBrk="0" fontAlgn="base" hangingPunct="0">
              <a:spcBef>
                <a:spcPct val="0"/>
              </a:spcBef>
              <a:spcAft>
                <a:spcPct val="0"/>
              </a:spcAft>
              <a:defRPr b="1" i="1">
                <a:solidFill>
                  <a:srgbClr val="FF0000"/>
                </a:solidFill>
                <a:latin typeface="Arial" charset="0"/>
              </a:defRPr>
            </a:lvl6pPr>
            <a:lvl7pPr marL="2869450" indent="-218551" defTabSz="922941" eaLnBrk="0" fontAlgn="base" hangingPunct="0">
              <a:spcBef>
                <a:spcPct val="0"/>
              </a:spcBef>
              <a:spcAft>
                <a:spcPct val="0"/>
              </a:spcAft>
              <a:defRPr b="1" i="1">
                <a:solidFill>
                  <a:srgbClr val="FF0000"/>
                </a:solidFill>
                <a:latin typeface="Arial" charset="0"/>
              </a:defRPr>
            </a:lvl7pPr>
            <a:lvl8pPr marL="3322272" indent="-218551" defTabSz="922941" eaLnBrk="0" fontAlgn="base" hangingPunct="0">
              <a:spcBef>
                <a:spcPct val="0"/>
              </a:spcBef>
              <a:spcAft>
                <a:spcPct val="0"/>
              </a:spcAft>
              <a:defRPr b="1" i="1">
                <a:solidFill>
                  <a:srgbClr val="FF0000"/>
                </a:solidFill>
                <a:latin typeface="Arial" charset="0"/>
              </a:defRPr>
            </a:lvl8pPr>
            <a:lvl9pPr marL="3775095" indent="-218551" defTabSz="922941" eaLnBrk="0" fontAlgn="base" hangingPunct="0">
              <a:spcBef>
                <a:spcPct val="0"/>
              </a:spcBef>
              <a:spcAft>
                <a:spcPct val="0"/>
              </a:spcAft>
              <a:defRPr b="1" i="1">
                <a:solidFill>
                  <a:srgbClr val="FF0000"/>
                </a:solidFill>
                <a:latin typeface="Arial" charset="0"/>
              </a:defRPr>
            </a:lvl9pPr>
          </a:lstStyle>
          <a:p>
            <a:pPr eaLnBrk="1" hangingPunct="1"/>
            <a:fld id="{9F6A3078-1E4B-4BD9-9879-CACD3BE35EFF}" type="slidenum">
              <a:rPr lang="en-US" b="0" i="0">
                <a:solidFill>
                  <a:prstClr val="black"/>
                </a:solidFill>
                <a:latin typeface="Times New Roman" pitchFamily="18" charset="0"/>
              </a:rPr>
              <a:pPr eaLnBrk="1" hangingPunct="1"/>
              <a:t>3</a:t>
            </a:fld>
            <a:endParaRPr lang="en-US" b="0" i="0" dirty="0">
              <a:solidFill>
                <a:prstClr val="black"/>
              </a:solidFill>
              <a:latin typeface="Times New Roman" pitchFamily="18" charset="0"/>
            </a:endParaRPr>
          </a:p>
        </p:txBody>
      </p:sp>
      <p:sp>
        <p:nvSpPr>
          <p:cNvPr id="25603" name="Rectangle 2"/>
          <p:cNvSpPr>
            <a:spLocks noGrp="1" noRot="1" noChangeAspect="1" noChangeArrowheads="1" noTextEdit="1"/>
          </p:cNvSpPr>
          <p:nvPr>
            <p:ph type="sldImg"/>
          </p:nvPr>
        </p:nvSpPr>
        <p:spPr>
          <a:xfrm>
            <a:off x="1189038" y="698500"/>
            <a:ext cx="4643437" cy="3482975"/>
          </a:xfrm>
          <a:ln/>
        </p:spPr>
      </p:sp>
      <p:sp>
        <p:nvSpPr>
          <p:cNvPr id="25604" name="Rectangle 3"/>
          <p:cNvSpPr>
            <a:spLocks noGrp="1" noChangeArrowheads="1"/>
          </p:cNvSpPr>
          <p:nvPr>
            <p:ph type="body" idx="1"/>
          </p:nvPr>
        </p:nvSpPr>
        <p:spPr>
          <a:xfrm>
            <a:off x="914402" y="4419606"/>
            <a:ext cx="5140325" cy="4183063"/>
          </a:xfrm>
        </p:spPr>
        <p:txBody>
          <a:bodyPr/>
          <a:lstStyle/>
          <a:p>
            <a:pPr>
              <a:defRPr/>
            </a:pPr>
            <a:r>
              <a:rPr lang="en-US" dirty="0"/>
              <a:t>To evaluate </a:t>
            </a:r>
            <a:r>
              <a:rPr lang="en-US" dirty="0" smtClean="0"/>
              <a:t>enablement, the critical inquiry is:  does </a:t>
            </a:r>
            <a:r>
              <a:rPr lang="en-US" dirty="0"/>
              <a:t>the specification provide enough information so that one of ordinary skill in the art can make and/or use the full scope of the claimed invention without “undue experimentation”?</a:t>
            </a:r>
          </a:p>
          <a:p>
            <a:pPr>
              <a:defRPr/>
            </a:pPr>
            <a:endParaRPr lang="en-US" dirty="0"/>
          </a:p>
          <a:p>
            <a:pPr>
              <a:defRPr/>
            </a:pPr>
            <a:r>
              <a:rPr lang="en-US" dirty="0"/>
              <a:t>A conclusion of lack of enablement means that, based on the evidence of record, the specification, at the time the application was filed, would not have taught one </a:t>
            </a:r>
            <a:r>
              <a:rPr lang="en-US" dirty="0" smtClean="0"/>
              <a:t>of ordinary skill </a:t>
            </a:r>
            <a:r>
              <a:rPr lang="en-US" dirty="0"/>
              <a:t>in the art how to make and/or use the full scope of the claimed invention without undue </a:t>
            </a:r>
            <a:r>
              <a:rPr lang="en-US" dirty="0" smtClean="0"/>
              <a:t>experimentation.  </a:t>
            </a:r>
            <a:r>
              <a:rPr lang="en-US" dirty="0"/>
              <a:t>T</a:t>
            </a:r>
            <a:r>
              <a:rPr lang="en-US" dirty="0" smtClean="0"/>
              <a:t>he </a:t>
            </a:r>
            <a:r>
              <a:rPr lang="en-US" dirty="0"/>
              <a:t>state of the art existing at the filing date of the application is used to determine whether a particular disclosure is enabling as of the filing </a:t>
            </a:r>
            <a:r>
              <a:rPr lang="en-US" dirty="0" smtClean="0"/>
              <a:t>date</a:t>
            </a:r>
            <a:r>
              <a:rPr lang="en-US" sz="1200" b="0" i="0" u="none" strike="noStrike" kern="1200" baseline="0" dirty="0" smtClean="0">
                <a:solidFill>
                  <a:schemeClr val="tx1"/>
                </a:solidFill>
                <a:latin typeface="+mn-lt"/>
                <a:ea typeface="+mn-ea"/>
                <a:cs typeface="+mn-cs"/>
              </a:rPr>
              <a:t>. </a:t>
            </a:r>
            <a:endParaRPr lang="en-US" baseline="0" dirty="0" smtClean="0">
              <a:latin typeface="+mn-l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7"/>
          <p:cNvSpPr txBox="1">
            <a:spLocks noGrp="1" noChangeArrowheads="1"/>
          </p:cNvSpPr>
          <p:nvPr/>
        </p:nvSpPr>
        <p:spPr bwMode="auto">
          <a:xfrm>
            <a:off x="3971925" y="8832850"/>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41" tIns="46621" rIns="93241" bIns="46621" anchor="b"/>
          <a:lstStyle>
            <a:lvl1pPr defTabSz="931863" eaLnBrk="0" hangingPunct="0">
              <a:defRPr b="1" i="1">
                <a:solidFill>
                  <a:srgbClr val="FF0000"/>
                </a:solidFill>
                <a:latin typeface="Arial" charset="0"/>
              </a:defRPr>
            </a:lvl1pPr>
            <a:lvl2pPr marL="715963" indent="-274638" defTabSz="931863" eaLnBrk="0" hangingPunct="0">
              <a:defRPr b="1" i="1">
                <a:solidFill>
                  <a:srgbClr val="FF0000"/>
                </a:solidFill>
                <a:latin typeface="Arial" charset="0"/>
              </a:defRPr>
            </a:lvl2pPr>
            <a:lvl3pPr marL="1101725" indent="-220663" defTabSz="931863" eaLnBrk="0" hangingPunct="0">
              <a:defRPr b="1" i="1">
                <a:solidFill>
                  <a:srgbClr val="FF0000"/>
                </a:solidFill>
                <a:latin typeface="Arial" charset="0"/>
              </a:defRPr>
            </a:lvl3pPr>
            <a:lvl4pPr marL="1543050" indent="-220663" defTabSz="931863" eaLnBrk="0" hangingPunct="0">
              <a:defRPr b="1" i="1">
                <a:solidFill>
                  <a:srgbClr val="FF0000"/>
                </a:solidFill>
                <a:latin typeface="Arial" charset="0"/>
              </a:defRPr>
            </a:lvl4pPr>
            <a:lvl5pPr marL="1982788" indent="-220663" defTabSz="931863" eaLnBrk="0" hangingPunct="0">
              <a:defRPr b="1" i="1">
                <a:solidFill>
                  <a:srgbClr val="FF0000"/>
                </a:solidFill>
                <a:latin typeface="Arial" charset="0"/>
              </a:defRPr>
            </a:lvl5pPr>
            <a:lvl6pPr marL="2439988" indent="-220663" defTabSz="931863" eaLnBrk="0" fontAlgn="base" hangingPunct="0">
              <a:spcBef>
                <a:spcPct val="0"/>
              </a:spcBef>
              <a:spcAft>
                <a:spcPct val="0"/>
              </a:spcAft>
              <a:defRPr b="1" i="1">
                <a:solidFill>
                  <a:srgbClr val="FF0000"/>
                </a:solidFill>
                <a:latin typeface="Arial" charset="0"/>
              </a:defRPr>
            </a:lvl6pPr>
            <a:lvl7pPr marL="2897188" indent="-220663" defTabSz="931863" eaLnBrk="0" fontAlgn="base" hangingPunct="0">
              <a:spcBef>
                <a:spcPct val="0"/>
              </a:spcBef>
              <a:spcAft>
                <a:spcPct val="0"/>
              </a:spcAft>
              <a:defRPr b="1" i="1">
                <a:solidFill>
                  <a:srgbClr val="FF0000"/>
                </a:solidFill>
                <a:latin typeface="Arial" charset="0"/>
              </a:defRPr>
            </a:lvl7pPr>
            <a:lvl8pPr marL="3354388" indent="-220663" defTabSz="931863" eaLnBrk="0" fontAlgn="base" hangingPunct="0">
              <a:spcBef>
                <a:spcPct val="0"/>
              </a:spcBef>
              <a:spcAft>
                <a:spcPct val="0"/>
              </a:spcAft>
              <a:defRPr b="1" i="1">
                <a:solidFill>
                  <a:srgbClr val="FF0000"/>
                </a:solidFill>
                <a:latin typeface="Arial" charset="0"/>
              </a:defRPr>
            </a:lvl8pPr>
            <a:lvl9pPr marL="3811588" indent="-220663" defTabSz="931863" eaLnBrk="0" fontAlgn="base" hangingPunct="0">
              <a:spcBef>
                <a:spcPct val="0"/>
              </a:spcBef>
              <a:spcAft>
                <a:spcPct val="0"/>
              </a:spcAft>
              <a:defRPr b="1" i="1">
                <a:solidFill>
                  <a:srgbClr val="FF0000"/>
                </a:solidFill>
                <a:latin typeface="Arial" charset="0"/>
              </a:defRPr>
            </a:lvl9pPr>
          </a:lstStyle>
          <a:p>
            <a:pPr algn="r" eaLnBrk="1" hangingPunct="1"/>
            <a:fld id="{CC52D208-48F7-454F-83AA-CB9A6495819A}" type="slidenum">
              <a:rPr lang="en-US" altLang="en-US" sz="1300" b="0" i="0">
                <a:solidFill>
                  <a:schemeClr val="tx1"/>
                </a:solidFill>
                <a:latin typeface="Times New Roman" pitchFamily="18" charset="0"/>
              </a:rPr>
              <a:pPr algn="r" eaLnBrk="1" hangingPunct="1"/>
              <a:t>4</a:t>
            </a:fld>
            <a:endParaRPr lang="en-US" altLang="en-US" sz="1300" b="0" i="0" dirty="0">
              <a:solidFill>
                <a:schemeClr val="tx1"/>
              </a:solidFill>
              <a:latin typeface="Times New Roman" pitchFamily="18" charset="0"/>
            </a:endParaRPr>
          </a:p>
        </p:txBody>
      </p:sp>
      <p:sp>
        <p:nvSpPr>
          <p:cNvPr id="406531" name="Rectangle 2"/>
          <p:cNvSpPr>
            <a:spLocks noGrp="1" noRot="1" noChangeAspect="1" noChangeArrowheads="1" noTextEdit="1"/>
          </p:cNvSpPr>
          <p:nvPr>
            <p:ph type="sldImg"/>
          </p:nvPr>
        </p:nvSpPr>
        <p:spPr>
          <a:ln/>
        </p:spPr>
      </p:sp>
      <p:sp>
        <p:nvSpPr>
          <p:cNvPr id="406532" name="Rectangle 3"/>
          <p:cNvSpPr>
            <a:spLocks noGrp="1" noChangeArrowheads="1"/>
          </p:cNvSpPr>
          <p:nvPr>
            <p:ph type="body" idx="1"/>
          </p:nvPr>
        </p:nvSpPr>
        <p:spPr/>
        <p:txBody>
          <a:bodyPr/>
          <a:lstStyle/>
          <a:p>
            <a:pPr>
              <a:defRPr/>
            </a:pPr>
            <a:r>
              <a:rPr lang="en-US" dirty="0"/>
              <a:t>The amount of guidance or direction needed to enable the invention is inversely related to the amount of knowledge in the state of the art, as well as the predictability in the </a:t>
            </a:r>
            <a:r>
              <a:rPr lang="en-US" dirty="0" smtClean="0"/>
              <a:t>art.  Thus, the </a:t>
            </a:r>
            <a:r>
              <a:rPr lang="en-US" dirty="0"/>
              <a:t>fact that experimentation may be complex does not necessarily make it undue, if the art typically engages in such </a:t>
            </a:r>
            <a:r>
              <a:rPr lang="en-US" dirty="0" smtClean="0"/>
              <a:t>experimentation.  That is, the </a:t>
            </a:r>
            <a:r>
              <a:rPr lang="en-US" dirty="0"/>
              <a:t>test of enablement is not whether any experimentation is necessary, but whether, if it is necessary, it is </a:t>
            </a:r>
            <a:r>
              <a:rPr lang="en-US" dirty="0" smtClean="0"/>
              <a:t>undue.  The </a:t>
            </a:r>
            <a:r>
              <a:rPr lang="en-US" dirty="0"/>
              <a:t>undue experimentation determination is not a single factual determination. </a:t>
            </a:r>
            <a:r>
              <a:rPr lang="en-US" dirty="0" smtClean="0"/>
              <a:t> Rather</a:t>
            </a:r>
            <a:r>
              <a:rPr lang="en-US" dirty="0"/>
              <a:t>, it is a conclusion reached by weighing all the factual </a:t>
            </a:r>
            <a:r>
              <a:rPr lang="en-US" dirty="0" smtClean="0"/>
              <a:t>considerations.</a:t>
            </a:r>
            <a:endParaRPr lang="en-US" altLang="en-US"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7"/>
          <p:cNvSpPr txBox="1">
            <a:spLocks noGrp="1" noChangeArrowheads="1"/>
          </p:cNvSpPr>
          <p:nvPr/>
        </p:nvSpPr>
        <p:spPr bwMode="auto">
          <a:xfrm>
            <a:off x="3971925" y="8832850"/>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41" tIns="46621" rIns="93241" bIns="46621" anchor="b"/>
          <a:lstStyle>
            <a:lvl1pPr defTabSz="931863" eaLnBrk="0" hangingPunct="0">
              <a:defRPr b="1" i="1">
                <a:solidFill>
                  <a:srgbClr val="FF0000"/>
                </a:solidFill>
                <a:latin typeface="Arial" charset="0"/>
              </a:defRPr>
            </a:lvl1pPr>
            <a:lvl2pPr marL="715963" indent="-274638" defTabSz="931863" eaLnBrk="0" hangingPunct="0">
              <a:defRPr b="1" i="1">
                <a:solidFill>
                  <a:srgbClr val="FF0000"/>
                </a:solidFill>
                <a:latin typeface="Arial" charset="0"/>
              </a:defRPr>
            </a:lvl2pPr>
            <a:lvl3pPr marL="1101725" indent="-220663" defTabSz="931863" eaLnBrk="0" hangingPunct="0">
              <a:defRPr b="1" i="1">
                <a:solidFill>
                  <a:srgbClr val="FF0000"/>
                </a:solidFill>
                <a:latin typeface="Arial" charset="0"/>
              </a:defRPr>
            </a:lvl3pPr>
            <a:lvl4pPr marL="1543050" indent="-220663" defTabSz="931863" eaLnBrk="0" hangingPunct="0">
              <a:defRPr b="1" i="1">
                <a:solidFill>
                  <a:srgbClr val="FF0000"/>
                </a:solidFill>
                <a:latin typeface="Arial" charset="0"/>
              </a:defRPr>
            </a:lvl4pPr>
            <a:lvl5pPr marL="1982788" indent="-220663" defTabSz="931863" eaLnBrk="0" hangingPunct="0">
              <a:defRPr b="1" i="1">
                <a:solidFill>
                  <a:srgbClr val="FF0000"/>
                </a:solidFill>
                <a:latin typeface="Arial" charset="0"/>
              </a:defRPr>
            </a:lvl5pPr>
            <a:lvl6pPr marL="2439988" indent="-220663" defTabSz="931863" eaLnBrk="0" fontAlgn="base" hangingPunct="0">
              <a:spcBef>
                <a:spcPct val="0"/>
              </a:spcBef>
              <a:spcAft>
                <a:spcPct val="0"/>
              </a:spcAft>
              <a:defRPr b="1" i="1">
                <a:solidFill>
                  <a:srgbClr val="FF0000"/>
                </a:solidFill>
                <a:latin typeface="Arial" charset="0"/>
              </a:defRPr>
            </a:lvl6pPr>
            <a:lvl7pPr marL="2897188" indent="-220663" defTabSz="931863" eaLnBrk="0" fontAlgn="base" hangingPunct="0">
              <a:spcBef>
                <a:spcPct val="0"/>
              </a:spcBef>
              <a:spcAft>
                <a:spcPct val="0"/>
              </a:spcAft>
              <a:defRPr b="1" i="1">
                <a:solidFill>
                  <a:srgbClr val="FF0000"/>
                </a:solidFill>
                <a:latin typeface="Arial" charset="0"/>
              </a:defRPr>
            </a:lvl7pPr>
            <a:lvl8pPr marL="3354388" indent="-220663" defTabSz="931863" eaLnBrk="0" fontAlgn="base" hangingPunct="0">
              <a:spcBef>
                <a:spcPct val="0"/>
              </a:spcBef>
              <a:spcAft>
                <a:spcPct val="0"/>
              </a:spcAft>
              <a:defRPr b="1" i="1">
                <a:solidFill>
                  <a:srgbClr val="FF0000"/>
                </a:solidFill>
                <a:latin typeface="Arial" charset="0"/>
              </a:defRPr>
            </a:lvl8pPr>
            <a:lvl9pPr marL="3811588" indent="-220663" defTabSz="931863" eaLnBrk="0" fontAlgn="base" hangingPunct="0">
              <a:spcBef>
                <a:spcPct val="0"/>
              </a:spcBef>
              <a:spcAft>
                <a:spcPct val="0"/>
              </a:spcAft>
              <a:defRPr b="1" i="1">
                <a:solidFill>
                  <a:srgbClr val="FF0000"/>
                </a:solidFill>
                <a:latin typeface="Arial" charset="0"/>
              </a:defRPr>
            </a:lvl9pPr>
          </a:lstStyle>
          <a:p>
            <a:pPr algn="r" eaLnBrk="1" hangingPunct="1"/>
            <a:fld id="{CC52D208-48F7-454F-83AA-CB9A6495819A}" type="slidenum">
              <a:rPr lang="en-US" altLang="en-US" sz="1300" b="0" i="0">
                <a:solidFill>
                  <a:schemeClr val="tx1"/>
                </a:solidFill>
                <a:latin typeface="Times New Roman" pitchFamily="18" charset="0"/>
              </a:rPr>
              <a:pPr algn="r" eaLnBrk="1" hangingPunct="1"/>
              <a:t>5</a:t>
            </a:fld>
            <a:endParaRPr lang="en-US" altLang="en-US" sz="1300" b="0" i="0" dirty="0">
              <a:solidFill>
                <a:schemeClr val="tx1"/>
              </a:solidFill>
              <a:latin typeface="Times New Roman" pitchFamily="18" charset="0"/>
            </a:endParaRPr>
          </a:p>
        </p:txBody>
      </p:sp>
      <p:sp>
        <p:nvSpPr>
          <p:cNvPr id="406531" name="Rectangle 2"/>
          <p:cNvSpPr>
            <a:spLocks noGrp="1" noRot="1" noChangeAspect="1" noChangeArrowheads="1" noTextEdit="1"/>
          </p:cNvSpPr>
          <p:nvPr>
            <p:ph type="sldImg"/>
          </p:nvPr>
        </p:nvSpPr>
        <p:spPr>
          <a:ln/>
        </p:spPr>
      </p:sp>
      <p:sp>
        <p:nvSpPr>
          <p:cNvPr id="406532" name="Rectangle 3"/>
          <p:cNvSpPr>
            <a:spLocks noGrp="1" noChangeArrowheads="1"/>
          </p:cNvSpPr>
          <p:nvPr>
            <p:ph type="body" idx="1"/>
          </p:nvPr>
        </p:nvSpPr>
        <p:spPr/>
        <p:txBody>
          <a:bodyPr/>
          <a:lstStyle/>
          <a:p>
            <a:pPr>
              <a:defRPr/>
            </a:pPr>
            <a:r>
              <a:rPr lang="en-US" altLang="en-US" dirty="0"/>
              <a:t>Factors to be weighed when evaluating whether a disclosure satisfies the enablement requirement and whether any necessary experimentation is “undue” </a:t>
            </a:r>
            <a:r>
              <a:rPr lang="en-US" altLang="en-US" dirty="0" smtClean="0"/>
              <a:t>include the following:</a:t>
            </a:r>
          </a:p>
          <a:p>
            <a:pPr marL="171450" indent="-171450">
              <a:buFont typeface="Arial" panose="020B0604020202020204" pitchFamily="34" charset="0"/>
              <a:buChar char="•"/>
              <a:defRPr/>
            </a:pPr>
            <a:r>
              <a:rPr lang="en-US" altLang="en-US" dirty="0" smtClean="0"/>
              <a:t>Breadth </a:t>
            </a:r>
            <a:r>
              <a:rPr lang="en-US" altLang="en-US" dirty="0"/>
              <a:t>of the claims;</a:t>
            </a:r>
          </a:p>
          <a:p>
            <a:pPr marL="171450" indent="-171450">
              <a:buFont typeface="Arial" panose="020B0604020202020204" pitchFamily="34" charset="0"/>
              <a:buChar char="•"/>
              <a:defRPr/>
            </a:pPr>
            <a:r>
              <a:rPr lang="en-US" altLang="en-US" dirty="0"/>
              <a:t>Nature of the invention;</a:t>
            </a:r>
          </a:p>
          <a:p>
            <a:pPr marL="171450" indent="-171450">
              <a:buFont typeface="Arial" panose="020B0604020202020204" pitchFamily="34" charset="0"/>
              <a:buChar char="•"/>
              <a:defRPr/>
            </a:pPr>
            <a:r>
              <a:rPr lang="en-US" altLang="en-US" dirty="0"/>
              <a:t>State of the prior art;</a:t>
            </a:r>
          </a:p>
          <a:p>
            <a:pPr marL="171450" indent="-171450">
              <a:buFont typeface="Arial" panose="020B0604020202020204" pitchFamily="34" charset="0"/>
              <a:buChar char="•"/>
              <a:defRPr/>
            </a:pPr>
            <a:r>
              <a:rPr lang="en-US" altLang="en-US" dirty="0"/>
              <a:t>Level of one of ordinary skill;</a:t>
            </a:r>
          </a:p>
          <a:p>
            <a:pPr marL="171450" indent="-171450">
              <a:buFont typeface="Arial" panose="020B0604020202020204" pitchFamily="34" charset="0"/>
              <a:buChar char="•"/>
              <a:defRPr/>
            </a:pPr>
            <a:r>
              <a:rPr lang="en-US" altLang="en-US" dirty="0"/>
              <a:t>Level of predictability in the art;</a:t>
            </a:r>
          </a:p>
          <a:p>
            <a:pPr marL="171450" indent="-171450">
              <a:buFont typeface="Arial" panose="020B0604020202020204" pitchFamily="34" charset="0"/>
              <a:buChar char="•"/>
              <a:defRPr/>
            </a:pPr>
            <a:r>
              <a:rPr lang="en-US" altLang="en-US" dirty="0"/>
              <a:t>Amount of direction provided by the inventor; </a:t>
            </a:r>
          </a:p>
          <a:p>
            <a:pPr marL="171450" indent="-171450">
              <a:buFont typeface="Arial" panose="020B0604020202020204" pitchFamily="34" charset="0"/>
              <a:buChar char="•"/>
              <a:defRPr/>
            </a:pPr>
            <a:r>
              <a:rPr lang="en-US" altLang="en-US" dirty="0"/>
              <a:t>Existence of working examples; and</a:t>
            </a:r>
          </a:p>
          <a:p>
            <a:pPr marL="171450" indent="-171450">
              <a:buFont typeface="Arial" panose="020B0604020202020204" pitchFamily="34" charset="0"/>
              <a:buChar char="•"/>
              <a:defRPr/>
            </a:pPr>
            <a:r>
              <a:rPr lang="en-US" altLang="en-US" dirty="0"/>
              <a:t>Quantity of experimentation needed to make or use the invention based on the content of the disclosure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t>These factors are referred to as the “</a:t>
            </a:r>
            <a:r>
              <a:rPr lang="en-US" altLang="en-US" i="1" dirty="0" smtClean="0"/>
              <a:t>Wands</a:t>
            </a:r>
            <a:r>
              <a:rPr lang="en-US" altLang="en-US" dirty="0" smtClean="0"/>
              <a:t>” factors, stemming from the court decision of the same name.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7"/>
          <p:cNvSpPr txBox="1">
            <a:spLocks noGrp="1" noChangeArrowheads="1"/>
          </p:cNvSpPr>
          <p:nvPr/>
        </p:nvSpPr>
        <p:spPr bwMode="auto">
          <a:xfrm>
            <a:off x="3971925" y="8832850"/>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41" tIns="46621" rIns="93241" bIns="46621" anchor="b"/>
          <a:lstStyle>
            <a:lvl1pPr defTabSz="931863" eaLnBrk="0" hangingPunct="0">
              <a:defRPr b="1" i="1">
                <a:solidFill>
                  <a:srgbClr val="FF0000"/>
                </a:solidFill>
                <a:latin typeface="Arial" charset="0"/>
              </a:defRPr>
            </a:lvl1pPr>
            <a:lvl2pPr marL="715963" indent="-274638" defTabSz="931863" eaLnBrk="0" hangingPunct="0">
              <a:defRPr b="1" i="1">
                <a:solidFill>
                  <a:srgbClr val="FF0000"/>
                </a:solidFill>
                <a:latin typeface="Arial" charset="0"/>
              </a:defRPr>
            </a:lvl2pPr>
            <a:lvl3pPr marL="1101725" indent="-220663" defTabSz="931863" eaLnBrk="0" hangingPunct="0">
              <a:defRPr b="1" i="1">
                <a:solidFill>
                  <a:srgbClr val="FF0000"/>
                </a:solidFill>
                <a:latin typeface="Arial" charset="0"/>
              </a:defRPr>
            </a:lvl3pPr>
            <a:lvl4pPr marL="1543050" indent="-220663" defTabSz="931863" eaLnBrk="0" hangingPunct="0">
              <a:defRPr b="1" i="1">
                <a:solidFill>
                  <a:srgbClr val="FF0000"/>
                </a:solidFill>
                <a:latin typeface="Arial" charset="0"/>
              </a:defRPr>
            </a:lvl4pPr>
            <a:lvl5pPr marL="1982788" indent="-220663" defTabSz="931863" eaLnBrk="0" hangingPunct="0">
              <a:defRPr b="1" i="1">
                <a:solidFill>
                  <a:srgbClr val="FF0000"/>
                </a:solidFill>
                <a:latin typeface="Arial" charset="0"/>
              </a:defRPr>
            </a:lvl5pPr>
            <a:lvl6pPr marL="2439988" indent="-220663" defTabSz="931863" eaLnBrk="0" fontAlgn="base" hangingPunct="0">
              <a:spcBef>
                <a:spcPct val="0"/>
              </a:spcBef>
              <a:spcAft>
                <a:spcPct val="0"/>
              </a:spcAft>
              <a:defRPr b="1" i="1">
                <a:solidFill>
                  <a:srgbClr val="FF0000"/>
                </a:solidFill>
                <a:latin typeface="Arial" charset="0"/>
              </a:defRPr>
            </a:lvl6pPr>
            <a:lvl7pPr marL="2897188" indent="-220663" defTabSz="931863" eaLnBrk="0" fontAlgn="base" hangingPunct="0">
              <a:spcBef>
                <a:spcPct val="0"/>
              </a:spcBef>
              <a:spcAft>
                <a:spcPct val="0"/>
              </a:spcAft>
              <a:defRPr b="1" i="1">
                <a:solidFill>
                  <a:srgbClr val="FF0000"/>
                </a:solidFill>
                <a:latin typeface="Arial" charset="0"/>
              </a:defRPr>
            </a:lvl7pPr>
            <a:lvl8pPr marL="3354388" indent="-220663" defTabSz="931863" eaLnBrk="0" fontAlgn="base" hangingPunct="0">
              <a:spcBef>
                <a:spcPct val="0"/>
              </a:spcBef>
              <a:spcAft>
                <a:spcPct val="0"/>
              </a:spcAft>
              <a:defRPr b="1" i="1">
                <a:solidFill>
                  <a:srgbClr val="FF0000"/>
                </a:solidFill>
                <a:latin typeface="Arial" charset="0"/>
              </a:defRPr>
            </a:lvl8pPr>
            <a:lvl9pPr marL="3811588" indent="-220663" defTabSz="931863" eaLnBrk="0" fontAlgn="base" hangingPunct="0">
              <a:spcBef>
                <a:spcPct val="0"/>
              </a:spcBef>
              <a:spcAft>
                <a:spcPct val="0"/>
              </a:spcAft>
              <a:defRPr b="1" i="1">
                <a:solidFill>
                  <a:srgbClr val="FF0000"/>
                </a:solidFill>
                <a:latin typeface="Arial" charset="0"/>
              </a:defRPr>
            </a:lvl9pPr>
          </a:lstStyle>
          <a:p>
            <a:pPr algn="r" eaLnBrk="1" hangingPunct="1"/>
            <a:fld id="{CC52D208-48F7-454F-83AA-CB9A6495819A}" type="slidenum">
              <a:rPr lang="en-US" altLang="en-US" sz="1300" b="0" i="0">
                <a:solidFill>
                  <a:schemeClr val="tx1"/>
                </a:solidFill>
                <a:latin typeface="Times New Roman" pitchFamily="18" charset="0"/>
              </a:rPr>
              <a:pPr algn="r" eaLnBrk="1" hangingPunct="1"/>
              <a:t>6</a:t>
            </a:fld>
            <a:endParaRPr lang="en-US" altLang="en-US" sz="1300" b="0" i="0" dirty="0">
              <a:solidFill>
                <a:schemeClr val="tx1"/>
              </a:solidFill>
              <a:latin typeface="Times New Roman" pitchFamily="18" charset="0"/>
            </a:endParaRPr>
          </a:p>
        </p:txBody>
      </p:sp>
      <p:sp>
        <p:nvSpPr>
          <p:cNvPr id="406531" name="Rectangle 2"/>
          <p:cNvSpPr>
            <a:spLocks noGrp="1" noRot="1" noChangeAspect="1" noChangeArrowheads="1" noTextEdit="1"/>
          </p:cNvSpPr>
          <p:nvPr>
            <p:ph type="sldImg"/>
          </p:nvPr>
        </p:nvSpPr>
        <p:spPr>
          <a:ln/>
        </p:spPr>
      </p:sp>
      <p:sp>
        <p:nvSpPr>
          <p:cNvPr id="406532" name="Rectangle 3"/>
          <p:cNvSpPr>
            <a:spLocks noGrp="1" noChangeArrowheads="1"/>
          </p:cNvSpPr>
          <p:nvPr>
            <p:ph type="body" idx="1"/>
          </p:nvPr>
        </p:nvSpPr>
        <p:spPr>
          <a:xfrm>
            <a:off x="701041" y="4415790"/>
            <a:ext cx="5608320" cy="4499610"/>
          </a:xfrm>
        </p:spPr>
        <p:txBody>
          <a:bodyPr/>
          <a:lstStyle/>
          <a:p>
            <a:r>
              <a:rPr lang="en-US" dirty="0" smtClean="0"/>
              <a:t>An applicant can show enablement by </a:t>
            </a:r>
            <a:r>
              <a:rPr lang="en-US" dirty="0"/>
              <a:t>disclosing at least one method for making and using the claimed invention that bears a reasonable correlation to the entire scope of the </a:t>
            </a:r>
            <a:r>
              <a:rPr lang="en-US" dirty="0" smtClean="0"/>
              <a:t>claim.  Applicant’s failure </a:t>
            </a:r>
            <a:r>
              <a:rPr lang="en-US" dirty="0"/>
              <a:t>to disclose other methods by which the claimed invention may be made does not render a claim invalid for lack of </a:t>
            </a:r>
            <a:r>
              <a:rPr lang="en-US" dirty="0" smtClean="0"/>
              <a:t>enablement.  </a:t>
            </a:r>
            <a:r>
              <a:rPr lang="en-US" altLang="en-US" dirty="0" smtClean="0"/>
              <a:t>In the 2008 Federal Circuit decision</a:t>
            </a:r>
            <a:r>
              <a:rPr lang="en-US" dirty="0" smtClean="0"/>
              <a:t> </a:t>
            </a:r>
            <a:r>
              <a:rPr lang="en-US" i="1" dirty="0"/>
              <a:t>Sitrick </a:t>
            </a:r>
            <a:r>
              <a:rPr lang="en-US" dirty="0"/>
              <a:t>v. </a:t>
            </a:r>
            <a:r>
              <a:rPr lang="en-US" i="1" dirty="0"/>
              <a:t>Dreamworks, </a:t>
            </a:r>
            <a:r>
              <a:rPr lang="en-US" dirty="0" smtClean="0"/>
              <a:t>claims directed </a:t>
            </a:r>
            <a:r>
              <a:rPr lang="en-US" dirty="0"/>
              <a:t>to ‘‘integrating’’ or ‘‘substituting’’ a user’s audio signal or visual image into a pre-existing video game or </a:t>
            </a:r>
            <a:r>
              <a:rPr lang="en-US" dirty="0" smtClean="0"/>
              <a:t>movie were determined to be not enabled.  While </a:t>
            </a:r>
            <a:r>
              <a:rPr lang="en-US" dirty="0"/>
              <a:t>the claims covered both video games and movies, the specification only taught the skilled artisan how to substitute and integrate user images into video games. </a:t>
            </a:r>
            <a:r>
              <a:rPr lang="en-US" dirty="0" smtClean="0"/>
              <a:t> Specifically</a:t>
            </a:r>
            <a:r>
              <a:rPr lang="en-US" dirty="0"/>
              <a:t>, the court recognized that one skilled in the art could not apply the teachings of the specification regarding video games to movies, because movies, unlike video games, do not have easily separable character functions. </a:t>
            </a:r>
          </a:p>
          <a:p>
            <a:endParaRPr lang="en-US" dirty="0"/>
          </a:p>
          <a:p>
            <a:r>
              <a:rPr lang="en-US" dirty="0" smtClean="0"/>
              <a:t>In order to satisfy the enablement requirement, the </a:t>
            </a:r>
            <a:r>
              <a:rPr lang="en-US" dirty="0"/>
              <a:t>specification need not contain an example if the invention is otherwise disclosed in such a manner that one skilled in the art will be able to practice it without an undue amount of </a:t>
            </a:r>
            <a:r>
              <a:rPr lang="en-US" dirty="0" smtClean="0"/>
              <a:t>experimentation.</a:t>
            </a:r>
            <a:endParaRPr lang="en-US" dirty="0"/>
          </a:p>
          <a:p>
            <a:endParaRPr lang="en-US" dirty="0"/>
          </a:p>
          <a:p>
            <a:pPr>
              <a:defRPr/>
            </a:pPr>
            <a:r>
              <a:rPr lang="en-US" dirty="0" smtClean="0"/>
              <a:t>Also, although </a:t>
            </a:r>
            <a:r>
              <a:rPr lang="en-US" dirty="0"/>
              <a:t>the specification need not teach what is well known in the art, applicant cannot rely on the knowledge of one skilled in the art to supply information that is required to enable the novel aspect of the claimed invention, when the enabling knowledge is in fact not known in the art. </a:t>
            </a:r>
            <a:r>
              <a:rPr lang="en-US" dirty="0" smtClean="0"/>
              <a:t> The </a:t>
            </a:r>
            <a:r>
              <a:rPr lang="en-US" dirty="0"/>
              <a:t>Federal Circuit </a:t>
            </a:r>
            <a:r>
              <a:rPr lang="en-US" dirty="0" smtClean="0"/>
              <a:t>has stated </a:t>
            </a:r>
            <a:r>
              <a:rPr lang="en-US" dirty="0"/>
              <a:t>that “‘[i]t is the specification, not the knowledge of one skilled in the art, that must supply the novel aspects of an invention in order to constitute adequate enablement</a:t>
            </a:r>
            <a:r>
              <a:rPr lang="en-US" dirty="0" smtClean="0"/>
              <a:t>.’’’</a:t>
            </a:r>
            <a:endParaRPr lang="en-US" sz="1200" b="0" i="0" u="sng" strike="noStrike" kern="1200" baseline="0" dirty="0" smtClean="0">
              <a:solidFill>
                <a:schemeClr val="tx1"/>
              </a:solidFill>
              <a:latin typeface="+mn-lt"/>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7"/>
          <p:cNvSpPr txBox="1">
            <a:spLocks noGrp="1" noChangeArrowheads="1"/>
          </p:cNvSpPr>
          <p:nvPr/>
        </p:nvSpPr>
        <p:spPr bwMode="auto">
          <a:xfrm>
            <a:off x="3971925" y="8832850"/>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41" tIns="46621" rIns="93241" bIns="46621" anchor="b"/>
          <a:lstStyle>
            <a:lvl1pPr defTabSz="931863" eaLnBrk="0" hangingPunct="0">
              <a:defRPr b="1" i="1">
                <a:solidFill>
                  <a:srgbClr val="FF0000"/>
                </a:solidFill>
                <a:latin typeface="Arial" charset="0"/>
              </a:defRPr>
            </a:lvl1pPr>
            <a:lvl2pPr marL="715963" indent="-274638" defTabSz="931863" eaLnBrk="0" hangingPunct="0">
              <a:defRPr b="1" i="1">
                <a:solidFill>
                  <a:srgbClr val="FF0000"/>
                </a:solidFill>
                <a:latin typeface="Arial" charset="0"/>
              </a:defRPr>
            </a:lvl2pPr>
            <a:lvl3pPr marL="1101725" indent="-220663" defTabSz="931863" eaLnBrk="0" hangingPunct="0">
              <a:defRPr b="1" i="1">
                <a:solidFill>
                  <a:srgbClr val="FF0000"/>
                </a:solidFill>
                <a:latin typeface="Arial" charset="0"/>
              </a:defRPr>
            </a:lvl3pPr>
            <a:lvl4pPr marL="1543050" indent="-220663" defTabSz="931863" eaLnBrk="0" hangingPunct="0">
              <a:defRPr b="1" i="1">
                <a:solidFill>
                  <a:srgbClr val="FF0000"/>
                </a:solidFill>
                <a:latin typeface="Arial" charset="0"/>
              </a:defRPr>
            </a:lvl4pPr>
            <a:lvl5pPr marL="1982788" indent="-220663" defTabSz="931863" eaLnBrk="0" hangingPunct="0">
              <a:defRPr b="1" i="1">
                <a:solidFill>
                  <a:srgbClr val="FF0000"/>
                </a:solidFill>
                <a:latin typeface="Arial" charset="0"/>
              </a:defRPr>
            </a:lvl5pPr>
            <a:lvl6pPr marL="2439988" indent="-220663" defTabSz="931863" eaLnBrk="0" fontAlgn="base" hangingPunct="0">
              <a:spcBef>
                <a:spcPct val="0"/>
              </a:spcBef>
              <a:spcAft>
                <a:spcPct val="0"/>
              </a:spcAft>
              <a:defRPr b="1" i="1">
                <a:solidFill>
                  <a:srgbClr val="FF0000"/>
                </a:solidFill>
                <a:latin typeface="Arial" charset="0"/>
              </a:defRPr>
            </a:lvl6pPr>
            <a:lvl7pPr marL="2897188" indent="-220663" defTabSz="931863" eaLnBrk="0" fontAlgn="base" hangingPunct="0">
              <a:spcBef>
                <a:spcPct val="0"/>
              </a:spcBef>
              <a:spcAft>
                <a:spcPct val="0"/>
              </a:spcAft>
              <a:defRPr b="1" i="1">
                <a:solidFill>
                  <a:srgbClr val="FF0000"/>
                </a:solidFill>
                <a:latin typeface="Arial" charset="0"/>
              </a:defRPr>
            </a:lvl7pPr>
            <a:lvl8pPr marL="3354388" indent="-220663" defTabSz="931863" eaLnBrk="0" fontAlgn="base" hangingPunct="0">
              <a:spcBef>
                <a:spcPct val="0"/>
              </a:spcBef>
              <a:spcAft>
                <a:spcPct val="0"/>
              </a:spcAft>
              <a:defRPr b="1" i="1">
                <a:solidFill>
                  <a:srgbClr val="FF0000"/>
                </a:solidFill>
                <a:latin typeface="Arial" charset="0"/>
              </a:defRPr>
            </a:lvl8pPr>
            <a:lvl9pPr marL="3811588" indent="-220663" defTabSz="931863" eaLnBrk="0" fontAlgn="base" hangingPunct="0">
              <a:spcBef>
                <a:spcPct val="0"/>
              </a:spcBef>
              <a:spcAft>
                <a:spcPct val="0"/>
              </a:spcAft>
              <a:defRPr b="1" i="1">
                <a:solidFill>
                  <a:srgbClr val="FF0000"/>
                </a:solidFill>
                <a:latin typeface="Arial" charset="0"/>
              </a:defRPr>
            </a:lvl9pPr>
          </a:lstStyle>
          <a:p>
            <a:pPr algn="r" eaLnBrk="1" hangingPunct="1"/>
            <a:fld id="{CC52D208-48F7-454F-83AA-CB9A6495819A}" type="slidenum">
              <a:rPr lang="en-US" altLang="en-US" sz="1300" b="0" i="0">
                <a:solidFill>
                  <a:schemeClr val="tx1"/>
                </a:solidFill>
                <a:latin typeface="Times New Roman" pitchFamily="18" charset="0"/>
              </a:rPr>
              <a:pPr algn="r" eaLnBrk="1" hangingPunct="1"/>
              <a:t>7</a:t>
            </a:fld>
            <a:endParaRPr lang="en-US" altLang="en-US" sz="1300" b="0" i="0" dirty="0">
              <a:solidFill>
                <a:schemeClr val="tx1"/>
              </a:solidFill>
              <a:latin typeface="Times New Roman" pitchFamily="18" charset="0"/>
            </a:endParaRPr>
          </a:p>
        </p:txBody>
      </p:sp>
      <p:sp>
        <p:nvSpPr>
          <p:cNvPr id="406531" name="Rectangle 2"/>
          <p:cNvSpPr>
            <a:spLocks noGrp="1" noRot="1" noChangeAspect="1" noChangeArrowheads="1" noTextEdit="1"/>
          </p:cNvSpPr>
          <p:nvPr>
            <p:ph type="sldImg"/>
          </p:nvPr>
        </p:nvSpPr>
        <p:spPr>
          <a:ln/>
        </p:spPr>
      </p:sp>
      <p:sp>
        <p:nvSpPr>
          <p:cNvPr id="406532" name="Rectangle 3"/>
          <p:cNvSpPr>
            <a:spLocks noGrp="1" noChangeArrowheads="1"/>
          </p:cNvSpPr>
          <p:nvPr>
            <p:ph type="body" idx="1"/>
          </p:nvPr>
        </p:nvSpPr>
        <p:spPr/>
        <p:txBody>
          <a:bodyPr/>
          <a:lstStyle/>
          <a:p>
            <a:r>
              <a:rPr lang="en-US" altLang="en-US" dirty="0" smtClean="0"/>
              <a:t>Now we will focus on special considerations regarding enablement of computer-implemented functional limitations.  When functional </a:t>
            </a:r>
            <a:r>
              <a:rPr lang="en-US" altLang="en-US" dirty="0"/>
              <a:t>language imposes no limits as to a particular structure for performing the claimed function, the claim may cover all devices for/ways of performing the claimed </a:t>
            </a:r>
            <a:r>
              <a:rPr lang="en-US" altLang="en-US" dirty="0" smtClean="0"/>
              <a:t>function.  This </a:t>
            </a:r>
            <a:r>
              <a:rPr lang="en-US" altLang="en-US" dirty="0"/>
              <a:t>raises a concern regarding whether the scope of enablement provided by the disclosure is commensurate with the scope of protection sought by the </a:t>
            </a:r>
            <a:r>
              <a:rPr lang="en-US" altLang="en-US" dirty="0" smtClean="0"/>
              <a:t>claim.</a:t>
            </a:r>
          </a:p>
          <a:p>
            <a:endParaRPr lang="en-US" altLang="en-US" dirty="0"/>
          </a:p>
          <a:p>
            <a:r>
              <a:rPr lang="en-US" altLang="en-US" dirty="0" smtClean="0"/>
              <a:t>For example, </a:t>
            </a:r>
            <a:r>
              <a:rPr lang="en-US" altLang="en-US" sz="1200" dirty="0" smtClean="0"/>
              <a:t>a claim limitation ‘‘sensor responsive to the motion of said mass for initiating an occupant protection system,’’ construed to cover both mechanical and electronic sensors for performing the recited function, would need to be supported by enabling disclosure of both mechanical and electronic sensors to enable the broad claim interpretation, particularly in a new technology</a:t>
            </a:r>
            <a:r>
              <a:rPr lang="en-US" altLang="en-US" dirty="0" smtClean="0"/>
              <a:t>.</a:t>
            </a:r>
          </a:p>
          <a:p>
            <a:endParaRPr lang="en-US" altLang="en-US" dirty="0"/>
          </a:p>
          <a:p>
            <a:r>
              <a:rPr lang="en-US" altLang="en-US" dirty="0"/>
              <a:t>For hardware and software systems, </a:t>
            </a:r>
            <a:r>
              <a:rPr lang="en-US" altLang="en-US" dirty="0" smtClean="0"/>
              <a:t>the examiner should consider </a:t>
            </a:r>
            <a:r>
              <a:rPr lang="en-US" altLang="en-US" dirty="0"/>
              <a:t>whether the interconnection and functional relationship between </a:t>
            </a:r>
            <a:r>
              <a:rPr lang="en-US" altLang="en-US" dirty="0" smtClean="0"/>
              <a:t>claimed elements </a:t>
            </a:r>
            <a:r>
              <a:rPr lang="en-US" altLang="en-US" dirty="0"/>
              <a:t>is disclosed and, if not, whether it would be evident to those of ordinary skill in the </a:t>
            </a:r>
            <a:r>
              <a:rPr lang="en-US" altLang="en-US" dirty="0" smtClean="0"/>
              <a:t>art.  A </a:t>
            </a:r>
            <a:r>
              <a:rPr lang="en-US" altLang="en-US" dirty="0"/>
              <a:t>flow chart or block diagram often suffices to show the relationships between elements, particularly functional or program </a:t>
            </a:r>
            <a:r>
              <a:rPr lang="en-US" altLang="en-US" dirty="0" smtClean="0"/>
              <a:t>elements.  Further, if </a:t>
            </a:r>
            <a:r>
              <a:rPr lang="en-US" altLang="en-US" dirty="0"/>
              <a:t>the invention requires a particular apparatus, the specification must provide sufficient disclosure of that apparatus, if it is not readily </a:t>
            </a:r>
            <a:r>
              <a:rPr lang="en-US" altLang="en-US" dirty="0" smtClean="0"/>
              <a:t>available.</a:t>
            </a:r>
            <a:endParaRPr lang="en-US" dirty="0"/>
          </a:p>
          <a:p>
            <a:endParaRPr lang="en-US" sz="1200" b="0" i="0" u="none" strike="noStrike" kern="1200" baseline="0" dirty="0" smtClean="0">
              <a:solidFill>
                <a:schemeClr val="tx1"/>
              </a:solidFill>
              <a:latin typeface="+mn-lt"/>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7"/>
          <p:cNvSpPr txBox="1">
            <a:spLocks noGrp="1" noChangeArrowheads="1"/>
          </p:cNvSpPr>
          <p:nvPr/>
        </p:nvSpPr>
        <p:spPr bwMode="auto">
          <a:xfrm>
            <a:off x="3971925" y="8832850"/>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41" tIns="46621" rIns="93241" bIns="46621" anchor="b"/>
          <a:lstStyle>
            <a:lvl1pPr defTabSz="931863" eaLnBrk="0" hangingPunct="0">
              <a:defRPr b="1" i="1">
                <a:solidFill>
                  <a:srgbClr val="FF0000"/>
                </a:solidFill>
                <a:latin typeface="Arial" charset="0"/>
              </a:defRPr>
            </a:lvl1pPr>
            <a:lvl2pPr marL="715963" indent="-274638" defTabSz="931863" eaLnBrk="0" hangingPunct="0">
              <a:defRPr b="1" i="1">
                <a:solidFill>
                  <a:srgbClr val="FF0000"/>
                </a:solidFill>
                <a:latin typeface="Arial" charset="0"/>
              </a:defRPr>
            </a:lvl2pPr>
            <a:lvl3pPr marL="1101725" indent="-220663" defTabSz="931863" eaLnBrk="0" hangingPunct="0">
              <a:defRPr b="1" i="1">
                <a:solidFill>
                  <a:srgbClr val="FF0000"/>
                </a:solidFill>
                <a:latin typeface="Arial" charset="0"/>
              </a:defRPr>
            </a:lvl3pPr>
            <a:lvl4pPr marL="1543050" indent="-220663" defTabSz="931863" eaLnBrk="0" hangingPunct="0">
              <a:defRPr b="1" i="1">
                <a:solidFill>
                  <a:srgbClr val="FF0000"/>
                </a:solidFill>
                <a:latin typeface="Arial" charset="0"/>
              </a:defRPr>
            </a:lvl4pPr>
            <a:lvl5pPr marL="1982788" indent="-220663" defTabSz="931863" eaLnBrk="0" hangingPunct="0">
              <a:defRPr b="1" i="1">
                <a:solidFill>
                  <a:srgbClr val="FF0000"/>
                </a:solidFill>
                <a:latin typeface="Arial" charset="0"/>
              </a:defRPr>
            </a:lvl5pPr>
            <a:lvl6pPr marL="2439988" indent="-220663" defTabSz="931863" eaLnBrk="0" fontAlgn="base" hangingPunct="0">
              <a:spcBef>
                <a:spcPct val="0"/>
              </a:spcBef>
              <a:spcAft>
                <a:spcPct val="0"/>
              </a:spcAft>
              <a:defRPr b="1" i="1">
                <a:solidFill>
                  <a:srgbClr val="FF0000"/>
                </a:solidFill>
                <a:latin typeface="Arial" charset="0"/>
              </a:defRPr>
            </a:lvl6pPr>
            <a:lvl7pPr marL="2897188" indent="-220663" defTabSz="931863" eaLnBrk="0" fontAlgn="base" hangingPunct="0">
              <a:spcBef>
                <a:spcPct val="0"/>
              </a:spcBef>
              <a:spcAft>
                <a:spcPct val="0"/>
              </a:spcAft>
              <a:defRPr b="1" i="1">
                <a:solidFill>
                  <a:srgbClr val="FF0000"/>
                </a:solidFill>
                <a:latin typeface="Arial" charset="0"/>
              </a:defRPr>
            </a:lvl7pPr>
            <a:lvl8pPr marL="3354388" indent="-220663" defTabSz="931863" eaLnBrk="0" fontAlgn="base" hangingPunct="0">
              <a:spcBef>
                <a:spcPct val="0"/>
              </a:spcBef>
              <a:spcAft>
                <a:spcPct val="0"/>
              </a:spcAft>
              <a:defRPr b="1" i="1">
                <a:solidFill>
                  <a:srgbClr val="FF0000"/>
                </a:solidFill>
                <a:latin typeface="Arial" charset="0"/>
              </a:defRPr>
            </a:lvl8pPr>
            <a:lvl9pPr marL="3811588" indent="-220663" defTabSz="931863" eaLnBrk="0" fontAlgn="base" hangingPunct="0">
              <a:spcBef>
                <a:spcPct val="0"/>
              </a:spcBef>
              <a:spcAft>
                <a:spcPct val="0"/>
              </a:spcAft>
              <a:defRPr b="1" i="1">
                <a:solidFill>
                  <a:srgbClr val="FF0000"/>
                </a:solidFill>
                <a:latin typeface="Arial" charset="0"/>
              </a:defRPr>
            </a:lvl9pPr>
          </a:lstStyle>
          <a:p>
            <a:pPr algn="r" eaLnBrk="1" hangingPunct="1"/>
            <a:fld id="{50210C38-4A81-4E52-9CD7-803FECD40234}" type="slidenum">
              <a:rPr lang="en-US" altLang="en-US" sz="1300" b="0" i="0">
                <a:solidFill>
                  <a:schemeClr val="tx1"/>
                </a:solidFill>
                <a:latin typeface="Times New Roman" pitchFamily="18" charset="0"/>
              </a:rPr>
              <a:pPr algn="r" eaLnBrk="1" hangingPunct="1"/>
              <a:t>8</a:t>
            </a:fld>
            <a:endParaRPr lang="en-US" altLang="en-US" sz="1300" b="0" i="0" dirty="0">
              <a:solidFill>
                <a:schemeClr val="tx1"/>
              </a:solidFill>
              <a:latin typeface="Times New Roman" pitchFamily="18" charset="0"/>
            </a:endParaRPr>
          </a:p>
        </p:txBody>
      </p:sp>
      <p:sp>
        <p:nvSpPr>
          <p:cNvPr id="418819" name="Rectangle 2"/>
          <p:cNvSpPr>
            <a:spLocks noGrp="1" noRot="1" noChangeAspect="1" noChangeArrowheads="1" noTextEdit="1"/>
          </p:cNvSpPr>
          <p:nvPr>
            <p:ph type="sldImg"/>
          </p:nvPr>
        </p:nvSpPr>
        <p:spPr>
          <a:ln/>
        </p:spPr>
      </p:sp>
      <p:sp>
        <p:nvSpPr>
          <p:cNvPr id="418820" name="Rectangle 3"/>
          <p:cNvSpPr>
            <a:spLocks noGrp="1" noChangeArrowheads="1"/>
          </p:cNvSpPr>
          <p:nvPr>
            <p:ph type="body" idx="1"/>
          </p:nvPr>
        </p:nvSpPr>
        <p:spPr/>
        <p:txBody>
          <a:bodyPr/>
          <a:lstStyle/>
          <a:p>
            <a:pPr>
              <a:defRPr/>
            </a:pPr>
            <a:r>
              <a:rPr lang="en-US" altLang="en-US" dirty="0"/>
              <a:t>For </a:t>
            </a:r>
            <a:r>
              <a:rPr lang="en-US" altLang="en-US" dirty="0" smtClean="0"/>
              <a:t>software related inventions</a:t>
            </a:r>
            <a:r>
              <a:rPr lang="en-US" altLang="en-US" dirty="0"/>
              <a:t>, the knowledge in the state of the art and predictability tends to be </a:t>
            </a:r>
            <a:r>
              <a:rPr lang="en-US" altLang="en-US" dirty="0" smtClean="0"/>
              <a:t>high.  Thus</a:t>
            </a:r>
            <a:r>
              <a:rPr lang="en-US" altLang="en-US" dirty="0"/>
              <a:t>, </a:t>
            </a:r>
            <a:r>
              <a:rPr lang="en-US" altLang="en-US" dirty="0" smtClean="0"/>
              <a:t>for routine functions writing </a:t>
            </a:r>
            <a:r>
              <a:rPr lang="en-US" altLang="en-US" dirty="0"/>
              <a:t>a program to perform the claimed function will frequently be within the skill of a person of ordinary skill in the </a:t>
            </a:r>
            <a:r>
              <a:rPr lang="en-US" altLang="en-US" dirty="0" smtClean="0"/>
              <a:t>art.  </a:t>
            </a:r>
          </a:p>
          <a:p>
            <a:pPr>
              <a:defRPr/>
            </a:pPr>
            <a:endParaRPr lang="en-US" altLang="en-US" dirty="0" smtClean="0"/>
          </a:p>
          <a:p>
            <a:pPr>
              <a:defRPr/>
            </a:pPr>
            <a:r>
              <a:rPr lang="en-US" altLang="en-US" dirty="0" smtClean="0"/>
              <a:t>If </a:t>
            </a:r>
            <a:r>
              <a:rPr lang="en-US" altLang="en-US" dirty="0"/>
              <a:t>(1) the </a:t>
            </a:r>
            <a:r>
              <a:rPr lang="en-US" altLang="en-US" dirty="0" smtClean="0"/>
              <a:t>application </a:t>
            </a:r>
            <a:r>
              <a:rPr lang="en-US" altLang="en-US" dirty="0"/>
              <a:t>fails to disclose any program and (2) more than routine experimentation would be required of one skilled in the art to generate such a program, the examiner </a:t>
            </a:r>
            <a:r>
              <a:rPr lang="en-US" altLang="en-US" dirty="0" smtClean="0"/>
              <a:t>would </a:t>
            </a:r>
            <a:r>
              <a:rPr lang="en-US" altLang="en-US" dirty="0"/>
              <a:t>have a reasonable basis for challenging the sufficiency of such a </a:t>
            </a:r>
            <a:r>
              <a:rPr lang="en-US" altLang="en-US" dirty="0" smtClean="0"/>
              <a:t>disclosure.  The </a:t>
            </a:r>
            <a:r>
              <a:rPr lang="en-US" altLang="en-US" dirty="0"/>
              <a:t>amount of experimentation that is considered routine will vary depending on the facts and circumstances of individual cases and should be reviewed on a case-by-case </a:t>
            </a:r>
            <a:r>
              <a:rPr lang="en-US" altLang="en-US" dirty="0" smtClean="0"/>
              <a:t>basis. </a:t>
            </a:r>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a:t>
            </a:r>
            <a:r>
              <a:rPr lang="en-US" dirty="0"/>
              <a:t>the specification fails to enable the full scope of a claim, a rejection of the claim under § 112(a) is </a:t>
            </a:r>
            <a:r>
              <a:rPr lang="en-US" dirty="0" smtClean="0"/>
              <a:t>appropriate.  </a:t>
            </a:r>
            <a:r>
              <a:rPr lang="en-US" dirty="0"/>
              <a:t>Because there is a presumption that a specification as filed </a:t>
            </a:r>
            <a:r>
              <a:rPr lang="en-US" dirty="0" smtClean="0"/>
              <a:t>is enabled </a:t>
            </a:r>
            <a:r>
              <a:rPr lang="en-US" dirty="0"/>
              <a:t>under § 112(a), the </a:t>
            </a:r>
            <a:r>
              <a:rPr lang="en-US" dirty="0" smtClean="0"/>
              <a:t>burden </a:t>
            </a:r>
            <a:r>
              <a:rPr lang="en-US" dirty="0"/>
              <a:t>is on the examiner to set forth a </a:t>
            </a:r>
            <a:r>
              <a:rPr lang="en-US" i="1" dirty="0"/>
              <a:t>prima facie </a:t>
            </a:r>
            <a:r>
              <a:rPr lang="en-US" dirty="0"/>
              <a:t>case providing reasons why the specification is deficient and thus the claim that relies thereon is </a:t>
            </a:r>
            <a:r>
              <a:rPr lang="en-US" dirty="0" smtClean="0"/>
              <a:t>rejected.  In doing so, the examiner should:</a:t>
            </a:r>
            <a:endParaRPr lang="en-US" dirty="0"/>
          </a:p>
          <a:p>
            <a:pPr marL="171450" indent="-171450">
              <a:buFont typeface="Arial" panose="020B0604020202020204" pitchFamily="34" charset="0"/>
              <a:buChar char="•"/>
            </a:pPr>
            <a:r>
              <a:rPr lang="en-US" dirty="0"/>
              <a:t>Identify the claim and limitation at </a:t>
            </a:r>
            <a:r>
              <a:rPr lang="en-US" dirty="0" smtClean="0"/>
              <a:t>issue, and</a:t>
            </a:r>
            <a:endParaRPr lang="en-US" dirty="0"/>
          </a:p>
          <a:p>
            <a:pPr marL="171450" indent="-171450">
              <a:buFont typeface="Arial" panose="020B0604020202020204" pitchFamily="34" charset="0"/>
              <a:buChar char="•"/>
            </a:pPr>
            <a:r>
              <a:rPr lang="en-US" dirty="0"/>
              <a:t>Weigh </a:t>
            </a:r>
            <a:r>
              <a:rPr lang="en-US" dirty="0" smtClean="0"/>
              <a:t>all of the evidence </a:t>
            </a:r>
            <a:r>
              <a:rPr lang="en-US" dirty="0"/>
              <a:t>of record related to the pertinent </a:t>
            </a:r>
            <a:r>
              <a:rPr lang="en-US" i="1" dirty="0"/>
              <a:t>Wands</a:t>
            </a:r>
            <a:r>
              <a:rPr lang="en-US" dirty="0"/>
              <a:t> factors and provide reasons why undue experimentation would be needed to make and use the full scope of the claimed </a:t>
            </a:r>
            <a:r>
              <a:rPr lang="en-US" dirty="0" smtClean="0"/>
              <a:t>invention.  The </a:t>
            </a:r>
            <a:r>
              <a:rPr lang="en-US" dirty="0"/>
              <a:t>explanation of the rejection need only focus on those factors, reasons, and evidence that lead the examiner to </a:t>
            </a:r>
            <a:r>
              <a:rPr lang="en-US" dirty="0" smtClean="0"/>
              <a:t>conclude, for example, </a:t>
            </a:r>
            <a:r>
              <a:rPr lang="en-US" dirty="0"/>
              <a:t>that the specification fails to teach how to make and use the claimed invention without undue experimentation, or that the scope of any enablement provided to one skilled in the art is not commensurate with the scope of protection sought by the </a:t>
            </a:r>
            <a:r>
              <a:rPr lang="en-US" dirty="0" smtClean="0"/>
              <a:t>claims.</a:t>
            </a:r>
            <a:endParaRPr lang="en-US" dirty="0"/>
          </a:p>
          <a:p>
            <a:endParaRPr lang="en-US" dirty="0"/>
          </a:p>
        </p:txBody>
      </p:sp>
      <p:sp>
        <p:nvSpPr>
          <p:cNvPr id="4" name="Slide Number Placeholder 3"/>
          <p:cNvSpPr>
            <a:spLocks noGrp="1"/>
          </p:cNvSpPr>
          <p:nvPr>
            <p:ph type="sldNum" sz="quarter" idx="10"/>
          </p:nvPr>
        </p:nvSpPr>
        <p:spPr/>
        <p:txBody>
          <a:bodyPr/>
          <a:lstStyle/>
          <a:p>
            <a:fld id="{62F92C84-B01C-47C1-8F34-408C4D08CA9E}" type="slidenum">
              <a:rPr lang="en-US" smtClean="0"/>
              <a:t>9</a:t>
            </a:fld>
            <a:endParaRPr lang="en-US" dirty="0"/>
          </a:p>
        </p:txBody>
      </p:sp>
    </p:spTree>
    <p:extLst>
      <p:ext uri="{BB962C8B-B14F-4D97-AF65-F5344CB8AC3E}">
        <p14:creationId xmlns:p14="http://schemas.microsoft.com/office/powerpoint/2010/main" val="28046260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3265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189889"/>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2"/>
            <a:ext cx="2133600" cy="365125"/>
          </a:xfrm>
          <a:prstGeom prst="rect">
            <a:avLst/>
          </a:prstGeom>
        </p:spPr>
        <p:txBody>
          <a:bodyPr/>
          <a:lstStyle>
            <a:lvl1pPr>
              <a:defRPr>
                <a:latin typeface="Segoe UI"/>
              </a:defRPr>
            </a:lvl1pPr>
          </a:lstStyle>
          <a:p>
            <a:pPr defTabSz="457200"/>
            <a:endParaRPr lang="en-US" dirty="0">
              <a:solidFill>
                <a:prstClr val="black"/>
              </a:solidFill>
            </a:endParaRP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lvl1pPr>
              <a:defRPr>
                <a:latin typeface="Segoe UI"/>
              </a:defRPr>
            </a:lvl1pPr>
          </a:lstStyle>
          <a:p>
            <a:pPr defTabSz="457200"/>
            <a:endParaRPr lang="en-US" dirty="0">
              <a:solidFill>
                <a:prstClr val="black"/>
              </a:solidFill>
            </a:endParaRPr>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lvl1pPr>
              <a:defRPr>
                <a:latin typeface="Segoe UI"/>
              </a:defRPr>
            </a:lvl1pPr>
          </a:lstStyle>
          <a:p>
            <a:pPr defTabSz="457200"/>
            <a:fld id="{FD0CF2A8-0F06-0B4F-A023-17698AFBF42D}" type="slidenum">
              <a:rPr lang="en-US" smtClean="0">
                <a:solidFill>
                  <a:prstClr val="black"/>
                </a:solidFill>
              </a:rPr>
              <a:pPr defTabSz="457200"/>
              <a:t>‹#›</a:t>
            </a:fld>
            <a:endParaRPr lang="en-US" dirty="0">
              <a:solidFill>
                <a:prstClr val="black"/>
              </a:solidFill>
            </a:endParaRPr>
          </a:p>
        </p:txBody>
      </p:sp>
      <p:sp>
        <p:nvSpPr>
          <p:cNvPr id="10" name="Rectangle 9"/>
          <p:cNvSpPr/>
          <p:nvPr userDrawn="1"/>
        </p:nvSpPr>
        <p:spPr>
          <a:xfrm>
            <a:off x="-6196" y="5140270"/>
            <a:ext cx="9150195" cy="1717729"/>
          </a:xfrm>
          <a:custGeom>
            <a:avLst/>
            <a:gdLst>
              <a:gd name="connsiteX0" fmla="*/ 0 w 9144000"/>
              <a:gd name="connsiteY0" fmla="*/ 0 h 1762512"/>
              <a:gd name="connsiteX1" fmla="*/ 9144000 w 9144000"/>
              <a:gd name="connsiteY1" fmla="*/ 0 h 1762512"/>
              <a:gd name="connsiteX2" fmla="*/ 9144000 w 9144000"/>
              <a:gd name="connsiteY2" fmla="*/ 1762512 h 1762512"/>
              <a:gd name="connsiteX3" fmla="*/ 0 w 9144000"/>
              <a:gd name="connsiteY3" fmla="*/ 1762512 h 1762512"/>
              <a:gd name="connsiteX4" fmla="*/ 0 w 9144000"/>
              <a:gd name="connsiteY4" fmla="*/ 0 h 1762512"/>
              <a:gd name="connsiteX0" fmla="*/ 80537 w 9144000"/>
              <a:gd name="connsiteY0" fmla="*/ 613317 h 1762512"/>
              <a:gd name="connsiteX1" fmla="*/ 9144000 w 9144000"/>
              <a:gd name="connsiteY1" fmla="*/ 0 h 1762512"/>
              <a:gd name="connsiteX2" fmla="*/ 9144000 w 9144000"/>
              <a:gd name="connsiteY2" fmla="*/ 1762512 h 1762512"/>
              <a:gd name="connsiteX3" fmla="*/ 0 w 9144000"/>
              <a:gd name="connsiteY3" fmla="*/ 1762512 h 1762512"/>
              <a:gd name="connsiteX4" fmla="*/ 80537 w 9144000"/>
              <a:gd name="connsiteY4" fmla="*/ 613317 h 1762512"/>
              <a:gd name="connsiteX0" fmla="*/ 0 w 9150195"/>
              <a:gd name="connsiteY0" fmla="*/ 229219 h 1762512"/>
              <a:gd name="connsiteX1" fmla="*/ 9150195 w 9150195"/>
              <a:gd name="connsiteY1" fmla="*/ 0 h 1762512"/>
              <a:gd name="connsiteX2" fmla="*/ 9150195 w 9150195"/>
              <a:gd name="connsiteY2" fmla="*/ 1762512 h 1762512"/>
              <a:gd name="connsiteX3" fmla="*/ 6195 w 9150195"/>
              <a:gd name="connsiteY3" fmla="*/ 1762512 h 1762512"/>
              <a:gd name="connsiteX4" fmla="*/ 0 w 9150195"/>
              <a:gd name="connsiteY4" fmla="*/ 229219 h 1762512"/>
              <a:gd name="connsiteX0" fmla="*/ 0 w 9150195"/>
              <a:gd name="connsiteY0" fmla="*/ 229219 h 1762512"/>
              <a:gd name="connsiteX1" fmla="*/ 4161872 w 9150195"/>
              <a:gd name="connsiteY1" fmla="*/ 125335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 name="connsiteX0" fmla="*/ 0 w 9150195"/>
              <a:gd name="connsiteY0" fmla="*/ 229219 h 1762512"/>
              <a:gd name="connsiteX1" fmla="*/ 3997718 w 9150195"/>
              <a:gd name="connsiteY1" fmla="*/ 1252784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 name="connsiteX0" fmla="*/ 0 w 9150195"/>
              <a:gd name="connsiteY0" fmla="*/ 229219 h 1762512"/>
              <a:gd name="connsiteX1" fmla="*/ 3086234 w 9150195"/>
              <a:gd name="connsiteY1" fmla="*/ 475233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0195" h="1762512">
                <a:moveTo>
                  <a:pt x="0" y="229219"/>
                </a:moveTo>
                <a:lnTo>
                  <a:pt x="3086234" y="475233"/>
                </a:lnTo>
                <a:lnTo>
                  <a:pt x="9150195" y="0"/>
                </a:lnTo>
                <a:lnTo>
                  <a:pt x="9150195" y="1762512"/>
                </a:lnTo>
                <a:lnTo>
                  <a:pt x="6195" y="1762512"/>
                </a:lnTo>
                <a:lnTo>
                  <a:pt x="0" y="229219"/>
                </a:lnTo>
                <a:close/>
              </a:path>
            </a:pathLst>
          </a:cu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pic>
        <p:nvPicPr>
          <p:cNvPr id="8" name="Picture 7" descr="USPTO-logo-reverse-stacked-500px.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04527" y="5641981"/>
            <a:ext cx="1338876" cy="795277"/>
          </a:xfrm>
          <a:prstGeom prst="rect">
            <a:avLst/>
          </a:prstGeom>
        </p:spPr>
      </p:pic>
      <p:sp>
        <p:nvSpPr>
          <p:cNvPr id="12" name="Rectangle 9"/>
          <p:cNvSpPr/>
          <p:nvPr userDrawn="1"/>
        </p:nvSpPr>
        <p:spPr>
          <a:xfrm>
            <a:off x="-815" y="0"/>
            <a:ext cx="9144000" cy="453626"/>
          </a:xfrm>
          <a:custGeom>
            <a:avLst/>
            <a:gdLst>
              <a:gd name="connsiteX0" fmla="*/ 0 w 9144000"/>
              <a:gd name="connsiteY0" fmla="*/ 0 h 242186"/>
              <a:gd name="connsiteX1" fmla="*/ 9144000 w 9144000"/>
              <a:gd name="connsiteY1" fmla="*/ 0 h 242186"/>
              <a:gd name="connsiteX2" fmla="*/ 9144000 w 9144000"/>
              <a:gd name="connsiteY2" fmla="*/ 242186 h 242186"/>
              <a:gd name="connsiteX3" fmla="*/ 0 w 9144000"/>
              <a:gd name="connsiteY3" fmla="*/ 242186 h 242186"/>
              <a:gd name="connsiteX4" fmla="*/ 0 w 9144000"/>
              <a:gd name="connsiteY4" fmla="*/ 0 h 242186"/>
              <a:gd name="connsiteX0" fmla="*/ 0 w 9144000"/>
              <a:gd name="connsiteY0" fmla="*/ 0 h 472558"/>
              <a:gd name="connsiteX1" fmla="*/ 9144000 w 9144000"/>
              <a:gd name="connsiteY1" fmla="*/ 0 h 472558"/>
              <a:gd name="connsiteX2" fmla="*/ 9144000 w 9144000"/>
              <a:gd name="connsiteY2" fmla="*/ 242186 h 472558"/>
              <a:gd name="connsiteX3" fmla="*/ 6119628 w 9144000"/>
              <a:gd name="connsiteY3" fmla="*/ 472558 h 472558"/>
              <a:gd name="connsiteX4" fmla="*/ 0 w 9144000"/>
              <a:gd name="connsiteY4" fmla="*/ 0 h 472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472558">
                <a:moveTo>
                  <a:pt x="0" y="0"/>
                </a:moveTo>
                <a:lnTo>
                  <a:pt x="9144000" y="0"/>
                </a:lnTo>
                <a:lnTo>
                  <a:pt x="9144000" y="242186"/>
                </a:lnTo>
                <a:lnTo>
                  <a:pt x="6119628" y="472558"/>
                </a:lnTo>
                <a:lnTo>
                  <a:pt x="0" y="0"/>
                </a:lnTo>
                <a:close/>
              </a:path>
            </a:pathLst>
          </a:cu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Tree>
    <p:extLst>
      <p:ext uri="{BB962C8B-B14F-4D97-AF65-F5344CB8AC3E}">
        <p14:creationId xmlns:p14="http://schemas.microsoft.com/office/powerpoint/2010/main" val="1153803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17580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pic>
        <p:nvPicPr>
          <p:cNvPr id="5" name="Picture 4" descr="USPTO-logo-reverse-stacked-1000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61450" y="2222542"/>
            <a:ext cx="4021100" cy="2388533"/>
          </a:xfrm>
          <a:prstGeom prst="rect">
            <a:avLst/>
          </a:prstGeom>
        </p:spPr>
      </p:pic>
    </p:spTree>
    <p:extLst>
      <p:ext uri="{BB962C8B-B14F-4D97-AF65-F5344CB8AC3E}">
        <p14:creationId xmlns:p14="http://schemas.microsoft.com/office/powerpoint/2010/main" val="4088430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pic>
        <p:nvPicPr>
          <p:cNvPr id="4" name="Picture 3" descr="uspto_seal_1000px-colo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31406" y="1100287"/>
            <a:ext cx="3881188" cy="4657426"/>
          </a:xfrm>
          <a:prstGeom prst="rect">
            <a:avLst/>
          </a:prstGeom>
        </p:spPr>
      </p:pic>
    </p:spTree>
    <p:extLst>
      <p:ext uri="{BB962C8B-B14F-4D97-AF65-F5344CB8AC3E}">
        <p14:creationId xmlns:p14="http://schemas.microsoft.com/office/powerpoint/2010/main" val="32047117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a:xfrm>
            <a:off x="152400" y="6324600"/>
            <a:ext cx="1905000" cy="457200"/>
          </a:xfrm>
          <a:prstGeom prst="rect">
            <a:avLst/>
          </a:prstGeom>
        </p:spPr>
        <p:txBody>
          <a:bodyPr/>
          <a:lstStyle>
            <a:lvl1pPr>
              <a:defRPr smtClean="0"/>
            </a:lvl1pPr>
          </a:lstStyle>
          <a:p>
            <a:pPr>
              <a:defRPr/>
            </a:pPr>
            <a:endParaRPr lang="en-US" dirty="0"/>
          </a:p>
        </p:txBody>
      </p:sp>
      <p:sp>
        <p:nvSpPr>
          <p:cNvPr id="5" name="Rectangle 2053"/>
          <p:cNvSpPr>
            <a:spLocks noGrp="1" noChangeArrowheads="1"/>
          </p:cNvSpPr>
          <p:nvPr>
            <p:ph type="ftr" sz="quarter" idx="11"/>
          </p:nvPr>
        </p:nvSpPr>
        <p:spPr>
          <a:xfrm>
            <a:off x="3124200" y="6324600"/>
            <a:ext cx="2895600" cy="457200"/>
          </a:xfrm>
          <a:prstGeom prst="rect">
            <a:avLst/>
          </a:prstGeom>
        </p:spPr>
        <p:txBody>
          <a:bodyPr/>
          <a:lstStyle>
            <a:lvl1pPr>
              <a:defRPr/>
            </a:lvl1pPr>
          </a:lstStyle>
          <a:p>
            <a:endParaRPr lang="en-US" altLang="en-US" dirty="0"/>
          </a:p>
        </p:txBody>
      </p:sp>
      <p:sp>
        <p:nvSpPr>
          <p:cNvPr id="6" name="Rectangle 2054"/>
          <p:cNvSpPr>
            <a:spLocks noGrp="1" noChangeArrowheads="1"/>
          </p:cNvSpPr>
          <p:nvPr>
            <p:ph type="sldNum" sz="quarter" idx="12"/>
          </p:nvPr>
        </p:nvSpPr>
        <p:spPr>
          <a:xfrm>
            <a:off x="7086600" y="6324600"/>
            <a:ext cx="1905000" cy="457200"/>
          </a:xfrm>
          <a:prstGeom prst="rect">
            <a:avLst/>
          </a:prstGeom>
        </p:spPr>
        <p:txBody>
          <a:bodyPr/>
          <a:lstStyle>
            <a:lvl1pPr>
              <a:defRPr/>
            </a:lvl1pPr>
          </a:lstStyle>
          <a:p>
            <a:pPr>
              <a:defRPr/>
            </a:pPr>
            <a:fld id="{C9126AF3-8059-47BA-AE6D-7606CDD2A0C7}" type="slidenum">
              <a:rPr lang="en-US"/>
              <a:pPr>
                <a:defRPr/>
              </a:pPr>
              <a:t>‹#›</a:t>
            </a:fld>
            <a:endParaRPr lang="en-US" dirty="0"/>
          </a:p>
        </p:txBody>
      </p:sp>
    </p:spTree>
    <p:extLst>
      <p:ext uri="{BB962C8B-B14F-4D97-AF65-F5344CB8AC3E}">
        <p14:creationId xmlns:p14="http://schemas.microsoft.com/office/powerpoint/2010/main" val="2479760637"/>
      </p:ext>
    </p:extLst>
  </p:cSld>
  <p:clrMapOvr>
    <a:masterClrMapping/>
  </p:clrMapOvr>
  <p:transition>
    <p:checke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52"/>
          <p:cNvSpPr>
            <a:spLocks noGrp="1" noChangeArrowheads="1"/>
          </p:cNvSpPr>
          <p:nvPr>
            <p:ph type="dt" sz="half" idx="10"/>
          </p:nvPr>
        </p:nvSpPr>
        <p:spPr>
          <a:xfrm>
            <a:off x="152400" y="6324600"/>
            <a:ext cx="1905000" cy="457200"/>
          </a:xfrm>
          <a:prstGeom prst="rect">
            <a:avLst/>
          </a:prstGeom>
        </p:spPr>
        <p:txBody>
          <a:bodyPr/>
          <a:lstStyle>
            <a:lvl1pPr>
              <a:defRPr smtClean="0"/>
            </a:lvl1pPr>
          </a:lstStyle>
          <a:p>
            <a:pPr>
              <a:defRPr/>
            </a:pPr>
            <a:endParaRPr lang="en-US" dirty="0"/>
          </a:p>
        </p:txBody>
      </p:sp>
      <p:sp>
        <p:nvSpPr>
          <p:cNvPr id="5" name="Rectangle 2053"/>
          <p:cNvSpPr>
            <a:spLocks noGrp="1" noChangeArrowheads="1"/>
          </p:cNvSpPr>
          <p:nvPr>
            <p:ph type="ftr" sz="quarter" idx="11"/>
          </p:nvPr>
        </p:nvSpPr>
        <p:spPr>
          <a:xfrm>
            <a:off x="3124200" y="6324600"/>
            <a:ext cx="2895600" cy="457200"/>
          </a:xfrm>
          <a:prstGeom prst="rect">
            <a:avLst/>
          </a:prstGeom>
        </p:spPr>
        <p:txBody>
          <a:bodyPr/>
          <a:lstStyle>
            <a:lvl1pPr>
              <a:defRPr/>
            </a:lvl1pPr>
          </a:lstStyle>
          <a:p>
            <a:endParaRPr lang="en-US" altLang="en-US" dirty="0"/>
          </a:p>
        </p:txBody>
      </p:sp>
      <p:sp>
        <p:nvSpPr>
          <p:cNvPr id="6" name="Rectangle 2054"/>
          <p:cNvSpPr>
            <a:spLocks noGrp="1" noChangeArrowheads="1"/>
          </p:cNvSpPr>
          <p:nvPr>
            <p:ph type="sldNum" sz="quarter" idx="12"/>
          </p:nvPr>
        </p:nvSpPr>
        <p:spPr>
          <a:xfrm>
            <a:off x="7086600" y="6324600"/>
            <a:ext cx="1905000" cy="457200"/>
          </a:xfrm>
          <a:prstGeom prst="rect">
            <a:avLst/>
          </a:prstGeom>
        </p:spPr>
        <p:txBody>
          <a:bodyPr/>
          <a:lstStyle>
            <a:lvl1pPr>
              <a:defRPr/>
            </a:lvl1pPr>
          </a:lstStyle>
          <a:p>
            <a:pPr>
              <a:defRPr/>
            </a:pPr>
            <a:fld id="{C9126AF3-8059-47BA-AE6D-7606CDD2A0C7}" type="slidenum">
              <a:rPr lang="en-US"/>
              <a:pPr>
                <a:defRPr/>
              </a:pPr>
              <a:t>‹#›</a:t>
            </a:fld>
            <a:endParaRPr lang="en-US" dirty="0"/>
          </a:p>
        </p:txBody>
      </p:sp>
    </p:spTree>
    <p:extLst>
      <p:ext uri="{BB962C8B-B14F-4D97-AF65-F5344CB8AC3E}">
        <p14:creationId xmlns:p14="http://schemas.microsoft.com/office/powerpoint/2010/main" val="860913728"/>
      </p:ext>
    </p:extLst>
  </p:cSld>
  <p:clrMapOvr>
    <a:masterClrMapping/>
  </p:clrMapOvr>
  <p:transition>
    <p:checke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with background">
    <p:spTree>
      <p:nvGrpSpPr>
        <p:cNvPr id="1" name=""/>
        <p:cNvGrpSpPr/>
        <p:nvPr/>
      </p:nvGrpSpPr>
      <p:grpSpPr>
        <a:xfrm>
          <a:off x="0" y="0"/>
          <a:ext cx="0" cy="0"/>
          <a:chOff x="0" y="0"/>
          <a:chExt cx="0" cy="0"/>
        </a:xfrm>
      </p:grpSpPr>
      <p:sp>
        <p:nvSpPr>
          <p:cNvPr id="9" name="Rectangle 8"/>
          <p:cNvSpPr/>
          <p:nvPr userDrawn="1"/>
        </p:nvSpPr>
        <p:spPr>
          <a:xfrm>
            <a:off x="0" y="1"/>
            <a:ext cx="9144000" cy="6857999"/>
          </a:xfrm>
          <a:prstGeom prst="rect">
            <a:avLst/>
          </a:prstGeom>
          <a:blipFill dpi="0" rotWithShape="1">
            <a:blip>
              <a:alphaModFix amt="5000"/>
              <a:extLst>
                <a:ext uri="{28A0092B-C50C-407E-A947-70E740481C1C}">
                  <a14:useLocalDpi xmlns:a14="http://schemas.microsoft.com/office/drawing/2010/main" val="0"/>
                </a:ext>
              </a:extLst>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2" name="Title 1"/>
          <p:cNvSpPr>
            <a:spLocks noGrp="1"/>
          </p:cNvSpPr>
          <p:nvPr>
            <p:ph type="ctrTitle"/>
          </p:nvPr>
        </p:nvSpPr>
        <p:spPr>
          <a:xfrm>
            <a:off x="685800" y="1532650"/>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189889"/>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2"/>
            <a:ext cx="2133600" cy="365125"/>
          </a:xfrm>
          <a:prstGeom prst="rect">
            <a:avLst/>
          </a:prstGeom>
        </p:spPr>
        <p:txBody>
          <a:bodyPr/>
          <a:lstStyle>
            <a:lvl1pPr>
              <a:defRPr>
                <a:latin typeface="Segoe UI"/>
              </a:defRPr>
            </a:lvl1pPr>
          </a:lstStyle>
          <a:p>
            <a:pPr defTabSz="457200"/>
            <a:endParaRPr lang="en-US" dirty="0">
              <a:solidFill>
                <a:prstClr val="black"/>
              </a:solidFill>
            </a:endParaRP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lvl1pPr>
              <a:defRPr>
                <a:latin typeface="Segoe UI"/>
              </a:defRPr>
            </a:lvl1pPr>
          </a:lstStyle>
          <a:p>
            <a:pPr defTabSz="457200"/>
            <a:endParaRPr lang="en-US" dirty="0">
              <a:solidFill>
                <a:prstClr val="black"/>
              </a:solidFill>
            </a:endParaRPr>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lvl1pPr>
              <a:defRPr>
                <a:latin typeface="Segoe UI"/>
              </a:defRPr>
            </a:lvl1pPr>
          </a:lstStyle>
          <a:p>
            <a:pPr defTabSz="457200"/>
            <a:fld id="{FD0CF2A8-0F06-0B4F-A023-17698AFBF42D}" type="slidenum">
              <a:rPr lang="en-US" smtClean="0">
                <a:solidFill>
                  <a:prstClr val="black"/>
                </a:solidFill>
              </a:rPr>
              <a:pPr defTabSz="457200"/>
              <a:t>‹#›</a:t>
            </a:fld>
            <a:endParaRPr lang="en-US" dirty="0">
              <a:solidFill>
                <a:prstClr val="black"/>
              </a:solidFill>
            </a:endParaRPr>
          </a:p>
        </p:txBody>
      </p:sp>
      <p:sp>
        <p:nvSpPr>
          <p:cNvPr id="10" name="Rectangle 9"/>
          <p:cNvSpPr/>
          <p:nvPr userDrawn="1"/>
        </p:nvSpPr>
        <p:spPr>
          <a:xfrm>
            <a:off x="-6196" y="5140270"/>
            <a:ext cx="9150195" cy="1717729"/>
          </a:xfrm>
          <a:custGeom>
            <a:avLst/>
            <a:gdLst>
              <a:gd name="connsiteX0" fmla="*/ 0 w 9144000"/>
              <a:gd name="connsiteY0" fmla="*/ 0 h 1762512"/>
              <a:gd name="connsiteX1" fmla="*/ 9144000 w 9144000"/>
              <a:gd name="connsiteY1" fmla="*/ 0 h 1762512"/>
              <a:gd name="connsiteX2" fmla="*/ 9144000 w 9144000"/>
              <a:gd name="connsiteY2" fmla="*/ 1762512 h 1762512"/>
              <a:gd name="connsiteX3" fmla="*/ 0 w 9144000"/>
              <a:gd name="connsiteY3" fmla="*/ 1762512 h 1762512"/>
              <a:gd name="connsiteX4" fmla="*/ 0 w 9144000"/>
              <a:gd name="connsiteY4" fmla="*/ 0 h 1762512"/>
              <a:gd name="connsiteX0" fmla="*/ 80537 w 9144000"/>
              <a:gd name="connsiteY0" fmla="*/ 613317 h 1762512"/>
              <a:gd name="connsiteX1" fmla="*/ 9144000 w 9144000"/>
              <a:gd name="connsiteY1" fmla="*/ 0 h 1762512"/>
              <a:gd name="connsiteX2" fmla="*/ 9144000 w 9144000"/>
              <a:gd name="connsiteY2" fmla="*/ 1762512 h 1762512"/>
              <a:gd name="connsiteX3" fmla="*/ 0 w 9144000"/>
              <a:gd name="connsiteY3" fmla="*/ 1762512 h 1762512"/>
              <a:gd name="connsiteX4" fmla="*/ 80537 w 9144000"/>
              <a:gd name="connsiteY4" fmla="*/ 613317 h 1762512"/>
              <a:gd name="connsiteX0" fmla="*/ 0 w 9150195"/>
              <a:gd name="connsiteY0" fmla="*/ 229219 h 1762512"/>
              <a:gd name="connsiteX1" fmla="*/ 9150195 w 9150195"/>
              <a:gd name="connsiteY1" fmla="*/ 0 h 1762512"/>
              <a:gd name="connsiteX2" fmla="*/ 9150195 w 9150195"/>
              <a:gd name="connsiteY2" fmla="*/ 1762512 h 1762512"/>
              <a:gd name="connsiteX3" fmla="*/ 6195 w 9150195"/>
              <a:gd name="connsiteY3" fmla="*/ 1762512 h 1762512"/>
              <a:gd name="connsiteX4" fmla="*/ 0 w 9150195"/>
              <a:gd name="connsiteY4" fmla="*/ 229219 h 1762512"/>
              <a:gd name="connsiteX0" fmla="*/ 0 w 9150195"/>
              <a:gd name="connsiteY0" fmla="*/ 229219 h 1762512"/>
              <a:gd name="connsiteX1" fmla="*/ 4161872 w 9150195"/>
              <a:gd name="connsiteY1" fmla="*/ 125335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 name="connsiteX0" fmla="*/ 0 w 9150195"/>
              <a:gd name="connsiteY0" fmla="*/ 229219 h 1762512"/>
              <a:gd name="connsiteX1" fmla="*/ 3997718 w 9150195"/>
              <a:gd name="connsiteY1" fmla="*/ 1252784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 name="connsiteX0" fmla="*/ 0 w 9150195"/>
              <a:gd name="connsiteY0" fmla="*/ 229219 h 1762512"/>
              <a:gd name="connsiteX1" fmla="*/ 3086234 w 9150195"/>
              <a:gd name="connsiteY1" fmla="*/ 475233 h 1762512"/>
              <a:gd name="connsiteX2" fmla="*/ 9150195 w 9150195"/>
              <a:gd name="connsiteY2" fmla="*/ 0 h 1762512"/>
              <a:gd name="connsiteX3" fmla="*/ 9150195 w 9150195"/>
              <a:gd name="connsiteY3" fmla="*/ 1762512 h 1762512"/>
              <a:gd name="connsiteX4" fmla="*/ 6195 w 9150195"/>
              <a:gd name="connsiteY4" fmla="*/ 1762512 h 1762512"/>
              <a:gd name="connsiteX5" fmla="*/ 0 w 9150195"/>
              <a:gd name="connsiteY5" fmla="*/ 229219 h 1762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0195" h="1762512">
                <a:moveTo>
                  <a:pt x="0" y="229219"/>
                </a:moveTo>
                <a:lnTo>
                  <a:pt x="3086234" y="475233"/>
                </a:lnTo>
                <a:lnTo>
                  <a:pt x="9150195" y="0"/>
                </a:lnTo>
                <a:lnTo>
                  <a:pt x="9150195" y="1762512"/>
                </a:lnTo>
                <a:lnTo>
                  <a:pt x="6195" y="1762512"/>
                </a:lnTo>
                <a:lnTo>
                  <a:pt x="0" y="229219"/>
                </a:lnTo>
                <a:close/>
              </a:path>
            </a:pathLst>
          </a:cu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pic>
        <p:nvPicPr>
          <p:cNvPr id="8" name="Picture 7" descr="USPTO-logo-reverse-stacked-500px.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04527" y="5641981"/>
            <a:ext cx="1338876" cy="795277"/>
          </a:xfrm>
          <a:prstGeom prst="rect">
            <a:avLst/>
          </a:prstGeom>
        </p:spPr>
      </p:pic>
      <p:sp>
        <p:nvSpPr>
          <p:cNvPr id="12" name="Rectangle 9"/>
          <p:cNvSpPr/>
          <p:nvPr userDrawn="1"/>
        </p:nvSpPr>
        <p:spPr>
          <a:xfrm>
            <a:off x="-815" y="0"/>
            <a:ext cx="9144000" cy="453626"/>
          </a:xfrm>
          <a:custGeom>
            <a:avLst/>
            <a:gdLst>
              <a:gd name="connsiteX0" fmla="*/ 0 w 9144000"/>
              <a:gd name="connsiteY0" fmla="*/ 0 h 242186"/>
              <a:gd name="connsiteX1" fmla="*/ 9144000 w 9144000"/>
              <a:gd name="connsiteY1" fmla="*/ 0 h 242186"/>
              <a:gd name="connsiteX2" fmla="*/ 9144000 w 9144000"/>
              <a:gd name="connsiteY2" fmla="*/ 242186 h 242186"/>
              <a:gd name="connsiteX3" fmla="*/ 0 w 9144000"/>
              <a:gd name="connsiteY3" fmla="*/ 242186 h 242186"/>
              <a:gd name="connsiteX4" fmla="*/ 0 w 9144000"/>
              <a:gd name="connsiteY4" fmla="*/ 0 h 242186"/>
              <a:gd name="connsiteX0" fmla="*/ 0 w 9144000"/>
              <a:gd name="connsiteY0" fmla="*/ 0 h 472558"/>
              <a:gd name="connsiteX1" fmla="*/ 9144000 w 9144000"/>
              <a:gd name="connsiteY1" fmla="*/ 0 h 472558"/>
              <a:gd name="connsiteX2" fmla="*/ 9144000 w 9144000"/>
              <a:gd name="connsiteY2" fmla="*/ 242186 h 472558"/>
              <a:gd name="connsiteX3" fmla="*/ 6119628 w 9144000"/>
              <a:gd name="connsiteY3" fmla="*/ 472558 h 472558"/>
              <a:gd name="connsiteX4" fmla="*/ 0 w 9144000"/>
              <a:gd name="connsiteY4" fmla="*/ 0 h 472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472558">
                <a:moveTo>
                  <a:pt x="0" y="0"/>
                </a:moveTo>
                <a:lnTo>
                  <a:pt x="9144000" y="0"/>
                </a:lnTo>
                <a:lnTo>
                  <a:pt x="9144000" y="242186"/>
                </a:lnTo>
                <a:lnTo>
                  <a:pt x="6119628" y="472558"/>
                </a:lnTo>
                <a:lnTo>
                  <a:pt x="0" y="0"/>
                </a:lnTo>
                <a:close/>
              </a:path>
            </a:pathLst>
          </a:custGeom>
          <a:solidFill>
            <a:srgbClr val="164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Tree>
    <p:extLst>
      <p:ext uri="{BB962C8B-B14F-4D97-AF65-F5344CB8AC3E}">
        <p14:creationId xmlns:p14="http://schemas.microsoft.com/office/powerpoint/2010/main" val="1211501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737101"/>
            <a:ext cx="8229600" cy="40175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54933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546364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106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106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80588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8" cy="3603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6"/>
            <a:ext cx="4041775" cy="3603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17239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17006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8266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698499"/>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698499"/>
            <a:ext cx="5111750" cy="54276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2" y="1860549"/>
            <a:ext cx="3008313" cy="4265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60688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71496"/>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37101"/>
            <a:ext cx="8229600" cy="438906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9"/>
          <p:cNvSpPr/>
          <p:nvPr/>
        </p:nvSpPr>
        <p:spPr>
          <a:xfrm>
            <a:off x="-815" y="0"/>
            <a:ext cx="9144000" cy="453626"/>
          </a:xfrm>
          <a:custGeom>
            <a:avLst/>
            <a:gdLst>
              <a:gd name="connsiteX0" fmla="*/ 0 w 9144000"/>
              <a:gd name="connsiteY0" fmla="*/ 0 h 242186"/>
              <a:gd name="connsiteX1" fmla="*/ 9144000 w 9144000"/>
              <a:gd name="connsiteY1" fmla="*/ 0 h 242186"/>
              <a:gd name="connsiteX2" fmla="*/ 9144000 w 9144000"/>
              <a:gd name="connsiteY2" fmla="*/ 242186 h 242186"/>
              <a:gd name="connsiteX3" fmla="*/ 0 w 9144000"/>
              <a:gd name="connsiteY3" fmla="*/ 242186 h 242186"/>
              <a:gd name="connsiteX4" fmla="*/ 0 w 9144000"/>
              <a:gd name="connsiteY4" fmla="*/ 0 h 242186"/>
              <a:gd name="connsiteX0" fmla="*/ 0 w 9144000"/>
              <a:gd name="connsiteY0" fmla="*/ 0 h 472558"/>
              <a:gd name="connsiteX1" fmla="*/ 9144000 w 9144000"/>
              <a:gd name="connsiteY1" fmla="*/ 0 h 472558"/>
              <a:gd name="connsiteX2" fmla="*/ 9144000 w 9144000"/>
              <a:gd name="connsiteY2" fmla="*/ 242186 h 472558"/>
              <a:gd name="connsiteX3" fmla="*/ 6119628 w 9144000"/>
              <a:gd name="connsiteY3" fmla="*/ 472558 h 472558"/>
              <a:gd name="connsiteX4" fmla="*/ 0 w 9144000"/>
              <a:gd name="connsiteY4" fmla="*/ 0 h 472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472558">
                <a:moveTo>
                  <a:pt x="0" y="0"/>
                </a:moveTo>
                <a:lnTo>
                  <a:pt x="9144000" y="0"/>
                </a:lnTo>
                <a:lnTo>
                  <a:pt x="9144000" y="242186"/>
                </a:lnTo>
                <a:lnTo>
                  <a:pt x="6119628" y="472558"/>
                </a:lnTo>
                <a:lnTo>
                  <a:pt x="0" y="0"/>
                </a:lnTo>
                <a:close/>
              </a:path>
            </a:pathLst>
          </a:custGeom>
          <a:solidFill>
            <a:srgbClr val="164469">
              <a:alpha val="1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pic>
        <p:nvPicPr>
          <p:cNvPr id="5" name="Picture 4" descr="USPTO-logo-black-bug-only-500px.png"/>
          <p:cNvPicPr>
            <a:picLocks noChangeAspect="1"/>
          </p:cNvPicPr>
          <p:nvPr/>
        </p:nvPicPr>
        <p:blipFill>
          <a:blip r:embed="rId16" cstate="print">
            <a:alphaModFix amt="4000"/>
            <a:extLst>
              <a:ext uri="{28A0092B-C50C-407E-A947-70E740481C1C}">
                <a14:useLocalDpi xmlns:a14="http://schemas.microsoft.com/office/drawing/2010/main" val="0"/>
              </a:ext>
            </a:extLst>
          </a:blip>
          <a:stretch>
            <a:fillRect/>
          </a:stretch>
        </p:blipFill>
        <p:spPr>
          <a:xfrm>
            <a:off x="7404528" y="5877023"/>
            <a:ext cx="1338875" cy="560234"/>
          </a:xfrm>
          <a:prstGeom prst="rect">
            <a:avLst/>
          </a:prstGeom>
        </p:spPr>
      </p:pic>
    </p:spTree>
    <p:extLst>
      <p:ext uri="{BB962C8B-B14F-4D97-AF65-F5344CB8AC3E}">
        <p14:creationId xmlns:p14="http://schemas.microsoft.com/office/powerpoint/2010/main" val="2016179413"/>
      </p:ext>
    </p:extLst>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 id="2147483897" r:id="rId12"/>
    <p:sldLayoutId id="2147483902" r:id="rId13"/>
    <p:sldLayoutId id="2147483903" r:id="rId14"/>
  </p:sldLayoutIdLst>
  <p:hf hdr="0" dt="0"/>
  <p:txStyles>
    <p:titleStyle>
      <a:lvl1pPr algn="ctr" defTabSz="457200" rtl="0" eaLnBrk="1" latinLnBrk="0" hangingPunct="1">
        <a:spcBef>
          <a:spcPct val="0"/>
        </a:spcBef>
        <a:buNone/>
        <a:defRPr sz="4400" b="1" kern="1200">
          <a:solidFill>
            <a:schemeClr val="tx1"/>
          </a:solidFill>
          <a:latin typeface="Segoe UI"/>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Segoe UI"/>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Segoe UI"/>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Segoe UI"/>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Segoe UI"/>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Segoe UI"/>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88562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458200" cy="4838700"/>
          </a:xfrm>
        </p:spPr>
        <p:txBody>
          <a:bodyPr>
            <a:noAutofit/>
          </a:bodyPr>
          <a:lstStyle/>
          <a:p>
            <a:pPr>
              <a:spcBef>
                <a:spcPts val="0"/>
              </a:spcBef>
              <a:spcAft>
                <a:spcPts val="300"/>
              </a:spcAft>
            </a:pPr>
            <a:r>
              <a:rPr lang="en-US" sz="1800" dirty="0" smtClean="0"/>
              <a:t>When a rejection is appropriate, identify the claim limitation(s) that are not enabled and provide reasoning by explaining what is lacking in the specification</a:t>
            </a:r>
          </a:p>
          <a:p>
            <a:pPr lvl="1">
              <a:spcBef>
                <a:spcPts val="0"/>
              </a:spcBef>
              <a:spcAft>
                <a:spcPts val="300"/>
              </a:spcAft>
            </a:pPr>
            <a:r>
              <a:rPr lang="en-US" sz="1600" u="sng" dirty="0" smtClean="0"/>
              <a:t>Sample Explanation</a:t>
            </a:r>
            <a:r>
              <a:rPr lang="en-US" sz="1600" dirty="0" smtClean="0"/>
              <a:t>:</a:t>
            </a:r>
            <a:r>
              <a:rPr lang="en-US" sz="1600" i="1" dirty="0" smtClean="0"/>
              <a:t>  In claim 1, the broadest reasonable interpretation of the system includes disk drives. The specification does not disclose enough information for one of ordinary skill in the art to use the method to control vibrations in disk drives for “long seeks,” which are a common disk drive function. The state of the art at the time of filing shows that ways to control vibrations in disk drives was not predictable. The specification does not provide direction as to how to solve the problem with long seeks.  Taking these factors into account, undue experimentation would be required by one of ordinary skill in the art to practice the full scope of claim 1. Thus, claim 1 is not enabled by the disclosure. </a:t>
            </a:r>
            <a:endParaRPr lang="en-US" sz="1600" i="1" dirty="0"/>
          </a:p>
          <a:p>
            <a:pPr lvl="1">
              <a:spcBef>
                <a:spcPts val="0"/>
              </a:spcBef>
              <a:spcAft>
                <a:spcPts val="300"/>
              </a:spcAft>
            </a:pPr>
            <a:endParaRPr lang="en-US" sz="1600" i="1" dirty="0"/>
          </a:p>
          <a:p>
            <a:pPr>
              <a:spcBef>
                <a:spcPts val="0"/>
              </a:spcBef>
              <a:spcAft>
                <a:spcPts val="300"/>
              </a:spcAft>
              <a:buFont typeface="Arial" panose="020B0604020202020204" pitchFamily="34" charset="0"/>
              <a:buChar char="•"/>
            </a:pPr>
            <a:r>
              <a:rPr lang="en-US" sz="1800" dirty="0" smtClean="0"/>
              <a:t>Form paragraphs: 7.30.01 – Statement of Statutory Basis; 7.31.02 – Rejection, Enablement; and 7.31.03 – Rejection, Scope of Enablement</a:t>
            </a:r>
          </a:p>
          <a:p>
            <a:pPr lvl="2">
              <a:spcBef>
                <a:spcPts val="0"/>
              </a:spcBef>
              <a:spcAft>
                <a:spcPts val="300"/>
              </a:spcAft>
            </a:pPr>
            <a:endParaRPr lang="en-US" sz="1000" dirty="0" smtClean="0"/>
          </a:p>
          <a:p>
            <a:pPr>
              <a:spcBef>
                <a:spcPts val="0"/>
              </a:spcBef>
              <a:spcAft>
                <a:spcPts val="300"/>
              </a:spcAft>
            </a:pPr>
            <a:r>
              <a:rPr lang="en-US" sz="1800" dirty="0" smtClean="0"/>
              <a:t>Under compact prosecution, any claim amendments recognized by the examiner that would resolve the issue should be noted early in prosecution</a:t>
            </a:r>
          </a:p>
          <a:p>
            <a:pPr marL="0" lvl="2" indent="0">
              <a:spcBef>
                <a:spcPts val="0"/>
              </a:spcBef>
              <a:spcAft>
                <a:spcPts val="300"/>
              </a:spcAft>
              <a:buNone/>
            </a:pPr>
            <a:r>
              <a:rPr lang="en-US" sz="1600" i="1" dirty="0" smtClean="0"/>
              <a:t>MPEP </a:t>
            </a:r>
            <a:r>
              <a:rPr lang="en-US" sz="1600" i="1" dirty="0"/>
              <a:t>2164.04 </a:t>
            </a:r>
            <a:endParaRPr lang="en-US" sz="1800" dirty="0" smtClean="0"/>
          </a:p>
          <a:p>
            <a:pPr marL="400050" lvl="1" indent="0">
              <a:spcBef>
                <a:spcPts val="0"/>
              </a:spcBef>
              <a:spcAft>
                <a:spcPts val="300"/>
              </a:spcAft>
              <a:buNone/>
            </a:pPr>
            <a:endParaRPr lang="en-US" sz="2000" dirty="0" smtClean="0"/>
          </a:p>
        </p:txBody>
      </p:sp>
      <p:sp>
        <p:nvSpPr>
          <p:cNvPr id="4" name="Rectangle 2054"/>
          <p:cNvSpPr txBox="1">
            <a:spLocks noChangeArrowheads="1"/>
          </p:cNvSpPr>
          <p:nvPr/>
        </p:nvSpPr>
        <p:spPr>
          <a:xfrm>
            <a:off x="8305800" y="6400800"/>
            <a:ext cx="762000" cy="228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058D84-CFE6-45DB-BBFD-EA17AE6CFEDE}" type="slidenum">
              <a:rPr lang="en-US" smtClean="0"/>
              <a:pPr>
                <a:defRPr/>
              </a:pPr>
              <a:t>10</a:t>
            </a:fld>
            <a:endParaRPr lang="en-US" dirty="0"/>
          </a:p>
        </p:txBody>
      </p:sp>
      <p:sp>
        <p:nvSpPr>
          <p:cNvPr id="7" name="Title 1"/>
          <p:cNvSpPr>
            <a:spLocks noGrp="1"/>
          </p:cNvSpPr>
          <p:nvPr>
            <p:ph type="title"/>
          </p:nvPr>
        </p:nvSpPr>
        <p:spPr>
          <a:xfrm>
            <a:off x="381000" y="600096"/>
            <a:ext cx="7924800" cy="619104"/>
          </a:xfrm>
        </p:spPr>
        <p:txBody>
          <a:bodyPr>
            <a:noAutofit/>
          </a:bodyPr>
          <a:lstStyle/>
          <a:p>
            <a:r>
              <a:rPr lang="en-US" sz="3200" b="0" dirty="0">
                <a:latin typeface="+mj-lt"/>
              </a:rPr>
              <a:t>Establishing a </a:t>
            </a:r>
            <a:r>
              <a:rPr lang="en-US" sz="3200" b="0" i="1" dirty="0">
                <a:latin typeface="+mj-lt"/>
              </a:rPr>
              <a:t>Prima Facie </a:t>
            </a:r>
            <a:r>
              <a:rPr lang="en-US" sz="3200" b="0" dirty="0">
                <a:latin typeface="+mj-lt"/>
              </a:rPr>
              <a:t>Case to Make a § 112(a) </a:t>
            </a:r>
            <a:r>
              <a:rPr lang="en-US" sz="3200" b="0" dirty="0" smtClean="0">
                <a:latin typeface="+mj-lt"/>
              </a:rPr>
              <a:t>Rejection (Continued)</a:t>
            </a:r>
            <a:endParaRPr lang="en-US" sz="3200" b="0" dirty="0">
              <a:latin typeface="+mj-lt"/>
            </a:endParaRPr>
          </a:p>
        </p:txBody>
      </p:sp>
    </p:spTree>
    <p:extLst>
      <p:ext uri="{BB962C8B-B14F-4D97-AF65-F5344CB8AC3E}">
        <p14:creationId xmlns:p14="http://schemas.microsoft.com/office/powerpoint/2010/main" val="3986173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95304"/>
          </a:xfrm>
        </p:spPr>
        <p:txBody>
          <a:bodyPr>
            <a:normAutofit/>
          </a:bodyPr>
          <a:lstStyle/>
          <a:p>
            <a:r>
              <a:rPr lang="en-US" sz="2800" b="0" dirty="0" smtClean="0">
                <a:latin typeface="+mj-lt"/>
              </a:rPr>
              <a:t>Example 1: Enablement </a:t>
            </a:r>
            <a:endParaRPr lang="en-US" sz="2800" b="0" dirty="0">
              <a:latin typeface="+mj-lt"/>
            </a:endParaRPr>
          </a:p>
        </p:txBody>
      </p:sp>
      <p:sp>
        <p:nvSpPr>
          <p:cNvPr id="3" name="Content Placeholder 2"/>
          <p:cNvSpPr>
            <a:spLocks noGrp="1"/>
          </p:cNvSpPr>
          <p:nvPr>
            <p:ph idx="1"/>
          </p:nvPr>
        </p:nvSpPr>
        <p:spPr>
          <a:xfrm>
            <a:off x="304800" y="914400"/>
            <a:ext cx="8534400" cy="5867400"/>
          </a:xfrm>
        </p:spPr>
        <p:txBody>
          <a:bodyPr>
            <a:noAutofit/>
          </a:bodyPr>
          <a:lstStyle/>
          <a:p>
            <a:pPr marL="0" indent="0">
              <a:spcBef>
                <a:spcPts val="0"/>
              </a:spcBef>
              <a:spcAft>
                <a:spcPts val="300"/>
              </a:spcAft>
              <a:buNone/>
            </a:pPr>
            <a:r>
              <a:rPr lang="en-US" sz="1800" i="1" dirty="0" smtClean="0"/>
              <a:t>Claim 1. A device forming a junction having a resistance comprising:</a:t>
            </a:r>
          </a:p>
          <a:p>
            <a:pPr marL="0" indent="0">
              <a:spcBef>
                <a:spcPts val="0"/>
              </a:spcBef>
              <a:spcAft>
                <a:spcPts val="300"/>
              </a:spcAft>
              <a:buNone/>
            </a:pPr>
            <a:r>
              <a:rPr lang="en-US" sz="1800" i="1" dirty="0" smtClean="0"/>
              <a:t>	a first electrode having a first magnetization direction, a second electrode having a second magnetization direction, and</a:t>
            </a:r>
          </a:p>
          <a:p>
            <a:pPr marL="0" indent="0">
              <a:spcBef>
                <a:spcPts val="0"/>
              </a:spcBef>
              <a:spcAft>
                <a:spcPts val="300"/>
              </a:spcAft>
              <a:buNone/>
            </a:pPr>
            <a:r>
              <a:rPr lang="en-US" sz="1800" i="1" dirty="0" smtClean="0"/>
              <a:t>	an electrical insulator between the first and second electrodes, wherein applying a small magnitude or electromagnetic energy to the junction reverses at least one of the magnetization directions and </a:t>
            </a:r>
            <a:r>
              <a:rPr lang="en-US" sz="1800" b="1" i="1" dirty="0" smtClean="0"/>
              <a:t>causes a change in the resistance by at least 10% </a:t>
            </a:r>
            <a:r>
              <a:rPr lang="en-US" sz="1800" i="1" dirty="0" smtClean="0"/>
              <a:t>at room temperature.</a:t>
            </a:r>
            <a:r>
              <a:rPr lang="en-US" sz="1800" dirty="0" smtClean="0"/>
              <a:t> </a:t>
            </a:r>
          </a:p>
          <a:p>
            <a:pPr>
              <a:spcBef>
                <a:spcPts val="0"/>
              </a:spcBef>
              <a:spcAft>
                <a:spcPts val="300"/>
              </a:spcAft>
              <a:buFont typeface="Wingdings" panose="05000000000000000000" pitchFamily="2" charset="2"/>
              <a:buChar char="Ø"/>
            </a:pPr>
            <a:endParaRPr lang="en-US" sz="1600" dirty="0" smtClean="0"/>
          </a:p>
          <a:p>
            <a:pPr>
              <a:spcBef>
                <a:spcPts val="0"/>
              </a:spcBef>
              <a:spcAft>
                <a:spcPts val="300"/>
              </a:spcAft>
              <a:buFont typeface="Wingdings" panose="05000000000000000000" pitchFamily="2" charset="2"/>
              <a:buChar char="Ø"/>
            </a:pPr>
            <a:r>
              <a:rPr lang="en-US" sz="1800" dirty="0" smtClean="0"/>
              <a:t>The claim </a:t>
            </a:r>
            <a:r>
              <a:rPr lang="en-US" sz="1800" dirty="0"/>
              <a:t>limitation “change in the resistance by at least 10</a:t>
            </a:r>
            <a:r>
              <a:rPr lang="en-US" sz="1800" dirty="0" smtClean="0"/>
              <a:t>%” was construed to cover resistive changes from 10% up to infinity</a:t>
            </a:r>
          </a:p>
          <a:p>
            <a:pPr lvl="2">
              <a:spcBef>
                <a:spcPts val="0"/>
              </a:spcBef>
              <a:spcAft>
                <a:spcPts val="300"/>
              </a:spcAft>
              <a:buFont typeface="Wingdings" panose="05000000000000000000" pitchFamily="2" charset="2"/>
              <a:buChar char="Ø"/>
            </a:pPr>
            <a:endParaRPr lang="en-US" sz="1800" dirty="0" smtClean="0"/>
          </a:p>
          <a:p>
            <a:pPr>
              <a:spcBef>
                <a:spcPts val="0"/>
              </a:spcBef>
              <a:spcAft>
                <a:spcPts val="300"/>
              </a:spcAft>
              <a:buFont typeface="Arial" panose="020B0604020202020204" pitchFamily="34" charset="0"/>
              <a:buChar char="•"/>
            </a:pPr>
            <a:r>
              <a:rPr lang="en-US" sz="1800" dirty="0"/>
              <a:t>Does the specification </a:t>
            </a:r>
            <a:r>
              <a:rPr lang="en-US" sz="1800" dirty="0" smtClean="0"/>
              <a:t>enable the full scope of the </a:t>
            </a:r>
            <a:r>
              <a:rPr lang="en-US" sz="1800" dirty="0"/>
              <a:t>bolded </a:t>
            </a:r>
            <a:r>
              <a:rPr lang="en-US" sz="1800" dirty="0" smtClean="0"/>
              <a:t>claim limitation?  </a:t>
            </a:r>
            <a:endParaRPr lang="en-US" sz="1800" dirty="0"/>
          </a:p>
          <a:p>
            <a:pPr lvl="1">
              <a:spcBef>
                <a:spcPts val="0"/>
              </a:spcBef>
              <a:spcAft>
                <a:spcPts val="300"/>
              </a:spcAft>
              <a:buFont typeface="Segoe UI" panose="020B0502040204020203" pitchFamily="34" charset="0"/>
              <a:buChar char="−"/>
            </a:pPr>
            <a:r>
              <a:rPr lang="en-US" sz="1600" dirty="0" smtClean="0"/>
              <a:t>The specification explains the manufacture of a tri-layer tunnel junction and ways to incorporate the device into read-write sensor heads for computer disk storage. The specification teaches that the fundamental science of the tunneling junction was known for many years, but failed to produce adequate level of change in the tunneling resistance for practical applications. The specification explains that yielding a 24% resistive change represents an “ideal case,” and discloses that as much as an 11.8% resistive change was achieved in practice. </a:t>
            </a:r>
          </a:p>
        </p:txBody>
      </p:sp>
      <p:sp>
        <p:nvSpPr>
          <p:cNvPr id="4" name="Rectangle 2054"/>
          <p:cNvSpPr txBox="1">
            <a:spLocks noChangeArrowheads="1"/>
          </p:cNvSpPr>
          <p:nvPr/>
        </p:nvSpPr>
        <p:spPr>
          <a:xfrm>
            <a:off x="8305800" y="6400800"/>
            <a:ext cx="762000" cy="228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058D84-CFE6-45DB-BBFD-EA17AE6CFEDE}" type="slidenum">
              <a:rPr lang="en-US" smtClean="0"/>
              <a:pPr>
                <a:defRPr/>
              </a:pPr>
              <a:t>11</a:t>
            </a:fld>
            <a:endParaRPr lang="en-US" dirty="0"/>
          </a:p>
        </p:txBody>
      </p:sp>
    </p:spTree>
    <p:extLst>
      <p:ext uri="{BB962C8B-B14F-4D97-AF65-F5344CB8AC3E}">
        <p14:creationId xmlns:p14="http://schemas.microsoft.com/office/powerpoint/2010/main" val="1764074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95304"/>
          </a:xfrm>
        </p:spPr>
        <p:txBody>
          <a:bodyPr>
            <a:normAutofit/>
          </a:bodyPr>
          <a:lstStyle/>
          <a:p>
            <a:r>
              <a:rPr lang="en-US" sz="2800" b="0" dirty="0" smtClean="0">
                <a:latin typeface="+mj-lt"/>
              </a:rPr>
              <a:t>Example 1: Enablement – Not Satisfied</a:t>
            </a:r>
            <a:endParaRPr lang="en-US" sz="2800" b="0" dirty="0">
              <a:latin typeface="+mj-lt"/>
            </a:endParaRPr>
          </a:p>
        </p:txBody>
      </p:sp>
      <p:sp>
        <p:nvSpPr>
          <p:cNvPr id="3" name="Content Placeholder 2"/>
          <p:cNvSpPr>
            <a:spLocks noGrp="1"/>
          </p:cNvSpPr>
          <p:nvPr>
            <p:ph idx="1"/>
          </p:nvPr>
        </p:nvSpPr>
        <p:spPr>
          <a:xfrm>
            <a:off x="533400" y="990600"/>
            <a:ext cx="8077200" cy="5524500"/>
          </a:xfrm>
        </p:spPr>
        <p:txBody>
          <a:bodyPr>
            <a:noAutofit/>
          </a:bodyPr>
          <a:lstStyle/>
          <a:p>
            <a:pPr>
              <a:spcBef>
                <a:spcPts val="0"/>
              </a:spcBef>
              <a:spcAft>
                <a:spcPts val="300"/>
              </a:spcAft>
              <a:buFont typeface="Arial" panose="020B0604020202020204" pitchFamily="34" charset="0"/>
              <a:buChar char="•"/>
            </a:pPr>
            <a:r>
              <a:rPr lang="en-US" sz="2400" dirty="0" smtClean="0"/>
              <a:t>No, the specification does not enable the full scope of claim 1</a:t>
            </a:r>
          </a:p>
          <a:p>
            <a:pPr lvl="1">
              <a:spcBef>
                <a:spcPts val="0"/>
              </a:spcBef>
              <a:spcAft>
                <a:spcPts val="300"/>
              </a:spcAft>
              <a:buFont typeface="Segoe UI" panose="020B0502040204020203" pitchFamily="34" charset="0"/>
              <a:buChar char="−"/>
            </a:pPr>
            <a:r>
              <a:rPr lang="en-US" sz="1800" dirty="0" smtClean="0"/>
              <a:t>The record contained no showing that the knowledge of a person of skill in the art at the time of filing would have been able to achieve resistive changes in values that greatly exceed 10% without undue experimentation.</a:t>
            </a:r>
          </a:p>
          <a:p>
            <a:pPr lvl="1">
              <a:spcBef>
                <a:spcPts val="0"/>
              </a:spcBef>
              <a:spcAft>
                <a:spcPts val="300"/>
              </a:spcAft>
              <a:buFont typeface="Segoe UI" panose="020B0502040204020203" pitchFamily="34" charset="0"/>
              <a:buChar char="−"/>
            </a:pPr>
            <a:r>
              <a:rPr lang="en-US" sz="1800" u="sng" dirty="0" smtClean="0"/>
              <a:t>Sample </a:t>
            </a:r>
            <a:r>
              <a:rPr lang="en-US" sz="1800" u="sng" dirty="0"/>
              <a:t>explanation for enablement </a:t>
            </a:r>
            <a:r>
              <a:rPr lang="en-US" sz="1800" u="sng" dirty="0" smtClean="0"/>
              <a:t>rejection based on </a:t>
            </a:r>
            <a:r>
              <a:rPr lang="en-US" sz="1800" i="1" u="sng" dirty="0" smtClean="0"/>
              <a:t>Wands</a:t>
            </a:r>
            <a:r>
              <a:rPr lang="en-US" sz="1800" u="sng" dirty="0" smtClean="0"/>
              <a:t> factors</a:t>
            </a:r>
            <a:r>
              <a:rPr lang="en-US" sz="1800" dirty="0" smtClean="0"/>
              <a:t>: </a:t>
            </a:r>
            <a:r>
              <a:rPr lang="en-US" sz="1800" i="1" dirty="0"/>
              <a:t>The broadest reasonable interpretation of claim 1 covers a device with resistive changes from 10% up to infinity. The specification discloses enough information for one of ordinary skill in the art to make a device with a resistive change of 11.8%.  The specification does not provide direction on how to obtain higher values of resistive change.  At the time of filing, the state of the art was such that obtaining a resistive change of 24% was ideal.  Thus, the disclosed example does not bear a reasonable correlation to the </a:t>
            </a:r>
            <a:r>
              <a:rPr lang="en-US" sz="1800" i="1" dirty="0" smtClean="0"/>
              <a:t>full scope </a:t>
            </a:r>
            <a:r>
              <a:rPr lang="en-US" sz="1800" i="1" dirty="0"/>
              <a:t>of the claim. Taking these factors into account, undue experimentation would be required by one of ordinary skill in the art to practice the full scope of claim 1. </a:t>
            </a:r>
            <a:endParaRPr lang="en-US" altLang="en-US" sz="1800" strike="sngStrike" dirty="0"/>
          </a:p>
        </p:txBody>
      </p:sp>
      <p:sp>
        <p:nvSpPr>
          <p:cNvPr id="4" name="Rectangle 2054"/>
          <p:cNvSpPr txBox="1">
            <a:spLocks noChangeArrowheads="1"/>
          </p:cNvSpPr>
          <p:nvPr/>
        </p:nvSpPr>
        <p:spPr>
          <a:xfrm>
            <a:off x="8305800" y="6400800"/>
            <a:ext cx="762000" cy="228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058D84-CFE6-45DB-BBFD-EA17AE6CFEDE}" type="slidenum">
              <a:rPr lang="en-US" smtClean="0"/>
              <a:pPr>
                <a:defRPr/>
              </a:pPr>
              <a:t>12</a:t>
            </a:fld>
            <a:endParaRPr lang="en-US" dirty="0"/>
          </a:p>
        </p:txBody>
      </p:sp>
    </p:spTree>
    <p:extLst>
      <p:ext uri="{BB962C8B-B14F-4D97-AF65-F5344CB8AC3E}">
        <p14:creationId xmlns:p14="http://schemas.microsoft.com/office/powerpoint/2010/main" val="14683487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667" y="228600"/>
            <a:ext cx="8229600" cy="695304"/>
          </a:xfrm>
        </p:spPr>
        <p:txBody>
          <a:bodyPr>
            <a:normAutofit/>
          </a:bodyPr>
          <a:lstStyle/>
          <a:p>
            <a:r>
              <a:rPr lang="en-US" sz="2800" b="0" dirty="0" smtClean="0">
                <a:latin typeface="+mj-lt"/>
              </a:rPr>
              <a:t>Example 2: Enablement</a:t>
            </a:r>
            <a:endParaRPr lang="en-US" sz="2800" b="0" dirty="0">
              <a:latin typeface="+mj-lt"/>
            </a:endParaRPr>
          </a:p>
        </p:txBody>
      </p:sp>
      <p:sp>
        <p:nvSpPr>
          <p:cNvPr id="3" name="Content Placeholder 2"/>
          <p:cNvSpPr>
            <a:spLocks noGrp="1"/>
          </p:cNvSpPr>
          <p:nvPr>
            <p:ph idx="1"/>
          </p:nvPr>
        </p:nvSpPr>
        <p:spPr>
          <a:xfrm>
            <a:off x="580292" y="1008185"/>
            <a:ext cx="8077200" cy="5621215"/>
          </a:xfrm>
        </p:spPr>
        <p:txBody>
          <a:bodyPr>
            <a:noAutofit/>
          </a:bodyPr>
          <a:lstStyle/>
          <a:p>
            <a:pPr marL="0" indent="0">
              <a:spcBef>
                <a:spcPts val="0"/>
              </a:spcBef>
              <a:spcAft>
                <a:spcPts val="300"/>
              </a:spcAft>
              <a:buNone/>
            </a:pPr>
            <a:r>
              <a:rPr lang="en-US" sz="1800" i="1" dirty="0"/>
              <a:t>Claim 1. A device forming a junction having a resistance comprising:</a:t>
            </a:r>
          </a:p>
          <a:p>
            <a:pPr marL="0" indent="0">
              <a:spcBef>
                <a:spcPts val="0"/>
              </a:spcBef>
              <a:spcAft>
                <a:spcPts val="300"/>
              </a:spcAft>
              <a:buNone/>
            </a:pPr>
            <a:r>
              <a:rPr lang="en-US" sz="1800" i="1" dirty="0"/>
              <a:t>	a first electrode having a first magnetization direction, a second electrode having a second magnetization direction, and</a:t>
            </a:r>
          </a:p>
          <a:p>
            <a:pPr marL="0" indent="0">
              <a:spcBef>
                <a:spcPts val="0"/>
              </a:spcBef>
              <a:spcAft>
                <a:spcPts val="300"/>
              </a:spcAft>
              <a:buNone/>
            </a:pPr>
            <a:r>
              <a:rPr lang="en-US" sz="1800" i="1" dirty="0"/>
              <a:t>	an electrical insulator between the first and second electrodes, wherein applying a small magnitude or electromagnetic energy to the junction reverses at least one of the magnetization directions and </a:t>
            </a:r>
            <a:r>
              <a:rPr lang="en-US" sz="1800" b="1" i="1" dirty="0"/>
              <a:t>causes a change in the </a:t>
            </a:r>
            <a:r>
              <a:rPr lang="en-US" sz="1800" b="1" i="1" dirty="0" smtClean="0"/>
              <a:t>resistance by up to about 12% </a:t>
            </a:r>
            <a:r>
              <a:rPr lang="en-US" sz="1800" i="1" dirty="0"/>
              <a:t>at room temperature.</a:t>
            </a:r>
            <a:r>
              <a:rPr lang="en-US" sz="1800" dirty="0"/>
              <a:t> </a:t>
            </a:r>
          </a:p>
          <a:p>
            <a:pPr>
              <a:spcBef>
                <a:spcPts val="0"/>
              </a:spcBef>
              <a:spcAft>
                <a:spcPts val="300"/>
              </a:spcAft>
              <a:buFont typeface="Wingdings" panose="05000000000000000000" pitchFamily="2" charset="2"/>
              <a:buChar char="Ø"/>
            </a:pPr>
            <a:endParaRPr lang="en-US" sz="1600" dirty="0"/>
          </a:p>
          <a:p>
            <a:pPr marL="914400" lvl="2" indent="0">
              <a:spcBef>
                <a:spcPts val="0"/>
              </a:spcBef>
              <a:spcAft>
                <a:spcPts val="300"/>
              </a:spcAft>
              <a:buNone/>
            </a:pPr>
            <a:endParaRPr lang="en-US" sz="1800" dirty="0" smtClean="0"/>
          </a:p>
          <a:p>
            <a:pPr>
              <a:spcBef>
                <a:spcPts val="0"/>
              </a:spcBef>
              <a:spcAft>
                <a:spcPts val="300"/>
              </a:spcAft>
              <a:buFont typeface="Arial" panose="020B0604020202020204" pitchFamily="34" charset="0"/>
              <a:buChar char="•"/>
            </a:pPr>
            <a:r>
              <a:rPr lang="en-US" sz="1800" dirty="0" smtClean="0"/>
              <a:t>Does </a:t>
            </a:r>
            <a:r>
              <a:rPr lang="en-US" sz="1800" dirty="0"/>
              <a:t>the specification enable the full scope of the bolded claim limitation?  </a:t>
            </a:r>
          </a:p>
          <a:p>
            <a:pPr lvl="1">
              <a:spcBef>
                <a:spcPts val="0"/>
              </a:spcBef>
              <a:spcAft>
                <a:spcPts val="300"/>
              </a:spcAft>
              <a:buFont typeface="Segoe UI" panose="020B0502040204020203" pitchFamily="34" charset="0"/>
              <a:buChar char="−"/>
            </a:pPr>
            <a:r>
              <a:rPr lang="en-US" sz="1600" dirty="0"/>
              <a:t>The specification explains the manufacture of a tri-layer tunnel junction and ways to incorporate the device into read-write sensor heads for computer disk storage. The specification teaches that the fundamental science of the tunneling junction was known for many years, but failed to produce adequate level of change in the tunneling resistance for practical applications. The specification explains that yielding a 24% resistive change represents an “ideal case,” and discloses that as much as an 11.8% resistive change was achieved in </a:t>
            </a:r>
            <a:r>
              <a:rPr lang="en-US" sz="1600" dirty="0" smtClean="0"/>
              <a:t>practice. </a:t>
            </a:r>
            <a:endParaRPr lang="en-US" sz="1600" dirty="0"/>
          </a:p>
        </p:txBody>
      </p:sp>
      <p:sp>
        <p:nvSpPr>
          <p:cNvPr id="4" name="Rectangle 2054"/>
          <p:cNvSpPr txBox="1">
            <a:spLocks noChangeArrowheads="1"/>
          </p:cNvSpPr>
          <p:nvPr/>
        </p:nvSpPr>
        <p:spPr>
          <a:xfrm>
            <a:off x="8305800" y="6400800"/>
            <a:ext cx="762000" cy="228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058D84-CFE6-45DB-BBFD-EA17AE6CFEDE}" type="slidenum">
              <a:rPr lang="en-US" smtClean="0"/>
              <a:pPr>
                <a:defRPr/>
              </a:pPr>
              <a:t>13</a:t>
            </a:fld>
            <a:endParaRPr lang="en-US" dirty="0"/>
          </a:p>
        </p:txBody>
      </p:sp>
    </p:spTree>
    <p:extLst>
      <p:ext uri="{BB962C8B-B14F-4D97-AF65-F5344CB8AC3E}">
        <p14:creationId xmlns:p14="http://schemas.microsoft.com/office/powerpoint/2010/main" val="3281620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667" y="228600"/>
            <a:ext cx="8229600" cy="695304"/>
          </a:xfrm>
        </p:spPr>
        <p:txBody>
          <a:bodyPr>
            <a:normAutofit/>
          </a:bodyPr>
          <a:lstStyle/>
          <a:p>
            <a:r>
              <a:rPr lang="en-US" sz="2800" b="0" dirty="0" smtClean="0">
                <a:latin typeface="+mj-lt"/>
              </a:rPr>
              <a:t>Example 2: Enablement – Satisfied</a:t>
            </a:r>
            <a:endParaRPr lang="en-US" sz="2800" b="0" dirty="0">
              <a:latin typeface="+mj-lt"/>
            </a:endParaRPr>
          </a:p>
        </p:txBody>
      </p:sp>
      <p:sp>
        <p:nvSpPr>
          <p:cNvPr id="3" name="Content Placeholder 2"/>
          <p:cNvSpPr>
            <a:spLocks noGrp="1"/>
          </p:cNvSpPr>
          <p:nvPr>
            <p:ph idx="1"/>
          </p:nvPr>
        </p:nvSpPr>
        <p:spPr>
          <a:xfrm>
            <a:off x="876300" y="1524000"/>
            <a:ext cx="7391400" cy="3810000"/>
          </a:xfrm>
        </p:spPr>
        <p:txBody>
          <a:bodyPr>
            <a:noAutofit/>
          </a:bodyPr>
          <a:lstStyle/>
          <a:p>
            <a:pPr>
              <a:lnSpc>
                <a:spcPct val="110000"/>
              </a:lnSpc>
              <a:spcBef>
                <a:spcPts val="0"/>
              </a:spcBef>
              <a:spcAft>
                <a:spcPts val="300"/>
              </a:spcAft>
              <a:buFont typeface="Arial" panose="020B0604020202020204" pitchFamily="34" charset="0"/>
              <a:buChar char="•"/>
            </a:pPr>
            <a:r>
              <a:rPr lang="en-US" sz="2400" dirty="0" smtClean="0"/>
              <a:t>Yes</a:t>
            </a:r>
            <a:r>
              <a:rPr lang="en-US" sz="2400" dirty="0"/>
              <a:t>, the specification enables the full scope of claim 1 because it discloses enough information to make a device that achieve levels of resistive change </a:t>
            </a:r>
            <a:r>
              <a:rPr lang="en-US" sz="2400" dirty="0" smtClean="0"/>
              <a:t>up </a:t>
            </a:r>
            <a:r>
              <a:rPr lang="en-US" sz="2400" dirty="0"/>
              <a:t>to </a:t>
            </a:r>
            <a:r>
              <a:rPr lang="en-US" sz="2400" dirty="0" smtClean="0"/>
              <a:t>about 12% </a:t>
            </a:r>
            <a:r>
              <a:rPr lang="en-US" sz="2400" dirty="0"/>
              <a:t>without undue experimentation</a:t>
            </a:r>
          </a:p>
        </p:txBody>
      </p:sp>
      <p:sp>
        <p:nvSpPr>
          <p:cNvPr id="4" name="Rectangle 2054"/>
          <p:cNvSpPr txBox="1">
            <a:spLocks noChangeArrowheads="1"/>
          </p:cNvSpPr>
          <p:nvPr/>
        </p:nvSpPr>
        <p:spPr>
          <a:xfrm>
            <a:off x="8305800" y="6400800"/>
            <a:ext cx="762000" cy="228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058D84-CFE6-45DB-BBFD-EA17AE6CFEDE}" type="slidenum">
              <a:rPr lang="en-US" smtClean="0"/>
              <a:pPr>
                <a:defRPr/>
              </a:pPr>
              <a:t>14</a:t>
            </a:fld>
            <a:endParaRPr lang="en-US" dirty="0"/>
          </a:p>
        </p:txBody>
      </p:sp>
    </p:spTree>
    <p:extLst>
      <p:ext uri="{BB962C8B-B14F-4D97-AF65-F5344CB8AC3E}">
        <p14:creationId xmlns:p14="http://schemas.microsoft.com/office/powerpoint/2010/main" val="19331197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95296"/>
            <a:ext cx="8229600" cy="771504"/>
          </a:xfrm>
        </p:spPr>
        <p:txBody>
          <a:bodyPr>
            <a:normAutofit/>
          </a:bodyPr>
          <a:lstStyle/>
          <a:p>
            <a:r>
              <a:rPr lang="en-US" sz="3200" dirty="0" smtClean="0">
                <a:latin typeface="+mj-lt"/>
              </a:rPr>
              <a:t>Enablement Summary</a:t>
            </a:r>
            <a:endParaRPr lang="en-US" sz="3200" dirty="0">
              <a:latin typeface="+mj-lt"/>
            </a:endParaRPr>
          </a:p>
        </p:txBody>
      </p:sp>
      <p:sp>
        <p:nvSpPr>
          <p:cNvPr id="15364" name="Rectangle 5"/>
          <p:cNvSpPr>
            <a:spLocks noChangeArrowheads="1"/>
          </p:cNvSpPr>
          <p:nvPr/>
        </p:nvSpPr>
        <p:spPr bwMode="auto">
          <a:xfrm>
            <a:off x="304800" y="1066800"/>
            <a:ext cx="85344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90563" lvl="2" indent="-342900">
              <a:buFont typeface="Arial" panose="020B0604020202020204" pitchFamily="34" charset="0"/>
              <a:buChar char="•"/>
            </a:pPr>
            <a:r>
              <a:rPr lang="en-US" sz="2000" dirty="0" smtClean="0"/>
              <a:t>The critical inquiry </a:t>
            </a:r>
            <a:r>
              <a:rPr lang="en-US" sz="2000" dirty="0"/>
              <a:t>i</a:t>
            </a:r>
            <a:r>
              <a:rPr lang="en-US" sz="2000" dirty="0" smtClean="0"/>
              <a:t>s whether the </a:t>
            </a:r>
            <a:r>
              <a:rPr lang="en-US" sz="2000" dirty="0"/>
              <a:t>specification </a:t>
            </a:r>
            <a:r>
              <a:rPr lang="en-US" sz="2000" dirty="0" smtClean="0"/>
              <a:t>provides </a:t>
            </a:r>
            <a:r>
              <a:rPr lang="en-US" sz="2000" dirty="0"/>
              <a:t>enough information so that one of ordinary </a:t>
            </a:r>
            <a:r>
              <a:rPr lang="en-US" sz="2000" dirty="0" smtClean="0"/>
              <a:t>skill in the art </a:t>
            </a:r>
            <a:r>
              <a:rPr lang="en-US" sz="2000" dirty="0"/>
              <a:t>can make and/or use the full scope of the claimed invention without “undue experimentation</a:t>
            </a:r>
            <a:r>
              <a:rPr lang="en-US" sz="2000" dirty="0" smtClean="0"/>
              <a:t>”</a:t>
            </a:r>
          </a:p>
          <a:p>
            <a:pPr marL="690563" lvl="2" indent="-342900">
              <a:buFont typeface="Arial" panose="020B0604020202020204" pitchFamily="34" charset="0"/>
              <a:buChar char="•"/>
            </a:pPr>
            <a:endParaRPr lang="en-US" sz="2000" dirty="0" smtClean="0"/>
          </a:p>
          <a:p>
            <a:pPr marL="690563" lvl="2" indent="-342900">
              <a:buFont typeface="Arial" panose="020B0604020202020204" pitchFamily="34" charset="0"/>
              <a:buChar char="•"/>
            </a:pPr>
            <a:r>
              <a:rPr lang="en-US" altLang="en-US" sz="2000" dirty="0"/>
              <a:t>Analysis regarding whether a disclosure is enabling must be based on a consideration of all the evidence of record related to </a:t>
            </a:r>
            <a:r>
              <a:rPr lang="en-US" altLang="en-US" sz="2000" dirty="0" smtClean="0"/>
              <a:t>the pertinent </a:t>
            </a:r>
            <a:r>
              <a:rPr lang="en-US" altLang="en-US" sz="2000" i="1" dirty="0" smtClean="0"/>
              <a:t>Wands </a:t>
            </a:r>
            <a:r>
              <a:rPr lang="en-US" altLang="en-US" sz="2000" dirty="0"/>
              <a:t>factors and the evidence as a </a:t>
            </a:r>
            <a:r>
              <a:rPr lang="en-US" altLang="en-US" sz="2000" dirty="0" smtClean="0"/>
              <a:t>whole</a:t>
            </a:r>
          </a:p>
          <a:p>
            <a:pPr marL="690563" lvl="2" indent="-342900">
              <a:buFont typeface="Arial" panose="020B0604020202020204" pitchFamily="34" charset="0"/>
              <a:buChar char="•"/>
            </a:pPr>
            <a:endParaRPr lang="en-US" sz="2000" dirty="0" smtClean="0"/>
          </a:p>
          <a:p>
            <a:pPr marL="690563" lvl="2" indent="-342900">
              <a:buFont typeface="Arial" panose="020B0604020202020204" pitchFamily="34" charset="0"/>
              <a:buChar char="•"/>
            </a:pPr>
            <a:r>
              <a:rPr lang="en-US" altLang="en-US" sz="2000" dirty="0"/>
              <a:t>Enablement issues typically arise with </a:t>
            </a:r>
            <a:r>
              <a:rPr lang="en-US" altLang="en-US" sz="2000" dirty="0" smtClean="0"/>
              <a:t>computer-implemented inventions </a:t>
            </a:r>
            <a:r>
              <a:rPr lang="en-US" altLang="en-US" sz="2000" dirty="0"/>
              <a:t>when the scope of the claim is not commensurate with the disclosure, </a:t>
            </a:r>
            <a:r>
              <a:rPr lang="en-US" altLang="en-US" sz="2000" dirty="0" smtClean="0"/>
              <a:t>such </a:t>
            </a:r>
            <a:r>
              <a:rPr lang="en-US" altLang="en-US" sz="2000" dirty="0"/>
              <a:t>that the claim would cover </a:t>
            </a:r>
            <a:r>
              <a:rPr lang="en-US" altLang="en-US" sz="2000" dirty="0" smtClean="0"/>
              <a:t>all </a:t>
            </a:r>
            <a:r>
              <a:rPr lang="en-US" altLang="en-US" sz="2000" dirty="0"/>
              <a:t>devices for/ways of performing </a:t>
            </a:r>
            <a:r>
              <a:rPr lang="en-US" altLang="en-US" sz="2000" dirty="0" smtClean="0"/>
              <a:t>a </a:t>
            </a:r>
            <a:r>
              <a:rPr lang="en-US" altLang="en-US" sz="2000" dirty="0"/>
              <a:t>function</a:t>
            </a:r>
          </a:p>
          <a:p>
            <a:pPr marL="347663" lvl="2"/>
            <a:endParaRPr lang="en-US" sz="2000" dirty="0" smtClean="0"/>
          </a:p>
          <a:p>
            <a:pPr marL="690563" lvl="2" indent="-342900">
              <a:buFont typeface="Arial" panose="020B0604020202020204" pitchFamily="34" charset="0"/>
              <a:buChar char="•"/>
            </a:pPr>
            <a:r>
              <a:rPr lang="en-US" sz="2000" dirty="0" smtClean="0"/>
              <a:t>Establish </a:t>
            </a:r>
            <a:r>
              <a:rPr lang="en-US" sz="2000" dirty="0"/>
              <a:t>a clear prosecution record by setting forth reasons </a:t>
            </a:r>
            <a:r>
              <a:rPr lang="en-US" sz="2000" dirty="0" smtClean="0"/>
              <a:t>related to the pertinent </a:t>
            </a:r>
            <a:r>
              <a:rPr lang="en-US" sz="2000" i="1" dirty="0" smtClean="0"/>
              <a:t>Wands</a:t>
            </a:r>
            <a:r>
              <a:rPr lang="en-US" sz="2000" dirty="0" smtClean="0"/>
              <a:t> factors as to why </a:t>
            </a:r>
            <a:r>
              <a:rPr lang="en-US" sz="2000" dirty="0"/>
              <a:t>the application disclosure fails to </a:t>
            </a:r>
            <a:r>
              <a:rPr lang="en-US" sz="2000" dirty="0" smtClean="0"/>
              <a:t>enable the claim(s) under </a:t>
            </a:r>
            <a:r>
              <a:rPr lang="en-US" sz="2000" dirty="0"/>
              <a:t>§ 112(a) and thus the claims that rely thereon are rejected</a:t>
            </a:r>
            <a:endParaRPr lang="en-US" sz="2000" i="1" dirty="0"/>
          </a:p>
          <a:p>
            <a:pPr marL="690563" lvl="2" indent="-342900">
              <a:buFont typeface="Arial" panose="020B0604020202020204" pitchFamily="34" charset="0"/>
              <a:buChar char="•"/>
            </a:pPr>
            <a:endParaRPr lang="en-US" altLang="en-US" sz="2000" dirty="0"/>
          </a:p>
          <a:p>
            <a:pPr marL="690563" lvl="2" indent="-342900">
              <a:buFont typeface="Arial" panose="020B0604020202020204" pitchFamily="34" charset="0"/>
              <a:buChar char="•"/>
            </a:pPr>
            <a:endParaRPr lang="en-US" sz="2000" dirty="0" smtClean="0"/>
          </a:p>
          <a:p>
            <a:pPr marL="690563" lvl="2" indent="-342900">
              <a:buFont typeface="Arial" panose="020B0604020202020204" pitchFamily="34" charset="0"/>
              <a:buChar char="•"/>
            </a:pPr>
            <a:endParaRPr lang="en-US" sz="2000" dirty="0"/>
          </a:p>
          <a:p>
            <a:pPr lvl="3"/>
            <a:endParaRPr lang="en-US" sz="800" dirty="0"/>
          </a:p>
        </p:txBody>
      </p:sp>
      <p:sp>
        <p:nvSpPr>
          <p:cNvPr id="7" name="Rectangle 2054"/>
          <p:cNvSpPr txBox="1">
            <a:spLocks noChangeArrowheads="1"/>
          </p:cNvSpPr>
          <p:nvPr/>
        </p:nvSpPr>
        <p:spPr>
          <a:xfrm>
            <a:off x="8305800" y="6400800"/>
            <a:ext cx="762000" cy="228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058D84-CFE6-45DB-BBFD-EA17AE6CFEDE}" type="slidenum">
              <a:rPr lang="en-US" smtClean="0"/>
              <a:pPr>
                <a:defRPr/>
              </a:pPr>
              <a:t>15</a:t>
            </a:fld>
            <a:endParaRPr lang="en-US" dirty="0"/>
          </a:p>
        </p:txBody>
      </p:sp>
    </p:spTree>
    <p:extLst>
      <p:ext uri="{BB962C8B-B14F-4D97-AF65-F5344CB8AC3E}">
        <p14:creationId xmlns:p14="http://schemas.microsoft.com/office/powerpoint/2010/main" val="2142756579"/>
      </p:ext>
    </p:extLst>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84392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990600"/>
            <a:ext cx="8305800" cy="3581400"/>
          </a:xfrm>
        </p:spPr>
        <p:txBody>
          <a:bodyPr>
            <a:normAutofit fontScale="90000"/>
          </a:bodyPr>
          <a:lstStyle/>
          <a:p>
            <a:r>
              <a:rPr lang="en-US" b="1" dirty="0" smtClean="0"/>
              <a:t>Examining Claims for Compliance with 35 U.S.C. </a:t>
            </a:r>
            <a:r>
              <a:rPr lang="en-US" dirty="0" smtClean="0"/>
              <a:t>112(a)</a:t>
            </a:r>
            <a:r>
              <a:rPr lang="en-US" b="1" dirty="0" smtClean="0"/>
              <a:t>:  </a:t>
            </a:r>
            <a:br>
              <a:rPr lang="en-US" b="1" dirty="0" smtClean="0"/>
            </a:br>
            <a:r>
              <a:rPr lang="en-US" sz="3600" dirty="0"/>
              <a:t>P</a:t>
            </a:r>
            <a:r>
              <a:rPr lang="en-US" sz="3600" dirty="0" smtClean="0"/>
              <a:t>art II – Enablement </a:t>
            </a:r>
            <a:br>
              <a:rPr lang="en-US" sz="3600" dirty="0" smtClean="0"/>
            </a:br>
            <a:r>
              <a:rPr lang="en-US" sz="3600" dirty="0" smtClean="0"/>
              <a:t/>
            </a:r>
            <a:br>
              <a:rPr lang="en-US" sz="3600" dirty="0" smtClean="0"/>
            </a:br>
            <a:r>
              <a:rPr lang="en-US" sz="3600" dirty="0" smtClean="0"/>
              <a:t>Focus on Electrical/Mechanical and Computer/Software-related Claims</a:t>
            </a:r>
            <a:endParaRPr lang="en-US" sz="3600" b="1" dirty="0"/>
          </a:p>
        </p:txBody>
      </p:sp>
      <p:sp>
        <p:nvSpPr>
          <p:cNvPr id="3" name="Subtitle 2"/>
          <p:cNvSpPr>
            <a:spLocks noGrp="1"/>
          </p:cNvSpPr>
          <p:nvPr>
            <p:ph type="subTitle" idx="1"/>
          </p:nvPr>
        </p:nvSpPr>
        <p:spPr>
          <a:xfrm>
            <a:off x="685800" y="4038600"/>
            <a:ext cx="7086600" cy="1229711"/>
          </a:xfrm>
        </p:spPr>
        <p:txBody>
          <a:bodyPr/>
          <a:lstStyle/>
          <a:p>
            <a:pPr algn="l"/>
            <a:r>
              <a:rPr lang="en-US" dirty="0" smtClean="0"/>
              <a:t> </a:t>
            </a:r>
            <a:br>
              <a:rPr lang="en-US" dirty="0" smtClean="0"/>
            </a:br>
            <a:r>
              <a:rPr lang="en-US" dirty="0" smtClean="0"/>
              <a:t>August 2015</a:t>
            </a:r>
            <a:endParaRPr lang="en-US" dirty="0"/>
          </a:p>
        </p:txBody>
      </p:sp>
    </p:spTree>
    <p:extLst>
      <p:ext uri="{BB962C8B-B14F-4D97-AF65-F5344CB8AC3E}">
        <p14:creationId xmlns:p14="http://schemas.microsoft.com/office/powerpoint/2010/main" val="188993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28600"/>
            <a:ext cx="8229600" cy="838200"/>
          </a:xfrm>
        </p:spPr>
        <p:txBody>
          <a:bodyPr>
            <a:noAutofit/>
          </a:bodyPr>
          <a:lstStyle/>
          <a:p>
            <a:r>
              <a:rPr lang="en-US" sz="3200" b="0" dirty="0" smtClean="0">
                <a:latin typeface="+mj-lt"/>
              </a:rPr>
              <a:t>The Enablement Requirement</a:t>
            </a:r>
            <a:endParaRPr lang="en-US" sz="3200" b="0" dirty="0">
              <a:latin typeface="+mj-lt"/>
            </a:endParaRPr>
          </a:p>
        </p:txBody>
      </p:sp>
      <p:sp>
        <p:nvSpPr>
          <p:cNvPr id="6" name="Content Placeholder 5"/>
          <p:cNvSpPr>
            <a:spLocks noGrp="1"/>
          </p:cNvSpPr>
          <p:nvPr>
            <p:ph idx="1"/>
          </p:nvPr>
        </p:nvSpPr>
        <p:spPr>
          <a:xfrm>
            <a:off x="609600" y="1066800"/>
            <a:ext cx="8077200" cy="5562600"/>
          </a:xfrm>
        </p:spPr>
        <p:txBody>
          <a:bodyPr>
            <a:noAutofit/>
          </a:bodyPr>
          <a:lstStyle/>
          <a:p>
            <a:pPr marL="342900" lvl="1" indent="-342900">
              <a:buFont typeface="Arial"/>
              <a:buChar char="•"/>
            </a:pPr>
            <a:r>
              <a:rPr lang="en-US" sz="2000" dirty="0" smtClean="0"/>
              <a:t>For enablement, the critical inquiry is:</a:t>
            </a:r>
          </a:p>
          <a:p>
            <a:pPr marL="347663" lvl="2" indent="0">
              <a:buNone/>
            </a:pPr>
            <a:r>
              <a:rPr lang="en-US" sz="2000" i="1" dirty="0" smtClean="0"/>
              <a:t>Does </a:t>
            </a:r>
            <a:r>
              <a:rPr lang="en-US" sz="2000" i="1" dirty="0"/>
              <a:t>the specification </a:t>
            </a:r>
            <a:r>
              <a:rPr lang="en-US" sz="2000" i="1" dirty="0" smtClean="0"/>
              <a:t>provide enough information so that one of ordinary skill in the art can make and/or use the </a:t>
            </a:r>
            <a:r>
              <a:rPr lang="en-US" sz="2000" b="1" i="1" dirty="0"/>
              <a:t>full scope</a:t>
            </a:r>
            <a:r>
              <a:rPr lang="en-US" sz="2000" i="1" dirty="0"/>
              <a:t> of the </a:t>
            </a:r>
            <a:r>
              <a:rPr lang="en-US" sz="2000" i="1" dirty="0" smtClean="0"/>
              <a:t>claimed invention without “undue experimentation”?</a:t>
            </a:r>
            <a:endParaRPr lang="en-US" sz="2000" dirty="0"/>
          </a:p>
          <a:p>
            <a:pPr marL="347663" lvl="2" indent="-347663"/>
            <a:endParaRPr lang="en-US" sz="2000" dirty="0" smtClean="0"/>
          </a:p>
          <a:p>
            <a:pPr marL="347663" lvl="2" indent="-347663"/>
            <a:r>
              <a:rPr lang="en-US" sz="2000" dirty="0" smtClean="0"/>
              <a:t>A </a:t>
            </a:r>
            <a:r>
              <a:rPr lang="en-US" sz="2000" dirty="0"/>
              <a:t>conclusion of lack of enablement means that, based on the evidence </a:t>
            </a:r>
            <a:r>
              <a:rPr lang="en-US" sz="2000" dirty="0" smtClean="0"/>
              <a:t>of record, </a:t>
            </a:r>
            <a:r>
              <a:rPr lang="en-US" sz="2000" dirty="0"/>
              <a:t>the specification, at the time the application was filed, would not have taught one </a:t>
            </a:r>
            <a:r>
              <a:rPr lang="en-US" sz="2000" dirty="0" smtClean="0"/>
              <a:t>of ordinary skill </a:t>
            </a:r>
            <a:r>
              <a:rPr lang="en-US" sz="2000" dirty="0"/>
              <a:t>in the art how to make and/or use the full scope of the claimed invention without undue </a:t>
            </a:r>
            <a:r>
              <a:rPr lang="en-US" sz="2000" dirty="0" smtClean="0"/>
              <a:t>experimentation</a:t>
            </a:r>
          </a:p>
          <a:p>
            <a:pPr>
              <a:spcBef>
                <a:spcPts val="432"/>
              </a:spcBef>
              <a:spcAft>
                <a:spcPts val="600"/>
              </a:spcAft>
            </a:pPr>
            <a:endParaRPr lang="en-US" altLang="en-US" sz="2000" dirty="0" smtClean="0"/>
          </a:p>
          <a:p>
            <a:pPr>
              <a:spcBef>
                <a:spcPts val="432"/>
              </a:spcBef>
              <a:spcAft>
                <a:spcPts val="600"/>
              </a:spcAft>
            </a:pPr>
            <a:r>
              <a:rPr lang="en-US" altLang="en-US" sz="2000" dirty="0" smtClean="0"/>
              <a:t>The </a:t>
            </a:r>
            <a:r>
              <a:rPr lang="en-US" altLang="en-US" sz="2000" dirty="0"/>
              <a:t>state of the art existing at the filing date of the application is used to determine whether a particular disclosure is enabling as of the filing date</a:t>
            </a:r>
          </a:p>
          <a:p>
            <a:pPr marL="0" lvl="3" indent="0">
              <a:spcBef>
                <a:spcPts val="0"/>
              </a:spcBef>
              <a:spcAft>
                <a:spcPts val="600"/>
              </a:spcAft>
              <a:buNone/>
            </a:pPr>
            <a:endParaRPr lang="en-US" altLang="en-US" sz="1800" dirty="0" smtClean="0"/>
          </a:p>
          <a:p>
            <a:pPr marL="0" lvl="3" indent="0">
              <a:spcBef>
                <a:spcPts val="0"/>
              </a:spcBef>
              <a:spcAft>
                <a:spcPts val="600"/>
              </a:spcAft>
              <a:buNone/>
            </a:pPr>
            <a:r>
              <a:rPr lang="en-US" sz="1600" i="1" dirty="0" smtClean="0"/>
              <a:t>MPEP 2161.01(III), 2164.01(a), 2164.05(a)</a:t>
            </a:r>
          </a:p>
        </p:txBody>
      </p:sp>
      <p:sp>
        <p:nvSpPr>
          <p:cNvPr id="15364" name="Rectangle 5"/>
          <p:cNvSpPr>
            <a:spLocks noChangeArrowheads="1"/>
          </p:cNvSpPr>
          <p:nvPr/>
        </p:nvSpPr>
        <p:spPr bwMode="auto">
          <a:xfrm>
            <a:off x="228600" y="2133600"/>
            <a:ext cx="8610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fontAlgn="base">
              <a:spcBef>
                <a:spcPct val="20000"/>
              </a:spcBef>
              <a:spcAft>
                <a:spcPct val="0"/>
              </a:spcAft>
            </a:pPr>
            <a:endParaRPr lang="en-US" sz="2000" dirty="0">
              <a:solidFill>
                <a:srgbClr val="000000"/>
              </a:solidFill>
            </a:endParaRPr>
          </a:p>
          <a:p>
            <a:pPr marL="342900" indent="-342900" fontAlgn="base">
              <a:spcBef>
                <a:spcPct val="20000"/>
              </a:spcBef>
              <a:spcAft>
                <a:spcPct val="0"/>
              </a:spcAft>
              <a:buFontTx/>
              <a:buChar char="•"/>
            </a:pPr>
            <a:endParaRPr lang="en-US" sz="2000" dirty="0">
              <a:solidFill>
                <a:srgbClr val="000000"/>
              </a:solidFill>
            </a:endParaRPr>
          </a:p>
        </p:txBody>
      </p:sp>
      <p:sp>
        <p:nvSpPr>
          <p:cNvPr id="9" name="Rectangle 2054"/>
          <p:cNvSpPr txBox="1">
            <a:spLocks noChangeArrowheads="1"/>
          </p:cNvSpPr>
          <p:nvPr/>
        </p:nvSpPr>
        <p:spPr>
          <a:xfrm>
            <a:off x="8305800" y="6400800"/>
            <a:ext cx="762000" cy="228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058D84-CFE6-45DB-BBFD-EA17AE6CFEDE}" type="slidenum">
              <a:rPr lang="en-US" smtClean="0"/>
              <a:pPr>
                <a:defRPr/>
              </a:pPr>
              <a:t>3</a:t>
            </a:fld>
            <a:endParaRPr lang="en-US" dirty="0"/>
          </a:p>
        </p:txBody>
      </p:sp>
    </p:spTree>
    <p:extLst>
      <p:ext uri="{BB962C8B-B14F-4D97-AF65-F5344CB8AC3E}">
        <p14:creationId xmlns:p14="http://schemas.microsoft.com/office/powerpoint/2010/main" val="1199680772"/>
      </p:ext>
    </p:extLst>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8" name="Rectangle 2"/>
          <p:cNvSpPr>
            <a:spLocks noGrp="1" noChangeArrowheads="1"/>
          </p:cNvSpPr>
          <p:nvPr>
            <p:ph type="body" idx="4294967295"/>
          </p:nvPr>
        </p:nvSpPr>
        <p:spPr>
          <a:xfrm>
            <a:off x="609600" y="1447800"/>
            <a:ext cx="8001000" cy="4495800"/>
          </a:xfrm>
        </p:spPr>
        <p:txBody>
          <a:bodyPr>
            <a:normAutofit fontScale="40000" lnSpcReduction="20000"/>
          </a:bodyPr>
          <a:lstStyle/>
          <a:p>
            <a:pPr>
              <a:lnSpc>
                <a:spcPct val="120000"/>
              </a:lnSpc>
              <a:spcBef>
                <a:spcPts val="0"/>
              </a:spcBef>
              <a:spcAft>
                <a:spcPts val="600"/>
              </a:spcAft>
              <a:buFont typeface="Arial" panose="020B0604020202020204" pitchFamily="34" charset="0"/>
              <a:buChar char="•"/>
            </a:pPr>
            <a:r>
              <a:rPr lang="en-US" altLang="en-US" sz="6000" dirty="0" smtClean="0"/>
              <a:t>The amount of guidance or direction needed to enable the invention is inversely related to the amount of knowledge in the state of the art, as well as the predictability in the art</a:t>
            </a:r>
          </a:p>
          <a:p>
            <a:pPr marL="742950" lvl="2" indent="-342900">
              <a:lnSpc>
                <a:spcPct val="120000"/>
              </a:lnSpc>
              <a:spcBef>
                <a:spcPts val="0"/>
              </a:spcBef>
              <a:spcAft>
                <a:spcPts val="600"/>
              </a:spcAft>
              <a:buFont typeface="Segoe UI" panose="020B0502040204020203" pitchFamily="34" charset="0"/>
              <a:buChar char="−"/>
            </a:pPr>
            <a:r>
              <a:rPr lang="en-US" sz="5000" dirty="0"/>
              <a:t>The fact that experimentation may be complex does not necessarily make it undue, if the art typically engages in such </a:t>
            </a:r>
            <a:r>
              <a:rPr lang="en-US" sz="5000" dirty="0" smtClean="0"/>
              <a:t>experimentation</a:t>
            </a:r>
          </a:p>
          <a:p>
            <a:pPr marL="742950" lvl="2" indent="-342900">
              <a:lnSpc>
                <a:spcPct val="120000"/>
              </a:lnSpc>
              <a:spcBef>
                <a:spcPts val="0"/>
              </a:spcBef>
              <a:spcAft>
                <a:spcPts val="600"/>
              </a:spcAft>
              <a:buFont typeface="Segoe UI" panose="020B0502040204020203" pitchFamily="34" charset="0"/>
              <a:buChar char="−"/>
            </a:pPr>
            <a:r>
              <a:rPr lang="en-US" sz="5000" dirty="0"/>
              <a:t>The test of enablement is not whether any experimentation is necessary, but whether, if it is necessary, it is </a:t>
            </a:r>
            <a:r>
              <a:rPr lang="en-US" sz="5000" dirty="0" smtClean="0"/>
              <a:t>undue</a:t>
            </a:r>
          </a:p>
          <a:p>
            <a:pPr marL="0" lvl="3" indent="0" eaLnBrk="1" hangingPunct="1">
              <a:lnSpc>
                <a:spcPct val="120000"/>
              </a:lnSpc>
              <a:spcBef>
                <a:spcPts val="0"/>
              </a:spcBef>
              <a:spcAft>
                <a:spcPts val="600"/>
              </a:spcAft>
              <a:buNone/>
            </a:pPr>
            <a:endParaRPr lang="en-US" altLang="en-US" sz="4500" i="1" dirty="0" smtClean="0"/>
          </a:p>
          <a:p>
            <a:pPr marL="0" lvl="3" indent="0" eaLnBrk="1" hangingPunct="1">
              <a:lnSpc>
                <a:spcPct val="120000"/>
              </a:lnSpc>
              <a:spcBef>
                <a:spcPts val="0"/>
              </a:spcBef>
              <a:spcAft>
                <a:spcPts val="600"/>
              </a:spcAft>
              <a:buNone/>
            </a:pPr>
            <a:r>
              <a:rPr lang="en-US" altLang="en-US" sz="4500" i="1" dirty="0" smtClean="0"/>
              <a:t>MPEP 2164.01, 2164.03</a:t>
            </a:r>
            <a:endParaRPr lang="en-US" altLang="en-US" sz="4500" i="1" dirty="0" smtClean="0">
              <a:solidFill>
                <a:schemeClr val="tx1"/>
              </a:solidFill>
            </a:endParaRPr>
          </a:p>
        </p:txBody>
      </p:sp>
      <p:sp>
        <p:nvSpPr>
          <p:cNvPr id="7" name="Rectangle 4"/>
          <p:cNvSpPr txBox="1">
            <a:spLocks noChangeArrowheads="1"/>
          </p:cNvSpPr>
          <p:nvPr/>
        </p:nvSpPr>
        <p:spPr>
          <a:xfrm>
            <a:off x="762000" y="381000"/>
            <a:ext cx="8001000" cy="76200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algn="ctr" eaLnBrk="1" hangingPunct="1"/>
            <a:r>
              <a:rPr lang="en-US" altLang="en-US" sz="3200" b="0" i="0" dirty="0" smtClean="0">
                <a:solidFill>
                  <a:schemeClr val="tx1"/>
                </a:solidFill>
                <a:latin typeface="+mj-lt"/>
              </a:rPr>
              <a:t>The Enablement Requirement (Continued)</a:t>
            </a:r>
            <a:endParaRPr lang="en-US" altLang="en-US" sz="3200" b="0" i="0" dirty="0">
              <a:solidFill>
                <a:schemeClr val="tx1"/>
              </a:solidFill>
              <a:latin typeface="+mj-lt"/>
            </a:endParaRPr>
          </a:p>
        </p:txBody>
      </p:sp>
      <p:sp>
        <p:nvSpPr>
          <p:cNvPr id="6" name="Rectangle 2054"/>
          <p:cNvSpPr>
            <a:spLocks noGrp="1" noChangeArrowheads="1"/>
          </p:cNvSpPr>
          <p:nvPr>
            <p:ph type="sldNum" sz="quarter" idx="4294967295"/>
          </p:nvPr>
        </p:nvSpPr>
        <p:spPr>
          <a:xfrm>
            <a:off x="8305800" y="6400800"/>
            <a:ext cx="762000" cy="228600"/>
          </a:xfrm>
          <a:prstGeom prst="rect">
            <a:avLst/>
          </a:prstGeom>
        </p:spPr>
        <p:txBody>
          <a:bodyPr/>
          <a:lstStyle/>
          <a:p>
            <a:pPr>
              <a:defRPr/>
            </a:pPr>
            <a:fld id="{16058D84-CFE6-45DB-BBFD-EA17AE6CFEDE}" type="slidenum">
              <a:rPr lang="en-US" smtClean="0"/>
              <a:t>4</a:t>
            </a:fld>
            <a:endParaRPr lang="en-US" dirty="0"/>
          </a:p>
        </p:txBody>
      </p:sp>
    </p:spTree>
    <p:extLst>
      <p:ext uri="{BB962C8B-B14F-4D97-AF65-F5344CB8AC3E}">
        <p14:creationId xmlns:p14="http://schemas.microsoft.com/office/powerpoint/2010/main" val="741987362"/>
      </p:ext>
    </p:extLst>
  </p:cSld>
  <p:clrMapOvr>
    <a:masterClrMapping/>
  </p:clrMapOvr>
  <p:transition>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8" name="Rectangle 2"/>
          <p:cNvSpPr>
            <a:spLocks noGrp="1" noChangeArrowheads="1"/>
          </p:cNvSpPr>
          <p:nvPr>
            <p:ph type="body" idx="4294967295"/>
          </p:nvPr>
        </p:nvSpPr>
        <p:spPr>
          <a:xfrm>
            <a:off x="685800" y="1219200"/>
            <a:ext cx="7924800" cy="5181600"/>
          </a:xfrm>
        </p:spPr>
        <p:txBody>
          <a:bodyPr>
            <a:normAutofit fontScale="25000" lnSpcReduction="20000"/>
          </a:bodyPr>
          <a:lstStyle/>
          <a:p>
            <a:pPr marL="347663" lvl="1" indent="-347663">
              <a:lnSpc>
                <a:spcPct val="120000"/>
              </a:lnSpc>
              <a:spcBef>
                <a:spcPts val="0"/>
              </a:spcBef>
              <a:spcAft>
                <a:spcPts val="600"/>
              </a:spcAft>
              <a:buFont typeface="Arial" panose="020B0604020202020204" pitchFamily="34" charset="0"/>
              <a:buChar char="•"/>
            </a:pPr>
            <a:r>
              <a:rPr lang="en-US" sz="9600" dirty="0"/>
              <a:t>F</a:t>
            </a:r>
            <a:r>
              <a:rPr lang="en-US" sz="9600" dirty="0" smtClean="0"/>
              <a:t>actors to be weighed when evaluating whether a disclosure satisfies the enablement requirement and whether any necessary experimentation is “undue” (</a:t>
            </a:r>
            <a:r>
              <a:rPr lang="en-US" sz="9600" i="1" dirty="0" smtClean="0"/>
              <a:t>i.e.</a:t>
            </a:r>
            <a:r>
              <a:rPr lang="en-US" sz="9600" dirty="0" smtClean="0"/>
              <a:t>, “Wands</a:t>
            </a:r>
            <a:r>
              <a:rPr lang="en-US" sz="9600" dirty="0"/>
              <a:t>” </a:t>
            </a:r>
            <a:r>
              <a:rPr lang="en-US" sz="9600" dirty="0" smtClean="0"/>
              <a:t>factors):</a:t>
            </a:r>
            <a:endParaRPr lang="en-US" sz="9600" dirty="0"/>
          </a:p>
          <a:p>
            <a:pPr marL="742950" lvl="2" indent="-342900">
              <a:lnSpc>
                <a:spcPct val="120000"/>
              </a:lnSpc>
              <a:spcBef>
                <a:spcPts val="0"/>
              </a:spcBef>
              <a:spcAft>
                <a:spcPts val="600"/>
              </a:spcAft>
              <a:buFont typeface="Segoe UI" panose="020B0502040204020203" pitchFamily="34" charset="0"/>
              <a:buChar char="−"/>
            </a:pPr>
            <a:r>
              <a:rPr lang="en-US" sz="8000" dirty="0"/>
              <a:t>Breadth of the claims;</a:t>
            </a:r>
          </a:p>
          <a:p>
            <a:pPr marL="742950" lvl="2" indent="-342900">
              <a:lnSpc>
                <a:spcPct val="120000"/>
              </a:lnSpc>
              <a:spcBef>
                <a:spcPts val="0"/>
              </a:spcBef>
              <a:spcAft>
                <a:spcPts val="600"/>
              </a:spcAft>
              <a:buFont typeface="Segoe UI" panose="020B0502040204020203" pitchFamily="34" charset="0"/>
              <a:buChar char="−"/>
            </a:pPr>
            <a:r>
              <a:rPr lang="en-US" sz="8000" dirty="0"/>
              <a:t>Nature of the invention;</a:t>
            </a:r>
          </a:p>
          <a:p>
            <a:pPr marL="742950" lvl="2" indent="-342900">
              <a:lnSpc>
                <a:spcPct val="120000"/>
              </a:lnSpc>
              <a:spcBef>
                <a:spcPts val="0"/>
              </a:spcBef>
              <a:spcAft>
                <a:spcPts val="600"/>
              </a:spcAft>
              <a:buFont typeface="Segoe UI" panose="020B0502040204020203" pitchFamily="34" charset="0"/>
              <a:buChar char="−"/>
            </a:pPr>
            <a:r>
              <a:rPr lang="en-US" sz="8000" dirty="0"/>
              <a:t>State of the prior art;</a:t>
            </a:r>
          </a:p>
          <a:p>
            <a:pPr marL="742950" lvl="2" indent="-342900">
              <a:lnSpc>
                <a:spcPct val="120000"/>
              </a:lnSpc>
              <a:spcBef>
                <a:spcPts val="0"/>
              </a:spcBef>
              <a:spcAft>
                <a:spcPts val="600"/>
              </a:spcAft>
              <a:buFont typeface="Segoe UI" panose="020B0502040204020203" pitchFamily="34" charset="0"/>
              <a:buChar char="−"/>
            </a:pPr>
            <a:r>
              <a:rPr lang="en-US" sz="8000" dirty="0"/>
              <a:t>Level of one of ordinary skill;</a:t>
            </a:r>
          </a:p>
          <a:p>
            <a:pPr marL="742950" lvl="2" indent="-342900">
              <a:lnSpc>
                <a:spcPct val="120000"/>
              </a:lnSpc>
              <a:spcBef>
                <a:spcPts val="0"/>
              </a:spcBef>
              <a:spcAft>
                <a:spcPts val="600"/>
              </a:spcAft>
              <a:buFont typeface="Segoe UI" panose="020B0502040204020203" pitchFamily="34" charset="0"/>
              <a:buChar char="−"/>
            </a:pPr>
            <a:r>
              <a:rPr lang="en-US" sz="8000" dirty="0"/>
              <a:t>Level of predictability in the art;</a:t>
            </a:r>
          </a:p>
          <a:p>
            <a:pPr marL="742950" lvl="2" indent="-342900">
              <a:lnSpc>
                <a:spcPct val="120000"/>
              </a:lnSpc>
              <a:spcBef>
                <a:spcPts val="0"/>
              </a:spcBef>
              <a:spcAft>
                <a:spcPts val="600"/>
              </a:spcAft>
              <a:buFont typeface="Segoe UI" panose="020B0502040204020203" pitchFamily="34" charset="0"/>
              <a:buChar char="−"/>
            </a:pPr>
            <a:r>
              <a:rPr lang="en-US" sz="8000" dirty="0"/>
              <a:t>Amount of direction provided by the inventor; </a:t>
            </a:r>
          </a:p>
          <a:p>
            <a:pPr marL="742950" lvl="2" indent="-342900">
              <a:lnSpc>
                <a:spcPct val="120000"/>
              </a:lnSpc>
              <a:spcBef>
                <a:spcPts val="0"/>
              </a:spcBef>
              <a:spcAft>
                <a:spcPts val="600"/>
              </a:spcAft>
              <a:buFont typeface="Segoe UI" panose="020B0502040204020203" pitchFamily="34" charset="0"/>
              <a:buChar char="−"/>
            </a:pPr>
            <a:r>
              <a:rPr lang="en-US" sz="8000" dirty="0"/>
              <a:t>Existence of working examples; and</a:t>
            </a:r>
          </a:p>
          <a:p>
            <a:pPr marL="742950" lvl="2" indent="-342900">
              <a:lnSpc>
                <a:spcPct val="120000"/>
              </a:lnSpc>
              <a:spcBef>
                <a:spcPts val="0"/>
              </a:spcBef>
              <a:spcAft>
                <a:spcPts val="600"/>
              </a:spcAft>
              <a:buFont typeface="Segoe UI" panose="020B0502040204020203" pitchFamily="34" charset="0"/>
              <a:buChar char="−"/>
            </a:pPr>
            <a:r>
              <a:rPr lang="en-US" sz="8000" dirty="0"/>
              <a:t>Quantity of experimentation needed to make or use the invention based on the content of the disclosure</a:t>
            </a:r>
          </a:p>
          <a:p>
            <a:pPr marL="0" lvl="3" indent="0" eaLnBrk="1" hangingPunct="1">
              <a:lnSpc>
                <a:spcPct val="120000"/>
              </a:lnSpc>
              <a:spcBef>
                <a:spcPts val="0"/>
              </a:spcBef>
              <a:spcAft>
                <a:spcPts val="600"/>
              </a:spcAft>
              <a:buNone/>
            </a:pPr>
            <a:r>
              <a:rPr lang="en-US" altLang="en-US" sz="7200" i="1" dirty="0" smtClean="0"/>
              <a:t>MPEP 2164.01(a)</a:t>
            </a:r>
            <a:endParaRPr lang="en-US" altLang="en-US" sz="7200" i="1" dirty="0" smtClean="0">
              <a:solidFill>
                <a:schemeClr val="tx1"/>
              </a:solidFill>
            </a:endParaRPr>
          </a:p>
        </p:txBody>
      </p:sp>
      <p:sp>
        <p:nvSpPr>
          <p:cNvPr id="7" name="Rectangle 4"/>
          <p:cNvSpPr txBox="1">
            <a:spLocks noChangeArrowheads="1"/>
          </p:cNvSpPr>
          <p:nvPr/>
        </p:nvSpPr>
        <p:spPr>
          <a:xfrm>
            <a:off x="762000" y="381000"/>
            <a:ext cx="8001000" cy="76200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algn="ctr" eaLnBrk="1" hangingPunct="1"/>
            <a:r>
              <a:rPr lang="en-US" altLang="en-US" sz="3200" b="0" i="0" dirty="0" smtClean="0">
                <a:solidFill>
                  <a:schemeClr val="tx1"/>
                </a:solidFill>
                <a:latin typeface="+mj-lt"/>
              </a:rPr>
              <a:t>The Enablement Requirement (Continued)</a:t>
            </a:r>
            <a:endParaRPr lang="en-US" altLang="en-US" sz="3200" b="0" i="0" dirty="0">
              <a:solidFill>
                <a:schemeClr val="tx1"/>
              </a:solidFill>
              <a:latin typeface="+mj-lt"/>
            </a:endParaRPr>
          </a:p>
        </p:txBody>
      </p:sp>
      <p:sp>
        <p:nvSpPr>
          <p:cNvPr id="6" name="Rectangle 2054"/>
          <p:cNvSpPr>
            <a:spLocks noGrp="1" noChangeArrowheads="1"/>
          </p:cNvSpPr>
          <p:nvPr>
            <p:ph type="sldNum" sz="quarter" idx="4294967295"/>
          </p:nvPr>
        </p:nvSpPr>
        <p:spPr>
          <a:xfrm>
            <a:off x="8305800" y="6400800"/>
            <a:ext cx="762000" cy="228600"/>
          </a:xfrm>
          <a:prstGeom prst="rect">
            <a:avLst/>
          </a:prstGeom>
        </p:spPr>
        <p:txBody>
          <a:bodyPr/>
          <a:lstStyle/>
          <a:p>
            <a:pPr>
              <a:defRPr/>
            </a:pPr>
            <a:fld id="{16058D84-CFE6-45DB-BBFD-EA17AE6CFEDE}" type="slidenum">
              <a:rPr lang="en-US" smtClean="0"/>
              <a:t>5</a:t>
            </a:fld>
            <a:endParaRPr lang="en-US" dirty="0"/>
          </a:p>
        </p:txBody>
      </p:sp>
    </p:spTree>
    <p:extLst>
      <p:ext uri="{BB962C8B-B14F-4D97-AF65-F5344CB8AC3E}">
        <p14:creationId xmlns:p14="http://schemas.microsoft.com/office/powerpoint/2010/main" val="921471213"/>
      </p:ext>
    </p:extLst>
  </p:cSld>
  <p:clrMapOvr>
    <a:masterClrMapping/>
  </p:clrMapOvr>
  <p:transition>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8" name="Rectangle 2"/>
          <p:cNvSpPr>
            <a:spLocks noGrp="1" noChangeArrowheads="1"/>
          </p:cNvSpPr>
          <p:nvPr>
            <p:ph type="body" idx="4294967295"/>
          </p:nvPr>
        </p:nvSpPr>
        <p:spPr>
          <a:xfrm>
            <a:off x="457200" y="1219200"/>
            <a:ext cx="8305800" cy="5105400"/>
          </a:xfrm>
        </p:spPr>
        <p:txBody>
          <a:bodyPr>
            <a:normAutofit fontScale="25000" lnSpcReduction="20000"/>
          </a:bodyPr>
          <a:lstStyle/>
          <a:p>
            <a:pPr>
              <a:lnSpc>
                <a:spcPct val="120000"/>
              </a:lnSpc>
              <a:spcBef>
                <a:spcPts val="0"/>
              </a:spcBef>
              <a:spcAft>
                <a:spcPts val="600"/>
              </a:spcAft>
              <a:buFont typeface="Arial" panose="020B0604020202020204" pitchFamily="34" charset="0"/>
              <a:buChar char="•"/>
            </a:pPr>
            <a:r>
              <a:rPr lang="en-US" altLang="en-US" sz="8000" dirty="0" smtClean="0"/>
              <a:t>Enablement </a:t>
            </a:r>
            <a:r>
              <a:rPr lang="en-US" altLang="en-US" sz="8000" dirty="0"/>
              <a:t>can be shown by disclosing at least one method for making and using the claimed invention </a:t>
            </a:r>
            <a:r>
              <a:rPr lang="en-US" altLang="en-US" sz="8000" dirty="0" smtClean="0"/>
              <a:t>that bears a reasonable correlation to the entire scope of the claim</a:t>
            </a:r>
          </a:p>
          <a:p>
            <a:pPr lvl="1">
              <a:lnSpc>
                <a:spcPct val="120000"/>
              </a:lnSpc>
              <a:spcBef>
                <a:spcPts val="0"/>
              </a:spcBef>
              <a:spcAft>
                <a:spcPts val="600"/>
              </a:spcAft>
              <a:buFont typeface="Segoe UI" panose="020B0502040204020203" pitchFamily="34" charset="0"/>
              <a:buChar char="−"/>
            </a:pPr>
            <a:r>
              <a:rPr lang="en-US" altLang="en-US" sz="7200" dirty="0" smtClean="0"/>
              <a:t>Failure to disclose other methods by which the claimed invention may be made does not render a claim invalid for lack of enablement</a:t>
            </a:r>
          </a:p>
          <a:p>
            <a:pPr>
              <a:lnSpc>
                <a:spcPct val="120000"/>
              </a:lnSpc>
              <a:spcBef>
                <a:spcPts val="0"/>
              </a:spcBef>
              <a:spcAft>
                <a:spcPts val="600"/>
              </a:spcAft>
              <a:buFont typeface="Segoe UI" panose="020B0502040204020203" pitchFamily="34" charset="0"/>
              <a:buChar char="−"/>
            </a:pPr>
            <a:endParaRPr lang="en-US" altLang="en-US" sz="7600" dirty="0"/>
          </a:p>
          <a:p>
            <a:pPr>
              <a:lnSpc>
                <a:spcPct val="120000"/>
              </a:lnSpc>
              <a:spcBef>
                <a:spcPts val="0"/>
              </a:spcBef>
              <a:spcAft>
                <a:spcPts val="600"/>
              </a:spcAft>
              <a:buFont typeface="Arial" panose="020B0604020202020204" pitchFamily="34" charset="0"/>
              <a:buChar char="•"/>
            </a:pPr>
            <a:r>
              <a:rPr lang="en-US" altLang="en-US" sz="8000" dirty="0" smtClean="0"/>
              <a:t>The specification need not contain an </a:t>
            </a:r>
            <a:r>
              <a:rPr lang="en-US" altLang="en-US" sz="8000" dirty="0"/>
              <a:t>example </a:t>
            </a:r>
            <a:r>
              <a:rPr lang="en-US" altLang="en-US" sz="8000" dirty="0" smtClean="0"/>
              <a:t>if the invention is otherwise disclosed in such a manner that one skilled in the art will be able to practice it without an undue amount of experimentation</a:t>
            </a:r>
            <a:endParaRPr lang="en-US" altLang="en-US" sz="8000" dirty="0"/>
          </a:p>
          <a:p>
            <a:pPr>
              <a:lnSpc>
                <a:spcPct val="120000"/>
              </a:lnSpc>
              <a:spcBef>
                <a:spcPts val="0"/>
              </a:spcBef>
              <a:spcAft>
                <a:spcPts val="600"/>
              </a:spcAft>
              <a:buFont typeface="Segoe UI" panose="020B0502040204020203" pitchFamily="34" charset="0"/>
              <a:buChar char="−"/>
            </a:pPr>
            <a:endParaRPr lang="en-US" sz="7600" dirty="0"/>
          </a:p>
          <a:p>
            <a:pPr>
              <a:lnSpc>
                <a:spcPct val="120000"/>
              </a:lnSpc>
              <a:spcBef>
                <a:spcPts val="0"/>
              </a:spcBef>
              <a:spcAft>
                <a:spcPts val="600"/>
              </a:spcAft>
              <a:buFont typeface="Arial" panose="020B0604020202020204" pitchFamily="34" charset="0"/>
              <a:buChar char="•"/>
            </a:pPr>
            <a:r>
              <a:rPr lang="en-US" sz="8000" dirty="0" smtClean="0"/>
              <a:t>The </a:t>
            </a:r>
            <a:r>
              <a:rPr lang="en-US" sz="8000" dirty="0"/>
              <a:t>specification need not teach what is </a:t>
            </a:r>
            <a:r>
              <a:rPr lang="en-US" sz="8000" dirty="0" smtClean="0"/>
              <a:t>well-known </a:t>
            </a:r>
            <a:r>
              <a:rPr lang="en-US" sz="8000" dirty="0"/>
              <a:t>in the </a:t>
            </a:r>
            <a:r>
              <a:rPr lang="en-US" sz="8000" dirty="0" smtClean="0"/>
              <a:t>art</a:t>
            </a:r>
          </a:p>
          <a:p>
            <a:pPr lvl="1">
              <a:lnSpc>
                <a:spcPct val="120000"/>
              </a:lnSpc>
              <a:spcBef>
                <a:spcPts val="0"/>
              </a:spcBef>
              <a:spcAft>
                <a:spcPts val="600"/>
              </a:spcAft>
              <a:buFont typeface="Segoe UI" panose="020B0502040204020203" pitchFamily="34" charset="0"/>
              <a:buChar char="−"/>
            </a:pPr>
            <a:r>
              <a:rPr lang="en-US" sz="7200" dirty="0" smtClean="0"/>
              <a:t>However, applicant </a:t>
            </a:r>
            <a:r>
              <a:rPr lang="en-US" sz="7200" dirty="0"/>
              <a:t>cannot rely on the knowledge of one skilled in the art to supply information that is required to enable the novel aspect of the claimed invention, when the enabling knowledge is in fact not known in the art</a:t>
            </a:r>
            <a:endParaRPr lang="en-US" sz="7200" dirty="0" smtClean="0"/>
          </a:p>
          <a:p>
            <a:pPr marL="0" lvl="3" indent="0">
              <a:lnSpc>
                <a:spcPct val="120000"/>
              </a:lnSpc>
              <a:spcBef>
                <a:spcPts val="0"/>
              </a:spcBef>
              <a:buNone/>
            </a:pPr>
            <a:endParaRPr lang="en-US" altLang="en-US" sz="6400" i="1" dirty="0" smtClean="0"/>
          </a:p>
          <a:p>
            <a:pPr marL="0" lvl="3" indent="0">
              <a:lnSpc>
                <a:spcPct val="120000"/>
              </a:lnSpc>
              <a:spcBef>
                <a:spcPts val="0"/>
              </a:spcBef>
              <a:spcAft>
                <a:spcPts val="600"/>
              </a:spcAft>
              <a:buNone/>
            </a:pPr>
            <a:r>
              <a:rPr lang="en-US" altLang="en-US" sz="6400" i="1" dirty="0" smtClean="0"/>
              <a:t>MPEP 2161.01(III), 2164.01(b), 2164.02</a:t>
            </a:r>
            <a:endParaRPr lang="en-US" altLang="en-US" sz="6400" i="1" dirty="0" smtClean="0">
              <a:solidFill>
                <a:schemeClr val="tx1"/>
              </a:solidFill>
            </a:endParaRPr>
          </a:p>
        </p:txBody>
      </p:sp>
      <p:sp>
        <p:nvSpPr>
          <p:cNvPr id="7" name="Rectangle 4"/>
          <p:cNvSpPr txBox="1">
            <a:spLocks noChangeArrowheads="1"/>
          </p:cNvSpPr>
          <p:nvPr/>
        </p:nvSpPr>
        <p:spPr>
          <a:xfrm>
            <a:off x="762000" y="381000"/>
            <a:ext cx="8001000" cy="76200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algn="ctr" eaLnBrk="1" hangingPunct="1"/>
            <a:r>
              <a:rPr lang="en-US" altLang="en-US" sz="3200" b="0" i="0" dirty="0" smtClean="0">
                <a:solidFill>
                  <a:schemeClr val="tx1"/>
                </a:solidFill>
                <a:latin typeface="+mj-lt"/>
              </a:rPr>
              <a:t>Satisfying the Enablement Requirement</a:t>
            </a:r>
            <a:endParaRPr lang="en-US" altLang="en-US" sz="3200" b="0" i="0" dirty="0">
              <a:solidFill>
                <a:schemeClr val="tx1"/>
              </a:solidFill>
              <a:latin typeface="+mj-lt"/>
            </a:endParaRPr>
          </a:p>
        </p:txBody>
      </p:sp>
      <p:sp>
        <p:nvSpPr>
          <p:cNvPr id="6" name="Rectangle 2054"/>
          <p:cNvSpPr>
            <a:spLocks noGrp="1" noChangeArrowheads="1"/>
          </p:cNvSpPr>
          <p:nvPr>
            <p:ph type="sldNum" sz="quarter" idx="4294967295"/>
          </p:nvPr>
        </p:nvSpPr>
        <p:spPr>
          <a:xfrm>
            <a:off x="8305800" y="6400800"/>
            <a:ext cx="762000" cy="228600"/>
          </a:xfrm>
          <a:prstGeom prst="rect">
            <a:avLst/>
          </a:prstGeom>
        </p:spPr>
        <p:txBody>
          <a:bodyPr/>
          <a:lstStyle/>
          <a:p>
            <a:pPr>
              <a:defRPr/>
            </a:pPr>
            <a:fld id="{16058D84-CFE6-45DB-BBFD-EA17AE6CFEDE}" type="slidenum">
              <a:rPr lang="en-US" smtClean="0"/>
              <a:t>6</a:t>
            </a:fld>
            <a:endParaRPr lang="en-US" dirty="0"/>
          </a:p>
        </p:txBody>
      </p:sp>
    </p:spTree>
    <p:extLst>
      <p:ext uri="{BB962C8B-B14F-4D97-AF65-F5344CB8AC3E}">
        <p14:creationId xmlns:p14="http://schemas.microsoft.com/office/powerpoint/2010/main" val="4151901398"/>
      </p:ext>
    </p:extLst>
  </p:cSld>
  <p:clrMapOvr>
    <a:masterClrMapping/>
  </p:clrMapOvr>
  <p:transition>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8" name="Rectangle 2"/>
          <p:cNvSpPr>
            <a:spLocks noGrp="1" noChangeArrowheads="1"/>
          </p:cNvSpPr>
          <p:nvPr>
            <p:ph type="body" idx="4294967295"/>
          </p:nvPr>
        </p:nvSpPr>
        <p:spPr>
          <a:xfrm>
            <a:off x="381000" y="1600200"/>
            <a:ext cx="8382000" cy="5029200"/>
          </a:xfrm>
        </p:spPr>
        <p:txBody>
          <a:bodyPr>
            <a:normAutofit fontScale="25000" lnSpcReduction="20000"/>
          </a:bodyPr>
          <a:lstStyle/>
          <a:p>
            <a:pPr marL="342900" lvl="1" indent="-342900">
              <a:lnSpc>
                <a:spcPct val="110000"/>
              </a:lnSpc>
              <a:spcBef>
                <a:spcPts val="0"/>
              </a:spcBef>
              <a:spcAft>
                <a:spcPts val="600"/>
              </a:spcAft>
              <a:buFont typeface="Arial" panose="020B0604020202020204" pitchFamily="34" charset="0"/>
              <a:buChar char="•"/>
            </a:pPr>
            <a:r>
              <a:rPr lang="en-US" altLang="en-US" sz="7200" dirty="0" smtClean="0"/>
              <a:t>When functional language imposes no limits as to a particular structure for performing the claimed function, the claim may cover all devices for/ways of performing the claimed function</a:t>
            </a:r>
          </a:p>
          <a:p>
            <a:pPr marL="685800" lvl="2" indent="-285750">
              <a:lnSpc>
                <a:spcPct val="110000"/>
              </a:lnSpc>
              <a:spcBef>
                <a:spcPts val="0"/>
              </a:spcBef>
              <a:spcAft>
                <a:spcPts val="600"/>
              </a:spcAft>
              <a:buFont typeface="Segoe UI" panose="020B0502040204020203" pitchFamily="34" charset="0"/>
              <a:buChar char="−"/>
            </a:pPr>
            <a:r>
              <a:rPr lang="en-US" altLang="en-US" sz="5600" dirty="0" smtClean="0"/>
              <a:t>This </a:t>
            </a:r>
            <a:r>
              <a:rPr lang="en-US" altLang="en-US" sz="5600" dirty="0"/>
              <a:t>raises a concern regarding whether the scope of enablement provided by the disclosure is commensurate with the scope of protection sought by the claim</a:t>
            </a:r>
          </a:p>
          <a:p>
            <a:pPr marL="685800" lvl="2" indent="-285750">
              <a:lnSpc>
                <a:spcPct val="110000"/>
              </a:lnSpc>
              <a:spcBef>
                <a:spcPts val="0"/>
              </a:spcBef>
              <a:spcAft>
                <a:spcPts val="600"/>
              </a:spcAft>
              <a:buFont typeface="Segoe UI" panose="020B0502040204020203" pitchFamily="34" charset="0"/>
              <a:buChar char="−"/>
            </a:pPr>
            <a:r>
              <a:rPr lang="en-US" altLang="en-US" sz="5600" u="sng" dirty="0" smtClean="0"/>
              <a:t>Example</a:t>
            </a:r>
            <a:r>
              <a:rPr lang="en-US" altLang="en-US" sz="5600" dirty="0"/>
              <a:t>: </a:t>
            </a:r>
            <a:r>
              <a:rPr lang="en-US" altLang="en-US" sz="5600" dirty="0" smtClean="0"/>
              <a:t> A claim limitation ‘‘sensor responsive </a:t>
            </a:r>
            <a:r>
              <a:rPr lang="en-US" altLang="en-US" sz="5600" dirty="0"/>
              <a:t>to the motion of said </a:t>
            </a:r>
            <a:r>
              <a:rPr lang="en-US" altLang="en-US" sz="5600" dirty="0" smtClean="0"/>
              <a:t>mass for initiating an occupant protection system,’’ construed </a:t>
            </a:r>
            <a:r>
              <a:rPr lang="en-US" altLang="en-US" sz="5600" dirty="0"/>
              <a:t>to </a:t>
            </a:r>
            <a:r>
              <a:rPr lang="en-US" altLang="en-US" sz="5600" dirty="0" smtClean="0"/>
              <a:t>cover both mechanical and electronic sensors for performing </a:t>
            </a:r>
            <a:r>
              <a:rPr lang="en-US" altLang="en-US" sz="5600" dirty="0"/>
              <a:t>the </a:t>
            </a:r>
            <a:r>
              <a:rPr lang="en-US" altLang="en-US" sz="5600" dirty="0" smtClean="0"/>
              <a:t>recited function, would need to be supported by enabling disclosure of both mechanical and electronic sensors to enable the broad claim interpretation, particularly in a new technology</a:t>
            </a:r>
            <a:endParaRPr lang="en-US" altLang="en-US" sz="6400" dirty="0" smtClean="0"/>
          </a:p>
          <a:p>
            <a:pPr marL="347663" lvl="1" indent="-347663">
              <a:lnSpc>
                <a:spcPct val="110000"/>
              </a:lnSpc>
              <a:spcBef>
                <a:spcPts val="1200"/>
              </a:spcBef>
              <a:spcAft>
                <a:spcPts val="600"/>
              </a:spcAft>
              <a:buFont typeface="Arial" panose="020B0604020202020204" pitchFamily="34" charset="0"/>
              <a:buChar char="•"/>
            </a:pPr>
            <a:r>
              <a:rPr lang="en-US" altLang="en-US" sz="7200" dirty="0" smtClean="0"/>
              <a:t>For hardware and software systems, consider whether the interconnection and functional relationship between elements is disclosed and, if not, whether it would be evident to those of ordinary skill in the art</a:t>
            </a:r>
          </a:p>
          <a:p>
            <a:pPr marL="685800" lvl="1">
              <a:spcBef>
                <a:spcPts val="0"/>
              </a:spcBef>
              <a:spcAft>
                <a:spcPts val="600"/>
              </a:spcAft>
            </a:pPr>
            <a:r>
              <a:rPr lang="en-US" altLang="en-US" sz="5500" dirty="0" smtClean="0"/>
              <a:t>A </a:t>
            </a:r>
            <a:r>
              <a:rPr lang="en-US" altLang="en-US" sz="5500" dirty="0"/>
              <a:t>flow chart or block diagram often suffices to show the relationships between elements, particularly functional or program </a:t>
            </a:r>
            <a:r>
              <a:rPr lang="en-US" altLang="en-US" sz="5500" dirty="0" smtClean="0"/>
              <a:t>elements</a:t>
            </a:r>
          </a:p>
          <a:p>
            <a:pPr marL="344488" indent="-344488">
              <a:spcBef>
                <a:spcPts val="1200"/>
              </a:spcBef>
              <a:spcAft>
                <a:spcPts val="600"/>
              </a:spcAft>
            </a:pPr>
            <a:r>
              <a:rPr lang="en-US" altLang="en-US" sz="7200" dirty="0" smtClean="0"/>
              <a:t>If </a:t>
            </a:r>
            <a:r>
              <a:rPr lang="en-US" altLang="en-US" sz="7200" dirty="0"/>
              <a:t>the invention requires a particular apparatus, the specification must provide sufficient disclosure of that apparatus, if it is not readily available</a:t>
            </a:r>
          </a:p>
          <a:p>
            <a:pPr marL="0" lvl="3" indent="0">
              <a:spcBef>
                <a:spcPts val="0"/>
              </a:spcBef>
              <a:spcAft>
                <a:spcPts val="600"/>
              </a:spcAft>
              <a:buNone/>
            </a:pPr>
            <a:endParaRPr lang="en-US" altLang="en-US" sz="6400" i="1" dirty="0" smtClean="0"/>
          </a:p>
          <a:p>
            <a:pPr marL="0" lvl="3" indent="0">
              <a:spcBef>
                <a:spcPts val="0"/>
              </a:spcBef>
              <a:spcAft>
                <a:spcPts val="600"/>
              </a:spcAft>
              <a:buNone/>
            </a:pPr>
            <a:r>
              <a:rPr lang="en-US" altLang="en-US" sz="6400" i="1" dirty="0" smtClean="0"/>
              <a:t>MPEP 2161.01(III), 2164.06(c)</a:t>
            </a:r>
            <a:endParaRPr lang="en-US" altLang="en-US" sz="6400" i="1" dirty="0"/>
          </a:p>
          <a:p>
            <a:pPr marL="0" lvl="3" indent="0" eaLnBrk="1" hangingPunct="1">
              <a:spcBef>
                <a:spcPts val="0"/>
              </a:spcBef>
              <a:spcAft>
                <a:spcPts val="600"/>
              </a:spcAft>
              <a:buNone/>
            </a:pPr>
            <a:endParaRPr lang="en-US" altLang="en-US" sz="5600" i="1" dirty="0" smtClean="0">
              <a:solidFill>
                <a:schemeClr val="tx1"/>
              </a:solidFill>
            </a:endParaRPr>
          </a:p>
        </p:txBody>
      </p:sp>
      <p:sp>
        <p:nvSpPr>
          <p:cNvPr id="7" name="Rectangle 4"/>
          <p:cNvSpPr txBox="1">
            <a:spLocks noChangeArrowheads="1"/>
          </p:cNvSpPr>
          <p:nvPr/>
        </p:nvSpPr>
        <p:spPr>
          <a:xfrm>
            <a:off x="800100" y="457200"/>
            <a:ext cx="7543800" cy="60960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algn="ctr" eaLnBrk="1" hangingPunct="1"/>
            <a:r>
              <a:rPr lang="en-US" altLang="en-US" sz="3200" b="0" i="0" dirty="0" smtClean="0">
                <a:solidFill>
                  <a:schemeClr val="tx1"/>
                </a:solidFill>
                <a:latin typeface="+mj-lt"/>
              </a:rPr>
              <a:t>Enablement – Computer-Implemented </a:t>
            </a:r>
            <a:r>
              <a:rPr lang="en-US" altLang="en-US" sz="3200" b="0" i="0" dirty="0">
                <a:solidFill>
                  <a:schemeClr val="tx1"/>
                </a:solidFill>
                <a:latin typeface="+mj-lt"/>
              </a:rPr>
              <a:t>Functional Limitations</a:t>
            </a:r>
          </a:p>
        </p:txBody>
      </p:sp>
      <p:sp>
        <p:nvSpPr>
          <p:cNvPr id="6" name="Rectangle 2054"/>
          <p:cNvSpPr>
            <a:spLocks noGrp="1" noChangeArrowheads="1"/>
          </p:cNvSpPr>
          <p:nvPr>
            <p:ph type="sldNum" sz="quarter" idx="4294967295"/>
          </p:nvPr>
        </p:nvSpPr>
        <p:spPr>
          <a:xfrm>
            <a:off x="8305800" y="6400800"/>
            <a:ext cx="762000" cy="228600"/>
          </a:xfrm>
          <a:prstGeom prst="rect">
            <a:avLst/>
          </a:prstGeom>
        </p:spPr>
        <p:txBody>
          <a:bodyPr/>
          <a:lstStyle/>
          <a:p>
            <a:pPr>
              <a:defRPr/>
            </a:pPr>
            <a:fld id="{16058D84-CFE6-45DB-BBFD-EA17AE6CFEDE}" type="slidenum">
              <a:rPr lang="en-US" smtClean="0"/>
              <a:t>7</a:t>
            </a:fld>
            <a:endParaRPr lang="en-US" dirty="0"/>
          </a:p>
        </p:txBody>
      </p:sp>
    </p:spTree>
    <p:extLst>
      <p:ext uri="{BB962C8B-B14F-4D97-AF65-F5344CB8AC3E}">
        <p14:creationId xmlns:p14="http://schemas.microsoft.com/office/powerpoint/2010/main" val="666682938"/>
      </p:ext>
    </p:extLst>
  </p:cSld>
  <p:clrMapOvr>
    <a:masterClrMapping/>
  </p:clrMapOvr>
  <p:transition>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6" name="Rectangle 2"/>
          <p:cNvSpPr>
            <a:spLocks noGrp="1" noChangeArrowheads="1"/>
          </p:cNvSpPr>
          <p:nvPr>
            <p:ph type="body" idx="4294967295"/>
          </p:nvPr>
        </p:nvSpPr>
        <p:spPr>
          <a:xfrm>
            <a:off x="533400" y="1600200"/>
            <a:ext cx="8153400" cy="4724400"/>
          </a:xfrm>
        </p:spPr>
        <p:txBody>
          <a:bodyPr>
            <a:noAutofit/>
          </a:bodyPr>
          <a:lstStyle/>
          <a:p>
            <a:pPr marL="347663" indent="-347663" eaLnBrk="1" hangingPunct="1">
              <a:spcBef>
                <a:spcPts val="0"/>
              </a:spcBef>
              <a:spcAft>
                <a:spcPts val="600"/>
              </a:spcAft>
            </a:pPr>
            <a:r>
              <a:rPr lang="en-US" altLang="en-US" sz="2000" dirty="0" smtClean="0"/>
              <a:t>For software related inventions, the knowledge in the state of the art and predictability tends to be high</a:t>
            </a:r>
          </a:p>
          <a:p>
            <a:pPr marL="747713" lvl="1" indent="-347663">
              <a:spcBef>
                <a:spcPts val="0"/>
              </a:spcBef>
              <a:spcAft>
                <a:spcPts val="600"/>
              </a:spcAft>
            </a:pPr>
            <a:r>
              <a:rPr lang="en-US" altLang="en-US" sz="1800" dirty="0" smtClean="0"/>
              <a:t>Thus, for routine functions writing a program to perform the claimed function will frequently be within the skill of a person of ordinary skill in the art</a:t>
            </a:r>
          </a:p>
          <a:p>
            <a:pPr marL="400050" lvl="1" indent="0">
              <a:spcBef>
                <a:spcPts val="0"/>
              </a:spcBef>
              <a:spcAft>
                <a:spcPts val="600"/>
              </a:spcAft>
              <a:buNone/>
            </a:pPr>
            <a:endParaRPr lang="en-US" altLang="en-US" sz="1600" dirty="0" smtClean="0"/>
          </a:p>
          <a:p>
            <a:pPr marL="347663" indent="-347663">
              <a:spcBef>
                <a:spcPts val="0"/>
              </a:spcBef>
              <a:spcAft>
                <a:spcPts val="600"/>
              </a:spcAft>
            </a:pPr>
            <a:r>
              <a:rPr lang="en-US" altLang="en-US" sz="2000" dirty="0" smtClean="0"/>
              <a:t>If </a:t>
            </a:r>
            <a:r>
              <a:rPr lang="en-US" altLang="en-US" sz="2000" dirty="0"/>
              <a:t>(1) the </a:t>
            </a:r>
            <a:r>
              <a:rPr lang="en-US" altLang="en-US" sz="2000" dirty="0" smtClean="0"/>
              <a:t>application </a:t>
            </a:r>
            <a:r>
              <a:rPr lang="en-US" altLang="en-US" sz="2000" dirty="0"/>
              <a:t>fails </a:t>
            </a:r>
            <a:r>
              <a:rPr lang="en-US" altLang="en-US" sz="2000" dirty="0" smtClean="0"/>
              <a:t>to disclose </a:t>
            </a:r>
            <a:r>
              <a:rPr lang="en-US" altLang="en-US" sz="2000" dirty="0"/>
              <a:t>any program and (2) more than </a:t>
            </a:r>
            <a:r>
              <a:rPr lang="en-US" altLang="en-US" sz="2000" dirty="0" smtClean="0"/>
              <a:t>routine experimentation </a:t>
            </a:r>
            <a:r>
              <a:rPr lang="en-US" altLang="en-US" sz="2000" dirty="0"/>
              <a:t>would be required of one skilled </a:t>
            </a:r>
            <a:r>
              <a:rPr lang="en-US" altLang="en-US" sz="2000" dirty="0" smtClean="0"/>
              <a:t>in the </a:t>
            </a:r>
            <a:r>
              <a:rPr lang="en-US" altLang="en-US" sz="2000" dirty="0"/>
              <a:t>art to generate such a program, the </a:t>
            </a:r>
            <a:r>
              <a:rPr lang="en-US" altLang="en-US" sz="2000" dirty="0" smtClean="0"/>
              <a:t>examiner would </a:t>
            </a:r>
            <a:r>
              <a:rPr lang="en-US" altLang="en-US" sz="2000" dirty="0"/>
              <a:t>have a </a:t>
            </a:r>
            <a:r>
              <a:rPr lang="en-US" altLang="en-US" sz="2000" dirty="0" smtClean="0"/>
              <a:t>reasonable </a:t>
            </a:r>
            <a:r>
              <a:rPr lang="en-US" altLang="en-US" sz="2000" dirty="0"/>
              <a:t>basis for </a:t>
            </a:r>
            <a:r>
              <a:rPr lang="en-US" altLang="en-US" sz="2000" dirty="0" smtClean="0"/>
              <a:t>challenging the </a:t>
            </a:r>
            <a:r>
              <a:rPr lang="en-US" altLang="en-US" sz="2000" dirty="0"/>
              <a:t>sufficiency of such a </a:t>
            </a:r>
            <a:r>
              <a:rPr lang="en-US" altLang="en-US" sz="2000" dirty="0" smtClean="0"/>
              <a:t>disclosure</a:t>
            </a:r>
          </a:p>
          <a:p>
            <a:pPr marL="747713" lvl="1" indent="-347663">
              <a:spcBef>
                <a:spcPts val="0"/>
              </a:spcBef>
              <a:spcAft>
                <a:spcPts val="600"/>
              </a:spcAft>
            </a:pPr>
            <a:r>
              <a:rPr lang="en-US" altLang="en-US" sz="1800" dirty="0" smtClean="0"/>
              <a:t>The </a:t>
            </a:r>
            <a:r>
              <a:rPr lang="en-US" altLang="en-US" sz="1800" dirty="0"/>
              <a:t>amount </a:t>
            </a:r>
            <a:r>
              <a:rPr lang="en-US" altLang="en-US" sz="1800" dirty="0" smtClean="0"/>
              <a:t>of experimentation </a:t>
            </a:r>
            <a:r>
              <a:rPr lang="en-US" altLang="en-US" sz="1800" dirty="0"/>
              <a:t>that is considered routine will </a:t>
            </a:r>
            <a:r>
              <a:rPr lang="en-US" altLang="en-US" sz="1800" dirty="0" smtClean="0"/>
              <a:t>vary depending </a:t>
            </a:r>
            <a:r>
              <a:rPr lang="en-US" altLang="en-US" sz="1800" dirty="0"/>
              <a:t>on the facts and circumstances </a:t>
            </a:r>
            <a:r>
              <a:rPr lang="en-US" altLang="en-US" sz="1800" dirty="0" smtClean="0"/>
              <a:t>of individual </a:t>
            </a:r>
            <a:r>
              <a:rPr lang="en-US" altLang="en-US" sz="1800" dirty="0"/>
              <a:t>cases and should be reviewed on </a:t>
            </a:r>
            <a:r>
              <a:rPr lang="en-US" altLang="en-US" sz="1800" dirty="0" smtClean="0"/>
              <a:t>a case-by-case basis</a:t>
            </a:r>
          </a:p>
          <a:p>
            <a:pPr marL="0" lvl="1" indent="0" eaLnBrk="1" hangingPunct="1">
              <a:spcBef>
                <a:spcPts val="0"/>
              </a:spcBef>
              <a:spcAft>
                <a:spcPts val="600"/>
              </a:spcAft>
              <a:buNone/>
            </a:pPr>
            <a:endParaRPr lang="en-US" altLang="en-US" sz="1800" i="1" dirty="0" smtClean="0"/>
          </a:p>
          <a:p>
            <a:pPr marL="0" lvl="1" indent="0" eaLnBrk="1" hangingPunct="1">
              <a:spcBef>
                <a:spcPts val="0"/>
              </a:spcBef>
              <a:spcAft>
                <a:spcPts val="600"/>
              </a:spcAft>
              <a:buNone/>
            </a:pPr>
            <a:r>
              <a:rPr lang="en-US" altLang="en-US" sz="1800" i="1" dirty="0" smtClean="0"/>
              <a:t>MPEP 2164.06(c) </a:t>
            </a:r>
            <a:endParaRPr lang="en-US" altLang="en-US" sz="1800" i="1" dirty="0" smtClean="0">
              <a:solidFill>
                <a:schemeClr val="tx1"/>
              </a:solidFill>
            </a:endParaRPr>
          </a:p>
        </p:txBody>
      </p:sp>
      <p:sp>
        <p:nvSpPr>
          <p:cNvPr id="7" name="Rectangle 4"/>
          <p:cNvSpPr txBox="1">
            <a:spLocks noChangeArrowheads="1"/>
          </p:cNvSpPr>
          <p:nvPr/>
        </p:nvSpPr>
        <p:spPr>
          <a:xfrm>
            <a:off x="800100" y="457200"/>
            <a:ext cx="7543800" cy="914400"/>
          </a:xfrm>
          <a:prstGeom prst="rect">
            <a:avLst/>
          </a:prstGeom>
          <a:noFill/>
        </p:spPr>
        <p:txBody>
          <a:bodyPr/>
          <a:lstStyle>
            <a:lvl1pPr eaLnBrk="0" hangingPunct="0">
              <a:defRPr b="1" i="1">
                <a:solidFill>
                  <a:srgbClr val="FF0000"/>
                </a:solidFill>
                <a:latin typeface="Arial" charset="0"/>
              </a:defRPr>
            </a:lvl1pPr>
            <a:lvl2pPr marL="742950" indent="-285750" eaLnBrk="0" hangingPunct="0">
              <a:defRPr b="1" i="1">
                <a:solidFill>
                  <a:srgbClr val="FF0000"/>
                </a:solidFill>
                <a:latin typeface="Arial" charset="0"/>
              </a:defRPr>
            </a:lvl2pPr>
            <a:lvl3pPr marL="1143000" indent="-228600" eaLnBrk="0" hangingPunct="0">
              <a:defRPr b="1" i="1">
                <a:solidFill>
                  <a:srgbClr val="FF0000"/>
                </a:solidFill>
                <a:latin typeface="Arial" charset="0"/>
              </a:defRPr>
            </a:lvl3pPr>
            <a:lvl4pPr marL="1600200" indent="-228600" eaLnBrk="0" hangingPunct="0">
              <a:defRPr b="1" i="1">
                <a:solidFill>
                  <a:srgbClr val="FF0000"/>
                </a:solidFill>
                <a:latin typeface="Arial" charset="0"/>
              </a:defRPr>
            </a:lvl4pPr>
            <a:lvl5pPr marL="2057400" indent="-228600" eaLnBrk="0" hangingPunct="0">
              <a:defRPr b="1" i="1">
                <a:solidFill>
                  <a:srgbClr val="FF0000"/>
                </a:solidFill>
                <a:latin typeface="Arial" charset="0"/>
              </a:defRPr>
            </a:lvl5pPr>
            <a:lvl6pPr marL="2514600" indent="-228600" eaLnBrk="0" fontAlgn="base" hangingPunct="0">
              <a:spcBef>
                <a:spcPct val="0"/>
              </a:spcBef>
              <a:spcAft>
                <a:spcPct val="0"/>
              </a:spcAft>
              <a:defRPr b="1" i="1">
                <a:solidFill>
                  <a:srgbClr val="FF0000"/>
                </a:solidFill>
                <a:latin typeface="Arial" charset="0"/>
              </a:defRPr>
            </a:lvl6pPr>
            <a:lvl7pPr marL="2971800" indent="-228600" eaLnBrk="0" fontAlgn="base" hangingPunct="0">
              <a:spcBef>
                <a:spcPct val="0"/>
              </a:spcBef>
              <a:spcAft>
                <a:spcPct val="0"/>
              </a:spcAft>
              <a:defRPr b="1" i="1">
                <a:solidFill>
                  <a:srgbClr val="FF0000"/>
                </a:solidFill>
                <a:latin typeface="Arial" charset="0"/>
              </a:defRPr>
            </a:lvl7pPr>
            <a:lvl8pPr marL="3429000" indent="-228600" eaLnBrk="0" fontAlgn="base" hangingPunct="0">
              <a:spcBef>
                <a:spcPct val="0"/>
              </a:spcBef>
              <a:spcAft>
                <a:spcPct val="0"/>
              </a:spcAft>
              <a:defRPr b="1" i="1">
                <a:solidFill>
                  <a:srgbClr val="FF0000"/>
                </a:solidFill>
                <a:latin typeface="Arial" charset="0"/>
              </a:defRPr>
            </a:lvl8pPr>
            <a:lvl9pPr marL="3886200" indent="-228600" eaLnBrk="0" fontAlgn="base" hangingPunct="0">
              <a:spcBef>
                <a:spcPct val="0"/>
              </a:spcBef>
              <a:spcAft>
                <a:spcPct val="0"/>
              </a:spcAft>
              <a:defRPr b="1" i="1">
                <a:solidFill>
                  <a:srgbClr val="FF0000"/>
                </a:solidFill>
                <a:latin typeface="Arial" charset="0"/>
              </a:defRPr>
            </a:lvl9pPr>
          </a:lstStyle>
          <a:p>
            <a:pPr algn="ctr" eaLnBrk="1" hangingPunct="1"/>
            <a:r>
              <a:rPr lang="en-US" altLang="en-US" sz="3200" b="0" i="0" dirty="0" smtClean="0">
                <a:solidFill>
                  <a:schemeClr val="tx1"/>
                </a:solidFill>
                <a:latin typeface="+mj-lt"/>
              </a:rPr>
              <a:t>Enablement – </a:t>
            </a:r>
            <a:r>
              <a:rPr lang="en-US" altLang="en-US" sz="3200" b="0" i="0" dirty="0">
                <a:solidFill>
                  <a:schemeClr val="tx1"/>
                </a:solidFill>
                <a:latin typeface="+mj-lt"/>
              </a:rPr>
              <a:t>Computer-Implemented Functional </a:t>
            </a:r>
            <a:r>
              <a:rPr lang="en-US" altLang="en-US" sz="3200" b="0" i="0" dirty="0" smtClean="0">
                <a:solidFill>
                  <a:schemeClr val="tx1"/>
                </a:solidFill>
                <a:latin typeface="+mj-lt"/>
              </a:rPr>
              <a:t>Limitations (Continued)</a:t>
            </a:r>
            <a:endParaRPr lang="en-US" altLang="en-US" sz="3200" b="0" i="0" dirty="0">
              <a:solidFill>
                <a:schemeClr val="tx1"/>
              </a:solidFill>
              <a:latin typeface="+mj-lt"/>
            </a:endParaRPr>
          </a:p>
        </p:txBody>
      </p:sp>
      <p:sp>
        <p:nvSpPr>
          <p:cNvPr id="6" name="Rectangle 2054"/>
          <p:cNvSpPr>
            <a:spLocks noGrp="1" noChangeArrowheads="1"/>
          </p:cNvSpPr>
          <p:nvPr>
            <p:ph type="sldNum" sz="quarter" idx="4294967295"/>
          </p:nvPr>
        </p:nvSpPr>
        <p:spPr>
          <a:xfrm>
            <a:off x="8305800" y="6400800"/>
            <a:ext cx="762000" cy="228600"/>
          </a:xfrm>
          <a:prstGeom prst="rect">
            <a:avLst/>
          </a:prstGeom>
        </p:spPr>
        <p:txBody>
          <a:bodyPr/>
          <a:lstStyle/>
          <a:p>
            <a:pPr>
              <a:defRPr/>
            </a:pPr>
            <a:fld id="{16058D84-CFE6-45DB-BBFD-EA17AE6CFEDE}" type="slidenum">
              <a:rPr lang="en-US" smtClean="0"/>
              <a:t>8</a:t>
            </a:fld>
            <a:endParaRPr lang="en-US" dirty="0"/>
          </a:p>
        </p:txBody>
      </p:sp>
    </p:spTree>
    <p:extLst>
      <p:ext uri="{BB962C8B-B14F-4D97-AF65-F5344CB8AC3E}">
        <p14:creationId xmlns:p14="http://schemas.microsoft.com/office/powerpoint/2010/main" val="3400100201"/>
      </p:ext>
    </p:extLst>
  </p:cSld>
  <p:clrMapOvr>
    <a:masterClrMapping/>
  </p:clrMapOvr>
  <p:transition>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447696"/>
            <a:ext cx="8001000" cy="847704"/>
          </a:xfrm>
        </p:spPr>
        <p:txBody>
          <a:bodyPr>
            <a:normAutofit fontScale="90000"/>
          </a:bodyPr>
          <a:lstStyle/>
          <a:p>
            <a:r>
              <a:rPr lang="en-US" sz="3600" dirty="0" smtClean="0">
                <a:latin typeface="+mj-lt"/>
              </a:rPr>
              <a:t>Establishing a </a:t>
            </a:r>
            <a:r>
              <a:rPr lang="en-US" sz="3600" i="1" dirty="0" smtClean="0">
                <a:latin typeface="+mj-lt"/>
              </a:rPr>
              <a:t>Prima Facie </a:t>
            </a:r>
            <a:r>
              <a:rPr lang="en-US" sz="3600" dirty="0" smtClean="0">
                <a:latin typeface="+mj-lt"/>
              </a:rPr>
              <a:t>Case to Make </a:t>
            </a:r>
            <a:r>
              <a:rPr lang="en-US" sz="3600" dirty="0">
                <a:latin typeface="+mj-lt"/>
              </a:rPr>
              <a:t>a § 112(a) Rejection</a:t>
            </a:r>
          </a:p>
        </p:txBody>
      </p:sp>
      <p:sp>
        <p:nvSpPr>
          <p:cNvPr id="3" name="Content Placeholder 2"/>
          <p:cNvSpPr>
            <a:spLocks noGrp="1"/>
          </p:cNvSpPr>
          <p:nvPr>
            <p:ph idx="1"/>
          </p:nvPr>
        </p:nvSpPr>
        <p:spPr>
          <a:xfrm>
            <a:off x="304800" y="1485900"/>
            <a:ext cx="8534400" cy="5029200"/>
          </a:xfrm>
        </p:spPr>
        <p:txBody>
          <a:bodyPr>
            <a:noAutofit/>
          </a:bodyPr>
          <a:lstStyle/>
          <a:p>
            <a:pPr>
              <a:spcBef>
                <a:spcPts val="0"/>
              </a:spcBef>
              <a:spcAft>
                <a:spcPts val="600"/>
              </a:spcAft>
            </a:pPr>
            <a:r>
              <a:rPr lang="en-US" sz="2000" dirty="0"/>
              <a:t>When the specification </a:t>
            </a:r>
            <a:r>
              <a:rPr lang="en-US" sz="2000" dirty="0" smtClean="0"/>
              <a:t>fails </a:t>
            </a:r>
            <a:r>
              <a:rPr lang="en-US" sz="2000" dirty="0"/>
              <a:t>to </a:t>
            </a:r>
            <a:r>
              <a:rPr lang="en-US" sz="2000" dirty="0" smtClean="0"/>
              <a:t>enable the full scope of a claim, </a:t>
            </a:r>
            <a:r>
              <a:rPr lang="en-US" sz="2000" dirty="0"/>
              <a:t>a rejection of the claim under § 112(a) is </a:t>
            </a:r>
            <a:r>
              <a:rPr lang="en-US" sz="2000" dirty="0" smtClean="0"/>
              <a:t>appropriate</a:t>
            </a:r>
          </a:p>
          <a:p>
            <a:pPr lvl="2">
              <a:spcBef>
                <a:spcPts val="0"/>
              </a:spcBef>
              <a:spcAft>
                <a:spcPts val="600"/>
              </a:spcAft>
            </a:pPr>
            <a:endParaRPr lang="en-US" sz="1200" dirty="0"/>
          </a:p>
          <a:p>
            <a:pPr>
              <a:spcBef>
                <a:spcPts val="0"/>
              </a:spcBef>
              <a:spcAft>
                <a:spcPts val="600"/>
              </a:spcAft>
            </a:pPr>
            <a:r>
              <a:rPr lang="en-US" sz="2000" dirty="0" smtClean="0"/>
              <a:t>Burden </a:t>
            </a:r>
            <a:r>
              <a:rPr lang="en-US" sz="2000" dirty="0"/>
              <a:t>is on the examiner to set forth a </a:t>
            </a:r>
            <a:r>
              <a:rPr lang="en-US" sz="2000" i="1" dirty="0"/>
              <a:t>prima facie</a:t>
            </a:r>
            <a:r>
              <a:rPr lang="en-US" sz="2000" dirty="0"/>
              <a:t> case providing reasons why the specification is deficient and thus the claim that relies thereon is rejected</a:t>
            </a:r>
            <a:endParaRPr lang="en-US" sz="2000" i="1" dirty="0"/>
          </a:p>
          <a:p>
            <a:pPr lvl="1">
              <a:spcBef>
                <a:spcPts val="0"/>
              </a:spcBef>
              <a:spcAft>
                <a:spcPts val="600"/>
              </a:spcAft>
            </a:pPr>
            <a:r>
              <a:rPr lang="en-US" sz="1800" dirty="0" smtClean="0"/>
              <a:t>Identify the claim and limitation at issue</a:t>
            </a:r>
          </a:p>
          <a:p>
            <a:pPr lvl="1">
              <a:spcBef>
                <a:spcPts val="0"/>
              </a:spcBef>
              <a:spcAft>
                <a:spcPts val="600"/>
              </a:spcAft>
            </a:pPr>
            <a:r>
              <a:rPr lang="en-US" sz="1800" dirty="0" smtClean="0"/>
              <a:t>Weigh evidence of record related to the pertinent </a:t>
            </a:r>
            <a:r>
              <a:rPr lang="en-US" sz="1800" i="1" dirty="0"/>
              <a:t>Wands</a:t>
            </a:r>
            <a:r>
              <a:rPr lang="en-US" sz="1800" dirty="0"/>
              <a:t> factors </a:t>
            </a:r>
            <a:r>
              <a:rPr lang="en-US" sz="1800" dirty="0" smtClean="0"/>
              <a:t>and provide </a:t>
            </a:r>
            <a:r>
              <a:rPr lang="en-US" sz="1800" dirty="0"/>
              <a:t>reasons why undue experimentation would be needed to make and use the full scope of the claimed invention</a:t>
            </a:r>
          </a:p>
          <a:p>
            <a:pPr lvl="1">
              <a:spcBef>
                <a:spcPts val="0"/>
              </a:spcBef>
              <a:spcAft>
                <a:spcPts val="600"/>
              </a:spcAft>
            </a:pPr>
            <a:r>
              <a:rPr lang="en-US" altLang="en-US" sz="1800" dirty="0" smtClean="0"/>
              <a:t>The </a:t>
            </a:r>
            <a:r>
              <a:rPr lang="en-US" altLang="en-US" sz="1800" dirty="0"/>
              <a:t>explanation of </a:t>
            </a:r>
            <a:r>
              <a:rPr lang="en-US" altLang="en-US" sz="1800" dirty="0" smtClean="0"/>
              <a:t>the rejection need only </a:t>
            </a:r>
            <a:r>
              <a:rPr lang="en-US" altLang="en-US" sz="1800" dirty="0"/>
              <a:t>focus on those factors, reasons, </a:t>
            </a:r>
            <a:r>
              <a:rPr lang="en-US" altLang="en-US" sz="1800" dirty="0" smtClean="0"/>
              <a:t>and evidence </a:t>
            </a:r>
            <a:r>
              <a:rPr lang="en-US" altLang="en-US" sz="1800" dirty="0"/>
              <a:t>that lead the examiner to conclude </a:t>
            </a:r>
            <a:r>
              <a:rPr lang="en-US" altLang="en-US" sz="1800" i="1" dirty="0"/>
              <a:t>e.g</a:t>
            </a:r>
            <a:r>
              <a:rPr lang="en-US" altLang="en-US" sz="1800" i="1" dirty="0" smtClean="0"/>
              <a:t>.</a:t>
            </a:r>
            <a:r>
              <a:rPr lang="en-US" altLang="en-US" sz="1800" dirty="0" smtClean="0"/>
              <a:t>, that </a:t>
            </a:r>
            <a:r>
              <a:rPr lang="en-US" altLang="en-US" sz="1800" dirty="0"/>
              <a:t>the specification fails to teach how to make </a:t>
            </a:r>
            <a:r>
              <a:rPr lang="en-US" altLang="en-US" sz="1800" dirty="0" smtClean="0"/>
              <a:t>and use </a:t>
            </a:r>
            <a:r>
              <a:rPr lang="en-US" altLang="en-US" sz="1800" dirty="0"/>
              <a:t>the claimed invention without </a:t>
            </a:r>
            <a:r>
              <a:rPr lang="en-US" altLang="en-US" sz="1800" dirty="0" smtClean="0"/>
              <a:t>undue experimentation</a:t>
            </a:r>
            <a:r>
              <a:rPr lang="en-US" altLang="en-US" sz="1800" dirty="0"/>
              <a:t>, or that the scope of any </a:t>
            </a:r>
            <a:r>
              <a:rPr lang="en-US" altLang="en-US" sz="1800" dirty="0" smtClean="0"/>
              <a:t>enablement provided </a:t>
            </a:r>
            <a:r>
              <a:rPr lang="en-US" altLang="en-US" sz="1800" dirty="0"/>
              <a:t>to one skilled in the art is </a:t>
            </a:r>
            <a:r>
              <a:rPr lang="en-US" altLang="en-US" sz="1800" dirty="0" smtClean="0"/>
              <a:t>not commensurate </a:t>
            </a:r>
            <a:r>
              <a:rPr lang="en-US" altLang="en-US" sz="1800" dirty="0"/>
              <a:t>with the scope of protection </a:t>
            </a:r>
            <a:r>
              <a:rPr lang="en-US" altLang="en-US" sz="1800" dirty="0" smtClean="0"/>
              <a:t>sought by </a:t>
            </a:r>
            <a:r>
              <a:rPr lang="en-US" altLang="en-US" sz="1800" dirty="0"/>
              <a:t>the </a:t>
            </a:r>
            <a:r>
              <a:rPr lang="en-US" altLang="en-US" sz="1800" dirty="0" smtClean="0"/>
              <a:t>claims</a:t>
            </a:r>
          </a:p>
          <a:p>
            <a:pPr marL="0" lvl="2" indent="0">
              <a:spcBef>
                <a:spcPts val="0"/>
              </a:spcBef>
              <a:spcAft>
                <a:spcPts val="600"/>
              </a:spcAft>
              <a:buNone/>
            </a:pPr>
            <a:r>
              <a:rPr lang="en-US" sz="1600" i="1" dirty="0"/>
              <a:t>MPEP </a:t>
            </a:r>
            <a:r>
              <a:rPr lang="en-US" sz="1600" i="1" dirty="0" smtClean="0"/>
              <a:t>2164.04 </a:t>
            </a:r>
            <a:endParaRPr lang="en-US" altLang="en-US" sz="1600" i="1" dirty="0"/>
          </a:p>
          <a:p>
            <a:pPr lvl="1">
              <a:spcBef>
                <a:spcPts val="0"/>
              </a:spcBef>
              <a:spcAft>
                <a:spcPts val="600"/>
              </a:spcAft>
            </a:pPr>
            <a:endParaRPr lang="en-US" sz="1800" dirty="0" smtClean="0"/>
          </a:p>
        </p:txBody>
      </p:sp>
      <p:sp>
        <p:nvSpPr>
          <p:cNvPr id="4" name="Rectangle 2054"/>
          <p:cNvSpPr txBox="1">
            <a:spLocks noChangeArrowheads="1"/>
          </p:cNvSpPr>
          <p:nvPr/>
        </p:nvSpPr>
        <p:spPr>
          <a:xfrm>
            <a:off x="8305800" y="6400800"/>
            <a:ext cx="762000" cy="228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6058D84-CFE6-45DB-BBFD-EA17AE6CFEDE}" type="slidenum">
              <a:rPr lang="en-US" smtClean="0"/>
              <a:pPr>
                <a:defRPr/>
              </a:pPr>
              <a:t>9</a:t>
            </a:fld>
            <a:endParaRPr lang="en-US" dirty="0"/>
          </a:p>
        </p:txBody>
      </p:sp>
    </p:spTree>
    <p:extLst>
      <p:ext uri="{BB962C8B-B14F-4D97-AF65-F5344CB8AC3E}">
        <p14:creationId xmlns:p14="http://schemas.microsoft.com/office/powerpoint/2010/main" val="963794287"/>
      </p:ext>
    </p:extLst>
  </p:cSld>
  <p:clrMapOvr>
    <a:masterClrMapping/>
  </p:clrMapOvr>
  <p:timing>
    <p:tnLst>
      <p:par>
        <p:cTn id="1" dur="indefinite" restart="never" nodeType="tmRoot"/>
      </p:par>
    </p:tnLst>
  </p:timing>
</p:sld>
</file>

<file path=ppt/theme/theme1.xml><?xml version="1.0" encoding="utf-8"?>
<a:theme xmlns:a="http://schemas.openxmlformats.org/drawingml/2006/main" name="Brand master navy">
  <a:themeElements>
    <a:clrScheme name="USPTO Brand 1">
      <a:dk1>
        <a:sysClr val="windowText" lastClr="000000"/>
      </a:dk1>
      <a:lt1>
        <a:sysClr val="window" lastClr="FFFFFF"/>
      </a:lt1>
      <a:dk2>
        <a:srgbClr val="004C97"/>
      </a:dk2>
      <a:lt2>
        <a:srgbClr val="D9D9D6"/>
      </a:lt2>
      <a:accent1>
        <a:srgbClr val="1596D1"/>
      </a:accent1>
      <a:accent2>
        <a:srgbClr val="AC2B37"/>
      </a:accent2>
      <a:accent3>
        <a:srgbClr val="88A620"/>
      </a:accent3>
      <a:accent4>
        <a:srgbClr val="6B2F75"/>
      </a:accent4>
      <a:accent5>
        <a:srgbClr val="97B8D4"/>
      </a:accent5>
      <a:accent6>
        <a:srgbClr val="C88242"/>
      </a:accent6>
      <a:hlink>
        <a:srgbClr val="004C97"/>
      </a:hlink>
      <a:folHlink>
        <a:srgbClr val="3C1053"/>
      </a:folHlink>
    </a:clrScheme>
    <a:fontScheme name="USPTO Brand 1">
      <a:majorFont>
        <a:latin typeface="Segoe UI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52804</TotalTime>
  <Words>3584</Words>
  <Application>Microsoft Office PowerPoint</Application>
  <PresentationFormat>On-screen Show (4:3)</PresentationFormat>
  <Paragraphs>189</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Brand master navy</vt:lpstr>
      <vt:lpstr>PowerPoint Presentation</vt:lpstr>
      <vt:lpstr>Examining Claims for Compliance with 35 U.S.C. 112(a):   Part II – Enablement   Focus on Electrical/Mechanical and Computer/Software-related Claims</vt:lpstr>
      <vt:lpstr>The Enablement Requirement</vt:lpstr>
      <vt:lpstr>PowerPoint Presentation</vt:lpstr>
      <vt:lpstr>PowerPoint Presentation</vt:lpstr>
      <vt:lpstr>PowerPoint Presentation</vt:lpstr>
      <vt:lpstr>PowerPoint Presentation</vt:lpstr>
      <vt:lpstr>PowerPoint Presentation</vt:lpstr>
      <vt:lpstr>Establishing a Prima Facie Case to Make a § 112(a) Rejection</vt:lpstr>
      <vt:lpstr>Establishing a Prima Facie Case to Make a § 112(a) Rejection (Continued)</vt:lpstr>
      <vt:lpstr>Example 1: Enablement </vt:lpstr>
      <vt:lpstr>Example 1: Enablement – Not Satisfied</vt:lpstr>
      <vt:lpstr>Example 2: Enablement</vt:lpstr>
      <vt:lpstr>Example 2: Enablement – Satisfied</vt:lpstr>
      <vt:lpstr>Enablement Summary</vt:lpstr>
      <vt:lpstr>PowerPoint Presentation</vt:lpstr>
    </vt:vector>
  </TitlesOfParts>
  <Company>U.S. Patent and Trademark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Refresher 112/6</dc:title>
  <dc:creator>USPTO</dc:creator>
  <cp:lastModifiedBy>Dey, Terry</cp:lastModifiedBy>
  <cp:revision>1642</cp:revision>
  <cp:lastPrinted>2015-08-05T20:35:59Z</cp:lastPrinted>
  <dcterms:created xsi:type="dcterms:W3CDTF">2012-04-17T12:18:39Z</dcterms:created>
  <dcterms:modified xsi:type="dcterms:W3CDTF">2015-10-08T00:47:15Z</dcterms:modified>
</cp:coreProperties>
</file>