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5" r:id="rId1"/>
  </p:sldMasterIdLst>
  <p:notesMasterIdLst>
    <p:notesMasterId r:id="rId35"/>
  </p:notesMasterIdLst>
  <p:handoutMasterIdLst>
    <p:handoutMasterId r:id="rId36"/>
  </p:handoutMasterIdLst>
  <p:sldIdLst>
    <p:sldId id="595" r:id="rId2"/>
    <p:sldId id="596" r:id="rId3"/>
    <p:sldId id="517" r:id="rId4"/>
    <p:sldId id="541" r:id="rId5"/>
    <p:sldId id="580" r:id="rId6"/>
    <p:sldId id="544" r:id="rId7"/>
    <p:sldId id="608" r:id="rId8"/>
    <p:sldId id="599" r:id="rId9"/>
    <p:sldId id="518" r:id="rId10"/>
    <p:sldId id="604" r:id="rId11"/>
    <p:sldId id="600" r:id="rId12"/>
    <p:sldId id="602" r:id="rId13"/>
    <p:sldId id="605" r:id="rId14"/>
    <p:sldId id="585" r:id="rId15"/>
    <p:sldId id="586" r:id="rId16"/>
    <p:sldId id="581" r:id="rId17"/>
    <p:sldId id="607" r:id="rId18"/>
    <p:sldId id="593" r:id="rId19"/>
    <p:sldId id="606" r:id="rId20"/>
    <p:sldId id="573" r:id="rId21"/>
    <p:sldId id="601" r:id="rId22"/>
    <p:sldId id="603" r:id="rId23"/>
    <p:sldId id="536" r:id="rId24"/>
    <p:sldId id="609" r:id="rId25"/>
    <p:sldId id="562" r:id="rId26"/>
    <p:sldId id="540" r:id="rId27"/>
    <p:sldId id="523" r:id="rId28"/>
    <p:sldId id="578" r:id="rId29"/>
    <p:sldId id="574" r:id="rId30"/>
    <p:sldId id="566" r:id="rId31"/>
    <p:sldId id="591" r:id="rId32"/>
    <p:sldId id="538" r:id="rId33"/>
    <p:sldId id="598"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PTO" initials="U" lastIdx="1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43" autoAdjust="0"/>
    <p:restoredTop sz="86643" autoAdjust="0"/>
  </p:normalViewPr>
  <p:slideViewPr>
    <p:cSldViewPr>
      <p:cViewPr>
        <p:scale>
          <a:sx n="100" d="100"/>
          <a:sy n="100" d="100"/>
        </p:scale>
        <p:origin x="-965" y="293"/>
      </p:cViewPr>
      <p:guideLst>
        <p:guide orient="horz" pos="2160"/>
        <p:guide pos="2880"/>
      </p:guideLst>
    </p:cSldViewPr>
  </p:slideViewPr>
  <p:outlineViewPr>
    <p:cViewPr>
      <p:scale>
        <a:sx n="33" d="100"/>
        <a:sy n="33" d="100"/>
      </p:scale>
      <p:origin x="0" y="0"/>
    </p:cViewPr>
  </p:outlineViewPr>
  <p:notesTextViewPr>
    <p:cViewPr>
      <p:scale>
        <a:sx n="200" d="100"/>
        <a:sy n="200" d="100"/>
      </p:scale>
      <p:origin x="43" y="1570"/>
    </p:cViewPr>
  </p:notesTextViewPr>
  <p:sorterViewPr>
    <p:cViewPr>
      <p:scale>
        <a:sx n="150" d="100"/>
        <a:sy n="150" d="100"/>
      </p:scale>
      <p:origin x="0" y="5515"/>
    </p:cViewPr>
  </p:sorterViewPr>
  <p:notesViewPr>
    <p:cSldViewPr>
      <p:cViewPr>
        <p:scale>
          <a:sx n="109" d="100"/>
          <a:sy n="109" d="100"/>
        </p:scale>
        <p:origin x="-2150" y="1094"/>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5138"/>
          </a:xfrm>
          <a:prstGeom prst="rect">
            <a:avLst/>
          </a:prstGeom>
        </p:spPr>
        <p:txBody>
          <a:bodyPr vert="horz" lIns="92291" tIns="46145" rIns="92291" bIns="46145" rtlCol="0"/>
          <a:lstStyle>
            <a:lvl1pPr algn="l">
              <a:defRPr sz="1300"/>
            </a:lvl1pPr>
          </a:lstStyle>
          <a:p>
            <a:endParaRPr lang="en-US" dirty="0"/>
          </a:p>
        </p:txBody>
      </p:sp>
      <p:sp>
        <p:nvSpPr>
          <p:cNvPr id="3" name="Date Placeholder 2"/>
          <p:cNvSpPr>
            <a:spLocks noGrp="1"/>
          </p:cNvSpPr>
          <p:nvPr>
            <p:ph type="dt" sz="quarter" idx="1"/>
          </p:nvPr>
        </p:nvSpPr>
        <p:spPr>
          <a:xfrm>
            <a:off x="3970939" y="0"/>
            <a:ext cx="3037840" cy="465138"/>
          </a:xfrm>
          <a:prstGeom prst="rect">
            <a:avLst/>
          </a:prstGeom>
        </p:spPr>
        <p:txBody>
          <a:bodyPr vert="horz" lIns="92291" tIns="46145" rIns="92291" bIns="46145" rtlCol="0"/>
          <a:lstStyle>
            <a:lvl1pPr algn="r">
              <a:defRPr sz="1300"/>
            </a:lvl1pPr>
          </a:lstStyle>
          <a:p>
            <a:fld id="{72B62F65-EF2A-4EC8-AB5B-A9ACFF8EC771}" type="datetimeFigureOut">
              <a:rPr lang="en-US" smtClean="0"/>
              <a:t>5/21/2015</a:t>
            </a:fld>
            <a:endParaRPr lang="en-US" dirty="0"/>
          </a:p>
        </p:txBody>
      </p:sp>
      <p:sp>
        <p:nvSpPr>
          <p:cNvPr id="4" name="Footer Placeholder 3"/>
          <p:cNvSpPr>
            <a:spLocks noGrp="1"/>
          </p:cNvSpPr>
          <p:nvPr>
            <p:ph type="ftr" sz="quarter" idx="2"/>
          </p:nvPr>
        </p:nvSpPr>
        <p:spPr>
          <a:xfrm>
            <a:off x="1" y="8829675"/>
            <a:ext cx="3037840" cy="465138"/>
          </a:xfrm>
          <a:prstGeom prst="rect">
            <a:avLst/>
          </a:prstGeom>
        </p:spPr>
        <p:txBody>
          <a:bodyPr vert="horz" lIns="92291" tIns="46145" rIns="92291" bIns="46145"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9" y="8829675"/>
            <a:ext cx="3037840" cy="465138"/>
          </a:xfrm>
          <a:prstGeom prst="rect">
            <a:avLst/>
          </a:prstGeom>
        </p:spPr>
        <p:txBody>
          <a:bodyPr vert="horz" lIns="92291" tIns="46145" rIns="92291" bIns="46145" rtlCol="0" anchor="b"/>
          <a:lstStyle>
            <a:lvl1pPr algn="r">
              <a:defRPr sz="1300"/>
            </a:lvl1pPr>
          </a:lstStyle>
          <a:p>
            <a:fld id="{BDC2C4D1-0102-4EC9-96F8-97F97813F586}" type="slidenum">
              <a:rPr lang="en-US" smtClean="0"/>
              <a:t>‹#›</a:t>
            </a:fld>
            <a:endParaRPr lang="en-US" dirty="0"/>
          </a:p>
        </p:txBody>
      </p:sp>
    </p:spTree>
    <p:extLst>
      <p:ext uri="{BB962C8B-B14F-4D97-AF65-F5344CB8AC3E}">
        <p14:creationId xmlns:p14="http://schemas.microsoft.com/office/powerpoint/2010/main" val="1478514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4820"/>
          </a:xfrm>
          <a:prstGeom prst="rect">
            <a:avLst/>
          </a:prstGeom>
        </p:spPr>
        <p:txBody>
          <a:bodyPr vert="horz" lIns="92291" tIns="46145" rIns="92291" bIns="46145" rtlCol="0"/>
          <a:lstStyle>
            <a:lvl1pPr algn="l">
              <a:defRPr sz="13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2291" tIns="46145" rIns="92291" bIns="46145" rtlCol="0"/>
          <a:lstStyle>
            <a:lvl1pPr algn="r">
              <a:defRPr sz="1300"/>
            </a:lvl1pPr>
          </a:lstStyle>
          <a:p>
            <a:fld id="{30762C6E-1681-4175-A2AB-884311831999}" type="datetimeFigureOut">
              <a:rPr lang="en-US" smtClean="0"/>
              <a:t>5/21/2015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291" tIns="46145" rIns="92291" bIns="46145"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2291" tIns="46145" rIns="92291" bIns="4614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29967"/>
            <a:ext cx="3037840" cy="464820"/>
          </a:xfrm>
          <a:prstGeom prst="rect">
            <a:avLst/>
          </a:prstGeom>
        </p:spPr>
        <p:txBody>
          <a:bodyPr vert="horz" lIns="92291" tIns="46145" rIns="92291" bIns="46145"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40" y="8829967"/>
            <a:ext cx="3037840" cy="464820"/>
          </a:xfrm>
          <a:prstGeom prst="rect">
            <a:avLst/>
          </a:prstGeom>
        </p:spPr>
        <p:txBody>
          <a:bodyPr vert="horz" lIns="92291" tIns="46145" rIns="92291" bIns="46145" rtlCol="0" anchor="b"/>
          <a:lstStyle>
            <a:lvl1pPr algn="r">
              <a:defRPr sz="1300"/>
            </a:lvl1pPr>
          </a:lstStyle>
          <a:p>
            <a:fld id="{62F92C84-B01C-47C1-8F34-408C4D08CA9E}" type="slidenum">
              <a:rPr lang="en-US" smtClean="0"/>
              <a:t>‹#›</a:t>
            </a:fld>
            <a:endParaRPr lang="en-US" dirty="0"/>
          </a:p>
        </p:txBody>
      </p:sp>
    </p:spTree>
    <p:extLst>
      <p:ext uri="{BB962C8B-B14F-4D97-AF65-F5344CB8AC3E}">
        <p14:creationId xmlns:p14="http://schemas.microsoft.com/office/powerpoint/2010/main" val="2942930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92C84-B01C-47C1-8F34-408C4D08CA9E}" type="slidenum">
              <a:rPr lang="en-US" smtClean="0"/>
              <a:t>1</a:t>
            </a:fld>
            <a:endParaRPr lang="en-US" dirty="0"/>
          </a:p>
        </p:txBody>
      </p:sp>
    </p:spTree>
    <p:extLst>
      <p:ext uri="{BB962C8B-B14F-4D97-AF65-F5344CB8AC3E}">
        <p14:creationId xmlns:p14="http://schemas.microsoft.com/office/powerpoint/2010/main" val="3767742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p:txBody>
          <a:bodyPr/>
          <a:lstStyle>
            <a:lvl1pPr defTabSz="922941" eaLnBrk="0" hangingPunct="0">
              <a:defRPr b="1" i="1">
                <a:solidFill>
                  <a:srgbClr val="FF0000"/>
                </a:solidFill>
                <a:latin typeface="Arial" charset="0"/>
              </a:defRPr>
            </a:lvl1pPr>
            <a:lvl2pPr marL="709107" indent="-272009" defTabSz="922941" eaLnBrk="0" hangingPunct="0">
              <a:defRPr b="1" i="1">
                <a:solidFill>
                  <a:srgbClr val="FF0000"/>
                </a:solidFill>
                <a:latin typeface="Arial" charset="0"/>
              </a:defRPr>
            </a:lvl2pPr>
            <a:lvl3pPr marL="1091177" indent="-218551" defTabSz="922941" eaLnBrk="0" hangingPunct="0">
              <a:defRPr b="1" i="1">
                <a:solidFill>
                  <a:srgbClr val="FF0000"/>
                </a:solidFill>
                <a:latin typeface="Arial" charset="0"/>
              </a:defRPr>
            </a:lvl3pPr>
            <a:lvl4pPr marL="1528277" indent="-218551" defTabSz="922941" eaLnBrk="0" hangingPunct="0">
              <a:defRPr b="1" i="1">
                <a:solidFill>
                  <a:srgbClr val="FF0000"/>
                </a:solidFill>
                <a:latin typeface="Arial" charset="0"/>
              </a:defRPr>
            </a:lvl4pPr>
            <a:lvl5pPr marL="1963805" indent="-218551" defTabSz="922941" eaLnBrk="0" hangingPunct="0">
              <a:defRPr b="1" i="1">
                <a:solidFill>
                  <a:srgbClr val="FF0000"/>
                </a:solidFill>
                <a:latin typeface="Arial" charset="0"/>
              </a:defRPr>
            </a:lvl5pPr>
            <a:lvl6pPr marL="2416626" indent="-218551" defTabSz="922941" eaLnBrk="0" fontAlgn="base" hangingPunct="0">
              <a:spcBef>
                <a:spcPct val="0"/>
              </a:spcBef>
              <a:spcAft>
                <a:spcPct val="0"/>
              </a:spcAft>
              <a:defRPr b="1" i="1">
                <a:solidFill>
                  <a:srgbClr val="FF0000"/>
                </a:solidFill>
                <a:latin typeface="Arial" charset="0"/>
              </a:defRPr>
            </a:lvl6pPr>
            <a:lvl7pPr marL="2869450" indent="-218551" defTabSz="922941" eaLnBrk="0" fontAlgn="base" hangingPunct="0">
              <a:spcBef>
                <a:spcPct val="0"/>
              </a:spcBef>
              <a:spcAft>
                <a:spcPct val="0"/>
              </a:spcAft>
              <a:defRPr b="1" i="1">
                <a:solidFill>
                  <a:srgbClr val="FF0000"/>
                </a:solidFill>
                <a:latin typeface="Arial" charset="0"/>
              </a:defRPr>
            </a:lvl7pPr>
            <a:lvl8pPr marL="3322272" indent="-218551" defTabSz="922941" eaLnBrk="0" fontAlgn="base" hangingPunct="0">
              <a:spcBef>
                <a:spcPct val="0"/>
              </a:spcBef>
              <a:spcAft>
                <a:spcPct val="0"/>
              </a:spcAft>
              <a:defRPr b="1" i="1">
                <a:solidFill>
                  <a:srgbClr val="FF0000"/>
                </a:solidFill>
                <a:latin typeface="Arial" charset="0"/>
              </a:defRPr>
            </a:lvl8pPr>
            <a:lvl9pPr marL="3775095" indent="-218551" defTabSz="922941" eaLnBrk="0" fontAlgn="base" hangingPunct="0">
              <a:spcBef>
                <a:spcPct val="0"/>
              </a:spcBef>
              <a:spcAft>
                <a:spcPct val="0"/>
              </a:spcAft>
              <a:defRPr b="1" i="1">
                <a:solidFill>
                  <a:srgbClr val="FF0000"/>
                </a:solidFill>
                <a:latin typeface="Arial" charset="0"/>
              </a:defRPr>
            </a:lvl9pPr>
          </a:lstStyle>
          <a:p>
            <a:pPr eaLnBrk="1" hangingPunct="1"/>
            <a:fld id="{9F6A3078-1E4B-4BD9-9879-CACD3BE35EFF}" type="slidenum">
              <a:rPr lang="en-US" b="0" i="0">
                <a:solidFill>
                  <a:prstClr val="black"/>
                </a:solidFill>
                <a:latin typeface="Times New Roman" pitchFamily="18" charset="0"/>
              </a:rPr>
              <a:pPr eaLnBrk="1" hangingPunct="1"/>
              <a:t>10</a:t>
            </a:fld>
            <a:endParaRPr lang="en-US" b="0" i="0" dirty="0">
              <a:solidFill>
                <a:prstClr val="black"/>
              </a:solidFill>
              <a:latin typeface="Times New Roman" pitchFamily="18" charset="0"/>
            </a:endParaRPr>
          </a:p>
        </p:txBody>
      </p:sp>
      <p:sp>
        <p:nvSpPr>
          <p:cNvPr id="25603" name="Rectangle 2"/>
          <p:cNvSpPr>
            <a:spLocks noGrp="1" noRot="1" noChangeAspect="1" noChangeArrowheads="1" noTextEdit="1"/>
          </p:cNvSpPr>
          <p:nvPr>
            <p:ph type="sldImg"/>
          </p:nvPr>
        </p:nvSpPr>
        <p:spPr>
          <a:xfrm>
            <a:off x="1189038" y="698500"/>
            <a:ext cx="4643437" cy="3482975"/>
          </a:xfrm>
          <a:ln/>
        </p:spPr>
      </p:sp>
      <p:sp>
        <p:nvSpPr>
          <p:cNvPr id="25604" name="Rectangle 3"/>
          <p:cNvSpPr>
            <a:spLocks noGrp="1" noChangeArrowheads="1"/>
          </p:cNvSpPr>
          <p:nvPr>
            <p:ph type="body" idx="1"/>
          </p:nvPr>
        </p:nvSpPr>
        <p:spPr>
          <a:xfrm>
            <a:off x="914402" y="4419606"/>
            <a:ext cx="5140325" cy="4183063"/>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latin typeface="+mn-lt"/>
              </a:rPr>
              <a:t>Functional language can impose limits on claim scope and must be considered when construing a claim.  Referring back to the two most typical uses of functional language, when 112(f) is invoked, the BRI of the “means-plus-function” limitation is restricted to the structure in the supporting disclosure that performs the function and its equivalents.  When 112(f) is </a:t>
            </a:r>
            <a:r>
              <a:rPr lang="en-US" sz="1200" b="1" baseline="0" dirty="0" smtClean="0">
                <a:solidFill>
                  <a:schemeClr val="tx1"/>
                </a:solidFill>
                <a:latin typeface="+mn-lt"/>
              </a:rPr>
              <a:t>not</a:t>
            </a:r>
            <a:r>
              <a:rPr lang="en-US" sz="1200" baseline="0" dirty="0" smtClean="0">
                <a:solidFill>
                  <a:schemeClr val="tx1"/>
                </a:solidFill>
                <a:latin typeface="+mn-lt"/>
              </a:rPr>
              <a:t> invoked and an element is recited along with a function, that element is construed as being capable of performing the function – in other words, the BRI of that element is limited by the function.  Also as noted previously, in the rare situations in when functional language is recited in a claim without connection to any structure, material or acts, it raises issues of whether the boundaries of the claim limitation can be understood and whether any limits are imposed by the functional language</a:t>
            </a:r>
            <a:r>
              <a:rPr lang="en-US" sz="1200" baseline="0" dirty="0" smtClean="0">
                <a:solidFill>
                  <a:schemeClr val="tx1"/>
                </a:solidFill>
                <a:latin typeface="+mn-lt"/>
              </a:rPr>
              <a:t>. </a:t>
            </a:r>
            <a:r>
              <a:rPr lang="en-US" sz="1200" baseline="0" dirty="0" smtClean="0">
                <a:solidFill>
                  <a:srgbClr val="FF0000"/>
                </a:solidFill>
                <a:latin typeface="+mn-lt"/>
              </a:rPr>
              <a:t>(Review Talking Points)</a:t>
            </a:r>
            <a:endParaRPr lang="en-US" sz="1200" baseline="0" dirty="0" smtClean="0">
              <a:solidFill>
                <a:srgbClr val="FF0000"/>
              </a:solidFill>
              <a:latin typeface="+mn-l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p:txBody>
          <a:bodyPr/>
          <a:lstStyle>
            <a:lvl1pPr defTabSz="922941" eaLnBrk="0" hangingPunct="0">
              <a:defRPr b="1" i="1">
                <a:solidFill>
                  <a:srgbClr val="FF0000"/>
                </a:solidFill>
                <a:latin typeface="Arial" charset="0"/>
              </a:defRPr>
            </a:lvl1pPr>
            <a:lvl2pPr marL="709107" indent="-272009" defTabSz="922941" eaLnBrk="0" hangingPunct="0">
              <a:defRPr b="1" i="1">
                <a:solidFill>
                  <a:srgbClr val="FF0000"/>
                </a:solidFill>
                <a:latin typeface="Arial" charset="0"/>
              </a:defRPr>
            </a:lvl2pPr>
            <a:lvl3pPr marL="1091177" indent="-218551" defTabSz="922941" eaLnBrk="0" hangingPunct="0">
              <a:defRPr b="1" i="1">
                <a:solidFill>
                  <a:srgbClr val="FF0000"/>
                </a:solidFill>
                <a:latin typeface="Arial" charset="0"/>
              </a:defRPr>
            </a:lvl3pPr>
            <a:lvl4pPr marL="1528277" indent="-218551" defTabSz="922941" eaLnBrk="0" hangingPunct="0">
              <a:defRPr b="1" i="1">
                <a:solidFill>
                  <a:srgbClr val="FF0000"/>
                </a:solidFill>
                <a:latin typeface="Arial" charset="0"/>
              </a:defRPr>
            </a:lvl4pPr>
            <a:lvl5pPr marL="1963805" indent="-218551" defTabSz="922941" eaLnBrk="0" hangingPunct="0">
              <a:defRPr b="1" i="1">
                <a:solidFill>
                  <a:srgbClr val="FF0000"/>
                </a:solidFill>
                <a:latin typeface="Arial" charset="0"/>
              </a:defRPr>
            </a:lvl5pPr>
            <a:lvl6pPr marL="2416626" indent="-218551" defTabSz="922941" eaLnBrk="0" fontAlgn="base" hangingPunct="0">
              <a:spcBef>
                <a:spcPct val="0"/>
              </a:spcBef>
              <a:spcAft>
                <a:spcPct val="0"/>
              </a:spcAft>
              <a:defRPr b="1" i="1">
                <a:solidFill>
                  <a:srgbClr val="FF0000"/>
                </a:solidFill>
                <a:latin typeface="Arial" charset="0"/>
              </a:defRPr>
            </a:lvl6pPr>
            <a:lvl7pPr marL="2869450" indent="-218551" defTabSz="922941" eaLnBrk="0" fontAlgn="base" hangingPunct="0">
              <a:spcBef>
                <a:spcPct val="0"/>
              </a:spcBef>
              <a:spcAft>
                <a:spcPct val="0"/>
              </a:spcAft>
              <a:defRPr b="1" i="1">
                <a:solidFill>
                  <a:srgbClr val="FF0000"/>
                </a:solidFill>
                <a:latin typeface="Arial" charset="0"/>
              </a:defRPr>
            </a:lvl7pPr>
            <a:lvl8pPr marL="3322272" indent="-218551" defTabSz="922941" eaLnBrk="0" fontAlgn="base" hangingPunct="0">
              <a:spcBef>
                <a:spcPct val="0"/>
              </a:spcBef>
              <a:spcAft>
                <a:spcPct val="0"/>
              </a:spcAft>
              <a:defRPr b="1" i="1">
                <a:solidFill>
                  <a:srgbClr val="FF0000"/>
                </a:solidFill>
                <a:latin typeface="Arial" charset="0"/>
              </a:defRPr>
            </a:lvl8pPr>
            <a:lvl9pPr marL="3775095" indent="-218551" defTabSz="922941" eaLnBrk="0" fontAlgn="base" hangingPunct="0">
              <a:spcBef>
                <a:spcPct val="0"/>
              </a:spcBef>
              <a:spcAft>
                <a:spcPct val="0"/>
              </a:spcAft>
              <a:defRPr b="1" i="1">
                <a:solidFill>
                  <a:srgbClr val="FF0000"/>
                </a:solidFill>
                <a:latin typeface="Arial" charset="0"/>
              </a:defRPr>
            </a:lvl9pPr>
          </a:lstStyle>
          <a:p>
            <a:pPr eaLnBrk="1" hangingPunct="1"/>
            <a:fld id="{9F6A3078-1E4B-4BD9-9879-CACD3BE35EFF}" type="slidenum">
              <a:rPr lang="en-US" b="0" i="0">
                <a:solidFill>
                  <a:prstClr val="black"/>
                </a:solidFill>
                <a:latin typeface="Times New Roman" pitchFamily="18" charset="0"/>
              </a:rPr>
              <a:pPr eaLnBrk="1" hangingPunct="1"/>
              <a:t>11</a:t>
            </a:fld>
            <a:endParaRPr lang="en-US" b="0" i="0" dirty="0">
              <a:solidFill>
                <a:prstClr val="black"/>
              </a:solidFill>
              <a:latin typeface="Times New Roman" pitchFamily="18" charset="0"/>
            </a:endParaRPr>
          </a:p>
        </p:txBody>
      </p:sp>
      <p:sp>
        <p:nvSpPr>
          <p:cNvPr id="25603" name="Rectangle 2"/>
          <p:cNvSpPr>
            <a:spLocks noGrp="1" noRot="1" noChangeAspect="1" noChangeArrowheads="1" noTextEdit="1"/>
          </p:cNvSpPr>
          <p:nvPr>
            <p:ph type="sldImg"/>
          </p:nvPr>
        </p:nvSpPr>
        <p:spPr>
          <a:xfrm>
            <a:off x="1189038" y="698500"/>
            <a:ext cx="4643437" cy="3482975"/>
          </a:xfrm>
          <a:ln/>
        </p:spPr>
      </p:sp>
      <p:sp>
        <p:nvSpPr>
          <p:cNvPr id="25604" name="Rectangle 3"/>
          <p:cNvSpPr>
            <a:spLocks noGrp="1" noChangeArrowheads="1"/>
          </p:cNvSpPr>
          <p:nvPr>
            <p:ph type="body" idx="1"/>
          </p:nvPr>
        </p:nvSpPr>
        <p:spPr>
          <a:xfrm>
            <a:off x="914402" y="4419606"/>
            <a:ext cx="5140325" cy="4183063"/>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Consider this example claim limitation: </a:t>
            </a:r>
            <a:r>
              <a:rPr lang="en-US" sz="1200" b="1" i="1" dirty="0" smtClean="0">
                <a:solidFill>
                  <a:schemeClr val="tx1"/>
                </a:solidFill>
              </a:rPr>
              <a:t>input terminals ‘coupled to receive’ first and second input variables</a:t>
            </a:r>
            <a:r>
              <a:rPr lang="en-US" sz="1200" dirty="0" smtClean="0">
                <a:solidFill>
                  <a:schemeClr val="tx1"/>
                </a:solidFill>
              </a:rPr>
              <a:t> .  In</a:t>
            </a:r>
            <a:r>
              <a:rPr lang="en-US" sz="1200" baseline="0" dirty="0" smtClean="0">
                <a:solidFill>
                  <a:schemeClr val="tx1"/>
                </a:solidFill>
              </a:rPr>
              <a:t> this case, 112(f) is not invoked.  The functional limitation is </a:t>
            </a:r>
            <a:r>
              <a:rPr lang="en-US" sz="1200" dirty="0" smtClean="0">
                <a:solidFill>
                  <a:schemeClr val="tx1"/>
                </a:solidFill>
              </a:rPr>
              <a:t>‘coupled to receive’ because it is a description of the function of the terminals.  Taking the words of the claim in view of the specification, the limitation specifies no particular connection for the terminals</a:t>
            </a:r>
            <a:r>
              <a:rPr lang="en-US" sz="1200" baseline="0" dirty="0" smtClean="0">
                <a:solidFill>
                  <a:schemeClr val="tx1"/>
                </a:solidFill>
              </a:rPr>
              <a:t> and they are </a:t>
            </a:r>
            <a:r>
              <a:rPr lang="en-US" sz="1200" dirty="0" smtClean="0">
                <a:solidFill>
                  <a:schemeClr val="tx1"/>
                </a:solidFill>
              </a:rPr>
              <a:t>properly interpreted as broadly “capable of receiving” the variables.  In analyzing</a:t>
            </a:r>
            <a:r>
              <a:rPr lang="en-US" sz="1200" baseline="0" dirty="0" smtClean="0">
                <a:solidFill>
                  <a:schemeClr val="tx1"/>
                </a:solidFill>
              </a:rPr>
              <a:t> this limitation note that t</a:t>
            </a:r>
            <a:r>
              <a:rPr lang="en-US" sz="1200" dirty="0" smtClean="0">
                <a:solidFill>
                  <a:schemeClr val="tx1"/>
                </a:solidFill>
              </a:rPr>
              <a:t>he words of the claim do not impose any structural requirement regarding the function in terms of specific input or connection.  Also,</a:t>
            </a:r>
            <a:r>
              <a:rPr lang="en-US" sz="1200" baseline="0" dirty="0" smtClean="0">
                <a:solidFill>
                  <a:schemeClr val="tx1"/>
                </a:solidFill>
              </a:rPr>
              <a:t> in this case, t</a:t>
            </a:r>
            <a:r>
              <a:rPr lang="en-US" sz="1200" dirty="0" smtClean="0">
                <a:solidFill>
                  <a:schemeClr val="tx1"/>
                </a:solidFill>
              </a:rPr>
              <a:t>he description and drawings show no structural connection for the input terminals.  So, the BRI of this limitation</a:t>
            </a:r>
            <a:r>
              <a:rPr lang="en-US" sz="1200" baseline="0" dirty="0" smtClean="0">
                <a:solidFill>
                  <a:schemeClr val="tx1"/>
                </a:solidFill>
              </a:rPr>
              <a:t> is: </a:t>
            </a:r>
            <a:r>
              <a:rPr lang="en-US" sz="1200" dirty="0" smtClean="0">
                <a:solidFill>
                  <a:schemeClr val="tx1"/>
                </a:solidFill>
              </a:rPr>
              <a:t>input terminals capable of receiving first and second input variables.  Thus, the functional language limits the type of input terminals to those having that capability.  This example is drawn from </a:t>
            </a:r>
            <a:r>
              <a:rPr kumimoji="0" lang="en-US" sz="1200" b="0" i="1" u="none" strike="noStrike" kern="1200" cap="none" spc="0" normalizeH="0" baseline="0" noProof="0" dirty="0" smtClean="0">
                <a:ln>
                  <a:noFill/>
                </a:ln>
                <a:solidFill>
                  <a:prstClr val="black"/>
                </a:solidFill>
                <a:effectLst/>
                <a:uLnTx/>
                <a:uFillTx/>
                <a:latin typeface="+mn-lt"/>
                <a:ea typeface="+mn-ea"/>
                <a:cs typeface="+mn-cs"/>
              </a:rPr>
              <a:t>In re Translogic Tech. Inc.</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84 USPQ2d 1929 (Fed. Cir. 2007).</a:t>
            </a:r>
            <a:endParaRPr lang="en-US" sz="1200" dirty="0" smtClean="0">
              <a:solidFill>
                <a:schemeClr val="tx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p:txBody>
          <a:bodyPr/>
          <a:lstStyle>
            <a:lvl1pPr defTabSz="922941" eaLnBrk="0" hangingPunct="0">
              <a:defRPr b="1" i="1">
                <a:solidFill>
                  <a:srgbClr val="FF0000"/>
                </a:solidFill>
                <a:latin typeface="Arial" charset="0"/>
              </a:defRPr>
            </a:lvl1pPr>
            <a:lvl2pPr marL="709107" indent="-272009" defTabSz="922941" eaLnBrk="0" hangingPunct="0">
              <a:defRPr b="1" i="1">
                <a:solidFill>
                  <a:srgbClr val="FF0000"/>
                </a:solidFill>
                <a:latin typeface="Arial" charset="0"/>
              </a:defRPr>
            </a:lvl2pPr>
            <a:lvl3pPr marL="1091177" indent="-218551" defTabSz="922941" eaLnBrk="0" hangingPunct="0">
              <a:defRPr b="1" i="1">
                <a:solidFill>
                  <a:srgbClr val="FF0000"/>
                </a:solidFill>
                <a:latin typeface="Arial" charset="0"/>
              </a:defRPr>
            </a:lvl3pPr>
            <a:lvl4pPr marL="1528277" indent="-218551" defTabSz="922941" eaLnBrk="0" hangingPunct="0">
              <a:defRPr b="1" i="1">
                <a:solidFill>
                  <a:srgbClr val="FF0000"/>
                </a:solidFill>
                <a:latin typeface="Arial" charset="0"/>
              </a:defRPr>
            </a:lvl4pPr>
            <a:lvl5pPr marL="1963805" indent="-218551" defTabSz="922941" eaLnBrk="0" hangingPunct="0">
              <a:defRPr b="1" i="1">
                <a:solidFill>
                  <a:srgbClr val="FF0000"/>
                </a:solidFill>
                <a:latin typeface="Arial" charset="0"/>
              </a:defRPr>
            </a:lvl5pPr>
            <a:lvl6pPr marL="2416626" indent="-218551" defTabSz="922941" eaLnBrk="0" fontAlgn="base" hangingPunct="0">
              <a:spcBef>
                <a:spcPct val="0"/>
              </a:spcBef>
              <a:spcAft>
                <a:spcPct val="0"/>
              </a:spcAft>
              <a:defRPr b="1" i="1">
                <a:solidFill>
                  <a:srgbClr val="FF0000"/>
                </a:solidFill>
                <a:latin typeface="Arial" charset="0"/>
              </a:defRPr>
            </a:lvl6pPr>
            <a:lvl7pPr marL="2869450" indent="-218551" defTabSz="922941" eaLnBrk="0" fontAlgn="base" hangingPunct="0">
              <a:spcBef>
                <a:spcPct val="0"/>
              </a:spcBef>
              <a:spcAft>
                <a:spcPct val="0"/>
              </a:spcAft>
              <a:defRPr b="1" i="1">
                <a:solidFill>
                  <a:srgbClr val="FF0000"/>
                </a:solidFill>
                <a:latin typeface="Arial" charset="0"/>
              </a:defRPr>
            </a:lvl7pPr>
            <a:lvl8pPr marL="3322272" indent="-218551" defTabSz="922941" eaLnBrk="0" fontAlgn="base" hangingPunct="0">
              <a:spcBef>
                <a:spcPct val="0"/>
              </a:spcBef>
              <a:spcAft>
                <a:spcPct val="0"/>
              </a:spcAft>
              <a:defRPr b="1" i="1">
                <a:solidFill>
                  <a:srgbClr val="FF0000"/>
                </a:solidFill>
                <a:latin typeface="Arial" charset="0"/>
              </a:defRPr>
            </a:lvl8pPr>
            <a:lvl9pPr marL="3775095" indent="-218551" defTabSz="922941" eaLnBrk="0" fontAlgn="base" hangingPunct="0">
              <a:spcBef>
                <a:spcPct val="0"/>
              </a:spcBef>
              <a:spcAft>
                <a:spcPct val="0"/>
              </a:spcAft>
              <a:defRPr b="1" i="1">
                <a:solidFill>
                  <a:srgbClr val="FF0000"/>
                </a:solidFill>
                <a:latin typeface="Arial" charset="0"/>
              </a:defRPr>
            </a:lvl9pPr>
          </a:lstStyle>
          <a:p>
            <a:pPr eaLnBrk="1" hangingPunct="1"/>
            <a:fld id="{9F6A3078-1E4B-4BD9-9879-CACD3BE35EFF}" type="slidenum">
              <a:rPr lang="en-US" b="0" i="0">
                <a:solidFill>
                  <a:prstClr val="black"/>
                </a:solidFill>
                <a:latin typeface="Times New Roman" pitchFamily="18" charset="0"/>
              </a:rPr>
              <a:pPr eaLnBrk="1" hangingPunct="1"/>
              <a:t>12</a:t>
            </a:fld>
            <a:endParaRPr lang="en-US" b="0" i="0" dirty="0">
              <a:solidFill>
                <a:prstClr val="black"/>
              </a:solidFill>
              <a:latin typeface="Times New Roman" pitchFamily="18" charset="0"/>
            </a:endParaRPr>
          </a:p>
        </p:txBody>
      </p:sp>
      <p:sp>
        <p:nvSpPr>
          <p:cNvPr id="25603" name="Rectangle 2"/>
          <p:cNvSpPr>
            <a:spLocks noGrp="1" noRot="1" noChangeAspect="1" noChangeArrowheads="1" noTextEdit="1"/>
          </p:cNvSpPr>
          <p:nvPr>
            <p:ph type="sldImg"/>
          </p:nvPr>
        </p:nvSpPr>
        <p:spPr>
          <a:xfrm>
            <a:off x="1189038" y="698500"/>
            <a:ext cx="4643437" cy="3482975"/>
          </a:xfrm>
          <a:ln/>
        </p:spPr>
      </p:sp>
      <p:sp>
        <p:nvSpPr>
          <p:cNvPr id="25604" name="Rectangle 3"/>
          <p:cNvSpPr>
            <a:spLocks noGrp="1" noChangeArrowheads="1"/>
          </p:cNvSpPr>
          <p:nvPr>
            <p:ph type="body" idx="1"/>
          </p:nvPr>
        </p:nvSpPr>
        <p:spPr>
          <a:xfrm>
            <a:off x="914402" y="4419606"/>
            <a:ext cx="5140325" cy="418306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Consider this example claim limitation: </a:t>
            </a:r>
            <a:r>
              <a:rPr lang="en-US" sz="1200" b="1" i="1" dirty="0" smtClean="0">
                <a:solidFill>
                  <a:schemeClr val="tx1"/>
                </a:solidFill>
              </a:rPr>
              <a:t>…aesthetic circuitry for interactively introducing aesthetically desired alterations into said appearance signals to produce modified appearance signals</a:t>
            </a:r>
            <a:r>
              <a:rPr lang="en-US" sz="1200" b="0" i="0" dirty="0" smtClean="0">
                <a:solidFill>
                  <a:schemeClr val="tx1"/>
                </a:solidFill>
              </a:rPr>
              <a:t>.  In this case, 112(f) is</a:t>
            </a:r>
            <a:r>
              <a:rPr lang="en-US" sz="1200" b="0" i="0" baseline="0" dirty="0" smtClean="0">
                <a:solidFill>
                  <a:schemeClr val="tx1"/>
                </a:solidFill>
              </a:rPr>
              <a:t> not invoked.  The term </a:t>
            </a:r>
            <a:r>
              <a:rPr lang="en-US" sz="1200" dirty="0" smtClean="0">
                <a:solidFill>
                  <a:schemeClr val="tx1"/>
                </a:solidFill>
              </a:rPr>
              <a:t>“circuitry” in this case connotes structure.  The functional language adds further structural limits by describing the operation of the circuit.  The input is “appearance signals” produced by the scanner, the objective is to “interactively introduce aesthetically desired alterations into the appearance signals”, and the output is “modified appearance signals”. The BRI is limited to circuitry that is capable of interactively introducing aesthetically desired alterations into appearance signals to produce modified appearance signals.  This example is drawn from </a:t>
            </a:r>
            <a:r>
              <a:rPr kumimoji="0" lang="en-US" sz="1200" b="0" i="1" u="none" strike="noStrike" kern="1200" cap="none" spc="0" normalizeH="0" baseline="0" noProof="0" dirty="0" smtClean="0">
                <a:ln>
                  <a:noFill/>
                </a:ln>
                <a:solidFill>
                  <a:prstClr val="black"/>
                </a:solidFill>
                <a:effectLst/>
                <a:uLnTx/>
                <a:uFillTx/>
                <a:latin typeface="+mn-lt"/>
                <a:ea typeface="+mn-ea"/>
                <a:cs typeface="+mn-cs"/>
              </a:rPr>
              <a:t>Massachusetts Institute of Technology v Abacus Software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80 USPQ2d 1225 (Fed. Cir. 2006). </a:t>
            </a:r>
            <a:endParaRPr lang="en-US" sz="1200" dirty="0" smtClean="0">
              <a:solidFill>
                <a:schemeClr val="tx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p:txBody>
          <a:bodyPr/>
          <a:lstStyle>
            <a:lvl1pPr defTabSz="922941" eaLnBrk="0" hangingPunct="0">
              <a:defRPr b="1" i="1">
                <a:solidFill>
                  <a:srgbClr val="FF0000"/>
                </a:solidFill>
                <a:latin typeface="Arial" charset="0"/>
              </a:defRPr>
            </a:lvl1pPr>
            <a:lvl2pPr marL="709107" indent="-272009" defTabSz="922941" eaLnBrk="0" hangingPunct="0">
              <a:defRPr b="1" i="1">
                <a:solidFill>
                  <a:srgbClr val="FF0000"/>
                </a:solidFill>
                <a:latin typeface="Arial" charset="0"/>
              </a:defRPr>
            </a:lvl2pPr>
            <a:lvl3pPr marL="1091177" indent="-218551" defTabSz="922941" eaLnBrk="0" hangingPunct="0">
              <a:defRPr b="1" i="1">
                <a:solidFill>
                  <a:srgbClr val="FF0000"/>
                </a:solidFill>
                <a:latin typeface="Arial" charset="0"/>
              </a:defRPr>
            </a:lvl3pPr>
            <a:lvl4pPr marL="1528277" indent="-218551" defTabSz="922941" eaLnBrk="0" hangingPunct="0">
              <a:defRPr b="1" i="1">
                <a:solidFill>
                  <a:srgbClr val="FF0000"/>
                </a:solidFill>
                <a:latin typeface="Arial" charset="0"/>
              </a:defRPr>
            </a:lvl4pPr>
            <a:lvl5pPr marL="1963805" indent="-218551" defTabSz="922941" eaLnBrk="0" hangingPunct="0">
              <a:defRPr b="1" i="1">
                <a:solidFill>
                  <a:srgbClr val="FF0000"/>
                </a:solidFill>
                <a:latin typeface="Arial" charset="0"/>
              </a:defRPr>
            </a:lvl5pPr>
            <a:lvl6pPr marL="2416626" indent="-218551" defTabSz="922941" eaLnBrk="0" fontAlgn="base" hangingPunct="0">
              <a:spcBef>
                <a:spcPct val="0"/>
              </a:spcBef>
              <a:spcAft>
                <a:spcPct val="0"/>
              </a:spcAft>
              <a:defRPr b="1" i="1">
                <a:solidFill>
                  <a:srgbClr val="FF0000"/>
                </a:solidFill>
                <a:latin typeface="Arial" charset="0"/>
              </a:defRPr>
            </a:lvl6pPr>
            <a:lvl7pPr marL="2869450" indent="-218551" defTabSz="922941" eaLnBrk="0" fontAlgn="base" hangingPunct="0">
              <a:spcBef>
                <a:spcPct val="0"/>
              </a:spcBef>
              <a:spcAft>
                <a:spcPct val="0"/>
              </a:spcAft>
              <a:defRPr b="1" i="1">
                <a:solidFill>
                  <a:srgbClr val="FF0000"/>
                </a:solidFill>
                <a:latin typeface="Arial" charset="0"/>
              </a:defRPr>
            </a:lvl7pPr>
            <a:lvl8pPr marL="3322272" indent="-218551" defTabSz="922941" eaLnBrk="0" fontAlgn="base" hangingPunct="0">
              <a:spcBef>
                <a:spcPct val="0"/>
              </a:spcBef>
              <a:spcAft>
                <a:spcPct val="0"/>
              </a:spcAft>
              <a:defRPr b="1" i="1">
                <a:solidFill>
                  <a:srgbClr val="FF0000"/>
                </a:solidFill>
                <a:latin typeface="Arial" charset="0"/>
              </a:defRPr>
            </a:lvl8pPr>
            <a:lvl9pPr marL="3775095" indent="-218551" defTabSz="922941" eaLnBrk="0" fontAlgn="base" hangingPunct="0">
              <a:spcBef>
                <a:spcPct val="0"/>
              </a:spcBef>
              <a:spcAft>
                <a:spcPct val="0"/>
              </a:spcAft>
              <a:defRPr b="1" i="1">
                <a:solidFill>
                  <a:srgbClr val="FF0000"/>
                </a:solidFill>
                <a:latin typeface="Arial" charset="0"/>
              </a:defRPr>
            </a:lvl9pPr>
          </a:lstStyle>
          <a:p>
            <a:pPr eaLnBrk="1" hangingPunct="1"/>
            <a:fld id="{9F6A3078-1E4B-4BD9-9879-CACD3BE35EFF}" type="slidenum">
              <a:rPr lang="en-US" b="0" i="0">
                <a:solidFill>
                  <a:prstClr val="black"/>
                </a:solidFill>
                <a:latin typeface="Times New Roman" pitchFamily="18" charset="0"/>
              </a:rPr>
              <a:pPr eaLnBrk="1" hangingPunct="1"/>
              <a:t>13</a:t>
            </a:fld>
            <a:endParaRPr lang="en-US" b="0" i="0" dirty="0">
              <a:solidFill>
                <a:prstClr val="black"/>
              </a:solidFill>
              <a:latin typeface="Times New Roman" pitchFamily="18" charset="0"/>
            </a:endParaRPr>
          </a:p>
        </p:txBody>
      </p:sp>
      <p:sp>
        <p:nvSpPr>
          <p:cNvPr id="25603" name="Rectangle 2"/>
          <p:cNvSpPr>
            <a:spLocks noGrp="1" noRot="1" noChangeAspect="1" noChangeArrowheads="1" noTextEdit="1"/>
          </p:cNvSpPr>
          <p:nvPr>
            <p:ph type="sldImg"/>
          </p:nvPr>
        </p:nvSpPr>
        <p:spPr>
          <a:xfrm>
            <a:off x="1189038" y="698500"/>
            <a:ext cx="4643437" cy="3482975"/>
          </a:xfrm>
          <a:ln/>
        </p:spPr>
      </p:sp>
      <p:sp>
        <p:nvSpPr>
          <p:cNvPr id="25604" name="Rectangle 3"/>
          <p:cNvSpPr>
            <a:spLocks noGrp="1" noChangeArrowheads="1"/>
          </p:cNvSpPr>
          <p:nvPr>
            <p:ph type="body" idx="1"/>
          </p:nvPr>
        </p:nvSpPr>
        <p:spPr>
          <a:xfrm>
            <a:off x="914402" y="4419606"/>
            <a:ext cx="5140325" cy="4183063"/>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Now turning from a functional limitation</a:t>
            </a:r>
            <a:r>
              <a:rPr lang="en-US" sz="1200" baseline="0" dirty="0" smtClean="0">
                <a:solidFill>
                  <a:schemeClr val="tx1"/>
                </a:solidFill>
              </a:rPr>
              <a:t> </a:t>
            </a:r>
            <a:r>
              <a:rPr lang="en-US" sz="1200" dirty="0" smtClean="0">
                <a:solidFill>
                  <a:schemeClr val="tx1"/>
                </a:solidFill>
              </a:rPr>
              <a:t>to an recitation of intended use or result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An intended use or result can appear in a preamble or in the body of the claim.  There is a distinction between reciting a function compared to reciting an intended use or result.  A functional limitation can provide a patentable distinction by imposing limits on the function of a structure, material or action. However, typically no patentable distinction is made by an intended use or result unless some structural difference is imposed by the use or result on the structure or material recited in the claim, or some manipulative difference is imposed by the use or result on the action recited in the claim.</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solidFill>
              </a:rPr>
              <a:t>Often,</a:t>
            </a:r>
            <a:r>
              <a:rPr lang="en-US" sz="1200" baseline="0" dirty="0" smtClean="0">
                <a:solidFill>
                  <a:schemeClr val="tx1"/>
                </a:solidFill>
              </a:rPr>
              <a:t> preambles include an intended use, such as “a widget for use in playing ping-pong.”  As explained in detail in MPEP 2111.02, d</a:t>
            </a:r>
            <a:r>
              <a:rPr lang="en-US" sz="1200" dirty="0" smtClean="0">
                <a:solidFill>
                  <a:schemeClr val="tx1"/>
                </a:solidFill>
              </a:rPr>
              <a:t>etermining whether a preamble limits a claim is made on a case-by-case basis in light of the facts of each case.  Generally, preamble recitations of purpose, intended use or result do not limit a claim.  The general guideposts for when a preamble limits the claim include:</a:t>
            </a:r>
          </a:p>
          <a:p>
            <a:r>
              <a:rPr lang="en-US" sz="1200" dirty="0" smtClean="0">
                <a:solidFill>
                  <a:schemeClr val="tx1"/>
                </a:solidFill>
              </a:rPr>
              <a:t>- A preamble that is necessary to give “life, meaning and vitality” to the claim, i.e., words that add context for claim construction may limit the claim.</a:t>
            </a:r>
          </a:p>
          <a:p>
            <a:r>
              <a:rPr lang="en-US" sz="1200" dirty="0" smtClean="0">
                <a:solidFill>
                  <a:schemeClr val="tx1"/>
                </a:solidFill>
              </a:rPr>
              <a:t>- A preamble that recites, and thereby limits, the structure of the claimed invention.</a:t>
            </a:r>
          </a:p>
          <a:p>
            <a:r>
              <a:rPr lang="en-US" sz="1200" dirty="0" smtClean="0">
                <a:solidFill>
                  <a:schemeClr val="tx1"/>
                </a:solidFill>
              </a:rPr>
              <a:t>- A preamble that provides antecedent basis for a limitation in the body of the claim.</a:t>
            </a:r>
          </a:p>
          <a:p>
            <a:pPr marL="171450" indent="-171450">
              <a:buFontTx/>
              <a:buChar char="-"/>
            </a:pPr>
            <a:r>
              <a:rPr lang="en-US" sz="1200" dirty="0" smtClean="0">
                <a:solidFill>
                  <a:schemeClr val="tx1"/>
                </a:solidFill>
              </a:rPr>
              <a:t>A preamble recitation that is relied upon during prosecution to distinguish the claimed invention from the prior art.</a:t>
            </a:r>
          </a:p>
          <a:p>
            <a:pPr marL="0" indent="0">
              <a:buFontTx/>
              <a:buNone/>
            </a:pPr>
            <a:r>
              <a:rPr lang="en-US" sz="1200" dirty="0" smtClean="0">
                <a:solidFill>
                  <a:schemeClr val="tx1"/>
                </a:solidFill>
              </a:rPr>
              <a:t>Of course, every claim will turn on its own particular</a:t>
            </a:r>
            <a:r>
              <a:rPr lang="en-US" sz="1200" baseline="0" dirty="0" smtClean="0">
                <a:solidFill>
                  <a:schemeClr val="tx1"/>
                </a:solidFill>
              </a:rPr>
              <a:t> facts and for that reason it is important to consider all the words in the claim and the entire prosecution record.</a:t>
            </a:r>
            <a:endParaRPr lang="en-US" sz="1200" dirty="0" smtClean="0">
              <a:solidFill>
                <a:schemeClr val="tx1"/>
              </a:solidFill>
            </a:endParaRPr>
          </a:p>
        </p:txBody>
      </p:sp>
      <p:sp>
        <p:nvSpPr>
          <p:cNvPr id="4" name="Slide Number Placeholder 3"/>
          <p:cNvSpPr>
            <a:spLocks noGrp="1"/>
          </p:cNvSpPr>
          <p:nvPr>
            <p:ph type="sldNum" sz="quarter" idx="10"/>
          </p:nvPr>
        </p:nvSpPr>
        <p:spPr/>
        <p:txBody>
          <a:bodyPr/>
          <a:lstStyle/>
          <a:p>
            <a:fld id="{62F92C84-B01C-47C1-8F34-408C4D08CA9E}"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841336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bwMode="hidden">
          <a:solidFill>
            <a:schemeClr val="bg1"/>
          </a:solidFill>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Consider the following claim preamble:</a:t>
            </a:r>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A method </a:t>
            </a:r>
            <a:r>
              <a:rPr lang="en-US" sz="1200" b="1" u="sng" dirty="0" smtClean="0">
                <a:solidFill>
                  <a:schemeClr val="tx1"/>
                </a:solidFill>
              </a:rPr>
              <a:t>for verifying the accuracy of logical-to-physical mapping software</a:t>
            </a:r>
            <a:r>
              <a:rPr lang="en-US" sz="1200" b="1" dirty="0" smtClean="0">
                <a:solidFill>
                  <a:schemeClr val="tx1"/>
                </a:solidFill>
              </a:rPr>
              <a:t> designed for testing memory designed for testing memory devices, said method comprising:</a:t>
            </a:r>
            <a:r>
              <a:rPr lang="en-US" sz="1200" dirty="0" smtClean="0">
                <a:solidFill>
                  <a:schemeClr val="tx1"/>
                </a:solidFill>
              </a:rPr>
              <a:t> </a:t>
            </a:r>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The body of the claim includes the following limitation:</a:t>
            </a:r>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comparing said fail memory locations…to said various predetermined memory locations </a:t>
            </a:r>
            <a:r>
              <a:rPr lang="en-US" sz="1200" b="1" u="sng" dirty="0" smtClean="0">
                <a:solidFill>
                  <a:schemeClr val="tx1"/>
                </a:solidFill>
              </a:rPr>
              <a:t>to verify the accuracy of logical-to-physical mapping software</a:t>
            </a:r>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The underlined recitation “for verifying</a:t>
            </a:r>
            <a:r>
              <a:rPr lang="en-US" sz="1200" baseline="0" dirty="0" smtClean="0">
                <a:solidFill>
                  <a:schemeClr val="tx1"/>
                </a:solidFill>
              </a:rPr>
              <a:t> the accuracy of logical-to-physical mapping software”</a:t>
            </a:r>
            <a:r>
              <a:rPr lang="en-US" sz="1200" dirty="0" smtClean="0">
                <a:solidFill>
                  <a:schemeClr val="tx1"/>
                </a:solidFill>
              </a:rPr>
              <a:t> is expressed in terms of an intended purpose in the preamble.  The body of</a:t>
            </a:r>
            <a:r>
              <a:rPr lang="en-US" sz="1200" baseline="0" dirty="0" smtClean="0">
                <a:solidFill>
                  <a:schemeClr val="tx1"/>
                </a:solidFill>
              </a:rPr>
              <a:t> this method claim</a:t>
            </a:r>
            <a:r>
              <a:rPr lang="en-US" sz="1200" dirty="0" smtClean="0">
                <a:solidFill>
                  <a:schemeClr val="tx1"/>
                </a:solidFill>
              </a:rPr>
              <a:t> includes almost the same language.  This should prompt further consideration of whether the preamble</a:t>
            </a:r>
            <a:r>
              <a:rPr lang="en-US" sz="1200" baseline="0" dirty="0" smtClean="0">
                <a:solidFill>
                  <a:schemeClr val="tx1"/>
                </a:solidFill>
              </a:rPr>
              <a:t> language has a </a:t>
            </a:r>
            <a:r>
              <a:rPr lang="en-US" sz="1200" dirty="0" smtClean="0">
                <a:solidFill>
                  <a:schemeClr val="tx1"/>
                </a:solidFill>
              </a:rPr>
              <a:t>limiting effect. In this case, the underlined purpose in the preamble was considered to be limiting since it refers to the “essence of the invention” and provides criteria by which the “comparing” limitation in the body of the claim</a:t>
            </a:r>
            <a:r>
              <a:rPr lang="en-US" sz="1200" baseline="0" dirty="0" smtClean="0">
                <a:solidFill>
                  <a:schemeClr val="tx1"/>
                </a:solidFill>
              </a:rPr>
              <a:t> </a:t>
            </a:r>
            <a:r>
              <a:rPr lang="en-US" sz="1200" dirty="0" smtClean="0">
                <a:solidFill>
                  <a:schemeClr val="tx1"/>
                </a:solidFill>
              </a:rPr>
              <a:t>is analyzed.  This example is drawn</a:t>
            </a:r>
            <a:r>
              <a:rPr lang="en-US" sz="1200" baseline="0" dirty="0" smtClean="0">
                <a:solidFill>
                  <a:schemeClr val="tx1"/>
                </a:solidFill>
              </a:rPr>
              <a:t> from </a:t>
            </a:r>
            <a:r>
              <a:rPr kumimoji="0" lang="en-US" sz="1200" b="0" i="1" u="none" strike="noStrike" kern="1200" cap="none" spc="0" normalizeH="0" baseline="0" noProof="0" dirty="0" smtClean="0">
                <a:ln>
                  <a:noFill/>
                </a:ln>
                <a:solidFill>
                  <a:prstClr val="black"/>
                </a:solidFill>
                <a:effectLst/>
                <a:uLnTx/>
                <a:uFillTx/>
                <a:latin typeface="+mn-lt"/>
                <a:ea typeface="+mn-ea"/>
                <a:cs typeface="+mn-cs"/>
              </a:rPr>
              <a:t>In re Jasinski</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107 USPQ2d 2082 (Fed. Cir. 2013) (nonprecedential).</a:t>
            </a: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62F92C84-B01C-47C1-8F34-408C4D08CA9E}"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479212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solidFill>
              </a:rPr>
              <a:t>Now consider an intended use recited in the body of a claim. </a:t>
            </a:r>
          </a:p>
          <a:p>
            <a:r>
              <a:rPr lang="en-US" sz="1200" dirty="0" smtClean="0">
                <a:solidFill>
                  <a:schemeClr val="tx1"/>
                </a:solidFill>
              </a:rPr>
              <a:t>An intended use recitation that appears in the body of a claimed apparatus generally does not impart a patentable distinction if it merely states an intention.  An intended use recitation in the body of a claim is a description of how the claimed apparatus is to be used, such as:</a:t>
            </a:r>
          </a:p>
          <a:p>
            <a:r>
              <a:rPr lang="en-US" sz="1200" b="1" dirty="0" smtClean="0">
                <a:solidFill>
                  <a:schemeClr val="tx1"/>
                </a:solidFill>
              </a:rPr>
              <a:t>… a server that generates an encrypted message for use in a secure transmission</a:t>
            </a:r>
          </a:p>
          <a:p>
            <a:r>
              <a:rPr lang="en-US" sz="1200" dirty="0" smtClean="0">
                <a:solidFill>
                  <a:schemeClr val="tx1"/>
                </a:solidFill>
              </a:rPr>
              <a:t>In this case, a server capable of generating an encrypted message will meet this limitation, regardless of whether the message is used in a secure transmission. </a:t>
            </a:r>
          </a:p>
          <a:p>
            <a:r>
              <a:rPr lang="en-US" sz="1200" dirty="0" smtClean="0">
                <a:solidFill>
                  <a:schemeClr val="tx1"/>
                </a:solidFill>
              </a:rPr>
              <a:t>Such intended use limitations would not distinguish a claimed apparatus from a prior art apparatus that satisfies all the structural limitations of the claimed apparatus.  To assist in clarifying the</a:t>
            </a:r>
            <a:r>
              <a:rPr lang="en-US" sz="1200" baseline="0" dirty="0" smtClean="0">
                <a:solidFill>
                  <a:schemeClr val="tx1"/>
                </a:solidFill>
              </a:rPr>
              <a:t> record, remarks </a:t>
            </a:r>
            <a:r>
              <a:rPr lang="en-US" sz="1200" dirty="0" smtClean="0">
                <a:solidFill>
                  <a:schemeClr val="tx1"/>
                </a:solidFill>
              </a:rPr>
              <a:t>could be added to an Office action explaining that the intended use did not impose any limit on the interpretation of the claim.</a:t>
            </a:r>
          </a:p>
          <a:p>
            <a:r>
              <a:rPr lang="en-US" sz="1200" dirty="0" smtClean="0">
                <a:solidFill>
                  <a:schemeClr val="tx1"/>
                </a:solidFill>
              </a:rPr>
              <a:t>See MPEP 2111.04 for further information. </a:t>
            </a:r>
          </a:p>
        </p:txBody>
      </p:sp>
      <p:sp>
        <p:nvSpPr>
          <p:cNvPr id="4" name="Slide Number Placeholder 3"/>
          <p:cNvSpPr>
            <a:spLocks noGrp="1"/>
          </p:cNvSpPr>
          <p:nvPr>
            <p:ph type="sldNum" sz="quarter" idx="10"/>
          </p:nvPr>
        </p:nvSpPr>
        <p:spPr/>
        <p:txBody>
          <a:bodyPr/>
          <a:lstStyle/>
          <a:p>
            <a:fld id="{62F92C84-B01C-47C1-8F34-408C4D08CA9E}"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841336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solidFill>
              </a:rPr>
              <a:t>Intended</a:t>
            </a:r>
            <a:r>
              <a:rPr lang="en-US" sz="1200" baseline="0" dirty="0" smtClean="0">
                <a:solidFill>
                  <a:schemeClr val="tx1"/>
                </a:solidFill>
              </a:rPr>
              <a:t> results are also sometimes recited in a claim.  </a:t>
            </a:r>
            <a:endParaRPr lang="en-US" sz="1200" dirty="0" smtClean="0">
              <a:solidFill>
                <a:schemeClr val="tx1"/>
              </a:solidFill>
            </a:endParaRPr>
          </a:p>
          <a:p>
            <a:r>
              <a:rPr lang="en-US" sz="1200" dirty="0" smtClean="0">
                <a:solidFill>
                  <a:schemeClr val="tx1"/>
                </a:solidFill>
              </a:rPr>
              <a:t>An intended </a:t>
            </a:r>
            <a:r>
              <a:rPr lang="en-US" sz="1200" i="1" dirty="0" smtClean="0">
                <a:solidFill>
                  <a:schemeClr val="tx1"/>
                </a:solidFill>
              </a:rPr>
              <a:t>result</a:t>
            </a:r>
            <a:r>
              <a:rPr lang="en-US" sz="1200" dirty="0" smtClean="0">
                <a:solidFill>
                  <a:schemeClr val="tx1"/>
                </a:solidFill>
              </a:rPr>
              <a:t> recitation in a claim is a description of what necessarily happens as a result of the structure or actions recited in the claim.  Its limiting effect must be determined on a case-by-case basis.  The following scenarios recite claim limitations that include the intended result of preventing data theft:</a:t>
            </a:r>
          </a:p>
          <a:p>
            <a:r>
              <a:rPr lang="en-US" sz="1200" dirty="0" smtClean="0">
                <a:solidFill>
                  <a:schemeClr val="tx1"/>
                </a:solidFill>
              </a:rPr>
              <a:t>In the first scenario, the recited structure or actions are recited with sufficient detail to achieve the claimed result.  Thus, the recitation of the intended result adds no further limits on the claim.</a:t>
            </a:r>
          </a:p>
          <a:p>
            <a:r>
              <a:rPr lang="en-US" sz="1200" b="1" dirty="0" smtClean="0">
                <a:solidFill>
                  <a:schemeClr val="tx1"/>
                </a:solidFill>
              </a:rPr>
              <a:t>… a server that generates an encrypted message whereby data theft is prevented </a:t>
            </a:r>
          </a:p>
          <a:p>
            <a:r>
              <a:rPr lang="en-US" sz="1200" dirty="0" smtClean="0">
                <a:solidFill>
                  <a:schemeClr val="tx1"/>
                </a:solidFill>
              </a:rPr>
              <a:t>In this case, the server is recited along with the function of generating an encrypted message.  As a result of that function, data theft is prevented.  The whereby clause in this case does not add a further limitation to the recited server.    </a:t>
            </a:r>
          </a:p>
          <a:p>
            <a:r>
              <a:rPr lang="en-US" sz="1200" dirty="0" smtClean="0">
                <a:solidFill>
                  <a:schemeClr val="tx1"/>
                </a:solidFill>
              </a:rPr>
              <a:t>In the second scenario,</a:t>
            </a:r>
            <a:r>
              <a:rPr lang="en-US" sz="1200" baseline="0" dirty="0" smtClean="0">
                <a:solidFill>
                  <a:schemeClr val="tx1"/>
                </a:solidFill>
              </a:rPr>
              <a:t> </a:t>
            </a:r>
            <a:r>
              <a:rPr lang="en-US" sz="1200" dirty="0" smtClean="0">
                <a:solidFill>
                  <a:schemeClr val="tx1"/>
                </a:solidFill>
              </a:rPr>
              <a:t>the recited structure or actions are recited with some detail to achieve the claimed result.  Thus, the claim element would be construed as an element capable of obtaining the result (through any means).</a:t>
            </a:r>
          </a:p>
          <a:p>
            <a:r>
              <a:rPr lang="en-US" sz="1200" b="1" dirty="0" smtClean="0">
                <a:solidFill>
                  <a:schemeClr val="tx1"/>
                </a:solidFill>
              </a:rPr>
              <a:t>…a server programmed so that data theft is prevented  </a:t>
            </a:r>
          </a:p>
          <a:p>
            <a:r>
              <a:rPr lang="en-US" sz="1200" dirty="0" smtClean="0">
                <a:solidFill>
                  <a:schemeClr val="tx1"/>
                </a:solidFill>
              </a:rPr>
              <a:t>In</a:t>
            </a:r>
            <a:r>
              <a:rPr lang="en-US" sz="1200" baseline="0" dirty="0" smtClean="0">
                <a:solidFill>
                  <a:schemeClr val="tx1"/>
                </a:solidFill>
              </a:rPr>
              <a:t> this case, t</a:t>
            </a:r>
            <a:r>
              <a:rPr lang="en-US" sz="1200" dirty="0" smtClean="0">
                <a:solidFill>
                  <a:schemeClr val="tx1"/>
                </a:solidFill>
              </a:rPr>
              <a:t>he only limitation on the server is that it be programmed (in any way) to be capable of obtaining the result of preventing data theft. </a:t>
            </a:r>
          </a:p>
          <a:p>
            <a:r>
              <a:rPr lang="en-US" sz="1200" dirty="0" smtClean="0">
                <a:solidFill>
                  <a:schemeClr val="tx1"/>
                </a:solidFill>
              </a:rPr>
              <a:t>In the third scenario, the recited structure or actions are not recited with sufficient detail to achieve the claimed result.  Thus, the claim element would not be limited by a mere expression of intended result.</a:t>
            </a:r>
          </a:p>
          <a:p>
            <a:r>
              <a:rPr lang="en-US" sz="1200" b="1" dirty="0" smtClean="0">
                <a:solidFill>
                  <a:schemeClr val="tx1"/>
                </a:solidFill>
              </a:rPr>
              <a:t>…a server whereby data theft is prevented  </a:t>
            </a:r>
          </a:p>
          <a:p>
            <a:r>
              <a:rPr lang="en-US" sz="1200" dirty="0" smtClean="0">
                <a:solidFill>
                  <a:schemeClr val="tx1"/>
                </a:solidFill>
              </a:rPr>
              <a:t>There are no limits recited on how the server is structured or how it functions to prevent data theft.  Therefore, the whereby clause does not add a further limitation to the claim and would not provide a patentable distinction.</a:t>
            </a:r>
          </a:p>
          <a:p>
            <a:r>
              <a:rPr lang="en-US" sz="1200" dirty="0" smtClean="0">
                <a:solidFill>
                  <a:schemeClr val="tx1"/>
                </a:solidFill>
              </a:rPr>
              <a:t>If the applicant argues that the result should be given patentable weight, the boundaries of the limitation would need to be clearly defined.  If the intended result limitation is necessary to understand the claim and the boundaries are not clear, the claim would be indefinite.  This is a good example</a:t>
            </a:r>
            <a:r>
              <a:rPr lang="en-US" sz="1200" baseline="0" dirty="0" smtClean="0">
                <a:solidFill>
                  <a:schemeClr val="tx1"/>
                </a:solidFill>
              </a:rPr>
              <a:t> of where clarifying what language is considered to be, or not to be, patentably distinguishing would enhance the understanding of the claim interpretation.</a:t>
            </a:r>
            <a:endParaRPr lang="en-US" sz="1200" dirty="0" smtClean="0">
              <a:solidFill>
                <a:schemeClr val="tx1"/>
              </a:solidFill>
            </a:endParaRPr>
          </a:p>
        </p:txBody>
      </p:sp>
      <p:sp>
        <p:nvSpPr>
          <p:cNvPr id="4" name="Slide Number Placeholder 3"/>
          <p:cNvSpPr>
            <a:spLocks noGrp="1"/>
          </p:cNvSpPr>
          <p:nvPr>
            <p:ph type="sldNum" sz="quarter" idx="10"/>
          </p:nvPr>
        </p:nvSpPr>
        <p:spPr/>
        <p:txBody>
          <a:bodyPr/>
          <a:lstStyle/>
          <a:p>
            <a:fld id="{62F92C84-B01C-47C1-8F34-408C4D08CA9E}"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841336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p:txBody>
          <a:bodyPr/>
          <a:lstStyle>
            <a:lvl1pPr defTabSz="922941" eaLnBrk="0" hangingPunct="0">
              <a:defRPr b="1" i="1">
                <a:solidFill>
                  <a:srgbClr val="FF0000"/>
                </a:solidFill>
                <a:latin typeface="Arial" charset="0"/>
              </a:defRPr>
            </a:lvl1pPr>
            <a:lvl2pPr marL="709107" indent="-272009" defTabSz="922941" eaLnBrk="0" hangingPunct="0">
              <a:defRPr b="1" i="1">
                <a:solidFill>
                  <a:srgbClr val="FF0000"/>
                </a:solidFill>
                <a:latin typeface="Arial" charset="0"/>
              </a:defRPr>
            </a:lvl2pPr>
            <a:lvl3pPr marL="1091177" indent="-218551" defTabSz="922941" eaLnBrk="0" hangingPunct="0">
              <a:defRPr b="1" i="1">
                <a:solidFill>
                  <a:srgbClr val="FF0000"/>
                </a:solidFill>
                <a:latin typeface="Arial" charset="0"/>
              </a:defRPr>
            </a:lvl3pPr>
            <a:lvl4pPr marL="1528277" indent="-218551" defTabSz="922941" eaLnBrk="0" hangingPunct="0">
              <a:defRPr b="1" i="1">
                <a:solidFill>
                  <a:srgbClr val="FF0000"/>
                </a:solidFill>
                <a:latin typeface="Arial" charset="0"/>
              </a:defRPr>
            </a:lvl4pPr>
            <a:lvl5pPr marL="1963805" indent="-218551" defTabSz="922941" eaLnBrk="0" hangingPunct="0">
              <a:defRPr b="1" i="1">
                <a:solidFill>
                  <a:srgbClr val="FF0000"/>
                </a:solidFill>
                <a:latin typeface="Arial" charset="0"/>
              </a:defRPr>
            </a:lvl5pPr>
            <a:lvl6pPr marL="2416626" indent="-218551" defTabSz="922941" eaLnBrk="0" fontAlgn="base" hangingPunct="0">
              <a:spcBef>
                <a:spcPct val="0"/>
              </a:spcBef>
              <a:spcAft>
                <a:spcPct val="0"/>
              </a:spcAft>
              <a:defRPr b="1" i="1">
                <a:solidFill>
                  <a:srgbClr val="FF0000"/>
                </a:solidFill>
                <a:latin typeface="Arial" charset="0"/>
              </a:defRPr>
            </a:lvl6pPr>
            <a:lvl7pPr marL="2869450" indent="-218551" defTabSz="922941" eaLnBrk="0" fontAlgn="base" hangingPunct="0">
              <a:spcBef>
                <a:spcPct val="0"/>
              </a:spcBef>
              <a:spcAft>
                <a:spcPct val="0"/>
              </a:spcAft>
              <a:defRPr b="1" i="1">
                <a:solidFill>
                  <a:srgbClr val="FF0000"/>
                </a:solidFill>
                <a:latin typeface="Arial" charset="0"/>
              </a:defRPr>
            </a:lvl7pPr>
            <a:lvl8pPr marL="3322272" indent="-218551" defTabSz="922941" eaLnBrk="0" fontAlgn="base" hangingPunct="0">
              <a:spcBef>
                <a:spcPct val="0"/>
              </a:spcBef>
              <a:spcAft>
                <a:spcPct val="0"/>
              </a:spcAft>
              <a:defRPr b="1" i="1">
                <a:solidFill>
                  <a:srgbClr val="FF0000"/>
                </a:solidFill>
                <a:latin typeface="Arial" charset="0"/>
              </a:defRPr>
            </a:lvl8pPr>
            <a:lvl9pPr marL="3775095" indent="-218551" defTabSz="922941" eaLnBrk="0" fontAlgn="base" hangingPunct="0">
              <a:spcBef>
                <a:spcPct val="0"/>
              </a:spcBef>
              <a:spcAft>
                <a:spcPct val="0"/>
              </a:spcAft>
              <a:defRPr b="1" i="1">
                <a:solidFill>
                  <a:srgbClr val="FF0000"/>
                </a:solidFill>
                <a:latin typeface="Arial" charset="0"/>
              </a:defRPr>
            </a:lvl9pPr>
          </a:lstStyle>
          <a:p>
            <a:pPr eaLnBrk="1" hangingPunct="1"/>
            <a:fld id="{9F6A3078-1E4B-4BD9-9879-CACD3BE35EFF}" type="slidenum">
              <a:rPr lang="en-US" b="0" i="0">
                <a:solidFill>
                  <a:prstClr val="black"/>
                </a:solidFill>
                <a:latin typeface="Times New Roman" pitchFamily="18" charset="0"/>
              </a:rPr>
              <a:pPr eaLnBrk="1" hangingPunct="1"/>
              <a:t>18</a:t>
            </a:fld>
            <a:endParaRPr lang="en-US" b="0" i="0" dirty="0">
              <a:solidFill>
                <a:prstClr val="black"/>
              </a:solidFill>
              <a:latin typeface="Times New Roman" pitchFamily="18" charset="0"/>
            </a:endParaRPr>
          </a:p>
        </p:txBody>
      </p:sp>
      <p:sp>
        <p:nvSpPr>
          <p:cNvPr id="25603" name="Rectangle 2"/>
          <p:cNvSpPr>
            <a:spLocks noGrp="1" noRot="1" noChangeAspect="1" noChangeArrowheads="1" noTextEdit="1"/>
          </p:cNvSpPr>
          <p:nvPr>
            <p:ph type="sldImg"/>
          </p:nvPr>
        </p:nvSpPr>
        <p:spPr>
          <a:xfrm>
            <a:off x="1189038" y="698500"/>
            <a:ext cx="4643437" cy="3482975"/>
          </a:xfrm>
          <a:ln/>
        </p:spPr>
      </p:sp>
      <p:sp>
        <p:nvSpPr>
          <p:cNvPr id="25604" name="Rectangle 3"/>
          <p:cNvSpPr>
            <a:spLocks noGrp="1" noChangeArrowheads="1"/>
          </p:cNvSpPr>
          <p:nvPr>
            <p:ph type="body" idx="1"/>
          </p:nvPr>
        </p:nvSpPr>
        <p:spPr>
          <a:xfrm>
            <a:off x="914402" y="4419606"/>
            <a:ext cx="5140325" cy="4183063"/>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Compare</a:t>
            </a:r>
            <a:r>
              <a:rPr lang="en-US" sz="1200" baseline="0" dirty="0" smtClean="0">
                <a:solidFill>
                  <a:schemeClr val="tx1"/>
                </a:solidFill>
              </a:rPr>
              <a:t> a functional limitation to an intended result using the fo</a:t>
            </a:r>
            <a:r>
              <a:rPr lang="en-US" sz="1200" dirty="0" smtClean="0">
                <a:solidFill>
                  <a:schemeClr val="tx1"/>
                </a:solidFill>
              </a:rPr>
              <a:t>llowing claim limitations: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 . . a microprocessor programmed to perform a lossless compression algorithm on a data stream;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 . .a microprocessor programmed for data compression;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The first limitation recites the structure of a microprocessor followed by a specific function (a lossless compression algorithm) that it is programmed to perform. The limitation should be interpreted as a microprocessor capable of performing the programmed algorithm.  As such, the programmed function could provide a patentable distinction over the prior art.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The second limitation recites the structure of a microprocessor followed by a result (data compression) that it is programmed to accomplish.  In this case, there is no limit imposed on how the claimed microprocessor obtains the result.  As such, any microprocessor that has programming capable of obtaining the result of data compression in any way (i.e., using any algorithm that achieves the result) would meet this limitation.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p:txBody>
          <a:bodyPr/>
          <a:lstStyle>
            <a:lvl1pPr defTabSz="922941" eaLnBrk="0" hangingPunct="0">
              <a:defRPr b="1" i="1">
                <a:solidFill>
                  <a:srgbClr val="FF0000"/>
                </a:solidFill>
                <a:latin typeface="Arial" charset="0"/>
              </a:defRPr>
            </a:lvl1pPr>
            <a:lvl2pPr marL="709107" indent="-272009" defTabSz="922941" eaLnBrk="0" hangingPunct="0">
              <a:defRPr b="1" i="1">
                <a:solidFill>
                  <a:srgbClr val="FF0000"/>
                </a:solidFill>
                <a:latin typeface="Arial" charset="0"/>
              </a:defRPr>
            </a:lvl2pPr>
            <a:lvl3pPr marL="1091177" indent="-218551" defTabSz="922941" eaLnBrk="0" hangingPunct="0">
              <a:defRPr b="1" i="1">
                <a:solidFill>
                  <a:srgbClr val="FF0000"/>
                </a:solidFill>
                <a:latin typeface="Arial" charset="0"/>
              </a:defRPr>
            </a:lvl3pPr>
            <a:lvl4pPr marL="1528277" indent="-218551" defTabSz="922941" eaLnBrk="0" hangingPunct="0">
              <a:defRPr b="1" i="1">
                <a:solidFill>
                  <a:srgbClr val="FF0000"/>
                </a:solidFill>
                <a:latin typeface="Arial" charset="0"/>
              </a:defRPr>
            </a:lvl4pPr>
            <a:lvl5pPr marL="1963805" indent="-218551" defTabSz="922941" eaLnBrk="0" hangingPunct="0">
              <a:defRPr b="1" i="1">
                <a:solidFill>
                  <a:srgbClr val="FF0000"/>
                </a:solidFill>
                <a:latin typeface="Arial" charset="0"/>
              </a:defRPr>
            </a:lvl5pPr>
            <a:lvl6pPr marL="2416626" indent="-218551" defTabSz="922941" eaLnBrk="0" fontAlgn="base" hangingPunct="0">
              <a:spcBef>
                <a:spcPct val="0"/>
              </a:spcBef>
              <a:spcAft>
                <a:spcPct val="0"/>
              </a:spcAft>
              <a:defRPr b="1" i="1">
                <a:solidFill>
                  <a:srgbClr val="FF0000"/>
                </a:solidFill>
                <a:latin typeface="Arial" charset="0"/>
              </a:defRPr>
            </a:lvl6pPr>
            <a:lvl7pPr marL="2869450" indent="-218551" defTabSz="922941" eaLnBrk="0" fontAlgn="base" hangingPunct="0">
              <a:spcBef>
                <a:spcPct val="0"/>
              </a:spcBef>
              <a:spcAft>
                <a:spcPct val="0"/>
              </a:spcAft>
              <a:defRPr b="1" i="1">
                <a:solidFill>
                  <a:srgbClr val="FF0000"/>
                </a:solidFill>
                <a:latin typeface="Arial" charset="0"/>
              </a:defRPr>
            </a:lvl7pPr>
            <a:lvl8pPr marL="3322272" indent="-218551" defTabSz="922941" eaLnBrk="0" fontAlgn="base" hangingPunct="0">
              <a:spcBef>
                <a:spcPct val="0"/>
              </a:spcBef>
              <a:spcAft>
                <a:spcPct val="0"/>
              </a:spcAft>
              <a:defRPr b="1" i="1">
                <a:solidFill>
                  <a:srgbClr val="FF0000"/>
                </a:solidFill>
                <a:latin typeface="Arial" charset="0"/>
              </a:defRPr>
            </a:lvl8pPr>
            <a:lvl9pPr marL="3775095" indent="-218551" defTabSz="922941" eaLnBrk="0" fontAlgn="base" hangingPunct="0">
              <a:spcBef>
                <a:spcPct val="0"/>
              </a:spcBef>
              <a:spcAft>
                <a:spcPct val="0"/>
              </a:spcAft>
              <a:defRPr b="1" i="1">
                <a:solidFill>
                  <a:srgbClr val="FF0000"/>
                </a:solidFill>
                <a:latin typeface="Arial" charset="0"/>
              </a:defRPr>
            </a:lvl9pPr>
          </a:lstStyle>
          <a:p>
            <a:pPr eaLnBrk="1" hangingPunct="1"/>
            <a:fld id="{9F6A3078-1E4B-4BD9-9879-CACD3BE35EFF}" type="slidenum">
              <a:rPr lang="en-US" b="0" i="0">
                <a:solidFill>
                  <a:prstClr val="black"/>
                </a:solidFill>
                <a:latin typeface="Times New Roman" pitchFamily="18" charset="0"/>
              </a:rPr>
              <a:pPr eaLnBrk="1" hangingPunct="1"/>
              <a:t>19</a:t>
            </a:fld>
            <a:endParaRPr lang="en-US" b="0" i="0" dirty="0">
              <a:solidFill>
                <a:prstClr val="black"/>
              </a:solidFill>
              <a:latin typeface="Times New Roman" pitchFamily="18" charset="0"/>
            </a:endParaRPr>
          </a:p>
        </p:txBody>
      </p:sp>
      <p:sp>
        <p:nvSpPr>
          <p:cNvPr id="25603" name="Rectangle 2"/>
          <p:cNvSpPr>
            <a:spLocks noGrp="1" noRot="1" noChangeAspect="1" noChangeArrowheads="1" noTextEdit="1"/>
          </p:cNvSpPr>
          <p:nvPr>
            <p:ph type="sldImg"/>
          </p:nvPr>
        </p:nvSpPr>
        <p:spPr>
          <a:xfrm>
            <a:off x="1189038" y="698500"/>
            <a:ext cx="4643437" cy="3482975"/>
          </a:xfrm>
          <a:ln/>
        </p:spPr>
      </p:sp>
      <p:sp>
        <p:nvSpPr>
          <p:cNvPr id="25604" name="Rectangle 3"/>
          <p:cNvSpPr>
            <a:spLocks noGrp="1" noChangeArrowheads="1"/>
          </p:cNvSpPr>
          <p:nvPr>
            <p:ph type="body" idx="1"/>
          </p:nvPr>
        </p:nvSpPr>
        <p:spPr>
          <a:xfrm>
            <a:off x="914402" y="4419606"/>
            <a:ext cx="5140325" cy="4183063"/>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Consider a functional</a:t>
            </a:r>
            <a:r>
              <a:rPr lang="en-US" sz="1200" baseline="0" dirty="0" smtClean="0">
                <a:solidFill>
                  <a:schemeClr val="tx1"/>
                </a:solidFill>
              </a:rPr>
              <a:t> limitation that also recites an intended use and intended result.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In this case, a functional limitation recites an element along with a description of the action the element is designed to perform, such as: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A microprocessor programmed to perform a lossless compression algorithm on a data stream for ZIP file creation in an archival process…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The function of the microprocessor is “to perform a lossless compression algorithm,” the intended result is “for ZIP file creation,” and the intended use is “in an archival process.”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The function imposes limits on the broadest reasonable interpretation of the microprocessor – the BRI is a microprocessor with programming to perform this function.  This results in ZIP file creation. In</a:t>
            </a:r>
            <a:r>
              <a:rPr lang="en-US" sz="1200" baseline="0" dirty="0" smtClean="0">
                <a:solidFill>
                  <a:schemeClr val="tx1"/>
                </a:solidFill>
              </a:rPr>
              <a:t> the claim limitation recited above, the intended result adds no further limits on the microprocessor and functional limitation.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However, i</a:t>
            </a:r>
            <a:r>
              <a:rPr lang="en-US" sz="1200" dirty="0" smtClean="0">
                <a:solidFill>
                  <a:schemeClr val="tx1"/>
                </a:solidFill>
              </a:rPr>
              <a:t>n a claim limitation that merely recited a “microprocessor programmed for ZIP file creation”, the BRI would by a microprocessor programmed in any way that is capable of creating a ZIP file. The intended</a:t>
            </a:r>
            <a:r>
              <a:rPr lang="en-US" sz="1200" baseline="0" dirty="0" smtClean="0">
                <a:solidFill>
                  <a:schemeClr val="tx1"/>
                </a:solidFill>
              </a:rPr>
              <a:t> use in an archival process does not impo</a:t>
            </a:r>
            <a:r>
              <a:rPr lang="en-US" sz="1200" dirty="0" smtClean="0">
                <a:solidFill>
                  <a:schemeClr val="tx1"/>
                </a:solidFill>
              </a:rPr>
              <a:t>se any further limits on the BRI of the microprocessor.  A microprocessor</a:t>
            </a:r>
            <a:r>
              <a:rPr lang="en-US" sz="1200" baseline="0" dirty="0" smtClean="0">
                <a:solidFill>
                  <a:schemeClr val="tx1"/>
                </a:solidFill>
              </a:rPr>
              <a:t> programmed to perform a lossless compression algorithm on a data stream that is used in different process would still meet this claim limitation.</a:t>
            </a:r>
            <a:endParaRPr lang="en-US" sz="1200" dirty="0" smtClean="0">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solidFill>
              </a:rPr>
              <a:t>This USPTO Legal Training Module will cover the topic of interpreting functional claim terms and making the record clear regarding claim clarity. This sixth installment of training on claim interpretation and claim clarity will focus on the interpretation of functional claim terms when</a:t>
            </a:r>
            <a:r>
              <a:rPr lang="en-US" sz="1200" baseline="0" dirty="0" smtClean="0">
                <a:solidFill>
                  <a:schemeClr val="tx1"/>
                </a:solidFill>
              </a:rPr>
              <a:t> 35 USC 112(f) is not invoked</a:t>
            </a:r>
            <a:r>
              <a:rPr lang="en-US" sz="1200" dirty="0" smtClean="0">
                <a:solidFill>
                  <a:schemeClr val="tx1"/>
                </a:solidFill>
              </a:rPr>
              <a:t>. The previous five modules focused on claim interpretation in general and the interpretation of claim limitations that invoked 35 U.S.C. 112(f)(pre-AIA 112, 6th paragraph).  This module focuses on clarifying claim scope when functional claim terms that are not governed by 35 USC 112(f) are used. More detailed guidance on functional claim terms can be found at MPEP sections 2111.02, 2111.04-05, and 2173.05(g). This module will emphasize</a:t>
            </a:r>
            <a:r>
              <a:rPr lang="en-US" sz="1200" baseline="0" dirty="0" smtClean="0">
                <a:solidFill>
                  <a:schemeClr val="tx1"/>
                </a:solidFill>
              </a:rPr>
              <a:t> </a:t>
            </a:r>
            <a:r>
              <a:rPr lang="en-US" sz="1200" dirty="0" smtClean="0">
                <a:solidFill>
                  <a:schemeClr val="tx1"/>
                </a:solidFill>
              </a:rPr>
              <a:t>how interpretation of functional claim terms is critical for not only properly applying prior art, but also for providing clear boundaries of claim scope so that patent owners and the public can understand a given patent’s scope of protection.</a:t>
            </a:r>
          </a:p>
        </p:txBody>
      </p:sp>
      <p:sp>
        <p:nvSpPr>
          <p:cNvPr id="4" name="Slide Number Placeholder 3"/>
          <p:cNvSpPr>
            <a:spLocks noGrp="1"/>
          </p:cNvSpPr>
          <p:nvPr>
            <p:ph type="sldNum" sz="quarter" idx="10"/>
          </p:nvPr>
        </p:nvSpPr>
        <p:spPr/>
        <p:txBody>
          <a:bodyPr/>
          <a:lstStyle/>
          <a:p>
            <a:fld id="{62F92C84-B01C-47C1-8F34-408C4D08CA9E}" type="slidenum">
              <a:rPr lang="en-US" smtClean="0"/>
              <a:t>2</a:t>
            </a:fld>
            <a:endParaRPr lang="en-US" dirty="0"/>
          </a:p>
        </p:txBody>
      </p:sp>
    </p:spTree>
    <p:extLst>
      <p:ext uri="{BB962C8B-B14F-4D97-AF65-F5344CB8AC3E}">
        <p14:creationId xmlns:p14="http://schemas.microsoft.com/office/powerpoint/2010/main" val="2283981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p:txBody>
          <a:bodyPr/>
          <a:lstStyle>
            <a:lvl1pPr defTabSz="922941" eaLnBrk="0" hangingPunct="0">
              <a:defRPr b="1" i="1">
                <a:solidFill>
                  <a:srgbClr val="FF0000"/>
                </a:solidFill>
                <a:latin typeface="Arial" charset="0"/>
              </a:defRPr>
            </a:lvl1pPr>
            <a:lvl2pPr marL="709107" indent="-272009" defTabSz="922941" eaLnBrk="0" hangingPunct="0">
              <a:defRPr b="1" i="1">
                <a:solidFill>
                  <a:srgbClr val="FF0000"/>
                </a:solidFill>
                <a:latin typeface="Arial" charset="0"/>
              </a:defRPr>
            </a:lvl2pPr>
            <a:lvl3pPr marL="1091177" indent="-218551" defTabSz="922941" eaLnBrk="0" hangingPunct="0">
              <a:defRPr b="1" i="1">
                <a:solidFill>
                  <a:srgbClr val="FF0000"/>
                </a:solidFill>
                <a:latin typeface="Arial" charset="0"/>
              </a:defRPr>
            </a:lvl3pPr>
            <a:lvl4pPr marL="1528277" indent="-218551" defTabSz="922941" eaLnBrk="0" hangingPunct="0">
              <a:defRPr b="1" i="1">
                <a:solidFill>
                  <a:srgbClr val="FF0000"/>
                </a:solidFill>
                <a:latin typeface="Arial" charset="0"/>
              </a:defRPr>
            </a:lvl4pPr>
            <a:lvl5pPr marL="1963805" indent="-218551" defTabSz="922941" eaLnBrk="0" hangingPunct="0">
              <a:defRPr b="1" i="1">
                <a:solidFill>
                  <a:srgbClr val="FF0000"/>
                </a:solidFill>
                <a:latin typeface="Arial" charset="0"/>
              </a:defRPr>
            </a:lvl5pPr>
            <a:lvl6pPr marL="2416626" indent="-218551" defTabSz="922941" eaLnBrk="0" fontAlgn="base" hangingPunct="0">
              <a:spcBef>
                <a:spcPct val="0"/>
              </a:spcBef>
              <a:spcAft>
                <a:spcPct val="0"/>
              </a:spcAft>
              <a:defRPr b="1" i="1">
                <a:solidFill>
                  <a:srgbClr val="FF0000"/>
                </a:solidFill>
                <a:latin typeface="Arial" charset="0"/>
              </a:defRPr>
            </a:lvl6pPr>
            <a:lvl7pPr marL="2869450" indent="-218551" defTabSz="922941" eaLnBrk="0" fontAlgn="base" hangingPunct="0">
              <a:spcBef>
                <a:spcPct val="0"/>
              </a:spcBef>
              <a:spcAft>
                <a:spcPct val="0"/>
              </a:spcAft>
              <a:defRPr b="1" i="1">
                <a:solidFill>
                  <a:srgbClr val="FF0000"/>
                </a:solidFill>
                <a:latin typeface="Arial" charset="0"/>
              </a:defRPr>
            </a:lvl7pPr>
            <a:lvl8pPr marL="3322272" indent="-218551" defTabSz="922941" eaLnBrk="0" fontAlgn="base" hangingPunct="0">
              <a:spcBef>
                <a:spcPct val="0"/>
              </a:spcBef>
              <a:spcAft>
                <a:spcPct val="0"/>
              </a:spcAft>
              <a:defRPr b="1" i="1">
                <a:solidFill>
                  <a:srgbClr val="FF0000"/>
                </a:solidFill>
                <a:latin typeface="Arial" charset="0"/>
              </a:defRPr>
            </a:lvl8pPr>
            <a:lvl9pPr marL="3775095" indent="-218551" defTabSz="922941" eaLnBrk="0" fontAlgn="base" hangingPunct="0">
              <a:spcBef>
                <a:spcPct val="0"/>
              </a:spcBef>
              <a:spcAft>
                <a:spcPct val="0"/>
              </a:spcAft>
              <a:defRPr b="1" i="1">
                <a:solidFill>
                  <a:srgbClr val="FF0000"/>
                </a:solidFill>
                <a:latin typeface="Arial" charset="0"/>
              </a:defRPr>
            </a:lvl9pPr>
          </a:lstStyle>
          <a:p>
            <a:pPr eaLnBrk="1" hangingPunct="1"/>
            <a:fld id="{9F6A3078-1E4B-4BD9-9879-CACD3BE35EFF}" type="slidenum">
              <a:rPr lang="en-US" b="0" i="0">
                <a:solidFill>
                  <a:prstClr val="black"/>
                </a:solidFill>
                <a:latin typeface="Times New Roman" pitchFamily="18" charset="0"/>
              </a:rPr>
              <a:pPr eaLnBrk="1" hangingPunct="1"/>
              <a:t>20</a:t>
            </a:fld>
            <a:endParaRPr lang="en-US" b="0" i="0" dirty="0">
              <a:solidFill>
                <a:prstClr val="black"/>
              </a:solidFill>
              <a:latin typeface="Times New Roman" pitchFamily="18" charset="0"/>
            </a:endParaRPr>
          </a:p>
        </p:txBody>
      </p:sp>
      <p:sp>
        <p:nvSpPr>
          <p:cNvPr id="25603" name="Rectangle 2"/>
          <p:cNvSpPr>
            <a:spLocks noGrp="1" noRot="1" noChangeAspect="1" noChangeArrowheads="1" noTextEdit="1"/>
          </p:cNvSpPr>
          <p:nvPr>
            <p:ph type="sldImg"/>
          </p:nvPr>
        </p:nvSpPr>
        <p:spPr>
          <a:xfrm>
            <a:off x="1189038" y="698500"/>
            <a:ext cx="4643437" cy="3482975"/>
          </a:xfrm>
          <a:ln/>
        </p:spPr>
      </p:sp>
      <p:sp>
        <p:nvSpPr>
          <p:cNvPr id="25604" name="Rectangle 3"/>
          <p:cNvSpPr>
            <a:spLocks noGrp="1" noChangeArrowheads="1"/>
          </p:cNvSpPr>
          <p:nvPr>
            <p:ph type="body" idx="1"/>
          </p:nvPr>
        </p:nvSpPr>
        <p:spPr>
          <a:xfrm>
            <a:off x="914402" y="4419606"/>
            <a:ext cx="5140325" cy="4183063"/>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Let’s turn to non-functional descriptive material. While functional limitations can in certain circumstances limit a claim, non-functional descriptive material does not impart a patentable distinction to a claim.  Non-functional descriptive material is based on the “printed matter” doctrine in which matter that has no functional relationship to the substrate upon which is it printed does not provide a patentable distinction to the substrate.  Information, messages, indicia, raw data, colors, etc. can be considered such descriptive material.  Patentable weight will only be given when such descriptive material has a functional relationship to the substrate.  See MPEP 2111.05 for further</a:t>
            </a:r>
            <a:r>
              <a:rPr lang="en-US" sz="1200" baseline="0" dirty="0" smtClean="0">
                <a:solidFill>
                  <a:schemeClr val="tx1"/>
                </a:solidFill>
              </a:rPr>
              <a:t> details.</a:t>
            </a:r>
            <a:endParaRPr lang="en-US" sz="1200" dirty="0" smtClean="0">
              <a:solidFill>
                <a:schemeClr val="tx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p:txBody>
          <a:bodyPr/>
          <a:lstStyle>
            <a:lvl1pPr defTabSz="922941" eaLnBrk="0" hangingPunct="0">
              <a:defRPr b="1" i="1">
                <a:solidFill>
                  <a:srgbClr val="FF0000"/>
                </a:solidFill>
                <a:latin typeface="Arial" charset="0"/>
              </a:defRPr>
            </a:lvl1pPr>
            <a:lvl2pPr marL="709107" indent="-272009" defTabSz="922941" eaLnBrk="0" hangingPunct="0">
              <a:defRPr b="1" i="1">
                <a:solidFill>
                  <a:srgbClr val="FF0000"/>
                </a:solidFill>
                <a:latin typeface="Arial" charset="0"/>
              </a:defRPr>
            </a:lvl2pPr>
            <a:lvl3pPr marL="1091177" indent="-218551" defTabSz="922941" eaLnBrk="0" hangingPunct="0">
              <a:defRPr b="1" i="1">
                <a:solidFill>
                  <a:srgbClr val="FF0000"/>
                </a:solidFill>
                <a:latin typeface="Arial" charset="0"/>
              </a:defRPr>
            </a:lvl3pPr>
            <a:lvl4pPr marL="1528277" indent="-218551" defTabSz="922941" eaLnBrk="0" hangingPunct="0">
              <a:defRPr b="1" i="1">
                <a:solidFill>
                  <a:srgbClr val="FF0000"/>
                </a:solidFill>
                <a:latin typeface="Arial" charset="0"/>
              </a:defRPr>
            </a:lvl4pPr>
            <a:lvl5pPr marL="1963805" indent="-218551" defTabSz="922941" eaLnBrk="0" hangingPunct="0">
              <a:defRPr b="1" i="1">
                <a:solidFill>
                  <a:srgbClr val="FF0000"/>
                </a:solidFill>
                <a:latin typeface="Arial" charset="0"/>
              </a:defRPr>
            </a:lvl5pPr>
            <a:lvl6pPr marL="2416626" indent="-218551" defTabSz="922941" eaLnBrk="0" fontAlgn="base" hangingPunct="0">
              <a:spcBef>
                <a:spcPct val="0"/>
              </a:spcBef>
              <a:spcAft>
                <a:spcPct val="0"/>
              </a:spcAft>
              <a:defRPr b="1" i="1">
                <a:solidFill>
                  <a:srgbClr val="FF0000"/>
                </a:solidFill>
                <a:latin typeface="Arial" charset="0"/>
              </a:defRPr>
            </a:lvl6pPr>
            <a:lvl7pPr marL="2869450" indent="-218551" defTabSz="922941" eaLnBrk="0" fontAlgn="base" hangingPunct="0">
              <a:spcBef>
                <a:spcPct val="0"/>
              </a:spcBef>
              <a:spcAft>
                <a:spcPct val="0"/>
              </a:spcAft>
              <a:defRPr b="1" i="1">
                <a:solidFill>
                  <a:srgbClr val="FF0000"/>
                </a:solidFill>
                <a:latin typeface="Arial" charset="0"/>
              </a:defRPr>
            </a:lvl7pPr>
            <a:lvl8pPr marL="3322272" indent="-218551" defTabSz="922941" eaLnBrk="0" fontAlgn="base" hangingPunct="0">
              <a:spcBef>
                <a:spcPct val="0"/>
              </a:spcBef>
              <a:spcAft>
                <a:spcPct val="0"/>
              </a:spcAft>
              <a:defRPr b="1" i="1">
                <a:solidFill>
                  <a:srgbClr val="FF0000"/>
                </a:solidFill>
                <a:latin typeface="Arial" charset="0"/>
              </a:defRPr>
            </a:lvl8pPr>
            <a:lvl9pPr marL="3775095" indent="-218551" defTabSz="922941" eaLnBrk="0" fontAlgn="base" hangingPunct="0">
              <a:spcBef>
                <a:spcPct val="0"/>
              </a:spcBef>
              <a:spcAft>
                <a:spcPct val="0"/>
              </a:spcAft>
              <a:defRPr b="1" i="1">
                <a:solidFill>
                  <a:srgbClr val="FF0000"/>
                </a:solidFill>
                <a:latin typeface="Arial" charset="0"/>
              </a:defRPr>
            </a:lvl9pPr>
          </a:lstStyle>
          <a:p>
            <a:pPr eaLnBrk="1" hangingPunct="1"/>
            <a:fld id="{9F6A3078-1E4B-4BD9-9879-CACD3BE35EFF}" type="slidenum">
              <a:rPr lang="en-US" b="0" i="0">
                <a:solidFill>
                  <a:prstClr val="black"/>
                </a:solidFill>
                <a:latin typeface="Times New Roman" pitchFamily="18" charset="0"/>
              </a:rPr>
              <a:pPr eaLnBrk="1" hangingPunct="1"/>
              <a:t>21</a:t>
            </a:fld>
            <a:endParaRPr lang="en-US" b="0" i="0" dirty="0">
              <a:solidFill>
                <a:prstClr val="black"/>
              </a:solidFill>
              <a:latin typeface="Times New Roman" pitchFamily="18" charset="0"/>
            </a:endParaRPr>
          </a:p>
        </p:txBody>
      </p:sp>
      <p:sp>
        <p:nvSpPr>
          <p:cNvPr id="25603" name="Rectangle 2"/>
          <p:cNvSpPr>
            <a:spLocks noGrp="1" noRot="1" noChangeAspect="1" noChangeArrowheads="1" noTextEdit="1"/>
          </p:cNvSpPr>
          <p:nvPr>
            <p:ph type="sldImg"/>
          </p:nvPr>
        </p:nvSpPr>
        <p:spPr>
          <a:xfrm>
            <a:off x="1189038" y="698500"/>
            <a:ext cx="4643437" cy="3482975"/>
          </a:xfrm>
          <a:ln/>
        </p:spPr>
      </p:sp>
      <p:sp>
        <p:nvSpPr>
          <p:cNvPr id="25604" name="Rectangle 3"/>
          <p:cNvSpPr>
            <a:spLocks noGrp="1" noChangeArrowheads="1"/>
          </p:cNvSpPr>
          <p:nvPr>
            <p:ph type="body" idx="1"/>
          </p:nvPr>
        </p:nvSpPr>
        <p:spPr>
          <a:xfrm>
            <a:off x="914402" y="4419606"/>
            <a:ext cx="5140325" cy="4183063"/>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In</a:t>
            </a:r>
            <a:r>
              <a:rPr lang="en-US" sz="1200" baseline="0" dirty="0" smtClean="0">
                <a:solidFill>
                  <a:schemeClr val="tx1"/>
                </a:solidFill>
              </a:rPr>
              <a:t> a computer context, w</a:t>
            </a:r>
            <a:r>
              <a:rPr lang="en-US" sz="1200" dirty="0" smtClean="0">
                <a:solidFill>
                  <a:schemeClr val="tx1"/>
                </a:solidFill>
              </a:rPr>
              <a:t>here the claim as a whole is directed to conveying a message or meaning to a human reader independent of a computer system, and/or a computer-readable medium merely serves as a support for information or data, the message or information will not impart a patentable distinction when no functional relationship exists.  For example, a claim to a memory stick containing tables of batting averages, or tracks of recorded music, utilizes the memory</a:t>
            </a:r>
            <a:r>
              <a:rPr lang="en-US" sz="1200" baseline="0" dirty="0" smtClean="0">
                <a:solidFill>
                  <a:schemeClr val="tx1"/>
                </a:solidFill>
              </a:rPr>
              <a:t> stick</a:t>
            </a:r>
            <a:r>
              <a:rPr lang="en-US" sz="1200" dirty="0" smtClean="0">
                <a:solidFill>
                  <a:schemeClr val="tx1"/>
                </a:solidFill>
              </a:rPr>
              <a:t> merely as a support for the information. Such claims are directed toward conveying meaning to the human reader rather than towards establishing a functional relationship between recorded data and the memory.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p:txBody>
          <a:bodyPr/>
          <a:lstStyle>
            <a:lvl1pPr defTabSz="922941" eaLnBrk="0" hangingPunct="0">
              <a:defRPr b="1" i="1">
                <a:solidFill>
                  <a:srgbClr val="FF0000"/>
                </a:solidFill>
                <a:latin typeface="Arial" charset="0"/>
              </a:defRPr>
            </a:lvl1pPr>
            <a:lvl2pPr marL="709107" indent="-272009" defTabSz="922941" eaLnBrk="0" hangingPunct="0">
              <a:defRPr b="1" i="1">
                <a:solidFill>
                  <a:srgbClr val="FF0000"/>
                </a:solidFill>
                <a:latin typeface="Arial" charset="0"/>
              </a:defRPr>
            </a:lvl2pPr>
            <a:lvl3pPr marL="1091177" indent="-218551" defTabSz="922941" eaLnBrk="0" hangingPunct="0">
              <a:defRPr b="1" i="1">
                <a:solidFill>
                  <a:srgbClr val="FF0000"/>
                </a:solidFill>
                <a:latin typeface="Arial" charset="0"/>
              </a:defRPr>
            </a:lvl3pPr>
            <a:lvl4pPr marL="1528277" indent="-218551" defTabSz="922941" eaLnBrk="0" hangingPunct="0">
              <a:defRPr b="1" i="1">
                <a:solidFill>
                  <a:srgbClr val="FF0000"/>
                </a:solidFill>
                <a:latin typeface="Arial" charset="0"/>
              </a:defRPr>
            </a:lvl4pPr>
            <a:lvl5pPr marL="1963805" indent="-218551" defTabSz="922941" eaLnBrk="0" hangingPunct="0">
              <a:defRPr b="1" i="1">
                <a:solidFill>
                  <a:srgbClr val="FF0000"/>
                </a:solidFill>
                <a:latin typeface="Arial" charset="0"/>
              </a:defRPr>
            </a:lvl5pPr>
            <a:lvl6pPr marL="2416626" indent="-218551" defTabSz="922941" eaLnBrk="0" fontAlgn="base" hangingPunct="0">
              <a:spcBef>
                <a:spcPct val="0"/>
              </a:spcBef>
              <a:spcAft>
                <a:spcPct val="0"/>
              </a:spcAft>
              <a:defRPr b="1" i="1">
                <a:solidFill>
                  <a:srgbClr val="FF0000"/>
                </a:solidFill>
                <a:latin typeface="Arial" charset="0"/>
              </a:defRPr>
            </a:lvl6pPr>
            <a:lvl7pPr marL="2869450" indent="-218551" defTabSz="922941" eaLnBrk="0" fontAlgn="base" hangingPunct="0">
              <a:spcBef>
                <a:spcPct val="0"/>
              </a:spcBef>
              <a:spcAft>
                <a:spcPct val="0"/>
              </a:spcAft>
              <a:defRPr b="1" i="1">
                <a:solidFill>
                  <a:srgbClr val="FF0000"/>
                </a:solidFill>
                <a:latin typeface="Arial" charset="0"/>
              </a:defRPr>
            </a:lvl7pPr>
            <a:lvl8pPr marL="3322272" indent="-218551" defTabSz="922941" eaLnBrk="0" fontAlgn="base" hangingPunct="0">
              <a:spcBef>
                <a:spcPct val="0"/>
              </a:spcBef>
              <a:spcAft>
                <a:spcPct val="0"/>
              </a:spcAft>
              <a:defRPr b="1" i="1">
                <a:solidFill>
                  <a:srgbClr val="FF0000"/>
                </a:solidFill>
                <a:latin typeface="Arial" charset="0"/>
              </a:defRPr>
            </a:lvl8pPr>
            <a:lvl9pPr marL="3775095" indent="-218551" defTabSz="922941" eaLnBrk="0" fontAlgn="base" hangingPunct="0">
              <a:spcBef>
                <a:spcPct val="0"/>
              </a:spcBef>
              <a:spcAft>
                <a:spcPct val="0"/>
              </a:spcAft>
              <a:defRPr b="1" i="1">
                <a:solidFill>
                  <a:srgbClr val="FF0000"/>
                </a:solidFill>
                <a:latin typeface="Arial" charset="0"/>
              </a:defRPr>
            </a:lvl9pPr>
          </a:lstStyle>
          <a:p>
            <a:pPr eaLnBrk="1" hangingPunct="1"/>
            <a:fld id="{9F6A3078-1E4B-4BD9-9879-CACD3BE35EFF}" type="slidenum">
              <a:rPr lang="en-US" b="0" i="0">
                <a:solidFill>
                  <a:prstClr val="black"/>
                </a:solidFill>
                <a:latin typeface="Times New Roman" pitchFamily="18" charset="0"/>
              </a:rPr>
              <a:pPr eaLnBrk="1" hangingPunct="1"/>
              <a:t>22</a:t>
            </a:fld>
            <a:endParaRPr lang="en-US" b="0" i="0" dirty="0">
              <a:solidFill>
                <a:prstClr val="black"/>
              </a:solidFill>
              <a:latin typeface="Times New Roman" pitchFamily="18" charset="0"/>
            </a:endParaRPr>
          </a:p>
        </p:txBody>
      </p:sp>
      <p:sp>
        <p:nvSpPr>
          <p:cNvPr id="25603" name="Rectangle 2"/>
          <p:cNvSpPr>
            <a:spLocks noGrp="1" noRot="1" noChangeAspect="1" noChangeArrowheads="1" noTextEdit="1"/>
          </p:cNvSpPr>
          <p:nvPr>
            <p:ph type="sldImg"/>
          </p:nvPr>
        </p:nvSpPr>
        <p:spPr>
          <a:xfrm>
            <a:off x="1189038" y="698500"/>
            <a:ext cx="4643437" cy="3482975"/>
          </a:xfrm>
          <a:ln/>
        </p:spPr>
      </p:sp>
      <p:sp>
        <p:nvSpPr>
          <p:cNvPr id="25604" name="Rectangle 3"/>
          <p:cNvSpPr>
            <a:spLocks noGrp="1" noChangeArrowheads="1"/>
          </p:cNvSpPr>
          <p:nvPr>
            <p:ph type="body" idx="1"/>
          </p:nvPr>
        </p:nvSpPr>
        <p:spPr>
          <a:xfrm>
            <a:off x="914402" y="4419606"/>
            <a:ext cx="5140325" cy="4183063"/>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In</a:t>
            </a:r>
            <a:r>
              <a:rPr lang="en-US" sz="1200" baseline="0" dirty="0" smtClean="0">
                <a:solidFill>
                  <a:schemeClr val="tx1"/>
                </a:solidFill>
              </a:rPr>
              <a:t> contrast, w</a:t>
            </a:r>
            <a:r>
              <a:rPr lang="en-US" sz="1200" dirty="0" smtClean="0">
                <a:solidFill>
                  <a:schemeClr val="tx1"/>
                </a:solidFill>
              </a:rPr>
              <a:t>here programming performs some function with respect to the computer or computer component with which it is associated, a functional relationship will be found and the programming can create a patentable distinction.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The following examples show computer readable media in which the stored programming should be given patentable weight: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A non-transitory computer readable medium having computer executable instructions stored thereon, wherein the instructions include the steps comprising: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	determining a first data point…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	determining a second data point…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A non-transitory computer readable medium having an executable computer program stored thereon, wherein the program includes: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	computer executable code for determining a first data point..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	computer executable code for determining a second data point…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These examples are provided for illustrative</a:t>
            </a:r>
            <a:r>
              <a:rPr lang="en-US" sz="1200" baseline="0" dirty="0" smtClean="0">
                <a:solidFill>
                  <a:schemeClr val="tx1"/>
                </a:solidFill>
              </a:rPr>
              <a:t> purposes only.  There are many other acceptable ways to express programming such that it has a functional relationship with a computer component.</a:t>
            </a:r>
            <a:endParaRPr lang="en-US"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See MPEP 2111.05(III) for further details.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While stored computer programming or a</a:t>
            </a:r>
            <a:r>
              <a:rPr lang="en-US" sz="1200" baseline="0" dirty="0" smtClean="0">
                <a:solidFill>
                  <a:schemeClr val="tx1"/>
                </a:solidFill>
              </a:rPr>
              <a:t> method of executing a computer program can create a patentable distinction, note that a program </a:t>
            </a:r>
            <a:r>
              <a:rPr lang="en-US" sz="1200" i="1" baseline="0" dirty="0" smtClean="0">
                <a:solidFill>
                  <a:schemeClr val="tx1"/>
                </a:solidFill>
              </a:rPr>
              <a:t>per se</a:t>
            </a:r>
            <a:r>
              <a:rPr lang="en-US" sz="1200" baseline="0" dirty="0" smtClean="0">
                <a:solidFill>
                  <a:schemeClr val="tx1"/>
                </a:solidFill>
              </a:rPr>
              <a:t> that is merely disembodied instructions or information would not be patentable as it would fail to claim one of the statutory categories of invention under 35 USC 101.</a:t>
            </a:r>
            <a:endParaRPr lang="en-US" sz="1200" dirty="0" smtClean="0">
              <a:solidFill>
                <a:schemeClr val="tx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solidFill>
              </a:rPr>
              <a:t>A detailed and informative claim interpretation that addresses all functional limitations and other claim language, such as intended use or result, will clearly set forth the claim scope and benefit the applicant and the public.  For applicants, when the meaning of a term is sufficiently fleshed out during patent</a:t>
            </a:r>
            <a:r>
              <a:rPr lang="en-US" sz="1200" baseline="0" dirty="0" smtClean="0">
                <a:solidFill>
                  <a:schemeClr val="tx1"/>
                </a:solidFill>
              </a:rPr>
              <a:t> prosecution</a:t>
            </a:r>
            <a:r>
              <a:rPr lang="en-US" sz="1200" dirty="0" smtClean="0">
                <a:solidFill>
                  <a:schemeClr val="tx1"/>
                </a:solidFill>
              </a:rPr>
              <a:t>, the written record will inform applicant about how to respond to objections</a:t>
            </a:r>
            <a:r>
              <a:rPr lang="en-US" sz="1200" baseline="0" dirty="0" smtClean="0">
                <a:solidFill>
                  <a:schemeClr val="tx1"/>
                </a:solidFill>
              </a:rPr>
              <a:t> and rejections made in an Office action.  </a:t>
            </a:r>
          </a:p>
          <a:p>
            <a:r>
              <a:rPr lang="en-US" sz="1200" baseline="0" dirty="0" smtClean="0">
                <a:solidFill>
                  <a:schemeClr val="tx1"/>
                </a:solidFill>
              </a:rPr>
              <a:t>Clear details about claim terms assist the patent owner in understanding what has been protected by the patent grant.  Clear determinations of claim interpretation may clarify or even pre-empt </a:t>
            </a:r>
            <a:r>
              <a:rPr lang="en-US" sz="1200" dirty="0" smtClean="0">
                <a:solidFill>
                  <a:schemeClr val="tx1"/>
                </a:solidFill>
              </a:rPr>
              <a:t>arguments on claim construction during patent litigation, interferences, reissues,</a:t>
            </a:r>
            <a:r>
              <a:rPr lang="en-US" sz="1200" baseline="0" dirty="0" smtClean="0">
                <a:solidFill>
                  <a:schemeClr val="tx1"/>
                </a:solidFill>
              </a:rPr>
              <a:t> reexaminations, inter partes reviews, supplementation examinations and post-grant proceedings. Finally, t</a:t>
            </a:r>
            <a:r>
              <a:rPr lang="en-US" sz="1200" dirty="0" smtClean="0">
                <a:solidFill>
                  <a:schemeClr val="tx1"/>
                </a:solidFill>
              </a:rPr>
              <a:t>he written record created by</a:t>
            </a:r>
            <a:r>
              <a:rPr lang="en-US" sz="1200" baseline="0" dirty="0" smtClean="0">
                <a:solidFill>
                  <a:schemeClr val="tx1"/>
                </a:solidFill>
              </a:rPr>
              <a:t> </a:t>
            </a:r>
            <a:r>
              <a:rPr lang="en-US" sz="1200" dirty="0" smtClean="0">
                <a:solidFill>
                  <a:schemeClr val="tx1"/>
                </a:solidFill>
              </a:rPr>
              <a:t>the examiner and informed</a:t>
            </a:r>
            <a:r>
              <a:rPr lang="en-US" sz="1200" baseline="0" dirty="0" smtClean="0">
                <a:solidFill>
                  <a:schemeClr val="tx1"/>
                </a:solidFill>
              </a:rPr>
              <a:t> by the </a:t>
            </a:r>
            <a:r>
              <a:rPr lang="en-US" sz="1200" dirty="0" smtClean="0">
                <a:solidFill>
                  <a:schemeClr val="tx1"/>
                </a:solidFill>
              </a:rPr>
              <a:t>responses of the applicant</a:t>
            </a:r>
            <a:r>
              <a:rPr lang="en-US" sz="1200" baseline="0" dirty="0" smtClean="0">
                <a:solidFill>
                  <a:schemeClr val="tx1"/>
                </a:solidFill>
              </a:rPr>
              <a:t> will provide public notice regarding claim scope during prosecution.</a:t>
            </a:r>
          </a:p>
        </p:txBody>
      </p:sp>
      <p:sp>
        <p:nvSpPr>
          <p:cNvPr id="4" name="Slide Number Placeholder 3"/>
          <p:cNvSpPr>
            <a:spLocks noGrp="1"/>
          </p:cNvSpPr>
          <p:nvPr>
            <p:ph type="sldNum" sz="quarter" idx="10"/>
          </p:nvPr>
        </p:nvSpPr>
        <p:spPr/>
        <p:txBody>
          <a:bodyPr/>
          <a:lstStyle/>
          <a:p>
            <a:fld id="{62F92C84-B01C-47C1-8F34-408C4D08CA9E}"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1821773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p:txBody>
          <a:bodyPr/>
          <a:lstStyle>
            <a:lvl1pPr defTabSz="922941" eaLnBrk="0" hangingPunct="0">
              <a:defRPr b="1" i="1">
                <a:solidFill>
                  <a:srgbClr val="FF0000"/>
                </a:solidFill>
                <a:latin typeface="Arial" charset="0"/>
              </a:defRPr>
            </a:lvl1pPr>
            <a:lvl2pPr marL="709107" indent="-272009" defTabSz="922941" eaLnBrk="0" hangingPunct="0">
              <a:defRPr b="1" i="1">
                <a:solidFill>
                  <a:srgbClr val="FF0000"/>
                </a:solidFill>
                <a:latin typeface="Arial" charset="0"/>
              </a:defRPr>
            </a:lvl2pPr>
            <a:lvl3pPr marL="1091177" indent="-218551" defTabSz="922941" eaLnBrk="0" hangingPunct="0">
              <a:defRPr b="1" i="1">
                <a:solidFill>
                  <a:srgbClr val="FF0000"/>
                </a:solidFill>
                <a:latin typeface="Arial" charset="0"/>
              </a:defRPr>
            </a:lvl3pPr>
            <a:lvl4pPr marL="1528277" indent="-218551" defTabSz="922941" eaLnBrk="0" hangingPunct="0">
              <a:defRPr b="1" i="1">
                <a:solidFill>
                  <a:srgbClr val="FF0000"/>
                </a:solidFill>
                <a:latin typeface="Arial" charset="0"/>
              </a:defRPr>
            </a:lvl4pPr>
            <a:lvl5pPr marL="1963805" indent="-218551" defTabSz="922941" eaLnBrk="0" hangingPunct="0">
              <a:defRPr b="1" i="1">
                <a:solidFill>
                  <a:srgbClr val="FF0000"/>
                </a:solidFill>
                <a:latin typeface="Arial" charset="0"/>
              </a:defRPr>
            </a:lvl5pPr>
            <a:lvl6pPr marL="2416626" indent="-218551" defTabSz="922941" eaLnBrk="0" fontAlgn="base" hangingPunct="0">
              <a:spcBef>
                <a:spcPct val="0"/>
              </a:spcBef>
              <a:spcAft>
                <a:spcPct val="0"/>
              </a:spcAft>
              <a:defRPr b="1" i="1">
                <a:solidFill>
                  <a:srgbClr val="FF0000"/>
                </a:solidFill>
                <a:latin typeface="Arial" charset="0"/>
              </a:defRPr>
            </a:lvl6pPr>
            <a:lvl7pPr marL="2869450" indent="-218551" defTabSz="922941" eaLnBrk="0" fontAlgn="base" hangingPunct="0">
              <a:spcBef>
                <a:spcPct val="0"/>
              </a:spcBef>
              <a:spcAft>
                <a:spcPct val="0"/>
              </a:spcAft>
              <a:defRPr b="1" i="1">
                <a:solidFill>
                  <a:srgbClr val="FF0000"/>
                </a:solidFill>
                <a:latin typeface="Arial" charset="0"/>
              </a:defRPr>
            </a:lvl7pPr>
            <a:lvl8pPr marL="3322272" indent="-218551" defTabSz="922941" eaLnBrk="0" fontAlgn="base" hangingPunct="0">
              <a:spcBef>
                <a:spcPct val="0"/>
              </a:spcBef>
              <a:spcAft>
                <a:spcPct val="0"/>
              </a:spcAft>
              <a:defRPr b="1" i="1">
                <a:solidFill>
                  <a:srgbClr val="FF0000"/>
                </a:solidFill>
                <a:latin typeface="Arial" charset="0"/>
              </a:defRPr>
            </a:lvl8pPr>
            <a:lvl9pPr marL="3775095" indent="-218551" defTabSz="922941" eaLnBrk="0" fontAlgn="base" hangingPunct="0">
              <a:spcBef>
                <a:spcPct val="0"/>
              </a:spcBef>
              <a:spcAft>
                <a:spcPct val="0"/>
              </a:spcAft>
              <a:defRPr b="1" i="1">
                <a:solidFill>
                  <a:srgbClr val="FF0000"/>
                </a:solidFill>
                <a:latin typeface="Arial" charset="0"/>
              </a:defRPr>
            </a:lvl9pPr>
          </a:lstStyle>
          <a:p>
            <a:pPr eaLnBrk="1" hangingPunct="1"/>
            <a:fld id="{9F6A3078-1E4B-4BD9-9879-CACD3BE35EFF}" type="slidenum">
              <a:rPr lang="en-US" b="0" i="0">
                <a:solidFill>
                  <a:prstClr val="black"/>
                </a:solidFill>
                <a:latin typeface="Times New Roman" pitchFamily="18" charset="0"/>
              </a:rPr>
              <a:pPr eaLnBrk="1" hangingPunct="1"/>
              <a:t>24</a:t>
            </a:fld>
            <a:endParaRPr lang="en-US" b="0" i="0" dirty="0">
              <a:solidFill>
                <a:prstClr val="black"/>
              </a:solidFill>
              <a:latin typeface="Times New Roman" pitchFamily="18" charset="0"/>
            </a:endParaRPr>
          </a:p>
        </p:txBody>
      </p:sp>
      <p:sp>
        <p:nvSpPr>
          <p:cNvPr id="25603" name="Rectangle 2"/>
          <p:cNvSpPr>
            <a:spLocks noGrp="1" noRot="1" noChangeAspect="1" noChangeArrowheads="1" noTextEdit="1"/>
          </p:cNvSpPr>
          <p:nvPr>
            <p:ph type="sldImg"/>
          </p:nvPr>
        </p:nvSpPr>
        <p:spPr>
          <a:xfrm>
            <a:off x="1189038" y="698500"/>
            <a:ext cx="4643437" cy="3482975"/>
          </a:xfrm>
          <a:ln/>
        </p:spPr>
      </p:sp>
      <p:sp>
        <p:nvSpPr>
          <p:cNvPr id="25604" name="Rectangle 3"/>
          <p:cNvSpPr>
            <a:spLocks noGrp="1" noChangeArrowheads="1"/>
          </p:cNvSpPr>
          <p:nvPr>
            <p:ph type="body" idx="1"/>
          </p:nvPr>
        </p:nvSpPr>
        <p:spPr>
          <a:xfrm>
            <a:off x="914402" y="4419606"/>
            <a:ext cx="5140325" cy="4183063"/>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mn-lt"/>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p:txBody>
          <a:bodyPr/>
          <a:lstStyle>
            <a:lvl1pPr defTabSz="922941" eaLnBrk="0" hangingPunct="0">
              <a:defRPr b="1" i="1">
                <a:solidFill>
                  <a:srgbClr val="FF0000"/>
                </a:solidFill>
                <a:latin typeface="Arial" charset="0"/>
              </a:defRPr>
            </a:lvl1pPr>
            <a:lvl2pPr marL="709107" indent="-272009" defTabSz="922941" eaLnBrk="0" hangingPunct="0">
              <a:defRPr b="1" i="1">
                <a:solidFill>
                  <a:srgbClr val="FF0000"/>
                </a:solidFill>
                <a:latin typeface="Arial" charset="0"/>
              </a:defRPr>
            </a:lvl2pPr>
            <a:lvl3pPr marL="1091177" indent="-218551" defTabSz="922941" eaLnBrk="0" hangingPunct="0">
              <a:defRPr b="1" i="1">
                <a:solidFill>
                  <a:srgbClr val="FF0000"/>
                </a:solidFill>
                <a:latin typeface="Arial" charset="0"/>
              </a:defRPr>
            </a:lvl3pPr>
            <a:lvl4pPr marL="1528277" indent="-218551" defTabSz="922941" eaLnBrk="0" hangingPunct="0">
              <a:defRPr b="1" i="1">
                <a:solidFill>
                  <a:srgbClr val="FF0000"/>
                </a:solidFill>
                <a:latin typeface="Arial" charset="0"/>
              </a:defRPr>
            </a:lvl4pPr>
            <a:lvl5pPr marL="1963805" indent="-218551" defTabSz="922941" eaLnBrk="0" hangingPunct="0">
              <a:defRPr b="1" i="1">
                <a:solidFill>
                  <a:srgbClr val="FF0000"/>
                </a:solidFill>
                <a:latin typeface="Arial" charset="0"/>
              </a:defRPr>
            </a:lvl5pPr>
            <a:lvl6pPr marL="2416626" indent="-218551" defTabSz="922941" eaLnBrk="0" fontAlgn="base" hangingPunct="0">
              <a:spcBef>
                <a:spcPct val="0"/>
              </a:spcBef>
              <a:spcAft>
                <a:spcPct val="0"/>
              </a:spcAft>
              <a:defRPr b="1" i="1">
                <a:solidFill>
                  <a:srgbClr val="FF0000"/>
                </a:solidFill>
                <a:latin typeface="Arial" charset="0"/>
              </a:defRPr>
            </a:lvl6pPr>
            <a:lvl7pPr marL="2869450" indent="-218551" defTabSz="922941" eaLnBrk="0" fontAlgn="base" hangingPunct="0">
              <a:spcBef>
                <a:spcPct val="0"/>
              </a:spcBef>
              <a:spcAft>
                <a:spcPct val="0"/>
              </a:spcAft>
              <a:defRPr b="1" i="1">
                <a:solidFill>
                  <a:srgbClr val="FF0000"/>
                </a:solidFill>
                <a:latin typeface="Arial" charset="0"/>
              </a:defRPr>
            </a:lvl7pPr>
            <a:lvl8pPr marL="3322272" indent="-218551" defTabSz="922941" eaLnBrk="0" fontAlgn="base" hangingPunct="0">
              <a:spcBef>
                <a:spcPct val="0"/>
              </a:spcBef>
              <a:spcAft>
                <a:spcPct val="0"/>
              </a:spcAft>
              <a:defRPr b="1" i="1">
                <a:solidFill>
                  <a:srgbClr val="FF0000"/>
                </a:solidFill>
                <a:latin typeface="Arial" charset="0"/>
              </a:defRPr>
            </a:lvl8pPr>
            <a:lvl9pPr marL="3775095" indent="-218551" defTabSz="922941" eaLnBrk="0" fontAlgn="base" hangingPunct="0">
              <a:spcBef>
                <a:spcPct val="0"/>
              </a:spcBef>
              <a:spcAft>
                <a:spcPct val="0"/>
              </a:spcAft>
              <a:defRPr b="1" i="1">
                <a:solidFill>
                  <a:srgbClr val="FF0000"/>
                </a:solidFill>
                <a:latin typeface="Arial" charset="0"/>
              </a:defRPr>
            </a:lvl9pPr>
          </a:lstStyle>
          <a:p>
            <a:pPr eaLnBrk="1" hangingPunct="1"/>
            <a:fld id="{9F6A3078-1E4B-4BD9-9879-CACD3BE35EFF}" type="slidenum">
              <a:rPr lang="en-US" b="0" i="0">
                <a:solidFill>
                  <a:prstClr val="black"/>
                </a:solidFill>
                <a:latin typeface="Times New Roman" pitchFamily="18" charset="0"/>
              </a:rPr>
              <a:pPr eaLnBrk="1" hangingPunct="1"/>
              <a:t>25</a:t>
            </a:fld>
            <a:endParaRPr lang="en-US" b="0" i="0" dirty="0">
              <a:solidFill>
                <a:prstClr val="black"/>
              </a:solidFill>
              <a:latin typeface="Times New Roman" pitchFamily="18" charset="0"/>
            </a:endParaRPr>
          </a:p>
        </p:txBody>
      </p:sp>
      <p:sp>
        <p:nvSpPr>
          <p:cNvPr id="25603" name="Rectangle 2"/>
          <p:cNvSpPr>
            <a:spLocks noGrp="1" noRot="1" noChangeAspect="1" noChangeArrowheads="1" noTextEdit="1"/>
          </p:cNvSpPr>
          <p:nvPr>
            <p:ph type="sldImg"/>
          </p:nvPr>
        </p:nvSpPr>
        <p:spPr>
          <a:xfrm>
            <a:off x="1189038" y="698500"/>
            <a:ext cx="4643437" cy="3482975"/>
          </a:xfrm>
          <a:ln/>
        </p:spPr>
      </p:sp>
      <p:sp>
        <p:nvSpPr>
          <p:cNvPr id="25604" name="Rectangle 3"/>
          <p:cNvSpPr>
            <a:spLocks noGrp="1" noChangeArrowheads="1"/>
          </p:cNvSpPr>
          <p:nvPr>
            <p:ph type="body" idx="1"/>
          </p:nvPr>
        </p:nvSpPr>
        <p:spPr>
          <a:xfrm>
            <a:off x="914402" y="4419606"/>
            <a:ext cx="5140325" cy="4183063"/>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latin typeface="+mn-lt"/>
              </a:rPr>
              <a:t>Once a claim with functional language is construed and its broadest reasonable interpretation is established, it must be examined for patentability.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latin typeface="+mn-lt"/>
              </a:rPr>
              <a:t>As previously noted, functional language can be limiting when (i) invoking 112(f) or (ii) recited with a structure, material or action. However, when the claim language imposes no limits on how the claimed function is performed in terms of structure, material or actions, a functional limitation can raise the following issues: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latin typeface="+mn-lt"/>
              </a:rPr>
              <a:t>- Indefiniteness under 112(b): Failure to provide a clear-cut indication of claim scope because the functional language is not sufficiently precise and definite resulting in no boundaries on the claim limitation.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latin typeface="+mn-lt"/>
              </a:rPr>
              <a:t>- Lack of written description under 112(a): Failure to explain how the inventor envisioned the function to be performed such that the written description does not show that the inventor had possession of the claimed invention.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latin typeface="+mn-lt"/>
              </a:rPr>
              <a:t>- Lack of enablement under 112(a): Failure to provide an enabling disclosure commensurate with the scope of the claims when the claim language covers all ways of performing a function.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latin typeface="+mn-lt"/>
              </a:rPr>
              <a:t>- Application of prior art: Uncertainty as to the scope of the claim leading to broad application of prior art.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latin typeface="+mn-lt"/>
              </a:rPr>
              <a:t>A more detailed discussion of functional claim terms with respect to 35 USC 112(a) will be the subject of a future training module.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solidFill>
              </a:rPr>
              <a:t>It</a:t>
            </a:r>
            <a:r>
              <a:rPr lang="en-US" sz="1200" baseline="0" dirty="0" smtClean="0">
                <a:solidFill>
                  <a:schemeClr val="tx1"/>
                </a:solidFill>
              </a:rPr>
              <a:t> is critical to ensure that functional language is definite under 35 USC 112(b). Consider the following to determine whether a claim limitation expressed in functional language is definite with clear scope/meaning: </a:t>
            </a:r>
          </a:p>
          <a:p>
            <a:r>
              <a:rPr lang="en-US" sz="1200" baseline="0" dirty="0" smtClean="0">
                <a:solidFill>
                  <a:schemeClr val="tx1"/>
                </a:solidFill>
              </a:rPr>
              <a:t>Is there a clear indication of the scope of subject matter covered by the language, e.g., a specification definition or known meaning in the art?</a:t>
            </a:r>
          </a:p>
          <a:p>
            <a:r>
              <a:rPr lang="en-US" sz="1200" baseline="0" dirty="0" smtClean="0">
                <a:solidFill>
                  <a:schemeClr val="tx1"/>
                </a:solidFill>
              </a:rPr>
              <a:t>- Does the limitation have well defined boundaries or does it only express a problem solved or intended result?</a:t>
            </a:r>
          </a:p>
          <a:p>
            <a:r>
              <a:rPr lang="en-US" sz="1200" baseline="0" dirty="0" smtClean="0">
                <a:solidFill>
                  <a:schemeClr val="tx1"/>
                </a:solidFill>
              </a:rPr>
              <a:t>- Would one of ordinary skill in the relevant art know what structures/steps are covered by the limitation?</a:t>
            </a:r>
          </a:p>
          <a:p>
            <a:r>
              <a:rPr lang="en-US" sz="1200" baseline="0" smtClean="0">
                <a:solidFill>
                  <a:schemeClr val="tx1"/>
                </a:solidFill>
              </a:rPr>
              <a:t>- The </a:t>
            </a:r>
            <a:r>
              <a:rPr lang="en-US" sz="1200" baseline="0" dirty="0" smtClean="0">
                <a:solidFill>
                  <a:schemeClr val="tx1"/>
                </a:solidFill>
              </a:rPr>
              <a:t>above considerations are not all inclusive nor limiting.  More information can be found in MPEP 2173.05(g).</a:t>
            </a:r>
          </a:p>
          <a:p>
            <a:r>
              <a:rPr lang="en-US" sz="1200" baseline="0" dirty="0" smtClean="0">
                <a:solidFill>
                  <a:schemeClr val="tx1"/>
                </a:solidFill>
              </a:rPr>
              <a:t>If a claim limitation is not patentably distinguishing it may not be necessary to establish the boundaries of that limitation.  For example, a mere intended use that imposes no limits on the claim and can be reasonably understood will usually only raise issues of definiteness if it is argued by the applicant to impart a patentable distinction or if it is necessary to establish a boundary to make sense of the remainder of the claim.</a:t>
            </a:r>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62F92C84-B01C-47C1-8F34-408C4D08CA9E}" type="slidenum">
              <a:rPr lang="en-US" smtClean="0"/>
              <a:t>26</a:t>
            </a:fld>
            <a:endParaRPr lang="en-US" dirty="0"/>
          </a:p>
        </p:txBody>
      </p:sp>
    </p:spTree>
    <p:extLst>
      <p:ext uri="{BB962C8B-B14F-4D97-AF65-F5344CB8AC3E}">
        <p14:creationId xmlns:p14="http://schemas.microsoft.com/office/powerpoint/2010/main" val="17048809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solidFill>
              </a:rPr>
              <a:t>During prosecution, applicant can resolve ambiguities that may occur when functional language is used by:</a:t>
            </a:r>
          </a:p>
          <a:p>
            <a:r>
              <a:rPr lang="en-US" sz="1200" dirty="0" smtClean="0">
                <a:solidFill>
                  <a:schemeClr val="tx1"/>
                </a:solidFill>
              </a:rPr>
              <a:t>- Demonstrating that the specification provides adequate support when viewed from the perspective of one of ordinary skill in the art for the functional claim limitation(s) to show definite boundaries; and/or</a:t>
            </a:r>
          </a:p>
          <a:p>
            <a:r>
              <a:rPr lang="en-US" sz="1200" dirty="0" smtClean="0">
                <a:solidFill>
                  <a:schemeClr val="tx1"/>
                </a:solidFill>
              </a:rPr>
              <a:t>- Amending the functional claim limitation(s) to ensure the boundaries are clear.</a:t>
            </a:r>
          </a:p>
          <a:p>
            <a:r>
              <a:rPr lang="en-US" sz="1200" dirty="0" smtClean="0">
                <a:solidFill>
                  <a:schemeClr val="tx1"/>
                </a:solidFill>
              </a:rPr>
              <a:t>See MPEP 2173.05(g) for further</a:t>
            </a:r>
            <a:r>
              <a:rPr lang="en-US" sz="1200" baseline="0" dirty="0" smtClean="0">
                <a:solidFill>
                  <a:schemeClr val="tx1"/>
                </a:solidFill>
              </a:rPr>
              <a:t> information.</a:t>
            </a:r>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62F92C84-B01C-47C1-8F34-408C4D08CA9E}"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9631706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bwMode="hidden">
          <a:solidFill>
            <a:schemeClr val="bg1"/>
          </a:solidFill>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In a claim directed to a software based system for creating a customized computer interface screen, the following limitation is recited:</a:t>
            </a:r>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 . . said interface screen under construction will be aesthetically pleasing and functionally operable for effective delivery of information to a user; . . . </a:t>
            </a:r>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The limitation “aesthetically pleasing” is an intended result and does not provide a clear cut indication of scope because it imposes no structural limits on the screen. The specification also does not define how one of ordinary skill in the art would know the boundaries of such a subjective intended result. Accordingly, the limitation should either not be given patentable weight </a:t>
            </a:r>
            <a:r>
              <a:rPr lang="en-US" sz="1200" dirty="0" smtClean="0">
                <a:solidFill>
                  <a:schemeClr val="tx1"/>
                </a:solidFill>
              </a:rPr>
              <a:t>or it </a:t>
            </a:r>
            <a:r>
              <a:rPr lang="en-US" sz="1200" dirty="0" smtClean="0">
                <a:solidFill>
                  <a:schemeClr val="tx1"/>
                </a:solidFill>
              </a:rPr>
              <a:t>should </a:t>
            </a:r>
            <a:r>
              <a:rPr lang="en-US" sz="1200" smtClean="0">
                <a:solidFill>
                  <a:schemeClr val="tx1"/>
                </a:solidFill>
              </a:rPr>
              <a:t>be </a:t>
            </a:r>
            <a:r>
              <a:rPr lang="en-US" sz="1200" smtClean="0">
                <a:solidFill>
                  <a:schemeClr val="tx1"/>
                </a:solidFill>
              </a:rPr>
              <a:t>considered </a:t>
            </a:r>
            <a:r>
              <a:rPr lang="en-US" sz="1200" dirty="0" smtClean="0">
                <a:solidFill>
                  <a:schemeClr val="tx1"/>
                </a:solidFill>
              </a:rPr>
              <a:t>under 35 USC 112(b) as indefinite. In cases where a limitation</a:t>
            </a:r>
            <a:r>
              <a:rPr lang="en-US" sz="1200" baseline="0" dirty="0" smtClean="0">
                <a:solidFill>
                  <a:schemeClr val="tx1"/>
                </a:solidFill>
              </a:rPr>
              <a:t> is </a:t>
            </a:r>
            <a:r>
              <a:rPr lang="en-US" sz="1200" dirty="0" smtClean="0">
                <a:solidFill>
                  <a:schemeClr val="tx1"/>
                </a:solidFill>
              </a:rPr>
              <a:t>not given patentable weight, the record should be made clear regarding the claim interpretation so that applicant has the ability to respond if appropriate.  If found indefinite, Applicant can either demonstrate how the limitation is definite (in this case, perhaps how it can be measured) or amend the claim to remove the limitation.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This example is drawn from </a:t>
            </a:r>
            <a:r>
              <a:rPr kumimoji="0" lang="en-US" sz="1200" b="0" i="1" u="none" strike="noStrike" kern="1200" cap="none" spc="0" normalizeH="0" baseline="0" noProof="0" dirty="0" smtClean="0">
                <a:ln>
                  <a:noFill/>
                </a:ln>
                <a:solidFill>
                  <a:prstClr val="black"/>
                </a:solidFill>
                <a:effectLst/>
                <a:uLnTx/>
                <a:uFillTx/>
                <a:latin typeface="+mn-lt"/>
                <a:ea typeface="+mn-ea"/>
                <a:cs typeface="+mn-cs"/>
              </a:rPr>
              <a:t>Datamize LLC v. Plumtree Software Inc</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75 USPQ2d 1801 (Fed. Cir. 2005). In this case, it was argued as a critical feature to the claim, and the limitation was found indefinite.</a:t>
            </a: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62F92C84-B01C-47C1-8F34-408C4D08CA9E}"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4792122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solidFill>
              </a:rPr>
              <a:t>Functional limitations</a:t>
            </a:r>
            <a:r>
              <a:rPr lang="en-US" sz="1200" baseline="0" dirty="0" smtClean="0">
                <a:solidFill>
                  <a:schemeClr val="tx1"/>
                </a:solidFill>
              </a:rPr>
              <a:t> must be fully supported by the specification and drawings to show that the inventor had possession of the claimed invention and to provide enough enabling description so that the invention can be practiced without undue experimentation.  These are requirements under 35 USC 112(a) and apply equally to all arts.</a:t>
            </a:r>
          </a:p>
          <a:p>
            <a:r>
              <a:rPr lang="en-US" sz="1200" dirty="0" smtClean="0">
                <a:solidFill>
                  <a:schemeClr val="tx1"/>
                </a:solidFill>
              </a:rPr>
              <a:t>Consider the following to determine if the claim is sufficiently supported and enabled by the specification (the written description and drawings): </a:t>
            </a:r>
          </a:p>
          <a:p>
            <a:r>
              <a:rPr lang="en-US" sz="1200" dirty="0" smtClean="0">
                <a:solidFill>
                  <a:schemeClr val="tx1"/>
                </a:solidFill>
              </a:rPr>
              <a:t>- Does the specification explain how (i.e., the steps or procedure) the inventor performs the claimed function? (written description)</a:t>
            </a:r>
          </a:p>
          <a:p>
            <a:r>
              <a:rPr lang="en-US" sz="1200" dirty="0" smtClean="0">
                <a:solidFill>
                  <a:schemeClr val="tx1"/>
                </a:solidFill>
              </a:rPr>
              <a:t>- Does the specification provide enough details such that one of ordinary skill in the art could make and use the invention without undue experimentation?  (enablement)</a:t>
            </a:r>
          </a:p>
          <a:p>
            <a:r>
              <a:rPr lang="en-US" sz="1200" dirty="0" smtClean="0">
                <a:solidFill>
                  <a:schemeClr val="tx1"/>
                </a:solidFill>
              </a:rPr>
              <a:t>Written description and enablement are different considerations and both must be met. </a:t>
            </a:r>
          </a:p>
          <a:p>
            <a:r>
              <a:rPr lang="en-US" sz="1200" dirty="0" smtClean="0">
                <a:solidFill>
                  <a:schemeClr val="tx1"/>
                </a:solidFill>
              </a:rPr>
              <a:t>The ability of one skilled in the art to make and use the invention does </a:t>
            </a:r>
            <a:r>
              <a:rPr lang="en-US" sz="1200" u="sng" dirty="0" smtClean="0">
                <a:solidFill>
                  <a:schemeClr val="tx1"/>
                </a:solidFill>
              </a:rPr>
              <a:t>not</a:t>
            </a:r>
            <a:r>
              <a:rPr lang="en-US" sz="1200" dirty="0" smtClean="0">
                <a:solidFill>
                  <a:schemeClr val="tx1"/>
                </a:solidFill>
              </a:rPr>
              <a:t> satisfy the written description requirement if details of how the inventor performs</a:t>
            </a:r>
            <a:r>
              <a:rPr lang="en-US" sz="1200" baseline="0" dirty="0" smtClean="0">
                <a:solidFill>
                  <a:schemeClr val="tx1"/>
                </a:solidFill>
              </a:rPr>
              <a:t> the </a:t>
            </a:r>
            <a:r>
              <a:rPr lang="en-US" sz="1200" dirty="0" smtClean="0">
                <a:solidFill>
                  <a:schemeClr val="tx1"/>
                </a:solidFill>
              </a:rPr>
              <a:t>function are not disclosed.  It</a:t>
            </a:r>
            <a:r>
              <a:rPr lang="en-US" sz="1200" baseline="0" dirty="0" smtClean="0">
                <a:solidFill>
                  <a:schemeClr val="tx1"/>
                </a:solidFill>
              </a:rPr>
              <a:t> is particularly important when computer functions are claimed that the written description explains the details (the procedure or steps) of how the inventor contemplates performing the function since there are often many different ways to program a particular function. </a:t>
            </a:r>
            <a:r>
              <a:rPr lang="en-US" sz="1200" dirty="0" smtClean="0">
                <a:solidFill>
                  <a:schemeClr val="tx1"/>
                </a:solidFill>
              </a:rPr>
              <a:t>See MPEP 2161.01 for</a:t>
            </a:r>
            <a:r>
              <a:rPr lang="en-US" sz="1200" baseline="0" dirty="0" smtClean="0">
                <a:solidFill>
                  <a:schemeClr val="tx1"/>
                </a:solidFill>
              </a:rPr>
              <a:t> further details.</a:t>
            </a:r>
            <a:endParaRPr lang="en-US" sz="1200" dirty="0">
              <a:solidFill>
                <a:schemeClr val="tx1"/>
              </a:solidFill>
            </a:endParaRPr>
          </a:p>
        </p:txBody>
      </p:sp>
      <p:sp>
        <p:nvSpPr>
          <p:cNvPr id="4" name="Slide Number Placeholder 3"/>
          <p:cNvSpPr>
            <a:spLocks noGrp="1"/>
          </p:cNvSpPr>
          <p:nvPr>
            <p:ph type="sldNum" sz="quarter" idx="10"/>
          </p:nvPr>
        </p:nvSpPr>
        <p:spPr/>
        <p:txBody>
          <a:bodyPr/>
          <a:lstStyle/>
          <a:p>
            <a:fld id="{62F92C84-B01C-47C1-8F34-408C4D08CA9E}"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963170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p:txBody>
          <a:bodyPr/>
          <a:lstStyle>
            <a:lvl1pPr defTabSz="922941" eaLnBrk="0" hangingPunct="0">
              <a:defRPr b="1" i="1">
                <a:solidFill>
                  <a:srgbClr val="FF0000"/>
                </a:solidFill>
                <a:latin typeface="Arial" charset="0"/>
              </a:defRPr>
            </a:lvl1pPr>
            <a:lvl2pPr marL="709107" indent="-272009" defTabSz="922941" eaLnBrk="0" hangingPunct="0">
              <a:defRPr b="1" i="1">
                <a:solidFill>
                  <a:srgbClr val="FF0000"/>
                </a:solidFill>
                <a:latin typeface="Arial" charset="0"/>
              </a:defRPr>
            </a:lvl2pPr>
            <a:lvl3pPr marL="1091177" indent="-218551" defTabSz="922941" eaLnBrk="0" hangingPunct="0">
              <a:defRPr b="1" i="1">
                <a:solidFill>
                  <a:srgbClr val="FF0000"/>
                </a:solidFill>
                <a:latin typeface="Arial" charset="0"/>
              </a:defRPr>
            </a:lvl3pPr>
            <a:lvl4pPr marL="1528277" indent="-218551" defTabSz="922941" eaLnBrk="0" hangingPunct="0">
              <a:defRPr b="1" i="1">
                <a:solidFill>
                  <a:srgbClr val="FF0000"/>
                </a:solidFill>
                <a:latin typeface="Arial" charset="0"/>
              </a:defRPr>
            </a:lvl4pPr>
            <a:lvl5pPr marL="1963805" indent="-218551" defTabSz="922941" eaLnBrk="0" hangingPunct="0">
              <a:defRPr b="1" i="1">
                <a:solidFill>
                  <a:srgbClr val="FF0000"/>
                </a:solidFill>
                <a:latin typeface="Arial" charset="0"/>
              </a:defRPr>
            </a:lvl5pPr>
            <a:lvl6pPr marL="2416626" indent="-218551" defTabSz="922941" eaLnBrk="0" fontAlgn="base" hangingPunct="0">
              <a:spcBef>
                <a:spcPct val="0"/>
              </a:spcBef>
              <a:spcAft>
                <a:spcPct val="0"/>
              </a:spcAft>
              <a:defRPr b="1" i="1">
                <a:solidFill>
                  <a:srgbClr val="FF0000"/>
                </a:solidFill>
                <a:latin typeface="Arial" charset="0"/>
              </a:defRPr>
            </a:lvl6pPr>
            <a:lvl7pPr marL="2869450" indent="-218551" defTabSz="922941" eaLnBrk="0" fontAlgn="base" hangingPunct="0">
              <a:spcBef>
                <a:spcPct val="0"/>
              </a:spcBef>
              <a:spcAft>
                <a:spcPct val="0"/>
              </a:spcAft>
              <a:defRPr b="1" i="1">
                <a:solidFill>
                  <a:srgbClr val="FF0000"/>
                </a:solidFill>
                <a:latin typeface="Arial" charset="0"/>
              </a:defRPr>
            </a:lvl7pPr>
            <a:lvl8pPr marL="3322272" indent="-218551" defTabSz="922941" eaLnBrk="0" fontAlgn="base" hangingPunct="0">
              <a:spcBef>
                <a:spcPct val="0"/>
              </a:spcBef>
              <a:spcAft>
                <a:spcPct val="0"/>
              </a:spcAft>
              <a:defRPr b="1" i="1">
                <a:solidFill>
                  <a:srgbClr val="FF0000"/>
                </a:solidFill>
                <a:latin typeface="Arial" charset="0"/>
              </a:defRPr>
            </a:lvl8pPr>
            <a:lvl9pPr marL="3775095" indent="-218551" defTabSz="922941" eaLnBrk="0" fontAlgn="base" hangingPunct="0">
              <a:spcBef>
                <a:spcPct val="0"/>
              </a:spcBef>
              <a:spcAft>
                <a:spcPct val="0"/>
              </a:spcAft>
              <a:defRPr b="1" i="1">
                <a:solidFill>
                  <a:srgbClr val="FF0000"/>
                </a:solidFill>
                <a:latin typeface="Arial" charset="0"/>
              </a:defRPr>
            </a:lvl9pPr>
          </a:lstStyle>
          <a:p>
            <a:pPr eaLnBrk="1" hangingPunct="1"/>
            <a:fld id="{9F6A3078-1E4B-4BD9-9879-CACD3BE35EFF}" type="slidenum">
              <a:rPr lang="en-US" b="0" i="0">
                <a:solidFill>
                  <a:prstClr val="black"/>
                </a:solidFill>
                <a:latin typeface="Times New Roman" pitchFamily="18" charset="0"/>
              </a:rPr>
              <a:pPr eaLnBrk="1" hangingPunct="1"/>
              <a:t>3</a:t>
            </a:fld>
            <a:endParaRPr lang="en-US" b="0" i="0" dirty="0">
              <a:solidFill>
                <a:prstClr val="black"/>
              </a:solidFill>
              <a:latin typeface="Times New Roman" pitchFamily="18" charset="0"/>
            </a:endParaRPr>
          </a:p>
        </p:txBody>
      </p:sp>
      <p:sp>
        <p:nvSpPr>
          <p:cNvPr id="25603" name="Rectangle 2"/>
          <p:cNvSpPr>
            <a:spLocks noGrp="1" noRot="1" noChangeAspect="1" noChangeArrowheads="1" noTextEdit="1"/>
          </p:cNvSpPr>
          <p:nvPr>
            <p:ph type="sldImg"/>
          </p:nvPr>
        </p:nvSpPr>
        <p:spPr>
          <a:xfrm>
            <a:off x="1189038" y="698500"/>
            <a:ext cx="4643437" cy="3482975"/>
          </a:xfrm>
          <a:ln/>
        </p:spPr>
      </p:sp>
      <p:sp>
        <p:nvSpPr>
          <p:cNvPr id="25604" name="Rectangle 3"/>
          <p:cNvSpPr>
            <a:spLocks noGrp="1" noChangeArrowheads="1"/>
          </p:cNvSpPr>
          <p:nvPr>
            <p:ph type="body" idx="1"/>
          </p:nvPr>
        </p:nvSpPr>
        <p:spPr>
          <a:xfrm>
            <a:off x="935041" y="4416435"/>
            <a:ext cx="5140325" cy="4183063"/>
          </a:xfrm>
        </p:spPr>
        <p:txBody>
          <a:bodyPr/>
          <a:lstStyle/>
          <a:p>
            <a:pPr eaLnBrk="1" hangingPunct="1"/>
            <a:r>
              <a:rPr lang="en-US" sz="1200" baseline="0" dirty="0" smtClean="0">
                <a:solidFill>
                  <a:schemeClr val="tx1"/>
                </a:solidFill>
                <a:latin typeface="+mn-lt"/>
              </a:rPr>
              <a:t>The goals of this training focus on the </a:t>
            </a:r>
            <a:r>
              <a:rPr lang="en-US" sz="1200" baseline="0" dirty="0" smtClean="0">
                <a:solidFill>
                  <a:schemeClr val="tx1"/>
                </a:solidFill>
                <a:latin typeface="+mn-lt"/>
              </a:rPr>
              <a:t>public </a:t>
            </a:r>
            <a:r>
              <a:rPr lang="en-US" sz="1200" baseline="0" dirty="0" smtClean="0">
                <a:solidFill>
                  <a:schemeClr val="tx1"/>
                </a:solidFill>
                <a:latin typeface="+mn-lt"/>
              </a:rPr>
              <a:t>notice function of patent claims.  When clear boundaries are established for claim coverage, risk of infringement can be reduced because competitors are on clear notice of what subject matter is covered by the patent.  Clear boundaries also </a:t>
            </a:r>
            <a:r>
              <a:rPr lang="en-US" sz="1200" baseline="0" dirty="0" smtClean="0">
                <a:solidFill>
                  <a:schemeClr val="tx1"/>
                </a:solidFill>
                <a:latin typeface="+mn-lt"/>
              </a:rPr>
              <a:t>notifies </a:t>
            </a:r>
            <a:r>
              <a:rPr lang="en-US" sz="1200" baseline="0" dirty="0" smtClean="0">
                <a:solidFill>
                  <a:schemeClr val="tx1"/>
                </a:solidFill>
                <a:latin typeface="+mn-lt"/>
              </a:rPr>
              <a:t>the public of protected subject </a:t>
            </a:r>
            <a:r>
              <a:rPr lang="en-US" sz="1200" baseline="0" dirty="0" smtClean="0">
                <a:solidFill>
                  <a:schemeClr val="tx1"/>
                </a:solidFill>
                <a:latin typeface="+mn-lt"/>
              </a:rPr>
              <a:t>matter.  </a:t>
            </a:r>
            <a:endParaRPr lang="en-US" sz="1200" baseline="0" dirty="0" smtClean="0">
              <a:solidFill>
                <a:schemeClr val="tx1"/>
              </a:solidFill>
              <a:latin typeface="+mn-lt"/>
            </a:endParaRPr>
          </a:p>
          <a:p>
            <a:pPr eaLnBrk="1" hangingPunct="1"/>
            <a:r>
              <a:rPr lang="en-US" sz="1200" baseline="0" dirty="0" smtClean="0">
                <a:solidFill>
                  <a:schemeClr val="tx1"/>
                </a:solidFill>
                <a:latin typeface="+mn-lt"/>
              </a:rPr>
              <a:t>These goals can be achieved by providing a clear prosecution record by explaining the claim interpretation of functional claim limitations, ensuring claim scope is properly determined when construing/examining functional claim limitations that are not governed by 35 USC 112(f), and ensuring claims that use functional limitations have clear boundaries.</a:t>
            </a:r>
          </a:p>
          <a:p>
            <a:pPr eaLnBrk="1" hangingPunct="1"/>
            <a:r>
              <a:rPr lang="en-US" sz="1200" baseline="0" dirty="0" smtClean="0">
                <a:solidFill>
                  <a:schemeClr val="tx1"/>
                </a:solidFill>
                <a:latin typeface="+mn-lt"/>
              </a:rPr>
              <a:t>One goal of this training is to review techniques for claim interpretation when functional claim terms are used.  When claim scope is made clear in the prosecution record, the public is put on notice as to the scope of granted claims. This permits inventors operating in the same or similar technology area to understand what subject matter is patented and what is in the public domain.</a:t>
            </a:r>
          </a:p>
          <a:p>
            <a:pPr eaLnBrk="1" hangingPunct="1"/>
            <a:r>
              <a:rPr lang="en-US" sz="1200" baseline="0" dirty="0" smtClean="0">
                <a:solidFill>
                  <a:schemeClr val="tx1"/>
                </a:solidFill>
                <a:latin typeface="+mn-lt"/>
              </a:rPr>
              <a:t>Another goal is directed to understanding how to construe and examine functional language that falls outside of 112(f). A solid foundation of claim construction</a:t>
            </a:r>
            <a:r>
              <a:rPr lang="en-US" sz="1200" dirty="0" smtClean="0">
                <a:solidFill>
                  <a:schemeClr val="tx1"/>
                </a:solidFill>
                <a:latin typeface="+mn-lt"/>
              </a:rPr>
              <a:t> enables</a:t>
            </a:r>
            <a:r>
              <a:rPr lang="en-US" sz="1200" baseline="0" dirty="0" smtClean="0">
                <a:solidFill>
                  <a:schemeClr val="tx1"/>
                </a:solidFill>
                <a:latin typeface="+mn-lt"/>
              </a:rPr>
              <a:t> the examiner and applicant to reach a common understanding of the meaning of functional claim terms.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latin typeface="+mn-lt"/>
              </a:rPr>
              <a:t>The final stated goal recognizes that clarity in the prosecution record will provide a level of certainness regarding how the agency is interpreting a specific term in a claim, here namely functional claim terms. </a:t>
            </a:r>
          </a:p>
          <a:p>
            <a:pPr eaLnBrk="1" hangingPunct="1"/>
            <a:r>
              <a:rPr lang="en-US" sz="1200" baseline="0" dirty="0" smtClean="0">
                <a:solidFill>
                  <a:schemeClr val="tx1"/>
                </a:solidFill>
                <a:latin typeface="+mn-lt"/>
              </a:rPr>
              <a:t>As previously stated, this is the 6</a:t>
            </a:r>
            <a:r>
              <a:rPr lang="en-US" sz="1200" baseline="30000" dirty="0" smtClean="0">
                <a:solidFill>
                  <a:schemeClr val="tx1"/>
                </a:solidFill>
                <a:latin typeface="+mn-lt"/>
              </a:rPr>
              <a:t>th</a:t>
            </a:r>
            <a:r>
              <a:rPr lang="en-US" sz="1200" baseline="0" dirty="0" smtClean="0">
                <a:solidFill>
                  <a:schemeClr val="tx1"/>
                </a:solidFill>
                <a:latin typeface="+mn-lt"/>
              </a:rPr>
              <a:t> installment on claim interpretation.  The previous 5 modules dealt with claim interpretation in general and applying 112(f) in the context of means plus function claiming.  This module will focus on the interpretation and examination of functional claim terms.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solidFill>
              </a:rPr>
              <a:t>Determining</a:t>
            </a:r>
            <a:r>
              <a:rPr lang="en-US" sz="1200" baseline="0" dirty="0" smtClean="0">
                <a:solidFill>
                  <a:schemeClr val="tx1"/>
                </a:solidFill>
              </a:rPr>
              <a:t> whether a functional limitation defines over the prior art under 35 USC 102 and 103 requires a complete understanding of whether the limitation has a limiting effect on the claim.  </a:t>
            </a:r>
          </a:p>
          <a:p>
            <a:r>
              <a:rPr lang="en-US" sz="1200" dirty="0" smtClean="0">
                <a:solidFill>
                  <a:schemeClr val="tx1"/>
                </a:solidFill>
              </a:rPr>
              <a:t>For programmed devices, the claim should be interpreted to include the claimed programming or software when it is positively recited.  Note that a claim that merely recites the desired result or intended outcome is not limited by the way those results/outcomes are achieved. Thus, a claim reciting a computer programmed to perform a function:</a:t>
            </a:r>
          </a:p>
          <a:p>
            <a:r>
              <a:rPr lang="en-US" sz="1200" dirty="0" smtClean="0">
                <a:solidFill>
                  <a:schemeClr val="tx1"/>
                </a:solidFill>
              </a:rPr>
              <a:t>- Can be met with prior art that discloses a computer that performs the same function.</a:t>
            </a:r>
          </a:p>
          <a:p>
            <a:r>
              <a:rPr lang="en-US" sz="1200" dirty="0" smtClean="0">
                <a:solidFill>
                  <a:schemeClr val="tx1"/>
                </a:solidFill>
              </a:rPr>
              <a:t>- Can be met with prior art that discloses a computer that has programming that is capable of performing the same function.</a:t>
            </a:r>
          </a:p>
          <a:p>
            <a:r>
              <a:rPr lang="en-US" sz="1200" dirty="0" smtClean="0">
                <a:solidFill>
                  <a:schemeClr val="tx1"/>
                </a:solidFill>
              </a:rPr>
              <a:t>- Cannot be rejected based upon prior art that discloses a general purpose computer that would be </a:t>
            </a:r>
            <a:r>
              <a:rPr lang="en-US" sz="1200" i="1" dirty="0" smtClean="0">
                <a:solidFill>
                  <a:schemeClr val="tx1"/>
                </a:solidFill>
              </a:rPr>
              <a:t>able</a:t>
            </a:r>
            <a:r>
              <a:rPr lang="en-US" sz="1200" dirty="0" smtClean="0">
                <a:solidFill>
                  <a:schemeClr val="tx1"/>
                </a:solidFill>
              </a:rPr>
              <a:t> to be programmed to perform the same function.</a:t>
            </a:r>
          </a:p>
          <a:p>
            <a:r>
              <a:rPr lang="en-US" sz="1200" dirty="0" smtClean="0">
                <a:solidFill>
                  <a:schemeClr val="tx1"/>
                </a:solidFill>
              </a:rPr>
              <a:t>Compare to a claim reciting a programmable device.  That can be met by a device that would be able to be programmed to perform the function.</a:t>
            </a:r>
          </a:p>
        </p:txBody>
      </p:sp>
      <p:sp>
        <p:nvSpPr>
          <p:cNvPr id="4" name="Slide Number Placeholder 3"/>
          <p:cNvSpPr>
            <a:spLocks noGrp="1"/>
          </p:cNvSpPr>
          <p:nvPr>
            <p:ph type="sldNum" sz="quarter" idx="10"/>
          </p:nvPr>
        </p:nvSpPr>
        <p:spPr/>
        <p:txBody>
          <a:bodyPr/>
          <a:lstStyle/>
          <a:p>
            <a:fld id="{62F92C84-B01C-47C1-8F34-408C4D08CA9E}"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8413363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bwMode="hidden">
          <a:solidFill>
            <a:schemeClr val="bg1"/>
          </a:solid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Consider the following claim limitations that are disclosed in the specification as functions being performed by a CPU with specific software programming.  The functional limitations include: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	</a:t>
            </a:r>
            <a:r>
              <a:rPr lang="en-US" sz="1200" b="1" baseline="0" dirty="0" smtClean="0">
                <a:solidFill>
                  <a:schemeClr val="tx1"/>
                </a:solidFill>
              </a:rPr>
              <a:t>an execution unit and associated register file, the execution unit </a:t>
            </a:r>
            <a:r>
              <a:rPr lang="en-US" sz="1200" b="1" u="sng" baseline="0" dirty="0" smtClean="0">
                <a:solidFill>
                  <a:schemeClr val="tx1"/>
                </a:solidFill>
              </a:rPr>
              <a:t>to execute instructions of a plurality of instruction sets</a:t>
            </a:r>
            <a:r>
              <a:rPr lang="en-US" sz="1200" b="1" baseline="0" dirty="0" smtClean="0">
                <a:solidFill>
                  <a:schemeClr val="tx1"/>
                </a:solidFill>
              </a:rPr>
              <a:t>, including a stack-based and a register-based instruction set;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solidFill>
                  <a:schemeClr val="tx1"/>
                </a:solidFill>
              </a:rPr>
              <a:t>	a mechanism to maintain at least some data for the plurality of instruction sets in the register file, including </a:t>
            </a:r>
            <a:r>
              <a:rPr lang="en-US" sz="1200" b="1" u="sng" baseline="0" dirty="0" smtClean="0">
                <a:solidFill>
                  <a:schemeClr val="tx1"/>
                </a:solidFill>
              </a:rPr>
              <a:t>maintaining an operand stack for stack based instructions</a:t>
            </a:r>
            <a:r>
              <a:rPr lang="en-US" sz="1200" b="1" baseline="0" dirty="0" smtClean="0">
                <a:solidFill>
                  <a:schemeClr val="tx1"/>
                </a:solidFill>
              </a:rPr>
              <a:t> in the register file and an indication of a depth of the operand stack;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The underlined portions of the claim “to execute instructions of a plurality of instruction sets” and “maintaining an operand stack for stack based instructions” recite functionalities that cannot be practiced in hardware alone and require enabling software.  This functional language adds structural limitations to the claimed invention.  An appropriate prior art rejection would include a teaching of the claimed hardware programmed to perform the claimed functionalities in order to meet all the limitations of the claims. It would not be appropriate to apply prior art that discloses the CPU hardware alone asserting that the CPU could be programmed to perform the claimed functions.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This example is drawn from </a:t>
            </a:r>
            <a:r>
              <a:rPr kumimoji="0" lang="en-US" sz="1200" b="0" i="1" u="none" strike="noStrike" kern="1200" cap="none" spc="0" normalizeH="0" baseline="0" noProof="0" dirty="0" smtClean="0">
                <a:ln>
                  <a:noFill/>
                </a:ln>
                <a:solidFill>
                  <a:prstClr val="black"/>
                </a:solidFill>
                <a:effectLst/>
                <a:uLnTx/>
                <a:uFillTx/>
                <a:latin typeface="+mn-lt"/>
                <a:ea typeface="+mn-ea"/>
                <a:cs typeface="+mn-cs"/>
              </a:rPr>
              <a:t>Nazomi Communications Inc. v. Nokia Corp. et al</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109 USPQ2d 1258 (Fed. Cir. 2014).</a:t>
            </a:r>
            <a:endParaRPr lang="en-US" sz="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62F92C84-B01C-47C1-8F34-408C4D08CA9E}"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4792122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p:txBody>
          <a:bodyPr/>
          <a:lstStyle>
            <a:lvl1pPr defTabSz="922941" eaLnBrk="0" hangingPunct="0">
              <a:defRPr b="1" i="1">
                <a:solidFill>
                  <a:srgbClr val="FF0000"/>
                </a:solidFill>
                <a:latin typeface="Arial" charset="0"/>
              </a:defRPr>
            </a:lvl1pPr>
            <a:lvl2pPr marL="709107" indent="-272009" defTabSz="922941" eaLnBrk="0" hangingPunct="0">
              <a:defRPr b="1" i="1">
                <a:solidFill>
                  <a:srgbClr val="FF0000"/>
                </a:solidFill>
                <a:latin typeface="Arial" charset="0"/>
              </a:defRPr>
            </a:lvl2pPr>
            <a:lvl3pPr marL="1091177" indent="-218551" defTabSz="922941" eaLnBrk="0" hangingPunct="0">
              <a:defRPr b="1" i="1">
                <a:solidFill>
                  <a:srgbClr val="FF0000"/>
                </a:solidFill>
                <a:latin typeface="Arial" charset="0"/>
              </a:defRPr>
            </a:lvl3pPr>
            <a:lvl4pPr marL="1528277" indent="-218551" defTabSz="922941" eaLnBrk="0" hangingPunct="0">
              <a:defRPr b="1" i="1">
                <a:solidFill>
                  <a:srgbClr val="FF0000"/>
                </a:solidFill>
                <a:latin typeface="Arial" charset="0"/>
              </a:defRPr>
            </a:lvl4pPr>
            <a:lvl5pPr marL="1963805" indent="-218551" defTabSz="922941" eaLnBrk="0" hangingPunct="0">
              <a:defRPr b="1" i="1">
                <a:solidFill>
                  <a:srgbClr val="FF0000"/>
                </a:solidFill>
                <a:latin typeface="Arial" charset="0"/>
              </a:defRPr>
            </a:lvl5pPr>
            <a:lvl6pPr marL="2416626" indent="-218551" defTabSz="922941" eaLnBrk="0" fontAlgn="base" hangingPunct="0">
              <a:spcBef>
                <a:spcPct val="0"/>
              </a:spcBef>
              <a:spcAft>
                <a:spcPct val="0"/>
              </a:spcAft>
              <a:defRPr b="1" i="1">
                <a:solidFill>
                  <a:srgbClr val="FF0000"/>
                </a:solidFill>
                <a:latin typeface="Arial" charset="0"/>
              </a:defRPr>
            </a:lvl6pPr>
            <a:lvl7pPr marL="2869450" indent="-218551" defTabSz="922941" eaLnBrk="0" fontAlgn="base" hangingPunct="0">
              <a:spcBef>
                <a:spcPct val="0"/>
              </a:spcBef>
              <a:spcAft>
                <a:spcPct val="0"/>
              </a:spcAft>
              <a:defRPr b="1" i="1">
                <a:solidFill>
                  <a:srgbClr val="FF0000"/>
                </a:solidFill>
                <a:latin typeface="Arial" charset="0"/>
              </a:defRPr>
            </a:lvl7pPr>
            <a:lvl8pPr marL="3322272" indent="-218551" defTabSz="922941" eaLnBrk="0" fontAlgn="base" hangingPunct="0">
              <a:spcBef>
                <a:spcPct val="0"/>
              </a:spcBef>
              <a:spcAft>
                <a:spcPct val="0"/>
              </a:spcAft>
              <a:defRPr b="1" i="1">
                <a:solidFill>
                  <a:srgbClr val="FF0000"/>
                </a:solidFill>
                <a:latin typeface="Arial" charset="0"/>
              </a:defRPr>
            </a:lvl8pPr>
            <a:lvl9pPr marL="3775095" indent="-218551" defTabSz="922941" eaLnBrk="0" fontAlgn="base" hangingPunct="0">
              <a:spcBef>
                <a:spcPct val="0"/>
              </a:spcBef>
              <a:spcAft>
                <a:spcPct val="0"/>
              </a:spcAft>
              <a:defRPr b="1" i="1">
                <a:solidFill>
                  <a:srgbClr val="FF0000"/>
                </a:solidFill>
                <a:latin typeface="Arial" charset="0"/>
              </a:defRPr>
            </a:lvl9pPr>
          </a:lstStyle>
          <a:p>
            <a:pPr eaLnBrk="1" hangingPunct="1"/>
            <a:fld id="{9F6A3078-1E4B-4BD9-9879-CACD3BE35EFF}" type="slidenum">
              <a:rPr lang="en-US" b="0" i="0">
                <a:solidFill>
                  <a:prstClr val="black"/>
                </a:solidFill>
                <a:latin typeface="Times New Roman" pitchFamily="18" charset="0"/>
              </a:rPr>
              <a:pPr eaLnBrk="1" hangingPunct="1"/>
              <a:t>32</a:t>
            </a:fld>
            <a:endParaRPr lang="en-US" b="0" i="0" dirty="0">
              <a:solidFill>
                <a:prstClr val="black"/>
              </a:solidFill>
              <a:latin typeface="Times New Roman" pitchFamily="18" charset="0"/>
            </a:endParaRPr>
          </a:p>
        </p:txBody>
      </p:sp>
      <p:sp>
        <p:nvSpPr>
          <p:cNvPr id="25603" name="Rectangle 2"/>
          <p:cNvSpPr>
            <a:spLocks noGrp="1" noRot="1" noChangeAspect="1" noChangeArrowheads="1" noTextEdit="1"/>
          </p:cNvSpPr>
          <p:nvPr>
            <p:ph type="sldImg"/>
          </p:nvPr>
        </p:nvSpPr>
        <p:spPr>
          <a:xfrm>
            <a:off x="1189038" y="698500"/>
            <a:ext cx="4643437" cy="3482975"/>
          </a:xfrm>
          <a:ln/>
        </p:spPr>
      </p:sp>
      <p:sp>
        <p:nvSpPr>
          <p:cNvPr id="25604" name="Rectangle 3"/>
          <p:cNvSpPr>
            <a:spLocks noGrp="1" noChangeArrowheads="1"/>
          </p:cNvSpPr>
          <p:nvPr>
            <p:ph type="body" idx="1"/>
          </p:nvPr>
        </p:nvSpPr>
        <p:spPr>
          <a:xfrm>
            <a:off x="935041" y="4416435"/>
            <a:ext cx="5140325" cy="4183063"/>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It is important to remember that every case turns on its own set of particular facts.  There are no “magic” words and every claim must be analyzed in light of its supporting disclosure and the state of the relevant art.</a:t>
            </a:r>
          </a:p>
          <a:p>
            <a:pPr eaLnBrk="1" hangingPunct="1"/>
            <a:r>
              <a:rPr lang="en-US" sz="1200" dirty="0" smtClean="0">
                <a:solidFill>
                  <a:schemeClr val="tx1"/>
                </a:solidFill>
              </a:rPr>
              <a:t>By focusing</a:t>
            </a:r>
            <a:r>
              <a:rPr lang="en-US" sz="1200" baseline="0" dirty="0" smtClean="0">
                <a:solidFill>
                  <a:schemeClr val="tx1"/>
                </a:solidFill>
              </a:rPr>
              <a:t> on the meaning of the terms as used in the art, considering any invocation 112(f) and reviewing the specification for exceptions, lexicography or disavowal of claim scope, the examiner will be able to reach a conclusion regarding claim construction.</a:t>
            </a:r>
          </a:p>
          <a:p>
            <a:pPr eaLnBrk="1" hangingPunct="1"/>
            <a:r>
              <a:rPr lang="en-US" sz="1200" baseline="0" dirty="0" smtClean="0">
                <a:solidFill>
                  <a:schemeClr val="tx1"/>
                </a:solidFill>
              </a:rPr>
              <a:t>In the end, granted patents that have clarity regarding the common understanding of claim terms in the prosecution history aids the applicant, public and the examiner.</a:t>
            </a:r>
            <a:endParaRPr lang="en-US" sz="1200" baseline="0" dirty="0" smtClean="0">
              <a:solidFill>
                <a:schemeClr val="tx1"/>
              </a:solidFill>
              <a:latin typeface="+mn-lt"/>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92C84-B01C-47C1-8F34-408C4D08CA9E}" type="slidenum">
              <a:rPr lang="en-US" smtClean="0"/>
              <a:t>33</a:t>
            </a:fld>
            <a:endParaRPr lang="en-US" dirty="0"/>
          </a:p>
        </p:txBody>
      </p:sp>
    </p:spTree>
    <p:extLst>
      <p:ext uri="{BB962C8B-B14F-4D97-AF65-F5344CB8AC3E}">
        <p14:creationId xmlns:p14="http://schemas.microsoft.com/office/powerpoint/2010/main" val="4130694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p:txBody>
          <a:bodyPr/>
          <a:lstStyle>
            <a:lvl1pPr defTabSz="922941" eaLnBrk="0" hangingPunct="0">
              <a:defRPr b="1" i="1">
                <a:solidFill>
                  <a:srgbClr val="FF0000"/>
                </a:solidFill>
                <a:latin typeface="Arial" charset="0"/>
              </a:defRPr>
            </a:lvl1pPr>
            <a:lvl2pPr marL="709107" indent="-272009" defTabSz="922941" eaLnBrk="0" hangingPunct="0">
              <a:defRPr b="1" i="1">
                <a:solidFill>
                  <a:srgbClr val="FF0000"/>
                </a:solidFill>
                <a:latin typeface="Arial" charset="0"/>
              </a:defRPr>
            </a:lvl2pPr>
            <a:lvl3pPr marL="1091177" indent="-218551" defTabSz="922941" eaLnBrk="0" hangingPunct="0">
              <a:defRPr b="1" i="1">
                <a:solidFill>
                  <a:srgbClr val="FF0000"/>
                </a:solidFill>
                <a:latin typeface="Arial" charset="0"/>
              </a:defRPr>
            </a:lvl3pPr>
            <a:lvl4pPr marL="1528277" indent="-218551" defTabSz="922941" eaLnBrk="0" hangingPunct="0">
              <a:defRPr b="1" i="1">
                <a:solidFill>
                  <a:srgbClr val="FF0000"/>
                </a:solidFill>
                <a:latin typeface="Arial" charset="0"/>
              </a:defRPr>
            </a:lvl4pPr>
            <a:lvl5pPr marL="1963805" indent="-218551" defTabSz="922941" eaLnBrk="0" hangingPunct="0">
              <a:defRPr b="1" i="1">
                <a:solidFill>
                  <a:srgbClr val="FF0000"/>
                </a:solidFill>
                <a:latin typeface="Arial" charset="0"/>
              </a:defRPr>
            </a:lvl5pPr>
            <a:lvl6pPr marL="2416626" indent="-218551" defTabSz="922941" eaLnBrk="0" fontAlgn="base" hangingPunct="0">
              <a:spcBef>
                <a:spcPct val="0"/>
              </a:spcBef>
              <a:spcAft>
                <a:spcPct val="0"/>
              </a:spcAft>
              <a:defRPr b="1" i="1">
                <a:solidFill>
                  <a:srgbClr val="FF0000"/>
                </a:solidFill>
                <a:latin typeface="Arial" charset="0"/>
              </a:defRPr>
            </a:lvl6pPr>
            <a:lvl7pPr marL="2869450" indent="-218551" defTabSz="922941" eaLnBrk="0" fontAlgn="base" hangingPunct="0">
              <a:spcBef>
                <a:spcPct val="0"/>
              </a:spcBef>
              <a:spcAft>
                <a:spcPct val="0"/>
              </a:spcAft>
              <a:defRPr b="1" i="1">
                <a:solidFill>
                  <a:srgbClr val="FF0000"/>
                </a:solidFill>
                <a:latin typeface="Arial" charset="0"/>
              </a:defRPr>
            </a:lvl7pPr>
            <a:lvl8pPr marL="3322272" indent="-218551" defTabSz="922941" eaLnBrk="0" fontAlgn="base" hangingPunct="0">
              <a:spcBef>
                <a:spcPct val="0"/>
              </a:spcBef>
              <a:spcAft>
                <a:spcPct val="0"/>
              </a:spcAft>
              <a:defRPr b="1" i="1">
                <a:solidFill>
                  <a:srgbClr val="FF0000"/>
                </a:solidFill>
                <a:latin typeface="Arial" charset="0"/>
              </a:defRPr>
            </a:lvl8pPr>
            <a:lvl9pPr marL="3775095" indent="-218551" defTabSz="922941" eaLnBrk="0" fontAlgn="base" hangingPunct="0">
              <a:spcBef>
                <a:spcPct val="0"/>
              </a:spcBef>
              <a:spcAft>
                <a:spcPct val="0"/>
              </a:spcAft>
              <a:defRPr b="1" i="1">
                <a:solidFill>
                  <a:srgbClr val="FF0000"/>
                </a:solidFill>
                <a:latin typeface="Arial" charset="0"/>
              </a:defRPr>
            </a:lvl9pPr>
          </a:lstStyle>
          <a:p>
            <a:pPr eaLnBrk="1" hangingPunct="1"/>
            <a:fld id="{9F6A3078-1E4B-4BD9-9879-CACD3BE35EFF}" type="slidenum">
              <a:rPr lang="en-US" b="0" i="0">
                <a:solidFill>
                  <a:prstClr val="black"/>
                </a:solidFill>
                <a:latin typeface="Times New Roman" pitchFamily="18" charset="0"/>
              </a:rPr>
              <a:pPr eaLnBrk="1" hangingPunct="1"/>
              <a:t>4</a:t>
            </a:fld>
            <a:endParaRPr lang="en-US" b="0" i="0" dirty="0">
              <a:solidFill>
                <a:prstClr val="black"/>
              </a:solidFill>
              <a:latin typeface="Times New Roman" pitchFamily="18" charset="0"/>
            </a:endParaRPr>
          </a:p>
        </p:txBody>
      </p:sp>
      <p:sp>
        <p:nvSpPr>
          <p:cNvPr id="25603" name="Rectangle 2"/>
          <p:cNvSpPr>
            <a:spLocks noGrp="1" noRot="1" noChangeAspect="1" noChangeArrowheads="1" noTextEdit="1"/>
          </p:cNvSpPr>
          <p:nvPr>
            <p:ph type="sldImg"/>
          </p:nvPr>
        </p:nvSpPr>
        <p:spPr>
          <a:xfrm>
            <a:off x="1189038" y="698500"/>
            <a:ext cx="4643437" cy="3482975"/>
          </a:xfrm>
          <a:ln/>
        </p:spPr>
      </p:sp>
      <p:sp>
        <p:nvSpPr>
          <p:cNvPr id="25604" name="Rectangle 3"/>
          <p:cNvSpPr>
            <a:spLocks noGrp="1" noChangeArrowheads="1"/>
          </p:cNvSpPr>
          <p:nvPr>
            <p:ph type="body" idx="1"/>
          </p:nvPr>
        </p:nvSpPr>
        <p:spPr>
          <a:xfrm>
            <a:off x="935041" y="4416435"/>
            <a:ext cx="5140325" cy="4183063"/>
          </a:xfrm>
        </p:spPr>
        <p:txBody>
          <a:bodyPr/>
          <a:lstStyle/>
          <a:p>
            <a:pPr eaLnBrk="1" hangingPunct="1"/>
            <a:r>
              <a:rPr lang="en-US" sz="1200" baseline="0" dirty="0" smtClean="0">
                <a:solidFill>
                  <a:schemeClr val="tx1"/>
                </a:solidFill>
                <a:latin typeface="+mn-lt"/>
              </a:rPr>
              <a:t>By explicitly identifying the meaning of a claim term during prosecution, the meaning of such a term is clarified in the granted patent because the record will reflect the mutual understanding of the scope and content of the claim reached by the examiner and the applicant. </a:t>
            </a:r>
          </a:p>
          <a:p>
            <a:pPr eaLnBrk="1" hangingPunct="1"/>
            <a:r>
              <a:rPr lang="en-US" sz="1200" baseline="0" dirty="0" smtClean="0">
                <a:solidFill>
                  <a:schemeClr val="tx1"/>
                </a:solidFill>
                <a:latin typeface="+mn-lt"/>
              </a:rPr>
              <a:t>By explaining on the record the meaning of a claim term, the examiner can focus prosecution so that applicant can provide a clear response to any prior art rejections as well as any rejections based on issues arising under 35 USC 112.</a:t>
            </a:r>
          </a:p>
          <a:p>
            <a:pPr eaLnBrk="1" hangingPunct="1"/>
            <a:r>
              <a:rPr lang="en-US" sz="1200" baseline="0" dirty="0" smtClean="0">
                <a:solidFill>
                  <a:schemeClr val="tx1"/>
                </a:solidFill>
                <a:latin typeface="+mn-lt"/>
              </a:rPr>
              <a:t>By clarifying claim scope on the record during patent prosecution, the public, including competitors, will have a better understanding of the patent protection granted, which can spur innovation in areas beyond the scope of protection.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latin typeface="+mn-lt"/>
              </a:rPr>
              <a:t>Additionally, discussions of claim construction in the prosecution record will inform the PTAB and the courts as to how the examiner and the applicant, in procuring the patent, viewed the claim terms at the time of grant.  Providing claim interpretations on the record during prosecution can also assist the courts in their claim construction tasks during litigation.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solidFill>
                  <a:schemeClr val="tx1"/>
                </a:solidFill>
              </a:rPr>
              <a:t>This training module will be presented in two parts.  The first part is directed to interpreting functional claim limitations and the second part is directed to determining patentability of claims that include functional claim limitations.  Under interpreting functional claim limitations, similar to examination, we will start with determining the broadest reasonable interpretation (BRI) of the claim, including identifying and construing functional claim limitations.  It is important in construing functional limitations to understand the difference between functional limitations and phrases expressing an intended use or result, and non-functional descriptive material because the claim interpretation can vary. </a:t>
            </a:r>
          </a:p>
          <a:p>
            <a:r>
              <a:rPr lang="en-US" sz="1200" baseline="0" dirty="0" smtClean="0">
                <a:solidFill>
                  <a:schemeClr val="tx1"/>
                </a:solidFill>
              </a:rPr>
              <a:t>In Part II, determining patentability, we will review common issues that arise during examination of functional claim limitations regarding definiteness under 35 USC 112(b), </a:t>
            </a:r>
          </a:p>
          <a:p>
            <a:r>
              <a:rPr lang="en-US" sz="1200" baseline="0" dirty="0" smtClean="0">
                <a:solidFill>
                  <a:schemeClr val="tx1"/>
                </a:solidFill>
              </a:rPr>
              <a:t>written description and enablement under 35 USC 112(a), and applying prior art under 35 USC 102 and 103.  As always during examination, while legal principles will be discussed during this training, it is important to note that every claim must be analyzed based on its own facts and that there are no bright line rules in claim construction.</a:t>
            </a:r>
          </a:p>
          <a:p>
            <a:r>
              <a:rPr lang="en-US" sz="1200" baseline="0" dirty="0" smtClean="0">
                <a:solidFill>
                  <a:schemeClr val="tx1"/>
                </a:solidFill>
              </a:rPr>
              <a:t>It should be assumed during this training module that functional language is referring to situations in which 35 USC 112(f) is </a:t>
            </a:r>
            <a:r>
              <a:rPr lang="en-US" sz="1200" b="1" baseline="0" dirty="0" smtClean="0">
                <a:solidFill>
                  <a:schemeClr val="tx1"/>
                </a:solidFill>
              </a:rPr>
              <a:t>not</a:t>
            </a:r>
            <a:r>
              <a:rPr lang="en-US" sz="1200" baseline="0" dirty="0" smtClean="0">
                <a:solidFill>
                  <a:schemeClr val="tx1"/>
                </a:solidFill>
              </a:rPr>
              <a:t> invoked, unless explicitly stated otherwise.  </a:t>
            </a:r>
          </a:p>
          <a:p>
            <a:r>
              <a:rPr lang="en-US" sz="1200" baseline="0" dirty="0" smtClean="0">
                <a:solidFill>
                  <a:schemeClr val="tx1"/>
                </a:solidFill>
              </a:rPr>
              <a:t>Also during this training, partial claims are used to illustrate teaching points.  Of course, during examination, the entire claim must be considered when determining the broadest reasonable interpretation.</a:t>
            </a:r>
          </a:p>
        </p:txBody>
      </p:sp>
      <p:sp>
        <p:nvSpPr>
          <p:cNvPr id="4" name="Slide Number Placeholder 3"/>
          <p:cNvSpPr>
            <a:spLocks noGrp="1"/>
          </p:cNvSpPr>
          <p:nvPr>
            <p:ph type="sldNum" sz="quarter" idx="10"/>
          </p:nvPr>
        </p:nvSpPr>
        <p:spPr/>
        <p:txBody>
          <a:bodyPr/>
          <a:lstStyle/>
          <a:p>
            <a:fld id="{62F92C84-B01C-47C1-8F34-408C4D08CA9E}"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963170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p:txBody>
          <a:bodyPr/>
          <a:lstStyle>
            <a:lvl1pPr defTabSz="922941" eaLnBrk="0" hangingPunct="0">
              <a:defRPr b="1" i="1">
                <a:solidFill>
                  <a:srgbClr val="FF0000"/>
                </a:solidFill>
                <a:latin typeface="Arial" charset="0"/>
              </a:defRPr>
            </a:lvl1pPr>
            <a:lvl2pPr marL="709107" indent="-272009" defTabSz="922941" eaLnBrk="0" hangingPunct="0">
              <a:defRPr b="1" i="1">
                <a:solidFill>
                  <a:srgbClr val="FF0000"/>
                </a:solidFill>
                <a:latin typeface="Arial" charset="0"/>
              </a:defRPr>
            </a:lvl2pPr>
            <a:lvl3pPr marL="1091177" indent="-218551" defTabSz="922941" eaLnBrk="0" hangingPunct="0">
              <a:defRPr b="1" i="1">
                <a:solidFill>
                  <a:srgbClr val="FF0000"/>
                </a:solidFill>
                <a:latin typeface="Arial" charset="0"/>
              </a:defRPr>
            </a:lvl3pPr>
            <a:lvl4pPr marL="1528277" indent="-218551" defTabSz="922941" eaLnBrk="0" hangingPunct="0">
              <a:defRPr b="1" i="1">
                <a:solidFill>
                  <a:srgbClr val="FF0000"/>
                </a:solidFill>
                <a:latin typeface="Arial" charset="0"/>
              </a:defRPr>
            </a:lvl4pPr>
            <a:lvl5pPr marL="1963805" indent="-218551" defTabSz="922941" eaLnBrk="0" hangingPunct="0">
              <a:defRPr b="1" i="1">
                <a:solidFill>
                  <a:srgbClr val="FF0000"/>
                </a:solidFill>
                <a:latin typeface="Arial" charset="0"/>
              </a:defRPr>
            </a:lvl5pPr>
            <a:lvl6pPr marL="2416626" indent="-218551" defTabSz="922941" eaLnBrk="0" fontAlgn="base" hangingPunct="0">
              <a:spcBef>
                <a:spcPct val="0"/>
              </a:spcBef>
              <a:spcAft>
                <a:spcPct val="0"/>
              </a:spcAft>
              <a:defRPr b="1" i="1">
                <a:solidFill>
                  <a:srgbClr val="FF0000"/>
                </a:solidFill>
                <a:latin typeface="Arial" charset="0"/>
              </a:defRPr>
            </a:lvl6pPr>
            <a:lvl7pPr marL="2869450" indent="-218551" defTabSz="922941" eaLnBrk="0" fontAlgn="base" hangingPunct="0">
              <a:spcBef>
                <a:spcPct val="0"/>
              </a:spcBef>
              <a:spcAft>
                <a:spcPct val="0"/>
              </a:spcAft>
              <a:defRPr b="1" i="1">
                <a:solidFill>
                  <a:srgbClr val="FF0000"/>
                </a:solidFill>
                <a:latin typeface="Arial" charset="0"/>
              </a:defRPr>
            </a:lvl7pPr>
            <a:lvl8pPr marL="3322272" indent="-218551" defTabSz="922941" eaLnBrk="0" fontAlgn="base" hangingPunct="0">
              <a:spcBef>
                <a:spcPct val="0"/>
              </a:spcBef>
              <a:spcAft>
                <a:spcPct val="0"/>
              </a:spcAft>
              <a:defRPr b="1" i="1">
                <a:solidFill>
                  <a:srgbClr val="FF0000"/>
                </a:solidFill>
                <a:latin typeface="Arial" charset="0"/>
              </a:defRPr>
            </a:lvl8pPr>
            <a:lvl9pPr marL="3775095" indent="-218551" defTabSz="922941" eaLnBrk="0" fontAlgn="base" hangingPunct="0">
              <a:spcBef>
                <a:spcPct val="0"/>
              </a:spcBef>
              <a:spcAft>
                <a:spcPct val="0"/>
              </a:spcAft>
              <a:defRPr b="1" i="1">
                <a:solidFill>
                  <a:srgbClr val="FF0000"/>
                </a:solidFill>
                <a:latin typeface="Arial" charset="0"/>
              </a:defRPr>
            </a:lvl9pPr>
          </a:lstStyle>
          <a:p>
            <a:pPr eaLnBrk="1" hangingPunct="1"/>
            <a:fld id="{9F6A3078-1E4B-4BD9-9879-CACD3BE35EFF}" type="slidenum">
              <a:rPr lang="en-US" b="0" i="0">
                <a:solidFill>
                  <a:prstClr val="black"/>
                </a:solidFill>
                <a:latin typeface="Times New Roman" pitchFamily="18" charset="0"/>
              </a:rPr>
              <a:pPr eaLnBrk="1" hangingPunct="1"/>
              <a:t>6</a:t>
            </a:fld>
            <a:endParaRPr lang="en-US" b="0" i="0" dirty="0">
              <a:solidFill>
                <a:prstClr val="black"/>
              </a:solidFill>
              <a:latin typeface="Times New Roman" pitchFamily="18" charset="0"/>
            </a:endParaRPr>
          </a:p>
        </p:txBody>
      </p:sp>
      <p:sp>
        <p:nvSpPr>
          <p:cNvPr id="25603" name="Rectangle 2"/>
          <p:cNvSpPr>
            <a:spLocks noGrp="1" noRot="1" noChangeAspect="1" noChangeArrowheads="1" noTextEdit="1"/>
          </p:cNvSpPr>
          <p:nvPr>
            <p:ph type="sldImg"/>
          </p:nvPr>
        </p:nvSpPr>
        <p:spPr>
          <a:xfrm>
            <a:off x="1189038" y="698500"/>
            <a:ext cx="4643437" cy="3482975"/>
          </a:xfrm>
          <a:ln/>
        </p:spPr>
      </p:sp>
      <p:sp>
        <p:nvSpPr>
          <p:cNvPr id="25604" name="Rectangle 3"/>
          <p:cNvSpPr>
            <a:spLocks noGrp="1" noChangeArrowheads="1"/>
          </p:cNvSpPr>
          <p:nvPr>
            <p:ph type="body" idx="1"/>
          </p:nvPr>
        </p:nvSpPr>
        <p:spPr>
          <a:xfrm>
            <a:off x="914402" y="4419606"/>
            <a:ext cx="5140325" cy="4183063"/>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mn-l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p:txBody>
          <a:bodyPr/>
          <a:lstStyle>
            <a:lvl1pPr defTabSz="922941" eaLnBrk="0" hangingPunct="0">
              <a:defRPr b="1" i="1">
                <a:solidFill>
                  <a:srgbClr val="FF0000"/>
                </a:solidFill>
                <a:latin typeface="Arial" charset="0"/>
              </a:defRPr>
            </a:lvl1pPr>
            <a:lvl2pPr marL="709107" indent="-272009" defTabSz="922941" eaLnBrk="0" hangingPunct="0">
              <a:defRPr b="1" i="1">
                <a:solidFill>
                  <a:srgbClr val="FF0000"/>
                </a:solidFill>
                <a:latin typeface="Arial" charset="0"/>
              </a:defRPr>
            </a:lvl2pPr>
            <a:lvl3pPr marL="1091177" indent="-218551" defTabSz="922941" eaLnBrk="0" hangingPunct="0">
              <a:defRPr b="1" i="1">
                <a:solidFill>
                  <a:srgbClr val="FF0000"/>
                </a:solidFill>
                <a:latin typeface="Arial" charset="0"/>
              </a:defRPr>
            </a:lvl3pPr>
            <a:lvl4pPr marL="1528277" indent="-218551" defTabSz="922941" eaLnBrk="0" hangingPunct="0">
              <a:defRPr b="1" i="1">
                <a:solidFill>
                  <a:srgbClr val="FF0000"/>
                </a:solidFill>
                <a:latin typeface="Arial" charset="0"/>
              </a:defRPr>
            </a:lvl4pPr>
            <a:lvl5pPr marL="1963805" indent="-218551" defTabSz="922941" eaLnBrk="0" hangingPunct="0">
              <a:defRPr b="1" i="1">
                <a:solidFill>
                  <a:srgbClr val="FF0000"/>
                </a:solidFill>
                <a:latin typeface="Arial" charset="0"/>
              </a:defRPr>
            </a:lvl5pPr>
            <a:lvl6pPr marL="2416626" indent="-218551" defTabSz="922941" eaLnBrk="0" fontAlgn="base" hangingPunct="0">
              <a:spcBef>
                <a:spcPct val="0"/>
              </a:spcBef>
              <a:spcAft>
                <a:spcPct val="0"/>
              </a:spcAft>
              <a:defRPr b="1" i="1">
                <a:solidFill>
                  <a:srgbClr val="FF0000"/>
                </a:solidFill>
                <a:latin typeface="Arial" charset="0"/>
              </a:defRPr>
            </a:lvl6pPr>
            <a:lvl7pPr marL="2869450" indent="-218551" defTabSz="922941" eaLnBrk="0" fontAlgn="base" hangingPunct="0">
              <a:spcBef>
                <a:spcPct val="0"/>
              </a:spcBef>
              <a:spcAft>
                <a:spcPct val="0"/>
              </a:spcAft>
              <a:defRPr b="1" i="1">
                <a:solidFill>
                  <a:srgbClr val="FF0000"/>
                </a:solidFill>
                <a:latin typeface="Arial" charset="0"/>
              </a:defRPr>
            </a:lvl7pPr>
            <a:lvl8pPr marL="3322272" indent="-218551" defTabSz="922941" eaLnBrk="0" fontAlgn="base" hangingPunct="0">
              <a:spcBef>
                <a:spcPct val="0"/>
              </a:spcBef>
              <a:spcAft>
                <a:spcPct val="0"/>
              </a:spcAft>
              <a:defRPr b="1" i="1">
                <a:solidFill>
                  <a:srgbClr val="FF0000"/>
                </a:solidFill>
                <a:latin typeface="Arial" charset="0"/>
              </a:defRPr>
            </a:lvl8pPr>
            <a:lvl9pPr marL="3775095" indent="-218551" defTabSz="922941" eaLnBrk="0" fontAlgn="base" hangingPunct="0">
              <a:spcBef>
                <a:spcPct val="0"/>
              </a:spcBef>
              <a:spcAft>
                <a:spcPct val="0"/>
              </a:spcAft>
              <a:defRPr b="1" i="1">
                <a:solidFill>
                  <a:srgbClr val="FF0000"/>
                </a:solidFill>
                <a:latin typeface="Arial" charset="0"/>
              </a:defRPr>
            </a:lvl9pPr>
          </a:lstStyle>
          <a:p>
            <a:pPr eaLnBrk="1" hangingPunct="1"/>
            <a:fld id="{9F6A3078-1E4B-4BD9-9879-CACD3BE35EFF}" type="slidenum">
              <a:rPr lang="en-US" b="0" i="0">
                <a:solidFill>
                  <a:prstClr val="black"/>
                </a:solidFill>
                <a:latin typeface="Times New Roman" pitchFamily="18" charset="0"/>
              </a:rPr>
              <a:pPr eaLnBrk="1" hangingPunct="1"/>
              <a:t>7</a:t>
            </a:fld>
            <a:endParaRPr lang="en-US" b="0" i="0" dirty="0">
              <a:solidFill>
                <a:prstClr val="black"/>
              </a:solidFill>
              <a:latin typeface="Times New Roman" pitchFamily="18" charset="0"/>
            </a:endParaRPr>
          </a:p>
        </p:txBody>
      </p:sp>
      <p:sp>
        <p:nvSpPr>
          <p:cNvPr id="25603" name="Rectangle 2"/>
          <p:cNvSpPr>
            <a:spLocks noGrp="1" noRot="1" noChangeAspect="1" noChangeArrowheads="1" noTextEdit="1"/>
          </p:cNvSpPr>
          <p:nvPr>
            <p:ph type="sldImg"/>
          </p:nvPr>
        </p:nvSpPr>
        <p:spPr>
          <a:xfrm>
            <a:off x="1189038" y="698500"/>
            <a:ext cx="4643437" cy="3482975"/>
          </a:xfrm>
          <a:ln/>
        </p:spPr>
      </p:sp>
      <p:sp>
        <p:nvSpPr>
          <p:cNvPr id="25604" name="Rectangle 3"/>
          <p:cNvSpPr>
            <a:spLocks noGrp="1" noChangeArrowheads="1"/>
          </p:cNvSpPr>
          <p:nvPr>
            <p:ph type="body" idx="1"/>
          </p:nvPr>
        </p:nvSpPr>
        <p:spPr>
          <a:xfrm>
            <a:off x="914402" y="4419606"/>
            <a:ext cx="5140325" cy="4183063"/>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latin typeface="+mn-lt"/>
              </a:rPr>
              <a:t>As a first step, functional limitations should be identified. A claim limitation is functional when it recites a feature by what it </a:t>
            </a:r>
            <a:r>
              <a:rPr lang="en-US" sz="1200" b="1" baseline="0" dirty="0" smtClean="0">
                <a:solidFill>
                  <a:schemeClr val="tx1"/>
                </a:solidFill>
                <a:latin typeface="+mn-lt"/>
              </a:rPr>
              <a:t>does</a:t>
            </a:r>
            <a:r>
              <a:rPr lang="en-US" sz="1200" baseline="0" dirty="0" smtClean="0">
                <a:solidFill>
                  <a:schemeClr val="tx1"/>
                </a:solidFill>
                <a:latin typeface="+mn-lt"/>
              </a:rPr>
              <a:t> rather than by what it </a:t>
            </a:r>
            <a:r>
              <a:rPr lang="en-US" sz="1200" b="1" baseline="0" dirty="0" smtClean="0">
                <a:solidFill>
                  <a:schemeClr val="tx1"/>
                </a:solidFill>
                <a:latin typeface="+mn-lt"/>
              </a:rPr>
              <a:t>is</a:t>
            </a:r>
            <a:r>
              <a:rPr lang="en-US" sz="1200" b="0" baseline="0" dirty="0" smtClean="0">
                <a:solidFill>
                  <a:schemeClr val="tx1"/>
                </a:solidFill>
                <a:latin typeface="+mn-lt"/>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latin typeface="+mn-lt"/>
              </a:rPr>
              <a:t>Claims often use functional language to add further description to some structure or action.  Functional language is also often used to explain how elements or steps tie together or to provide context to claim elements.  The use of functional language in a claim does not, by itself, render a claim improper.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latin typeface="+mn-lt"/>
              </a:rPr>
              <a:t>Functional language must be evaluated like any other claim limitation for what it conveys to one of ordinary skill in the art.  When establishing the broadest reasonable interpretation of a claim, all words must be considered and evaluated for what, if any, limits they impose on the claim scope.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p:txBody>
          <a:bodyPr/>
          <a:lstStyle>
            <a:lvl1pPr defTabSz="922941" eaLnBrk="0" hangingPunct="0">
              <a:defRPr b="1" i="1">
                <a:solidFill>
                  <a:srgbClr val="FF0000"/>
                </a:solidFill>
                <a:latin typeface="Arial" charset="0"/>
              </a:defRPr>
            </a:lvl1pPr>
            <a:lvl2pPr marL="709107" indent="-272009" defTabSz="922941" eaLnBrk="0" hangingPunct="0">
              <a:defRPr b="1" i="1">
                <a:solidFill>
                  <a:srgbClr val="FF0000"/>
                </a:solidFill>
                <a:latin typeface="Arial" charset="0"/>
              </a:defRPr>
            </a:lvl2pPr>
            <a:lvl3pPr marL="1091177" indent="-218551" defTabSz="922941" eaLnBrk="0" hangingPunct="0">
              <a:defRPr b="1" i="1">
                <a:solidFill>
                  <a:srgbClr val="FF0000"/>
                </a:solidFill>
                <a:latin typeface="Arial" charset="0"/>
              </a:defRPr>
            </a:lvl3pPr>
            <a:lvl4pPr marL="1528277" indent="-218551" defTabSz="922941" eaLnBrk="0" hangingPunct="0">
              <a:defRPr b="1" i="1">
                <a:solidFill>
                  <a:srgbClr val="FF0000"/>
                </a:solidFill>
                <a:latin typeface="Arial" charset="0"/>
              </a:defRPr>
            </a:lvl4pPr>
            <a:lvl5pPr marL="1963805" indent="-218551" defTabSz="922941" eaLnBrk="0" hangingPunct="0">
              <a:defRPr b="1" i="1">
                <a:solidFill>
                  <a:srgbClr val="FF0000"/>
                </a:solidFill>
                <a:latin typeface="Arial" charset="0"/>
              </a:defRPr>
            </a:lvl5pPr>
            <a:lvl6pPr marL="2416626" indent="-218551" defTabSz="922941" eaLnBrk="0" fontAlgn="base" hangingPunct="0">
              <a:spcBef>
                <a:spcPct val="0"/>
              </a:spcBef>
              <a:spcAft>
                <a:spcPct val="0"/>
              </a:spcAft>
              <a:defRPr b="1" i="1">
                <a:solidFill>
                  <a:srgbClr val="FF0000"/>
                </a:solidFill>
                <a:latin typeface="Arial" charset="0"/>
              </a:defRPr>
            </a:lvl6pPr>
            <a:lvl7pPr marL="2869450" indent="-218551" defTabSz="922941" eaLnBrk="0" fontAlgn="base" hangingPunct="0">
              <a:spcBef>
                <a:spcPct val="0"/>
              </a:spcBef>
              <a:spcAft>
                <a:spcPct val="0"/>
              </a:spcAft>
              <a:defRPr b="1" i="1">
                <a:solidFill>
                  <a:srgbClr val="FF0000"/>
                </a:solidFill>
                <a:latin typeface="Arial" charset="0"/>
              </a:defRPr>
            </a:lvl7pPr>
            <a:lvl8pPr marL="3322272" indent="-218551" defTabSz="922941" eaLnBrk="0" fontAlgn="base" hangingPunct="0">
              <a:spcBef>
                <a:spcPct val="0"/>
              </a:spcBef>
              <a:spcAft>
                <a:spcPct val="0"/>
              </a:spcAft>
              <a:defRPr b="1" i="1">
                <a:solidFill>
                  <a:srgbClr val="FF0000"/>
                </a:solidFill>
                <a:latin typeface="Arial" charset="0"/>
              </a:defRPr>
            </a:lvl8pPr>
            <a:lvl9pPr marL="3775095" indent="-218551" defTabSz="922941" eaLnBrk="0" fontAlgn="base" hangingPunct="0">
              <a:spcBef>
                <a:spcPct val="0"/>
              </a:spcBef>
              <a:spcAft>
                <a:spcPct val="0"/>
              </a:spcAft>
              <a:defRPr b="1" i="1">
                <a:solidFill>
                  <a:srgbClr val="FF0000"/>
                </a:solidFill>
                <a:latin typeface="Arial" charset="0"/>
              </a:defRPr>
            </a:lvl9pPr>
          </a:lstStyle>
          <a:p>
            <a:pPr eaLnBrk="1" hangingPunct="1"/>
            <a:fld id="{9F6A3078-1E4B-4BD9-9879-CACD3BE35EFF}" type="slidenum">
              <a:rPr lang="en-US" b="0" i="0">
                <a:solidFill>
                  <a:prstClr val="black"/>
                </a:solidFill>
                <a:latin typeface="Times New Roman" pitchFamily="18" charset="0"/>
              </a:rPr>
              <a:pPr eaLnBrk="1" hangingPunct="1"/>
              <a:t>8</a:t>
            </a:fld>
            <a:endParaRPr lang="en-US" b="0" i="0" dirty="0">
              <a:solidFill>
                <a:prstClr val="black"/>
              </a:solidFill>
              <a:latin typeface="Times New Roman" pitchFamily="18" charset="0"/>
            </a:endParaRPr>
          </a:p>
        </p:txBody>
      </p:sp>
      <p:sp>
        <p:nvSpPr>
          <p:cNvPr id="25603" name="Rectangle 2"/>
          <p:cNvSpPr>
            <a:spLocks noGrp="1" noRot="1" noChangeAspect="1" noChangeArrowheads="1" noTextEdit="1"/>
          </p:cNvSpPr>
          <p:nvPr>
            <p:ph type="sldImg"/>
          </p:nvPr>
        </p:nvSpPr>
        <p:spPr>
          <a:xfrm>
            <a:off x="1189038" y="698500"/>
            <a:ext cx="4643437" cy="3482975"/>
          </a:xfrm>
          <a:ln/>
        </p:spPr>
      </p:sp>
      <p:sp>
        <p:nvSpPr>
          <p:cNvPr id="25604" name="Rectangle 3"/>
          <p:cNvSpPr>
            <a:spLocks noGrp="1" noChangeArrowheads="1"/>
          </p:cNvSpPr>
          <p:nvPr>
            <p:ph type="body" idx="1"/>
          </p:nvPr>
        </p:nvSpPr>
        <p:spPr>
          <a:xfrm>
            <a:off x="914402" y="4419606"/>
            <a:ext cx="5140325" cy="4183063"/>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latin typeface="+mn-lt"/>
              </a:rPr>
              <a:t>Typically, functional language is used in a claim limitation in two ways.  One way is as “means-plus-function” limitations, which are functional limitations authorized by 35 USC 112(f) (or pre-AIA 35 USC 112, sixth paragraph).  These types of limitations are covered in the first four modules in this series and can be found on the website under Examiner Guidance and Training.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latin typeface="+mn-lt"/>
              </a:rPr>
              <a:t>The other way functional language is typically used is when it is recited with some structure, material or action to define a particular capability or purpose served by that recited structure, material or action.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latin typeface="+mn-lt"/>
              </a:rPr>
              <a:t>A simple example is a cup with a spout.  This can be defined using structural terms as “a cup having a rim with an outwardly extending V-shaped section.”  It could also be defined using functional terms as “a cup having a rim shaped to facilitate pouring a stream of liquid.”  In the latter case, the shape of the rim structure is further described by the function it is designed to perform.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latin typeface="+mn-lt"/>
              </a:rPr>
              <a:t>In rare circumstances, functional language can also be used without invoking 112(f) or without any recitation of structure, material or actions.  In these situations, it is necessary to ensure that the boundaries of the claim limitation can be understood.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latin typeface="+mn-lt"/>
              </a:rPr>
              <a:t>As we will discuss during this training, understanding the boundaries of a limitation that uses functional language is critical to proper claim interpretation and, in turn, proper application of prior art.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latin typeface="+mn-lt"/>
              </a:rPr>
              <a:t>See MPEP 2181 &amp; 2111 for more information on these two types of functional claiming.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p:txBody>
          <a:bodyPr/>
          <a:lstStyle>
            <a:lvl1pPr defTabSz="922941" eaLnBrk="0" hangingPunct="0">
              <a:defRPr b="1" i="1">
                <a:solidFill>
                  <a:srgbClr val="FF0000"/>
                </a:solidFill>
                <a:latin typeface="Arial" charset="0"/>
              </a:defRPr>
            </a:lvl1pPr>
            <a:lvl2pPr marL="709107" indent="-272009" defTabSz="922941" eaLnBrk="0" hangingPunct="0">
              <a:defRPr b="1" i="1">
                <a:solidFill>
                  <a:srgbClr val="FF0000"/>
                </a:solidFill>
                <a:latin typeface="Arial" charset="0"/>
              </a:defRPr>
            </a:lvl2pPr>
            <a:lvl3pPr marL="1091177" indent="-218551" defTabSz="922941" eaLnBrk="0" hangingPunct="0">
              <a:defRPr b="1" i="1">
                <a:solidFill>
                  <a:srgbClr val="FF0000"/>
                </a:solidFill>
                <a:latin typeface="Arial" charset="0"/>
              </a:defRPr>
            </a:lvl3pPr>
            <a:lvl4pPr marL="1528277" indent="-218551" defTabSz="922941" eaLnBrk="0" hangingPunct="0">
              <a:defRPr b="1" i="1">
                <a:solidFill>
                  <a:srgbClr val="FF0000"/>
                </a:solidFill>
                <a:latin typeface="Arial" charset="0"/>
              </a:defRPr>
            </a:lvl4pPr>
            <a:lvl5pPr marL="1963805" indent="-218551" defTabSz="922941" eaLnBrk="0" hangingPunct="0">
              <a:defRPr b="1" i="1">
                <a:solidFill>
                  <a:srgbClr val="FF0000"/>
                </a:solidFill>
                <a:latin typeface="Arial" charset="0"/>
              </a:defRPr>
            </a:lvl5pPr>
            <a:lvl6pPr marL="2416626" indent="-218551" defTabSz="922941" eaLnBrk="0" fontAlgn="base" hangingPunct="0">
              <a:spcBef>
                <a:spcPct val="0"/>
              </a:spcBef>
              <a:spcAft>
                <a:spcPct val="0"/>
              </a:spcAft>
              <a:defRPr b="1" i="1">
                <a:solidFill>
                  <a:srgbClr val="FF0000"/>
                </a:solidFill>
                <a:latin typeface="Arial" charset="0"/>
              </a:defRPr>
            </a:lvl6pPr>
            <a:lvl7pPr marL="2869450" indent="-218551" defTabSz="922941" eaLnBrk="0" fontAlgn="base" hangingPunct="0">
              <a:spcBef>
                <a:spcPct val="0"/>
              </a:spcBef>
              <a:spcAft>
                <a:spcPct val="0"/>
              </a:spcAft>
              <a:defRPr b="1" i="1">
                <a:solidFill>
                  <a:srgbClr val="FF0000"/>
                </a:solidFill>
                <a:latin typeface="Arial" charset="0"/>
              </a:defRPr>
            </a:lvl7pPr>
            <a:lvl8pPr marL="3322272" indent="-218551" defTabSz="922941" eaLnBrk="0" fontAlgn="base" hangingPunct="0">
              <a:spcBef>
                <a:spcPct val="0"/>
              </a:spcBef>
              <a:spcAft>
                <a:spcPct val="0"/>
              </a:spcAft>
              <a:defRPr b="1" i="1">
                <a:solidFill>
                  <a:srgbClr val="FF0000"/>
                </a:solidFill>
                <a:latin typeface="Arial" charset="0"/>
              </a:defRPr>
            </a:lvl8pPr>
            <a:lvl9pPr marL="3775095" indent="-218551" defTabSz="922941" eaLnBrk="0" fontAlgn="base" hangingPunct="0">
              <a:spcBef>
                <a:spcPct val="0"/>
              </a:spcBef>
              <a:spcAft>
                <a:spcPct val="0"/>
              </a:spcAft>
              <a:defRPr b="1" i="1">
                <a:solidFill>
                  <a:srgbClr val="FF0000"/>
                </a:solidFill>
                <a:latin typeface="Arial" charset="0"/>
              </a:defRPr>
            </a:lvl9pPr>
          </a:lstStyle>
          <a:p>
            <a:pPr eaLnBrk="1" hangingPunct="1"/>
            <a:fld id="{9F6A3078-1E4B-4BD9-9879-CACD3BE35EFF}" type="slidenum">
              <a:rPr lang="en-US" b="0" i="0">
                <a:solidFill>
                  <a:prstClr val="black"/>
                </a:solidFill>
                <a:latin typeface="Times New Roman" pitchFamily="18" charset="0"/>
              </a:rPr>
              <a:pPr eaLnBrk="1" hangingPunct="1"/>
              <a:t>9</a:t>
            </a:fld>
            <a:endParaRPr lang="en-US" b="0" i="0" dirty="0">
              <a:solidFill>
                <a:prstClr val="black"/>
              </a:solidFill>
              <a:latin typeface="Times New Roman" pitchFamily="18" charset="0"/>
            </a:endParaRPr>
          </a:p>
        </p:txBody>
      </p:sp>
      <p:sp>
        <p:nvSpPr>
          <p:cNvPr id="25603" name="Rectangle 2"/>
          <p:cNvSpPr>
            <a:spLocks noGrp="1" noRot="1" noChangeAspect="1" noChangeArrowheads="1" noTextEdit="1"/>
          </p:cNvSpPr>
          <p:nvPr>
            <p:ph type="sldImg"/>
          </p:nvPr>
        </p:nvSpPr>
        <p:spPr>
          <a:xfrm>
            <a:off x="1189038" y="698500"/>
            <a:ext cx="4643437" cy="3482975"/>
          </a:xfrm>
          <a:ln/>
        </p:spPr>
      </p:sp>
      <p:sp>
        <p:nvSpPr>
          <p:cNvPr id="25604" name="Rectangle 3"/>
          <p:cNvSpPr>
            <a:spLocks noGrp="1" noChangeArrowheads="1"/>
          </p:cNvSpPr>
          <p:nvPr>
            <p:ph type="body" idx="1"/>
          </p:nvPr>
        </p:nvSpPr>
        <p:spPr>
          <a:xfrm>
            <a:off x="914402" y="4419606"/>
            <a:ext cx="5140325" cy="4183063"/>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During examination, claims are given their broadest reasonable interpretation (BRI) in light of the specification as it would be interpreted by one of ordinary skill in the art.  This is explained in detail in MPEP 2111.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For functional</a:t>
            </a:r>
            <a:r>
              <a:rPr lang="en-US" sz="1200" baseline="0" dirty="0" smtClean="0">
                <a:solidFill>
                  <a:schemeClr val="tx1"/>
                </a:solidFill>
              </a:rPr>
              <a:t> claim language, a</a:t>
            </a:r>
            <a:r>
              <a:rPr lang="en-US" sz="1200" dirty="0" smtClean="0">
                <a:solidFill>
                  <a:schemeClr val="tx1"/>
                </a:solidFill>
              </a:rPr>
              <a:t>n examiner’s determination regarding interpretation will be highly dependent upon the limitation’s contextual use, therefore it is critical to look to the words of the claim and the specification for a proper interpretation.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All words in a claim must be considered in judging the patentability of the claim language - including functional claim limitations. That means that no claim limitations can be ignored.  However, not all limitations will provide a patentable distinction over the prior art.  That is one reason that</a:t>
            </a:r>
            <a:r>
              <a:rPr lang="en-US" sz="1200" baseline="0" dirty="0" smtClean="0">
                <a:solidFill>
                  <a:schemeClr val="tx1"/>
                </a:solidFill>
              </a:rPr>
              <a:t> e</a:t>
            </a:r>
            <a:r>
              <a:rPr lang="en-US" sz="1200" dirty="0" smtClean="0">
                <a:solidFill>
                  <a:schemeClr val="tx1"/>
                </a:solidFill>
              </a:rPr>
              <a:t>xplaining claim interpretation on the record will make the claim scope afforded during prosecution clear.  For example, indicating</a:t>
            </a:r>
            <a:r>
              <a:rPr lang="en-US" sz="1200" baseline="0" dirty="0" smtClean="0">
                <a:solidFill>
                  <a:schemeClr val="tx1"/>
                </a:solidFill>
              </a:rPr>
              <a:t> </a:t>
            </a:r>
            <a:r>
              <a:rPr lang="en-US" sz="1200" dirty="0" smtClean="0">
                <a:solidFill>
                  <a:schemeClr val="tx1"/>
                </a:solidFill>
              </a:rPr>
              <a:t>whether a limitation is considered to provide a patentable</a:t>
            </a:r>
            <a:r>
              <a:rPr lang="en-US" sz="1200" baseline="0" dirty="0" smtClean="0">
                <a:solidFill>
                  <a:schemeClr val="tx1"/>
                </a:solidFill>
              </a:rPr>
              <a:t> distinction will </a:t>
            </a:r>
            <a:r>
              <a:rPr lang="en-US" sz="1200" dirty="0" smtClean="0">
                <a:solidFill>
                  <a:schemeClr val="tx1"/>
                </a:solidFill>
              </a:rPr>
              <a:t>clarify how prior art is applied or why claims define over the prior art.</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3265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189889"/>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atin typeface="Segoe UI"/>
              </a:defRPr>
            </a:lvl1pPr>
          </a:lstStyle>
          <a:p>
            <a:pPr defTabSz="457200"/>
            <a:fld id="{BC9F8D49-474E-764F-BA9A-A887FD2831BF}" type="datetime1">
              <a:rPr lang="en-US" smtClean="0">
                <a:solidFill>
                  <a:prstClr val="black"/>
                </a:solidFill>
              </a:rPr>
              <a:pPr defTabSz="457200"/>
              <a:t>5/21/2015</a:t>
            </a:fld>
            <a:endParaRPr lang="en-US" dirty="0">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Segoe UI"/>
              </a:defRPr>
            </a:lvl1p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atin typeface="Segoe UI"/>
              </a:defRPr>
            </a:lvl1pPr>
          </a:lstStyle>
          <a:p>
            <a:pPr defTabSz="457200"/>
            <a:fld id="{FD0CF2A8-0F06-0B4F-A023-17698AFBF42D}" type="slidenum">
              <a:rPr lang="en-US" smtClean="0">
                <a:solidFill>
                  <a:prstClr val="black"/>
                </a:solidFill>
              </a:rPr>
              <a:pPr defTabSz="457200"/>
              <a:t>‹#›</a:t>
            </a:fld>
            <a:endParaRPr lang="en-US" dirty="0">
              <a:solidFill>
                <a:prstClr val="black"/>
              </a:solidFill>
            </a:endParaRPr>
          </a:p>
        </p:txBody>
      </p:sp>
      <p:sp>
        <p:nvSpPr>
          <p:cNvPr id="10" name="Rectangle 9"/>
          <p:cNvSpPr/>
          <p:nvPr userDrawn="1"/>
        </p:nvSpPr>
        <p:spPr>
          <a:xfrm>
            <a:off x="-6196" y="5140270"/>
            <a:ext cx="9150195" cy="1717729"/>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8" name="Picture 7" descr="USPTO-logo-reverse-stacked-500p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04527" y="5641981"/>
            <a:ext cx="1338876" cy="795277"/>
          </a:xfrm>
          <a:prstGeom prst="rect">
            <a:avLst/>
          </a:prstGeom>
        </p:spPr>
      </p:pic>
      <p:sp>
        <p:nvSpPr>
          <p:cNvPr id="12" name="Rectangle 9"/>
          <p:cNvSpPr/>
          <p:nvPr userDrawn="1"/>
        </p:nvSpPr>
        <p:spPr>
          <a:xfrm>
            <a:off x="-815" y="0"/>
            <a:ext cx="9144000" cy="453626"/>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Tree>
    <p:extLst>
      <p:ext uri="{BB962C8B-B14F-4D97-AF65-F5344CB8AC3E}">
        <p14:creationId xmlns:p14="http://schemas.microsoft.com/office/powerpoint/2010/main" val="1153803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17580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0" y="2222542"/>
            <a:ext cx="4021100" cy="2388533"/>
          </a:xfrm>
          <a:prstGeom prst="rect">
            <a:avLst/>
          </a:prstGeom>
        </p:spPr>
      </p:pic>
    </p:spTree>
    <p:extLst>
      <p:ext uri="{BB962C8B-B14F-4D97-AF65-F5344CB8AC3E}">
        <p14:creationId xmlns:p14="http://schemas.microsoft.com/office/powerpoint/2010/main" val="4088430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1100287"/>
            <a:ext cx="3881188" cy="4657426"/>
          </a:xfrm>
          <a:prstGeom prst="rect">
            <a:avLst/>
          </a:prstGeom>
        </p:spPr>
      </p:pic>
    </p:spTree>
    <p:extLst>
      <p:ext uri="{BB962C8B-B14F-4D97-AF65-F5344CB8AC3E}">
        <p14:creationId xmlns:p14="http://schemas.microsoft.com/office/powerpoint/2010/main" val="3204711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sp>
        <p:nvSpPr>
          <p:cNvPr id="9" name="Rectangle 8"/>
          <p:cNvSpPr/>
          <p:nvPr userDrawn="1"/>
        </p:nvSpPr>
        <p:spPr>
          <a:xfrm>
            <a:off x="0" y="1"/>
            <a:ext cx="9144000" cy="6857999"/>
          </a:xfrm>
          <a:prstGeom prst="rect">
            <a:avLst/>
          </a:prstGeom>
          <a:blipFill dpi="0" rotWithShape="1">
            <a:blip r:embed="rId2">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Title 1"/>
          <p:cNvSpPr>
            <a:spLocks noGrp="1"/>
          </p:cNvSpPr>
          <p:nvPr>
            <p:ph type="ctrTitle"/>
          </p:nvPr>
        </p:nvSpPr>
        <p:spPr>
          <a:xfrm>
            <a:off x="685800" y="1532650"/>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189889"/>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atin typeface="Segoe UI"/>
              </a:defRPr>
            </a:lvl1pPr>
          </a:lstStyle>
          <a:p>
            <a:pPr defTabSz="457200"/>
            <a:fld id="{BC9F8D49-474E-764F-BA9A-A887FD2831BF}" type="datetime1">
              <a:rPr lang="en-US" smtClean="0">
                <a:solidFill>
                  <a:prstClr val="black"/>
                </a:solidFill>
              </a:rPr>
              <a:pPr defTabSz="457200"/>
              <a:t>5/21/2015</a:t>
            </a:fld>
            <a:endParaRPr lang="en-US" dirty="0">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Segoe UI"/>
              </a:defRPr>
            </a:lvl1p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a:defRPr>
                <a:latin typeface="Segoe UI"/>
              </a:defRPr>
            </a:lvl1pPr>
          </a:lstStyle>
          <a:p>
            <a:pPr defTabSz="457200"/>
            <a:fld id="{FD0CF2A8-0F06-0B4F-A023-17698AFBF42D}" type="slidenum">
              <a:rPr lang="en-US" smtClean="0">
                <a:solidFill>
                  <a:prstClr val="black"/>
                </a:solidFill>
              </a:rPr>
              <a:pPr defTabSz="457200"/>
              <a:t>‹#›</a:t>
            </a:fld>
            <a:endParaRPr lang="en-US" dirty="0">
              <a:solidFill>
                <a:prstClr val="black"/>
              </a:solidFill>
            </a:endParaRPr>
          </a:p>
        </p:txBody>
      </p:sp>
      <p:sp>
        <p:nvSpPr>
          <p:cNvPr id="10" name="Rectangle 9"/>
          <p:cNvSpPr/>
          <p:nvPr userDrawn="1"/>
        </p:nvSpPr>
        <p:spPr>
          <a:xfrm>
            <a:off x="-6196" y="5140270"/>
            <a:ext cx="9150195" cy="1717729"/>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8" name="Picture 7" descr="USPTO-logo-reverse-stacked-500p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4527" y="5641981"/>
            <a:ext cx="1338876" cy="795277"/>
          </a:xfrm>
          <a:prstGeom prst="rect">
            <a:avLst/>
          </a:prstGeom>
        </p:spPr>
      </p:pic>
      <p:sp>
        <p:nvSpPr>
          <p:cNvPr id="12" name="Rectangle 9"/>
          <p:cNvSpPr/>
          <p:nvPr userDrawn="1"/>
        </p:nvSpPr>
        <p:spPr>
          <a:xfrm>
            <a:off x="-815" y="0"/>
            <a:ext cx="9144000" cy="453626"/>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Tree>
    <p:extLst>
      <p:ext uri="{BB962C8B-B14F-4D97-AF65-F5344CB8AC3E}">
        <p14:creationId xmlns:p14="http://schemas.microsoft.com/office/powerpoint/2010/main" val="1211501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737101"/>
            <a:ext cx="8229600" cy="40175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54933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546364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106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106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0588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603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6"/>
            <a:ext cx="4041775" cy="3603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7239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17006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8266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698499"/>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698499"/>
            <a:ext cx="5111750" cy="54276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2" y="1860549"/>
            <a:ext cx="3008313" cy="4265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60688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71496"/>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37101"/>
            <a:ext cx="8229600" cy="438906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9"/>
          <p:cNvSpPr/>
          <p:nvPr/>
        </p:nvSpPr>
        <p:spPr>
          <a:xfrm>
            <a:off x="-815" y="0"/>
            <a:ext cx="9144000" cy="453626"/>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5" name="Picture 4" descr="USPTO-logo-black-bug-only-500px.png"/>
          <p:cNvPicPr>
            <a:picLocks noChangeAspect="1"/>
          </p:cNvPicPr>
          <p:nvPr/>
        </p:nvPicPr>
        <p:blipFill>
          <a:blip r:embed="rId14" cstate="print">
            <a:alphaModFix amt="4000"/>
            <a:extLst>
              <a:ext uri="{28A0092B-C50C-407E-A947-70E740481C1C}">
                <a14:useLocalDpi xmlns:a14="http://schemas.microsoft.com/office/drawing/2010/main" val="0"/>
              </a:ext>
            </a:extLst>
          </a:blip>
          <a:stretch>
            <a:fillRect/>
          </a:stretch>
        </p:blipFill>
        <p:spPr>
          <a:xfrm>
            <a:off x="7404528" y="5877023"/>
            <a:ext cx="1338875" cy="560234"/>
          </a:xfrm>
          <a:prstGeom prst="rect">
            <a:avLst/>
          </a:prstGeom>
        </p:spPr>
      </p:pic>
    </p:spTree>
    <p:extLst>
      <p:ext uri="{BB962C8B-B14F-4D97-AF65-F5344CB8AC3E}">
        <p14:creationId xmlns:p14="http://schemas.microsoft.com/office/powerpoint/2010/main" val="2016179413"/>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 id="2147483897" r:id="rId12"/>
  </p:sldLayoutIdLst>
  <p:hf sldNum="0" hdr="0" ftr="0" dt="0"/>
  <p:txStyles>
    <p:titleStyle>
      <a:lvl1pPr algn="ctr" defTabSz="457200" rtl="0" eaLnBrk="1" latinLnBrk="0" hangingPunct="1">
        <a:spcBef>
          <a:spcPct val="0"/>
        </a:spcBef>
        <a:buNone/>
        <a:defRPr sz="4400" b="1" kern="1200">
          <a:solidFill>
            <a:schemeClr val="tx1"/>
          </a:solidFill>
          <a:latin typeface="Segoe UI"/>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Segoe U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88562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9100" y="228600"/>
            <a:ext cx="8229600" cy="1143000"/>
          </a:xfrm>
        </p:spPr>
        <p:txBody>
          <a:bodyPr>
            <a:noAutofit/>
          </a:bodyPr>
          <a:lstStyle/>
          <a:p>
            <a:r>
              <a:rPr lang="en-US" sz="3200" dirty="0" smtClean="0"/>
              <a:t>Limits Imposed by Functional Claim Language</a:t>
            </a:r>
            <a:endParaRPr lang="en-US" sz="3200" dirty="0"/>
          </a:p>
        </p:txBody>
      </p:sp>
      <p:sp>
        <p:nvSpPr>
          <p:cNvPr id="6" name="Content Placeholder 5"/>
          <p:cNvSpPr>
            <a:spLocks noGrp="1"/>
          </p:cNvSpPr>
          <p:nvPr>
            <p:ph idx="1"/>
          </p:nvPr>
        </p:nvSpPr>
        <p:spPr>
          <a:xfrm>
            <a:off x="419100" y="1524000"/>
            <a:ext cx="8229600" cy="5105400"/>
          </a:xfrm>
        </p:spPr>
        <p:txBody>
          <a:bodyPr>
            <a:normAutofit fontScale="77500" lnSpcReduction="20000"/>
          </a:bodyPr>
          <a:lstStyle/>
          <a:p>
            <a:pPr>
              <a:spcAft>
                <a:spcPts val="600"/>
              </a:spcAft>
            </a:pPr>
            <a:r>
              <a:rPr lang="en-US" sz="3500" dirty="0" smtClean="0"/>
              <a:t>Functional language can impose limits on claim scope and must be considered when construing a claim</a:t>
            </a:r>
          </a:p>
          <a:p>
            <a:pPr marL="800100" lvl="1" indent="-342900">
              <a:spcAft>
                <a:spcPts val="600"/>
              </a:spcAft>
            </a:pPr>
            <a:r>
              <a:rPr lang="en-US" dirty="0"/>
              <a:t>When 112(f) is invoked, the BRI of the “means-plus-function” limitation is restricted to the structure in the supporting disclosure and its equivalents</a:t>
            </a:r>
          </a:p>
          <a:p>
            <a:pPr lvl="1">
              <a:spcAft>
                <a:spcPts val="600"/>
              </a:spcAft>
            </a:pPr>
            <a:r>
              <a:rPr lang="en-US" dirty="0" smtClean="0"/>
              <a:t>When 112(f) is not invoked and an element is recited along with a function, that element is construed as being capable of performing the function – in other words, the BRI of that element is limited by the function</a:t>
            </a:r>
          </a:p>
          <a:p>
            <a:pPr lvl="2">
              <a:spcAft>
                <a:spcPts val="600"/>
              </a:spcAft>
            </a:pPr>
            <a:r>
              <a:rPr lang="en-US" sz="2700" dirty="0" smtClean="0"/>
              <a:t>When functional language is recited in a claim </a:t>
            </a:r>
            <a:r>
              <a:rPr lang="en-US" sz="2700" i="1" dirty="0" smtClean="0"/>
              <a:t>without</a:t>
            </a:r>
            <a:r>
              <a:rPr lang="en-US" sz="2700" dirty="0" smtClean="0"/>
              <a:t> connection to any structure, material or acts, it raises issues of whether the boundaries of the claim limitation can be understood and whether any limits are imposed by the language</a:t>
            </a:r>
            <a:endParaRPr lang="en-US" sz="2700" dirty="0"/>
          </a:p>
        </p:txBody>
      </p:sp>
      <p:sp>
        <p:nvSpPr>
          <p:cNvPr id="8" name="Rectangle 2054"/>
          <p:cNvSpPr>
            <a:spLocks noGrp="1" noChangeArrowheads="1"/>
          </p:cNvSpPr>
          <p:nvPr>
            <p:ph type="sldNum" sz="quarter" idx="4294967295"/>
          </p:nvPr>
        </p:nvSpPr>
        <p:spPr>
          <a:xfrm>
            <a:off x="8382000" y="6324600"/>
            <a:ext cx="762000" cy="228600"/>
          </a:xfrm>
          <a:prstGeom prst="rect">
            <a:avLst/>
          </a:prstGeom>
        </p:spPr>
        <p:txBody>
          <a:bodyPr/>
          <a:lstStyle/>
          <a:p>
            <a:pPr>
              <a:defRPr/>
            </a:pPr>
            <a:fld id="{F36444ED-B8CD-4BBA-A243-31E16A17005E}" type="slidenum">
              <a:rPr lang="en-US"/>
              <a:pPr>
                <a:defRPr/>
              </a:pPr>
              <a:t>10</a:t>
            </a:fld>
            <a:endParaRPr lang="en-US" dirty="0"/>
          </a:p>
        </p:txBody>
      </p:sp>
      <p:sp>
        <p:nvSpPr>
          <p:cNvPr id="5" name="Slide Number Placeholder 5"/>
          <p:cNvSpPr txBox="1">
            <a:spLocks noGrp="1"/>
          </p:cNvSpPr>
          <p:nvPr/>
        </p:nvSpPr>
        <p:spPr bwMode="auto">
          <a:xfrm>
            <a:off x="7086600" y="6324600"/>
            <a:ext cx="1905000" cy="457200"/>
          </a:xfrm>
          <a:prstGeom prst="rect">
            <a:avLst/>
          </a:prstGeom>
          <a:noFill/>
          <a:ln>
            <a:miter lim="800000"/>
            <a:headEnd/>
            <a:tailEnd/>
          </a:ln>
        </p:spPr>
        <p:txBody>
          <a:bodyPr bIns="9144" anchor="b"/>
          <a:lstStyle/>
          <a:p>
            <a:pPr algn="r" fontAlgn="base">
              <a:spcBef>
                <a:spcPct val="0"/>
              </a:spcBef>
              <a:spcAft>
                <a:spcPct val="0"/>
              </a:spcAft>
              <a:defRPr/>
            </a:pPr>
            <a:endParaRPr lang="en-US" sz="1200" dirty="0">
              <a:solidFill>
                <a:srgbClr val="273C56"/>
              </a:solidFill>
            </a:endParaRPr>
          </a:p>
        </p:txBody>
      </p:sp>
      <p:sp>
        <p:nvSpPr>
          <p:cNvPr id="15364" name="Rectangle 5"/>
          <p:cNvSpPr>
            <a:spLocks noChangeArrowheads="1"/>
          </p:cNvSpPr>
          <p:nvPr/>
        </p:nvSpPr>
        <p:spPr bwMode="auto">
          <a:xfrm>
            <a:off x="228600" y="2133600"/>
            <a:ext cx="8610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spcBef>
                <a:spcPct val="20000"/>
              </a:spcBef>
              <a:spcAft>
                <a:spcPct val="0"/>
              </a:spcAft>
            </a:pPr>
            <a:endParaRPr lang="en-US" sz="2000" dirty="0">
              <a:solidFill>
                <a:srgbClr val="000000"/>
              </a:solidFill>
            </a:endParaRPr>
          </a:p>
          <a:p>
            <a:pPr marL="342900" indent="-342900" fontAlgn="base">
              <a:spcBef>
                <a:spcPct val="20000"/>
              </a:spcBef>
              <a:spcAft>
                <a:spcPct val="0"/>
              </a:spcAft>
              <a:buFontTx/>
              <a:buChar char="•"/>
            </a:pPr>
            <a:endParaRPr lang="en-US" sz="2000" dirty="0">
              <a:solidFill>
                <a:srgbClr val="000000"/>
              </a:solidFill>
            </a:endParaRPr>
          </a:p>
        </p:txBody>
      </p:sp>
    </p:spTree>
    <p:extLst>
      <p:ext uri="{BB962C8B-B14F-4D97-AF65-F5344CB8AC3E}">
        <p14:creationId xmlns:p14="http://schemas.microsoft.com/office/powerpoint/2010/main" val="2336519975"/>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9100" y="228600"/>
            <a:ext cx="8229600" cy="1143000"/>
          </a:xfrm>
        </p:spPr>
        <p:txBody>
          <a:bodyPr>
            <a:noAutofit/>
          </a:bodyPr>
          <a:lstStyle/>
          <a:p>
            <a:r>
              <a:rPr lang="en-US" sz="3200" dirty="0"/>
              <a:t>Construing Functional Claim </a:t>
            </a:r>
            <a:r>
              <a:rPr lang="en-US" sz="3200" dirty="0" smtClean="0"/>
              <a:t>Limitations - Example</a:t>
            </a:r>
            <a:endParaRPr lang="en-US" sz="3200" dirty="0"/>
          </a:p>
        </p:txBody>
      </p:sp>
      <p:sp>
        <p:nvSpPr>
          <p:cNvPr id="6" name="Content Placeholder 5"/>
          <p:cNvSpPr>
            <a:spLocks noGrp="1"/>
          </p:cNvSpPr>
          <p:nvPr>
            <p:ph idx="1"/>
          </p:nvPr>
        </p:nvSpPr>
        <p:spPr>
          <a:xfrm>
            <a:off x="419100" y="1432301"/>
            <a:ext cx="8229600" cy="4892299"/>
          </a:xfrm>
        </p:spPr>
        <p:txBody>
          <a:bodyPr>
            <a:normAutofit fontScale="70000" lnSpcReduction="20000"/>
          </a:bodyPr>
          <a:lstStyle/>
          <a:p>
            <a:pPr marL="0" lvl="1" indent="0">
              <a:spcAft>
                <a:spcPts val="600"/>
              </a:spcAft>
              <a:buNone/>
            </a:pPr>
            <a:r>
              <a:rPr lang="en-US" dirty="0" smtClean="0"/>
              <a:t>Consider this example claim limitation: </a:t>
            </a:r>
          </a:p>
          <a:p>
            <a:pPr marL="739775" lvl="1" indent="0">
              <a:spcAft>
                <a:spcPts val="600"/>
              </a:spcAft>
              <a:buNone/>
            </a:pPr>
            <a:r>
              <a:rPr lang="en-US" b="1" i="1" dirty="0" smtClean="0"/>
              <a:t>input terminals ‘coupled </a:t>
            </a:r>
            <a:r>
              <a:rPr lang="en-US" b="1" i="1" dirty="0"/>
              <a:t>to </a:t>
            </a:r>
            <a:r>
              <a:rPr lang="en-US" b="1" i="1" dirty="0" smtClean="0"/>
              <a:t>receive’ first and second input variables</a:t>
            </a:r>
            <a:r>
              <a:rPr lang="en-US" b="1" dirty="0" smtClean="0"/>
              <a:t> </a:t>
            </a:r>
          </a:p>
          <a:p>
            <a:pPr>
              <a:spcAft>
                <a:spcPts val="600"/>
              </a:spcAft>
            </a:pPr>
            <a:r>
              <a:rPr lang="en-US" dirty="0" smtClean="0"/>
              <a:t>‘Coupled to receive’ is a description of the function of the terminals</a:t>
            </a:r>
          </a:p>
          <a:p>
            <a:pPr>
              <a:spcAft>
                <a:spcPts val="600"/>
              </a:spcAft>
            </a:pPr>
            <a:r>
              <a:rPr lang="en-US" dirty="0"/>
              <a:t>Taking the words of the claim </a:t>
            </a:r>
            <a:r>
              <a:rPr lang="en-US" dirty="0" smtClean="0"/>
              <a:t>in view of the </a:t>
            </a:r>
            <a:r>
              <a:rPr lang="en-US" dirty="0"/>
              <a:t>specification, the limitation specifies no particular connection and is properly interpreted as broadly “capable of </a:t>
            </a:r>
            <a:r>
              <a:rPr lang="en-US" dirty="0" smtClean="0"/>
              <a:t>receiving” the variables</a:t>
            </a:r>
          </a:p>
          <a:p>
            <a:pPr lvl="1">
              <a:spcAft>
                <a:spcPts val="600"/>
              </a:spcAft>
            </a:pPr>
            <a:r>
              <a:rPr lang="en-US" dirty="0" smtClean="0"/>
              <a:t>The words of the claim do not impose any structural requirement regarding the function in terms of specific input or connection</a:t>
            </a:r>
          </a:p>
          <a:p>
            <a:pPr lvl="1">
              <a:spcAft>
                <a:spcPts val="600"/>
              </a:spcAft>
            </a:pPr>
            <a:r>
              <a:rPr lang="en-US" dirty="0" smtClean="0"/>
              <a:t>The description and drawings show no structural connection for the input terminals</a:t>
            </a:r>
          </a:p>
          <a:p>
            <a:pPr lvl="1">
              <a:spcAft>
                <a:spcPts val="600"/>
              </a:spcAft>
            </a:pPr>
            <a:r>
              <a:rPr lang="en-US" dirty="0" smtClean="0"/>
              <a:t>The BRI is: input terminals capable of receiving first and second input variables; thus, the functional language limits the type of input terminals to those having that capability</a:t>
            </a:r>
          </a:p>
        </p:txBody>
      </p:sp>
      <p:sp>
        <p:nvSpPr>
          <p:cNvPr id="8" name="Rectangle 2054"/>
          <p:cNvSpPr>
            <a:spLocks noGrp="1" noChangeArrowheads="1"/>
          </p:cNvSpPr>
          <p:nvPr>
            <p:ph type="sldNum" sz="quarter" idx="4294967295"/>
          </p:nvPr>
        </p:nvSpPr>
        <p:spPr>
          <a:xfrm>
            <a:off x="8382000" y="6324600"/>
            <a:ext cx="762000" cy="228600"/>
          </a:xfrm>
          <a:prstGeom prst="rect">
            <a:avLst/>
          </a:prstGeom>
        </p:spPr>
        <p:txBody>
          <a:bodyPr/>
          <a:lstStyle/>
          <a:p>
            <a:pPr>
              <a:defRPr/>
            </a:pPr>
            <a:fld id="{F36444ED-B8CD-4BBA-A243-31E16A17005E}" type="slidenum">
              <a:rPr lang="en-US"/>
              <a:pPr>
                <a:defRPr/>
              </a:pPr>
              <a:t>11</a:t>
            </a:fld>
            <a:endParaRPr lang="en-US" dirty="0"/>
          </a:p>
        </p:txBody>
      </p:sp>
      <p:sp>
        <p:nvSpPr>
          <p:cNvPr id="5" name="Slide Number Placeholder 5"/>
          <p:cNvSpPr txBox="1">
            <a:spLocks noGrp="1"/>
          </p:cNvSpPr>
          <p:nvPr/>
        </p:nvSpPr>
        <p:spPr bwMode="auto">
          <a:xfrm>
            <a:off x="7086600" y="6324600"/>
            <a:ext cx="1905000" cy="457200"/>
          </a:xfrm>
          <a:prstGeom prst="rect">
            <a:avLst/>
          </a:prstGeom>
          <a:noFill/>
          <a:ln>
            <a:miter lim="800000"/>
            <a:headEnd/>
            <a:tailEnd/>
          </a:ln>
        </p:spPr>
        <p:txBody>
          <a:bodyPr bIns="9144" anchor="b"/>
          <a:lstStyle/>
          <a:p>
            <a:pPr algn="r" fontAlgn="base">
              <a:spcBef>
                <a:spcPct val="0"/>
              </a:spcBef>
              <a:spcAft>
                <a:spcPct val="0"/>
              </a:spcAft>
              <a:defRPr/>
            </a:pPr>
            <a:endParaRPr lang="en-US" sz="1200" dirty="0">
              <a:solidFill>
                <a:srgbClr val="273C56"/>
              </a:solidFill>
            </a:endParaRPr>
          </a:p>
        </p:txBody>
      </p:sp>
      <p:sp>
        <p:nvSpPr>
          <p:cNvPr id="15364" name="Rectangle 5"/>
          <p:cNvSpPr>
            <a:spLocks noChangeArrowheads="1"/>
          </p:cNvSpPr>
          <p:nvPr/>
        </p:nvSpPr>
        <p:spPr bwMode="auto">
          <a:xfrm>
            <a:off x="228600" y="2133600"/>
            <a:ext cx="8610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spcBef>
                <a:spcPct val="20000"/>
              </a:spcBef>
              <a:spcAft>
                <a:spcPct val="0"/>
              </a:spcAft>
            </a:pPr>
            <a:endParaRPr lang="en-US" sz="2000" dirty="0">
              <a:solidFill>
                <a:srgbClr val="000000"/>
              </a:solidFill>
            </a:endParaRPr>
          </a:p>
          <a:p>
            <a:pPr marL="342900" indent="-342900" fontAlgn="base">
              <a:spcBef>
                <a:spcPct val="20000"/>
              </a:spcBef>
              <a:spcAft>
                <a:spcPct val="0"/>
              </a:spcAft>
              <a:buFontTx/>
              <a:buChar char="•"/>
            </a:pPr>
            <a:endParaRPr lang="en-US" sz="2000" dirty="0">
              <a:solidFill>
                <a:srgbClr val="000000"/>
              </a:solidFill>
            </a:endParaRPr>
          </a:p>
        </p:txBody>
      </p:sp>
    </p:spTree>
    <p:extLst>
      <p:ext uri="{BB962C8B-B14F-4D97-AF65-F5344CB8AC3E}">
        <p14:creationId xmlns:p14="http://schemas.microsoft.com/office/powerpoint/2010/main" val="3257614625"/>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9100" y="304800"/>
            <a:ext cx="8229600" cy="1143000"/>
          </a:xfrm>
        </p:spPr>
        <p:txBody>
          <a:bodyPr>
            <a:noAutofit/>
          </a:bodyPr>
          <a:lstStyle/>
          <a:p>
            <a:r>
              <a:rPr lang="en-US" sz="3200" dirty="0"/>
              <a:t>Construing Functional Claim </a:t>
            </a:r>
            <a:r>
              <a:rPr lang="en-US" sz="3200" dirty="0" smtClean="0"/>
              <a:t>Limitations - Example</a:t>
            </a:r>
            <a:endParaRPr lang="en-US" sz="3200" dirty="0"/>
          </a:p>
        </p:txBody>
      </p:sp>
      <p:sp>
        <p:nvSpPr>
          <p:cNvPr id="6" name="Content Placeholder 5"/>
          <p:cNvSpPr>
            <a:spLocks noGrp="1"/>
          </p:cNvSpPr>
          <p:nvPr>
            <p:ph idx="1"/>
          </p:nvPr>
        </p:nvSpPr>
        <p:spPr>
          <a:xfrm>
            <a:off x="419100" y="1630550"/>
            <a:ext cx="8229600" cy="4892299"/>
          </a:xfrm>
        </p:spPr>
        <p:txBody>
          <a:bodyPr>
            <a:normAutofit fontScale="70000" lnSpcReduction="20000"/>
          </a:bodyPr>
          <a:lstStyle/>
          <a:p>
            <a:pPr marL="0" indent="0">
              <a:spcAft>
                <a:spcPts val="600"/>
              </a:spcAft>
              <a:buNone/>
            </a:pPr>
            <a:r>
              <a:rPr lang="en-US" dirty="0" smtClean="0"/>
              <a:t>Consider this example claim limitation: </a:t>
            </a:r>
          </a:p>
          <a:p>
            <a:pPr marL="0" indent="0">
              <a:spcAft>
                <a:spcPts val="600"/>
              </a:spcAft>
              <a:buNone/>
            </a:pPr>
            <a:r>
              <a:rPr lang="en-US" b="1" i="1" dirty="0" smtClean="0"/>
              <a:t>…</a:t>
            </a:r>
            <a:r>
              <a:rPr lang="en-US" b="1" dirty="0" smtClean="0"/>
              <a:t>aesthetic circuitry </a:t>
            </a:r>
            <a:r>
              <a:rPr lang="en-US" b="1" i="1" dirty="0" smtClean="0"/>
              <a:t>for interactively introducing aesthetically desired alterations into said appearance signals to produce modified appearance signals</a:t>
            </a:r>
          </a:p>
          <a:p>
            <a:pPr>
              <a:spcAft>
                <a:spcPts val="600"/>
              </a:spcAft>
            </a:pPr>
            <a:r>
              <a:rPr lang="en-US" dirty="0" smtClean="0"/>
              <a:t>“Circuitry” in this case connotes structure</a:t>
            </a:r>
          </a:p>
          <a:p>
            <a:pPr>
              <a:spcAft>
                <a:spcPts val="600"/>
              </a:spcAft>
            </a:pPr>
            <a:r>
              <a:rPr lang="en-US" dirty="0" smtClean="0"/>
              <a:t>The functional language adds further structural limits by describing the operation of the circuit.</a:t>
            </a:r>
          </a:p>
          <a:p>
            <a:pPr lvl="1">
              <a:spcAft>
                <a:spcPts val="600"/>
              </a:spcAft>
            </a:pPr>
            <a:r>
              <a:rPr lang="en-US" dirty="0" smtClean="0"/>
              <a:t>The input is “appearance signals” produced by the scanner, </a:t>
            </a:r>
          </a:p>
          <a:p>
            <a:pPr lvl="1">
              <a:spcAft>
                <a:spcPts val="600"/>
              </a:spcAft>
            </a:pPr>
            <a:r>
              <a:rPr lang="en-US" dirty="0" smtClean="0"/>
              <a:t>The objective is to “interactively introduce aesthetically desired alterations into the appearance signals”, and</a:t>
            </a:r>
          </a:p>
          <a:p>
            <a:pPr lvl="1">
              <a:spcAft>
                <a:spcPts val="600"/>
              </a:spcAft>
            </a:pPr>
            <a:r>
              <a:rPr lang="en-US" dirty="0" smtClean="0"/>
              <a:t>The output is “modified appearance signals”. </a:t>
            </a:r>
          </a:p>
          <a:p>
            <a:pPr>
              <a:spcAft>
                <a:spcPts val="600"/>
              </a:spcAft>
            </a:pPr>
            <a:r>
              <a:rPr lang="en-US" dirty="0" smtClean="0"/>
              <a:t>The BRI is limited to circuitry that is capable of interactively introducing aesthetically desired alterations into appearance signals to produce modified appearance signals</a:t>
            </a:r>
            <a:endParaRPr lang="en-US" dirty="0"/>
          </a:p>
        </p:txBody>
      </p:sp>
      <p:sp>
        <p:nvSpPr>
          <p:cNvPr id="8" name="Rectangle 2054"/>
          <p:cNvSpPr>
            <a:spLocks noGrp="1" noChangeArrowheads="1"/>
          </p:cNvSpPr>
          <p:nvPr>
            <p:ph type="sldNum" sz="quarter" idx="4294967295"/>
          </p:nvPr>
        </p:nvSpPr>
        <p:spPr>
          <a:xfrm>
            <a:off x="8382000" y="6324600"/>
            <a:ext cx="762000" cy="228600"/>
          </a:xfrm>
          <a:prstGeom prst="rect">
            <a:avLst/>
          </a:prstGeom>
        </p:spPr>
        <p:txBody>
          <a:bodyPr/>
          <a:lstStyle/>
          <a:p>
            <a:pPr>
              <a:defRPr/>
            </a:pPr>
            <a:fld id="{F36444ED-B8CD-4BBA-A243-31E16A17005E}" type="slidenum">
              <a:rPr lang="en-US"/>
              <a:pPr>
                <a:defRPr/>
              </a:pPr>
              <a:t>12</a:t>
            </a:fld>
            <a:endParaRPr lang="en-US" dirty="0"/>
          </a:p>
        </p:txBody>
      </p:sp>
      <p:sp>
        <p:nvSpPr>
          <p:cNvPr id="5" name="Slide Number Placeholder 5"/>
          <p:cNvSpPr txBox="1">
            <a:spLocks noGrp="1"/>
          </p:cNvSpPr>
          <p:nvPr/>
        </p:nvSpPr>
        <p:spPr bwMode="auto">
          <a:xfrm>
            <a:off x="7086600" y="6324600"/>
            <a:ext cx="1905000" cy="457200"/>
          </a:xfrm>
          <a:prstGeom prst="rect">
            <a:avLst/>
          </a:prstGeom>
          <a:noFill/>
          <a:ln>
            <a:miter lim="800000"/>
            <a:headEnd/>
            <a:tailEnd/>
          </a:ln>
        </p:spPr>
        <p:txBody>
          <a:bodyPr bIns="9144" anchor="b"/>
          <a:lstStyle/>
          <a:p>
            <a:pPr algn="r" fontAlgn="base">
              <a:spcBef>
                <a:spcPct val="0"/>
              </a:spcBef>
              <a:spcAft>
                <a:spcPct val="0"/>
              </a:spcAft>
              <a:defRPr/>
            </a:pPr>
            <a:endParaRPr lang="en-US" sz="1200" dirty="0">
              <a:solidFill>
                <a:srgbClr val="273C56"/>
              </a:solidFill>
            </a:endParaRPr>
          </a:p>
        </p:txBody>
      </p:sp>
      <p:sp>
        <p:nvSpPr>
          <p:cNvPr id="15364" name="Rectangle 5"/>
          <p:cNvSpPr>
            <a:spLocks noChangeArrowheads="1"/>
          </p:cNvSpPr>
          <p:nvPr/>
        </p:nvSpPr>
        <p:spPr bwMode="auto">
          <a:xfrm>
            <a:off x="228600" y="2133600"/>
            <a:ext cx="8610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spcBef>
                <a:spcPct val="20000"/>
              </a:spcBef>
              <a:spcAft>
                <a:spcPct val="0"/>
              </a:spcAft>
            </a:pPr>
            <a:endParaRPr lang="en-US" sz="2000" dirty="0">
              <a:solidFill>
                <a:srgbClr val="000000"/>
              </a:solidFill>
            </a:endParaRPr>
          </a:p>
          <a:p>
            <a:pPr marL="342900" indent="-342900" fontAlgn="base">
              <a:spcBef>
                <a:spcPct val="20000"/>
              </a:spcBef>
              <a:spcAft>
                <a:spcPct val="0"/>
              </a:spcAft>
              <a:buFontTx/>
              <a:buChar char="•"/>
            </a:pPr>
            <a:endParaRPr lang="en-US" sz="2000" dirty="0">
              <a:solidFill>
                <a:srgbClr val="000000"/>
              </a:solidFill>
            </a:endParaRPr>
          </a:p>
        </p:txBody>
      </p:sp>
    </p:spTree>
    <p:extLst>
      <p:ext uri="{BB962C8B-B14F-4D97-AF65-F5344CB8AC3E}">
        <p14:creationId xmlns:p14="http://schemas.microsoft.com/office/powerpoint/2010/main" val="458015989"/>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71496"/>
            <a:ext cx="8229600" cy="695304"/>
          </a:xfrm>
        </p:spPr>
        <p:txBody>
          <a:bodyPr>
            <a:noAutofit/>
          </a:bodyPr>
          <a:lstStyle/>
          <a:p>
            <a:r>
              <a:rPr lang="en-US" sz="3200" dirty="0" smtClean="0"/>
              <a:t>Intended Use or Result</a:t>
            </a:r>
            <a:endParaRPr lang="en-US" sz="3200" dirty="0"/>
          </a:p>
        </p:txBody>
      </p:sp>
      <p:sp>
        <p:nvSpPr>
          <p:cNvPr id="6" name="Content Placeholder 5"/>
          <p:cNvSpPr>
            <a:spLocks noGrp="1"/>
          </p:cNvSpPr>
          <p:nvPr>
            <p:ph idx="1"/>
          </p:nvPr>
        </p:nvSpPr>
        <p:spPr>
          <a:xfrm>
            <a:off x="533400" y="1447800"/>
            <a:ext cx="8229600" cy="4724400"/>
          </a:xfrm>
        </p:spPr>
        <p:txBody>
          <a:bodyPr>
            <a:normAutofit fontScale="85000" lnSpcReduction="20000"/>
          </a:bodyPr>
          <a:lstStyle/>
          <a:p>
            <a:pPr marL="342900" lvl="1" indent="-342900">
              <a:spcAft>
                <a:spcPts val="600"/>
              </a:spcAft>
              <a:buFont typeface="Arial"/>
              <a:buChar char="•"/>
            </a:pPr>
            <a:r>
              <a:rPr lang="en-US" sz="3100" dirty="0"/>
              <a:t>Intended use or result can appear in a preamble or in the body of the claim</a:t>
            </a:r>
          </a:p>
          <a:p>
            <a:pPr>
              <a:spcAft>
                <a:spcPts val="600"/>
              </a:spcAft>
            </a:pPr>
            <a:r>
              <a:rPr lang="en-US" sz="3100" dirty="0" smtClean="0"/>
              <a:t>There is a distinction between reciting </a:t>
            </a:r>
            <a:r>
              <a:rPr lang="en-US" sz="3100" dirty="0"/>
              <a:t>a </a:t>
            </a:r>
            <a:r>
              <a:rPr lang="en-US" sz="3100" b="1" dirty="0"/>
              <a:t>function</a:t>
            </a:r>
            <a:r>
              <a:rPr lang="en-US" sz="3100" dirty="0"/>
              <a:t> compared to reciting </a:t>
            </a:r>
            <a:r>
              <a:rPr lang="en-US" sz="3100" dirty="0" smtClean="0"/>
              <a:t>an </a:t>
            </a:r>
            <a:r>
              <a:rPr lang="en-US" sz="3100" b="1" dirty="0"/>
              <a:t>intended</a:t>
            </a:r>
            <a:r>
              <a:rPr lang="en-US" sz="3100" dirty="0"/>
              <a:t> </a:t>
            </a:r>
            <a:r>
              <a:rPr lang="en-US" sz="3100" b="1" dirty="0" smtClean="0"/>
              <a:t>use </a:t>
            </a:r>
            <a:r>
              <a:rPr lang="en-US" sz="3100" dirty="0" smtClean="0"/>
              <a:t>or</a:t>
            </a:r>
            <a:r>
              <a:rPr lang="en-US" sz="3100" b="1" dirty="0" smtClean="0"/>
              <a:t> result</a:t>
            </a:r>
          </a:p>
          <a:p>
            <a:pPr lvl="1">
              <a:spcAft>
                <a:spcPts val="600"/>
              </a:spcAft>
            </a:pPr>
            <a:r>
              <a:rPr lang="en-US" dirty="0" smtClean="0"/>
              <a:t>A functional limitation can provide a patentable distinction by imposing limits on the function of a structure, material or action</a:t>
            </a:r>
          </a:p>
          <a:p>
            <a:pPr lvl="1">
              <a:spcAft>
                <a:spcPts val="600"/>
              </a:spcAft>
            </a:pPr>
            <a:r>
              <a:rPr lang="en-US" dirty="0" smtClean="0"/>
              <a:t>Typically no patentable distinction is made by an intended use or result unless some structural difference is imposed by the use or result on the structure or material recited in the claim, or some manipulative difference is imposed by the use or result on the action recited in the claim</a:t>
            </a:r>
          </a:p>
        </p:txBody>
      </p:sp>
      <p:sp>
        <p:nvSpPr>
          <p:cNvPr id="8" name="Rectangle 2054"/>
          <p:cNvSpPr>
            <a:spLocks noGrp="1" noChangeArrowheads="1"/>
          </p:cNvSpPr>
          <p:nvPr>
            <p:ph type="sldNum" sz="quarter" idx="4294967295"/>
          </p:nvPr>
        </p:nvSpPr>
        <p:spPr>
          <a:xfrm>
            <a:off x="8382000" y="6324600"/>
            <a:ext cx="762000" cy="228600"/>
          </a:xfrm>
          <a:prstGeom prst="rect">
            <a:avLst/>
          </a:prstGeom>
        </p:spPr>
        <p:txBody>
          <a:bodyPr/>
          <a:lstStyle/>
          <a:p>
            <a:pPr>
              <a:defRPr/>
            </a:pPr>
            <a:fld id="{F36444ED-B8CD-4BBA-A243-31E16A17005E}" type="slidenum">
              <a:rPr lang="en-US"/>
              <a:pPr>
                <a:defRPr/>
              </a:pPr>
              <a:t>13</a:t>
            </a:fld>
            <a:endParaRPr lang="en-US" dirty="0"/>
          </a:p>
        </p:txBody>
      </p:sp>
      <p:sp>
        <p:nvSpPr>
          <p:cNvPr id="5" name="Slide Number Placeholder 5"/>
          <p:cNvSpPr txBox="1">
            <a:spLocks noGrp="1"/>
          </p:cNvSpPr>
          <p:nvPr/>
        </p:nvSpPr>
        <p:spPr bwMode="auto">
          <a:xfrm>
            <a:off x="7086600" y="6324600"/>
            <a:ext cx="1905000" cy="457200"/>
          </a:xfrm>
          <a:prstGeom prst="rect">
            <a:avLst/>
          </a:prstGeom>
          <a:noFill/>
          <a:ln>
            <a:miter lim="800000"/>
            <a:headEnd/>
            <a:tailEnd/>
          </a:ln>
        </p:spPr>
        <p:txBody>
          <a:bodyPr bIns="9144" anchor="b"/>
          <a:lstStyle/>
          <a:p>
            <a:pPr algn="r" fontAlgn="base">
              <a:spcBef>
                <a:spcPct val="0"/>
              </a:spcBef>
              <a:spcAft>
                <a:spcPct val="0"/>
              </a:spcAft>
              <a:defRPr/>
            </a:pPr>
            <a:endParaRPr lang="en-US" sz="1200" dirty="0">
              <a:solidFill>
                <a:srgbClr val="273C56"/>
              </a:solidFill>
            </a:endParaRPr>
          </a:p>
        </p:txBody>
      </p:sp>
    </p:spTree>
    <p:extLst>
      <p:ext uri="{BB962C8B-B14F-4D97-AF65-F5344CB8AC3E}">
        <p14:creationId xmlns:p14="http://schemas.microsoft.com/office/powerpoint/2010/main" val="4288263189"/>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152400"/>
            <a:ext cx="8229600" cy="1143000"/>
          </a:xfrm>
        </p:spPr>
        <p:txBody>
          <a:bodyPr>
            <a:noAutofit/>
          </a:bodyPr>
          <a:lstStyle/>
          <a:p>
            <a:r>
              <a:rPr lang="en-US" sz="3200" dirty="0" smtClean="0"/>
              <a:t>Intended Use in the Preamble</a:t>
            </a:r>
            <a:endParaRPr lang="en-US" sz="3200" dirty="0"/>
          </a:p>
        </p:txBody>
      </p:sp>
      <p:sp>
        <p:nvSpPr>
          <p:cNvPr id="8" name="Content Placeholder 2"/>
          <p:cNvSpPr>
            <a:spLocks noGrp="1"/>
          </p:cNvSpPr>
          <p:nvPr>
            <p:ph idx="1"/>
          </p:nvPr>
        </p:nvSpPr>
        <p:spPr>
          <a:xfrm>
            <a:off x="457200" y="1295400"/>
            <a:ext cx="8229600" cy="4816099"/>
          </a:xfrm>
        </p:spPr>
        <p:txBody>
          <a:bodyPr>
            <a:normAutofit fontScale="77500" lnSpcReduction="20000"/>
          </a:bodyPr>
          <a:lstStyle/>
          <a:p>
            <a:pPr>
              <a:spcBef>
                <a:spcPts val="0"/>
              </a:spcBef>
              <a:spcAft>
                <a:spcPts val="600"/>
              </a:spcAft>
            </a:pPr>
            <a:r>
              <a:rPr lang="en-US" sz="2600" dirty="0" smtClean="0">
                <a:ea typeface="Calibri"/>
                <a:cs typeface="Times New Roman"/>
              </a:rPr>
              <a:t>Determining whether a preamble limits a claim is made on a case-by-case basis in light of the facts of each case</a:t>
            </a:r>
          </a:p>
          <a:p>
            <a:pPr lvl="1">
              <a:spcBef>
                <a:spcPts val="0"/>
              </a:spcBef>
              <a:spcAft>
                <a:spcPts val="600"/>
              </a:spcAft>
            </a:pPr>
            <a:r>
              <a:rPr lang="en-US" sz="2200" dirty="0" smtClean="0">
                <a:ea typeface="Calibri"/>
                <a:cs typeface="Times New Roman"/>
              </a:rPr>
              <a:t>Generally, </a:t>
            </a:r>
            <a:r>
              <a:rPr lang="en-US" sz="2200" dirty="0">
                <a:ea typeface="Calibri"/>
                <a:cs typeface="Times New Roman"/>
              </a:rPr>
              <a:t>p</a:t>
            </a:r>
            <a:r>
              <a:rPr lang="en-US" sz="2200" dirty="0" smtClean="0">
                <a:ea typeface="Calibri"/>
                <a:cs typeface="Times New Roman"/>
              </a:rPr>
              <a:t>reamble recitations of purpose</a:t>
            </a:r>
            <a:r>
              <a:rPr lang="en-US" sz="2200" dirty="0">
                <a:ea typeface="Calibri"/>
                <a:cs typeface="Times New Roman"/>
              </a:rPr>
              <a:t>, intended use or result </a:t>
            </a:r>
            <a:r>
              <a:rPr lang="en-US" sz="2200" dirty="0" smtClean="0">
                <a:ea typeface="Calibri"/>
                <a:cs typeface="Times New Roman"/>
              </a:rPr>
              <a:t>do </a:t>
            </a:r>
            <a:r>
              <a:rPr lang="en-US" sz="2200" dirty="0">
                <a:ea typeface="Calibri"/>
                <a:cs typeface="Times New Roman"/>
              </a:rPr>
              <a:t>not limit a </a:t>
            </a:r>
            <a:r>
              <a:rPr lang="en-US" sz="2200" dirty="0" smtClean="0">
                <a:ea typeface="Calibri"/>
                <a:cs typeface="Times New Roman"/>
              </a:rPr>
              <a:t>claim</a:t>
            </a:r>
          </a:p>
          <a:p>
            <a:pPr>
              <a:spcBef>
                <a:spcPts val="0"/>
              </a:spcBef>
              <a:spcAft>
                <a:spcPts val="600"/>
              </a:spcAft>
            </a:pPr>
            <a:endParaRPr lang="en-US" sz="2600" dirty="0" smtClean="0">
              <a:ea typeface="Calibri"/>
              <a:cs typeface="Times New Roman"/>
            </a:endParaRPr>
          </a:p>
          <a:p>
            <a:pPr>
              <a:spcBef>
                <a:spcPts val="0"/>
              </a:spcBef>
              <a:spcAft>
                <a:spcPts val="600"/>
              </a:spcAft>
            </a:pPr>
            <a:r>
              <a:rPr lang="en-US" sz="2600" dirty="0" smtClean="0">
                <a:ea typeface="Calibri"/>
                <a:cs typeface="Times New Roman"/>
              </a:rPr>
              <a:t>The </a:t>
            </a:r>
            <a:r>
              <a:rPr lang="en-US" sz="2600" dirty="0">
                <a:ea typeface="Calibri"/>
                <a:cs typeface="Times New Roman"/>
              </a:rPr>
              <a:t>general guideposts for when a preamble </a:t>
            </a:r>
            <a:r>
              <a:rPr lang="en-US" sz="2600" dirty="0" smtClean="0">
                <a:ea typeface="Calibri"/>
                <a:cs typeface="Times New Roman"/>
              </a:rPr>
              <a:t>limits </a:t>
            </a:r>
            <a:r>
              <a:rPr lang="en-US" sz="2600" dirty="0">
                <a:ea typeface="Calibri"/>
                <a:cs typeface="Times New Roman"/>
              </a:rPr>
              <a:t>the </a:t>
            </a:r>
            <a:r>
              <a:rPr lang="en-US" sz="2600" dirty="0" smtClean="0">
                <a:ea typeface="Calibri"/>
                <a:cs typeface="Times New Roman"/>
              </a:rPr>
              <a:t>claim include:</a:t>
            </a:r>
            <a:endParaRPr lang="en-US" sz="2600" dirty="0">
              <a:ea typeface="Calibri"/>
              <a:cs typeface="Times New Roman"/>
            </a:endParaRPr>
          </a:p>
          <a:p>
            <a:pPr lvl="1">
              <a:spcBef>
                <a:spcPts val="0"/>
              </a:spcBef>
              <a:spcAft>
                <a:spcPts val="600"/>
              </a:spcAft>
            </a:pPr>
            <a:r>
              <a:rPr lang="en-US" sz="2200" dirty="0" smtClean="0">
                <a:ea typeface="Calibri"/>
                <a:cs typeface="Times New Roman"/>
              </a:rPr>
              <a:t>A </a:t>
            </a:r>
            <a:r>
              <a:rPr lang="en-US" sz="2200" dirty="0">
                <a:ea typeface="Calibri"/>
                <a:cs typeface="Times New Roman"/>
              </a:rPr>
              <a:t>preamble that is necessary to give “life, meaning and vitality” to the claim, </a:t>
            </a:r>
            <a:r>
              <a:rPr lang="en-US" sz="2200" i="1" dirty="0">
                <a:ea typeface="Calibri"/>
                <a:cs typeface="Times New Roman"/>
              </a:rPr>
              <a:t>i.e</a:t>
            </a:r>
            <a:r>
              <a:rPr lang="en-US" sz="2200" i="1" dirty="0" smtClean="0">
                <a:ea typeface="Calibri"/>
                <a:cs typeface="Times New Roman"/>
              </a:rPr>
              <a:t>.</a:t>
            </a:r>
            <a:r>
              <a:rPr lang="en-US" sz="2200" dirty="0" smtClean="0">
                <a:ea typeface="Calibri"/>
                <a:cs typeface="Times New Roman"/>
              </a:rPr>
              <a:t>, words that add context </a:t>
            </a:r>
            <a:r>
              <a:rPr lang="en-US" sz="2200" dirty="0">
                <a:ea typeface="Calibri"/>
                <a:cs typeface="Times New Roman"/>
              </a:rPr>
              <a:t>for claim </a:t>
            </a:r>
            <a:r>
              <a:rPr lang="en-US" sz="2200" dirty="0" smtClean="0">
                <a:ea typeface="Calibri"/>
                <a:cs typeface="Times New Roman"/>
              </a:rPr>
              <a:t>construction </a:t>
            </a:r>
            <a:r>
              <a:rPr lang="en-US" sz="2200" dirty="0">
                <a:ea typeface="Calibri"/>
                <a:cs typeface="Times New Roman"/>
              </a:rPr>
              <a:t>may limit the </a:t>
            </a:r>
            <a:r>
              <a:rPr lang="en-US" sz="2200" dirty="0" smtClean="0">
                <a:ea typeface="Calibri"/>
                <a:cs typeface="Times New Roman"/>
              </a:rPr>
              <a:t>claim</a:t>
            </a:r>
            <a:endParaRPr lang="en-US" sz="2200" dirty="0">
              <a:ea typeface="Calibri"/>
              <a:cs typeface="Times New Roman"/>
            </a:endParaRPr>
          </a:p>
          <a:p>
            <a:pPr lvl="1">
              <a:spcBef>
                <a:spcPts val="0"/>
              </a:spcBef>
              <a:spcAft>
                <a:spcPts val="600"/>
              </a:spcAft>
            </a:pPr>
            <a:r>
              <a:rPr lang="en-US" sz="2200" dirty="0">
                <a:ea typeface="Calibri"/>
                <a:cs typeface="Times New Roman"/>
              </a:rPr>
              <a:t>A preamble that </a:t>
            </a:r>
            <a:r>
              <a:rPr lang="en-US" sz="2200" dirty="0" smtClean="0">
                <a:ea typeface="Calibri"/>
                <a:cs typeface="Times New Roman"/>
              </a:rPr>
              <a:t>recites, and thereby limits, </a:t>
            </a:r>
            <a:r>
              <a:rPr lang="en-US" sz="2200" dirty="0">
                <a:ea typeface="Calibri"/>
                <a:cs typeface="Times New Roman"/>
              </a:rPr>
              <a:t>the structure of the claimed </a:t>
            </a:r>
            <a:r>
              <a:rPr lang="en-US" sz="2200" dirty="0" smtClean="0">
                <a:ea typeface="Calibri"/>
                <a:cs typeface="Times New Roman"/>
              </a:rPr>
              <a:t>invention</a:t>
            </a:r>
            <a:endParaRPr lang="en-US" sz="2200" dirty="0">
              <a:ea typeface="Calibri"/>
              <a:cs typeface="Times New Roman"/>
            </a:endParaRPr>
          </a:p>
          <a:p>
            <a:pPr lvl="1">
              <a:spcBef>
                <a:spcPts val="0"/>
              </a:spcBef>
              <a:spcAft>
                <a:spcPts val="600"/>
              </a:spcAft>
            </a:pPr>
            <a:r>
              <a:rPr lang="en-US" sz="2200" dirty="0">
                <a:ea typeface="Calibri"/>
                <a:cs typeface="Times New Roman"/>
              </a:rPr>
              <a:t>A preamble that provides antecedent basis for a limitation in the body of the </a:t>
            </a:r>
            <a:r>
              <a:rPr lang="en-US" sz="2200" dirty="0" smtClean="0">
                <a:ea typeface="Calibri"/>
                <a:cs typeface="Times New Roman"/>
              </a:rPr>
              <a:t>claim</a:t>
            </a:r>
            <a:endParaRPr lang="en-US" sz="2200" dirty="0">
              <a:ea typeface="Calibri"/>
              <a:cs typeface="Times New Roman"/>
            </a:endParaRPr>
          </a:p>
          <a:p>
            <a:pPr lvl="1">
              <a:spcBef>
                <a:spcPts val="0"/>
              </a:spcBef>
              <a:spcAft>
                <a:spcPts val="600"/>
              </a:spcAft>
            </a:pPr>
            <a:r>
              <a:rPr lang="en-US" sz="2200" dirty="0">
                <a:ea typeface="Calibri"/>
                <a:cs typeface="Times New Roman"/>
              </a:rPr>
              <a:t>A preamble recitation that is relied upon during prosecution to distinguish the claimed invention from the prior </a:t>
            </a:r>
            <a:r>
              <a:rPr lang="en-US" sz="2200" dirty="0" smtClean="0">
                <a:ea typeface="Calibri"/>
                <a:cs typeface="Times New Roman"/>
              </a:rPr>
              <a:t>art</a:t>
            </a:r>
            <a:endParaRPr lang="en-US" sz="2200" dirty="0">
              <a:ea typeface="Calibri"/>
              <a:cs typeface="Times New Roman"/>
            </a:endParaRPr>
          </a:p>
          <a:p>
            <a:pPr>
              <a:spcBef>
                <a:spcPts val="0"/>
              </a:spcBef>
              <a:spcAft>
                <a:spcPts val="600"/>
              </a:spcAft>
            </a:pPr>
            <a:endParaRPr lang="en-US" sz="2600" dirty="0" smtClean="0">
              <a:ea typeface="Calibri"/>
              <a:cs typeface="Times New Roman"/>
            </a:endParaRPr>
          </a:p>
          <a:p>
            <a:pPr marL="36512" indent="0">
              <a:buNone/>
            </a:pPr>
            <a:r>
              <a:rPr lang="en-US" sz="2300" dirty="0" smtClean="0"/>
              <a:t>MPEP </a:t>
            </a:r>
            <a:r>
              <a:rPr lang="en-US" sz="2300" dirty="0" smtClean="0">
                <a:solidFill>
                  <a:prstClr val="black">
                    <a:lumMod val="95000"/>
                    <a:lumOff val="5000"/>
                  </a:prstClr>
                </a:solidFill>
                <a:cs typeface="Times New Roman"/>
              </a:rPr>
              <a:t>2111.02</a:t>
            </a:r>
            <a:endParaRPr lang="en-US" sz="2300" dirty="0"/>
          </a:p>
        </p:txBody>
      </p:sp>
      <p:sp>
        <p:nvSpPr>
          <p:cNvPr id="4" name="Slide Number Placeholder 3"/>
          <p:cNvSpPr>
            <a:spLocks noGrp="1"/>
          </p:cNvSpPr>
          <p:nvPr>
            <p:ph type="sldNum" sz="quarter" idx="4294967295"/>
          </p:nvPr>
        </p:nvSpPr>
        <p:spPr>
          <a:xfrm>
            <a:off x="7924800" y="6324600"/>
            <a:ext cx="1219200" cy="212725"/>
          </a:xfrm>
          <a:prstGeom prst="rect">
            <a:avLst/>
          </a:prstGeom>
        </p:spPr>
        <p:txBody>
          <a:bodyPr/>
          <a:lstStyle/>
          <a:p>
            <a:pPr>
              <a:defRPr/>
            </a:pPr>
            <a:fld id="{9DF37999-0968-458D-BB7D-69BAF6E7412C}" type="slidenum">
              <a:rPr lang="en-US" smtClean="0">
                <a:solidFill>
                  <a:srgbClr val="D4D2D0">
                    <a:lumMod val="25000"/>
                  </a:srgbClr>
                </a:solidFill>
              </a:rPr>
              <a:pPr>
                <a:defRPr/>
              </a:pPr>
              <a:t>14</a:t>
            </a:fld>
            <a:endParaRPr lang="en-US" dirty="0">
              <a:solidFill>
                <a:srgbClr val="D4D2D0">
                  <a:lumMod val="25000"/>
                </a:srgbClr>
              </a:solidFill>
            </a:endParaRPr>
          </a:p>
        </p:txBody>
      </p:sp>
    </p:spTree>
    <p:extLst>
      <p:ext uri="{BB962C8B-B14F-4D97-AF65-F5344CB8AC3E}">
        <p14:creationId xmlns:p14="http://schemas.microsoft.com/office/powerpoint/2010/main" val="31918704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normAutofit/>
          </a:bodyPr>
          <a:lstStyle/>
          <a:p>
            <a:r>
              <a:rPr lang="en-US" sz="3200" dirty="0" smtClean="0"/>
              <a:t>Intended Use in the Preamble</a:t>
            </a:r>
            <a:endParaRPr lang="en-US" sz="2800" dirty="0"/>
          </a:p>
        </p:txBody>
      </p:sp>
      <p:sp>
        <p:nvSpPr>
          <p:cNvPr id="3" name="Content Placeholder 2"/>
          <p:cNvSpPr>
            <a:spLocks noGrp="1"/>
          </p:cNvSpPr>
          <p:nvPr>
            <p:ph idx="1"/>
          </p:nvPr>
        </p:nvSpPr>
        <p:spPr>
          <a:xfrm>
            <a:off x="457200" y="1295400"/>
            <a:ext cx="8229600" cy="5044699"/>
          </a:xfrm>
        </p:spPr>
        <p:txBody>
          <a:bodyPr>
            <a:normAutofit fontScale="77500" lnSpcReduction="20000"/>
          </a:bodyPr>
          <a:lstStyle/>
          <a:p>
            <a:pPr marL="0" lvl="2" indent="0">
              <a:spcBef>
                <a:spcPts val="0"/>
              </a:spcBef>
              <a:spcAft>
                <a:spcPts val="600"/>
              </a:spcAft>
              <a:buNone/>
            </a:pPr>
            <a:r>
              <a:rPr lang="en-US" sz="2600" dirty="0" smtClean="0"/>
              <a:t>Consider the following claim preamble:</a:t>
            </a:r>
          </a:p>
          <a:p>
            <a:pPr marL="274637" lvl="3" indent="0">
              <a:spcBef>
                <a:spcPts val="0"/>
              </a:spcBef>
              <a:spcAft>
                <a:spcPts val="1200"/>
              </a:spcAft>
              <a:buNone/>
            </a:pPr>
            <a:r>
              <a:rPr lang="en-US" sz="2600" b="1" i="1" dirty="0" smtClean="0"/>
              <a:t>A method </a:t>
            </a:r>
            <a:r>
              <a:rPr lang="en-US" sz="2600" b="1" i="1" u="sng" dirty="0" smtClean="0"/>
              <a:t>for verifying the accuracy of logical-to-physical mapping software</a:t>
            </a:r>
            <a:r>
              <a:rPr lang="en-US" sz="2600" b="1" i="1" dirty="0" smtClean="0"/>
              <a:t> designed for testing memory designed for testing memory devices, said method comprising: </a:t>
            </a:r>
          </a:p>
          <a:p>
            <a:pPr marL="342900" lvl="2" indent="-342900">
              <a:spcBef>
                <a:spcPts val="0"/>
              </a:spcBef>
              <a:spcAft>
                <a:spcPts val="600"/>
              </a:spcAft>
            </a:pPr>
            <a:r>
              <a:rPr lang="en-US" sz="2600" dirty="0" smtClean="0"/>
              <a:t>The body of the claim includes the following limitation:</a:t>
            </a:r>
          </a:p>
          <a:p>
            <a:pPr marL="274637" lvl="3" indent="0">
              <a:spcBef>
                <a:spcPts val="0"/>
              </a:spcBef>
              <a:spcAft>
                <a:spcPts val="1200"/>
              </a:spcAft>
              <a:buNone/>
            </a:pPr>
            <a:r>
              <a:rPr lang="en-US" sz="2600" b="1" i="1" dirty="0" smtClean="0"/>
              <a:t>comparing said fail memory locations…to said various predetermined memory locations </a:t>
            </a:r>
            <a:r>
              <a:rPr lang="en-US" sz="2600" b="1" i="1" u="sng" dirty="0" smtClean="0"/>
              <a:t>to </a:t>
            </a:r>
            <a:r>
              <a:rPr lang="en-US" sz="2600" b="1" i="1" u="sng" dirty="0"/>
              <a:t>verify the accuracy of logical-to-physical mapping </a:t>
            </a:r>
            <a:r>
              <a:rPr lang="en-US" sz="2600" b="1" i="1" u="sng" dirty="0" smtClean="0"/>
              <a:t>software</a:t>
            </a:r>
          </a:p>
          <a:p>
            <a:pPr marL="800100" lvl="3" indent="-342900">
              <a:spcBef>
                <a:spcPts val="0"/>
              </a:spcBef>
              <a:spcAft>
                <a:spcPts val="600"/>
              </a:spcAft>
            </a:pPr>
            <a:r>
              <a:rPr lang="en-US" sz="2500" dirty="0" smtClean="0"/>
              <a:t>While the underlined recitation is expressed in terms of an intended purpose in the preamble, the inclusion of almost the same language in the body of the method claim prompts further consideration of the limiting effect of the preamble language</a:t>
            </a:r>
          </a:p>
          <a:p>
            <a:pPr marL="800100" lvl="3" indent="-342900">
              <a:spcBef>
                <a:spcPts val="0"/>
              </a:spcBef>
              <a:spcAft>
                <a:spcPts val="600"/>
              </a:spcAft>
            </a:pPr>
            <a:r>
              <a:rPr lang="en-US" sz="2500" dirty="0" smtClean="0"/>
              <a:t>In this case, the underlined purpose in the preamble was considered to be limiting since it refers to the “essence of the invention” and provides criteria by which the “comparing” limitation is analyzed</a:t>
            </a:r>
            <a:endParaRPr lang="en-US" sz="2500" dirty="0"/>
          </a:p>
        </p:txBody>
      </p:sp>
      <p:sp>
        <p:nvSpPr>
          <p:cNvPr id="5" name="Slide Number Placeholder 4"/>
          <p:cNvSpPr>
            <a:spLocks noGrp="1"/>
          </p:cNvSpPr>
          <p:nvPr>
            <p:ph type="sldNum" sz="quarter" idx="4294967295"/>
          </p:nvPr>
        </p:nvSpPr>
        <p:spPr>
          <a:xfrm>
            <a:off x="7924800" y="6324600"/>
            <a:ext cx="1219200" cy="212725"/>
          </a:xfrm>
          <a:prstGeom prst="rect">
            <a:avLst/>
          </a:prstGeom>
        </p:spPr>
        <p:txBody>
          <a:bodyPr/>
          <a:lstStyle/>
          <a:p>
            <a:fld id="{57E34971-4FE8-493F-9D35-C35379E6AA30}" type="slidenum">
              <a:rPr lang="en-US" smtClean="0">
                <a:solidFill>
                  <a:srgbClr val="D4D2D0">
                    <a:lumMod val="25000"/>
                  </a:srgbClr>
                </a:solidFill>
              </a:rPr>
              <a:pPr/>
              <a:t>15</a:t>
            </a:fld>
            <a:endParaRPr lang="en-US" dirty="0">
              <a:solidFill>
                <a:srgbClr val="D4D2D0">
                  <a:lumMod val="25000"/>
                </a:srgbClr>
              </a:solidFill>
            </a:endParaRPr>
          </a:p>
        </p:txBody>
      </p:sp>
    </p:spTree>
    <p:extLst>
      <p:ext uri="{BB962C8B-B14F-4D97-AF65-F5344CB8AC3E}">
        <p14:creationId xmlns:p14="http://schemas.microsoft.com/office/powerpoint/2010/main" val="10745482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28600"/>
            <a:ext cx="8229600" cy="762000"/>
          </a:xfrm>
        </p:spPr>
        <p:txBody>
          <a:bodyPr>
            <a:noAutofit/>
          </a:bodyPr>
          <a:lstStyle/>
          <a:p>
            <a:r>
              <a:rPr lang="en-US" sz="3200" dirty="0" smtClean="0"/>
              <a:t>Intended Use in the Body of the Claim</a:t>
            </a:r>
            <a:endParaRPr lang="en-US" sz="3200" dirty="0"/>
          </a:p>
        </p:txBody>
      </p:sp>
      <p:sp>
        <p:nvSpPr>
          <p:cNvPr id="8" name="Content Placeholder 2"/>
          <p:cNvSpPr>
            <a:spLocks noGrp="1"/>
          </p:cNvSpPr>
          <p:nvPr>
            <p:ph idx="1"/>
          </p:nvPr>
        </p:nvSpPr>
        <p:spPr>
          <a:xfrm>
            <a:off x="533400" y="1143000"/>
            <a:ext cx="8229600" cy="5791200"/>
          </a:xfrm>
        </p:spPr>
        <p:txBody>
          <a:bodyPr>
            <a:normAutofit fontScale="92500" lnSpcReduction="10000"/>
          </a:bodyPr>
          <a:lstStyle/>
          <a:p>
            <a:pPr>
              <a:spcBef>
                <a:spcPts val="0"/>
              </a:spcBef>
              <a:spcAft>
                <a:spcPts val="600"/>
              </a:spcAft>
            </a:pPr>
            <a:r>
              <a:rPr lang="en-US" sz="2400" dirty="0" smtClean="0">
                <a:ea typeface="Calibri"/>
                <a:cs typeface="Times New Roman"/>
              </a:rPr>
              <a:t>An </a:t>
            </a:r>
            <a:r>
              <a:rPr lang="en-US" sz="2400" dirty="0">
                <a:ea typeface="Calibri"/>
                <a:cs typeface="Times New Roman"/>
              </a:rPr>
              <a:t>intended </a:t>
            </a:r>
            <a:r>
              <a:rPr lang="en-US" sz="2400" dirty="0" smtClean="0">
                <a:ea typeface="Calibri"/>
                <a:cs typeface="Times New Roman"/>
              </a:rPr>
              <a:t>use </a:t>
            </a:r>
            <a:r>
              <a:rPr lang="en-US" sz="2400" dirty="0">
                <a:ea typeface="Calibri"/>
                <a:cs typeface="Times New Roman"/>
              </a:rPr>
              <a:t>recitation </a:t>
            </a:r>
            <a:r>
              <a:rPr lang="en-US" sz="2400" dirty="0" smtClean="0">
                <a:ea typeface="Calibri"/>
                <a:cs typeface="Times New Roman"/>
              </a:rPr>
              <a:t>that appears in the body of </a:t>
            </a:r>
            <a:r>
              <a:rPr lang="en-US" sz="2400" dirty="0">
                <a:ea typeface="Calibri"/>
                <a:cs typeface="Times New Roman"/>
              </a:rPr>
              <a:t>a claimed </a:t>
            </a:r>
            <a:r>
              <a:rPr lang="en-US" sz="2400" i="1" dirty="0">
                <a:ea typeface="Calibri"/>
                <a:cs typeface="Times New Roman"/>
              </a:rPr>
              <a:t>apparatus</a:t>
            </a:r>
            <a:r>
              <a:rPr lang="en-US" sz="2400" dirty="0">
                <a:ea typeface="Calibri"/>
                <a:cs typeface="Times New Roman"/>
              </a:rPr>
              <a:t> </a:t>
            </a:r>
            <a:r>
              <a:rPr lang="en-US" sz="2400" dirty="0" smtClean="0">
                <a:ea typeface="Calibri"/>
                <a:cs typeface="Times New Roman"/>
              </a:rPr>
              <a:t>generally does not impart a patentable distinction if it merely states an intention</a:t>
            </a:r>
          </a:p>
          <a:p>
            <a:pPr marL="685800" lvl="2">
              <a:spcBef>
                <a:spcPts val="0"/>
              </a:spcBef>
              <a:spcAft>
                <a:spcPts val="600"/>
              </a:spcAft>
            </a:pPr>
            <a:r>
              <a:rPr lang="en-US" sz="2200" dirty="0">
                <a:ea typeface="Calibri"/>
                <a:cs typeface="Times New Roman"/>
              </a:rPr>
              <a:t>An </a:t>
            </a:r>
            <a:r>
              <a:rPr lang="en-US" sz="2200" i="1" dirty="0">
                <a:ea typeface="Calibri"/>
                <a:cs typeface="Times New Roman"/>
              </a:rPr>
              <a:t>intended use</a:t>
            </a:r>
            <a:r>
              <a:rPr lang="en-US" sz="2200" dirty="0">
                <a:ea typeface="Calibri"/>
                <a:cs typeface="Times New Roman"/>
              </a:rPr>
              <a:t> recitation in the body of a claim is a description of how the claimed apparatus is to be used</a:t>
            </a:r>
          </a:p>
          <a:p>
            <a:pPr marL="685800" lvl="2">
              <a:spcBef>
                <a:spcPts val="0"/>
              </a:spcBef>
              <a:spcAft>
                <a:spcPts val="600"/>
              </a:spcAft>
              <a:buNone/>
            </a:pPr>
            <a:r>
              <a:rPr lang="en-US" sz="2200" dirty="0">
                <a:ea typeface="Calibri"/>
                <a:cs typeface="Times New Roman"/>
              </a:rPr>
              <a:t>	</a:t>
            </a:r>
            <a:r>
              <a:rPr lang="en-US" sz="2200" b="1" dirty="0">
                <a:ea typeface="Calibri"/>
                <a:cs typeface="Times New Roman"/>
              </a:rPr>
              <a:t>… a server that generates an encrypted message </a:t>
            </a:r>
            <a:r>
              <a:rPr lang="en-US" sz="2200" b="1" i="1" dirty="0">
                <a:ea typeface="Calibri"/>
                <a:cs typeface="Times New Roman"/>
              </a:rPr>
              <a:t>for use in a secure transmission</a:t>
            </a:r>
          </a:p>
          <a:p>
            <a:pPr marL="742950" lvl="2" indent="-342900">
              <a:spcBef>
                <a:spcPts val="0"/>
              </a:spcBef>
              <a:spcAft>
                <a:spcPts val="600"/>
              </a:spcAft>
            </a:pPr>
            <a:r>
              <a:rPr lang="en-US" sz="2200" dirty="0" smtClean="0">
                <a:ea typeface="Calibri"/>
                <a:cs typeface="Times New Roman"/>
              </a:rPr>
              <a:t>In this case, a server capable of generating an encrypted message will meet this limitation, regardless of whether the message is used in a secure transmission</a:t>
            </a:r>
          </a:p>
          <a:p>
            <a:pPr marL="342900" lvl="1" indent="-342900">
              <a:spcBef>
                <a:spcPts val="0"/>
              </a:spcBef>
              <a:spcAft>
                <a:spcPts val="600"/>
              </a:spcAft>
              <a:buFont typeface="Arial"/>
              <a:buChar char="•"/>
            </a:pPr>
            <a:r>
              <a:rPr lang="en-US" sz="2400" dirty="0" smtClean="0">
                <a:ea typeface="Calibri"/>
                <a:cs typeface="Times New Roman"/>
              </a:rPr>
              <a:t>Such intended use limitations </a:t>
            </a:r>
            <a:r>
              <a:rPr lang="en-US" sz="2400" dirty="0">
                <a:ea typeface="Calibri"/>
                <a:cs typeface="Times New Roman"/>
              </a:rPr>
              <a:t>would not distinguish a claimed apparatus from a prior art apparatus that satisfies all the structural limitations of the claimed </a:t>
            </a:r>
            <a:r>
              <a:rPr lang="en-US" sz="2400" dirty="0" smtClean="0">
                <a:ea typeface="Calibri"/>
                <a:cs typeface="Times New Roman"/>
              </a:rPr>
              <a:t>apparatus</a:t>
            </a:r>
          </a:p>
          <a:p>
            <a:pPr marL="742950" lvl="2" indent="-342900">
              <a:spcBef>
                <a:spcPts val="0"/>
              </a:spcBef>
              <a:spcAft>
                <a:spcPts val="600"/>
              </a:spcAft>
            </a:pPr>
            <a:r>
              <a:rPr lang="en-US" sz="2000" dirty="0" smtClean="0">
                <a:ea typeface="Calibri"/>
                <a:cs typeface="Times New Roman"/>
              </a:rPr>
              <a:t>Clarification could be added to an Office action explaining that the intended use did not impose any limit on the interpretation of the claim </a:t>
            </a:r>
            <a:endParaRPr lang="en-US" sz="2000" dirty="0">
              <a:ea typeface="Calibri"/>
              <a:cs typeface="Times New Roman"/>
            </a:endParaRPr>
          </a:p>
          <a:p>
            <a:pPr marL="0" lvl="1" indent="0">
              <a:spcBef>
                <a:spcPts val="0"/>
              </a:spcBef>
              <a:spcAft>
                <a:spcPts val="600"/>
              </a:spcAft>
              <a:buNone/>
            </a:pPr>
            <a:r>
              <a:rPr lang="en-US" sz="1900" dirty="0" smtClean="0"/>
              <a:t>MPEP </a:t>
            </a:r>
            <a:r>
              <a:rPr lang="en-US" sz="1900" dirty="0" smtClean="0">
                <a:solidFill>
                  <a:prstClr val="black">
                    <a:lumMod val="95000"/>
                    <a:lumOff val="5000"/>
                  </a:prstClr>
                </a:solidFill>
                <a:cs typeface="Times New Roman"/>
              </a:rPr>
              <a:t>2111.04</a:t>
            </a:r>
            <a:endParaRPr lang="en-US" sz="1900" dirty="0"/>
          </a:p>
        </p:txBody>
      </p:sp>
      <p:sp>
        <p:nvSpPr>
          <p:cNvPr id="4" name="Slide Number Placeholder 3"/>
          <p:cNvSpPr>
            <a:spLocks noGrp="1"/>
          </p:cNvSpPr>
          <p:nvPr>
            <p:ph type="sldNum" sz="quarter" idx="4294967295"/>
          </p:nvPr>
        </p:nvSpPr>
        <p:spPr>
          <a:xfrm>
            <a:off x="7924800" y="6324600"/>
            <a:ext cx="1219200" cy="212725"/>
          </a:xfrm>
          <a:prstGeom prst="rect">
            <a:avLst/>
          </a:prstGeom>
        </p:spPr>
        <p:txBody>
          <a:bodyPr/>
          <a:lstStyle/>
          <a:p>
            <a:pPr>
              <a:defRPr/>
            </a:pPr>
            <a:fld id="{9DF37999-0968-458D-BB7D-69BAF6E7412C}" type="slidenum">
              <a:rPr lang="en-US" smtClean="0">
                <a:solidFill>
                  <a:srgbClr val="D4D2D0">
                    <a:lumMod val="25000"/>
                  </a:srgbClr>
                </a:solidFill>
              </a:rPr>
              <a:pPr>
                <a:defRPr/>
              </a:pPr>
              <a:t>16</a:t>
            </a:fld>
            <a:endParaRPr lang="en-US" dirty="0">
              <a:solidFill>
                <a:srgbClr val="D4D2D0">
                  <a:lumMod val="25000"/>
                </a:srgbClr>
              </a:solidFill>
            </a:endParaRPr>
          </a:p>
        </p:txBody>
      </p:sp>
    </p:spTree>
    <p:extLst>
      <p:ext uri="{BB962C8B-B14F-4D97-AF65-F5344CB8AC3E}">
        <p14:creationId xmlns:p14="http://schemas.microsoft.com/office/powerpoint/2010/main" val="21574125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7620"/>
            <a:ext cx="8229600" cy="1143000"/>
          </a:xfrm>
        </p:spPr>
        <p:txBody>
          <a:bodyPr>
            <a:noAutofit/>
          </a:bodyPr>
          <a:lstStyle/>
          <a:p>
            <a:r>
              <a:rPr lang="en-US" sz="3200" dirty="0" smtClean="0"/>
              <a:t>Intended Result in the Body of the Claim</a:t>
            </a:r>
            <a:endParaRPr lang="en-US" sz="3200" dirty="0"/>
          </a:p>
        </p:txBody>
      </p:sp>
      <p:sp>
        <p:nvSpPr>
          <p:cNvPr id="8" name="Content Placeholder 2"/>
          <p:cNvSpPr>
            <a:spLocks noGrp="1"/>
          </p:cNvSpPr>
          <p:nvPr>
            <p:ph idx="1"/>
          </p:nvPr>
        </p:nvSpPr>
        <p:spPr>
          <a:xfrm>
            <a:off x="457200" y="1066800"/>
            <a:ext cx="8229600" cy="5715000"/>
          </a:xfrm>
        </p:spPr>
        <p:txBody>
          <a:bodyPr>
            <a:normAutofit fontScale="70000" lnSpcReduction="20000"/>
          </a:bodyPr>
          <a:lstStyle/>
          <a:p>
            <a:pPr marL="0" indent="0">
              <a:spcBef>
                <a:spcPts val="0"/>
              </a:spcBef>
              <a:spcAft>
                <a:spcPts val="600"/>
              </a:spcAft>
              <a:buNone/>
            </a:pPr>
            <a:r>
              <a:rPr lang="en-US" sz="2400" dirty="0">
                <a:solidFill>
                  <a:prstClr val="black"/>
                </a:solidFill>
                <a:ea typeface="Calibri"/>
                <a:cs typeface="Times New Roman"/>
              </a:rPr>
              <a:t>An </a:t>
            </a:r>
            <a:r>
              <a:rPr lang="en-US" sz="2400" dirty="0" smtClean="0">
                <a:solidFill>
                  <a:prstClr val="black"/>
                </a:solidFill>
                <a:ea typeface="Calibri"/>
                <a:cs typeface="Times New Roman"/>
              </a:rPr>
              <a:t>intended </a:t>
            </a:r>
            <a:r>
              <a:rPr lang="en-US" sz="2400" i="1" dirty="0" smtClean="0">
                <a:solidFill>
                  <a:prstClr val="black"/>
                </a:solidFill>
                <a:ea typeface="Calibri"/>
                <a:cs typeface="Times New Roman"/>
              </a:rPr>
              <a:t>result</a:t>
            </a:r>
            <a:r>
              <a:rPr lang="en-US" sz="2400" dirty="0" smtClean="0">
                <a:solidFill>
                  <a:prstClr val="black"/>
                </a:solidFill>
                <a:ea typeface="Calibri"/>
                <a:cs typeface="Times New Roman"/>
              </a:rPr>
              <a:t> </a:t>
            </a:r>
            <a:r>
              <a:rPr lang="en-US" sz="2400" dirty="0">
                <a:solidFill>
                  <a:prstClr val="black"/>
                </a:solidFill>
                <a:ea typeface="Calibri"/>
                <a:cs typeface="Times New Roman"/>
              </a:rPr>
              <a:t>recitation in a claim is a description of </a:t>
            </a:r>
            <a:r>
              <a:rPr lang="en-US" sz="2400" dirty="0" smtClean="0">
                <a:solidFill>
                  <a:prstClr val="black"/>
                </a:solidFill>
                <a:ea typeface="Calibri"/>
                <a:cs typeface="Times New Roman"/>
              </a:rPr>
              <a:t>what necessarily happens as a result </a:t>
            </a:r>
            <a:r>
              <a:rPr lang="en-US" sz="2400" dirty="0">
                <a:solidFill>
                  <a:prstClr val="black"/>
                </a:solidFill>
                <a:ea typeface="Calibri"/>
                <a:cs typeface="Times New Roman"/>
              </a:rPr>
              <a:t>of </a:t>
            </a:r>
            <a:r>
              <a:rPr lang="en-US" sz="2400" dirty="0" smtClean="0">
                <a:solidFill>
                  <a:prstClr val="black"/>
                </a:solidFill>
                <a:ea typeface="Calibri"/>
                <a:cs typeface="Times New Roman"/>
              </a:rPr>
              <a:t>the structure or actions recited </a:t>
            </a:r>
            <a:r>
              <a:rPr lang="en-US" sz="2400" dirty="0">
                <a:solidFill>
                  <a:prstClr val="black"/>
                </a:solidFill>
                <a:ea typeface="Calibri"/>
                <a:cs typeface="Times New Roman"/>
              </a:rPr>
              <a:t>in the </a:t>
            </a:r>
            <a:r>
              <a:rPr lang="en-US" sz="2400" dirty="0" smtClean="0">
                <a:solidFill>
                  <a:prstClr val="black"/>
                </a:solidFill>
                <a:ea typeface="Calibri"/>
                <a:cs typeface="Times New Roman"/>
              </a:rPr>
              <a:t>claim</a:t>
            </a:r>
            <a:endParaRPr lang="en-US" sz="2400" dirty="0">
              <a:solidFill>
                <a:prstClr val="black"/>
              </a:solidFill>
              <a:ea typeface="Calibri"/>
              <a:cs typeface="Times New Roman"/>
            </a:endParaRPr>
          </a:p>
          <a:p>
            <a:pPr>
              <a:spcBef>
                <a:spcPts val="0"/>
              </a:spcBef>
              <a:spcAft>
                <a:spcPts val="600"/>
              </a:spcAft>
            </a:pPr>
            <a:r>
              <a:rPr lang="en-US" sz="2400" dirty="0" smtClean="0">
                <a:ea typeface="Calibri"/>
                <a:cs typeface="Times New Roman"/>
              </a:rPr>
              <a:t>Its limiting effect must be determined on a case-by-case basis</a:t>
            </a:r>
          </a:p>
          <a:p>
            <a:pPr>
              <a:spcBef>
                <a:spcPts val="0"/>
              </a:spcBef>
              <a:spcAft>
                <a:spcPts val="600"/>
              </a:spcAft>
            </a:pPr>
            <a:r>
              <a:rPr lang="en-US" sz="2400" dirty="0" smtClean="0">
                <a:ea typeface="Calibri"/>
                <a:cs typeface="Times New Roman"/>
              </a:rPr>
              <a:t>The following scenarios recite the intended result of preventing data theft:</a:t>
            </a:r>
          </a:p>
          <a:p>
            <a:pPr marL="514350" lvl="1">
              <a:spcBef>
                <a:spcPts val="0"/>
              </a:spcBef>
              <a:spcAft>
                <a:spcPts val="600"/>
              </a:spcAft>
            </a:pPr>
            <a:r>
              <a:rPr lang="en-US" sz="2000" dirty="0" smtClean="0">
                <a:ea typeface="Calibri"/>
                <a:cs typeface="Times New Roman"/>
              </a:rPr>
              <a:t>If the recited structure or actions are recited with sufficient detail to achieve the claimed result, the recitation of the intended result adds no further limits on the claim</a:t>
            </a:r>
          </a:p>
          <a:p>
            <a:pPr marL="685800" lvl="2">
              <a:spcBef>
                <a:spcPts val="0"/>
              </a:spcBef>
              <a:spcAft>
                <a:spcPts val="600"/>
              </a:spcAft>
              <a:buNone/>
            </a:pPr>
            <a:r>
              <a:rPr lang="en-US" sz="1600" b="1" dirty="0" smtClean="0">
                <a:solidFill>
                  <a:prstClr val="black"/>
                </a:solidFill>
                <a:ea typeface="Calibri"/>
                <a:cs typeface="Times New Roman"/>
              </a:rPr>
              <a:t>… </a:t>
            </a:r>
            <a:r>
              <a:rPr lang="en-US" sz="1600" b="1" dirty="0">
                <a:solidFill>
                  <a:prstClr val="black"/>
                </a:solidFill>
                <a:ea typeface="Calibri"/>
                <a:cs typeface="Times New Roman"/>
              </a:rPr>
              <a:t>a server that generates an encrypted message </a:t>
            </a:r>
            <a:r>
              <a:rPr lang="en-US" sz="1600" b="1" i="1" dirty="0">
                <a:solidFill>
                  <a:prstClr val="black"/>
                </a:solidFill>
                <a:ea typeface="Calibri"/>
                <a:cs typeface="Times New Roman"/>
              </a:rPr>
              <a:t>whereby data theft is prevented</a:t>
            </a:r>
            <a:r>
              <a:rPr lang="en-US" sz="1600" b="1" dirty="0">
                <a:solidFill>
                  <a:prstClr val="black"/>
                </a:solidFill>
                <a:ea typeface="Calibri"/>
                <a:cs typeface="Times New Roman"/>
              </a:rPr>
              <a:t> </a:t>
            </a:r>
          </a:p>
          <a:p>
            <a:pPr marL="685800" lvl="2">
              <a:spcBef>
                <a:spcPts val="0"/>
              </a:spcBef>
              <a:spcAft>
                <a:spcPts val="600"/>
              </a:spcAft>
            </a:pPr>
            <a:r>
              <a:rPr lang="en-US" sz="1600" dirty="0" smtClean="0">
                <a:ea typeface="Calibri"/>
                <a:cs typeface="Times New Roman"/>
              </a:rPr>
              <a:t>The </a:t>
            </a:r>
            <a:r>
              <a:rPr lang="en-US" sz="1600" dirty="0">
                <a:ea typeface="Calibri"/>
                <a:cs typeface="Times New Roman"/>
              </a:rPr>
              <a:t>server </a:t>
            </a:r>
            <a:r>
              <a:rPr lang="en-US" sz="1600" dirty="0" smtClean="0">
                <a:ea typeface="Calibri"/>
                <a:cs typeface="Times New Roman"/>
              </a:rPr>
              <a:t>is recited along with the function of generating </a:t>
            </a:r>
            <a:r>
              <a:rPr lang="en-US" sz="1600" dirty="0">
                <a:ea typeface="Calibri"/>
                <a:cs typeface="Times New Roman"/>
              </a:rPr>
              <a:t>an encrypted message</a:t>
            </a:r>
            <a:r>
              <a:rPr lang="en-US" sz="1600" dirty="0" smtClean="0">
                <a:ea typeface="Calibri"/>
                <a:cs typeface="Times New Roman"/>
              </a:rPr>
              <a:t>.  </a:t>
            </a:r>
            <a:r>
              <a:rPr lang="en-US" sz="1600" dirty="0">
                <a:ea typeface="Calibri"/>
                <a:cs typeface="Times New Roman"/>
              </a:rPr>
              <a:t>As a </a:t>
            </a:r>
            <a:r>
              <a:rPr lang="en-US" sz="1600" dirty="0" smtClean="0">
                <a:ea typeface="Calibri"/>
                <a:cs typeface="Times New Roman"/>
              </a:rPr>
              <a:t>result of that function, </a:t>
            </a:r>
            <a:r>
              <a:rPr lang="en-US" sz="1600" dirty="0">
                <a:ea typeface="Calibri"/>
                <a:cs typeface="Times New Roman"/>
              </a:rPr>
              <a:t>data theft is prevented.  The whereby clause in this case does not add a further limitation to the recited server.    </a:t>
            </a:r>
          </a:p>
          <a:p>
            <a:pPr marL="454025" lvl="1" indent="-225425">
              <a:spcBef>
                <a:spcPts val="0"/>
              </a:spcBef>
              <a:spcAft>
                <a:spcPts val="600"/>
              </a:spcAft>
            </a:pPr>
            <a:r>
              <a:rPr lang="en-US" sz="1900" dirty="0" smtClean="0"/>
              <a:t>If the recited structure or actions are recited with some detail to achieve the claimed result, the claim element would be construed as an element capable of obtaining the result (through any means)</a:t>
            </a:r>
          </a:p>
          <a:p>
            <a:pPr marL="0" indent="0">
              <a:spcBef>
                <a:spcPts val="0"/>
              </a:spcBef>
              <a:spcAft>
                <a:spcPts val="600"/>
              </a:spcAft>
              <a:buNone/>
            </a:pPr>
            <a:r>
              <a:rPr lang="en-US" sz="1500" dirty="0" smtClean="0">
                <a:solidFill>
                  <a:prstClr val="black"/>
                </a:solidFill>
                <a:ea typeface="Calibri"/>
                <a:cs typeface="Times New Roman"/>
              </a:rPr>
              <a:t>	…</a:t>
            </a:r>
            <a:r>
              <a:rPr lang="en-US" sz="1500" b="1" dirty="0">
                <a:solidFill>
                  <a:prstClr val="black"/>
                </a:solidFill>
                <a:ea typeface="Calibri"/>
                <a:cs typeface="Times New Roman"/>
              </a:rPr>
              <a:t>a server</a:t>
            </a:r>
            <a:r>
              <a:rPr lang="en-US" sz="1500" b="1" i="1" dirty="0">
                <a:solidFill>
                  <a:prstClr val="black"/>
                </a:solidFill>
                <a:ea typeface="Calibri"/>
                <a:cs typeface="Times New Roman"/>
              </a:rPr>
              <a:t> </a:t>
            </a:r>
            <a:r>
              <a:rPr lang="en-US" sz="1500" b="1" i="1" dirty="0" smtClean="0">
                <a:solidFill>
                  <a:prstClr val="black"/>
                </a:solidFill>
                <a:ea typeface="Calibri"/>
                <a:cs typeface="Times New Roman"/>
              </a:rPr>
              <a:t>programmed so that data </a:t>
            </a:r>
            <a:r>
              <a:rPr lang="en-US" sz="1500" b="1" i="1" dirty="0">
                <a:solidFill>
                  <a:prstClr val="black"/>
                </a:solidFill>
                <a:ea typeface="Calibri"/>
                <a:cs typeface="Times New Roman"/>
              </a:rPr>
              <a:t>theft is prevented </a:t>
            </a:r>
            <a:r>
              <a:rPr lang="en-US" sz="1500" dirty="0">
                <a:solidFill>
                  <a:prstClr val="black"/>
                </a:solidFill>
                <a:ea typeface="Calibri"/>
                <a:cs typeface="Times New Roman"/>
              </a:rPr>
              <a:t> </a:t>
            </a:r>
            <a:endParaRPr lang="en-US" sz="1500" dirty="0" smtClean="0">
              <a:solidFill>
                <a:prstClr val="black"/>
              </a:solidFill>
              <a:ea typeface="Calibri"/>
              <a:cs typeface="Times New Roman"/>
            </a:endParaRPr>
          </a:p>
          <a:p>
            <a:pPr marL="685800" lvl="2">
              <a:spcBef>
                <a:spcPts val="0"/>
              </a:spcBef>
              <a:spcAft>
                <a:spcPts val="600"/>
              </a:spcAft>
            </a:pPr>
            <a:r>
              <a:rPr lang="en-US" sz="1500" dirty="0" smtClean="0"/>
              <a:t>The only limitation on the server is that it be programmed (in any way) to be capable of obtaining the result of preventing data theft. </a:t>
            </a:r>
          </a:p>
          <a:p>
            <a:pPr marL="457200" lvl="1" indent="-282575">
              <a:spcBef>
                <a:spcPts val="0"/>
              </a:spcBef>
            </a:pPr>
            <a:r>
              <a:rPr lang="en-US" sz="2200" dirty="0">
                <a:ea typeface="Calibri"/>
                <a:cs typeface="Times New Roman"/>
              </a:rPr>
              <a:t>If the recited structure or actions are not recited with sufficient detail to achieve the claimed result, the claim element would not be limited by a mere expression of intended </a:t>
            </a:r>
            <a:r>
              <a:rPr lang="en-US" sz="2200" dirty="0" smtClean="0">
                <a:ea typeface="Calibri"/>
                <a:cs typeface="Times New Roman"/>
              </a:rPr>
              <a:t>result</a:t>
            </a:r>
            <a:endParaRPr lang="en-US" sz="2200" dirty="0">
              <a:ea typeface="Calibri"/>
              <a:cs typeface="Times New Roman"/>
            </a:endParaRPr>
          </a:p>
          <a:p>
            <a:pPr marL="0" indent="0">
              <a:spcBef>
                <a:spcPts val="0"/>
              </a:spcBef>
              <a:spcAft>
                <a:spcPts val="600"/>
              </a:spcAft>
              <a:buNone/>
            </a:pPr>
            <a:r>
              <a:rPr lang="en-US" sz="2600" dirty="0">
                <a:ea typeface="Calibri"/>
                <a:cs typeface="Times New Roman"/>
              </a:rPr>
              <a:t>	</a:t>
            </a:r>
            <a:r>
              <a:rPr lang="en-US" sz="1600" dirty="0" smtClean="0">
                <a:ea typeface="Calibri"/>
                <a:cs typeface="Times New Roman"/>
              </a:rPr>
              <a:t>…</a:t>
            </a:r>
            <a:r>
              <a:rPr lang="en-US" sz="1600" b="1" dirty="0">
                <a:ea typeface="Calibri"/>
                <a:cs typeface="Times New Roman"/>
              </a:rPr>
              <a:t>a server</a:t>
            </a:r>
            <a:r>
              <a:rPr lang="en-US" sz="1600" b="1" i="1" dirty="0">
                <a:ea typeface="Calibri"/>
                <a:cs typeface="Times New Roman"/>
              </a:rPr>
              <a:t> whereby data theft is prevented </a:t>
            </a:r>
            <a:r>
              <a:rPr lang="en-US" sz="1600" dirty="0">
                <a:ea typeface="Calibri"/>
                <a:cs typeface="Times New Roman"/>
              </a:rPr>
              <a:t> </a:t>
            </a:r>
          </a:p>
          <a:p>
            <a:pPr marL="685800" lvl="2">
              <a:spcBef>
                <a:spcPts val="0"/>
              </a:spcBef>
              <a:spcAft>
                <a:spcPts val="600"/>
              </a:spcAft>
            </a:pPr>
            <a:r>
              <a:rPr lang="en-US" sz="1500" dirty="0"/>
              <a:t>There are no limits recited on how the server is structured or how it functions to prevent data theft.  Therefore, the whereby clause does not add a further limitation to the claim and would not </a:t>
            </a:r>
            <a:r>
              <a:rPr lang="en-US" sz="1500" dirty="0" smtClean="0"/>
              <a:t>provide </a:t>
            </a:r>
            <a:r>
              <a:rPr lang="en-US" sz="1500" dirty="0"/>
              <a:t>a patentable distinction.</a:t>
            </a:r>
          </a:p>
          <a:p>
            <a:pPr marL="685800" lvl="2">
              <a:spcBef>
                <a:spcPts val="0"/>
              </a:spcBef>
              <a:spcAft>
                <a:spcPts val="600"/>
              </a:spcAft>
            </a:pPr>
            <a:r>
              <a:rPr lang="en-US" sz="1500" dirty="0" smtClean="0"/>
              <a:t>If it is argued that the result should be given patentable weight, the boundaries of the limitation would need to be clearly defined.  If the intended result limitation is necessary to understand the claim and the boundaries are not clear, the claim would be indefinite. </a:t>
            </a:r>
          </a:p>
        </p:txBody>
      </p:sp>
      <p:sp>
        <p:nvSpPr>
          <p:cNvPr id="4" name="Slide Number Placeholder 3"/>
          <p:cNvSpPr>
            <a:spLocks noGrp="1"/>
          </p:cNvSpPr>
          <p:nvPr>
            <p:ph type="sldNum" sz="quarter" idx="4294967295"/>
          </p:nvPr>
        </p:nvSpPr>
        <p:spPr>
          <a:xfrm>
            <a:off x="7924800" y="6324600"/>
            <a:ext cx="1219200" cy="212725"/>
          </a:xfrm>
          <a:prstGeom prst="rect">
            <a:avLst/>
          </a:prstGeom>
        </p:spPr>
        <p:txBody>
          <a:bodyPr/>
          <a:lstStyle/>
          <a:p>
            <a:pPr>
              <a:defRPr/>
            </a:pPr>
            <a:fld id="{9DF37999-0968-458D-BB7D-69BAF6E7412C}" type="slidenum">
              <a:rPr lang="en-US" smtClean="0">
                <a:solidFill>
                  <a:srgbClr val="D4D2D0">
                    <a:lumMod val="25000"/>
                  </a:srgbClr>
                </a:solidFill>
              </a:rPr>
              <a:pPr>
                <a:defRPr/>
              </a:pPr>
              <a:t>17</a:t>
            </a:fld>
            <a:endParaRPr lang="en-US" dirty="0">
              <a:solidFill>
                <a:srgbClr val="D4D2D0">
                  <a:lumMod val="25000"/>
                </a:srgbClr>
              </a:solidFill>
            </a:endParaRPr>
          </a:p>
        </p:txBody>
      </p:sp>
    </p:spTree>
    <p:extLst>
      <p:ext uri="{BB962C8B-B14F-4D97-AF65-F5344CB8AC3E}">
        <p14:creationId xmlns:p14="http://schemas.microsoft.com/office/powerpoint/2010/main" val="33973365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71496"/>
            <a:ext cx="8229600" cy="1000104"/>
          </a:xfrm>
        </p:spPr>
        <p:txBody>
          <a:bodyPr>
            <a:normAutofit fontScale="90000"/>
          </a:bodyPr>
          <a:lstStyle/>
          <a:p>
            <a:r>
              <a:rPr lang="en-US" sz="3200" dirty="0" smtClean="0"/>
              <a:t>Compare: Functional Limitation vs. Intended Result </a:t>
            </a:r>
            <a:endParaRPr lang="en-US" sz="3200" dirty="0"/>
          </a:p>
        </p:txBody>
      </p:sp>
      <p:sp>
        <p:nvSpPr>
          <p:cNvPr id="6" name="Content Placeholder 5"/>
          <p:cNvSpPr>
            <a:spLocks noGrp="1"/>
          </p:cNvSpPr>
          <p:nvPr>
            <p:ph idx="1"/>
          </p:nvPr>
        </p:nvSpPr>
        <p:spPr>
          <a:xfrm>
            <a:off x="457200" y="1676400"/>
            <a:ext cx="8229600" cy="4724400"/>
          </a:xfrm>
        </p:spPr>
        <p:txBody>
          <a:bodyPr>
            <a:normAutofit fontScale="47500" lnSpcReduction="20000"/>
          </a:bodyPr>
          <a:lstStyle/>
          <a:p>
            <a:pPr marL="0" indent="0">
              <a:spcAft>
                <a:spcPts val="600"/>
              </a:spcAft>
              <a:buNone/>
            </a:pPr>
            <a:r>
              <a:rPr lang="en-US" sz="4400" dirty="0"/>
              <a:t>Compare the two following limitations:</a:t>
            </a:r>
          </a:p>
          <a:p>
            <a:pPr marL="0" indent="0">
              <a:spcAft>
                <a:spcPts val="600"/>
              </a:spcAft>
              <a:buNone/>
            </a:pPr>
            <a:r>
              <a:rPr lang="en-US" sz="4200" b="1" i="1" dirty="0"/>
              <a:t>. . . </a:t>
            </a:r>
            <a:r>
              <a:rPr lang="en-US" sz="4200" b="1" i="1" dirty="0" smtClean="0"/>
              <a:t>a microprocessor </a:t>
            </a:r>
            <a:r>
              <a:rPr lang="en-US" sz="4200" b="1" i="1" dirty="0"/>
              <a:t>programmed to perform a lossless compression algorithm on a data stream; </a:t>
            </a:r>
          </a:p>
          <a:p>
            <a:pPr marL="0" indent="0">
              <a:spcAft>
                <a:spcPts val="600"/>
              </a:spcAft>
              <a:buNone/>
            </a:pPr>
            <a:r>
              <a:rPr lang="en-US" sz="4200" b="1" i="1" dirty="0"/>
              <a:t>. . .a microprocessor programmed for data compression; </a:t>
            </a:r>
          </a:p>
          <a:p>
            <a:pPr>
              <a:spcAft>
                <a:spcPts val="600"/>
              </a:spcAft>
            </a:pPr>
            <a:r>
              <a:rPr lang="en-US" sz="4000" dirty="0"/>
              <a:t>The first limitation </a:t>
            </a:r>
            <a:r>
              <a:rPr lang="en-US" sz="4000" dirty="0" smtClean="0"/>
              <a:t>recites the structure of a microprocessor </a:t>
            </a:r>
            <a:r>
              <a:rPr lang="en-US" sz="4000" dirty="0"/>
              <a:t>followed by a specific function </a:t>
            </a:r>
            <a:r>
              <a:rPr lang="en-US" sz="4000" dirty="0" smtClean="0"/>
              <a:t>(a lossless </a:t>
            </a:r>
            <a:r>
              <a:rPr lang="en-US" sz="4000" dirty="0"/>
              <a:t>compression </a:t>
            </a:r>
            <a:r>
              <a:rPr lang="en-US" sz="4000" dirty="0" smtClean="0"/>
              <a:t>algorithm) that it is programmed to perform. The limitation should be interpreted as a microprocessor capable of performing the programmed algorithm.  As such, the programmed function could provide a patentable distinction over the prior art.</a:t>
            </a:r>
            <a:endParaRPr lang="en-US" sz="4000" dirty="0"/>
          </a:p>
          <a:p>
            <a:r>
              <a:rPr lang="en-US" sz="4000" dirty="0"/>
              <a:t>The second limitation </a:t>
            </a:r>
            <a:r>
              <a:rPr lang="en-US" sz="4000" dirty="0" smtClean="0"/>
              <a:t>recites the structure of a microprocessor followed by a result (data compression) that it is programmed to accomplish.  In this case, there is no limit imposed on how the claimed microprocessor obtains the result.  As such, any microprocessor that has programming capable of obtaining the result of data compression in any way (i.e., using any algorithm that achieves the result) would meet this limitation.</a:t>
            </a:r>
            <a:endParaRPr lang="en-US" sz="4000" dirty="0"/>
          </a:p>
        </p:txBody>
      </p:sp>
      <p:sp>
        <p:nvSpPr>
          <p:cNvPr id="8" name="Rectangle 2054"/>
          <p:cNvSpPr>
            <a:spLocks noGrp="1" noChangeArrowheads="1"/>
          </p:cNvSpPr>
          <p:nvPr>
            <p:ph type="sldNum" sz="quarter" idx="4294967295"/>
          </p:nvPr>
        </p:nvSpPr>
        <p:spPr>
          <a:xfrm>
            <a:off x="8382000" y="6324600"/>
            <a:ext cx="762000" cy="228600"/>
          </a:xfrm>
          <a:prstGeom prst="rect">
            <a:avLst/>
          </a:prstGeom>
        </p:spPr>
        <p:txBody>
          <a:bodyPr/>
          <a:lstStyle/>
          <a:p>
            <a:pPr>
              <a:defRPr/>
            </a:pPr>
            <a:fld id="{F36444ED-B8CD-4BBA-A243-31E16A17005E}" type="slidenum">
              <a:rPr lang="en-US"/>
              <a:pPr>
                <a:defRPr/>
              </a:pPr>
              <a:t>18</a:t>
            </a:fld>
            <a:endParaRPr lang="en-US" dirty="0"/>
          </a:p>
        </p:txBody>
      </p:sp>
      <p:sp>
        <p:nvSpPr>
          <p:cNvPr id="5" name="Slide Number Placeholder 5"/>
          <p:cNvSpPr txBox="1">
            <a:spLocks noGrp="1"/>
          </p:cNvSpPr>
          <p:nvPr/>
        </p:nvSpPr>
        <p:spPr bwMode="auto">
          <a:xfrm>
            <a:off x="7086600" y="6324600"/>
            <a:ext cx="1905000" cy="457200"/>
          </a:xfrm>
          <a:prstGeom prst="rect">
            <a:avLst/>
          </a:prstGeom>
          <a:noFill/>
          <a:ln>
            <a:miter lim="800000"/>
            <a:headEnd/>
            <a:tailEnd/>
          </a:ln>
        </p:spPr>
        <p:txBody>
          <a:bodyPr bIns="9144" anchor="b"/>
          <a:lstStyle/>
          <a:p>
            <a:pPr algn="r" fontAlgn="base">
              <a:spcBef>
                <a:spcPct val="0"/>
              </a:spcBef>
              <a:spcAft>
                <a:spcPct val="0"/>
              </a:spcAft>
              <a:defRPr/>
            </a:pPr>
            <a:endParaRPr lang="en-US" sz="1200" dirty="0">
              <a:solidFill>
                <a:srgbClr val="273C56"/>
              </a:solidFill>
            </a:endParaRPr>
          </a:p>
        </p:txBody>
      </p:sp>
    </p:spTree>
    <p:extLst>
      <p:ext uri="{BB962C8B-B14F-4D97-AF65-F5344CB8AC3E}">
        <p14:creationId xmlns:p14="http://schemas.microsoft.com/office/powerpoint/2010/main" val="1866778234"/>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1066800"/>
          </a:xfrm>
        </p:spPr>
        <p:txBody>
          <a:bodyPr>
            <a:noAutofit/>
          </a:bodyPr>
          <a:lstStyle/>
          <a:p>
            <a:r>
              <a:rPr lang="en-US" sz="3200" dirty="0" smtClean="0"/>
              <a:t>Example: Functional Limitation with Intended Use and Intended Result</a:t>
            </a:r>
            <a:endParaRPr lang="en-US" sz="3200" dirty="0"/>
          </a:p>
        </p:txBody>
      </p:sp>
      <p:sp>
        <p:nvSpPr>
          <p:cNvPr id="6" name="Content Placeholder 5"/>
          <p:cNvSpPr>
            <a:spLocks noGrp="1"/>
          </p:cNvSpPr>
          <p:nvPr>
            <p:ph idx="1"/>
          </p:nvPr>
        </p:nvSpPr>
        <p:spPr>
          <a:xfrm>
            <a:off x="457200" y="1524000"/>
            <a:ext cx="8229600" cy="4343400"/>
          </a:xfrm>
        </p:spPr>
        <p:txBody>
          <a:bodyPr>
            <a:normAutofit fontScale="55000" lnSpcReduction="20000"/>
          </a:bodyPr>
          <a:lstStyle/>
          <a:p>
            <a:pPr marL="0" indent="0">
              <a:spcAft>
                <a:spcPts val="600"/>
              </a:spcAft>
              <a:buNone/>
            </a:pPr>
            <a:r>
              <a:rPr lang="en-US" dirty="0" smtClean="0"/>
              <a:t>Consider a </a:t>
            </a:r>
            <a:r>
              <a:rPr lang="en-US" dirty="0"/>
              <a:t>functional limitation </a:t>
            </a:r>
            <a:r>
              <a:rPr lang="en-US" dirty="0" smtClean="0"/>
              <a:t>that recites </a:t>
            </a:r>
            <a:r>
              <a:rPr lang="en-US" dirty="0"/>
              <a:t>an element </a:t>
            </a:r>
            <a:r>
              <a:rPr lang="en-US" dirty="0" smtClean="0"/>
              <a:t>along </a:t>
            </a:r>
            <a:r>
              <a:rPr lang="en-US" dirty="0"/>
              <a:t>with a description of the action the element is designed to </a:t>
            </a:r>
            <a:r>
              <a:rPr lang="en-US" dirty="0" smtClean="0"/>
              <a:t>perform, such as:</a:t>
            </a:r>
            <a:endParaRPr lang="en-US" dirty="0"/>
          </a:p>
          <a:p>
            <a:pPr marL="457200" lvl="1" indent="0">
              <a:spcAft>
                <a:spcPts val="600"/>
              </a:spcAft>
              <a:buNone/>
            </a:pPr>
            <a:r>
              <a:rPr lang="en-US" b="1" i="1" dirty="0"/>
              <a:t>A microprocessor programmed to perform a lossless compression algorithm on a data </a:t>
            </a:r>
            <a:r>
              <a:rPr lang="en-US" b="1" i="1" dirty="0" smtClean="0"/>
              <a:t>stream for ZIP file creation in an archival process…</a:t>
            </a:r>
            <a:endParaRPr lang="en-US" b="1" i="1" dirty="0"/>
          </a:p>
          <a:p>
            <a:pPr marL="457200" indent="-228600">
              <a:spcAft>
                <a:spcPts val="600"/>
              </a:spcAft>
            </a:pPr>
            <a:r>
              <a:rPr lang="en-US" dirty="0" smtClean="0"/>
              <a:t>The function of the microprocessor is “to perform a lossless compression algorithm”</a:t>
            </a:r>
          </a:p>
          <a:p>
            <a:pPr lvl="1">
              <a:spcAft>
                <a:spcPts val="600"/>
              </a:spcAft>
            </a:pPr>
            <a:r>
              <a:rPr lang="en-US" dirty="0" smtClean="0"/>
              <a:t>This function imposes limits on the broadest reasonable interpretation of the microprocessor – the BRI is a microprocessor with programming to perform this function.</a:t>
            </a:r>
          </a:p>
          <a:p>
            <a:pPr marL="457200" indent="-228600">
              <a:spcAft>
                <a:spcPts val="600"/>
              </a:spcAft>
            </a:pPr>
            <a:r>
              <a:rPr lang="en-US" dirty="0" smtClean="0"/>
              <a:t>The intended result of the microprocessor performing the function is “for ZIP file creation”</a:t>
            </a:r>
          </a:p>
          <a:p>
            <a:pPr lvl="1">
              <a:spcAft>
                <a:spcPts val="600"/>
              </a:spcAft>
            </a:pPr>
            <a:r>
              <a:rPr lang="en-US" dirty="0" smtClean="0"/>
              <a:t>In a claim limitation that merely recited a “microprocessor programmed for ZIP file creation”, the BRI would </a:t>
            </a:r>
            <a:r>
              <a:rPr lang="en-US" dirty="0" smtClean="0"/>
              <a:t>be </a:t>
            </a:r>
            <a:r>
              <a:rPr lang="en-US" dirty="0" smtClean="0"/>
              <a:t>a microprocessor programmed (in any way) to create a ZIP file. </a:t>
            </a:r>
          </a:p>
          <a:p>
            <a:pPr marL="457200" indent="-228600">
              <a:spcAft>
                <a:spcPts val="600"/>
              </a:spcAft>
            </a:pPr>
            <a:r>
              <a:rPr lang="en-US" dirty="0" smtClean="0"/>
              <a:t>The intended use (also called field of use) is “in an archival process”</a:t>
            </a:r>
          </a:p>
          <a:p>
            <a:pPr lvl="1">
              <a:spcAft>
                <a:spcPts val="600"/>
              </a:spcAft>
            </a:pPr>
            <a:r>
              <a:rPr lang="en-US" dirty="0" smtClean="0"/>
              <a:t>Based on this limitation, the intended use would not impose limits on the BRI of the microprocessor</a:t>
            </a:r>
            <a:endParaRPr lang="en-US" dirty="0"/>
          </a:p>
        </p:txBody>
      </p:sp>
      <p:sp>
        <p:nvSpPr>
          <p:cNvPr id="8" name="Rectangle 2054"/>
          <p:cNvSpPr>
            <a:spLocks noGrp="1" noChangeArrowheads="1"/>
          </p:cNvSpPr>
          <p:nvPr>
            <p:ph type="sldNum" sz="quarter" idx="4294967295"/>
          </p:nvPr>
        </p:nvSpPr>
        <p:spPr>
          <a:xfrm>
            <a:off x="8382000" y="6324600"/>
            <a:ext cx="762000" cy="228600"/>
          </a:xfrm>
          <a:prstGeom prst="rect">
            <a:avLst/>
          </a:prstGeom>
        </p:spPr>
        <p:txBody>
          <a:bodyPr/>
          <a:lstStyle/>
          <a:p>
            <a:pPr>
              <a:defRPr/>
            </a:pPr>
            <a:fld id="{F36444ED-B8CD-4BBA-A243-31E16A17005E}" type="slidenum">
              <a:rPr lang="en-US"/>
              <a:pPr>
                <a:defRPr/>
              </a:pPr>
              <a:t>19</a:t>
            </a:fld>
            <a:endParaRPr lang="en-US" dirty="0"/>
          </a:p>
        </p:txBody>
      </p:sp>
      <p:sp>
        <p:nvSpPr>
          <p:cNvPr id="5" name="Slide Number Placeholder 5"/>
          <p:cNvSpPr txBox="1">
            <a:spLocks noGrp="1"/>
          </p:cNvSpPr>
          <p:nvPr/>
        </p:nvSpPr>
        <p:spPr bwMode="auto">
          <a:xfrm>
            <a:off x="7086600" y="6324600"/>
            <a:ext cx="1905000" cy="457200"/>
          </a:xfrm>
          <a:prstGeom prst="rect">
            <a:avLst/>
          </a:prstGeom>
          <a:noFill/>
          <a:ln>
            <a:miter lim="800000"/>
            <a:headEnd/>
            <a:tailEnd/>
          </a:ln>
        </p:spPr>
        <p:txBody>
          <a:bodyPr bIns="9144" anchor="b"/>
          <a:lstStyle/>
          <a:p>
            <a:pPr algn="r" fontAlgn="base">
              <a:spcBef>
                <a:spcPct val="0"/>
              </a:spcBef>
              <a:spcAft>
                <a:spcPct val="0"/>
              </a:spcAft>
              <a:defRPr/>
            </a:pPr>
            <a:endParaRPr lang="en-US" sz="1200" dirty="0">
              <a:solidFill>
                <a:srgbClr val="273C56"/>
              </a:solidFill>
            </a:endParaRPr>
          </a:p>
        </p:txBody>
      </p:sp>
    </p:spTree>
    <p:extLst>
      <p:ext uri="{BB962C8B-B14F-4D97-AF65-F5344CB8AC3E}">
        <p14:creationId xmlns:p14="http://schemas.microsoft.com/office/powerpoint/2010/main" val="226720902"/>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a:r>
              <a:rPr lang="en-US" b="1" dirty="0" smtClean="0"/>
              <a:t>Examining Functional Claim Limitations:  </a:t>
            </a:r>
            <a:br>
              <a:rPr lang="en-US" b="1" dirty="0" smtClean="0"/>
            </a:br>
            <a:r>
              <a:rPr lang="en-US" sz="3600" dirty="0" smtClean="0"/>
              <a:t>Focus on Computer/Software-related Claims</a:t>
            </a:r>
            <a:br>
              <a:rPr lang="en-US" sz="3600" dirty="0" smtClean="0"/>
            </a:br>
            <a:endParaRPr lang="en-US" sz="3600" b="1" dirty="0"/>
          </a:p>
        </p:txBody>
      </p:sp>
      <p:sp>
        <p:nvSpPr>
          <p:cNvPr id="3" name="Subtitle 2"/>
          <p:cNvSpPr>
            <a:spLocks noGrp="1"/>
          </p:cNvSpPr>
          <p:nvPr>
            <p:ph type="subTitle" idx="1"/>
          </p:nvPr>
        </p:nvSpPr>
        <p:spPr>
          <a:xfrm>
            <a:off x="685801" y="3189889"/>
            <a:ext cx="7086600" cy="1752600"/>
          </a:xfrm>
        </p:spPr>
        <p:txBody>
          <a:bodyPr/>
          <a:lstStyle/>
          <a:p>
            <a:pPr algn="l"/>
            <a:r>
              <a:rPr lang="en-US" dirty="0" smtClean="0"/>
              <a:t> </a:t>
            </a:r>
            <a:br>
              <a:rPr lang="en-US" dirty="0" smtClean="0"/>
            </a:br>
            <a:r>
              <a:rPr lang="en-US" dirty="0" smtClean="0"/>
              <a:t>May 2015</a:t>
            </a:r>
            <a:endParaRPr lang="en-US" dirty="0"/>
          </a:p>
        </p:txBody>
      </p:sp>
    </p:spTree>
    <p:extLst>
      <p:ext uri="{BB962C8B-B14F-4D97-AF65-F5344CB8AC3E}">
        <p14:creationId xmlns:p14="http://schemas.microsoft.com/office/powerpoint/2010/main" val="23636991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smtClean="0"/>
              <a:t>Non-Functional </a:t>
            </a:r>
            <a:r>
              <a:rPr lang="en-US" sz="3200" dirty="0"/>
              <a:t>Descriptive </a:t>
            </a:r>
            <a:r>
              <a:rPr lang="en-US" sz="3200" dirty="0" smtClean="0"/>
              <a:t>Material</a:t>
            </a:r>
            <a:endParaRPr lang="en-US" sz="3200" dirty="0"/>
          </a:p>
        </p:txBody>
      </p:sp>
      <p:sp>
        <p:nvSpPr>
          <p:cNvPr id="6" name="Content Placeholder 5"/>
          <p:cNvSpPr>
            <a:spLocks noGrp="1"/>
          </p:cNvSpPr>
          <p:nvPr>
            <p:ph idx="1"/>
          </p:nvPr>
        </p:nvSpPr>
        <p:spPr>
          <a:xfrm>
            <a:off x="419100" y="1698170"/>
            <a:ext cx="8229600" cy="4855030"/>
          </a:xfrm>
        </p:spPr>
        <p:txBody>
          <a:bodyPr>
            <a:noAutofit/>
          </a:bodyPr>
          <a:lstStyle/>
          <a:p>
            <a:pPr>
              <a:spcAft>
                <a:spcPts val="600"/>
              </a:spcAft>
            </a:pPr>
            <a:r>
              <a:rPr lang="en-US" sz="2000" dirty="0" smtClean="0"/>
              <a:t>While functional limitations can in certain circumstances limit a claim, non-functional </a:t>
            </a:r>
            <a:r>
              <a:rPr lang="en-US" sz="2000" dirty="0"/>
              <a:t>descriptive </a:t>
            </a:r>
            <a:r>
              <a:rPr lang="en-US" sz="2000" dirty="0" smtClean="0"/>
              <a:t>material </a:t>
            </a:r>
            <a:r>
              <a:rPr lang="en-US" sz="2000" dirty="0"/>
              <a:t>does not </a:t>
            </a:r>
            <a:r>
              <a:rPr lang="en-US" sz="2000" dirty="0" smtClean="0"/>
              <a:t>impart a </a:t>
            </a:r>
            <a:r>
              <a:rPr lang="en-US" sz="2000" dirty="0"/>
              <a:t>patentable </a:t>
            </a:r>
            <a:r>
              <a:rPr lang="en-US" sz="2000" dirty="0" smtClean="0"/>
              <a:t>distinction to a claim</a:t>
            </a:r>
          </a:p>
          <a:p>
            <a:pPr lvl="1">
              <a:spcAft>
                <a:spcPts val="600"/>
              </a:spcAft>
            </a:pPr>
            <a:r>
              <a:rPr lang="en-US" sz="1600" dirty="0" smtClean="0"/>
              <a:t>Non-functional descriptive material is based on the “printed matter” doctrine in which matter that has no functional relationship to the substrate upon which is it printed does not provide a patentable distinction to the substrate</a:t>
            </a:r>
          </a:p>
          <a:p>
            <a:pPr>
              <a:spcAft>
                <a:spcPts val="600"/>
              </a:spcAft>
            </a:pPr>
            <a:r>
              <a:rPr lang="en-US" sz="2000" dirty="0" smtClean="0"/>
              <a:t>Information, messages, indicia, raw data, colors, etc. can be considered such descriptive material</a:t>
            </a:r>
          </a:p>
          <a:p>
            <a:pPr>
              <a:spcAft>
                <a:spcPts val="600"/>
              </a:spcAft>
            </a:pPr>
            <a:r>
              <a:rPr lang="en-US" sz="2000" dirty="0" smtClean="0"/>
              <a:t>Patentable weight will only be given when such descriptive material has a functional relationship to the substrate</a:t>
            </a:r>
          </a:p>
          <a:p>
            <a:pPr marL="0" indent="0">
              <a:spcAft>
                <a:spcPts val="600"/>
              </a:spcAft>
              <a:buNone/>
            </a:pPr>
            <a:endParaRPr lang="en-US" sz="2000" dirty="0" smtClean="0"/>
          </a:p>
          <a:p>
            <a:pPr marL="0" indent="0">
              <a:spcAft>
                <a:spcPts val="600"/>
              </a:spcAft>
              <a:buNone/>
            </a:pPr>
            <a:endParaRPr lang="en-US" sz="2000" dirty="0"/>
          </a:p>
          <a:p>
            <a:pPr marL="0" indent="0">
              <a:spcAft>
                <a:spcPts val="600"/>
              </a:spcAft>
              <a:buNone/>
            </a:pPr>
            <a:r>
              <a:rPr lang="en-US" sz="2000" dirty="0" smtClean="0"/>
              <a:t>MPEP 2111.05</a:t>
            </a:r>
            <a:endParaRPr lang="en-US" sz="2000" dirty="0"/>
          </a:p>
        </p:txBody>
      </p:sp>
      <p:sp>
        <p:nvSpPr>
          <p:cNvPr id="8" name="Rectangle 2054"/>
          <p:cNvSpPr>
            <a:spLocks noGrp="1" noChangeArrowheads="1"/>
          </p:cNvSpPr>
          <p:nvPr>
            <p:ph type="sldNum" sz="quarter" idx="4294967295"/>
          </p:nvPr>
        </p:nvSpPr>
        <p:spPr>
          <a:xfrm>
            <a:off x="8382000" y="6324600"/>
            <a:ext cx="762000" cy="228600"/>
          </a:xfrm>
          <a:prstGeom prst="rect">
            <a:avLst/>
          </a:prstGeom>
        </p:spPr>
        <p:txBody>
          <a:bodyPr/>
          <a:lstStyle/>
          <a:p>
            <a:pPr>
              <a:defRPr/>
            </a:pPr>
            <a:fld id="{F36444ED-B8CD-4BBA-A243-31E16A17005E}" type="slidenum">
              <a:rPr lang="en-US"/>
              <a:pPr>
                <a:defRPr/>
              </a:pPr>
              <a:t>20</a:t>
            </a:fld>
            <a:endParaRPr lang="en-US" dirty="0"/>
          </a:p>
        </p:txBody>
      </p:sp>
      <p:sp>
        <p:nvSpPr>
          <p:cNvPr id="5" name="Slide Number Placeholder 5"/>
          <p:cNvSpPr txBox="1">
            <a:spLocks noGrp="1"/>
          </p:cNvSpPr>
          <p:nvPr/>
        </p:nvSpPr>
        <p:spPr bwMode="auto">
          <a:xfrm>
            <a:off x="7086600" y="6324600"/>
            <a:ext cx="1905000" cy="457200"/>
          </a:xfrm>
          <a:prstGeom prst="rect">
            <a:avLst/>
          </a:prstGeom>
          <a:noFill/>
          <a:ln>
            <a:miter lim="800000"/>
            <a:headEnd/>
            <a:tailEnd/>
          </a:ln>
        </p:spPr>
        <p:txBody>
          <a:bodyPr bIns="9144" anchor="b"/>
          <a:lstStyle/>
          <a:p>
            <a:pPr algn="r" fontAlgn="base">
              <a:spcBef>
                <a:spcPct val="0"/>
              </a:spcBef>
              <a:spcAft>
                <a:spcPct val="0"/>
              </a:spcAft>
              <a:defRPr/>
            </a:pPr>
            <a:endParaRPr lang="en-US" sz="1200" dirty="0">
              <a:solidFill>
                <a:srgbClr val="273C56"/>
              </a:solidFill>
            </a:endParaRPr>
          </a:p>
        </p:txBody>
      </p:sp>
      <p:sp>
        <p:nvSpPr>
          <p:cNvPr id="15364" name="Rectangle 5"/>
          <p:cNvSpPr>
            <a:spLocks noChangeArrowheads="1"/>
          </p:cNvSpPr>
          <p:nvPr/>
        </p:nvSpPr>
        <p:spPr bwMode="auto">
          <a:xfrm>
            <a:off x="228600" y="2133600"/>
            <a:ext cx="8610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spcBef>
                <a:spcPct val="20000"/>
              </a:spcBef>
              <a:spcAft>
                <a:spcPct val="0"/>
              </a:spcAft>
            </a:pPr>
            <a:endParaRPr lang="en-US" sz="2000" dirty="0">
              <a:solidFill>
                <a:srgbClr val="000000"/>
              </a:solidFill>
            </a:endParaRPr>
          </a:p>
          <a:p>
            <a:pPr marL="342900" indent="-342900" fontAlgn="base">
              <a:spcBef>
                <a:spcPct val="20000"/>
              </a:spcBef>
              <a:spcAft>
                <a:spcPct val="0"/>
              </a:spcAft>
              <a:buFontTx/>
              <a:buChar char="•"/>
            </a:pPr>
            <a:endParaRPr lang="en-US" sz="2000" dirty="0">
              <a:solidFill>
                <a:srgbClr val="000000"/>
              </a:solidFill>
            </a:endParaRPr>
          </a:p>
        </p:txBody>
      </p:sp>
    </p:spTree>
    <p:extLst>
      <p:ext uri="{BB962C8B-B14F-4D97-AF65-F5344CB8AC3E}">
        <p14:creationId xmlns:p14="http://schemas.microsoft.com/office/powerpoint/2010/main" val="1530912969"/>
      </p:ext>
    </p:extLst>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9100" y="228600"/>
            <a:ext cx="8229600" cy="1143000"/>
          </a:xfrm>
        </p:spPr>
        <p:txBody>
          <a:bodyPr>
            <a:noAutofit/>
          </a:bodyPr>
          <a:lstStyle/>
          <a:p>
            <a:r>
              <a:rPr lang="en-US" sz="3200" dirty="0" smtClean="0"/>
              <a:t>Non-Functional </a:t>
            </a:r>
            <a:r>
              <a:rPr lang="en-US" sz="3200" dirty="0"/>
              <a:t>Descriptive </a:t>
            </a:r>
            <a:r>
              <a:rPr lang="en-US" sz="3200" dirty="0" smtClean="0"/>
              <a:t>Material in Computer Context</a:t>
            </a:r>
            <a:endParaRPr lang="en-US" sz="3200" dirty="0"/>
          </a:p>
        </p:txBody>
      </p:sp>
      <p:sp>
        <p:nvSpPr>
          <p:cNvPr id="6" name="Content Placeholder 5"/>
          <p:cNvSpPr>
            <a:spLocks noGrp="1"/>
          </p:cNvSpPr>
          <p:nvPr>
            <p:ph idx="1"/>
          </p:nvPr>
        </p:nvSpPr>
        <p:spPr>
          <a:xfrm>
            <a:off x="228600" y="1600200"/>
            <a:ext cx="8610600" cy="4267200"/>
          </a:xfrm>
        </p:spPr>
        <p:txBody>
          <a:bodyPr>
            <a:noAutofit/>
          </a:bodyPr>
          <a:lstStyle/>
          <a:p>
            <a:pPr>
              <a:spcAft>
                <a:spcPts val="300"/>
              </a:spcAft>
            </a:pPr>
            <a:r>
              <a:rPr lang="en-US" sz="2400" dirty="0" smtClean="0"/>
              <a:t>Where </a:t>
            </a:r>
            <a:r>
              <a:rPr lang="en-US" sz="2400" dirty="0"/>
              <a:t>the claim as a whole is directed </a:t>
            </a:r>
            <a:r>
              <a:rPr lang="en-US" sz="2400" dirty="0" smtClean="0"/>
              <a:t>to conveying </a:t>
            </a:r>
            <a:r>
              <a:rPr lang="en-US" sz="2400" dirty="0"/>
              <a:t>a message or meaning to a human reader independent of </a:t>
            </a:r>
            <a:r>
              <a:rPr lang="en-US" sz="2400" dirty="0" smtClean="0"/>
              <a:t>a computer </a:t>
            </a:r>
            <a:r>
              <a:rPr lang="en-US" sz="2400" dirty="0"/>
              <a:t>system, and/or </a:t>
            </a:r>
            <a:r>
              <a:rPr lang="en-US" sz="2400" dirty="0" smtClean="0"/>
              <a:t>a </a:t>
            </a:r>
            <a:r>
              <a:rPr lang="en-US" sz="2400" dirty="0"/>
              <a:t>computer-readable medium merely serves as a support for information or data, </a:t>
            </a:r>
            <a:r>
              <a:rPr lang="en-US" sz="2400" dirty="0" smtClean="0"/>
              <a:t>the message or information will not impart a patentable distinction when no functional </a:t>
            </a:r>
            <a:r>
              <a:rPr lang="en-US" sz="2400" dirty="0"/>
              <a:t>relationship </a:t>
            </a:r>
            <a:r>
              <a:rPr lang="en-US" sz="2400" dirty="0" smtClean="0"/>
              <a:t>exists</a:t>
            </a:r>
          </a:p>
          <a:p>
            <a:pPr lvl="1">
              <a:spcAft>
                <a:spcPts val="300"/>
              </a:spcAft>
            </a:pPr>
            <a:r>
              <a:rPr lang="en-US" sz="2000" dirty="0" smtClean="0"/>
              <a:t>For </a:t>
            </a:r>
            <a:r>
              <a:rPr lang="en-US" sz="2000" dirty="0"/>
              <a:t>example, a claim to a memory stick containing tables of batting averages, or tracks of recorded music, utilizes the </a:t>
            </a:r>
            <a:r>
              <a:rPr lang="en-US" sz="2000" dirty="0" smtClean="0"/>
              <a:t>memory stick merely </a:t>
            </a:r>
            <a:r>
              <a:rPr lang="en-US" sz="2000" dirty="0"/>
              <a:t>as a support for the information. Such claims are directed toward conveying meaning to the human reader rather than towards establishing a functional relationship between recorded data and the </a:t>
            </a:r>
            <a:r>
              <a:rPr lang="en-US" sz="2000" dirty="0" smtClean="0"/>
              <a:t>memory.</a:t>
            </a:r>
            <a:endParaRPr lang="en-US" sz="2000" dirty="0"/>
          </a:p>
        </p:txBody>
      </p:sp>
      <p:sp>
        <p:nvSpPr>
          <p:cNvPr id="8" name="Rectangle 2054"/>
          <p:cNvSpPr>
            <a:spLocks noGrp="1" noChangeArrowheads="1"/>
          </p:cNvSpPr>
          <p:nvPr>
            <p:ph type="sldNum" sz="quarter" idx="4294967295"/>
          </p:nvPr>
        </p:nvSpPr>
        <p:spPr>
          <a:xfrm>
            <a:off x="8382000" y="6324600"/>
            <a:ext cx="762000" cy="228600"/>
          </a:xfrm>
          <a:prstGeom prst="rect">
            <a:avLst/>
          </a:prstGeom>
        </p:spPr>
        <p:txBody>
          <a:bodyPr/>
          <a:lstStyle/>
          <a:p>
            <a:pPr>
              <a:defRPr/>
            </a:pPr>
            <a:fld id="{F36444ED-B8CD-4BBA-A243-31E16A17005E}" type="slidenum">
              <a:rPr lang="en-US"/>
              <a:pPr>
                <a:defRPr/>
              </a:pPr>
              <a:t>21</a:t>
            </a:fld>
            <a:endParaRPr lang="en-US" dirty="0"/>
          </a:p>
        </p:txBody>
      </p:sp>
      <p:sp>
        <p:nvSpPr>
          <p:cNvPr id="5" name="Slide Number Placeholder 5"/>
          <p:cNvSpPr txBox="1">
            <a:spLocks noGrp="1"/>
          </p:cNvSpPr>
          <p:nvPr/>
        </p:nvSpPr>
        <p:spPr bwMode="auto">
          <a:xfrm>
            <a:off x="7086600" y="6324600"/>
            <a:ext cx="1905000" cy="457200"/>
          </a:xfrm>
          <a:prstGeom prst="rect">
            <a:avLst/>
          </a:prstGeom>
          <a:noFill/>
          <a:ln>
            <a:miter lim="800000"/>
            <a:headEnd/>
            <a:tailEnd/>
          </a:ln>
        </p:spPr>
        <p:txBody>
          <a:bodyPr bIns="9144" anchor="b"/>
          <a:lstStyle/>
          <a:p>
            <a:pPr algn="r" fontAlgn="base">
              <a:spcBef>
                <a:spcPct val="0"/>
              </a:spcBef>
              <a:spcAft>
                <a:spcPct val="0"/>
              </a:spcAft>
              <a:defRPr/>
            </a:pPr>
            <a:endParaRPr lang="en-US" sz="1200" dirty="0">
              <a:solidFill>
                <a:srgbClr val="273C56"/>
              </a:solidFill>
            </a:endParaRPr>
          </a:p>
        </p:txBody>
      </p:sp>
      <p:sp>
        <p:nvSpPr>
          <p:cNvPr id="15364" name="Rectangle 5"/>
          <p:cNvSpPr>
            <a:spLocks noChangeArrowheads="1"/>
          </p:cNvSpPr>
          <p:nvPr/>
        </p:nvSpPr>
        <p:spPr bwMode="auto">
          <a:xfrm>
            <a:off x="228600" y="1371600"/>
            <a:ext cx="8610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spcBef>
                <a:spcPct val="20000"/>
              </a:spcBef>
              <a:spcAft>
                <a:spcPct val="0"/>
              </a:spcAft>
            </a:pPr>
            <a:endParaRPr lang="en-US" sz="2000" dirty="0">
              <a:solidFill>
                <a:srgbClr val="000000"/>
              </a:solidFill>
            </a:endParaRPr>
          </a:p>
          <a:p>
            <a:pPr marL="342900" indent="-342900" fontAlgn="base">
              <a:spcBef>
                <a:spcPct val="20000"/>
              </a:spcBef>
              <a:spcAft>
                <a:spcPct val="0"/>
              </a:spcAft>
              <a:buFontTx/>
              <a:buChar char="•"/>
            </a:pPr>
            <a:endParaRPr lang="en-US" sz="2000" dirty="0">
              <a:solidFill>
                <a:srgbClr val="000000"/>
              </a:solidFill>
            </a:endParaRPr>
          </a:p>
        </p:txBody>
      </p:sp>
    </p:spTree>
    <p:extLst>
      <p:ext uri="{BB962C8B-B14F-4D97-AF65-F5344CB8AC3E}">
        <p14:creationId xmlns:p14="http://schemas.microsoft.com/office/powerpoint/2010/main" val="4176422088"/>
      </p:ext>
    </p:extLst>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9100" y="228600"/>
            <a:ext cx="8229600" cy="838200"/>
          </a:xfrm>
        </p:spPr>
        <p:txBody>
          <a:bodyPr>
            <a:noAutofit/>
          </a:bodyPr>
          <a:lstStyle/>
          <a:p>
            <a:r>
              <a:rPr lang="en-US" sz="3200" dirty="0" smtClean="0"/>
              <a:t>Functional Material in Computer Context</a:t>
            </a:r>
            <a:endParaRPr lang="en-US" sz="3200" dirty="0"/>
          </a:p>
        </p:txBody>
      </p:sp>
      <p:sp>
        <p:nvSpPr>
          <p:cNvPr id="6" name="Content Placeholder 5"/>
          <p:cNvSpPr>
            <a:spLocks noGrp="1"/>
          </p:cNvSpPr>
          <p:nvPr>
            <p:ph idx="1"/>
          </p:nvPr>
        </p:nvSpPr>
        <p:spPr>
          <a:xfrm>
            <a:off x="228600" y="1219200"/>
            <a:ext cx="8610600" cy="5181600"/>
          </a:xfrm>
        </p:spPr>
        <p:txBody>
          <a:bodyPr>
            <a:noAutofit/>
          </a:bodyPr>
          <a:lstStyle/>
          <a:p>
            <a:pPr>
              <a:spcAft>
                <a:spcPts val="600"/>
              </a:spcAft>
            </a:pPr>
            <a:r>
              <a:rPr lang="en-US" sz="2000" dirty="0" smtClean="0"/>
              <a:t>Where programming performs some function with respect to the computer or computer component with which it is associated, a functional relationship will be found and the programming can create a patentable distinction</a:t>
            </a:r>
          </a:p>
          <a:p>
            <a:pPr>
              <a:spcAft>
                <a:spcPts val="600"/>
              </a:spcAft>
            </a:pPr>
            <a:r>
              <a:rPr lang="en-US" sz="2000" dirty="0" smtClean="0"/>
              <a:t>The following examples show computer readable media in which the stored programming should be given patentable weight</a:t>
            </a:r>
          </a:p>
          <a:p>
            <a:pPr marL="457200" lvl="1" indent="0">
              <a:spcAft>
                <a:spcPts val="300"/>
              </a:spcAft>
              <a:buNone/>
            </a:pPr>
            <a:r>
              <a:rPr lang="en-US" sz="1600" b="1" i="1" dirty="0" smtClean="0"/>
              <a:t>A non-transitory computer readable medium having computer executable instructions stored thereon, wherein the instructions include the steps comprising:</a:t>
            </a:r>
          </a:p>
          <a:p>
            <a:pPr marL="457200" lvl="1" indent="0">
              <a:spcAft>
                <a:spcPts val="300"/>
              </a:spcAft>
              <a:buNone/>
            </a:pPr>
            <a:r>
              <a:rPr lang="en-US" sz="1600" b="1" i="1" dirty="0" smtClean="0"/>
              <a:t>	determining a first data point…</a:t>
            </a:r>
          </a:p>
          <a:p>
            <a:pPr marL="457200" lvl="1" indent="0">
              <a:spcAft>
                <a:spcPts val="1200"/>
              </a:spcAft>
              <a:buNone/>
            </a:pPr>
            <a:r>
              <a:rPr lang="en-US" sz="1600" b="1" i="1" dirty="0" smtClean="0"/>
              <a:t>	determining a second data point…</a:t>
            </a:r>
          </a:p>
          <a:p>
            <a:pPr marL="457200" lvl="1" indent="0">
              <a:spcAft>
                <a:spcPts val="300"/>
              </a:spcAft>
              <a:buNone/>
            </a:pPr>
            <a:r>
              <a:rPr lang="en-US" sz="1600" b="1" i="1" dirty="0" smtClean="0"/>
              <a:t>A non-transitory computer readable medium having an executable computer program stored thereon, wherein the program includes:</a:t>
            </a:r>
          </a:p>
          <a:p>
            <a:pPr marL="457200" lvl="1" indent="0">
              <a:spcAft>
                <a:spcPts val="300"/>
              </a:spcAft>
              <a:buNone/>
            </a:pPr>
            <a:r>
              <a:rPr lang="en-US" sz="1600" b="1" i="1" dirty="0" smtClean="0"/>
              <a:t>	computer executable code for determining a first data point..</a:t>
            </a:r>
          </a:p>
          <a:p>
            <a:pPr marL="457200" lvl="1" indent="0">
              <a:spcAft>
                <a:spcPts val="300"/>
              </a:spcAft>
              <a:buNone/>
            </a:pPr>
            <a:r>
              <a:rPr lang="en-US" sz="1600" b="1" i="1" dirty="0"/>
              <a:t>	</a:t>
            </a:r>
            <a:r>
              <a:rPr lang="en-US" sz="1600" b="1" i="1" dirty="0" smtClean="0"/>
              <a:t>computer executable code for determining a second data point…</a:t>
            </a:r>
          </a:p>
          <a:p>
            <a:pPr marL="0" indent="0">
              <a:spcAft>
                <a:spcPts val="300"/>
              </a:spcAft>
              <a:buNone/>
            </a:pPr>
            <a:endParaRPr lang="en-US" sz="1800" dirty="0" smtClean="0"/>
          </a:p>
          <a:p>
            <a:pPr marL="0" indent="0">
              <a:spcAft>
                <a:spcPts val="300"/>
              </a:spcAft>
              <a:buNone/>
            </a:pPr>
            <a:r>
              <a:rPr lang="en-US" sz="1800" dirty="0" smtClean="0"/>
              <a:t>MPEP 2111.05(III)</a:t>
            </a:r>
          </a:p>
        </p:txBody>
      </p:sp>
      <p:sp>
        <p:nvSpPr>
          <p:cNvPr id="8" name="Rectangle 2054"/>
          <p:cNvSpPr>
            <a:spLocks noGrp="1" noChangeArrowheads="1"/>
          </p:cNvSpPr>
          <p:nvPr>
            <p:ph type="sldNum" sz="quarter" idx="4294967295"/>
          </p:nvPr>
        </p:nvSpPr>
        <p:spPr>
          <a:xfrm>
            <a:off x="8382000" y="6324600"/>
            <a:ext cx="762000" cy="228600"/>
          </a:xfrm>
          <a:prstGeom prst="rect">
            <a:avLst/>
          </a:prstGeom>
        </p:spPr>
        <p:txBody>
          <a:bodyPr/>
          <a:lstStyle/>
          <a:p>
            <a:pPr>
              <a:defRPr/>
            </a:pPr>
            <a:fld id="{F36444ED-B8CD-4BBA-A243-31E16A17005E}" type="slidenum">
              <a:rPr lang="en-US"/>
              <a:pPr>
                <a:defRPr/>
              </a:pPr>
              <a:t>22</a:t>
            </a:fld>
            <a:endParaRPr lang="en-US" dirty="0"/>
          </a:p>
        </p:txBody>
      </p:sp>
      <p:sp>
        <p:nvSpPr>
          <p:cNvPr id="5" name="Slide Number Placeholder 5"/>
          <p:cNvSpPr txBox="1">
            <a:spLocks noGrp="1"/>
          </p:cNvSpPr>
          <p:nvPr/>
        </p:nvSpPr>
        <p:spPr bwMode="auto">
          <a:xfrm>
            <a:off x="7086600" y="6324600"/>
            <a:ext cx="1905000" cy="457200"/>
          </a:xfrm>
          <a:prstGeom prst="rect">
            <a:avLst/>
          </a:prstGeom>
          <a:noFill/>
          <a:ln>
            <a:miter lim="800000"/>
            <a:headEnd/>
            <a:tailEnd/>
          </a:ln>
        </p:spPr>
        <p:txBody>
          <a:bodyPr bIns="9144" anchor="b"/>
          <a:lstStyle/>
          <a:p>
            <a:pPr algn="r" fontAlgn="base">
              <a:spcBef>
                <a:spcPct val="0"/>
              </a:spcBef>
              <a:spcAft>
                <a:spcPct val="0"/>
              </a:spcAft>
              <a:defRPr/>
            </a:pPr>
            <a:endParaRPr lang="en-US" sz="1200" dirty="0">
              <a:solidFill>
                <a:srgbClr val="273C56"/>
              </a:solidFill>
            </a:endParaRPr>
          </a:p>
        </p:txBody>
      </p:sp>
      <p:sp>
        <p:nvSpPr>
          <p:cNvPr id="15364" name="Rectangle 5"/>
          <p:cNvSpPr>
            <a:spLocks noChangeArrowheads="1"/>
          </p:cNvSpPr>
          <p:nvPr/>
        </p:nvSpPr>
        <p:spPr bwMode="auto">
          <a:xfrm>
            <a:off x="228600" y="1371600"/>
            <a:ext cx="8610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spcBef>
                <a:spcPct val="20000"/>
              </a:spcBef>
              <a:spcAft>
                <a:spcPct val="0"/>
              </a:spcAft>
            </a:pPr>
            <a:endParaRPr lang="en-US" sz="2000" dirty="0">
              <a:solidFill>
                <a:srgbClr val="000000"/>
              </a:solidFill>
            </a:endParaRPr>
          </a:p>
          <a:p>
            <a:pPr marL="342900" indent="-342900" fontAlgn="base">
              <a:spcBef>
                <a:spcPct val="20000"/>
              </a:spcBef>
              <a:spcAft>
                <a:spcPct val="0"/>
              </a:spcAft>
              <a:buFontTx/>
              <a:buChar char="•"/>
            </a:pPr>
            <a:endParaRPr lang="en-US" sz="2000" dirty="0">
              <a:solidFill>
                <a:srgbClr val="000000"/>
              </a:solidFill>
            </a:endParaRPr>
          </a:p>
        </p:txBody>
      </p:sp>
    </p:spTree>
    <p:extLst>
      <p:ext uri="{BB962C8B-B14F-4D97-AF65-F5344CB8AC3E}">
        <p14:creationId xmlns:p14="http://schemas.microsoft.com/office/powerpoint/2010/main" val="1218287967"/>
      </p:ext>
    </p:extLst>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71600"/>
          </a:xfrm>
        </p:spPr>
        <p:txBody>
          <a:bodyPr>
            <a:normAutofit/>
          </a:bodyPr>
          <a:lstStyle/>
          <a:p>
            <a:r>
              <a:rPr lang="en-US" sz="2800" dirty="0" smtClean="0"/>
              <a:t>Proper Claim Interpretation on the Record Leads to Clarity</a:t>
            </a:r>
            <a:endParaRPr lang="en-US" sz="2800" dirty="0"/>
          </a:p>
        </p:txBody>
      </p:sp>
      <p:sp>
        <p:nvSpPr>
          <p:cNvPr id="3" name="Content Placeholder 2"/>
          <p:cNvSpPr>
            <a:spLocks noGrp="1"/>
          </p:cNvSpPr>
          <p:nvPr>
            <p:ph idx="1"/>
          </p:nvPr>
        </p:nvSpPr>
        <p:spPr>
          <a:xfrm>
            <a:off x="457200" y="1737101"/>
            <a:ext cx="8229600" cy="4358899"/>
          </a:xfrm>
        </p:spPr>
        <p:txBody>
          <a:bodyPr>
            <a:normAutofit fontScale="92500" lnSpcReduction="10000"/>
          </a:bodyPr>
          <a:lstStyle/>
          <a:p>
            <a:pPr>
              <a:spcAft>
                <a:spcPts val="1200"/>
              </a:spcAft>
            </a:pPr>
            <a:r>
              <a:rPr lang="en-US" sz="2600" dirty="0" smtClean="0"/>
              <a:t>A detailed </a:t>
            </a:r>
            <a:r>
              <a:rPr lang="en-US" sz="2600" dirty="0"/>
              <a:t>and </a:t>
            </a:r>
            <a:r>
              <a:rPr lang="en-US" sz="2600" dirty="0" smtClean="0"/>
              <a:t>informative claim interpretation that addresses all functional limitations and other claim language, such as intended use, will clearly set forth the claim scope and </a:t>
            </a:r>
            <a:r>
              <a:rPr lang="en-US" sz="2600" dirty="0"/>
              <a:t>benefit the </a:t>
            </a:r>
            <a:r>
              <a:rPr lang="en-US" sz="2600" dirty="0" smtClean="0"/>
              <a:t>applicant and the public </a:t>
            </a:r>
            <a:r>
              <a:rPr lang="en-US" sz="2600" dirty="0"/>
              <a:t>by</a:t>
            </a:r>
            <a:r>
              <a:rPr lang="en-US" sz="2600" dirty="0" smtClean="0"/>
              <a:t>:</a:t>
            </a:r>
          </a:p>
          <a:p>
            <a:pPr lvl="1"/>
            <a:r>
              <a:rPr lang="en-US" sz="2200" dirty="0" smtClean="0"/>
              <a:t>reducing </a:t>
            </a:r>
            <a:r>
              <a:rPr lang="en-US" sz="2200" dirty="0"/>
              <a:t>guesswork in responding to the Examiner’s action</a:t>
            </a:r>
            <a:r>
              <a:rPr lang="en-US" sz="2200" dirty="0" smtClean="0"/>
              <a:t>;</a:t>
            </a:r>
          </a:p>
          <a:p>
            <a:pPr lvl="1"/>
            <a:r>
              <a:rPr lang="en-US" sz="2200" dirty="0" smtClean="0"/>
              <a:t>clearly setting </a:t>
            </a:r>
            <a:r>
              <a:rPr lang="en-US" sz="2200" dirty="0"/>
              <a:t>forth the protection afforded the applicant; </a:t>
            </a:r>
            <a:endParaRPr lang="en-US" sz="2200" dirty="0" smtClean="0"/>
          </a:p>
          <a:p>
            <a:pPr lvl="1"/>
            <a:r>
              <a:rPr lang="en-US" sz="2200" dirty="0" smtClean="0"/>
              <a:t>providing </a:t>
            </a:r>
            <a:r>
              <a:rPr lang="en-US" sz="2200" dirty="0"/>
              <a:t>a clear file history that would prevent or reduce unnecessary litigation, interferences, reissues, </a:t>
            </a:r>
            <a:r>
              <a:rPr lang="en-US" sz="2200" i="1" dirty="0"/>
              <a:t>ex parte</a:t>
            </a:r>
            <a:r>
              <a:rPr lang="en-US" sz="2200" dirty="0"/>
              <a:t> reexaminations, </a:t>
            </a:r>
            <a:r>
              <a:rPr lang="en-US" sz="2200" i="1" dirty="0"/>
              <a:t>inter partes</a:t>
            </a:r>
            <a:r>
              <a:rPr lang="en-US" sz="2200" dirty="0"/>
              <a:t> reviews</a:t>
            </a:r>
            <a:r>
              <a:rPr lang="en-US" sz="2200" i="1" dirty="0"/>
              <a:t>, </a:t>
            </a:r>
            <a:r>
              <a:rPr lang="en-US" sz="2200" dirty="0"/>
              <a:t>supplemental </a:t>
            </a:r>
            <a:r>
              <a:rPr lang="en-US" sz="2200" dirty="0" smtClean="0"/>
              <a:t>examinations, and post-grant proceedings</a:t>
            </a:r>
            <a:r>
              <a:rPr lang="en-US" sz="2200" i="1" dirty="0" smtClean="0"/>
              <a:t>; </a:t>
            </a:r>
            <a:r>
              <a:rPr lang="en-US" sz="2200" dirty="0" smtClean="0"/>
              <a:t>and</a:t>
            </a:r>
          </a:p>
          <a:p>
            <a:pPr lvl="1"/>
            <a:r>
              <a:rPr lang="en-US" sz="2200" dirty="0" smtClean="0">
                <a:cs typeface="Times New Roman" pitchFamily="18" charset="0"/>
              </a:rPr>
              <a:t>providing public notice as to how the claim was interpreted during examination.</a:t>
            </a:r>
            <a:endParaRPr lang="en-US" sz="2400" dirty="0"/>
          </a:p>
        </p:txBody>
      </p:sp>
      <p:sp>
        <p:nvSpPr>
          <p:cNvPr id="5" name="Slide Number Placeholder 4"/>
          <p:cNvSpPr>
            <a:spLocks noGrp="1"/>
          </p:cNvSpPr>
          <p:nvPr>
            <p:ph type="sldNum" sz="quarter" idx="4294967295"/>
          </p:nvPr>
        </p:nvSpPr>
        <p:spPr>
          <a:xfrm>
            <a:off x="7924800" y="6324600"/>
            <a:ext cx="1219200" cy="212725"/>
          </a:xfrm>
          <a:prstGeom prst="rect">
            <a:avLst/>
          </a:prstGeom>
        </p:spPr>
        <p:txBody>
          <a:bodyPr/>
          <a:lstStyle/>
          <a:p>
            <a:fld id="{57E34971-4FE8-493F-9D35-C35379E6AA30}" type="slidenum">
              <a:rPr lang="en-US" smtClean="0">
                <a:solidFill>
                  <a:srgbClr val="D4D2D0">
                    <a:lumMod val="25000"/>
                  </a:srgbClr>
                </a:solidFill>
              </a:rPr>
              <a:pPr/>
              <a:t>23</a:t>
            </a:fld>
            <a:endParaRPr lang="en-US" dirty="0">
              <a:solidFill>
                <a:srgbClr val="D4D2D0">
                  <a:lumMod val="25000"/>
                </a:srgbClr>
              </a:solidFill>
            </a:endParaRPr>
          </a:p>
        </p:txBody>
      </p:sp>
    </p:spTree>
    <p:extLst>
      <p:ext uri="{BB962C8B-B14F-4D97-AF65-F5344CB8AC3E}">
        <p14:creationId xmlns:p14="http://schemas.microsoft.com/office/powerpoint/2010/main" val="218227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752600"/>
            <a:ext cx="8229600" cy="2133600"/>
          </a:xfrm>
        </p:spPr>
        <p:txBody>
          <a:bodyPr>
            <a:normAutofit fontScale="90000"/>
          </a:bodyPr>
          <a:lstStyle/>
          <a:p>
            <a:r>
              <a:rPr lang="en-US" dirty="0">
                <a:ea typeface="Calibri"/>
                <a:cs typeface="Times New Roman"/>
              </a:rPr>
              <a:t>Determining Patentability of Claims including Functional Claim Limitations</a:t>
            </a:r>
            <a:br>
              <a:rPr lang="en-US" dirty="0">
                <a:ea typeface="Calibri"/>
                <a:cs typeface="Times New Roman"/>
              </a:rPr>
            </a:br>
            <a:endParaRPr lang="en-US" dirty="0"/>
          </a:p>
        </p:txBody>
      </p:sp>
      <p:sp>
        <p:nvSpPr>
          <p:cNvPr id="6" name="Content Placeholder 5"/>
          <p:cNvSpPr>
            <a:spLocks noGrp="1"/>
          </p:cNvSpPr>
          <p:nvPr>
            <p:ph idx="1"/>
          </p:nvPr>
        </p:nvSpPr>
        <p:spPr>
          <a:xfrm>
            <a:off x="533400" y="3810000"/>
            <a:ext cx="8229600" cy="1996699"/>
          </a:xfrm>
        </p:spPr>
        <p:txBody>
          <a:bodyPr>
            <a:normAutofit/>
          </a:bodyPr>
          <a:lstStyle/>
          <a:p>
            <a:endParaRPr lang="en-US" sz="2800" dirty="0" smtClean="0"/>
          </a:p>
        </p:txBody>
      </p:sp>
      <p:sp>
        <p:nvSpPr>
          <p:cNvPr id="8" name="Rectangle 2054"/>
          <p:cNvSpPr>
            <a:spLocks noGrp="1" noChangeArrowheads="1"/>
          </p:cNvSpPr>
          <p:nvPr>
            <p:ph type="sldNum" sz="quarter" idx="4294967295"/>
          </p:nvPr>
        </p:nvSpPr>
        <p:spPr>
          <a:xfrm>
            <a:off x="8382000" y="6324600"/>
            <a:ext cx="762000" cy="228600"/>
          </a:xfrm>
          <a:prstGeom prst="rect">
            <a:avLst/>
          </a:prstGeom>
        </p:spPr>
        <p:txBody>
          <a:bodyPr/>
          <a:lstStyle/>
          <a:p>
            <a:pPr>
              <a:defRPr/>
            </a:pPr>
            <a:fld id="{F36444ED-B8CD-4BBA-A243-31E16A17005E}" type="slidenum">
              <a:rPr lang="en-US"/>
              <a:pPr>
                <a:defRPr/>
              </a:pPr>
              <a:t>24</a:t>
            </a:fld>
            <a:endParaRPr lang="en-US" dirty="0"/>
          </a:p>
        </p:txBody>
      </p:sp>
      <p:sp>
        <p:nvSpPr>
          <p:cNvPr id="5" name="Slide Number Placeholder 5"/>
          <p:cNvSpPr txBox="1">
            <a:spLocks noGrp="1"/>
          </p:cNvSpPr>
          <p:nvPr/>
        </p:nvSpPr>
        <p:spPr bwMode="auto">
          <a:xfrm>
            <a:off x="7086600" y="6324600"/>
            <a:ext cx="1905000" cy="457200"/>
          </a:xfrm>
          <a:prstGeom prst="rect">
            <a:avLst/>
          </a:prstGeom>
          <a:noFill/>
          <a:ln>
            <a:miter lim="800000"/>
            <a:headEnd/>
            <a:tailEnd/>
          </a:ln>
        </p:spPr>
        <p:txBody>
          <a:bodyPr bIns="9144" anchor="b"/>
          <a:lstStyle/>
          <a:p>
            <a:pPr algn="r" fontAlgn="base">
              <a:spcBef>
                <a:spcPct val="0"/>
              </a:spcBef>
              <a:spcAft>
                <a:spcPct val="0"/>
              </a:spcAft>
              <a:defRPr/>
            </a:pPr>
            <a:endParaRPr lang="en-US" sz="1200" dirty="0">
              <a:solidFill>
                <a:srgbClr val="273C56"/>
              </a:solidFill>
            </a:endParaRPr>
          </a:p>
        </p:txBody>
      </p:sp>
      <p:sp>
        <p:nvSpPr>
          <p:cNvPr id="15364" name="Rectangle 5"/>
          <p:cNvSpPr>
            <a:spLocks noChangeArrowheads="1"/>
          </p:cNvSpPr>
          <p:nvPr/>
        </p:nvSpPr>
        <p:spPr bwMode="auto">
          <a:xfrm>
            <a:off x="228600" y="2133600"/>
            <a:ext cx="8610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spcBef>
                <a:spcPct val="20000"/>
              </a:spcBef>
              <a:spcAft>
                <a:spcPct val="0"/>
              </a:spcAft>
            </a:pPr>
            <a:endParaRPr lang="en-US" sz="2000" dirty="0">
              <a:solidFill>
                <a:srgbClr val="000000"/>
              </a:solidFill>
            </a:endParaRPr>
          </a:p>
          <a:p>
            <a:pPr marL="342900" indent="-342900" fontAlgn="base">
              <a:spcBef>
                <a:spcPct val="20000"/>
              </a:spcBef>
              <a:spcAft>
                <a:spcPct val="0"/>
              </a:spcAft>
              <a:buFontTx/>
              <a:buChar char="•"/>
            </a:pPr>
            <a:endParaRPr lang="en-US" sz="2000" dirty="0">
              <a:solidFill>
                <a:srgbClr val="000000"/>
              </a:solidFill>
            </a:endParaRPr>
          </a:p>
        </p:txBody>
      </p:sp>
    </p:spTree>
    <p:extLst>
      <p:ext uri="{BB962C8B-B14F-4D97-AF65-F5344CB8AC3E}">
        <p14:creationId xmlns:p14="http://schemas.microsoft.com/office/powerpoint/2010/main" val="2004892432"/>
      </p:ext>
    </p:extLst>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9100" y="304800"/>
            <a:ext cx="8229600" cy="1143000"/>
          </a:xfrm>
        </p:spPr>
        <p:txBody>
          <a:bodyPr>
            <a:normAutofit/>
          </a:bodyPr>
          <a:lstStyle/>
          <a:p>
            <a:r>
              <a:rPr lang="en-US" sz="3200" dirty="0" smtClean="0"/>
              <a:t>Patentability Issues Relating to Use </a:t>
            </a:r>
            <a:r>
              <a:rPr lang="en-US" sz="3200" dirty="0"/>
              <a:t>of Functional Claim </a:t>
            </a:r>
            <a:r>
              <a:rPr lang="en-US" sz="3200" dirty="0" smtClean="0"/>
              <a:t>Language</a:t>
            </a:r>
            <a:endParaRPr lang="en-US" sz="3200" dirty="0"/>
          </a:p>
        </p:txBody>
      </p:sp>
      <p:sp>
        <p:nvSpPr>
          <p:cNvPr id="6" name="Content Placeholder 5"/>
          <p:cNvSpPr>
            <a:spLocks noGrp="1"/>
          </p:cNvSpPr>
          <p:nvPr>
            <p:ph idx="1"/>
          </p:nvPr>
        </p:nvSpPr>
        <p:spPr>
          <a:xfrm>
            <a:off x="419100" y="1584701"/>
            <a:ext cx="8229600" cy="4739899"/>
          </a:xfrm>
        </p:spPr>
        <p:txBody>
          <a:bodyPr>
            <a:normAutofit fontScale="62500" lnSpcReduction="20000"/>
          </a:bodyPr>
          <a:lstStyle/>
          <a:p>
            <a:r>
              <a:rPr lang="en-US" dirty="0" smtClean="0"/>
              <a:t>As previously noted, functional language can be limiting when (i) invoking 112(f) or (ii) recited with a structure, material or action </a:t>
            </a:r>
          </a:p>
          <a:p>
            <a:pPr>
              <a:spcAft>
                <a:spcPts val="600"/>
              </a:spcAft>
            </a:pPr>
            <a:r>
              <a:rPr lang="en-US" dirty="0" smtClean="0"/>
              <a:t>However, when the claim language imposes no limits on how the claimed function is performed in terms of structure, material or actions, a functional limitation can raise the following issues:</a:t>
            </a:r>
            <a:endParaRPr lang="en-US" dirty="0"/>
          </a:p>
          <a:p>
            <a:pPr lvl="1"/>
            <a:r>
              <a:rPr lang="en-US" u="sng" dirty="0" smtClean="0"/>
              <a:t>Indefiniteness under 112(b)</a:t>
            </a:r>
            <a:r>
              <a:rPr lang="en-US" dirty="0" smtClean="0"/>
              <a:t>: Failure to provide a clear-cut indication of claim scope because the functional </a:t>
            </a:r>
            <a:r>
              <a:rPr lang="en-US" dirty="0"/>
              <a:t>language </a:t>
            </a:r>
            <a:r>
              <a:rPr lang="en-US" dirty="0" smtClean="0"/>
              <a:t>is </a:t>
            </a:r>
            <a:r>
              <a:rPr lang="en-US" dirty="0"/>
              <a:t>not </a:t>
            </a:r>
            <a:r>
              <a:rPr lang="en-US" dirty="0" smtClean="0"/>
              <a:t>sufficiently precise </a:t>
            </a:r>
            <a:r>
              <a:rPr lang="en-US" dirty="0"/>
              <a:t>and </a:t>
            </a:r>
            <a:r>
              <a:rPr lang="en-US" dirty="0" smtClean="0"/>
              <a:t>definite resulting in </a:t>
            </a:r>
            <a:r>
              <a:rPr lang="en-US" dirty="0"/>
              <a:t>no boundaries on the claim </a:t>
            </a:r>
            <a:r>
              <a:rPr lang="en-US" dirty="0" smtClean="0"/>
              <a:t>limi</a:t>
            </a:r>
            <a:r>
              <a:rPr lang="en-US" dirty="0"/>
              <a:t>tation</a:t>
            </a:r>
            <a:endParaRPr lang="en-US" dirty="0" smtClean="0"/>
          </a:p>
          <a:p>
            <a:pPr lvl="1"/>
            <a:r>
              <a:rPr lang="en-US" u="sng" dirty="0" smtClean="0"/>
              <a:t>Lack of written description under 112(a)</a:t>
            </a:r>
            <a:r>
              <a:rPr lang="en-US" dirty="0" smtClean="0"/>
              <a:t>: Failure to explain how the inventor envisioned the function to be performed such that the </a:t>
            </a:r>
            <a:r>
              <a:rPr lang="en-US" dirty="0"/>
              <a:t>written description </a:t>
            </a:r>
            <a:r>
              <a:rPr lang="en-US" dirty="0" smtClean="0"/>
              <a:t>does not show that the inventor had possession </a:t>
            </a:r>
            <a:r>
              <a:rPr lang="en-US" dirty="0"/>
              <a:t>of the claimed </a:t>
            </a:r>
            <a:r>
              <a:rPr lang="en-US" dirty="0" smtClean="0"/>
              <a:t>invention</a:t>
            </a:r>
            <a:endParaRPr lang="en-US" dirty="0"/>
          </a:p>
          <a:p>
            <a:pPr lvl="1"/>
            <a:r>
              <a:rPr lang="en-US" u="sng" dirty="0" smtClean="0"/>
              <a:t>Lack of enablement under 112(a)</a:t>
            </a:r>
            <a:r>
              <a:rPr lang="en-US" dirty="0" smtClean="0"/>
              <a:t>: Failure to provide an enabling disclosure </a:t>
            </a:r>
            <a:r>
              <a:rPr lang="en-US" dirty="0"/>
              <a:t>commensurate with the scope of the </a:t>
            </a:r>
            <a:r>
              <a:rPr lang="en-US" dirty="0" smtClean="0"/>
              <a:t>claims when the claim language covers all ways of performing a function</a:t>
            </a:r>
          </a:p>
          <a:p>
            <a:pPr lvl="1"/>
            <a:r>
              <a:rPr lang="en-US" u="sng" dirty="0" smtClean="0"/>
              <a:t>Application of prior art</a:t>
            </a:r>
            <a:r>
              <a:rPr lang="en-US" dirty="0" smtClean="0"/>
              <a:t>: Uncertainty as to the scope of the claim leading to broad application of prior art</a:t>
            </a:r>
            <a:endParaRPr lang="en-US" dirty="0"/>
          </a:p>
        </p:txBody>
      </p:sp>
      <p:sp>
        <p:nvSpPr>
          <p:cNvPr id="8" name="Rectangle 2054"/>
          <p:cNvSpPr>
            <a:spLocks noGrp="1" noChangeArrowheads="1"/>
          </p:cNvSpPr>
          <p:nvPr>
            <p:ph type="sldNum" sz="quarter" idx="4294967295"/>
          </p:nvPr>
        </p:nvSpPr>
        <p:spPr>
          <a:xfrm>
            <a:off x="8382000" y="6324600"/>
            <a:ext cx="762000" cy="228600"/>
          </a:xfrm>
          <a:prstGeom prst="rect">
            <a:avLst/>
          </a:prstGeom>
        </p:spPr>
        <p:txBody>
          <a:bodyPr/>
          <a:lstStyle/>
          <a:p>
            <a:pPr>
              <a:defRPr/>
            </a:pPr>
            <a:fld id="{F36444ED-B8CD-4BBA-A243-31E16A17005E}" type="slidenum">
              <a:rPr lang="en-US"/>
              <a:pPr>
                <a:defRPr/>
              </a:pPr>
              <a:t>25</a:t>
            </a:fld>
            <a:endParaRPr lang="en-US" dirty="0"/>
          </a:p>
        </p:txBody>
      </p:sp>
      <p:sp>
        <p:nvSpPr>
          <p:cNvPr id="5" name="Slide Number Placeholder 5"/>
          <p:cNvSpPr txBox="1">
            <a:spLocks noGrp="1"/>
          </p:cNvSpPr>
          <p:nvPr/>
        </p:nvSpPr>
        <p:spPr bwMode="auto">
          <a:xfrm>
            <a:off x="7086600" y="6324600"/>
            <a:ext cx="1905000" cy="457200"/>
          </a:xfrm>
          <a:prstGeom prst="rect">
            <a:avLst/>
          </a:prstGeom>
          <a:noFill/>
          <a:ln>
            <a:miter lim="800000"/>
            <a:headEnd/>
            <a:tailEnd/>
          </a:ln>
        </p:spPr>
        <p:txBody>
          <a:bodyPr bIns="9144" anchor="b"/>
          <a:lstStyle/>
          <a:p>
            <a:pPr algn="r" fontAlgn="base">
              <a:spcBef>
                <a:spcPct val="0"/>
              </a:spcBef>
              <a:spcAft>
                <a:spcPct val="0"/>
              </a:spcAft>
              <a:defRPr/>
            </a:pPr>
            <a:endParaRPr lang="en-US" sz="1200" dirty="0">
              <a:solidFill>
                <a:srgbClr val="273C56"/>
              </a:solidFill>
            </a:endParaRPr>
          </a:p>
        </p:txBody>
      </p:sp>
      <p:sp>
        <p:nvSpPr>
          <p:cNvPr id="15364" name="Rectangle 5"/>
          <p:cNvSpPr>
            <a:spLocks noChangeArrowheads="1"/>
          </p:cNvSpPr>
          <p:nvPr/>
        </p:nvSpPr>
        <p:spPr bwMode="auto">
          <a:xfrm>
            <a:off x="228600" y="2133600"/>
            <a:ext cx="8610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spcBef>
                <a:spcPct val="20000"/>
              </a:spcBef>
              <a:spcAft>
                <a:spcPct val="0"/>
              </a:spcAft>
            </a:pPr>
            <a:endParaRPr lang="en-US" sz="2000" dirty="0">
              <a:solidFill>
                <a:srgbClr val="000000"/>
              </a:solidFill>
            </a:endParaRPr>
          </a:p>
          <a:p>
            <a:pPr marL="342900" indent="-342900" fontAlgn="base">
              <a:spcBef>
                <a:spcPct val="20000"/>
              </a:spcBef>
              <a:spcAft>
                <a:spcPct val="0"/>
              </a:spcAft>
              <a:buFontTx/>
              <a:buChar char="•"/>
            </a:pPr>
            <a:endParaRPr lang="en-US" sz="2000" dirty="0">
              <a:solidFill>
                <a:srgbClr val="000000"/>
              </a:solidFill>
            </a:endParaRPr>
          </a:p>
        </p:txBody>
      </p:sp>
    </p:spTree>
    <p:extLst>
      <p:ext uri="{BB962C8B-B14F-4D97-AF65-F5344CB8AC3E}">
        <p14:creationId xmlns:p14="http://schemas.microsoft.com/office/powerpoint/2010/main" val="3321079292"/>
      </p:ext>
    </p:extLst>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1496"/>
            <a:ext cx="8229600" cy="771504"/>
          </a:xfrm>
        </p:spPr>
        <p:txBody>
          <a:bodyPr>
            <a:normAutofit/>
          </a:bodyPr>
          <a:lstStyle/>
          <a:p>
            <a:r>
              <a:rPr lang="en-US" sz="3600" dirty="0"/>
              <a:t>Definiteness – </a:t>
            </a:r>
            <a:r>
              <a:rPr lang="en-US" sz="3600" dirty="0" smtClean="0"/>
              <a:t> 35 U.S.C. 112(b)</a:t>
            </a:r>
            <a:endParaRPr lang="en-US" sz="3600" dirty="0"/>
          </a:p>
        </p:txBody>
      </p:sp>
      <p:sp>
        <p:nvSpPr>
          <p:cNvPr id="2" name="Content Placeholder 1"/>
          <p:cNvSpPr>
            <a:spLocks noGrp="1"/>
          </p:cNvSpPr>
          <p:nvPr>
            <p:ph idx="1"/>
          </p:nvPr>
        </p:nvSpPr>
        <p:spPr>
          <a:xfrm>
            <a:off x="457200" y="1447800"/>
            <a:ext cx="8229600" cy="4663699"/>
          </a:xfrm>
        </p:spPr>
        <p:txBody>
          <a:bodyPr>
            <a:normAutofit fontScale="92500" lnSpcReduction="10000"/>
          </a:bodyPr>
          <a:lstStyle/>
          <a:p>
            <a:pPr marL="457200" lvl="1" indent="-457200">
              <a:spcAft>
                <a:spcPts val="600"/>
              </a:spcAft>
              <a:buFont typeface="Arial" pitchFamily="34" charset="0"/>
              <a:buChar char="•"/>
            </a:pPr>
            <a:r>
              <a:rPr lang="en-US" sz="2400" dirty="0" smtClean="0"/>
              <a:t>Consider the </a:t>
            </a:r>
            <a:r>
              <a:rPr lang="en-US" sz="2400" dirty="0"/>
              <a:t>following </a:t>
            </a:r>
            <a:r>
              <a:rPr lang="en-US" sz="2400" dirty="0" smtClean="0"/>
              <a:t>to determine whether a claim limitation expressed in functional language is definite with clear scope/meaning: </a:t>
            </a:r>
          </a:p>
          <a:p>
            <a:pPr marL="857250" lvl="2" indent="-457200">
              <a:spcAft>
                <a:spcPts val="600"/>
              </a:spcAft>
              <a:buFont typeface="Arial" pitchFamily="34" charset="0"/>
              <a:buChar char="•"/>
            </a:pPr>
            <a:r>
              <a:rPr lang="en-US" sz="2200" dirty="0" smtClean="0"/>
              <a:t>Is there a clear indication of the scope of subject matter covered by the language, </a:t>
            </a:r>
            <a:r>
              <a:rPr lang="en-US" sz="2200" i="1" dirty="0" smtClean="0"/>
              <a:t>e.g.,</a:t>
            </a:r>
            <a:r>
              <a:rPr lang="en-US" sz="2200" dirty="0" smtClean="0"/>
              <a:t> a specification definition or known meaning in the art?</a:t>
            </a:r>
          </a:p>
          <a:p>
            <a:pPr marL="857250" lvl="2" indent="-457200">
              <a:spcAft>
                <a:spcPts val="600"/>
              </a:spcAft>
              <a:buFont typeface="Arial" pitchFamily="34" charset="0"/>
              <a:buChar char="•"/>
            </a:pPr>
            <a:r>
              <a:rPr lang="en-US" sz="2200" dirty="0" smtClean="0"/>
              <a:t>Does the limitation have well defined boundaries or does it only express a problem solved or intended result?</a:t>
            </a:r>
          </a:p>
          <a:p>
            <a:pPr marL="857250" lvl="2" indent="-457200">
              <a:spcAft>
                <a:spcPts val="600"/>
              </a:spcAft>
              <a:buFont typeface="Arial" pitchFamily="34" charset="0"/>
              <a:buChar char="•"/>
            </a:pPr>
            <a:r>
              <a:rPr lang="en-US" sz="2200" dirty="0" smtClean="0"/>
              <a:t>Would one of ordinary skill in the relevant art know what structures/steps are covered by the limitation?</a:t>
            </a:r>
            <a:endParaRPr lang="en-US" sz="2200" dirty="0"/>
          </a:p>
          <a:p>
            <a:pPr marL="0" lvl="1" indent="0">
              <a:spcAft>
                <a:spcPts val="600"/>
              </a:spcAft>
              <a:buNone/>
            </a:pPr>
            <a:r>
              <a:rPr lang="en-US" sz="2400" b="1" dirty="0" smtClean="0">
                <a:solidFill>
                  <a:prstClr val="black">
                    <a:lumMod val="95000"/>
                    <a:lumOff val="5000"/>
                  </a:prstClr>
                </a:solidFill>
              </a:rPr>
              <a:t>∙    </a:t>
            </a:r>
            <a:r>
              <a:rPr lang="en-US" sz="2400" dirty="0" smtClean="0">
                <a:solidFill>
                  <a:prstClr val="black">
                    <a:lumMod val="95000"/>
                    <a:lumOff val="5000"/>
                  </a:prstClr>
                </a:solidFill>
              </a:rPr>
              <a:t>The above considerations are not all inclusive nor limiting.</a:t>
            </a:r>
          </a:p>
          <a:p>
            <a:pPr marL="0" lvl="1" indent="0">
              <a:spcAft>
                <a:spcPts val="600"/>
              </a:spcAft>
              <a:buNone/>
            </a:pPr>
            <a:endParaRPr lang="en-US" sz="2400" b="1" dirty="0" smtClean="0">
              <a:solidFill>
                <a:prstClr val="black">
                  <a:lumMod val="95000"/>
                  <a:lumOff val="5000"/>
                </a:prstClr>
              </a:solidFill>
            </a:endParaRPr>
          </a:p>
          <a:p>
            <a:pPr marL="0" lvl="1" indent="0">
              <a:spcAft>
                <a:spcPts val="600"/>
              </a:spcAft>
              <a:buNone/>
            </a:pPr>
            <a:r>
              <a:rPr lang="en-US" sz="1600" dirty="0" smtClean="0">
                <a:solidFill>
                  <a:prstClr val="black">
                    <a:lumMod val="95000"/>
                    <a:lumOff val="5000"/>
                  </a:prstClr>
                </a:solidFill>
              </a:rPr>
              <a:t>MPEP</a:t>
            </a:r>
            <a:r>
              <a:rPr lang="en-US" sz="1600" dirty="0" smtClean="0">
                <a:solidFill>
                  <a:prstClr val="black">
                    <a:lumMod val="95000"/>
                    <a:lumOff val="5000"/>
                  </a:prstClr>
                </a:solidFill>
                <a:latin typeface="Times New Roman"/>
                <a:cs typeface="Times New Roman"/>
              </a:rPr>
              <a:t> </a:t>
            </a:r>
            <a:r>
              <a:rPr lang="en-US" sz="1600" dirty="0" smtClean="0">
                <a:solidFill>
                  <a:prstClr val="black">
                    <a:lumMod val="95000"/>
                    <a:lumOff val="5000"/>
                  </a:prstClr>
                </a:solidFill>
              </a:rPr>
              <a:t>2173.05(g)</a:t>
            </a:r>
            <a:endParaRPr lang="en-US" dirty="0"/>
          </a:p>
        </p:txBody>
      </p:sp>
      <p:sp>
        <p:nvSpPr>
          <p:cNvPr id="3" name="Slide Number Placeholder 2"/>
          <p:cNvSpPr>
            <a:spLocks noGrp="1"/>
          </p:cNvSpPr>
          <p:nvPr>
            <p:ph type="sldNum" sz="quarter" idx="4294967295"/>
          </p:nvPr>
        </p:nvSpPr>
        <p:spPr>
          <a:xfrm>
            <a:off x="8382000" y="6324600"/>
            <a:ext cx="762000" cy="228600"/>
          </a:xfrm>
          <a:prstGeom prst="rect">
            <a:avLst/>
          </a:prstGeom>
        </p:spPr>
        <p:txBody>
          <a:bodyPr/>
          <a:lstStyle/>
          <a:p>
            <a:pPr>
              <a:defRPr/>
            </a:pPr>
            <a:fld id="{FBE83596-B253-4075-A6B5-C4A3B18A5BEA}" type="slidenum">
              <a:rPr lang="en-US" smtClean="0"/>
              <a:pPr>
                <a:defRPr/>
              </a:pPr>
              <a:t>26</a:t>
            </a:fld>
            <a:endParaRPr lang="en-US" dirty="0"/>
          </a:p>
        </p:txBody>
      </p:sp>
    </p:spTree>
    <p:extLst>
      <p:ext uri="{BB962C8B-B14F-4D97-AF65-F5344CB8AC3E}">
        <p14:creationId xmlns:p14="http://schemas.microsoft.com/office/powerpoint/2010/main" val="2946874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496"/>
            <a:ext cx="8229600" cy="847704"/>
          </a:xfrm>
        </p:spPr>
        <p:txBody>
          <a:bodyPr>
            <a:noAutofit/>
          </a:bodyPr>
          <a:lstStyle/>
          <a:p>
            <a:r>
              <a:rPr lang="en-US" sz="3200" dirty="0" smtClean="0"/>
              <a:t>Resolution of Functional Term Ambiguity</a:t>
            </a:r>
            <a:endParaRPr lang="en-US" sz="3200" dirty="0"/>
          </a:p>
        </p:txBody>
      </p:sp>
      <p:sp>
        <p:nvSpPr>
          <p:cNvPr id="3" name="Content Placeholder 2"/>
          <p:cNvSpPr>
            <a:spLocks noGrp="1"/>
          </p:cNvSpPr>
          <p:nvPr>
            <p:ph idx="1"/>
          </p:nvPr>
        </p:nvSpPr>
        <p:spPr/>
        <p:txBody>
          <a:bodyPr>
            <a:normAutofit/>
          </a:bodyPr>
          <a:lstStyle/>
          <a:p>
            <a:pPr>
              <a:spcBef>
                <a:spcPts val="0"/>
              </a:spcBef>
              <a:spcAft>
                <a:spcPts val="600"/>
              </a:spcAft>
            </a:pPr>
            <a:r>
              <a:rPr lang="en-US" sz="2400" dirty="0" smtClean="0">
                <a:ea typeface="Calibri"/>
                <a:cs typeface="Times New Roman"/>
              </a:rPr>
              <a:t>During </a:t>
            </a:r>
            <a:r>
              <a:rPr lang="en-US" sz="2400" dirty="0">
                <a:ea typeface="Calibri"/>
                <a:cs typeface="Times New Roman"/>
              </a:rPr>
              <a:t>prosecution, applicant </a:t>
            </a:r>
            <a:r>
              <a:rPr lang="en-US" sz="2400" dirty="0" smtClean="0">
                <a:ea typeface="Calibri"/>
                <a:cs typeface="Times New Roman"/>
              </a:rPr>
              <a:t>can </a:t>
            </a:r>
            <a:r>
              <a:rPr lang="en-US" sz="2400" dirty="0">
                <a:ea typeface="Calibri"/>
                <a:cs typeface="Times New Roman"/>
              </a:rPr>
              <a:t>resolve </a:t>
            </a:r>
            <a:r>
              <a:rPr lang="en-US" sz="2400" dirty="0" smtClean="0">
                <a:ea typeface="Calibri"/>
                <a:cs typeface="Times New Roman"/>
              </a:rPr>
              <a:t>ambiguities that may occur when functional language is used by:</a:t>
            </a:r>
          </a:p>
          <a:p>
            <a:pPr lvl="1">
              <a:spcBef>
                <a:spcPts val="0"/>
              </a:spcBef>
              <a:spcAft>
                <a:spcPts val="600"/>
              </a:spcAft>
            </a:pPr>
            <a:r>
              <a:rPr lang="en-US" sz="2400" dirty="0" smtClean="0">
                <a:ea typeface="Calibri"/>
                <a:cs typeface="Times New Roman"/>
              </a:rPr>
              <a:t>Demonstrating that the specification provides adequate support when viewed from the perspective of one of ordinary skill in the art for the functional claim limitation(s) to show definite boundaries; and/or</a:t>
            </a:r>
          </a:p>
          <a:p>
            <a:pPr lvl="1">
              <a:spcBef>
                <a:spcPts val="0"/>
              </a:spcBef>
              <a:spcAft>
                <a:spcPts val="600"/>
              </a:spcAft>
            </a:pPr>
            <a:r>
              <a:rPr lang="en-US" sz="2400" dirty="0" smtClean="0">
                <a:ea typeface="Calibri"/>
                <a:cs typeface="Times New Roman"/>
              </a:rPr>
              <a:t>Amending the functional claim limitation(s) to ensure the boundaries are clear.</a:t>
            </a:r>
          </a:p>
          <a:p>
            <a:pPr marL="449263" lvl="1" indent="0">
              <a:spcBef>
                <a:spcPts val="0"/>
              </a:spcBef>
              <a:spcAft>
                <a:spcPts val="600"/>
              </a:spcAft>
              <a:buNone/>
            </a:pPr>
            <a:endParaRPr lang="en-US" sz="1800" dirty="0" smtClean="0"/>
          </a:p>
          <a:p>
            <a:pPr marL="449263" lvl="1" indent="0">
              <a:spcBef>
                <a:spcPts val="0"/>
              </a:spcBef>
              <a:spcAft>
                <a:spcPts val="600"/>
              </a:spcAft>
              <a:buNone/>
            </a:pPr>
            <a:r>
              <a:rPr lang="en-US" sz="1600" dirty="0" smtClean="0"/>
              <a:t>MPEP </a:t>
            </a:r>
            <a:r>
              <a:rPr lang="en-US" sz="1600" dirty="0" smtClean="0">
                <a:solidFill>
                  <a:prstClr val="black">
                    <a:lumMod val="95000"/>
                    <a:lumOff val="5000"/>
                  </a:prstClr>
                </a:solidFill>
                <a:cs typeface="Times New Roman"/>
              </a:rPr>
              <a:t>2173.05(g)</a:t>
            </a:r>
            <a:endParaRPr lang="en-US" sz="1600" dirty="0"/>
          </a:p>
        </p:txBody>
      </p:sp>
      <p:sp>
        <p:nvSpPr>
          <p:cNvPr id="5" name="Slide Number Placeholder 4"/>
          <p:cNvSpPr>
            <a:spLocks noGrp="1"/>
          </p:cNvSpPr>
          <p:nvPr>
            <p:ph type="sldNum" sz="quarter" idx="4294967295"/>
          </p:nvPr>
        </p:nvSpPr>
        <p:spPr>
          <a:xfrm>
            <a:off x="7924800" y="6324600"/>
            <a:ext cx="1219200" cy="212725"/>
          </a:xfrm>
          <a:prstGeom prst="rect">
            <a:avLst/>
          </a:prstGeom>
        </p:spPr>
        <p:txBody>
          <a:bodyPr/>
          <a:lstStyle/>
          <a:p>
            <a:fld id="{57E34971-4FE8-493F-9D35-C35379E6AA30}" type="slidenum">
              <a:rPr lang="en-US" smtClean="0">
                <a:solidFill>
                  <a:srgbClr val="D4D2D0">
                    <a:lumMod val="25000"/>
                  </a:srgbClr>
                </a:solidFill>
              </a:rPr>
              <a:pPr/>
              <a:t>27</a:t>
            </a:fld>
            <a:endParaRPr lang="en-US" dirty="0">
              <a:solidFill>
                <a:srgbClr val="D4D2D0">
                  <a:lumMod val="25000"/>
                </a:srgbClr>
              </a:solidFill>
            </a:endParaRPr>
          </a:p>
        </p:txBody>
      </p:sp>
    </p:spTree>
    <p:extLst>
      <p:ext uri="{BB962C8B-B14F-4D97-AF65-F5344CB8AC3E}">
        <p14:creationId xmlns:p14="http://schemas.microsoft.com/office/powerpoint/2010/main" val="6015858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3200" dirty="0" smtClean="0"/>
              <a:t>Example: ‘Intended Result’ Language </a:t>
            </a:r>
            <a:r>
              <a:rPr lang="en-US" sz="3200" dirty="0"/>
              <a:t>Ambiguity</a:t>
            </a:r>
            <a:r>
              <a:rPr lang="en-US" sz="3200" b="0" dirty="0" smtClean="0"/>
              <a:t> </a:t>
            </a:r>
            <a:endParaRPr lang="en-US" sz="3200" b="0" dirty="0"/>
          </a:p>
        </p:txBody>
      </p:sp>
      <p:sp>
        <p:nvSpPr>
          <p:cNvPr id="6" name="Content Placeholder 2"/>
          <p:cNvSpPr>
            <a:spLocks noGrp="1"/>
          </p:cNvSpPr>
          <p:nvPr>
            <p:ph idx="1"/>
          </p:nvPr>
        </p:nvSpPr>
        <p:spPr>
          <a:xfrm>
            <a:off x="457200" y="1524000"/>
            <a:ext cx="8229600" cy="4663699"/>
          </a:xfrm>
        </p:spPr>
        <p:txBody>
          <a:bodyPr>
            <a:normAutofit fontScale="92500" lnSpcReduction="20000"/>
          </a:bodyPr>
          <a:lstStyle/>
          <a:p>
            <a:pPr marL="342900" lvl="2" indent="-342900">
              <a:spcBef>
                <a:spcPts val="0"/>
              </a:spcBef>
              <a:spcAft>
                <a:spcPts val="600"/>
              </a:spcAft>
            </a:pPr>
            <a:r>
              <a:rPr lang="en-US" sz="2000" dirty="0" smtClean="0"/>
              <a:t>In a claim directed to a software based system for creating a customized computer interface screen, the following limitation is recited:</a:t>
            </a:r>
          </a:p>
          <a:p>
            <a:pPr marL="274637" lvl="3" indent="0">
              <a:spcBef>
                <a:spcPts val="0"/>
              </a:spcBef>
              <a:spcAft>
                <a:spcPts val="600"/>
              </a:spcAft>
              <a:buNone/>
            </a:pPr>
            <a:r>
              <a:rPr lang="en-US" sz="2100" b="1" dirty="0" smtClean="0"/>
              <a:t>. . . said interface screen under construction will be </a:t>
            </a:r>
            <a:r>
              <a:rPr lang="en-US" sz="2100" b="1" i="1" dirty="0" smtClean="0"/>
              <a:t>aesthetically pleasing </a:t>
            </a:r>
            <a:r>
              <a:rPr lang="en-US" sz="2100" b="1" dirty="0" smtClean="0"/>
              <a:t>and functionally operable for effective delivery of information to a user; . . . </a:t>
            </a:r>
          </a:p>
          <a:p>
            <a:pPr marL="342900" lvl="2" indent="-342900">
              <a:spcBef>
                <a:spcPts val="0"/>
              </a:spcBef>
              <a:spcAft>
                <a:spcPts val="600"/>
              </a:spcAft>
            </a:pPr>
            <a:r>
              <a:rPr lang="en-US" sz="2000" dirty="0" smtClean="0"/>
              <a:t>The limitation “aesthetically pleasing” is an intended result and does not provide a clear cut indication of scope because it imposes no structural limits on the screen</a:t>
            </a:r>
          </a:p>
          <a:p>
            <a:pPr marL="800100" lvl="3" indent="-342900">
              <a:spcBef>
                <a:spcPts val="0"/>
              </a:spcBef>
              <a:spcAft>
                <a:spcPts val="600"/>
              </a:spcAft>
            </a:pPr>
            <a:r>
              <a:rPr lang="en-US" sz="1600" dirty="0" smtClean="0"/>
              <a:t>The specification also does not define how one of ordinary skill in the art would know the boundaries of such a subjective intended result</a:t>
            </a:r>
          </a:p>
          <a:p>
            <a:pPr marL="342900" lvl="2" indent="-342900">
              <a:spcBef>
                <a:spcPts val="0"/>
              </a:spcBef>
              <a:spcAft>
                <a:spcPts val="600"/>
              </a:spcAft>
            </a:pPr>
            <a:r>
              <a:rPr lang="en-US" sz="2000" dirty="0" smtClean="0"/>
              <a:t>Accordingly, the limitation should either not be given patentable weight </a:t>
            </a:r>
            <a:r>
              <a:rPr lang="en-US" sz="2000" dirty="0" smtClean="0"/>
              <a:t>or </a:t>
            </a:r>
            <a:r>
              <a:rPr lang="en-US" sz="2000" dirty="0" smtClean="0"/>
              <a:t>it should be </a:t>
            </a:r>
            <a:r>
              <a:rPr lang="en-US" sz="2000" dirty="0" smtClean="0"/>
              <a:t>considered </a:t>
            </a:r>
            <a:r>
              <a:rPr lang="en-US" sz="2000" dirty="0" smtClean="0"/>
              <a:t>under 35 USC 112(b) </a:t>
            </a:r>
            <a:r>
              <a:rPr lang="en-US" sz="2000" dirty="0"/>
              <a:t>as </a:t>
            </a:r>
            <a:r>
              <a:rPr lang="en-US" sz="2000" dirty="0" smtClean="0"/>
              <a:t>indefinite</a:t>
            </a:r>
          </a:p>
          <a:p>
            <a:pPr marL="800100" lvl="3" indent="-342900">
              <a:spcBef>
                <a:spcPts val="0"/>
              </a:spcBef>
              <a:spcAft>
                <a:spcPts val="600"/>
              </a:spcAft>
            </a:pPr>
            <a:r>
              <a:rPr lang="en-US" sz="1600" dirty="0" smtClean="0"/>
              <a:t>If not given patentable weight, the record should be made clear regarding the claim interpretation so that applicant has the ability to respond if appropriate.</a:t>
            </a:r>
          </a:p>
          <a:p>
            <a:pPr marL="342900" lvl="2" indent="-342900">
              <a:spcBef>
                <a:spcPts val="0"/>
              </a:spcBef>
              <a:spcAft>
                <a:spcPts val="600"/>
              </a:spcAft>
            </a:pPr>
            <a:r>
              <a:rPr lang="en-US" sz="2000" dirty="0" smtClean="0"/>
              <a:t>If found indefinite, applicant can either demonstrate how the limitation is definite (in this case, perhaps how it can be measured) or amend the claim to remove the limitation.  </a:t>
            </a:r>
          </a:p>
        </p:txBody>
      </p:sp>
      <p:sp>
        <p:nvSpPr>
          <p:cNvPr id="5" name="Slide Number Placeholder 4"/>
          <p:cNvSpPr>
            <a:spLocks noGrp="1"/>
          </p:cNvSpPr>
          <p:nvPr>
            <p:ph type="sldNum" sz="quarter" idx="4294967295"/>
          </p:nvPr>
        </p:nvSpPr>
        <p:spPr>
          <a:xfrm>
            <a:off x="7924800" y="6324600"/>
            <a:ext cx="1219200" cy="212725"/>
          </a:xfrm>
          <a:prstGeom prst="rect">
            <a:avLst/>
          </a:prstGeom>
        </p:spPr>
        <p:txBody>
          <a:bodyPr/>
          <a:lstStyle/>
          <a:p>
            <a:fld id="{57E34971-4FE8-493F-9D35-C35379E6AA30}" type="slidenum">
              <a:rPr lang="en-US" smtClean="0">
                <a:solidFill>
                  <a:srgbClr val="D4D2D0">
                    <a:lumMod val="25000"/>
                  </a:srgbClr>
                </a:solidFill>
              </a:rPr>
              <a:pPr/>
              <a:t>28</a:t>
            </a:fld>
            <a:endParaRPr lang="en-US" dirty="0">
              <a:solidFill>
                <a:srgbClr val="D4D2D0">
                  <a:lumMod val="25000"/>
                </a:srgbClr>
              </a:solidFill>
            </a:endParaRPr>
          </a:p>
        </p:txBody>
      </p:sp>
    </p:spTree>
    <p:extLst>
      <p:ext uri="{BB962C8B-B14F-4D97-AF65-F5344CB8AC3E}">
        <p14:creationId xmlns:p14="http://schemas.microsoft.com/office/powerpoint/2010/main" val="33182438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Adequate Supporting Disclosure</a:t>
            </a:r>
            <a:br>
              <a:rPr lang="en-US" sz="3200" dirty="0" smtClean="0"/>
            </a:br>
            <a:r>
              <a:rPr lang="en-US" sz="3200" dirty="0" smtClean="0"/>
              <a:t>35 U.S.C. 112(a)</a:t>
            </a:r>
            <a:endParaRPr lang="en-US" sz="3200" dirty="0"/>
          </a:p>
        </p:txBody>
      </p:sp>
      <p:sp>
        <p:nvSpPr>
          <p:cNvPr id="3" name="Content Placeholder 2"/>
          <p:cNvSpPr>
            <a:spLocks noGrp="1"/>
          </p:cNvSpPr>
          <p:nvPr>
            <p:ph idx="1"/>
          </p:nvPr>
        </p:nvSpPr>
        <p:spPr>
          <a:xfrm>
            <a:off x="457200" y="1524001"/>
            <a:ext cx="8229600" cy="4953000"/>
          </a:xfrm>
        </p:spPr>
        <p:txBody>
          <a:bodyPr>
            <a:normAutofit fontScale="92500"/>
          </a:bodyPr>
          <a:lstStyle/>
          <a:p>
            <a:pPr>
              <a:spcBef>
                <a:spcPts val="0"/>
              </a:spcBef>
              <a:spcAft>
                <a:spcPts val="600"/>
              </a:spcAft>
            </a:pPr>
            <a:r>
              <a:rPr lang="en-US" sz="2200" dirty="0" smtClean="0">
                <a:ea typeface="Calibri"/>
                <a:cs typeface="Times New Roman"/>
              </a:rPr>
              <a:t>Consider the following to </a:t>
            </a:r>
            <a:r>
              <a:rPr lang="en-US" sz="2200" dirty="0">
                <a:ea typeface="Calibri"/>
                <a:cs typeface="Times New Roman"/>
              </a:rPr>
              <a:t>determine </a:t>
            </a:r>
            <a:r>
              <a:rPr lang="en-US" sz="2200" dirty="0" smtClean="0">
                <a:ea typeface="Calibri"/>
                <a:cs typeface="Times New Roman"/>
              </a:rPr>
              <a:t>if the </a:t>
            </a:r>
            <a:r>
              <a:rPr lang="en-US" sz="2200" dirty="0">
                <a:ea typeface="Calibri"/>
                <a:cs typeface="Times New Roman"/>
              </a:rPr>
              <a:t>claim is sufficiently </a:t>
            </a:r>
            <a:r>
              <a:rPr lang="en-US" sz="2200" dirty="0" smtClean="0">
                <a:ea typeface="Calibri"/>
                <a:cs typeface="Times New Roman"/>
              </a:rPr>
              <a:t>supported </a:t>
            </a:r>
            <a:r>
              <a:rPr lang="en-US" sz="2200" u="sng" dirty="0" smtClean="0">
                <a:ea typeface="Calibri"/>
                <a:cs typeface="Times New Roman"/>
              </a:rPr>
              <a:t>and</a:t>
            </a:r>
            <a:r>
              <a:rPr lang="en-US" sz="2200" dirty="0" smtClean="0">
                <a:ea typeface="Calibri"/>
                <a:cs typeface="Times New Roman"/>
              </a:rPr>
              <a:t> enabled by the specification (the written description and drawings): </a:t>
            </a:r>
          </a:p>
          <a:p>
            <a:pPr marL="681038">
              <a:spcBef>
                <a:spcPts val="0"/>
              </a:spcBef>
              <a:spcAft>
                <a:spcPts val="600"/>
              </a:spcAft>
            </a:pPr>
            <a:r>
              <a:rPr lang="en-US" sz="2200" dirty="0" smtClean="0">
                <a:ea typeface="Calibri"/>
                <a:cs typeface="Times New Roman"/>
              </a:rPr>
              <a:t>Does the specification explain </a:t>
            </a:r>
            <a:r>
              <a:rPr lang="en-US" sz="2200" i="1" dirty="0" smtClean="0">
                <a:ea typeface="Calibri"/>
                <a:cs typeface="Times New Roman"/>
              </a:rPr>
              <a:t>how</a:t>
            </a:r>
            <a:r>
              <a:rPr lang="en-US" sz="2200" dirty="0" smtClean="0">
                <a:ea typeface="Calibri"/>
                <a:cs typeface="Times New Roman"/>
              </a:rPr>
              <a:t> (i.e., the </a:t>
            </a:r>
            <a:r>
              <a:rPr lang="en-US" sz="2200" dirty="0">
                <a:ea typeface="Calibri"/>
                <a:cs typeface="Times New Roman"/>
              </a:rPr>
              <a:t>steps or procedure) </a:t>
            </a:r>
            <a:r>
              <a:rPr lang="en-US" sz="2200" dirty="0" smtClean="0">
                <a:ea typeface="Calibri"/>
                <a:cs typeface="Times New Roman"/>
              </a:rPr>
              <a:t>the inventor performs the claimed function? (</a:t>
            </a:r>
            <a:r>
              <a:rPr lang="en-US" sz="2200" i="1" dirty="0" smtClean="0">
                <a:ea typeface="Calibri"/>
                <a:cs typeface="Times New Roman"/>
              </a:rPr>
              <a:t>written description</a:t>
            </a:r>
            <a:r>
              <a:rPr lang="en-US" sz="2200" dirty="0" smtClean="0">
                <a:ea typeface="Calibri"/>
                <a:cs typeface="Times New Roman"/>
              </a:rPr>
              <a:t>)</a:t>
            </a:r>
          </a:p>
          <a:p>
            <a:pPr marL="681038">
              <a:spcBef>
                <a:spcPts val="0"/>
              </a:spcBef>
              <a:spcAft>
                <a:spcPts val="600"/>
              </a:spcAft>
            </a:pPr>
            <a:r>
              <a:rPr lang="en-US" sz="2200" dirty="0" smtClean="0">
                <a:ea typeface="Calibri"/>
                <a:cs typeface="Times New Roman"/>
              </a:rPr>
              <a:t>Does the specification provide enough details such that one of ordinary skill in the art could make and use the invention without undue experimentation?  (</a:t>
            </a:r>
            <a:r>
              <a:rPr lang="en-US" sz="2200" i="1" dirty="0" smtClean="0">
                <a:ea typeface="Calibri"/>
                <a:cs typeface="Times New Roman"/>
              </a:rPr>
              <a:t>enablement</a:t>
            </a:r>
            <a:r>
              <a:rPr lang="en-US" sz="2200" dirty="0" smtClean="0">
                <a:ea typeface="Calibri"/>
                <a:cs typeface="Times New Roman"/>
              </a:rPr>
              <a:t>)</a:t>
            </a:r>
          </a:p>
          <a:p>
            <a:pPr marL="681038">
              <a:spcBef>
                <a:spcPts val="0"/>
              </a:spcBef>
              <a:spcAft>
                <a:spcPts val="600"/>
              </a:spcAft>
            </a:pPr>
            <a:r>
              <a:rPr lang="en-US" sz="2200" dirty="0" smtClean="0">
                <a:ea typeface="Calibri"/>
                <a:cs typeface="Times New Roman"/>
              </a:rPr>
              <a:t>Written description and enablement are </a:t>
            </a:r>
            <a:r>
              <a:rPr lang="en-US" sz="2200" b="1" dirty="0" smtClean="0">
                <a:ea typeface="Calibri"/>
                <a:cs typeface="Times New Roman"/>
              </a:rPr>
              <a:t>different</a:t>
            </a:r>
            <a:r>
              <a:rPr lang="en-US" sz="2200" dirty="0" smtClean="0">
                <a:ea typeface="Calibri"/>
                <a:cs typeface="Times New Roman"/>
              </a:rPr>
              <a:t> considerations and </a:t>
            </a:r>
            <a:r>
              <a:rPr lang="en-US" sz="2200" b="1" dirty="0" smtClean="0">
                <a:ea typeface="Calibri"/>
                <a:cs typeface="Times New Roman"/>
              </a:rPr>
              <a:t>both</a:t>
            </a:r>
            <a:r>
              <a:rPr lang="en-US" sz="2200" dirty="0" smtClean="0">
                <a:ea typeface="Calibri"/>
                <a:cs typeface="Times New Roman"/>
              </a:rPr>
              <a:t> must be met</a:t>
            </a:r>
            <a:endParaRPr lang="en-US" sz="2400" dirty="0" smtClean="0">
              <a:ea typeface="Calibri"/>
              <a:cs typeface="Times New Roman"/>
            </a:endParaRPr>
          </a:p>
          <a:p>
            <a:pPr marL="968375" lvl="1" indent="-282575">
              <a:spcBef>
                <a:spcPts val="0"/>
              </a:spcBef>
              <a:spcAft>
                <a:spcPts val="600"/>
              </a:spcAft>
            </a:pPr>
            <a:r>
              <a:rPr lang="en-US" sz="2000" dirty="0" smtClean="0">
                <a:ea typeface="Calibri"/>
                <a:cs typeface="Times New Roman"/>
              </a:rPr>
              <a:t>The ability of one skilled in the art to make and use the invention does </a:t>
            </a:r>
            <a:r>
              <a:rPr lang="en-US" sz="2000" u="sng" dirty="0" smtClean="0">
                <a:ea typeface="Calibri"/>
                <a:cs typeface="Times New Roman"/>
              </a:rPr>
              <a:t>not</a:t>
            </a:r>
            <a:r>
              <a:rPr lang="en-US" sz="2000" dirty="0" smtClean="0">
                <a:ea typeface="Calibri"/>
                <a:cs typeface="Times New Roman"/>
              </a:rPr>
              <a:t> satisfy the written description requirement if details of how the function is to be performed are not disclosed</a:t>
            </a:r>
          </a:p>
          <a:p>
            <a:pPr marL="53975" lvl="1" indent="0">
              <a:spcBef>
                <a:spcPts val="0"/>
              </a:spcBef>
              <a:spcAft>
                <a:spcPts val="600"/>
              </a:spcAft>
              <a:buNone/>
            </a:pPr>
            <a:r>
              <a:rPr lang="en-US" sz="1600" dirty="0" smtClean="0">
                <a:ea typeface="Calibri"/>
                <a:cs typeface="Times New Roman"/>
              </a:rPr>
              <a:t>MPEP 2161.01</a:t>
            </a:r>
            <a:endParaRPr lang="en-US" sz="2400" dirty="0" smtClean="0">
              <a:ea typeface="Calibri"/>
              <a:cs typeface="Times New Roman"/>
            </a:endParaRPr>
          </a:p>
        </p:txBody>
      </p:sp>
      <p:sp>
        <p:nvSpPr>
          <p:cNvPr id="5" name="Slide Number Placeholder 4"/>
          <p:cNvSpPr>
            <a:spLocks noGrp="1"/>
          </p:cNvSpPr>
          <p:nvPr>
            <p:ph type="sldNum" sz="quarter" idx="4294967295"/>
          </p:nvPr>
        </p:nvSpPr>
        <p:spPr>
          <a:xfrm>
            <a:off x="7924800" y="6324600"/>
            <a:ext cx="1219200" cy="212725"/>
          </a:xfrm>
          <a:prstGeom prst="rect">
            <a:avLst/>
          </a:prstGeom>
        </p:spPr>
        <p:txBody>
          <a:bodyPr/>
          <a:lstStyle/>
          <a:p>
            <a:fld id="{57E34971-4FE8-493F-9D35-C35379E6AA30}" type="slidenum">
              <a:rPr lang="en-US" smtClean="0">
                <a:solidFill>
                  <a:srgbClr val="D4D2D0">
                    <a:lumMod val="25000"/>
                  </a:srgbClr>
                </a:solidFill>
              </a:rPr>
              <a:pPr/>
              <a:t>29</a:t>
            </a:fld>
            <a:endParaRPr lang="en-US" dirty="0">
              <a:solidFill>
                <a:srgbClr val="D4D2D0">
                  <a:lumMod val="25000"/>
                </a:srgbClr>
              </a:solidFill>
            </a:endParaRPr>
          </a:p>
        </p:txBody>
      </p:sp>
    </p:spTree>
    <p:extLst>
      <p:ext uri="{BB962C8B-B14F-4D97-AF65-F5344CB8AC3E}">
        <p14:creationId xmlns:p14="http://schemas.microsoft.com/office/powerpoint/2010/main" val="37151622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143000"/>
          </a:xfrm>
        </p:spPr>
        <p:txBody>
          <a:bodyPr>
            <a:normAutofit/>
          </a:bodyPr>
          <a:lstStyle/>
          <a:p>
            <a:r>
              <a:rPr lang="en-US" sz="4000" dirty="0" smtClean="0"/>
              <a:t>Goals</a:t>
            </a:r>
            <a:endParaRPr lang="en-US" sz="4000" dirty="0"/>
          </a:p>
        </p:txBody>
      </p:sp>
      <p:sp>
        <p:nvSpPr>
          <p:cNvPr id="6" name="Content Placeholder 5"/>
          <p:cNvSpPr>
            <a:spLocks noGrp="1"/>
          </p:cNvSpPr>
          <p:nvPr>
            <p:ph idx="1"/>
          </p:nvPr>
        </p:nvSpPr>
        <p:spPr>
          <a:xfrm>
            <a:off x="419100" y="1371600"/>
            <a:ext cx="8229600" cy="4876800"/>
          </a:xfrm>
        </p:spPr>
        <p:txBody>
          <a:bodyPr>
            <a:noAutofit/>
          </a:bodyPr>
          <a:lstStyle/>
          <a:p>
            <a:pPr marL="857250" lvl="2" indent="-457200" defTabSz="914400" fontAlgn="base">
              <a:spcAft>
                <a:spcPts val="600"/>
              </a:spcAft>
              <a:buFont typeface="Arial" pitchFamily="34" charset="0"/>
              <a:buChar char="•"/>
            </a:pPr>
            <a:r>
              <a:rPr lang="en-US" sz="2300" dirty="0" smtClean="0">
                <a:solidFill>
                  <a:prstClr val="black"/>
                </a:solidFill>
                <a:latin typeface="+mn-lt"/>
              </a:rPr>
              <a:t>Providing </a:t>
            </a:r>
            <a:r>
              <a:rPr lang="en-US" sz="2300" dirty="0" smtClean="0">
                <a:solidFill>
                  <a:prstClr val="black"/>
                </a:solidFill>
                <a:latin typeface="+mn-lt"/>
              </a:rPr>
              <a:t>a clear prosecution record </a:t>
            </a:r>
            <a:r>
              <a:rPr lang="en-US" sz="2300" dirty="0">
                <a:solidFill>
                  <a:prstClr val="black"/>
                </a:solidFill>
                <a:latin typeface="+mn-lt"/>
              </a:rPr>
              <a:t>by explaining the claim interpretation of functional claim </a:t>
            </a:r>
            <a:r>
              <a:rPr lang="en-US" sz="2300" dirty="0" smtClean="0">
                <a:solidFill>
                  <a:prstClr val="black"/>
                </a:solidFill>
                <a:latin typeface="+mn-lt"/>
              </a:rPr>
              <a:t>limitations</a:t>
            </a:r>
            <a:endParaRPr lang="en-US" sz="2300" dirty="0">
              <a:solidFill>
                <a:prstClr val="black"/>
              </a:solidFill>
              <a:latin typeface="+mn-lt"/>
            </a:endParaRPr>
          </a:p>
          <a:p>
            <a:pPr marL="857250" lvl="2" indent="-457200" defTabSz="914400" fontAlgn="base">
              <a:spcAft>
                <a:spcPts val="600"/>
              </a:spcAft>
              <a:buFont typeface="Arial" pitchFamily="34" charset="0"/>
              <a:buChar char="•"/>
            </a:pPr>
            <a:r>
              <a:rPr lang="en-US" sz="2300" dirty="0" smtClean="0">
                <a:solidFill>
                  <a:prstClr val="black"/>
                </a:solidFill>
                <a:latin typeface="+mn-lt"/>
              </a:rPr>
              <a:t>Ensuring </a:t>
            </a:r>
            <a:r>
              <a:rPr lang="en-US" sz="2300" dirty="0">
                <a:solidFill>
                  <a:prstClr val="black"/>
                </a:solidFill>
                <a:latin typeface="+mn-lt"/>
              </a:rPr>
              <a:t>claim scope is properly determined when construing/ examining functional claim </a:t>
            </a:r>
            <a:r>
              <a:rPr lang="en-US" sz="2300" dirty="0" smtClean="0">
                <a:solidFill>
                  <a:prstClr val="black"/>
                </a:solidFill>
                <a:latin typeface="+mn-lt"/>
              </a:rPr>
              <a:t>limitations that are </a:t>
            </a:r>
            <a:r>
              <a:rPr lang="en-US" sz="2300" i="1" dirty="0" smtClean="0">
                <a:solidFill>
                  <a:prstClr val="black"/>
                </a:solidFill>
                <a:latin typeface="+mn-lt"/>
              </a:rPr>
              <a:t>not</a:t>
            </a:r>
            <a:r>
              <a:rPr lang="en-US" sz="2300" dirty="0" smtClean="0">
                <a:solidFill>
                  <a:prstClr val="black"/>
                </a:solidFill>
                <a:latin typeface="+mn-lt"/>
              </a:rPr>
              <a:t> </a:t>
            </a:r>
            <a:r>
              <a:rPr lang="en-US" sz="2300" dirty="0">
                <a:solidFill>
                  <a:prstClr val="black"/>
                </a:solidFill>
                <a:latin typeface="+mn-lt"/>
              </a:rPr>
              <a:t>governed by 35 USC 112(f)</a:t>
            </a:r>
          </a:p>
          <a:p>
            <a:pPr marL="857250" lvl="2" indent="-457200" defTabSz="914400" fontAlgn="base">
              <a:spcAft>
                <a:spcPts val="600"/>
              </a:spcAft>
              <a:buFont typeface="Arial" pitchFamily="34" charset="0"/>
              <a:buChar char="•"/>
            </a:pPr>
            <a:r>
              <a:rPr lang="en-US" sz="2300" dirty="0" smtClean="0">
                <a:solidFill>
                  <a:prstClr val="black"/>
                </a:solidFill>
                <a:latin typeface="+mn-lt"/>
              </a:rPr>
              <a:t>Ensuring </a:t>
            </a:r>
            <a:r>
              <a:rPr lang="en-US" sz="2300" dirty="0">
                <a:solidFill>
                  <a:prstClr val="black"/>
                </a:solidFill>
                <a:latin typeface="+mn-lt"/>
              </a:rPr>
              <a:t>claims that use functional </a:t>
            </a:r>
            <a:r>
              <a:rPr lang="en-US" sz="2300" dirty="0" smtClean="0">
                <a:solidFill>
                  <a:prstClr val="black"/>
                </a:solidFill>
                <a:latin typeface="+mn-lt"/>
              </a:rPr>
              <a:t>limitations </a:t>
            </a:r>
            <a:r>
              <a:rPr lang="en-US" sz="2300" dirty="0">
                <a:solidFill>
                  <a:prstClr val="black"/>
                </a:solidFill>
                <a:latin typeface="+mn-lt"/>
              </a:rPr>
              <a:t>have clear </a:t>
            </a:r>
            <a:r>
              <a:rPr lang="en-US" sz="2300" dirty="0" smtClean="0">
                <a:solidFill>
                  <a:prstClr val="black"/>
                </a:solidFill>
                <a:latin typeface="+mn-lt"/>
              </a:rPr>
              <a:t>boundaries</a:t>
            </a:r>
            <a:endParaRPr lang="en-US" sz="2300" dirty="0">
              <a:latin typeface="+mn-lt"/>
            </a:endParaRPr>
          </a:p>
        </p:txBody>
      </p:sp>
      <p:sp>
        <p:nvSpPr>
          <p:cNvPr id="8" name="Rectangle 2054"/>
          <p:cNvSpPr>
            <a:spLocks noGrp="1" noChangeArrowheads="1"/>
          </p:cNvSpPr>
          <p:nvPr>
            <p:ph type="sldNum" sz="quarter" idx="4294967295"/>
          </p:nvPr>
        </p:nvSpPr>
        <p:spPr>
          <a:xfrm>
            <a:off x="8382000" y="6324600"/>
            <a:ext cx="762000" cy="228600"/>
          </a:xfrm>
          <a:prstGeom prst="rect">
            <a:avLst/>
          </a:prstGeom>
        </p:spPr>
        <p:txBody>
          <a:bodyPr/>
          <a:lstStyle/>
          <a:p>
            <a:pPr>
              <a:defRPr/>
            </a:pPr>
            <a:fld id="{F36444ED-B8CD-4BBA-A243-31E16A17005E}" type="slidenum">
              <a:rPr lang="en-US"/>
              <a:pPr>
                <a:defRPr/>
              </a:pPr>
              <a:t>3</a:t>
            </a:fld>
            <a:endParaRPr lang="en-US" dirty="0"/>
          </a:p>
        </p:txBody>
      </p:sp>
      <p:sp>
        <p:nvSpPr>
          <p:cNvPr id="5" name="Slide Number Placeholder 5"/>
          <p:cNvSpPr txBox="1">
            <a:spLocks noGrp="1"/>
          </p:cNvSpPr>
          <p:nvPr/>
        </p:nvSpPr>
        <p:spPr bwMode="auto">
          <a:xfrm>
            <a:off x="7086600" y="6324600"/>
            <a:ext cx="1905000" cy="457200"/>
          </a:xfrm>
          <a:prstGeom prst="rect">
            <a:avLst/>
          </a:prstGeom>
          <a:noFill/>
          <a:ln>
            <a:miter lim="800000"/>
            <a:headEnd/>
            <a:tailEnd/>
          </a:ln>
        </p:spPr>
        <p:txBody>
          <a:bodyPr bIns="9144" anchor="b"/>
          <a:lstStyle/>
          <a:p>
            <a:pPr algn="r" fontAlgn="base">
              <a:spcBef>
                <a:spcPct val="0"/>
              </a:spcBef>
              <a:spcAft>
                <a:spcPct val="0"/>
              </a:spcAft>
              <a:defRPr/>
            </a:pPr>
            <a:endParaRPr lang="en-US" sz="1200" dirty="0">
              <a:solidFill>
                <a:srgbClr val="273C56"/>
              </a:solidFill>
            </a:endParaRPr>
          </a:p>
        </p:txBody>
      </p:sp>
      <p:sp>
        <p:nvSpPr>
          <p:cNvPr id="15364" name="Rectangle 5"/>
          <p:cNvSpPr>
            <a:spLocks noChangeArrowheads="1"/>
          </p:cNvSpPr>
          <p:nvPr/>
        </p:nvSpPr>
        <p:spPr bwMode="auto">
          <a:xfrm>
            <a:off x="228600" y="2133600"/>
            <a:ext cx="8610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spcBef>
                <a:spcPct val="20000"/>
              </a:spcBef>
              <a:spcAft>
                <a:spcPct val="0"/>
              </a:spcAft>
            </a:pPr>
            <a:endParaRPr lang="en-US" sz="2000" dirty="0">
              <a:solidFill>
                <a:srgbClr val="000000"/>
              </a:solidFill>
            </a:endParaRPr>
          </a:p>
          <a:p>
            <a:pPr marL="342900" indent="-342900" fontAlgn="base">
              <a:spcBef>
                <a:spcPct val="20000"/>
              </a:spcBef>
              <a:spcAft>
                <a:spcPct val="0"/>
              </a:spcAft>
              <a:buFontTx/>
              <a:buChar char="•"/>
            </a:pPr>
            <a:endParaRPr lang="en-US" sz="2000" dirty="0">
              <a:solidFill>
                <a:srgbClr val="000000"/>
              </a:solidFill>
            </a:endParaRPr>
          </a:p>
        </p:txBody>
      </p:sp>
    </p:spTree>
    <p:extLst>
      <p:ext uri="{BB962C8B-B14F-4D97-AF65-F5344CB8AC3E}">
        <p14:creationId xmlns:p14="http://schemas.microsoft.com/office/powerpoint/2010/main" val="1983066155"/>
      </p:ext>
    </p:extLst>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371496"/>
            <a:ext cx="8229600" cy="923904"/>
          </a:xfrm>
        </p:spPr>
        <p:txBody>
          <a:bodyPr>
            <a:normAutofit fontScale="90000"/>
          </a:bodyPr>
          <a:lstStyle/>
          <a:p>
            <a:r>
              <a:rPr lang="en-US" sz="3200" dirty="0" smtClean="0"/>
              <a:t>Addressing Computer Related Functional Limitations with Art – 102/103</a:t>
            </a:r>
            <a:endParaRPr lang="en-US" sz="3200" dirty="0"/>
          </a:p>
        </p:txBody>
      </p:sp>
      <p:sp>
        <p:nvSpPr>
          <p:cNvPr id="8" name="Content Placeholder 2"/>
          <p:cNvSpPr>
            <a:spLocks noGrp="1"/>
          </p:cNvSpPr>
          <p:nvPr>
            <p:ph idx="1"/>
          </p:nvPr>
        </p:nvSpPr>
        <p:spPr>
          <a:xfrm>
            <a:off x="457200" y="1737101"/>
            <a:ext cx="8229600" cy="4587499"/>
          </a:xfrm>
        </p:spPr>
        <p:txBody>
          <a:bodyPr>
            <a:normAutofit fontScale="70000" lnSpcReduction="20000"/>
          </a:bodyPr>
          <a:lstStyle/>
          <a:p>
            <a:pPr marL="347663" lvl="1" indent="-293688">
              <a:spcBef>
                <a:spcPts val="0"/>
              </a:spcBef>
              <a:spcAft>
                <a:spcPts val="1200"/>
              </a:spcAft>
              <a:buFont typeface="Arial" panose="020B0604020202020204" pitchFamily="34" charset="0"/>
              <a:buChar char="•"/>
            </a:pPr>
            <a:r>
              <a:rPr lang="en-US" sz="2600" dirty="0" smtClean="0">
                <a:ea typeface="Calibri"/>
                <a:cs typeface="Times New Roman"/>
              </a:rPr>
              <a:t>For programmed devices, the claim should be interpreted to include the claimed programming or software when it is positively recited</a:t>
            </a:r>
          </a:p>
          <a:p>
            <a:pPr marL="747713" lvl="2" indent="-293688">
              <a:spcBef>
                <a:spcPts val="0"/>
              </a:spcBef>
              <a:spcAft>
                <a:spcPts val="1200"/>
              </a:spcAft>
              <a:buFont typeface="Arial" panose="020B0604020202020204" pitchFamily="34" charset="0"/>
              <a:buChar char="•"/>
            </a:pPr>
            <a:r>
              <a:rPr lang="en-US" sz="2500" dirty="0" smtClean="0">
                <a:ea typeface="Calibri"/>
                <a:cs typeface="Times New Roman"/>
              </a:rPr>
              <a:t>Note that a claim that merely recites the desired result or intended outcome is not limited by the way those results/outcomes are achieved</a:t>
            </a:r>
          </a:p>
          <a:p>
            <a:pPr marL="347663" lvl="1" indent="-293688">
              <a:spcBef>
                <a:spcPts val="0"/>
              </a:spcBef>
              <a:spcAft>
                <a:spcPts val="1200"/>
              </a:spcAft>
              <a:buFont typeface="Arial" panose="020B0604020202020204" pitchFamily="34" charset="0"/>
              <a:buChar char="•"/>
            </a:pPr>
            <a:r>
              <a:rPr lang="en-US" sz="2600" dirty="0" smtClean="0">
                <a:ea typeface="Calibri"/>
                <a:cs typeface="Times New Roman"/>
              </a:rPr>
              <a:t>Thus, a</a:t>
            </a:r>
            <a:r>
              <a:rPr lang="en-US" sz="2600" dirty="0" smtClean="0"/>
              <a:t> </a:t>
            </a:r>
            <a:r>
              <a:rPr lang="en-US" sz="2600" dirty="0"/>
              <a:t>claim </a:t>
            </a:r>
            <a:r>
              <a:rPr lang="en-US" sz="2600" dirty="0" smtClean="0"/>
              <a:t>reciting </a:t>
            </a:r>
            <a:r>
              <a:rPr lang="en-US" sz="2600" dirty="0"/>
              <a:t>a computer </a:t>
            </a:r>
            <a:r>
              <a:rPr lang="en-US" sz="2600" b="1" dirty="0" smtClean="0"/>
              <a:t>programmed</a:t>
            </a:r>
            <a:r>
              <a:rPr lang="en-US" sz="2600" dirty="0" smtClean="0"/>
              <a:t> to perform </a:t>
            </a:r>
            <a:r>
              <a:rPr lang="en-US" sz="2600" dirty="0"/>
              <a:t>a </a:t>
            </a:r>
            <a:r>
              <a:rPr lang="en-US" sz="2600" dirty="0" smtClean="0"/>
              <a:t>function:</a:t>
            </a:r>
            <a:endParaRPr lang="en-US" sz="2600" dirty="0"/>
          </a:p>
          <a:p>
            <a:pPr marL="860425" lvl="2" indent="-403225">
              <a:spcBef>
                <a:spcPts val="0"/>
              </a:spcBef>
              <a:spcAft>
                <a:spcPts val="1200"/>
              </a:spcAft>
            </a:pPr>
            <a:r>
              <a:rPr lang="en-US" sz="2500" dirty="0">
                <a:ea typeface="Calibri"/>
                <a:cs typeface="Times New Roman"/>
              </a:rPr>
              <a:t>Can be </a:t>
            </a:r>
            <a:r>
              <a:rPr lang="en-US" sz="2500" dirty="0" smtClean="0">
                <a:ea typeface="Calibri"/>
                <a:cs typeface="Times New Roman"/>
              </a:rPr>
              <a:t>met with prior </a:t>
            </a:r>
            <a:r>
              <a:rPr lang="en-US" sz="2500" dirty="0">
                <a:ea typeface="Calibri"/>
                <a:cs typeface="Times New Roman"/>
              </a:rPr>
              <a:t>art that discloses a computer that performs the same </a:t>
            </a:r>
            <a:r>
              <a:rPr lang="en-US" sz="2500" dirty="0" smtClean="0">
                <a:ea typeface="Calibri"/>
                <a:cs typeface="Times New Roman"/>
              </a:rPr>
              <a:t>function</a:t>
            </a:r>
            <a:endParaRPr lang="en-US" sz="2500" dirty="0">
              <a:ea typeface="Calibri"/>
              <a:cs typeface="Times New Roman"/>
            </a:endParaRPr>
          </a:p>
          <a:p>
            <a:pPr marL="860425" lvl="2" indent="-403225">
              <a:spcBef>
                <a:spcPts val="0"/>
              </a:spcBef>
              <a:spcAft>
                <a:spcPts val="1200"/>
              </a:spcAft>
            </a:pPr>
            <a:r>
              <a:rPr lang="en-US" sz="2500" dirty="0">
                <a:ea typeface="Calibri"/>
                <a:cs typeface="Times New Roman"/>
              </a:rPr>
              <a:t>Can be </a:t>
            </a:r>
            <a:r>
              <a:rPr lang="en-US" sz="2500" dirty="0" smtClean="0">
                <a:ea typeface="Calibri"/>
                <a:cs typeface="Times New Roman"/>
              </a:rPr>
              <a:t>met with prior </a:t>
            </a:r>
            <a:r>
              <a:rPr lang="en-US" sz="2500" dirty="0">
                <a:ea typeface="Calibri"/>
                <a:cs typeface="Times New Roman"/>
              </a:rPr>
              <a:t>art that discloses a computer that has programming that </a:t>
            </a:r>
            <a:r>
              <a:rPr lang="en-US" sz="2500" dirty="0" smtClean="0">
                <a:ea typeface="Calibri"/>
                <a:cs typeface="Times New Roman"/>
              </a:rPr>
              <a:t>is capable of performing </a:t>
            </a:r>
            <a:r>
              <a:rPr lang="en-US" sz="2500" dirty="0">
                <a:ea typeface="Calibri"/>
                <a:cs typeface="Times New Roman"/>
              </a:rPr>
              <a:t>the same </a:t>
            </a:r>
            <a:r>
              <a:rPr lang="en-US" sz="2500" dirty="0" smtClean="0">
                <a:ea typeface="Calibri"/>
                <a:cs typeface="Times New Roman"/>
              </a:rPr>
              <a:t>function</a:t>
            </a:r>
            <a:endParaRPr lang="en-US" sz="2500" dirty="0">
              <a:ea typeface="Calibri"/>
              <a:cs typeface="Times New Roman"/>
            </a:endParaRPr>
          </a:p>
          <a:p>
            <a:pPr marL="860425" lvl="2" indent="-403225">
              <a:spcBef>
                <a:spcPts val="0"/>
              </a:spcBef>
              <a:spcAft>
                <a:spcPts val="1200"/>
              </a:spcAft>
            </a:pPr>
            <a:r>
              <a:rPr lang="en-US" sz="2500" dirty="0" smtClean="0">
                <a:ea typeface="Calibri"/>
                <a:cs typeface="Times New Roman"/>
              </a:rPr>
              <a:t>Cannot be rejected based upon prior art that discloses a general purpose computer that would be able</a:t>
            </a:r>
            <a:r>
              <a:rPr lang="en-US" sz="2500" i="1" dirty="0" smtClean="0">
                <a:ea typeface="Calibri"/>
                <a:cs typeface="Times New Roman"/>
              </a:rPr>
              <a:t> </a:t>
            </a:r>
            <a:r>
              <a:rPr lang="en-US" sz="2500" dirty="0" smtClean="0">
                <a:ea typeface="Calibri"/>
                <a:cs typeface="Times New Roman"/>
              </a:rPr>
              <a:t>to be programmed to perform the same function</a:t>
            </a:r>
          </a:p>
          <a:p>
            <a:pPr marL="60325" indent="-403225">
              <a:spcBef>
                <a:spcPts val="0"/>
              </a:spcBef>
              <a:spcAft>
                <a:spcPts val="1200"/>
              </a:spcAft>
            </a:pPr>
            <a:r>
              <a:rPr lang="en-US" sz="2600" dirty="0" smtClean="0">
                <a:ea typeface="Calibri"/>
                <a:cs typeface="Times New Roman"/>
              </a:rPr>
              <a:t>Compare to a claim reciting a </a:t>
            </a:r>
            <a:r>
              <a:rPr lang="en-US" sz="2600" b="1" dirty="0" smtClean="0">
                <a:ea typeface="Calibri"/>
                <a:cs typeface="Times New Roman"/>
              </a:rPr>
              <a:t>programmable</a:t>
            </a:r>
            <a:r>
              <a:rPr lang="en-US" sz="2600" dirty="0" smtClean="0">
                <a:ea typeface="Calibri"/>
                <a:cs typeface="Times New Roman"/>
              </a:rPr>
              <a:t> device</a:t>
            </a:r>
          </a:p>
          <a:p>
            <a:pPr marL="860425" lvl="2" indent="-403225">
              <a:spcBef>
                <a:spcPts val="0"/>
              </a:spcBef>
              <a:spcAft>
                <a:spcPts val="1200"/>
              </a:spcAft>
            </a:pPr>
            <a:r>
              <a:rPr lang="en-US" sz="2700" dirty="0" smtClean="0">
                <a:ea typeface="Calibri"/>
                <a:cs typeface="Times New Roman"/>
              </a:rPr>
              <a:t>Can be met by a device that would be able to be programmed to perform the function</a:t>
            </a:r>
            <a:endParaRPr lang="en-US" sz="2700" dirty="0"/>
          </a:p>
        </p:txBody>
      </p:sp>
      <p:sp>
        <p:nvSpPr>
          <p:cNvPr id="4" name="Slide Number Placeholder 3"/>
          <p:cNvSpPr>
            <a:spLocks noGrp="1"/>
          </p:cNvSpPr>
          <p:nvPr>
            <p:ph type="sldNum" sz="quarter" idx="4294967295"/>
          </p:nvPr>
        </p:nvSpPr>
        <p:spPr>
          <a:xfrm>
            <a:off x="7924800" y="6324600"/>
            <a:ext cx="1219200" cy="212725"/>
          </a:xfrm>
          <a:prstGeom prst="rect">
            <a:avLst/>
          </a:prstGeom>
        </p:spPr>
        <p:txBody>
          <a:bodyPr/>
          <a:lstStyle/>
          <a:p>
            <a:pPr>
              <a:defRPr/>
            </a:pPr>
            <a:fld id="{9DF37999-0968-458D-BB7D-69BAF6E7412C}" type="slidenum">
              <a:rPr lang="en-US" smtClean="0">
                <a:solidFill>
                  <a:srgbClr val="D4D2D0">
                    <a:lumMod val="25000"/>
                  </a:srgbClr>
                </a:solidFill>
              </a:rPr>
              <a:pPr>
                <a:defRPr/>
              </a:pPr>
              <a:t>30</a:t>
            </a:fld>
            <a:endParaRPr lang="en-US" dirty="0">
              <a:solidFill>
                <a:srgbClr val="D4D2D0">
                  <a:lumMod val="25000"/>
                </a:srgbClr>
              </a:solidFill>
            </a:endParaRPr>
          </a:p>
        </p:txBody>
      </p:sp>
    </p:spTree>
    <p:extLst>
      <p:ext uri="{BB962C8B-B14F-4D97-AF65-F5344CB8AC3E}">
        <p14:creationId xmlns:p14="http://schemas.microsoft.com/office/powerpoint/2010/main" val="7069090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z="3200" dirty="0" smtClean="0"/>
              <a:t>Application of Prior Art Example</a:t>
            </a:r>
            <a:endParaRPr lang="en-US" sz="3600" b="0" dirty="0"/>
          </a:p>
        </p:txBody>
      </p:sp>
      <p:sp>
        <p:nvSpPr>
          <p:cNvPr id="6" name="Content Placeholder 2"/>
          <p:cNvSpPr>
            <a:spLocks noGrp="1"/>
          </p:cNvSpPr>
          <p:nvPr>
            <p:ph idx="1"/>
          </p:nvPr>
        </p:nvSpPr>
        <p:spPr>
          <a:xfrm>
            <a:off x="381000" y="1447800"/>
            <a:ext cx="8229600" cy="4739899"/>
          </a:xfrm>
        </p:spPr>
        <p:txBody>
          <a:bodyPr>
            <a:normAutofit fontScale="85000" lnSpcReduction="10000"/>
          </a:bodyPr>
          <a:lstStyle/>
          <a:p>
            <a:pPr marL="342900" lvl="2" indent="-342900">
              <a:spcBef>
                <a:spcPts val="0"/>
              </a:spcBef>
              <a:spcAft>
                <a:spcPts val="600"/>
              </a:spcAft>
            </a:pPr>
            <a:r>
              <a:rPr lang="en-US" sz="2000" dirty="0" smtClean="0"/>
              <a:t>Consider the following claim limitations that are disclosed in the specification as functions being performed by a CPU with specific software programming.  The functional limitations include:</a:t>
            </a:r>
          </a:p>
          <a:p>
            <a:pPr marL="274637" lvl="3" indent="0">
              <a:spcBef>
                <a:spcPts val="0"/>
              </a:spcBef>
              <a:spcAft>
                <a:spcPts val="600"/>
              </a:spcAft>
              <a:buNone/>
            </a:pPr>
            <a:r>
              <a:rPr lang="en-US" sz="1900" dirty="0" smtClean="0"/>
              <a:t>	</a:t>
            </a:r>
            <a:r>
              <a:rPr lang="en-US" sz="1900" b="1" dirty="0" smtClean="0"/>
              <a:t>an execution unit and associated register file, the execution unit </a:t>
            </a:r>
            <a:r>
              <a:rPr lang="en-US" sz="1900" b="1" i="1" u="sng" dirty="0" smtClean="0"/>
              <a:t>to execute instructions of a plurality of instruction sets</a:t>
            </a:r>
            <a:r>
              <a:rPr lang="en-US" sz="1900" b="1" dirty="0" smtClean="0"/>
              <a:t>, including a stack-based and a register-based instruction set;</a:t>
            </a:r>
          </a:p>
          <a:p>
            <a:pPr marL="274637" lvl="3" indent="0">
              <a:spcBef>
                <a:spcPts val="0"/>
              </a:spcBef>
              <a:spcAft>
                <a:spcPts val="0"/>
              </a:spcAft>
              <a:buNone/>
            </a:pPr>
            <a:r>
              <a:rPr lang="en-US" sz="1900" b="1" dirty="0" smtClean="0"/>
              <a:t>	a mechanism to maintain at least some data for the plurality of instruction sets in the register file, including </a:t>
            </a:r>
            <a:r>
              <a:rPr lang="en-US" sz="1900" b="1" i="1" u="sng" dirty="0" smtClean="0"/>
              <a:t>maintaining an operand stack for stack based instructions</a:t>
            </a:r>
            <a:r>
              <a:rPr lang="en-US" sz="1900" b="1" dirty="0" smtClean="0"/>
              <a:t> in the register file and an indication of a depth of the operand stack;</a:t>
            </a:r>
          </a:p>
          <a:p>
            <a:pPr marL="274637" lvl="3" indent="0">
              <a:spcBef>
                <a:spcPts val="0"/>
              </a:spcBef>
              <a:spcAft>
                <a:spcPts val="0"/>
              </a:spcAft>
              <a:buNone/>
            </a:pPr>
            <a:endParaRPr lang="en-US" sz="1600" dirty="0" smtClean="0"/>
          </a:p>
          <a:p>
            <a:pPr marL="342900" lvl="2" indent="-342900">
              <a:spcBef>
                <a:spcPts val="0"/>
              </a:spcBef>
              <a:spcAft>
                <a:spcPts val="600"/>
              </a:spcAft>
            </a:pPr>
            <a:r>
              <a:rPr lang="en-US" sz="2000" dirty="0" smtClean="0"/>
              <a:t>The underlined portions of the claim recite functionalities that cannot be practiced in hardware alone and require enabling software – therefore the functional language adds structural limitations to the claimed invention</a:t>
            </a:r>
          </a:p>
          <a:p>
            <a:pPr marL="342900" lvl="2" indent="-342900">
              <a:spcBef>
                <a:spcPts val="0"/>
              </a:spcBef>
              <a:spcAft>
                <a:spcPts val="600"/>
              </a:spcAft>
            </a:pPr>
            <a:r>
              <a:rPr lang="en-US" sz="2000" dirty="0" smtClean="0"/>
              <a:t>An appropriate prior art rejection would include a teaching of the claimed hardware programmed to perform </a:t>
            </a:r>
            <a:r>
              <a:rPr lang="en-US" sz="2000" dirty="0"/>
              <a:t>the </a:t>
            </a:r>
            <a:r>
              <a:rPr lang="en-US" sz="2000" dirty="0" smtClean="0"/>
              <a:t>claimed functionalities in order to meet all the limitations of the claims</a:t>
            </a:r>
          </a:p>
          <a:p>
            <a:pPr marL="342900" lvl="2" indent="-342900">
              <a:spcBef>
                <a:spcPts val="0"/>
              </a:spcBef>
            </a:pPr>
            <a:r>
              <a:rPr lang="en-US" sz="2000" dirty="0" smtClean="0"/>
              <a:t>It would not be appropriate to apply prior </a:t>
            </a:r>
            <a:r>
              <a:rPr lang="en-US" sz="2000" dirty="0"/>
              <a:t>art that discloses the CPU hardware alone </a:t>
            </a:r>
            <a:r>
              <a:rPr lang="en-US" sz="2000" dirty="0" smtClean="0"/>
              <a:t>asserting </a:t>
            </a:r>
            <a:r>
              <a:rPr lang="en-US" sz="2000" dirty="0"/>
              <a:t>that </a:t>
            </a:r>
            <a:r>
              <a:rPr lang="en-US" sz="2000" dirty="0" smtClean="0"/>
              <a:t>the CPU could be programmed </a:t>
            </a:r>
            <a:r>
              <a:rPr lang="en-US" sz="2000" dirty="0"/>
              <a:t>to perform the claimed </a:t>
            </a:r>
            <a:r>
              <a:rPr lang="en-US" sz="2000" dirty="0" smtClean="0"/>
              <a:t>functions</a:t>
            </a:r>
            <a:endParaRPr lang="en-US" sz="2000" dirty="0"/>
          </a:p>
        </p:txBody>
      </p:sp>
      <p:sp>
        <p:nvSpPr>
          <p:cNvPr id="5" name="Slide Number Placeholder 4"/>
          <p:cNvSpPr>
            <a:spLocks noGrp="1"/>
          </p:cNvSpPr>
          <p:nvPr>
            <p:ph type="sldNum" sz="quarter" idx="4294967295"/>
          </p:nvPr>
        </p:nvSpPr>
        <p:spPr>
          <a:xfrm>
            <a:off x="7924800" y="6324600"/>
            <a:ext cx="1219200" cy="212725"/>
          </a:xfrm>
          <a:prstGeom prst="rect">
            <a:avLst/>
          </a:prstGeom>
        </p:spPr>
        <p:txBody>
          <a:bodyPr/>
          <a:lstStyle/>
          <a:p>
            <a:fld id="{57E34971-4FE8-493F-9D35-C35379E6AA30}" type="slidenum">
              <a:rPr lang="en-US" smtClean="0">
                <a:solidFill>
                  <a:srgbClr val="D4D2D0">
                    <a:lumMod val="25000"/>
                  </a:srgbClr>
                </a:solidFill>
              </a:rPr>
              <a:pPr/>
              <a:t>31</a:t>
            </a:fld>
            <a:endParaRPr lang="en-US" dirty="0">
              <a:solidFill>
                <a:srgbClr val="D4D2D0">
                  <a:lumMod val="25000"/>
                </a:srgbClr>
              </a:solidFill>
            </a:endParaRPr>
          </a:p>
        </p:txBody>
      </p:sp>
    </p:spTree>
    <p:extLst>
      <p:ext uri="{BB962C8B-B14F-4D97-AF65-F5344CB8AC3E}">
        <p14:creationId xmlns:p14="http://schemas.microsoft.com/office/powerpoint/2010/main" val="23694416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71496"/>
            <a:ext cx="8229600" cy="771504"/>
          </a:xfrm>
        </p:spPr>
        <p:txBody>
          <a:bodyPr/>
          <a:lstStyle/>
          <a:p>
            <a:r>
              <a:rPr lang="en-US" dirty="0" smtClean="0"/>
              <a:t>Summary</a:t>
            </a:r>
            <a:endParaRPr lang="en-US" dirty="0"/>
          </a:p>
        </p:txBody>
      </p:sp>
      <p:sp>
        <p:nvSpPr>
          <p:cNvPr id="6" name="Content Placeholder 5"/>
          <p:cNvSpPr>
            <a:spLocks noGrp="1"/>
          </p:cNvSpPr>
          <p:nvPr>
            <p:ph idx="1"/>
          </p:nvPr>
        </p:nvSpPr>
        <p:spPr>
          <a:xfrm>
            <a:off x="609600" y="1524000"/>
            <a:ext cx="7543800" cy="4724400"/>
          </a:xfrm>
        </p:spPr>
        <p:txBody>
          <a:bodyPr>
            <a:normAutofit fontScale="70000" lnSpcReduction="20000"/>
          </a:bodyPr>
          <a:lstStyle/>
          <a:p>
            <a:pPr>
              <a:spcAft>
                <a:spcPts val="600"/>
              </a:spcAft>
            </a:pPr>
            <a:r>
              <a:rPr lang="en-US" dirty="0"/>
              <a:t>The identification and interpretation of functional claim </a:t>
            </a:r>
            <a:r>
              <a:rPr lang="en-US" dirty="0" smtClean="0"/>
              <a:t>limitations is </a:t>
            </a:r>
            <a:r>
              <a:rPr lang="en-US" dirty="0"/>
              <a:t>important </a:t>
            </a:r>
            <a:r>
              <a:rPr lang="en-US" dirty="0" smtClean="0"/>
              <a:t>for </a:t>
            </a:r>
            <a:r>
              <a:rPr lang="en-US" dirty="0"/>
              <a:t>ensuring claim scope is </a:t>
            </a:r>
            <a:r>
              <a:rPr lang="en-US" dirty="0" smtClean="0"/>
              <a:t>clear</a:t>
            </a:r>
          </a:p>
          <a:p>
            <a:pPr lvl="1">
              <a:spcAft>
                <a:spcPts val="600"/>
              </a:spcAft>
            </a:pPr>
            <a:r>
              <a:rPr lang="en-US" dirty="0" smtClean="0"/>
              <a:t>Adding the interpretation to the record will </a:t>
            </a:r>
            <a:r>
              <a:rPr lang="en-US" dirty="0"/>
              <a:t>increase the clarity of the Office Action and benefits the </a:t>
            </a:r>
            <a:r>
              <a:rPr lang="en-US" dirty="0" smtClean="0"/>
              <a:t>applicant</a:t>
            </a:r>
            <a:r>
              <a:rPr lang="en-US" dirty="0"/>
              <a:t>, </a:t>
            </a:r>
            <a:r>
              <a:rPr lang="en-US" dirty="0" smtClean="0"/>
              <a:t>public </a:t>
            </a:r>
            <a:r>
              <a:rPr lang="en-US" dirty="0"/>
              <a:t>and the Examiner</a:t>
            </a:r>
            <a:r>
              <a:rPr lang="en-US" dirty="0" smtClean="0"/>
              <a:t> </a:t>
            </a:r>
            <a:endParaRPr lang="en-US" dirty="0"/>
          </a:p>
          <a:p>
            <a:pPr lvl="1">
              <a:spcAft>
                <a:spcPts val="600"/>
              </a:spcAft>
            </a:pPr>
            <a:r>
              <a:rPr lang="en-US" dirty="0"/>
              <a:t>Functional claim </a:t>
            </a:r>
            <a:r>
              <a:rPr lang="en-US" dirty="0" smtClean="0"/>
              <a:t>limitations that are </a:t>
            </a:r>
            <a:r>
              <a:rPr lang="en-US" dirty="0"/>
              <a:t>not properly construed undermine the public notice function of </a:t>
            </a:r>
            <a:r>
              <a:rPr lang="en-US" dirty="0" smtClean="0"/>
              <a:t>claims</a:t>
            </a:r>
            <a:endParaRPr lang="en-US" dirty="0"/>
          </a:p>
          <a:p>
            <a:pPr>
              <a:spcAft>
                <a:spcPts val="600"/>
              </a:spcAft>
            </a:pPr>
            <a:r>
              <a:rPr lang="en-US" dirty="0"/>
              <a:t>Functional claim </a:t>
            </a:r>
            <a:r>
              <a:rPr lang="en-US" dirty="0" smtClean="0"/>
              <a:t>limitations </a:t>
            </a:r>
            <a:r>
              <a:rPr lang="en-US" dirty="0"/>
              <a:t>require due consideration as their scope is highly dependent upon contextual </a:t>
            </a:r>
            <a:r>
              <a:rPr lang="en-US" dirty="0" smtClean="0"/>
              <a:t>usage</a:t>
            </a:r>
            <a:endParaRPr lang="en-US" dirty="0"/>
          </a:p>
          <a:p>
            <a:pPr>
              <a:spcAft>
                <a:spcPts val="600"/>
              </a:spcAft>
            </a:pPr>
            <a:r>
              <a:rPr lang="en-US" dirty="0"/>
              <a:t>Functional claim </a:t>
            </a:r>
            <a:r>
              <a:rPr lang="en-US" dirty="0" smtClean="0"/>
              <a:t>limitations </a:t>
            </a:r>
            <a:r>
              <a:rPr lang="en-US" dirty="0"/>
              <a:t>must comport with </a:t>
            </a:r>
            <a:r>
              <a:rPr lang="en-US" dirty="0" smtClean="0"/>
              <a:t>the </a:t>
            </a:r>
            <a:r>
              <a:rPr lang="en-US" dirty="0"/>
              <a:t>statutory requirements of 35 USC 112(a) and (b</a:t>
            </a:r>
            <a:r>
              <a:rPr lang="en-US" dirty="0" smtClean="0"/>
              <a:t>)</a:t>
            </a:r>
          </a:p>
          <a:p>
            <a:pPr>
              <a:spcAft>
                <a:spcPts val="600"/>
              </a:spcAft>
            </a:pPr>
            <a:r>
              <a:rPr lang="en-US" dirty="0" smtClean="0"/>
              <a:t>Functional claim limitations must be evaluated to determine whether they impose a patentable distinction over prior art</a:t>
            </a:r>
            <a:endParaRPr lang="en-US" dirty="0"/>
          </a:p>
        </p:txBody>
      </p:sp>
      <p:sp>
        <p:nvSpPr>
          <p:cNvPr id="8" name="Rectangle 2054"/>
          <p:cNvSpPr>
            <a:spLocks noGrp="1" noChangeArrowheads="1"/>
          </p:cNvSpPr>
          <p:nvPr>
            <p:ph type="sldNum" sz="quarter" idx="4294967295"/>
          </p:nvPr>
        </p:nvSpPr>
        <p:spPr>
          <a:xfrm>
            <a:off x="8382000" y="6324600"/>
            <a:ext cx="762000" cy="228600"/>
          </a:xfrm>
          <a:prstGeom prst="rect">
            <a:avLst/>
          </a:prstGeom>
        </p:spPr>
        <p:txBody>
          <a:bodyPr/>
          <a:lstStyle/>
          <a:p>
            <a:pPr>
              <a:defRPr/>
            </a:pPr>
            <a:fld id="{F36444ED-B8CD-4BBA-A243-31E16A17005E}" type="slidenum">
              <a:rPr lang="en-US">
                <a:solidFill>
                  <a:srgbClr val="D4D2D0">
                    <a:lumMod val="25000"/>
                  </a:srgbClr>
                </a:solidFill>
              </a:rPr>
              <a:pPr>
                <a:defRPr/>
              </a:pPr>
              <a:t>32</a:t>
            </a:fld>
            <a:endParaRPr lang="en-US" dirty="0">
              <a:solidFill>
                <a:srgbClr val="D4D2D0">
                  <a:lumMod val="25000"/>
                </a:srgbClr>
              </a:solidFill>
            </a:endParaRPr>
          </a:p>
        </p:txBody>
      </p:sp>
      <p:sp>
        <p:nvSpPr>
          <p:cNvPr id="5" name="Slide Number Placeholder 5"/>
          <p:cNvSpPr txBox="1">
            <a:spLocks noGrp="1"/>
          </p:cNvSpPr>
          <p:nvPr/>
        </p:nvSpPr>
        <p:spPr bwMode="auto">
          <a:xfrm>
            <a:off x="7086600" y="6324600"/>
            <a:ext cx="1905000" cy="457200"/>
          </a:xfrm>
          <a:prstGeom prst="rect">
            <a:avLst/>
          </a:prstGeom>
          <a:noFill/>
          <a:ln>
            <a:miter lim="800000"/>
            <a:headEnd/>
            <a:tailEnd/>
          </a:ln>
        </p:spPr>
        <p:txBody>
          <a:bodyPr bIns="9144" anchor="b"/>
          <a:lstStyle/>
          <a:p>
            <a:pPr algn="r" fontAlgn="base">
              <a:spcBef>
                <a:spcPct val="0"/>
              </a:spcBef>
              <a:spcAft>
                <a:spcPct val="0"/>
              </a:spcAft>
              <a:defRPr/>
            </a:pPr>
            <a:endParaRPr lang="en-US" sz="1200" dirty="0">
              <a:solidFill>
                <a:srgbClr val="273C56"/>
              </a:solidFill>
            </a:endParaRPr>
          </a:p>
        </p:txBody>
      </p:sp>
      <p:sp>
        <p:nvSpPr>
          <p:cNvPr id="15364" name="Rectangle 5"/>
          <p:cNvSpPr>
            <a:spLocks noChangeArrowheads="1"/>
          </p:cNvSpPr>
          <p:nvPr/>
        </p:nvSpPr>
        <p:spPr bwMode="auto">
          <a:xfrm>
            <a:off x="228600" y="2133600"/>
            <a:ext cx="8610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spcBef>
                <a:spcPct val="20000"/>
              </a:spcBef>
              <a:spcAft>
                <a:spcPct val="0"/>
              </a:spcAft>
            </a:pPr>
            <a:endParaRPr lang="en-US" sz="2000" dirty="0">
              <a:solidFill>
                <a:srgbClr val="000000"/>
              </a:solidFill>
            </a:endParaRPr>
          </a:p>
          <a:p>
            <a:pPr marL="342900" indent="-342900" fontAlgn="base">
              <a:spcBef>
                <a:spcPct val="20000"/>
              </a:spcBef>
              <a:spcAft>
                <a:spcPct val="0"/>
              </a:spcAft>
              <a:buFontTx/>
              <a:buChar char="•"/>
            </a:pPr>
            <a:endParaRPr lang="en-US" sz="2000" dirty="0">
              <a:solidFill>
                <a:srgbClr val="000000"/>
              </a:solidFill>
            </a:endParaRPr>
          </a:p>
        </p:txBody>
      </p:sp>
    </p:spTree>
    <p:extLst>
      <p:ext uri="{BB962C8B-B14F-4D97-AF65-F5344CB8AC3E}">
        <p14:creationId xmlns:p14="http://schemas.microsoft.com/office/powerpoint/2010/main" val="778643516"/>
      </p:ext>
    </p:extLst>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94013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Clarity </a:t>
            </a:r>
            <a:r>
              <a:rPr lang="en-US" dirty="0"/>
              <a:t/>
            </a:r>
            <a:br>
              <a:rPr lang="en-US" dirty="0"/>
            </a:br>
            <a:endParaRPr lang="en-US" dirty="0"/>
          </a:p>
        </p:txBody>
      </p:sp>
      <p:sp>
        <p:nvSpPr>
          <p:cNvPr id="6" name="Content Placeholder 5"/>
          <p:cNvSpPr>
            <a:spLocks noGrp="1"/>
          </p:cNvSpPr>
          <p:nvPr>
            <p:ph idx="1"/>
          </p:nvPr>
        </p:nvSpPr>
        <p:spPr>
          <a:xfrm>
            <a:off x="419100" y="1382486"/>
            <a:ext cx="8229600" cy="4648200"/>
          </a:xfrm>
        </p:spPr>
        <p:txBody>
          <a:bodyPr>
            <a:normAutofit fontScale="62500" lnSpcReduction="20000"/>
          </a:bodyPr>
          <a:lstStyle/>
          <a:p>
            <a:pPr>
              <a:spcAft>
                <a:spcPts val="600"/>
              </a:spcAft>
            </a:pPr>
            <a:r>
              <a:rPr lang="en-US" sz="3600" dirty="0"/>
              <a:t>Clarity of claim </a:t>
            </a:r>
            <a:r>
              <a:rPr lang="en-US" sz="3600" dirty="0" smtClean="0"/>
              <a:t>limitations </a:t>
            </a:r>
            <a:r>
              <a:rPr lang="en-US" sz="3600" dirty="0"/>
              <a:t>in granted patents is improved when the interpretation </a:t>
            </a:r>
            <a:r>
              <a:rPr lang="en-US" sz="3600" dirty="0" smtClean="0"/>
              <a:t>is </a:t>
            </a:r>
            <a:r>
              <a:rPr lang="en-US" sz="3600" dirty="0"/>
              <a:t>explained in Office actions</a:t>
            </a:r>
          </a:p>
          <a:p>
            <a:pPr lvl="1">
              <a:spcAft>
                <a:spcPts val="600"/>
              </a:spcAft>
            </a:pPr>
            <a:r>
              <a:rPr lang="en-US" sz="3800" dirty="0"/>
              <a:t>Early clarification by the examiner of claim </a:t>
            </a:r>
            <a:r>
              <a:rPr lang="en-US" sz="3800" dirty="0" smtClean="0"/>
              <a:t>limitations </a:t>
            </a:r>
            <a:r>
              <a:rPr lang="en-US" sz="3800" dirty="0"/>
              <a:t>will help </a:t>
            </a:r>
            <a:r>
              <a:rPr lang="en-US" sz="3800" dirty="0" smtClean="0"/>
              <a:t>applicant clarify </a:t>
            </a:r>
            <a:r>
              <a:rPr lang="en-US" sz="3800" dirty="0"/>
              <a:t>the meaning, amend the claim, or provide a more effective response to any prior art </a:t>
            </a:r>
            <a:r>
              <a:rPr lang="en-US" sz="3800" dirty="0" smtClean="0"/>
              <a:t>rejections, </a:t>
            </a:r>
            <a:r>
              <a:rPr lang="en-US" sz="3800" dirty="0"/>
              <a:t>as well as lead to more efficient prosecution</a:t>
            </a:r>
          </a:p>
          <a:p>
            <a:pPr lvl="1">
              <a:spcAft>
                <a:spcPts val="600"/>
              </a:spcAft>
            </a:pPr>
            <a:r>
              <a:rPr lang="en-US" sz="3800" dirty="0"/>
              <a:t>The prosecution record will provide a map for the public to understand the boundaries of the patent </a:t>
            </a:r>
            <a:r>
              <a:rPr lang="en-US" sz="3800" dirty="0" smtClean="0"/>
              <a:t>protection and provide clear notice of patent rights</a:t>
            </a:r>
            <a:endParaRPr lang="en-US" sz="3800" dirty="0"/>
          </a:p>
          <a:p>
            <a:pPr lvl="1">
              <a:spcAft>
                <a:spcPts val="600"/>
              </a:spcAft>
            </a:pPr>
            <a:r>
              <a:rPr lang="en-US" sz="3800" dirty="0"/>
              <a:t>The PTAB and courts will be informed as to what the examiner and the applicant understood the claims to </a:t>
            </a:r>
            <a:r>
              <a:rPr lang="en-US" sz="3800" dirty="0" smtClean="0"/>
              <a:t>mean</a:t>
            </a:r>
            <a:endParaRPr lang="en-US" sz="3800" dirty="0"/>
          </a:p>
        </p:txBody>
      </p:sp>
      <p:sp>
        <p:nvSpPr>
          <p:cNvPr id="8" name="Rectangle 2054"/>
          <p:cNvSpPr>
            <a:spLocks noGrp="1" noChangeArrowheads="1"/>
          </p:cNvSpPr>
          <p:nvPr>
            <p:ph type="sldNum" sz="quarter" idx="4294967295"/>
          </p:nvPr>
        </p:nvSpPr>
        <p:spPr>
          <a:xfrm>
            <a:off x="8382000" y="6324600"/>
            <a:ext cx="762000" cy="228600"/>
          </a:xfrm>
          <a:prstGeom prst="rect">
            <a:avLst/>
          </a:prstGeom>
        </p:spPr>
        <p:txBody>
          <a:bodyPr/>
          <a:lstStyle/>
          <a:p>
            <a:pPr>
              <a:defRPr/>
            </a:pPr>
            <a:fld id="{F36444ED-B8CD-4BBA-A243-31E16A17005E}" type="slidenum">
              <a:rPr lang="en-US">
                <a:solidFill>
                  <a:srgbClr val="D4D2D0">
                    <a:lumMod val="25000"/>
                  </a:srgbClr>
                </a:solidFill>
              </a:rPr>
              <a:pPr>
                <a:defRPr/>
              </a:pPr>
              <a:t>4</a:t>
            </a:fld>
            <a:endParaRPr lang="en-US" dirty="0">
              <a:solidFill>
                <a:srgbClr val="D4D2D0">
                  <a:lumMod val="25000"/>
                </a:srgbClr>
              </a:solidFill>
            </a:endParaRPr>
          </a:p>
        </p:txBody>
      </p:sp>
      <p:sp>
        <p:nvSpPr>
          <p:cNvPr id="5" name="Slide Number Placeholder 5"/>
          <p:cNvSpPr txBox="1">
            <a:spLocks noGrp="1"/>
          </p:cNvSpPr>
          <p:nvPr/>
        </p:nvSpPr>
        <p:spPr bwMode="auto">
          <a:xfrm>
            <a:off x="7086600" y="6324600"/>
            <a:ext cx="1905000" cy="457200"/>
          </a:xfrm>
          <a:prstGeom prst="rect">
            <a:avLst/>
          </a:prstGeom>
          <a:noFill/>
          <a:ln>
            <a:miter lim="800000"/>
            <a:headEnd/>
            <a:tailEnd/>
          </a:ln>
        </p:spPr>
        <p:txBody>
          <a:bodyPr bIns="9144" anchor="b"/>
          <a:lstStyle/>
          <a:p>
            <a:pPr algn="r" fontAlgn="base">
              <a:spcBef>
                <a:spcPct val="0"/>
              </a:spcBef>
              <a:spcAft>
                <a:spcPct val="0"/>
              </a:spcAft>
              <a:defRPr/>
            </a:pPr>
            <a:endParaRPr lang="en-US" sz="1200" dirty="0">
              <a:solidFill>
                <a:srgbClr val="273C56"/>
              </a:solidFill>
            </a:endParaRPr>
          </a:p>
        </p:txBody>
      </p:sp>
      <p:sp>
        <p:nvSpPr>
          <p:cNvPr id="15364" name="Rectangle 5"/>
          <p:cNvSpPr>
            <a:spLocks noChangeArrowheads="1"/>
          </p:cNvSpPr>
          <p:nvPr/>
        </p:nvSpPr>
        <p:spPr bwMode="auto">
          <a:xfrm>
            <a:off x="228600" y="2133600"/>
            <a:ext cx="8610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spcBef>
                <a:spcPct val="20000"/>
              </a:spcBef>
              <a:spcAft>
                <a:spcPct val="0"/>
              </a:spcAft>
            </a:pPr>
            <a:endParaRPr lang="en-US" sz="2000" dirty="0">
              <a:solidFill>
                <a:srgbClr val="000000"/>
              </a:solidFill>
            </a:endParaRPr>
          </a:p>
          <a:p>
            <a:pPr marL="342900" indent="-342900" fontAlgn="base">
              <a:spcBef>
                <a:spcPct val="20000"/>
              </a:spcBef>
              <a:spcAft>
                <a:spcPct val="0"/>
              </a:spcAft>
              <a:buFontTx/>
              <a:buChar char="•"/>
            </a:pPr>
            <a:endParaRPr lang="en-US" sz="2000" dirty="0">
              <a:solidFill>
                <a:srgbClr val="000000"/>
              </a:solidFill>
            </a:endParaRPr>
          </a:p>
        </p:txBody>
      </p:sp>
    </p:spTree>
    <p:extLst>
      <p:ext uri="{BB962C8B-B14F-4D97-AF65-F5344CB8AC3E}">
        <p14:creationId xmlns:p14="http://schemas.microsoft.com/office/powerpoint/2010/main" val="2919516221"/>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normAutofit/>
          </a:bodyPr>
          <a:lstStyle/>
          <a:p>
            <a:r>
              <a:rPr lang="en-US" sz="3200" dirty="0" smtClean="0"/>
              <a:t>Examining Functional Claim Limitations</a:t>
            </a:r>
            <a:endParaRPr lang="en-US" sz="3200" dirty="0"/>
          </a:p>
        </p:txBody>
      </p:sp>
      <p:sp>
        <p:nvSpPr>
          <p:cNvPr id="3" name="Content Placeholder 2"/>
          <p:cNvSpPr>
            <a:spLocks noGrp="1"/>
          </p:cNvSpPr>
          <p:nvPr>
            <p:ph idx="1"/>
          </p:nvPr>
        </p:nvSpPr>
        <p:spPr>
          <a:xfrm>
            <a:off x="457200" y="1371600"/>
            <a:ext cx="8229600" cy="5029200"/>
          </a:xfrm>
        </p:spPr>
        <p:txBody>
          <a:bodyPr>
            <a:normAutofit fontScale="77500" lnSpcReduction="20000"/>
          </a:bodyPr>
          <a:lstStyle/>
          <a:p>
            <a:pPr>
              <a:spcBef>
                <a:spcPts val="0"/>
              </a:spcBef>
              <a:spcAft>
                <a:spcPts val="1200"/>
              </a:spcAft>
            </a:pPr>
            <a:r>
              <a:rPr lang="en-US" sz="2800" dirty="0" smtClean="0">
                <a:ea typeface="Calibri"/>
                <a:cs typeface="Times New Roman"/>
              </a:rPr>
              <a:t>Part I: Interpreting Functional Claim Limitations</a:t>
            </a:r>
          </a:p>
          <a:p>
            <a:pPr lvl="1">
              <a:spcBef>
                <a:spcPts val="0"/>
              </a:spcBef>
              <a:spcAft>
                <a:spcPts val="1200"/>
              </a:spcAft>
            </a:pPr>
            <a:r>
              <a:rPr lang="en-US" sz="2400" dirty="0" smtClean="0">
                <a:ea typeface="Calibri"/>
                <a:cs typeface="Times New Roman"/>
              </a:rPr>
              <a:t>Determine the broadest reasonable interpretation (BRI) of the claim, including identifying and construing functional claim limitations</a:t>
            </a:r>
          </a:p>
          <a:p>
            <a:pPr lvl="1">
              <a:spcBef>
                <a:spcPts val="0"/>
              </a:spcBef>
              <a:spcAft>
                <a:spcPts val="1200"/>
              </a:spcAft>
            </a:pPr>
            <a:r>
              <a:rPr lang="en-US" sz="2400" dirty="0" smtClean="0">
                <a:ea typeface="Calibri"/>
                <a:cs typeface="Times New Roman"/>
              </a:rPr>
              <a:t>Understand difference between functional limitations and:</a:t>
            </a:r>
          </a:p>
          <a:p>
            <a:pPr lvl="2">
              <a:spcBef>
                <a:spcPts val="0"/>
              </a:spcBef>
              <a:spcAft>
                <a:spcPts val="1200"/>
              </a:spcAft>
            </a:pPr>
            <a:r>
              <a:rPr lang="en-US" sz="2000" dirty="0" smtClean="0">
                <a:ea typeface="Calibri"/>
                <a:cs typeface="Times New Roman"/>
              </a:rPr>
              <a:t>Intended use or result, and</a:t>
            </a:r>
          </a:p>
          <a:p>
            <a:pPr lvl="2">
              <a:spcBef>
                <a:spcPts val="0"/>
              </a:spcBef>
              <a:spcAft>
                <a:spcPts val="1200"/>
              </a:spcAft>
            </a:pPr>
            <a:r>
              <a:rPr lang="en-US" sz="2000" dirty="0" smtClean="0">
                <a:ea typeface="Calibri"/>
                <a:cs typeface="Times New Roman"/>
              </a:rPr>
              <a:t>Non-functional descriptive material</a:t>
            </a:r>
          </a:p>
          <a:p>
            <a:pPr>
              <a:spcBef>
                <a:spcPts val="0"/>
              </a:spcBef>
              <a:spcAft>
                <a:spcPts val="1200"/>
              </a:spcAft>
            </a:pPr>
            <a:r>
              <a:rPr lang="en-US" sz="2800" dirty="0" smtClean="0">
                <a:ea typeface="Calibri"/>
                <a:cs typeface="Times New Roman"/>
              </a:rPr>
              <a:t>Part </a:t>
            </a:r>
            <a:r>
              <a:rPr lang="en-US" sz="2800" dirty="0">
                <a:ea typeface="Calibri"/>
                <a:cs typeface="Times New Roman"/>
              </a:rPr>
              <a:t>II: Determining Patentability of Claims including Functional Claim Limitations</a:t>
            </a:r>
          </a:p>
          <a:p>
            <a:pPr lvl="1">
              <a:spcBef>
                <a:spcPts val="0"/>
              </a:spcBef>
              <a:spcAft>
                <a:spcPts val="1200"/>
              </a:spcAft>
            </a:pPr>
            <a:r>
              <a:rPr lang="en-US" sz="2400" dirty="0" smtClean="0">
                <a:ea typeface="Calibri"/>
                <a:cs typeface="Times New Roman"/>
              </a:rPr>
              <a:t>Definiteness</a:t>
            </a:r>
          </a:p>
          <a:p>
            <a:pPr lvl="1">
              <a:spcBef>
                <a:spcPts val="0"/>
              </a:spcBef>
              <a:spcAft>
                <a:spcPts val="1200"/>
              </a:spcAft>
            </a:pPr>
            <a:r>
              <a:rPr lang="en-US" sz="2400" dirty="0" smtClean="0">
                <a:ea typeface="Calibri"/>
                <a:cs typeface="Times New Roman"/>
              </a:rPr>
              <a:t>Written Description and Enablement</a:t>
            </a:r>
          </a:p>
          <a:p>
            <a:pPr lvl="1">
              <a:spcBef>
                <a:spcPts val="0"/>
              </a:spcBef>
              <a:spcAft>
                <a:spcPts val="1200"/>
              </a:spcAft>
            </a:pPr>
            <a:r>
              <a:rPr lang="en-US" sz="2400" dirty="0" smtClean="0">
                <a:ea typeface="Calibri"/>
                <a:cs typeface="Times New Roman"/>
              </a:rPr>
              <a:t>Prior Art</a:t>
            </a:r>
          </a:p>
          <a:p>
            <a:pPr>
              <a:spcBef>
                <a:spcPts val="0"/>
              </a:spcBef>
              <a:spcAft>
                <a:spcPts val="1200"/>
              </a:spcAft>
            </a:pPr>
            <a:r>
              <a:rPr lang="en-US" sz="2600" dirty="0" smtClean="0">
                <a:cs typeface="Times New Roman"/>
              </a:rPr>
              <a:t>It is important to note that every claim must be analyzed based on its own facts and that there are no bright line rules in claim construction</a:t>
            </a:r>
            <a:endParaRPr lang="en-US" sz="2600" dirty="0">
              <a:cs typeface="Times New Roman"/>
            </a:endParaRPr>
          </a:p>
        </p:txBody>
      </p:sp>
      <p:sp>
        <p:nvSpPr>
          <p:cNvPr id="5" name="Slide Number Placeholder 4"/>
          <p:cNvSpPr>
            <a:spLocks noGrp="1"/>
          </p:cNvSpPr>
          <p:nvPr>
            <p:ph type="sldNum" sz="quarter" idx="4294967295"/>
          </p:nvPr>
        </p:nvSpPr>
        <p:spPr>
          <a:xfrm>
            <a:off x="7924800" y="6324600"/>
            <a:ext cx="1219200" cy="212725"/>
          </a:xfrm>
          <a:prstGeom prst="rect">
            <a:avLst/>
          </a:prstGeom>
        </p:spPr>
        <p:txBody>
          <a:bodyPr/>
          <a:lstStyle/>
          <a:p>
            <a:fld id="{57E34971-4FE8-493F-9D35-C35379E6AA30}" type="slidenum">
              <a:rPr lang="en-US" smtClean="0">
                <a:solidFill>
                  <a:srgbClr val="D4D2D0">
                    <a:lumMod val="25000"/>
                  </a:srgbClr>
                </a:solidFill>
              </a:rPr>
              <a:pPr/>
              <a:t>5</a:t>
            </a:fld>
            <a:endParaRPr lang="en-US" dirty="0">
              <a:solidFill>
                <a:srgbClr val="D4D2D0">
                  <a:lumMod val="25000"/>
                </a:srgbClr>
              </a:solidFill>
            </a:endParaRPr>
          </a:p>
        </p:txBody>
      </p:sp>
    </p:spTree>
    <p:extLst>
      <p:ext uri="{BB962C8B-B14F-4D97-AF65-F5344CB8AC3E}">
        <p14:creationId xmlns:p14="http://schemas.microsoft.com/office/powerpoint/2010/main" val="458395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3880" y="838200"/>
            <a:ext cx="8229600" cy="2133600"/>
          </a:xfrm>
        </p:spPr>
        <p:txBody>
          <a:bodyPr>
            <a:normAutofit/>
          </a:bodyPr>
          <a:lstStyle/>
          <a:p>
            <a:r>
              <a:rPr lang="en-US" dirty="0" smtClean="0"/>
              <a:t>Interpreting Functional Claim Limitations</a:t>
            </a:r>
            <a:endParaRPr lang="en-US" dirty="0"/>
          </a:p>
        </p:txBody>
      </p:sp>
      <p:sp>
        <p:nvSpPr>
          <p:cNvPr id="8" name="Rectangle 2054"/>
          <p:cNvSpPr>
            <a:spLocks noGrp="1" noChangeArrowheads="1"/>
          </p:cNvSpPr>
          <p:nvPr>
            <p:ph type="sldNum" sz="quarter" idx="4294967295"/>
          </p:nvPr>
        </p:nvSpPr>
        <p:spPr>
          <a:xfrm>
            <a:off x="8382000" y="6324600"/>
            <a:ext cx="762000" cy="228600"/>
          </a:xfrm>
          <a:prstGeom prst="rect">
            <a:avLst/>
          </a:prstGeom>
        </p:spPr>
        <p:txBody>
          <a:bodyPr/>
          <a:lstStyle/>
          <a:p>
            <a:pPr>
              <a:defRPr/>
            </a:pPr>
            <a:fld id="{F36444ED-B8CD-4BBA-A243-31E16A17005E}" type="slidenum">
              <a:rPr lang="en-US"/>
              <a:pPr>
                <a:defRPr/>
              </a:pPr>
              <a:t>6</a:t>
            </a:fld>
            <a:endParaRPr lang="en-US" dirty="0"/>
          </a:p>
        </p:txBody>
      </p:sp>
      <p:sp>
        <p:nvSpPr>
          <p:cNvPr id="5" name="Slide Number Placeholder 5"/>
          <p:cNvSpPr txBox="1">
            <a:spLocks noGrp="1"/>
          </p:cNvSpPr>
          <p:nvPr/>
        </p:nvSpPr>
        <p:spPr bwMode="auto">
          <a:xfrm>
            <a:off x="7086600" y="6324600"/>
            <a:ext cx="1905000" cy="457200"/>
          </a:xfrm>
          <a:prstGeom prst="rect">
            <a:avLst/>
          </a:prstGeom>
          <a:noFill/>
          <a:ln>
            <a:miter lim="800000"/>
            <a:headEnd/>
            <a:tailEnd/>
          </a:ln>
        </p:spPr>
        <p:txBody>
          <a:bodyPr bIns="9144" anchor="b"/>
          <a:lstStyle/>
          <a:p>
            <a:pPr algn="r" fontAlgn="base">
              <a:spcBef>
                <a:spcPct val="0"/>
              </a:spcBef>
              <a:spcAft>
                <a:spcPct val="0"/>
              </a:spcAft>
              <a:defRPr/>
            </a:pPr>
            <a:endParaRPr lang="en-US" sz="1200" dirty="0">
              <a:solidFill>
                <a:srgbClr val="273C56"/>
              </a:solidFill>
            </a:endParaRPr>
          </a:p>
        </p:txBody>
      </p:sp>
      <p:sp>
        <p:nvSpPr>
          <p:cNvPr id="15364" name="Rectangle 5"/>
          <p:cNvSpPr>
            <a:spLocks noChangeArrowheads="1"/>
          </p:cNvSpPr>
          <p:nvPr/>
        </p:nvSpPr>
        <p:spPr bwMode="auto">
          <a:xfrm>
            <a:off x="228600" y="2133600"/>
            <a:ext cx="8610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spcBef>
                <a:spcPct val="20000"/>
              </a:spcBef>
              <a:spcAft>
                <a:spcPct val="0"/>
              </a:spcAft>
            </a:pPr>
            <a:endParaRPr lang="en-US" sz="2000" dirty="0">
              <a:solidFill>
                <a:srgbClr val="000000"/>
              </a:solidFill>
            </a:endParaRPr>
          </a:p>
          <a:p>
            <a:pPr marL="342900" indent="-342900" fontAlgn="base">
              <a:spcBef>
                <a:spcPct val="20000"/>
              </a:spcBef>
              <a:spcAft>
                <a:spcPct val="0"/>
              </a:spcAft>
              <a:buFontTx/>
              <a:buChar char="•"/>
            </a:pPr>
            <a:endParaRPr lang="en-US" sz="2000" dirty="0">
              <a:solidFill>
                <a:srgbClr val="000000"/>
              </a:solidFill>
            </a:endParaRPr>
          </a:p>
        </p:txBody>
      </p:sp>
    </p:spTree>
    <p:extLst>
      <p:ext uri="{BB962C8B-B14F-4D97-AF65-F5344CB8AC3E}">
        <p14:creationId xmlns:p14="http://schemas.microsoft.com/office/powerpoint/2010/main" val="4203068547"/>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28600"/>
            <a:ext cx="8229600" cy="914400"/>
          </a:xfrm>
        </p:spPr>
        <p:txBody>
          <a:bodyPr>
            <a:normAutofit/>
          </a:bodyPr>
          <a:lstStyle/>
          <a:p>
            <a:r>
              <a:rPr lang="en-US" sz="3200" dirty="0" smtClean="0"/>
              <a:t>Identify Functional </a:t>
            </a:r>
            <a:r>
              <a:rPr lang="en-US" sz="3200" dirty="0"/>
              <a:t>Claim </a:t>
            </a:r>
            <a:r>
              <a:rPr lang="en-US" sz="3200" dirty="0" smtClean="0"/>
              <a:t>Limitations</a:t>
            </a:r>
            <a:endParaRPr lang="en-US" sz="3200" dirty="0"/>
          </a:p>
        </p:txBody>
      </p:sp>
      <p:sp>
        <p:nvSpPr>
          <p:cNvPr id="6" name="Content Placeholder 5"/>
          <p:cNvSpPr>
            <a:spLocks noGrp="1"/>
          </p:cNvSpPr>
          <p:nvPr>
            <p:ph idx="1"/>
          </p:nvPr>
        </p:nvSpPr>
        <p:spPr>
          <a:xfrm>
            <a:off x="533400" y="1524000"/>
            <a:ext cx="8229600" cy="4282699"/>
          </a:xfrm>
        </p:spPr>
        <p:txBody>
          <a:bodyPr>
            <a:normAutofit fontScale="92500" lnSpcReduction="10000"/>
          </a:bodyPr>
          <a:lstStyle/>
          <a:p>
            <a:r>
              <a:rPr lang="en-US" dirty="0"/>
              <a:t>A claim </a:t>
            </a:r>
            <a:r>
              <a:rPr lang="en-US" dirty="0" smtClean="0"/>
              <a:t>limitation </a:t>
            </a:r>
            <a:r>
              <a:rPr lang="en-US" dirty="0"/>
              <a:t>is functional when it recites a feature by </a:t>
            </a:r>
            <a:r>
              <a:rPr lang="en-US" i="1" dirty="0"/>
              <a:t>what it does</a:t>
            </a:r>
            <a:r>
              <a:rPr lang="en-US" dirty="0"/>
              <a:t> rather than by </a:t>
            </a:r>
            <a:r>
              <a:rPr lang="en-US" i="1" dirty="0"/>
              <a:t>what it </a:t>
            </a:r>
            <a:r>
              <a:rPr lang="en-US" i="1" dirty="0" smtClean="0"/>
              <a:t>is</a:t>
            </a:r>
            <a:endParaRPr lang="en-US" dirty="0"/>
          </a:p>
          <a:p>
            <a:pPr lvl="1"/>
            <a:r>
              <a:rPr lang="en-US" dirty="0"/>
              <a:t>The use of functional language does not, by itself, render a claim improper</a:t>
            </a:r>
          </a:p>
          <a:p>
            <a:pPr lvl="2"/>
            <a:r>
              <a:rPr lang="en-US" dirty="0"/>
              <a:t>Often functional language is used to tie claim elements together or to provide context</a:t>
            </a:r>
          </a:p>
          <a:p>
            <a:pPr lvl="1"/>
            <a:r>
              <a:rPr lang="en-US" dirty="0" smtClean="0"/>
              <a:t>A </a:t>
            </a:r>
            <a:r>
              <a:rPr lang="en-US" dirty="0"/>
              <a:t>functional limitation must be evaluated like any other limitation for what it conveys to one of ordinary skill in the </a:t>
            </a:r>
            <a:r>
              <a:rPr lang="en-US" dirty="0" smtClean="0"/>
              <a:t>art</a:t>
            </a:r>
            <a:endParaRPr lang="en-US" sz="2800" dirty="0" smtClean="0"/>
          </a:p>
        </p:txBody>
      </p:sp>
      <p:sp>
        <p:nvSpPr>
          <p:cNvPr id="8" name="Rectangle 2054"/>
          <p:cNvSpPr>
            <a:spLocks noGrp="1" noChangeArrowheads="1"/>
          </p:cNvSpPr>
          <p:nvPr>
            <p:ph type="sldNum" sz="quarter" idx="4294967295"/>
          </p:nvPr>
        </p:nvSpPr>
        <p:spPr>
          <a:xfrm>
            <a:off x="8382000" y="6324600"/>
            <a:ext cx="762000" cy="228600"/>
          </a:xfrm>
          <a:prstGeom prst="rect">
            <a:avLst/>
          </a:prstGeom>
        </p:spPr>
        <p:txBody>
          <a:bodyPr/>
          <a:lstStyle/>
          <a:p>
            <a:pPr>
              <a:defRPr/>
            </a:pPr>
            <a:fld id="{F36444ED-B8CD-4BBA-A243-31E16A17005E}" type="slidenum">
              <a:rPr lang="en-US"/>
              <a:pPr>
                <a:defRPr/>
              </a:pPr>
              <a:t>7</a:t>
            </a:fld>
            <a:endParaRPr lang="en-US" dirty="0"/>
          </a:p>
        </p:txBody>
      </p:sp>
      <p:sp>
        <p:nvSpPr>
          <p:cNvPr id="5" name="Slide Number Placeholder 5"/>
          <p:cNvSpPr txBox="1">
            <a:spLocks noGrp="1"/>
          </p:cNvSpPr>
          <p:nvPr/>
        </p:nvSpPr>
        <p:spPr bwMode="auto">
          <a:xfrm>
            <a:off x="7086600" y="6324600"/>
            <a:ext cx="1905000" cy="457200"/>
          </a:xfrm>
          <a:prstGeom prst="rect">
            <a:avLst/>
          </a:prstGeom>
          <a:noFill/>
          <a:ln>
            <a:miter lim="800000"/>
            <a:headEnd/>
            <a:tailEnd/>
          </a:ln>
        </p:spPr>
        <p:txBody>
          <a:bodyPr bIns="9144" anchor="b"/>
          <a:lstStyle/>
          <a:p>
            <a:pPr algn="r" fontAlgn="base">
              <a:spcBef>
                <a:spcPct val="0"/>
              </a:spcBef>
              <a:spcAft>
                <a:spcPct val="0"/>
              </a:spcAft>
              <a:defRPr/>
            </a:pPr>
            <a:endParaRPr lang="en-US" sz="1200" dirty="0">
              <a:solidFill>
                <a:srgbClr val="273C56"/>
              </a:solidFill>
            </a:endParaRPr>
          </a:p>
        </p:txBody>
      </p:sp>
      <p:sp>
        <p:nvSpPr>
          <p:cNvPr id="15364" name="Rectangle 5"/>
          <p:cNvSpPr>
            <a:spLocks noChangeArrowheads="1"/>
          </p:cNvSpPr>
          <p:nvPr/>
        </p:nvSpPr>
        <p:spPr bwMode="auto">
          <a:xfrm>
            <a:off x="228600" y="2133600"/>
            <a:ext cx="8610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spcBef>
                <a:spcPct val="20000"/>
              </a:spcBef>
              <a:spcAft>
                <a:spcPct val="0"/>
              </a:spcAft>
            </a:pPr>
            <a:endParaRPr lang="en-US" sz="2000" dirty="0">
              <a:solidFill>
                <a:srgbClr val="000000"/>
              </a:solidFill>
            </a:endParaRPr>
          </a:p>
          <a:p>
            <a:pPr marL="342900" indent="-342900" fontAlgn="base">
              <a:spcBef>
                <a:spcPct val="20000"/>
              </a:spcBef>
              <a:spcAft>
                <a:spcPct val="0"/>
              </a:spcAft>
              <a:buFontTx/>
              <a:buChar char="•"/>
            </a:pPr>
            <a:endParaRPr lang="en-US" sz="2000" dirty="0">
              <a:solidFill>
                <a:srgbClr val="000000"/>
              </a:solidFill>
            </a:endParaRPr>
          </a:p>
        </p:txBody>
      </p:sp>
    </p:spTree>
    <p:extLst>
      <p:ext uri="{BB962C8B-B14F-4D97-AF65-F5344CB8AC3E}">
        <p14:creationId xmlns:p14="http://schemas.microsoft.com/office/powerpoint/2010/main" val="218815869"/>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52400"/>
            <a:ext cx="8229600" cy="914400"/>
          </a:xfrm>
        </p:spPr>
        <p:txBody>
          <a:bodyPr>
            <a:noAutofit/>
          </a:bodyPr>
          <a:lstStyle/>
          <a:p>
            <a:r>
              <a:rPr lang="en-US" sz="3200" dirty="0" smtClean="0"/>
              <a:t>Use of Functional Claim Limitations</a:t>
            </a:r>
            <a:endParaRPr lang="en-US" sz="3200" dirty="0"/>
          </a:p>
        </p:txBody>
      </p:sp>
      <p:sp>
        <p:nvSpPr>
          <p:cNvPr id="6" name="Content Placeholder 5"/>
          <p:cNvSpPr>
            <a:spLocks noGrp="1"/>
          </p:cNvSpPr>
          <p:nvPr>
            <p:ph idx="1"/>
          </p:nvPr>
        </p:nvSpPr>
        <p:spPr>
          <a:xfrm>
            <a:off x="533400" y="1371600"/>
            <a:ext cx="8229600" cy="4191000"/>
          </a:xfrm>
        </p:spPr>
        <p:txBody>
          <a:bodyPr>
            <a:normAutofit fontScale="77500" lnSpcReduction="20000"/>
          </a:bodyPr>
          <a:lstStyle/>
          <a:p>
            <a:r>
              <a:rPr lang="en-US" sz="3500" dirty="0" smtClean="0"/>
              <a:t>Typically, functional language is used in a claim limitation as follows:</a:t>
            </a:r>
            <a:endParaRPr lang="en-US" sz="3500" dirty="0"/>
          </a:p>
          <a:p>
            <a:pPr lvl="1">
              <a:spcAft>
                <a:spcPts val="600"/>
              </a:spcAft>
            </a:pPr>
            <a:r>
              <a:rPr lang="en-US" sz="3200" dirty="0" smtClean="0"/>
              <a:t>“Means-plus-function</a:t>
            </a:r>
            <a:r>
              <a:rPr lang="en-US" sz="3200" dirty="0"/>
              <a:t>” </a:t>
            </a:r>
            <a:r>
              <a:rPr lang="en-US" sz="3200" dirty="0" smtClean="0"/>
              <a:t>limitations, which are functional </a:t>
            </a:r>
            <a:r>
              <a:rPr lang="en-US" sz="3200" dirty="0"/>
              <a:t>limitations </a:t>
            </a:r>
            <a:r>
              <a:rPr lang="en-US" sz="3200" dirty="0" smtClean="0"/>
              <a:t>authorized </a:t>
            </a:r>
            <a:r>
              <a:rPr lang="en-US" sz="3200" dirty="0"/>
              <a:t>by 35 USC 112(f) </a:t>
            </a:r>
            <a:r>
              <a:rPr lang="en-US" sz="3200" dirty="0" smtClean="0"/>
              <a:t>(or </a:t>
            </a:r>
            <a:r>
              <a:rPr lang="en-US" sz="3200" dirty="0"/>
              <a:t>pre-AIA 35 USC 112, sixth </a:t>
            </a:r>
            <a:r>
              <a:rPr lang="en-US" sz="3200" dirty="0" smtClean="0"/>
              <a:t>paragraph) </a:t>
            </a:r>
          </a:p>
          <a:p>
            <a:pPr marL="457200" lvl="1" indent="0">
              <a:spcAft>
                <a:spcPts val="600"/>
              </a:spcAft>
              <a:buNone/>
            </a:pPr>
            <a:r>
              <a:rPr lang="en-US" sz="3200" b="1" dirty="0" smtClean="0"/>
              <a:t>OR</a:t>
            </a:r>
            <a:endParaRPr lang="en-US" sz="3200" b="1" dirty="0"/>
          </a:p>
          <a:p>
            <a:pPr lvl="1"/>
            <a:r>
              <a:rPr lang="en-US" sz="3200" dirty="0" smtClean="0"/>
              <a:t>Recited with </a:t>
            </a:r>
            <a:r>
              <a:rPr lang="en-US" sz="3200" dirty="0"/>
              <a:t>some </a:t>
            </a:r>
            <a:r>
              <a:rPr lang="en-US" sz="3200" dirty="0" smtClean="0"/>
              <a:t>structure, material or action to define </a:t>
            </a:r>
            <a:r>
              <a:rPr lang="en-US" sz="3200" dirty="0"/>
              <a:t>a particular capability or </a:t>
            </a:r>
            <a:r>
              <a:rPr lang="en-US" sz="3200" dirty="0" smtClean="0"/>
              <a:t>purpose served by the recited structure, material or action</a:t>
            </a:r>
          </a:p>
          <a:p>
            <a:endParaRPr lang="en-US" dirty="0"/>
          </a:p>
          <a:p>
            <a:r>
              <a:rPr lang="en-US" dirty="0" smtClean="0"/>
              <a:t>MPEP 2181 &amp; 2111</a:t>
            </a:r>
            <a:endParaRPr lang="en-US" dirty="0"/>
          </a:p>
        </p:txBody>
      </p:sp>
      <p:sp>
        <p:nvSpPr>
          <p:cNvPr id="8" name="Rectangle 2054"/>
          <p:cNvSpPr>
            <a:spLocks noGrp="1" noChangeArrowheads="1"/>
          </p:cNvSpPr>
          <p:nvPr>
            <p:ph type="sldNum" sz="quarter" idx="4294967295"/>
          </p:nvPr>
        </p:nvSpPr>
        <p:spPr>
          <a:xfrm>
            <a:off x="8382000" y="6324600"/>
            <a:ext cx="762000" cy="228600"/>
          </a:xfrm>
          <a:prstGeom prst="rect">
            <a:avLst/>
          </a:prstGeom>
        </p:spPr>
        <p:txBody>
          <a:bodyPr/>
          <a:lstStyle/>
          <a:p>
            <a:pPr>
              <a:defRPr/>
            </a:pPr>
            <a:fld id="{F36444ED-B8CD-4BBA-A243-31E16A17005E}" type="slidenum">
              <a:rPr lang="en-US"/>
              <a:pPr>
                <a:defRPr/>
              </a:pPr>
              <a:t>8</a:t>
            </a:fld>
            <a:endParaRPr lang="en-US" dirty="0"/>
          </a:p>
        </p:txBody>
      </p:sp>
      <p:sp>
        <p:nvSpPr>
          <p:cNvPr id="5" name="Slide Number Placeholder 5"/>
          <p:cNvSpPr txBox="1">
            <a:spLocks noGrp="1"/>
          </p:cNvSpPr>
          <p:nvPr/>
        </p:nvSpPr>
        <p:spPr bwMode="auto">
          <a:xfrm>
            <a:off x="7086600" y="6324600"/>
            <a:ext cx="1905000" cy="457200"/>
          </a:xfrm>
          <a:prstGeom prst="rect">
            <a:avLst/>
          </a:prstGeom>
          <a:noFill/>
          <a:ln>
            <a:miter lim="800000"/>
            <a:headEnd/>
            <a:tailEnd/>
          </a:ln>
        </p:spPr>
        <p:txBody>
          <a:bodyPr bIns="9144" anchor="b"/>
          <a:lstStyle/>
          <a:p>
            <a:pPr algn="r" fontAlgn="base">
              <a:spcBef>
                <a:spcPct val="0"/>
              </a:spcBef>
              <a:spcAft>
                <a:spcPct val="0"/>
              </a:spcAft>
              <a:defRPr/>
            </a:pPr>
            <a:endParaRPr lang="en-US" sz="1200" dirty="0">
              <a:solidFill>
                <a:srgbClr val="273C56"/>
              </a:solidFill>
            </a:endParaRPr>
          </a:p>
        </p:txBody>
      </p:sp>
      <p:sp>
        <p:nvSpPr>
          <p:cNvPr id="15364" name="Rectangle 5"/>
          <p:cNvSpPr>
            <a:spLocks noChangeArrowheads="1"/>
          </p:cNvSpPr>
          <p:nvPr/>
        </p:nvSpPr>
        <p:spPr bwMode="auto">
          <a:xfrm>
            <a:off x="228600" y="2133600"/>
            <a:ext cx="8610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spcBef>
                <a:spcPct val="20000"/>
              </a:spcBef>
              <a:spcAft>
                <a:spcPct val="0"/>
              </a:spcAft>
            </a:pPr>
            <a:endParaRPr lang="en-US" sz="2000" dirty="0">
              <a:solidFill>
                <a:srgbClr val="000000"/>
              </a:solidFill>
            </a:endParaRPr>
          </a:p>
          <a:p>
            <a:pPr marL="342900" indent="-342900" fontAlgn="base">
              <a:spcBef>
                <a:spcPct val="20000"/>
              </a:spcBef>
              <a:spcAft>
                <a:spcPct val="0"/>
              </a:spcAft>
              <a:buFontTx/>
              <a:buChar char="•"/>
            </a:pPr>
            <a:endParaRPr lang="en-US" sz="2000" dirty="0">
              <a:solidFill>
                <a:srgbClr val="000000"/>
              </a:solidFill>
            </a:endParaRPr>
          </a:p>
        </p:txBody>
      </p:sp>
    </p:spTree>
    <p:extLst>
      <p:ext uri="{BB962C8B-B14F-4D97-AF65-F5344CB8AC3E}">
        <p14:creationId xmlns:p14="http://schemas.microsoft.com/office/powerpoint/2010/main" val="769806604"/>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9100" y="228600"/>
            <a:ext cx="8229600" cy="990600"/>
          </a:xfrm>
        </p:spPr>
        <p:txBody>
          <a:bodyPr>
            <a:noAutofit/>
          </a:bodyPr>
          <a:lstStyle/>
          <a:p>
            <a:r>
              <a:rPr lang="en-US" sz="3200" dirty="0"/>
              <a:t>Construing Functional Claim </a:t>
            </a:r>
            <a:r>
              <a:rPr lang="en-US" sz="3200" dirty="0" smtClean="0"/>
              <a:t>Limitations</a:t>
            </a:r>
            <a:endParaRPr lang="en-US" sz="3200" dirty="0"/>
          </a:p>
        </p:txBody>
      </p:sp>
      <p:sp>
        <p:nvSpPr>
          <p:cNvPr id="6" name="Content Placeholder 5"/>
          <p:cNvSpPr>
            <a:spLocks noGrp="1"/>
          </p:cNvSpPr>
          <p:nvPr>
            <p:ph idx="1"/>
          </p:nvPr>
        </p:nvSpPr>
        <p:spPr>
          <a:xfrm>
            <a:off x="419100" y="1447800"/>
            <a:ext cx="8229600" cy="4663699"/>
          </a:xfrm>
        </p:spPr>
        <p:txBody>
          <a:bodyPr>
            <a:normAutofit fontScale="62500" lnSpcReduction="20000"/>
          </a:bodyPr>
          <a:lstStyle/>
          <a:p>
            <a:pPr>
              <a:spcAft>
                <a:spcPts val="600"/>
              </a:spcAft>
            </a:pPr>
            <a:r>
              <a:rPr lang="en-US" dirty="0"/>
              <a:t>During examination claims are given their broadest reasonable interpretation (BRI) in light of the specification as it would be interpreted by one of ordinary skill in the </a:t>
            </a:r>
            <a:r>
              <a:rPr lang="en-US" dirty="0" smtClean="0"/>
              <a:t>art</a:t>
            </a:r>
          </a:p>
          <a:p>
            <a:pPr lvl="1">
              <a:spcAft>
                <a:spcPts val="600"/>
              </a:spcAft>
            </a:pPr>
            <a:r>
              <a:rPr lang="en-US" dirty="0"/>
              <a:t>An examiner’s determination regarding the interpretation of functional claim language will be highly dependent upon the limitation’s contextual use, therefore it is critical to look to the words of the claim and the specification for a proper interpretation</a:t>
            </a:r>
          </a:p>
          <a:p>
            <a:pPr>
              <a:spcAft>
                <a:spcPts val="600"/>
              </a:spcAft>
            </a:pPr>
            <a:r>
              <a:rPr lang="en-US" dirty="0" smtClean="0"/>
              <a:t>All </a:t>
            </a:r>
            <a:r>
              <a:rPr lang="en-US" dirty="0"/>
              <a:t>words in a claim must be considered in judging the patentability of the claim language - </a:t>
            </a:r>
            <a:r>
              <a:rPr lang="en-US" i="1" dirty="0"/>
              <a:t>including functional claim </a:t>
            </a:r>
            <a:r>
              <a:rPr lang="en-US" i="1" dirty="0" smtClean="0"/>
              <a:t>limitations</a:t>
            </a:r>
            <a:endParaRPr lang="en-US" i="1" dirty="0"/>
          </a:p>
          <a:p>
            <a:pPr lvl="1">
              <a:spcAft>
                <a:spcPts val="600"/>
              </a:spcAft>
            </a:pPr>
            <a:r>
              <a:rPr lang="en-US" dirty="0"/>
              <a:t>No claim limitations can be ignored, but not all limitations will </a:t>
            </a:r>
            <a:r>
              <a:rPr lang="en-US" dirty="0" smtClean="0"/>
              <a:t>provide a patentable distinction</a:t>
            </a:r>
          </a:p>
          <a:p>
            <a:pPr lvl="1">
              <a:spcAft>
                <a:spcPts val="600"/>
              </a:spcAft>
            </a:pPr>
            <a:r>
              <a:rPr lang="en-US" dirty="0" smtClean="0"/>
              <a:t>Explaining claim interpretation on the record will make the claim scope afforded during prosecution clear, for example by clarifying how prior art is applied or why claims define over the prior art</a:t>
            </a:r>
          </a:p>
          <a:p>
            <a:endParaRPr lang="en-US" dirty="0" smtClean="0"/>
          </a:p>
          <a:p>
            <a:r>
              <a:rPr lang="en-US" dirty="0" smtClean="0"/>
              <a:t>MPEP 2111</a:t>
            </a:r>
            <a:endParaRPr lang="en-US" dirty="0"/>
          </a:p>
        </p:txBody>
      </p:sp>
      <p:sp>
        <p:nvSpPr>
          <p:cNvPr id="8" name="Rectangle 2054"/>
          <p:cNvSpPr>
            <a:spLocks noGrp="1" noChangeArrowheads="1"/>
          </p:cNvSpPr>
          <p:nvPr>
            <p:ph type="sldNum" sz="quarter" idx="4294967295"/>
          </p:nvPr>
        </p:nvSpPr>
        <p:spPr>
          <a:xfrm>
            <a:off x="8382000" y="6324600"/>
            <a:ext cx="762000" cy="228600"/>
          </a:xfrm>
          <a:prstGeom prst="rect">
            <a:avLst/>
          </a:prstGeom>
        </p:spPr>
        <p:txBody>
          <a:bodyPr/>
          <a:lstStyle/>
          <a:p>
            <a:pPr>
              <a:defRPr/>
            </a:pPr>
            <a:fld id="{F36444ED-B8CD-4BBA-A243-31E16A17005E}" type="slidenum">
              <a:rPr lang="en-US"/>
              <a:pPr>
                <a:defRPr/>
              </a:pPr>
              <a:t>9</a:t>
            </a:fld>
            <a:endParaRPr lang="en-US" dirty="0"/>
          </a:p>
        </p:txBody>
      </p:sp>
      <p:sp>
        <p:nvSpPr>
          <p:cNvPr id="5" name="Slide Number Placeholder 5"/>
          <p:cNvSpPr txBox="1">
            <a:spLocks noGrp="1"/>
          </p:cNvSpPr>
          <p:nvPr/>
        </p:nvSpPr>
        <p:spPr bwMode="auto">
          <a:xfrm>
            <a:off x="7086600" y="6324600"/>
            <a:ext cx="1905000" cy="457200"/>
          </a:xfrm>
          <a:prstGeom prst="rect">
            <a:avLst/>
          </a:prstGeom>
          <a:noFill/>
          <a:ln>
            <a:miter lim="800000"/>
            <a:headEnd/>
            <a:tailEnd/>
          </a:ln>
        </p:spPr>
        <p:txBody>
          <a:bodyPr bIns="9144" anchor="b"/>
          <a:lstStyle/>
          <a:p>
            <a:pPr algn="r" fontAlgn="base">
              <a:spcBef>
                <a:spcPct val="0"/>
              </a:spcBef>
              <a:spcAft>
                <a:spcPct val="0"/>
              </a:spcAft>
              <a:defRPr/>
            </a:pPr>
            <a:endParaRPr lang="en-US" sz="1200" dirty="0">
              <a:solidFill>
                <a:srgbClr val="273C56"/>
              </a:solidFill>
            </a:endParaRPr>
          </a:p>
        </p:txBody>
      </p:sp>
      <p:sp>
        <p:nvSpPr>
          <p:cNvPr id="15364" name="Rectangle 5"/>
          <p:cNvSpPr>
            <a:spLocks noChangeArrowheads="1"/>
          </p:cNvSpPr>
          <p:nvPr/>
        </p:nvSpPr>
        <p:spPr bwMode="auto">
          <a:xfrm>
            <a:off x="228600" y="2133600"/>
            <a:ext cx="8610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spcBef>
                <a:spcPct val="20000"/>
              </a:spcBef>
              <a:spcAft>
                <a:spcPct val="0"/>
              </a:spcAft>
            </a:pPr>
            <a:endParaRPr lang="en-US" sz="2000" dirty="0">
              <a:solidFill>
                <a:srgbClr val="000000"/>
              </a:solidFill>
            </a:endParaRPr>
          </a:p>
          <a:p>
            <a:pPr marL="342900" indent="-342900" fontAlgn="base">
              <a:spcBef>
                <a:spcPct val="20000"/>
              </a:spcBef>
              <a:spcAft>
                <a:spcPct val="0"/>
              </a:spcAft>
              <a:buFontTx/>
              <a:buChar char="•"/>
            </a:pPr>
            <a:endParaRPr lang="en-US" sz="2000" dirty="0">
              <a:solidFill>
                <a:srgbClr val="000000"/>
              </a:solidFill>
            </a:endParaRPr>
          </a:p>
        </p:txBody>
      </p:sp>
    </p:spTree>
    <p:extLst>
      <p:ext uri="{BB962C8B-B14F-4D97-AF65-F5344CB8AC3E}">
        <p14:creationId xmlns:p14="http://schemas.microsoft.com/office/powerpoint/2010/main" val="863811532"/>
      </p:ext>
    </p:extLst>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Brand master navy">
  <a:themeElements>
    <a:clrScheme name="USPTO Brand 1">
      <a:dk1>
        <a:sysClr val="windowText" lastClr="000000"/>
      </a:dk1>
      <a:lt1>
        <a:sysClr val="window" lastClr="FFFFFF"/>
      </a:lt1>
      <a:dk2>
        <a:srgbClr val="004C97"/>
      </a:dk2>
      <a:lt2>
        <a:srgbClr val="D9D9D6"/>
      </a:lt2>
      <a:accent1>
        <a:srgbClr val="1596D1"/>
      </a:accent1>
      <a:accent2>
        <a:srgbClr val="AC2B37"/>
      </a:accent2>
      <a:accent3>
        <a:srgbClr val="88A620"/>
      </a:accent3>
      <a:accent4>
        <a:srgbClr val="6B2F75"/>
      </a:accent4>
      <a:accent5>
        <a:srgbClr val="97B8D4"/>
      </a:accent5>
      <a:accent6>
        <a:srgbClr val="C88242"/>
      </a:accent6>
      <a:hlink>
        <a:srgbClr val="004C97"/>
      </a:hlink>
      <a:folHlink>
        <a:srgbClr val="3C105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47650</TotalTime>
  <Words>8637</Words>
  <Application>Microsoft Office PowerPoint</Application>
  <PresentationFormat>On-screen Show (4:3)</PresentationFormat>
  <Paragraphs>404</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Brand master navy</vt:lpstr>
      <vt:lpstr>PowerPoint Presentation</vt:lpstr>
      <vt:lpstr>Examining Functional Claim Limitations:   Focus on Computer/Software-related Claims </vt:lpstr>
      <vt:lpstr>Goals</vt:lpstr>
      <vt:lpstr>Clarity  </vt:lpstr>
      <vt:lpstr>Examining Functional Claim Limitations</vt:lpstr>
      <vt:lpstr>Interpreting Functional Claim Limitations</vt:lpstr>
      <vt:lpstr>Identify Functional Claim Limitations</vt:lpstr>
      <vt:lpstr>Use of Functional Claim Limitations</vt:lpstr>
      <vt:lpstr>Construing Functional Claim Limitations</vt:lpstr>
      <vt:lpstr>Limits Imposed by Functional Claim Language</vt:lpstr>
      <vt:lpstr>Construing Functional Claim Limitations - Example</vt:lpstr>
      <vt:lpstr>Construing Functional Claim Limitations - Example</vt:lpstr>
      <vt:lpstr>Intended Use or Result</vt:lpstr>
      <vt:lpstr>Intended Use in the Preamble</vt:lpstr>
      <vt:lpstr>Intended Use in the Preamble</vt:lpstr>
      <vt:lpstr>Intended Use in the Body of the Claim</vt:lpstr>
      <vt:lpstr>Intended Result in the Body of the Claim</vt:lpstr>
      <vt:lpstr>Compare: Functional Limitation vs. Intended Result </vt:lpstr>
      <vt:lpstr>Example: Functional Limitation with Intended Use and Intended Result</vt:lpstr>
      <vt:lpstr>Non-Functional Descriptive Material</vt:lpstr>
      <vt:lpstr>Non-Functional Descriptive Material in Computer Context</vt:lpstr>
      <vt:lpstr>Functional Material in Computer Context</vt:lpstr>
      <vt:lpstr>Proper Claim Interpretation on the Record Leads to Clarity</vt:lpstr>
      <vt:lpstr>Determining Patentability of Claims including Functional Claim Limitations </vt:lpstr>
      <vt:lpstr>Patentability Issues Relating to Use of Functional Claim Language</vt:lpstr>
      <vt:lpstr>Definiteness –  35 U.S.C. 112(b)</vt:lpstr>
      <vt:lpstr>Resolution of Functional Term Ambiguity</vt:lpstr>
      <vt:lpstr>Example: ‘Intended Result’ Language Ambiguity </vt:lpstr>
      <vt:lpstr>Adequate Supporting Disclosure 35 U.S.C. 112(a)</vt:lpstr>
      <vt:lpstr>Addressing Computer Related Functional Limitations with Art – 102/103</vt:lpstr>
      <vt:lpstr>Application of Prior Art Example</vt:lpstr>
      <vt:lpstr>Summary</vt:lpstr>
      <vt:lpstr>PowerPoint Presentation</vt:lpstr>
    </vt:vector>
  </TitlesOfParts>
  <Company>U.S. Patent and Trademark 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Refresher 112/6</dc:title>
  <dc:creator>USPTO</dc:creator>
  <cp:lastModifiedBy>Banks, Derris</cp:lastModifiedBy>
  <cp:revision>1225</cp:revision>
  <cp:lastPrinted>2015-05-14T11:24:04Z</cp:lastPrinted>
  <dcterms:created xsi:type="dcterms:W3CDTF">2012-04-17T12:18:39Z</dcterms:created>
  <dcterms:modified xsi:type="dcterms:W3CDTF">2015-05-21T15:24:53Z</dcterms:modified>
</cp:coreProperties>
</file>