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9" r:id="rId4"/>
    <p:sldMasterId id="2147483687" r:id="rId5"/>
    <p:sldMasterId id="2147483695" r:id="rId6"/>
    <p:sldMasterId id="2147483713" r:id="rId7"/>
    <p:sldMasterId id="2147483721" r:id="rId8"/>
    <p:sldMasterId id="2147483753" r:id="rId9"/>
    <p:sldMasterId id="2147483760" r:id="rId10"/>
  </p:sldMasterIdLst>
  <p:notesMasterIdLst>
    <p:notesMasterId r:id="rId18"/>
  </p:notesMasterIdLst>
  <p:sldIdLst>
    <p:sldId id="748" r:id="rId11"/>
    <p:sldId id="1312" r:id="rId12"/>
    <p:sldId id="1313" r:id="rId13"/>
    <p:sldId id="1288" r:id="rId14"/>
    <p:sldId id="828" r:id="rId15"/>
    <p:sldId id="831" r:id="rId16"/>
    <p:sldId id="889" r:id="rId17"/>
  </p:sldIdLst>
  <p:sldSz cx="10160000" cy="5715000"/>
  <p:notesSz cx="9296400" cy="70104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4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-Johnson, Hellen" initials="BH" lastIdx="6" clrIdx="0">
    <p:extLst>
      <p:ext uri="{19B8F6BF-5375-455C-9EA6-DF929625EA0E}">
        <p15:presenceInfo xmlns:p15="http://schemas.microsoft.com/office/powerpoint/2012/main" userId="S-1-5-21-185489447-88882503-980507067-27111" providerId="AD"/>
      </p:ext>
    </p:extLst>
  </p:cmAuthor>
  <p:cmAuthor id="2" name="Johnson, Anastasia" initials="JA" lastIdx="0" clrIdx="1">
    <p:extLst>
      <p:ext uri="{19B8F6BF-5375-455C-9EA6-DF929625EA0E}">
        <p15:presenceInfo xmlns:p15="http://schemas.microsoft.com/office/powerpoint/2012/main" userId="S-1-5-21-185489447-88882503-980507067-3524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469"/>
    <a:srgbClr val="C9B1D0"/>
    <a:srgbClr val="D4EB8E"/>
    <a:srgbClr val="EFDBB2"/>
    <a:srgbClr val="008139"/>
    <a:srgbClr val="AB3388"/>
    <a:srgbClr val="F2A900"/>
    <a:srgbClr val="CC0000"/>
    <a:srgbClr val="78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77" y="888"/>
      </p:cViewPr>
      <p:guideLst>
        <p:guide orient="horz" pos="2880"/>
        <p:guide pos="24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tvlcek\Documents\Data\FY22%20TMEO%20EP25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512455516014224E-2"/>
          <c:y val="0.12913515177381865"/>
          <c:w val="0.90035587188612098"/>
          <c:h val="0.59055649014924316"/>
        </c:manualLayout>
      </c:layout>
      <c:lineChart>
        <c:grouping val="standard"/>
        <c:varyColors val="0"/>
        <c:ser>
          <c:idx val="0"/>
          <c:order val="0"/>
          <c:tx>
            <c:v>Inventory (classes)</c:v>
          </c:tx>
          <c:spPr>
            <a:ln w="508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numRef>
              <c:f>'Inventory #'!$A$323:$A$443</c:f>
              <c:numCache>
                <c:formatCode>[$-409]mmm\-yy;@</c:formatCode>
                <c:ptCount val="121"/>
                <c:pt idx="0">
                  <c:v>43008</c:v>
                </c:pt>
                <c:pt idx="1">
                  <c:v>43023</c:v>
                </c:pt>
                <c:pt idx="2">
                  <c:v>43039</c:v>
                </c:pt>
                <c:pt idx="3">
                  <c:v>43054</c:v>
                </c:pt>
                <c:pt idx="4">
                  <c:v>43069</c:v>
                </c:pt>
                <c:pt idx="5">
                  <c:v>43084</c:v>
                </c:pt>
                <c:pt idx="6">
                  <c:v>43100</c:v>
                </c:pt>
                <c:pt idx="7">
                  <c:v>43115</c:v>
                </c:pt>
                <c:pt idx="8">
                  <c:v>43131</c:v>
                </c:pt>
                <c:pt idx="9">
                  <c:v>43146</c:v>
                </c:pt>
                <c:pt idx="10">
                  <c:v>43159</c:v>
                </c:pt>
                <c:pt idx="11">
                  <c:v>43174</c:v>
                </c:pt>
                <c:pt idx="12">
                  <c:v>43190</c:v>
                </c:pt>
                <c:pt idx="13">
                  <c:v>43205</c:v>
                </c:pt>
                <c:pt idx="14">
                  <c:v>43220</c:v>
                </c:pt>
                <c:pt idx="15">
                  <c:v>43235</c:v>
                </c:pt>
                <c:pt idx="16">
                  <c:v>43251</c:v>
                </c:pt>
                <c:pt idx="17">
                  <c:v>43266</c:v>
                </c:pt>
                <c:pt idx="18">
                  <c:v>43281</c:v>
                </c:pt>
                <c:pt idx="19">
                  <c:v>43296</c:v>
                </c:pt>
                <c:pt idx="20">
                  <c:v>43312</c:v>
                </c:pt>
                <c:pt idx="21">
                  <c:v>43327</c:v>
                </c:pt>
                <c:pt idx="22">
                  <c:v>43343</c:v>
                </c:pt>
                <c:pt idx="23">
                  <c:v>43358</c:v>
                </c:pt>
                <c:pt idx="24">
                  <c:v>43373</c:v>
                </c:pt>
                <c:pt idx="25">
                  <c:v>43388</c:v>
                </c:pt>
                <c:pt idx="26">
                  <c:v>43404</c:v>
                </c:pt>
                <c:pt idx="27">
                  <c:v>43419</c:v>
                </c:pt>
                <c:pt idx="28">
                  <c:v>43434</c:v>
                </c:pt>
                <c:pt idx="29">
                  <c:v>43449</c:v>
                </c:pt>
                <c:pt idx="30">
                  <c:v>43465</c:v>
                </c:pt>
                <c:pt idx="31">
                  <c:v>43480</c:v>
                </c:pt>
                <c:pt idx="32">
                  <c:v>43496</c:v>
                </c:pt>
                <c:pt idx="33">
                  <c:v>43511</c:v>
                </c:pt>
                <c:pt idx="34">
                  <c:v>43524</c:v>
                </c:pt>
                <c:pt idx="35">
                  <c:v>43539</c:v>
                </c:pt>
                <c:pt idx="36">
                  <c:v>43555</c:v>
                </c:pt>
                <c:pt idx="37">
                  <c:v>43570</c:v>
                </c:pt>
                <c:pt idx="38">
                  <c:v>43585</c:v>
                </c:pt>
                <c:pt idx="39">
                  <c:v>43600</c:v>
                </c:pt>
                <c:pt idx="40">
                  <c:v>43616</c:v>
                </c:pt>
                <c:pt idx="41">
                  <c:v>43631</c:v>
                </c:pt>
                <c:pt idx="42">
                  <c:v>43646</c:v>
                </c:pt>
                <c:pt idx="43">
                  <c:v>43661</c:v>
                </c:pt>
                <c:pt idx="44">
                  <c:v>43677</c:v>
                </c:pt>
                <c:pt idx="45">
                  <c:v>43692</c:v>
                </c:pt>
                <c:pt idx="46">
                  <c:v>43708</c:v>
                </c:pt>
                <c:pt idx="47">
                  <c:v>43723</c:v>
                </c:pt>
                <c:pt idx="48">
                  <c:v>43738</c:v>
                </c:pt>
                <c:pt idx="49">
                  <c:v>43753</c:v>
                </c:pt>
                <c:pt idx="50">
                  <c:v>43769</c:v>
                </c:pt>
                <c:pt idx="51">
                  <c:v>43784</c:v>
                </c:pt>
                <c:pt idx="52">
                  <c:v>43799</c:v>
                </c:pt>
                <c:pt idx="53">
                  <c:v>43814</c:v>
                </c:pt>
                <c:pt idx="54">
                  <c:v>43830</c:v>
                </c:pt>
                <c:pt idx="55">
                  <c:v>43845</c:v>
                </c:pt>
                <c:pt idx="56">
                  <c:v>43861</c:v>
                </c:pt>
                <c:pt idx="57">
                  <c:v>43876</c:v>
                </c:pt>
                <c:pt idx="58">
                  <c:v>43889</c:v>
                </c:pt>
                <c:pt idx="59">
                  <c:v>43905</c:v>
                </c:pt>
                <c:pt idx="60">
                  <c:v>43921</c:v>
                </c:pt>
                <c:pt idx="61">
                  <c:v>43936</c:v>
                </c:pt>
                <c:pt idx="62">
                  <c:v>43951</c:v>
                </c:pt>
                <c:pt idx="63">
                  <c:v>43966</c:v>
                </c:pt>
                <c:pt idx="64">
                  <c:v>43982</c:v>
                </c:pt>
                <c:pt idx="65">
                  <c:v>43997</c:v>
                </c:pt>
                <c:pt idx="66">
                  <c:v>44012</c:v>
                </c:pt>
                <c:pt idx="67">
                  <c:v>44027</c:v>
                </c:pt>
                <c:pt idx="68">
                  <c:v>44043</c:v>
                </c:pt>
                <c:pt idx="69">
                  <c:v>44058</c:v>
                </c:pt>
                <c:pt idx="70">
                  <c:v>44074</c:v>
                </c:pt>
                <c:pt idx="71">
                  <c:v>44089</c:v>
                </c:pt>
                <c:pt idx="72">
                  <c:v>44104</c:v>
                </c:pt>
                <c:pt idx="73">
                  <c:v>44119</c:v>
                </c:pt>
                <c:pt idx="74">
                  <c:v>44135</c:v>
                </c:pt>
                <c:pt idx="75">
                  <c:v>44150</c:v>
                </c:pt>
                <c:pt idx="76">
                  <c:v>44165</c:v>
                </c:pt>
                <c:pt idx="77">
                  <c:v>44172</c:v>
                </c:pt>
                <c:pt idx="78">
                  <c:v>44196</c:v>
                </c:pt>
                <c:pt idx="79">
                  <c:v>44211</c:v>
                </c:pt>
                <c:pt idx="80">
                  <c:v>44227</c:v>
                </c:pt>
                <c:pt idx="81">
                  <c:v>44242</c:v>
                </c:pt>
                <c:pt idx="82">
                  <c:v>44255</c:v>
                </c:pt>
                <c:pt idx="83">
                  <c:v>44270</c:v>
                </c:pt>
                <c:pt idx="84">
                  <c:v>44286</c:v>
                </c:pt>
                <c:pt idx="85">
                  <c:v>44301</c:v>
                </c:pt>
                <c:pt idx="86">
                  <c:v>44316</c:v>
                </c:pt>
                <c:pt idx="87">
                  <c:v>44331</c:v>
                </c:pt>
                <c:pt idx="88">
                  <c:v>44347</c:v>
                </c:pt>
                <c:pt idx="89">
                  <c:v>44362</c:v>
                </c:pt>
                <c:pt idx="90">
                  <c:v>44377</c:v>
                </c:pt>
                <c:pt idx="91">
                  <c:v>44392</c:v>
                </c:pt>
                <c:pt idx="92">
                  <c:v>44408</c:v>
                </c:pt>
                <c:pt idx="93">
                  <c:v>44423</c:v>
                </c:pt>
                <c:pt idx="94">
                  <c:v>44439</c:v>
                </c:pt>
                <c:pt idx="95">
                  <c:v>44454</c:v>
                </c:pt>
                <c:pt idx="96">
                  <c:v>44469</c:v>
                </c:pt>
                <c:pt idx="97">
                  <c:v>44484</c:v>
                </c:pt>
                <c:pt idx="98">
                  <c:v>44500</c:v>
                </c:pt>
                <c:pt idx="99">
                  <c:v>44515</c:v>
                </c:pt>
                <c:pt idx="100">
                  <c:v>44530</c:v>
                </c:pt>
                <c:pt idx="101">
                  <c:v>44537</c:v>
                </c:pt>
                <c:pt idx="102">
                  <c:v>44561</c:v>
                </c:pt>
                <c:pt idx="103">
                  <c:v>44576</c:v>
                </c:pt>
                <c:pt idx="104">
                  <c:v>44592</c:v>
                </c:pt>
                <c:pt idx="105">
                  <c:v>44607</c:v>
                </c:pt>
                <c:pt idx="106">
                  <c:v>44620</c:v>
                </c:pt>
                <c:pt idx="107">
                  <c:v>44635</c:v>
                </c:pt>
                <c:pt idx="108">
                  <c:v>44651</c:v>
                </c:pt>
                <c:pt idx="109">
                  <c:v>44666</c:v>
                </c:pt>
                <c:pt idx="110">
                  <c:v>44681</c:v>
                </c:pt>
                <c:pt idx="111">
                  <c:v>44696</c:v>
                </c:pt>
                <c:pt idx="112">
                  <c:v>44712</c:v>
                </c:pt>
                <c:pt idx="113">
                  <c:v>44727</c:v>
                </c:pt>
                <c:pt idx="114">
                  <c:v>44742</c:v>
                </c:pt>
                <c:pt idx="115">
                  <c:v>44757</c:v>
                </c:pt>
                <c:pt idx="116">
                  <c:v>44773</c:v>
                </c:pt>
                <c:pt idx="117">
                  <c:v>44788</c:v>
                </c:pt>
                <c:pt idx="118">
                  <c:v>44804</c:v>
                </c:pt>
                <c:pt idx="119">
                  <c:v>44819</c:v>
                </c:pt>
                <c:pt idx="120">
                  <c:v>44834</c:v>
                </c:pt>
              </c:numCache>
            </c:numRef>
          </c:cat>
          <c:val>
            <c:numRef>
              <c:f>'Inventory #'!$B$323:$B$443</c:f>
              <c:numCache>
                <c:formatCode>#,##0</c:formatCode>
                <c:ptCount val="121"/>
                <c:pt idx="0">
                  <c:v>132656</c:v>
                </c:pt>
                <c:pt idx="1">
                  <c:v>137524</c:v>
                </c:pt>
                <c:pt idx="2">
                  <c:v>140602</c:v>
                </c:pt>
                <c:pt idx="3">
                  <c:v>142693</c:v>
                </c:pt>
                <c:pt idx="4">
                  <c:v>141972</c:v>
                </c:pt>
                <c:pt idx="5">
                  <c:v>140715</c:v>
                </c:pt>
                <c:pt idx="6">
                  <c:v>142135</c:v>
                </c:pt>
                <c:pt idx="7">
                  <c:v>144131</c:v>
                </c:pt>
                <c:pt idx="8">
                  <c:v>145603</c:v>
                </c:pt>
                <c:pt idx="9">
                  <c:v>151753</c:v>
                </c:pt>
                <c:pt idx="10">
                  <c:v>151690</c:v>
                </c:pt>
                <c:pt idx="11">
                  <c:v>156464</c:v>
                </c:pt>
                <c:pt idx="12">
                  <c:v>154834</c:v>
                </c:pt>
                <c:pt idx="13">
                  <c:v>160456</c:v>
                </c:pt>
                <c:pt idx="14">
                  <c:v>163224</c:v>
                </c:pt>
                <c:pt idx="15">
                  <c:v>167532</c:v>
                </c:pt>
                <c:pt idx="16">
                  <c:v>170519</c:v>
                </c:pt>
                <c:pt idx="17">
                  <c:v>170590</c:v>
                </c:pt>
                <c:pt idx="18">
                  <c:v>165597</c:v>
                </c:pt>
                <c:pt idx="19">
                  <c:v>173865</c:v>
                </c:pt>
                <c:pt idx="20">
                  <c:v>177991</c:v>
                </c:pt>
                <c:pt idx="21">
                  <c:v>173655</c:v>
                </c:pt>
                <c:pt idx="22">
                  <c:v>180628</c:v>
                </c:pt>
                <c:pt idx="23">
                  <c:v>172366</c:v>
                </c:pt>
                <c:pt idx="24">
                  <c:v>170270</c:v>
                </c:pt>
                <c:pt idx="25">
                  <c:v>169841</c:v>
                </c:pt>
                <c:pt idx="26">
                  <c:v>174223</c:v>
                </c:pt>
                <c:pt idx="27">
                  <c:v>170327</c:v>
                </c:pt>
                <c:pt idx="28">
                  <c:v>169128</c:v>
                </c:pt>
                <c:pt idx="29">
                  <c:v>157752</c:v>
                </c:pt>
                <c:pt idx="30">
                  <c:v>151445</c:v>
                </c:pt>
                <c:pt idx="31">
                  <c:v>150235</c:v>
                </c:pt>
                <c:pt idx="32">
                  <c:v>145483</c:v>
                </c:pt>
                <c:pt idx="33">
                  <c:v>133911</c:v>
                </c:pt>
                <c:pt idx="34">
                  <c:v>137347</c:v>
                </c:pt>
                <c:pt idx="35">
                  <c:v>133300</c:v>
                </c:pt>
                <c:pt idx="36">
                  <c:v>123257</c:v>
                </c:pt>
                <c:pt idx="37">
                  <c:v>128977</c:v>
                </c:pt>
                <c:pt idx="38">
                  <c:v>123142</c:v>
                </c:pt>
                <c:pt idx="39">
                  <c:v>127044</c:v>
                </c:pt>
                <c:pt idx="40">
                  <c:v>134873</c:v>
                </c:pt>
                <c:pt idx="41">
                  <c:v>133603</c:v>
                </c:pt>
                <c:pt idx="42">
                  <c:v>127436</c:v>
                </c:pt>
                <c:pt idx="43">
                  <c:v>131823</c:v>
                </c:pt>
                <c:pt idx="44">
                  <c:v>136612</c:v>
                </c:pt>
                <c:pt idx="45">
                  <c:v>155608</c:v>
                </c:pt>
                <c:pt idx="46">
                  <c:v>162141</c:v>
                </c:pt>
                <c:pt idx="47">
                  <c:v>158748</c:v>
                </c:pt>
                <c:pt idx="48">
                  <c:v>148322</c:v>
                </c:pt>
                <c:pt idx="49">
                  <c:v>150407</c:v>
                </c:pt>
                <c:pt idx="50">
                  <c:v>150107</c:v>
                </c:pt>
                <c:pt idx="51">
                  <c:v>140249</c:v>
                </c:pt>
                <c:pt idx="52">
                  <c:v>140100</c:v>
                </c:pt>
                <c:pt idx="53">
                  <c:v>139800</c:v>
                </c:pt>
                <c:pt idx="54">
                  <c:v>139674</c:v>
                </c:pt>
                <c:pt idx="55">
                  <c:v>145752</c:v>
                </c:pt>
                <c:pt idx="56">
                  <c:v>145678</c:v>
                </c:pt>
                <c:pt idx="57">
                  <c:v>140461</c:v>
                </c:pt>
                <c:pt idx="58">
                  <c:v>140749</c:v>
                </c:pt>
                <c:pt idx="59">
                  <c:v>142506</c:v>
                </c:pt>
                <c:pt idx="60">
                  <c:v>132103</c:v>
                </c:pt>
                <c:pt idx="61">
                  <c:v>132030</c:v>
                </c:pt>
                <c:pt idx="62">
                  <c:v>130447</c:v>
                </c:pt>
                <c:pt idx="63">
                  <c:v>136080</c:v>
                </c:pt>
                <c:pt idx="64">
                  <c:v>140854</c:v>
                </c:pt>
                <c:pt idx="65">
                  <c:v>150807</c:v>
                </c:pt>
                <c:pt idx="66">
                  <c:v>151644</c:v>
                </c:pt>
                <c:pt idx="67">
                  <c:v>164364</c:v>
                </c:pt>
                <c:pt idx="68">
                  <c:v>174835</c:v>
                </c:pt>
                <c:pt idx="69">
                  <c:v>194109</c:v>
                </c:pt>
                <c:pt idx="70">
                  <c:v>207027</c:v>
                </c:pt>
                <c:pt idx="71">
                  <c:v>217802</c:v>
                </c:pt>
                <c:pt idx="72">
                  <c:v>228001</c:v>
                </c:pt>
                <c:pt idx="73">
                  <c:v>255644</c:v>
                </c:pt>
                <c:pt idx="74">
                  <c:v>270932</c:v>
                </c:pt>
                <c:pt idx="75">
                  <c:v>282047</c:v>
                </c:pt>
                <c:pt idx="76">
                  <c:v>294683</c:v>
                </c:pt>
                <c:pt idx="77">
                  <c:v>297156</c:v>
                </c:pt>
                <c:pt idx="78">
                  <c:v>320198</c:v>
                </c:pt>
                <c:pt idx="79">
                  <c:v>350104</c:v>
                </c:pt>
                <c:pt idx="80">
                  <c:v>358298</c:v>
                </c:pt>
                <c:pt idx="81">
                  <c:v>371540</c:v>
                </c:pt>
                <c:pt idx="82">
                  <c:v>370719</c:v>
                </c:pt>
                <c:pt idx="83">
                  <c:v>378789</c:v>
                </c:pt>
                <c:pt idx="84">
                  <c:v>382814</c:v>
                </c:pt>
                <c:pt idx="85">
                  <c:v>396434</c:v>
                </c:pt>
                <c:pt idx="86">
                  <c:v>423160</c:v>
                </c:pt>
                <c:pt idx="87">
                  <c:v>433176</c:v>
                </c:pt>
                <c:pt idx="88">
                  <c:v>448684</c:v>
                </c:pt>
                <c:pt idx="89">
                  <c:v>455469</c:v>
                </c:pt>
                <c:pt idx="90">
                  <c:v>453985</c:v>
                </c:pt>
                <c:pt idx="91">
                  <c:v>465355</c:v>
                </c:pt>
                <c:pt idx="92">
                  <c:v>477203</c:v>
                </c:pt>
                <c:pt idx="93">
                  <c:v>488125</c:v>
                </c:pt>
                <c:pt idx="94">
                  <c:v>495847</c:v>
                </c:pt>
                <c:pt idx="95">
                  <c:v>501089</c:v>
                </c:pt>
                <c:pt idx="96">
                  <c:v>497001</c:v>
                </c:pt>
                <c:pt idx="97">
                  <c:v>505997</c:v>
                </c:pt>
                <c:pt idx="98">
                  <c:v>516519</c:v>
                </c:pt>
                <c:pt idx="99">
                  <c:v>519866</c:v>
                </c:pt>
                <c:pt idx="100">
                  <c:v>526992</c:v>
                </c:pt>
                <c:pt idx="101">
                  <c:v>529642</c:v>
                </c:pt>
                <c:pt idx="102">
                  <c:v>525396</c:v>
                </c:pt>
                <c:pt idx="103">
                  <c:v>530946</c:v>
                </c:pt>
                <c:pt idx="104">
                  <c:v>537161</c:v>
                </c:pt>
                <c:pt idx="105">
                  <c:v>536361</c:v>
                </c:pt>
                <c:pt idx="106">
                  <c:v>537622</c:v>
                </c:pt>
                <c:pt idx="107">
                  <c:v>538155</c:v>
                </c:pt>
                <c:pt idx="108">
                  <c:v>528078</c:v>
                </c:pt>
                <c:pt idx="109">
                  <c:v>536535</c:v>
                </c:pt>
                <c:pt idx="110">
                  <c:v>545504</c:v>
                </c:pt>
                <c:pt idx="111">
                  <c:v>551357</c:v>
                </c:pt>
                <c:pt idx="112">
                  <c:v>556705</c:v>
                </c:pt>
                <c:pt idx="113">
                  <c:v>554652</c:v>
                </c:pt>
                <c:pt idx="114">
                  <c:v>542639</c:v>
                </c:pt>
                <c:pt idx="115">
                  <c:v>548722</c:v>
                </c:pt>
                <c:pt idx="116">
                  <c:v>552645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C2-46FD-A981-15F8EB08D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0052736"/>
        <c:axId val="660053128"/>
      </c:lineChart>
      <c:dateAx>
        <c:axId val="660052736"/>
        <c:scaling>
          <c:orientation val="minMax"/>
          <c:max val="44834"/>
          <c:min val="43008"/>
        </c:scaling>
        <c:delete val="0"/>
        <c:axPos val="b"/>
        <c:numFmt formatCode="m/d/yy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0053128"/>
        <c:crosses val="autoZero"/>
        <c:auto val="1"/>
        <c:lblOffset val="100"/>
        <c:baseTimeUnit val="days"/>
        <c:majorUnit val="3"/>
        <c:majorTimeUnit val="months"/>
        <c:minorUnit val="1"/>
        <c:minorTimeUnit val="months"/>
      </c:dateAx>
      <c:valAx>
        <c:axId val="660053128"/>
        <c:scaling>
          <c:orientation val="minMax"/>
          <c:max val="600000"/>
          <c:min val="10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0052736"/>
        <c:crosses val="autoZero"/>
        <c:crossBetween val="between"/>
        <c:majorUnit val="50000"/>
      </c:valAx>
      <c:spPr>
        <a:solidFill>
          <a:schemeClr val="bg1">
            <a:lumMod val="95000"/>
          </a:schemeClr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0.74584</cdr:x>
      <cdr:y>0.04405</cdr:y>
    </cdr:from>
    <cdr:to>
      <cdr:x>0.99556</cdr:x>
      <cdr:y>0.12724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00800" y="257175"/>
          <a:ext cx="2143125" cy="485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>
              <a:solidFill>
                <a:srgbClr val="FF0000"/>
              </a:solidFill>
            </a:rPr>
            <a:t>     552,645 classes</a:t>
          </a:r>
          <a:endParaRPr lang="en-US" sz="12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100346" tIns="50173" rIns="100346" bIns="501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0520"/>
          </a:xfrm>
          <a:prstGeom prst="rect">
            <a:avLst/>
          </a:prstGeom>
        </p:spPr>
        <p:txBody>
          <a:bodyPr vert="horz" lIns="100346" tIns="50173" rIns="100346" bIns="50173" rtlCol="0"/>
          <a:lstStyle>
            <a:lvl1pPr algn="r">
              <a:defRPr sz="1300"/>
            </a:lvl1pPr>
          </a:lstStyle>
          <a:p>
            <a:fld id="{18DCED45-7152-4A41-8F8F-1CE467DA0ABE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0346" tIns="50173" rIns="100346" bIns="501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4730"/>
            <a:ext cx="7437120" cy="2759371"/>
          </a:xfrm>
          <a:prstGeom prst="rect">
            <a:avLst/>
          </a:prstGeom>
        </p:spPr>
        <p:txBody>
          <a:bodyPr vert="horz" lIns="100346" tIns="50173" rIns="100346" bIns="5017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880"/>
            <a:ext cx="4028440" cy="350520"/>
          </a:xfrm>
          <a:prstGeom prst="rect">
            <a:avLst/>
          </a:prstGeom>
        </p:spPr>
        <p:txBody>
          <a:bodyPr vert="horz" lIns="100346" tIns="50173" rIns="100346" bIns="501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9880"/>
            <a:ext cx="4028440" cy="350520"/>
          </a:xfrm>
          <a:prstGeom prst="rect">
            <a:avLst/>
          </a:prstGeom>
        </p:spPr>
        <p:txBody>
          <a:bodyPr vert="horz" lIns="100346" tIns="50173" rIns="100346" bIns="50173" rtlCol="0" anchor="b"/>
          <a:lstStyle>
            <a:lvl1pPr algn="r">
              <a:defRPr sz="1300"/>
            </a:lvl1pPr>
          </a:lstStyle>
          <a:p>
            <a:fld id="{D29E8AC0-13B8-4C1D-8C42-34B895678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4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Includes FY22 YTD quality results through </a:t>
            </a:r>
            <a:r>
              <a:rPr lang="en-US"/>
              <a:t>February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/>
              <a:t>Slide updated 03/17/2022, Trademark </a:t>
            </a:r>
            <a:r>
              <a:rPr lang="en-US" i="1" baseline="0"/>
              <a:t>Analytics</a:t>
            </a:r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E8AC0-13B8-4C1D-8C42-34B8956789B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7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10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jpe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77209"/>
            <a:ext cx="86360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23058"/>
            <a:ext cx="78740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6884" y="4283559"/>
            <a:ext cx="10166883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2" y="4701651"/>
            <a:ext cx="1487640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-6884" y="4283562"/>
            <a:ext cx="10166883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9" name="Picture 8" descr="USPTO-logo-reverse-stacked-500px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2" y="4701651"/>
            <a:ext cx="1487640" cy="662731"/>
          </a:xfrm>
          <a:prstGeom prst="rect">
            <a:avLst/>
          </a:prstGeom>
        </p:spPr>
      </p:pic>
      <p:sp>
        <p:nvSpPr>
          <p:cNvPr id="11" name="Rectangle 9"/>
          <p:cNvSpPr/>
          <p:nvPr userDrawn="1"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93309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49509" y="452445"/>
            <a:ext cx="1012510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183343" y="4131483"/>
            <a:ext cx="8534920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0471" y="834888"/>
            <a:ext cx="8887791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6" y="1391428"/>
            <a:ext cx="4467889" cy="1990444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1999" y="4348635"/>
            <a:ext cx="8762030" cy="746877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316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6" y="1862278"/>
            <a:ext cx="4467889" cy="199044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6" name="Picture 5" descr="USPTO-logo-reverse-stacked-1000px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6" y="1852118"/>
            <a:ext cx="4467889" cy="19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46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85" y="916906"/>
            <a:ext cx="4312431" cy="388118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sp>
        <p:nvSpPr>
          <p:cNvPr id="7" name="object 2"/>
          <p:cNvSpPr/>
          <p:nvPr userDrawn="1"/>
        </p:nvSpPr>
        <p:spPr>
          <a:xfrm>
            <a:off x="2924387" y="763222"/>
            <a:ext cx="4114800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643147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4" name="Picture 3" title="USPTO seal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0" y="916906"/>
            <a:ext cx="3886200" cy="38811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92801" y="975744"/>
            <a:ext cx="3773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Thank</a:t>
            </a:r>
            <a:r>
              <a:rPr lang="en-US" sz="4400" b="1" baseline="0">
                <a:solidFill>
                  <a:schemeClr val="bg1"/>
                </a:solidFill>
              </a:rPr>
              <a:t> you!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892801" y="2103448"/>
            <a:ext cx="3129139" cy="51938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892801" y="2637700"/>
            <a:ext cx="3129139" cy="51938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892801" y="3462967"/>
            <a:ext cx="3129139" cy="365618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92799" y="3828585"/>
            <a:ext cx="3129139" cy="38657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Phone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92801" y="4210157"/>
            <a:ext cx="312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www.uspto.gov</a:t>
            </a:r>
          </a:p>
        </p:txBody>
      </p:sp>
    </p:spTree>
    <p:extLst>
      <p:ext uri="{BB962C8B-B14F-4D97-AF65-F5344CB8AC3E}">
        <p14:creationId xmlns:p14="http://schemas.microsoft.com/office/powerpoint/2010/main" val="841270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5" name="Picture 4" descr="USPTO-logo-reverse-stacked-1000px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6" y="1852118"/>
            <a:ext cx="4467889" cy="19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18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4" name="Picture 3" descr="uspto_seal_1000px-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67" y="916907"/>
            <a:ext cx="3934048" cy="3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06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47585"/>
            <a:ext cx="91440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73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49582"/>
            <a:ext cx="91440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14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10251"/>
            <a:ext cx="91440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0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Patent drawing background"/>
          <p:cNvPicPr>
            <a:picLocks noChangeAspect="1"/>
          </p:cNvPicPr>
          <p:nvPr/>
        </p:nvPicPr>
        <p:blipFill rotWithShape="1">
          <a:blip r:embed="rId2"/>
          <a:srcRect r="-76"/>
          <a:stretch/>
        </p:blipFill>
        <p:spPr>
          <a:xfrm>
            <a:off x="1" y="42390"/>
            <a:ext cx="10167654" cy="5456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77209"/>
            <a:ext cx="86360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26248"/>
            <a:ext cx="78740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6884" y="4283559"/>
            <a:ext cx="10166883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2" y="4701651"/>
            <a:ext cx="1487640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4"/>
            <a:ext cx="10160000" cy="5714999"/>
          </a:xfrm>
          <a:prstGeom prst="rect">
            <a:avLst/>
          </a:prstGeom>
          <a:blipFill dpi="0"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9"/>
          <p:cNvSpPr/>
          <p:nvPr userDrawn="1"/>
        </p:nvSpPr>
        <p:spPr>
          <a:xfrm>
            <a:off x="-6884" y="4283562"/>
            <a:ext cx="10166883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13" name="Picture 12" descr="USPTO-logo-reverse-stacked-500p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2" y="4701651"/>
            <a:ext cx="1487640" cy="662731"/>
          </a:xfrm>
          <a:prstGeom prst="rect">
            <a:avLst/>
          </a:prstGeom>
        </p:spPr>
      </p:pic>
      <p:sp>
        <p:nvSpPr>
          <p:cNvPr id="14" name="Rectangle 9"/>
          <p:cNvSpPr/>
          <p:nvPr userDrawn="1"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162930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56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1"/>
            <a:ext cx="4487333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333501"/>
            <a:ext cx="4487333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5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 title="Quotation mark"/>
          <p:cNvSpPr/>
          <p:nvPr userDrawn="1"/>
        </p:nvSpPr>
        <p:spPr>
          <a:xfrm>
            <a:off x="449509" y="452445"/>
            <a:ext cx="1012510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183343" y="4131483"/>
            <a:ext cx="8534920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0471" y="834888"/>
            <a:ext cx="8887791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37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218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88888"/>
                </a:solidFill>
                <a:latin typeface="Segoe UI"/>
                <a:cs typeface="Segoe UI"/>
              </a:defRPr>
            </a:lvl1pPr>
          </a:lstStyle>
          <a:p>
            <a:pPr marL="114300">
              <a:spcBef>
                <a:spcPts val="165"/>
              </a:spcBef>
            </a:pPr>
            <a:fld id="{81D60167-4931-47E6-BA6A-407CBD079E47}" type="slidenum">
              <a:rPr lang="en-US" smtClean="0">
                <a:solidFill>
                  <a:srgbClr val="000000"/>
                </a:solidFill>
              </a:rPr>
              <a:pPr marL="114300">
                <a:spcBef>
                  <a:spcPts val="165"/>
                </a:spcBef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630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77211"/>
            <a:ext cx="86360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23058"/>
            <a:ext cx="78740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6883" y="4283561"/>
            <a:ext cx="10166883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2" y="4701653"/>
            <a:ext cx="1487640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523871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Patent drawing background"/>
          <p:cNvPicPr>
            <a:picLocks noChangeAspect="1"/>
          </p:cNvPicPr>
          <p:nvPr/>
        </p:nvPicPr>
        <p:blipFill rotWithShape="1">
          <a:blip r:embed="rId2"/>
          <a:srcRect r="-76"/>
          <a:stretch/>
        </p:blipFill>
        <p:spPr>
          <a:xfrm>
            <a:off x="2" y="42391"/>
            <a:ext cx="10167654" cy="5456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77211"/>
            <a:ext cx="86360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26248"/>
            <a:ext cx="78740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6883" y="4283561"/>
            <a:ext cx="10166883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2" y="4701653"/>
            <a:ext cx="1487640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44570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47587"/>
            <a:ext cx="91440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720">
                <a:solidFill>
                  <a:schemeClr val="tx1"/>
                </a:solidFill>
              </a:defRPr>
            </a:lvl1pPr>
          </a:lstStyle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787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49582"/>
            <a:ext cx="91440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23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20"/>
            <a:ext cx="8636000" cy="1135063"/>
          </a:xfrm>
        </p:spPr>
        <p:txBody>
          <a:bodyPr anchor="t"/>
          <a:lstStyle>
            <a:lvl1pPr algn="l"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369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47585"/>
            <a:ext cx="91440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12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3"/>
            <a:ext cx="4487333" cy="3422385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8" y="1333503"/>
            <a:ext cx="4487333" cy="3422385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5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423203"/>
            <a:ext cx="4489099" cy="533135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1956338"/>
            <a:ext cx="4489099" cy="2869665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3" y="1423203"/>
            <a:ext cx="4490861" cy="533135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3" y="1956338"/>
            <a:ext cx="4490861" cy="2869665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83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10253"/>
            <a:ext cx="91440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35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389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49509" y="452445"/>
            <a:ext cx="1012510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183343" y="4131485"/>
            <a:ext cx="8534920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440" b="1" spc="180" baseline="0">
                <a:latin typeface="+mn-lt"/>
              </a:defRPr>
            </a:lvl1pPr>
            <a:lvl2pPr marL="802386" indent="-308610">
              <a:buFont typeface="Arial" panose="020B0604020202020204" pitchFamily="34" charset="0"/>
              <a:buChar char="•"/>
              <a:defRPr sz="2160"/>
            </a:lvl2pPr>
            <a:lvl3pPr marL="1234440" indent="-246888">
              <a:buFont typeface="Wingdings" panose="05000000000000000000" pitchFamily="2" charset="2"/>
              <a:buChar char="§"/>
              <a:defRPr sz="1944"/>
            </a:lvl3pPr>
            <a:lvl4pPr>
              <a:defRPr sz="1728"/>
            </a:lvl4pPr>
            <a:lvl5pPr>
              <a:defRPr sz="1728"/>
            </a:lvl5pPr>
            <a:lvl6pPr>
              <a:defRPr sz="1728"/>
            </a:lvl6pPr>
            <a:lvl7pPr>
              <a:defRPr sz="1728"/>
            </a:lvl7pPr>
            <a:lvl8pPr>
              <a:defRPr sz="1728"/>
            </a:lvl8pPr>
            <a:lvl9pPr>
              <a:defRPr sz="1728"/>
            </a:lvl9pPr>
          </a:lstStyle>
          <a:p>
            <a:pPr lvl="0"/>
            <a:r>
              <a:rPr lang="en-US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0472" y="834890"/>
            <a:ext cx="8887791" cy="3101009"/>
          </a:xfrm>
        </p:spPr>
        <p:txBody>
          <a:bodyPr anchor="t">
            <a:normAutofit/>
          </a:bodyPr>
          <a:lstStyle>
            <a:lvl1pPr algn="l">
              <a:defRPr sz="3600" b="0" baseline="0">
                <a:latin typeface="+mj-lt"/>
              </a:defRPr>
            </a:lvl1pPr>
          </a:lstStyle>
          <a:p>
            <a:r>
              <a:rPr lang="en-US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8" y="1391429"/>
            <a:ext cx="4467889" cy="1990444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1999" y="4348637"/>
            <a:ext cx="8762030" cy="746877"/>
          </a:xfrm>
        </p:spPr>
        <p:txBody>
          <a:bodyPr anchor="b">
            <a:normAutofit/>
          </a:bodyPr>
          <a:lstStyle>
            <a:lvl1pPr marL="0" indent="0" algn="ctr">
              <a:buNone/>
              <a:defRPr sz="2520">
                <a:solidFill>
                  <a:schemeClr val="bg1"/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22052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8" y="1862279"/>
            <a:ext cx="4467889" cy="19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695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40" y="662940"/>
            <a:ext cx="4868333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839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image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40" y="662940"/>
            <a:ext cx="4389120" cy="4389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7126" y="5129410"/>
            <a:ext cx="4605750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45">
                <a:solidFill>
                  <a:schemeClr val="bg1"/>
                </a:solidFill>
              </a:rPr>
              <a:t>Images used in this presentation are</a:t>
            </a:r>
            <a:r>
              <a:rPr lang="en-US" sz="945" baseline="0">
                <a:solidFill>
                  <a:schemeClr val="bg1"/>
                </a:solidFill>
              </a:rPr>
              <a:t> for educational purposes only.</a:t>
            </a:r>
            <a:endParaRPr lang="en-US" sz="945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82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9" y="662940"/>
            <a:ext cx="4389120" cy="4389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92802" y="975746"/>
            <a:ext cx="377371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60" b="1">
                <a:solidFill>
                  <a:schemeClr val="bg1"/>
                </a:solidFill>
              </a:rPr>
              <a:t>Thank</a:t>
            </a:r>
            <a:r>
              <a:rPr lang="en-US" sz="3960" b="1" baseline="0">
                <a:solidFill>
                  <a:schemeClr val="bg1"/>
                </a:solidFill>
              </a:rPr>
              <a:t> you!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892803" y="2103450"/>
            <a:ext cx="3129139" cy="519383"/>
          </a:xfrm>
        </p:spPr>
        <p:txBody>
          <a:bodyPr>
            <a:normAutofit/>
          </a:bodyPr>
          <a:lstStyle>
            <a:lvl1pPr marL="0" indent="0">
              <a:buNone/>
              <a:defRPr sz="252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892803" y="2637701"/>
            <a:ext cx="3129139" cy="519383"/>
          </a:xfrm>
        </p:spPr>
        <p:txBody>
          <a:bodyPr>
            <a:normAutofit/>
          </a:bodyPr>
          <a:lstStyle>
            <a:lvl1pPr marL="0" indent="0">
              <a:buNone/>
              <a:defRPr sz="162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892803" y="3462967"/>
            <a:ext cx="3129139" cy="365618"/>
          </a:xfrm>
        </p:spPr>
        <p:txBody>
          <a:bodyPr>
            <a:normAutofit/>
          </a:bodyPr>
          <a:lstStyle>
            <a:lvl1pPr marL="0" indent="0">
              <a:buNone/>
              <a:defRPr sz="162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92801" y="3828585"/>
            <a:ext cx="3129139" cy="386576"/>
          </a:xfrm>
        </p:spPr>
        <p:txBody>
          <a:bodyPr>
            <a:normAutofit/>
          </a:bodyPr>
          <a:lstStyle>
            <a:lvl1pPr marL="0" indent="0">
              <a:buNone/>
              <a:defRPr sz="162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Phone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92803" y="4210158"/>
            <a:ext cx="312913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20" b="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www.uspto.gov</a:t>
            </a:r>
          </a:p>
        </p:txBody>
      </p:sp>
    </p:spTree>
    <p:extLst>
      <p:ext uri="{BB962C8B-B14F-4D97-AF65-F5344CB8AC3E}">
        <p14:creationId xmlns:p14="http://schemas.microsoft.com/office/powerpoint/2010/main" val="84960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49582"/>
            <a:ext cx="91440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334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/ contact info and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07" y="662940"/>
            <a:ext cx="4389120" cy="4389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92802" y="975746"/>
            <a:ext cx="377371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60" b="1">
                <a:solidFill>
                  <a:schemeClr val="bg1"/>
                </a:solidFill>
              </a:rPr>
              <a:t>Thank</a:t>
            </a:r>
            <a:r>
              <a:rPr lang="en-US" sz="3960" b="1" baseline="0">
                <a:solidFill>
                  <a:schemeClr val="bg1"/>
                </a:solidFill>
              </a:rPr>
              <a:t> you!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892803" y="2103450"/>
            <a:ext cx="3129139" cy="519383"/>
          </a:xfrm>
        </p:spPr>
        <p:txBody>
          <a:bodyPr>
            <a:normAutofit/>
          </a:bodyPr>
          <a:lstStyle>
            <a:lvl1pPr marL="0" indent="0">
              <a:buNone/>
              <a:defRPr sz="252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892803" y="2637701"/>
            <a:ext cx="3129139" cy="519383"/>
          </a:xfrm>
        </p:spPr>
        <p:txBody>
          <a:bodyPr>
            <a:normAutofit/>
          </a:bodyPr>
          <a:lstStyle>
            <a:lvl1pPr marL="0" indent="0">
              <a:buNone/>
              <a:defRPr sz="162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892803" y="3462967"/>
            <a:ext cx="3129139" cy="365618"/>
          </a:xfrm>
        </p:spPr>
        <p:txBody>
          <a:bodyPr>
            <a:normAutofit/>
          </a:bodyPr>
          <a:lstStyle>
            <a:lvl1pPr marL="0" indent="0">
              <a:buNone/>
              <a:defRPr sz="162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92801" y="3828585"/>
            <a:ext cx="3129139" cy="386576"/>
          </a:xfrm>
        </p:spPr>
        <p:txBody>
          <a:bodyPr>
            <a:normAutofit/>
          </a:bodyPr>
          <a:lstStyle>
            <a:lvl1pPr marL="0" indent="0">
              <a:buNone/>
              <a:defRPr sz="162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Phone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92803" y="4210158"/>
            <a:ext cx="312913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20" b="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www.uspto.gov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0593" y="5129410"/>
            <a:ext cx="4605750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45">
                <a:solidFill>
                  <a:schemeClr val="bg1"/>
                </a:solidFill>
              </a:rPr>
              <a:t>Images used in this presentation are</a:t>
            </a:r>
            <a:r>
              <a:rPr lang="en-US" sz="945" baseline="0">
                <a:solidFill>
                  <a:schemeClr val="bg1"/>
                </a:solidFill>
              </a:rPr>
              <a:t> for educational purposes only.</a:t>
            </a:r>
            <a:endParaRPr lang="en-US" sz="945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29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158589" cy="378460"/>
          </a:xfrm>
          <a:custGeom>
            <a:avLst/>
            <a:gdLst/>
            <a:ahLst/>
            <a:cxnLst/>
            <a:rect l="l" t="t" r="r" b="b"/>
            <a:pathLst>
              <a:path w="9142730" h="378460">
                <a:moveTo>
                  <a:pt x="9142476" y="0"/>
                </a:moveTo>
                <a:lnTo>
                  <a:pt x="0" y="0"/>
                </a:lnTo>
                <a:lnTo>
                  <a:pt x="6118098" y="377952"/>
                </a:lnTo>
                <a:lnTo>
                  <a:pt x="9142476" y="193700"/>
                </a:lnTo>
                <a:lnTo>
                  <a:pt x="9142476" y="0"/>
                </a:lnTo>
                <a:close/>
              </a:path>
            </a:pathLst>
          </a:custGeom>
          <a:solidFill>
            <a:srgbClr val="154469">
              <a:alpha val="14900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5489" y="1229797"/>
            <a:ext cx="4250267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52156" y="1229798"/>
            <a:ext cx="4025194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88888"/>
                </a:solidFill>
                <a:latin typeface="Segoe UI"/>
                <a:cs typeface="Segoe UI"/>
              </a:defRPr>
            </a:lvl1pPr>
          </a:lstStyle>
          <a:p>
            <a:pPr marL="114300">
              <a:spcBef>
                <a:spcPts val="165"/>
              </a:spcBef>
            </a:pPr>
            <a:fld id="{81D60167-4931-47E6-BA6A-407CBD079E47}" type="slidenum">
              <a:rPr lang="en-US" smtClean="0">
                <a:solidFill>
                  <a:srgbClr val="000000"/>
                </a:solidFill>
              </a:rPr>
              <a:pPr marL="114300">
                <a:spcBef>
                  <a:spcPts val="165"/>
                </a:spcBef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9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47587"/>
            <a:ext cx="91440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485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49582"/>
            <a:ext cx="91440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557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10253"/>
            <a:ext cx="91440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911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147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3"/>
            <a:ext cx="4487333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8" y="1333503"/>
            <a:ext cx="4487333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415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 title="Quotation mark"/>
          <p:cNvSpPr/>
          <p:nvPr userDrawn="1"/>
        </p:nvSpPr>
        <p:spPr>
          <a:xfrm>
            <a:off x="449509" y="452445"/>
            <a:ext cx="1012510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183343" y="4131485"/>
            <a:ext cx="8534920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0471" y="834890"/>
            <a:ext cx="8887791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019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5366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88888"/>
                </a:solidFill>
                <a:latin typeface="Segoe UI"/>
                <a:cs typeface="Segoe UI"/>
              </a:defRPr>
            </a:lvl1pPr>
          </a:lstStyle>
          <a:p>
            <a:pPr marL="114300">
              <a:spcBef>
                <a:spcPts val="165"/>
              </a:spcBef>
            </a:pPr>
            <a:fld id="{81D60167-4931-47E6-BA6A-407CBD079E47}" type="slidenum">
              <a:rPr lang="en-US" smtClean="0">
                <a:solidFill>
                  <a:srgbClr val="000000"/>
                </a:solidFill>
              </a:rPr>
              <a:pPr marL="114300">
                <a:spcBef>
                  <a:spcPts val="165"/>
                </a:spcBef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1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3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07039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20"/>
            <a:ext cx="8636000" cy="1135063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16169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77211"/>
            <a:ext cx="86360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23058"/>
            <a:ext cx="78740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6883" y="4283561"/>
            <a:ext cx="10166883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2" y="4701653"/>
            <a:ext cx="1487640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0490291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Patent drawing background"/>
          <p:cNvPicPr>
            <a:picLocks noChangeAspect="1"/>
          </p:cNvPicPr>
          <p:nvPr/>
        </p:nvPicPr>
        <p:blipFill rotWithShape="1">
          <a:blip r:embed="rId2"/>
          <a:srcRect r="-76"/>
          <a:stretch/>
        </p:blipFill>
        <p:spPr>
          <a:xfrm>
            <a:off x="2" y="42392"/>
            <a:ext cx="10167654" cy="5456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77211"/>
            <a:ext cx="86360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26248"/>
            <a:ext cx="78740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6883" y="4283561"/>
            <a:ext cx="10166883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2" y="4701653"/>
            <a:ext cx="1487640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"/>
            <a:ext cx="10160000" cy="5714999"/>
          </a:xfrm>
          <a:prstGeom prst="rect">
            <a:avLst/>
          </a:prstGeom>
          <a:blipFill dpi="0"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1" name="Rectangle 9"/>
          <p:cNvSpPr/>
          <p:nvPr userDrawn="1"/>
        </p:nvSpPr>
        <p:spPr>
          <a:xfrm>
            <a:off x="-6883" y="4283563"/>
            <a:ext cx="10166883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500">
              <a:effectLst/>
              <a:latin typeface="Segoe UI"/>
            </a:endParaRPr>
          </a:p>
        </p:txBody>
      </p:sp>
      <p:pic>
        <p:nvPicPr>
          <p:cNvPr id="13" name="Picture 12" descr="USPTO-logo-reverse-stacked-500p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2" y="4701653"/>
            <a:ext cx="1487640" cy="662731"/>
          </a:xfrm>
          <a:prstGeom prst="rect">
            <a:avLst/>
          </a:prstGeom>
        </p:spPr>
      </p:pic>
      <p:sp>
        <p:nvSpPr>
          <p:cNvPr id="14" name="Rectangle 9"/>
          <p:cNvSpPr/>
          <p:nvPr userDrawn="1"/>
        </p:nvSpPr>
        <p:spPr>
          <a:xfrm>
            <a:off x="-906" y="3"/>
            <a:ext cx="10160000" cy="378023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50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6139219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47587"/>
            <a:ext cx="91440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34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49582"/>
            <a:ext cx="91440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613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20"/>
            <a:ext cx="8636000" cy="1135063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05073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3"/>
            <a:ext cx="4487333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8" y="1333503"/>
            <a:ext cx="4487333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796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23203"/>
            <a:ext cx="448909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956338"/>
            <a:ext cx="4489098" cy="28696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2" y="1423203"/>
            <a:ext cx="4490861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2" y="1956338"/>
            <a:ext cx="4490861" cy="28696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300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10253"/>
            <a:ext cx="91440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428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1"/>
            <a:ext cx="4487333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333501"/>
            <a:ext cx="4487333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485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49509" y="452445"/>
            <a:ext cx="1012510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183343" y="4131485"/>
            <a:ext cx="8534920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0471" y="834890"/>
            <a:ext cx="8887791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023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7" y="1391428"/>
            <a:ext cx="4467889" cy="1990444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1999" y="4348637"/>
            <a:ext cx="8762030" cy="746877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7444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7" y="1862278"/>
            <a:ext cx="4467889" cy="199044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500">
              <a:effectLst/>
              <a:latin typeface="Segoe UI"/>
            </a:endParaRPr>
          </a:p>
        </p:txBody>
      </p:sp>
      <p:pic>
        <p:nvPicPr>
          <p:cNvPr id="6" name="Picture 5" descr="USPTO-logo-reverse-stacked-1000px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7" y="1852119"/>
            <a:ext cx="4467889" cy="19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967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86" y="916906"/>
            <a:ext cx="4312431" cy="388118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500">
              <a:effectLst/>
              <a:latin typeface="Segoe UI"/>
            </a:endParaRPr>
          </a:p>
        </p:txBody>
      </p:sp>
      <p:pic>
        <p:nvPicPr>
          <p:cNvPr id="6" name="Picture 5" descr="uspto_seal_1000px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533" y="916908"/>
            <a:ext cx="5207000" cy="3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575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1" y="916906"/>
            <a:ext cx="4312431" cy="38811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92802" y="975746"/>
            <a:ext cx="3773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Thank</a:t>
            </a:r>
            <a:r>
              <a:rPr lang="en-US" sz="4400" b="1" baseline="0">
                <a:solidFill>
                  <a:schemeClr val="bg1"/>
                </a:solidFill>
              </a:rPr>
              <a:t> you!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892802" y="2103450"/>
            <a:ext cx="3129139" cy="51938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892802" y="2637702"/>
            <a:ext cx="3129139" cy="51938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892802" y="3462967"/>
            <a:ext cx="3129139" cy="365618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92801" y="3828585"/>
            <a:ext cx="3129139" cy="38657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Phone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92802" y="4210157"/>
            <a:ext cx="312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www.uspto.gov</a:t>
            </a:r>
          </a:p>
        </p:txBody>
      </p:sp>
    </p:spTree>
    <p:extLst>
      <p:ext uri="{BB962C8B-B14F-4D97-AF65-F5344CB8AC3E}">
        <p14:creationId xmlns:p14="http://schemas.microsoft.com/office/powerpoint/2010/main" val="34248136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500">
              <a:effectLst/>
              <a:latin typeface="Segoe UI"/>
            </a:endParaRPr>
          </a:p>
        </p:txBody>
      </p:sp>
      <p:pic>
        <p:nvPicPr>
          <p:cNvPr id="5" name="Picture 4" descr="USPTO-logo-reverse-stacked-1000px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7" y="1852119"/>
            <a:ext cx="4467889" cy="19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020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500">
              <a:effectLst/>
              <a:latin typeface="Segoe UI"/>
            </a:endParaRPr>
          </a:p>
        </p:txBody>
      </p:sp>
      <p:pic>
        <p:nvPicPr>
          <p:cNvPr id="4" name="Picture 3" descr="uspto_seal_1000px-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417" y="904875"/>
            <a:ext cx="4339167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636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47585"/>
            <a:ext cx="91440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36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49582"/>
            <a:ext cx="91440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742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10251"/>
            <a:ext cx="91440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3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23201"/>
            <a:ext cx="448909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956336"/>
            <a:ext cx="4489098" cy="28696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423201"/>
            <a:ext cx="4490861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1956336"/>
            <a:ext cx="4490861" cy="28696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905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908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1"/>
            <a:ext cx="4487333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333501"/>
            <a:ext cx="4487333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350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 title="Quotation mark"/>
          <p:cNvSpPr/>
          <p:nvPr userDrawn="1"/>
        </p:nvSpPr>
        <p:spPr>
          <a:xfrm>
            <a:off x="449509" y="452445"/>
            <a:ext cx="1012510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183343" y="4131483"/>
            <a:ext cx="8534920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0471" y="834888"/>
            <a:ext cx="8887791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329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1805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77211"/>
            <a:ext cx="86360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23058"/>
            <a:ext cx="78740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6883" y="4283561"/>
            <a:ext cx="10166883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2" y="4701653"/>
            <a:ext cx="1487640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5238711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Patent drawing background"/>
          <p:cNvPicPr>
            <a:picLocks noChangeAspect="1"/>
          </p:cNvPicPr>
          <p:nvPr/>
        </p:nvPicPr>
        <p:blipFill rotWithShape="1">
          <a:blip r:embed="rId2"/>
          <a:srcRect r="-76"/>
          <a:stretch/>
        </p:blipFill>
        <p:spPr>
          <a:xfrm>
            <a:off x="2" y="42391"/>
            <a:ext cx="10167654" cy="5456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77211"/>
            <a:ext cx="86360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26248"/>
            <a:ext cx="78740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6883" y="4283561"/>
            <a:ext cx="10166883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2" y="4701653"/>
            <a:ext cx="1487640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4457060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47587"/>
            <a:ext cx="91440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720">
                <a:solidFill>
                  <a:schemeClr val="tx1"/>
                </a:solidFill>
              </a:defRPr>
            </a:lvl1pPr>
          </a:lstStyle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78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49582"/>
            <a:ext cx="91440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231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20"/>
            <a:ext cx="8636000" cy="1135063"/>
          </a:xfrm>
        </p:spPr>
        <p:txBody>
          <a:bodyPr anchor="t"/>
          <a:lstStyle>
            <a:lvl1pPr algn="l"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36994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3"/>
            <a:ext cx="4487333" cy="3422385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8" y="1333503"/>
            <a:ext cx="4487333" cy="3422385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10251"/>
            <a:ext cx="91440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332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423203"/>
            <a:ext cx="4489099" cy="533135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1956338"/>
            <a:ext cx="4489099" cy="2869665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3" y="1423203"/>
            <a:ext cx="4490861" cy="533135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3" y="1956338"/>
            <a:ext cx="4490861" cy="2869665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838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10253"/>
            <a:ext cx="91440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351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389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49509" y="452445"/>
            <a:ext cx="1012510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183343" y="4131485"/>
            <a:ext cx="8534920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440" b="1" spc="180" baseline="0">
                <a:latin typeface="+mn-lt"/>
              </a:defRPr>
            </a:lvl1pPr>
            <a:lvl2pPr marL="802386" indent="-308610">
              <a:buFont typeface="Arial" panose="020B0604020202020204" pitchFamily="34" charset="0"/>
              <a:buChar char="•"/>
              <a:defRPr sz="2160"/>
            </a:lvl2pPr>
            <a:lvl3pPr marL="1234440" indent="-246888">
              <a:buFont typeface="Wingdings" panose="05000000000000000000" pitchFamily="2" charset="2"/>
              <a:buChar char="§"/>
              <a:defRPr sz="1944"/>
            </a:lvl3pPr>
            <a:lvl4pPr>
              <a:defRPr sz="1728"/>
            </a:lvl4pPr>
            <a:lvl5pPr>
              <a:defRPr sz="1728"/>
            </a:lvl5pPr>
            <a:lvl6pPr>
              <a:defRPr sz="1728"/>
            </a:lvl6pPr>
            <a:lvl7pPr>
              <a:defRPr sz="1728"/>
            </a:lvl7pPr>
            <a:lvl8pPr>
              <a:defRPr sz="1728"/>
            </a:lvl8pPr>
            <a:lvl9pPr>
              <a:defRPr sz="1728"/>
            </a:lvl9pPr>
          </a:lstStyle>
          <a:p>
            <a:pPr lvl="0"/>
            <a:r>
              <a:rPr lang="en-US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0472" y="834890"/>
            <a:ext cx="8887791" cy="3101009"/>
          </a:xfrm>
        </p:spPr>
        <p:txBody>
          <a:bodyPr anchor="t">
            <a:normAutofit/>
          </a:bodyPr>
          <a:lstStyle>
            <a:lvl1pPr algn="l">
              <a:defRPr sz="3600" b="0" baseline="0">
                <a:latin typeface="+mj-lt"/>
              </a:defRPr>
            </a:lvl1pPr>
          </a:lstStyle>
          <a:p>
            <a:r>
              <a:rPr lang="en-US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9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8" y="1391429"/>
            <a:ext cx="4467889" cy="1990444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1999" y="4348637"/>
            <a:ext cx="8762030" cy="746877"/>
          </a:xfrm>
        </p:spPr>
        <p:txBody>
          <a:bodyPr anchor="b">
            <a:normAutofit/>
          </a:bodyPr>
          <a:lstStyle>
            <a:lvl1pPr marL="0" indent="0" algn="ctr">
              <a:buNone/>
              <a:defRPr sz="2520">
                <a:solidFill>
                  <a:schemeClr val="bg1"/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22052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8" y="1862279"/>
            <a:ext cx="4467889" cy="19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695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40" y="662940"/>
            <a:ext cx="4868333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839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image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40" y="662940"/>
            <a:ext cx="4389120" cy="4389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7126" y="5129410"/>
            <a:ext cx="4605750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45">
                <a:solidFill>
                  <a:schemeClr val="bg1"/>
                </a:solidFill>
              </a:rPr>
              <a:t>Images used in this presentation are</a:t>
            </a:r>
            <a:r>
              <a:rPr lang="en-US" sz="945" baseline="0">
                <a:solidFill>
                  <a:schemeClr val="bg1"/>
                </a:solidFill>
              </a:rPr>
              <a:t> for educational purposes only.</a:t>
            </a:r>
            <a:endParaRPr lang="en-US" sz="945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825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9" y="662940"/>
            <a:ext cx="4389120" cy="4389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92802" y="975746"/>
            <a:ext cx="377371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60" b="1">
                <a:solidFill>
                  <a:schemeClr val="bg1"/>
                </a:solidFill>
              </a:rPr>
              <a:t>Thank</a:t>
            </a:r>
            <a:r>
              <a:rPr lang="en-US" sz="3960" b="1" baseline="0">
                <a:solidFill>
                  <a:schemeClr val="bg1"/>
                </a:solidFill>
              </a:rPr>
              <a:t> you!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892803" y="2103450"/>
            <a:ext cx="3129139" cy="519383"/>
          </a:xfrm>
        </p:spPr>
        <p:txBody>
          <a:bodyPr>
            <a:normAutofit/>
          </a:bodyPr>
          <a:lstStyle>
            <a:lvl1pPr marL="0" indent="0">
              <a:buNone/>
              <a:defRPr sz="252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892803" y="2637701"/>
            <a:ext cx="3129139" cy="519383"/>
          </a:xfrm>
        </p:spPr>
        <p:txBody>
          <a:bodyPr>
            <a:normAutofit/>
          </a:bodyPr>
          <a:lstStyle>
            <a:lvl1pPr marL="0" indent="0">
              <a:buNone/>
              <a:defRPr sz="162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892803" y="3462967"/>
            <a:ext cx="3129139" cy="365618"/>
          </a:xfrm>
        </p:spPr>
        <p:txBody>
          <a:bodyPr>
            <a:normAutofit/>
          </a:bodyPr>
          <a:lstStyle>
            <a:lvl1pPr marL="0" indent="0">
              <a:buNone/>
              <a:defRPr sz="162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92801" y="3828585"/>
            <a:ext cx="3129139" cy="386576"/>
          </a:xfrm>
        </p:spPr>
        <p:txBody>
          <a:bodyPr>
            <a:normAutofit/>
          </a:bodyPr>
          <a:lstStyle>
            <a:lvl1pPr marL="0" indent="0">
              <a:buNone/>
              <a:defRPr sz="162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Phone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92803" y="4210158"/>
            <a:ext cx="312913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20" b="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www.uspto.gov</a:t>
            </a:r>
          </a:p>
        </p:txBody>
      </p:sp>
    </p:spTree>
    <p:extLst>
      <p:ext uri="{BB962C8B-B14F-4D97-AF65-F5344CB8AC3E}">
        <p14:creationId xmlns:p14="http://schemas.microsoft.com/office/powerpoint/2010/main" val="8496073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/ contact info and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07" y="662940"/>
            <a:ext cx="4389120" cy="4389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92802" y="975746"/>
            <a:ext cx="377371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60" b="1">
                <a:solidFill>
                  <a:schemeClr val="bg1"/>
                </a:solidFill>
              </a:rPr>
              <a:t>Thank</a:t>
            </a:r>
            <a:r>
              <a:rPr lang="en-US" sz="3960" b="1" baseline="0">
                <a:solidFill>
                  <a:schemeClr val="bg1"/>
                </a:solidFill>
              </a:rPr>
              <a:t> you!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892803" y="2103450"/>
            <a:ext cx="3129139" cy="519383"/>
          </a:xfrm>
        </p:spPr>
        <p:txBody>
          <a:bodyPr>
            <a:normAutofit/>
          </a:bodyPr>
          <a:lstStyle>
            <a:lvl1pPr marL="0" indent="0">
              <a:buNone/>
              <a:defRPr sz="252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892803" y="2637701"/>
            <a:ext cx="3129139" cy="519383"/>
          </a:xfrm>
        </p:spPr>
        <p:txBody>
          <a:bodyPr>
            <a:normAutofit/>
          </a:bodyPr>
          <a:lstStyle>
            <a:lvl1pPr marL="0" indent="0">
              <a:buNone/>
              <a:defRPr sz="162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892803" y="3462967"/>
            <a:ext cx="3129139" cy="365618"/>
          </a:xfrm>
        </p:spPr>
        <p:txBody>
          <a:bodyPr>
            <a:normAutofit/>
          </a:bodyPr>
          <a:lstStyle>
            <a:lvl1pPr marL="0" indent="0">
              <a:buNone/>
              <a:defRPr sz="162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92801" y="3828585"/>
            <a:ext cx="3129139" cy="386576"/>
          </a:xfrm>
        </p:spPr>
        <p:txBody>
          <a:bodyPr>
            <a:normAutofit/>
          </a:bodyPr>
          <a:lstStyle>
            <a:lvl1pPr marL="0" indent="0">
              <a:buNone/>
              <a:defRPr sz="162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Phone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92803" y="4210158"/>
            <a:ext cx="312913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20" b="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www.uspto.gov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0593" y="5129410"/>
            <a:ext cx="4605750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45">
                <a:solidFill>
                  <a:schemeClr val="bg1"/>
                </a:solidFill>
              </a:rPr>
              <a:t>Images used in this presentation are</a:t>
            </a:r>
            <a:r>
              <a:rPr lang="en-US" sz="945" baseline="0">
                <a:solidFill>
                  <a:schemeClr val="bg1"/>
                </a:solidFill>
              </a:rPr>
              <a:t> for educational purposes only.</a:t>
            </a:r>
            <a:endParaRPr lang="en-US" sz="945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2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788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158589" cy="378460"/>
          </a:xfrm>
          <a:custGeom>
            <a:avLst/>
            <a:gdLst/>
            <a:ahLst/>
            <a:cxnLst/>
            <a:rect l="l" t="t" r="r" b="b"/>
            <a:pathLst>
              <a:path w="9142730" h="378460">
                <a:moveTo>
                  <a:pt x="9142476" y="0"/>
                </a:moveTo>
                <a:lnTo>
                  <a:pt x="0" y="0"/>
                </a:lnTo>
                <a:lnTo>
                  <a:pt x="6118098" y="377952"/>
                </a:lnTo>
                <a:lnTo>
                  <a:pt x="9142476" y="193700"/>
                </a:lnTo>
                <a:lnTo>
                  <a:pt x="9142476" y="0"/>
                </a:lnTo>
                <a:close/>
              </a:path>
            </a:pathLst>
          </a:custGeom>
          <a:solidFill>
            <a:srgbClr val="154469">
              <a:alpha val="14900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5489" y="1229797"/>
            <a:ext cx="4250267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52156" y="1229798"/>
            <a:ext cx="4025194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88888"/>
                </a:solidFill>
                <a:latin typeface="Segoe UI"/>
                <a:cs typeface="Segoe UI"/>
              </a:defRPr>
            </a:lvl1pPr>
          </a:lstStyle>
          <a:p>
            <a:pPr marL="114300">
              <a:spcBef>
                <a:spcPts val="165"/>
              </a:spcBef>
            </a:pPr>
            <a:fld id="{81D60167-4931-47E6-BA6A-407CBD079E47}" type="slidenum">
              <a:rPr lang="en-US" smtClean="0">
                <a:solidFill>
                  <a:srgbClr val="000000"/>
                </a:solidFill>
              </a:rPr>
              <a:pPr marL="114300">
                <a:spcBef>
                  <a:spcPts val="165"/>
                </a:spcBef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9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9580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47584"/>
            <a:ext cx="91440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300" y="4896546"/>
            <a:ext cx="1469541" cy="4662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080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8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5" r:id="rId15"/>
    <p:sldLayoutId id="2147483686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i="0" u="none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800" b="0" i="0" u="none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9580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47584"/>
            <a:ext cx="91440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080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6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738" r:id="rId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9580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47584"/>
            <a:ext cx="91440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302" y="4896546"/>
            <a:ext cx="1469541" cy="4662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080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/>
                </a:solidFill>
              </a:defRPr>
            </a:lvl1pPr>
          </a:lstStyle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8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hf hdr="0" dt="0"/>
  <p:txStyles>
    <p:titleStyle>
      <a:lvl1pPr algn="l" defTabSz="411480" rtl="0" eaLnBrk="1" latinLnBrk="0" hangingPunct="1">
        <a:spcBef>
          <a:spcPct val="0"/>
        </a:spcBef>
        <a:buNone/>
        <a:defRPr sz="3600" b="1" i="0" u="none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08610" indent="-308610" algn="l" defTabSz="411480" rtl="0" eaLnBrk="1" latinLnBrk="0" hangingPunct="1">
        <a:spcBef>
          <a:spcPts val="810"/>
        </a:spcBef>
        <a:buFont typeface="Arial"/>
        <a:buChar char="•"/>
        <a:defRPr sz="288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68655" indent="-257175" algn="l" defTabSz="411480" rtl="0" eaLnBrk="1" latinLnBrk="0" hangingPunct="1">
        <a:spcBef>
          <a:spcPts val="810"/>
        </a:spcBef>
        <a:buFont typeface="Arial"/>
        <a:buChar char="–"/>
        <a:defRPr sz="2520" b="0" i="0" u="none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028700" indent="-205740" algn="l" defTabSz="411480" rtl="0" eaLnBrk="1" latinLnBrk="0" hangingPunct="1">
        <a:spcBef>
          <a:spcPts val="810"/>
        </a:spcBef>
        <a:buFont typeface="Arial"/>
        <a:buChar char="•"/>
        <a:defRPr sz="216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440180" indent="-205740" algn="l" defTabSz="411480" rtl="0" eaLnBrk="1" latinLnBrk="0" hangingPunct="1">
        <a:spcBef>
          <a:spcPts val="810"/>
        </a:spcBef>
        <a:buFont typeface="Arial"/>
        <a:buChar char="–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1851660" indent="-205740" algn="l" defTabSz="411480" rtl="0" eaLnBrk="1" latinLnBrk="0" hangingPunct="1">
        <a:spcBef>
          <a:spcPts val="810"/>
        </a:spcBef>
        <a:buFont typeface="Arial"/>
        <a:buChar char="»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9580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47584"/>
            <a:ext cx="91440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080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39" r:id="rId8"/>
    <p:sldLayoutId id="2147483740" r:id="rId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9580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47584"/>
            <a:ext cx="91440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301" y="4896546"/>
            <a:ext cx="1469541" cy="4662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080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6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9580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47584"/>
            <a:ext cx="91440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080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7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71"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9580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47584"/>
            <a:ext cx="91440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302" y="4896546"/>
            <a:ext cx="1469541" cy="4662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080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/>
                </a:solidFill>
              </a:defRPr>
            </a:lvl1pPr>
          </a:lstStyle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8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hf hdr="0" dt="0"/>
  <p:txStyles>
    <p:titleStyle>
      <a:lvl1pPr algn="l" defTabSz="411480" rtl="0" eaLnBrk="1" latinLnBrk="0" hangingPunct="1">
        <a:spcBef>
          <a:spcPct val="0"/>
        </a:spcBef>
        <a:buNone/>
        <a:defRPr sz="3600" b="1" i="0" u="none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08610" indent="-308610" algn="l" defTabSz="411480" rtl="0" eaLnBrk="1" latinLnBrk="0" hangingPunct="1">
        <a:spcBef>
          <a:spcPts val="810"/>
        </a:spcBef>
        <a:buFont typeface="Arial"/>
        <a:buChar char="•"/>
        <a:defRPr sz="288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68655" indent="-257175" algn="l" defTabSz="411480" rtl="0" eaLnBrk="1" latinLnBrk="0" hangingPunct="1">
        <a:spcBef>
          <a:spcPts val="810"/>
        </a:spcBef>
        <a:buFont typeface="Arial"/>
        <a:buChar char="–"/>
        <a:defRPr sz="2520" b="0" i="0" u="none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028700" indent="-205740" algn="l" defTabSz="411480" rtl="0" eaLnBrk="1" latinLnBrk="0" hangingPunct="1">
        <a:spcBef>
          <a:spcPts val="810"/>
        </a:spcBef>
        <a:buFont typeface="Arial"/>
        <a:buChar char="•"/>
        <a:defRPr sz="216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440180" indent="-205740" algn="l" defTabSz="411480" rtl="0" eaLnBrk="1" latinLnBrk="0" hangingPunct="1">
        <a:spcBef>
          <a:spcPts val="810"/>
        </a:spcBef>
        <a:buFont typeface="Arial"/>
        <a:buChar char="–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1851660" indent="-205740" algn="l" defTabSz="411480" rtl="0" eaLnBrk="1" latinLnBrk="0" hangingPunct="1">
        <a:spcBef>
          <a:spcPts val="810"/>
        </a:spcBef>
        <a:buFont typeface="Arial"/>
        <a:buChar char="»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77209"/>
            <a:ext cx="8192814" cy="1225021"/>
          </a:xfrm>
        </p:spPr>
        <p:txBody>
          <a:bodyPr>
            <a:normAutofit/>
          </a:bodyPr>
          <a:lstStyle/>
          <a:p>
            <a:r>
              <a:rPr lang="en-US" sz="3600"/>
              <a:t>Operations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latin typeface="Segoe UI"/>
                <a:cs typeface="Segoe UI"/>
              </a:rPr>
              <a:t>Dan </a:t>
            </a:r>
            <a:r>
              <a:rPr lang="en-US" b="1" err="1">
                <a:latin typeface="Segoe UI"/>
                <a:cs typeface="Segoe UI"/>
              </a:rPr>
              <a:t>Vavonese</a:t>
            </a:r>
            <a:endParaRPr lang="en-US" b="1">
              <a:latin typeface="Segoe UI"/>
              <a:cs typeface="Segoe UI"/>
            </a:endParaRPr>
          </a:p>
          <a:p>
            <a:r>
              <a:rPr lang="en-US" sz="2000">
                <a:latin typeface="Segoe UI"/>
                <a:cs typeface="Segoe UI"/>
              </a:rPr>
              <a:t>Deputy Commissioner for Trademark Operations</a:t>
            </a:r>
          </a:p>
        </p:txBody>
      </p:sp>
    </p:spTree>
    <p:extLst>
      <p:ext uri="{BB962C8B-B14F-4D97-AF65-F5344CB8AC3E}">
        <p14:creationId xmlns:p14="http://schemas.microsoft.com/office/powerpoint/2010/main" val="1829182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32EA91-A59A-FC02-F62D-B7481A687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Segoe UI"/>
              </a:rPr>
              <a:t>FY21-22 Pendency</a:t>
            </a:r>
            <a:endParaRPr lang="en-US" b="0">
              <a:cs typeface="Segoe UI"/>
            </a:endParaRPr>
          </a:p>
          <a:p>
            <a:endParaRPr lang="en-US">
              <a:cs typeface="Segoe UI"/>
            </a:endParaRPr>
          </a:p>
        </p:txBody>
      </p:sp>
      <p:pic>
        <p:nvPicPr>
          <p:cNvPr id="2" name="Picture 1" descr="Line chart displaying FY21-22 Disposal Pendency progression and FY21-22 First Action Pendency progression">
            <a:extLst>
              <a:ext uri="{FF2B5EF4-FFF2-40B4-BE49-F238E27FC236}">
                <a16:creationId xmlns:a16="http://schemas.microsoft.com/office/drawing/2014/main" id="{E19DA3A1-F7C2-4B85-A516-0D0AC23D2B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77" b="53"/>
          <a:stretch/>
        </p:blipFill>
        <p:spPr>
          <a:xfrm>
            <a:off x="0" y="877809"/>
            <a:ext cx="10164806" cy="483965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1C53AB-640D-467D-8A08-DC9F828946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3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8340A-E583-4111-BEAA-421AE59F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Unexamined application inventory</a:t>
            </a:r>
          </a:p>
        </p:txBody>
      </p:sp>
      <p:graphicFrame>
        <p:nvGraphicFramePr>
          <p:cNvPr id="4" name="Chart 3" descr="Line chart showing unexamined application inventory classes">
            <a:extLst>
              <a:ext uri="{FF2B5EF4-FFF2-40B4-BE49-F238E27FC236}">
                <a16:creationId xmlns:a16="http://schemas.microsoft.com/office/drawing/2014/main" id="{00000000-0008-0000-3D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454742" y="785830"/>
          <a:ext cx="9250516" cy="4707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FC52FE-EE90-4892-AA43-A2EC675B36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0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ext Box Containing slide title: Trademarks Performance: Quality"/>
          <p:cNvSpPr txBox="1">
            <a:spLocks noGrp="1"/>
          </p:cNvSpPr>
          <p:nvPr>
            <p:ph type="title"/>
          </p:nvPr>
        </p:nvSpPr>
        <p:spPr>
          <a:xfrm>
            <a:off x="457201" y="364853"/>
            <a:ext cx="8817611" cy="564193"/>
          </a:xfrm>
          <a:prstGeom prst="rect">
            <a:avLst/>
          </a:prstGeom>
        </p:spPr>
        <p:txBody>
          <a:bodyPr vert="horz" wrap="square" lIns="0" tIns="12700" rIns="0" bIns="0" rtlCol="0" anchor="t" anchorCtr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3583" spc="-30"/>
              <a:t>Trademarks </a:t>
            </a:r>
            <a:r>
              <a:rPr lang="en-US" sz="3583" spc="-30"/>
              <a:t>p</a:t>
            </a:r>
            <a:r>
              <a:rPr sz="3583"/>
              <a:t>erformance:</a:t>
            </a:r>
            <a:r>
              <a:rPr sz="3583" spc="55"/>
              <a:t> </a:t>
            </a:r>
            <a:r>
              <a:rPr lang="en-US" sz="3583" spc="55"/>
              <a:t>Q</a:t>
            </a:r>
            <a:r>
              <a:rPr sz="3583" spc="-5"/>
              <a:t>uality</a:t>
            </a:r>
          </a:p>
        </p:txBody>
      </p:sp>
      <p:graphicFrame>
        <p:nvGraphicFramePr>
          <p:cNvPr id="3" name="object 3" title="FY2020 TM performance measures"/>
          <p:cNvGraphicFramePr>
            <a:graphicFrameLocks noGrp="1"/>
          </p:cNvGraphicFramePr>
          <p:nvPr/>
        </p:nvGraphicFramePr>
        <p:xfrm>
          <a:off x="933582" y="1319747"/>
          <a:ext cx="8230870" cy="34747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49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7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spc="-15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Trademarks </a:t>
                      </a:r>
                      <a:r>
                        <a:rPr sz="1800" b="1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performance</a:t>
                      </a:r>
                      <a:r>
                        <a:rPr sz="1800" b="1" spc="-7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spc="-5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measures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3864"/>
                    </a:solidFill>
                  </a:tcPr>
                </a:tc>
                <a:tc>
                  <a:txBody>
                    <a:bodyPr/>
                    <a:lstStyle/>
                    <a:p>
                      <a:pPr marL="405765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800" b="1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FY</a:t>
                      </a:r>
                      <a:r>
                        <a:rPr sz="1800" b="1" spc="-3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spc="-5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202</a:t>
                      </a:r>
                      <a:r>
                        <a:rPr lang="en-US" sz="1800" b="1" spc="-5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2</a:t>
                      </a:r>
                      <a:endParaRPr sz="1800">
                        <a:latin typeface="Segoe UI"/>
                        <a:cs typeface="Segoe UI"/>
                      </a:endParaRPr>
                    </a:p>
                    <a:p>
                      <a:pPr marL="417830">
                        <a:lnSpc>
                          <a:spcPct val="100000"/>
                        </a:lnSpc>
                      </a:pPr>
                      <a:r>
                        <a:rPr sz="1800" b="1" spc="-5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targets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176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FY</a:t>
                      </a:r>
                      <a:r>
                        <a:rPr sz="1800" b="1" spc="-25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spc="-5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202</a:t>
                      </a:r>
                      <a:r>
                        <a:rPr lang="en-US" sz="1800" b="1" spc="-5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2</a:t>
                      </a:r>
                      <a:endParaRPr sz="1800">
                        <a:latin typeface="Segoe UI"/>
                        <a:cs typeface="Segoe UI"/>
                      </a:endParaRPr>
                    </a:p>
                    <a:p>
                      <a:pPr marL="228600" marR="223520" indent="1270" algn="ctr">
                        <a:lnSpc>
                          <a:spcPct val="100000"/>
                        </a:lnSpc>
                      </a:pPr>
                      <a:r>
                        <a:rPr lang="en-US" sz="1800" b="1" spc="-5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YTD R</a:t>
                      </a:r>
                      <a:r>
                        <a:rPr sz="1800" b="1" spc="-5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esults</a:t>
                      </a:r>
                      <a:endParaRPr lang="en-US" sz="1800" b="1" spc="-5">
                        <a:solidFill>
                          <a:srgbClr val="FFFFFF"/>
                        </a:solidFill>
                        <a:latin typeface="Segoe UI"/>
                        <a:cs typeface="Segoe UI"/>
                      </a:endParaRPr>
                    </a:p>
                  </a:txBody>
                  <a:tcPr marL="0" marR="0" marT="3937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>
                          <a:solidFill>
                            <a:srgbClr val="003864"/>
                          </a:solidFill>
                          <a:latin typeface="Segoe UI"/>
                          <a:cs typeface="Segoe UI"/>
                        </a:rPr>
                        <a:t>First </a:t>
                      </a:r>
                      <a:r>
                        <a:rPr sz="1800" b="1" spc="-5">
                          <a:solidFill>
                            <a:srgbClr val="003864"/>
                          </a:solidFill>
                          <a:latin typeface="Segoe UI"/>
                          <a:cs typeface="Segoe UI"/>
                        </a:rPr>
                        <a:t>action</a:t>
                      </a:r>
                      <a:r>
                        <a:rPr sz="1800" b="1" spc="-30">
                          <a:solidFill>
                            <a:srgbClr val="00386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spc="-5">
                          <a:solidFill>
                            <a:srgbClr val="003864"/>
                          </a:solidFill>
                          <a:latin typeface="Segoe UI"/>
                          <a:cs typeface="Segoe UI"/>
                        </a:rPr>
                        <a:t>compliance</a:t>
                      </a:r>
                      <a:endParaRPr sz="1800">
                        <a:latin typeface="Segoe UI"/>
                        <a:cs typeface="Segoe UI"/>
                      </a:endParaRPr>
                    </a:p>
                    <a:p>
                      <a:pPr marL="91440" marR="1270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5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In-process review evaluation </a:t>
                      </a:r>
                      <a:r>
                        <a:rPr sz="1200" spc="-10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of </a:t>
                      </a:r>
                      <a:r>
                        <a:rPr sz="1200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the statutory </a:t>
                      </a:r>
                      <a:r>
                        <a:rPr sz="1200" spc="-5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bases for which </a:t>
                      </a:r>
                      <a:r>
                        <a:rPr sz="1200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the</a:t>
                      </a:r>
                      <a:r>
                        <a:rPr lang="en-US" sz="1200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 </a:t>
                      </a:r>
                      <a:r>
                        <a:rPr sz="1200" spc="-15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USPTO </a:t>
                      </a:r>
                      <a:r>
                        <a:rPr sz="1200" spc="-5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raises issues </a:t>
                      </a:r>
                      <a:r>
                        <a:rPr sz="1200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and/or </a:t>
                      </a:r>
                      <a:r>
                        <a:rPr sz="1200" spc="-5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refuses marks for registration based </a:t>
                      </a:r>
                      <a:r>
                        <a:rPr sz="1200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on the</a:t>
                      </a:r>
                      <a:r>
                        <a:rPr lang="en-US" sz="1200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 </a:t>
                      </a:r>
                      <a:r>
                        <a:rPr sz="1200" spc="-5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first </a:t>
                      </a:r>
                      <a:r>
                        <a:rPr sz="1200" spc="-10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office</a:t>
                      </a:r>
                      <a:r>
                        <a:rPr sz="1200" spc="-15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sz="1200" spc="-5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action</a:t>
                      </a:r>
                      <a:endParaRPr sz="1200">
                        <a:latin typeface="+mn-lt"/>
                        <a:cs typeface="Segoe U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lang="en-US" sz="2100">
                        <a:latin typeface="Times New Roman"/>
                        <a:cs typeface="Times New Roman"/>
                      </a:endParaRPr>
                    </a:p>
                    <a:p>
                      <a:pPr marR="462915" lvl="0" algn="r">
                        <a:lnSpc>
                          <a:spcPct val="100000"/>
                        </a:lnSpc>
                        <a:buNone/>
                      </a:pPr>
                      <a:r>
                        <a:rPr sz="1800" b="1" spc="-5">
                          <a:solidFill>
                            <a:srgbClr val="003864"/>
                          </a:solidFill>
                          <a:latin typeface="Segoe UI"/>
                          <a:cs typeface="Segoe UI"/>
                        </a:rPr>
                        <a:t>95</a:t>
                      </a:r>
                      <a:r>
                        <a:rPr sz="1800" b="1">
                          <a:solidFill>
                            <a:srgbClr val="003864"/>
                          </a:solidFill>
                          <a:latin typeface="Segoe UI"/>
                          <a:cs typeface="Segoe UI"/>
                        </a:rPr>
                        <a:t>.</a:t>
                      </a:r>
                      <a:r>
                        <a:rPr sz="1800" b="1" spc="-5">
                          <a:solidFill>
                            <a:srgbClr val="003864"/>
                          </a:solidFill>
                          <a:latin typeface="Segoe UI"/>
                          <a:cs typeface="Segoe UI"/>
                        </a:rPr>
                        <a:t>5%</a:t>
                      </a:r>
                      <a:endParaRPr lang="en-US" sz="1800">
                        <a:latin typeface="Segoe UI"/>
                        <a:cs typeface="Segoe U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pc="-5">
                          <a:solidFill>
                            <a:srgbClr val="003864"/>
                          </a:solidFill>
                          <a:latin typeface="Segoe UI"/>
                          <a:cs typeface="Segoe UI"/>
                        </a:rPr>
                        <a:t>96.0%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>
                          <a:solidFill>
                            <a:srgbClr val="003864"/>
                          </a:solidFill>
                          <a:latin typeface="Segoe UI"/>
                          <a:cs typeface="Segoe UI"/>
                        </a:rPr>
                        <a:t>Final </a:t>
                      </a:r>
                      <a:r>
                        <a:rPr sz="1800" b="1" spc="-5">
                          <a:solidFill>
                            <a:srgbClr val="003864"/>
                          </a:solidFill>
                          <a:latin typeface="Segoe UI"/>
                          <a:cs typeface="Segoe UI"/>
                        </a:rPr>
                        <a:t>action</a:t>
                      </a:r>
                      <a:r>
                        <a:rPr sz="1800" b="1" spc="-35">
                          <a:solidFill>
                            <a:srgbClr val="00386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spc="-5">
                          <a:solidFill>
                            <a:srgbClr val="003864"/>
                          </a:solidFill>
                          <a:latin typeface="Segoe UI"/>
                          <a:cs typeface="Segoe UI"/>
                        </a:rPr>
                        <a:t>compliance</a:t>
                      </a:r>
                      <a:endParaRPr sz="1800">
                        <a:latin typeface="Segoe UI"/>
                        <a:cs typeface="Segoe UI"/>
                      </a:endParaRPr>
                    </a:p>
                    <a:p>
                      <a:pPr marL="91440" marR="1270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5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In-process review evaluation </a:t>
                      </a:r>
                      <a:r>
                        <a:rPr sz="1200" spc="-10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of </a:t>
                      </a:r>
                      <a:r>
                        <a:rPr sz="1200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the statutory </a:t>
                      </a:r>
                      <a:r>
                        <a:rPr sz="1200" spc="-5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bases for which </a:t>
                      </a:r>
                      <a:r>
                        <a:rPr sz="1200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the</a:t>
                      </a:r>
                      <a:r>
                        <a:rPr lang="en-US" sz="1200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 </a:t>
                      </a:r>
                      <a:r>
                        <a:rPr sz="1200" spc="-15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USPTO </a:t>
                      </a:r>
                      <a:r>
                        <a:rPr sz="1200" spc="-5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raises issues </a:t>
                      </a:r>
                      <a:r>
                        <a:rPr sz="1200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and/or </a:t>
                      </a:r>
                      <a:r>
                        <a:rPr sz="1200" spc="-5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refuses marks for registration based </a:t>
                      </a:r>
                      <a:r>
                        <a:rPr sz="1200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on the</a:t>
                      </a:r>
                      <a:r>
                        <a:rPr lang="en-US" sz="1200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 </a:t>
                      </a:r>
                      <a:r>
                        <a:rPr sz="1200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sz="1200" spc="-5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examining </a:t>
                      </a:r>
                      <a:r>
                        <a:rPr sz="1200" spc="-10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attorney’s </a:t>
                      </a:r>
                      <a:r>
                        <a:rPr sz="1200" spc="-5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approval </a:t>
                      </a:r>
                      <a:r>
                        <a:rPr sz="1200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or </a:t>
                      </a:r>
                      <a:r>
                        <a:rPr sz="1200" spc="-5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denial </a:t>
                      </a:r>
                      <a:r>
                        <a:rPr sz="1200" spc="-10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of </a:t>
                      </a:r>
                      <a:r>
                        <a:rPr sz="1200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the</a:t>
                      </a:r>
                      <a:r>
                        <a:rPr sz="1200" spc="-90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sz="1200" spc="-5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application</a:t>
                      </a:r>
                      <a:endParaRPr sz="1200">
                        <a:latin typeface="+mn-lt"/>
                        <a:cs typeface="Segoe U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R="462915" algn="r">
                        <a:lnSpc>
                          <a:spcPct val="100000"/>
                        </a:lnSpc>
                      </a:pPr>
                      <a:r>
                        <a:rPr sz="1800" b="1" spc="-5">
                          <a:solidFill>
                            <a:srgbClr val="003864"/>
                          </a:solidFill>
                          <a:latin typeface="Segoe UI"/>
                          <a:cs typeface="Segoe UI"/>
                        </a:rPr>
                        <a:t>97</a:t>
                      </a:r>
                      <a:r>
                        <a:rPr sz="1800" b="1">
                          <a:solidFill>
                            <a:srgbClr val="003864"/>
                          </a:solidFill>
                          <a:latin typeface="Segoe UI"/>
                          <a:cs typeface="Segoe UI"/>
                        </a:rPr>
                        <a:t>.</a:t>
                      </a:r>
                      <a:r>
                        <a:rPr sz="1800" b="1" spc="-5">
                          <a:solidFill>
                            <a:srgbClr val="003864"/>
                          </a:solidFill>
                          <a:latin typeface="Segoe UI"/>
                          <a:cs typeface="Segoe UI"/>
                        </a:rPr>
                        <a:t>0%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">
                          <a:solidFill>
                            <a:srgbClr val="003864"/>
                          </a:solidFill>
                          <a:latin typeface="Segoe UI"/>
                          <a:cs typeface="Segoe UI"/>
                        </a:rPr>
                        <a:t>9</a:t>
                      </a:r>
                      <a:r>
                        <a:rPr lang="en-US" sz="1800" b="1" spc="-5">
                          <a:solidFill>
                            <a:srgbClr val="003864"/>
                          </a:solidFill>
                          <a:latin typeface="Segoe UI"/>
                          <a:cs typeface="Segoe UI"/>
                        </a:rPr>
                        <a:t>8.4</a:t>
                      </a:r>
                      <a:r>
                        <a:rPr sz="1800" b="1" spc="-5">
                          <a:solidFill>
                            <a:srgbClr val="003864"/>
                          </a:solidFill>
                          <a:latin typeface="Segoe UI"/>
                          <a:cs typeface="Segoe UI"/>
                        </a:rPr>
                        <a:t>%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>
                          <a:solidFill>
                            <a:srgbClr val="003864"/>
                          </a:solidFill>
                          <a:latin typeface="Segoe UI"/>
                          <a:cs typeface="Segoe UI"/>
                        </a:rPr>
                        <a:t>Exceptional </a:t>
                      </a:r>
                      <a:r>
                        <a:rPr sz="1800" b="1" spc="-10">
                          <a:solidFill>
                            <a:srgbClr val="003864"/>
                          </a:solidFill>
                          <a:latin typeface="Segoe UI"/>
                          <a:cs typeface="Segoe UI"/>
                        </a:rPr>
                        <a:t>office</a:t>
                      </a:r>
                      <a:r>
                        <a:rPr sz="1800" b="1" spc="-15">
                          <a:solidFill>
                            <a:srgbClr val="00386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spc="-5">
                          <a:solidFill>
                            <a:srgbClr val="003864"/>
                          </a:solidFill>
                          <a:latin typeface="Segoe UI"/>
                          <a:cs typeface="Segoe UI"/>
                        </a:rPr>
                        <a:t>action</a:t>
                      </a:r>
                      <a:endParaRPr sz="1800">
                        <a:latin typeface="Segoe UI"/>
                        <a:cs typeface="Segoe UI"/>
                      </a:endParaRPr>
                    </a:p>
                    <a:p>
                      <a:pPr marL="91440" marR="1733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spc="-5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Measure indicating </a:t>
                      </a:r>
                      <a:r>
                        <a:rPr sz="1200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the </a:t>
                      </a:r>
                      <a:r>
                        <a:rPr sz="1200" spc="-5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comprehensive quality </a:t>
                      </a:r>
                      <a:r>
                        <a:rPr sz="1200" spc="-10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of </a:t>
                      </a:r>
                      <a:r>
                        <a:rPr sz="1200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the </a:t>
                      </a:r>
                      <a:r>
                        <a:rPr sz="1200" spc="-5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first </a:t>
                      </a:r>
                      <a:r>
                        <a:rPr sz="1200" spc="-10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office </a:t>
                      </a:r>
                      <a:r>
                        <a:rPr lang="en-US" sz="1200" spc="-5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action search</a:t>
                      </a:r>
                      <a:r>
                        <a:rPr sz="1200" spc="-5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, evidence, writing, </a:t>
                      </a:r>
                      <a:r>
                        <a:rPr sz="1200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and </a:t>
                      </a:r>
                      <a:r>
                        <a:rPr sz="1200" spc="-5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decision</a:t>
                      </a:r>
                      <a:r>
                        <a:rPr sz="1200" spc="-45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sz="1200" spc="-5">
                          <a:solidFill>
                            <a:srgbClr val="003864"/>
                          </a:solidFill>
                          <a:latin typeface="+mn-lt"/>
                          <a:cs typeface="Segoe UI"/>
                        </a:rPr>
                        <a:t>making</a:t>
                      </a:r>
                      <a:endParaRPr sz="1200">
                        <a:latin typeface="+mn-lt"/>
                        <a:cs typeface="Segoe U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2915" algn="r">
                        <a:lnSpc>
                          <a:spcPct val="100000"/>
                        </a:lnSpc>
                        <a:spcBef>
                          <a:spcPts val="1750"/>
                        </a:spcBef>
                      </a:pPr>
                      <a:r>
                        <a:rPr sz="1800" b="1" spc="-5">
                          <a:solidFill>
                            <a:srgbClr val="003864"/>
                          </a:solidFill>
                          <a:latin typeface="Segoe UI"/>
                          <a:cs typeface="Segoe UI"/>
                        </a:rPr>
                        <a:t>50</a:t>
                      </a:r>
                      <a:r>
                        <a:rPr sz="1800" b="1">
                          <a:solidFill>
                            <a:srgbClr val="003864"/>
                          </a:solidFill>
                          <a:latin typeface="Segoe UI"/>
                          <a:cs typeface="Segoe UI"/>
                        </a:rPr>
                        <a:t>.</a:t>
                      </a:r>
                      <a:r>
                        <a:rPr sz="1800" b="1" spc="-5">
                          <a:solidFill>
                            <a:srgbClr val="003864"/>
                          </a:solidFill>
                          <a:latin typeface="Segoe UI"/>
                          <a:cs typeface="Segoe UI"/>
                        </a:rPr>
                        <a:t>0%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222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0"/>
                        </a:spcBef>
                      </a:pPr>
                      <a:r>
                        <a:rPr lang="en-US" sz="1800" b="1" spc="-5">
                          <a:solidFill>
                            <a:srgbClr val="003864"/>
                          </a:solidFill>
                          <a:latin typeface="Segoe UI"/>
                          <a:cs typeface="Segoe UI"/>
                        </a:rPr>
                        <a:t>60.6</a:t>
                      </a:r>
                      <a:r>
                        <a:rPr sz="1800" b="1" spc="-5">
                          <a:solidFill>
                            <a:srgbClr val="003864"/>
                          </a:solidFill>
                          <a:latin typeface="Segoe UI"/>
                          <a:cs typeface="Segoe UI"/>
                        </a:rPr>
                        <a:t>%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222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1" y="5250247"/>
            <a:ext cx="972995" cy="259802"/>
          </a:xfrm>
        </p:spPr>
        <p:txBody>
          <a:bodyPr/>
          <a:lstStyle/>
          <a:p>
            <a:pPr marL="114295" defTabSz="914363">
              <a:spcBef>
                <a:spcPts val="165"/>
              </a:spcBef>
            </a:pPr>
            <a:fld id="{81D60167-4931-47E6-BA6A-407CBD079E47}" type="slidenum">
              <a:rPr lang="en-US">
                <a:solidFill>
                  <a:srgbClr val="000000"/>
                </a:solidFill>
                <a:latin typeface="Segoe UI"/>
              </a:rPr>
              <a:pPr marL="114295" defTabSz="914363">
                <a:spcBef>
                  <a:spcPts val="165"/>
                </a:spcBef>
              </a:pPr>
              <a:t>4</a:t>
            </a:fld>
            <a:endParaRPr lang="en-US">
              <a:solidFill>
                <a:srgbClr val="000000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865907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ext box displaying title: Current Processing Timelines"/>
          <p:cNvSpPr>
            <a:spLocks noGrp="1"/>
          </p:cNvSpPr>
          <p:nvPr>
            <p:ph type="title"/>
          </p:nvPr>
        </p:nvSpPr>
        <p:spPr>
          <a:xfrm>
            <a:off x="457200" y="309580"/>
            <a:ext cx="7572103" cy="952500"/>
          </a:xfrm>
        </p:spPr>
        <p:txBody>
          <a:bodyPr>
            <a:normAutofit/>
          </a:bodyPr>
          <a:lstStyle/>
          <a:p>
            <a:r>
              <a:rPr lang="en-US" sz="3583"/>
              <a:t>Current processing timelines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353" y="1113476"/>
            <a:ext cx="5071955" cy="45542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07951" indent="-307951">
              <a:spcBef>
                <a:spcPts val="600"/>
              </a:spcBef>
            </a:pPr>
            <a:r>
              <a:rPr lang="en-US" sz="3000">
                <a:latin typeface="Segoe UI"/>
                <a:cs typeface="Segoe UI"/>
              </a:rPr>
              <a:t>First actions: 8.1 months; Disposal: 13.3 months</a:t>
            </a:r>
          </a:p>
          <a:p>
            <a:pPr marL="307951" indent="-307951">
              <a:spcBef>
                <a:spcPts val="600"/>
              </a:spcBef>
            </a:pPr>
            <a:r>
              <a:rPr lang="en-US" sz="3000">
                <a:latin typeface="Segoe UI"/>
                <a:cs typeface="Segoe UI"/>
              </a:rPr>
              <a:t>Post Registration: Maintenance filings processed in 100+ days</a:t>
            </a:r>
          </a:p>
          <a:p>
            <a:pPr marL="307951" indent="-307951">
              <a:spcBef>
                <a:spcPts val="600"/>
              </a:spcBef>
            </a:pPr>
            <a:r>
              <a:rPr lang="en-US" sz="3000">
                <a:latin typeface="Segoe UI"/>
                <a:cs typeface="Segoe UI"/>
              </a:rPr>
              <a:t>Current processing times viewable on uspto.gov </a:t>
            </a:r>
          </a:p>
          <a:p>
            <a:pPr marL="667755" lvl="1" indent="-256626">
              <a:spcBef>
                <a:spcPts val="600"/>
              </a:spcBef>
            </a:pPr>
            <a:r>
              <a:rPr lang="en-US" sz="2000">
                <a:latin typeface="Segoe UI Light"/>
                <a:cs typeface="Segoe UI Light"/>
              </a:rPr>
              <a:t>Updated monthly</a:t>
            </a:r>
          </a:p>
          <a:p>
            <a:pPr marL="667755" lvl="1" indent="-256626">
              <a:spcBef>
                <a:spcPts val="600"/>
              </a:spcBef>
            </a:pPr>
            <a:r>
              <a:rPr lang="en-US" sz="2000">
                <a:latin typeface="Segoe UI Light"/>
                <a:cs typeface="Segoe UI Light"/>
              </a:rPr>
              <a:t>TM Dashboard provides yearly and quarterly statistics</a:t>
            </a:r>
          </a:p>
          <a:p>
            <a:pPr marL="307951" indent="-307951">
              <a:spcBef>
                <a:spcPts val="600"/>
              </a:spcBef>
            </a:pPr>
            <a:endParaRPr lang="en-US" sz="1917">
              <a:latin typeface="Segoe UI"/>
              <a:cs typeface="Segoe UI"/>
            </a:endParaRPr>
          </a:p>
        </p:txBody>
      </p:sp>
      <p:pic>
        <p:nvPicPr>
          <p:cNvPr id="7" name="Picture 6" descr="Screen shot of current trademark average processing wait times">
            <a:extLst>
              <a:ext uri="{FF2B5EF4-FFF2-40B4-BE49-F238E27FC236}">
                <a16:creationId xmlns:a16="http://schemas.microsoft.com/office/drawing/2014/main" id="{4B867B78-CA5B-463B-ABF3-B422B483A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455" y="974105"/>
            <a:ext cx="4689834" cy="3759416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FA71797-E26F-4CCA-BF4E-9C90D5C37EF2}"/>
              </a:ext>
            </a:extLst>
          </p:cNvPr>
          <p:cNvSpPr txBox="1">
            <a:spLocks/>
          </p:cNvSpPr>
          <p:nvPr/>
        </p:nvSpPr>
        <p:spPr>
          <a:xfrm>
            <a:off x="6534650" y="4678529"/>
            <a:ext cx="1727200" cy="29922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411480" indent="-411480" algn="l" defTabSz="548640" rtl="0" eaLnBrk="1" latinLnBrk="0" hangingPunct="1">
              <a:spcBef>
                <a:spcPts val="108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891540" indent="-342900" algn="l" defTabSz="548640" rtl="0" eaLnBrk="1" latinLnBrk="0" hangingPunct="1">
              <a:spcBef>
                <a:spcPts val="1080"/>
              </a:spcBef>
              <a:buFont typeface="Arial"/>
              <a:buChar char="–"/>
              <a:defRPr sz="3360" b="0" i="0" u="none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371600" indent="-274320" algn="l" defTabSz="548640" rtl="0" eaLnBrk="1" latinLnBrk="0" hangingPunct="1">
              <a:spcBef>
                <a:spcPts val="108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920240" indent="-274320" algn="l" defTabSz="548640" rtl="0" eaLnBrk="1" latinLnBrk="0" hangingPunct="1">
              <a:spcBef>
                <a:spcPts val="108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468880" indent="-274320" algn="l" defTabSz="548640" rtl="0" eaLnBrk="1" latinLnBrk="0" hangingPunct="1">
              <a:spcBef>
                <a:spcPts val="108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145">
              <a:lnSpc>
                <a:spcPct val="120000"/>
              </a:lnSpc>
              <a:spcBef>
                <a:spcPts val="450"/>
              </a:spcBef>
              <a:buNone/>
            </a:pPr>
            <a:r>
              <a:rPr lang="en-US" sz="1167">
                <a:solidFill>
                  <a:prstClr val="black"/>
                </a:solidFill>
              </a:rPr>
              <a:t>https://www.uspto.gov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761910"/>
            <a:fld id="{92DA454B-C859-4892-B9FA-68B588C9F547}" type="slidenum">
              <a:rPr lang="en-US">
                <a:solidFill>
                  <a:prstClr val="black"/>
                </a:solidFill>
                <a:latin typeface="Segoe UI"/>
              </a:rPr>
              <a:pPr defTabSz="761910"/>
              <a:t>5</a:t>
            </a:fld>
            <a:endParaRPr lang="en-US">
              <a:solidFill>
                <a:prstClr val="black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95708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ext box displaying slide title: Staffing and Process"/>
          <p:cNvSpPr>
            <a:spLocks noGrp="1"/>
          </p:cNvSpPr>
          <p:nvPr>
            <p:ph type="title"/>
          </p:nvPr>
        </p:nvSpPr>
        <p:spPr>
          <a:xfrm>
            <a:off x="457200" y="309580"/>
            <a:ext cx="7572103" cy="952500"/>
          </a:xfrm>
        </p:spPr>
        <p:txBody>
          <a:bodyPr>
            <a:normAutofit/>
          </a:bodyPr>
          <a:lstStyle/>
          <a:p>
            <a:r>
              <a:rPr lang="en-US" sz="3583"/>
              <a:t>Staffing and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352" y="1262083"/>
            <a:ext cx="9227207" cy="411396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2917">
                <a:latin typeface="Segoe UI"/>
                <a:cs typeface="Segoe UI"/>
              </a:rPr>
              <a:t>Examining attorney hiring</a:t>
            </a:r>
          </a:p>
          <a:p>
            <a:pPr lvl="1"/>
            <a:r>
              <a:rPr lang="en-US" sz="2333">
                <a:latin typeface="Segoe UI" panose="020B0502040204020203" pitchFamily="34" charset="0"/>
                <a:cs typeface="Segoe UI" panose="020B0502040204020203" pitchFamily="34" charset="0"/>
              </a:rPr>
              <a:t>FY22: 91 examining attorneys hired</a:t>
            </a:r>
          </a:p>
          <a:p>
            <a:pPr lvl="1"/>
            <a:r>
              <a:rPr lang="en-US" sz="2333">
                <a:latin typeface="Segoe UI" panose="020B0502040204020203" pitchFamily="34" charset="0"/>
                <a:cs typeface="Segoe UI" panose="020B0502040204020203" pitchFamily="34" charset="0"/>
              </a:rPr>
              <a:t>FY23: Currently interviewing for two classes in FY23</a:t>
            </a:r>
          </a:p>
          <a:p>
            <a:pPr lvl="1"/>
            <a:r>
              <a:rPr lang="en-US" sz="2333">
                <a:latin typeface="Segoe UI" panose="020B0502040204020203" pitchFamily="34" charset="0"/>
                <a:cs typeface="Segoe UI" panose="020B0502040204020203" pitchFamily="34" charset="0"/>
              </a:rPr>
              <a:t>TM Academy</a:t>
            </a:r>
          </a:p>
          <a:p>
            <a:r>
              <a:rPr lang="en-US" sz="2917"/>
              <a:t>Post registration specialist hiring</a:t>
            </a:r>
          </a:p>
          <a:p>
            <a:pPr lvl="1"/>
            <a:r>
              <a:rPr lang="en-US" sz="2333">
                <a:latin typeface="Segoe UI" panose="020B0502040204020203" pitchFamily="34" charset="0"/>
                <a:cs typeface="Segoe UI" panose="020B0502040204020203" pitchFamily="34" charset="0"/>
              </a:rPr>
              <a:t>4 specialists hired; will be onboarding soon</a:t>
            </a:r>
          </a:p>
          <a:p>
            <a:pPr lvl="0"/>
            <a:r>
              <a:rPr lang="en-US" sz="2917">
                <a:latin typeface="Segoe UI"/>
                <a:cs typeface="Segoe UI"/>
              </a:rPr>
              <a:t>TM Flex conducting bad faith investigations</a:t>
            </a:r>
          </a:p>
          <a:p>
            <a:r>
              <a:rPr lang="en-US" sz="2917">
                <a:latin typeface="Segoe UI"/>
                <a:cs typeface="Segoe UI"/>
              </a:rPr>
              <a:t>3</a:t>
            </a:r>
            <a:r>
              <a:rPr lang="en-US" sz="2917" baseline="30000">
                <a:latin typeface="Segoe UI"/>
                <a:cs typeface="Segoe UI"/>
              </a:rPr>
              <a:t>rd</a:t>
            </a:r>
            <a:r>
              <a:rPr lang="en-US" sz="2917">
                <a:latin typeface="Segoe UI"/>
                <a:cs typeface="Segoe UI"/>
              </a:rPr>
              <a:t> party continuing to assess the entire examination process</a:t>
            </a:r>
          </a:p>
          <a:p>
            <a:r>
              <a:rPr lang="en-US" sz="2917">
                <a:latin typeface="Segoe UI"/>
                <a:cs typeface="Segoe UI"/>
              </a:rPr>
              <a:t>TMA flexible response periods effective December 1, 2022</a:t>
            </a:r>
          </a:p>
          <a:p>
            <a:pPr lvl="1"/>
            <a:r>
              <a:rPr lang="en-US" sz="2333">
                <a:latin typeface="Segoe UI"/>
                <a:cs typeface="Segoe UI"/>
              </a:rPr>
              <a:t>3 months to respond to office actions in applications </a:t>
            </a:r>
            <a:endParaRPr lang="en-US" sz="2333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761910"/>
            <a:fld id="{92DA454B-C859-4892-B9FA-68B588C9F547}" type="slidenum">
              <a:rPr lang="en-US">
                <a:solidFill>
                  <a:prstClr val="black"/>
                </a:solidFill>
                <a:latin typeface="Segoe UI"/>
              </a:rPr>
              <a:pPr defTabSz="761910"/>
              <a:t>6</a:t>
            </a:fld>
            <a:endParaRPr lang="en-US">
              <a:solidFill>
                <a:prstClr val="black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053584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F7017E-30F8-439E-854E-04705B3A10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92798" y="977791"/>
            <a:ext cx="3759201" cy="952500"/>
          </a:xfrm>
          <a:solidFill>
            <a:srgbClr val="164469"/>
          </a:solidFill>
        </p:spPr>
        <p:txBody>
          <a:bodyPr>
            <a:norm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Dan Vavonese </a:t>
            </a:r>
          </a:p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AA2FC-8B1E-4001-B6F8-4743A58FC2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Deputy Commissioner for Trademark Operations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solidFill>
                  <a:srgbClr val="164469"/>
                </a:solidFill>
              </a:rPr>
              <a:t>Dan.Vavonese@USPTO.GOV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Segoe UI"/>
                <a:cs typeface="Segoe UI"/>
              </a:rPr>
              <a:t>(571) 272-8901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163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12&quot;&gt;&lt;property id=&quot;20148&quot; value=&quot;5&quot;/&gt;&lt;property id=&quot;20300&quot; value=&quot;Slide 6 - &amp;quot;Stephanie Bald&amp;quot;&quot;/&gt;&lt;property id=&quot;20307&quot; value=&quot;299&quot;/&gt;&lt;/object&gt;&lt;object type=&quot;3&quot; unique_id=&quot;10025&quot;&gt;&lt;property id=&quot;20148&quot; value=&quot;5&quot;/&gt;&lt;property id=&quot;20300&quot; value=&quot;Slide 15 - &amp;quot;Trademarks performance: quality&amp;quot;&quot;/&gt;&lt;property id=&quot;20307&quot; value=&quot;269&quot;/&gt;&lt;/object&gt;&lt;object type=&quot;3&quot; unique_id=&quot;14870&quot;&gt;&lt;property id=&quot;20148&quot; value=&quot;5&quot;/&gt;&lt;property id=&quot;20300&quot; value=&quot;Slide 105&quot;/&gt;&lt;property id=&quot;20307&quot; value=&quot;424&quot;/&gt;&lt;/object&gt;&lt;object type=&quot;3&quot; unique_id=&quot;16092&quot;&gt;&lt;property id=&quot;20148&quot; value=&quot;5&quot;/&gt;&lt;property id=&quot;20300&quot; value=&quot;Slide 2 - &amp;quot;Welcome! The TPAC public meeting  will start at 1:00 p.m. ET&amp;quot;&quot;/&gt;&lt;property id=&quot;20307&quot; value=&quot;574&quot;/&gt;&lt;/object&gt;&lt;object type=&quot;3&quot; unique_id=&quot;16093&quot;&gt;&lt;property id=&quot;20148&quot; value=&quot;5&quot;/&gt;&lt;property id=&quot;20300&quot; value=&quot;Slide 3 - &amp;quot;Introduction and welcome by TPAC Chair&amp;quot;&quot;/&gt;&lt;property id=&quot;20307&quot; value=&quot;588&quot;/&gt;&lt;/object&gt;&lt;object type=&quot;3&quot; unique_id=&quot;16094&quot;&gt;&lt;property id=&quot;20148&quot; value=&quot;5&quot;/&gt;&lt;property id=&quot;20300&quot; value=&quot;Slide 4 - &amp;quot;Presentation to outgoing members and opening remarks&amp;quot;&quot;/&gt;&lt;property id=&quot;20307&quot; value=&quot;718&quot;/&gt;&lt;/object&gt;&lt;object type=&quot;3&quot; unique_id=&quot;16095&quot;&gt;&lt;property id=&quot;20148&quot; value=&quot;5&quot;/&gt;&lt;property id=&quot;20300&quot; value=&quot;Slide 5 - &amp;quot;Christopher Kelly&amp;quot;&quot;/&gt;&lt;property id=&quot;20307&quot; value=&quot;722&quot;/&gt;&lt;/object&gt;&lt;object type=&quot;3&quot; unique_id=&quot;16096&quot;&gt;&lt;property id=&quot;20148&quot; value=&quot;5&quot;/&gt;&lt;property id=&quot;20300&quot; value=&quot;Slide 7 - &amp;quot;Kelly Walton&amp;quot;&quot;/&gt;&lt;property id=&quot;20307&quot; value=&quot;723&quot;/&gt;&lt;/object&gt;&lt;object type=&quot;3&quot; unique_id=&quot;16097&quot;&gt;&lt;property id=&quot;20148&quot; value=&quot;5&quot;/&gt;&lt;property id=&quot;20300&quot; value=&quot;Slide 8 - &amp;quot;Trademarks business performance&amp;quot;&quot;/&gt;&lt;property id=&quot;20307&quot; value=&quot;745&quot;/&gt;&lt;/object&gt;&lt;object type=&quot;3&quot; unique_id=&quot;16098&quot;&gt;&lt;property id=&quot;20148&quot; value=&quot;5&quot;/&gt;&lt;property id=&quot;20300&quot; value=&quot;Slide 9 - &amp;quot;Commissioners report agenda&amp;quot;&quot;/&gt;&lt;property id=&quot;20307&quot; value=&quot;644&quot;/&gt;&lt;/object&gt;&lt;object type=&quot;3&quot; unique_id=&quot;16099&quot;&gt;&lt;property id=&quot;20148&quot; value=&quot;5&quot;/&gt;&lt;property id=&quot;20300&quot; value=&quot;Slide 10 - &amp;quot;Trademarks staffing&amp;quot;&quot;/&gt;&lt;property id=&quot;20307&quot; value=&quot;572&quot;/&gt;&lt;/object&gt;&lt;object type=&quot;3&quot; unique_id=&quot;16100&quot;&gt;&lt;property id=&quot;20148&quot; value=&quot;5&quot;/&gt;&lt;property id=&quot;20300&quot; value=&quot;Slide 11&quot;/&gt;&lt;property id=&quot;20307&quot; value=&quot;587&quot;/&gt;&lt;/object&gt;&lt;object type=&quot;3&quot; unique_id=&quot;16101&quot;&gt;&lt;property id=&quot;20148&quot; value=&quot;5&quot;/&gt;&lt;property id=&quot;20300&quot; value=&quot;Slide 12 - &amp;quot;Monthly growth rates&amp;quot;&quot;/&gt;&lt;property id=&quot;20307&quot; value=&quot;586&quot;/&gt;&lt;/object&gt;&lt;object type=&quot;3&quot; unique_id=&quot;16102&quot;&gt;&lt;property id=&quot;20148&quot; value=&quot;5&quot;/&gt;&lt;property id=&quot;20300&quot; value=&quot;Slide 13 - &amp;quot;USPTO application filings origins:  U.S., China, European Union, and rest of the world &amp;quot;&quot;/&gt;&lt;property id=&quot;20307&quot; value=&quot;488&quot;/&gt;&lt;/object&gt;&lt;object type=&quot;3&quot; unique_id=&quot;16103&quot;&gt;&lt;property id=&quot;20148&quot; value=&quot;5&quot;/&gt;&lt;property id=&quot;20300&quot; value=&quot;Slide 14 - &amp;quot;FY21 first action and disposal pendency&amp;quot;&quot;/&gt;&lt;property id=&quot;20307&quot; value=&quot;489&quot;/&gt;&lt;/object&gt;&lt;object type=&quot;3&quot; unique_id=&quot;16104&quot;&gt;&lt;property id=&quot;20148&quot; value=&quot;5&quot;/&gt;&lt;property id=&quot;20300&quot; value=&quot;Slide 16 - &amp;quot;Trademarks financial performance&amp;quot;&quot;/&gt;&lt;property id=&quot;20307&quot; value=&quot;746&quot;/&gt;&lt;/object&gt;&lt;object type=&quot;3&quot; unique_id=&quot;16105&quot;&gt;&lt;property id=&quot;20148&quot; value=&quot;5&quot;/&gt;&lt;property id=&quot;20300&quot; value=&quot;Slide 17 - &amp;quot;Agenda&amp;quot;&quot;/&gt;&lt;property id=&quot;20307&quot; value=&quot;753&quot;/&gt;&lt;/object&gt;&lt;object type=&quot;3&quot; unique_id=&quot;16106&quot;&gt;&lt;property id=&quot;20148&quot; value=&quot;5&quot;/&gt;&lt;property id=&quot;20300&quot; value=&quot;Slide 18 - &amp;quot;FY 2021 status: End of Year (est.)&amp;quot;&quot;/&gt;&lt;property id=&quot;20307&quot; value=&quot;754&quot;/&gt;&lt;/object&gt;&lt;object type=&quot;3&quot; unique_id=&quot;16107&quot;&gt;&lt;property id=&quot;20148&quot; value=&quot;5&quot;/&gt;&lt;property id=&quot;20300&quot; value=&quot;Slide 19 - &amp;quot;FY 2021 status: Trademarks  EOY revenue projections&amp;quot;&quot;/&gt;&lt;property id=&quot;20307&quot; value=&quot;755&quot;/&gt;&lt;/object&gt;&lt;object type=&quot;3&quot; unique_id=&quot;16108&quot;&gt;&lt;property id=&quot;20148&quot; value=&quot;5&quot;/&gt;&lt;property id=&quot;20300&quot; value=&quot;Slide 20 - &amp;quot;FY 2022 planning assumptions – FY 2022 President’s budget&amp;quot;&quot;/&gt;&lt;property id=&quot;20307&quot; value=&quot;756&quot;/&gt;&lt;/object&gt;&lt;object type=&quot;3&quot; unique_id=&quot;16109&quot;&gt;&lt;property id=&quot;20148&quot; value=&quot;5&quot;/&gt;&lt;property id=&quot;20300&quot; value=&quot;Slide 21 - &amp;quot;FY 2022 - President’s budget  total spending&amp;quot;&quot;/&gt;&lt;property id=&quot;20307&quot; value=&quot;757&quot;/&gt;&lt;/object&gt;&lt;object type=&quot;3&quot; unique_id=&quot;16110&quot;&gt;&lt;property id=&quot;20148&quot; value=&quot;5&quot;/&gt;&lt;property id=&quot;20300&quot; value=&quot;Slide 22 - &amp;quot;FY 2022 status&amp;quot;&quot;/&gt;&lt;property id=&quot;20307&quot; value=&quot;758&quot;/&gt;&lt;/object&gt;&lt;object type=&quot;3&quot; unique_id=&quot;16111&quot;&gt;&lt;property id=&quot;20148&quot; value=&quot;5&quot;/&gt;&lt;property id=&quot;20300&quot; value=&quot;Slide 23 - &amp;quot;On the horizon &amp;quot;&quot;/&gt;&lt;property id=&quot;20307&quot; value=&quot;759&quot;/&gt;&lt;/object&gt;&lt;object type=&quot;3&quot; unique_id=&quot;16112&quot;&gt;&lt;property id=&quot;20148&quot; value=&quot;5&quot;/&gt;&lt;property id=&quot;20300&quot; value=&quot;Slide 24 - &amp;quot;Thank you!&amp;quot;&quot;/&gt;&lt;property id=&quot;20307&quot; value=&quot;760&quot;/&gt;&lt;/object&gt;&lt;object type=&quot;3&quot; unique_id=&quot;16113&quot;&gt;&lt;property id=&quot;20148&quot; value=&quot;5&quot;/&gt;&lt;property id=&quot;20300&quot; value=&quot;Slide 25 - &amp;quot;What drove the surge?&amp;quot;&quot;/&gt;&lt;property id=&quot;20307&quot; value=&quot;784&quot;/&gt;&lt;/object&gt;&lt;object type=&quot;3&quot; unique_id=&quot;16114&quot;&gt;&lt;property id=&quot;20148&quot; value=&quot;5&quot;/&gt;&lt;property id=&quot;20300&quot; value=&quot;Slide 26 - &amp;quot;Overall - 76% of all trademark filings:  Filed by applicants with less than 10 applications&amp;quot;&quot;/&gt;&lt;property id=&quot;20307&quot; value=&quot;620&quot;/&gt;&lt;/object&gt;&lt;object type=&quot;3&quot; unique_id=&quot;16115&quot;&gt;&lt;property id=&quot;20148&quot; value=&quot;5&quot;/&gt;&lt;property id=&quot;20300&quot; value=&quot;Slide 27 - &amp;quot;Who drove the surge Filers with fewer than 10 applications all-time; Use and ITU; Individuals; USA and China&amp;quot;&quot;/&gt;&lt;property id=&quot;20307&quot; value=&quot;643&quot;/&gt;&lt;/object&gt;&lt;object type=&quot;3&quot; unique_id=&quot;16116&quot;&gt;&lt;property id=&quot;20148&quot; value=&quot;5&quot;/&gt;&lt;property id=&quot;20300&quot; value=&quot;Slide 28 - &amp;quot;Factors in the FY21 surge&amp;quot;&quot;/&gt;&lt;property id=&quot;20307&quot; value=&quot;609&quot;/&gt;&lt;/object&gt;&lt;object type=&quot;3&quot; unique_id=&quot;16117&quot;&gt;&lt;property id=&quot;20148&quot; value=&quot;5&quot;/&gt;&lt;property id=&quot;20300&quot; value=&quot;Slide 29 - &amp;quot;Update: Obtaining timely certified copies&amp;quot;&quot;/&gt;&lt;property id=&quot;20307&quot; value=&quot;680&quot;/&gt;&lt;/object&gt;&lt;object type=&quot;3&quot; unique_id=&quot;16118&quot;&gt;&lt;property id=&quot;20148&quot; value=&quot;5&quot;/&gt;&lt;property id=&quot;20300&quot; value=&quot;Slide 30 - &amp;quot;Stepping up: Public Records Division&amp;quot;&quot;/&gt;&lt;property id=&quot;20307&quot; value=&quot;654&quot;/&gt;&lt;/object&gt;&lt;object type=&quot;3&quot; unique_id=&quot;16119&quot;&gt;&lt;property id=&quot;20148&quot; value=&quot;5&quot;/&gt;&lt;property id=&quot;20300&quot; value=&quot;Slide 31 - &amp;quot;Trademarks FY 2021-22 priorities&amp;quot;&quot;/&gt;&lt;property id=&quot;20307&quot; value=&quot;656&quot;/&gt;&lt;/object&gt;&lt;object type=&quot;3&quot; unique_id=&quot;16120&quot;&gt;&lt;property id=&quot;20148&quot; value=&quot;5&quot;/&gt;&lt;property id=&quot;20300&quot; value=&quot;Slide 32 - &amp;quot;Trademarks FY 2021-22 priorities&amp;#x0D;&amp;quot;&quot;/&gt;&lt;property id=&quot;20307&quot; value=&quot;439&quot;/&gt;&lt;/object&gt;&lt;object type=&quot;3&quot; unique_id=&quot;16121&quot;&gt;&lt;property id=&quot;20148&quot; value=&quot;5&quot;/&gt;&lt;property id=&quot;20300&quot; value=&quot;Slide 33 - &amp;quot;Operations update&amp;quot;&quot;/&gt;&lt;property id=&quot;20307&quot; value=&quot;748&quot;/&gt;&lt;/object&gt;&lt;object type=&quot;3&quot; unique_id=&quot;16122&quot;&gt;&lt;property id=&quot;20148&quot; value=&quot;5&quot;/&gt;&lt;property id=&quot;20300&quot; value=&quot;Slide 34 - &amp;quot;Unexamined application inventory (classes)&amp;quot;&quot;/&gt;&lt;property id=&quot;20307&quot; value=&quot;684&quot;/&gt;&lt;/object&gt;&lt;object type=&quot;3&quot; unique_id=&quot;16123&quot;&gt;&lt;property id=&quot;20148&quot; value=&quot;5&quot;/&gt;&lt;property id=&quot;20300&quot; value=&quot;Slide 35 - &amp;quot;Current processing timelines&amp;quot;&quot;/&gt;&lt;property id=&quot;20307&quot; value=&quot;686&quot;/&gt;&lt;/object&gt;&lt;object type=&quot;3&quot; unique_id=&quot;16124&quot;&gt;&lt;property id=&quot;20148&quot; value=&quot;5&quot;/&gt;&lt;property id=&quot;20300&quot; value=&quot;Slide 36 - &amp;quot;Processing wait times: webpage&amp;quot;&quot;/&gt;&lt;property id=&quot;20307&quot; value=&quot;687&quot;/&gt;&lt;/object&gt;&lt;object type=&quot;3&quot; unique_id=&quot;16125&quot;&gt;&lt;property id=&quot;20148&quot; value=&quot;5&quot;/&gt;&lt;property id=&quot;20300&quot; value=&quot;Slide 37 - &amp;quot;Combating the surge&amp;quot;&quot;/&gt;&lt;property id=&quot;20307&quot; value=&quot;706&quot;/&gt;&lt;/object&gt;&lt;object type=&quot;3&quot; unique_id=&quot;16126&quot;&gt;&lt;property id=&quot;20148&quot; value=&quot;5&quot;/&gt;&lt;property id=&quot;20300&quot; value=&quot;Slide 38 - &amp;quot;Staffing and process&amp;quot;&quot;/&gt;&lt;property id=&quot;20307&quot; value=&quot;688&quot;/&gt;&lt;/object&gt;&lt;object type=&quot;3&quot; unique_id=&quot;16127&quot;&gt;&lt;property id=&quot;20148&quot; value=&quot;5&quot;/&gt;&lt;property id=&quot;20300&quot; value=&quot;Slide 39 - &amp;quot;Communications&amp;quot;&quot;/&gt;&lt;property id=&quot;20307&quot; value=&quot;689&quot;/&gt;&lt;/object&gt;&lt;object type=&quot;3&quot; unique_id=&quot;16128&quot;&gt;&lt;property id=&quot;20148&quot; value=&quot;5&quot;/&gt;&lt;property id=&quot;20300&quot; value=&quot;Slide 40 - &amp;quot;TM dashboard in action&amp;quot;&quot;/&gt;&lt;property id=&quot;20307&quot; value=&quot;690&quot;/&gt;&lt;/object&gt;&lt;object type=&quot;3&quot; unique_id=&quot;16129&quot;&gt;&lt;property id=&quot;20148&quot; value=&quot;5&quot;/&gt;&lt;property id=&quot;20300&quot; value=&quot;Slide 41 - &amp;quot;Trademark Modernization Act: Final Rule&amp;quot;&quot;/&gt;&lt;property id=&quot;20307&quot; value=&quot;749&quot;/&gt;&lt;/object&gt;&lt;object type=&quot;3&quot; unique_id=&quot;16130&quot;&gt;&lt;property id=&quot;20148&quot; value=&quot;5&quot;/&gt;&lt;property id=&quot;20300&quot; value=&quot;Slide 42 - &amp;quot;Trademark Modernization Act&amp;quot;&quot;/&gt;&lt;property id=&quot;20307&quot; value=&quot;661&quot;/&gt;&lt;/object&gt;&lt;object type=&quot;3&quot; unique_id=&quot;16131&quot;&gt;&lt;property id=&quot;20148&quot; value=&quot;5&quot;/&gt;&lt;property id=&quot;20300&quot; value=&quot;Slide 43 - &amp;quot;TMA implementation timeline&amp;quot;&quot;/&gt;&lt;property id=&quot;20307&quot; value=&quot;663&quot;/&gt;&lt;/object&gt;&lt;object type=&quot;3&quot; unique_id=&quot;16132&quot;&gt;&lt;property id=&quot;20148&quot; value=&quot;5&quot;/&gt;&lt;property id=&quot;20300&quot; value=&quot;Slide 44 - &amp;quot;The OIG audit report: implementing recommendations&amp;quot;&quot;/&gt;&lt;property id=&quot;20307&quot; value=&quot;513&quot;/&gt;&lt;/object&gt;&lt;object type=&quot;3&quot; unique_id=&quot;16133&quot;&gt;&lt;property id=&quot;20148&quot; value=&quot;5&quot;/&gt;&lt;property id=&quot;20300&quot; value=&quot;Slide 45 - &amp;quot;Office of the Inspector General (OIG) Department of Commerce&amp;quot;&quot;/&gt;&lt;property id=&quot;20307&quot; value=&quot;662&quot;/&gt;&lt;/object&gt;&lt;object type=&quot;3&quot; unique_id=&quot;16134&quot;&gt;&lt;property id=&quot;20148&quot; value=&quot;5&quot;/&gt;&lt;property id=&quot;20300&quot; value=&quot;Slide 46 - &amp;quot;OIG audit&amp;quot;&quot;/&gt;&lt;property id=&quot;20307&quot; value=&quot;664&quot;/&gt;&lt;/object&gt;&lt;object type=&quot;3&quot; unique_id=&quot;16135&quot;&gt;&lt;property id=&quot;20148&quot; value=&quot;5&quot;/&gt;&lt;property id=&quot;20300&quot; value=&quot;Slide 47 - &amp;quot;OIG findings during audit period&amp;quot;&quot;/&gt;&lt;property id=&quot;20307&quot; value=&quot;665&quot;/&gt;&lt;/object&gt;&lt;object type=&quot;3&quot; unique_id=&quot;16136&quot;&gt;&lt;property id=&quot;20148&quot; value=&quot;5&quot;/&gt;&lt;property id=&quot;20300&quot; value=&quot;Slide 48 - &amp;quot;OIG audit report&amp;quot;&quot;/&gt;&lt;property id=&quot;20307&quot; value=&quot;666&quot;/&gt;&lt;/object&gt;&lt;object type=&quot;3&quot; unique_id=&quot;16137&quot;&gt;&lt;property id=&quot;20148&quot; value=&quot;5&quot;/&gt;&lt;property id=&quot;20300&quot; value=&quot;Slide 49 - &amp;quot;Address verification&amp;quot;&quot;/&gt;&lt;property id=&quot;20307&quot; value=&quot;667&quot;/&gt;&lt;/object&gt;&lt;object type=&quot;3&quot; unique_id=&quot;16138&quot;&gt;&lt;property id=&quot;20148&quot; value=&quot;5&quot;/&gt;&lt;property id=&quot;20300&quot; value=&quot;Slide 50 - &amp;quot;Holding attorneys accountable&amp;quot;&quot;/&gt;&lt;property id=&quot;20307&quot; value=&quot;668&quot;/&gt;&lt;/object&gt;&lt;object type=&quot;3&quot; unique_id=&quot;16139&quot;&gt;&lt;property id=&quot;20148&quot; value=&quot;5&quot;/&gt;&lt;property id=&quot;20300&quot; value=&quot;Slide 51 - &amp;quot;OIG audit report&amp;quot;&quot;/&gt;&lt;property id=&quot;20307&quot; value=&quot;669&quot;/&gt;&lt;/object&gt;&lt;object type=&quot;3&quot; unique_id=&quot;16140&quot;&gt;&lt;property id=&quot;20148&quot; value=&quot;5&quot;/&gt;&lt;property id=&quot;20300&quot; value=&quot;Slide 52 - &amp;quot;Digitally altered specimens&amp;quot;&quot;/&gt;&lt;property id=&quot;20307&quot; value=&quot;670&quot;/&gt;&lt;/object&gt;&lt;object type=&quot;3&quot; unique_id=&quot;16141&quot;&gt;&lt;property id=&quot;20148&quot; value=&quot;5&quot;/&gt;&lt;property id=&quot;20300&quot; value=&quot;Slide 53 - &amp;quot;OIG audit report&amp;quot;&quot;/&gt;&lt;property id=&quot;20307&quot; value=&quot;671&quot;/&gt;&lt;/object&gt;&lt;object type=&quot;3&quot; unique_id=&quot;16142&quot;&gt;&lt;property id=&quot;20148&quot; value=&quot;5&quot;/&gt;&lt;property id=&quot;20300&quot; value=&quot;Slide 54 - &amp;quot;Disparate goods&amp;quot;&quot;/&gt;&lt;property id=&quot;20307&quot; value=&quot;672&quot;/&gt;&lt;/object&gt;&lt;object type=&quot;3&quot; unique_id=&quot;16143&quot;&gt;&lt;property id=&quot;20148&quot; value=&quot;5&quot;/&gt;&lt;property id=&quot;20300&quot; value=&quot;Slide 55 - &amp;quot;OIG audit report&amp;quot;&quot;/&gt;&lt;property id=&quot;20307&quot; value=&quot;673&quot;/&gt;&lt;/object&gt;&lt;object type=&quot;3&quot; unique_id=&quot;16144&quot;&gt;&lt;property id=&quot;20148&quot; value=&quot;5&quot;/&gt;&lt;property id=&quot;20300&quot; value=&quot;Slide 56 - &amp;quot;Risk framework&amp;quot;&quot;/&gt;&lt;property id=&quot;20307&quot; value=&quot;674&quot;/&gt;&lt;/object&gt;&lt;object type=&quot;3&quot; unique_id=&quot;16145&quot;&gt;&lt;property id=&quot;20148&quot; value=&quot;5&quot;/&gt;&lt;property id=&quot;20300&quot; value=&quot;Slide 57 - &amp;quot;Sanctions transparency&amp;quot;&quot;/&gt;&lt;property id=&quot;20307&quot; value=&quot;514&quot;/&gt;&lt;/object&gt;&lt;object type=&quot;3&quot; unique_id=&quot;16146&quot;&gt;&lt;property id=&quot;20148&quot; value=&quot;5&quot;/&gt;&lt;property id=&quot;20300&quot; value=&quot;Slide 58 - &amp;quot;Administrative sanctions process&amp;quot;&quot;/&gt;&lt;property id=&quot;20307&quot; value=&quot;675&quot;/&gt;&lt;/object&gt;&lt;object type=&quot;3&quot; unique_id=&quot;16147&quot;&gt;&lt;property id=&quot;20148&quot; value=&quot;5&quot;/&gt;&lt;property id=&quot;20300&quot; value=&quot;Slide 59 - &amp;quot;IT highlights&amp;quot;&quot;/&gt;&lt;property id=&quot;20307&quot; value=&quot;750&quot;/&gt;&lt;/object&gt;&lt;object type=&quot;3&quot; unique_id=&quot;16148&quot;&gt;&lt;property id=&quot;20148&quot; value=&quot;5&quot;/&gt;&lt;property id=&quot;20300&quot; value=&quot;Slide 60 - &amp;quot;Trademarks IT business highlights&amp;quot;&quot;/&gt;&lt;property id=&quot;20307&quot; value=&quot;714&quot;/&gt;&lt;/object&gt;&lt;object type=&quot;3&quot; unique_id=&quot;16149&quot;&gt;&lt;property id=&quot;20148&quot; value=&quot;5&quot;/&gt;&lt;property id=&quot;20300&quot; value=&quot;Slide 61 - &amp;quot;Trademarks IT business highlights, cont’d&amp;quot;&quot;/&gt;&lt;property id=&quot;20307&quot; value=&quot;715&quot;/&gt;&lt;/object&gt;&lt;object type=&quot;3&quot; unique_id=&quot;16150&quot;&gt;&lt;property id=&quot;20148&quot; value=&quot;5&quot;/&gt;&lt;property id=&quot;20300&quot; value=&quot;Slide 62 - &amp;quot;Around Trademarks: Customer Outreach&amp;quot;&quot;/&gt;&lt;property id=&quot;20307&quot; value=&quot;751&quot;/&gt;&lt;/object&gt;&lt;object type=&quot;3&quot; unique_id=&quot;16151&quot;&gt;&lt;property id=&quot;20148&quot; value=&quot;5&quot;/&gt;&lt;property id=&quot;20300&quot; value=&quot;Slide 63 - &amp;quot;Trademarks Customer Outreach&amp;quot;&quot;/&gt;&lt;property id=&quot;20307&quot; value=&quot;730&quot;/&gt;&lt;/object&gt;&lt;object type=&quot;3&quot; unique_id=&quot;16152&quot;&gt;&lt;property id=&quot;20148&quot; value=&quot;5&quot;/&gt;&lt;property id=&quot;20300&quot; value=&quot;Slide 64 - &amp;quot;Outreach audience and focus&amp;quot;&quot;/&gt;&lt;property id=&quot;20307&quot; value=&quot;731&quot;/&gt;&lt;/object&gt;&lt;object type=&quot;3&quot; unique_id=&quot;16153&quot;&gt;&lt;property id=&quot;20148&quot; value=&quot;5&quot;/&gt;&lt;property id=&quot;20300&quot; value=&quot;Slide 65 - &amp;quot;Outreach audience and focus&amp;quot;&quot;/&gt;&lt;property id=&quot;20307&quot; value=&quot;732&quot;/&gt;&lt;/object&gt;&lt;object type=&quot;3&quot; unique_id=&quot;16154&quot;&gt;&lt;property id=&quot;20148&quot; value=&quot;5&quot;/&gt;&lt;property id=&quot;20300&quot; value=&quot;Slide 66 - &amp;quot;Novice owners and practitioners&amp;quot;&quot;/&gt;&lt;property id=&quot;20307&quot; value=&quot;733&quot;/&gt;&lt;/object&gt;&lt;object type=&quot;3&quot; unique_id=&quot;16155&quot;&gt;&lt;property id=&quot;20148&quot; value=&quot;5&quot;/&gt;&lt;property id=&quot;20300&quot; value=&quot;Slide 67 - &amp;quot;Novice owners and practitioners&amp;quot;&quot;/&gt;&lt;property id=&quot;20307&quot; value=&quot;734&quot;/&gt;&lt;/object&gt;&lt;object type=&quot;3&quot; unique_id=&quot;16156&quot;&gt;&lt;property id=&quot;20148&quot; value=&quot;5&quot;/&gt;&lt;property id=&quot;20300&quot; value=&quot;Slide 68 - &amp;quot;Novice owners and practitioners&amp;quot;&quot;/&gt;&lt;property id=&quot;20307&quot; value=&quot;735&quot;/&gt;&lt;/object&gt;&lt;object type=&quot;3&quot; unique_id=&quot;16157&quot;&gt;&lt;property id=&quot;20148&quot; value=&quot;5&quot;/&gt;&lt;property id=&quot;20300&quot; value=&quot;Slide 69 - &amp;quot;Novice owners and practitioners&amp;quot;&quot;/&gt;&lt;property id=&quot;20307&quot; value=&quot;736&quot;/&gt;&lt;/object&gt;&lt;object type=&quot;3&quot; unique_id=&quot;16158&quot;&gt;&lt;property id=&quot;20148&quot; value=&quot;5&quot;/&gt;&lt;property id=&quot;20300&quot; value=&quot;Slide 70 - &amp;quot;Novice owners and practitioners&amp;quot;&quot;/&gt;&lt;property id=&quot;20307&quot; value=&quot;737&quot;/&gt;&lt;/object&gt;&lt;object type=&quot;3&quot; unique_id=&quot;16159&quot;&gt;&lt;property id=&quot;20148&quot; value=&quot;5&quot;/&gt;&lt;property id=&quot;20300&quot; value=&quot;Slide 71 - &amp;quot;Experienced practitioners&amp;quot;&quot;/&gt;&lt;property id=&quot;20307&quot; value=&quot;738&quot;/&gt;&lt;/object&gt;&lt;object type=&quot;3&quot; unique_id=&quot;16160&quot;&gt;&lt;property id=&quot;20148&quot; value=&quot;5&quot;/&gt;&lt;property id=&quot;20300&quot; value=&quot;Slide 72 - &amp;quot;Experienced practitioners&amp;quot;&quot;/&gt;&lt;property id=&quot;20307&quot; value=&quot;739&quot;/&gt;&lt;/object&gt;&lt;object type=&quot;3&quot; unique_id=&quot;16161&quot;&gt;&lt;property id=&quot;20148&quot; value=&quot;5&quot;/&gt;&lt;property id=&quot;20300&quot; value=&quot;Slide 73 - &amp;quot;Experienced practitioners&amp;quot;&quot;/&gt;&lt;property id=&quot;20307&quot; value=&quot;740&quot;/&gt;&lt;/object&gt;&lt;object type=&quot;3&quot; unique_id=&quot;16162&quot;&gt;&lt;property id=&quot;20148&quot; value=&quot;5&quot;/&gt;&lt;property id=&quot;20300&quot; value=&quot;Slide 74 - &amp;quot;Customer experience&amp;quot;&quot;/&gt;&lt;property id=&quot;20307&quot; value=&quot;741&quot;/&gt;&lt;/object&gt;&lt;object type=&quot;3&quot; unique_id=&quot;16163&quot;&gt;&lt;property id=&quot;20148&quot; value=&quot;5&quot;/&gt;&lt;property id=&quot;20300&quot; value=&quot;Slide 75 - &amp;quot;Customer experience&amp;quot;&quot;/&gt;&lt;property id=&quot;20307&quot; value=&quot;742&quot;/&gt;&lt;/object&gt;&lt;object type=&quot;3&quot; unique_id=&quot;16164&quot;&gt;&lt;property id=&quot;20148&quot; value=&quot;5&quot;/&gt;&lt;property id=&quot;20300&quot; value=&quot;Slide 76 - &amp;quot;Equity and inclusion&amp;quot;&quot;/&gt;&lt;property id=&quot;20307&quot; value=&quot;743&quot;/&gt;&lt;/object&gt;&lt;object type=&quot;3&quot; unique_id=&quot;16165&quot;&gt;&lt;property id=&quot;20148&quot; value=&quot;5&quot;/&gt;&lt;property id=&quot;20300&quot; value=&quot;Slide 77 - &amp;quot;BREAK &amp;quot;&quot;/&gt;&lt;property id=&quot;20307&quot; value=&quot;562&quot;/&gt;&lt;/object&gt;&lt;object type=&quot;3&quot; unique_id=&quot;16166&quot;&gt;&lt;property id=&quot;20148&quot; value=&quot;5&quot;/&gt;&lt;property id=&quot;20300&quot; value=&quot;Slide 78 - &amp;quot;Office of the Chief Information Officer (OCIO) update&amp;quot;&quot;/&gt;&lt;property id=&quot;20307&quot; value=&quot;724&quot;/&gt;&lt;/object&gt;&lt;object type=&quot;3&quot; unique_id=&quot;16167&quot;&gt;&lt;property id=&quot;20148&quot; value=&quot;5&quot;/&gt;&lt;property id=&quot;20300&quot; value=&quot;Slide 79 - &amp;quot;OCIO IT highlights&amp;quot;&quot;/&gt;&lt;property id=&quot;20307&quot; value=&quot;713&quot;/&gt;&lt;/object&gt;&lt;object type=&quot;3&quot; unique_id=&quot;16168&quot;&gt;&lt;property id=&quot;20148&quot; value=&quot;5&quot;/&gt;&lt;property id=&quot;20300&quot; value=&quot;Slide 80 - &amp;quot;Legislative/Governmental Affairs update&amp;quot;&quot;/&gt;&lt;property id=&quot;20307&quot; value=&quot;725&quot;/&gt;&lt;/object&gt;&lt;object type=&quot;3&quot; unique_id=&quot;16169&quot;&gt;&lt;property id=&quot;20148&quot; value=&quot;5&quot;/&gt;&lt;property id=&quot;20300&quot; value=&quot;Slide 81 - &amp;quot;Legislative Activity   117th Congress&amp;quot;&quot;/&gt;&lt;property id=&quot;20307&quot; value=&quot;762&quot;/&gt;&lt;/object&gt;&lt;object type=&quot;3&quot; unique_id=&quot;16170&quot;&gt;&lt;property id=&quot;20148&quot; value=&quot;5&quot;/&gt;&lt;property id=&quot;20300&quot; value=&quot;Slide 82 - &amp;quot;Legislative Activity  117th Congress&amp;quot;&quot;/&gt;&lt;property id=&quot;20307&quot; value=&quot;763&quot;/&gt;&lt;/object&gt;&lt;object type=&quot;3&quot; unique_id=&quot;16171&quot;&gt;&lt;property id=&quot;20148&quot; value=&quot;5&quot;/&gt;&lt;property id=&quot;20300&quot; value=&quot;Slide 83 - &amp;quot;Thank you!&amp;quot;&quot;/&gt;&lt;property id=&quot;20307&quot; value=&quot;764&quot;/&gt;&lt;/object&gt;&lt;object type=&quot;3&quot; unique_id=&quot;16172&quot;&gt;&lt;property id=&quot;20148&quot; value=&quot;5&quot;/&gt;&lt;property id=&quot;20300&quot; value=&quot;Slide 84 - &amp;quot;Office of Policy and International Affairs (OPIA) update&amp;quot;&quot;/&gt;&lt;property id=&quot;20307&quot; value=&quot;726&quot;/&gt;&lt;/object&gt;&lt;object type=&quot;3&quot; unique_id=&quot;16173&quot;&gt;&lt;property id=&quot;20148&quot; value=&quot;5&quot;/&gt;&lt;property id=&quot;20300&quot; value=&quot;Slide 85 - &amp;quot;Topics for discussion&amp;quot;&quot;/&gt;&lt;property id=&quot;20307&quot; value=&quot;777&quot;/&gt;&lt;/object&gt;&lt;object type=&quot;3&quot; unique_id=&quot;16174&quot;&gt;&lt;property id=&quot;20148&quot; value=&quot;5&quot;/&gt;&lt;property id=&quot;20300&quot; value=&quot;Slide 86 - &amp;quot;ICANN updates&amp;quot;&quot;/&gt;&lt;property id=&quot;20307&quot; value=&quot;778&quot;/&gt;&lt;/object&gt;&lt;object type=&quot;3&quot; unique_id=&quot;16175&quot;&gt;&lt;property id=&quot;20148&quot; value=&quot;5&quot;/&gt;&lt;property id=&quot;20300&quot; value=&quot;Slide 87 - &amp;quot;Update on Madrid-related developments at the World Intellectual Property Organization&amp;quot;&quot;/&gt;&lt;property id=&quot;20307&quot; value=&quot;779&quot;/&gt;&lt;/object&gt;&lt;object type=&quot;3&quot; unique_id=&quot;16176&quot;&gt;&lt;property id=&quot;20148&quot; value=&quot;5&quot;/&gt;&lt;property id=&quot;20300&quot; value=&quot;Slide 88 - &amp;quot;TM5&amp;quot;&quot;/&gt;&lt;property id=&quot;20307&quot; value=&quot;780&quot;/&gt;&lt;/object&gt;&lt;object type=&quot;3&quot; unique_id=&quot;16177&quot;&gt;&lt;property id=&quot;20148&quot; value=&quot;5&quot;/&gt;&lt;property id=&quot;20300&quot; value=&quot;Slide 89 - &amp;quot;Requests for authentication of documents&amp;quot;&quot;/&gt;&lt;property id=&quot;20307&quot; value=&quot;781&quot;/&gt;&lt;/object&gt;&lt;object type=&quot;3&quot; unique_id=&quot;16178&quot;&gt;&lt;property id=&quot;20148&quot; value=&quot;5&quot;/&gt;&lt;property id=&quot;20300&quot; value=&quot;Slide 90 - &amp;quot;OPIA training – some highlights&amp;quot;&quot;/&gt;&lt;property id=&quot;20307&quot; value=&quot;782&quot;/&gt;&lt;/object&gt;&lt;object type=&quot;3&quot; unique_id=&quot;16180&quot;&gt;&lt;property id=&quot;20148&quot; value=&quot;5&quot;/&gt;&lt;property id=&quot;20300&quot; value=&quot;Slide 91 - &amp;quot;Trademark Trial and Appeal Board (TTAB) update&amp;quot;&quot;/&gt;&lt;property id=&quot;20307&quot; value=&quot;727&quot;/&gt;&lt;/object&gt;&lt;object type=&quot;3&quot; unique_id=&quot;16181&quot;&gt;&lt;property id=&quot;20148&quot; value=&quot;5&quot;/&gt;&lt;property id=&quot;20300&quot; value=&quot;Slide 92 - &amp;quot;Moderating filings in FY20&amp;quot;&quot;/&gt;&lt;property id=&quot;20307&quot; value=&quot;765&quot;/&gt;&lt;/object&gt;&lt;object type=&quot;3&quot; unique_id=&quot;16182&quot;&gt;&lt;property id=&quot;20148&quot; value=&quot;5&quot;/&gt;&lt;property id=&quot;20300&quot; value=&quot;Slide 93 - &amp;quot;Continued moderation in FY21&amp;quot;&quot;/&gt;&lt;property id=&quot;20307&quot; value=&quot;766&quot;/&gt;&lt;/object&gt;&lt;object type=&quot;3&quot; unique_id=&quot;16183&quot;&gt;&lt;property id=&quot;20148&quot; value=&quot;5&quot;/&gt;&lt;property id=&quot;20300&quot; value=&quot;Slide 94 - &amp;quot;Pendency goals met in FY21&amp;quot;&quot;/&gt;&lt;property id=&quot;20307&quot; value=&quot;767&quot;/&gt;&lt;/object&gt;&lt;object type=&quot;3&quot; unique_id=&quot;16184&quot;&gt;&lt;property id=&quot;20148&quot; value=&quot;5&quot;/&gt;&lt;property id=&quot;20300&quot; value=&quot;Slide 95 - &amp;quot;“End to End” processing in FY21&amp;quot;&quot;/&gt;&lt;property id=&quot;20307&quot; value=&quot;768&quot;/&gt;&lt;/object&gt;&lt;object type=&quot;3&quot; unique_id=&quot;16185&quot;&gt;&lt;property id=&quot;20148&quot; value=&quot;5&quot;/&gt;&lt;property id=&quot;20300&quot; value=&quot;Slide 96 - &amp;quot;Pretrial Conference pilot&amp;quot;&quot;/&gt;&lt;property id=&quot;20307&quot; value=&quot;769&quot;/&gt;&lt;/object&gt;&lt;object type=&quot;3&quot; unique_id=&quot;16186&quot;&gt;&lt;property id=&quot;20148&quot; value=&quot;5&quot;/&gt;&lt;property id=&quot;20300&quot; value=&quot;Slide 97 - &amp;quot;Pretrial conference pilot&amp;quot;&quot;/&gt;&lt;property id=&quot;20307&quot; value=&quot;770&quot;/&gt;&lt;/object&gt;&lt;object type=&quot;3&quot; unique_id=&quot;16187&quot;&gt;&lt;property id=&quot;20148&quot; value=&quot;5&quot;/&gt;&lt;property id=&quot;20300&quot; value=&quot;Slide 98 - &amp;quot;Benefits&amp;quot;&quot;/&gt;&lt;property id=&quot;20307&quot; value=&quot;771&quot;/&gt;&lt;/object&gt;&lt;object type=&quot;3&quot; unique_id=&quot;16188&quot;&gt;&lt;property id=&quot;20148&quot; value=&quot;5&quot;/&gt;&lt;property id=&quot;20300&quot; value=&quot;Slide 99 - &amp;quot;Recommendations&amp;quot;&quot;/&gt;&lt;property id=&quot;20307&quot; value=&quot;772&quot;/&gt;&lt;/object&gt;&lt;object type=&quot;3&quot; unique_id=&quot;16189&quot;&gt;&lt;property id=&quot;20148&quot; value=&quot;5&quot;/&gt;&lt;property id=&quot;20300&quot; value=&quot;Slide 100 - &amp;quot;Recommendations&amp;quot;&quot;/&gt;&lt;property id=&quot;20307&quot; value=&quot;773&quot;/&gt;&lt;/object&gt;&lt;object type=&quot;3&quot; unique_id=&quot;16190&quot;&gt;&lt;property id=&quot;20148&quot; value=&quot;5&quot;/&gt;&lt;property id=&quot;20300&quot; value=&quot;Slide 101 - &amp;quot;Recommendations&amp;quot;&quot;/&gt;&lt;property id=&quot;20307&quot; value=&quot;774&quot;/&gt;&lt;/object&gt;&lt;object type=&quot;3&quot; unique_id=&quot;16191&quot;&gt;&lt;property id=&quot;20148&quot; value=&quot;5&quot;/&gt;&lt;property id=&quot;20300&quot; value=&quot;Slide 102 - &amp;quot;Recommendations&amp;quot;&quot;/&gt;&lt;property id=&quot;20307&quot; value=&quot;775&quot;/&gt;&lt;/object&gt;&lt;object type=&quot;3&quot; unique_id=&quot;16192&quot;&gt;&lt;property id=&quot;20148&quot; value=&quot;5&quot;/&gt;&lt;property id=&quot;20300&quot; value=&quot;Slide 103 - &amp;quot;Input needed&amp;quot;&quot;/&gt;&lt;property id=&quot;20307&quot; value=&quot;776&quot;/&gt;&lt;/object&gt;&lt;object type=&quot;3&quot; unique_id=&quot;16193&quot;&gt;&lt;property id=&quot;20148&quot; value=&quot;5&quot;/&gt;&lt;property id=&quot;20300&quot; value=&quot;Slide 104 - &amp;quot;Public comments &amp;amp; adjournment&amp;quot;&quot;/&gt;&lt;property id=&quot;20307&quot; value=&quot;744&quot;/&gt;&lt;/object&gt;&lt;/object&gt;&lt;object type=&quot;8&quot; unique_id=&quot;1010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rand master navy">
  <a:themeElements>
    <a:clrScheme name="USPTO Brand 3">
      <a:dk1>
        <a:sysClr val="windowText" lastClr="000000"/>
      </a:dk1>
      <a:lt1>
        <a:sysClr val="window" lastClr="FFFFFF"/>
      </a:lt1>
      <a:dk2>
        <a:srgbClr val="004C97"/>
      </a:dk2>
      <a:lt2>
        <a:srgbClr val="003865"/>
      </a:lt2>
      <a:accent1>
        <a:srgbClr val="009CDE"/>
      </a:accent1>
      <a:accent2>
        <a:srgbClr val="A6192E"/>
      </a:accent2>
      <a:accent3>
        <a:srgbClr val="007A33"/>
      </a:accent3>
      <a:accent4>
        <a:srgbClr val="671E75"/>
      </a:accent4>
      <a:accent5>
        <a:srgbClr val="7A9A01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5-2019.potx" id="{D5283AF1-6455-4446-97EB-4673327DC4A8}" vid="{0B379B7A-3DB9-4DF8-B35D-BBA506628A1A}"/>
    </a:ext>
  </a:extLst>
</a:theme>
</file>

<file path=ppt/theme/theme2.xml><?xml version="1.0" encoding="utf-8"?>
<a:theme xmlns:a="http://schemas.openxmlformats.org/drawingml/2006/main" name="Brand master navy no logo">
  <a:themeElements>
    <a:clrScheme name="USPTO Brand">
      <a:dk1>
        <a:sysClr val="windowText" lastClr="000000"/>
      </a:dk1>
      <a:lt1>
        <a:sysClr val="window" lastClr="FFFFFF"/>
      </a:lt1>
      <a:dk2>
        <a:srgbClr val="004C97"/>
      </a:dk2>
      <a:lt2>
        <a:srgbClr val="EEECE1"/>
      </a:lt2>
      <a:accent1>
        <a:srgbClr val="009CDE"/>
      </a:accent1>
      <a:accent2>
        <a:srgbClr val="A6192E"/>
      </a:accent2>
      <a:accent3>
        <a:srgbClr val="7A9A01"/>
      </a:accent3>
      <a:accent4>
        <a:srgbClr val="671E75"/>
      </a:accent4>
      <a:accent5>
        <a:srgbClr val="4BACC6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5-2019.potx" id="{D5283AF1-6455-4446-97EB-4673327DC4A8}" vid="{C799CDEF-97B4-429F-A381-1137B1DB09AD}"/>
    </a:ext>
  </a:extLst>
</a:theme>
</file>

<file path=ppt/theme/theme3.xml><?xml version="1.0" encoding="utf-8"?>
<a:theme xmlns:a="http://schemas.openxmlformats.org/drawingml/2006/main" name="1_Brand master navy">
  <a:themeElements>
    <a:clrScheme name="USPTO Brand 3">
      <a:dk1>
        <a:sysClr val="windowText" lastClr="000000"/>
      </a:dk1>
      <a:lt1>
        <a:sysClr val="window" lastClr="FFFFFF"/>
      </a:lt1>
      <a:dk2>
        <a:srgbClr val="004C97"/>
      </a:dk2>
      <a:lt2>
        <a:srgbClr val="003865"/>
      </a:lt2>
      <a:accent1>
        <a:srgbClr val="009CDE"/>
      </a:accent1>
      <a:accent2>
        <a:srgbClr val="A6192E"/>
      </a:accent2>
      <a:accent3>
        <a:srgbClr val="007A33"/>
      </a:accent3>
      <a:accent4>
        <a:srgbClr val="671E75"/>
      </a:accent4>
      <a:accent5>
        <a:srgbClr val="7A9A01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5-2019.potx" id="{8B3D07DD-1239-401E-93C8-2E55201437C4}" vid="{D012A0E0-A8F1-4958-8B8C-02837AD3D7F7}"/>
    </a:ext>
  </a:extLst>
</a:theme>
</file>

<file path=ppt/theme/theme4.xml><?xml version="1.0" encoding="utf-8"?>
<a:theme xmlns:a="http://schemas.openxmlformats.org/drawingml/2006/main" name="1_Brand master navy no logo">
  <a:themeElements>
    <a:clrScheme name="USPTO Brand">
      <a:dk1>
        <a:sysClr val="windowText" lastClr="000000"/>
      </a:dk1>
      <a:lt1>
        <a:sysClr val="window" lastClr="FFFFFF"/>
      </a:lt1>
      <a:dk2>
        <a:srgbClr val="004C97"/>
      </a:dk2>
      <a:lt2>
        <a:srgbClr val="EEECE1"/>
      </a:lt2>
      <a:accent1>
        <a:srgbClr val="009CDE"/>
      </a:accent1>
      <a:accent2>
        <a:srgbClr val="A6192E"/>
      </a:accent2>
      <a:accent3>
        <a:srgbClr val="7A9A01"/>
      </a:accent3>
      <a:accent4>
        <a:srgbClr val="671E75"/>
      </a:accent4>
      <a:accent5>
        <a:srgbClr val="4BACC6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5-2019.potx" id="{D5283AF1-6455-4446-97EB-4673327DC4A8}" vid="{C799CDEF-97B4-429F-A381-1137B1DB09AD}"/>
    </a:ext>
  </a:extLst>
</a:theme>
</file>

<file path=ppt/theme/theme5.xml><?xml version="1.0" encoding="utf-8"?>
<a:theme xmlns:a="http://schemas.openxmlformats.org/drawingml/2006/main" name="2_Brand master navy">
  <a:themeElements>
    <a:clrScheme name="USPTO Brand 3">
      <a:dk1>
        <a:sysClr val="windowText" lastClr="000000"/>
      </a:dk1>
      <a:lt1>
        <a:sysClr val="window" lastClr="FFFFFF"/>
      </a:lt1>
      <a:dk2>
        <a:srgbClr val="004C97"/>
      </a:dk2>
      <a:lt2>
        <a:srgbClr val="003865"/>
      </a:lt2>
      <a:accent1>
        <a:srgbClr val="009CDE"/>
      </a:accent1>
      <a:accent2>
        <a:srgbClr val="A6192E"/>
      </a:accent2>
      <a:accent3>
        <a:srgbClr val="007A33"/>
      </a:accent3>
      <a:accent4>
        <a:srgbClr val="671E75"/>
      </a:accent4>
      <a:accent5>
        <a:srgbClr val="7A9A01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5-2019.potx" id="{D5283AF1-6455-4446-97EB-4673327DC4A8}" vid="{0B379B7A-3DB9-4DF8-B35D-BBA506628A1A}"/>
    </a:ext>
  </a:extLst>
</a:theme>
</file>

<file path=ppt/theme/theme6.xml><?xml version="1.0" encoding="utf-8"?>
<a:theme xmlns:a="http://schemas.openxmlformats.org/drawingml/2006/main" name="2_Brand master navy no logo">
  <a:themeElements>
    <a:clrScheme name="USPTO Brand">
      <a:dk1>
        <a:sysClr val="windowText" lastClr="000000"/>
      </a:dk1>
      <a:lt1>
        <a:sysClr val="window" lastClr="FFFFFF"/>
      </a:lt1>
      <a:dk2>
        <a:srgbClr val="004C97"/>
      </a:dk2>
      <a:lt2>
        <a:srgbClr val="EEECE1"/>
      </a:lt2>
      <a:accent1>
        <a:srgbClr val="009CDE"/>
      </a:accent1>
      <a:accent2>
        <a:srgbClr val="A6192E"/>
      </a:accent2>
      <a:accent3>
        <a:srgbClr val="7A9A01"/>
      </a:accent3>
      <a:accent4>
        <a:srgbClr val="671E75"/>
      </a:accent4>
      <a:accent5>
        <a:srgbClr val="4BACC6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5-2019.potx" id="{8B3D07DD-1239-401E-93C8-2E55201437C4}" vid="{1ADA14F3-CD49-4E1E-9B65-FF2ABE8240E6}"/>
    </a:ext>
  </a:extLst>
</a:theme>
</file>

<file path=ppt/theme/theme7.xml><?xml version="1.0" encoding="utf-8"?>
<a:theme xmlns:a="http://schemas.openxmlformats.org/drawingml/2006/main" name="1_Brand master navy">
  <a:themeElements>
    <a:clrScheme name="USPTO Brand 3">
      <a:dk1>
        <a:sysClr val="windowText" lastClr="000000"/>
      </a:dk1>
      <a:lt1>
        <a:sysClr val="window" lastClr="FFFFFF"/>
      </a:lt1>
      <a:dk2>
        <a:srgbClr val="004C97"/>
      </a:dk2>
      <a:lt2>
        <a:srgbClr val="003865"/>
      </a:lt2>
      <a:accent1>
        <a:srgbClr val="009CDE"/>
      </a:accent1>
      <a:accent2>
        <a:srgbClr val="A6192E"/>
      </a:accent2>
      <a:accent3>
        <a:srgbClr val="007A33"/>
      </a:accent3>
      <a:accent4>
        <a:srgbClr val="671E75"/>
      </a:accent4>
      <a:accent5>
        <a:srgbClr val="7A9A01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5-2019.potx" id="{8B3D07DD-1239-401E-93C8-2E55201437C4}" vid="{D012A0E0-A8F1-4958-8B8C-02837AD3D7F7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4B8C5B36C5F498CAD675D6F4D02FE" ma:contentTypeVersion="11" ma:contentTypeDescription="Create a new document." ma:contentTypeScope="" ma:versionID="f95e90c6e693d32921b2f278c5c78952">
  <xsd:schema xmlns:xsd="http://www.w3.org/2001/XMLSchema" xmlns:xs="http://www.w3.org/2001/XMLSchema" xmlns:p="http://schemas.microsoft.com/office/2006/metadata/properties" xmlns:ns3="c1914182-5dd0-42d0-9bf9-fa9c42eac4e5" xmlns:ns4="94b4c645-0522-4a51-906e-a10bc2da41b1" targetNamespace="http://schemas.microsoft.com/office/2006/metadata/properties" ma:root="true" ma:fieldsID="2d251241ee4025f7fd7d9ec7ae662f7a" ns3:_="" ns4:_="">
    <xsd:import namespace="c1914182-5dd0-42d0-9bf9-fa9c42eac4e5"/>
    <xsd:import namespace="94b4c645-0522-4a51-906e-a10bc2da41b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14182-5dd0-42d0-9bf9-fa9c42eac4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4c645-0522-4a51-906e-a10bc2da41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D1E9AA-B2EC-4B64-8FCB-9E117DA3372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1914182-5dd0-42d0-9bf9-fa9c42eac4e5"/>
    <ds:schemaRef ds:uri="http://purl.org/dc/elements/1.1/"/>
    <ds:schemaRef ds:uri="http://schemas.microsoft.com/office/2006/metadata/properties"/>
    <ds:schemaRef ds:uri="94b4c645-0522-4a51-906e-a10bc2da41b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A31E5C3-0D98-4CF3-944C-0FC27CC46D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914182-5dd0-42d0-9bf9-fa9c42eac4e5"/>
    <ds:schemaRef ds:uri="94b4c645-0522-4a51-906e-a10bc2da41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C739E9-ACA5-4C1C-80AD-7AC460DBD4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296</Words>
  <Application>Microsoft Office PowerPoint</Application>
  <PresentationFormat>Custom</PresentationFormat>
  <Paragraphs>62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Arial</vt:lpstr>
      <vt:lpstr>Calibri</vt:lpstr>
      <vt:lpstr>Courier New</vt:lpstr>
      <vt:lpstr>Segoe UI</vt:lpstr>
      <vt:lpstr>Segoe UI Light</vt:lpstr>
      <vt:lpstr>Segoe UI Semibold</vt:lpstr>
      <vt:lpstr>Times New Roman</vt:lpstr>
      <vt:lpstr>Wingdings</vt:lpstr>
      <vt:lpstr>Brand master navy</vt:lpstr>
      <vt:lpstr>Brand master navy no logo</vt:lpstr>
      <vt:lpstr>1_Brand master navy</vt:lpstr>
      <vt:lpstr>1_Brand master navy no logo</vt:lpstr>
      <vt:lpstr>2_Brand master navy</vt:lpstr>
      <vt:lpstr>2_Brand master navy no logo</vt:lpstr>
      <vt:lpstr>1_Brand master navy</vt:lpstr>
      <vt:lpstr>Operations update</vt:lpstr>
      <vt:lpstr>FY21-22 Pendency </vt:lpstr>
      <vt:lpstr>Unexamined application inventory</vt:lpstr>
      <vt:lpstr>Trademarks performance: Quality</vt:lpstr>
      <vt:lpstr>Current processing timelines</vt:lpstr>
      <vt:lpstr>Staffing and process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TPAC Public Presentation 2020-10-30 Full 508</dc:title>
  <dc:creator>Wilkins, Jo Ann</dc:creator>
  <cp:keywords>TPAC</cp:keywords>
  <cp:lastModifiedBy>Grammatica Fletcher, Mickey</cp:lastModifiedBy>
  <cp:revision>4</cp:revision>
  <cp:lastPrinted>2021-05-14T15:21:54Z</cp:lastPrinted>
  <dcterms:created xsi:type="dcterms:W3CDTF">2020-10-20T03:52:06Z</dcterms:created>
  <dcterms:modified xsi:type="dcterms:W3CDTF">2022-08-04T22:05:56Z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2020-07-24T00:00:00Z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2020-10-20T00:00:00Z</vt:filetime>
  </property>
  <property fmtid="{D5CDD505-2E9C-101B-9397-08002B2CF9AE}" pid="5" name="ContentTypeId">
    <vt:lpwstr>0x01010002E4B8C5B36C5F498CAD675D6F4D02FE</vt:lpwstr>
  </property>
</Properties>
</file>