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xlsx" ContentType="application/vnd.openxmlformats-officedocument.spreadsheetml.sheet"/>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4.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7.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2.xml" ContentType="application/vnd.openxmlformats-officedocument.drawingml.chartshape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1" r:id="rId1"/>
    <p:sldMasterId id="2147483676" r:id="rId2"/>
    <p:sldMasterId id="2147483683" r:id="rId3"/>
    <p:sldMasterId id="2147483690" r:id="rId4"/>
    <p:sldMasterId id="2147483697" r:id="rId5"/>
    <p:sldMasterId id="2147483714" r:id="rId6"/>
    <p:sldMasterId id="2147483723" r:id="rId7"/>
    <p:sldMasterId id="2147483731" r:id="rId8"/>
  </p:sldMasterIdLst>
  <p:notesMasterIdLst>
    <p:notesMasterId r:id="rId50"/>
  </p:notesMasterIdLst>
  <p:handoutMasterIdLst>
    <p:handoutMasterId r:id="rId51"/>
  </p:handoutMasterIdLst>
  <p:sldIdLst>
    <p:sldId id="258" r:id="rId9"/>
    <p:sldId id="535" r:id="rId10"/>
    <p:sldId id="617" r:id="rId11"/>
    <p:sldId id="543" r:id="rId12"/>
    <p:sldId id="616" r:id="rId13"/>
    <p:sldId id="613" r:id="rId14"/>
    <p:sldId id="573" r:id="rId15"/>
    <p:sldId id="540" r:id="rId16"/>
    <p:sldId id="571" r:id="rId17"/>
    <p:sldId id="575" r:id="rId18"/>
    <p:sldId id="542" r:id="rId19"/>
    <p:sldId id="650" r:id="rId20"/>
    <p:sldId id="652" r:id="rId21"/>
    <p:sldId id="557" r:id="rId22"/>
    <p:sldId id="642" r:id="rId23"/>
    <p:sldId id="621" r:id="rId24"/>
    <p:sldId id="637" r:id="rId25"/>
    <p:sldId id="627" r:id="rId26"/>
    <p:sldId id="628" r:id="rId27"/>
    <p:sldId id="629" r:id="rId28"/>
    <p:sldId id="630" r:id="rId29"/>
    <p:sldId id="601" r:id="rId30"/>
    <p:sldId id="606" r:id="rId31"/>
    <p:sldId id="635" r:id="rId32"/>
    <p:sldId id="591" r:id="rId33"/>
    <p:sldId id="631" r:id="rId34"/>
    <p:sldId id="604" r:id="rId35"/>
    <p:sldId id="607" r:id="rId36"/>
    <p:sldId id="612" r:id="rId37"/>
    <p:sldId id="577" r:id="rId38"/>
    <p:sldId id="656" r:id="rId39"/>
    <p:sldId id="657" r:id="rId40"/>
    <p:sldId id="586" r:id="rId41"/>
    <p:sldId id="643" r:id="rId42"/>
    <p:sldId id="644" r:id="rId43"/>
    <p:sldId id="645" r:id="rId44"/>
    <p:sldId id="655" r:id="rId45"/>
    <p:sldId id="633" r:id="rId46"/>
    <p:sldId id="666" r:id="rId47"/>
    <p:sldId id="512" r:id="rId48"/>
    <p:sldId id="556" r:id="rId49"/>
  </p:sldIdLst>
  <p:sldSz cx="9144000" cy="5715000" type="screen16x1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24"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a:srgbClr val="339933"/>
    <a:srgbClr val="FF9900"/>
    <a:srgbClr val="16446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01" autoAdjust="0"/>
    <p:restoredTop sz="86978" autoAdjust="0"/>
  </p:normalViewPr>
  <p:slideViewPr>
    <p:cSldViewPr snapToGrid="0" snapToObjects="1">
      <p:cViewPr varScale="1">
        <p:scale>
          <a:sx n="68" d="100"/>
          <a:sy n="68" d="100"/>
        </p:scale>
        <p:origin x="1566" y="60"/>
      </p:cViewPr>
      <p:guideLst>
        <p:guide orient="horz" pos="1800"/>
        <p:guide pos="2880"/>
      </p:guideLst>
    </p:cSldViewPr>
  </p:slideViewPr>
  <p:notesTextViewPr>
    <p:cViewPr>
      <p:scale>
        <a:sx n="100" d="100"/>
        <a:sy n="100" d="100"/>
      </p:scale>
      <p:origin x="0" y="0"/>
    </p:cViewPr>
  </p:notesTextViewPr>
  <p:notesViewPr>
    <p:cSldViewPr snapToGrid="0" snapToObjects="1">
      <p:cViewPr varScale="1">
        <p:scale>
          <a:sx n="98" d="100"/>
          <a:sy n="98" d="100"/>
        </p:scale>
        <p:origin x="3546"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handoutMaster" Target="handoutMasters/handoutMaster1.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Warning letters</c:v>
                </c:pt>
              </c:strCache>
            </c:strRef>
          </c:tx>
          <c:spPr>
            <a:solidFill>
              <a:schemeClr val="accent1"/>
            </a:solidFill>
            <a:ln>
              <a:noFill/>
            </a:ln>
            <a:effectLst/>
          </c:spPr>
          <c:invertIfNegative val="0"/>
          <c:dLbls>
            <c:dLbl>
              <c:idx val="4"/>
              <c:layout>
                <c:manualLayout>
                  <c:x val="-1.6975112544026657E-16"/>
                  <c:y val="3.385279965004374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D11-49EE-A7D8-40FEDB58B187}"/>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Sheet1!$A$3:$A$7</c:f>
              <c:strCache>
                <c:ptCount val="5"/>
                <c:pt idx="0">
                  <c:v>FY2017</c:v>
                </c:pt>
                <c:pt idx="1">
                  <c:v>FY2018</c:v>
                </c:pt>
                <c:pt idx="2">
                  <c:v>FY2019</c:v>
                </c:pt>
                <c:pt idx="3">
                  <c:v>FY2020</c:v>
                </c:pt>
                <c:pt idx="4">
                  <c:v>FY2021</c:v>
                </c:pt>
              </c:strCache>
            </c:strRef>
          </c:cat>
          <c:val>
            <c:numRef>
              <c:f>Sheet1!$B$3:$B$7</c:f>
              <c:numCache>
                <c:formatCode>General</c:formatCode>
                <c:ptCount val="5"/>
                <c:pt idx="0">
                  <c:v>40</c:v>
                </c:pt>
                <c:pt idx="1">
                  <c:v>31</c:v>
                </c:pt>
                <c:pt idx="2">
                  <c:v>41</c:v>
                </c:pt>
                <c:pt idx="3">
                  <c:v>32</c:v>
                </c:pt>
                <c:pt idx="4">
                  <c:v>14</c:v>
                </c:pt>
              </c:numCache>
            </c:numRef>
          </c:val>
          <c:extLst>
            <c:ext xmlns:c16="http://schemas.microsoft.com/office/drawing/2014/chart" uri="{C3380CC4-5D6E-409C-BE32-E72D297353CC}">
              <c16:uniqueId val="{00000000-60BE-4B21-8DE9-7DBCC1C6E8AD}"/>
            </c:ext>
          </c:extLst>
        </c:ser>
        <c:ser>
          <c:idx val="1"/>
          <c:order val="1"/>
          <c:tx>
            <c:strRef>
              <c:f>Sheet1!$C$1</c:f>
              <c:strCache>
                <c:ptCount val="1"/>
                <c:pt idx="0">
                  <c:v>Published formal matters</c:v>
                </c:pt>
              </c:strCache>
            </c:strRef>
          </c:tx>
          <c:spPr>
            <a:solidFill>
              <a:schemeClr val="accent2"/>
            </a:solidFill>
            <a:ln>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1-60BE-4B21-8DE9-7DBCC1C6E8AD}"/>
                </c:ext>
              </c:extLst>
            </c:dLbl>
            <c:dLbl>
              <c:idx val="1"/>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2-60BE-4B21-8DE9-7DBCC1C6E8AD}"/>
                </c:ext>
              </c:extLst>
            </c:dLbl>
            <c:dLbl>
              <c:idx val="2"/>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3-60BE-4B21-8DE9-7DBCC1C6E8AD}"/>
                </c:ext>
              </c:extLst>
            </c:dLbl>
            <c:dLbl>
              <c:idx val="3"/>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4-60BE-4B21-8DE9-7DBCC1C6E8AD}"/>
                </c:ext>
              </c:extLst>
            </c:dLbl>
            <c:dLbl>
              <c:idx val="4"/>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1-3D11-49EE-A7D8-40FEDB58B187}"/>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Sheet1!$A$3:$A$7</c:f>
              <c:strCache>
                <c:ptCount val="5"/>
                <c:pt idx="0">
                  <c:v>FY2017</c:v>
                </c:pt>
                <c:pt idx="1">
                  <c:v>FY2018</c:v>
                </c:pt>
                <c:pt idx="2">
                  <c:v>FY2019</c:v>
                </c:pt>
                <c:pt idx="3">
                  <c:v>FY2020</c:v>
                </c:pt>
                <c:pt idx="4">
                  <c:v>FY2021</c:v>
                </c:pt>
              </c:strCache>
            </c:strRef>
          </c:cat>
          <c:val>
            <c:numRef>
              <c:f>Sheet1!$C$3:$C$7</c:f>
              <c:numCache>
                <c:formatCode>General</c:formatCode>
                <c:ptCount val="5"/>
                <c:pt idx="0">
                  <c:v>37</c:v>
                </c:pt>
                <c:pt idx="1">
                  <c:v>33</c:v>
                </c:pt>
                <c:pt idx="2">
                  <c:v>45</c:v>
                </c:pt>
                <c:pt idx="3">
                  <c:v>28</c:v>
                </c:pt>
                <c:pt idx="4">
                  <c:v>24</c:v>
                </c:pt>
              </c:numCache>
            </c:numRef>
          </c:val>
          <c:extLst>
            <c:ext xmlns:c16="http://schemas.microsoft.com/office/drawing/2014/chart" uri="{C3380CC4-5D6E-409C-BE32-E72D297353CC}">
              <c16:uniqueId val="{00000005-60BE-4B21-8DE9-7DBCC1C6E8AD}"/>
            </c:ext>
          </c:extLst>
        </c:ser>
        <c:ser>
          <c:idx val="2"/>
          <c:order val="2"/>
          <c:tx>
            <c:strRef>
              <c:f>Sheet1!$D$1</c:f>
              <c:strCache>
                <c:ptCount val="1"/>
                <c:pt idx="0">
                  <c:v>Reciprocal</c:v>
                </c:pt>
              </c:strCache>
            </c:strRef>
          </c:tx>
          <c:spPr>
            <a:solidFill>
              <a:srgbClr val="FF99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Sheet1!$A$3:$A$7</c:f>
              <c:strCache>
                <c:ptCount val="5"/>
                <c:pt idx="0">
                  <c:v>FY2017</c:v>
                </c:pt>
                <c:pt idx="1">
                  <c:v>FY2018</c:v>
                </c:pt>
                <c:pt idx="2">
                  <c:v>FY2019</c:v>
                </c:pt>
                <c:pt idx="3">
                  <c:v>FY2020</c:v>
                </c:pt>
                <c:pt idx="4">
                  <c:v>FY2021</c:v>
                </c:pt>
              </c:strCache>
            </c:strRef>
          </c:cat>
          <c:val>
            <c:numRef>
              <c:f>Sheet1!$D$3:$D$7</c:f>
              <c:numCache>
                <c:formatCode>General</c:formatCode>
                <c:ptCount val="5"/>
                <c:pt idx="0">
                  <c:v>17</c:v>
                </c:pt>
                <c:pt idx="1">
                  <c:v>22</c:v>
                </c:pt>
                <c:pt idx="2">
                  <c:v>19</c:v>
                </c:pt>
                <c:pt idx="3">
                  <c:v>13</c:v>
                </c:pt>
                <c:pt idx="4">
                  <c:v>5</c:v>
                </c:pt>
              </c:numCache>
            </c:numRef>
          </c:val>
          <c:extLst>
            <c:ext xmlns:c16="http://schemas.microsoft.com/office/drawing/2014/chart" uri="{C3380CC4-5D6E-409C-BE32-E72D297353CC}">
              <c16:uniqueId val="{00000006-60BE-4B21-8DE9-7DBCC1C6E8AD}"/>
            </c:ext>
          </c:extLst>
        </c:ser>
        <c:dLbls>
          <c:dLblPos val="outEnd"/>
          <c:showLegendKey val="0"/>
          <c:showVal val="1"/>
          <c:showCatName val="0"/>
          <c:showSerName val="0"/>
          <c:showPercent val="0"/>
          <c:showBubbleSize val="0"/>
        </c:dLbls>
        <c:gapWidth val="219"/>
        <c:overlap val="-27"/>
        <c:axId val="555557304"/>
        <c:axId val="555548776"/>
      </c:barChart>
      <c:catAx>
        <c:axId val="5555573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55548776"/>
        <c:crosses val="autoZero"/>
        <c:auto val="1"/>
        <c:lblAlgn val="ctr"/>
        <c:lblOffset val="100"/>
        <c:noMultiLvlLbl val="0"/>
      </c:catAx>
      <c:valAx>
        <c:axId val="5555487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555573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US" dirty="0"/>
              <a:t>FY 2020</a:t>
            </a:r>
          </a:p>
        </c:rich>
      </c:tx>
      <c:layout>
        <c:manualLayout>
          <c:xMode val="edge"/>
          <c:yMode val="edge"/>
          <c:x val="0.42953021134749869"/>
          <c:y val="9.5146567751972957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FY 2019</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CB4A-43DA-8F25-B7AAD6C05A29}"/>
              </c:ext>
            </c:extLst>
          </c:dPt>
          <c:dPt>
            <c:idx val="1"/>
            <c:bubble3D val="0"/>
            <c:spPr>
              <a:solidFill>
                <a:schemeClr val="accent2">
                  <a:lumMod val="60000"/>
                  <a:lumOff val="4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3-CB4A-43DA-8F25-B7AAD6C05A29}"/>
              </c:ext>
            </c:extLst>
          </c:dPt>
          <c:dPt>
            <c:idx val="2"/>
            <c:bubble3D val="0"/>
            <c:spPr>
              <a:solidFill>
                <a:srgbClr val="339933"/>
              </a:solidFill>
              <a:ln w="25400">
                <a:solidFill>
                  <a:schemeClr val="lt1"/>
                </a:solidFill>
              </a:ln>
              <a:effectLst/>
              <a:sp3d contourW="25400">
                <a:contourClr>
                  <a:schemeClr val="lt1"/>
                </a:contourClr>
              </a:sp3d>
            </c:spPr>
            <c:extLst>
              <c:ext xmlns:c16="http://schemas.microsoft.com/office/drawing/2014/chart" uri="{C3380CC4-5D6E-409C-BE32-E72D297353CC}">
                <c16:uniqueId val="{00000005-CB4A-43DA-8F25-B7AAD6C05A29}"/>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CB4A-43DA-8F25-B7AAD6C05A29}"/>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3"/>
                <c:pt idx="0">
                  <c:v>Patent Attorneys</c:v>
                </c:pt>
                <c:pt idx="1">
                  <c:v>Patent Agents</c:v>
                </c:pt>
                <c:pt idx="2">
                  <c:v>Trademark Attorneys</c:v>
                </c:pt>
              </c:strCache>
            </c:strRef>
          </c:cat>
          <c:val>
            <c:numRef>
              <c:f>Sheet1!$B$2:$B$5</c:f>
              <c:numCache>
                <c:formatCode>General</c:formatCode>
                <c:ptCount val="4"/>
                <c:pt idx="0">
                  <c:v>22</c:v>
                </c:pt>
                <c:pt idx="1">
                  <c:v>1</c:v>
                </c:pt>
                <c:pt idx="2">
                  <c:v>5</c:v>
                </c:pt>
              </c:numCache>
            </c:numRef>
          </c:val>
          <c:extLst>
            <c:ext xmlns:c16="http://schemas.microsoft.com/office/drawing/2014/chart" uri="{C3380CC4-5D6E-409C-BE32-E72D297353CC}">
              <c16:uniqueId val="{00000008-CB4A-43DA-8F25-B7AAD6C05A29}"/>
            </c:ext>
          </c:extLst>
        </c:ser>
        <c:dLbls>
          <c:showLegendKey val="0"/>
          <c:showVal val="0"/>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US" dirty="0"/>
              <a:t>FY 2017</a:t>
            </a:r>
          </a:p>
        </c:rich>
      </c:tx>
      <c:layout>
        <c:manualLayout>
          <c:xMode val="edge"/>
          <c:yMode val="edge"/>
          <c:x val="0.42953021134749869"/>
          <c:y val="9.5146567751972957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FY 2017</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314D-435D-958C-3A3F6598CF5A}"/>
              </c:ext>
            </c:extLst>
          </c:dPt>
          <c:dPt>
            <c:idx val="1"/>
            <c:bubble3D val="0"/>
            <c:spPr>
              <a:solidFill>
                <a:schemeClr val="accent2">
                  <a:lumMod val="60000"/>
                  <a:lumOff val="4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3-314D-435D-958C-3A3F6598CF5A}"/>
              </c:ext>
            </c:extLst>
          </c:dPt>
          <c:dPt>
            <c:idx val="2"/>
            <c:bubble3D val="0"/>
            <c:spPr>
              <a:solidFill>
                <a:srgbClr val="339933"/>
              </a:solidFill>
              <a:ln w="25400">
                <a:solidFill>
                  <a:schemeClr val="lt1"/>
                </a:solidFill>
              </a:ln>
              <a:effectLst/>
              <a:sp3d contourW="25400">
                <a:contourClr>
                  <a:schemeClr val="lt1"/>
                </a:contourClr>
              </a:sp3d>
            </c:spPr>
            <c:extLst>
              <c:ext xmlns:c16="http://schemas.microsoft.com/office/drawing/2014/chart" uri="{C3380CC4-5D6E-409C-BE32-E72D297353CC}">
                <c16:uniqueId val="{00000005-314D-435D-958C-3A3F6598CF5A}"/>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314D-435D-958C-3A3F6598CF5A}"/>
              </c:ext>
            </c:extLst>
          </c:dPt>
          <c:dLbls>
            <c:dLbl>
              <c:idx val="1"/>
              <c:layout>
                <c:manualLayout>
                  <c:x val="0.11189084177363819"/>
                  <c:y val="-0.1136639756194048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14D-435D-958C-3A3F6598CF5A}"/>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3"/>
                <c:pt idx="0">
                  <c:v>Patent Attorneys</c:v>
                </c:pt>
                <c:pt idx="1">
                  <c:v>Patent Agents</c:v>
                </c:pt>
                <c:pt idx="2">
                  <c:v>Trademark Attorneys</c:v>
                </c:pt>
              </c:strCache>
            </c:strRef>
          </c:cat>
          <c:val>
            <c:numRef>
              <c:f>Sheet1!$B$2:$B$5</c:f>
              <c:numCache>
                <c:formatCode>General</c:formatCode>
                <c:ptCount val="4"/>
                <c:pt idx="0">
                  <c:v>25</c:v>
                </c:pt>
                <c:pt idx="1">
                  <c:v>3</c:v>
                </c:pt>
                <c:pt idx="2">
                  <c:v>9</c:v>
                </c:pt>
              </c:numCache>
            </c:numRef>
          </c:val>
          <c:extLst>
            <c:ext xmlns:c16="http://schemas.microsoft.com/office/drawing/2014/chart" uri="{C3380CC4-5D6E-409C-BE32-E72D297353CC}">
              <c16:uniqueId val="{00000008-314D-435D-958C-3A3F6598CF5A}"/>
            </c:ext>
          </c:extLst>
        </c:ser>
        <c:dLbls>
          <c:showLegendKey val="0"/>
          <c:showVal val="0"/>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US" dirty="0"/>
              <a:t>FY 2018</a:t>
            </a:r>
          </a:p>
        </c:rich>
      </c:tx>
      <c:layout>
        <c:manualLayout>
          <c:xMode val="edge"/>
          <c:yMode val="edge"/>
          <c:x val="0.42953021134749869"/>
          <c:y val="9.5146567751972957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FY 2018</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7773-4606-B1A9-4CFF97F32B04}"/>
              </c:ext>
            </c:extLst>
          </c:dPt>
          <c:dPt>
            <c:idx val="1"/>
            <c:bubble3D val="0"/>
            <c:spPr>
              <a:solidFill>
                <a:schemeClr val="accent2">
                  <a:lumMod val="60000"/>
                  <a:lumOff val="4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3-7773-4606-B1A9-4CFF97F32B04}"/>
              </c:ext>
            </c:extLst>
          </c:dPt>
          <c:dPt>
            <c:idx val="2"/>
            <c:bubble3D val="0"/>
            <c:spPr>
              <a:solidFill>
                <a:srgbClr val="339933"/>
              </a:solidFill>
              <a:ln w="25400">
                <a:solidFill>
                  <a:schemeClr val="lt1"/>
                </a:solidFill>
              </a:ln>
              <a:effectLst/>
              <a:sp3d contourW="25400">
                <a:contourClr>
                  <a:schemeClr val="lt1"/>
                </a:contourClr>
              </a:sp3d>
            </c:spPr>
            <c:extLst>
              <c:ext xmlns:c16="http://schemas.microsoft.com/office/drawing/2014/chart" uri="{C3380CC4-5D6E-409C-BE32-E72D297353CC}">
                <c16:uniqueId val="{00000005-7773-4606-B1A9-4CFF97F32B04}"/>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7773-4606-B1A9-4CFF97F32B04}"/>
              </c:ext>
            </c:extLst>
          </c:dPt>
          <c:dLbls>
            <c:dLbl>
              <c:idx val="1"/>
              <c:layout>
                <c:manualLayout>
                  <c:x val="9.4626093127901767E-2"/>
                  <c:y val="-0.1383136331501810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773-4606-B1A9-4CFF97F32B04}"/>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3"/>
                <c:pt idx="0">
                  <c:v>Patent Attorneys</c:v>
                </c:pt>
                <c:pt idx="1">
                  <c:v>Patent Agents</c:v>
                </c:pt>
                <c:pt idx="2">
                  <c:v>Trademark Attorneys</c:v>
                </c:pt>
              </c:strCache>
            </c:strRef>
          </c:cat>
          <c:val>
            <c:numRef>
              <c:f>Sheet1!$B$2:$B$5</c:f>
              <c:numCache>
                <c:formatCode>General</c:formatCode>
                <c:ptCount val="4"/>
                <c:pt idx="0">
                  <c:v>21</c:v>
                </c:pt>
                <c:pt idx="1">
                  <c:v>3</c:v>
                </c:pt>
                <c:pt idx="2">
                  <c:v>9</c:v>
                </c:pt>
              </c:numCache>
            </c:numRef>
          </c:val>
          <c:extLst>
            <c:ext xmlns:c16="http://schemas.microsoft.com/office/drawing/2014/chart" uri="{C3380CC4-5D6E-409C-BE32-E72D297353CC}">
              <c16:uniqueId val="{00000008-7773-4606-B1A9-4CFF97F32B04}"/>
            </c:ext>
          </c:extLst>
        </c:ser>
        <c:dLbls>
          <c:showLegendKey val="0"/>
          <c:showVal val="0"/>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US" dirty="0"/>
              <a:t>FY 2019</a:t>
            </a:r>
          </a:p>
        </c:rich>
      </c:tx>
      <c:layout>
        <c:manualLayout>
          <c:xMode val="edge"/>
          <c:yMode val="edge"/>
          <c:x val="0.42953021134749869"/>
          <c:y val="9.5146567751972957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FY 2019</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8F56-4495-A94F-7FBA5C0BAFEA}"/>
              </c:ext>
            </c:extLst>
          </c:dPt>
          <c:dPt>
            <c:idx val="1"/>
            <c:bubble3D val="0"/>
            <c:spPr>
              <a:solidFill>
                <a:schemeClr val="accent2">
                  <a:lumMod val="60000"/>
                  <a:lumOff val="4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3-8F56-4495-A94F-7FBA5C0BAFEA}"/>
              </c:ext>
            </c:extLst>
          </c:dPt>
          <c:dPt>
            <c:idx val="2"/>
            <c:bubble3D val="0"/>
            <c:spPr>
              <a:solidFill>
                <a:srgbClr val="339933"/>
              </a:solidFill>
              <a:ln w="25400">
                <a:solidFill>
                  <a:schemeClr val="lt1"/>
                </a:solidFill>
              </a:ln>
              <a:effectLst/>
              <a:sp3d contourW="25400">
                <a:contourClr>
                  <a:schemeClr val="lt1"/>
                </a:contourClr>
              </a:sp3d>
            </c:spPr>
            <c:extLst>
              <c:ext xmlns:c16="http://schemas.microsoft.com/office/drawing/2014/chart" uri="{C3380CC4-5D6E-409C-BE32-E72D297353CC}">
                <c16:uniqueId val="{00000005-8F56-4495-A94F-7FBA5C0BAFEA}"/>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8F56-4495-A94F-7FBA5C0BAFEA}"/>
              </c:ext>
            </c:extLst>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3"/>
                <c:pt idx="0">
                  <c:v>Patent Attorneys</c:v>
                </c:pt>
                <c:pt idx="1">
                  <c:v>Patent Agents</c:v>
                </c:pt>
                <c:pt idx="2">
                  <c:v>Trademark Attorneys</c:v>
                </c:pt>
              </c:strCache>
            </c:strRef>
          </c:cat>
          <c:val>
            <c:numRef>
              <c:f>Sheet1!$B$2:$B$5</c:f>
              <c:numCache>
                <c:formatCode>General</c:formatCode>
                <c:ptCount val="4"/>
                <c:pt idx="0">
                  <c:v>25</c:v>
                </c:pt>
                <c:pt idx="1">
                  <c:v>4</c:v>
                </c:pt>
                <c:pt idx="2">
                  <c:v>16</c:v>
                </c:pt>
              </c:numCache>
            </c:numRef>
          </c:val>
          <c:extLst>
            <c:ext xmlns:c16="http://schemas.microsoft.com/office/drawing/2014/chart" uri="{C3380CC4-5D6E-409C-BE32-E72D297353CC}">
              <c16:uniqueId val="{00000008-8F56-4495-A94F-7FBA5C0BAFEA}"/>
            </c:ext>
          </c:extLst>
        </c:ser>
        <c:dLbls>
          <c:showLegendKey val="0"/>
          <c:showVal val="0"/>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US" dirty="0"/>
              <a:t>FY 2021</a:t>
            </a:r>
          </a:p>
        </c:rich>
      </c:tx>
      <c:layout>
        <c:manualLayout>
          <c:xMode val="edge"/>
          <c:yMode val="edge"/>
          <c:x val="0.42953021134749869"/>
          <c:y val="9.5146567751972957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FY 2021</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62AB-4E67-9E9C-195FF492BFAE}"/>
              </c:ext>
            </c:extLst>
          </c:dPt>
          <c:dPt>
            <c:idx val="1"/>
            <c:bubble3D val="0"/>
            <c:spPr>
              <a:solidFill>
                <a:schemeClr val="accent2">
                  <a:lumMod val="60000"/>
                  <a:lumOff val="4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3-62AB-4E67-9E9C-195FF492BFAE}"/>
              </c:ext>
            </c:extLst>
          </c:dPt>
          <c:dPt>
            <c:idx val="2"/>
            <c:bubble3D val="0"/>
            <c:spPr>
              <a:solidFill>
                <a:srgbClr val="339933"/>
              </a:solidFill>
              <a:ln w="25400">
                <a:solidFill>
                  <a:schemeClr val="lt1"/>
                </a:solidFill>
              </a:ln>
              <a:effectLst/>
              <a:sp3d contourW="25400">
                <a:contourClr>
                  <a:schemeClr val="lt1"/>
                </a:contourClr>
              </a:sp3d>
            </c:spPr>
            <c:extLst>
              <c:ext xmlns:c16="http://schemas.microsoft.com/office/drawing/2014/chart" uri="{C3380CC4-5D6E-409C-BE32-E72D297353CC}">
                <c16:uniqueId val="{00000005-62AB-4E67-9E9C-195FF492BFAE}"/>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62AB-4E67-9E9C-195FF492BFAE}"/>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3"/>
                <c:pt idx="0">
                  <c:v>Patent Attorneys</c:v>
                </c:pt>
                <c:pt idx="1">
                  <c:v>Patent Agents</c:v>
                </c:pt>
                <c:pt idx="2">
                  <c:v>Trademark Attorneys</c:v>
                </c:pt>
              </c:strCache>
            </c:strRef>
          </c:cat>
          <c:val>
            <c:numRef>
              <c:f>Sheet1!$B$2:$B$5</c:f>
              <c:numCache>
                <c:formatCode>General</c:formatCode>
                <c:ptCount val="4"/>
                <c:pt idx="0">
                  <c:v>15</c:v>
                </c:pt>
                <c:pt idx="1">
                  <c:v>3</c:v>
                </c:pt>
                <c:pt idx="2">
                  <c:v>6</c:v>
                </c:pt>
              </c:numCache>
            </c:numRef>
          </c:val>
          <c:extLst>
            <c:ext xmlns:c16="http://schemas.microsoft.com/office/drawing/2014/chart" uri="{C3380CC4-5D6E-409C-BE32-E72D297353CC}">
              <c16:uniqueId val="{00000008-62AB-4E67-9E9C-195FF492BFAE}"/>
            </c:ext>
          </c:extLst>
        </c:ser>
        <c:dLbls>
          <c:dLblPos val="bestFit"/>
          <c:showLegendKey val="0"/>
          <c:showVal val="1"/>
          <c:showCatName val="0"/>
          <c:showSerName val="0"/>
          <c:showPercent val="0"/>
          <c:showBubbleSize val="0"/>
          <c:showLeaderLines val="1"/>
        </c:dLbls>
      </c:pie3DChart>
      <c:spPr>
        <a:noFill/>
        <a:ln>
          <a:noFill/>
        </a:ln>
        <a:effectLst/>
      </c:spPr>
    </c:plotArea>
    <c:legend>
      <c:legendPos val="b"/>
      <c:legendEntry>
        <c:idx val="3"/>
        <c:delete val="1"/>
      </c:legendEntry>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0.30637</cdr:x>
      <cdr:y>0.86449</cdr:y>
    </cdr:from>
    <cdr:to>
      <cdr:x>0.65577</cdr:x>
      <cdr:y>0.9135</cdr:y>
    </cdr:to>
    <cdr:sp macro="" textlink="">
      <cdr:nvSpPr>
        <cdr:cNvPr id="2" name="TextBox 1"/>
        <cdr:cNvSpPr txBox="1"/>
      </cdr:nvSpPr>
      <cdr:spPr>
        <a:xfrm xmlns:a="http://schemas.openxmlformats.org/drawingml/2006/main">
          <a:off x="1233055" y="2077028"/>
          <a:ext cx="1406236" cy="11776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0.30637</cdr:x>
      <cdr:y>0.86449</cdr:y>
    </cdr:from>
    <cdr:to>
      <cdr:x>0.65577</cdr:x>
      <cdr:y>0.9135</cdr:y>
    </cdr:to>
    <cdr:sp macro="" textlink="">
      <cdr:nvSpPr>
        <cdr:cNvPr id="2" name="TextBox 1"/>
        <cdr:cNvSpPr txBox="1"/>
      </cdr:nvSpPr>
      <cdr:spPr>
        <a:xfrm xmlns:a="http://schemas.openxmlformats.org/drawingml/2006/main">
          <a:off x="1233055" y="2077028"/>
          <a:ext cx="1406236" cy="11776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177" tIns="46589" rIns="93177" bIns="46589" rtlCol="0"/>
          <a:lstStyle>
            <a:lvl1pPr algn="l">
              <a:defRPr sz="1200"/>
            </a:lvl1pPr>
          </a:lstStyle>
          <a:p>
            <a:endParaRPr lang="en-US" dirty="0">
              <a:latin typeface="Segoe UI"/>
            </a:endParaRPr>
          </a:p>
        </p:txBody>
      </p:sp>
      <p:sp>
        <p:nvSpPr>
          <p:cNvPr id="3" name="Date Placeholder 2"/>
          <p:cNvSpPr>
            <a:spLocks noGrp="1"/>
          </p:cNvSpPr>
          <p:nvPr>
            <p:ph type="dt" sz="quarter" idx="1"/>
          </p:nvPr>
        </p:nvSpPr>
        <p:spPr>
          <a:xfrm>
            <a:off x="3970939" y="0"/>
            <a:ext cx="3037840" cy="464820"/>
          </a:xfrm>
          <a:prstGeom prst="rect">
            <a:avLst/>
          </a:prstGeom>
        </p:spPr>
        <p:txBody>
          <a:bodyPr vert="horz" lIns="93177" tIns="46589" rIns="93177" bIns="46589" rtlCol="0"/>
          <a:lstStyle>
            <a:lvl1pPr algn="r">
              <a:defRPr sz="1200"/>
            </a:lvl1pPr>
          </a:lstStyle>
          <a:p>
            <a:fld id="{C950A3BB-CAF4-1D4E-B3B2-E95D9B9E66DF}" type="datetimeFigureOut">
              <a:rPr lang="en-US" smtClean="0">
                <a:latin typeface="Segoe UI"/>
              </a:rPr>
              <a:t>6/27/2022</a:t>
            </a:fld>
            <a:endParaRPr lang="en-US" dirty="0">
              <a:latin typeface="Segoe UI"/>
            </a:endParaRPr>
          </a:p>
        </p:txBody>
      </p:sp>
      <p:sp>
        <p:nvSpPr>
          <p:cNvPr id="4" name="Footer Placeholder 3"/>
          <p:cNvSpPr>
            <a:spLocks noGrp="1"/>
          </p:cNvSpPr>
          <p:nvPr>
            <p:ph type="ftr" sz="quarter" idx="2"/>
          </p:nvPr>
        </p:nvSpPr>
        <p:spPr>
          <a:xfrm>
            <a:off x="1" y="8829967"/>
            <a:ext cx="3037840" cy="464820"/>
          </a:xfrm>
          <a:prstGeom prst="rect">
            <a:avLst/>
          </a:prstGeom>
        </p:spPr>
        <p:txBody>
          <a:bodyPr vert="horz" lIns="93177" tIns="46589" rIns="93177" bIns="46589" rtlCol="0" anchor="b"/>
          <a:lstStyle>
            <a:lvl1pPr algn="l">
              <a:defRPr sz="1200"/>
            </a:lvl1pPr>
          </a:lstStyle>
          <a:p>
            <a:endParaRPr lang="en-US" dirty="0">
              <a:latin typeface="Segoe UI"/>
            </a:endParaRPr>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3177" tIns="46589" rIns="93177" bIns="46589" rtlCol="0" anchor="b"/>
          <a:lstStyle>
            <a:lvl1pPr algn="r">
              <a:defRPr sz="1200"/>
            </a:lvl1pPr>
          </a:lstStyle>
          <a:p>
            <a:fld id="{CF44BD52-4119-7642-B93F-8F4EDBD635EC}" type="slidenum">
              <a:rPr lang="en-US" smtClean="0">
                <a:latin typeface="Segoe UI"/>
              </a:rPr>
              <a:t>‹#›</a:t>
            </a:fld>
            <a:endParaRPr lang="en-US" dirty="0">
              <a:latin typeface="Segoe UI"/>
            </a:endParaRPr>
          </a:p>
        </p:txBody>
      </p:sp>
    </p:spTree>
    <p:extLst>
      <p:ext uri="{BB962C8B-B14F-4D97-AF65-F5344CB8AC3E}">
        <p14:creationId xmlns:p14="http://schemas.microsoft.com/office/powerpoint/2010/main" val="358766472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177" tIns="46589" rIns="93177" bIns="46589" rtlCol="0"/>
          <a:lstStyle>
            <a:lvl1pPr algn="l">
              <a:defRPr sz="1200">
                <a:latin typeface="Segoe UI"/>
              </a:defRPr>
            </a:lvl1pPr>
          </a:lstStyle>
          <a:p>
            <a:endParaRPr lang="en-US" dirty="0"/>
          </a:p>
        </p:txBody>
      </p:sp>
      <p:sp>
        <p:nvSpPr>
          <p:cNvPr id="3" name="Date Placeholder 2"/>
          <p:cNvSpPr>
            <a:spLocks noGrp="1"/>
          </p:cNvSpPr>
          <p:nvPr>
            <p:ph type="dt" idx="1"/>
          </p:nvPr>
        </p:nvSpPr>
        <p:spPr>
          <a:xfrm>
            <a:off x="3970939" y="0"/>
            <a:ext cx="3037840" cy="464820"/>
          </a:xfrm>
          <a:prstGeom prst="rect">
            <a:avLst/>
          </a:prstGeom>
        </p:spPr>
        <p:txBody>
          <a:bodyPr vert="horz" lIns="93177" tIns="46589" rIns="93177" bIns="46589" rtlCol="0"/>
          <a:lstStyle>
            <a:lvl1pPr algn="r">
              <a:defRPr sz="1200">
                <a:latin typeface="Segoe UI"/>
              </a:defRPr>
            </a:lvl1pPr>
          </a:lstStyle>
          <a:p>
            <a:fld id="{139B48F8-1A14-4941-902A-1D33547A0B6A}" type="datetimeFigureOut">
              <a:rPr lang="en-US" smtClean="0"/>
              <a:pPr/>
              <a:t>6/27/2022</a:t>
            </a:fld>
            <a:endParaRPr lang="en-US" dirty="0"/>
          </a:p>
        </p:txBody>
      </p:sp>
      <p:sp>
        <p:nvSpPr>
          <p:cNvPr id="4" name="Slide Image Placeholder 3"/>
          <p:cNvSpPr>
            <a:spLocks noGrp="1" noRot="1" noChangeAspect="1"/>
          </p:cNvSpPr>
          <p:nvPr>
            <p:ph type="sldImg" idx="2"/>
          </p:nvPr>
        </p:nvSpPr>
        <p:spPr>
          <a:xfrm>
            <a:off x="715963" y="696913"/>
            <a:ext cx="5578475"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1" y="4415790"/>
            <a:ext cx="5608320" cy="4183380"/>
          </a:xfrm>
          <a:prstGeom prst="rect">
            <a:avLst/>
          </a:prstGeom>
        </p:spPr>
        <p:txBody>
          <a:bodyPr vert="horz" lIns="93177" tIns="46589" rIns="93177" bIns="46589"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1" y="8829967"/>
            <a:ext cx="3037840" cy="464820"/>
          </a:xfrm>
          <a:prstGeom prst="rect">
            <a:avLst/>
          </a:prstGeom>
        </p:spPr>
        <p:txBody>
          <a:bodyPr vert="horz" lIns="93177" tIns="46589" rIns="93177" bIns="46589" rtlCol="0" anchor="b"/>
          <a:lstStyle>
            <a:lvl1pPr algn="l">
              <a:defRPr sz="1200">
                <a:latin typeface="Segoe UI"/>
              </a:defRPr>
            </a:lvl1pPr>
          </a:lstStyle>
          <a:p>
            <a:endParaRPr lang="en-US" dirty="0"/>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77" tIns="46589" rIns="93177" bIns="46589" rtlCol="0" anchor="b"/>
          <a:lstStyle>
            <a:lvl1pPr algn="r">
              <a:defRPr sz="1200">
                <a:latin typeface="Segoe UI"/>
              </a:defRPr>
            </a:lvl1pPr>
          </a:lstStyle>
          <a:p>
            <a:fld id="{C74B1ACE-5EB2-B245-8DCB-331A9858E083}" type="slidenum">
              <a:rPr lang="en-US" smtClean="0"/>
              <a:pPr/>
              <a:t>‹#›</a:t>
            </a:fld>
            <a:endParaRPr lang="en-US" dirty="0"/>
          </a:p>
        </p:txBody>
      </p:sp>
    </p:spTree>
    <p:extLst>
      <p:ext uri="{BB962C8B-B14F-4D97-AF65-F5344CB8AC3E}">
        <p14:creationId xmlns:p14="http://schemas.microsoft.com/office/powerpoint/2010/main" val="417893179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Segoe UI"/>
        <a:ea typeface="+mn-ea"/>
        <a:cs typeface="+mn-cs"/>
      </a:defRPr>
    </a:lvl1pPr>
    <a:lvl2pPr marL="457200" algn="l" defTabSz="457200" rtl="0" eaLnBrk="1" latinLnBrk="0" hangingPunct="1">
      <a:defRPr sz="1200" kern="1200">
        <a:solidFill>
          <a:schemeClr val="tx1"/>
        </a:solidFill>
        <a:latin typeface="Segoe UI"/>
        <a:ea typeface="+mn-ea"/>
        <a:cs typeface="+mn-cs"/>
      </a:defRPr>
    </a:lvl2pPr>
    <a:lvl3pPr marL="914400" algn="l" defTabSz="457200" rtl="0" eaLnBrk="1" latinLnBrk="0" hangingPunct="1">
      <a:defRPr sz="1200" kern="1200">
        <a:solidFill>
          <a:schemeClr val="tx1"/>
        </a:solidFill>
        <a:latin typeface="Segoe UI"/>
        <a:ea typeface="+mn-ea"/>
        <a:cs typeface="+mn-cs"/>
      </a:defRPr>
    </a:lvl3pPr>
    <a:lvl4pPr marL="1371600" algn="l" defTabSz="457200" rtl="0" eaLnBrk="1" latinLnBrk="0" hangingPunct="1">
      <a:defRPr sz="1200" kern="1200">
        <a:solidFill>
          <a:schemeClr val="tx1"/>
        </a:solidFill>
        <a:latin typeface="Segoe UI"/>
        <a:ea typeface="+mn-ea"/>
        <a:cs typeface="+mn-cs"/>
      </a:defRPr>
    </a:lvl4pPr>
    <a:lvl5pPr marL="1828800" algn="l" defTabSz="457200" rtl="0" eaLnBrk="1" latinLnBrk="0" hangingPunct="1">
      <a:defRPr sz="1200" kern="1200">
        <a:solidFill>
          <a:schemeClr val="tx1"/>
        </a:solidFill>
        <a:latin typeface="Segoe UI"/>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696913"/>
            <a:ext cx="557847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1</a:t>
            </a:fld>
            <a:endParaRPr lang="en-US" dirty="0"/>
          </a:p>
        </p:txBody>
      </p:sp>
    </p:spTree>
    <p:extLst>
      <p:ext uri="{BB962C8B-B14F-4D97-AF65-F5344CB8AC3E}">
        <p14:creationId xmlns:p14="http://schemas.microsoft.com/office/powerpoint/2010/main" val="27559431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4B1ACE-5EB2-B245-8DCB-331A9858E083}" type="slidenum">
              <a:rPr kumimoji="0" lang="en-US" sz="1200" b="0" i="0" u="none" strike="noStrike" kern="1200" cap="none" spc="0" normalizeH="0" baseline="0" noProof="0" smtClean="0">
                <a:ln>
                  <a:noFill/>
                </a:ln>
                <a:solidFill>
                  <a:prstClr val="black"/>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41612865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696913"/>
            <a:ext cx="5578475"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4B1ACE-5EB2-B245-8DCB-331A9858E083}" type="slidenum">
              <a:rPr lang="en-US" smtClean="0"/>
              <a:pPr/>
              <a:t>14</a:t>
            </a:fld>
            <a:endParaRPr lang="en-US" dirty="0"/>
          </a:p>
        </p:txBody>
      </p:sp>
    </p:spTree>
    <p:extLst>
      <p:ext uri="{BB962C8B-B14F-4D97-AF65-F5344CB8AC3E}">
        <p14:creationId xmlns:p14="http://schemas.microsoft.com/office/powerpoint/2010/main" val="29755895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696913"/>
            <a:ext cx="557847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15</a:t>
            </a:fld>
            <a:endParaRPr lang="en-US" dirty="0"/>
          </a:p>
        </p:txBody>
      </p:sp>
    </p:spTree>
    <p:extLst>
      <p:ext uri="{BB962C8B-B14F-4D97-AF65-F5344CB8AC3E}">
        <p14:creationId xmlns:p14="http://schemas.microsoft.com/office/powerpoint/2010/main" val="29833533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42950" marR="0" lvl="4" indent="-285750" algn="l" defTabSz="457200" rtl="0" eaLnBrk="1" fontAlgn="auto" latinLnBrk="0" hangingPunct="1">
              <a:lnSpc>
                <a:spcPct val="100000"/>
              </a:lnSpc>
              <a:spcBef>
                <a:spcPts val="0"/>
              </a:spcBef>
              <a:spcAft>
                <a:spcPts val="0"/>
              </a:spcAft>
              <a:buClrTx/>
              <a:buSzTx/>
              <a:buFontTx/>
              <a:buChar char="-"/>
              <a:tabLst/>
              <a:defRPr/>
            </a:pPr>
            <a:endParaRPr lang="en-US" alt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16</a:t>
            </a:fld>
            <a:endParaRPr lang="en-US" dirty="0"/>
          </a:p>
        </p:txBody>
      </p:sp>
    </p:spTree>
    <p:extLst>
      <p:ext uri="{BB962C8B-B14F-4D97-AF65-F5344CB8AC3E}">
        <p14:creationId xmlns:p14="http://schemas.microsoft.com/office/powerpoint/2010/main" val="39357986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42950" marR="0" lvl="4" indent="-285750" algn="l" defTabSz="457200" rtl="0" eaLnBrk="1" fontAlgn="auto" latinLnBrk="0" hangingPunct="1">
              <a:lnSpc>
                <a:spcPct val="100000"/>
              </a:lnSpc>
              <a:spcBef>
                <a:spcPts val="0"/>
              </a:spcBef>
              <a:spcAft>
                <a:spcPts val="0"/>
              </a:spcAft>
              <a:buClrTx/>
              <a:buSzTx/>
              <a:buFontTx/>
              <a:buChar char="-"/>
              <a:tabLst/>
              <a:defRPr/>
            </a:pPr>
            <a:endParaRPr lang="en-US" alt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17</a:t>
            </a:fld>
            <a:endParaRPr lang="en-US" dirty="0"/>
          </a:p>
        </p:txBody>
      </p:sp>
    </p:spTree>
    <p:extLst>
      <p:ext uri="{BB962C8B-B14F-4D97-AF65-F5344CB8AC3E}">
        <p14:creationId xmlns:p14="http://schemas.microsoft.com/office/powerpoint/2010/main" val="41353385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4" indent="0" algn="l" defTabSz="457200" rtl="0" eaLnBrk="1" fontAlgn="auto" latinLnBrk="0" hangingPunct="1">
              <a:lnSpc>
                <a:spcPct val="100000"/>
              </a:lnSpc>
              <a:spcBef>
                <a:spcPts val="0"/>
              </a:spcBef>
              <a:spcAft>
                <a:spcPts val="0"/>
              </a:spcAft>
              <a:buClrTx/>
              <a:buSzTx/>
              <a:buFontTx/>
              <a:buNone/>
              <a:tabLst/>
              <a:defRPr/>
            </a:pPr>
            <a:endParaRPr lang="en-US" alt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18</a:t>
            </a:fld>
            <a:endParaRPr lang="en-US" dirty="0"/>
          </a:p>
        </p:txBody>
      </p:sp>
    </p:spTree>
    <p:extLst>
      <p:ext uri="{BB962C8B-B14F-4D97-AF65-F5344CB8AC3E}">
        <p14:creationId xmlns:p14="http://schemas.microsoft.com/office/powerpoint/2010/main" val="2551048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4" indent="0" algn="l" defTabSz="457200" rtl="0" eaLnBrk="1" fontAlgn="auto" latinLnBrk="0" hangingPunct="1">
              <a:lnSpc>
                <a:spcPct val="100000"/>
              </a:lnSpc>
              <a:spcBef>
                <a:spcPts val="0"/>
              </a:spcBef>
              <a:spcAft>
                <a:spcPts val="0"/>
              </a:spcAft>
              <a:buClrTx/>
              <a:buSzTx/>
              <a:buFontTx/>
              <a:buNone/>
              <a:tabLst/>
              <a:defRPr/>
            </a:pPr>
            <a:endParaRPr lang="en-US" alt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19</a:t>
            </a:fld>
            <a:endParaRPr lang="en-US" dirty="0"/>
          </a:p>
        </p:txBody>
      </p:sp>
    </p:spTree>
    <p:extLst>
      <p:ext uri="{BB962C8B-B14F-4D97-AF65-F5344CB8AC3E}">
        <p14:creationId xmlns:p14="http://schemas.microsoft.com/office/powerpoint/2010/main" val="3964714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696913"/>
            <a:ext cx="557847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20</a:t>
            </a:fld>
            <a:endParaRPr lang="en-US" dirty="0"/>
          </a:p>
        </p:txBody>
      </p:sp>
    </p:spTree>
    <p:extLst>
      <p:ext uri="{BB962C8B-B14F-4D97-AF65-F5344CB8AC3E}">
        <p14:creationId xmlns:p14="http://schemas.microsoft.com/office/powerpoint/2010/main" val="32996619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696913"/>
            <a:ext cx="557847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21</a:t>
            </a:fld>
            <a:endParaRPr lang="en-US" dirty="0"/>
          </a:p>
        </p:txBody>
      </p:sp>
    </p:spTree>
    <p:extLst>
      <p:ext uri="{BB962C8B-B14F-4D97-AF65-F5344CB8AC3E}">
        <p14:creationId xmlns:p14="http://schemas.microsoft.com/office/powerpoint/2010/main" val="29589187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22</a:t>
            </a:fld>
            <a:endParaRPr lang="en-US" dirty="0"/>
          </a:p>
        </p:txBody>
      </p:sp>
    </p:spTree>
    <p:extLst>
      <p:ext uri="{BB962C8B-B14F-4D97-AF65-F5344CB8AC3E}">
        <p14:creationId xmlns:p14="http://schemas.microsoft.com/office/powerpoint/2010/main" val="10058160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696913"/>
            <a:ext cx="557847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2</a:t>
            </a:fld>
            <a:endParaRPr lang="en-US" dirty="0"/>
          </a:p>
        </p:txBody>
      </p:sp>
    </p:spTree>
    <p:extLst>
      <p:ext uri="{BB962C8B-B14F-4D97-AF65-F5344CB8AC3E}">
        <p14:creationId xmlns:p14="http://schemas.microsoft.com/office/powerpoint/2010/main" val="31131911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24</a:t>
            </a:fld>
            <a:endParaRPr lang="en-US" dirty="0"/>
          </a:p>
        </p:txBody>
      </p:sp>
    </p:spTree>
    <p:extLst>
      <p:ext uri="{BB962C8B-B14F-4D97-AF65-F5344CB8AC3E}">
        <p14:creationId xmlns:p14="http://schemas.microsoft.com/office/powerpoint/2010/main" val="8269389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696913"/>
            <a:ext cx="557847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25</a:t>
            </a:fld>
            <a:endParaRPr lang="en-US" dirty="0"/>
          </a:p>
        </p:txBody>
      </p:sp>
    </p:spTree>
    <p:extLst>
      <p:ext uri="{BB962C8B-B14F-4D97-AF65-F5344CB8AC3E}">
        <p14:creationId xmlns:p14="http://schemas.microsoft.com/office/powerpoint/2010/main" val="15896271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696913"/>
            <a:ext cx="557847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26</a:t>
            </a:fld>
            <a:endParaRPr lang="en-US" dirty="0"/>
          </a:p>
        </p:txBody>
      </p:sp>
    </p:spTree>
    <p:extLst>
      <p:ext uri="{BB962C8B-B14F-4D97-AF65-F5344CB8AC3E}">
        <p14:creationId xmlns:p14="http://schemas.microsoft.com/office/powerpoint/2010/main" val="5874829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27</a:t>
            </a:fld>
            <a:endParaRPr lang="en-US" dirty="0"/>
          </a:p>
        </p:txBody>
      </p:sp>
    </p:spTree>
    <p:extLst>
      <p:ext uri="{BB962C8B-B14F-4D97-AF65-F5344CB8AC3E}">
        <p14:creationId xmlns:p14="http://schemas.microsoft.com/office/powerpoint/2010/main" val="12094799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28</a:t>
            </a:fld>
            <a:endParaRPr lang="en-US" dirty="0"/>
          </a:p>
        </p:txBody>
      </p:sp>
    </p:spTree>
    <p:extLst>
      <p:ext uri="{BB962C8B-B14F-4D97-AF65-F5344CB8AC3E}">
        <p14:creationId xmlns:p14="http://schemas.microsoft.com/office/powerpoint/2010/main" val="11897982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29</a:t>
            </a:fld>
            <a:endParaRPr lang="en-US" dirty="0"/>
          </a:p>
        </p:txBody>
      </p:sp>
    </p:spTree>
    <p:extLst>
      <p:ext uri="{BB962C8B-B14F-4D97-AF65-F5344CB8AC3E}">
        <p14:creationId xmlns:p14="http://schemas.microsoft.com/office/powerpoint/2010/main" val="2338282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30</a:t>
            </a:fld>
            <a:endParaRPr lang="en-US" dirty="0"/>
          </a:p>
        </p:txBody>
      </p:sp>
    </p:spTree>
    <p:extLst>
      <p:ext uri="{BB962C8B-B14F-4D97-AF65-F5344CB8AC3E}">
        <p14:creationId xmlns:p14="http://schemas.microsoft.com/office/powerpoint/2010/main" val="11789781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33</a:t>
            </a:fld>
            <a:endParaRPr lang="en-US" dirty="0"/>
          </a:p>
        </p:txBody>
      </p:sp>
    </p:spTree>
    <p:extLst>
      <p:ext uri="{BB962C8B-B14F-4D97-AF65-F5344CB8AC3E}">
        <p14:creationId xmlns:p14="http://schemas.microsoft.com/office/powerpoint/2010/main" val="4206683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696913"/>
            <a:ext cx="557847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34</a:t>
            </a:fld>
            <a:endParaRPr lang="en-US" dirty="0"/>
          </a:p>
        </p:txBody>
      </p:sp>
    </p:spTree>
    <p:extLst>
      <p:ext uri="{BB962C8B-B14F-4D97-AF65-F5344CB8AC3E}">
        <p14:creationId xmlns:p14="http://schemas.microsoft.com/office/powerpoint/2010/main" val="28079701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696913"/>
            <a:ext cx="557847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35</a:t>
            </a:fld>
            <a:endParaRPr lang="en-US" dirty="0"/>
          </a:p>
        </p:txBody>
      </p:sp>
    </p:spTree>
    <p:extLst>
      <p:ext uri="{BB962C8B-B14F-4D97-AF65-F5344CB8AC3E}">
        <p14:creationId xmlns:p14="http://schemas.microsoft.com/office/powerpoint/2010/main" val="12999011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696913"/>
            <a:ext cx="557847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3</a:t>
            </a:fld>
            <a:endParaRPr lang="en-US" dirty="0"/>
          </a:p>
        </p:txBody>
      </p:sp>
    </p:spTree>
    <p:extLst>
      <p:ext uri="{BB962C8B-B14F-4D97-AF65-F5344CB8AC3E}">
        <p14:creationId xmlns:p14="http://schemas.microsoft.com/office/powerpoint/2010/main" val="34758133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4" indent="0" algn="l" defTabSz="457200" rtl="0" eaLnBrk="1" fontAlgn="auto" latinLnBrk="0" hangingPunct="1">
              <a:lnSpc>
                <a:spcPct val="100000"/>
              </a:lnSpc>
              <a:spcBef>
                <a:spcPts val="0"/>
              </a:spcBef>
              <a:spcAft>
                <a:spcPts val="0"/>
              </a:spcAft>
              <a:buClrTx/>
              <a:buSzTx/>
              <a:buFontTx/>
              <a:buNone/>
              <a:tabLst/>
              <a:defRPr/>
            </a:pPr>
            <a:endParaRPr lang="en-US" alt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36</a:t>
            </a:fld>
            <a:endParaRPr lang="en-US" dirty="0"/>
          </a:p>
        </p:txBody>
      </p:sp>
    </p:spTree>
    <p:extLst>
      <p:ext uri="{BB962C8B-B14F-4D97-AF65-F5344CB8AC3E}">
        <p14:creationId xmlns:p14="http://schemas.microsoft.com/office/powerpoint/2010/main" val="27024178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4B1ACE-5EB2-B245-8DCB-331A9858E083}" type="slidenum">
              <a:rPr kumimoji="0" lang="en-US" sz="1200" b="0" i="0" u="none" strike="noStrike" kern="1200" cap="none" spc="0" normalizeH="0" baseline="0" noProof="0" smtClean="0">
                <a:ln>
                  <a:noFill/>
                </a:ln>
                <a:solidFill>
                  <a:prstClr val="black"/>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300738814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38</a:t>
            </a:fld>
            <a:endParaRPr lang="en-US" dirty="0"/>
          </a:p>
        </p:txBody>
      </p:sp>
    </p:spTree>
    <p:extLst>
      <p:ext uri="{BB962C8B-B14F-4D97-AF65-F5344CB8AC3E}">
        <p14:creationId xmlns:p14="http://schemas.microsoft.com/office/powerpoint/2010/main" val="412425936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4B1ACE-5EB2-B245-8DCB-331A9858E083}" type="slidenum">
              <a:rPr kumimoji="0" lang="en-US" sz="1200" b="0" i="0" u="none" strike="noStrike" kern="1200" cap="none" spc="0" normalizeH="0" baseline="0" noProof="0" smtClean="0">
                <a:ln>
                  <a:noFill/>
                </a:ln>
                <a:solidFill>
                  <a:prstClr val="black"/>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109019316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696913"/>
            <a:ext cx="557847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40</a:t>
            </a:fld>
            <a:endParaRPr lang="en-US" dirty="0"/>
          </a:p>
        </p:txBody>
      </p:sp>
    </p:spTree>
    <p:extLst>
      <p:ext uri="{BB962C8B-B14F-4D97-AF65-F5344CB8AC3E}">
        <p14:creationId xmlns:p14="http://schemas.microsoft.com/office/powerpoint/2010/main" val="48410373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696913"/>
            <a:ext cx="557847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41</a:t>
            </a:fld>
            <a:endParaRPr lang="en-US" dirty="0"/>
          </a:p>
        </p:txBody>
      </p:sp>
    </p:spTree>
    <p:extLst>
      <p:ext uri="{BB962C8B-B14F-4D97-AF65-F5344CB8AC3E}">
        <p14:creationId xmlns:p14="http://schemas.microsoft.com/office/powerpoint/2010/main" val="9299347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696913"/>
            <a:ext cx="557847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4</a:t>
            </a:fld>
            <a:endParaRPr lang="en-US" dirty="0"/>
          </a:p>
        </p:txBody>
      </p:sp>
    </p:spTree>
    <p:extLst>
      <p:ext uri="{BB962C8B-B14F-4D97-AF65-F5344CB8AC3E}">
        <p14:creationId xmlns:p14="http://schemas.microsoft.com/office/powerpoint/2010/main" val="2290686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696913"/>
            <a:ext cx="557847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5</a:t>
            </a:fld>
            <a:endParaRPr lang="en-US" dirty="0"/>
          </a:p>
        </p:txBody>
      </p:sp>
    </p:spTree>
    <p:extLst>
      <p:ext uri="{BB962C8B-B14F-4D97-AF65-F5344CB8AC3E}">
        <p14:creationId xmlns:p14="http://schemas.microsoft.com/office/powerpoint/2010/main" val="34900798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696913"/>
            <a:ext cx="5578475"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4B1ACE-5EB2-B245-8DCB-331A9858E083}" type="slidenum">
              <a:rPr lang="en-US" smtClean="0"/>
              <a:pPr/>
              <a:t>6</a:t>
            </a:fld>
            <a:endParaRPr lang="en-US" dirty="0"/>
          </a:p>
        </p:txBody>
      </p:sp>
    </p:spTree>
    <p:extLst>
      <p:ext uri="{BB962C8B-B14F-4D97-AF65-F5344CB8AC3E}">
        <p14:creationId xmlns:p14="http://schemas.microsoft.com/office/powerpoint/2010/main" val="9052706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696913"/>
            <a:ext cx="557847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8</a:t>
            </a:fld>
            <a:endParaRPr lang="en-US" dirty="0"/>
          </a:p>
        </p:txBody>
      </p:sp>
    </p:spTree>
    <p:extLst>
      <p:ext uri="{BB962C8B-B14F-4D97-AF65-F5344CB8AC3E}">
        <p14:creationId xmlns:p14="http://schemas.microsoft.com/office/powerpoint/2010/main" val="29889911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696913"/>
            <a:ext cx="5578475" cy="3486150"/>
          </a:xfrm>
        </p:spPr>
      </p:sp>
      <p:sp>
        <p:nvSpPr>
          <p:cNvPr id="3" name="Notes Placeholder 2"/>
          <p:cNvSpPr>
            <a:spLocks noGrp="1"/>
          </p:cNvSpPr>
          <p:nvPr>
            <p:ph type="body" idx="1"/>
          </p:nvPr>
        </p:nvSpPr>
        <p:spPr/>
        <p:txBody>
          <a:bodyPr/>
          <a:lstStyle/>
          <a:p>
            <a:pPr>
              <a:defRPr/>
            </a:pPr>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9</a:t>
            </a:fld>
            <a:endParaRPr lang="en-US" dirty="0"/>
          </a:p>
        </p:txBody>
      </p:sp>
    </p:spTree>
    <p:extLst>
      <p:ext uri="{BB962C8B-B14F-4D97-AF65-F5344CB8AC3E}">
        <p14:creationId xmlns:p14="http://schemas.microsoft.com/office/powerpoint/2010/main" val="36567416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696913"/>
            <a:ext cx="557847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11</a:t>
            </a:fld>
            <a:endParaRPr lang="en-US" dirty="0"/>
          </a:p>
        </p:txBody>
      </p:sp>
    </p:spTree>
    <p:extLst>
      <p:ext uri="{BB962C8B-B14F-4D97-AF65-F5344CB8AC3E}">
        <p14:creationId xmlns:p14="http://schemas.microsoft.com/office/powerpoint/2010/main" val="1491970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jp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5.xml"/><Relationship Id="rId4" Type="http://schemas.openxmlformats.org/officeDocument/2006/relationships/image" Target="../media/image4.jp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8.xml"/><Relationship Id="rId4" Type="http://schemas.openxmlformats.org/officeDocument/2006/relationships/image" Target="../media/image4.jpg"/></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77208"/>
            <a:ext cx="7772400" cy="1225021"/>
          </a:xfrm>
        </p:spPr>
        <p:txBody>
          <a:bodyPr/>
          <a:lstStyle>
            <a:lvl1pPr algn="l">
              <a:defRPr/>
            </a:lvl1pPr>
          </a:lstStyle>
          <a:p>
            <a:r>
              <a:rPr lang="en-US"/>
              <a:t>Click to edit Master title style</a:t>
            </a:r>
            <a:endParaRPr lang="en-US" dirty="0"/>
          </a:p>
        </p:txBody>
      </p:sp>
      <p:sp>
        <p:nvSpPr>
          <p:cNvPr id="3" name="Subtitle 2"/>
          <p:cNvSpPr>
            <a:spLocks noGrp="1"/>
          </p:cNvSpPr>
          <p:nvPr>
            <p:ph type="subTitle" idx="1"/>
          </p:nvPr>
        </p:nvSpPr>
        <p:spPr>
          <a:xfrm>
            <a:off x="685800" y="2823058"/>
            <a:ext cx="7086600" cy="14605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Rectangle 9"/>
          <p:cNvSpPr/>
          <p:nvPr/>
        </p:nvSpPr>
        <p:spPr>
          <a:xfrm>
            <a:off x="-6196" y="4283558"/>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8" name="Picture 7" title="USPTO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04527" y="4701650"/>
            <a:ext cx="1338876" cy="662731"/>
          </a:xfrm>
          <a:prstGeom prst="rect">
            <a:avLst/>
          </a:prstGeom>
        </p:spPr>
      </p:pic>
      <p:sp>
        <p:nvSpPr>
          <p:cNvPr id="12"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7" name="Rectangle 9"/>
          <p:cNvSpPr/>
          <p:nvPr userDrawn="1"/>
        </p:nvSpPr>
        <p:spPr>
          <a:xfrm>
            <a:off x="-6195" y="4283560"/>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9" name="Picture 8" descr="USPTO-logo-reverse-stacked-500p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04527" y="4701652"/>
            <a:ext cx="1338876" cy="662731"/>
          </a:xfrm>
          <a:prstGeom prst="rect">
            <a:avLst/>
          </a:prstGeom>
        </p:spPr>
      </p:pic>
      <p:sp>
        <p:nvSpPr>
          <p:cNvPr id="11" name="Rectangle 9"/>
          <p:cNvSpPr/>
          <p:nvPr userDrawn="1"/>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spTree>
    <p:extLst>
      <p:ext uri="{BB962C8B-B14F-4D97-AF65-F5344CB8AC3E}">
        <p14:creationId xmlns:p14="http://schemas.microsoft.com/office/powerpoint/2010/main" val="10843578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5" name="Freeform 4"/>
          <p:cNvSpPr/>
          <p:nvPr/>
        </p:nvSpPr>
        <p:spPr>
          <a:xfrm>
            <a:off x="404558"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Content Placeholder 5"/>
          <p:cNvSpPr>
            <a:spLocks noGrp="1"/>
          </p:cNvSpPr>
          <p:nvPr>
            <p:ph sz="quarter" idx="4" hasCustomPrompt="1"/>
          </p:nvPr>
        </p:nvSpPr>
        <p:spPr>
          <a:xfrm>
            <a:off x="1065009" y="4131482"/>
            <a:ext cx="7681428" cy="489163"/>
          </a:xfrm>
        </p:spPr>
        <p:txBody>
          <a:bodyPr anchor="b">
            <a:normAutofit/>
          </a:bodyPr>
          <a:lstStyle>
            <a:lvl1pPr marL="0" indent="0" algn="r">
              <a:buFont typeface="Courier New" panose="02070309020205020404" pitchFamily="49" charset="0"/>
              <a:buNone/>
              <a:defRPr sz="1600" b="1" spc="200" baseline="0">
                <a:latin typeface="+mn-lt"/>
              </a:defRPr>
            </a:lvl1pPr>
            <a:lvl2pPr marL="891540" indent="-342900">
              <a:buFont typeface="Arial" panose="020B0604020202020204" pitchFamily="34" charset="0"/>
              <a:buChar char="•"/>
              <a:defRPr sz="2400"/>
            </a:lvl2pPr>
            <a:lvl3pPr marL="1371600" indent="-274320">
              <a:buFont typeface="Wingdings" panose="05000000000000000000" pitchFamily="2" charset="2"/>
              <a:buChar char="§"/>
              <a:defRPr sz="2160"/>
            </a:lvl3pPr>
            <a:lvl4pPr>
              <a:defRPr sz="1920"/>
            </a:lvl4pPr>
            <a:lvl5pPr>
              <a:defRPr sz="1920"/>
            </a:lvl5pPr>
            <a:lvl6pPr>
              <a:defRPr sz="1920"/>
            </a:lvl6pPr>
            <a:lvl7pPr>
              <a:defRPr sz="1920"/>
            </a:lvl7pPr>
            <a:lvl8pPr>
              <a:defRPr sz="1920"/>
            </a:lvl8pPr>
            <a:lvl9pPr>
              <a:defRPr sz="1920"/>
            </a:lvl9pPr>
          </a:lstStyle>
          <a:p>
            <a:pPr lvl="0"/>
            <a:r>
              <a:rPr lang="en-US" dirty="0"/>
              <a:t>- CREDIT IN ALL CAPS</a:t>
            </a:r>
          </a:p>
        </p:txBody>
      </p:sp>
      <p:sp>
        <p:nvSpPr>
          <p:cNvPr id="7" name="Title 1"/>
          <p:cNvSpPr>
            <a:spLocks noGrp="1"/>
          </p:cNvSpPr>
          <p:nvPr>
            <p:ph type="title" hasCustomPrompt="1"/>
          </p:nvPr>
        </p:nvSpPr>
        <p:spPr>
          <a:xfrm>
            <a:off x="747424" y="834887"/>
            <a:ext cx="7999012" cy="3101009"/>
          </a:xfrm>
        </p:spPr>
        <p:txBody>
          <a:bodyPr anchor="t">
            <a:normAutofit/>
          </a:bodyPr>
          <a:lstStyle>
            <a:lvl1pPr algn="l">
              <a:defRPr sz="4000" b="0" baseline="0">
                <a:latin typeface="+mj-lt"/>
              </a:defRPr>
            </a:lvl1pPr>
          </a:lstStyle>
          <a:p>
            <a:r>
              <a:rPr lang="en-US" dirty="0"/>
              <a:t>Quote here Twenty Words or Less. Keep it Short and Memorable. Quote here Twenty Words or Less. Keep it Short.”</a:t>
            </a:r>
          </a:p>
        </p:txBody>
      </p:sp>
      <p:sp>
        <p:nvSpPr>
          <p:cNvPr id="8" name="Slide Number Placeholder 7"/>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12423270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Opening slide with text">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1450" y="1391428"/>
            <a:ext cx="4021100" cy="1990444"/>
          </a:xfrm>
          <a:prstGeom prst="rect">
            <a:avLst/>
          </a:prstGeom>
        </p:spPr>
      </p:pic>
      <p:sp>
        <p:nvSpPr>
          <p:cNvPr id="6" name="Subtitle 2"/>
          <p:cNvSpPr>
            <a:spLocks noGrp="1"/>
          </p:cNvSpPr>
          <p:nvPr>
            <p:ph type="subTitle" idx="1" hasCustomPrompt="1"/>
          </p:nvPr>
        </p:nvSpPr>
        <p:spPr>
          <a:xfrm>
            <a:off x="685799" y="4348634"/>
            <a:ext cx="7885827" cy="746877"/>
          </a:xfrm>
        </p:spPr>
        <p:txBody>
          <a:bodyPr anchor="b">
            <a:normAutofit/>
          </a:bodyPr>
          <a:lstStyle>
            <a:lvl1pPr marL="0" indent="0" algn="ctr">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title style</a:t>
            </a:r>
          </a:p>
        </p:txBody>
      </p:sp>
    </p:spTree>
    <p:extLst>
      <p:ext uri="{BB962C8B-B14F-4D97-AF65-F5344CB8AC3E}">
        <p14:creationId xmlns:p14="http://schemas.microsoft.com/office/powerpoint/2010/main" val="249010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Opening slide">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1450" y="1862278"/>
            <a:ext cx="4021100" cy="1990444"/>
          </a:xfrm>
          <a:prstGeom prst="rect">
            <a:avLst/>
          </a:prstGeom>
        </p:spPr>
      </p:pic>
      <p:sp>
        <p:nvSpPr>
          <p:cNvPr id="5" name="Rectangle 4"/>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6" name="Picture 5" descr="USPTO-logo-reverse-stacked-1000p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1451" y="1852118"/>
            <a:ext cx="4021100" cy="1990444"/>
          </a:xfrm>
          <a:prstGeom prst="rect">
            <a:avLst/>
          </a:prstGeom>
        </p:spPr>
      </p:pic>
    </p:spTree>
    <p:extLst>
      <p:ext uri="{BB962C8B-B14F-4D97-AF65-F5344CB8AC3E}">
        <p14:creationId xmlns:p14="http://schemas.microsoft.com/office/powerpoint/2010/main" val="11679789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1406" y="916906"/>
            <a:ext cx="3881188" cy="3881188"/>
          </a:xfrm>
          <a:prstGeom prst="rect">
            <a:avLst/>
          </a:prstGeom>
        </p:spPr>
      </p:pic>
      <p:sp>
        <p:nvSpPr>
          <p:cNvPr id="5" name="Rectangle 4"/>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6" name="Picture 5" descr="uspto_seal_1000px-colo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31407" y="916906"/>
            <a:ext cx="3881188" cy="3881188"/>
          </a:xfrm>
          <a:prstGeom prst="rect">
            <a:avLst/>
          </a:prstGeom>
        </p:spPr>
      </p:pic>
    </p:spTree>
    <p:extLst>
      <p:ext uri="{BB962C8B-B14F-4D97-AF65-F5344CB8AC3E}">
        <p14:creationId xmlns:p14="http://schemas.microsoft.com/office/powerpoint/2010/main" val="7291416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losing slide with contact info">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4526" y="916906"/>
            <a:ext cx="3881188" cy="3881188"/>
          </a:xfrm>
          <a:prstGeom prst="rect">
            <a:avLst/>
          </a:prstGeom>
        </p:spPr>
      </p:pic>
      <p:sp>
        <p:nvSpPr>
          <p:cNvPr id="2" name="TextBox 1"/>
          <p:cNvSpPr txBox="1"/>
          <p:nvPr/>
        </p:nvSpPr>
        <p:spPr>
          <a:xfrm>
            <a:off x="5303520" y="975743"/>
            <a:ext cx="3396343" cy="769441"/>
          </a:xfrm>
          <a:prstGeom prst="rect">
            <a:avLst/>
          </a:prstGeom>
          <a:noFill/>
        </p:spPr>
        <p:txBody>
          <a:bodyPr wrap="square" rtlCol="0">
            <a:spAutoFit/>
          </a:bodyPr>
          <a:lstStyle/>
          <a:p>
            <a:r>
              <a:rPr lang="en-US" sz="4400" b="1" dirty="0">
                <a:solidFill>
                  <a:schemeClr val="bg1"/>
                </a:solidFill>
              </a:rPr>
              <a:t>Thank</a:t>
            </a:r>
            <a:r>
              <a:rPr lang="en-US" sz="4400" b="1" baseline="0" dirty="0">
                <a:solidFill>
                  <a:schemeClr val="bg1"/>
                </a:solidFill>
              </a:rPr>
              <a:t> you!</a:t>
            </a:r>
          </a:p>
        </p:txBody>
      </p:sp>
      <p:sp>
        <p:nvSpPr>
          <p:cNvPr id="13" name="Text Placeholder 12"/>
          <p:cNvSpPr>
            <a:spLocks noGrp="1"/>
          </p:cNvSpPr>
          <p:nvPr>
            <p:ph type="body" sz="quarter" idx="10" hasCustomPrompt="1"/>
          </p:nvPr>
        </p:nvSpPr>
        <p:spPr>
          <a:xfrm>
            <a:off x="5303520" y="2103447"/>
            <a:ext cx="2816225" cy="519383"/>
          </a:xfrm>
        </p:spPr>
        <p:txBody>
          <a:bodyPr>
            <a:normAutofit/>
          </a:bodyPr>
          <a:lstStyle>
            <a:lvl1pPr marL="0" indent="0">
              <a:buNone/>
              <a:defRPr sz="2800" b="1">
                <a:solidFill>
                  <a:schemeClr val="bg1"/>
                </a:solidFill>
              </a:defRPr>
            </a:lvl1pPr>
          </a:lstStyle>
          <a:p>
            <a:pPr lvl="0"/>
            <a:r>
              <a:rPr lang="en-US" dirty="0"/>
              <a:t>Name</a:t>
            </a:r>
          </a:p>
        </p:txBody>
      </p:sp>
      <p:sp>
        <p:nvSpPr>
          <p:cNvPr id="14" name="Text Placeholder 12"/>
          <p:cNvSpPr>
            <a:spLocks noGrp="1"/>
          </p:cNvSpPr>
          <p:nvPr>
            <p:ph type="body" sz="quarter" idx="11" hasCustomPrompt="1"/>
          </p:nvPr>
        </p:nvSpPr>
        <p:spPr>
          <a:xfrm>
            <a:off x="5303520" y="2637699"/>
            <a:ext cx="2816225" cy="519383"/>
          </a:xfrm>
        </p:spPr>
        <p:txBody>
          <a:bodyPr>
            <a:normAutofit/>
          </a:bodyPr>
          <a:lstStyle>
            <a:lvl1pPr marL="0" indent="0">
              <a:buNone/>
              <a:defRPr sz="1800" b="0">
                <a:solidFill>
                  <a:schemeClr val="bg1"/>
                </a:solidFill>
              </a:defRPr>
            </a:lvl1pPr>
          </a:lstStyle>
          <a:p>
            <a:pPr lvl="0"/>
            <a:r>
              <a:rPr lang="en-US" dirty="0"/>
              <a:t>Title</a:t>
            </a:r>
          </a:p>
        </p:txBody>
      </p:sp>
      <p:sp>
        <p:nvSpPr>
          <p:cNvPr id="15" name="Text Placeholder 12"/>
          <p:cNvSpPr>
            <a:spLocks noGrp="1"/>
          </p:cNvSpPr>
          <p:nvPr>
            <p:ph type="body" sz="quarter" idx="12" hasCustomPrompt="1"/>
          </p:nvPr>
        </p:nvSpPr>
        <p:spPr>
          <a:xfrm>
            <a:off x="5303520" y="3462967"/>
            <a:ext cx="2816225" cy="365618"/>
          </a:xfrm>
        </p:spPr>
        <p:txBody>
          <a:bodyPr>
            <a:normAutofit/>
          </a:bodyPr>
          <a:lstStyle>
            <a:lvl1pPr marL="0" indent="0">
              <a:buNone/>
              <a:defRPr sz="1800" b="0">
                <a:solidFill>
                  <a:schemeClr val="bg1"/>
                </a:solidFill>
              </a:defRPr>
            </a:lvl1pPr>
          </a:lstStyle>
          <a:p>
            <a:pPr lvl="0"/>
            <a:r>
              <a:rPr lang="en-US" dirty="0"/>
              <a:t>Email</a:t>
            </a:r>
          </a:p>
        </p:txBody>
      </p:sp>
      <p:sp>
        <p:nvSpPr>
          <p:cNvPr id="16" name="Text Placeholder 12"/>
          <p:cNvSpPr>
            <a:spLocks noGrp="1"/>
          </p:cNvSpPr>
          <p:nvPr>
            <p:ph type="body" sz="quarter" idx="13" hasCustomPrompt="1"/>
          </p:nvPr>
        </p:nvSpPr>
        <p:spPr>
          <a:xfrm>
            <a:off x="5303519" y="3828585"/>
            <a:ext cx="2816225" cy="386576"/>
          </a:xfrm>
        </p:spPr>
        <p:txBody>
          <a:bodyPr>
            <a:normAutofit/>
          </a:bodyPr>
          <a:lstStyle>
            <a:lvl1pPr marL="0" indent="0">
              <a:buNone/>
              <a:defRPr sz="1800" b="0">
                <a:solidFill>
                  <a:schemeClr val="bg1"/>
                </a:solidFill>
              </a:defRPr>
            </a:lvl1pPr>
          </a:lstStyle>
          <a:p>
            <a:pPr lvl="0"/>
            <a:r>
              <a:rPr lang="en-US" dirty="0"/>
              <a:t>Phone</a:t>
            </a:r>
          </a:p>
        </p:txBody>
      </p:sp>
      <p:sp>
        <p:nvSpPr>
          <p:cNvPr id="18" name="TextBox 17"/>
          <p:cNvSpPr txBox="1"/>
          <p:nvPr/>
        </p:nvSpPr>
        <p:spPr>
          <a:xfrm>
            <a:off x="5303520" y="4210157"/>
            <a:ext cx="281622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kern="1200" dirty="0">
                <a:solidFill>
                  <a:schemeClr val="bg1"/>
                </a:solidFill>
                <a:latin typeface="Segoe UI" panose="020B0502040204020203" pitchFamily="34" charset="0"/>
                <a:ea typeface="+mn-ea"/>
                <a:cs typeface="Segoe UI" panose="020B0502040204020203" pitchFamily="34" charset="0"/>
              </a:rPr>
              <a:t>www.uspto.gov</a:t>
            </a:r>
          </a:p>
        </p:txBody>
      </p:sp>
    </p:spTree>
    <p:extLst>
      <p:ext uri="{BB962C8B-B14F-4D97-AF65-F5344CB8AC3E}">
        <p14:creationId xmlns:p14="http://schemas.microsoft.com/office/powerpoint/2010/main" val="18593611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Opening slide">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5" name="Picture 4" descr="USPTO-logo-reverse-stacked-1000p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1451" y="1852118"/>
            <a:ext cx="4021100" cy="1990444"/>
          </a:xfrm>
          <a:prstGeom prst="rect">
            <a:avLst/>
          </a:prstGeom>
        </p:spPr>
      </p:pic>
    </p:spTree>
    <p:extLst>
      <p:ext uri="{BB962C8B-B14F-4D97-AF65-F5344CB8AC3E}">
        <p14:creationId xmlns:p14="http://schemas.microsoft.com/office/powerpoint/2010/main" val="27459868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losing slide">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4" name="Picture 3" descr="uspto_seal_1000px-colo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31407" y="916906"/>
            <a:ext cx="3881188" cy="3881188"/>
          </a:xfrm>
          <a:prstGeom prst="rect">
            <a:avLst/>
          </a:prstGeom>
        </p:spPr>
      </p:pic>
    </p:spTree>
    <p:extLst>
      <p:ext uri="{BB962C8B-B14F-4D97-AF65-F5344CB8AC3E}">
        <p14:creationId xmlns:p14="http://schemas.microsoft.com/office/powerpoint/2010/main" val="8436196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447584"/>
            <a:ext cx="8229600" cy="3786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lvl1pPr>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12070456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 2 line headline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849582"/>
            <a:ext cx="8229600" cy="349134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3007150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no logo">
    <p:spTree>
      <p:nvGrpSpPr>
        <p:cNvPr id="1" name=""/>
        <p:cNvGrpSpPr/>
        <p:nvPr/>
      </p:nvGrpSpPr>
      <p:grpSpPr>
        <a:xfrm>
          <a:off x="0" y="0"/>
          <a:ext cx="0" cy="0"/>
          <a:chOff x="0" y="0"/>
          <a:chExt cx="0" cy="0"/>
        </a:xfrm>
      </p:grpSpPr>
      <p:sp>
        <p:nvSpPr>
          <p:cNvPr id="2" name="Title 1"/>
          <p:cNvSpPr>
            <a:spLocks noGrp="1"/>
          </p:cNvSpPr>
          <p:nvPr>
            <p:ph type="title"/>
          </p:nvPr>
        </p:nvSpPr>
        <p:spPr>
          <a:xfrm>
            <a:off x="457200" y="397932"/>
            <a:ext cx="8229600" cy="864147"/>
          </a:xfrm>
        </p:spPr>
        <p:txBody>
          <a:bodyPr anchor="t" anchorCtr="0"/>
          <a:lstStyle>
            <a:lvl1pPr algn="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17926309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with background">
    <p:spTree>
      <p:nvGrpSpPr>
        <p:cNvPr id="1" name=""/>
        <p:cNvGrpSpPr/>
        <p:nvPr/>
      </p:nvGrpSpPr>
      <p:grpSpPr>
        <a:xfrm>
          <a:off x="0" y="0"/>
          <a:ext cx="0" cy="0"/>
          <a:chOff x="0" y="0"/>
          <a:chExt cx="0" cy="0"/>
        </a:xfrm>
      </p:grpSpPr>
      <p:pic>
        <p:nvPicPr>
          <p:cNvPr id="7" name="Picture 6" title="Patent drawing background"/>
          <p:cNvPicPr>
            <a:picLocks noChangeAspect="1"/>
          </p:cNvPicPr>
          <p:nvPr/>
        </p:nvPicPr>
        <p:blipFill rotWithShape="1">
          <a:blip r:embed="rId2"/>
          <a:srcRect r="-76"/>
          <a:stretch/>
        </p:blipFill>
        <p:spPr>
          <a:xfrm>
            <a:off x="0" y="42389"/>
            <a:ext cx="9150889" cy="5456393"/>
          </a:xfrm>
          <a:prstGeom prst="rect">
            <a:avLst/>
          </a:prstGeom>
        </p:spPr>
      </p:pic>
      <p:sp>
        <p:nvSpPr>
          <p:cNvPr id="2" name="Title 1"/>
          <p:cNvSpPr>
            <a:spLocks noGrp="1"/>
          </p:cNvSpPr>
          <p:nvPr>
            <p:ph type="ctrTitle"/>
          </p:nvPr>
        </p:nvSpPr>
        <p:spPr>
          <a:xfrm>
            <a:off x="685800" y="1277208"/>
            <a:ext cx="7772400" cy="1225021"/>
          </a:xfrm>
        </p:spPr>
        <p:txBody>
          <a:bodyPr/>
          <a:lstStyle>
            <a:lvl1pPr algn="l">
              <a:defRPr/>
            </a:lvl1pPr>
          </a:lstStyle>
          <a:p>
            <a:r>
              <a:rPr lang="en-US"/>
              <a:t>Click to edit Master title style</a:t>
            </a:r>
            <a:endParaRPr lang="en-US" dirty="0"/>
          </a:p>
        </p:txBody>
      </p:sp>
      <p:sp>
        <p:nvSpPr>
          <p:cNvPr id="3" name="Subtitle 2"/>
          <p:cNvSpPr>
            <a:spLocks noGrp="1"/>
          </p:cNvSpPr>
          <p:nvPr>
            <p:ph type="subTitle" idx="1"/>
          </p:nvPr>
        </p:nvSpPr>
        <p:spPr>
          <a:xfrm>
            <a:off x="685800" y="2826248"/>
            <a:ext cx="7086600" cy="14605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Rectangle 9"/>
          <p:cNvSpPr/>
          <p:nvPr/>
        </p:nvSpPr>
        <p:spPr>
          <a:xfrm>
            <a:off x="-6196" y="4283558"/>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8" name="Picture 7" title="USPTO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04527" y="4701650"/>
            <a:ext cx="1338876" cy="662731"/>
          </a:xfrm>
          <a:prstGeom prst="rect">
            <a:avLst/>
          </a:prstGeom>
        </p:spPr>
      </p:pic>
      <p:sp>
        <p:nvSpPr>
          <p:cNvPr id="12"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9" name="Rectangle 8"/>
          <p:cNvSpPr/>
          <p:nvPr userDrawn="1"/>
        </p:nvSpPr>
        <p:spPr>
          <a:xfrm>
            <a:off x="0" y="2"/>
            <a:ext cx="9144000" cy="5714999"/>
          </a:xfrm>
          <a:prstGeom prst="rect">
            <a:avLst/>
          </a:prstGeom>
          <a:blipFill dpi="0" rotWithShape="1">
            <a:blip r:embed="rId4">
              <a:alphaModFix amt="5000"/>
              <a:extLst>
                <a:ext uri="{28A0092B-C50C-407E-A947-70E740481C1C}">
                  <a14:useLocalDpi xmlns:a14="http://schemas.microsoft.com/office/drawing/2010/main" val="0"/>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20" dirty="0"/>
          </a:p>
        </p:txBody>
      </p:sp>
      <p:sp>
        <p:nvSpPr>
          <p:cNvPr id="11" name="Rectangle 9"/>
          <p:cNvSpPr/>
          <p:nvPr userDrawn="1"/>
        </p:nvSpPr>
        <p:spPr>
          <a:xfrm>
            <a:off x="-6195" y="4283560"/>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13" name="Picture 12" descr="USPTO-logo-reverse-stacked-500px.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04527" y="4701652"/>
            <a:ext cx="1338876" cy="662731"/>
          </a:xfrm>
          <a:prstGeom prst="rect">
            <a:avLst/>
          </a:prstGeom>
        </p:spPr>
      </p:pic>
      <p:sp>
        <p:nvSpPr>
          <p:cNvPr id="14" name="Rectangle 9"/>
          <p:cNvSpPr/>
          <p:nvPr userDrawn="1"/>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spTree>
    <p:extLst>
      <p:ext uri="{BB962C8B-B14F-4D97-AF65-F5344CB8AC3E}">
        <p14:creationId xmlns:p14="http://schemas.microsoft.com/office/powerpoint/2010/main" val="4805466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no logo">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2138113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Freeform 4" title="Quotation mark"/>
          <p:cNvSpPr/>
          <p:nvPr userDrawn="1"/>
        </p:nvSpPr>
        <p:spPr>
          <a:xfrm>
            <a:off x="404558"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Content Placeholder 5"/>
          <p:cNvSpPr>
            <a:spLocks noGrp="1"/>
          </p:cNvSpPr>
          <p:nvPr>
            <p:ph sz="quarter" idx="4" hasCustomPrompt="1"/>
          </p:nvPr>
        </p:nvSpPr>
        <p:spPr>
          <a:xfrm>
            <a:off x="1065009" y="4131482"/>
            <a:ext cx="7681428" cy="489163"/>
          </a:xfrm>
        </p:spPr>
        <p:txBody>
          <a:bodyPr anchor="b">
            <a:normAutofit/>
          </a:bodyPr>
          <a:lstStyle>
            <a:lvl1pPr marL="0" indent="0" algn="r">
              <a:buFont typeface="Courier New" panose="02070309020205020404" pitchFamily="49" charset="0"/>
              <a:buNone/>
              <a:defRPr sz="1600" b="1" spc="200" baseline="0">
                <a:latin typeface="+mn-lt"/>
              </a:defRPr>
            </a:lvl1pPr>
            <a:lvl2pPr marL="891540" indent="-342900">
              <a:buFont typeface="Arial" panose="020B0604020202020204" pitchFamily="34" charset="0"/>
              <a:buChar char="•"/>
              <a:defRPr sz="2400"/>
            </a:lvl2pPr>
            <a:lvl3pPr marL="1371600" indent="-274320">
              <a:buFont typeface="Wingdings" panose="05000000000000000000" pitchFamily="2" charset="2"/>
              <a:buChar char="§"/>
              <a:defRPr sz="2160"/>
            </a:lvl3pPr>
            <a:lvl4pPr>
              <a:defRPr sz="1920"/>
            </a:lvl4pPr>
            <a:lvl5pPr>
              <a:defRPr sz="1920"/>
            </a:lvl5pPr>
            <a:lvl6pPr>
              <a:defRPr sz="1920"/>
            </a:lvl6pPr>
            <a:lvl7pPr>
              <a:defRPr sz="1920"/>
            </a:lvl7pPr>
            <a:lvl8pPr>
              <a:defRPr sz="1920"/>
            </a:lvl8pPr>
            <a:lvl9pPr>
              <a:defRPr sz="1920"/>
            </a:lvl9pPr>
          </a:lstStyle>
          <a:p>
            <a:pPr lvl="0"/>
            <a:r>
              <a:rPr lang="en-US" dirty="0"/>
              <a:t>- CREDIT IN ALL CAPS</a:t>
            </a:r>
          </a:p>
        </p:txBody>
      </p:sp>
      <p:sp>
        <p:nvSpPr>
          <p:cNvPr id="7" name="Title 1"/>
          <p:cNvSpPr>
            <a:spLocks noGrp="1"/>
          </p:cNvSpPr>
          <p:nvPr>
            <p:ph type="title" hasCustomPrompt="1"/>
          </p:nvPr>
        </p:nvSpPr>
        <p:spPr>
          <a:xfrm>
            <a:off x="747424" y="834887"/>
            <a:ext cx="7999012" cy="3101009"/>
          </a:xfrm>
        </p:spPr>
        <p:txBody>
          <a:bodyPr anchor="t">
            <a:normAutofit/>
          </a:bodyPr>
          <a:lstStyle>
            <a:lvl1pPr algn="l">
              <a:defRPr sz="4000" b="0" baseline="0">
                <a:latin typeface="+mj-lt"/>
              </a:defRPr>
            </a:lvl1pPr>
          </a:lstStyle>
          <a:p>
            <a:r>
              <a:rPr lang="en-US" dirty="0"/>
              <a:t>Quote here Twenty Words or Less. Keep it Short and Memorable. Quote here Twenty Words or Less. Keep it Short.”</a:t>
            </a:r>
          </a:p>
        </p:txBody>
      </p:sp>
      <p:sp>
        <p:nvSpPr>
          <p:cNvPr id="8" name="Slide Number Placeholder 7"/>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8098958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Complete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490363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cSld name="Divider slide">
    <p:spTree>
      <p:nvGrpSpPr>
        <p:cNvPr id="1" name=""/>
        <p:cNvGrpSpPr/>
        <p:nvPr/>
      </p:nvGrpSpPr>
      <p:grpSpPr>
        <a:xfrm>
          <a:off x="0" y="0"/>
          <a:ext cx="0" cy="0"/>
          <a:chOff x="0" y="0"/>
          <a:chExt cx="0" cy="0"/>
        </a:xfrm>
      </p:grpSpPr>
      <p:sp>
        <p:nvSpPr>
          <p:cNvPr id="4" name="Rectangle 3"/>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2" name="Title 1"/>
          <p:cNvSpPr>
            <a:spLocks noGrp="1"/>
          </p:cNvSpPr>
          <p:nvPr>
            <p:ph type="title"/>
          </p:nvPr>
        </p:nvSpPr>
        <p:spPr>
          <a:xfrm>
            <a:off x="722313" y="3672417"/>
            <a:ext cx="7772400" cy="1135063"/>
          </a:xfrm>
        </p:spPr>
        <p:txBody>
          <a:bodyPr anchor="t"/>
          <a:lstStyle>
            <a:lvl1pPr algn="l">
              <a:defRPr sz="4000" b="1" cap="none"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2">
                    <a:lumMod val="20000"/>
                    <a:lumOff val="8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5544077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447584"/>
            <a:ext cx="8229600" cy="3786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lvl1pPr>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38782465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 2 line headline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849582"/>
            <a:ext cx="8229600" cy="349134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22729130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no logo">
    <p:spTree>
      <p:nvGrpSpPr>
        <p:cNvPr id="1" name=""/>
        <p:cNvGrpSpPr/>
        <p:nvPr/>
      </p:nvGrpSpPr>
      <p:grpSpPr>
        <a:xfrm>
          <a:off x="0" y="0"/>
          <a:ext cx="0" cy="0"/>
          <a:chOff x="0" y="0"/>
          <a:chExt cx="0" cy="0"/>
        </a:xfrm>
      </p:grpSpPr>
      <p:sp>
        <p:nvSpPr>
          <p:cNvPr id="2" name="Title 1"/>
          <p:cNvSpPr>
            <a:spLocks noGrp="1"/>
          </p:cNvSpPr>
          <p:nvPr>
            <p:ph type="title"/>
          </p:nvPr>
        </p:nvSpPr>
        <p:spPr>
          <a:xfrm>
            <a:off x="457200" y="397932"/>
            <a:ext cx="8229600" cy="864147"/>
          </a:xfrm>
        </p:spPr>
        <p:txBody>
          <a:bodyPr anchor="t" anchorCtr="0"/>
          <a:lstStyle>
            <a:lvl1pPr algn="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22468133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no logo">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13842813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Freeform 4" title="Quotation mark"/>
          <p:cNvSpPr/>
          <p:nvPr userDrawn="1"/>
        </p:nvSpPr>
        <p:spPr>
          <a:xfrm>
            <a:off x="404558"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Content Placeholder 5"/>
          <p:cNvSpPr>
            <a:spLocks noGrp="1"/>
          </p:cNvSpPr>
          <p:nvPr>
            <p:ph sz="quarter" idx="4" hasCustomPrompt="1"/>
          </p:nvPr>
        </p:nvSpPr>
        <p:spPr>
          <a:xfrm>
            <a:off x="1065009" y="4131482"/>
            <a:ext cx="7681428" cy="489163"/>
          </a:xfrm>
        </p:spPr>
        <p:txBody>
          <a:bodyPr anchor="b">
            <a:normAutofit/>
          </a:bodyPr>
          <a:lstStyle>
            <a:lvl1pPr marL="0" indent="0" algn="r">
              <a:buFont typeface="Courier New" panose="02070309020205020404" pitchFamily="49" charset="0"/>
              <a:buNone/>
              <a:defRPr sz="1600" b="1" spc="200" baseline="0">
                <a:latin typeface="+mn-lt"/>
              </a:defRPr>
            </a:lvl1pPr>
            <a:lvl2pPr marL="891540" indent="-342900">
              <a:buFont typeface="Arial" panose="020B0604020202020204" pitchFamily="34" charset="0"/>
              <a:buChar char="•"/>
              <a:defRPr sz="2400"/>
            </a:lvl2pPr>
            <a:lvl3pPr marL="1371600" indent="-274320">
              <a:buFont typeface="Wingdings" panose="05000000000000000000" pitchFamily="2" charset="2"/>
              <a:buChar char="§"/>
              <a:defRPr sz="2160"/>
            </a:lvl3pPr>
            <a:lvl4pPr>
              <a:defRPr sz="1920"/>
            </a:lvl4pPr>
            <a:lvl5pPr>
              <a:defRPr sz="1920"/>
            </a:lvl5pPr>
            <a:lvl6pPr>
              <a:defRPr sz="1920"/>
            </a:lvl6pPr>
            <a:lvl7pPr>
              <a:defRPr sz="1920"/>
            </a:lvl7pPr>
            <a:lvl8pPr>
              <a:defRPr sz="1920"/>
            </a:lvl8pPr>
            <a:lvl9pPr>
              <a:defRPr sz="1920"/>
            </a:lvl9pPr>
          </a:lstStyle>
          <a:p>
            <a:pPr lvl="0"/>
            <a:r>
              <a:rPr lang="en-US" dirty="0"/>
              <a:t>- CREDIT IN ALL CAPS</a:t>
            </a:r>
          </a:p>
        </p:txBody>
      </p:sp>
      <p:sp>
        <p:nvSpPr>
          <p:cNvPr id="7" name="Title 1"/>
          <p:cNvSpPr>
            <a:spLocks noGrp="1"/>
          </p:cNvSpPr>
          <p:nvPr>
            <p:ph type="title" hasCustomPrompt="1"/>
          </p:nvPr>
        </p:nvSpPr>
        <p:spPr>
          <a:xfrm>
            <a:off x="747424" y="834887"/>
            <a:ext cx="7999012" cy="3101009"/>
          </a:xfrm>
        </p:spPr>
        <p:txBody>
          <a:bodyPr anchor="t">
            <a:normAutofit/>
          </a:bodyPr>
          <a:lstStyle>
            <a:lvl1pPr algn="l">
              <a:defRPr sz="4000" b="0" baseline="0">
                <a:latin typeface="+mj-lt"/>
              </a:defRPr>
            </a:lvl1pPr>
          </a:lstStyle>
          <a:p>
            <a:r>
              <a:rPr lang="en-US" dirty="0"/>
              <a:t>Quote here Twenty Words or Less. Keep it Short and Memorable. Quote here Twenty Words or Less. Keep it Short.”</a:t>
            </a:r>
          </a:p>
        </p:txBody>
      </p:sp>
      <p:sp>
        <p:nvSpPr>
          <p:cNvPr id="8" name="Slide Number Placeholder 7"/>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26115540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Complete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74338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447584"/>
            <a:ext cx="8229600" cy="3786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lvl1pPr>
              <a:defRPr sz="800">
                <a:solidFill>
                  <a:schemeClr val="tx1"/>
                </a:solidFill>
              </a:defRPr>
            </a:lvl1pPr>
          </a:lstStyle>
          <a:p>
            <a:fld id="{92DA454B-C859-4892-B9FA-68B588C9F547}" type="slidenum">
              <a:rPr lang="en-US" smtClean="0"/>
              <a:t>‹#›</a:t>
            </a:fld>
            <a:endParaRPr lang="en-US" dirty="0"/>
          </a:p>
        </p:txBody>
      </p:sp>
    </p:spTree>
    <p:extLst>
      <p:ext uri="{BB962C8B-B14F-4D97-AF65-F5344CB8AC3E}">
        <p14:creationId xmlns:p14="http://schemas.microsoft.com/office/powerpoint/2010/main" val="6043524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447584"/>
            <a:ext cx="8229600" cy="3786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lvl1pPr>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37527836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 2 line headline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849582"/>
            <a:ext cx="8229600" cy="349134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8994221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no logo">
    <p:spTree>
      <p:nvGrpSpPr>
        <p:cNvPr id="1" name=""/>
        <p:cNvGrpSpPr/>
        <p:nvPr/>
      </p:nvGrpSpPr>
      <p:grpSpPr>
        <a:xfrm>
          <a:off x="0" y="0"/>
          <a:ext cx="0" cy="0"/>
          <a:chOff x="0" y="0"/>
          <a:chExt cx="0" cy="0"/>
        </a:xfrm>
      </p:grpSpPr>
      <p:sp>
        <p:nvSpPr>
          <p:cNvPr id="2" name="Title 1"/>
          <p:cNvSpPr>
            <a:spLocks noGrp="1"/>
          </p:cNvSpPr>
          <p:nvPr>
            <p:ph type="title"/>
          </p:nvPr>
        </p:nvSpPr>
        <p:spPr>
          <a:xfrm>
            <a:off x="457200" y="397932"/>
            <a:ext cx="8229600" cy="864147"/>
          </a:xfrm>
        </p:spPr>
        <p:txBody>
          <a:bodyPr anchor="t" anchorCtr="0"/>
          <a:lstStyle>
            <a:lvl1pPr algn="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33219168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no logo">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20774004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Freeform 4" title="Quotation mark"/>
          <p:cNvSpPr/>
          <p:nvPr userDrawn="1"/>
        </p:nvSpPr>
        <p:spPr>
          <a:xfrm>
            <a:off x="404558"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Content Placeholder 5"/>
          <p:cNvSpPr>
            <a:spLocks noGrp="1"/>
          </p:cNvSpPr>
          <p:nvPr>
            <p:ph sz="quarter" idx="4" hasCustomPrompt="1"/>
          </p:nvPr>
        </p:nvSpPr>
        <p:spPr>
          <a:xfrm>
            <a:off x="1065009" y="4131482"/>
            <a:ext cx="7681428" cy="489163"/>
          </a:xfrm>
        </p:spPr>
        <p:txBody>
          <a:bodyPr anchor="b">
            <a:normAutofit/>
          </a:bodyPr>
          <a:lstStyle>
            <a:lvl1pPr marL="0" indent="0" algn="r">
              <a:buFont typeface="Courier New" panose="02070309020205020404" pitchFamily="49" charset="0"/>
              <a:buNone/>
              <a:defRPr sz="1600" b="1" spc="200" baseline="0">
                <a:latin typeface="+mn-lt"/>
              </a:defRPr>
            </a:lvl1pPr>
            <a:lvl2pPr marL="891540" indent="-342900">
              <a:buFont typeface="Arial" panose="020B0604020202020204" pitchFamily="34" charset="0"/>
              <a:buChar char="•"/>
              <a:defRPr sz="2400"/>
            </a:lvl2pPr>
            <a:lvl3pPr marL="1371600" indent="-274320">
              <a:buFont typeface="Wingdings" panose="05000000000000000000" pitchFamily="2" charset="2"/>
              <a:buChar char="§"/>
              <a:defRPr sz="2160"/>
            </a:lvl3pPr>
            <a:lvl4pPr>
              <a:defRPr sz="1920"/>
            </a:lvl4pPr>
            <a:lvl5pPr>
              <a:defRPr sz="1920"/>
            </a:lvl5pPr>
            <a:lvl6pPr>
              <a:defRPr sz="1920"/>
            </a:lvl6pPr>
            <a:lvl7pPr>
              <a:defRPr sz="1920"/>
            </a:lvl7pPr>
            <a:lvl8pPr>
              <a:defRPr sz="1920"/>
            </a:lvl8pPr>
            <a:lvl9pPr>
              <a:defRPr sz="1920"/>
            </a:lvl9pPr>
          </a:lstStyle>
          <a:p>
            <a:pPr lvl="0"/>
            <a:r>
              <a:rPr lang="en-US" dirty="0"/>
              <a:t>- CREDIT IN ALL CAPS</a:t>
            </a:r>
          </a:p>
        </p:txBody>
      </p:sp>
      <p:sp>
        <p:nvSpPr>
          <p:cNvPr id="7" name="Title 1"/>
          <p:cNvSpPr>
            <a:spLocks noGrp="1"/>
          </p:cNvSpPr>
          <p:nvPr>
            <p:ph type="title" hasCustomPrompt="1"/>
          </p:nvPr>
        </p:nvSpPr>
        <p:spPr>
          <a:xfrm>
            <a:off x="747424" y="834887"/>
            <a:ext cx="7999012" cy="3101009"/>
          </a:xfrm>
        </p:spPr>
        <p:txBody>
          <a:bodyPr anchor="t">
            <a:normAutofit/>
          </a:bodyPr>
          <a:lstStyle>
            <a:lvl1pPr algn="l">
              <a:defRPr sz="4000" b="0" baseline="0">
                <a:latin typeface="+mj-lt"/>
              </a:defRPr>
            </a:lvl1pPr>
          </a:lstStyle>
          <a:p>
            <a:r>
              <a:rPr lang="en-US" dirty="0"/>
              <a:t>Quote here Twenty Words or Less. Keep it Short and Memorable. Quote here Twenty Words or Less. Keep it Short.”</a:t>
            </a:r>
          </a:p>
        </p:txBody>
      </p:sp>
      <p:sp>
        <p:nvSpPr>
          <p:cNvPr id="8" name="Slide Number Placeholder 7"/>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217174891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blank" preserve="1">
  <p:cSld name="Complete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655658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77208"/>
            <a:ext cx="7772400" cy="1225021"/>
          </a:xfrm>
        </p:spPr>
        <p:txBody>
          <a:bodyPr/>
          <a:lstStyle>
            <a:lvl1pPr algn="l">
              <a:defRPr/>
            </a:lvl1pPr>
          </a:lstStyle>
          <a:p>
            <a:r>
              <a:rPr lang="en-US"/>
              <a:t>Click to edit Master title style</a:t>
            </a:r>
            <a:endParaRPr lang="en-US" dirty="0"/>
          </a:p>
        </p:txBody>
      </p:sp>
      <p:sp>
        <p:nvSpPr>
          <p:cNvPr id="3" name="Subtitle 2"/>
          <p:cNvSpPr>
            <a:spLocks noGrp="1"/>
          </p:cNvSpPr>
          <p:nvPr>
            <p:ph type="subTitle" idx="1"/>
          </p:nvPr>
        </p:nvSpPr>
        <p:spPr>
          <a:xfrm>
            <a:off x="685800" y="2823058"/>
            <a:ext cx="7086600" cy="14605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Rectangle 9"/>
          <p:cNvSpPr/>
          <p:nvPr/>
        </p:nvSpPr>
        <p:spPr>
          <a:xfrm>
            <a:off x="-6196" y="4283558"/>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8" name="Picture 7" title="USPTO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04527" y="4701650"/>
            <a:ext cx="1338876" cy="662731"/>
          </a:xfrm>
          <a:prstGeom prst="rect">
            <a:avLst/>
          </a:prstGeom>
        </p:spPr>
      </p:pic>
      <p:sp>
        <p:nvSpPr>
          <p:cNvPr id="12"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7" name="Rectangle 9"/>
          <p:cNvSpPr/>
          <p:nvPr userDrawn="1"/>
        </p:nvSpPr>
        <p:spPr>
          <a:xfrm>
            <a:off x="-6195" y="4283560"/>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9" name="Picture 8" descr="USPTO-logo-reverse-stacked-500p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04527" y="4701652"/>
            <a:ext cx="1338876" cy="662731"/>
          </a:xfrm>
          <a:prstGeom prst="rect">
            <a:avLst/>
          </a:prstGeom>
        </p:spPr>
      </p:pic>
      <p:sp>
        <p:nvSpPr>
          <p:cNvPr id="11" name="Rectangle 9"/>
          <p:cNvSpPr/>
          <p:nvPr userDrawn="1"/>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spTree>
    <p:extLst>
      <p:ext uri="{BB962C8B-B14F-4D97-AF65-F5344CB8AC3E}">
        <p14:creationId xmlns:p14="http://schemas.microsoft.com/office/powerpoint/2010/main" val="366500420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with background">
    <p:spTree>
      <p:nvGrpSpPr>
        <p:cNvPr id="1" name=""/>
        <p:cNvGrpSpPr/>
        <p:nvPr/>
      </p:nvGrpSpPr>
      <p:grpSpPr>
        <a:xfrm>
          <a:off x="0" y="0"/>
          <a:ext cx="0" cy="0"/>
          <a:chOff x="0" y="0"/>
          <a:chExt cx="0" cy="0"/>
        </a:xfrm>
      </p:grpSpPr>
      <p:pic>
        <p:nvPicPr>
          <p:cNvPr id="7" name="Picture 6" title="Patent drawing background"/>
          <p:cNvPicPr>
            <a:picLocks noChangeAspect="1"/>
          </p:cNvPicPr>
          <p:nvPr/>
        </p:nvPicPr>
        <p:blipFill rotWithShape="1">
          <a:blip r:embed="rId2"/>
          <a:srcRect r="-76"/>
          <a:stretch/>
        </p:blipFill>
        <p:spPr>
          <a:xfrm>
            <a:off x="0" y="42389"/>
            <a:ext cx="9150889" cy="5456393"/>
          </a:xfrm>
          <a:prstGeom prst="rect">
            <a:avLst/>
          </a:prstGeom>
        </p:spPr>
      </p:pic>
      <p:sp>
        <p:nvSpPr>
          <p:cNvPr id="2" name="Title 1"/>
          <p:cNvSpPr>
            <a:spLocks noGrp="1"/>
          </p:cNvSpPr>
          <p:nvPr>
            <p:ph type="ctrTitle"/>
          </p:nvPr>
        </p:nvSpPr>
        <p:spPr>
          <a:xfrm>
            <a:off x="685800" y="1277208"/>
            <a:ext cx="7772400" cy="1225021"/>
          </a:xfrm>
        </p:spPr>
        <p:txBody>
          <a:bodyPr/>
          <a:lstStyle>
            <a:lvl1pPr algn="l">
              <a:defRPr/>
            </a:lvl1pPr>
          </a:lstStyle>
          <a:p>
            <a:r>
              <a:rPr lang="en-US"/>
              <a:t>Click to edit Master title style</a:t>
            </a:r>
            <a:endParaRPr lang="en-US" dirty="0"/>
          </a:p>
        </p:txBody>
      </p:sp>
      <p:sp>
        <p:nvSpPr>
          <p:cNvPr id="3" name="Subtitle 2"/>
          <p:cNvSpPr>
            <a:spLocks noGrp="1"/>
          </p:cNvSpPr>
          <p:nvPr>
            <p:ph type="subTitle" idx="1"/>
          </p:nvPr>
        </p:nvSpPr>
        <p:spPr>
          <a:xfrm>
            <a:off x="685800" y="2826248"/>
            <a:ext cx="7086600" cy="14605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Rectangle 9"/>
          <p:cNvSpPr/>
          <p:nvPr/>
        </p:nvSpPr>
        <p:spPr>
          <a:xfrm>
            <a:off x="-6196" y="4283558"/>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8" name="Picture 7" title="USPTO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04527" y="4701650"/>
            <a:ext cx="1338876" cy="662731"/>
          </a:xfrm>
          <a:prstGeom prst="rect">
            <a:avLst/>
          </a:prstGeom>
        </p:spPr>
      </p:pic>
      <p:sp>
        <p:nvSpPr>
          <p:cNvPr id="12"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9" name="Rectangle 8"/>
          <p:cNvSpPr/>
          <p:nvPr userDrawn="1"/>
        </p:nvSpPr>
        <p:spPr>
          <a:xfrm>
            <a:off x="0" y="2"/>
            <a:ext cx="9144000" cy="5714999"/>
          </a:xfrm>
          <a:prstGeom prst="rect">
            <a:avLst/>
          </a:prstGeom>
          <a:blipFill dpi="0" rotWithShape="1">
            <a:blip r:embed="rId4">
              <a:alphaModFix amt="5000"/>
              <a:extLst>
                <a:ext uri="{28A0092B-C50C-407E-A947-70E740481C1C}">
                  <a14:useLocalDpi xmlns:a14="http://schemas.microsoft.com/office/drawing/2010/main" val="0"/>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20" dirty="0"/>
          </a:p>
        </p:txBody>
      </p:sp>
      <p:sp>
        <p:nvSpPr>
          <p:cNvPr id="11" name="Rectangle 9"/>
          <p:cNvSpPr/>
          <p:nvPr userDrawn="1"/>
        </p:nvSpPr>
        <p:spPr>
          <a:xfrm>
            <a:off x="-6195" y="4283560"/>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13" name="Picture 12" descr="USPTO-logo-reverse-stacked-500px.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04527" y="4701652"/>
            <a:ext cx="1338876" cy="662731"/>
          </a:xfrm>
          <a:prstGeom prst="rect">
            <a:avLst/>
          </a:prstGeom>
        </p:spPr>
      </p:pic>
      <p:sp>
        <p:nvSpPr>
          <p:cNvPr id="14" name="Rectangle 9"/>
          <p:cNvSpPr/>
          <p:nvPr userDrawn="1"/>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spTree>
    <p:extLst>
      <p:ext uri="{BB962C8B-B14F-4D97-AF65-F5344CB8AC3E}">
        <p14:creationId xmlns:p14="http://schemas.microsoft.com/office/powerpoint/2010/main" val="168296719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447584"/>
            <a:ext cx="8229600" cy="3786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lvl1pPr>
              <a:defRPr sz="800">
                <a:solidFill>
                  <a:schemeClr val="tx1"/>
                </a:solidFill>
              </a:defRPr>
            </a:lvl1pPr>
          </a:lstStyle>
          <a:p>
            <a:fld id="{92DA454B-C859-4892-B9FA-68B588C9F547}" type="slidenum">
              <a:rPr lang="en-US" smtClean="0"/>
              <a:t>‹#›</a:t>
            </a:fld>
            <a:endParaRPr lang="en-US" dirty="0"/>
          </a:p>
        </p:txBody>
      </p:sp>
    </p:spTree>
    <p:extLst>
      <p:ext uri="{BB962C8B-B14F-4D97-AF65-F5344CB8AC3E}">
        <p14:creationId xmlns:p14="http://schemas.microsoft.com/office/powerpoint/2010/main" val="185758963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 2 line head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849582"/>
            <a:ext cx="8229600" cy="349134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24949704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 2 line head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849582"/>
            <a:ext cx="8229600" cy="349134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14359042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Divider slide">
    <p:spTree>
      <p:nvGrpSpPr>
        <p:cNvPr id="1" name=""/>
        <p:cNvGrpSpPr/>
        <p:nvPr/>
      </p:nvGrpSpPr>
      <p:grpSpPr>
        <a:xfrm>
          <a:off x="0" y="0"/>
          <a:ext cx="0" cy="0"/>
          <a:chOff x="0" y="0"/>
          <a:chExt cx="0" cy="0"/>
        </a:xfrm>
      </p:grpSpPr>
      <p:sp>
        <p:nvSpPr>
          <p:cNvPr id="4" name="Rectangle 3"/>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2" name="Title 1"/>
          <p:cNvSpPr>
            <a:spLocks noGrp="1"/>
          </p:cNvSpPr>
          <p:nvPr>
            <p:ph type="title"/>
          </p:nvPr>
        </p:nvSpPr>
        <p:spPr>
          <a:xfrm>
            <a:off x="722313" y="3672417"/>
            <a:ext cx="7772400" cy="1135063"/>
          </a:xfrm>
        </p:spPr>
        <p:txBody>
          <a:bodyPr anchor="t"/>
          <a:lstStyle>
            <a:lvl1pPr algn="l">
              <a:defRPr sz="4000" b="1" cap="none"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2">
                    <a:lumMod val="20000"/>
                    <a:lumOff val="8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67801943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sz="half" idx="1"/>
          </p:nvPr>
        </p:nvSpPr>
        <p:spPr>
          <a:xfrm>
            <a:off x="457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150492113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Text Placeholder 2"/>
          <p:cNvSpPr>
            <a:spLocks noGrp="1"/>
          </p:cNvSpPr>
          <p:nvPr>
            <p:ph type="body" idx="1"/>
          </p:nvPr>
        </p:nvSpPr>
        <p:spPr>
          <a:xfrm>
            <a:off x="457200" y="1423200"/>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1956335"/>
            <a:ext cx="4040188" cy="28696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6" y="1423200"/>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6" y="1956335"/>
            <a:ext cx="4041775" cy="28696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102996672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10250"/>
            <a:ext cx="8229600" cy="864147"/>
          </a:xfrm>
        </p:spPr>
        <p:txBody>
          <a:bodyPr anchor="t" anchorCtr="0"/>
          <a:lstStyle>
            <a:lvl1pPr algn="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199415624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232267028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5" name="Freeform 4"/>
          <p:cNvSpPr/>
          <p:nvPr/>
        </p:nvSpPr>
        <p:spPr>
          <a:xfrm>
            <a:off x="404558"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Content Placeholder 5"/>
          <p:cNvSpPr>
            <a:spLocks noGrp="1"/>
          </p:cNvSpPr>
          <p:nvPr>
            <p:ph sz="quarter" idx="4" hasCustomPrompt="1"/>
          </p:nvPr>
        </p:nvSpPr>
        <p:spPr>
          <a:xfrm>
            <a:off x="1065009" y="4131482"/>
            <a:ext cx="7681428" cy="489163"/>
          </a:xfrm>
        </p:spPr>
        <p:txBody>
          <a:bodyPr anchor="b">
            <a:normAutofit/>
          </a:bodyPr>
          <a:lstStyle>
            <a:lvl1pPr marL="0" indent="0" algn="r">
              <a:buFont typeface="Courier New" panose="02070309020205020404" pitchFamily="49" charset="0"/>
              <a:buNone/>
              <a:defRPr sz="1600" b="1" spc="200" baseline="0">
                <a:latin typeface="+mn-lt"/>
              </a:defRPr>
            </a:lvl1pPr>
            <a:lvl2pPr marL="891540" indent="-342900">
              <a:buFont typeface="Arial" panose="020B0604020202020204" pitchFamily="34" charset="0"/>
              <a:buChar char="•"/>
              <a:defRPr sz="2400"/>
            </a:lvl2pPr>
            <a:lvl3pPr marL="1371600" indent="-274320">
              <a:buFont typeface="Wingdings" panose="05000000000000000000" pitchFamily="2" charset="2"/>
              <a:buChar char="§"/>
              <a:defRPr sz="2160"/>
            </a:lvl3pPr>
            <a:lvl4pPr>
              <a:defRPr sz="1920"/>
            </a:lvl4pPr>
            <a:lvl5pPr>
              <a:defRPr sz="1920"/>
            </a:lvl5pPr>
            <a:lvl6pPr>
              <a:defRPr sz="1920"/>
            </a:lvl6pPr>
            <a:lvl7pPr>
              <a:defRPr sz="1920"/>
            </a:lvl7pPr>
            <a:lvl8pPr>
              <a:defRPr sz="1920"/>
            </a:lvl8pPr>
            <a:lvl9pPr>
              <a:defRPr sz="1920"/>
            </a:lvl9pPr>
          </a:lstStyle>
          <a:p>
            <a:pPr lvl="0"/>
            <a:r>
              <a:rPr lang="en-US" dirty="0"/>
              <a:t>- CREDIT IN ALL CAPS</a:t>
            </a:r>
          </a:p>
        </p:txBody>
      </p:sp>
      <p:sp>
        <p:nvSpPr>
          <p:cNvPr id="7" name="Title 1"/>
          <p:cNvSpPr>
            <a:spLocks noGrp="1"/>
          </p:cNvSpPr>
          <p:nvPr>
            <p:ph type="title" hasCustomPrompt="1"/>
          </p:nvPr>
        </p:nvSpPr>
        <p:spPr>
          <a:xfrm>
            <a:off x="747424" y="834887"/>
            <a:ext cx="7999012" cy="3101009"/>
          </a:xfrm>
        </p:spPr>
        <p:txBody>
          <a:bodyPr anchor="t">
            <a:normAutofit/>
          </a:bodyPr>
          <a:lstStyle>
            <a:lvl1pPr algn="l">
              <a:defRPr sz="4000" b="0" baseline="0">
                <a:latin typeface="+mj-lt"/>
              </a:defRPr>
            </a:lvl1pPr>
          </a:lstStyle>
          <a:p>
            <a:r>
              <a:rPr lang="en-US" dirty="0"/>
              <a:t>Quote here Twenty Words or Less. Keep it Short and Memorable. Quote here Twenty Words or Less. Keep it Short.”</a:t>
            </a:r>
          </a:p>
        </p:txBody>
      </p:sp>
      <p:sp>
        <p:nvSpPr>
          <p:cNvPr id="8" name="Slide Number Placeholder 7"/>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47674736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Opening slide with text">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1450" y="1391428"/>
            <a:ext cx="4021100" cy="1990444"/>
          </a:xfrm>
          <a:prstGeom prst="rect">
            <a:avLst/>
          </a:prstGeom>
        </p:spPr>
      </p:pic>
      <p:sp>
        <p:nvSpPr>
          <p:cNvPr id="6" name="Subtitle 2"/>
          <p:cNvSpPr>
            <a:spLocks noGrp="1"/>
          </p:cNvSpPr>
          <p:nvPr>
            <p:ph type="subTitle" idx="1" hasCustomPrompt="1"/>
          </p:nvPr>
        </p:nvSpPr>
        <p:spPr>
          <a:xfrm>
            <a:off x="685799" y="4348634"/>
            <a:ext cx="7885827" cy="746877"/>
          </a:xfrm>
        </p:spPr>
        <p:txBody>
          <a:bodyPr anchor="b">
            <a:normAutofit/>
          </a:bodyPr>
          <a:lstStyle>
            <a:lvl1pPr marL="0" indent="0" algn="ctr">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title style</a:t>
            </a:r>
          </a:p>
        </p:txBody>
      </p:sp>
    </p:spTree>
    <p:extLst>
      <p:ext uri="{BB962C8B-B14F-4D97-AF65-F5344CB8AC3E}">
        <p14:creationId xmlns:p14="http://schemas.microsoft.com/office/powerpoint/2010/main" val="140929218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Opening slide">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1450" y="1862278"/>
            <a:ext cx="4021100" cy="1990444"/>
          </a:xfrm>
          <a:prstGeom prst="rect">
            <a:avLst/>
          </a:prstGeom>
        </p:spPr>
      </p:pic>
      <p:sp>
        <p:nvSpPr>
          <p:cNvPr id="5" name="Rectangle 4"/>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6" name="Picture 5" descr="USPTO-logo-reverse-stacked-1000p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1451" y="1852118"/>
            <a:ext cx="4021100" cy="1990444"/>
          </a:xfrm>
          <a:prstGeom prst="rect">
            <a:avLst/>
          </a:prstGeom>
        </p:spPr>
      </p:pic>
    </p:spTree>
    <p:extLst>
      <p:ext uri="{BB962C8B-B14F-4D97-AF65-F5344CB8AC3E}">
        <p14:creationId xmlns:p14="http://schemas.microsoft.com/office/powerpoint/2010/main" val="59235952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1406" y="916906"/>
            <a:ext cx="3881188" cy="3881188"/>
          </a:xfrm>
          <a:prstGeom prst="rect">
            <a:avLst/>
          </a:prstGeom>
        </p:spPr>
      </p:pic>
      <p:sp>
        <p:nvSpPr>
          <p:cNvPr id="5" name="Rectangle 4"/>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6" name="Picture 5" descr="uspto_seal_1000px-colo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31407" y="916906"/>
            <a:ext cx="3881188" cy="3881188"/>
          </a:xfrm>
          <a:prstGeom prst="rect">
            <a:avLst/>
          </a:prstGeom>
        </p:spPr>
      </p:pic>
    </p:spTree>
    <p:extLst>
      <p:ext uri="{BB962C8B-B14F-4D97-AF65-F5344CB8AC3E}">
        <p14:creationId xmlns:p14="http://schemas.microsoft.com/office/powerpoint/2010/main" val="179691265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Closing slide with image disclaimer">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1406" y="916906"/>
            <a:ext cx="3881188" cy="3881188"/>
          </a:xfrm>
          <a:prstGeom prst="rect">
            <a:avLst/>
          </a:prstGeom>
        </p:spPr>
      </p:pic>
      <p:sp>
        <p:nvSpPr>
          <p:cNvPr id="2" name="TextBox 1"/>
          <p:cNvSpPr txBox="1"/>
          <p:nvPr/>
        </p:nvSpPr>
        <p:spPr>
          <a:xfrm>
            <a:off x="2499412" y="5129408"/>
            <a:ext cx="4145175" cy="253916"/>
          </a:xfrm>
          <a:prstGeom prst="rect">
            <a:avLst/>
          </a:prstGeom>
          <a:noFill/>
        </p:spPr>
        <p:txBody>
          <a:bodyPr wrap="square" rtlCol="0">
            <a:spAutoFit/>
          </a:bodyPr>
          <a:lstStyle/>
          <a:p>
            <a:pPr algn="ctr"/>
            <a:r>
              <a:rPr lang="en-US" sz="1050" dirty="0">
                <a:solidFill>
                  <a:schemeClr val="bg1"/>
                </a:solidFill>
              </a:rPr>
              <a:t>Images used in this presentation are</a:t>
            </a:r>
            <a:r>
              <a:rPr lang="en-US" sz="1050" baseline="0" dirty="0">
                <a:solidFill>
                  <a:schemeClr val="bg1"/>
                </a:solidFill>
              </a:rPr>
              <a:t> for educational purposes only.</a:t>
            </a:r>
            <a:endParaRPr lang="en-US" sz="1050" dirty="0">
              <a:solidFill>
                <a:schemeClr val="bg1"/>
              </a:solidFill>
            </a:endParaRPr>
          </a:p>
        </p:txBody>
      </p:sp>
    </p:spTree>
    <p:extLst>
      <p:ext uri="{BB962C8B-B14F-4D97-AF65-F5344CB8AC3E}">
        <p14:creationId xmlns:p14="http://schemas.microsoft.com/office/powerpoint/2010/main" val="25947774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Divider slide">
    <p:spTree>
      <p:nvGrpSpPr>
        <p:cNvPr id="1" name=""/>
        <p:cNvGrpSpPr/>
        <p:nvPr/>
      </p:nvGrpSpPr>
      <p:grpSpPr>
        <a:xfrm>
          <a:off x="0" y="0"/>
          <a:ext cx="0" cy="0"/>
          <a:chOff x="0" y="0"/>
          <a:chExt cx="0" cy="0"/>
        </a:xfrm>
      </p:grpSpPr>
      <p:sp>
        <p:nvSpPr>
          <p:cNvPr id="4" name="Rectangle 3"/>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2" name="Title 1"/>
          <p:cNvSpPr>
            <a:spLocks noGrp="1"/>
          </p:cNvSpPr>
          <p:nvPr>
            <p:ph type="title"/>
          </p:nvPr>
        </p:nvSpPr>
        <p:spPr>
          <a:xfrm>
            <a:off x="722313" y="3672417"/>
            <a:ext cx="7772400" cy="1135063"/>
          </a:xfrm>
        </p:spPr>
        <p:txBody>
          <a:bodyPr anchor="t"/>
          <a:lstStyle>
            <a:lvl1pPr algn="l">
              <a:defRPr sz="4000" b="1" cap="none"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2">
                    <a:lumMod val="20000"/>
                    <a:lumOff val="8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8230863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Closing slide with contact info">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4526" y="916906"/>
            <a:ext cx="3881188" cy="3881188"/>
          </a:xfrm>
          <a:prstGeom prst="rect">
            <a:avLst/>
          </a:prstGeom>
        </p:spPr>
      </p:pic>
      <p:sp>
        <p:nvSpPr>
          <p:cNvPr id="2" name="TextBox 1"/>
          <p:cNvSpPr txBox="1"/>
          <p:nvPr/>
        </p:nvSpPr>
        <p:spPr>
          <a:xfrm>
            <a:off x="5303520" y="975743"/>
            <a:ext cx="3396343" cy="769441"/>
          </a:xfrm>
          <a:prstGeom prst="rect">
            <a:avLst/>
          </a:prstGeom>
          <a:noFill/>
        </p:spPr>
        <p:txBody>
          <a:bodyPr wrap="square" rtlCol="0">
            <a:spAutoFit/>
          </a:bodyPr>
          <a:lstStyle/>
          <a:p>
            <a:r>
              <a:rPr lang="en-US" sz="4400" b="1" dirty="0">
                <a:solidFill>
                  <a:schemeClr val="bg1"/>
                </a:solidFill>
              </a:rPr>
              <a:t>Thank</a:t>
            </a:r>
            <a:r>
              <a:rPr lang="en-US" sz="4400" b="1" baseline="0" dirty="0">
                <a:solidFill>
                  <a:schemeClr val="bg1"/>
                </a:solidFill>
              </a:rPr>
              <a:t> you!</a:t>
            </a:r>
          </a:p>
        </p:txBody>
      </p:sp>
      <p:sp>
        <p:nvSpPr>
          <p:cNvPr id="13" name="Text Placeholder 12"/>
          <p:cNvSpPr>
            <a:spLocks noGrp="1"/>
          </p:cNvSpPr>
          <p:nvPr>
            <p:ph type="body" sz="quarter" idx="10" hasCustomPrompt="1"/>
          </p:nvPr>
        </p:nvSpPr>
        <p:spPr>
          <a:xfrm>
            <a:off x="5303520" y="2103447"/>
            <a:ext cx="2816225" cy="519383"/>
          </a:xfrm>
        </p:spPr>
        <p:txBody>
          <a:bodyPr>
            <a:normAutofit/>
          </a:bodyPr>
          <a:lstStyle>
            <a:lvl1pPr marL="0" indent="0">
              <a:buNone/>
              <a:defRPr sz="2800" b="1">
                <a:solidFill>
                  <a:schemeClr val="bg1"/>
                </a:solidFill>
              </a:defRPr>
            </a:lvl1pPr>
          </a:lstStyle>
          <a:p>
            <a:pPr lvl="0"/>
            <a:r>
              <a:rPr lang="en-US" dirty="0"/>
              <a:t>Name</a:t>
            </a:r>
          </a:p>
        </p:txBody>
      </p:sp>
      <p:sp>
        <p:nvSpPr>
          <p:cNvPr id="14" name="Text Placeholder 12"/>
          <p:cNvSpPr>
            <a:spLocks noGrp="1"/>
          </p:cNvSpPr>
          <p:nvPr>
            <p:ph type="body" sz="quarter" idx="11" hasCustomPrompt="1"/>
          </p:nvPr>
        </p:nvSpPr>
        <p:spPr>
          <a:xfrm>
            <a:off x="5303520" y="2637699"/>
            <a:ext cx="2816225" cy="519383"/>
          </a:xfrm>
        </p:spPr>
        <p:txBody>
          <a:bodyPr>
            <a:normAutofit/>
          </a:bodyPr>
          <a:lstStyle>
            <a:lvl1pPr marL="0" indent="0">
              <a:buNone/>
              <a:defRPr sz="1800" b="0">
                <a:solidFill>
                  <a:schemeClr val="bg1"/>
                </a:solidFill>
              </a:defRPr>
            </a:lvl1pPr>
          </a:lstStyle>
          <a:p>
            <a:pPr lvl="0"/>
            <a:r>
              <a:rPr lang="en-US" dirty="0"/>
              <a:t>Title</a:t>
            </a:r>
          </a:p>
        </p:txBody>
      </p:sp>
      <p:sp>
        <p:nvSpPr>
          <p:cNvPr id="15" name="Text Placeholder 12"/>
          <p:cNvSpPr>
            <a:spLocks noGrp="1"/>
          </p:cNvSpPr>
          <p:nvPr>
            <p:ph type="body" sz="quarter" idx="12" hasCustomPrompt="1"/>
          </p:nvPr>
        </p:nvSpPr>
        <p:spPr>
          <a:xfrm>
            <a:off x="5303520" y="3462967"/>
            <a:ext cx="2816225" cy="365618"/>
          </a:xfrm>
        </p:spPr>
        <p:txBody>
          <a:bodyPr>
            <a:normAutofit/>
          </a:bodyPr>
          <a:lstStyle>
            <a:lvl1pPr marL="0" indent="0">
              <a:buNone/>
              <a:defRPr sz="1800" b="0">
                <a:solidFill>
                  <a:schemeClr val="bg1"/>
                </a:solidFill>
              </a:defRPr>
            </a:lvl1pPr>
          </a:lstStyle>
          <a:p>
            <a:pPr lvl="0"/>
            <a:r>
              <a:rPr lang="en-US" dirty="0"/>
              <a:t>Email</a:t>
            </a:r>
          </a:p>
        </p:txBody>
      </p:sp>
      <p:sp>
        <p:nvSpPr>
          <p:cNvPr id="16" name="Text Placeholder 12"/>
          <p:cNvSpPr>
            <a:spLocks noGrp="1"/>
          </p:cNvSpPr>
          <p:nvPr>
            <p:ph type="body" sz="quarter" idx="13" hasCustomPrompt="1"/>
          </p:nvPr>
        </p:nvSpPr>
        <p:spPr>
          <a:xfrm>
            <a:off x="5303519" y="3828585"/>
            <a:ext cx="2816225" cy="386576"/>
          </a:xfrm>
        </p:spPr>
        <p:txBody>
          <a:bodyPr>
            <a:normAutofit/>
          </a:bodyPr>
          <a:lstStyle>
            <a:lvl1pPr marL="0" indent="0">
              <a:buNone/>
              <a:defRPr sz="1800" b="0">
                <a:solidFill>
                  <a:schemeClr val="bg1"/>
                </a:solidFill>
              </a:defRPr>
            </a:lvl1pPr>
          </a:lstStyle>
          <a:p>
            <a:pPr lvl="0"/>
            <a:r>
              <a:rPr lang="en-US" dirty="0"/>
              <a:t>Phone</a:t>
            </a:r>
          </a:p>
        </p:txBody>
      </p:sp>
      <p:sp>
        <p:nvSpPr>
          <p:cNvPr id="18" name="TextBox 17"/>
          <p:cNvSpPr txBox="1"/>
          <p:nvPr/>
        </p:nvSpPr>
        <p:spPr>
          <a:xfrm>
            <a:off x="5303520" y="4210157"/>
            <a:ext cx="281622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kern="1200" dirty="0">
                <a:solidFill>
                  <a:schemeClr val="bg1"/>
                </a:solidFill>
                <a:latin typeface="Segoe UI" panose="020B0502040204020203" pitchFamily="34" charset="0"/>
                <a:ea typeface="+mn-ea"/>
                <a:cs typeface="Segoe UI" panose="020B0502040204020203" pitchFamily="34" charset="0"/>
              </a:rPr>
              <a:t>www.uspto.gov</a:t>
            </a:r>
          </a:p>
        </p:txBody>
      </p:sp>
    </p:spTree>
    <p:extLst>
      <p:ext uri="{BB962C8B-B14F-4D97-AF65-F5344CB8AC3E}">
        <p14:creationId xmlns:p14="http://schemas.microsoft.com/office/powerpoint/2010/main" val="175734174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Closing slide w/ contact info and disclaimer">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4526" y="916906"/>
            <a:ext cx="3881188" cy="3881188"/>
          </a:xfrm>
          <a:prstGeom prst="rect">
            <a:avLst/>
          </a:prstGeom>
        </p:spPr>
      </p:pic>
      <p:sp>
        <p:nvSpPr>
          <p:cNvPr id="2" name="TextBox 1"/>
          <p:cNvSpPr txBox="1"/>
          <p:nvPr/>
        </p:nvSpPr>
        <p:spPr>
          <a:xfrm>
            <a:off x="5303520" y="975743"/>
            <a:ext cx="3396343" cy="769441"/>
          </a:xfrm>
          <a:prstGeom prst="rect">
            <a:avLst/>
          </a:prstGeom>
          <a:noFill/>
        </p:spPr>
        <p:txBody>
          <a:bodyPr wrap="square" rtlCol="0">
            <a:spAutoFit/>
          </a:bodyPr>
          <a:lstStyle/>
          <a:p>
            <a:r>
              <a:rPr lang="en-US" sz="4400" b="1" dirty="0">
                <a:solidFill>
                  <a:schemeClr val="bg1"/>
                </a:solidFill>
              </a:rPr>
              <a:t>Thank</a:t>
            </a:r>
            <a:r>
              <a:rPr lang="en-US" sz="4400" b="1" baseline="0" dirty="0">
                <a:solidFill>
                  <a:schemeClr val="bg1"/>
                </a:solidFill>
              </a:rPr>
              <a:t> you!</a:t>
            </a:r>
          </a:p>
        </p:txBody>
      </p:sp>
      <p:sp>
        <p:nvSpPr>
          <p:cNvPr id="13" name="Text Placeholder 12"/>
          <p:cNvSpPr>
            <a:spLocks noGrp="1"/>
          </p:cNvSpPr>
          <p:nvPr>
            <p:ph type="body" sz="quarter" idx="10" hasCustomPrompt="1"/>
          </p:nvPr>
        </p:nvSpPr>
        <p:spPr>
          <a:xfrm>
            <a:off x="5303520" y="2103447"/>
            <a:ext cx="2816225" cy="519383"/>
          </a:xfrm>
        </p:spPr>
        <p:txBody>
          <a:bodyPr>
            <a:normAutofit/>
          </a:bodyPr>
          <a:lstStyle>
            <a:lvl1pPr marL="0" indent="0">
              <a:buNone/>
              <a:defRPr sz="2800" b="1">
                <a:solidFill>
                  <a:schemeClr val="bg1"/>
                </a:solidFill>
              </a:defRPr>
            </a:lvl1pPr>
          </a:lstStyle>
          <a:p>
            <a:pPr lvl="0"/>
            <a:r>
              <a:rPr lang="en-US" dirty="0"/>
              <a:t>Name</a:t>
            </a:r>
          </a:p>
        </p:txBody>
      </p:sp>
      <p:sp>
        <p:nvSpPr>
          <p:cNvPr id="14" name="Text Placeholder 12"/>
          <p:cNvSpPr>
            <a:spLocks noGrp="1"/>
          </p:cNvSpPr>
          <p:nvPr>
            <p:ph type="body" sz="quarter" idx="11" hasCustomPrompt="1"/>
          </p:nvPr>
        </p:nvSpPr>
        <p:spPr>
          <a:xfrm>
            <a:off x="5303520" y="2637699"/>
            <a:ext cx="2816225" cy="519383"/>
          </a:xfrm>
        </p:spPr>
        <p:txBody>
          <a:bodyPr>
            <a:normAutofit/>
          </a:bodyPr>
          <a:lstStyle>
            <a:lvl1pPr marL="0" indent="0">
              <a:buNone/>
              <a:defRPr sz="1800" b="0">
                <a:solidFill>
                  <a:schemeClr val="bg1"/>
                </a:solidFill>
              </a:defRPr>
            </a:lvl1pPr>
          </a:lstStyle>
          <a:p>
            <a:pPr lvl="0"/>
            <a:r>
              <a:rPr lang="en-US" dirty="0"/>
              <a:t>Title</a:t>
            </a:r>
          </a:p>
        </p:txBody>
      </p:sp>
      <p:sp>
        <p:nvSpPr>
          <p:cNvPr id="15" name="Text Placeholder 12"/>
          <p:cNvSpPr>
            <a:spLocks noGrp="1"/>
          </p:cNvSpPr>
          <p:nvPr>
            <p:ph type="body" sz="quarter" idx="12" hasCustomPrompt="1"/>
          </p:nvPr>
        </p:nvSpPr>
        <p:spPr>
          <a:xfrm>
            <a:off x="5303520" y="3462967"/>
            <a:ext cx="2816225" cy="365618"/>
          </a:xfrm>
        </p:spPr>
        <p:txBody>
          <a:bodyPr>
            <a:normAutofit/>
          </a:bodyPr>
          <a:lstStyle>
            <a:lvl1pPr marL="0" indent="0">
              <a:buNone/>
              <a:defRPr sz="1800" b="0">
                <a:solidFill>
                  <a:schemeClr val="bg1"/>
                </a:solidFill>
              </a:defRPr>
            </a:lvl1pPr>
          </a:lstStyle>
          <a:p>
            <a:pPr lvl="0"/>
            <a:r>
              <a:rPr lang="en-US" dirty="0"/>
              <a:t>Email</a:t>
            </a:r>
          </a:p>
        </p:txBody>
      </p:sp>
      <p:sp>
        <p:nvSpPr>
          <p:cNvPr id="16" name="Text Placeholder 12"/>
          <p:cNvSpPr>
            <a:spLocks noGrp="1"/>
          </p:cNvSpPr>
          <p:nvPr>
            <p:ph type="body" sz="quarter" idx="13" hasCustomPrompt="1"/>
          </p:nvPr>
        </p:nvSpPr>
        <p:spPr>
          <a:xfrm>
            <a:off x="5303519" y="3828585"/>
            <a:ext cx="2816225" cy="386576"/>
          </a:xfrm>
        </p:spPr>
        <p:txBody>
          <a:bodyPr>
            <a:normAutofit/>
          </a:bodyPr>
          <a:lstStyle>
            <a:lvl1pPr marL="0" indent="0">
              <a:buNone/>
              <a:defRPr sz="1800" b="0">
                <a:solidFill>
                  <a:schemeClr val="bg1"/>
                </a:solidFill>
              </a:defRPr>
            </a:lvl1pPr>
          </a:lstStyle>
          <a:p>
            <a:pPr lvl="0"/>
            <a:r>
              <a:rPr lang="en-US" dirty="0"/>
              <a:t>Phone</a:t>
            </a:r>
          </a:p>
        </p:txBody>
      </p:sp>
      <p:sp>
        <p:nvSpPr>
          <p:cNvPr id="18" name="TextBox 17"/>
          <p:cNvSpPr txBox="1"/>
          <p:nvPr/>
        </p:nvSpPr>
        <p:spPr>
          <a:xfrm>
            <a:off x="5303520" y="4210157"/>
            <a:ext cx="281622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kern="1200" dirty="0">
                <a:solidFill>
                  <a:schemeClr val="bg1"/>
                </a:solidFill>
                <a:latin typeface="Segoe UI" panose="020B0502040204020203" pitchFamily="34" charset="0"/>
                <a:ea typeface="+mn-ea"/>
                <a:cs typeface="Segoe UI" panose="020B0502040204020203" pitchFamily="34" charset="0"/>
              </a:rPr>
              <a:t>www.uspto.gov</a:t>
            </a:r>
          </a:p>
        </p:txBody>
      </p:sp>
      <p:sp>
        <p:nvSpPr>
          <p:cNvPr id="10" name="TextBox 9"/>
          <p:cNvSpPr txBox="1"/>
          <p:nvPr/>
        </p:nvSpPr>
        <p:spPr>
          <a:xfrm>
            <a:off x="792532" y="5129408"/>
            <a:ext cx="4145175" cy="253916"/>
          </a:xfrm>
          <a:prstGeom prst="rect">
            <a:avLst/>
          </a:prstGeom>
          <a:noFill/>
        </p:spPr>
        <p:txBody>
          <a:bodyPr wrap="square" rtlCol="0">
            <a:spAutoFit/>
          </a:bodyPr>
          <a:lstStyle/>
          <a:p>
            <a:pPr algn="ctr"/>
            <a:r>
              <a:rPr lang="en-US" sz="1050" dirty="0">
                <a:solidFill>
                  <a:schemeClr val="bg1"/>
                </a:solidFill>
              </a:rPr>
              <a:t>Images used in this presentation are</a:t>
            </a:r>
            <a:r>
              <a:rPr lang="en-US" sz="1050" baseline="0" dirty="0">
                <a:solidFill>
                  <a:schemeClr val="bg1"/>
                </a:solidFill>
              </a:rPr>
              <a:t> for educational purposes only.</a:t>
            </a:r>
            <a:endParaRPr lang="en-US" sz="1050" dirty="0">
              <a:solidFill>
                <a:schemeClr val="bg1"/>
              </a:solidFill>
            </a:endParaRPr>
          </a:p>
        </p:txBody>
      </p:sp>
    </p:spTree>
    <p:extLst>
      <p:ext uri="{BB962C8B-B14F-4D97-AF65-F5344CB8AC3E}">
        <p14:creationId xmlns:p14="http://schemas.microsoft.com/office/powerpoint/2010/main" val="24258634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447584"/>
            <a:ext cx="8229600" cy="3786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lvl1pPr>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222941131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 2 line headline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849582"/>
            <a:ext cx="8229600" cy="349134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328394116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no logo">
    <p:spTree>
      <p:nvGrpSpPr>
        <p:cNvPr id="1" name=""/>
        <p:cNvGrpSpPr/>
        <p:nvPr/>
      </p:nvGrpSpPr>
      <p:grpSpPr>
        <a:xfrm>
          <a:off x="0" y="0"/>
          <a:ext cx="0" cy="0"/>
          <a:chOff x="0" y="0"/>
          <a:chExt cx="0" cy="0"/>
        </a:xfrm>
      </p:grpSpPr>
      <p:sp>
        <p:nvSpPr>
          <p:cNvPr id="2" name="Title 1"/>
          <p:cNvSpPr>
            <a:spLocks noGrp="1"/>
          </p:cNvSpPr>
          <p:nvPr>
            <p:ph type="title"/>
          </p:nvPr>
        </p:nvSpPr>
        <p:spPr>
          <a:xfrm>
            <a:off x="457200" y="310250"/>
            <a:ext cx="8229600" cy="864147"/>
          </a:xfrm>
        </p:spPr>
        <p:txBody>
          <a:bodyPr anchor="t" anchorCtr="0"/>
          <a:lstStyle>
            <a:lvl1pPr algn="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273429519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no logo">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322898792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sz="half" idx="1"/>
          </p:nvPr>
        </p:nvSpPr>
        <p:spPr>
          <a:xfrm>
            <a:off x="457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140074955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Freeform 4" title="Quotation mark"/>
          <p:cNvSpPr/>
          <p:nvPr userDrawn="1"/>
        </p:nvSpPr>
        <p:spPr>
          <a:xfrm>
            <a:off x="404558"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Content Placeholder 5"/>
          <p:cNvSpPr>
            <a:spLocks noGrp="1"/>
          </p:cNvSpPr>
          <p:nvPr>
            <p:ph sz="quarter" idx="4" hasCustomPrompt="1"/>
          </p:nvPr>
        </p:nvSpPr>
        <p:spPr>
          <a:xfrm>
            <a:off x="1065009" y="4131482"/>
            <a:ext cx="7681428" cy="489163"/>
          </a:xfrm>
        </p:spPr>
        <p:txBody>
          <a:bodyPr anchor="b">
            <a:normAutofit/>
          </a:bodyPr>
          <a:lstStyle>
            <a:lvl1pPr marL="0" indent="0" algn="r">
              <a:buFont typeface="Courier New" panose="02070309020205020404" pitchFamily="49" charset="0"/>
              <a:buNone/>
              <a:defRPr sz="1600" b="1" spc="200" baseline="0">
                <a:latin typeface="+mn-lt"/>
              </a:defRPr>
            </a:lvl1pPr>
            <a:lvl2pPr marL="891540" indent="-342900">
              <a:buFont typeface="Arial" panose="020B0604020202020204" pitchFamily="34" charset="0"/>
              <a:buChar char="•"/>
              <a:defRPr sz="2400"/>
            </a:lvl2pPr>
            <a:lvl3pPr marL="1371600" indent="-274320">
              <a:buFont typeface="Wingdings" panose="05000000000000000000" pitchFamily="2" charset="2"/>
              <a:buChar char="§"/>
              <a:defRPr sz="2160"/>
            </a:lvl3pPr>
            <a:lvl4pPr>
              <a:defRPr sz="1920"/>
            </a:lvl4pPr>
            <a:lvl5pPr>
              <a:defRPr sz="1920"/>
            </a:lvl5pPr>
            <a:lvl6pPr>
              <a:defRPr sz="1920"/>
            </a:lvl6pPr>
            <a:lvl7pPr>
              <a:defRPr sz="1920"/>
            </a:lvl7pPr>
            <a:lvl8pPr>
              <a:defRPr sz="1920"/>
            </a:lvl8pPr>
            <a:lvl9pPr>
              <a:defRPr sz="1920"/>
            </a:lvl9pPr>
          </a:lstStyle>
          <a:p>
            <a:pPr lvl="0"/>
            <a:r>
              <a:rPr lang="en-US" dirty="0"/>
              <a:t>- CREDIT IN ALL CAPS</a:t>
            </a:r>
          </a:p>
        </p:txBody>
      </p:sp>
      <p:sp>
        <p:nvSpPr>
          <p:cNvPr id="7" name="Title 1"/>
          <p:cNvSpPr>
            <a:spLocks noGrp="1"/>
          </p:cNvSpPr>
          <p:nvPr>
            <p:ph type="title" hasCustomPrompt="1"/>
          </p:nvPr>
        </p:nvSpPr>
        <p:spPr>
          <a:xfrm>
            <a:off x="747424" y="834887"/>
            <a:ext cx="7999012" cy="3101009"/>
          </a:xfrm>
        </p:spPr>
        <p:txBody>
          <a:bodyPr anchor="t">
            <a:normAutofit/>
          </a:bodyPr>
          <a:lstStyle>
            <a:lvl1pPr algn="l">
              <a:defRPr sz="4000" b="0" baseline="0">
                <a:latin typeface="+mj-lt"/>
              </a:defRPr>
            </a:lvl1pPr>
          </a:lstStyle>
          <a:p>
            <a:r>
              <a:rPr lang="en-US" dirty="0"/>
              <a:t>Quote here Twenty Words or Less. Keep it Short and Memorable. Quote here Twenty Words or Less. Keep it Short.”</a:t>
            </a:r>
          </a:p>
        </p:txBody>
      </p:sp>
      <p:sp>
        <p:nvSpPr>
          <p:cNvPr id="8" name="Slide Number Placeholder 7"/>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108587690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blank" preserve="1">
  <p:cSld name="Complete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281271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447584"/>
            <a:ext cx="8229600" cy="3786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lvl1pPr>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2158203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sz="half" idx="1"/>
          </p:nvPr>
        </p:nvSpPr>
        <p:spPr>
          <a:xfrm>
            <a:off x="457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313465644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 2 line headline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849582"/>
            <a:ext cx="8229600" cy="349134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377958278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no logo">
    <p:spTree>
      <p:nvGrpSpPr>
        <p:cNvPr id="1" name=""/>
        <p:cNvGrpSpPr/>
        <p:nvPr/>
      </p:nvGrpSpPr>
      <p:grpSpPr>
        <a:xfrm>
          <a:off x="0" y="0"/>
          <a:ext cx="0" cy="0"/>
          <a:chOff x="0" y="0"/>
          <a:chExt cx="0" cy="0"/>
        </a:xfrm>
      </p:grpSpPr>
      <p:sp>
        <p:nvSpPr>
          <p:cNvPr id="2" name="Title 1"/>
          <p:cNvSpPr>
            <a:spLocks noGrp="1"/>
          </p:cNvSpPr>
          <p:nvPr>
            <p:ph type="title"/>
          </p:nvPr>
        </p:nvSpPr>
        <p:spPr>
          <a:xfrm>
            <a:off x="457200" y="310250"/>
            <a:ext cx="8229600" cy="864147"/>
          </a:xfrm>
        </p:spPr>
        <p:txBody>
          <a:bodyPr anchor="t" anchorCtr="0"/>
          <a:lstStyle>
            <a:lvl1pPr algn="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77751907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no logo">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125346661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sz="half" idx="1"/>
          </p:nvPr>
        </p:nvSpPr>
        <p:spPr>
          <a:xfrm>
            <a:off x="457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317018484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Freeform 4" title="Quotation mark"/>
          <p:cNvSpPr/>
          <p:nvPr userDrawn="1"/>
        </p:nvSpPr>
        <p:spPr>
          <a:xfrm>
            <a:off x="404558"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Content Placeholder 5"/>
          <p:cNvSpPr>
            <a:spLocks noGrp="1"/>
          </p:cNvSpPr>
          <p:nvPr>
            <p:ph sz="quarter" idx="4" hasCustomPrompt="1"/>
          </p:nvPr>
        </p:nvSpPr>
        <p:spPr>
          <a:xfrm>
            <a:off x="1065009" y="4131482"/>
            <a:ext cx="7681428" cy="489163"/>
          </a:xfrm>
        </p:spPr>
        <p:txBody>
          <a:bodyPr anchor="b">
            <a:normAutofit/>
          </a:bodyPr>
          <a:lstStyle>
            <a:lvl1pPr marL="0" indent="0" algn="r">
              <a:buFont typeface="Courier New" panose="02070309020205020404" pitchFamily="49" charset="0"/>
              <a:buNone/>
              <a:defRPr sz="1600" b="1" spc="200" baseline="0">
                <a:latin typeface="+mn-lt"/>
              </a:defRPr>
            </a:lvl1pPr>
            <a:lvl2pPr marL="891540" indent="-342900">
              <a:buFont typeface="Arial" panose="020B0604020202020204" pitchFamily="34" charset="0"/>
              <a:buChar char="•"/>
              <a:defRPr sz="2400"/>
            </a:lvl2pPr>
            <a:lvl3pPr marL="1371600" indent="-274320">
              <a:buFont typeface="Wingdings" panose="05000000000000000000" pitchFamily="2" charset="2"/>
              <a:buChar char="§"/>
              <a:defRPr sz="2160"/>
            </a:lvl3pPr>
            <a:lvl4pPr>
              <a:defRPr sz="1920"/>
            </a:lvl4pPr>
            <a:lvl5pPr>
              <a:defRPr sz="1920"/>
            </a:lvl5pPr>
            <a:lvl6pPr>
              <a:defRPr sz="1920"/>
            </a:lvl6pPr>
            <a:lvl7pPr>
              <a:defRPr sz="1920"/>
            </a:lvl7pPr>
            <a:lvl8pPr>
              <a:defRPr sz="1920"/>
            </a:lvl8pPr>
            <a:lvl9pPr>
              <a:defRPr sz="1920"/>
            </a:lvl9pPr>
          </a:lstStyle>
          <a:p>
            <a:pPr lvl="0"/>
            <a:r>
              <a:rPr lang="en-US" dirty="0"/>
              <a:t>- CREDIT IN ALL CAPS</a:t>
            </a:r>
          </a:p>
        </p:txBody>
      </p:sp>
      <p:sp>
        <p:nvSpPr>
          <p:cNvPr id="7" name="Title 1"/>
          <p:cNvSpPr>
            <a:spLocks noGrp="1"/>
          </p:cNvSpPr>
          <p:nvPr>
            <p:ph type="title" hasCustomPrompt="1"/>
          </p:nvPr>
        </p:nvSpPr>
        <p:spPr>
          <a:xfrm>
            <a:off x="747424" y="834887"/>
            <a:ext cx="7999012" cy="3101009"/>
          </a:xfrm>
        </p:spPr>
        <p:txBody>
          <a:bodyPr anchor="t">
            <a:normAutofit/>
          </a:bodyPr>
          <a:lstStyle>
            <a:lvl1pPr algn="l">
              <a:defRPr sz="4000" b="0" baseline="0">
                <a:latin typeface="+mj-lt"/>
              </a:defRPr>
            </a:lvl1pPr>
          </a:lstStyle>
          <a:p>
            <a:r>
              <a:rPr lang="en-US" dirty="0"/>
              <a:t>Quote here Twenty Words or Less. Keep it Short and Memorable. Quote here Twenty Words or Less. Keep it Short.”</a:t>
            </a:r>
          </a:p>
        </p:txBody>
      </p:sp>
      <p:sp>
        <p:nvSpPr>
          <p:cNvPr id="8" name="Slide Number Placeholder 7"/>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269794635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blank" preserve="1">
  <p:cSld name="Complete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837774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77208"/>
            <a:ext cx="7772400" cy="1225021"/>
          </a:xfrm>
        </p:spPr>
        <p:txBody>
          <a:bodyPr/>
          <a:lstStyle>
            <a:lvl1pPr algn="l">
              <a:defRPr/>
            </a:lvl1pPr>
          </a:lstStyle>
          <a:p>
            <a:r>
              <a:rPr lang="en-US"/>
              <a:t>Click to edit Master title style</a:t>
            </a:r>
            <a:endParaRPr lang="en-US" dirty="0"/>
          </a:p>
        </p:txBody>
      </p:sp>
      <p:sp>
        <p:nvSpPr>
          <p:cNvPr id="3" name="Subtitle 2"/>
          <p:cNvSpPr>
            <a:spLocks noGrp="1"/>
          </p:cNvSpPr>
          <p:nvPr>
            <p:ph type="subTitle" idx="1"/>
          </p:nvPr>
        </p:nvSpPr>
        <p:spPr>
          <a:xfrm>
            <a:off x="685800" y="2823058"/>
            <a:ext cx="7086600" cy="14605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Rectangle 9"/>
          <p:cNvSpPr/>
          <p:nvPr/>
        </p:nvSpPr>
        <p:spPr>
          <a:xfrm>
            <a:off x="-6196" y="4283558"/>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8" name="Picture 7" title="USPTO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04527" y="4701650"/>
            <a:ext cx="1338876" cy="662731"/>
          </a:xfrm>
          <a:prstGeom prst="rect">
            <a:avLst/>
          </a:prstGeom>
        </p:spPr>
      </p:pic>
      <p:sp>
        <p:nvSpPr>
          <p:cNvPr id="12"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7" name="Rectangle 9"/>
          <p:cNvSpPr/>
          <p:nvPr userDrawn="1"/>
        </p:nvSpPr>
        <p:spPr>
          <a:xfrm>
            <a:off x="-6195" y="4283560"/>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9" name="Picture 8" descr="USPTO-logo-reverse-stacked-500p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04527" y="4701652"/>
            <a:ext cx="1338876" cy="662731"/>
          </a:xfrm>
          <a:prstGeom prst="rect">
            <a:avLst/>
          </a:prstGeom>
        </p:spPr>
      </p:pic>
      <p:sp>
        <p:nvSpPr>
          <p:cNvPr id="11" name="Rectangle 9"/>
          <p:cNvSpPr/>
          <p:nvPr userDrawn="1"/>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spTree>
    <p:extLst>
      <p:ext uri="{BB962C8B-B14F-4D97-AF65-F5344CB8AC3E}">
        <p14:creationId xmlns:p14="http://schemas.microsoft.com/office/powerpoint/2010/main" val="98625222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with background">
    <p:spTree>
      <p:nvGrpSpPr>
        <p:cNvPr id="1" name=""/>
        <p:cNvGrpSpPr/>
        <p:nvPr/>
      </p:nvGrpSpPr>
      <p:grpSpPr>
        <a:xfrm>
          <a:off x="0" y="0"/>
          <a:ext cx="0" cy="0"/>
          <a:chOff x="0" y="0"/>
          <a:chExt cx="0" cy="0"/>
        </a:xfrm>
      </p:grpSpPr>
      <p:pic>
        <p:nvPicPr>
          <p:cNvPr id="7" name="Picture 6" title="Patent drawing background"/>
          <p:cNvPicPr>
            <a:picLocks noChangeAspect="1"/>
          </p:cNvPicPr>
          <p:nvPr/>
        </p:nvPicPr>
        <p:blipFill rotWithShape="1">
          <a:blip r:embed="rId2"/>
          <a:srcRect r="-76"/>
          <a:stretch/>
        </p:blipFill>
        <p:spPr>
          <a:xfrm>
            <a:off x="0" y="42389"/>
            <a:ext cx="9150889" cy="5456393"/>
          </a:xfrm>
          <a:prstGeom prst="rect">
            <a:avLst/>
          </a:prstGeom>
        </p:spPr>
      </p:pic>
      <p:sp>
        <p:nvSpPr>
          <p:cNvPr id="2" name="Title 1"/>
          <p:cNvSpPr>
            <a:spLocks noGrp="1"/>
          </p:cNvSpPr>
          <p:nvPr>
            <p:ph type="ctrTitle"/>
          </p:nvPr>
        </p:nvSpPr>
        <p:spPr>
          <a:xfrm>
            <a:off x="685800" y="1277208"/>
            <a:ext cx="7772400" cy="1225021"/>
          </a:xfrm>
        </p:spPr>
        <p:txBody>
          <a:bodyPr/>
          <a:lstStyle>
            <a:lvl1pPr algn="l">
              <a:defRPr/>
            </a:lvl1pPr>
          </a:lstStyle>
          <a:p>
            <a:r>
              <a:rPr lang="en-US"/>
              <a:t>Click to edit Master title style</a:t>
            </a:r>
            <a:endParaRPr lang="en-US" dirty="0"/>
          </a:p>
        </p:txBody>
      </p:sp>
      <p:sp>
        <p:nvSpPr>
          <p:cNvPr id="3" name="Subtitle 2"/>
          <p:cNvSpPr>
            <a:spLocks noGrp="1"/>
          </p:cNvSpPr>
          <p:nvPr>
            <p:ph type="subTitle" idx="1"/>
          </p:nvPr>
        </p:nvSpPr>
        <p:spPr>
          <a:xfrm>
            <a:off x="685800" y="2826248"/>
            <a:ext cx="7086600" cy="14605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Rectangle 9"/>
          <p:cNvSpPr/>
          <p:nvPr/>
        </p:nvSpPr>
        <p:spPr>
          <a:xfrm>
            <a:off x="-6196" y="4283558"/>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8" name="Picture 7" title="USPTO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04527" y="4701650"/>
            <a:ext cx="1338876" cy="662731"/>
          </a:xfrm>
          <a:prstGeom prst="rect">
            <a:avLst/>
          </a:prstGeom>
        </p:spPr>
      </p:pic>
      <p:sp>
        <p:nvSpPr>
          <p:cNvPr id="12"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9" name="Rectangle 8"/>
          <p:cNvSpPr/>
          <p:nvPr userDrawn="1"/>
        </p:nvSpPr>
        <p:spPr>
          <a:xfrm>
            <a:off x="0" y="2"/>
            <a:ext cx="9144000" cy="5714999"/>
          </a:xfrm>
          <a:prstGeom prst="rect">
            <a:avLst/>
          </a:prstGeom>
          <a:blipFill dpi="0" rotWithShape="1">
            <a:blip r:embed="rId4">
              <a:alphaModFix amt="5000"/>
              <a:extLst>
                <a:ext uri="{28A0092B-C50C-407E-A947-70E740481C1C}">
                  <a14:useLocalDpi xmlns:a14="http://schemas.microsoft.com/office/drawing/2010/main" val="0"/>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20" dirty="0"/>
          </a:p>
        </p:txBody>
      </p:sp>
      <p:sp>
        <p:nvSpPr>
          <p:cNvPr id="11" name="Rectangle 9"/>
          <p:cNvSpPr/>
          <p:nvPr userDrawn="1"/>
        </p:nvSpPr>
        <p:spPr>
          <a:xfrm>
            <a:off x="-6195" y="4283560"/>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13" name="Picture 12" descr="USPTO-logo-reverse-stacked-500px.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04527" y="4701652"/>
            <a:ext cx="1338876" cy="662731"/>
          </a:xfrm>
          <a:prstGeom prst="rect">
            <a:avLst/>
          </a:prstGeom>
        </p:spPr>
      </p:pic>
      <p:sp>
        <p:nvSpPr>
          <p:cNvPr id="14" name="Rectangle 9"/>
          <p:cNvSpPr/>
          <p:nvPr userDrawn="1"/>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spTree>
    <p:extLst>
      <p:ext uri="{BB962C8B-B14F-4D97-AF65-F5344CB8AC3E}">
        <p14:creationId xmlns:p14="http://schemas.microsoft.com/office/powerpoint/2010/main" val="255164218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447584"/>
            <a:ext cx="8229600" cy="3786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lvl1pPr>
              <a:defRPr sz="800">
                <a:solidFill>
                  <a:schemeClr val="tx1"/>
                </a:solidFill>
              </a:defRPr>
            </a:lvl1pPr>
          </a:lstStyle>
          <a:p>
            <a:fld id="{92DA454B-C859-4892-B9FA-68B588C9F547}" type="slidenum">
              <a:rPr lang="en-US" smtClean="0"/>
              <a:t>‹#›</a:t>
            </a:fld>
            <a:endParaRPr lang="en-US" dirty="0"/>
          </a:p>
        </p:txBody>
      </p:sp>
    </p:spTree>
    <p:extLst>
      <p:ext uri="{BB962C8B-B14F-4D97-AF65-F5344CB8AC3E}">
        <p14:creationId xmlns:p14="http://schemas.microsoft.com/office/powerpoint/2010/main" val="296768205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 2 line head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849582"/>
            <a:ext cx="8229600" cy="349134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13185478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Text Placeholder 2"/>
          <p:cNvSpPr>
            <a:spLocks noGrp="1"/>
          </p:cNvSpPr>
          <p:nvPr>
            <p:ph type="body" idx="1"/>
          </p:nvPr>
        </p:nvSpPr>
        <p:spPr>
          <a:xfrm>
            <a:off x="457200" y="1423200"/>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1956335"/>
            <a:ext cx="4040188" cy="28696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6" y="1423200"/>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6" y="1956335"/>
            <a:ext cx="4041775" cy="28696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46205538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Divider slide">
    <p:spTree>
      <p:nvGrpSpPr>
        <p:cNvPr id="1" name=""/>
        <p:cNvGrpSpPr/>
        <p:nvPr/>
      </p:nvGrpSpPr>
      <p:grpSpPr>
        <a:xfrm>
          <a:off x="0" y="0"/>
          <a:ext cx="0" cy="0"/>
          <a:chOff x="0" y="0"/>
          <a:chExt cx="0" cy="0"/>
        </a:xfrm>
      </p:grpSpPr>
      <p:sp>
        <p:nvSpPr>
          <p:cNvPr id="4" name="Rectangle 3"/>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2" name="Title 1"/>
          <p:cNvSpPr>
            <a:spLocks noGrp="1"/>
          </p:cNvSpPr>
          <p:nvPr>
            <p:ph type="title"/>
          </p:nvPr>
        </p:nvSpPr>
        <p:spPr>
          <a:xfrm>
            <a:off x="722313" y="3672417"/>
            <a:ext cx="7772400" cy="1135063"/>
          </a:xfrm>
        </p:spPr>
        <p:txBody>
          <a:bodyPr anchor="t"/>
          <a:lstStyle>
            <a:lvl1pPr algn="l">
              <a:defRPr sz="4000" b="1" cap="none"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2">
                    <a:lumMod val="20000"/>
                    <a:lumOff val="8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72782278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sz="half" idx="1"/>
          </p:nvPr>
        </p:nvSpPr>
        <p:spPr>
          <a:xfrm>
            <a:off x="457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368456813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Text Placeholder 2"/>
          <p:cNvSpPr>
            <a:spLocks noGrp="1"/>
          </p:cNvSpPr>
          <p:nvPr>
            <p:ph type="body" idx="1"/>
          </p:nvPr>
        </p:nvSpPr>
        <p:spPr>
          <a:xfrm>
            <a:off x="457200" y="1423200"/>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1956335"/>
            <a:ext cx="4040188" cy="28696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6" y="1423200"/>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6" y="1956335"/>
            <a:ext cx="4041775" cy="28696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275471842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97932"/>
            <a:ext cx="8229600" cy="864147"/>
          </a:xfrm>
        </p:spPr>
        <p:txBody>
          <a:bodyPr anchor="t" anchorCtr="0"/>
          <a:lstStyle>
            <a:lvl1pPr algn="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6359088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402951213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5" name="Freeform 4"/>
          <p:cNvSpPr/>
          <p:nvPr/>
        </p:nvSpPr>
        <p:spPr>
          <a:xfrm>
            <a:off x="404558"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Content Placeholder 5"/>
          <p:cNvSpPr>
            <a:spLocks noGrp="1"/>
          </p:cNvSpPr>
          <p:nvPr>
            <p:ph sz="quarter" idx="4" hasCustomPrompt="1"/>
          </p:nvPr>
        </p:nvSpPr>
        <p:spPr>
          <a:xfrm>
            <a:off x="1065009" y="4131482"/>
            <a:ext cx="7681428" cy="489163"/>
          </a:xfrm>
        </p:spPr>
        <p:txBody>
          <a:bodyPr anchor="b">
            <a:normAutofit/>
          </a:bodyPr>
          <a:lstStyle>
            <a:lvl1pPr marL="0" indent="0" algn="r">
              <a:buFont typeface="Courier New" panose="02070309020205020404" pitchFamily="49" charset="0"/>
              <a:buNone/>
              <a:defRPr sz="1600" b="1" spc="200" baseline="0">
                <a:latin typeface="+mn-lt"/>
              </a:defRPr>
            </a:lvl1pPr>
            <a:lvl2pPr marL="891540" indent="-342900">
              <a:buFont typeface="Arial" panose="020B0604020202020204" pitchFamily="34" charset="0"/>
              <a:buChar char="•"/>
              <a:defRPr sz="2400"/>
            </a:lvl2pPr>
            <a:lvl3pPr marL="1371600" indent="-274320">
              <a:buFont typeface="Wingdings" panose="05000000000000000000" pitchFamily="2" charset="2"/>
              <a:buChar char="§"/>
              <a:defRPr sz="2160"/>
            </a:lvl3pPr>
            <a:lvl4pPr>
              <a:defRPr sz="1920"/>
            </a:lvl4pPr>
            <a:lvl5pPr>
              <a:defRPr sz="1920"/>
            </a:lvl5pPr>
            <a:lvl6pPr>
              <a:defRPr sz="1920"/>
            </a:lvl6pPr>
            <a:lvl7pPr>
              <a:defRPr sz="1920"/>
            </a:lvl7pPr>
            <a:lvl8pPr>
              <a:defRPr sz="1920"/>
            </a:lvl8pPr>
            <a:lvl9pPr>
              <a:defRPr sz="1920"/>
            </a:lvl9pPr>
          </a:lstStyle>
          <a:p>
            <a:pPr lvl="0"/>
            <a:r>
              <a:rPr lang="en-US" dirty="0"/>
              <a:t>- CREDIT IN ALL CAPS</a:t>
            </a:r>
          </a:p>
        </p:txBody>
      </p:sp>
      <p:sp>
        <p:nvSpPr>
          <p:cNvPr id="7" name="Title 1"/>
          <p:cNvSpPr>
            <a:spLocks noGrp="1"/>
          </p:cNvSpPr>
          <p:nvPr>
            <p:ph type="title" hasCustomPrompt="1"/>
          </p:nvPr>
        </p:nvSpPr>
        <p:spPr>
          <a:xfrm>
            <a:off x="747424" y="834887"/>
            <a:ext cx="7999012" cy="3101009"/>
          </a:xfrm>
        </p:spPr>
        <p:txBody>
          <a:bodyPr anchor="t">
            <a:normAutofit/>
          </a:bodyPr>
          <a:lstStyle>
            <a:lvl1pPr algn="l">
              <a:defRPr sz="4000" b="0" baseline="0">
                <a:latin typeface="+mj-lt"/>
              </a:defRPr>
            </a:lvl1pPr>
          </a:lstStyle>
          <a:p>
            <a:r>
              <a:rPr lang="en-US" dirty="0"/>
              <a:t>Quote here Twenty Words or Less. Keep it Short and Memorable. Quote here Twenty Words or Less. Keep it Short.”</a:t>
            </a:r>
          </a:p>
        </p:txBody>
      </p:sp>
      <p:sp>
        <p:nvSpPr>
          <p:cNvPr id="8" name="Slide Number Placeholder 7"/>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198800635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Opening slide with text">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1450" y="1391428"/>
            <a:ext cx="4021100" cy="1990444"/>
          </a:xfrm>
          <a:prstGeom prst="rect">
            <a:avLst/>
          </a:prstGeom>
        </p:spPr>
      </p:pic>
      <p:sp>
        <p:nvSpPr>
          <p:cNvPr id="6" name="Subtitle 2"/>
          <p:cNvSpPr>
            <a:spLocks noGrp="1"/>
          </p:cNvSpPr>
          <p:nvPr>
            <p:ph type="subTitle" idx="1" hasCustomPrompt="1"/>
          </p:nvPr>
        </p:nvSpPr>
        <p:spPr>
          <a:xfrm>
            <a:off x="685799" y="4348634"/>
            <a:ext cx="7885827" cy="746877"/>
          </a:xfrm>
        </p:spPr>
        <p:txBody>
          <a:bodyPr anchor="b">
            <a:normAutofit/>
          </a:bodyPr>
          <a:lstStyle>
            <a:lvl1pPr marL="0" indent="0" algn="ctr">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title style</a:t>
            </a:r>
          </a:p>
        </p:txBody>
      </p:sp>
    </p:spTree>
    <p:extLst>
      <p:ext uri="{BB962C8B-B14F-4D97-AF65-F5344CB8AC3E}">
        <p14:creationId xmlns:p14="http://schemas.microsoft.com/office/powerpoint/2010/main" val="429003592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Opening slide">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1450" y="1862278"/>
            <a:ext cx="4021100" cy="1990444"/>
          </a:xfrm>
          <a:prstGeom prst="rect">
            <a:avLst/>
          </a:prstGeom>
        </p:spPr>
      </p:pic>
      <p:sp>
        <p:nvSpPr>
          <p:cNvPr id="5" name="Rectangle 4"/>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6" name="Picture 5" descr="USPTO-logo-reverse-stacked-1000p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1451" y="1852118"/>
            <a:ext cx="4021100" cy="1990444"/>
          </a:xfrm>
          <a:prstGeom prst="rect">
            <a:avLst/>
          </a:prstGeom>
        </p:spPr>
      </p:pic>
    </p:spTree>
    <p:extLst>
      <p:ext uri="{BB962C8B-B14F-4D97-AF65-F5344CB8AC3E}">
        <p14:creationId xmlns:p14="http://schemas.microsoft.com/office/powerpoint/2010/main" val="202243876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1406" y="916906"/>
            <a:ext cx="3881188" cy="3881188"/>
          </a:xfrm>
          <a:prstGeom prst="rect">
            <a:avLst/>
          </a:prstGeom>
        </p:spPr>
      </p:pic>
      <p:sp>
        <p:nvSpPr>
          <p:cNvPr id="5" name="Rectangle 4"/>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6" name="Picture 5" descr="uspto_seal_1000px-colo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31407" y="916906"/>
            <a:ext cx="3881188" cy="3881188"/>
          </a:xfrm>
          <a:prstGeom prst="rect">
            <a:avLst/>
          </a:prstGeom>
        </p:spPr>
      </p:pic>
    </p:spTree>
    <p:extLst>
      <p:ext uri="{BB962C8B-B14F-4D97-AF65-F5344CB8AC3E}">
        <p14:creationId xmlns:p14="http://schemas.microsoft.com/office/powerpoint/2010/main" val="182485464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Closing slide with contact info">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4526" y="916906"/>
            <a:ext cx="3881188" cy="3881188"/>
          </a:xfrm>
          <a:prstGeom prst="rect">
            <a:avLst/>
          </a:prstGeom>
        </p:spPr>
      </p:pic>
      <p:sp>
        <p:nvSpPr>
          <p:cNvPr id="2" name="TextBox 1"/>
          <p:cNvSpPr txBox="1"/>
          <p:nvPr/>
        </p:nvSpPr>
        <p:spPr>
          <a:xfrm>
            <a:off x="5303520" y="975743"/>
            <a:ext cx="3396343" cy="769441"/>
          </a:xfrm>
          <a:prstGeom prst="rect">
            <a:avLst/>
          </a:prstGeom>
          <a:noFill/>
        </p:spPr>
        <p:txBody>
          <a:bodyPr wrap="square" rtlCol="0">
            <a:spAutoFit/>
          </a:bodyPr>
          <a:lstStyle/>
          <a:p>
            <a:r>
              <a:rPr lang="en-US" sz="4400" b="1" dirty="0">
                <a:solidFill>
                  <a:schemeClr val="bg1"/>
                </a:solidFill>
              </a:rPr>
              <a:t>Thank</a:t>
            </a:r>
            <a:r>
              <a:rPr lang="en-US" sz="4400" b="1" baseline="0" dirty="0">
                <a:solidFill>
                  <a:schemeClr val="bg1"/>
                </a:solidFill>
              </a:rPr>
              <a:t> you!</a:t>
            </a:r>
          </a:p>
        </p:txBody>
      </p:sp>
      <p:sp>
        <p:nvSpPr>
          <p:cNvPr id="13" name="Text Placeholder 12"/>
          <p:cNvSpPr>
            <a:spLocks noGrp="1"/>
          </p:cNvSpPr>
          <p:nvPr>
            <p:ph type="body" sz="quarter" idx="10" hasCustomPrompt="1"/>
          </p:nvPr>
        </p:nvSpPr>
        <p:spPr>
          <a:xfrm>
            <a:off x="5303520" y="2103447"/>
            <a:ext cx="2816225" cy="519383"/>
          </a:xfrm>
        </p:spPr>
        <p:txBody>
          <a:bodyPr>
            <a:normAutofit/>
          </a:bodyPr>
          <a:lstStyle>
            <a:lvl1pPr marL="0" indent="0">
              <a:buNone/>
              <a:defRPr sz="2800" b="1">
                <a:solidFill>
                  <a:schemeClr val="bg1"/>
                </a:solidFill>
              </a:defRPr>
            </a:lvl1pPr>
          </a:lstStyle>
          <a:p>
            <a:pPr lvl="0"/>
            <a:r>
              <a:rPr lang="en-US" dirty="0"/>
              <a:t>Name</a:t>
            </a:r>
          </a:p>
        </p:txBody>
      </p:sp>
      <p:sp>
        <p:nvSpPr>
          <p:cNvPr id="14" name="Text Placeholder 12"/>
          <p:cNvSpPr>
            <a:spLocks noGrp="1"/>
          </p:cNvSpPr>
          <p:nvPr>
            <p:ph type="body" sz="quarter" idx="11" hasCustomPrompt="1"/>
          </p:nvPr>
        </p:nvSpPr>
        <p:spPr>
          <a:xfrm>
            <a:off x="5303520" y="2637699"/>
            <a:ext cx="2816225" cy="519383"/>
          </a:xfrm>
        </p:spPr>
        <p:txBody>
          <a:bodyPr>
            <a:normAutofit/>
          </a:bodyPr>
          <a:lstStyle>
            <a:lvl1pPr marL="0" indent="0">
              <a:buNone/>
              <a:defRPr sz="1800" b="0">
                <a:solidFill>
                  <a:schemeClr val="bg1"/>
                </a:solidFill>
              </a:defRPr>
            </a:lvl1pPr>
          </a:lstStyle>
          <a:p>
            <a:pPr lvl="0"/>
            <a:r>
              <a:rPr lang="en-US" dirty="0"/>
              <a:t>Title</a:t>
            </a:r>
          </a:p>
        </p:txBody>
      </p:sp>
      <p:sp>
        <p:nvSpPr>
          <p:cNvPr id="15" name="Text Placeholder 12"/>
          <p:cNvSpPr>
            <a:spLocks noGrp="1"/>
          </p:cNvSpPr>
          <p:nvPr>
            <p:ph type="body" sz="quarter" idx="12" hasCustomPrompt="1"/>
          </p:nvPr>
        </p:nvSpPr>
        <p:spPr>
          <a:xfrm>
            <a:off x="5303520" y="3462967"/>
            <a:ext cx="2816225" cy="365618"/>
          </a:xfrm>
        </p:spPr>
        <p:txBody>
          <a:bodyPr>
            <a:normAutofit/>
          </a:bodyPr>
          <a:lstStyle>
            <a:lvl1pPr marL="0" indent="0">
              <a:buNone/>
              <a:defRPr sz="1800" b="0">
                <a:solidFill>
                  <a:schemeClr val="bg1"/>
                </a:solidFill>
              </a:defRPr>
            </a:lvl1pPr>
          </a:lstStyle>
          <a:p>
            <a:pPr lvl="0"/>
            <a:r>
              <a:rPr lang="en-US" dirty="0"/>
              <a:t>Email</a:t>
            </a:r>
          </a:p>
        </p:txBody>
      </p:sp>
      <p:sp>
        <p:nvSpPr>
          <p:cNvPr id="16" name="Text Placeholder 12"/>
          <p:cNvSpPr>
            <a:spLocks noGrp="1"/>
          </p:cNvSpPr>
          <p:nvPr>
            <p:ph type="body" sz="quarter" idx="13" hasCustomPrompt="1"/>
          </p:nvPr>
        </p:nvSpPr>
        <p:spPr>
          <a:xfrm>
            <a:off x="5303519" y="3828585"/>
            <a:ext cx="2816225" cy="386576"/>
          </a:xfrm>
        </p:spPr>
        <p:txBody>
          <a:bodyPr>
            <a:normAutofit/>
          </a:bodyPr>
          <a:lstStyle>
            <a:lvl1pPr marL="0" indent="0">
              <a:buNone/>
              <a:defRPr sz="1800" b="0">
                <a:solidFill>
                  <a:schemeClr val="bg1"/>
                </a:solidFill>
              </a:defRPr>
            </a:lvl1pPr>
          </a:lstStyle>
          <a:p>
            <a:pPr lvl="0"/>
            <a:r>
              <a:rPr lang="en-US" dirty="0"/>
              <a:t>Phone</a:t>
            </a:r>
          </a:p>
        </p:txBody>
      </p:sp>
      <p:sp>
        <p:nvSpPr>
          <p:cNvPr id="18" name="TextBox 17"/>
          <p:cNvSpPr txBox="1"/>
          <p:nvPr/>
        </p:nvSpPr>
        <p:spPr>
          <a:xfrm>
            <a:off x="5303520" y="4210157"/>
            <a:ext cx="281622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kern="1200" dirty="0">
                <a:solidFill>
                  <a:schemeClr val="bg1"/>
                </a:solidFill>
                <a:latin typeface="Segoe UI" panose="020B0502040204020203" pitchFamily="34" charset="0"/>
                <a:ea typeface="+mn-ea"/>
                <a:cs typeface="Segoe UI" panose="020B0502040204020203" pitchFamily="34" charset="0"/>
              </a:rPr>
              <a:t>www.uspto.gov</a:t>
            </a:r>
          </a:p>
        </p:txBody>
      </p:sp>
    </p:spTree>
    <p:extLst>
      <p:ext uri="{BB962C8B-B14F-4D97-AF65-F5344CB8AC3E}">
        <p14:creationId xmlns:p14="http://schemas.microsoft.com/office/powerpoint/2010/main" val="20557889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97932"/>
            <a:ext cx="8229600" cy="864147"/>
          </a:xfrm>
        </p:spPr>
        <p:txBody>
          <a:bodyPr anchor="t" anchorCtr="0"/>
          <a:lstStyle>
            <a:lvl1pPr algn="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379921231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_Opening slide">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5" name="Picture 4" descr="USPTO-logo-reverse-stacked-1000p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1451" y="1852118"/>
            <a:ext cx="4021100" cy="1990444"/>
          </a:xfrm>
          <a:prstGeom prst="rect">
            <a:avLst/>
          </a:prstGeom>
        </p:spPr>
      </p:pic>
    </p:spTree>
    <p:extLst>
      <p:ext uri="{BB962C8B-B14F-4D97-AF65-F5344CB8AC3E}">
        <p14:creationId xmlns:p14="http://schemas.microsoft.com/office/powerpoint/2010/main" val="345715109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_Closing slide">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4" name="Picture 3" descr="uspto_seal_1000px-colo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31407" y="916906"/>
            <a:ext cx="3881188" cy="3881188"/>
          </a:xfrm>
          <a:prstGeom prst="rect">
            <a:avLst/>
          </a:prstGeom>
        </p:spPr>
      </p:pic>
    </p:spTree>
    <p:extLst>
      <p:ext uri="{BB962C8B-B14F-4D97-AF65-F5344CB8AC3E}">
        <p14:creationId xmlns:p14="http://schemas.microsoft.com/office/powerpoint/2010/main" val="42069160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10664365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6.xml"/><Relationship Id="rId7"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5" Type="http://schemas.openxmlformats.org/officeDocument/2006/relationships/slideLayout" Target="../slideLayouts/slideLayout28.xml"/><Relationship Id="rId4"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2.xml"/><Relationship Id="rId7"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5" Type="http://schemas.openxmlformats.org/officeDocument/2006/relationships/slideLayout" Target="../slideLayouts/slideLayout34.xml"/><Relationship Id="rId4" Type="http://schemas.openxmlformats.org/officeDocument/2006/relationships/slideLayout" Target="../slideLayouts/slideLayout3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18" Type="http://schemas.openxmlformats.org/officeDocument/2006/relationships/image" Target="../media/image1.png"/><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theme" Target="../theme/theme5.xml"/><Relationship Id="rId2" Type="http://schemas.openxmlformats.org/officeDocument/2006/relationships/slideLayout" Target="../slideLayouts/slideLayout37.xml"/><Relationship Id="rId16" Type="http://schemas.openxmlformats.org/officeDocument/2006/relationships/slideLayout" Target="../slideLayouts/slideLayout51.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slideLayout" Target="../slideLayouts/slideLayout5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54.xml"/><Relationship Id="rId7" Type="http://schemas.openxmlformats.org/officeDocument/2006/relationships/slideLayout" Target="../slideLayouts/slideLayout58.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5" Type="http://schemas.openxmlformats.org/officeDocument/2006/relationships/slideLayout" Target="../slideLayouts/slideLayout56.xml"/><Relationship Id="rId4" Type="http://schemas.openxmlformats.org/officeDocument/2006/relationships/slideLayout" Target="../slideLayouts/slideLayout55.xml"/></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3" Type="http://schemas.openxmlformats.org/officeDocument/2006/relationships/slideLayout" Target="../slideLayouts/slideLayout61.xml"/><Relationship Id="rId7" Type="http://schemas.openxmlformats.org/officeDocument/2006/relationships/slideLayout" Target="../slideLayouts/slideLayout65.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5" Type="http://schemas.openxmlformats.org/officeDocument/2006/relationships/slideLayout" Target="../slideLayouts/slideLayout63.xml"/><Relationship Id="rId4" Type="http://schemas.openxmlformats.org/officeDocument/2006/relationships/slideLayout" Target="../slideLayouts/slideLayout62.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3.xml"/><Relationship Id="rId13" Type="http://schemas.openxmlformats.org/officeDocument/2006/relationships/slideLayout" Target="../slideLayouts/slideLayout78.xml"/><Relationship Id="rId18" Type="http://schemas.openxmlformats.org/officeDocument/2006/relationships/image" Target="../media/image1.png"/><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slideLayout" Target="../slideLayouts/slideLayout77.xml"/><Relationship Id="rId17" Type="http://schemas.openxmlformats.org/officeDocument/2006/relationships/theme" Target="../theme/theme8.xml"/><Relationship Id="rId2" Type="http://schemas.openxmlformats.org/officeDocument/2006/relationships/slideLayout" Target="../slideLayouts/slideLayout67.xml"/><Relationship Id="rId16" Type="http://schemas.openxmlformats.org/officeDocument/2006/relationships/slideLayout" Target="../slideLayouts/slideLayout81.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5" Type="http://schemas.openxmlformats.org/officeDocument/2006/relationships/slideLayout" Target="../slideLayouts/slideLayout80.xml"/><Relationship Id="rId10" Type="http://schemas.openxmlformats.org/officeDocument/2006/relationships/slideLayout" Target="../slideLayouts/slideLayout75.xml"/><Relationship Id="rId4" Type="http://schemas.openxmlformats.org/officeDocument/2006/relationships/slideLayout" Target="../slideLayouts/slideLayout69.xml"/><Relationship Id="rId9" Type="http://schemas.openxmlformats.org/officeDocument/2006/relationships/slideLayout" Target="../slideLayouts/slideLayout74.xml"/><Relationship Id="rId14" Type="http://schemas.openxmlformats.org/officeDocument/2006/relationships/slideLayout" Target="../slideLayouts/slideLayout7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09580"/>
            <a:ext cx="8229600" cy="952500"/>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447584"/>
            <a:ext cx="8229600" cy="365755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7412669" y="4896546"/>
            <a:ext cx="1322587" cy="466236"/>
          </a:xfrm>
          <a:prstGeom prst="rect">
            <a:avLst/>
          </a:prstGeom>
        </p:spPr>
      </p:pic>
      <p:sp>
        <p:nvSpPr>
          <p:cNvPr id="5" name="Slide Number Placeholder 4"/>
          <p:cNvSpPr>
            <a:spLocks noGrp="1"/>
          </p:cNvSpPr>
          <p:nvPr>
            <p:ph type="sldNum" sz="quarter" idx="4"/>
          </p:nvPr>
        </p:nvSpPr>
        <p:spPr>
          <a:xfrm>
            <a:off x="457200" y="5297488"/>
            <a:ext cx="2057400" cy="303212"/>
          </a:xfrm>
          <a:prstGeom prst="rect">
            <a:avLst/>
          </a:prstGeom>
        </p:spPr>
        <p:txBody>
          <a:bodyPr vert="horz" lIns="91440" tIns="45720" rIns="91440" bIns="45720" rtlCol="0" anchor="ctr"/>
          <a:lstStyle>
            <a:lvl1pPr algn="l">
              <a:defRPr sz="800">
                <a:solidFill>
                  <a:schemeClr val="tx1"/>
                </a:solidFill>
              </a:defRPr>
            </a:lvl1pPr>
          </a:lstStyle>
          <a:p>
            <a:fld id="{92DA454B-C859-4892-B9FA-68B588C9F547}" type="slidenum">
              <a:rPr lang="en-US" smtClean="0"/>
              <a:t>‹#›</a:t>
            </a:fld>
            <a:endParaRPr lang="en-US" dirty="0"/>
          </a:p>
        </p:txBody>
      </p:sp>
    </p:spTree>
    <p:extLst>
      <p:ext uri="{BB962C8B-B14F-4D97-AF65-F5344CB8AC3E}">
        <p14:creationId xmlns:p14="http://schemas.microsoft.com/office/powerpoint/2010/main" val="31752275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58" r:id="rId15"/>
    <p:sldLayoutId id="2147483659" r:id="rId16"/>
  </p:sldLayoutIdLst>
  <p:hf hdr="0" dt="0"/>
  <p:txStyles>
    <p:titleStyle>
      <a:lvl1pPr algn="l" defTabSz="457200" rtl="0" eaLnBrk="1" latinLnBrk="0" hangingPunct="1">
        <a:spcBef>
          <a:spcPct val="0"/>
        </a:spcBef>
        <a:buNone/>
        <a:defRPr sz="4000" b="1" kern="1200">
          <a:solidFill>
            <a:schemeClr val="tx1"/>
          </a:solidFill>
          <a:latin typeface="Segoe UI"/>
          <a:ea typeface="+mj-ea"/>
          <a:cs typeface="+mj-cs"/>
        </a:defRPr>
      </a:lvl1pPr>
    </p:titleStyle>
    <p:bodyStyle>
      <a:lvl1pPr marL="342900" indent="-342900" algn="l" defTabSz="457200"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50" indent="-285750" algn="l" defTabSz="457200"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457200"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09580"/>
            <a:ext cx="8229600" cy="952500"/>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447584"/>
            <a:ext cx="8229600" cy="365755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5" name="Slide Number Placeholder 4"/>
          <p:cNvSpPr>
            <a:spLocks noGrp="1"/>
          </p:cNvSpPr>
          <p:nvPr>
            <p:ph type="sldNum" sz="quarter" idx="4"/>
          </p:nvPr>
        </p:nvSpPr>
        <p:spPr>
          <a:xfrm>
            <a:off x="457200" y="5297488"/>
            <a:ext cx="2057400" cy="303212"/>
          </a:xfrm>
          <a:prstGeom prst="rect">
            <a:avLst/>
          </a:prstGeom>
        </p:spPr>
        <p:txBody>
          <a:bodyPr vert="horz" lIns="91440" tIns="45720" rIns="91440" bIns="45720" rtlCol="0" anchor="ctr"/>
          <a:lstStyle>
            <a:lvl1pPr algn="l">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2613305148"/>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722" r:id="rId7"/>
  </p:sldLayoutIdLst>
  <p:hf hdr="0" dt="0"/>
  <p:txStyles>
    <p:titleStyle>
      <a:lvl1pPr algn="l" defTabSz="457200" rtl="0" eaLnBrk="1" latinLnBrk="0" hangingPunct="1">
        <a:spcBef>
          <a:spcPct val="0"/>
        </a:spcBef>
        <a:buNone/>
        <a:defRPr sz="4000" b="1" kern="1200">
          <a:solidFill>
            <a:schemeClr val="tx1"/>
          </a:solidFill>
          <a:latin typeface="Segoe UI"/>
          <a:ea typeface="+mj-ea"/>
          <a:cs typeface="+mj-cs"/>
        </a:defRPr>
      </a:lvl1pPr>
    </p:titleStyle>
    <p:bodyStyle>
      <a:lvl1pPr marL="342900" indent="-342900" algn="l" defTabSz="457200"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50" indent="-285750" algn="l" defTabSz="457200"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457200"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09580"/>
            <a:ext cx="8229600" cy="952500"/>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447584"/>
            <a:ext cx="8229600" cy="365755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5" name="Slide Number Placeholder 4"/>
          <p:cNvSpPr>
            <a:spLocks noGrp="1"/>
          </p:cNvSpPr>
          <p:nvPr>
            <p:ph type="sldNum" sz="quarter" idx="4"/>
          </p:nvPr>
        </p:nvSpPr>
        <p:spPr>
          <a:xfrm>
            <a:off x="457200" y="5297488"/>
            <a:ext cx="2057400" cy="303212"/>
          </a:xfrm>
          <a:prstGeom prst="rect">
            <a:avLst/>
          </a:prstGeom>
        </p:spPr>
        <p:txBody>
          <a:bodyPr vert="horz" lIns="91440" tIns="45720" rIns="91440" bIns="45720" rtlCol="0" anchor="ctr"/>
          <a:lstStyle>
            <a:lvl1pPr algn="l">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858030810"/>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Lst>
  <p:hf hdr="0" dt="0"/>
  <p:txStyles>
    <p:titleStyle>
      <a:lvl1pPr algn="l" defTabSz="457200" rtl="0" eaLnBrk="1" latinLnBrk="0" hangingPunct="1">
        <a:spcBef>
          <a:spcPct val="0"/>
        </a:spcBef>
        <a:buNone/>
        <a:defRPr sz="4000" b="1" kern="1200">
          <a:solidFill>
            <a:schemeClr val="tx1"/>
          </a:solidFill>
          <a:latin typeface="Segoe UI"/>
          <a:ea typeface="+mj-ea"/>
          <a:cs typeface="+mj-cs"/>
        </a:defRPr>
      </a:lvl1pPr>
    </p:titleStyle>
    <p:bodyStyle>
      <a:lvl1pPr marL="342900" indent="-342900" algn="l" defTabSz="457200"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50" indent="-285750" algn="l" defTabSz="457200"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457200"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09580"/>
            <a:ext cx="8229600" cy="952500"/>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447584"/>
            <a:ext cx="8229600" cy="365755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5" name="Slide Number Placeholder 4"/>
          <p:cNvSpPr>
            <a:spLocks noGrp="1"/>
          </p:cNvSpPr>
          <p:nvPr>
            <p:ph type="sldNum" sz="quarter" idx="4"/>
          </p:nvPr>
        </p:nvSpPr>
        <p:spPr>
          <a:xfrm>
            <a:off x="457200" y="5297488"/>
            <a:ext cx="2057400" cy="303212"/>
          </a:xfrm>
          <a:prstGeom prst="rect">
            <a:avLst/>
          </a:prstGeom>
        </p:spPr>
        <p:txBody>
          <a:bodyPr vert="horz" lIns="91440" tIns="45720" rIns="91440" bIns="45720" rtlCol="0" anchor="ctr"/>
          <a:lstStyle>
            <a:lvl1pPr algn="l">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3538894771"/>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Lst>
  <p:hf hdr="0" dt="0"/>
  <p:txStyles>
    <p:titleStyle>
      <a:lvl1pPr algn="l" defTabSz="457200" rtl="0" eaLnBrk="1" latinLnBrk="0" hangingPunct="1">
        <a:spcBef>
          <a:spcPct val="0"/>
        </a:spcBef>
        <a:buNone/>
        <a:defRPr sz="4000" b="1" kern="1200">
          <a:solidFill>
            <a:schemeClr val="tx1"/>
          </a:solidFill>
          <a:latin typeface="Segoe UI"/>
          <a:ea typeface="+mj-ea"/>
          <a:cs typeface="+mj-cs"/>
        </a:defRPr>
      </a:lvl1pPr>
    </p:titleStyle>
    <p:bodyStyle>
      <a:lvl1pPr marL="342900" indent="-342900" algn="l" defTabSz="457200"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50" indent="-285750" algn="l" defTabSz="457200"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457200"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09580"/>
            <a:ext cx="8229600" cy="952500"/>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447584"/>
            <a:ext cx="8229600" cy="365755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7412669" y="4896546"/>
            <a:ext cx="1322587" cy="466236"/>
          </a:xfrm>
          <a:prstGeom prst="rect">
            <a:avLst/>
          </a:prstGeom>
        </p:spPr>
      </p:pic>
      <p:sp>
        <p:nvSpPr>
          <p:cNvPr id="5" name="Slide Number Placeholder 4"/>
          <p:cNvSpPr>
            <a:spLocks noGrp="1"/>
          </p:cNvSpPr>
          <p:nvPr>
            <p:ph type="sldNum" sz="quarter" idx="4"/>
          </p:nvPr>
        </p:nvSpPr>
        <p:spPr>
          <a:xfrm>
            <a:off x="457200" y="5297488"/>
            <a:ext cx="2057400" cy="303212"/>
          </a:xfrm>
          <a:prstGeom prst="rect">
            <a:avLst/>
          </a:prstGeom>
        </p:spPr>
        <p:txBody>
          <a:bodyPr vert="horz" lIns="91440" tIns="45720" rIns="91440" bIns="45720" rtlCol="0" anchor="ctr"/>
          <a:lstStyle>
            <a:lvl1pPr algn="l">
              <a:defRPr sz="800">
                <a:solidFill>
                  <a:schemeClr val="tx1"/>
                </a:solidFill>
              </a:defRPr>
            </a:lvl1pPr>
          </a:lstStyle>
          <a:p>
            <a:fld id="{92DA454B-C859-4892-B9FA-68B588C9F547}" type="slidenum">
              <a:rPr lang="en-US" smtClean="0"/>
              <a:t>‹#›</a:t>
            </a:fld>
            <a:endParaRPr lang="en-US" dirty="0"/>
          </a:p>
        </p:txBody>
      </p:sp>
    </p:spTree>
    <p:extLst>
      <p:ext uri="{BB962C8B-B14F-4D97-AF65-F5344CB8AC3E}">
        <p14:creationId xmlns:p14="http://schemas.microsoft.com/office/powerpoint/2010/main" val="4258787554"/>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 id="2147483713" r:id="rId16"/>
  </p:sldLayoutIdLst>
  <p:hf hdr="0" dt="0"/>
  <p:txStyles>
    <p:titleStyle>
      <a:lvl1pPr algn="l" defTabSz="457200" rtl="0" eaLnBrk="1" latinLnBrk="0" hangingPunct="1">
        <a:spcBef>
          <a:spcPct val="0"/>
        </a:spcBef>
        <a:buNone/>
        <a:defRPr sz="4000" b="1" kern="1200">
          <a:solidFill>
            <a:schemeClr val="tx1"/>
          </a:solidFill>
          <a:latin typeface="Segoe UI"/>
          <a:ea typeface="+mj-ea"/>
          <a:cs typeface="+mj-cs"/>
        </a:defRPr>
      </a:lvl1pPr>
    </p:titleStyle>
    <p:bodyStyle>
      <a:lvl1pPr marL="342900" indent="-342900" algn="l" defTabSz="457200"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50" indent="-285750" algn="l" defTabSz="457200"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457200"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09580"/>
            <a:ext cx="8229600" cy="952500"/>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447584"/>
            <a:ext cx="8229600" cy="365755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5" name="Slide Number Placeholder 4"/>
          <p:cNvSpPr>
            <a:spLocks noGrp="1"/>
          </p:cNvSpPr>
          <p:nvPr>
            <p:ph type="sldNum" sz="quarter" idx="4"/>
          </p:nvPr>
        </p:nvSpPr>
        <p:spPr>
          <a:xfrm>
            <a:off x="457200" y="5297488"/>
            <a:ext cx="2057400" cy="303212"/>
          </a:xfrm>
          <a:prstGeom prst="rect">
            <a:avLst/>
          </a:prstGeom>
        </p:spPr>
        <p:txBody>
          <a:bodyPr vert="horz" lIns="91440" tIns="45720" rIns="91440" bIns="45720" rtlCol="0" anchor="ctr"/>
          <a:lstStyle>
            <a:lvl1pPr algn="l">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3490446622"/>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Lst>
  <p:hf hdr="0" dt="0"/>
  <p:txStyles>
    <p:titleStyle>
      <a:lvl1pPr algn="l" defTabSz="457200" rtl="0" eaLnBrk="1" latinLnBrk="0" hangingPunct="1">
        <a:spcBef>
          <a:spcPct val="0"/>
        </a:spcBef>
        <a:buNone/>
        <a:defRPr sz="4000" b="1" kern="1200">
          <a:solidFill>
            <a:schemeClr val="tx1"/>
          </a:solidFill>
          <a:latin typeface="Segoe UI"/>
          <a:ea typeface="+mj-ea"/>
          <a:cs typeface="+mj-cs"/>
        </a:defRPr>
      </a:lvl1pPr>
    </p:titleStyle>
    <p:bodyStyle>
      <a:lvl1pPr marL="342900" indent="-342900" algn="l" defTabSz="457200"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50" indent="-285750" algn="l" defTabSz="457200"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457200"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09580"/>
            <a:ext cx="8229600" cy="952500"/>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447584"/>
            <a:ext cx="8229600" cy="365755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5" name="Slide Number Placeholder 4"/>
          <p:cNvSpPr>
            <a:spLocks noGrp="1"/>
          </p:cNvSpPr>
          <p:nvPr>
            <p:ph type="sldNum" sz="quarter" idx="4"/>
          </p:nvPr>
        </p:nvSpPr>
        <p:spPr>
          <a:xfrm>
            <a:off x="457200" y="5297488"/>
            <a:ext cx="2057400" cy="303212"/>
          </a:xfrm>
          <a:prstGeom prst="rect">
            <a:avLst/>
          </a:prstGeom>
        </p:spPr>
        <p:txBody>
          <a:bodyPr vert="horz" lIns="91440" tIns="45720" rIns="91440" bIns="45720" rtlCol="0" anchor="ctr"/>
          <a:lstStyle>
            <a:lvl1pPr algn="l">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3916520614"/>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Lst>
  <p:hf hdr="0" ftr="0" dt="0"/>
  <p:txStyles>
    <p:titleStyle>
      <a:lvl1pPr algn="l" defTabSz="457200" rtl="0" eaLnBrk="1" latinLnBrk="0" hangingPunct="1">
        <a:spcBef>
          <a:spcPct val="0"/>
        </a:spcBef>
        <a:buNone/>
        <a:defRPr sz="4000" b="1" kern="1200">
          <a:solidFill>
            <a:schemeClr val="tx1"/>
          </a:solidFill>
          <a:latin typeface="Segoe UI"/>
          <a:ea typeface="+mj-ea"/>
          <a:cs typeface="+mj-cs"/>
        </a:defRPr>
      </a:lvl1pPr>
    </p:titleStyle>
    <p:bodyStyle>
      <a:lvl1pPr marL="342900" indent="-342900" algn="l" defTabSz="457200"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50" indent="-285750" algn="l" defTabSz="457200"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457200"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09580"/>
            <a:ext cx="8229600" cy="952500"/>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447584"/>
            <a:ext cx="8229600" cy="365755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7412669" y="4896546"/>
            <a:ext cx="1322587" cy="466236"/>
          </a:xfrm>
          <a:prstGeom prst="rect">
            <a:avLst/>
          </a:prstGeom>
        </p:spPr>
      </p:pic>
      <p:sp>
        <p:nvSpPr>
          <p:cNvPr id="5" name="Slide Number Placeholder 4"/>
          <p:cNvSpPr>
            <a:spLocks noGrp="1"/>
          </p:cNvSpPr>
          <p:nvPr>
            <p:ph type="sldNum" sz="quarter" idx="4"/>
          </p:nvPr>
        </p:nvSpPr>
        <p:spPr>
          <a:xfrm>
            <a:off x="457200" y="5297488"/>
            <a:ext cx="2057400" cy="303212"/>
          </a:xfrm>
          <a:prstGeom prst="rect">
            <a:avLst/>
          </a:prstGeom>
        </p:spPr>
        <p:txBody>
          <a:bodyPr vert="horz" lIns="91440" tIns="45720" rIns="91440" bIns="45720" rtlCol="0" anchor="ctr"/>
          <a:lstStyle>
            <a:lvl1pPr algn="l">
              <a:defRPr sz="800">
                <a:solidFill>
                  <a:schemeClr val="tx1"/>
                </a:solidFill>
              </a:defRPr>
            </a:lvl1pPr>
          </a:lstStyle>
          <a:p>
            <a:fld id="{92DA454B-C859-4892-B9FA-68B588C9F547}" type="slidenum">
              <a:rPr lang="en-US" smtClean="0"/>
              <a:t>‹#›</a:t>
            </a:fld>
            <a:endParaRPr lang="en-US" dirty="0"/>
          </a:p>
        </p:txBody>
      </p:sp>
    </p:spTree>
    <p:extLst>
      <p:ext uri="{BB962C8B-B14F-4D97-AF65-F5344CB8AC3E}">
        <p14:creationId xmlns:p14="http://schemas.microsoft.com/office/powerpoint/2010/main" val="2989075431"/>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3" r:id="rId12"/>
    <p:sldLayoutId id="2147483744" r:id="rId13"/>
    <p:sldLayoutId id="2147483745" r:id="rId14"/>
    <p:sldLayoutId id="2147483746" r:id="rId15"/>
    <p:sldLayoutId id="2147483747" r:id="rId16"/>
  </p:sldLayoutIdLst>
  <p:hf hdr="0" ftr="0" dt="0"/>
  <p:txStyles>
    <p:titleStyle>
      <a:lvl1pPr algn="l" defTabSz="457200" rtl="0" eaLnBrk="1" latinLnBrk="0" hangingPunct="1">
        <a:spcBef>
          <a:spcPct val="0"/>
        </a:spcBef>
        <a:buNone/>
        <a:defRPr sz="4000" b="1" kern="1200">
          <a:solidFill>
            <a:schemeClr val="tx1"/>
          </a:solidFill>
          <a:latin typeface="Segoe UI"/>
          <a:ea typeface="+mj-ea"/>
          <a:cs typeface="+mj-cs"/>
        </a:defRPr>
      </a:lvl1pPr>
    </p:titleStyle>
    <p:bodyStyle>
      <a:lvl1pPr marL="342900" indent="-342900" algn="l" defTabSz="457200"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50" indent="-285750" algn="l" defTabSz="457200"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457200"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8.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74.xml"/></Relationships>
</file>

<file path=ppt/slides/_rels/slide1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74.xml"/><Relationship Id="rId6" Type="http://schemas.openxmlformats.org/officeDocument/2006/relationships/chart" Target="../charts/chart6.xml"/><Relationship Id="rId5" Type="http://schemas.openxmlformats.org/officeDocument/2006/relationships/chart" Target="../charts/chart5.xml"/><Relationship Id="rId4" Type="http://schemas.openxmlformats.org/officeDocument/2006/relationships/chart" Target="../charts/char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8.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3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3" Type="http://schemas.openxmlformats.org/officeDocument/2006/relationships/hyperlink" Target="http://www.uspto.gov/lawschoolclinic" TargetMode="External"/><Relationship Id="rId2" Type="http://schemas.openxmlformats.org/officeDocument/2006/relationships/notesSlide" Target="../notesSlides/notesSlide3.xml"/><Relationship Id="rId1" Type="http://schemas.openxmlformats.org/officeDocument/2006/relationships/slideLayout" Target="../slideLayouts/slideLayout38.xml"/><Relationship Id="rId4" Type="http://schemas.openxmlformats.org/officeDocument/2006/relationships/hyperlink" Target="http://www.uspto.gov/probonopatents"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8.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38.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8.png"/><Relationship Id="rId4" Type="http://schemas.openxmlformats.org/officeDocument/2006/relationships/notesSlide" Target="../notesSlides/notesSlide3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0.xml"/></Relationships>
</file>

<file path=ppt/slides/_rels/slide40.xml.rels><?xml version="1.0" encoding="UTF-8" standalone="yes"?>
<Relationships xmlns="http://schemas.openxmlformats.org/package/2006/relationships"><Relationship Id="rId3" Type="http://schemas.openxmlformats.org/officeDocument/2006/relationships/hyperlink" Target="https://foiadocuments.uspto.gov/oed/" TargetMode="External"/><Relationship Id="rId2" Type="http://schemas.openxmlformats.org/officeDocument/2006/relationships/notesSlide" Target="../notesSlides/notesSlide34.xml"/><Relationship Id="rId1" Type="http://schemas.openxmlformats.org/officeDocument/2006/relationships/slideLayout" Target="../slideLayouts/slideLayout39.xml"/><Relationship Id="rId4" Type="http://schemas.openxmlformats.org/officeDocument/2006/relationships/hyperlink" Target="http://www.uspto.gov/learning-and-resources/official-gazette/trademark-official-gazette-tmog" TargetMode="Externa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91248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dirty="0"/>
              <a:t>OED discipline: grievances </a:t>
            </a:r>
            <a:br>
              <a:rPr lang="en-US" altLang="en-US" dirty="0"/>
            </a:br>
            <a:r>
              <a:rPr lang="en-US" altLang="en-US" dirty="0"/>
              <a:t>and complaints</a:t>
            </a:r>
            <a:endParaRPr lang="en-US" dirty="0"/>
          </a:p>
        </p:txBody>
      </p:sp>
      <p:sp>
        <p:nvSpPr>
          <p:cNvPr id="3" name="Content Placeholder 2"/>
          <p:cNvSpPr>
            <a:spLocks noGrp="1"/>
          </p:cNvSpPr>
          <p:nvPr>
            <p:ph idx="1"/>
          </p:nvPr>
        </p:nvSpPr>
        <p:spPr/>
        <p:txBody>
          <a:bodyPr/>
          <a:lstStyle/>
          <a:p>
            <a:pPr lvl="0">
              <a:spcBef>
                <a:spcPts val="0"/>
              </a:spcBef>
            </a:pPr>
            <a:r>
              <a:rPr lang="en-US" altLang="en-US" sz="1600" dirty="0">
                <a:solidFill>
                  <a:prstClr val="black"/>
                </a:solidFill>
              </a:rPr>
              <a:t>If investigation reveals that grounds for discipline exist, the matter may be referred to the Committee on Discipline to make a probable cause determination (</a:t>
            </a:r>
            <a:r>
              <a:rPr lang="en-US" altLang="en-US" sz="1600" i="1" dirty="0">
                <a:solidFill>
                  <a:prstClr val="black"/>
                </a:solidFill>
              </a:rPr>
              <a:t>see</a:t>
            </a:r>
            <a:r>
              <a:rPr lang="en-US" altLang="en-US" sz="1600" dirty="0">
                <a:solidFill>
                  <a:prstClr val="black"/>
                </a:solidFill>
              </a:rPr>
              <a:t> </a:t>
            </a:r>
            <a:br>
              <a:rPr lang="en-US" altLang="en-US" sz="1600" dirty="0">
                <a:solidFill>
                  <a:prstClr val="black"/>
                </a:solidFill>
              </a:rPr>
            </a:br>
            <a:r>
              <a:rPr lang="en-US" altLang="en-US" sz="1600" dirty="0">
                <a:solidFill>
                  <a:prstClr val="black"/>
                </a:solidFill>
              </a:rPr>
              <a:t>37 C.F.R. § 11.32).</a:t>
            </a:r>
          </a:p>
          <a:p>
            <a:pPr lvl="0">
              <a:spcBef>
                <a:spcPts val="0"/>
              </a:spcBef>
            </a:pPr>
            <a:endParaRPr lang="en-US" altLang="en-US" sz="1600" dirty="0">
              <a:solidFill>
                <a:prstClr val="black"/>
              </a:solidFill>
            </a:endParaRPr>
          </a:p>
          <a:p>
            <a:pPr lvl="0">
              <a:spcBef>
                <a:spcPts val="0"/>
              </a:spcBef>
            </a:pPr>
            <a:r>
              <a:rPr lang="en-US" altLang="en-US" sz="1600" dirty="0">
                <a:solidFill>
                  <a:prstClr val="black"/>
                </a:solidFill>
              </a:rPr>
              <a:t>37 C.F.R. § 11.34(d) specifies that the timing for filing a complaint shall be within one year after the date on which the OED Director receives a grievance.</a:t>
            </a:r>
          </a:p>
          <a:p>
            <a:pPr lvl="0">
              <a:spcBef>
                <a:spcPts val="0"/>
              </a:spcBef>
            </a:pPr>
            <a:endParaRPr lang="en-US" altLang="en-US" sz="1600" dirty="0">
              <a:solidFill>
                <a:prstClr val="black"/>
              </a:solidFill>
            </a:endParaRPr>
          </a:p>
          <a:p>
            <a:pPr lvl="0">
              <a:spcBef>
                <a:spcPts val="0"/>
              </a:spcBef>
            </a:pPr>
            <a:r>
              <a:rPr lang="en-US" altLang="en-US" sz="1600" dirty="0">
                <a:solidFill>
                  <a:prstClr val="black"/>
                </a:solidFill>
              </a:rPr>
              <a:t>37 C.F.R. § 11.34(d) also states that no complaint may be filed more than 10 years after the date on which the misconduct occurred.</a:t>
            </a:r>
          </a:p>
          <a:p>
            <a:pPr lvl="0">
              <a:spcBef>
                <a:spcPts val="0"/>
              </a:spcBef>
            </a:pPr>
            <a:endParaRPr lang="en-US" altLang="en-US" sz="1600" dirty="0">
              <a:solidFill>
                <a:prstClr val="black"/>
              </a:solidFill>
            </a:endParaRPr>
          </a:p>
          <a:p>
            <a:pPr lvl="0">
              <a:spcBef>
                <a:spcPts val="0"/>
              </a:spcBef>
            </a:pPr>
            <a:r>
              <a:rPr lang="en-US" altLang="en-US" sz="1600" dirty="0">
                <a:solidFill>
                  <a:prstClr val="black"/>
                </a:solidFill>
              </a:rPr>
              <a:t>Self-reporting is often considered as a mitigating factor in the disciplinary process.</a:t>
            </a:r>
          </a:p>
          <a:p>
            <a:endParaRPr lang="en-US" dirty="0"/>
          </a:p>
        </p:txBody>
      </p:sp>
      <p:sp>
        <p:nvSpPr>
          <p:cNvPr id="4" name="Slide Number Placeholder 3"/>
          <p:cNvSpPr>
            <a:spLocks noGrp="1"/>
          </p:cNvSpPr>
          <p:nvPr>
            <p:ph type="sldNum" sz="quarter" idx="10"/>
          </p:nvPr>
        </p:nvSpPr>
        <p:spPr/>
        <p:txBody>
          <a:bodyPr/>
          <a:lstStyle/>
          <a:p>
            <a:fld id="{92DA454B-C859-4892-B9FA-68B588C9F547}" type="slidenum">
              <a:rPr lang="en-US" smtClean="0"/>
              <a:t>10</a:t>
            </a:fld>
            <a:endParaRPr lang="en-US" dirty="0"/>
          </a:p>
        </p:txBody>
      </p:sp>
    </p:spTree>
    <p:extLst>
      <p:ext uri="{BB962C8B-B14F-4D97-AF65-F5344CB8AC3E}">
        <p14:creationId xmlns:p14="http://schemas.microsoft.com/office/powerpoint/2010/main" val="3787261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Other types of discipline</a:t>
            </a:r>
            <a:endParaRPr lang="en-US" dirty="0"/>
          </a:p>
        </p:txBody>
      </p:sp>
      <p:sp>
        <p:nvSpPr>
          <p:cNvPr id="3" name="Content Placeholder 2"/>
          <p:cNvSpPr>
            <a:spLocks noGrp="1"/>
          </p:cNvSpPr>
          <p:nvPr>
            <p:ph idx="1"/>
          </p:nvPr>
        </p:nvSpPr>
        <p:spPr/>
        <p:txBody>
          <a:bodyPr>
            <a:normAutofit/>
          </a:bodyPr>
          <a:lstStyle/>
          <a:p>
            <a:pPr>
              <a:lnSpc>
                <a:spcPct val="120000"/>
              </a:lnSpc>
            </a:pPr>
            <a:r>
              <a:rPr lang="en-US" altLang="en-US" sz="2400" dirty="0"/>
              <a:t>Reciprocal discipline (37 C.F.R. § 11.24)</a:t>
            </a:r>
          </a:p>
          <a:p>
            <a:pPr lvl="1">
              <a:lnSpc>
                <a:spcPct val="120000"/>
              </a:lnSpc>
            </a:pPr>
            <a:r>
              <a:rPr lang="en-US" altLang="en-US" sz="2000" dirty="0"/>
              <a:t>Based on discipline by a state or federal program or agency</a:t>
            </a:r>
          </a:p>
          <a:p>
            <a:pPr lvl="1">
              <a:lnSpc>
                <a:spcPct val="120000"/>
              </a:lnSpc>
            </a:pPr>
            <a:r>
              <a:rPr lang="en-US" altLang="en-US" sz="2000" dirty="0"/>
              <a:t>Often conducted on documentary record only</a:t>
            </a:r>
          </a:p>
          <a:p>
            <a:pPr>
              <a:lnSpc>
                <a:spcPct val="120000"/>
              </a:lnSpc>
            </a:pPr>
            <a:r>
              <a:rPr lang="en-US" altLang="en-US" sz="2400" dirty="0"/>
              <a:t>Interim suspension based on conviction of a serious crime (37 C.F.R. § 11.25)</a:t>
            </a:r>
          </a:p>
          <a:p>
            <a:pPr lvl="1">
              <a:lnSpc>
                <a:spcPct val="120000"/>
              </a:lnSpc>
            </a:pPr>
            <a:r>
              <a:rPr lang="en-US" altLang="en-US" sz="2000" dirty="0"/>
              <a:t>Referred to a hearing officer for determination of final disciplinary action</a:t>
            </a:r>
          </a:p>
          <a:p>
            <a:pPr>
              <a:lnSpc>
                <a:spcPct val="120000"/>
              </a:lnSpc>
            </a:pPr>
            <a:endParaRPr lang="en-US" sz="2400" dirty="0"/>
          </a:p>
        </p:txBody>
      </p:sp>
      <p:sp>
        <p:nvSpPr>
          <p:cNvPr id="4" name="Slide Number Placeholder 3"/>
          <p:cNvSpPr>
            <a:spLocks noGrp="1"/>
          </p:cNvSpPr>
          <p:nvPr>
            <p:ph type="sldNum" sz="quarter" idx="10"/>
          </p:nvPr>
        </p:nvSpPr>
        <p:spPr/>
        <p:txBody>
          <a:bodyPr/>
          <a:lstStyle/>
          <a:p>
            <a:fld id="{92DA454B-C859-4892-B9FA-68B588C9F547}" type="slidenum">
              <a:rPr lang="en-US" smtClean="0"/>
              <a:pPr/>
              <a:t>11</a:t>
            </a:fld>
            <a:endParaRPr lang="en-US" dirty="0"/>
          </a:p>
        </p:txBody>
      </p:sp>
    </p:spTree>
    <p:extLst>
      <p:ext uri="{BB962C8B-B14F-4D97-AF65-F5344CB8AC3E}">
        <p14:creationId xmlns:p14="http://schemas.microsoft.com/office/powerpoint/2010/main" val="1650740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2DA454B-C859-4892-B9FA-68B588C9F547}" type="slidenum">
              <a:rPr kumimoji="0" lang="en-US" sz="800" b="0" i="0" u="none" strike="noStrike" kern="1200" cap="none" spc="0" normalizeH="0" baseline="0" noProof="0" smtClean="0">
                <a:ln>
                  <a:noFill/>
                </a:ln>
                <a:solidFill>
                  <a:prstClr val="black"/>
                </a:solidFill>
                <a:effectLst/>
                <a:uLnTx/>
                <a:uFillTx/>
                <a:latin typeface="Segoe U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a:t>
            </a:fld>
            <a:endParaRPr kumimoji="0" lang="en-US" sz="800" b="0" i="0" u="none" strike="noStrike" kern="1200" cap="none" spc="0" normalizeH="0" baseline="0" noProof="0" dirty="0">
              <a:ln>
                <a:noFill/>
              </a:ln>
              <a:solidFill>
                <a:prstClr val="black"/>
              </a:solidFill>
              <a:effectLst/>
              <a:uLnTx/>
              <a:uFillTx/>
              <a:latin typeface="Segoe UI"/>
              <a:ea typeface="+mn-ea"/>
              <a:cs typeface="+mn-cs"/>
            </a:endParaRPr>
          </a:p>
        </p:txBody>
      </p:sp>
      <p:sp>
        <p:nvSpPr>
          <p:cNvPr id="3" name="Title 1"/>
          <p:cNvSpPr txBox="1">
            <a:spLocks/>
          </p:cNvSpPr>
          <p:nvPr/>
        </p:nvSpPr>
        <p:spPr>
          <a:xfrm>
            <a:off x="457200" y="397932"/>
            <a:ext cx="8229600" cy="864147"/>
          </a:xfrm>
          <a:prstGeom prst="rect">
            <a:avLst/>
          </a:prstGeom>
        </p:spPr>
        <p:txBody>
          <a:bodyPr/>
          <a:lstStyle>
            <a:lvl1pPr algn="l" defTabSz="457200" rtl="0" eaLnBrk="1" latinLnBrk="0" hangingPunct="1">
              <a:spcBef>
                <a:spcPct val="0"/>
              </a:spcBef>
              <a:buNone/>
              <a:defRPr sz="4000" b="1" kern="1200">
                <a:solidFill>
                  <a:schemeClr val="tx1"/>
                </a:solidFill>
                <a:latin typeface="Segoe UI"/>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altLang="en-US" sz="4000" b="1" i="0" u="none" strike="noStrike" kern="1200" cap="none" spc="0" normalizeH="0" baseline="0" noProof="0">
                <a:ln>
                  <a:noFill/>
                </a:ln>
                <a:solidFill>
                  <a:prstClr val="black"/>
                </a:solidFill>
                <a:effectLst/>
                <a:uLnTx/>
                <a:uFillTx/>
                <a:latin typeface="Segoe UI"/>
                <a:ea typeface="+mj-ea"/>
                <a:cs typeface="+mj-cs"/>
              </a:rPr>
              <a:t> USPTO disciplinary matters </a:t>
            </a:r>
            <a:endParaRPr kumimoji="0" lang="en-US" sz="4000" b="1" i="0" u="none" strike="noStrike" kern="1200" cap="none" spc="0" normalizeH="0" baseline="0" noProof="0" dirty="0">
              <a:ln>
                <a:noFill/>
              </a:ln>
              <a:solidFill>
                <a:prstClr val="black"/>
              </a:solidFill>
              <a:effectLst/>
              <a:uLnTx/>
              <a:uFillTx/>
              <a:latin typeface="Segoe UI"/>
              <a:ea typeface="+mj-ea"/>
              <a:cs typeface="+mj-cs"/>
            </a:endParaRPr>
          </a:p>
        </p:txBody>
      </p:sp>
      <p:sp>
        <p:nvSpPr>
          <p:cNvPr id="4" name="Slide Number Placeholder 1"/>
          <p:cNvSpPr txBox="1">
            <a:spLocks/>
          </p:cNvSpPr>
          <p:nvPr/>
        </p:nvSpPr>
        <p:spPr>
          <a:xfrm>
            <a:off x="457200" y="5297488"/>
            <a:ext cx="2057400" cy="303212"/>
          </a:xfrm>
          <a:prstGeom prst="rect">
            <a:avLst/>
          </a:prstGeom>
        </p:spPr>
        <p:txBody>
          <a:bodyPr vert="horz" lIns="91440" tIns="45720" rIns="91440" bIns="45720" rtlCol="0" anchor="ctr"/>
          <a:lstStyle>
            <a:defPPr>
              <a:defRPr lang="en-US"/>
            </a:defPPr>
            <a:lvl1pPr marL="0" algn="l" defTabSz="457200" rtl="0" eaLnBrk="1" latinLnBrk="0" hangingPunct="1">
              <a:defRPr sz="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fld id="{92DA454B-C859-4892-B9FA-68B588C9F547}" type="slidenum">
              <a:rPr kumimoji="0" lang="en-US" sz="800" b="0" i="0" u="none" strike="noStrike" kern="1200" cap="none" spc="0" normalizeH="0" baseline="0" noProof="0" smtClean="0">
                <a:ln>
                  <a:noFill/>
                </a:ln>
                <a:solidFill>
                  <a:prstClr val="black"/>
                </a:solidFill>
                <a:effectLst/>
                <a:uLnTx/>
                <a:uFillTx/>
                <a:latin typeface="Segoe U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a:t>
            </a:fld>
            <a:endParaRPr kumimoji="0" lang="en-US" sz="800" b="0" i="0" u="none" strike="noStrike" kern="1200" cap="none" spc="0" normalizeH="0" baseline="0" noProof="0" dirty="0">
              <a:ln>
                <a:noFill/>
              </a:ln>
              <a:solidFill>
                <a:prstClr val="black"/>
              </a:solidFill>
              <a:effectLst/>
              <a:uLnTx/>
              <a:uFillTx/>
              <a:latin typeface="Segoe UI"/>
              <a:ea typeface="+mn-ea"/>
              <a:cs typeface="+mn-cs"/>
            </a:endParaRPr>
          </a:p>
        </p:txBody>
      </p:sp>
      <p:graphicFrame>
        <p:nvGraphicFramePr>
          <p:cNvPr id="5" name="Chart 4"/>
          <p:cNvGraphicFramePr/>
          <p:nvPr>
            <p:extLst/>
          </p:nvPr>
        </p:nvGraphicFramePr>
        <p:xfrm>
          <a:off x="1537200" y="1255086"/>
          <a:ext cx="5486400" cy="3657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251945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2DA454B-C859-4892-B9FA-68B588C9F547}" type="slidenum">
              <a:rPr kumimoji="0" lang="en-US" sz="800" b="0" i="0" u="none" strike="noStrike" kern="1200" cap="none" spc="0" normalizeH="0" baseline="0" noProof="0" smtClean="0">
                <a:ln>
                  <a:noFill/>
                </a:ln>
                <a:solidFill>
                  <a:prstClr val="black"/>
                </a:solidFill>
                <a:effectLst/>
                <a:uLnTx/>
                <a:uFillTx/>
                <a:latin typeface="Segoe U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13</a:t>
            </a:fld>
            <a:endParaRPr kumimoji="0" lang="en-US" sz="800" b="0" i="0" u="none" strike="noStrike" kern="1200" cap="none" spc="0" normalizeH="0" baseline="0" noProof="0" dirty="0">
              <a:ln>
                <a:noFill/>
              </a:ln>
              <a:solidFill>
                <a:prstClr val="black"/>
              </a:solidFill>
              <a:effectLst/>
              <a:uLnTx/>
              <a:uFillTx/>
              <a:latin typeface="Segoe UI"/>
              <a:ea typeface="+mn-ea"/>
              <a:cs typeface="+mn-cs"/>
            </a:endParaRPr>
          </a:p>
        </p:txBody>
      </p:sp>
      <p:sp>
        <p:nvSpPr>
          <p:cNvPr id="3" name="Title 1"/>
          <p:cNvSpPr txBox="1">
            <a:spLocks/>
          </p:cNvSpPr>
          <p:nvPr/>
        </p:nvSpPr>
        <p:spPr>
          <a:xfrm>
            <a:off x="457200" y="397932"/>
            <a:ext cx="8229600" cy="864147"/>
          </a:xfrm>
          <a:prstGeom prst="rect">
            <a:avLst/>
          </a:prstGeom>
        </p:spPr>
        <p:txBody>
          <a:bodyPr>
            <a:normAutofit/>
          </a:bodyPr>
          <a:lstStyle>
            <a:lvl1pPr algn="l" defTabSz="457200" rtl="0" eaLnBrk="1" latinLnBrk="0" hangingPunct="1">
              <a:spcBef>
                <a:spcPct val="0"/>
              </a:spcBef>
              <a:buNone/>
              <a:defRPr sz="4000" b="1" kern="1200">
                <a:solidFill>
                  <a:schemeClr val="tx1"/>
                </a:solidFill>
                <a:latin typeface="Segoe UI"/>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a:ln>
                  <a:noFill/>
                </a:ln>
                <a:solidFill>
                  <a:prstClr val="black"/>
                </a:solidFill>
                <a:effectLst/>
                <a:uLnTx/>
                <a:uFillTx/>
                <a:latin typeface="Segoe UI"/>
                <a:ea typeface="+mj-ea"/>
                <a:cs typeface="+mj-cs"/>
              </a:rPr>
              <a:t> USPTO disciplinary matters </a:t>
            </a:r>
            <a:endParaRPr kumimoji="0" lang="en-US" sz="4000" b="1" i="0" u="none" strike="noStrike" kern="1200" cap="none" spc="0" normalizeH="0" baseline="0" noProof="0" dirty="0">
              <a:ln>
                <a:noFill/>
              </a:ln>
              <a:solidFill>
                <a:prstClr val="black"/>
              </a:solidFill>
              <a:effectLst/>
              <a:uLnTx/>
              <a:uFillTx/>
              <a:latin typeface="Segoe UI"/>
              <a:ea typeface="+mj-ea"/>
              <a:cs typeface="+mj-cs"/>
            </a:endParaRPr>
          </a:p>
        </p:txBody>
      </p:sp>
      <p:sp>
        <p:nvSpPr>
          <p:cNvPr id="4" name="Slide Number Placeholder 2"/>
          <p:cNvSpPr txBox="1">
            <a:spLocks/>
          </p:cNvSpPr>
          <p:nvPr/>
        </p:nvSpPr>
        <p:spPr>
          <a:xfrm>
            <a:off x="457200" y="5297488"/>
            <a:ext cx="2057400" cy="303212"/>
          </a:xfrm>
          <a:prstGeom prst="rect">
            <a:avLst/>
          </a:prstGeom>
        </p:spPr>
        <p:txBody>
          <a:bodyPr vert="horz" lIns="91440" tIns="45720" rIns="91440" bIns="45720" rtlCol="0" anchor="ctr"/>
          <a:lstStyle>
            <a:defPPr>
              <a:defRPr lang="en-US"/>
            </a:defPPr>
            <a:lvl1pPr marL="0" algn="l" defTabSz="457200" rtl="0" eaLnBrk="1" latinLnBrk="0" hangingPunct="1">
              <a:defRPr sz="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fld id="{92DA454B-C859-4892-B9FA-68B588C9F547}" type="slidenum">
              <a:rPr kumimoji="0" lang="en-US" sz="800" b="0" i="0" u="none" strike="noStrike" kern="1200" cap="none" spc="0" normalizeH="0" baseline="0" noProof="0" smtClean="0">
                <a:ln>
                  <a:noFill/>
                </a:ln>
                <a:solidFill>
                  <a:prstClr val="black"/>
                </a:solidFill>
                <a:effectLst/>
                <a:uLnTx/>
                <a:uFillTx/>
                <a:latin typeface="Segoe U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13</a:t>
            </a:fld>
            <a:endParaRPr kumimoji="0" lang="en-US" sz="800" b="0" i="0" u="none" strike="noStrike" kern="1200" cap="none" spc="0" normalizeH="0" baseline="0" noProof="0" dirty="0">
              <a:ln>
                <a:noFill/>
              </a:ln>
              <a:solidFill>
                <a:prstClr val="black"/>
              </a:solidFill>
              <a:effectLst/>
              <a:uLnTx/>
              <a:uFillTx/>
              <a:latin typeface="Segoe UI"/>
              <a:ea typeface="+mn-ea"/>
              <a:cs typeface="+mn-cs"/>
            </a:endParaRPr>
          </a:p>
        </p:txBody>
      </p:sp>
      <p:graphicFrame>
        <p:nvGraphicFramePr>
          <p:cNvPr id="5" name="Chart 4"/>
          <p:cNvGraphicFramePr/>
          <p:nvPr>
            <p:extLst/>
          </p:nvPr>
        </p:nvGraphicFramePr>
        <p:xfrm>
          <a:off x="2591703" y="3487004"/>
          <a:ext cx="2403000" cy="165163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p:cNvGraphicFramePr/>
          <p:nvPr>
            <p:extLst/>
          </p:nvPr>
        </p:nvGraphicFramePr>
        <p:xfrm>
          <a:off x="547255" y="1460876"/>
          <a:ext cx="1967346" cy="170627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p:cNvGraphicFramePr/>
          <p:nvPr>
            <p:extLst/>
          </p:nvPr>
        </p:nvGraphicFramePr>
        <p:xfrm>
          <a:off x="2764844" y="1460876"/>
          <a:ext cx="2070468" cy="177244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Chart 7"/>
          <p:cNvGraphicFramePr/>
          <p:nvPr>
            <p:extLst/>
          </p:nvPr>
        </p:nvGraphicFramePr>
        <p:xfrm>
          <a:off x="547255" y="3441175"/>
          <a:ext cx="2093920" cy="174329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 name="Chart 9"/>
          <p:cNvGraphicFramePr/>
          <p:nvPr>
            <p:extLst/>
          </p:nvPr>
        </p:nvGraphicFramePr>
        <p:xfrm>
          <a:off x="4629625" y="1992604"/>
          <a:ext cx="4473633" cy="2735119"/>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783090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dirty="0"/>
              <a:t>Office of Enrollment and Discipline </a:t>
            </a:r>
            <a:endParaRPr lang="en-US" dirty="0"/>
          </a:p>
        </p:txBody>
      </p:sp>
      <p:sp>
        <p:nvSpPr>
          <p:cNvPr id="3" name="Content Placeholder 2"/>
          <p:cNvSpPr>
            <a:spLocks noGrp="1"/>
          </p:cNvSpPr>
          <p:nvPr>
            <p:ph type="body" idx="1"/>
          </p:nvPr>
        </p:nvSpPr>
        <p:spPr/>
        <p:txBody>
          <a:bodyPr/>
          <a:lstStyle/>
          <a:p>
            <a:endParaRPr lang="en-US" altLang="en-US" dirty="0"/>
          </a:p>
          <a:p>
            <a:endParaRPr lang="en-US" altLang="en-US" dirty="0"/>
          </a:p>
          <a:p>
            <a:pPr marL="0" indent="0">
              <a:buNone/>
            </a:pPr>
            <a:r>
              <a:rPr lang="en-US" altLang="en-US" dirty="0"/>
              <a:t>Discussion of Select Case Law</a:t>
            </a:r>
          </a:p>
        </p:txBody>
      </p:sp>
    </p:spTree>
    <p:extLst>
      <p:ext uri="{BB962C8B-B14F-4D97-AF65-F5344CB8AC3E}">
        <p14:creationId xmlns:p14="http://schemas.microsoft.com/office/powerpoint/2010/main" val="29430879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Neglect/candor</a:t>
            </a:r>
            <a:endParaRPr lang="en-US" dirty="0"/>
          </a:p>
        </p:txBody>
      </p:sp>
      <p:sp>
        <p:nvSpPr>
          <p:cNvPr id="3" name="Content Placeholder 2"/>
          <p:cNvSpPr>
            <a:spLocks noGrp="1"/>
          </p:cNvSpPr>
          <p:nvPr>
            <p:ph idx="1"/>
          </p:nvPr>
        </p:nvSpPr>
        <p:spPr>
          <a:xfrm>
            <a:off x="457200" y="1322894"/>
            <a:ext cx="8229600" cy="3970062"/>
          </a:xfrm>
        </p:spPr>
        <p:txBody>
          <a:bodyPr>
            <a:normAutofit fontScale="62500" lnSpcReduction="20000"/>
          </a:bodyPr>
          <a:lstStyle/>
          <a:p>
            <a:pPr marL="0" indent="0">
              <a:lnSpc>
                <a:spcPct val="120000"/>
              </a:lnSpc>
              <a:buNone/>
            </a:pPr>
            <a:r>
              <a:rPr lang="en-US" altLang="en-US" sz="3300" b="1" i="1" dirty="0"/>
              <a:t>In re Kroll</a:t>
            </a:r>
            <a:r>
              <a:rPr lang="en-US" altLang="en-US" sz="3300" dirty="0"/>
              <a:t>, Proceeding No. D2014-14 (USPTO Mar. 4, 2016)</a:t>
            </a:r>
          </a:p>
          <a:p>
            <a:pPr lvl="1">
              <a:lnSpc>
                <a:spcPct val="120000"/>
              </a:lnSpc>
              <a:spcBef>
                <a:spcPts val="0"/>
              </a:spcBef>
              <a:buFont typeface="Arial" panose="020B0604020202020204" pitchFamily="34" charset="0"/>
              <a:buChar char="•"/>
            </a:pPr>
            <a:r>
              <a:rPr lang="en-US" altLang="en-US" sz="2900" dirty="0"/>
              <a:t>Patent attorney</a:t>
            </a:r>
          </a:p>
          <a:p>
            <a:pPr lvl="2">
              <a:lnSpc>
                <a:spcPct val="120000"/>
              </a:lnSpc>
              <a:spcBef>
                <a:spcPts val="0"/>
              </a:spcBef>
              <a:buFont typeface="Courier New" panose="02070309020205020404" pitchFamily="49" charset="0"/>
              <a:buChar char="-"/>
            </a:pPr>
            <a:r>
              <a:rPr lang="en-US" altLang="en-US" sz="2500" dirty="0"/>
              <a:t>Attorney routinely offered (and charged) to post client inventions for sale on his website.</a:t>
            </a:r>
          </a:p>
          <a:p>
            <a:pPr lvl="2">
              <a:lnSpc>
                <a:spcPct val="120000"/>
              </a:lnSpc>
              <a:spcBef>
                <a:spcPts val="0"/>
              </a:spcBef>
              <a:buFont typeface="Courier New" panose="02070309020205020404" pitchFamily="49" charset="0"/>
              <a:buChar char="-"/>
            </a:pPr>
            <a:r>
              <a:rPr lang="en-US" altLang="en-US" sz="2500" dirty="0"/>
              <a:t>Did not use modern docket management system.</a:t>
            </a:r>
          </a:p>
          <a:p>
            <a:pPr lvl="2">
              <a:lnSpc>
                <a:spcPct val="120000"/>
              </a:lnSpc>
              <a:spcBef>
                <a:spcPts val="0"/>
              </a:spcBef>
              <a:buFont typeface="Courier New" panose="02070309020205020404" pitchFamily="49" charset="0"/>
              <a:buChar char="-"/>
            </a:pPr>
            <a:r>
              <a:rPr lang="en-US" altLang="en-US" sz="2500" dirty="0"/>
              <a:t>Failed to file client’s application, but posted the invention for sale on his website.</a:t>
            </a:r>
          </a:p>
          <a:p>
            <a:pPr lvl="2">
              <a:lnSpc>
                <a:spcPct val="120000"/>
              </a:lnSpc>
              <a:spcBef>
                <a:spcPts val="0"/>
              </a:spcBef>
              <a:buFont typeface="Courier New" panose="02070309020205020404" pitchFamily="49" charset="0"/>
              <a:buChar char="-"/>
            </a:pPr>
            <a:r>
              <a:rPr lang="en-US" altLang="en-US" sz="2500" dirty="0"/>
              <a:t>Filed application 20 months after posting on the website.</a:t>
            </a:r>
          </a:p>
          <a:p>
            <a:pPr lvl="1">
              <a:lnSpc>
                <a:spcPct val="120000"/>
              </a:lnSpc>
              <a:spcBef>
                <a:spcPts val="0"/>
              </a:spcBef>
              <a:buFont typeface="Arial" panose="020B0604020202020204" pitchFamily="34" charset="0"/>
              <a:buChar char="•"/>
            </a:pPr>
            <a:r>
              <a:rPr lang="en-US" altLang="en-US" sz="2900" dirty="0"/>
              <a:t>Aggravating factors included prior disciplinary history.</a:t>
            </a:r>
          </a:p>
          <a:p>
            <a:pPr lvl="1">
              <a:lnSpc>
                <a:spcPct val="120000"/>
              </a:lnSpc>
              <a:spcBef>
                <a:spcPts val="0"/>
              </a:spcBef>
              <a:buFont typeface="Arial" panose="020B0604020202020204" pitchFamily="34" charset="0"/>
              <a:buChar char="•"/>
            </a:pPr>
            <a:r>
              <a:rPr lang="en-US" altLang="en-US" sz="2900" dirty="0"/>
              <a:t>Received two-year suspension.</a:t>
            </a:r>
          </a:p>
          <a:p>
            <a:pPr lvl="1">
              <a:lnSpc>
                <a:spcPct val="120000"/>
              </a:lnSpc>
              <a:spcBef>
                <a:spcPts val="0"/>
              </a:spcBef>
              <a:buFont typeface="Arial" panose="020B0604020202020204" pitchFamily="34" charset="0"/>
              <a:buChar char="•"/>
            </a:pPr>
            <a:r>
              <a:rPr lang="en-US" altLang="en-US" sz="2900" dirty="0"/>
              <a:t>Rule highlights:</a:t>
            </a:r>
          </a:p>
          <a:p>
            <a:pPr lvl="2">
              <a:lnSpc>
                <a:spcPct val="120000"/>
              </a:lnSpc>
              <a:spcBef>
                <a:spcPts val="0"/>
              </a:spcBef>
              <a:buFont typeface="Courier New" panose="02070309020205020404" pitchFamily="49" charset="0"/>
              <a:buChar char="-"/>
            </a:pPr>
            <a:r>
              <a:rPr lang="en-US" altLang="en-US" sz="2500" dirty="0"/>
              <a:t>37 C.F.R. </a:t>
            </a:r>
            <a:r>
              <a:rPr lang="en-US" sz="2500" dirty="0"/>
              <a:t>§ 10.23(a) – Disreputable or gross misconduct</a:t>
            </a:r>
          </a:p>
          <a:p>
            <a:pPr lvl="2">
              <a:lnSpc>
                <a:spcPct val="120000"/>
              </a:lnSpc>
              <a:spcBef>
                <a:spcPts val="0"/>
              </a:spcBef>
              <a:buFont typeface="Courier New" panose="02070309020205020404" pitchFamily="49" charset="0"/>
              <a:buChar char="-"/>
            </a:pPr>
            <a:r>
              <a:rPr lang="en-US" altLang="en-US" sz="2500" dirty="0"/>
              <a:t>37 C.F.R. </a:t>
            </a:r>
            <a:r>
              <a:rPr lang="en-US" sz="2500" dirty="0"/>
              <a:t>§ 11.18(b) – Certification upon submitting of papers</a:t>
            </a:r>
          </a:p>
          <a:p>
            <a:pPr lvl="2">
              <a:lnSpc>
                <a:spcPct val="120000"/>
              </a:lnSpc>
              <a:spcBef>
                <a:spcPts val="0"/>
              </a:spcBef>
              <a:buFont typeface="Courier New" panose="02070309020205020404" pitchFamily="49" charset="0"/>
              <a:buChar char="-"/>
            </a:pPr>
            <a:r>
              <a:rPr lang="en-US" altLang="en-US" sz="2500" dirty="0"/>
              <a:t>37 C.F.R. </a:t>
            </a:r>
            <a:r>
              <a:rPr lang="en-US" sz="2500" dirty="0"/>
              <a:t>§ 10.77(c) – Neglect</a:t>
            </a:r>
            <a:endParaRPr lang="en-US" altLang="en-US" sz="2500" dirty="0"/>
          </a:p>
          <a:p>
            <a:pPr>
              <a:lnSpc>
                <a:spcPct val="120000"/>
              </a:lnSpc>
            </a:pPr>
            <a:endParaRPr lang="en-US" dirty="0"/>
          </a:p>
        </p:txBody>
      </p:sp>
      <p:sp>
        <p:nvSpPr>
          <p:cNvPr id="4" name="Slide Number Placeholder 3"/>
          <p:cNvSpPr>
            <a:spLocks noGrp="1"/>
          </p:cNvSpPr>
          <p:nvPr>
            <p:ph type="sldNum" sz="quarter" idx="10"/>
          </p:nvPr>
        </p:nvSpPr>
        <p:spPr>
          <a:xfrm>
            <a:off x="457200" y="5275420"/>
            <a:ext cx="2133600" cy="303212"/>
          </a:xfrm>
        </p:spPr>
        <p:txBody>
          <a:bodyPr/>
          <a:lstStyle/>
          <a:p>
            <a:fld id="{92DA454B-C859-4892-B9FA-68B588C9F547}" type="slidenum">
              <a:rPr lang="en-US" smtClean="0"/>
              <a:pPr/>
              <a:t>15</a:t>
            </a:fld>
            <a:endParaRPr lang="en-US" dirty="0"/>
          </a:p>
        </p:txBody>
      </p:sp>
    </p:spTree>
    <p:extLst>
      <p:ext uri="{BB962C8B-B14F-4D97-AF65-F5344CB8AC3E}">
        <p14:creationId xmlns:p14="http://schemas.microsoft.com/office/powerpoint/2010/main" val="32959038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400" dirty="0">
                <a:latin typeface="Segoe UI" pitchFamily="34" charset="0"/>
              </a:rPr>
              <a:t>Conflict of interest</a:t>
            </a:r>
            <a:endParaRPr lang="en-US" sz="3400" dirty="0"/>
          </a:p>
        </p:txBody>
      </p:sp>
      <p:sp>
        <p:nvSpPr>
          <p:cNvPr id="3" name="Content Placeholder 2"/>
          <p:cNvSpPr>
            <a:spLocks noGrp="1"/>
          </p:cNvSpPr>
          <p:nvPr>
            <p:ph idx="1"/>
          </p:nvPr>
        </p:nvSpPr>
        <p:spPr>
          <a:xfrm>
            <a:off x="457200" y="1123122"/>
            <a:ext cx="8229600" cy="4110729"/>
          </a:xfrm>
        </p:spPr>
        <p:txBody>
          <a:bodyPr>
            <a:noAutofit/>
          </a:bodyPr>
          <a:lstStyle/>
          <a:p>
            <a:pPr marL="0" indent="0">
              <a:spcBef>
                <a:spcPts val="0"/>
              </a:spcBef>
              <a:buNone/>
              <a:defRPr/>
            </a:pPr>
            <a:r>
              <a:rPr lang="en-US" altLang="en-US" sz="2000" b="1" i="1" dirty="0"/>
              <a:t>In re </a:t>
            </a:r>
            <a:r>
              <a:rPr lang="en-US" altLang="en-US" sz="2000" b="1" i="1" dirty="0" err="1"/>
              <a:t>Walpert</a:t>
            </a:r>
            <a:r>
              <a:rPr lang="en-US" altLang="en-US" sz="2000" b="1" dirty="0"/>
              <a:t>, </a:t>
            </a:r>
            <a:r>
              <a:rPr lang="en-US" altLang="en-US" sz="2000" dirty="0"/>
              <a:t>Proceeding No. D2018-07 (USPTO Apr 29, 2021)</a:t>
            </a:r>
          </a:p>
          <a:p>
            <a:pPr lvl="1">
              <a:spcBef>
                <a:spcPts val="0"/>
              </a:spcBef>
              <a:buFont typeface="Arial" panose="020B0604020202020204" pitchFamily="34" charset="0"/>
              <a:buChar char="•"/>
              <a:defRPr/>
            </a:pPr>
            <a:r>
              <a:rPr lang="en-US" altLang="en-US" sz="1600" dirty="0"/>
              <a:t>Disciplinary complaint alleged:</a:t>
            </a:r>
          </a:p>
          <a:p>
            <a:pPr lvl="2">
              <a:spcBef>
                <a:spcPts val="0"/>
              </a:spcBef>
              <a:buFont typeface="Courier New" panose="02070309020205020404" pitchFamily="49" charset="0"/>
              <a:buChar char="-"/>
              <a:defRPr/>
            </a:pPr>
            <a:r>
              <a:rPr lang="en-US" altLang="en-US" sz="1400" dirty="0"/>
              <a:t>Respondent entered into business relationship with his client and was given partial ownership interest in client company as compensation for providing legal services. </a:t>
            </a:r>
          </a:p>
          <a:p>
            <a:pPr lvl="2">
              <a:spcBef>
                <a:spcPts val="0"/>
              </a:spcBef>
              <a:buFont typeface="Courier New" panose="02070309020205020404" pitchFamily="49" charset="0"/>
              <a:buChar char="-"/>
              <a:defRPr/>
            </a:pPr>
            <a:r>
              <a:rPr lang="en-US" altLang="en-US" sz="1400" dirty="0"/>
              <a:t>Did not obtain informed consent from company or disclose any potential risks associated with transacting business with a client.</a:t>
            </a:r>
          </a:p>
          <a:p>
            <a:pPr lvl="2">
              <a:spcBef>
                <a:spcPts val="0"/>
              </a:spcBef>
              <a:buFont typeface="Courier New" panose="02070309020205020404" pitchFamily="49" charset="0"/>
              <a:buChar char="-"/>
              <a:defRPr/>
            </a:pPr>
            <a:r>
              <a:rPr lang="en-US" altLang="en-US" sz="1400" dirty="0"/>
              <a:t>Several patent applications Respondent had worked on for the company became abandoned.</a:t>
            </a:r>
          </a:p>
          <a:p>
            <a:pPr lvl="2">
              <a:spcBef>
                <a:spcPts val="0"/>
              </a:spcBef>
              <a:buFont typeface="Courier New" panose="02070309020205020404" pitchFamily="49" charset="0"/>
              <a:buChar char="-"/>
              <a:defRPr/>
            </a:pPr>
            <a:r>
              <a:rPr lang="en-US" altLang="en-US" sz="1400" dirty="0"/>
              <a:t>Fabricated emails purportedly showing that he notified the company of application filing irregularities.</a:t>
            </a:r>
          </a:p>
          <a:p>
            <a:pPr lvl="2">
              <a:spcBef>
                <a:spcPts val="0"/>
              </a:spcBef>
              <a:buFont typeface="Courier New" panose="02070309020205020404" pitchFamily="49" charset="0"/>
              <a:buChar char="-"/>
              <a:defRPr/>
            </a:pPr>
            <a:r>
              <a:rPr lang="en-US" altLang="en-US" sz="1400" dirty="0"/>
              <a:t>Failed to notify company of the problems with their applications. </a:t>
            </a:r>
          </a:p>
          <a:p>
            <a:pPr lvl="1">
              <a:spcBef>
                <a:spcPts val="0"/>
              </a:spcBef>
              <a:buFont typeface="Arial" panose="020B0604020202020204" pitchFamily="34" charset="0"/>
              <a:buChar char="•"/>
              <a:defRPr/>
            </a:pPr>
            <a:r>
              <a:rPr lang="en-US" altLang="en-US" sz="1600" dirty="0"/>
              <a:t>Exclusion from practice before the office.  </a:t>
            </a:r>
          </a:p>
          <a:p>
            <a:pPr lvl="1">
              <a:spcBef>
                <a:spcPts val="0"/>
              </a:spcBef>
              <a:buFont typeface="Arial" panose="020B0604020202020204" pitchFamily="34" charset="0"/>
              <a:buChar char="•"/>
              <a:defRPr/>
            </a:pPr>
            <a:r>
              <a:rPr lang="en-US" altLang="en-US" sz="1600" dirty="0"/>
              <a:t>Rule highlights:</a:t>
            </a:r>
          </a:p>
          <a:p>
            <a:pPr lvl="2">
              <a:spcBef>
                <a:spcPts val="0"/>
              </a:spcBef>
              <a:buFont typeface="Courier New" panose="02070309020205020404" pitchFamily="49" charset="0"/>
              <a:buChar char="-"/>
              <a:defRPr/>
            </a:pPr>
            <a:r>
              <a:rPr lang="en-US" altLang="en-US" sz="1400" dirty="0"/>
              <a:t>37 C.F.R. § 10.62 (2012) Refusing employment where the interest of practitioner may impair practitioner’s independent judgment</a:t>
            </a:r>
          </a:p>
          <a:p>
            <a:pPr lvl="2">
              <a:spcBef>
                <a:spcPts val="0"/>
              </a:spcBef>
              <a:buFont typeface="Courier New" panose="02070309020205020404" pitchFamily="49" charset="0"/>
              <a:buChar char="-"/>
              <a:defRPr/>
            </a:pPr>
            <a:r>
              <a:rPr lang="en-US" altLang="en-US" sz="1400" dirty="0"/>
              <a:t>37 C.F.R. § 10.65 (2012) Limiting business relations with a client</a:t>
            </a:r>
          </a:p>
          <a:p>
            <a:pPr lvl="2">
              <a:spcBef>
                <a:spcPts val="0"/>
              </a:spcBef>
              <a:buFont typeface="Courier New" panose="02070309020205020404" pitchFamily="49" charset="0"/>
              <a:buChar char="-"/>
              <a:defRPr/>
            </a:pPr>
            <a:r>
              <a:rPr lang="en-US" altLang="en-US" sz="1400" dirty="0"/>
              <a:t>37 C.F.R. § 11.108 - Conflict of interest</a:t>
            </a:r>
          </a:p>
          <a:p>
            <a:pPr lvl="2">
              <a:spcBef>
                <a:spcPts val="0"/>
              </a:spcBef>
              <a:buFont typeface="Courier New" panose="02070309020205020404" pitchFamily="49" charset="0"/>
              <a:buChar char="-"/>
              <a:defRPr/>
            </a:pPr>
            <a:r>
              <a:rPr lang="en-US" altLang="en-US" sz="1400" dirty="0"/>
              <a:t>37 C.F.R. § 11.303(a) – Candor towards the tribunal</a:t>
            </a:r>
          </a:p>
          <a:p>
            <a:pPr lvl="2">
              <a:spcBef>
                <a:spcPts val="0"/>
              </a:spcBef>
              <a:buFont typeface="Courier New" panose="02070309020205020404" pitchFamily="49" charset="0"/>
              <a:buChar char="-"/>
              <a:defRPr/>
            </a:pPr>
            <a:r>
              <a:rPr lang="en-US" altLang="en-US" sz="1400" dirty="0"/>
              <a:t>37 C.F.R. § 11.804(c) –  Conduct that involves dishonesty, fraud, deceit, or misrepresentation</a:t>
            </a:r>
          </a:p>
          <a:p>
            <a:pPr marL="914400" lvl="2" indent="0">
              <a:spcBef>
                <a:spcPts val="0"/>
              </a:spcBef>
              <a:buNone/>
              <a:defRPr/>
            </a:pPr>
            <a:endParaRPr lang="en-US" altLang="en-US" sz="1200" dirty="0"/>
          </a:p>
          <a:p>
            <a:pPr lvl="2">
              <a:spcBef>
                <a:spcPts val="0"/>
              </a:spcBef>
              <a:buFont typeface="Courier New" panose="02070309020205020404" pitchFamily="49" charset="0"/>
              <a:buChar char="-"/>
              <a:defRPr/>
            </a:pPr>
            <a:endParaRPr lang="en-US" altLang="en-US" sz="1400" dirty="0"/>
          </a:p>
          <a:p>
            <a:pPr marL="914400" lvl="2" indent="0">
              <a:spcBef>
                <a:spcPts val="0"/>
              </a:spcBef>
              <a:buNone/>
              <a:defRPr/>
            </a:pPr>
            <a:endParaRPr lang="en-US" altLang="en-US" sz="1400" dirty="0"/>
          </a:p>
          <a:p>
            <a:pPr lvl="2">
              <a:spcBef>
                <a:spcPts val="0"/>
              </a:spcBef>
              <a:buFont typeface="Courier New" panose="02070309020205020404" pitchFamily="49" charset="0"/>
              <a:buChar char="-"/>
              <a:defRPr/>
            </a:pPr>
            <a:endParaRPr lang="en-US" altLang="en-US" sz="1600" b="1" dirty="0"/>
          </a:p>
          <a:p>
            <a:pPr lvl="2">
              <a:spcBef>
                <a:spcPts val="0"/>
              </a:spcBef>
              <a:buFont typeface="Courier New" panose="02070309020205020404" pitchFamily="49" charset="0"/>
              <a:buChar char="-"/>
              <a:defRPr/>
            </a:pPr>
            <a:endParaRPr lang="en-US" altLang="en-US" sz="1400" b="1" dirty="0"/>
          </a:p>
          <a:p>
            <a:pPr marL="914400" lvl="2" indent="0">
              <a:spcBef>
                <a:spcPts val="0"/>
              </a:spcBef>
              <a:buNone/>
              <a:defRPr/>
            </a:pPr>
            <a:r>
              <a:rPr lang="en-US" altLang="en-US" sz="1400" b="1" dirty="0"/>
              <a:t> </a:t>
            </a:r>
          </a:p>
          <a:p>
            <a:pPr marL="914400" lvl="2" indent="0">
              <a:spcBef>
                <a:spcPts val="0"/>
              </a:spcBef>
              <a:buNone/>
              <a:defRPr/>
            </a:pPr>
            <a:endParaRPr lang="en-US" altLang="en-US" sz="1600" dirty="0"/>
          </a:p>
          <a:p>
            <a:pPr lvl="2">
              <a:spcBef>
                <a:spcPts val="0"/>
              </a:spcBef>
              <a:buFont typeface="Arial" panose="020B0604020202020204" pitchFamily="34" charset="0"/>
              <a:buChar char="•"/>
              <a:defRPr/>
            </a:pPr>
            <a:endParaRPr lang="en-US" altLang="en-US" sz="1400" dirty="0"/>
          </a:p>
          <a:p>
            <a:pPr marL="457200" lvl="1" indent="0">
              <a:spcBef>
                <a:spcPts val="0"/>
              </a:spcBef>
              <a:buNone/>
              <a:defRPr/>
            </a:pPr>
            <a:endParaRPr lang="en-US" altLang="en-US" sz="1800" dirty="0"/>
          </a:p>
          <a:p>
            <a:pPr lvl="1">
              <a:spcBef>
                <a:spcPts val="0"/>
              </a:spcBef>
              <a:defRPr/>
            </a:pPr>
            <a:endParaRPr lang="en-US" altLang="en-US" sz="2000" dirty="0"/>
          </a:p>
          <a:p>
            <a:endParaRPr lang="en-US" sz="2800" dirty="0"/>
          </a:p>
        </p:txBody>
      </p:sp>
      <p:sp>
        <p:nvSpPr>
          <p:cNvPr id="4" name="Slide Number Placeholder 3"/>
          <p:cNvSpPr>
            <a:spLocks noGrp="1"/>
          </p:cNvSpPr>
          <p:nvPr>
            <p:ph type="sldNum" sz="quarter" idx="10"/>
          </p:nvPr>
        </p:nvSpPr>
        <p:spPr/>
        <p:txBody>
          <a:bodyPr/>
          <a:lstStyle/>
          <a:p>
            <a:fld id="{92DA454B-C859-4892-B9FA-68B588C9F547}" type="slidenum">
              <a:rPr lang="en-US" smtClean="0"/>
              <a:t>16</a:t>
            </a:fld>
            <a:endParaRPr lang="en-US"/>
          </a:p>
        </p:txBody>
      </p:sp>
    </p:spTree>
    <p:extLst>
      <p:ext uri="{BB962C8B-B14F-4D97-AF65-F5344CB8AC3E}">
        <p14:creationId xmlns:p14="http://schemas.microsoft.com/office/powerpoint/2010/main" val="7782547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400" dirty="0">
                <a:latin typeface="Segoe UI" pitchFamily="34" charset="0"/>
              </a:rPr>
              <a:t>Conflict of interest</a:t>
            </a:r>
            <a:endParaRPr lang="en-US" sz="3400" dirty="0"/>
          </a:p>
        </p:txBody>
      </p:sp>
      <p:sp>
        <p:nvSpPr>
          <p:cNvPr id="3" name="Content Placeholder 2"/>
          <p:cNvSpPr>
            <a:spLocks noGrp="1"/>
          </p:cNvSpPr>
          <p:nvPr>
            <p:ph idx="1"/>
          </p:nvPr>
        </p:nvSpPr>
        <p:spPr>
          <a:xfrm>
            <a:off x="457200" y="1262080"/>
            <a:ext cx="8229600" cy="3971771"/>
          </a:xfrm>
        </p:spPr>
        <p:txBody>
          <a:bodyPr>
            <a:noAutofit/>
          </a:bodyPr>
          <a:lstStyle/>
          <a:p>
            <a:pPr marL="0" lvl="0" indent="0">
              <a:spcBef>
                <a:spcPts val="0"/>
              </a:spcBef>
              <a:spcAft>
                <a:spcPts val="600"/>
              </a:spcAft>
              <a:buNone/>
              <a:defRPr/>
            </a:pPr>
            <a:r>
              <a:rPr lang="en-US" altLang="en-US" sz="2200" b="1" i="1" dirty="0">
                <a:solidFill>
                  <a:prstClr val="black"/>
                </a:solidFill>
              </a:rPr>
              <a:t>In re Gray</a:t>
            </a:r>
            <a:r>
              <a:rPr lang="en-US" altLang="en-US" sz="2200" b="1" dirty="0">
                <a:solidFill>
                  <a:prstClr val="black"/>
                </a:solidFill>
              </a:rPr>
              <a:t>, </a:t>
            </a:r>
            <a:r>
              <a:rPr lang="en-US" altLang="en-US" sz="2200" dirty="0">
                <a:solidFill>
                  <a:prstClr val="black"/>
                </a:solidFill>
              </a:rPr>
              <a:t>Proceeding No. D2017-02 (USPTO Feb. 22, 2017)</a:t>
            </a:r>
          </a:p>
          <a:p>
            <a:pPr lvl="1">
              <a:spcBef>
                <a:spcPts val="0"/>
              </a:spcBef>
              <a:buFont typeface="Arial" panose="020B0604020202020204" pitchFamily="34" charset="0"/>
              <a:buChar char="•"/>
              <a:defRPr/>
            </a:pPr>
            <a:r>
              <a:rPr lang="en-US" altLang="en-US" sz="1600" dirty="0">
                <a:solidFill>
                  <a:prstClr val="black"/>
                </a:solidFill>
              </a:rPr>
              <a:t>Disciplinary complaint alleged:</a:t>
            </a:r>
          </a:p>
          <a:p>
            <a:pPr lvl="2">
              <a:spcBef>
                <a:spcPts val="0"/>
              </a:spcBef>
              <a:buFont typeface="Courier New" panose="02070309020205020404" pitchFamily="49" charset="0"/>
              <a:buChar char="-"/>
              <a:defRPr/>
            </a:pPr>
            <a:r>
              <a:rPr lang="en-US" altLang="en-US" sz="1400" dirty="0">
                <a:solidFill>
                  <a:prstClr val="black"/>
                </a:solidFill>
              </a:rPr>
              <a:t>Respondent’s firm had agreement with companies to provide patent legal services to referred clients.</a:t>
            </a:r>
          </a:p>
          <a:p>
            <a:pPr lvl="2">
              <a:spcBef>
                <a:spcPts val="0"/>
              </a:spcBef>
              <a:buFont typeface="Courier New" panose="02070309020205020404" pitchFamily="49" charset="0"/>
              <a:buChar char="-"/>
              <a:defRPr/>
            </a:pPr>
            <a:r>
              <a:rPr lang="en-US" altLang="en-US" sz="1400" dirty="0">
                <a:solidFill>
                  <a:prstClr val="black"/>
                </a:solidFill>
              </a:rPr>
              <a:t>Respondent’s relationships posed numerous conflicts of interest issues with respect to referred clients.</a:t>
            </a:r>
          </a:p>
          <a:p>
            <a:pPr lvl="2">
              <a:spcBef>
                <a:spcPts val="0"/>
              </a:spcBef>
              <a:buFont typeface="Courier New" panose="02070309020205020404" pitchFamily="49" charset="0"/>
              <a:buChar char="-"/>
              <a:defRPr/>
            </a:pPr>
            <a:r>
              <a:rPr lang="en-US" altLang="en-US" sz="1400" dirty="0">
                <a:solidFill>
                  <a:prstClr val="black"/>
                </a:solidFill>
              </a:rPr>
              <a:t>Directed associate to withhold filing of client applications until client paid 3</a:t>
            </a:r>
            <a:r>
              <a:rPr lang="en-US" altLang="en-US" sz="1400" baseline="30000" dirty="0">
                <a:solidFill>
                  <a:prstClr val="black"/>
                </a:solidFill>
              </a:rPr>
              <a:t>rd</a:t>
            </a:r>
            <a:r>
              <a:rPr lang="en-US" altLang="en-US" sz="1400" dirty="0">
                <a:solidFill>
                  <a:prstClr val="black"/>
                </a:solidFill>
              </a:rPr>
              <a:t> party company $125 fee.</a:t>
            </a:r>
          </a:p>
          <a:p>
            <a:pPr lvl="2">
              <a:spcBef>
                <a:spcPts val="0"/>
              </a:spcBef>
              <a:buFont typeface="Courier New" panose="02070309020205020404" pitchFamily="49" charset="0"/>
              <a:buChar char="-"/>
              <a:defRPr/>
            </a:pPr>
            <a:r>
              <a:rPr lang="en-US" altLang="en-US" sz="1400" dirty="0">
                <a:solidFill>
                  <a:prstClr val="black"/>
                </a:solidFill>
              </a:rPr>
              <a:t>Did not consult with client regarding the appropriate type of protection.</a:t>
            </a:r>
          </a:p>
          <a:p>
            <a:pPr lvl="2">
              <a:spcBef>
                <a:spcPts val="0"/>
              </a:spcBef>
              <a:buFont typeface="Courier New" panose="02070309020205020404" pitchFamily="49" charset="0"/>
              <a:buChar char="-"/>
              <a:defRPr/>
            </a:pPr>
            <a:r>
              <a:rPr lang="en-US" altLang="en-US" sz="1400" dirty="0">
                <a:solidFill>
                  <a:prstClr val="black"/>
                </a:solidFill>
              </a:rPr>
              <a:t>Failed to supervise associate to ensure compliance with conflict and other rules.</a:t>
            </a:r>
          </a:p>
          <a:p>
            <a:pPr lvl="1">
              <a:spcBef>
                <a:spcPts val="0"/>
              </a:spcBef>
              <a:buFont typeface="Arial" panose="020B0604020202020204" pitchFamily="34" charset="0"/>
              <a:buChar char="•"/>
              <a:defRPr/>
            </a:pPr>
            <a:r>
              <a:rPr lang="en-US" altLang="en-US" sz="1600" dirty="0">
                <a:solidFill>
                  <a:prstClr val="black"/>
                </a:solidFill>
              </a:rPr>
              <a:t>Exclusion on consent.  </a:t>
            </a:r>
          </a:p>
          <a:p>
            <a:pPr lvl="1">
              <a:spcBef>
                <a:spcPts val="0"/>
              </a:spcBef>
              <a:buFont typeface="Arial" panose="020B0604020202020204" pitchFamily="34" charset="0"/>
              <a:buChar char="•"/>
              <a:defRPr/>
            </a:pPr>
            <a:r>
              <a:rPr lang="en-US" altLang="en-US" sz="1600" dirty="0">
                <a:solidFill>
                  <a:prstClr val="black"/>
                </a:solidFill>
              </a:rPr>
              <a:t>Rule highlights:</a:t>
            </a:r>
          </a:p>
          <a:p>
            <a:pPr lvl="2">
              <a:spcBef>
                <a:spcPts val="0"/>
              </a:spcBef>
              <a:buFont typeface="Courier New" panose="02070309020205020404" pitchFamily="49" charset="0"/>
              <a:buChar char="-"/>
              <a:defRPr/>
            </a:pPr>
            <a:r>
              <a:rPr lang="en-US" altLang="en-US" sz="1400" dirty="0">
                <a:solidFill>
                  <a:prstClr val="black"/>
                </a:solidFill>
              </a:rPr>
              <a:t>37 C.F.R. § 11.105 – communicating scope of representation/fee</a:t>
            </a:r>
          </a:p>
          <a:p>
            <a:pPr lvl="2">
              <a:spcBef>
                <a:spcPts val="0"/>
              </a:spcBef>
              <a:buFont typeface="Courier New" panose="02070309020205020404" pitchFamily="49" charset="0"/>
              <a:buChar char="-"/>
              <a:defRPr/>
            </a:pPr>
            <a:r>
              <a:rPr lang="en-US" altLang="en-US" sz="1400" dirty="0">
                <a:solidFill>
                  <a:prstClr val="black"/>
                </a:solidFill>
              </a:rPr>
              <a:t>37 C.F.R. § 11.107(a) – Conflict of interest; current clients</a:t>
            </a:r>
          </a:p>
          <a:p>
            <a:pPr lvl="2">
              <a:spcBef>
                <a:spcPts val="0"/>
              </a:spcBef>
              <a:buFont typeface="Courier New" panose="02070309020205020404" pitchFamily="49" charset="0"/>
              <a:buChar char="-"/>
              <a:defRPr/>
            </a:pPr>
            <a:r>
              <a:rPr lang="en-US" altLang="en-US" sz="1400" dirty="0">
                <a:solidFill>
                  <a:prstClr val="black"/>
                </a:solidFill>
              </a:rPr>
              <a:t>37 C.F.R. § 11.108(f) – Accepting compensation from third party</a:t>
            </a:r>
          </a:p>
          <a:p>
            <a:pPr lvl="2">
              <a:spcBef>
                <a:spcPts val="0"/>
              </a:spcBef>
              <a:buFont typeface="Courier New" panose="02070309020205020404" pitchFamily="49" charset="0"/>
              <a:buChar char="-"/>
              <a:defRPr/>
            </a:pPr>
            <a:r>
              <a:rPr lang="en-US" altLang="en-US" sz="1400" dirty="0">
                <a:solidFill>
                  <a:prstClr val="black"/>
                </a:solidFill>
              </a:rPr>
              <a:t>37 C.F.R. § 11.504(c) – Permitting 3</a:t>
            </a:r>
            <a:r>
              <a:rPr lang="en-US" altLang="en-US" sz="1400" baseline="30000" dirty="0">
                <a:solidFill>
                  <a:prstClr val="black"/>
                </a:solidFill>
              </a:rPr>
              <a:t>rd</a:t>
            </a:r>
            <a:r>
              <a:rPr lang="en-US" altLang="en-US" sz="1400" dirty="0">
                <a:solidFill>
                  <a:prstClr val="black"/>
                </a:solidFill>
              </a:rPr>
              <a:t> party payer to regulate judgment</a:t>
            </a:r>
          </a:p>
          <a:p>
            <a:pPr lvl="2">
              <a:spcBef>
                <a:spcPts val="0"/>
              </a:spcBef>
              <a:buFont typeface="Courier New" panose="02070309020205020404" pitchFamily="49" charset="0"/>
              <a:buChar char="-"/>
              <a:defRPr/>
            </a:pPr>
            <a:r>
              <a:rPr lang="en-US" altLang="en-US" sz="1400" dirty="0">
                <a:solidFill>
                  <a:prstClr val="black"/>
                </a:solidFill>
              </a:rPr>
              <a:t>37 C.F.R. § 11.505 – Unauthorized Practice of law</a:t>
            </a:r>
          </a:p>
          <a:p>
            <a:pPr marL="914400" lvl="2" indent="0">
              <a:spcBef>
                <a:spcPts val="0"/>
              </a:spcBef>
              <a:buNone/>
              <a:defRPr/>
            </a:pPr>
            <a:endParaRPr lang="en-US" altLang="en-US" sz="1600" dirty="0"/>
          </a:p>
          <a:p>
            <a:pPr marL="457200" lvl="1" indent="0">
              <a:spcBef>
                <a:spcPts val="0"/>
              </a:spcBef>
              <a:buNone/>
              <a:defRPr/>
            </a:pPr>
            <a:endParaRPr lang="en-US" altLang="en-US" sz="2000" dirty="0"/>
          </a:p>
          <a:p>
            <a:pPr lvl="1">
              <a:spcBef>
                <a:spcPts val="0"/>
              </a:spcBef>
              <a:defRPr/>
            </a:pPr>
            <a:endParaRPr lang="en-US" altLang="en-US" sz="2400" dirty="0"/>
          </a:p>
          <a:p>
            <a:endParaRPr lang="en-US" dirty="0"/>
          </a:p>
        </p:txBody>
      </p:sp>
      <p:sp>
        <p:nvSpPr>
          <p:cNvPr id="4" name="Slide Number Placeholder 3"/>
          <p:cNvSpPr>
            <a:spLocks noGrp="1"/>
          </p:cNvSpPr>
          <p:nvPr>
            <p:ph type="sldNum" sz="quarter" idx="10"/>
          </p:nvPr>
        </p:nvSpPr>
        <p:spPr/>
        <p:txBody>
          <a:bodyPr/>
          <a:lstStyle/>
          <a:p>
            <a:fld id="{92DA454B-C859-4892-B9FA-68B588C9F547}" type="slidenum">
              <a:rPr lang="en-US" smtClean="0"/>
              <a:t>17</a:t>
            </a:fld>
            <a:endParaRPr lang="en-US"/>
          </a:p>
        </p:txBody>
      </p:sp>
    </p:spTree>
    <p:extLst>
      <p:ext uri="{BB962C8B-B14F-4D97-AF65-F5344CB8AC3E}">
        <p14:creationId xmlns:p14="http://schemas.microsoft.com/office/powerpoint/2010/main" val="41415918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400" dirty="0">
                <a:latin typeface="Segoe UI" pitchFamily="34" charset="0"/>
              </a:rPr>
              <a:t>Conflict of interest</a:t>
            </a:r>
            <a:endParaRPr lang="en-US" sz="3400" dirty="0"/>
          </a:p>
        </p:txBody>
      </p:sp>
      <p:sp>
        <p:nvSpPr>
          <p:cNvPr id="3" name="Content Placeholder 2"/>
          <p:cNvSpPr>
            <a:spLocks noGrp="1"/>
          </p:cNvSpPr>
          <p:nvPr>
            <p:ph idx="1"/>
          </p:nvPr>
        </p:nvSpPr>
        <p:spPr/>
        <p:txBody>
          <a:bodyPr>
            <a:noAutofit/>
          </a:bodyPr>
          <a:lstStyle/>
          <a:p>
            <a:pPr marL="0" indent="0">
              <a:spcBef>
                <a:spcPts val="0"/>
              </a:spcBef>
              <a:spcAft>
                <a:spcPts val="600"/>
              </a:spcAft>
              <a:buNone/>
              <a:defRPr/>
            </a:pPr>
            <a:r>
              <a:rPr lang="en-US" altLang="en-US" sz="1800" u="sng" dirty="0"/>
              <a:t>37 C.F.R. § 11.107</a:t>
            </a:r>
          </a:p>
          <a:p>
            <a:pPr marL="0" indent="0">
              <a:buNone/>
            </a:pPr>
            <a:r>
              <a:rPr lang="en-US" sz="1200" dirty="0">
                <a:latin typeface="Segoe UI Light" panose="020B0502040204020203" pitchFamily="34" charset="0"/>
                <a:cs typeface="Segoe UI Light" panose="020B0502040204020203" pitchFamily="34" charset="0"/>
              </a:rPr>
              <a:t>(a) Except as provided in paragraph (b) of this section, a practitioner shall not represent a client if the representation involves a concurrent conflict of interest. A concurrent conflict of interest exists if:</a:t>
            </a:r>
          </a:p>
          <a:p>
            <a:pPr marL="0" indent="0">
              <a:buNone/>
            </a:pPr>
            <a:r>
              <a:rPr lang="en-US" sz="1200" dirty="0">
                <a:latin typeface="Segoe UI Light" panose="020B0502040204020203" pitchFamily="34" charset="0"/>
                <a:cs typeface="Segoe UI Light" panose="020B0502040204020203" pitchFamily="34" charset="0"/>
              </a:rPr>
              <a:t>	(1) The representation of one client will be directly adverse to another client; or</a:t>
            </a:r>
          </a:p>
          <a:p>
            <a:pPr marL="0" indent="0">
              <a:buNone/>
            </a:pPr>
            <a:r>
              <a:rPr lang="en-US" sz="1200" dirty="0">
                <a:latin typeface="Segoe UI Light" panose="020B0502040204020203" pitchFamily="34" charset="0"/>
                <a:cs typeface="Segoe UI Light" panose="020B0502040204020203" pitchFamily="34" charset="0"/>
              </a:rPr>
              <a:t>	(2) There is a significant risk that the representation of one or more clients will be materially limited by the practitioner's responsibilities to another client, a former client or a third person or by a personal interest of the practitioner.</a:t>
            </a:r>
          </a:p>
          <a:p>
            <a:pPr marL="0" indent="0">
              <a:buNone/>
            </a:pPr>
            <a:r>
              <a:rPr lang="en-US" sz="1200" dirty="0">
                <a:latin typeface="Segoe UI Light" panose="020B0502040204020203" pitchFamily="34" charset="0"/>
                <a:cs typeface="Segoe UI Light" panose="020B0502040204020203" pitchFamily="34" charset="0"/>
              </a:rPr>
              <a:t>(b) Notwithstanding the existence of a concurrent conflict of interest under paragraph (a) of this section, a practitioner may represent a client if:</a:t>
            </a:r>
          </a:p>
          <a:p>
            <a:pPr marL="0" indent="0">
              <a:buNone/>
            </a:pPr>
            <a:r>
              <a:rPr lang="en-US" sz="1200" dirty="0">
                <a:latin typeface="Segoe UI Light" panose="020B0502040204020203" pitchFamily="34" charset="0"/>
                <a:cs typeface="Segoe UI Light" panose="020B0502040204020203" pitchFamily="34" charset="0"/>
              </a:rPr>
              <a:t>	(1) The practitioner reasonably believes that the practitioner will be able to provide competent and diligent representation to each affected client;</a:t>
            </a:r>
          </a:p>
          <a:p>
            <a:pPr marL="0" indent="0">
              <a:buNone/>
            </a:pPr>
            <a:r>
              <a:rPr lang="en-US" sz="1200" dirty="0">
                <a:latin typeface="Segoe UI Light" panose="020B0502040204020203" pitchFamily="34" charset="0"/>
                <a:cs typeface="Segoe UI Light" panose="020B0502040204020203" pitchFamily="34" charset="0"/>
              </a:rPr>
              <a:t>	(2) The representation is not prohibited by law;</a:t>
            </a:r>
          </a:p>
          <a:p>
            <a:pPr marL="0" indent="0">
              <a:buNone/>
            </a:pPr>
            <a:r>
              <a:rPr lang="en-US" sz="1200" dirty="0">
                <a:latin typeface="Segoe UI Light" panose="020B0502040204020203" pitchFamily="34" charset="0"/>
                <a:cs typeface="Segoe UI Light" panose="020B0502040204020203" pitchFamily="34" charset="0"/>
              </a:rPr>
              <a:t>	(3) The representation does not involve the assertion of a claim by one client against another client represented by the practitioner in the same litigation or other proceeding before a tribunal; and</a:t>
            </a:r>
          </a:p>
          <a:p>
            <a:pPr marL="0" indent="0">
              <a:buNone/>
            </a:pPr>
            <a:r>
              <a:rPr lang="en-US" sz="1200" dirty="0">
                <a:latin typeface="Segoe UI Light" panose="020B0502040204020203" pitchFamily="34" charset="0"/>
                <a:cs typeface="Segoe UI Light" panose="020B0502040204020203" pitchFamily="34" charset="0"/>
              </a:rPr>
              <a:t>	(4) Each affected client gives </a:t>
            </a:r>
            <a:r>
              <a:rPr lang="en-US" sz="1200" b="1" dirty="0">
                <a:latin typeface="Segoe UI Light" panose="020B0502040204020203" pitchFamily="34" charset="0"/>
                <a:cs typeface="Segoe UI Light" panose="020B0502040204020203" pitchFamily="34" charset="0"/>
              </a:rPr>
              <a:t>informed consent</a:t>
            </a:r>
            <a:r>
              <a:rPr lang="en-US" sz="1200" dirty="0">
                <a:latin typeface="Segoe UI Light" panose="020B0502040204020203" pitchFamily="34" charset="0"/>
                <a:cs typeface="Segoe UI Light" panose="020B0502040204020203" pitchFamily="34" charset="0"/>
              </a:rPr>
              <a:t>, confirmed in writing.</a:t>
            </a:r>
          </a:p>
          <a:p>
            <a:pPr marL="0" indent="0">
              <a:buNone/>
            </a:pPr>
            <a:endParaRPr lang="en-US" sz="1600" dirty="0"/>
          </a:p>
          <a:p>
            <a:pPr marL="0" indent="0">
              <a:spcBef>
                <a:spcPts val="0"/>
              </a:spcBef>
              <a:spcAft>
                <a:spcPts val="600"/>
              </a:spcAft>
              <a:buNone/>
              <a:defRPr/>
            </a:pPr>
            <a:endParaRPr lang="en-US" altLang="en-US" sz="1600" dirty="0"/>
          </a:p>
          <a:p>
            <a:pPr marL="457200" lvl="1" indent="0">
              <a:spcBef>
                <a:spcPts val="0"/>
              </a:spcBef>
              <a:buNone/>
              <a:defRPr/>
            </a:pPr>
            <a:endParaRPr lang="en-US" altLang="en-US" sz="2000" dirty="0"/>
          </a:p>
          <a:p>
            <a:endParaRPr lang="en-US" sz="2800" dirty="0"/>
          </a:p>
        </p:txBody>
      </p:sp>
      <p:sp>
        <p:nvSpPr>
          <p:cNvPr id="4" name="Slide Number Placeholder 3"/>
          <p:cNvSpPr>
            <a:spLocks noGrp="1"/>
          </p:cNvSpPr>
          <p:nvPr>
            <p:ph type="sldNum" sz="quarter" idx="10"/>
          </p:nvPr>
        </p:nvSpPr>
        <p:spPr/>
        <p:txBody>
          <a:bodyPr/>
          <a:lstStyle/>
          <a:p>
            <a:fld id="{92DA454B-C859-4892-B9FA-68B588C9F547}" type="slidenum">
              <a:rPr lang="en-US" smtClean="0"/>
              <a:t>18</a:t>
            </a:fld>
            <a:endParaRPr lang="en-US"/>
          </a:p>
        </p:txBody>
      </p:sp>
    </p:spTree>
    <p:extLst>
      <p:ext uri="{BB962C8B-B14F-4D97-AF65-F5344CB8AC3E}">
        <p14:creationId xmlns:p14="http://schemas.microsoft.com/office/powerpoint/2010/main" val="37111876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400" dirty="0">
                <a:latin typeface="Segoe UI" pitchFamily="34" charset="0"/>
              </a:rPr>
              <a:t>Conflict of interest</a:t>
            </a:r>
            <a:endParaRPr lang="en-US" sz="3400" dirty="0"/>
          </a:p>
        </p:txBody>
      </p:sp>
      <p:sp>
        <p:nvSpPr>
          <p:cNvPr id="3" name="Content Placeholder 2"/>
          <p:cNvSpPr>
            <a:spLocks noGrp="1"/>
          </p:cNvSpPr>
          <p:nvPr>
            <p:ph idx="1"/>
          </p:nvPr>
        </p:nvSpPr>
        <p:spPr/>
        <p:txBody>
          <a:bodyPr>
            <a:noAutofit/>
          </a:bodyPr>
          <a:lstStyle/>
          <a:p>
            <a:pPr marL="0" indent="0">
              <a:spcBef>
                <a:spcPts val="0"/>
              </a:spcBef>
              <a:buNone/>
              <a:defRPr/>
            </a:pPr>
            <a:r>
              <a:rPr lang="en-US" altLang="en-US" sz="2000" u="sng" dirty="0"/>
              <a:t>37 C.F.R. § 11.108(f)</a:t>
            </a:r>
          </a:p>
          <a:p>
            <a:pPr marL="0" indent="0">
              <a:spcBef>
                <a:spcPts val="0"/>
              </a:spcBef>
              <a:buNone/>
            </a:pPr>
            <a:endParaRPr lang="en-US" sz="1700" dirty="0"/>
          </a:p>
          <a:p>
            <a:pPr marL="0" indent="0">
              <a:spcBef>
                <a:spcPts val="0"/>
              </a:spcBef>
              <a:buNone/>
            </a:pPr>
            <a:r>
              <a:rPr lang="en-US" sz="1700" dirty="0">
                <a:latin typeface="Segoe UI Light" panose="020B0502040204020203" pitchFamily="34" charset="0"/>
                <a:cs typeface="Segoe UI Light" panose="020B0502040204020203" pitchFamily="34" charset="0"/>
              </a:rPr>
              <a:t>A practitioner shall not accept compensation for representing a client from one other than the client unless:</a:t>
            </a:r>
          </a:p>
          <a:p>
            <a:pPr>
              <a:spcBef>
                <a:spcPts val="0"/>
              </a:spcBef>
              <a:buAutoNum type="arabicParenBoth"/>
            </a:pPr>
            <a:r>
              <a:rPr lang="en-US" sz="1700" dirty="0">
                <a:latin typeface="Segoe UI Light" panose="020B0502040204020203" pitchFamily="34" charset="0"/>
                <a:cs typeface="Segoe UI Light" panose="020B0502040204020203" pitchFamily="34" charset="0"/>
              </a:rPr>
              <a:t>The client gives </a:t>
            </a:r>
            <a:r>
              <a:rPr lang="en-US" sz="1700" b="1" dirty="0">
                <a:latin typeface="Segoe UI Light" panose="020B0502040204020203" pitchFamily="34" charset="0"/>
                <a:cs typeface="Segoe UI Light" panose="020B0502040204020203" pitchFamily="34" charset="0"/>
              </a:rPr>
              <a:t>informed consent</a:t>
            </a:r>
            <a:r>
              <a:rPr lang="en-US" sz="1700" dirty="0">
                <a:latin typeface="Segoe UI Light" panose="020B0502040204020203" pitchFamily="34" charset="0"/>
                <a:cs typeface="Segoe UI Light" panose="020B0502040204020203" pitchFamily="34" charset="0"/>
              </a:rPr>
              <a:t>;</a:t>
            </a:r>
          </a:p>
          <a:p>
            <a:pPr marL="0" indent="0">
              <a:spcBef>
                <a:spcPts val="0"/>
              </a:spcBef>
              <a:buNone/>
            </a:pPr>
            <a:r>
              <a:rPr lang="en-US" sz="1700" dirty="0">
                <a:latin typeface="Segoe UI Light" panose="020B0502040204020203" pitchFamily="34" charset="0"/>
                <a:cs typeface="Segoe UI Light" panose="020B0502040204020203" pitchFamily="34" charset="0"/>
              </a:rPr>
              <a:t>(2) There is no interference with the practitioner's independence of professional judgment or with the client-practitioner relationship; and</a:t>
            </a:r>
          </a:p>
          <a:p>
            <a:pPr marL="0" indent="0">
              <a:spcBef>
                <a:spcPts val="0"/>
              </a:spcBef>
              <a:buNone/>
            </a:pPr>
            <a:r>
              <a:rPr lang="en-US" sz="1700" dirty="0">
                <a:latin typeface="Segoe UI Light" panose="020B0502040204020203" pitchFamily="34" charset="0"/>
                <a:cs typeface="Segoe UI Light" panose="020B0502040204020203" pitchFamily="34" charset="0"/>
              </a:rPr>
              <a:t>(3) Information relating to representation of a client is protected as required by §11.106.</a:t>
            </a:r>
          </a:p>
          <a:p>
            <a:pPr marL="0" indent="0">
              <a:spcBef>
                <a:spcPts val="0"/>
              </a:spcBef>
              <a:buNone/>
            </a:pPr>
            <a:endParaRPr lang="en-US" altLang="en-US" sz="1700" dirty="0"/>
          </a:p>
          <a:p>
            <a:pPr marL="0" indent="0">
              <a:spcBef>
                <a:spcPts val="0"/>
              </a:spcBef>
              <a:buNone/>
            </a:pPr>
            <a:r>
              <a:rPr lang="en-US" sz="2000" u="sng" dirty="0"/>
              <a:t>37 C.F.R. </a:t>
            </a:r>
            <a:r>
              <a:rPr lang="en-US" altLang="en-US" sz="2000" u="sng" dirty="0"/>
              <a:t>§ 11.504(c)</a:t>
            </a:r>
            <a:endParaRPr lang="en-US" sz="2000" u="sng" dirty="0"/>
          </a:p>
          <a:p>
            <a:pPr marL="0" indent="0">
              <a:spcBef>
                <a:spcPts val="0"/>
              </a:spcBef>
              <a:buNone/>
            </a:pPr>
            <a:endParaRPr lang="en-US" sz="1700" dirty="0"/>
          </a:p>
          <a:p>
            <a:pPr marL="0" indent="0">
              <a:spcBef>
                <a:spcPts val="0"/>
              </a:spcBef>
              <a:buNone/>
            </a:pPr>
            <a:r>
              <a:rPr lang="en-US" sz="1700" dirty="0">
                <a:latin typeface="Segoe UI Light" panose="020B0502040204020203" pitchFamily="34" charset="0"/>
                <a:cs typeface="Segoe UI Light" panose="020B0502040204020203" pitchFamily="34" charset="0"/>
              </a:rPr>
              <a:t>A practitioner shall not permit a person who recommends, employs, or pays the practitioner to render legal services for another to direct or regulate the practitioner's professional judgment in rendering such legal services.</a:t>
            </a:r>
            <a:endParaRPr lang="en-US" altLang="en-US" sz="1700" dirty="0">
              <a:latin typeface="Segoe UI Light" panose="020B0502040204020203" pitchFamily="34" charset="0"/>
              <a:cs typeface="Segoe UI Light" panose="020B0502040204020203" pitchFamily="34" charset="0"/>
            </a:endParaRPr>
          </a:p>
          <a:p>
            <a:endParaRPr lang="en-US" dirty="0"/>
          </a:p>
        </p:txBody>
      </p:sp>
      <p:sp>
        <p:nvSpPr>
          <p:cNvPr id="4" name="Slide Number Placeholder 3"/>
          <p:cNvSpPr>
            <a:spLocks noGrp="1"/>
          </p:cNvSpPr>
          <p:nvPr>
            <p:ph type="sldNum" sz="quarter" idx="10"/>
          </p:nvPr>
        </p:nvSpPr>
        <p:spPr/>
        <p:txBody>
          <a:bodyPr/>
          <a:lstStyle/>
          <a:p>
            <a:fld id="{92DA454B-C859-4892-B9FA-68B588C9F547}" type="slidenum">
              <a:rPr lang="en-US" smtClean="0"/>
              <a:t>19</a:t>
            </a:fld>
            <a:endParaRPr lang="en-US"/>
          </a:p>
        </p:txBody>
      </p:sp>
    </p:spTree>
    <p:extLst>
      <p:ext uri="{BB962C8B-B14F-4D97-AF65-F5344CB8AC3E}">
        <p14:creationId xmlns:p14="http://schemas.microsoft.com/office/powerpoint/2010/main" val="6084672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40945"/>
            <a:ext cx="7772400" cy="1225021"/>
          </a:xfrm>
        </p:spPr>
        <p:txBody>
          <a:bodyPr>
            <a:normAutofit fontScale="90000"/>
          </a:bodyPr>
          <a:lstStyle/>
          <a:p>
            <a:br>
              <a:rPr lang="en-US" altLang="en-US" dirty="0"/>
            </a:br>
            <a:r>
              <a:rPr lang="en-US" altLang="en-US" dirty="0"/>
              <a:t>Professional responsibility and </a:t>
            </a:r>
            <a:br>
              <a:rPr lang="en-US" altLang="en-US" dirty="0"/>
            </a:br>
            <a:r>
              <a:rPr lang="en-US" altLang="en-US" dirty="0"/>
              <a:t>practice before the USPTO</a:t>
            </a:r>
            <a:br>
              <a:rPr lang="en-US" altLang="en-US" dirty="0"/>
            </a:br>
            <a:endParaRPr lang="en-US" dirty="0"/>
          </a:p>
        </p:txBody>
      </p:sp>
      <p:sp>
        <p:nvSpPr>
          <p:cNvPr id="7" name="Subtitle 2"/>
          <p:cNvSpPr>
            <a:spLocks noGrp="1"/>
          </p:cNvSpPr>
          <p:nvPr>
            <p:ph type="subTitle" idx="1"/>
          </p:nvPr>
        </p:nvSpPr>
        <p:spPr/>
        <p:txBody>
          <a:bodyPr>
            <a:normAutofit/>
          </a:bodyPr>
          <a:lstStyle/>
          <a:p>
            <a:r>
              <a:rPr lang="en-US" sz="2400" dirty="0"/>
              <a:t>Office of Enrollment and Discipline (OED)</a:t>
            </a:r>
          </a:p>
          <a:p>
            <a:r>
              <a:rPr lang="en-US" sz="2400" dirty="0"/>
              <a:t>United States Patent and Trademark Office</a:t>
            </a:r>
          </a:p>
        </p:txBody>
      </p:sp>
    </p:spTree>
    <p:extLst>
      <p:ext uri="{BB962C8B-B14F-4D97-AF65-F5344CB8AC3E}">
        <p14:creationId xmlns:p14="http://schemas.microsoft.com/office/powerpoint/2010/main" val="33132484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2618"/>
            <a:ext cx="8229600" cy="952500"/>
          </a:xfrm>
        </p:spPr>
        <p:txBody>
          <a:bodyPr>
            <a:normAutofit/>
          </a:bodyPr>
          <a:lstStyle/>
          <a:p>
            <a:r>
              <a:rPr lang="en-US" altLang="en-US" sz="3000" dirty="0"/>
              <a:t>Conflicts of interest/improper signatures</a:t>
            </a:r>
            <a:endParaRPr lang="en-US" sz="3000" dirty="0"/>
          </a:p>
        </p:txBody>
      </p:sp>
      <p:sp>
        <p:nvSpPr>
          <p:cNvPr id="3" name="Content Placeholder 2"/>
          <p:cNvSpPr>
            <a:spLocks noGrp="1"/>
          </p:cNvSpPr>
          <p:nvPr>
            <p:ph idx="1"/>
          </p:nvPr>
        </p:nvSpPr>
        <p:spPr>
          <a:xfrm>
            <a:off x="457200" y="1262080"/>
            <a:ext cx="8229600" cy="4035408"/>
          </a:xfrm>
        </p:spPr>
        <p:txBody>
          <a:bodyPr>
            <a:normAutofit fontScale="55000" lnSpcReduction="20000"/>
          </a:bodyPr>
          <a:lstStyle/>
          <a:p>
            <a:pPr marL="0" indent="0">
              <a:buNone/>
            </a:pPr>
            <a:r>
              <a:rPr lang="en-US" altLang="en-US" sz="4000" b="1" i="1" dirty="0"/>
              <a:t>In re </a:t>
            </a:r>
            <a:r>
              <a:rPr lang="en-US" altLang="en-US" sz="4000" b="1" i="1" dirty="0" err="1"/>
              <a:t>Starkweather</a:t>
            </a:r>
            <a:r>
              <a:rPr lang="en-US" altLang="en-US" sz="4000" i="1" dirty="0"/>
              <a:t>, </a:t>
            </a:r>
            <a:r>
              <a:rPr lang="en-US" altLang="en-US" sz="4000" dirty="0"/>
              <a:t>Proceeding No. D2018-44 (USPTO Oct. 17, 2019)</a:t>
            </a:r>
          </a:p>
          <a:p>
            <a:pPr lvl="1">
              <a:lnSpc>
                <a:spcPct val="120000"/>
              </a:lnSpc>
              <a:spcBef>
                <a:spcPts val="0"/>
              </a:spcBef>
              <a:buFont typeface="Arial" panose="020B0604020202020204" pitchFamily="34" charset="0"/>
              <a:buChar char="•"/>
            </a:pPr>
            <a:r>
              <a:rPr lang="en-US" altLang="en-US" sz="2900" dirty="0"/>
              <a:t>Practitioner received voluminous referrals from marketing company.</a:t>
            </a:r>
          </a:p>
          <a:p>
            <a:pPr lvl="2">
              <a:lnSpc>
                <a:spcPct val="120000"/>
              </a:lnSpc>
              <a:spcBef>
                <a:spcPts val="0"/>
              </a:spcBef>
              <a:buFont typeface="Courier New" panose="02070309020205020404" pitchFamily="49" charset="0"/>
              <a:buChar char="-"/>
            </a:pPr>
            <a:r>
              <a:rPr lang="en-US" altLang="en-US" sz="2500" dirty="0"/>
              <a:t>Did not obtain informed consent from clients in light of this arrangement.</a:t>
            </a:r>
          </a:p>
          <a:p>
            <a:pPr lvl="2">
              <a:lnSpc>
                <a:spcPct val="120000"/>
              </a:lnSpc>
              <a:spcBef>
                <a:spcPts val="0"/>
              </a:spcBef>
              <a:buFont typeface="Courier New" panose="02070309020205020404" pitchFamily="49" charset="0"/>
              <a:buChar char="-"/>
            </a:pPr>
            <a:r>
              <a:rPr lang="en-US" altLang="en-US" sz="2500" dirty="0"/>
              <a:t>Took direction regarding applications from company.</a:t>
            </a:r>
          </a:p>
          <a:p>
            <a:pPr lvl="2">
              <a:lnSpc>
                <a:spcPct val="120000"/>
              </a:lnSpc>
              <a:spcBef>
                <a:spcPts val="0"/>
              </a:spcBef>
              <a:buFont typeface="Courier New" panose="02070309020205020404" pitchFamily="49" charset="0"/>
              <a:buChar char="-"/>
            </a:pPr>
            <a:r>
              <a:rPr lang="en-US" altLang="en-US" sz="2500" dirty="0"/>
              <a:t>When company operations were shut down and payments stopped, practitioner halted client work, including completed applications.</a:t>
            </a:r>
          </a:p>
          <a:p>
            <a:pPr lvl="2">
              <a:lnSpc>
                <a:spcPct val="120000"/>
              </a:lnSpc>
              <a:spcBef>
                <a:spcPts val="0"/>
              </a:spcBef>
              <a:buFont typeface="Courier New" panose="02070309020205020404" pitchFamily="49" charset="0"/>
              <a:buChar char="-"/>
            </a:pPr>
            <a:r>
              <a:rPr lang="en-US" altLang="en-US" sz="2500" dirty="0"/>
              <a:t>Signed clients’ names on USPTO documents.</a:t>
            </a:r>
          </a:p>
          <a:p>
            <a:pPr lvl="1">
              <a:lnSpc>
                <a:spcPct val="120000"/>
              </a:lnSpc>
              <a:spcBef>
                <a:spcPts val="0"/>
              </a:spcBef>
              <a:buFont typeface="Arial" panose="020B0604020202020204" pitchFamily="34" charset="0"/>
              <a:buChar char="•"/>
            </a:pPr>
            <a:r>
              <a:rPr lang="en-US" altLang="en-US" sz="2900" dirty="0"/>
              <a:t>Settlement: three-year suspension, MPRE, 12 hours of ethics CLE</a:t>
            </a:r>
          </a:p>
          <a:p>
            <a:pPr lvl="1">
              <a:lnSpc>
                <a:spcPct val="120000"/>
              </a:lnSpc>
              <a:spcBef>
                <a:spcPts val="0"/>
              </a:spcBef>
              <a:buFont typeface="Arial" panose="020B0604020202020204" pitchFamily="34" charset="0"/>
              <a:buChar char="•"/>
            </a:pPr>
            <a:r>
              <a:rPr lang="en-US" altLang="en-US" sz="2900" dirty="0"/>
              <a:t>Rule highlights:</a:t>
            </a:r>
          </a:p>
          <a:p>
            <a:pPr lvl="2">
              <a:lnSpc>
                <a:spcPct val="120000"/>
              </a:lnSpc>
              <a:spcBef>
                <a:spcPts val="0"/>
              </a:spcBef>
              <a:buFont typeface="Courier New" panose="02070309020205020404" pitchFamily="49" charset="0"/>
              <a:buChar char="-"/>
            </a:pPr>
            <a:r>
              <a:rPr lang="en-US" altLang="en-US" sz="2500" dirty="0"/>
              <a:t>37 C.F.R. § 11.101 – Competence</a:t>
            </a:r>
          </a:p>
          <a:p>
            <a:pPr lvl="2">
              <a:lnSpc>
                <a:spcPct val="120000"/>
              </a:lnSpc>
              <a:spcBef>
                <a:spcPts val="0"/>
              </a:spcBef>
              <a:buFont typeface="Courier New" panose="02070309020205020404" pitchFamily="49" charset="0"/>
              <a:buChar char="-"/>
            </a:pPr>
            <a:r>
              <a:rPr lang="en-US" altLang="en-US" sz="2500" dirty="0"/>
              <a:t>37 C.F.R. § 11.102 – Abiding by client’s decisions</a:t>
            </a:r>
          </a:p>
          <a:p>
            <a:pPr lvl="2">
              <a:lnSpc>
                <a:spcPct val="120000"/>
              </a:lnSpc>
              <a:spcBef>
                <a:spcPts val="0"/>
              </a:spcBef>
              <a:buFont typeface="Courier New" panose="02070309020205020404" pitchFamily="49" charset="0"/>
              <a:buChar char="-"/>
            </a:pPr>
            <a:r>
              <a:rPr lang="en-US" altLang="en-US" sz="2500" dirty="0"/>
              <a:t>37 C.F.R. § 11.103 – Diligence</a:t>
            </a:r>
          </a:p>
          <a:p>
            <a:pPr lvl="2">
              <a:lnSpc>
                <a:spcPct val="120000"/>
              </a:lnSpc>
              <a:spcBef>
                <a:spcPts val="0"/>
              </a:spcBef>
              <a:buFont typeface="Courier New" panose="02070309020205020404" pitchFamily="49" charset="0"/>
              <a:buChar char="-"/>
            </a:pPr>
            <a:r>
              <a:rPr lang="en-US" altLang="en-US" sz="2500" dirty="0"/>
              <a:t>37 C.F.R. § 11.104 – Client communication</a:t>
            </a:r>
          </a:p>
          <a:p>
            <a:pPr lvl="2">
              <a:lnSpc>
                <a:spcPct val="120000"/>
              </a:lnSpc>
              <a:spcBef>
                <a:spcPts val="0"/>
              </a:spcBef>
              <a:buFont typeface="Courier New" panose="02070309020205020404" pitchFamily="49" charset="0"/>
              <a:buChar char="-"/>
            </a:pPr>
            <a:r>
              <a:rPr lang="en-US" altLang="en-US" sz="2500" dirty="0"/>
              <a:t>37 C.F.R. § 11.107 – Conflicts</a:t>
            </a:r>
          </a:p>
          <a:p>
            <a:pPr lvl="2">
              <a:lnSpc>
                <a:spcPct val="120000"/>
              </a:lnSpc>
              <a:spcBef>
                <a:spcPts val="0"/>
              </a:spcBef>
              <a:buFont typeface="Courier New" panose="02070309020205020404" pitchFamily="49" charset="0"/>
              <a:buChar char="-"/>
            </a:pPr>
            <a:r>
              <a:rPr lang="en-US" altLang="en-US" sz="2500" dirty="0"/>
              <a:t>37 C.F.R. § 11.303 – False statements to a tribunal</a:t>
            </a:r>
          </a:p>
          <a:p>
            <a:pPr lvl="2">
              <a:lnSpc>
                <a:spcPct val="120000"/>
              </a:lnSpc>
              <a:spcBef>
                <a:spcPts val="0"/>
              </a:spcBef>
              <a:buFont typeface="Courier New" panose="02070309020205020404" pitchFamily="49" charset="0"/>
              <a:buChar char="-"/>
            </a:pPr>
            <a:r>
              <a:rPr lang="en-US" altLang="en-US" sz="2500" dirty="0"/>
              <a:t>37 C.F.R. § 11.504(c) – Taking direction from 3</a:t>
            </a:r>
            <a:r>
              <a:rPr lang="en-US" altLang="en-US" sz="2500" baseline="30000" dirty="0"/>
              <a:t>rd</a:t>
            </a:r>
            <a:r>
              <a:rPr lang="en-US" altLang="en-US" sz="2500" dirty="0"/>
              <a:t> party payer</a:t>
            </a:r>
          </a:p>
          <a:p>
            <a:pPr marL="914400" lvl="2" indent="0">
              <a:buNone/>
            </a:pPr>
            <a:endParaRPr lang="en-US" altLang="en-US" dirty="0"/>
          </a:p>
          <a:p>
            <a:pPr lvl="1"/>
            <a:endParaRPr lang="en-US" altLang="en-US" dirty="0"/>
          </a:p>
          <a:p>
            <a:endParaRPr lang="en-US" dirty="0"/>
          </a:p>
        </p:txBody>
      </p:sp>
      <p:sp>
        <p:nvSpPr>
          <p:cNvPr id="4" name="Slide Number Placeholder 3"/>
          <p:cNvSpPr>
            <a:spLocks noGrp="1"/>
          </p:cNvSpPr>
          <p:nvPr>
            <p:ph type="sldNum" sz="quarter" idx="10"/>
          </p:nvPr>
        </p:nvSpPr>
        <p:spPr/>
        <p:txBody>
          <a:bodyPr/>
          <a:lstStyle/>
          <a:p>
            <a:fld id="{92DA454B-C859-4892-B9FA-68B588C9F547}" type="slidenum">
              <a:rPr lang="en-US" smtClean="0"/>
              <a:pPr/>
              <a:t>20</a:t>
            </a:fld>
            <a:endParaRPr lang="en-US" dirty="0"/>
          </a:p>
        </p:txBody>
      </p:sp>
    </p:spTree>
    <p:extLst>
      <p:ext uri="{BB962C8B-B14F-4D97-AF65-F5344CB8AC3E}">
        <p14:creationId xmlns:p14="http://schemas.microsoft.com/office/powerpoint/2010/main" val="9357115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700" dirty="0"/>
              <a:t>Improper signatures</a:t>
            </a:r>
            <a:endParaRPr lang="en-US" sz="2700" dirty="0"/>
          </a:p>
        </p:txBody>
      </p:sp>
      <p:sp>
        <p:nvSpPr>
          <p:cNvPr id="3" name="Content Placeholder 2"/>
          <p:cNvSpPr>
            <a:spLocks noGrp="1"/>
          </p:cNvSpPr>
          <p:nvPr>
            <p:ph idx="1"/>
          </p:nvPr>
        </p:nvSpPr>
        <p:spPr>
          <a:xfrm>
            <a:off x="457200" y="1187691"/>
            <a:ext cx="8229600" cy="4238548"/>
          </a:xfrm>
        </p:spPr>
        <p:txBody>
          <a:bodyPr>
            <a:normAutofit fontScale="47500" lnSpcReduction="20000"/>
          </a:bodyPr>
          <a:lstStyle/>
          <a:p>
            <a:pPr marL="0" indent="0">
              <a:buNone/>
            </a:pPr>
            <a:r>
              <a:rPr lang="en-US" altLang="en-US" b="1" i="1" dirty="0"/>
              <a:t>In re Starkweather </a:t>
            </a:r>
            <a:r>
              <a:rPr lang="en-US" altLang="en-US" dirty="0"/>
              <a:t>- For signing client’s name on documents filed with the USPTO:</a:t>
            </a:r>
          </a:p>
          <a:p>
            <a:pPr lvl="1">
              <a:buFont typeface="Arial" panose="020B0604020202020204" pitchFamily="34" charset="0"/>
              <a:buChar char="•"/>
            </a:pPr>
            <a:r>
              <a:rPr lang="en-US" altLang="en-US" dirty="0"/>
              <a:t>37 C.F.R. § 11.101 Competence</a:t>
            </a:r>
          </a:p>
          <a:p>
            <a:pPr lvl="2">
              <a:buFont typeface="Courier New" panose="02070309020205020404" pitchFamily="49" charset="0"/>
              <a:buChar char="-"/>
            </a:pPr>
            <a:r>
              <a:rPr lang="en-US" altLang="en-US" dirty="0"/>
              <a:t>“A practitioner shall provide competent representation to a client. Competent representation requires the legal, scientific, and technical knowledge, skill, thoroughness and preparation reasonably necessary for the representation.”</a:t>
            </a:r>
          </a:p>
          <a:p>
            <a:pPr lvl="1">
              <a:buFont typeface="Arial" panose="020B0604020202020204" pitchFamily="34" charset="0"/>
              <a:buChar char="•"/>
            </a:pPr>
            <a:r>
              <a:rPr lang="en-US" altLang="en-US" dirty="0"/>
              <a:t>37 C.F.R. § 11.102(a) Scope of representation and allocation of authority between client and practitioner</a:t>
            </a:r>
          </a:p>
          <a:p>
            <a:pPr lvl="1">
              <a:buFont typeface="Arial" panose="020B0604020202020204" pitchFamily="34" charset="0"/>
              <a:buChar char="•"/>
            </a:pPr>
            <a:r>
              <a:rPr lang="en-US" altLang="en-US" dirty="0"/>
              <a:t>37 C.F.R. § 11.303 Candor toward the tribunal</a:t>
            </a:r>
          </a:p>
          <a:p>
            <a:pPr lvl="2">
              <a:buFont typeface="Courier New" panose="02070309020205020404" pitchFamily="49" charset="0"/>
              <a:buChar char="-"/>
            </a:pPr>
            <a:r>
              <a:rPr lang="en-US" altLang="en-US" dirty="0"/>
              <a:t>“(a) A practitioner shall not knowingly:</a:t>
            </a:r>
          </a:p>
          <a:p>
            <a:pPr lvl="3">
              <a:buFont typeface="Arial" panose="020B0604020202020204" pitchFamily="34" charset="0"/>
              <a:buChar char="•"/>
            </a:pPr>
            <a:r>
              <a:rPr lang="en-US" altLang="en-US" dirty="0"/>
              <a:t>(1) Make a false statement of fact or law to a tribunal or fail to correct a false statement of material fact or law previously made to the tribunal by the practitioner;</a:t>
            </a:r>
          </a:p>
          <a:p>
            <a:pPr lvl="3">
              <a:buFont typeface="Arial" panose="020B0604020202020204" pitchFamily="34" charset="0"/>
              <a:buChar char="•"/>
            </a:pPr>
            <a:r>
              <a:rPr lang="en-US" altLang="en-US" dirty="0"/>
              <a:t>* * * * *</a:t>
            </a:r>
          </a:p>
          <a:p>
            <a:pPr lvl="3">
              <a:buFont typeface="Arial" panose="020B0604020202020204" pitchFamily="34" charset="0"/>
              <a:buChar char="•"/>
            </a:pPr>
            <a:r>
              <a:rPr lang="en-US" altLang="en-US" dirty="0"/>
              <a:t>(3) Offer evidence that the practitioner knows to be false. If a practitioner, the practitioner's client, or a witness called by the practitioner, has offered material evidence and the practitioner comes to know of its falsity, the practitioner shall take reasonable remedial measures, including, if necessary, disclosure to the tribunal.</a:t>
            </a:r>
          </a:p>
          <a:p>
            <a:pPr lvl="3">
              <a:buFont typeface="Arial" panose="020B0604020202020204" pitchFamily="34" charset="0"/>
              <a:buChar char="•"/>
            </a:pPr>
            <a:r>
              <a:rPr lang="en-US" altLang="en-US" dirty="0"/>
              <a:t>* * * * *</a:t>
            </a:r>
          </a:p>
          <a:p>
            <a:pPr lvl="2">
              <a:buFont typeface="Courier New" panose="02070309020205020404" pitchFamily="49" charset="0"/>
              <a:buChar char="-"/>
            </a:pPr>
            <a:r>
              <a:rPr lang="en-US" altLang="en-US" dirty="0"/>
              <a:t>(d) In an ex parte proceeding, a practitioner shall inform the tribunal of all material facts known to the practitioner that will enable the tribunal to make an informed decision, whether or not the facts are adverse.”</a:t>
            </a:r>
          </a:p>
          <a:p>
            <a:pPr lvl="1">
              <a:buFont typeface="Arial" panose="020B0604020202020204" pitchFamily="34" charset="0"/>
              <a:buChar char="•"/>
            </a:pPr>
            <a:r>
              <a:rPr lang="en-US" altLang="en-US" dirty="0"/>
              <a:t>37 C.F.R. § 11.804(c) Misconduct: Dishonesty, fraud, deceit, misrepresentation</a:t>
            </a:r>
          </a:p>
          <a:p>
            <a:pPr lvl="1">
              <a:buFont typeface="Arial" panose="020B0604020202020204" pitchFamily="34" charset="0"/>
              <a:buChar char="•"/>
            </a:pPr>
            <a:r>
              <a:rPr lang="en-US" altLang="en-US" dirty="0"/>
              <a:t>37 C.F.R. § 11.804(d) Misconduct: Conduct prejudicial to the administration of justice</a:t>
            </a:r>
            <a:endParaRPr lang="en-US" dirty="0"/>
          </a:p>
        </p:txBody>
      </p:sp>
      <p:sp>
        <p:nvSpPr>
          <p:cNvPr id="4" name="Slide Number Placeholder 3"/>
          <p:cNvSpPr>
            <a:spLocks noGrp="1"/>
          </p:cNvSpPr>
          <p:nvPr>
            <p:ph type="sldNum" sz="quarter" idx="10"/>
          </p:nvPr>
        </p:nvSpPr>
        <p:spPr/>
        <p:txBody>
          <a:bodyPr/>
          <a:lstStyle/>
          <a:p>
            <a:fld id="{92DA454B-C859-4892-B9FA-68B588C9F547}" type="slidenum">
              <a:rPr lang="en-US" smtClean="0"/>
              <a:pPr/>
              <a:t>21</a:t>
            </a:fld>
            <a:endParaRPr lang="en-US" dirty="0"/>
          </a:p>
        </p:txBody>
      </p:sp>
    </p:spTree>
    <p:extLst>
      <p:ext uri="{BB962C8B-B14F-4D97-AF65-F5344CB8AC3E}">
        <p14:creationId xmlns:p14="http://schemas.microsoft.com/office/powerpoint/2010/main" val="4803765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Improper signatures</a:t>
            </a:r>
          </a:p>
        </p:txBody>
      </p:sp>
      <p:sp>
        <p:nvSpPr>
          <p:cNvPr id="3" name="Content Placeholder 2"/>
          <p:cNvSpPr>
            <a:spLocks noGrp="1"/>
          </p:cNvSpPr>
          <p:nvPr>
            <p:ph idx="1"/>
          </p:nvPr>
        </p:nvSpPr>
        <p:spPr/>
        <p:txBody>
          <a:bodyPr>
            <a:normAutofit fontScale="55000" lnSpcReduction="20000"/>
          </a:bodyPr>
          <a:lstStyle/>
          <a:p>
            <a:pPr marL="0" indent="0">
              <a:buNone/>
            </a:pPr>
            <a:r>
              <a:rPr lang="en-US" b="1" i="1" dirty="0"/>
              <a:t>In re </a:t>
            </a:r>
            <a:r>
              <a:rPr lang="en-US" b="1" i="1" dirty="0" err="1"/>
              <a:t>Bashtanyk</a:t>
            </a:r>
            <a:r>
              <a:rPr lang="en-US" dirty="0"/>
              <a:t>, Proceeding No. D2020-09 (USPTO April 17, 2020)</a:t>
            </a:r>
          </a:p>
          <a:p>
            <a:pPr lvl="1">
              <a:lnSpc>
                <a:spcPct val="120000"/>
              </a:lnSpc>
              <a:spcBef>
                <a:spcPts val="0"/>
              </a:spcBef>
              <a:buFont typeface="Arial" panose="020B0604020202020204" pitchFamily="34" charset="0"/>
              <a:buChar char="•"/>
            </a:pPr>
            <a:r>
              <a:rPr lang="en-US" sz="2500" dirty="0"/>
              <a:t>Respondent was Canadian trademark agent reciprocally recognized under </a:t>
            </a:r>
            <a:br>
              <a:rPr lang="en-US" sz="2500" dirty="0"/>
            </a:br>
            <a:r>
              <a:rPr lang="en-US" sz="2500" dirty="0"/>
              <a:t>37 C.F.R. § 11.14(c).</a:t>
            </a:r>
          </a:p>
          <a:p>
            <a:pPr lvl="1">
              <a:lnSpc>
                <a:spcPct val="120000"/>
              </a:lnSpc>
              <a:spcBef>
                <a:spcPts val="0"/>
              </a:spcBef>
              <a:buFont typeface="Arial" panose="020B0604020202020204" pitchFamily="34" charset="0"/>
              <a:buChar char="•"/>
            </a:pPr>
            <a:r>
              <a:rPr lang="en-US" sz="2500" dirty="0"/>
              <a:t>Disciplinary complaint alleged:</a:t>
            </a:r>
          </a:p>
          <a:p>
            <a:pPr lvl="2">
              <a:lnSpc>
                <a:spcPct val="120000"/>
              </a:lnSpc>
              <a:spcBef>
                <a:spcPts val="0"/>
              </a:spcBef>
              <a:buFont typeface="Courier New" panose="02070309020205020404" pitchFamily="49" charset="0"/>
              <a:buChar char="-"/>
            </a:pPr>
            <a:r>
              <a:rPr lang="en-US" sz="2500" dirty="0"/>
              <a:t>Respondent had business relationship with Florida attorney who had no prior TM experience.</a:t>
            </a:r>
          </a:p>
          <a:p>
            <a:pPr lvl="2">
              <a:lnSpc>
                <a:spcPct val="120000"/>
              </a:lnSpc>
              <a:spcBef>
                <a:spcPts val="0"/>
              </a:spcBef>
              <a:buFont typeface="Courier New" panose="02070309020205020404" pitchFamily="49" charset="0"/>
              <a:buChar char="-"/>
            </a:pPr>
            <a:r>
              <a:rPr lang="en-US" sz="2500" dirty="0"/>
              <a:t>Florida attorney was named attorney of record in U.S. trademark applications.</a:t>
            </a:r>
          </a:p>
          <a:p>
            <a:pPr lvl="2">
              <a:lnSpc>
                <a:spcPct val="120000"/>
              </a:lnSpc>
              <a:spcBef>
                <a:spcPts val="0"/>
              </a:spcBef>
              <a:buFont typeface="Courier New" panose="02070309020205020404" pitchFamily="49" charset="0"/>
              <a:buChar char="-"/>
            </a:pPr>
            <a:r>
              <a:rPr lang="en-US" sz="2500" dirty="0"/>
              <a:t>Respondent would enter Florida attorney’s signature on documents filed with the USPTO.</a:t>
            </a:r>
          </a:p>
          <a:p>
            <a:pPr lvl="2">
              <a:lnSpc>
                <a:spcPct val="120000"/>
              </a:lnSpc>
              <a:spcBef>
                <a:spcPts val="0"/>
              </a:spcBef>
              <a:buFont typeface="Courier New" panose="02070309020205020404" pitchFamily="49" charset="0"/>
              <a:buChar char="-"/>
            </a:pPr>
            <a:r>
              <a:rPr lang="en-US" sz="2500" dirty="0"/>
              <a:t>Respondent failed to cooperate with OED investigation.</a:t>
            </a:r>
          </a:p>
          <a:p>
            <a:pPr lvl="1">
              <a:lnSpc>
                <a:spcPct val="120000"/>
              </a:lnSpc>
              <a:spcBef>
                <a:spcPts val="0"/>
              </a:spcBef>
              <a:buFont typeface="Arial" panose="020B0604020202020204" pitchFamily="34" charset="0"/>
              <a:buChar char="•"/>
            </a:pPr>
            <a:r>
              <a:rPr lang="en-US" sz="2500" dirty="0"/>
              <a:t>Exclusion on consent.</a:t>
            </a:r>
          </a:p>
          <a:p>
            <a:pPr lvl="1">
              <a:lnSpc>
                <a:spcPct val="120000"/>
              </a:lnSpc>
              <a:spcBef>
                <a:spcPts val="0"/>
              </a:spcBef>
              <a:buFont typeface="Arial" panose="020B0604020202020204" pitchFamily="34" charset="0"/>
              <a:buChar char="•"/>
            </a:pPr>
            <a:r>
              <a:rPr lang="en-US" sz="2500" dirty="0"/>
              <a:t>Rule highlights:</a:t>
            </a:r>
          </a:p>
          <a:p>
            <a:pPr lvl="2">
              <a:lnSpc>
                <a:spcPct val="120000"/>
              </a:lnSpc>
              <a:spcBef>
                <a:spcPts val="0"/>
              </a:spcBef>
              <a:buFont typeface="Courier New" panose="02070309020205020404" pitchFamily="49" charset="0"/>
              <a:buChar char="-"/>
            </a:pPr>
            <a:r>
              <a:rPr lang="en-US" sz="2500" dirty="0"/>
              <a:t>37 C.F.R. § 11.101 – Competence</a:t>
            </a:r>
          </a:p>
          <a:p>
            <a:pPr lvl="2">
              <a:lnSpc>
                <a:spcPct val="120000"/>
              </a:lnSpc>
              <a:spcBef>
                <a:spcPts val="0"/>
              </a:spcBef>
              <a:buFont typeface="Courier New" panose="02070309020205020404" pitchFamily="49" charset="0"/>
              <a:buChar char="-"/>
            </a:pPr>
            <a:r>
              <a:rPr lang="en-US" sz="2500" dirty="0"/>
              <a:t>37 C.F.R. § 11.801(b) – Failure to cooperate with disciplinary investigation</a:t>
            </a:r>
          </a:p>
          <a:p>
            <a:pPr lvl="2">
              <a:lnSpc>
                <a:spcPct val="120000"/>
              </a:lnSpc>
              <a:spcBef>
                <a:spcPts val="0"/>
              </a:spcBef>
              <a:buFont typeface="Courier New" panose="02070309020205020404" pitchFamily="49" charset="0"/>
              <a:buChar char="-"/>
            </a:pPr>
            <a:r>
              <a:rPr lang="en-US" sz="2500" dirty="0"/>
              <a:t>37 C.F.R. § 11.804(c) – Misrepresentation</a:t>
            </a:r>
          </a:p>
          <a:p>
            <a:pPr lvl="2">
              <a:lnSpc>
                <a:spcPct val="120000"/>
              </a:lnSpc>
              <a:spcBef>
                <a:spcPts val="0"/>
              </a:spcBef>
              <a:buFont typeface="Courier New" panose="02070309020205020404" pitchFamily="49" charset="0"/>
              <a:buChar char="-"/>
            </a:pPr>
            <a:r>
              <a:rPr lang="en-US" sz="2500" dirty="0"/>
              <a:t>37 C.F.R. § 11.804(i) – Other conduct adversely reflecting on fitness to practice</a:t>
            </a:r>
          </a:p>
          <a:p>
            <a:pPr lvl="2"/>
            <a:endParaRPr lang="en-US" sz="2500" dirty="0"/>
          </a:p>
          <a:p>
            <a:pPr lvl="2"/>
            <a:endParaRPr lang="en-US" dirty="0"/>
          </a:p>
          <a:p>
            <a:pPr lvl="2"/>
            <a:endParaRPr lang="en-US" dirty="0"/>
          </a:p>
        </p:txBody>
      </p:sp>
      <p:sp>
        <p:nvSpPr>
          <p:cNvPr id="6" name="Slide Number Placeholder 3"/>
          <p:cNvSpPr>
            <a:spLocks noGrp="1"/>
          </p:cNvSpPr>
          <p:nvPr>
            <p:ph type="sldNum" sz="quarter" idx="10"/>
          </p:nvPr>
        </p:nvSpPr>
        <p:spPr/>
        <p:txBody>
          <a:bodyPr/>
          <a:lstStyle/>
          <a:p>
            <a:fld id="{92DA454B-C859-4892-B9FA-68B588C9F547}" type="slidenum">
              <a:rPr lang="en-US" smtClean="0"/>
              <a:pPr/>
              <a:t>22</a:t>
            </a:fld>
            <a:endParaRPr lang="en-US" dirty="0"/>
          </a:p>
        </p:txBody>
      </p:sp>
    </p:spTree>
    <p:extLst>
      <p:ext uri="{BB962C8B-B14F-4D97-AF65-F5344CB8AC3E}">
        <p14:creationId xmlns:p14="http://schemas.microsoft.com/office/powerpoint/2010/main" val="38458089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Improper signatures</a:t>
            </a:r>
          </a:p>
        </p:txBody>
      </p:sp>
      <p:sp>
        <p:nvSpPr>
          <p:cNvPr id="3" name="Content Placeholder 2"/>
          <p:cNvSpPr>
            <a:spLocks noGrp="1"/>
          </p:cNvSpPr>
          <p:nvPr>
            <p:ph idx="1"/>
          </p:nvPr>
        </p:nvSpPr>
        <p:spPr>
          <a:xfrm>
            <a:off x="457200" y="1262080"/>
            <a:ext cx="8229600" cy="3786267"/>
          </a:xfrm>
        </p:spPr>
        <p:txBody>
          <a:bodyPr>
            <a:normAutofit fontScale="25000" lnSpcReduction="20000"/>
          </a:bodyPr>
          <a:lstStyle/>
          <a:p>
            <a:pPr marL="0" indent="0">
              <a:buNone/>
            </a:pPr>
            <a:r>
              <a:rPr lang="en-US" sz="8000" b="1" i="1" dirty="0"/>
              <a:t>In re Caldwell II</a:t>
            </a:r>
            <a:r>
              <a:rPr lang="en-US" sz="8000" dirty="0"/>
              <a:t>, Proceeding No. D2020-12 (USPTO March 17, 2020)</a:t>
            </a:r>
          </a:p>
          <a:p>
            <a:pPr lvl="1">
              <a:lnSpc>
                <a:spcPct val="120000"/>
              </a:lnSpc>
              <a:spcBef>
                <a:spcPts val="0"/>
              </a:spcBef>
              <a:buFont typeface="Arial" panose="020B0604020202020204" pitchFamily="34" charset="0"/>
              <a:buChar char="•"/>
            </a:pPr>
            <a:r>
              <a:rPr lang="en-US" sz="6000" dirty="0"/>
              <a:t>Respondent was U.S. attorney working for Canadian company that provided trademark services.</a:t>
            </a:r>
          </a:p>
          <a:p>
            <a:pPr lvl="2">
              <a:lnSpc>
                <a:spcPct val="120000"/>
              </a:lnSpc>
              <a:spcBef>
                <a:spcPts val="0"/>
              </a:spcBef>
              <a:buFont typeface="Courier New" panose="02070309020205020404" pitchFamily="49" charset="0"/>
              <a:buChar char="-"/>
            </a:pPr>
            <a:r>
              <a:rPr lang="en-US" sz="6000" dirty="0"/>
              <a:t>Was attorney of record for company’s clients before the USPTO.</a:t>
            </a:r>
          </a:p>
          <a:p>
            <a:pPr lvl="2">
              <a:lnSpc>
                <a:spcPct val="120000"/>
              </a:lnSpc>
              <a:spcBef>
                <a:spcPts val="0"/>
              </a:spcBef>
              <a:buFont typeface="Courier New" panose="02070309020205020404" pitchFamily="49" charset="0"/>
              <a:buChar char="-"/>
            </a:pPr>
            <a:r>
              <a:rPr lang="en-US" sz="6000" dirty="0"/>
              <a:t>Allowed company employee to sign his name on documents filed with the USPTO.</a:t>
            </a:r>
          </a:p>
          <a:p>
            <a:pPr lvl="2">
              <a:lnSpc>
                <a:spcPct val="120000"/>
              </a:lnSpc>
              <a:spcBef>
                <a:spcPts val="0"/>
              </a:spcBef>
              <a:buFont typeface="Courier New" panose="02070309020205020404" pitchFamily="49" charset="0"/>
              <a:buChar char="-"/>
            </a:pPr>
            <a:r>
              <a:rPr lang="en-US" sz="6000" dirty="0"/>
              <a:t>Did not have prior experience in trademark legal work.</a:t>
            </a:r>
          </a:p>
          <a:p>
            <a:pPr lvl="1">
              <a:lnSpc>
                <a:spcPct val="120000"/>
              </a:lnSpc>
              <a:spcBef>
                <a:spcPts val="0"/>
              </a:spcBef>
              <a:buFont typeface="Arial" panose="020B0604020202020204" pitchFamily="34" charset="0"/>
              <a:buChar char="•"/>
            </a:pPr>
            <a:r>
              <a:rPr lang="en-US" sz="6000" dirty="0"/>
              <a:t>Mitigating factors: </a:t>
            </a:r>
          </a:p>
          <a:p>
            <a:pPr lvl="2">
              <a:lnSpc>
                <a:spcPct val="120000"/>
              </a:lnSpc>
              <a:spcBef>
                <a:spcPts val="0"/>
              </a:spcBef>
              <a:buFont typeface="Courier New" panose="02070309020205020404" pitchFamily="49" charset="0"/>
              <a:buChar char="-"/>
            </a:pPr>
            <a:r>
              <a:rPr lang="en-US" sz="6000" dirty="0"/>
              <a:t>No prior discipline.</a:t>
            </a:r>
          </a:p>
          <a:p>
            <a:pPr lvl="2">
              <a:lnSpc>
                <a:spcPct val="120000"/>
              </a:lnSpc>
              <a:spcBef>
                <a:spcPts val="0"/>
              </a:spcBef>
              <a:buFont typeface="Courier New" panose="02070309020205020404" pitchFamily="49" charset="0"/>
              <a:buChar char="-"/>
            </a:pPr>
            <a:r>
              <a:rPr lang="en-US" sz="6000" dirty="0"/>
              <a:t>Fully and diligently cooperated with OED investigation.</a:t>
            </a:r>
          </a:p>
          <a:p>
            <a:pPr lvl="2">
              <a:lnSpc>
                <a:spcPct val="120000"/>
              </a:lnSpc>
              <a:spcBef>
                <a:spcPts val="0"/>
              </a:spcBef>
              <a:buFont typeface="Courier New" panose="02070309020205020404" pitchFamily="49" charset="0"/>
              <a:buChar char="-"/>
            </a:pPr>
            <a:r>
              <a:rPr lang="en-US" sz="6000" dirty="0"/>
              <a:t>Terminated his employment with company and informed company and new attorney of record of potential consequences of failing to comply with USPTO signature regulations.</a:t>
            </a:r>
          </a:p>
          <a:p>
            <a:pPr lvl="1">
              <a:lnSpc>
                <a:spcPct val="120000"/>
              </a:lnSpc>
              <a:spcBef>
                <a:spcPts val="0"/>
              </a:spcBef>
              <a:buFont typeface="Arial" panose="020B0604020202020204" pitchFamily="34" charset="0"/>
              <a:buChar char="•"/>
            </a:pPr>
            <a:r>
              <a:rPr lang="en-US" sz="6000" dirty="0"/>
              <a:t>Settlement: public reprimand and 1-year probation</a:t>
            </a:r>
          </a:p>
          <a:p>
            <a:pPr lvl="1">
              <a:lnSpc>
                <a:spcPct val="120000"/>
              </a:lnSpc>
              <a:spcBef>
                <a:spcPts val="0"/>
              </a:spcBef>
              <a:buFont typeface="Arial" panose="020B0604020202020204" pitchFamily="34" charset="0"/>
              <a:buChar char="•"/>
            </a:pPr>
            <a:r>
              <a:rPr lang="en-US" sz="6000" dirty="0"/>
              <a:t>Rule highlights:</a:t>
            </a:r>
          </a:p>
          <a:p>
            <a:pPr lvl="2">
              <a:lnSpc>
                <a:spcPct val="120000"/>
              </a:lnSpc>
              <a:spcBef>
                <a:spcPts val="0"/>
              </a:spcBef>
              <a:buFont typeface="Courier New" panose="02070309020205020404" pitchFamily="49" charset="0"/>
              <a:buChar char="-"/>
            </a:pPr>
            <a:r>
              <a:rPr lang="en-US" sz="6000" dirty="0"/>
              <a:t>37 C.F.R. § 11.101 – Competence</a:t>
            </a:r>
          </a:p>
          <a:p>
            <a:pPr lvl="2">
              <a:lnSpc>
                <a:spcPct val="120000"/>
              </a:lnSpc>
              <a:spcBef>
                <a:spcPts val="0"/>
              </a:spcBef>
              <a:buFont typeface="Courier New" panose="02070309020205020404" pitchFamily="49" charset="0"/>
              <a:buChar char="-"/>
            </a:pPr>
            <a:r>
              <a:rPr lang="en-US" sz="6000" dirty="0"/>
              <a:t>37 C.F.R. § 11.103 – Diligence</a:t>
            </a:r>
          </a:p>
          <a:p>
            <a:pPr lvl="2">
              <a:lnSpc>
                <a:spcPct val="120000"/>
              </a:lnSpc>
              <a:spcBef>
                <a:spcPts val="0"/>
              </a:spcBef>
              <a:buFont typeface="Courier New" panose="02070309020205020404" pitchFamily="49" charset="0"/>
              <a:buChar char="-"/>
            </a:pPr>
            <a:r>
              <a:rPr lang="en-US" sz="6000" dirty="0"/>
              <a:t>37 C.F.R. § 11.804(c) – Misrepresentation</a:t>
            </a:r>
          </a:p>
          <a:p>
            <a:pPr marL="914400" lvl="2" indent="0">
              <a:buNone/>
            </a:pPr>
            <a:endParaRPr lang="en-US" dirty="0"/>
          </a:p>
          <a:p>
            <a:pPr lvl="2"/>
            <a:endParaRPr lang="en-US" dirty="0"/>
          </a:p>
          <a:p>
            <a:pPr lvl="2"/>
            <a:endParaRPr lang="en-US" dirty="0"/>
          </a:p>
          <a:p>
            <a:endParaRPr lang="en-US" dirty="0"/>
          </a:p>
        </p:txBody>
      </p:sp>
      <p:sp>
        <p:nvSpPr>
          <p:cNvPr id="4" name="Slide Number Placeholder 3"/>
          <p:cNvSpPr>
            <a:spLocks noGrp="1"/>
          </p:cNvSpPr>
          <p:nvPr>
            <p:ph type="sldNum" sz="quarter" idx="10"/>
          </p:nvPr>
        </p:nvSpPr>
        <p:spPr/>
        <p:txBody>
          <a:bodyPr/>
          <a:lstStyle/>
          <a:p>
            <a:fld id="{92DA454B-C859-4892-B9FA-68B588C9F547}" type="slidenum">
              <a:rPr lang="en-US" smtClean="0"/>
              <a:t>23</a:t>
            </a:fld>
            <a:endParaRPr lang="en-US" dirty="0"/>
          </a:p>
        </p:txBody>
      </p:sp>
    </p:spTree>
    <p:extLst>
      <p:ext uri="{BB962C8B-B14F-4D97-AF65-F5344CB8AC3E}">
        <p14:creationId xmlns:p14="http://schemas.microsoft.com/office/powerpoint/2010/main" val="18659114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noAutofit/>
          </a:bodyPr>
          <a:lstStyle/>
          <a:p>
            <a:r>
              <a:rPr lang="en-US" sz="3000" dirty="0"/>
              <a:t>Improper signatures/failure to supervise</a:t>
            </a:r>
          </a:p>
        </p:txBody>
      </p:sp>
      <p:sp>
        <p:nvSpPr>
          <p:cNvPr id="5" name="Content Placeholder 2"/>
          <p:cNvSpPr>
            <a:spLocks noGrp="1"/>
          </p:cNvSpPr>
          <p:nvPr>
            <p:ph idx="1"/>
          </p:nvPr>
        </p:nvSpPr>
        <p:spPr>
          <a:xfrm>
            <a:off x="457200" y="1262080"/>
            <a:ext cx="8229600" cy="3786267"/>
          </a:xfrm>
        </p:spPr>
        <p:txBody>
          <a:bodyPr>
            <a:noAutofit/>
          </a:bodyPr>
          <a:lstStyle/>
          <a:p>
            <a:pPr marL="0" indent="0">
              <a:lnSpc>
                <a:spcPct val="120000"/>
              </a:lnSpc>
              <a:spcBef>
                <a:spcPts val="0"/>
              </a:spcBef>
              <a:buNone/>
            </a:pPr>
            <a:r>
              <a:rPr lang="en-US" sz="1800" b="1" i="1" dirty="0"/>
              <a:t>In re Sapp</a:t>
            </a:r>
            <a:r>
              <a:rPr lang="en-US" sz="1800" dirty="0"/>
              <a:t>, Proceeding No. D2019-31 (USPTO May 15, 2019)</a:t>
            </a:r>
          </a:p>
          <a:p>
            <a:pPr lvl="1">
              <a:spcBef>
                <a:spcPts val="0"/>
              </a:spcBef>
              <a:buFont typeface="Arial" panose="020B0604020202020204" pitchFamily="34" charset="0"/>
              <a:buChar char="•"/>
            </a:pPr>
            <a:r>
              <a:rPr lang="en-US" sz="1200" dirty="0"/>
              <a:t>Trademark (TM) attorney was attorney of record or responsible attorney for numerous trademark applications for law firm.</a:t>
            </a:r>
          </a:p>
          <a:p>
            <a:pPr lvl="2">
              <a:spcBef>
                <a:spcPts val="0"/>
              </a:spcBef>
              <a:buFont typeface="Courier New" panose="02070309020205020404" pitchFamily="49" charset="0"/>
              <a:buChar char="-"/>
            </a:pPr>
            <a:r>
              <a:rPr lang="en-US" sz="1100" dirty="0"/>
              <a:t>Had TM documents filed with USPTO where non-practitioner assistants signed the documents instead of the named signatory.</a:t>
            </a:r>
          </a:p>
          <a:p>
            <a:pPr lvl="2">
              <a:spcBef>
                <a:spcPts val="0"/>
              </a:spcBef>
              <a:buFont typeface="Courier New" panose="02070309020205020404" pitchFamily="49" charset="0"/>
              <a:buChar char="-"/>
            </a:pPr>
            <a:r>
              <a:rPr lang="en-US" sz="1100" dirty="0"/>
              <a:t>Did not take reasonable steps to learn whether non-practitioner assistants were obtaining signatures properly.</a:t>
            </a:r>
          </a:p>
          <a:p>
            <a:pPr lvl="2">
              <a:spcBef>
                <a:spcPts val="0"/>
              </a:spcBef>
              <a:buFont typeface="Courier New" panose="02070309020205020404" pitchFamily="49" charset="0"/>
              <a:buChar char="-"/>
            </a:pPr>
            <a:r>
              <a:rPr lang="en-US" sz="1100" dirty="0"/>
              <a:t>After learning of impermissible signatures, did not notify clients of improper signatures or potential consequences.</a:t>
            </a:r>
          </a:p>
          <a:p>
            <a:pPr lvl="2">
              <a:spcBef>
                <a:spcPts val="0"/>
              </a:spcBef>
              <a:buFont typeface="Courier New" panose="02070309020205020404" pitchFamily="49" charset="0"/>
              <a:buChar char="-"/>
            </a:pPr>
            <a:r>
              <a:rPr lang="en-US" sz="1100" dirty="0"/>
              <a:t>After learning of impermissible signatures (including on declaration relied upon by TM examiners), did not notify the USPTO.</a:t>
            </a:r>
          </a:p>
          <a:p>
            <a:pPr lvl="1">
              <a:spcBef>
                <a:spcPts val="0"/>
              </a:spcBef>
              <a:buFont typeface="Arial" panose="020B0604020202020204" pitchFamily="34" charset="0"/>
              <a:buChar char="•"/>
            </a:pPr>
            <a:r>
              <a:rPr lang="en-US" sz="1200" dirty="0"/>
              <a:t>Mitigating factors:</a:t>
            </a:r>
          </a:p>
          <a:p>
            <a:pPr lvl="2">
              <a:spcBef>
                <a:spcPts val="0"/>
              </a:spcBef>
              <a:buFont typeface="Courier New" panose="02070309020205020404" pitchFamily="49" charset="0"/>
              <a:buChar char="-"/>
            </a:pPr>
            <a:r>
              <a:rPr lang="en-US" sz="1100" dirty="0"/>
              <a:t>Fourteen-year practice with no prior disciplinary history.</a:t>
            </a:r>
          </a:p>
          <a:p>
            <a:pPr lvl="2">
              <a:spcBef>
                <a:spcPts val="0"/>
              </a:spcBef>
              <a:buFont typeface="Courier New" panose="02070309020205020404" pitchFamily="49" charset="0"/>
              <a:buChar char="-"/>
            </a:pPr>
            <a:r>
              <a:rPr lang="en-US" sz="1100" dirty="0"/>
              <a:t>Acknowledged ethical lapses and understood seriousness of submitting impermissible signatures to USPTO.</a:t>
            </a:r>
          </a:p>
          <a:p>
            <a:pPr lvl="2">
              <a:spcBef>
                <a:spcPts val="0"/>
              </a:spcBef>
              <a:buFont typeface="Courier New" panose="02070309020205020404" pitchFamily="49" charset="0"/>
              <a:buChar char="-"/>
            </a:pPr>
            <a:r>
              <a:rPr lang="en-US" sz="1100" dirty="0"/>
              <a:t>Cooperated with OED investigation.</a:t>
            </a:r>
          </a:p>
          <a:p>
            <a:pPr lvl="2">
              <a:spcBef>
                <a:spcPts val="0"/>
              </a:spcBef>
              <a:buFont typeface="Courier New" panose="02070309020205020404" pitchFamily="49" charset="0"/>
              <a:buChar char="-"/>
            </a:pPr>
            <a:r>
              <a:rPr lang="en-US" sz="1100" dirty="0"/>
              <a:t>Upon learning of impermissible signatures, retrained practitioners and non-practitioner assistants to ensure future compliance.</a:t>
            </a:r>
          </a:p>
          <a:p>
            <a:pPr lvl="1">
              <a:spcBef>
                <a:spcPts val="0"/>
              </a:spcBef>
              <a:buFont typeface="Arial" panose="020B0604020202020204" pitchFamily="34" charset="0"/>
              <a:buChar char="•"/>
            </a:pPr>
            <a:r>
              <a:rPr lang="en-US" sz="1200" dirty="0"/>
              <a:t>Settlement: public reprimand and one-year probation.</a:t>
            </a:r>
          </a:p>
          <a:p>
            <a:pPr lvl="1">
              <a:spcBef>
                <a:spcPts val="0"/>
              </a:spcBef>
              <a:buFont typeface="Arial" panose="020B0604020202020204" pitchFamily="34" charset="0"/>
              <a:buChar char="•"/>
            </a:pPr>
            <a:r>
              <a:rPr lang="en-US" sz="1200" dirty="0"/>
              <a:t>Rule highlights:</a:t>
            </a:r>
          </a:p>
          <a:p>
            <a:pPr lvl="2">
              <a:spcBef>
                <a:spcPts val="0"/>
              </a:spcBef>
              <a:buFont typeface="Courier New" panose="02070309020205020404" pitchFamily="49" charset="0"/>
              <a:buChar char="-"/>
            </a:pPr>
            <a:r>
              <a:rPr lang="en-US" sz="1100" dirty="0"/>
              <a:t>37 C.F.R. § 11.101–Competence</a:t>
            </a:r>
          </a:p>
          <a:p>
            <a:pPr lvl="2">
              <a:spcBef>
                <a:spcPts val="0"/>
              </a:spcBef>
              <a:buFont typeface="Courier New" panose="02070309020205020404" pitchFamily="49" charset="0"/>
              <a:buChar char="-"/>
            </a:pPr>
            <a:r>
              <a:rPr lang="en-US" sz="1100" dirty="0"/>
              <a:t>37 C.F.R. § 11.103–Diligence</a:t>
            </a:r>
          </a:p>
          <a:p>
            <a:pPr lvl="2">
              <a:spcBef>
                <a:spcPts val="0"/>
              </a:spcBef>
              <a:buFont typeface="Courier New" panose="02070309020205020404" pitchFamily="49" charset="0"/>
              <a:buChar char="-"/>
            </a:pPr>
            <a:r>
              <a:rPr lang="en-US" sz="1100" dirty="0"/>
              <a:t>37 C.F.R. § 11.503–Responsibilities regarding non-practitioner assistance</a:t>
            </a:r>
          </a:p>
          <a:p>
            <a:pPr lvl="2">
              <a:spcBef>
                <a:spcPts val="0"/>
              </a:spcBef>
              <a:buFont typeface="Courier New" panose="02070309020205020404" pitchFamily="49" charset="0"/>
              <a:buChar char="-"/>
            </a:pPr>
            <a:r>
              <a:rPr lang="en-US" sz="1100" dirty="0"/>
              <a:t>37 C.F.R. § 11.104(a) &amp; (b)–Client communication</a:t>
            </a:r>
          </a:p>
          <a:p>
            <a:pPr lvl="2">
              <a:spcBef>
                <a:spcPts val="0"/>
              </a:spcBef>
              <a:buFont typeface="Courier New" panose="02070309020205020404" pitchFamily="49" charset="0"/>
              <a:buChar char="-"/>
            </a:pPr>
            <a:r>
              <a:rPr lang="en-US" sz="1100" dirty="0"/>
              <a:t>37 C.F.R. § 11.303–Candor toward tribunal</a:t>
            </a:r>
          </a:p>
          <a:p>
            <a:pPr lvl="2">
              <a:spcBef>
                <a:spcPts val="0"/>
              </a:spcBef>
              <a:buFont typeface="Courier New" panose="02070309020205020404" pitchFamily="49" charset="0"/>
              <a:buChar char="-"/>
            </a:pPr>
            <a:r>
              <a:rPr lang="en-US" sz="1100" dirty="0"/>
              <a:t>37 C.F.R. §§ 11.804(c) (misrepresentation) and (d) (conduct prejudicial to the administration of justice)</a:t>
            </a:r>
          </a:p>
          <a:p>
            <a:pPr lvl="2"/>
            <a:endParaRPr lang="en-US" sz="500" dirty="0"/>
          </a:p>
          <a:p>
            <a:pPr lvl="2"/>
            <a:endParaRPr lang="en-US" sz="500" dirty="0"/>
          </a:p>
          <a:p>
            <a:pPr lvl="2"/>
            <a:endParaRPr lang="en-US" sz="500" dirty="0"/>
          </a:p>
        </p:txBody>
      </p:sp>
      <p:sp>
        <p:nvSpPr>
          <p:cNvPr id="4" name="Slide Number Placeholder 3"/>
          <p:cNvSpPr>
            <a:spLocks noGrp="1"/>
          </p:cNvSpPr>
          <p:nvPr>
            <p:ph type="sldNum" sz="quarter" idx="10"/>
          </p:nvPr>
        </p:nvSpPr>
        <p:spPr/>
        <p:txBody>
          <a:bodyPr/>
          <a:lstStyle/>
          <a:p>
            <a:fld id="{92DA454B-C859-4892-B9FA-68B588C9F547}" type="slidenum">
              <a:rPr lang="en-US" smtClean="0"/>
              <a:t>24</a:t>
            </a:fld>
            <a:endParaRPr lang="en-US" dirty="0"/>
          </a:p>
        </p:txBody>
      </p:sp>
    </p:spTree>
    <p:extLst>
      <p:ext uri="{BB962C8B-B14F-4D97-AF65-F5344CB8AC3E}">
        <p14:creationId xmlns:p14="http://schemas.microsoft.com/office/powerpoint/2010/main" val="6208431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solidFill>
                  <a:prstClr val="black"/>
                </a:solidFill>
              </a:rPr>
              <a:t>Signatures on trademark documents</a:t>
            </a:r>
            <a:endParaRPr lang="en-US" sz="3000" dirty="0"/>
          </a:p>
        </p:txBody>
      </p:sp>
      <p:sp>
        <p:nvSpPr>
          <p:cNvPr id="3" name="Content Placeholder 2"/>
          <p:cNvSpPr>
            <a:spLocks noGrp="1"/>
          </p:cNvSpPr>
          <p:nvPr>
            <p:ph idx="1"/>
          </p:nvPr>
        </p:nvSpPr>
        <p:spPr/>
        <p:txBody>
          <a:bodyPr>
            <a:normAutofit/>
          </a:bodyPr>
          <a:lstStyle/>
          <a:p>
            <a:pPr lvl="0"/>
            <a:r>
              <a:rPr lang="en-US" altLang="en-US" sz="1400" dirty="0">
                <a:solidFill>
                  <a:prstClr val="black"/>
                </a:solidFill>
              </a:rPr>
              <a:t>37 C.F.R. § 2.193 Trademark correspondence and signature requirements</a:t>
            </a:r>
          </a:p>
          <a:p>
            <a:pPr lvl="1"/>
            <a:r>
              <a:rPr lang="en-US" altLang="en-US" sz="1200" dirty="0">
                <a:solidFill>
                  <a:prstClr val="black"/>
                </a:solidFill>
              </a:rPr>
              <a:t>“(a)…Each piece of correspondence that requires a signature must bear:</a:t>
            </a:r>
          </a:p>
          <a:p>
            <a:pPr lvl="2"/>
            <a:r>
              <a:rPr lang="en-US" altLang="en-US" sz="1200" dirty="0">
                <a:solidFill>
                  <a:prstClr val="black"/>
                </a:solidFill>
              </a:rPr>
              <a:t>(1) A handwritten signature </a:t>
            </a:r>
            <a:r>
              <a:rPr lang="en-US" altLang="en-US" sz="1200" b="1" dirty="0">
                <a:solidFill>
                  <a:prstClr val="black"/>
                </a:solidFill>
              </a:rPr>
              <a:t>personally</a:t>
            </a:r>
            <a:r>
              <a:rPr lang="en-US" altLang="en-US" sz="1200" dirty="0">
                <a:solidFill>
                  <a:prstClr val="black"/>
                </a:solidFill>
              </a:rPr>
              <a:t> signed in permanent ink by the person named as the signatory, or a true copy thereof; or</a:t>
            </a:r>
          </a:p>
          <a:p>
            <a:pPr lvl="2"/>
            <a:r>
              <a:rPr lang="en-US" altLang="en-US" sz="1200" dirty="0">
                <a:solidFill>
                  <a:prstClr val="black"/>
                </a:solidFill>
              </a:rPr>
              <a:t>(2) An electronic signature that meets the requirements of paragraph (c) of this section, </a:t>
            </a:r>
            <a:r>
              <a:rPr lang="en-US" altLang="en-US" sz="1200" b="1" dirty="0">
                <a:solidFill>
                  <a:prstClr val="black"/>
                </a:solidFill>
              </a:rPr>
              <a:t>personally entered by the person named as the signatory</a:t>
            </a:r>
            <a:r>
              <a:rPr lang="en-US" altLang="en-US" sz="1200" dirty="0">
                <a:solidFill>
                  <a:prstClr val="black"/>
                </a:solidFill>
              </a:rPr>
              <a:t>….</a:t>
            </a:r>
          </a:p>
          <a:p>
            <a:pPr marL="914400" lvl="2" indent="0">
              <a:buNone/>
            </a:pPr>
            <a:r>
              <a:rPr lang="en-US" altLang="en-US" sz="1200" dirty="0">
                <a:solidFill>
                  <a:prstClr val="black"/>
                </a:solidFill>
              </a:rPr>
              <a:t>* * * * *</a:t>
            </a:r>
          </a:p>
          <a:p>
            <a:pPr lvl="1"/>
            <a:r>
              <a:rPr lang="en-US" altLang="en-US" sz="1200" dirty="0">
                <a:solidFill>
                  <a:prstClr val="black"/>
                </a:solidFill>
              </a:rPr>
              <a:t> (c) Requirements for electronic signature. A person signing a document electronically must:</a:t>
            </a:r>
          </a:p>
          <a:p>
            <a:pPr lvl="2"/>
            <a:r>
              <a:rPr lang="en-US" altLang="en-US" sz="1200" dirty="0">
                <a:solidFill>
                  <a:prstClr val="black"/>
                </a:solidFill>
              </a:rPr>
              <a:t>(1) </a:t>
            </a:r>
            <a:r>
              <a:rPr lang="en-US" altLang="en-US" sz="1200" b="1" dirty="0">
                <a:solidFill>
                  <a:prstClr val="black"/>
                </a:solidFill>
              </a:rPr>
              <a:t>Personally enter</a:t>
            </a:r>
            <a:r>
              <a:rPr lang="en-US" altLang="en-US" sz="1200" dirty="0">
                <a:solidFill>
                  <a:prstClr val="black"/>
                </a:solidFill>
              </a:rPr>
              <a:t> any combination of letters, numbers, spaces and/or punctuation marks that the signer has adopted as a signature, placed between two forward slash (“/”) symbols in the signature block on the electronic submission; or</a:t>
            </a:r>
          </a:p>
          <a:p>
            <a:pPr lvl="2"/>
            <a:r>
              <a:rPr lang="en-US" altLang="en-US" sz="1200" dirty="0">
                <a:solidFill>
                  <a:prstClr val="black"/>
                </a:solidFill>
              </a:rPr>
              <a:t>(2) Sign the document using some other form of electronic signature specified by the Director.”</a:t>
            </a:r>
          </a:p>
          <a:p>
            <a:pPr marL="914400" lvl="2" indent="0">
              <a:buNone/>
            </a:pPr>
            <a:endParaRPr lang="en-US" altLang="en-US" sz="2000" dirty="0"/>
          </a:p>
          <a:p>
            <a:pPr marL="457200" lvl="1" indent="0">
              <a:buNone/>
            </a:pPr>
            <a:endParaRPr lang="en-US" altLang="en-US" sz="2400" dirty="0"/>
          </a:p>
          <a:p>
            <a:endParaRPr lang="en-US" sz="2800" dirty="0"/>
          </a:p>
        </p:txBody>
      </p:sp>
      <p:sp>
        <p:nvSpPr>
          <p:cNvPr id="4" name="Slide Number Placeholder 3"/>
          <p:cNvSpPr>
            <a:spLocks noGrp="1"/>
          </p:cNvSpPr>
          <p:nvPr>
            <p:ph type="sldNum" sz="quarter" idx="10"/>
          </p:nvPr>
        </p:nvSpPr>
        <p:spPr/>
        <p:txBody>
          <a:bodyPr/>
          <a:lstStyle/>
          <a:p>
            <a:fld id="{92DA454B-C859-4892-B9FA-68B588C9F547}" type="slidenum">
              <a:rPr lang="en-US" smtClean="0"/>
              <a:pPr/>
              <a:t>25</a:t>
            </a:fld>
            <a:endParaRPr lang="en-US" dirty="0"/>
          </a:p>
        </p:txBody>
      </p:sp>
    </p:spTree>
    <p:extLst>
      <p:ext uri="{BB962C8B-B14F-4D97-AF65-F5344CB8AC3E}">
        <p14:creationId xmlns:p14="http://schemas.microsoft.com/office/powerpoint/2010/main" val="34814345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Signatures on patent documents</a:t>
            </a:r>
          </a:p>
        </p:txBody>
      </p:sp>
      <p:sp>
        <p:nvSpPr>
          <p:cNvPr id="3" name="Content Placeholder 2"/>
          <p:cNvSpPr>
            <a:spLocks noGrp="1"/>
          </p:cNvSpPr>
          <p:nvPr>
            <p:ph idx="1"/>
          </p:nvPr>
        </p:nvSpPr>
        <p:spPr>
          <a:xfrm>
            <a:off x="457200" y="1194917"/>
            <a:ext cx="8229600" cy="4102571"/>
          </a:xfrm>
        </p:spPr>
        <p:txBody>
          <a:bodyPr>
            <a:normAutofit fontScale="40000" lnSpcReduction="20000"/>
          </a:bodyPr>
          <a:lstStyle/>
          <a:p>
            <a:pPr>
              <a:lnSpc>
                <a:spcPct val="120000"/>
              </a:lnSpc>
            </a:pPr>
            <a:r>
              <a:rPr lang="en-US" altLang="en-US" dirty="0"/>
              <a:t>37 C.F.R. § 1.4(d)(1) Handwritten signature. </a:t>
            </a:r>
          </a:p>
          <a:p>
            <a:pPr lvl="1">
              <a:lnSpc>
                <a:spcPct val="120000"/>
              </a:lnSpc>
            </a:pPr>
            <a:r>
              <a:rPr lang="en-US" altLang="en-US" dirty="0"/>
              <a:t>“Each piece of correspondence, except as provided in paragraphs (d)(2), (d)(3), (d)(4), (e), and (f) of this section, filed in an application, patent file, or other proceeding in the Office which requires a person's signature, must:</a:t>
            </a:r>
          </a:p>
          <a:p>
            <a:pPr lvl="2">
              <a:lnSpc>
                <a:spcPct val="120000"/>
              </a:lnSpc>
            </a:pPr>
            <a:r>
              <a:rPr lang="en-US" altLang="en-US" dirty="0"/>
              <a:t>(</a:t>
            </a:r>
            <a:r>
              <a:rPr lang="en-US" altLang="en-US" dirty="0" err="1"/>
              <a:t>i</a:t>
            </a:r>
            <a:r>
              <a:rPr lang="en-US" altLang="en-US" dirty="0"/>
              <a:t>) Be an original, that is, have an original handwritten signature </a:t>
            </a:r>
            <a:r>
              <a:rPr lang="en-US" altLang="en-US" b="1" dirty="0"/>
              <a:t>personally signed</a:t>
            </a:r>
            <a:r>
              <a:rPr lang="en-US" altLang="en-US" dirty="0"/>
              <a:t>, in permanent dark ink or its equivalent, </a:t>
            </a:r>
            <a:r>
              <a:rPr lang="en-US" altLang="en-US" b="1" dirty="0"/>
              <a:t>by that person</a:t>
            </a:r>
            <a:r>
              <a:rPr lang="en-US" altLang="en-US" dirty="0"/>
              <a:t>; or</a:t>
            </a:r>
          </a:p>
          <a:p>
            <a:pPr lvl="2">
              <a:lnSpc>
                <a:spcPct val="120000"/>
              </a:lnSpc>
            </a:pPr>
            <a:r>
              <a:rPr lang="en-US" altLang="en-US" dirty="0"/>
              <a:t>(ii) Be a direct or indirect copy, such as a photocopy or facsimile transmission (§1.6(d)), of an original. In the event that a copy of the original is filed, the original should be retained as evidence of authenticity. If a question of authenticity arises, the Office may require submission of the original.</a:t>
            </a:r>
          </a:p>
          <a:p>
            <a:pPr>
              <a:lnSpc>
                <a:spcPct val="120000"/>
              </a:lnSpc>
            </a:pPr>
            <a:r>
              <a:rPr lang="en-US" altLang="en-US" dirty="0"/>
              <a:t>37 C.F.R. § 1.4(d)(2) S-signature.</a:t>
            </a:r>
          </a:p>
          <a:p>
            <a:pPr lvl="1">
              <a:lnSpc>
                <a:spcPct val="120000"/>
              </a:lnSpc>
            </a:pPr>
            <a:r>
              <a:rPr lang="en-US" altLang="en-US" dirty="0"/>
              <a:t>“(</a:t>
            </a:r>
            <a:r>
              <a:rPr lang="en-US" altLang="en-US" dirty="0" err="1"/>
              <a:t>i</a:t>
            </a:r>
            <a:r>
              <a:rPr lang="en-US" altLang="en-US" dirty="0"/>
              <a:t>)…the person signing the correspondence must insert his or her own S-signature…”</a:t>
            </a:r>
          </a:p>
          <a:p>
            <a:pPr>
              <a:lnSpc>
                <a:spcPct val="120000"/>
              </a:lnSpc>
            </a:pPr>
            <a:r>
              <a:rPr lang="en-US" altLang="en-US" dirty="0"/>
              <a:t>37 C.F.R. § 1.4(d)(4)(ii) Certification as to the signature. </a:t>
            </a:r>
          </a:p>
          <a:p>
            <a:pPr lvl="1">
              <a:lnSpc>
                <a:spcPct val="120000"/>
              </a:lnSpc>
            </a:pPr>
            <a:r>
              <a:rPr lang="en-US" altLang="en-US" dirty="0"/>
              <a:t>“The person inserting a signature under paragraph (d)(2) or (d)(3) of this section in a document submitted to the Office certifies that the inserted signature appearing in the document is his or her own signature.”</a:t>
            </a:r>
          </a:p>
          <a:p>
            <a:pPr>
              <a:lnSpc>
                <a:spcPct val="120000"/>
              </a:lnSpc>
            </a:pPr>
            <a:r>
              <a:rPr lang="en-US" altLang="en-US" dirty="0"/>
              <a:t>Note: recent removal of of 37 C.F.R. § 1.4(e) (original handwritten signatures in permanent dark ink for OED correspondence and non EFS credit card payments). </a:t>
            </a:r>
          </a:p>
          <a:p>
            <a:pPr lvl="1">
              <a:lnSpc>
                <a:spcPct val="120000"/>
              </a:lnSpc>
            </a:pPr>
            <a:r>
              <a:rPr lang="en-US" altLang="en-US" i="1" dirty="0"/>
              <a:t>See</a:t>
            </a:r>
            <a:r>
              <a:rPr lang="en-US" altLang="en-US" dirty="0"/>
              <a:t> 86 FR 35226 (July 2, 2021).</a:t>
            </a:r>
          </a:p>
          <a:p>
            <a:pPr lvl="1">
              <a:lnSpc>
                <a:spcPct val="120000"/>
              </a:lnSpc>
            </a:pPr>
            <a:endParaRPr lang="en-US" altLang="en-US" dirty="0"/>
          </a:p>
        </p:txBody>
      </p:sp>
      <p:sp>
        <p:nvSpPr>
          <p:cNvPr id="4" name="Slide Number Placeholder 3"/>
          <p:cNvSpPr>
            <a:spLocks noGrp="1"/>
          </p:cNvSpPr>
          <p:nvPr>
            <p:ph type="sldNum" sz="quarter" idx="10"/>
          </p:nvPr>
        </p:nvSpPr>
        <p:spPr/>
        <p:txBody>
          <a:bodyPr/>
          <a:lstStyle/>
          <a:p>
            <a:fld id="{92DA454B-C859-4892-B9FA-68B588C9F547}" type="slidenum">
              <a:rPr lang="en-US" smtClean="0"/>
              <a:pPr/>
              <a:t>26</a:t>
            </a:fld>
            <a:endParaRPr lang="en-US" dirty="0"/>
          </a:p>
        </p:txBody>
      </p:sp>
    </p:spTree>
    <p:extLst>
      <p:ext uri="{BB962C8B-B14F-4D97-AF65-F5344CB8AC3E}">
        <p14:creationId xmlns:p14="http://schemas.microsoft.com/office/powerpoint/2010/main" val="24491961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Trademarks: U.S. counsel rule</a:t>
            </a:r>
          </a:p>
        </p:txBody>
      </p:sp>
      <p:sp>
        <p:nvSpPr>
          <p:cNvPr id="3" name="Content Placeholder 2"/>
          <p:cNvSpPr>
            <a:spLocks noGrp="1"/>
          </p:cNvSpPr>
          <p:nvPr>
            <p:ph idx="1"/>
          </p:nvPr>
        </p:nvSpPr>
        <p:spPr/>
        <p:txBody>
          <a:bodyPr>
            <a:noAutofit/>
          </a:bodyPr>
          <a:lstStyle/>
          <a:p>
            <a:pPr>
              <a:lnSpc>
                <a:spcPct val="120000"/>
              </a:lnSpc>
            </a:pPr>
            <a:r>
              <a:rPr lang="en-US" sz="1200" dirty="0"/>
              <a:t>Increase in foreign parties not authorized to represent trademark applicants improperly representing foreign applicants in trademark (TM) matters.</a:t>
            </a:r>
          </a:p>
          <a:p>
            <a:pPr>
              <a:lnSpc>
                <a:spcPct val="120000"/>
              </a:lnSpc>
            </a:pPr>
            <a:r>
              <a:rPr lang="en-US" sz="1200" dirty="0"/>
              <a:t>Fraudulent or inaccurate claims of use are a burden on the trademark system and the public and jeopardize validity of marks.</a:t>
            </a:r>
          </a:p>
          <a:p>
            <a:pPr>
              <a:lnSpc>
                <a:spcPct val="120000"/>
              </a:lnSpc>
            </a:pPr>
            <a:r>
              <a:rPr lang="en-US" sz="1200" dirty="0"/>
              <a:t>Effective August 3, 2019: </a:t>
            </a:r>
          </a:p>
          <a:p>
            <a:pPr lvl="1">
              <a:lnSpc>
                <a:spcPct val="120000"/>
              </a:lnSpc>
            </a:pPr>
            <a:r>
              <a:rPr lang="en-US" sz="1100" dirty="0"/>
              <a:t>Foreign-domiciled trademark applicants, registrants, and parties to Trademark Trial and Appeal Board proceedings must be represented at the USPTO by an attorney who is licensed to practice law in the United States.</a:t>
            </a:r>
          </a:p>
          <a:p>
            <a:pPr>
              <a:lnSpc>
                <a:spcPct val="120000"/>
              </a:lnSpc>
            </a:pPr>
            <a:r>
              <a:rPr lang="en-US" sz="1200" dirty="0"/>
              <a:t>Final rule: 84 Fed. Reg. 31498 (July 2, 2019)</a:t>
            </a:r>
          </a:p>
          <a:p>
            <a:pPr>
              <a:lnSpc>
                <a:spcPct val="120000"/>
              </a:lnSpc>
            </a:pPr>
            <a:r>
              <a:rPr lang="en-US" sz="1200" dirty="0"/>
              <a:t>Canadian patent agents are no longer able to represent Canadian parties in U.S. TM matters.</a:t>
            </a:r>
          </a:p>
          <a:p>
            <a:pPr>
              <a:lnSpc>
                <a:spcPct val="120000"/>
              </a:lnSpc>
            </a:pPr>
            <a:r>
              <a:rPr lang="en-US" sz="1200" dirty="0"/>
              <a:t>Canadian TM attorneys and agents will only be able to serve as additionally appointed practitioners.</a:t>
            </a:r>
          </a:p>
          <a:p>
            <a:pPr lvl="1">
              <a:lnSpc>
                <a:spcPct val="120000"/>
              </a:lnSpc>
            </a:pPr>
            <a:r>
              <a:rPr lang="en-US" sz="1100" dirty="0"/>
              <a:t>Clients must appoint U.S.-licensed attorney to file formal responses.</a:t>
            </a:r>
          </a:p>
          <a:p>
            <a:pPr lvl="1">
              <a:lnSpc>
                <a:spcPct val="120000"/>
              </a:lnSpc>
            </a:pPr>
            <a:r>
              <a:rPr lang="en-US" sz="1100" dirty="0"/>
              <a:t>The USPTO will only correspond with U.S. licensed attorney.</a:t>
            </a:r>
          </a:p>
        </p:txBody>
      </p:sp>
      <p:sp>
        <p:nvSpPr>
          <p:cNvPr id="5" name="Slide Number Placeholder 3"/>
          <p:cNvSpPr>
            <a:spLocks noGrp="1"/>
          </p:cNvSpPr>
          <p:nvPr>
            <p:ph type="sldNum" sz="quarter" idx="10"/>
          </p:nvPr>
        </p:nvSpPr>
        <p:spPr/>
        <p:txBody>
          <a:bodyPr/>
          <a:lstStyle/>
          <a:p>
            <a:fld id="{92DA454B-C859-4892-B9FA-68B588C9F547}" type="slidenum">
              <a:rPr lang="en-US" smtClean="0"/>
              <a:pPr/>
              <a:t>27</a:t>
            </a:fld>
            <a:endParaRPr lang="en-US" dirty="0"/>
          </a:p>
        </p:txBody>
      </p:sp>
    </p:spTree>
    <p:extLst>
      <p:ext uri="{BB962C8B-B14F-4D97-AF65-F5344CB8AC3E}">
        <p14:creationId xmlns:p14="http://schemas.microsoft.com/office/powerpoint/2010/main" val="24470386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Trademarks: </a:t>
            </a:r>
            <a:r>
              <a:rPr lang="en-US"/>
              <a:t>U.S. counsel </a:t>
            </a:r>
            <a:r>
              <a:rPr lang="en-US" dirty="0"/>
              <a:t>rule</a:t>
            </a:r>
          </a:p>
        </p:txBody>
      </p:sp>
      <p:sp>
        <p:nvSpPr>
          <p:cNvPr id="4" name="Slide Number Placeholder 3"/>
          <p:cNvSpPr>
            <a:spLocks noGrp="1"/>
          </p:cNvSpPr>
          <p:nvPr>
            <p:ph type="sldNum" sz="quarter" idx="10"/>
          </p:nvPr>
        </p:nvSpPr>
        <p:spPr/>
        <p:txBody>
          <a:bodyPr/>
          <a:lstStyle/>
          <a:p>
            <a:fld id="{92DA454B-C859-4892-B9FA-68B588C9F547}" type="slidenum">
              <a:rPr lang="en-US" smtClean="0"/>
              <a:t>28</a:t>
            </a:fld>
            <a:endParaRPr lang="en-US" dirty="0"/>
          </a:p>
        </p:txBody>
      </p:sp>
      <p:pic>
        <p:nvPicPr>
          <p:cNvPr id="7" name="Picture 6"/>
          <p:cNvPicPr>
            <a:picLocks noChangeAspect="1"/>
          </p:cNvPicPr>
          <p:nvPr/>
        </p:nvPicPr>
        <p:blipFill>
          <a:blip r:embed="rId3"/>
          <a:stretch>
            <a:fillRect/>
          </a:stretch>
        </p:blipFill>
        <p:spPr>
          <a:xfrm>
            <a:off x="877332" y="1774170"/>
            <a:ext cx="7389336" cy="2386439"/>
          </a:xfrm>
          <a:prstGeom prst="rect">
            <a:avLst/>
          </a:prstGeom>
          <a:ln>
            <a:solidFill>
              <a:schemeClr val="tx1"/>
            </a:solidFill>
          </a:ln>
        </p:spPr>
      </p:pic>
    </p:spTree>
    <p:extLst>
      <p:ext uri="{BB962C8B-B14F-4D97-AF65-F5344CB8AC3E}">
        <p14:creationId xmlns:p14="http://schemas.microsoft.com/office/powerpoint/2010/main" val="20988762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p:txBody>
          <a:bodyPr>
            <a:normAutofit/>
          </a:bodyPr>
          <a:lstStyle/>
          <a:p>
            <a:r>
              <a:rPr lang="en-US" sz="3200" dirty="0"/>
              <a:t>Improper signatures/communication</a:t>
            </a:r>
          </a:p>
        </p:txBody>
      </p:sp>
      <p:sp>
        <p:nvSpPr>
          <p:cNvPr id="9" name="Content Placeholder 2"/>
          <p:cNvSpPr>
            <a:spLocks noGrp="1"/>
          </p:cNvSpPr>
          <p:nvPr>
            <p:ph idx="1"/>
          </p:nvPr>
        </p:nvSpPr>
        <p:spPr>
          <a:xfrm>
            <a:off x="457200" y="1262080"/>
            <a:ext cx="8229600" cy="3786267"/>
          </a:xfrm>
        </p:spPr>
        <p:txBody>
          <a:bodyPr>
            <a:normAutofit fontScale="25000" lnSpcReduction="20000"/>
          </a:bodyPr>
          <a:lstStyle/>
          <a:p>
            <a:pPr marL="0" indent="0">
              <a:buNone/>
            </a:pPr>
            <a:r>
              <a:rPr lang="en-US" sz="8000" b="1" i="1" dirty="0">
                <a:latin typeface="+mn-lt"/>
              </a:rPr>
              <a:t>In re Lou</a:t>
            </a:r>
            <a:r>
              <a:rPr lang="en-US" sz="8000" dirty="0">
                <a:latin typeface="+mn-lt"/>
              </a:rPr>
              <a:t>, Proceeding No. D2021-04 (USPTO May 12, 2021)</a:t>
            </a:r>
          </a:p>
          <a:p>
            <a:pPr lvl="1">
              <a:lnSpc>
                <a:spcPct val="120000"/>
              </a:lnSpc>
              <a:spcBef>
                <a:spcPts val="0"/>
              </a:spcBef>
              <a:buFont typeface="Arial" panose="020B0604020202020204" pitchFamily="34" charset="0"/>
              <a:buChar char="•"/>
            </a:pPr>
            <a:r>
              <a:rPr lang="en-US" sz="5600" dirty="0"/>
              <a:t>Trademark Attorney had business relationship with foreign company that provided IP services to merchants.</a:t>
            </a:r>
          </a:p>
          <a:p>
            <a:pPr lvl="1">
              <a:lnSpc>
                <a:spcPct val="120000"/>
              </a:lnSpc>
              <a:spcBef>
                <a:spcPts val="0"/>
              </a:spcBef>
              <a:buFont typeface="Arial" panose="020B0604020202020204" pitchFamily="34" charset="0"/>
              <a:buChar char="•"/>
            </a:pPr>
            <a:r>
              <a:rPr lang="en-US" sz="5600" dirty="0"/>
              <a:t>Over the course of their relationship, attorney reviewed up to 500 applications per month and received over $10,000 in compensation.</a:t>
            </a:r>
          </a:p>
          <a:p>
            <a:pPr lvl="1">
              <a:lnSpc>
                <a:spcPct val="120000"/>
              </a:lnSpc>
              <a:spcBef>
                <a:spcPts val="0"/>
              </a:spcBef>
              <a:buFont typeface="Arial" panose="020B0604020202020204" pitchFamily="34" charset="0"/>
              <a:buChar char="•"/>
            </a:pPr>
            <a:r>
              <a:rPr lang="en-US" sz="5600" dirty="0"/>
              <a:t>As of Oct. 12, 2020, all of the attorney’s TM cases were received from the foreign company.</a:t>
            </a:r>
          </a:p>
          <a:p>
            <a:pPr lvl="1">
              <a:lnSpc>
                <a:spcPct val="120000"/>
              </a:lnSpc>
              <a:spcBef>
                <a:spcPts val="0"/>
              </a:spcBef>
              <a:buFont typeface="Arial" panose="020B0604020202020204" pitchFamily="34" charset="0"/>
              <a:buChar char="•"/>
            </a:pPr>
            <a:r>
              <a:rPr lang="en-US" sz="5600" dirty="0"/>
              <a:t>Attorney impermissibly gave a company employee authorization to enter his electronic signature in the applications and attendant declarations. </a:t>
            </a:r>
          </a:p>
          <a:p>
            <a:pPr lvl="2">
              <a:lnSpc>
                <a:spcPct val="120000"/>
              </a:lnSpc>
              <a:spcBef>
                <a:spcPts val="0"/>
              </a:spcBef>
              <a:buFont typeface="Courier New" panose="02070309020205020404" pitchFamily="49" charset="0"/>
              <a:buChar char="-"/>
            </a:pPr>
            <a:r>
              <a:rPr lang="en-US" sz="4800" dirty="0"/>
              <a:t>Did not subsequently inform applicants that their applications were impermissibly signed.</a:t>
            </a:r>
          </a:p>
          <a:p>
            <a:pPr lvl="1">
              <a:lnSpc>
                <a:spcPct val="120000"/>
              </a:lnSpc>
              <a:spcBef>
                <a:spcPts val="0"/>
              </a:spcBef>
              <a:buFont typeface="Arial" panose="020B0604020202020204" pitchFamily="34" charset="0"/>
              <a:buChar char="•"/>
            </a:pPr>
            <a:r>
              <a:rPr lang="en-US" sz="5600" dirty="0"/>
              <a:t>Provided the foreign company’s email address as correspondence address in applications.</a:t>
            </a:r>
          </a:p>
          <a:p>
            <a:pPr lvl="2">
              <a:lnSpc>
                <a:spcPct val="120000"/>
              </a:lnSpc>
              <a:spcBef>
                <a:spcPts val="0"/>
              </a:spcBef>
              <a:buFont typeface="Courier New" panose="02070309020205020404" pitchFamily="49" charset="0"/>
              <a:buChar char="-"/>
            </a:pPr>
            <a:r>
              <a:rPr lang="en-US" sz="4800" dirty="0"/>
              <a:t>Did not monitor the email address; relied on the foreign company to provide him with updates on USPTO correspondence.</a:t>
            </a:r>
          </a:p>
          <a:p>
            <a:pPr lvl="1">
              <a:lnSpc>
                <a:spcPct val="120000"/>
              </a:lnSpc>
              <a:spcBef>
                <a:spcPts val="0"/>
              </a:spcBef>
              <a:buFont typeface="Arial" panose="020B0604020202020204" pitchFamily="34" charset="0"/>
              <a:buChar char="•"/>
            </a:pPr>
            <a:r>
              <a:rPr lang="en-US" sz="5600" dirty="0"/>
              <a:t>Did not conduct conflicts checks for clients received from the foreign company.</a:t>
            </a:r>
          </a:p>
          <a:p>
            <a:pPr lvl="1">
              <a:lnSpc>
                <a:spcPct val="120000"/>
              </a:lnSpc>
              <a:spcBef>
                <a:spcPts val="0"/>
              </a:spcBef>
              <a:buFont typeface="Arial" panose="020B0604020202020204" pitchFamily="34" charset="0"/>
              <a:buChar char="•"/>
            </a:pPr>
            <a:r>
              <a:rPr lang="en-US" sz="5600" dirty="0"/>
              <a:t>Settlement: three-month suspension</a:t>
            </a:r>
          </a:p>
          <a:p>
            <a:pPr lvl="1">
              <a:lnSpc>
                <a:spcPct val="120000"/>
              </a:lnSpc>
              <a:spcBef>
                <a:spcPts val="0"/>
              </a:spcBef>
              <a:buFont typeface="Arial" panose="020B0604020202020204" pitchFamily="34" charset="0"/>
              <a:buChar char="•"/>
            </a:pPr>
            <a:r>
              <a:rPr lang="en-US" sz="5600" dirty="0"/>
              <a:t>Rule highlights:</a:t>
            </a:r>
          </a:p>
          <a:p>
            <a:pPr lvl="2">
              <a:lnSpc>
                <a:spcPct val="120000"/>
              </a:lnSpc>
              <a:spcBef>
                <a:spcPts val="0"/>
              </a:spcBef>
              <a:buFont typeface="Courier New" panose="02070309020205020404" pitchFamily="49" charset="0"/>
              <a:buChar char="-"/>
            </a:pPr>
            <a:r>
              <a:rPr lang="en-US" sz="4800" dirty="0"/>
              <a:t>37 C.F.R. § 11.101 – Competence</a:t>
            </a:r>
          </a:p>
          <a:p>
            <a:pPr lvl="2">
              <a:lnSpc>
                <a:spcPct val="120000"/>
              </a:lnSpc>
              <a:spcBef>
                <a:spcPts val="0"/>
              </a:spcBef>
              <a:buFont typeface="Courier New" panose="02070309020205020404" pitchFamily="49" charset="0"/>
              <a:buChar char="-"/>
            </a:pPr>
            <a:r>
              <a:rPr lang="en-US" sz="4800" dirty="0"/>
              <a:t>37 C.F.R. §§ 11.104(a) &amp; (b) – Client communications</a:t>
            </a:r>
          </a:p>
          <a:p>
            <a:pPr lvl="2">
              <a:lnSpc>
                <a:spcPct val="120000"/>
              </a:lnSpc>
              <a:spcBef>
                <a:spcPts val="0"/>
              </a:spcBef>
              <a:buFont typeface="Courier New" panose="02070309020205020404" pitchFamily="49" charset="0"/>
              <a:buChar char="-"/>
            </a:pPr>
            <a:r>
              <a:rPr lang="en-US" sz="4800" dirty="0"/>
              <a:t>37 C.F.R. §§ 11.303(a)(1), (a)(2), (b) &amp; (d) – Candor toward tribunal</a:t>
            </a:r>
          </a:p>
          <a:p>
            <a:pPr lvl="2">
              <a:lnSpc>
                <a:spcPct val="120000"/>
              </a:lnSpc>
              <a:spcBef>
                <a:spcPts val="0"/>
              </a:spcBef>
              <a:buFont typeface="Courier New" panose="02070309020205020404" pitchFamily="49" charset="0"/>
              <a:buChar char="-"/>
            </a:pPr>
            <a:r>
              <a:rPr lang="en-US" sz="4800" dirty="0"/>
              <a:t>37 C.F.R. § 11.503(b) – Responsibilities regarding non-practitioner assistance</a:t>
            </a:r>
          </a:p>
          <a:p>
            <a:pPr lvl="2">
              <a:lnSpc>
                <a:spcPct val="120000"/>
              </a:lnSpc>
              <a:spcBef>
                <a:spcPts val="0"/>
              </a:spcBef>
              <a:buFont typeface="Courier New" panose="02070309020205020404" pitchFamily="49" charset="0"/>
              <a:buChar char="-"/>
            </a:pPr>
            <a:r>
              <a:rPr lang="en-US" sz="4800" dirty="0"/>
              <a:t>37 C.F.R. § 11.505 – Aiding UPL</a:t>
            </a:r>
          </a:p>
        </p:txBody>
      </p:sp>
      <p:sp>
        <p:nvSpPr>
          <p:cNvPr id="4" name="Slide Number Placeholder 3"/>
          <p:cNvSpPr>
            <a:spLocks noGrp="1"/>
          </p:cNvSpPr>
          <p:nvPr>
            <p:ph type="sldNum" sz="quarter" idx="10"/>
          </p:nvPr>
        </p:nvSpPr>
        <p:spPr/>
        <p:txBody>
          <a:bodyPr/>
          <a:lstStyle/>
          <a:p>
            <a:fld id="{92DA454B-C859-4892-B9FA-68B588C9F547}" type="slidenum">
              <a:rPr lang="en-US" smtClean="0"/>
              <a:t>29</a:t>
            </a:fld>
            <a:endParaRPr lang="en-US" dirty="0"/>
          </a:p>
        </p:txBody>
      </p:sp>
      <p:sp>
        <p:nvSpPr>
          <p:cNvPr id="10" name="Slide Number Placeholder 3"/>
          <p:cNvSpPr txBox="1">
            <a:spLocks/>
          </p:cNvSpPr>
          <p:nvPr/>
        </p:nvSpPr>
        <p:spPr>
          <a:xfrm>
            <a:off x="609600" y="5449888"/>
            <a:ext cx="2057400" cy="303212"/>
          </a:xfrm>
          <a:prstGeom prst="rect">
            <a:avLst/>
          </a:prstGeom>
        </p:spPr>
        <p:txBody>
          <a:bodyPr vert="horz" lIns="91440" tIns="45720" rIns="91440" bIns="45720" rtlCol="0" anchor="ctr"/>
          <a:lstStyle>
            <a:defPPr>
              <a:defRPr lang="en-US"/>
            </a:defPPr>
            <a:lvl1pPr marL="0" algn="l" defTabSz="457200" rtl="0" eaLnBrk="1" latinLnBrk="0" hangingPunct="1">
              <a:defRPr sz="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33132950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a:t>Pro Bono Programs</a:t>
            </a:r>
            <a:endParaRPr lang="en-US" dirty="0"/>
          </a:p>
        </p:txBody>
      </p:sp>
      <p:sp>
        <p:nvSpPr>
          <p:cNvPr id="3" name="Content Placeholder 2"/>
          <p:cNvSpPr>
            <a:spLocks noGrp="1"/>
          </p:cNvSpPr>
          <p:nvPr>
            <p:ph idx="1"/>
          </p:nvPr>
        </p:nvSpPr>
        <p:spPr/>
        <p:txBody>
          <a:bodyPr>
            <a:normAutofit/>
          </a:bodyPr>
          <a:lstStyle/>
          <a:p>
            <a:r>
              <a:rPr lang="en-US" altLang="en-US" sz="1800" dirty="0"/>
              <a:t>USPTO Law School Clinic Certification Program:</a:t>
            </a:r>
          </a:p>
          <a:p>
            <a:pPr lvl="1"/>
            <a:r>
              <a:rPr lang="en-US" altLang="en-US" sz="1600" dirty="0"/>
              <a:t>Allows students in a participating law school’s clinic program to practice before the USPTO under the strict guidance of a law school faculty clinic supervisor</a:t>
            </a:r>
          </a:p>
          <a:p>
            <a:pPr lvl="1"/>
            <a:r>
              <a:rPr lang="en-US" altLang="en-US" sz="1600" dirty="0"/>
              <a:t>Limited recognition for participating students</a:t>
            </a:r>
          </a:p>
          <a:p>
            <a:pPr lvl="1"/>
            <a:r>
              <a:rPr lang="en-US" sz="1600" dirty="0">
                <a:hlinkClick r:id="rId3"/>
              </a:rPr>
              <a:t>www.uspto.gov/lawschoolclinic</a:t>
            </a:r>
            <a:endParaRPr lang="en-US" sz="1600" dirty="0"/>
          </a:p>
          <a:p>
            <a:r>
              <a:rPr lang="en-US" sz="1800" dirty="0"/>
              <a:t>USPTO Patent Pro Bono Program:</a:t>
            </a:r>
          </a:p>
          <a:p>
            <a:pPr lvl="1"/>
            <a:r>
              <a:rPr lang="en-US" sz="1600" dirty="0"/>
              <a:t>Independent regional programs located across the nation work to match financially under-resourced inventors and small businesses with volunteer practitioners to file and prosecute patent applications</a:t>
            </a:r>
          </a:p>
          <a:p>
            <a:pPr lvl="1"/>
            <a:r>
              <a:rPr lang="en-US" sz="1600" dirty="0"/>
              <a:t>Inventors and interested attorneys can navigate the USPTO website to find links to their regional program: </a:t>
            </a:r>
            <a:r>
              <a:rPr lang="en-US" sz="1600" dirty="0">
                <a:hlinkClick r:id="rId4"/>
              </a:rPr>
              <a:t>www.uspto.gov/probonopatents</a:t>
            </a:r>
            <a:endParaRPr lang="en-US" sz="1600" dirty="0"/>
          </a:p>
          <a:p>
            <a:pPr lvl="1"/>
            <a:endParaRPr lang="en-US" sz="1600" dirty="0"/>
          </a:p>
          <a:p>
            <a:pPr lvl="1"/>
            <a:endParaRPr lang="en-US" sz="1600" dirty="0"/>
          </a:p>
          <a:p>
            <a:pPr lvl="1"/>
            <a:endParaRPr lang="en-US" sz="1600" dirty="0"/>
          </a:p>
          <a:p>
            <a:pPr lvl="1"/>
            <a:endParaRPr lang="en-US" sz="1600" dirty="0"/>
          </a:p>
          <a:p>
            <a:pPr lvl="1"/>
            <a:endParaRPr lang="en-US" sz="1600" dirty="0"/>
          </a:p>
          <a:p>
            <a:endParaRPr lang="en-US" altLang="en-US" sz="1800" dirty="0"/>
          </a:p>
          <a:p>
            <a:pPr lvl="1"/>
            <a:endParaRPr lang="en-US" altLang="en-US" sz="1600" dirty="0"/>
          </a:p>
          <a:p>
            <a:endParaRPr lang="en-US" sz="1800" dirty="0"/>
          </a:p>
        </p:txBody>
      </p:sp>
      <p:sp>
        <p:nvSpPr>
          <p:cNvPr id="4" name="Slide Number Placeholder 3"/>
          <p:cNvSpPr>
            <a:spLocks noGrp="1"/>
          </p:cNvSpPr>
          <p:nvPr>
            <p:ph type="sldNum" sz="quarter" idx="10"/>
          </p:nvPr>
        </p:nvSpPr>
        <p:spPr/>
        <p:txBody>
          <a:bodyPr/>
          <a:lstStyle/>
          <a:p>
            <a:fld id="{92DA454B-C859-4892-B9FA-68B588C9F547}" type="slidenum">
              <a:rPr lang="en-US" smtClean="0"/>
              <a:pPr/>
              <a:t>3</a:t>
            </a:fld>
            <a:endParaRPr lang="en-US"/>
          </a:p>
        </p:txBody>
      </p:sp>
    </p:spTree>
    <p:extLst>
      <p:ext uri="{BB962C8B-B14F-4D97-AF65-F5344CB8AC3E}">
        <p14:creationId xmlns:p14="http://schemas.microsoft.com/office/powerpoint/2010/main" val="9134426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31447"/>
            <a:ext cx="8229600" cy="952500"/>
          </a:xfrm>
        </p:spPr>
        <p:txBody>
          <a:bodyPr>
            <a:noAutofit/>
          </a:bodyPr>
          <a:lstStyle/>
          <a:p>
            <a:r>
              <a:rPr lang="en-US" sz="2800" dirty="0"/>
              <a:t>Competence, informed consent, dishonesty</a:t>
            </a:r>
          </a:p>
        </p:txBody>
      </p:sp>
      <p:sp>
        <p:nvSpPr>
          <p:cNvPr id="3" name="Content Placeholder 2"/>
          <p:cNvSpPr>
            <a:spLocks noGrp="1"/>
          </p:cNvSpPr>
          <p:nvPr>
            <p:ph idx="1"/>
          </p:nvPr>
        </p:nvSpPr>
        <p:spPr>
          <a:xfrm>
            <a:off x="457200" y="1237860"/>
            <a:ext cx="8229600" cy="3786267"/>
          </a:xfrm>
        </p:spPr>
        <p:txBody>
          <a:bodyPr>
            <a:normAutofit fontScale="55000" lnSpcReduction="20000"/>
          </a:bodyPr>
          <a:lstStyle/>
          <a:p>
            <a:pPr marL="0" indent="0">
              <a:buNone/>
            </a:pPr>
            <a:r>
              <a:rPr lang="en-US" altLang="en-US" sz="3600" b="1" i="1" dirty="0">
                <a:latin typeface="+mn-lt"/>
              </a:rPr>
              <a:t>In re </a:t>
            </a:r>
            <a:r>
              <a:rPr lang="en-US" altLang="en-US" sz="3600" b="1" i="1" dirty="0" err="1">
                <a:latin typeface="+mn-lt"/>
              </a:rPr>
              <a:t>Caraco</a:t>
            </a:r>
            <a:r>
              <a:rPr lang="en-US" altLang="en-US" sz="3600" dirty="0">
                <a:latin typeface="+mn-lt"/>
              </a:rPr>
              <a:t>, Proceeding No. D2019-50 (USPTO Sept. 12, 2019)</a:t>
            </a:r>
          </a:p>
          <a:p>
            <a:pPr lvl="1">
              <a:lnSpc>
                <a:spcPct val="120000"/>
              </a:lnSpc>
              <a:spcBef>
                <a:spcPts val="0"/>
              </a:spcBef>
              <a:buFont typeface="Arial" panose="020B0604020202020204" pitchFamily="34" charset="0"/>
              <a:buChar char="•"/>
            </a:pPr>
            <a:r>
              <a:rPr lang="en-US" altLang="en-US" sz="2900" dirty="0"/>
              <a:t>TM attorney:</a:t>
            </a:r>
          </a:p>
          <a:p>
            <a:pPr lvl="2">
              <a:lnSpc>
                <a:spcPct val="120000"/>
              </a:lnSpc>
              <a:spcBef>
                <a:spcPts val="0"/>
              </a:spcBef>
              <a:buFont typeface="Courier New" panose="02070309020205020404" pitchFamily="49" charset="0"/>
              <a:buChar char="-"/>
            </a:pPr>
            <a:r>
              <a:rPr lang="en-US" altLang="en-US" sz="2500" dirty="0"/>
              <a:t>Worked with a reciprocally-recognized Canadian practitioner to represent clients located in Canada before the USPTO in trademark matters.</a:t>
            </a:r>
          </a:p>
          <a:p>
            <a:pPr lvl="2">
              <a:lnSpc>
                <a:spcPct val="120000"/>
              </a:lnSpc>
              <a:spcBef>
                <a:spcPts val="0"/>
              </a:spcBef>
              <a:buFont typeface="Courier New" panose="02070309020205020404" pitchFamily="49" charset="0"/>
              <a:buChar char="-"/>
            </a:pPr>
            <a:r>
              <a:rPr lang="en-US" altLang="en-US" sz="2500" dirty="0"/>
              <a:t>Reviewed TM applications and related documents prior to filing, but never consulted or spoke with clients.</a:t>
            </a:r>
          </a:p>
          <a:p>
            <a:pPr lvl="2">
              <a:lnSpc>
                <a:spcPct val="120000"/>
              </a:lnSpc>
              <a:spcBef>
                <a:spcPts val="0"/>
              </a:spcBef>
              <a:buFont typeface="Courier New" panose="02070309020205020404" pitchFamily="49" charset="0"/>
              <a:buChar char="-"/>
            </a:pPr>
            <a:r>
              <a:rPr lang="en-US" altLang="en-US" sz="2500" dirty="0"/>
              <a:t>Allowed Canadian practitioner and her non-practitioner assistants to enter his signature on TM filings.</a:t>
            </a:r>
          </a:p>
          <a:p>
            <a:pPr lvl="2">
              <a:lnSpc>
                <a:spcPct val="120000"/>
              </a:lnSpc>
              <a:spcBef>
                <a:spcPts val="0"/>
              </a:spcBef>
              <a:buFont typeface="Courier New" panose="02070309020205020404" pitchFamily="49" charset="0"/>
              <a:buChar char="-"/>
            </a:pPr>
            <a:r>
              <a:rPr lang="en-US" altLang="en-US" sz="2500" dirty="0"/>
              <a:t>Failed to notify any of the TM clients that he failed to personally sign any of the declarations in TM filings or any of the potential adverse consequences.</a:t>
            </a:r>
          </a:p>
          <a:p>
            <a:pPr lvl="2">
              <a:lnSpc>
                <a:spcPct val="120000"/>
              </a:lnSpc>
              <a:spcBef>
                <a:spcPts val="0"/>
              </a:spcBef>
              <a:buFont typeface="Courier New" panose="02070309020205020404" pitchFamily="49" charset="0"/>
              <a:buChar char="-"/>
            </a:pPr>
            <a:r>
              <a:rPr lang="en-US" altLang="en-US" sz="2500" dirty="0"/>
              <a:t>Failed to notify trademark operations at USPTO of the impermissible signatures.</a:t>
            </a:r>
          </a:p>
          <a:p>
            <a:pPr lvl="2">
              <a:lnSpc>
                <a:spcPct val="120000"/>
              </a:lnSpc>
              <a:spcBef>
                <a:spcPts val="0"/>
              </a:spcBef>
              <a:buFont typeface="Courier New" panose="02070309020205020404" pitchFamily="49" charset="0"/>
              <a:buChar char="-"/>
            </a:pPr>
            <a:r>
              <a:rPr lang="en-US" altLang="en-US" sz="2500" dirty="0"/>
              <a:t>Excluded.</a:t>
            </a:r>
          </a:p>
          <a:p>
            <a:pPr lvl="1">
              <a:lnSpc>
                <a:spcPct val="120000"/>
              </a:lnSpc>
              <a:spcBef>
                <a:spcPts val="0"/>
              </a:spcBef>
              <a:buFont typeface="Arial" panose="020B0604020202020204" pitchFamily="34" charset="0"/>
              <a:buChar char="•"/>
            </a:pPr>
            <a:r>
              <a:rPr lang="en-US" altLang="en-US" sz="2900" dirty="0"/>
              <a:t>Rule highlights: </a:t>
            </a:r>
          </a:p>
          <a:p>
            <a:pPr lvl="2">
              <a:lnSpc>
                <a:spcPct val="120000"/>
              </a:lnSpc>
              <a:spcBef>
                <a:spcPts val="0"/>
              </a:spcBef>
              <a:buFont typeface="Courier New" panose="02070309020205020404" pitchFamily="49" charset="0"/>
              <a:buChar char="-"/>
            </a:pPr>
            <a:r>
              <a:rPr lang="en-US" altLang="en-US" sz="2300" dirty="0"/>
              <a:t>37 C.F.R. § 11.303(a)(1) - False statements of fact or law to the USPTO.</a:t>
            </a:r>
          </a:p>
          <a:p>
            <a:pPr lvl="2">
              <a:lnSpc>
                <a:spcPct val="120000"/>
              </a:lnSpc>
              <a:spcBef>
                <a:spcPts val="0"/>
              </a:spcBef>
              <a:buFont typeface="Courier New" panose="02070309020205020404" pitchFamily="49" charset="0"/>
              <a:buChar char="-"/>
            </a:pPr>
            <a:r>
              <a:rPr lang="en-US" altLang="en-US" sz="2300" dirty="0"/>
              <a:t>37 C.F.R. § 11.303(a)(3) - Requiring a practitioner to take reasonable remedial measures if practitioner becomes aware of falsity of material evidence.</a:t>
            </a:r>
          </a:p>
          <a:p>
            <a:pPr lvl="1"/>
            <a:endParaRPr lang="en-US" altLang="en-US" sz="2900" dirty="0"/>
          </a:p>
          <a:p>
            <a:endParaRPr lang="en-US" dirty="0"/>
          </a:p>
        </p:txBody>
      </p:sp>
      <p:sp>
        <p:nvSpPr>
          <p:cNvPr id="4" name="Slide Number Placeholder 3"/>
          <p:cNvSpPr>
            <a:spLocks noGrp="1"/>
          </p:cNvSpPr>
          <p:nvPr>
            <p:ph type="sldNum" sz="quarter" idx="10"/>
          </p:nvPr>
        </p:nvSpPr>
        <p:spPr/>
        <p:txBody>
          <a:bodyPr/>
          <a:lstStyle/>
          <a:p>
            <a:r>
              <a:rPr lang="en-US" dirty="0"/>
              <a:t>18</a:t>
            </a:r>
          </a:p>
        </p:txBody>
      </p:sp>
    </p:spTree>
    <p:extLst>
      <p:ext uri="{BB962C8B-B14F-4D97-AF65-F5344CB8AC3E}">
        <p14:creationId xmlns:p14="http://schemas.microsoft.com/office/powerpoint/2010/main" val="36051121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400" dirty="0"/>
              <a:t>Improper Signature, Informed Consent, Communication and Scope of Representation</a:t>
            </a:r>
          </a:p>
        </p:txBody>
      </p:sp>
      <p:sp>
        <p:nvSpPr>
          <p:cNvPr id="3" name="Content Placeholder 2"/>
          <p:cNvSpPr>
            <a:spLocks noGrp="1"/>
          </p:cNvSpPr>
          <p:nvPr>
            <p:ph idx="1"/>
          </p:nvPr>
        </p:nvSpPr>
        <p:spPr>
          <a:xfrm>
            <a:off x="457200" y="1146518"/>
            <a:ext cx="8229600" cy="4150970"/>
          </a:xfrm>
        </p:spPr>
        <p:txBody>
          <a:bodyPr>
            <a:normAutofit fontScale="25000" lnSpcReduction="20000"/>
          </a:bodyPr>
          <a:lstStyle/>
          <a:p>
            <a:r>
              <a:rPr lang="en-US" sz="5600" b="1" i="1" dirty="0">
                <a:latin typeface="Segoe UI "/>
              </a:rPr>
              <a:t>In re </a:t>
            </a:r>
            <a:r>
              <a:rPr lang="en-US" sz="5600" b="1" i="1" dirty="0" err="1">
                <a:latin typeface="Segoe UI "/>
              </a:rPr>
              <a:t>Hom</a:t>
            </a:r>
            <a:r>
              <a:rPr lang="en-US" sz="5600" dirty="0">
                <a:latin typeface="Segoe UI "/>
              </a:rPr>
              <a:t>, Proceeding No. D2021-10 (USPTO Dec. 17, 2021)</a:t>
            </a:r>
          </a:p>
          <a:p>
            <a:pPr marL="0" indent="0">
              <a:buNone/>
            </a:pPr>
            <a:r>
              <a:rPr lang="en-US" sz="5600" dirty="0">
                <a:latin typeface="Segoe UI "/>
              </a:rPr>
              <a:t>	Patent Attorney </a:t>
            </a:r>
          </a:p>
          <a:p>
            <a:pPr marL="0" indent="0">
              <a:buNone/>
            </a:pPr>
            <a:r>
              <a:rPr lang="en-US" sz="5600" dirty="0">
                <a:latin typeface="Segoe UI "/>
              </a:rPr>
              <a:t>	-Listed as attorney of record in &gt;13k TM apps</a:t>
            </a:r>
          </a:p>
          <a:p>
            <a:pPr marL="0" indent="0">
              <a:buNone/>
            </a:pPr>
            <a:r>
              <a:rPr lang="en-US" sz="5600" dirty="0">
                <a:latin typeface="Segoe UI "/>
              </a:rPr>
              <a:t>	-Before local counsel rule, he was listed in 2k TM apps; afterwards, listed in &gt;11k apps</a:t>
            </a:r>
          </a:p>
          <a:p>
            <a:pPr marL="0" indent="0">
              <a:buNone/>
            </a:pPr>
            <a:r>
              <a:rPr lang="en-US" sz="5600" dirty="0">
                <a:latin typeface="Segoe UI "/>
              </a:rPr>
              <a:t>	-Received instructions from foreign intermediaries </a:t>
            </a:r>
          </a:p>
          <a:p>
            <a:pPr marL="0" indent="0">
              <a:buNone/>
            </a:pPr>
            <a:r>
              <a:rPr lang="en-US" sz="5600" dirty="0">
                <a:latin typeface="Segoe UI "/>
              </a:rPr>
              <a:t>	-Failed to review specimens which appeared in more than one application for a different 	applicant; didn’t speak to applicants; and did not personally enter his 	signature on most apps</a:t>
            </a:r>
          </a:p>
          <a:p>
            <a:pPr marL="0" indent="0">
              <a:buNone/>
            </a:pPr>
            <a:r>
              <a:rPr lang="en-US" sz="5600" dirty="0">
                <a:latin typeface="Segoe UI "/>
              </a:rPr>
              <a:t>	-Suspension for two years</a:t>
            </a:r>
          </a:p>
          <a:p>
            <a:pPr marL="0" indent="0">
              <a:buNone/>
            </a:pPr>
            <a:r>
              <a:rPr lang="en-US" sz="5600" dirty="0">
                <a:latin typeface="Segoe UI "/>
              </a:rPr>
              <a:t>	Rule Highlights:</a:t>
            </a:r>
          </a:p>
          <a:p>
            <a:pPr marL="0" indent="0">
              <a:buNone/>
            </a:pPr>
            <a:r>
              <a:rPr lang="en-US" sz="5600" dirty="0">
                <a:latin typeface="Segoe UI "/>
              </a:rPr>
              <a:t>	37 C.F.R. § 11.101 – Competence</a:t>
            </a:r>
          </a:p>
          <a:p>
            <a:pPr marL="0" indent="0">
              <a:buNone/>
            </a:pPr>
            <a:r>
              <a:rPr lang="en-US" sz="5600" dirty="0">
                <a:latin typeface="Segoe UI "/>
              </a:rPr>
              <a:t>	37 C.F.R. § 11.103 – Diligence</a:t>
            </a:r>
          </a:p>
          <a:p>
            <a:pPr marL="0" indent="0">
              <a:buNone/>
            </a:pPr>
            <a:r>
              <a:rPr lang="en-US" sz="5600" dirty="0">
                <a:latin typeface="Segoe UI "/>
              </a:rPr>
              <a:t>	37 C.F.R. § 11.104 – Communication</a:t>
            </a:r>
          </a:p>
          <a:p>
            <a:pPr marL="0" indent="0">
              <a:buNone/>
            </a:pPr>
            <a:r>
              <a:rPr lang="en-US" sz="5600" dirty="0">
                <a:latin typeface="Segoe UI "/>
              </a:rPr>
              <a:t>	37 C.F.R. § 11.503 – Allowing non-</a:t>
            </a:r>
            <a:r>
              <a:rPr lang="en-US" sz="5600" dirty="0" err="1">
                <a:latin typeface="Segoe UI "/>
              </a:rPr>
              <a:t>prac</a:t>
            </a:r>
            <a:r>
              <a:rPr lang="en-US" sz="5600" dirty="0">
                <a:latin typeface="Segoe UI "/>
              </a:rPr>
              <a:t> assistants to draft TM documents; submit false specs</a:t>
            </a:r>
          </a:p>
          <a:p>
            <a:pPr marL="0" indent="0">
              <a:buNone/>
            </a:pPr>
            <a:r>
              <a:rPr lang="en-US" sz="5600" dirty="0">
                <a:latin typeface="Segoe UI "/>
              </a:rPr>
              <a:t>	37 C.F.R. § 11.505 – Assisting UPL</a:t>
            </a:r>
          </a:p>
          <a:p>
            <a:pPr marL="0" indent="0">
              <a:buNone/>
            </a:pPr>
            <a:r>
              <a:rPr lang="en-US" sz="5600" dirty="0">
                <a:latin typeface="Segoe UI "/>
              </a:rPr>
              <a:t>	37 C.F.R. § 11.804(d) – Conduct prejudicial to the administration of justice</a:t>
            </a:r>
          </a:p>
          <a:p>
            <a:pPr marL="0" indent="0">
              <a:buNone/>
            </a:pPr>
            <a:r>
              <a:rPr lang="en-US" sz="1600" dirty="0">
                <a:latin typeface="Segoe UI "/>
              </a:rPr>
              <a:t>	</a:t>
            </a:r>
          </a:p>
          <a:p>
            <a:pPr marL="0" indent="0">
              <a:buNone/>
            </a:pPr>
            <a:r>
              <a:rPr lang="en-US" sz="1800" dirty="0"/>
              <a:t>  </a:t>
            </a:r>
          </a:p>
        </p:txBody>
      </p:sp>
      <p:sp>
        <p:nvSpPr>
          <p:cNvPr id="4" name="Slide Number Placeholder 3"/>
          <p:cNvSpPr>
            <a:spLocks noGrp="1"/>
          </p:cNvSpPr>
          <p:nvPr>
            <p:ph type="sldNum" sz="quarter" idx="10"/>
          </p:nvPr>
        </p:nvSpPr>
        <p:spPr/>
        <p:txBody>
          <a:bodyPr/>
          <a:lstStyle/>
          <a:p>
            <a:fld id="{92DA454B-C859-4892-B9FA-68B588C9F547}" type="slidenum">
              <a:rPr lang="en-US" smtClean="0"/>
              <a:t>31</a:t>
            </a:fld>
            <a:endParaRPr lang="en-US" dirty="0"/>
          </a:p>
        </p:txBody>
      </p:sp>
    </p:spTree>
    <p:extLst>
      <p:ext uri="{BB962C8B-B14F-4D97-AF65-F5344CB8AC3E}">
        <p14:creationId xmlns:p14="http://schemas.microsoft.com/office/powerpoint/2010/main" val="7629003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400" dirty="0"/>
              <a:t>Improper Signature, Informed Consent, Communication and Scope of Representation</a:t>
            </a:r>
          </a:p>
        </p:txBody>
      </p:sp>
      <p:sp>
        <p:nvSpPr>
          <p:cNvPr id="3" name="Content Placeholder 2"/>
          <p:cNvSpPr>
            <a:spLocks noGrp="1"/>
          </p:cNvSpPr>
          <p:nvPr>
            <p:ph idx="1"/>
          </p:nvPr>
        </p:nvSpPr>
        <p:spPr>
          <a:xfrm>
            <a:off x="457200" y="1146518"/>
            <a:ext cx="8229600" cy="4150970"/>
          </a:xfrm>
        </p:spPr>
        <p:txBody>
          <a:bodyPr>
            <a:normAutofit fontScale="25000" lnSpcReduction="20000"/>
          </a:bodyPr>
          <a:lstStyle/>
          <a:p>
            <a:r>
              <a:rPr lang="en-US" sz="6400" b="1" i="1" dirty="0">
                <a:latin typeface="Segoe UI "/>
              </a:rPr>
              <a:t>In re Yang</a:t>
            </a:r>
            <a:r>
              <a:rPr lang="en-US" sz="6400" dirty="0">
                <a:latin typeface="Segoe UI "/>
              </a:rPr>
              <a:t>, Proceeding No. D2021-11 (USPTO Dec. </a:t>
            </a:r>
            <a:r>
              <a:rPr lang="en-US" sz="6400">
                <a:latin typeface="Segoe UI "/>
              </a:rPr>
              <a:t>17, 2021)</a:t>
            </a:r>
            <a:endParaRPr lang="en-US" sz="6400" dirty="0">
              <a:latin typeface="Segoe UI "/>
            </a:endParaRPr>
          </a:p>
          <a:p>
            <a:pPr marL="0" indent="0">
              <a:buNone/>
            </a:pPr>
            <a:r>
              <a:rPr lang="en-US" sz="5600" dirty="0">
                <a:latin typeface="Segoe UI "/>
              </a:rPr>
              <a:t>	Patent Attorney </a:t>
            </a:r>
          </a:p>
          <a:p>
            <a:pPr marL="0" indent="0">
              <a:buNone/>
            </a:pPr>
            <a:r>
              <a:rPr lang="en-US" sz="5600" dirty="0">
                <a:latin typeface="Segoe UI "/>
              </a:rPr>
              <a:t>	-</a:t>
            </a:r>
            <a:r>
              <a:rPr lang="en-US" sz="4800" dirty="0">
                <a:latin typeface="Segoe UI "/>
              </a:rPr>
              <a:t>Agreed to allow foreign company to use her name to file TM applications as a domestic representative in 	exchange for $1500.00 a month for one year </a:t>
            </a:r>
          </a:p>
          <a:p>
            <a:pPr marL="0" indent="0">
              <a:buNone/>
            </a:pPr>
            <a:r>
              <a:rPr lang="en-US" sz="4800" dirty="0">
                <a:latin typeface="Segoe UI "/>
              </a:rPr>
              <a:t>	-Failed to review specimens; didn’t speak to TM applicants</a:t>
            </a:r>
          </a:p>
          <a:p>
            <a:pPr marL="0" indent="0">
              <a:buNone/>
            </a:pPr>
            <a:r>
              <a:rPr lang="en-US" sz="4800" dirty="0">
                <a:latin typeface="Segoe UI "/>
              </a:rPr>
              <a:t>	-Terminated her business arrangement with company</a:t>
            </a:r>
          </a:p>
          <a:p>
            <a:pPr marL="0" indent="0">
              <a:buNone/>
            </a:pPr>
            <a:r>
              <a:rPr lang="en-US" sz="4800" dirty="0">
                <a:latin typeface="Segoe UI "/>
              </a:rPr>
              <a:t>	-Ended company’s access to a joint email address and informed applicants about impermissible signatures and 	unauthorized filings; informed USPTO about the impermissible signatures</a:t>
            </a:r>
          </a:p>
          <a:p>
            <a:pPr marL="0" indent="0">
              <a:buNone/>
            </a:pPr>
            <a:r>
              <a:rPr lang="en-US" sz="4800" dirty="0">
                <a:latin typeface="Segoe UI "/>
              </a:rPr>
              <a:t>	-30-day suspension and probation for 12 </a:t>
            </a:r>
            <a:r>
              <a:rPr lang="en-US" sz="4800" dirty="0" err="1">
                <a:latin typeface="Segoe UI "/>
              </a:rPr>
              <a:t>mos</a:t>
            </a:r>
            <a:r>
              <a:rPr lang="en-US" sz="4800" dirty="0">
                <a:latin typeface="Segoe UI "/>
              </a:rPr>
              <a:t> thereafter</a:t>
            </a:r>
          </a:p>
          <a:p>
            <a:pPr marL="0" indent="0">
              <a:buNone/>
            </a:pPr>
            <a:r>
              <a:rPr lang="en-US" sz="4800" dirty="0">
                <a:latin typeface="Segoe UI "/>
              </a:rPr>
              <a:t>	Rule Highlights:</a:t>
            </a:r>
          </a:p>
          <a:p>
            <a:pPr marL="0" indent="0">
              <a:buNone/>
            </a:pPr>
            <a:r>
              <a:rPr lang="en-US" sz="4800" dirty="0">
                <a:latin typeface="Segoe UI "/>
              </a:rPr>
              <a:t>	37 C.F.R. § 11.101 – Competence</a:t>
            </a:r>
          </a:p>
          <a:p>
            <a:pPr marL="0" indent="0">
              <a:buNone/>
            </a:pPr>
            <a:r>
              <a:rPr lang="en-US" sz="4800" dirty="0">
                <a:latin typeface="Segoe UI "/>
              </a:rPr>
              <a:t>	37 C.F.R. § 11.103 – Diligence</a:t>
            </a:r>
          </a:p>
          <a:p>
            <a:pPr marL="0" indent="0">
              <a:buNone/>
            </a:pPr>
            <a:r>
              <a:rPr lang="en-US" sz="4800" dirty="0">
                <a:latin typeface="Segoe UI "/>
              </a:rPr>
              <a:t>	37 C.F.R. § 11.104 – Communication</a:t>
            </a:r>
          </a:p>
          <a:p>
            <a:pPr marL="0" indent="0">
              <a:buNone/>
            </a:pPr>
            <a:r>
              <a:rPr lang="en-US" sz="4800" dirty="0">
                <a:latin typeface="Segoe UI "/>
              </a:rPr>
              <a:t>	37 C.F.R. § 11.503 – Allowing non-</a:t>
            </a:r>
            <a:r>
              <a:rPr lang="en-US" sz="4800" dirty="0" err="1">
                <a:latin typeface="Segoe UI "/>
              </a:rPr>
              <a:t>prac</a:t>
            </a:r>
            <a:r>
              <a:rPr lang="en-US" sz="4800" dirty="0">
                <a:latin typeface="Segoe UI "/>
              </a:rPr>
              <a:t> assistants to draft TM documents; submit false specs</a:t>
            </a:r>
          </a:p>
          <a:p>
            <a:pPr marL="0" indent="0">
              <a:buNone/>
            </a:pPr>
            <a:r>
              <a:rPr lang="en-US" sz="4800" dirty="0">
                <a:latin typeface="Segoe UI "/>
              </a:rPr>
              <a:t>	37 C.F.R. § 11.505 – Assisting UPL</a:t>
            </a:r>
          </a:p>
          <a:p>
            <a:pPr marL="0" indent="0">
              <a:buNone/>
            </a:pPr>
            <a:r>
              <a:rPr lang="en-US" sz="4800" dirty="0">
                <a:latin typeface="Segoe UI "/>
              </a:rPr>
              <a:t>	37 C.F.R. § 11.804(d) – Conduct prejudicial to the administration of justice</a:t>
            </a:r>
          </a:p>
          <a:p>
            <a:pPr marL="0" indent="0">
              <a:buNone/>
            </a:pPr>
            <a:r>
              <a:rPr lang="en-US" sz="1600" dirty="0">
                <a:latin typeface="Segoe UI "/>
              </a:rPr>
              <a:t>	</a:t>
            </a:r>
          </a:p>
          <a:p>
            <a:pPr marL="0" indent="0">
              <a:buNone/>
            </a:pPr>
            <a:r>
              <a:rPr lang="en-US" sz="1800" dirty="0"/>
              <a:t>  </a:t>
            </a:r>
          </a:p>
        </p:txBody>
      </p:sp>
      <p:sp>
        <p:nvSpPr>
          <p:cNvPr id="4" name="Slide Number Placeholder 3"/>
          <p:cNvSpPr>
            <a:spLocks noGrp="1"/>
          </p:cNvSpPr>
          <p:nvPr>
            <p:ph type="sldNum" sz="quarter" idx="10"/>
          </p:nvPr>
        </p:nvSpPr>
        <p:spPr/>
        <p:txBody>
          <a:bodyPr/>
          <a:lstStyle/>
          <a:p>
            <a:fld id="{92DA454B-C859-4892-B9FA-68B588C9F547}" type="slidenum">
              <a:rPr lang="en-US" smtClean="0"/>
              <a:t>32</a:t>
            </a:fld>
            <a:endParaRPr lang="en-US" dirty="0"/>
          </a:p>
        </p:txBody>
      </p:sp>
    </p:spTree>
    <p:extLst>
      <p:ext uri="{BB962C8B-B14F-4D97-AF65-F5344CB8AC3E}">
        <p14:creationId xmlns:p14="http://schemas.microsoft.com/office/powerpoint/2010/main" val="36979463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Hijacking of U.S. practitioner data </a:t>
            </a:r>
          </a:p>
        </p:txBody>
      </p:sp>
      <p:sp>
        <p:nvSpPr>
          <p:cNvPr id="3" name="Content Placeholder 2"/>
          <p:cNvSpPr>
            <a:spLocks noGrp="1"/>
          </p:cNvSpPr>
          <p:nvPr>
            <p:ph idx="1"/>
          </p:nvPr>
        </p:nvSpPr>
        <p:spPr/>
        <p:txBody>
          <a:bodyPr>
            <a:normAutofit/>
          </a:bodyPr>
          <a:lstStyle/>
          <a:p>
            <a:endParaRPr lang="en-US" sz="2000" dirty="0"/>
          </a:p>
          <a:p>
            <a:r>
              <a:rPr lang="en-US" sz="2000" dirty="0"/>
              <a:t>Since the implementation of the local counsel rule, the Office has encountered several instances of co-opting/hijacking of U.S. practitioner’s name, address, and/or bar number.</a:t>
            </a:r>
          </a:p>
          <a:p>
            <a:pPr marL="0" indent="0">
              <a:buNone/>
            </a:pPr>
            <a:endParaRPr lang="en-US" sz="2000" dirty="0"/>
          </a:p>
          <a:p>
            <a:r>
              <a:rPr lang="en-US" sz="2000" dirty="0"/>
              <a:t>Referral to state bars and other agencies that address fraud and consumer protection.</a:t>
            </a:r>
          </a:p>
        </p:txBody>
      </p:sp>
      <p:sp>
        <p:nvSpPr>
          <p:cNvPr id="4" name="Slide Number Placeholder 3"/>
          <p:cNvSpPr>
            <a:spLocks noGrp="1"/>
          </p:cNvSpPr>
          <p:nvPr>
            <p:ph type="sldNum" sz="quarter" idx="10"/>
          </p:nvPr>
        </p:nvSpPr>
        <p:spPr/>
        <p:txBody>
          <a:bodyPr/>
          <a:lstStyle/>
          <a:p>
            <a:fld id="{92DA454B-C859-4892-B9FA-68B588C9F547}" type="slidenum">
              <a:rPr lang="en-US" smtClean="0"/>
              <a:pPr/>
              <a:t>33</a:t>
            </a:fld>
            <a:endParaRPr lang="en-US" dirty="0"/>
          </a:p>
        </p:txBody>
      </p:sp>
    </p:spTree>
    <p:extLst>
      <p:ext uri="{BB962C8B-B14F-4D97-AF65-F5344CB8AC3E}">
        <p14:creationId xmlns:p14="http://schemas.microsoft.com/office/powerpoint/2010/main" val="7929010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dirty="0"/>
              <a:t>Deceit/conduct prejudicial</a:t>
            </a:r>
            <a:endParaRPr lang="en-US" dirty="0"/>
          </a:p>
        </p:txBody>
      </p:sp>
      <p:sp>
        <p:nvSpPr>
          <p:cNvPr id="3" name="Content Placeholder 2"/>
          <p:cNvSpPr>
            <a:spLocks noGrp="1"/>
          </p:cNvSpPr>
          <p:nvPr>
            <p:ph idx="1"/>
          </p:nvPr>
        </p:nvSpPr>
        <p:spPr>
          <a:xfrm>
            <a:off x="457200" y="1299978"/>
            <a:ext cx="8229600" cy="3997510"/>
          </a:xfrm>
        </p:spPr>
        <p:txBody>
          <a:bodyPr>
            <a:noAutofit/>
          </a:bodyPr>
          <a:lstStyle/>
          <a:p>
            <a:pPr marL="0" indent="0">
              <a:lnSpc>
                <a:spcPct val="120000"/>
              </a:lnSpc>
              <a:spcBef>
                <a:spcPts val="0"/>
              </a:spcBef>
              <a:buNone/>
            </a:pPr>
            <a:r>
              <a:rPr lang="en-US" altLang="en-US" sz="2000" b="1" i="1" dirty="0"/>
              <a:t>In re Kroll</a:t>
            </a:r>
            <a:r>
              <a:rPr lang="en-US" altLang="en-US" sz="2000" i="1" dirty="0"/>
              <a:t>, </a:t>
            </a:r>
            <a:r>
              <a:rPr lang="en-US" altLang="en-US" sz="2000" dirty="0"/>
              <a:t>Proceeding No. D2016-23 (USPTO Dec. 11, 2017)</a:t>
            </a:r>
          </a:p>
          <a:p>
            <a:pPr lvl="1">
              <a:spcBef>
                <a:spcPts val="0"/>
              </a:spcBef>
              <a:buFont typeface="Arial" panose="020B0604020202020204" pitchFamily="34" charset="0"/>
              <a:buChar char="•"/>
            </a:pPr>
            <a:r>
              <a:rPr lang="en-US" altLang="en-US" sz="1400" dirty="0"/>
              <a:t>Patent attorney</a:t>
            </a:r>
          </a:p>
          <a:p>
            <a:pPr lvl="2">
              <a:spcBef>
                <a:spcPts val="0"/>
              </a:spcBef>
              <a:buFont typeface="Courier New" panose="02070309020205020404" pitchFamily="49" charset="0"/>
              <a:buChar char="-"/>
            </a:pPr>
            <a:r>
              <a:rPr lang="en-US" altLang="en-US" sz="1200" dirty="0"/>
              <a:t>Offered money-back guarantee to obtain patent for client’s invention.</a:t>
            </a:r>
          </a:p>
          <a:p>
            <a:pPr lvl="2">
              <a:spcBef>
                <a:spcPts val="0"/>
              </a:spcBef>
              <a:buFont typeface="Courier New" panose="02070309020205020404" pitchFamily="49" charset="0"/>
              <a:buChar char="-"/>
            </a:pPr>
            <a:r>
              <a:rPr lang="en-US" altLang="en-US" sz="1200" dirty="0"/>
              <a:t>Amended claims during prosecution of 1</a:t>
            </a:r>
            <a:r>
              <a:rPr lang="en-US" altLang="en-US" sz="1200" baseline="30000" dirty="0"/>
              <a:t>st</a:t>
            </a:r>
            <a:r>
              <a:rPr lang="en-US" altLang="en-US" sz="1200" dirty="0"/>
              <a:t> application to add specific features without authorization from client.</a:t>
            </a:r>
          </a:p>
          <a:p>
            <a:pPr lvl="3">
              <a:spcBef>
                <a:spcPts val="0"/>
              </a:spcBef>
              <a:buFont typeface="Arial" panose="020B0604020202020204" pitchFamily="34" charset="0"/>
              <a:buChar char="•"/>
            </a:pPr>
            <a:r>
              <a:rPr lang="en-US" altLang="en-US" sz="1100" dirty="0"/>
              <a:t>1</a:t>
            </a:r>
            <a:r>
              <a:rPr lang="en-US" altLang="en-US" sz="1100" baseline="30000" dirty="0"/>
              <a:t>st</a:t>
            </a:r>
            <a:r>
              <a:rPr lang="en-US" altLang="en-US" sz="1100" dirty="0"/>
              <a:t> application issued as a patent.</a:t>
            </a:r>
          </a:p>
          <a:p>
            <a:pPr lvl="2">
              <a:spcBef>
                <a:spcPts val="0"/>
              </a:spcBef>
              <a:buFont typeface="Courier New" panose="02070309020205020404" pitchFamily="49" charset="0"/>
              <a:buChar char="-"/>
            </a:pPr>
            <a:r>
              <a:rPr lang="en-US" altLang="en-US" sz="1200" dirty="0"/>
              <a:t>Filed 2</a:t>
            </a:r>
            <a:r>
              <a:rPr lang="en-US" altLang="en-US" sz="1200" baseline="30000" dirty="0"/>
              <a:t>nd</a:t>
            </a:r>
            <a:r>
              <a:rPr lang="en-US" altLang="en-US" sz="1200" dirty="0"/>
              <a:t> application on another aspect of client’s invention, and again offered money-back guarantee.</a:t>
            </a:r>
          </a:p>
          <a:p>
            <a:pPr lvl="3">
              <a:spcBef>
                <a:spcPts val="0"/>
              </a:spcBef>
              <a:buFont typeface="Arial" panose="020B0604020202020204" pitchFamily="34" charset="0"/>
              <a:buChar char="•"/>
            </a:pPr>
            <a:r>
              <a:rPr lang="en-US" altLang="en-US" sz="1100" dirty="0"/>
              <a:t>The prior patent presented an obstacle to broad protection in the 2</a:t>
            </a:r>
            <a:r>
              <a:rPr lang="en-US" altLang="en-US" sz="1100" baseline="30000" dirty="0"/>
              <a:t>nd</a:t>
            </a:r>
            <a:r>
              <a:rPr lang="en-US" altLang="en-US" sz="1100" dirty="0"/>
              <a:t> application.</a:t>
            </a:r>
          </a:p>
          <a:p>
            <a:pPr lvl="2">
              <a:spcBef>
                <a:spcPts val="0"/>
              </a:spcBef>
              <a:buFont typeface="Courier New" panose="02070309020205020404" pitchFamily="49" charset="0"/>
              <a:buChar char="-"/>
            </a:pPr>
            <a:r>
              <a:rPr lang="en-US" altLang="en-US" sz="1200" dirty="0"/>
              <a:t>Prior to filing 2</a:t>
            </a:r>
            <a:r>
              <a:rPr lang="en-US" altLang="en-US" sz="1200" baseline="30000" dirty="0"/>
              <a:t>nd</a:t>
            </a:r>
            <a:r>
              <a:rPr lang="en-US" altLang="en-US" sz="1200" dirty="0"/>
              <a:t> application, attorney inserted additional features into specification without informing client.</a:t>
            </a:r>
          </a:p>
          <a:p>
            <a:pPr lvl="2">
              <a:spcBef>
                <a:spcPts val="0"/>
              </a:spcBef>
              <a:buFont typeface="Courier New" panose="02070309020205020404" pitchFamily="49" charset="0"/>
              <a:buChar char="-"/>
            </a:pPr>
            <a:r>
              <a:rPr lang="en-US" altLang="en-US" sz="1200" dirty="0"/>
              <a:t>During prosecution, the additional features were added to claims to overcome rejection using prior patent without client authorization.</a:t>
            </a:r>
          </a:p>
          <a:p>
            <a:pPr lvl="2">
              <a:spcBef>
                <a:spcPts val="0"/>
              </a:spcBef>
              <a:buFont typeface="Courier New" panose="02070309020205020404" pitchFamily="49" charset="0"/>
              <a:buChar char="-"/>
            </a:pPr>
            <a:r>
              <a:rPr lang="en-US" altLang="en-US" sz="1200" dirty="0"/>
              <a:t>On multiple occasions, attorney paid the client not to file an ethics grievance.</a:t>
            </a:r>
          </a:p>
          <a:p>
            <a:pPr lvl="1">
              <a:spcBef>
                <a:spcPts val="0"/>
              </a:spcBef>
              <a:buFont typeface="Arial" panose="020B0604020202020204" pitchFamily="34" charset="0"/>
              <a:buChar char="•"/>
            </a:pPr>
            <a:r>
              <a:rPr lang="en-US" altLang="en-US" sz="1400" dirty="0"/>
              <a:t>Aggravating factors included prior disciplinary history.</a:t>
            </a:r>
          </a:p>
          <a:p>
            <a:pPr lvl="1">
              <a:spcBef>
                <a:spcPts val="0"/>
              </a:spcBef>
              <a:buFont typeface="Arial" panose="020B0604020202020204" pitchFamily="34" charset="0"/>
              <a:buChar char="•"/>
            </a:pPr>
            <a:r>
              <a:rPr lang="en-US" altLang="en-US" sz="1400" dirty="0"/>
              <a:t>Excluded from practice.</a:t>
            </a:r>
          </a:p>
          <a:p>
            <a:pPr lvl="1">
              <a:spcBef>
                <a:spcPts val="0"/>
              </a:spcBef>
              <a:buFont typeface="Arial" panose="020B0604020202020204" pitchFamily="34" charset="0"/>
              <a:buChar char="•"/>
            </a:pPr>
            <a:r>
              <a:rPr lang="en-US" altLang="en-US" sz="1400" dirty="0"/>
              <a:t>Rule highlights:</a:t>
            </a:r>
          </a:p>
          <a:p>
            <a:pPr lvl="2">
              <a:spcBef>
                <a:spcPts val="0"/>
              </a:spcBef>
              <a:buFont typeface="Courier New" panose="02070309020205020404" pitchFamily="49" charset="0"/>
              <a:buChar char="-"/>
            </a:pPr>
            <a:r>
              <a:rPr lang="en-US" altLang="en-US" sz="1200" dirty="0"/>
              <a:t>37 C.F.R. § 10.23(c)(2)(i) – Giving false or misleading information to a client in connection with USPTO business</a:t>
            </a:r>
          </a:p>
          <a:p>
            <a:pPr lvl="2">
              <a:spcBef>
                <a:spcPts val="0"/>
              </a:spcBef>
              <a:buFont typeface="Courier New" panose="02070309020205020404" pitchFamily="49" charset="0"/>
              <a:buChar char="-"/>
            </a:pPr>
            <a:r>
              <a:rPr lang="en-US" altLang="en-US" sz="1200" dirty="0"/>
              <a:t>37 C.F.R. §§ 10.23(b)(5) &amp; 11.804(d) – Conduct prejudicial to the administration of justice</a:t>
            </a:r>
          </a:p>
        </p:txBody>
      </p:sp>
      <p:sp>
        <p:nvSpPr>
          <p:cNvPr id="4" name="Slide Number Placeholder 3"/>
          <p:cNvSpPr>
            <a:spLocks noGrp="1"/>
          </p:cNvSpPr>
          <p:nvPr>
            <p:ph type="sldNum" sz="quarter" idx="10"/>
          </p:nvPr>
        </p:nvSpPr>
        <p:spPr>
          <a:xfrm>
            <a:off x="457200" y="5297488"/>
            <a:ext cx="2133600" cy="303212"/>
          </a:xfrm>
        </p:spPr>
        <p:txBody>
          <a:bodyPr/>
          <a:lstStyle/>
          <a:p>
            <a:fld id="{92DA454B-C859-4892-B9FA-68B588C9F547}" type="slidenum">
              <a:rPr lang="en-US" smtClean="0"/>
              <a:pPr/>
              <a:t>34</a:t>
            </a:fld>
            <a:endParaRPr lang="en-US" dirty="0"/>
          </a:p>
        </p:txBody>
      </p:sp>
    </p:spTree>
    <p:extLst>
      <p:ext uri="{BB962C8B-B14F-4D97-AF65-F5344CB8AC3E}">
        <p14:creationId xmlns:p14="http://schemas.microsoft.com/office/powerpoint/2010/main" val="41118623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3200" dirty="0"/>
              <a:t>Unauthorized practice of law/  commingling funds</a:t>
            </a:r>
            <a:endParaRPr lang="en-US" sz="3200" dirty="0"/>
          </a:p>
        </p:txBody>
      </p:sp>
      <p:sp>
        <p:nvSpPr>
          <p:cNvPr id="3" name="Content Placeholder 2"/>
          <p:cNvSpPr>
            <a:spLocks noGrp="1"/>
          </p:cNvSpPr>
          <p:nvPr>
            <p:ph idx="1"/>
          </p:nvPr>
        </p:nvSpPr>
        <p:spPr>
          <a:xfrm>
            <a:off x="457200" y="1401417"/>
            <a:ext cx="8229600" cy="3724357"/>
          </a:xfrm>
        </p:spPr>
        <p:txBody>
          <a:bodyPr>
            <a:noAutofit/>
          </a:bodyPr>
          <a:lstStyle/>
          <a:p>
            <a:pPr marL="0" indent="0">
              <a:spcBef>
                <a:spcPts val="0"/>
              </a:spcBef>
              <a:buNone/>
            </a:pPr>
            <a:r>
              <a:rPr lang="en-US" altLang="en-US" sz="1800" b="1" i="1" dirty="0"/>
              <a:t>In re Kroll</a:t>
            </a:r>
            <a:r>
              <a:rPr lang="en-US" altLang="en-US" sz="1800" i="1" dirty="0"/>
              <a:t>, </a:t>
            </a:r>
            <a:r>
              <a:rPr lang="en-US" altLang="en-US" sz="1800" dirty="0"/>
              <a:t>Proceeding No. D2019-15 (USPTO April 5, 2021)</a:t>
            </a:r>
          </a:p>
          <a:p>
            <a:pPr lvl="1">
              <a:spcBef>
                <a:spcPts val="0"/>
              </a:spcBef>
              <a:buFont typeface="Arial" panose="020B0604020202020204" pitchFamily="34" charset="0"/>
              <a:buChar char="•"/>
            </a:pPr>
            <a:r>
              <a:rPr lang="en-US" altLang="en-US" sz="1400" dirty="0"/>
              <a:t>Respondent was excluded patent attorney</a:t>
            </a:r>
          </a:p>
          <a:p>
            <a:pPr lvl="2">
              <a:spcBef>
                <a:spcPts val="0"/>
              </a:spcBef>
              <a:buFont typeface="Courier New" panose="02070309020205020404" pitchFamily="49" charset="0"/>
              <a:buChar char="-"/>
            </a:pPr>
            <a:r>
              <a:rPr lang="en-US" altLang="en-US" sz="1200" dirty="0"/>
              <a:t>Failed to withdraw from patent applications after suspension (2016) and exclusion (2017).</a:t>
            </a:r>
          </a:p>
          <a:p>
            <a:pPr lvl="2">
              <a:spcBef>
                <a:spcPts val="0"/>
              </a:spcBef>
              <a:buFont typeface="Courier New" panose="02070309020205020404" pitchFamily="49" charset="0"/>
              <a:buChar char="-"/>
            </a:pPr>
            <a:r>
              <a:rPr lang="en-US" altLang="en-US" sz="1200" dirty="0"/>
              <a:t>Continued to receive USPTO correspondence for client cases.</a:t>
            </a:r>
          </a:p>
          <a:p>
            <a:pPr lvl="2">
              <a:spcBef>
                <a:spcPts val="0"/>
              </a:spcBef>
              <a:buFont typeface="Courier New" panose="02070309020205020404" pitchFamily="49" charset="0"/>
              <a:buChar char="-"/>
            </a:pPr>
            <a:r>
              <a:rPr lang="en-US" altLang="en-US" sz="1200" dirty="0"/>
              <a:t>Continued to communicate with and advise clients on patent matters before the USPTO.</a:t>
            </a:r>
          </a:p>
          <a:p>
            <a:pPr lvl="3">
              <a:spcBef>
                <a:spcPts val="0"/>
              </a:spcBef>
              <a:buFont typeface="Courier New" panose="02070309020205020404" pitchFamily="49" charset="0"/>
              <a:buChar char="-"/>
            </a:pPr>
            <a:r>
              <a:rPr lang="en-US" altLang="en-US" sz="1200" dirty="0"/>
              <a:t>Also signed and filed TM documents and participated in interview with TM examiner.</a:t>
            </a:r>
          </a:p>
          <a:p>
            <a:pPr lvl="2">
              <a:spcBef>
                <a:spcPts val="0"/>
              </a:spcBef>
              <a:buFont typeface="Courier New" panose="02070309020205020404" pitchFamily="49" charset="0"/>
              <a:buChar char="-"/>
            </a:pPr>
            <a:r>
              <a:rPr lang="en-US" altLang="en-US" sz="1200" dirty="0"/>
              <a:t>Maintained “working relationship” with registered attorney from separate legal practice.</a:t>
            </a:r>
          </a:p>
          <a:p>
            <a:pPr lvl="3">
              <a:spcBef>
                <a:spcPts val="0"/>
              </a:spcBef>
              <a:buFont typeface="Courier New" panose="02070309020205020404" pitchFamily="49" charset="0"/>
              <a:buChar char="-"/>
            </a:pPr>
            <a:r>
              <a:rPr lang="en-US" altLang="en-US" sz="1200" dirty="0"/>
              <a:t>Respondent would draft patent applications and registered attorney would sign and file applications with the USPTO.</a:t>
            </a:r>
          </a:p>
          <a:p>
            <a:pPr lvl="2">
              <a:spcBef>
                <a:spcPts val="0"/>
              </a:spcBef>
              <a:buFont typeface="Courier New" panose="02070309020205020404" pitchFamily="49" charset="0"/>
              <a:buChar char="-"/>
            </a:pPr>
            <a:r>
              <a:rPr lang="en-US" altLang="en-US" sz="1200" dirty="0"/>
              <a:t>Respondent claimed that because he still held a state law license, he was entitled to communicate with clients.</a:t>
            </a:r>
          </a:p>
          <a:p>
            <a:pPr lvl="2">
              <a:spcBef>
                <a:spcPts val="0"/>
              </a:spcBef>
              <a:buFont typeface="Courier New" panose="02070309020205020404" pitchFamily="49" charset="0"/>
              <a:buChar char="-"/>
            </a:pPr>
            <a:r>
              <a:rPr lang="en-US" altLang="en-US" sz="1200" dirty="0"/>
              <a:t>Respondent collected fees from clients and paid a portion to registered attorney.</a:t>
            </a:r>
          </a:p>
          <a:p>
            <a:pPr lvl="3">
              <a:spcBef>
                <a:spcPts val="0"/>
              </a:spcBef>
              <a:buFont typeface="Courier New" panose="02070309020205020404" pitchFamily="49" charset="0"/>
              <a:buChar char="-"/>
            </a:pPr>
            <a:r>
              <a:rPr lang="en-US" altLang="en-US" sz="1200" dirty="0"/>
              <a:t>Clients did not consent to this fee-sharing arrangement.</a:t>
            </a:r>
          </a:p>
          <a:p>
            <a:pPr lvl="2">
              <a:spcBef>
                <a:spcPts val="0"/>
              </a:spcBef>
              <a:buFont typeface="Courier New" panose="02070309020205020404" pitchFamily="49" charset="0"/>
              <a:buChar char="-"/>
            </a:pPr>
            <a:r>
              <a:rPr lang="en-US" altLang="en-US" sz="1200" dirty="0"/>
              <a:t>Personal account held by respondent’s wife held client funds.</a:t>
            </a:r>
          </a:p>
          <a:p>
            <a:pPr lvl="1">
              <a:spcBef>
                <a:spcPts val="0"/>
              </a:spcBef>
              <a:buFont typeface="Arial" panose="020B0604020202020204" pitchFamily="34" charset="0"/>
              <a:buChar char="•"/>
            </a:pPr>
            <a:r>
              <a:rPr lang="en-US" altLang="en-US" sz="1400" dirty="0"/>
              <a:t>Excluded from practice.</a:t>
            </a:r>
          </a:p>
          <a:p>
            <a:pPr lvl="1">
              <a:spcBef>
                <a:spcPts val="0"/>
              </a:spcBef>
              <a:buFont typeface="Arial" panose="020B0604020202020204" pitchFamily="34" charset="0"/>
              <a:buChar char="•"/>
            </a:pPr>
            <a:r>
              <a:rPr lang="en-US" altLang="en-US" sz="1400" dirty="0"/>
              <a:t>Rule highlights:</a:t>
            </a:r>
          </a:p>
          <a:p>
            <a:pPr lvl="2">
              <a:spcBef>
                <a:spcPts val="0"/>
              </a:spcBef>
              <a:buFont typeface="Courier New" panose="02070309020205020404" pitchFamily="49" charset="0"/>
              <a:buChar char="-"/>
            </a:pPr>
            <a:r>
              <a:rPr lang="en-US" altLang="en-US" sz="1200" dirty="0"/>
              <a:t>37 C.F.R. § 11.58(e) (now 37 C.F.R. § 11.58(h)) – Aiding a registered practitioner while suspended/excluded</a:t>
            </a:r>
          </a:p>
          <a:p>
            <a:pPr lvl="2">
              <a:spcBef>
                <a:spcPts val="0"/>
              </a:spcBef>
              <a:buFont typeface="Courier New" panose="02070309020205020404" pitchFamily="49" charset="0"/>
              <a:buChar char="-"/>
            </a:pPr>
            <a:r>
              <a:rPr lang="en-US" altLang="en-US" sz="1200" dirty="0"/>
              <a:t>37 C.F.R. § 11.804(d) – Conduct prejudicial to the administration of justice</a:t>
            </a:r>
          </a:p>
          <a:p>
            <a:pPr lvl="2">
              <a:spcBef>
                <a:spcPts val="0"/>
              </a:spcBef>
              <a:buFont typeface="Courier New" panose="02070309020205020404" pitchFamily="49" charset="0"/>
              <a:buChar char="-"/>
            </a:pPr>
            <a:r>
              <a:rPr lang="en-US" altLang="en-US" sz="1200" dirty="0"/>
              <a:t>37 C.F.R. § 11.105(e) – Division of fees between practitioners not in the same firm</a:t>
            </a:r>
          </a:p>
          <a:p>
            <a:pPr lvl="2">
              <a:spcBef>
                <a:spcPts val="0"/>
              </a:spcBef>
              <a:buFont typeface="Courier New" panose="02070309020205020404" pitchFamily="49" charset="0"/>
              <a:buChar char="-"/>
            </a:pPr>
            <a:r>
              <a:rPr lang="en-US" altLang="en-US" sz="1200" dirty="0"/>
              <a:t>37 C.F.R. §§ 11.115(a), (c), &amp; (f) – Safekeeping property</a:t>
            </a:r>
          </a:p>
        </p:txBody>
      </p:sp>
      <p:sp>
        <p:nvSpPr>
          <p:cNvPr id="4" name="Slide Number Placeholder 3"/>
          <p:cNvSpPr>
            <a:spLocks noGrp="1"/>
          </p:cNvSpPr>
          <p:nvPr>
            <p:ph type="sldNum" sz="quarter" idx="10"/>
          </p:nvPr>
        </p:nvSpPr>
        <p:spPr/>
        <p:txBody>
          <a:bodyPr/>
          <a:lstStyle/>
          <a:p>
            <a:fld id="{92DA454B-C859-4892-B9FA-68B588C9F547}" type="slidenum">
              <a:rPr lang="en-US" smtClean="0"/>
              <a:pPr/>
              <a:t>35</a:t>
            </a:fld>
            <a:endParaRPr lang="en-US" dirty="0"/>
          </a:p>
        </p:txBody>
      </p:sp>
    </p:spTree>
    <p:extLst>
      <p:ext uri="{BB962C8B-B14F-4D97-AF65-F5344CB8AC3E}">
        <p14:creationId xmlns:p14="http://schemas.microsoft.com/office/powerpoint/2010/main" val="15747448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4019"/>
            <a:ext cx="8229600" cy="884058"/>
          </a:xfrm>
        </p:spPr>
        <p:txBody>
          <a:bodyPr>
            <a:normAutofit/>
          </a:bodyPr>
          <a:lstStyle/>
          <a:p>
            <a:r>
              <a:rPr lang="en-US" sz="3400" dirty="0">
                <a:latin typeface="Segoe UI" pitchFamily="34" charset="0"/>
              </a:rPr>
              <a:t>Commingling funds/neglect</a:t>
            </a:r>
            <a:endParaRPr lang="en-US" sz="3400" dirty="0"/>
          </a:p>
        </p:txBody>
      </p:sp>
      <p:sp>
        <p:nvSpPr>
          <p:cNvPr id="3" name="Content Placeholder 2"/>
          <p:cNvSpPr>
            <a:spLocks noGrp="1"/>
          </p:cNvSpPr>
          <p:nvPr>
            <p:ph idx="1"/>
          </p:nvPr>
        </p:nvSpPr>
        <p:spPr>
          <a:xfrm>
            <a:off x="322642" y="1013123"/>
            <a:ext cx="8320116" cy="4284365"/>
          </a:xfrm>
        </p:spPr>
        <p:txBody>
          <a:bodyPr>
            <a:noAutofit/>
          </a:bodyPr>
          <a:lstStyle/>
          <a:p>
            <a:pPr marL="0" indent="0">
              <a:spcBef>
                <a:spcPts val="0"/>
              </a:spcBef>
              <a:spcAft>
                <a:spcPts val="600"/>
              </a:spcAft>
              <a:buNone/>
              <a:defRPr/>
            </a:pPr>
            <a:r>
              <a:rPr lang="en-US" altLang="en-US" sz="2000" b="1" i="1" dirty="0"/>
              <a:t>In re </a:t>
            </a:r>
            <a:r>
              <a:rPr lang="en-US" altLang="en-US" sz="2000" b="1" i="1" dirty="0" err="1"/>
              <a:t>Chirnomas</a:t>
            </a:r>
            <a:r>
              <a:rPr lang="en-US" altLang="en-US" sz="2000" b="1" dirty="0"/>
              <a:t>, </a:t>
            </a:r>
            <a:r>
              <a:rPr lang="en-US" altLang="en-US" sz="2000" dirty="0"/>
              <a:t>Proceeding No. D2020-29 (USPTO Apr 29, 2021)</a:t>
            </a:r>
          </a:p>
          <a:p>
            <a:pPr lvl="1">
              <a:spcBef>
                <a:spcPts val="0"/>
              </a:spcBef>
              <a:buFont typeface="Arial" panose="020B0604020202020204" pitchFamily="34" charset="0"/>
              <a:buChar char="•"/>
              <a:defRPr/>
            </a:pPr>
            <a:r>
              <a:rPr lang="en-US" altLang="en-US" sz="1600" dirty="0"/>
              <a:t>Disciplinary complaint alleged:</a:t>
            </a:r>
          </a:p>
          <a:p>
            <a:pPr lvl="2">
              <a:spcBef>
                <a:spcPts val="0"/>
              </a:spcBef>
              <a:buFont typeface="Courier New" panose="02070309020205020404" pitchFamily="49" charset="0"/>
              <a:buChar char="-"/>
              <a:defRPr/>
            </a:pPr>
            <a:r>
              <a:rPr lang="en-US" altLang="en-US" sz="1400" dirty="0"/>
              <a:t>Respondent retained by foreign client to prepare and file a national stage utility patent application with the USPTO. </a:t>
            </a:r>
          </a:p>
          <a:p>
            <a:pPr lvl="2">
              <a:spcBef>
                <a:spcPts val="0"/>
              </a:spcBef>
              <a:buFont typeface="Courier New" panose="02070309020205020404" pitchFamily="49" charset="0"/>
              <a:buChar char="-"/>
              <a:defRPr/>
            </a:pPr>
            <a:r>
              <a:rPr lang="en-US" altLang="en-US" sz="1400" dirty="0"/>
              <a:t>Filed the application but did not submit payment to the USPTO for any of the filing fees.</a:t>
            </a:r>
          </a:p>
          <a:p>
            <a:pPr lvl="2">
              <a:spcBef>
                <a:spcPts val="0"/>
              </a:spcBef>
              <a:buFont typeface="Courier New" panose="02070309020205020404" pitchFamily="49" charset="0"/>
              <a:buChar char="-"/>
              <a:defRPr/>
            </a:pPr>
            <a:r>
              <a:rPr lang="en-US" altLang="en-US" sz="1400" dirty="0"/>
              <a:t>Invoiced client for fees associated with filing the application and Respondent’s legal services.  </a:t>
            </a:r>
          </a:p>
          <a:p>
            <a:pPr lvl="2">
              <a:spcBef>
                <a:spcPts val="0"/>
              </a:spcBef>
              <a:buFont typeface="Courier New" panose="02070309020205020404" pitchFamily="49" charset="0"/>
              <a:buChar char="-"/>
              <a:defRPr/>
            </a:pPr>
            <a:r>
              <a:rPr lang="en-US" altLang="en-US" sz="1400" dirty="0"/>
              <a:t>Had client wire funds for the total amount of fees (including an advance payment of expenses) to personal bank account.</a:t>
            </a:r>
          </a:p>
          <a:p>
            <a:pPr lvl="2">
              <a:spcBef>
                <a:spcPts val="0"/>
              </a:spcBef>
              <a:buFont typeface="Courier New" panose="02070309020205020404" pitchFamily="49" charset="0"/>
              <a:buChar char="-"/>
              <a:defRPr/>
            </a:pPr>
            <a:r>
              <a:rPr lang="en-US" altLang="en-US" sz="1400" dirty="0">
                <a:solidFill>
                  <a:prstClr val="black"/>
                </a:solidFill>
              </a:rPr>
              <a:t>Failed to notify the client of Notice of Insufficient Basic National Fee Required and subsequent Notice of Abandonment sent by USPTO.</a:t>
            </a:r>
          </a:p>
          <a:p>
            <a:pPr lvl="2">
              <a:spcBef>
                <a:spcPts val="0"/>
              </a:spcBef>
              <a:buFont typeface="Courier New" panose="02070309020205020404" pitchFamily="49" charset="0"/>
              <a:buChar char="-"/>
              <a:defRPr/>
            </a:pPr>
            <a:r>
              <a:rPr lang="en-US" altLang="en-US" sz="1400" dirty="0">
                <a:solidFill>
                  <a:prstClr val="black"/>
                </a:solidFill>
              </a:rPr>
              <a:t>Client attempted to contact Respondent on several occasions regarding the abandonment but Respondent never responded.</a:t>
            </a:r>
          </a:p>
          <a:p>
            <a:pPr lvl="1">
              <a:spcBef>
                <a:spcPts val="0"/>
              </a:spcBef>
              <a:buFont typeface="Arial" panose="020B0604020202020204" pitchFamily="34" charset="0"/>
              <a:buChar char="•"/>
              <a:defRPr/>
            </a:pPr>
            <a:r>
              <a:rPr lang="en-US" altLang="en-US" sz="1600" dirty="0"/>
              <a:t>Exclusion from practice before the Office. </a:t>
            </a:r>
          </a:p>
          <a:p>
            <a:pPr lvl="1">
              <a:spcBef>
                <a:spcPts val="0"/>
              </a:spcBef>
              <a:buFont typeface="Arial" panose="020B0604020202020204" pitchFamily="34" charset="0"/>
              <a:buChar char="•"/>
              <a:defRPr/>
            </a:pPr>
            <a:r>
              <a:rPr lang="en-US" altLang="en-US" sz="1600" dirty="0">
                <a:solidFill>
                  <a:prstClr val="black"/>
                </a:solidFill>
              </a:rPr>
              <a:t>Rule highlights:</a:t>
            </a:r>
            <a:endParaRPr lang="en-US" altLang="en-US" sz="1600" dirty="0"/>
          </a:p>
          <a:p>
            <a:pPr lvl="2">
              <a:spcBef>
                <a:spcPts val="0"/>
              </a:spcBef>
              <a:buFont typeface="Courier New" panose="02070309020205020404" pitchFamily="49" charset="0"/>
              <a:buChar char="-"/>
              <a:defRPr/>
            </a:pPr>
            <a:r>
              <a:rPr lang="en-US" altLang="en-US" sz="1400" dirty="0">
                <a:solidFill>
                  <a:prstClr val="black"/>
                </a:solidFill>
              </a:rPr>
              <a:t>37 C.F.R. § 11.103 – Diligence and promptness in representing a client</a:t>
            </a:r>
          </a:p>
          <a:p>
            <a:pPr lvl="2">
              <a:spcBef>
                <a:spcPts val="0"/>
              </a:spcBef>
              <a:buFont typeface="Courier New" panose="02070309020205020404" pitchFamily="49" charset="0"/>
              <a:buChar char="-"/>
              <a:defRPr/>
            </a:pPr>
            <a:r>
              <a:rPr lang="en-US" altLang="en-US" sz="1400" dirty="0">
                <a:solidFill>
                  <a:prstClr val="black"/>
                </a:solidFill>
              </a:rPr>
              <a:t>37 C.F.R. §§ 11.104(a)(3) &amp; (a)(4) – Client communication </a:t>
            </a:r>
          </a:p>
          <a:p>
            <a:pPr lvl="2">
              <a:spcBef>
                <a:spcPts val="0"/>
              </a:spcBef>
              <a:buFont typeface="Courier New" panose="02070309020205020404" pitchFamily="49" charset="0"/>
              <a:buChar char="-"/>
              <a:defRPr/>
            </a:pPr>
            <a:r>
              <a:rPr lang="en-US" altLang="en-US" sz="1400" dirty="0">
                <a:solidFill>
                  <a:prstClr val="black"/>
                </a:solidFill>
              </a:rPr>
              <a:t>37 C.F.R. §§ 11.115(a), (c) &amp; (d) – Safekeeping property</a:t>
            </a:r>
          </a:p>
          <a:p>
            <a:pPr lvl="2">
              <a:spcBef>
                <a:spcPts val="0"/>
              </a:spcBef>
              <a:buFont typeface="Courier New" panose="02070309020205020404" pitchFamily="49" charset="0"/>
              <a:buChar char="-"/>
              <a:defRPr/>
            </a:pPr>
            <a:r>
              <a:rPr lang="en-US" altLang="en-US" sz="1400" dirty="0">
                <a:solidFill>
                  <a:prstClr val="black"/>
                </a:solidFill>
              </a:rPr>
              <a:t>37 C.F.R. § 11.116 – Protecting client’s interests on termination</a:t>
            </a:r>
          </a:p>
          <a:p>
            <a:pPr lvl="2">
              <a:spcBef>
                <a:spcPts val="0"/>
              </a:spcBef>
              <a:buFont typeface="Courier New" panose="02070309020205020404" pitchFamily="49" charset="0"/>
              <a:buChar char="-"/>
              <a:defRPr/>
            </a:pPr>
            <a:r>
              <a:rPr lang="en-US" altLang="en-US" sz="1400" dirty="0">
                <a:solidFill>
                  <a:prstClr val="black"/>
                </a:solidFill>
              </a:rPr>
              <a:t>37 C.F.R. § 11.804(c) – Dishonesty, fraud, deceit or misrepresentation</a:t>
            </a:r>
            <a:endParaRPr lang="en-US" altLang="en-US" sz="1400" dirty="0"/>
          </a:p>
          <a:p>
            <a:pPr lvl="2">
              <a:spcBef>
                <a:spcPts val="0"/>
              </a:spcBef>
              <a:buFont typeface="Courier New" panose="02070309020205020404" pitchFamily="49" charset="0"/>
              <a:buChar char="-"/>
              <a:defRPr/>
            </a:pPr>
            <a:endParaRPr lang="en-US" altLang="en-US" sz="1600" b="1" dirty="0"/>
          </a:p>
          <a:p>
            <a:pPr marL="914400" lvl="2" indent="0">
              <a:spcBef>
                <a:spcPts val="0"/>
              </a:spcBef>
              <a:buNone/>
              <a:defRPr/>
            </a:pPr>
            <a:r>
              <a:rPr lang="en-US" altLang="en-US" sz="1600" b="1" dirty="0"/>
              <a:t> </a:t>
            </a:r>
          </a:p>
          <a:p>
            <a:pPr marL="914400" lvl="2" indent="0">
              <a:spcBef>
                <a:spcPts val="0"/>
              </a:spcBef>
              <a:buNone/>
              <a:defRPr/>
            </a:pPr>
            <a:endParaRPr lang="en-US" altLang="en-US" sz="1800" dirty="0"/>
          </a:p>
          <a:p>
            <a:pPr lvl="2">
              <a:spcBef>
                <a:spcPts val="0"/>
              </a:spcBef>
              <a:buFont typeface="Arial" panose="020B0604020202020204" pitchFamily="34" charset="0"/>
              <a:buChar char="•"/>
              <a:defRPr/>
            </a:pPr>
            <a:endParaRPr lang="en-US" altLang="en-US" sz="1600" dirty="0"/>
          </a:p>
          <a:p>
            <a:pPr marL="457200" lvl="1" indent="0">
              <a:spcBef>
                <a:spcPts val="0"/>
              </a:spcBef>
              <a:buNone/>
              <a:defRPr/>
            </a:pPr>
            <a:endParaRPr lang="en-US" altLang="en-US" sz="2000" dirty="0"/>
          </a:p>
          <a:p>
            <a:pPr lvl="1">
              <a:spcBef>
                <a:spcPts val="0"/>
              </a:spcBef>
              <a:defRPr/>
            </a:pPr>
            <a:endParaRPr lang="en-US" altLang="en-US" sz="2400" dirty="0"/>
          </a:p>
          <a:p>
            <a:endParaRPr lang="en-US" dirty="0"/>
          </a:p>
        </p:txBody>
      </p:sp>
      <p:sp>
        <p:nvSpPr>
          <p:cNvPr id="4" name="Slide Number Placeholder 3"/>
          <p:cNvSpPr>
            <a:spLocks noGrp="1"/>
          </p:cNvSpPr>
          <p:nvPr>
            <p:ph type="sldNum" sz="quarter" idx="10"/>
          </p:nvPr>
        </p:nvSpPr>
        <p:spPr/>
        <p:txBody>
          <a:bodyPr/>
          <a:lstStyle/>
          <a:p>
            <a:fld id="{92DA454B-C859-4892-B9FA-68B588C9F547}" type="slidenum">
              <a:rPr lang="en-US" smtClean="0"/>
              <a:t>36</a:t>
            </a:fld>
            <a:endParaRPr lang="en-US" dirty="0"/>
          </a:p>
        </p:txBody>
      </p:sp>
    </p:spTree>
    <p:extLst>
      <p:ext uri="{BB962C8B-B14F-4D97-AF65-F5344CB8AC3E}">
        <p14:creationId xmlns:p14="http://schemas.microsoft.com/office/powerpoint/2010/main" val="21807101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EthicsVideo">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1569025" y="1020258"/>
            <a:ext cx="5815445" cy="3271188"/>
          </a:xfrm>
          <a:prstGeom prst="rect">
            <a:avLst/>
          </a:prstGeom>
        </p:spPr>
      </p:pic>
      <p:sp>
        <p:nvSpPr>
          <p:cNvPr id="3" name="Slide Number Placeholder 2"/>
          <p:cNvSpPr>
            <a:spLocks noGrp="1"/>
          </p:cNvSpPr>
          <p:nvPr>
            <p:ph type="sldNum"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2DA454B-C859-4892-B9FA-68B588C9F547}" type="slidenum">
              <a:rPr kumimoji="0" lang="en-US" sz="800" b="0" i="0" u="none" strike="noStrike" kern="1200" cap="none" spc="0" normalizeH="0" baseline="0" noProof="0" smtClean="0">
                <a:ln>
                  <a:noFill/>
                </a:ln>
                <a:solidFill>
                  <a:prstClr val="black"/>
                </a:solidFill>
                <a:effectLst/>
                <a:uLnTx/>
                <a:uFillTx/>
                <a:latin typeface="Segoe U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37</a:t>
            </a:fld>
            <a:endParaRPr kumimoji="0" lang="en-US" sz="800" b="0" i="0" u="none" strike="noStrike" kern="1200" cap="none" spc="0" normalizeH="0" baseline="0" noProof="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239329180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400" dirty="0">
                <a:latin typeface="Segoe UI" pitchFamily="34" charset="0"/>
              </a:rPr>
              <a:t>Disreputable or gross misconduct</a:t>
            </a:r>
            <a:endParaRPr lang="en-US" sz="3400" dirty="0"/>
          </a:p>
        </p:txBody>
      </p:sp>
      <p:sp>
        <p:nvSpPr>
          <p:cNvPr id="3" name="Content Placeholder 2"/>
          <p:cNvSpPr>
            <a:spLocks noGrp="1"/>
          </p:cNvSpPr>
          <p:nvPr>
            <p:ph idx="1"/>
          </p:nvPr>
        </p:nvSpPr>
        <p:spPr>
          <a:xfrm>
            <a:off x="406400" y="999456"/>
            <a:ext cx="8229600" cy="3347989"/>
          </a:xfrm>
        </p:spPr>
        <p:txBody>
          <a:bodyPr>
            <a:noAutofit/>
          </a:bodyPr>
          <a:lstStyle/>
          <a:p>
            <a:pPr marL="0" indent="0">
              <a:spcBef>
                <a:spcPts val="0"/>
              </a:spcBef>
              <a:spcAft>
                <a:spcPts val="600"/>
              </a:spcAft>
              <a:buNone/>
              <a:defRPr/>
            </a:pPr>
            <a:r>
              <a:rPr lang="en-US" altLang="en-US" sz="2100" b="1" i="1" dirty="0"/>
              <a:t>In re Schroeder, </a:t>
            </a:r>
            <a:r>
              <a:rPr lang="en-US" altLang="en-US" sz="2100" dirty="0"/>
              <a:t>Proceeding No. D2014-08 (USPTO May 18, 2015)</a:t>
            </a:r>
          </a:p>
          <a:p>
            <a:pPr lvl="1">
              <a:spcBef>
                <a:spcPts val="0"/>
              </a:spcBef>
              <a:buFont typeface="Arial" panose="020B0604020202020204" pitchFamily="34" charset="0"/>
              <a:buChar char="•"/>
              <a:defRPr/>
            </a:pPr>
            <a:r>
              <a:rPr lang="en-US" altLang="en-US" sz="1800" dirty="0"/>
              <a:t>Patent Attorney:</a:t>
            </a:r>
          </a:p>
          <a:p>
            <a:pPr lvl="2">
              <a:spcBef>
                <a:spcPts val="0"/>
              </a:spcBef>
              <a:buFont typeface="Segoe UI" panose="020B0502040204020203" pitchFamily="34" charset="0"/>
              <a:buChar char="−"/>
              <a:defRPr/>
            </a:pPr>
            <a:r>
              <a:rPr lang="en-US" altLang="en-US" sz="1600" dirty="0"/>
              <a:t>Submitted unprofessional remarks in two separate Office action responses.</a:t>
            </a:r>
          </a:p>
          <a:p>
            <a:pPr lvl="2">
              <a:spcBef>
                <a:spcPts val="0"/>
              </a:spcBef>
              <a:buFont typeface="Segoe UI" panose="020B0502040204020203" pitchFamily="34" charset="0"/>
              <a:buChar char="−"/>
              <a:defRPr/>
            </a:pPr>
            <a:r>
              <a:rPr lang="en-US" altLang="en-US" sz="1600" dirty="0"/>
              <a:t>Remarks were ultimately stricken from application files pursuant to                    37 C.F.R. </a:t>
            </a:r>
            <a:r>
              <a:rPr lang="en-US" altLang="en-US" sz="1600" dirty="0">
                <a:latin typeface="Segoe UI" pitchFamily="34" charset="0"/>
              </a:rPr>
              <a:t>§ </a:t>
            </a:r>
            <a:r>
              <a:rPr lang="en-US" altLang="en-US" sz="1600" dirty="0"/>
              <a:t>11.18(c)(1).</a:t>
            </a:r>
          </a:p>
          <a:p>
            <a:pPr lvl="2">
              <a:spcBef>
                <a:spcPts val="0"/>
              </a:spcBef>
              <a:buFont typeface="Segoe UI" panose="020B0502040204020203" pitchFamily="34" charset="0"/>
              <a:buChar char="−"/>
              <a:defRPr/>
            </a:pPr>
            <a:r>
              <a:rPr lang="en-US" altLang="en-US" sz="1600" dirty="0"/>
              <a:t>Order noted that behavior was outside of the ordinary standard of professional obligation and client’s interests.</a:t>
            </a:r>
          </a:p>
          <a:p>
            <a:pPr lvl="2">
              <a:spcBef>
                <a:spcPts val="0"/>
              </a:spcBef>
              <a:buFont typeface="Segoe UI" panose="020B0502040204020203" pitchFamily="34" charset="0"/>
              <a:buChar char="−"/>
              <a:defRPr/>
            </a:pPr>
            <a:r>
              <a:rPr lang="en-US" altLang="en-US" sz="1600" dirty="0"/>
              <a:t>Aggravating factor: has not accepted responsibility or shown remorse for remarks.</a:t>
            </a:r>
          </a:p>
          <a:p>
            <a:pPr lvl="1">
              <a:spcBef>
                <a:spcPts val="0"/>
              </a:spcBef>
              <a:buFont typeface="Arial" panose="020B0604020202020204" pitchFamily="34" charset="0"/>
              <a:buChar char="•"/>
              <a:defRPr/>
            </a:pPr>
            <a:r>
              <a:rPr lang="en-US" altLang="en-US" sz="1800" dirty="0"/>
              <a:t>Default: 6-month suspension.</a:t>
            </a:r>
          </a:p>
          <a:p>
            <a:pPr lvl="1">
              <a:spcBef>
                <a:spcPts val="0"/>
              </a:spcBef>
              <a:buFont typeface="Arial" panose="020B0604020202020204" pitchFamily="34" charset="0"/>
              <a:buChar char="•"/>
              <a:defRPr/>
            </a:pPr>
            <a:r>
              <a:rPr lang="en-US" altLang="en-US" sz="1800" dirty="0"/>
              <a:t>Rule highlights:</a:t>
            </a:r>
          </a:p>
          <a:p>
            <a:pPr lvl="2">
              <a:spcBef>
                <a:spcPts val="0"/>
              </a:spcBef>
              <a:buFont typeface="Segoe UI" panose="020B0502040204020203" pitchFamily="34" charset="0"/>
              <a:buChar char="−"/>
              <a:defRPr/>
            </a:pPr>
            <a:r>
              <a:rPr lang="en-US" altLang="en-US" sz="1600" dirty="0"/>
              <a:t>37 C.F.R. </a:t>
            </a:r>
            <a:r>
              <a:rPr lang="en-US" sz="1600" dirty="0"/>
              <a:t>§ 10.23(a) – Disreputable or gross misconduct.</a:t>
            </a:r>
          </a:p>
          <a:p>
            <a:pPr lvl="2">
              <a:spcBef>
                <a:spcPts val="0"/>
              </a:spcBef>
              <a:buFont typeface="Segoe UI" panose="020B0502040204020203" pitchFamily="34" charset="0"/>
              <a:buChar char="−"/>
              <a:defRPr/>
            </a:pPr>
            <a:r>
              <a:rPr lang="en-US" altLang="en-US" sz="1600" dirty="0"/>
              <a:t>37 C.F.R. </a:t>
            </a:r>
            <a:r>
              <a:rPr lang="en-US" sz="1600" dirty="0"/>
              <a:t>§ 10.89(c)(5) – Discourteous conduct before the office.</a:t>
            </a:r>
          </a:p>
          <a:p>
            <a:pPr lvl="2">
              <a:spcBef>
                <a:spcPts val="0"/>
              </a:spcBef>
              <a:buFont typeface="Segoe UI" panose="020B0502040204020203" pitchFamily="34" charset="0"/>
              <a:buChar char="−"/>
              <a:defRPr/>
            </a:pPr>
            <a:r>
              <a:rPr lang="en-US" altLang="en-US" sz="1600" dirty="0"/>
              <a:t>37 C.F.R. </a:t>
            </a:r>
            <a:r>
              <a:rPr lang="en-US" sz="1600" dirty="0"/>
              <a:t>§ 10.23(b)(5) – Conduct prejudicial to the administration of justice.</a:t>
            </a:r>
          </a:p>
          <a:p>
            <a:pPr lvl="2">
              <a:spcBef>
                <a:spcPts val="0"/>
              </a:spcBef>
              <a:buFont typeface="Segoe UI" panose="020B0502040204020203" pitchFamily="34" charset="0"/>
              <a:buChar char="−"/>
              <a:defRPr/>
            </a:pPr>
            <a:r>
              <a:rPr lang="en-US" altLang="en-US" sz="1600" dirty="0"/>
              <a:t>37 C.F.R. </a:t>
            </a:r>
            <a:r>
              <a:rPr lang="en-US" sz="1600" dirty="0"/>
              <a:t>§ 11.18 – Certification upon filing of papers.</a:t>
            </a:r>
            <a:endParaRPr lang="en-US" altLang="en-US" sz="1600" dirty="0"/>
          </a:p>
          <a:p>
            <a:pPr lvl="1">
              <a:spcBef>
                <a:spcPts val="0"/>
              </a:spcBef>
              <a:defRPr/>
            </a:pPr>
            <a:endParaRPr lang="en-US" altLang="en-US" sz="2400" dirty="0"/>
          </a:p>
          <a:p>
            <a:endParaRPr lang="en-US" dirty="0"/>
          </a:p>
        </p:txBody>
      </p:sp>
      <p:sp>
        <p:nvSpPr>
          <p:cNvPr id="4" name="Slide Number Placeholder 3"/>
          <p:cNvSpPr>
            <a:spLocks noGrp="1"/>
          </p:cNvSpPr>
          <p:nvPr>
            <p:ph type="sldNum" sz="quarter" idx="10"/>
          </p:nvPr>
        </p:nvSpPr>
        <p:spPr/>
        <p:txBody>
          <a:bodyPr/>
          <a:lstStyle/>
          <a:p>
            <a:fld id="{92DA454B-C859-4892-B9FA-68B588C9F547}" type="slidenum">
              <a:rPr lang="en-US" smtClean="0"/>
              <a:t>38</a:t>
            </a:fld>
            <a:endParaRPr lang="en-US"/>
          </a:p>
        </p:txBody>
      </p:sp>
    </p:spTree>
    <p:extLst>
      <p:ext uri="{BB962C8B-B14F-4D97-AF65-F5344CB8AC3E}">
        <p14:creationId xmlns:p14="http://schemas.microsoft.com/office/powerpoint/2010/main" val="23008442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5883"/>
            <a:ext cx="8229600" cy="884058"/>
          </a:xfrm>
        </p:spPr>
        <p:txBody>
          <a:bodyPr>
            <a:normAutofit/>
          </a:bodyPr>
          <a:lstStyle/>
          <a:p>
            <a:r>
              <a:rPr lang="en-US" sz="3400" dirty="0">
                <a:latin typeface="Segoe UI" pitchFamily="34" charset="0"/>
              </a:rPr>
              <a:t>Disreputable or Gross Misconduct</a:t>
            </a:r>
            <a:endParaRPr lang="en-US" sz="3400" dirty="0"/>
          </a:p>
        </p:txBody>
      </p:sp>
      <p:sp>
        <p:nvSpPr>
          <p:cNvPr id="3" name="Content Placeholder 2"/>
          <p:cNvSpPr>
            <a:spLocks noGrp="1"/>
          </p:cNvSpPr>
          <p:nvPr>
            <p:ph idx="1"/>
          </p:nvPr>
        </p:nvSpPr>
        <p:spPr>
          <a:xfrm>
            <a:off x="457200" y="1349613"/>
            <a:ext cx="8229600" cy="3347989"/>
          </a:xfrm>
        </p:spPr>
        <p:txBody>
          <a:bodyPr>
            <a:noAutofit/>
          </a:bodyPr>
          <a:lstStyle/>
          <a:p>
            <a:pPr marL="0" indent="0">
              <a:buNone/>
            </a:pPr>
            <a:r>
              <a:rPr lang="en-US" sz="2000" b="1" i="1" dirty="0"/>
              <a:t>In re </a:t>
            </a:r>
            <a:r>
              <a:rPr lang="en-US" sz="2000" b="1" i="1" dirty="0" err="1"/>
              <a:t>Tassan</a:t>
            </a:r>
            <a:r>
              <a:rPr lang="en-US" sz="2000" b="1" i="1" dirty="0"/>
              <a:t>,</a:t>
            </a:r>
            <a:r>
              <a:rPr lang="en-US" sz="2000" i="1" dirty="0"/>
              <a:t> </a:t>
            </a:r>
            <a:r>
              <a:rPr lang="en-US" sz="2000" dirty="0"/>
              <a:t>Proceeding No. D2003-10 (USPTO Sept. 8, 2003).</a:t>
            </a:r>
            <a:endParaRPr lang="en-US" sz="2000" b="1" dirty="0"/>
          </a:p>
          <a:p>
            <a:pPr lvl="1">
              <a:buFont typeface="Arial" panose="020B0604020202020204" pitchFamily="34" charset="0"/>
              <a:buChar char="•"/>
            </a:pPr>
            <a:r>
              <a:rPr lang="en-US" sz="1800" dirty="0"/>
              <a:t>Registered practitioner who became upset when a case was decided against his client, and left profane voicemails with TTAB judges.</a:t>
            </a:r>
          </a:p>
          <a:p>
            <a:pPr lvl="1">
              <a:buFont typeface="Arial" panose="020B0604020202020204" pitchFamily="34" charset="0"/>
              <a:buChar char="•"/>
            </a:pPr>
            <a:r>
              <a:rPr lang="en-US" sz="1800" dirty="0"/>
              <a:t>Called and apologized one week later; said he had the flu and was taking strong cough medicine.</a:t>
            </a:r>
          </a:p>
          <a:p>
            <a:pPr lvl="1">
              <a:buFont typeface="Arial" panose="020B0604020202020204" pitchFamily="34" charset="0"/>
              <a:buChar char="•"/>
            </a:pPr>
            <a:r>
              <a:rPr lang="en-US" sz="1800" dirty="0"/>
              <a:t>Also had a floral arrangement and an apology note sent to each judge.</a:t>
            </a:r>
          </a:p>
          <a:p>
            <a:pPr lvl="1">
              <a:buFont typeface="Arial" panose="020B0604020202020204" pitchFamily="34" charset="0"/>
              <a:buChar char="•"/>
            </a:pPr>
            <a:r>
              <a:rPr lang="en-US" sz="1800" dirty="0"/>
              <a:t>Mitigating factors: private practice for 20 years with no prior discipline; cooperated fully with OED; showed remorse and voluntary sought and received counseling for anger management. </a:t>
            </a:r>
          </a:p>
          <a:p>
            <a:pPr lvl="1">
              <a:buFont typeface="Arial" panose="020B0604020202020204" pitchFamily="34" charset="0"/>
              <a:buChar char="•"/>
            </a:pPr>
            <a:r>
              <a:rPr lang="en-US" sz="1800" dirty="0"/>
              <a:t>Settlement: Reprimanded and ordered to continue attending anger management and have no contact with board judges for 2 years.</a:t>
            </a:r>
          </a:p>
          <a:p>
            <a:endParaRPr lang="en-US" dirty="0"/>
          </a:p>
        </p:txBody>
      </p:sp>
      <p:sp>
        <p:nvSpPr>
          <p:cNvPr id="4" name="Slide Number Placeholder 3"/>
          <p:cNvSpPr>
            <a:spLocks noGrp="1"/>
          </p:cNvSpPr>
          <p:nvPr>
            <p:ph type="sldNum"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2DA454B-C859-4892-B9FA-68B588C9F547}" type="slidenum">
              <a:rPr kumimoji="0" lang="en-US" sz="800" b="0" i="0" u="none" strike="noStrike" kern="1200" cap="none" spc="0" normalizeH="0" baseline="0" noProof="0" smtClean="0">
                <a:ln>
                  <a:noFill/>
                </a:ln>
                <a:solidFill>
                  <a:prstClr val="black"/>
                </a:solidFill>
                <a:effectLst/>
                <a:uLnTx/>
                <a:uFillTx/>
                <a:latin typeface="Segoe U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39</a:t>
            </a:fld>
            <a:endParaRPr kumimoji="0" lang="en-US" sz="800" b="0" i="0" u="none" strike="noStrike" kern="1200" cap="none" spc="0" normalizeH="0" baseline="0" noProof="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42295291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OED Diversion Pilot Program</a:t>
            </a:r>
            <a:endParaRPr lang="en-US" dirty="0"/>
          </a:p>
        </p:txBody>
      </p:sp>
      <p:sp>
        <p:nvSpPr>
          <p:cNvPr id="3" name="Content Placeholder 2"/>
          <p:cNvSpPr>
            <a:spLocks noGrp="1"/>
          </p:cNvSpPr>
          <p:nvPr>
            <p:ph idx="1"/>
          </p:nvPr>
        </p:nvSpPr>
        <p:spPr/>
        <p:txBody>
          <a:bodyPr>
            <a:normAutofit fontScale="92500" lnSpcReduction="10000"/>
          </a:bodyPr>
          <a:lstStyle/>
          <a:p>
            <a:pPr>
              <a:lnSpc>
                <a:spcPct val="120000"/>
              </a:lnSpc>
            </a:pPr>
            <a:r>
              <a:rPr lang="en-US" altLang="en-US" sz="1800" dirty="0"/>
              <a:t>In 2016, the ABA Commission on Lawyer Assistance Programs and the </a:t>
            </a:r>
            <a:r>
              <a:rPr lang="en-US" altLang="en-US" sz="1800" dirty="0" err="1"/>
              <a:t>Hazelden</a:t>
            </a:r>
            <a:r>
              <a:rPr lang="en-US" altLang="en-US" sz="1800" dirty="0"/>
              <a:t> Betty Ford Foundation published a study of about 13,000 currently practicing attorneys and found the following:</a:t>
            </a:r>
          </a:p>
          <a:p>
            <a:pPr lvl="1">
              <a:lnSpc>
                <a:spcPct val="120000"/>
              </a:lnSpc>
            </a:pPr>
            <a:r>
              <a:rPr lang="en-US" altLang="en-US" sz="1600" dirty="0"/>
              <a:t>About 21% qualify as problem drinkers</a:t>
            </a:r>
          </a:p>
          <a:p>
            <a:pPr lvl="1">
              <a:lnSpc>
                <a:spcPct val="120000"/>
              </a:lnSpc>
            </a:pPr>
            <a:r>
              <a:rPr lang="en-US" altLang="en-US" sz="1600" dirty="0"/>
              <a:t>28% struggle with some level of depression</a:t>
            </a:r>
          </a:p>
          <a:p>
            <a:pPr lvl="1">
              <a:lnSpc>
                <a:spcPct val="120000"/>
              </a:lnSpc>
            </a:pPr>
            <a:r>
              <a:rPr lang="en-US" altLang="en-US" sz="1600" dirty="0"/>
              <a:t>19% struggle with anxiety</a:t>
            </a:r>
          </a:p>
          <a:p>
            <a:pPr lvl="1">
              <a:lnSpc>
                <a:spcPct val="120000"/>
              </a:lnSpc>
            </a:pPr>
            <a:r>
              <a:rPr lang="en-US" altLang="en-US" sz="1600" dirty="0"/>
              <a:t>23% struggle with stress</a:t>
            </a:r>
          </a:p>
          <a:p>
            <a:pPr>
              <a:lnSpc>
                <a:spcPct val="120000"/>
              </a:lnSpc>
            </a:pPr>
            <a:r>
              <a:rPr lang="en-US" altLang="en-US" sz="1800" dirty="0"/>
              <a:t>Other difficulties include social alienation, work addiction, sleep deprivation, job dissatisfaction, and complaints of work-life conflict.</a:t>
            </a:r>
          </a:p>
          <a:p>
            <a:pPr>
              <a:lnSpc>
                <a:spcPct val="120000"/>
              </a:lnSpc>
            </a:pPr>
            <a:r>
              <a:rPr lang="en-US" altLang="en-US" sz="1800" dirty="0"/>
              <a:t>The USPTO launched the Diversion Pilot Program in 2017 and it has been extended until 2022. </a:t>
            </a:r>
          </a:p>
        </p:txBody>
      </p:sp>
      <p:sp>
        <p:nvSpPr>
          <p:cNvPr id="4" name="Slide Number Placeholder 3"/>
          <p:cNvSpPr>
            <a:spLocks noGrp="1"/>
          </p:cNvSpPr>
          <p:nvPr>
            <p:ph type="sldNum" sz="quarter" idx="10"/>
          </p:nvPr>
        </p:nvSpPr>
        <p:spPr/>
        <p:txBody>
          <a:bodyPr/>
          <a:lstStyle/>
          <a:p>
            <a:fld id="{92DA454B-C859-4892-B9FA-68B588C9F547}" type="slidenum">
              <a:rPr lang="en-US" smtClean="0"/>
              <a:pPr/>
              <a:t>4</a:t>
            </a:fld>
            <a:endParaRPr lang="en-US" dirty="0"/>
          </a:p>
        </p:txBody>
      </p:sp>
    </p:spTree>
    <p:extLst>
      <p:ext uri="{BB962C8B-B14F-4D97-AF65-F5344CB8AC3E}">
        <p14:creationId xmlns:p14="http://schemas.microsoft.com/office/powerpoint/2010/main" val="15238478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a:t>Decisions imposing public discipline available in “FOIA Reading Room”</a:t>
            </a:r>
            <a:endParaRPr lang="en-US" dirty="0"/>
          </a:p>
        </p:txBody>
      </p:sp>
      <p:sp>
        <p:nvSpPr>
          <p:cNvPr id="3" name="Content Placeholder 2"/>
          <p:cNvSpPr>
            <a:spLocks noGrp="1"/>
          </p:cNvSpPr>
          <p:nvPr>
            <p:ph idx="1"/>
          </p:nvPr>
        </p:nvSpPr>
        <p:spPr/>
        <p:txBody>
          <a:bodyPr/>
          <a:lstStyle/>
          <a:p>
            <a:r>
              <a:rPr lang="en-US" dirty="0">
                <a:hlinkClick r:id="rId3"/>
              </a:rPr>
              <a:t>foiadocuments.uspto.gov/</a:t>
            </a:r>
            <a:r>
              <a:rPr lang="en-US" dirty="0" err="1">
                <a:hlinkClick r:id="rId3"/>
              </a:rPr>
              <a:t>oed</a:t>
            </a:r>
            <a:r>
              <a:rPr lang="en-US" dirty="0">
                <a:hlinkClick r:id="rId3"/>
              </a:rPr>
              <a:t>/</a:t>
            </a:r>
            <a:r>
              <a:rPr lang="en-US" dirty="0"/>
              <a:t> </a:t>
            </a:r>
          </a:p>
          <a:p>
            <a:r>
              <a:rPr lang="en-US" altLang="en-US" dirty="0"/>
              <a:t>Official Gazette for Trademarks:</a:t>
            </a:r>
          </a:p>
          <a:p>
            <a:pPr lvl="1"/>
            <a:r>
              <a:rPr lang="en-US" altLang="en-US" dirty="0">
                <a:hlinkClick r:id="rId4"/>
              </a:rPr>
              <a:t>www.uspto.gov/learning-and-resources/official-gazette/trademark-official-gazette-tmog</a:t>
            </a:r>
            <a:endParaRPr lang="en-US" altLang="en-US" dirty="0"/>
          </a:p>
          <a:p>
            <a:endParaRPr lang="en-US" altLang="en-US" dirty="0"/>
          </a:p>
          <a:p>
            <a:endParaRPr lang="en-US" dirty="0"/>
          </a:p>
        </p:txBody>
      </p:sp>
      <p:sp>
        <p:nvSpPr>
          <p:cNvPr id="4" name="Slide Number Placeholder 3"/>
          <p:cNvSpPr>
            <a:spLocks noGrp="1"/>
          </p:cNvSpPr>
          <p:nvPr>
            <p:ph type="sldNum" sz="quarter" idx="10"/>
          </p:nvPr>
        </p:nvSpPr>
        <p:spPr/>
        <p:txBody>
          <a:bodyPr/>
          <a:lstStyle/>
          <a:p>
            <a:fld id="{92DA454B-C859-4892-B9FA-68B588C9F547}" type="slidenum">
              <a:rPr lang="en-US" smtClean="0"/>
              <a:pPr/>
              <a:t>40</a:t>
            </a:fld>
            <a:endParaRPr lang="en-US" dirty="0"/>
          </a:p>
        </p:txBody>
      </p:sp>
    </p:spTree>
    <p:extLst>
      <p:ext uri="{BB962C8B-B14F-4D97-AF65-F5344CB8AC3E}">
        <p14:creationId xmlns:p14="http://schemas.microsoft.com/office/powerpoint/2010/main" val="122936572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lstStyle/>
          <a:p>
            <a:r>
              <a:rPr lang="en-US" dirty="0"/>
              <a:t>OED</a:t>
            </a:r>
          </a:p>
        </p:txBody>
      </p:sp>
      <p:sp>
        <p:nvSpPr>
          <p:cNvPr id="6" name="Text Placeholder 5"/>
          <p:cNvSpPr>
            <a:spLocks noGrp="1"/>
          </p:cNvSpPr>
          <p:nvPr>
            <p:ph type="body" sz="quarter" idx="11"/>
          </p:nvPr>
        </p:nvSpPr>
        <p:spPr/>
        <p:txBody>
          <a:bodyPr/>
          <a:lstStyle/>
          <a:p>
            <a:r>
              <a:rPr lang="en-US" dirty="0"/>
              <a:t>571-272-4097</a:t>
            </a:r>
          </a:p>
        </p:txBody>
      </p:sp>
    </p:spTree>
    <p:extLst>
      <p:ext uri="{BB962C8B-B14F-4D97-AF65-F5344CB8AC3E}">
        <p14:creationId xmlns:p14="http://schemas.microsoft.com/office/powerpoint/2010/main" val="6313300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sz="3200" dirty="0"/>
              <a:t>OED Diversion Pilot Program – criteria</a:t>
            </a:r>
            <a:endParaRPr lang="en-US" sz="3200" dirty="0"/>
          </a:p>
        </p:txBody>
      </p:sp>
      <p:sp>
        <p:nvSpPr>
          <p:cNvPr id="3" name="Content Placeholder 2"/>
          <p:cNvSpPr>
            <a:spLocks noGrp="1"/>
          </p:cNvSpPr>
          <p:nvPr>
            <p:ph idx="1"/>
          </p:nvPr>
        </p:nvSpPr>
        <p:spPr/>
        <p:txBody>
          <a:bodyPr>
            <a:normAutofit fontScale="92500"/>
          </a:bodyPr>
          <a:lstStyle/>
          <a:p>
            <a:r>
              <a:rPr lang="en-US" sz="2000" dirty="0"/>
              <a:t>Practitioner must have willingness and ability to participate in the program.</a:t>
            </a:r>
          </a:p>
          <a:p>
            <a:r>
              <a:rPr lang="en-US" sz="2000" dirty="0"/>
              <a:t>In some circumstances, prior discipline is not a bar to diversion.</a:t>
            </a:r>
          </a:p>
          <a:p>
            <a:r>
              <a:rPr lang="en-US" sz="2000" dirty="0"/>
              <a:t>Misconduct at issue must not:</a:t>
            </a:r>
          </a:p>
          <a:p>
            <a:pPr lvl="1"/>
            <a:r>
              <a:rPr lang="en-US" sz="1800" dirty="0"/>
              <a:t>Involve misappropriation of funds or dishonesty, fraud, deceit, or misrepresentation</a:t>
            </a:r>
          </a:p>
          <a:p>
            <a:pPr lvl="1"/>
            <a:r>
              <a:rPr lang="en-US" sz="1800" dirty="0"/>
              <a:t>Result in or be likely to result in substantial prejudice to a client or other person</a:t>
            </a:r>
          </a:p>
          <a:p>
            <a:pPr lvl="1"/>
            <a:r>
              <a:rPr lang="en-US" sz="1800" dirty="0"/>
              <a:t>Constitute a “serious crime” (see 37 C.F.R. § 11.1)</a:t>
            </a:r>
          </a:p>
          <a:p>
            <a:pPr lvl="1"/>
            <a:r>
              <a:rPr lang="en-US" sz="1800" dirty="0"/>
              <a:t>Be part of a pattern of major similar misconduct or be of the same nature as misconduct for which practitioner has been disciplined within the past five years</a:t>
            </a:r>
          </a:p>
          <a:p>
            <a:pPr lvl="1"/>
            <a:endParaRPr lang="en-US" sz="1600" dirty="0"/>
          </a:p>
          <a:p>
            <a:pPr lvl="1"/>
            <a:endParaRPr lang="en-US" sz="1600" dirty="0"/>
          </a:p>
        </p:txBody>
      </p:sp>
      <p:sp>
        <p:nvSpPr>
          <p:cNvPr id="4" name="Slide Number Placeholder 3"/>
          <p:cNvSpPr>
            <a:spLocks noGrp="1"/>
          </p:cNvSpPr>
          <p:nvPr>
            <p:ph type="sldNum" sz="quarter" idx="10"/>
          </p:nvPr>
        </p:nvSpPr>
        <p:spPr/>
        <p:txBody>
          <a:bodyPr/>
          <a:lstStyle/>
          <a:p>
            <a:fld id="{92DA454B-C859-4892-B9FA-68B588C9F547}" type="slidenum">
              <a:rPr lang="en-US" smtClean="0"/>
              <a:pPr/>
              <a:t>5</a:t>
            </a:fld>
            <a:endParaRPr lang="en-US" dirty="0"/>
          </a:p>
        </p:txBody>
      </p:sp>
    </p:spTree>
    <p:extLst>
      <p:ext uri="{BB962C8B-B14F-4D97-AF65-F5344CB8AC3E}">
        <p14:creationId xmlns:p14="http://schemas.microsoft.com/office/powerpoint/2010/main" val="9440735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dirty="0"/>
              <a:t>Office of Enrollment and Discipline </a:t>
            </a:r>
            <a:endParaRPr lang="en-US" dirty="0"/>
          </a:p>
        </p:txBody>
      </p:sp>
      <p:sp>
        <p:nvSpPr>
          <p:cNvPr id="3" name="Content Placeholder 2"/>
          <p:cNvSpPr>
            <a:spLocks noGrp="1"/>
          </p:cNvSpPr>
          <p:nvPr>
            <p:ph type="body" idx="1"/>
          </p:nvPr>
        </p:nvSpPr>
        <p:spPr/>
        <p:txBody>
          <a:bodyPr/>
          <a:lstStyle/>
          <a:p>
            <a:endParaRPr lang="en-US" altLang="en-US" dirty="0"/>
          </a:p>
          <a:p>
            <a:endParaRPr lang="en-US" altLang="en-US" dirty="0"/>
          </a:p>
          <a:p>
            <a:pPr marL="0" indent="0">
              <a:buNone/>
            </a:pPr>
            <a:r>
              <a:rPr lang="en-US" altLang="en-US" dirty="0"/>
              <a:t>Select OED regulations</a:t>
            </a:r>
          </a:p>
        </p:txBody>
      </p:sp>
    </p:spTree>
    <p:extLst>
      <p:ext uri="{BB962C8B-B14F-4D97-AF65-F5344CB8AC3E}">
        <p14:creationId xmlns:p14="http://schemas.microsoft.com/office/powerpoint/2010/main" val="27292905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Practice before the office</a:t>
            </a:r>
          </a:p>
        </p:txBody>
      </p:sp>
      <p:sp>
        <p:nvSpPr>
          <p:cNvPr id="3" name="Content Placeholder 2"/>
          <p:cNvSpPr>
            <a:spLocks noGrp="1"/>
          </p:cNvSpPr>
          <p:nvPr>
            <p:ph idx="1"/>
          </p:nvPr>
        </p:nvSpPr>
        <p:spPr>
          <a:xfrm>
            <a:off x="457200" y="1261608"/>
            <a:ext cx="8229600" cy="3786267"/>
          </a:xfrm>
        </p:spPr>
        <p:txBody>
          <a:bodyPr>
            <a:normAutofit fontScale="92500" lnSpcReduction="10000"/>
          </a:bodyPr>
          <a:lstStyle/>
          <a:p>
            <a:pPr>
              <a:lnSpc>
                <a:spcPct val="110000"/>
              </a:lnSpc>
            </a:pPr>
            <a:r>
              <a:rPr lang="en-US" sz="2000" dirty="0"/>
              <a:t>Activities that constitute practice before the USPTO are broadly defined in 37 C.F.R. §§ 11.5(b) &amp; 11.14:</a:t>
            </a:r>
          </a:p>
          <a:p>
            <a:pPr lvl="1">
              <a:lnSpc>
                <a:spcPct val="110000"/>
              </a:lnSpc>
            </a:pPr>
            <a:r>
              <a:rPr lang="en-US" sz="1600" dirty="0"/>
              <a:t>Includes communicating with and advising a client concerning matters pending or contemplated to be presented before the office (37 C.F.R. § 11.5(b))</a:t>
            </a:r>
          </a:p>
          <a:p>
            <a:pPr lvl="1">
              <a:lnSpc>
                <a:spcPct val="110000"/>
              </a:lnSpc>
            </a:pPr>
            <a:r>
              <a:rPr lang="en-US" sz="1600" dirty="0"/>
              <a:t>Consulting with or giving advice to a client in contemplation of filing a </a:t>
            </a:r>
            <a:r>
              <a:rPr lang="en-US" sz="1600" b="1" dirty="0"/>
              <a:t>patent application</a:t>
            </a:r>
            <a:r>
              <a:rPr lang="en-US" sz="1600" dirty="0"/>
              <a:t> or other document with the office (37 C.F.R. § 11.5(b)(1))</a:t>
            </a:r>
          </a:p>
          <a:p>
            <a:pPr lvl="1">
              <a:lnSpc>
                <a:spcPct val="110000"/>
              </a:lnSpc>
            </a:pPr>
            <a:r>
              <a:rPr lang="en-US" sz="1600" dirty="0"/>
              <a:t>Consulting with or giving advice to a client in contemplation of filing a </a:t>
            </a:r>
            <a:r>
              <a:rPr lang="en-US" sz="1600" b="1" dirty="0"/>
              <a:t>trademark application</a:t>
            </a:r>
            <a:r>
              <a:rPr lang="en-US" sz="1600" dirty="0"/>
              <a:t> or other document with the office (37 C.F.R. § 11.5(b)(2))</a:t>
            </a:r>
          </a:p>
          <a:p>
            <a:pPr lvl="1">
              <a:lnSpc>
                <a:spcPct val="110000"/>
              </a:lnSpc>
            </a:pPr>
            <a:r>
              <a:rPr lang="en-US" sz="1600" dirty="0"/>
              <a:t>Nothing in this section (37 C.F.R. § 11.5(b)) proscribes a practitioner from employing or retaining non-practitioner assistants under the supervision of the practitioner to assist the practitioner in matters pending or contemplated to be presented before the office</a:t>
            </a:r>
          </a:p>
          <a:p>
            <a:pPr lvl="1">
              <a:lnSpc>
                <a:spcPct val="110000"/>
              </a:lnSpc>
            </a:pPr>
            <a:r>
              <a:rPr lang="en-US" sz="1600" i="1" dirty="0"/>
              <a:t>See also</a:t>
            </a:r>
            <a:r>
              <a:rPr lang="en-US" sz="1600" dirty="0"/>
              <a:t> 37 C.F.R. § 11.14 for details regarding individuals who may practice before the office in trademark and other non-patent matters</a:t>
            </a:r>
          </a:p>
        </p:txBody>
      </p:sp>
      <p:sp>
        <p:nvSpPr>
          <p:cNvPr id="5" name="Slide Number Placeholder 3"/>
          <p:cNvSpPr>
            <a:spLocks noGrp="1"/>
          </p:cNvSpPr>
          <p:nvPr>
            <p:ph type="sldNum" sz="quarter" idx="10"/>
          </p:nvPr>
        </p:nvSpPr>
        <p:spPr/>
        <p:txBody>
          <a:bodyPr/>
          <a:lstStyle/>
          <a:p>
            <a:fld id="{92DA454B-C859-4892-B9FA-68B588C9F547}" type="slidenum">
              <a:rPr lang="en-US" smtClean="0"/>
              <a:pPr/>
              <a:t>7</a:t>
            </a:fld>
            <a:endParaRPr lang="en-US" dirty="0"/>
          </a:p>
        </p:txBody>
      </p:sp>
    </p:spTree>
    <p:extLst>
      <p:ext uri="{BB962C8B-B14F-4D97-AF65-F5344CB8AC3E}">
        <p14:creationId xmlns:p14="http://schemas.microsoft.com/office/powerpoint/2010/main" val="22963077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dirty="0"/>
              <a:t>OED discipline: grievances </a:t>
            </a:r>
            <a:br>
              <a:rPr lang="en-US" altLang="en-US" dirty="0"/>
            </a:br>
            <a:r>
              <a:rPr lang="en-US" altLang="en-US" dirty="0"/>
              <a:t>and complaints</a:t>
            </a:r>
            <a:endParaRPr lang="en-US" dirty="0"/>
          </a:p>
        </p:txBody>
      </p:sp>
      <p:sp>
        <p:nvSpPr>
          <p:cNvPr id="3" name="Content Placeholder 2"/>
          <p:cNvSpPr>
            <a:spLocks noGrp="1"/>
          </p:cNvSpPr>
          <p:nvPr>
            <p:ph idx="1"/>
          </p:nvPr>
        </p:nvSpPr>
        <p:spPr/>
        <p:txBody>
          <a:bodyPr>
            <a:normAutofit/>
          </a:bodyPr>
          <a:lstStyle/>
          <a:p>
            <a:r>
              <a:rPr lang="en-US" altLang="en-US" sz="1600" dirty="0"/>
              <a:t>An investigation into possible grounds for discipline may be initiated by the receipt of a grievance (see 37 C.F.R. § 11.22(a)).</a:t>
            </a:r>
          </a:p>
          <a:p>
            <a:r>
              <a:rPr lang="en-US" altLang="en-US" sz="1600" dirty="0"/>
              <a:t>Grievance: “a written submission from any source received by the OED Director that presents possible grounds for discipline of a specified practitioner” (37 C.F.R. § 11.1).</a:t>
            </a:r>
          </a:p>
          <a:p>
            <a:r>
              <a:rPr lang="en-US" sz="1600" dirty="0"/>
              <a:t>In the course of the investigation, the OED Director may request information and evidence regarding possible grounds for discipline of a practitioner from:</a:t>
            </a:r>
          </a:p>
          <a:p>
            <a:pPr marL="857250" lvl="1" indent="-400050">
              <a:buFont typeface="+mj-lt"/>
              <a:buAutoNum type="romanLcPeriod"/>
            </a:pPr>
            <a:r>
              <a:rPr lang="en-US" sz="1400" dirty="0"/>
              <a:t>The grievant,</a:t>
            </a:r>
          </a:p>
          <a:p>
            <a:pPr marL="857250" lvl="1" indent="-400050">
              <a:buFont typeface="+mj-lt"/>
              <a:buAutoNum type="romanLcPeriod"/>
            </a:pPr>
            <a:r>
              <a:rPr lang="en-US" sz="1400" dirty="0"/>
              <a:t>The practitioner, or</a:t>
            </a:r>
          </a:p>
          <a:p>
            <a:pPr marL="857250" lvl="1" indent="-400050">
              <a:buFont typeface="+mj-lt"/>
              <a:buAutoNum type="romanLcPeriod"/>
            </a:pPr>
            <a:r>
              <a:rPr lang="en-US" sz="1400" dirty="0"/>
              <a:t>Any person who may reasonably be expected to provide information and evidence needed in connection with the grievance or investigation. </a:t>
            </a:r>
          </a:p>
          <a:p>
            <a:pPr marL="457200" lvl="1" indent="0">
              <a:buNone/>
            </a:pPr>
            <a:r>
              <a:rPr lang="en-US" sz="1400" dirty="0"/>
              <a:t>(37 C.F.R. </a:t>
            </a:r>
            <a:r>
              <a:rPr lang="en-US" altLang="en-US" sz="1400" dirty="0"/>
              <a:t>§ 11.22(f)(1))</a:t>
            </a:r>
            <a:endParaRPr lang="en-US" sz="1400" dirty="0"/>
          </a:p>
          <a:p>
            <a:endParaRPr lang="en-US" altLang="en-US" sz="1600" dirty="0"/>
          </a:p>
          <a:p>
            <a:endParaRPr lang="en-US" altLang="en-US" sz="1600" dirty="0"/>
          </a:p>
          <a:p>
            <a:endParaRPr lang="en-US" altLang="en-US" sz="1600" dirty="0"/>
          </a:p>
          <a:p>
            <a:endParaRPr lang="en-US" sz="1600" dirty="0"/>
          </a:p>
        </p:txBody>
      </p:sp>
      <p:sp>
        <p:nvSpPr>
          <p:cNvPr id="4" name="Slide Number Placeholder 3"/>
          <p:cNvSpPr>
            <a:spLocks noGrp="1"/>
          </p:cNvSpPr>
          <p:nvPr>
            <p:ph type="sldNum" sz="quarter" idx="10"/>
          </p:nvPr>
        </p:nvSpPr>
        <p:spPr/>
        <p:txBody>
          <a:bodyPr/>
          <a:lstStyle/>
          <a:p>
            <a:fld id="{92DA454B-C859-4892-B9FA-68B588C9F547}" type="slidenum">
              <a:rPr lang="en-US" smtClean="0"/>
              <a:pPr/>
              <a:t>8</a:t>
            </a:fld>
            <a:endParaRPr lang="en-US" dirty="0"/>
          </a:p>
        </p:txBody>
      </p:sp>
    </p:spTree>
    <p:extLst>
      <p:ext uri="{BB962C8B-B14F-4D97-AF65-F5344CB8AC3E}">
        <p14:creationId xmlns:p14="http://schemas.microsoft.com/office/powerpoint/2010/main" val="28219404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3600" dirty="0"/>
              <a:t>OED discipline: grievances </a:t>
            </a:r>
            <a:br>
              <a:rPr lang="en-US" altLang="en-US" sz="3600" dirty="0"/>
            </a:br>
            <a:r>
              <a:rPr lang="en-US" altLang="en-US" sz="3600" dirty="0"/>
              <a:t>and complaints</a:t>
            </a:r>
            <a:endParaRPr lang="en-US" sz="3600" dirty="0"/>
          </a:p>
        </p:txBody>
      </p:sp>
      <p:sp>
        <p:nvSpPr>
          <p:cNvPr id="3" name="Content Placeholder 2"/>
          <p:cNvSpPr>
            <a:spLocks noGrp="1"/>
          </p:cNvSpPr>
          <p:nvPr>
            <p:ph idx="1"/>
          </p:nvPr>
        </p:nvSpPr>
        <p:spPr/>
        <p:txBody>
          <a:bodyPr>
            <a:normAutofit fontScale="92500" lnSpcReduction="20000"/>
          </a:bodyPr>
          <a:lstStyle/>
          <a:p>
            <a:pPr>
              <a:lnSpc>
                <a:spcPct val="110000"/>
              </a:lnSpc>
            </a:pPr>
            <a:r>
              <a:rPr lang="en-US" sz="2300" dirty="0"/>
              <a:t>Upon the conclusion of an investigation, the OED Director may:</a:t>
            </a:r>
          </a:p>
          <a:p>
            <a:pPr lvl="1">
              <a:lnSpc>
                <a:spcPct val="110000"/>
              </a:lnSpc>
            </a:pPr>
            <a:r>
              <a:rPr lang="en-US" sz="2300" dirty="0"/>
              <a:t>Close the investigation without issuing a warning or taking disciplinary action,</a:t>
            </a:r>
          </a:p>
          <a:p>
            <a:pPr lvl="1">
              <a:lnSpc>
                <a:spcPct val="110000"/>
              </a:lnSpc>
            </a:pPr>
            <a:r>
              <a:rPr lang="en-US" sz="2300" dirty="0"/>
              <a:t>Issue a warning to the practitioner,</a:t>
            </a:r>
          </a:p>
          <a:p>
            <a:pPr lvl="1">
              <a:lnSpc>
                <a:spcPct val="110000"/>
              </a:lnSpc>
            </a:pPr>
            <a:r>
              <a:rPr lang="en-US" sz="2300" dirty="0"/>
              <a:t>Institute formal charges upon the approval of the Committee on Discipline, or</a:t>
            </a:r>
          </a:p>
          <a:p>
            <a:pPr lvl="1">
              <a:lnSpc>
                <a:spcPct val="110000"/>
              </a:lnSpc>
            </a:pPr>
            <a:r>
              <a:rPr lang="en-US" sz="2300" dirty="0"/>
              <a:t>Enter into a settlement agreement with the practitioner and submit the same for approval of the USPTO Director.            </a:t>
            </a:r>
          </a:p>
          <a:p>
            <a:pPr marL="457200" lvl="1" indent="0">
              <a:lnSpc>
                <a:spcPct val="110000"/>
              </a:lnSpc>
              <a:buNone/>
            </a:pPr>
            <a:r>
              <a:rPr lang="en-US" sz="2300" dirty="0"/>
              <a:t>(37 C.F.R. </a:t>
            </a:r>
            <a:r>
              <a:rPr lang="en-US" altLang="en-US" sz="2300" dirty="0"/>
              <a:t>§ 11.22(h))</a:t>
            </a:r>
            <a:r>
              <a:rPr lang="en-US" sz="2300" dirty="0"/>
              <a:t> </a:t>
            </a:r>
          </a:p>
          <a:p>
            <a:pPr>
              <a:lnSpc>
                <a:spcPct val="110000"/>
              </a:lnSpc>
            </a:pPr>
            <a:endParaRPr lang="en-US" altLang="en-US" dirty="0"/>
          </a:p>
        </p:txBody>
      </p:sp>
      <p:sp>
        <p:nvSpPr>
          <p:cNvPr id="4" name="Slide Number Placeholder 3"/>
          <p:cNvSpPr>
            <a:spLocks noGrp="1"/>
          </p:cNvSpPr>
          <p:nvPr>
            <p:ph type="sldNum" sz="quarter" idx="10"/>
          </p:nvPr>
        </p:nvSpPr>
        <p:spPr/>
        <p:txBody>
          <a:bodyPr/>
          <a:lstStyle/>
          <a:p>
            <a:fld id="{92DA454B-C859-4892-B9FA-68B588C9F547}" type="slidenum">
              <a:rPr lang="en-US" smtClean="0"/>
              <a:pPr/>
              <a:t>9</a:t>
            </a:fld>
            <a:endParaRPr lang="en-US" dirty="0"/>
          </a:p>
        </p:txBody>
      </p:sp>
    </p:spTree>
    <p:extLst>
      <p:ext uri="{BB962C8B-B14F-4D97-AF65-F5344CB8AC3E}">
        <p14:creationId xmlns:p14="http://schemas.microsoft.com/office/powerpoint/2010/main" val="3901843004"/>
      </p:ext>
    </p:extLst>
  </p:cSld>
  <p:clrMapOvr>
    <a:masterClrMapping/>
  </p:clrMapOvr>
</p:sld>
</file>

<file path=ppt/theme/theme1.xml><?xml version="1.0" encoding="utf-8"?>
<a:theme xmlns:a="http://schemas.openxmlformats.org/drawingml/2006/main" name="Brand master navy">
  <a:themeElements>
    <a:clrScheme name="USPTO Brand 3">
      <a:dk1>
        <a:sysClr val="windowText" lastClr="000000"/>
      </a:dk1>
      <a:lt1>
        <a:sysClr val="window" lastClr="FFFFFF"/>
      </a:lt1>
      <a:dk2>
        <a:srgbClr val="004C97"/>
      </a:dk2>
      <a:lt2>
        <a:srgbClr val="003865"/>
      </a:lt2>
      <a:accent1>
        <a:srgbClr val="009CDE"/>
      </a:accent1>
      <a:accent2>
        <a:srgbClr val="A6192E"/>
      </a:accent2>
      <a:accent3>
        <a:srgbClr val="007A33"/>
      </a:accent3>
      <a:accent4>
        <a:srgbClr val="671E75"/>
      </a:accent4>
      <a:accent5>
        <a:srgbClr val="7A9A01"/>
      </a:accent5>
      <a:accent6>
        <a:srgbClr val="F2A900"/>
      </a:accent6>
      <a:hlink>
        <a:srgbClr val="004C97"/>
      </a:hlink>
      <a:folHlink>
        <a:srgbClr val="BB16A3"/>
      </a:folHlink>
    </a:clrScheme>
    <a:fontScheme name="USPTO Brand">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9050">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navy revised 5-2019.potx" id="{0EDBD83B-6104-4459-99A6-E42D8A2FE933}" vid="{B412284F-0704-4A01-939C-C680110881A2}"/>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Brand master navy no logo">
  <a:themeElements>
    <a:clrScheme name="USPTO Brand">
      <a:dk1>
        <a:sysClr val="windowText" lastClr="000000"/>
      </a:dk1>
      <a:lt1>
        <a:sysClr val="window" lastClr="FFFFFF"/>
      </a:lt1>
      <a:dk2>
        <a:srgbClr val="004C97"/>
      </a:dk2>
      <a:lt2>
        <a:srgbClr val="EEECE1"/>
      </a:lt2>
      <a:accent1>
        <a:srgbClr val="009CDE"/>
      </a:accent1>
      <a:accent2>
        <a:srgbClr val="A6192E"/>
      </a:accent2>
      <a:accent3>
        <a:srgbClr val="7A9A01"/>
      </a:accent3>
      <a:accent4>
        <a:srgbClr val="671E75"/>
      </a:accent4>
      <a:accent5>
        <a:srgbClr val="4BACC6"/>
      </a:accent5>
      <a:accent6>
        <a:srgbClr val="F2A900"/>
      </a:accent6>
      <a:hlink>
        <a:srgbClr val="004C97"/>
      </a:hlink>
      <a:folHlink>
        <a:srgbClr val="BB16A3"/>
      </a:folHlink>
    </a:clrScheme>
    <a:fontScheme name="USPTO Brand 1">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navy revised 5-2019.potx" id="{0EDBD83B-6104-4459-99A6-E42D8A2FE933}" vid="{A6D6BF8D-81E1-47F8-950F-2BDD92A0BE10}"/>
    </a:ext>
  </a:extLst>
</a:theme>
</file>

<file path=ppt/theme/theme3.xml><?xml version="1.0" encoding="utf-8"?>
<a:theme xmlns:a="http://schemas.openxmlformats.org/drawingml/2006/main" name="1_Brand master navy no logo">
  <a:themeElements>
    <a:clrScheme name="USPTO Brand">
      <a:dk1>
        <a:sysClr val="windowText" lastClr="000000"/>
      </a:dk1>
      <a:lt1>
        <a:sysClr val="window" lastClr="FFFFFF"/>
      </a:lt1>
      <a:dk2>
        <a:srgbClr val="004C97"/>
      </a:dk2>
      <a:lt2>
        <a:srgbClr val="EEECE1"/>
      </a:lt2>
      <a:accent1>
        <a:srgbClr val="009CDE"/>
      </a:accent1>
      <a:accent2>
        <a:srgbClr val="A6192E"/>
      </a:accent2>
      <a:accent3>
        <a:srgbClr val="7A9A01"/>
      </a:accent3>
      <a:accent4>
        <a:srgbClr val="671E75"/>
      </a:accent4>
      <a:accent5>
        <a:srgbClr val="4BACC6"/>
      </a:accent5>
      <a:accent6>
        <a:srgbClr val="F2A900"/>
      </a:accent6>
      <a:hlink>
        <a:srgbClr val="004C97"/>
      </a:hlink>
      <a:folHlink>
        <a:srgbClr val="BB16A3"/>
      </a:folHlink>
    </a:clrScheme>
    <a:fontScheme name="USPTO Brand 1">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navy revised 5-2019.potx" id="{0EDBD83B-6104-4459-99A6-E42D8A2FE933}" vid="{A6D6BF8D-81E1-47F8-950F-2BDD92A0BE10}"/>
    </a:ext>
  </a:extLst>
</a:theme>
</file>

<file path=ppt/theme/theme4.xml><?xml version="1.0" encoding="utf-8"?>
<a:theme xmlns:a="http://schemas.openxmlformats.org/drawingml/2006/main" name="2_Brand master navy no logo">
  <a:themeElements>
    <a:clrScheme name="USPTO Brand">
      <a:dk1>
        <a:sysClr val="windowText" lastClr="000000"/>
      </a:dk1>
      <a:lt1>
        <a:sysClr val="window" lastClr="FFFFFF"/>
      </a:lt1>
      <a:dk2>
        <a:srgbClr val="004C97"/>
      </a:dk2>
      <a:lt2>
        <a:srgbClr val="EEECE1"/>
      </a:lt2>
      <a:accent1>
        <a:srgbClr val="009CDE"/>
      </a:accent1>
      <a:accent2>
        <a:srgbClr val="A6192E"/>
      </a:accent2>
      <a:accent3>
        <a:srgbClr val="7A9A01"/>
      </a:accent3>
      <a:accent4>
        <a:srgbClr val="671E75"/>
      </a:accent4>
      <a:accent5>
        <a:srgbClr val="4BACC6"/>
      </a:accent5>
      <a:accent6>
        <a:srgbClr val="F2A900"/>
      </a:accent6>
      <a:hlink>
        <a:srgbClr val="004C97"/>
      </a:hlink>
      <a:folHlink>
        <a:srgbClr val="BB16A3"/>
      </a:folHlink>
    </a:clrScheme>
    <a:fontScheme name="USPTO Brand 1">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navy revised 5-2019.potx" id="{0EDBD83B-6104-4459-99A6-E42D8A2FE933}" vid="{A6D6BF8D-81E1-47F8-950F-2BDD92A0BE10}"/>
    </a:ext>
  </a:extLst>
</a:theme>
</file>

<file path=ppt/theme/theme5.xml><?xml version="1.0" encoding="utf-8"?>
<a:theme xmlns:a="http://schemas.openxmlformats.org/drawingml/2006/main" name="1_Brand master navy">
  <a:themeElements>
    <a:clrScheme name="USPTO Brand 3">
      <a:dk1>
        <a:sysClr val="windowText" lastClr="000000"/>
      </a:dk1>
      <a:lt1>
        <a:sysClr val="window" lastClr="FFFFFF"/>
      </a:lt1>
      <a:dk2>
        <a:srgbClr val="004C97"/>
      </a:dk2>
      <a:lt2>
        <a:srgbClr val="003865"/>
      </a:lt2>
      <a:accent1>
        <a:srgbClr val="009CDE"/>
      </a:accent1>
      <a:accent2>
        <a:srgbClr val="A6192E"/>
      </a:accent2>
      <a:accent3>
        <a:srgbClr val="007A33"/>
      </a:accent3>
      <a:accent4>
        <a:srgbClr val="671E75"/>
      </a:accent4>
      <a:accent5>
        <a:srgbClr val="7A9A01"/>
      </a:accent5>
      <a:accent6>
        <a:srgbClr val="F2A900"/>
      </a:accent6>
      <a:hlink>
        <a:srgbClr val="004C97"/>
      </a:hlink>
      <a:folHlink>
        <a:srgbClr val="BB16A3"/>
      </a:folHlink>
    </a:clrScheme>
    <a:fontScheme name="USPTO Brand">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9050">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navy revised 5-2019.potx" id="{8B3D07DD-1239-401E-93C8-2E55201437C4}" vid="{D012A0E0-A8F1-4958-8B8C-02837AD3D7F7}"/>
    </a:ext>
  </a:extLst>
</a:theme>
</file>

<file path=ppt/theme/theme6.xml><?xml version="1.0" encoding="utf-8"?>
<a:theme xmlns:a="http://schemas.openxmlformats.org/drawingml/2006/main" name="3_Brand master navy no logo">
  <a:themeElements>
    <a:clrScheme name="USPTO Brand">
      <a:dk1>
        <a:sysClr val="windowText" lastClr="000000"/>
      </a:dk1>
      <a:lt1>
        <a:sysClr val="window" lastClr="FFFFFF"/>
      </a:lt1>
      <a:dk2>
        <a:srgbClr val="004C97"/>
      </a:dk2>
      <a:lt2>
        <a:srgbClr val="EEECE1"/>
      </a:lt2>
      <a:accent1>
        <a:srgbClr val="009CDE"/>
      </a:accent1>
      <a:accent2>
        <a:srgbClr val="A6192E"/>
      </a:accent2>
      <a:accent3>
        <a:srgbClr val="7A9A01"/>
      </a:accent3>
      <a:accent4>
        <a:srgbClr val="671E75"/>
      </a:accent4>
      <a:accent5>
        <a:srgbClr val="4BACC6"/>
      </a:accent5>
      <a:accent6>
        <a:srgbClr val="F2A900"/>
      </a:accent6>
      <a:hlink>
        <a:srgbClr val="004C97"/>
      </a:hlink>
      <a:folHlink>
        <a:srgbClr val="BB16A3"/>
      </a:folHlink>
    </a:clrScheme>
    <a:fontScheme name="USPTO Brand 1">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navy revised 5-2019.potx" id="{8B3D07DD-1239-401E-93C8-2E55201437C4}" vid="{1ADA14F3-CD49-4E1E-9B65-FF2ABE8240E6}"/>
    </a:ext>
  </a:extLst>
</a:theme>
</file>

<file path=ppt/theme/theme7.xml><?xml version="1.0" encoding="utf-8"?>
<a:theme xmlns:a="http://schemas.openxmlformats.org/drawingml/2006/main" name="4_Brand master navy no logo">
  <a:themeElements>
    <a:clrScheme name="USPTO Brand">
      <a:dk1>
        <a:sysClr val="windowText" lastClr="000000"/>
      </a:dk1>
      <a:lt1>
        <a:sysClr val="window" lastClr="FFFFFF"/>
      </a:lt1>
      <a:dk2>
        <a:srgbClr val="004C97"/>
      </a:dk2>
      <a:lt2>
        <a:srgbClr val="EEECE1"/>
      </a:lt2>
      <a:accent1>
        <a:srgbClr val="009CDE"/>
      </a:accent1>
      <a:accent2>
        <a:srgbClr val="A6192E"/>
      </a:accent2>
      <a:accent3>
        <a:srgbClr val="7A9A01"/>
      </a:accent3>
      <a:accent4>
        <a:srgbClr val="671E75"/>
      </a:accent4>
      <a:accent5>
        <a:srgbClr val="4BACC6"/>
      </a:accent5>
      <a:accent6>
        <a:srgbClr val="F2A900"/>
      </a:accent6>
      <a:hlink>
        <a:srgbClr val="004C97"/>
      </a:hlink>
      <a:folHlink>
        <a:srgbClr val="BB16A3"/>
      </a:folHlink>
    </a:clrScheme>
    <a:fontScheme name="USPTO Brand 1">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navy revised 5-2019.potx" id="{8B3D07DD-1239-401E-93C8-2E55201437C4}" vid="{1ADA14F3-CD49-4E1E-9B65-FF2ABE8240E6}"/>
    </a:ext>
  </a:extLst>
</a:theme>
</file>

<file path=ppt/theme/theme8.xml><?xml version="1.0" encoding="utf-8"?>
<a:theme xmlns:a="http://schemas.openxmlformats.org/drawingml/2006/main" name="2_Brand master navy">
  <a:themeElements>
    <a:clrScheme name="USPTO Brand 3">
      <a:dk1>
        <a:sysClr val="windowText" lastClr="000000"/>
      </a:dk1>
      <a:lt1>
        <a:sysClr val="window" lastClr="FFFFFF"/>
      </a:lt1>
      <a:dk2>
        <a:srgbClr val="004C97"/>
      </a:dk2>
      <a:lt2>
        <a:srgbClr val="003865"/>
      </a:lt2>
      <a:accent1>
        <a:srgbClr val="009CDE"/>
      </a:accent1>
      <a:accent2>
        <a:srgbClr val="A6192E"/>
      </a:accent2>
      <a:accent3>
        <a:srgbClr val="007A33"/>
      </a:accent3>
      <a:accent4>
        <a:srgbClr val="671E75"/>
      </a:accent4>
      <a:accent5>
        <a:srgbClr val="7A9A01"/>
      </a:accent5>
      <a:accent6>
        <a:srgbClr val="F2A900"/>
      </a:accent6>
      <a:hlink>
        <a:srgbClr val="004C97"/>
      </a:hlink>
      <a:folHlink>
        <a:srgbClr val="BB16A3"/>
      </a:folHlink>
    </a:clrScheme>
    <a:fontScheme name="USPTO Brand">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9050">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navy revised 5-2019.potx" id="{0EDBD83B-6104-4459-99A6-E42D8A2FE933}" vid="{B412284F-0704-4A01-939C-C680110881A2}"/>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PresentationTemplate</Template>
  <TotalTime>0</TotalTime>
  <Words>5659</Words>
  <Application>Microsoft Office PowerPoint</Application>
  <PresentationFormat>On-screen Show (16:10)</PresentationFormat>
  <Paragraphs>502</Paragraphs>
  <Slides>41</Slides>
  <Notes>35</Notes>
  <HiddenSlides>0</HiddenSlides>
  <MMClips>1</MMClips>
  <ScaleCrop>false</ScaleCrop>
  <HeadingPairs>
    <vt:vector size="6" baseType="variant">
      <vt:variant>
        <vt:lpstr>Fonts Used</vt:lpstr>
      </vt:variant>
      <vt:variant>
        <vt:i4>7</vt:i4>
      </vt:variant>
      <vt:variant>
        <vt:lpstr>Theme</vt:lpstr>
      </vt:variant>
      <vt:variant>
        <vt:i4>8</vt:i4>
      </vt:variant>
      <vt:variant>
        <vt:lpstr>Slide Titles</vt:lpstr>
      </vt:variant>
      <vt:variant>
        <vt:i4>41</vt:i4>
      </vt:variant>
    </vt:vector>
  </HeadingPairs>
  <TitlesOfParts>
    <vt:vector size="56" baseType="lpstr">
      <vt:lpstr>Arial</vt:lpstr>
      <vt:lpstr>Courier New</vt:lpstr>
      <vt:lpstr>Segoe UI</vt:lpstr>
      <vt:lpstr>Segoe UI </vt:lpstr>
      <vt:lpstr>Segoe UI Light</vt:lpstr>
      <vt:lpstr>Segoe UI Semibold</vt:lpstr>
      <vt:lpstr>Wingdings</vt:lpstr>
      <vt:lpstr>Brand master navy</vt:lpstr>
      <vt:lpstr>Brand master navy no logo</vt:lpstr>
      <vt:lpstr>1_Brand master navy no logo</vt:lpstr>
      <vt:lpstr>2_Brand master navy no logo</vt:lpstr>
      <vt:lpstr>1_Brand master navy</vt:lpstr>
      <vt:lpstr>3_Brand master navy no logo</vt:lpstr>
      <vt:lpstr>4_Brand master navy no logo</vt:lpstr>
      <vt:lpstr>2_Brand master navy</vt:lpstr>
      <vt:lpstr>PowerPoint Presentation</vt:lpstr>
      <vt:lpstr> Professional responsibility and  practice before the USPTO </vt:lpstr>
      <vt:lpstr>Pro Bono Programs</vt:lpstr>
      <vt:lpstr>OED Diversion Pilot Program</vt:lpstr>
      <vt:lpstr>OED Diversion Pilot Program – criteria</vt:lpstr>
      <vt:lpstr>Office of Enrollment and Discipline </vt:lpstr>
      <vt:lpstr>Practice before the office</vt:lpstr>
      <vt:lpstr>OED discipline: grievances  and complaints</vt:lpstr>
      <vt:lpstr>OED discipline: grievances  and complaints</vt:lpstr>
      <vt:lpstr>OED discipline: grievances  and complaints</vt:lpstr>
      <vt:lpstr>Other types of discipline</vt:lpstr>
      <vt:lpstr>PowerPoint Presentation</vt:lpstr>
      <vt:lpstr>PowerPoint Presentation</vt:lpstr>
      <vt:lpstr>Office of Enrollment and Discipline </vt:lpstr>
      <vt:lpstr>Neglect/candor</vt:lpstr>
      <vt:lpstr>Conflict of interest</vt:lpstr>
      <vt:lpstr>Conflict of interest</vt:lpstr>
      <vt:lpstr>Conflict of interest</vt:lpstr>
      <vt:lpstr>Conflict of interest</vt:lpstr>
      <vt:lpstr>Conflicts of interest/improper signatures</vt:lpstr>
      <vt:lpstr>Improper signatures</vt:lpstr>
      <vt:lpstr>Improper signatures</vt:lpstr>
      <vt:lpstr>Improper signatures</vt:lpstr>
      <vt:lpstr>Improper signatures/failure to supervise</vt:lpstr>
      <vt:lpstr>Signatures on trademark documents</vt:lpstr>
      <vt:lpstr>Signatures on patent documents</vt:lpstr>
      <vt:lpstr>Trademarks: U.S. counsel rule</vt:lpstr>
      <vt:lpstr>Trademarks: U.S. counsel rule</vt:lpstr>
      <vt:lpstr>Improper signatures/communication</vt:lpstr>
      <vt:lpstr>Competence, informed consent, dishonesty</vt:lpstr>
      <vt:lpstr>Improper Signature, Informed Consent, Communication and Scope of Representation</vt:lpstr>
      <vt:lpstr>Improper Signature, Informed Consent, Communication and Scope of Representation</vt:lpstr>
      <vt:lpstr>Hijacking of U.S. practitioner data </vt:lpstr>
      <vt:lpstr>Deceit/conduct prejudicial</vt:lpstr>
      <vt:lpstr>Unauthorized practice of law/  commingling funds</vt:lpstr>
      <vt:lpstr>Commingling funds/neglect</vt:lpstr>
      <vt:lpstr>PowerPoint Presentation</vt:lpstr>
      <vt:lpstr>Disreputable or gross misconduct</vt:lpstr>
      <vt:lpstr>Disreputable or Gross Misconduct</vt:lpstr>
      <vt:lpstr>Decisions imposing public discipline available in “FOIA Reading Room”</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2020-06-16T17:18:07Z</dcterms:created>
  <dcterms:modified xsi:type="dcterms:W3CDTF">2022-06-27T17:33:23Z</dcterms:modified>
</cp:coreProperties>
</file>