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8" r:id="rId2"/>
    <p:sldId id="261" r:id="rId3"/>
    <p:sldId id="287" r:id="rId4"/>
    <p:sldId id="262" r:id="rId5"/>
    <p:sldId id="263" r:id="rId6"/>
    <p:sldId id="264" r:id="rId7"/>
    <p:sldId id="265" r:id="rId8"/>
    <p:sldId id="266" r:id="rId9"/>
    <p:sldId id="288" r:id="rId10"/>
    <p:sldId id="267" r:id="rId11"/>
    <p:sldId id="274" r:id="rId12"/>
    <p:sldId id="271" r:id="rId13"/>
    <p:sldId id="269" r:id="rId14"/>
    <p:sldId id="270" r:id="rId15"/>
    <p:sldId id="272" r:id="rId16"/>
    <p:sldId id="273" r:id="rId17"/>
    <p:sldId id="275" r:id="rId18"/>
    <p:sldId id="276" r:id="rId19"/>
    <p:sldId id="277" r:id="rId20"/>
    <p:sldId id="278" r:id="rId21"/>
    <p:sldId id="279" r:id="rId22"/>
    <p:sldId id="285" r:id="rId23"/>
    <p:sldId id="280" r:id="rId24"/>
    <p:sldId id="281" r:id="rId25"/>
    <p:sldId id="286" r:id="rId26"/>
    <p:sldId id="289" r:id="rId27"/>
    <p:sldId id="259" r:id="rId28"/>
  </p:sldIdLst>
  <p:sldSz cx="9144000" cy="5715000" type="screen16x1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4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21" autoAdjust="0"/>
    <p:restoredTop sz="89046" autoAdjust="0"/>
  </p:normalViewPr>
  <p:slideViewPr>
    <p:cSldViewPr snapToGrid="0" snapToObjects="1">
      <p:cViewPr varScale="1">
        <p:scale>
          <a:sx n="108" d="100"/>
          <a:sy n="108" d="100"/>
        </p:scale>
        <p:origin x="643" y="91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Segoe UI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950A3BB-CAF4-1D4E-B3B2-E95D9B9E66DF}" type="datetimeFigureOut">
              <a:rPr lang="en-US" smtClean="0">
                <a:latin typeface="Segoe UI"/>
              </a:rPr>
              <a:t>3/8/2016</a:t>
            </a:fld>
            <a:endParaRPr lang="en-US" dirty="0">
              <a:latin typeface="Segoe U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Segoe U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F44BD52-4119-7642-B93F-8F4EDBD635EC}" type="slidenum">
              <a:rPr lang="en-US" smtClean="0">
                <a:latin typeface="Segoe UI"/>
              </a:rPr>
              <a:t>‹#›</a:t>
            </a:fld>
            <a:endParaRPr lang="en-US" dirty="0"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5876647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Segoe UI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Segoe UI"/>
              </a:defRPr>
            </a:lvl1pPr>
          </a:lstStyle>
          <a:p>
            <a:fld id="{139B48F8-1A14-4941-902A-1D33547A0B6A}" type="datetimeFigureOut">
              <a:rPr lang="en-US" smtClean="0"/>
              <a:pPr/>
              <a:t>3/8/2016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696913"/>
            <a:ext cx="557847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Segoe UI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Segoe UI"/>
              </a:defRPr>
            </a:lvl1pPr>
          </a:lstStyle>
          <a:p>
            <a:fld id="{C74B1ACE-5EB2-B245-8DCB-331A9858E0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9317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Segoe UI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Segoe UI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Segoe UI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Segoe UI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Segoe UI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B1ACE-5EB2-B245-8DCB-331A9858E08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2429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B1ACE-5EB2-B245-8DCB-331A9858E08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363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B1ACE-5EB2-B245-8DCB-331A9858E08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046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B1ACE-5EB2-B245-8DCB-331A9858E08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3815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B1ACE-5EB2-B245-8DCB-331A9858E08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465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B1ACE-5EB2-B245-8DCB-331A9858E08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0065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B1ACE-5EB2-B245-8DCB-331A9858E08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5535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B1ACE-5EB2-B245-8DCB-331A9858E08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3078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B1ACE-5EB2-B245-8DCB-331A9858E08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5903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B1ACE-5EB2-B245-8DCB-331A9858E08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3675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B1ACE-5EB2-B245-8DCB-331A9858E08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75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B1ACE-5EB2-B245-8DCB-331A9858E08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9569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B1ACE-5EB2-B245-8DCB-331A9858E08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5023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B1ACE-5EB2-B245-8DCB-331A9858E083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0589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B1ACE-5EB2-B245-8DCB-331A9858E083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810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B1ACE-5EB2-B245-8DCB-331A9858E083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703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B1ACE-5EB2-B245-8DCB-331A9858E083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9624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B1ACE-5EB2-B245-8DCB-331A9858E083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417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B1ACE-5EB2-B245-8DCB-331A9858E08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366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B1ACE-5EB2-B245-8DCB-331A9858E08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6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B1ACE-5EB2-B245-8DCB-331A9858E08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867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B1ACE-5EB2-B245-8DCB-331A9858E08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99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B1ACE-5EB2-B245-8DCB-331A9858E08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477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B1ACE-5EB2-B245-8DCB-331A9858E08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035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B1ACE-5EB2-B245-8DCB-331A9858E08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054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77208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58241"/>
            <a:ext cx="7086600" cy="14605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/>
              </a:defRPr>
            </a:lvl1pPr>
          </a:lstStyle>
          <a:p>
            <a:fld id="{178A7921-4B05-43E8-8B0A-E4D97E4F0B01}" type="datetime1">
              <a:rPr lang="en-US" smtClean="0"/>
              <a:t>3/8/2016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/>
              </a:defRPr>
            </a:lvl1pPr>
          </a:lstStyle>
          <a:p>
            <a:fld id="{FD0CF2A8-0F06-0B4F-A023-17698AFBF4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-6196" y="4283558"/>
            <a:ext cx="9150195" cy="1431441"/>
          </a:xfrm>
          <a:custGeom>
            <a:avLst/>
            <a:gdLst>
              <a:gd name="connsiteX0" fmla="*/ 0 w 9144000"/>
              <a:gd name="connsiteY0" fmla="*/ 0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0 w 9144000"/>
              <a:gd name="connsiteY4" fmla="*/ 0 h 1762512"/>
              <a:gd name="connsiteX0" fmla="*/ 80537 w 9144000"/>
              <a:gd name="connsiteY0" fmla="*/ 613317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80537 w 9144000"/>
              <a:gd name="connsiteY4" fmla="*/ 613317 h 1762512"/>
              <a:gd name="connsiteX0" fmla="*/ 0 w 9150195"/>
              <a:gd name="connsiteY0" fmla="*/ 229219 h 1762512"/>
              <a:gd name="connsiteX1" fmla="*/ 9150195 w 9150195"/>
              <a:gd name="connsiteY1" fmla="*/ 0 h 1762512"/>
              <a:gd name="connsiteX2" fmla="*/ 9150195 w 9150195"/>
              <a:gd name="connsiteY2" fmla="*/ 1762512 h 1762512"/>
              <a:gd name="connsiteX3" fmla="*/ 6195 w 9150195"/>
              <a:gd name="connsiteY3" fmla="*/ 1762512 h 1762512"/>
              <a:gd name="connsiteX4" fmla="*/ 0 w 9150195"/>
              <a:gd name="connsiteY4" fmla="*/ 229219 h 1762512"/>
              <a:gd name="connsiteX0" fmla="*/ 0 w 9150195"/>
              <a:gd name="connsiteY0" fmla="*/ 229219 h 1762512"/>
              <a:gd name="connsiteX1" fmla="*/ 4161872 w 9150195"/>
              <a:gd name="connsiteY1" fmla="*/ 125335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997718 w 9150195"/>
              <a:gd name="connsiteY1" fmla="*/ 1252784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086234 w 9150195"/>
              <a:gd name="connsiteY1" fmla="*/ 475233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195" h="1762512">
                <a:moveTo>
                  <a:pt x="0" y="229219"/>
                </a:moveTo>
                <a:lnTo>
                  <a:pt x="3086234" y="475233"/>
                </a:lnTo>
                <a:lnTo>
                  <a:pt x="9150195" y="0"/>
                </a:lnTo>
                <a:lnTo>
                  <a:pt x="9150195" y="1762512"/>
                </a:lnTo>
                <a:lnTo>
                  <a:pt x="6195" y="1762512"/>
                </a:lnTo>
                <a:lnTo>
                  <a:pt x="0" y="229219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8" name="Picture 7" descr="USPTO-logo-reverse-stacked-500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527" y="4701650"/>
            <a:ext cx="1338876" cy="662731"/>
          </a:xfrm>
          <a:prstGeom prst="rect">
            <a:avLst/>
          </a:prstGeom>
        </p:spPr>
      </p:pic>
      <p:sp>
        <p:nvSpPr>
          <p:cNvPr id="12" name="Rectangle 9"/>
          <p:cNvSpPr/>
          <p:nvPr userDrawn="1"/>
        </p:nvSpPr>
        <p:spPr>
          <a:xfrm>
            <a:off x="-815" y="0"/>
            <a:ext cx="9144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661963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D0022-6C87-4EFE-8C2A-0347C64651C7}" type="datetime1">
              <a:rPr lang="en-US" smtClean="0"/>
              <a:t>3/8/2016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4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5" name="Picture 4" descr="USPTO-logo-reverse-stacked-1000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450" y="1852118"/>
            <a:ext cx="4021100" cy="199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986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4" name="Picture 3" descr="uspto_seal_1000px-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406" y="916906"/>
            <a:ext cx="3881188" cy="3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619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5714999"/>
          </a:xfrm>
          <a:prstGeom prst="rect">
            <a:avLst/>
          </a:prstGeom>
          <a:blipFill dpi="0" rotWithShape="1">
            <a:blip r:embed="rId2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77208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58241"/>
            <a:ext cx="7086600" cy="14605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/>
              </a:defRPr>
            </a:lvl1pPr>
          </a:lstStyle>
          <a:p>
            <a:fld id="{46DD2200-3B42-48C9-AD70-682F7C03EBD0}" type="datetime1">
              <a:rPr lang="en-US" smtClean="0"/>
              <a:t>3/8/2016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/>
              </a:defRPr>
            </a:lvl1pPr>
          </a:lstStyle>
          <a:p>
            <a:fld id="{FD0CF2A8-0F06-0B4F-A023-17698AFBF4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-6196" y="4283558"/>
            <a:ext cx="9150195" cy="1431441"/>
          </a:xfrm>
          <a:custGeom>
            <a:avLst/>
            <a:gdLst>
              <a:gd name="connsiteX0" fmla="*/ 0 w 9144000"/>
              <a:gd name="connsiteY0" fmla="*/ 0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0 w 9144000"/>
              <a:gd name="connsiteY4" fmla="*/ 0 h 1762512"/>
              <a:gd name="connsiteX0" fmla="*/ 80537 w 9144000"/>
              <a:gd name="connsiteY0" fmla="*/ 613317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80537 w 9144000"/>
              <a:gd name="connsiteY4" fmla="*/ 613317 h 1762512"/>
              <a:gd name="connsiteX0" fmla="*/ 0 w 9150195"/>
              <a:gd name="connsiteY0" fmla="*/ 229219 h 1762512"/>
              <a:gd name="connsiteX1" fmla="*/ 9150195 w 9150195"/>
              <a:gd name="connsiteY1" fmla="*/ 0 h 1762512"/>
              <a:gd name="connsiteX2" fmla="*/ 9150195 w 9150195"/>
              <a:gd name="connsiteY2" fmla="*/ 1762512 h 1762512"/>
              <a:gd name="connsiteX3" fmla="*/ 6195 w 9150195"/>
              <a:gd name="connsiteY3" fmla="*/ 1762512 h 1762512"/>
              <a:gd name="connsiteX4" fmla="*/ 0 w 9150195"/>
              <a:gd name="connsiteY4" fmla="*/ 229219 h 1762512"/>
              <a:gd name="connsiteX0" fmla="*/ 0 w 9150195"/>
              <a:gd name="connsiteY0" fmla="*/ 229219 h 1762512"/>
              <a:gd name="connsiteX1" fmla="*/ 4161872 w 9150195"/>
              <a:gd name="connsiteY1" fmla="*/ 125335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997718 w 9150195"/>
              <a:gd name="connsiteY1" fmla="*/ 1252784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086234 w 9150195"/>
              <a:gd name="connsiteY1" fmla="*/ 475233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195" h="1762512">
                <a:moveTo>
                  <a:pt x="0" y="229219"/>
                </a:moveTo>
                <a:lnTo>
                  <a:pt x="3086234" y="475233"/>
                </a:lnTo>
                <a:lnTo>
                  <a:pt x="9150195" y="0"/>
                </a:lnTo>
                <a:lnTo>
                  <a:pt x="9150195" y="1762512"/>
                </a:lnTo>
                <a:lnTo>
                  <a:pt x="6195" y="1762512"/>
                </a:lnTo>
                <a:lnTo>
                  <a:pt x="0" y="229219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8" name="Picture 7" descr="USPTO-logo-reverse-stacked-500p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527" y="4701650"/>
            <a:ext cx="1338876" cy="662731"/>
          </a:xfrm>
          <a:prstGeom prst="rect">
            <a:avLst/>
          </a:prstGeom>
        </p:spPr>
      </p:pic>
      <p:sp>
        <p:nvSpPr>
          <p:cNvPr id="12" name="Rectangle 9"/>
          <p:cNvSpPr/>
          <p:nvPr userDrawn="1"/>
        </p:nvSpPr>
        <p:spPr>
          <a:xfrm>
            <a:off x="-815" y="0"/>
            <a:ext cx="9144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682424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584"/>
            <a:ext cx="8229600" cy="33479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4F4F7-1684-4F70-92B0-E2727ED3BB1B}" type="datetime1">
              <a:rPr lang="en-US" smtClean="0"/>
              <a:t>3/8/2016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672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E40D2-17AB-4AE3-930B-21BBE45A727C}" type="datetime1">
              <a:rPr lang="en-US" smtClean="0"/>
              <a:t>3/8/2016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231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4223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4223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6CC66-BAC5-4544-B588-246E97383E69}" type="datetime1">
              <a:rPr lang="en-US" smtClean="0"/>
              <a:t>3/8/2016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05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00302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00302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4592-EF31-4C1F-8E5C-EFC3059BFAD5}" type="datetime1">
              <a:rPr lang="en-US" smtClean="0"/>
              <a:t>3/8/2016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49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A1D6C-9BEC-4703-83D0-9F619E883CB9}" type="datetime1">
              <a:rPr lang="en-US" smtClean="0"/>
              <a:t>3/8/2016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130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025FA-94F9-40C7-9E6C-F82753E5E64F}" type="datetime1">
              <a:rPr lang="en-US" smtClean="0"/>
              <a:t>3/8/2016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02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58208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82082"/>
            <a:ext cx="5111750" cy="452305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50457"/>
            <a:ext cx="3008313" cy="355467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338F-FF2A-4348-A12D-515DD0AFF473}" type="datetime1">
              <a:rPr lang="en-US" smtClean="0"/>
              <a:t>3/8/2016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97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78022"/>
            <a:ext cx="8229600" cy="8840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584"/>
            <a:ext cx="8229600" cy="3657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9"/>
          <p:cNvSpPr/>
          <p:nvPr/>
        </p:nvSpPr>
        <p:spPr>
          <a:xfrm>
            <a:off x="-815" y="0"/>
            <a:ext cx="9144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5" name="Picture 4" descr="USPTO-logo-black-bug-only-500px.png"/>
          <p:cNvPicPr>
            <a:picLocks noChangeAspect="1"/>
          </p:cNvPicPr>
          <p:nvPr/>
        </p:nvPicPr>
        <p:blipFill>
          <a:blip r:embed="rId14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527" y="4779975"/>
            <a:ext cx="1338875" cy="46686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1D49C-0C3A-48C4-84DC-B1FD35E8800B}" type="datetime1">
              <a:rPr lang="en-US" smtClean="0"/>
              <a:t>3/8/2016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A454B-C859-4892-B9FA-68B588C9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847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Segoe UI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Segoe UI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Segoe UI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Segoe UI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Segoe UI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Segoe UI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912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587" y="378022"/>
            <a:ext cx="7416140" cy="884058"/>
          </a:xfrm>
        </p:spPr>
        <p:txBody>
          <a:bodyPr>
            <a:noAutofit/>
          </a:bodyPr>
          <a:lstStyle/>
          <a:p>
            <a:r>
              <a:rPr lang="en-US" altLang="en-US" sz="2000" dirty="0"/>
              <a:t/>
            </a:r>
            <a:br>
              <a:rPr lang="en-US" altLang="en-US" sz="2000" dirty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5685"/>
            <a:ext cx="8229600" cy="3347989"/>
          </a:xfrm>
        </p:spPr>
        <p:txBody>
          <a:bodyPr>
            <a:normAutofit fontScale="25000" lnSpcReduction="20000"/>
          </a:bodyPr>
          <a:lstStyle/>
          <a:p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[A] generic statement such as "vertebrate insulin cDNA" or "mammalian insulin </a:t>
            </a:r>
            <a:r>
              <a:rPr lang="en-US" sz="8000" dirty="0" smtClean="0">
                <a:latin typeface="Calibri" panose="020F0502020204030204" pitchFamily="34" charset="0"/>
                <a:cs typeface="Calibri" panose="020F0502020204030204" pitchFamily="34" charset="0"/>
              </a:rPr>
              <a:t>cDNA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," without more, is not an adequate written description of the genus because it </a:t>
            </a:r>
            <a:r>
              <a:rPr lang="en-US" sz="8000" dirty="0" smtClean="0">
                <a:latin typeface="Calibri" panose="020F0502020204030204" pitchFamily="34" charset="0"/>
                <a:cs typeface="Calibri" panose="020F0502020204030204" pitchFamily="34" charset="0"/>
              </a:rPr>
              <a:t>does 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not distinguish the claimed genus from others, except by function. It does not </a:t>
            </a:r>
            <a:r>
              <a:rPr lang="en-US" sz="8000" dirty="0" smtClean="0">
                <a:latin typeface="Calibri" panose="020F0502020204030204" pitchFamily="34" charset="0"/>
                <a:cs typeface="Calibri" panose="020F0502020204030204" pitchFamily="34" charset="0"/>
              </a:rPr>
              <a:t>specifically 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define any of the genes that fall within its definition. It does not define </a:t>
            </a:r>
            <a:r>
              <a:rPr lang="en-US" sz="8000" dirty="0" smtClean="0">
                <a:latin typeface="Calibri" panose="020F0502020204030204" pitchFamily="34" charset="0"/>
                <a:cs typeface="Calibri" panose="020F0502020204030204" pitchFamily="34" charset="0"/>
              </a:rPr>
              <a:t>any 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structural features commonly possessed by members of the genus that distinguish </a:t>
            </a:r>
            <a:r>
              <a:rPr lang="en-US" sz="8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them 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from others. </a:t>
            </a:r>
            <a:endParaRPr lang="en-US" altLang="en-US" sz="8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altLang="en-US" sz="8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A definition by function, as we have previously indicated, does not suffice to </a:t>
            </a:r>
            <a:r>
              <a:rPr lang="en-US" sz="8000" dirty="0" smtClean="0">
                <a:latin typeface="Calibri" panose="020F0502020204030204" pitchFamily="34" charset="0"/>
                <a:cs typeface="Calibri" panose="020F0502020204030204" pitchFamily="34" charset="0"/>
              </a:rPr>
              <a:t>define 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the genus because it is only an indication of what the gene does, rather than </a:t>
            </a:r>
            <a:r>
              <a:rPr lang="en-US" sz="800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it is. See</a:t>
            </a:r>
            <a:r>
              <a:rPr lang="en-US" sz="8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000" i="1" dirty="0" err="1">
                <a:latin typeface="Calibri" panose="020F0502020204030204" pitchFamily="34" charset="0"/>
                <a:cs typeface="Calibri" panose="020F0502020204030204" pitchFamily="34" charset="0"/>
              </a:rPr>
              <a:t>Fiers</a:t>
            </a:r>
            <a:r>
              <a:rPr lang="en-US" sz="8000" i="1" dirty="0">
                <a:latin typeface="Calibri" panose="020F0502020204030204" pitchFamily="34" charset="0"/>
                <a:cs typeface="Calibri" panose="020F0502020204030204" pitchFamily="34" charset="0"/>
              </a:rPr>
              <a:t> v. Revel,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 984 F.2d </a:t>
            </a:r>
            <a:r>
              <a:rPr lang="en-US" sz="8000" dirty="0" smtClean="0">
                <a:latin typeface="Calibri" panose="020F0502020204030204" pitchFamily="34" charset="0"/>
                <a:cs typeface="Calibri" panose="020F0502020204030204" pitchFamily="34" charset="0"/>
              </a:rPr>
              <a:t>1164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000" dirty="0" smtClean="0">
                <a:latin typeface="Calibri" panose="020F0502020204030204" pitchFamily="34" charset="0"/>
                <a:cs typeface="Calibri" panose="020F0502020204030204" pitchFamily="34" charset="0"/>
              </a:rPr>
              <a:t>(Fed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. Cir. 1993);</a:t>
            </a:r>
            <a:r>
              <a:rPr lang="en-US" sz="8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000" dirty="0" smtClean="0">
                <a:latin typeface="Calibri" panose="020F0502020204030204" pitchFamily="34" charset="0"/>
                <a:cs typeface="Calibri" panose="020F0502020204030204" pitchFamily="34" charset="0"/>
              </a:rPr>
              <a:t>(discussing 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8000" i="1" dirty="0">
                <a:latin typeface="Calibri" panose="020F0502020204030204" pitchFamily="34" charset="0"/>
                <a:cs typeface="Calibri" panose="020F0502020204030204" pitchFamily="34" charset="0"/>
              </a:rPr>
              <a:t>Amgen, Inc. v. Chugai Pharmaceutical Co.,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 927 F.2d </a:t>
            </a:r>
            <a:r>
              <a:rPr lang="en-US" sz="8000" dirty="0" smtClean="0">
                <a:latin typeface="Calibri" panose="020F0502020204030204" pitchFamily="34" charset="0"/>
                <a:cs typeface="Calibri" panose="020F0502020204030204" pitchFamily="34" charset="0"/>
              </a:rPr>
              <a:t>1200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000" dirty="0" smtClean="0">
                <a:latin typeface="Calibri" panose="020F0502020204030204" pitchFamily="34" charset="0"/>
                <a:cs typeface="Calibri" panose="020F0502020204030204" pitchFamily="34" charset="0"/>
              </a:rPr>
              <a:t>(Fed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. Cir. 1991</a:t>
            </a:r>
            <a:r>
              <a:rPr lang="en-US" sz="8000" dirty="0" smtClean="0">
                <a:latin typeface="Calibri" panose="020F0502020204030204" pitchFamily="34" charset="0"/>
                <a:cs typeface="Calibri" panose="020F0502020204030204" pitchFamily="34" charset="0"/>
              </a:rPr>
              <a:t>).  It 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is only a </a:t>
            </a:r>
            <a:r>
              <a:rPr lang="en-US" sz="8000" dirty="0" smtClean="0">
                <a:latin typeface="Calibri" panose="020F0502020204030204" pitchFamily="34" charset="0"/>
                <a:cs typeface="Calibri" panose="020F0502020204030204" pitchFamily="34" charset="0"/>
              </a:rPr>
              <a:t>definition 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of a useful result rather than a definition of what achieves that result. </a:t>
            </a:r>
          </a:p>
          <a:p>
            <a:endParaRPr lang="en-US" sz="6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7200" b="1" i="1" dirty="0">
                <a:latin typeface="Calibri" panose="020F0502020204030204" pitchFamily="34" charset="0"/>
                <a:cs typeface="Calibri" panose="020F0502020204030204" pitchFamily="34" charset="0"/>
              </a:rPr>
              <a:t>Regents of the University of California</a:t>
            </a:r>
            <a:r>
              <a:rPr lang="en-US" sz="7200" b="1" dirty="0">
                <a:latin typeface="Calibri" panose="020F0502020204030204" pitchFamily="34" charset="0"/>
                <a:cs typeface="Calibri" panose="020F0502020204030204" pitchFamily="34" charset="0"/>
              </a:rPr>
              <a:t> v. </a:t>
            </a:r>
            <a:r>
              <a:rPr lang="en-US" sz="7200" b="1" i="1" dirty="0">
                <a:latin typeface="Calibri" panose="020F0502020204030204" pitchFamily="34" charset="0"/>
                <a:cs typeface="Calibri" panose="020F0502020204030204" pitchFamily="34" charset="0"/>
              </a:rPr>
              <a:t>Eli Lilly Co.,</a:t>
            </a:r>
            <a:r>
              <a:rPr lang="en-US" sz="7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119 </a:t>
            </a:r>
            <a:r>
              <a:rPr lang="en-US" sz="7200" b="1" dirty="0">
                <a:latin typeface="Calibri" panose="020F0502020204030204" pitchFamily="34" charset="0"/>
                <a:cs typeface="Calibri" panose="020F0502020204030204" pitchFamily="34" charset="0"/>
              </a:rPr>
              <a:t>F.3d 1559 (Fed. Cir. 1997)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38174" y="276910"/>
            <a:ext cx="77819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Claiming by function does not necessarily satisfy written description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7129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5907" y="2424224"/>
            <a:ext cx="6858000" cy="976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Centocor</a:t>
            </a:r>
            <a:r>
              <a:rPr lang="en-US" sz="2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Orth Biotech, Inc. v. Abbott Labs.,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636 F.3d 1341 (Fed. Cir. 2011)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25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8714" y="974268"/>
            <a:ext cx="8286820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An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isolated recombinant anti-TNF-α antibody or antigen-binding fragment 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thereof, said antibody or antigen-binding fragment comprising </a:t>
            </a: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a human </a:t>
            </a:r>
          </a:p>
          <a:p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constant region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wherein said antibody or antigen binding fragment (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competitively inhibits binding of A2 (ATCC Accession No. PTA-7045) to 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human TNF-α, and (ii) binds to a neutralizing epitope of human TNF-α 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 vivo with an affinity of at least 1x10</a:t>
            </a:r>
            <a:r>
              <a:rPr lang="en-US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liter/mole, measured as an 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association constant (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), as determined by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Scatchard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analysis. 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2.  The antibody or antigen-binding fragment of claim 1, wherein the 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antibody or antigen binding fragment comprises </a:t>
            </a: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a human constant region 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a human variable region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US" dirty="0" smtClean="0"/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(emphasis added)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58679" y="308337"/>
            <a:ext cx="5438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Centocor’s</a:t>
            </a:r>
            <a:r>
              <a:rPr lang="en-US" sz="2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7,070,775 (‘775 patent) (2006)</a:t>
            </a:r>
            <a:endParaRPr lang="en-US" sz="24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6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1971394" y="296712"/>
            <a:ext cx="4797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Human anti-human TNF-</a:t>
            </a:r>
            <a:r>
              <a:rPr lang="en-US" sz="2400" b="1" i="1" dirty="0">
                <a:latin typeface="Symbol" panose="05050102010706020507" pitchFamily="18" charset="2"/>
                <a:cs typeface="Calibri" panose="020F0502020204030204" pitchFamily="34" charset="0"/>
              </a:rPr>
              <a:t>a</a:t>
            </a:r>
            <a:r>
              <a:rPr lang="en-US" sz="2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antibody </a:t>
            </a:r>
            <a:endParaRPr lang="en-US" sz="24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0185" y="758377"/>
            <a:ext cx="8659743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Centocor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sues for infringement, indicating that Abbott’s TNF-</a:t>
            </a:r>
            <a:r>
              <a:rPr lang="en-US" sz="1600" dirty="0">
                <a:latin typeface="Symbol" panose="05050102010706020507" pitchFamily="18" charset="2"/>
                <a:cs typeface="Calibri" panose="020F0502020204030204" pitchFamily="34" charset="0"/>
              </a:rPr>
              <a:t>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Humira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®)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antibody is encompassed by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Centocor’s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claim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2.</a:t>
            </a:r>
            <a:endParaRPr lang="en-US" sz="1600" u="sng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u="sng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Centocor’s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‘775 patent filed July 18, 2002, claims CON/DIV priority to 08/570,674, filed </a:t>
            </a:r>
          </a:p>
          <a:p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12/11/1995, which is a CIP of 08/324,799, filed 10/18/1994.  It sought priority (effective filing </a:t>
            </a:r>
          </a:p>
          <a:p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 to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this 1994 application, which would pre-date Abbott’s earliest filing date for 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Humira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®</a:t>
            </a:r>
            <a:r>
              <a:rPr lang="en-US" sz="16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(1995).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u="sng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u="sng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Centocor’s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‘775 patent claims priority to a 1991 application that discloses an antibody that was </a:t>
            </a:r>
          </a:p>
          <a:p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obtained by identifying a mouse antibody to human TNF-</a:t>
            </a:r>
            <a:r>
              <a:rPr lang="en-US" sz="1600" dirty="0" smtClean="0">
                <a:latin typeface="Symbol" panose="05050102010706020507" pitchFamily="18" charset="2"/>
                <a:cs typeface="Calibri" panose="020F0502020204030204" pitchFamily="34" charset="0"/>
              </a:rPr>
              <a:t>a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that had high affinity </a:t>
            </a:r>
          </a:p>
          <a:p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and neutralizing activity  (“A2 mouse antibody”) and substituting the mouse </a:t>
            </a:r>
          </a:p>
          <a:p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constant region with a human constant region.  The result was a chimeric antibody.</a:t>
            </a:r>
          </a:p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Abbott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’s antibody (first filed 1995) was obtained from a phage display library that contained a 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large number of human variable regions.  After identifying variable regions that 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bound to human TNF-</a:t>
            </a:r>
            <a:r>
              <a:rPr lang="en-US" sz="1600" dirty="0">
                <a:latin typeface="Symbol" panose="05050102010706020507" pitchFamily="18" charset="2"/>
                <a:cs typeface="Calibri" panose="020F0502020204030204" pitchFamily="34" charset="0"/>
              </a:rPr>
              <a:t>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“guided selection” was used to identify variable regions 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that had neutralizing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activity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(U.S. Patent 6,090,382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524" y="2828340"/>
            <a:ext cx="897577" cy="718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887" y="4046958"/>
            <a:ext cx="894214" cy="759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2978" y="5263034"/>
            <a:ext cx="2133600" cy="303212"/>
          </a:xfrm>
        </p:spPr>
        <p:txBody>
          <a:bodyPr/>
          <a:lstStyle/>
          <a:p>
            <a:fld id="{92DA454B-C859-4892-B9FA-68B588C9F547}" type="slidenum">
              <a:rPr lang="en-US" sz="1600" smtClean="0"/>
              <a:t>13</a:t>
            </a:fld>
            <a:endParaRPr lang="en-US" sz="1600"/>
          </a:p>
        </p:txBody>
      </p:sp>
      <p:sp>
        <p:nvSpPr>
          <p:cNvPr id="3" name="TextBox 2"/>
          <p:cNvSpPr txBox="1"/>
          <p:nvPr/>
        </p:nvSpPr>
        <p:spPr>
          <a:xfrm>
            <a:off x="7313468" y="3378093"/>
            <a:ext cx="679994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/>
              <a:t>Chimeric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7418243" y="4524264"/>
            <a:ext cx="596638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/>
              <a:t>Human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68410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160" y="838200"/>
            <a:ext cx="800571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Centocor files CIP applications (1993) that are rejected under enablement 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because they are drawn to “less than an entire mouse variable region.”  The spec 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only teaches fully-mouse variable regions.</a:t>
            </a:r>
          </a:p>
          <a:p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Centocor files CIP applications (1993-1994) drawn to “less than an entire mouse 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variable region.”  This comprises new matter that Centocor relies on as evidence to 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support the asserted claims of 7,070,775.  While these additions were made, no 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claims were drawn to human variable regions.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66" y="3165067"/>
            <a:ext cx="806409" cy="722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4239" y="4077862"/>
            <a:ext cx="85956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Following the Abbott patent of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Humira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® in 2000 and its regulatory approval in 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2002, Centocor files claims to fully-human antibodies.  Upon withdrawal of 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the enablement rejection,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Centocor’s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claims are patented in 2006 (U.S. Patent 7,070,775).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71497" y="376535"/>
            <a:ext cx="5623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Human anti-human </a:t>
            </a:r>
            <a:r>
              <a:rPr lang="en-US" sz="2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TNF-</a:t>
            </a:r>
            <a:r>
              <a:rPr lang="en-US" sz="2400" b="1" i="1" dirty="0" smtClean="0">
                <a:latin typeface="Symbol" panose="05050102010706020507" pitchFamily="18" charset="2"/>
                <a:cs typeface="Calibri" panose="020F0502020204030204" pitchFamily="34" charset="0"/>
              </a:rPr>
              <a:t>a</a:t>
            </a:r>
            <a:r>
              <a:rPr lang="en-US" sz="2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antibody (cont.)</a:t>
            </a:r>
            <a:endParaRPr lang="en-US" sz="2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48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59376"/>
            <a:ext cx="8229600" cy="3347989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Question raised in Centocor CAFC decision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Does Centocor have written description support for human antibodies against TNF-</a:t>
            </a:r>
            <a:r>
              <a:rPr lang="en-US" sz="2000" dirty="0">
                <a:latin typeface="Symbol" panose="05050102010706020507" pitchFamily="18" charset="2"/>
                <a:cs typeface="Calibri" panose="020F0502020204030204" pitchFamily="34" charset="0"/>
              </a:rPr>
              <a:t>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Abbott’s position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To have the 1994 priority,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Centocor’s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1994 CIP must provide written description for a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human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antibody with 1) a human constant region, 2) a human variable region, 3)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high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affinity for human TFN-</a:t>
            </a:r>
            <a:r>
              <a:rPr lang="en-US" sz="2000" dirty="0">
                <a:latin typeface="Symbol" panose="05050102010706020507" pitchFamily="18" charset="2"/>
                <a:cs typeface="Calibri" panose="020F0502020204030204" pitchFamily="34" charset="0"/>
              </a:rPr>
              <a:t>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4) neutralizing activity, and 5) the ability to bind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TNF-</a:t>
            </a:r>
            <a:r>
              <a:rPr lang="en-US" sz="2000" dirty="0" smtClean="0">
                <a:latin typeface="Symbol" panose="05050102010706020507" pitchFamily="18" charset="2"/>
                <a:cs typeface="Calibri" panose="020F0502020204030204" pitchFamily="34" charset="0"/>
              </a:rPr>
              <a:t>a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 the same place as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Centocor’s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A2 mouse antibody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Abbott points out that making human antibodies against human proteins is difficult (e.g. autoimmune issues) and thus an artisan would need to engineer a human antibody.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4735" y="297711"/>
            <a:ext cx="4848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Written Description support is raised</a:t>
            </a:r>
            <a:endParaRPr lang="en-US" sz="2400" b="1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18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5814" y="850604"/>
            <a:ext cx="8372164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Conclusions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courts found that all Centocor really has support for is the A2 mouse antibody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and the single chimeric antibody.  This mouse sequence does not serve as a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stepping stone for the human variable region.  Further, it was shown that the sequence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of the mouse variable region was different from that of the human.  As such, Centocor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lacked written description for the genus of human anti-TNF-</a:t>
            </a:r>
            <a:r>
              <a:rPr lang="en-US" dirty="0">
                <a:latin typeface="Symbol" panose="05050102010706020507" pitchFamily="18" charset="2"/>
                <a:cs typeface="Calibri" panose="020F0502020204030204" pitchFamily="34" charset="0"/>
              </a:rPr>
              <a:t>a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antibodies.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Thus, while the 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patent broadly claims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 class of antibodies that contain human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variable regions, the 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specification does not describe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 single antibody that satisfies the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claim limitations.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It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does not disclose any 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relevant identifying characteristics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for such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fully-human antibodies or even a single human variable region. 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Nor does it disclose </a:t>
            </a:r>
          </a:p>
          <a:p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any relationship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between the human TNF-α protein, the known mouse variable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region that satisfies the critical claim limitations, and potential human variable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regions that will satisfy the claim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limitations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Centocor</a:t>
            </a:r>
            <a:r>
              <a:rPr lang="en-U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636 F.3d at 1349,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citing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Regents </a:t>
            </a:r>
            <a:endParaRPr lang="en-US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the Univ. of Cal. v.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Eli Lilly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119 F.3d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1997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))(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emphasis added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5005" y="388939"/>
            <a:ext cx="574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Written Description support is </a:t>
            </a:r>
            <a:r>
              <a:rPr lang="en-US" sz="2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raised (cont.)</a:t>
            </a:r>
            <a:endParaRPr lang="en-US" sz="2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8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757" y="969119"/>
            <a:ext cx="8229600" cy="4328369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“mere wish or plan” for obtaining the claimed invention is not sufficient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  (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Centocor v. Abbott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1348,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citing 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Regents of the University of California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v. 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Eli Lilly Co</a:t>
            </a:r>
            <a:r>
              <a:rPr 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.,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119 F.3d 1559 (Fed. Cir. 1997</a:t>
            </a:r>
            <a:r>
              <a:rPr lang="en-US" sz="2000" dirty="0" smtClean="0"/>
              <a:t>))</a:t>
            </a: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While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our precedent suggests that written description for certain antibody claims can be satisfied by disclosing a well-characterized antigen, that reasoning applies to disclosure of newly characterized antigens where creation of the claimed antibodies is routine.  [O]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btaining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 high affinity, neutralizing, A2 specific antibody with a </a:t>
            </a: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human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variable region was not possible in 1994 using “conventional,” “routine,” “well developed and mature” technology. 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Centocor</a:t>
            </a:r>
            <a:r>
              <a:rPr 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636 F.3d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at 1349 citing USPTO, 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Written Description Training Materials Revision 1 March 25, </a:t>
            </a:r>
            <a:r>
              <a:rPr 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2008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at 46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(emphasis added).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1841" y="350874"/>
            <a:ext cx="574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Written Description support is raised (cont.)</a:t>
            </a:r>
            <a:endParaRPr lang="en-US" sz="2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1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0858" y="2143720"/>
            <a:ext cx="75986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AbbVie Deutschland GmbH v. Janssen Biotechnology, Ltd.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en-US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759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F.3d 1285 (Fed. Cir. 2014)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95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0995" y="20201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5989" y="1180213"/>
            <a:ext cx="8706101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Human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antibody against human IL-12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AbbVie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patents US 7,504,485 and US 6,914,128, shared specification with </a:t>
            </a: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claims directed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fully human anti-IL-12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antibodies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Centocor produced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Stelara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®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ustekinumab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 indicated for the treatment of </a:t>
            </a: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adults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with moderate-to-severe plaque psoriasis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AbbVie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‘128, claim 29: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 neutralizing isolated human antibody, or antigen-binding portion thereof that </a:t>
            </a: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binds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to human IL-12 and disassociates from human IL-12 with 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20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off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rate </a:t>
            </a: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constant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of 1x10</a:t>
            </a:r>
            <a:r>
              <a:rPr lang="en-US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-2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0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-1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or less, as determined by surface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plasmon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resonance. 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35663" y="400723"/>
            <a:ext cx="3275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Abbvie</a:t>
            </a:r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 v. </a:t>
            </a:r>
            <a:r>
              <a:rPr lang="en-US" sz="2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Janssen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(2014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33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Antibody Decisions </a:t>
            </a:r>
            <a:r>
              <a:rPr lang="en-US" dirty="0" smtClean="0"/>
              <a:t>and Their Compliance with the Written Description Requirement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15026" y="3572641"/>
            <a:ext cx="2247899" cy="885059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Workgroup 1640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2015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F2A8-0F06-0B4F-A023-17698AFBF42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53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711" y="1031356"/>
            <a:ext cx="8610178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AbbVie’s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‘128 and ‘485 taught ~300 fully human antibodies that bind and </a:t>
            </a: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neutralize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IL-12 </a:t>
            </a:r>
          </a:p>
          <a:p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All disclosed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AbbVie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antibodies were derived from 1st Gen antibody “Joe-9.” 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Joe-09 CDR3 (VH/VL) mutated to increase affinity &amp; neutralizing activities </a:t>
            </a:r>
          </a:p>
          <a:p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disclosed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AbbVie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antibodies have: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VH3 heavy chains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Lambda light chains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At least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90% similarity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with Joe-9 in variable regions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More than 200 of the abs differ from the 2nd gen ab (Y61) at a single amino </a:t>
            </a: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acid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residue (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99.5% similarity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 variable regions)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78642" y="372136"/>
            <a:ext cx="4848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Written Description support is raised</a:t>
            </a:r>
            <a:endParaRPr lang="en-US" sz="24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75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67847" y="372140"/>
            <a:ext cx="6160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Written Description support is </a:t>
            </a:r>
            <a:r>
              <a:rPr lang="en-US" sz="2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raised (cont.)</a:t>
            </a:r>
            <a:endParaRPr lang="en-US" sz="24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5737" y="734751"/>
            <a:ext cx="633731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Stelara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®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met the functional claim limitations: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Fully human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Anti-IL-12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Neutralize activity of IL-12 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But is structurally distinct from Joe and Joe-derived abs. </a:t>
            </a:r>
          </a:p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124" y="2773429"/>
            <a:ext cx="4697998" cy="2759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21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81231" y="2912642"/>
            <a:ext cx="3097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®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18005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22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62025" y="407432"/>
            <a:ext cx="7512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Stelera</a:t>
            </a:r>
            <a:r>
              <a:rPr lang="en-US" sz="2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® is not encompassed by Joe-9 and its derivatives</a:t>
            </a:r>
            <a:endParaRPr lang="en-US" sz="24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476375" y="1447800"/>
            <a:ext cx="6353175" cy="384968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64312" y="1571625"/>
            <a:ext cx="2777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Anti-IL12 human antibodies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543175" y="3629025"/>
            <a:ext cx="1895475" cy="11811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Joe-9 and derivatives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041611" y="249555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679529" y="2018049"/>
            <a:ext cx="1012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Stelara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®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17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832" y="925045"/>
            <a:ext cx="7754687" cy="4462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>
                <a:latin typeface="Calibri" panose="020F0502020204030204" pitchFamily="34" charset="0"/>
                <a:cs typeface="Calibri" panose="020F0502020204030204" pitchFamily="34" charset="0"/>
              </a:rPr>
              <a:t>Representative Number and/or Common Structural Features </a:t>
            </a:r>
            <a:endParaRPr lang="en-US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“When a patent claims a genus using functional language to 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define a desired </a:t>
            </a:r>
            <a:endParaRPr lang="en-US" b="1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result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the specification must demonstrate that the applicant has 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made a </a:t>
            </a:r>
            <a:endParaRPr lang="en-US" b="1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generic 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invention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that achieves the claimed result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and do so by showing 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that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applicant has 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invented species sufficient to support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 claim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functionally-defined </a:t>
            </a:r>
            <a:r>
              <a:rPr lang="en-US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genus"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Capon v. </a:t>
            </a:r>
            <a:r>
              <a:rPr lang="en-US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Eshhar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, 418 F.3d 1349 (Fed. Cir. 2005))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(emphasis added).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[A] sufficient description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of a genus . . . requires the disclosure of 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either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representative </a:t>
            </a:r>
            <a:r>
              <a:rPr lang="en-US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number*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of species falling within the scope of the 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genus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structural features common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 the members of the genus so that 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one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of skill in the art can 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'visualize or recognize'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members of the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genus” 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AbbVie,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759 F.3d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at 1297, reiterating </a:t>
            </a:r>
            <a:r>
              <a:rPr lang="en-U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Eli Lilly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, 119 F.3d at 1568-69)(emphasis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dded).</a:t>
            </a:r>
          </a:p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*author’s comment: representative number of examples that vary greatly from each other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3618" y="404035"/>
            <a:ext cx="574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Written Description support is raised (</a:t>
            </a:r>
            <a:r>
              <a:rPr lang="en-US" sz="2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cont.)</a:t>
            </a:r>
            <a:endParaRPr lang="en-US" sz="24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58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9686" y="598587"/>
            <a:ext cx="8344144" cy="4985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Functional limitations are not strictly prohibited.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“It is true that functionally defined claims can meet the written description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requirement if a 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reasonable structure-function correlation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is established, whether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by the inventor as 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described in the specification or known in the art at the time of </a:t>
            </a:r>
          </a:p>
          <a:p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the filing </a:t>
            </a:r>
            <a:r>
              <a:rPr lang="en-US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date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AbbVie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, 759 F.3d at 1298,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reiterating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Enzo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Biochem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Inc.,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323 F.3d at 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964)(emphasis added).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But, genus </a:t>
            </a: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claims need </a:t>
            </a:r>
            <a:r>
              <a:rPr lang="en-US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core structure or representative </a:t>
            </a: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examples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“The asserted claims attempt to claim 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every fully human IL-12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antibody that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would 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achieve a desired result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i.e., high binding affinity and neutralizing activity,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and cover an antibody as 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different as </a:t>
            </a:r>
            <a:r>
              <a:rPr lang="en-US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Stelara</a:t>
            </a:r>
            <a:r>
              <a:rPr lang="en-US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®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whereas the patents do not describe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representative examples to support the full scope of the claims.”  Jury’s decision of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invalidly for lack of adequate written description for the claimed genus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affirmed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AbbVie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, 759 F.3d at 1298)(emphasis added).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Genus-Species guidance in MPEP 2163.  MPEP includes citations of 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Noelle v. Lederman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355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F.3d </a:t>
            </a:r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1343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(Fed. Cir. 2004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),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Enzo </a:t>
            </a:r>
            <a:r>
              <a:rPr lang="en-US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Biochem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, Inc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v. 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Gen-Probe Inc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., 323 F.3d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956 (Fed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Cir. 2002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),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</a:p>
          <a:p>
            <a:r>
              <a:rPr lang="en-US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Regents 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of the University of California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v. 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Eli Lilly Co.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119 F.3d 1559 (Fed. Cir. 1997)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6241" y="159414"/>
            <a:ext cx="574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Written Description support is raised (</a:t>
            </a:r>
            <a:r>
              <a:rPr lang="en-US" sz="2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cont.)</a:t>
            </a:r>
            <a:endParaRPr lang="en-US" sz="24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24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2946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454B-C859-4892-B9FA-68B588C9F5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2450" y="266698"/>
            <a:ext cx="7919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Difference between Written Description and Enablement</a:t>
            </a:r>
            <a:endParaRPr lang="en-US" sz="2400" b="1" i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7419" y="1114425"/>
            <a:ext cx="870494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Written description requires description while enablement is satisfied with disclosure</a:t>
            </a:r>
          </a:p>
          <a:p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 how to make and use.</a:t>
            </a:r>
          </a:p>
          <a:p>
            <a:endParaRPr lang="en-US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MPEP 2163 (written description):  “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biomolecule sequence described only by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  <a:p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unctional 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characteristic, without any known or disclosed correlation between </a:t>
            </a:r>
            <a:endParaRPr lang="en-US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function and the structure of the sequence, normally is not a sufficient </a:t>
            </a:r>
            <a:endParaRPr lang="en-US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identifying 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characteristic for written description purposes, </a:t>
            </a:r>
            <a:r>
              <a:rPr lang="en-US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 when accompanied </a:t>
            </a:r>
            <a:endParaRPr lang="en-US" b="1" i="1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i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</a:t>
            </a:r>
            <a:r>
              <a:rPr lang="en-US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method of obtaining the claimed </a:t>
            </a:r>
            <a:r>
              <a:rPr lang="en-US" b="1" i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sequence”</a:t>
            </a: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(emphasis added).</a:t>
            </a:r>
            <a:r>
              <a:rPr lang="en-US" b="1" i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US" b="1" i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MPEP 2164 (enablement):  The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“predictability or lack thereof” in the art refers to the 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ability of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one skilled in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art to extrapolate the disclosed or known results to the claimed 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invention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If one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skilled in the art can readily anticipate the effect of a change within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subject matter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 which the claimed invention pertains, then there is predictability in the 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art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2853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26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97475" y="428624"/>
            <a:ext cx="6019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Which Rejection Addresses the Issue at Hand?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8681" y="1009650"/>
            <a:ext cx="76929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peptide having  95% identity to SEQ ID NO. 1, wherein the peptide 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ctivates protein X.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6400" y="1914525"/>
            <a:ext cx="3484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Written </a:t>
            </a:r>
            <a:r>
              <a:rPr lang="en-US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description 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structure, or 95% of the sequence, needs to be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preserved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 maintain the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peptide’s function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91051" y="1914525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Enablement 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Can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 artisan predict which 95% of the sequence needs to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be intact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 maintain the peptide’s function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9571" y="3630215"/>
            <a:ext cx="82875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Applicant’s response: make amino acid mutants and screen for the ones that activates 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protein X (i.e., an argument on how to make).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5400000">
            <a:off x="4762500" y="3158670"/>
            <a:ext cx="438150" cy="3333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V="1">
            <a:off x="3276603" y="3187067"/>
            <a:ext cx="438150" cy="3333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305300" y="4286250"/>
            <a:ext cx="0" cy="4381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59571" y="4720709"/>
            <a:ext cx="5860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Enablement rejection drops, written description maintained.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6765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9344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66825" y="1828800"/>
            <a:ext cx="194309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  <a:p>
            <a:pPr marL="457200" indent="-457200">
              <a:buAutoNum type="arabicPeriod"/>
            </a:pP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Centocor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indent="-457200">
              <a:buAutoNum type="arabicPeriod" startAt="2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3.     AbbVie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19500" y="514350"/>
            <a:ext cx="1393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Overview</a:t>
            </a:r>
            <a:endParaRPr lang="en-US" sz="24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49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MPEP 2163:  W.D. guidelines for complying with the written description requirement of 35 U.S.C. </a:t>
            </a:r>
            <a:r>
              <a:rPr lang="en-US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112(a) that 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“specification shall contain a written description of the invention. … “.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This requirement is separate and distinct from the enablement requirement (</a:t>
            </a:r>
            <a:r>
              <a:rPr lang="en-US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Ariad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 Pharm., Inc. v. Eli Lilly &amp; Co.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598 F.3d 1336, 1355 (Fed. Cir. 2010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8289" y="619773"/>
            <a:ext cx="4611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The Written Description Guidelines</a:t>
            </a:r>
            <a:endParaRPr lang="en-US" sz="2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6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Antibody Structure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35" y="1341474"/>
            <a:ext cx="7293935" cy="379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9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Antibody Variable Domains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" r="2907"/>
          <a:stretch>
            <a:fillRect/>
          </a:stretch>
        </p:blipFill>
        <p:spPr bwMode="auto">
          <a:xfrm>
            <a:off x="1201480" y="1447800"/>
            <a:ext cx="6557918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19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014" y="1447800"/>
            <a:ext cx="5885688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41181" y="598230"/>
            <a:ext cx="3748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Humanization of Antibodies</a:t>
            </a:r>
            <a:endParaRPr lang="en-US" sz="24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53049" y="2650093"/>
            <a:ext cx="162877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r>
              <a:rPr lang="en-US" sz="2000" dirty="0" smtClean="0"/>
              <a:t>Chimeric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952750" y="2650093"/>
            <a:ext cx="108585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Mouse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779813" y="4457580"/>
            <a:ext cx="161121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Humanized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662330" y="4486185"/>
            <a:ext cx="101021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Human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4911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2329"/>
            <a:ext cx="8229600" cy="884058"/>
          </a:xfrm>
        </p:spPr>
        <p:txBody>
          <a:bodyPr>
            <a:normAutofit fontScale="90000"/>
          </a:bodyPr>
          <a:lstStyle/>
          <a:p>
            <a:r>
              <a:rPr lang="en-US" altLang="en-US" sz="27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W.D. </a:t>
            </a:r>
            <a:r>
              <a:rPr lang="en-US" altLang="en-US" sz="2700" i="1" dirty="0">
                <a:latin typeface="Calibri" panose="020F0502020204030204" pitchFamily="34" charset="0"/>
                <a:cs typeface="Calibri" panose="020F0502020204030204" pitchFamily="34" charset="0"/>
              </a:rPr>
              <a:t>for claimed genus may be satisfied through sufficient description of a representative number of species</a:t>
            </a:r>
            <a:r>
              <a:rPr lang="en-US" altLang="en-US" sz="2400" dirty="0"/>
              <a:t/>
            </a:r>
            <a:br>
              <a:rPr lang="en-US" altLang="en-US" sz="2400" dirty="0"/>
            </a:b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33916" y="1424763"/>
            <a:ext cx="8712834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inverse function of the skill and knowledge in the </a:t>
            </a:r>
            <a:r>
              <a:rPr lang="en-US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art</a:t>
            </a: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depends on whether one of skill in the art would recognize necessary </a:t>
            </a:r>
            <a:r>
              <a:rPr lang="en-US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common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attributes 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or features possessed by the members of the genus.</a:t>
            </a:r>
          </a:p>
          <a:p>
            <a:pPr lvl="1">
              <a:lnSpc>
                <a:spcPct val="80000"/>
              </a:lnSpc>
            </a:pPr>
            <a:endParaRPr lang="en-US" alt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generally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in an </a:t>
            </a:r>
            <a:r>
              <a:rPr lang="en-US" altLang="en-US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unpredictable art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adequate written description of a genus </a:t>
            </a:r>
            <a:endParaRPr lang="en-US" alt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which 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embraces </a:t>
            </a:r>
            <a:r>
              <a:rPr lang="en-US" altLang="en-US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widely variant species cannot be achieved by disclosing only </a:t>
            </a:r>
            <a:endParaRPr lang="en-US" altLang="en-US" sz="2000" u="sng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0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one </a:t>
            </a:r>
            <a:r>
              <a:rPr lang="en-US" altLang="en-US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species within the genus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3916" y="3806395"/>
            <a:ext cx="88616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See 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Enzo </a:t>
            </a:r>
            <a:r>
              <a:rPr lang="en-US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Biochem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, Inc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. v. 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Gen-Probe Inc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., 323 F.3d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956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(Fed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. Cir. 2002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altLang="en-US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Noelle 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v. Lederman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en-US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355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F.3d 1343 (Fed. Cir. 2004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);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Regents 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of the University of California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v. 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Eli Lilly Co</a:t>
            </a:r>
            <a:r>
              <a:rPr lang="en-US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.,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119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F.3d 1559 (Fed. Cir. 1997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0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8138"/>
            <a:ext cx="8229600" cy="884058"/>
          </a:xfrm>
        </p:spPr>
        <p:txBody>
          <a:bodyPr>
            <a:normAutofit/>
          </a:bodyPr>
          <a:lstStyle/>
          <a:p>
            <a:r>
              <a:rPr lang="en-US" alt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W.D. is also satisfied when </a:t>
            </a:r>
            <a:r>
              <a:rPr lang="en-US" altLang="en-US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relevant identifying characteristics are </a:t>
            </a:r>
            <a:r>
              <a:rPr lang="en-US" alt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disclosed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48354" y="1352550"/>
            <a:ext cx="8541890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[D]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etermine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whether the specification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discloses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other </a:t>
            </a: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relevant identifying </a:t>
            </a:r>
            <a:endParaRPr lang="en-US" sz="2000" b="1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characteristics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sufficient to describe the claimed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invention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 such full, clear, </a:t>
            </a: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concise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and exact terms that a skilled artisan would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recognize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applicant was in </a:t>
            </a: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possession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of the claimed invention. For example, if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art has established a </a:t>
            </a: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strong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correlation between </a:t>
            </a: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structure and function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one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skilled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 the art would </a:t>
            </a: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be able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to predict with a reasonable degree of confidence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 structure of the </a:t>
            </a: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claimed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invention from a recitation of its function. Thus, the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written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description </a:t>
            </a: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requirement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may be satisfied through disclosure of function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minimal </a:t>
            </a: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structure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when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there is a well-established correlation between 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structure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 and </a:t>
            </a: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function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8354" y="4737616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MPEP 2163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(emphasis added)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57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and master navy with footer">
  <a:themeElements>
    <a:clrScheme name="USPTO Brand 1">
      <a:dk1>
        <a:sysClr val="windowText" lastClr="000000"/>
      </a:dk1>
      <a:lt1>
        <a:sysClr val="window" lastClr="FFFFFF"/>
      </a:lt1>
      <a:dk2>
        <a:srgbClr val="004C97"/>
      </a:dk2>
      <a:lt2>
        <a:srgbClr val="D9D9D6"/>
      </a:lt2>
      <a:accent1>
        <a:srgbClr val="1596D1"/>
      </a:accent1>
      <a:accent2>
        <a:srgbClr val="AC2B37"/>
      </a:accent2>
      <a:accent3>
        <a:srgbClr val="88A620"/>
      </a:accent3>
      <a:accent4>
        <a:srgbClr val="6B2F75"/>
      </a:accent4>
      <a:accent5>
        <a:srgbClr val="97B8D4"/>
      </a:accent5>
      <a:accent6>
        <a:srgbClr val="C88242"/>
      </a:accent6>
      <a:hlink>
        <a:srgbClr val="004C97"/>
      </a:hlink>
      <a:folHlink>
        <a:srgbClr val="3C1053"/>
      </a:folHlink>
    </a:clrScheme>
    <a:fontScheme name="USPTO Brand 1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Brand master navy with footer</Template>
  <TotalTime>8620</TotalTime>
  <Words>2339</Words>
  <Application>Microsoft Office PowerPoint</Application>
  <PresentationFormat>On-screen Show (16:10)</PresentationFormat>
  <Paragraphs>275</Paragraphs>
  <Slides>27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Segoe UI</vt:lpstr>
      <vt:lpstr>Symbol</vt:lpstr>
      <vt:lpstr>Wingdings</vt:lpstr>
      <vt:lpstr>Brand master navy with footer</vt:lpstr>
      <vt:lpstr>PowerPoint Presentation</vt:lpstr>
      <vt:lpstr>Antibody Decisions and Their Compliance with the Written Description Requirement</vt:lpstr>
      <vt:lpstr>PowerPoint Presentation</vt:lpstr>
      <vt:lpstr>PowerPoint Presentation</vt:lpstr>
      <vt:lpstr>Antibody Structure</vt:lpstr>
      <vt:lpstr>Antibody Variable Domains</vt:lpstr>
      <vt:lpstr>PowerPoint Presentation</vt:lpstr>
      <vt:lpstr>W.D. for claimed genus may be satisfied through sufficient description of a representative number of species </vt:lpstr>
      <vt:lpstr>W.D. is also satisfied when relevant identifying characteristics are disclosed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U.S. Patent and Trademark Office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USPTO</dc:creator>
  <cp:lastModifiedBy>Dey, Terry</cp:lastModifiedBy>
  <cp:revision>109</cp:revision>
  <cp:lastPrinted>2015-09-28T20:09:15Z</cp:lastPrinted>
  <dcterms:created xsi:type="dcterms:W3CDTF">2015-07-24T11:21:32Z</dcterms:created>
  <dcterms:modified xsi:type="dcterms:W3CDTF">2016-03-08T14:20:54Z</dcterms:modified>
</cp:coreProperties>
</file>