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98" r:id="rId4"/>
  </p:sldMasterIdLst>
  <p:notesMasterIdLst>
    <p:notesMasterId r:id="rId23"/>
  </p:notesMasterIdLst>
  <p:handoutMasterIdLst>
    <p:handoutMasterId r:id="rId24"/>
  </p:handoutMasterIdLst>
  <p:sldIdLst>
    <p:sldId id="712" r:id="rId5"/>
    <p:sldId id="801" r:id="rId6"/>
    <p:sldId id="655" r:id="rId7"/>
    <p:sldId id="798" r:id="rId8"/>
    <p:sldId id="807" r:id="rId9"/>
    <p:sldId id="813" r:id="rId10"/>
    <p:sldId id="808" r:id="rId11"/>
    <p:sldId id="809" r:id="rId12"/>
    <p:sldId id="811" r:id="rId13"/>
    <p:sldId id="810" r:id="rId14"/>
    <p:sldId id="812" r:id="rId15"/>
    <p:sldId id="762" r:id="rId16"/>
    <p:sldId id="815" r:id="rId17"/>
    <p:sldId id="803" r:id="rId18"/>
    <p:sldId id="753" r:id="rId19"/>
    <p:sldId id="814" r:id="rId20"/>
    <p:sldId id="721" r:id="rId21"/>
    <p:sldId id="676" r:id="rId22"/>
  </p:sldIdLst>
  <p:sldSz cx="9144000" cy="5715000" type="screen16x1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PTO" initials="U" lastIdx="19" clrIdx="0"/>
  <p:cmAuthor id="1" name="Vidovich, Greg" initials="VG" lastIdx="4"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06" autoAdjust="0"/>
    <p:restoredTop sz="58350" autoAdjust="0"/>
  </p:normalViewPr>
  <p:slideViewPr>
    <p:cSldViewPr snapToGrid="0">
      <p:cViewPr varScale="1">
        <p:scale>
          <a:sx n="62" d="100"/>
          <a:sy n="62" d="100"/>
        </p:scale>
        <p:origin x="1694" y="43"/>
      </p:cViewPr>
      <p:guideLst>
        <p:guide orient="horz" pos="180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varScale="1">
      <p:scale>
        <a:sx n="100" d="100"/>
        <a:sy n="100" d="100"/>
      </p:scale>
      <p:origin x="0" y="-182"/>
    </p:cViewPr>
  </p:sorterViewPr>
  <p:notesViewPr>
    <p:cSldViewPr snapToGrid="0">
      <p:cViewPr>
        <p:scale>
          <a:sx n="70" d="100"/>
          <a:sy n="70" d="100"/>
        </p:scale>
        <p:origin x="3014" y="62"/>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5138"/>
          </a:xfrm>
          <a:prstGeom prst="rect">
            <a:avLst/>
          </a:prstGeom>
        </p:spPr>
        <p:txBody>
          <a:bodyPr vert="horz" lIns="92291" tIns="46145" rIns="92291" bIns="46145" rtlCol="0"/>
          <a:lstStyle>
            <a:lvl1pPr algn="l">
              <a:defRPr sz="1300"/>
            </a:lvl1pPr>
          </a:lstStyle>
          <a:p>
            <a:endParaRPr lang="en-US" dirty="0"/>
          </a:p>
        </p:txBody>
      </p:sp>
      <p:sp>
        <p:nvSpPr>
          <p:cNvPr id="3" name="Date Placeholder 2"/>
          <p:cNvSpPr>
            <a:spLocks noGrp="1"/>
          </p:cNvSpPr>
          <p:nvPr>
            <p:ph type="dt" sz="quarter" idx="1"/>
          </p:nvPr>
        </p:nvSpPr>
        <p:spPr>
          <a:xfrm>
            <a:off x="3970939" y="0"/>
            <a:ext cx="3037840" cy="465138"/>
          </a:xfrm>
          <a:prstGeom prst="rect">
            <a:avLst/>
          </a:prstGeom>
        </p:spPr>
        <p:txBody>
          <a:bodyPr vert="horz" lIns="92291" tIns="46145" rIns="92291" bIns="46145" rtlCol="0"/>
          <a:lstStyle>
            <a:lvl1pPr algn="r">
              <a:defRPr sz="1300"/>
            </a:lvl1pPr>
          </a:lstStyle>
          <a:p>
            <a:fld id="{72B62F65-EF2A-4EC8-AB5B-A9ACFF8EC771}" type="datetimeFigureOut">
              <a:rPr lang="en-US" smtClean="0"/>
              <a:t>9/8/2016</a:t>
            </a:fld>
            <a:endParaRPr lang="en-US" dirty="0"/>
          </a:p>
        </p:txBody>
      </p:sp>
      <p:sp>
        <p:nvSpPr>
          <p:cNvPr id="4" name="Footer Placeholder 3"/>
          <p:cNvSpPr>
            <a:spLocks noGrp="1"/>
          </p:cNvSpPr>
          <p:nvPr>
            <p:ph type="ftr" sz="quarter" idx="2"/>
          </p:nvPr>
        </p:nvSpPr>
        <p:spPr>
          <a:xfrm>
            <a:off x="1" y="8829675"/>
            <a:ext cx="3037840" cy="465138"/>
          </a:xfrm>
          <a:prstGeom prst="rect">
            <a:avLst/>
          </a:prstGeom>
        </p:spPr>
        <p:txBody>
          <a:bodyPr vert="horz" lIns="92291" tIns="46145" rIns="92291" bIns="46145"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9" y="8829675"/>
            <a:ext cx="3037840" cy="465138"/>
          </a:xfrm>
          <a:prstGeom prst="rect">
            <a:avLst/>
          </a:prstGeom>
        </p:spPr>
        <p:txBody>
          <a:bodyPr vert="horz" lIns="92291" tIns="46145" rIns="92291" bIns="46145" rtlCol="0" anchor="b"/>
          <a:lstStyle>
            <a:lvl1pPr algn="r">
              <a:defRPr sz="1300"/>
            </a:lvl1pPr>
          </a:lstStyle>
          <a:p>
            <a:fld id="{BDC2C4D1-0102-4EC9-96F8-97F97813F586}" type="slidenum">
              <a:rPr lang="en-US" smtClean="0"/>
              <a:t>‹#›</a:t>
            </a:fld>
            <a:endParaRPr lang="en-US" dirty="0"/>
          </a:p>
        </p:txBody>
      </p:sp>
    </p:spTree>
    <p:extLst>
      <p:ext uri="{BB962C8B-B14F-4D97-AF65-F5344CB8AC3E}">
        <p14:creationId xmlns:p14="http://schemas.microsoft.com/office/powerpoint/2010/main" val="1478514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2291" tIns="46145" rIns="92291" bIns="46145" rtlCol="0"/>
          <a:lstStyle>
            <a:lvl1pPr algn="l">
              <a:defRPr sz="13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2291" tIns="46145" rIns="92291" bIns="46145" rtlCol="0"/>
          <a:lstStyle>
            <a:lvl1pPr algn="r">
              <a:defRPr sz="1300"/>
            </a:lvl1pPr>
          </a:lstStyle>
          <a:p>
            <a:fld id="{30762C6E-1681-4175-A2AB-884311831999}" type="datetimeFigureOut">
              <a:rPr lang="en-US" smtClean="0"/>
              <a:t>9/8/2016</a:t>
            </a:fld>
            <a:endParaRPr lang="en-US" dirty="0"/>
          </a:p>
        </p:txBody>
      </p:sp>
      <p:sp>
        <p:nvSpPr>
          <p:cNvPr id="4" name="Slide Image Placeholder 3"/>
          <p:cNvSpPr>
            <a:spLocks noGrp="1" noRot="1" noChangeAspect="1"/>
          </p:cNvSpPr>
          <p:nvPr>
            <p:ph type="sldImg" idx="2"/>
          </p:nvPr>
        </p:nvSpPr>
        <p:spPr>
          <a:xfrm>
            <a:off x="717550" y="696913"/>
            <a:ext cx="5575300" cy="3486150"/>
          </a:xfrm>
          <a:prstGeom prst="rect">
            <a:avLst/>
          </a:prstGeom>
          <a:noFill/>
          <a:ln w="12700">
            <a:solidFill>
              <a:prstClr val="black"/>
            </a:solidFill>
          </a:ln>
        </p:spPr>
        <p:txBody>
          <a:bodyPr vert="horz" lIns="92291" tIns="46145" rIns="92291" bIns="46145"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2291" tIns="46145" rIns="92291" bIns="4614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29967"/>
            <a:ext cx="3037840" cy="464820"/>
          </a:xfrm>
          <a:prstGeom prst="rect">
            <a:avLst/>
          </a:prstGeom>
        </p:spPr>
        <p:txBody>
          <a:bodyPr vert="horz" lIns="92291" tIns="46145" rIns="92291" bIns="46145"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2291" tIns="46145" rIns="92291" bIns="46145" rtlCol="0" anchor="b"/>
          <a:lstStyle>
            <a:lvl1pPr algn="r">
              <a:defRPr sz="1300"/>
            </a:lvl1pPr>
          </a:lstStyle>
          <a:p>
            <a:fld id="{62F92C84-B01C-47C1-8F34-408C4D08CA9E}" type="slidenum">
              <a:rPr lang="en-US" smtClean="0"/>
              <a:t>‹#›</a:t>
            </a:fld>
            <a:endParaRPr lang="en-US" dirty="0"/>
          </a:p>
        </p:txBody>
      </p:sp>
    </p:spTree>
    <p:extLst>
      <p:ext uri="{BB962C8B-B14F-4D97-AF65-F5344CB8AC3E}">
        <p14:creationId xmlns:p14="http://schemas.microsoft.com/office/powerpoint/2010/main" val="2942930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r>
              <a:rPr lang="en-US" dirty="0" smtClean="0">
                <a:latin typeface="Segoe UI" panose="020B0502040204020203" pitchFamily="34" charset="0"/>
                <a:ea typeface="Segoe UI" panose="020B0502040204020203" pitchFamily="34" charset="0"/>
                <a:cs typeface="Segoe UI" panose="020B0502040204020203" pitchFamily="34" charset="0"/>
              </a:rPr>
              <a:t>During </a:t>
            </a:r>
            <a:r>
              <a:rPr lang="en-US" dirty="0">
                <a:latin typeface="Segoe UI" panose="020B0502040204020203" pitchFamily="34" charset="0"/>
                <a:ea typeface="Segoe UI" panose="020B0502040204020203" pitchFamily="34" charset="0"/>
                <a:cs typeface="Segoe UI" panose="020B0502040204020203" pitchFamily="34" charset="0"/>
              </a:rPr>
              <a:t>Webex presentations the examiners should each open the slide set and follow the links to the necessary documents. </a:t>
            </a:r>
          </a:p>
          <a:p>
            <a:endParaRPr lang="en-US" dirty="0" smtClean="0">
              <a:latin typeface="Segoe UI" panose="020B0502040204020203" pitchFamily="34" charset="0"/>
              <a:ea typeface="Segoe UI" panose="020B0502040204020203" pitchFamily="34" charset="0"/>
              <a:cs typeface="Segoe UI" panose="020B0502040204020203" pitchFamily="34" charset="0"/>
            </a:endParaRPr>
          </a:p>
          <a:p>
            <a:r>
              <a:rPr lang="en-US" dirty="0">
                <a:latin typeface="Segoe UI" panose="020B0502040204020203" pitchFamily="34" charset="0"/>
                <a:ea typeface="Segoe UI" panose="020B0502040204020203" pitchFamily="34" charset="0"/>
                <a:cs typeface="Segoe UI" panose="020B0502040204020203" pitchFamily="34" charset="0"/>
              </a:rPr>
              <a:t>As a prerequisite, training should have been completed on the “Enhancing Clarity By Ensuring </a:t>
            </a:r>
            <a:r>
              <a:rPr lang="en-US" dirty="0" smtClean="0">
                <a:latin typeface="Segoe UI" panose="020B0502040204020203" pitchFamily="34" charset="0"/>
                <a:ea typeface="Segoe UI" panose="020B0502040204020203" pitchFamily="34" charset="0"/>
                <a:cs typeface="Segoe UI" panose="020B0502040204020203" pitchFamily="34" charset="0"/>
              </a:rPr>
              <a:t>That Claims </a:t>
            </a:r>
            <a:r>
              <a:rPr lang="en-US" dirty="0">
                <a:latin typeface="Segoe UI" panose="020B0502040204020203" pitchFamily="34" charset="0"/>
                <a:ea typeface="Segoe UI" panose="020B0502040204020203" pitchFamily="34" charset="0"/>
                <a:cs typeface="Segoe UI" panose="020B0502040204020203" pitchFamily="34" charset="0"/>
              </a:rPr>
              <a:t>Are </a:t>
            </a:r>
            <a:r>
              <a:rPr lang="en-US" dirty="0" smtClean="0">
                <a:latin typeface="Segoe UI" panose="020B0502040204020203" pitchFamily="34" charset="0"/>
                <a:ea typeface="Segoe UI" panose="020B0502040204020203" pitchFamily="34" charset="0"/>
                <a:cs typeface="Segoe UI" panose="020B0502040204020203" pitchFamily="34" charset="0"/>
              </a:rPr>
              <a:t>Definite Under </a:t>
            </a:r>
            <a:r>
              <a:rPr lang="en-US" dirty="0">
                <a:latin typeface="Segoe UI" panose="020B0502040204020203" pitchFamily="34" charset="0"/>
                <a:ea typeface="Segoe UI" panose="020B0502040204020203" pitchFamily="34" charset="0"/>
                <a:cs typeface="Segoe UI" panose="020B0502040204020203" pitchFamily="34" charset="0"/>
              </a:rPr>
              <a:t>35 U.S.C. 112(b</a:t>
            </a:r>
            <a:r>
              <a:rPr lang="en-US" dirty="0" smtClean="0">
                <a:latin typeface="Segoe UI" panose="020B0502040204020203" pitchFamily="34" charset="0"/>
                <a:ea typeface="Segoe UI" panose="020B0502040204020203" pitchFamily="34" charset="0"/>
                <a:cs typeface="Segoe UI" panose="020B0502040204020203" pitchFamily="34" charset="0"/>
              </a:rPr>
              <a:t>)” module. </a:t>
            </a:r>
          </a:p>
          <a:p>
            <a:endParaRPr lang="en-US" dirty="0">
              <a:latin typeface="Segoe UI" panose="020B0502040204020203" pitchFamily="34" charset="0"/>
              <a:ea typeface="Segoe UI" panose="020B0502040204020203" pitchFamily="34" charset="0"/>
              <a:cs typeface="Segoe UI" panose="020B0502040204020203" pitchFamily="34" charset="0"/>
            </a:endParaRPr>
          </a:p>
          <a:p>
            <a:r>
              <a:rPr lang="en-US" dirty="0" smtClean="0">
                <a:latin typeface="Segoe UI" panose="020B0502040204020203" pitchFamily="34" charset="0"/>
                <a:ea typeface="Segoe UI" panose="020B0502040204020203" pitchFamily="34" charset="0"/>
                <a:cs typeface="Segoe UI" panose="020B0502040204020203" pitchFamily="34" charset="0"/>
              </a:rPr>
              <a:t>Refresher training on claim interpretation, definiteness, and functional language is available at</a:t>
            </a:r>
            <a:r>
              <a:rPr lang="en-US" dirty="0">
                <a:latin typeface="Segoe UI" panose="020B0502040204020203" pitchFamily="34" charset="0"/>
                <a:ea typeface="Segoe UI" panose="020B0502040204020203" pitchFamily="34" charset="0"/>
                <a:cs typeface="Segoe UI" panose="020B0502040204020203" pitchFamily="34" charset="0"/>
              </a:rPr>
              <a:t>: http://www.uspto.gov/patent/laws-and-regulations/examination-policy/examination-guidance-and-training-materials </a:t>
            </a:r>
          </a:p>
        </p:txBody>
      </p:sp>
      <p:sp>
        <p:nvSpPr>
          <p:cNvPr id="4" name="Slide Number Placeholder 3"/>
          <p:cNvSpPr>
            <a:spLocks noGrp="1"/>
          </p:cNvSpPr>
          <p:nvPr>
            <p:ph type="sldNum" sz="quarter" idx="10"/>
          </p:nvPr>
        </p:nvSpPr>
        <p:spPr/>
        <p:txBody>
          <a:bodyPr/>
          <a:lstStyle/>
          <a:p>
            <a:fld id="{62F92C84-B01C-47C1-8F34-408C4D08CA9E}" type="slidenum">
              <a:rPr lang="en-US" smtClean="0"/>
              <a:t>1</a:t>
            </a:fld>
            <a:endParaRPr lang="en-US" dirty="0"/>
          </a:p>
        </p:txBody>
      </p:sp>
    </p:spTree>
    <p:extLst>
      <p:ext uri="{BB962C8B-B14F-4D97-AF65-F5344CB8AC3E}">
        <p14:creationId xmlns:p14="http://schemas.microsoft.com/office/powerpoint/2010/main" val="1922165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685800"/>
            <a:ext cx="4806950" cy="3005138"/>
          </a:xfrm>
        </p:spPr>
      </p:sp>
      <p:sp>
        <p:nvSpPr>
          <p:cNvPr id="3" name="Notes Placeholder 2"/>
          <p:cNvSpPr>
            <a:spLocks noGrp="1"/>
          </p:cNvSpPr>
          <p:nvPr>
            <p:ph type="body" idx="1"/>
          </p:nvPr>
        </p:nvSpPr>
        <p:spPr>
          <a:xfrm>
            <a:off x="435429" y="3795305"/>
            <a:ext cx="6150428" cy="5034662"/>
          </a:xfrm>
        </p:spPr>
        <p:txBody>
          <a:bodyPr/>
          <a:lstStyle/>
          <a:p>
            <a:pPr>
              <a:spcAft>
                <a:spcPts val="600"/>
              </a:spcAft>
            </a:pPr>
            <a:r>
              <a:rPr lang="en-US" dirty="0" smtClean="0">
                <a:latin typeface="Segoe UI" panose="020B0502040204020203" pitchFamily="34" charset="0"/>
                <a:ea typeface="Segoe UI" panose="020B0502040204020203" pitchFamily="34" charset="0"/>
                <a:cs typeface="Segoe UI" panose="020B0502040204020203" pitchFamily="34" charset="0"/>
              </a:rPr>
              <a:t>As we saw from the discussion on the prior slide, the examiner </a:t>
            </a:r>
            <a:r>
              <a:rPr lang="en-US"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raised § </a:t>
            </a:r>
            <a:r>
              <a:rPr lang="en-US" dirty="0">
                <a:solidFill>
                  <a:prstClr val="black"/>
                </a:solidFill>
                <a:latin typeface="Segoe UI" panose="020B0502040204020203" pitchFamily="34" charset="0"/>
                <a:ea typeface="Segoe UI" panose="020B0502040204020203" pitchFamily="34" charset="0"/>
                <a:cs typeface="Segoe UI" panose="020B0502040204020203" pitchFamily="34" charset="0"/>
              </a:rPr>
              <a:t>112(b) issues </a:t>
            </a:r>
            <a:r>
              <a:rPr lang="en-US"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that were resolved by applicant prior to issuance, resulting in a clear written record that reflected </a:t>
            </a:r>
            <a:r>
              <a:rPr lang="en-US" dirty="0">
                <a:solidFill>
                  <a:prstClr val="black"/>
                </a:solidFill>
                <a:latin typeface="Segoe UI" panose="020B0502040204020203" pitchFamily="34" charset="0"/>
                <a:ea typeface="Segoe UI" panose="020B0502040204020203" pitchFamily="34" charset="0"/>
                <a:cs typeface="Segoe UI" panose="020B0502040204020203" pitchFamily="34" charset="0"/>
              </a:rPr>
              <a:t>the mutual understanding of the scope and content of the claim reached by the examiner and the </a:t>
            </a:r>
            <a:r>
              <a:rPr lang="en-US"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applicant. The court then relied on this record to determine the meaning of the </a:t>
            </a:r>
            <a:r>
              <a:rPr lang="en-US" dirty="0" smtClean="0">
                <a:latin typeface="Segoe UI" panose="020B0502040204020203" pitchFamily="34" charset="0"/>
                <a:ea typeface="Segoe UI" panose="020B0502040204020203" pitchFamily="34" charset="0"/>
                <a:cs typeface="Segoe UI" panose="020B0502040204020203" pitchFamily="34" charset="0"/>
              </a:rPr>
              <a:t>phrase </a:t>
            </a:r>
            <a:r>
              <a:rPr lang="en-US" dirty="0">
                <a:latin typeface="Segoe UI" panose="020B0502040204020203" pitchFamily="34" charset="0"/>
                <a:ea typeface="Segoe UI" panose="020B0502040204020203" pitchFamily="34" charset="0"/>
                <a:cs typeface="Segoe UI" panose="020B0502040204020203" pitchFamily="34" charset="0"/>
              </a:rPr>
              <a:t>at issue and </a:t>
            </a:r>
            <a:r>
              <a:rPr lang="en-US" dirty="0" smtClean="0">
                <a:latin typeface="Segoe UI" panose="020B0502040204020203" pitchFamily="34" charset="0"/>
                <a:ea typeface="Segoe UI" panose="020B0502040204020203" pitchFamily="34" charset="0"/>
                <a:cs typeface="Segoe UI" panose="020B0502040204020203" pitchFamily="34" charset="0"/>
              </a:rPr>
              <a:t>conclude that it </a:t>
            </a:r>
            <a:r>
              <a:rPr lang="en-US" dirty="0">
                <a:latin typeface="Segoe UI" panose="020B0502040204020203" pitchFamily="34" charset="0"/>
                <a:ea typeface="Segoe UI" panose="020B0502040204020203" pitchFamily="34" charset="0"/>
                <a:cs typeface="Segoe UI" panose="020B0502040204020203" pitchFamily="34" charset="0"/>
              </a:rPr>
              <a:t>provided a patentable distinction to the claim. </a:t>
            </a:r>
            <a:endParaRPr lang="en-US" dirty="0" smtClean="0">
              <a:latin typeface="Segoe UI" panose="020B0502040204020203" pitchFamily="34" charset="0"/>
              <a:ea typeface="Segoe UI" panose="020B0502040204020203" pitchFamily="34" charset="0"/>
              <a:cs typeface="Segoe UI" panose="020B0502040204020203" pitchFamily="34" charset="0"/>
            </a:endParaRPr>
          </a:p>
          <a:p>
            <a:pPr>
              <a:spcAft>
                <a:spcPts val="600"/>
              </a:spcAft>
            </a:pPr>
            <a:r>
              <a:rPr lang="en-US" dirty="0" smtClean="0">
                <a:latin typeface="Segoe UI" panose="020B0502040204020203" pitchFamily="34" charset="0"/>
                <a:ea typeface="Segoe UI" panose="020B0502040204020203" pitchFamily="34" charset="0"/>
                <a:cs typeface="Segoe UI" panose="020B0502040204020203" pitchFamily="34" charset="0"/>
              </a:rPr>
              <a:t>If, however, the examiner had ignored the functional limitations during examination, and not given them patentable weight, the situation would be very different in terms of the effects of the prior art and the clarity of the claim boundaries.</a:t>
            </a:r>
          </a:p>
          <a:p>
            <a:pPr>
              <a:spcAft>
                <a:spcPts val="600"/>
              </a:spcAft>
            </a:pPr>
            <a:r>
              <a:rPr lang="en-US" dirty="0" smtClean="0">
                <a:latin typeface="Segoe UI" panose="020B0502040204020203" pitchFamily="34" charset="0"/>
                <a:ea typeface="Segoe UI" panose="020B0502040204020203" pitchFamily="34" charset="0"/>
                <a:cs typeface="Segoe UI" panose="020B0502040204020203" pitchFamily="34" charset="0"/>
              </a:rPr>
              <a:t>In terms of prior art effects</a:t>
            </a:r>
            <a:r>
              <a:rPr lang="en-US" dirty="0">
                <a:latin typeface="Segoe UI" panose="020B0502040204020203" pitchFamily="34" charset="0"/>
                <a:ea typeface="Segoe UI" panose="020B0502040204020203" pitchFamily="34" charset="0"/>
                <a:cs typeface="Segoe UI" panose="020B0502040204020203" pitchFamily="34" charset="0"/>
              </a:rPr>
              <a:t>, </a:t>
            </a:r>
            <a:r>
              <a:rPr lang="en-US" dirty="0" smtClean="0">
                <a:latin typeface="Segoe UI" panose="020B0502040204020203" pitchFamily="34" charset="0"/>
                <a:ea typeface="Segoe UI" panose="020B0502040204020203" pitchFamily="34" charset="0"/>
                <a:cs typeface="Segoe UI" panose="020B0502040204020203" pitchFamily="34" charset="0"/>
              </a:rPr>
              <a:t>ignoring the functional limitations would have led to the prior </a:t>
            </a:r>
            <a:r>
              <a:rPr lang="en-US" dirty="0">
                <a:latin typeface="Segoe UI" panose="020B0502040204020203" pitchFamily="34" charset="0"/>
                <a:ea typeface="Segoe UI" panose="020B0502040204020203" pitchFamily="34" charset="0"/>
                <a:cs typeface="Segoe UI" panose="020B0502040204020203" pitchFamily="34" charset="0"/>
              </a:rPr>
              <a:t>art search </a:t>
            </a:r>
            <a:r>
              <a:rPr lang="en-US" dirty="0" smtClean="0">
                <a:latin typeface="Segoe UI" panose="020B0502040204020203" pitchFamily="34" charset="0"/>
                <a:ea typeface="Segoe UI" panose="020B0502040204020203" pitchFamily="34" charset="0"/>
                <a:cs typeface="Segoe UI" panose="020B0502040204020203" pitchFamily="34" charset="0"/>
              </a:rPr>
              <a:t>failing to address hinged </a:t>
            </a:r>
            <a:r>
              <a:rPr lang="en-US" dirty="0">
                <a:latin typeface="Segoe UI" panose="020B0502040204020203" pitchFamily="34" charset="0"/>
                <a:ea typeface="Segoe UI" panose="020B0502040204020203" pitchFamily="34" charset="0"/>
                <a:cs typeface="Segoe UI" panose="020B0502040204020203" pitchFamily="34" charset="0"/>
              </a:rPr>
              <a:t>portions located on the interior of the truck bed, which turned out to be the defining feature of the invention. </a:t>
            </a:r>
            <a:r>
              <a:rPr lang="en-US" dirty="0" smtClean="0">
                <a:latin typeface="Segoe UI" panose="020B0502040204020203" pitchFamily="34" charset="0"/>
                <a:ea typeface="Segoe UI" panose="020B0502040204020203" pitchFamily="34" charset="0"/>
                <a:cs typeface="Segoe UI" panose="020B0502040204020203" pitchFamily="34" charset="0"/>
              </a:rPr>
              <a:t>This could have had the following negative</a:t>
            </a:r>
            <a:r>
              <a:rPr lang="en-US" baseline="0" dirty="0" smtClean="0">
                <a:latin typeface="Segoe UI" panose="020B0502040204020203" pitchFamily="34" charset="0"/>
                <a:ea typeface="Segoe UI" panose="020B0502040204020203" pitchFamily="34" charset="0"/>
                <a:cs typeface="Segoe UI" panose="020B0502040204020203" pitchFamily="34" charset="0"/>
              </a:rPr>
              <a:t> effects</a:t>
            </a:r>
            <a:r>
              <a:rPr lang="en-US" dirty="0" smtClean="0">
                <a:latin typeface="Segoe UI" panose="020B0502040204020203" pitchFamily="34" charset="0"/>
                <a:ea typeface="Segoe UI" panose="020B0502040204020203" pitchFamily="34" charset="0"/>
                <a:cs typeface="Segoe UI" panose="020B0502040204020203" pitchFamily="34" charset="0"/>
              </a:rPr>
              <a:t>: </a:t>
            </a:r>
            <a:endParaRPr lang="en-US" dirty="0">
              <a:latin typeface="Segoe UI" panose="020B0502040204020203" pitchFamily="34" charset="0"/>
              <a:ea typeface="Segoe UI" panose="020B0502040204020203" pitchFamily="34" charset="0"/>
              <a:cs typeface="Segoe UI" panose="020B0502040204020203" pitchFamily="34" charset="0"/>
            </a:endParaRPr>
          </a:p>
          <a:p>
            <a:pPr marL="171450" indent="-171450">
              <a:spcAft>
                <a:spcPts val="600"/>
              </a:spcAft>
              <a:buFont typeface="Arial" panose="020B0604020202020204" pitchFamily="34" charset="0"/>
              <a:buChar char="•"/>
            </a:pPr>
            <a:r>
              <a:rPr lang="en-US" dirty="0" smtClean="0">
                <a:latin typeface="Segoe UI" panose="020B0502040204020203" pitchFamily="34" charset="0"/>
                <a:ea typeface="Segoe UI" panose="020B0502040204020203" pitchFamily="34" charset="0"/>
                <a:cs typeface="Segoe UI" panose="020B0502040204020203" pitchFamily="34" charset="0"/>
              </a:rPr>
              <a:t>A prior art rejection using art without the outward appearance feature would likely have been reversed if appealed to the PTAB, because the art would not meet all of the claim limitations</a:t>
            </a:r>
          </a:p>
          <a:p>
            <a:pPr marL="171450" indent="-171450">
              <a:spcAft>
                <a:spcPts val="600"/>
              </a:spcAft>
              <a:buFont typeface="Arial" panose="020B0604020202020204" pitchFamily="34" charset="0"/>
              <a:buChar char="•"/>
            </a:pPr>
            <a:r>
              <a:rPr lang="en-US" dirty="0" smtClean="0">
                <a:latin typeface="Segoe UI" panose="020B0502040204020203" pitchFamily="34" charset="0"/>
                <a:ea typeface="Segoe UI" panose="020B0502040204020203" pitchFamily="34" charset="0"/>
                <a:cs typeface="Segoe UI" panose="020B0502040204020203" pitchFamily="34" charset="0"/>
              </a:rPr>
              <a:t>Applicant could have argued that the outward appearance limitation was not met by the art, which would require a new prior art search and a non-final office action</a:t>
            </a:r>
          </a:p>
          <a:p>
            <a:pPr marL="171450" indent="-171450">
              <a:spcAft>
                <a:spcPts val="600"/>
              </a:spcAft>
              <a:buFont typeface="Arial" panose="020B0604020202020204" pitchFamily="34" charset="0"/>
              <a:buChar char="•"/>
            </a:pPr>
            <a:r>
              <a:rPr lang="en-US" dirty="0" smtClean="0">
                <a:latin typeface="Segoe UI" panose="020B0502040204020203" pitchFamily="34" charset="0"/>
                <a:ea typeface="Segoe UI" panose="020B0502040204020203" pitchFamily="34" charset="0"/>
                <a:cs typeface="Segoe UI" panose="020B0502040204020203" pitchFamily="34" charset="0"/>
              </a:rPr>
              <a:t>The patent could have issued without the best art being applied, which would then expose the patent to validity attacks in court and at the PTAB</a:t>
            </a:r>
          </a:p>
          <a:p>
            <a:pPr marL="171450" indent="-171450">
              <a:spcAft>
                <a:spcPts val="600"/>
              </a:spcAft>
              <a:buFont typeface="Arial" panose="020B0604020202020204" pitchFamily="34" charset="0"/>
              <a:buChar char="•"/>
            </a:pPr>
            <a:r>
              <a:rPr lang="en-US" dirty="0" smtClean="0">
                <a:latin typeface="Segoe UI" panose="020B0502040204020203" pitchFamily="34" charset="0"/>
                <a:ea typeface="Segoe UI" panose="020B0502040204020203" pitchFamily="34" charset="0"/>
                <a:cs typeface="Segoe UI" panose="020B0502040204020203" pitchFamily="34" charset="0"/>
              </a:rPr>
              <a:t>The court would have not have had the advantage of using the written remarks from the examiner and applicant regarding the interpretation of that limitation when construing the claim during litigation </a:t>
            </a:r>
          </a:p>
          <a:p>
            <a:pPr>
              <a:spcAft>
                <a:spcPts val="600"/>
              </a:spcAft>
            </a:pP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62F92C84-B01C-47C1-8F34-408C4D08CA9E}" type="slidenum">
              <a:rPr lang="en-US" smtClean="0"/>
              <a:t>10</a:t>
            </a:fld>
            <a:endParaRPr lang="en-US" dirty="0"/>
          </a:p>
        </p:txBody>
      </p:sp>
    </p:spTree>
    <p:extLst>
      <p:ext uri="{BB962C8B-B14F-4D97-AF65-F5344CB8AC3E}">
        <p14:creationId xmlns:p14="http://schemas.microsoft.com/office/powerpoint/2010/main" val="1617045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dirty="0" smtClean="0">
                <a:latin typeface="Segoe UI" panose="020B0502040204020203" pitchFamily="34" charset="0"/>
                <a:ea typeface="Segoe UI" panose="020B0502040204020203" pitchFamily="34" charset="0"/>
                <a:cs typeface="Segoe UI" panose="020B0502040204020203" pitchFamily="34" charset="0"/>
              </a:rPr>
              <a:t>In addition, if </a:t>
            </a:r>
            <a:r>
              <a:rPr lang="en-US" dirty="0">
                <a:latin typeface="Segoe UI" panose="020B0502040204020203" pitchFamily="34" charset="0"/>
                <a:ea typeface="Segoe UI" panose="020B0502040204020203" pitchFamily="34" charset="0"/>
                <a:cs typeface="Segoe UI" panose="020B0502040204020203" pitchFamily="34" charset="0"/>
              </a:rPr>
              <a:t>the examiner had ignored the functional limitations during examination, </a:t>
            </a:r>
            <a:r>
              <a:rPr lang="en-US" dirty="0" smtClean="0">
                <a:latin typeface="Segoe UI" panose="020B0502040204020203" pitchFamily="34" charset="0"/>
                <a:ea typeface="Segoe UI" panose="020B0502040204020203" pitchFamily="34" charset="0"/>
                <a:cs typeface="Segoe UI" panose="020B0502040204020203" pitchFamily="34" charset="0"/>
              </a:rPr>
              <a:t>the indefiniteness rejection would not have been made and the unclear boundaries of the functional language would not have been clarified during prosecution. </a:t>
            </a:r>
          </a:p>
          <a:p>
            <a:pPr>
              <a:spcAft>
                <a:spcPts val="600"/>
              </a:spcAft>
            </a:pPr>
            <a:r>
              <a:rPr lang="en-US" dirty="0" smtClean="0">
                <a:latin typeface="Segoe UI" panose="020B0502040204020203" pitchFamily="34" charset="0"/>
                <a:ea typeface="Segoe UI" panose="020B0502040204020203" pitchFamily="34" charset="0"/>
                <a:cs typeface="Segoe UI" panose="020B0502040204020203" pitchFamily="34" charset="0"/>
              </a:rPr>
              <a:t>This </a:t>
            </a:r>
            <a:r>
              <a:rPr lang="en-US" dirty="0">
                <a:latin typeface="Segoe UI" panose="020B0502040204020203" pitchFamily="34" charset="0"/>
                <a:ea typeface="Segoe UI" panose="020B0502040204020203" pitchFamily="34" charset="0"/>
                <a:cs typeface="Segoe UI" panose="020B0502040204020203" pitchFamily="34" charset="0"/>
              </a:rPr>
              <a:t>could </a:t>
            </a:r>
            <a:r>
              <a:rPr lang="en-US" dirty="0" smtClean="0">
                <a:latin typeface="Segoe UI" panose="020B0502040204020203" pitchFamily="34" charset="0"/>
                <a:ea typeface="Segoe UI" panose="020B0502040204020203" pitchFamily="34" charset="0"/>
                <a:cs typeface="Segoe UI" panose="020B0502040204020203" pitchFamily="34" charset="0"/>
              </a:rPr>
              <a:t>have had the following negative effects: </a:t>
            </a:r>
            <a:endParaRPr lang="en-US" dirty="0">
              <a:latin typeface="Segoe UI" panose="020B0502040204020203" pitchFamily="34" charset="0"/>
              <a:ea typeface="Segoe UI" panose="020B0502040204020203" pitchFamily="34" charset="0"/>
              <a:cs typeface="Segoe UI" panose="020B0502040204020203" pitchFamily="34" charset="0"/>
            </a:endParaRPr>
          </a:p>
          <a:p>
            <a:pPr marL="171450" indent="-171450">
              <a:spcAft>
                <a:spcPts val="600"/>
              </a:spcAft>
              <a:buFont typeface="Arial" panose="020B0604020202020204" pitchFamily="34" charset="0"/>
              <a:buChar char="•"/>
            </a:pPr>
            <a:r>
              <a:rPr lang="en-US" dirty="0" smtClean="0">
                <a:latin typeface="Segoe UI" panose="020B0502040204020203" pitchFamily="34" charset="0"/>
                <a:ea typeface="Segoe UI" panose="020B0502040204020203" pitchFamily="34" charset="0"/>
                <a:cs typeface="Segoe UI" panose="020B0502040204020203" pitchFamily="34" charset="0"/>
              </a:rPr>
              <a:t>No clarifying remarks by the applicant or examiner would have been available in the prosecution record to courts or the PTAB regarding the meaning of “outward appearance,” which turned out to be critical to the infringement action in court </a:t>
            </a:r>
          </a:p>
          <a:p>
            <a:pPr marL="171450" indent="-171450">
              <a:spcAft>
                <a:spcPts val="600"/>
              </a:spcAft>
              <a:buFont typeface="Arial" panose="020B0604020202020204" pitchFamily="34" charset="0"/>
              <a:buChar char="•"/>
            </a:pPr>
            <a:r>
              <a:rPr lang="en-US" dirty="0" smtClean="0">
                <a:latin typeface="Segoe UI" panose="020B0502040204020203" pitchFamily="34" charset="0"/>
                <a:ea typeface="Segoe UI" panose="020B0502040204020203" pitchFamily="34" charset="0"/>
                <a:cs typeface="Segoe UI" panose="020B0502040204020203" pitchFamily="34" charset="0"/>
              </a:rPr>
              <a:t>If the application had been appealed to the PTAB, a rejection may not have been upheld if there was confusion over the meaning of “outward appearance”</a:t>
            </a:r>
          </a:p>
          <a:p>
            <a:pPr marL="171450" indent="-171450">
              <a:spcAft>
                <a:spcPts val="600"/>
              </a:spcAft>
              <a:buFont typeface="Arial" panose="020B0604020202020204" pitchFamily="34" charset="0"/>
              <a:buChar char="•"/>
            </a:pPr>
            <a:r>
              <a:rPr lang="en-US" dirty="0" smtClean="0">
                <a:latin typeface="Segoe UI" panose="020B0502040204020203" pitchFamily="34" charset="0"/>
                <a:ea typeface="Segoe UI" panose="020B0502040204020203" pitchFamily="34" charset="0"/>
                <a:cs typeface="Segoe UI" panose="020B0502040204020203" pitchFamily="34" charset="0"/>
              </a:rPr>
              <a:t>Potential licensees may not understand the boundaries of protection or limits on the claim, thus diminishing the value of the patent</a:t>
            </a:r>
          </a:p>
          <a:p>
            <a:pPr marL="171450" indent="-171450">
              <a:spcAft>
                <a:spcPts val="600"/>
              </a:spcAft>
              <a:buFont typeface="Arial" panose="020B0604020202020204" pitchFamily="34" charset="0"/>
              <a:buChar char="•"/>
            </a:pPr>
            <a:r>
              <a:rPr lang="en-US" dirty="0" smtClean="0">
                <a:latin typeface="Segoe UI" panose="020B0502040204020203" pitchFamily="34" charset="0"/>
                <a:ea typeface="Segoe UI" panose="020B0502040204020203" pitchFamily="34" charset="0"/>
                <a:cs typeface="Segoe UI" panose="020B0502040204020203" pitchFamily="34" charset="0"/>
              </a:rPr>
              <a:t>Competitors and innovators may not understand the boundaries of protection or limits on the claim, thus discouraging innovation in the field</a:t>
            </a:r>
          </a:p>
          <a:p>
            <a:pPr>
              <a:spcAft>
                <a:spcPts val="600"/>
              </a:spcAft>
            </a:pP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62F92C84-B01C-47C1-8F34-408C4D08CA9E}" type="slidenum">
              <a:rPr lang="en-US" smtClean="0"/>
              <a:t>11</a:t>
            </a:fld>
            <a:endParaRPr lang="en-US" dirty="0"/>
          </a:p>
        </p:txBody>
      </p:sp>
    </p:spTree>
    <p:extLst>
      <p:ext uri="{BB962C8B-B14F-4D97-AF65-F5344CB8AC3E}">
        <p14:creationId xmlns:p14="http://schemas.microsoft.com/office/powerpoint/2010/main" val="1575216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pPr>
              <a:defRPr/>
            </a:pPr>
            <a:r>
              <a:rPr lang="en-US" dirty="0" smtClean="0">
                <a:latin typeface="Segoe UI" panose="020B0502040204020203" pitchFamily="34" charset="0"/>
                <a:ea typeface="Segoe UI" panose="020B0502040204020203" pitchFamily="34" charset="0"/>
                <a:cs typeface="Segoe UI" panose="020B0502040204020203" pitchFamily="34" charset="0"/>
              </a:rPr>
              <a:t>The court proceeding we have discussed illustrates the importance of a clear prosecution record. As shown on the preceding slides, the court here was </a:t>
            </a:r>
            <a:r>
              <a:rPr lang="en-US" dirty="0">
                <a:latin typeface="Segoe UI" panose="020B0502040204020203" pitchFamily="34" charset="0"/>
                <a:ea typeface="Segoe UI" panose="020B0502040204020203" pitchFamily="34" charset="0"/>
                <a:cs typeface="Segoe UI" panose="020B0502040204020203" pitchFamily="34" charset="0"/>
              </a:rPr>
              <a:t>able to rely on the prosecution record, because it clearly explained what deficiencies the examiner addressed, and how the applicant overcame them during </a:t>
            </a:r>
            <a:r>
              <a:rPr lang="en-US" dirty="0" smtClean="0">
                <a:latin typeface="Segoe UI" panose="020B0502040204020203" pitchFamily="34" charset="0"/>
                <a:ea typeface="Segoe UI" panose="020B0502040204020203" pitchFamily="34" charset="0"/>
                <a:cs typeface="Segoe UI" panose="020B0502040204020203" pitchFamily="34" charset="0"/>
              </a:rPr>
              <a:t>prosecution.</a:t>
            </a:r>
          </a:p>
          <a:p>
            <a:pPr>
              <a:defRPr/>
            </a:pPr>
            <a:endParaRPr lang="en-US" dirty="0">
              <a:latin typeface="Segoe UI" panose="020B0502040204020203" pitchFamily="34" charset="0"/>
              <a:ea typeface="Segoe UI" panose="020B0502040204020203" pitchFamily="34" charset="0"/>
              <a:cs typeface="Segoe UI" panose="020B0502040204020203" pitchFamily="34" charset="0"/>
            </a:endParaRPr>
          </a:p>
          <a:p>
            <a:pPr>
              <a:defRPr/>
            </a:pPr>
            <a:r>
              <a:rPr lang="en-US" dirty="0">
                <a:latin typeface="Segoe UI" panose="020B0502040204020203" pitchFamily="34" charset="0"/>
                <a:ea typeface="Segoe UI" panose="020B0502040204020203" pitchFamily="34" charset="0"/>
                <a:cs typeface="Segoe UI" panose="020B0502040204020203" pitchFamily="34" charset="0"/>
              </a:rPr>
              <a:t>In the context of § 112(b), </a:t>
            </a:r>
            <a:r>
              <a:rPr lang="en-US" dirty="0" smtClean="0">
                <a:latin typeface="Segoe UI" panose="020B0502040204020203" pitchFamily="34" charset="0"/>
                <a:ea typeface="Segoe UI" panose="020B0502040204020203" pitchFamily="34" charset="0"/>
                <a:cs typeface="Segoe UI" panose="020B0502040204020203" pitchFamily="34" charset="0"/>
              </a:rPr>
              <a:t>the clear prosecution record </a:t>
            </a:r>
            <a:r>
              <a:rPr lang="en-US" dirty="0">
                <a:latin typeface="Segoe UI" panose="020B0502040204020203" pitchFamily="34" charset="0"/>
                <a:ea typeface="Segoe UI" panose="020B0502040204020203" pitchFamily="34" charset="0"/>
                <a:cs typeface="Segoe UI" panose="020B0502040204020203" pitchFamily="34" charset="0"/>
              </a:rPr>
              <a:t>improved the clarity of the outward appearance limitation, by reflecting the mutual understanding of the scope and content of the claim reached by the examiner and the </a:t>
            </a:r>
            <a:r>
              <a:rPr lang="en-US" dirty="0" smtClean="0">
                <a:latin typeface="Segoe UI" panose="020B0502040204020203" pitchFamily="34" charset="0"/>
                <a:ea typeface="Segoe UI" panose="020B0502040204020203" pitchFamily="34" charset="0"/>
                <a:cs typeface="Segoe UI" panose="020B0502040204020203" pitchFamily="34" charset="0"/>
              </a:rPr>
              <a:t>applicant.</a:t>
            </a:r>
          </a:p>
          <a:p>
            <a:pPr>
              <a:defRPr/>
            </a:pPr>
            <a:endParaRPr lang="en-US" dirty="0">
              <a:latin typeface="Segoe UI" panose="020B0502040204020203" pitchFamily="34" charset="0"/>
              <a:ea typeface="Segoe UI" panose="020B0502040204020203" pitchFamily="34" charset="0"/>
              <a:cs typeface="Segoe UI" panose="020B0502040204020203" pitchFamily="34" charset="0"/>
            </a:endParaRPr>
          </a:p>
          <a:p>
            <a:pPr>
              <a:defRPr/>
            </a:pPr>
            <a:r>
              <a:rPr lang="en-US" dirty="0">
                <a:latin typeface="Segoe UI" panose="020B0502040204020203" pitchFamily="34" charset="0"/>
                <a:ea typeface="Segoe UI" panose="020B0502040204020203" pitchFamily="34" charset="0"/>
                <a:cs typeface="Segoe UI" panose="020B0502040204020203" pitchFamily="34" charset="0"/>
              </a:rPr>
              <a:t>The detailed and informative discussion in the record about the interpretation and definiteness of the outward appearance limitation benefitted the court, the patentee, and the public, e.g., by clearly setting forth the protection afforded the applicant, and providing public notice as to how the claim was interpreted during </a:t>
            </a:r>
            <a:r>
              <a:rPr lang="en-US" dirty="0" smtClean="0">
                <a:latin typeface="Segoe UI" panose="020B0502040204020203" pitchFamily="34" charset="0"/>
                <a:ea typeface="Segoe UI" panose="020B0502040204020203" pitchFamily="34" charset="0"/>
                <a:cs typeface="Segoe UI" panose="020B0502040204020203" pitchFamily="34" charset="0"/>
              </a:rPr>
              <a:t>examination. </a:t>
            </a:r>
          </a:p>
          <a:p>
            <a:pPr>
              <a:defRPr/>
            </a:pPr>
            <a:endParaRPr lang="en-US" sz="1200" dirty="0" smtClean="0">
              <a:latin typeface="Segoe UI" panose="020B0502040204020203" pitchFamily="34" charset="0"/>
              <a:ea typeface="Segoe UI" panose="020B0502040204020203" pitchFamily="34" charset="0"/>
              <a:cs typeface="Segoe UI" panose="020B0502040204020203" pitchFamily="34" charset="0"/>
            </a:endParaRPr>
          </a:p>
          <a:p>
            <a:pPr>
              <a:defRPr/>
            </a:pPr>
            <a:r>
              <a:rPr lang="en-US" dirty="0" smtClean="0">
                <a:latin typeface="Segoe UI" panose="020B0502040204020203" pitchFamily="34" charset="0"/>
                <a:ea typeface="Segoe UI" panose="020B0502040204020203" pitchFamily="34" charset="0"/>
                <a:cs typeface="Segoe UI" panose="020B0502040204020203" pitchFamily="34" charset="0"/>
              </a:rPr>
              <a:t>In addition, the examiner </a:t>
            </a:r>
            <a:r>
              <a:rPr lang="en-US" dirty="0">
                <a:latin typeface="Segoe UI" panose="020B0502040204020203" pitchFamily="34" charset="0"/>
                <a:ea typeface="Segoe UI" panose="020B0502040204020203" pitchFamily="34" charset="0"/>
                <a:cs typeface="Segoe UI" panose="020B0502040204020203" pitchFamily="34" charset="0"/>
              </a:rPr>
              <a:t>followed the “best practice” of clearly indicating on the record how the </a:t>
            </a:r>
            <a:r>
              <a:rPr lang="en-US"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en-US" dirty="0" smtClean="0">
                <a:latin typeface="Segoe UI" panose="020B0502040204020203" pitchFamily="34" charset="0"/>
                <a:ea typeface="Segoe UI" panose="020B0502040204020203" pitchFamily="34" charset="0"/>
                <a:cs typeface="Segoe UI" panose="020B0502040204020203" pitchFamily="34" charset="0"/>
              </a:rPr>
              <a:t>112(b</a:t>
            </a:r>
            <a:r>
              <a:rPr lang="en-US" dirty="0">
                <a:latin typeface="Segoe UI" panose="020B0502040204020203" pitchFamily="34" charset="0"/>
                <a:ea typeface="Segoe UI" panose="020B0502040204020203" pitchFamily="34" charset="0"/>
                <a:cs typeface="Segoe UI" panose="020B0502040204020203" pitchFamily="34" charset="0"/>
              </a:rPr>
              <a:t>) rejection was overcome, e.g., by indicating </a:t>
            </a:r>
            <a:r>
              <a:rPr lang="en-US" dirty="0" smtClean="0">
                <a:latin typeface="Segoe UI" panose="020B0502040204020203" pitchFamily="34" charset="0"/>
                <a:ea typeface="Segoe UI" panose="020B0502040204020203" pitchFamily="34" charset="0"/>
                <a:cs typeface="Segoe UI" panose="020B0502040204020203" pitchFamily="34" charset="0"/>
              </a:rPr>
              <a:t>in the notice of allowance that </a:t>
            </a:r>
            <a:r>
              <a:rPr lang="en-US" dirty="0">
                <a:latin typeface="Segoe UI" panose="020B0502040204020203" pitchFamily="34" charset="0"/>
                <a:ea typeface="Segoe UI" panose="020B0502040204020203" pitchFamily="34" charset="0"/>
                <a:cs typeface="Segoe UI" panose="020B0502040204020203" pitchFamily="34" charset="0"/>
              </a:rPr>
              <a:t>the </a:t>
            </a:r>
            <a:r>
              <a:rPr lang="en-US"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en-US" dirty="0" smtClean="0">
                <a:latin typeface="Segoe UI" panose="020B0502040204020203" pitchFamily="34" charset="0"/>
                <a:ea typeface="Segoe UI" panose="020B0502040204020203" pitchFamily="34" charset="0"/>
                <a:cs typeface="Segoe UI" panose="020B0502040204020203" pitchFamily="34" charset="0"/>
              </a:rPr>
              <a:t>112(b</a:t>
            </a:r>
            <a:r>
              <a:rPr lang="en-US" dirty="0">
                <a:latin typeface="Segoe UI" panose="020B0502040204020203" pitchFamily="34" charset="0"/>
                <a:ea typeface="Segoe UI" panose="020B0502040204020203" pitchFamily="34" charset="0"/>
                <a:cs typeface="Segoe UI" panose="020B0502040204020203" pitchFamily="34" charset="0"/>
              </a:rPr>
              <a:t>) rejection was overcome by applicant’s </a:t>
            </a:r>
            <a:r>
              <a:rPr lang="en-US" dirty="0" smtClean="0">
                <a:latin typeface="Segoe UI" panose="020B0502040204020203" pitchFamily="34" charset="0"/>
                <a:ea typeface="Segoe UI" panose="020B0502040204020203" pitchFamily="34" charset="0"/>
                <a:cs typeface="Segoe UI" panose="020B0502040204020203" pitchFamily="34" charset="0"/>
              </a:rPr>
              <a:t>arguments. Providing this indication enhanced </a:t>
            </a:r>
            <a:r>
              <a:rPr lang="en-US" sz="1200" dirty="0" smtClean="0">
                <a:latin typeface="Segoe UI" panose="020B0502040204020203" pitchFamily="34" charset="0"/>
                <a:ea typeface="Segoe UI" panose="020B0502040204020203" pitchFamily="34" charset="0"/>
                <a:cs typeface="Segoe UI" panose="020B0502040204020203" pitchFamily="34" charset="0"/>
              </a:rPr>
              <a:t>the clarity of the prosecution record by providing</a:t>
            </a:r>
            <a:r>
              <a:rPr lang="en-US" sz="1200" baseline="0" dirty="0" smtClean="0">
                <a:latin typeface="Segoe UI" panose="020B0502040204020203" pitchFamily="34" charset="0"/>
                <a:ea typeface="Segoe UI" panose="020B0502040204020203" pitchFamily="34" charset="0"/>
                <a:cs typeface="Segoe UI" panose="020B0502040204020203" pitchFamily="34" charset="0"/>
              </a:rPr>
              <a:t> a written history of the boundaries of the claim as understood by applicant and the examiner during prosecution. </a:t>
            </a:r>
            <a:endParaRPr lang="en-US" sz="1200" dirty="0" smtClean="0">
              <a:latin typeface="Segoe UI" panose="020B0502040204020203" pitchFamily="34" charset="0"/>
              <a:ea typeface="Segoe UI" panose="020B0502040204020203" pitchFamily="34" charset="0"/>
              <a:cs typeface="Segoe UI" panose="020B05020402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Segoe UI" panose="020B0502040204020203" pitchFamily="34" charset="0"/>
              <a:ea typeface="Segoe UI" panose="020B0502040204020203" pitchFamily="34" charset="0"/>
              <a:cs typeface="Segoe UI" panose="020B0502040204020203" pitchFamily="34" charset="0"/>
            </a:endParaRPr>
          </a:p>
          <a:p>
            <a:pPr>
              <a:spcBef>
                <a:spcPts val="0"/>
              </a:spcBef>
            </a:pP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62F92C84-B01C-47C1-8F34-408C4D08CA9E}" type="slidenum">
              <a:rPr lang="en-US" smtClean="0"/>
              <a:t>12</a:t>
            </a:fld>
            <a:endParaRPr lang="en-US" dirty="0"/>
          </a:p>
        </p:txBody>
      </p:sp>
    </p:spTree>
    <p:extLst>
      <p:ext uri="{BB962C8B-B14F-4D97-AF65-F5344CB8AC3E}">
        <p14:creationId xmlns:p14="http://schemas.microsoft.com/office/powerpoint/2010/main" val="2403830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p:txBody>
          <a:bodyPr/>
          <a:lstStyle>
            <a:lvl1pPr defTabSz="922941" eaLnBrk="0" hangingPunct="0">
              <a:defRPr b="1" i="1">
                <a:solidFill>
                  <a:srgbClr val="FF0000"/>
                </a:solidFill>
                <a:latin typeface="Arial" charset="0"/>
              </a:defRPr>
            </a:lvl1pPr>
            <a:lvl2pPr marL="709107" indent="-272009" defTabSz="922941" eaLnBrk="0" hangingPunct="0">
              <a:defRPr b="1" i="1">
                <a:solidFill>
                  <a:srgbClr val="FF0000"/>
                </a:solidFill>
                <a:latin typeface="Arial" charset="0"/>
              </a:defRPr>
            </a:lvl2pPr>
            <a:lvl3pPr marL="1091177" indent="-218551" defTabSz="922941" eaLnBrk="0" hangingPunct="0">
              <a:defRPr b="1" i="1">
                <a:solidFill>
                  <a:srgbClr val="FF0000"/>
                </a:solidFill>
                <a:latin typeface="Arial" charset="0"/>
              </a:defRPr>
            </a:lvl3pPr>
            <a:lvl4pPr marL="1528277" indent="-218551" defTabSz="922941" eaLnBrk="0" hangingPunct="0">
              <a:defRPr b="1" i="1">
                <a:solidFill>
                  <a:srgbClr val="FF0000"/>
                </a:solidFill>
                <a:latin typeface="Arial" charset="0"/>
              </a:defRPr>
            </a:lvl4pPr>
            <a:lvl5pPr marL="1963805" indent="-218551" defTabSz="922941" eaLnBrk="0" hangingPunct="0">
              <a:defRPr b="1" i="1">
                <a:solidFill>
                  <a:srgbClr val="FF0000"/>
                </a:solidFill>
                <a:latin typeface="Arial" charset="0"/>
              </a:defRPr>
            </a:lvl5pPr>
            <a:lvl6pPr marL="2416626" indent="-218551" defTabSz="922941" eaLnBrk="0" fontAlgn="base" hangingPunct="0">
              <a:spcBef>
                <a:spcPct val="0"/>
              </a:spcBef>
              <a:spcAft>
                <a:spcPct val="0"/>
              </a:spcAft>
              <a:defRPr b="1" i="1">
                <a:solidFill>
                  <a:srgbClr val="FF0000"/>
                </a:solidFill>
                <a:latin typeface="Arial" charset="0"/>
              </a:defRPr>
            </a:lvl6pPr>
            <a:lvl7pPr marL="2869450" indent="-218551" defTabSz="922941" eaLnBrk="0" fontAlgn="base" hangingPunct="0">
              <a:spcBef>
                <a:spcPct val="0"/>
              </a:spcBef>
              <a:spcAft>
                <a:spcPct val="0"/>
              </a:spcAft>
              <a:defRPr b="1" i="1">
                <a:solidFill>
                  <a:srgbClr val="FF0000"/>
                </a:solidFill>
                <a:latin typeface="Arial" charset="0"/>
              </a:defRPr>
            </a:lvl7pPr>
            <a:lvl8pPr marL="3322272" indent="-218551" defTabSz="922941" eaLnBrk="0" fontAlgn="base" hangingPunct="0">
              <a:spcBef>
                <a:spcPct val="0"/>
              </a:spcBef>
              <a:spcAft>
                <a:spcPct val="0"/>
              </a:spcAft>
              <a:defRPr b="1" i="1">
                <a:solidFill>
                  <a:srgbClr val="FF0000"/>
                </a:solidFill>
                <a:latin typeface="Arial" charset="0"/>
              </a:defRPr>
            </a:lvl8pPr>
            <a:lvl9pPr marL="3775095" indent="-218551" defTabSz="922941" eaLnBrk="0" fontAlgn="base" hangingPunct="0">
              <a:spcBef>
                <a:spcPct val="0"/>
              </a:spcBef>
              <a:spcAft>
                <a:spcPct val="0"/>
              </a:spcAft>
              <a:defRPr b="1" i="1">
                <a:solidFill>
                  <a:srgbClr val="FF0000"/>
                </a:solidFill>
                <a:latin typeface="Arial" charset="0"/>
              </a:defRPr>
            </a:lvl9pPr>
          </a:lstStyle>
          <a:p>
            <a:pPr eaLnBrk="1" hangingPunct="1"/>
            <a:fld id="{9F6A3078-1E4B-4BD9-9879-CACD3BE35EFF}" type="slidenum">
              <a:rPr lang="en-US" b="0" i="0">
                <a:solidFill>
                  <a:prstClr val="black"/>
                </a:solidFill>
                <a:latin typeface="Times New Roman" pitchFamily="18" charset="0"/>
              </a:rPr>
              <a:pPr eaLnBrk="1" hangingPunct="1"/>
              <a:t>13</a:t>
            </a:fld>
            <a:endParaRPr lang="en-US" b="0" i="0" dirty="0">
              <a:solidFill>
                <a:prstClr val="black"/>
              </a:solidFill>
              <a:latin typeface="Times New Roman" pitchFamily="18" charset="0"/>
            </a:endParaRPr>
          </a:p>
        </p:txBody>
      </p:sp>
      <p:sp>
        <p:nvSpPr>
          <p:cNvPr id="25603" name="Rectangle 2"/>
          <p:cNvSpPr>
            <a:spLocks noGrp="1" noRot="1" noChangeAspect="1" noChangeArrowheads="1" noTextEdit="1"/>
          </p:cNvSpPr>
          <p:nvPr>
            <p:ph type="sldImg"/>
          </p:nvPr>
        </p:nvSpPr>
        <p:spPr>
          <a:xfrm>
            <a:off x="704850" y="674688"/>
            <a:ext cx="5605463" cy="3505200"/>
          </a:xfrm>
          <a:ln/>
        </p:spPr>
      </p:sp>
      <p:sp>
        <p:nvSpPr>
          <p:cNvPr id="25604" name="Rectangle 3"/>
          <p:cNvSpPr>
            <a:spLocks noGrp="1" noChangeArrowheads="1"/>
          </p:cNvSpPr>
          <p:nvPr>
            <p:ph type="body" idx="1"/>
          </p:nvPr>
        </p:nvSpPr>
        <p:spPr>
          <a:xfrm>
            <a:off x="674914" y="4278081"/>
            <a:ext cx="5791200" cy="4637319"/>
          </a:xfrm>
        </p:spPr>
        <p:txBody>
          <a:bodyPr/>
          <a:lstStyle/>
          <a:p>
            <a:r>
              <a:rPr lang="en-US" dirty="0" smtClean="0">
                <a:latin typeface="Segoe UI" panose="020B0502040204020203" pitchFamily="34" charset="0"/>
                <a:ea typeface="Segoe UI" panose="020B0502040204020203" pitchFamily="34" charset="0"/>
                <a:cs typeface="Segoe UI" panose="020B0502040204020203" pitchFamily="34" charset="0"/>
              </a:rPr>
              <a:t>In summary,</a:t>
            </a:r>
            <a:r>
              <a:rPr lang="en-US" baseline="0" dirty="0" smtClean="0">
                <a:latin typeface="Segoe UI" panose="020B0502040204020203" pitchFamily="34" charset="0"/>
                <a:ea typeface="Segoe UI" panose="020B0502040204020203" pitchFamily="34" charset="0"/>
                <a:cs typeface="Segoe UI" panose="020B0502040204020203" pitchFamily="34" charset="0"/>
              </a:rPr>
              <a:t> examiners should now be aware of the importance of properly interpreting functional language and resolving definiteness issues with functional language under 35 USC </a:t>
            </a:r>
            <a:r>
              <a:rPr lang="en-US"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en-US" baseline="0" dirty="0" smtClean="0">
                <a:latin typeface="Segoe UI" panose="020B0502040204020203" pitchFamily="34" charset="0"/>
                <a:ea typeface="Segoe UI" panose="020B0502040204020203" pitchFamily="34" charset="0"/>
                <a:cs typeface="Segoe UI" panose="020B0502040204020203" pitchFamily="34" charset="0"/>
              </a:rPr>
              <a:t>112(b).</a:t>
            </a:r>
            <a:endParaRPr lang="en-US" dirty="0" smtClean="0">
              <a:latin typeface="Segoe UI" panose="020B0502040204020203" pitchFamily="34" charset="0"/>
              <a:ea typeface="Segoe UI" panose="020B0502040204020203" pitchFamily="34" charset="0"/>
              <a:cs typeface="Segoe UI" panose="020B0502040204020203" pitchFamily="34" charset="0"/>
            </a:endParaRPr>
          </a:p>
          <a:p>
            <a:endParaRPr lang="en-US" baseline="0" dirty="0" smtClean="0">
              <a:latin typeface="Segoe UI" panose="020B0502040204020203" pitchFamily="34" charset="0"/>
              <a:ea typeface="Segoe UI" panose="020B0502040204020203" pitchFamily="34" charset="0"/>
              <a:cs typeface="Segoe UI" panose="020B05020402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Segoe UI" panose="020B0502040204020203" pitchFamily="34" charset="0"/>
                <a:ea typeface="Segoe UI" panose="020B0502040204020203" pitchFamily="34" charset="0"/>
                <a:cs typeface="Segoe UI" panose="020B0502040204020203" pitchFamily="34" charset="0"/>
              </a:rPr>
              <a:t>Examiners should take away three lessons from these slides:</a:t>
            </a:r>
          </a:p>
          <a:p>
            <a:pPr marL="171450" indent="-171450">
              <a:buFont typeface="Arial" panose="020B0604020202020204" pitchFamily="34" charset="0"/>
              <a:buChar char="•"/>
            </a:pPr>
            <a:r>
              <a:rPr lang="en-US" baseline="0" dirty="0" smtClean="0">
                <a:latin typeface="Segoe UI" panose="020B0502040204020203" pitchFamily="34" charset="0"/>
                <a:ea typeface="Segoe UI" panose="020B0502040204020203" pitchFamily="34" charset="0"/>
                <a:cs typeface="Segoe UI" panose="020B0502040204020203" pitchFamily="34" charset="0"/>
              </a:rPr>
              <a:t>Patentability determinations depend on properly interpreting functional language in claims;</a:t>
            </a:r>
          </a:p>
          <a:p>
            <a:pPr marL="171450" indent="-171450">
              <a:buFont typeface="Arial" panose="020B0604020202020204" pitchFamily="34" charset="0"/>
              <a:buChar char="•"/>
            </a:pPr>
            <a:r>
              <a:rPr lang="en-US" baseline="0" dirty="0" smtClean="0">
                <a:latin typeface="Segoe UI" panose="020B0502040204020203" pitchFamily="34" charset="0"/>
                <a:ea typeface="Segoe UI" panose="020B0502040204020203" pitchFamily="34" charset="0"/>
                <a:cs typeface="Segoe UI" panose="020B0502040204020203" pitchFamily="34" charset="0"/>
              </a:rPr>
              <a:t>Recognizing and resolving definiteness issues that may arise with respect to functional language enhances patent quality; and</a:t>
            </a:r>
          </a:p>
          <a:p>
            <a:pPr marL="171450" indent="-171450">
              <a:buFont typeface="Arial" panose="020B0604020202020204" pitchFamily="34" charset="0"/>
              <a:buChar char="•"/>
            </a:pPr>
            <a:r>
              <a:rPr lang="en-US" baseline="0" dirty="0" smtClean="0">
                <a:latin typeface="Segoe UI" panose="020B0502040204020203" pitchFamily="34" charset="0"/>
                <a:ea typeface="Segoe UI" panose="020B0502040204020203" pitchFamily="34" charset="0"/>
                <a:cs typeface="Segoe UI" panose="020B0502040204020203" pitchFamily="34" charset="0"/>
              </a:rPr>
              <a:t>Clearly establishing the boundaries of functional language in the written record establishes a foundation for claim interpretation throughout prosecution and the life of the patent, which benefits the examiner, the applicant, and the public.</a:t>
            </a:r>
          </a:p>
          <a:p>
            <a:endParaRPr lang="en-US" baseline="0" dirty="0" smtClean="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91186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Segoe UI" panose="020B0502040204020203" pitchFamily="34" charset="0"/>
                <a:ea typeface="Segoe UI" panose="020B0502040204020203" pitchFamily="34" charset="0"/>
                <a:cs typeface="Segoe UI" panose="020B0502040204020203" pitchFamily="34" charset="0"/>
              </a:rPr>
              <a:t>Each example will step through the analysis using a worksheet and the same set of questions. </a:t>
            </a:r>
          </a:p>
          <a:p>
            <a:endParaRPr lang="en-US" dirty="0" smtClean="0">
              <a:latin typeface="Segoe UI" panose="020B0502040204020203" pitchFamily="34" charset="0"/>
              <a:ea typeface="Segoe UI" panose="020B0502040204020203" pitchFamily="34" charset="0"/>
              <a:cs typeface="Segoe UI" panose="020B0502040204020203" pitchFamily="34" charset="0"/>
            </a:endParaRPr>
          </a:p>
          <a:p>
            <a:r>
              <a:rPr lang="en-US" dirty="0" smtClean="0">
                <a:latin typeface="Segoe UI" panose="020B0502040204020203" pitchFamily="34" charset="0"/>
                <a:ea typeface="Segoe UI" panose="020B0502040204020203" pitchFamily="34" charset="0"/>
                <a:cs typeface="Segoe UI" panose="020B0502040204020203" pitchFamily="34" charset="0"/>
              </a:rPr>
              <a:t>The instructor has selected one of the following examples:</a:t>
            </a:r>
          </a:p>
          <a:p>
            <a:r>
              <a:rPr lang="en-US" dirty="0" smtClean="0">
                <a:latin typeface="Segoe UI" panose="020B0502040204020203" pitchFamily="34" charset="0"/>
                <a:ea typeface="Segoe UI" panose="020B0502040204020203" pitchFamily="34" charset="0"/>
                <a:cs typeface="Segoe UI" panose="020B0502040204020203" pitchFamily="34" charset="0"/>
              </a:rPr>
              <a:t>Example 1: Ultrasonic Surgical Shears</a:t>
            </a:r>
          </a:p>
          <a:p>
            <a:r>
              <a:rPr lang="en-US" dirty="0" smtClean="0">
                <a:latin typeface="Segoe UI" panose="020B0502040204020203" pitchFamily="34" charset="0"/>
                <a:ea typeface="Segoe UI" panose="020B0502040204020203" pitchFamily="34" charset="0"/>
                <a:cs typeface="Segoe UI" panose="020B0502040204020203" pitchFamily="34" charset="0"/>
              </a:rPr>
              <a:t>Example 2: Laundry Detergent</a:t>
            </a:r>
          </a:p>
          <a:p>
            <a:r>
              <a:rPr lang="en-US" dirty="0" smtClean="0">
                <a:latin typeface="Segoe UI" panose="020B0502040204020203" pitchFamily="34" charset="0"/>
                <a:ea typeface="Segoe UI" panose="020B0502040204020203" pitchFamily="34" charset="0"/>
                <a:cs typeface="Segoe UI" panose="020B0502040204020203" pitchFamily="34" charset="0"/>
              </a:rPr>
              <a:t>Example 3: Computerized Color-Editing System</a:t>
            </a:r>
          </a:p>
          <a:p>
            <a:endParaRPr lang="en-US" dirty="0" smtClean="0">
              <a:latin typeface="Segoe UI" panose="020B0502040204020203" pitchFamily="34" charset="0"/>
              <a:ea typeface="Segoe UI" panose="020B0502040204020203" pitchFamily="34" charset="0"/>
              <a:cs typeface="Segoe UI" panose="020B0502040204020203" pitchFamily="34" charset="0"/>
            </a:endParaRPr>
          </a:p>
          <a:p>
            <a:r>
              <a:rPr lang="en-US" dirty="0" smtClean="0">
                <a:latin typeface="Segoe UI" panose="020B0502040204020203" pitchFamily="34" charset="0"/>
                <a:ea typeface="Segoe UI" panose="020B0502040204020203" pitchFamily="34" charset="0"/>
                <a:cs typeface="Segoe UI" panose="020B0502040204020203" pitchFamily="34" charset="0"/>
              </a:rPr>
              <a:t>Instructors should provide a handout for the selected example that includes an abbreviated specification and a set of five claims.  Participants</a:t>
            </a:r>
            <a:r>
              <a:rPr lang="en-US" baseline="0" dirty="0" smtClean="0">
                <a:latin typeface="Segoe UI" panose="020B0502040204020203" pitchFamily="34" charset="0"/>
                <a:ea typeface="Segoe UI" panose="020B0502040204020203" pitchFamily="34" charset="0"/>
                <a:cs typeface="Segoe UI" panose="020B0502040204020203" pitchFamily="34" charset="0"/>
              </a:rPr>
              <a:t> should take time now to read through the background and claims. </a:t>
            </a:r>
            <a:r>
              <a:rPr lang="en-US" dirty="0" smtClean="0">
                <a:latin typeface="Segoe UI" panose="020B0502040204020203" pitchFamily="34" charset="0"/>
                <a:ea typeface="Segoe UI" panose="020B0502040204020203" pitchFamily="34" charset="0"/>
                <a:cs typeface="Segoe UI" panose="020B0502040204020203" pitchFamily="34" charset="0"/>
              </a:rPr>
              <a:t> Participants should also have a blank worksheet for each claim, and are encouraged </a:t>
            </a:r>
            <a:r>
              <a:rPr lang="en-US" dirty="0">
                <a:latin typeface="Segoe UI" panose="020B0502040204020203" pitchFamily="34" charset="0"/>
                <a:ea typeface="Segoe UI" panose="020B0502040204020203" pitchFamily="34" charset="0"/>
                <a:cs typeface="Segoe UI" panose="020B0502040204020203" pitchFamily="34" charset="0"/>
              </a:rPr>
              <a:t>to fill out the worksheets for each </a:t>
            </a:r>
            <a:r>
              <a:rPr lang="en-US" dirty="0" smtClean="0">
                <a:latin typeface="Segoe UI" panose="020B0502040204020203" pitchFamily="34" charset="0"/>
                <a:ea typeface="Segoe UI" panose="020B0502040204020203" pitchFamily="34" charset="0"/>
                <a:cs typeface="Segoe UI" panose="020B0502040204020203" pitchFamily="34" charset="0"/>
              </a:rPr>
              <a:t>claim.  </a:t>
            </a:r>
          </a:p>
          <a:p>
            <a:endParaRPr lang="en-US" dirty="0" smtClean="0">
              <a:latin typeface="Segoe UI" panose="020B0502040204020203" pitchFamily="34" charset="0"/>
              <a:ea typeface="Segoe UI" panose="020B0502040204020203" pitchFamily="34" charset="0"/>
              <a:cs typeface="Segoe UI" panose="020B0502040204020203" pitchFamily="34" charset="0"/>
            </a:endParaRPr>
          </a:p>
          <a:p>
            <a:r>
              <a:rPr lang="en-US" dirty="0" smtClean="0">
                <a:latin typeface="Segoe UI" panose="020B0502040204020203" pitchFamily="34" charset="0"/>
                <a:ea typeface="Segoe UI" panose="020B0502040204020203" pitchFamily="34" charset="0"/>
                <a:cs typeface="Segoe UI" panose="020B0502040204020203" pitchFamily="34" charset="0"/>
              </a:rPr>
              <a:t>The Instructor will have available completed Worksheets for each claim,  including a sample rejection where appropriate. </a:t>
            </a:r>
          </a:p>
          <a:p>
            <a:endParaRPr lang="en-US" dirty="0">
              <a:latin typeface="Segoe UI" panose="020B0502040204020203" pitchFamily="34" charset="0"/>
              <a:ea typeface="Segoe UI" panose="020B0502040204020203" pitchFamily="34" charset="0"/>
              <a:cs typeface="Segoe UI" panose="020B0502040204020203" pitchFamily="34" charset="0"/>
            </a:endParaRPr>
          </a:p>
          <a:p>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62F92C84-B01C-47C1-8F34-408C4D08CA9E}" type="slidenum">
              <a:rPr lang="en-US" smtClean="0"/>
              <a:t>14</a:t>
            </a:fld>
            <a:endParaRPr lang="en-US" dirty="0"/>
          </a:p>
        </p:txBody>
      </p:sp>
    </p:spTree>
    <p:extLst>
      <p:ext uri="{BB962C8B-B14F-4D97-AF65-F5344CB8AC3E}">
        <p14:creationId xmlns:p14="http://schemas.microsoft.com/office/powerpoint/2010/main" val="2748498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r>
              <a:rPr lang="en-US" dirty="0" smtClean="0"/>
              <a:t>For each claim, the worksheets will ask a series of questions to resolve the following questions:</a:t>
            </a:r>
          </a:p>
          <a:p>
            <a:pPr marL="171450" indent="-171450">
              <a:buFont typeface="Arial" panose="020B0604020202020204" pitchFamily="34" charset="0"/>
              <a:buChar char="•"/>
            </a:pPr>
            <a:r>
              <a:rPr lang="en-US" dirty="0" smtClean="0"/>
              <a:t>Does the claim recite functional language?</a:t>
            </a:r>
          </a:p>
          <a:p>
            <a:pPr marL="628650" lvl="1" indent="-171450">
              <a:buFont typeface="Courier New" panose="02070309020205020404" pitchFamily="49" charset="0"/>
              <a:buChar char="o"/>
            </a:pPr>
            <a:r>
              <a:rPr lang="en-US" dirty="0" smtClean="0"/>
              <a:t>Is </a:t>
            </a:r>
            <a:r>
              <a:rPr lang="en-US"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en-US" dirty="0" smtClean="0"/>
              <a:t>112(f) invoked or not invoked?</a:t>
            </a:r>
          </a:p>
          <a:p>
            <a:pPr marL="171450" indent="-171450">
              <a:buFont typeface="Arial" panose="020B0604020202020204" pitchFamily="34" charset="0"/>
              <a:buChar char="•"/>
            </a:pPr>
            <a:r>
              <a:rPr lang="en-US" dirty="0" smtClean="0"/>
              <a:t>Does the functional language impose any limits on the claim?</a:t>
            </a:r>
          </a:p>
          <a:p>
            <a:pPr marL="628650" lvl="1" indent="-171450">
              <a:buFont typeface="Courier New" panose="02070309020205020404" pitchFamily="49" charset="0"/>
              <a:buChar char="o"/>
            </a:pPr>
            <a:r>
              <a:rPr lang="en-US" dirty="0" smtClean="0"/>
              <a:t>Is a structure, a material or an act recited with the function?</a:t>
            </a:r>
          </a:p>
          <a:p>
            <a:pPr marL="628650" lvl="1" indent="-171450">
              <a:buFont typeface="Courier New" panose="02070309020205020404" pitchFamily="49" charset="0"/>
              <a:buChar char="o"/>
            </a:pPr>
            <a:r>
              <a:rPr lang="en-US" dirty="0" smtClean="0"/>
              <a:t>Does the function relate to an intended use or result?</a:t>
            </a:r>
          </a:p>
          <a:p>
            <a:pPr marL="171450" indent="-171450">
              <a:buFont typeface="Arial" panose="020B0604020202020204" pitchFamily="34" charset="0"/>
              <a:buChar char="•"/>
            </a:pPr>
            <a:r>
              <a:rPr lang="en-US" dirty="0" smtClean="0"/>
              <a:t>Are the boundaries of the functional language clear?</a:t>
            </a:r>
          </a:p>
          <a:p>
            <a:pPr marL="628650" lvl="1" indent="-171450">
              <a:buFont typeface="Courier New" panose="02070309020205020404" pitchFamily="49" charset="0"/>
              <a:buChar char="o"/>
            </a:pPr>
            <a:r>
              <a:rPr lang="en-US" dirty="0" smtClean="0"/>
              <a:t>If not, what is the appropriate action by the examiner?</a:t>
            </a:r>
          </a:p>
          <a:p>
            <a:pPr marL="628650" lvl="1" indent="-171450">
              <a:buFont typeface="Courier New" panose="02070309020205020404" pitchFamily="49" charset="0"/>
              <a:buChar char="o"/>
            </a:pPr>
            <a:r>
              <a:rPr lang="en-US" dirty="0" smtClean="0"/>
              <a:t>How can art be applied to the claim?</a:t>
            </a:r>
          </a:p>
          <a:p>
            <a:pPr marL="171450" indent="-171450">
              <a:buFont typeface="Arial" panose="020B0604020202020204" pitchFamily="34" charset="0"/>
              <a:buChar char="•"/>
            </a:pPr>
            <a:r>
              <a:rPr lang="en-US" dirty="0" smtClean="0"/>
              <a:t>How can the written record be clarified with respect to the claim interpretation and/or claim deficiencies?</a:t>
            </a:r>
          </a:p>
          <a:p>
            <a:endParaRPr lang="en-US" dirty="0" smtClean="0"/>
          </a:p>
          <a:p>
            <a:r>
              <a:rPr lang="en-US" dirty="0" smtClean="0"/>
              <a:t>As a reminder, the standard for § 112(b) with regard</a:t>
            </a:r>
            <a:r>
              <a:rPr lang="en-US" baseline="0" dirty="0" smtClean="0"/>
              <a:t> to definiteness is whether the claim language sets out and circumscribes the subject matter with a reasonable degree of clarity and particularity.  The claim should be analyzed as a whole in light of the specification to determine whether the language apprises one of ordinary skill in the art of its scope and serves the notice function of providing a clear warning to others as to what constitutes infringement.  The focus is on the words of the claim. </a:t>
            </a:r>
          </a:p>
          <a:p>
            <a:endParaRPr lang="en-US" baseline="0" dirty="0" smtClean="0"/>
          </a:p>
          <a:p>
            <a:r>
              <a:rPr lang="en-US" baseline="0" dirty="0" smtClean="0"/>
              <a:t>The standard is </a:t>
            </a:r>
            <a:r>
              <a:rPr lang="en-US" u="sng" baseline="0" dirty="0" smtClean="0"/>
              <a:t>not</a:t>
            </a:r>
            <a:r>
              <a:rPr lang="en-US" baseline="0" dirty="0" smtClean="0"/>
              <a:t> whether one of ordinary skill reading the specification could devise a way to make or use the claimed invention as in 112(a), or whether the claim has a broad scope.  Rather, the test is whether the claim language sets clear boundaries.  If the claim language is ambiguous, vague, incoherent, opaque, or otherwise unclear in describing and defining the claimed invention, the claim should be found indefinite.  Such a deficiency can then usually be resolved by an amendment to the claim or a persuasive explanation regarding the boundaries of the limitation. </a:t>
            </a:r>
          </a:p>
          <a:p>
            <a:endParaRPr lang="en-US" baseline="0" dirty="0" smtClean="0"/>
          </a:p>
          <a:p>
            <a:r>
              <a:rPr lang="en-US" baseline="0" dirty="0" smtClean="0"/>
              <a:t>As in most claims, the workshop example claims include several occurrences of functional language.  Again, functional language is commonly used in claims and only poses a problem when no clear boundaries are set forth.  For purposes of discussion, each example will address one particular phrase that raises boundary issues.  </a:t>
            </a:r>
            <a:endParaRPr lang="en-US" dirty="0"/>
          </a:p>
        </p:txBody>
      </p:sp>
      <p:sp>
        <p:nvSpPr>
          <p:cNvPr id="4" name="Slide Number Placeholder 3"/>
          <p:cNvSpPr>
            <a:spLocks noGrp="1"/>
          </p:cNvSpPr>
          <p:nvPr>
            <p:ph type="sldNum" sz="quarter" idx="10"/>
          </p:nvPr>
        </p:nvSpPr>
        <p:spPr/>
        <p:txBody>
          <a:bodyPr/>
          <a:lstStyle/>
          <a:p>
            <a:fld id="{62F92C84-B01C-47C1-8F34-408C4D08CA9E}" type="slidenum">
              <a:rPr lang="en-US" smtClean="0"/>
              <a:t>15</a:t>
            </a:fld>
            <a:endParaRPr lang="en-US" dirty="0"/>
          </a:p>
        </p:txBody>
      </p:sp>
    </p:spTree>
    <p:extLst>
      <p:ext uri="{BB962C8B-B14F-4D97-AF65-F5344CB8AC3E}">
        <p14:creationId xmlns:p14="http://schemas.microsoft.com/office/powerpoint/2010/main" val="3800803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Participants should now step through the claims of the selected example, using the worksheet to guide their analysis.</a:t>
            </a:r>
          </a:p>
          <a:p>
            <a:endParaRPr lang="en-US" dirty="0" smtClean="0">
              <a:latin typeface="Segoe UI" panose="020B0502040204020203" pitchFamily="34" charset="0"/>
              <a:ea typeface="Segoe UI" panose="020B0502040204020203" pitchFamily="34" charset="0"/>
              <a:cs typeface="Segoe UI" panose="020B0502040204020203" pitchFamily="34" charset="0"/>
            </a:endParaRPr>
          </a:p>
          <a:p>
            <a:r>
              <a:rPr lang="en-US" dirty="0" smtClean="0">
                <a:latin typeface="Segoe UI" panose="020B0502040204020203" pitchFamily="34" charset="0"/>
                <a:ea typeface="Segoe UI" panose="020B0502040204020203" pitchFamily="34" charset="0"/>
                <a:cs typeface="Segoe UI" panose="020B0502040204020203" pitchFamily="34" charset="0"/>
              </a:rPr>
              <a:t>The Instructor will have available completed Worksheets for each claim, including a sample rejection where appropriate. Participants</a:t>
            </a:r>
            <a:r>
              <a:rPr lang="en-US" baseline="0" dirty="0" smtClean="0">
                <a:latin typeface="Segoe UI" panose="020B0502040204020203" pitchFamily="34" charset="0"/>
                <a:ea typeface="Segoe UI" panose="020B0502040204020203" pitchFamily="34" charset="0"/>
                <a:cs typeface="Segoe UI" panose="020B0502040204020203" pitchFamily="34" charset="0"/>
              </a:rPr>
              <a:t> are encouraged to discuss their analyses of each claim with the other participants and the instructor.</a:t>
            </a:r>
            <a:endParaRPr lang="en-US" dirty="0" smtClean="0">
              <a:latin typeface="Segoe UI" panose="020B0502040204020203" pitchFamily="34" charset="0"/>
              <a:ea typeface="Segoe UI" panose="020B0502040204020203" pitchFamily="34" charset="0"/>
              <a:cs typeface="Segoe UI" panose="020B0502040204020203" pitchFamily="34" charset="0"/>
            </a:endParaRPr>
          </a:p>
          <a:p>
            <a:endParaRPr lang="en-US" dirty="0">
              <a:latin typeface="Segoe UI" panose="020B0502040204020203" pitchFamily="34" charset="0"/>
              <a:ea typeface="Segoe UI" panose="020B0502040204020203" pitchFamily="34" charset="0"/>
              <a:cs typeface="Segoe UI" panose="020B0502040204020203" pitchFamily="34" charset="0"/>
            </a:endParaRPr>
          </a:p>
          <a:p>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62F92C84-B01C-47C1-8F34-408C4D08CA9E}" type="slidenum">
              <a:rPr lang="en-US" smtClean="0"/>
              <a:t>16</a:t>
            </a:fld>
            <a:endParaRPr lang="en-US" dirty="0"/>
          </a:p>
        </p:txBody>
      </p:sp>
    </p:spTree>
    <p:extLst>
      <p:ext uri="{BB962C8B-B14F-4D97-AF65-F5344CB8AC3E}">
        <p14:creationId xmlns:p14="http://schemas.microsoft.com/office/powerpoint/2010/main" val="1078883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92C84-B01C-47C1-8F34-408C4D08CA9E}" type="slidenum">
              <a:rPr lang="en-US" smtClean="0"/>
              <a:t>17</a:t>
            </a:fld>
            <a:endParaRPr lang="en-US" dirty="0"/>
          </a:p>
        </p:txBody>
      </p:sp>
    </p:spTree>
    <p:extLst>
      <p:ext uri="{BB962C8B-B14F-4D97-AF65-F5344CB8AC3E}">
        <p14:creationId xmlns:p14="http://schemas.microsoft.com/office/powerpoint/2010/main" val="907082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92C84-B01C-47C1-8F34-408C4D08CA9E}" type="slidenum">
              <a:rPr lang="en-US" smtClean="0"/>
              <a:t>18</a:t>
            </a:fld>
            <a:endParaRPr lang="en-US" dirty="0"/>
          </a:p>
        </p:txBody>
      </p:sp>
    </p:spTree>
    <p:extLst>
      <p:ext uri="{BB962C8B-B14F-4D97-AF65-F5344CB8AC3E}">
        <p14:creationId xmlns:p14="http://schemas.microsoft.com/office/powerpoint/2010/main" val="4130694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p:txBody>
          <a:bodyPr/>
          <a:lstStyle>
            <a:lvl1pPr defTabSz="922941" eaLnBrk="0" hangingPunct="0">
              <a:defRPr b="1" i="1">
                <a:solidFill>
                  <a:srgbClr val="FF0000"/>
                </a:solidFill>
                <a:latin typeface="Arial" charset="0"/>
              </a:defRPr>
            </a:lvl1pPr>
            <a:lvl2pPr marL="709107" indent="-272009" defTabSz="922941" eaLnBrk="0" hangingPunct="0">
              <a:defRPr b="1" i="1">
                <a:solidFill>
                  <a:srgbClr val="FF0000"/>
                </a:solidFill>
                <a:latin typeface="Arial" charset="0"/>
              </a:defRPr>
            </a:lvl2pPr>
            <a:lvl3pPr marL="1091177" indent="-218551" defTabSz="922941" eaLnBrk="0" hangingPunct="0">
              <a:defRPr b="1" i="1">
                <a:solidFill>
                  <a:srgbClr val="FF0000"/>
                </a:solidFill>
                <a:latin typeface="Arial" charset="0"/>
              </a:defRPr>
            </a:lvl3pPr>
            <a:lvl4pPr marL="1528277" indent="-218551" defTabSz="922941" eaLnBrk="0" hangingPunct="0">
              <a:defRPr b="1" i="1">
                <a:solidFill>
                  <a:srgbClr val="FF0000"/>
                </a:solidFill>
                <a:latin typeface="Arial" charset="0"/>
              </a:defRPr>
            </a:lvl4pPr>
            <a:lvl5pPr marL="1963805" indent="-218551" defTabSz="922941" eaLnBrk="0" hangingPunct="0">
              <a:defRPr b="1" i="1">
                <a:solidFill>
                  <a:srgbClr val="FF0000"/>
                </a:solidFill>
                <a:latin typeface="Arial" charset="0"/>
              </a:defRPr>
            </a:lvl5pPr>
            <a:lvl6pPr marL="2416626" indent="-218551" defTabSz="922941" eaLnBrk="0" fontAlgn="base" hangingPunct="0">
              <a:spcBef>
                <a:spcPct val="0"/>
              </a:spcBef>
              <a:spcAft>
                <a:spcPct val="0"/>
              </a:spcAft>
              <a:defRPr b="1" i="1">
                <a:solidFill>
                  <a:srgbClr val="FF0000"/>
                </a:solidFill>
                <a:latin typeface="Arial" charset="0"/>
              </a:defRPr>
            </a:lvl6pPr>
            <a:lvl7pPr marL="2869450" indent="-218551" defTabSz="922941" eaLnBrk="0" fontAlgn="base" hangingPunct="0">
              <a:spcBef>
                <a:spcPct val="0"/>
              </a:spcBef>
              <a:spcAft>
                <a:spcPct val="0"/>
              </a:spcAft>
              <a:defRPr b="1" i="1">
                <a:solidFill>
                  <a:srgbClr val="FF0000"/>
                </a:solidFill>
                <a:latin typeface="Arial" charset="0"/>
              </a:defRPr>
            </a:lvl7pPr>
            <a:lvl8pPr marL="3322272" indent="-218551" defTabSz="922941" eaLnBrk="0" fontAlgn="base" hangingPunct="0">
              <a:spcBef>
                <a:spcPct val="0"/>
              </a:spcBef>
              <a:spcAft>
                <a:spcPct val="0"/>
              </a:spcAft>
              <a:defRPr b="1" i="1">
                <a:solidFill>
                  <a:srgbClr val="FF0000"/>
                </a:solidFill>
                <a:latin typeface="Arial" charset="0"/>
              </a:defRPr>
            </a:lvl8pPr>
            <a:lvl9pPr marL="3775095" indent="-218551" defTabSz="922941" eaLnBrk="0" fontAlgn="base" hangingPunct="0">
              <a:spcBef>
                <a:spcPct val="0"/>
              </a:spcBef>
              <a:spcAft>
                <a:spcPct val="0"/>
              </a:spcAft>
              <a:defRPr b="1" i="1">
                <a:solidFill>
                  <a:srgbClr val="FF0000"/>
                </a:solidFill>
                <a:latin typeface="Arial" charset="0"/>
              </a:defRPr>
            </a:lvl9pPr>
          </a:lstStyle>
          <a:p>
            <a:pPr eaLnBrk="1" hangingPunct="1"/>
            <a:fld id="{9F6A3078-1E4B-4BD9-9879-CACD3BE35EFF}" type="slidenum">
              <a:rPr lang="en-US" b="0" i="0">
                <a:solidFill>
                  <a:prstClr val="black"/>
                </a:solidFill>
                <a:latin typeface="Times New Roman" pitchFamily="18" charset="0"/>
              </a:rPr>
              <a:pPr eaLnBrk="1" hangingPunct="1"/>
              <a:t>2</a:t>
            </a:fld>
            <a:endParaRPr lang="en-US" b="0" i="0" dirty="0">
              <a:solidFill>
                <a:prstClr val="black"/>
              </a:solidFill>
              <a:latin typeface="Times New Roman" pitchFamily="18" charset="0"/>
            </a:endParaRPr>
          </a:p>
        </p:txBody>
      </p:sp>
      <p:sp>
        <p:nvSpPr>
          <p:cNvPr id="25603" name="Rectangle 2"/>
          <p:cNvSpPr>
            <a:spLocks noGrp="1" noRot="1" noChangeAspect="1" noChangeArrowheads="1" noTextEdit="1"/>
          </p:cNvSpPr>
          <p:nvPr>
            <p:ph type="sldImg"/>
          </p:nvPr>
        </p:nvSpPr>
        <p:spPr>
          <a:xfrm>
            <a:off x="755650" y="685800"/>
            <a:ext cx="5570538" cy="3482975"/>
          </a:xfrm>
          <a:ln/>
        </p:spPr>
      </p:sp>
      <p:sp>
        <p:nvSpPr>
          <p:cNvPr id="25604" name="Rectangle 3"/>
          <p:cNvSpPr>
            <a:spLocks noGrp="1" noChangeArrowheads="1"/>
          </p:cNvSpPr>
          <p:nvPr>
            <p:ph type="body" idx="1"/>
          </p:nvPr>
        </p:nvSpPr>
        <p:spPr>
          <a:xfrm>
            <a:off x="755651" y="4416435"/>
            <a:ext cx="5570538" cy="4183063"/>
          </a:xfrm>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Segoe UI" panose="020B0502040204020203" pitchFamily="34" charset="0"/>
                <a:ea typeface="Segoe UI" panose="020B0502040204020203" pitchFamily="34" charset="0"/>
                <a:cs typeface="Segoe UI" panose="020B0502040204020203" pitchFamily="34" charset="0"/>
              </a:rPr>
              <a:t>This workshop f</a:t>
            </a:r>
            <a:r>
              <a:rPr lang="en-US" dirty="0" smtClean="0">
                <a:latin typeface="Segoe UI" panose="020B0502040204020203" pitchFamily="34" charset="0"/>
                <a:ea typeface="Segoe UI" panose="020B0502040204020203" pitchFamily="34" charset="0"/>
                <a:cs typeface="Segoe UI" panose="020B0502040204020203" pitchFamily="34" charset="0"/>
              </a:rPr>
              <a:t>ocuses on interpreting and evaluating definiteness of functional claim limitations </a:t>
            </a:r>
            <a:r>
              <a:rPr lang="en-US" dirty="0" smtClean="0">
                <a:solidFill>
                  <a:prstClr val="black"/>
                </a:solidFill>
                <a:latin typeface="+mn-lt"/>
              </a:rPr>
              <a:t>in product claims (machine, composition of matter, and article of manufacture).</a:t>
            </a:r>
            <a:endParaRPr lang="en-US" dirty="0" smtClean="0">
              <a:latin typeface="Segoe UI" panose="020B0502040204020203" pitchFamily="34" charset="0"/>
              <a:ea typeface="Segoe UI" panose="020B0502040204020203" pitchFamily="34" charset="0"/>
              <a:cs typeface="Segoe UI" panose="020B05020402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Segoe UI" panose="020B0502040204020203" pitchFamily="34" charset="0"/>
              <a:ea typeface="Segoe UI" panose="020B0502040204020203" pitchFamily="34" charset="0"/>
              <a:cs typeface="Segoe UI" panose="020B05020402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Segoe UI" panose="020B0502040204020203" pitchFamily="34" charset="0"/>
                <a:ea typeface="Segoe UI" panose="020B0502040204020203" pitchFamily="34" charset="0"/>
                <a:cs typeface="Segoe UI" panose="020B0502040204020203" pitchFamily="34" charset="0"/>
              </a:rPr>
              <a:t>Part I of the workshop discusses the importance of properly considering functional claim limitations. It also discusses the potential pitfalls if functional language is not given appropriate weight and if the claim boundaries are not clearly defined.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Segoe UI" panose="020B0502040204020203" pitchFamily="34" charset="0"/>
              <a:ea typeface="Segoe UI" panose="020B0502040204020203" pitchFamily="34" charset="0"/>
              <a:cs typeface="Segoe UI" panose="020B05020402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Segoe UI" panose="020B0502040204020203" pitchFamily="34" charset="0"/>
                <a:ea typeface="Segoe UI" panose="020B0502040204020203" pitchFamily="34" charset="0"/>
                <a:cs typeface="Segoe UI" panose="020B0502040204020203" pitchFamily="34" charset="0"/>
              </a:rPr>
              <a:t>Part II of the workshop involves examiner evaluation and discussion of a hypothetical example to practice identifying functional language, evaluating whether the language imposes limits on the claim, and determining whether the language is definite. Three hypothetical examples are available in different technologies, so that p</a:t>
            </a:r>
            <a:r>
              <a:rPr lang="en-US" baseline="0" dirty="0" smtClean="0">
                <a:latin typeface="Segoe UI" panose="020B0502040204020203" pitchFamily="34" charset="0"/>
                <a:ea typeface="Segoe UI" panose="020B0502040204020203" pitchFamily="34" charset="0"/>
                <a:cs typeface="Segoe UI" panose="020B0502040204020203" pitchFamily="34" charset="0"/>
              </a:rPr>
              <a:t>articipants can select the example that is most pertinent to their workgroup for the workshop.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Segoe UI" panose="020B0502040204020203" pitchFamily="34" charset="0"/>
              <a:ea typeface="Segoe UI" panose="020B0502040204020203" pitchFamily="34" charset="0"/>
              <a:cs typeface="Segoe UI" panose="020B0502040204020203" pitchFamily="34" charset="0"/>
            </a:endParaRPr>
          </a:p>
          <a:p>
            <a:pPr>
              <a:defRPr/>
            </a:pPr>
            <a:r>
              <a:rPr lang="en-US" dirty="0">
                <a:latin typeface="Segoe UI" panose="020B0502040204020203" pitchFamily="34" charset="0"/>
                <a:ea typeface="Segoe UI" panose="020B0502040204020203" pitchFamily="34" charset="0"/>
                <a:cs typeface="Segoe UI" panose="020B0502040204020203" pitchFamily="34" charset="0"/>
              </a:rPr>
              <a:t>These slides are not intended to provide a comprehensive overview of claim interpretation or § 112(b), but rather </a:t>
            </a:r>
            <a:r>
              <a:rPr lang="en-US" dirty="0" smtClean="0">
                <a:latin typeface="Segoe UI" panose="020B0502040204020203" pitchFamily="34" charset="0"/>
                <a:ea typeface="Segoe UI" panose="020B0502040204020203" pitchFamily="34" charset="0"/>
                <a:cs typeface="Segoe UI" panose="020B0502040204020203" pitchFamily="34" charset="0"/>
              </a:rPr>
              <a:t>to focus </a:t>
            </a:r>
            <a:r>
              <a:rPr lang="en-US" dirty="0">
                <a:latin typeface="Segoe UI" panose="020B0502040204020203" pitchFamily="34" charset="0"/>
                <a:ea typeface="Segoe UI" panose="020B0502040204020203" pitchFamily="34" charset="0"/>
                <a:cs typeface="Segoe UI" panose="020B0502040204020203" pitchFamily="34" charset="0"/>
              </a:rPr>
              <a:t>on specific issues of interpretation and definiteness that arise with respect to functional language. For detailed information on claim interpretation see MPEP 2111, and for specific topics relating to § 112(b) see MPEP 2173.05 and 2173, in general. </a:t>
            </a:r>
            <a:endParaRPr lang="en-US" baseline="0" dirty="0" smtClean="0">
              <a:latin typeface="Segoe UI" panose="020B0502040204020203" pitchFamily="34" charset="0"/>
              <a:ea typeface="Segoe UI" panose="020B0502040204020203" pitchFamily="34" charset="0"/>
              <a:cs typeface="Segoe UI" panose="020B05020402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108879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p:txBody>
          <a:bodyPr/>
          <a:lstStyle>
            <a:lvl1pPr defTabSz="922941" eaLnBrk="0" hangingPunct="0">
              <a:defRPr b="1" i="1">
                <a:solidFill>
                  <a:srgbClr val="FF0000"/>
                </a:solidFill>
                <a:latin typeface="Arial" charset="0"/>
              </a:defRPr>
            </a:lvl1pPr>
            <a:lvl2pPr marL="709107" indent="-272009" defTabSz="922941" eaLnBrk="0" hangingPunct="0">
              <a:defRPr b="1" i="1">
                <a:solidFill>
                  <a:srgbClr val="FF0000"/>
                </a:solidFill>
                <a:latin typeface="Arial" charset="0"/>
              </a:defRPr>
            </a:lvl2pPr>
            <a:lvl3pPr marL="1091177" indent="-218551" defTabSz="922941" eaLnBrk="0" hangingPunct="0">
              <a:defRPr b="1" i="1">
                <a:solidFill>
                  <a:srgbClr val="FF0000"/>
                </a:solidFill>
                <a:latin typeface="Arial" charset="0"/>
              </a:defRPr>
            </a:lvl3pPr>
            <a:lvl4pPr marL="1528277" indent="-218551" defTabSz="922941" eaLnBrk="0" hangingPunct="0">
              <a:defRPr b="1" i="1">
                <a:solidFill>
                  <a:srgbClr val="FF0000"/>
                </a:solidFill>
                <a:latin typeface="Arial" charset="0"/>
              </a:defRPr>
            </a:lvl4pPr>
            <a:lvl5pPr marL="1963805" indent="-218551" defTabSz="922941" eaLnBrk="0" hangingPunct="0">
              <a:defRPr b="1" i="1">
                <a:solidFill>
                  <a:srgbClr val="FF0000"/>
                </a:solidFill>
                <a:latin typeface="Arial" charset="0"/>
              </a:defRPr>
            </a:lvl5pPr>
            <a:lvl6pPr marL="2416626" indent="-218551" defTabSz="922941" eaLnBrk="0" fontAlgn="base" hangingPunct="0">
              <a:spcBef>
                <a:spcPct val="0"/>
              </a:spcBef>
              <a:spcAft>
                <a:spcPct val="0"/>
              </a:spcAft>
              <a:defRPr b="1" i="1">
                <a:solidFill>
                  <a:srgbClr val="FF0000"/>
                </a:solidFill>
                <a:latin typeface="Arial" charset="0"/>
              </a:defRPr>
            </a:lvl6pPr>
            <a:lvl7pPr marL="2869450" indent="-218551" defTabSz="922941" eaLnBrk="0" fontAlgn="base" hangingPunct="0">
              <a:spcBef>
                <a:spcPct val="0"/>
              </a:spcBef>
              <a:spcAft>
                <a:spcPct val="0"/>
              </a:spcAft>
              <a:defRPr b="1" i="1">
                <a:solidFill>
                  <a:srgbClr val="FF0000"/>
                </a:solidFill>
                <a:latin typeface="Arial" charset="0"/>
              </a:defRPr>
            </a:lvl7pPr>
            <a:lvl8pPr marL="3322272" indent="-218551" defTabSz="922941" eaLnBrk="0" fontAlgn="base" hangingPunct="0">
              <a:spcBef>
                <a:spcPct val="0"/>
              </a:spcBef>
              <a:spcAft>
                <a:spcPct val="0"/>
              </a:spcAft>
              <a:defRPr b="1" i="1">
                <a:solidFill>
                  <a:srgbClr val="FF0000"/>
                </a:solidFill>
                <a:latin typeface="Arial" charset="0"/>
              </a:defRPr>
            </a:lvl8pPr>
            <a:lvl9pPr marL="3775095" indent="-218551" defTabSz="922941" eaLnBrk="0" fontAlgn="base" hangingPunct="0">
              <a:spcBef>
                <a:spcPct val="0"/>
              </a:spcBef>
              <a:spcAft>
                <a:spcPct val="0"/>
              </a:spcAft>
              <a:defRPr b="1" i="1">
                <a:solidFill>
                  <a:srgbClr val="FF0000"/>
                </a:solidFill>
                <a:latin typeface="Arial" charset="0"/>
              </a:defRPr>
            </a:lvl9pPr>
          </a:lstStyle>
          <a:p>
            <a:pPr eaLnBrk="1" hangingPunct="1"/>
            <a:fld id="{9F6A3078-1E4B-4BD9-9879-CACD3BE35EFF}" type="slidenum">
              <a:rPr lang="en-US" b="0" i="0">
                <a:solidFill>
                  <a:prstClr val="black"/>
                </a:solidFill>
                <a:latin typeface="Times New Roman" pitchFamily="18" charset="0"/>
              </a:rPr>
              <a:pPr eaLnBrk="1" hangingPunct="1"/>
              <a:t>3</a:t>
            </a:fld>
            <a:endParaRPr lang="en-US" b="0" i="0" dirty="0">
              <a:solidFill>
                <a:prstClr val="black"/>
              </a:solidFill>
              <a:latin typeface="Times New Roman" pitchFamily="18" charset="0"/>
            </a:endParaRPr>
          </a:p>
        </p:txBody>
      </p:sp>
      <p:sp>
        <p:nvSpPr>
          <p:cNvPr id="25603" name="Rectangle 2"/>
          <p:cNvSpPr>
            <a:spLocks noGrp="1" noRot="1" noChangeAspect="1" noChangeArrowheads="1" noTextEdit="1"/>
          </p:cNvSpPr>
          <p:nvPr>
            <p:ph type="sldImg"/>
          </p:nvPr>
        </p:nvSpPr>
        <p:spPr>
          <a:xfrm>
            <a:off x="704850" y="674688"/>
            <a:ext cx="5605463" cy="3505200"/>
          </a:xfrm>
          <a:ln/>
        </p:spPr>
      </p:sp>
      <p:sp>
        <p:nvSpPr>
          <p:cNvPr id="25604" name="Rectangle 3"/>
          <p:cNvSpPr>
            <a:spLocks noGrp="1" noChangeArrowheads="1"/>
          </p:cNvSpPr>
          <p:nvPr>
            <p:ph type="body" idx="1"/>
          </p:nvPr>
        </p:nvSpPr>
        <p:spPr>
          <a:xfrm>
            <a:off x="674914" y="4278081"/>
            <a:ext cx="5791200" cy="4637319"/>
          </a:xfrm>
        </p:spPr>
        <p:txBody>
          <a:bodyPr/>
          <a:lstStyle/>
          <a:p>
            <a:r>
              <a:rPr lang="en-US" dirty="0" smtClean="0">
                <a:latin typeface="Segoe UI" panose="020B0502040204020203" pitchFamily="34" charset="0"/>
                <a:ea typeface="Segoe UI" panose="020B0502040204020203" pitchFamily="34" charset="0"/>
                <a:cs typeface="Segoe UI" panose="020B0502040204020203" pitchFamily="34" charset="0"/>
              </a:rPr>
              <a:t>This workshop is intended to r</a:t>
            </a:r>
            <a:r>
              <a:rPr lang="en-US" baseline="0" dirty="0" smtClean="0">
                <a:latin typeface="Segoe UI" panose="020B0502040204020203" pitchFamily="34" charset="0"/>
                <a:ea typeface="Segoe UI" panose="020B0502040204020203" pitchFamily="34" charset="0"/>
                <a:cs typeface="Segoe UI" panose="020B0502040204020203" pitchFamily="34" charset="0"/>
              </a:rPr>
              <a:t>aise awareness of the importance of properly interpreting functional language and resolving definiteness issues with functional language under 35 USC 112(b). There</a:t>
            </a:r>
            <a:r>
              <a:rPr lang="en-US" dirty="0" smtClean="0">
                <a:latin typeface="Segoe UI" panose="020B0502040204020203" pitchFamily="34" charset="0"/>
                <a:ea typeface="Segoe UI" panose="020B0502040204020203" pitchFamily="34" charset="0"/>
                <a:cs typeface="Segoe UI" panose="020B0502040204020203" pitchFamily="34" charset="0"/>
              </a:rPr>
              <a:t> are three goals of this workshop.</a:t>
            </a:r>
          </a:p>
          <a:p>
            <a:endParaRPr lang="en-US" baseline="0" dirty="0">
              <a:latin typeface="Segoe UI" panose="020B0502040204020203" pitchFamily="34" charset="0"/>
              <a:ea typeface="Segoe UI" panose="020B0502040204020203" pitchFamily="34" charset="0"/>
              <a:cs typeface="Segoe UI" panose="020B0502040204020203" pitchFamily="34" charset="0"/>
            </a:endParaRPr>
          </a:p>
          <a:p>
            <a:pPr marL="0" lvl="2"/>
            <a:r>
              <a:rPr lang="en-US" dirty="0" smtClean="0">
                <a:latin typeface="Segoe UI" panose="020B0502040204020203" pitchFamily="34" charset="0"/>
                <a:ea typeface="Segoe UI" panose="020B0502040204020203" pitchFamily="34" charset="0"/>
                <a:cs typeface="Segoe UI" panose="020B0502040204020203" pitchFamily="34" charset="0"/>
              </a:rPr>
              <a:t>The </a:t>
            </a:r>
            <a:r>
              <a:rPr lang="en-US" b="1" dirty="0" smtClean="0">
                <a:latin typeface="Segoe UI" panose="020B0502040204020203" pitchFamily="34" charset="0"/>
                <a:ea typeface="Segoe UI" panose="020B0502040204020203" pitchFamily="34" charset="0"/>
                <a:cs typeface="Segoe UI" panose="020B0502040204020203" pitchFamily="34" charset="0"/>
              </a:rPr>
              <a:t>first goal </a:t>
            </a:r>
            <a:r>
              <a:rPr lang="en-US" dirty="0" smtClean="0">
                <a:latin typeface="Segoe UI" panose="020B0502040204020203" pitchFamily="34" charset="0"/>
                <a:ea typeface="Segoe UI" panose="020B0502040204020203" pitchFamily="34" charset="0"/>
                <a:cs typeface="Segoe UI" panose="020B0502040204020203" pitchFamily="34" charset="0"/>
              </a:rPr>
              <a:t>is for examiners to understand the importance of properly interpreting functional language in claims.</a:t>
            </a:r>
            <a:r>
              <a:rPr lang="en-US" dirty="0">
                <a:solidFill>
                  <a:prstClr val="black"/>
                </a:solidFill>
                <a:latin typeface="Segoe UI" panose="020B0502040204020203" pitchFamily="34" charset="0"/>
                <a:ea typeface="Segoe UI" panose="020B0502040204020203" pitchFamily="34" charset="0"/>
                <a:cs typeface="Segoe UI" panose="020B0502040204020203" pitchFamily="34" charset="0"/>
              </a:rPr>
              <a:t> Because the claims define the boundaries of the invention, it is essential that the claims be properly interpreted during prosecution, by considering all words in the claim and by construing the claim under the broadest reasonable interpretation (also called the BRI). When the claim interpretation is clearly established on the record, it provides public notice of the scope of protection, and encourages innovation by reducing the risk of infringement. Using the BRI during examination reduces the possibility that issued claims will be interpreted more broadly than justified. </a:t>
            </a:r>
          </a:p>
          <a:p>
            <a:endParaRPr lang="en-US" dirty="0" smtClean="0">
              <a:latin typeface="Segoe UI" panose="020B0502040204020203" pitchFamily="34" charset="0"/>
              <a:ea typeface="Segoe UI" panose="020B0502040204020203" pitchFamily="34" charset="0"/>
              <a:cs typeface="Segoe UI" panose="020B0502040204020203" pitchFamily="34" charset="0"/>
            </a:endParaRPr>
          </a:p>
          <a:p>
            <a:pPr marL="0" lvl="2"/>
            <a:r>
              <a:rPr lang="en-US" dirty="0" smtClean="0">
                <a:latin typeface="Segoe UI" panose="020B0502040204020203" pitchFamily="34" charset="0"/>
                <a:ea typeface="Segoe UI" panose="020B0502040204020203" pitchFamily="34" charset="0"/>
                <a:cs typeface="Segoe UI" panose="020B0502040204020203" pitchFamily="34" charset="0"/>
              </a:rPr>
              <a:t>The </a:t>
            </a:r>
            <a:r>
              <a:rPr lang="en-US" b="1" dirty="0" smtClean="0">
                <a:latin typeface="Segoe UI" panose="020B0502040204020203" pitchFamily="34" charset="0"/>
                <a:ea typeface="Segoe UI" panose="020B0502040204020203" pitchFamily="34" charset="0"/>
                <a:cs typeface="Segoe UI" panose="020B0502040204020203" pitchFamily="34" charset="0"/>
              </a:rPr>
              <a:t>second goal </a:t>
            </a:r>
            <a:r>
              <a:rPr lang="en-US" dirty="0" smtClean="0">
                <a:latin typeface="Segoe UI" panose="020B0502040204020203" pitchFamily="34" charset="0"/>
                <a:ea typeface="Segoe UI" panose="020B0502040204020203" pitchFamily="34" charset="0"/>
                <a:cs typeface="Segoe UI" panose="020B0502040204020203" pitchFamily="34" charset="0"/>
              </a:rPr>
              <a:t>is for examiners to recognize definiteness issues that may arise with respect to functional language and understand how to resolve them during examination.</a:t>
            </a:r>
            <a:r>
              <a:rPr lang="en-US" dirty="0">
                <a:solidFill>
                  <a:prstClr val="black"/>
                </a:solidFill>
                <a:latin typeface="Segoe UI" panose="020B0502040204020203" pitchFamily="34" charset="0"/>
                <a:ea typeface="Segoe UI" panose="020B0502040204020203" pitchFamily="34" charset="0"/>
                <a:cs typeface="Segoe UI" panose="020B0502040204020203" pitchFamily="34" charset="0"/>
              </a:rPr>
              <a:t> 35 USC 112(b) requires that claims define the boundaries of the invention by particularly pointing out and distinctly claiming the subject matter applicant regards as his or her </a:t>
            </a:r>
            <a:r>
              <a:rPr lang="en-US"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invention. If a claim is unclear, raising and resolving § 112(b) issues in the written record will enhance patent quality by reflecting the mutual understanding of the scope and content of the claim reached by the examiner and the applicant. Establishing the interpretation and boundaries of the claim on the written record is essential because “[t]he limits of a patent must be known for the protection of the patentee, the encouragement of the genius of others and the assurance that the subject of the patent will be dedicated ultimately to the public.” [(</a:t>
            </a:r>
            <a:r>
              <a:rPr lang="en-US" i="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General Elec. Co. v. Wabash Appliance Corp</a:t>
            </a:r>
            <a:r>
              <a:rPr lang="en-US"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304 U.S. 364, 369 [37 USPQ 466] (1938)).]  </a:t>
            </a:r>
            <a:r>
              <a:rPr lang="en-US" i="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Nautilus</a:t>
            </a:r>
            <a:r>
              <a:rPr lang="en-US"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110 USPQ2d at 1693 n. 6.</a:t>
            </a:r>
          </a:p>
          <a:p>
            <a:pPr marL="0" lvl="2"/>
            <a:endParaRPr lang="en-US"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r>
              <a:rPr lang="en-US" dirty="0" smtClean="0">
                <a:latin typeface="Segoe UI" panose="020B0502040204020203" pitchFamily="34" charset="0"/>
                <a:ea typeface="Segoe UI" panose="020B0502040204020203" pitchFamily="34" charset="0"/>
                <a:cs typeface="Segoe UI" panose="020B0502040204020203" pitchFamily="34" charset="0"/>
              </a:rPr>
              <a:t>The </a:t>
            </a:r>
            <a:r>
              <a:rPr lang="en-US" b="1" dirty="0" smtClean="0">
                <a:latin typeface="Segoe UI" panose="020B0502040204020203" pitchFamily="34" charset="0"/>
                <a:ea typeface="Segoe UI" panose="020B0502040204020203" pitchFamily="34" charset="0"/>
                <a:cs typeface="Segoe UI" panose="020B0502040204020203" pitchFamily="34" charset="0"/>
              </a:rPr>
              <a:t>third goal </a:t>
            </a:r>
            <a:r>
              <a:rPr lang="en-US" dirty="0" smtClean="0">
                <a:latin typeface="Segoe UI" panose="020B0502040204020203" pitchFamily="34" charset="0"/>
                <a:ea typeface="Segoe UI" panose="020B0502040204020203" pitchFamily="34" charset="0"/>
                <a:cs typeface="Segoe UI" panose="020B0502040204020203" pitchFamily="34" charset="0"/>
              </a:rPr>
              <a:t>is to ensure that the written record clearly establishes the boundaries of functional language in claims</a:t>
            </a:r>
            <a:r>
              <a:rPr lang="en-US"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The record must communicate the claim interpretation to applicant and the public. Early explanation of the examiner’s interpretation will allow applicant to clarify the meaning of a term, amend the claim, and/or provide a more effective response to any rejections, thus leading to more efficient prosecution. After issuance, a clear record will provide a map for the public, the PTAB, and the courts to understand the boundaries of the patent protection. As noted by the Federal Circuit in </a:t>
            </a:r>
            <a:r>
              <a:rPr lang="en-US" i="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Phillips</a:t>
            </a:r>
            <a:r>
              <a:rPr lang="en-US"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“the prosecution history provides evidence of how the PTO and the inventor understood the patent…. [and] like the specification … can often inform the meaning of the claim language by demonstrating how the inventor understood the invention and whether the inventor limited the invention in the course of prosecution, making the claim scope narrower than it would otherwise be.” [internal cites omitted] </a:t>
            </a:r>
            <a:r>
              <a:rPr lang="en-US" i="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Phillips v. AWH Corp</a:t>
            </a:r>
            <a:r>
              <a:rPr lang="en-US"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75 USPQ2d 1321, 1329 (Fed. Cir. 2005).</a:t>
            </a:r>
          </a:p>
          <a:p>
            <a:endParaRPr lang="en-US"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0" lvl="2" indent="0" defTabSz="914400" fontAlgn="base">
              <a:buFont typeface="Arial" pitchFamily="34" charset="0"/>
              <a:buNone/>
            </a:pPr>
            <a:r>
              <a:rPr lang="en-US"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During this training, we will review techniques for interpretation of functional claim language, and explore ways to make the interpretation clear in the prosecution record, which can assist in understanding the scope of granted claims. By this, inventors operating in the same or similar technology area can more easily evaluate what subject matter is patented and what is free to use. </a:t>
            </a:r>
          </a:p>
        </p:txBody>
      </p:sp>
    </p:spTree>
    <p:extLst>
      <p:ext uri="{BB962C8B-B14F-4D97-AF65-F5344CB8AC3E}">
        <p14:creationId xmlns:p14="http://schemas.microsoft.com/office/powerpoint/2010/main" val="2107028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654050"/>
            <a:ext cx="5160962" cy="3225800"/>
          </a:xfrm>
        </p:spPr>
      </p:sp>
      <p:sp>
        <p:nvSpPr>
          <p:cNvPr id="3" name="Notes Placeholder 2"/>
          <p:cNvSpPr>
            <a:spLocks noGrp="1"/>
          </p:cNvSpPr>
          <p:nvPr>
            <p:ph type="body" idx="1"/>
          </p:nvPr>
        </p:nvSpPr>
        <p:spPr>
          <a:xfrm>
            <a:off x="701041" y="3991244"/>
            <a:ext cx="5608320" cy="4945925"/>
          </a:xfrm>
        </p:spPr>
        <p:txBody>
          <a:bodyPr/>
          <a:lstStyle/>
          <a:p>
            <a:pPr>
              <a:spcBef>
                <a:spcPts val="600"/>
              </a:spcBef>
              <a:spcAft>
                <a:spcPts val="600"/>
              </a:spcAft>
            </a:pPr>
            <a:r>
              <a:rPr lang="en-US" b="0" i="0" u="none" strike="noStrike" baseline="0" dirty="0" smtClean="0">
                <a:latin typeface="Segoe UI" panose="020B0502040204020203" pitchFamily="34" charset="0"/>
                <a:ea typeface="Segoe UI" panose="020B0502040204020203" pitchFamily="34" charset="0"/>
                <a:cs typeface="Segoe UI" panose="020B0502040204020203" pitchFamily="34" charset="0"/>
              </a:rPr>
              <a:t>If functional language is not properly interpreted, or is</a:t>
            </a:r>
            <a:r>
              <a:rPr lang="en-US" b="0" i="0" u="none" strike="noStrike" dirty="0" smtClean="0">
                <a:latin typeface="Segoe UI" panose="020B0502040204020203" pitchFamily="34" charset="0"/>
                <a:ea typeface="Segoe UI" panose="020B0502040204020203" pitchFamily="34" charset="0"/>
                <a:cs typeface="Segoe UI" panose="020B0502040204020203" pitchFamily="34" charset="0"/>
              </a:rPr>
              <a:t> ignored during prosecution, </a:t>
            </a:r>
            <a:r>
              <a:rPr lang="en-US" b="0" i="0" u="none" strike="noStrike" baseline="0" dirty="0" smtClean="0">
                <a:latin typeface="Segoe UI" panose="020B0502040204020203" pitchFamily="34" charset="0"/>
                <a:ea typeface="Segoe UI" panose="020B0502040204020203" pitchFamily="34" charset="0"/>
                <a:cs typeface="Segoe UI" panose="020B0502040204020203" pitchFamily="34" charset="0"/>
              </a:rPr>
              <a:t>the examiner and applicant will encounter several pitfalls during examination</a:t>
            </a:r>
            <a:r>
              <a:rPr lang="en-US" dirty="0">
                <a:latin typeface="Segoe UI" panose="020B0502040204020203" pitchFamily="34" charset="0"/>
                <a:ea typeface="Segoe UI" panose="020B0502040204020203" pitchFamily="34" charset="0"/>
                <a:cs typeface="Segoe UI" panose="020B0502040204020203" pitchFamily="34" charset="0"/>
              </a:rPr>
              <a:t> </a:t>
            </a:r>
            <a:r>
              <a:rPr lang="en-US" dirty="0" smtClean="0">
                <a:latin typeface="Segoe UI" panose="020B0502040204020203" pitchFamily="34" charset="0"/>
                <a:ea typeface="Segoe UI" panose="020B0502040204020203" pitchFamily="34" charset="0"/>
                <a:cs typeface="Segoe UI" panose="020B0502040204020203" pitchFamily="34" charset="0"/>
              </a:rPr>
              <a:t>and after issuance.</a:t>
            </a:r>
            <a:endParaRPr lang="en-US" b="0" i="0" u="none" strike="noStrike" baseline="0"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spcBef>
                <a:spcPts val="0"/>
              </a:spcBef>
              <a:spcAft>
                <a:spcPts val="300"/>
              </a:spcAft>
              <a:buFont typeface="Arial" panose="020B0604020202020204" pitchFamily="34" charset="0"/>
              <a:buChar char="•"/>
            </a:pPr>
            <a:r>
              <a:rPr lang="en-US" dirty="0" smtClean="0">
                <a:latin typeface="Segoe UI" panose="020B0502040204020203" pitchFamily="34" charset="0"/>
                <a:ea typeface="Segoe UI" panose="020B0502040204020203" pitchFamily="34" charset="0"/>
                <a:cs typeface="Segoe UI" panose="020B0502040204020203" pitchFamily="34" charset="0"/>
              </a:rPr>
              <a:t>Patentability issues will be overlooked, especially under </a:t>
            </a:r>
            <a:r>
              <a:rPr lang="en-US"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en-US" dirty="0" smtClean="0">
                <a:latin typeface="Segoe UI" panose="020B0502040204020203" pitchFamily="34" charset="0"/>
                <a:ea typeface="Segoe UI" panose="020B0502040204020203" pitchFamily="34" charset="0"/>
                <a:cs typeface="Segoe UI" panose="020B0502040204020203" pitchFamily="34" charset="0"/>
              </a:rPr>
              <a:t>112(a) and (b)</a:t>
            </a:r>
          </a:p>
          <a:p>
            <a:pPr marL="171450" indent="-171450">
              <a:spcBef>
                <a:spcPts val="0"/>
              </a:spcBef>
              <a:spcAft>
                <a:spcPts val="300"/>
              </a:spcAft>
              <a:buFont typeface="Arial" panose="020B0604020202020204" pitchFamily="34" charset="0"/>
              <a:buChar char="•"/>
            </a:pPr>
            <a:r>
              <a:rPr lang="en-US" dirty="0" smtClean="0">
                <a:latin typeface="Segoe UI" panose="020B0502040204020203" pitchFamily="34" charset="0"/>
                <a:ea typeface="Segoe UI" panose="020B0502040204020203" pitchFamily="34" charset="0"/>
                <a:cs typeface="Segoe UI" panose="020B0502040204020203" pitchFamily="34" charset="0"/>
              </a:rPr>
              <a:t>The applicant may argue, or it may be apparent, that the functional language limitations should have been given weight, thus necessitating a non-final office action</a:t>
            </a:r>
          </a:p>
          <a:p>
            <a:pPr marL="171450" indent="-171450">
              <a:spcBef>
                <a:spcPts val="0"/>
              </a:spcBef>
              <a:spcAft>
                <a:spcPts val="300"/>
              </a:spcAft>
              <a:buFont typeface="Arial" panose="020B0604020202020204" pitchFamily="34" charset="0"/>
              <a:buChar char="•"/>
            </a:pPr>
            <a:r>
              <a:rPr lang="en-US" dirty="0" smtClean="0">
                <a:latin typeface="Segoe UI" panose="020B0502040204020203" pitchFamily="34" charset="0"/>
                <a:ea typeface="Segoe UI" panose="020B0502040204020203" pitchFamily="34" charset="0"/>
                <a:cs typeface="Segoe UI" panose="020B0502040204020203" pitchFamily="34" charset="0"/>
              </a:rPr>
              <a:t>PTAB may not support examiner’s rejection if based on improper claim interpretation</a:t>
            </a:r>
          </a:p>
          <a:p>
            <a:pPr marL="171450" indent="-171450">
              <a:spcBef>
                <a:spcPts val="0"/>
              </a:spcBef>
              <a:spcAft>
                <a:spcPts val="300"/>
              </a:spcAft>
              <a:buFont typeface="Arial" panose="020B0604020202020204" pitchFamily="34" charset="0"/>
              <a:buChar char="•"/>
            </a:pPr>
            <a:r>
              <a:rPr lang="en-US" dirty="0" smtClean="0">
                <a:latin typeface="Segoe UI" panose="020B0502040204020203" pitchFamily="34" charset="0"/>
                <a:ea typeface="Segoe UI" panose="020B0502040204020203" pitchFamily="34" charset="0"/>
                <a:cs typeface="Segoe UI" panose="020B0502040204020203" pitchFamily="34" charset="0"/>
              </a:rPr>
              <a:t>The patentee, licensees, competitors, and the public may consider the scope of patent coverage to be different than the application scope understood by the examiner</a:t>
            </a:r>
          </a:p>
          <a:p>
            <a:pPr marL="171450" indent="-171450">
              <a:spcBef>
                <a:spcPts val="0"/>
              </a:spcBef>
              <a:spcAft>
                <a:spcPts val="300"/>
              </a:spcAft>
              <a:buFont typeface="Arial" panose="020B0604020202020204" pitchFamily="34" charset="0"/>
              <a:buChar char="•"/>
            </a:pPr>
            <a:r>
              <a:rPr lang="en-US" dirty="0" smtClean="0">
                <a:latin typeface="Segoe UI" panose="020B0502040204020203" pitchFamily="34" charset="0"/>
                <a:ea typeface="Segoe UI" panose="020B0502040204020203" pitchFamily="34" charset="0"/>
                <a:cs typeface="Segoe UI" panose="020B0502040204020203" pitchFamily="34" charset="0"/>
              </a:rPr>
              <a:t>Patented claims will be vulnerable to validity challenges because the search was based on an incorrect claim interpretation, which can cause failure to find the best prior art. For instance, the patent may be involved in unnecessary litigation, interferences, reissues, </a:t>
            </a:r>
            <a:r>
              <a:rPr lang="en-US" i="1" dirty="0" smtClean="0">
                <a:latin typeface="Segoe UI" panose="020B0502040204020203" pitchFamily="34" charset="0"/>
                <a:ea typeface="Segoe UI" panose="020B0502040204020203" pitchFamily="34" charset="0"/>
                <a:cs typeface="Segoe UI" panose="020B0502040204020203" pitchFamily="34" charset="0"/>
              </a:rPr>
              <a:t>ex parte</a:t>
            </a:r>
            <a:r>
              <a:rPr lang="en-US" dirty="0" smtClean="0">
                <a:latin typeface="Segoe UI" panose="020B0502040204020203" pitchFamily="34" charset="0"/>
                <a:ea typeface="Segoe UI" panose="020B0502040204020203" pitchFamily="34" charset="0"/>
                <a:cs typeface="Segoe UI" panose="020B0502040204020203" pitchFamily="34" charset="0"/>
              </a:rPr>
              <a:t> reexaminations, </a:t>
            </a:r>
            <a:r>
              <a:rPr lang="en-US" i="1" dirty="0" smtClean="0">
                <a:latin typeface="Segoe UI" panose="020B0502040204020203" pitchFamily="34" charset="0"/>
                <a:ea typeface="Segoe UI" panose="020B0502040204020203" pitchFamily="34" charset="0"/>
                <a:cs typeface="Segoe UI" panose="020B0502040204020203" pitchFamily="34" charset="0"/>
              </a:rPr>
              <a:t>inter partes </a:t>
            </a:r>
            <a:r>
              <a:rPr lang="en-US" dirty="0" smtClean="0">
                <a:latin typeface="Segoe UI" panose="020B0502040204020203" pitchFamily="34" charset="0"/>
                <a:ea typeface="Segoe UI" panose="020B0502040204020203" pitchFamily="34" charset="0"/>
                <a:cs typeface="Segoe UI" panose="020B0502040204020203" pitchFamily="34" charset="0"/>
              </a:rPr>
              <a:t>reviews, supplemental examinations, and post-grant proceedings as a result of ignoring or improperly interpreting the functional language.</a:t>
            </a:r>
          </a:p>
          <a:p>
            <a:pPr>
              <a:spcBef>
                <a:spcPts val="600"/>
              </a:spcBef>
              <a:spcAft>
                <a:spcPts val="600"/>
              </a:spcAft>
            </a:pPr>
            <a:endParaRPr lang="en-US" b="0" i="0" u="none" strike="noStrike" baseline="0" dirty="0" smtClean="0">
              <a:latin typeface="Segoe UI" panose="020B0502040204020203" pitchFamily="34" charset="0"/>
              <a:ea typeface="Segoe UI" panose="020B0502040204020203" pitchFamily="34" charset="0"/>
              <a:cs typeface="Segoe UI" panose="020B0502040204020203" pitchFamily="34" charset="0"/>
            </a:endParaRPr>
          </a:p>
          <a:p>
            <a:pPr>
              <a:spcBef>
                <a:spcPts val="600"/>
              </a:spcBef>
              <a:spcAft>
                <a:spcPts val="600"/>
              </a:spcAft>
            </a:pPr>
            <a:endParaRPr lang="en-US" b="0" i="0" u="none" strike="noStrike" baseline="0" dirty="0" smtClean="0">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62F92C84-B01C-47C1-8F34-408C4D08CA9E}" type="slidenum">
              <a:rPr lang="en-US" smtClean="0"/>
              <a:t>4</a:t>
            </a:fld>
            <a:endParaRPr lang="en-US" dirty="0"/>
          </a:p>
        </p:txBody>
      </p:sp>
    </p:spTree>
    <p:extLst>
      <p:ext uri="{BB962C8B-B14F-4D97-AF65-F5344CB8AC3E}">
        <p14:creationId xmlns:p14="http://schemas.microsoft.com/office/powerpoint/2010/main" val="1621867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7900" y="685800"/>
            <a:ext cx="5043488" cy="3152775"/>
          </a:xfrm>
        </p:spPr>
      </p:sp>
      <p:sp>
        <p:nvSpPr>
          <p:cNvPr id="3" name="Notes Placeholder 2"/>
          <p:cNvSpPr>
            <a:spLocks noGrp="1"/>
          </p:cNvSpPr>
          <p:nvPr>
            <p:ph type="body" idx="1"/>
          </p:nvPr>
        </p:nvSpPr>
        <p:spPr>
          <a:xfrm>
            <a:off x="695143" y="4045677"/>
            <a:ext cx="5608320" cy="4183380"/>
          </a:xfrm>
        </p:spPr>
        <p:txBody>
          <a:bodyPr/>
          <a:lstStyle/>
          <a:p>
            <a:pPr>
              <a:spcBef>
                <a:spcPts val="600"/>
              </a:spcBef>
              <a:spcAft>
                <a:spcPts val="600"/>
              </a:spcAft>
            </a:pPr>
            <a:r>
              <a:rPr lang="en-US" dirty="0">
                <a:latin typeface="Segoe UI" panose="020B0502040204020203" pitchFamily="34" charset="0"/>
                <a:ea typeface="Segoe UI" panose="020B0502040204020203" pitchFamily="34" charset="0"/>
                <a:cs typeface="Segoe UI" panose="020B0502040204020203" pitchFamily="34" charset="0"/>
              </a:rPr>
              <a:t>If functional language is not properly </a:t>
            </a:r>
            <a:r>
              <a:rPr lang="en-US" dirty="0" smtClean="0">
                <a:latin typeface="Segoe UI" panose="020B0502040204020203" pitchFamily="34" charset="0"/>
                <a:ea typeface="Segoe UI" panose="020B0502040204020203" pitchFamily="34" charset="0"/>
                <a:cs typeface="Segoe UI" panose="020B0502040204020203" pitchFamily="34" charset="0"/>
              </a:rPr>
              <a:t>evaluated for definite boundaries under </a:t>
            </a:r>
            <a:r>
              <a:rPr lang="en-US" dirty="0">
                <a:latin typeface="Segoe UI" panose="020B0502040204020203" pitchFamily="34" charset="0"/>
                <a:ea typeface="Segoe UI" panose="020B0502040204020203" pitchFamily="34" charset="0"/>
                <a:cs typeface="Segoe UI" panose="020B0502040204020203" pitchFamily="34" charset="0"/>
              </a:rPr>
              <a:t>§ </a:t>
            </a:r>
            <a:r>
              <a:rPr lang="en-US" dirty="0" smtClean="0">
                <a:latin typeface="Segoe UI" panose="020B0502040204020203" pitchFamily="34" charset="0"/>
                <a:ea typeface="Segoe UI" panose="020B0502040204020203" pitchFamily="34" charset="0"/>
                <a:cs typeface="Segoe UI" panose="020B0502040204020203" pitchFamily="34" charset="0"/>
              </a:rPr>
              <a:t>112(b), or </a:t>
            </a:r>
            <a:r>
              <a:rPr lang="en-US" dirty="0">
                <a:latin typeface="Segoe UI" panose="020B0502040204020203" pitchFamily="34" charset="0"/>
                <a:ea typeface="Segoe UI" panose="020B0502040204020203" pitchFamily="34" charset="0"/>
                <a:cs typeface="Segoe UI" panose="020B0502040204020203" pitchFamily="34" charset="0"/>
              </a:rPr>
              <a:t>if unclear boundaries of functional language are not resolved, the examiner and applicant will encounter several pitfalls during examination and after issuance.</a:t>
            </a:r>
          </a:p>
          <a:p>
            <a:pPr marL="171450" indent="-171450">
              <a:spcAft>
                <a:spcPts val="300"/>
              </a:spcAft>
              <a:buFont typeface="Arial" panose="020B0604020202020204" pitchFamily="34" charset="0"/>
              <a:buChar char="•"/>
            </a:pPr>
            <a:r>
              <a:rPr lang="en-US" dirty="0" smtClean="0">
                <a:latin typeface="Segoe UI" panose="020B0502040204020203" pitchFamily="34" charset="0"/>
                <a:ea typeface="Segoe UI" panose="020B0502040204020203" pitchFamily="34" charset="0"/>
                <a:cs typeface="Segoe UI" panose="020B0502040204020203" pitchFamily="34" charset="0"/>
              </a:rPr>
              <a:t>The prior art search may not encompass the best art </a:t>
            </a:r>
          </a:p>
          <a:p>
            <a:pPr marL="171450" indent="-171450">
              <a:spcAft>
                <a:spcPts val="300"/>
              </a:spcAft>
              <a:buFont typeface="Arial" panose="020B0604020202020204" pitchFamily="34" charset="0"/>
              <a:buChar char="•"/>
            </a:pPr>
            <a:r>
              <a:rPr lang="en-US" dirty="0" smtClean="0">
                <a:latin typeface="Segoe UI" panose="020B0502040204020203" pitchFamily="34" charset="0"/>
                <a:ea typeface="Segoe UI" panose="020B0502040204020203" pitchFamily="34" charset="0"/>
                <a:cs typeface="Segoe UI" panose="020B0502040204020203" pitchFamily="34" charset="0"/>
              </a:rPr>
              <a:t>Applicants </a:t>
            </a:r>
            <a:r>
              <a:rPr lang="en-US" dirty="0">
                <a:latin typeface="Segoe UI" panose="020B0502040204020203" pitchFamily="34" charset="0"/>
                <a:ea typeface="Segoe UI" panose="020B0502040204020203" pitchFamily="34" charset="0"/>
                <a:cs typeface="Segoe UI" panose="020B0502040204020203" pitchFamily="34" charset="0"/>
              </a:rPr>
              <a:t>are not notified of deficiencies and miss the opportunity to clarify the claim</a:t>
            </a:r>
          </a:p>
          <a:p>
            <a:pPr marL="171450" indent="-171450">
              <a:spcAft>
                <a:spcPts val="300"/>
              </a:spcAft>
              <a:buFont typeface="Arial" panose="020B0604020202020204" pitchFamily="34" charset="0"/>
              <a:buChar char="•"/>
            </a:pPr>
            <a:r>
              <a:rPr lang="en-US" dirty="0">
                <a:latin typeface="Segoe UI" panose="020B0502040204020203" pitchFamily="34" charset="0"/>
                <a:ea typeface="Segoe UI" panose="020B0502040204020203" pitchFamily="34" charset="0"/>
                <a:cs typeface="Segoe UI" panose="020B0502040204020203" pitchFamily="34" charset="0"/>
              </a:rPr>
              <a:t>PTAB may not support an examiner’s rejection if based on improper claim interpretation, thus resulting in a reversal or a remand for further prosecution</a:t>
            </a:r>
          </a:p>
          <a:p>
            <a:pPr marL="171450" indent="-171450">
              <a:spcAft>
                <a:spcPts val="300"/>
              </a:spcAft>
              <a:buFont typeface="Arial" panose="020B0604020202020204" pitchFamily="34" charset="0"/>
              <a:buChar char="•"/>
            </a:pPr>
            <a:r>
              <a:rPr lang="en-US" dirty="0">
                <a:latin typeface="Segoe UI" panose="020B0502040204020203" pitchFamily="34" charset="0"/>
                <a:ea typeface="Segoe UI" panose="020B0502040204020203" pitchFamily="34" charset="0"/>
                <a:cs typeface="Segoe UI" panose="020B0502040204020203" pitchFamily="34" charset="0"/>
              </a:rPr>
              <a:t>The patent owner may believe that the patent covers more than is justified and </a:t>
            </a:r>
            <a:r>
              <a:rPr lang="en-US" dirty="0" smtClean="0">
                <a:latin typeface="Segoe UI" panose="020B0502040204020203" pitchFamily="34" charset="0"/>
                <a:ea typeface="Segoe UI" panose="020B0502040204020203" pitchFamily="34" charset="0"/>
                <a:cs typeface="Segoe UI" panose="020B0502040204020203" pitchFamily="34" charset="0"/>
              </a:rPr>
              <a:t>may </a:t>
            </a:r>
            <a:r>
              <a:rPr lang="en-US" dirty="0">
                <a:latin typeface="Segoe UI" panose="020B0502040204020203" pitchFamily="34" charset="0"/>
                <a:ea typeface="Segoe UI" panose="020B0502040204020203" pitchFamily="34" charset="0"/>
                <a:cs typeface="Segoe UI" panose="020B0502040204020203" pitchFamily="34" charset="0"/>
              </a:rPr>
              <a:t>over-assert the patent rights against competitors</a:t>
            </a:r>
          </a:p>
          <a:p>
            <a:pPr marL="171450" indent="-171450">
              <a:spcAft>
                <a:spcPts val="300"/>
              </a:spcAft>
              <a:buFont typeface="Arial" panose="020B0604020202020204" pitchFamily="34" charset="0"/>
              <a:buChar char="•"/>
            </a:pPr>
            <a:r>
              <a:rPr lang="en-US" dirty="0">
                <a:latin typeface="Segoe UI" panose="020B0502040204020203" pitchFamily="34" charset="0"/>
                <a:ea typeface="Segoe UI" panose="020B0502040204020203" pitchFamily="34" charset="0"/>
                <a:cs typeface="Segoe UI" panose="020B0502040204020203" pitchFamily="34" charset="0"/>
              </a:rPr>
              <a:t>Competitors and the public may not understand the scope of coverage, which can hinder innovation for fear of infringement</a:t>
            </a:r>
          </a:p>
          <a:p>
            <a:pPr marL="171450" indent="-171450">
              <a:spcAft>
                <a:spcPts val="300"/>
              </a:spcAft>
              <a:buFont typeface="Arial" panose="020B0604020202020204" pitchFamily="34" charset="0"/>
              <a:buChar char="•"/>
            </a:pPr>
            <a:r>
              <a:rPr lang="en-US" dirty="0">
                <a:latin typeface="Segoe UI" panose="020B0502040204020203" pitchFamily="34" charset="0"/>
                <a:ea typeface="Segoe UI" panose="020B0502040204020203" pitchFamily="34" charset="0"/>
                <a:cs typeface="Segoe UI" panose="020B0502040204020203" pitchFamily="34" charset="0"/>
              </a:rPr>
              <a:t>Patent claims with undefined boundaries are susceptible to invalidity </a:t>
            </a:r>
            <a:r>
              <a:rPr lang="en-US" dirty="0" smtClean="0">
                <a:latin typeface="Segoe UI" panose="020B0502040204020203" pitchFamily="34" charset="0"/>
                <a:ea typeface="Segoe UI" panose="020B0502040204020203" pitchFamily="34" charset="0"/>
                <a:cs typeface="Segoe UI" panose="020B0502040204020203" pitchFamily="34" charset="0"/>
              </a:rPr>
              <a:t>challenges, and the patent </a:t>
            </a:r>
            <a:r>
              <a:rPr lang="en-US" dirty="0">
                <a:latin typeface="Segoe UI" panose="020B0502040204020203" pitchFamily="34" charset="0"/>
                <a:ea typeface="Segoe UI" panose="020B0502040204020203" pitchFamily="34" charset="0"/>
                <a:cs typeface="Segoe UI" panose="020B0502040204020203" pitchFamily="34" charset="0"/>
              </a:rPr>
              <a:t>may be involved in unnecessary litigation, interferences, reissues, </a:t>
            </a:r>
            <a:r>
              <a:rPr lang="en-US" i="1" dirty="0">
                <a:latin typeface="Segoe UI" panose="020B0502040204020203" pitchFamily="34" charset="0"/>
                <a:ea typeface="Segoe UI" panose="020B0502040204020203" pitchFamily="34" charset="0"/>
                <a:cs typeface="Segoe UI" panose="020B0502040204020203" pitchFamily="34" charset="0"/>
              </a:rPr>
              <a:t>ex parte</a:t>
            </a:r>
            <a:r>
              <a:rPr lang="en-US" dirty="0">
                <a:latin typeface="Segoe UI" panose="020B0502040204020203" pitchFamily="34" charset="0"/>
                <a:ea typeface="Segoe UI" panose="020B0502040204020203" pitchFamily="34" charset="0"/>
                <a:cs typeface="Segoe UI" panose="020B0502040204020203" pitchFamily="34" charset="0"/>
              </a:rPr>
              <a:t> reexaminations, </a:t>
            </a:r>
            <a:r>
              <a:rPr lang="en-US" i="1" dirty="0">
                <a:latin typeface="Segoe UI" panose="020B0502040204020203" pitchFamily="34" charset="0"/>
                <a:ea typeface="Segoe UI" panose="020B0502040204020203" pitchFamily="34" charset="0"/>
                <a:cs typeface="Segoe UI" panose="020B0502040204020203" pitchFamily="34" charset="0"/>
              </a:rPr>
              <a:t>inter partes </a:t>
            </a:r>
            <a:r>
              <a:rPr lang="en-US" dirty="0">
                <a:latin typeface="Segoe UI" panose="020B0502040204020203" pitchFamily="34" charset="0"/>
                <a:ea typeface="Segoe UI" panose="020B0502040204020203" pitchFamily="34" charset="0"/>
                <a:cs typeface="Segoe UI" panose="020B0502040204020203" pitchFamily="34" charset="0"/>
              </a:rPr>
              <a:t>reviews, supplemental examinations, and post-grant </a:t>
            </a:r>
            <a:r>
              <a:rPr lang="en-US" dirty="0" smtClean="0">
                <a:latin typeface="Segoe UI" panose="020B0502040204020203" pitchFamily="34" charset="0"/>
                <a:ea typeface="Segoe UI" panose="020B0502040204020203" pitchFamily="34" charset="0"/>
                <a:cs typeface="Segoe UI" panose="020B0502040204020203" pitchFamily="34" charset="0"/>
              </a:rPr>
              <a:t>proceedings due to the failure to clarify the boundaries during examination.</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62F92C84-B01C-47C1-8F34-408C4D08CA9E}" type="slidenum">
              <a:rPr lang="en-US" smtClean="0"/>
              <a:t>5</a:t>
            </a:fld>
            <a:endParaRPr lang="en-US" dirty="0"/>
          </a:p>
        </p:txBody>
      </p:sp>
    </p:spTree>
    <p:extLst>
      <p:ext uri="{BB962C8B-B14F-4D97-AF65-F5344CB8AC3E}">
        <p14:creationId xmlns:p14="http://schemas.microsoft.com/office/powerpoint/2010/main" val="8968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r>
              <a:rPr lang="en-US" sz="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Now, let’s turn to an example</a:t>
            </a:r>
            <a:r>
              <a:rPr lang="en-US" sz="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that shows the benefits of properly interpreting functional language, and of clarifying the record</a:t>
            </a:r>
            <a:r>
              <a:rPr lang="en-US" sz="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during prosecution</a:t>
            </a:r>
            <a:r>
              <a:rPr lang="en-US" sz="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by raising and resolving indefinite claim issues. </a:t>
            </a:r>
          </a:p>
          <a:p>
            <a:endParaRPr lang="en-US" dirty="0">
              <a:latin typeface="Segoe UI" panose="020B0502040204020203" pitchFamily="34" charset="0"/>
              <a:ea typeface="Segoe UI" panose="020B0502040204020203" pitchFamily="34" charset="0"/>
              <a:cs typeface="Segoe UI" panose="020B0502040204020203" pitchFamily="34" charset="0"/>
            </a:endParaRPr>
          </a:p>
          <a:p>
            <a:r>
              <a:rPr lang="en-US" sz="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The following example discusses a claim having functional language that provides a patentable distinction to the claim, which was recently interpreted by the Court of Appeals for the Federal Circuit. In making</a:t>
            </a:r>
            <a:r>
              <a:rPr lang="en-US" sz="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its claim interpretation, among other factors, the court looked to the prosecution history, and particularly the rejections made by the examiner and the responsive arguments by the applicant in determining the meaning of the phrase at issue and whether it provided a patentable distinction to the claim.  </a:t>
            </a:r>
          </a:p>
          <a:p>
            <a:endParaRPr lang="en-US" sz="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r>
              <a:rPr lang="en-US" sz="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This discussion example highlights: how the interpretation of functional language affects patentability (and infringement) evaluations, and the importance of the prosecution record in determining the boundaries of coverage after the patent issues.  </a:t>
            </a:r>
          </a:p>
          <a:p>
            <a:endParaRPr lang="en-US" sz="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r>
              <a:rPr lang="en-US" dirty="0">
                <a:latin typeface="Segoe UI" panose="020B0502040204020203" pitchFamily="34" charset="0"/>
                <a:ea typeface="Segoe UI" panose="020B0502040204020203" pitchFamily="34" charset="0"/>
                <a:cs typeface="Segoe UI" panose="020B0502040204020203" pitchFamily="34" charset="0"/>
              </a:rPr>
              <a:t>The example explains the case of </a:t>
            </a:r>
            <a:r>
              <a:rPr lang="en-US" sz="1200" i="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Clare v. Chrysler Group</a:t>
            </a:r>
            <a:r>
              <a:rPr lang="en-US" sz="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Appeal no. 2015-1199 (Fed. Cir. March 31, 2016); U.S. Patent No. 6,499,795.</a:t>
            </a:r>
          </a:p>
          <a:p>
            <a:endParaRPr lang="en-US" sz="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endParaRPr lang="en-US" sz="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62F92C84-B01C-47C1-8F34-408C4D08CA9E}" type="slidenum">
              <a:rPr lang="en-US" smtClean="0"/>
              <a:t>6</a:t>
            </a:fld>
            <a:endParaRPr lang="en-US" dirty="0"/>
          </a:p>
        </p:txBody>
      </p:sp>
    </p:spTree>
    <p:extLst>
      <p:ext uri="{BB962C8B-B14F-4D97-AF65-F5344CB8AC3E}">
        <p14:creationId xmlns:p14="http://schemas.microsoft.com/office/powerpoint/2010/main" val="3707130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Segoe UI" panose="020B0502040204020203" pitchFamily="34" charset="0"/>
                <a:ea typeface="Segoe UI" panose="020B0502040204020203" pitchFamily="34" charset="0"/>
                <a:cs typeface="Segoe UI" panose="020B0502040204020203" pitchFamily="34" charset="0"/>
              </a:rPr>
              <a:t>The claim from the patent at issue in </a:t>
            </a:r>
            <a:r>
              <a:rPr lang="en-US" i="1" dirty="0" smtClean="0">
                <a:latin typeface="Segoe UI" panose="020B0502040204020203" pitchFamily="34" charset="0"/>
                <a:ea typeface="Segoe UI" panose="020B0502040204020203" pitchFamily="34" charset="0"/>
                <a:cs typeface="Segoe UI" panose="020B0502040204020203" pitchFamily="34" charset="0"/>
              </a:rPr>
              <a:t>Clare v. Chrysler Group </a:t>
            </a:r>
            <a:r>
              <a:rPr lang="en-US" dirty="0" smtClean="0">
                <a:latin typeface="Segoe UI" panose="020B0502040204020203" pitchFamily="34" charset="0"/>
                <a:ea typeface="Segoe UI" panose="020B0502040204020203" pitchFamily="34" charset="0"/>
                <a:cs typeface="Segoe UI" panose="020B0502040204020203" pitchFamily="34" charset="0"/>
              </a:rPr>
              <a:t>is reproduced in part on this slide. The following are highlights of the claim, focusing on the functional language in the wherein clause that was at issue in this case. </a:t>
            </a:r>
          </a:p>
          <a:p>
            <a:endParaRPr lang="en-US" dirty="0" smtClean="0">
              <a:latin typeface="Segoe UI" panose="020B0502040204020203" pitchFamily="34" charset="0"/>
              <a:ea typeface="Segoe UI" panose="020B0502040204020203" pitchFamily="34" charset="0"/>
              <a:cs typeface="Segoe UI" panose="020B0502040204020203" pitchFamily="34" charset="0"/>
            </a:endParaRPr>
          </a:p>
          <a:p>
            <a:r>
              <a:rPr lang="en-US" dirty="0" smtClean="0">
                <a:latin typeface="Segoe UI" panose="020B0502040204020203" pitchFamily="34" charset="0"/>
                <a:ea typeface="Segoe UI" panose="020B0502040204020203" pitchFamily="34" charset="0"/>
                <a:cs typeface="Segoe UI" panose="020B0502040204020203" pitchFamily="34" charset="0"/>
              </a:rPr>
              <a:t>A pickup truck having: a cab; a bed with two side panels connected to the cab and mounted on a frame . . . the improvement comprising: </a:t>
            </a:r>
          </a:p>
          <a:p>
            <a:r>
              <a:rPr lang="en-US" dirty="0">
                <a:latin typeface="Segoe UI" panose="020B0502040204020203" pitchFamily="34" charset="0"/>
                <a:ea typeface="Segoe UI" panose="020B0502040204020203" pitchFamily="34" charset="0"/>
                <a:cs typeface="Segoe UI" panose="020B0502040204020203" pitchFamily="34" charset="0"/>
              </a:rPr>
              <a:t> </a:t>
            </a:r>
            <a:r>
              <a:rPr lang="en-US" dirty="0" smtClean="0">
                <a:latin typeface="Segoe UI" panose="020B0502040204020203" pitchFamily="34" charset="0"/>
                <a:ea typeface="Segoe UI" panose="020B0502040204020203" pitchFamily="34" charset="0"/>
                <a:cs typeface="Segoe UI" panose="020B0502040204020203" pitchFamily="34" charset="0"/>
              </a:rPr>
              <a:t>    a storage compartment mounted within the bed and adjacent to one of the wheel wells; and </a:t>
            </a:r>
          </a:p>
          <a:p>
            <a:r>
              <a:rPr lang="en-US" dirty="0">
                <a:latin typeface="Segoe UI" panose="020B0502040204020203" pitchFamily="34" charset="0"/>
                <a:ea typeface="Segoe UI" panose="020B0502040204020203" pitchFamily="34" charset="0"/>
                <a:cs typeface="Segoe UI" panose="020B0502040204020203" pitchFamily="34" charset="0"/>
              </a:rPr>
              <a:t> </a:t>
            </a:r>
            <a:r>
              <a:rPr lang="en-US" dirty="0" smtClean="0">
                <a:latin typeface="Segoe UI" panose="020B0502040204020203" pitchFamily="34" charset="0"/>
                <a:ea typeface="Segoe UI" panose="020B0502040204020203" pitchFamily="34" charset="0"/>
                <a:cs typeface="Segoe UI" panose="020B0502040204020203" pitchFamily="34" charset="0"/>
              </a:rPr>
              <a:t>    at least a portion of one of the side panels is hinged to provide access to at least a portion of the storage compartment wherein the side panels terminate adjacent to the frame . . . </a:t>
            </a:r>
          </a:p>
          <a:p>
            <a:r>
              <a:rPr lang="en-US" dirty="0">
                <a:latin typeface="Segoe UI" panose="020B0502040204020203" pitchFamily="34" charset="0"/>
                <a:ea typeface="Segoe UI" panose="020B0502040204020203" pitchFamily="34" charset="0"/>
                <a:cs typeface="Segoe UI" panose="020B0502040204020203" pitchFamily="34" charset="0"/>
              </a:rPr>
              <a:t> </a:t>
            </a:r>
            <a:r>
              <a:rPr lang="en-US" dirty="0" smtClean="0">
                <a:latin typeface="Segoe UI" panose="020B0502040204020203" pitchFamily="34" charset="0"/>
                <a:ea typeface="Segoe UI" panose="020B0502040204020203" pitchFamily="34" charset="0"/>
                <a:cs typeface="Segoe UI" panose="020B0502040204020203" pitchFamily="34" charset="0"/>
              </a:rPr>
              <a:t>    wherein the hinged portion is constructed such that the truck has an external appearance of a conventional pickup truck.</a:t>
            </a:r>
          </a:p>
          <a:p>
            <a:endParaRPr lang="en-US" dirty="0" smtClean="0">
              <a:latin typeface="Segoe UI" panose="020B0502040204020203" pitchFamily="34" charset="0"/>
              <a:ea typeface="Segoe UI" panose="020B0502040204020203" pitchFamily="34" charset="0"/>
              <a:cs typeface="Segoe UI" panose="020B0502040204020203" pitchFamily="34" charset="0"/>
            </a:endParaRPr>
          </a:p>
          <a:p>
            <a:r>
              <a:rPr lang="en-US" dirty="0" smtClean="0">
                <a:latin typeface="Segoe UI" panose="020B0502040204020203" pitchFamily="34" charset="0"/>
                <a:ea typeface="Segoe UI" panose="020B0502040204020203" pitchFamily="34" charset="0"/>
                <a:cs typeface="Segoe UI" panose="020B0502040204020203" pitchFamily="34" charset="0"/>
              </a:rPr>
              <a:t>Note</a:t>
            </a:r>
            <a:r>
              <a:rPr lang="en-US" baseline="0" dirty="0" smtClean="0">
                <a:latin typeface="Segoe UI" panose="020B0502040204020203" pitchFamily="34" charset="0"/>
                <a:ea typeface="Segoe UI" panose="020B0502040204020203" pitchFamily="34" charset="0"/>
                <a:cs typeface="Segoe UI" panose="020B0502040204020203" pitchFamily="34" charset="0"/>
              </a:rPr>
              <a:t> that the claim includes several instances of functional language, which is typical in most claims and generally raises no issues provided the boundaries of the claim limitations are clear.  In this case, however, the highlighted limitation relating to the construction of the hinged portion raised issues of indefiniteness as discussed in the following slides.</a:t>
            </a:r>
            <a:endParaRPr lang="en-US" dirty="0" smtClean="0">
              <a:latin typeface="Segoe UI" panose="020B0502040204020203" pitchFamily="34" charset="0"/>
              <a:ea typeface="Segoe UI" panose="020B0502040204020203" pitchFamily="34" charset="0"/>
              <a:cs typeface="Segoe UI" panose="020B0502040204020203" pitchFamily="34" charset="0"/>
            </a:endParaRPr>
          </a:p>
          <a:p>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62F92C84-B01C-47C1-8F34-408C4D08CA9E}" type="slidenum">
              <a:rPr lang="en-US" smtClean="0"/>
              <a:t>7</a:t>
            </a:fld>
            <a:endParaRPr lang="en-US" dirty="0"/>
          </a:p>
        </p:txBody>
      </p:sp>
    </p:spTree>
    <p:extLst>
      <p:ext uri="{BB962C8B-B14F-4D97-AF65-F5344CB8AC3E}">
        <p14:creationId xmlns:p14="http://schemas.microsoft.com/office/powerpoint/2010/main" val="1739516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latin typeface="Segoe UI" panose="020B0502040204020203" pitchFamily="34" charset="0"/>
                <a:ea typeface="Segoe UI" panose="020B0502040204020203" pitchFamily="34" charset="0"/>
                <a:cs typeface="Segoe UI" panose="020B0502040204020203" pitchFamily="34" charset="0"/>
              </a:rPr>
              <a:t>As shown in the three figures reproduced on this slide, the s</a:t>
            </a:r>
            <a:r>
              <a:rPr lang="en-US" sz="1200" dirty="0" smtClean="0"/>
              <a:t>ide panel 15 extends from cut line 20 to cut line 21, and is hinged to provide access to the storage box 23. </a:t>
            </a:r>
            <a:r>
              <a:rPr lang="en-US" sz="1200" dirty="0" smtClean="0">
                <a:latin typeface="Segoe UI" panose="020B0502040204020203" pitchFamily="34" charset="0"/>
                <a:ea typeface="Segoe UI" panose="020B0502040204020203" pitchFamily="34" charset="0"/>
                <a:cs typeface="Segoe UI" panose="020B0502040204020203" pitchFamily="34" charset="0"/>
              </a:rPr>
              <a:t>The hinges are located on the interior of the bed 12 and not visible from the exterior. When interpreting the claim, the court gave weight to the functional limitation and construed it to mean that the hinged portion is constructed such that the storage compartment 23 is not visually obvious to an observer</a:t>
            </a:r>
            <a:r>
              <a:rPr lang="en-US" sz="1200" baseline="0" dirty="0" smtClean="0">
                <a:latin typeface="Segoe UI" panose="020B0502040204020203" pitchFamily="34" charset="0"/>
                <a:ea typeface="Segoe UI" panose="020B0502040204020203" pitchFamily="34" charset="0"/>
                <a:cs typeface="Segoe UI" panose="020B0502040204020203" pitchFamily="34" charset="0"/>
              </a:rPr>
              <a:t> </a:t>
            </a:r>
            <a:r>
              <a:rPr lang="en-US" sz="1200" dirty="0" smtClean="0">
                <a:latin typeface="Segoe UI" panose="020B0502040204020203" pitchFamily="34" charset="0"/>
                <a:ea typeface="Segoe UI" panose="020B0502040204020203" pitchFamily="34" charset="0"/>
                <a:cs typeface="Segoe UI" panose="020B0502040204020203" pitchFamily="34" charset="0"/>
              </a:rPr>
              <a:t>from the outward appearance of the pickup truck.</a:t>
            </a:r>
          </a:p>
          <a:p>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62F92C84-B01C-47C1-8F34-408C4D08CA9E}" type="slidenum">
              <a:rPr lang="en-US" smtClean="0"/>
              <a:t>8</a:t>
            </a:fld>
            <a:endParaRPr lang="en-US" dirty="0"/>
          </a:p>
        </p:txBody>
      </p:sp>
    </p:spTree>
    <p:extLst>
      <p:ext uri="{BB962C8B-B14F-4D97-AF65-F5344CB8AC3E}">
        <p14:creationId xmlns:p14="http://schemas.microsoft.com/office/powerpoint/2010/main" val="711245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dirty="0" smtClean="0">
                <a:latin typeface="Segoe UI" panose="020B0502040204020203" pitchFamily="34" charset="0"/>
                <a:ea typeface="Segoe UI" panose="020B0502040204020203" pitchFamily="34" charset="0"/>
                <a:cs typeface="Segoe UI" panose="020B0502040204020203" pitchFamily="34" charset="0"/>
              </a:rPr>
              <a:t>The issue raised in the court proceedings was whether Chrysler infringed the claim. This issue turned on whether Chrysler’s pickup trucks satisfied the functional language of the claim by constructing the hinged portion of its trucks such </a:t>
            </a:r>
            <a:r>
              <a:rPr lang="en-US" dirty="0">
                <a:latin typeface="Segoe UI" panose="020B0502040204020203" pitchFamily="34" charset="0"/>
                <a:ea typeface="Segoe UI" panose="020B0502040204020203" pitchFamily="34" charset="0"/>
                <a:cs typeface="Segoe UI" panose="020B0502040204020203" pitchFamily="34" charset="0"/>
              </a:rPr>
              <a:t>that the truck has an external appearance of a conventional pickup truck.</a:t>
            </a:r>
          </a:p>
          <a:p>
            <a:pPr>
              <a:spcAft>
                <a:spcPts val="600"/>
              </a:spcAft>
            </a:pPr>
            <a:r>
              <a:rPr lang="en-US" dirty="0" smtClean="0">
                <a:latin typeface="Segoe UI" panose="020B0502040204020203" pitchFamily="34" charset="0"/>
                <a:ea typeface="Segoe UI" panose="020B0502040204020203" pitchFamily="34" charset="0"/>
                <a:cs typeface="Segoe UI" panose="020B0502040204020203" pitchFamily="34" charset="0"/>
              </a:rPr>
              <a:t>As discussed in the court’s opinion, during prosecution the examiner had rejected claims with the “external appearance” limitation as indefinite because the cut lines for the storage box make the claimed pickup visibly distinct from a conventional pickup. The applicant overcame the rejection by arguing on the record that the ordinary interpretation of the external appearance limitation is that the outward aspects of the claimed pickup are like the outward aspects of a pickup without a storage box. </a:t>
            </a:r>
          </a:p>
          <a:p>
            <a:pPr>
              <a:spcAft>
                <a:spcPts val="600"/>
              </a:spcAft>
            </a:pPr>
            <a:r>
              <a:rPr lang="en-US" dirty="0" smtClean="0">
                <a:latin typeface="Segoe UI" panose="020B0502040204020203" pitchFamily="34" charset="0"/>
                <a:ea typeface="Segoe UI" panose="020B0502040204020203" pitchFamily="34" charset="0"/>
                <a:cs typeface="Segoe UI" panose="020B0502040204020203" pitchFamily="34" charset="0"/>
              </a:rPr>
              <a:t>The court looked to the remarks by the examiner and applicant in the prosecution history when interpreting the meaning of the limitation, and relied on those remarks in finding that the interior hinges are not obviously visible from the exterior outward appearance. </a:t>
            </a:r>
          </a:p>
          <a:p>
            <a:pPr>
              <a:spcAft>
                <a:spcPts val="600"/>
              </a:spcAft>
            </a:pPr>
            <a:r>
              <a:rPr lang="en-US" dirty="0" smtClean="0">
                <a:latin typeface="Segoe UI" panose="020B0502040204020203" pitchFamily="34" charset="0"/>
                <a:ea typeface="Segoe UI" panose="020B0502040204020203" pitchFamily="34" charset="0"/>
                <a:cs typeface="Segoe UI" panose="020B0502040204020203" pitchFamily="34" charset="0"/>
              </a:rPr>
              <a:t>As a result, no infringement was found because the hinged portion of the storage compartment in Chrysler’s pickup </a:t>
            </a:r>
            <a:r>
              <a:rPr lang="en-US" dirty="0">
                <a:latin typeface="Segoe UI" panose="020B0502040204020203" pitchFamily="34" charset="0"/>
                <a:ea typeface="Segoe UI" panose="020B0502040204020203" pitchFamily="34" charset="0"/>
                <a:cs typeface="Segoe UI" panose="020B0502040204020203" pitchFamily="34" charset="0"/>
              </a:rPr>
              <a:t>trucks was obvious from the outward appearance of the accused </a:t>
            </a:r>
            <a:r>
              <a:rPr lang="en-US" dirty="0" smtClean="0">
                <a:latin typeface="Segoe UI" panose="020B0502040204020203" pitchFamily="34" charset="0"/>
                <a:ea typeface="Segoe UI" panose="020B0502040204020203" pitchFamily="34" charset="0"/>
                <a:cs typeface="Segoe UI" panose="020B0502040204020203" pitchFamily="34" charset="0"/>
              </a:rPr>
              <a:t>pickup</a:t>
            </a:r>
            <a:r>
              <a:rPr lang="en-US" dirty="0">
                <a:latin typeface="Segoe UI" panose="020B0502040204020203" pitchFamily="34" charset="0"/>
                <a:ea typeface="Segoe UI" panose="020B0502040204020203" pitchFamily="34" charset="0"/>
                <a:cs typeface="Segoe UI" panose="020B0502040204020203" pitchFamily="34" charset="0"/>
              </a:rPr>
              <a:t> </a:t>
            </a:r>
            <a:r>
              <a:rPr lang="en-US" dirty="0" smtClean="0">
                <a:latin typeface="Segoe UI" panose="020B0502040204020203" pitchFamily="34" charset="0"/>
                <a:ea typeface="Segoe UI" panose="020B0502040204020203" pitchFamily="34" charset="0"/>
                <a:cs typeface="Segoe UI" panose="020B0502040204020203" pitchFamily="34" charset="0"/>
              </a:rPr>
              <a:t>and therefore did not satisfy the functional language in the claim.</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62F92C84-B01C-47C1-8F34-408C4D08CA9E}" type="slidenum">
              <a:rPr lang="en-US" smtClean="0"/>
              <a:t>9</a:t>
            </a:fld>
            <a:endParaRPr lang="en-US" dirty="0"/>
          </a:p>
        </p:txBody>
      </p:sp>
    </p:spTree>
    <p:extLst>
      <p:ext uri="{BB962C8B-B14F-4D97-AF65-F5344CB8AC3E}">
        <p14:creationId xmlns:p14="http://schemas.microsoft.com/office/powerpoint/2010/main" val="34506428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9"/>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658241"/>
            <a:ext cx="6400800" cy="1460500"/>
          </a:xfr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5296960"/>
            <a:ext cx="2133600" cy="304271"/>
          </a:xfrm>
          <a:prstGeom prst="rect">
            <a:avLst/>
          </a:prstGeom>
        </p:spPr>
        <p:txBody>
          <a:bodyPr/>
          <a:lstStyle>
            <a:lvl1pPr>
              <a:defRPr>
                <a:latin typeface="Segoe UI"/>
              </a:defRPr>
            </a:lvl1pPr>
          </a:lstStyle>
          <a:p>
            <a:pPr defTabSz="380985"/>
            <a:r>
              <a:rPr lang="en-US" dirty="0" smtClean="0">
                <a:solidFill>
                  <a:prstClr val="black"/>
                </a:solidFill>
              </a:rPr>
              <a:t>6/2/2016</a:t>
            </a:r>
            <a:endParaRPr lang="en-US" dirty="0">
              <a:solidFill>
                <a:prstClr val="black"/>
              </a:solidFill>
            </a:endParaRPr>
          </a:p>
        </p:txBody>
      </p:sp>
      <p:sp>
        <p:nvSpPr>
          <p:cNvPr id="5" name="Footer Placeholder 4"/>
          <p:cNvSpPr>
            <a:spLocks noGrp="1"/>
          </p:cNvSpPr>
          <p:nvPr>
            <p:ph type="ftr" sz="quarter" idx="11"/>
          </p:nvPr>
        </p:nvSpPr>
        <p:spPr>
          <a:xfrm>
            <a:off x="3124200" y="5296960"/>
            <a:ext cx="2895600" cy="304271"/>
          </a:xfrm>
          <a:prstGeom prst="rect">
            <a:avLst/>
          </a:prstGeom>
        </p:spPr>
        <p:txBody>
          <a:bodyPr/>
          <a:lstStyle>
            <a:lvl1pPr>
              <a:defRPr>
                <a:latin typeface="Segoe UI"/>
              </a:defRPr>
            </a:lvl1pPr>
          </a:lstStyle>
          <a:p>
            <a:pPr defTabSz="380985"/>
            <a:r>
              <a:rPr lang="en-US" dirty="0" smtClean="0">
                <a:solidFill>
                  <a:prstClr val="black"/>
                </a:solidFill>
              </a:rPr>
              <a:t>112(b) Functional Language Workshop</a:t>
            </a:r>
            <a:endParaRPr lang="en-US" dirty="0">
              <a:solidFill>
                <a:prstClr val="black"/>
              </a:solidFill>
            </a:endParaRPr>
          </a:p>
        </p:txBody>
      </p:sp>
      <p:sp>
        <p:nvSpPr>
          <p:cNvPr id="6" name="Slide Number Placeholder 5"/>
          <p:cNvSpPr>
            <a:spLocks noGrp="1"/>
          </p:cNvSpPr>
          <p:nvPr>
            <p:ph type="sldNum" sz="quarter" idx="12"/>
          </p:nvPr>
        </p:nvSpPr>
        <p:spPr>
          <a:xfrm>
            <a:off x="6553200" y="5296960"/>
            <a:ext cx="2133600" cy="304271"/>
          </a:xfrm>
          <a:prstGeom prst="rect">
            <a:avLst/>
          </a:prstGeom>
        </p:spPr>
        <p:txBody>
          <a:bodyPr/>
          <a:lstStyle>
            <a:lvl1pPr>
              <a:defRPr>
                <a:latin typeface="Segoe UI"/>
              </a:defRPr>
            </a:lvl1pPr>
          </a:lstStyle>
          <a:p>
            <a:pPr defTabSz="380985"/>
            <a:fld id="{FD0CF2A8-0F06-0B4F-A023-17698AFBF42D}" type="slidenum">
              <a:rPr lang="en-US" smtClean="0">
                <a:solidFill>
                  <a:prstClr val="black"/>
                </a:solidFill>
              </a:rPr>
              <a:pPr defTabSz="380985"/>
              <a:t>‹#›</a:t>
            </a:fld>
            <a:endParaRPr lang="en-US" dirty="0">
              <a:solidFill>
                <a:prstClr val="black"/>
              </a:solidFill>
            </a:endParaRPr>
          </a:p>
        </p:txBody>
      </p:sp>
      <p:sp>
        <p:nvSpPr>
          <p:cNvPr id="10" name="Rectangle 9"/>
          <p:cNvSpPr/>
          <p:nvPr userDrawn="1"/>
        </p:nvSpPr>
        <p:spPr>
          <a:xfrm>
            <a:off x="-6196" y="4283559"/>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80985"/>
            <a:endParaRPr lang="en-US" sz="1500" dirty="0">
              <a:solidFill>
                <a:prstClr val="white"/>
              </a:solidFill>
            </a:endParaRPr>
          </a:p>
        </p:txBody>
      </p:sp>
      <p:pic>
        <p:nvPicPr>
          <p:cNvPr id="8" name="Picture 7" descr="USPTO-logo-reverse-stacked-500p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4527" y="4701651"/>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80985"/>
            <a:endParaRPr lang="en-US" sz="1500" dirty="0">
              <a:solidFill>
                <a:prstClr val="white"/>
              </a:solidFill>
            </a:endParaRPr>
          </a:p>
        </p:txBody>
      </p:sp>
    </p:spTree>
    <p:extLst>
      <p:ext uri="{BB962C8B-B14F-4D97-AF65-F5344CB8AC3E}">
        <p14:creationId xmlns:p14="http://schemas.microsoft.com/office/powerpoint/2010/main" val="582655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92288" y="4472782"/>
            <a:ext cx="54864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3" name="Picture Placeholder 2"/>
          <p:cNvSpPr>
            <a:spLocks noGrp="1"/>
          </p:cNvSpPr>
          <p:nvPr>
            <p:ph type="pic" idx="1"/>
          </p:nvPr>
        </p:nvSpPr>
        <p:spPr>
          <a:xfrm>
            <a:off x="1792288" y="510646"/>
            <a:ext cx="5486400" cy="3429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r>
              <a:rPr lang="en-US" dirty="0" smtClean="0"/>
              <a:t>Click icon to add picture</a:t>
            </a:r>
            <a:endParaRPr lang="en-US" dirty="0"/>
          </a:p>
        </p:txBody>
      </p:sp>
      <p:sp>
        <p:nvSpPr>
          <p:cNvPr id="2" name="Title 1"/>
          <p:cNvSpPr>
            <a:spLocks noGrp="1"/>
          </p:cNvSpPr>
          <p:nvPr>
            <p:ph type="title"/>
          </p:nvPr>
        </p:nvSpPr>
        <p:spPr>
          <a:xfrm>
            <a:off x="1792288" y="4000500"/>
            <a:ext cx="5486400" cy="472282"/>
          </a:xfrm>
        </p:spPr>
        <p:txBody>
          <a:bodyPr anchor="b"/>
          <a:lstStyle>
            <a:lvl1pPr algn="l">
              <a:defRPr sz="1667" b="1"/>
            </a:lvl1pPr>
          </a:lstStyle>
          <a:p>
            <a:r>
              <a:rPr lang="en-US" smtClean="0"/>
              <a:t>Click to edit Master title style</a:t>
            </a:r>
            <a:endParaRPr lang="en-US"/>
          </a:p>
        </p:txBody>
      </p:sp>
    </p:spTree>
    <p:extLst>
      <p:ext uri="{BB962C8B-B14F-4D97-AF65-F5344CB8AC3E}">
        <p14:creationId xmlns:p14="http://schemas.microsoft.com/office/powerpoint/2010/main" val="39026242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80985"/>
            <a:endParaRPr lang="en-US" sz="1500" dirty="0">
              <a:solidFill>
                <a:prstClr val="white"/>
              </a:solidFill>
            </a:endParaRPr>
          </a:p>
        </p:txBody>
      </p:sp>
      <p:pic>
        <p:nvPicPr>
          <p:cNvPr id="5" name="Picture 4" descr="USPTO-logo-reverse-stacked-1000p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1450" y="1852119"/>
            <a:ext cx="4021100" cy="1990444"/>
          </a:xfrm>
          <a:prstGeom prst="rect">
            <a:avLst/>
          </a:prstGeom>
        </p:spPr>
      </p:pic>
    </p:spTree>
    <p:extLst>
      <p:ext uri="{BB962C8B-B14F-4D97-AF65-F5344CB8AC3E}">
        <p14:creationId xmlns:p14="http://schemas.microsoft.com/office/powerpoint/2010/main" val="3808567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80985"/>
            <a:endParaRPr lang="en-US" sz="1500" dirty="0">
              <a:solidFill>
                <a:prstClr val="white"/>
              </a:solidFill>
            </a:endParaRPr>
          </a:p>
        </p:txBody>
      </p:sp>
      <p:pic>
        <p:nvPicPr>
          <p:cNvPr id="4" name="Picture 3" descr="uspto_seal_1000px-colo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1561781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80985"/>
            <a:endParaRPr lang="en-US" sz="1500" dirty="0">
              <a:solidFill>
                <a:prstClr val="white"/>
              </a:solidFill>
            </a:endParaRPr>
          </a:p>
        </p:txBody>
      </p:sp>
      <p:pic>
        <p:nvPicPr>
          <p:cNvPr id="5" name="Picture 4" descr="USPTO-logo-reverse-stacked-1000p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1450" y="1852119"/>
            <a:ext cx="4021100" cy="1990444"/>
          </a:xfrm>
          <a:prstGeom prst="rect">
            <a:avLst/>
          </a:prstGeom>
        </p:spPr>
      </p:pic>
    </p:spTree>
    <p:extLst>
      <p:ext uri="{BB962C8B-B14F-4D97-AF65-F5344CB8AC3E}">
        <p14:creationId xmlns:p14="http://schemas.microsoft.com/office/powerpoint/2010/main" val="4088430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80985"/>
            <a:endParaRPr lang="en-US" sz="1500" dirty="0">
              <a:solidFill>
                <a:prstClr val="white"/>
              </a:solidFill>
            </a:endParaRPr>
          </a:p>
        </p:txBody>
      </p:sp>
      <p:pic>
        <p:nvPicPr>
          <p:cNvPr id="4" name="Picture 3" descr="uspto_seal_1000px-colo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3204711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sp>
        <p:nvSpPr>
          <p:cNvPr id="9" name="Rectangle 8"/>
          <p:cNvSpPr/>
          <p:nvPr userDrawn="1"/>
        </p:nvSpPr>
        <p:spPr>
          <a:xfrm>
            <a:off x="0" y="1"/>
            <a:ext cx="9144000" cy="5714999"/>
          </a:xfrm>
          <a:prstGeom prst="rect">
            <a:avLst/>
          </a:prstGeom>
          <a:blipFill dpi="0" rotWithShape="1">
            <a:blip r:embed="rId2">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80985"/>
            <a:endParaRPr lang="en-US" sz="1500" dirty="0">
              <a:solidFill>
                <a:prstClr val="white"/>
              </a:solidFill>
            </a:endParaRPr>
          </a:p>
        </p:txBody>
      </p:sp>
      <p:sp>
        <p:nvSpPr>
          <p:cNvPr id="4" name="Date Placeholder 3"/>
          <p:cNvSpPr>
            <a:spLocks noGrp="1"/>
          </p:cNvSpPr>
          <p:nvPr>
            <p:ph type="dt" sz="half" idx="10"/>
          </p:nvPr>
        </p:nvSpPr>
        <p:spPr>
          <a:xfrm>
            <a:off x="457200" y="5296960"/>
            <a:ext cx="2133600" cy="304271"/>
          </a:xfrm>
          <a:prstGeom prst="rect">
            <a:avLst/>
          </a:prstGeom>
        </p:spPr>
        <p:txBody>
          <a:bodyPr/>
          <a:lstStyle>
            <a:lvl1pPr>
              <a:defRPr>
                <a:latin typeface="Segoe UI"/>
              </a:defRPr>
            </a:lvl1pPr>
          </a:lstStyle>
          <a:p>
            <a:pPr defTabSz="380985"/>
            <a:r>
              <a:rPr lang="en-US" dirty="0" smtClean="0">
                <a:solidFill>
                  <a:prstClr val="black"/>
                </a:solidFill>
              </a:rPr>
              <a:t>6/2/2016</a:t>
            </a:r>
            <a:endParaRPr lang="en-US" dirty="0">
              <a:solidFill>
                <a:prstClr val="black"/>
              </a:solidFill>
            </a:endParaRPr>
          </a:p>
        </p:txBody>
      </p:sp>
      <p:sp>
        <p:nvSpPr>
          <p:cNvPr id="5" name="Footer Placeholder 4"/>
          <p:cNvSpPr>
            <a:spLocks noGrp="1"/>
          </p:cNvSpPr>
          <p:nvPr>
            <p:ph type="ftr" sz="quarter" idx="11"/>
          </p:nvPr>
        </p:nvSpPr>
        <p:spPr>
          <a:xfrm>
            <a:off x="3124200" y="5296960"/>
            <a:ext cx="2895600" cy="304271"/>
          </a:xfrm>
          <a:prstGeom prst="rect">
            <a:avLst/>
          </a:prstGeom>
        </p:spPr>
        <p:txBody>
          <a:bodyPr/>
          <a:lstStyle>
            <a:lvl1pPr>
              <a:defRPr>
                <a:latin typeface="Segoe UI"/>
              </a:defRPr>
            </a:lvl1pPr>
          </a:lstStyle>
          <a:p>
            <a:pPr defTabSz="380985"/>
            <a:r>
              <a:rPr lang="en-US" dirty="0" smtClean="0">
                <a:solidFill>
                  <a:prstClr val="black"/>
                </a:solidFill>
              </a:rPr>
              <a:t>112(b) Functional Language Workshop</a:t>
            </a:r>
            <a:endParaRPr lang="en-US" dirty="0">
              <a:solidFill>
                <a:prstClr val="black"/>
              </a:solidFill>
            </a:endParaRPr>
          </a:p>
        </p:txBody>
      </p:sp>
      <p:sp>
        <p:nvSpPr>
          <p:cNvPr id="6" name="Slide Number Placeholder 5"/>
          <p:cNvSpPr>
            <a:spLocks noGrp="1"/>
          </p:cNvSpPr>
          <p:nvPr>
            <p:ph type="sldNum" sz="quarter" idx="12"/>
          </p:nvPr>
        </p:nvSpPr>
        <p:spPr>
          <a:xfrm>
            <a:off x="6553200" y="5296960"/>
            <a:ext cx="2133600" cy="304271"/>
          </a:xfrm>
          <a:prstGeom prst="rect">
            <a:avLst/>
          </a:prstGeom>
        </p:spPr>
        <p:txBody>
          <a:bodyPr/>
          <a:lstStyle>
            <a:lvl1pPr>
              <a:defRPr>
                <a:latin typeface="Segoe UI"/>
              </a:defRPr>
            </a:lvl1pPr>
          </a:lstStyle>
          <a:p>
            <a:pPr defTabSz="380985"/>
            <a:fld id="{FD0CF2A8-0F06-0B4F-A023-17698AFBF42D}" type="slidenum">
              <a:rPr lang="en-US" smtClean="0">
                <a:solidFill>
                  <a:prstClr val="black"/>
                </a:solidFill>
              </a:rPr>
              <a:pPr defTabSz="380985"/>
              <a:t>‹#›</a:t>
            </a:fld>
            <a:endParaRPr lang="en-US" dirty="0">
              <a:solidFill>
                <a:prstClr val="black"/>
              </a:solidFill>
            </a:endParaRPr>
          </a:p>
        </p:txBody>
      </p:sp>
      <p:sp>
        <p:nvSpPr>
          <p:cNvPr id="10" name="Rectangle 9"/>
          <p:cNvSpPr/>
          <p:nvPr userDrawn="1"/>
        </p:nvSpPr>
        <p:spPr>
          <a:xfrm>
            <a:off x="-6196" y="4283559"/>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80985"/>
            <a:endParaRPr lang="en-US" sz="1500" dirty="0">
              <a:solidFill>
                <a:prstClr val="white"/>
              </a:solidFill>
            </a:endParaRPr>
          </a:p>
        </p:txBody>
      </p:sp>
      <p:pic>
        <p:nvPicPr>
          <p:cNvPr id="8" name="Picture 7" descr="USPTO-logo-reverse-stacked-500p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4527" y="4701651"/>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80985"/>
            <a:endParaRPr lang="en-US" sz="1500" dirty="0">
              <a:solidFill>
                <a:prstClr val="white"/>
              </a:solidFill>
            </a:endParaRPr>
          </a:p>
        </p:txBody>
      </p:sp>
      <p:sp>
        <p:nvSpPr>
          <p:cNvPr id="3" name="Subtitle 2"/>
          <p:cNvSpPr>
            <a:spLocks noGrp="1"/>
          </p:cNvSpPr>
          <p:nvPr>
            <p:ph type="subTitle" idx="1"/>
          </p:nvPr>
        </p:nvSpPr>
        <p:spPr>
          <a:xfrm>
            <a:off x="1371600" y="2658241"/>
            <a:ext cx="6400800" cy="1460500"/>
          </a:xfr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685800" y="1277209"/>
            <a:ext cx="7772400" cy="1225021"/>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0465100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5"/>
            <a:ext cx="8229600" cy="33479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430827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422261"/>
            <a:ext cx="7772400" cy="1250156"/>
          </a:xfrm>
        </p:spPr>
        <p:txBody>
          <a:bodyPr anchor="b"/>
          <a:lstStyle>
            <a:lvl1pPr marL="0" indent="0">
              <a:buNone/>
              <a:defRPr sz="1667">
                <a:solidFill>
                  <a:schemeClr val="tx1">
                    <a:tint val="7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722313" y="3672418"/>
            <a:ext cx="7772400" cy="1135063"/>
          </a:xfrm>
        </p:spPr>
        <p:txBody>
          <a:bodyPr anchor="t"/>
          <a:lstStyle>
            <a:lvl1pPr algn="l">
              <a:defRPr sz="3333" b="1" cap="all"/>
            </a:lvl1pPr>
          </a:lstStyle>
          <a:p>
            <a:r>
              <a:rPr lang="en-US" smtClean="0"/>
              <a:t>Click to edit Master title style</a:t>
            </a:r>
            <a:endParaRPr lang="en-US"/>
          </a:p>
        </p:txBody>
      </p:sp>
    </p:spTree>
    <p:extLst>
      <p:ext uri="{BB962C8B-B14F-4D97-AF65-F5344CB8AC3E}">
        <p14:creationId xmlns:p14="http://schemas.microsoft.com/office/powerpoint/2010/main" val="22368634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1"/>
            <a:ext cx="4038600" cy="3422385"/>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Content Placeholder 2"/>
          <p:cNvSpPr>
            <a:spLocks noGrp="1"/>
          </p:cNvSpPr>
          <p:nvPr>
            <p:ph sz="half" idx="1"/>
          </p:nvPr>
        </p:nvSpPr>
        <p:spPr>
          <a:xfrm>
            <a:off x="457200" y="1333501"/>
            <a:ext cx="4038600" cy="3422385"/>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133848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8" y="1812397"/>
            <a:ext cx="4041775" cy="3003021"/>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279262"/>
            <a:ext cx="4041775"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4" name="Content Placeholder 3"/>
          <p:cNvSpPr>
            <a:spLocks noGrp="1"/>
          </p:cNvSpPr>
          <p:nvPr>
            <p:ph sz="half" idx="2"/>
          </p:nvPr>
        </p:nvSpPr>
        <p:spPr>
          <a:xfrm>
            <a:off x="457200" y="1812397"/>
            <a:ext cx="4040188" cy="3003021"/>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1"/>
          </p:nvPr>
        </p:nvSpPr>
        <p:spPr>
          <a:xfrm>
            <a:off x="457200" y="1279262"/>
            <a:ext cx="4040188"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Tree>
    <p:extLst>
      <p:ext uri="{BB962C8B-B14F-4D97-AF65-F5344CB8AC3E}">
        <p14:creationId xmlns:p14="http://schemas.microsoft.com/office/powerpoint/2010/main" val="24953620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069349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892455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582083"/>
            <a:ext cx="5111750" cy="4523053"/>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3" y="1550458"/>
            <a:ext cx="3008313" cy="355467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2" name="Title 1"/>
          <p:cNvSpPr>
            <a:spLocks noGrp="1"/>
          </p:cNvSpPr>
          <p:nvPr>
            <p:ph type="title"/>
          </p:nvPr>
        </p:nvSpPr>
        <p:spPr>
          <a:xfrm>
            <a:off x="457203" y="582083"/>
            <a:ext cx="3008313" cy="968375"/>
          </a:xfrm>
        </p:spPr>
        <p:txBody>
          <a:bodyPr anchor="b"/>
          <a:lstStyle>
            <a:lvl1pPr algn="l">
              <a:defRPr sz="1667" b="1"/>
            </a:lvl1pPr>
          </a:lstStyle>
          <a:p>
            <a:r>
              <a:rPr lang="en-US" smtClean="0"/>
              <a:t>Click to edit Master title style</a:t>
            </a:r>
            <a:endParaRPr lang="en-US"/>
          </a:p>
        </p:txBody>
      </p:sp>
    </p:spTree>
    <p:extLst>
      <p:ext uri="{BB962C8B-B14F-4D97-AF65-F5344CB8AC3E}">
        <p14:creationId xmlns:p14="http://schemas.microsoft.com/office/powerpoint/2010/main" val="10261096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80985"/>
            <a:endParaRPr lang="en-US" sz="1500" dirty="0">
              <a:solidFill>
                <a:prstClr val="white"/>
              </a:solidFill>
            </a:endParaRPr>
          </a:p>
        </p:txBody>
      </p:sp>
      <p:pic>
        <p:nvPicPr>
          <p:cNvPr id="5" name="Picture 4" descr="USPTO-logo-black-bug-only-500px.png"/>
          <p:cNvPicPr>
            <a:picLocks noChangeAspect="1"/>
          </p:cNvPicPr>
          <p:nvPr/>
        </p:nvPicPr>
        <p:blipFill>
          <a:blip r:embed="rId16" cstate="print">
            <a:alphaModFix amt="4000"/>
            <a:extLst>
              <a:ext uri="{28A0092B-C50C-407E-A947-70E740481C1C}">
                <a14:useLocalDpi xmlns:a14="http://schemas.microsoft.com/office/drawing/2010/main" val="0"/>
              </a:ext>
            </a:extLst>
          </a:blip>
          <a:stretch>
            <a:fillRect/>
          </a:stretch>
        </p:blipFill>
        <p:spPr>
          <a:xfrm>
            <a:off x="7404529" y="5039037"/>
            <a:ext cx="1338875" cy="466862"/>
          </a:xfrm>
          <a:prstGeom prst="rect">
            <a:avLst/>
          </a:prstGeom>
        </p:spPr>
      </p:pic>
      <p:sp>
        <p:nvSpPr>
          <p:cNvPr id="6" name="Slide Number Placeholder 5"/>
          <p:cNvSpPr>
            <a:spLocks noGrp="1"/>
          </p:cNvSpPr>
          <p:nvPr/>
        </p:nvSpPr>
        <p:spPr>
          <a:xfrm>
            <a:off x="6932021" y="5262788"/>
            <a:ext cx="2133600" cy="365125"/>
          </a:xfrm>
          <a:prstGeom prst="rect">
            <a:avLst/>
          </a:prstGeom>
        </p:spPr>
        <p:txBody>
          <a:bodyPr vert="horz" lIns="76200" tIns="38100" rIns="76200" bIns="3810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75140DF-B7C3-4999-B139-50191EC5A59F}" type="slidenum">
              <a:rPr lang="en-US" sz="1200" smtClean="0">
                <a:solidFill>
                  <a:prstClr val="black"/>
                </a:solidFill>
              </a:rPr>
              <a:pPr algn="r"/>
              <a:t>‹#›</a:t>
            </a:fld>
            <a:r>
              <a:rPr lang="en-US" sz="1200" dirty="0" smtClean="0">
                <a:solidFill>
                  <a:prstClr val="black"/>
                </a:solidFill>
              </a:rPr>
              <a:t>  </a:t>
            </a:r>
            <a:endParaRPr lang="en-US" sz="1200" dirty="0">
              <a:solidFill>
                <a:prstClr val="black"/>
              </a:solidFill>
            </a:endParaRPr>
          </a:p>
        </p:txBody>
      </p:sp>
      <p:sp>
        <p:nvSpPr>
          <p:cNvPr id="7" name="Date Placeholder 3"/>
          <p:cNvSpPr>
            <a:spLocks noGrp="1"/>
          </p:cNvSpPr>
          <p:nvPr/>
        </p:nvSpPr>
        <p:spPr>
          <a:xfrm>
            <a:off x="76201" y="5255604"/>
            <a:ext cx="2133600" cy="365125"/>
          </a:xfrm>
          <a:prstGeom prst="rect">
            <a:avLst/>
          </a:prstGeom>
        </p:spPr>
        <p:txBody>
          <a:bodyPr vert="horz" lIns="76200" tIns="38100" rIns="76200" bIns="3810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61820AB4-151B-4F87-AFED-63BF1FD1EC27}" type="datetimeFigureOut">
              <a:rPr lang="en-US" sz="1050" smtClean="0">
                <a:solidFill>
                  <a:prstClr val="black">
                    <a:tint val="75000"/>
                  </a:prstClr>
                </a:solidFill>
              </a:rPr>
              <a:pPr algn="l"/>
              <a:t>9/8/2016</a:t>
            </a:fld>
            <a:endParaRPr lang="en-US" sz="1050" dirty="0">
              <a:solidFill>
                <a:prstClr val="black">
                  <a:tint val="75000"/>
                </a:prstClr>
              </a:solidFill>
            </a:endParaRPr>
          </a:p>
        </p:txBody>
      </p:sp>
      <p:sp>
        <p:nvSpPr>
          <p:cNvPr id="9" name="Footer Placeholder 4"/>
          <p:cNvSpPr>
            <a:spLocks noGrp="1"/>
          </p:cNvSpPr>
          <p:nvPr/>
        </p:nvSpPr>
        <p:spPr>
          <a:xfrm>
            <a:off x="3124200" y="5342692"/>
            <a:ext cx="2895600" cy="365125"/>
          </a:xfrm>
          <a:prstGeom prst="rect">
            <a:avLst/>
          </a:prstGeom>
        </p:spPr>
        <p:txBody>
          <a:bodyPr vert="horz" lIns="76200" tIns="38100" rIns="76200" bIns="3810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prstClr val="black">
                  <a:tint val="75000"/>
                </a:prstClr>
              </a:solidFill>
            </a:endParaRPr>
          </a:p>
        </p:txBody>
      </p:sp>
    </p:spTree>
    <p:extLst>
      <p:ext uri="{BB962C8B-B14F-4D97-AF65-F5344CB8AC3E}">
        <p14:creationId xmlns:p14="http://schemas.microsoft.com/office/powerpoint/2010/main" val="975610098"/>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896" r:id="rId13"/>
    <p:sldLayoutId id="2147483897" r:id="rId14"/>
  </p:sldLayoutIdLst>
  <p:hf hdr="0"/>
  <p:txStyles>
    <p:titleStyle>
      <a:lvl1pPr algn="ctr" defTabSz="380985" rtl="0" eaLnBrk="1" latinLnBrk="0" hangingPunct="1">
        <a:spcBef>
          <a:spcPct val="0"/>
        </a:spcBef>
        <a:buNone/>
        <a:defRPr sz="2667" b="0" kern="1200">
          <a:solidFill>
            <a:schemeClr val="tx1"/>
          </a:solidFill>
          <a:latin typeface="+mj-lt"/>
          <a:ea typeface="+mj-ea"/>
          <a:cs typeface="+mj-cs"/>
        </a:defRPr>
      </a:lvl1pPr>
    </p:titleStyle>
    <p:bodyStyle>
      <a:lvl1pPr marL="285739" indent="-285739" algn="l" defTabSz="380985" rtl="0" eaLnBrk="1" latinLnBrk="0" hangingPunct="1">
        <a:spcBef>
          <a:spcPct val="20000"/>
        </a:spcBef>
        <a:buFont typeface="Arial"/>
        <a:buChar char="•"/>
        <a:defRPr sz="2667" kern="1200">
          <a:solidFill>
            <a:schemeClr val="tx1"/>
          </a:solidFill>
          <a:latin typeface="Segoe UI"/>
          <a:ea typeface="+mn-ea"/>
          <a:cs typeface="+mn-cs"/>
        </a:defRPr>
      </a:lvl1pPr>
      <a:lvl2pPr marL="619100" indent="-238115" algn="l" defTabSz="380985" rtl="0" eaLnBrk="1" latinLnBrk="0" hangingPunct="1">
        <a:spcBef>
          <a:spcPct val="20000"/>
        </a:spcBef>
        <a:buFont typeface="Arial"/>
        <a:buChar char="–"/>
        <a:defRPr sz="2333" kern="1200">
          <a:solidFill>
            <a:schemeClr val="tx1"/>
          </a:solidFill>
          <a:latin typeface="Segoe UI"/>
          <a:ea typeface="+mn-ea"/>
          <a:cs typeface="+mn-cs"/>
        </a:defRPr>
      </a:lvl2pPr>
      <a:lvl3pPr marL="952462" indent="-190492" algn="l" defTabSz="380985" rtl="0" eaLnBrk="1" latinLnBrk="0" hangingPunct="1">
        <a:spcBef>
          <a:spcPct val="20000"/>
        </a:spcBef>
        <a:buFont typeface="Arial"/>
        <a:buChar char="•"/>
        <a:defRPr sz="2000" kern="1200">
          <a:solidFill>
            <a:schemeClr val="tx1"/>
          </a:solidFill>
          <a:latin typeface="Segoe UI"/>
          <a:ea typeface="+mn-ea"/>
          <a:cs typeface="+mn-cs"/>
        </a:defRPr>
      </a:lvl3pPr>
      <a:lvl4pPr marL="1333447" indent="-190492" algn="l" defTabSz="380985" rtl="0" eaLnBrk="1" latinLnBrk="0" hangingPunct="1">
        <a:spcBef>
          <a:spcPct val="20000"/>
        </a:spcBef>
        <a:buFont typeface="Arial"/>
        <a:buChar char="–"/>
        <a:defRPr sz="1667" kern="1200">
          <a:solidFill>
            <a:schemeClr val="tx1"/>
          </a:solidFill>
          <a:latin typeface="Segoe UI"/>
          <a:ea typeface="+mn-ea"/>
          <a:cs typeface="+mn-cs"/>
        </a:defRPr>
      </a:lvl4pPr>
      <a:lvl5pPr marL="1714431" indent="-190492" algn="l" defTabSz="380985" rtl="0" eaLnBrk="1" latinLnBrk="0" hangingPunct="1">
        <a:spcBef>
          <a:spcPct val="20000"/>
        </a:spcBef>
        <a:buFont typeface="Arial"/>
        <a:buChar char="»"/>
        <a:defRPr sz="1667" kern="1200">
          <a:solidFill>
            <a:schemeClr val="tx1"/>
          </a:solidFill>
          <a:latin typeface="Segoe UI"/>
          <a:ea typeface="+mn-ea"/>
          <a:cs typeface="+mn-cs"/>
        </a:defRPr>
      </a:lvl5pPr>
      <a:lvl6pPr marL="2095416" indent="-190492" algn="l" defTabSz="380985" rtl="0" eaLnBrk="1" latinLnBrk="0" hangingPunct="1">
        <a:spcBef>
          <a:spcPct val="20000"/>
        </a:spcBef>
        <a:buFont typeface="Arial"/>
        <a:buChar char="•"/>
        <a:defRPr sz="1667" kern="1200">
          <a:solidFill>
            <a:schemeClr val="tx1"/>
          </a:solidFill>
          <a:latin typeface="+mn-lt"/>
          <a:ea typeface="+mn-ea"/>
          <a:cs typeface="+mn-cs"/>
        </a:defRPr>
      </a:lvl6pPr>
      <a:lvl7pPr marL="2476401" indent="-190492" algn="l" defTabSz="380985" rtl="0" eaLnBrk="1" latinLnBrk="0" hangingPunct="1">
        <a:spcBef>
          <a:spcPct val="20000"/>
        </a:spcBef>
        <a:buFont typeface="Arial"/>
        <a:buChar char="•"/>
        <a:defRPr sz="1667" kern="1200">
          <a:solidFill>
            <a:schemeClr val="tx1"/>
          </a:solidFill>
          <a:latin typeface="+mn-lt"/>
          <a:ea typeface="+mn-ea"/>
          <a:cs typeface="+mn-cs"/>
        </a:defRPr>
      </a:lvl7pPr>
      <a:lvl8pPr marL="2857386" indent="-190492" algn="l" defTabSz="380985" rtl="0" eaLnBrk="1" latinLnBrk="0" hangingPunct="1">
        <a:spcBef>
          <a:spcPct val="20000"/>
        </a:spcBef>
        <a:buFont typeface="Arial"/>
        <a:buChar char="•"/>
        <a:defRPr sz="1667" kern="1200">
          <a:solidFill>
            <a:schemeClr val="tx1"/>
          </a:solidFill>
          <a:latin typeface="+mn-lt"/>
          <a:ea typeface="+mn-ea"/>
          <a:cs typeface="+mn-cs"/>
        </a:defRPr>
      </a:lvl8pPr>
      <a:lvl9pPr marL="3238370" indent="-190492" algn="l" defTabSz="380985" rtl="0" eaLnBrk="1" latinLnBrk="0" hangingPunct="1">
        <a:spcBef>
          <a:spcPct val="20000"/>
        </a:spcBef>
        <a:buFont typeface="Arial"/>
        <a:buChar char="•"/>
        <a:defRPr sz="1667" kern="1200">
          <a:solidFill>
            <a:schemeClr val="tx1"/>
          </a:solidFill>
          <a:latin typeface="+mn-lt"/>
          <a:ea typeface="+mn-ea"/>
          <a:cs typeface="+mn-cs"/>
        </a:defRPr>
      </a:lvl9pPr>
    </p:bodyStyle>
    <p:other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295835" y="5144824"/>
            <a:ext cx="2133600" cy="304271"/>
          </a:xfrm>
        </p:spPr>
        <p:txBody>
          <a:bodyPr/>
          <a:lstStyle/>
          <a:p>
            <a:pPr defTabSz="380985"/>
            <a:r>
              <a:rPr lang="en-US" dirty="0" smtClean="0">
                <a:solidFill>
                  <a:schemeClr val="bg2">
                    <a:lumMod val="75000"/>
                  </a:schemeClr>
                </a:solidFill>
              </a:rPr>
              <a:t>June 2016</a:t>
            </a:r>
            <a:endParaRPr lang="en-US" dirty="0">
              <a:solidFill>
                <a:schemeClr val="bg2">
                  <a:lumMod val="75000"/>
                </a:schemeClr>
              </a:solidFill>
            </a:endParaRPr>
          </a:p>
        </p:txBody>
      </p:sp>
      <p:sp>
        <p:nvSpPr>
          <p:cNvPr id="5" name="Slide Number Placeholder 4"/>
          <p:cNvSpPr>
            <a:spLocks noGrp="1"/>
          </p:cNvSpPr>
          <p:nvPr>
            <p:ph type="sldNum" sz="quarter" idx="12"/>
          </p:nvPr>
        </p:nvSpPr>
        <p:spPr/>
        <p:txBody>
          <a:bodyPr/>
          <a:lstStyle/>
          <a:p>
            <a:pPr defTabSz="380985"/>
            <a:fld id="{FD0CF2A8-0F06-0B4F-A023-17698AFBF42D}" type="slidenum">
              <a:rPr lang="en-US" smtClean="0">
                <a:solidFill>
                  <a:prstClr val="black"/>
                </a:solidFill>
              </a:rPr>
              <a:pPr defTabSz="380985"/>
              <a:t>1</a:t>
            </a:fld>
            <a:endParaRPr lang="en-US" dirty="0">
              <a:solidFill>
                <a:prstClr val="black"/>
              </a:solidFill>
            </a:endParaRPr>
          </a:p>
        </p:txBody>
      </p:sp>
      <p:sp>
        <p:nvSpPr>
          <p:cNvPr id="2" name="Title 1"/>
          <p:cNvSpPr>
            <a:spLocks noGrp="1"/>
          </p:cNvSpPr>
          <p:nvPr>
            <p:ph type="ctrTitle"/>
          </p:nvPr>
        </p:nvSpPr>
        <p:spPr/>
        <p:txBody>
          <a:bodyPr>
            <a:noAutofit/>
          </a:bodyPr>
          <a:lstStyle/>
          <a:p>
            <a:pPr algn="l"/>
            <a:r>
              <a:rPr lang="en-US" sz="3600" dirty="0" smtClean="0"/>
              <a:t>Functional Language Workshop: </a:t>
            </a:r>
            <a:br>
              <a:rPr lang="en-US" sz="3600" dirty="0" smtClean="0"/>
            </a:br>
            <a:r>
              <a:rPr lang="en-US" sz="3600" dirty="0" smtClean="0"/>
              <a:t>Claim Interpretation And </a:t>
            </a:r>
            <a:r>
              <a:rPr lang="en-US" sz="3600" b="1" dirty="0"/>
              <a:t>Definiteness U</a:t>
            </a:r>
            <a:r>
              <a:rPr lang="en-US" sz="3600" dirty="0"/>
              <a:t>nder 35 U.S.C. 112(b</a:t>
            </a:r>
            <a:r>
              <a:rPr lang="en-US" sz="3600" dirty="0" smtClean="0"/>
              <a:t>)</a:t>
            </a:r>
            <a:endParaRPr lang="en-US" sz="3600" b="1" dirty="0"/>
          </a:p>
        </p:txBody>
      </p:sp>
    </p:spTree>
    <p:extLst>
      <p:ext uri="{BB962C8B-B14F-4D97-AF65-F5344CB8AC3E}">
        <p14:creationId xmlns:p14="http://schemas.microsoft.com/office/powerpoint/2010/main" val="3116860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96668"/>
            <a:ext cx="9144000" cy="776270"/>
          </a:xfrm>
        </p:spPr>
        <p:txBody>
          <a:bodyPr>
            <a:noAutofit/>
          </a:bodyPr>
          <a:lstStyle/>
          <a:p>
            <a:r>
              <a:rPr lang="en-US" sz="2400" dirty="0" smtClean="0"/>
              <a:t>What Would Have Happened If The Functional Limitations </a:t>
            </a:r>
            <a:br>
              <a:rPr lang="en-US" sz="2400" dirty="0" smtClean="0"/>
            </a:br>
            <a:r>
              <a:rPr lang="en-US" sz="2400" dirty="0" smtClean="0"/>
              <a:t>Had Been Ignored During Examination? </a:t>
            </a:r>
            <a:endParaRPr lang="en-US" sz="2400" i="1" dirty="0"/>
          </a:p>
        </p:txBody>
      </p:sp>
      <p:sp>
        <p:nvSpPr>
          <p:cNvPr id="5" name="Content Placeholder 4"/>
          <p:cNvSpPr>
            <a:spLocks noGrp="1"/>
          </p:cNvSpPr>
          <p:nvPr>
            <p:ph idx="1"/>
          </p:nvPr>
        </p:nvSpPr>
        <p:spPr>
          <a:xfrm>
            <a:off x="457200" y="1337585"/>
            <a:ext cx="8229600" cy="3933825"/>
          </a:xfrm>
        </p:spPr>
        <p:txBody>
          <a:bodyPr>
            <a:normAutofit fontScale="70000" lnSpcReduction="20000"/>
          </a:bodyPr>
          <a:lstStyle/>
          <a:p>
            <a:pPr>
              <a:lnSpc>
                <a:spcPct val="110000"/>
              </a:lnSpc>
              <a:spcAft>
                <a:spcPts val="600"/>
              </a:spcAft>
            </a:pPr>
            <a:r>
              <a:rPr lang="en-US" i="1" dirty="0"/>
              <a:t>Prior Art </a:t>
            </a:r>
            <a:r>
              <a:rPr lang="en-US" i="1" dirty="0" smtClean="0"/>
              <a:t>Effects:  </a:t>
            </a:r>
            <a:r>
              <a:rPr lang="en-US" dirty="0" smtClean="0"/>
              <a:t>The prior art search would not have been focused on hinged portions located on the interior of the truck bed, which turned out to be the defining feature of the invention. </a:t>
            </a:r>
          </a:p>
          <a:p>
            <a:pPr lvl="1">
              <a:lnSpc>
                <a:spcPct val="110000"/>
              </a:lnSpc>
              <a:spcAft>
                <a:spcPts val="600"/>
              </a:spcAft>
            </a:pPr>
            <a:r>
              <a:rPr lang="en-US" dirty="0" smtClean="0"/>
              <a:t>A prior art rejection using art without the outward appearance feature would likely have been reversed if appealed to the PTAB, because the art would not meet all of the claim limitations</a:t>
            </a:r>
          </a:p>
          <a:p>
            <a:pPr lvl="1">
              <a:lnSpc>
                <a:spcPct val="110000"/>
              </a:lnSpc>
              <a:spcAft>
                <a:spcPts val="600"/>
              </a:spcAft>
            </a:pPr>
            <a:r>
              <a:rPr lang="en-US" dirty="0" smtClean="0"/>
              <a:t>Applicant could have argued that the outward appearance limitation was not met by the art, which would require a new prior art search and a non-final office action</a:t>
            </a:r>
          </a:p>
          <a:p>
            <a:pPr lvl="1">
              <a:lnSpc>
                <a:spcPct val="110000"/>
              </a:lnSpc>
              <a:spcAft>
                <a:spcPts val="600"/>
              </a:spcAft>
            </a:pPr>
            <a:r>
              <a:rPr lang="en-US" dirty="0"/>
              <a:t>The patent could have issued without the best art being applied, which would then expose the patent to validity </a:t>
            </a:r>
            <a:r>
              <a:rPr lang="en-US" dirty="0" smtClean="0"/>
              <a:t>attacks in court and at the PTAB</a:t>
            </a:r>
            <a:endParaRPr lang="en-US" dirty="0"/>
          </a:p>
          <a:p>
            <a:pPr lvl="1">
              <a:lnSpc>
                <a:spcPct val="110000"/>
              </a:lnSpc>
              <a:spcAft>
                <a:spcPts val="600"/>
              </a:spcAft>
            </a:pPr>
            <a:r>
              <a:rPr lang="en-US" dirty="0" smtClean="0"/>
              <a:t>The court would have not have had the advantage of using the written remarks from the examiner and applicant regarding the interpretation of that limitation when construing the claim during litigation </a:t>
            </a:r>
          </a:p>
        </p:txBody>
      </p:sp>
    </p:spTree>
    <p:extLst>
      <p:ext uri="{BB962C8B-B14F-4D97-AF65-F5344CB8AC3E}">
        <p14:creationId xmlns:p14="http://schemas.microsoft.com/office/powerpoint/2010/main" val="1532284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71475" y="1304927"/>
            <a:ext cx="8229600" cy="3933825"/>
          </a:xfrm>
        </p:spPr>
        <p:txBody>
          <a:bodyPr>
            <a:noAutofit/>
          </a:bodyPr>
          <a:lstStyle/>
          <a:p>
            <a:pPr>
              <a:spcBef>
                <a:spcPts val="0"/>
              </a:spcBef>
              <a:spcAft>
                <a:spcPts val="600"/>
              </a:spcAft>
            </a:pPr>
            <a:r>
              <a:rPr lang="en-US" sz="1900" i="1" dirty="0" smtClean="0"/>
              <a:t>Unclear Claim Boundaries</a:t>
            </a:r>
            <a:r>
              <a:rPr lang="en-US" sz="1900" dirty="0" smtClean="0"/>
              <a:t>:  The indefiniteness rejection would not have been made.</a:t>
            </a:r>
          </a:p>
          <a:p>
            <a:pPr lvl="1">
              <a:spcBef>
                <a:spcPts val="0"/>
              </a:spcBef>
              <a:spcAft>
                <a:spcPts val="600"/>
              </a:spcAft>
            </a:pPr>
            <a:r>
              <a:rPr lang="en-US" sz="1600" dirty="0" smtClean="0"/>
              <a:t>No clarifying </a:t>
            </a:r>
            <a:r>
              <a:rPr lang="en-US" sz="1600" dirty="0"/>
              <a:t>remarks by the applicant or examiner would </a:t>
            </a:r>
            <a:r>
              <a:rPr lang="en-US" sz="1600" dirty="0" smtClean="0"/>
              <a:t>have been </a:t>
            </a:r>
            <a:r>
              <a:rPr lang="en-US" sz="1600" dirty="0"/>
              <a:t>available in the prosecution </a:t>
            </a:r>
            <a:r>
              <a:rPr lang="en-US" sz="1600" dirty="0" smtClean="0"/>
              <a:t>record to courts or the PTAB regarding the </a:t>
            </a:r>
            <a:r>
              <a:rPr lang="en-US" sz="1600" dirty="0"/>
              <a:t>meaning of “outward </a:t>
            </a:r>
            <a:r>
              <a:rPr lang="en-US" sz="1600" dirty="0" smtClean="0"/>
              <a:t>appearance,” which turned out to be critical </a:t>
            </a:r>
            <a:r>
              <a:rPr lang="en-US" sz="1600" dirty="0"/>
              <a:t>to the infringement action in court </a:t>
            </a:r>
            <a:endParaRPr lang="en-US" sz="1600" dirty="0" smtClean="0"/>
          </a:p>
          <a:p>
            <a:pPr lvl="1">
              <a:spcBef>
                <a:spcPts val="0"/>
              </a:spcBef>
              <a:spcAft>
                <a:spcPts val="600"/>
              </a:spcAft>
            </a:pPr>
            <a:r>
              <a:rPr lang="en-US" sz="1600" dirty="0" smtClean="0"/>
              <a:t>If the application had been appealed to the PTAB, a rejection may not have been upheld if there was confusion over the meaning of “outward appearance”</a:t>
            </a:r>
          </a:p>
          <a:p>
            <a:pPr lvl="1">
              <a:spcBef>
                <a:spcPts val="0"/>
              </a:spcBef>
              <a:spcAft>
                <a:spcPts val="600"/>
              </a:spcAft>
            </a:pPr>
            <a:r>
              <a:rPr lang="en-US" sz="1600" dirty="0" smtClean="0"/>
              <a:t>Potential </a:t>
            </a:r>
            <a:r>
              <a:rPr lang="en-US" sz="1600" dirty="0"/>
              <a:t>licensees </a:t>
            </a:r>
            <a:r>
              <a:rPr lang="en-US" sz="1600" dirty="0" smtClean="0"/>
              <a:t>may not </a:t>
            </a:r>
            <a:r>
              <a:rPr lang="en-US" sz="1600" dirty="0"/>
              <a:t>understand the boundaries of protection </a:t>
            </a:r>
            <a:r>
              <a:rPr lang="en-US" sz="1600" dirty="0" smtClean="0"/>
              <a:t>or limits on </a:t>
            </a:r>
            <a:r>
              <a:rPr lang="en-US" sz="1600" dirty="0"/>
              <a:t>the </a:t>
            </a:r>
            <a:r>
              <a:rPr lang="en-US" sz="1600" dirty="0" smtClean="0"/>
              <a:t>claim, </a:t>
            </a:r>
            <a:r>
              <a:rPr lang="en-US" sz="1600" dirty="0"/>
              <a:t>thus diminishing the value of the patent</a:t>
            </a:r>
            <a:endParaRPr lang="en-US" sz="1600" dirty="0" smtClean="0"/>
          </a:p>
          <a:p>
            <a:pPr lvl="1">
              <a:spcBef>
                <a:spcPts val="0"/>
              </a:spcBef>
              <a:spcAft>
                <a:spcPts val="600"/>
              </a:spcAft>
            </a:pPr>
            <a:r>
              <a:rPr lang="en-US" sz="1600" dirty="0" smtClean="0"/>
              <a:t>Competitors and innovators may not understand the boundaries of protection or limits on the claim, thus discouraging innovation in the field</a:t>
            </a:r>
            <a:endParaRPr lang="en-US" sz="1600" dirty="0"/>
          </a:p>
        </p:txBody>
      </p:sp>
      <p:sp>
        <p:nvSpPr>
          <p:cNvPr id="6" name="Title 2"/>
          <p:cNvSpPr>
            <a:spLocks noGrp="1"/>
          </p:cNvSpPr>
          <p:nvPr>
            <p:ph type="title"/>
          </p:nvPr>
        </p:nvSpPr>
        <p:spPr>
          <a:xfrm>
            <a:off x="0" y="396668"/>
            <a:ext cx="9144000" cy="776270"/>
          </a:xfrm>
        </p:spPr>
        <p:txBody>
          <a:bodyPr>
            <a:noAutofit/>
          </a:bodyPr>
          <a:lstStyle/>
          <a:p>
            <a:r>
              <a:rPr lang="en-US" sz="2400" dirty="0"/>
              <a:t>What Would Have Happened If The Functional Limitations </a:t>
            </a:r>
            <a:br>
              <a:rPr lang="en-US" sz="2400" dirty="0"/>
            </a:br>
            <a:r>
              <a:rPr lang="en-US" sz="2400" dirty="0"/>
              <a:t>Had Been Ignored During Examination? </a:t>
            </a:r>
            <a:endParaRPr lang="en-US" sz="2400" i="1" dirty="0"/>
          </a:p>
        </p:txBody>
      </p:sp>
    </p:spTree>
    <p:extLst>
      <p:ext uri="{BB962C8B-B14F-4D97-AF65-F5344CB8AC3E}">
        <p14:creationId xmlns:p14="http://schemas.microsoft.com/office/powerpoint/2010/main" val="1129402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6285"/>
            <a:ext cx="8109857" cy="3937215"/>
          </a:xfrm>
        </p:spPr>
        <p:txBody>
          <a:bodyPr>
            <a:noAutofit/>
          </a:bodyPr>
          <a:lstStyle/>
          <a:p>
            <a:pPr marL="285739" lvl="1" indent="-285739">
              <a:spcBef>
                <a:spcPts val="0"/>
              </a:spcBef>
              <a:spcAft>
                <a:spcPts val="600"/>
              </a:spcAft>
              <a:buFont typeface="Arial"/>
              <a:buChar char="•"/>
            </a:pPr>
            <a:r>
              <a:rPr lang="en-US" sz="2000" dirty="0" smtClean="0"/>
              <a:t>The court was able to rely on the prosecution record, because</a:t>
            </a:r>
            <a:r>
              <a:rPr lang="en-US" sz="2000" dirty="0"/>
              <a:t> </a:t>
            </a:r>
            <a:r>
              <a:rPr lang="en-US" sz="2000" dirty="0" smtClean="0"/>
              <a:t>it clearly </a:t>
            </a:r>
            <a:r>
              <a:rPr lang="en-US" sz="2000" dirty="0"/>
              <a:t>explained what deficiencies the examiner addressed, and how the applicant overcame them during prosecution </a:t>
            </a:r>
            <a:endParaRPr lang="en-US" sz="2000" dirty="0" smtClean="0"/>
          </a:p>
          <a:p>
            <a:pPr lvl="1">
              <a:spcBef>
                <a:spcPts val="0"/>
              </a:spcBef>
              <a:spcAft>
                <a:spcPts val="600"/>
              </a:spcAft>
            </a:pPr>
            <a:r>
              <a:rPr lang="en-US" sz="1600" dirty="0" smtClean="0"/>
              <a:t>In </a:t>
            </a:r>
            <a:r>
              <a:rPr lang="en-US" sz="1600" dirty="0"/>
              <a:t>the context of § 112(b), </a:t>
            </a:r>
            <a:r>
              <a:rPr lang="en-US" sz="1600" dirty="0" smtClean="0"/>
              <a:t>this </a:t>
            </a:r>
            <a:r>
              <a:rPr lang="en-US" sz="1600" dirty="0"/>
              <a:t>clear record </a:t>
            </a:r>
            <a:r>
              <a:rPr lang="en-US" sz="1600" dirty="0" smtClean="0"/>
              <a:t>improved </a:t>
            </a:r>
            <a:r>
              <a:rPr lang="en-US" sz="1600" dirty="0"/>
              <a:t>the clarity of </a:t>
            </a:r>
            <a:r>
              <a:rPr lang="en-US" sz="1600" dirty="0" smtClean="0"/>
              <a:t>the outward appearance limitation, </a:t>
            </a:r>
            <a:r>
              <a:rPr lang="en-US" sz="1600" dirty="0"/>
              <a:t>by reflecting the mutual understanding of the scope and content of the claim reached by the examiner and the </a:t>
            </a:r>
            <a:r>
              <a:rPr lang="en-US" sz="1600" dirty="0" smtClean="0"/>
              <a:t>applicant</a:t>
            </a:r>
          </a:p>
          <a:p>
            <a:pPr lvl="1">
              <a:spcBef>
                <a:spcPts val="0"/>
              </a:spcBef>
              <a:spcAft>
                <a:spcPts val="600"/>
              </a:spcAft>
            </a:pPr>
            <a:r>
              <a:rPr lang="en-US" sz="1600" dirty="0" smtClean="0"/>
              <a:t>The detailed and informative discussion in the record about the interpretation and definiteness of the outward appearance limitation benefitted the court, the patentee, and the public, </a:t>
            </a:r>
            <a:r>
              <a:rPr lang="en-US" sz="1600" i="1" dirty="0" smtClean="0"/>
              <a:t>e.g</a:t>
            </a:r>
            <a:r>
              <a:rPr lang="en-US" sz="1600" dirty="0" smtClean="0"/>
              <a:t>., </a:t>
            </a:r>
            <a:r>
              <a:rPr lang="en-US" sz="1600" dirty="0"/>
              <a:t>by clearly setting forth the protection afforded the applicant, and providing public notice as to how the claim was interpreted during examination</a:t>
            </a:r>
          </a:p>
          <a:p>
            <a:pPr lvl="1">
              <a:spcBef>
                <a:spcPts val="0"/>
              </a:spcBef>
              <a:spcAft>
                <a:spcPts val="600"/>
              </a:spcAft>
            </a:pPr>
            <a:r>
              <a:rPr lang="en-US" sz="1600" dirty="0" smtClean="0"/>
              <a:t>Examiner followed the “best practice” of clearly indicating on the record how the </a:t>
            </a:r>
            <a:r>
              <a:rPr lang="en-US" sz="1600" dirty="0"/>
              <a:t>§ 112(b</a:t>
            </a:r>
            <a:r>
              <a:rPr lang="en-US" sz="1600" dirty="0" smtClean="0"/>
              <a:t>) rejection was overcome, </a:t>
            </a:r>
            <a:r>
              <a:rPr lang="en-US" sz="1600" i="1" dirty="0" smtClean="0"/>
              <a:t>e.g</a:t>
            </a:r>
            <a:r>
              <a:rPr lang="en-US" sz="1600" dirty="0" smtClean="0"/>
              <a:t>., by indicating that the </a:t>
            </a:r>
            <a:r>
              <a:rPr lang="en-US" sz="1600" dirty="0"/>
              <a:t>§ 112(b</a:t>
            </a:r>
            <a:r>
              <a:rPr lang="en-US" sz="1600" dirty="0" smtClean="0"/>
              <a:t>) rejection was overcome by applicant’s arguments</a:t>
            </a:r>
          </a:p>
        </p:txBody>
      </p:sp>
      <p:sp>
        <p:nvSpPr>
          <p:cNvPr id="2" name="Title 1"/>
          <p:cNvSpPr>
            <a:spLocks noGrp="1"/>
          </p:cNvSpPr>
          <p:nvPr>
            <p:ph type="title"/>
          </p:nvPr>
        </p:nvSpPr>
        <p:spPr>
          <a:xfrm>
            <a:off x="0" y="157176"/>
            <a:ext cx="9144000" cy="952500"/>
          </a:xfrm>
        </p:spPr>
        <p:txBody>
          <a:bodyPr>
            <a:normAutofit/>
          </a:bodyPr>
          <a:lstStyle/>
          <a:p>
            <a:r>
              <a:rPr lang="en-US" sz="2800" dirty="0" smtClean="0"/>
              <a:t>Benefits Of The Clear Record</a:t>
            </a:r>
            <a:endParaRPr lang="en-US" sz="2800" dirty="0"/>
          </a:p>
        </p:txBody>
      </p:sp>
    </p:spTree>
    <p:extLst>
      <p:ext uri="{BB962C8B-B14F-4D97-AF65-F5344CB8AC3E}">
        <p14:creationId xmlns:p14="http://schemas.microsoft.com/office/powerpoint/2010/main" val="25892433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Autofit/>
          </a:bodyPr>
          <a:lstStyle/>
          <a:p>
            <a:pPr marL="380985" lvl="2" indent="-380985" defTabSz="761970" fontAlgn="base">
              <a:spcBef>
                <a:spcPts val="0"/>
              </a:spcBef>
              <a:spcAft>
                <a:spcPts val="600"/>
              </a:spcAft>
              <a:buFont typeface="Arial" pitchFamily="34" charset="0"/>
              <a:buChar char="•"/>
            </a:pPr>
            <a:r>
              <a:rPr lang="en-US" sz="2200" dirty="0" smtClean="0">
                <a:latin typeface="+mn-lt"/>
              </a:rPr>
              <a:t>Patentability determinations depend on properly interpreting functional language in claims</a:t>
            </a:r>
          </a:p>
          <a:p>
            <a:pPr marL="380985" lvl="2" indent="-380985" defTabSz="761970" fontAlgn="base">
              <a:spcBef>
                <a:spcPts val="0"/>
              </a:spcBef>
              <a:spcAft>
                <a:spcPts val="600"/>
              </a:spcAft>
              <a:buFont typeface="Arial" pitchFamily="34" charset="0"/>
              <a:buChar char="•"/>
            </a:pPr>
            <a:r>
              <a:rPr lang="en-US" sz="2200" dirty="0" smtClean="0">
                <a:latin typeface="+mn-lt"/>
              </a:rPr>
              <a:t>Recognizing and resolving definiteness issues that may arise with respect to functional language enhances patent quality</a:t>
            </a:r>
          </a:p>
          <a:p>
            <a:pPr marL="380985" lvl="2" indent="-380985" defTabSz="761970" fontAlgn="base">
              <a:spcBef>
                <a:spcPts val="0"/>
              </a:spcBef>
              <a:spcAft>
                <a:spcPts val="600"/>
              </a:spcAft>
              <a:buFont typeface="Arial" pitchFamily="34" charset="0"/>
              <a:buChar char="•"/>
            </a:pPr>
            <a:r>
              <a:rPr lang="en-US" sz="2200" dirty="0" smtClean="0">
                <a:solidFill>
                  <a:prstClr val="black"/>
                </a:solidFill>
                <a:latin typeface="+mn-lt"/>
              </a:rPr>
              <a:t>Clearly establishing the boundaries of functional language in the written record </a:t>
            </a:r>
            <a:r>
              <a:rPr lang="en-US" sz="2200" dirty="0">
                <a:solidFill>
                  <a:prstClr val="black"/>
                </a:solidFill>
                <a:latin typeface="+mn-lt"/>
              </a:rPr>
              <a:t>establishes a foundation for claim interpretation throughout prosecution and the life of the patent, which benefits the examiner, the applicant, and the public</a:t>
            </a:r>
          </a:p>
          <a:p>
            <a:pPr marL="0" lvl="2" indent="0" defTabSz="761970" fontAlgn="base">
              <a:spcBef>
                <a:spcPts val="0"/>
              </a:spcBef>
              <a:spcAft>
                <a:spcPts val="600"/>
              </a:spcAft>
              <a:buNone/>
            </a:pPr>
            <a:endParaRPr lang="en-US" sz="2400" dirty="0">
              <a:solidFill>
                <a:prstClr val="black"/>
              </a:solidFill>
              <a:latin typeface="+mn-lt"/>
            </a:endParaRPr>
          </a:p>
          <a:p>
            <a:pPr marL="380985" lvl="2" indent="-380985" defTabSz="761970" fontAlgn="base">
              <a:spcBef>
                <a:spcPts val="0"/>
              </a:spcBef>
              <a:spcAft>
                <a:spcPts val="600"/>
              </a:spcAft>
              <a:buFont typeface="Arial" pitchFamily="34" charset="0"/>
              <a:buChar char="•"/>
            </a:pPr>
            <a:endParaRPr lang="en-US" sz="2400" dirty="0" smtClean="0">
              <a:solidFill>
                <a:prstClr val="black"/>
              </a:solidFill>
              <a:latin typeface="+mn-lt"/>
            </a:endParaRPr>
          </a:p>
          <a:p>
            <a:pPr marL="380985" lvl="2" indent="-380985" defTabSz="761970" fontAlgn="base">
              <a:spcBef>
                <a:spcPts val="0"/>
              </a:spcBef>
              <a:spcAft>
                <a:spcPts val="600"/>
              </a:spcAft>
              <a:buFont typeface="Arial" pitchFamily="34" charset="0"/>
              <a:buChar char="•"/>
            </a:pPr>
            <a:endParaRPr lang="en-US" sz="1400" dirty="0">
              <a:solidFill>
                <a:prstClr val="black"/>
              </a:solidFill>
              <a:latin typeface="+mn-lt"/>
            </a:endParaRPr>
          </a:p>
          <a:p>
            <a:pPr marL="380985" lvl="2" indent="-380985" defTabSz="761970" fontAlgn="base">
              <a:spcBef>
                <a:spcPts val="0"/>
              </a:spcBef>
              <a:spcAft>
                <a:spcPts val="600"/>
              </a:spcAft>
              <a:buFont typeface="Arial" pitchFamily="34" charset="0"/>
              <a:buChar char="•"/>
            </a:pPr>
            <a:endParaRPr lang="en-US" sz="2400" dirty="0">
              <a:solidFill>
                <a:prstClr val="black"/>
              </a:solidFill>
              <a:latin typeface="+mn-lt"/>
            </a:endParaRPr>
          </a:p>
        </p:txBody>
      </p:sp>
      <p:sp>
        <p:nvSpPr>
          <p:cNvPr id="4" name="Title 3"/>
          <p:cNvSpPr>
            <a:spLocks noGrp="1"/>
          </p:cNvSpPr>
          <p:nvPr>
            <p:ph type="title"/>
          </p:nvPr>
        </p:nvSpPr>
        <p:spPr/>
        <p:txBody>
          <a:bodyPr>
            <a:normAutofit/>
          </a:bodyPr>
          <a:lstStyle/>
          <a:p>
            <a:r>
              <a:rPr lang="en-US" sz="2800" dirty="0" smtClean="0"/>
              <a:t>Summary</a:t>
            </a:r>
            <a:endParaRPr lang="en-US" sz="2800" dirty="0"/>
          </a:p>
        </p:txBody>
      </p:sp>
    </p:spTree>
    <p:extLst>
      <p:ext uri="{BB962C8B-B14F-4D97-AF65-F5344CB8AC3E}">
        <p14:creationId xmlns:p14="http://schemas.microsoft.com/office/powerpoint/2010/main" val="2004812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Each example will step through the analysis using a worksheet and the same set of questions</a:t>
            </a:r>
          </a:p>
          <a:p>
            <a:r>
              <a:rPr lang="en-US" dirty="0" smtClean="0"/>
              <a:t>The instructor has selected one of the following hypothetical examples:</a:t>
            </a:r>
          </a:p>
          <a:p>
            <a:pPr lvl="1"/>
            <a:r>
              <a:rPr lang="en-US" dirty="0" smtClean="0"/>
              <a:t>Example 1: Ultrasonic Surgical Shears</a:t>
            </a:r>
          </a:p>
          <a:p>
            <a:pPr lvl="1"/>
            <a:r>
              <a:rPr lang="en-US" dirty="0" smtClean="0"/>
              <a:t>Example 2: Laundry Detergent</a:t>
            </a:r>
          </a:p>
          <a:p>
            <a:pPr lvl="1"/>
            <a:r>
              <a:rPr lang="en-US" dirty="0" smtClean="0"/>
              <a:t>Example 3: Computerized Color-Editing System</a:t>
            </a:r>
            <a:endParaRPr lang="en-US" dirty="0"/>
          </a:p>
        </p:txBody>
      </p:sp>
      <p:sp>
        <p:nvSpPr>
          <p:cNvPr id="3" name="Title 2"/>
          <p:cNvSpPr>
            <a:spLocks noGrp="1"/>
          </p:cNvSpPr>
          <p:nvPr>
            <p:ph type="title"/>
          </p:nvPr>
        </p:nvSpPr>
        <p:spPr>
          <a:xfrm>
            <a:off x="457200" y="309580"/>
            <a:ext cx="8229600" cy="664087"/>
          </a:xfrm>
        </p:spPr>
        <p:txBody>
          <a:bodyPr>
            <a:normAutofit/>
          </a:bodyPr>
          <a:lstStyle/>
          <a:p>
            <a:r>
              <a:rPr lang="en-US" sz="2800" dirty="0" smtClean="0"/>
              <a:t>Hands-on Workshop Examples</a:t>
            </a:r>
            <a:endParaRPr lang="en-US" sz="2800" dirty="0"/>
          </a:p>
        </p:txBody>
      </p:sp>
    </p:spTree>
    <p:extLst>
      <p:ext uri="{BB962C8B-B14F-4D97-AF65-F5344CB8AC3E}">
        <p14:creationId xmlns:p14="http://schemas.microsoft.com/office/powerpoint/2010/main" val="28016208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31204"/>
            <a:ext cx="8229600" cy="4067846"/>
          </a:xfrm>
        </p:spPr>
        <p:txBody>
          <a:bodyPr>
            <a:noAutofit/>
          </a:bodyPr>
          <a:lstStyle/>
          <a:p>
            <a:pPr>
              <a:spcBef>
                <a:spcPts val="0"/>
              </a:spcBef>
              <a:spcAft>
                <a:spcPts val="600"/>
              </a:spcAft>
            </a:pPr>
            <a:r>
              <a:rPr lang="en-US" sz="2000" dirty="0" smtClean="0"/>
              <a:t>For each claim, the worksheets will ask a series of questions to resolve the following questions:</a:t>
            </a:r>
          </a:p>
          <a:p>
            <a:pPr lvl="1">
              <a:spcBef>
                <a:spcPts val="0"/>
              </a:spcBef>
              <a:spcAft>
                <a:spcPts val="600"/>
              </a:spcAft>
            </a:pPr>
            <a:r>
              <a:rPr lang="en-US" sz="2000" dirty="0" smtClean="0"/>
              <a:t>Does the claim recite functional language?</a:t>
            </a:r>
          </a:p>
          <a:p>
            <a:pPr lvl="2">
              <a:spcBef>
                <a:spcPts val="0"/>
              </a:spcBef>
              <a:spcAft>
                <a:spcPts val="600"/>
              </a:spcAft>
            </a:pPr>
            <a:r>
              <a:rPr lang="en-US" sz="1800" dirty="0" smtClean="0"/>
              <a:t>Is </a:t>
            </a:r>
            <a:r>
              <a:rPr lang="en-US" sz="1800" dirty="0"/>
              <a:t>§ 112(f</a:t>
            </a:r>
            <a:r>
              <a:rPr lang="en-US" sz="1800" dirty="0" smtClean="0"/>
              <a:t>) invoked or not invoked?</a:t>
            </a:r>
          </a:p>
          <a:p>
            <a:pPr lvl="1">
              <a:spcBef>
                <a:spcPts val="0"/>
              </a:spcBef>
              <a:spcAft>
                <a:spcPts val="600"/>
              </a:spcAft>
            </a:pPr>
            <a:r>
              <a:rPr lang="en-US" sz="2000" dirty="0" smtClean="0"/>
              <a:t>Does the </a:t>
            </a:r>
            <a:r>
              <a:rPr lang="en-US" sz="2000" dirty="0"/>
              <a:t>functional language </a:t>
            </a:r>
            <a:r>
              <a:rPr lang="en-US" sz="2000" dirty="0" smtClean="0"/>
              <a:t>impose any limits on the claim?</a:t>
            </a:r>
          </a:p>
          <a:p>
            <a:pPr lvl="2">
              <a:spcBef>
                <a:spcPts val="0"/>
              </a:spcBef>
              <a:spcAft>
                <a:spcPts val="600"/>
              </a:spcAft>
            </a:pPr>
            <a:r>
              <a:rPr lang="en-US" sz="1800" dirty="0" smtClean="0"/>
              <a:t>Is a structure, a material or an act recited with the function?</a:t>
            </a:r>
          </a:p>
          <a:p>
            <a:pPr lvl="2">
              <a:spcBef>
                <a:spcPts val="0"/>
              </a:spcBef>
              <a:spcAft>
                <a:spcPts val="600"/>
              </a:spcAft>
            </a:pPr>
            <a:r>
              <a:rPr lang="en-US" sz="1800" dirty="0" smtClean="0"/>
              <a:t>Does the function relate to an intended use or result?</a:t>
            </a:r>
          </a:p>
          <a:p>
            <a:pPr lvl="1">
              <a:spcBef>
                <a:spcPts val="0"/>
              </a:spcBef>
              <a:spcAft>
                <a:spcPts val="600"/>
              </a:spcAft>
            </a:pPr>
            <a:r>
              <a:rPr lang="en-US" sz="2000" dirty="0" smtClean="0"/>
              <a:t>Are the boundaries of the functional language clear?</a:t>
            </a:r>
          </a:p>
          <a:p>
            <a:pPr lvl="2">
              <a:spcBef>
                <a:spcPts val="0"/>
              </a:spcBef>
              <a:spcAft>
                <a:spcPts val="600"/>
              </a:spcAft>
            </a:pPr>
            <a:r>
              <a:rPr lang="en-US" sz="1800" dirty="0" smtClean="0"/>
              <a:t>If not, what is the appropriate action by the examiner?</a:t>
            </a:r>
          </a:p>
          <a:p>
            <a:pPr lvl="2">
              <a:spcBef>
                <a:spcPts val="0"/>
              </a:spcBef>
              <a:spcAft>
                <a:spcPts val="600"/>
              </a:spcAft>
            </a:pPr>
            <a:r>
              <a:rPr lang="en-US" sz="1800" dirty="0" smtClean="0"/>
              <a:t>How can art be applied to the claim?</a:t>
            </a:r>
          </a:p>
          <a:p>
            <a:pPr lvl="1">
              <a:spcBef>
                <a:spcPts val="0"/>
              </a:spcBef>
              <a:spcAft>
                <a:spcPts val="600"/>
              </a:spcAft>
            </a:pPr>
            <a:r>
              <a:rPr lang="en-US" sz="2000" dirty="0" smtClean="0">
                <a:solidFill>
                  <a:prstClr val="black"/>
                </a:solidFill>
              </a:rPr>
              <a:t>How can the written record be clarified with respect to the claim interpretation and/or claim deficiencies?</a:t>
            </a:r>
          </a:p>
        </p:txBody>
      </p:sp>
      <p:sp>
        <p:nvSpPr>
          <p:cNvPr id="2" name="Title 1"/>
          <p:cNvSpPr>
            <a:spLocks noGrp="1"/>
          </p:cNvSpPr>
          <p:nvPr>
            <p:ph type="title"/>
          </p:nvPr>
        </p:nvSpPr>
        <p:spPr>
          <a:xfrm>
            <a:off x="457200" y="176230"/>
            <a:ext cx="8229600" cy="778774"/>
          </a:xfrm>
        </p:spPr>
        <p:txBody>
          <a:bodyPr>
            <a:normAutofit/>
          </a:bodyPr>
          <a:lstStyle/>
          <a:p>
            <a:r>
              <a:rPr lang="en-US" sz="2800" dirty="0" smtClean="0"/>
              <a:t>Analysis</a:t>
            </a:r>
            <a:endParaRPr lang="en-US" sz="2800" dirty="0"/>
          </a:p>
        </p:txBody>
      </p:sp>
    </p:spTree>
    <p:extLst>
      <p:ext uri="{BB962C8B-B14F-4D97-AF65-F5344CB8AC3E}">
        <p14:creationId xmlns:p14="http://schemas.microsoft.com/office/powerpoint/2010/main" val="40182848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dirty="0" smtClean="0"/>
              <a:t>Participants should now step through the claims of the selected example, using the worksheet to guide their analysis</a:t>
            </a:r>
          </a:p>
          <a:p>
            <a:r>
              <a:rPr lang="en-US" dirty="0" smtClean="0"/>
              <a:t>After completing the worksheets, participants are encouraged to discuss the analysis and any questions with each other and the instructor</a:t>
            </a:r>
            <a:endParaRPr lang="en-US" dirty="0"/>
          </a:p>
        </p:txBody>
      </p:sp>
      <p:sp>
        <p:nvSpPr>
          <p:cNvPr id="3" name="Title 2"/>
          <p:cNvSpPr>
            <a:spLocks noGrp="1"/>
          </p:cNvSpPr>
          <p:nvPr>
            <p:ph type="title"/>
          </p:nvPr>
        </p:nvSpPr>
        <p:spPr>
          <a:xfrm>
            <a:off x="457200" y="309580"/>
            <a:ext cx="8229600" cy="664087"/>
          </a:xfrm>
        </p:spPr>
        <p:txBody>
          <a:bodyPr>
            <a:normAutofit/>
          </a:bodyPr>
          <a:lstStyle/>
          <a:p>
            <a:r>
              <a:rPr lang="en-US" sz="2800" dirty="0" smtClean="0"/>
              <a:t>Hands-on Workshop Examples</a:t>
            </a:r>
            <a:endParaRPr lang="en-US" sz="2800" dirty="0"/>
          </a:p>
        </p:txBody>
      </p:sp>
    </p:spTree>
    <p:extLst>
      <p:ext uri="{BB962C8B-B14F-4D97-AF65-F5344CB8AC3E}">
        <p14:creationId xmlns:p14="http://schemas.microsoft.com/office/powerpoint/2010/main" val="31086350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a:p>
        </p:txBody>
      </p:sp>
      <p:sp>
        <p:nvSpPr>
          <p:cNvPr id="2" name="Title 1"/>
          <p:cNvSpPr>
            <a:spLocks noGrp="1"/>
          </p:cNvSpPr>
          <p:nvPr>
            <p:ph type="title"/>
          </p:nvPr>
        </p:nvSpPr>
        <p:spPr>
          <a:xfrm>
            <a:off x="457200" y="146290"/>
            <a:ext cx="8229600" cy="952500"/>
          </a:xfrm>
        </p:spPr>
        <p:txBody>
          <a:bodyPr>
            <a:normAutofit/>
          </a:bodyPr>
          <a:lstStyle/>
          <a:p>
            <a:r>
              <a:rPr lang="en-US" sz="2800" dirty="0" smtClean="0"/>
              <a:t>Training Code and Survey</a:t>
            </a:r>
            <a:endParaRPr lang="en-US" sz="2800" dirty="0"/>
          </a:p>
        </p:txBody>
      </p:sp>
    </p:spTree>
    <p:extLst>
      <p:ext uri="{BB962C8B-B14F-4D97-AF65-F5344CB8AC3E}">
        <p14:creationId xmlns:p14="http://schemas.microsoft.com/office/powerpoint/2010/main" val="10229332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392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5667" y="1032933"/>
            <a:ext cx="8229600" cy="4139654"/>
          </a:xfrm>
        </p:spPr>
        <p:txBody>
          <a:bodyPr>
            <a:noAutofit/>
          </a:bodyPr>
          <a:lstStyle/>
          <a:p>
            <a:pPr marL="380985" lvl="2" indent="-380985" defTabSz="761970" fontAlgn="base">
              <a:spcBef>
                <a:spcPts val="0"/>
              </a:spcBef>
              <a:spcAft>
                <a:spcPts val="600"/>
              </a:spcAft>
              <a:buFont typeface="Arial" pitchFamily="34" charset="0"/>
              <a:buChar char="•"/>
            </a:pPr>
            <a:r>
              <a:rPr lang="en-US" dirty="0" smtClean="0">
                <a:solidFill>
                  <a:prstClr val="black"/>
                </a:solidFill>
                <a:latin typeface="+mn-lt"/>
              </a:rPr>
              <a:t>Focuses on interpreting and evaluating definiteness of functional claim limitations in product claims </a:t>
            </a:r>
          </a:p>
          <a:p>
            <a:pPr marL="380985" lvl="2" indent="-380985" defTabSz="761970" fontAlgn="base">
              <a:spcBef>
                <a:spcPts val="0"/>
              </a:spcBef>
              <a:spcAft>
                <a:spcPts val="600"/>
              </a:spcAft>
              <a:buFont typeface="Arial" pitchFamily="34" charset="0"/>
              <a:buChar char="•"/>
            </a:pPr>
            <a:r>
              <a:rPr lang="en-US" dirty="0" smtClean="0">
                <a:solidFill>
                  <a:prstClr val="black"/>
                </a:solidFill>
                <a:latin typeface="+mn-lt"/>
              </a:rPr>
              <a:t>Part I: </a:t>
            </a:r>
          </a:p>
          <a:p>
            <a:pPr marL="761970" lvl="3" indent="-380985" defTabSz="761970" fontAlgn="base">
              <a:spcBef>
                <a:spcPts val="0"/>
              </a:spcBef>
              <a:spcAft>
                <a:spcPts val="600"/>
              </a:spcAft>
              <a:buFont typeface="Segoe UI" panose="020B0502040204020203" pitchFamily="34" charset="0"/>
              <a:buChar char="−"/>
            </a:pPr>
            <a:r>
              <a:rPr lang="en-US" sz="2000" dirty="0" smtClean="0">
                <a:solidFill>
                  <a:prstClr val="black"/>
                </a:solidFill>
                <a:latin typeface="+mn-lt"/>
              </a:rPr>
              <a:t>Discuss the importance of properly considering functional claim limitations </a:t>
            </a:r>
          </a:p>
          <a:p>
            <a:pPr marL="761970" lvl="3" indent="-380985" defTabSz="761970" fontAlgn="base">
              <a:spcBef>
                <a:spcPts val="0"/>
              </a:spcBef>
              <a:spcAft>
                <a:spcPts val="600"/>
              </a:spcAft>
              <a:buFont typeface="Segoe UI" panose="020B0502040204020203" pitchFamily="34" charset="0"/>
              <a:buChar char="−"/>
            </a:pPr>
            <a:r>
              <a:rPr lang="en-US" sz="2000" dirty="0" smtClean="0">
                <a:latin typeface="+mn-lt"/>
              </a:rPr>
              <a:t>Discuss the potential pitfalls if functional language is not given appropriate weight and if the claim boundaries are not clearly defined </a:t>
            </a:r>
          </a:p>
          <a:p>
            <a:pPr marL="380985" lvl="2" indent="-380985" defTabSz="761970" fontAlgn="base">
              <a:spcBef>
                <a:spcPts val="0"/>
              </a:spcBef>
              <a:spcAft>
                <a:spcPts val="600"/>
              </a:spcAft>
              <a:buFont typeface="Arial" pitchFamily="34" charset="0"/>
              <a:buChar char="•"/>
            </a:pPr>
            <a:r>
              <a:rPr lang="en-US" dirty="0" smtClean="0">
                <a:solidFill>
                  <a:prstClr val="black"/>
                </a:solidFill>
                <a:latin typeface="+mn-lt"/>
              </a:rPr>
              <a:t>Part II:</a:t>
            </a:r>
          </a:p>
          <a:p>
            <a:pPr marL="761970" lvl="3" indent="-380985" defTabSz="761970" fontAlgn="base">
              <a:spcBef>
                <a:spcPts val="0"/>
              </a:spcBef>
              <a:spcAft>
                <a:spcPts val="600"/>
              </a:spcAft>
              <a:buFont typeface="Segoe UI" panose="020B0502040204020203" pitchFamily="34" charset="0"/>
              <a:buChar char="−"/>
            </a:pPr>
            <a:r>
              <a:rPr lang="en-US" sz="2000" dirty="0" smtClean="0">
                <a:solidFill>
                  <a:prstClr val="black"/>
                </a:solidFill>
                <a:latin typeface="+mn-lt"/>
              </a:rPr>
              <a:t>A hypothetical example to practice identifying functional language, evaluating whether the language imposes limits on the claim, and determining whether the language is definite</a:t>
            </a:r>
          </a:p>
        </p:txBody>
      </p:sp>
      <p:sp>
        <p:nvSpPr>
          <p:cNvPr id="4" name="Title 3"/>
          <p:cNvSpPr>
            <a:spLocks noGrp="1"/>
          </p:cNvSpPr>
          <p:nvPr>
            <p:ph type="title"/>
          </p:nvPr>
        </p:nvSpPr>
        <p:spPr>
          <a:xfrm>
            <a:off x="389466" y="123313"/>
            <a:ext cx="8229600" cy="909620"/>
          </a:xfrm>
        </p:spPr>
        <p:txBody>
          <a:bodyPr>
            <a:normAutofit/>
          </a:bodyPr>
          <a:lstStyle/>
          <a:p>
            <a:r>
              <a:rPr lang="en-US" sz="2800" dirty="0" smtClean="0"/>
              <a:t>Overview of Workshop</a:t>
            </a:r>
            <a:endParaRPr lang="en-US" sz="2800" dirty="0"/>
          </a:p>
        </p:txBody>
      </p:sp>
    </p:spTree>
    <p:extLst>
      <p:ext uri="{BB962C8B-B14F-4D97-AF65-F5344CB8AC3E}">
        <p14:creationId xmlns:p14="http://schemas.microsoft.com/office/powerpoint/2010/main" val="788493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9467" y="838746"/>
            <a:ext cx="8229600" cy="4105787"/>
          </a:xfrm>
        </p:spPr>
        <p:txBody>
          <a:bodyPr>
            <a:noAutofit/>
          </a:bodyPr>
          <a:lstStyle/>
          <a:p>
            <a:pPr marL="380985" lvl="2" indent="-380985" defTabSz="761970" fontAlgn="base">
              <a:spcBef>
                <a:spcPts val="0"/>
              </a:spcBef>
              <a:spcAft>
                <a:spcPts val="600"/>
              </a:spcAft>
              <a:buFont typeface="Arial" pitchFamily="34" charset="0"/>
              <a:buChar char="•"/>
            </a:pPr>
            <a:r>
              <a:rPr lang="en-US" sz="1800" dirty="0" smtClean="0">
                <a:latin typeface="+mn-lt"/>
              </a:rPr>
              <a:t>Understand the importance of properly interpreting functional language in claims</a:t>
            </a:r>
          </a:p>
          <a:p>
            <a:pPr marL="761970" lvl="3" indent="-380985" defTabSz="761970" fontAlgn="base">
              <a:spcBef>
                <a:spcPts val="0"/>
              </a:spcBef>
              <a:spcAft>
                <a:spcPts val="600"/>
              </a:spcAft>
              <a:buFont typeface="Segoe UI" panose="020B0502040204020203" pitchFamily="34" charset="0"/>
              <a:buChar char="−"/>
            </a:pPr>
            <a:r>
              <a:rPr lang="en-US" sz="1600" dirty="0" smtClean="0">
                <a:latin typeface="+mn-lt"/>
              </a:rPr>
              <a:t>Claims define the boundaries of patent protection for the invention – all words in a claim must be considered</a:t>
            </a:r>
          </a:p>
          <a:p>
            <a:pPr marL="380985" lvl="2" indent="-380985" defTabSz="761970" fontAlgn="base">
              <a:spcBef>
                <a:spcPts val="0"/>
              </a:spcBef>
              <a:spcAft>
                <a:spcPts val="600"/>
              </a:spcAft>
              <a:buFont typeface="Arial" pitchFamily="34" charset="0"/>
              <a:buChar char="•"/>
            </a:pPr>
            <a:r>
              <a:rPr lang="en-US" sz="1800" dirty="0" smtClean="0">
                <a:latin typeface="+mn-lt"/>
              </a:rPr>
              <a:t>Recognize definiteness issues that may arise with respect to functional language and understand how to resolve them during examination</a:t>
            </a:r>
          </a:p>
          <a:p>
            <a:pPr marL="761970" lvl="3" indent="-380985" defTabSz="761970" fontAlgn="base">
              <a:spcBef>
                <a:spcPts val="0"/>
              </a:spcBef>
              <a:spcAft>
                <a:spcPts val="600"/>
              </a:spcAft>
              <a:buFont typeface="Segoe UI" panose="020B0502040204020203" pitchFamily="34" charset="0"/>
              <a:buChar char="−"/>
            </a:pPr>
            <a:r>
              <a:rPr lang="en-US" sz="1600" dirty="0">
                <a:latin typeface="+mn-lt"/>
              </a:rPr>
              <a:t>If a claim is unclear, raising and resolving § 112(b) issues in the written record will enhance patent quality by reflecting the mutual understanding of the scope and content of the claim reached by the examiner and the </a:t>
            </a:r>
            <a:r>
              <a:rPr lang="en-US" sz="1600" dirty="0" smtClean="0">
                <a:latin typeface="+mn-lt"/>
              </a:rPr>
              <a:t>applicant</a:t>
            </a:r>
          </a:p>
          <a:p>
            <a:pPr marL="380985" lvl="2" indent="-380985" defTabSz="761970" fontAlgn="base">
              <a:spcBef>
                <a:spcPts val="0"/>
              </a:spcBef>
              <a:spcAft>
                <a:spcPts val="600"/>
              </a:spcAft>
              <a:buFont typeface="Arial" pitchFamily="34" charset="0"/>
              <a:buChar char="•"/>
            </a:pPr>
            <a:r>
              <a:rPr lang="en-US" sz="1800" dirty="0" smtClean="0">
                <a:solidFill>
                  <a:prstClr val="black"/>
                </a:solidFill>
                <a:latin typeface="+mn-lt"/>
              </a:rPr>
              <a:t>Ensure that the written record clearly establishes the boundaries of functional language in claims</a:t>
            </a:r>
          </a:p>
          <a:p>
            <a:pPr marL="761970" lvl="3" indent="-380985" defTabSz="761970" fontAlgn="base">
              <a:spcBef>
                <a:spcPts val="0"/>
              </a:spcBef>
              <a:spcAft>
                <a:spcPts val="600"/>
              </a:spcAft>
              <a:buFont typeface="Segoe UI" panose="020B0502040204020203" pitchFamily="34" charset="0"/>
              <a:buChar char="−"/>
            </a:pPr>
            <a:r>
              <a:rPr lang="en-US" sz="1600" dirty="0" smtClean="0">
                <a:solidFill>
                  <a:prstClr val="black"/>
                </a:solidFill>
                <a:latin typeface="+mn-lt"/>
              </a:rPr>
              <a:t>Provides public notice of the scope of coverage </a:t>
            </a:r>
          </a:p>
          <a:p>
            <a:pPr marL="761970" lvl="3" indent="-380985" defTabSz="761970" fontAlgn="base">
              <a:spcBef>
                <a:spcPts val="0"/>
              </a:spcBef>
              <a:spcAft>
                <a:spcPts val="600"/>
              </a:spcAft>
              <a:buFont typeface="Segoe UI" panose="020B0502040204020203" pitchFamily="34" charset="0"/>
              <a:buChar char="−"/>
            </a:pPr>
            <a:r>
              <a:rPr lang="en-US" sz="1600" dirty="0" smtClean="0">
                <a:solidFill>
                  <a:prstClr val="black"/>
                </a:solidFill>
                <a:latin typeface="+mn-lt"/>
              </a:rPr>
              <a:t>Serves as a source of claim interpretation for the Patent Trial and Appeal Board (PTAB) and courts</a:t>
            </a:r>
          </a:p>
          <a:p>
            <a:pPr marL="380985" lvl="2" indent="-380985" defTabSz="761970" fontAlgn="base">
              <a:spcBef>
                <a:spcPts val="0"/>
              </a:spcBef>
              <a:spcAft>
                <a:spcPts val="600"/>
              </a:spcAft>
              <a:buFont typeface="Arial" pitchFamily="34" charset="0"/>
              <a:buChar char="•"/>
            </a:pPr>
            <a:endParaRPr lang="en-US" sz="1800" dirty="0">
              <a:solidFill>
                <a:prstClr val="black"/>
              </a:solidFill>
              <a:latin typeface="+mn-lt"/>
            </a:endParaRPr>
          </a:p>
          <a:p>
            <a:pPr marL="380985" lvl="2" indent="-380985" defTabSz="761970" fontAlgn="base">
              <a:spcBef>
                <a:spcPts val="0"/>
              </a:spcBef>
              <a:spcAft>
                <a:spcPts val="600"/>
              </a:spcAft>
              <a:buFont typeface="Arial" pitchFamily="34" charset="0"/>
              <a:buChar char="•"/>
            </a:pPr>
            <a:endParaRPr lang="en-US" sz="1800" dirty="0" smtClean="0">
              <a:solidFill>
                <a:prstClr val="black"/>
              </a:solidFill>
              <a:latin typeface="+mn-lt"/>
            </a:endParaRPr>
          </a:p>
          <a:p>
            <a:pPr marL="380985" lvl="2" indent="-380985" defTabSz="761970" fontAlgn="base">
              <a:spcBef>
                <a:spcPts val="0"/>
              </a:spcBef>
              <a:spcAft>
                <a:spcPts val="600"/>
              </a:spcAft>
              <a:buFont typeface="Arial" pitchFamily="34" charset="0"/>
              <a:buChar char="•"/>
            </a:pPr>
            <a:endParaRPr lang="en-US" sz="1100" dirty="0">
              <a:solidFill>
                <a:prstClr val="black"/>
              </a:solidFill>
              <a:latin typeface="+mn-lt"/>
            </a:endParaRPr>
          </a:p>
          <a:p>
            <a:pPr marL="380985" lvl="2" indent="-380985" defTabSz="761970" fontAlgn="base">
              <a:spcBef>
                <a:spcPts val="0"/>
              </a:spcBef>
              <a:spcAft>
                <a:spcPts val="600"/>
              </a:spcAft>
              <a:buFont typeface="Arial" pitchFamily="34" charset="0"/>
              <a:buChar char="•"/>
            </a:pPr>
            <a:endParaRPr lang="en-US" sz="1800" dirty="0">
              <a:solidFill>
                <a:prstClr val="black"/>
              </a:solidFill>
              <a:latin typeface="+mn-lt"/>
            </a:endParaRPr>
          </a:p>
        </p:txBody>
      </p:sp>
      <p:sp>
        <p:nvSpPr>
          <p:cNvPr id="4" name="Title 3"/>
          <p:cNvSpPr>
            <a:spLocks noGrp="1"/>
          </p:cNvSpPr>
          <p:nvPr>
            <p:ph type="title"/>
          </p:nvPr>
        </p:nvSpPr>
        <p:spPr>
          <a:xfrm>
            <a:off x="457200" y="72513"/>
            <a:ext cx="8229600" cy="952500"/>
          </a:xfrm>
        </p:spPr>
        <p:txBody>
          <a:bodyPr>
            <a:normAutofit/>
          </a:bodyPr>
          <a:lstStyle/>
          <a:p>
            <a:r>
              <a:rPr lang="en-US" sz="2800" dirty="0" smtClean="0"/>
              <a:t>Workshop Goals</a:t>
            </a:r>
            <a:endParaRPr lang="en-US" sz="2800" dirty="0"/>
          </a:p>
        </p:txBody>
      </p:sp>
    </p:spTree>
    <p:extLst>
      <p:ext uri="{BB962C8B-B14F-4D97-AF65-F5344CB8AC3E}">
        <p14:creationId xmlns:p14="http://schemas.microsoft.com/office/powerpoint/2010/main" val="4220140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3025"/>
            <a:ext cx="8048625" cy="3990975"/>
          </a:xfrm>
        </p:spPr>
        <p:txBody>
          <a:bodyPr>
            <a:noAutofit/>
          </a:bodyPr>
          <a:lstStyle/>
          <a:p>
            <a:pPr>
              <a:spcBef>
                <a:spcPts val="0"/>
              </a:spcBef>
              <a:spcAft>
                <a:spcPts val="300"/>
              </a:spcAft>
            </a:pPr>
            <a:r>
              <a:rPr lang="en-US" sz="1600" dirty="0" smtClean="0"/>
              <a:t>Patentability issues will be overlooked, especially under </a:t>
            </a:r>
            <a:r>
              <a:rPr lang="en-US" sz="16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en-US" sz="1600" dirty="0" smtClean="0"/>
              <a:t>112(a) and (b)</a:t>
            </a:r>
          </a:p>
          <a:p>
            <a:pPr>
              <a:spcBef>
                <a:spcPts val="0"/>
              </a:spcBef>
              <a:spcAft>
                <a:spcPts val="300"/>
              </a:spcAft>
            </a:pPr>
            <a:r>
              <a:rPr lang="en-US" sz="1600" dirty="0" smtClean="0"/>
              <a:t>The applicant may argue, or it may be apparent, that the functional language limitations should have been given weight, thus necessitating a non-final office action</a:t>
            </a:r>
          </a:p>
          <a:p>
            <a:pPr>
              <a:spcBef>
                <a:spcPts val="0"/>
              </a:spcBef>
              <a:spcAft>
                <a:spcPts val="300"/>
              </a:spcAft>
            </a:pPr>
            <a:r>
              <a:rPr lang="en-US" sz="1600" dirty="0" smtClean="0"/>
              <a:t>PTAB </a:t>
            </a:r>
            <a:r>
              <a:rPr lang="en-US" sz="1600" dirty="0"/>
              <a:t>may not support </a:t>
            </a:r>
            <a:r>
              <a:rPr lang="en-US" sz="1600" dirty="0" smtClean="0"/>
              <a:t>examiner’s </a:t>
            </a:r>
            <a:r>
              <a:rPr lang="en-US" sz="1600" dirty="0"/>
              <a:t>rejection if based on improper claim </a:t>
            </a:r>
            <a:r>
              <a:rPr lang="en-US" sz="1600" dirty="0" smtClean="0"/>
              <a:t>interpretation</a:t>
            </a:r>
            <a:endParaRPr lang="en-US" sz="1600" dirty="0"/>
          </a:p>
          <a:p>
            <a:pPr>
              <a:spcBef>
                <a:spcPts val="0"/>
              </a:spcBef>
              <a:spcAft>
                <a:spcPts val="300"/>
              </a:spcAft>
            </a:pPr>
            <a:r>
              <a:rPr lang="en-US" sz="1600" dirty="0"/>
              <a:t>The patentee, licensees, competitors, and the public may consider the scope of patent coverage to be different than the application scope understood by the examiner</a:t>
            </a:r>
          </a:p>
          <a:p>
            <a:pPr>
              <a:spcBef>
                <a:spcPts val="0"/>
              </a:spcBef>
              <a:spcAft>
                <a:spcPts val="300"/>
              </a:spcAft>
            </a:pPr>
            <a:r>
              <a:rPr lang="en-US" sz="1600" dirty="0" smtClean="0"/>
              <a:t>Patented claims will be vulnerable to validity challenges because the search was based on an incorrect claim interpretation, which can cause failure to find the best prior art</a:t>
            </a:r>
          </a:p>
          <a:p>
            <a:pPr lvl="1">
              <a:spcBef>
                <a:spcPts val="0"/>
              </a:spcBef>
              <a:spcAft>
                <a:spcPts val="300"/>
              </a:spcAft>
            </a:pPr>
            <a:r>
              <a:rPr lang="en-US" sz="1600" dirty="0"/>
              <a:t>The patent may be involved in unnecessary litigation, interferences, reissues, </a:t>
            </a:r>
            <a:r>
              <a:rPr lang="en-US" sz="1600" i="1" dirty="0"/>
              <a:t>ex parte</a:t>
            </a:r>
            <a:r>
              <a:rPr lang="en-US" sz="1600" dirty="0"/>
              <a:t> reexaminations, </a:t>
            </a:r>
            <a:r>
              <a:rPr lang="en-US" sz="1600" i="1" dirty="0"/>
              <a:t>inter partes </a:t>
            </a:r>
            <a:r>
              <a:rPr lang="en-US" sz="1600" dirty="0"/>
              <a:t>reviews, supplemental examinations, and post-grant </a:t>
            </a:r>
            <a:r>
              <a:rPr lang="en-US" sz="1600" dirty="0" smtClean="0"/>
              <a:t>proceedings</a:t>
            </a:r>
            <a:endParaRPr lang="en-US" sz="1600" dirty="0"/>
          </a:p>
        </p:txBody>
      </p:sp>
      <p:sp>
        <p:nvSpPr>
          <p:cNvPr id="2" name="Title 1"/>
          <p:cNvSpPr>
            <a:spLocks noGrp="1"/>
          </p:cNvSpPr>
          <p:nvPr>
            <p:ph type="title"/>
          </p:nvPr>
        </p:nvSpPr>
        <p:spPr>
          <a:xfrm>
            <a:off x="457200" y="519130"/>
            <a:ext cx="8229600" cy="500045"/>
          </a:xfrm>
        </p:spPr>
        <p:txBody>
          <a:bodyPr>
            <a:noAutofit/>
          </a:bodyPr>
          <a:lstStyle/>
          <a:p>
            <a:r>
              <a:rPr lang="en-US" sz="2800" dirty="0" smtClean="0"/>
              <a:t>Functional Language: Potential Pitfalls If Not Given Weight During Examination</a:t>
            </a:r>
            <a:endParaRPr lang="en-US" sz="2800" b="0" dirty="0"/>
          </a:p>
        </p:txBody>
      </p:sp>
    </p:spTree>
    <p:extLst>
      <p:ext uri="{BB962C8B-B14F-4D97-AF65-F5344CB8AC3E}">
        <p14:creationId xmlns:p14="http://schemas.microsoft.com/office/powerpoint/2010/main" val="1810966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9852"/>
            <a:ext cx="8048625" cy="4011298"/>
          </a:xfrm>
        </p:spPr>
        <p:txBody>
          <a:bodyPr>
            <a:noAutofit/>
          </a:bodyPr>
          <a:lstStyle/>
          <a:p>
            <a:pPr>
              <a:spcBef>
                <a:spcPts val="0"/>
              </a:spcBef>
              <a:spcAft>
                <a:spcPts val="600"/>
              </a:spcAft>
            </a:pPr>
            <a:r>
              <a:rPr lang="en-US" sz="1600" dirty="0" smtClean="0"/>
              <a:t>The prior art search may not encompass the best art </a:t>
            </a:r>
            <a:endParaRPr lang="en-US" sz="1600" dirty="0"/>
          </a:p>
          <a:p>
            <a:pPr>
              <a:spcBef>
                <a:spcPts val="0"/>
              </a:spcBef>
              <a:spcAft>
                <a:spcPts val="600"/>
              </a:spcAft>
            </a:pPr>
            <a:r>
              <a:rPr lang="en-US" sz="1600" dirty="0" smtClean="0"/>
              <a:t>Applicants are not notified of deficiencies and miss the opportunity to clarify the claim</a:t>
            </a:r>
          </a:p>
          <a:p>
            <a:pPr>
              <a:spcBef>
                <a:spcPts val="0"/>
              </a:spcBef>
              <a:spcAft>
                <a:spcPts val="600"/>
              </a:spcAft>
            </a:pPr>
            <a:r>
              <a:rPr lang="en-US" sz="1600" dirty="0" smtClean="0"/>
              <a:t>PTAB </a:t>
            </a:r>
            <a:r>
              <a:rPr lang="en-US" sz="1600" dirty="0"/>
              <a:t>may not support an examiner’s rejection if based on improper claim </a:t>
            </a:r>
            <a:r>
              <a:rPr lang="en-US" sz="1600" dirty="0" smtClean="0"/>
              <a:t>interpretation, </a:t>
            </a:r>
            <a:r>
              <a:rPr lang="en-US" sz="1600" dirty="0"/>
              <a:t>thus resulting in a reversal or a remand for further prosecution</a:t>
            </a:r>
          </a:p>
          <a:p>
            <a:pPr>
              <a:spcBef>
                <a:spcPts val="0"/>
              </a:spcBef>
              <a:spcAft>
                <a:spcPts val="600"/>
              </a:spcAft>
            </a:pPr>
            <a:r>
              <a:rPr lang="en-US" sz="1600" dirty="0" smtClean="0"/>
              <a:t>The patent owner may believe that the patent covers more than is justified and may over-assert the patent rights against competitors</a:t>
            </a:r>
          </a:p>
          <a:p>
            <a:pPr>
              <a:spcBef>
                <a:spcPts val="0"/>
              </a:spcBef>
              <a:spcAft>
                <a:spcPts val="600"/>
              </a:spcAft>
            </a:pPr>
            <a:r>
              <a:rPr lang="en-US" sz="1600" dirty="0" smtClean="0"/>
              <a:t>Competitors </a:t>
            </a:r>
            <a:r>
              <a:rPr lang="en-US" sz="1600" dirty="0"/>
              <a:t>and the public may </a:t>
            </a:r>
            <a:r>
              <a:rPr lang="en-US" sz="1600" dirty="0" smtClean="0"/>
              <a:t>not understand the </a:t>
            </a:r>
            <a:r>
              <a:rPr lang="en-US" sz="1600" dirty="0"/>
              <a:t>scope of </a:t>
            </a:r>
            <a:r>
              <a:rPr lang="en-US" sz="1600" dirty="0" smtClean="0"/>
              <a:t>coverage, which can hinder </a:t>
            </a:r>
            <a:r>
              <a:rPr lang="en-US" sz="1600" dirty="0"/>
              <a:t>innovation </a:t>
            </a:r>
            <a:r>
              <a:rPr lang="en-US" sz="1600" dirty="0" smtClean="0"/>
              <a:t>for fear of infringement</a:t>
            </a:r>
          </a:p>
          <a:p>
            <a:pPr>
              <a:spcBef>
                <a:spcPts val="0"/>
              </a:spcBef>
              <a:spcAft>
                <a:spcPts val="600"/>
              </a:spcAft>
            </a:pPr>
            <a:r>
              <a:rPr lang="en-US" sz="1600" dirty="0"/>
              <a:t>Patent claims with undefined boundaries are susceptible to invalidity challenges</a:t>
            </a:r>
          </a:p>
          <a:p>
            <a:pPr lvl="1">
              <a:spcBef>
                <a:spcPts val="0"/>
              </a:spcBef>
              <a:spcAft>
                <a:spcPts val="600"/>
              </a:spcAft>
            </a:pPr>
            <a:r>
              <a:rPr lang="en-US" sz="1600" dirty="0" smtClean="0"/>
              <a:t>The </a:t>
            </a:r>
            <a:r>
              <a:rPr lang="en-US" sz="1600" dirty="0"/>
              <a:t>patent may be involved in unnecessary litigation, interferences, reissues, </a:t>
            </a:r>
            <a:r>
              <a:rPr lang="en-US" sz="1600" i="1" dirty="0"/>
              <a:t>ex parte</a:t>
            </a:r>
            <a:r>
              <a:rPr lang="en-US" sz="1600" dirty="0"/>
              <a:t> reexaminations, </a:t>
            </a:r>
            <a:r>
              <a:rPr lang="en-US" sz="1600" i="1" dirty="0"/>
              <a:t>inter partes</a:t>
            </a:r>
            <a:r>
              <a:rPr lang="en-US" sz="1600" dirty="0"/>
              <a:t> reviews, supplemental examinations, and post-grant </a:t>
            </a:r>
            <a:r>
              <a:rPr lang="en-US" sz="1600" dirty="0" smtClean="0"/>
              <a:t>proceedings</a:t>
            </a:r>
            <a:endParaRPr lang="en-US" sz="1600" dirty="0"/>
          </a:p>
        </p:txBody>
      </p:sp>
      <p:sp>
        <p:nvSpPr>
          <p:cNvPr id="2" name="Title 1"/>
          <p:cNvSpPr>
            <a:spLocks noGrp="1"/>
          </p:cNvSpPr>
          <p:nvPr>
            <p:ph type="title"/>
          </p:nvPr>
        </p:nvSpPr>
        <p:spPr>
          <a:xfrm>
            <a:off x="457200" y="429324"/>
            <a:ext cx="8229600" cy="681020"/>
          </a:xfrm>
        </p:spPr>
        <p:txBody>
          <a:bodyPr>
            <a:noAutofit/>
          </a:bodyPr>
          <a:lstStyle/>
          <a:p>
            <a:r>
              <a:rPr lang="en-US" sz="2800" dirty="0" smtClean="0"/>
              <a:t>Functional Language: Potential Pitfalls If Not Evaluated for Definite Boundaries under § 112(b)</a:t>
            </a:r>
            <a:endParaRPr lang="en-US" sz="2800" b="0" dirty="0"/>
          </a:p>
        </p:txBody>
      </p:sp>
    </p:spTree>
    <p:extLst>
      <p:ext uri="{BB962C8B-B14F-4D97-AF65-F5344CB8AC3E}">
        <p14:creationId xmlns:p14="http://schemas.microsoft.com/office/powerpoint/2010/main" val="1028568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56511"/>
            <a:ext cx="8229600" cy="3533494"/>
          </a:xfrm>
        </p:spPr>
        <p:txBody>
          <a:bodyPr>
            <a:noAutofit/>
          </a:bodyPr>
          <a:lstStyle/>
          <a:p>
            <a:pPr marL="0" lvl="1" indent="0">
              <a:spcBef>
                <a:spcPts val="0"/>
              </a:spcBef>
              <a:spcAft>
                <a:spcPts val="500"/>
              </a:spcAft>
              <a:buNone/>
            </a:pPr>
            <a:r>
              <a:rPr lang="en-US" sz="1800" dirty="0"/>
              <a:t>The following example </a:t>
            </a:r>
            <a:r>
              <a:rPr lang="en-US" sz="1800" dirty="0" smtClean="0"/>
              <a:t>discusses a </a:t>
            </a:r>
            <a:r>
              <a:rPr lang="en-US" sz="1800" dirty="0"/>
              <a:t>claim having functional language </a:t>
            </a:r>
            <a:r>
              <a:rPr lang="en-US" sz="1800" dirty="0" smtClean="0"/>
              <a:t>that provides a patentable distinction to the claim, which was recently interpreted by the </a:t>
            </a:r>
            <a:r>
              <a:rPr lang="en-US" sz="1800" dirty="0"/>
              <a:t>Court of Appeals for the Federal </a:t>
            </a:r>
            <a:r>
              <a:rPr lang="en-US" sz="1800" dirty="0" smtClean="0"/>
              <a:t>Circuit. </a:t>
            </a:r>
          </a:p>
          <a:p>
            <a:pPr marL="0" lvl="1" indent="0">
              <a:spcBef>
                <a:spcPts val="0"/>
              </a:spcBef>
              <a:spcAft>
                <a:spcPts val="500"/>
              </a:spcAft>
              <a:buNone/>
            </a:pPr>
            <a:r>
              <a:rPr lang="en-US" sz="1800" dirty="0" smtClean="0"/>
              <a:t>In making its claim interpretation, among </a:t>
            </a:r>
            <a:r>
              <a:rPr lang="en-US" sz="1800" dirty="0"/>
              <a:t>other factors, the court looked to the </a:t>
            </a:r>
            <a:r>
              <a:rPr lang="en-US" sz="1800" dirty="0" smtClean="0"/>
              <a:t>prosecution history, and particularly the rejections </a:t>
            </a:r>
            <a:r>
              <a:rPr lang="en-US" sz="1800" dirty="0"/>
              <a:t>made by the examiner and the responsive arguments by the applicant in determining </a:t>
            </a:r>
            <a:r>
              <a:rPr lang="en-US" sz="1800" dirty="0" smtClean="0"/>
              <a:t>the meaning of the </a:t>
            </a:r>
            <a:r>
              <a:rPr lang="en-US" sz="1800" dirty="0"/>
              <a:t>phrase at issue </a:t>
            </a:r>
            <a:r>
              <a:rPr lang="en-US" sz="1800" dirty="0" smtClean="0"/>
              <a:t>and whether it provided a patentable distinction to the claim.  </a:t>
            </a:r>
            <a:endParaRPr lang="en-US" sz="1800" dirty="0"/>
          </a:p>
          <a:p>
            <a:pPr marL="0" lvl="1" indent="0">
              <a:spcBef>
                <a:spcPts val="0"/>
              </a:spcBef>
              <a:spcAft>
                <a:spcPts val="500"/>
              </a:spcAft>
              <a:buNone/>
            </a:pPr>
            <a:r>
              <a:rPr lang="en-US" sz="1800" dirty="0"/>
              <a:t>This example highlights:</a:t>
            </a:r>
          </a:p>
          <a:p>
            <a:pPr marL="285739" lvl="1" indent="-285739">
              <a:spcBef>
                <a:spcPts val="0"/>
              </a:spcBef>
              <a:spcAft>
                <a:spcPts val="500"/>
              </a:spcAft>
              <a:buFont typeface="Arial" panose="020B0604020202020204" pitchFamily="34" charset="0"/>
              <a:buChar char="•"/>
            </a:pPr>
            <a:r>
              <a:rPr lang="en-US" sz="1800" dirty="0" smtClean="0"/>
              <a:t>how the interpretation of functional language affects patentability (and infringement) evaluations, </a:t>
            </a:r>
            <a:r>
              <a:rPr lang="en-US" sz="1800" dirty="0"/>
              <a:t>and</a:t>
            </a:r>
          </a:p>
          <a:p>
            <a:pPr marL="285739" lvl="1" indent="-285739">
              <a:spcBef>
                <a:spcPts val="0"/>
              </a:spcBef>
              <a:spcAft>
                <a:spcPts val="500"/>
              </a:spcAft>
              <a:buFont typeface="Arial" panose="020B0604020202020204" pitchFamily="34" charset="0"/>
              <a:buChar char="•"/>
            </a:pPr>
            <a:r>
              <a:rPr lang="en-US" sz="1800" dirty="0"/>
              <a:t>the importance of the prosecution record in determining the boundaries of coverage after the patent issues.  </a:t>
            </a:r>
          </a:p>
        </p:txBody>
      </p:sp>
      <p:sp>
        <p:nvSpPr>
          <p:cNvPr id="6" name="Title 5"/>
          <p:cNvSpPr>
            <a:spLocks noGrp="1"/>
          </p:cNvSpPr>
          <p:nvPr>
            <p:ph type="title"/>
          </p:nvPr>
        </p:nvSpPr>
        <p:spPr>
          <a:xfrm>
            <a:off x="457200" y="209799"/>
            <a:ext cx="8229600" cy="764771"/>
          </a:xfrm>
        </p:spPr>
        <p:txBody>
          <a:bodyPr>
            <a:normAutofit/>
          </a:bodyPr>
          <a:lstStyle/>
          <a:p>
            <a:r>
              <a:rPr lang="en-US" sz="2800" dirty="0" smtClean="0"/>
              <a:t>Discussion Example</a:t>
            </a:r>
            <a:endParaRPr lang="en-US" sz="2800" dirty="0"/>
          </a:p>
        </p:txBody>
      </p:sp>
    </p:spTree>
    <p:extLst>
      <p:ext uri="{BB962C8B-B14F-4D97-AF65-F5344CB8AC3E}">
        <p14:creationId xmlns:p14="http://schemas.microsoft.com/office/powerpoint/2010/main" val="2439870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0074" y="1038225"/>
            <a:ext cx="8086725" cy="4229100"/>
          </a:xfrm>
        </p:spPr>
        <p:txBody>
          <a:bodyPr>
            <a:normAutofit/>
          </a:bodyPr>
          <a:lstStyle/>
          <a:p>
            <a:pPr marL="0" indent="0">
              <a:buNone/>
            </a:pPr>
            <a:r>
              <a:rPr lang="en-US" sz="2000" dirty="0" smtClean="0"/>
              <a:t>A </a:t>
            </a:r>
            <a:r>
              <a:rPr lang="en-US" sz="2000" dirty="0"/>
              <a:t>pickup truck having: </a:t>
            </a:r>
            <a:endParaRPr lang="en-US" sz="2000" dirty="0" smtClean="0"/>
          </a:p>
          <a:p>
            <a:pPr marL="0" indent="0">
              <a:buNone/>
            </a:pPr>
            <a:r>
              <a:rPr lang="en-US" sz="2000" dirty="0" smtClean="0"/>
              <a:t>	a </a:t>
            </a:r>
            <a:r>
              <a:rPr lang="en-US" sz="2000" dirty="0"/>
              <a:t>cab; </a:t>
            </a:r>
            <a:endParaRPr lang="en-US" sz="2000" dirty="0" smtClean="0"/>
          </a:p>
          <a:p>
            <a:pPr marL="0" indent="0">
              <a:buNone/>
            </a:pPr>
            <a:r>
              <a:rPr lang="en-US" sz="2000" dirty="0" smtClean="0"/>
              <a:t>	a </a:t>
            </a:r>
            <a:r>
              <a:rPr lang="en-US" sz="2000" dirty="0"/>
              <a:t>bed with two side panels connected to the cab and mounted on a frame . . . the improvement comprising: </a:t>
            </a:r>
            <a:endParaRPr lang="en-US" sz="2000" dirty="0" smtClean="0"/>
          </a:p>
          <a:p>
            <a:pPr marL="0" indent="0">
              <a:buNone/>
            </a:pPr>
            <a:r>
              <a:rPr lang="en-US" sz="2000" dirty="0" smtClean="0"/>
              <a:t>	a </a:t>
            </a:r>
            <a:r>
              <a:rPr lang="en-US" sz="2000" dirty="0"/>
              <a:t>storage compartment mounted within the bed and </a:t>
            </a:r>
            <a:r>
              <a:rPr lang="en-US" sz="2000" dirty="0" smtClean="0"/>
              <a:t>adjacent </a:t>
            </a:r>
            <a:r>
              <a:rPr lang="en-US" sz="2000" dirty="0"/>
              <a:t>to one of the wheel wells; and </a:t>
            </a:r>
            <a:endParaRPr lang="en-US" sz="2000" dirty="0" smtClean="0"/>
          </a:p>
          <a:p>
            <a:pPr marL="0" indent="0">
              <a:buNone/>
            </a:pPr>
            <a:r>
              <a:rPr lang="en-US" sz="2000" dirty="0" smtClean="0"/>
              <a:t>	at </a:t>
            </a:r>
            <a:r>
              <a:rPr lang="en-US" sz="2000" dirty="0"/>
              <a:t>least a </a:t>
            </a:r>
            <a:r>
              <a:rPr lang="en-US" sz="2000" dirty="0" smtClean="0"/>
              <a:t>portion </a:t>
            </a:r>
            <a:r>
              <a:rPr lang="en-US" sz="2000" dirty="0"/>
              <a:t>of one of the side panels is hinged to </a:t>
            </a:r>
            <a:r>
              <a:rPr lang="en-US" sz="2000" dirty="0" smtClean="0"/>
              <a:t>provide </a:t>
            </a:r>
            <a:r>
              <a:rPr lang="en-US" sz="2000" dirty="0"/>
              <a:t>access to at least a portion of the storage </a:t>
            </a:r>
            <a:r>
              <a:rPr lang="en-US" sz="2000" dirty="0" smtClean="0"/>
              <a:t>compartment </a:t>
            </a:r>
            <a:r>
              <a:rPr lang="en-US" sz="2000" dirty="0"/>
              <a:t>wherein the side panels terminate </a:t>
            </a:r>
            <a:r>
              <a:rPr lang="en-US" sz="2000" dirty="0" smtClean="0"/>
              <a:t>adjacent </a:t>
            </a:r>
            <a:r>
              <a:rPr lang="en-US" sz="2000" dirty="0"/>
              <a:t>to the frame . . . </a:t>
            </a:r>
            <a:endParaRPr lang="en-US" sz="2000" dirty="0" smtClean="0"/>
          </a:p>
          <a:p>
            <a:pPr marL="0" indent="0">
              <a:buNone/>
            </a:pPr>
            <a:r>
              <a:rPr lang="en-US" sz="2000" dirty="0" smtClean="0"/>
              <a:t>	</a:t>
            </a:r>
            <a:r>
              <a:rPr lang="en-US" sz="2000" b="1" dirty="0" smtClean="0"/>
              <a:t>wherein </a:t>
            </a:r>
            <a:r>
              <a:rPr lang="en-US" sz="2000" b="1" i="1" dirty="0"/>
              <a:t>the hinged portion is constructed such that the truck has an external appearance of a conventional pickup truck</a:t>
            </a:r>
            <a:r>
              <a:rPr lang="en-US" sz="2000" b="1" dirty="0" smtClean="0"/>
              <a:t>.</a:t>
            </a:r>
            <a:endParaRPr lang="en-US" b="1" dirty="0"/>
          </a:p>
        </p:txBody>
      </p:sp>
      <p:sp>
        <p:nvSpPr>
          <p:cNvPr id="3" name="Title 2"/>
          <p:cNvSpPr>
            <a:spLocks noGrp="1"/>
          </p:cNvSpPr>
          <p:nvPr>
            <p:ph type="title"/>
          </p:nvPr>
        </p:nvSpPr>
        <p:spPr>
          <a:xfrm>
            <a:off x="457200" y="209550"/>
            <a:ext cx="8420100" cy="762000"/>
          </a:xfrm>
        </p:spPr>
        <p:txBody>
          <a:bodyPr>
            <a:noAutofit/>
          </a:bodyPr>
          <a:lstStyle/>
          <a:p>
            <a:r>
              <a:rPr lang="en-US" sz="2800" dirty="0" smtClean="0"/>
              <a:t>Claim with Functional Limitation</a:t>
            </a:r>
            <a:endParaRPr lang="en-US" sz="2800" dirty="0"/>
          </a:p>
        </p:txBody>
      </p:sp>
    </p:spTree>
    <p:extLst>
      <p:ext uri="{BB962C8B-B14F-4D97-AF65-F5344CB8AC3E}">
        <p14:creationId xmlns:p14="http://schemas.microsoft.com/office/powerpoint/2010/main" val="1149635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This picture shows the end view of the truck with the compartment open on the left side." title="Truck Back"/>
          <p:cNvPicPr>
            <a:picLocks noChangeAspect="1"/>
          </p:cNvPicPr>
          <p:nvPr/>
        </p:nvPicPr>
        <p:blipFill>
          <a:blip r:embed="rId3"/>
          <a:stretch>
            <a:fillRect/>
          </a:stretch>
        </p:blipFill>
        <p:spPr>
          <a:xfrm>
            <a:off x="3467442" y="2729727"/>
            <a:ext cx="2664626" cy="2589033"/>
          </a:xfrm>
          <a:prstGeom prst="rect">
            <a:avLst/>
          </a:prstGeom>
        </p:spPr>
      </p:pic>
      <p:pic>
        <p:nvPicPr>
          <p:cNvPr id="2" name="Picture 1" descr="This picture shows the side of the truck with the compartment closed." title="Truck Side Closed"/>
          <p:cNvPicPr>
            <a:picLocks noChangeAspect="1"/>
          </p:cNvPicPr>
          <p:nvPr/>
        </p:nvPicPr>
        <p:blipFill>
          <a:blip r:embed="rId4"/>
          <a:stretch>
            <a:fillRect/>
          </a:stretch>
        </p:blipFill>
        <p:spPr>
          <a:xfrm>
            <a:off x="4757486" y="565379"/>
            <a:ext cx="2987697" cy="2265950"/>
          </a:xfrm>
          <a:prstGeom prst="rect">
            <a:avLst/>
          </a:prstGeom>
        </p:spPr>
      </p:pic>
      <p:sp>
        <p:nvSpPr>
          <p:cNvPr id="5" name="Content Placeholder 4"/>
          <p:cNvSpPr>
            <a:spLocks noGrp="1"/>
          </p:cNvSpPr>
          <p:nvPr>
            <p:ph idx="1"/>
          </p:nvPr>
        </p:nvSpPr>
        <p:spPr>
          <a:xfrm>
            <a:off x="215153" y="766991"/>
            <a:ext cx="3420932" cy="4276377"/>
          </a:xfrm>
        </p:spPr>
        <p:txBody>
          <a:bodyPr>
            <a:noAutofit/>
          </a:bodyPr>
          <a:lstStyle/>
          <a:p>
            <a:pPr marL="0" indent="0">
              <a:spcAft>
                <a:spcPts val="600"/>
              </a:spcAft>
              <a:buNone/>
            </a:pPr>
            <a:r>
              <a:rPr lang="en-US" sz="1800" dirty="0"/>
              <a:t>Side panel 15 extends from cut line 20 to cut line 21, and is hinged to provide access to the storage box 23. The hinges are located on the interior of the bed 12 and not visible from the exterior</a:t>
            </a:r>
            <a:r>
              <a:rPr lang="en-US" sz="1800" dirty="0" smtClean="0"/>
              <a:t>.</a:t>
            </a:r>
          </a:p>
          <a:p>
            <a:pPr marL="0" indent="0">
              <a:buNone/>
            </a:pPr>
            <a:r>
              <a:rPr lang="en-US" sz="1800" dirty="0" smtClean="0"/>
              <a:t> Interpreting the claim, the court gave weight to the functional limitation and construed it to mean that the hinged portion is constructed such that the storage compartment 23 is not obvious from the outward appearance of the pickup truck.</a:t>
            </a:r>
          </a:p>
        </p:txBody>
      </p:sp>
      <p:sp>
        <p:nvSpPr>
          <p:cNvPr id="3" name="Title 2"/>
          <p:cNvSpPr>
            <a:spLocks noGrp="1"/>
          </p:cNvSpPr>
          <p:nvPr>
            <p:ph type="title"/>
          </p:nvPr>
        </p:nvSpPr>
        <p:spPr>
          <a:xfrm>
            <a:off x="457200" y="160566"/>
            <a:ext cx="8229600" cy="606425"/>
          </a:xfrm>
        </p:spPr>
        <p:txBody>
          <a:bodyPr>
            <a:normAutofit/>
          </a:bodyPr>
          <a:lstStyle/>
          <a:p>
            <a:r>
              <a:rPr lang="en-US" sz="2800" dirty="0" smtClean="0"/>
              <a:t>Claim Interpretation</a:t>
            </a:r>
            <a:endParaRPr lang="en-US" sz="2800" dirty="0"/>
          </a:p>
        </p:txBody>
      </p:sp>
      <p:pic>
        <p:nvPicPr>
          <p:cNvPr id="4" name="Picture 3" descr="This picture shows the side of the truck with compartment open." title="Truck Side Open"/>
          <p:cNvPicPr>
            <a:picLocks noChangeAspect="1"/>
          </p:cNvPicPr>
          <p:nvPr/>
        </p:nvPicPr>
        <p:blipFill>
          <a:blip r:embed="rId5"/>
          <a:stretch>
            <a:fillRect/>
          </a:stretch>
        </p:blipFill>
        <p:spPr>
          <a:xfrm>
            <a:off x="6083300" y="2768600"/>
            <a:ext cx="3014067" cy="2274768"/>
          </a:xfrm>
          <a:prstGeom prst="rect">
            <a:avLst/>
          </a:prstGeom>
        </p:spPr>
      </p:pic>
    </p:spTree>
    <p:extLst>
      <p:ext uri="{BB962C8B-B14F-4D97-AF65-F5344CB8AC3E}">
        <p14:creationId xmlns:p14="http://schemas.microsoft.com/office/powerpoint/2010/main" val="21390377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38794"/>
            <a:ext cx="8229600" cy="866775"/>
          </a:xfrm>
        </p:spPr>
        <p:txBody>
          <a:bodyPr>
            <a:normAutofit/>
          </a:bodyPr>
          <a:lstStyle/>
          <a:p>
            <a:r>
              <a:rPr lang="en-US" sz="2800" dirty="0" smtClean="0"/>
              <a:t>Prosecution and Effect on Court Proceedings</a:t>
            </a:r>
            <a:endParaRPr lang="en-US" sz="2800" dirty="0"/>
          </a:p>
        </p:txBody>
      </p:sp>
      <p:sp>
        <p:nvSpPr>
          <p:cNvPr id="2" name="Content Placeholder 1"/>
          <p:cNvSpPr>
            <a:spLocks noGrp="1"/>
          </p:cNvSpPr>
          <p:nvPr>
            <p:ph idx="1"/>
          </p:nvPr>
        </p:nvSpPr>
        <p:spPr>
          <a:xfrm>
            <a:off x="457200" y="1104900"/>
            <a:ext cx="7972425" cy="4210050"/>
          </a:xfrm>
        </p:spPr>
        <p:txBody>
          <a:bodyPr>
            <a:normAutofit fontScale="62500" lnSpcReduction="20000"/>
          </a:bodyPr>
          <a:lstStyle/>
          <a:p>
            <a:pPr>
              <a:lnSpc>
                <a:spcPct val="120000"/>
              </a:lnSpc>
              <a:spcAft>
                <a:spcPts val="600"/>
              </a:spcAft>
            </a:pPr>
            <a:r>
              <a:rPr lang="en-US" dirty="0" smtClean="0"/>
              <a:t>During prosecution, the examiner rejected claims with the “external appearance” limitation as indefinite because the cut lines for the storage box make the claimed pickup visibly distinct from a conventional pickup.</a:t>
            </a:r>
          </a:p>
          <a:p>
            <a:pPr>
              <a:lnSpc>
                <a:spcPct val="120000"/>
              </a:lnSpc>
              <a:spcAft>
                <a:spcPts val="600"/>
              </a:spcAft>
            </a:pPr>
            <a:r>
              <a:rPr lang="en-US" dirty="0"/>
              <a:t>T</a:t>
            </a:r>
            <a:r>
              <a:rPr lang="en-US" dirty="0" smtClean="0"/>
              <a:t>he applicant overcame the rejection by persuasively arguing on the record that the ordinary interpretation of the external appearance limitation is that the outward aspects of the claimed pickup are like the outward aspects of a pickup without a storage box. </a:t>
            </a:r>
          </a:p>
          <a:p>
            <a:pPr>
              <a:lnSpc>
                <a:spcPct val="120000"/>
              </a:lnSpc>
              <a:spcAft>
                <a:spcPts val="600"/>
              </a:spcAft>
            </a:pPr>
            <a:r>
              <a:rPr lang="en-US" dirty="0" smtClean="0"/>
              <a:t>The court looked to the remarks by the examiner and applicant when interpreting the meaning of the limitation finding that the interior hinges are not obviously visible from the exterior outward appearance. </a:t>
            </a:r>
          </a:p>
          <a:p>
            <a:pPr>
              <a:lnSpc>
                <a:spcPct val="120000"/>
              </a:lnSpc>
              <a:spcAft>
                <a:spcPts val="600"/>
              </a:spcAft>
            </a:pPr>
            <a:r>
              <a:rPr lang="en-US" dirty="0" smtClean="0"/>
              <a:t>As a result, no infringement was found because the hinged portion of the storage compartment was obvious from the outward appearance of the accused pickup. </a:t>
            </a:r>
            <a:endParaRPr lang="en-US" dirty="0"/>
          </a:p>
        </p:txBody>
      </p:sp>
    </p:spTree>
    <p:extLst>
      <p:ext uri="{BB962C8B-B14F-4D97-AF65-F5344CB8AC3E}">
        <p14:creationId xmlns:p14="http://schemas.microsoft.com/office/powerpoint/2010/main" val="1986450374"/>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 Blue template w pagination">
  <a:themeElements>
    <a:clrScheme name="USPTO Brand 1">
      <a:dk1>
        <a:sysClr val="windowText" lastClr="000000"/>
      </a:dk1>
      <a:lt1>
        <a:sysClr val="window" lastClr="FFFFFF"/>
      </a:lt1>
      <a:dk2>
        <a:srgbClr val="004C97"/>
      </a:dk2>
      <a:lt2>
        <a:srgbClr val="D9D9D6"/>
      </a:lt2>
      <a:accent1>
        <a:srgbClr val="1596D1"/>
      </a:accent1>
      <a:accent2>
        <a:srgbClr val="AC2B37"/>
      </a:accent2>
      <a:accent3>
        <a:srgbClr val="88A620"/>
      </a:accent3>
      <a:accent4>
        <a:srgbClr val="6B2F75"/>
      </a:accent4>
      <a:accent5>
        <a:srgbClr val="97B8D4"/>
      </a:accent5>
      <a:accent6>
        <a:srgbClr val="C88242"/>
      </a:accent6>
      <a:hlink>
        <a:srgbClr val="004C97"/>
      </a:hlink>
      <a:folHlink>
        <a:srgbClr val="3C105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0043283710BF94A9C5FF7DE7D863DD7" ma:contentTypeVersion="7" ma:contentTypeDescription="Create a new document." ma:contentTypeScope="" ma:versionID="8536c128bfd6861f698f60bb907a1c01">
  <xsd:schema xmlns:xsd="http://www.w3.org/2001/XMLSchema" xmlns:p="http://schemas.microsoft.com/office/2006/metadata/properties" xmlns:ns2="803d8ea4-e25a-4db1-b3c1-592e19d437ee" xmlns:ns3="http://schemas.microsoft.com/sharepoint/v3/fields" targetNamespace="http://schemas.microsoft.com/office/2006/metadata/properties" ma:root="true" ma:fieldsID="db045eb5d941d7e92137175dbec37602" ns2:_="" ns3:_="">
    <xsd:import namespace="803d8ea4-e25a-4db1-b3c1-592e19d437ee"/>
    <xsd:import namespace="http://schemas.microsoft.com/sharepoint/v3/fields"/>
    <xsd:element name="properties">
      <xsd:complexType>
        <xsd:sequence>
          <xsd:element name="documentManagement">
            <xsd:complexType>
              <xsd:all>
                <xsd:element ref="ns2:Status" minOccurs="0"/>
                <xsd:element ref="ns2:Topics" minOccurs="0"/>
                <xsd:element ref="ns2:Presenter" minOccurs="0"/>
                <xsd:element ref="ns2:Number_x0020_of_x0020_Slides" minOccurs="0"/>
                <xsd:element ref="ns3:_DCDateModified" minOccurs="0"/>
                <xsd:element ref="ns3:_DCDateCreated" minOccurs="0"/>
                <xsd:element ref="ns2:Type_x0020_of_x0020_Document"/>
              </xsd:all>
            </xsd:complexType>
          </xsd:element>
        </xsd:sequence>
      </xsd:complexType>
    </xsd:element>
  </xsd:schema>
  <xsd:schema xmlns:xsd="http://www.w3.org/2001/XMLSchema" xmlns:dms="http://schemas.microsoft.com/office/2006/documentManagement/types" targetNamespace="803d8ea4-e25a-4db1-b3c1-592e19d437ee" elementFormDefault="qualified">
    <xsd:import namespace="http://schemas.microsoft.com/office/2006/documentManagement/types"/>
    <xsd:element name="Status" ma:index="8" nillable="true" ma:displayName="Status" ma:internalName="Status">
      <xsd:simpleType>
        <xsd:restriction base="dms:Note"/>
      </xsd:simpleType>
    </xsd:element>
    <xsd:element name="Topics" ma:index="9" nillable="true" ma:displayName="Topics" ma:internalName="Topics">
      <xsd:simpleType>
        <xsd:restriction base="dms:Note"/>
      </xsd:simpleType>
    </xsd:element>
    <xsd:element name="Presenter" ma:index="10" nillable="true" ma:displayName="Presenter" ma:internalName="Presenter">
      <xsd:simpleType>
        <xsd:restriction base="dms:Text">
          <xsd:maxLength value="40"/>
        </xsd:restriction>
      </xsd:simpleType>
    </xsd:element>
    <xsd:element name="Number_x0020_of_x0020_Slides" ma:index="11" nillable="true" ma:displayName="Number of Slides" ma:internalName="Number_x0020_of_x0020_Slides">
      <xsd:simpleType>
        <xsd:restriction base="dms:Number"/>
      </xsd:simpleType>
    </xsd:element>
    <xsd:element name="Type_x0020_of_x0020_Document" ma:index="14" ma:displayName="Type of Document" ma:default="Other" ma:format="Dropdown" ma:internalName="Type_x0020_of_x0020_Document">
      <xsd:simpleType>
        <xsd:union memberTypes="dms:Text">
          <xsd:simpleType>
            <xsd:restriction base="dms:Choice">
              <xsd:enumeration value="HOWTO - Desktop Tech"/>
              <xsd:enumeration value="Guidelines - Memos"/>
              <xsd:enumeration value="Forms"/>
              <xsd:enumeration value="Pay"/>
              <xsd:enumeration value="Web"/>
              <xsd:enumeration value="WebTA"/>
              <xsd:enumeration value="Other"/>
              <xsd:enumeration value="Processes/Flowcharts"/>
            </xsd:restriction>
          </xsd:simpleType>
        </xsd:union>
      </xsd:simpleType>
    </xsd:element>
  </xsd:schema>
  <xsd:schema xmlns:xsd="http://www.w3.org/2001/XMLSchema" xmlns:dms="http://schemas.microsoft.com/office/2006/documentManagement/types" targetNamespace="http://schemas.microsoft.com/sharepoint/v3/fields" elementFormDefault="qualified">
    <xsd:import namespace="http://schemas.microsoft.com/office/2006/documentManagement/types"/>
    <xsd:element name="_DCDateModified" ma:index="12" nillable="true" ma:displayName="Date Modified" ma:description="The date on which this resource was last modified" ma:format="DateTime" ma:internalName="_DCDateModified">
      <xsd:simpleType>
        <xsd:restriction base="dms:DateTime"/>
      </xsd:simpleType>
    </xsd:element>
    <xsd:element name="_DCDateCreated" ma:index="13" nillable="true" ma:displayName="Date Created" ma:description="The date on which this resource was created" ma:format="DateTime" ma:internalName="_DCDateCreated">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Number_x0020_of_x0020_Slides xmlns="803d8ea4-e25a-4db1-b3c1-592e19d437ee" xsi:nil="true"/>
    <_DCDateModified xmlns="http://schemas.microsoft.com/sharepoint/v3/fields" xsi:nil="true"/>
    <Topics xmlns="803d8ea4-e25a-4db1-b3c1-592e19d437ee" xsi:nil="true"/>
    <Type_x0020_of_x0020_Document xmlns="803d8ea4-e25a-4db1-b3c1-592e19d437ee">HowTo - Desktop Tech</Type_x0020_of_x0020_Document>
    <Status xmlns="803d8ea4-e25a-4db1-b3c1-592e19d437ee" xsi:nil="true"/>
    <Presenter xmlns="803d8ea4-e25a-4db1-b3c1-592e19d437ee" xsi:nil="true"/>
    <_DCDateCreated xmlns="http://schemas.microsoft.com/sharepoint/v3/fields" xsi:nil="true"/>
  </documentManagement>
</p:properties>
</file>

<file path=customXml/itemProps1.xml><?xml version="1.0" encoding="utf-8"?>
<ds:datastoreItem xmlns:ds="http://schemas.openxmlformats.org/officeDocument/2006/customXml" ds:itemID="{92AF93BF-1D6F-4C1B-8F2C-6F096F730647}">
  <ds:schemaRefs>
    <ds:schemaRef ds:uri="http://schemas.microsoft.com/sharepoint/v3/contenttype/forms"/>
  </ds:schemaRefs>
</ds:datastoreItem>
</file>

<file path=customXml/itemProps2.xml><?xml version="1.0" encoding="utf-8"?>
<ds:datastoreItem xmlns:ds="http://schemas.openxmlformats.org/officeDocument/2006/customXml" ds:itemID="{4D7D8BF8-1EBC-4F8A-92B3-63DE125B93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3d8ea4-e25a-4db1-b3c1-592e19d437ee"/>
    <ds:schemaRef ds:uri="http://schemas.microsoft.com/sharepoint/v3/fields"/>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20AB415A-40CC-4C61-915D-D26A86241FD5}">
  <ds:schemaRefs>
    <ds:schemaRef ds:uri="http://schemas.openxmlformats.org/package/2006/metadata/core-properties"/>
    <ds:schemaRef ds:uri="http://purl.org/dc/dcmitype/"/>
    <ds:schemaRef ds:uri="http://schemas.microsoft.com/office/2006/documentManagement/types"/>
    <ds:schemaRef ds:uri="http://schemas.microsoft.com/sharepoint/v3/fields"/>
    <ds:schemaRef ds:uri="http://purl.org/dc/elements/1.1/"/>
    <ds:schemaRef ds:uri="http://schemas.microsoft.com/office/2006/metadata/properties"/>
    <ds:schemaRef ds:uri="http://purl.org/dc/terms/"/>
    <ds:schemaRef ds:uri="803d8ea4-e25a-4db1-b3c1-592e19d437e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64084</TotalTime>
  <Words>4913</Words>
  <Application>Microsoft Office PowerPoint</Application>
  <PresentationFormat>On-screen Show (16:10)</PresentationFormat>
  <Paragraphs>227</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Courier New</vt:lpstr>
      <vt:lpstr>Segoe UI</vt:lpstr>
      <vt:lpstr>Segoe UI Semibold</vt:lpstr>
      <vt:lpstr>Times New Roman</vt:lpstr>
      <vt:lpstr>New Blue template w pagination</vt:lpstr>
      <vt:lpstr>Functional Language Workshop:  Claim Interpretation And Definiteness Under 35 U.S.C. 112(b)</vt:lpstr>
      <vt:lpstr>Overview of Workshop</vt:lpstr>
      <vt:lpstr>Workshop Goals</vt:lpstr>
      <vt:lpstr>Functional Language: Potential Pitfalls If Not Given Weight During Examination</vt:lpstr>
      <vt:lpstr>Functional Language: Potential Pitfalls If Not Evaluated for Definite Boundaries under § 112(b)</vt:lpstr>
      <vt:lpstr>Discussion Example</vt:lpstr>
      <vt:lpstr>Claim with Functional Limitation</vt:lpstr>
      <vt:lpstr>Claim Interpretation</vt:lpstr>
      <vt:lpstr>Prosecution and Effect on Court Proceedings</vt:lpstr>
      <vt:lpstr>What Would Have Happened If The Functional Limitations  Had Been Ignored During Examination? </vt:lpstr>
      <vt:lpstr>What Would Have Happened If The Functional Limitations  Had Been Ignored During Examination? </vt:lpstr>
      <vt:lpstr>Benefits Of The Clear Record</vt:lpstr>
      <vt:lpstr>Summary</vt:lpstr>
      <vt:lpstr>Hands-on Workshop Examples</vt:lpstr>
      <vt:lpstr>Analysis</vt:lpstr>
      <vt:lpstr>Hands-on Workshop Examples</vt:lpstr>
      <vt:lpstr>Training Code and Survey</vt:lpstr>
      <vt:lpstr>PowerPoint Presentation</vt:lpstr>
    </vt:vector>
  </TitlesOfParts>
  <Company>U.S. Patent and Trademark Office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USPTO</dc:creator>
  <cp:lastModifiedBy>TJD</cp:lastModifiedBy>
  <cp:revision>699</cp:revision>
  <cp:lastPrinted>2016-06-07T19:23:20Z</cp:lastPrinted>
  <dcterms:created xsi:type="dcterms:W3CDTF">2012-04-17T12:18:39Z</dcterms:created>
  <dcterms:modified xsi:type="dcterms:W3CDTF">2016-09-08T14:11:32Z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0x010100B0043283710BF94A9C5FF7DE7D863DD7</vt:lpwstr>
  </property>
</Properties>
</file>