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 id="2147483698" r:id="rId7"/>
    <p:sldMasterId id="2147483710" r:id="rId8"/>
  </p:sldMasterIdLst>
  <p:notesMasterIdLst>
    <p:notesMasterId r:id="rId50"/>
  </p:notesMasterIdLst>
  <p:handoutMasterIdLst>
    <p:handoutMasterId r:id="rId51"/>
  </p:handoutMasterIdLst>
  <p:sldIdLst>
    <p:sldId id="273" r:id="rId9"/>
    <p:sldId id="347" r:id="rId10"/>
    <p:sldId id="379" r:id="rId11"/>
    <p:sldId id="322" r:id="rId12"/>
    <p:sldId id="371" r:id="rId13"/>
    <p:sldId id="372" r:id="rId14"/>
    <p:sldId id="373" r:id="rId15"/>
    <p:sldId id="386" r:id="rId16"/>
    <p:sldId id="387" r:id="rId17"/>
    <p:sldId id="388" r:id="rId18"/>
    <p:sldId id="381" r:id="rId19"/>
    <p:sldId id="374" r:id="rId20"/>
    <p:sldId id="375" r:id="rId21"/>
    <p:sldId id="376" r:id="rId22"/>
    <p:sldId id="391" r:id="rId23"/>
    <p:sldId id="392" r:id="rId24"/>
    <p:sldId id="377" r:id="rId25"/>
    <p:sldId id="383" r:id="rId26"/>
    <p:sldId id="384" r:id="rId27"/>
    <p:sldId id="378" r:id="rId28"/>
    <p:sldId id="314" r:id="rId29"/>
    <p:sldId id="356" r:id="rId30"/>
    <p:sldId id="323" r:id="rId31"/>
    <p:sldId id="324" r:id="rId32"/>
    <p:sldId id="350" r:id="rId33"/>
    <p:sldId id="351" r:id="rId34"/>
    <p:sldId id="352" r:id="rId35"/>
    <p:sldId id="353" r:id="rId36"/>
    <p:sldId id="354" r:id="rId37"/>
    <p:sldId id="357" r:id="rId38"/>
    <p:sldId id="385" r:id="rId39"/>
    <p:sldId id="355" r:id="rId40"/>
    <p:sldId id="358" r:id="rId41"/>
    <p:sldId id="359" r:id="rId42"/>
    <p:sldId id="328" r:id="rId43"/>
    <p:sldId id="393" r:id="rId44"/>
    <p:sldId id="382" r:id="rId45"/>
    <p:sldId id="360" r:id="rId46"/>
    <p:sldId id="306" r:id="rId47"/>
    <p:sldId id="369" r:id="rId48"/>
    <p:sldId id="274"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112" autoAdjust="0"/>
  </p:normalViewPr>
  <p:slideViewPr>
    <p:cSldViewPr>
      <p:cViewPr>
        <p:scale>
          <a:sx n="89" d="100"/>
          <a:sy n="89" d="100"/>
        </p:scale>
        <p:origin x="528" y="-1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rgbClr val="800000"/>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dLbls>
          <c:showLegendKey val="0"/>
          <c:showVal val="0"/>
          <c:showCatName val="0"/>
          <c:showSerName val="0"/>
          <c:showPercent val="0"/>
          <c:showBubbleSize val="0"/>
        </c:dLbls>
        <c:gapWidth val="150"/>
        <c:overlap val="100"/>
        <c:axId val="84104704"/>
        <c:axId val="84106240"/>
      </c:barChart>
      <c:catAx>
        <c:axId val="84104704"/>
        <c:scaling>
          <c:orientation val="minMax"/>
        </c:scaling>
        <c:delete val="0"/>
        <c:axPos val="b"/>
        <c:majorTickMark val="out"/>
        <c:minorTickMark val="none"/>
        <c:tickLblPos val="nextTo"/>
        <c:txPr>
          <a:bodyPr/>
          <a:lstStyle/>
          <a:p>
            <a:pPr>
              <a:defRPr sz="1400" baseline="0"/>
            </a:pPr>
            <a:endParaRPr lang="en-US"/>
          </a:p>
        </c:txPr>
        <c:crossAx val="84106240"/>
        <c:crosses val="autoZero"/>
        <c:auto val="1"/>
        <c:lblAlgn val="ctr"/>
        <c:lblOffset val="100"/>
        <c:noMultiLvlLbl val="0"/>
      </c:catAx>
      <c:valAx>
        <c:axId val="84106240"/>
        <c:scaling>
          <c:orientation val="minMax"/>
        </c:scaling>
        <c:delete val="0"/>
        <c:axPos val="l"/>
        <c:majorGridlines/>
        <c:numFmt formatCode="&quot;$&quot;#,##0" sourceLinked="1"/>
        <c:majorTickMark val="out"/>
        <c:minorTickMark val="none"/>
        <c:tickLblPos val="nextTo"/>
        <c:txPr>
          <a:bodyPr/>
          <a:lstStyle/>
          <a:p>
            <a:pPr>
              <a:defRPr sz="1400" baseline="0"/>
            </a:pPr>
            <a:endParaRPr lang="en-US"/>
          </a:p>
        </c:txPr>
        <c:crossAx val="84104704"/>
        <c:crosses val="autoZero"/>
        <c:crossBetween val="between"/>
      </c:valAx>
    </c:plotArea>
    <c:legend>
      <c:legendPos val="b"/>
      <c:layout/>
      <c:overlay val="0"/>
      <c:txPr>
        <a:bodyPr/>
        <a:lstStyle/>
        <a:p>
          <a:pPr>
            <a:defRPr sz="1400" baseline="0"/>
          </a:pPr>
          <a:endParaRPr lang="en-US"/>
        </a:p>
      </c:txPr>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1506176406848"/>
          <c:y val="5.4150939465900098E-2"/>
          <c:w val="0.86293525809273841"/>
          <c:h val="0.61306017303392635"/>
        </c:manualLayout>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chemeClr val="tx1">
                    <a:lumMod val="50000"/>
                  </a:schemeClr>
                </a:solidFill>
              </a:ln>
            </c:spPr>
          </c:dPt>
          <c:cat>
            <c:strRef>
              <c:f>Sheet1!$A$2:$A$5</c:f>
              <c:strCache>
                <c:ptCount val="4"/>
                <c:pt idx="0">
                  <c:v>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ser>
          <c:idx val="2"/>
          <c:order val="2"/>
          <c:tx>
            <c:strRef>
              <c:f>Sheet1!$D$1</c:f>
              <c:strCache>
                <c:ptCount val="1"/>
                <c:pt idx="0">
                  <c:v>1st Stage Maintenance – 3.5 years</c:v>
                </c:pt>
              </c:strCache>
            </c:strRef>
          </c:tx>
          <c:spPr>
            <a:solidFill>
              <a:srgbClr val="F7672D"/>
            </a:solidFill>
          </c:spPr>
          <c:invertIfNegative val="0"/>
          <c:dPt>
            <c:idx val="3"/>
            <c:invertIfNegative val="0"/>
            <c:bubble3D val="0"/>
            <c:spPr>
              <a:solidFill>
                <a:srgbClr val="F7672D"/>
              </a:solidFill>
              <a:ln>
                <a:solidFill>
                  <a:srgbClr val="800000"/>
                </a:solidFill>
              </a:ln>
            </c:spPr>
          </c:dPt>
          <c:dLbls>
            <c:dLbl>
              <c:idx val="3"/>
              <c:delete val="1"/>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Sheet1!$D$2:$D$5</c:f>
              <c:numCache>
                <c:formatCode>"$"#,##0</c:formatCode>
                <c:ptCount val="4"/>
                <c:pt idx="0">
                  <c:v>1150</c:v>
                </c:pt>
                <c:pt idx="1">
                  <c:v>1600</c:v>
                </c:pt>
                <c:pt idx="2">
                  <c:v>1600</c:v>
                </c:pt>
                <c:pt idx="3">
                  <c:v>1</c:v>
                </c:pt>
              </c:numCache>
            </c:numRef>
          </c:val>
        </c:ser>
        <c:ser>
          <c:idx val="3"/>
          <c:order val="3"/>
          <c:tx>
            <c:strRef>
              <c:f>Sheet1!$E$1</c:f>
              <c:strCache>
                <c:ptCount val="1"/>
                <c:pt idx="0">
                  <c:v>2nd Stage Maintenance – 7.5 years</c:v>
                </c:pt>
              </c:strCache>
            </c:strRef>
          </c:tx>
          <c:spPr>
            <a:solidFill>
              <a:srgbClr val="8A008A"/>
            </a:solidFill>
          </c:spPr>
          <c:invertIfNegative val="0"/>
          <c:dPt>
            <c:idx val="3"/>
            <c:invertIfNegative val="0"/>
            <c:bubble3D val="0"/>
            <c:spPr>
              <a:solidFill>
                <a:srgbClr val="8A008A"/>
              </a:solidFill>
              <a:ln>
                <a:solidFill>
                  <a:srgbClr val="800000"/>
                </a:solidFill>
              </a:ln>
            </c:spPr>
          </c:dPt>
          <c:dLbls>
            <c:dLbl>
              <c:idx val="3"/>
              <c:delete val="1"/>
            </c:dLbl>
            <c:spPr>
              <a:noFill/>
            </c:spPr>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Sheet1!$E$2:$E$5</c:f>
              <c:numCache>
                <c:formatCode>"$"#,##0</c:formatCode>
                <c:ptCount val="4"/>
                <c:pt idx="0">
                  <c:v>2900</c:v>
                </c:pt>
                <c:pt idx="1">
                  <c:v>3600</c:v>
                </c:pt>
                <c:pt idx="2">
                  <c:v>3600</c:v>
                </c:pt>
                <c:pt idx="3">
                  <c:v>1</c:v>
                </c:pt>
              </c:numCache>
            </c:numRef>
          </c:val>
        </c:ser>
        <c:ser>
          <c:idx val="4"/>
          <c:order val="4"/>
          <c:tx>
            <c:strRef>
              <c:f>Sheet1!$F$1</c:f>
              <c:strCache>
                <c:ptCount val="1"/>
                <c:pt idx="0">
                  <c:v>3rd Stage Maintenance – 11.5 years</c:v>
                </c:pt>
              </c:strCache>
            </c:strRef>
          </c:tx>
          <c:spPr>
            <a:solidFill>
              <a:srgbClr val="3C6E20"/>
            </a:solidFill>
          </c:spPr>
          <c:invertIfNegative val="0"/>
          <c:dLbls>
            <c:dLbl>
              <c:idx val="0"/>
              <c:layout/>
              <c:showLegendKey val="0"/>
              <c:showVal val="1"/>
              <c:showCatName val="0"/>
              <c:showSerName val="0"/>
              <c:showPercent val="0"/>
              <c:showBubbleSize val="0"/>
            </c:dLbl>
            <c:dLbl>
              <c:idx val="1"/>
              <c:layout/>
              <c:tx>
                <c:rich>
                  <a:bodyPr/>
                  <a:lstStyle/>
                  <a:p>
                    <a:r>
                      <a:rPr lang="en-US" sz="1200" b="1" dirty="0">
                        <a:solidFill>
                          <a:schemeClr val="bg1"/>
                        </a:solidFill>
                        <a:latin typeface="+mn-lt"/>
                      </a:rPr>
                      <a:t> $</a:t>
                    </a:r>
                    <a:r>
                      <a:rPr lang="en-US" sz="1200" b="1" dirty="0" smtClean="0">
                        <a:solidFill>
                          <a:schemeClr val="bg1"/>
                        </a:solidFill>
                        <a:latin typeface="+mn-lt"/>
                      </a:rPr>
                      <a:t>7,400 </a:t>
                    </a:r>
                    <a:endParaRPr lang="en-US" sz="1200" b="1" dirty="0">
                      <a:latin typeface="+mn-lt"/>
                    </a:endParaRPr>
                  </a:p>
                </c:rich>
              </c:tx>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0"/>
            <c:showCatName val="0"/>
            <c:showSerName val="0"/>
            <c:showPercent val="0"/>
            <c:showBubbleSize val="0"/>
          </c:dLbls>
          <c:cat>
            <c:strRef>
              <c:f>Sheet1!$A$2:$A$5</c:f>
              <c:strCache>
                <c:ptCount val="4"/>
                <c:pt idx="0">
                  <c:v>Current Fees</c:v>
                </c:pt>
                <c:pt idx="1">
                  <c:v>Proposed in 
NPRM</c:v>
                </c:pt>
                <c:pt idx="2">
                  <c:v>Final Rule</c:v>
                </c:pt>
                <c:pt idx="3">
                  <c:v>Average 
Historical Cost</c:v>
                </c:pt>
              </c:strCache>
            </c:strRef>
          </c:cat>
          <c:val>
            <c:numRef>
              <c:f>Sheet1!$F$2:$F$5</c:f>
              <c:numCache>
                <c:formatCode>"$"#,##0</c:formatCode>
                <c:ptCount val="4"/>
                <c:pt idx="0">
                  <c:v>4810</c:v>
                </c:pt>
                <c:pt idx="1">
                  <c:v>7400</c:v>
                </c:pt>
                <c:pt idx="2">
                  <c:v>7400</c:v>
                </c:pt>
                <c:pt idx="3">
                  <c:v>1</c:v>
                </c:pt>
              </c:numCache>
            </c:numRef>
          </c:val>
        </c:ser>
        <c:dLbls>
          <c:showLegendKey val="0"/>
          <c:showVal val="0"/>
          <c:showCatName val="0"/>
          <c:showSerName val="0"/>
          <c:showPercent val="0"/>
          <c:showBubbleSize val="0"/>
        </c:dLbls>
        <c:gapWidth val="150"/>
        <c:overlap val="100"/>
        <c:axId val="84309504"/>
        <c:axId val="84311040"/>
      </c:barChart>
      <c:catAx>
        <c:axId val="84309504"/>
        <c:scaling>
          <c:orientation val="minMax"/>
        </c:scaling>
        <c:delete val="0"/>
        <c:axPos val="b"/>
        <c:majorTickMark val="out"/>
        <c:minorTickMark val="none"/>
        <c:tickLblPos val="nextTo"/>
        <c:txPr>
          <a:bodyPr/>
          <a:lstStyle/>
          <a:p>
            <a:pPr>
              <a:defRPr sz="1400" baseline="0"/>
            </a:pPr>
            <a:endParaRPr lang="en-US"/>
          </a:p>
        </c:txPr>
        <c:crossAx val="84311040"/>
        <c:crosses val="autoZero"/>
        <c:auto val="1"/>
        <c:lblAlgn val="ctr"/>
        <c:lblOffset val="100"/>
        <c:noMultiLvlLbl val="0"/>
      </c:catAx>
      <c:valAx>
        <c:axId val="84311040"/>
        <c:scaling>
          <c:orientation val="minMax"/>
          <c:max val="16000"/>
          <c:min val="0"/>
        </c:scaling>
        <c:delete val="0"/>
        <c:axPos val="l"/>
        <c:majorGridlines/>
        <c:numFmt formatCode="&quot;$&quot;#,##0" sourceLinked="1"/>
        <c:majorTickMark val="out"/>
        <c:minorTickMark val="none"/>
        <c:tickLblPos val="nextTo"/>
        <c:txPr>
          <a:bodyPr/>
          <a:lstStyle/>
          <a:p>
            <a:pPr>
              <a:defRPr sz="1400" baseline="0"/>
            </a:pPr>
            <a:endParaRPr lang="en-US"/>
          </a:p>
        </c:txPr>
        <c:crossAx val="84309504"/>
        <c:crosses val="autoZero"/>
        <c:crossBetween val="between"/>
        <c:majorUnit val="2000"/>
      </c:valAx>
    </c:plotArea>
    <c:legend>
      <c:legendPos val="b"/>
      <c:layout>
        <c:manualLayout>
          <c:xMode val="edge"/>
          <c:yMode val="edge"/>
          <c:x val="0.17628930574854615"/>
          <c:y val="0.816378668575519"/>
          <c:w val="0.76343446039833252"/>
          <c:h val="0.18259675495108565"/>
        </c:manualLayout>
      </c:layout>
      <c:overlay val="0"/>
      <c:txPr>
        <a:bodyPr/>
        <a:lstStyle/>
        <a:p>
          <a:pPr>
            <a:defRPr sz="1400" baseline="0"/>
          </a:pPr>
          <a:endParaRPr lang="en-US"/>
        </a:p>
      </c:txPr>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0.38127</cdr:x>
      <cdr:y>0.27778</cdr:y>
    </cdr:from>
    <cdr:to>
      <cdr:x>0.47931</cdr:x>
      <cdr:y>0.3451</cdr:y>
    </cdr:to>
    <cdr:sp macro="" textlink="">
      <cdr:nvSpPr>
        <cdr:cNvPr id="2" name="TextBox 5"/>
        <cdr:cNvSpPr txBox="1"/>
      </cdr:nvSpPr>
      <cdr:spPr>
        <a:xfrm xmlns:a="http://schemas.openxmlformats.org/drawingml/2006/main">
          <a:off x="2963372" y="1143000"/>
          <a:ext cx="762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r>
            <a:rPr lang="en-US" sz="1200" b="1" dirty="0" smtClean="0"/>
            <a:t>$2,560</a:t>
          </a:r>
          <a:endParaRPr lang="en-US" sz="1200" b="1" dirty="0"/>
        </a:p>
      </cdr:txBody>
    </cdr:sp>
  </cdr:relSizeAnchor>
  <cdr:relSizeAnchor xmlns:cdr="http://schemas.openxmlformats.org/drawingml/2006/chartDrawing">
    <cdr:from>
      <cdr:x>0.59804</cdr:x>
      <cdr:y>0.27778</cdr:y>
    </cdr:from>
    <cdr:to>
      <cdr:x>0.69608</cdr:x>
      <cdr:y>0.3451</cdr:y>
    </cdr:to>
    <cdr:sp macro="" textlink="">
      <cdr:nvSpPr>
        <cdr:cNvPr id="3" name="TextBox 5"/>
        <cdr:cNvSpPr txBox="1"/>
      </cdr:nvSpPr>
      <cdr:spPr>
        <a:xfrm xmlns:a="http://schemas.openxmlformats.org/drawingml/2006/main">
          <a:off x="4648200" y="1143000"/>
          <a:ext cx="762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solidFill>
              <a:latin typeface="Calibri" pitchFamily="34" charset="0"/>
              <a:cs typeface="Calibri" pitchFamily="34" charset="0"/>
            </a:rPr>
            <a:t>$2,560</a:t>
          </a:r>
          <a:endParaRPr lang="en-US" sz="1200" b="1" dirty="0">
            <a:solidFill>
              <a:schemeClr val="accent1"/>
            </a:solidFill>
            <a:latin typeface="Calibri" pitchFamily="34" charset="0"/>
            <a:cs typeface="Calibri" pitchFamily="34" charset="0"/>
          </a:endParaRPr>
        </a:p>
      </cdr:txBody>
    </cdr:sp>
  </cdr:relSizeAnchor>
  <cdr:relSizeAnchor xmlns:cdr="http://schemas.openxmlformats.org/drawingml/2006/chartDrawing">
    <cdr:from>
      <cdr:x>0.45098</cdr:x>
      <cdr:y>0.07104</cdr:y>
    </cdr:from>
    <cdr:to>
      <cdr:x>0.63725</cdr:x>
      <cdr:y>0.19819</cdr:y>
    </cdr:to>
    <cdr:sp macro="" textlink="">
      <cdr:nvSpPr>
        <cdr:cNvPr id="4" name="TextBox 14"/>
        <cdr:cNvSpPr txBox="1"/>
      </cdr:nvSpPr>
      <cdr:spPr>
        <a:xfrm xmlns:a="http://schemas.openxmlformats.org/drawingml/2006/main">
          <a:off x="3505200" y="292296"/>
          <a:ext cx="1447765" cy="523220"/>
        </a:xfrm>
        <a:prstGeom xmlns:a="http://schemas.openxmlformats.org/drawingml/2006/main" prst="rect">
          <a:avLst/>
        </a:prstGeom>
        <a:solidFill xmlns:a="http://schemas.openxmlformats.org/drawingml/2006/main">
          <a:srgbClr val="E9E9E9"/>
        </a:solidFill>
        <a:ln xmlns:a="http://schemas.openxmlformats.org/drawingml/2006/main" w="25400">
          <a:solidFill>
            <a:schemeClr val="accent2"/>
          </a:solidFill>
        </a:l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400" b="1" dirty="0" smtClean="0">
              <a:solidFill>
                <a:srgbClr val="800000"/>
              </a:solidFill>
            </a:rPr>
            <a:t>Reduced by </a:t>
          </a:r>
          <a:br>
            <a:rPr lang="en-US" sz="1400" b="1" dirty="0" smtClean="0">
              <a:solidFill>
                <a:srgbClr val="800000"/>
              </a:solidFill>
            </a:rPr>
          </a:br>
          <a:r>
            <a:rPr lang="en-US" sz="1400" b="1" dirty="0" smtClean="0">
              <a:solidFill>
                <a:srgbClr val="800000"/>
              </a:solidFill>
            </a:rPr>
            <a:t>$770 (23%)</a:t>
          </a:r>
          <a:endParaRPr lang="en-US" sz="1400" b="1" dirty="0">
            <a:solidFill>
              <a:srgbClr val="800000"/>
            </a:solidFill>
          </a:endParaRPr>
        </a:p>
      </cdr:txBody>
    </cdr:sp>
  </cdr:relSizeAnchor>
  <cdr:relSizeAnchor xmlns:cdr="http://schemas.openxmlformats.org/drawingml/2006/chartDrawing">
    <cdr:from>
      <cdr:x>0.57843</cdr:x>
      <cdr:y>0.35185</cdr:y>
    </cdr:from>
    <cdr:to>
      <cdr:x>0.60784</cdr:x>
      <cdr:y>0.75941</cdr:y>
    </cdr:to>
    <cdr:sp macro="" textlink="">
      <cdr:nvSpPr>
        <cdr:cNvPr id="5" name="Left Brace 4"/>
        <cdr:cNvSpPr/>
      </cdr:nvSpPr>
      <cdr:spPr bwMode="auto">
        <a:xfrm xmlns:a="http://schemas.openxmlformats.org/drawingml/2006/main">
          <a:off x="4495800" y="1447800"/>
          <a:ext cx="228600" cy="1677026"/>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0.54902</cdr:x>
      <cdr:y>0.42593</cdr:y>
    </cdr:from>
    <cdr:to>
      <cdr:x>0.5807</cdr:x>
      <cdr:y>0.68488</cdr:y>
    </cdr:to>
    <cdr:sp macro="" textlink="">
      <cdr:nvSpPr>
        <cdr:cNvPr id="6" name="TextBox 17"/>
        <cdr:cNvSpPr txBox="1"/>
      </cdr:nvSpPr>
      <cdr:spPr>
        <a:xfrm xmlns:a="http://schemas.openxmlformats.org/drawingml/2006/main" rot="16200000">
          <a:off x="3857538" y="21622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0.36403</cdr:x>
      <cdr:y>0.35185</cdr:y>
    </cdr:from>
    <cdr:to>
      <cdr:x>0.38235</cdr:x>
      <cdr:y>0.75926</cdr:y>
    </cdr:to>
    <cdr:sp macro="" textlink="">
      <cdr:nvSpPr>
        <cdr:cNvPr id="7" name="Left Brace 6"/>
        <cdr:cNvSpPr/>
      </cdr:nvSpPr>
      <cdr:spPr bwMode="auto">
        <a:xfrm xmlns:a="http://schemas.openxmlformats.org/drawingml/2006/main">
          <a:off x="2829359" y="1447800"/>
          <a:ext cx="142441" cy="1676400"/>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0.33333</cdr:x>
      <cdr:y>0.40741</cdr:y>
    </cdr:from>
    <cdr:to>
      <cdr:x>0.36501</cdr:x>
      <cdr:y>0.66636</cdr:y>
    </cdr:to>
    <cdr:sp macro="" textlink="">
      <cdr:nvSpPr>
        <cdr:cNvPr id="8" name="TextBox 17"/>
        <cdr:cNvSpPr txBox="1"/>
      </cdr:nvSpPr>
      <cdr:spPr>
        <a:xfrm xmlns:a="http://schemas.openxmlformats.org/drawingml/2006/main" rot="16200000">
          <a:off x="2181139" y="20860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0.4902</cdr:x>
      <cdr:y>0.2037</cdr:y>
    </cdr:from>
    <cdr:to>
      <cdr:x>0.59804</cdr:x>
      <cdr:y>0.31144</cdr:y>
    </cdr:to>
    <cdr:cxnSp macro="">
      <cdr:nvCxnSpPr>
        <cdr:cNvPr id="10" name="Straight Connector 9"/>
        <cdr:cNvCxnSpPr>
          <a:endCxn xmlns:a="http://schemas.openxmlformats.org/drawingml/2006/main" id="3" idx="1"/>
        </cdr:cNvCxnSpPr>
      </cdr:nvCxnSpPr>
      <cdr:spPr bwMode="auto">
        <a:xfrm xmlns:a="http://schemas.openxmlformats.org/drawingml/2006/main">
          <a:off x="3810024" y="838191"/>
          <a:ext cx="838176" cy="443309"/>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accent2"/>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0.39869</cdr:x>
      <cdr:y>0.01555</cdr:y>
    </cdr:from>
    <cdr:to>
      <cdr:x>0.49673</cdr:x>
      <cdr:y>0.08287</cdr:y>
    </cdr:to>
    <cdr:sp macro="" textlink="">
      <cdr:nvSpPr>
        <cdr:cNvPr id="2" name="TextBox 5"/>
        <cdr:cNvSpPr txBox="1"/>
      </cdr:nvSpPr>
      <cdr:spPr>
        <a:xfrm xmlns:a="http://schemas.openxmlformats.org/drawingml/2006/main">
          <a:off x="3311436" y="74650"/>
          <a:ext cx="814301" cy="3231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200" b="1" dirty="0" smtClean="0"/>
            <a:t>$15,160</a:t>
          </a:r>
          <a:endParaRPr lang="en-US" sz="1200" b="1" dirty="0"/>
        </a:p>
      </cdr:txBody>
    </cdr:sp>
  </cdr:relSizeAnchor>
  <cdr:relSizeAnchor xmlns:cdr="http://schemas.openxmlformats.org/drawingml/2006/chartDrawing">
    <cdr:from>
      <cdr:x>0.61009</cdr:x>
      <cdr:y>0.0227</cdr:y>
    </cdr:from>
    <cdr:to>
      <cdr:x>0.70813</cdr:x>
      <cdr:y>0.0804</cdr:y>
    </cdr:to>
    <cdr:sp macro="" textlink="">
      <cdr:nvSpPr>
        <cdr:cNvPr id="3" name="TextBox 5"/>
        <cdr:cNvSpPr txBox="1"/>
      </cdr:nvSpPr>
      <cdr:spPr>
        <a:xfrm xmlns:a="http://schemas.openxmlformats.org/drawingml/2006/main">
          <a:off x="5067300" y="108972"/>
          <a:ext cx="81430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1"/>
              </a:solidFill>
              <a:latin typeface="Calibri" pitchFamily="34" charset="0"/>
              <a:cs typeface="Calibri" pitchFamily="34" charset="0"/>
            </a:rPr>
            <a:t>$15,160</a:t>
          </a:r>
          <a:endParaRPr lang="en-US" sz="1200" b="1" dirty="0">
            <a:solidFill>
              <a:schemeClr val="accent1"/>
            </a:solidFill>
            <a:latin typeface="Calibri" pitchFamily="34" charset="0"/>
            <a:cs typeface="Calibri" pitchFamily="34" charset="0"/>
          </a:endParaRPr>
        </a:p>
      </cdr:txBody>
    </cdr:sp>
  </cdr:relSizeAnchor>
  <cdr:relSizeAnchor xmlns:cdr="http://schemas.openxmlformats.org/drawingml/2006/chartDrawing">
    <cdr:from>
      <cdr:x>0.79412</cdr:x>
      <cdr:y>0.25978</cdr:y>
    </cdr:from>
    <cdr:to>
      <cdr:x>0.95098</cdr:x>
      <cdr:y>0.43636</cdr:y>
    </cdr:to>
    <cdr:sp macro="" textlink="">
      <cdr:nvSpPr>
        <cdr:cNvPr id="6" name="Line Callout 1 5"/>
        <cdr:cNvSpPr/>
      </cdr:nvSpPr>
      <cdr:spPr bwMode="auto">
        <a:xfrm xmlns:a="http://schemas.openxmlformats.org/drawingml/2006/main">
          <a:off x="6172200" y="1088744"/>
          <a:ext cx="1219200" cy="740056"/>
        </a:xfrm>
        <a:prstGeom xmlns:a="http://schemas.openxmlformats.org/drawingml/2006/main" prst="borderCallout1">
          <a:avLst>
            <a:gd name="adj1" fmla="val 100787"/>
            <a:gd name="adj2" fmla="val 98867"/>
            <a:gd name="adj3" fmla="val 139620"/>
            <a:gd name="adj4" fmla="val 75667"/>
          </a:avLst>
        </a:prstGeom>
        <a:solidFill xmlns:a="http://schemas.openxmlformats.org/drawingml/2006/main">
          <a:srgbClr val="E9E9E9"/>
        </a:solidFill>
        <a:ln xmlns:a="http://schemas.openxmlformats.org/drawingml/2006/main" w="19050" cap="flat" cmpd="sng" algn="ctr">
          <a:solidFill>
            <a:srgbClr val="00246C"/>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000" b="1" dirty="0" smtClean="0">
              <a:solidFill>
                <a:srgbClr val="000066"/>
              </a:solidFill>
            </a:rPr>
            <a:t>Note: </a:t>
          </a:r>
          <a:r>
            <a:rPr lang="en-US" sz="1000" dirty="0" smtClean="0">
              <a:solidFill>
                <a:srgbClr val="000066"/>
              </a:solidFill>
            </a:rPr>
            <a:t>The cost for 1</a:t>
          </a:r>
          <a:r>
            <a:rPr lang="en-US" sz="1000" baseline="30000" dirty="0" smtClean="0">
              <a:solidFill>
                <a:srgbClr val="000066"/>
              </a:solidFill>
            </a:rPr>
            <a:t>st</a:t>
          </a:r>
          <a:r>
            <a:rPr lang="en-US" sz="1000" dirty="0" smtClean="0">
              <a:solidFill>
                <a:srgbClr val="000066"/>
              </a:solidFill>
            </a:rPr>
            <a:t>, 2</a:t>
          </a:r>
          <a:r>
            <a:rPr lang="en-US" sz="1000" baseline="30000" dirty="0" smtClean="0">
              <a:solidFill>
                <a:srgbClr val="000066"/>
              </a:solidFill>
            </a:rPr>
            <a:t>nd</a:t>
          </a:r>
          <a:r>
            <a:rPr lang="en-US" sz="1000" dirty="0" smtClean="0">
              <a:solidFill>
                <a:srgbClr val="000066"/>
              </a:solidFill>
            </a:rPr>
            <a:t>, and 3</a:t>
          </a:r>
          <a:r>
            <a:rPr lang="en-US" sz="1000" baseline="30000" dirty="0" smtClean="0">
              <a:solidFill>
                <a:srgbClr val="000066"/>
              </a:solidFill>
            </a:rPr>
            <a:t>rd</a:t>
          </a:r>
          <a:r>
            <a:rPr lang="en-US" sz="1000" dirty="0" smtClean="0">
              <a:solidFill>
                <a:srgbClr val="000066"/>
              </a:solidFill>
            </a:rPr>
            <a:t> Stage Maintenance Fees is $1 each</a:t>
          </a:r>
          <a:endParaRPr lang="en-US" sz="1000" dirty="0">
            <a:solidFill>
              <a:srgbClr val="000066"/>
            </a:solidFill>
          </a:endParaRPr>
        </a:p>
      </cdr:txBody>
    </cdr:sp>
  </cdr:relSizeAnchor>
  <cdr:relSizeAnchor xmlns:cdr="http://schemas.openxmlformats.org/drawingml/2006/chartDrawing">
    <cdr:from>
      <cdr:x>0.80734</cdr:x>
      <cdr:y>0.0468</cdr:y>
    </cdr:from>
    <cdr:to>
      <cdr:x>0.98759</cdr:x>
      <cdr:y>0.16588</cdr:y>
    </cdr:to>
    <cdr:sp macro="" textlink="">
      <cdr:nvSpPr>
        <cdr:cNvPr id="11" name="Line Callout 1 10"/>
        <cdr:cNvSpPr/>
      </cdr:nvSpPr>
      <cdr:spPr bwMode="auto">
        <a:xfrm xmlns:a="http://schemas.openxmlformats.org/drawingml/2006/main">
          <a:off x="6705600" y="224680"/>
          <a:ext cx="1497096" cy="571651"/>
        </a:xfrm>
        <a:prstGeom xmlns:a="http://schemas.openxmlformats.org/drawingml/2006/main" prst="borderCallout1">
          <a:avLst>
            <a:gd name="adj1" fmla="val 41770"/>
            <a:gd name="adj2" fmla="val -333"/>
            <a:gd name="adj3" fmla="val 14620"/>
            <a:gd name="adj4" fmla="val -62416"/>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800000"/>
              </a:solidFill>
              <a:latin typeface="Calibri" pitchFamily="34" charset="0"/>
              <a:cs typeface="Calibri" pitchFamily="34" charset="0"/>
            </a:rPr>
            <a:t>Increased by</a:t>
          </a:r>
        </a:p>
        <a:p xmlns:a="http://schemas.openxmlformats.org/drawingml/2006/main">
          <a:pPr algn="ctr"/>
          <a:r>
            <a:rPr lang="en-US" sz="1400" b="1" dirty="0" smtClean="0">
              <a:solidFill>
                <a:srgbClr val="800000"/>
              </a:solidFill>
              <a:latin typeface="Calibri" pitchFamily="34" charset="0"/>
              <a:cs typeface="Calibri" pitchFamily="34" charset="0"/>
            </a:rPr>
            <a:t>$2,970 (24%)</a:t>
          </a:r>
          <a:endParaRPr lang="en-US" sz="1400" dirty="0">
            <a:solidFill>
              <a:srgbClr val="800000"/>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BFEC765-90E6-4DFC-A403-F11F763F5314}" type="datetimeFigureOut">
              <a:rPr lang="en-US" smtClean="0"/>
              <a:t>4/2/2013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2C69C0C5-9DBD-44CC-9123-DF8415681C34}" type="slidenum">
              <a:rPr lang="en-US" smtClean="0"/>
              <a:t>‹#›</a:t>
            </a:fld>
            <a:endParaRPr lang="en-US" dirty="0"/>
          </a:p>
        </p:txBody>
      </p:sp>
    </p:spTree>
    <p:extLst>
      <p:ext uri="{BB962C8B-B14F-4D97-AF65-F5344CB8AC3E}">
        <p14:creationId xmlns:p14="http://schemas.microsoft.com/office/powerpoint/2010/main" val="29915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1C7D99AB-ECD8-45E1-B102-18C226ADECFB}" type="datetimeFigureOut">
              <a:rPr lang="en-US" smtClean="0"/>
              <a:t>4/2/2013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631468E3-24F0-4C8C-8680-EFF90AAFD38D}" type="slidenum">
              <a:rPr lang="en-US" smtClean="0"/>
              <a:t>‹#›</a:t>
            </a:fld>
            <a:endParaRPr lang="en-US" dirty="0"/>
          </a:p>
        </p:txBody>
      </p:sp>
    </p:spTree>
    <p:extLst>
      <p:ext uri="{BB962C8B-B14F-4D97-AF65-F5344CB8AC3E}">
        <p14:creationId xmlns:p14="http://schemas.microsoft.com/office/powerpoint/2010/main" val="252759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73">
              <a:defRPr sz="2800" b="1">
                <a:solidFill>
                  <a:schemeClr val="hlink"/>
                </a:solidFill>
                <a:latin typeface="Tw Cen MT" pitchFamily="34" charset="0"/>
              </a:defRPr>
            </a:lvl1pPr>
            <a:lvl2pPr marL="742780" indent="-285684" defTabSz="941173">
              <a:defRPr sz="2800" b="1">
                <a:solidFill>
                  <a:schemeClr val="hlink"/>
                </a:solidFill>
                <a:latin typeface="Tw Cen MT" pitchFamily="34" charset="0"/>
              </a:defRPr>
            </a:lvl2pPr>
            <a:lvl3pPr marL="1142738" indent="-228547" defTabSz="941173">
              <a:defRPr sz="2800" b="1">
                <a:solidFill>
                  <a:schemeClr val="hlink"/>
                </a:solidFill>
                <a:latin typeface="Tw Cen MT" pitchFamily="34" charset="0"/>
              </a:defRPr>
            </a:lvl3pPr>
            <a:lvl4pPr marL="1599834" indent="-228547" defTabSz="941173">
              <a:defRPr sz="2800" b="1">
                <a:solidFill>
                  <a:schemeClr val="hlink"/>
                </a:solidFill>
                <a:latin typeface="Tw Cen MT" pitchFamily="34" charset="0"/>
              </a:defRPr>
            </a:lvl4pPr>
            <a:lvl5pPr marL="2056930" indent="-228547" defTabSz="941173">
              <a:defRPr sz="2800" b="1">
                <a:solidFill>
                  <a:schemeClr val="hlink"/>
                </a:solidFill>
                <a:latin typeface="Tw Cen MT" pitchFamily="34" charset="0"/>
              </a:defRPr>
            </a:lvl5pPr>
            <a:lvl6pPr marL="2514024" indent="-228547" defTabSz="941173" eaLnBrk="0" fontAlgn="base" hangingPunct="0">
              <a:spcBef>
                <a:spcPct val="0"/>
              </a:spcBef>
              <a:spcAft>
                <a:spcPct val="0"/>
              </a:spcAft>
              <a:defRPr sz="2800" b="1">
                <a:solidFill>
                  <a:schemeClr val="hlink"/>
                </a:solidFill>
                <a:latin typeface="Tw Cen MT" pitchFamily="34" charset="0"/>
              </a:defRPr>
            </a:lvl6pPr>
            <a:lvl7pPr marL="2971120" indent="-228547" defTabSz="941173" eaLnBrk="0" fontAlgn="base" hangingPunct="0">
              <a:spcBef>
                <a:spcPct val="0"/>
              </a:spcBef>
              <a:spcAft>
                <a:spcPct val="0"/>
              </a:spcAft>
              <a:defRPr sz="2800" b="1">
                <a:solidFill>
                  <a:schemeClr val="hlink"/>
                </a:solidFill>
                <a:latin typeface="Tw Cen MT" pitchFamily="34" charset="0"/>
              </a:defRPr>
            </a:lvl7pPr>
            <a:lvl8pPr marL="3428216" indent="-228547" defTabSz="941173" eaLnBrk="0" fontAlgn="base" hangingPunct="0">
              <a:spcBef>
                <a:spcPct val="0"/>
              </a:spcBef>
              <a:spcAft>
                <a:spcPct val="0"/>
              </a:spcAft>
              <a:defRPr sz="2800" b="1">
                <a:solidFill>
                  <a:schemeClr val="hlink"/>
                </a:solidFill>
                <a:latin typeface="Tw Cen MT" pitchFamily="34" charset="0"/>
              </a:defRPr>
            </a:lvl8pPr>
            <a:lvl9pPr marL="3885311" indent="-228547" defTabSz="941173" eaLnBrk="0" fontAlgn="base" hangingPunct="0">
              <a:spcBef>
                <a:spcPct val="0"/>
              </a:spcBef>
              <a:spcAft>
                <a:spcPct val="0"/>
              </a:spcAft>
              <a:defRPr sz="2800" b="1">
                <a:solidFill>
                  <a:schemeClr val="hlink"/>
                </a:solidFill>
                <a:latin typeface="Tw Cen MT" pitchFamily="34" charset="0"/>
              </a:defRPr>
            </a:lvl9pPr>
          </a:lstStyle>
          <a:p>
            <a:fld id="{A6E21AD7-8037-45CF-A9E1-5B42A5E6F5AF}" type="slidenum">
              <a:rPr lang="en-US" sz="1200" b="0">
                <a:solidFill>
                  <a:srgbClr val="000000"/>
                </a:solidFill>
                <a:latin typeface="Calibri" pitchFamily="34" charset="0"/>
              </a:rPr>
              <a:pPr/>
              <a:t>1</a:t>
            </a:fld>
            <a:endParaRPr lang="en-US" sz="1200" b="0" dirty="0">
              <a:solidFill>
                <a:srgbClr val="000000"/>
              </a:solidFill>
              <a:latin typeface="Calibri"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lvl="0"/>
            <a:r>
              <a:rPr lang="en-US" sz="1150" kern="1200" dirty="0" smtClean="0">
                <a:solidFill>
                  <a:schemeClr val="tx1"/>
                </a:solidFill>
                <a:effectLst/>
                <a:latin typeface="+mn-lt"/>
                <a:ea typeface="+mn-ea"/>
                <a:cs typeface="+mn-cs"/>
              </a:rPr>
              <a:t>Good afternoon, everyone! On behalf of all of us at the United States Patent and Trademark Office, let me welcome you here to our campus. We are happy to be the host of the 8</a:t>
            </a:r>
            <a:r>
              <a:rPr lang="en-US" sz="1150" kern="1200" baseline="30000" dirty="0" smtClean="0">
                <a:solidFill>
                  <a:schemeClr val="tx1"/>
                </a:solidFill>
                <a:effectLst/>
                <a:latin typeface="+mn-lt"/>
                <a:ea typeface="+mn-ea"/>
                <a:cs typeface="+mn-cs"/>
              </a:rPr>
              <a:t>th</a:t>
            </a:r>
            <a:r>
              <a:rPr lang="en-US" sz="1150" kern="1200" dirty="0" smtClean="0">
                <a:solidFill>
                  <a:schemeClr val="tx1"/>
                </a:solidFill>
                <a:effectLst/>
                <a:latin typeface="+mn-lt"/>
                <a:ea typeface="+mn-ea"/>
                <a:cs typeface="+mn-cs"/>
              </a:rPr>
              <a:t> Annual Advanced Patent Law Institute, sponsored by two great law schools, George Mason University and the University of Texas. I always love it when major events like this are held here in our very own Madison auditorium. It certainly makes my commute easier!</a:t>
            </a:r>
          </a:p>
          <a:p>
            <a:r>
              <a:rPr lang="en-US" sz="1150" kern="1200" dirty="0" smtClean="0">
                <a:solidFill>
                  <a:schemeClr val="tx1"/>
                </a:solidFill>
                <a:effectLst/>
                <a:latin typeface="+mn-lt"/>
                <a:ea typeface="+mn-ea"/>
                <a:cs typeface="+mn-cs"/>
              </a:rPr>
              <a:t> </a:t>
            </a:r>
          </a:p>
          <a:p>
            <a:pPr lvl="0"/>
            <a:r>
              <a:rPr lang="en-US" sz="1150" kern="1200" dirty="0" smtClean="0">
                <a:solidFill>
                  <a:schemeClr val="tx1"/>
                </a:solidFill>
                <a:effectLst/>
                <a:latin typeface="+mn-lt"/>
                <a:ea typeface="+mn-ea"/>
                <a:cs typeface="+mn-cs"/>
              </a:rPr>
              <a:t>You have already heard today from my dear friend James Smith, the Chief Judge of our newly renamed Patent Trial and Appeal Board, or PTAB, as well as other judges and USPTO officials. I know more are scheduled to speak today and tomorrow. So I thought what I would do during our time together today is just go over some of the major stories we have to tell here at the USPTO.</a:t>
            </a:r>
          </a:p>
          <a:p>
            <a:r>
              <a:rPr lang="en-US" sz="1150" kern="1200" dirty="0" smtClean="0">
                <a:solidFill>
                  <a:schemeClr val="tx1"/>
                </a:solidFill>
                <a:effectLst/>
                <a:latin typeface="+mn-lt"/>
                <a:ea typeface="+mn-ea"/>
                <a:cs typeface="+mn-cs"/>
              </a:rPr>
              <a:t>  </a:t>
            </a:r>
          </a:p>
          <a:p>
            <a:pPr lvl="0"/>
            <a:r>
              <a:rPr lang="en-US" sz="1150" kern="1200" dirty="0" smtClean="0">
                <a:solidFill>
                  <a:schemeClr val="tx1"/>
                </a:solidFill>
                <a:effectLst/>
                <a:latin typeface="+mn-lt"/>
                <a:ea typeface="+mn-ea"/>
                <a:cs typeface="+mn-cs"/>
              </a:rPr>
              <a:t>As you know, we have been very busy here, and we will continue to be after Dave’s Departure, when the hardest working man in IP, David Kappos, returns to private life. It has been an honor to work with him during this time of historic change at the USPTO. </a:t>
            </a:r>
          </a:p>
          <a:p>
            <a:r>
              <a:rPr lang="en-US" sz="1150" kern="1200" dirty="0" smtClean="0">
                <a:solidFill>
                  <a:schemeClr val="tx1"/>
                </a:solidFill>
                <a:effectLst/>
                <a:latin typeface="+mn-lt"/>
                <a:ea typeface="+mn-ea"/>
                <a:cs typeface="+mn-cs"/>
              </a:rPr>
              <a:t> </a:t>
            </a:r>
          </a:p>
          <a:p>
            <a:pPr lvl="0"/>
            <a:r>
              <a:rPr lang="en-US" sz="1150" kern="1200" dirty="0" smtClean="0">
                <a:solidFill>
                  <a:schemeClr val="tx1"/>
                </a:solidFill>
                <a:effectLst/>
                <a:latin typeface="+mn-lt"/>
                <a:ea typeface="+mn-ea"/>
                <a:cs typeface="+mn-cs"/>
              </a:rPr>
              <a:t>What Director Kappos likes to point out—and it is a point with which I fully agree--is that the real strength of this agency is found in its hard-working employees. Our senior management remains in place. We continue to press forward on all of our initiatives, thanks to the inspiring leadership of the USPTO senior team and all of our employees. And we will continue to engage with smart folks like you, our stakeholders, to keep learning from you and keep serving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 that this is truly a good story, and will get even better in March, when a 75 percent micro-entity discount goes into effect.</a:t>
            </a:r>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6658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 that this is truly a good story, and will get even better in March, when a 75 percent micro-entity discount goes into effect.</a:t>
            </a:r>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658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1468E3-24F0-4C8C-8680-EFF90AAFD38D}" type="slidenum">
              <a:rPr lang="en-US" smtClean="0"/>
              <a:t>17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8113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20</a:t>
            </a:fld>
            <a:endParaRPr lang="en-US" dirty="0"/>
          </a:p>
        </p:txBody>
      </p:sp>
    </p:spTree>
    <p:extLst>
      <p:ext uri="{BB962C8B-B14F-4D97-AF65-F5344CB8AC3E}">
        <p14:creationId xmlns:p14="http://schemas.microsoft.com/office/powerpoint/2010/main" val="188558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 that this is truly a good story, and will get even better in March, when a 75 percent micro-entity discount goes into effect.</a:t>
            </a:r>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6658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784">
              <a:defRPr sz="2700" b="1">
                <a:solidFill>
                  <a:schemeClr val="hlink"/>
                </a:solidFill>
                <a:latin typeface="Tw Cen MT" pitchFamily="34" charset="0"/>
              </a:defRPr>
            </a:lvl1pPr>
            <a:lvl2pPr marL="729057" indent="-280406" defTabSz="923784">
              <a:defRPr sz="2700" b="1">
                <a:solidFill>
                  <a:schemeClr val="hlink"/>
                </a:solidFill>
                <a:latin typeface="Tw Cen MT" pitchFamily="34" charset="0"/>
              </a:defRPr>
            </a:lvl2pPr>
            <a:lvl3pPr marL="1121626" indent="-224325" defTabSz="923784">
              <a:defRPr sz="2700" b="1">
                <a:solidFill>
                  <a:schemeClr val="hlink"/>
                </a:solidFill>
                <a:latin typeface="Tw Cen MT" pitchFamily="34" charset="0"/>
              </a:defRPr>
            </a:lvl3pPr>
            <a:lvl4pPr marL="1570276" indent="-224325" defTabSz="923784">
              <a:defRPr sz="2700" b="1">
                <a:solidFill>
                  <a:schemeClr val="hlink"/>
                </a:solidFill>
                <a:latin typeface="Tw Cen MT" pitchFamily="34" charset="0"/>
              </a:defRPr>
            </a:lvl4pPr>
            <a:lvl5pPr marL="2018927" indent="-224325" defTabSz="923784">
              <a:defRPr sz="2700" b="1">
                <a:solidFill>
                  <a:schemeClr val="hlink"/>
                </a:solidFill>
                <a:latin typeface="Tw Cen MT" pitchFamily="34" charset="0"/>
              </a:defRPr>
            </a:lvl5pPr>
            <a:lvl6pPr marL="2467577" indent="-224325" defTabSz="923784" eaLnBrk="0" fontAlgn="base" hangingPunct="0">
              <a:spcBef>
                <a:spcPct val="0"/>
              </a:spcBef>
              <a:spcAft>
                <a:spcPct val="0"/>
              </a:spcAft>
              <a:defRPr sz="2700" b="1">
                <a:solidFill>
                  <a:schemeClr val="hlink"/>
                </a:solidFill>
                <a:latin typeface="Tw Cen MT" pitchFamily="34" charset="0"/>
              </a:defRPr>
            </a:lvl6pPr>
            <a:lvl7pPr marL="2916227" indent="-224325" defTabSz="923784" eaLnBrk="0" fontAlgn="base" hangingPunct="0">
              <a:spcBef>
                <a:spcPct val="0"/>
              </a:spcBef>
              <a:spcAft>
                <a:spcPct val="0"/>
              </a:spcAft>
              <a:defRPr sz="2700" b="1">
                <a:solidFill>
                  <a:schemeClr val="hlink"/>
                </a:solidFill>
                <a:latin typeface="Tw Cen MT" pitchFamily="34" charset="0"/>
              </a:defRPr>
            </a:lvl7pPr>
            <a:lvl8pPr marL="3364878" indent="-224325" defTabSz="923784" eaLnBrk="0" fontAlgn="base" hangingPunct="0">
              <a:spcBef>
                <a:spcPct val="0"/>
              </a:spcBef>
              <a:spcAft>
                <a:spcPct val="0"/>
              </a:spcAft>
              <a:defRPr sz="2700" b="1">
                <a:solidFill>
                  <a:schemeClr val="hlink"/>
                </a:solidFill>
                <a:latin typeface="Tw Cen MT" pitchFamily="34" charset="0"/>
              </a:defRPr>
            </a:lvl8pPr>
            <a:lvl9pPr marL="3813528" indent="-224325" defTabSz="923784" eaLnBrk="0" fontAlgn="base" hangingPunct="0">
              <a:spcBef>
                <a:spcPct val="0"/>
              </a:spcBef>
              <a:spcAft>
                <a:spcPct val="0"/>
              </a:spcAft>
              <a:defRPr sz="2700" b="1">
                <a:solidFill>
                  <a:schemeClr val="hlink"/>
                </a:solidFill>
                <a:latin typeface="Tw Cen MT" pitchFamily="34" charset="0"/>
              </a:defRPr>
            </a:lvl9pPr>
          </a:lstStyle>
          <a:p>
            <a:fld id="{DFFCFBF9-DE39-4034-A62F-32732140B575}" type="slidenum">
              <a:rPr lang="en-US" sz="1200" b="0">
                <a:solidFill>
                  <a:prstClr val="black"/>
                </a:solidFill>
                <a:latin typeface="Times New Roman" pitchFamily="18" charset="0"/>
              </a:rPr>
              <a:pPr/>
              <a:t>23</a:t>
            </a:fld>
            <a:endParaRPr lang="en-US" sz="1200" b="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09663" y="696913"/>
            <a:ext cx="4648200" cy="3486150"/>
          </a:xfrm>
          <a:ln/>
        </p:spPr>
      </p:sp>
      <p:sp>
        <p:nvSpPr>
          <p:cNvPr id="32772" name="Rectangle 3"/>
          <p:cNvSpPr>
            <a:spLocks noGrp="1" noChangeArrowheads="1"/>
          </p:cNvSpPr>
          <p:nvPr>
            <p:ph type="body" idx="1"/>
          </p:nvPr>
        </p:nvSpPr>
        <p:spPr>
          <a:xfrm>
            <a:off x="913158" y="4416513"/>
            <a:ext cx="5031685" cy="4183220"/>
          </a:xfrm>
          <a:noFill/>
        </p:spPr>
        <p:txBody>
          <a:bodyPr/>
          <a:lstStyle/>
          <a:p>
            <a:r>
              <a:rPr lang="en-US" sz="1200" i="1" kern="1200" dirty="0" smtClean="0">
                <a:solidFill>
                  <a:schemeClr val="tx1"/>
                </a:solidFill>
                <a:effectLst/>
                <a:latin typeface="+mn-lt"/>
                <a:ea typeface="+mn-ea"/>
                <a:cs typeface="+mn-cs"/>
              </a:rPr>
              <a:t>Note that we are delighted to see submissions across the Technology Centers. Several of those TCs involve technologies that contain software components.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784">
              <a:defRPr sz="2700" b="1">
                <a:solidFill>
                  <a:schemeClr val="hlink"/>
                </a:solidFill>
                <a:latin typeface="Tw Cen MT" pitchFamily="34" charset="0"/>
              </a:defRPr>
            </a:lvl1pPr>
            <a:lvl2pPr marL="729057" indent="-280406" defTabSz="923784">
              <a:defRPr sz="2700" b="1">
                <a:solidFill>
                  <a:schemeClr val="hlink"/>
                </a:solidFill>
                <a:latin typeface="Tw Cen MT" pitchFamily="34" charset="0"/>
              </a:defRPr>
            </a:lvl2pPr>
            <a:lvl3pPr marL="1121626" indent="-224325" defTabSz="923784">
              <a:defRPr sz="2700" b="1">
                <a:solidFill>
                  <a:schemeClr val="hlink"/>
                </a:solidFill>
                <a:latin typeface="Tw Cen MT" pitchFamily="34" charset="0"/>
              </a:defRPr>
            </a:lvl3pPr>
            <a:lvl4pPr marL="1570276" indent="-224325" defTabSz="923784">
              <a:defRPr sz="2700" b="1">
                <a:solidFill>
                  <a:schemeClr val="hlink"/>
                </a:solidFill>
                <a:latin typeface="Tw Cen MT" pitchFamily="34" charset="0"/>
              </a:defRPr>
            </a:lvl4pPr>
            <a:lvl5pPr marL="2018927" indent="-224325" defTabSz="923784">
              <a:defRPr sz="2700" b="1">
                <a:solidFill>
                  <a:schemeClr val="hlink"/>
                </a:solidFill>
                <a:latin typeface="Tw Cen MT" pitchFamily="34" charset="0"/>
              </a:defRPr>
            </a:lvl5pPr>
            <a:lvl6pPr marL="2467577" indent="-224325" defTabSz="923784" eaLnBrk="0" fontAlgn="base" hangingPunct="0">
              <a:spcBef>
                <a:spcPct val="0"/>
              </a:spcBef>
              <a:spcAft>
                <a:spcPct val="0"/>
              </a:spcAft>
              <a:defRPr sz="2700" b="1">
                <a:solidFill>
                  <a:schemeClr val="hlink"/>
                </a:solidFill>
                <a:latin typeface="Tw Cen MT" pitchFamily="34" charset="0"/>
              </a:defRPr>
            </a:lvl6pPr>
            <a:lvl7pPr marL="2916227" indent="-224325" defTabSz="923784" eaLnBrk="0" fontAlgn="base" hangingPunct="0">
              <a:spcBef>
                <a:spcPct val="0"/>
              </a:spcBef>
              <a:spcAft>
                <a:spcPct val="0"/>
              </a:spcAft>
              <a:defRPr sz="2700" b="1">
                <a:solidFill>
                  <a:schemeClr val="hlink"/>
                </a:solidFill>
                <a:latin typeface="Tw Cen MT" pitchFamily="34" charset="0"/>
              </a:defRPr>
            </a:lvl7pPr>
            <a:lvl8pPr marL="3364878" indent="-224325" defTabSz="923784" eaLnBrk="0" fontAlgn="base" hangingPunct="0">
              <a:spcBef>
                <a:spcPct val="0"/>
              </a:spcBef>
              <a:spcAft>
                <a:spcPct val="0"/>
              </a:spcAft>
              <a:defRPr sz="2700" b="1">
                <a:solidFill>
                  <a:schemeClr val="hlink"/>
                </a:solidFill>
                <a:latin typeface="Tw Cen MT" pitchFamily="34" charset="0"/>
              </a:defRPr>
            </a:lvl8pPr>
            <a:lvl9pPr marL="3813528" indent="-224325" defTabSz="923784" eaLnBrk="0" fontAlgn="base" hangingPunct="0">
              <a:spcBef>
                <a:spcPct val="0"/>
              </a:spcBef>
              <a:spcAft>
                <a:spcPct val="0"/>
              </a:spcAft>
              <a:defRPr sz="2700" b="1">
                <a:solidFill>
                  <a:schemeClr val="hlink"/>
                </a:solidFill>
                <a:latin typeface="Tw Cen MT" pitchFamily="34" charset="0"/>
              </a:defRPr>
            </a:lvl9pPr>
          </a:lstStyle>
          <a:p>
            <a:fld id="{DFFCFBF9-DE39-4034-A62F-32732140B575}" type="slidenum">
              <a:rPr lang="en-US" sz="1200" b="0">
                <a:solidFill>
                  <a:prstClr val="black"/>
                </a:solidFill>
                <a:latin typeface="Times New Roman" pitchFamily="18" charset="0"/>
              </a:rPr>
              <a:pPr/>
              <a:t>24</a:t>
            </a:fld>
            <a:endParaRPr lang="en-US" sz="1200" b="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09663" y="696913"/>
            <a:ext cx="4648200" cy="3486150"/>
          </a:xfrm>
          <a:ln/>
        </p:spPr>
      </p:sp>
      <p:sp>
        <p:nvSpPr>
          <p:cNvPr id="32772" name="Rectangle 3"/>
          <p:cNvSpPr>
            <a:spLocks noGrp="1" noChangeArrowheads="1"/>
          </p:cNvSpPr>
          <p:nvPr>
            <p:ph type="body" idx="1"/>
          </p:nvPr>
        </p:nvSpPr>
        <p:spPr>
          <a:xfrm>
            <a:off x="913158" y="4416513"/>
            <a:ext cx="5031685" cy="4183220"/>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 that we are pleased with the overall number of submissions to date, but we anticipate our partnership with the crowdsourcing network Ask Patents by Stack Exchange will help generate even more third-party submissions.</a:t>
            </a:r>
            <a:endParaRPr lang="en-US" dirty="0"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i="1" kern="1200" dirty="0" smtClean="0">
                <a:solidFill>
                  <a:schemeClr val="tx1"/>
                </a:solidFill>
                <a:effectLst/>
                <a:latin typeface="+mn-lt"/>
                <a:ea typeface="+mn-ea"/>
                <a:cs typeface="+mn-cs"/>
              </a:rPr>
              <a:t>Note that this breakdown is about what we would have expected. Director Kappos in his November 20</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Center for American Progress speech highlighted these proceedings as an avenue the high-tech sector would embrace.</a:t>
            </a:r>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35</a:t>
            </a:fld>
            <a:endParaRPr lang="en-US" dirty="0"/>
          </a:p>
        </p:txBody>
      </p:sp>
    </p:spTree>
    <p:extLst>
      <p:ext uri="{BB962C8B-B14F-4D97-AF65-F5344CB8AC3E}">
        <p14:creationId xmlns:p14="http://schemas.microsoft.com/office/powerpoint/2010/main" val="35134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i="1" kern="1200" dirty="0" smtClean="0">
                <a:solidFill>
                  <a:schemeClr val="tx1"/>
                </a:solidFill>
                <a:effectLst/>
                <a:latin typeface="+mn-lt"/>
                <a:ea typeface="+mn-ea"/>
                <a:cs typeface="+mn-cs"/>
              </a:rPr>
              <a:t>Key details are in text on the slide. Note that while we are under a Congressional mandate to open two of the three offices by the summer of 2014, we’re already putting judges to work locally without permanent space yet occupied.</a:t>
            </a:r>
          </a:p>
          <a:p>
            <a:pPr>
              <a:lnSpc>
                <a:spcPct val="150000"/>
              </a:lnSpc>
            </a:pPr>
            <a:endParaRPr lang="en-US" sz="1200" i="1" kern="1200" dirty="0" smtClean="0">
              <a:solidFill>
                <a:schemeClr val="tx1"/>
              </a:solidFill>
              <a:effectLst/>
              <a:latin typeface="+mn-lt"/>
              <a:ea typeface="+mn-ea"/>
              <a:cs typeface="+mn-cs"/>
            </a:endParaRPr>
          </a:p>
          <a:p>
            <a:pPr>
              <a:lnSpc>
                <a:spcPct val="150000"/>
              </a:lnSpc>
            </a:pPr>
            <a:r>
              <a:rPr lang="en-US" sz="1200" i="1" kern="1200" dirty="0" smtClean="0">
                <a:solidFill>
                  <a:schemeClr val="tx1"/>
                </a:solidFill>
                <a:effectLst/>
                <a:latin typeface="+mn-lt"/>
                <a:ea typeface="+mn-ea"/>
                <a:cs typeface="+mn-cs"/>
              </a:rPr>
              <a:t>Temporary space in Dallas is the Santa Fe Federal Building – Occupancy</a:t>
            </a:r>
            <a:r>
              <a:rPr lang="en-US" sz="1200" i="1" kern="1200" baseline="0" dirty="0" smtClean="0">
                <a:solidFill>
                  <a:schemeClr val="tx1"/>
                </a:solidFill>
                <a:effectLst/>
                <a:latin typeface="+mn-lt"/>
                <a:ea typeface="+mn-ea"/>
                <a:cs typeface="+mn-cs"/>
              </a:rPr>
              <a:t> March 2013</a:t>
            </a:r>
            <a:endParaRPr lang="en-US" sz="1200" i="1" kern="1200" dirty="0" smtClean="0">
              <a:solidFill>
                <a:schemeClr val="tx1"/>
              </a:solidFill>
              <a:effectLst/>
              <a:latin typeface="+mn-lt"/>
              <a:ea typeface="+mn-ea"/>
              <a:cs typeface="+mn-cs"/>
            </a:endParaRPr>
          </a:p>
          <a:p>
            <a:pPr>
              <a:lnSpc>
                <a:spcPct val="150000"/>
              </a:lnSpc>
            </a:pPr>
            <a:r>
              <a:rPr lang="en-US" sz="1200" i="1" kern="1200" dirty="0" smtClean="0">
                <a:solidFill>
                  <a:schemeClr val="tx1"/>
                </a:solidFill>
                <a:effectLst/>
                <a:latin typeface="+mn-lt"/>
                <a:ea typeface="+mn-ea"/>
                <a:cs typeface="+mn-cs"/>
              </a:rPr>
              <a:t>Temporary Space in Denver</a:t>
            </a:r>
            <a:r>
              <a:rPr lang="en-US" sz="1200" i="1" kern="1200" baseline="0" dirty="0" smtClean="0">
                <a:solidFill>
                  <a:schemeClr val="tx1"/>
                </a:solidFill>
                <a:effectLst/>
                <a:latin typeface="+mn-lt"/>
                <a:ea typeface="+mn-ea"/>
                <a:cs typeface="+mn-cs"/>
              </a:rPr>
              <a:t> is open - the Denver Federal Center – currently occupied by PTAB  judges</a:t>
            </a:r>
          </a:p>
          <a:p>
            <a:pPr>
              <a:lnSpc>
                <a:spcPct val="150000"/>
              </a:lnSpc>
            </a:pPr>
            <a:r>
              <a:rPr lang="en-US" sz="1200" i="1" kern="1200" baseline="0" dirty="0" smtClean="0">
                <a:solidFill>
                  <a:schemeClr val="tx1"/>
                </a:solidFill>
                <a:effectLst/>
                <a:latin typeface="+mn-lt"/>
                <a:ea typeface="+mn-ea"/>
                <a:cs typeface="+mn-cs"/>
              </a:rPr>
              <a:t>Temporary Space in Silicon Valley should be coming soon, April 2013; will house Michelle Lee and PTAB judges</a:t>
            </a:r>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39</a:t>
            </a:fld>
            <a:endParaRPr lang="en-US" dirty="0"/>
          </a:p>
        </p:txBody>
      </p:sp>
    </p:spTree>
    <p:extLst>
      <p:ext uri="{BB962C8B-B14F-4D97-AF65-F5344CB8AC3E}">
        <p14:creationId xmlns:p14="http://schemas.microsoft.com/office/powerpoint/2010/main" val="297607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40</a:t>
            </a:fld>
            <a:endParaRPr lang="en-US" dirty="0"/>
          </a:p>
        </p:txBody>
      </p:sp>
    </p:spTree>
    <p:extLst>
      <p:ext uri="{BB962C8B-B14F-4D97-AF65-F5344CB8AC3E}">
        <p14:creationId xmlns:p14="http://schemas.microsoft.com/office/powerpoint/2010/main" val="188558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409152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solidFill>
                  <a:srgbClr val="0000FF"/>
                </a:solidFill>
              </a:rPr>
              <a:pPr/>
              <a:t>41</a:t>
            </a:fld>
            <a:endParaRPr lang="en-US" dirty="0">
              <a:solidFill>
                <a:srgbClr val="0000FF"/>
              </a:solidFill>
            </a:endParaRPr>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631" y="4267200"/>
            <a:ext cx="6410739" cy="5867400"/>
          </a:xfrm>
        </p:spPr>
        <p:txBody>
          <a:bodyPr/>
          <a:lstStyle/>
          <a:p>
            <a:pPr marL="171450" indent="-171450">
              <a:buFont typeface="Arial" pitchFamily="34" charset="0"/>
              <a:buChar char="•"/>
            </a:pPr>
            <a:endParaRPr lang="en-US" sz="11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57918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r>
              <a:rPr lang="en-US" dirty="0" smtClean="0"/>
              <a:t>e </a:t>
            </a:r>
            <a:fld id="{A334113C-CE39-432B-91E1-5EF257AA2456}" type="slidenum">
              <a:rPr lang="en-US" smtClean="0"/>
              <a:t>6</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5664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99483" cy="4652010"/>
          </a:xfrm>
        </p:spPr>
        <p:txBody>
          <a:bodyPr/>
          <a:lstStyle/>
          <a:p>
            <a:pPr marL="171450" indent="-171450">
              <a:buFont typeface="Arial" pitchFamily="34" charset="0"/>
              <a:buChar char="•"/>
            </a:pPr>
            <a:r>
              <a:rPr lang="en-US" sz="1100" dirty="0" smtClean="0"/>
              <a:t>Training for the first-inventor-to-file provisions will occur in 3 phases</a:t>
            </a:r>
            <a:r>
              <a:rPr lang="en-US" sz="1100" dirty="0"/>
              <a:t> </a:t>
            </a:r>
            <a:r>
              <a:rPr lang="en-US" sz="1100" dirty="0" smtClean="0"/>
              <a:t>over the next several months.</a:t>
            </a:r>
          </a:p>
          <a:p>
            <a:endParaRPr lang="en-US" sz="1100" dirty="0"/>
          </a:p>
          <a:p>
            <a:pPr marL="171450" indent="-171450">
              <a:buFont typeface="Arial" pitchFamily="34" charset="0"/>
              <a:buChar char="•"/>
            </a:pPr>
            <a:r>
              <a:rPr lang="en-US" sz="1100" b="1" u="sng" dirty="0" smtClean="0"/>
              <a:t>The overview training, </a:t>
            </a:r>
            <a:r>
              <a:rPr lang="en-US" sz="1100" dirty="0" smtClean="0"/>
              <a:t>divided into three parts,  gives </a:t>
            </a:r>
            <a:r>
              <a:rPr lang="en-US" sz="1100" dirty="0"/>
              <a:t>you a first introduction </a:t>
            </a:r>
            <a:r>
              <a:rPr lang="en-US" sz="1100" dirty="0" smtClean="0"/>
              <a:t>to </a:t>
            </a:r>
            <a:r>
              <a:rPr lang="en-US" sz="1100" dirty="0"/>
              <a:t>the first-inventor-to-file </a:t>
            </a:r>
            <a:r>
              <a:rPr lang="en-US" sz="1100" dirty="0" smtClean="0"/>
              <a:t>provisions.  </a:t>
            </a:r>
          </a:p>
          <a:p>
            <a:pPr marL="171450" indent="-171450">
              <a:buFont typeface="Arial" pitchFamily="34" charset="0"/>
              <a:buChar char="•"/>
            </a:pPr>
            <a:endParaRPr lang="en-US" sz="1100" dirty="0" smtClean="0"/>
          </a:p>
          <a:p>
            <a:pPr marL="171450" indent="-171450">
              <a:buFont typeface="Arial" pitchFamily="34" charset="0"/>
              <a:buChar char="•"/>
            </a:pPr>
            <a:r>
              <a:rPr lang="en-US" sz="1100" b="1" u="sng" dirty="0" smtClean="0"/>
              <a:t>In the summer</a:t>
            </a:r>
            <a:r>
              <a:rPr lang="en-US" sz="1100" dirty="0" smtClean="0"/>
              <a:t>, we will provide much more comprehensive training, filling in many details on how to apply the first-inventor-to-file provisions of the AIA during examination.</a:t>
            </a:r>
          </a:p>
          <a:p>
            <a:pPr marL="171450" indent="-171450">
              <a:buFont typeface="Arial" pitchFamily="34" charset="0"/>
              <a:buChar char="•"/>
            </a:pPr>
            <a:endParaRPr lang="en-US" sz="1100" dirty="0"/>
          </a:p>
          <a:p>
            <a:pPr marL="171450" indent="-171450">
              <a:buFont typeface="Arial" pitchFamily="34" charset="0"/>
              <a:buChar char="•"/>
            </a:pPr>
            <a:r>
              <a:rPr lang="en-US" sz="1100" b="1" u="sng" dirty="0" smtClean="0"/>
              <a:t>Between now and the summer</a:t>
            </a:r>
            <a:r>
              <a:rPr lang="en-US" sz="1100" dirty="0" smtClean="0"/>
              <a:t>, we will offer just-in-time training for those of you who have an application subject to the AIA on your docket.  </a:t>
            </a:r>
          </a:p>
          <a:p>
            <a:pPr marL="628650" lvl="1" indent="-171450">
              <a:buFont typeface="Arial" pitchFamily="34" charset="0"/>
              <a:buChar char="•"/>
            </a:pPr>
            <a:r>
              <a:rPr lang="en-US" sz="1100" dirty="0" smtClean="0"/>
              <a:t>This  situation is likely to be rare, but could occur, for example, in design applications or in an application undergoing prioritized examination.  </a:t>
            </a:r>
          </a:p>
          <a:p>
            <a:pPr marL="628650" lvl="1" indent="-171450">
              <a:buFont typeface="Arial" pitchFamily="34" charset="0"/>
              <a:buChar char="•"/>
            </a:pPr>
            <a:r>
              <a:rPr lang="en-US" sz="1100" dirty="0" smtClean="0"/>
              <a:t>If you find yourself in this situation, go to the Points of Contact in your Technology Center who will assist in providing just in time training with you.  Those Points of Contact are provided at the end of these slides.  </a:t>
            </a:r>
          </a:p>
          <a:p>
            <a:pPr marL="171450" indent="-171450">
              <a:buFont typeface="Arial" pitchFamily="34" charset="0"/>
              <a:buChar char="•"/>
            </a:pPr>
            <a:endParaRPr lang="en-US" sz="1100" dirty="0"/>
          </a:p>
          <a:p>
            <a:pPr marL="171450" indent="-171450">
              <a:buFont typeface="Arial" pitchFamily="34" charset="0"/>
              <a:buChar char="•"/>
            </a:pPr>
            <a:r>
              <a:rPr lang="en-US" sz="1100" dirty="0" smtClean="0"/>
              <a:t>The agency is using a 3-phase training approach for the first-inventor-to-file provisions because the majority of you will not have a case on your docket to examine under the AIA until this coming fall.  Additionally, we believe that an iterative approach will be helpful since the first-inventor-to-file statutory framework is much different from the first-to-invent statutory framework and hearing the information more than once will help solidify it for you.</a:t>
            </a:r>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11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1468E3-24F0-4C8C-8680-EFF90AAFD38D}" type="slidenum">
              <a:rPr lang="en-US" smtClean="0"/>
              <a:t>12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6889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13</a:t>
            </a:fld>
            <a:endParaRPr lang="en-US" dirty="0"/>
          </a:p>
        </p:txBody>
      </p:sp>
    </p:spTree>
    <p:extLst>
      <p:ext uri="{BB962C8B-B14F-4D97-AF65-F5344CB8AC3E}">
        <p14:creationId xmlns:p14="http://schemas.microsoft.com/office/powerpoint/2010/main" val="153151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14</a:t>
            </a:fld>
            <a:endParaRPr lang="en-US" dirty="0"/>
          </a:p>
        </p:txBody>
      </p:sp>
    </p:spTree>
    <p:extLst>
      <p:ext uri="{BB962C8B-B14F-4D97-AF65-F5344CB8AC3E}">
        <p14:creationId xmlns:p14="http://schemas.microsoft.com/office/powerpoint/2010/main" val="2749126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819530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164347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482394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996812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4/2/2013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28442172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6533941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425005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1552672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4/2/2013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9933636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4/2/2013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7800200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4/2/2013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19081965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299011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21790945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22681915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660158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7413393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1475884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18976631"/>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923441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563190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4055608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370036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124374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6095081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1972656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224257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073284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081169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274015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6611606"/>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367628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898827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32028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326874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804266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520402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11232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8040949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389500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1457200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775784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85679655"/>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0747741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36078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1781243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115711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5598946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310386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8708362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575636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771768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2960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944506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1454905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980188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940582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038609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rPr>
              <a:pPr fontAlgn="base">
                <a:spcBef>
                  <a:spcPct val="0"/>
                </a:spcBef>
                <a:spcAft>
                  <a:spcPct val="0"/>
                </a:spcAft>
              </a:pPr>
              <a:t>4/2/2013</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rPr>
              <a:pPr fontAlgn="base">
                <a:spcBef>
                  <a:spcPct val="0"/>
                </a:spcBef>
                <a:spcAft>
                  <a:spcPct val="0"/>
                </a:spcAft>
              </a:pPr>
              <a:t>‹#›</a:t>
            </a:fld>
            <a:endParaRPr lang="en-US" dirty="0">
              <a:solidFill>
                <a:srgbClr val="273C56"/>
              </a:solidFill>
            </a:endParaRPr>
          </a:p>
        </p:txBody>
      </p:sp>
    </p:spTree>
    <p:extLst>
      <p:ext uri="{BB962C8B-B14F-4D97-AF65-F5344CB8AC3E}">
        <p14:creationId xmlns:p14="http://schemas.microsoft.com/office/powerpoint/2010/main" val="1049558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4/2/2013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997955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253199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063476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A8B41EDB-7E71-45F0-8547-43D8E65A9C2C}" type="datetimeFigureOut">
              <a:rPr lang="en-US" smtClean="0">
                <a:solidFill>
                  <a:srgbClr val="273C56"/>
                </a:solidFill>
              </a:rPr>
              <a:pPr/>
              <a:t>4/2/2013</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20692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uspto.gov/web/offices/ac/qs/ope/fee031913.ht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pto.gov/AmericaInventsAct"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28600" y="762000"/>
            <a:ext cx="8458200" cy="1295400"/>
          </a:xfrm>
        </p:spPr>
        <p:txBody>
          <a:bodyPr/>
          <a:lstStyle/>
          <a:p>
            <a:pPr eaLnBrk="1" hangingPunct="1"/>
            <a:r>
              <a:rPr lang="en-US" sz="3600" b="1" dirty="0" smtClean="0">
                <a:solidFill>
                  <a:schemeClr val="accent1">
                    <a:lumMod val="75000"/>
                  </a:schemeClr>
                </a:solidFill>
              </a:rPr>
              <a:t/>
            </a:r>
            <a:br>
              <a:rPr lang="en-US" sz="3600" b="1" dirty="0" smtClean="0">
                <a:solidFill>
                  <a:schemeClr val="accent1">
                    <a:lumMod val="75000"/>
                  </a:schemeClr>
                </a:solidFill>
              </a:rPr>
            </a:br>
            <a:r>
              <a:rPr lang="en-US" sz="3600" b="1" dirty="0" smtClean="0">
                <a:solidFill>
                  <a:schemeClr val="accent1">
                    <a:lumMod val="75000"/>
                  </a:schemeClr>
                </a:solidFill>
              </a:rPr>
              <a:t>USPTO Update on the Implementation of the America Invents Act: Lessons Learned in the First Six Months of the Post-Patent Reform World</a:t>
            </a:r>
          </a:p>
        </p:txBody>
      </p:sp>
      <p:sp>
        <p:nvSpPr>
          <p:cNvPr id="29699" name="Rectangle 3"/>
          <p:cNvSpPr>
            <a:spLocks noGrp="1" noChangeArrowheads="1"/>
          </p:cNvSpPr>
          <p:nvPr>
            <p:ph type="subTitle" idx="1"/>
          </p:nvPr>
        </p:nvSpPr>
        <p:spPr/>
        <p:txBody>
          <a:bodyPr/>
          <a:lstStyle/>
          <a:p>
            <a:pPr eaLnBrk="1" hangingPunct="1">
              <a:spcBef>
                <a:spcPts val="0"/>
              </a:spcBef>
              <a:spcAft>
                <a:spcPts val="600"/>
              </a:spcAft>
            </a:pPr>
            <a:r>
              <a:rPr lang="en-US" sz="2000" b="1" dirty="0" smtClean="0">
                <a:solidFill>
                  <a:schemeClr val="bg1"/>
                </a:solidFill>
              </a:rPr>
              <a:t>Janet Gongola</a:t>
            </a:r>
          </a:p>
          <a:p>
            <a:pPr eaLnBrk="1" hangingPunct="1">
              <a:spcBef>
                <a:spcPts val="0"/>
              </a:spcBef>
              <a:spcAft>
                <a:spcPts val="600"/>
              </a:spcAft>
            </a:pPr>
            <a:r>
              <a:rPr lang="en-US" sz="1900" b="1" dirty="0" smtClean="0">
                <a:solidFill>
                  <a:schemeClr val="bg1"/>
                </a:solidFill>
              </a:rPr>
              <a:t>Patent Reform Coordinator</a:t>
            </a:r>
          </a:p>
          <a:p>
            <a:pPr eaLnBrk="1" hangingPunct="1">
              <a:spcBef>
                <a:spcPts val="0"/>
              </a:spcBef>
              <a:spcAft>
                <a:spcPts val="600"/>
              </a:spcAft>
            </a:pPr>
            <a:r>
              <a:rPr lang="en-US" sz="1900" b="1" dirty="0" smtClean="0">
                <a:solidFill>
                  <a:schemeClr val="bg1"/>
                </a:solidFill>
              </a:rPr>
              <a:t>Janet.Gongola@uspto.gov</a:t>
            </a:r>
          </a:p>
          <a:p>
            <a:pPr eaLnBrk="1" hangingPunct="1">
              <a:spcBef>
                <a:spcPts val="0"/>
              </a:spcBef>
              <a:spcAft>
                <a:spcPts val="600"/>
              </a:spcAft>
            </a:pPr>
            <a:r>
              <a:rPr lang="en-US" sz="1900" b="1" dirty="0" smtClean="0">
                <a:solidFill>
                  <a:schemeClr val="bg1"/>
                </a:solidFill>
              </a:rPr>
              <a:t>Direct dial:  571-272-8734</a:t>
            </a:r>
          </a:p>
        </p:txBody>
      </p:sp>
      <p:sp>
        <p:nvSpPr>
          <p:cNvPr id="3" name="TextBox 2"/>
          <p:cNvSpPr txBox="1"/>
          <p:nvPr/>
        </p:nvSpPr>
        <p:spPr>
          <a:xfrm>
            <a:off x="914400" y="3124200"/>
            <a:ext cx="7086600" cy="369332"/>
          </a:xfrm>
          <a:prstGeom prst="rect">
            <a:avLst/>
          </a:prstGeom>
          <a:noFill/>
        </p:spPr>
        <p:txBody>
          <a:bodyPr wrap="square" rtlCol="0">
            <a:spAutoFit/>
          </a:bodyPr>
          <a:lstStyle/>
          <a:p>
            <a:pPr algn="ctr"/>
            <a:r>
              <a:rPr lang="en-US" b="1" i="1" dirty="0" smtClean="0">
                <a:solidFill>
                  <a:schemeClr val="accent1">
                    <a:lumMod val="75000"/>
                  </a:schemeClr>
                </a:solidFill>
              </a:rPr>
              <a:t>March </a:t>
            </a:r>
            <a:r>
              <a:rPr lang="en-US" b="1" i="1" dirty="0">
                <a:solidFill>
                  <a:schemeClr val="accent1">
                    <a:lumMod val="75000"/>
                  </a:schemeClr>
                </a:solidFill>
              </a:rPr>
              <a:t>5</a:t>
            </a:r>
            <a:r>
              <a:rPr lang="en-US" b="1" i="1" dirty="0" smtClean="0">
                <a:solidFill>
                  <a:schemeClr val="accent1">
                    <a:lumMod val="75000"/>
                  </a:schemeClr>
                </a:solidFill>
              </a:rPr>
              <a:t>, </a:t>
            </a:r>
            <a:r>
              <a:rPr lang="en-US" b="1" i="1" dirty="0">
                <a:solidFill>
                  <a:schemeClr val="accent1">
                    <a:lumMod val="75000"/>
                  </a:schemeClr>
                </a:solidFill>
              </a:rPr>
              <a:t>2013</a:t>
            </a:r>
            <a:endParaRPr lang="en-US" dirty="0">
              <a:solidFill>
                <a:schemeClr val="accent1">
                  <a:lumMod val="75000"/>
                </a:schemeClr>
              </a:solidFill>
            </a:endParaRPr>
          </a:p>
        </p:txBody>
      </p:sp>
    </p:spTree>
    <p:extLst>
      <p:ext uri="{BB962C8B-B14F-4D97-AF65-F5344CB8AC3E}">
        <p14:creationId xmlns:p14="http://schemas.microsoft.com/office/powerpoint/2010/main" val="3614229760"/>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116" y="228600"/>
            <a:ext cx="7372884" cy="1143000"/>
          </a:xfrm>
          <a:solidFill>
            <a:srgbClr val="00B0F0"/>
          </a:solidFill>
        </p:spPr>
        <p:txBody>
          <a:bodyPr/>
          <a:lstStyle/>
          <a:p>
            <a:r>
              <a:rPr lang="en-US" b="1" dirty="0" smtClean="0"/>
              <a:t>AIA Indicator: Notice of </a:t>
            </a:r>
            <a:r>
              <a:rPr lang="en-US" b="1" dirty="0" err="1" smtClean="0"/>
              <a:t>Allowability</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10</a:t>
            </a:fld>
            <a:endParaRPr lang="en-US" dirty="0"/>
          </a:p>
        </p:txBody>
      </p:sp>
      <p:pic>
        <p:nvPicPr>
          <p:cNvPr id="15362" name="Picture 2"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06" y="1643852"/>
            <a:ext cx="8012394" cy="48706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603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 FITF Examiner Training</a:t>
            </a:r>
            <a:endParaRPr lang="en-US" b="1" dirty="0"/>
          </a:p>
        </p:txBody>
      </p:sp>
      <p:sp>
        <p:nvSpPr>
          <p:cNvPr id="3" name="Content Placeholder 2"/>
          <p:cNvSpPr>
            <a:spLocks noGrp="1"/>
          </p:cNvSpPr>
          <p:nvPr>
            <p:ph idx="1"/>
          </p:nvPr>
        </p:nvSpPr>
        <p:spPr>
          <a:xfrm>
            <a:off x="609600" y="1676400"/>
            <a:ext cx="7772400" cy="4495800"/>
          </a:xfrm>
        </p:spPr>
        <p:txBody>
          <a:bodyPr/>
          <a:lstStyle/>
          <a:p>
            <a:r>
              <a:rPr lang="en-US" sz="2200" dirty="0" smtClean="0">
                <a:latin typeface="Georgia" pitchFamily="18" charset="0"/>
              </a:rPr>
              <a:t>Overview Training:  Identifying if your application is subject to the new AIA FITF provisions and introducing  the </a:t>
            </a:r>
            <a:r>
              <a:rPr lang="en-US" sz="2200" dirty="0">
                <a:latin typeface="Georgia" pitchFamily="18" charset="0"/>
              </a:rPr>
              <a:t>FITF statutory </a:t>
            </a:r>
            <a:r>
              <a:rPr lang="en-US" sz="2200" dirty="0" smtClean="0">
                <a:latin typeface="Georgia" pitchFamily="18" charset="0"/>
              </a:rPr>
              <a:t>framework (mid-March 2013)</a:t>
            </a:r>
          </a:p>
          <a:p>
            <a:pPr lvl="1"/>
            <a:r>
              <a:rPr lang="en-US" sz="2200" dirty="0">
                <a:latin typeface="Georgia" pitchFamily="18" charset="0"/>
              </a:rPr>
              <a:t>Introductory Video:  Provides background for Overview Training </a:t>
            </a:r>
            <a:endParaRPr lang="en-US" sz="2200" dirty="0" smtClean="0">
              <a:latin typeface="Georgia" pitchFamily="18" charset="0"/>
            </a:endParaRPr>
          </a:p>
          <a:p>
            <a:pPr lvl="1"/>
            <a:r>
              <a:rPr lang="en-US" sz="2200" dirty="0" smtClean="0">
                <a:latin typeface="Georgia" pitchFamily="18" charset="0"/>
              </a:rPr>
              <a:t>Live Training: &gt;25 training sessions</a:t>
            </a:r>
          </a:p>
          <a:p>
            <a:pPr lvl="1"/>
            <a:r>
              <a:rPr lang="en-US" sz="2200" dirty="0" smtClean="0">
                <a:latin typeface="Georgia" pitchFamily="18" charset="0"/>
              </a:rPr>
              <a:t>Follow-up Video: Statutory review and additional illustrations</a:t>
            </a:r>
          </a:p>
          <a:p>
            <a:pPr lvl="1"/>
            <a:endParaRPr lang="en-US" sz="1200" dirty="0" smtClean="0">
              <a:latin typeface="Georgia" pitchFamily="18" charset="0"/>
            </a:endParaRPr>
          </a:p>
          <a:p>
            <a:r>
              <a:rPr lang="en-US" sz="2200" dirty="0" smtClean="0">
                <a:latin typeface="Georgia" pitchFamily="18" charset="0"/>
              </a:rPr>
              <a:t>Comprehensive </a:t>
            </a:r>
            <a:r>
              <a:rPr lang="en-US" sz="2200" dirty="0">
                <a:latin typeface="Georgia" pitchFamily="18" charset="0"/>
              </a:rPr>
              <a:t>training (June/July 2013)</a:t>
            </a:r>
          </a:p>
          <a:p>
            <a:endParaRPr lang="en-US" sz="1200" dirty="0">
              <a:latin typeface="Georgia" pitchFamily="18" charset="0"/>
            </a:endParaRPr>
          </a:p>
          <a:p>
            <a:r>
              <a:rPr lang="en-US" sz="2200" dirty="0" smtClean="0">
                <a:latin typeface="Georgia" pitchFamily="18" charset="0"/>
              </a:rPr>
              <a:t>Just-in-time training: </a:t>
            </a:r>
            <a:r>
              <a:rPr lang="en-US" sz="2200" dirty="0">
                <a:latin typeface="Georgia" pitchFamily="18" charset="0"/>
              </a:rPr>
              <a:t>available as needed </a:t>
            </a:r>
            <a:r>
              <a:rPr lang="en-US" sz="2200" dirty="0" smtClean="0">
                <a:latin typeface="Georgia" pitchFamily="18" charset="0"/>
              </a:rPr>
              <a:t>(March through </a:t>
            </a:r>
            <a:r>
              <a:rPr lang="en-US" sz="2200" dirty="0">
                <a:latin typeface="Georgia" pitchFamily="18" charset="0"/>
              </a:rPr>
              <a:t>July </a:t>
            </a:r>
            <a:r>
              <a:rPr lang="en-US" sz="2200" dirty="0" smtClean="0">
                <a:latin typeface="Georgia" pitchFamily="18" charset="0"/>
              </a:rPr>
              <a:t>2013)</a:t>
            </a:r>
            <a:endParaRPr lang="en-US" sz="2200" dirty="0">
              <a:latin typeface="Georgia" pitchFamily="18" charset="0"/>
            </a:endParaRPr>
          </a:p>
          <a:p>
            <a:pPr marL="0" indent="0">
              <a:buNone/>
            </a:pPr>
            <a:endParaRPr lang="en-US" sz="2200" dirty="0" smtClean="0">
              <a:latin typeface="Georgia" pitchFamily="18" charset="0"/>
            </a:endParaRPr>
          </a:p>
          <a:p>
            <a:pPr marL="914400" lvl="2" indent="0">
              <a:buNone/>
            </a:pP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23639021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Fee Setting</a:t>
            </a:r>
            <a:br>
              <a:rPr lang="en-US" b="1" dirty="0" smtClean="0"/>
            </a:br>
            <a:r>
              <a:rPr lang="en-US" sz="2400" b="1" dirty="0" smtClean="0"/>
              <a:t>(Effective </a:t>
            </a:r>
            <a:r>
              <a:rPr lang="en-US" sz="2400" b="1" dirty="0"/>
              <a:t>March </a:t>
            </a:r>
            <a:r>
              <a:rPr lang="en-US" sz="2400" b="1" dirty="0" smtClean="0"/>
              <a:t>19, 2013)</a:t>
            </a:r>
            <a:endParaRPr lang="en-US" sz="2400" b="1" dirty="0"/>
          </a:p>
        </p:txBody>
      </p:sp>
      <p:sp>
        <p:nvSpPr>
          <p:cNvPr id="3" name="Content Placeholder 2"/>
          <p:cNvSpPr>
            <a:spLocks noGrp="1"/>
          </p:cNvSpPr>
          <p:nvPr>
            <p:ph idx="1"/>
          </p:nvPr>
        </p:nvSpPr>
        <p:spPr>
          <a:xfrm>
            <a:off x="304800" y="1552486"/>
            <a:ext cx="8153400" cy="4495800"/>
          </a:xfrm>
        </p:spPr>
        <p:txBody>
          <a:bodyPr/>
          <a:lstStyle/>
          <a:p>
            <a:r>
              <a:rPr lang="en-US" sz="2400" dirty="0" smtClean="0">
                <a:latin typeface="Georgia" pitchFamily="18" charset="0"/>
              </a:rPr>
              <a:t>Ensure patent </a:t>
            </a:r>
            <a:r>
              <a:rPr lang="en-US" sz="2400" dirty="0">
                <a:latin typeface="Georgia" pitchFamily="18" charset="0"/>
              </a:rPr>
              <a:t>fee schedule </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generates </a:t>
            </a:r>
            <a:r>
              <a:rPr lang="en-US" sz="2400" dirty="0">
                <a:latin typeface="Georgia" pitchFamily="18" charset="0"/>
              </a:rPr>
              <a:t>sufficient aggregate </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revenue </a:t>
            </a:r>
            <a:r>
              <a:rPr lang="en-US" sz="2400" dirty="0">
                <a:latin typeface="Georgia" pitchFamily="18" charset="0"/>
              </a:rPr>
              <a:t>to recover </a:t>
            </a:r>
            <a:r>
              <a:rPr lang="en-US" sz="2400" dirty="0" smtClean="0">
                <a:latin typeface="Georgia" pitchFamily="18" charset="0"/>
              </a:rPr>
              <a:t>aggregate </a:t>
            </a:r>
            <a:br>
              <a:rPr lang="en-US" sz="2400" dirty="0" smtClean="0">
                <a:latin typeface="Georgia" pitchFamily="18" charset="0"/>
              </a:rPr>
            </a:br>
            <a:r>
              <a:rPr lang="en-US" sz="2400" dirty="0" smtClean="0">
                <a:latin typeface="Georgia" pitchFamily="18" charset="0"/>
              </a:rPr>
              <a:t>costs of USPTO operations</a:t>
            </a:r>
          </a:p>
          <a:p>
            <a:pPr marL="0" indent="0">
              <a:buNone/>
            </a:pPr>
            <a:endParaRPr lang="en-US" sz="2400" dirty="0" smtClean="0">
              <a:latin typeface="Georgia" pitchFamily="18" charset="0"/>
            </a:endParaRPr>
          </a:p>
          <a:p>
            <a:r>
              <a:rPr lang="en-US" sz="2400" dirty="0" smtClean="0">
                <a:latin typeface="Georgia" pitchFamily="18" charset="0"/>
              </a:rPr>
              <a:t>Individual fees set using agency discretion</a:t>
            </a:r>
          </a:p>
          <a:p>
            <a:pPr lvl="1"/>
            <a:r>
              <a:rPr lang="en-US" sz="2000" u="sng" dirty="0" smtClean="0">
                <a:latin typeface="Georgia" pitchFamily="18" charset="0"/>
                <a:hlinkClick r:id="rId3"/>
              </a:rPr>
              <a:t>http</a:t>
            </a:r>
            <a:r>
              <a:rPr lang="en-US" sz="2000" u="sng" dirty="0">
                <a:latin typeface="Georgia" pitchFamily="18" charset="0"/>
                <a:hlinkClick r:id="rId3"/>
              </a:rPr>
              <a:t>://www.uspto.gov/web/offices/ac/qs/ope/fee031913.htm</a:t>
            </a:r>
            <a:r>
              <a:rPr lang="en-US" sz="2000" dirty="0">
                <a:latin typeface="Georgia" pitchFamily="18" charset="0"/>
              </a:rPr>
              <a:t> </a:t>
            </a:r>
            <a:endParaRPr lang="en-US" sz="2000" dirty="0" smtClean="0">
              <a:latin typeface="Georgia" pitchFamily="18" charset="0"/>
            </a:endParaRPr>
          </a:p>
          <a:p>
            <a:pPr lvl="1"/>
            <a:endParaRPr lang="en-US" sz="2400" dirty="0" smtClean="0">
              <a:latin typeface="Georgia" pitchFamily="18" charset="0"/>
            </a:endParaRPr>
          </a:p>
          <a:p>
            <a:r>
              <a:rPr lang="en-US" sz="2400" dirty="0" smtClean="0">
                <a:latin typeface="Georgia" pitchFamily="18" charset="0"/>
              </a:rPr>
              <a:t>Goals:</a:t>
            </a:r>
            <a:endParaRPr lang="en-US" sz="2400" dirty="0">
              <a:latin typeface="Georgia" pitchFamily="18" charset="0"/>
            </a:endParaRPr>
          </a:p>
          <a:p>
            <a:pPr lvl="1"/>
            <a:r>
              <a:rPr lang="en-US" sz="1800" dirty="0">
                <a:latin typeface="Georgia" pitchFamily="18" charset="0"/>
              </a:rPr>
              <a:t>Optimize patent timeliness and quality; </a:t>
            </a:r>
          </a:p>
          <a:p>
            <a:pPr lvl="1"/>
            <a:r>
              <a:rPr lang="en-US" sz="1800" dirty="0">
                <a:latin typeface="Georgia" pitchFamily="18" charset="0"/>
              </a:rPr>
              <a:t>Implement a sustainable funding model for </a:t>
            </a:r>
            <a:r>
              <a:rPr lang="en-US" sz="1800" dirty="0" smtClean="0">
                <a:latin typeface="Georgia" pitchFamily="18" charset="0"/>
              </a:rPr>
              <a:t>operations;</a:t>
            </a:r>
          </a:p>
          <a:p>
            <a:pPr lvl="1"/>
            <a:r>
              <a:rPr lang="en-US" sz="1800" dirty="0" smtClean="0">
                <a:latin typeface="Georgia" pitchFamily="18" charset="0"/>
              </a:rPr>
              <a:t>Encourage innovation;</a:t>
            </a:r>
          </a:p>
          <a:p>
            <a:pPr lvl="1"/>
            <a:r>
              <a:rPr lang="en-US" sz="1800" dirty="0" smtClean="0">
                <a:latin typeface="Georgia" pitchFamily="18" charset="0"/>
              </a:rPr>
              <a:t>Facilitate administration of patent system; and </a:t>
            </a:r>
          </a:p>
          <a:p>
            <a:pPr lvl="1"/>
            <a:r>
              <a:rPr lang="en-US" sz="1800" dirty="0" smtClean="0">
                <a:latin typeface="Georgia" pitchFamily="18" charset="0"/>
              </a:rPr>
              <a:t>Offer prosecution options to applicants</a:t>
            </a:r>
            <a:endParaRPr lang="en-US" sz="1800" dirty="0">
              <a:latin typeface="Georgia" pitchFamily="18" charset="0"/>
            </a:endParaRPr>
          </a:p>
          <a:p>
            <a:pPr lvl="1"/>
            <a:endParaRPr lang="en-US" sz="2200" dirty="0"/>
          </a:p>
          <a:p>
            <a:endParaRPr lang="en-US"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12</a:t>
            </a:fld>
            <a:endParaRPr lang="en-US" dirty="0">
              <a:solidFill>
                <a:srgbClr val="273C56"/>
              </a:solidFill>
            </a:endParaRPr>
          </a:p>
        </p:txBody>
      </p:sp>
      <p:pic>
        <p:nvPicPr>
          <p:cNvPr id="6" name="Picture 5" descr="bal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524000"/>
            <a:ext cx="2286000" cy="2114325"/>
          </a:xfrm>
          <a:prstGeom prst="rect">
            <a:avLst/>
          </a:prstGeom>
          <a:ln w="25400">
            <a:solidFill>
              <a:schemeClr val="tx1"/>
            </a:solidFill>
          </a:ln>
        </p:spPr>
      </p:pic>
    </p:spTree>
    <p:extLst>
      <p:ext uri="{BB962C8B-B14F-4D97-AF65-F5344CB8AC3E}">
        <p14:creationId xmlns:p14="http://schemas.microsoft.com/office/powerpoint/2010/main" val="41498952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84" y="228600"/>
            <a:ext cx="7373215" cy="1143000"/>
          </a:xfrm>
          <a:solidFill>
            <a:srgbClr val="00B0F0"/>
          </a:solidFill>
        </p:spPr>
        <p:txBody>
          <a:bodyPr/>
          <a:lstStyle/>
          <a:p>
            <a:r>
              <a:rPr lang="en-US" sz="3200" b="1" dirty="0" smtClean="0"/>
              <a:t>Comparison of Current to Final Fees: Filing through Issue</a:t>
            </a:r>
            <a:endParaRPr lang="en-US" sz="3200" b="1" dirty="0"/>
          </a:p>
        </p:txBody>
      </p:sp>
      <p:graphicFrame>
        <p:nvGraphicFramePr>
          <p:cNvPr id="5" name="Content Placeholder 4" descr="chart"/>
          <p:cNvGraphicFramePr>
            <a:graphicFrameLocks noGrp="1"/>
          </p:cNvGraphicFramePr>
          <p:nvPr>
            <p:ph idx="1"/>
            <p:extLst>
              <p:ext uri="{D42A27DB-BD31-4B8C-83A1-F6EECF244321}">
                <p14:modId xmlns:p14="http://schemas.microsoft.com/office/powerpoint/2010/main" val="427313609"/>
              </p:ext>
            </p:extLst>
          </p:nvPr>
        </p:nvGraphicFramePr>
        <p:xfrm>
          <a:off x="609600" y="19050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13</a:t>
            </a:fld>
            <a:endParaRPr lang="en-US" dirty="0"/>
          </a:p>
        </p:txBody>
      </p:sp>
      <p:sp>
        <p:nvSpPr>
          <p:cNvPr id="6" name="TextBox 5"/>
          <p:cNvSpPr txBox="1"/>
          <p:nvPr/>
        </p:nvSpPr>
        <p:spPr>
          <a:xfrm>
            <a:off x="1971675" y="2514600"/>
            <a:ext cx="685800" cy="276999"/>
          </a:xfrm>
          <a:prstGeom prst="rect">
            <a:avLst/>
          </a:prstGeom>
          <a:noFill/>
        </p:spPr>
        <p:txBody>
          <a:bodyPr wrap="square" rtlCol="0">
            <a:spAutoFit/>
          </a:bodyPr>
          <a:lstStyle/>
          <a:p>
            <a:r>
              <a:rPr lang="en-US" sz="1200" b="1" dirty="0" smtClean="0">
                <a:solidFill>
                  <a:schemeClr val="accent1"/>
                </a:solidFill>
                <a:latin typeface="Calibri" pitchFamily="34" charset="0"/>
                <a:cs typeface="Calibri" pitchFamily="34" charset="0"/>
              </a:rPr>
              <a:t>$3,330</a:t>
            </a:r>
            <a:endParaRPr lang="en-US" sz="1200" b="1" dirty="0">
              <a:solidFill>
                <a:schemeClr val="accent1"/>
              </a:solidFill>
              <a:latin typeface="Calibri" pitchFamily="34" charset="0"/>
              <a:cs typeface="Calibri" pitchFamily="34" charset="0"/>
            </a:endParaRPr>
          </a:p>
        </p:txBody>
      </p:sp>
      <p:sp>
        <p:nvSpPr>
          <p:cNvPr id="7" name="TextBox 5"/>
          <p:cNvSpPr txBox="1"/>
          <p:nvPr/>
        </p:nvSpPr>
        <p:spPr>
          <a:xfrm>
            <a:off x="7010400" y="2057400"/>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1"/>
                </a:solidFill>
                <a:latin typeface="Calibri" pitchFamily="34" charset="0"/>
                <a:cs typeface="Calibri" pitchFamily="34" charset="0"/>
              </a:rPr>
              <a:t>$4,144</a:t>
            </a:r>
            <a:endParaRPr lang="en-US" sz="1200" b="1" dirty="0">
              <a:solidFill>
                <a:schemeClr val="accent1"/>
              </a:solidFill>
              <a:latin typeface="Calibri" pitchFamily="34" charset="0"/>
              <a:cs typeface="Calibri" pitchFamily="34" charset="0"/>
            </a:endParaRPr>
          </a:p>
        </p:txBody>
      </p:sp>
      <p:sp>
        <p:nvSpPr>
          <p:cNvPr id="8" name="TextBox 7"/>
          <p:cNvSpPr txBox="1"/>
          <p:nvPr/>
        </p:nvSpPr>
        <p:spPr>
          <a:xfrm>
            <a:off x="76200" y="6296055"/>
            <a:ext cx="8669956" cy="400110"/>
          </a:xfrm>
          <a:prstGeom prst="rect">
            <a:avLst/>
          </a:prstGeom>
          <a:noFill/>
        </p:spPr>
        <p:txBody>
          <a:bodyPr wrap="square" rtlCol="0">
            <a:spAutoFit/>
          </a:bodyPr>
          <a:lstStyle/>
          <a:p>
            <a:r>
              <a:rPr lang="en-US" sz="1000" b="1" i="1" dirty="0" smtClean="0">
                <a:latin typeface="Georgia" pitchFamily="18" charset="0"/>
              </a:rPr>
              <a:t>Note:  </a:t>
            </a:r>
            <a:r>
              <a:rPr lang="en-US" sz="1000" dirty="0" smtClean="0">
                <a:latin typeface="Georgia" pitchFamily="18" charset="0"/>
              </a:rPr>
              <a:t>In each of the following summary pages, from the Current to the Final Rule fee structures, the fees paid could also increase by (a) $170 for each independent claim in excess of 3; (b) $18 for total claims in excess of 20; and (c) $320 for each multiple dependent claim.</a:t>
            </a:r>
            <a:endParaRPr lang="en-US" sz="1000" dirty="0">
              <a:latin typeface="Georgia" pitchFamily="18" charset="0"/>
            </a:endParaRPr>
          </a:p>
        </p:txBody>
      </p:sp>
      <p:sp>
        <p:nvSpPr>
          <p:cNvPr id="16" name="Left Brace 15" descr="&quot;&quot;"/>
          <p:cNvSpPr/>
          <p:nvPr/>
        </p:nvSpPr>
        <p:spPr bwMode="auto">
          <a:xfrm>
            <a:off x="1641477" y="2848014"/>
            <a:ext cx="228600" cy="21336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8" name="TextBox 17"/>
          <p:cNvSpPr txBox="1"/>
          <p:nvPr/>
        </p:nvSpPr>
        <p:spPr>
          <a:xfrm rot="16200000">
            <a:off x="1089878" y="3839292"/>
            <a:ext cx="913144" cy="246221"/>
          </a:xfrm>
          <a:prstGeom prst="rect">
            <a:avLst/>
          </a:prstGeom>
          <a:solidFill>
            <a:srgbClr val="E9E9E9"/>
          </a:solidFill>
        </p:spPr>
        <p:txBody>
          <a:bodyPr wrap="square" rtlCol="0">
            <a:spAutoFit/>
          </a:bodyPr>
          <a:lstStyle/>
          <a:p>
            <a:pPr algn="ctr"/>
            <a:r>
              <a:rPr lang="en-US" sz="1000" b="1" dirty="0" smtClean="0">
                <a:solidFill>
                  <a:srgbClr val="800000"/>
                </a:solidFill>
              </a:rPr>
              <a:t>80% of Cost</a:t>
            </a:r>
            <a:endParaRPr lang="en-US" sz="1000" b="1" dirty="0">
              <a:solidFill>
                <a:srgbClr val="800000"/>
              </a:solidFill>
            </a:endParaRPr>
          </a:p>
        </p:txBody>
      </p:sp>
    </p:spTree>
    <p:extLst>
      <p:ext uri="{BB962C8B-B14F-4D97-AF65-F5344CB8AC3E}">
        <p14:creationId xmlns:p14="http://schemas.microsoft.com/office/powerpoint/2010/main" val="31967171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10" y="228599"/>
            <a:ext cx="7344489" cy="1150203"/>
          </a:xfrm>
          <a:solidFill>
            <a:srgbClr val="00B0F0"/>
          </a:solidFill>
        </p:spPr>
        <p:txBody>
          <a:bodyPr/>
          <a:lstStyle/>
          <a:p>
            <a:r>
              <a:rPr lang="en-US" sz="2800" b="1" dirty="0" smtClean="0"/>
              <a:t>Comparison of Current to Final Fees: Filing through 3</a:t>
            </a:r>
            <a:r>
              <a:rPr lang="en-US" sz="2800" b="1" baseline="30000" dirty="0" smtClean="0"/>
              <a:t>rd</a:t>
            </a:r>
            <a:r>
              <a:rPr lang="en-US" sz="2800" b="1" dirty="0" smtClean="0"/>
              <a:t> Stage Maintenance</a:t>
            </a:r>
            <a:endParaRPr lang="en-US" sz="2800"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495479009"/>
              </p:ext>
            </p:extLst>
          </p:nvPr>
        </p:nvGraphicFramePr>
        <p:xfrm>
          <a:off x="381000" y="1601750"/>
          <a:ext cx="8305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14</a:t>
            </a:fld>
            <a:endParaRPr lang="en-US" dirty="0"/>
          </a:p>
        </p:txBody>
      </p:sp>
      <p:sp>
        <p:nvSpPr>
          <p:cNvPr id="6" name="TextBox 5"/>
          <p:cNvSpPr txBox="1"/>
          <p:nvPr/>
        </p:nvSpPr>
        <p:spPr>
          <a:xfrm>
            <a:off x="1941673" y="2261006"/>
            <a:ext cx="762000" cy="276999"/>
          </a:xfrm>
          <a:prstGeom prst="rect">
            <a:avLst/>
          </a:prstGeom>
          <a:noFill/>
        </p:spPr>
        <p:txBody>
          <a:bodyPr wrap="square" rtlCol="0">
            <a:spAutoFit/>
          </a:bodyPr>
          <a:lstStyle/>
          <a:p>
            <a:r>
              <a:rPr lang="en-US" sz="1200" b="1" dirty="0" smtClean="0">
                <a:solidFill>
                  <a:schemeClr val="accent1"/>
                </a:solidFill>
                <a:latin typeface="Calibri" pitchFamily="34" charset="0"/>
                <a:cs typeface="Calibri" pitchFamily="34" charset="0"/>
              </a:rPr>
              <a:t>$12,190</a:t>
            </a:r>
            <a:endParaRPr lang="en-US" sz="1200" b="1" dirty="0">
              <a:solidFill>
                <a:schemeClr val="accent1"/>
              </a:solidFill>
              <a:latin typeface="Calibri" pitchFamily="34" charset="0"/>
              <a:cs typeface="Calibri" pitchFamily="34" charset="0"/>
            </a:endParaRPr>
          </a:p>
        </p:txBody>
      </p:sp>
      <p:sp>
        <p:nvSpPr>
          <p:cNvPr id="7" name="TextBox 5"/>
          <p:cNvSpPr txBox="1"/>
          <p:nvPr/>
        </p:nvSpPr>
        <p:spPr>
          <a:xfrm>
            <a:off x="7239000" y="3764516"/>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1"/>
                </a:solidFill>
                <a:latin typeface="Calibri" pitchFamily="34" charset="0"/>
                <a:cs typeface="Calibri" pitchFamily="34" charset="0"/>
              </a:rPr>
              <a:t>$4,147</a:t>
            </a:r>
            <a:endParaRPr lang="en-US" sz="1200" b="1" dirty="0">
              <a:solidFill>
                <a:schemeClr val="accent1"/>
              </a:solidFill>
              <a:latin typeface="Calibri" pitchFamily="34" charset="0"/>
              <a:cs typeface="Calibri" pitchFamily="34" charset="0"/>
            </a:endParaRPr>
          </a:p>
        </p:txBody>
      </p:sp>
      <p:sp>
        <p:nvSpPr>
          <p:cNvPr id="8" name="Left Brace 7" descr="&quot;&quot;"/>
          <p:cNvSpPr/>
          <p:nvPr/>
        </p:nvSpPr>
        <p:spPr bwMode="auto">
          <a:xfrm>
            <a:off x="1653783" y="2538005"/>
            <a:ext cx="191927" cy="2258199"/>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0" name="TextBox 9"/>
          <p:cNvSpPr txBox="1"/>
          <p:nvPr/>
        </p:nvSpPr>
        <p:spPr>
          <a:xfrm rot="16200000">
            <a:off x="1093863" y="3838663"/>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294% of Cost</a:t>
            </a:r>
            <a:endParaRPr lang="en-US" sz="1000" b="1" dirty="0">
              <a:solidFill>
                <a:srgbClr val="800000"/>
              </a:solidFill>
            </a:endParaRPr>
          </a:p>
        </p:txBody>
      </p:sp>
      <p:sp>
        <p:nvSpPr>
          <p:cNvPr id="11" name="Left Brace 10" descr="&quot;&quot;"/>
          <p:cNvSpPr/>
          <p:nvPr/>
        </p:nvSpPr>
        <p:spPr bwMode="auto">
          <a:xfrm>
            <a:off x="3458289" y="2057400"/>
            <a:ext cx="228600" cy="26670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2" name="TextBox 11"/>
          <p:cNvSpPr txBox="1"/>
          <p:nvPr/>
        </p:nvSpPr>
        <p:spPr>
          <a:xfrm rot="16200000">
            <a:off x="2802405" y="361211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
        <p:nvSpPr>
          <p:cNvPr id="13" name="Left Brace 12" descr="&quot;&quot;"/>
          <p:cNvSpPr/>
          <p:nvPr/>
        </p:nvSpPr>
        <p:spPr bwMode="auto">
          <a:xfrm>
            <a:off x="5219700" y="2057400"/>
            <a:ext cx="228600" cy="27432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4" name="TextBox 13"/>
          <p:cNvSpPr txBox="1"/>
          <p:nvPr/>
        </p:nvSpPr>
        <p:spPr>
          <a:xfrm rot="16200000">
            <a:off x="4634168" y="363200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Tree>
    <p:extLst>
      <p:ext uri="{BB962C8B-B14F-4D97-AF65-F5344CB8AC3E}">
        <p14:creationId xmlns:p14="http://schemas.microsoft.com/office/powerpoint/2010/main" val="39920136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quot;"/>
          <p:cNvSpPr>
            <a:spLocks noGrp="1"/>
          </p:cNvSpPr>
          <p:nvPr>
            <p:ph idx="1"/>
          </p:nvPr>
        </p:nvSpPr>
        <p:spPr/>
        <p:txBody>
          <a:bodyPr/>
          <a:lstStyle/>
          <a:p>
            <a:endParaRPr lang="en-US" sz="2400"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15</a:t>
            </a:fld>
            <a:endParaRPr lang="en-US" dirty="0">
              <a:solidFill>
                <a:srgbClr val="273C56"/>
              </a:solidFill>
            </a:endParaRPr>
          </a:p>
        </p:txBody>
      </p:sp>
      <p:sp>
        <p:nvSpPr>
          <p:cNvPr id="12" name="Rectangle 4"/>
          <p:cNvSpPr>
            <a:spLocks noChangeArrowheads="1"/>
          </p:cNvSpPr>
          <p:nvPr/>
        </p:nvSpPr>
        <p:spPr bwMode="auto">
          <a:xfrm>
            <a:off x="1828800" y="232102"/>
            <a:ext cx="7315200" cy="1139497"/>
          </a:xfrm>
          <a:prstGeom prst="rect">
            <a:avLst/>
          </a:prstGeom>
          <a:solidFill>
            <a:srgbClr val="92D050"/>
          </a:solidFill>
          <a:ln>
            <a:noFill/>
          </a:ln>
          <a:effectLst/>
          <a:extLst/>
        </p:spPr>
        <p:txBody>
          <a:bodyPr anchor="ctr"/>
          <a:lstStyle/>
          <a:p>
            <a:pPr>
              <a:defRPr/>
            </a:pPr>
            <a:r>
              <a:rPr lang="en-US" sz="3600" b="1" dirty="0" smtClean="0">
                <a:solidFill>
                  <a:srgbClr val="FFFFFF"/>
                </a:solidFill>
              </a:rPr>
              <a:t>Comparison of Current to Final Fees: Other </a:t>
            </a:r>
            <a:endParaRPr lang="en-US" sz="2400" b="1" dirty="0">
              <a:solidFill>
                <a:srgbClr val="FFFFFF"/>
              </a:solidFill>
            </a:endParaRPr>
          </a:p>
        </p:txBody>
      </p:sp>
      <p:graphicFrame>
        <p:nvGraphicFramePr>
          <p:cNvPr id="13" name="Table 12" descr="&quot;&quot;"/>
          <p:cNvGraphicFramePr>
            <a:graphicFrameLocks noGrp="1"/>
          </p:cNvGraphicFramePr>
          <p:nvPr>
            <p:extLst>
              <p:ext uri="{D42A27DB-BD31-4B8C-83A1-F6EECF244321}">
                <p14:modId xmlns:p14="http://schemas.microsoft.com/office/powerpoint/2010/main" val="1109200108"/>
              </p:ext>
            </p:extLst>
          </p:nvPr>
        </p:nvGraphicFramePr>
        <p:xfrm>
          <a:off x="380999" y="1600200"/>
          <a:ext cx="8229601" cy="4867424"/>
        </p:xfrm>
        <a:graphic>
          <a:graphicData uri="http://schemas.openxmlformats.org/drawingml/2006/table">
            <a:tbl>
              <a:tblPr firstRow="1" bandRow="1">
                <a:effectLst>
                  <a:innerShdw blurRad="152400">
                    <a:prstClr val="black"/>
                  </a:innerShdw>
                </a:effectLst>
                <a:tableStyleId>{93296810-A885-4BE3-A3E7-6D5BEEA58F35}</a:tableStyleId>
              </a:tblPr>
              <a:tblGrid>
                <a:gridCol w="2091647"/>
                <a:gridCol w="2197018"/>
                <a:gridCol w="1970468"/>
                <a:gridCol w="1970468"/>
              </a:tblGrid>
              <a:tr h="641613">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Fee</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Current</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Final</a:t>
                      </a:r>
                    </a:p>
                  </a:txBody>
                  <a:tcPr anchor="ctr"/>
                </a:tc>
                <a:tc>
                  <a:txBody>
                    <a:bodyPr/>
                    <a:lstStyle/>
                    <a:p>
                      <a:pPr algn="ctr"/>
                      <a:r>
                        <a:rPr lang="en-US" sz="2000" dirty="0" smtClean="0">
                          <a:solidFill>
                            <a:srgbClr val="FFFF00"/>
                          </a:solidFill>
                          <a:latin typeface="Georgia" pitchFamily="18" charset="0"/>
                        </a:rPr>
                        <a:t>Change</a:t>
                      </a:r>
                      <a:endParaRPr lang="en-US" sz="2000" b="1" dirty="0" smtClean="0">
                        <a:solidFill>
                          <a:srgbClr val="FFFF00"/>
                        </a:solidFill>
                        <a:latin typeface="Georgia" pitchFamily="18" charset="0"/>
                      </a:endParaRPr>
                    </a:p>
                  </a:txBody>
                  <a:tcPr anchor="ctr"/>
                </a:tc>
              </a:tr>
              <a:tr h="683456">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Request for Continued Exam</a:t>
                      </a:r>
                      <a:endParaRPr lang="en-US" sz="1800" dirty="0">
                        <a:solidFill>
                          <a:schemeClr val="tx1"/>
                        </a:solidFill>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$930</a:t>
                      </a:r>
                      <a:endParaRPr lang="en-US" sz="1800" dirty="0">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$1,200 (first)</a:t>
                      </a:r>
                    </a:p>
                    <a:p>
                      <a:pPr algn="ctr"/>
                      <a:r>
                        <a:rPr lang="en-US" sz="1800" dirty="0" smtClean="0">
                          <a:latin typeface="Georgia" pitchFamily="18" charset="0"/>
                        </a:rPr>
                        <a:t>$1,900</a:t>
                      </a:r>
                      <a:r>
                        <a:rPr lang="en-US" sz="1800" baseline="0" dirty="0" smtClean="0">
                          <a:latin typeface="Georgia" pitchFamily="18" charset="0"/>
                        </a:rPr>
                        <a:t> (second and subsequent)</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577587">
                <a:tc>
                  <a:txBody>
                    <a:bodyPr/>
                    <a:lstStyle/>
                    <a:p>
                      <a:pPr algn="ctr"/>
                      <a:r>
                        <a:rPr lang="en-US" sz="1800" dirty="0" smtClean="0">
                          <a:solidFill>
                            <a:schemeClr val="tx1"/>
                          </a:solidFill>
                          <a:latin typeface="Georgia" pitchFamily="18" charset="0"/>
                        </a:rPr>
                        <a:t>Prioritized</a:t>
                      </a:r>
                      <a:r>
                        <a:rPr lang="en-US" sz="1800" baseline="0" dirty="0" smtClean="0">
                          <a:solidFill>
                            <a:schemeClr val="tx1"/>
                          </a:solidFill>
                          <a:latin typeface="Georgia" pitchFamily="18" charset="0"/>
                        </a:rPr>
                        <a:t> Exam</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$4,800</a:t>
                      </a:r>
                      <a:endParaRPr lang="en-US" sz="1800" dirty="0">
                        <a:latin typeface="Georgia" pitchFamily="18" charset="0"/>
                      </a:endParaRPr>
                    </a:p>
                  </a:txBody>
                  <a:tcPr anchor="ctr"/>
                </a:tc>
                <a:tc>
                  <a:txBody>
                    <a:bodyPr/>
                    <a:lstStyle/>
                    <a:p>
                      <a:pPr algn="ctr"/>
                      <a:r>
                        <a:rPr lang="en-US" sz="1800" dirty="0" smtClean="0">
                          <a:latin typeface="Georgia" pitchFamily="18" charset="0"/>
                        </a:rPr>
                        <a:t>$4,000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Ex Parte </a:t>
                      </a:r>
                      <a:r>
                        <a:rPr lang="en-US" sz="1800" dirty="0" err="1" smtClean="0">
                          <a:solidFill>
                            <a:schemeClr val="tx1"/>
                          </a:solidFill>
                          <a:latin typeface="Georgia" pitchFamily="18" charset="0"/>
                        </a:rPr>
                        <a:t>Reexam</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$17,750</a:t>
                      </a:r>
                      <a:endParaRPr lang="en-US" sz="1800" dirty="0">
                        <a:latin typeface="Georgia" pitchFamily="18" charset="0"/>
                      </a:endParaRPr>
                    </a:p>
                  </a:txBody>
                  <a:tcPr anchor="ctr"/>
                </a:tc>
                <a:tc>
                  <a:txBody>
                    <a:bodyPr/>
                    <a:lstStyle/>
                    <a:p>
                      <a:pPr algn="ctr"/>
                      <a:r>
                        <a:rPr lang="en-US" sz="1800" dirty="0" smtClean="0">
                          <a:latin typeface="Georgia" pitchFamily="18" charset="0"/>
                        </a:rPr>
                        <a:t>$12,000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Supplemental Exam</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$21,260</a:t>
                      </a:r>
                      <a:endParaRPr lang="en-US" sz="1800" dirty="0">
                        <a:latin typeface="Georgia" pitchFamily="18" charset="0"/>
                      </a:endParaRPr>
                    </a:p>
                  </a:txBody>
                  <a:tcPr anchor="ctr"/>
                </a:tc>
                <a:tc>
                  <a:txBody>
                    <a:bodyPr/>
                    <a:lstStyle/>
                    <a:p>
                      <a:pPr algn="ctr"/>
                      <a:r>
                        <a:rPr lang="en-US" sz="1800" dirty="0" smtClean="0">
                          <a:latin typeface="Georgia" pitchFamily="18" charset="0"/>
                        </a:rPr>
                        <a:t>$16,500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Inter Partes</a:t>
                      </a:r>
                      <a:r>
                        <a:rPr lang="en-US" sz="1800" baseline="0" dirty="0" smtClean="0">
                          <a:solidFill>
                            <a:schemeClr val="tx1"/>
                          </a:solidFill>
                          <a:latin typeface="Georgia" pitchFamily="18" charset="0"/>
                        </a:rPr>
                        <a:t> Review</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$27,200</a:t>
                      </a:r>
                      <a:endParaRPr lang="en-US" sz="1800" dirty="0">
                        <a:latin typeface="Georgia" pitchFamily="18" charset="0"/>
                      </a:endParaRPr>
                    </a:p>
                  </a:txBody>
                  <a:tcPr anchor="ctr"/>
                </a:tc>
                <a:tc>
                  <a:txBody>
                    <a:bodyPr/>
                    <a:lstStyle/>
                    <a:p>
                      <a:pPr algn="ctr"/>
                      <a:r>
                        <a:rPr lang="en-US" sz="1800" dirty="0" smtClean="0">
                          <a:latin typeface="Georgia" pitchFamily="18" charset="0"/>
                        </a:rPr>
                        <a:t>$23,000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Post Grant</a:t>
                      </a:r>
                      <a:r>
                        <a:rPr lang="en-US" sz="1800" baseline="0" dirty="0" smtClean="0">
                          <a:solidFill>
                            <a:schemeClr val="tx1"/>
                          </a:solidFill>
                          <a:latin typeface="Georgia" pitchFamily="18" charset="0"/>
                        </a:rPr>
                        <a:t> Review</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$35,800</a:t>
                      </a:r>
                      <a:endParaRPr lang="en-US" sz="1800" dirty="0">
                        <a:latin typeface="Georgia" pitchFamily="18" charset="0"/>
                      </a:endParaRPr>
                    </a:p>
                  </a:txBody>
                  <a:tcPr anchor="ctr"/>
                </a:tc>
                <a:tc>
                  <a:txBody>
                    <a:bodyPr/>
                    <a:lstStyle/>
                    <a:p>
                      <a:pPr algn="ctr"/>
                      <a:r>
                        <a:rPr lang="en-US" sz="1800" dirty="0" smtClean="0">
                          <a:latin typeface="Georgia" pitchFamily="18" charset="0"/>
                        </a:rPr>
                        <a:t>$30,000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bl>
          </a:graphicData>
        </a:graphic>
      </p:graphicFrame>
      <p:sp>
        <p:nvSpPr>
          <p:cNvPr id="7" name="Down Arrow 6" descr="down"/>
          <p:cNvSpPr/>
          <p:nvPr/>
        </p:nvSpPr>
        <p:spPr bwMode="auto">
          <a:xfrm>
            <a:off x="7330333" y="38552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6" name="Up Arrow 15" descr="up"/>
          <p:cNvSpPr/>
          <p:nvPr/>
        </p:nvSpPr>
        <p:spPr bwMode="auto">
          <a:xfrm>
            <a:off x="7330333" y="243840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4" name="Down Arrow 13" descr="down"/>
          <p:cNvSpPr/>
          <p:nvPr/>
        </p:nvSpPr>
        <p:spPr bwMode="auto">
          <a:xfrm>
            <a:off x="7330333" y="3184398"/>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7" name="Down Arrow 16" descr="down"/>
          <p:cNvSpPr/>
          <p:nvPr/>
        </p:nvSpPr>
        <p:spPr bwMode="auto">
          <a:xfrm>
            <a:off x="7330333" y="52578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8" name="Down Arrow 17" descr="down"/>
          <p:cNvSpPr/>
          <p:nvPr/>
        </p:nvSpPr>
        <p:spPr bwMode="auto">
          <a:xfrm>
            <a:off x="7330333" y="45720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9" name="Down Arrow 18" descr="down"/>
          <p:cNvSpPr/>
          <p:nvPr/>
        </p:nvSpPr>
        <p:spPr bwMode="auto">
          <a:xfrm>
            <a:off x="7330333" y="59436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3652700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quot;"/>
          <p:cNvSpPr>
            <a:spLocks noGrp="1"/>
          </p:cNvSpPr>
          <p:nvPr>
            <p:ph idx="1"/>
          </p:nvPr>
        </p:nvSpPr>
        <p:spPr/>
        <p:txBody>
          <a:bodyPr/>
          <a:lstStyle/>
          <a:p>
            <a:endParaRPr lang="en-US" sz="2400"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16</a:t>
            </a:fld>
            <a:endParaRPr lang="en-US" dirty="0">
              <a:solidFill>
                <a:srgbClr val="273C56"/>
              </a:solidFill>
            </a:endParaRPr>
          </a:p>
        </p:txBody>
      </p:sp>
      <p:sp>
        <p:nvSpPr>
          <p:cNvPr id="12" name="Rectangle 4"/>
          <p:cNvSpPr>
            <a:spLocks noChangeArrowheads="1"/>
          </p:cNvSpPr>
          <p:nvPr/>
        </p:nvSpPr>
        <p:spPr bwMode="auto">
          <a:xfrm>
            <a:off x="1828800" y="232102"/>
            <a:ext cx="7315200" cy="1139497"/>
          </a:xfrm>
          <a:prstGeom prst="rect">
            <a:avLst/>
          </a:prstGeom>
          <a:solidFill>
            <a:srgbClr val="92D050"/>
          </a:solidFill>
          <a:ln>
            <a:noFill/>
          </a:ln>
          <a:effectLst/>
          <a:extLst/>
        </p:spPr>
        <p:txBody>
          <a:bodyPr anchor="ctr"/>
          <a:lstStyle/>
          <a:p>
            <a:pPr>
              <a:defRPr/>
            </a:pPr>
            <a:r>
              <a:rPr lang="en-US" sz="3600" b="1" dirty="0" smtClean="0">
                <a:solidFill>
                  <a:srgbClr val="FFFFFF"/>
                </a:solidFill>
              </a:rPr>
              <a:t>Comparison of Current to Final Fees: Other </a:t>
            </a:r>
            <a:endParaRPr lang="en-US" sz="2400" b="1" dirty="0">
              <a:solidFill>
                <a:srgbClr val="FFFFFF"/>
              </a:solidFill>
            </a:endParaRPr>
          </a:p>
        </p:txBody>
      </p:sp>
      <p:graphicFrame>
        <p:nvGraphicFramePr>
          <p:cNvPr id="13" name="Table 12" descr="&quot;&quot;"/>
          <p:cNvGraphicFramePr>
            <a:graphicFrameLocks noGrp="1"/>
          </p:cNvGraphicFramePr>
          <p:nvPr>
            <p:extLst>
              <p:ext uri="{D42A27DB-BD31-4B8C-83A1-F6EECF244321}">
                <p14:modId xmlns:p14="http://schemas.microsoft.com/office/powerpoint/2010/main" val="2466148516"/>
              </p:ext>
            </p:extLst>
          </p:nvPr>
        </p:nvGraphicFramePr>
        <p:xfrm>
          <a:off x="381000" y="1600200"/>
          <a:ext cx="8229601" cy="3269568"/>
        </p:xfrm>
        <a:graphic>
          <a:graphicData uri="http://schemas.openxmlformats.org/drawingml/2006/table">
            <a:tbl>
              <a:tblPr firstRow="1" bandRow="1">
                <a:effectLst>
                  <a:innerShdw blurRad="152400">
                    <a:prstClr val="black"/>
                  </a:innerShdw>
                </a:effectLst>
                <a:tableStyleId>{93296810-A885-4BE3-A3E7-6D5BEEA58F35}</a:tableStyleId>
              </a:tblPr>
              <a:tblGrid>
                <a:gridCol w="2091647"/>
                <a:gridCol w="2197018"/>
                <a:gridCol w="1970468"/>
                <a:gridCol w="1970468"/>
              </a:tblGrid>
              <a:tr h="641613">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Fee</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Current</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Final</a:t>
                      </a:r>
                    </a:p>
                  </a:txBody>
                  <a:tcPr anchor="ctr"/>
                </a:tc>
                <a:tc>
                  <a:txBody>
                    <a:bodyPr/>
                    <a:lstStyle/>
                    <a:p>
                      <a:pPr algn="ctr"/>
                      <a:r>
                        <a:rPr lang="en-US" sz="2000" dirty="0" smtClean="0">
                          <a:solidFill>
                            <a:srgbClr val="FFFF00"/>
                          </a:solidFill>
                          <a:latin typeface="Georgia" pitchFamily="18" charset="0"/>
                        </a:rPr>
                        <a:t>Change</a:t>
                      </a:r>
                      <a:endParaRPr lang="en-US" sz="2000" b="1" dirty="0" smtClean="0">
                        <a:solidFill>
                          <a:srgbClr val="FFFF00"/>
                        </a:solidFill>
                        <a:latin typeface="Georgia" pitchFamily="18" charset="0"/>
                      </a:endParaRPr>
                    </a:p>
                  </a:txBody>
                  <a:tcPr anchor="ctr"/>
                </a:tc>
              </a:tr>
              <a:tr h="683456">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solidFill>
                            <a:schemeClr val="tx1"/>
                          </a:solidFill>
                          <a:latin typeface="Georgia" pitchFamily="18" charset="0"/>
                        </a:rPr>
                        <a:t>Notice of Appeal</a:t>
                      </a:r>
                      <a:endParaRPr lang="en-US" sz="1800" dirty="0">
                        <a:solidFill>
                          <a:schemeClr val="tx1"/>
                        </a:solidFill>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$630</a:t>
                      </a:r>
                      <a:endParaRPr lang="en-US" sz="1800" dirty="0">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$800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577587">
                <a:tc>
                  <a:txBody>
                    <a:bodyPr/>
                    <a:lstStyle/>
                    <a:p>
                      <a:pPr algn="ctr"/>
                      <a:r>
                        <a:rPr lang="en-US" sz="1800" dirty="0" smtClean="0">
                          <a:solidFill>
                            <a:schemeClr val="tx1"/>
                          </a:solidFill>
                          <a:latin typeface="Georgia" pitchFamily="18" charset="0"/>
                        </a:rPr>
                        <a:t>Filing Appeal Brief</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$630</a:t>
                      </a:r>
                      <a:endParaRPr lang="en-US" sz="1800" dirty="0">
                        <a:latin typeface="Georgia" pitchFamily="18" charset="0"/>
                      </a:endParaRPr>
                    </a:p>
                  </a:txBody>
                  <a:tcPr anchor="ctr"/>
                </a:tc>
                <a:tc>
                  <a:txBody>
                    <a:bodyPr/>
                    <a:lstStyle/>
                    <a:p>
                      <a:pPr algn="ctr"/>
                      <a:r>
                        <a:rPr lang="en-US" sz="1800" dirty="0" smtClean="0">
                          <a:latin typeface="Georgia" pitchFamily="18" charset="0"/>
                        </a:rPr>
                        <a:t>N/A</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Appeal Forwarding</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N/A</a:t>
                      </a:r>
                      <a:endParaRPr lang="en-US" sz="1800" dirty="0">
                        <a:latin typeface="Georgia" pitchFamily="18" charset="0"/>
                      </a:endParaRPr>
                    </a:p>
                  </a:txBody>
                  <a:tcPr anchor="ctr"/>
                </a:tc>
                <a:tc>
                  <a:txBody>
                    <a:bodyPr/>
                    <a:lstStyle/>
                    <a:p>
                      <a:pPr algn="ctr"/>
                      <a:r>
                        <a:rPr lang="en-US" sz="1800" dirty="0" smtClean="0">
                          <a:latin typeface="Georgia" pitchFamily="18" charset="0"/>
                        </a:rPr>
                        <a:t>$2,000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r h="683456">
                <a:tc>
                  <a:txBody>
                    <a:bodyPr/>
                    <a:lstStyle/>
                    <a:p>
                      <a:pPr algn="ctr"/>
                      <a:r>
                        <a:rPr lang="en-US" sz="1800" dirty="0" smtClean="0">
                          <a:solidFill>
                            <a:schemeClr val="tx1"/>
                          </a:solidFill>
                          <a:latin typeface="Georgia" pitchFamily="18" charset="0"/>
                        </a:rPr>
                        <a:t>TOTAL</a:t>
                      </a:r>
                      <a:endParaRPr lang="en-US" sz="1800" dirty="0">
                        <a:solidFill>
                          <a:schemeClr val="tx1"/>
                        </a:solidFill>
                        <a:latin typeface="Georgia" pitchFamily="18" charset="0"/>
                      </a:endParaRPr>
                    </a:p>
                  </a:txBody>
                  <a:tcPr anchor="ctr"/>
                </a:tc>
                <a:tc>
                  <a:txBody>
                    <a:bodyPr/>
                    <a:lstStyle/>
                    <a:p>
                      <a:pPr algn="ctr"/>
                      <a:r>
                        <a:rPr lang="en-US" sz="1800" dirty="0" smtClean="0">
                          <a:latin typeface="Georgia" pitchFamily="18" charset="0"/>
                        </a:rPr>
                        <a:t>$1,260</a:t>
                      </a:r>
                      <a:endParaRPr lang="en-US" sz="1800" dirty="0">
                        <a:latin typeface="Georgia" pitchFamily="18" charset="0"/>
                      </a:endParaRPr>
                    </a:p>
                  </a:txBody>
                  <a:tcPr anchor="ctr"/>
                </a:tc>
                <a:tc>
                  <a:txBody>
                    <a:bodyPr/>
                    <a:lstStyle/>
                    <a:p>
                      <a:pPr algn="ctr"/>
                      <a:r>
                        <a:rPr lang="en-US" sz="1800" dirty="0" smtClean="0">
                          <a:latin typeface="Georgia" pitchFamily="18" charset="0"/>
                        </a:rPr>
                        <a:t>$2,8000</a:t>
                      </a:r>
                      <a:endParaRPr lang="en-US" sz="1800" dirty="0">
                        <a:latin typeface="Georgia" pitchFamily="18" charset="0"/>
                      </a:endParaRPr>
                    </a:p>
                  </a:txBody>
                  <a:tcPr anchor="ctr"/>
                </a:tc>
                <a:tc>
                  <a:txBody>
                    <a:bodyPr/>
                    <a:lstStyle/>
                    <a:p>
                      <a:pPr algn="ctr"/>
                      <a:endParaRPr lang="en-US" sz="1800" dirty="0">
                        <a:latin typeface="Georgia" pitchFamily="18" charset="0"/>
                      </a:endParaRPr>
                    </a:p>
                  </a:txBody>
                  <a:tcPr anchor="ctr"/>
                </a:tc>
              </a:tr>
            </a:tbl>
          </a:graphicData>
        </a:graphic>
      </p:graphicFrame>
      <p:sp>
        <p:nvSpPr>
          <p:cNvPr id="16" name="Up Arrow 15" descr="up"/>
          <p:cNvSpPr/>
          <p:nvPr/>
        </p:nvSpPr>
        <p:spPr bwMode="auto">
          <a:xfrm>
            <a:off x="7349382" y="235294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4" name="Up Arrow 13" descr="up"/>
          <p:cNvSpPr/>
          <p:nvPr/>
        </p:nvSpPr>
        <p:spPr bwMode="auto">
          <a:xfrm>
            <a:off x="7349382" y="426720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7" name="Up Arrow 16" descr="up"/>
          <p:cNvSpPr/>
          <p:nvPr/>
        </p:nvSpPr>
        <p:spPr bwMode="auto">
          <a:xfrm>
            <a:off x="7349382" y="358140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1" name="Down Arrow 10" descr="down"/>
          <p:cNvSpPr/>
          <p:nvPr/>
        </p:nvSpPr>
        <p:spPr bwMode="auto">
          <a:xfrm>
            <a:off x="7349382" y="2939796"/>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5989550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Micro Entity Discount</a:t>
            </a:r>
            <a:br>
              <a:rPr lang="en-US" b="1" dirty="0" smtClean="0"/>
            </a:br>
            <a:r>
              <a:rPr lang="en-US" sz="2400" b="1" dirty="0" smtClean="0"/>
              <a:t>(Effective March 19, 2013)</a:t>
            </a:r>
            <a:endParaRPr lang="en-US" sz="2400" b="1" dirty="0"/>
          </a:p>
        </p:txBody>
      </p:sp>
      <p:sp>
        <p:nvSpPr>
          <p:cNvPr id="3" name="Content Placeholder 2"/>
          <p:cNvSpPr>
            <a:spLocks noGrp="1"/>
          </p:cNvSpPr>
          <p:nvPr>
            <p:ph idx="1"/>
          </p:nvPr>
        </p:nvSpPr>
        <p:spPr>
          <a:xfrm>
            <a:off x="685800" y="1905000"/>
            <a:ext cx="8229600" cy="4572000"/>
          </a:xfrm>
        </p:spPr>
        <p:txBody>
          <a:bodyPr/>
          <a:lstStyle/>
          <a:p>
            <a:r>
              <a:rPr lang="en-US" sz="2400" dirty="0" smtClean="0">
                <a:latin typeface="Georgia" pitchFamily="18" charset="0"/>
              </a:rPr>
              <a:t>Entitled </a:t>
            </a:r>
            <a:r>
              <a:rPr lang="en-US" sz="2400" dirty="0">
                <a:latin typeface="Georgia" pitchFamily="18" charset="0"/>
              </a:rPr>
              <a:t>to a 75% discount on fees for “filing, searching, examining, issuing, appealing, and maintaining” patent </a:t>
            </a:r>
            <a:r>
              <a:rPr lang="en-US" sz="2400" dirty="0" smtClean="0">
                <a:latin typeface="Georgia" pitchFamily="18" charset="0"/>
              </a:rPr>
              <a:t>applications/patents</a:t>
            </a:r>
          </a:p>
          <a:p>
            <a:pPr marL="0" indent="0">
              <a:buNone/>
            </a:pPr>
            <a:endParaRPr lang="en-US" sz="2400" dirty="0" smtClean="0">
              <a:latin typeface="Georgia" pitchFamily="18" charset="0"/>
            </a:endParaRPr>
          </a:p>
          <a:p>
            <a:r>
              <a:rPr lang="en-US" sz="2400" dirty="0" smtClean="0">
                <a:latin typeface="Georgia" pitchFamily="18" charset="0"/>
              </a:rPr>
              <a:t>2 ways to be eligible:</a:t>
            </a:r>
          </a:p>
          <a:p>
            <a:pPr lvl="1"/>
            <a:r>
              <a:rPr lang="en-US" sz="2000" dirty="0" smtClean="0">
                <a:latin typeface="Georgia" pitchFamily="18" charset="0"/>
              </a:rPr>
              <a:t>Limited income and limited number of patent filings; or</a:t>
            </a:r>
          </a:p>
          <a:p>
            <a:pPr lvl="1"/>
            <a:r>
              <a:rPr lang="en-US" sz="2000" dirty="0" smtClean="0">
                <a:latin typeface="Georgia" pitchFamily="18" charset="0"/>
              </a:rPr>
              <a:t>Employment or assignment to institution of higher education</a:t>
            </a:r>
          </a:p>
          <a:p>
            <a:pPr marL="457200" lvl="1" indent="0">
              <a:buNone/>
            </a:pPr>
            <a:endParaRPr lang="en-US" sz="2400" dirty="0" smtClean="0">
              <a:latin typeface="Georgia" pitchFamily="18" charset="0"/>
            </a:endParaRPr>
          </a:p>
          <a:p>
            <a:r>
              <a:rPr lang="en-US" sz="2400" dirty="0" smtClean="0">
                <a:latin typeface="Georgia" pitchFamily="18" charset="0"/>
              </a:rPr>
              <a:t>Must certify micro entity eligibility before paying a fee in the micro entity amount </a:t>
            </a:r>
            <a:endParaRPr lang="en-US" sz="2400" dirty="0">
              <a:latin typeface="Georgia" pitchFamily="18" charset="0"/>
            </a:endParaRPr>
          </a:p>
          <a:p>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17</a:t>
            </a:fld>
            <a:endParaRPr lang="en-US" dirty="0">
              <a:solidFill>
                <a:srgbClr val="273C56"/>
              </a:solidFill>
            </a:endParaRPr>
          </a:p>
        </p:txBody>
      </p:sp>
    </p:spTree>
    <p:extLst>
      <p:ext uri="{BB962C8B-B14F-4D97-AF65-F5344CB8AC3E}">
        <p14:creationId xmlns:p14="http://schemas.microsoft.com/office/powerpoint/2010/main" val="29535686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Micro Entity Certification Forms: Gross Income Basis</a:t>
            </a:r>
            <a:endParaRPr lang="en-US" b="1" dirty="0"/>
          </a:p>
        </p:txBody>
      </p:sp>
      <p:sp>
        <p:nvSpPr>
          <p:cNvPr id="3" name="Content Placeholder 2" descr="&quot;&quot;"/>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prstClr val="black"/>
                </a:solidFill>
              </a:rPr>
              <a:pPr>
                <a:defRPr/>
              </a:pPr>
              <a:t>18</a:t>
            </a:fld>
            <a:endParaRPr lang="en-US" dirty="0">
              <a:solidFill>
                <a:prstClr val="black"/>
              </a:solidFill>
            </a:endParaRPr>
          </a:p>
        </p:txBody>
      </p:sp>
      <p:pic>
        <p:nvPicPr>
          <p:cNvPr id="1026" name="Picture 2"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116" y="1633887"/>
            <a:ext cx="4028484" cy="530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highlight"/>
          <p:cNvSpPr/>
          <p:nvPr/>
        </p:nvSpPr>
        <p:spPr>
          <a:xfrm>
            <a:off x="4462758" y="1921844"/>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3640138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768" y="228600"/>
            <a:ext cx="7327232" cy="1143000"/>
          </a:xfrm>
          <a:solidFill>
            <a:srgbClr val="00B0F0"/>
          </a:solidFill>
        </p:spPr>
        <p:txBody>
          <a:bodyPr/>
          <a:lstStyle/>
          <a:p>
            <a:r>
              <a:rPr lang="en-US" sz="3200" b="1" dirty="0" smtClean="0"/>
              <a:t>Micro Entity Certification Form: Institution of Higher Education Basis</a:t>
            </a:r>
            <a:endParaRPr lang="en-US" sz="3200" b="1" dirty="0"/>
          </a:p>
        </p:txBody>
      </p:sp>
      <p:sp>
        <p:nvSpPr>
          <p:cNvPr id="3" name="Content Placeholder 2" descr="&quot;&quot;"/>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prstClr val="black"/>
                </a:solidFill>
              </a:rPr>
              <a:pPr>
                <a:defRPr/>
              </a:pPr>
              <a:t>19</a:t>
            </a:fld>
            <a:endParaRPr lang="en-US" dirty="0">
              <a:solidFill>
                <a:prstClr val="black"/>
              </a:solidFill>
            </a:endParaRPr>
          </a:p>
        </p:txBody>
      </p:sp>
      <p:pic>
        <p:nvPicPr>
          <p:cNvPr id="1027" name="Picture 3"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68115"/>
            <a:ext cx="3657600" cy="504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highlight"/>
          <p:cNvSpPr/>
          <p:nvPr/>
        </p:nvSpPr>
        <p:spPr>
          <a:xfrm>
            <a:off x="4000500" y="1807544"/>
            <a:ext cx="1905000" cy="326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7673720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r>
              <a:rPr lang="en-US" sz="3200" b="1" dirty="0" smtClean="0"/>
              <a:t>Obama Memorandum: Transparency and Open Government</a:t>
            </a:r>
            <a:endParaRPr lang="en-US" sz="3200" b="1" dirty="0"/>
          </a:p>
        </p:txBody>
      </p:sp>
      <p:sp>
        <p:nvSpPr>
          <p:cNvPr id="3" name="Content Placeholder 2"/>
          <p:cNvSpPr>
            <a:spLocks noGrp="1"/>
          </p:cNvSpPr>
          <p:nvPr>
            <p:ph idx="1"/>
          </p:nvPr>
        </p:nvSpPr>
        <p:spPr/>
        <p:txBody>
          <a:bodyPr/>
          <a:lstStyle/>
          <a:p>
            <a:r>
              <a:rPr lang="en-US" dirty="0" smtClean="0">
                <a:latin typeface="Georgia" pitchFamily="18" charset="0"/>
              </a:rPr>
              <a:t>“Government should be </a:t>
            </a:r>
            <a:r>
              <a:rPr lang="en-US" b="1" dirty="0" smtClean="0">
                <a:solidFill>
                  <a:srgbClr val="FF0000"/>
                </a:solidFill>
                <a:latin typeface="Georgia" pitchFamily="18" charset="0"/>
              </a:rPr>
              <a:t>transparent</a:t>
            </a:r>
            <a:r>
              <a:rPr lang="en-US" dirty="0" smtClean="0">
                <a:latin typeface="Georgia" pitchFamily="18" charset="0"/>
              </a:rPr>
              <a:t>”</a:t>
            </a:r>
          </a:p>
          <a:p>
            <a:endParaRPr lang="en-US" dirty="0">
              <a:latin typeface="Georgia" pitchFamily="18" charset="0"/>
            </a:endParaRPr>
          </a:p>
          <a:p>
            <a:r>
              <a:rPr lang="en-US" dirty="0" smtClean="0">
                <a:latin typeface="Georgia" pitchFamily="18" charset="0"/>
              </a:rPr>
              <a:t>“Government should be </a:t>
            </a:r>
            <a:r>
              <a:rPr lang="en-US" b="1" dirty="0" smtClean="0">
                <a:solidFill>
                  <a:srgbClr val="FF0000"/>
                </a:solidFill>
                <a:latin typeface="Georgia" pitchFamily="18" charset="0"/>
              </a:rPr>
              <a:t>participatory</a:t>
            </a:r>
            <a:r>
              <a:rPr lang="en-US" dirty="0" smtClean="0">
                <a:latin typeface="Georgia" pitchFamily="18" charset="0"/>
              </a:rPr>
              <a:t>”</a:t>
            </a:r>
          </a:p>
          <a:p>
            <a:endParaRPr lang="en-US" dirty="0">
              <a:latin typeface="Georgia" pitchFamily="18" charset="0"/>
            </a:endParaRPr>
          </a:p>
          <a:p>
            <a:r>
              <a:rPr lang="en-US" dirty="0" smtClean="0">
                <a:latin typeface="Georgia" pitchFamily="18" charset="0"/>
              </a:rPr>
              <a:t>“Government should be </a:t>
            </a:r>
            <a:r>
              <a:rPr lang="en-US" b="1" dirty="0" smtClean="0">
                <a:solidFill>
                  <a:srgbClr val="FF0000"/>
                </a:solidFill>
                <a:latin typeface="Georgia" pitchFamily="18" charset="0"/>
              </a:rPr>
              <a:t>collaborative</a:t>
            </a:r>
            <a:r>
              <a:rPr lang="en-US" dirty="0" smtClean="0">
                <a:latin typeface="Georgia" pitchFamily="18" charset="0"/>
              </a:rPr>
              <a:t>”</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a:t>
            </a:fld>
            <a:endParaRPr lang="en-US" dirty="0"/>
          </a:p>
        </p:txBody>
      </p:sp>
    </p:spTree>
    <p:extLst>
      <p:ext uri="{BB962C8B-B14F-4D97-AF65-F5344CB8AC3E}">
        <p14:creationId xmlns:p14="http://schemas.microsoft.com/office/powerpoint/2010/main" val="14089495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sz="3600" b="1" dirty="0" smtClean="0"/>
              <a:t>Public Forum on FITF, Patent Fees, and Micro Entity Discount</a:t>
            </a:r>
            <a:endParaRPr lang="en-US" sz="3600" b="1" dirty="0"/>
          </a:p>
        </p:txBody>
      </p:sp>
      <p:sp>
        <p:nvSpPr>
          <p:cNvPr id="3" name="Content Placeholder 2"/>
          <p:cNvSpPr>
            <a:spLocks noGrp="1"/>
          </p:cNvSpPr>
          <p:nvPr>
            <p:ph idx="1"/>
          </p:nvPr>
        </p:nvSpPr>
        <p:spPr>
          <a:xfrm>
            <a:off x="762000" y="1905000"/>
            <a:ext cx="8229600" cy="4495800"/>
          </a:xfrm>
        </p:spPr>
        <p:txBody>
          <a:bodyPr/>
          <a:lstStyle/>
          <a:p>
            <a:r>
              <a:rPr lang="en-US" sz="2600" dirty="0" smtClean="0">
                <a:latin typeface="Georgia" pitchFamily="18" charset="0"/>
              </a:rPr>
              <a:t>March 15, 2013 from 1 to 4 pm EDT</a:t>
            </a:r>
          </a:p>
          <a:p>
            <a:endParaRPr lang="en-US" sz="2600" dirty="0">
              <a:latin typeface="Georgia" pitchFamily="18" charset="0"/>
            </a:endParaRPr>
          </a:p>
          <a:p>
            <a:r>
              <a:rPr lang="en-US" sz="2600" dirty="0" smtClean="0">
                <a:latin typeface="Georgia" pitchFamily="18" charset="0"/>
              </a:rPr>
              <a:t>USPTO Auditorium at Alexandria Headquarters</a:t>
            </a:r>
          </a:p>
          <a:p>
            <a:endParaRPr lang="en-US" sz="2600" dirty="0">
              <a:latin typeface="Georgia" pitchFamily="18" charset="0"/>
            </a:endParaRPr>
          </a:p>
          <a:p>
            <a:r>
              <a:rPr lang="en-US" sz="2600" dirty="0" smtClean="0">
                <a:latin typeface="Georgia" pitchFamily="18" charset="0"/>
              </a:rPr>
              <a:t>Webcast:</a:t>
            </a:r>
          </a:p>
          <a:p>
            <a:pPr lvl="1"/>
            <a:r>
              <a:rPr lang="en-US" sz="2400" dirty="0">
                <a:latin typeface="Georgia" pitchFamily="18" charset="0"/>
              </a:rPr>
              <a:t>Event number: 996 254 </a:t>
            </a:r>
            <a:r>
              <a:rPr lang="en-US" sz="2400" dirty="0" smtClean="0">
                <a:latin typeface="Georgia" pitchFamily="18" charset="0"/>
              </a:rPr>
              <a:t>133</a:t>
            </a:r>
          </a:p>
          <a:p>
            <a:pPr lvl="1"/>
            <a:r>
              <a:rPr lang="en-US" sz="2400" dirty="0" smtClean="0">
                <a:latin typeface="Georgia" pitchFamily="18" charset="0"/>
              </a:rPr>
              <a:t>Event </a:t>
            </a:r>
            <a:r>
              <a:rPr lang="en-US" sz="2400" dirty="0">
                <a:latin typeface="Georgia" pitchFamily="18" charset="0"/>
              </a:rPr>
              <a:t>password: </a:t>
            </a:r>
            <a:r>
              <a:rPr lang="en-US" sz="2400" dirty="0" smtClean="0">
                <a:latin typeface="Georgia" pitchFamily="18" charset="0"/>
              </a:rPr>
              <a:t>123456</a:t>
            </a:r>
          </a:p>
          <a:p>
            <a:pPr lvl="1"/>
            <a:r>
              <a:rPr lang="en-US" sz="2400" dirty="0" smtClean="0">
                <a:latin typeface="Georgia" pitchFamily="18" charset="0"/>
              </a:rPr>
              <a:t>Event </a:t>
            </a:r>
            <a:r>
              <a:rPr lang="en-US" sz="2400" dirty="0">
                <a:latin typeface="Georgia" pitchFamily="18" charset="0"/>
              </a:rPr>
              <a:t>address for attendees: https://uspto-events.webex.com/uspto-events/onstage/g.php?d=996254133&amp;t=a </a:t>
            </a:r>
          </a:p>
          <a:p>
            <a:pPr lvl="1"/>
            <a:endParaRPr lang="en-US" sz="2600" dirty="0" smtClean="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20</a:t>
            </a:fld>
            <a:endParaRPr lang="en-US" dirty="0"/>
          </a:p>
        </p:txBody>
      </p:sp>
    </p:spTree>
    <p:extLst>
      <p:ext uri="{BB962C8B-B14F-4D97-AF65-F5344CB8AC3E}">
        <p14:creationId xmlns:p14="http://schemas.microsoft.com/office/powerpoint/2010/main" val="136997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21</a:t>
            </a:fld>
            <a:endParaRPr lang="en-US" dirty="0">
              <a:solidFill>
                <a:srgbClr val="273C56"/>
              </a:solidFill>
            </a:endParaRPr>
          </a:p>
        </p:txBody>
      </p:sp>
      <p:sp>
        <p:nvSpPr>
          <p:cNvPr id="12" name="Rectangle 4"/>
          <p:cNvSpPr>
            <a:spLocks noChangeArrowheads="1"/>
          </p:cNvSpPr>
          <p:nvPr/>
        </p:nvSpPr>
        <p:spPr bwMode="auto">
          <a:xfrm>
            <a:off x="1828800" y="232102"/>
            <a:ext cx="7315200" cy="1139497"/>
          </a:xfrm>
          <a:prstGeom prst="rect">
            <a:avLst/>
          </a:prstGeom>
          <a:solidFill>
            <a:srgbClr val="92D050"/>
          </a:solidFill>
          <a:ln>
            <a:noFill/>
          </a:ln>
          <a:effectLst/>
          <a:extLst/>
        </p:spPr>
        <p:txBody>
          <a:bodyPr anchor="ctr"/>
          <a:lstStyle/>
          <a:p>
            <a:pPr>
              <a:defRPr/>
            </a:pPr>
            <a:r>
              <a:rPr lang="en-US" sz="3600" b="1" dirty="0" smtClean="0">
                <a:solidFill>
                  <a:srgbClr val="FFFFFF"/>
                </a:solidFill>
              </a:rPr>
              <a:t>Prioritized Exam Statistics</a:t>
            </a:r>
            <a:endParaRPr lang="en-US" sz="3600" b="1" dirty="0">
              <a:solidFill>
                <a:srgbClr val="FFFFFF"/>
              </a:solidFill>
            </a:endParaRPr>
          </a:p>
          <a:p>
            <a:pPr>
              <a:defRPr/>
            </a:pPr>
            <a:r>
              <a:rPr lang="en-US" sz="2400" b="1" dirty="0" smtClean="0">
                <a:solidFill>
                  <a:srgbClr val="FFFFFF"/>
                </a:solidFill>
              </a:rPr>
              <a:t>(Data from Sept 26, 2011 to Feb19, 2013)</a:t>
            </a:r>
            <a:endParaRPr lang="en-US" sz="2400" b="1" dirty="0">
              <a:solidFill>
                <a:srgbClr val="FFFFFF"/>
              </a:solidFill>
            </a:endParaRPr>
          </a:p>
        </p:txBody>
      </p:sp>
      <p:graphicFrame>
        <p:nvGraphicFramePr>
          <p:cNvPr id="13" name="Table 12" descr="&quot;&quot;"/>
          <p:cNvGraphicFramePr>
            <a:graphicFrameLocks noGrp="1"/>
          </p:cNvGraphicFramePr>
          <p:nvPr>
            <p:extLst>
              <p:ext uri="{D42A27DB-BD31-4B8C-83A1-F6EECF244321}">
                <p14:modId xmlns:p14="http://schemas.microsoft.com/office/powerpoint/2010/main" val="675605990"/>
              </p:ext>
            </p:extLst>
          </p:nvPr>
        </p:nvGraphicFramePr>
        <p:xfrm>
          <a:off x="381000" y="1752600"/>
          <a:ext cx="8229601" cy="1994096"/>
        </p:xfrm>
        <a:graphic>
          <a:graphicData uri="http://schemas.openxmlformats.org/drawingml/2006/table">
            <a:tbl>
              <a:tblPr firstRow="1" bandRow="1">
                <a:effectLst>
                  <a:innerShdw blurRad="152400">
                    <a:prstClr val="black"/>
                  </a:innerShdw>
                </a:effectLst>
                <a:tableStyleId>{93296810-A885-4BE3-A3E7-6D5BEEA58F35}</a:tableStyleId>
              </a:tblPr>
              <a:tblGrid>
                <a:gridCol w="2091647"/>
                <a:gridCol w="2197018"/>
                <a:gridCol w="1970468"/>
                <a:gridCol w="1970468"/>
              </a:tblGrid>
              <a:tr h="641613">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Petitions</a:t>
                      </a:r>
                      <a:r>
                        <a:rPr lang="en-US" sz="2000" baseline="0" dirty="0" smtClean="0">
                          <a:solidFill>
                            <a:srgbClr val="FFFF00"/>
                          </a:solidFill>
                          <a:latin typeface="Georgia" pitchFamily="18" charset="0"/>
                        </a:rPr>
                        <a:t> Filed</a:t>
                      </a:r>
                      <a:r>
                        <a:rPr lang="en-US" sz="2000" dirty="0" smtClean="0">
                          <a:solidFill>
                            <a:srgbClr val="FFFF00"/>
                          </a:solidFill>
                          <a:latin typeface="Georgia" pitchFamily="18" charset="0"/>
                        </a:rPr>
                        <a:t> </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endParaRPr lang="en-US" sz="2000" dirty="0" smtClean="0">
                        <a:solidFill>
                          <a:srgbClr val="FFFF00"/>
                        </a:solidFill>
                        <a:latin typeface="Georgia" pitchFamily="18" charset="0"/>
                      </a:endParaRPr>
                    </a:p>
                    <a:p>
                      <a:pPr algn="ctr"/>
                      <a:r>
                        <a:rPr lang="en-US" sz="2000" dirty="0" smtClean="0">
                          <a:solidFill>
                            <a:srgbClr val="FFFF00"/>
                          </a:solidFill>
                          <a:latin typeface="Georgia" pitchFamily="18" charset="0"/>
                        </a:rPr>
                        <a:t>% of Decided</a:t>
                      </a:r>
                      <a:r>
                        <a:rPr lang="en-US" sz="2000" baseline="0" dirty="0" smtClean="0">
                          <a:solidFill>
                            <a:srgbClr val="FFFF00"/>
                          </a:solidFill>
                          <a:latin typeface="Georgia" pitchFamily="18" charset="0"/>
                        </a:rPr>
                        <a:t> </a:t>
                      </a:r>
                      <a:r>
                        <a:rPr lang="en-US" sz="2000" dirty="0" smtClean="0">
                          <a:solidFill>
                            <a:srgbClr val="FFFF00"/>
                          </a:solidFill>
                          <a:latin typeface="Georgia" pitchFamily="18" charset="0"/>
                        </a:rPr>
                        <a:t>Petitions Granted</a:t>
                      </a:r>
                      <a:endParaRPr lang="en-US" sz="2000"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Days</a:t>
                      </a:r>
                      <a:r>
                        <a:rPr lang="en-US" sz="2000" baseline="0" dirty="0" smtClean="0">
                          <a:solidFill>
                            <a:srgbClr val="FFFF00"/>
                          </a:solidFill>
                          <a:latin typeface="Georgia" pitchFamily="18" charset="0"/>
                        </a:rPr>
                        <a:t> from </a:t>
                      </a:r>
                      <a:r>
                        <a:rPr lang="en-US" sz="2000" dirty="0" smtClean="0">
                          <a:solidFill>
                            <a:srgbClr val="FFFF00"/>
                          </a:solidFill>
                          <a:latin typeface="Georgia" pitchFamily="18" charset="0"/>
                        </a:rPr>
                        <a:t>Petition grant</a:t>
                      </a:r>
                      <a:r>
                        <a:rPr lang="en-US" sz="2000" baseline="0" dirty="0" smtClean="0">
                          <a:solidFill>
                            <a:srgbClr val="FFFF00"/>
                          </a:solidFill>
                          <a:latin typeface="Georgia" pitchFamily="18" charset="0"/>
                        </a:rPr>
                        <a:t> </a:t>
                      </a:r>
                      <a:r>
                        <a:rPr lang="en-US" sz="2000" dirty="0" smtClean="0">
                          <a:solidFill>
                            <a:srgbClr val="FFFF00"/>
                          </a:solidFill>
                          <a:latin typeface="Georgia" pitchFamily="18" charset="0"/>
                        </a:rPr>
                        <a:t>to first Office action</a:t>
                      </a:r>
                    </a:p>
                  </a:txBody>
                  <a:tcPr anchor="ctr"/>
                </a:tc>
                <a:tc>
                  <a:txBody>
                    <a:bodyPr/>
                    <a:lstStyle/>
                    <a:p>
                      <a:pPr algn="ctr"/>
                      <a:r>
                        <a:rPr lang="en-US" sz="2000" dirty="0" smtClean="0">
                          <a:solidFill>
                            <a:srgbClr val="FFFF00"/>
                          </a:solidFill>
                          <a:latin typeface="Georgia" pitchFamily="18" charset="0"/>
                        </a:rPr>
                        <a:t>Average Days to Final Disposition </a:t>
                      </a:r>
                      <a:endParaRPr lang="en-US" sz="2000" b="1" dirty="0" smtClean="0">
                        <a:solidFill>
                          <a:srgbClr val="FFFF00"/>
                        </a:solidFill>
                        <a:latin typeface="Georgia" pitchFamily="18" charset="0"/>
                      </a:endParaRPr>
                    </a:p>
                  </a:txBody>
                  <a:tcPr anchor="ctr"/>
                </a:tc>
              </a:tr>
              <a:tr h="683456">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8,554</a:t>
                      </a:r>
                      <a:endParaRPr lang="en-US" sz="1800" dirty="0">
                        <a:solidFill>
                          <a:schemeClr val="tx1"/>
                        </a:solidFill>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94%</a:t>
                      </a:r>
                      <a:endParaRPr lang="en-US" sz="1800" dirty="0">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55</a:t>
                      </a:r>
                      <a:endParaRPr lang="en-US" sz="1800" dirty="0">
                        <a:latin typeface="Georgia" pitchFamily="18" charset="0"/>
                      </a:endParaRPr>
                    </a:p>
                  </a:txBody>
                  <a:tcPr anchor="ctr"/>
                </a:tc>
                <a:tc>
                  <a:txBody>
                    <a:bodyPr/>
                    <a:lstStyle/>
                    <a:p>
                      <a:pPr algn="ctr"/>
                      <a:r>
                        <a:rPr lang="en-US" sz="1800" dirty="0" smtClean="0">
                          <a:latin typeface="Georgia" pitchFamily="18" charset="0"/>
                        </a:rPr>
                        <a:t>168</a:t>
                      </a:r>
                      <a:endParaRPr lang="en-US" sz="1800" dirty="0">
                        <a:latin typeface="Georgia" pitchFamily="18" charset="0"/>
                      </a:endParaRPr>
                    </a:p>
                  </a:txBody>
                  <a:tcPr anchor="ctr"/>
                </a:tc>
              </a:tr>
            </a:tbl>
          </a:graphicData>
        </a:graphic>
      </p:graphicFrame>
      <p:graphicFrame>
        <p:nvGraphicFramePr>
          <p:cNvPr id="14" name="Table 13" descr="&quot;&quot;"/>
          <p:cNvGraphicFramePr>
            <a:graphicFrameLocks noGrp="1"/>
          </p:cNvGraphicFramePr>
          <p:nvPr>
            <p:extLst>
              <p:ext uri="{D42A27DB-BD31-4B8C-83A1-F6EECF244321}">
                <p14:modId xmlns:p14="http://schemas.microsoft.com/office/powerpoint/2010/main" val="1100731773"/>
              </p:ext>
            </p:extLst>
          </p:nvPr>
        </p:nvGraphicFramePr>
        <p:xfrm>
          <a:off x="381001" y="3810000"/>
          <a:ext cx="7010399" cy="2597524"/>
        </p:xfrm>
        <a:graphic>
          <a:graphicData uri="http://schemas.openxmlformats.org/drawingml/2006/table">
            <a:tbl>
              <a:tblPr firstRow="1" bandRow="1">
                <a:effectLst>
                  <a:innerShdw blurRad="152400">
                    <a:prstClr val="black"/>
                  </a:innerShdw>
                </a:effectLst>
                <a:tableStyleId>{93296810-A885-4BE3-A3E7-6D5BEEA58F35}</a:tableStyleId>
              </a:tblPr>
              <a:tblGrid>
                <a:gridCol w="1915510"/>
                <a:gridCol w="1844566"/>
                <a:gridCol w="1600199"/>
                <a:gridCol w="1650124"/>
              </a:tblGrid>
              <a:tr h="1752600">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First Action on Merits Mailed</a:t>
                      </a:r>
                      <a:endParaRPr lang="en-US" sz="2000" b="1"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rgbClr val="FFFF00"/>
                          </a:solidFill>
                          <a:latin typeface="Georgia" pitchFamily="18" charset="0"/>
                        </a:rPr>
                        <a:t>Final Dispositions</a:t>
                      </a:r>
                    </a:p>
                    <a:p>
                      <a:pPr algn="ctr"/>
                      <a:r>
                        <a:rPr lang="en-US" sz="2000" dirty="0" smtClean="0">
                          <a:solidFill>
                            <a:srgbClr val="FFFF00"/>
                          </a:solidFill>
                          <a:latin typeface="Georgia" pitchFamily="18" charset="0"/>
                        </a:rPr>
                        <a:t>Mailed</a:t>
                      </a:r>
                      <a:endParaRPr lang="en-US" sz="2000" b="1" dirty="0">
                        <a:solidFill>
                          <a:srgbClr val="FFFF00"/>
                        </a:solidFill>
                        <a:latin typeface="Georgia" pitchFamily="18" charset="0"/>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1800" baseline="0" dirty="0" smtClean="0">
                          <a:solidFill>
                            <a:srgbClr val="FFFF00"/>
                          </a:solidFill>
                          <a:latin typeface="Georgia" pitchFamily="18" charset="0"/>
                        </a:rPr>
                        <a:t>Allowances Mailed </a:t>
                      </a:r>
                      <a:endParaRPr lang="en-US" sz="1800" b="1" dirty="0">
                        <a:solidFill>
                          <a:srgbClr val="FFFF00"/>
                        </a:solidFill>
                        <a:latin typeface="Georgia" pitchFamily="18" charset="0"/>
                      </a:endParaRPr>
                    </a:p>
                  </a:txBody>
                  <a:tcPr anchor="ctr"/>
                </a:tc>
                <a:tc>
                  <a:txBody>
                    <a:bodyPr/>
                    <a:lstStyle/>
                    <a:p>
                      <a:pPr algn="ctr"/>
                      <a:r>
                        <a:rPr lang="en-US" sz="1800" dirty="0" smtClean="0">
                          <a:solidFill>
                            <a:srgbClr val="FFFF00"/>
                          </a:solidFill>
                          <a:latin typeface="Georgia" pitchFamily="18" charset="0"/>
                        </a:rPr>
                        <a:t>Percent of </a:t>
                      </a:r>
                    </a:p>
                    <a:p>
                      <a:pPr algn="ctr"/>
                      <a:r>
                        <a:rPr lang="en-US" sz="1800" dirty="0" smtClean="0">
                          <a:solidFill>
                            <a:srgbClr val="FFFF00"/>
                          </a:solidFill>
                          <a:latin typeface="Georgia" pitchFamily="18" charset="0"/>
                        </a:rPr>
                        <a:t>Petitions From </a:t>
                      </a:r>
                    </a:p>
                    <a:p>
                      <a:pPr algn="ctr"/>
                      <a:r>
                        <a:rPr lang="en-US" sz="1800" dirty="0" smtClean="0">
                          <a:solidFill>
                            <a:srgbClr val="FFFF00"/>
                          </a:solidFill>
                          <a:latin typeface="Georgia" pitchFamily="18" charset="0"/>
                        </a:rPr>
                        <a:t>Small Entities</a:t>
                      </a:r>
                      <a:endParaRPr lang="en-US" sz="1800" b="1" dirty="0">
                        <a:solidFill>
                          <a:srgbClr val="FFFF00"/>
                        </a:solidFill>
                        <a:latin typeface="Georgia" pitchFamily="18" charset="0"/>
                      </a:endParaRPr>
                    </a:p>
                  </a:txBody>
                  <a:tcPr anchor="ctr"/>
                </a:tc>
              </a:tr>
              <a:tr h="844924">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5,503</a:t>
                      </a:r>
                      <a:endParaRPr lang="en-US" sz="1800" dirty="0">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3,667</a:t>
                      </a:r>
                      <a:endParaRPr lang="en-US" sz="1800" dirty="0">
                        <a:solidFill>
                          <a:schemeClr val="tx1"/>
                        </a:solidFill>
                        <a:latin typeface="Georgia" pitchFamily="18" charset="0"/>
                      </a:endParaRPr>
                    </a:p>
                  </a:txBody>
                  <a:tcPr anchor="ct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latin typeface="Georgia" pitchFamily="18" charset="0"/>
                        </a:rPr>
                        <a:t>1,828</a:t>
                      </a:r>
                      <a:endParaRPr lang="en-US" sz="1800" dirty="0">
                        <a:latin typeface="Georgia" pitchFamily="18" charset="0"/>
                      </a:endParaRPr>
                    </a:p>
                  </a:txBody>
                  <a:tcPr anchor="ctr"/>
                </a:tc>
                <a:tc>
                  <a:txBody>
                    <a:bodyPr/>
                    <a:lstStyle/>
                    <a:p>
                      <a:pPr algn="ctr"/>
                      <a:r>
                        <a:rPr lang="en-US" sz="1800" dirty="0" smtClean="0">
                          <a:latin typeface="Georgia" pitchFamily="18" charset="0"/>
                        </a:rPr>
                        <a:t>43%</a:t>
                      </a:r>
                      <a:endParaRPr lang="en-US" sz="1800" dirty="0">
                        <a:latin typeface="Georgia" pitchFamily="18" charset="0"/>
                      </a:endParaRPr>
                    </a:p>
                  </a:txBody>
                  <a:tcPr anchor="ctr"/>
                </a:tc>
              </a:tr>
            </a:tbl>
          </a:graphicData>
        </a:graphic>
      </p:graphicFrame>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6523937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600" b="1" dirty="0" smtClean="0"/>
              <a:t>Preissuance Submissions</a:t>
            </a:r>
            <a:br>
              <a:rPr lang="en-US" sz="3600" b="1" dirty="0" smtClean="0"/>
            </a:br>
            <a:r>
              <a:rPr lang="en-US" sz="2400" b="1" dirty="0" smtClean="0"/>
              <a:t>(Data from Sept 16, 2012 to Feb 28, 2013)</a:t>
            </a:r>
            <a:endParaRPr lang="en-US" sz="2400"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22</a:t>
            </a:fld>
            <a:endParaRPr lang="en-US" dirty="0"/>
          </a:p>
        </p:txBody>
      </p:sp>
      <p:pic>
        <p:nvPicPr>
          <p:cNvPr id="5122"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527256" cy="4800600"/>
          </a:xfrm>
          <a:prstGeom prst="rect">
            <a:avLst/>
          </a:prstGeom>
          <a:noFill/>
          <a:ln w="2540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25588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ACF73DB-E31A-49DF-99E2-308D3B2ACD41}" type="slidenum">
              <a:rPr lang="en-US" sz="1400" b="0" smtClean="0">
                <a:solidFill>
                  <a:srgbClr val="000000"/>
                </a:solidFill>
                <a:latin typeface="Times New Roman" pitchFamily="18" charset="0"/>
              </a:rPr>
              <a:pPr/>
              <a:t>23</a:t>
            </a:fld>
            <a:endParaRPr lang="en-US" sz="1400" b="0" dirty="0" smtClean="0">
              <a:solidFill>
                <a:srgbClr val="000000"/>
              </a:solidFill>
              <a:latin typeface="Times New Roman" pitchFamily="18" charset="0"/>
            </a:endParaRPr>
          </a:p>
        </p:txBody>
      </p:sp>
      <p:sp>
        <p:nvSpPr>
          <p:cNvPr id="17411" name="Rectangle 2"/>
          <p:cNvSpPr>
            <a:spLocks noGrp="1" noChangeArrowheads="1"/>
          </p:cNvSpPr>
          <p:nvPr>
            <p:ph type="title"/>
          </p:nvPr>
        </p:nvSpPr>
        <p:spPr>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sp>
        <p:nvSpPr>
          <p:cNvPr id="17413" name="Rectangle 4"/>
          <p:cNvSpPr>
            <a:spLocks noChangeArrowheads="1"/>
          </p:cNvSpPr>
          <p:nvPr/>
        </p:nvSpPr>
        <p:spPr bwMode="auto">
          <a:xfrm>
            <a:off x="1752600" y="228600"/>
            <a:ext cx="7391400" cy="1143000"/>
          </a:xfrm>
          <a:prstGeom prst="rect">
            <a:avLst/>
          </a:prstGeom>
          <a:solidFill>
            <a:srgbClr val="92D050"/>
          </a:solidFill>
          <a:ln>
            <a:noFill/>
          </a:ln>
          <a:effectLst/>
          <a:extLst/>
        </p:spPr>
        <p:txBody>
          <a:bodyPr anchor="ctr"/>
          <a:lstStyle/>
          <a:p>
            <a:r>
              <a:rPr lang="en-US" sz="3600" b="1" dirty="0" smtClean="0">
                <a:solidFill>
                  <a:schemeClr val="bg1"/>
                </a:solidFill>
              </a:rPr>
              <a:t>Preissuance Submission</a:t>
            </a:r>
          </a:p>
          <a:p>
            <a:r>
              <a:rPr lang="en-US" sz="2400" b="1" dirty="0" smtClean="0">
                <a:solidFill>
                  <a:schemeClr val="bg1"/>
                </a:solidFill>
              </a:rPr>
              <a:t>(Data from Sept 16, 2012 to Feb 15, 2013)</a:t>
            </a:r>
            <a:endParaRPr lang="en-US" sz="2400" b="1" dirty="0">
              <a:solidFill>
                <a:schemeClr val="bg1"/>
              </a:solidFill>
            </a:endParaRPr>
          </a:p>
        </p:txBody>
      </p:sp>
      <p:pic>
        <p:nvPicPr>
          <p:cNvPr id="2" name="Picture 2"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534400" cy="4800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9173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ACF73DB-E31A-49DF-99E2-308D3B2ACD41}" type="slidenum">
              <a:rPr lang="en-US" sz="1400" b="0" smtClean="0">
                <a:solidFill>
                  <a:srgbClr val="000000"/>
                </a:solidFill>
                <a:latin typeface="Times New Roman" pitchFamily="18" charset="0"/>
              </a:rPr>
              <a:pPr/>
              <a:t>24</a:t>
            </a:fld>
            <a:endParaRPr lang="en-US" sz="1400" b="0" dirty="0" smtClean="0">
              <a:solidFill>
                <a:srgbClr val="000000"/>
              </a:solidFill>
              <a:latin typeface="Times New Roman" pitchFamily="18" charset="0"/>
            </a:endParaRPr>
          </a:p>
        </p:txBody>
      </p:sp>
      <p:sp>
        <p:nvSpPr>
          <p:cNvPr id="17411" name="Rectangle 2"/>
          <p:cNvSpPr>
            <a:spLocks noGrp="1" noChangeArrowheads="1"/>
          </p:cNvSpPr>
          <p:nvPr>
            <p:ph type="title"/>
          </p:nvPr>
        </p:nvSpPr>
        <p:spPr>
          <a:xfrm>
            <a:off x="1750104" y="228600"/>
            <a:ext cx="7393896" cy="1143000"/>
          </a:xfrm>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sp>
        <p:nvSpPr>
          <p:cNvPr id="17413" name="Rectangle 4"/>
          <p:cNvSpPr>
            <a:spLocks noChangeArrowheads="1"/>
          </p:cNvSpPr>
          <p:nvPr/>
        </p:nvSpPr>
        <p:spPr bwMode="auto">
          <a:xfrm>
            <a:off x="1752600" y="228600"/>
            <a:ext cx="7467600" cy="1143000"/>
          </a:xfrm>
          <a:prstGeom prst="rect">
            <a:avLst/>
          </a:prstGeom>
          <a:solidFill>
            <a:srgbClr val="92D050"/>
          </a:solidFill>
          <a:ln>
            <a:noFill/>
          </a:ln>
          <a:effectLst/>
          <a:extLst/>
        </p:spPr>
        <p:txBody>
          <a:bodyPr anchor="ctr"/>
          <a:lstStyle/>
          <a:p>
            <a:r>
              <a:rPr lang="en-US" sz="3600" b="1" dirty="0" smtClean="0">
                <a:solidFill>
                  <a:schemeClr val="bg1"/>
                </a:solidFill>
              </a:rPr>
              <a:t>Preissuance Submission</a:t>
            </a:r>
          </a:p>
          <a:p>
            <a:r>
              <a:rPr lang="en-US" sz="2400" b="1" dirty="0" smtClean="0">
                <a:solidFill>
                  <a:schemeClr val="bg1"/>
                </a:solidFill>
              </a:rPr>
              <a:t>(Data from Sept </a:t>
            </a:r>
            <a:r>
              <a:rPr lang="en-US" sz="2400" b="1" dirty="0">
                <a:solidFill>
                  <a:schemeClr val="bg1"/>
                </a:solidFill>
              </a:rPr>
              <a:t>16, </a:t>
            </a:r>
            <a:r>
              <a:rPr lang="en-US" sz="2400" b="1" dirty="0" smtClean="0">
                <a:solidFill>
                  <a:schemeClr val="bg1"/>
                </a:solidFill>
              </a:rPr>
              <a:t>2012 to </a:t>
            </a:r>
            <a:r>
              <a:rPr lang="en-US" sz="2400" b="1" dirty="0">
                <a:solidFill>
                  <a:schemeClr val="bg1"/>
                </a:solidFill>
              </a:rPr>
              <a:t>Feb 15, 2013</a:t>
            </a:r>
            <a:r>
              <a:rPr lang="en-US" sz="2400" b="1" dirty="0" smtClean="0">
                <a:solidFill>
                  <a:schemeClr val="bg1"/>
                </a:solidFill>
              </a:rPr>
              <a:t>)</a:t>
            </a:r>
            <a:endParaRPr lang="en-US" sz="2400" b="1" dirty="0">
              <a:solidFill>
                <a:schemeClr val="bg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3324309495"/>
              </p:ext>
            </p:extLst>
          </p:nvPr>
        </p:nvGraphicFramePr>
        <p:xfrm>
          <a:off x="76200" y="2895600"/>
          <a:ext cx="3012233" cy="2592978"/>
        </p:xfrm>
        <a:graphic>
          <a:graphicData uri="http://schemas.openxmlformats.org/drawingml/2006/table">
            <a:tbl>
              <a:tblPr firstRow="1" bandRow="1">
                <a:effectLst>
                  <a:innerShdw blurRad="152400">
                    <a:prstClr val="black"/>
                  </a:innerShdw>
                </a:effectLst>
                <a:tableStyleId>{93296810-A885-4BE3-A3E7-6D5BEEA58F35}</a:tableStyleId>
              </a:tblPr>
              <a:tblGrid>
                <a:gridCol w="2175613"/>
                <a:gridCol w="836620"/>
              </a:tblGrid>
              <a:tr h="391886">
                <a:tc gridSpan="2">
                  <a:txBody>
                    <a:bodyPr/>
                    <a:lstStyle/>
                    <a:p>
                      <a:pPr algn="ctr"/>
                      <a:r>
                        <a:rPr lang="en-US" dirty="0" smtClean="0">
                          <a:solidFill>
                            <a:srgbClr val="FFFF00"/>
                          </a:solidFill>
                          <a:latin typeface="Georgia" pitchFamily="18" charset="0"/>
                        </a:rPr>
                        <a:t>Total Documents</a:t>
                      </a:r>
                      <a:endParaRPr lang="en-US" b="0" dirty="0">
                        <a:solidFill>
                          <a:srgbClr val="FFFF00"/>
                        </a:solidFill>
                        <a:latin typeface="Georgia" pitchFamily="18" charset="0"/>
                      </a:endParaRPr>
                    </a:p>
                  </a:txBody>
                  <a:tcPr/>
                </a:tc>
                <a:tc hMerge="1">
                  <a:txBody>
                    <a:bodyPr/>
                    <a:lstStyle/>
                    <a:p>
                      <a:endParaRPr lang="en-US" dirty="0"/>
                    </a:p>
                  </a:txBody>
                  <a:tcPr/>
                </a:tc>
              </a:tr>
              <a:tr h="397329">
                <a:tc>
                  <a:txBody>
                    <a:bodyPr/>
                    <a:lstStyle/>
                    <a:p>
                      <a:r>
                        <a:rPr lang="en-US" dirty="0" smtClean="0">
                          <a:latin typeface="Georgia" pitchFamily="18" charset="0"/>
                        </a:rPr>
                        <a:t>Patents</a:t>
                      </a:r>
                      <a:endParaRPr lang="en-US" dirty="0">
                        <a:latin typeface="Georgia" pitchFamily="18" charset="0"/>
                      </a:endParaRPr>
                    </a:p>
                  </a:txBody>
                  <a:tcPr/>
                </a:tc>
                <a:tc>
                  <a:txBody>
                    <a:bodyPr/>
                    <a:lstStyle/>
                    <a:p>
                      <a:pPr algn="r"/>
                      <a:r>
                        <a:rPr lang="en-US" dirty="0" smtClean="0">
                          <a:latin typeface="Georgia" pitchFamily="18" charset="0"/>
                        </a:rPr>
                        <a:t>472</a:t>
                      </a:r>
                    </a:p>
                  </a:txBody>
                  <a:tcPr/>
                </a:tc>
              </a:tr>
              <a:tr h="429985">
                <a:tc>
                  <a:txBody>
                    <a:bodyPr/>
                    <a:lstStyle/>
                    <a:p>
                      <a:r>
                        <a:rPr lang="en-US" dirty="0" smtClean="0">
                          <a:latin typeface="Georgia" pitchFamily="18" charset="0"/>
                        </a:rPr>
                        <a:t>Published</a:t>
                      </a:r>
                      <a:r>
                        <a:rPr lang="en-US" baseline="0" dirty="0" smtClean="0">
                          <a:latin typeface="Georgia" pitchFamily="18" charset="0"/>
                        </a:rPr>
                        <a:t> US Apps</a:t>
                      </a:r>
                      <a:endParaRPr lang="en-US" dirty="0">
                        <a:latin typeface="Georgia" pitchFamily="18" charset="0"/>
                      </a:endParaRPr>
                    </a:p>
                  </a:txBody>
                  <a:tcPr/>
                </a:tc>
                <a:tc>
                  <a:txBody>
                    <a:bodyPr/>
                    <a:lstStyle/>
                    <a:p>
                      <a:pPr algn="r"/>
                      <a:r>
                        <a:rPr lang="en-US" dirty="0" smtClean="0">
                          <a:latin typeface="Georgia" pitchFamily="18" charset="0"/>
                        </a:rPr>
                        <a:t>211</a:t>
                      </a:r>
                      <a:endParaRPr lang="en-US" dirty="0">
                        <a:latin typeface="Georgia" pitchFamily="18" charset="0"/>
                      </a:endParaRPr>
                    </a:p>
                  </a:txBody>
                  <a:tcPr/>
                </a:tc>
              </a:tr>
              <a:tr h="397329">
                <a:tc>
                  <a:txBody>
                    <a:bodyPr/>
                    <a:lstStyle/>
                    <a:p>
                      <a:r>
                        <a:rPr lang="en-US" dirty="0" smtClean="0">
                          <a:latin typeface="Georgia" pitchFamily="18" charset="0"/>
                        </a:rPr>
                        <a:t>Foreign Reference</a:t>
                      </a:r>
                      <a:endParaRPr lang="en-US" dirty="0">
                        <a:latin typeface="Georgia" pitchFamily="18" charset="0"/>
                      </a:endParaRPr>
                    </a:p>
                  </a:txBody>
                  <a:tcPr/>
                </a:tc>
                <a:tc>
                  <a:txBody>
                    <a:bodyPr/>
                    <a:lstStyle/>
                    <a:p>
                      <a:pPr algn="r"/>
                      <a:r>
                        <a:rPr lang="en-US" dirty="0" smtClean="0">
                          <a:latin typeface="Georgia" pitchFamily="18" charset="0"/>
                        </a:rPr>
                        <a:t>221</a:t>
                      </a:r>
                      <a:endParaRPr lang="en-US" dirty="0">
                        <a:latin typeface="Georgia" pitchFamily="18" charset="0"/>
                      </a:endParaRPr>
                    </a:p>
                  </a:txBody>
                  <a:tcPr/>
                </a:tc>
              </a:tr>
              <a:tr h="397329">
                <a:tc>
                  <a:txBody>
                    <a:bodyPr/>
                    <a:lstStyle/>
                    <a:p>
                      <a:r>
                        <a:rPr lang="en-US" sz="1600" dirty="0" smtClean="0">
                          <a:latin typeface="Georgia" pitchFamily="18" charset="0"/>
                        </a:rPr>
                        <a:t>Non-Patent</a:t>
                      </a:r>
                      <a:r>
                        <a:rPr lang="en-US" sz="1600" baseline="0" dirty="0" smtClean="0">
                          <a:latin typeface="Georgia" pitchFamily="18" charset="0"/>
                        </a:rPr>
                        <a:t> </a:t>
                      </a:r>
                      <a:r>
                        <a:rPr lang="en-US" sz="1600" dirty="0" smtClean="0">
                          <a:latin typeface="Georgia" pitchFamily="18" charset="0"/>
                        </a:rPr>
                        <a:t>Literature (NPL)</a:t>
                      </a:r>
                      <a:endParaRPr lang="en-US" sz="1600" dirty="0">
                        <a:latin typeface="Georgia" pitchFamily="18" charset="0"/>
                      </a:endParaRPr>
                    </a:p>
                  </a:txBody>
                  <a:tcPr/>
                </a:tc>
                <a:tc>
                  <a:txBody>
                    <a:bodyPr/>
                    <a:lstStyle/>
                    <a:p>
                      <a:pPr algn="r"/>
                      <a:r>
                        <a:rPr lang="en-US" dirty="0" smtClean="0">
                          <a:latin typeface="Georgia" pitchFamily="18" charset="0"/>
                        </a:rPr>
                        <a:t>537</a:t>
                      </a:r>
                      <a:endParaRPr lang="en-US" dirty="0">
                        <a:latin typeface="Georgia" pitchFamily="18" charset="0"/>
                      </a:endParaRPr>
                    </a:p>
                  </a:txBody>
                  <a:tcPr/>
                </a:tc>
              </a:tr>
              <a:tr h="397329">
                <a:tc>
                  <a:txBody>
                    <a:bodyPr/>
                    <a:lstStyle/>
                    <a:p>
                      <a:r>
                        <a:rPr lang="en-US" dirty="0" smtClean="0">
                          <a:latin typeface="Georgia" pitchFamily="18" charset="0"/>
                        </a:rPr>
                        <a:t>Total Documents</a:t>
                      </a:r>
                      <a:endParaRPr lang="en-US" dirty="0">
                        <a:latin typeface="Georgia" pitchFamily="18" charset="0"/>
                      </a:endParaRPr>
                    </a:p>
                  </a:txBody>
                  <a:tcPr/>
                </a:tc>
                <a:tc>
                  <a:txBody>
                    <a:bodyPr/>
                    <a:lstStyle/>
                    <a:p>
                      <a:pPr algn="r"/>
                      <a:r>
                        <a:rPr lang="en-US" dirty="0" smtClean="0">
                          <a:latin typeface="Georgia" pitchFamily="18" charset="0"/>
                        </a:rPr>
                        <a:t>1441</a:t>
                      </a:r>
                      <a:endParaRPr lang="en-US" dirty="0">
                        <a:latin typeface="Georgia" pitchFamily="18" charset="0"/>
                      </a:endParaRPr>
                    </a:p>
                  </a:txBody>
                  <a:tcPr/>
                </a:tc>
              </a:tr>
            </a:tbl>
          </a:graphicData>
        </a:graphic>
      </p:graphicFrame>
      <p:cxnSp>
        <p:nvCxnSpPr>
          <p:cNvPr id="4" name="Straight Connector 3" descr="&quot;&quot;"/>
          <p:cNvCxnSpPr/>
          <p:nvPr/>
        </p:nvCxnSpPr>
        <p:spPr bwMode="auto">
          <a:xfrm flipV="1">
            <a:off x="3200400" y="2015413"/>
            <a:ext cx="312402" cy="8801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descr="&quot;&quot;"/>
          <p:cNvCxnSpPr/>
          <p:nvPr/>
        </p:nvCxnSpPr>
        <p:spPr bwMode="auto">
          <a:xfrm>
            <a:off x="3200400" y="5334000"/>
            <a:ext cx="293521" cy="6017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61" y="2015412"/>
            <a:ext cx="5388439" cy="43091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567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200" b="1" dirty="0" smtClean="0"/>
              <a:t>Preissuance Submission: Concise Description of Relevance</a:t>
            </a:r>
            <a:endParaRPr lang="en-US" sz="3200" b="1" dirty="0"/>
          </a:p>
        </p:txBody>
      </p:sp>
      <p:sp>
        <p:nvSpPr>
          <p:cNvPr id="3" name="Content Placeholder 2"/>
          <p:cNvSpPr>
            <a:spLocks noGrp="1"/>
          </p:cNvSpPr>
          <p:nvPr>
            <p:ph idx="1"/>
          </p:nvPr>
        </p:nvSpPr>
        <p:spPr>
          <a:xfrm>
            <a:off x="609600" y="1752600"/>
            <a:ext cx="7772400" cy="4114800"/>
          </a:xfrm>
        </p:spPr>
        <p:txBody>
          <a:bodyPr/>
          <a:lstStyle/>
          <a:p>
            <a:pPr marL="342900" lvl="1" indent="-342900">
              <a:buFont typeface="Arial" pitchFamily="34" charset="0"/>
              <a:buChar char="•"/>
            </a:pPr>
            <a:r>
              <a:rPr lang="en-US" sz="2400" dirty="0" smtClean="0">
                <a:latin typeface="Georgia" pitchFamily="18" charset="0"/>
              </a:rPr>
              <a:t>Statement </a:t>
            </a:r>
            <a:r>
              <a:rPr lang="en-US" sz="2400" dirty="0">
                <a:latin typeface="Georgia" pitchFamily="18" charset="0"/>
              </a:rPr>
              <a:t>of facts explaining how the document is of potential relevance to the examination of the </a:t>
            </a:r>
            <a:r>
              <a:rPr lang="en-US" sz="2400" dirty="0" smtClean="0">
                <a:latin typeface="Georgia" pitchFamily="18" charset="0"/>
              </a:rPr>
              <a:t>application</a:t>
            </a:r>
          </a:p>
          <a:p>
            <a:pPr marL="0" lvl="1" indent="0">
              <a:buNone/>
            </a:pPr>
            <a:endParaRPr lang="en-US" sz="2400" dirty="0">
              <a:latin typeface="Georgia" pitchFamily="18" charset="0"/>
            </a:endParaRPr>
          </a:p>
          <a:p>
            <a:pPr marL="0" indent="0">
              <a:buNone/>
            </a:pPr>
            <a:endParaRPr lang="en-US" sz="2400" dirty="0" smtClean="0">
              <a:latin typeface="Georgia" pitchFamily="18" charset="0"/>
            </a:endParaRPr>
          </a:p>
          <a:p>
            <a:r>
              <a:rPr lang="en-US" sz="2400" dirty="0" smtClean="0">
                <a:latin typeface="Georgia" pitchFamily="18" charset="0"/>
              </a:rPr>
              <a:t>Third party should not use the concise description to:</a:t>
            </a:r>
          </a:p>
          <a:p>
            <a:pPr lvl="1"/>
            <a:r>
              <a:rPr lang="en-US" sz="2400" dirty="0" smtClean="0">
                <a:latin typeface="Georgia" pitchFamily="18" charset="0"/>
              </a:rPr>
              <a:t>propose rejections; or </a:t>
            </a:r>
          </a:p>
          <a:p>
            <a:pPr lvl="1"/>
            <a:r>
              <a:rPr lang="en-US" sz="2400" dirty="0" smtClean="0">
                <a:latin typeface="Georgia" pitchFamily="18" charset="0"/>
              </a:rPr>
              <a:t>raise arguments related to an Office action or an applicant’s response</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25</a:t>
            </a:fld>
            <a:endParaRPr lang="en-US" dirty="0"/>
          </a:p>
        </p:txBody>
      </p:sp>
    </p:spTree>
    <p:extLst>
      <p:ext uri="{BB962C8B-B14F-4D97-AF65-F5344CB8AC3E}">
        <p14:creationId xmlns:p14="http://schemas.microsoft.com/office/powerpoint/2010/main" val="144243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a:solidFill>
            <a:srgbClr val="92D050"/>
          </a:solidFill>
        </p:spPr>
        <p:txBody>
          <a:bodyPr/>
          <a:lstStyle/>
          <a:p>
            <a:r>
              <a:rPr lang="en-US" sz="3200" b="1" dirty="0" smtClean="0">
                <a:solidFill>
                  <a:schemeClr val="bg1"/>
                </a:solidFill>
              </a:rPr>
              <a:t>Preissuance Submission: Example of Concise Description of Relevance</a:t>
            </a:r>
            <a:endParaRPr lang="en-US" sz="3200" b="1" dirty="0">
              <a:solidFill>
                <a:schemeClr val="bg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26</a:t>
            </a:fld>
            <a:endParaRPr lang="en-US"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2234163186"/>
              </p:ext>
            </p:extLst>
          </p:nvPr>
        </p:nvGraphicFramePr>
        <p:xfrm>
          <a:off x="419100" y="1676400"/>
          <a:ext cx="8458200" cy="4724400"/>
        </p:xfrm>
        <a:graphic>
          <a:graphicData uri="http://schemas.openxmlformats.org/drawingml/2006/table">
            <a:tbl>
              <a:tblPr firstRow="1" bandRow="1">
                <a:effectLst>
                  <a:innerShdw blurRad="152400">
                    <a:prstClr val="black"/>
                  </a:innerShdw>
                </a:effectLst>
                <a:tableStyleId>{93296810-A885-4BE3-A3E7-6D5BEEA58F35}</a:tableStyleId>
              </a:tblPr>
              <a:tblGrid>
                <a:gridCol w="4267899"/>
                <a:gridCol w="4190301"/>
              </a:tblGrid>
              <a:tr h="365760">
                <a:tc>
                  <a:txBody>
                    <a:bodyPr/>
                    <a:lstStyle/>
                    <a:p>
                      <a:pPr algn="ctr"/>
                      <a:r>
                        <a:rPr lang="en-US" sz="2400" dirty="0" smtClean="0">
                          <a:solidFill>
                            <a:srgbClr val="FFFF00"/>
                          </a:solidFill>
                          <a:latin typeface="Georgia" pitchFamily="18" charset="0"/>
                        </a:rPr>
                        <a:t>Compliant</a:t>
                      </a:r>
                    </a:p>
                    <a:p>
                      <a:pPr algn="ctr"/>
                      <a:endParaRPr lang="en-US" sz="2400" dirty="0">
                        <a:solidFill>
                          <a:srgbClr val="FFFF00"/>
                        </a:solidFill>
                        <a:latin typeface="Georgia" pitchFamily="18" charset="0"/>
                      </a:endParaRPr>
                    </a:p>
                  </a:txBody>
                  <a:tcPr/>
                </a:tc>
                <a:tc>
                  <a:txBody>
                    <a:bodyPr/>
                    <a:lstStyle/>
                    <a:p>
                      <a:pPr algn="ctr"/>
                      <a:r>
                        <a:rPr lang="en-US" sz="2400" dirty="0" smtClean="0">
                          <a:solidFill>
                            <a:srgbClr val="FFFF00"/>
                          </a:solidFill>
                          <a:latin typeface="Georgia" pitchFamily="18" charset="0"/>
                        </a:rPr>
                        <a:t>Non-compliant</a:t>
                      </a:r>
                      <a:endParaRPr lang="en-US" sz="2400" dirty="0">
                        <a:solidFill>
                          <a:srgbClr val="FFFF00"/>
                        </a:solidFill>
                        <a:latin typeface="Georgia" pitchFamily="18" charset="0"/>
                      </a:endParaRPr>
                    </a:p>
                  </a:txBody>
                  <a:tcPr/>
                </a:tc>
              </a:tr>
              <a:tr h="390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X and Publication Y both disclose machines that perform the same function as the machine recited in claim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In the first embodiment depicted in Figure 2 and discussed on page 5, the machine of publication X expressly includes element A of claim 1.  See lines 7-14 on page 5 of publication 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Y teaches a machine having element B of claim 1.  See lines 1-3 on page 6 of publication Y. </a:t>
                      </a:r>
                      <a:endParaRPr lang="en-US" sz="1600"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Same with the following</a:t>
                      </a:r>
                      <a:r>
                        <a:rPr lang="en-US" sz="1600" baseline="0" dirty="0" smtClean="0">
                          <a:effectLst/>
                          <a:latin typeface="Georgia" pitchFamily="18" charset="0"/>
                        </a:rPr>
                        <a:t> concluding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effectLst/>
                          <a:latin typeface="Georgia" pitchFamily="18" charset="0"/>
                        </a:rPr>
                        <a:t>Accordingly, claim 1 is obvious in view of the</a:t>
                      </a:r>
                      <a:r>
                        <a:rPr lang="en-US" sz="1600" b="1" baseline="0" dirty="0" smtClean="0">
                          <a:solidFill>
                            <a:srgbClr val="FF0000"/>
                          </a:solidFill>
                          <a:effectLst/>
                          <a:latin typeface="Georgia" pitchFamily="18" charset="0"/>
                        </a:rPr>
                        <a:t> combination of P</a:t>
                      </a:r>
                      <a:r>
                        <a:rPr lang="en-US" sz="1600" b="1" dirty="0" smtClean="0">
                          <a:solidFill>
                            <a:srgbClr val="FF0000"/>
                          </a:solidFill>
                          <a:effectLst/>
                          <a:latin typeface="Georgia" pitchFamily="18" charset="0"/>
                        </a:rPr>
                        <a:t>ublication X and Publication Y.</a:t>
                      </a:r>
                    </a:p>
                    <a:p>
                      <a:endParaRPr lang="en-US" sz="1600" dirty="0">
                        <a:latin typeface="Georgia" pitchFamily="18" charset="0"/>
                      </a:endParaRPr>
                    </a:p>
                  </a:txBody>
                  <a:tcPr/>
                </a:tc>
              </a:tr>
            </a:tbl>
          </a:graphicData>
        </a:graphic>
      </p:graphicFrame>
    </p:spTree>
    <p:extLst>
      <p:ext uri="{BB962C8B-B14F-4D97-AF65-F5344CB8AC3E}">
        <p14:creationId xmlns:p14="http://schemas.microsoft.com/office/powerpoint/2010/main" val="19329465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b="1" dirty="0" smtClean="0"/>
              <a:t>Preissuance Submission Services</a:t>
            </a:r>
            <a:endParaRPr lang="en-US" b="1" dirty="0"/>
          </a:p>
        </p:txBody>
      </p:sp>
      <p:sp>
        <p:nvSpPr>
          <p:cNvPr id="3" name="Content Placeholder 2"/>
          <p:cNvSpPr>
            <a:spLocks noGrp="1"/>
          </p:cNvSpPr>
          <p:nvPr>
            <p:ph idx="1"/>
          </p:nvPr>
        </p:nvSpPr>
        <p:spPr/>
        <p:txBody>
          <a:bodyPr/>
          <a:lstStyle/>
          <a:p>
            <a:r>
              <a:rPr lang="en-US" sz="2400" dirty="0" smtClean="0">
                <a:latin typeface="Georgia" pitchFamily="18" charset="0"/>
              </a:rPr>
              <a:t>Patent Stack Exchange</a:t>
            </a:r>
          </a:p>
          <a:p>
            <a:pPr lvl="1"/>
            <a:r>
              <a:rPr lang="en-US" sz="2400" dirty="0" smtClean="0">
                <a:latin typeface="Georgia" pitchFamily="18" charset="0"/>
              </a:rPr>
              <a:t>Uses crowd sourcing to collect potential printed publications</a:t>
            </a:r>
          </a:p>
          <a:p>
            <a:pPr lvl="1"/>
            <a:r>
              <a:rPr lang="en-US" sz="2400" dirty="0">
                <a:latin typeface="Georgia" pitchFamily="18" charset="0"/>
              </a:rPr>
              <a:t>http://patents.stackexchange.com</a:t>
            </a:r>
            <a:r>
              <a:rPr lang="en-US" sz="2400" dirty="0" smtClean="0">
                <a:latin typeface="Georgia" pitchFamily="18" charset="0"/>
              </a:rPr>
              <a:t>/ </a:t>
            </a:r>
          </a:p>
          <a:p>
            <a:pPr lvl="1"/>
            <a:endParaRPr lang="en-US" sz="2400" dirty="0">
              <a:latin typeface="Georgia" pitchFamily="18" charset="0"/>
            </a:endParaRPr>
          </a:p>
          <a:p>
            <a:r>
              <a:rPr lang="en-US" sz="2400" dirty="0" smtClean="0">
                <a:latin typeface="Georgia" pitchFamily="18" charset="0"/>
              </a:rPr>
              <a:t>Commercial vendors</a:t>
            </a:r>
          </a:p>
          <a:p>
            <a:pPr lvl="1"/>
            <a:r>
              <a:rPr lang="en-US" sz="2400" dirty="0" smtClean="0">
                <a:latin typeface="Georgia" pitchFamily="18" charset="0"/>
              </a:rPr>
              <a:t>IP.com</a:t>
            </a:r>
          </a:p>
          <a:p>
            <a:pPr lvl="1"/>
            <a:r>
              <a:rPr lang="en-US" sz="2400" dirty="0" smtClean="0">
                <a:latin typeface="Georgia" pitchFamily="18" charset="0"/>
              </a:rPr>
              <a:t>Patronus</a:t>
            </a:r>
          </a:p>
          <a:p>
            <a:pPr lvl="2"/>
            <a:r>
              <a:rPr lang="en-US" sz="2000" dirty="0" smtClean="0">
                <a:latin typeface="Georgia" pitchFamily="18" charset="0"/>
              </a:rPr>
              <a:t>http</a:t>
            </a:r>
            <a:r>
              <a:rPr lang="en-US" sz="2000" dirty="0">
                <a:latin typeface="Georgia" pitchFamily="18" charset="0"/>
              </a:rPr>
              <a:t>://gary-gerttula.squarespace.com/pre-issuance-tracking-and-submissions/</a:t>
            </a:r>
            <a:endParaRPr lang="en-US" sz="2000" dirty="0" smtClean="0">
              <a:latin typeface="Georgia" pitchFamily="18" charset="0"/>
            </a:endParaRPr>
          </a:p>
          <a:p>
            <a:pPr marL="457200" lvl="1" indent="0">
              <a:buNone/>
            </a:pPr>
            <a:endParaRPr lang="en-US" sz="2400" dirty="0" smtClean="0">
              <a:latin typeface="Georgia" pitchFamily="18" charset="0"/>
            </a:endParaRPr>
          </a:p>
          <a:p>
            <a:pPr lvl="2"/>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27</a:t>
            </a:fld>
            <a:endParaRPr lang="en-US" dirty="0"/>
          </a:p>
        </p:txBody>
      </p:sp>
    </p:spTree>
    <p:extLst>
      <p:ext uri="{BB962C8B-B14F-4D97-AF65-F5344CB8AC3E}">
        <p14:creationId xmlns:p14="http://schemas.microsoft.com/office/powerpoint/2010/main" val="6835308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84" y="228600"/>
            <a:ext cx="7239116" cy="1143000"/>
          </a:xfrm>
          <a:solidFill>
            <a:srgbClr val="92D050"/>
          </a:solidFill>
        </p:spPr>
        <p:txBody>
          <a:bodyPr/>
          <a:lstStyle/>
          <a:p>
            <a:r>
              <a:rPr lang="en-US" b="1" dirty="0" smtClean="0"/>
              <a:t>Patent Stack Exchange: Example</a:t>
            </a:r>
            <a:endParaRPr lang="en-US"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28</a:t>
            </a:fld>
            <a:endParaRPr lang="en-US" dirty="0"/>
          </a:p>
        </p:txBody>
      </p:sp>
      <p:pic>
        <p:nvPicPr>
          <p:cNvPr id="2050" name="Picture 2" descr="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89" y="1602336"/>
            <a:ext cx="8787811" cy="4876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9106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84" y="228600"/>
            <a:ext cx="7239116" cy="1143000"/>
          </a:xfrm>
          <a:solidFill>
            <a:srgbClr val="92D050"/>
          </a:solidFill>
        </p:spPr>
        <p:txBody>
          <a:bodyPr/>
          <a:lstStyle/>
          <a:p>
            <a:r>
              <a:rPr lang="en-US" b="1" dirty="0" smtClean="0"/>
              <a:t>Patent Stack Exchange: Example</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29</a:t>
            </a:fld>
            <a:endParaRPr lang="en-US" dirty="0"/>
          </a:p>
        </p:txBody>
      </p:sp>
      <p:pic>
        <p:nvPicPr>
          <p:cNvPr id="3074" name="Picture 2" descr="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09800"/>
            <a:ext cx="8686800" cy="287631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884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Pillars of AIA Implementation</a:t>
            </a:r>
            <a:endParaRPr lang="en-US" b="1" dirty="0"/>
          </a:p>
        </p:txBody>
      </p:sp>
      <p:sp>
        <p:nvSpPr>
          <p:cNvPr id="3" name="Content Placeholder 2"/>
          <p:cNvSpPr>
            <a:spLocks noGrp="1"/>
          </p:cNvSpPr>
          <p:nvPr>
            <p:ph idx="1"/>
          </p:nvPr>
        </p:nvSpPr>
        <p:spPr>
          <a:xfrm>
            <a:off x="152400" y="1676400"/>
            <a:ext cx="8229600" cy="4648200"/>
          </a:xfrm>
        </p:spPr>
        <p:txBody>
          <a:bodyPr/>
          <a:lstStyle/>
          <a:p>
            <a:r>
              <a:rPr lang="en-US" sz="2400" dirty="0" smtClean="0">
                <a:latin typeface="Georgia" pitchFamily="18" charset="0"/>
              </a:rPr>
              <a:t>Transparency</a:t>
            </a:r>
          </a:p>
          <a:p>
            <a:pPr lvl="1"/>
            <a:r>
              <a:rPr lang="en-US" sz="2400" dirty="0" smtClean="0">
                <a:latin typeface="Georgia" pitchFamily="18" charset="0"/>
              </a:rPr>
              <a:t>AIA micro-site:  </a:t>
            </a:r>
            <a:r>
              <a:rPr lang="en-US" sz="2400" dirty="0" smtClean="0">
                <a:latin typeface="Georgia" pitchFamily="18" charset="0"/>
                <a:hlinkClick r:id="rId2"/>
              </a:rPr>
              <a:t>www.uspto.gov/AmericaInventsAct</a:t>
            </a:r>
            <a:endParaRPr lang="en-US" sz="2400" dirty="0" smtClean="0">
              <a:latin typeface="Georgia" pitchFamily="18" charset="0"/>
            </a:endParaRPr>
          </a:p>
          <a:p>
            <a:pPr lvl="1"/>
            <a:r>
              <a:rPr lang="en-US" sz="2400" dirty="0" smtClean="0">
                <a:latin typeface="Georgia" pitchFamily="18" charset="0"/>
              </a:rPr>
              <a:t>AIA subscription center</a:t>
            </a:r>
          </a:p>
          <a:p>
            <a:pPr lvl="1"/>
            <a:r>
              <a:rPr lang="en-US" sz="2400" dirty="0" smtClean="0">
                <a:latin typeface="Georgia" pitchFamily="18" charset="0"/>
              </a:rPr>
              <a:t>&gt;500 AIA presentations</a:t>
            </a:r>
          </a:p>
          <a:p>
            <a:endParaRPr lang="en-US" sz="2400" dirty="0">
              <a:latin typeface="Georgia" pitchFamily="18" charset="0"/>
            </a:endParaRPr>
          </a:p>
          <a:p>
            <a:r>
              <a:rPr lang="en-US" sz="2400" dirty="0" smtClean="0">
                <a:latin typeface="Georgia" pitchFamily="18" charset="0"/>
              </a:rPr>
              <a:t>Public participation</a:t>
            </a:r>
          </a:p>
          <a:p>
            <a:pPr lvl="1"/>
            <a:r>
              <a:rPr lang="en-US" sz="2400" dirty="0" smtClean="0">
                <a:latin typeface="Georgia" pitchFamily="18" charset="0"/>
              </a:rPr>
              <a:t>16 roadshows</a:t>
            </a:r>
          </a:p>
          <a:p>
            <a:pPr lvl="1"/>
            <a:r>
              <a:rPr lang="en-US" sz="2400" dirty="0" smtClean="0">
                <a:latin typeface="Georgia" pitchFamily="18" charset="0"/>
              </a:rPr>
              <a:t>&gt;500 AIA presentations</a:t>
            </a:r>
          </a:p>
          <a:p>
            <a:endParaRPr lang="en-US" sz="2400" dirty="0">
              <a:latin typeface="Georgia" pitchFamily="18" charset="0"/>
            </a:endParaRPr>
          </a:p>
          <a:p>
            <a:r>
              <a:rPr lang="en-US" sz="2400" dirty="0" smtClean="0">
                <a:latin typeface="Georgia" pitchFamily="18" charset="0"/>
              </a:rPr>
              <a:t>Collaboration</a:t>
            </a:r>
          </a:p>
          <a:p>
            <a:pPr lvl="1"/>
            <a:r>
              <a:rPr lang="en-US" sz="2400" dirty="0" smtClean="0">
                <a:latin typeface="Georgia" pitchFamily="18" charset="0"/>
              </a:rPr>
              <a:t>&gt;750 public comments</a:t>
            </a:r>
            <a:endParaRPr lang="en-US" sz="2400" dirty="0">
              <a:latin typeface="Georgia" pitchFamily="18" charset="0"/>
            </a:endParaRPr>
          </a:p>
          <a:p>
            <a:pPr lvl="1"/>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a:t>
            </a:fld>
            <a:endParaRPr lang="en-US" dirty="0"/>
          </a:p>
        </p:txBody>
      </p:sp>
      <p:pic>
        <p:nvPicPr>
          <p:cNvPr id="12290" name="Picture 2" descr="USPTO web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981918"/>
            <a:ext cx="4380300" cy="31140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4794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978" y="228600"/>
            <a:ext cx="7375021" cy="1143000"/>
          </a:xfrm>
          <a:solidFill>
            <a:srgbClr val="92D050"/>
          </a:solidFill>
        </p:spPr>
        <p:txBody>
          <a:bodyPr/>
          <a:lstStyle/>
          <a:p>
            <a:r>
              <a:rPr lang="en-US" sz="3600" b="1" dirty="0" smtClean="0"/>
              <a:t>Supplemental Examination</a:t>
            </a:r>
            <a:br>
              <a:rPr lang="en-US" sz="3600" b="1" dirty="0" smtClean="0"/>
            </a:br>
            <a:r>
              <a:rPr lang="en-US" sz="2400" b="1" dirty="0" smtClean="0"/>
              <a:t>(Data from Sept 16, 2012 to Feb 28, 2013) </a:t>
            </a:r>
            <a:endParaRPr lang="en-US" sz="2400"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30</a:t>
            </a:fld>
            <a:endParaRPr lang="en-US" dirty="0"/>
          </a:p>
        </p:txBody>
      </p:sp>
      <p:pic>
        <p:nvPicPr>
          <p:cNvPr id="6146"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4037"/>
            <a:ext cx="8610600" cy="469407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218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Georgia" pitchFamily="18" charset="0"/>
              </a:rPr>
              <a:t>Supplemental Examination Completed: 2</a:t>
            </a:r>
          </a:p>
          <a:p>
            <a:pPr lvl="1"/>
            <a:r>
              <a:rPr lang="en-US" dirty="0" smtClean="0">
                <a:latin typeface="Georgia" pitchFamily="18" charset="0"/>
              </a:rPr>
              <a:t>Reexamination Ordered: 1</a:t>
            </a:r>
          </a:p>
          <a:p>
            <a:pPr lvl="1"/>
            <a:r>
              <a:rPr lang="en-US" dirty="0" smtClean="0">
                <a:latin typeface="Georgia" pitchFamily="18" charset="0"/>
              </a:rPr>
              <a:t>Reexamination Not Ordered: 1</a:t>
            </a:r>
          </a:p>
          <a:p>
            <a:pPr marL="914400" lvl="2" indent="0">
              <a:buNone/>
            </a:pPr>
            <a:endParaRPr lang="en-US" dirty="0" smtClean="0">
              <a:latin typeface="Georgia" pitchFamily="18" charset="0"/>
            </a:endParaRPr>
          </a:p>
          <a:p>
            <a:r>
              <a:rPr lang="en-US" dirty="0" smtClean="0">
                <a:latin typeface="Georgia" pitchFamily="18" charset="0"/>
              </a:rPr>
              <a:t>Supplemental Examination in Progress: 7</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31</a:t>
            </a:fld>
            <a:endParaRPr lang="en-US" dirty="0"/>
          </a:p>
        </p:txBody>
      </p:sp>
      <p:sp>
        <p:nvSpPr>
          <p:cNvPr id="7" name="Rectangle 4"/>
          <p:cNvSpPr>
            <a:spLocks noChangeArrowheads="1"/>
          </p:cNvSpPr>
          <p:nvPr/>
        </p:nvSpPr>
        <p:spPr bwMode="auto">
          <a:xfrm>
            <a:off x="1828800" y="228600"/>
            <a:ext cx="7315200" cy="1143000"/>
          </a:xfrm>
          <a:prstGeom prst="rect">
            <a:avLst/>
          </a:prstGeom>
          <a:solidFill>
            <a:srgbClr val="92D050"/>
          </a:solidFill>
          <a:ln>
            <a:noFill/>
          </a:ln>
          <a:effectLst/>
          <a:extLst/>
        </p:spPr>
        <p:txBody>
          <a:bodyPr anchor="ctr"/>
          <a:lstStyle/>
          <a:p>
            <a:r>
              <a:rPr lang="en-US" sz="3600" b="1" dirty="0" smtClean="0">
                <a:solidFill>
                  <a:schemeClr val="bg1"/>
                </a:solidFill>
              </a:rPr>
              <a:t>Supplemental Examination</a:t>
            </a:r>
          </a:p>
          <a:p>
            <a:r>
              <a:rPr lang="en-US" sz="2400" b="1" dirty="0" smtClean="0">
                <a:solidFill>
                  <a:schemeClr val="bg1"/>
                </a:solidFill>
              </a:rPr>
              <a:t>(Data from Sept 16, 2012 to Feb 28, 2013)</a:t>
            </a:r>
            <a:endParaRPr lang="en-US" sz="2400" b="1" dirty="0">
              <a:solidFill>
                <a:schemeClr val="bg1"/>
              </a:solidFill>
            </a:endParaRPr>
          </a:p>
        </p:txBody>
      </p:sp>
    </p:spTree>
    <p:extLst>
      <p:ext uri="{BB962C8B-B14F-4D97-AF65-F5344CB8AC3E}">
        <p14:creationId xmlns:p14="http://schemas.microsoft.com/office/powerpoint/2010/main" val="30851272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200" b="1" dirty="0" smtClean="0"/>
              <a:t>Supplemental Examination: Detailed Description of Relevance</a:t>
            </a:r>
            <a:endParaRPr lang="en-US" sz="3200" b="1" dirty="0"/>
          </a:p>
        </p:txBody>
      </p:sp>
      <p:sp>
        <p:nvSpPr>
          <p:cNvPr id="3" name="Content Placeholder 2"/>
          <p:cNvSpPr>
            <a:spLocks noGrp="1"/>
          </p:cNvSpPr>
          <p:nvPr>
            <p:ph idx="1"/>
          </p:nvPr>
        </p:nvSpPr>
        <p:spPr>
          <a:xfrm>
            <a:off x="609600" y="1752600"/>
            <a:ext cx="8382000" cy="4724400"/>
          </a:xfrm>
        </p:spPr>
        <p:txBody>
          <a:bodyPr/>
          <a:lstStyle/>
          <a:p>
            <a:pPr marL="342900" lvl="1" indent="-342900">
              <a:buFont typeface="Arial" pitchFamily="34" charset="0"/>
              <a:buChar char="•"/>
            </a:pPr>
            <a:r>
              <a:rPr lang="en-US" sz="2400" dirty="0" smtClean="0">
                <a:latin typeface="Georgia" pitchFamily="18" charset="0"/>
              </a:rPr>
              <a:t>Statement of facts explaining how each item of information is applicable to each claim</a:t>
            </a:r>
            <a:endParaRPr lang="en-US" sz="2000" dirty="0" smtClean="0">
              <a:latin typeface="Georgia" pitchFamily="18" charset="0"/>
            </a:endParaRPr>
          </a:p>
          <a:p>
            <a:pPr marL="742950" lvl="2" indent="-342900">
              <a:buFont typeface="Arial" pitchFamily="34" charset="0"/>
              <a:buChar char="•"/>
            </a:pPr>
            <a:endParaRPr lang="en-US" dirty="0" smtClean="0">
              <a:latin typeface="Georgia" pitchFamily="18" charset="0"/>
            </a:endParaRPr>
          </a:p>
          <a:p>
            <a:r>
              <a:rPr lang="en-US" sz="2400" dirty="0" smtClean="0">
                <a:latin typeface="Georgia" pitchFamily="18" charset="0"/>
              </a:rPr>
              <a:t>General statement not tied to any particular claim limitation is not sufficient</a:t>
            </a:r>
          </a:p>
          <a:p>
            <a:endParaRPr lang="en-US" sz="2400" dirty="0">
              <a:latin typeface="Georgia" pitchFamily="18" charset="0"/>
            </a:endParaRPr>
          </a:p>
          <a:p>
            <a:r>
              <a:rPr lang="en-US" sz="2400" dirty="0" smtClean="0">
                <a:latin typeface="Georgia" pitchFamily="18" charset="0"/>
              </a:rPr>
              <a:t>Statement should not state </a:t>
            </a:r>
            <a:r>
              <a:rPr lang="en-US" sz="2400" dirty="0">
                <a:latin typeface="Georgia" pitchFamily="18" charset="0"/>
              </a:rPr>
              <a:t>what the item of information does </a:t>
            </a:r>
            <a:r>
              <a:rPr lang="en-US" sz="2400" dirty="0" smtClean="0">
                <a:latin typeface="Georgia" pitchFamily="18" charset="0"/>
              </a:rPr>
              <a:t>not teach</a:t>
            </a:r>
          </a:p>
          <a:p>
            <a:endParaRPr lang="en-US" sz="2400" dirty="0">
              <a:latin typeface="Georgia" pitchFamily="18" charset="0"/>
            </a:endParaRPr>
          </a:p>
          <a:p>
            <a:r>
              <a:rPr lang="en-US" sz="2400" dirty="0" smtClean="0">
                <a:latin typeface="Georgia" pitchFamily="18" charset="0"/>
              </a:rPr>
              <a:t>Statement not satisfied by incorporating a paper in another proceeding</a:t>
            </a:r>
          </a:p>
          <a:p>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32</a:t>
            </a:fld>
            <a:endParaRPr lang="en-US" dirty="0"/>
          </a:p>
        </p:txBody>
      </p:sp>
    </p:spTree>
    <p:extLst>
      <p:ext uri="{BB962C8B-B14F-4D97-AF65-F5344CB8AC3E}">
        <p14:creationId xmlns:p14="http://schemas.microsoft.com/office/powerpoint/2010/main" val="2499593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600" b="1" dirty="0" smtClean="0"/>
              <a:t>Inter Partes Review</a:t>
            </a:r>
            <a:r>
              <a:rPr lang="en-US" b="1" dirty="0" smtClean="0"/>
              <a:t/>
            </a:r>
            <a:br>
              <a:rPr lang="en-US" b="1" dirty="0" smtClean="0"/>
            </a:br>
            <a:r>
              <a:rPr lang="en-US" sz="2400" b="1" dirty="0" smtClean="0"/>
              <a:t>(Data from Sept 16, 2012 to Feb 28, 2013)</a:t>
            </a:r>
            <a:endParaRPr lang="en-US" sz="2400"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33</a:t>
            </a:fld>
            <a:endParaRPr lang="en-US" dirty="0"/>
          </a:p>
        </p:txBody>
      </p:sp>
      <p:pic>
        <p:nvPicPr>
          <p:cNvPr id="7170"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71265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3531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200" b="1" dirty="0" smtClean="0"/>
              <a:t>Covered Business Method Review </a:t>
            </a:r>
            <a:br>
              <a:rPr lang="en-US" sz="3200" b="1" dirty="0" smtClean="0"/>
            </a:br>
            <a:r>
              <a:rPr lang="en-US" sz="2400" b="1" dirty="0" smtClean="0"/>
              <a:t>(Data from Sept 16, 2012 to Feb 28, 2103)</a:t>
            </a:r>
            <a:endParaRPr lang="en-US" sz="2400"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34</a:t>
            </a:fld>
            <a:endParaRPr lang="en-US" dirty="0"/>
          </a:p>
        </p:txBody>
      </p:sp>
      <p:pic>
        <p:nvPicPr>
          <p:cNvPr id="8194" name="Picture 2"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534400" cy="47189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7861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600" b="1" dirty="0" smtClean="0">
                <a:solidFill>
                  <a:schemeClr val="bg1"/>
                </a:solidFill>
                <a:latin typeface="+mn-lt"/>
                <a:ea typeface="Calibri" pitchFamily="34" charset="0"/>
                <a:cs typeface="Times New Roman" pitchFamily="18" charset="0"/>
              </a:rPr>
              <a:t>Administrative Trial Petitions </a:t>
            </a:r>
            <a:r>
              <a:rPr lang="en-US" sz="2800" b="1" dirty="0" smtClean="0">
                <a:solidFill>
                  <a:schemeClr val="bg1"/>
                </a:solidFill>
                <a:latin typeface="+mn-lt"/>
                <a:ea typeface="Calibri" pitchFamily="34" charset="0"/>
                <a:cs typeface="Times New Roman" pitchFamily="18" charset="0"/>
              </a:rPr>
              <a:t/>
            </a:r>
            <a:br>
              <a:rPr lang="en-US" sz="2800" b="1" dirty="0" smtClean="0">
                <a:solidFill>
                  <a:schemeClr val="bg1"/>
                </a:solidFill>
                <a:latin typeface="+mn-lt"/>
                <a:ea typeface="Calibri" pitchFamily="34" charset="0"/>
                <a:cs typeface="Times New Roman" pitchFamily="18" charset="0"/>
              </a:rPr>
            </a:br>
            <a:r>
              <a:rPr lang="en-US" sz="2400" b="1" dirty="0" smtClean="0">
                <a:solidFill>
                  <a:schemeClr val="bg1"/>
                </a:solidFill>
                <a:latin typeface="+mn-lt"/>
                <a:ea typeface="Calibri" pitchFamily="34" charset="0"/>
                <a:cs typeface="Times New Roman" pitchFamily="18" charset="0"/>
              </a:rPr>
              <a:t>(Data from Sept 16, 2012 to Feb 20, 2013)</a:t>
            </a:r>
            <a:endParaRPr lang="en-US" sz="2400" b="1" dirty="0">
              <a:solidFill>
                <a:schemeClr val="bg1"/>
              </a:solidFill>
              <a:latin typeface="+mn-lt"/>
            </a:endParaRPr>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4241827072"/>
              </p:ext>
            </p:extLst>
          </p:nvPr>
        </p:nvGraphicFramePr>
        <p:xfrm>
          <a:off x="762000" y="1752600"/>
          <a:ext cx="7848600" cy="4648199"/>
        </p:xfrm>
        <a:graphic>
          <a:graphicData uri="http://schemas.openxmlformats.org/drawingml/2006/table">
            <a:tbl>
              <a:tblPr firstRow="1" firstCol="1" bandRow="1">
                <a:effectLst>
                  <a:innerShdw blurRad="152400">
                    <a:schemeClr val="tx1"/>
                  </a:innerShdw>
                </a:effectLst>
                <a:tableStyleId>{93296810-A885-4BE3-A3E7-6D5BEEA58F35}</a:tableStyleId>
              </a:tblPr>
              <a:tblGrid>
                <a:gridCol w="2616200"/>
                <a:gridCol w="2616200"/>
                <a:gridCol w="2616200"/>
              </a:tblGrid>
              <a:tr h="1086143">
                <a:tc>
                  <a:txBody>
                    <a:bodyPr/>
                    <a:lstStyle/>
                    <a:p>
                      <a:pPr marL="0" marR="0" algn="ctr">
                        <a:spcBef>
                          <a:spcPts val="0"/>
                        </a:spcBef>
                        <a:spcAft>
                          <a:spcPts val="0"/>
                        </a:spcAft>
                      </a:pPr>
                      <a:r>
                        <a:rPr lang="en-US" sz="2400" dirty="0">
                          <a:solidFill>
                            <a:srgbClr val="FFFF00"/>
                          </a:solidFill>
                          <a:effectLst/>
                          <a:latin typeface="Georgia" pitchFamily="18" charset="0"/>
                        </a:rPr>
                        <a:t>Technology</a:t>
                      </a:r>
                      <a:endParaRPr lang="en-US" sz="2400" dirty="0">
                        <a:solidFill>
                          <a:srgbClr val="FFFF00"/>
                        </a:solidFill>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a:solidFill>
                            <a:srgbClr val="FFFF00"/>
                          </a:solidFill>
                          <a:effectLst/>
                          <a:latin typeface="Georgia" pitchFamily="18" charset="0"/>
                        </a:rPr>
                        <a:t>Number of Petitions</a:t>
                      </a:r>
                      <a:endParaRPr lang="en-US" sz="2400" dirty="0">
                        <a:solidFill>
                          <a:srgbClr val="FFFF00"/>
                        </a:solidFill>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a:solidFill>
                            <a:srgbClr val="FFFF00"/>
                          </a:solidFill>
                          <a:effectLst/>
                          <a:latin typeface="Georgia" pitchFamily="18" charset="0"/>
                        </a:rPr>
                        <a:t>Percentage</a:t>
                      </a:r>
                      <a:endParaRPr lang="en-US" sz="2400" dirty="0">
                        <a:solidFill>
                          <a:srgbClr val="FFFF00"/>
                        </a:solidFill>
                        <a:effectLst/>
                        <a:latin typeface="Georgia" pitchFamily="18" charset="0"/>
                        <a:ea typeface="Calibri"/>
                      </a:endParaRPr>
                    </a:p>
                  </a:txBody>
                  <a:tcPr marL="68580" marR="68580" marT="0" marB="0" anchor="ctr"/>
                </a:tc>
              </a:tr>
              <a:tr h="987403">
                <a:tc>
                  <a:txBody>
                    <a:bodyPr/>
                    <a:lstStyle/>
                    <a:p>
                      <a:pPr marL="0" marR="0">
                        <a:spcBef>
                          <a:spcPts val="0"/>
                        </a:spcBef>
                        <a:spcAft>
                          <a:spcPts val="0"/>
                        </a:spcAft>
                      </a:pPr>
                      <a:r>
                        <a:rPr lang="en-US" sz="2400" dirty="0">
                          <a:effectLst/>
                          <a:latin typeface="Georgia" pitchFamily="18" charset="0"/>
                        </a:rPr>
                        <a:t>Electrical</a:t>
                      </a:r>
                      <a:r>
                        <a:rPr lang="en-US" sz="2400" dirty="0" smtClean="0">
                          <a:effectLst/>
                          <a:latin typeface="Georgia" pitchFamily="18" charset="0"/>
                        </a:rPr>
                        <a:t>/</a:t>
                      </a:r>
                    </a:p>
                    <a:p>
                      <a:pPr marL="0" marR="0">
                        <a:spcBef>
                          <a:spcPts val="0"/>
                        </a:spcBef>
                        <a:spcAft>
                          <a:spcPts val="0"/>
                        </a:spcAft>
                      </a:pPr>
                      <a:r>
                        <a:rPr lang="en-US" sz="2400" dirty="0" smtClean="0">
                          <a:effectLst/>
                          <a:latin typeface="Georgia" pitchFamily="18" charset="0"/>
                        </a:rPr>
                        <a:t>Computer</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ea typeface="+mn-ea"/>
                        </a:rPr>
                        <a:t>112</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rPr>
                        <a:t>72.3%</a:t>
                      </a:r>
                      <a:endParaRPr lang="en-US" sz="2400" dirty="0">
                        <a:effectLst/>
                        <a:latin typeface="Georgia" pitchFamily="18" charset="0"/>
                        <a:ea typeface="Calibri"/>
                      </a:endParaRPr>
                    </a:p>
                  </a:txBody>
                  <a:tcPr marL="68580" marR="68580" marT="0" marB="0" anchor="ctr"/>
                </a:tc>
              </a:tr>
              <a:tr h="599847">
                <a:tc>
                  <a:txBody>
                    <a:bodyPr/>
                    <a:lstStyle/>
                    <a:p>
                      <a:pPr marL="0" marR="0">
                        <a:spcBef>
                          <a:spcPts val="0"/>
                        </a:spcBef>
                        <a:spcAft>
                          <a:spcPts val="0"/>
                        </a:spcAft>
                      </a:pPr>
                      <a:r>
                        <a:rPr lang="en-US" sz="2400" dirty="0">
                          <a:effectLst/>
                          <a:latin typeface="Georgia" pitchFamily="18" charset="0"/>
                        </a:rPr>
                        <a:t>Mechanical</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a:effectLst/>
                          <a:latin typeface="Georgia" pitchFamily="18" charset="0"/>
                          <a:ea typeface="+mn-ea"/>
                        </a:rPr>
                        <a:t>8</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rPr>
                        <a:t> 5.2%</a:t>
                      </a:r>
                      <a:endParaRPr lang="en-US" sz="2400" dirty="0">
                        <a:effectLst/>
                        <a:latin typeface="Georgia" pitchFamily="18" charset="0"/>
                        <a:ea typeface="Calibri"/>
                      </a:endParaRPr>
                    </a:p>
                  </a:txBody>
                  <a:tcPr marL="68580" marR="68580" marT="0" marB="0" anchor="ctr"/>
                </a:tc>
              </a:tr>
              <a:tr h="691182">
                <a:tc>
                  <a:txBody>
                    <a:bodyPr/>
                    <a:lstStyle/>
                    <a:p>
                      <a:pPr marL="0" marR="0">
                        <a:spcBef>
                          <a:spcPts val="0"/>
                        </a:spcBef>
                        <a:spcAft>
                          <a:spcPts val="0"/>
                        </a:spcAft>
                      </a:pPr>
                      <a:r>
                        <a:rPr lang="en-US" sz="2400" dirty="0">
                          <a:effectLst/>
                          <a:latin typeface="Georgia" pitchFamily="18" charset="0"/>
                        </a:rPr>
                        <a:t>Chemical</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ea typeface="+mn-ea"/>
                        </a:rPr>
                        <a:t>23</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rPr>
                        <a:t>14.8%</a:t>
                      </a:r>
                      <a:endParaRPr lang="en-US" sz="2400" dirty="0">
                        <a:effectLst/>
                        <a:latin typeface="Georgia" pitchFamily="18" charset="0"/>
                        <a:ea typeface="Calibri"/>
                      </a:endParaRPr>
                    </a:p>
                  </a:txBody>
                  <a:tcPr marL="68580" marR="68580" marT="0" marB="0" anchor="ctr"/>
                </a:tc>
              </a:tr>
              <a:tr h="592442">
                <a:tc>
                  <a:txBody>
                    <a:bodyPr/>
                    <a:lstStyle/>
                    <a:p>
                      <a:pPr marL="0" marR="0">
                        <a:spcBef>
                          <a:spcPts val="0"/>
                        </a:spcBef>
                        <a:spcAft>
                          <a:spcPts val="0"/>
                        </a:spcAft>
                      </a:pPr>
                      <a:r>
                        <a:rPr lang="en-US" sz="2400" dirty="0">
                          <a:effectLst/>
                          <a:latin typeface="Georgia" pitchFamily="18" charset="0"/>
                        </a:rPr>
                        <a:t>Bio/Pharma</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ea typeface="+mn-ea"/>
                        </a:rPr>
                        <a:t>11</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rPr>
                        <a:t> 7.1%</a:t>
                      </a:r>
                      <a:endParaRPr lang="en-US" sz="2400" dirty="0">
                        <a:effectLst/>
                        <a:latin typeface="Georgia" pitchFamily="18" charset="0"/>
                        <a:ea typeface="Calibri"/>
                      </a:endParaRPr>
                    </a:p>
                  </a:txBody>
                  <a:tcPr marL="68580" marR="68580" marT="0" marB="0" anchor="ctr"/>
                </a:tc>
              </a:tr>
              <a:tr h="691182">
                <a:tc>
                  <a:txBody>
                    <a:bodyPr/>
                    <a:lstStyle/>
                    <a:p>
                      <a:pPr marL="0" marR="0">
                        <a:spcBef>
                          <a:spcPts val="0"/>
                        </a:spcBef>
                        <a:spcAft>
                          <a:spcPts val="0"/>
                        </a:spcAft>
                      </a:pPr>
                      <a:r>
                        <a:rPr lang="en-US" sz="2400" dirty="0" smtClean="0">
                          <a:effectLst/>
                          <a:latin typeface="Georgia" pitchFamily="18" charset="0"/>
                        </a:rPr>
                        <a:t>Design</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a:effectLst/>
                          <a:latin typeface="Georgia" pitchFamily="18" charset="0"/>
                          <a:ea typeface="+mn-ea"/>
                        </a:rPr>
                        <a:t>1</a:t>
                      </a:r>
                      <a:endParaRPr lang="en-US" sz="2400" dirty="0">
                        <a:effectLst/>
                        <a:latin typeface="Georgia" pitchFamily="18" charset="0"/>
                        <a:ea typeface="Calibri"/>
                      </a:endParaRPr>
                    </a:p>
                  </a:txBody>
                  <a:tcPr marL="68580" marR="68580" marT="0" marB="0" anchor="ctr"/>
                </a:tc>
                <a:tc>
                  <a:txBody>
                    <a:bodyPr/>
                    <a:lstStyle/>
                    <a:p>
                      <a:pPr marL="0" marR="0" algn="ctr">
                        <a:spcBef>
                          <a:spcPts val="0"/>
                        </a:spcBef>
                        <a:spcAft>
                          <a:spcPts val="0"/>
                        </a:spcAft>
                      </a:pPr>
                      <a:r>
                        <a:rPr lang="en-US" sz="2400" dirty="0" smtClean="0">
                          <a:effectLst/>
                          <a:latin typeface="Georgia" pitchFamily="18" charset="0"/>
                        </a:rPr>
                        <a:t> 0.6%</a:t>
                      </a:r>
                      <a:endParaRPr lang="en-US" sz="2400" dirty="0">
                        <a:effectLst/>
                        <a:latin typeface="Georgia" pitchFamily="18" charset="0"/>
                        <a:ea typeface="Calibri"/>
                      </a:endParaRPr>
                    </a:p>
                  </a:txBody>
                  <a:tcPr marL="68580" marR="68580" marT="0" marB="0" anchor="ctr"/>
                </a:tc>
              </a:tr>
            </a:tbl>
          </a:graphicData>
        </a:graphic>
      </p:graphicFrame>
    </p:spTree>
    <p:extLst>
      <p:ext uri="{BB962C8B-B14F-4D97-AF65-F5344CB8AC3E}">
        <p14:creationId xmlns:p14="http://schemas.microsoft.com/office/powerpoint/2010/main" val="25042990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600" b="1" dirty="0" smtClean="0"/>
              <a:t>Administrative Trial Petitions</a:t>
            </a:r>
            <a:r>
              <a:rPr lang="en-US" b="1" dirty="0" smtClean="0"/>
              <a:t/>
            </a:r>
            <a:br>
              <a:rPr lang="en-US" b="1" dirty="0" smtClean="0"/>
            </a:br>
            <a:r>
              <a:rPr lang="en-US" sz="2400" b="1" dirty="0" smtClean="0"/>
              <a:t>(Data from Sept 16, 2012 to Feb 20, 2013)</a:t>
            </a:r>
            <a:endParaRPr lang="en-US" sz="2400" b="1" dirty="0"/>
          </a:p>
        </p:txBody>
      </p:sp>
      <p:sp>
        <p:nvSpPr>
          <p:cNvPr id="3" name="Content Placeholder 2"/>
          <p:cNvSpPr>
            <a:spLocks noGrp="1"/>
          </p:cNvSpPr>
          <p:nvPr>
            <p:ph idx="1"/>
          </p:nvPr>
        </p:nvSpPr>
        <p:spPr/>
        <p:txBody>
          <a:bodyPr/>
          <a:lstStyle/>
          <a:p>
            <a:r>
              <a:rPr lang="en-US" dirty="0" smtClean="0">
                <a:latin typeface="Georgia" pitchFamily="18" charset="0"/>
              </a:rPr>
              <a:t>Instituted:</a:t>
            </a:r>
          </a:p>
          <a:p>
            <a:pPr lvl="1"/>
            <a:r>
              <a:rPr lang="en-US" dirty="0" smtClean="0">
                <a:latin typeface="Georgia" pitchFamily="18" charset="0"/>
              </a:rPr>
              <a:t>10 IPR</a:t>
            </a:r>
          </a:p>
          <a:p>
            <a:pPr lvl="1"/>
            <a:r>
              <a:rPr lang="en-US" dirty="0" smtClean="0">
                <a:latin typeface="Georgia" pitchFamily="18" charset="0"/>
              </a:rPr>
              <a:t>6 CBM</a:t>
            </a:r>
          </a:p>
          <a:p>
            <a:pPr lvl="1"/>
            <a:endParaRPr lang="en-US" dirty="0">
              <a:latin typeface="Georgia" pitchFamily="18" charset="0"/>
            </a:endParaRPr>
          </a:p>
          <a:p>
            <a:r>
              <a:rPr lang="en-US" dirty="0" smtClean="0">
                <a:latin typeface="Georgia" pitchFamily="18" charset="0"/>
              </a:rPr>
              <a:t>Terminated due to settlement:  2</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36</a:t>
            </a:fld>
            <a:endParaRPr lang="en-US" dirty="0"/>
          </a:p>
        </p:txBody>
      </p:sp>
    </p:spTree>
    <p:extLst>
      <p:ext uri="{BB962C8B-B14F-4D97-AF65-F5344CB8AC3E}">
        <p14:creationId xmlns:p14="http://schemas.microsoft.com/office/powerpoint/2010/main" val="5652593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a:ln>
            <a:solidFill>
              <a:srgbClr val="92D050"/>
            </a:solidFill>
          </a:ln>
        </p:spPr>
        <p:txBody>
          <a:bodyPr/>
          <a:lstStyle/>
          <a:p>
            <a:r>
              <a:rPr lang="en-US" sz="3600" b="1" dirty="0" smtClean="0"/>
              <a:t>Administrative Trials: Page Limits and Requests for Waiver</a:t>
            </a:r>
            <a:endParaRPr lang="en-US" sz="3600" b="1" dirty="0"/>
          </a:p>
        </p:txBody>
      </p:sp>
      <p:sp>
        <p:nvSpPr>
          <p:cNvPr id="3" name="Content Placeholder 2"/>
          <p:cNvSpPr>
            <a:spLocks noGrp="1"/>
          </p:cNvSpPr>
          <p:nvPr>
            <p:ph idx="1"/>
          </p:nvPr>
        </p:nvSpPr>
        <p:spPr>
          <a:xfrm>
            <a:off x="304800" y="1524000"/>
            <a:ext cx="8458200" cy="4724400"/>
          </a:xfrm>
        </p:spPr>
        <p:txBody>
          <a:bodyPr/>
          <a:lstStyle/>
          <a:p>
            <a:r>
              <a:rPr lang="en-US" sz="2400" dirty="0" smtClean="0">
                <a:latin typeface="Georgia" pitchFamily="18" charset="0"/>
              </a:rPr>
              <a:t>Petition and response</a:t>
            </a:r>
          </a:p>
          <a:p>
            <a:pPr lvl="1"/>
            <a:r>
              <a:rPr lang="en-US" sz="2000" dirty="0" smtClean="0">
                <a:latin typeface="Georgia" pitchFamily="18" charset="0"/>
              </a:rPr>
              <a:t>60 pages for IPR; 80 pages for PGR/CBM</a:t>
            </a:r>
          </a:p>
          <a:p>
            <a:pPr lvl="1"/>
            <a:r>
              <a:rPr lang="en-US" sz="2000" dirty="0" smtClean="0">
                <a:latin typeface="Georgia" pitchFamily="18" charset="0"/>
              </a:rPr>
              <a:t>Petition includes statement of material facts, but response does not</a:t>
            </a:r>
          </a:p>
          <a:p>
            <a:pPr marL="457200" lvl="1" indent="0">
              <a:buNone/>
            </a:pPr>
            <a:endParaRPr lang="en-US" sz="2400" dirty="0">
              <a:latin typeface="Georgia" pitchFamily="18" charset="0"/>
            </a:endParaRPr>
          </a:p>
          <a:p>
            <a:r>
              <a:rPr lang="en-US" sz="2400" dirty="0" smtClean="0">
                <a:latin typeface="Georgia" pitchFamily="18" charset="0"/>
              </a:rPr>
              <a:t>Motion and response</a:t>
            </a:r>
          </a:p>
          <a:p>
            <a:pPr lvl="1"/>
            <a:r>
              <a:rPr lang="en-US" sz="2000" dirty="0" smtClean="0">
                <a:latin typeface="Georgia" pitchFamily="18" charset="0"/>
              </a:rPr>
              <a:t>15 pages</a:t>
            </a:r>
          </a:p>
          <a:p>
            <a:endParaRPr lang="en-US" sz="2400" dirty="0">
              <a:latin typeface="Georgia" pitchFamily="18" charset="0"/>
            </a:endParaRPr>
          </a:p>
          <a:p>
            <a:r>
              <a:rPr lang="en-US" sz="2400" dirty="0" smtClean="0">
                <a:latin typeface="Georgia" pitchFamily="18" charset="0"/>
              </a:rPr>
              <a:t>Waiver of </a:t>
            </a:r>
            <a:r>
              <a:rPr lang="en-US" sz="2400" dirty="0">
                <a:latin typeface="Georgia" pitchFamily="18" charset="0"/>
              </a:rPr>
              <a:t>page </a:t>
            </a:r>
            <a:r>
              <a:rPr lang="en-US" sz="2400" dirty="0" smtClean="0">
                <a:latin typeface="Georgia" pitchFamily="18" charset="0"/>
              </a:rPr>
              <a:t>limits </a:t>
            </a:r>
          </a:p>
          <a:p>
            <a:pPr lvl="1"/>
            <a:r>
              <a:rPr lang="en-US" sz="2000" dirty="0">
                <a:latin typeface="Georgia" pitchFamily="18" charset="0"/>
              </a:rPr>
              <a:t>I</a:t>
            </a:r>
            <a:r>
              <a:rPr lang="en-US" sz="2000" dirty="0" smtClean="0">
                <a:latin typeface="Georgia" pitchFamily="18" charset="0"/>
              </a:rPr>
              <a:t>dentify </a:t>
            </a:r>
            <a:r>
              <a:rPr lang="en-US" sz="2000" dirty="0">
                <a:latin typeface="Georgia" pitchFamily="18" charset="0"/>
              </a:rPr>
              <a:t>how the particular case facts demonstrate a need </a:t>
            </a:r>
            <a:r>
              <a:rPr lang="en-US" sz="2000" dirty="0" smtClean="0">
                <a:latin typeface="Georgia" pitchFamily="18" charset="0"/>
              </a:rPr>
              <a:t>for waiver, </a:t>
            </a:r>
            <a:r>
              <a:rPr lang="en-US" sz="2000" dirty="0">
                <a:latin typeface="Georgia" pitchFamily="18" charset="0"/>
              </a:rPr>
              <a:t>and </a:t>
            </a:r>
            <a:r>
              <a:rPr lang="en-US" sz="2000" dirty="0" smtClean="0">
                <a:latin typeface="Georgia" pitchFamily="18" charset="0"/>
              </a:rPr>
              <a:t>how </a:t>
            </a:r>
            <a:r>
              <a:rPr lang="en-US" sz="2000" dirty="0">
                <a:latin typeface="Georgia" pitchFamily="18" charset="0"/>
              </a:rPr>
              <a:t>that need is in the interest of </a:t>
            </a:r>
            <a:r>
              <a:rPr lang="en-US" sz="2000" dirty="0" smtClean="0">
                <a:latin typeface="Georgia" pitchFamily="18" charset="0"/>
              </a:rPr>
              <a:t>justice</a:t>
            </a:r>
          </a:p>
          <a:p>
            <a:pPr lvl="1"/>
            <a:r>
              <a:rPr lang="en-US" sz="2000" dirty="0" smtClean="0">
                <a:latin typeface="Georgia" pitchFamily="18" charset="0"/>
              </a:rPr>
              <a:t>Waiver will </a:t>
            </a:r>
            <a:r>
              <a:rPr lang="en-US" sz="2000" dirty="0">
                <a:latin typeface="Georgia" pitchFamily="18" charset="0"/>
              </a:rPr>
              <a:t>not be commonly granted for </a:t>
            </a:r>
            <a:r>
              <a:rPr lang="en-US" sz="2000" dirty="0" smtClean="0">
                <a:latin typeface="Georgia" pitchFamily="18" charset="0"/>
              </a:rPr>
              <a:t>generic </a:t>
            </a:r>
            <a:r>
              <a:rPr lang="en-US" sz="2000" dirty="0">
                <a:latin typeface="Georgia" pitchFamily="18" charset="0"/>
              </a:rPr>
              <a:t>reasons </a:t>
            </a:r>
            <a:r>
              <a:rPr lang="en-US" sz="2000" dirty="0" smtClean="0">
                <a:latin typeface="Georgia" pitchFamily="18" charset="0"/>
              </a:rPr>
              <a:t/>
            </a:r>
            <a:br>
              <a:rPr lang="en-US" sz="2000" dirty="0" smtClean="0">
                <a:latin typeface="Georgia" pitchFamily="18" charset="0"/>
              </a:rPr>
            </a:br>
            <a:r>
              <a:rPr lang="en-US" sz="2000" dirty="0" smtClean="0">
                <a:latin typeface="Georgia" pitchFamily="18" charset="0"/>
              </a:rPr>
              <a:t>(</a:t>
            </a:r>
            <a:r>
              <a:rPr lang="en-US" sz="2000" dirty="0">
                <a:latin typeface="Georgia" pitchFamily="18" charset="0"/>
              </a:rPr>
              <a:t>e.g., additional pages </a:t>
            </a:r>
            <a:r>
              <a:rPr lang="en-US" sz="2000" dirty="0" smtClean="0">
                <a:latin typeface="Georgia" pitchFamily="18" charset="0"/>
              </a:rPr>
              <a:t>used </a:t>
            </a:r>
            <a:r>
              <a:rPr lang="en-US" sz="2000" dirty="0">
                <a:latin typeface="Georgia" pitchFamily="18" charset="0"/>
              </a:rPr>
              <a:t>on the primary target claims because the patent is </a:t>
            </a:r>
            <a:r>
              <a:rPr lang="en-US" sz="2000" dirty="0" smtClean="0">
                <a:latin typeface="Georgia" pitchFamily="18" charset="0"/>
              </a:rPr>
              <a:t>challenged </a:t>
            </a:r>
            <a:r>
              <a:rPr lang="en-US" sz="2000" dirty="0">
                <a:latin typeface="Georgia" pitchFamily="18" charset="0"/>
              </a:rPr>
              <a:t>on multiple grounds and thus it is in the interest of justice to respond or explain all grounds</a:t>
            </a:r>
            <a:r>
              <a:rPr lang="en-US" sz="2000" dirty="0" smtClean="0">
                <a:latin typeface="Georgia" pitchFamily="18" charset="0"/>
              </a:rPr>
              <a:t>)</a:t>
            </a: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37</a:t>
            </a:fld>
            <a:endParaRPr lang="en-US" dirty="0"/>
          </a:p>
        </p:txBody>
      </p:sp>
    </p:spTree>
    <p:extLst>
      <p:ext uri="{BB962C8B-B14F-4D97-AF65-F5344CB8AC3E}">
        <p14:creationId xmlns:p14="http://schemas.microsoft.com/office/powerpoint/2010/main" val="14549438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t>Administrative Trials: Written Arguments in Petitions</a:t>
            </a:r>
            <a:endParaRPr lang="en-US" b="1" dirty="0"/>
          </a:p>
        </p:txBody>
      </p:sp>
      <p:sp>
        <p:nvSpPr>
          <p:cNvPr id="3" name="Content Placeholder 2"/>
          <p:cNvSpPr>
            <a:spLocks noGrp="1"/>
          </p:cNvSpPr>
          <p:nvPr>
            <p:ph idx="1"/>
          </p:nvPr>
        </p:nvSpPr>
        <p:spPr>
          <a:xfrm>
            <a:off x="457200" y="1752600"/>
            <a:ext cx="8153400" cy="4724400"/>
          </a:xfrm>
        </p:spPr>
        <p:txBody>
          <a:bodyPr/>
          <a:lstStyle/>
          <a:p>
            <a:r>
              <a:rPr lang="en-US" sz="2400" dirty="0">
                <a:latin typeface="Georgia" pitchFamily="18" charset="0"/>
              </a:rPr>
              <a:t>Avoid redundancy</a:t>
            </a:r>
          </a:p>
          <a:p>
            <a:pPr lvl="1"/>
            <a:r>
              <a:rPr lang="en-US" sz="2000" dirty="0" smtClean="0">
                <a:latin typeface="Georgia" pitchFamily="18" charset="0"/>
              </a:rPr>
              <a:t>Representative Order: </a:t>
            </a:r>
            <a:r>
              <a:rPr lang="en-US" sz="2000" i="1" dirty="0" smtClean="0">
                <a:latin typeface="Georgia" pitchFamily="18" charset="0"/>
              </a:rPr>
              <a:t>CBM2012-00003</a:t>
            </a:r>
            <a:r>
              <a:rPr lang="en-US" sz="2000" i="1" dirty="0">
                <a:latin typeface="Georgia" pitchFamily="18" charset="0"/>
              </a:rPr>
              <a:t>, Order (Redundant Grounds), Paper 7</a:t>
            </a:r>
            <a:r>
              <a:rPr lang="en-US" sz="2000" dirty="0">
                <a:latin typeface="Georgia" pitchFamily="18" charset="0"/>
              </a:rPr>
              <a:t>, Oct. 25, 2012, </a:t>
            </a:r>
            <a:r>
              <a:rPr lang="en-US" sz="2000" i="1" dirty="0">
                <a:latin typeface="Georgia" pitchFamily="18" charset="0"/>
              </a:rPr>
              <a:t>available at </a:t>
            </a:r>
            <a:r>
              <a:rPr lang="en-US" sz="2000" dirty="0">
                <a:latin typeface="Georgia" pitchFamily="18" charset="0"/>
              </a:rPr>
              <a:t>http://www.uspto.gov/ip/boards/bpai/representative_order_cbm2012-00003_order_(redundant_grounds)_paper_7_(10-25-12).</a:t>
            </a:r>
            <a:r>
              <a:rPr lang="en-US" sz="2000" dirty="0" smtClean="0">
                <a:latin typeface="Georgia" pitchFamily="18" charset="0"/>
              </a:rPr>
              <a:t>pdf</a:t>
            </a:r>
            <a:r>
              <a:rPr lang="en-US" sz="2000" dirty="0">
                <a:latin typeface="Georgia" pitchFamily="18" charset="0"/>
              </a:rPr>
              <a:t> </a:t>
            </a:r>
          </a:p>
          <a:p>
            <a:pPr marL="457200" lvl="1" indent="0">
              <a:buNone/>
            </a:pPr>
            <a:endParaRPr lang="en-US" sz="2400" dirty="0">
              <a:latin typeface="Georgia" pitchFamily="18" charset="0"/>
            </a:endParaRPr>
          </a:p>
          <a:p>
            <a:r>
              <a:rPr lang="en-US" sz="2400" dirty="0">
                <a:latin typeface="Georgia" pitchFamily="18" charset="0"/>
              </a:rPr>
              <a:t>Present complete analysis per claim per ground to show how requisite standard is met</a:t>
            </a:r>
          </a:p>
          <a:p>
            <a:endParaRPr lang="en-US" sz="2400" dirty="0" smtClean="0">
              <a:latin typeface="Georgia" pitchFamily="18" charset="0"/>
            </a:endParaRPr>
          </a:p>
          <a:p>
            <a:r>
              <a:rPr lang="en-US" sz="2400" dirty="0" smtClean="0">
                <a:latin typeface="Georgia" pitchFamily="18" charset="0"/>
              </a:rPr>
              <a:t>Provide support from evidentiary record</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38</a:t>
            </a:fld>
            <a:endParaRPr lang="en-US" dirty="0"/>
          </a:p>
        </p:txBody>
      </p:sp>
    </p:spTree>
    <p:extLst>
      <p:ext uri="{BB962C8B-B14F-4D97-AF65-F5344CB8AC3E}">
        <p14:creationId xmlns:p14="http://schemas.microsoft.com/office/powerpoint/2010/main" val="308847836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yline views of the four USPTO satellite office 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5164" y="228600"/>
            <a:ext cx="7328836" cy="1143000"/>
          </a:xfrm>
          <a:noFill/>
        </p:spPr>
        <p:txBody>
          <a:bodyPr/>
          <a:lstStyle/>
          <a:p>
            <a:r>
              <a:rPr lang="en-US" sz="3600" b="1" dirty="0" smtClean="0"/>
              <a:t/>
            </a:r>
            <a:br>
              <a:rPr lang="en-US" sz="3600" b="1" dirty="0" smtClean="0"/>
            </a:br>
            <a:r>
              <a:rPr lang="en-US" sz="3600" b="1" dirty="0" smtClean="0"/>
              <a:t>Satellite Office Program</a:t>
            </a:r>
            <a:br>
              <a:rPr lang="en-US" sz="3600" b="1" dirty="0" smtClean="0"/>
            </a:br>
            <a:endParaRPr lang="en-US" sz="3600" b="1" dirty="0"/>
          </a:p>
        </p:txBody>
      </p:sp>
      <p:sp>
        <p:nvSpPr>
          <p:cNvPr id="4" name="Date Placeholder 3"/>
          <p:cNvSpPr>
            <a:spLocks noGrp="1"/>
          </p:cNvSpPr>
          <p:nvPr>
            <p:ph type="dt" sz="half" idx="10"/>
          </p:nvPr>
        </p:nvSpPr>
        <p:spPr/>
        <p:txBody>
          <a:bodyPr/>
          <a:lstStyle/>
          <a:p>
            <a:fld id="{E42E7EF2-3B18-4677-91BE-478251FA3323}" type="datetime1">
              <a:rPr lang="en-US" smtClean="0">
                <a:solidFill>
                  <a:srgbClr val="273C56"/>
                </a:solidFill>
              </a:rPr>
              <a:pPr/>
              <a:t>4/2/2013</a:t>
            </a:fld>
            <a:endParaRPr lang="en-US" dirty="0">
              <a:solidFill>
                <a:srgbClr val="273C56"/>
              </a:solidFill>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39</a:t>
            </a:fld>
            <a:endParaRPr lang="en-US" dirty="0">
              <a:solidFill>
                <a:srgbClr val="273C56"/>
              </a:solidFill>
            </a:endParaRPr>
          </a:p>
        </p:txBody>
      </p:sp>
      <p:sp>
        <p:nvSpPr>
          <p:cNvPr id="3" name="TextBox 2"/>
          <p:cNvSpPr txBox="1"/>
          <p:nvPr/>
        </p:nvSpPr>
        <p:spPr>
          <a:xfrm>
            <a:off x="4808433" y="5003616"/>
            <a:ext cx="1828800" cy="1754326"/>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Opened in July</a:t>
            </a:r>
          </a:p>
          <a:p>
            <a:pPr marL="285750" indent="-285750">
              <a:buFont typeface="Arial" pitchFamily="34" charset="0"/>
              <a:buChar char="•"/>
            </a:pPr>
            <a:r>
              <a:rPr lang="en-US" b="1" dirty="0" smtClean="0">
                <a:solidFill>
                  <a:schemeClr val="bg1"/>
                </a:solidFill>
              </a:rPr>
              <a:t>62 patent examiners</a:t>
            </a:r>
          </a:p>
          <a:p>
            <a:pPr marL="285750" indent="-285750">
              <a:buFont typeface="Arial" pitchFamily="34" charset="0"/>
              <a:buChar char="•"/>
            </a:pPr>
            <a:r>
              <a:rPr lang="en-US" b="1" dirty="0" smtClean="0">
                <a:solidFill>
                  <a:schemeClr val="bg1"/>
                </a:solidFill>
              </a:rPr>
              <a:t>11 patent law judges</a:t>
            </a:r>
            <a:endParaRPr lang="en-US" b="1" dirty="0">
              <a:solidFill>
                <a:schemeClr val="bg1"/>
              </a:solidFill>
            </a:endParaRPr>
          </a:p>
        </p:txBody>
      </p:sp>
      <p:sp>
        <p:nvSpPr>
          <p:cNvPr id="7" name="TextBox 6"/>
          <p:cNvSpPr txBox="1"/>
          <p:nvPr/>
        </p:nvSpPr>
        <p:spPr>
          <a:xfrm>
            <a:off x="76200" y="5003616"/>
            <a:ext cx="2133599" cy="1754326"/>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Terminal Annex Federal Building</a:t>
            </a:r>
          </a:p>
          <a:p>
            <a:pPr marL="285750" indent="-285750">
              <a:buFont typeface="Arial" pitchFamily="34" charset="0"/>
              <a:buChar char="•"/>
            </a:pPr>
            <a:r>
              <a:rPr lang="en-US" b="1" dirty="0" smtClean="0">
                <a:solidFill>
                  <a:schemeClr val="bg1"/>
                </a:solidFill>
              </a:rPr>
              <a:t>Temporary Space opening soon</a:t>
            </a:r>
            <a:endParaRPr lang="en-US" b="1" dirty="0">
              <a:solidFill>
                <a:schemeClr val="bg1"/>
              </a:solidFill>
            </a:endParaRPr>
          </a:p>
        </p:txBody>
      </p:sp>
      <p:sp>
        <p:nvSpPr>
          <p:cNvPr id="9" name="TextBox 8"/>
          <p:cNvSpPr txBox="1"/>
          <p:nvPr/>
        </p:nvSpPr>
        <p:spPr>
          <a:xfrm>
            <a:off x="2590800" y="5007942"/>
            <a:ext cx="1752600" cy="1754326"/>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Byron G. Rogers Building</a:t>
            </a:r>
          </a:p>
          <a:p>
            <a:pPr marL="285750" indent="-285750">
              <a:buFont typeface="Arial" pitchFamily="34" charset="0"/>
              <a:buChar char="•"/>
            </a:pPr>
            <a:r>
              <a:rPr lang="en-US" b="1" dirty="0" smtClean="0">
                <a:solidFill>
                  <a:schemeClr val="bg1"/>
                </a:solidFill>
              </a:rPr>
              <a:t>Temporary space in Lakewood</a:t>
            </a:r>
            <a:endParaRPr lang="en-US" b="1" dirty="0">
              <a:solidFill>
                <a:schemeClr val="bg1"/>
              </a:solidFill>
            </a:endParaRPr>
          </a:p>
        </p:txBody>
      </p:sp>
      <p:sp>
        <p:nvSpPr>
          <p:cNvPr id="13" name="TextBox 12"/>
          <p:cNvSpPr txBox="1"/>
          <p:nvPr/>
        </p:nvSpPr>
        <p:spPr>
          <a:xfrm>
            <a:off x="6934200" y="5025034"/>
            <a:ext cx="2070219" cy="1477328"/>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effectLst>
                  <a:outerShdw blurRad="38100" dist="38100" dir="2700000" algn="tl">
                    <a:srgbClr val="000000">
                      <a:alpha val="43137"/>
                    </a:srgbClr>
                  </a:outerShdw>
                </a:effectLst>
              </a:rPr>
              <a:t>Michelle Lee new director</a:t>
            </a:r>
          </a:p>
          <a:p>
            <a:pPr marL="285750" indent="-285750">
              <a:buFont typeface="Arial" pitchFamily="34" charset="0"/>
              <a:buChar char="•"/>
            </a:pPr>
            <a:r>
              <a:rPr lang="en-US" b="1" dirty="0" smtClean="0">
                <a:solidFill>
                  <a:schemeClr val="bg1"/>
                </a:solidFill>
                <a:effectLst>
                  <a:outerShdw blurRad="38100" dist="38100" dir="2700000" algn="tl">
                    <a:srgbClr val="000000">
                      <a:alpha val="43137"/>
                    </a:srgbClr>
                  </a:outerShdw>
                </a:effectLst>
              </a:rPr>
              <a:t>Zeroing in on appropriate location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8632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143000"/>
          </a:xfrm>
        </p:spPr>
        <p:txBody>
          <a:bodyPr/>
          <a:lstStyle/>
          <a:p>
            <a:r>
              <a:rPr lang="en-US" b="1" dirty="0" smtClean="0"/>
              <a:t>AIA Enactment</a:t>
            </a:r>
            <a:r>
              <a:rPr lang="en-US" b="1" dirty="0"/>
              <a:t> </a:t>
            </a:r>
            <a:r>
              <a:rPr lang="en-US" b="1" dirty="0" smtClean="0"/>
              <a:t>Timeline</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a:t>
            </a:fld>
            <a:endParaRPr lang="en-US" dirty="0"/>
          </a:p>
        </p:txBody>
      </p:sp>
      <p:sp>
        <p:nvSpPr>
          <p:cNvPr id="6" name="Content Placeholder 3"/>
          <p:cNvSpPr>
            <a:spLocks noGrp="1"/>
          </p:cNvSpPr>
          <p:nvPr>
            <p:ph idx="1"/>
          </p:nvPr>
        </p:nvSpPr>
        <p:spPr>
          <a:xfrm>
            <a:off x="228600" y="2270607"/>
            <a:ext cx="1828800" cy="2148993"/>
          </a:xfrm>
          <a:solidFill>
            <a:srgbClr val="92D050"/>
          </a:solidFill>
        </p:spPr>
        <p:txBody>
          <a:bodyPr/>
          <a:lstStyle/>
          <a:p>
            <a:pPr marL="0" indent="0">
              <a:spcAft>
                <a:spcPts val="1100"/>
              </a:spcAft>
              <a:buNone/>
            </a:pPr>
            <a:r>
              <a:rPr lang="en-US" sz="1000" dirty="0">
                <a:latin typeface="Georgia" pitchFamily="18" charset="0"/>
              </a:rPr>
              <a:t>Reexamination transition for threshold</a:t>
            </a:r>
          </a:p>
          <a:p>
            <a:pPr marL="0" indent="0">
              <a:spcAft>
                <a:spcPts val="1100"/>
              </a:spcAft>
              <a:buNone/>
            </a:pPr>
            <a:r>
              <a:rPr lang="en-US" sz="1000" dirty="0">
                <a:latin typeface="Georgia" pitchFamily="18" charset="0"/>
              </a:rPr>
              <a:t>Tax strategies are deemed within prior art</a:t>
            </a:r>
          </a:p>
          <a:p>
            <a:pPr marL="0" indent="0">
              <a:spcAft>
                <a:spcPts val="1100"/>
              </a:spcAft>
              <a:buNone/>
            </a:pPr>
            <a:r>
              <a:rPr lang="en-US" sz="1000" dirty="0">
                <a:latin typeface="Georgia" pitchFamily="18" charset="0"/>
              </a:rPr>
              <a:t>Best mode</a:t>
            </a:r>
          </a:p>
          <a:p>
            <a:pPr marL="0" indent="0">
              <a:spcAft>
                <a:spcPts val="1100"/>
              </a:spcAft>
              <a:buNone/>
            </a:pPr>
            <a:r>
              <a:rPr lang="en-US" sz="1000" dirty="0">
                <a:latin typeface="Georgia" pitchFamily="18" charset="0"/>
              </a:rPr>
              <a:t>Human organism prohibition</a:t>
            </a:r>
          </a:p>
          <a:p>
            <a:pPr marL="0" indent="0">
              <a:spcAft>
                <a:spcPts val="1100"/>
              </a:spcAft>
              <a:buNone/>
            </a:pPr>
            <a:r>
              <a:rPr lang="en-US" sz="1000" dirty="0" smtClean="0">
                <a:latin typeface="Georgia" pitchFamily="18" charset="0"/>
              </a:rPr>
              <a:t>OED </a:t>
            </a:r>
            <a:r>
              <a:rPr lang="en-US" sz="1000" dirty="0">
                <a:latin typeface="Georgia" pitchFamily="18" charset="0"/>
              </a:rPr>
              <a:t>s</a:t>
            </a:r>
            <a:r>
              <a:rPr lang="en-US" sz="1000" dirty="0" smtClean="0">
                <a:latin typeface="Georgia" pitchFamily="18" charset="0"/>
              </a:rPr>
              <a:t>tatute </a:t>
            </a:r>
            <a:r>
              <a:rPr lang="en-US" sz="1000" dirty="0">
                <a:latin typeface="Georgia" pitchFamily="18" charset="0"/>
              </a:rPr>
              <a:t>of </a:t>
            </a:r>
            <a:r>
              <a:rPr lang="en-US" sz="1000" dirty="0" smtClean="0">
                <a:latin typeface="Georgia" pitchFamily="18" charset="0"/>
              </a:rPr>
              <a:t>limitations </a:t>
            </a:r>
            <a:endParaRPr lang="en-US" sz="1000" dirty="0">
              <a:latin typeface="Georgia" pitchFamily="18" charset="0"/>
            </a:endParaRPr>
          </a:p>
        </p:txBody>
      </p:sp>
      <p:sp>
        <p:nvSpPr>
          <p:cNvPr id="8" name="TextBox 7"/>
          <p:cNvSpPr txBox="1"/>
          <p:nvPr/>
        </p:nvSpPr>
        <p:spPr>
          <a:xfrm>
            <a:off x="228600" y="1819652"/>
            <a:ext cx="1828800" cy="400110"/>
          </a:xfrm>
          <a:prstGeom prst="rect">
            <a:avLst/>
          </a:prstGeom>
          <a:noFill/>
        </p:spPr>
        <p:txBody>
          <a:bodyPr wrap="square" rtlCol="0">
            <a:spAutoFit/>
          </a:bodyPr>
          <a:lstStyle/>
          <a:p>
            <a:pPr algn="ctr"/>
            <a:r>
              <a:rPr lang="en-US" sz="1000" b="1" dirty="0" smtClean="0">
                <a:latin typeface="Georgia" pitchFamily="18" charset="0"/>
              </a:rPr>
              <a:t>Day of Enactment</a:t>
            </a:r>
          </a:p>
          <a:p>
            <a:pPr algn="ctr"/>
            <a:r>
              <a:rPr lang="en-US" sz="1000" b="1" dirty="0" smtClean="0">
                <a:latin typeface="Georgia" pitchFamily="18" charset="0"/>
              </a:rPr>
              <a:t>Sept 16, 2011</a:t>
            </a:r>
            <a:endParaRPr lang="en-US" sz="1000" b="1" dirty="0">
              <a:latin typeface="Georgia" pitchFamily="18" charset="0"/>
            </a:endParaRPr>
          </a:p>
        </p:txBody>
      </p:sp>
      <p:sp>
        <p:nvSpPr>
          <p:cNvPr id="9" name="Rectangle 8"/>
          <p:cNvSpPr/>
          <p:nvPr/>
        </p:nvSpPr>
        <p:spPr>
          <a:xfrm>
            <a:off x="2209800" y="2272009"/>
            <a:ext cx="1371600" cy="1143903"/>
          </a:xfrm>
          <a:prstGeom prst="rect">
            <a:avLst/>
          </a:prstGeom>
          <a:solidFill>
            <a:srgbClr val="92D050"/>
          </a:solidFill>
        </p:spPr>
        <p:txBody>
          <a:bodyPr wrap="square">
            <a:spAutoFit/>
          </a:bodyPr>
          <a:lstStyle/>
          <a:p>
            <a:pPr>
              <a:spcAft>
                <a:spcPts val="1100"/>
              </a:spcAft>
            </a:pPr>
            <a:r>
              <a:rPr lang="en-US" sz="1000" dirty="0" smtClean="0">
                <a:latin typeface="Georgia" pitchFamily="18" charset="0"/>
              </a:rPr>
              <a:t>Prioritized Examination</a:t>
            </a:r>
          </a:p>
          <a:p>
            <a:pPr>
              <a:spcAft>
                <a:spcPts val="1100"/>
              </a:spcAft>
            </a:pPr>
            <a:r>
              <a:rPr lang="en-US" sz="1000" dirty="0" smtClean="0">
                <a:latin typeface="Georgia" pitchFamily="18" charset="0"/>
              </a:rPr>
              <a:t>15% transition Surcharge</a:t>
            </a:r>
          </a:p>
          <a:p>
            <a:pPr>
              <a:spcAft>
                <a:spcPts val="1100"/>
              </a:spcAft>
            </a:pPr>
            <a:endParaRPr lang="en-US" sz="1000" dirty="0">
              <a:latin typeface="Georgia" pitchFamily="18" charset="0"/>
            </a:endParaRPr>
          </a:p>
        </p:txBody>
      </p:sp>
      <p:sp>
        <p:nvSpPr>
          <p:cNvPr id="10" name="TextBox 9"/>
          <p:cNvSpPr txBox="1"/>
          <p:nvPr/>
        </p:nvSpPr>
        <p:spPr>
          <a:xfrm>
            <a:off x="2199198" y="1819652"/>
            <a:ext cx="1371600" cy="400110"/>
          </a:xfrm>
          <a:prstGeom prst="rect">
            <a:avLst/>
          </a:prstGeom>
          <a:noFill/>
        </p:spPr>
        <p:txBody>
          <a:bodyPr wrap="square" rtlCol="0">
            <a:spAutoFit/>
          </a:bodyPr>
          <a:lstStyle/>
          <a:p>
            <a:pPr algn="ctr"/>
            <a:r>
              <a:rPr lang="en-US" sz="1000" b="1" dirty="0" smtClean="0">
                <a:latin typeface="Georgia" pitchFamily="18" charset="0"/>
              </a:rPr>
              <a:t>10 Days</a:t>
            </a:r>
          </a:p>
          <a:p>
            <a:pPr algn="ctr"/>
            <a:r>
              <a:rPr lang="en-US" sz="1000" b="1" dirty="0" smtClean="0">
                <a:latin typeface="Georgia" pitchFamily="18" charset="0"/>
              </a:rPr>
              <a:t>Sept 26, 2011</a:t>
            </a:r>
            <a:endParaRPr lang="en-US" sz="1000" b="1" dirty="0">
              <a:latin typeface="Georgia" pitchFamily="18" charset="0"/>
            </a:endParaRPr>
          </a:p>
        </p:txBody>
      </p:sp>
      <p:sp>
        <p:nvSpPr>
          <p:cNvPr id="12" name="TextBox 11"/>
          <p:cNvSpPr txBox="1"/>
          <p:nvPr/>
        </p:nvSpPr>
        <p:spPr>
          <a:xfrm>
            <a:off x="3695700" y="2272009"/>
            <a:ext cx="838200" cy="553998"/>
          </a:xfrm>
          <a:prstGeom prst="rect">
            <a:avLst/>
          </a:prstGeom>
          <a:solidFill>
            <a:srgbClr val="92D050"/>
          </a:solidFill>
        </p:spPr>
        <p:txBody>
          <a:bodyPr wrap="square" rtlCol="0">
            <a:spAutoFit/>
          </a:bodyPr>
          <a:lstStyle/>
          <a:p>
            <a:r>
              <a:rPr lang="en-US" sz="1000" dirty="0" smtClean="0">
                <a:latin typeface="Georgia" pitchFamily="18" charset="0"/>
              </a:rPr>
              <a:t>Reserve Fund</a:t>
            </a:r>
          </a:p>
          <a:p>
            <a:endParaRPr lang="en-US" sz="1000" dirty="0"/>
          </a:p>
        </p:txBody>
      </p:sp>
      <p:sp>
        <p:nvSpPr>
          <p:cNvPr id="14" name="TextBox 13"/>
          <p:cNvSpPr txBox="1"/>
          <p:nvPr/>
        </p:nvSpPr>
        <p:spPr>
          <a:xfrm>
            <a:off x="4640580" y="2272009"/>
            <a:ext cx="990600" cy="707886"/>
          </a:xfrm>
          <a:prstGeom prst="rect">
            <a:avLst/>
          </a:prstGeom>
          <a:solidFill>
            <a:srgbClr val="92D050"/>
          </a:solidFill>
        </p:spPr>
        <p:txBody>
          <a:bodyPr wrap="square" rtlCol="0">
            <a:spAutoFit/>
          </a:bodyPr>
          <a:lstStyle/>
          <a:p>
            <a:r>
              <a:rPr lang="en-US" sz="1000" dirty="0" smtClean="0">
                <a:latin typeface="Georgia" pitchFamily="18" charset="0"/>
              </a:rPr>
              <a:t>Electronic filing incentive</a:t>
            </a:r>
          </a:p>
          <a:p>
            <a:endParaRPr lang="en-US" sz="1000" dirty="0"/>
          </a:p>
        </p:txBody>
      </p:sp>
      <p:sp>
        <p:nvSpPr>
          <p:cNvPr id="15" name="TextBox 14"/>
          <p:cNvSpPr txBox="1"/>
          <p:nvPr/>
        </p:nvSpPr>
        <p:spPr>
          <a:xfrm>
            <a:off x="5787638" y="2240862"/>
            <a:ext cx="1600200" cy="3170099"/>
          </a:xfrm>
          <a:prstGeom prst="rect">
            <a:avLst/>
          </a:prstGeom>
          <a:solidFill>
            <a:srgbClr val="92D050"/>
          </a:solidFill>
        </p:spPr>
        <p:txBody>
          <a:bodyPr wrap="square" rtlCol="0">
            <a:spAutoFit/>
          </a:bodyPr>
          <a:lstStyle/>
          <a:p>
            <a:r>
              <a:rPr lang="en-US" sz="1000" dirty="0" smtClean="0">
                <a:latin typeface="Georgia" pitchFamily="18" charset="0"/>
              </a:rPr>
              <a:t>Inventor’s </a:t>
            </a:r>
            <a:r>
              <a:rPr lang="en-US" sz="1000" dirty="0">
                <a:latin typeface="Georgia" pitchFamily="18" charset="0"/>
              </a:rPr>
              <a:t>oath/declaration </a:t>
            </a:r>
            <a:endParaRPr lang="en-US" sz="1000" dirty="0" smtClean="0">
              <a:latin typeface="Georgia" pitchFamily="18" charset="0"/>
            </a:endParaRPr>
          </a:p>
          <a:p>
            <a:endParaRPr lang="en-US" sz="1000" dirty="0" smtClean="0">
              <a:latin typeface="Georgia" pitchFamily="18" charset="0"/>
            </a:endParaRPr>
          </a:p>
          <a:p>
            <a:r>
              <a:rPr lang="en-US" sz="1000" dirty="0" smtClean="0">
                <a:latin typeface="Georgia" pitchFamily="18" charset="0"/>
              </a:rPr>
              <a:t>Preissuance submission</a:t>
            </a:r>
          </a:p>
          <a:p>
            <a:endParaRPr lang="en-US" sz="1000" dirty="0" smtClean="0">
              <a:latin typeface="Georgia" pitchFamily="18" charset="0"/>
            </a:endParaRPr>
          </a:p>
          <a:p>
            <a:r>
              <a:rPr lang="en-US" sz="1000" dirty="0" smtClean="0">
                <a:latin typeface="Georgia" pitchFamily="18" charset="0"/>
              </a:rPr>
              <a:t>Supplemental </a:t>
            </a:r>
            <a:r>
              <a:rPr lang="en-US" sz="1000" dirty="0">
                <a:latin typeface="Georgia" pitchFamily="18" charset="0"/>
              </a:rPr>
              <a:t>examination </a:t>
            </a:r>
            <a:endParaRPr lang="en-US" sz="1000" dirty="0" smtClean="0">
              <a:latin typeface="Georgia" pitchFamily="18" charset="0"/>
            </a:endParaRPr>
          </a:p>
          <a:p>
            <a:endParaRPr lang="en-US" sz="1000" dirty="0">
              <a:latin typeface="Georgia" pitchFamily="18" charset="0"/>
            </a:endParaRPr>
          </a:p>
          <a:p>
            <a:r>
              <a:rPr lang="en-US" sz="1000" dirty="0" smtClean="0">
                <a:latin typeface="Georgia" pitchFamily="18" charset="0"/>
              </a:rPr>
              <a:t>Citation </a:t>
            </a:r>
            <a:r>
              <a:rPr lang="en-US" sz="1000" dirty="0">
                <a:latin typeface="Georgia" pitchFamily="18" charset="0"/>
              </a:rPr>
              <a:t>of prior art in a patent file </a:t>
            </a:r>
            <a:endParaRPr lang="en-US" sz="1000" dirty="0" smtClean="0">
              <a:latin typeface="Georgia" pitchFamily="18" charset="0"/>
            </a:endParaRPr>
          </a:p>
          <a:p>
            <a:endParaRPr lang="en-US" sz="1000" i="1" dirty="0">
              <a:latin typeface="Georgia" pitchFamily="18" charset="0"/>
            </a:endParaRPr>
          </a:p>
          <a:p>
            <a:r>
              <a:rPr lang="en-US" sz="1000" i="1" dirty="0" smtClean="0">
                <a:latin typeface="Georgia" pitchFamily="18" charset="0"/>
              </a:rPr>
              <a:t>Inter </a:t>
            </a:r>
            <a:r>
              <a:rPr lang="en-US" sz="1000" i="1" dirty="0">
                <a:latin typeface="Georgia" pitchFamily="18" charset="0"/>
              </a:rPr>
              <a:t>partes </a:t>
            </a:r>
            <a:r>
              <a:rPr lang="en-US" sz="1000" dirty="0">
                <a:latin typeface="Georgia" pitchFamily="18" charset="0"/>
              </a:rPr>
              <a:t>review </a:t>
            </a:r>
            <a:endParaRPr lang="en-US" sz="1000" dirty="0" smtClean="0">
              <a:latin typeface="Georgia" pitchFamily="18" charset="0"/>
            </a:endParaRPr>
          </a:p>
          <a:p>
            <a:endParaRPr lang="en-US" sz="1000" dirty="0">
              <a:latin typeface="Georgia" pitchFamily="18" charset="0"/>
            </a:endParaRPr>
          </a:p>
          <a:p>
            <a:r>
              <a:rPr lang="en-US" sz="1000" dirty="0" smtClean="0">
                <a:latin typeface="Georgia" pitchFamily="18" charset="0"/>
              </a:rPr>
              <a:t>Post-grant </a:t>
            </a:r>
            <a:r>
              <a:rPr lang="en-US" sz="1000" dirty="0">
                <a:latin typeface="Georgia" pitchFamily="18" charset="0"/>
              </a:rPr>
              <a:t>review </a:t>
            </a:r>
            <a:endParaRPr lang="en-US" sz="1000" dirty="0" smtClean="0">
              <a:latin typeface="Georgia" pitchFamily="18" charset="0"/>
            </a:endParaRPr>
          </a:p>
          <a:p>
            <a:endParaRPr lang="en-US" sz="1000" dirty="0">
              <a:latin typeface="Georgia" pitchFamily="18" charset="0"/>
            </a:endParaRPr>
          </a:p>
          <a:p>
            <a:r>
              <a:rPr lang="en-US" sz="1000" dirty="0" smtClean="0">
                <a:latin typeface="Georgia" pitchFamily="18" charset="0"/>
              </a:rPr>
              <a:t>Transitional </a:t>
            </a:r>
            <a:r>
              <a:rPr lang="en-US" sz="1000" dirty="0">
                <a:latin typeface="Georgia" pitchFamily="18" charset="0"/>
              </a:rPr>
              <a:t>post-grant review program for covered business method patents </a:t>
            </a:r>
            <a:endParaRPr lang="en-US" sz="1000" dirty="0" smtClean="0">
              <a:latin typeface="Georgia" pitchFamily="18" charset="0"/>
            </a:endParaRPr>
          </a:p>
          <a:p>
            <a:endParaRPr lang="en-US" sz="1000" dirty="0"/>
          </a:p>
        </p:txBody>
      </p:sp>
      <p:sp>
        <p:nvSpPr>
          <p:cNvPr id="16" name="TextBox 15"/>
          <p:cNvSpPr txBox="1"/>
          <p:nvPr/>
        </p:nvSpPr>
        <p:spPr>
          <a:xfrm>
            <a:off x="7519283" y="2280623"/>
            <a:ext cx="1371600" cy="2246769"/>
          </a:xfrm>
          <a:prstGeom prst="rect">
            <a:avLst/>
          </a:prstGeom>
          <a:solidFill>
            <a:srgbClr val="00B0F0"/>
          </a:solidFill>
        </p:spPr>
        <p:txBody>
          <a:bodyPr wrap="square" rtlCol="0">
            <a:spAutoFit/>
          </a:bodyPr>
          <a:lstStyle/>
          <a:p>
            <a:r>
              <a:rPr lang="en-US" sz="1000" dirty="0" smtClean="0">
                <a:latin typeface="Georgia" pitchFamily="18" charset="0"/>
              </a:rPr>
              <a:t>First-inventor-to-file </a:t>
            </a:r>
          </a:p>
          <a:p>
            <a:endParaRPr lang="en-US" sz="1000" dirty="0">
              <a:latin typeface="Georgia" pitchFamily="18" charset="0"/>
            </a:endParaRPr>
          </a:p>
          <a:p>
            <a:r>
              <a:rPr lang="en-US" sz="1000" dirty="0" smtClean="0">
                <a:latin typeface="Georgia" pitchFamily="18" charset="0"/>
              </a:rPr>
              <a:t>Derivation </a:t>
            </a:r>
            <a:r>
              <a:rPr lang="en-US" sz="1000" dirty="0">
                <a:latin typeface="Georgia" pitchFamily="18" charset="0"/>
              </a:rPr>
              <a:t>proceedings </a:t>
            </a:r>
            <a:endParaRPr lang="en-US" sz="1000" dirty="0" smtClean="0">
              <a:latin typeface="Georgia" pitchFamily="18" charset="0"/>
            </a:endParaRPr>
          </a:p>
          <a:p>
            <a:endParaRPr lang="en-US" sz="1000" dirty="0">
              <a:latin typeface="Georgia" pitchFamily="18" charset="0"/>
            </a:endParaRPr>
          </a:p>
          <a:p>
            <a:r>
              <a:rPr lang="en-US" sz="1000" dirty="0" smtClean="0">
                <a:latin typeface="Georgia" pitchFamily="18" charset="0"/>
              </a:rPr>
              <a:t>Repeal </a:t>
            </a:r>
            <a:r>
              <a:rPr lang="en-US" sz="1000" dirty="0">
                <a:latin typeface="Georgia" pitchFamily="18" charset="0"/>
              </a:rPr>
              <a:t>of </a:t>
            </a:r>
            <a:r>
              <a:rPr lang="en-US" sz="1000" dirty="0" smtClean="0">
                <a:latin typeface="Georgia" pitchFamily="18" charset="0"/>
              </a:rPr>
              <a:t>statutory </a:t>
            </a:r>
            <a:r>
              <a:rPr lang="en-US" sz="1000" dirty="0">
                <a:latin typeface="Georgia" pitchFamily="18" charset="0"/>
              </a:rPr>
              <a:t>i</a:t>
            </a:r>
            <a:r>
              <a:rPr lang="en-US" sz="1000" dirty="0" smtClean="0">
                <a:latin typeface="Georgia" pitchFamily="18" charset="0"/>
              </a:rPr>
              <a:t>nvention registration</a:t>
            </a:r>
          </a:p>
          <a:p>
            <a:endParaRPr lang="en-US" sz="1000" dirty="0">
              <a:latin typeface="Georgia" pitchFamily="18" charset="0"/>
            </a:endParaRPr>
          </a:p>
          <a:p>
            <a:r>
              <a:rPr lang="en-US" sz="1000" dirty="0" smtClean="0">
                <a:latin typeface="Georgia" pitchFamily="18" charset="0"/>
              </a:rPr>
              <a:t>New patent fees</a:t>
            </a:r>
          </a:p>
          <a:p>
            <a:endParaRPr lang="en-US" sz="1000" dirty="0">
              <a:latin typeface="Georgia" pitchFamily="18" charset="0"/>
            </a:endParaRPr>
          </a:p>
          <a:p>
            <a:r>
              <a:rPr lang="en-US" sz="1000" dirty="0" smtClean="0">
                <a:latin typeface="Georgia" pitchFamily="18" charset="0"/>
              </a:rPr>
              <a:t>Micro entity discount</a:t>
            </a:r>
          </a:p>
          <a:p>
            <a:endParaRPr lang="en-US" sz="1000" dirty="0">
              <a:latin typeface="Georgia" pitchFamily="18" charset="0"/>
            </a:endParaRPr>
          </a:p>
        </p:txBody>
      </p:sp>
      <p:sp>
        <p:nvSpPr>
          <p:cNvPr id="17" name="TextBox 16"/>
          <p:cNvSpPr txBox="1"/>
          <p:nvPr/>
        </p:nvSpPr>
        <p:spPr>
          <a:xfrm>
            <a:off x="3614159" y="1887288"/>
            <a:ext cx="944880" cy="246221"/>
          </a:xfrm>
          <a:prstGeom prst="rect">
            <a:avLst/>
          </a:prstGeom>
          <a:noFill/>
        </p:spPr>
        <p:txBody>
          <a:bodyPr wrap="square" rtlCol="0">
            <a:spAutoFit/>
          </a:bodyPr>
          <a:lstStyle/>
          <a:p>
            <a:pPr algn="ctr"/>
            <a:r>
              <a:rPr lang="en-US" sz="1000" b="1" dirty="0" smtClean="0">
                <a:latin typeface="Georgia" pitchFamily="18" charset="0"/>
              </a:rPr>
              <a:t>Oct 1, 2011</a:t>
            </a:r>
            <a:endParaRPr lang="en-US" sz="1000" b="1" dirty="0">
              <a:latin typeface="Georgia" pitchFamily="18" charset="0"/>
            </a:endParaRPr>
          </a:p>
        </p:txBody>
      </p:sp>
      <p:sp>
        <p:nvSpPr>
          <p:cNvPr id="18" name="TextBox 17"/>
          <p:cNvSpPr txBox="1"/>
          <p:nvPr/>
        </p:nvSpPr>
        <p:spPr>
          <a:xfrm>
            <a:off x="4600492" y="1810344"/>
            <a:ext cx="1030688" cy="400110"/>
          </a:xfrm>
          <a:prstGeom prst="rect">
            <a:avLst/>
          </a:prstGeom>
          <a:noFill/>
        </p:spPr>
        <p:txBody>
          <a:bodyPr wrap="square" rtlCol="0">
            <a:spAutoFit/>
          </a:bodyPr>
          <a:lstStyle/>
          <a:p>
            <a:pPr algn="ctr"/>
            <a:r>
              <a:rPr lang="en-US" sz="1000" b="1" dirty="0">
                <a:latin typeface="Georgia" pitchFamily="18" charset="0"/>
              </a:rPr>
              <a:t>6</a:t>
            </a:r>
            <a:r>
              <a:rPr lang="en-US" sz="1000" b="1" dirty="0" smtClean="0">
                <a:latin typeface="Georgia" pitchFamily="18" charset="0"/>
              </a:rPr>
              <a:t>0 Days</a:t>
            </a:r>
          </a:p>
          <a:p>
            <a:pPr algn="ctr"/>
            <a:r>
              <a:rPr lang="en-US" sz="1000" b="1" dirty="0" smtClean="0">
                <a:latin typeface="Georgia" pitchFamily="18" charset="0"/>
              </a:rPr>
              <a:t>Nov 15, 2011</a:t>
            </a:r>
            <a:endParaRPr lang="en-US" sz="1000" b="1" dirty="0">
              <a:latin typeface="Georgia" pitchFamily="18" charset="0"/>
            </a:endParaRPr>
          </a:p>
        </p:txBody>
      </p:sp>
      <p:sp>
        <p:nvSpPr>
          <p:cNvPr id="19" name="TextBox 18"/>
          <p:cNvSpPr txBox="1"/>
          <p:nvPr/>
        </p:nvSpPr>
        <p:spPr>
          <a:xfrm>
            <a:off x="5792856" y="1810344"/>
            <a:ext cx="1598543" cy="400110"/>
          </a:xfrm>
          <a:prstGeom prst="rect">
            <a:avLst/>
          </a:prstGeom>
          <a:noFill/>
        </p:spPr>
        <p:txBody>
          <a:bodyPr wrap="square" rtlCol="0">
            <a:spAutoFit/>
          </a:bodyPr>
          <a:lstStyle/>
          <a:p>
            <a:pPr algn="ctr"/>
            <a:r>
              <a:rPr lang="en-US" sz="1000" b="1" dirty="0" smtClean="0">
                <a:latin typeface="Georgia" pitchFamily="18" charset="0"/>
              </a:rPr>
              <a:t>12 Months</a:t>
            </a:r>
          </a:p>
          <a:p>
            <a:pPr algn="ctr"/>
            <a:r>
              <a:rPr lang="en-US" sz="1000" b="1" dirty="0" smtClean="0">
                <a:latin typeface="Georgia" pitchFamily="18" charset="0"/>
              </a:rPr>
              <a:t>Sept 16, 2012</a:t>
            </a:r>
            <a:endParaRPr lang="en-US" sz="1000" b="1" dirty="0">
              <a:latin typeface="Georgia" pitchFamily="18" charset="0"/>
            </a:endParaRPr>
          </a:p>
        </p:txBody>
      </p:sp>
      <p:sp>
        <p:nvSpPr>
          <p:cNvPr id="20" name="TextBox 19"/>
          <p:cNvSpPr txBox="1"/>
          <p:nvPr/>
        </p:nvSpPr>
        <p:spPr>
          <a:xfrm>
            <a:off x="7519283" y="1819652"/>
            <a:ext cx="1371600" cy="400110"/>
          </a:xfrm>
          <a:prstGeom prst="rect">
            <a:avLst/>
          </a:prstGeom>
          <a:noFill/>
        </p:spPr>
        <p:txBody>
          <a:bodyPr wrap="square" rtlCol="0">
            <a:spAutoFit/>
          </a:bodyPr>
          <a:lstStyle/>
          <a:p>
            <a:pPr algn="ctr"/>
            <a:r>
              <a:rPr lang="en-US" sz="1000" b="1" dirty="0" smtClean="0">
                <a:latin typeface="Georgia" pitchFamily="18" charset="0"/>
              </a:rPr>
              <a:t>18 Months</a:t>
            </a:r>
          </a:p>
          <a:p>
            <a:pPr algn="ctr"/>
            <a:r>
              <a:rPr lang="en-US" sz="1000" b="1" dirty="0" smtClean="0">
                <a:latin typeface="Georgia" pitchFamily="18" charset="0"/>
              </a:rPr>
              <a:t>Mar 2013</a:t>
            </a:r>
            <a:endParaRPr lang="en-US" sz="1000" b="1" dirty="0">
              <a:latin typeface="Georgia" pitchFamily="18" charset="0"/>
            </a:endParaRPr>
          </a:p>
        </p:txBody>
      </p:sp>
      <p:cxnSp>
        <p:nvCxnSpPr>
          <p:cNvPr id="22" name="Straight Connector 21" descr="divider"/>
          <p:cNvCxnSpPr/>
          <p:nvPr/>
        </p:nvCxnSpPr>
        <p:spPr bwMode="auto">
          <a:xfrm>
            <a:off x="7467600" y="1819652"/>
            <a:ext cx="0" cy="4885948"/>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descr="reverse timeline"/>
          <p:cNvCxnSpPr/>
          <p:nvPr/>
        </p:nvCxnSpPr>
        <p:spPr bwMode="auto">
          <a:xfrm flipH="1">
            <a:off x="457200" y="6324600"/>
            <a:ext cx="7010400" cy="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2514600" y="5877927"/>
            <a:ext cx="3200400" cy="369332"/>
          </a:xfrm>
          <a:prstGeom prst="rect">
            <a:avLst/>
          </a:prstGeom>
          <a:noFill/>
        </p:spPr>
        <p:txBody>
          <a:bodyPr wrap="square" rtlCol="0">
            <a:spAutoFit/>
          </a:bodyPr>
          <a:lstStyle/>
          <a:p>
            <a:r>
              <a:rPr lang="en-US" b="1" dirty="0" smtClean="0">
                <a:latin typeface="Georgia" pitchFamily="18" charset="0"/>
              </a:rPr>
              <a:t>Provisions are enacted</a:t>
            </a:r>
            <a:endParaRPr lang="en-US" b="1" dirty="0">
              <a:latin typeface="Georgia" pitchFamily="18" charset="0"/>
            </a:endParaRPr>
          </a:p>
        </p:txBody>
      </p:sp>
    </p:spTree>
    <p:extLst>
      <p:ext uri="{BB962C8B-B14F-4D97-AF65-F5344CB8AC3E}">
        <p14:creationId xmlns:p14="http://schemas.microsoft.com/office/powerpoint/2010/main" val="22852077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r>
              <a:rPr lang="en-US" b="1" dirty="0" smtClean="0"/>
              <a:t>AIA Help Center</a:t>
            </a:r>
            <a:endParaRPr lang="en-US" b="1" dirty="0"/>
          </a:p>
        </p:txBody>
      </p:sp>
      <p:sp>
        <p:nvSpPr>
          <p:cNvPr id="3" name="Content Placeholder 2"/>
          <p:cNvSpPr>
            <a:spLocks noGrp="1"/>
          </p:cNvSpPr>
          <p:nvPr>
            <p:ph idx="1"/>
          </p:nvPr>
        </p:nvSpPr>
        <p:spPr>
          <a:xfrm>
            <a:off x="762000" y="1905000"/>
            <a:ext cx="7772400" cy="4114800"/>
          </a:xfrm>
        </p:spPr>
        <p:txBody>
          <a:bodyPr/>
          <a:lstStyle/>
          <a:p>
            <a:r>
              <a:rPr lang="en-US" sz="2600" dirty="0" smtClean="0">
                <a:latin typeface="Georgia" pitchFamily="18" charset="0"/>
              </a:rPr>
              <a:t>1-855-HELP-AIA (1-855-435-7242</a:t>
            </a:r>
            <a:r>
              <a:rPr lang="en-US" sz="2600" dirty="0">
                <a:latin typeface="Georgia" pitchFamily="18" charset="0"/>
              </a:rPr>
              <a:t>)</a:t>
            </a:r>
          </a:p>
          <a:p>
            <a:pPr marL="0" indent="0">
              <a:buNone/>
            </a:pPr>
            <a:endParaRPr lang="en-US" sz="2600" dirty="0">
              <a:latin typeface="Georgia" pitchFamily="18" charset="0"/>
            </a:endParaRPr>
          </a:p>
          <a:p>
            <a:r>
              <a:rPr lang="en-US" sz="2600" dirty="0" smtClean="0">
                <a:latin typeface="Georgia" pitchFamily="18" charset="0"/>
              </a:rPr>
              <a:t>HELPAIA@uspto.gov</a:t>
            </a:r>
          </a:p>
          <a:p>
            <a:endParaRPr lang="en-US" sz="2600" dirty="0">
              <a:latin typeface="Georgia" pitchFamily="18" charset="0"/>
            </a:endParaRPr>
          </a:p>
          <a:p>
            <a:r>
              <a:rPr lang="en-US" sz="2600" dirty="0" smtClean="0">
                <a:latin typeface="Georgia" pitchFamily="18" charset="0"/>
              </a:rPr>
              <a:t>&gt;1,3900 calls/emails per month</a:t>
            </a:r>
          </a:p>
          <a:p>
            <a:endParaRPr lang="en-US" sz="26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40</a:t>
            </a:fld>
            <a:endParaRPr lang="en-US" dirty="0"/>
          </a:p>
        </p:txBody>
      </p:sp>
    </p:spTree>
    <p:extLst>
      <p:ext uri="{BB962C8B-B14F-4D97-AF65-F5344CB8AC3E}">
        <p14:creationId xmlns:p14="http://schemas.microsoft.com/office/powerpoint/2010/main" val="282073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304800" y="1905000"/>
            <a:ext cx="8458200" cy="1295400"/>
          </a:xfrm>
        </p:spPr>
        <p:txBody>
          <a:bodyPr/>
          <a:lstStyle/>
          <a:p>
            <a:r>
              <a:rPr lang="en-US" sz="5700" b="1" dirty="0" smtClean="0"/>
              <a:t>Thank You</a:t>
            </a:r>
            <a:endParaRPr lang="en-US" sz="5700" b="1" dirty="0"/>
          </a:p>
        </p:txBody>
      </p:sp>
      <p:sp>
        <p:nvSpPr>
          <p:cNvPr id="3" name="Rectangle 3"/>
          <p:cNvSpPr>
            <a:spLocks noGrp="1" noChangeArrowheads="1"/>
          </p:cNvSpPr>
          <p:nvPr>
            <p:ph type="subTitle" idx="1"/>
          </p:nvPr>
        </p:nvSpPr>
        <p:spPr>
          <a:xfrm>
            <a:off x="2590800" y="3733800"/>
            <a:ext cx="6400800" cy="1752600"/>
          </a:xfrm>
        </p:spPr>
        <p:txBody>
          <a:bodyPr/>
          <a:lstStyle/>
          <a:p>
            <a:pPr eaLnBrk="1" hangingPunct="1">
              <a:spcBef>
                <a:spcPts val="0"/>
              </a:spcBef>
              <a:spcAft>
                <a:spcPts val="600"/>
              </a:spcAft>
            </a:pPr>
            <a:r>
              <a:rPr lang="en-US" sz="2000" b="1" dirty="0" smtClean="0">
                <a:solidFill>
                  <a:schemeClr val="bg1"/>
                </a:solidFill>
              </a:rPr>
              <a:t>Janet Gongola</a:t>
            </a:r>
          </a:p>
          <a:p>
            <a:pPr eaLnBrk="1" hangingPunct="1">
              <a:spcBef>
                <a:spcPts val="0"/>
              </a:spcBef>
              <a:spcAft>
                <a:spcPts val="600"/>
              </a:spcAft>
            </a:pPr>
            <a:r>
              <a:rPr lang="en-US" sz="1900" b="1" dirty="0" smtClean="0">
                <a:solidFill>
                  <a:schemeClr val="bg1"/>
                </a:solidFill>
              </a:rPr>
              <a:t>Patent Reform Coordinator</a:t>
            </a:r>
          </a:p>
          <a:p>
            <a:pPr eaLnBrk="1" hangingPunct="1">
              <a:spcBef>
                <a:spcPts val="0"/>
              </a:spcBef>
              <a:spcAft>
                <a:spcPts val="600"/>
              </a:spcAft>
            </a:pPr>
            <a:r>
              <a:rPr lang="en-US" sz="1900" b="1" dirty="0" smtClean="0">
                <a:solidFill>
                  <a:schemeClr val="bg1"/>
                </a:solidFill>
              </a:rPr>
              <a:t>Janet.Gongola@uspto.gov</a:t>
            </a:r>
          </a:p>
          <a:p>
            <a:pPr eaLnBrk="1" hangingPunct="1">
              <a:spcBef>
                <a:spcPts val="0"/>
              </a:spcBef>
              <a:spcAft>
                <a:spcPts val="600"/>
              </a:spcAft>
            </a:pPr>
            <a:r>
              <a:rPr lang="en-US" sz="1900" b="1" dirty="0" smtClean="0">
                <a:solidFill>
                  <a:schemeClr val="bg1"/>
                </a:solidFill>
              </a:rPr>
              <a:t>Direct dial:  571-272-8734</a:t>
            </a:r>
          </a:p>
        </p:txBody>
      </p:sp>
    </p:spTree>
    <p:extLst>
      <p:ext uri="{BB962C8B-B14F-4D97-AF65-F5344CB8AC3E}">
        <p14:creationId xmlns:p14="http://schemas.microsoft.com/office/powerpoint/2010/main" val="43255906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a:t>First Inventor to </a:t>
            </a:r>
            <a:r>
              <a:rPr lang="en-US" b="1" dirty="0" smtClean="0"/>
              <a:t>File (FITF)</a:t>
            </a:r>
            <a:br>
              <a:rPr lang="en-US" b="1" dirty="0" smtClean="0"/>
            </a:br>
            <a:r>
              <a:rPr lang="en-US" sz="2400" b="1" dirty="0" smtClean="0"/>
              <a:t>(Effective March 16, 2013)</a:t>
            </a:r>
            <a:endParaRPr lang="en-US" sz="2400"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3129745509"/>
              </p:ext>
            </p:extLst>
          </p:nvPr>
        </p:nvGraphicFramePr>
        <p:xfrm>
          <a:off x="304800" y="1676400"/>
          <a:ext cx="8191500" cy="5004220"/>
        </p:xfrm>
        <a:graphic>
          <a:graphicData uri="http://schemas.openxmlformats.org/drawingml/2006/table">
            <a:tbl>
              <a:tblPr firstRow="1" bandRow="1">
                <a:effectLst>
                  <a:innerShdw blurRad="152400">
                    <a:prstClr val="black"/>
                  </a:innerShdw>
                </a:effectLst>
                <a:tableStyleId>{93296810-A885-4BE3-A3E7-6D5BEEA58F35}</a:tableStyleId>
              </a:tblPr>
              <a:tblGrid>
                <a:gridCol w="6538170"/>
                <a:gridCol w="1653330"/>
              </a:tblGrid>
              <a:tr h="435538">
                <a:tc>
                  <a:txBody>
                    <a:bodyPr/>
                    <a:lstStyle/>
                    <a:p>
                      <a:r>
                        <a:rPr lang="en-US" sz="1200" dirty="0" smtClean="0">
                          <a:solidFill>
                            <a:srgbClr val="FFFF00"/>
                          </a:solidFill>
                        </a:rPr>
                        <a:t>Pre-AIA 35 U.S.C. 102  </a:t>
                      </a:r>
                    </a:p>
                    <a:p>
                      <a:r>
                        <a:rPr lang="en-US" sz="1200" dirty="0" smtClean="0">
                          <a:solidFill>
                            <a:srgbClr val="FFFF00"/>
                          </a:solidFill>
                        </a:rPr>
                        <a:t>A</a:t>
                      </a:r>
                      <a:r>
                        <a:rPr lang="en-US" sz="1200" baseline="0" dirty="0" smtClean="0">
                          <a:solidFill>
                            <a:srgbClr val="FFFF00"/>
                          </a:solidFill>
                        </a:rPr>
                        <a:t> person shall be entitled to a patent unless—</a:t>
                      </a:r>
                      <a:endParaRPr lang="en-US" sz="1200" dirty="0">
                        <a:solidFill>
                          <a:srgbClr val="FFFF00"/>
                        </a:solidFill>
                      </a:endParaRPr>
                    </a:p>
                  </a:txBody>
                  <a:tcPr/>
                </a:tc>
                <a:tc>
                  <a:txBody>
                    <a:bodyPr/>
                    <a:lstStyle/>
                    <a:p>
                      <a:pPr algn="ctr"/>
                      <a:r>
                        <a:rPr lang="en-US" sz="1200" baseline="0" dirty="0" smtClean="0">
                          <a:solidFill>
                            <a:srgbClr val="FFFF00"/>
                          </a:solidFill>
                        </a:rPr>
                        <a:t>AIA 35 U.S.C. 102</a:t>
                      </a:r>
                    </a:p>
                    <a:p>
                      <a:pPr algn="ctr"/>
                      <a:r>
                        <a:rPr lang="en-US" sz="1200" baseline="0" dirty="0" smtClean="0">
                          <a:solidFill>
                            <a:srgbClr val="FFFF00"/>
                          </a:solidFill>
                        </a:rPr>
                        <a:t>Concordance</a:t>
                      </a:r>
                    </a:p>
                  </a:txBody>
                  <a:tcPr/>
                </a:tc>
              </a:tr>
              <a:tr h="391985">
                <a:tc>
                  <a:txBody>
                    <a:bodyPr/>
                    <a:lstStyle/>
                    <a:p>
                      <a:r>
                        <a:rPr lang="en-US" sz="1200" b="1" dirty="0" smtClean="0"/>
                        <a:t>(a)</a:t>
                      </a:r>
                      <a:r>
                        <a:rPr lang="en-US" sz="1200" b="1" baseline="0" dirty="0" smtClean="0"/>
                        <a:t> </a:t>
                      </a:r>
                      <a:r>
                        <a:rPr lang="en-US" sz="900" baseline="0" dirty="0" smtClean="0"/>
                        <a:t>the invention was known or used by others in this country, or patented or described in a printed publication in this or a foreign country, before the invention thereof by the applicant for patent, or</a:t>
                      </a:r>
                      <a:endParaRPr lang="en-US" sz="900" dirty="0"/>
                    </a:p>
                  </a:txBody>
                  <a:tcPr/>
                </a:tc>
                <a:tc rowSpan="2">
                  <a:txBody>
                    <a:bodyPr/>
                    <a:lstStyle/>
                    <a:p>
                      <a:pPr algn="ctr"/>
                      <a:r>
                        <a:rPr lang="en-US" sz="1100" dirty="0" smtClean="0"/>
                        <a:t>102(a)(1)</a:t>
                      </a:r>
                      <a:endParaRPr lang="en-US" sz="1100" dirty="0"/>
                    </a:p>
                  </a:txBody>
                  <a:tcPr/>
                </a:tc>
              </a:tr>
              <a:tr h="391985">
                <a:tc>
                  <a:txBody>
                    <a:bodyPr/>
                    <a:lstStyle/>
                    <a:p>
                      <a:r>
                        <a:rPr lang="en-US" sz="1200" b="1" dirty="0" smtClean="0"/>
                        <a:t>(b) </a:t>
                      </a:r>
                      <a:r>
                        <a:rPr lang="en-US" sz="900" dirty="0" smtClean="0"/>
                        <a:t>The invention was patented or described in</a:t>
                      </a:r>
                      <a:r>
                        <a:rPr lang="en-US" sz="900" baseline="0" dirty="0" smtClean="0"/>
                        <a:t> a printed publication in this or a foreign country or in public use or on sale in this country, more than one year prior to the date of the application for patent in the United States, or</a:t>
                      </a:r>
                      <a:endParaRPr lang="en-US" sz="900" dirty="0"/>
                    </a:p>
                  </a:txBody>
                  <a:tcPr/>
                </a:tc>
                <a:tc vMerge="1">
                  <a:txBody>
                    <a:bodyPr/>
                    <a:lstStyle/>
                    <a:p>
                      <a:endParaRPr lang="en-US" dirty="0"/>
                    </a:p>
                  </a:txBody>
                  <a:tcPr/>
                </a:tc>
              </a:tr>
              <a:tr h="353270">
                <a:tc>
                  <a:txBody>
                    <a:bodyPr/>
                    <a:lstStyle/>
                    <a:p>
                      <a:r>
                        <a:rPr lang="en-US" sz="1200" b="1" dirty="0" smtClean="0"/>
                        <a:t>(c)</a:t>
                      </a:r>
                      <a:r>
                        <a:rPr lang="en-US" sz="900" baseline="0" dirty="0" smtClean="0"/>
                        <a:t> He has abandoned the invention, or</a:t>
                      </a:r>
                      <a:endParaRPr lang="en-US" sz="900" dirty="0"/>
                    </a:p>
                  </a:txBody>
                  <a:tcPr/>
                </a:tc>
                <a:tc rowSpan="2">
                  <a:txBody>
                    <a:bodyPr/>
                    <a:lstStyle/>
                    <a:p>
                      <a:pPr algn="ctr"/>
                      <a:r>
                        <a:rPr lang="en-US" sz="1100" dirty="0" smtClean="0"/>
                        <a:t>No corresponding</a:t>
                      </a:r>
                      <a:r>
                        <a:rPr lang="en-US" sz="1100" baseline="0" dirty="0" smtClean="0"/>
                        <a:t> provision</a:t>
                      </a:r>
                      <a:endParaRPr lang="en-US" sz="1100" dirty="0"/>
                    </a:p>
                    <a:p>
                      <a:pPr algn="ctr"/>
                      <a:endParaRPr lang="en-US" sz="1100" dirty="0"/>
                    </a:p>
                  </a:txBody>
                  <a:tcPr/>
                </a:tc>
              </a:tr>
              <a:tr h="653308">
                <a:tc>
                  <a:txBody>
                    <a:bodyPr/>
                    <a:lstStyle/>
                    <a:p>
                      <a:r>
                        <a:rPr lang="en-US" sz="1200" b="1" dirty="0" smtClean="0"/>
                        <a:t>(d)</a:t>
                      </a:r>
                      <a:r>
                        <a:rPr lang="en-US" sz="900" dirty="0" smtClean="0"/>
                        <a:t> The invention</a:t>
                      </a:r>
                      <a:r>
                        <a:rPr lang="en-US" sz="900" baseline="0" dirty="0" smtClean="0"/>
                        <a:t> was first patented or caused to be patented, or was the subject of an inventor’s certificate, by the applicant or his legal representatives or assigns in a foreign country prior to the date of the application for patent in this country on an application for patent or inventor’s certificate filed more than twelve months before the filing date of the application in the United States, or</a:t>
                      </a:r>
                      <a:endParaRPr lang="en-US" sz="900" dirty="0"/>
                    </a:p>
                  </a:txBody>
                  <a:tcPr/>
                </a:tc>
                <a:tc vMerge="1">
                  <a:txBody>
                    <a:bodyPr/>
                    <a:lstStyle/>
                    <a:p>
                      <a:pPr algn="ctr"/>
                      <a:endParaRPr lang="en-US" sz="1100" dirty="0"/>
                    </a:p>
                  </a:txBody>
                  <a:tcPr/>
                </a:tc>
              </a:tr>
              <a:tr h="1045292">
                <a:tc>
                  <a:txBody>
                    <a:bodyPr/>
                    <a:lstStyle/>
                    <a:p>
                      <a:r>
                        <a:rPr lang="en-US" sz="1200" b="1" dirty="0" smtClean="0"/>
                        <a:t>(e) </a:t>
                      </a:r>
                      <a:r>
                        <a:rPr lang="en-US" sz="900" dirty="0" smtClean="0"/>
                        <a:t>The invention</a:t>
                      </a:r>
                      <a:r>
                        <a:rPr lang="en-US" sz="900" baseline="0" dirty="0" smtClean="0"/>
                        <a:t> was described in</a:t>
                      </a:r>
                    </a:p>
                    <a:p>
                      <a:pPr marL="342900" indent="-342900">
                        <a:buAutoNum type="arabicParenBoth"/>
                      </a:pPr>
                      <a:r>
                        <a:rPr lang="en-US" sz="900" baseline="0" dirty="0" smtClean="0"/>
                        <a:t>An application for patent, published under section 122(b), by another filed in the United States before the invention by the applicant for patent or</a:t>
                      </a:r>
                    </a:p>
                    <a:p>
                      <a:pPr marL="342900" indent="-342900">
                        <a:buAutoNum type="arabicParenBoth"/>
                      </a:pPr>
                      <a:r>
                        <a:rPr lang="en-US" sz="900" baseline="0" dirty="0" smtClean="0"/>
                        <a:t>A patent granted on an application for patent by another filed in the United States before the invention by the applicant for patent, except than an international application filed under the treaty defined in section 351(a) shall have the effects for the purposes of this subsection of an application filed in the United States only if the international application designated the United States and was published under Article 21(2) of such treaty in the English language, or </a:t>
                      </a:r>
                      <a:endParaRPr lang="en-US" sz="900" dirty="0"/>
                    </a:p>
                  </a:txBody>
                  <a:tcPr/>
                </a:tc>
                <a:tc>
                  <a:txBody>
                    <a:bodyPr/>
                    <a:lstStyle/>
                    <a:p>
                      <a:pPr algn="ctr"/>
                      <a:r>
                        <a:rPr lang="en-US" sz="1100" dirty="0" smtClean="0"/>
                        <a:t>102(a)(2)</a:t>
                      </a:r>
                      <a:endParaRPr lang="en-US" sz="1100" dirty="0"/>
                    </a:p>
                  </a:txBody>
                  <a:tcPr/>
                </a:tc>
              </a:tr>
              <a:tr h="353270">
                <a:tc>
                  <a:txBody>
                    <a:bodyPr/>
                    <a:lstStyle/>
                    <a:p>
                      <a:r>
                        <a:rPr lang="en-US" sz="1200" b="1" dirty="0" smtClean="0"/>
                        <a:t>(f)</a:t>
                      </a:r>
                      <a:r>
                        <a:rPr lang="en-US" sz="1200" dirty="0" smtClean="0"/>
                        <a:t> </a:t>
                      </a:r>
                      <a:r>
                        <a:rPr lang="en-US" sz="900" dirty="0" smtClean="0"/>
                        <a:t>He did not himself invent the subject matter sought to be patented, or</a:t>
                      </a:r>
                      <a:endParaRPr lang="en-US" sz="900" dirty="0"/>
                    </a:p>
                  </a:txBody>
                  <a:tcPr/>
                </a:tc>
                <a:tc>
                  <a:txBody>
                    <a:bodyPr/>
                    <a:lstStyle/>
                    <a:p>
                      <a:pPr algn="ctr"/>
                      <a:r>
                        <a:rPr lang="en-US" sz="1100" dirty="0" smtClean="0"/>
                        <a:t>101 and 115</a:t>
                      </a:r>
                      <a:endParaRPr lang="en-US" sz="1100" dirty="0"/>
                    </a:p>
                  </a:txBody>
                  <a:tcPr/>
                </a:tc>
              </a:tr>
              <a:tr h="1175954">
                <a:tc>
                  <a:txBody>
                    <a:bodyPr/>
                    <a:lstStyle/>
                    <a:p>
                      <a:r>
                        <a:rPr lang="en-US" sz="1200" b="1" dirty="0" smtClean="0"/>
                        <a:t>(g)</a:t>
                      </a:r>
                      <a:r>
                        <a:rPr lang="en-US" sz="1200" dirty="0" smtClean="0"/>
                        <a:t> </a:t>
                      </a:r>
                    </a:p>
                    <a:p>
                      <a:pPr marL="228600" indent="-228600">
                        <a:buAutoNum type="arabicParenBoth"/>
                      </a:pPr>
                      <a:r>
                        <a:rPr lang="en-US" sz="900" dirty="0" smtClean="0"/>
                        <a:t>during the course of an interference conduced</a:t>
                      </a:r>
                      <a:r>
                        <a:rPr lang="en-US" sz="900" baseline="0" dirty="0" smtClean="0"/>
                        <a:t> under section 135 or section 291, another inventor involved therein establishes, to the extent permitted in section 104, that before such person’s invention thereof the invention was made by such other inventor and not abandoned, suppressed, or concealed, or</a:t>
                      </a:r>
                    </a:p>
                    <a:p>
                      <a:pPr marL="228600" indent="-228600">
                        <a:buAutoNum type="arabicParenBoth"/>
                      </a:pPr>
                      <a:r>
                        <a:rPr lang="en-US" sz="900" baseline="0" dirty="0" smtClean="0"/>
                        <a:t>Before such person’s invention thereof, the invention was made in this country by another inventor who had not abandoned, suppressed, or concealed it.</a:t>
                      </a:r>
                    </a:p>
                    <a:p>
                      <a:endParaRPr lang="en-US" sz="900" baseline="0" dirty="0" smtClean="0"/>
                    </a:p>
                    <a:p>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No corresponding</a:t>
                      </a:r>
                      <a:r>
                        <a:rPr lang="en-US" sz="1100" baseline="0" dirty="0" smtClean="0"/>
                        <a:t> provision</a:t>
                      </a:r>
                      <a:endParaRPr lang="en-US" sz="1100" dirty="0" smtClean="0"/>
                    </a:p>
                    <a:p>
                      <a:pPr algn="ct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5</a:t>
            </a:fld>
            <a:endParaRPr lang="en-US" dirty="0"/>
          </a:p>
        </p:txBody>
      </p:sp>
      <p:sp>
        <p:nvSpPr>
          <p:cNvPr id="6" name="Oval 5"/>
          <p:cNvSpPr/>
          <p:nvPr/>
        </p:nvSpPr>
        <p:spPr bwMode="auto">
          <a:xfrm>
            <a:off x="838200" y="2971800"/>
            <a:ext cx="5867400" cy="40907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Abandonment of invention</a:t>
            </a:r>
          </a:p>
        </p:txBody>
      </p:sp>
      <p:sp>
        <p:nvSpPr>
          <p:cNvPr id="7" name="Oval 6"/>
          <p:cNvSpPr/>
          <p:nvPr/>
        </p:nvSpPr>
        <p:spPr bwMode="auto">
          <a:xfrm>
            <a:off x="838200" y="3410552"/>
            <a:ext cx="5867400" cy="5773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Premature foreign patenting</a:t>
            </a:r>
          </a:p>
        </p:txBody>
      </p:sp>
      <p:sp>
        <p:nvSpPr>
          <p:cNvPr id="8" name="Oval 7"/>
          <p:cNvSpPr/>
          <p:nvPr/>
        </p:nvSpPr>
        <p:spPr bwMode="auto">
          <a:xfrm>
            <a:off x="990600" y="5562600"/>
            <a:ext cx="5867400" cy="990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Prior invention by another</a:t>
            </a:r>
            <a:endParaRPr kumimoji="0" lang="en-US" sz="1600" b="1" u="none" strike="noStrike" cap="none" normalizeH="0" baseline="0" dirty="0" smtClean="0">
              <a:ln>
                <a:noFill/>
              </a:ln>
              <a:solidFill>
                <a:srgbClr val="FF0000"/>
              </a:solidFill>
              <a:effectLst/>
              <a:latin typeface="Arial" charset="0"/>
            </a:endParaRPr>
          </a:p>
        </p:txBody>
      </p:sp>
      <p:sp>
        <p:nvSpPr>
          <p:cNvPr id="9" name="Oval 8"/>
          <p:cNvSpPr/>
          <p:nvPr/>
        </p:nvSpPr>
        <p:spPr bwMode="auto">
          <a:xfrm>
            <a:off x="990600" y="5123355"/>
            <a:ext cx="5867400" cy="348733"/>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Derivation</a:t>
            </a:r>
          </a:p>
        </p:txBody>
      </p:sp>
      <p:sp>
        <p:nvSpPr>
          <p:cNvPr id="10" name="Right Arrow 9" descr="&quot;&quot;"/>
          <p:cNvSpPr/>
          <p:nvPr/>
        </p:nvSpPr>
        <p:spPr bwMode="auto">
          <a:xfrm>
            <a:off x="6233240" y="201344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1" name="Right Arrow 10" descr="&quot;&quot;"/>
          <p:cNvSpPr/>
          <p:nvPr/>
        </p:nvSpPr>
        <p:spPr bwMode="auto">
          <a:xfrm>
            <a:off x="6216396" y="248524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2" name="TextBox 11" descr="&quot;&quot;"/>
          <p:cNvSpPr txBox="1"/>
          <p:nvPr/>
        </p:nvSpPr>
        <p:spPr>
          <a:xfrm>
            <a:off x="6216396" y="2115064"/>
            <a:ext cx="1238371" cy="307777"/>
          </a:xfrm>
          <a:prstGeom prst="rect">
            <a:avLst/>
          </a:prstGeom>
          <a:noFill/>
        </p:spPr>
        <p:txBody>
          <a:bodyPr wrap="square" rtlCol="0">
            <a:spAutoFit/>
          </a:bodyPr>
          <a:lstStyle/>
          <a:p>
            <a:r>
              <a:rPr lang="en-US" sz="1400" b="1" dirty="0" smtClean="0">
                <a:solidFill>
                  <a:srgbClr val="FF0000"/>
                </a:solidFill>
              </a:rPr>
              <a:t>Look to</a:t>
            </a:r>
            <a:endParaRPr lang="en-US" sz="1400" b="1" dirty="0">
              <a:solidFill>
                <a:srgbClr val="FF0000"/>
              </a:solidFill>
            </a:endParaRPr>
          </a:p>
        </p:txBody>
      </p:sp>
      <p:sp>
        <p:nvSpPr>
          <p:cNvPr id="13" name="TextBox 12" descr="&quot;&quot;"/>
          <p:cNvSpPr txBox="1"/>
          <p:nvPr/>
        </p:nvSpPr>
        <p:spPr>
          <a:xfrm>
            <a:off x="6199471" y="2573671"/>
            <a:ext cx="1143000" cy="307777"/>
          </a:xfrm>
          <a:prstGeom prst="rect">
            <a:avLst/>
          </a:prstGeom>
          <a:noFill/>
        </p:spPr>
        <p:txBody>
          <a:bodyPr wrap="square" rtlCol="0">
            <a:spAutoFit/>
          </a:bodyPr>
          <a:lstStyle/>
          <a:p>
            <a:r>
              <a:rPr lang="en-US" sz="1400" b="1" dirty="0" smtClean="0">
                <a:solidFill>
                  <a:srgbClr val="FF0000"/>
                </a:solidFill>
              </a:rPr>
              <a:t>Look to</a:t>
            </a:r>
            <a:endParaRPr lang="en-US" sz="1400" b="1" dirty="0">
              <a:solidFill>
                <a:srgbClr val="FF0000"/>
              </a:solidFill>
            </a:endParaRPr>
          </a:p>
        </p:txBody>
      </p:sp>
      <p:sp>
        <p:nvSpPr>
          <p:cNvPr id="14" name="Right Arrow 13" descr="&quot;&quot;"/>
          <p:cNvSpPr/>
          <p:nvPr/>
        </p:nvSpPr>
        <p:spPr bwMode="auto">
          <a:xfrm>
            <a:off x="6368796" y="42672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5" name="TextBox 14" descr="&quot;&quot;"/>
          <p:cNvSpPr txBox="1"/>
          <p:nvPr/>
        </p:nvSpPr>
        <p:spPr>
          <a:xfrm>
            <a:off x="6311767" y="4355627"/>
            <a:ext cx="1143000" cy="307777"/>
          </a:xfrm>
          <a:prstGeom prst="rect">
            <a:avLst/>
          </a:prstGeom>
          <a:noFill/>
        </p:spPr>
        <p:txBody>
          <a:bodyPr wrap="square" rtlCol="0">
            <a:spAutoFit/>
          </a:bodyPr>
          <a:lstStyle/>
          <a:p>
            <a:r>
              <a:rPr lang="en-US" sz="1400" b="1" dirty="0" smtClean="0">
                <a:solidFill>
                  <a:srgbClr val="FF0000"/>
                </a:solidFill>
              </a:rPr>
              <a:t>Look to</a:t>
            </a:r>
            <a:endParaRPr lang="en-US" sz="1400" b="1" dirty="0">
              <a:solidFill>
                <a:srgbClr val="FF0000"/>
              </a:solidFill>
            </a:endParaRPr>
          </a:p>
        </p:txBody>
      </p:sp>
    </p:spTree>
    <p:extLst>
      <p:ext uri="{BB962C8B-B14F-4D97-AF65-F5344CB8AC3E}">
        <p14:creationId xmlns:p14="http://schemas.microsoft.com/office/powerpoint/2010/main" val="9362669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FITF Statutory Framework</a:t>
            </a:r>
            <a:endParaRPr lang="en-US"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2706120734"/>
              </p:ext>
            </p:extLst>
          </p:nvPr>
        </p:nvGraphicFramePr>
        <p:xfrm>
          <a:off x="457200" y="1722120"/>
          <a:ext cx="7924799" cy="4879796"/>
        </p:xfrm>
        <a:graphic>
          <a:graphicData uri="http://schemas.openxmlformats.org/drawingml/2006/table">
            <a:tbl>
              <a:tblPr firstRow="1" bandRow="1">
                <a:effectLst>
                  <a:innerShdw blurRad="152400">
                    <a:prstClr val="black"/>
                  </a:innerShdw>
                </a:effectLst>
                <a:tableStyleId>{93296810-A885-4BE3-A3E7-6D5BEEA58F35}</a:tableStyleId>
              </a:tblPr>
              <a:tblGrid>
                <a:gridCol w="2366584"/>
                <a:gridCol w="1818186"/>
                <a:gridCol w="3740029"/>
              </a:tblGrid>
              <a:tr h="774244">
                <a:tc>
                  <a:txBody>
                    <a:bodyPr/>
                    <a:lstStyle/>
                    <a:p>
                      <a:pPr algn="ctr"/>
                      <a:r>
                        <a:rPr lang="en-US" sz="2000" dirty="0" smtClean="0">
                          <a:solidFill>
                            <a:schemeClr val="tx1"/>
                          </a:solidFill>
                          <a:latin typeface="+mn-lt"/>
                        </a:rPr>
                        <a:t>Prior</a:t>
                      </a:r>
                      <a:r>
                        <a:rPr lang="en-US" sz="2000" baseline="0" dirty="0" smtClean="0">
                          <a:solidFill>
                            <a:schemeClr val="tx1"/>
                          </a:solidFill>
                          <a:latin typeface="+mn-lt"/>
                        </a:rPr>
                        <a:t> Art </a:t>
                      </a:r>
                    </a:p>
                    <a:p>
                      <a:pPr algn="ctr"/>
                      <a:r>
                        <a:rPr lang="en-US" sz="2000" baseline="0" dirty="0" smtClean="0">
                          <a:solidFill>
                            <a:schemeClr val="tx1"/>
                          </a:solidFill>
                          <a:latin typeface="+mn-lt"/>
                        </a:rPr>
                        <a:t>35 U.S.C. 102(a)</a:t>
                      </a:r>
                      <a:br>
                        <a:rPr lang="en-US" sz="2000" baseline="0" dirty="0" smtClean="0">
                          <a:solidFill>
                            <a:schemeClr val="tx1"/>
                          </a:solidFill>
                          <a:latin typeface="+mn-lt"/>
                        </a:rPr>
                      </a:br>
                      <a:r>
                        <a:rPr lang="en-US" sz="1600" baseline="0" dirty="0" smtClean="0">
                          <a:solidFill>
                            <a:schemeClr val="tx1"/>
                          </a:solidFill>
                          <a:latin typeface="+mn-lt"/>
                        </a:rPr>
                        <a:t>(Basis for Rejection</a:t>
                      </a:r>
                      <a:r>
                        <a:rPr lang="en-US" sz="2000" baseline="0" dirty="0" smtClean="0">
                          <a:solidFill>
                            <a:schemeClr val="tx1"/>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gridSpan="2">
                  <a:txBody>
                    <a:bodyPr/>
                    <a:lstStyle/>
                    <a:p>
                      <a:pPr algn="ctr"/>
                      <a:r>
                        <a:rPr lang="en-US" sz="2000" dirty="0" smtClean="0">
                          <a:solidFill>
                            <a:schemeClr val="tx1"/>
                          </a:solidFill>
                          <a:latin typeface="+mn-lt"/>
                        </a:rPr>
                        <a:t>Exceptions</a:t>
                      </a:r>
                    </a:p>
                    <a:p>
                      <a:pPr algn="ctr"/>
                      <a:r>
                        <a:rPr lang="en-US" sz="2000" dirty="0" smtClean="0">
                          <a:solidFill>
                            <a:schemeClr val="tx1"/>
                          </a:solidFill>
                          <a:latin typeface="+mn-lt"/>
                        </a:rPr>
                        <a:t>35 U.S.C. 102(b)</a:t>
                      </a:r>
                    </a:p>
                    <a:p>
                      <a:pPr algn="ctr"/>
                      <a:r>
                        <a:rPr lang="en-US" sz="1600" dirty="0" smtClean="0">
                          <a:solidFill>
                            <a:schemeClr val="tx1"/>
                          </a:solidFill>
                          <a:latin typeface="+mn-lt"/>
                        </a:rPr>
                        <a:t>(Not Basis</a:t>
                      </a:r>
                      <a:r>
                        <a:rPr lang="en-US" sz="1600" baseline="0" dirty="0" smtClean="0">
                          <a:solidFill>
                            <a:schemeClr val="tx1"/>
                          </a:solidFill>
                          <a:latin typeface="+mn-lt"/>
                        </a:rPr>
                        <a:t> for Rejection</a:t>
                      </a:r>
                      <a:r>
                        <a:rPr lang="en-US" sz="2000" baseline="0" dirty="0" smtClean="0">
                          <a:solidFill>
                            <a:schemeClr val="tx1"/>
                          </a:solidFill>
                          <a:latin typeface="+mn-lt"/>
                        </a:rPr>
                        <a:t>)</a:t>
                      </a:r>
                      <a:endParaRPr lang="en-US"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hMerge="1">
                  <a:txBody>
                    <a:bodyPr/>
                    <a:lstStyle/>
                    <a:p>
                      <a:pPr algn="ctr"/>
                      <a:endParaRPr lang="en-US" sz="2400" dirty="0">
                        <a:solidFill>
                          <a:srgbClr val="FFFF00"/>
                        </a:solidFill>
                      </a:endParaRPr>
                    </a:p>
                  </a:txBody>
                  <a:tcPr/>
                </a:tc>
              </a:tr>
              <a:tr h="817258">
                <a:tc rowSpan="2">
                  <a:txBody>
                    <a:bodyPr/>
                    <a:lstStyle/>
                    <a:p>
                      <a:pPr algn="ctr"/>
                      <a:r>
                        <a:rPr lang="en-US" sz="1600" b="1" dirty="0" smtClean="0">
                          <a:latin typeface="+mn-lt"/>
                        </a:rPr>
                        <a:t>102(a)(1)</a:t>
                      </a:r>
                    </a:p>
                    <a:p>
                      <a:pPr algn="ctr"/>
                      <a:r>
                        <a:rPr lang="en-US" sz="1600" dirty="0" smtClean="0">
                          <a:latin typeface="+mn-lt"/>
                        </a:rPr>
                        <a:t>Disclosure</a:t>
                      </a:r>
                      <a:r>
                        <a:rPr lang="en-US" sz="1600" baseline="0" dirty="0" smtClean="0">
                          <a:latin typeface="+mn-lt"/>
                        </a:rPr>
                        <a:t> with Prior Public Availability Date</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en-US" sz="1600" b="1" dirty="0" smtClean="0">
                          <a:solidFill>
                            <a:schemeClr val="tx1"/>
                          </a:solidFill>
                          <a:latin typeface="+mn-lt"/>
                        </a:rPr>
                        <a:t>102(b)(1)</a:t>
                      </a:r>
                      <a:endParaRPr lang="en-US" sz="1600" dirty="0" smtClean="0">
                        <a:solidFill>
                          <a:schemeClr val="tx1"/>
                        </a:solidFill>
                        <a:latin typeface="+mn-lt"/>
                      </a:endParaRPr>
                    </a:p>
                    <a:p>
                      <a:pPr algn="l"/>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latin typeface="+mn-lt"/>
                        </a:rPr>
                        <a:t>(A)</a:t>
                      </a:r>
                    </a:p>
                    <a:p>
                      <a:pPr algn="ctr"/>
                      <a:r>
                        <a:rPr lang="en-US" sz="1600" dirty="0" smtClean="0">
                          <a:solidFill>
                            <a:schemeClr val="tx1"/>
                          </a:solidFill>
                          <a:latin typeface="+mn-lt"/>
                        </a:rPr>
                        <a:t>Grace Period Disclosure by Inventor or Obtained from Inventor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774244">
                <a:tc vMerge="1">
                  <a:txBody>
                    <a:bodyPr/>
                    <a:lstStyle/>
                    <a:p>
                      <a:pPr algn="ctr"/>
                      <a:endParaRPr lang="en-US" sz="2000" dirty="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mn-lt"/>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Grace Period Intervening</a:t>
                      </a:r>
                      <a:r>
                        <a:rPr lang="en-US" sz="1600" baseline="0" dirty="0" smtClean="0">
                          <a:solidFill>
                            <a:schemeClr val="tx1"/>
                          </a:solidFill>
                          <a:latin typeface="+mn-lt"/>
                        </a:rPr>
                        <a:t> Disclosure by Third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645203">
                <a:tc rowSpan="3">
                  <a:txBody>
                    <a:bodyPr/>
                    <a:lstStyle/>
                    <a:p>
                      <a:pPr algn="ctr"/>
                      <a:r>
                        <a:rPr lang="en-US" sz="1600" b="1" dirty="0" smtClean="0">
                          <a:solidFill>
                            <a:schemeClr val="tx1"/>
                          </a:solidFill>
                          <a:latin typeface="+mn-lt"/>
                        </a:rPr>
                        <a:t>102(a)(2)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U.S. Patent,</a:t>
                      </a:r>
                    </a:p>
                    <a:p>
                      <a:pPr algn="ctr"/>
                      <a:r>
                        <a:rPr lang="en-US" sz="1600" dirty="0" smtClean="0">
                          <a:solidFill>
                            <a:schemeClr val="tx1"/>
                          </a:solidFill>
                          <a:latin typeface="+mn-lt"/>
                        </a:rPr>
                        <a:t>U.S. Patent Application, and PCT Application with Prior Filing</a:t>
                      </a:r>
                      <a:r>
                        <a:rPr lang="en-US" sz="1600" baseline="0" dirty="0" smtClean="0">
                          <a:solidFill>
                            <a:schemeClr val="tx1"/>
                          </a:solidFill>
                          <a:latin typeface="+mn-lt"/>
                        </a:rPr>
                        <a:t> Date</a:t>
                      </a:r>
                      <a:endParaRPr lang="en-US" sz="16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a:txBody>
                    <a:bodyPr/>
                    <a:lstStyle/>
                    <a:p>
                      <a:pPr algn="ctr"/>
                      <a:r>
                        <a:rPr lang="en-US" sz="1600" b="1" dirty="0" smtClean="0">
                          <a:solidFill>
                            <a:schemeClr val="tx1"/>
                          </a:solidFill>
                          <a:latin typeface="+mn-lt"/>
                        </a:rPr>
                        <a:t>102(b)(2)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b="1" dirty="0" smtClean="0">
                          <a:latin typeface="+mn-lt"/>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mn-lt"/>
                        </a:rPr>
                        <a:t>Disclosure Obtained from Inventor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851313">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Intervening</a:t>
                      </a:r>
                      <a:r>
                        <a:rPr lang="en-US" sz="1600" baseline="0" dirty="0" smtClean="0">
                          <a:solidFill>
                            <a:schemeClr val="tx1"/>
                          </a:solidFill>
                          <a:latin typeface="+mn-lt"/>
                        </a:rPr>
                        <a:t> Disclosure by Third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31520">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mn-lt"/>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Commonly</a:t>
                      </a:r>
                      <a:r>
                        <a:rPr lang="en-US" sz="1600" baseline="0" dirty="0" smtClean="0">
                          <a:solidFill>
                            <a:schemeClr val="tx1"/>
                          </a:solidFill>
                          <a:latin typeface="+mn-lt"/>
                        </a:rPr>
                        <a:t> Owned Disclosure</a:t>
                      </a:r>
                      <a:endParaRPr lang="en-US" sz="16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6</a:t>
            </a:fld>
            <a:endParaRPr lang="en-US" dirty="0"/>
          </a:p>
        </p:txBody>
      </p:sp>
    </p:spTree>
    <p:extLst>
      <p:ext uri="{BB962C8B-B14F-4D97-AF65-F5344CB8AC3E}">
        <p14:creationId xmlns:p14="http://schemas.microsoft.com/office/powerpoint/2010/main" val="8536427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Applicability of FITF </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7</a:t>
            </a:fld>
            <a:endParaRPr lang="en-US" dirty="0"/>
          </a:p>
        </p:txBody>
      </p:sp>
      <p:sp>
        <p:nvSpPr>
          <p:cNvPr id="6" name="Oval 5"/>
          <p:cNvSpPr/>
          <p:nvPr/>
        </p:nvSpPr>
        <p:spPr bwMode="auto">
          <a:xfrm>
            <a:off x="295977" y="1905000"/>
            <a:ext cx="2362200" cy="2286000"/>
          </a:xfrm>
          <a:prstGeom prst="ellipse">
            <a:avLst/>
          </a:prstGeom>
          <a:solidFill>
            <a:srgbClr val="92D05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Filed </a:t>
            </a:r>
            <a:r>
              <a:rPr lang="en-US" sz="1600" b="1" dirty="0" smtClean="0">
                <a:latin typeface="Arial" charset="0"/>
              </a:rPr>
              <a:t>before</a:t>
            </a:r>
            <a:r>
              <a:rPr lang="en-US" sz="1600" dirty="0" smtClean="0">
                <a:latin typeface="Arial" charset="0"/>
              </a:rPr>
              <a:t> March 16, 2013;</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Priority/Benefit claim </a:t>
            </a:r>
            <a:r>
              <a:rPr lang="en-US" sz="1600" b="1" dirty="0" smtClean="0">
                <a:latin typeface="Arial" charset="0"/>
              </a:rPr>
              <a:t>before</a:t>
            </a:r>
            <a:r>
              <a:rPr lang="en-US" sz="1600" dirty="0" smtClean="0">
                <a:latin typeface="Arial" charset="0"/>
              </a:rPr>
              <a:t> March 16, 2013</a:t>
            </a:r>
            <a:endParaRPr kumimoji="0" lang="en-US" sz="1600" u="none" strike="noStrike" cap="none" normalizeH="0" baseline="0" dirty="0" smtClean="0">
              <a:ln>
                <a:noFill/>
              </a:ln>
              <a:effectLst/>
              <a:latin typeface="Arial" charset="0"/>
            </a:endParaRPr>
          </a:p>
        </p:txBody>
      </p:sp>
      <p:sp>
        <p:nvSpPr>
          <p:cNvPr id="7" name="Oval 6"/>
          <p:cNvSpPr/>
          <p:nvPr/>
        </p:nvSpPr>
        <p:spPr bwMode="auto">
          <a:xfrm>
            <a:off x="6400800" y="1915427"/>
            <a:ext cx="2362200" cy="2351773"/>
          </a:xfrm>
          <a:prstGeom prst="ellipse">
            <a:avLst/>
          </a:prstGeom>
          <a:solidFill>
            <a:srgbClr val="00B0F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charset="0"/>
              </a:rPr>
              <a:t>Filed </a:t>
            </a:r>
            <a:r>
              <a:rPr kumimoji="0" lang="en-US" sz="1600" b="1" u="none" strike="noStrike" cap="none" normalizeH="0" baseline="0" dirty="0" smtClean="0">
                <a:ln>
                  <a:noFill/>
                </a:ln>
                <a:effectLst/>
                <a:latin typeface="Arial" charset="0"/>
              </a:rPr>
              <a:t>after</a:t>
            </a:r>
            <a:r>
              <a:rPr kumimoji="0" lang="en-US" sz="1600" u="none" strike="noStrike" cap="none" normalizeH="0" baseline="0" dirty="0" smtClean="0">
                <a:ln>
                  <a:noFill/>
                </a:ln>
                <a:effectLst/>
                <a:latin typeface="Arial" charset="0"/>
              </a:rPr>
              <a:t> March 16, 2013; Priority/Benefit</a:t>
            </a:r>
            <a:r>
              <a:rPr kumimoji="0" lang="en-US" sz="1600" u="none" strike="noStrike" cap="none" normalizeH="0" dirty="0" smtClean="0">
                <a:ln>
                  <a:noFill/>
                </a:ln>
                <a:effectLst/>
                <a:latin typeface="Arial" charset="0"/>
              </a:rPr>
              <a:t> claim </a:t>
            </a:r>
            <a:r>
              <a:rPr kumimoji="0" lang="en-US" sz="1600" b="1" u="none" strike="noStrike" cap="none" normalizeH="0" dirty="0" smtClean="0">
                <a:ln>
                  <a:noFill/>
                </a:ln>
                <a:effectLst/>
                <a:latin typeface="Arial" charset="0"/>
              </a:rPr>
              <a:t>after</a:t>
            </a:r>
            <a:r>
              <a:rPr kumimoji="0" lang="en-US" sz="1600" u="none" strike="noStrike" cap="none" normalizeH="0" dirty="0" smtClean="0">
                <a:ln>
                  <a:noFill/>
                </a:ln>
                <a:effectLst/>
                <a:latin typeface="Arial" charset="0"/>
              </a:rPr>
              <a:t> March 16, 2013</a:t>
            </a:r>
            <a:endParaRPr kumimoji="0" lang="en-US" sz="1600" u="none" strike="noStrike" cap="none" normalizeH="0" baseline="0" dirty="0" smtClean="0">
              <a:ln>
                <a:noFill/>
              </a:ln>
              <a:effectLst/>
              <a:latin typeface="Arial" charset="0"/>
            </a:endParaRPr>
          </a:p>
        </p:txBody>
      </p:sp>
      <p:sp>
        <p:nvSpPr>
          <p:cNvPr id="8" name="Oval 7"/>
          <p:cNvSpPr/>
          <p:nvPr/>
        </p:nvSpPr>
        <p:spPr bwMode="auto">
          <a:xfrm>
            <a:off x="3467100" y="1915427"/>
            <a:ext cx="2362200" cy="2286000"/>
          </a:xfrm>
          <a:prstGeom prst="ellipse">
            <a:avLst/>
          </a:prstGeom>
          <a:solidFill>
            <a:srgbClr val="FF0000"/>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charset="0"/>
              </a:rPr>
              <a:t>Filed </a:t>
            </a:r>
            <a:r>
              <a:rPr kumimoji="0" lang="en-US" sz="1600" b="1" u="none" strike="noStrike" cap="none" normalizeH="0" baseline="0" dirty="0" smtClean="0">
                <a:ln>
                  <a:noFill/>
                </a:ln>
                <a:effectLst/>
                <a:latin typeface="Arial" charset="0"/>
              </a:rPr>
              <a:t>after</a:t>
            </a:r>
            <a:r>
              <a:rPr kumimoji="0" lang="en-US" sz="1600" u="none" strike="noStrike" cap="none" normalizeH="0" baseline="0" dirty="0" smtClean="0">
                <a:ln>
                  <a:noFill/>
                </a:ln>
                <a:effectLst/>
                <a:latin typeface="Arial" charset="0"/>
              </a:rPr>
              <a:t> March 16, 2013; Priority</a:t>
            </a:r>
            <a:r>
              <a:rPr lang="en-US" sz="1600" dirty="0" smtClean="0">
                <a:latin typeface="Arial" charset="0"/>
              </a:rPr>
              <a:t>/Benefit claim </a:t>
            </a:r>
            <a:r>
              <a:rPr lang="en-US" sz="1600" b="1" dirty="0" smtClean="0">
                <a:latin typeface="Arial" charset="0"/>
              </a:rPr>
              <a:t>before</a:t>
            </a:r>
            <a:r>
              <a:rPr lang="en-US" sz="1600" dirty="0" smtClean="0">
                <a:latin typeface="Arial" charset="0"/>
              </a:rPr>
              <a:t> March 16, 2013</a:t>
            </a:r>
            <a:r>
              <a:rPr kumimoji="0" lang="en-US" sz="1600" u="none" strike="noStrike" cap="none" normalizeH="0" baseline="0" dirty="0" smtClean="0">
                <a:ln>
                  <a:noFill/>
                </a:ln>
                <a:effectLst/>
                <a:latin typeface="Arial" charset="0"/>
              </a:rPr>
              <a:t> </a:t>
            </a:r>
          </a:p>
        </p:txBody>
      </p:sp>
      <p:sp>
        <p:nvSpPr>
          <p:cNvPr id="9" name="TextBox 8"/>
          <p:cNvSpPr txBox="1"/>
          <p:nvPr/>
        </p:nvSpPr>
        <p:spPr>
          <a:xfrm>
            <a:off x="6840806" y="5161544"/>
            <a:ext cx="1710788" cy="369332"/>
          </a:xfrm>
          <a:prstGeom prst="rect">
            <a:avLst/>
          </a:prstGeom>
          <a:noFill/>
        </p:spPr>
        <p:txBody>
          <a:bodyPr wrap="none" rtlCol="0">
            <a:spAutoFit/>
          </a:bodyPr>
          <a:lstStyle/>
          <a:p>
            <a:pPr algn="ctr"/>
            <a:r>
              <a:rPr lang="en-US" dirty="0" smtClean="0"/>
              <a:t>AIA application</a:t>
            </a:r>
            <a:endParaRPr lang="en-US" dirty="0"/>
          </a:p>
        </p:txBody>
      </p:sp>
      <p:sp>
        <p:nvSpPr>
          <p:cNvPr id="10" name="TextBox 9"/>
          <p:cNvSpPr txBox="1"/>
          <p:nvPr/>
        </p:nvSpPr>
        <p:spPr>
          <a:xfrm>
            <a:off x="3380353" y="5165558"/>
            <a:ext cx="2535695" cy="369332"/>
          </a:xfrm>
          <a:prstGeom prst="rect">
            <a:avLst/>
          </a:prstGeom>
          <a:noFill/>
        </p:spPr>
        <p:txBody>
          <a:bodyPr wrap="none" rtlCol="0">
            <a:spAutoFit/>
          </a:bodyPr>
          <a:lstStyle/>
          <a:p>
            <a:pPr algn="ctr"/>
            <a:r>
              <a:rPr lang="en-US" dirty="0"/>
              <a:t>T</a:t>
            </a:r>
            <a:r>
              <a:rPr lang="en-US" dirty="0" smtClean="0"/>
              <a:t>ransitional application</a:t>
            </a:r>
            <a:endParaRPr lang="en-US" dirty="0"/>
          </a:p>
        </p:txBody>
      </p:sp>
      <p:sp>
        <p:nvSpPr>
          <p:cNvPr id="11" name="TextBox 10"/>
          <p:cNvSpPr txBox="1"/>
          <p:nvPr/>
        </p:nvSpPr>
        <p:spPr>
          <a:xfrm>
            <a:off x="416499" y="5174379"/>
            <a:ext cx="2121157" cy="369332"/>
          </a:xfrm>
          <a:prstGeom prst="rect">
            <a:avLst/>
          </a:prstGeom>
          <a:noFill/>
        </p:spPr>
        <p:txBody>
          <a:bodyPr wrap="none" rtlCol="0">
            <a:spAutoFit/>
          </a:bodyPr>
          <a:lstStyle/>
          <a:p>
            <a:pPr algn="ctr"/>
            <a:r>
              <a:rPr lang="en-US" dirty="0" smtClean="0"/>
              <a:t>pre-AIA application</a:t>
            </a:r>
            <a:endParaRPr lang="en-US" dirty="0"/>
          </a:p>
        </p:txBody>
      </p:sp>
      <p:cxnSp>
        <p:nvCxnSpPr>
          <p:cNvPr id="13" name="Straight Arrow Connector 12" descr="&quot;&quot;"/>
          <p:cNvCxnSpPr/>
          <p:nvPr/>
        </p:nvCxnSpPr>
        <p:spPr bwMode="auto">
          <a:xfrm>
            <a:off x="1485900" y="4353827"/>
            <a:ext cx="0" cy="6858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descr="&quot;&quot;"/>
          <p:cNvCxnSpPr/>
          <p:nvPr/>
        </p:nvCxnSpPr>
        <p:spPr bwMode="auto">
          <a:xfrm>
            <a:off x="7603977" y="4353827"/>
            <a:ext cx="0" cy="6858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descr="&quot;&quot;"/>
          <p:cNvCxnSpPr/>
          <p:nvPr/>
        </p:nvCxnSpPr>
        <p:spPr bwMode="auto">
          <a:xfrm>
            <a:off x="4648200" y="4353827"/>
            <a:ext cx="0" cy="6858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566996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455" y="228600"/>
            <a:ext cx="7332756" cy="1143000"/>
          </a:xfrm>
          <a:solidFill>
            <a:srgbClr val="00B0F0"/>
          </a:solidFill>
        </p:spPr>
        <p:txBody>
          <a:bodyPr/>
          <a:lstStyle/>
          <a:p>
            <a:r>
              <a:rPr lang="en-US" b="1" dirty="0" smtClean="0"/>
              <a:t>AIA Indicator: PAIR</a:t>
            </a:r>
            <a:endParaRPr lang="en-US"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8</a:t>
            </a:fld>
            <a:endParaRPr lang="en-US" dirty="0"/>
          </a:p>
        </p:txBody>
      </p:sp>
      <p:pic>
        <p:nvPicPr>
          <p:cNvPr id="13314" name="Picture 2" descr="PAIR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1"/>
            <a:ext cx="8669244" cy="4572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5294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AIA Indicator: Office Action Summary</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9</a:t>
            </a:fld>
            <a:endParaRPr lang="en-US" dirty="0"/>
          </a:p>
        </p:txBody>
      </p:sp>
      <p:pic>
        <p:nvPicPr>
          <p:cNvPr id="14339" name="Picture 3"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8001000" cy="47117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62971"/>
      </p:ext>
    </p:extLst>
  </p:cSld>
  <p:clrMapOvr>
    <a:masterClrMapping/>
  </p:clrMapOvr>
  <p:transition/>
</p:sld>
</file>

<file path=ppt/theme/theme1.xml><?xml version="1.0" encoding="utf-8"?>
<a:theme xmlns:a="http://schemas.openxmlformats.org/drawingml/2006/main" name="4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A574FCFF1764BB5D24959BFD0BED6" ma:contentTypeVersion="0" ma:contentTypeDescription="Create a new document." ma:contentTypeScope="" ma:versionID="cc4424d89248235f08f8be3db93bc5e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E8A59D6-0CBC-4D7B-A596-FCA4DCD65D6F}">
  <ds:schemaRefs>
    <ds:schemaRef ds:uri="http://schemas.microsoft.com/sharepoint/v3/contenttype/forms"/>
  </ds:schemaRefs>
</ds:datastoreItem>
</file>

<file path=customXml/itemProps2.xml><?xml version="1.0" encoding="utf-8"?>
<ds:datastoreItem xmlns:ds="http://schemas.openxmlformats.org/officeDocument/2006/customXml" ds:itemID="{0B89C85D-9920-4012-AE0C-D6B9020E3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6E69181-4640-479E-8EF4-EFA6BD069400}">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1649</TotalTime>
  <Words>2500</Words>
  <Application>Microsoft Office PowerPoint</Application>
  <PresentationFormat>On-screen Show (4:3)</PresentationFormat>
  <Paragraphs>479</Paragraphs>
  <Slides>41</Slides>
  <Notes>20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4_USPTO_campus</vt:lpstr>
      <vt:lpstr>1_USPTO_campus</vt:lpstr>
      <vt:lpstr>USPTO2</vt:lpstr>
      <vt:lpstr>1_USPTO2</vt:lpstr>
      <vt:lpstr>2_USPTO2</vt:lpstr>
      <vt:lpstr> USPTO Update on the Implementation of the America Invents Act: Lessons Learned in the First Six Months of the Post-Patent Reform World</vt:lpstr>
      <vt:lpstr>Obama Memorandum: Transparency and Open Government</vt:lpstr>
      <vt:lpstr>Pillars of AIA Implementation</vt:lpstr>
      <vt:lpstr>AIA Enactment Timeline</vt:lpstr>
      <vt:lpstr>First Inventor to File (FITF) (Effective March 16, 2013)</vt:lpstr>
      <vt:lpstr>FITF Statutory Framework</vt:lpstr>
      <vt:lpstr>Applicability of FITF </vt:lpstr>
      <vt:lpstr>AIA Indicator: PAIR</vt:lpstr>
      <vt:lpstr>AIA Indicator: Office Action Summary</vt:lpstr>
      <vt:lpstr>AIA Indicator: Notice of Allowability</vt:lpstr>
      <vt:lpstr> FITF Examiner Training</vt:lpstr>
      <vt:lpstr>Fee Setting (Effective March 19, 2013)</vt:lpstr>
      <vt:lpstr>Comparison of Current to Final Fees: Filing through Issue</vt:lpstr>
      <vt:lpstr>Comparison of Current to Final Fees: Filing through 3rd Stage Maintenance</vt:lpstr>
      <vt:lpstr>PowerPoint Presentation</vt:lpstr>
      <vt:lpstr>PowerPoint Presentation</vt:lpstr>
      <vt:lpstr>Micro Entity Discount (Effective March 19, 2013)</vt:lpstr>
      <vt:lpstr>Micro Entity Certification Forms: Gross Income Basis</vt:lpstr>
      <vt:lpstr>Micro Entity Certification Form: Institution of Higher Education Basis</vt:lpstr>
      <vt:lpstr>Public Forum on FITF, Patent Fees, and Micro Entity Discount</vt:lpstr>
      <vt:lpstr>PowerPoint Presentation</vt:lpstr>
      <vt:lpstr>Preissuance Submissions (Data from Sept 16, 2012 to Feb 28, 2013)</vt:lpstr>
      <vt:lpstr> </vt:lpstr>
      <vt:lpstr> </vt:lpstr>
      <vt:lpstr>Preissuance Submission: Concise Description of Relevance</vt:lpstr>
      <vt:lpstr>Preissuance Submission: Example of Concise Description of Relevance</vt:lpstr>
      <vt:lpstr>Preissuance Submission Services</vt:lpstr>
      <vt:lpstr>Patent Stack Exchange: Example</vt:lpstr>
      <vt:lpstr>Patent Stack Exchange: Example</vt:lpstr>
      <vt:lpstr>Supplemental Examination (Data from Sept 16, 2012 to Feb 28, 2013) </vt:lpstr>
      <vt:lpstr>PowerPoint Presentation</vt:lpstr>
      <vt:lpstr>Supplemental Examination: Detailed Description of Relevance</vt:lpstr>
      <vt:lpstr>Inter Partes Review (Data from Sept 16, 2012 to Feb 28, 2013)</vt:lpstr>
      <vt:lpstr>Covered Business Method Review  (Data from Sept 16, 2012 to Feb 28, 2103)</vt:lpstr>
      <vt:lpstr>Administrative Trial Petitions  (Data from Sept 16, 2012 to Feb 20, 2013)</vt:lpstr>
      <vt:lpstr>Administrative Trial Petitions (Data from Sept 16, 2012 to Feb 20, 2013)</vt:lpstr>
      <vt:lpstr>Administrative Trials: Page Limits and Requests for Waiver</vt:lpstr>
      <vt:lpstr>Administrative Trials: Written Arguments in Petitions</vt:lpstr>
      <vt:lpstr> Satellite Office Program </vt:lpstr>
      <vt:lpstr>AIA Help Center</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Pamela Rinehart</cp:lastModifiedBy>
  <cp:revision>108</cp:revision>
  <cp:lastPrinted>2013-02-22T22:20:23Z</cp:lastPrinted>
  <dcterms:created xsi:type="dcterms:W3CDTF">2012-12-04T18:31:59Z</dcterms:created>
  <dcterms:modified xsi:type="dcterms:W3CDTF">2013-04-02T22:33:25Z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0x010100187A574FCFF1764BB5D24959BFD0BED6</vt:lpwstr>
  </property>
</Properties>
</file>