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  <p:sldMasterId id="2147483686" r:id="rId6"/>
    <p:sldMasterId id="2147483698" r:id="rId7"/>
    <p:sldMasterId id="2147483710" r:id="rId8"/>
  </p:sldMasterIdLst>
  <p:notesMasterIdLst>
    <p:notesMasterId r:id="rId36"/>
  </p:notesMasterIdLst>
  <p:handoutMasterIdLst>
    <p:handoutMasterId r:id="rId37"/>
  </p:handoutMasterIdLst>
  <p:sldIdLst>
    <p:sldId id="273" r:id="rId9"/>
    <p:sldId id="325" r:id="rId10"/>
    <p:sldId id="326" r:id="rId11"/>
    <p:sldId id="322" r:id="rId12"/>
    <p:sldId id="314" r:id="rId13"/>
    <p:sldId id="347" r:id="rId14"/>
    <p:sldId id="348" r:id="rId15"/>
    <p:sldId id="329" r:id="rId16"/>
    <p:sldId id="321" r:id="rId17"/>
    <p:sldId id="339" r:id="rId18"/>
    <p:sldId id="327" r:id="rId19"/>
    <p:sldId id="328" r:id="rId20"/>
    <p:sldId id="302" r:id="rId21"/>
    <p:sldId id="306" r:id="rId22"/>
    <p:sldId id="330" r:id="rId23"/>
    <p:sldId id="335" r:id="rId24"/>
    <p:sldId id="337" r:id="rId25"/>
    <p:sldId id="338" r:id="rId26"/>
    <p:sldId id="336" r:id="rId27"/>
    <p:sldId id="340" r:id="rId28"/>
    <p:sldId id="349" r:id="rId29"/>
    <p:sldId id="350" r:id="rId30"/>
    <p:sldId id="351" r:id="rId31"/>
    <p:sldId id="346" r:id="rId32"/>
    <p:sldId id="353" r:id="rId33"/>
    <p:sldId id="352" r:id="rId34"/>
    <p:sldId id="274" r:id="rId3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58" y="-1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458648551284024E-2"/>
          <c:y val="3.7206911636045496E-2"/>
          <c:w val="0.89510472955586429"/>
          <c:h val="0.837875230873918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Inter Partes</c:v>
                </c:pt>
                <c:pt idx="1">
                  <c:v>CBM</c:v>
                </c:pt>
                <c:pt idx="2">
                  <c:v>Total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140</c:v>
                </c:pt>
                <c:pt idx="1">
                  <c:v>15</c:v>
                </c:pt>
                <c:pt idx="2">
                  <c:v>155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12-Month Projection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Inter Partes</c:v>
                </c:pt>
                <c:pt idx="1">
                  <c:v>CBM</c:v>
                </c:pt>
                <c:pt idx="2">
                  <c:v>Total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460</c:v>
                </c:pt>
                <c:pt idx="1">
                  <c:v>50</c:v>
                </c:pt>
                <c:pt idx="2">
                  <c:v>510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103040"/>
        <c:axId val="158104576"/>
      </c:barChart>
      <c:catAx>
        <c:axId val="158103040"/>
        <c:scaling>
          <c:orientation val="minMax"/>
        </c:scaling>
        <c:delete val="0"/>
        <c:axPos val="b"/>
        <c:majorTickMark val="out"/>
        <c:minorTickMark val="none"/>
        <c:tickLblPos val="nextTo"/>
        <c:crossAx val="158104576"/>
        <c:crosses val="autoZero"/>
        <c:auto val="1"/>
        <c:lblAlgn val="ctr"/>
        <c:lblOffset val="100"/>
        <c:noMultiLvlLbl val="0"/>
      </c:catAx>
      <c:valAx>
        <c:axId val="158104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8103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9807318202871698"/>
          <c:y val="0.38608364926606398"/>
          <c:w val="0.30258041274252484"/>
          <c:h val="0.1599314668999708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Judges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Sheet1!$A$2:$A$11</c:f>
              <c:strCache>
                <c:ptCount val="10"/>
                <c:pt idx="0">
                  <c:v>1900</c:v>
                </c:pt>
                <c:pt idx="1">
                  <c:v>1920</c:v>
                </c:pt>
                <c:pt idx="2">
                  <c:v>1940</c:v>
                </c:pt>
                <c:pt idx="3">
                  <c:v>1960</c:v>
                </c:pt>
                <c:pt idx="4">
                  <c:v>1980</c:v>
                </c:pt>
                <c:pt idx="5">
                  <c:v>1990</c:v>
                </c:pt>
                <c:pt idx="6">
                  <c:v>2000</c:v>
                </c:pt>
                <c:pt idx="7">
                  <c:v>2010</c:v>
                </c:pt>
                <c:pt idx="8">
                  <c:v>2012</c:v>
                </c:pt>
                <c:pt idx="9">
                  <c:v>2013 Goal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</c:v>
                </c:pt>
                <c:pt idx="1">
                  <c:v>5</c:v>
                </c:pt>
                <c:pt idx="2">
                  <c:v>9</c:v>
                </c:pt>
                <c:pt idx="3">
                  <c:v>13</c:v>
                </c:pt>
                <c:pt idx="4">
                  <c:v>13</c:v>
                </c:pt>
                <c:pt idx="5">
                  <c:v>47</c:v>
                </c:pt>
                <c:pt idx="6">
                  <c:v>68</c:v>
                </c:pt>
                <c:pt idx="7">
                  <c:v>81</c:v>
                </c:pt>
                <c:pt idx="8">
                  <c:v>160</c:v>
                </c:pt>
                <c:pt idx="9">
                  <c:v>211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6"/>
        <c:axId val="161311360"/>
        <c:axId val="161321344"/>
      </c:barChart>
      <c:catAx>
        <c:axId val="161311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61321344"/>
        <c:crosses val="autoZero"/>
        <c:auto val="1"/>
        <c:lblAlgn val="ctr"/>
        <c:lblOffset val="100"/>
        <c:noMultiLvlLbl val="0"/>
      </c:catAx>
      <c:valAx>
        <c:axId val="161321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6131136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CE1CED-5822-4D39-A4B5-2A7569FAF886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0F1F37-727D-4BAA-B718-E1B1A7982AF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dirty="0" smtClean="0">
              <a:solidFill>
                <a:schemeClr val="bg1"/>
              </a:solidFill>
            </a:rPr>
            <a:t>Umbrella Trial Rules</a:t>
          </a:r>
        </a:p>
        <a:p>
          <a:pPr>
            <a:spcAft>
              <a:spcPts val="0"/>
            </a:spcAft>
          </a:pPr>
          <a:r>
            <a:rPr lang="en-US" dirty="0" smtClean="0">
              <a:solidFill>
                <a:schemeClr val="bg1"/>
              </a:solidFill>
            </a:rPr>
            <a:t>§§ 42.1 – 42.80</a:t>
          </a:r>
          <a:endParaRPr lang="en-US" dirty="0">
            <a:solidFill>
              <a:schemeClr val="bg1"/>
            </a:solidFill>
          </a:endParaRPr>
        </a:p>
      </dgm:t>
    </dgm:pt>
    <dgm:pt modelId="{57A2D33C-D366-4098-9A3D-854A2EF35EB4}" type="parTrans" cxnId="{01D27323-2FD5-41D5-8B3E-0290A63F52AF}">
      <dgm:prSet/>
      <dgm:spPr/>
      <dgm:t>
        <a:bodyPr/>
        <a:lstStyle/>
        <a:p>
          <a:endParaRPr lang="en-US"/>
        </a:p>
      </dgm:t>
    </dgm:pt>
    <dgm:pt modelId="{3583BFB1-0264-412D-96D6-BA97CFB6BC45}" type="sibTrans" cxnId="{01D27323-2FD5-41D5-8B3E-0290A63F52AF}">
      <dgm:prSet/>
      <dgm:spPr/>
      <dgm:t>
        <a:bodyPr/>
        <a:lstStyle/>
        <a:p>
          <a:endParaRPr lang="en-US"/>
        </a:p>
      </dgm:t>
    </dgm:pt>
    <dgm:pt modelId="{AD402947-4E34-4E1E-B0C3-5EB55789CF39}">
      <dgm:prSet phldrT="[Text]"/>
      <dgm:spPr>
        <a:solidFill>
          <a:srgbClr val="7030A0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i="1" dirty="0" smtClean="0"/>
            <a:t>Inter </a:t>
          </a:r>
          <a:r>
            <a:rPr lang="en-US" i="1" dirty="0" err="1" smtClean="0"/>
            <a:t>Partes</a:t>
          </a:r>
          <a:r>
            <a:rPr lang="en-US" i="1" dirty="0" smtClean="0"/>
            <a:t> </a:t>
          </a:r>
          <a:r>
            <a:rPr lang="en-US" dirty="0" smtClean="0"/>
            <a:t>Review</a:t>
          </a:r>
        </a:p>
        <a:p>
          <a:pPr>
            <a:spcAft>
              <a:spcPts val="0"/>
            </a:spcAft>
          </a:pPr>
          <a:r>
            <a:rPr lang="en-US" dirty="0" smtClean="0"/>
            <a:t>§§ 42.100 – 42.123</a:t>
          </a:r>
          <a:endParaRPr lang="en-US" dirty="0"/>
        </a:p>
      </dgm:t>
    </dgm:pt>
    <dgm:pt modelId="{03AB1137-5DE0-4356-A973-18E7A19D1A32}" type="parTrans" cxnId="{6449F1CF-3401-4C27-8A12-D8FC682EDAB2}">
      <dgm:prSet/>
      <dgm:spPr/>
      <dgm:t>
        <a:bodyPr/>
        <a:lstStyle/>
        <a:p>
          <a:endParaRPr lang="en-US"/>
        </a:p>
      </dgm:t>
    </dgm:pt>
    <dgm:pt modelId="{42707FBA-745E-4404-AACF-44A743122E53}" type="sibTrans" cxnId="{6449F1CF-3401-4C27-8A12-D8FC682EDAB2}">
      <dgm:prSet/>
      <dgm:spPr/>
      <dgm:t>
        <a:bodyPr/>
        <a:lstStyle/>
        <a:p>
          <a:endParaRPr lang="en-US"/>
        </a:p>
      </dgm:t>
    </dgm:pt>
    <dgm:pt modelId="{F7869EA1-0A8E-48F1-AB74-125CE3E44C98}">
      <dgm:prSet phldrT="[Text]"/>
      <dgm:spPr>
        <a:solidFill>
          <a:srgbClr val="7030A0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mtClean="0"/>
            <a:t>Post-Grant Review</a:t>
          </a:r>
        </a:p>
        <a:p>
          <a:pPr>
            <a:spcAft>
              <a:spcPts val="0"/>
            </a:spcAft>
          </a:pPr>
          <a:r>
            <a:rPr lang="en-US" smtClean="0"/>
            <a:t>§§ 42.200 – 42.224 </a:t>
          </a:r>
          <a:endParaRPr lang="en-US" dirty="0"/>
        </a:p>
      </dgm:t>
    </dgm:pt>
    <dgm:pt modelId="{93B3DB22-95FB-496B-B109-E1FE9E2B166A}" type="parTrans" cxnId="{E1E8F2D3-E6BC-4961-8B68-E28A03401221}">
      <dgm:prSet/>
      <dgm:spPr/>
      <dgm:t>
        <a:bodyPr/>
        <a:lstStyle/>
        <a:p>
          <a:endParaRPr lang="en-US"/>
        </a:p>
      </dgm:t>
    </dgm:pt>
    <dgm:pt modelId="{51B00E31-46A8-49A5-A859-16A6C546192B}" type="sibTrans" cxnId="{E1E8F2D3-E6BC-4961-8B68-E28A03401221}">
      <dgm:prSet/>
      <dgm:spPr/>
      <dgm:t>
        <a:bodyPr/>
        <a:lstStyle/>
        <a:p>
          <a:endParaRPr lang="en-US"/>
        </a:p>
      </dgm:t>
    </dgm:pt>
    <dgm:pt modelId="{951B17EB-2481-4960-B892-42356F662532}">
      <dgm:prSet phldrT="[Text]"/>
      <dgm:spPr>
        <a:solidFill>
          <a:srgbClr val="7030A0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dirty="0" smtClean="0"/>
            <a:t>Covered Business Method (CBM) Patent Review</a:t>
          </a:r>
        </a:p>
        <a:p>
          <a:pPr>
            <a:spcAft>
              <a:spcPts val="0"/>
            </a:spcAft>
          </a:pPr>
          <a:r>
            <a:rPr lang="en-US" dirty="0" smtClean="0"/>
            <a:t>§§ 42.300 – 42.304 </a:t>
          </a:r>
          <a:endParaRPr lang="en-US" dirty="0"/>
        </a:p>
      </dgm:t>
    </dgm:pt>
    <dgm:pt modelId="{368686B3-36FD-42DF-B32D-BFD16365EBEF}" type="parTrans" cxnId="{AF9928DF-996C-452B-B522-94D8328757F2}">
      <dgm:prSet/>
      <dgm:spPr/>
      <dgm:t>
        <a:bodyPr/>
        <a:lstStyle/>
        <a:p>
          <a:endParaRPr lang="en-US"/>
        </a:p>
      </dgm:t>
    </dgm:pt>
    <dgm:pt modelId="{08C78F28-1F3D-4B11-BA88-445EB3B78897}" type="sibTrans" cxnId="{AF9928DF-996C-452B-B522-94D8328757F2}">
      <dgm:prSet/>
      <dgm:spPr/>
      <dgm:t>
        <a:bodyPr/>
        <a:lstStyle/>
        <a:p>
          <a:endParaRPr lang="en-US"/>
        </a:p>
      </dgm:t>
    </dgm:pt>
    <dgm:pt modelId="{A8706DDF-EE4A-4088-BF38-4DF1C1F3BE24}">
      <dgm:prSet phldrT="[Text]"/>
      <dgm:spPr>
        <a:solidFill>
          <a:srgbClr val="7030A0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dirty="0" smtClean="0"/>
            <a:t>Derivation Proceeding</a:t>
          </a:r>
        </a:p>
        <a:p>
          <a:pPr>
            <a:spcAft>
              <a:spcPts val="0"/>
            </a:spcAft>
          </a:pPr>
          <a:r>
            <a:rPr lang="en-US" dirty="0" smtClean="0"/>
            <a:t>Proposed §§ 42.400 – 42.412 </a:t>
          </a:r>
          <a:endParaRPr lang="en-US" dirty="0"/>
        </a:p>
      </dgm:t>
    </dgm:pt>
    <dgm:pt modelId="{30F293B7-4801-44DF-83DD-48083EAFBD08}" type="parTrans" cxnId="{E089C233-3D28-4DF2-AE80-3A17A0EDF375}">
      <dgm:prSet/>
      <dgm:spPr/>
      <dgm:t>
        <a:bodyPr/>
        <a:lstStyle/>
        <a:p>
          <a:endParaRPr lang="en-US"/>
        </a:p>
      </dgm:t>
    </dgm:pt>
    <dgm:pt modelId="{C4C14EA9-CB57-4B19-9A6F-80D97BE593C0}" type="sibTrans" cxnId="{E089C233-3D28-4DF2-AE80-3A17A0EDF375}">
      <dgm:prSet/>
      <dgm:spPr/>
      <dgm:t>
        <a:bodyPr/>
        <a:lstStyle/>
        <a:p>
          <a:endParaRPr lang="en-US"/>
        </a:p>
      </dgm:t>
    </dgm:pt>
    <dgm:pt modelId="{E12DA7B7-DEB4-4779-B213-AED5C6617586}" type="pres">
      <dgm:prSet presAssocID="{B0CE1CED-5822-4D39-A4B5-2A7569FAF88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CD71C2-3339-456C-853B-9D444C4669BA}" type="pres">
      <dgm:prSet presAssocID="{B0CE1CED-5822-4D39-A4B5-2A7569FAF886}" presName="matrix" presStyleCnt="0"/>
      <dgm:spPr/>
      <dgm:t>
        <a:bodyPr/>
        <a:lstStyle/>
        <a:p>
          <a:endParaRPr lang="en-US"/>
        </a:p>
      </dgm:t>
    </dgm:pt>
    <dgm:pt modelId="{DD03213A-F0EA-4BE1-A40F-C803F5D88B19}" type="pres">
      <dgm:prSet presAssocID="{B0CE1CED-5822-4D39-A4B5-2A7569FAF886}" presName="tile1" presStyleLbl="node1" presStyleIdx="0" presStyleCnt="4" custLinFactNeighborX="1852"/>
      <dgm:spPr/>
      <dgm:t>
        <a:bodyPr/>
        <a:lstStyle/>
        <a:p>
          <a:endParaRPr lang="en-US"/>
        </a:p>
      </dgm:t>
    </dgm:pt>
    <dgm:pt modelId="{F5A440DC-7011-4078-B30E-8B2A942B483C}" type="pres">
      <dgm:prSet presAssocID="{B0CE1CED-5822-4D39-A4B5-2A7569FAF88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0E136-68AB-484D-9CB1-69E2DDC8A358}" type="pres">
      <dgm:prSet presAssocID="{B0CE1CED-5822-4D39-A4B5-2A7569FAF886}" presName="tile2" presStyleLbl="node1" presStyleIdx="1" presStyleCnt="4"/>
      <dgm:spPr/>
      <dgm:t>
        <a:bodyPr/>
        <a:lstStyle/>
        <a:p>
          <a:endParaRPr lang="en-US"/>
        </a:p>
      </dgm:t>
    </dgm:pt>
    <dgm:pt modelId="{8DA31DCD-D9F9-453E-B500-855496702652}" type="pres">
      <dgm:prSet presAssocID="{B0CE1CED-5822-4D39-A4B5-2A7569FAF88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66B104-4332-4F70-B44C-95075AF314D8}" type="pres">
      <dgm:prSet presAssocID="{B0CE1CED-5822-4D39-A4B5-2A7569FAF886}" presName="tile3" presStyleLbl="node1" presStyleIdx="2" presStyleCnt="4" custScaleX="100000" custLinFactNeighborX="1852"/>
      <dgm:spPr/>
      <dgm:t>
        <a:bodyPr/>
        <a:lstStyle/>
        <a:p>
          <a:endParaRPr lang="en-US"/>
        </a:p>
      </dgm:t>
    </dgm:pt>
    <dgm:pt modelId="{17EEE374-6B23-439A-AB97-766DE4EF5EA8}" type="pres">
      <dgm:prSet presAssocID="{B0CE1CED-5822-4D39-A4B5-2A7569FAF88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9D2ED2-AF30-42B2-BA00-BB59A21A75FF}" type="pres">
      <dgm:prSet presAssocID="{B0CE1CED-5822-4D39-A4B5-2A7569FAF886}" presName="tile4" presStyleLbl="node1" presStyleIdx="3" presStyleCnt="4" custLinFactNeighborY="-702"/>
      <dgm:spPr/>
      <dgm:t>
        <a:bodyPr/>
        <a:lstStyle/>
        <a:p>
          <a:endParaRPr lang="en-US"/>
        </a:p>
      </dgm:t>
    </dgm:pt>
    <dgm:pt modelId="{A26C4947-6B81-43C3-A4F1-2FD496CC3F8E}" type="pres">
      <dgm:prSet presAssocID="{B0CE1CED-5822-4D39-A4B5-2A7569FAF88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B44080-20C4-4F94-A585-6D3EC89BFAB9}" type="pres">
      <dgm:prSet presAssocID="{B0CE1CED-5822-4D39-A4B5-2A7569FAF886}" presName="centerTile" presStyleLbl="fgShp" presStyleIdx="0" presStyleCnt="1" custScaleX="166667" custScaleY="116291" custLinFactNeighborX="0" custLinFactNeighborY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AF9928DF-996C-452B-B522-94D8328757F2}" srcId="{F80F1F37-727D-4BAA-B718-E1B1A7982AF2}" destId="{951B17EB-2481-4960-B892-42356F662532}" srcOrd="2" destOrd="0" parTransId="{368686B3-36FD-42DF-B32D-BFD16365EBEF}" sibTransId="{08C78F28-1F3D-4B11-BA88-445EB3B78897}"/>
    <dgm:cxn modelId="{47ED52DF-9941-4F22-AA70-7C0068B9D44D}" type="presOf" srcId="{951B17EB-2481-4960-B892-42356F662532}" destId="{A466B104-4332-4F70-B44C-95075AF314D8}" srcOrd="0" destOrd="0" presId="urn:microsoft.com/office/officeart/2005/8/layout/matrix1"/>
    <dgm:cxn modelId="{9ED05AC0-5F29-4696-BD55-B7F5A5A44417}" type="presOf" srcId="{A8706DDF-EE4A-4088-BF38-4DF1C1F3BE24}" destId="{A26C4947-6B81-43C3-A4F1-2FD496CC3F8E}" srcOrd="1" destOrd="0" presId="urn:microsoft.com/office/officeart/2005/8/layout/matrix1"/>
    <dgm:cxn modelId="{E089C233-3D28-4DF2-AE80-3A17A0EDF375}" srcId="{F80F1F37-727D-4BAA-B718-E1B1A7982AF2}" destId="{A8706DDF-EE4A-4088-BF38-4DF1C1F3BE24}" srcOrd="3" destOrd="0" parTransId="{30F293B7-4801-44DF-83DD-48083EAFBD08}" sibTransId="{C4C14EA9-CB57-4B19-9A6F-80D97BE593C0}"/>
    <dgm:cxn modelId="{1EA5C39B-9E66-4743-A120-0D8F773BA8C7}" type="presOf" srcId="{AD402947-4E34-4E1E-B0C3-5EB55789CF39}" destId="{DD03213A-F0EA-4BE1-A40F-C803F5D88B19}" srcOrd="0" destOrd="0" presId="urn:microsoft.com/office/officeart/2005/8/layout/matrix1"/>
    <dgm:cxn modelId="{E1E8F2D3-E6BC-4961-8B68-E28A03401221}" srcId="{F80F1F37-727D-4BAA-B718-E1B1A7982AF2}" destId="{F7869EA1-0A8E-48F1-AB74-125CE3E44C98}" srcOrd="1" destOrd="0" parTransId="{93B3DB22-95FB-496B-B109-E1FE9E2B166A}" sibTransId="{51B00E31-46A8-49A5-A859-16A6C546192B}"/>
    <dgm:cxn modelId="{5B387B5C-423C-4A24-A3A9-9AFAB8F4F73F}" type="presOf" srcId="{F80F1F37-727D-4BAA-B718-E1B1A7982AF2}" destId="{EFB44080-20C4-4F94-A585-6D3EC89BFAB9}" srcOrd="0" destOrd="0" presId="urn:microsoft.com/office/officeart/2005/8/layout/matrix1"/>
    <dgm:cxn modelId="{85553602-2CAA-4F3D-BEA3-10731B95A32D}" type="presOf" srcId="{951B17EB-2481-4960-B892-42356F662532}" destId="{17EEE374-6B23-439A-AB97-766DE4EF5EA8}" srcOrd="1" destOrd="0" presId="urn:microsoft.com/office/officeart/2005/8/layout/matrix1"/>
    <dgm:cxn modelId="{9A590336-ED5D-4A81-A23B-BF7A3AF2BC37}" type="presOf" srcId="{AD402947-4E34-4E1E-B0C3-5EB55789CF39}" destId="{F5A440DC-7011-4078-B30E-8B2A942B483C}" srcOrd="1" destOrd="0" presId="urn:microsoft.com/office/officeart/2005/8/layout/matrix1"/>
    <dgm:cxn modelId="{6449F1CF-3401-4C27-8A12-D8FC682EDAB2}" srcId="{F80F1F37-727D-4BAA-B718-E1B1A7982AF2}" destId="{AD402947-4E34-4E1E-B0C3-5EB55789CF39}" srcOrd="0" destOrd="0" parTransId="{03AB1137-5DE0-4356-A973-18E7A19D1A32}" sibTransId="{42707FBA-745E-4404-AACF-44A743122E53}"/>
    <dgm:cxn modelId="{01D27323-2FD5-41D5-8B3E-0290A63F52AF}" srcId="{B0CE1CED-5822-4D39-A4B5-2A7569FAF886}" destId="{F80F1F37-727D-4BAA-B718-E1B1A7982AF2}" srcOrd="0" destOrd="0" parTransId="{57A2D33C-D366-4098-9A3D-854A2EF35EB4}" sibTransId="{3583BFB1-0264-412D-96D6-BA97CFB6BC45}"/>
    <dgm:cxn modelId="{9A7F1AA8-21A3-4AAB-915E-1A0F6AAD00F0}" type="presOf" srcId="{F7869EA1-0A8E-48F1-AB74-125CE3E44C98}" destId="{0440E136-68AB-484D-9CB1-69E2DDC8A358}" srcOrd="0" destOrd="0" presId="urn:microsoft.com/office/officeart/2005/8/layout/matrix1"/>
    <dgm:cxn modelId="{0D102B4F-D4FC-4C0B-98E1-075F3945ACC6}" type="presOf" srcId="{A8706DDF-EE4A-4088-BF38-4DF1C1F3BE24}" destId="{A39D2ED2-AF30-42B2-BA00-BB59A21A75FF}" srcOrd="0" destOrd="0" presId="urn:microsoft.com/office/officeart/2005/8/layout/matrix1"/>
    <dgm:cxn modelId="{8ACE13BA-6280-4126-B5A3-F027A60F6379}" type="presOf" srcId="{F7869EA1-0A8E-48F1-AB74-125CE3E44C98}" destId="{8DA31DCD-D9F9-453E-B500-855496702652}" srcOrd="1" destOrd="0" presId="urn:microsoft.com/office/officeart/2005/8/layout/matrix1"/>
    <dgm:cxn modelId="{53309F0F-3383-44E0-B19B-1B1DCEEA20F3}" type="presOf" srcId="{B0CE1CED-5822-4D39-A4B5-2A7569FAF886}" destId="{E12DA7B7-DEB4-4779-B213-AED5C6617586}" srcOrd="0" destOrd="0" presId="urn:microsoft.com/office/officeart/2005/8/layout/matrix1"/>
    <dgm:cxn modelId="{A8BF767B-AE76-4D72-A98B-FD63E324908B}" type="presParOf" srcId="{E12DA7B7-DEB4-4779-B213-AED5C6617586}" destId="{B2CD71C2-3339-456C-853B-9D444C4669BA}" srcOrd="0" destOrd="0" presId="urn:microsoft.com/office/officeart/2005/8/layout/matrix1"/>
    <dgm:cxn modelId="{7C8E79B8-9963-4CC8-A488-1110229B0684}" type="presParOf" srcId="{B2CD71C2-3339-456C-853B-9D444C4669BA}" destId="{DD03213A-F0EA-4BE1-A40F-C803F5D88B19}" srcOrd="0" destOrd="0" presId="urn:microsoft.com/office/officeart/2005/8/layout/matrix1"/>
    <dgm:cxn modelId="{B1E7F926-9395-4DB8-9019-CAA7ACFE15AE}" type="presParOf" srcId="{B2CD71C2-3339-456C-853B-9D444C4669BA}" destId="{F5A440DC-7011-4078-B30E-8B2A942B483C}" srcOrd="1" destOrd="0" presId="urn:microsoft.com/office/officeart/2005/8/layout/matrix1"/>
    <dgm:cxn modelId="{7AEB138F-1149-4663-9301-623DDE090CD5}" type="presParOf" srcId="{B2CD71C2-3339-456C-853B-9D444C4669BA}" destId="{0440E136-68AB-484D-9CB1-69E2DDC8A358}" srcOrd="2" destOrd="0" presId="urn:microsoft.com/office/officeart/2005/8/layout/matrix1"/>
    <dgm:cxn modelId="{76E9F2D8-E71D-462F-BA07-10364806257E}" type="presParOf" srcId="{B2CD71C2-3339-456C-853B-9D444C4669BA}" destId="{8DA31DCD-D9F9-453E-B500-855496702652}" srcOrd="3" destOrd="0" presId="urn:microsoft.com/office/officeart/2005/8/layout/matrix1"/>
    <dgm:cxn modelId="{71377973-88B0-408B-9497-C71F0627336A}" type="presParOf" srcId="{B2CD71C2-3339-456C-853B-9D444C4669BA}" destId="{A466B104-4332-4F70-B44C-95075AF314D8}" srcOrd="4" destOrd="0" presId="urn:microsoft.com/office/officeart/2005/8/layout/matrix1"/>
    <dgm:cxn modelId="{DC122E41-9FC6-4518-BB51-F1418936F54C}" type="presParOf" srcId="{B2CD71C2-3339-456C-853B-9D444C4669BA}" destId="{17EEE374-6B23-439A-AB97-766DE4EF5EA8}" srcOrd="5" destOrd="0" presId="urn:microsoft.com/office/officeart/2005/8/layout/matrix1"/>
    <dgm:cxn modelId="{52092F32-8A63-42C8-9EAA-F4CE8CD4292E}" type="presParOf" srcId="{B2CD71C2-3339-456C-853B-9D444C4669BA}" destId="{A39D2ED2-AF30-42B2-BA00-BB59A21A75FF}" srcOrd="6" destOrd="0" presId="urn:microsoft.com/office/officeart/2005/8/layout/matrix1"/>
    <dgm:cxn modelId="{B49EA67E-A08B-4645-B771-31AA71D1FEE8}" type="presParOf" srcId="{B2CD71C2-3339-456C-853B-9D444C4669BA}" destId="{A26C4947-6B81-43C3-A4F1-2FD496CC3F8E}" srcOrd="7" destOrd="0" presId="urn:microsoft.com/office/officeart/2005/8/layout/matrix1"/>
    <dgm:cxn modelId="{0F71C770-E69D-47EB-85DD-BA463BBD0559}" type="presParOf" srcId="{E12DA7B7-DEB4-4779-B213-AED5C6617586}" destId="{EFB44080-20C4-4F94-A585-6D3EC89BFAB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3213A-F0EA-4BE1-A40F-C803F5D88B19}">
      <dsp:nvSpPr>
        <dsp:cNvPr id="0" name=""/>
        <dsp:cNvSpPr/>
      </dsp:nvSpPr>
      <dsp:spPr>
        <a:xfrm rot="16200000">
          <a:off x="1059265" y="-983059"/>
          <a:ext cx="2148681" cy="4114800"/>
        </a:xfrm>
        <a:prstGeom prst="round1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500" i="1" kern="1200" dirty="0" smtClean="0"/>
            <a:t>Inter </a:t>
          </a:r>
          <a:r>
            <a:rPr lang="en-US" sz="2500" i="1" kern="1200" dirty="0" err="1" smtClean="0"/>
            <a:t>Partes</a:t>
          </a:r>
          <a:r>
            <a:rPr lang="en-US" sz="2500" i="1" kern="1200" dirty="0" smtClean="0"/>
            <a:t> </a:t>
          </a:r>
          <a:r>
            <a:rPr lang="en-US" sz="2500" kern="1200" dirty="0" smtClean="0"/>
            <a:t>Review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500" kern="1200" dirty="0" smtClean="0"/>
            <a:t>§§ 42.100 – 42.123</a:t>
          </a:r>
          <a:endParaRPr lang="en-US" sz="2500" kern="1200" dirty="0"/>
        </a:p>
      </dsp:txBody>
      <dsp:txXfrm rot="5400000">
        <a:off x="76206" y="0"/>
        <a:ext cx="4114800" cy="1611511"/>
      </dsp:txXfrm>
    </dsp:sp>
    <dsp:sp modelId="{0440E136-68AB-484D-9CB1-69E2DDC8A358}">
      <dsp:nvSpPr>
        <dsp:cNvPr id="0" name=""/>
        <dsp:cNvSpPr/>
      </dsp:nvSpPr>
      <dsp:spPr>
        <a:xfrm>
          <a:off x="4114800" y="0"/>
          <a:ext cx="4114800" cy="2148681"/>
        </a:xfrm>
        <a:prstGeom prst="round1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500" kern="1200" smtClean="0"/>
            <a:t>Post-Grant Review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500" kern="1200" smtClean="0"/>
            <a:t>§§ 42.200 – 42.224 </a:t>
          </a:r>
          <a:endParaRPr lang="en-US" sz="2500" kern="1200" dirty="0"/>
        </a:p>
      </dsp:txBody>
      <dsp:txXfrm>
        <a:off x="4114800" y="0"/>
        <a:ext cx="4114800" cy="1611511"/>
      </dsp:txXfrm>
    </dsp:sp>
    <dsp:sp modelId="{A466B104-4332-4F70-B44C-95075AF314D8}">
      <dsp:nvSpPr>
        <dsp:cNvPr id="0" name=""/>
        <dsp:cNvSpPr/>
      </dsp:nvSpPr>
      <dsp:spPr>
        <a:xfrm rot="10800000">
          <a:off x="76206" y="2148681"/>
          <a:ext cx="4114800" cy="2148681"/>
        </a:xfrm>
        <a:prstGeom prst="round1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500" kern="1200" dirty="0" smtClean="0"/>
            <a:t>Covered Business Method (CBM) Patent Review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500" kern="1200" dirty="0" smtClean="0"/>
            <a:t>§§ 42.300 – 42.304 </a:t>
          </a:r>
          <a:endParaRPr lang="en-US" sz="2500" kern="1200" dirty="0"/>
        </a:p>
      </dsp:txBody>
      <dsp:txXfrm rot="10800000">
        <a:off x="76206" y="2685851"/>
        <a:ext cx="4114800" cy="1611511"/>
      </dsp:txXfrm>
    </dsp:sp>
    <dsp:sp modelId="{A39D2ED2-AF30-42B2-BA00-BB59A21A75FF}">
      <dsp:nvSpPr>
        <dsp:cNvPr id="0" name=""/>
        <dsp:cNvSpPr/>
      </dsp:nvSpPr>
      <dsp:spPr>
        <a:xfrm rot="5400000">
          <a:off x="5097859" y="1150538"/>
          <a:ext cx="2148681" cy="4114800"/>
        </a:xfrm>
        <a:prstGeom prst="round1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500" kern="1200" dirty="0" smtClean="0"/>
            <a:t>Derivation Proceeding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500" kern="1200" dirty="0" smtClean="0"/>
            <a:t>Proposed §§ 42.400 – 42.412 </a:t>
          </a:r>
          <a:endParaRPr lang="en-US" sz="2500" kern="1200" dirty="0"/>
        </a:p>
      </dsp:txBody>
      <dsp:txXfrm rot="-5400000">
        <a:off x="4114800" y="2670767"/>
        <a:ext cx="4114800" cy="1611511"/>
      </dsp:txXfrm>
    </dsp:sp>
    <dsp:sp modelId="{EFB44080-20C4-4F94-A585-6D3EC89BFAB9}">
      <dsp:nvSpPr>
        <dsp:cNvPr id="0" name=""/>
        <dsp:cNvSpPr/>
      </dsp:nvSpPr>
      <dsp:spPr>
        <a:xfrm>
          <a:off x="2057395" y="1524000"/>
          <a:ext cx="4114808" cy="124936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500" kern="1200" dirty="0" smtClean="0">
              <a:solidFill>
                <a:schemeClr val="bg1"/>
              </a:solidFill>
            </a:rPr>
            <a:t>Umbrella Trial Rules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500" kern="1200" dirty="0" smtClean="0">
              <a:solidFill>
                <a:schemeClr val="bg1"/>
              </a:solidFill>
            </a:rPr>
            <a:t>§§ 42.1 – 42.80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2118384" y="1584989"/>
        <a:ext cx="3992830" cy="1127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0.46078</cdr:x>
      <cdr:y>0.77778</cdr:y>
    </cdr:from>
    <cdr:to>
      <cdr:x>0.5196</cdr:x>
      <cdr:y>0.85469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81400" y="3200400"/>
          <a:ext cx="457172" cy="3164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15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0.2451</cdr:x>
      <cdr:y>0.16667</cdr:y>
    </cdr:from>
    <cdr:to>
      <cdr:x>0.33333</cdr:x>
      <cdr:y>0.2963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05000" y="685800"/>
          <a:ext cx="6858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460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0.53922</cdr:x>
      <cdr:y>0.74074</cdr:y>
    </cdr:from>
    <cdr:to>
      <cdr:x>0.61765</cdr:x>
      <cdr:y>0.85828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91000" y="3048000"/>
          <a:ext cx="609589" cy="4836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50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0.83333</cdr:x>
      <cdr:y>0.09259</cdr:y>
    </cdr:from>
    <cdr:to>
      <cdr:x>0.92156</cdr:x>
      <cdr:y>0.2037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477000" y="381000"/>
          <a:ext cx="685759" cy="457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510</a:t>
          </a:r>
          <a:endParaRPr lang="en-US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EC765-90E6-4DFC-A403-F11F763F5314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9C0C5-9DBD-44CC-9123-DF8415681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3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7D99AB-ECD8-45E1-B102-18C226ADECFB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1468E3-24F0-4C8C-8680-EFF90AAFD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91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173">
              <a:defRPr sz="2800" b="1">
                <a:solidFill>
                  <a:schemeClr val="hlink"/>
                </a:solidFill>
                <a:latin typeface="Tw Cen MT" pitchFamily="34" charset="0"/>
              </a:defRPr>
            </a:lvl1pPr>
            <a:lvl2pPr marL="742780" indent="-285684" defTabSz="941173">
              <a:defRPr sz="2800" b="1">
                <a:solidFill>
                  <a:schemeClr val="hlink"/>
                </a:solidFill>
                <a:latin typeface="Tw Cen MT" pitchFamily="34" charset="0"/>
              </a:defRPr>
            </a:lvl2pPr>
            <a:lvl3pPr marL="1142738" indent="-228547" defTabSz="941173">
              <a:defRPr sz="2800" b="1">
                <a:solidFill>
                  <a:schemeClr val="hlink"/>
                </a:solidFill>
                <a:latin typeface="Tw Cen MT" pitchFamily="34" charset="0"/>
              </a:defRPr>
            </a:lvl3pPr>
            <a:lvl4pPr marL="1599834" indent="-228547" defTabSz="941173">
              <a:defRPr sz="2800" b="1">
                <a:solidFill>
                  <a:schemeClr val="hlink"/>
                </a:solidFill>
                <a:latin typeface="Tw Cen MT" pitchFamily="34" charset="0"/>
              </a:defRPr>
            </a:lvl4pPr>
            <a:lvl5pPr marL="2056930" indent="-228547" defTabSz="941173">
              <a:defRPr sz="2800" b="1">
                <a:solidFill>
                  <a:schemeClr val="hlink"/>
                </a:solidFill>
                <a:latin typeface="Tw Cen MT" pitchFamily="34" charset="0"/>
              </a:defRPr>
            </a:lvl5pPr>
            <a:lvl6pPr marL="2514024" indent="-228547" defTabSz="94117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6pPr>
            <a:lvl7pPr marL="2971120" indent="-228547" defTabSz="94117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7pPr>
            <a:lvl8pPr marL="3428216" indent="-228547" defTabSz="94117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8pPr>
            <a:lvl9pPr marL="3885311" indent="-228547" defTabSz="94117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9pPr>
          </a:lstStyle>
          <a:p>
            <a:fld id="{A6E21AD7-8037-45CF-A9E1-5B42A5E6F5AF}" type="slidenum">
              <a:rPr lang="en-US" sz="1200" b="0">
                <a:solidFill>
                  <a:srgbClr val="000000"/>
                </a:solidFill>
                <a:latin typeface="Calibri" pitchFamily="34" charset="0"/>
              </a:rPr>
              <a:pPr/>
              <a:t>1</a:t>
            </a:fld>
            <a:endParaRPr lang="en-US" sz="1200" b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lvl="0"/>
            <a:endParaRPr lang="en-US" sz="11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468E3-24F0-4C8C-8680-EFF90AAFD3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6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468E3-24F0-4C8C-8680-EFF90AAFD3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45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468E3-24F0-4C8C-8680-EFF90AAFD3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78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2F417-5E1A-4562-9341-B17F1C81BC2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440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468E3-24F0-4C8C-8680-EFF90AAFD3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94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468E3-24F0-4C8C-8680-EFF90AAFD3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95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468E3-24F0-4C8C-8680-EFF90AAFD38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0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z="1400" dirty="0" smtClean="0">
              <a:solidFill>
                <a:srgbClr val="293F59"/>
              </a:solidFill>
            </a:endParaRPr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5582" y="8833020"/>
            <a:ext cx="2972421" cy="46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17" tIns="46659" rIns="93317" bIns="46659" anchor="b"/>
          <a:lstStyle>
            <a:lvl1pPr defTabSz="931863">
              <a:defRPr sz="2800" b="1">
                <a:solidFill>
                  <a:schemeClr val="hlink"/>
                </a:solidFill>
                <a:latin typeface="Tw Cen MT" pitchFamily="34" charset="0"/>
              </a:defRPr>
            </a:lvl1pPr>
            <a:lvl2pPr marL="742950" indent="-285750" defTabSz="931863">
              <a:defRPr sz="2800" b="1">
                <a:solidFill>
                  <a:schemeClr val="hlink"/>
                </a:solidFill>
                <a:latin typeface="Tw Cen MT" pitchFamily="34" charset="0"/>
              </a:defRPr>
            </a:lvl2pPr>
            <a:lvl3pPr marL="1143000" indent="-228600" defTabSz="931863">
              <a:defRPr sz="2800" b="1">
                <a:solidFill>
                  <a:schemeClr val="hlink"/>
                </a:solidFill>
                <a:latin typeface="Tw Cen MT" pitchFamily="34" charset="0"/>
              </a:defRPr>
            </a:lvl3pPr>
            <a:lvl4pPr marL="1600200" indent="-228600" defTabSz="931863">
              <a:defRPr sz="2800" b="1">
                <a:solidFill>
                  <a:schemeClr val="hlink"/>
                </a:solidFill>
                <a:latin typeface="Tw Cen MT" pitchFamily="34" charset="0"/>
              </a:defRPr>
            </a:lvl4pPr>
            <a:lvl5pPr marL="2057400" indent="-228600" defTabSz="931863">
              <a:defRPr sz="2800" b="1">
                <a:solidFill>
                  <a:schemeClr val="hlink"/>
                </a:solidFill>
                <a:latin typeface="Tw Cen MT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9pPr>
          </a:lstStyle>
          <a:p>
            <a:pPr algn="r" eaLnBrk="1" hangingPunct="1"/>
            <a:fld id="{595386E4-B746-492E-AE77-826EB37B18F4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20</a:t>
            </a:fld>
            <a:endParaRPr lang="en-US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1388">
              <a:defRPr sz="2800" b="1">
                <a:solidFill>
                  <a:schemeClr val="hlink"/>
                </a:solidFill>
                <a:latin typeface="Tw Cen MT" pitchFamily="34" charset="0"/>
              </a:defRPr>
            </a:lvl1pPr>
            <a:lvl2pPr marL="742950" indent="-285750" defTabSz="941388">
              <a:defRPr sz="2800" b="1">
                <a:solidFill>
                  <a:schemeClr val="hlink"/>
                </a:solidFill>
                <a:latin typeface="Tw Cen MT" pitchFamily="34" charset="0"/>
              </a:defRPr>
            </a:lvl2pPr>
            <a:lvl3pPr marL="1143000" indent="-228600" defTabSz="941388">
              <a:defRPr sz="2800" b="1">
                <a:solidFill>
                  <a:schemeClr val="hlink"/>
                </a:solidFill>
                <a:latin typeface="Tw Cen MT" pitchFamily="34" charset="0"/>
              </a:defRPr>
            </a:lvl3pPr>
            <a:lvl4pPr marL="1600200" indent="-228600" defTabSz="941388">
              <a:defRPr sz="2800" b="1">
                <a:solidFill>
                  <a:schemeClr val="hlink"/>
                </a:solidFill>
                <a:latin typeface="Tw Cen MT" pitchFamily="34" charset="0"/>
              </a:defRPr>
            </a:lvl4pPr>
            <a:lvl5pPr marL="2057400" indent="-228600" defTabSz="941388">
              <a:defRPr sz="2800" b="1">
                <a:solidFill>
                  <a:schemeClr val="hlink"/>
                </a:solidFill>
                <a:latin typeface="Tw Cen MT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9pPr>
          </a:lstStyle>
          <a:p>
            <a:fld id="{5CEB3191-4298-4ED5-BA10-D40E64EE4FBE}" type="slidenum">
              <a:rPr lang="en-US" sz="1200" b="0" smtClean="0">
                <a:solidFill>
                  <a:schemeClr val="tx1"/>
                </a:solidFill>
                <a:latin typeface="Times New Roman" pitchFamily="18" charset="0"/>
              </a:rPr>
              <a:pPr/>
              <a:t>21</a:t>
            </a:fld>
            <a:endParaRPr lang="en-US" sz="1200" b="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696913"/>
            <a:ext cx="4646613" cy="348615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58" y="4416510"/>
            <a:ext cx="5031685" cy="4183220"/>
          </a:xfrm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1388">
              <a:defRPr sz="2800" b="1">
                <a:solidFill>
                  <a:schemeClr val="hlink"/>
                </a:solidFill>
                <a:latin typeface="Tw Cen MT" pitchFamily="34" charset="0"/>
              </a:defRPr>
            </a:lvl1pPr>
            <a:lvl2pPr marL="742950" indent="-285750" defTabSz="941388">
              <a:defRPr sz="2800" b="1">
                <a:solidFill>
                  <a:schemeClr val="hlink"/>
                </a:solidFill>
                <a:latin typeface="Tw Cen MT" pitchFamily="34" charset="0"/>
              </a:defRPr>
            </a:lvl2pPr>
            <a:lvl3pPr marL="1143000" indent="-228600" defTabSz="941388">
              <a:defRPr sz="2800" b="1">
                <a:solidFill>
                  <a:schemeClr val="hlink"/>
                </a:solidFill>
                <a:latin typeface="Tw Cen MT" pitchFamily="34" charset="0"/>
              </a:defRPr>
            </a:lvl3pPr>
            <a:lvl4pPr marL="1600200" indent="-228600" defTabSz="941388">
              <a:defRPr sz="2800" b="1">
                <a:solidFill>
                  <a:schemeClr val="hlink"/>
                </a:solidFill>
                <a:latin typeface="Tw Cen MT" pitchFamily="34" charset="0"/>
              </a:defRPr>
            </a:lvl4pPr>
            <a:lvl5pPr marL="2057400" indent="-228600" defTabSz="941388">
              <a:defRPr sz="2800" b="1">
                <a:solidFill>
                  <a:schemeClr val="hlink"/>
                </a:solidFill>
                <a:latin typeface="Tw Cen MT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9pPr>
          </a:lstStyle>
          <a:p>
            <a:fld id="{E67B8F0B-DB1A-4FFD-979C-0A2F4492B4BD}" type="slidenum">
              <a:rPr lang="en-US" sz="1200" b="0" smtClean="0">
                <a:solidFill>
                  <a:schemeClr val="tx1"/>
                </a:solidFill>
                <a:latin typeface="Times New Roman" pitchFamily="18" charset="0"/>
              </a:rPr>
              <a:pPr/>
              <a:t>22</a:t>
            </a:fld>
            <a:endParaRPr lang="en-US" sz="1200" b="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96913"/>
            <a:ext cx="4648200" cy="348615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58" y="4416510"/>
            <a:ext cx="5031685" cy="4183220"/>
          </a:xfrm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468E3-24F0-4C8C-8680-EFF90AAFD3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751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z="1400" b="1" dirty="0" smtClean="0">
              <a:solidFill>
                <a:srgbClr val="293F59"/>
              </a:solidFill>
            </a:endParaRPr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3885581" y="8833019"/>
            <a:ext cx="2972421" cy="46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17" tIns="46659" rIns="93317" bIns="46659" anchor="b"/>
          <a:lstStyle>
            <a:lvl1pPr defTabSz="931863">
              <a:defRPr sz="2800" b="1">
                <a:solidFill>
                  <a:schemeClr val="hlink"/>
                </a:solidFill>
                <a:latin typeface="Tw Cen MT" pitchFamily="34" charset="0"/>
              </a:defRPr>
            </a:lvl1pPr>
            <a:lvl2pPr marL="742950" indent="-285750" defTabSz="931863">
              <a:defRPr sz="2800" b="1">
                <a:solidFill>
                  <a:schemeClr val="hlink"/>
                </a:solidFill>
                <a:latin typeface="Tw Cen MT" pitchFamily="34" charset="0"/>
              </a:defRPr>
            </a:lvl2pPr>
            <a:lvl3pPr marL="1143000" indent="-228600" defTabSz="931863">
              <a:defRPr sz="2800" b="1">
                <a:solidFill>
                  <a:schemeClr val="hlink"/>
                </a:solidFill>
                <a:latin typeface="Tw Cen MT" pitchFamily="34" charset="0"/>
              </a:defRPr>
            </a:lvl3pPr>
            <a:lvl4pPr marL="1600200" indent="-228600" defTabSz="931863">
              <a:defRPr sz="2800" b="1">
                <a:solidFill>
                  <a:schemeClr val="hlink"/>
                </a:solidFill>
                <a:latin typeface="Tw Cen MT" pitchFamily="34" charset="0"/>
              </a:defRPr>
            </a:lvl4pPr>
            <a:lvl5pPr marL="2057400" indent="-228600" defTabSz="931863">
              <a:defRPr sz="2800" b="1">
                <a:solidFill>
                  <a:schemeClr val="hlink"/>
                </a:solidFill>
                <a:latin typeface="Tw Cen MT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9pPr>
          </a:lstStyle>
          <a:p>
            <a:pPr algn="r" eaLnBrk="1" hangingPunct="1"/>
            <a:fld id="{9D3ED6EC-6116-445A-A7A1-6745EBED1B13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23</a:t>
            </a:fld>
            <a:endParaRPr lang="en-US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49791-6388-45A2-9A64-610E5C34A10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536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468E3-24F0-4C8C-8680-EFF90AAFD38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988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468E3-24F0-4C8C-8680-EFF90AAFD38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238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39F35-5420-4062-912E-1DE428DCE4DC}" type="slidenum">
              <a:rPr lang="en-US">
                <a:solidFill>
                  <a:srgbClr val="0000FF"/>
                </a:solidFill>
              </a:rPr>
              <a:pPr/>
              <a:t>27</a:t>
            </a:fld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86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4113C-CE39-432B-91E1-5EF257AA245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523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2F417-5E1A-4562-9341-B17F1C81BC2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58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784">
              <a:defRPr sz="2700" b="1">
                <a:solidFill>
                  <a:schemeClr val="hlink"/>
                </a:solidFill>
                <a:latin typeface="Tw Cen MT" pitchFamily="34" charset="0"/>
              </a:defRPr>
            </a:lvl1pPr>
            <a:lvl2pPr marL="729057" indent="-280406" defTabSz="923784">
              <a:defRPr sz="2700" b="1">
                <a:solidFill>
                  <a:schemeClr val="hlink"/>
                </a:solidFill>
                <a:latin typeface="Tw Cen MT" pitchFamily="34" charset="0"/>
              </a:defRPr>
            </a:lvl2pPr>
            <a:lvl3pPr marL="1121626" indent="-224325" defTabSz="923784">
              <a:defRPr sz="2700" b="1">
                <a:solidFill>
                  <a:schemeClr val="hlink"/>
                </a:solidFill>
                <a:latin typeface="Tw Cen MT" pitchFamily="34" charset="0"/>
              </a:defRPr>
            </a:lvl3pPr>
            <a:lvl4pPr marL="1570276" indent="-224325" defTabSz="923784">
              <a:defRPr sz="2700" b="1">
                <a:solidFill>
                  <a:schemeClr val="hlink"/>
                </a:solidFill>
                <a:latin typeface="Tw Cen MT" pitchFamily="34" charset="0"/>
              </a:defRPr>
            </a:lvl4pPr>
            <a:lvl5pPr marL="2018927" indent="-224325" defTabSz="923784">
              <a:defRPr sz="2700" b="1">
                <a:solidFill>
                  <a:schemeClr val="hlink"/>
                </a:solidFill>
                <a:latin typeface="Tw Cen MT" pitchFamily="34" charset="0"/>
              </a:defRPr>
            </a:lvl5pPr>
            <a:lvl6pPr marL="2467577" indent="-224325" defTabSz="923784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hlink"/>
                </a:solidFill>
                <a:latin typeface="Tw Cen MT" pitchFamily="34" charset="0"/>
              </a:defRPr>
            </a:lvl6pPr>
            <a:lvl7pPr marL="2916227" indent="-224325" defTabSz="923784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hlink"/>
                </a:solidFill>
                <a:latin typeface="Tw Cen MT" pitchFamily="34" charset="0"/>
              </a:defRPr>
            </a:lvl7pPr>
            <a:lvl8pPr marL="3364878" indent="-224325" defTabSz="923784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hlink"/>
                </a:solidFill>
                <a:latin typeface="Tw Cen MT" pitchFamily="34" charset="0"/>
              </a:defRPr>
            </a:lvl8pPr>
            <a:lvl9pPr marL="3813528" indent="-224325" defTabSz="923784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hlink"/>
                </a:solidFill>
                <a:latin typeface="Tw Cen MT" pitchFamily="34" charset="0"/>
              </a:defRPr>
            </a:lvl9pPr>
          </a:lstStyle>
          <a:p>
            <a:fld id="{DFFCFBF9-DE39-4034-A62F-32732140B575}" type="slidenum">
              <a:rPr 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6</a:t>
            </a:fld>
            <a:endParaRPr 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96913"/>
            <a:ext cx="4648200" cy="34861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58" y="4416513"/>
            <a:ext cx="5031685" cy="4183220"/>
          </a:xfrm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784">
              <a:defRPr sz="2700" b="1">
                <a:solidFill>
                  <a:schemeClr val="hlink"/>
                </a:solidFill>
                <a:latin typeface="Tw Cen MT" pitchFamily="34" charset="0"/>
              </a:defRPr>
            </a:lvl1pPr>
            <a:lvl2pPr marL="729057" indent="-280406" defTabSz="923784">
              <a:defRPr sz="2700" b="1">
                <a:solidFill>
                  <a:schemeClr val="hlink"/>
                </a:solidFill>
                <a:latin typeface="Tw Cen MT" pitchFamily="34" charset="0"/>
              </a:defRPr>
            </a:lvl2pPr>
            <a:lvl3pPr marL="1121626" indent="-224325" defTabSz="923784">
              <a:defRPr sz="2700" b="1">
                <a:solidFill>
                  <a:schemeClr val="hlink"/>
                </a:solidFill>
                <a:latin typeface="Tw Cen MT" pitchFamily="34" charset="0"/>
              </a:defRPr>
            </a:lvl3pPr>
            <a:lvl4pPr marL="1570276" indent="-224325" defTabSz="923784">
              <a:defRPr sz="2700" b="1">
                <a:solidFill>
                  <a:schemeClr val="hlink"/>
                </a:solidFill>
                <a:latin typeface="Tw Cen MT" pitchFamily="34" charset="0"/>
              </a:defRPr>
            </a:lvl4pPr>
            <a:lvl5pPr marL="2018927" indent="-224325" defTabSz="923784">
              <a:defRPr sz="2700" b="1">
                <a:solidFill>
                  <a:schemeClr val="hlink"/>
                </a:solidFill>
                <a:latin typeface="Tw Cen MT" pitchFamily="34" charset="0"/>
              </a:defRPr>
            </a:lvl5pPr>
            <a:lvl6pPr marL="2467577" indent="-224325" defTabSz="923784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hlink"/>
                </a:solidFill>
                <a:latin typeface="Tw Cen MT" pitchFamily="34" charset="0"/>
              </a:defRPr>
            </a:lvl6pPr>
            <a:lvl7pPr marL="2916227" indent="-224325" defTabSz="923784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hlink"/>
                </a:solidFill>
                <a:latin typeface="Tw Cen MT" pitchFamily="34" charset="0"/>
              </a:defRPr>
            </a:lvl7pPr>
            <a:lvl8pPr marL="3364878" indent="-224325" defTabSz="923784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hlink"/>
                </a:solidFill>
                <a:latin typeface="Tw Cen MT" pitchFamily="34" charset="0"/>
              </a:defRPr>
            </a:lvl8pPr>
            <a:lvl9pPr marL="3813528" indent="-224325" defTabSz="923784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hlink"/>
                </a:solidFill>
                <a:latin typeface="Tw Cen MT" pitchFamily="34" charset="0"/>
              </a:defRPr>
            </a:lvl9pPr>
          </a:lstStyle>
          <a:p>
            <a:fld id="{DFFCFBF9-DE39-4034-A62F-32732140B575}" type="slidenum">
              <a:rPr 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7</a:t>
            </a:fld>
            <a:endParaRPr 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96913"/>
            <a:ext cx="4648200" cy="34861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58" y="4416513"/>
            <a:ext cx="5031685" cy="4183220"/>
          </a:xfrm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468E3-24F0-4C8C-8680-EFF90AAFD3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04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4113C-CE39-432B-91E1-5EF257AA245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373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468E3-24F0-4C8C-8680-EFF90AAFD3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2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 algn="ctr">
              <a:defRPr sz="4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7338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028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0D563CE1-A7B7-4EDA-91CA-82F7C652D855}" type="datetime1">
              <a:rPr lang="en-US">
                <a:solidFill>
                  <a:srgbClr val="273C56"/>
                </a:solidFill>
              </a:rPr>
              <a:pPr/>
              <a:t>4/17/2013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28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>
              <a:defRPr sz="1400"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28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0CA60739-82E1-48A6-8B63-BB79F5A00B7B}" type="slidenum">
              <a:rPr lang="en-US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95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E6FC03-459A-4250-BE25-CFDC5A050347}" type="datetime1">
              <a:rPr lang="en-US">
                <a:solidFill>
                  <a:srgbClr val="273C56"/>
                </a:solidFill>
              </a:rPr>
              <a:pPr/>
              <a:t>4/17/2013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A21E7-8042-4C94-B90A-445AF6FD20BA}" type="slidenum">
              <a:rPr lang="en-US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3477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DBC640-EA8E-4F3F-932C-C11121EDC2BD}" type="datetime1">
              <a:rPr lang="en-US">
                <a:solidFill>
                  <a:srgbClr val="273C56"/>
                </a:solidFill>
              </a:rPr>
              <a:pPr/>
              <a:t>4/17/2013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D1C10-5734-411A-BA73-811C975303A5}" type="slidenum">
              <a:rPr lang="en-US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23943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162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03F23B-ABDC-4085-BA8E-8CBF09C0BBBD}" type="datetime1">
              <a:rPr lang="en-US">
                <a:solidFill>
                  <a:srgbClr val="273C56"/>
                </a:solidFill>
              </a:rPr>
              <a:pPr/>
              <a:t>4/17/2013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A9BAE2F-92C8-4144-969A-569BE3D1D648}" type="slidenum">
              <a:rPr lang="en-US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8126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 algn="ctr">
              <a:defRPr sz="4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7338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 bIns="4572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1400"/>
            </a:lvl1pPr>
          </a:lstStyle>
          <a:p>
            <a:pPr>
              <a:defRPr/>
            </a:pPr>
            <a:fld id="{C6AB4740-16F5-4E57-A447-AD2AC5593365}" type="datetime1">
              <a:rPr lang="en-US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 fontAlgn="auto">
              <a:spcBef>
                <a:spcPts val="0"/>
              </a:spcBef>
              <a:spcAft>
                <a:spcPts val="0"/>
              </a:spcAft>
              <a:defRPr sz="14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 bIns="4572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1400"/>
            </a:lvl1pPr>
          </a:lstStyle>
          <a:p>
            <a:pPr>
              <a:defRPr/>
            </a:pPr>
            <a:fld id="{81514DFD-C8F4-435C-B15E-BA1E6FD106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21729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1EB693-8542-45A3-B521-B55E9D366C76}" type="datetime1">
              <a:rPr lang="en-US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DC5146-C27A-46CA-9FBC-4D18253379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39410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CBC53FB-173B-421A-A36B-2CD98118FFB3}" type="datetime1">
              <a:rPr lang="en-US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0E82055-BB89-4C5B-8173-687610CA2A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0051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DB8D82F-A18F-417E-BB4E-254A868A29F8}" type="datetime1">
              <a:rPr lang="en-US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144281-4587-4B7A-9C38-09CFDAEE23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7260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9F90DFF-0711-4F15-9DC5-4A0DC8038668}" type="datetime1">
              <a:rPr lang="en-US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03780F2-D5A1-4236-B1EF-2444AB7AD4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36361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8A2D83-DC41-46E6-A5E3-939D506F1195}" type="datetime1">
              <a:rPr lang="en-US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1923BBF-8A26-4309-B1EF-179A412465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02000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D10CB0-DA80-4B0A-BDC8-5CD50CEB5C51}" type="datetime1">
              <a:rPr lang="en-US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6E4B2B0-EF4F-4504-B109-FE5C583A8F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9659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2E7EF2-3B18-4677-91BE-478251FA3323}" type="datetime1">
              <a:rPr lang="en-US">
                <a:solidFill>
                  <a:srgbClr val="273C56"/>
                </a:solidFill>
              </a:rPr>
              <a:pPr/>
              <a:t>4/17/2013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3B01B-1BF5-481E-84A8-6869287B5AC5}" type="slidenum">
              <a:rPr lang="en-US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90115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9711A9-6818-4487-9301-9B13F6C5AFA7}" type="datetime1">
              <a:rPr lang="en-US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A20EF0C-CD64-48E9-B010-937EC21FCB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9459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F855B46-C6BC-428A-8E95-A86434598F48}" type="datetime1">
              <a:rPr lang="en-US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EC8E1DB-0B3A-4ADC-831E-2438FCE915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19156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511B3EC-D7E8-42BB-9C51-1C33CCA732CD}" type="datetime1">
              <a:rPr lang="en-US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A8108A6-0C40-4506-91CD-1BA3BD66AC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1584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52C291-0DAD-4EA8-9CE4-D7144C4991C2}" type="datetime1">
              <a:rPr lang="en-US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C281C5-D61A-4B31-B787-6873E6DE3F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3932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162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D47868D-BF1E-45D0-AD76-B0F0E944FE55}" type="datetime1">
              <a:rPr lang="en-US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1988674-266C-4BFC-9FD7-97921729DF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58847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 algn="ctr">
              <a:defRPr sz="4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7338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028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A8B41EDB-7E71-45F0-8547-43D8E65A9C2C}" type="datetimeFigureOut">
              <a:rPr lang="en-US" smtClean="0">
                <a:solidFill>
                  <a:srgbClr val="273C56"/>
                </a:solidFill>
              </a:rPr>
              <a:pPr/>
              <a:t>4/17/2013</a:t>
            </a:fld>
            <a:endParaRPr lang="en-US">
              <a:solidFill>
                <a:srgbClr val="273C56"/>
              </a:solidFill>
            </a:endParaRPr>
          </a:p>
        </p:txBody>
      </p:sp>
      <p:sp>
        <p:nvSpPr>
          <p:cNvPr id="11028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>
              <a:defRPr sz="1400"/>
            </a:lvl1pPr>
          </a:lstStyle>
          <a:p>
            <a:endParaRPr lang="en-US">
              <a:solidFill>
                <a:srgbClr val="273C56"/>
              </a:solidFill>
            </a:endParaRPr>
          </a:p>
        </p:txBody>
      </p:sp>
      <p:sp>
        <p:nvSpPr>
          <p:cNvPr id="11028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976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41EDB-7E71-45F0-8547-43D8E65A9C2C}" type="datetimeFigureOut">
              <a:rPr lang="en-US" smtClean="0">
                <a:solidFill>
                  <a:srgbClr val="273C56"/>
                </a:solidFill>
              </a:rPr>
              <a:pPr/>
              <a:t>4/17/2013</a:t>
            </a:fld>
            <a:endParaRPr lang="en-US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34415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41EDB-7E71-45F0-8547-43D8E65A9C2C}" type="datetimeFigureOut">
              <a:rPr lang="en-US" smtClean="0">
                <a:solidFill>
                  <a:srgbClr val="273C56"/>
                </a:solidFill>
              </a:rPr>
              <a:pPr/>
              <a:t>4/17/2013</a:t>
            </a:fld>
            <a:endParaRPr lang="en-US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31902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41EDB-7E71-45F0-8547-43D8E65A9C2C}" type="datetimeFigureOut">
              <a:rPr lang="en-US" smtClean="0">
                <a:solidFill>
                  <a:srgbClr val="273C56"/>
                </a:solidFill>
              </a:rPr>
              <a:pPr/>
              <a:t>4/17/2013</a:t>
            </a:fld>
            <a:endParaRPr lang="en-US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55608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41EDB-7E71-45F0-8547-43D8E65A9C2C}" type="datetimeFigureOut">
              <a:rPr lang="en-US" smtClean="0">
                <a:solidFill>
                  <a:srgbClr val="273C56"/>
                </a:solidFill>
              </a:rPr>
              <a:pPr/>
              <a:t>4/17/2013</a:t>
            </a:fld>
            <a:endParaRPr lang="en-US">
              <a:solidFill>
                <a:srgbClr val="273C5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73C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0361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17D753-6385-478A-A4D7-1AC9312690E0}" type="datetime1">
              <a:rPr lang="en-US">
                <a:solidFill>
                  <a:srgbClr val="273C56"/>
                </a:solidFill>
              </a:rPr>
              <a:pPr/>
              <a:t>4/17/2013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82837-3D7C-48A0-807B-8490EE8660AB}" type="slidenum">
              <a:rPr lang="en-US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3743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41EDB-7E71-45F0-8547-43D8E65A9C2C}" type="datetimeFigureOut">
              <a:rPr lang="en-US" smtClean="0">
                <a:solidFill>
                  <a:srgbClr val="273C56"/>
                </a:solidFill>
              </a:rPr>
              <a:pPr/>
              <a:t>4/17/2013</a:t>
            </a:fld>
            <a:endParaRPr lang="en-US">
              <a:solidFill>
                <a:srgbClr val="273C5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73C5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5081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41EDB-7E71-45F0-8547-43D8E65A9C2C}" type="datetimeFigureOut">
              <a:rPr lang="en-US" smtClean="0">
                <a:solidFill>
                  <a:srgbClr val="273C56"/>
                </a:solidFill>
              </a:rPr>
              <a:pPr/>
              <a:t>4/17/2013</a:t>
            </a:fld>
            <a:endParaRPr lang="en-US">
              <a:solidFill>
                <a:srgbClr val="273C5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73C5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26567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41EDB-7E71-45F0-8547-43D8E65A9C2C}" type="datetimeFigureOut">
              <a:rPr lang="en-US" smtClean="0">
                <a:solidFill>
                  <a:srgbClr val="273C56"/>
                </a:solidFill>
              </a:rPr>
              <a:pPr/>
              <a:t>4/17/2013</a:t>
            </a:fld>
            <a:endParaRPr lang="en-US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42577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41EDB-7E71-45F0-8547-43D8E65A9C2C}" type="datetimeFigureOut">
              <a:rPr lang="en-US" smtClean="0">
                <a:solidFill>
                  <a:srgbClr val="273C56"/>
                </a:solidFill>
              </a:rPr>
              <a:pPr/>
              <a:t>4/17/2013</a:t>
            </a:fld>
            <a:endParaRPr lang="en-US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32843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41EDB-7E71-45F0-8547-43D8E65A9C2C}" type="datetimeFigureOut">
              <a:rPr lang="en-US" smtClean="0">
                <a:solidFill>
                  <a:srgbClr val="273C56"/>
                </a:solidFill>
              </a:rPr>
              <a:pPr/>
              <a:t>4/17/2013</a:t>
            </a:fld>
            <a:endParaRPr lang="en-US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11691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41EDB-7E71-45F0-8547-43D8E65A9C2C}" type="datetimeFigureOut">
              <a:rPr lang="en-US" smtClean="0">
                <a:solidFill>
                  <a:srgbClr val="273C56"/>
                </a:solidFill>
              </a:rPr>
              <a:pPr/>
              <a:t>4/17/2013</a:t>
            </a:fld>
            <a:endParaRPr lang="en-US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0156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 algn="ctr">
              <a:defRPr sz="4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7338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028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A8B41EDB-7E71-45F0-8547-43D8E65A9C2C}" type="datetimeFigureOut">
              <a:rPr lang="en-US" smtClean="0">
                <a:solidFill>
                  <a:srgbClr val="273C56"/>
                </a:solidFill>
              </a:rPr>
              <a:pPr/>
              <a:t>4/17/2013</a:t>
            </a:fld>
            <a:endParaRPr lang="en-US">
              <a:solidFill>
                <a:srgbClr val="273C56"/>
              </a:solidFill>
            </a:endParaRPr>
          </a:p>
        </p:txBody>
      </p:sp>
      <p:sp>
        <p:nvSpPr>
          <p:cNvPr id="11028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>
              <a:defRPr sz="1400"/>
            </a:lvl1pPr>
          </a:lstStyle>
          <a:p>
            <a:endParaRPr lang="en-US">
              <a:solidFill>
                <a:srgbClr val="273C56"/>
              </a:solidFill>
            </a:endParaRPr>
          </a:p>
        </p:txBody>
      </p:sp>
      <p:sp>
        <p:nvSpPr>
          <p:cNvPr id="11028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11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41EDB-7E71-45F0-8547-43D8E65A9C2C}" type="datetimeFigureOut">
              <a:rPr lang="en-US" smtClean="0">
                <a:solidFill>
                  <a:srgbClr val="273C56"/>
                </a:solidFill>
              </a:rPr>
              <a:pPr/>
              <a:t>4/17/2013</a:t>
            </a:fld>
            <a:endParaRPr lang="en-US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6281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41EDB-7E71-45F0-8547-43D8E65A9C2C}" type="datetimeFigureOut">
              <a:rPr lang="en-US" smtClean="0">
                <a:solidFill>
                  <a:srgbClr val="273C56"/>
                </a:solidFill>
              </a:rPr>
              <a:pPr/>
              <a:t>4/17/2013</a:t>
            </a:fld>
            <a:endParaRPr lang="en-US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8273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41EDB-7E71-45F0-8547-43D8E65A9C2C}" type="datetimeFigureOut">
              <a:rPr lang="en-US" smtClean="0">
                <a:solidFill>
                  <a:srgbClr val="273C56"/>
                </a:solidFill>
              </a:rPr>
              <a:pPr/>
              <a:t>4/17/2013</a:t>
            </a:fld>
            <a:endParaRPr lang="en-US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288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20BB94-7053-4B8D-941C-B62B62000EE7}" type="datetime1">
              <a:rPr lang="en-US">
                <a:solidFill>
                  <a:srgbClr val="273C56"/>
                </a:solidFill>
              </a:rPr>
              <a:pPr/>
              <a:t>4/17/2013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8A5ED-9BCD-4087-8D89-0782AC199FA8}" type="slidenum">
              <a:rPr lang="en-US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68744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41EDB-7E71-45F0-8547-43D8E65A9C2C}" type="datetimeFigureOut">
              <a:rPr lang="en-US" smtClean="0">
                <a:solidFill>
                  <a:srgbClr val="273C56"/>
                </a:solidFill>
              </a:rPr>
              <a:pPr/>
              <a:t>4/17/2013</a:t>
            </a:fld>
            <a:endParaRPr lang="en-US">
              <a:solidFill>
                <a:srgbClr val="273C5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73C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2663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41EDB-7E71-45F0-8547-43D8E65A9C2C}" type="datetimeFigureOut">
              <a:rPr lang="en-US" smtClean="0">
                <a:solidFill>
                  <a:srgbClr val="273C56"/>
                </a:solidFill>
              </a:rPr>
              <a:pPr/>
              <a:t>4/17/2013</a:t>
            </a:fld>
            <a:endParaRPr lang="en-US">
              <a:solidFill>
                <a:srgbClr val="273C5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73C5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4025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41EDB-7E71-45F0-8547-43D8E65A9C2C}" type="datetimeFigureOut">
              <a:rPr lang="en-US" smtClean="0">
                <a:solidFill>
                  <a:srgbClr val="273C56"/>
                </a:solidFill>
              </a:rPr>
              <a:pPr/>
              <a:t>4/17/2013</a:t>
            </a:fld>
            <a:endParaRPr lang="en-US">
              <a:solidFill>
                <a:srgbClr val="273C5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73C5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232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41EDB-7E71-45F0-8547-43D8E65A9C2C}" type="datetimeFigureOut">
              <a:rPr lang="en-US" smtClean="0">
                <a:solidFill>
                  <a:srgbClr val="273C56"/>
                </a:solidFill>
              </a:rPr>
              <a:pPr/>
              <a:t>4/17/2013</a:t>
            </a:fld>
            <a:endParaRPr lang="en-US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40949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41EDB-7E71-45F0-8547-43D8E65A9C2C}" type="datetimeFigureOut">
              <a:rPr lang="en-US" smtClean="0">
                <a:solidFill>
                  <a:srgbClr val="273C56"/>
                </a:solidFill>
              </a:rPr>
              <a:pPr/>
              <a:t>4/17/2013</a:t>
            </a:fld>
            <a:endParaRPr lang="en-US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95002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41EDB-7E71-45F0-8547-43D8E65A9C2C}" type="datetimeFigureOut">
              <a:rPr lang="en-US" smtClean="0">
                <a:solidFill>
                  <a:srgbClr val="273C56"/>
                </a:solidFill>
              </a:rPr>
              <a:pPr/>
              <a:t>4/17/2013</a:t>
            </a:fld>
            <a:endParaRPr lang="en-US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57200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41EDB-7E71-45F0-8547-43D8E65A9C2C}" type="datetimeFigureOut">
              <a:rPr lang="en-US" smtClean="0">
                <a:solidFill>
                  <a:srgbClr val="273C56"/>
                </a:solidFill>
              </a:rPr>
              <a:pPr/>
              <a:t>4/17/2013</a:t>
            </a:fld>
            <a:endParaRPr lang="en-US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7848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 algn="ctr">
              <a:defRPr sz="4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7338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028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A8B41EDB-7E71-45F0-8547-43D8E65A9C2C}" type="datetimeFigureOut">
              <a:rPr lang="en-US" smtClean="0">
                <a:solidFill>
                  <a:srgbClr val="273C56"/>
                </a:solidFill>
              </a:rPr>
              <a:pPr/>
              <a:t>4/17/2013</a:t>
            </a:fld>
            <a:endParaRPr lang="en-US">
              <a:solidFill>
                <a:srgbClr val="273C56"/>
              </a:solidFill>
            </a:endParaRPr>
          </a:p>
        </p:txBody>
      </p:sp>
      <p:sp>
        <p:nvSpPr>
          <p:cNvPr id="11028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>
              <a:defRPr sz="1400"/>
            </a:lvl1pPr>
          </a:lstStyle>
          <a:p>
            <a:endParaRPr lang="en-US">
              <a:solidFill>
                <a:srgbClr val="273C56"/>
              </a:solidFill>
            </a:endParaRPr>
          </a:p>
        </p:txBody>
      </p:sp>
      <p:sp>
        <p:nvSpPr>
          <p:cNvPr id="11028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79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41EDB-7E71-45F0-8547-43D8E65A9C2C}" type="datetimeFigureOut">
              <a:rPr lang="en-US" smtClean="0">
                <a:solidFill>
                  <a:srgbClr val="273C56"/>
                </a:solidFill>
              </a:rPr>
              <a:pPr/>
              <a:t>4/17/2013</a:t>
            </a:fld>
            <a:endParaRPr lang="en-US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47741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41EDB-7E71-45F0-8547-43D8E65A9C2C}" type="datetimeFigureOut">
              <a:rPr lang="en-US" smtClean="0">
                <a:solidFill>
                  <a:srgbClr val="273C56"/>
                </a:solidFill>
              </a:rPr>
              <a:pPr/>
              <a:t>4/17/2013</a:t>
            </a:fld>
            <a:endParaRPr lang="en-US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07875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F80F8F-9045-4043-BF4D-DA15BFE225EF}" type="datetime1">
              <a:rPr lang="en-US">
                <a:solidFill>
                  <a:srgbClr val="273C56"/>
                </a:solidFill>
              </a:rPr>
              <a:pPr/>
              <a:t>4/17/2013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9BA2E-65FD-4FC2-B4EB-DC4F3133E747}" type="slidenum">
              <a:rPr lang="en-US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12438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41EDB-7E71-45F0-8547-43D8E65A9C2C}" type="datetimeFigureOut">
              <a:rPr lang="en-US" smtClean="0">
                <a:solidFill>
                  <a:srgbClr val="273C56"/>
                </a:solidFill>
              </a:rPr>
              <a:pPr/>
              <a:t>4/17/2013</a:t>
            </a:fld>
            <a:endParaRPr lang="en-US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7113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41EDB-7E71-45F0-8547-43D8E65A9C2C}" type="datetimeFigureOut">
              <a:rPr lang="en-US" smtClean="0">
                <a:solidFill>
                  <a:srgbClr val="273C56"/>
                </a:solidFill>
              </a:rPr>
              <a:pPr/>
              <a:t>4/17/2013</a:t>
            </a:fld>
            <a:endParaRPr lang="en-US">
              <a:solidFill>
                <a:srgbClr val="273C5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73C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8946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41EDB-7E71-45F0-8547-43D8E65A9C2C}" type="datetimeFigureOut">
              <a:rPr lang="en-US" smtClean="0">
                <a:solidFill>
                  <a:srgbClr val="273C56"/>
                </a:solidFill>
              </a:rPr>
              <a:pPr/>
              <a:t>4/17/2013</a:t>
            </a:fld>
            <a:endParaRPr lang="en-US">
              <a:solidFill>
                <a:srgbClr val="273C5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73C5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3860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41EDB-7E71-45F0-8547-43D8E65A9C2C}" type="datetimeFigureOut">
              <a:rPr lang="en-US" smtClean="0">
                <a:solidFill>
                  <a:srgbClr val="273C56"/>
                </a:solidFill>
              </a:rPr>
              <a:pPr/>
              <a:t>4/17/2013</a:t>
            </a:fld>
            <a:endParaRPr lang="en-US">
              <a:solidFill>
                <a:srgbClr val="273C5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73C5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8362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41EDB-7E71-45F0-8547-43D8E65A9C2C}" type="datetimeFigureOut">
              <a:rPr lang="en-US" smtClean="0">
                <a:solidFill>
                  <a:srgbClr val="273C56"/>
                </a:solidFill>
              </a:rPr>
              <a:pPr/>
              <a:t>4/17/2013</a:t>
            </a:fld>
            <a:endParaRPr lang="en-US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56365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41EDB-7E71-45F0-8547-43D8E65A9C2C}" type="datetimeFigureOut">
              <a:rPr lang="en-US" smtClean="0">
                <a:solidFill>
                  <a:srgbClr val="273C56"/>
                </a:solidFill>
              </a:rPr>
              <a:pPr/>
              <a:t>4/17/2013</a:t>
            </a:fld>
            <a:endParaRPr lang="en-US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768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41EDB-7E71-45F0-8547-43D8E65A9C2C}" type="datetimeFigureOut">
              <a:rPr lang="en-US" smtClean="0">
                <a:solidFill>
                  <a:srgbClr val="273C56"/>
                </a:solidFill>
              </a:rPr>
              <a:pPr/>
              <a:t>4/17/2013</a:t>
            </a:fld>
            <a:endParaRPr lang="en-US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604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41EDB-7E71-45F0-8547-43D8E65A9C2C}" type="datetimeFigureOut">
              <a:rPr lang="en-US" smtClean="0">
                <a:solidFill>
                  <a:srgbClr val="273C56"/>
                </a:solidFill>
              </a:rPr>
              <a:pPr/>
              <a:t>4/17/2013</a:t>
            </a:fld>
            <a:endParaRPr lang="en-US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5062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86DFDC-4AAA-4213-920D-C2D7258C99AE}" type="datetime1">
              <a:rPr lang="en-US">
                <a:solidFill>
                  <a:srgbClr val="273C56"/>
                </a:solidFill>
              </a:rPr>
              <a:pPr/>
              <a:t>4/17/2013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E238E-E84F-447C-9CEA-23D77358A449}" type="slidenum">
              <a:rPr lang="en-US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49050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5640E-31E1-4652-B76E-902D25697639}" type="datetime1">
              <a:rPr lang="en-US">
                <a:solidFill>
                  <a:srgbClr val="273C56"/>
                </a:solidFill>
              </a:rPr>
              <a:pPr/>
              <a:t>4/17/2013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0D57C-8D2F-4FE2-B780-008616B3496C}" type="slidenum">
              <a:rPr lang="en-US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188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2B12AB-9C0E-47AC-8B67-42783DB572DB}" type="datetime1">
              <a:rPr lang="en-US">
                <a:solidFill>
                  <a:srgbClr val="273C56"/>
                </a:solidFill>
              </a:rPr>
              <a:pPr/>
              <a:t>4/17/2013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A0F6E-74B6-4522-8C23-4A40F1CE277F}" type="slidenum">
              <a:rPr lang="en-US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05823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4C2C02-A026-4BF4-8955-965DBAEA25AF}" type="datetime1">
              <a:rPr lang="en-US">
                <a:solidFill>
                  <a:srgbClr val="273C56"/>
                </a:solidFill>
              </a:rPr>
              <a:pPr/>
              <a:t>4/17/2013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127BF-CDB5-4A38-ADAF-81F28515BF9A}" type="slidenum">
              <a:rPr lang="en-US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6098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 cstate="print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16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1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A1AEC5-901C-495B-A072-7EAC42B0A7ED}" type="datetime1">
              <a:rPr lang="en-US">
                <a:solidFill>
                  <a:srgbClr val="273C5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4/17/2013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1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1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3C0F6D-F418-4ED6-9E07-8D258D777C92}" type="slidenum">
              <a:rPr lang="en-US">
                <a:solidFill>
                  <a:srgbClr val="273C5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5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16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1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rgbClr val="273C56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307218-4514-4BA7-82E7-6ADDF7EB2C79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4/17/2013</a:t>
            </a:fld>
            <a:endParaRPr lang="en-US" dirty="0"/>
          </a:p>
        </p:txBody>
      </p:sp>
      <p:sp>
        <p:nvSpPr>
          <p:cNvPr id="1101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0" dirty="0">
                <a:solidFill>
                  <a:srgbClr val="273C56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101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rgbClr val="273C56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296D96-5C1B-47BD-8F69-10FFDA990F6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5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16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1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fld id="{A8B41EDB-7E71-45F0-8547-43D8E65A9C2C}" type="datetimeFigureOut">
              <a:rPr lang="en-US" smtClean="0">
                <a:solidFill>
                  <a:srgbClr val="273C56"/>
                </a:solidFill>
              </a:rPr>
              <a:pPr/>
              <a:t>4/17/2013</a:t>
            </a:fld>
            <a:endParaRPr lang="en-US">
              <a:solidFill>
                <a:srgbClr val="273C56"/>
              </a:solidFill>
            </a:endParaRPr>
          </a:p>
        </p:txBody>
      </p:sp>
      <p:sp>
        <p:nvSpPr>
          <p:cNvPr id="1101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>
              <a:solidFill>
                <a:srgbClr val="273C56"/>
              </a:solidFill>
            </a:endParaRPr>
          </a:p>
        </p:txBody>
      </p:sp>
      <p:sp>
        <p:nvSpPr>
          <p:cNvPr id="1101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1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16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1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fld id="{A8B41EDB-7E71-45F0-8547-43D8E65A9C2C}" type="datetimeFigureOut">
              <a:rPr lang="en-US" smtClean="0">
                <a:solidFill>
                  <a:srgbClr val="273C56"/>
                </a:solidFill>
              </a:rPr>
              <a:pPr/>
              <a:t>4/17/2013</a:t>
            </a:fld>
            <a:endParaRPr lang="en-US">
              <a:solidFill>
                <a:srgbClr val="273C56"/>
              </a:solidFill>
            </a:endParaRPr>
          </a:p>
        </p:txBody>
      </p:sp>
      <p:sp>
        <p:nvSpPr>
          <p:cNvPr id="1101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>
              <a:solidFill>
                <a:srgbClr val="273C56"/>
              </a:solidFill>
            </a:endParaRPr>
          </a:p>
        </p:txBody>
      </p:sp>
      <p:sp>
        <p:nvSpPr>
          <p:cNvPr id="1101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34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16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1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fld id="{A8B41EDB-7E71-45F0-8547-43D8E65A9C2C}" type="datetimeFigureOut">
              <a:rPr lang="en-US" smtClean="0">
                <a:solidFill>
                  <a:srgbClr val="273C56"/>
                </a:solidFill>
              </a:rPr>
              <a:pPr/>
              <a:t>4/17/2013</a:t>
            </a:fld>
            <a:endParaRPr lang="en-US">
              <a:solidFill>
                <a:srgbClr val="273C56"/>
              </a:solidFill>
            </a:endParaRPr>
          </a:p>
        </p:txBody>
      </p:sp>
      <p:sp>
        <p:nvSpPr>
          <p:cNvPr id="1101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>
              <a:solidFill>
                <a:srgbClr val="273C56"/>
              </a:solidFill>
            </a:endParaRPr>
          </a:p>
        </p:txBody>
      </p:sp>
      <p:sp>
        <p:nvSpPr>
          <p:cNvPr id="1101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6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oleObject" Target="../embeddings/Microsoft_Excel_97-2003_Worksheet4.xls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pto.gov/patents/init_events/rce_outreach.jsp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762000"/>
            <a:ext cx="8458200" cy="1295400"/>
          </a:xfrm>
        </p:spPr>
        <p:txBody>
          <a:bodyPr/>
          <a:lstStyle/>
          <a:p>
            <a:pPr eaLnBrk="1" hangingPunct="1"/>
            <a:r>
              <a:rPr lang="en-US" sz="4500" b="1" dirty="0" smtClean="0">
                <a:solidFill>
                  <a:schemeClr val="accent1">
                    <a:lumMod val="75000"/>
                  </a:schemeClr>
                </a:solidFill>
              </a:rPr>
              <a:t>USPTO Implementation of the America Invents Act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Teresa </a:t>
            </a:r>
            <a:r>
              <a:rPr lang="en-US" sz="2000" b="1" dirty="0" err="1" smtClean="0">
                <a:solidFill>
                  <a:schemeClr val="bg1"/>
                </a:solidFill>
              </a:rPr>
              <a:t>Stanek</a:t>
            </a:r>
            <a:r>
              <a:rPr lang="en-US" sz="2000" b="1" dirty="0" smtClean="0">
                <a:solidFill>
                  <a:schemeClr val="bg1"/>
                </a:solidFill>
              </a:rPr>
              <a:t> Rea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b="1" dirty="0" smtClean="0">
                <a:solidFill>
                  <a:schemeClr val="bg1"/>
                </a:solidFill>
              </a:rPr>
              <a:t>Acting Under Secretary of Commerce for Intellectual Property and Acting Director of the U.S. Patent and Trademark Office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6604" y="25146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15</a:t>
            </a:r>
            <a:r>
              <a:rPr lang="en-US" b="1" i="1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Annual Richard C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Sughrue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Symposium on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Intellectual Property Law and Policy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March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4, 2013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29760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Trial Rules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 descr="&quot;&quot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911444"/>
              </p:ext>
            </p:extLst>
          </p:nvPr>
        </p:nvGraphicFramePr>
        <p:xfrm>
          <a:off x="457200" y="1828800"/>
          <a:ext cx="8229600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D79F-CF7F-4B2C-8D18-CCF7B0536F9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09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 smtClean="0"/>
              <a:t>PTAB </a:t>
            </a:r>
            <a:r>
              <a:rPr lang="en-US" sz="2800" i="1" dirty="0" smtClean="0"/>
              <a:t>Inter Partes </a:t>
            </a:r>
            <a:r>
              <a:rPr lang="en-US" sz="2800" dirty="0" smtClean="0"/>
              <a:t>and CBM Filings</a:t>
            </a:r>
            <a:br>
              <a:rPr lang="en-US" sz="2800" dirty="0" smtClean="0"/>
            </a:br>
            <a:r>
              <a:rPr lang="en-US" sz="2000" dirty="0" smtClean="0"/>
              <a:t>(Sept 17, 2012-Feb 20, 2013)</a:t>
            </a:r>
            <a:endParaRPr lang="en-US" sz="2000" dirty="0"/>
          </a:p>
        </p:txBody>
      </p:sp>
      <p:graphicFrame>
        <p:nvGraphicFramePr>
          <p:cNvPr id="6" name="Content Placeholder 5" descr="&quot;&quot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402035"/>
              </p:ext>
            </p:extLst>
          </p:nvPr>
        </p:nvGraphicFramePr>
        <p:xfrm>
          <a:off x="685800" y="19050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EB693-8542-45A3-B521-B55E9D366C76}" type="datetime1">
              <a:rPr lang="en-US" smtClean="0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C5146-C27A-46CA-9FBC-4D182533795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4343400"/>
            <a:ext cx="575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140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477000" y="4318799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155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82245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Technology Breakdowns of </a:t>
            </a:r>
            <a:br>
              <a:rPr lang="en-US" sz="2800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+mn-lt"/>
                <a:ea typeface="Calibri" pitchFamily="34" charset="0"/>
                <a:cs typeface="Times New Roman" pitchFamily="18" charset="0"/>
              </a:rPr>
              <a:t>AIA Petitions as of Feb 20, 2013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5" name="Content Placeholder 4" descr="&quot;&quot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655773"/>
              </p:ext>
            </p:extLst>
          </p:nvPr>
        </p:nvGraphicFramePr>
        <p:xfrm>
          <a:off x="1447800" y="2133600"/>
          <a:ext cx="6080760" cy="358711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026920"/>
                <a:gridCol w="2026920"/>
                <a:gridCol w="2026920"/>
              </a:tblGrid>
              <a:tr h="838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Technology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Number of Petitions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Percentage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762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Electrical</a:t>
                      </a:r>
                      <a:r>
                        <a:rPr lang="en-US" sz="2000" dirty="0" smtClean="0">
                          <a:effectLst/>
                        </a:rPr>
                        <a:t>/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Computer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</a:rPr>
                        <a:t>112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72.3%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4629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Mechanical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+mn-ea"/>
                        </a:rPr>
                        <a:t>8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 5.2%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Chemical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</a:rPr>
                        <a:t>23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14.8%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Bio/Pharma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</a:rPr>
                        <a:t>11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 7.1%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Design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+mn-ea"/>
                        </a:rPr>
                        <a:t>1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 0.6%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299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 smtClean="0"/>
              <a:t>Members of the Board </a:t>
            </a:r>
            <a:br>
              <a:rPr lang="en-US" sz="2800" dirty="0" smtClean="0"/>
            </a:br>
            <a:r>
              <a:rPr lang="en-US" sz="2800" dirty="0" smtClean="0"/>
              <a:t>as of Feb 20, 2013</a:t>
            </a:r>
            <a:endParaRPr lang="en-US" sz="2800" dirty="0"/>
          </a:p>
        </p:txBody>
      </p:sp>
      <p:graphicFrame>
        <p:nvGraphicFramePr>
          <p:cNvPr id="4" name="Content Placeholder 3" descr="&quot;&quot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06391"/>
              </p:ext>
            </p:extLst>
          </p:nvPr>
        </p:nvGraphicFramePr>
        <p:xfrm>
          <a:off x="685800" y="19050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89581" y="3238476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Currently 168 members</a:t>
            </a:r>
            <a:endParaRPr lang="en-US" sz="1400" b="1" i="1" dirty="0"/>
          </a:p>
        </p:txBody>
      </p:sp>
      <p:sp>
        <p:nvSpPr>
          <p:cNvPr id="5" name="5-Point Star 4" descr="star"/>
          <p:cNvSpPr/>
          <p:nvPr/>
        </p:nvSpPr>
        <p:spPr bwMode="auto">
          <a:xfrm>
            <a:off x="7485081" y="3238476"/>
            <a:ext cx="228600" cy="22860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cxnSp>
        <p:nvCxnSpPr>
          <p:cNvPr id="7" name="Straight Connector 6" descr="mark for 168"/>
          <p:cNvCxnSpPr/>
          <p:nvPr/>
        </p:nvCxnSpPr>
        <p:spPr bwMode="auto">
          <a:xfrm>
            <a:off x="7703147" y="3395478"/>
            <a:ext cx="51591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4758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kyline views of the four USPTO satellite office loc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164" y="381000"/>
            <a:ext cx="7328836" cy="1143000"/>
          </a:xfrm>
          <a:noFill/>
        </p:spPr>
        <p:txBody>
          <a:bodyPr/>
          <a:lstStyle/>
          <a:p>
            <a:pPr algn="r"/>
            <a:r>
              <a:rPr lang="en-US" sz="2800" dirty="0" smtClean="0"/>
              <a:t>Satellite Office Program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7EF2-3B18-4677-91BE-478251FA3323}" type="datetime1">
              <a:rPr lang="en-US" smtClean="0">
                <a:solidFill>
                  <a:srgbClr val="273C56"/>
                </a:solidFill>
              </a:rPr>
              <a:pPr/>
              <a:t>4/17/2013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B01B-1BF5-481E-84A8-6869287B5AC5}" type="slidenum">
              <a:rPr lang="en-US" smtClean="0">
                <a:solidFill>
                  <a:srgbClr val="273C56"/>
                </a:solidFill>
              </a:rPr>
              <a:pPr/>
              <a:t>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8433" y="5003616"/>
            <a:ext cx="182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Opened in July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62 patent examiners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11 patent law judges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5003616"/>
            <a:ext cx="2133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Terminal Annex Federal Building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Temporary Space opening soon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5007942"/>
            <a:ext cx="175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Byron G. Rogers Building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Temporary space in Lakewood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5025034"/>
            <a:ext cx="20702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Michelle Lee new director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Zeroing in on appropriate location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8863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7162800" cy="1066800"/>
          </a:xfrm>
        </p:spPr>
        <p:txBody>
          <a:bodyPr/>
          <a:lstStyle/>
          <a:p>
            <a:pPr algn="r"/>
            <a:r>
              <a:rPr lang="en-US" sz="3500" dirty="0" smtClean="0"/>
              <a:t>First Inventor to </a:t>
            </a:r>
            <a:br>
              <a:rPr lang="en-US" sz="3500" dirty="0" smtClean="0"/>
            </a:br>
            <a:r>
              <a:rPr lang="en-US" sz="3500" dirty="0" smtClean="0"/>
              <a:t>File (FITF)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800600"/>
          </a:xfrm>
        </p:spPr>
        <p:txBody>
          <a:bodyPr/>
          <a:lstStyle/>
          <a:p>
            <a:r>
              <a:rPr lang="en-US" sz="2400" dirty="0" smtClean="0"/>
              <a:t>Effective Date:  March 16, 2013</a:t>
            </a:r>
          </a:p>
          <a:p>
            <a:endParaRPr lang="en-US" sz="2400" dirty="0"/>
          </a:p>
          <a:p>
            <a:r>
              <a:rPr lang="en-US" sz="2400" dirty="0" smtClean="0"/>
              <a:t>Publication of final rules and Guidance on February 14, 2013:</a:t>
            </a:r>
          </a:p>
          <a:p>
            <a:pPr lvl="1"/>
            <a:r>
              <a:rPr lang="en-US" sz="1800" dirty="0"/>
              <a:t>Changes to Implement the First Inventor to File Provisions of the Leahy-Smith America Invents Act, 78 Fed. Reg. </a:t>
            </a:r>
            <a:r>
              <a:rPr lang="en-US" sz="1800" dirty="0" smtClean="0"/>
              <a:t>11024</a:t>
            </a:r>
          </a:p>
          <a:p>
            <a:pPr lvl="1"/>
            <a:r>
              <a:rPr lang="en-US" sz="1800" dirty="0" smtClean="0"/>
              <a:t>Examination </a:t>
            </a:r>
            <a:r>
              <a:rPr lang="en-US" sz="1800" dirty="0"/>
              <a:t>Guidelines for Implementing the First-Inventor-to-File Provisions of the Leahy-Smith America Invents Act , 78 Fed. Reg. </a:t>
            </a:r>
            <a:r>
              <a:rPr lang="en-US" sz="1800" dirty="0" smtClean="0"/>
              <a:t>11059</a:t>
            </a:r>
          </a:p>
          <a:p>
            <a:pPr lvl="1"/>
            <a:endParaRPr lang="en-US" sz="1800" dirty="0"/>
          </a:p>
          <a:p>
            <a:r>
              <a:rPr lang="en-US" sz="2400" dirty="0" smtClean="0"/>
              <a:t>USPTO Hosting Public Forum on March 15, 2013 on the Alexandria Campus to discuss final rules and guidance</a:t>
            </a:r>
            <a:endParaRPr lang="en-US" sz="2400" dirty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B01B-1BF5-481E-84A8-6869287B5AC5}" type="slidenum">
              <a:rPr lang="en-US" smtClean="0">
                <a:solidFill>
                  <a:srgbClr val="273C56"/>
                </a:solidFill>
              </a:rPr>
              <a:pPr/>
              <a:t>15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68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Fee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Effective March 19, 2013</a:t>
            </a:r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Final rule published January 18, 2013:</a:t>
            </a:r>
          </a:p>
          <a:p>
            <a:pPr lvl="1"/>
            <a:r>
              <a:rPr lang="en-US" sz="2200" dirty="0" smtClean="0">
                <a:latin typeface="+mj-lt"/>
              </a:rPr>
              <a:t>Setting </a:t>
            </a:r>
            <a:r>
              <a:rPr lang="en-US" sz="2200" dirty="0">
                <a:latin typeface="+mj-lt"/>
              </a:rPr>
              <a:t>and Adjusting Patent Fees, 78 Fed. Reg. </a:t>
            </a:r>
            <a:r>
              <a:rPr lang="en-US" sz="2200" dirty="0" smtClean="0">
                <a:latin typeface="+mj-lt"/>
              </a:rPr>
              <a:t>4212</a:t>
            </a:r>
          </a:p>
          <a:p>
            <a:endParaRPr lang="en-US" sz="2400" dirty="0" smtClean="0"/>
          </a:p>
          <a:p>
            <a:r>
              <a:rPr lang="en-US" sz="2400" dirty="0" smtClean="0"/>
              <a:t>Ensure </a:t>
            </a:r>
            <a:r>
              <a:rPr lang="en-US" sz="2400" dirty="0"/>
              <a:t>the patent fee schedule generates sufficient aggregate revenue to recover the aggregate </a:t>
            </a:r>
            <a:r>
              <a:rPr lang="en-US" sz="2400" dirty="0" smtClean="0"/>
              <a:t>cost of USPTO operations </a:t>
            </a:r>
            <a:r>
              <a:rPr lang="en-US" sz="2400" dirty="0"/>
              <a:t>to achieve two significant USPTO Goals:</a:t>
            </a:r>
          </a:p>
          <a:p>
            <a:pPr lvl="1"/>
            <a:r>
              <a:rPr lang="en-US" sz="2200" dirty="0"/>
              <a:t>Optimize patent timeliness and quality; and</a:t>
            </a:r>
          </a:p>
          <a:p>
            <a:pPr lvl="1"/>
            <a:r>
              <a:rPr lang="en-US" sz="2200" dirty="0"/>
              <a:t>Implement a sustainable funding model for operations</a:t>
            </a:r>
          </a:p>
          <a:p>
            <a:pPr lvl="1"/>
            <a:endParaRPr lang="en-US" sz="22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7EF2-3B18-4677-91BE-478251FA3323}" type="datetime1">
              <a:rPr lang="en-US" smtClean="0">
                <a:solidFill>
                  <a:srgbClr val="273C56"/>
                </a:solidFill>
              </a:rPr>
              <a:pPr/>
              <a:t>4/17/2013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B01B-1BF5-481E-84A8-6869287B5AC5}" type="slidenum">
              <a:rPr lang="en-US" smtClean="0">
                <a:solidFill>
                  <a:srgbClr val="273C56"/>
                </a:solidFill>
              </a:rPr>
              <a:pPr/>
              <a:t>16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99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Fee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/>
              <a:t>Set individual fees to further key policy considerations:</a:t>
            </a:r>
          </a:p>
          <a:p>
            <a:pPr lvl="1"/>
            <a:r>
              <a:rPr lang="en-US" sz="2200" dirty="0" smtClean="0"/>
              <a:t>Encourage innovation and ease of access to patent system;</a:t>
            </a:r>
            <a:endParaRPr lang="en-US" sz="2200" dirty="0"/>
          </a:p>
          <a:p>
            <a:pPr lvl="1"/>
            <a:r>
              <a:rPr lang="en-US" sz="2200" dirty="0" smtClean="0"/>
              <a:t>Facilitate </a:t>
            </a:r>
            <a:r>
              <a:rPr lang="en-US" sz="2200" dirty="0"/>
              <a:t>effective administration of the patent </a:t>
            </a:r>
            <a:r>
              <a:rPr lang="en-US" sz="2200" dirty="0" smtClean="0"/>
              <a:t>system and help reduce pendency; </a:t>
            </a:r>
            <a:r>
              <a:rPr lang="en-US" sz="2200" dirty="0"/>
              <a:t>and</a:t>
            </a:r>
          </a:p>
          <a:p>
            <a:pPr lvl="1"/>
            <a:r>
              <a:rPr lang="en-US" sz="2200" dirty="0" smtClean="0"/>
              <a:t>Increase patent </a:t>
            </a:r>
            <a:r>
              <a:rPr lang="en-US" sz="2200" dirty="0"/>
              <a:t>patent prosecution options to applicants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7EF2-3B18-4677-91BE-478251FA3323}" type="datetime1">
              <a:rPr lang="en-US" smtClean="0">
                <a:solidFill>
                  <a:srgbClr val="273C56"/>
                </a:solidFill>
              </a:rPr>
              <a:pPr/>
              <a:t>4/17/2013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B01B-1BF5-481E-84A8-6869287B5AC5}" type="slidenum">
              <a:rPr lang="en-US" smtClean="0">
                <a:solidFill>
                  <a:srgbClr val="273C56"/>
                </a:solidFill>
              </a:rPr>
              <a:pPr/>
              <a:t>17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030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Micro Entity Status</a:t>
            </a:r>
            <a:br>
              <a:rPr lang="en-US" dirty="0" smtClean="0"/>
            </a:br>
            <a:r>
              <a:rPr lang="en-US" dirty="0" smtClean="0"/>
              <a:t>for Paying Patent Fees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Effective March </a:t>
            </a:r>
            <a:r>
              <a:rPr lang="en-US" sz="2400" dirty="0" smtClean="0"/>
              <a:t>19, 2013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/>
              <a:t>Publication of final rules </a:t>
            </a:r>
            <a:r>
              <a:rPr lang="en-US" sz="2400" dirty="0" smtClean="0"/>
              <a:t>December 19, 2012:</a:t>
            </a:r>
            <a:endParaRPr lang="en-US" sz="2400" dirty="0"/>
          </a:p>
          <a:p>
            <a:pPr lvl="1"/>
            <a:r>
              <a:rPr lang="en-US" sz="2200" dirty="0" smtClean="0">
                <a:latin typeface="+mj-lt"/>
              </a:rPr>
              <a:t>Changes </a:t>
            </a:r>
            <a:r>
              <a:rPr lang="en-US" sz="2200" dirty="0">
                <a:latin typeface="+mj-lt"/>
              </a:rPr>
              <a:t>to Implement Micro Entity Status for Paying Patent Fees, 77 Fed. Reg. </a:t>
            </a:r>
            <a:r>
              <a:rPr lang="en-US" sz="2200" dirty="0" smtClean="0">
                <a:latin typeface="+mj-lt"/>
              </a:rPr>
              <a:t>75019</a:t>
            </a:r>
            <a:endParaRPr lang="en-US" sz="2200" dirty="0">
              <a:latin typeface="+mj-lt"/>
            </a:endParaRPr>
          </a:p>
          <a:p>
            <a:endParaRPr lang="en-US" sz="2400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+mj-lt"/>
              </a:rPr>
              <a:t>Entitled </a:t>
            </a:r>
            <a:r>
              <a:rPr lang="en-US" sz="2400" dirty="0">
                <a:latin typeface="+mj-lt"/>
              </a:rPr>
              <a:t>to a 75% discount on fees for “filing, searching, examining, issuing, appealing, and maintaining” patent applications/patents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7EF2-3B18-4677-91BE-478251FA3323}" type="datetime1">
              <a:rPr lang="en-US" smtClean="0">
                <a:solidFill>
                  <a:srgbClr val="273C56"/>
                </a:solidFill>
              </a:rPr>
              <a:pPr/>
              <a:t>4/17/2013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B01B-1BF5-481E-84A8-6869287B5AC5}" type="slidenum">
              <a:rPr lang="en-US" smtClean="0">
                <a:solidFill>
                  <a:srgbClr val="273C56"/>
                </a:solidFill>
              </a:rPr>
              <a:pPr/>
              <a:t>18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90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AIA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772400" cy="4114800"/>
          </a:xfrm>
        </p:spPr>
        <p:txBody>
          <a:bodyPr/>
          <a:lstStyle/>
          <a:p>
            <a:r>
              <a:rPr lang="en-US" sz="2600" dirty="0" smtClean="0">
                <a:latin typeface="+mj-lt"/>
              </a:rPr>
              <a:t>1-855-HELP-AIA (1-855-435-7242</a:t>
            </a:r>
            <a:r>
              <a:rPr lang="en-US" sz="2600" dirty="0">
                <a:latin typeface="+mj-lt"/>
              </a:rPr>
              <a:t>)</a:t>
            </a:r>
          </a:p>
          <a:p>
            <a:pPr marL="0" indent="0">
              <a:buNone/>
            </a:pPr>
            <a:endParaRPr lang="en-US" sz="2600" dirty="0">
              <a:latin typeface="+mj-lt"/>
            </a:endParaRPr>
          </a:p>
          <a:p>
            <a:r>
              <a:rPr lang="en-US" sz="2600" dirty="0" smtClean="0">
                <a:latin typeface="+mj-lt"/>
              </a:rPr>
              <a:t>HELPAIA@uspto.gov</a:t>
            </a:r>
          </a:p>
          <a:p>
            <a:endParaRPr lang="en-US" sz="2600" dirty="0">
              <a:latin typeface="+mj-lt"/>
            </a:endParaRPr>
          </a:p>
          <a:p>
            <a:r>
              <a:rPr lang="en-US" sz="2600" dirty="0" smtClean="0">
                <a:latin typeface="+mj-lt"/>
              </a:rPr>
              <a:t>www.uspto.gov/AmericaInventsAct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D79F-CF7F-4B2C-8D18-CCF7B0536F9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8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7162800" cy="1066800"/>
          </a:xfrm>
        </p:spPr>
        <p:txBody>
          <a:bodyPr/>
          <a:lstStyle/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Purpose of the AIA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001000" cy="4267200"/>
          </a:xfrm>
        </p:spPr>
        <p:txBody>
          <a:bodyPr/>
          <a:lstStyle/>
          <a:p>
            <a:r>
              <a:rPr lang="en-US" dirty="0" smtClean="0">
                <a:latin typeface="Georgia" pitchFamily="18" charset="0"/>
              </a:rPr>
              <a:t>“This long-overdue reform is vital to our ongoing efforts to modernize America’s patent laws and reduce the backlog of 700,000 patent applications – which won’t just </a:t>
            </a:r>
            <a:r>
              <a:rPr lang="en-US" b="1" dirty="0" smtClean="0">
                <a:solidFill>
                  <a:srgbClr val="0000FF"/>
                </a:solidFill>
                <a:latin typeface="Georgia" pitchFamily="18" charset="0"/>
              </a:rPr>
              <a:t>increase transparency and certainty for inventors</a:t>
            </a:r>
            <a:r>
              <a:rPr lang="en-US" dirty="0" smtClean="0">
                <a:solidFill>
                  <a:srgbClr val="0000FF"/>
                </a:solidFill>
                <a:latin typeface="Georgia" pitchFamily="18" charset="0"/>
              </a:rPr>
              <a:t>, </a:t>
            </a:r>
            <a:r>
              <a:rPr lang="en-US" b="1" dirty="0" smtClean="0">
                <a:solidFill>
                  <a:srgbClr val="0000FF"/>
                </a:solidFill>
                <a:latin typeface="Georgia" pitchFamily="18" charset="0"/>
              </a:rPr>
              <a:t>entrepreneurs and businesses</a:t>
            </a:r>
            <a:r>
              <a:rPr lang="en-US" dirty="0" smtClean="0">
                <a:solidFill>
                  <a:srgbClr val="0000FF"/>
                </a:solidFill>
                <a:latin typeface="Georgia" pitchFamily="18" charset="0"/>
              </a:rPr>
              <a:t>,</a:t>
            </a:r>
            <a:r>
              <a:rPr lang="en-US" dirty="0" smtClean="0">
                <a:latin typeface="Georgia" pitchFamily="18" charset="0"/>
              </a:rPr>
              <a:t> but help </a:t>
            </a:r>
            <a:r>
              <a:rPr lang="en-US" b="1" dirty="0" smtClean="0">
                <a:solidFill>
                  <a:srgbClr val="0000FF"/>
                </a:solidFill>
                <a:latin typeface="Georgia" pitchFamily="18" charset="0"/>
              </a:rPr>
              <a:t>grow our economy and</a:t>
            </a:r>
            <a:r>
              <a:rPr lang="en-US" dirty="0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Georgia" pitchFamily="18" charset="0"/>
              </a:rPr>
              <a:t>create good jobs</a:t>
            </a:r>
            <a:r>
              <a:rPr lang="en-US" dirty="0" smtClean="0">
                <a:latin typeface="Georgia" pitchFamily="18" charset="0"/>
              </a:rPr>
              <a:t>.”</a:t>
            </a:r>
          </a:p>
          <a:p>
            <a:pPr marL="0" indent="0">
              <a:buNone/>
            </a:pPr>
            <a:r>
              <a:rPr lang="en-US" dirty="0" smtClean="0">
                <a:latin typeface="Georgia" pitchFamily="18" charset="0"/>
              </a:rPr>
              <a:t>			-President Barack Obama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26583C-8B4B-4964-968A-71ED4F1CD9F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77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 idx="4294967295"/>
          </p:nvPr>
        </p:nvSpPr>
        <p:spPr>
          <a:xfrm>
            <a:off x="1608229" y="228600"/>
            <a:ext cx="7315200" cy="1104900"/>
          </a:xfrm>
        </p:spPr>
        <p:txBody>
          <a:bodyPr/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Unexamined Patent Application Backlog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FY 2009 – FY 2013</a:t>
            </a:r>
          </a:p>
        </p:txBody>
      </p:sp>
      <p:sp>
        <p:nvSpPr>
          <p:cNvPr id="12" name="Slide Number Placeholder 1"/>
          <p:cNvSpPr txBox="1">
            <a:spLocks/>
          </p:cNvSpPr>
          <p:nvPr/>
        </p:nvSpPr>
        <p:spPr>
          <a:xfrm>
            <a:off x="8801100" y="6585466"/>
            <a:ext cx="3429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hlink"/>
                </a:solidFill>
                <a:latin typeface="Tw Cen M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hlink"/>
                </a:solidFill>
                <a:latin typeface="Tw Cen M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hlink"/>
                </a:solidFill>
                <a:latin typeface="Tw Cen M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hlink"/>
                </a:solidFill>
                <a:latin typeface="Tw Cen M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hlink"/>
                </a:solidFill>
                <a:latin typeface="Tw Cen M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hlink"/>
                </a:solidFill>
                <a:latin typeface="Tw Cen M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hlink"/>
                </a:solidFill>
                <a:latin typeface="Tw Cen M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hlink"/>
                </a:solidFill>
                <a:latin typeface="Tw Cen M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hlink"/>
                </a:solidFill>
                <a:latin typeface="Tw Cen MT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E47CA13-ED99-4BB6-AEA3-0961B0DC474D}" type="slidenum">
              <a:rPr lang="en-US" sz="1200" b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20</a:t>
            </a:fld>
            <a:endParaRPr lang="en-US" sz="12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181100" y="6308467"/>
            <a:ext cx="5105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hlink"/>
                </a:solidFill>
                <a:latin typeface="Tw Cen MT" pitchFamily="34" charset="0"/>
              </a:defRPr>
            </a:lvl1pPr>
            <a:lvl2pPr marL="742950" indent="-285750">
              <a:defRPr sz="2800" b="1">
                <a:solidFill>
                  <a:schemeClr val="hlink"/>
                </a:solidFill>
                <a:latin typeface="Tw Cen MT" pitchFamily="34" charset="0"/>
              </a:defRPr>
            </a:lvl2pPr>
            <a:lvl3pPr marL="1143000" indent="-228600">
              <a:defRPr sz="2800" b="1">
                <a:solidFill>
                  <a:schemeClr val="hlink"/>
                </a:solidFill>
                <a:latin typeface="Tw Cen MT" pitchFamily="34" charset="0"/>
              </a:defRPr>
            </a:lvl3pPr>
            <a:lvl4pPr marL="1600200" indent="-228600">
              <a:defRPr sz="2800" b="1">
                <a:solidFill>
                  <a:schemeClr val="hlink"/>
                </a:solidFill>
                <a:latin typeface="Tw Cen MT" pitchFamily="34" charset="0"/>
              </a:defRPr>
            </a:lvl4pPr>
            <a:lvl5pPr marL="2057400" indent="-228600">
              <a:defRPr sz="2800" b="1">
                <a:solidFill>
                  <a:schemeClr val="hlink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End of Fiscal Year 2012 backlog was 608,283.</a:t>
            </a:r>
            <a:endParaRPr 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 descr="&quot;&quot;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87295632"/>
              </p:ext>
            </p:extLst>
          </p:nvPr>
        </p:nvGraphicFramePr>
        <p:xfrm>
          <a:off x="152400" y="1676400"/>
          <a:ext cx="9009063" cy="457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Worksheet" r:id="rId5" imgW="4543357" imgH="2247900" progId="Excel.Sheet.8">
                  <p:embed/>
                </p:oleObj>
              </mc:Choice>
              <mc:Fallback>
                <p:oleObj name="Worksheet" r:id="rId5" imgW="4543357" imgH="2247900" progId="Excel.Shee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76400"/>
                        <a:ext cx="9009063" cy="457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286000" y="4153509"/>
            <a:ext cx="5105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hlink"/>
                </a:solidFill>
                <a:latin typeface="Tw Cen MT" pitchFamily="34" charset="0"/>
              </a:defRPr>
            </a:lvl1pPr>
            <a:lvl2pPr marL="742950" indent="-285750">
              <a:defRPr sz="2800" b="1">
                <a:solidFill>
                  <a:schemeClr val="hlink"/>
                </a:solidFill>
                <a:latin typeface="Tw Cen MT" pitchFamily="34" charset="0"/>
              </a:defRPr>
            </a:lvl2pPr>
            <a:lvl3pPr marL="1143000" indent="-228600">
              <a:defRPr sz="2800" b="1">
                <a:solidFill>
                  <a:schemeClr val="hlink"/>
                </a:solidFill>
                <a:latin typeface="Tw Cen MT" pitchFamily="34" charset="0"/>
              </a:defRPr>
            </a:lvl3pPr>
            <a:lvl4pPr marL="1600200" indent="-228600">
              <a:defRPr sz="2800" b="1">
                <a:solidFill>
                  <a:schemeClr val="hlink"/>
                </a:solidFill>
                <a:latin typeface="Tw Cen MT" pitchFamily="34" charset="0"/>
              </a:defRPr>
            </a:lvl4pPr>
            <a:lvl5pPr marL="2057400" indent="-228600">
              <a:defRPr sz="2800" b="1">
                <a:solidFill>
                  <a:schemeClr val="hlink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595,167 Unexamined Applications as of February 19, 2013.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370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hlink"/>
                </a:solidFill>
                <a:latin typeface="Tw Cen MT" pitchFamily="34" charset="0"/>
              </a:defRPr>
            </a:lvl1pPr>
            <a:lvl2pPr marL="742950" indent="-285750">
              <a:defRPr sz="2800" b="1">
                <a:solidFill>
                  <a:schemeClr val="hlink"/>
                </a:solidFill>
                <a:latin typeface="Tw Cen MT" pitchFamily="34" charset="0"/>
              </a:defRPr>
            </a:lvl2pPr>
            <a:lvl3pPr marL="1143000" indent="-228600">
              <a:defRPr sz="2800" b="1">
                <a:solidFill>
                  <a:schemeClr val="hlink"/>
                </a:solidFill>
                <a:latin typeface="Tw Cen MT" pitchFamily="34" charset="0"/>
              </a:defRPr>
            </a:lvl3pPr>
            <a:lvl4pPr marL="1600200" indent="-228600">
              <a:defRPr sz="2800" b="1">
                <a:solidFill>
                  <a:schemeClr val="hlink"/>
                </a:solidFill>
                <a:latin typeface="Tw Cen MT" pitchFamily="34" charset="0"/>
              </a:defRPr>
            </a:lvl4pPr>
            <a:lvl5pPr marL="2057400" indent="-228600">
              <a:defRPr sz="2800" b="1">
                <a:solidFill>
                  <a:schemeClr val="hlink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9pPr>
          </a:lstStyle>
          <a:p>
            <a:fld id="{658358D3-D842-4696-8FD2-A5AF861F49F3}" type="slidenum">
              <a:rPr lang="en-US" sz="1400" b="0" smtClean="0">
                <a:solidFill>
                  <a:srgbClr val="000000"/>
                </a:solidFill>
                <a:latin typeface="Times New Roman" pitchFamily="18" charset="0"/>
              </a:rPr>
              <a:pPr/>
              <a:t>21</a:t>
            </a:fld>
            <a:endParaRPr lang="en-US" sz="1400" b="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r>
              <a:rPr lang="en-US" sz="2100" b="0" dirty="0" smtClean="0">
                <a:solidFill>
                  <a:schemeClr val="bg1"/>
                </a:solidFill>
              </a:rPr>
              <a:t/>
            </a:r>
            <a:br>
              <a:rPr lang="en-US" sz="2100" b="0" dirty="0" smtClean="0">
                <a:solidFill>
                  <a:schemeClr val="bg1"/>
                </a:solidFill>
              </a:rPr>
            </a:br>
            <a:endParaRPr lang="en-US" sz="2100" b="0" dirty="0" smtClean="0">
              <a:solidFill>
                <a:schemeClr val="bg1"/>
              </a:solidFill>
            </a:endParaRPr>
          </a:p>
        </p:txBody>
      </p:sp>
      <p:graphicFrame>
        <p:nvGraphicFramePr>
          <p:cNvPr id="7173" name="Object 12" descr="&quot;&quot;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743612"/>
              </p:ext>
            </p:extLst>
          </p:nvPr>
        </p:nvGraphicFramePr>
        <p:xfrm>
          <a:off x="0" y="1701800"/>
          <a:ext cx="8945563" cy="4088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Worksheet" r:id="rId5" imgW="4905443" imgH="3762443" progId="Excel.Sheet.8">
                  <p:embed/>
                </p:oleObj>
              </mc:Choice>
              <mc:Fallback>
                <p:oleObj name="Worksheet" r:id="rId5" imgW="4905443" imgH="376244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01800"/>
                        <a:ext cx="8945563" cy="40885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12" descr="&quot;&quot;"/>
          <p:cNvSpPr>
            <a:spLocks noChangeShapeType="1"/>
          </p:cNvSpPr>
          <p:nvPr/>
        </p:nvSpPr>
        <p:spPr bwMode="auto">
          <a:xfrm>
            <a:off x="8077199" y="2863705"/>
            <a:ext cx="677361" cy="0"/>
          </a:xfrm>
          <a:prstGeom prst="line">
            <a:avLst/>
          </a:prstGeom>
          <a:noFill/>
          <a:ln w="31750">
            <a:solidFill>
              <a:schemeClr val="accent2">
                <a:lumMod val="60000"/>
                <a:lumOff val="40000"/>
              </a:schemeClr>
            </a:solidFill>
            <a:prstDash val="dash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10" name="Line 12" descr="&quot;&quot;"/>
          <p:cNvSpPr>
            <a:spLocks noChangeShapeType="1"/>
          </p:cNvSpPr>
          <p:nvPr/>
        </p:nvSpPr>
        <p:spPr bwMode="auto">
          <a:xfrm>
            <a:off x="8077200" y="4114800"/>
            <a:ext cx="677360" cy="0"/>
          </a:xfrm>
          <a:prstGeom prst="line">
            <a:avLst/>
          </a:prstGeom>
          <a:noFill/>
          <a:ln w="31750">
            <a:solidFill>
              <a:srgbClr val="0070C0"/>
            </a:solidFill>
            <a:prstDash val="dash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657599" y="3657600"/>
            <a:ext cx="426719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hlink"/>
                </a:solidFill>
                <a:latin typeface="Tw Cen MT" pitchFamily="34" charset="0"/>
              </a:defRPr>
            </a:lvl1pPr>
            <a:lvl2pPr marL="742950" indent="-285750">
              <a:defRPr sz="2800" b="1">
                <a:solidFill>
                  <a:schemeClr val="hlink"/>
                </a:solidFill>
                <a:latin typeface="Tw Cen MT" pitchFamily="34" charset="0"/>
              </a:defRPr>
            </a:lvl2pPr>
            <a:lvl3pPr marL="1143000" indent="-228600">
              <a:defRPr sz="2800" b="1">
                <a:solidFill>
                  <a:schemeClr val="hlink"/>
                </a:solidFill>
                <a:latin typeface="Tw Cen MT" pitchFamily="34" charset="0"/>
              </a:defRPr>
            </a:lvl3pPr>
            <a:lvl4pPr marL="1600200" indent="-228600">
              <a:defRPr sz="2800" b="1">
                <a:solidFill>
                  <a:schemeClr val="hlink"/>
                </a:solidFill>
                <a:latin typeface="Tw Cen MT" pitchFamily="34" charset="0"/>
              </a:defRPr>
            </a:lvl4pPr>
            <a:lvl5pPr marL="2057400" indent="-228600">
              <a:defRPr sz="2800" b="1">
                <a:solidFill>
                  <a:schemeClr val="hlink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First Action Pendency as of January 31, 2013: 19.2 months.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076700" y="1856849"/>
            <a:ext cx="426719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hlink"/>
                </a:solidFill>
                <a:latin typeface="Tw Cen MT" pitchFamily="34" charset="0"/>
              </a:defRPr>
            </a:lvl1pPr>
            <a:lvl2pPr marL="742950" indent="-285750">
              <a:defRPr sz="2800" b="1">
                <a:solidFill>
                  <a:schemeClr val="hlink"/>
                </a:solidFill>
                <a:latin typeface="Tw Cen MT" pitchFamily="34" charset="0"/>
              </a:defRPr>
            </a:lvl2pPr>
            <a:lvl3pPr marL="1143000" indent="-228600">
              <a:defRPr sz="2800" b="1">
                <a:solidFill>
                  <a:schemeClr val="hlink"/>
                </a:solidFill>
                <a:latin typeface="Tw Cen MT" pitchFamily="34" charset="0"/>
              </a:defRPr>
            </a:lvl3pPr>
            <a:lvl4pPr marL="1600200" indent="-228600">
              <a:defRPr sz="2800" b="1">
                <a:solidFill>
                  <a:schemeClr val="hlink"/>
                </a:solidFill>
                <a:latin typeface="Tw Cen MT" pitchFamily="34" charset="0"/>
              </a:defRPr>
            </a:lvl4pPr>
            <a:lvl5pPr marL="2057400" indent="-228600">
              <a:defRPr sz="2800" b="1">
                <a:solidFill>
                  <a:schemeClr val="hlink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Total Pendency as of January 31, 2013: 31.4 months.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Text Box 53"/>
          <p:cNvSpPr txBox="1">
            <a:spLocks noChangeArrowheads="1"/>
          </p:cNvSpPr>
          <p:nvPr/>
        </p:nvSpPr>
        <p:spPr bwMode="auto">
          <a:xfrm>
            <a:off x="1295400" y="5537224"/>
            <a:ext cx="7124700" cy="134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912813" eaLnBrk="0" hangingPunct="0">
              <a:defRPr sz="1000">
                <a:solidFill>
                  <a:schemeClr val="accent1"/>
                </a:solidFill>
                <a:latin typeface="Calibri" charset="0"/>
              </a:defRPr>
            </a:lvl1pPr>
            <a:lvl2pPr marL="166688" indent="1588" defTabSz="912813" eaLnBrk="0" hangingPunct="0">
              <a:defRPr sz="1000">
                <a:solidFill>
                  <a:schemeClr val="accent1"/>
                </a:solidFill>
                <a:latin typeface="Calibri" charset="0"/>
              </a:defRPr>
            </a:lvl2pPr>
            <a:lvl3pPr marL="1143000" indent="-228600" defTabSz="912813" eaLnBrk="0" hangingPunct="0">
              <a:defRPr sz="1000">
                <a:solidFill>
                  <a:schemeClr val="accent1"/>
                </a:solidFill>
                <a:latin typeface="Calibri" charset="0"/>
              </a:defRPr>
            </a:lvl3pPr>
            <a:lvl4pPr marL="1600200" indent="-228600" defTabSz="912813" eaLnBrk="0" hangingPunct="0">
              <a:defRPr sz="1000">
                <a:solidFill>
                  <a:schemeClr val="accent1"/>
                </a:solidFill>
                <a:latin typeface="Calibri" charset="0"/>
              </a:defRPr>
            </a:lvl4pPr>
            <a:lvl5pPr marL="2057400" indent="-228600" defTabSz="912813" eaLnBrk="0" hangingPunct="0">
              <a:defRPr sz="1000">
                <a:solidFill>
                  <a:schemeClr val="accent1"/>
                </a:solidFill>
                <a:latin typeface="Calibri" charset="0"/>
              </a:defRPr>
            </a:lvl5pPr>
            <a:lvl6pPr marL="2514600" indent="-228600" defTabSz="912813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1"/>
                </a:solidFill>
                <a:latin typeface="Calibri" charset="0"/>
              </a:defRPr>
            </a:lvl6pPr>
            <a:lvl7pPr marL="2971800" indent="-228600" defTabSz="912813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1"/>
                </a:solidFill>
                <a:latin typeface="Calibri" charset="0"/>
              </a:defRPr>
            </a:lvl7pPr>
            <a:lvl8pPr marL="3429000" indent="-228600" defTabSz="912813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1"/>
                </a:solidFill>
                <a:latin typeface="Calibri" charset="0"/>
              </a:defRPr>
            </a:lvl8pPr>
            <a:lvl9pPr marL="3886200" indent="-228600" defTabSz="912813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accent1"/>
                </a:solidFill>
                <a:latin typeface="Calibri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1100" b="1" dirty="0" smtClean="0">
              <a:solidFill>
                <a:srgbClr val="003399"/>
              </a:solidFill>
              <a:latin typeface="+mn-lt"/>
              <a:cs typeface="Times New Roman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1100" b="1" dirty="0">
              <a:solidFill>
                <a:srgbClr val="003399"/>
              </a:solidFill>
              <a:latin typeface="+mn-lt"/>
              <a:cs typeface="Times New Roman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800" b="1" dirty="0" smtClean="0">
                <a:solidFill>
                  <a:srgbClr val="003399"/>
                </a:solidFill>
                <a:latin typeface="+mn-lt"/>
                <a:cs typeface="Times New Roman" charset="0"/>
              </a:rPr>
              <a:t>FY 2013 Targets: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800" b="1" dirty="0" smtClean="0">
                <a:solidFill>
                  <a:srgbClr val="003399"/>
                </a:solidFill>
                <a:latin typeface="+mn-lt"/>
                <a:cs typeface="Times New Roman" charset="0"/>
              </a:rPr>
              <a:t>Average First Action Pendency: 18.0 months. 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800" b="1" dirty="0" smtClean="0">
                <a:solidFill>
                  <a:srgbClr val="003399"/>
                </a:solidFill>
                <a:latin typeface="+mn-lt"/>
                <a:cs typeface="Times New Roman" charset="0"/>
              </a:rPr>
              <a:t>Average Total Pendency: 30.1 Months.</a:t>
            </a:r>
          </a:p>
        </p:txBody>
      </p:sp>
      <p:sp>
        <p:nvSpPr>
          <p:cNvPr id="14" name="Line 8" descr="&quot;&quot;"/>
          <p:cNvSpPr>
            <a:spLocks noChangeShapeType="1"/>
          </p:cNvSpPr>
          <p:nvPr/>
        </p:nvSpPr>
        <p:spPr bwMode="auto">
          <a:xfrm>
            <a:off x="877061" y="6632089"/>
            <a:ext cx="630827" cy="0"/>
          </a:xfrm>
          <a:prstGeom prst="line">
            <a:avLst/>
          </a:prstGeom>
          <a:noFill/>
          <a:ln w="22225">
            <a:solidFill>
              <a:srgbClr val="FF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Line 8" descr="&quot;&quot;"/>
          <p:cNvSpPr>
            <a:spLocks noChangeShapeType="1"/>
          </p:cNvSpPr>
          <p:nvPr/>
        </p:nvSpPr>
        <p:spPr bwMode="auto">
          <a:xfrm>
            <a:off x="896111" y="6400800"/>
            <a:ext cx="611777" cy="0"/>
          </a:xfrm>
          <a:prstGeom prst="line">
            <a:avLst/>
          </a:prstGeom>
          <a:noFill/>
          <a:ln w="22225">
            <a:solidFill>
              <a:srgbClr val="0000FF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141991" y="285750"/>
            <a:ext cx="7934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First Action Pendency and </a:t>
            </a:r>
            <a:r>
              <a:rPr lang="en-US" sz="2800" dirty="0" smtClean="0">
                <a:solidFill>
                  <a:schemeClr val="bg1"/>
                </a:solidFill>
              </a:rPr>
              <a:t>Total Pendency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FY 2009 – FY </a:t>
            </a:r>
            <a:r>
              <a:rPr lang="en-US" sz="2800" dirty="0" smtClean="0">
                <a:solidFill>
                  <a:schemeClr val="bg1"/>
                </a:solidFill>
              </a:rPr>
              <a:t>2013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926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hlink"/>
                </a:solidFill>
                <a:latin typeface="Tw Cen MT" pitchFamily="34" charset="0"/>
              </a:defRPr>
            </a:lvl1pPr>
            <a:lvl2pPr marL="742950" indent="-285750">
              <a:defRPr sz="2800" b="1">
                <a:solidFill>
                  <a:schemeClr val="hlink"/>
                </a:solidFill>
                <a:latin typeface="Tw Cen MT" pitchFamily="34" charset="0"/>
              </a:defRPr>
            </a:lvl2pPr>
            <a:lvl3pPr marL="1143000" indent="-228600">
              <a:defRPr sz="2800" b="1">
                <a:solidFill>
                  <a:schemeClr val="hlink"/>
                </a:solidFill>
                <a:latin typeface="Tw Cen MT" pitchFamily="34" charset="0"/>
              </a:defRPr>
            </a:lvl3pPr>
            <a:lvl4pPr marL="1600200" indent="-228600">
              <a:defRPr sz="2800" b="1">
                <a:solidFill>
                  <a:schemeClr val="hlink"/>
                </a:solidFill>
                <a:latin typeface="Tw Cen MT" pitchFamily="34" charset="0"/>
              </a:defRPr>
            </a:lvl4pPr>
            <a:lvl5pPr marL="2057400" indent="-228600">
              <a:defRPr sz="2800" b="1">
                <a:solidFill>
                  <a:schemeClr val="hlink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9pPr>
          </a:lstStyle>
          <a:p>
            <a:fld id="{668E80CD-11F5-4913-AD53-BBC9F7E6F1EA}" type="slidenum">
              <a:rPr lang="en-US" sz="1400" b="0" smtClean="0">
                <a:solidFill>
                  <a:srgbClr val="000000"/>
                </a:solidFill>
                <a:latin typeface="Times New Roman" pitchFamily="18" charset="0"/>
              </a:rPr>
              <a:pPr/>
              <a:t>22</a:t>
            </a:fld>
            <a:endParaRPr lang="en-US" sz="1400" b="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09550"/>
            <a:ext cx="6781800" cy="1104900"/>
          </a:xfrm>
          <a:noFill/>
        </p:spPr>
        <p:txBody>
          <a:bodyPr anchor="ctr"/>
          <a:lstStyle/>
          <a:p>
            <a:r>
              <a:rPr lang="en-US" sz="2100" b="0" dirty="0" smtClean="0">
                <a:solidFill>
                  <a:schemeClr val="bg1"/>
                </a:solidFill>
              </a:rPr>
              <a:t/>
            </a:r>
            <a:br>
              <a:rPr lang="en-US" sz="2100" b="0" dirty="0" smtClean="0">
                <a:solidFill>
                  <a:schemeClr val="bg1"/>
                </a:solidFill>
              </a:rPr>
            </a:br>
            <a:endParaRPr lang="en-US" sz="2100" b="0" dirty="0" smtClean="0">
              <a:solidFill>
                <a:schemeClr val="bg1"/>
              </a:solidFill>
            </a:endParaRPr>
          </a:p>
        </p:txBody>
      </p:sp>
      <p:graphicFrame>
        <p:nvGraphicFramePr>
          <p:cNvPr id="5124" name="Object 3" descr="&quot;&quot;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815794100"/>
              </p:ext>
            </p:extLst>
          </p:nvPr>
        </p:nvGraphicFramePr>
        <p:xfrm>
          <a:off x="304800" y="1770063"/>
          <a:ext cx="8382000" cy="434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Worksheet" r:id="rId5" imgW="6791257" imgH="4333943" progId="Excel.Sheet.8">
                  <p:embed/>
                </p:oleObj>
              </mc:Choice>
              <mc:Fallback>
                <p:oleObj name="Worksheet" r:id="rId5" imgW="6791257" imgH="4333943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70063"/>
                        <a:ext cx="8382000" cy="434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543050" y="228600"/>
            <a:ext cx="7620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US" sz="2600" dirty="0">
                <a:solidFill>
                  <a:srgbClr val="FFFFFF"/>
                </a:solidFill>
              </a:rPr>
              <a:t>Total </a:t>
            </a:r>
            <a:r>
              <a:rPr lang="en-US" sz="2600" dirty="0" smtClean="0">
                <a:solidFill>
                  <a:srgbClr val="FFFFFF"/>
                </a:solidFill>
              </a:rPr>
              <a:t>Serialized </a:t>
            </a:r>
            <a:r>
              <a:rPr lang="en-US" sz="2600" dirty="0">
                <a:solidFill>
                  <a:srgbClr val="FFFFFF"/>
                </a:solidFill>
              </a:rPr>
              <a:t>and </a:t>
            </a:r>
            <a:r>
              <a:rPr lang="en-US" sz="2600" dirty="0" smtClean="0">
                <a:solidFill>
                  <a:srgbClr val="FFFFFF"/>
                </a:solidFill>
              </a:rPr>
              <a:t>Request for Continued Examination (RCE) </a:t>
            </a:r>
            <a:r>
              <a:rPr lang="en-US" sz="2600" dirty="0">
                <a:solidFill>
                  <a:srgbClr val="FFFFFF"/>
                </a:solidFill>
              </a:rPr>
              <a:t>Filings</a:t>
            </a:r>
            <a:r>
              <a:rPr lang="en-US" sz="2800" dirty="0">
                <a:solidFill>
                  <a:srgbClr val="FFFFFF"/>
                </a:solidFill>
              </a:rPr>
              <a:t/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600" dirty="0">
                <a:solidFill>
                  <a:srgbClr val="FFFFFF"/>
                </a:solidFill>
              </a:rPr>
              <a:t>FY 2002 – FY 2013</a:t>
            </a:r>
          </a:p>
        </p:txBody>
      </p:sp>
      <p:pic>
        <p:nvPicPr>
          <p:cNvPr id="5126" name="Picture 8" descr="&quot;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588175"/>
            <a:ext cx="15906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334000" y="5825050"/>
            <a:ext cx="2819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hlink"/>
                </a:solidFill>
                <a:latin typeface="Tw Cen MT" pitchFamily="34" charset="0"/>
              </a:defRPr>
            </a:lvl1pPr>
            <a:lvl2pPr marL="742950" indent="-285750">
              <a:defRPr sz="2800" b="1">
                <a:solidFill>
                  <a:schemeClr val="hlink"/>
                </a:solidFill>
                <a:latin typeface="Tw Cen MT" pitchFamily="34" charset="0"/>
              </a:defRPr>
            </a:lvl2pPr>
            <a:lvl3pPr marL="1143000" indent="-228600">
              <a:defRPr sz="2800" b="1">
                <a:solidFill>
                  <a:schemeClr val="hlink"/>
                </a:solidFill>
                <a:latin typeface="Tw Cen MT" pitchFamily="34" charset="0"/>
              </a:defRPr>
            </a:lvl3pPr>
            <a:lvl4pPr marL="1600200" indent="-228600">
              <a:defRPr sz="2800" b="1">
                <a:solidFill>
                  <a:schemeClr val="hlink"/>
                </a:solidFill>
                <a:latin typeface="Tw Cen MT" pitchFamily="34" charset="0"/>
              </a:defRPr>
            </a:lvl4pPr>
            <a:lvl5pPr marL="2057400" indent="-228600">
              <a:defRPr sz="2800" b="1">
                <a:solidFill>
                  <a:schemeClr val="hlink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203,936 as </a:t>
            </a:r>
            <a:r>
              <a:rPr lang="en-US" sz="1200" dirty="0">
                <a:solidFill>
                  <a:schemeClr val="tx1"/>
                </a:solidFill>
              </a:rPr>
              <a:t>of </a:t>
            </a:r>
            <a:r>
              <a:rPr lang="en-US" sz="1200" dirty="0" smtClean="0">
                <a:solidFill>
                  <a:schemeClr val="tx1"/>
                </a:solidFill>
              </a:rPr>
              <a:t>February </a:t>
            </a:r>
            <a:r>
              <a:rPr lang="en-US" sz="1200" dirty="0">
                <a:solidFill>
                  <a:schemeClr val="tx1"/>
                </a:solidFill>
              </a:rPr>
              <a:t>1</a:t>
            </a:r>
            <a:r>
              <a:rPr lang="en-US" sz="1200" dirty="0" smtClean="0">
                <a:solidFill>
                  <a:schemeClr val="tx1"/>
                </a:solidFill>
              </a:rPr>
              <a:t>9, 2013.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165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382000" y="6457950"/>
            <a:ext cx="762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hlink"/>
                </a:solidFill>
                <a:latin typeface="Tw Cen MT" pitchFamily="34" charset="0"/>
              </a:defRPr>
            </a:lvl1pPr>
            <a:lvl2pPr marL="742950" indent="-285750">
              <a:defRPr sz="2800" b="1">
                <a:solidFill>
                  <a:schemeClr val="hlink"/>
                </a:solidFill>
                <a:latin typeface="Tw Cen MT" pitchFamily="34" charset="0"/>
              </a:defRPr>
            </a:lvl2pPr>
            <a:lvl3pPr marL="1143000" indent="-228600">
              <a:defRPr sz="2800" b="1">
                <a:solidFill>
                  <a:schemeClr val="hlink"/>
                </a:solidFill>
                <a:latin typeface="Tw Cen MT" pitchFamily="34" charset="0"/>
              </a:defRPr>
            </a:lvl3pPr>
            <a:lvl4pPr marL="1600200" indent="-228600">
              <a:defRPr sz="2800" b="1">
                <a:solidFill>
                  <a:schemeClr val="hlink"/>
                </a:solidFill>
                <a:latin typeface="Tw Cen MT" pitchFamily="34" charset="0"/>
              </a:defRPr>
            </a:lvl4pPr>
            <a:lvl5pPr marL="2057400" indent="-228600">
              <a:defRPr sz="2800" b="1">
                <a:solidFill>
                  <a:schemeClr val="hlink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9pPr>
          </a:lstStyle>
          <a:p>
            <a:pPr algn="ctr" eaLnBrk="1" hangingPunct="1"/>
            <a:fld id="{F40EBA9F-B579-4EA1-BB76-E99FFE626325}" type="slidenum">
              <a:rPr lang="en-US" sz="1400" b="0" smtClean="0">
                <a:solidFill>
                  <a:srgbClr val="273C56"/>
                </a:solidFill>
                <a:latin typeface="Times New Roman" pitchFamily="18" charset="0"/>
                <a:cs typeface="Times New Roman" pitchFamily="18" charset="0"/>
              </a:rPr>
              <a:pPr algn="ctr" eaLnBrk="1" hangingPunct="1"/>
              <a:t>23</a:t>
            </a:fld>
            <a:endParaRPr lang="en-US" sz="1400" b="0" dirty="0" smtClean="0">
              <a:solidFill>
                <a:srgbClr val="273C5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8" name="Object 2" descr="&quot;&quot;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11510730"/>
              </p:ext>
            </p:extLst>
          </p:nvPr>
        </p:nvGraphicFramePr>
        <p:xfrm>
          <a:off x="152400" y="1676400"/>
          <a:ext cx="8896350" cy="454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Worksheet" r:id="rId5" imgW="7210357" imgH="4286385" progId="Excel.Sheet.8">
                  <p:embed/>
                </p:oleObj>
              </mc:Choice>
              <mc:Fallback>
                <p:oleObj name="Worksheet" r:id="rId5" imgW="7210357" imgH="4286385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76400"/>
                        <a:ext cx="8896350" cy="454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11"/>
          <p:cNvSpPr txBox="1">
            <a:spLocks noChangeArrowheads="1"/>
          </p:cNvSpPr>
          <p:nvPr/>
        </p:nvSpPr>
        <p:spPr bwMode="auto">
          <a:xfrm>
            <a:off x="5562600" y="5741581"/>
            <a:ext cx="2819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hlink"/>
                </a:solidFill>
                <a:latin typeface="Tw Cen MT" pitchFamily="34" charset="0"/>
              </a:defRPr>
            </a:lvl1pPr>
            <a:lvl2pPr marL="742950" indent="-285750">
              <a:defRPr sz="2800" b="1">
                <a:solidFill>
                  <a:schemeClr val="hlink"/>
                </a:solidFill>
                <a:latin typeface="Tw Cen MT" pitchFamily="34" charset="0"/>
              </a:defRPr>
            </a:lvl2pPr>
            <a:lvl3pPr marL="1143000" indent="-228600">
              <a:defRPr sz="2800" b="1">
                <a:solidFill>
                  <a:schemeClr val="hlink"/>
                </a:solidFill>
                <a:latin typeface="Tw Cen MT" pitchFamily="34" charset="0"/>
              </a:defRPr>
            </a:lvl3pPr>
            <a:lvl4pPr marL="1600200" indent="-228600">
              <a:defRPr sz="2800" b="1">
                <a:solidFill>
                  <a:schemeClr val="hlink"/>
                </a:solidFill>
                <a:latin typeface="Tw Cen MT" pitchFamily="34" charset="0"/>
              </a:defRPr>
            </a:lvl4pPr>
            <a:lvl5pPr marL="2057400" indent="-228600">
              <a:defRPr sz="2800" b="1">
                <a:solidFill>
                  <a:schemeClr val="hlink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111,435 as </a:t>
            </a:r>
            <a:r>
              <a:rPr lang="en-US" sz="1200" dirty="0">
                <a:solidFill>
                  <a:schemeClr val="tx1"/>
                </a:solidFill>
              </a:rPr>
              <a:t>of </a:t>
            </a:r>
            <a:r>
              <a:rPr lang="en-US" sz="1200" dirty="0" smtClean="0">
                <a:solidFill>
                  <a:schemeClr val="tx1"/>
                </a:solidFill>
              </a:rPr>
              <a:t>February 19, 2013.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609600" y="6400800"/>
            <a:ext cx="3581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hlink"/>
                </a:solidFill>
                <a:latin typeface="Tw Cen MT" pitchFamily="34" charset="0"/>
              </a:defRPr>
            </a:lvl1pPr>
            <a:lvl2pPr marL="742950" indent="-285750">
              <a:defRPr sz="2800" b="1">
                <a:solidFill>
                  <a:schemeClr val="hlink"/>
                </a:solidFill>
                <a:latin typeface="Tw Cen MT" pitchFamily="34" charset="0"/>
              </a:defRPr>
            </a:lvl2pPr>
            <a:lvl3pPr marL="1143000" indent="-228600">
              <a:defRPr sz="2800" b="1">
                <a:solidFill>
                  <a:schemeClr val="hlink"/>
                </a:solidFill>
                <a:latin typeface="Tw Cen MT" pitchFamily="34" charset="0"/>
              </a:defRPr>
            </a:lvl3pPr>
            <a:lvl4pPr marL="1600200" indent="-228600">
              <a:defRPr sz="2800" b="1">
                <a:solidFill>
                  <a:schemeClr val="hlink"/>
                </a:solidFill>
                <a:latin typeface="Tw Cen MT" pitchFamily="34" charset="0"/>
              </a:defRPr>
            </a:lvl4pPr>
            <a:lvl5pPr marL="2057400" indent="-228600">
              <a:defRPr sz="2800" b="1">
                <a:solidFill>
                  <a:schemeClr val="hlink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End of Fiscal Year RCE backlog was 95,200.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964442" y="228600"/>
            <a:ext cx="8179558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Helvetic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Helvetic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Helvetic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RCE Backlog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FY 2010 – FY 2013</a:t>
            </a:r>
          </a:p>
        </p:txBody>
      </p:sp>
    </p:spTree>
    <p:extLst>
      <p:ext uri="{BB962C8B-B14F-4D97-AF65-F5344CB8AC3E}">
        <p14:creationId xmlns:p14="http://schemas.microsoft.com/office/powerpoint/2010/main" val="1164199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315200" cy="1066800"/>
          </a:xfrm>
        </p:spPr>
        <p:txBody>
          <a:bodyPr/>
          <a:lstStyle/>
          <a:p>
            <a:pPr algn="r"/>
            <a:r>
              <a:rPr lang="en-US" dirty="0"/>
              <a:t>Request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Stakeholder </a:t>
            </a:r>
            <a:r>
              <a:rPr lang="en-US" dirty="0"/>
              <a:t>Input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153400" cy="4114800"/>
          </a:xfrm>
        </p:spPr>
        <p:txBody>
          <a:bodyPr/>
          <a:lstStyle/>
          <a:p>
            <a:pPr lvl="0"/>
            <a:r>
              <a:rPr lang="en-US" sz="2400" b="1" dirty="0" smtClean="0"/>
              <a:t>Request for Comments on Request for Continued Examination (RCE) Practice</a:t>
            </a:r>
            <a:endParaRPr lang="en-US" sz="2400" b="1" dirty="0"/>
          </a:p>
          <a:p>
            <a:pPr lvl="1"/>
            <a:r>
              <a:rPr lang="en-US" sz="2150" dirty="0" smtClean="0"/>
              <a:t>Soliciting feedback to better understand factors that impact the decision to file an RCE</a:t>
            </a:r>
          </a:p>
          <a:p>
            <a:pPr lvl="1"/>
            <a:r>
              <a:rPr lang="en-US" sz="2150" dirty="0" smtClean="0"/>
              <a:t>Call </a:t>
            </a:r>
            <a:r>
              <a:rPr lang="en-US" sz="2150" dirty="0"/>
              <a:t>for comments in response to questions</a:t>
            </a:r>
          </a:p>
          <a:p>
            <a:pPr lvl="1"/>
            <a:r>
              <a:rPr lang="en-US" sz="2150" dirty="0" smtClean="0"/>
              <a:t>Deadline for written comments extended to March 11, 2013</a:t>
            </a:r>
          </a:p>
          <a:p>
            <a:pPr lvl="1"/>
            <a:r>
              <a:rPr lang="en-US" sz="2200" dirty="0" smtClean="0"/>
              <a:t>Feedback</a:t>
            </a:r>
          </a:p>
          <a:p>
            <a:pPr lvl="2"/>
            <a:r>
              <a:rPr lang="en-US" sz="2000" dirty="0" smtClean="0"/>
              <a:t>Submission of written comments</a:t>
            </a:r>
          </a:p>
          <a:p>
            <a:pPr lvl="2"/>
            <a:r>
              <a:rPr lang="en-US" sz="2000" dirty="0" err="1" smtClean="0"/>
              <a:t>IdeaScale</a:t>
            </a:r>
            <a:r>
              <a:rPr lang="en-US" sz="2000" baseline="30000" dirty="0" smtClean="0"/>
              <a:t>®</a:t>
            </a:r>
            <a:r>
              <a:rPr lang="en-US" sz="2000" dirty="0" smtClean="0"/>
              <a:t> web-based collaboration tool </a:t>
            </a:r>
          </a:p>
          <a:p>
            <a:pPr lvl="2"/>
            <a:r>
              <a:rPr lang="en-US" sz="2000" dirty="0" smtClean="0"/>
              <a:t>Roundtables</a:t>
            </a:r>
          </a:p>
          <a:p>
            <a:pPr lvl="1"/>
            <a:endParaRPr lang="en-US" sz="2000" b="1" dirty="0" smtClean="0"/>
          </a:p>
          <a:p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www.uspto.gov/patents/init_events/rce_outreach.jsp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631215-251D-4A40-9B89-3AA18C35486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57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 dirty="0"/>
              <a:t>Request for Comments on </a:t>
            </a:r>
            <a:r>
              <a:rPr lang="en-US" sz="2200" b="1" dirty="0" smtClean="0"/>
              <a:t>Matters Related to the Harmonization of Substantive Patent Law</a:t>
            </a:r>
            <a:endParaRPr lang="en-US" sz="2200" b="1" dirty="0"/>
          </a:p>
          <a:p>
            <a:pPr lvl="1"/>
            <a:r>
              <a:rPr lang="en-US" sz="1800" dirty="0"/>
              <a:t>Seeking input on </a:t>
            </a:r>
            <a:r>
              <a:rPr lang="en-US" sz="1800" dirty="0" smtClean="0"/>
              <a:t>certain matters relating to international harmonization of substantive patent law, including:</a:t>
            </a:r>
          </a:p>
          <a:p>
            <a:pPr lvl="2"/>
            <a:r>
              <a:rPr lang="en-US" sz="1600" dirty="0" smtClean="0"/>
              <a:t>The grace period</a:t>
            </a:r>
          </a:p>
          <a:p>
            <a:pPr lvl="2"/>
            <a:r>
              <a:rPr lang="en-US" sz="1600" dirty="0" smtClean="0"/>
              <a:t>Publication of applications</a:t>
            </a:r>
          </a:p>
          <a:p>
            <a:pPr lvl="2"/>
            <a:r>
              <a:rPr lang="en-US" sz="1600" dirty="0" smtClean="0"/>
              <a:t>The treatment of conflicting applications</a:t>
            </a:r>
          </a:p>
          <a:p>
            <a:pPr lvl="2"/>
            <a:r>
              <a:rPr lang="en-US" sz="1600" dirty="0" smtClean="0"/>
              <a:t>Prior User Rights</a:t>
            </a:r>
          </a:p>
          <a:p>
            <a:pPr lvl="1"/>
            <a:r>
              <a:rPr lang="en-US" sz="1800" dirty="0" smtClean="0"/>
              <a:t>USPTO </a:t>
            </a:r>
            <a:r>
              <a:rPr lang="en-US" sz="1800" dirty="0"/>
              <a:t>Hosting Public </a:t>
            </a:r>
            <a:r>
              <a:rPr lang="en-US" sz="1800" dirty="0" smtClean="0"/>
              <a:t>Hearing </a:t>
            </a:r>
            <a:r>
              <a:rPr lang="en-US" sz="1800" dirty="0"/>
              <a:t>on March </a:t>
            </a:r>
            <a:r>
              <a:rPr lang="en-US" sz="1800" dirty="0" smtClean="0"/>
              <a:t>21, </a:t>
            </a:r>
            <a:r>
              <a:rPr lang="en-US" sz="1800" dirty="0"/>
              <a:t>2013 on the Alexandria </a:t>
            </a:r>
            <a:r>
              <a:rPr lang="en-US" sz="1800" dirty="0" smtClean="0"/>
              <a:t>Campus</a:t>
            </a:r>
          </a:p>
          <a:p>
            <a:pPr lvl="1"/>
            <a:endParaRPr lang="en-US" sz="1000" dirty="0"/>
          </a:p>
          <a:p>
            <a:pPr lvl="1"/>
            <a:r>
              <a:rPr lang="en-US" sz="1800" dirty="0" smtClean="0"/>
              <a:t>Requests to present oral testimony and written </a:t>
            </a:r>
            <a:r>
              <a:rPr lang="en-US" sz="1800" dirty="0"/>
              <a:t>comments </a:t>
            </a:r>
            <a:r>
              <a:rPr lang="en-US" sz="1800" dirty="0" smtClean="0"/>
              <a:t>were due February 28, 2013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EB693-8542-45A3-B521-B55E9D366C76}" type="datetime1">
              <a:rPr lang="en-US" smtClean="0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C5146-C27A-46CA-9FBC-4D182533795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315200" cy="1066800"/>
          </a:xfrm>
        </p:spPr>
        <p:txBody>
          <a:bodyPr/>
          <a:lstStyle/>
          <a:p>
            <a:pPr algn="r"/>
            <a:r>
              <a:rPr lang="en-US" dirty="0"/>
              <a:t>Request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Stakeholder </a:t>
            </a:r>
            <a:r>
              <a:rPr lang="en-US" dirty="0"/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270304246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7162800" cy="1066800"/>
          </a:xfrm>
        </p:spPr>
        <p:txBody>
          <a:bodyPr/>
          <a:lstStyle/>
          <a:p>
            <a:pPr algn="r"/>
            <a:r>
              <a:rPr lang="en-US" dirty="0" smtClean="0"/>
              <a:t>Request for </a:t>
            </a:r>
            <a:br>
              <a:rPr lang="en-US" dirty="0" smtClean="0"/>
            </a:br>
            <a:r>
              <a:rPr lang="en-US" dirty="0" smtClean="0"/>
              <a:t>Stakeholder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114800"/>
          </a:xfrm>
        </p:spPr>
        <p:txBody>
          <a:bodyPr/>
          <a:lstStyle/>
          <a:p>
            <a:r>
              <a:rPr lang="en-US" sz="2200" b="1" dirty="0"/>
              <a:t>Request for Comments on Preparation of Patent Applications</a:t>
            </a:r>
          </a:p>
          <a:p>
            <a:pPr lvl="1"/>
            <a:r>
              <a:rPr lang="en-US" sz="1800" dirty="0"/>
              <a:t>Seeking input on practices that may be employed by applicants while preparing and drafting </a:t>
            </a:r>
            <a:r>
              <a:rPr lang="en-US" sz="1800" dirty="0" smtClean="0"/>
              <a:t>applications</a:t>
            </a:r>
          </a:p>
          <a:p>
            <a:pPr lvl="1"/>
            <a:endParaRPr lang="en-US" sz="1000" dirty="0"/>
          </a:p>
          <a:p>
            <a:pPr lvl="1"/>
            <a:r>
              <a:rPr lang="en-US" sz="1800" dirty="0"/>
              <a:t>Written comments due March 15, </a:t>
            </a:r>
            <a:r>
              <a:rPr lang="en-US" sz="1800" dirty="0" smtClean="0"/>
              <a:t>2013</a:t>
            </a:r>
          </a:p>
          <a:p>
            <a:pPr marL="457200" lvl="1" indent="0">
              <a:buNone/>
            </a:pPr>
            <a:endParaRPr lang="en-US" sz="1000" dirty="0"/>
          </a:p>
          <a:p>
            <a:r>
              <a:rPr lang="en-US" sz="2200" b="1" dirty="0"/>
              <a:t>Request for Comments and Notice of Roundtable Events for Partnership for Enhancement of Quality of Software-Related </a:t>
            </a:r>
            <a:r>
              <a:rPr lang="en-US" sz="2200" b="1" dirty="0" smtClean="0"/>
              <a:t>Patents</a:t>
            </a:r>
            <a:endParaRPr lang="en-US" sz="500" dirty="0" smtClean="0"/>
          </a:p>
          <a:p>
            <a:pPr lvl="1"/>
            <a:r>
              <a:rPr lang="en-US" sz="1800" dirty="0" smtClean="0"/>
              <a:t>Forming a partnership with and engaging the software community to enhance quality in software-related inventions</a:t>
            </a:r>
          </a:p>
          <a:p>
            <a:pPr lvl="1"/>
            <a:r>
              <a:rPr lang="en-US" sz="1800" dirty="0" smtClean="0"/>
              <a:t>Two Roundtable </a:t>
            </a:r>
            <a:r>
              <a:rPr lang="en-US" sz="1800" dirty="0"/>
              <a:t>Events </a:t>
            </a:r>
            <a:r>
              <a:rPr lang="en-US" sz="1800" dirty="0" smtClean="0"/>
              <a:t>Held: </a:t>
            </a:r>
            <a:r>
              <a:rPr lang="en-US" sz="1600" dirty="0" smtClean="0"/>
              <a:t>Silicon Valley (2/12/13) and New York City (2/27/13)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1800" dirty="0" smtClean="0"/>
              <a:t> Written </a:t>
            </a:r>
            <a:r>
              <a:rPr lang="en-US" sz="1800" dirty="0"/>
              <a:t>comments due March 15, 2013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EB693-8542-45A3-B521-B55E9D366C76}" type="datetime1">
              <a:rPr lang="en-US" smtClean="0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C5146-C27A-46CA-9FBC-4D182533795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90402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0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133600"/>
            <a:ext cx="8458200" cy="1295400"/>
          </a:xfrm>
        </p:spPr>
        <p:txBody>
          <a:bodyPr/>
          <a:lstStyle/>
          <a:p>
            <a:r>
              <a:rPr lang="en-US" sz="5700" b="1" dirty="0" smtClean="0"/>
              <a:t>Thank You</a:t>
            </a:r>
            <a:endParaRPr lang="en-US" sz="5700" b="1" dirty="0"/>
          </a:p>
        </p:txBody>
      </p:sp>
    </p:spTree>
    <p:extLst>
      <p:ext uri="{BB962C8B-B14F-4D97-AF65-F5344CB8AC3E}">
        <p14:creationId xmlns:p14="http://schemas.microsoft.com/office/powerpoint/2010/main" val="43255906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153400" cy="1066800"/>
          </a:xfrm>
        </p:spPr>
        <p:txBody>
          <a:bodyPr/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Intellectual Property and the Economy: 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Industries in Focus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(Data for 2010)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077200" cy="4495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Entire U.S. economy relies on some form of IP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40  million jobs tied to IP-intensive industries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$5.06 trillion, or 34.8% of U.S. gross domestic product, attributable to IP-intensive industries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42% higher wages in IP-intensive industries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60.7% of all exports, or $775 billion, from IP-intensive industries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26583C-8B4B-4964-968A-71ED4F1CD9F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332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162800" cy="1066800"/>
          </a:xfrm>
        </p:spPr>
        <p:txBody>
          <a:bodyPr/>
          <a:lstStyle/>
          <a:p>
            <a:pPr algn="r"/>
            <a:r>
              <a:rPr lang="en-US" dirty="0" smtClean="0"/>
              <a:t>AIA Enactment</a:t>
            </a:r>
            <a:br>
              <a:rPr lang="en-US" dirty="0" smtClean="0"/>
            </a:br>
            <a:r>
              <a:rPr lang="en-US" dirty="0" smtClean="0"/>
              <a:t> Timeline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EB693-8542-45A3-B521-B55E9D366C76}" type="datetime1">
              <a:rPr lang="en-US" smtClean="0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C5146-C27A-46CA-9FBC-4D182533795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228600" y="2270607"/>
            <a:ext cx="1828800" cy="3657600"/>
          </a:xfrm>
          <a:solidFill>
            <a:srgbClr val="92D050"/>
          </a:solidFill>
        </p:spPr>
        <p:txBody>
          <a:bodyPr/>
          <a:lstStyle/>
          <a:p>
            <a:pPr marL="0" indent="0">
              <a:spcAft>
                <a:spcPts val="1100"/>
              </a:spcAft>
              <a:buNone/>
            </a:pPr>
            <a:r>
              <a:rPr lang="en-US" sz="1000" dirty="0"/>
              <a:t>Reexamination transition for threshold</a:t>
            </a:r>
          </a:p>
          <a:p>
            <a:pPr marL="0" indent="0">
              <a:spcAft>
                <a:spcPts val="1100"/>
              </a:spcAft>
              <a:buNone/>
            </a:pPr>
            <a:r>
              <a:rPr lang="en-US" sz="1000" dirty="0"/>
              <a:t>Tax strategies are deemed within prior art</a:t>
            </a:r>
          </a:p>
          <a:p>
            <a:pPr marL="0" indent="0">
              <a:spcAft>
                <a:spcPts val="1100"/>
              </a:spcAft>
              <a:buNone/>
            </a:pPr>
            <a:r>
              <a:rPr lang="en-US" sz="1000" dirty="0"/>
              <a:t>Best mode</a:t>
            </a:r>
          </a:p>
          <a:p>
            <a:pPr marL="0" indent="0">
              <a:spcAft>
                <a:spcPts val="1100"/>
              </a:spcAft>
              <a:buNone/>
            </a:pPr>
            <a:r>
              <a:rPr lang="en-US" sz="1000" dirty="0"/>
              <a:t>Human organism prohibition</a:t>
            </a:r>
          </a:p>
          <a:p>
            <a:pPr marL="0" indent="0">
              <a:spcAft>
                <a:spcPts val="1100"/>
              </a:spcAft>
              <a:buNone/>
            </a:pPr>
            <a:r>
              <a:rPr lang="en-US" sz="1000" dirty="0"/>
              <a:t>Virtual and false marking</a:t>
            </a:r>
          </a:p>
          <a:p>
            <a:pPr marL="0" indent="0">
              <a:spcAft>
                <a:spcPts val="1100"/>
              </a:spcAft>
              <a:buNone/>
            </a:pPr>
            <a:r>
              <a:rPr lang="en-US" sz="1000" dirty="0"/>
              <a:t>Venue change from DDC to EDVA for suits brought under 35 U.S.C.  §§ 32, 145, 146, 154 (b)(4)(A), and 293</a:t>
            </a:r>
          </a:p>
          <a:p>
            <a:pPr marL="0" indent="0">
              <a:spcAft>
                <a:spcPts val="1100"/>
              </a:spcAft>
              <a:buNone/>
            </a:pPr>
            <a:r>
              <a:rPr lang="en-US" sz="1000" dirty="0"/>
              <a:t>OED Statute of Limitations </a:t>
            </a:r>
          </a:p>
          <a:p>
            <a:pPr marL="0" indent="0">
              <a:spcAft>
                <a:spcPts val="1100"/>
              </a:spcAft>
              <a:buNone/>
            </a:pPr>
            <a:r>
              <a:rPr lang="en-US" sz="1050" dirty="0"/>
              <a:t>Fee Setting Authority</a:t>
            </a:r>
          </a:p>
          <a:p>
            <a:pPr marL="0" indent="0">
              <a:spcAft>
                <a:spcPts val="1100"/>
              </a:spcAft>
              <a:buNone/>
            </a:pPr>
            <a:r>
              <a:rPr lang="en-US" sz="1000" dirty="0"/>
              <a:t>Establishment of micro-entity</a:t>
            </a:r>
          </a:p>
          <a:p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819652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Day of enactment</a:t>
            </a:r>
          </a:p>
          <a:p>
            <a:pPr algn="ctr"/>
            <a:r>
              <a:rPr lang="en-US" sz="1000" b="1" dirty="0" smtClean="0"/>
              <a:t>Sept 16, 2011</a:t>
            </a:r>
            <a:endParaRPr lang="en-US" sz="1000" b="1" dirty="0"/>
          </a:p>
        </p:txBody>
      </p:sp>
      <p:sp>
        <p:nvSpPr>
          <p:cNvPr id="9" name="Rectangle 8"/>
          <p:cNvSpPr/>
          <p:nvPr/>
        </p:nvSpPr>
        <p:spPr>
          <a:xfrm>
            <a:off x="2209800" y="2272009"/>
            <a:ext cx="1371600" cy="84895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spcAft>
                <a:spcPts val="1100"/>
              </a:spcAft>
            </a:pPr>
            <a:r>
              <a:rPr lang="en-US" sz="1000" dirty="0" smtClean="0"/>
              <a:t>Prioritized Examination</a:t>
            </a:r>
          </a:p>
          <a:p>
            <a:pPr>
              <a:spcAft>
                <a:spcPts val="1100"/>
              </a:spcAft>
            </a:pPr>
            <a:r>
              <a:rPr lang="en-US" sz="1000" dirty="0" smtClean="0"/>
              <a:t>15% transition Surcharge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2199198" y="1819652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10 Days</a:t>
            </a:r>
          </a:p>
          <a:p>
            <a:pPr algn="ctr"/>
            <a:r>
              <a:rPr lang="en-US" sz="1000" b="1" dirty="0" smtClean="0"/>
              <a:t>Sept 26, 2011</a:t>
            </a:r>
            <a:endParaRPr lang="en-US" sz="1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95700" y="2272009"/>
            <a:ext cx="8382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Reserve Fund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4640580" y="2272009"/>
            <a:ext cx="990600" cy="55399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Electronic Filing Incentive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5791200" y="2272009"/>
            <a:ext cx="1600200" cy="378565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Inventor’s </a:t>
            </a:r>
            <a:r>
              <a:rPr lang="en-US" sz="1000" dirty="0"/>
              <a:t>oath/declaration </a:t>
            </a:r>
            <a:endParaRPr lang="en-US" sz="1000" dirty="0" smtClean="0"/>
          </a:p>
          <a:p>
            <a:endParaRPr lang="en-US" sz="1000" dirty="0" smtClean="0"/>
          </a:p>
          <a:p>
            <a:r>
              <a:rPr lang="en-US" sz="1000" dirty="0" smtClean="0"/>
              <a:t>Third </a:t>
            </a:r>
            <a:r>
              <a:rPr lang="en-US" sz="1000" dirty="0"/>
              <a:t>party submission of prior art for patent </a:t>
            </a:r>
            <a:r>
              <a:rPr lang="en-US" sz="1000" dirty="0" smtClean="0"/>
              <a:t>application</a:t>
            </a:r>
          </a:p>
          <a:p>
            <a:endParaRPr lang="en-US" sz="1000" dirty="0" smtClean="0"/>
          </a:p>
          <a:p>
            <a:r>
              <a:rPr lang="en-US" sz="1000" dirty="0" smtClean="0"/>
              <a:t>Supplemental </a:t>
            </a:r>
            <a:r>
              <a:rPr lang="en-US" sz="1000" dirty="0"/>
              <a:t>examination </a:t>
            </a:r>
            <a:endParaRPr lang="en-US" sz="1000" dirty="0" smtClean="0"/>
          </a:p>
          <a:p>
            <a:endParaRPr lang="en-US" sz="1000" dirty="0"/>
          </a:p>
          <a:p>
            <a:r>
              <a:rPr lang="en-US" sz="1000" dirty="0" smtClean="0"/>
              <a:t>Citation </a:t>
            </a:r>
            <a:r>
              <a:rPr lang="en-US" sz="1000" dirty="0"/>
              <a:t>of prior art in a patent file </a:t>
            </a:r>
            <a:endParaRPr lang="en-US" sz="1000" dirty="0" smtClean="0"/>
          </a:p>
          <a:p>
            <a:endParaRPr lang="en-US" sz="1000" dirty="0"/>
          </a:p>
          <a:p>
            <a:r>
              <a:rPr lang="en-US" sz="1000" dirty="0" smtClean="0"/>
              <a:t>Priority </a:t>
            </a:r>
            <a:r>
              <a:rPr lang="en-US" sz="1000" dirty="0"/>
              <a:t>examination for important technologies </a:t>
            </a:r>
            <a:endParaRPr lang="en-US" sz="1000" dirty="0" smtClean="0"/>
          </a:p>
          <a:p>
            <a:endParaRPr lang="en-US" sz="1000" i="1" dirty="0"/>
          </a:p>
          <a:p>
            <a:r>
              <a:rPr lang="en-US" sz="1000" i="1" dirty="0" smtClean="0"/>
              <a:t>Inter </a:t>
            </a:r>
            <a:r>
              <a:rPr lang="en-US" sz="1000" i="1" dirty="0"/>
              <a:t>partes </a:t>
            </a:r>
            <a:r>
              <a:rPr lang="en-US" sz="1000" dirty="0"/>
              <a:t>review </a:t>
            </a:r>
            <a:endParaRPr lang="en-US" sz="1000" dirty="0" smtClean="0"/>
          </a:p>
          <a:p>
            <a:endParaRPr lang="en-US" sz="1000" dirty="0"/>
          </a:p>
          <a:p>
            <a:r>
              <a:rPr lang="en-US" sz="1000" dirty="0" smtClean="0"/>
              <a:t>Post-grant </a:t>
            </a:r>
            <a:r>
              <a:rPr lang="en-US" sz="1000" dirty="0"/>
              <a:t>review </a:t>
            </a:r>
            <a:endParaRPr lang="en-US" sz="1000" dirty="0" smtClean="0"/>
          </a:p>
          <a:p>
            <a:endParaRPr lang="en-US" sz="1000" dirty="0"/>
          </a:p>
          <a:p>
            <a:r>
              <a:rPr lang="en-US" sz="1000" dirty="0" smtClean="0"/>
              <a:t>Transitional </a:t>
            </a:r>
            <a:r>
              <a:rPr lang="en-US" sz="1000" dirty="0"/>
              <a:t>post-grant review program for covered business method patents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19283" y="2280623"/>
            <a:ext cx="1371600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First-to-File </a:t>
            </a:r>
          </a:p>
          <a:p>
            <a:endParaRPr lang="en-US" sz="1000" dirty="0"/>
          </a:p>
          <a:p>
            <a:r>
              <a:rPr lang="en-US" sz="1000" dirty="0" smtClean="0"/>
              <a:t>Derivation </a:t>
            </a:r>
            <a:r>
              <a:rPr lang="en-US" sz="1000" dirty="0"/>
              <a:t>proceedings </a:t>
            </a:r>
            <a:endParaRPr lang="en-US" sz="1000" dirty="0" smtClean="0"/>
          </a:p>
          <a:p>
            <a:endParaRPr lang="en-US" sz="1000" dirty="0"/>
          </a:p>
          <a:p>
            <a:r>
              <a:rPr lang="en-US" sz="1000" dirty="0" smtClean="0"/>
              <a:t>Repeal </a:t>
            </a:r>
            <a:r>
              <a:rPr lang="en-US" sz="1000" dirty="0"/>
              <a:t>of Statutory Invention Registration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42360" y="1896596"/>
            <a:ext cx="9448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Oct 1, 2011</a:t>
            </a:r>
            <a:endParaRPr lang="en-US" sz="1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600492" y="1810344"/>
            <a:ext cx="103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6</a:t>
            </a:r>
            <a:r>
              <a:rPr lang="en-US" sz="1000" b="1" dirty="0" smtClean="0"/>
              <a:t>0 Days</a:t>
            </a:r>
          </a:p>
          <a:p>
            <a:pPr algn="ctr"/>
            <a:r>
              <a:rPr lang="en-US" sz="1000" b="1" dirty="0" smtClean="0"/>
              <a:t>Nov 15, 2011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792856" y="1810344"/>
            <a:ext cx="1598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12 Months</a:t>
            </a:r>
          </a:p>
          <a:p>
            <a:pPr algn="ctr"/>
            <a:r>
              <a:rPr lang="en-US" sz="1000" b="1" dirty="0" smtClean="0"/>
              <a:t>Sept 16, 2012</a:t>
            </a:r>
            <a:endParaRPr lang="en-US" sz="1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519283" y="1819652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18 Months</a:t>
            </a:r>
          </a:p>
          <a:p>
            <a:pPr algn="ctr"/>
            <a:r>
              <a:rPr lang="en-US" sz="1000" b="1" dirty="0" smtClean="0"/>
              <a:t>Mar 16, 2013</a:t>
            </a:r>
            <a:endParaRPr lang="en-US" sz="1000" b="1" dirty="0"/>
          </a:p>
        </p:txBody>
      </p:sp>
      <p:cxnSp>
        <p:nvCxnSpPr>
          <p:cNvPr id="22" name="Straight Connector 21" descr="&quot;&quot;"/>
          <p:cNvCxnSpPr/>
          <p:nvPr/>
        </p:nvCxnSpPr>
        <p:spPr bwMode="auto">
          <a:xfrm>
            <a:off x="7467600" y="1819652"/>
            <a:ext cx="0" cy="488594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 descr="span indicates enacted"/>
          <p:cNvCxnSpPr/>
          <p:nvPr/>
        </p:nvCxnSpPr>
        <p:spPr bwMode="auto">
          <a:xfrm flipH="1">
            <a:off x="457200" y="6324600"/>
            <a:ext cx="70104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2514600" y="5877927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Provisions are enacted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85207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7EF2-3B18-4677-91BE-478251FA3323}" type="datetime1">
              <a:rPr lang="en-US" smtClean="0">
                <a:solidFill>
                  <a:srgbClr val="273C56"/>
                </a:solidFill>
              </a:rPr>
              <a:pPr/>
              <a:t>4/17/2013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B01B-1BF5-481E-84A8-6869287B5AC5}" type="slidenum">
              <a:rPr lang="en-US" smtClean="0">
                <a:solidFill>
                  <a:srgbClr val="273C56"/>
                </a:solidFill>
              </a:rPr>
              <a:pPr/>
              <a:t>5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371600" y="236376"/>
            <a:ext cx="7620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>
              <a:defRPr/>
            </a:pPr>
            <a:r>
              <a:rPr lang="en-US" sz="3600" dirty="0">
                <a:solidFill>
                  <a:srgbClr val="FFFFFF"/>
                </a:solidFill>
              </a:rPr>
              <a:t>	 </a:t>
            </a:r>
            <a:r>
              <a:rPr lang="en-US" sz="2800" dirty="0">
                <a:solidFill>
                  <a:srgbClr val="FFFFFF"/>
                </a:solidFill>
              </a:rPr>
              <a:t>Track One Statistics</a:t>
            </a:r>
          </a:p>
          <a:p>
            <a:pPr algn="r"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(through February 19, 2013)</a:t>
            </a:r>
            <a:endParaRPr lang="en-US" sz="2800" dirty="0">
              <a:solidFill>
                <a:srgbClr val="FFFFFF"/>
              </a:solidFill>
            </a:endParaRPr>
          </a:p>
        </p:txBody>
      </p:sp>
      <p:graphicFrame>
        <p:nvGraphicFramePr>
          <p:cNvPr id="13" name="Table 12" descr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722786"/>
              </p:ext>
            </p:extLst>
          </p:nvPr>
        </p:nvGraphicFramePr>
        <p:xfrm>
          <a:off x="381000" y="1752600"/>
          <a:ext cx="8229601" cy="1994096"/>
        </p:xfrm>
        <a:graphic>
          <a:graphicData uri="http://schemas.openxmlformats.org/drawingml/2006/table">
            <a:tbl>
              <a:tblPr firstRow="1" bandRow="1"/>
              <a:tblGrid>
                <a:gridCol w="2091647"/>
                <a:gridCol w="2197018"/>
                <a:gridCol w="1970468"/>
                <a:gridCol w="1970468"/>
              </a:tblGrid>
              <a:tr h="6416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Petitions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Filed</a:t>
                      </a:r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n-US" sz="2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endParaRPr lang="en-US" sz="20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% of Decided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Petitions Granted</a:t>
                      </a:r>
                      <a:endParaRPr lang="en-US" sz="2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Days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from </a:t>
                      </a:r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Petition grant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to first Office action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Average Days to Final Disposition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</a:tr>
              <a:tr h="683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8,554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94%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55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168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 descr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783276"/>
              </p:ext>
            </p:extLst>
          </p:nvPr>
        </p:nvGraphicFramePr>
        <p:xfrm>
          <a:off x="381001" y="3810000"/>
          <a:ext cx="7010399" cy="2597524"/>
        </p:xfrm>
        <a:graphic>
          <a:graphicData uri="http://schemas.openxmlformats.org/drawingml/2006/table">
            <a:tbl>
              <a:tblPr firstRow="1" bandRow="1"/>
              <a:tblGrid>
                <a:gridCol w="1915510"/>
                <a:gridCol w="1844566"/>
                <a:gridCol w="1600199"/>
                <a:gridCol w="1650124"/>
              </a:tblGrid>
              <a:tr h="1752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en-US" sz="20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First Action on Merits Mailed</a:t>
                      </a:r>
                      <a:endParaRPr lang="en-US" sz="20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en-US" sz="20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Final Dispositions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Mailed</a:t>
                      </a:r>
                      <a:endParaRPr lang="en-US" sz="20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en-US" sz="18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Allowances Mailed </a:t>
                      </a:r>
                      <a:endParaRPr lang="en-US" sz="18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Percent of 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Petitions From 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Small Entities</a:t>
                      </a:r>
                      <a:endParaRPr lang="en-US" sz="18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</a:tr>
              <a:tr h="8449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5,503</a:t>
                      </a:r>
                      <a:endParaRPr lang="en-US" sz="18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3,667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/>
                        <a:t>1,828</a:t>
                      </a:r>
                      <a:endParaRPr lang="en-US" sz="18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43%</a:t>
                      </a:r>
                      <a:endParaRPr lang="en-US" sz="18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Oval 1" descr="highlight"/>
          <p:cNvSpPr/>
          <p:nvPr/>
        </p:nvSpPr>
        <p:spPr bwMode="auto">
          <a:xfrm>
            <a:off x="7239000" y="3200400"/>
            <a:ext cx="914400" cy="457200"/>
          </a:xfrm>
          <a:prstGeom prst="ellipse">
            <a:avLst/>
          </a:prstGeom>
          <a:noFill/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i="1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393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hlink"/>
                </a:solidFill>
                <a:latin typeface="Tw Cen MT" pitchFamily="34" charset="0"/>
              </a:defRPr>
            </a:lvl1pPr>
            <a:lvl2pPr marL="742950" indent="-285750">
              <a:defRPr sz="2800" b="1">
                <a:solidFill>
                  <a:schemeClr val="hlink"/>
                </a:solidFill>
                <a:latin typeface="Tw Cen MT" pitchFamily="34" charset="0"/>
              </a:defRPr>
            </a:lvl2pPr>
            <a:lvl3pPr marL="1143000" indent="-228600">
              <a:defRPr sz="2800" b="1">
                <a:solidFill>
                  <a:schemeClr val="hlink"/>
                </a:solidFill>
                <a:latin typeface="Tw Cen MT" pitchFamily="34" charset="0"/>
              </a:defRPr>
            </a:lvl3pPr>
            <a:lvl4pPr marL="1600200" indent="-228600">
              <a:defRPr sz="2800" b="1">
                <a:solidFill>
                  <a:schemeClr val="hlink"/>
                </a:solidFill>
                <a:latin typeface="Tw Cen MT" pitchFamily="34" charset="0"/>
              </a:defRPr>
            </a:lvl4pPr>
            <a:lvl5pPr marL="2057400" indent="-228600">
              <a:defRPr sz="2800" b="1">
                <a:solidFill>
                  <a:schemeClr val="hlink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9pPr>
          </a:lstStyle>
          <a:p>
            <a:fld id="{CACF73DB-E31A-49DF-99E2-308D3B2ACD41}" type="slidenum">
              <a:rPr lang="en-US" sz="1400" b="0" smtClean="0">
                <a:solidFill>
                  <a:srgbClr val="000000"/>
                </a:solidFill>
                <a:latin typeface="Times New Roman" pitchFamily="18" charset="0"/>
              </a:rPr>
              <a:pPr/>
              <a:t>6</a:t>
            </a:fld>
            <a:endParaRPr lang="en-US" sz="1400" b="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r>
              <a:rPr lang="en-US" sz="2100" b="0" dirty="0" smtClean="0">
                <a:solidFill>
                  <a:schemeClr val="bg1"/>
                </a:solidFill>
              </a:rPr>
              <a:t/>
            </a:r>
            <a:br>
              <a:rPr lang="en-US" sz="2100" b="0" dirty="0" smtClean="0">
                <a:solidFill>
                  <a:schemeClr val="bg1"/>
                </a:solidFill>
              </a:rPr>
            </a:br>
            <a:endParaRPr lang="en-US" sz="2100" b="0" dirty="0" smtClean="0">
              <a:solidFill>
                <a:schemeClr val="bg1"/>
              </a:solidFill>
            </a:endParaRPr>
          </a:p>
        </p:txBody>
      </p:sp>
      <p:sp>
        <p:nvSpPr>
          <p:cNvPr id="17413" name="Rectangle 4" descr="number of submissions per TC"/>
          <p:cNvSpPr>
            <a:spLocks noChangeArrowheads="1"/>
          </p:cNvSpPr>
          <p:nvPr/>
        </p:nvSpPr>
        <p:spPr bwMode="auto">
          <a:xfrm>
            <a:off x="990600" y="304800"/>
            <a:ext cx="800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Third</a:t>
            </a:r>
            <a:r>
              <a:rPr lang="en-US" sz="5400" dirty="0">
                <a:solidFill>
                  <a:srgbClr val="5F5F5F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Party Submission</a:t>
            </a:r>
          </a:p>
          <a:p>
            <a:pPr algn="r"/>
            <a:r>
              <a:rPr lang="en-US" sz="2200" dirty="0">
                <a:solidFill>
                  <a:schemeClr val="bg1"/>
                </a:solidFill>
              </a:rPr>
              <a:t>(</a:t>
            </a:r>
            <a:r>
              <a:rPr lang="en-US" sz="2200" dirty="0" smtClean="0">
                <a:solidFill>
                  <a:schemeClr val="bg1"/>
                </a:solidFill>
              </a:rPr>
              <a:t>Sept </a:t>
            </a:r>
            <a:r>
              <a:rPr lang="en-US" sz="2200" dirty="0">
                <a:solidFill>
                  <a:schemeClr val="bg1"/>
                </a:solidFill>
              </a:rPr>
              <a:t>16, 2012- </a:t>
            </a:r>
            <a:r>
              <a:rPr lang="en-US" sz="2200" dirty="0" smtClean="0">
                <a:solidFill>
                  <a:schemeClr val="bg1"/>
                </a:solidFill>
              </a:rPr>
              <a:t>Feb 22, </a:t>
            </a:r>
            <a:r>
              <a:rPr lang="en-US" sz="2200" dirty="0">
                <a:solidFill>
                  <a:schemeClr val="bg1"/>
                </a:solidFill>
              </a:rPr>
              <a:t>2013)</a:t>
            </a:r>
          </a:p>
          <a:p>
            <a:pPr algn="r"/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 9" descr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23597"/>
              </p:ext>
            </p:extLst>
          </p:nvPr>
        </p:nvGraphicFramePr>
        <p:xfrm>
          <a:off x="1676400" y="6172200"/>
          <a:ext cx="553792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8786"/>
                <a:gridCol w="969136"/>
              </a:tblGrid>
              <a:tr h="2946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Total 3</a:t>
                      </a:r>
                      <a:r>
                        <a:rPr lang="en-US" b="0" baseline="30000" dirty="0" smtClean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Party Submissions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466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number of submissions per T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622" y="1865340"/>
            <a:ext cx="6146578" cy="389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933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hlink"/>
                </a:solidFill>
                <a:latin typeface="Tw Cen MT" pitchFamily="34" charset="0"/>
              </a:defRPr>
            </a:lvl1pPr>
            <a:lvl2pPr marL="742950" indent="-285750">
              <a:defRPr sz="2800" b="1">
                <a:solidFill>
                  <a:schemeClr val="hlink"/>
                </a:solidFill>
                <a:latin typeface="Tw Cen MT" pitchFamily="34" charset="0"/>
              </a:defRPr>
            </a:lvl2pPr>
            <a:lvl3pPr marL="1143000" indent="-228600">
              <a:defRPr sz="2800" b="1">
                <a:solidFill>
                  <a:schemeClr val="hlink"/>
                </a:solidFill>
                <a:latin typeface="Tw Cen MT" pitchFamily="34" charset="0"/>
              </a:defRPr>
            </a:lvl3pPr>
            <a:lvl4pPr marL="1600200" indent="-228600">
              <a:defRPr sz="2800" b="1">
                <a:solidFill>
                  <a:schemeClr val="hlink"/>
                </a:solidFill>
                <a:latin typeface="Tw Cen MT" pitchFamily="34" charset="0"/>
              </a:defRPr>
            </a:lvl4pPr>
            <a:lvl5pPr marL="2057400" indent="-228600">
              <a:defRPr sz="2800" b="1">
                <a:solidFill>
                  <a:schemeClr val="hlink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Tw Cen MT" pitchFamily="34" charset="0"/>
              </a:defRPr>
            </a:lvl9pPr>
          </a:lstStyle>
          <a:p>
            <a:fld id="{CACF73DB-E31A-49DF-99E2-308D3B2ACD41}" type="slidenum">
              <a:rPr lang="en-US" sz="1400" b="0" smtClean="0">
                <a:solidFill>
                  <a:srgbClr val="000000"/>
                </a:solidFill>
                <a:latin typeface="Times New Roman" pitchFamily="18" charset="0"/>
              </a:rPr>
              <a:pPr/>
              <a:t>7</a:t>
            </a:fld>
            <a:endParaRPr lang="en-US" sz="1400" b="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r>
              <a:rPr lang="en-US" sz="2100" b="0" dirty="0" smtClean="0">
                <a:solidFill>
                  <a:schemeClr val="bg1"/>
                </a:solidFill>
              </a:rPr>
              <a:t/>
            </a:r>
            <a:br>
              <a:rPr lang="en-US" sz="2100" b="0" dirty="0" smtClean="0">
                <a:solidFill>
                  <a:schemeClr val="bg1"/>
                </a:solidFill>
              </a:rPr>
            </a:br>
            <a:endParaRPr lang="en-US" sz="2100" b="0" dirty="0" smtClean="0">
              <a:solidFill>
                <a:schemeClr val="bg1"/>
              </a:solidFill>
            </a:endParaRP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876297" y="152400"/>
            <a:ext cx="800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Third</a:t>
            </a:r>
            <a:r>
              <a:rPr lang="en-US" sz="5400" dirty="0">
                <a:solidFill>
                  <a:srgbClr val="5F5F5F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Party Submission</a:t>
            </a:r>
          </a:p>
          <a:p>
            <a:pPr algn="r"/>
            <a:r>
              <a:rPr lang="en-US" sz="2200" dirty="0">
                <a:solidFill>
                  <a:schemeClr val="bg1"/>
                </a:solidFill>
              </a:rPr>
              <a:t>(Sept 16, 2012- Feb 22, 2013)</a:t>
            </a:r>
          </a:p>
        </p:txBody>
      </p:sp>
      <p:graphicFrame>
        <p:nvGraphicFramePr>
          <p:cNvPr id="2" name="Table 1" descr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540008"/>
              </p:ext>
            </p:extLst>
          </p:nvPr>
        </p:nvGraphicFramePr>
        <p:xfrm>
          <a:off x="188167" y="2895600"/>
          <a:ext cx="3012233" cy="2592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0233"/>
                <a:gridCol w="762000"/>
              </a:tblGrid>
              <a:tr h="391886">
                <a:tc gridSpan="2"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Total Documents</a:t>
                      </a:r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7329">
                <a:tc>
                  <a:txBody>
                    <a:bodyPr/>
                    <a:lstStyle/>
                    <a:p>
                      <a:r>
                        <a:rPr lang="en-US" dirty="0" smtClean="0"/>
                        <a:t>Patents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490</a:t>
                      </a:r>
                    </a:p>
                  </a:txBody>
                  <a:tcPr/>
                </a:tc>
              </a:tr>
              <a:tr h="429985">
                <a:tc>
                  <a:txBody>
                    <a:bodyPr/>
                    <a:lstStyle/>
                    <a:p>
                      <a:r>
                        <a:rPr lang="en-US" dirty="0" smtClean="0"/>
                        <a:t>Published</a:t>
                      </a:r>
                      <a:r>
                        <a:rPr lang="en-US" baseline="0" dirty="0" smtClean="0"/>
                        <a:t> US Apps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228</a:t>
                      </a:r>
                      <a:endParaRPr lang="en-US" dirty="0"/>
                    </a:p>
                  </a:txBody>
                  <a:tcPr/>
                </a:tc>
              </a:tr>
              <a:tr h="397329">
                <a:tc>
                  <a:txBody>
                    <a:bodyPr/>
                    <a:lstStyle/>
                    <a:p>
                      <a:r>
                        <a:rPr lang="en-US" dirty="0" smtClean="0"/>
                        <a:t>Foreign Reference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230</a:t>
                      </a:r>
                      <a:endParaRPr lang="en-US" dirty="0"/>
                    </a:p>
                  </a:txBody>
                  <a:tcPr/>
                </a:tc>
              </a:tr>
              <a:tr h="39732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Non-Patent Literature (NPL)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552</a:t>
                      </a:r>
                      <a:endParaRPr lang="en-US" dirty="0"/>
                    </a:p>
                  </a:txBody>
                  <a:tcPr/>
                </a:tc>
              </a:tr>
              <a:tr h="397329">
                <a:tc>
                  <a:txBody>
                    <a:bodyPr/>
                    <a:lstStyle/>
                    <a:p>
                      <a:r>
                        <a:rPr lang="en-US" dirty="0" smtClean="0"/>
                        <a:t>Total Documents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Straight Connector 3" descr="&quot;&quot;"/>
          <p:cNvCxnSpPr/>
          <p:nvPr/>
        </p:nvCxnSpPr>
        <p:spPr bwMode="auto">
          <a:xfrm flipV="1">
            <a:off x="3200400" y="2015413"/>
            <a:ext cx="312402" cy="8801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 descr="&quot;&quot;"/>
          <p:cNvCxnSpPr/>
          <p:nvPr/>
        </p:nvCxnSpPr>
        <p:spPr bwMode="auto">
          <a:xfrm>
            <a:off x="3200400" y="5334000"/>
            <a:ext cx="293521" cy="6017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2" descr="total documents breakdo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60" y="2028900"/>
            <a:ext cx="5159839" cy="3906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501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 supplemental examination requests have received filing dates</a:t>
            </a:r>
          </a:p>
          <a:p>
            <a:pPr lvl="1"/>
            <a:r>
              <a:rPr lang="en-US" dirty="0" smtClean="0"/>
              <a:t>Supplemental Examination Completed: 2</a:t>
            </a:r>
          </a:p>
          <a:p>
            <a:pPr lvl="2"/>
            <a:r>
              <a:rPr lang="en-US" dirty="0" smtClean="0"/>
              <a:t>Reexamination Ordered: 1</a:t>
            </a:r>
          </a:p>
          <a:p>
            <a:pPr lvl="2"/>
            <a:r>
              <a:rPr lang="en-US" dirty="0" smtClean="0"/>
              <a:t>Reexamination Not Ordered: 1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Supplemental Examination in Progress: 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EB693-8542-45A3-B521-B55E9D366C76}" type="datetime1">
              <a:rPr lang="en-US" smtClean="0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DC5146-C27A-46CA-9FBC-4D182533795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76297" y="152400"/>
            <a:ext cx="800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Supplemental Examination</a:t>
            </a:r>
          </a:p>
          <a:p>
            <a:pPr algn="r"/>
            <a:r>
              <a:rPr lang="en-US" sz="2200" dirty="0" smtClean="0">
                <a:solidFill>
                  <a:schemeClr val="bg1"/>
                </a:solidFill>
              </a:rPr>
              <a:t>(Sept 16, 2012- Feb 15, 2013)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320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500" dirty="0" smtClean="0"/>
              <a:t>Reexamination</a:t>
            </a:r>
            <a:br>
              <a:rPr lang="en-US" sz="3500" dirty="0" smtClean="0"/>
            </a:br>
            <a:r>
              <a:rPr lang="en-US" sz="3500" dirty="0" smtClean="0"/>
              <a:t>Practice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 smtClean="0"/>
              <a:t>Inter </a:t>
            </a:r>
            <a:r>
              <a:rPr lang="en-US" sz="2400" i="1" dirty="0"/>
              <a:t>partes </a:t>
            </a:r>
            <a:r>
              <a:rPr lang="en-US" sz="2400" dirty="0"/>
              <a:t>reexamination </a:t>
            </a:r>
            <a:r>
              <a:rPr lang="en-US" sz="2400" dirty="0" smtClean="0"/>
              <a:t>was </a:t>
            </a:r>
            <a:r>
              <a:rPr lang="en-US" sz="2400" dirty="0"/>
              <a:t>modified and </a:t>
            </a:r>
            <a:r>
              <a:rPr lang="en-US" sz="2400" dirty="0" smtClean="0"/>
              <a:t>eventually phased out </a:t>
            </a:r>
            <a:r>
              <a:rPr lang="en-US" sz="2400" dirty="0"/>
              <a:t>on 09/16/12 </a:t>
            </a:r>
            <a:r>
              <a:rPr lang="en-US" sz="2400" dirty="0" smtClean="0"/>
              <a:t>by AIA</a:t>
            </a:r>
          </a:p>
          <a:p>
            <a:endParaRPr lang="en-US" sz="2400" dirty="0" smtClean="0"/>
          </a:p>
          <a:p>
            <a:r>
              <a:rPr lang="en-US" sz="2400" i="1" dirty="0" smtClean="0"/>
              <a:t>Inter </a:t>
            </a:r>
            <a:r>
              <a:rPr lang="en-US" sz="2400" i="1" dirty="0"/>
              <a:t>Partes</a:t>
            </a:r>
            <a:r>
              <a:rPr lang="en-US" sz="2400" dirty="0"/>
              <a:t> Review replaces </a:t>
            </a:r>
            <a:r>
              <a:rPr lang="en-US" sz="2400" i="1" dirty="0"/>
              <a:t>inter partes </a:t>
            </a:r>
            <a:r>
              <a:rPr lang="en-US" sz="2400" dirty="0" smtClean="0"/>
              <a:t>reexamination</a:t>
            </a:r>
            <a:r>
              <a:rPr lang="en-US" sz="2400" dirty="0"/>
              <a:t>, but there will be </a:t>
            </a:r>
            <a:r>
              <a:rPr lang="en-US" sz="2400" dirty="0" smtClean="0"/>
              <a:t>overlap</a:t>
            </a:r>
          </a:p>
          <a:p>
            <a:endParaRPr lang="en-US" sz="2400" dirty="0"/>
          </a:p>
          <a:p>
            <a:r>
              <a:rPr lang="en-US" sz="2400" dirty="0" smtClean="0"/>
              <a:t>Increased </a:t>
            </a:r>
            <a:r>
              <a:rPr lang="en-US" sz="2400" dirty="0"/>
              <a:t>filings of </a:t>
            </a:r>
            <a:r>
              <a:rPr lang="en-US" sz="2400" i="1" dirty="0"/>
              <a:t>Inter Partes </a:t>
            </a:r>
            <a:r>
              <a:rPr lang="en-US" sz="2400" dirty="0"/>
              <a:t>Reexamination filings and </a:t>
            </a:r>
            <a:r>
              <a:rPr lang="en-US" sz="2400" i="1" dirty="0"/>
              <a:t>Ex Parte </a:t>
            </a:r>
            <a:r>
              <a:rPr lang="en-US" sz="2400" dirty="0"/>
              <a:t>Reexamination Filings were received in </a:t>
            </a:r>
            <a:r>
              <a:rPr lang="en-US" sz="2400" dirty="0" smtClean="0"/>
              <a:t>August and September 2012 (&gt; 600)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56AA82-BC19-4501-BA84-52C12ACA70A9}" type="datetime1">
              <a:rPr lang="en-US" smtClean="0"/>
              <a:pPr>
                <a:defRPr/>
              </a:pPr>
              <a:t>4/17/2013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26583C-8B4B-4964-968A-71ED4F1CD9F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85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USPTO_campus">
  <a:themeElements>
    <a:clrScheme name="1_USPTO_campu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273C56"/>
      </a:accent1>
      <a:accent2>
        <a:srgbClr val="800000"/>
      </a:accent2>
      <a:accent3>
        <a:srgbClr val="FFFFFF"/>
      </a:accent3>
      <a:accent4>
        <a:srgbClr val="000000"/>
      </a:accent4>
      <a:accent5>
        <a:srgbClr val="ACAFB4"/>
      </a:accent5>
      <a:accent6>
        <a:srgbClr val="730000"/>
      </a:accent6>
      <a:hlink>
        <a:srgbClr val="0000CC"/>
      </a:hlink>
      <a:folHlink>
        <a:srgbClr val="336699"/>
      </a:folHlink>
    </a:clrScheme>
    <a:fontScheme name="1_USPTO_campu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USPTO_campu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273C56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ACAFB4"/>
        </a:accent5>
        <a:accent6>
          <a:srgbClr val="730000"/>
        </a:accent6>
        <a:hlink>
          <a:srgbClr val="0000CC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SPTO_campus">
  <a:themeElements>
    <a:clrScheme name="1_USPTO_campu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273C56"/>
      </a:accent1>
      <a:accent2>
        <a:srgbClr val="800000"/>
      </a:accent2>
      <a:accent3>
        <a:srgbClr val="FFFFFF"/>
      </a:accent3>
      <a:accent4>
        <a:srgbClr val="000000"/>
      </a:accent4>
      <a:accent5>
        <a:srgbClr val="ACAFB4"/>
      </a:accent5>
      <a:accent6>
        <a:srgbClr val="730000"/>
      </a:accent6>
      <a:hlink>
        <a:srgbClr val="0000CC"/>
      </a:hlink>
      <a:folHlink>
        <a:srgbClr val="336699"/>
      </a:folHlink>
    </a:clrScheme>
    <a:fontScheme name="1_USPTO_campu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USPTO_campu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273C56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ACAFB4"/>
        </a:accent5>
        <a:accent6>
          <a:srgbClr val="730000"/>
        </a:accent6>
        <a:hlink>
          <a:srgbClr val="0000CC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SPTO2">
  <a:themeElements>
    <a:clrScheme name="1_USPTO_campu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273C56"/>
      </a:accent1>
      <a:accent2>
        <a:srgbClr val="800000"/>
      </a:accent2>
      <a:accent3>
        <a:srgbClr val="FFFFFF"/>
      </a:accent3>
      <a:accent4>
        <a:srgbClr val="000000"/>
      </a:accent4>
      <a:accent5>
        <a:srgbClr val="ACAFB4"/>
      </a:accent5>
      <a:accent6>
        <a:srgbClr val="730000"/>
      </a:accent6>
      <a:hlink>
        <a:srgbClr val="0000CC"/>
      </a:hlink>
      <a:folHlink>
        <a:srgbClr val="336699"/>
      </a:folHlink>
    </a:clrScheme>
    <a:fontScheme name="1_USPTO_campu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USPTO_campu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273C56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ACAFB4"/>
        </a:accent5>
        <a:accent6>
          <a:srgbClr val="730000"/>
        </a:accent6>
        <a:hlink>
          <a:srgbClr val="0000CC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USPTO2">
  <a:themeElements>
    <a:clrScheme name="1_USPTO_campu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273C56"/>
      </a:accent1>
      <a:accent2>
        <a:srgbClr val="800000"/>
      </a:accent2>
      <a:accent3>
        <a:srgbClr val="FFFFFF"/>
      </a:accent3>
      <a:accent4>
        <a:srgbClr val="000000"/>
      </a:accent4>
      <a:accent5>
        <a:srgbClr val="ACAFB4"/>
      </a:accent5>
      <a:accent6>
        <a:srgbClr val="730000"/>
      </a:accent6>
      <a:hlink>
        <a:srgbClr val="0000CC"/>
      </a:hlink>
      <a:folHlink>
        <a:srgbClr val="336699"/>
      </a:folHlink>
    </a:clrScheme>
    <a:fontScheme name="1_USPTO_campu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USPTO_campu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273C56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ACAFB4"/>
        </a:accent5>
        <a:accent6>
          <a:srgbClr val="730000"/>
        </a:accent6>
        <a:hlink>
          <a:srgbClr val="0000CC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USPTO2">
  <a:themeElements>
    <a:clrScheme name="1_USPTO_campu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273C56"/>
      </a:accent1>
      <a:accent2>
        <a:srgbClr val="800000"/>
      </a:accent2>
      <a:accent3>
        <a:srgbClr val="FFFFFF"/>
      </a:accent3>
      <a:accent4>
        <a:srgbClr val="000000"/>
      </a:accent4>
      <a:accent5>
        <a:srgbClr val="ACAFB4"/>
      </a:accent5>
      <a:accent6>
        <a:srgbClr val="730000"/>
      </a:accent6>
      <a:hlink>
        <a:srgbClr val="0000CC"/>
      </a:hlink>
      <a:folHlink>
        <a:srgbClr val="336699"/>
      </a:folHlink>
    </a:clrScheme>
    <a:fontScheme name="1_USPTO_campu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USPTO_campu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273C56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ACAFB4"/>
        </a:accent5>
        <a:accent6>
          <a:srgbClr val="730000"/>
        </a:accent6>
        <a:hlink>
          <a:srgbClr val="0000CC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7A574FCFF1764BB5D24959BFD0BED6" ma:contentTypeVersion="0" ma:contentTypeDescription="Create a new document." ma:contentTypeScope="" ma:versionID="cc4424d89248235f08f8be3db93bc5ed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6E69181-4640-479E-8EF4-EFA6BD069400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E8A59D6-0CBC-4D7B-A596-FCA4DCD65D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89C85D-9920-4012-AE0C-D6B9020E38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1285</Words>
  <Application>Microsoft Office PowerPoint</Application>
  <PresentationFormat>On-screen Show (4:3)</PresentationFormat>
  <Paragraphs>312</Paragraphs>
  <Slides>27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4_USPTO_campus</vt:lpstr>
      <vt:lpstr>1_USPTO_campus</vt:lpstr>
      <vt:lpstr>USPTO2</vt:lpstr>
      <vt:lpstr>1_USPTO2</vt:lpstr>
      <vt:lpstr>2_USPTO2</vt:lpstr>
      <vt:lpstr>Worksheet</vt:lpstr>
      <vt:lpstr>USPTO Implementation of the America Invents Act</vt:lpstr>
      <vt:lpstr>Purpose of the AIA</vt:lpstr>
      <vt:lpstr>Intellectual Property and the Economy:   Industries in Focus (Data for 2010)</vt:lpstr>
      <vt:lpstr>AIA Enactment  Timeline</vt:lpstr>
      <vt:lpstr>PowerPoint Presentation</vt:lpstr>
      <vt:lpstr> </vt:lpstr>
      <vt:lpstr> </vt:lpstr>
      <vt:lpstr>PowerPoint Presentation</vt:lpstr>
      <vt:lpstr>Reexamination Practice</vt:lpstr>
      <vt:lpstr>Trial Rules</vt:lpstr>
      <vt:lpstr>PTAB Inter Partes and CBM Filings (Sept 17, 2012-Feb 20, 2013)</vt:lpstr>
      <vt:lpstr>Technology Breakdowns of  AIA Petitions as of Feb 20, 2013</vt:lpstr>
      <vt:lpstr>Members of the Board  as of Feb 20, 2013</vt:lpstr>
      <vt:lpstr>Satellite Office Program </vt:lpstr>
      <vt:lpstr>First Inventor to  File (FITF) </vt:lpstr>
      <vt:lpstr>Fee Setting</vt:lpstr>
      <vt:lpstr>Fee Setting</vt:lpstr>
      <vt:lpstr>Micro Entity Status for Paying Patent Fees</vt:lpstr>
      <vt:lpstr>AIA Help</vt:lpstr>
      <vt:lpstr>Unexamined Patent Application Backlog  FY 2009 – FY 2013</vt:lpstr>
      <vt:lpstr> </vt:lpstr>
      <vt:lpstr> </vt:lpstr>
      <vt:lpstr>PowerPoint Presentation</vt:lpstr>
      <vt:lpstr>Request for  Stakeholder Input</vt:lpstr>
      <vt:lpstr>Request for  Stakeholder Input</vt:lpstr>
      <vt:lpstr>Request for  Stakeholder Input</vt:lpstr>
      <vt:lpstr>Thank You</vt:lpstr>
    </vt:vector>
  </TitlesOfParts>
  <Company>U.S. Patent and Trademark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USPTO</dc:creator>
  <cp:lastModifiedBy>Pamela Rinehart</cp:lastModifiedBy>
  <cp:revision>75</cp:revision>
  <cp:lastPrinted>2013-02-26T22:02:18Z</cp:lastPrinted>
  <dcterms:created xsi:type="dcterms:W3CDTF">2012-12-04T18:31:59Z</dcterms:created>
  <dcterms:modified xsi:type="dcterms:W3CDTF">2013-04-17T19:45:31Z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0x010100187A574FCFF1764BB5D24959BFD0BED6</vt:lpwstr>
  </property>
</Properties>
</file>