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 id="2147483828" r:id="rId5"/>
    <p:sldMasterId id="2147483841" r:id="rId6"/>
  </p:sldMasterIdLst>
  <p:notesMasterIdLst>
    <p:notesMasterId r:id="rId16"/>
  </p:notesMasterIdLst>
  <p:handoutMasterIdLst>
    <p:handoutMasterId r:id="rId17"/>
  </p:handoutMasterIdLst>
  <p:sldIdLst>
    <p:sldId id="618" r:id="rId7"/>
    <p:sldId id="675" r:id="rId8"/>
    <p:sldId id="682" r:id="rId9"/>
    <p:sldId id="685" r:id="rId10"/>
    <p:sldId id="686" r:id="rId11"/>
    <p:sldId id="687" r:id="rId12"/>
    <p:sldId id="688" r:id="rId13"/>
    <p:sldId id="689" r:id="rId14"/>
    <p:sldId id="631"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66"/>
    <a:srgbClr val="CC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4" autoAdjust="0"/>
    <p:restoredTop sz="85157" autoAdjust="0"/>
  </p:normalViewPr>
  <p:slideViewPr>
    <p:cSldViewPr>
      <p:cViewPr varScale="1">
        <p:scale>
          <a:sx n="81" d="100"/>
          <a:sy n="81" d="100"/>
        </p:scale>
        <p:origin x="-91" y="-154"/>
      </p:cViewPr>
      <p:guideLst>
        <p:guide orient="horz" pos="2160"/>
        <p:guide pos="2928"/>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12096"/>
    </p:cViewPr>
  </p:sorterViewPr>
  <p:notesViewPr>
    <p:cSldViewPr>
      <p:cViewPr varScale="1">
        <p:scale>
          <a:sx n="92" d="100"/>
          <a:sy n="92" d="100"/>
        </p:scale>
        <p:origin x="-148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41" y="0"/>
            <a:ext cx="3038475" cy="465138"/>
          </a:xfrm>
          <a:prstGeom prst="rect">
            <a:avLst/>
          </a:prstGeom>
        </p:spPr>
        <p:txBody>
          <a:bodyPr vert="horz" lIns="91428" tIns="45714" rIns="91428" bIns="45714" rtlCol="0"/>
          <a:lstStyle>
            <a:lvl1pPr algn="r">
              <a:defRPr sz="1200"/>
            </a:lvl1pPr>
          </a:lstStyle>
          <a:p>
            <a:fld id="{804565A8-3DE8-44F3-A4DE-F362591F40A0}" type="datetimeFigureOut">
              <a:rPr lang="en-US" smtClean="0"/>
              <a:t>4/17/2013</a:t>
            </a:fld>
            <a:endParaRPr lang="en-US" dirty="0"/>
          </a:p>
        </p:txBody>
      </p:sp>
      <p:sp>
        <p:nvSpPr>
          <p:cNvPr id="4" name="Footer Placeholder 3"/>
          <p:cNvSpPr>
            <a:spLocks noGrp="1"/>
          </p:cNvSpPr>
          <p:nvPr>
            <p:ph type="ftr" sz="quarter" idx="2"/>
          </p:nvPr>
        </p:nvSpPr>
        <p:spPr>
          <a:xfrm>
            <a:off x="2" y="8829676"/>
            <a:ext cx="3038475" cy="465138"/>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6"/>
            <a:ext cx="3038475" cy="465138"/>
          </a:xfrm>
          <a:prstGeom prst="rect">
            <a:avLst/>
          </a:prstGeom>
        </p:spPr>
        <p:txBody>
          <a:bodyPr vert="horz" lIns="91428" tIns="45714" rIns="91428" bIns="45714" rtlCol="0" anchor="b"/>
          <a:lstStyle>
            <a:lvl1pPr algn="r">
              <a:defRPr sz="1200"/>
            </a:lvl1pPr>
          </a:lstStyle>
          <a:p>
            <a:fld id="{579EE444-1690-448A-831C-DFE5EB850A23}" type="slidenum">
              <a:rPr lang="en-US" smtClean="0"/>
              <a:t>‹#›</a:t>
            </a:fld>
            <a:endParaRPr lang="en-US" dirty="0"/>
          </a:p>
        </p:txBody>
      </p:sp>
    </p:spTree>
    <p:extLst>
      <p:ext uri="{BB962C8B-B14F-4D97-AF65-F5344CB8AC3E}">
        <p14:creationId xmlns:p14="http://schemas.microsoft.com/office/powerpoint/2010/main" val="198980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80" rIns="93159" bIns="4658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9" tIns="46580" rIns="93159" bIns="46580" rtlCol="0"/>
          <a:lstStyle>
            <a:lvl1pPr algn="r">
              <a:defRPr sz="1200"/>
            </a:lvl1pPr>
          </a:lstStyle>
          <a:p>
            <a:fld id="{4CDD882B-35E3-4969-96BF-736AA9A0CBFD}" type="datetimeFigureOut">
              <a:rPr lang="en-US" smtClean="0"/>
              <a:t>4/17/2013</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59" tIns="46580" rIns="93159" bIns="4658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9" tIns="46580" rIns="93159"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9" tIns="46580" rIns="93159"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9" tIns="46580" rIns="93159" bIns="46580" rtlCol="0" anchor="b"/>
          <a:lstStyle>
            <a:lvl1pPr algn="r">
              <a:defRPr sz="1200"/>
            </a:lvl1pPr>
          </a:lstStyle>
          <a:p>
            <a:fld id="{A334113C-CE39-432B-91E1-5EF257AA2456}" type="slidenum">
              <a:rPr lang="en-US" smtClean="0"/>
              <a:t>‹#›</a:t>
            </a:fld>
            <a:endParaRPr lang="en-US" dirty="0"/>
          </a:p>
        </p:txBody>
      </p:sp>
    </p:spTree>
    <p:extLst>
      <p:ext uri="{BB962C8B-B14F-4D97-AF65-F5344CB8AC3E}">
        <p14:creationId xmlns:p14="http://schemas.microsoft.com/office/powerpoint/2010/main" val="23965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9F35-5420-4062-912E-1DE428DCE4DC}" type="slidenum">
              <a:rPr lang="en-US"/>
              <a:pPr/>
              <a:t>1</a:t>
            </a:fld>
            <a:endParaRPr lang="en-US" dirty="0"/>
          </a:p>
        </p:txBody>
      </p:sp>
      <p:sp>
        <p:nvSpPr>
          <p:cNvPr id="2861058" name="Rectangle 2"/>
          <p:cNvSpPr>
            <a:spLocks noGrp="1" noRot="1" noChangeAspect="1" noChangeArrowheads="1" noTextEdit="1"/>
          </p:cNvSpPr>
          <p:nvPr>
            <p:ph type="sldImg"/>
          </p:nvPr>
        </p:nvSpPr>
        <p:spPr>
          <a:ln/>
        </p:spPr>
      </p:sp>
      <p:sp>
        <p:nvSpPr>
          <p:cNvPr id="2861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a:t>
            </a:fld>
            <a:endParaRPr lang="en-US" dirty="0"/>
          </a:p>
        </p:txBody>
      </p:sp>
    </p:spTree>
    <p:extLst>
      <p:ext uri="{BB962C8B-B14F-4D97-AF65-F5344CB8AC3E}">
        <p14:creationId xmlns:p14="http://schemas.microsoft.com/office/powerpoint/2010/main" val="251659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a:t>
            </a:fld>
            <a:endParaRPr lang="en-US" dirty="0"/>
          </a:p>
        </p:txBody>
      </p:sp>
    </p:spTree>
    <p:extLst>
      <p:ext uri="{BB962C8B-B14F-4D97-AF65-F5344CB8AC3E}">
        <p14:creationId xmlns:p14="http://schemas.microsoft.com/office/powerpoint/2010/main" val="343254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4</a:t>
            </a:fld>
            <a:endParaRPr lang="en-US" dirty="0"/>
          </a:p>
        </p:txBody>
      </p:sp>
    </p:spTree>
    <p:extLst>
      <p:ext uri="{BB962C8B-B14F-4D97-AF65-F5344CB8AC3E}">
        <p14:creationId xmlns:p14="http://schemas.microsoft.com/office/powerpoint/2010/main" val="393175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5</a:t>
            </a:fld>
            <a:endParaRPr lang="en-US" dirty="0"/>
          </a:p>
        </p:txBody>
      </p:sp>
    </p:spTree>
    <p:extLst>
      <p:ext uri="{BB962C8B-B14F-4D97-AF65-F5344CB8AC3E}">
        <p14:creationId xmlns:p14="http://schemas.microsoft.com/office/powerpoint/2010/main" val="393175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a:t>
            </a:fld>
            <a:endParaRPr lang="en-US" dirty="0"/>
          </a:p>
        </p:txBody>
      </p:sp>
    </p:spTree>
    <p:extLst>
      <p:ext uri="{BB962C8B-B14F-4D97-AF65-F5344CB8AC3E}">
        <p14:creationId xmlns:p14="http://schemas.microsoft.com/office/powerpoint/2010/main" val="393175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7</a:t>
            </a:fld>
            <a:endParaRPr lang="en-US" dirty="0"/>
          </a:p>
        </p:txBody>
      </p:sp>
    </p:spTree>
    <p:extLst>
      <p:ext uri="{BB962C8B-B14F-4D97-AF65-F5344CB8AC3E}">
        <p14:creationId xmlns:p14="http://schemas.microsoft.com/office/powerpoint/2010/main" val="3931753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8</a:t>
            </a:fld>
            <a:endParaRPr lang="en-US" dirty="0"/>
          </a:p>
        </p:txBody>
      </p:sp>
    </p:spTree>
    <p:extLst>
      <p:ext uri="{BB962C8B-B14F-4D97-AF65-F5344CB8AC3E}">
        <p14:creationId xmlns:p14="http://schemas.microsoft.com/office/powerpoint/2010/main" val="393175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9F35-5420-4062-912E-1DE428DCE4DC}" type="slidenum">
              <a:rPr lang="en-US"/>
              <a:pPr/>
              <a:t>9</a:t>
            </a:fld>
            <a:endParaRPr lang="en-US" dirty="0"/>
          </a:p>
        </p:txBody>
      </p:sp>
      <p:sp>
        <p:nvSpPr>
          <p:cNvPr id="2861058" name="Rectangle 2"/>
          <p:cNvSpPr>
            <a:spLocks noGrp="1" noRot="1" noChangeAspect="1" noChangeArrowheads="1" noTextEdit="1"/>
          </p:cNvSpPr>
          <p:nvPr>
            <p:ph type="sldImg"/>
          </p:nvPr>
        </p:nvSpPr>
        <p:spPr>
          <a:ln/>
        </p:spPr>
      </p:sp>
      <p:sp>
        <p:nvSpPr>
          <p:cNvPr id="286105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sz="3800" b="1"/>
            </a:lvl1pPr>
          </a:lstStyle>
          <a:p>
            <a:r>
              <a:rPr lang="en-US" dirty="0" smtClean="0"/>
              <a:t>Click to edit Master title style</a:t>
            </a:r>
            <a:endParaRPr lang="fr-CA" dirty="0"/>
          </a:p>
        </p:txBody>
      </p:sp>
      <p:sp>
        <p:nvSpPr>
          <p:cNvPr id="3" name="Sous-titre 2"/>
          <p:cNvSpPr>
            <a:spLocks noGrp="1"/>
          </p:cNvSpPr>
          <p:nvPr>
            <p:ph type="subTitle" idx="1"/>
          </p:nvPr>
        </p:nvSpPr>
        <p:spPr>
          <a:xfrm>
            <a:off x="1371600" y="4267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CA" dirty="0"/>
          </a:p>
        </p:txBody>
      </p:sp>
      <p:sp>
        <p:nvSpPr>
          <p:cNvPr id="4" name="Rectangle 4"/>
          <p:cNvSpPr>
            <a:spLocks noGrp="1" noChangeArrowheads="1"/>
          </p:cNvSpPr>
          <p:nvPr>
            <p:ph type="dt" sz="half" idx="10"/>
          </p:nvPr>
        </p:nvSpPr>
        <p:spPr/>
        <p:txBody>
          <a:bodyPr/>
          <a:lstStyle>
            <a:lvl1pPr>
              <a:defRPr smtClean="0"/>
            </a:lvl1pPr>
          </a:lstStyle>
          <a:p>
            <a:pPr>
              <a:defRPr/>
            </a:pPr>
            <a:fld id="{2BBF4F95-845B-4510-981B-50235E114579}" type="datetime1">
              <a:rPr lang="en-US" smtClean="0">
                <a:solidFill>
                  <a:prstClr val="black"/>
                </a:solidFill>
              </a:rPr>
              <a:t>4/17/2013</a:t>
            </a:fld>
            <a:endParaRPr lang="en-US"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6" name="Rectangle 6"/>
          <p:cNvSpPr>
            <a:spLocks noGrp="1" noChangeArrowheads="1"/>
          </p:cNvSpPr>
          <p:nvPr>
            <p:ph type="sldNum" sz="quarter" idx="12"/>
          </p:nvPr>
        </p:nvSpPr>
        <p:spPr/>
        <p:txBody>
          <a:bodyPr/>
          <a:lstStyle>
            <a:lvl1pPr>
              <a:defRPr sz="1200" smtClean="0"/>
            </a:lvl1pPr>
          </a:lstStyle>
          <a:p>
            <a:pPr>
              <a:defRPr/>
            </a:pPr>
            <a:fld id="{D811F31F-B81F-4B55-A1FC-51083BA4204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125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D06E31C5-3C8A-4978-B80B-E826E69BB6F8}" type="datetime1">
              <a:rPr lang="en-US" smtClean="0">
                <a:solidFill>
                  <a:prstClr val="black"/>
                </a:solidFill>
              </a:rPr>
              <a:t>4/17/2013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25437F-687A-4766-AA2D-D640EED6DD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701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3816E2DE-CD39-44BB-AC57-4E2CFF34B8FE}" type="datetime1">
              <a:rPr lang="en-US" smtClean="0">
                <a:solidFill>
                  <a:prstClr val="black"/>
                </a:solidFill>
              </a:rPr>
              <a:t>4/17/2013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CF98C2-0B2C-4C8B-9550-E367A57AA1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5967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fontAlgn="auto">
              <a:spcBef>
                <a:spcPts val="0"/>
              </a:spcBef>
              <a:spcAft>
                <a:spcPts val="0"/>
              </a:spcAft>
              <a:defRPr sz="1400"/>
            </a:lvl1pPr>
          </a:lstStyle>
          <a:p>
            <a:pPr>
              <a:defRPr/>
            </a:pPr>
            <a:fld id="{591BE6BA-479D-4237-AD8B-47D6C444DBDE}" type="datetime1">
              <a:rPr lang="en-US" smtClean="0"/>
              <a:t>4/17/2013</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fontAlgn="auto">
              <a:spcBef>
                <a:spcPts val="0"/>
              </a:spcBef>
              <a:spcAft>
                <a:spcPts val="0"/>
              </a:spcAft>
              <a:defRPr sz="1400" dirty="0"/>
            </a:lvl1pPr>
          </a:lstStyle>
          <a:p>
            <a:pPr>
              <a:defRPr/>
            </a:pPr>
            <a:r>
              <a:rPr lang="en-US" dirty="0" smtClean="0"/>
              <a:t>DRAFT</a:t>
            </a: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fontAlgn="auto">
              <a:spcBef>
                <a:spcPts val="0"/>
              </a:spcBef>
              <a:spcAft>
                <a:spcPts val="0"/>
              </a:spcAft>
              <a:defRPr sz="1400"/>
            </a:lvl1pPr>
          </a:lstStyle>
          <a:p>
            <a:pPr>
              <a:defRPr/>
            </a:pPr>
            <a:fld id="{81514DFD-C8F4-435C-B15E-BA1E6FD106C7}" type="slidenum">
              <a:rPr lang="en-US"/>
              <a:pPr>
                <a:defRPr/>
              </a:pPr>
              <a:t>‹#›</a:t>
            </a:fld>
            <a:endParaRPr lang="en-US" dirty="0"/>
          </a:p>
        </p:txBody>
      </p:sp>
    </p:spTree>
    <p:extLst>
      <p:ext uri="{BB962C8B-B14F-4D97-AF65-F5344CB8AC3E}">
        <p14:creationId xmlns:p14="http://schemas.microsoft.com/office/powerpoint/2010/main" val="37332070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7B6FA07E-32EB-4CB1-8408-9CC787D58070}" type="datetime1">
              <a:rPr lang="en-US" smtClean="0"/>
              <a:t>4/17/2013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ADC5146-C27A-46CA-9FBC-4D182533795C}" type="slidenum">
              <a:rPr lang="en-US"/>
              <a:pPr>
                <a:defRPr/>
              </a:pPr>
              <a:t>‹#›</a:t>
            </a:fld>
            <a:endParaRPr lang="en-US" dirty="0"/>
          </a:p>
        </p:txBody>
      </p:sp>
    </p:spTree>
    <p:extLst>
      <p:ext uri="{BB962C8B-B14F-4D97-AF65-F5344CB8AC3E}">
        <p14:creationId xmlns:p14="http://schemas.microsoft.com/office/powerpoint/2010/main" val="14344095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D6ECB7F9-6683-4D06-B64A-F8B047C7B9AD}" type="datetime1">
              <a:rPr lang="en-US" smtClean="0"/>
              <a:t>4/17/2013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0E82055-BB89-4C5B-8173-687610CA2AC1}" type="slidenum">
              <a:rPr lang="en-US"/>
              <a:pPr>
                <a:defRPr/>
              </a:pPr>
              <a:t>‹#›</a:t>
            </a:fld>
            <a:endParaRPr lang="en-US" dirty="0"/>
          </a:p>
        </p:txBody>
      </p:sp>
    </p:spTree>
    <p:extLst>
      <p:ext uri="{BB962C8B-B14F-4D97-AF65-F5344CB8AC3E}">
        <p14:creationId xmlns:p14="http://schemas.microsoft.com/office/powerpoint/2010/main" val="40334227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98B5FFF3-DD2A-4332-99DE-870982B0EC0D}" type="datetime1">
              <a:rPr lang="en-US" smtClean="0"/>
              <a:t>4/17/2013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144281-4587-4B7A-9C38-09CFDAEE2326}" type="slidenum">
              <a:rPr lang="en-US"/>
              <a:pPr>
                <a:defRPr/>
              </a:pPr>
              <a:t>‹#›</a:t>
            </a:fld>
            <a:endParaRPr lang="en-US" dirty="0"/>
          </a:p>
        </p:txBody>
      </p:sp>
    </p:spTree>
    <p:extLst>
      <p:ext uri="{BB962C8B-B14F-4D97-AF65-F5344CB8AC3E}">
        <p14:creationId xmlns:p14="http://schemas.microsoft.com/office/powerpoint/2010/main" val="32494722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6DEFC5FC-6771-48FF-A20F-D1B88E9845CE}" type="datetime1">
              <a:rPr lang="en-US" smtClean="0"/>
              <a:t>4/17/2013</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03780F2-D5A1-4236-B1EF-2444AB7AD42A}" type="slidenum">
              <a:rPr lang="en-US"/>
              <a:pPr>
                <a:defRPr/>
              </a:pPr>
              <a:t>‹#›</a:t>
            </a:fld>
            <a:endParaRPr lang="en-US" dirty="0"/>
          </a:p>
        </p:txBody>
      </p:sp>
    </p:spTree>
    <p:extLst>
      <p:ext uri="{BB962C8B-B14F-4D97-AF65-F5344CB8AC3E}">
        <p14:creationId xmlns:p14="http://schemas.microsoft.com/office/powerpoint/2010/main" val="10401316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C9B16B8D-51AF-4831-8502-FF9363B06D61}" type="datetime1">
              <a:rPr lang="en-US" smtClean="0"/>
              <a:t>4/17/2013</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D1923BBF-8A26-4309-B1EF-179A41246560}" type="slidenum">
              <a:rPr lang="en-US"/>
              <a:pPr>
                <a:defRPr/>
              </a:pPr>
              <a:t>‹#›</a:t>
            </a:fld>
            <a:endParaRPr lang="en-US" dirty="0"/>
          </a:p>
        </p:txBody>
      </p:sp>
    </p:spTree>
    <p:extLst>
      <p:ext uri="{BB962C8B-B14F-4D97-AF65-F5344CB8AC3E}">
        <p14:creationId xmlns:p14="http://schemas.microsoft.com/office/powerpoint/2010/main" val="4203172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064B6CB4-7CF9-4076-B6DD-04603C564BB4}" type="datetime1">
              <a:rPr lang="en-US" smtClean="0"/>
              <a:t>4/17/2013</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66E4B2B0-EF4F-4504-B109-FE5C583A8FBD}" type="slidenum">
              <a:rPr lang="en-US"/>
              <a:pPr>
                <a:defRPr/>
              </a:pPr>
              <a:t>‹#›</a:t>
            </a:fld>
            <a:endParaRPr lang="en-US" dirty="0"/>
          </a:p>
        </p:txBody>
      </p:sp>
    </p:spTree>
    <p:extLst>
      <p:ext uri="{BB962C8B-B14F-4D97-AF65-F5344CB8AC3E}">
        <p14:creationId xmlns:p14="http://schemas.microsoft.com/office/powerpoint/2010/main" val="22612560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93D332AD-68E9-4C73-9176-36513BE40B56}" type="datetime1">
              <a:rPr lang="en-US" smtClean="0"/>
              <a:t>4/17/2013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A20EF0C-CD64-48E9-B010-937EC21FCBF0}" type="slidenum">
              <a:rPr lang="en-US"/>
              <a:pPr>
                <a:defRPr/>
              </a:pPr>
              <a:t>‹#›</a:t>
            </a:fld>
            <a:endParaRPr lang="en-US" dirty="0"/>
          </a:p>
        </p:txBody>
      </p:sp>
    </p:spTree>
    <p:extLst>
      <p:ext uri="{BB962C8B-B14F-4D97-AF65-F5344CB8AC3E}">
        <p14:creationId xmlns:p14="http://schemas.microsoft.com/office/powerpoint/2010/main" val="18674251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en-US" dirty="0" smtClean="0"/>
              <a:t>Click to edit Master title style</a:t>
            </a:r>
            <a:endParaRPr lang="fr-CA" dirty="0"/>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72D714F0-A1C4-4FAA-B4E4-1826AE56AFF2}" type="datetime1">
              <a:rPr lang="en-US" smtClean="0">
                <a:solidFill>
                  <a:prstClr val="black"/>
                </a:solidFill>
              </a:rPr>
              <a:t>4/17/2013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D8556-608C-4ABA-8052-2B1073A298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0351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96D2ED12-C48D-4C48-8755-1479A78C4064}" type="datetime1">
              <a:rPr lang="en-US" smtClean="0"/>
              <a:t>4/17/2013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EC8E1DB-0B3A-4ADC-831E-2438FCE91569}" type="slidenum">
              <a:rPr lang="en-US"/>
              <a:pPr>
                <a:defRPr/>
              </a:pPr>
              <a:t>‹#›</a:t>
            </a:fld>
            <a:endParaRPr lang="en-US" dirty="0"/>
          </a:p>
        </p:txBody>
      </p:sp>
    </p:spTree>
    <p:extLst>
      <p:ext uri="{BB962C8B-B14F-4D97-AF65-F5344CB8AC3E}">
        <p14:creationId xmlns:p14="http://schemas.microsoft.com/office/powerpoint/2010/main" val="13745416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1F161893-6D7F-45DB-B0D8-AEE32E986F7B}" type="datetime1">
              <a:rPr lang="en-US" smtClean="0"/>
              <a:t>4/17/2013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A8108A6-0C40-4506-91CD-1BA3BD66AC6E}" type="slidenum">
              <a:rPr lang="en-US"/>
              <a:pPr>
                <a:defRPr/>
              </a:pPr>
              <a:t>‹#›</a:t>
            </a:fld>
            <a:endParaRPr lang="en-US" dirty="0"/>
          </a:p>
        </p:txBody>
      </p:sp>
    </p:spTree>
    <p:extLst>
      <p:ext uri="{BB962C8B-B14F-4D97-AF65-F5344CB8AC3E}">
        <p14:creationId xmlns:p14="http://schemas.microsoft.com/office/powerpoint/2010/main" val="10244705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988BBB3B-A3F3-4A64-A230-2109AF817903}" type="datetime1">
              <a:rPr lang="en-US" smtClean="0"/>
              <a:t>4/17/2013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C281C5-D61A-4B31-B787-6873E6DE3F87}" type="slidenum">
              <a:rPr lang="en-US"/>
              <a:pPr>
                <a:defRPr/>
              </a:pPr>
              <a:t>‹#›</a:t>
            </a:fld>
            <a:endParaRPr lang="en-US" dirty="0"/>
          </a:p>
        </p:txBody>
      </p:sp>
    </p:spTree>
    <p:extLst>
      <p:ext uri="{BB962C8B-B14F-4D97-AF65-F5344CB8AC3E}">
        <p14:creationId xmlns:p14="http://schemas.microsoft.com/office/powerpoint/2010/main" val="139411679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994FE977-2B29-4473-8053-AFB77689670D}" type="datetime1">
              <a:rPr lang="en-US" smtClean="0"/>
              <a:t>4/17/2013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r>
              <a:rPr lang="en-US" dirty="0" smtClean="0"/>
              <a:t>DRAFT</a:t>
            </a: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1988674-266C-4BFC-9FD7-97921729DF70}" type="slidenum">
              <a:rPr lang="en-US"/>
              <a:pPr>
                <a:defRPr/>
              </a:pPr>
              <a:t>‹#›</a:t>
            </a:fld>
            <a:endParaRPr lang="en-US" dirty="0"/>
          </a:p>
        </p:txBody>
      </p:sp>
    </p:spTree>
    <p:extLst>
      <p:ext uri="{BB962C8B-B14F-4D97-AF65-F5344CB8AC3E}">
        <p14:creationId xmlns:p14="http://schemas.microsoft.com/office/powerpoint/2010/main" val="14285828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3150B15D-A390-4F77-B882-56BC804B424E}" type="datetime1">
              <a:rPr lang="en-US" smtClean="0">
                <a:solidFill>
                  <a:srgbClr val="273C56"/>
                </a:solidFill>
              </a:rPr>
              <a:t>4/17/2013</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r>
              <a:rPr lang="en-US" dirty="0" smtClean="0">
                <a:solidFill>
                  <a:srgbClr val="273C56"/>
                </a:solidFill>
              </a:rPr>
              <a:t>DRAFT</a:t>
            </a:r>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0CA60739-82E1-48A6-8B63-BB79F5A00B7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48228728"/>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7AB4ED8-9F35-4F99-B1D9-6FB29DE79D5A}" type="datetime1">
              <a:rPr lang="en-US" smtClean="0">
                <a:solidFill>
                  <a:srgbClr val="273C56"/>
                </a:solidFill>
              </a:rPr>
              <a:t>4/17/2013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E653B01B-1BF5-481E-84A8-6869287B5AC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449477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FFA908E-91D8-43B7-8E69-70A72192467C}" type="datetime1">
              <a:rPr lang="en-US" smtClean="0">
                <a:solidFill>
                  <a:srgbClr val="273C56"/>
                </a:solidFill>
              </a:rPr>
              <a:t>4/17/2013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CD82837-3D7C-48A0-807B-8490EE8660A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79993818"/>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656CE12-2958-4749-8A0A-8F2CC474F25C}" type="datetime1">
              <a:rPr lang="en-US" smtClean="0">
                <a:solidFill>
                  <a:srgbClr val="273C56"/>
                </a:solidFill>
              </a:rPr>
              <a:t>4/17/2013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4A58A5ED-9BCD-4087-8D89-0782AC199FA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151114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B255E08-AC39-4E3F-B762-B86E46F940FD}" type="datetime1">
              <a:rPr lang="en-US" smtClean="0">
                <a:solidFill>
                  <a:srgbClr val="273C56"/>
                </a:solidFill>
              </a:rPr>
              <a:t>4/17/2013</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FDC9BA2E-65FD-4FC2-B4EB-DC4F3133E747}"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070676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FF3C4B2-4100-4D4F-98D8-0892731412FA}" type="datetime1">
              <a:rPr lang="en-US" smtClean="0">
                <a:solidFill>
                  <a:srgbClr val="273C56"/>
                </a:solidFill>
              </a:rPr>
              <a:t>4/17/2013</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6B5E238E-E84F-447C-9CEA-23D77358A449}"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070100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fr-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4E899E9-7A09-4755-8C32-20436D1AB24C}" type="datetime1">
              <a:rPr lang="en-US" smtClean="0">
                <a:solidFill>
                  <a:prstClr val="black"/>
                </a:solidFill>
              </a:rPr>
              <a:t>4/17/2013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1571C-7450-4178-B38E-FB18106BE33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86995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57FC564-C7F4-42B1-A587-1883A37D1D02}" type="datetime1">
              <a:rPr lang="en-US" smtClean="0">
                <a:solidFill>
                  <a:srgbClr val="273C56"/>
                </a:solidFill>
              </a:rPr>
              <a:t>4/17/2013</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2D0D57C-8D2F-4FE2-B780-008616B3496C}"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382617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30C1DC2-6C60-4EB1-A805-1A938460651C}" type="datetime1">
              <a:rPr lang="en-US" smtClean="0">
                <a:solidFill>
                  <a:srgbClr val="273C56"/>
                </a:solidFill>
              </a:rPr>
              <a:t>4/17/2013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AE0A0F6E-74B6-4522-8C23-4A40F1CE277F}"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59659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A6CBD72-8F62-4397-91DC-A1E078C731F9}" type="datetime1">
              <a:rPr lang="en-US" smtClean="0">
                <a:solidFill>
                  <a:srgbClr val="273C56"/>
                </a:solidFill>
              </a:rPr>
              <a:t>4/17/2013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005127BF-CDB5-4A38-ADAF-81F28515BF9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281665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B331A8-BD6D-480B-9857-3D4E62EB6447}" type="datetime1">
              <a:rPr lang="en-US" smtClean="0">
                <a:solidFill>
                  <a:srgbClr val="273C56"/>
                </a:solidFill>
              </a:rPr>
              <a:t>4/17/2013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367A21E7-8042-4C94-B90A-445AF6FD20B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7953518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FAD9276-8BD4-4AC5-BA80-CC10C9E5BFD4}" type="datetime1">
              <a:rPr lang="en-US" smtClean="0">
                <a:solidFill>
                  <a:srgbClr val="273C56"/>
                </a:solidFill>
              </a:rPr>
              <a:t>4/17/2013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B09D1C10-5734-411A-BA73-811C975303A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248460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324600"/>
            <a:ext cx="1905000" cy="457200"/>
          </a:xfrm>
        </p:spPr>
        <p:txBody>
          <a:bodyPr/>
          <a:lstStyle>
            <a:lvl1pPr>
              <a:defRPr/>
            </a:lvl1pPr>
          </a:lstStyle>
          <a:p>
            <a:fld id="{D556B399-8CB9-4AD7-A1F5-E18DBF4CA2B8}" type="datetime1">
              <a:rPr lang="en-US" smtClean="0">
                <a:solidFill>
                  <a:srgbClr val="273C56"/>
                </a:solidFill>
              </a:rPr>
              <a:t>4/17/2013</a:t>
            </a:fld>
            <a:endParaRPr lang="en-US" dirty="0">
              <a:solidFill>
                <a:srgbClr val="273C56"/>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r>
              <a:rPr lang="en-US" dirty="0" smtClean="0">
                <a:solidFill>
                  <a:srgbClr val="273C56"/>
                </a:solidFill>
              </a:rPr>
              <a:t>DRAFT</a:t>
            </a:r>
            <a:endParaRPr lang="en-US" dirty="0">
              <a:solidFill>
                <a:srgbClr val="273C56"/>
              </a:solidFill>
            </a:endParaRPr>
          </a:p>
        </p:txBody>
      </p:sp>
      <p:sp>
        <p:nvSpPr>
          <p:cNvPr id="7" name="Slide Number Placeholder 6"/>
          <p:cNvSpPr>
            <a:spLocks noGrp="1"/>
          </p:cNvSpPr>
          <p:nvPr>
            <p:ph type="sldNum" sz="quarter" idx="12"/>
          </p:nvPr>
        </p:nvSpPr>
        <p:spPr>
          <a:xfrm>
            <a:off x="7086600" y="6324600"/>
            <a:ext cx="1905000" cy="457200"/>
          </a:xfrm>
        </p:spPr>
        <p:txBody>
          <a:bodyPr/>
          <a:lstStyle>
            <a:lvl1pPr>
              <a:defRPr/>
            </a:lvl1pPr>
          </a:lstStyle>
          <a:p>
            <a:fld id="{6A9BAE2F-92C8-4144-969A-569BE3D1D64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0500354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fld id="{8CF12859-98EA-4AA1-9E0C-07F23BDC59D9}" type="datetime1">
              <a:rPr lang="en-US" smtClean="0">
                <a:solidFill>
                  <a:prstClr val="black"/>
                </a:solidFill>
              </a:rPr>
              <a:t>4/17/2013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6E48E6-1B7E-408D-AE2D-E40BA52E70E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4454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fld id="{3A30E6C2-97A3-47F4-B2F1-AEB7FF140CCB}" type="datetime1">
              <a:rPr lang="en-US" smtClean="0">
                <a:solidFill>
                  <a:prstClr val="black"/>
                </a:solidFill>
              </a:rPr>
              <a:t>4/17/2013</a:t>
            </a:fld>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27F36F-D837-4196-B6A9-A1C1FFD65C4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77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fld id="{36B35F03-E047-4024-96EA-A0A0D2F5E405}" type="datetime1">
              <a:rPr lang="en-US" smtClean="0">
                <a:solidFill>
                  <a:prstClr val="black"/>
                </a:solidFill>
              </a:rPr>
              <a:t>4/17/2013</a:t>
            </a:fld>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5FC00-4A26-4CAE-B713-3E52DCA77FC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8794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6E67AB2-66F9-4B45-AB0F-213E9374363C}" type="datetime1">
              <a:rPr lang="en-US" smtClean="0">
                <a:solidFill>
                  <a:prstClr val="black"/>
                </a:solidFill>
              </a:rPr>
              <a:t>4/17/2013</a:t>
            </a:fld>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388370-B8B9-4502-B114-A9D84E2C4C4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09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72BCE55-1E0D-477C-ADB4-F928C6A037B8}" type="datetime1">
              <a:rPr lang="en-US" smtClean="0">
                <a:solidFill>
                  <a:prstClr val="black"/>
                </a:solidFill>
              </a:rPr>
              <a:t>4/17/2013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7018BD-A453-4B4B-B8DE-F07B0A8E720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920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7D59DD-91FE-46AF-8F6B-3758B98D5EF1}" type="datetime1">
              <a:rPr lang="en-US" smtClean="0">
                <a:solidFill>
                  <a:prstClr val="black"/>
                </a:solidFill>
              </a:rPr>
              <a:t>4/17/2013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prstClr val="black"/>
                </a:solidFill>
              </a:rPr>
              <a:t>DRAFT</a:t>
            </a: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F674D0-A25E-4FF3-A4EF-17C617377FD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8826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22DB03C0-4911-4E62-948E-B2B0BC140070}" type="datetime1">
              <a:rPr lang="en-US" smtClean="0">
                <a:solidFill>
                  <a:prstClr val="black"/>
                </a:solidFill>
                <a:latin typeface="Arial" charset="0"/>
              </a:rPr>
              <a:t>4/17/2013</a:t>
            </a:fld>
            <a:endParaRPr lang="en-US" dirty="0">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r>
              <a:rPr lang="en-US" dirty="0" smtClean="0">
                <a:solidFill>
                  <a:prstClr val="black"/>
                </a:solidFill>
                <a:latin typeface="Arial" charset="0"/>
              </a:rPr>
              <a:t>DRAFT</a:t>
            </a:r>
            <a:endParaRPr lang="en-US" dirty="0">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fontAlgn="base">
              <a:spcBef>
                <a:spcPct val="0"/>
              </a:spcBef>
              <a:spcAft>
                <a:spcPct val="0"/>
              </a:spcAft>
              <a:defRPr/>
            </a:pPr>
            <a:fld id="{5AD5B57A-174B-473B-A537-7AEE02479D50}" type="slidenum">
              <a:rPr lang="en-US">
                <a:solidFill>
                  <a:prstClr val="black"/>
                </a:solidFill>
                <a:latin typeface="Arial" charset="0"/>
              </a:rPr>
              <a:pPr fontAlgn="base">
                <a:spcBef>
                  <a:spcPct val="0"/>
                </a:spcBef>
                <a:spcAft>
                  <a:spcPct val="0"/>
                </a:spcAft>
                <a:defRPr/>
              </a:pPr>
              <a:t>‹#›</a:t>
            </a:fld>
            <a:endParaRPr lang="en-US" dirty="0">
              <a:solidFill>
                <a:prstClr val="black"/>
              </a:solidFill>
              <a:latin typeface="Arial" charset="0"/>
            </a:endParaRPr>
          </a:p>
        </p:txBody>
      </p:sp>
    </p:spTree>
    <p:extLst>
      <p:ext uri="{BB962C8B-B14F-4D97-AF65-F5344CB8AC3E}">
        <p14:creationId xmlns:p14="http://schemas.microsoft.com/office/powerpoint/2010/main" val="32313335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sldNum="0" hdr="0" dt="0"/>
  <p:txStyles>
    <p:titleStyle>
      <a:lvl1pPr algn="ctr" rtl="0" eaLnBrk="1" fontAlgn="base" hangingPunct="1">
        <a:spcBef>
          <a:spcPct val="0"/>
        </a:spcBef>
        <a:spcAft>
          <a:spcPct val="0"/>
        </a:spcAft>
        <a:defRPr sz="3800">
          <a:solidFill>
            <a:schemeClr val="tx2"/>
          </a:solidFill>
          <a:latin typeface="+mj-lt"/>
          <a:ea typeface="+mj-ea"/>
          <a:cs typeface="+mj-cs"/>
        </a:defRPr>
      </a:lvl1pPr>
      <a:lvl2pPr algn="ctr" rtl="0" eaLnBrk="1" fontAlgn="base" hangingPunct="1">
        <a:spcBef>
          <a:spcPct val="0"/>
        </a:spcBef>
        <a:spcAft>
          <a:spcPct val="0"/>
        </a:spcAft>
        <a:defRPr sz="3800">
          <a:solidFill>
            <a:schemeClr val="tx2"/>
          </a:solidFill>
          <a:latin typeface="Georgia" pitchFamily="18" charset="0"/>
        </a:defRPr>
      </a:lvl2pPr>
      <a:lvl3pPr algn="ctr" rtl="0" eaLnBrk="1" fontAlgn="base" hangingPunct="1">
        <a:spcBef>
          <a:spcPct val="0"/>
        </a:spcBef>
        <a:spcAft>
          <a:spcPct val="0"/>
        </a:spcAft>
        <a:defRPr sz="3800">
          <a:solidFill>
            <a:schemeClr val="tx2"/>
          </a:solidFill>
          <a:latin typeface="Georgia" pitchFamily="18" charset="0"/>
        </a:defRPr>
      </a:lvl3pPr>
      <a:lvl4pPr algn="ctr" rtl="0" eaLnBrk="1" fontAlgn="base" hangingPunct="1">
        <a:spcBef>
          <a:spcPct val="0"/>
        </a:spcBef>
        <a:spcAft>
          <a:spcPct val="0"/>
        </a:spcAft>
        <a:defRPr sz="3800">
          <a:solidFill>
            <a:schemeClr val="tx2"/>
          </a:solidFill>
          <a:latin typeface="Georgia" pitchFamily="18" charset="0"/>
        </a:defRPr>
      </a:lvl4pPr>
      <a:lvl5pPr algn="ctr" rtl="0" eaLnBrk="1" fontAlgn="base" hangingPunct="1">
        <a:spcBef>
          <a:spcPct val="0"/>
        </a:spcBef>
        <a:spcAft>
          <a:spcPct val="0"/>
        </a:spcAft>
        <a:defRPr sz="3800">
          <a:solidFill>
            <a:schemeClr val="tx2"/>
          </a:solidFill>
          <a:latin typeface="Georgia" pitchFamily="18"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mn-lt"/>
                <a:cs typeface="+mn-cs"/>
              </a:defRPr>
            </a:lvl1pPr>
          </a:lstStyle>
          <a:p>
            <a:pPr fontAlgn="base">
              <a:spcBef>
                <a:spcPct val="0"/>
              </a:spcBef>
              <a:spcAft>
                <a:spcPct val="0"/>
              </a:spcAft>
              <a:defRPr/>
            </a:pPr>
            <a:fld id="{2E7E66E4-D3C4-439D-BA55-C75B1713F8DF}" type="datetime1">
              <a:rPr lang="en-US" smtClean="0"/>
              <a:t>4/17/2013</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dirty="0">
                <a:solidFill>
                  <a:srgbClr val="273C56"/>
                </a:solidFill>
                <a:latin typeface="+mn-lt"/>
                <a:cs typeface="+mn-cs"/>
              </a:defRPr>
            </a:lvl1pPr>
          </a:lstStyle>
          <a:p>
            <a:pPr fontAlgn="base">
              <a:spcBef>
                <a:spcPct val="0"/>
              </a:spcBef>
              <a:spcAft>
                <a:spcPct val="0"/>
              </a:spcAft>
              <a:defRPr/>
            </a:pPr>
            <a:r>
              <a:rPr lang="en-US" dirty="0" smtClean="0"/>
              <a:t>DRAFT</a:t>
            </a:r>
            <a:endParaRPr lang="en-US" dirty="0"/>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mn-lt"/>
                <a:cs typeface="+mn-cs"/>
              </a:defRPr>
            </a:lvl1pPr>
          </a:lstStyle>
          <a:p>
            <a:pPr fontAlgn="base">
              <a:spcBef>
                <a:spcPct val="0"/>
              </a:spcBef>
              <a:spcAft>
                <a:spcPct val="0"/>
              </a:spcAft>
              <a:defRPr/>
            </a:pPr>
            <a:fld id="{CB296D96-5C1B-47BD-8F69-10FFDA990F6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7818314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pPr fontAlgn="base">
              <a:spcBef>
                <a:spcPct val="0"/>
              </a:spcBef>
              <a:spcAft>
                <a:spcPct val="0"/>
              </a:spcAft>
            </a:pPr>
            <a:fld id="{7AD3B8CB-9B1F-471F-A2C0-9F3700C16303}" type="datetime1">
              <a:rPr lang="en-US" smtClean="0">
                <a:solidFill>
                  <a:srgbClr val="273C56"/>
                </a:solidFill>
                <a:cs typeface="Arial" charset="0"/>
              </a:rPr>
              <a:t>4/17/2013</a:t>
            </a:fld>
            <a:endParaRPr lang="en-US" dirty="0">
              <a:solidFill>
                <a:srgbClr val="273C56"/>
              </a:solidFill>
              <a:cs typeface="Arial" charset="0"/>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pPr fontAlgn="base">
              <a:spcBef>
                <a:spcPct val="0"/>
              </a:spcBef>
              <a:spcAft>
                <a:spcPct val="0"/>
              </a:spcAft>
            </a:pPr>
            <a:r>
              <a:rPr lang="en-US" dirty="0" smtClean="0">
                <a:solidFill>
                  <a:srgbClr val="273C56"/>
                </a:solidFill>
                <a:cs typeface="Arial" charset="0"/>
              </a:rPr>
              <a:t>DRAFT</a:t>
            </a:r>
            <a:endParaRPr lang="en-US" dirty="0">
              <a:solidFill>
                <a:srgbClr val="273C56"/>
              </a:solidFill>
              <a:cs typeface="Arial" charset="0"/>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pPr>
            <a:fld id="{323C0F6D-F418-4ED6-9E07-8D258D777C92}" type="slidenum">
              <a:rPr lang="en-US">
                <a:solidFill>
                  <a:srgbClr val="273C56"/>
                </a:solidFill>
                <a:cs typeface="Arial" charset="0"/>
              </a:rPr>
              <a:pPr fontAlgn="base">
                <a:spcBef>
                  <a:spcPct val="0"/>
                </a:spcBef>
                <a:spcAft>
                  <a:spcPct val="0"/>
                </a:spcAft>
              </a:pPr>
              <a:t>‹#›</a:t>
            </a:fld>
            <a:endParaRPr lang="en-US" dirty="0">
              <a:solidFill>
                <a:srgbClr val="273C56"/>
              </a:solidFill>
              <a:cs typeface="Arial" charset="0"/>
            </a:endParaRPr>
          </a:p>
        </p:txBody>
      </p:sp>
    </p:spTree>
    <p:extLst>
      <p:ext uri="{BB962C8B-B14F-4D97-AF65-F5344CB8AC3E}">
        <p14:creationId xmlns:p14="http://schemas.microsoft.com/office/powerpoint/2010/main" val="406237989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ransition/>
  <p:timing>
    <p:tnLst>
      <p:par>
        <p:cTn id="1" dur="indefinite" restart="never" nodeType="tmRoot"/>
      </p:par>
    </p:tnLst>
  </p:timing>
  <p:hf sldNum="0" hd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Helvetica" pitchFamily="34" charset="0"/>
        </a:defRPr>
      </a:lvl2pPr>
      <a:lvl3pPr algn="l" rtl="0" fontAlgn="base">
        <a:spcBef>
          <a:spcPct val="0"/>
        </a:spcBef>
        <a:spcAft>
          <a:spcPct val="0"/>
        </a:spcAft>
        <a:defRPr sz="3800">
          <a:solidFill>
            <a:schemeClr val="tx2"/>
          </a:solidFill>
          <a:latin typeface="Helvetica" pitchFamily="34" charset="0"/>
        </a:defRPr>
      </a:lvl3pPr>
      <a:lvl4pPr algn="l" rtl="0" fontAlgn="base">
        <a:spcBef>
          <a:spcPct val="0"/>
        </a:spcBef>
        <a:spcAft>
          <a:spcPct val="0"/>
        </a:spcAft>
        <a:defRPr sz="3800">
          <a:solidFill>
            <a:schemeClr val="tx2"/>
          </a:solidFill>
          <a:latin typeface="Helvetica" pitchFamily="34" charset="0"/>
        </a:defRPr>
      </a:lvl4pPr>
      <a:lvl5pPr algn="l" rtl="0" fontAlgn="base">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uspto.gov/aia_implementation/index.jsp"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uspto.gov/ip/boards/bpai/index.j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ctrTitle"/>
          </p:nvPr>
        </p:nvSpPr>
        <p:spPr>
          <a:xfrm>
            <a:off x="152400" y="609600"/>
            <a:ext cx="8915400" cy="2133600"/>
          </a:xfrm>
        </p:spPr>
        <p:txBody>
          <a:bodyPr/>
          <a:lstStyle/>
          <a:p>
            <a:r>
              <a:rPr lang="en-US" sz="4000" dirty="0">
                <a:solidFill>
                  <a:schemeClr val="tx1"/>
                </a:solidFill>
              </a:rPr>
              <a:t>Richard Linn American Inn of Court</a:t>
            </a:r>
            <a:br>
              <a:rPr lang="en-US" sz="4000" dirty="0">
                <a:solidFill>
                  <a:schemeClr val="tx1"/>
                </a:solidFill>
              </a:rPr>
            </a:br>
            <a:r>
              <a:rPr lang="en-US" sz="4000" b="1" dirty="0">
                <a:solidFill>
                  <a:schemeClr val="tx1"/>
                </a:solidFill>
              </a:rPr>
              <a:t>Post-Grant </a:t>
            </a:r>
            <a:r>
              <a:rPr lang="en-US" sz="4000" b="1" dirty="0" smtClean="0">
                <a:solidFill>
                  <a:schemeClr val="tx1"/>
                </a:solidFill>
              </a:rPr>
              <a:t>Procedures</a:t>
            </a:r>
            <a:br>
              <a:rPr lang="en-US" sz="4000" b="1" dirty="0" smtClean="0">
                <a:solidFill>
                  <a:schemeClr val="tx1"/>
                </a:solidFill>
              </a:rPr>
            </a:br>
            <a:r>
              <a:rPr lang="en-US" sz="4000" smtClean="0">
                <a:solidFill>
                  <a:schemeClr val="tx1"/>
                </a:solidFill>
              </a:rPr>
              <a:t>February 21, </a:t>
            </a:r>
            <a:r>
              <a:rPr lang="en-US" sz="4000" dirty="0" smtClean="0">
                <a:solidFill>
                  <a:schemeClr val="tx1"/>
                </a:solidFill>
              </a:rPr>
              <a:t>2013</a:t>
            </a:r>
            <a:endParaRPr lang="en-US" sz="2800" b="1" dirty="0">
              <a:solidFill>
                <a:schemeClr val="tx1"/>
              </a:solidFill>
            </a:endParaRPr>
          </a:p>
        </p:txBody>
      </p:sp>
      <p:graphicFrame>
        <p:nvGraphicFramePr>
          <p:cNvPr id="2" name="Table 1" descr="&quot;&quot;"/>
          <p:cNvGraphicFramePr>
            <a:graphicFrameLocks noGrp="1"/>
          </p:cNvGraphicFramePr>
          <p:nvPr>
            <p:extLst>
              <p:ext uri="{D42A27DB-BD31-4B8C-83A1-F6EECF244321}">
                <p14:modId xmlns:p14="http://schemas.microsoft.com/office/powerpoint/2010/main" val="2692514838"/>
              </p:ext>
            </p:extLst>
          </p:nvPr>
        </p:nvGraphicFramePr>
        <p:xfrm>
          <a:off x="3505200" y="4038600"/>
          <a:ext cx="3505200" cy="1300480"/>
        </p:xfrm>
        <a:graphic>
          <a:graphicData uri="http://schemas.openxmlformats.org/drawingml/2006/table">
            <a:tbl>
              <a:tblPr firstRow="1" bandRow="1">
                <a:tableStyleId>{2D5ABB26-0587-4C30-8999-92F81FD0307C}</a:tableStyleId>
              </a:tblPr>
              <a:tblGrid>
                <a:gridCol w="3505200"/>
              </a:tblGrid>
              <a:tr h="259080">
                <a:tc>
                  <a:txBody>
                    <a:bodyPr/>
                    <a:lstStyle/>
                    <a:p>
                      <a:r>
                        <a:rPr lang="en-US" sz="1600" b="1" dirty="0" smtClean="0">
                          <a:solidFill>
                            <a:schemeClr val="bg1"/>
                          </a:solidFill>
                        </a:rPr>
                        <a:t>Michael</a:t>
                      </a:r>
                      <a:r>
                        <a:rPr lang="en-US" sz="1600" b="1" baseline="0" dirty="0" smtClean="0">
                          <a:solidFill>
                            <a:schemeClr val="bg1"/>
                          </a:solidFill>
                        </a:rPr>
                        <a:t> P. Tierney</a:t>
                      </a:r>
                      <a:endParaRPr lang="en-US" sz="1600" b="1" dirty="0">
                        <a:solidFill>
                          <a:schemeClr val="bg1"/>
                        </a:solidFill>
                      </a:endParaRPr>
                    </a:p>
                  </a:txBody>
                  <a:tcPr/>
                </a:tc>
              </a:tr>
              <a:tr h="381000">
                <a:tc>
                  <a:txBody>
                    <a:bodyPr/>
                    <a:lstStyle/>
                    <a:p>
                      <a:r>
                        <a:rPr lang="en-US" sz="1600" b="1" dirty="0" smtClean="0">
                          <a:solidFill>
                            <a:schemeClr val="bg1"/>
                          </a:solidFill>
                        </a:rPr>
                        <a:t>Lead Administrative Patent Judge</a:t>
                      </a:r>
                      <a:endParaRPr lang="en-US" sz="1600" b="1" dirty="0">
                        <a:solidFill>
                          <a:schemeClr val="bg1"/>
                        </a:solidFill>
                      </a:endParaRPr>
                    </a:p>
                  </a:txBody>
                  <a:tcPr/>
                </a:tc>
              </a:tr>
              <a:tr h="584200">
                <a:tc>
                  <a:txBody>
                    <a:bodyPr/>
                    <a:lstStyle/>
                    <a:p>
                      <a:r>
                        <a:rPr lang="en-US" sz="1600" b="1" dirty="0" smtClean="0">
                          <a:solidFill>
                            <a:schemeClr val="bg1"/>
                          </a:solidFill>
                        </a:rPr>
                        <a:t>Michael.Tierney@uspto.gov</a:t>
                      </a:r>
                      <a:r>
                        <a:rPr lang="en-US" sz="1600" b="1" baseline="0" dirty="0" smtClean="0">
                          <a:solidFill>
                            <a:schemeClr val="bg1"/>
                          </a:solidFill>
                        </a:rPr>
                        <a:t> </a:t>
                      </a:r>
                      <a:endParaRPr lang="en-US" sz="1600" b="1" dirty="0">
                        <a:solidFill>
                          <a:schemeClr val="bg1"/>
                        </a:solidFill>
                      </a:endParaRPr>
                    </a:p>
                  </a:txBody>
                  <a:tcPr/>
                </a:tc>
              </a:tr>
            </a:tbl>
          </a:graphicData>
        </a:graphic>
      </p:graphicFrame>
    </p:spTree>
    <p:extLst>
      <p:ext uri="{BB962C8B-B14F-4D97-AF65-F5344CB8AC3E}">
        <p14:creationId xmlns:p14="http://schemas.microsoft.com/office/powerpoint/2010/main" val="4231663573"/>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bg1"/>
                </a:solidFill>
                <a:latin typeface="+mn-lt"/>
                <a:ea typeface="Calibri" pitchFamily="34" charset="0"/>
                <a:cs typeface="Times New Roman" pitchFamily="18" charset="0"/>
              </a:rPr>
              <a:t>Technology Breakdowns of </a:t>
            </a:r>
            <a:br>
              <a:rPr lang="en-US" sz="3200" b="1" dirty="0" smtClean="0">
                <a:solidFill>
                  <a:schemeClr val="bg1"/>
                </a:solidFill>
                <a:latin typeface="+mn-lt"/>
                <a:ea typeface="Calibri" pitchFamily="34" charset="0"/>
                <a:cs typeface="Times New Roman" pitchFamily="18" charset="0"/>
              </a:rPr>
            </a:br>
            <a:r>
              <a:rPr lang="en-US" sz="3200" b="1" dirty="0" smtClean="0">
                <a:solidFill>
                  <a:schemeClr val="bg1"/>
                </a:solidFill>
                <a:latin typeface="+mn-lt"/>
                <a:ea typeface="Calibri" pitchFamily="34" charset="0"/>
                <a:cs typeface="Times New Roman" pitchFamily="18" charset="0"/>
              </a:rPr>
              <a:t>AIA Petitions</a:t>
            </a:r>
            <a:endParaRPr lang="en-US" sz="3200" dirty="0">
              <a:solidFill>
                <a:schemeClr val="bg1"/>
              </a:solidFill>
              <a:latin typeface="+mn-lt"/>
            </a:endParaRPr>
          </a:p>
        </p:txBody>
      </p:sp>
      <p:graphicFrame>
        <p:nvGraphicFramePr>
          <p:cNvPr id="5" name="Content Placeholder 4" descr="&quot;&quot;"/>
          <p:cNvGraphicFramePr>
            <a:graphicFrameLocks noGrp="1"/>
          </p:cNvGraphicFramePr>
          <p:nvPr>
            <p:ph idx="1"/>
            <p:extLst>
              <p:ext uri="{D42A27DB-BD31-4B8C-83A1-F6EECF244321}">
                <p14:modId xmlns:p14="http://schemas.microsoft.com/office/powerpoint/2010/main" val="2608627670"/>
              </p:ext>
            </p:extLst>
          </p:nvPr>
        </p:nvGraphicFramePr>
        <p:xfrm>
          <a:off x="1447800" y="2438400"/>
          <a:ext cx="6080760" cy="3118485"/>
        </p:xfrm>
        <a:graphic>
          <a:graphicData uri="http://schemas.openxmlformats.org/drawingml/2006/table">
            <a:tbl>
              <a:tblPr firstRow="1" firstCol="1" bandRow="1">
                <a:tableStyleId>{93296810-A885-4BE3-A3E7-6D5BEEA58F35}</a:tableStyleId>
              </a:tblPr>
              <a:tblGrid>
                <a:gridCol w="2026920"/>
                <a:gridCol w="2026920"/>
                <a:gridCol w="2026920"/>
              </a:tblGrid>
              <a:tr h="685800">
                <a:tc>
                  <a:txBody>
                    <a:bodyPr/>
                    <a:lstStyle/>
                    <a:p>
                      <a:pPr marL="0" marR="0" algn="ctr">
                        <a:spcBef>
                          <a:spcPts val="0"/>
                        </a:spcBef>
                        <a:spcAft>
                          <a:spcPts val="0"/>
                        </a:spcAft>
                      </a:pPr>
                      <a:r>
                        <a:rPr lang="en-US" sz="2000" dirty="0">
                          <a:effectLst/>
                        </a:rPr>
                        <a:t>Technology</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a:effectLst/>
                        </a:rPr>
                        <a:t>Number of Petitions</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a:effectLst/>
                        </a:rPr>
                        <a:t>Percentage</a:t>
                      </a:r>
                      <a:endParaRPr lang="en-US" sz="2000" dirty="0">
                        <a:effectLst/>
                        <a:latin typeface="Times New Roman"/>
                        <a:ea typeface="Calibri"/>
                      </a:endParaRPr>
                    </a:p>
                  </a:txBody>
                  <a:tcPr marL="68580" marR="68580" marT="0" marB="0" anchor="ctr"/>
                </a:tc>
              </a:tr>
              <a:tr h="685800">
                <a:tc>
                  <a:txBody>
                    <a:bodyPr/>
                    <a:lstStyle/>
                    <a:p>
                      <a:pPr marL="0" marR="0">
                        <a:spcBef>
                          <a:spcPts val="0"/>
                        </a:spcBef>
                        <a:spcAft>
                          <a:spcPts val="0"/>
                        </a:spcAft>
                      </a:pPr>
                      <a:r>
                        <a:rPr lang="en-US" sz="2000" dirty="0">
                          <a:effectLst/>
                        </a:rPr>
                        <a:t>Electrical</a:t>
                      </a:r>
                      <a:r>
                        <a:rPr lang="en-US" sz="2000" dirty="0" smtClean="0">
                          <a:effectLst/>
                        </a:rPr>
                        <a:t>/</a:t>
                      </a:r>
                    </a:p>
                    <a:p>
                      <a:pPr marL="0" marR="0">
                        <a:spcBef>
                          <a:spcPts val="0"/>
                        </a:spcBef>
                        <a:spcAft>
                          <a:spcPts val="0"/>
                        </a:spcAft>
                      </a:pPr>
                      <a:r>
                        <a:rPr lang="en-US" sz="2000" dirty="0" smtClean="0">
                          <a:effectLst/>
                        </a:rPr>
                        <a:t>Computer</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mn-ea"/>
                        </a:rPr>
                        <a:t>112</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mn-ea"/>
                        </a:rPr>
                        <a:t>72.3%</a:t>
                      </a:r>
                      <a:endParaRPr lang="en-US" sz="2000" dirty="0">
                        <a:effectLst/>
                        <a:latin typeface="Times New Roman"/>
                        <a:ea typeface="Calibri"/>
                      </a:endParaRPr>
                    </a:p>
                  </a:txBody>
                  <a:tcPr marL="68580" marR="68580" marT="0" marB="0" anchor="ctr"/>
                </a:tc>
              </a:tr>
              <a:tr h="462915">
                <a:tc>
                  <a:txBody>
                    <a:bodyPr/>
                    <a:lstStyle/>
                    <a:p>
                      <a:pPr marL="0" marR="0">
                        <a:spcBef>
                          <a:spcPts val="0"/>
                        </a:spcBef>
                        <a:spcAft>
                          <a:spcPts val="0"/>
                        </a:spcAft>
                      </a:pPr>
                      <a:r>
                        <a:rPr lang="en-US" sz="2000" dirty="0">
                          <a:effectLst/>
                        </a:rPr>
                        <a:t>Mechanical</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mn-ea"/>
                        </a:rPr>
                        <a:t>8</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rPr>
                        <a:t> 5.2</a:t>
                      </a:r>
                      <a:r>
                        <a:rPr lang="en-US" sz="2000" dirty="0" smtClean="0">
                          <a:effectLst/>
                          <a:latin typeface="+mn-lt"/>
                          <a:ea typeface="+mn-ea"/>
                        </a:rPr>
                        <a:t>%</a:t>
                      </a:r>
                      <a:endParaRPr lang="en-US" sz="2000" dirty="0">
                        <a:effectLst/>
                        <a:latin typeface="Times New Roman"/>
                        <a:ea typeface="Calibri"/>
                      </a:endParaRPr>
                    </a:p>
                  </a:txBody>
                  <a:tcPr marL="68580" marR="68580" marT="0" marB="0" anchor="ctr"/>
                </a:tc>
              </a:tr>
              <a:tr h="451485">
                <a:tc>
                  <a:txBody>
                    <a:bodyPr/>
                    <a:lstStyle/>
                    <a:p>
                      <a:pPr marL="0" marR="0">
                        <a:spcBef>
                          <a:spcPts val="0"/>
                        </a:spcBef>
                        <a:spcAft>
                          <a:spcPts val="0"/>
                        </a:spcAft>
                      </a:pPr>
                      <a:r>
                        <a:rPr lang="en-US" sz="2000" dirty="0">
                          <a:effectLst/>
                        </a:rPr>
                        <a:t>Chemical</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mn-ea"/>
                        </a:rPr>
                        <a:t>23</a:t>
                      </a:r>
                      <a:endParaRPr lang="en-US" sz="2000" dirty="0">
                        <a:effectLst/>
                        <a:latin typeface="Times New Roman"/>
                        <a:ea typeface="Calibri"/>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14.8</a:t>
                      </a:r>
                      <a:r>
                        <a:rPr lang="en-US" sz="2000" dirty="0" smtClean="0">
                          <a:effectLst/>
                          <a:latin typeface="+mn-lt"/>
                          <a:ea typeface="+mn-ea"/>
                        </a:rPr>
                        <a:t>%</a:t>
                      </a:r>
                      <a:endParaRPr lang="en-US" sz="2000" dirty="0">
                        <a:effectLst/>
                        <a:latin typeface="Times New Roman"/>
                        <a:ea typeface="Calibri"/>
                      </a:endParaRPr>
                    </a:p>
                  </a:txBody>
                  <a:tcPr marL="68580" marR="68580" marT="0" marB="0" anchor="ctr"/>
                </a:tc>
              </a:tr>
              <a:tr h="457200">
                <a:tc>
                  <a:txBody>
                    <a:bodyPr/>
                    <a:lstStyle/>
                    <a:p>
                      <a:pPr marL="0" marR="0">
                        <a:spcBef>
                          <a:spcPts val="0"/>
                        </a:spcBef>
                        <a:spcAft>
                          <a:spcPts val="0"/>
                        </a:spcAft>
                      </a:pPr>
                      <a:r>
                        <a:rPr lang="en-US" sz="2000" dirty="0">
                          <a:effectLst/>
                        </a:rPr>
                        <a:t>Bio/Pharma</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mn-ea"/>
                        </a:rPr>
                        <a:t>11</a:t>
                      </a:r>
                      <a:endParaRPr lang="en-US" sz="2000" dirty="0">
                        <a:effectLst/>
                        <a:latin typeface="Times New Roman"/>
                        <a:ea typeface="Calibri"/>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7.1</a:t>
                      </a:r>
                      <a:r>
                        <a:rPr lang="en-US" sz="2000" dirty="0" smtClean="0">
                          <a:effectLst/>
                          <a:latin typeface="+mn-lt"/>
                          <a:ea typeface="+mn-ea"/>
                        </a:rPr>
                        <a:t>%</a:t>
                      </a:r>
                      <a:endParaRPr lang="en-US" sz="2000" dirty="0">
                        <a:effectLst/>
                        <a:latin typeface="Times New Roman"/>
                        <a:ea typeface="Calibri"/>
                      </a:endParaRPr>
                    </a:p>
                  </a:txBody>
                  <a:tcPr marL="68580" marR="68580" marT="0" marB="0" anchor="ctr"/>
                </a:tc>
              </a:tr>
              <a:tr h="375285">
                <a:tc>
                  <a:txBody>
                    <a:bodyPr/>
                    <a:lstStyle/>
                    <a:p>
                      <a:pPr marL="0" marR="0">
                        <a:spcBef>
                          <a:spcPts val="0"/>
                        </a:spcBef>
                        <a:spcAft>
                          <a:spcPts val="0"/>
                        </a:spcAft>
                      </a:pPr>
                      <a:r>
                        <a:rPr lang="en-US" sz="2000" dirty="0" smtClean="0">
                          <a:effectLst/>
                        </a:rPr>
                        <a:t>Design</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a:effectLst/>
                          <a:latin typeface="+mn-lt"/>
                          <a:ea typeface="+mn-ea"/>
                        </a:rPr>
                        <a:t>1</a:t>
                      </a:r>
                      <a:endParaRPr lang="en-US" sz="2000" dirty="0">
                        <a:effectLst/>
                        <a:latin typeface="Times New Roman"/>
                        <a:ea typeface="Calibri"/>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0.6%</a:t>
                      </a:r>
                      <a:endParaRPr lang="en-US" sz="2000" dirty="0" smtClean="0">
                        <a:effectLst/>
                        <a:latin typeface="Times New Roman"/>
                        <a:ea typeface="Calibri"/>
                      </a:endParaRPr>
                    </a:p>
                  </a:txBody>
                  <a:tcPr marL="68580" marR="68580" marT="0" marB="0" anchor="ctr"/>
                </a:tc>
              </a:tr>
            </a:tbl>
          </a:graphicData>
        </a:graphic>
      </p:graphicFrame>
      <p:sp>
        <p:nvSpPr>
          <p:cNvPr id="7" name="Rectangle 6"/>
          <p:cNvSpPr/>
          <p:nvPr/>
        </p:nvSpPr>
        <p:spPr>
          <a:xfrm>
            <a:off x="1142999" y="1524000"/>
            <a:ext cx="7078133" cy="830997"/>
          </a:xfrm>
          <a:prstGeom prst="rect">
            <a:avLst/>
          </a:prstGeom>
        </p:spPr>
        <p:txBody>
          <a:bodyPr wrap="square">
            <a:spAutoFit/>
          </a:bodyPr>
          <a:lstStyle/>
          <a:p>
            <a:r>
              <a:rPr lang="en-US" sz="2400" dirty="0" smtClean="0">
                <a:ea typeface="Calibri" pitchFamily="34" charset="0"/>
                <a:cs typeface="Times New Roman" pitchFamily="18" charset="0"/>
              </a:rPr>
              <a:t>As of February 20, 2013, the Office received a Total of 155 AIA Petitions:  15 </a:t>
            </a:r>
            <a:r>
              <a:rPr lang="en-US" sz="2400" dirty="0">
                <a:ea typeface="Calibri" pitchFamily="34" charset="0"/>
                <a:cs typeface="Times New Roman" pitchFamily="18" charset="0"/>
              </a:rPr>
              <a:t>CBMs and </a:t>
            </a:r>
            <a:r>
              <a:rPr lang="en-US" sz="2400" dirty="0" smtClean="0">
                <a:ea typeface="Calibri" pitchFamily="34" charset="0"/>
                <a:cs typeface="Times New Roman" pitchFamily="18" charset="0"/>
              </a:rPr>
              <a:t>140 IPRs</a:t>
            </a:r>
            <a:endParaRPr lang="en-US" sz="2400" dirty="0"/>
          </a:p>
        </p:txBody>
      </p:sp>
      <p:sp>
        <p:nvSpPr>
          <p:cNvPr id="6" name="Rectangle 5"/>
          <p:cNvSpPr/>
          <p:nvPr/>
        </p:nvSpPr>
        <p:spPr>
          <a:xfrm>
            <a:off x="990600" y="5715000"/>
            <a:ext cx="7078133" cy="830997"/>
          </a:xfrm>
          <a:prstGeom prst="rect">
            <a:avLst/>
          </a:prstGeom>
        </p:spPr>
        <p:txBody>
          <a:bodyPr wrap="square">
            <a:spAutoFit/>
          </a:bodyPr>
          <a:lstStyle/>
          <a:p>
            <a:r>
              <a:rPr lang="en-US" sz="2400" dirty="0" smtClean="0">
                <a:ea typeface="Calibri" pitchFamily="34" charset="0"/>
                <a:cs typeface="Times New Roman" pitchFamily="18" charset="0"/>
              </a:rPr>
              <a:t>Institutions:  6 CBMS and 10 IPRs</a:t>
            </a:r>
          </a:p>
          <a:p>
            <a:r>
              <a:rPr lang="en-US" sz="2400" dirty="0" smtClean="0">
                <a:cs typeface="Times New Roman" pitchFamily="18" charset="0"/>
              </a:rPr>
              <a:t>Terminations (resulted from settlements):  3 IPRs</a:t>
            </a:r>
            <a:endParaRPr lang="en-US" sz="2400" dirty="0"/>
          </a:p>
        </p:txBody>
      </p:sp>
    </p:spTree>
    <p:extLst>
      <p:ext uri="{BB962C8B-B14F-4D97-AF65-F5344CB8AC3E}">
        <p14:creationId xmlns:p14="http://schemas.microsoft.com/office/powerpoint/2010/main" val="34586722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bg1"/>
                </a:solidFill>
              </a:rPr>
              <a:t>Post Grant Resources</a:t>
            </a:r>
            <a:endParaRPr lang="en-US" sz="3600" b="1" dirty="0">
              <a:solidFill>
                <a:schemeClr val="bg1"/>
              </a:solidFill>
            </a:endParaRPr>
          </a:p>
        </p:txBody>
      </p:sp>
      <p:sp>
        <p:nvSpPr>
          <p:cNvPr id="3" name="Content Placeholder 2"/>
          <p:cNvSpPr>
            <a:spLocks noGrp="1"/>
          </p:cNvSpPr>
          <p:nvPr>
            <p:ph idx="1"/>
          </p:nvPr>
        </p:nvSpPr>
        <p:spPr>
          <a:xfrm>
            <a:off x="381000" y="1752600"/>
            <a:ext cx="8763000" cy="4602163"/>
          </a:xfrm>
        </p:spPr>
        <p:txBody>
          <a:bodyPr/>
          <a:lstStyle/>
          <a:p>
            <a:pPr>
              <a:spcBef>
                <a:spcPts val="0"/>
              </a:spcBef>
              <a:spcAft>
                <a:spcPts val="1200"/>
              </a:spcAft>
            </a:pPr>
            <a:r>
              <a:rPr lang="en-US" dirty="0" smtClean="0"/>
              <a:t>General information concerning implementation of the Leahy-Smith America Invents Act, including post grant reviews, may be found at:</a:t>
            </a:r>
          </a:p>
          <a:p>
            <a:pPr marL="0" indent="0">
              <a:spcBef>
                <a:spcPts val="0"/>
              </a:spcBef>
              <a:spcAft>
                <a:spcPts val="1200"/>
              </a:spcAft>
              <a:buNone/>
            </a:pPr>
            <a:r>
              <a:rPr lang="en-US" dirty="0">
                <a:hlinkClick r:id="rId3"/>
              </a:rPr>
              <a:t>http://www.uspto.gov/aia_implementation/index.jsp</a:t>
            </a:r>
            <a:r>
              <a:rPr lang="en-US" dirty="0"/>
              <a:t> </a:t>
            </a:r>
          </a:p>
          <a:p>
            <a:pPr marL="0" indent="0">
              <a:spcBef>
                <a:spcPts val="0"/>
              </a:spcBef>
              <a:spcAft>
                <a:spcPts val="1200"/>
              </a:spcAft>
              <a:buNone/>
            </a:pPr>
            <a:endParaRPr lang="en-US" dirty="0" smtClean="0"/>
          </a:p>
          <a:p>
            <a:pPr>
              <a:spcBef>
                <a:spcPts val="0"/>
              </a:spcBef>
              <a:spcAft>
                <a:spcPts val="1200"/>
              </a:spcAft>
            </a:pPr>
            <a:r>
              <a:rPr lang="en-US" dirty="0" smtClean="0"/>
              <a:t>Information concerning the Board and specific trial procedures may be found at:</a:t>
            </a:r>
          </a:p>
          <a:p>
            <a:pPr marL="0" indent="0">
              <a:spcBef>
                <a:spcPts val="0"/>
              </a:spcBef>
              <a:spcAft>
                <a:spcPts val="1200"/>
              </a:spcAft>
              <a:buNone/>
            </a:pPr>
            <a:r>
              <a:rPr lang="en-US" dirty="0" smtClean="0">
                <a:hlinkClick r:id="rId4"/>
              </a:rPr>
              <a:t>http</a:t>
            </a:r>
            <a:r>
              <a:rPr lang="en-US" dirty="0">
                <a:hlinkClick r:id="rId4"/>
              </a:rPr>
              <a:t>://</a:t>
            </a:r>
            <a:r>
              <a:rPr lang="en-US" dirty="0" smtClean="0">
                <a:hlinkClick r:id="rId4"/>
              </a:rPr>
              <a:t>www.uspto.gov/ip/boards/bpai/index.jsp</a:t>
            </a:r>
            <a:r>
              <a:rPr lang="en-US" dirty="0" smtClean="0"/>
              <a:t> </a:t>
            </a:r>
          </a:p>
          <a:p>
            <a:pPr marL="0" indent="0">
              <a:spcBef>
                <a:spcPts val="0"/>
              </a:spcBef>
              <a:spcAft>
                <a:spcPts val="1200"/>
              </a:spcAft>
              <a:buNone/>
            </a:pPr>
            <a:endParaRPr lang="en-US" dirty="0" smtClean="0"/>
          </a:p>
          <a:p>
            <a:pPr marL="0" indent="0">
              <a:spcBef>
                <a:spcPts val="0"/>
              </a:spcBef>
              <a:spcAft>
                <a:spcPts val="1200"/>
              </a:spcAft>
              <a:buNone/>
            </a:pPr>
            <a:endParaRPr lang="en-US" dirty="0"/>
          </a:p>
          <a:p>
            <a:pPr marL="0" indent="0">
              <a:spcBef>
                <a:spcPts val="0"/>
              </a:spcBef>
              <a:spcAft>
                <a:spcPts val="1200"/>
              </a:spcAft>
              <a:buNone/>
            </a:pPr>
            <a:endParaRPr lang="en-US" dirty="0"/>
          </a:p>
        </p:txBody>
      </p:sp>
      <p:sp>
        <p:nvSpPr>
          <p:cNvPr id="4" name="Slide Number Placeholder 3"/>
          <p:cNvSpPr>
            <a:spLocks noGrp="1"/>
          </p:cNvSpPr>
          <p:nvPr>
            <p:ph type="sldNum" sz="quarter" idx="12"/>
          </p:nvPr>
        </p:nvSpPr>
        <p:spPr/>
        <p:txBody>
          <a:bodyPr/>
          <a:lstStyle/>
          <a:p>
            <a:fld id="{A322D79F-CF7F-4B2C-8D18-CCF7B0536F99}" type="slidenum">
              <a:rPr lang="en-US" smtClean="0"/>
              <a:t>3</a:t>
            </a:fld>
            <a:endParaRPr lang="en-US" dirty="0"/>
          </a:p>
        </p:txBody>
      </p:sp>
    </p:spTree>
    <p:extLst>
      <p:ext uri="{BB962C8B-B14F-4D97-AF65-F5344CB8AC3E}">
        <p14:creationId xmlns:p14="http://schemas.microsoft.com/office/powerpoint/2010/main" val="10315883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Lessons Learned</a:t>
            </a:r>
            <a:endParaRPr lang="en-US" b="1" dirty="0">
              <a:solidFill>
                <a:schemeClr val="bg1"/>
              </a:solidFill>
            </a:endParaRPr>
          </a:p>
        </p:txBody>
      </p:sp>
      <p:sp>
        <p:nvSpPr>
          <p:cNvPr id="3" name="Content Placeholder 2"/>
          <p:cNvSpPr>
            <a:spLocks noGrp="1"/>
          </p:cNvSpPr>
          <p:nvPr>
            <p:ph idx="1"/>
          </p:nvPr>
        </p:nvSpPr>
        <p:spPr>
          <a:xfrm>
            <a:off x="457200" y="1828800"/>
            <a:ext cx="8001000" cy="4114800"/>
          </a:xfrm>
        </p:spPr>
        <p:txBody>
          <a:bodyPr/>
          <a:lstStyle/>
          <a:p>
            <a:pPr>
              <a:spcBef>
                <a:spcPts val="0"/>
              </a:spcBef>
              <a:spcAft>
                <a:spcPts val="1200"/>
              </a:spcAft>
            </a:pPr>
            <a:r>
              <a:rPr lang="en-US" sz="2400" dirty="0" smtClean="0"/>
              <a:t>Conclusions need to be supported by:</a:t>
            </a:r>
          </a:p>
          <a:p>
            <a:pPr lvl="1">
              <a:spcBef>
                <a:spcPts val="0"/>
              </a:spcBef>
              <a:spcAft>
                <a:spcPts val="1200"/>
              </a:spcAft>
            </a:pPr>
            <a:r>
              <a:rPr lang="en-US" sz="2400" dirty="0" smtClean="0"/>
              <a:t>Sound legal analysis</a:t>
            </a:r>
          </a:p>
          <a:p>
            <a:pPr lvl="1">
              <a:spcBef>
                <a:spcPts val="0"/>
              </a:spcBef>
              <a:spcAft>
                <a:spcPts val="1200"/>
              </a:spcAft>
            </a:pPr>
            <a:r>
              <a:rPr lang="en-US" sz="2400" dirty="0"/>
              <a:t>C</a:t>
            </a:r>
            <a:r>
              <a:rPr lang="en-US" sz="2400" dirty="0" smtClean="0"/>
              <a:t>itations </a:t>
            </a:r>
            <a:r>
              <a:rPr lang="en-US" sz="2400" dirty="0"/>
              <a:t>to evidentiary </a:t>
            </a:r>
            <a:r>
              <a:rPr lang="en-US" sz="2400" dirty="0" smtClean="0"/>
              <a:t>record</a:t>
            </a:r>
          </a:p>
          <a:p>
            <a:pPr marL="457200" lvl="1" indent="0">
              <a:spcBef>
                <a:spcPts val="0"/>
              </a:spcBef>
              <a:spcAft>
                <a:spcPts val="1200"/>
              </a:spcAft>
              <a:buNone/>
            </a:pPr>
            <a:endParaRPr lang="en-US" sz="2400" dirty="0"/>
          </a:p>
          <a:p>
            <a:pPr>
              <a:spcBef>
                <a:spcPts val="0"/>
              </a:spcBef>
              <a:spcAft>
                <a:spcPts val="1200"/>
              </a:spcAft>
            </a:pPr>
            <a:r>
              <a:rPr lang="en-US" sz="2400" dirty="0" smtClean="0"/>
              <a:t>Better to provide detailed analysis for limited number of challenges than identify large number of challenges for which little analysis is provided</a:t>
            </a:r>
          </a:p>
        </p:txBody>
      </p:sp>
    </p:spTree>
    <p:extLst>
      <p:ext uri="{BB962C8B-B14F-4D97-AF65-F5344CB8AC3E}">
        <p14:creationId xmlns:p14="http://schemas.microsoft.com/office/powerpoint/2010/main" val="32904727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Lessons Learned – Claim Construction</a:t>
            </a:r>
            <a:endParaRPr lang="en-US" b="1" dirty="0">
              <a:solidFill>
                <a:schemeClr val="bg1"/>
              </a:solidFill>
            </a:endParaRPr>
          </a:p>
        </p:txBody>
      </p:sp>
      <p:sp>
        <p:nvSpPr>
          <p:cNvPr id="3" name="Content Placeholder 2"/>
          <p:cNvSpPr>
            <a:spLocks noGrp="1"/>
          </p:cNvSpPr>
          <p:nvPr>
            <p:ph idx="1"/>
          </p:nvPr>
        </p:nvSpPr>
        <p:spPr>
          <a:xfrm>
            <a:off x="457200" y="1828800"/>
            <a:ext cx="8001000" cy="4114800"/>
          </a:xfrm>
        </p:spPr>
        <p:txBody>
          <a:bodyPr/>
          <a:lstStyle/>
          <a:p>
            <a:pPr>
              <a:spcBef>
                <a:spcPts val="0"/>
              </a:spcBef>
              <a:spcAft>
                <a:spcPts val="1200"/>
              </a:spcAft>
            </a:pPr>
            <a:r>
              <a:rPr lang="en-US" sz="2200" dirty="0" smtClean="0"/>
              <a:t>Claim constructions should be supported by citations to the record that justify the proffered construction and analysis provided as to why the claim construction is the broadest reasonable construction.  37 C.F.R. 42.104(b)(3)</a:t>
            </a:r>
            <a:endParaRPr lang="en-US" sz="2200" dirty="0"/>
          </a:p>
          <a:p>
            <a:pPr>
              <a:spcBef>
                <a:spcPts val="0"/>
              </a:spcBef>
              <a:spcAft>
                <a:spcPts val="1200"/>
              </a:spcAft>
            </a:pPr>
            <a:r>
              <a:rPr lang="en-US" sz="2200" dirty="0" smtClean="0"/>
              <a:t>An example of a failure to provide a sufficient claim construction occurs where claim terms are open to interpretation but party merely restates claim construction standard to be used, e.g.,</a:t>
            </a:r>
            <a:r>
              <a:rPr lang="en-US" sz="2400" dirty="0" smtClean="0"/>
              <a:t>  </a:t>
            </a:r>
          </a:p>
          <a:p>
            <a:pPr lvl="1">
              <a:spcBef>
                <a:spcPts val="0"/>
              </a:spcBef>
              <a:spcAft>
                <a:spcPts val="1200"/>
              </a:spcAft>
            </a:pPr>
            <a:r>
              <a:rPr lang="en-US" sz="2000" dirty="0" smtClean="0"/>
              <a:t>A claim </a:t>
            </a:r>
            <a:r>
              <a:rPr lang="en-US" sz="2000" dirty="0"/>
              <a:t>subject to inter partes review receives the “broadest </a:t>
            </a:r>
            <a:r>
              <a:rPr lang="en-US" sz="2000" dirty="0" smtClean="0"/>
              <a:t>reasonable construction </a:t>
            </a:r>
            <a:r>
              <a:rPr lang="en-US" sz="2000" dirty="0"/>
              <a:t>in light of the specification of the patent in which it appears.” </a:t>
            </a:r>
            <a:r>
              <a:rPr lang="en-US" sz="2000" dirty="0" smtClean="0"/>
              <a:t>37 C.F.R</a:t>
            </a:r>
            <a:r>
              <a:rPr lang="en-US" sz="2000" dirty="0"/>
              <a:t>. § 42.100(b).</a:t>
            </a:r>
            <a:endParaRPr lang="en-US" sz="2000" dirty="0" smtClean="0"/>
          </a:p>
          <a:p>
            <a:pPr>
              <a:spcBef>
                <a:spcPts val="0"/>
              </a:spcBef>
              <a:spcAft>
                <a:spcPts val="1200"/>
              </a:spcAft>
            </a:pPr>
            <a:endParaRPr lang="en-US" sz="2400" dirty="0"/>
          </a:p>
        </p:txBody>
      </p:sp>
    </p:spTree>
    <p:extLst>
      <p:ext uri="{BB962C8B-B14F-4D97-AF65-F5344CB8AC3E}">
        <p14:creationId xmlns:p14="http://schemas.microsoft.com/office/powerpoint/2010/main" val="19232366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Lessons Learned – Obviousness</a:t>
            </a:r>
            <a:endParaRPr lang="en-US" b="1" dirty="0">
              <a:solidFill>
                <a:schemeClr val="bg1"/>
              </a:solidFill>
            </a:endParaRPr>
          </a:p>
        </p:txBody>
      </p:sp>
      <p:sp>
        <p:nvSpPr>
          <p:cNvPr id="3" name="Content Placeholder 2"/>
          <p:cNvSpPr>
            <a:spLocks noGrp="1"/>
          </p:cNvSpPr>
          <p:nvPr>
            <p:ph idx="1"/>
          </p:nvPr>
        </p:nvSpPr>
        <p:spPr>
          <a:xfrm>
            <a:off x="457200" y="1828800"/>
            <a:ext cx="8001000" cy="4114800"/>
          </a:xfrm>
        </p:spPr>
        <p:txBody>
          <a:bodyPr/>
          <a:lstStyle/>
          <a:p>
            <a:pPr>
              <a:spcBef>
                <a:spcPts val="0"/>
              </a:spcBef>
              <a:spcAft>
                <a:spcPts val="1200"/>
              </a:spcAft>
            </a:pPr>
            <a:r>
              <a:rPr lang="en-US" sz="2200" dirty="0" smtClean="0"/>
              <a:t>The question of obviousness is resolved based on underlying factual determinations identified in </a:t>
            </a:r>
            <a:r>
              <a:rPr lang="en-US" sz="2200" i="1" dirty="0" smtClean="0"/>
              <a:t>Graham</a:t>
            </a:r>
            <a:r>
              <a:rPr lang="en-US" sz="2200" dirty="0" smtClean="0"/>
              <a:t>.  This includes addressing differences between claimed subject matter and the prior art.  </a:t>
            </a:r>
          </a:p>
          <a:p>
            <a:pPr lvl="1">
              <a:spcBef>
                <a:spcPts val="0"/>
              </a:spcBef>
              <a:spcAft>
                <a:spcPts val="1200"/>
              </a:spcAft>
            </a:pPr>
            <a:r>
              <a:rPr lang="en-US" sz="2200" dirty="0" smtClean="0"/>
              <a:t>Address the specific teachings of the art relied upon rather than rely upon what others have said, </a:t>
            </a:r>
            <a:r>
              <a:rPr lang="en-US" sz="2200" smtClean="0"/>
              <a:t>e.g.,</a:t>
            </a:r>
            <a:endParaRPr lang="en-US" sz="2200" dirty="0" smtClean="0"/>
          </a:p>
          <a:p>
            <a:pPr marL="914400" lvl="1" indent="0">
              <a:spcBef>
                <a:spcPts val="0"/>
              </a:spcBef>
              <a:spcAft>
                <a:spcPts val="1200"/>
              </a:spcAft>
              <a:buNone/>
            </a:pPr>
            <a:r>
              <a:rPr lang="en-US" sz="2200" dirty="0"/>
              <a:t>T</a:t>
            </a:r>
            <a:r>
              <a:rPr lang="en-US" sz="2200" dirty="0" smtClean="0"/>
              <a:t>he Examiner found that all limitations of the challenged claims except X were present in AAA, BBB and CCC.  Additional reference DDD teaches X.  Thus, the challenged claims are unpatentable as obvious over prior art references AAA, BBB, CCC and DDD. </a:t>
            </a:r>
          </a:p>
          <a:p>
            <a:pPr marL="0" indent="0">
              <a:spcBef>
                <a:spcPts val="0"/>
              </a:spcBef>
              <a:spcAft>
                <a:spcPts val="1200"/>
              </a:spcAft>
              <a:buNone/>
            </a:pPr>
            <a:r>
              <a:rPr lang="en-US" sz="2200" dirty="0" smtClean="0"/>
              <a:t>  </a:t>
            </a:r>
          </a:p>
          <a:p>
            <a:pPr>
              <a:spcBef>
                <a:spcPts val="0"/>
              </a:spcBef>
              <a:spcAft>
                <a:spcPts val="1200"/>
              </a:spcAft>
            </a:pPr>
            <a:endParaRPr lang="en-US" sz="2400" dirty="0"/>
          </a:p>
        </p:txBody>
      </p:sp>
    </p:spTree>
    <p:extLst>
      <p:ext uri="{BB962C8B-B14F-4D97-AF65-F5344CB8AC3E}">
        <p14:creationId xmlns:p14="http://schemas.microsoft.com/office/powerpoint/2010/main" val="28296134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Lessons Learned – Obviousness</a:t>
            </a:r>
            <a:endParaRPr lang="en-US" b="1" dirty="0">
              <a:solidFill>
                <a:schemeClr val="bg1"/>
              </a:solidFill>
            </a:endParaRPr>
          </a:p>
        </p:txBody>
      </p:sp>
      <p:sp>
        <p:nvSpPr>
          <p:cNvPr id="3" name="Content Placeholder 2"/>
          <p:cNvSpPr>
            <a:spLocks noGrp="1"/>
          </p:cNvSpPr>
          <p:nvPr>
            <p:ph idx="1"/>
          </p:nvPr>
        </p:nvSpPr>
        <p:spPr>
          <a:xfrm>
            <a:off x="457200" y="1828800"/>
            <a:ext cx="8001000" cy="4114800"/>
          </a:xfrm>
        </p:spPr>
        <p:txBody>
          <a:bodyPr/>
          <a:lstStyle/>
          <a:p>
            <a:pPr>
              <a:spcBef>
                <a:spcPts val="0"/>
              </a:spcBef>
              <a:spcAft>
                <a:spcPts val="1200"/>
              </a:spcAft>
            </a:pPr>
            <a:r>
              <a:rPr lang="en-US" sz="2200" dirty="0" smtClean="0"/>
              <a:t>Parties are to address whether there is a reason to combine art (</a:t>
            </a:r>
            <a:r>
              <a:rPr lang="en-US" sz="2200" i="1" dirty="0" smtClean="0"/>
              <a:t>KSR</a:t>
            </a:r>
            <a:r>
              <a:rPr lang="en-US" sz="2200" dirty="0" smtClean="0"/>
              <a:t>) and avoid conclusory statements such as:</a:t>
            </a:r>
          </a:p>
          <a:p>
            <a:pPr lvl="1">
              <a:spcBef>
                <a:spcPts val="0"/>
              </a:spcBef>
              <a:spcAft>
                <a:spcPts val="1200"/>
              </a:spcAft>
            </a:pPr>
            <a:r>
              <a:rPr lang="en-US" sz="2200" dirty="0" smtClean="0"/>
              <a:t>It would have been obvious at the time of the priority date of the challenged patent to incorporate a widget as disclosed by references AAA, BBB, CCC, DDD or EEE into FFF’s wadget.  See MPEP § 2143(A), (C)</a:t>
            </a:r>
          </a:p>
          <a:p>
            <a:pPr marL="0" indent="0">
              <a:spcBef>
                <a:spcPts val="0"/>
              </a:spcBef>
              <a:spcAft>
                <a:spcPts val="1200"/>
              </a:spcAft>
              <a:buNone/>
            </a:pPr>
            <a:r>
              <a:rPr lang="en-US" sz="2200" dirty="0" smtClean="0"/>
              <a:t>  </a:t>
            </a:r>
          </a:p>
          <a:p>
            <a:pPr>
              <a:spcBef>
                <a:spcPts val="0"/>
              </a:spcBef>
              <a:spcAft>
                <a:spcPts val="1200"/>
              </a:spcAft>
            </a:pPr>
            <a:endParaRPr lang="en-US" sz="2400" dirty="0"/>
          </a:p>
        </p:txBody>
      </p:sp>
    </p:spTree>
    <p:extLst>
      <p:ext uri="{BB962C8B-B14F-4D97-AF65-F5344CB8AC3E}">
        <p14:creationId xmlns:p14="http://schemas.microsoft.com/office/powerpoint/2010/main" val="25352191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Lessons Learned – Discovery</a:t>
            </a:r>
            <a:endParaRPr lang="en-US" b="1" dirty="0">
              <a:solidFill>
                <a:schemeClr val="bg1"/>
              </a:solidFill>
            </a:endParaRPr>
          </a:p>
        </p:txBody>
      </p:sp>
      <p:sp>
        <p:nvSpPr>
          <p:cNvPr id="3" name="Content Placeholder 2"/>
          <p:cNvSpPr>
            <a:spLocks noGrp="1"/>
          </p:cNvSpPr>
          <p:nvPr>
            <p:ph idx="1"/>
          </p:nvPr>
        </p:nvSpPr>
        <p:spPr>
          <a:xfrm>
            <a:off x="457200" y="1828800"/>
            <a:ext cx="8001000" cy="4114800"/>
          </a:xfrm>
        </p:spPr>
        <p:txBody>
          <a:bodyPr/>
          <a:lstStyle/>
          <a:p>
            <a:pPr>
              <a:spcBef>
                <a:spcPts val="0"/>
              </a:spcBef>
              <a:spcAft>
                <a:spcPts val="1200"/>
              </a:spcAft>
            </a:pPr>
            <a:r>
              <a:rPr lang="en-US" sz="2200" dirty="0" smtClean="0"/>
              <a:t>Requests for specific documents with a sufficient showing of relevance are more likely to be granted whereas requests for general classes of documents are typically denied.</a:t>
            </a:r>
          </a:p>
          <a:p>
            <a:pPr lvl="1">
              <a:spcBef>
                <a:spcPts val="0"/>
              </a:spcBef>
              <a:spcAft>
                <a:spcPts val="1200"/>
              </a:spcAft>
            </a:pPr>
            <a:r>
              <a:rPr lang="en-US" sz="2200" dirty="0"/>
              <a:t>M</a:t>
            </a:r>
            <a:r>
              <a:rPr lang="en-US" sz="2200" dirty="0" smtClean="0"/>
              <a:t>ere possibility exists that discovery request will lead to something useful is insufficient to meet necessary interests of justice standard.  35 USC 316(a)(5).</a:t>
            </a:r>
          </a:p>
          <a:p>
            <a:pPr lvl="1">
              <a:spcBef>
                <a:spcPts val="0"/>
              </a:spcBef>
              <a:spcAft>
                <a:spcPts val="1200"/>
              </a:spcAft>
            </a:pPr>
            <a:r>
              <a:rPr lang="en-US" sz="2200" dirty="0" smtClean="0"/>
              <a:t>Requests must not be overly burdensome given expedited nature of trials.</a:t>
            </a:r>
          </a:p>
          <a:p>
            <a:pPr lvl="1">
              <a:spcBef>
                <a:spcPts val="0"/>
              </a:spcBef>
              <a:spcAft>
                <a:spcPts val="1200"/>
              </a:spcAft>
            </a:pPr>
            <a:r>
              <a:rPr lang="en-US" sz="2200" dirty="0" smtClean="0"/>
              <a:t>Board will take into account whether party seeking information can reasonably obtain the information sought without need for discovery.</a:t>
            </a:r>
          </a:p>
          <a:p>
            <a:pPr marL="0" indent="0">
              <a:spcBef>
                <a:spcPts val="0"/>
              </a:spcBef>
              <a:spcAft>
                <a:spcPts val="1200"/>
              </a:spcAft>
              <a:buNone/>
            </a:pPr>
            <a:endParaRPr lang="en-US" sz="2200" dirty="0" smtClean="0"/>
          </a:p>
          <a:p>
            <a:pPr marL="0" indent="0">
              <a:spcBef>
                <a:spcPts val="0"/>
              </a:spcBef>
              <a:spcAft>
                <a:spcPts val="1200"/>
              </a:spcAft>
              <a:buNone/>
            </a:pPr>
            <a:r>
              <a:rPr lang="en-US" sz="2200" dirty="0" smtClean="0"/>
              <a:t>  </a:t>
            </a:r>
          </a:p>
          <a:p>
            <a:pPr>
              <a:spcBef>
                <a:spcPts val="0"/>
              </a:spcBef>
              <a:spcAft>
                <a:spcPts val="1200"/>
              </a:spcAft>
            </a:pPr>
            <a:endParaRPr lang="en-US" sz="2400" dirty="0"/>
          </a:p>
        </p:txBody>
      </p:sp>
    </p:spTree>
    <p:extLst>
      <p:ext uri="{BB962C8B-B14F-4D97-AF65-F5344CB8AC3E}">
        <p14:creationId xmlns:p14="http://schemas.microsoft.com/office/powerpoint/2010/main" val="41274561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ctrTitle"/>
          </p:nvPr>
        </p:nvSpPr>
        <p:spPr>
          <a:xfrm>
            <a:off x="152400" y="1447800"/>
            <a:ext cx="8915400" cy="1295400"/>
          </a:xfrm>
        </p:spPr>
        <p:txBody>
          <a:bodyPr/>
          <a:lstStyle/>
          <a:p>
            <a:r>
              <a:rPr lang="en-US" sz="5400" b="1" dirty="0" smtClean="0">
                <a:solidFill>
                  <a:schemeClr val="tx1"/>
                </a:solidFill>
              </a:rPr>
              <a:t>Thank You</a:t>
            </a:r>
            <a:endParaRPr lang="en-US" sz="5400" b="1" dirty="0">
              <a:solidFill>
                <a:schemeClr val="tx1"/>
              </a:solidFill>
            </a:endParaRPr>
          </a:p>
        </p:txBody>
      </p:sp>
      <p:graphicFrame>
        <p:nvGraphicFramePr>
          <p:cNvPr id="2" name="Table 1" descr="&quot;&quot;"/>
          <p:cNvGraphicFramePr>
            <a:graphicFrameLocks noGrp="1"/>
          </p:cNvGraphicFramePr>
          <p:nvPr>
            <p:extLst>
              <p:ext uri="{D42A27DB-BD31-4B8C-83A1-F6EECF244321}">
                <p14:modId xmlns:p14="http://schemas.microsoft.com/office/powerpoint/2010/main" val="614324643"/>
              </p:ext>
            </p:extLst>
          </p:nvPr>
        </p:nvGraphicFramePr>
        <p:xfrm>
          <a:off x="4495800" y="3962400"/>
          <a:ext cx="3505200" cy="1300480"/>
        </p:xfrm>
        <a:graphic>
          <a:graphicData uri="http://schemas.openxmlformats.org/drawingml/2006/table">
            <a:tbl>
              <a:tblPr firstRow="1" bandRow="1">
                <a:tableStyleId>{2D5ABB26-0587-4C30-8999-92F81FD0307C}</a:tableStyleId>
              </a:tblPr>
              <a:tblGrid>
                <a:gridCol w="3505200"/>
              </a:tblGrid>
              <a:tr h="0">
                <a:tc>
                  <a:txBody>
                    <a:bodyPr/>
                    <a:lstStyle/>
                    <a:p>
                      <a:r>
                        <a:rPr lang="en-US" sz="1600" b="1" dirty="0" smtClean="0">
                          <a:solidFill>
                            <a:schemeClr val="bg1"/>
                          </a:solidFill>
                        </a:rPr>
                        <a:t>Michael</a:t>
                      </a:r>
                      <a:r>
                        <a:rPr lang="en-US" sz="1600" b="1" baseline="0" dirty="0" smtClean="0">
                          <a:solidFill>
                            <a:schemeClr val="bg1"/>
                          </a:solidFill>
                        </a:rPr>
                        <a:t> P. Tierney</a:t>
                      </a:r>
                      <a:endParaRPr lang="en-US" sz="1600" b="1" dirty="0">
                        <a:solidFill>
                          <a:schemeClr val="bg1"/>
                        </a:solidFill>
                      </a:endParaRPr>
                    </a:p>
                  </a:txBody>
                  <a:tcPr/>
                </a:tc>
              </a:tr>
              <a:tr h="381000">
                <a:tc>
                  <a:txBody>
                    <a:bodyPr/>
                    <a:lstStyle/>
                    <a:p>
                      <a:r>
                        <a:rPr lang="en-US" sz="1600" b="1" dirty="0" smtClean="0">
                          <a:solidFill>
                            <a:schemeClr val="bg1"/>
                          </a:solidFill>
                        </a:rPr>
                        <a:t>Lead Administrative Patent Judge</a:t>
                      </a:r>
                      <a:endParaRPr lang="en-US" sz="1600" b="1" dirty="0">
                        <a:solidFill>
                          <a:schemeClr val="bg1"/>
                        </a:solidFill>
                      </a:endParaRPr>
                    </a:p>
                  </a:txBody>
                  <a:tcPr/>
                </a:tc>
              </a:tr>
              <a:tr h="584200">
                <a:tc>
                  <a:txBody>
                    <a:bodyPr/>
                    <a:lstStyle/>
                    <a:p>
                      <a:r>
                        <a:rPr lang="en-US" sz="1600" b="1" dirty="0" smtClean="0">
                          <a:solidFill>
                            <a:schemeClr val="bg1"/>
                          </a:solidFill>
                        </a:rPr>
                        <a:t>Michael.Tierney@uspto.gov</a:t>
                      </a:r>
                      <a:r>
                        <a:rPr lang="en-US" sz="1600" b="1" baseline="0" dirty="0" smtClean="0">
                          <a:solidFill>
                            <a:schemeClr val="bg1"/>
                          </a:solidFill>
                        </a:rPr>
                        <a:t> </a:t>
                      </a:r>
                      <a:endParaRPr lang="en-US" sz="1600" b="1" dirty="0">
                        <a:solidFill>
                          <a:schemeClr val="bg1"/>
                        </a:solidFill>
                      </a:endParaRPr>
                    </a:p>
                  </a:txBody>
                  <a:tcPr/>
                </a:tc>
              </a:tr>
            </a:tbl>
          </a:graphicData>
        </a:graphic>
      </p:graphicFrame>
    </p:spTree>
    <p:extLst>
      <p:ext uri="{BB962C8B-B14F-4D97-AF65-F5344CB8AC3E}">
        <p14:creationId xmlns:p14="http://schemas.microsoft.com/office/powerpoint/2010/main" val="3673838732"/>
      </p:ext>
    </p:extLst>
  </p:cSld>
  <p:clrMapOvr>
    <a:masterClrMapping/>
  </p:clrMapOvr>
  <p:transition>
    <p:checker dir="vert"/>
  </p:transition>
  <p:timing>
    <p:tnLst>
      <p:par>
        <p:cT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PTO_campu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B8AB056000AF40835E236CDD7D1AFE" ma:contentTypeVersion="0" ma:contentTypeDescription="Create a new document." ma:contentTypeScope="" ma:versionID="5f39c04901f1ff82f9a5d68b90523d1c">
  <xsd:schema xmlns:xsd="http://www.w3.org/2001/XMLSchema" xmlns:xs="http://www.w3.org/2001/XMLSchema" xmlns:p="http://schemas.microsoft.com/office/2006/metadata/properties" targetNamespace="http://schemas.microsoft.com/office/2006/metadata/properties" ma:root="true" ma:fieldsID="0a25dbe94c1a3bb2391dcf7f5a1288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AE495B-D819-4B14-A7B9-A2CA69EC97BC}">
  <ds:schemaRefs>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terms/"/>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0229F7DC-D875-437A-B9C0-DE3E86093881}">
  <ds:schemaRefs>
    <ds:schemaRef ds:uri="http://schemas.microsoft.com/sharepoint/v3/contenttype/forms"/>
  </ds:schemaRefs>
</ds:datastoreItem>
</file>

<file path=customXml/itemProps3.xml><?xml version="1.0" encoding="utf-8"?>
<ds:datastoreItem xmlns:ds="http://schemas.openxmlformats.org/officeDocument/2006/customXml" ds:itemID="{AC343951-BFC1-4D7D-AB0C-6FAC0F9B3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5451</TotalTime>
  <Words>555</Words>
  <Application>Microsoft Office PowerPoint</Application>
  <PresentationFormat>On-screen Show (4:3)</PresentationFormat>
  <Paragraphs>74</Paragraphs>
  <Slides>9</Slides>
  <Notes>9</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template</vt:lpstr>
      <vt:lpstr>1_USPTO_campus</vt:lpstr>
      <vt:lpstr>17_USPTO_campus</vt:lpstr>
      <vt:lpstr>Richard Linn American Inn of Court Post-Grant Procedures February 21, 2013</vt:lpstr>
      <vt:lpstr>Technology Breakdowns of  AIA Petitions</vt:lpstr>
      <vt:lpstr>Post Grant Resources</vt:lpstr>
      <vt:lpstr>Lessons Learned</vt:lpstr>
      <vt:lpstr>Lessons Learned – Claim Construction</vt:lpstr>
      <vt:lpstr>Lessons Learned – Obviousness</vt:lpstr>
      <vt:lpstr>Lessons Learned – Obviousness</vt:lpstr>
      <vt:lpstr>Lessons Learned – Discovery</vt:lpstr>
      <vt:lpstr>Thank You</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creyes</dc:creator>
  <cp:lastModifiedBy>Pamela Rinehart</cp:lastModifiedBy>
  <cp:revision>503</cp:revision>
  <cp:lastPrinted>2012-10-02T15:35:49Z</cp:lastPrinted>
  <dcterms:created xsi:type="dcterms:W3CDTF">2012-02-03T20:35:25Z</dcterms:created>
  <dcterms:modified xsi:type="dcterms:W3CDTF">2013-04-17T19:50:25Z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0x01010098B8AB056000AF40835E236CDD7D1AFE</vt:lpwstr>
  </property>
  <property fmtid="{D5CDD505-2E9C-101B-9397-08002B2CF9AE}" pid="3" name="_NewReviewCycle">
    <vt:lpwstr/>
  </property>
</Properties>
</file>