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32" r:id="rId6"/>
    <p:sldMasterId id="2147483744" r:id="rId7"/>
  </p:sldMasterIdLst>
  <p:notesMasterIdLst>
    <p:notesMasterId r:id="rId93"/>
  </p:notesMasterIdLst>
  <p:handoutMasterIdLst>
    <p:handoutMasterId r:id="rId94"/>
  </p:handoutMasterIdLst>
  <p:sldIdLst>
    <p:sldId id="430" r:id="rId8"/>
    <p:sldId id="467" r:id="rId9"/>
    <p:sldId id="434" r:id="rId10"/>
    <p:sldId id="533" r:id="rId11"/>
    <p:sldId id="468" r:id="rId12"/>
    <p:sldId id="531"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3" r:id="rId48"/>
    <p:sldId id="524" r:id="rId49"/>
    <p:sldId id="525" r:id="rId50"/>
    <p:sldId id="526" r:id="rId51"/>
    <p:sldId id="527" r:id="rId52"/>
    <p:sldId id="537" r:id="rId53"/>
    <p:sldId id="469" r:id="rId54"/>
    <p:sldId id="445" r:id="rId55"/>
    <p:sldId id="459" r:id="rId56"/>
    <p:sldId id="460" r:id="rId57"/>
    <p:sldId id="461" r:id="rId58"/>
    <p:sldId id="462" r:id="rId59"/>
    <p:sldId id="538" r:id="rId60"/>
    <p:sldId id="539" r:id="rId61"/>
    <p:sldId id="540" r:id="rId62"/>
    <p:sldId id="541" r:id="rId63"/>
    <p:sldId id="542" r:id="rId64"/>
    <p:sldId id="543" r:id="rId65"/>
    <p:sldId id="544" r:id="rId66"/>
    <p:sldId id="545" r:id="rId67"/>
    <p:sldId id="546" r:id="rId68"/>
    <p:sldId id="547" r:id="rId69"/>
    <p:sldId id="548" r:id="rId70"/>
    <p:sldId id="549" r:id="rId71"/>
    <p:sldId id="550" r:id="rId72"/>
    <p:sldId id="529" r:id="rId73"/>
    <p:sldId id="530" r:id="rId74"/>
    <p:sldId id="475" r:id="rId75"/>
    <p:sldId id="476" r:id="rId76"/>
    <p:sldId id="532" r:id="rId77"/>
    <p:sldId id="478" r:id="rId78"/>
    <p:sldId id="479" r:id="rId79"/>
    <p:sldId id="480" r:id="rId80"/>
    <p:sldId id="481" r:id="rId81"/>
    <p:sldId id="482" r:id="rId82"/>
    <p:sldId id="483" r:id="rId83"/>
    <p:sldId id="484" r:id="rId84"/>
    <p:sldId id="485" r:id="rId85"/>
    <p:sldId id="486" r:id="rId86"/>
    <p:sldId id="487" r:id="rId87"/>
    <p:sldId id="427" r:id="rId88"/>
    <p:sldId id="452" r:id="rId89"/>
    <p:sldId id="534" r:id="rId90"/>
    <p:sldId id="536" r:id="rId91"/>
    <p:sldId id="535" r:id="rId92"/>
  </p:sldIdLst>
  <p:sldSz cx="9144000" cy="6858000" type="letter"/>
  <p:notesSz cx="7010400" cy="9296400"/>
  <p:defaultTextStyle>
    <a:defPPr>
      <a:defRPr lang="en-US"/>
    </a:defPPr>
    <a:lvl1pPr algn="l" rtl="0" fontAlgn="base">
      <a:spcBef>
        <a:spcPct val="20000"/>
      </a:spcBef>
      <a:spcAft>
        <a:spcPct val="0"/>
      </a:spcAft>
      <a:buChar char="•"/>
      <a:defRPr sz="3600" kern="1200">
        <a:solidFill>
          <a:srgbClr val="273C56"/>
        </a:solidFill>
        <a:latin typeface="Helvetica" pitchFamily="34" charset="0"/>
        <a:ea typeface="+mn-ea"/>
        <a:cs typeface="+mn-cs"/>
      </a:defRPr>
    </a:lvl1pPr>
    <a:lvl2pPr marL="457200" algn="l" rtl="0" fontAlgn="base">
      <a:spcBef>
        <a:spcPct val="20000"/>
      </a:spcBef>
      <a:spcAft>
        <a:spcPct val="0"/>
      </a:spcAft>
      <a:buChar char="•"/>
      <a:defRPr sz="3600" kern="1200">
        <a:solidFill>
          <a:srgbClr val="273C56"/>
        </a:solidFill>
        <a:latin typeface="Helvetica" pitchFamily="34" charset="0"/>
        <a:ea typeface="+mn-ea"/>
        <a:cs typeface="+mn-cs"/>
      </a:defRPr>
    </a:lvl2pPr>
    <a:lvl3pPr marL="914400" algn="l" rtl="0" fontAlgn="base">
      <a:spcBef>
        <a:spcPct val="20000"/>
      </a:spcBef>
      <a:spcAft>
        <a:spcPct val="0"/>
      </a:spcAft>
      <a:buChar char="•"/>
      <a:defRPr sz="3600" kern="1200">
        <a:solidFill>
          <a:srgbClr val="273C56"/>
        </a:solidFill>
        <a:latin typeface="Helvetica" pitchFamily="34" charset="0"/>
        <a:ea typeface="+mn-ea"/>
        <a:cs typeface="+mn-cs"/>
      </a:defRPr>
    </a:lvl3pPr>
    <a:lvl4pPr marL="1371600" algn="l" rtl="0" fontAlgn="base">
      <a:spcBef>
        <a:spcPct val="20000"/>
      </a:spcBef>
      <a:spcAft>
        <a:spcPct val="0"/>
      </a:spcAft>
      <a:buChar char="•"/>
      <a:defRPr sz="3600" kern="1200">
        <a:solidFill>
          <a:srgbClr val="273C56"/>
        </a:solidFill>
        <a:latin typeface="Helvetica" pitchFamily="34" charset="0"/>
        <a:ea typeface="+mn-ea"/>
        <a:cs typeface="+mn-cs"/>
      </a:defRPr>
    </a:lvl4pPr>
    <a:lvl5pPr marL="1828800" algn="l" rtl="0" fontAlgn="base">
      <a:spcBef>
        <a:spcPct val="20000"/>
      </a:spcBef>
      <a:spcAft>
        <a:spcPct val="0"/>
      </a:spcAft>
      <a:buChar char="•"/>
      <a:defRPr sz="3600" kern="1200">
        <a:solidFill>
          <a:srgbClr val="273C56"/>
        </a:solidFill>
        <a:latin typeface="Helvetica" pitchFamily="34" charset="0"/>
        <a:ea typeface="+mn-ea"/>
        <a:cs typeface="+mn-cs"/>
      </a:defRPr>
    </a:lvl5pPr>
    <a:lvl6pPr marL="2286000" algn="l" defTabSz="914400" rtl="0" eaLnBrk="1" latinLnBrk="0" hangingPunct="1">
      <a:defRPr sz="3600" kern="1200">
        <a:solidFill>
          <a:srgbClr val="273C56"/>
        </a:solidFill>
        <a:latin typeface="Helvetica" pitchFamily="34" charset="0"/>
        <a:ea typeface="+mn-ea"/>
        <a:cs typeface="+mn-cs"/>
      </a:defRPr>
    </a:lvl6pPr>
    <a:lvl7pPr marL="2743200" algn="l" defTabSz="914400" rtl="0" eaLnBrk="1" latinLnBrk="0" hangingPunct="1">
      <a:defRPr sz="3600" kern="1200">
        <a:solidFill>
          <a:srgbClr val="273C56"/>
        </a:solidFill>
        <a:latin typeface="Helvetica" pitchFamily="34" charset="0"/>
        <a:ea typeface="+mn-ea"/>
        <a:cs typeface="+mn-cs"/>
      </a:defRPr>
    </a:lvl7pPr>
    <a:lvl8pPr marL="3200400" algn="l" defTabSz="914400" rtl="0" eaLnBrk="1" latinLnBrk="0" hangingPunct="1">
      <a:defRPr sz="3600" kern="1200">
        <a:solidFill>
          <a:srgbClr val="273C56"/>
        </a:solidFill>
        <a:latin typeface="Helvetica" pitchFamily="34" charset="0"/>
        <a:ea typeface="+mn-ea"/>
        <a:cs typeface="+mn-cs"/>
      </a:defRPr>
    </a:lvl8pPr>
    <a:lvl9pPr marL="3657600" algn="l" defTabSz="914400" rtl="0" eaLnBrk="1" latinLnBrk="0" hangingPunct="1">
      <a:defRPr sz="3600" kern="1200">
        <a:solidFill>
          <a:srgbClr val="273C56"/>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6600"/>
    <a:srgbClr val="DDDDDD"/>
    <a:srgbClr val="0000FF"/>
    <a:srgbClr val="660066"/>
    <a:srgbClr val="000099"/>
    <a:srgbClr val="CCFF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1" autoAdjust="0"/>
    <p:restoredTop sz="81809" autoAdjust="0"/>
  </p:normalViewPr>
  <p:slideViewPr>
    <p:cSldViewPr>
      <p:cViewPr varScale="1">
        <p:scale>
          <a:sx n="60" d="100"/>
          <a:sy n="60" d="100"/>
        </p:scale>
        <p:origin x="-2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25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theme" Target="theme/theme1.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1.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252" tIns="46626" rIns="93252" bIns="46626" numCol="1" anchor="t" anchorCtr="0" compatLnSpc="1">
            <a:prstTxWarp prst="textNoShape">
              <a:avLst/>
            </a:prstTxWarp>
          </a:bodyPr>
          <a:lstStyle>
            <a:lvl1pPr defTabSz="931863">
              <a:spcBef>
                <a:spcPct val="0"/>
              </a:spcBef>
              <a:buFontTx/>
              <a:buNone/>
              <a:defRPr sz="1200" b="1">
                <a:solidFill>
                  <a:srgbClr val="FF0000"/>
                </a:solidFill>
                <a:latin typeface="Arial" charset="0"/>
              </a:defRPr>
            </a:lvl1pPr>
          </a:lstStyle>
          <a:p>
            <a:pPr>
              <a:defRPr/>
            </a:pPr>
            <a:endParaRPr lang="en-US" dirty="0"/>
          </a:p>
        </p:txBody>
      </p:sp>
      <p:sp>
        <p:nvSpPr>
          <p:cNvPr id="4915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252" tIns="46626" rIns="93252" bIns="46626" numCol="1" anchor="t" anchorCtr="0" compatLnSpc="1">
            <a:prstTxWarp prst="textNoShape">
              <a:avLst/>
            </a:prstTxWarp>
          </a:bodyPr>
          <a:lstStyle>
            <a:lvl1pPr algn="r" defTabSz="931863">
              <a:spcBef>
                <a:spcPct val="0"/>
              </a:spcBef>
              <a:buFontTx/>
              <a:buNone/>
              <a:defRPr sz="1200" b="1">
                <a:solidFill>
                  <a:srgbClr val="FF0000"/>
                </a:solidFill>
                <a:latin typeface="Arial" charset="0"/>
              </a:defRPr>
            </a:lvl1pPr>
          </a:lstStyle>
          <a:p>
            <a:pPr>
              <a:defRPr/>
            </a:pPr>
            <a:endParaRPr lang="en-US" dirty="0"/>
          </a:p>
        </p:txBody>
      </p:sp>
      <p:sp>
        <p:nvSpPr>
          <p:cNvPr id="4915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252" tIns="46626" rIns="93252" bIns="46626" numCol="1" anchor="b" anchorCtr="0" compatLnSpc="1">
            <a:prstTxWarp prst="textNoShape">
              <a:avLst/>
            </a:prstTxWarp>
          </a:bodyPr>
          <a:lstStyle>
            <a:lvl1pPr defTabSz="931863">
              <a:spcBef>
                <a:spcPct val="0"/>
              </a:spcBef>
              <a:buFontTx/>
              <a:buNone/>
              <a:defRPr sz="1200" b="1">
                <a:solidFill>
                  <a:srgbClr val="FF0000"/>
                </a:solidFill>
                <a:latin typeface="Arial" charset="0"/>
              </a:defRPr>
            </a:lvl1pPr>
          </a:lstStyle>
          <a:p>
            <a:pPr>
              <a:defRPr/>
            </a:pPr>
            <a:endParaRPr lang="en-US" dirty="0"/>
          </a:p>
        </p:txBody>
      </p:sp>
      <p:sp>
        <p:nvSpPr>
          <p:cNvPr id="4915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252" tIns="46626" rIns="93252" bIns="46626" numCol="1" anchor="b" anchorCtr="0" compatLnSpc="1">
            <a:prstTxWarp prst="textNoShape">
              <a:avLst/>
            </a:prstTxWarp>
          </a:bodyPr>
          <a:lstStyle>
            <a:lvl1pPr algn="r" defTabSz="931863">
              <a:spcBef>
                <a:spcPct val="0"/>
              </a:spcBef>
              <a:buFontTx/>
              <a:buNone/>
              <a:defRPr sz="1200" b="1">
                <a:solidFill>
                  <a:srgbClr val="FF0000"/>
                </a:solidFill>
                <a:latin typeface="Arial" charset="0"/>
              </a:defRPr>
            </a:lvl1pPr>
          </a:lstStyle>
          <a:p>
            <a:pPr>
              <a:defRPr/>
            </a:pPr>
            <a:fld id="{E5ADA494-48F9-4B56-81E9-3F8D82C5CE22}" type="slidenum">
              <a:rPr lang="en-US"/>
              <a:pPr>
                <a:defRPr/>
              </a:pPr>
              <a:t>‹#›</a:t>
            </a:fld>
            <a:endParaRPr lang="en-US" dirty="0"/>
          </a:p>
        </p:txBody>
      </p:sp>
    </p:spTree>
    <p:extLst>
      <p:ext uri="{BB962C8B-B14F-4D97-AF65-F5344CB8AC3E}">
        <p14:creationId xmlns:p14="http://schemas.microsoft.com/office/powerpoint/2010/main" val="410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252" tIns="46626" rIns="93252" bIns="46626" numCol="1" anchor="t" anchorCtr="0" compatLnSpc="1">
            <a:prstTxWarp prst="textNoShape">
              <a:avLst/>
            </a:prstTxWarp>
          </a:bodyPr>
          <a:lstStyle>
            <a:lvl1pPr defTabSz="931863">
              <a:spcBef>
                <a:spcPct val="0"/>
              </a:spcBef>
              <a:buFontTx/>
              <a:buNone/>
              <a:defRPr sz="1200">
                <a:solidFill>
                  <a:schemeClr val="tx1"/>
                </a:solidFill>
                <a:latin typeface="Times New Roman" pitchFamily="18" charset="0"/>
              </a:defRPr>
            </a:lvl1pPr>
          </a:lstStyle>
          <a:p>
            <a:pPr>
              <a:defRPr/>
            </a:pPr>
            <a:endParaRPr lang="en-US" dirty="0"/>
          </a:p>
        </p:txBody>
      </p:sp>
      <p:sp>
        <p:nvSpPr>
          <p:cNvPr id="19459"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252" tIns="46626" rIns="93252" bIns="46626" numCol="1" anchor="t" anchorCtr="0" compatLnSpc="1">
            <a:prstTxWarp prst="textNoShape">
              <a:avLst/>
            </a:prstTxWarp>
          </a:bodyPr>
          <a:lstStyle>
            <a:lvl1pPr algn="r" defTabSz="931863">
              <a:spcBef>
                <a:spcPct val="0"/>
              </a:spcBef>
              <a:buFontTx/>
              <a:buNone/>
              <a:defRPr sz="1200">
                <a:solidFill>
                  <a:schemeClr val="tx1"/>
                </a:solidFill>
                <a:latin typeface="Times New Roman" pitchFamily="18"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3252" tIns="46626" rIns="93252" bIns="466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252" tIns="46626" rIns="93252" bIns="46626" numCol="1" anchor="b" anchorCtr="0" compatLnSpc="1">
            <a:prstTxWarp prst="textNoShape">
              <a:avLst/>
            </a:prstTxWarp>
          </a:bodyPr>
          <a:lstStyle>
            <a:lvl1pPr defTabSz="931863">
              <a:spcBef>
                <a:spcPct val="0"/>
              </a:spcBef>
              <a:buFontTx/>
              <a:buNone/>
              <a:defRPr sz="1200">
                <a:solidFill>
                  <a:schemeClr val="tx1"/>
                </a:solidFill>
                <a:latin typeface="Times New Roman" pitchFamily="18" charset="0"/>
              </a:defRPr>
            </a:lvl1pPr>
          </a:lstStyle>
          <a:p>
            <a:pPr>
              <a:defRPr/>
            </a:pPr>
            <a:endParaRPr lang="en-US" dirty="0"/>
          </a:p>
        </p:txBody>
      </p:sp>
      <p:sp>
        <p:nvSpPr>
          <p:cNvPr id="1946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252" tIns="46626" rIns="93252" bIns="46626" numCol="1" anchor="b" anchorCtr="0" compatLnSpc="1">
            <a:prstTxWarp prst="textNoShape">
              <a:avLst/>
            </a:prstTxWarp>
          </a:bodyPr>
          <a:lstStyle>
            <a:lvl1pPr algn="r" defTabSz="931863">
              <a:spcBef>
                <a:spcPct val="0"/>
              </a:spcBef>
              <a:buFontTx/>
              <a:buNone/>
              <a:defRPr sz="1200">
                <a:solidFill>
                  <a:schemeClr val="tx1"/>
                </a:solidFill>
                <a:latin typeface="Times New Roman" pitchFamily="18" charset="0"/>
              </a:defRPr>
            </a:lvl1pPr>
          </a:lstStyle>
          <a:p>
            <a:pPr>
              <a:defRPr/>
            </a:pPr>
            <a:fld id="{1A848203-2275-4F89-A3E2-A42E0A65BF78}" type="slidenum">
              <a:rPr lang="en-US"/>
              <a:pPr>
                <a:defRPr/>
              </a:pPr>
              <a:t>‹#›</a:t>
            </a:fld>
            <a:endParaRPr lang="en-US" dirty="0"/>
          </a:p>
        </p:txBody>
      </p:sp>
    </p:spTree>
    <p:extLst>
      <p:ext uri="{BB962C8B-B14F-4D97-AF65-F5344CB8AC3E}">
        <p14:creationId xmlns:p14="http://schemas.microsoft.com/office/powerpoint/2010/main" val="203052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a:t>
            </a:r>
            <a:r>
              <a:rPr lang="en-US" sz="1400" baseline="0" dirty="0" smtClean="0"/>
              <a:t> module provides the examiner with a tool in the form of a form paragraph to easily establish the presumptions on the record.  </a:t>
            </a:r>
          </a:p>
          <a:p>
            <a:endParaRPr lang="en-US" sz="1400" baseline="0" dirty="0" smtClean="0"/>
          </a:p>
          <a:p>
            <a:r>
              <a:rPr lang="en-US" sz="1400" dirty="0" smtClean="0"/>
              <a:t>Use of the term “means” in a claim raises a rebuttable presumption that 112(f) is invoked, while lack of the term “means” in a claim raises a rebuttable presumption that 112(f) is not invoked.  These presumptions should be noted when a claim limitation is expressed in the form of a term modified by functional language.  In order to alleviate the need for the examiner to individually note in the Office Action every occurrence of a term modified by functional language present in the claims,  the 112(f) presumptions should be placed in the record using FP 7.30.04.  </a:t>
            </a:r>
          </a:p>
          <a:p>
            <a:r>
              <a:rPr lang="en-US" sz="1400" dirty="0" smtClean="0"/>
              <a:t>FP 7.30.04 recites in part: “…Claim elements that use the word “means” are presumed to invoke 112(f) except as otherwise indicated in the Office Action.  Similarly, claim elements that do not use the word “means” are presumed not to invoke 112(f) except as otherwise indicated in an Office Action.” </a:t>
            </a:r>
          </a:p>
          <a:p>
            <a:r>
              <a:rPr lang="en-US" sz="1400" dirty="0" smtClean="0"/>
              <a:t>The examiner is still required to complete the 3-prong Analysis for each occurrence of a term modified by functional language and determine if 112(f) is invoked.  However, the examiner will only be required to explain those instances in which the presumptions are overcome.  As such, FP 7.30.04 should be followed by a discussion of any specific instances that overcome the noted presumptions when necessary.</a:t>
            </a:r>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20</a:t>
            </a:fld>
            <a:endParaRPr lang="en-US" dirty="0"/>
          </a:p>
        </p:txBody>
      </p:sp>
    </p:spTree>
    <p:extLst>
      <p:ext uri="{BB962C8B-B14F-4D97-AF65-F5344CB8AC3E}">
        <p14:creationId xmlns:p14="http://schemas.microsoft.com/office/powerpoint/2010/main" val="365108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addition to the use of FP 7.30.04, the prosecution record should be clarified when the presumptions are overcome, such as when a claim uses the word “means” and 112(f) is not invoked.  Those may be instances when “means” is not modified by functional language, or when the phrase includes sufficient structure or material for achieving the specified function.  Clarification should also be made when a claim uses a generic placeholder instead of the word “means” and 112(f) is invoked.  For example, “unit for” performing a function.</a:t>
            </a:r>
          </a:p>
          <a:p>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21</a:t>
            </a:fld>
            <a:endParaRPr lang="en-US" dirty="0"/>
          </a:p>
        </p:txBody>
      </p:sp>
    </p:spTree>
    <p:extLst>
      <p:ext uri="{BB962C8B-B14F-4D97-AF65-F5344CB8AC3E}">
        <p14:creationId xmlns:p14="http://schemas.microsoft.com/office/powerpoint/2010/main" val="320339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After completing the 3-prong analysis for all recitations of a term modified by functional language, make your determinations clear in the record.  Use FP 7.30.04, once during prosecution, when a term and associated function language is present in the claims or is introduced into the claims to note the presumptions in the record.  Then, when appropriate, specifically identify claim language that uses the word “means” and 112(f) is not invoked with an explanation, such as the term is not modified by functional language and/or the limitation includes sufficient structure or material to perform the associated function.  Additionally, when appropriate, specifically identify any claim language that uses a generic placeholder as a substitute for the word “means” and 112(f) is invoked.</a:t>
            </a:r>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22</a:t>
            </a:fld>
            <a:endParaRPr lang="en-US" dirty="0"/>
          </a:p>
        </p:txBody>
      </p:sp>
    </p:spTree>
    <p:extLst>
      <p:ext uri="{BB962C8B-B14F-4D97-AF65-F5344CB8AC3E}">
        <p14:creationId xmlns:p14="http://schemas.microsoft.com/office/powerpoint/2010/main" val="183252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third module is directed to interpreting</a:t>
            </a:r>
            <a:r>
              <a:rPr lang="en-US" sz="1400" baseline="0" dirty="0" smtClean="0"/>
              <a:t> 112(f) limitations under the broadest reasonable interpretation standard (BRI).  </a:t>
            </a:r>
          </a:p>
          <a:p>
            <a:r>
              <a:rPr lang="en-US" sz="1400" dirty="0" smtClean="0"/>
              <a:t>The goal of this training module is to assist examiners in ensuring that functional claim limitations that invoke section 112(f) are properly interpreted.  </a:t>
            </a:r>
          </a:p>
          <a:p>
            <a:endParaRPr lang="en-US" sz="1400" dirty="0" smtClean="0"/>
          </a:p>
          <a:p>
            <a:r>
              <a:rPr lang="en-US" sz="1400" dirty="0" smtClean="0"/>
              <a:t>These limitations are often called “means-(or step-)plus-function” limitations. 35 U.S.C. § 112 lists requirements for the specification of a patent application, including that the specification shall conclude with one or more claims. Section 112(f), also known as the sixth paragraph pre-AIA, is directed to the use of functional language for elements in a claim to a combination.  It is invoked on an element-by-element basis.  </a:t>
            </a:r>
          </a:p>
          <a:p>
            <a:endParaRPr lang="en-US" sz="1400" dirty="0" smtClean="0"/>
          </a:p>
          <a:p>
            <a:r>
              <a:rPr lang="en-US" sz="1400" dirty="0" smtClean="0"/>
              <a:t>It is a statutorily authorized claiming technique that permits an applicant to recite a claim limitation in purely functional language provided that certain conditions are met. Those conditions require that the structure, material, or act that performs the function be described in the specification.  When a claim recites a limitation in accordance with section 112(f), there are special considerations that control the broadest reasonable interpretation of that limitation.  In particular, the interpretation is limited to what is described in the specification and equivalents. </a:t>
            </a:r>
          </a:p>
          <a:p>
            <a:endParaRPr lang="en-US" sz="1400" dirty="0" smtClean="0"/>
          </a:p>
          <a:p>
            <a:r>
              <a:rPr lang="en-US" sz="1400" dirty="0" smtClean="0"/>
              <a:t>Another goal of this training is to ensure that a section 112(f) limitation is definite and that the boundaries of the limitation are clear.  The training will address how to evaluate whether the boundaries are clear and how to make an indefiniteness rejection when appropriate. </a:t>
            </a:r>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23</a:t>
            </a:fld>
            <a:endParaRPr lang="en-US" dirty="0"/>
          </a:p>
        </p:txBody>
      </p:sp>
    </p:spTree>
    <p:extLst>
      <p:ext uri="{BB962C8B-B14F-4D97-AF65-F5344CB8AC3E}">
        <p14:creationId xmlns:p14="http://schemas.microsoft.com/office/powerpoint/2010/main" val="209952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All claims under examination are given the Broadest Reasonable Interpretation (called the BRI for short). </a:t>
            </a:r>
          </a:p>
          <a:p>
            <a:endParaRPr lang="en-US" sz="1400" dirty="0" smtClean="0"/>
          </a:p>
          <a:p>
            <a:r>
              <a:rPr lang="en-US" sz="1400" dirty="0" smtClean="0"/>
              <a:t>The reason claims are given the BRI is that applicant has the opportunity to clarify and refine the claims during prosecution so reading the claims broadly during examination will ensure that the issued claims cover the appropriate scope. Using the BRI during examination when claims can be amended will reduce the possibility that the claim, once issued, will be interpreted more broadly than is justified in view of the prior art. </a:t>
            </a:r>
          </a:p>
          <a:p>
            <a:endParaRPr lang="en-US" sz="1400" dirty="0" smtClean="0"/>
          </a:p>
          <a:p>
            <a:r>
              <a:rPr lang="en-US" sz="1400" dirty="0" smtClean="0"/>
              <a:t>It is helpful for examiners to provide explanation of their BRI on the record and how the prior art reads on the BRI of the claim.  This will assist the applicant in making an effective response to a rejection.  Such explanation may also be used later to inform the public as to the scope of the claim and to assist in post-grant and court proceedings.  In fact, courts regularly review the prosecution record to determine the proper interpretation of the claim.  In the case of section 112(f) limitations, the court will look to the record to determine if the presumptions relating to invocation of section 112(f) have been rebutted.  </a:t>
            </a:r>
          </a:p>
          <a:p>
            <a:endParaRPr lang="en-US" sz="1400" dirty="0" smtClean="0"/>
          </a:p>
          <a:p>
            <a:r>
              <a:rPr lang="en-US" sz="1400" dirty="0" smtClean="0"/>
              <a:t>It is especially important to state whether a claim limitation is being interpreted under section 112(f) because the BRI will be limited to the structure described in the specification and its equivalents, and a decision on the allowability of the claim will be made in view of that limited range of prior art.  If there is no indication by the examiner that the claim was examined based on a narrow interpretation, the applicant may believe that the claim is entitled to a much broader scope of coverage than the examiner believed.  The subsequent patent owner may then assert the patent claim more broadly than is justified in view of the prior art.  By clarifying the record, the examiner and the applicant, and later the patent owner, can have a meeting of the minds. </a:t>
            </a:r>
          </a:p>
          <a:p>
            <a:endParaRPr lang="en-US" sz="1400" dirty="0" smtClean="0"/>
          </a:p>
          <a:p>
            <a:r>
              <a:rPr lang="en-US" sz="1400" dirty="0" smtClean="0"/>
              <a:t>For claims that do not include section 112(f) limitations, typically under the BRI, the claim language is construed in accordance with its plain meaning in light of the specification as it would be understood by one of ordinary skill in the art.  The specification is used only to interpret the meaning of the claim terms in the same manner as they would be interpreted by one of ordinary skill in the art.  The specification is not used to implicitly add limitations that do not have express basis in the claim. For example, a claim would not be limited to the preferred embodiment unless the limitations of the preferred embodiment are positively recited in the claim.</a:t>
            </a:r>
          </a:p>
          <a:p>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24</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contrast, for claims that use section 112(f) limitations, 35 U.S.C. 112(f) imposes limits on the BRI.  The BRI is restricted to the corresponding structure, material, or acts described in the specification and equivalents thereof.  So, means-plus-function limitations are required to be interpreted more narrowly.  </a:t>
            </a:r>
          </a:p>
          <a:p>
            <a:endParaRPr lang="en-US" sz="1400" dirty="0" smtClean="0"/>
          </a:p>
          <a:p>
            <a:r>
              <a:rPr lang="en-US" sz="1400" dirty="0" smtClean="0"/>
              <a:t>The reason for this narrow interpretation is that section 112(f) is a claiming technique that allows applicants to recite limitations using purely functional terms.  In exchange for the ability to use purely functional terms in the claim, the specification must recite the structure, material or act that performs the function. By this, the functional limitation is provided with clear boundaries – those boundaries are imposed by what is described in the specification. </a:t>
            </a:r>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25</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qualifies as “corresponding” structure or material?  It is the structure or material for “means-type” limitations that is described in the specification as performing the recited function.  The statute identifies the specification as providing the corresponding disclosure.  This is interpreted to mean the written description, including the drawings.  So the corresponding structure could be appropriately described in a figure or in the written description.  </a:t>
            </a:r>
          </a:p>
          <a:p>
            <a:endParaRPr lang="en-US" sz="1400" dirty="0" smtClean="0"/>
          </a:p>
          <a:p>
            <a:r>
              <a:rPr lang="en-US" sz="1400" dirty="0" smtClean="0"/>
              <a:t>The corresponding structure must be disclosed in a way that one skilled in the art will understand what specific structure or material the inventor has identified to perform the recited function. </a:t>
            </a:r>
          </a:p>
          <a:p>
            <a:endParaRPr lang="en-US" sz="1400" dirty="0" smtClean="0"/>
          </a:p>
          <a:p>
            <a:r>
              <a:rPr lang="en-US" sz="1400" dirty="0" smtClean="0"/>
              <a:t>Adequate disclosure in the specification is required for the claim to be definite because the specification actually forms part of the claim under section 112(f). </a:t>
            </a:r>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26</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If it determined that the corresponding disclosure is inadequate, the claim is indefinite and should be rejected under 35 U.S.C. section 112(b) or second paragraph, pre-AIA.  </a:t>
            </a:r>
          </a:p>
          <a:p>
            <a:endParaRPr lang="en-US" sz="1400" dirty="0" smtClean="0"/>
          </a:p>
          <a:p>
            <a:r>
              <a:rPr lang="en-US" sz="1400" dirty="0" smtClean="0"/>
              <a:t>The reason that the claim is indefinite is that without a limiting specification, which is required by statute, the claim limitation becomes an unbounded purely functional limitation.  When there are no boundaries or limits imposed by structure, material or acts,</a:t>
            </a:r>
            <a:r>
              <a:rPr lang="en-US" sz="1400" baseline="0" dirty="0" smtClean="0"/>
              <a:t> t</a:t>
            </a:r>
            <a:r>
              <a:rPr lang="en-US" sz="1400" dirty="0" smtClean="0"/>
              <a:t>he claim will cover all ways of performing a function, known and unknown.  </a:t>
            </a:r>
          </a:p>
          <a:p>
            <a:endParaRPr lang="en-US" sz="1400" dirty="0" smtClean="0"/>
          </a:p>
          <a:p>
            <a:r>
              <a:rPr lang="en-US" sz="1400" dirty="0" smtClean="0"/>
              <a:t>Therefore, such an unbounded limitation renders the claim indefinite, and the claim should be rejected under 35 U.S.C. section 112(b) or second paragraph (pre-AIA).  </a:t>
            </a:r>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27</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28</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29</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7</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Examiners</a:t>
            </a:r>
            <a:r>
              <a:rPr lang="en-US" sz="1400" baseline="0" dirty="0" smtClean="0"/>
              <a:t> are instructed to </a:t>
            </a:r>
            <a:r>
              <a:rPr lang="en-US" sz="1400" dirty="0" smtClean="0"/>
              <a:t>provide reasons to support the indefiniteness rejection.  Reasons will make the written record clear as to the specific deficiencies and provide the applicant an opportunity to directly address the issues.  It is also recommended to provide an explanation regarding claim construction on the record when needed to assist in clarifying position.  For example, the corresponding structure for a § 112(f) limitation should be identified when there is any ambiguity. </a:t>
            </a:r>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30</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training</a:t>
            </a:r>
            <a:r>
              <a:rPr lang="en-US" sz="1400" baseline="0" dirty="0" smtClean="0"/>
              <a:t> also addresses the applicant’s response.  </a:t>
            </a:r>
          </a:p>
          <a:p>
            <a:endParaRPr lang="en-US" sz="1400" baseline="0" dirty="0" smtClean="0"/>
          </a:p>
          <a:p>
            <a:r>
              <a:rPr lang="en-US" sz="1400" dirty="0" smtClean="0"/>
              <a:t>Because section 112(f) requires that the structure, material or act be described in the corresponding disclosure, merely showing or arguing that one of ordinary skill in the art could find a way to perform the function of a section 112(f) limitation does not satisfy section 112(b).  This is because without explicit identification in the specification of the corresponding structure, the boundaries of the section 112(f) functional limitation are undefined.  Thus, the claim must be found indefinite under section 112(b). This is the quid pro quo of section 112(f) in which applicants are permitted to use claim limitations written in purely functional language in exchange for disclosure of the structure that performs the function in the specification.</a:t>
            </a:r>
          </a:p>
          <a:p>
            <a:endParaRPr lang="en-US" sz="1400" dirty="0" smtClean="0"/>
          </a:p>
          <a:p>
            <a:r>
              <a:rPr lang="en-US" sz="1400" dirty="0" smtClean="0"/>
              <a:t>In response to a rejection under § 112(b), an applicant may identify the structure described in the specification that performs the claimed function, or amend the claim to recite the structure that performs the function if possible, thus not invoking § 112(f), or otherwise amend the claim to avoid invoking section 112(f). </a:t>
            </a:r>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31</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32</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33</a:t>
            </a:fld>
            <a:endParaRPr lang="en-US" dirty="0"/>
          </a:p>
        </p:txBody>
      </p:sp>
    </p:spTree>
    <p:extLst>
      <p:ext uri="{BB962C8B-B14F-4D97-AF65-F5344CB8AC3E}">
        <p14:creationId xmlns:p14="http://schemas.microsoft.com/office/powerpoint/2010/main" val="358551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last module</a:t>
            </a:r>
            <a:r>
              <a:rPr lang="en-US" sz="1400" baseline="0" dirty="0" smtClean="0"/>
              <a:t> is focused on software type limitations that invoke 112(f).  </a:t>
            </a:r>
          </a:p>
          <a:p>
            <a:r>
              <a:rPr lang="en-US" sz="1400" dirty="0" smtClean="0"/>
              <a:t>The topics cover: </a:t>
            </a:r>
          </a:p>
          <a:p>
            <a:r>
              <a:rPr lang="en-US" sz="1400" dirty="0" smtClean="0"/>
              <a:t>Review of invocation of § 112(f) and evaluating definiteness of a § 112(f) limitation</a:t>
            </a:r>
          </a:p>
          <a:p>
            <a:r>
              <a:rPr lang="en-US" sz="1400" dirty="0" smtClean="0"/>
              <a:t>Handling common types of software-related claims, including programmed computer functions</a:t>
            </a:r>
          </a:p>
          <a:p>
            <a:r>
              <a:rPr lang="en-US" sz="1400" dirty="0" smtClean="0"/>
              <a:t>Clarifying the record, including identifying whether § 112(f) computer-related limitations have clear boundaries</a:t>
            </a:r>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34</a:t>
            </a:fld>
            <a:endParaRPr lang="en-US" dirty="0"/>
          </a:p>
        </p:txBody>
      </p:sp>
    </p:spTree>
    <p:extLst>
      <p:ext uri="{BB962C8B-B14F-4D97-AF65-F5344CB8AC3E}">
        <p14:creationId xmlns:p14="http://schemas.microsoft.com/office/powerpoint/2010/main" val="299204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Programmed computer functions require a computer programmed with an “algorithm” to perform the function.   In the context of programmed functions, an algorithm is a step-by-step procedure for accomplishing a given result.  An algorithm may be expressed in various ways, provided the description sets forth a sufficient step-by-step procedure for accomplishing the result.  </a:t>
            </a:r>
          </a:p>
          <a:p>
            <a:endParaRPr lang="en-US" sz="1400" dirty="0" smtClean="0"/>
          </a:p>
          <a:p>
            <a:r>
              <a:rPr lang="en-US" sz="1400" dirty="0" smtClean="0"/>
              <a:t>The adequacy and amount of disclosure required of the algorithm should be evaluated on a case-by-case basis.  The amount of detail required depends on the subject matter in view of the existing knowledge in the field. The specification can express the algorithm in any understandable terms including mathematical formulas, prose or as flow charts, for example.  [Finisar Corp. v. DirecTV Group Inc., 86 USPQ2d 1609, 1623, (Fed. Cir. 2008)] Any manner of disclosure that provides a sufficient explanation of how the function is accomplished is acceptable “structure.”  </a:t>
            </a:r>
          </a:p>
          <a:p>
            <a:endParaRPr lang="en-US" sz="1400" dirty="0" smtClean="0"/>
          </a:p>
          <a:p>
            <a:r>
              <a:rPr lang="en-US" sz="1400" dirty="0" smtClean="0"/>
              <a:t>It is important to remember that the disclosure must identify the way the inventor performs the function, whether or not a skilled artisan might otherwise be able to glean another way from other sources or his or her own understanding. The reason that disclosure of the specific algorithm is required is precisely because various ways might exist to perform the function.  The quid pro quo of 112f is that the applicant is permitted to recite claim limitations using purely functional terms provided that the supporting specification specifically identifies the structure (including an algorithm for specialized functions) that performs the claimed function.  When using section 112(f) claiming, the public is entitled to know which way of performing the function is covered by the patent claims.  </a:t>
            </a:r>
          </a:p>
          <a:p>
            <a:endParaRPr lang="en-US" sz="1400" dirty="0" smtClean="0"/>
          </a:p>
          <a:p>
            <a:r>
              <a:rPr lang="en-US" sz="1400" dirty="0" smtClean="0"/>
              <a:t>If it is determined that the algorithm is missing or insufficient, reasons should be placed on the record as to the specific deficiency.   For example, the Office action can state “the specialized function of x requires disclosure of an algorithm, but the specification does not describe any procedure for performing function x.”</a:t>
            </a:r>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35</a:t>
            </a:fld>
            <a:endParaRPr lang="en-US" dirty="0"/>
          </a:p>
        </p:txBody>
      </p:sp>
    </p:spTree>
    <p:extLst>
      <p:ext uri="{BB962C8B-B14F-4D97-AF65-F5344CB8AC3E}">
        <p14:creationId xmlns:p14="http://schemas.microsoft.com/office/powerpoint/2010/main" val="415932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Computer-implemented functions fall into two general types:  The first type are specialized functions.  These are functions other than those commonly known in the art.  Courts often describe these functions as requiring “special programming” in order for a general purpose computer or computer component to perform the function.  An example of a specialized function is a “means for matching incoming orders with inventory on a pro rata basis.”  Special programming is typically described as the algorithm by which the computer operates.  [Example derived from Chicago Board Options Exchange v. Int. Securities Exchange (Fed. Cir. 2014)]</a:t>
            </a:r>
          </a:p>
          <a:p>
            <a:endParaRPr lang="en-US" sz="1400" dirty="0" smtClean="0"/>
          </a:p>
          <a:p>
            <a:r>
              <a:rPr lang="en-US" sz="1400" dirty="0" smtClean="0"/>
              <a:t>The second type are non-specialized functions.  Those are functions known by those of ordinary skill in the art as being commonly performed by a general purpose computer or computer component.  An example of a non-specialized function is a “means for storing data.”</a:t>
            </a:r>
          </a:p>
          <a:p>
            <a:endParaRPr lang="en-US" sz="1400" dirty="0" smtClean="0"/>
          </a:p>
          <a:p>
            <a:r>
              <a:rPr lang="en-US" sz="1400" dirty="0" smtClean="0"/>
              <a:t>It is critical to focus on the entire claimed function when evaluating whether the function is specialized or non-specialized.  More detailed functions are usually specialized.  </a:t>
            </a:r>
          </a:p>
          <a:p>
            <a:endParaRPr lang="en-US" sz="1400" dirty="0" smtClean="0"/>
          </a:p>
          <a:p>
            <a:r>
              <a:rPr lang="en-US" sz="1400" dirty="0" smtClean="0"/>
              <a:t>Next we will look at what level of disclosure of supporting structure is required for each type of function. </a:t>
            </a:r>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36</a:t>
            </a:fld>
            <a:endParaRPr lang="en-US" dirty="0"/>
          </a:p>
        </p:txBody>
      </p:sp>
    </p:spTree>
    <p:extLst>
      <p:ext uri="{BB962C8B-B14F-4D97-AF65-F5344CB8AC3E}">
        <p14:creationId xmlns:p14="http://schemas.microsoft.com/office/powerpoint/2010/main" val="225784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corresponding structure in the specification that supports a § 112(f) limitation that recites a specialized function is a general purpose computer or computer component along with the algorithm that the computer uses to perform the claimed specialized function.  Looking back to the example of the specialized function, sufficient supporting structure for a “means for matching incoming orders with inventory on a pro rata basis” would be a processor and the algorithm by which the processor performed the matching function.  A bare disclosure of a general purpose computer would not be sufficient because such a basic processing device would require special programming in order to accomplish the matching function. </a:t>
            </a:r>
          </a:p>
          <a:p>
            <a:endParaRPr lang="en-US" dirty="0" smtClean="0"/>
          </a:p>
          <a:p>
            <a:r>
              <a:rPr lang="en-US" dirty="0" smtClean="0"/>
              <a:t>It is important to note that the disclosure requirement under § 112(f) is not satisfied by a statement by applicant that one of ordinary skill in the art could devise an algorithm to perform the specialized programmed function.  </a:t>
            </a:r>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37</a:t>
            </a:fld>
            <a:endParaRPr lang="en-US" dirty="0"/>
          </a:p>
        </p:txBody>
      </p:sp>
    </p:spTree>
    <p:extLst>
      <p:ext uri="{BB962C8B-B14F-4D97-AF65-F5344CB8AC3E}">
        <p14:creationId xmlns:p14="http://schemas.microsoft.com/office/powerpoint/2010/main" val="308488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specialized function must be supported in the specification by the computer </a:t>
            </a:r>
            <a:r>
              <a:rPr lang="en-US" u="sng" dirty="0" smtClean="0"/>
              <a:t>and</a:t>
            </a:r>
            <a:r>
              <a:rPr lang="en-US" dirty="0" smtClean="0"/>
              <a:t> the algorithm that the computer uses to perform the claimed specialized function.  </a:t>
            </a:r>
            <a:r>
              <a:rPr lang="en-US" b="1" dirty="0" smtClean="0"/>
              <a:t>The default rule for § 112(f) programmed computer claim limitations is to require disclosure</a:t>
            </a:r>
            <a:r>
              <a:rPr lang="en-US" b="1" baseline="0" dirty="0" smtClean="0"/>
              <a:t> of an algorithm when special programming is needed to perform the claimed function</a:t>
            </a:r>
            <a:r>
              <a:rPr lang="en-US" b="1" dirty="0" smtClean="0"/>
              <a:t>.</a:t>
            </a:r>
            <a:r>
              <a:rPr lang="en-US" baseline="0" dirty="0" smtClean="0"/>
              <a:t>  The reason that this is the default rule is that d</a:t>
            </a:r>
            <a:r>
              <a:rPr lang="en-US" dirty="0" smtClean="0"/>
              <a:t>isclosure of the step by step procedure for specialized functions establishes clear, definite boundaries and notifies the public of the claim scope.</a:t>
            </a:r>
            <a:r>
              <a:rPr lang="en-US" baseline="0" dirty="0" smtClean="0"/>
              <a:t>   </a:t>
            </a:r>
            <a:r>
              <a:rPr lang="en-US" dirty="0" smtClean="0"/>
              <a:t>“Claiming a processor to perform a specialized function without disclosing the internal structure of the processor in the form of an algorithm, results in claims that exhibit the ‘overbreadth inherent in open-ended functional claims’”  </a:t>
            </a:r>
            <a:r>
              <a:rPr lang="en-US" i="1" dirty="0" smtClean="0"/>
              <a:t>Halliburton Energy Services v. M-I</a:t>
            </a:r>
            <a:r>
              <a:rPr lang="en-US" i="1" baseline="0" dirty="0" smtClean="0"/>
              <a:t> LLC</a:t>
            </a:r>
            <a:r>
              <a:rPr lang="en-US" i="1" dirty="0" smtClean="0"/>
              <a:t>, </a:t>
            </a:r>
            <a:r>
              <a:rPr lang="en-US" i="0" dirty="0" smtClean="0"/>
              <a:t>514 F.3d 1244, 1256 n.7 (Fed. Cir. 2008).  Disclosing the algorithm for a specialized function</a:t>
            </a:r>
            <a:r>
              <a:rPr lang="en-US" i="0" baseline="0" dirty="0" smtClean="0"/>
              <a:t> is the </a:t>
            </a:r>
            <a:r>
              <a:rPr lang="en-US" i="1" baseline="0" dirty="0" smtClean="0"/>
              <a:t>quid pro quo</a:t>
            </a:r>
            <a:r>
              <a:rPr lang="en-US" i="0" baseline="0" dirty="0" smtClean="0"/>
              <a:t> for the ability to claim an element in purely functional terms.  </a:t>
            </a:r>
            <a:endParaRPr lang="en-US" i="0" dirty="0" smtClean="0"/>
          </a:p>
          <a:p>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38</a:t>
            </a:fld>
            <a:endParaRPr lang="en-US" dirty="0"/>
          </a:p>
        </p:txBody>
      </p:sp>
    </p:spTree>
    <p:extLst>
      <p:ext uri="{BB962C8B-B14F-4D97-AF65-F5344CB8AC3E}">
        <p14:creationId xmlns:p14="http://schemas.microsoft.com/office/powerpoint/2010/main" val="308488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 non-specialized computer function can be adequately supported in the specification by a general purpose computer only.  This applies to functions that can be accomplished by any general purpose computer without special programming.  It is only in rare circumstances that an</a:t>
            </a:r>
            <a:r>
              <a:rPr lang="en-US" sz="1400" baseline="0" dirty="0" smtClean="0"/>
              <a:t> algorithm need not be disclosed.  </a:t>
            </a:r>
            <a:r>
              <a:rPr lang="en-US" sz="1400" dirty="0" smtClean="0"/>
              <a:t>In those situations, the Office action should make the record clear,</a:t>
            </a:r>
            <a:r>
              <a:rPr lang="en-US" sz="1400" baseline="0" dirty="0" smtClean="0"/>
              <a:t> if necessary, </a:t>
            </a:r>
            <a:r>
              <a:rPr lang="en-US" sz="1400" dirty="0" smtClean="0"/>
              <a:t>that the function is a non-specialized</a:t>
            </a:r>
            <a:r>
              <a:rPr lang="en-US" sz="1400" baseline="0" dirty="0" smtClean="0"/>
              <a:t> </a:t>
            </a:r>
            <a:r>
              <a:rPr lang="en-US" sz="1400" dirty="0" smtClean="0"/>
              <a:t>function and therefore no disclosure of an algorithm is required.  In those situations, known prior art devices (any general purpose computer) that perform the claimed function would anticipate the limitation.</a:t>
            </a:r>
          </a:p>
          <a:p>
            <a:endParaRPr lang="en-US" sz="1400" dirty="0" smtClean="0">
              <a:solidFill>
                <a:schemeClr val="tx2">
                  <a:lumMod val="10000"/>
                </a:schemeClr>
              </a:solidFill>
            </a:endParaRPr>
          </a:p>
          <a:p>
            <a:r>
              <a:rPr lang="en-US" sz="1400" b="1" i="1" dirty="0" smtClean="0">
                <a:solidFill>
                  <a:schemeClr val="tx2">
                    <a:lumMod val="10000"/>
                  </a:schemeClr>
                </a:solidFill>
              </a:rPr>
              <a:t>There is no bright line rule for identifying </a:t>
            </a:r>
            <a:r>
              <a:rPr lang="en-US" sz="1400" b="1" i="1" baseline="0" dirty="0" smtClean="0">
                <a:solidFill>
                  <a:schemeClr val="tx2">
                    <a:lumMod val="10000"/>
                  </a:schemeClr>
                </a:solidFill>
              </a:rPr>
              <a:t>a non-specialized function</a:t>
            </a:r>
            <a:r>
              <a:rPr lang="en-US" sz="1400" baseline="0" dirty="0" smtClean="0">
                <a:solidFill>
                  <a:schemeClr val="tx2">
                    <a:lumMod val="10000"/>
                  </a:schemeClr>
                </a:solidFill>
              </a:rPr>
              <a:t>. As always, t</a:t>
            </a:r>
            <a:r>
              <a:rPr lang="en-US" sz="1400" dirty="0" smtClean="0">
                <a:solidFill>
                  <a:schemeClr val="tx2">
                    <a:lumMod val="10000"/>
                  </a:schemeClr>
                </a:solidFill>
              </a:rPr>
              <a:t>he claim must </a:t>
            </a:r>
            <a:r>
              <a:rPr lang="en-US" sz="1400" baseline="0" dirty="0" smtClean="0">
                <a:solidFill>
                  <a:schemeClr val="tx2">
                    <a:lumMod val="10000"/>
                  </a:schemeClr>
                </a:solidFill>
              </a:rPr>
              <a:t>be interpreted </a:t>
            </a:r>
            <a:r>
              <a:rPr lang="en-US" sz="1400" u="none" baseline="0" dirty="0" smtClean="0">
                <a:solidFill>
                  <a:schemeClr val="tx2">
                    <a:lumMod val="10000"/>
                  </a:schemeClr>
                </a:solidFill>
              </a:rPr>
              <a:t>in light of the specification as it would be interpreted </a:t>
            </a:r>
            <a:r>
              <a:rPr lang="en-US" sz="1400" baseline="0" dirty="0" smtClean="0">
                <a:solidFill>
                  <a:schemeClr val="tx2">
                    <a:lumMod val="10000"/>
                  </a:schemeClr>
                </a:solidFill>
              </a:rPr>
              <a:t>by one of ordinary skill in the art </a:t>
            </a:r>
            <a:r>
              <a:rPr lang="en-US" sz="1400" u="none" baseline="0" dirty="0" smtClean="0">
                <a:solidFill>
                  <a:schemeClr val="tx2">
                    <a:lumMod val="10000"/>
                  </a:schemeClr>
                </a:solidFill>
              </a:rPr>
              <a:t>at the time of the invention</a:t>
            </a:r>
            <a:r>
              <a:rPr lang="en-US" sz="1400" baseline="0" dirty="0" smtClean="0">
                <a:solidFill>
                  <a:schemeClr val="tx2">
                    <a:lumMod val="10000"/>
                  </a:schemeClr>
                </a:solidFill>
              </a:rPr>
              <a:t>.  </a:t>
            </a:r>
            <a:r>
              <a:rPr lang="en-US" sz="1400" b="1" i="1" baseline="0" dirty="0" smtClean="0">
                <a:solidFill>
                  <a:schemeClr val="tx2">
                    <a:lumMod val="10000"/>
                  </a:schemeClr>
                </a:solidFill>
              </a:rPr>
              <a:t>Thus, if the examiner has any doubt as to whether a general purpose computer without any special programming can perform the function, an algorithm should be required</a:t>
            </a:r>
            <a:r>
              <a:rPr lang="en-US" sz="1400" baseline="0" dirty="0" smtClean="0">
                <a:solidFill>
                  <a:schemeClr val="tx2">
                    <a:lumMod val="10000"/>
                  </a:schemeClr>
                </a:solidFill>
              </a:rPr>
              <a:t>. </a:t>
            </a:r>
            <a:r>
              <a:rPr lang="en-US" sz="1400" baseline="0" dirty="0" smtClean="0"/>
              <a:t>If the applicant persuasively responds with evidence that the function is a non-specialized function, the algorithm requirement can be withdrawn and a general purpose computer can be applied to meet the limitation.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39</a:t>
            </a:fld>
            <a:endParaRPr lang="en-US" dirty="0"/>
          </a:p>
        </p:txBody>
      </p:sp>
    </p:spTree>
    <p:extLst>
      <p:ext uri="{BB962C8B-B14F-4D97-AF65-F5344CB8AC3E}">
        <p14:creationId xmlns:p14="http://schemas.microsoft.com/office/powerpoint/2010/main" val="272143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a:t>
            </a:r>
            <a:r>
              <a:rPr lang="en-US" sz="1400" baseline="0" dirty="0" smtClean="0"/>
              <a:t> 2011, the Office issued Supplemental Guidelines on 112 to emphasize the importance of clarity and to remind examiners that 112 is a powerful tool during prosecution to ensure that claims have clearly defined boundaries before they issue.   </a:t>
            </a:r>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9</a:t>
            </a:fld>
            <a:endParaRPr lang="en-US" dirty="0"/>
          </a:p>
        </p:txBody>
      </p:sp>
    </p:spTree>
    <p:extLst>
      <p:ext uri="{BB962C8B-B14F-4D97-AF65-F5344CB8AC3E}">
        <p14:creationId xmlns:p14="http://schemas.microsoft.com/office/powerpoint/2010/main" val="3890445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corresponding structure in the specification that supports a § 112(f) limitation that recites a non-specialized function is a general purpose computer or a known computer component that is recognized by those of ordinary skill in the art as typically including structure and basic programming, if needed, to perform the claimed function.  For non-specialized functions, no disclosure of a specific algorithm is required.  </a:t>
            </a:r>
          </a:p>
          <a:p>
            <a:endParaRPr lang="en-US" sz="1400" dirty="0" smtClean="0"/>
          </a:p>
          <a:p>
            <a:r>
              <a:rPr lang="en-US" sz="1400" dirty="0" smtClean="0"/>
              <a:t>As an example, for a “means for storing data,” sufficient supporting structure for this limitation could be a known memory device, such as a RAM, that would be recognized by those skilled in the art as sufficient structure for storing data.  Another example of a non-specialized function would be “means for inputting data” with a specification that states that data is input by a keyboard.  Those of ordinary skill in the computer art would recognize a keyboard, that is typically installed with standard operating software, as sufficient structure for inputting data.  Thus, disclosure of the keyboard would be sufficient.   It can be beneficial to add a statement on the record that the identified general purpose computer or component is sufficient to perform the claimed non-specialized function. </a:t>
            </a:r>
          </a:p>
          <a:p>
            <a:endParaRPr lang="en-US" sz="1400" dirty="0" smtClean="0"/>
          </a:p>
          <a:p>
            <a:r>
              <a:rPr lang="en-US" sz="1400" dirty="0" smtClean="0"/>
              <a:t>Of course, interpreting a claim, including determining whether a claim recites a non-specialized or specialized function, always requires analyzing the terms from the perspective of one of ordinary skill in the art in the context of the inventor’s specification.  If the invention is directed to a new type of memory device, then a means for storing will likely require more support than simply a RAM, especially if the novelty rests in a new type of storage hardware or software.  </a:t>
            </a:r>
          </a:p>
          <a:p>
            <a:endParaRPr lang="en-US" sz="1400" dirty="0" smtClean="0"/>
          </a:p>
          <a:p>
            <a:r>
              <a:rPr lang="en-US" sz="1400" dirty="0" smtClean="0"/>
              <a:t>Every claim limitation will be interpreted differently based on its own unique set of facts. </a:t>
            </a:r>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40</a:t>
            </a:fld>
            <a:endParaRPr lang="en-US" dirty="0"/>
          </a:p>
        </p:txBody>
      </p:sp>
    </p:spTree>
    <p:extLst>
      <p:ext uri="{BB962C8B-B14F-4D97-AF65-F5344CB8AC3E}">
        <p14:creationId xmlns:p14="http://schemas.microsoft.com/office/powerpoint/2010/main" val="2721439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All of these training modules are on our</a:t>
            </a:r>
            <a:r>
              <a:rPr lang="en-US" sz="1400" baseline="0" dirty="0" smtClean="0"/>
              <a:t> website.  You can get there from the main page using the radio button on the left side of the screen that is labeled Patent Examiner Guidance.  It will also reflect the latest posting. </a:t>
            </a:r>
            <a:endParaRPr lang="en-US" sz="1400"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41</a:t>
            </a:fld>
            <a:endParaRPr lang="en-US" dirty="0"/>
          </a:p>
        </p:txBody>
      </p:sp>
    </p:spTree>
    <p:extLst>
      <p:ext uri="{BB962C8B-B14F-4D97-AF65-F5344CB8AC3E}">
        <p14:creationId xmlns:p14="http://schemas.microsoft.com/office/powerpoint/2010/main" val="400409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Clicking the radio button gets you to this page that lists all of the current guidance available</a:t>
            </a:r>
            <a:r>
              <a:rPr lang="en-US" sz="1400" baseline="0" dirty="0" smtClean="0"/>
              <a:t> to examiners.  Of course, the MPEP is also available and will include guidance materials as appropriate when ever it is updated.  For example, the 2011 guidelines have been incorporated as have the principles from this training in the last edition.  </a:t>
            </a:r>
            <a:endParaRPr lang="en-US" sz="1400"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42</a:t>
            </a:fld>
            <a:endParaRPr lang="en-US" dirty="0"/>
          </a:p>
        </p:txBody>
      </p:sp>
    </p:spTree>
    <p:extLst>
      <p:ext uri="{BB962C8B-B14F-4D97-AF65-F5344CB8AC3E}">
        <p14:creationId xmlns:p14="http://schemas.microsoft.com/office/powerpoint/2010/main" val="4004090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All of the initiatives</a:t>
            </a:r>
            <a:r>
              <a:rPr lang="en-US" sz="1400" baseline="0" dirty="0" smtClean="0"/>
              <a:t> I talked about today are explained in more detail on our website.  We also have a training feedback mailbox where the public can submit comments.  </a:t>
            </a:r>
            <a:endParaRPr lang="en-US" sz="1400"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45</a:t>
            </a:fld>
            <a:endParaRPr lang="en-US" dirty="0"/>
          </a:p>
        </p:txBody>
      </p:sp>
    </p:spTree>
    <p:extLst>
      <p:ext uri="{BB962C8B-B14F-4D97-AF65-F5344CB8AC3E}">
        <p14:creationId xmlns:p14="http://schemas.microsoft.com/office/powerpoint/2010/main" val="400409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a:xfrm>
            <a:off x="0" y="0"/>
            <a:ext cx="361" cy="361"/>
          </a:xfrm>
        </p:spPr>
        <p:txBody>
          <a:bodyPr wrap="square" lIns="90000" tIns="45000" rIns="90000" bIns="45000" anchor="t"/>
          <a:lstStyle/>
          <a:p>
            <a:pPr algn="l"/>
            <a:fld id="{85E25EA8-EE2A-46E5-AE08-A442AEBF4C6C}" type="slidenum">
              <a:rPr>
                <a:solidFill>
                  <a:prstClr val="black"/>
                </a:solidFill>
              </a:rPr>
              <a:pPr algn="l"/>
              <a:t>53</a:t>
            </a:fld>
            <a:endParaRPr lang="en-US" sz="2000" b="1">
              <a:solidFill>
                <a:srgbClr val="000000"/>
              </a:solidFill>
              <a:latin typeface="Arial" pitchFamily="18"/>
              <a:ea typeface="+mn-ea" pitchFamily="2"/>
              <a:cs typeface="Arial" pitchFamily="2"/>
            </a:endParaRPr>
          </a:p>
        </p:txBody>
      </p:sp>
      <p:sp>
        <p:nvSpPr>
          <p:cNvPr id="3" name="Slide Image Placeholder 2"/>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4" name="Rectangle 3"/>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54</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55</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56</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57</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58</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first two training modules that were delivered last year are:  </a:t>
            </a:r>
          </a:p>
          <a:p>
            <a:endParaRPr lang="en-US" sz="1400" dirty="0" smtClean="0"/>
          </a:p>
          <a:p>
            <a:r>
              <a:rPr lang="en-US" sz="1400" dirty="0" smtClean="0"/>
              <a:t>Identifying § 112(f) limitations, which corresponds to the first theme of cases I discussed earlier.   This training was directed to recognizing § 112(f) limitations that do not use classic “means for” phrasing and how to interpret “generic placeholders” that serve as substitutes for means (e.g., unit, mechanism).  </a:t>
            </a:r>
          </a:p>
          <a:p>
            <a:endParaRPr lang="en-US" sz="1400" dirty="0" smtClean="0"/>
          </a:p>
          <a:p>
            <a:r>
              <a:rPr lang="en-US" sz="1400" dirty="0" smtClean="0"/>
              <a:t>The second module is directed to clarifying the record by placing remarks in the file regarding when § 112(f) is, or is not, invoked.  This includes establishing the presumptions on the record based on use of “means” and providing explanatory remarks when the presumptions are rebutted.</a:t>
            </a:r>
          </a:p>
          <a:p>
            <a:endParaRPr lang="en-US" sz="1400" dirty="0" smtClean="0"/>
          </a:p>
          <a:p>
            <a:r>
              <a:rPr lang="en-US" sz="1400" dirty="0" smtClean="0"/>
              <a:t>Example of the presumptions form paragraph:</a:t>
            </a:r>
          </a:p>
          <a:p>
            <a:r>
              <a:rPr lang="en-US" sz="1400" dirty="0" smtClean="0"/>
              <a:t>¶  7.30.04  Use of “Means” (or “Step for”) in Claim Drafting and Rebuttable Presumptions Raised</a:t>
            </a:r>
          </a:p>
          <a:p>
            <a:r>
              <a:rPr lang="en-US" sz="1400" dirty="0" smtClean="0"/>
              <a:t>   Use of the word “means” (or “step for”) in a claim with functional language creates a rebuttable presumption that the claim element is to be treated in accordance with 35 U.S.C. § 112(f) (pre-AIA 35 U.S.C. 112, sixth paragraph).  The presumption that § 112(f) (pre-AIA § 112, sixth paragraph) is invoked is rebutted when the function is recited with sufficient structure, material, or acts within the claim itself to entirely perform the recited function.  </a:t>
            </a:r>
          </a:p>
          <a:p>
            <a:r>
              <a:rPr lang="en-US" sz="1400" dirty="0" smtClean="0"/>
              <a:t>   Absence of the word “means” (or “step for”) in a claim creates a rebuttable presumption that the claim element is not to be treated in accordance with 35 U.S.C. § 112(f) (pre-AIA 35 U.S.C. 112, sixth paragraph).  The presumption that § 112(f) (pre-AIA § 112, sixth paragraph) is not invoked is rebutted when the claim element recites function but fails to recite sufficiently definite structure, material or acts to perform that function. </a:t>
            </a:r>
          </a:p>
          <a:p>
            <a:r>
              <a:rPr lang="en-US" sz="1400" dirty="0" smtClean="0"/>
              <a:t>   Claim elements in this application that use the word “means” (or “step for”) are presumed to invoke § 112(f) except as otherwise indicated in an Office action.  Similarly, claim elements that do not use the word “means” (or “step for”) are presumed not to invoke § 112(f) except as otherwise indicated in an Office action. </a:t>
            </a:r>
          </a:p>
          <a:p>
            <a:endParaRPr lang="en-US" sz="1400" dirty="0"/>
          </a:p>
        </p:txBody>
      </p:sp>
    </p:spTree>
    <p:extLst>
      <p:ext uri="{BB962C8B-B14F-4D97-AF65-F5344CB8AC3E}">
        <p14:creationId xmlns:p14="http://schemas.microsoft.com/office/powerpoint/2010/main" val="1824460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59</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60</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61</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62</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63</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1" cy="361"/>
          </a:xfrm>
        </p:spPr>
        <p:txBody>
          <a:bodyPr wrap="square" lIns="90000" tIns="45000" rIns="90000" bIns="45000" anchor="t"/>
          <a:lstStyle/>
          <a:p>
            <a:pPr algn="l"/>
            <a:fld id="{29C35390-E5B2-4EDA-9A54-8DE376D15668}" type="slidenum">
              <a:rPr>
                <a:solidFill>
                  <a:prstClr val="black"/>
                </a:solidFill>
              </a:rPr>
              <a:pPr algn="l"/>
              <a:t>64</a:t>
            </a:fld>
            <a:endParaRPr lang="en-US" sz="2000" b="1">
              <a:solidFill>
                <a:srgbClr val="000000"/>
              </a:solidFill>
              <a:latin typeface="Arial" pitchFamily="18"/>
              <a:ea typeface="+mn-ea" pitchFamily="2"/>
              <a:cs typeface="Arial" pitchFamily="2"/>
            </a:endParaRPr>
          </a:p>
        </p:txBody>
      </p:sp>
      <p:sp>
        <p:nvSpPr>
          <p:cNvPr id="5" name="Footer Placeholder 4"/>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1" cy="361"/>
          </a:xfrm>
        </p:spPr>
        <p:txBody>
          <a:bodyPr wrap="square" lIns="90000" tIns="45000" rIns="90000" bIns="45000" anchor="t"/>
          <a:lstStyle/>
          <a:p>
            <a:pPr lvl="0"/>
            <a:endParaRPr lang="en-US"/>
          </a:p>
        </p:txBody>
      </p:sp>
      <p:sp>
        <p:nvSpPr>
          <p:cNvPr id="4" name="Footer Placeholder 3"/>
          <p:cNvSpPr txBox="1">
            <a:spLocks noGrp="1"/>
          </p:cNvSpPr>
          <p:nvPr>
            <p:ph type="ftr" sz="quarter" idx="9"/>
          </p:nvPr>
        </p:nvSpPr>
        <p:spPr>
          <a:xfrm>
            <a:off x="0" y="0"/>
            <a:ext cx="361" cy="361"/>
          </a:xfrm>
        </p:spPr>
        <p:txBody>
          <a:bodyPr wrap="square" lIns="90000" tIns="45000" rIns="90000" bIns="45000" anchor="t"/>
          <a:lstStyle/>
          <a:p>
            <a:r>
              <a:rPr lang="en-US" sz="2000" b="1">
                <a:solidFill>
                  <a:srgbClr val="000000"/>
                </a:solidFill>
                <a:latin typeface="Arial" pitchFamily="18"/>
                <a:ea typeface="+mn-ea" pitchFamily="2"/>
                <a:cs typeface="Arial" pitchFamily="2"/>
              </a:rPr>
              <a:t>Oracle Corporation - Proprietary and Confidential</a:t>
            </a:r>
          </a:p>
        </p:txBody>
      </p:sp>
      <p:sp>
        <p:nvSpPr>
          <p:cNvPr id="5" name="Slide Number Placeholder 4"/>
          <p:cNvSpPr txBox="1">
            <a:spLocks noGrp="1"/>
          </p:cNvSpPr>
          <p:nvPr>
            <p:ph type="sldNum" sz="quarter" idx="8"/>
          </p:nvPr>
        </p:nvSpPr>
        <p:spPr>
          <a:xfrm>
            <a:off x="0" y="0"/>
            <a:ext cx="361" cy="361"/>
          </a:xfrm>
        </p:spPr>
        <p:txBody>
          <a:bodyPr wrap="square" lIns="90000" tIns="45000" rIns="90000" bIns="45000" anchor="t"/>
          <a:lstStyle/>
          <a:p>
            <a:pPr algn="l"/>
            <a:fld id="{589345C6-E031-49E2-9B30-D29F9AF6C46A}" type="slidenum">
              <a:rPr>
                <a:solidFill>
                  <a:prstClr val="black"/>
                </a:solidFill>
              </a:rPr>
              <a:pPr algn="l"/>
              <a:t>65</a:t>
            </a:fld>
            <a:endParaRPr lang="en-US" sz="2000" b="1">
              <a:solidFill>
                <a:srgbClr val="000000"/>
              </a:solidFill>
              <a:latin typeface="Arial" pitchFamily="18"/>
              <a:ea typeface="+mn-ea" pitchFamily="2"/>
              <a:cs typeface="Arial" pitchFamily="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CBAFB-3AF5-434A-A640-D7564B465960}" type="slidenum">
              <a:rPr lang="en-US" smtClean="0"/>
              <a:t>69</a:t>
            </a:fld>
            <a:endParaRPr lang="en-US" dirty="0"/>
          </a:p>
        </p:txBody>
      </p:sp>
    </p:spTree>
    <p:extLst>
      <p:ext uri="{BB962C8B-B14F-4D97-AF65-F5344CB8AC3E}">
        <p14:creationId xmlns:p14="http://schemas.microsoft.com/office/powerpoint/2010/main" val="2667253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CBAFB-3AF5-434A-A640-D7564B465960}"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282155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next module focused on § 112(f) and addresses how to interpret § 112(f) limitations under the broadest reasonable interpretation (BRI) standard, evaluating equivalents, and determining whether a § 112(f) limitation is definite under § 112(b).  </a:t>
            </a:r>
          </a:p>
          <a:p>
            <a:endParaRPr lang="en-US" sz="1400" dirty="0" smtClean="0"/>
          </a:p>
          <a:p>
            <a:r>
              <a:rPr lang="en-US" sz="1400" dirty="0" smtClean="0"/>
              <a:t>The final 112(f) module focused on computer-implemented (or software) § 112(f) limitations.  It deals specifically with determining whether a sufficient algorithm is provided to support a software function.</a:t>
            </a:r>
          </a:p>
          <a:p>
            <a:endParaRPr lang="en-US" dirty="0"/>
          </a:p>
        </p:txBody>
      </p:sp>
    </p:spTree>
    <p:extLst>
      <p:ext uri="{BB962C8B-B14F-4D97-AF65-F5344CB8AC3E}">
        <p14:creationId xmlns:p14="http://schemas.microsoft.com/office/powerpoint/2010/main" val="182446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Next</a:t>
            </a:r>
            <a:r>
              <a:rPr lang="en-US" sz="1400" baseline="0" dirty="0" smtClean="0"/>
              <a:t> I am going to do a tasting menu of the training modules to give you a flavor of what the examiners received.  These are selected slides, in some cases slightly revised to make sense in this context, of the modules available on our website.  Please review the original slides and CBTs for the full effect.  I have not included the review slides or the specific examples that are discussed in the modules.  </a:t>
            </a:r>
          </a:p>
          <a:p>
            <a:r>
              <a:rPr lang="en-US" sz="1400" dirty="0" smtClean="0"/>
              <a:t>The first module is directed to identifying limitations that</a:t>
            </a:r>
            <a:r>
              <a:rPr lang="en-US" sz="1400" baseline="0" dirty="0" smtClean="0"/>
              <a:t> invoke 112(f).  This module is an o</a:t>
            </a:r>
            <a:r>
              <a:rPr lang="en-US" sz="1400" dirty="0" smtClean="0"/>
              <a:t>verview of 112(f) for Means-type Claims.  It is intended to reinforce the 2011 § 112 Supplemental Guidelines and training, especially with respect to boundaries for functional claim language.  This</a:t>
            </a:r>
            <a:r>
              <a:rPr lang="en-US" sz="1400" baseline="0" dirty="0" smtClean="0"/>
              <a:t> training is m</a:t>
            </a:r>
            <a:r>
              <a:rPr lang="en-US" sz="1400" dirty="0" smtClean="0"/>
              <a:t>otivated by public concerns over claim clarity and is critical for examination under the Broadest Reasonable Interpretation (BRI) standard.</a:t>
            </a:r>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16</a:t>
            </a:fld>
            <a:endParaRPr lang="en-US" dirty="0"/>
          </a:p>
        </p:txBody>
      </p:sp>
    </p:spTree>
    <p:extLst>
      <p:ext uri="{BB962C8B-B14F-4D97-AF65-F5344CB8AC3E}">
        <p14:creationId xmlns:p14="http://schemas.microsoft.com/office/powerpoint/2010/main" val="78528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this module, the 3 prong analysis for identifying</a:t>
            </a:r>
            <a:r>
              <a:rPr lang="en-US" sz="1400" baseline="0" dirty="0" smtClean="0"/>
              <a:t> means-type claims is reviewed from </a:t>
            </a:r>
            <a:r>
              <a:rPr lang="en-US" sz="1400" dirty="0" smtClean="0"/>
              <a:t>MPEP 2181(I). </a:t>
            </a:r>
          </a:p>
          <a:p>
            <a:r>
              <a:rPr lang="en-US" sz="1400" dirty="0" smtClean="0"/>
              <a:t>A claim limitation should be interpreted according to 112(f) if it meets the following 3-Prong analysis:</a:t>
            </a:r>
          </a:p>
          <a:p>
            <a:r>
              <a:rPr lang="en-US" sz="1400" dirty="0" smtClean="0"/>
              <a:t>the claim limitation uses the phrase “means” or a term used as a substitute for “means” that is a generic placeholder;</a:t>
            </a:r>
          </a:p>
          <a:p>
            <a:r>
              <a:rPr lang="en-US" sz="1400" dirty="0" smtClean="0"/>
              <a:t>the phrase “means” or the substitute term is modified by functional language, typically linked by the transition word “for” or another linking word; and</a:t>
            </a:r>
          </a:p>
          <a:p>
            <a:r>
              <a:rPr lang="en-US" sz="1400" dirty="0" smtClean="0"/>
              <a:t>the phrase “means” or the substitute term is not modified by sufficient structure or material for performing the claimed function.</a:t>
            </a:r>
          </a:p>
          <a:p>
            <a:endParaRPr lang="en-US" sz="1400" dirty="0" smtClean="0"/>
          </a:p>
          <a:p>
            <a:pPr defTabSz="931774">
              <a:defRPr/>
            </a:pPr>
            <a:r>
              <a:rPr lang="en-US" sz="1400" dirty="0" smtClean="0"/>
              <a:t>For a term to be considered a substitute for “means”, and lack sufficient structure for performing the function, it must</a:t>
            </a:r>
            <a:r>
              <a:rPr lang="en-US" sz="1400" baseline="0" dirty="0" smtClean="0"/>
              <a:t> </a:t>
            </a:r>
            <a:r>
              <a:rPr lang="en-US" sz="1400" dirty="0" smtClean="0"/>
              <a:t>be a generic placeholder and not limit the scope of the claim to any specific manner/structure for performing the claimed function.  It is important to remember that there are no absolutes in the determination of terms used as a substitute for “means”  that serve as generic placeholders.  The examiner must carefully consider the term in light of the specification and the commonly accepted meaning in the technology. Every application will turn on its own facts. </a:t>
            </a:r>
          </a:p>
          <a:p>
            <a:endParaRPr lang="en-US" sz="1400" dirty="0" smtClean="0"/>
          </a:p>
          <a:p>
            <a:r>
              <a:rPr lang="en-US" sz="1400" dirty="0" smtClean="0"/>
              <a:t>Failure to meet the 3-prong analysis simply means that the claim limitation will not be interpreted under 112(f) as a means-plus-function limitation. </a:t>
            </a:r>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17</a:t>
            </a:fld>
            <a:endParaRPr lang="en-US" dirty="0"/>
          </a:p>
        </p:txBody>
      </p:sp>
    </p:spTree>
    <p:extLst>
      <p:ext uri="{BB962C8B-B14F-4D97-AF65-F5344CB8AC3E}">
        <p14:creationId xmlns:p14="http://schemas.microsoft.com/office/powerpoint/2010/main" val="298328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module also explains the rebuttable presumptions</a:t>
            </a:r>
            <a:r>
              <a:rPr lang="en-US" sz="1400" baseline="0" dirty="0" smtClean="0"/>
              <a:t> associated with 112(f).</a:t>
            </a:r>
          </a:p>
          <a:p>
            <a:r>
              <a:rPr lang="en-US" sz="1400" dirty="0" smtClean="0"/>
              <a:t>There are two rebuttable presumptions under section 112(f). The first rebuttable presumption is raised when a claim element uses the term “means” with functional language.  The presumption is that the claim element is to be treated under section 112(f).  The presumption is rebutted when the function is recited along with sufficient structure or material within the claim itself to entirely perform the recited function.  In that case, section 112(f) is not invoked due to the presence of structure that performs that function in the claim element.</a:t>
            </a:r>
          </a:p>
          <a:p>
            <a:r>
              <a:rPr lang="en-US" sz="1400" dirty="0" smtClean="0"/>
              <a:t>The second presumption arises when there is functional language and “means” is not used, and the presumption is that the claim language is not to be treated under section 112(f).  The presumption is rebutted when the claim element (1) recites a generic placeholder for structure or material; (2) recites a function; and (3) does not recite sufficient structure or material to perform the function.  Saying it another way,  section 112(f) is invoked when a word that serves as a generic placeholder is substituted for means in a claim element.  </a:t>
            </a:r>
          </a:p>
          <a:p>
            <a:r>
              <a:rPr lang="en-US" sz="1400" dirty="0" smtClean="0"/>
              <a:t>It is important to remember that section 112(f) is a claiming technique for functional limitations.  It is evaluated on an element-by-element basis.  When invoked, a structure, material or act can be recited as a purely functional claim element.  The structure, material or act corresponding to the function is provided in the specification instead.  Accordingly, it is only suitable to use 112(f) when the claim element is drawn to structure, material or an act.  So, when “means” is not used, a generic term that overcomes the presumption that 112(f) is not invoked must be a placeholder for structure or material.  Terms that represent only non-structural elements that are directed to things such as information, data, instructions, and software per se cannot serve as a substitute for “means” and would not be suitable for use with 112(f).  In cases where it is unclear whether 112(f) is  invoked, it would be appropriate to reject the claim under 112(b) as being indefinite. </a:t>
            </a:r>
          </a:p>
          <a:p>
            <a:r>
              <a:rPr lang="en-US" sz="1400" dirty="0" smtClean="0"/>
              <a:t>For handling purely functional limitations that neither recite structure nor invoke section 112(f), see MPEP 2173.05(g), 2111.05, 2114 and 2161.01.  Purely functional limitations often raise issues of clear boundaries under section 112(b) and adequacy of the written description and scope of enablement under section 112(a).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Terms that represent </a:t>
            </a:r>
            <a:r>
              <a:rPr lang="en-US" sz="2400" u="sng" dirty="0" smtClean="0"/>
              <a:t>only</a:t>
            </a:r>
            <a:r>
              <a:rPr lang="en-US" sz="2400" dirty="0" smtClean="0"/>
              <a:t> non-structural elements such as information, data, instructions, and software </a:t>
            </a:r>
            <a:r>
              <a:rPr lang="en-US" sz="2400" i="1" dirty="0" smtClean="0"/>
              <a:t>per se</a:t>
            </a:r>
            <a:r>
              <a:rPr lang="en-US" sz="2400" dirty="0" smtClean="0"/>
              <a:t> would not serve as substitutes for “means”, because the terms do not serve as placeholders for structure or material. </a:t>
            </a:r>
          </a:p>
          <a:p>
            <a:endParaRPr lang="en-US" sz="1400" dirty="0"/>
          </a:p>
        </p:txBody>
      </p:sp>
      <p:sp>
        <p:nvSpPr>
          <p:cNvPr id="4" name="Slide Number Placeholder 3"/>
          <p:cNvSpPr>
            <a:spLocks noGrp="1"/>
          </p:cNvSpPr>
          <p:nvPr>
            <p:ph type="sldNum" sz="quarter" idx="10"/>
          </p:nvPr>
        </p:nvSpPr>
        <p:spPr/>
        <p:txBody>
          <a:bodyPr/>
          <a:lstStyle/>
          <a:p>
            <a:fld id="{24E9CCDE-8A6A-48CD-A357-DCFFDD48DA41}" type="slidenum">
              <a:rPr lang="en-US" smtClean="0"/>
              <a:t>18</a:t>
            </a:fld>
            <a:endParaRPr lang="en-US" dirty="0"/>
          </a:p>
        </p:txBody>
      </p:sp>
    </p:spTree>
    <p:extLst>
      <p:ext uri="{BB962C8B-B14F-4D97-AF65-F5344CB8AC3E}">
        <p14:creationId xmlns:p14="http://schemas.microsoft.com/office/powerpoint/2010/main" val="78307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next training</a:t>
            </a:r>
            <a:r>
              <a:rPr lang="en-US" sz="1400" baseline="0" dirty="0" smtClean="0"/>
              <a:t> module is directed to making the record clear. It outlines the b</a:t>
            </a:r>
            <a:r>
              <a:rPr lang="en-US" sz="1400" dirty="0" smtClean="0"/>
              <a:t>enefits of a clear prosecution record,</a:t>
            </a:r>
            <a:r>
              <a:rPr lang="en-US" sz="1400" baseline="0" dirty="0" smtClean="0"/>
              <a:t> which are:</a:t>
            </a:r>
            <a:endParaRPr lang="en-US" sz="1400" dirty="0" smtClean="0"/>
          </a:p>
          <a:p>
            <a:pPr lvl="1"/>
            <a:r>
              <a:rPr lang="en-US" sz="1400" dirty="0" smtClean="0"/>
              <a:t>Clarifies the record with regard to the broadest reasonable interpretation for the claim limitations</a:t>
            </a:r>
          </a:p>
          <a:p>
            <a:pPr lvl="1"/>
            <a:r>
              <a:rPr lang="en-US" sz="1400" dirty="0" smtClean="0"/>
              <a:t>Places the Applicant on notice with regard to the Office’s position enabling a more effective Applicant response</a:t>
            </a:r>
          </a:p>
          <a:p>
            <a:pPr lvl="1"/>
            <a:r>
              <a:rPr lang="en-US" sz="1400" dirty="0" smtClean="0"/>
              <a:t>Assists in the evaluation of any afforded patent protection throughout the life of the patent</a:t>
            </a:r>
          </a:p>
          <a:p>
            <a:endParaRPr lang="en-US" dirty="0"/>
          </a:p>
        </p:txBody>
      </p:sp>
      <p:sp>
        <p:nvSpPr>
          <p:cNvPr id="4" name="Slide Number Placeholder 3"/>
          <p:cNvSpPr>
            <a:spLocks noGrp="1"/>
          </p:cNvSpPr>
          <p:nvPr>
            <p:ph type="sldNum" sz="quarter" idx="10"/>
          </p:nvPr>
        </p:nvSpPr>
        <p:spPr/>
        <p:txBody>
          <a:bodyPr/>
          <a:lstStyle/>
          <a:p>
            <a:fld id="{24E9CCDE-8A6A-48CD-A357-DCFFDD48DA41}" type="slidenum">
              <a:rPr lang="en-US" smtClean="0"/>
              <a:t>19</a:t>
            </a:fld>
            <a:endParaRPr lang="en-US" dirty="0"/>
          </a:p>
        </p:txBody>
      </p:sp>
    </p:spTree>
    <p:extLst>
      <p:ext uri="{BB962C8B-B14F-4D97-AF65-F5344CB8AC3E}">
        <p14:creationId xmlns:p14="http://schemas.microsoft.com/office/powerpoint/2010/main" val="2179460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43000"/>
            <a:ext cx="7772400" cy="1143000"/>
          </a:xfrm>
        </p:spPr>
        <p:txBody>
          <a:bodyPr/>
          <a:lstStyle>
            <a:lvl1pPr algn="ctr">
              <a:defRPr sz="4200">
                <a:solidFill>
                  <a:srgbClr val="273C56"/>
                </a:solidFill>
              </a:defRPr>
            </a:lvl1pPr>
          </a:lstStyle>
          <a:p>
            <a:r>
              <a:rPr lang="en-US"/>
              <a:t>Click to edit Master title style</a:t>
            </a:r>
          </a:p>
        </p:txBody>
      </p:sp>
      <p:sp>
        <p:nvSpPr>
          <p:cNvPr id="3075" name="Rectangle 3"/>
          <p:cNvSpPr>
            <a:spLocks noGrp="1" noChangeArrowheads="1"/>
          </p:cNvSpPr>
          <p:nvPr>
            <p:ph type="subTitle" idx="1"/>
          </p:nvPr>
        </p:nvSpPr>
        <p:spPr>
          <a:xfrm>
            <a:off x="2590800" y="3581400"/>
            <a:ext cx="6400800" cy="1752600"/>
          </a:xfrm>
        </p:spPr>
        <p:txBody>
          <a:bodyPr/>
          <a:lstStyle>
            <a:lvl1pPr marL="0" indent="0">
              <a:buFontTx/>
              <a:buNone/>
              <a:defRPr>
                <a:solidFill>
                  <a:schemeClr val="bg1"/>
                </a:solidFill>
              </a:defRPr>
            </a:lvl1pPr>
          </a:lstStyle>
          <a:p>
            <a:r>
              <a:rPr lang="en-US"/>
              <a:t>Click to edit Master subtitle style</a:t>
            </a:r>
          </a:p>
        </p:txBody>
      </p:sp>
      <p:sp>
        <p:nvSpPr>
          <p:cNvPr id="4"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31" tIns="45716" rIns="91431" bIns="45716" numCol="1" anchor="t" anchorCtr="0" compatLnSpc="1">
            <a:prstTxWarp prst="textNoShape">
              <a:avLst/>
            </a:prstTxWarp>
          </a:bodyPr>
          <a:lstStyle>
            <a:lvl1pPr>
              <a:spcBef>
                <a:spcPct val="0"/>
              </a:spcBef>
              <a:buFontTx/>
              <a:buNone/>
              <a:defRPr sz="1400"/>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a:defRPr sz="1400" smtClean="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16" anchor="t"/>
          <a:lstStyle>
            <a:lvl1pPr>
              <a:defRPr sz="1400"/>
            </a:lvl1pPr>
          </a:lstStyle>
          <a:p>
            <a:pPr>
              <a:defRPr/>
            </a:pPr>
            <a:fld id="{799092F0-D87A-4736-A724-65C799D329FB}" type="slidenum">
              <a:rPr lang="en-US"/>
              <a:pPr>
                <a:defRPr/>
              </a:pPr>
              <a:t>‹#›</a:t>
            </a:fld>
            <a:endParaRPr lang="en-US" dirty="0"/>
          </a:p>
        </p:txBody>
      </p:sp>
    </p:spTree>
    <p:extLst>
      <p:ext uri="{BB962C8B-B14F-4D97-AF65-F5344CB8AC3E}">
        <p14:creationId xmlns:p14="http://schemas.microsoft.com/office/powerpoint/2010/main" val="1669188182"/>
      </p:ext>
    </p:extLst>
  </p:cSld>
  <p:clrMapOvr>
    <a:masterClrMapping/>
  </p:clrMapOvr>
  <p:transition>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18693882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3927447874"/>
      </p:ext>
    </p:extLst>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22452005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5134269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14674126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18823739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700176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98888945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4000057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5912945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DF0D612-3D4A-44A3-86BB-EF3D070B467D}" type="slidenum">
              <a:rPr lang="en-US"/>
              <a:pPr>
                <a:defRPr/>
              </a:pPr>
              <a:t>‹#›</a:t>
            </a:fld>
            <a:endParaRPr lang="en-US" dirty="0"/>
          </a:p>
        </p:txBody>
      </p:sp>
    </p:spTree>
    <p:extLst>
      <p:ext uri="{BB962C8B-B14F-4D97-AF65-F5344CB8AC3E}">
        <p14:creationId xmlns:p14="http://schemas.microsoft.com/office/powerpoint/2010/main" val="2856705991"/>
      </p:ext>
    </p:extLst>
  </p:cSld>
  <p:clrMapOvr>
    <a:masterClrMapping/>
  </p:clrMapOvr>
  <p:transition>
    <p:cove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2653757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2976212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2034774064"/>
      </p:ext>
    </p:extLst>
  </p:cSld>
  <p:clrMapOvr>
    <a:masterClrMapping/>
  </p:clrMapOv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9902959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18538691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23783543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16187776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050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E631215-251D-4A40-9B89-3AA18C35486F}" type="slidenum">
              <a:rPr lang="en-US"/>
              <a:pPr>
                <a:defRPr/>
              </a:pPr>
              <a:t>‹#›</a:t>
            </a:fld>
            <a:endParaRPr lang="en-US" dirty="0"/>
          </a:p>
        </p:txBody>
      </p:sp>
    </p:spTree>
    <p:extLst>
      <p:ext uri="{BB962C8B-B14F-4D97-AF65-F5344CB8AC3E}">
        <p14:creationId xmlns:p14="http://schemas.microsoft.com/office/powerpoint/2010/main" val="3658571550"/>
      </p:ext>
    </p:extLst>
  </p:cSld>
  <p:clrMapOvr>
    <a:masterClrMapping/>
  </p:clrMapOvr>
  <p:transition>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05000"/>
            <a:ext cx="7772400" cy="4114800"/>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E6F5557-48E0-40D7-A118-F2359BFDF7E8}" type="slidenum">
              <a:rPr lang="en-US"/>
              <a:pPr>
                <a:defRPr/>
              </a:pPr>
              <a:t>‹#›</a:t>
            </a:fld>
            <a:endParaRPr lang="en-US" dirty="0"/>
          </a:p>
        </p:txBody>
      </p:sp>
    </p:spTree>
    <p:extLst>
      <p:ext uri="{BB962C8B-B14F-4D97-AF65-F5344CB8AC3E}">
        <p14:creationId xmlns:p14="http://schemas.microsoft.com/office/powerpoint/2010/main" val="1540618977"/>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25925430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36733099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39255898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7603648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smtClean="0"/>
              <a:t>Oracle Corporation - Proprietary and Confidential</a:t>
            </a:r>
            <a:endParaRPr/>
          </a:p>
        </p:txBody>
      </p:sp>
    </p:spTree>
    <p:extLst>
      <p:ext uri="{BB962C8B-B14F-4D97-AF65-F5344CB8AC3E}">
        <p14:creationId xmlns:p14="http://schemas.microsoft.com/office/powerpoint/2010/main" val="405848936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6.xml"/><Relationship Id="rId16"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5.wmf"/><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w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76400" y="2286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ctr">
              <a:spcBef>
                <a:spcPct val="0"/>
              </a:spcBef>
              <a:buFontTx/>
              <a:buNone/>
              <a:defRPr sz="1200" smtClean="0"/>
            </a:lvl1pPr>
          </a:lstStyle>
          <a:p>
            <a:pPr>
              <a:defRPr/>
            </a:pPr>
            <a:endParaRPr lang="en-US" dirty="0"/>
          </a:p>
        </p:txBody>
      </p:sp>
      <p:sp>
        <p:nvSpPr>
          <p:cNvPr id="1030"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square" lIns="91431" tIns="45716" rIns="91431" bIns="9143" numCol="1" anchor="b" anchorCtr="0" compatLnSpc="1">
            <a:prstTxWarp prst="textNoShape">
              <a:avLst/>
            </a:prstTxWarp>
          </a:bodyPr>
          <a:lstStyle>
            <a:lvl1pPr algn="r">
              <a:spcBef>
                <a:spcPct val="0"/>
              </a:spcBef>
              <a:buFontTx/>
              <a:buNone/>
              <a:defRPr sz="1200"/>
            </a:lvl1pPr>
          </a:lstStyle>
          <a:p>
            <a:pPr>
              <a:defRPr/>
            </a:pPr>
            <a:fld id="{ED12ED54-C1E7-49F9-B753-E9D6806695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28" r:id="rId2"/>
    <p:sldLayoutId id="2147483729" r:id="rId3"/>
    <p:sldLayoutId id="2147483730" r:id="rId4"/>
  </p:sldLayoutIdLst>
  <p:transition>
    <p:cover/>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bg1"/>
          </a:solidFill>
          <a:latin typeface="Palatino Linotype" pitchFamily="18" charset="0"/>
          <a:ea typeface="+mj-ea"/>
          <a:cs typeface="+mj-cs"/>
        </a:defRPr>
      </a:lvl1pPr>
      <a:lvl2pPr algn="l" rtl="0" eaLnBrk="0" fontAlgn="base" hangingPunct="0">
        <a:spcBef>
          <a:spcPct val="0"/>
        </a:spcBef>
        <a:spcAft>
          <a:spcPct val="0"/>
        </a:spcAft>
        <a:defRPr sz="3800">
          <a:solidFill>
            <a:schemeClr val="bg1"/>
          </a:solidFill>
          <a:latin typeface="Helvetica" pitchFamily="34" charset="0"/>
        </a:defRPr>
      </a:lvl2pPr>
      <a:lvl3pPr algn="l" rtl="0" eaLnBrk="0" fontAlgn="base" hangingPunct="0">
        <a:spcBef>
          <a:spcPct val="0"/>
        </a:spcBef>
        <a:spcAft>
          <a:spcPct val="0"/>
        </a:spcAft>
        <a:defRPr sz="3800">
          <a:solidFill>
            <a:schemeClr val="bg1"/>
          </a:solidFill>
          <a:latin typeface="Helvetica" pitchFamily="34" charset="0"/>
        </a:defRPr>
      </a:lvl3pPr>
      <a:lvl4pPr algn="l" rtl="0" eaLnBrk="0" fontAlgn="base" hangingPunct="0">
        <a:spcBef>
          <a:spcPct val="0"/>
        </a:spcBef>
        <a:spcAft>
          <a:spcPct val="0"/>
        </a:spcAft>
        <a:defRPr sz="3800">
          <a:solidFill>
            <a:schemeClr val="bg1"/>
          </a:solidFill>
          <a:latin typeface="Helvetica" pitchFamily="34" charset="0"/>
        </a:defRPr>
      </a:lvl4pPr>
      <a:lvl5pPr algn="l" rtl="0" eaLnBrk="0" fontAlgn="base" hangingPunct="0">
        <a:spcBef>
          <a:spcPct val="0"/>
        </a:spcBef>
        <a:spcAft>
          <a:spcPct val="0"/>
        </a:spcAft>
        <a:defRPr sz="3800">
          <a:solidFill>
            <a:schemeClr val="bg1"/>
          </a:solidFill>
          <a:latin typeface="Helvetica" pitchFamily="34" charset="0"/>
        </a:defRPr>
      </a:lvl5pPr>
      <a:lvl6pPr marL="457200" algn="l" rtl="0" fontAlgn="base">
        <a:spcBef>
          <a:spcPct val="0"/>
        </a:spcBef>
        <a:spcAft>
          <a:spcPct val="0"/>
        </a:spcAft>
        <a:defRPr sz="3800">
          <a:solidFill>
            <a:schemeClr val="bg1"/>
          </a:solidFill>
          <a:latin typeface="Helvetica" pitchFamily="34" charset="0"/>
        </a:defRPr>
      </a:lvl6pPr>
      <a:lvl7pPr marL="914400" algn="l" rtl="0" fontAlgn="base">
        <a:spcBef>
          <a:spcPct val="0"/>
        </a:spcBef>
        <a:spcAft>
          <a:spcPct val="0"/>
        </a:spcAft>
        <a:defRPr sz="3800">
          <a:solidFill>
            <a:schemeClr val="bg1"/>
          </a:solidFill>
          <a:latin typeface="Helvetica" pitchFamily="34" charset="0"/>
        </a:defRPr>
      </a:lvl7pPr>
      <a:lvl8pPr marL="1371600" algn="l" rtl="0" fontAlgn="base">
        <a:spcBef>
          <a:spcPct val="0"/>
        </a:spcBef>
        <a:spcAft>
          <a:spcPct val="0"/>
        </a:spcAft>
        <a:defRPr sz="3800">
          <a:solidFill>
            <a:schemeClr val="bg1"/>
          </a:solidFill>
          <a:latin typeface="Helvetica" pitchFamily="34" charset="0"/>
        </a:defRPr>
      </a:lvl8pPr>
      <a:lvl9pPr marL="1828800" algn="l" rtl="0" fontAlgn="base">
        <a:spcBef>
          <a:spcPct val="0"/>
        </a:spcBef>
        <a:spcAft>
          <a:spcPct val="0"/>
        </a:spcAft>
        <a:defRPr sz="3800">
          <a:solidFill>
            <a:schemeClr val="bg1"/>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273C56"/>
          </a:solidFill>
          <a:latin typeface="+mn-lt"/>
          <a:ea typeface="+mn-ea"/>
          <a:cs typeface="+mn-cs"/>
        </a:defRPr>
      </a:lvl1pPr>
      <a:lvl2pPr marL="742950" indent="-285750" algn="l" rtl="0" eaLnBrk="0" fontAlgn="base" hangingPunct="0">
        <a:spcBef>
          <a:spcPct val="20000"/>
        </a:spcBef>
        <a:spcAft>
          <a:spcPct val="0"/>
        </a:spcAft>
        <a:buChar char="–"/>
        <a:defRPr sz="2800">
          <a:solidFill>
            <a:srgbClr val="273C56"/>
          </a:solidFill>
          <a:latin typeface="+mn-lt"/>
        </a:defRPr>
      </a:lvl2pPr>
      <a:lvl3pPr marL="1143000" indent="-228600" algn="l" rtl="0" eaLnBrk="0" fontAlgn="base" hangingPunct="0">
        <a:spcBef>
          <a:spcPct val="20000"/>
        </a:spcBef>
        <a:spcAft>
          <a:spcPct val="0"/>
        </a:spcAft>
        <a:buChar char="•"/>
        <a:defRPr sz="2400">
          <a:solidFill>
            <a:srgbClr val="273C56"/>
          </a:solidFill>
          <a:latin typeface="+mn-lt"/>
        </a:defRPr>
      </a:lvl3pPr>
      <a:lvl4pPr marL="1600200" indent="-228600" algn="l" rtl="0" eaLnBrk="0" fontAlgn="base" hangingPunct="0">
        <a:spcBef>
          <a:spcPct val="20000"/>
        </a:spcBef>
        <a:spcAft>
          <a:spcPct val="0"/>
        </a:spcAft>
        <a:buChar char="–"/>
        <a:defRPr sz="2000">
          <a:solidFill>
            <a:srgbClr val="273C56"/>
          </a:solidFill>
          <a:latin typeface="+mn-lt"/>
        </a:defRPr>
      </a:lvl4pPr>
      <a:lvl5pPr marL="2057400" indent="-228600" algn="l" rtl="0" eaLnBrk="0" fontAlgn="base" hangingPunct="0">
        <a:spcBef>
          <a:spcPct val="20000"/>
        </a:spcBef>
        <a:spcAft>
          <a:spcPct val="0"/>
        </a:spcAft>
        <a:buChar char="»"/>
        <a:defRPr sz="2000">
          <a:solidFill>
            <a:srgbClr val="273C56"/>
          </a:solidFill>
          <a:latin typeface="+mn-lt"/>
        </a:defRPr>
      </a:lvl5pPr>
      <a:lvl6pPr marL="2514600" indent="-228600" algn="l" rtl="0" fontAlgn="base">
        <a:spcBef>
          <a:spcPct val="20000"/>
        </a:spcBef>
        <a:spcAft>
          <a:spcPct val="0"/>
        </a:spcAft>
        <a:buChar char="»"/>
        <a:defRPr sz="2000">
          <a:solidFill>
            <a:srgbClr val="273C56"/>
          </a:solidFill>
          <a:latin typeface="+mn-lt"/>
        </a:defRPr>
      </a:lvl6pPr>
      <a:lvl7pPr marL="2971800" indent="-228600" algn="l" rtl="0" fontAlgn="base">
        <a:spcBef>
          <a:spcPct val="20000"/>
        </a:spcBef>
        <a:spcAft>
          <a:spcPct val="0"/>
        </a:spcAft>
        <a:buChar char="»"/>
        <a:defRPr sz="2000">
          <a:solidFill>
            <a:srgbClr val="273C56"/>
          </a:solidFill>
          <a:latin typeface="+mn-lt"/>
        </a:defRPr>
      </a:lvl7pPr>
      <a:lvl8pPr marL="3429000" indent="-228600" algn="l" rtl="0" fontAlgn="base">
        <a:spcBef>
          <a:spcPct val="20000"/>
        </a:spcBef>
        <a:spcAft>
          <a:spcPct val="0"/>
        </a:spcAft>
        <a:buChar char="»"/>
        <a:defRPr sz="2000">
          <a:solidFill>
            <a:srgbClr val="273C56"/>
          </a:solidFill>
          <a:latin typeface="+mn-lt"/>
        </a:defRPr>
      </a:lvl8pPr>
      <a:lvl9pPr marL="3886200" indent="-228600" algn="l" rtl="0" fontAlgn="base">
        <a:spcBef>
          <a:spcPct val="20000"/>
        </a:spcBef>
        <a:spcAft>
          <a:spcPct val="0"/>
        </a:spcAft>
        <a:buChar char="»"/>
        <a:defRPr sz="2000">
          <a:solidFill>
            <a:srgbClr val="273C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5"/>
          <p:cNvPicPr>
            <a:picLocks noChangeAspect="1"/>
          </p:cNvPicPr>
          <p:nvPr/>
        </p:nvPicPr>
        <p:blipFill>
          <a:blip r:embed="rId13" cstate="print">
            <a:alphaModFix/>
            <a:lum/>
          </a:blip>
          <a:srcRect/>
          <a:stretch>
            <a:fillRect/>
          </a:stretch>
        </p:blipFill>
        <p:spPr>
          <a:xfrm>
            <a:off x="0" y="6172200"/>
            <a:ext cx="9143640" cy="225000"/>
          </a:xfrm>
          <a:prstGeom prst="rect">
            <a:avLst/>
          </a:prstGeom>
          <a:noFill/>
          <a:ln>
            <a:noFill/>
          </a:ln>
        </p:spPr>
      </p:pic>
      <p:pic>
        <p:nvPicPr>
          <p:cNvPr id="3" name="Picture 24"/>
          <p:cNvPicPr>
            <a:picLocks noChangeAspect="1"/>
          </p:cNvPicPr>
          <p:nvPr/>
        </p:nvPicPr>
        <p:blipFill>
          <a:blip r:embed="rId14" cstate="print">
            <a:alphaModFix/>
            <a:lum/>
          </a:blip>
          <a:srcRect/>
          <a:stretch>
            <a:fillRect/>
          </a:stretch>
        </p:blipFill>
        <p:spPr>
          <a:xfrm>
            <a:off x="0" y="0"/>
            <a:ext cx="688679" cy="685440"/>
          </a:xfrm>
          <a:prstGeom prst="rect">
            <a:avLst/>
          </a:prstGeom>
          <a:noFill/>
          <a:ln>
            <a:noFill/>
          </a:ln>
        </p:spPr>
      </p:pic>
      <p:sp>
        <p:nvSpPr>
          <p:cNvPr id="4" name="Rectangle 9"/>
          <p:cNvSpPr/>
          <p:nvPr/>
        </p:nvSpPr>
        <p:spPr>
          <a:xfrm>
            <a:off x="0" y="6172200"/>
            <a:ext cx="914364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fontAlgn="auto" hangingPunct="0">
              <a:spcBef>
                <a:spcPts val="0"/>
              </a:spcBef>
              <a:spcAft>
                <a:spcPts val="0"/>
              </a:spcAft>
              <a:buFont typeface="StarSymbol"/>
              <a:buNone/>
            </a:pPr>
            <a:endParaRPr lang="en-US" sz="1800">
              <a:solidFill>
                <a:prstClr val="black"/>
              </a:solidFill>
              <a:latin typeface="Arial" pitchFamily="18"/>
              <a:ea typeface="SimSun" pitchFamily="2"/>
              <a:cs typeface="Mangal" pitchFamily="2"/>
            </a:endParaRPr>
          </a:p>
        </p:txBody>
      </p:sp>
      <p:pic>
        <p:nvPicPr>
          <p:cNvPr id="5" name="Picture 20"/>
          <p:cNvPicPr>
            <a:picLocks noChangeAspect="1"/>
          </p:cNvPicPr>
          <p:nvPr/>
        </p:nvPicPr>
        <p:blipFill>
          <a:blip r:embed="rId15" cstate="print">
            <a:alphaModFix/>
            <a:lum/>
          </a:blip>
          <a:srcRect/>
          <a:stretch>
            <a:fillRect/>
          </a:stretch>
        </p:blipFill>
        <p:spPr>
          <a:xfrm>
            <a:off x="7620120" y="6226199"/>
            <a:ext cx="947519" cy="118800"/>
          </a:xfrm>
          <a:prstGeom prst="rect">
            <a:avLst/>
          </a:prstGeom>
          <a:solidFill>
            <a:srgbClr val="FD0000"/>
          </a:solidFill>
          <a:ln>
            <a:noFill/>
          </a:ln>
        </p:spPr>
      </p:pic>
      <p:sp>
        <p:nvSpPr>
          <p:cNvPr id="6" name="Text Box 28"/>
          <p:cNvSpPr/>
          <p:nvPr/>
        </p:nvSpPr>
        <p:spPr>
          <a:xfrm>
            <a:off x="8545680" y="6489720"/>
            <a:ext cx="456839" cy="256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fontAlgn="auto">
              <a:lnSpc>
                <a:spcPct val="90000"/>
              </a:lnSpc>
              <a:spcBef>
                <a:spcPts val="899"/>
              </a:spcBef>
              <a:spcAft>
                <a:spcPts val="0"/>
              </a:spcAft>
              <a:buFont typeface="StarSymbol"/>
              <a:buNone/>
            </a:pPr>
            <a:fld id="{173619FE-BEDD-4371-B748-F1B6DA3FFB1F}" type="slidenum">
              <a:rPr sz="1800">
                <a:solidFill>
                  <a:prstClr val="black"/>
                </a:solidFill>
                <a:latin typeface="Calibri"/>
              </a:rPr>
              <a:pPr algn="ctr" fontAlgn="auto">
                <a:lnSpc>
                  <a:spcPct val="90000"/>
                </a:lnSpc>
                <a:spcBef>
                  <a:spcPts val="899"/>
                </a:spcBef>
                <a:spcAft>
                  <a:spcPts val="0"/>
                </a:spcAft>
                <a:buFont typeface="StarSymbol"/>
                <a:buNone/>
              </a:pPr>
              <a:t>‹#›</a:t>
            </a:fld>
            <a:endParaRPr lang="en-US" sz="1200" b="1">
              <a:solidFill>
                <a:srgbClr val="000000"/>
              </a:solidFill>
              <a:latin typeface="Arial" pitchFamily="34"/>
              <a:ea typeface="SimSun" pitchFamily="2"/>
              <a:cs typeface="Mangal" pitchFamily="2"/>
            </a:endParaRPr>
          </a:p>
        </p:txBody>
      </p:sp>
      <p:pic>
        <p:nvPicPr>
          <p:cNvPr id="7" name="Picture 73"/>
          <p:cNvPicPr>
            <a:picLocks noChangeAspect="1"/>
          </p:cNvPicPr>
          <p:nvPr/>
        </p:nvPicPr>
        <p:blipFill>
          <a:blip r:embed="rId16" cstate="print">
            <a:alphaModFix/>
            <a:lum/>
          </a:blip>
          <a:srcRect/>
          <a:stretch>
            <a:fillRect/>
          </a:stretch>
        </p:blipFill>
        <p:spPr>
          <a:xfrm>
            <a:off x="914400" y="4343400"/>
            <a:ext cx="2895120" cy="361440"/>
          </a:xfrm>
          <a:prstGeom prst="rect">
            <a:avLst/>
          </a:prstGeom>
          <a:solidFill>
            <a:srgbClr val="FFFFFF"/>
          </a:solidFill>
          <a:ln>
            <a:noFill/>
          </a:ln>
        </p:spPr>
      </p:pic>
      <p:sp>
        <p:nvSpPr>
          <p:cNvPr id="8" name="Rectangle 71"/>
          <p:cNvSpPr/>
          <p:nvPr/>
        </p:nvSpPr>
        <p:spPr>
          <a:xfrm>
            <a:off x="914400" y="914400"/>
            <a:ext cx="2819160" cy="2819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ADADAD"/>
          </a:solidFill>
          <a:ln>
            <a:noFill/>
            <a:prstDash val="solid"/>
          </a:ln>
        </p:spPr>
        <p:txBody>
          <a:bodyPr vert="horz" wrap="non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fontAlgn="auto" hangingPunct="0">
              <a:spcBef>
                <a:spcPts val="0"/>
              </a:spcBef>
              <a:spcAft>
                <a:spcPts val="0"/>
              </a:spcAft>
              <a:buFont typeface="StarSymbol"/>
              <a:buNone/>
            </a:pPr>
            <a:r>
              <a:rPr lang="en-US" sz="1400" b="1">
                <a:solidFill>
                  <a:srgbClr val="000000"/>
                </a:solidFill>
                <a:latin typeface="Arial" pitchFamily="34"/>
                <a:ea typeface="SimSun" pitchFamily="2"/>
                <a:cs typeface="Mangal" pitchFamily="2"/>
              </a:rPr>
              <a:t>&lt;Insert Picture Here&gt;</a:t>
            </a:r>
          </a:p>
        </p:txBody>
      </p:sp>
      <p:pic>
        <p:nvPicPr>
          <p:cNvPr id="9" name="Picture 74"/>
          <p:cNvPicPr>
            <a:picLocks noChangeAspect="1"/>
          </p:cNvPicPr>
          <p:nvPr/>
        </p:nvPicPr>
        <p:blipFill>
          <a:blip r:embed="rId17" cstate="print">
            <a:alphaModFix/>
            <a:lum/>
          </a:blip>
          <a:srcRect/>
          <a:stretch>
            <a:fillRect/>
          </a:stretch>
        </p:blipFill>
        <p:spPr>
          <a:xfrm>
            <a:off x="0" y="914400"/>
            <a:ext cx="914039" cy="2822040"/>
          </a:xfrm>
          <a:prstGeom prst="rect">
            <a:avLst/>
          </a:prstGeom>
          <a:noFill/>
          <a:ln>
            <a:noFill/>
          </a:ln>
        </p:spPr>
      </p:pic>
      <p:pic>
        <p:nvPicPr>
          <p:cNvPr id="10" name="Picture 75"/>
          <p:cNvPicPr>
            <a:picLocks noChangeAspect="1"/>
          </p:cNvPicPr>
          <p:nvPr/>
        </p:nvPicPr>
        <p:blipFill>
          <a:blip r:embed="rId18" cstate="print">
            <a:alphaModFix/>
            <a:lum/>
          </a:blip>
          <a:srcRect/>
          <a:stretch>
            <a:fillRect/>
          </a:stretch>
        </p:blipFill>
        <p:spPr>
          <a:xfrm>
            <a:off x="3736800" y="914400"/>
            <a:ext cx="5406840" cy="2822040"/>
          </a:xfrm>
          <a:prstGeom prst="rect">
            <a:avLst/>
          </a:prstGeom>
          <a:noFill/>
          <a:ln>
            <a:noFill/>
          </a:ln>
        </p:spPr>
      </p:pic>
      <p:sp>
        <p:nvSpPr>
          <p:cNvPr id="11" name="Rectangle 76"/>
          <p:cNvSpPr txBox="1">
            <a:spLocks noGrp="1"/>
          </p:cNvSpPr>
          <p:nvPr>
            <p:ph type="title"/>
          </p:nvPr>
        </p:nvSpPr>
        <p:spPr>
          <a:xfrm>
            <a:off x="838080" y="4800600"/>
            <a:ext cx="7772039" cy="860039"/>
          </a:xfrm>
          <a:prstGeom prst="rect">
            <a:avLst/>
          </a:prstGeom>
          <a:noFill/>
          <a:ln>
            <a:noFill/>
          </a:ln>
        </p:spPr>
        <p:txBody>
          <a:bodyPr wrap="square" lIns="91440" tIns="45720" rIns="91440" bIns="4572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2" name="Rectangle 23"/>
          <p:cNvSpPr txBox="1">
            <a:spLocks noGrp="1"/>
          </p:cNvSpPr>
          <p:nvPr>
            <p:ph type="ftr" sz="quarter" idx="3"/>
          </p:nvPr>
        </p:nvSpPr>
        <p:spPr>
          <a:xfrm>
            <a:off x="152280" y="6553080"/>
            <a:ext cx="8838720" cy="151920"/>
          </a:xfrm>
          <a:prstGeom prst="rect">
            <a:avLst/>
          </a:prstGeom>
          <a:noFill/>
          <a:ln>
            <a:noFill/>
          </a:ln>
        </p:spPr>
        <p:txBody>
          <a:bodyPr wrap="square" lIns="90000" tIns="45000" rIns="90000" bIns="45000" anchor="t"/>
          <a:lstStyle>
            <a:lvl1pPr marL="0" marR="0" lvl="0" indent="0" algn="l" rtl="0" hangingPunct="1">
              <a:spcBef>
                <a:spcPts val="0"/>
              </a:spcBef>
              <a:spcAft>
                <a:spcPts val="0"/>
              </a:spcAft>
              <a:buNone/>
              <a:tabLst/>
              <a:defRPr lang="en-US" sz="1800" b="1" i="0" u="none" strike="noStrike" kern="1200" spc="0">
                <a:solidFill>
                  <a:srgbClr val="000000"/>
                </a:solidFill>
                <a:latin typeface="Arial" pitchFamily="18"/>
                <a:ea typeface="Arial Unicode MS" pitchFamily="2"/>
                <a:cs typeface="Tahoma" pitchFamily="2"/>
              </a:defRPr>
            </a:lvl1pPr>
          </a:lstStyle>
          <a:p>
            <a:pPr fontAlgn="auto"/>
            <a:r>
              <a:t>Oracle Corporation - Proprietary and Confidential</a:t>
            </a:r>
          </a:p>
        </p:txBody>
      </p:sp>
      <p:sp>
        <p:nvSpPr>
          <p:cNvPr id="13" name="Text Placeholder 12"/>
          <p:cNvSpPr txBox="1">
            <a:spLocks noGrp="1"/>
          </p:cNvSpPr>
          <p:nvPr>
            <p:ph type="body" idx="1"/>
          </p:nvPr>
        </p:nvSpPr>
        <p:spPr>
          <a:xfrm>
            <a:off x="457200" y="1604520"/>
            <a:ext cx="8229240" cy="4525920"/>
          </a:xfrm>
          <a:prstGeom prst="rect">
            <a:avLst/>
          </a:prstGeom>
          <a:noFill/>
          <a:ln>
            <a:noFill/>
          </a:ln>
        </p:spPr>
        <p:txBody>
          <a:bodyPr lIns="0" tIns="0" rIns="0" bIns="0"/>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02746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lvl="0" algn="l" rtl="0" hangingPunct="0">
        <a:spcBef>
          <a:spcPts val="0"/>
        </a:spcBef>
        <a:spcAft>
          <a:spcPts val="0"/>
        </a:spcAft>
        <a:buNone/>
        <a:tabLst/>
        <a:defRPr lang="en-US" sz="2400" b="1" i="0" u="none" strike="noStrike" kern="1200" spc="0">
          <a:ln>
            <a:noFill/>
          </a:ln>
          <a:solidFill>
            <a:srgbClr val="000000"/>
          </a:solidFill>
          <a:latin typeface="Arial" pitchFamily="18"/>
          <a:ea typeface="SimSun" pitchFamily="2"/>
          <a:cs typeface="Arial" pitchFamily="2"/>
        </a:defRPr>
      </a:lvl1pPr>
    </p:titleStyle>
    <p:bodyStyle>
      <a:lvl1pPr algn="l" rtl="0" hangingPunct="0">
        <a:spcBef>
          <a:spcPts val="0"/>
        </a:spcBef>
        <a:spcAft>
          <a:spcPts val="1417"/>
        </a:spcAft>
        <a:tabLst/>
        <a:defRPr lang="en-US" sz="2400" b="0" i="0" u="none" strike="noStrike" kern="1200" spc="0">
          <a:ln>
            <a:noFill/>
          </a:ln>
          <a:solidFill>
            <a:srgbClr val="000000"/>
          </a:solidFill>
          <a:latin typeface="Arial" pitchFamily="18"/>
          <a:ea typeface="SimSun" pitchFamily="2"/>
          <a:cs typeface="Ari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5"/>
          <p:cNvPicPr>
            <a:picLocks noChangeAspect="1"/>
          </p:cNvPicPr>
          <p:nvPr/>
        </p:nvPicPr>
        <p:blipFill>
          <a:blip r:embed="rId13" cstate="print">
            <a:alphaModFix/>
            <a:lum/>
          </a:blip>
          <a:srcRect/>
          <a:stretch>
            <a:fillRect/>
          </a:stretch>
        </p:blipFill>
        <p:spPr>
          <a:xfrm>
            <a:off x="0" y="6172200"/>
            <a:ext cx="9143640" cy="225000"/>
          </a:xfrm>
          <a:prstGeom prst="rect">
            <a:avLst/>
          </a:prstGeom>
          <a:noFill/>
          <a:ln>
            <a:noFill/>
          </a:ln>
        </p:spPr>
      </p:pic>
      <p:pic>
        <p:nvPicPr>
          <p:cNvPr id="3" name="Picture 24"/>
          <p:cNvPicPr>
            <a:picLocks noChangeAspect="1"/>
          </p:cNvPicPr>
          <p:nvPr/>
        </p:nvPicPr>
        <p:blipFill>
          <a:blip r:embed="rId14" cstate="print">
            <a:alphaModFix/>
            <a:lum/>
          </a:blip>
          <a:srcRect/>
          <a:stretch>
            <a:fillRect/>
          </a:stretch>
        </p:blipFill>
        <p:spPr>
          <a:xfrm>
            <a:off x="0" y="0"/>
            <a:ext cx="688679" cy="685440"/>
          </a:xfrm>
          <a:prstGeom prst="rect">
            <a:avLst/>
          </a:prstGeom>
          <a:noFill/>
          <a:ln>
            <a:noFill/>
          </a:ln>
        </p:spPr>
      </p:pic>
      <p:sp>
        <p:nvSpPr>
          <p:cNvPr id="4" name="Rectangle 9"/>
          <p:cNvSpPr/>
          <p:nvPr/>
        </p:nvSpPr>
        <p:spPr>
          <a:xfrm>
            <a:off x="0" y="6172200"/>
            <a:ext cx="914364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fontAlgn="auto" hangingPunct="0">
              <a:spcBef>
                <a:spcPts val="0"/>
              </a:spcBef>
              <a:spcAft>
                <a:spcPts val="0"/>
              </a:spcAft>
              <a:buFont typeface="StarSymbol"/>
              <a:buNone/>
            </a:pPr>
            <a:endParaRPr lang="en-US" sz="1800">
              <a:solidFill>
                <a:prstClr val="black"/>
              </a:solidFill>
              <a:latin typeface="Arial" pitchFamily="18"/>
              <a:ea typeface="SimSun" pitchFamily="2"/>
              <a:cs typeface="Mangal" pitchFamily="2"/>
            </a:endParaRPr>
          </a:p>
        </p:txBody>
      </p:sp>
      <p:pic>
        <p:nvPicPr>
          <p:cNvPr id="5" name="Picture 20"/>
          <p:cNvPicPr>
            <a:picLocks noChangeAspect="1"/>
          </p:cNvPicPr>
          <p:nvPr/>
        </p:nvPicPr>
        <p:blipFill>
          <a:blip r:embed="rId15" cstate="print">
            <a:alphaModFix/>
            <a:lum/>
          </a:blip>
          <a:srcRect/>
          <a:stretch>
            <a:fillRect/>
          </a:stretch>
        </p:blipFill>
        <p:spPr>
          <a:xfrm>
            <a:off x="7620120" y="6226199"/>
            <a:ext cx="947519" cy="118800"/>
          </a:xfrm>
          <a:prstGeom prst="rect">
            <a:avLst/>
          </a:prstGeom>
          <a:solidFill>
            <a:srgbClr val="FD0000"/>
          </a:solidFill>
          <a:ln>
            <a:noFill/>
          </a:ln>
        </p:spPr>
      </p:pic>
      <p:sp>
        <p:nvSpPr>
          <p:cNvPr id="6" name="Text Box 28"/>
          <p:cNvSpPr/>
          <p:nvPr/>
        </p:nvSpPr>
        <p:spPr>
          <a:xfrm>
            <a:off x="8545680" y="6489720"/>
            <a:ext cx="456839" cy="256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fontAlgn="auto">
              <a:lnSpc>
                <a:spcPct val="90000"/>
              </a:lnSpc>
              <a:spcBef>
                <a:spcPts val="899"/>
              </a:spcBef>
              <a:spcAft>
                <a:spcPts val="0"/>
              </a:spcAft>
              <a:buFont typeface="StarSymbol"/>
              <a:buNone/>
            </a:pPr>
            <a:fld id="{28538C37-422A-4645-ABC7-CE64632F9CF7}" type="slidenum">
              <a:rPr sz="1800">
                <a:solidFill>
                  <a:prstClr val="black"/>
                </a:solidFill>
                <a:latin typeface="Calibri"/>
              </a:rPr>
              <a:pPr algn="ctr" fontAlgn="auto">
                <a:lnSpc>
                  <a:spcPct val="90000"/>
                </a:lnSpc>
                <a:spcBef>
                  <a:spcPts val="899"/>
                </a:spcBef>
                <a:spcAft>
                  <a:spcPts val="0"/>
                </a:spcAft>
                <a:buFont typeface="StarSymbol"/>
                <a:buNone/>
              </a:pPr>
              <a:t>‹#›</a:t>
            </a:fld>
            <a:endParaRPr lang="en-US" sz="1200" b="1">
              <a:solidFill>
                <a:srgbClr val="000000"/>
              </a:solidFill>
              <a:latin typeface="Arial" pitchFamily="34"/>
              <a:ea typeface="SimSun" pitchFamily="2"/>
              <a:cs typeface="Mangal" pitchFamily="2"/>
            </a:endParaRPr>
          </a:p>
        </p:txBody>
      </p:sp>
      <p:sp>
        <p:nvSpPr>
          <p:cNvPr id="7" name="Title 1"/>
          <p:cNvSpPr txBox="1">
            <a:spLocks noGrp="1"/>
          </p:cNvSpPr>
          <p:nvPr>
            <p:ph type="title"/>
          </p:nvPr>
        </p:nvSpPr>
        <p:spPr>
          <a:xfrm>
            <a:off x="888840" y="304920"/>
            <a:ext cx="7581600" cy="941040"/>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8" name="Content Placeholder 2"/>
          <p:cNvSpPr txBox="1">
            <a:spLocks noGrp="1"/>
          </p:cNvSpPr>
          <p:nvPr>
            <p:ph type="body" idx="1"/>
          </p:nvPr>
        </p:nvSpPr>
        <p:spPr>
          <a:xfrm>
            <a:off x="685799" y="1600200"/>
            <a:ext cx="7536960" cy="4343040"/>
          </a:xfrm>
          <a:prstGeom prst="rect">
            <a:avLst/>
          </a:prstGeom>
          <a:noFill/>
          <a:ln>
            <a:noFill/>
          </a:ln>
        </p:spPr>
        <p:txBody>
          <a:bodyPr wrap="square" lIns="90000" tIns="45000" rIns="90000" bIns="45000" anchor="t"/>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3"/>
          <p:cNvSpPr txBox="1">
            <a:spLocks noGrp="1"/>
          </p:cNvSpPr>
          <p:nvPr>
            <p:ph type="ftr" sz="quarter" idx="3"/>
          </p:nvPr>
        </p:nvSpPr>
        <p:spPr>
          <a:xfrm>
            <a:off x="152280" y="6553080"/>
            <a:ext cx="8838720" cy="151920"/>
          </a:xfrm>
          <a:prstGeom prst="rect">
            <a:avLst/>
          </a:prstGeom>
          <a:noFill/>
          <a:ln>
            <a:noFill/>
          </a:ln>
        </p:spPr>
        <p:txBody>
          <a:bodyPr wrap="square" lIns="90000" tIns="45000" rIns="90000" bIns="45000" anchor="t"/>
          <a:lstStyle>
            <a:lvl1pPr marL="0" marR="0" lvl="0" indent="0" algn="l" rtl="0" hangingPunct="1">
              <a:spcBef>
                <a:spcPts val="0"/>
              </a:spcBef>
              <a:spcAft>
                <a:spcPts val="0"/>
              </a:spcAft>
              <a:buNone/>
              <a:tabLst/>
              <a:defRPr lang="en-US" sz="1800" b="1" i="0" u="none" strike="noStrike" kern="1200" spc="0">
                <a:solidFill>
                  <a:srgbClr val="000000"/>
                </a:solidFill>
                <a:latin typeface="Arial" pitchFamily="18"/>
                <a:ea typeface="Arial Unicode MS" pitchFamily="2"/>
                <a:cs typeface="Tahoma" pitchFamily="2"/>
              </a:defRPr>
            </a:lvl1pPr>
          </a:lstStyle>
          <a:p>
            <a:pPr fontAlgn="auto"/>
            <a:r>
              <a:t>Oracle Corporation - Proprietary and Confidential</a:t>
            </a:r>
          </a:p>
        </p:txBody>
      </p:sp>
    </p:spTree>
    <p:extLst>
      <p:ext uri="{BB962C8B-B14F-4D97-AF65-F5344CB8AC3E}">
        <p14:creationId xmlns:p14="http://schemas.microsoft.com/office/powerpoint/2010/main" val="29013701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lvl="0" algn="l" rtl="0" hangingPunct="0">
        <a:spcBef>
          <a:spcPts val="0"/>
        </a:spcBef>
        <a:spcAft>
          <a:spcPts val="0"/>
        </a:spcAft>
        <a:buNone/>
        <a:tabLst/>
        <a:defRPr lang="en-US" sz="3200" b="1" i="0" u="none" strike="noStrike" kern="1200" spc="0">
          <a:ln>
            <a:noFill/>
          </a:ln>
          <a:solidFill>
            <a:srgbClr val="000000"/>
          </a:solidFill>
          <a:latin typeface="Arial" pitchFamily="18"/>
          <a:ea typeface="SimSun" pitchFamily="2"/>
          <a:cs typeface="Arial" pitchFamily="2"/>
        </a:defRPr>
      </a:lvl1pPr>
    </p:titleStyle>
    <p:bodyStyle>
      <a:lvl1pPr lvl="0" rtl="0">
        <a:buSzPct val="45000"/>
        <a:buFont typeface="StarSymbol"/>
        <a:buChar char="●"/>
        <a:tabLst/>
        <a:defRPr lang="en-US" sz="2400" b="0" i="0" u="none" strike="noStrike" spc="0">
          <a:solidFill>
            <a:srgbClr val="000000"/>
          </a:solidFill>
          <a:latin typeface="Arial" pitchFamily="18"/>
          <a:cs typeface="" pitchFamily="2"/>
        </a:defRPr>
      </a:lvl1pPr>
      <a:lvl2pPr lvl="1" rtl="0">
        <a:buSzPct val="45000"/>
        <a:buFont typeface="StarSymbol"/>
        <a:buChar char="●"/>
        <a:tabLst/>
        <a:defRPr lang="en-US" sz="2400" b="0" i="0" u="none" strike="noStrike" spc="0">
          <a:solidFill>
            <a:srgbClr val="000000"/>
          </a:solidFill>
          <a:latin typeface="Arial" pitchFamily="18"/>
          <a:cs typeface="" pitchFamily="2"/>
        </a:defRPr>
      </a:lvl2pPr>
      <a:lvl3pPr lvl="2" rtl="0">
        <a:buSzPct val="75000"/>
        <a:buFont typeface="StarSymbol"/>
        <a:buChar char="–"/>
        <a:tabLst/>
        <a:defRPr lang="en-US" sz="2400" b="0" i="0" u="none" strike="noStrike" spc="0">
          <a:solidFill>
            <a:srgbClr val="000000"/>
          </a:solidFill>
          <a:latin typeface="Arial" pitchFamily="18"/>
          <a:cs typeface="" pitchFamily="2"/>
        </a:defRPr>
      </a:lvl3pPr>
      <a:lvl4pPr lvl="3" rtl="0">
        <a:buSzPct val="45000"/>
        <a:buFont typeface="StarSymbol"/>
        <a:buChar char="●"/>
        <a:tabLst/>
        <a:defRPr lang="en-US" sz="2400" b="0" i="0" u="none" strike="noStrike" spc="0">
          <a:solidFill>
            <a:srgbClr val="000000"/>
          </a:solidFill>
          <a:latin typeface="Arial" pitchFamily="18"/>
          <a:cs typeface="" pitchFamily="2"/>
        </a:defRPr>
      </a:lvl4pPr>
      <a:lvl5pPr lvl="4" rtl="0">
        <a:buSzPct val="75000"/>
        <a:buFont typeface="StarSymbol"/>
        <a:buChar char="–"/>
        <a:tabLst/>
        <a:defRPr lang="en-US" sz="2400" b="0" i="0" u="none" strike="noStrike" spc="0">
          <a:solidFill>
            <a:srgbClr val="000000"/>
          </a:solidFill>
          <a:latin typeface="Arial" pitchFamily="18"/>
          <a:cs typeface="" pitchFamily="2"/>
        </a:defRPr>
      </a:lvl5pPr>
      <a:lvl6pPr lvl="5" rtl="0">
        <a:buSzPct val="45000"/>
        <a:buFont typeface="StarSymbol"/>
        <a:buChar char="●"/>
        <a:tabLst/>
        <a:defRPr lang="en-US" sz="2400" b="0" i="0" u="none" strike="noStrike" spc="0">
          <a:solidFill>
            <a:srgbClr val="000000"/>
          </a:solidFill>
          <a:latin typeface="Arial" pitchFamily="18"/>
          <a:cs typeface="" pitchFamily="2"/>
        </a:defRPr>
      </a:lvl6pPr>
      <a:lvl7pPr lvl="6" rtl="0">
        <a:buSzPct val="45000"/>
        <a:buFont typeface="StarSymbol"/>
        <a:buChar char="●"/>
        <a:tabLst/>
        <a:defRPr lang="en-US" sz="2400" b="0" i="0" u="none" strike="noStrike" spc="0">
          <a:solidFill>
            <a:srgbClr val="000000"/>
          </a:solidFill>
          <a:latin typeface="Arial" pitchFamily="18"/>
          <a:cs typeface="" pitchFamily="2"/>
        </a:defRPr>
      </a:lvl7pPr>
      <a:lvl8pPr lvl="7" rtl="0">
        <a:buSzPct val="45000"/>
        <a:buFont typeface="StarSymbol"/>
        <a:buChar char="●"/>
        <a:tabLst/>
        <a:defRPr lang="en-US" sz="2400" b="0" i="0" u="none" strike="noStrike" spc="0">
          <a:solidFill>
            <a:srgbClr val="000000"/>
          </a:solidFill>
          <a:latin typeface="Arial" pitchFamily="18"/>
          <a:cs typeface="" pitchFamily="2"/>
        </a:defRPr>
      </a:lvl8pPr>
      <a:lvl9pPr marL="0" marR="0" lvl="0" indent="0" algn="l" rtl="0" hangingPunct="0">
        <a:spcBef>
          <a:spcPts val="479"/>
        </a:spcBef>
        <a:spcAft>
          <a:spcPts val="0"/>
        </a:spcAft>
        <a:buClr>
          <a:srgbClr val="FD0000"/>
        </a:buClr>
        <a:buSzPct val="45000"/>
        <a:buFont typeface="StarSymbol"/>
        <a:buChar char="•"/>
        <a:tabLst/>
        <a:defRPr lang="en-US" sz="2400" b="0" i="0" u="none" strike="noStrike" spc="0">
          <a:solidFill>
            <a:srgbClr val="000000"/>
          </a:solidFill>
          <a:latin typeface="Arial" pitchFamily="18"/>
          <a:cs typeface="" pitchFamily="2"/>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hyperlink" Target="mailto:eric.sutton@oracle.com" TargetMode="External"/><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305800" cy="1143000"/>
          </a:xfrm>
        </p:spPr>
        <p:txBody>
          <a:bodyPr/>
          <a:lstStyle/>
          <a:p>
            <a:r>
              <a:rPr lang="en-US" sz="7200" b="1" dirty="0" smtClean="0">
                <a:latin typeface="+mj-lt"/>
              </a:rPr>
              <a:t/>
            </a:r>
            <a:br>
              <a:rPr lang="en-US" sz="7200" b="1" dirty="0" smtClean="0">
                <a:latin typeface="+mj-lt"/>
              </a:rPr>
            </a:br>
            <a:r>
              <a:rPr lang="en-US" sz="4400" b="1" dirty="0" smtClean="0">
                <a:latin typeface="+mj-lt"/>
              </a:rPr>
              <a:t>Software Partnership Meeting: Functional Claiming and Clarity of the Record</a:t>
            </a:r>
            <a:br>
              <a:rPr lang="en-US" sz="4400" b="1" dirty="0" smtClean="0">
                <a:latin typeface="+mj-lt"/>
              </a:rPr>
            </a:br>
            <a:endParaRPr lang="en-US" sz="4400" b="1" dirty="0">
              <a:latin typeface="+mj-lt"/>
            </a:endParaRPr>
          </a:p>
        </p:txBody>
      </p:sp>
      <p:sp>
        <p:nvSpPr>
          <p:cNvPr id="3" name="Subtitle 2"/>
          <p:cNvSpPr>
            <a:spLocks noGrp="1"/>
          </p:cNvSpPr>
          <p:nvPr>
            <p:ph type="subTitle" idx="1"/>
          </p:nvPr>
        </p:nvSpPr>
        <p:spPr/>
        <p:txBody>
          <a:bodyPr/>
          <a:lstStyle/>
          <a:p>
            <a:endParaRPr lang="en-US" dirty="0" smtClean="0">
              <a:latin typeface="+mj-lt"/>
            </a:endParaRPr>
          </a:p>
          <a:p>
            <a:r>
              <a:rPr lang="en-US" dirty="0" smtClean="0">
                <a:latin typeface="+mj-lt"/>
              </a:rPr>
              <a:t>July 22, 2014 in Alexandria, VA</a:t>
            </a:r>
            <a:endParaRPr lang="en-US" dirty="0">
              <a:latin typeface="+mj-lt"/>
            </a:endParaRPr>
          </a:p>
        </p:txBody>
      </p:sp>
    </p:spTree>
    <p:extLst>
      <p:ext uri="{BB962C8B-B14F-4D97-AF65-F5344CB8AC3E}">
        <p14:creationId xmlns:p14="http://schemas.microsoft.com/office/powerpoint/2010/main" val="3945673596"/>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Previous Partnership Meetings</a:t>
            </a:r>
            <a:endParaRPr lang="en-US" b="1" dirty="0">
              <a:latin typeface="+mj-lt"/>
            </a:endParaRPr>
          </a:p>
        </p:txBody>
      </p:sp>
      <p:sp>
        <p:nvSpPr>
          <p:cNvPr id="3" name="Content Placeholder 2"/>
          <p:cNvSpPr>
            <a:spLocks noGrp="1"/>
          </p:cNvSpPr>
          <p:nvPr>
            <p:ph idx="1"/>
          </p:nvPr>
        </p:nvSpPr>
        <p:spPr/>
        <p:txBody>
          <a:bodyPr/>
          <a:lstStyle/>
          <a:p>
            <a:r>
              <a:rPr lang="en-US" dirty="0" smtClean="0">
                <a:solidFill>
                  <a:schemeClr val="tx1"/>
                </a:solidFill>
              </a:rPr>
              <a:t>February 2013: (Silicon Valley and New York City)</a:t>
            </a:r>
          </a:p>
          <a:p>
            <a:endParaRPr lang="en-US" dirty="0" smtClean="0">
              <a:solidFill>
                <a:schemeClr val="tx1"/>
              </a:solidFill>
            </a:endParaRPr>
          </a:p>
          <a:p>
            <a:pPr lvl="1">
              <a:buFont typeface="Courier New" panose="02070309020205020404" pitchFamily="49" charset="0"/>
              <a:buChar char="o"/>
            </a:pPr>
            <a:r>
              <a:rPr lang="en-US" dirty="0" smtClean="0">
                <a:solidFill>
                  <a:schemeClr val="tx1"/>
                </a:solidFill>
              </a:rPr>
              <a:t>Public offered </a:t>
            </a:r>
            <a:r>
              <a:rPr lang="en-US" dirty="0">
                <a:solidFill>
                  <a:schemeClr val="tx1"/>
                </a:solidFill>
              </a:rPr>
              <a:t>input on </a:t>
            </a:r>
            <a:r>
              <a:rPr lang="en-US" dirty="0" smtClean="0">
                <a:solidFill>
                  <a:schemeClr val="tx1"/>
                </a:solidFill>
              </a:rPr>
              <a:t>enhancing </a:t>
            </a:r>
            <a:r>
              <a:rPr lang="en-US" dirty="0">
                <a:solidFill>
                  <a:schemeClr val="tx1"/>
                </a:solidFill>
              </a:rPr>
              <a:t>the quality of software-related </a:t>
            </a:r>
            <a:r>
              <a:rPr lang="en-US" dirty="0" smtClean="0">
                <a:solidFill>
                  <a:schemeClr val="tx1"/>
                </a:solidFill>
              </a:rPr>
              <a:t>patents</a:t>
            </a:r>
          </a:p>
          <a:p>
            <a:pPr marL="457200" lvl="1" indent="0">
              <a:buNone/>
            </a:pPr>
            <a:endParaRPr lang="en-US" dirty="0" smtClean="0">
              <a:solidFill>
                <a:schemeClr val="tx1"/>
              </a:solidFill>
            </a:endParaRPr>
          </a:p>
          <a:p>
            <a:pPr lvl="1">
              <a:buFont typeface="Courier New" panose="02070309020205020404" pitchFamily="49" charset="0"/>
              <a:buChar char="o"/>
            </a:pPr>
            <a:r>
              <a:rPr lang="en-US" dirty="0" smtClean="0">
                <a:solidFill>
                  <a:schemeClr val="tx1"/>
                </a:solidFill>
              </a:rPr>
              <a:t>Public expressed desire for more training on </a:t>
            </a:r>
            <a:r>
              <a:rPr lang="en-US" dirty="0">
                <a:solidFill>
                  <a:srgbClr val="000000"/>
                </a:solidFill>
              </a:rPr>
              <a:t>§ </a:t>
            </a:r>
            <a:r>
              <a:rPr lang="en-US" dirty="0" smtClean="0">
                <a:solidFill>
                  <a:schemeClr val="tx1"/>
                </a:solidFill>
              </a:rPr>
              <a:t>112 issues, including functional claim language </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10</a:t>
            </a:fld>
            <a:endParaRPr lang="en-US" dirty="0"/>
          </a:p>
        </p:txBody>
      </p:sp>
    </p:spTree>
    <p:extLst>
      <p:ext uri="{BB962C8B-B14F-4D97-AF65-F5344CB8AC3E}">
        <p14:creationId xmlns:p14="http://schemas.microsoft.com/office/powerpoint/2010/main" val="3572043930"/>
      </p:ext>
    </p:extLst>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Previous </a:t>
            </a:r>
            <a:r>
              <a:rPr lang="en-US" b="1" dirty="0" smtClean="0">
                <a:latin typeface="+mj-lt"/>
              </a:rPr>
              <a:t>Partnership </a:t>
            </a:r>
            <a:r>
              <a:rPr lang="en-US" b="1" dirty="0">
                <a:latin typeface="+mj-lt"/>
              </a:rPr>
              <a:t>Meetings</a:t>
            </a:r>
          </a:p>
        </p:txBody>
      </p:sp>
      <p:sp>
        <p:nvSpPr>
          <p:cNvPr id="3" name="Content Placeholder 2"/>
          <p:cNvSpPr>
            <a:spLocks noGrp="1"/>
          </p:cNvSpPr>
          <p:nvPr>
            <p:ph idx="1"/>
          </p:nvPr>
        </p:nvSpPr>
        <p:spPr>
          <a:xfrm>
            <a:off x="228600" y="1524000"/>
            <a:ext cx="8915400" cy="5105400"/>
          </a:xfrm>
        </p:spPr>
        <p:txBody>
          <a:bodyPr/>
          <a:lstStyle/>
          <a:p>
            <a:r>
              <a:rPr lang="en-US" dirty="0" smtClean="0">
                <a:solidFill>
                  <a:schemeClr val="tx1"/>
                </a:solidFill>
              </a:rPr>
              <a:t>October 2013 (Berkeley, CA)</a:t>
            </a:r>
          </a:p>
          <a:p>
            <a:pPr lvl="1">
              <a:buFont typeface="Courier New" panose="02070309020205020404" pitchFamily="49" charset="0"/>
              <a:buChar char="o"/>
            </a:pPr>
            <a:r>
              <a:rPr lang="en-US" sz="2400" dirty="0">
                <a:solidFill>
                  <a:schemeClr val="tx1"/>
                </a:solidFill>
              </a:rPr>
              <a:t>T</a:t>
            </a:r>
            <a:r>
              <a:rPr lang="en-US" sz="2400" dirty="0" smtClean="0">
                <a:solidFill>
                  <a:schemeClr val="tx1"/>
                </a:solidFill>
              </a:rPr>
              <a:t>ightening functional claiming and improving claim clarity by exploring feasibility of using glossaries in patent applications</a:t>
            </a:r>
          </a:p>
          <a:p>
            <a:pPr lvl="1">
              <a:buFont typeface="Courier New" panose="02070309020205020404" pitchFamily="49" charset="0"/>
              <a:buChar char="o"/>
            </a:pPr>
            <a:endParaRPr lang="en-US" sz="2400" dirty="0" smtClean="0">
              <a:solidFill>
                <a:schemeClr val="tx1"/>
              </a:solidFill>
            </a:endParaRPr>
          </a:p>
          <a:p>
            <a:r>
              <a:rPr lang="en-US" dirty="0" smtClean="0">
                <a:solidFill>
                  <a:schemeClr val="tx1"/>
                </a:solidFill>
              </a:rPr>
              <a:t>December 2013 (Alexandria, VA)</a:t>
            </a:r>
          </a:p>
          <a:p>
            <a:pPr lvl="1">
              <a:buFont typeface="Courier New" panose="02070309020205020404" pitchFamily="49" charset="0"/>
              <a:buChar char="o"/>
            </a:pPr>
            <a:r>
              <a:rPr lang="en-US" sz="2400" dirty="0">
                <a:solidFill>
                  <a:schemeClr val="tx1"/>
                </a:solidFill>
              </a:rPr>
              <a:t>P</a:t>
            </a:r>
            <a:r>
              <a:rPr lang="en-US" sz="2400" dirty="0" smtClean="0">
                <a:solidFill>
                  <a:schemeClr val="tx1"/>
                </a:solidFill>
              </a:rPr>
              <a:t>rior art resources used by examiners and received input on additional prior art resources and search techniques</a:t>
            </a:r>
          </a:p>
          <a:p>
            <a:pPr lvl="1">
              <a:buFont typeface="Courier New" panose="02070309020205020404" pitchFamily="49" charset="0"/>
              <a:buChar char="o"/>
            </a:pPr>
            <a:endParaRPr lang="en-US" sz="2400" dirty="0" smtClean="0">
              <a:solidFill>
                <a:schemeClr val="tx1"/>
              </a:solidFill>
            </a:endParaRPr>
          </a:p>
          <a:p>
            <a:pPr>
              <a:buFont typeface="Arial" panose="020B0604020202020204" pitchFamily="34" charset="0"/>
              <a:buChar char="•"/>
            </a:pPr>
            <a:r>
              <a:rPr lang="en-US" dirty="0" smtClean="0">
                <a:solidFill>
                  <a:schemeClr val="tx1"/>
                </a:solidFill>
              </a:rPr>
              <a:t>April 2014 (Alexandria, VA)</a:t>
            </a:r>
          </a:p>
          <a:p>
            <a:pPr lvl="1">
              <a:buFont typeface="Courier New" panose="02070309020205020404" pitchFamily="49" charset="0"/>
              <a:buChar char="o"/>
            </a:pPr>
            <a:r>
              <a:rPr lang="en-US" sz="2400" dirty="0" smtClean="0">
                <a:solidFill>
                  <a:schemeClr val="tx1"/>
                </a:solidFill>
              </a:rPr>
              <a:t>Use of crowdsourcing to uncover prior art</a:t>
            </a:r>
            <a:endParaRPr lang="en-US" sz="2400"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11</a:t>
            </a:fld>
            <a:endParaRPr lang="en-US" dirty="0"/>
          </a:p>
        </p:txBody>
      </p:sp>
    </p:spTree>
    <p:extLst>
      <p:ext uri="{BB962C8B-B14F-4D97-AF65-F5344CB8AC3E}">
        <p14:creationId xmlns:p14="http://schemas.microsoft.com/office/powerpoint/2010/main" val="1982971505"/>
      </p:ext>
    </p:extLst>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Executive Action 2: </a:t>
            </a:r>
            <a:br>
              <a:rPr lang="en-US" b="1" dirty="0" smtClean="0">
                <a:latin typeface="+mj-lt"/>
              </a:rPr>
            </a:br>
            <a:r>
              <a:rPr lang="en-US" b="1" dirty="0" smtClean="0">
                <a:latin typeface="+mj-lt"/>
              </a:rPr>
              <a:t>Claim Clarity (June 4, 2013)</a:t>
            </a:r>
            <a:endParaRPr lang="en-US" b="1" dirty="0">
              <a:latin typeface="+mj-lt"/>
            </a:endParaRPr>
          </a:p>
        </p:txBody>
      </p:sp>
      <p:sp>
        <p:nvSpPr>
          <p:cNvPr id="3" name="Content Placeholder 2"/>
          <p:cNvSpPr>
            <a:spLocks noGrp="1"/>
          </p:cNvSpPr>
          <p:nvPr>
            <p:ph idx="1"/>
          </p:nvPr>
        </p:nvSpPr>
        <p:spPr>
          <a:xfrm>
            <a:off x="381000" y="1828800"/>
            <a:ext cx="7772400" cy="4114800"/>
          </a:xfrm>
        </p:spPr>
        <p:txBody>
          <a:bodyPr/>
          <a:lstStyle/>
          <a:p>
            <a:r>
              <a:rPr lang="en-US" dirty="0" smtClean="0">
                <a:solidFill>
                  <a:schemeClr val="tx1"/>
                </a:solidFill>
              </a:rPr>
              <a:t>Executive Action 2 relates to </a:t>
            </a:r>
            <a:r>
              <a:rPr lang="en-US" dirty="0">
                <a:solidFill>
                  <a:schemeClr val="tx1"/>
                </a:solidFill>
              </a:rPr>
              <a:t>developing strategies to improve claim </a:t>
            </a:r>
            <a:r>
              <a:rPr lang="en-US" dirty="0" smtClean="0">
                <a:solidFill>
                  <a:schemeClr val="tx1"/>
                </a:solidFill>
              </a:rPr>
              <a:t>clarity</a:t>
            </a:r>
          </a:p>
          <a:p>
            <a:pPr marL="0" indent="0">
              <a:buNone/>
            </a:pPr>
            <a:r>
              <a:rPr lang="en-US" dirty="0" smtClean="0">
                <a:solidFill>
                  <a:schemeClr val="tx1"/>
                </a:solidFill>
              </a:rPr>
              <a:t> </a:t>
            </a:r>
          </a:p>
          <a:p>
            <a:pPr lvl="1">
              <a:buFont typeface="Courier New" panose="02070309020205020404" pitchFamily="49" charset="0"/>
              <a:buChar char="o"/>
            </a:pPr>
            <a:r>
              <a:rPr lang="en-US" dirty="0" smtClean="0">
                <a:solidFill>
                  <a:schemeClr val="tx1"/>
                </a:solidFill>
              </a:rPr>
              <a:t>Use </a:t>
            </a:r>
            <a:r>
              <a:rPr lang="en-US" dirty="0">
                <a:solidFill>
                  <a:schemeClr val="tx1"/>
                </a:solidFill>
              </a:rPr>
              <a:t>of </a:t>
            </a:r>
            <a:r>
              <a:rPr lang="en-US" dirty="0" smtClean="0">
                <a:solidFill>
                  <a:schemeClr val="tx1"/>
                </a:solidFill>
              </a:rPr>
              <a:t>glossaries in patent applications</a:t>
            </a:r>
          </a:p>
          <a:p>
            <a:pPr marL="457200" lvl="1" indent="0">
              <a:buNone/>
            </a:pPr>
            <a:endParaRPr lang="en-US" dirty="0" smtClean="0">
              <a:solidFill>
                <a:schemeClr val="tx1"/>
              </a:solidFill>
            </a:endParaRPr>
          </a:p>
          <a:p>
            <a:pPr lvl="1">
              <a:buFont typeface="Courier New" panose="02070309020205020404" pitchFamily="49" charset="0"/>
              <a:buChar char="o"/>
            </a:pPr>
            <a:r>
              <a:rPr lang="en-US" dirty="0">
                <a:solidFill>
                  <a:schemeClr val="tx1"/>
                </a:solidFill>
              </a:rPr>
              <a:t>Targeted examiner training on scrutiny of functional claiming </a:t>
            </a:r>
          </a:p>
          <a:p>
            <a:pPr lvl="1"/>
            <a:endParaRPr lang="en-US" dirty="0"/>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12</a:t>
            </a:fld>
            <a:endParaRPr lang="en-US" dirty="0"/>
          </a:p>
        </p:txBody>
      </p:sp>
    </p:spTree>
    <p:extLst>
      <p:ext uri="{BB962C8B-B14F-4D97-AF65-F5344CB8AC3E}">
        <p14:creationId xmlns:p14="http://schemas.microsoft.com/office/powerpoint/2010/main" val="2257674664"/>
      </p:ext>
    </p:extLst>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Targeted Training on Functional Claiming</a:t>
            </a:r>
            <a:endParaRPr lang="en-US" b="1" dirty="0">
              <a:latin typeface="+mj-lt"/>
            </a:endParaRPr>
          </a:p>
        </p:txBody>
      </p:sp>
      <p:sp>
        <p:nvSpPr>
          <p:cNvPr id="3" name="Content Placeholder 2"/>
          <p:cNvSpPr>
            <a:spLocks noGrp="1"/>
          </p:cNvSpPr>
          <p:nvPr>
            <p:ph idx="1"/>
          </p:nvPr>
        </p:nvSpPr>
        <p:spPr>
          <a:xfrm>
            <a:off x="381000" y="1828800"/>
            <a:ext cx="7772400" cy="4114800"/>
          </a:xfrm>
        </p:spPr>
        <p:txBody>
          <a:bodyPr/>
          <a:lstStyle/>
          <a:p>
            <a:r>
              <a:rPr lang="en-US" dirty="0">
                <a:solidFill>
                  <a:schemeClr val="tx1"/>
                </a:solidFill>
              </a:rPr>
              <a:t>USPTO has developed an extensive, </a:t>
            </a:r>
            <a:r>
              <a:rPr lang="en-US" dirty="0" smtClean="0">
                <a:solidFill>
                  <a:schemeClr val="tx1"/>
                </a:solidFill>
              </a:rPr>
              <a:t/>
            </a:r>
            <a:br>
              <a:rPr lang="en-US" dirty="0" smtClean="0">
                <a:solidFill>
                  <a:schemeClr val="tx1"/>
                </a:solidFill>
              </a:rPr>
            </a:br>
            <a:r>
              <a:rPr lang="en-US" dirty="0" smtClean="0">
                <a:solidFill>
                  <a:schemeClr val="tx1"/>
                </a:solidFill>
              </a:rPr>
              <a:t>multi-phased </a:t>
            </a:r>
            <a:r>
              <a:rPr lang="en-US" dirty="0">
                <a:solidFill>
                  <a:schemeClr val="tx1"/>
                </a:solidFill>
              </a:rPr>
              <a:t>training program for all examiners focused on evaluating functional claims and improving examination consistency and the clarity of the </a:t>
            </a:r>
            <a:r>
              <a:rPr lang="en-US" dirty="0" smtClean="0">
                <a:solidFill>
                  <a:schemeClr val="tx1"/>
                </a:solidFill>
              </a:rPr>
              <a:t>examination record</a:t>
            </a:r>
          </a:p>
          <a:p>
            <a:pPr marL="0" indent="0">
              <a:buNone/>
            </a:pP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13</a:t>
            </a:fld>
            <a:endParaRPr lang="en-US" dirty="0"/>
          </a:p>
        </p:txBody>
      </p:sp>
    </p:spTree>
    <p:extLst>
      <p:ext uri="{BB962C8B-B14F-4D97-AF65-F5344CB8AC3E}">
        <p14:creationId xmlns:p14="http://schemas.microsoft.com/office/powerpoint/2010/main" val="1177264585"/>
      </p:ext>
    </p:extLst>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28800" y="228600"/>
            <a:ext cx="6324600" cy="1066800"/>
          </a:xfrm>
        </p:spPr>
        <p:txBody>
          <a:bodyPr/>
          <a:lstStyle/>
          <a:p>
            <a:r>
              <a:rPr lang="en-US" b="1" dirty="0" smtClean="0">
                <a:latin typeface="+mj-lt"/>
              </a:rPr>
              <a:t>Recently Completed Examiner Training</a:t>
            </a:r>
            <a:endParaRPr lang="en-US" b="1" dirty="0">
              <a:latin typeface="+mj-lt"/>
            </a:endParaRPr>
          </a:p>
        </p:txBody>
      </p:sp>
      <p:sp>
        <p:nvSpPr>
          <p:cNvPr id="7" name="Content Placeholder 2"/>
          <p:cNvSpPr>
            <a:spLocks noGrp="1"/>
          </p:cNvSpPr>
          <p:nvPr>
            <p:ph idx="1"/>
          </p:nvPr>
        </p:nvSpPr>
        <p:spPr>
          <a:xfrm>
            <a:off x="228600" y="1524000"/>
            <a:ext cx="8915400" cy="4953000"/>
          </a:xfrm>
        </p:spPr>
        <p:txBody>
          <a:bodyPr/>
          <a:lstStyle/>
          <a:p>
            <a:r>
              <a:rPr lang="en-US" dirty="0" smtClean="0">
                <a:solidFill>
                  <a:schemeClr val="tx1"/>
                </a:solidFill>
                <a:latin typeface="+mn-lt"/>
              </a:rPr>
              <a:t>Four, 1-hour examiner training modules:</a:t>
            </a:r>
          </a:p>
          <a:p>
            <a:pPr lvl="1">
              <a:buFont typeface="Courier New" panose="02070309020205020404" pitchFamily="49" charset="0"/>
              <a:buChar char="o"/>
            </a:pPr>
            <a:r>
              <a:rPr lang="en-US" u="sng" dirty="0" smtClean="0">
                <a:solidFill>
                  <a:schemeClr val="tx1"/>
                </a:solidFill>
                <a:latin typeface="+mn-lt"/>
              </a:rPr>
              <a:t>Module 1:</a:t>
            </a:r>
            <a:r>
              <a:rPr lang="en-US" dirty="0" smtClean="0">
                <a:solidFill>
                  <a:schemeClr val="tx1"/>
                </a:solidFill>
                <a:latin typeface="+mn-lt"/>
              </a:rPr>
              <a:t>  Identifying § 112(f) limitations</a:t>
            </a:r>
          </a:p>
          <a:p>
            <a:pPr lvl="2">
              <a:buFont typeface="Wingdings" panose="05000000000000000000" pitchFamily="2" charset="2"/>
              <a:buChar char="§"/>
            </a:pPr>
            <a:r>
              <a:rPr lang="en-US" sz="2200" dirty="0">
                <a:solidFill>
                  <a:schemeClr val="tx1"/>
                </a:solidFill>
                <a:latin typeface="+mn-lt"/>
              </a:rPr>
              <a:t>Recognizing </a:t>
            </a:r>
            <a:r>
              <a:rPr lang="en-US" sz="2200" dirty="0" smtClean="0">
                <a:solidFill>
                  <a:schemeClr val="tx1"/>
                </a:solidFill>
                <a:latin typeface="+mn-lt"/>
              </a:rPr>
              <a:t>§ 112(f) limitations that do not use classic “means for” phrasing</a:t>
            </a:r>
            <a:endParaRPr lang="en-US" sz="2200" dirty="0">
              <a:solidFill>
                <a:schemeClr val="tx1"/>
              </a:solidFill>
              <a:latin typeface="+mn-lt"/>
            </a:endParaRPr>
          </a:p>
          <a:p>
            <a:pPr lvl="2">
              <a:spcAft>
                <a:spcPts val="600"/>
              </a:spcAft>
              <a:buFont typeface="Wingdings" panose="05000000000000000000" pitchFamily="2" charset="2"/>
              <a:buChar char="§"/>
            </a:pPr>
            <a:r>
              <a:rPr lang="en-US" sz="2200" dirty="0" smtClean="0">
                <a:solidFill>
                  <a:schemeClr val="tx1"/>
                </a:solidFill>
                <a:latin typeface="+mn-lt"/>
              </a:rPr>
              <a:t>Interpreting “generic placeholders” that serve as substitutes </a:t>
            </a:r>
            <a:r>
              <a:rPr lang="en-US" sz="2200" dirty="0">
                <a:solidFill>
                  <a:schemeClr val="tx1"/>
                </a:solidFill>
                <a:latin typeface="+mn-lt"/>
              </a:rPr>
              <a:t>for means </a:t>
            </a:r>
            <a:r>
              <a:rPr lang="en-US" sz="2200" dirty="0" smtClean="0">
                <a:solidFill>
                  <a:schemeClr val="tx1"/>
                </a:solidFill>
                <a:latin typeface="+mn-lt"/>
              </a:rPr>
              <a:t>(e.g., unit, mechanism)</a:t>
            </a:r>
          </a:p>
          <a:p>
            <a:pPr lvl="1">
              <a:buFont typeface="Courier New" panose="02070309020205020404" pitchFamily="49" charset="0"/>
              <a:buChar char="o"/>
            </a:pPr>
            <a:r>
              <a:rPr lang="en-US" u="sng" dirty="0" smtClean="0">
                <a:solidFill>
                  <a:schemeClr val="tx1"/>
                </a:solidFill>
                <a:latin typeface="+mn-lt"/>
              </a:rPr>
              <a:t>Module 2:</a:t>
            </a:r>
            <a:r>
              <a:rPr lang="en-US" dirty="0" smtClean="0">
                <a:solidFill>
                  <a:schemeClr val="tx1"/>
                </a:solidFill>
                <a:latin typeface="+mn-lt"/>
              </a:rPr>
              <a:t>  Clarifying the record to place remarks in the file regarding when </a:t>
            </a:r>
            <a:r>
              <a:rPr lang="en-US" dirty="0">
                <a:solidFill>
                  <a:schemeClr val="tx1"/>
                </a:solidFill>
                <a:latin typeface="+mn-lt"/>
              </a:rPr>
              <a:t>§ 112(f) </a:t>
            </a:r>
            <a:r>
              <a:rPr lang="en-US" dirty="0" smtClean="0">
                <a:solidFill>
                  <a:schemeClr val="tx1"/>
                </a:solidFill>
                <a:latin typeface="+mn-lt"/>
              </a:rPr>
              <a:t>is, or is not, invoked</a:t>
            </a:r>
          </a:p>
          <a:p>
            <a:pPr lvl="2">
              <a:buFont typeface="Wingdings" panose="05000000000000000000" pitchFamily="2" charset="2"/>
              <a:buChar char="§"/>
            </a:pPr>
            <a:r>
              <a:rPr lang="en-US" sz="2200" dirty="0" smtClean="0">
                <a:solidFill>
                  <a:schemeClr val="tx1"/>
                </a:solidFill>
                <a:latin typeface="+mn-lt"/>
              </a:rPr>
              <a:t>Establishing presumptions based on use of “means”</a:t>
            </a:r>
          </a:p>
          <a:p>
            <a:pPr lvl="2">
              <a:buFont typeface="Wingdings" panose="05000000000000000000" pitchFamily="2" charset="2"/>
              <a:buChar char="§"/>
            </a:pPr>
            <a:r>
              <a:rPr lang="en-US" sz="2200" dirty="0" smtClean="0">
                <a:solidFill>
                  <a:schemeClr val="tx1"/>
                </a:solidFill>
                <a:latin typeface="+mn-lt"/>
              </a:rPr>
              <a:t>Providing explanatory remarks when presumptions are rebutted</a:t>
            </a:r>
            <a:endParaRPr lang="en-US" sz="2200" dirty="0">
              <a:solidFill>
                <a:schemeClr val="tx1"/>
              </a:solidFill>
              <a:latin typeface="+mn-lt"/>
            </a:endParaRPr>
          </a:p>
        </p:txBody>
      </p:sp>
      <p:sp>
        <p:nvSpPr>
          <p:cNvPr id="3" name="Slide Number Placeholder 2"/>
          <p:cNvSpPr>
            <a:spLocks noGrp="1"/>
          </p:cNvSpPr>
          <p:nvPr>
            <p:ph type="sldNum" sz="quarter" idx="4294967295"/>
          </p:nvPr>
        </p:nvSpPr>
        <p:spPr>
          <a:xfrm>
            <a:off x="7086600" y="6324600"/>
            <a:ext cx="1905000" cy="457200"/>
          </a:xfrm>
          <a:prstGeom prst="rect">
            <a:avLst/>
          </a:prstGeom>
        </p:spPr>
        <p:txBody>
          <a:bodyPr/>
          <a:lstStyle/>
          <a:p>
            <a:pPr>
              <a:defRPr/>
            </a:pPr>
            <a:fld id="{803BDAD8-1CF8-4897-83A9-649BA2338D75}" type="slidenum">
              <a:rPr lang="en-US" smtClean="0"/>
              <a:pPr>
                <a:defRPr/>
              </a:pPr>
              <a:t>14</a:t>
            </a:fld>
            <a:endParaRPr lang="en-US" dirty="0"/>
          </a:p>
        </p:txBody>
      </p:sp>
    </p:spTree>
    <p:extLst>
      <p:ext uri="{BB962C8B-B14F-4D97-AF65-F5344CB8AC3E}">
        <p14:creationId xmlns:p14="http://schemas.microsoft.com/office/powerpoint/2010/main" val="39161717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28800" y="228600"/>
            <a:ext cx="6553200" cy="1066800"/>
          </a:xfrm>
        </p:spPr>
        <p:txBody>
          <a:bodyPr/>
          <a:lstStyle/>
          <a:p>
            <a:r>
              <a:rPr lang="en-US" b="1" dirty="0" smtClean="0">
                <a:latin typeface="+mj-lt"/>
              </a:rPr>
              <a:t>Recently Completed Examiner Training</a:t>
            </a:r>
            <a:endParaRPr lang="en-US" b="1" dirty="0">
              <a:latin typeface="+mj-lt"/>
            </a:endParaRPr>
          </a:p>
        </p:txBody>
      </p:sp>
      <p:sp>
        <p:nvSpPr>
          <p:cNvPr id="7" name="Content Placeholder 2"/>
          <p:cNvSpPr>
            <a:spLocks noGrp="1"/>
          </p:cNvSpPr>
          <p:nvPr>
            <p:ph idx="1"/>
          </p:nvPr>
        </p:nvSpPr>
        <p:spPr>
          <a:xfrm>
            <a:off x="304800" y="1524000"/>
            <a:ext cx="8610600" cy="4724400"/>
          </a:xfrm>
        </p:spPr>
        <p:txBody>
          <a:bodyPr/>
          <a:lstStyle/>
          <a:p>
            <a:r>
              <a:rPr lang="en-US" u="sng" dirty="0" smtClean="0">
                <a:solidFill>
                  <a:schemeClr val="tx1"/>
                </a:solidFill>
                <a:latin typeface="+mn-lt"/>
              </a:rPr>
              <a:t>Module 3:</a:t>
            </a:r>
            <a:r>
              <a:rPr lang="en-US" dirty="0" smtClean="0">
                <a:solidFill>
                  <a:schemeClr val="tx1"/>
                </a:solidFill>
                <a:latin typeface="+mn-lt"/>
              </a:rPr>
              <a:t>  Interpretation and definiteness of 35 U.S.C. § 112(f) limitations</a:t>
            </a:r>
          </a:p>
          <a:p>
            <a:pPr lvl="1">
              <a:buFont typeface="Courier New" panose="02070309020205020404" pitchFamily="49" charset="0"/>
              <a:buChar char="o"/>
            </a:pPr>
            <a:r>
              <a:rPr lang="en-US" sz="2200" dirty="0" smtClean="0">
                <a:solidFill>
                  <a:schemeClr val="tx1"/>
                </a:solidFill>
                <a:latin typeface="+mn-lt"/>
              </a:rPr>
              <a:t>How to </a:t>
            </a:r>
            <a:r>
              <a:rPr lang="en-US" sz="2200" dirty="0">
                <a:solidFill>
                  <a:schemeClr val="tx1"/>
                </a:solidFill>
                <a:latin typeface="+mn-lt"/>
              </a:rPr>
              <a:t>interpret § 112(f</a:t>
            </a:r>
            <a:r>
              <a:rPr lang="en-US" sz="2200" dirty="0" smtClean="0">
                <a:solidFill>
                  <a:schemeClr val="tx1"/>
                </a:solidFill>
                <a:latin typeface="+mn-lt"/>
              </a:rPr>
              <a:t>) limitations under the broadest reasonable interpretation (BRI) standard</a:t>
            </a:r>
          </a:p>
          <a:p>
            <a:pPr lvl="1">
              <a:buFont typeface="Courier New" panose="02070309020205020404" pitchFamily="49" charset="0"/>
              <a:buChar char="o"/>
            </a:pPr>
            <a:r>
              <a:rPr lang="en-US" sz="2200" dirty="0" smtClean="0">
                <a:solidFill>
                  <a:schemeClr val="tx1"/>
                </a:solidFill>
                <a:latin typeface="+mn-lt"/>
              </a:rPr>
              <a:t>Evaluating equivalents</a:t>
            </a:r>
          </a:p>
          <a:p>
            <a:pPr lvl="1">
              <a:buFont typeface="Courier New" panose="02070309020205020404" pitchFamily="49" charset="0"/>
              <a:buChar char="o"/>
            </a:pPr>
            <a:r>
              <a:rPr lang="en-US" sz="2200" dirty="0" smtClean="0">
                <a:solidFill>
                  <a:schemeClr val="tx1"/>
                </a:solidFill>
                <a:latin typeface="+mn-lt"/>
              </a:rPr>
              <a:t>Determining whether a § 112(f) limitation is definite </a:t>
            </a:r>
            <a:r>
              <a:rPr lang="en-US" sz="2200" dirty="0">
                <a:solidFill>
                  <a:schemeClr val="tx1"/>
                </a:solidFill>
                <a:latin typeface="+mn-lt"/>
              </a:rPr>
              <a:t>under </a:t>
            </a:r>
            <a:r>
              <a:rPr lang="en-US" sz="2200" dirty="0" smtClean="0">
                <a:solidFill>
                  <a:schemeClr val="tx1"/>
                </a:solidFill>
                <a:latin typeface="+mn-lt"/>
              </a:rPr>
              <a:t/>
            </a:r>
            <a:br>
              <a:rPr lang="en-US" sz="2200" dirty="0" smtClean="0">
                <a:solidFill>
                  <a:schemeClr val="tx1"/>
                </a:solidFill>
                <a:latin typeface="+mn-lt"/>
              </a:rPr>
            </a:br>
            <a:r>
              <a:rPr lang="en-US" sz="2200" dirty="0" smtClean="0">
                <a:solidFill>
                  <a:schemeClr val="tx1"/>
                </a:solidFill>
                <a:latin typeface="+mn-lt"/>
              </a:rPr>
              <a:t>§ </a:t>
            </a:r>
            <a:r>
              <a:rPr lang="en-US" sz="2200" dirty="0">
                <a:solidFill>
                  <a:schemeClr val="tx1"/>
                </a:solidFill>
                <a:latin typeface="+mn-lt"/>
              </a:rPr>
              <a:t>112(b</a:t>
            </a:r>
            <a:r>
              <a:rPr lang="en-US" sz="2200" dirty="0" smtClean="0">
                <a:solidFill>
                  <a:schemeClr val="tx1"/>
                </a:solidFill>
                <a:latin typeface="+mn-lt"/>
              </a:rPr>
              <a:t>)</a:t>
            </a:r>
          </a:p>
          <a:p>
            <a:r>
              <a:rPr lang="en-US" u="sng" dirty="0" smtClean="0">
                <a:solidFill>
                  <a:schemeClr val="tx1"/>
                </a:solidFill>
                <a:latin typeface="+mn-lt"/>
              </a:rPr>
              <a:t>Module 4:</a:t>
            </a:r>
            <a:r>
              <a:rPr lang="en-US" dirty="0" smtClean="0">
                <a:solidFill>
                  <a:schemeClr val="tx1"/>
                </a:solidFill>
                <a:latin typeface="+mn-lt"/>
              </a:rPr>
              <a:t>  Computer-implemented (software</a:t>
            </a:r>
            <a:r>
              <a:rPr lang="en-US" dirty="0">
                <a:solidFill>
                  <a:schemeClr val="tx1"/>
                </a:solidFill>
                <a:latin typeface="+mn-lt"/>
              </a:rPr>
              <a:t>) </a:t>
            </a:r>
            <a:r>
              <a:rPr lang="en-US" dirty="0" smtClean="0">
                <a:solidFill>
                  <a:schemeClr val="tx1"/>
                </a:solidFill>
                <a:latin typeface="+mn-lt"/>
              </a:rPr>
              <a:t/>
            </a:r>
            <a:br>
              <a:rPr lang="en-US" dirty="0" smtClean="0">
                <a:solidFill>
                  <a:schemeClr val="tx1"/>
                </a:solidFill>
                <a:latin typeface="+mn-lt"/>
              </a:rPr>
            </a:br>
            <a:r>
              <a:rPr lang="en-US" dirty="0" smtClean="0">
                <a:solidFill>
                  <a:schemeClr val="tx1"/>
                </a:solidFill>
                <a:latin typeface="+mn-lt"/>
              </a:rPr>
              <a:t>§ </a:t>
            </a:r>
            <a:r>
              <a:rPr lang="en-US" dirty="0">
                <a:solidFill>
                  <a:schemeClr val="tx1"/>
                </a:solidFill>
                <a:latin typeface="+mn-lt"/>
              </a:rPr>
              <a:t>112(f</a:t>
            </a:r>
            <a:r>
              <a:rPr lang="en-US" dirty="0" smtClean="0">
                <a:solidFill>
                  <a:schemeClr val="tx1"/>
                </a:solidFill>
                <a:latin typeface="+mn-lt"/>
              </a:rPr>
              <a:t>) limitations</a:t>
            </a:r>
          </a:p>
          <a:p>
            <a:pPr lvl="1">
              <a:buFont typeface="Courier New" panose="02070309020205020404" pitchFamily="49" charset="0"/>
              <a:buChar char="o"/>
            </a:pPr>
            <a:r>
              <a:rPr lang="en-US" sz="2200" dirty="0" smtClean="0">
                <a:solidFill>
                  <a:schemeClr val="tx1"/>
                </a:solidFill>
                <a:latin typeface="+mn-lt"/>
              </a:rPr>
              <a:t>Determining whether a sufficient algorithm is provided to support a software function</a:t>
            </a:r>
            <a:endParaRPr lang="en-US" sz="2200" dirty="0">
              <a:solidFill>
                <a:schemeClr val="tx1"/>
              </a:solidFill>
              <a:latin typeface="+mn-lt"/>
            </a:endParaRPr>
          </a:p>
        </p:txBody>
      </p:sp>
      <p:sp>
        <p:nvSpPr>
          <p:cNvPr id="3" name="Slide Number Placeholder 2"/>
          <p:cNvSpPr>
            <a:spLocks noGrp="1"/>
          </p:cNvSpPr>
          <p:nvPr>
            <p:ph type="sldNum" sz="quarter" idx="4294967295"/>
          </p:nvPr>
        </p:nvSpPr>
        <p:spPr>
          <a:xfrm>
            <a:off x="7086600" y="6324600"/>
            <a:ext cx="1905000" cy="457200"/>
          </a:xfrm>
          <a:prstGeom prst="rect">
            <a:avLst/>
          </a:prstGeom>
        </p:spPr>
        <p:txBody>
          <a:bodyPr/>
          <a:lstStyle/>
          <a:p>
            <a:pPr>
              <a:defRPr/>
            </a:pPr>
            <a:fld id="{803BDAD8-1CF8-4897-83A9-649BA2338D75}" type="slidenum">
              <a:rPr lang="en-US" smtClean="0"/>
              <a:pPr>
                <a:defRPr/>
              </a:pPr>
              <a:t>15</a:t>
            </a:fld>
            <a:endParaRPr lang="en-US" dirty="0"/>
          </a:p>
        </p:txBody>
      </p:sp>
    </p:spTree>
    <p:extLst>
      <p:ext uri="{BB962C8B-B14F-4D97-AF65-F5344CB8AC3E}">
        <p14:creationId xmlns:p14="http://schemas.microsoft.com/office/powerpoint/2010/main" val="366635324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934200" cy="1066800"/>
          </a:xfrm>
        </p:spPr>
        <p:txBody>
          <a:bodyPr/>
          <a:lstStyle/>
          <a:p>
            <a:r>
              <a:rPr lang="en-US" sz="3200" b="1" dirty="0" smtClean="0">
                <a:latin typeface="+mj-lt"/>
              </a:rPr>
              <a:t>Module 1:  Identifying Limitations that </a:t>
            </a:r>
            <a:r>
              <a:rPr lang="en-US" sz="3200" b="1" dirty="0">
                <a:latin typeface="+mj-lt"/>
              </a:rPr>
              <a:t>Invoke </a:t>
            </a:r>
            <a:r>
              <a:rPr lang="en-US" sz="3200" b="1" dirty="0" smtClean="0">
                <a:latin typeface="+mj-lt"/>
              </a:rPr>
              <a:t>§ 112(f)</a:t>
            </a:r>
            <a:endParaRPr lang="en-US" sz="3200" b="1" dirty="0">
              <a:latin typeface="+mj-lt"/>
            </a:endParaRPr>
          </a:p>
        </p:txBody>
      </p:sp>
      <p:sp>
        <p:nvSpPr>
          <p:cNvPr id="3" name="Content Placeholder 2"/>
          <p:cNvSpPr>
            <a:spLocks noGrp="1"/>
          </p:cNvSpPr>
          <p:nvPr>
            <p:ph idx="1"/>
          </p:nvPr>
        </p:nvSpPr>
        <p:spPr>
          <a:xfrm>
            <a:off x="381000" y="1676400"/>
            <a:ext cx="7772400" cy="4114800"/>
          </a:xfrm>
        </p:spPr>
        <p:txBody>
          <a:bodyPr/>
          <a:lstStyle/>
          <a:p>
            <a:pPr>
              <a:spcBef>
                <a:spcPts val="0"/>
              </a:spcBef>
            </a:pPr>
            <a:r>
              <a:rPr lang="en-US" dirty="0" smtClean="0">
                <a:solidFill>
                  <a:schemeClr val="tx1"/>
                </a:solidFill>
                <a:latin typeface="+mn-lt"/>
              </a:rPr>
              <a:t>Overview </a:t>
            </a:r>
            <a:r>
              <a:rPr lang="en-US" dirty="0">
                <a:solidFill>
                  <a:schemeClr val="tx1"/>
                </a:solidFill>
                <a:latin typeface="+mn-lt"/>
              </a:rPr>
              <a:t>of </a:t>
            </a:r>
            <a:r>
              <a:rPr lang="en-US" dirty="0">
                <a:solidFill>
                  <a:srgbClr val="000000"/>
                </a:solidFill>
              </a:rPr>
              <a:t>§ </a:t>
            </a:r>
            <a:r>
              <a:rPr lang="en-US" dirty="0" smtClean="0">
                <a:solidFill>
                  <a:schemeClr val="tx1"/>
                </a:solidFill>
                <a:latin typeface="+mn-lt"/>
              </a:rPr>
              <a:t>112(f</a:t>
            </a:r>
            <a:r>
              <a:rPr lang="en-US" dirty="0">
                <a:solidFill>
                  <a:schemeClr val="tx1"/>
                </a:solidFill>
                <a:latin typeface="+mn-lt"/>
              </a:rPr>
              <a:t>) for </a:t>
            </a:r>
            <a:r>
              <a:rPr lang="en-US" dirty="0" smtClean="0">
                <a:solidFill>
                  <a:schemeClr val="tx1"/>
                </a:solidFill>
                <a:latin typeface="+mn-lt"/>
              </a:rPr>
              <a:t>means-type </a:t>
            </a:r>
            <a:r>
              <a:rPr lang="en-US" dirty="0" smtClean="0">
                <a:solidFill>
                  <a:schemeClr val="tx1"/>
                </a:solidFill>
              </a:rPr>
              <a:t>c</a:t>
            </a:r>
            <a:r>
              <a:rPr lang="en-US" dirty="0" smtClean="0">
                <a:solidFill>
                  <a:schemeClr val="tx1"/>
                </a:solidFill>
                <a:latin typeface="+mn-lt"/>
              </a:rPr>
              <a:t>laims</a:t>
            </a:r>
          </a:p>
          <a:p>
            <a:pPr marL="0" indent="0">
              <a:spcBef>
                <a:spcPts val="0"/>
              </a:spcBef>
              <a:buNone/>
            </a:pPr>
            <a:endParaRPr lang="en-US" dirty="0">
              <a:solidFill>
                <a:schemeClr val="tx1"/>
              </a:solidFill>
              <a:latin typeface="+mn-lt"/>
            </a:endParaRPr>
          </a:p>
          <a:p>
            <a:pPr lvl="1">
              <a:spcBef>
                <a:spcPts val="0"/>
              </a:spcBef>
              <a:buFont typeface="Courier New" panose="02070309020205020404" pitchFamily="49" charset="0"/>
              <a:buChar char="o"/>
            </a:pPr>
            <a:r>
              <a:rPr lang="en-US" sz="2400" dirty="0" smtClean="0">
                <a:solidFill>
                  <a:schemeClr val="tx1"/>
                </a:solidFill>
                <a:latin typeface="+mn-lt"/>
              </a:rPr>
              <a:t>Intended to reinforce the 2011 </a:t>
            </a:r>
            <a:r>
              <a:rPr lang="en-US" sz="2400" dirty="0">
                <a:solidFill>
                  <a:schemeClr val="tx1"/>
                </a:solidFill>
                <a:latin typeface="+mn-lt"/>
              </a:rPr>
              <a:t>§ 112 Supplemental Guidelines and </a:t>
            </a:r>
            <a:r>
              <a:rPr lang="en-US" sz="2400" dirty="0" smtClean="0">
                <a:solidFill>
                  <a:schemeClr val="tx1"/>
                </a:solidFill>
                <a:latin typeface="+mn-lt"/>
              </a:rPr>
              <a:t>training, especially with respect to boundaries for functional claim language</a:t>
            </a:r>
          </a:p>
          <a:p>
            <a:pPr lvl="1">
              <a:buFont typeface="Courier New" panose="02070309020205020404" pitchFamily="49" charset="0"/>
              <a:buChar char="o"/>
            </a:pPr>
            <a:endParaRPr lang="en-US" sz="2400" dirty="0" smtClean="0">
              <a:solidFill>
                <a:schemeClr val="tx1"/>
              </a:solidFill>
              <a:latin typeface="+mn-lt"/>
            </a:endParaRPr>
          </a:p>
          <a:p>
            <a:pPr lvl="1">
              <a:buFont typeface="Courier New" panose="02070309020205020404" pitchFamily="49" charset="0"/>
              <a:buChar char="o"/>
            </a:pPr>
            <a:r>
              <a:rPr lang="en-US" sz="2400" dirty="0" smtClean="0">
                <a:solidFill>
                  <a:schemeClr val="tx1"/>
                </a:solidFill>
                <a:latin typeface="+mn-lt"/>
              </a:rPr>
              <a:t>Motivated by public concerns over claim clarity</a:t>
            </a:r>
          </a:p>
          <a:p>
            <a:pPr marL="457200" lvl="1" indent="0">
              <a:buNone/>
            </a:pPr>
            <a:r>
              <a:rPr lang="en-US" sz="2400" dirty="0" smtClean="0">
                <a:solidFill>
                  <a:schemeClr val="tx1"/>
                </a:solidFill>
                <a:latin typeface="+mn-lt"/>
              </a:rPr>
              <a:t> </a:t>
            </a:r>
          </a:p>
          <a:p>
            <a:pPr lvl="1">
              <a:buFont typeface="Courier New" panose="02070309020205020404" pitchFamily="49" charset="0"/>
              <a:buChar char="o"/>
            </a:pPr>
            <a:r>
              <a:rPr lang="en-US" sz="2400" dirty="0" smtClean="0">
                <a:solidFill>
                  <a:schemeClr val="tx1"/>
                </a:solidFill>
                <a:latin typeface="+mn-lt"/>
              </a:rPr>
              <a:t>Critical for examination under the Broadest Reasonable Interpretation (BRI) standard</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16</a:t>
            </a:fld>
            <a:endParaRPr lang="en-US" dirty="0"/>
          </a:p>
        </p:txBody>
      </p:sp>
    </p:spTree>
    <p:extLst>
      <p:ext uri="{BB962C8B-B14F-4D97-AF65-F5344CB8AC3E}">
        <p14:creationId xmlns:p14="http://schemas.microsoft.com/office/powerpoint/2010/main" val="1754702517"/>
      </p:ext>
    </p:extLst>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934200" cy="1066800"/>
          </a:xfrm>
        </p:spPr>
        <p:txBody>
          <a:bodyPr/>
          <a:lstStyle/>
          <a:p>
            <a:r>
              <a:rPr lang="en-US" sz="3200" b="1" dirty="0">
                <a:latin typeface="+mj-lt"/>
              </a:rPr>
              <a:t>Module 1:  Identifying Limitations that Invoke § 112(f)</a:t>
            </a:r>
          </a:p>
        </p:txBody>
      </p:sp>
      <p:sp>
        <p:nvSpPr>
          <p:cNvPr id="3" name="Content Placeholder 2"/>
          <p:cNvSpPr>
            <a:spLocks noGrp="1"/>
          </p:cNvSpPr>
          <p:nvPr>
            <p:ph idx="1"/>
          </p:nvPr>
        </p:nvSpPr>
        <p:spPr>
          <a:xfrm>
            <a:off x="685800" y="1524000"/>
            <a:ext cx="8077200" cy="4343400"/>
          </a:xfrm>
        </p:spPr>
        <p:txBody>
          <a:bodyPr/>
          <a:lstStyle/>
          <a:p>
            <a:pPr marL="0" indent="0">
              <a:spcAft>
                <a:spcPts val="1200"/>
              </a:spcAft>
              <a:buNone/>
            </a:pPr>
            <a:r>
              <a:rPr lang="en-US" dirty="0" smtClean="0">
                <a:solidFill>
                  <a:schemeClr val="tx1"/>
                </a:solidFill>
                <a:latin typeface="+mn-lt"/>
              </a:rPr>
              <a:t>3-prong analysis for means-type claim limitation as set forth in  MPEP 2181(I):</a:t>
            </a:r>
          </a:p>
          <a:p>
            <a:pPr marL="514350" lvl="0" indent="-514350" eaLnBrk="1" hangingPunct="1">
              <a:lnSpc>
                <a:spcPct val="90000"/>
              </a:lnSpc>
              <a:spcAft>
                <a:spcPts val="600"/>
              </a:spcAft>
              <a:buSzPct val="80000"/>
              <a:buFont typeface="+mj-lt"/>
              <a:buAutoNum type="alphaUcPeriod"/>
              <a:defRPr/>
            </a:pPr>
            <a:r>
              <a:rPr lang="en-US" sz="2600" kern="1200" dirty="0" smtClean="0">
                <a:solidFill>
                  <a:schemeClr val="tx1"/>
                </a:solidFill>
                <a:latin typeface="+mn-lt"/>
              </a:rPr>
              <a:t>The </a:t>
            </a:r>
            <a:r>
              <a:rPr lang="en-US" sz="2600" kern="1200" dirty="0">
                <a:solidFill>
                  <a:schemeClr val="tx1"/>
                </a:solidFill>
                <a:latin typeface="+mn-lt"/>
              </a:rPr>
              <a:t>claim limitation uses the phrase “means” or a term used as a substitute for “means” that is a generic placeholder; </a:t>
            </a:r>
          </a:p>
          <a:p>
            <a:pPr marL="514350" lvl="0" indent="-514350" eaLnBrk="1" hangingPunct="1">
              <a:lnSpc>
                <a:spcPct val="90000"/>
              </a:lnSpc>
              <a:spcAft>
                <a:spcPts val="600"/>
              </a:spcAft>
              <a:buSzPct val="80000"/>
              <a:buFont typeface="+mj-lt"/>
              <a:buAutoNum type="alphaUcPeriod"/>
              <a:defRPr/>
            </a:pPr>
            <a:r>
              <a:rPr lang="en-US" sz="2600" kern="1200" dirty="0">
                <a:solidFill>
                  <a:schemeClr val="tx1"/>
                </a:solidFill>
                <a:latin typeface="+mn-lt"/>
              </a:rPr>
              <a:t>The phrase “means” or the substitute term is modified by functional language, typically linked by the transition word “for” (e.g., “means for”) or another linking word; and</a:t>
            </a:r>
          </a:p>
          <a:p>
            <a:pPr marL="514350" lvl="0" indent="-514350" eaLnBrk="1" hangingPunct="1">
              <a:lnSpc>
                <a:spcPct val="90000"/>
              </a:lnSpc>
              <a:spcAft>
                <a:spcPts val="600"/>
              </a:spcAft>
              <a:buSzPct val="80000"/>
              <a:buFont typeface="+mj-lt"/>
              <a:buAutoNum type="alphaUcPeriod"/>
              <a:defRPr/>
            </a:pPr>
            <a:r>
              <a:rPr lang="en-US" sz="2600" kern="1200" dirty="0">
                <a:solidFill>
                  <a:schemeClr val="tx1"/>
                </a:solidFill>
                <a:latin typeface="+mn-lt"/>
              </a:rPr>
              <a:t>The phrase “means” or the substitute term is not modified by sufficient structure or material for performing the claimed function</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17</a:t>
            </a:fld>
            <a:endParaRPr lang="en-US" dirty="0"/>
          </a:p>
        </p:txBody>
      </p:sp>
    </p:spTree>
    <p:extLst>
      <p:ext uri="{BB962C8B-B14F-4D97-AF65-F5344CB8AC3E}">
        <p14:creationId xmlns:p14="http://schemas.microsoft.com/office/powerpoint/2010/main" val="3117697925"/>
      </p:ext>
    </p:extLst>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934200" cy="1066800"/>
          </a:xfrm>
        </p:spPr>
        <p:txBody>
          <a:bodyPr/>
          <a:lstStyle/>
          <a:p>
            <a:r>
              <a:rPr lang="en-US" sz="3200" b="1" dirty="0">
                <a:latin typeface="+mj-lt"/>
              </a:rPr>
              <a:t>Module 1:  Identifying Limitations that Invoke § 112(f)</a:t>
            </a:r>
          </a:p>
        </p:txBody>
      </p:sp>
      <p:sp>
        <p:nvSpPr>
          <p:cNvPr id="3" name="Content Placeholder 2"/>
          <p:cNvSpPr>
            <a:spLocks noGrp="1"/>
          </p:cNvSpPr>
          <p:nvPr>
            <p:ph idx="1"/>
          </p:nvPr>
        </p:nvSpPr>
        <p:spPr>
          <a:xfrm>
            <a:off x="152400" y="1524000"/>
            <a:ext cx="8382000" cy="4800600"/>
          </a:xfrm>
        </p:spPr>
        <p:txBody>
          <a:bodyPr/>
          <a:lstStyle/>
          <a:p>
            <a:r>
              <a:rPr lang="en-US" sz="2400" dirty="0" smtClean="0">
                <a:solidFill>
                  <a:schemeClr val="tx1"/>
                </a:solidFill>
                <a:latin typeface="+mn-lt"/>
              </a:rPr>
              <a:t>112(f) presumptions:</a:t>
            </a:r>
          </a:p>
          <a:p>
            <a:pPr lvl="1">
              <a:spcAft>
                <a:spcPts val="600"/>
              </a:spcAft>
              <a:buSzPct val="110000"/>
              <a:buFont typeface="Courier New" panose="02070309020205020404" pitchFamily="49" charset="0"/>
              <a:buChar char="o"/>
            </a:pPr>
            <a:r>
              <a:rPr lang="en-US" sz="2400" dirty="0">
                <a:solidFill>
                  <a:schemeClr val="tx1"/>
                </a:solidFill>
                <a:latin typeface="+mn-lt"/>
              </a:rPr>
              <a:t>The term “means” with functional language raises a rebuttable presumption that the claim element </a:t>
            </a:r>
            <a:r>
              <a:rPr lang="en-US" sz="2400" b="1" dirty="0">
                <a:solidFill>
                  <a:schemeClr val="tx1"/>
                </a:solidFill>
                <a:latin typeface="+mn-lt"/>
              </a:rPr>
              <a:t>is</a:t>
            </a:r>
            <a:r>
              <a:rPr lang="en-US" sz="2400" dirty="0">
                <a:solidFill>
                  <a:schemeClr val="tx1"/>
                </a:solidFill>
                <a:latin typeface="+mn-lt"/>
              </a:rPr>
              <a:t> to be treated under § 112(f)</a:t>
            </a:r>
          </a:p>
          <a:p>
            <a:pPr lvl="2">
              <a:lnSpc>
                <a:spcPts val="2400"/>
              </a:lnSpc>
              <a:buSzPct val="110000"/>
              <a:buFont typeface="Wingdings" pitchFamily="2" charset="2"/>
              <a:buChar char="§"/>
            </a:pPr>
            <a:r>
              <a:rPr lang="en-US" sz="1800" spc="20" dirty="0" smtClean="0">
                <a:solidFill>
                  <a:schemeClr val="tx1"/>
                </a:solidFill>
                <a:latin typeface="+mn-lt"/>
              </a:rPr>
              <a:t>Rebutted </a:t>
            </a:r>
            <a:r>
              <a:rPr lang="en-US" sz="1800" spc="20" dirty="0">
                <a:solidFill>
                  <a:schemeClr val="tx1"/>
                </a:solidFill>
                <a:latin typeface="+mn-lt"/>
              </a:rPr>
              <a:t>when the function is recited with sufficient structure or material within the claim itself to entirely perform the recited function  </a:t>
            </a:r>
          </a:p>
          <a:p>
            <a:pPr lvl="1">
              <a:spcBef>
                <a:spcPts val="1200"/>
              </a:spcBef>
              <a:spcAft>
                <a:spcPts val="600"/>
              </a:spcAft>
              <a:buSzPct val="110000"/>
              <a:buFont typeface="Courier New" panose="02070309020205020404" pitchFamily="49" charset="0"/>
              <a:buChar char="o"/>
            </a:pPr>
            <a:r>
              <a:rPr lang="en-US" sz="2400" dirty="0">
                <a:solidFill>
                  <a:schemeClr val="tx1"/>
                </a:solidFill>
                <a:latin typeface="+mn-lt"/>
              </a:rPr>
              <a:t>Absence of the term “means” with functional language raises a rebuttable presumption that the claim element </a:t>
            </a:r>
            <a:r>
              <a:rPr lang="en-US" sz="2400" b="1" dirty="0">
                <a:solidFill>
                  <a:schemeClr val="tx1"/>
                </a:solidFill>
                <a:latin typeface="+mn-lt"/>
              </a:rPr>
              <a:t>is not</a:t>
            </a:r>
            <a:r>
              <a:rPr lang="en-US" sz="2400" dirty="0">
                <a:solidFill>
                  <a:schemeClr val="tx1"/>
                </a:solidFill>
                <a:latin typeface="+mn-lt"/>
              </a:rPr>
              <a:t> to be treated under § 112(f)</a:t>
            </a:r>
          </a:p>
          <a:p>
            <a:pPr lvl="2">
              <a:lnSpc>
                <a:spcPts val="2400"/>
              </a:lnSpc>
              <a:buSzPct val="110000"/>
              <a:buFont typeface="Wingdings" pitchFamily="2" charset="2"/>
              <a:buChar char="§"/>
            </a:pPr>
            <a:r>
              <a:rPr lang="en-US" sz="1600" dirty="0" smtClean="0">
                <a:solidFill>
                  <a:schemeClr val="tx1"/>
                </a:solidFill>
                <a:latin typeface="+mn-lt"/>
              </a:rPr>
              <a:t>Rebutted </a:t>
            </a:r>
            <a:r>
              <a:rPr lang="en-US" sz="1600" dirty="0">
                <a:solidFill>
                  <a:schemeClr val="tx1"/>
                </a:solidFill>
                <a:latin typeface="+mn-lt"/>
              </a:rPr>
              <a:t>when </a:t>
            </a:r>
            <a:r>
              <a:rPr lang="en-US" sz="1600" dirty="0" smtClean="0">
                <a:solidFill>
                  <a:schemeClr val="tx1"/>
                </a:solidFill>
                <a:latin typeface="+mn-lt"/>
              </a:rPr>
              <a:t>claim </a:t>
            </a:r>
            <a:r>
              <a:rPr lang="en-US" sz="1600" dirty="0">
                <a:solidFill>
                  <a:schemeClr val="tx1"/>
                </a:solidFill>
                <a:latin typeface="+mn-lt"/>
              </a:rPr>
              <a:t>element (1) recites a generic placeholder for structure or material; (2) recites a function; and (3) does not recite sufficient structure or material to perform the </a:t>
            </a:r>
            <a:r>
              <a:rPr lang="en-US" sz="1600" dirty="0" smtClean="0">
                <a:solidFill>
                  <a:schemeClr val="tx1"/>
                </a:solidFill>
                <a:latin typeface="+mn-lt"/>
              </a:rPr>
              <a:t>function</a:t>
            </a:r>
            <a:endParaRPr lang="en-US" sz="1600" dirty="0">
              <a:solidFill>
                <a:prstClr val="black">
                  <a:lumMod val="95000"/>
                  <a:lumOff val="5000"/>
                </a:prstClr>
              </a:solidFill>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18</a:t>
            </a:fld>
            <a:endParaRPr lang="en-US" dirty="0"/>
          </a:p>
        </p:txBody>
      </p:sp>
    </p:spTree>
    <p:extLst>
      <p:ext uri="{BB962C8B-B14F-4D97-AF65-F5344CB8AC3E}">
        <p14:creationId xmlns:p14="http://schemas.microsoft.com/office/powerpoint/2010/main" val="43904511"/>
      </p:ext>
    </p:extLst>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1066800"/>
          </a:xfrm>
        </p:spPr>
        <p:txBody>
          <a:bodyPr/>
          <a:lstStyle/>
          <a:p>
            <a:r>
              <a:rPr lang="en-US" sz="3200" b="1" dirty="0" smtClean="0">
                <a:latin typeface="+mj-lt"/>
              </a:rPr>
              <a:t>Module 2:  Making the Record Clear</a:t>
            </a:r>
            <a:endParaRPr lang="en-US" sz="3200" b="1" dirty="0">
              <a:latin typeface="+mj-lt"/>
            </a:endParaRPr>
          </a:p>
        </p:txBody>
      </p:sp>
      <p:sp>
        <p:nvSpPr>
          <p:cNvPr id="3" name="Content Placeholder 2"/>
          <p:cNvSpPr>
            <a:spLocks noGrp="1"/>
          </p:cNvSpPr>
          <p:nvPr>
            <p:ph idx="1"/>
          </p:nvPr>
        </p:nvSpPr>
        <p:spPr>
          <a:xfrm>
            <a:off x="381000" y="1600200"/>
            <a:ext cx="7772400" cy="4114800"/>
          </a:xfrm>
        </p:spPr>
        <p:txBody>
          <a:bodyPr/>
          <a:lstStyle/>
          <a:p>
            <a:r>
              <a:rPr lang="en-US" dirty="0" smtClean="0">
                <a:solidFill>
                  <a:schemeClr val="tx1"/>
                </a:solidFill>
                <a:latin typeface="+mn-lt"/>
              </a:rPr>
              <a:t>Benefits of a clear prosecution record</a:t>
            </a:r>
          </a:p>
          <a:p>
            <a:endParaRPr lang="en-US" dirty="0" smtClean="0">
              <a:solidFill>
                <a:schemeClr val="tx1"/>
              </a:solidFill>
              <a:latin typeface="+mn-lt"/>
            </a:endParaRPr>
          </a:p>
          <a:p>
            <a:pPr lvl="1">
              <a:buFont typeface="Courier New" panose="02070309020205020404" pitchFamily="49" charset="0"/>
              <a:buChar char="o"/>
            </a:pPr>
            <a:r>
              <a:rPr lang="en-US" sz="2400" dirty="0">
                <a:solidFill>
                  <a:schemeClr val="tx1"/>
                </a:solidFill>
                <a:latin typeface="+mn-lt"/>
              </a:rPr>
              <a:t>Clarifies the record with regard to the broadest reasonable interpretation for the claim </a:t>
            </a:r>
            <a:r>
              <a:rPr lang="en-US" sz="2400" dirty="0" smtClean="0">
                <a:solidFill>
                  <a:schemeClr val="tx1"/>
                </a:solidFill>
                <a:latin typeface="+mn-lt"/>
              </a:rPr>
              <a:t>limitations</a:t>
            </a:r>
          </a:p>
          <a:p>
            <a:pPr marL="457200" lvl="1" indent="0">
              <a:buNone/>
            </a:pPr>
            <a:endParaRPr lang="en-US" sz="2400" dirty="0">
              <a:solidFill>
                <a:schemeClr val="tx1"/>
              </a:solidFill>
              <a:latin typeface="+mn-lt"/>
            </a:endParaRPr>
          </a:p>
          <a:p>
            <a:pPr lvl="1">
              <a:buFont typeface="Courier New" panose="02070309020205020404" pitchFamily="49" charset="0"/>
              <a:buChar char="o"/>
            </a:pPr>
            <a:r>
              <a:rPr lang="en-US" sz="2400" dirty="0">
                <a:solidFill>
                  <a:schemeClr val="tx1"/>
                </a:solidFill>
                <a:latin typeface="+mn-lt"/>
              </a:rPr>
              <a:t>Places the Applicant on notice with regard to the Office’s </a:t>
            </a:r>
            <a:r>
              <a:rPr lang="en-US" sz="2400" dirty="0" smtClean="0">
                <a:solidFill>
                  <a:schemeClr val="tx1"/>
                </a:solidFill>
                <a:latin typeface="+mn-lt"/>
              </a:rPr>
              <a:t>position, thus enabling </a:t>
            </a:r>
            <a:r>
              <a:rPr lang="en-US" sz="2400" dirty="0">
                <a:solidFill>
                  <a:schemeClr val="tx1"/>
                </a:solidFill>
                <a:latin typeface="+mn-lt"/>
              </a:rPr>
              <a:t>a more effective Applicant </a:t>
            </a:r>
            <a:r>
              <a:rPr lang="en-US" sz="2400" dirty="0" smtClean="0">
                <a:solidFill>
                  <a:schemeClr val="tx1"/>
                </a:solidFill>
                <a:latin typeface="+mn-lt"/>
              </a:rPr>
              <a:t>response</a:t>
            </a:r>
          </a:p>
          <a:p>
            <a:pPr marL="457200" lvl="1" indent="0">
              <a:buNone/>
            </a:pPr>
            <a:endParaRPr lang="en-US" sz="2400" dirty="0">
              <a:solidFill>
                <a:schemeClr val="tx1"/>
              </a:solidFill>
              <a:latin typeface="+mn-lt"/>
            </a:endParaRPr>
          </a:p>
          <a:p>
            <a:pPr lvl="1">
              <a:buFont typeface="Courier New" panose="02070309020205020404" pitchFamily="49" charset="0"/>
              <a:buChar char="o"/>
            </a:pPr>
            <a:r>
              <a:rPr lang="en-US" sz="2400" dirty="0">
                <a:solidFill>
                  <a:schemeClr val="tx1"/>
                </a:solidFill>
                <a:latin typeface="+mn-lt"/>
              </a:rPr>
              <a:t>Assists in the evaluation of any afforded patent protection throughout the life of the patent</a:t>
            </a:r>
          </a:p>
          <a:p>
            <a:endParaRPr lang="en-US" sz="2400"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19</a:t>
            </a:fld>
            <a:endParaRPr lang="en-US" dirty="0"/>
          </a:p>
        </p:txBody>
      </p:sp>
    </p:spTree>
    <p:extLst>
      <p:ext uri="{BB962C8B-B14F-4D97-AF65-F5344CB8AC3E}">
        <p14:creationId xmlns:p14="http://schemas.microsoft.com/office/powerpoint/2010/main" val="3037139363"/>
      </p:ext>
    </p:extLst>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Welcome</a:t>
            </a:r>
            <a:endParaRPr lang="en-US" b="1" dirty="0">
              <a:latin typeface="+mj-lt"/>
            </a:endParaRPr>
          </a:p>
        </p:txBody>
      </p:sp>
      <p:sp>
        <p:nvSpPr>
          <p:cNvPr id="7" name="Subtitle 6"/>
          <p:cNvSpPr>
            <a:spLocks noGrp="1"/>
          </p:cNvSpPr>
          <p:nvPr>
            <p:ph type="subTitle" idx="1"/>
          </p:nvPr>
        </p:nvSpPr>
        <p:spPr/>
        <p:txBody>
          <a:bodyPr/>
          <a:lstStyle/>
          <a:p>
            <a:r>
              <a:rPr lang="en-US" sz="2400" dirty="0" smtClean="0">
                <a:latin typeface="+mj-lt"/>
              </a:rPr>
              <a:t>Janet Gongola</a:t>
            </a:r>
          </a:p>
          <a:p>
            <a:r>
              <a:rPr lang="en-US" sz="2400" dirty="0" smtClean="0">
                <a:latin typeface="+mj-lt"/>
              </a:rPr>
              <a:t>Senior Advisor and Moderator</a:t>
            </a:r>
            <a:endParaRPr lang="en-US" sz="2400" dirty="0">
              <a:latin typeface="+mj-lt"/>
            </a:endParaRPr>
          </a:p>
        </p:txBody>
      </p:sp>
    </p:spTree>
    <p:extLst>
      <p:ext uri="{BB962C8B-B14F-4D97-AF65-F5344CB8AC3E}">
        <p14:creationId xmlns:p14="http://schemas.microsoft.com/office/powerpoint/2010/main" val="2860860775"/>
      </p:ext>
    </p:extLst>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1066800"/>
          </a:xfrm>
        </p:spPr>
        <p:txBody>
          <a:bodyPr/>
          <a:lstStyle/>
          <a:p>
            <a:r>
              <a:rPr lang="en-US" sz="3200" b="1" dirty="0">
                <a:latin typeface="+mj-lt"/>
              </a:rPr>
              <a:t>Module 2:  Making the Record Clear</a:t>
            </a:r>
          </a:p>
        </p:txBody>
      </p:sp>
      <p:sp>
        <p:nvSpPr>
          <p:cNvPr id="3" name="Content Placeholder 2"/>
          <p:cNvSpPr>
            <a:spLocks noGrp="1"/>
          </p:cNvSpPr>
          <p:nvPr>
            <p:ph idx="1"/>
          </p:nvPr>
        </p:nvSpPr>
        <p:spPr>
          <a:xfrm>
            <a:off x="381000" y="1676400"/>
            <a:ext cx="7772400" cy="4114800"/>
          </a:xfrm>
        </p:spPr>
        <p:txBody>
          <a:bodyPr/>
          <a:lstStyle/>
          <a:p>
            <a:pPr eaLnBrk="1" hangingPunct="1">
              <a:lnSpc>
                <a:spcPct val="90000"/>
              </a:lnSpc>
              <a:spcBef>
                <a:spcPct val="0"/>
              </a:spcBef>
              <a:defRPr/>
            </a:pPr>
            <a:r>
              <a:rPr lang="en-US" kern="1200" dirty="0">
                <a:solidFill>
                  <a:prstClr val="black"/>
                </a:solidFill>
                <a:latin typeface="+mn-lt"/>
              </a:rPr>
              <a:t>When an application contains claim limitations in the form of a term modified by functional language, note the 112(f) presumptions by use of FP 7.30.04</a:t>
            </a:r>
          </a:p>
          <a:p>
            <a:pPr eaLnBrk="1" hangingPunct="1">
              <a:lnSpc>
                <a:spcPct val="90000"/>
              </a:lnSpc>
              <a:spcBef>
                <a:spcPct val="0"/>
              </a:spcBef>
              <a:defRPr/>
            </a:pPr>
            <a:endParaRPr lang="en-US" kern="1200" dirty="0">
              <a:solidFill>
                <a:prstClr val="black"/>
              </a:solidFill>
              <a:latin typeface="+mn-lt"/>
            </a:endParaRPr>
          </a:p>
          <a:p>
            <a:pPr eaLnBrk="1" hangingPunct="1">
              <a:lnSpc>
                <a:spcPct val="90000"/>
              </a:lnSpc>
              <a:spcBef>
                <a:spcPct val="0"/>
              </a:spcBef>
              <a:spcAft>
                <a:spcPts val="600"/>
              </a:spcAft>
              <a:defRPr/>
            </a:pPr>
            <a:r>
              <a:rPr lang="en-US" sz="2400" kern="1200" dirty="0">
                <a:solidFill>
                  <a:prstClr val="black"/>
                </a:solidFill>
                <a:latin typeface="+mn-lt"/>
              </a:rPr>
              <a:t>FP 7.30.04 recites in part:</a:t>
            </a:r>
            <a:endParaRPr lang="en-US" sz="2400" i="1" kern="1200" dirty="0">
              <a:solidFill>
                <a:prstClr val="black"/>
              </a:solidFill>
              <a:latin typeface="+mn-lt"/>
            </a:endParaRPr>
          </a:p>
          <a:p>
            <a:pPr marL="457200" lvl="1" indent="0" eaLnBrk="1" hangingPunct="1">
              <a:lnSpc>
                <a:spcPct val="90000"/>
              </a:lnSpc>
              <a:spcBef>
                <a:spcPct val="0"/>
              </a:spcBef>
              <a:buNone/>
              <a:defRPr/>
            </a:pPr>
            <a:r>
              <a:rPr lang="en-US" sz="2000" i="1" kern="1200" dirty="0">
                <a:solidFill>
                  <a:prstClr val="black"/>
                </a:solidFill>
                <a:latin typeface="+mn-lt"/>
              </a:rPr>
              <a:t>“…Claim elements that use the word “means” are presumed to invoke 112(f) except as otherwise indicated in the Office Action.  Similarly, claim elements that do not use the word “means” are presumed not to invoke 112(f) except as otherwise indicated in an Office Action.”</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20</a:t>
            </a:fld>
            <a:endParaRPr lang="en-US" dirty="0"/>
          </a:p>
        </p:txBody>
      </p:sp>
    </p:spTree>
    <p:extLst>
      <p:ext uri="{BB962C8B-B14F-4D97-AF65-F5344CB8AC3E}">
        <p14:creationId xmlns:p14="http://schemas.microsoft.com/office/powerpoint/2010/main" val="2758594794"/>
      </p:ext>
    </p:extLst>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1066800"/>
          </a:xfrm>
        </p:spPr>
        <p:txBody>
          <a:bodyPr/>
          <a:lstStyle/>
          <a:p>
            <a:r>
              <a:rPr lang="en-US" sz="3200" b="1" dirty="0">
                <a:latin typeface="+mj-lt"/>
              </a:rPr>
              <a:t>Module 2:  Making the Record Clear</a:t>
            </a:r>
          </a:p>
        </p:txBody>
      </p:sp>
      <p:sp>
        <p:nvSpPr>
          <p:cNvPr id="3" name="Content Placeholder 2"/>
          <p:cNvSpPr>
            <a:spLocks noGrp="1"/>
          </p:cNvSpPr>
          <p:nvPr>
            <p:ph idx="1"/>
          </p:nvPr>
        </p:nvSpPr>
        <p:spPr>
          <a:xfrm>
            <a:off x="381000" y="1600200"/>
            <a:ext cx="8229600" cy="4724400"/>
          </a:xfrm>
        </p:spPr>
        <p:txBody>
          <a:bodyPr/>
          <a:lstStyle/>
          <a:p>
            <a:pPr lvl="0" eaLnBrk="1" hangingPunct="1">
              <a:lnSpc>
                <a:spcPct val="90000"/>
              </a:lnSpc>
              <a:spcBef>
                <a:spcPct val="0"/>
              </a:spcBef>
              <a:buFont typeface="Arial" panose="020B0604020202020204" pitchFamily="34" charset="0"/>
              <a:buChar char="•"/>
              <a:defRPr/>
            </a:pPr>
            <a:r>
              <a:rPr lang="en-US" kern="1200" dirty="0">
                <a:solidFill>
                  <a:prstClr val="black"/>
                </a:solidFill>
                <a:latin typeface="+mn-lt"/>
              </a:rPr>
              <a:t>In addition to the use of FP 7.30.04, the prosecution record should be clarified when the presumptions are overcome, such as when</a:t>
            </a:r>
            <a:r>
              <a:rPr lang="en-US" kern="1200" dirty="0" smtClean="0">
                <a:solidFill>
                  <a:prstClr val="black"/>
                </a:solidFill>
                <a:latin typeface="+mn-lt"/>
              </a:rPr>
              <a:t>:</a:t>
            </a:r>
          </a:p>
          <a:p>
            <a:pPr lvl="0" eaLnBrk="1" hangingPunct="1">
              <a:lnSpc>
                <a:spcPct val="90000"/>
              </a:lnSpc>
              <a:spcBef>
                <a:spcPct val="0"/>
              </a:spcBef>
              <a:buFont typeface="Arial" panose="020B0604020202020204" pitchFamily="34" charset="0"/>
              <a:buChar char="•"/>
              <a:defRPr/>
            </a:pPr>
            <a:endParaRPr lang="en-US" kern="1200" dirty="0">
              <a:solidFill>
                <a:prstClr val="black"/>
              </a:solidFill>
              <a:latin typeface="+mn-lt"/>
            </a:endParaRPr>
          </a:p>
          <a:p>
            <a:pPr lvl="0" eaLnBrk="1" hangingPunct="1">
              <a:lnSpc>
                <a:spcPct val="90000"/>
              </a:lnSpc>
              <a:spcBef>
                <a:spcPct val="0"/>
              </a:spcBef>
              <a:buFont typeface="Arial" panose="020B0604020202020204" pitchFamily="34" charset="0"/>
              <a:buChar char="•"/>
              <a:defRPr/>
            </a:pPr>
            <a:endParaRPr lang="en-US" sz="1000" kern="1200" dirty="0">
              <a:solidFill>
                <a:prstClr val="black"/>
              </a:solidFill>
              <a:latin typeface="+mn-lt"/>
            </a:endParaRPr>
          </a:p>
          <a:p>
            <a:pPr lvl="1" eaLnBrk="1" hangingPunct="1">
              <a:lnSpc>
                <a:spcPct val="90000"/>
              </a:lnSpc>
              <a:spcBef>
                <a:spcPct val="0"/>
              </a:spcBef>
              <a:spcAft>
                <a:spcPts val="1200"/>
              </a:spcAft>
              <a:buFont typeface="Courier New" panose="02070309020205020404" pitchFamily="49" charset="0"/>
              <a:buChar char="o"/>
              <a:defRPr/>
            </a:pPr>
            <a:r>
              <a:rPr lang="en-US" sz="2400" kern="1200" dirty="0">
                <a:solidFill>
                  <a:schemeClr val="tx1"/>
                </a:solidFill>
                <a:latin typeface="+mn-lt"/>
              </a:rPr>
              <a:t>a claim uses the word “means” and 112(f) </a:t>
            </a:r>
            <a:r>
              <a:rPr lang="en-US" sz="2400" b="1" kern="1200" dirty="0">
                <a:solidFill>
                  <a:schemeClr val="tx1"/>
                </a:solidFill>
                <a:latin typeface="+mn-lt"/>
              </a:rPr>
              <a:t>is not </a:t>
            </a:r>
            <a:r>
              <a:rPr lang="en-US" sz="2400" kern="1200" dirty="0" smtClean="0">
                <a:solidFill>
                  <a:schemeClr val="tx1"/>
                </a:solidFill>
                <a:latin typeface="+mn-lt"/>
              </a:rPr>
              <a:t>invoked</a:t>
            </a:r>
          </a:p>
          <a:p>
            <a:pPr lvl="2" eaLnBrk="1" hangingPunct="1">
              <a:lnSpc>
                <a:spcPct val="90000"/>
              </a:lnSpc>
              <a:spcBef>
                <a:spcPct val="0"/>
              </a:spcBef>
              <a:spcAft>
                <a:spcPts val="1200"/>
              </a:spcAft>
              <a:buFont typeface="Wingdings" panose="05000000000000000000" pitchFamily="2" charset="2"/>
              <a:buChar char="§"/>
              <a:defRPr/>
            </a:pPr>
            <a:r>
              <a:rPr lang="en-US" sz="2200" kern="1200" dirty="0" smtClean="0">
                <a:solidFill>
                  <a:schemeClr val="tx1"/>
                </a:solidFill>
                <a:latin typeface="+mn-lt"/>
              </a:rPr>
              <a:t>Not </a:t>
            </a:r>
            <a:r>
              <a:rPr lang="en-US" sz="2200" kern="1200" dirty="0">
                <a:solidFill>
                  <a:schemeClr val="tx1"/>
                </a:solidFill>
                <a:latin typeface="+mn-lt"/>
              </a:rPr>
              <a:t>modified by functional </a:t>
            </a:r>
            <a:r>
              <a:rPr lang="en-US" sz="2200" kern="1200" dirty="0" smtClean="0">
                <a:solidFill>
                  <a:schemeClr val="tx1"/>
                </a:solidFill>
                <a:latin typeface="+mn-lt"/>
              </a:rPr>
              <a:t>language</a:t>
            </a:r>
          </a:p>
          <a:p>
            <a:pPr lvl="2" eaLnBrk="1" hangingPunct="1">
              <a:lnSpc>
                <a:spcPct val="90000"/>
              </a:lnSpc>
              <a:spcBef>
                <a:spcPct val="0"/>
              </a:spcBef>
              <a:spcAft>
                <a:spcPts val="1200"/>
              </a:spcAft>
              <a:buFont typeface="Wingdings" panose="05000000000000000000" pitchFamily="2" charset="2"/>
              <a:buChar char="§"/>
              <a:defRPr/>
            </a:pPr>
            <a:r>
              <a:rPr lang="en-US" sz="2200" kern="1200" dirty="0" smtClean="0">
                <a:solidFill>
                  <a:schemeClr val="tx1"/>
                </a:solidFill>
                <a:latin typeface="+mn-lt"/>
              </a:rPr>
              <a:t>Includes </a:t>
            </a:r>
            <a:r>
              <a:rPr lang="en-US" sz="2200" kern="1200" dirty="0">
                <a:solidFill>
                  <a:schemeClr val="tx1"/>
                </a:solidFill>
                <a:latin typeface="+mn-lt"/>
              </a:rPr>
              <a:t>sufficient structure or material for achieving the specified function </a:t>
            </a:r>
            <a:endParaRPr lang="en-US" sz="2200" kern="1200" dirty="0" smtClean="0">
              <a:solidFill>
                <a:schemeClr val="tx1"/>
              </a:solidFill>
              <a:latin typeface="+mn-lt"/>
            </a:endParaRPr>
          </a:p>
          <a:p>
            <a:pPr marL="914400" lvl="2" indent="0" eaLnBrk="1" hangingPunct="1">
              <a:lnSpc>
                <a:spcPct val="90000"/>
              </a:lnSpc>
              <a:spcBef>
                <a:spcPct val="0"/>
              </a:spcBef>
              <a:spcAft>
                <a:spcPts val="1200"/>
              </a:spcAft>
              <a:buNone/>
              <a:defRPr/>
            </a:pPr>
            <a:endParaRPr lang="en-US" kern="1200" dirty="0">
              <a:solidFill>
                <a:schemeClr val="tx1"/>
              </a:solidFill>
              <a:latin typeface="+mn-lt"/>
            </a:endParaRPr>
          </a:p>
          <a:p>
            <a:pPr lvl="1" eaLnBrk="1" hangingPunct="1">
              <a:lnSpc>
                <a:spcPct val="90000"/>
              </a:lnSpc>
              <a:spcBef>
                <a:spcPct val="0"/>
              </a:spcBef>
              <a:spcAft>
                <a:spcPts val="1200"/>
              </a:spcAft>
              <a:buFont typeface="Courier New" panose="02070309020205020404" pitchFamily="49" charset="0"/>
              <a:buChar char="o"/>
              <a:defRPr/>
            </a:pPr>
            <a:r>
              <a:rPr lang="en-US" sz="2400" kern="1200" dirty="0">
                <a:solidFill>
                  <a:prstClr val="black"/>
                </a:solidFill>
                <a:latin typeface="+mn-lt"/>
              </a:rPr>
              <a:t>a claim uses a generic placeholder instead of the word “means” and 112(f) </a:t>
            </a:r>
            <a:r>
              <a:rPr lang="en-US" sz="2400" b="1" kern="1200" dirty="0">
                <a:solidFill>
                  <a:prstClr val="black"/>
                </a:solidFill>
                <a:latin typeface="+mn-lt"/>
              </a:rPr>
              <a:t>is</a:t>
            </a:r>
            <a:r>
              <a:rPr lang="en-US" sz="2400" kern="1200" dirty="0">
                <a:solidFill>
                  <a:prstClr val="black"/>
                </a:solidFill>
                <a:latin typeface="+mn-lt"/>
              </a:rPr>
              <a:t> invoked</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21</a:t>
            </a:fld>
            <a:endParaRPr lang="en-US" dirty="0"/>
          </a:p>
        </p:txBody>
      </p:sp>
    </p:spTree>
    <p:extLst>
      <p:ext uri="{BB962C8B-B14F-4D97-AF65-F5344CB8AC3E}">
        <p14:creationId xmlns:p14="http://schemas.microsoft.com/office/powerpoint/2010/main" val="529877580"/>
      </p:ext>
    </p:extLst>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1066800"/>
          </a:xfrm>
        </p:spPr>
        <p:txBody>
          <a:bodyPr/>
          <a:lstStyle/>
          <a:p>
            <a:r>
              <a:rPr lang="en-US" sz="3200" b="1" dirty="0">
                <a:latin typeface="+mj-lt"/>
              </a:rPr>
              <a:t>Module 2:  Making the Record Clear</a:t>
            </a:r>
          </a:p>
        </p:txBody>
      </p:sp>
      <p:sp>
        <p:nvSpPr>
          <p:cNvPr id="3" name="Content Placeholder 2"/>
          <p:cNvSpPr>
            <a:spLocks noGrp="1"/>
          </p:cNvSpPr>
          <p:nvPr>
            <p:ph idx="1"/>
          </p:nvPr>
        </p:nvSpPr>
        <p:spPr>
          <a:xfrm>
            <a:off x="381000" y="1524000"/>
            <a:ext cx="8305800" cy="4114800"/>
          </a:xfrm>
        </p:spPr>
        <p:txBody>
          <a:bodyPr/>
          <a:lstStyle/>
          <a:p>
            <a:pPr lvl="0" eaLnBrk="1" hangingPunct="1">
              <a:lnSpc>
                <a:spcPct val="90000"/>
              </a:lnSpc>
              <a:spcBef>
                <a:spcPct val="0"/>
              </a:spcBef>
              <a:buFont typeface="Arial" panose="020B0604020202020204" pitchFamily="34" charset="0"/>
              <a:buChar char="•"/>
              <a:defRPr/>
            </a:pPr>
            <a:r>
              <a:rPr lang="en-US" sz="2400" kern="1200" dirty="0">
                <a:solidFill>
                  <a:prstClr val="black"/>
                </a:solidFill>
                <a:latin typeface="+mn-lt"/>
              </a:rPr>
              <a:t>After completing the 3-prong analysis for all recitations of a term modified by functional language, make your determinations clear in the record:</a:t>
            </a:r>
          </a:p>
          <a:p>
            <a:pPr lvl="0" eaLnBrk="1" hangingPunct="1">
              <a:lnSpc>
                <a:spcPct val="90000"/>
              </a:lnSpc>
              <a:spcBef>
                <a:spcPct val="0"/>
              </a:spcBef>
              <a:buFont typeface="Arial" panose="020B0604020202020204" pitchFamily="34" charset="0"/>
              <a:buChar char="•"/>
              <a:defRPr/>
            </a:pPr>
            <a:endParaRPr lang="en-US" sz="800" kern="1200" dirty="0">
              <a:solidFill>
                <a:prstClr val="black"/>
              </a:solidFill>
              <a:latin typeface="+mn-lt"/>
            </a:endParaRPr>
          </a:p>
          <a:p>
            <a:pPr lvl="1" eaLnBrk="1" hangingPunct="1">
              <a:lnSpc>
                <a:spcPct val="90000"/>
              </a:lnSpc>
              <a:spcBef>
                <a:spcPct val="0"/>
              </a:spcBef>
              <a:spcAft>
                <a:spcPts val="600"/>
              </a:spcAft>
              <a:buFont typeface="Courier New" panose="02070309020205020404" pitchFamily="49" charset="0"/>
              <a:buChar char="o"/>
              <a:defRPr/>
            </a:pPr>
            <a:r>
              <a:rPr lang="en-US" sz="2400" kern="1200" dirty="0">
                <a:solidFill>
                  <a:prstClr val="black"/>
                </a:solidFill>
                <a:latin typeface="+mn-lt"/>
              </a:rPr>
              <a:t>Use FP 7.30.04, once during prosecution, whenever a term modified by functional language is present in the claims to note 112(f) presumptions in the record</a:t>
            </a:r>
          </a:p>
          <a:p>
            <a:pPr lvl="1" eaLnBrk="1" hangingPunct="1">
              <a:lnSpc>
                <a:spcPct val="90000"/>
              </a:lnSpc>
              <a:spcBef>
                <a:spcPct val="0"/>
              </a:spcBef>
              <a:spcAft>
                <a:spcPts val="600"/>
              </a:spcAft>
              <a:buFont typeface="Courier New" panose="02070309020205020404" pitchFamily="49" charset="0"/>
              <a:buChar char="o"/>
              <a:defRPr/>
            </a:pPr>
            <a:r>
              <a:rPr lang="en-US" sz="2400" kern="1200" dirty="0" smtClean="0">
                <a:solidFill>
                  <a:prstClr val="black"/>
                </a:solidFill>
                <a:latin typeface="+mn-lt"/>
              </a:rPr>
              <a:t>Specifically </a:t>
            </a:r>
            <a:r>
              <a:rPr lang="en-US" sz="2400" kern="1200" dirty="0">
                <a:solidFill>
                  <a:prstClr val="black"/>
                </a:solidFill>
                <a:latin typeface="+mn-lt"/>
              </a:rPr>
              <a:t>identify claim language that uses the word “means” and 112(f) </a:t>
            </a:r>
            <a:r>
              <a:rPr lang="en-US" sz="2400" b="1" kern="1200" dirty="0">
                <a:solidFill>
                  <a:prstClr val="black"/>
                </a:solidFill>
                <a:latin typeface="+mn-lt"/>
              </a:rPr>
              <a:t>is not </a:t>
            </a:r>
            <a:r>
              <a:rPr lang="en-US" sz="2400" kern="1200" dirty="0">
                <a:solidFill>
                  <a:prstClr val="black"/>
                </a:solidFill>
                <a:latin typeface="+mn-lt"/>
              </a:rPr>
              <a:t>invoked with </a:t>
            </a:r>
            <a:r>
              <a:rPr lang="en-US" sz="2400" kern="1200" dirty="0" smtClean="0">
                <a:solidFill>
                  <a:prstClr val="black"/>
                </a:solidFill>
                <a:latin typeface="+mn-lt"/>
              </a:rPr>
              <a:t>explanation</a:t>
            </a:r>
          </a:p>
          <a:p>
            <a:pPr lvl="2" eaLnBrk="1" hangingPunct="1">
              <a:lnSpc>
                <a:spcPct val="90000"/>
              </a:lnSpc>
              <a:spcBef>
                <a:spcPct val="0"/>
              </a:spcBef>
              <a:spcAft>
                <a:spcPts val="600"/>
              </a:spcAft>
              <a:buFont typeface="Wingdings" panose="05000000000000000000" pitchFamily="2" charset="2"/>
              <a:buChar char="§"/>
              <a:defRPr/>
            </a:pPr>
            <a:r>
              <a:rPr lang="en-US" sz="1800" kern="1200" dirty="0" smtClean="0">
                <a:solidFill>
                  <a:prstClr val="black"/>
                </a:solidFill>
                <a:latin typeface="+mn-lt"/>
              </a:rPr>
              <a:t>Not </a:t>
            </a:r>
            <a:r>
              <a:rPr lang="en-US" sz="1800" kern="1200" dirty="0">
                <a:solidFill>
                  <a:prstClr val="black"/>
                </a:solidFill>
                <a:latin typeface="+mn-lt"/>
              </a:rPr>
              <a:t>modified by functional </a:t>
            </a:r>
            <a:r>
              <a:rPr lang="en-US" sz="1800" kern="1200" dirty="0" smtClean="0">
                <a:solidFill>
                  <a:prstClr val="black"/>
                </a:solidFill>
                <a:latin typeface="+mn-lt"/>
              </a:rPr>
              <a:t>language</a:t>
            </a:r>
          </a:p>
          <a:p>
            <a:pPr lvl="2" eaLnBrk="1" hangingPunct="1">
              <a:lnSpc>
                <a:spcPct val="90000"/>
              </a:lnSpc>
              <a:spcBef>
                <a:spcPct val="0"/>
              </a:spcBef>
              <a:spcAft>
                <a:spcPts val="600"/>
              </a:spcAft>
              <a:buFont typeface="Wingdings" panose="05000000000000000000" pitchFamily="2" charset="2"/>
              <a:buChar char="§"/>
              <a:defRPr/>
            </a:pPr>
            <a:r>
              <a:rPr lang="en-US" sz="2200" kern="1200" dirty="0" smtClean="0">
                <a:solidFill>
                  <a:prstClr val="black"/>
                </a:solidFill>
                <a:latin typeface="+mn-lt"/>
              </a:rPr>
              <a:t>Includes </a:t>
            </a:r>
            <a:r>
              <a:rPr lang="en-US" sz="2200" kern="1200" dirty="0">
                <a:solidFill>
                  <a:prstClr val="black"/>
                </a:solidFill>
                <a:latin typeface="+mn-lt"/>
              </a:rPr>
              <a:t>sufficient structure to perform the associated function</a:t>
            </a:r>
          </a:p>
          <a:p>
            <a:pPr lvl="1" eaLnBrk="1" hangingPunct="1">
              <a:lnSpc>
                <a:spcPct val="90000"/>
              </a:lnSpc>
              <a:spcBef>
                <a:spcPct val="0"/>
              </a:spcBef>
              <a:spcAft>
                <a:spcPts val="600"/>
              </a:spcAft>
              <a:buFont typeface="Courier New" panose="02070309020205020404" pitchFamily="49" charset="0"/>
              <a:buChar char="o"/>
              <a:defRPr/>
            </a:pPr>
            <a:r>
              <a:rPr lang="en-US" sz="2400" kern="1200" dirty="0" smtClean="0">
                <a:solidFill>
                  <a:prstClr val="black"/>
                </a:solidFill>
                <a:latin typeface="+mn-lt"/>
              </a:rPr>
              <a:t>Specifically </a:t>
            </a:r>
            <a:r>
              <a:rPr lang="en-US" sz="2400" kern="1200" dirty="0">
                <a:solidFill>
                  <a:prstClr val="black"/>
                </a:solidFill>
                <a:latin typeface="+mn-lt"/>
              </a:rPr>
              <a:t>identify claim language that uses a generic placeholder for the word “means” and 112(f) </a:t>
            </a:r>
            <a:r>
              <a:rPr lang="en-US" sz="2400" b="1" kern="1200" dirty="0">
                <a:solidFill>
                  <a:prstClr val="black"/>
                </a:solidFill>
                <a:latin typeface="+mn-lt"/>
              </a:rPr>
              <a:t>is</a:t>
            </a:r>
            <a:r>
              <a:rPr lang="en-US" sz="2400" kern="1200" dirty="0">
                <a:solidFill>
                  <a:prstClr val="black"/>
                </a:solidFill>
                <a:latin typeface="+mn-lt"/>
              </a:rPr>
              <a:t> invoked</a:t>
            </a:r>
          </a:p>
          <a:p>
            <a:pPr marL="0" lvl="0" indent="0" eaLnBrk="1" hangingPunct="1">
              <a:lnSpc>
                <a:spcPct val="90000"/>
              </a:lnSpc>
              <a:spcBef>
                <a:spcPct val="0"/>
              </a:spcBef>
              <a:buNone/>
              <a:defRPr/>
            </a:pPr>
            <a:endParaRPr lang="en-US" sz="2400" kern="120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22</a:t>
            </a:fld>
            <a:endParaRPr lang="en-US" dirty="0"/>
          </a:p>
        </p:txBody>
      </p:sp>
    </p:spTree>
    <p:extLst>
      <p:ext uri="{BB962C8B-B14F-4D97-AF65-F5344CB8AC3E}">
        <p14:creationId xmlns:p14="http://schemas.microsoft.com/office/powerpoint/2010/main" val="3602023377"/>
      </p:ext>
    </p:extLst>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smtClean="0">
                <a:latin typeface="+mj-lt"/>
              </a:rPr>
              <a:t>Module 3:  BRI and Definiteness </a:t>
            </a:r>
            <a:r>
              <a:rPr lang="en-US" sz="3200" b="1" dirty="0">
                <a:latin typeface="+mj-lt"/>
              </a:rPr>
              <a:t>of </a:t>
            </a:r>
            <a:r>
              <a:rPr lang="en-US" sz="3200" b="1" dirty="0" smtClean="0">
                <a:latin typeface="+mj-lt"/>
              </a:rPr>
              <a:t/>
            </a:r>
            <a:br>
              <a:rPr lang="en-US" sz="3200" b="1" dirty="0" smtClean="0">
                <a:latin typeface="+mj-lt"/>
              </a:rPr>
            </a:br>
            <a:r>
              <a:rPr lang="en-US" sz="3200" b="1" dirty="0" smtClean="0">
                <a:latin typeface="+mj-lt"/>
              </a:rPr>
              <a:t>§ 112(f) Limitations</a:t>
            </a:r>
            <a:endParaRPr lang="en-US" sz="3200" b="1" dirty="0">
              <a:latin typeface="+mj-lt"/>
            </a:endParaRPr>
          </a:p>
        </p:txBody>
      </p:sp>
      <p:sp>
        <p:nvSpPr>
          <p:cNvPr id="3" name="Content Placeholder 2"/>
          <p:cNvSpPr>
            <a:spLocks noGrp="1"/>
          </p:cNvSpPr>
          <p:nvPr>
            <p:ph idx="1"/>
          </p:nvPr>
        </p:nvSpPr>
        <p:spPr>
          <a:xfrm>
            <a:off x="304800" y="1600200"/>
            <a:ext cx="8534400" cy="4648200"/>
          </a:xfrm>
        </p:spPr>
        <p:txBody>
          <a:bodyPr/>
          <a:lstStyle/>
          <a:p>
            <a:pPr marL="457200" lvl="1" indent="-457200" eaLnBrk="1" hangingPunct="1">
              <a:spcAft>
                <a:spcPts val="600"/>
              </a:spcAft>
              <a:buFont typeface="Arial" pitchFamily="34" charset="0"/>
              <a:buChar char="•"/>
            </a:pPr>
            <a:r>
              <a:rPr lang="en-US" kern="1200" dirty="0">
                <a:solidFill>
                  <a:prstClr val="black"/>
                </a:solidFill>
                <a:latin typeface="+mn-lt"/>
              </a:rPr>
              <a:t>Ensuring that a claim limitation that </a:t>
            </a:r>
            <a:r>
              <a:rPr lang="en-US" kern="1200" dirty="0" smtClean="0">
                <a:solidFill>
                  <a:prstClr val="black"/>
                </a:solidFill>
                <a:latin typeface="+mn-lt"/>
              </a:rPr>
              <a:t>invokes</a:t>
            </a:r>
            <a:br>
              <a:rPr lang="en-US" kern="1200" dirty="0" smtClean="0">
                <a:solidFill>
                  <a:prstClr val="black"/>
                </a:solidFill>
                <a:latin typeface="+mn-lt"/>
              </a:rPr>
            </a:br>
            <a:r>
              <a:rPr lang="en-US" kern="1200" dirty="0" smtClean="0">
                <a:solidFill>
                  <a:prstClr val="black"/>
                </a:solidFill>
                <a:latin typeface="+mn-lt"/>
              </a:rPr>
              <a:t>35 </a:t>
            </a:r>
            <a:r>
              <a:rPr lang="en-US" kern="1200" dirty="0">
                <a:solidFill>
                  <a:prstClr val="black"/>
                </a:solidFill>
                <a:latin typeface="+mn-lt"/>
              </a:rPr>
              <a:t>U.S.C. § 112(f) is properly interpreted</a:t>
            </a:r>
          </a:p>
          <a:p>
            <a:pPr marL="857250" lvl="2" indent="-457200" eaLnBrk="1" hangingPunct="1">
              <a:spcAft>
                <a:spcPts val="600"/>
              </a:spcAft>
              <a:buFont typeface="Courier New" panose="02070309020205020404" pitchFamily="49" charset="0"/>
              <a:buChar char="o"/>
            </a:pPr>
            <a:r>
              <a:rPr lang="en-US" sz="2600" kern="1200" dirty="0">
                <a:solidFill>
                  <a:prstClr val="black"/>
                </a:solidFill>
                <a:latin typeface="+mn-lt"/>
              </a:rPr>
              <a:t>Statutorily authorized claiming technique </a:t>
            </a:r>
            <a:r>
              <a:rPr lang="en-US" sz="2600" kern="1200" dirty="0" smtClean="0">
                <a:solidFill>
                  <a:prstClr val="black"/>
                </a:solidFill>
                <a:latin typeface="+mn-lt"/>
              </a:rPr>
              <a:t/>
            </a:r>
            <a:br>
              <a:rPr lang="en-US" sz="2600" kern="1200" dirty="0" smtClean="0">
                <a:solidFill>
                  <a:prstClr val="black"/>
                </a:solidFill>
                <a:latin typeface="+mn-lt"/>
              </a:rPr>
            </a:br>
            <a:r>
              <a:rPr lang="en-US" sz="2600" kern="1200" dirty="0" smtClean="0">
                <a:solidFill>
                  <a:prstClr val="black"/>
                </a:solidFill>
                <a:latin typeface="+mn-lt"/>
              </a:rPr>
              <a:t>(“</a:t>
            </a:r>
            <a:r>
              <a:rPr lang="en-US" sz="2600" kern="1200" dirty="0">
                <a:solidFill>
                  <a:prstClr val="black"/>
                </a:solidFill>
                <a:latin typeface="+mn-lt"/>
              </a:rPr>
              <a:t>means-(or step-)plus-function” limitations)</a:t>
            </a:r>
          </a:p>
          <a:p>
            <a:pPr marL="1028700" lvl="3" indent="-342900" eaLnBrk="1" hangingPunct="1">
              <a:spcAft>
                <a:spcPts val="600"/>
              </a:spcAft>
              <a:buFont typeface="Wingdings" panose="05000000000000000000" pitchFamily="2" charset="2"/>
              <a:buChar char="§"/>
            </a:pPr>
            <a:r>
              <a:rPr lang="en-US" sz="2400" kern="1200" dirty="0">
                <a:solidFill>
                  <a:prstClr val="black"/>
                </a:solidFill>
                <a:latin typeface="+mn-lt"/>
              </a:rPr>
              <a:t>Invoking § 112(f) permits an applicant to claim an element using purely functional language, but the interpretation is limited to the description in the specification and equivalents</a:t>
            </a:r>
          </a:p>
          <a:p>
            <a:pPr marL="457200" lvl="1" indent="-457200" eaLnBrk="1" hangingPunct="1">
              <a:spcAft>
                <a:spcPts val="600"/>
              </a:spcAft>
              <a:buFont typeface="Arial" pitchFamily="34" charset="0"/>
              <a:buChar char="•"/>
            </a:pPr>
            <a:r>
              <a:rPr lang="en-US" kern="1200" dirty="0">
                <a:solidFill>
                  <a:prstClr val="black"/>
                </a:solidFill>
                <a:latin typeface="+mn-lt"/>
              </a:rPr>
              <a:t>Ensuring that a § 112(f) limitation is definite and making a § 112(b) rejection when appropriate </a:t>
            </a:r>
          </a:p>
          <a:p>
            <a:endParaRPr lang="en-US" dirty="0"/>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23</a:t>
            </a:fld>
            <a:endParaRPr lang="en-US" dirty="0"/>
          </a:p>
        </p:txBody>
      </p:sp>
    </p:spTree>
    <p:extLst>
      <p:ext uri="{BB962C8B-B14F-4D97-AF65-F5344CB8AC3E}">
        <p14:creationId xmlns:p14="http://schemas.microsoft.com/office/powerpoint/2010/main" val="925763323"/>
      </p:ext>
    </p:extLst>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228600" y="1600200"/>
            <a:ext cx="8534400" cy="4648200"/>
          </a:xfrm>
        </p:spPr>
        <p:txBody>
          <a:bodyPr/>
          <a:lstStyle/>
          <a:p>
            <a:pPr marL="457200" lvl="1" indent="-457200" eaLnBrk="1" hangingPunct="1">
              <a:spcAft>
                <a:spcPts val="1200"/>
              </a:spcAft>
              <a:buFont typeface="Arial" pitchFamily="34" charset="0"/>
              <a:buChar char="•"/>
            </a:pPr>
            <a:r>
              <a:rPr lang="en-US" kern="1200" dirty="0">
                <a:solidFill>
                  <a:prstClr val="black"/>
                </a:solidFill>
                <a:latin typeface="+mn-lt"/>
              </a:rPr>
              <a:t>Typically, under the BRI, the claim language is construed in accordance with its plain meaning in light of the specification as it would be understood by one of ordinary skill in the art</a:t>
            </a:r>
          </a:p>
          <a:p>
            <a:pPr marL="857250" lvl="2" indent="-457200" eaLnBrk="1" hangingPunct="1">
              <a:spcAft>
                <a:spcPts val="1200"/>
              </a:spcAft>
              <a:buFont typeface="Courier New" panose="02070309020205020404" pitchFamily="49" charset="0"/>
              <a:buChar char="o"/>
            </a:pPr>
            <a:r>
              <a:rPr lang="en-US" kern="1200" dirty="0">
                <a:solidFill>
                  <a:prstClr val="black"/>
                </a:solidFill>
                <a:latin typeface="+mn-lt"/>
              </a:rPr>
              <a:t>The specification is used to interpret the meaning of the claim terms - not to implicitly add limitations that do not have express basis in the claim</a:t>
            </a:r>
          </a:p>
          <a:p>
            <a:pPr marL="857250" lvl="2" indent="-457200" eaLnBrk="1" hangingPunct="1">
              <a:spcAft>
                <a:spcPts val="1200"/>
              </a:spcAft>
              <a:buFont typeface="Courier New" panose="02070309020205020404" pitchFamily="49" charset="0"/>
              <a:buChar char="o"/>
            </a:pPr>
            <a:r>
              <a:rPr lang="en-US" kern="1200" dirty="0">
                <a:solidFill>
                  <a:prstClr val="black"/>
                </a:solidFill>
                <a:latin typeface="+mn-lt"/>
              </a:rPr>
              <a:t>A claim would not be limited to the preferred embodiment unless those limitations are positively recited in the claim</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24</a:t>
            </a:fld>
            <a:endParaRPr lang="en-US" dirty="0"/>
          </a:p>
        </p:txBody>
      </p:sp>
    </p:spTree>
    <p:extLst>
      <p:ext uri="{BB962C8B-B14F-4D97-AF65-F5344CB8AC3E}">
        <p14:creationId xmlns:p14="http://schemas.microsoft.com/office/powerpoint/2010/main" val="2956332808"/>
      </p:ext>
    </p:extLst>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152400" y="1600200"/>
            <a:ext cx="8839200" cy="4800600"/>
          </a:xfrm>
        </p:spPr>
        <p:txBody>
          <a:bodyPr/>
          <a:lstStyle/>
          <a:p>
            <a:pPr marL="457200" lvl="1" indent="-457200" eaLnBrk="1" hangingPunct="1">
              <a:spcAft>
                <a:spcPts val="1200"/>
              </a:spcAft>
              <a:buFont typeface="Arial" pitchFamily="34" charset="0"/>
              <a:buChar char="•"/>
            </a:pPr>
            <a:r>
              <a:rPr lang="en-US" kern="1200" dirty="0">
                <a:solidFill>
                  <a:prstClr val="black"/>
                </a:solidFill>
                <a:latin typeface="+mn-lt"/>
              </a:rPr>
              <a:t>35 U.S.C. 112(f) imposes limits on the BRI </a:t>
            </a:r>
          </a:p>
          <a:p>
            <a:pPr marL="742950" lvl="2" indent="-457200" eaLnBrk="1" hangingPunct="1">
              <a:spcAft>
                <a:spcPts val="1200"/>
              </a:spcAft>
              <a:buFont typeface="Courier New" panose="02070309020205020404" pitchFamily="49" charset="0"/>
              <a:buChar char="o"/>
            </a:pPr>
            <a:r>
              <a:rPr lang="en-US" sz="2800" kern="1200" dirty="0" smtClean="0">
                <a:solidFill>
                  <a:prstClr val="black"/>
                </a:solidFill>
                <a:latin typeface="+mn-lt"/>
              </a:rPr>
              <a:t>BRI </a:t>
            </a:r>
            <a:r>
              <a:rPr lang="en-US" sz="2800" kern="1200" dirty="0">
                <a:solidFill>
                  <a:prstClr val="black"/>
                </a:solidFill>
                <a:latin typeface="+mn-lt"/>
              </a:rPr>
              <a:t>under § 112(f) is restricted to the corresponding structure, material, or acts described in the specification and equivalents thereof </a:t>
            </a:r>
          </a:p>
          <a:p>
            <a:pPr marL="1028700" lvl="3" indent="-457200" eaLnBrk="1" hangingPunct="1">
              <a:spcAft>
                <a:spcPts val="1200"/>
              </a:spcAft>
              <a:buFont typeface="Wingdings" panose="05000000000000000000" pitchFamily="2" charset="2"/>
              <a:buChar char="§"/>
            </a:pPr>
            <a:r>
              <a:rPr lang="en-US" sz="2400" kern="1200" dirty="0">
                <a:solidFill>
                  <a:prstClr val="black"/>
                </a:solidFill>
                <a:latin typeface="+mn-lt"/>
              </a:rPr>
              <a:t>§ 112(f) is a claiming technique that allows applicants to use purely functional terms in their claims in exchange for relying on the structure, material or act that performs the function described in the supporting specification</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25</a:t>
            </a:fld>
            <a:endParaRPr lang="en-US" dirty="0"/>
          </a:p>
        </p:txBody>
      </p:sp>
    </p:spTree>
    <p:extLst>
      <p:ext uri="{BB962C8B-B14F-4D97-AF65-F5344CB8AC3E}">
        <p14:creationId xmlns:p14="http://schemas.microsoft.com/office/powerpoint/2010/main" val="2511900421"/>
      </p:ext>
    </p:extLst>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381000" y="1524000"/>
            <a:ext cx="8229600" cy="4114800"/>
          </a:xfrm>
        </p:spPr>
        <p:txBody>
          <a:bodyPr/>
          <a:lstStyle/>
          <a:p>
            <a:pPr marL="342900" lvl="1" indent="-342900" eaLnBrk="1" hangingPunct="1">
              <a:spcAft>
                <a:spcPts val="1200"/>
              </a:spcAft>
              <a:buFont typeface="Arial" pitchFamily="34" charset="0"/>
              <a:buChar char="•"/>
            </a:pPr>
            <a:r>
              <a:rPr lang="en-US" sz="2400" kern="1200" dirty="0">
                <a:solidFill>
                  <a:prstClr val="black"/>
                </a:solidFill>
                <a:latin typeface="+mn-lt"/>
              </a:rPr>
              <a:t>What qualifies as “corresponding” structure or material?</a:t>
            </a:r>
          </a:p>
          <a:p>
            <a:pPr marL="742950" lvl="2" indent="-342900" eaLnBrk="1" hangingPunct="1">
              <a:spcAft>
                <a:spcPts val="1200"/>
              </a:spcAft>
              <a:buFont typeface="Courier New" panose="02070309020205020404" pitchFamily="49" charset="0"/>
              <a:buChar char="o"/>
            </a:pPr>
            <a:r>
              <a:rPr lang="en-US" kern="1200" dirty="0">
                <a:solidFill>
                  <a:prstClr val="black"/>
                </a:solidFill>
                <a:latin typeface="+mn-lt"/>
              </a:rPr>
              <a:t>The structure or material that is described in the specification as performing the recited function</a:t>
            </a:r>
          </a:p>
          <a:p>
            <a:pPr marL="1200150" lvl="3" indent="-342900" eaLnBrk="1" hangingPunct="1">
              <a:spcAft>
                <a:spcPts val="1200"/>
              </a:spcAft>
              <a:buFont typeface="Wingdings" panose="05000000000000000000" pitchFamily="2" charset="2"/>
              <a:buChar char="§"/>
            </a:pPr>
            <a:r>
              <a:rPr lang="en-US" sz="2200" kern="1200" dirty="0">
                <a:solidFill>
                  <a:prstClr val="black"/>
                </a:solidFill>
                <a:latin typeface="+mn-lt"/>
              </a:rPr>
              <a:t>The statute identifies the “specification” – this is interpreted to mean the written description, including the drawings.  </a:t>
            </a:r>
          </a:p>
          <a:p>
            <a:pPr marL="1200150" lvl="3" indent="-342900" eaLnBrk="1" hangingPunct="1">
              <a:spcAft>
                <a:spcPts val="1200"/>
              </a:spcAft>
              <a:buFont typeface="Wingdings" panose="05000000000000000000" pitchFamily="2" charset="2"/>
              <a:buChar char="§"/>
            </a:pPr>
            <a:r>
              <a:rPr lang="en-US" sz="2200" kern="1200" dirty="0">
                <a:solidFill>
                  <a:prstClr val="black"/>
                </a:solidFill>
                <a:latin typeface="+mn-lt"/>
              </a:rPr>
              <a:t>This is also called the corresponding “</a:t>
            </a:r>
            <a:r>
              <a:rPr lang="en-US" sz="2200" kern="1200" dirty="0" smtClean="0">
                <a:solidFill>
                  <a:prstClr val="black"/>
                </a:solidFill>
                <a:latin typeface="+mn-lt"/>
              </a:rPr>
              <a:t>disclosure,”  meaning </a:t>
            </a:r>
            <a:r>
              <a:rPr lang="en-US" sz="2200" kern="1200" dirty="0">
                <a:solidFill>
                  <a:prstClr val="black"/>
                </a:solidFill>
                <a:latin typeface="+mn-lt"/>
              </a:rPr>
              <a:t>the description in the specification</a:t>
            </a:r>
          </a:p>
          <a:p>
            <a:pPr marL="742950" lvl="2" indent="-342900" eaLnBrk="1" hangingPunct="1">
              <a:spcAft>
                <a:spcPts val="1200"/>
              </a:spcAft>
              <a:buFont typeface="Courier New" panose="02070309020205020404" pitchFamily="49" charset="0"/>
              <a:buChar char="o"/>
            </a:pPr>
            <a:r>
              <a:rPr lang="en-US" kern="1200" dirty="0">
                <a:solidFill>
                  <a:prstClr val="black"/>
                </a:solidFill>
                <a:latin typeface="+mn-lt"/>
              </a:rPr>
              <a:t>Adequate disclosure in the specification is required for the claim to be definite under § 112(b) because the specification forms part of the § 112(f) claim limitation</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26</a:t>
            </a:fld>
            <a:endParaRPr lang="en-US" dirty="0"/>
          </a:p>
        </p:txBody>
      </p:sp>
    </p:spTree>
    <p:extLst>
      <p:ext uri="{BB962C8B-B14F-4D97-AF65-F5344CB8AC3E}">
        <p14:creationId xmlns:p14="http://schemas.microsoft.com/office/powerpoint/2010/main" val="2255219815"/>
      </p:ext>
    </p:extLst>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685800" y="1524000"/>
            <a:ext cx="7924800" cy="4114800"/>
          </a:xfrm>
        </p:spPr>
        <p:txBody>
          <a:bodyPr/>
          <a:lstStyle/>
          <a:p>
            <a:pPr marL="342900" lvl="1" indent="-342900" eaLnBrk="1" hangingPunct="1">
              <a:spcAft>
                <a:spcPts val="1200"/>
              </a:spcAft>
              <a:buFont typeface="Arial" pitchFamily="34" charset="0"/>
              <a:buChar char="•"/>
            </a:pPr>
            <a:r>
              <a:rPr lang="en-US" kern="1200" dirty="0">
                <a:solidFill>
                  <a:prstClr val="black"/>
                </a:solidFill>
                <a:latin typeface="+mn-lt"/>
              </a:rPr>
              <a:t>Result of an inadequate corresponding disclosure for § 112(f) limitation:</a:t>
            </a:r>
          </a:p>
          <a:p>
            <a:pPr marL="742950" lvl="2" indent="-342900" eaLnBrk="1" hangingPunct="1">
              <a:spcAft>
                <a:spcPts val="1200"/>
              </a:spcAft>
              <a:buFont typeface="Courier New" panose="02070309020205020404" pitchFamily="49" charset="0"/>
              <a:buChar char="o"/>
            </a:pPr>
            <a:r>
              <a:rPr lang="en-US" kern="1200" dirty="0">
                <a:solidFill>
                  <a:prstClr val="black"/>
                </a:solidFill>
                <a:latin typeface="+mn-lt"/>
              </a:rPr>
              <a:t>The claim limitation becomes an unbounded purely functional limitation</a:t>
            </a:r>
          </a:p>
          <a:p>
            <a:pPr marL="1200150" lvl="3" indent="-342900" eaLnBrk="1" hangingPunct="1">
              <a:spcAft>
                <a:spcPts val="1200"/>
              </a:spcAft>
              <a:buFont typeface="Wingdings" panose="05000000000000000000" pitchFamily="2" charset="2"/>
              <a:buChar char="§"/>
            </a:pPr>
            <a:r>
              <a:rPr lang="en-US" sz="2400" kern="1200" dirty="0">
                <a:solidFill>
                  <a:prstClr val="black"/>
                </a:solidFill>
                <a:latin typeface="+mn-lt"/>
              </a:rPr>
              <a:t>No limits imposed by structure, material or acts</a:t>
            </a:r>
          </a:p>
          <a:p>
            <a:pPr marL="1200150" lvl="3" indent="-342900" eaLnBrk="1" hangingPunct="1">
              <a:spcAft>
                <a:spcPts val="1200"/>
              </a:spcAft>
              <a:buFont typeface="Wingdings" panose="05000000000000000000" pitchFamily="2" charset="2"/>
              <a:buChar char="§"/>
            </a:pPr>
            <a:r>
              <a:rPr lang="en-US" sz="2400" kern="1200" dirty="0">
                <a:solidFill>
                  <a:prstClr val="black"/>
                </a:solidFill>
                <a:latin typeface="+mn-lt"/>
              </a:rPr>
              <a:t>Covers all ways of performing a </a:t>
            </a:r>
            <a:r>
              <a:rPr lang="en-US" sz="2400" kern="1200" dirty="0" smtClean="0">
                <a:solidFill>
                  <a:prstClr val="black"/>
                </a:solidFill>
                <a:latin typeface="+mn-lt"/>
              </a:rPr>
              <a:t>function, both  </a:t>
            </a:r>
            <a:r>
              <a:rPr lang="en-US" sz="2400" kern="1200" dirty="0">
                <a:solidFill>
                  <a:prstClr val="black"/>
                </a:solidFill>
                <a:latin typeface="+mn-lt"/>
              </a:rPr>
              <a:t>known and unknown</a:t>
            </a:r>
          </a:p>
          <a:p>
            <a:pPr marL="342900" lvl="1" indent="-342900" eaLnBrk="1" hangingPunct="1">
              <a:spcAft>
                <a:spcPts val="1200"/>
              </a:spcAft>
              <a:buFont typeface="Arial" pitchFamily="34" charset="0"/>
              <a:buChar char="•"/>
            </a:pPr>
            <a:r>
              <a:rPr lang="en-US" kern="1200" dirty="0">
                <a:solidFill>
                  <a:prstClr val="black"/>
                </a:solidFill>
                <a:latin typeface="+mn-lt"/>
              </a:rPr>
              <a:t>Indefinite under 35 U.S.C. 112(b) (second paragraph, pre-AIA) because claim boundaries are unknown</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27</a:t>
            </a:fld>
            <a:endParaRPr lang="en-US" dirty="0"/>
          </a:p>
        </p:txBody>
      </p:sp>
    </p:spTree>
    <p:extLst>
      <p:ext uri="{BB962C8B-B14F-4D97-AF65-F5344CB8AC3E}">
        <p14:creationId xmlns:p14="http://schemas.microsoft.com/office/powerpoint/2010/main" val="3207181921"/>
      </p:ext>
    </p:extLst>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685800" y="1524000"/>
            <a:ext cx="7924800" cy="4724400"/>
          </a:xfrm>
        </p:spPr>
        <p:txBody>
          <a:bodyPr/>
          <a:lstStyle/>
          <a:p>
            <a:pPr marL="0" indent="0">
              <a:spcAft>
                <a:spcPts val="600"/>
              </a:spcAft>
              <a:buNone/>
            </a:pPr>
            <a:r>
              <a:rPr lang="en-US" dirty="0">
                <a:solidFill>
                  <a:schemeClr val="tx1"/>
                </a:solidFill>
              </a:rPr>
              <a:t>A claim including a means-plus-function element must be rejected as indefinite under § 112(b) when</a:t>
            </a:r>
            <a:r>
              <a:rPr lang="en-US" sz="3600" dirty="0">
                <a:solidFill>
                  <a:schemeClr val="tx1"/>
                </a:solidFill>
              </a:rPr>
              <a:t>:</a:t>
            </a:r>
          </a:p>
          <a:p>
            <a:pPr marL="493712" indent="-457200">
              <a:spcAft>
                <a:spcPts val="600"/>
              </a:spcAft>
              <a:buFont typeface="+mj-lt"/>
              <a:buAutoNum type="alphaUcPeriod"/>
            </a:pPr>
            <a:r>
              <a:rPr lang="en-US" dirty="0">
                <a:solidFill>
                  <a:schemeClr val="tx1"/>
                </a:solidFill>
              </a:rPr>
              <a:t>§ 112(f) has been invoked, and there is no disclosure of corresponding structure that performs the claimed </a:t>
            </a:r>
            <a:r>
              <a:rPr lang="en-US" dirty="0" smtClean="0">
                <a:solidFill>
                  <a:schemeClr val="tx1"/>
                </a:solidFill>
              </a:rPr>
              <a:t>function;</a:t>
            </a:r>
            <a:r>
              <a:rPr lang="en-US" i="1" dirty="0" smtClean="0">
                <a:solidFill>
                  <a:schemeClr val="tx1"/>
                </a:solidFill>
              </a:rPr>
              <a:t>    </a:t>
            </a:r>
          </a:p>
          <a:p>
            <a:pPr marL="493712" indent="-457200">
              <a:spcAft>
                <a:spcPts val="600"/>
              </a:spcAft>
              <a:buFont typeface="+mj-lt"/>
              <a:buAutoNum type="alphaUcPeriod"/>
            </a:pPr>
            <a:r>
              <a:rPr lang="en-US" dirty="0" smtClean="0">
                <a:solidFill>
                  <a:schemeClr val="tx1"/>
                </a:solidFill>
              </a:rPr>
              <a:t>§ </a:t>
            </a:r>
            <a:r>
              <a:rPr lang="en-US" dirty="0">
                <a:solidFill>
                  <a:schemeClr val="tx1"/>
                </a:solidFill>
              </a:rPr>
              <a:t>112(f) has been invoked, and the corresponding structure is insufficient to perform the claimed </a:t>
            </a:r>
            <a:r>
              <a:rPr lang="en-US" dirty="0" smtClean="0">
                <a:solidFill>
                  <a:schemeClr val="tx1"/>
                </a:solidFill>
              </a:rPr>
              <a:t>function</a:t>
            </a:r>
            <a:r>
              <a:rPr lang="en-US" b="1" i="1" dirty="0" smtClean="0">
                <a:solidFill>
                  <a:schemeClr val="tx1"/>
                </a:solidFill>
              </a:rPr>
              <a:t>;</a:t>
            </a:r>
            <a:endParaRPr lang="en-US" b="1" i="1" dirty="0">
              <a:solidFill>
                <a:schemeClr val="tx1"/>
              </a:solidFill>
            </a:endParaRPr>
          </a:p>
          <a:p>
            <a:pPr marL="0" indent="0">
              <a:buNone/>
            </a:pPr>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28</a:t>
            </a:fld>
            <a:endParaRPr lang="en-US" dirty="0"/>
          </a:p>
        </p:txBody>
      </p:sp>
    </p:spTree>
    <p:extLst>
      <p:ext uri="{BB962C8B-B14F-4D97-AF65-F5344CB8AC3E}">
        <p14:creationId xmlns:p14="http://schemas.microsoft.com/office/powerpoint/2010/main" val="3385317199"/>
      </p:ext>
    </p:extLst>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685800" y="1524000"/>
            <a:ext cx="7924800" cy="4648200"/>
          </a:xfrm>
        </p:spPr>
        <p:txBody>
          <a:bodyPr/>
          <a:lstStyle/>
          <a:p>
            <a:pPr marL="0" indent="0">
              <a:spcAft>
                <a:spcPts val="600"/>
              </a:spcAft>
              <a:buNone/>
            </a:pPr>
            <a:r>
              <a:rPr lang="en-US" dirty="0">
                <a:solidFill>
                  <a:schemeClr val="tx1"/>
                </a:solidFill>
              </a:rPr>
              <a:t>A claim including a means-plus-function element must be rejected as indefinite under § 112(b) when</a:t>
            </a:r>
            <a:r>
              <a:rPr lang="en-US" sz="3600" dirty="0">
                <a:solidFill>
                  <a:schemeClr val="tx1"/>
                </a:solidFill>
              </a:rPr>
              <a:t>:</a:t>
            </a:r>
          </a:p>
          <a:p>
            <a:pPr marL="550862" indent="-514350">
              <a:spcAft>
                <a:spcPts val="600"/>
              </a:spcAft>
              <a:buFont typeface="+mj-lt"/>
              <a:buAutoNum type="alphaUcPeriod" startAt="3"/>
            </a:pPr>
            <a:r>
              <a:rPr lang="en-US" dirty="0" smtClean="0">
                <a:solidFill>
                  <a:schemeClr val="tx1"/>
                </a:solidFill>
              </a:rPr>
              <a:t>§ </a:t>
            </a:r>
            <a:r>
              <a:rPr lang="en-US" dirty="0">
                <a:solidFill>
                  <a:schemeClr val="tx1"/>
                </a:solidFill>
              </a:rPr>
              <a:t>112(f) has been invoked, and there is no clear linkage disclosed between the corresponding structure and the claimed </a:t>
            </a:r>
            <a:r>
              <a:rPr lang="en-US" dirty="0" smtClean="0">
                <a:solidFill>
                  <a:schemeClr val="tx1"/>
                </a:solidFill>
              </a:rPr>
              <a:t>function; </a:t>
            </a:r>
            <a:r>
              <a:rPr lang="en-US" dirty="0">
                <a:solidFill>
                  <a:schemeClr val="tx1"/>
                </a:solidFill>
              </a:rPr>
              <a:t>or</a:t>
            </a:r>
          </a:p>
          <a:p>
            <a:pPr marL="493712" indent="-457200">
              <a:spcAft>
                <a:spcPts val="0"/>
              </a:spcAft>
              <a:buFont typeface="+mj-lt"/>
              <a:buAutoNum type="alphaUcPeriod" startAt="3"/>
            </a:pPr>
            <a:r>
              <a:rPr lang="en-US" dirty="0">
                <a:solidFill>
                  <a:schemeClr val="tx1"/>
                </a:solidFill>
              </a:rPr>
              <a:t>It is unclear whether § 112(f) is being </a:t>
            </a:r>
            <a:r>
              <a:rPr lang="en-US" dirty="0" smtClean="0">
                <a:solidFill>
                  <a:schemeClr val="tx1"/>
                </a:solidFill>
              </a:rPr>
              <a:t>invoked</a:t>
            </a:r>
            <a:r>
              <a:rPr lang="en-US" b="1" i="1" dirty="0" smtClean="0">
                <a:solidFill>
                  <a:schemeClr val="tx1"/>
                </a:solidFill>
              </a:rPr>
              <a:t>.</a:t>
            </a:r>
            <a:endParaRPr lang="en-US" b="1" i="1" dirty="0">
              <a:solidFill>
                <a:schemeClr val="tx1"/>
              </a:solidFill>
            </a:endParaRP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29</a:t>
            </a:fld>
            <a:endParaRPr lang="en-US" dirty="0"/>
          </a:p>
        </p:txBody>
      </p:sp>
    </p:spTree>
    <p:extLst>
      <p:ext uri="{BB962C8B-B14F-4D97-AF65-F5344CB8AC3E}">
        <p14:creationId xmlns:p14="http://schemas.microsoft.com/office/powerpoint/2010/main" val="3450382309"/>
      </p:ext>
    </p:extLst>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52600" y="0"/>
            <a:ext cx="7162800" cy="1524000"/>
          </a:xfrm>
        </p:spPr>
        <p:txBody>
          <a:bodyPr/>
          <a:lstStyle/>
          <a:p>
            <a:r>
              <a:rPr lang="en-US" sz="3600" b="1" dirty="0" smtClean="0">
                <a:solidFill>
                  <a:schemeClr val="bg1"/>
                </a:solidFill>
                <a:latin typeface="+mj-lt"/>
              </a:rPr>
              <a:t>Agenda</a:t>
            </a:r>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3236748983"/>
              </p:ext>
            </p:extLst>
          </p:nvPr>
        </p:nvGraphicFramePr>
        <p:xfrm>
          <a:off x="152400" y="1524000"/>
          <a:ext cx="8686800" cy="4906027"/>
        </p:xfrm>
        <a:graphic>
          <a:graphicData uri="http://schemas.openxmlformats.org/drawingml/2006/table">
            <a:tbl>
              <a:tblPr firstRow="1" bandRow="1">
                <a:tableStyleId>{21E4AEA4-8DFA-4A89-87EB-49C32662AFE0}</a:tableStyleId>
              </a:tblPr>
              <a:tblGrid>
                <a:gridCol w="1676400"/>
                <a:gridCol w="7010400"/>
              </a:tblGrid>
              <a:tr h="420161">
                <a:tc>
                  <a:txBody>
                    <a:bodyPr/>
                    <a:lstStyle/>
                    <a:p>
                      <a:pPr algn="ctr"/>
                      <a:r>
                        <a:rPr lang="en-US" sz="1800" dirty="0" smtClean="0">
                          <a:solidFill>
                            <a:srgbClr val="FFFF00"/>
                          </a:solidFill>
                          <a:latin typeface="+mn-lt"/>
                        </a:rPr>
                        <a:t>Time</a:t>
                      </a:r>
                      <a:endParaRPr lang="en-US" sz="1800" dirty="0">
                        <a:solidFill>
                          <a:srgbClr val="FFFF00"/>
                        </a:solidFill>
                        <a:latin typeface="+mn-lt"/>
                      </a:endParaRPr>
                    </a:p>
                  </a:txBody>
                  <a:tcPr marT="45715" marB="45715"/>
                </a:tc>
                <a:tc>
                  <a:txBody>
                    <a:bodyPr/>
                    <a:lstStyle/>
                    <a:p>
                      <a:pPr algn="ctr"/>
                      <a:r>
                        <a:rPr lang="en-US" sz="1800" dirty="0" smtClean="0">
                          <a:solidFill>
                            <a:srgbClr val="FFFF00"/>
                          </a:solidFill>
                          <a:latin typeface="+mn-lt"/>
                        </a:rPr>
                        <a:t>Topic</a:t>
                      </a:r>
                      <a:endParaRPr lang="en-US" sz="1800" dirty="0">
                        <a:solidFill>
                          <a:srgbClr val="FFFF00"/>
                        </a:solidFill>
                        <a:latin typeface="+mn-lt"/>
                      </a:endParaRPr>
                    </a:p>
                  </a:txBody>
                  <a:tcPr marT="45715" marB="45715"/>
                </a:tc>
              </a:tr>
              <a:tr h="503764">
                <a:tc>
                  <a:txBody>
                    <a:bodyPr/>
                    <a:lstStyle/>
                    <a:p>
                      <a:pPr algn="ctr" fontAlgn="t"/>
                      <a:r>
                        <a:rPr lang="en-US" sz="1800" dirty="0" smtClean="0">
                          <a:effectLst/>
                          <a:latin typeface="+mn-lt"/>
                        </a:rPr>
                        <a:t>1:05 PM</a:t>
                      </a:r>
                      <a:endParaRPr lang="en-US" sz="1800" dirty="0">
                        <a:effectLst/>
                        <a:latin typeface="+mn-lt"/>
                      </a:endParaRPr>
                    </a:p>
                  </a:txBody>
                  <a:tcPr marL="0" marR="0" marT="0" marB="0"/>
                </a:tc>
                <a:tc>
                  <a:txBody>
                    <a:bodyPr/>
                    <a:lstStyle/>
                    <a:p>
                      <a:r>
                        <a:rPr lang="en-US" sz="1800" kern="1200" dirty="0" smtClean="0">
                          <a:solidFill>
                            <a:schemeClr val="dk1"/>
                          </a:solidFill>
                          <a:effectLst/>
                          <a:latin typeface="+mn-lt"/>
                          <a:ea typeface="+mn-ea"/>
                          <a:cs typeface="+mn-cs"/>
                        </a:rPr>
                        <a:t>Opening Remarks,</a:t>
                      </a:r>
                      <a:r>
                        <a:rPr lang="en-US" sz="1800" kern="1200" baseline="0" dirty="0" smtClean="0">
                          <a:solidFill>
                            <a:schemeClr val="dk1"/>
                          </a:solidFill>
                          <a:effectLst/>
                          <a:latin typeface="+mn-lt"/>
                          <a:ea typeface="+mn-ea"/>
                          <a:cs typeface="+mn-cs"/>
                        </a:rPr>
                        <a:t> </a:t>
                      </a:r>
                      <a:r>
                        <a:rPr lang="en-US" sz="1800" i="1" kern="1200" dirty="0" smtClean="0">
                          <a:solidFill>
                            <a:schemeClr val="dk1"/>
                          </a:solidFill>
                          <a:effectLst/>
                          <a:latin typeface="+mn-lt"/>
                          <a:ea typeface="+mn-ea"/>
                          <a:cs typeface="+mn-cs"/>
                        </a:rPr>
                        <a:t>Deputy Director Michelle Lee</a:t>
                      </a:r>
                    </a:p>
                  </a:txBody>
                  <a:tcPr marT="45715" marB="45715"/>
                </a:tc>
              </a:tr>
              <a:tr h="457200">
                <a:tc>
                  <a:txBody>
                    <a:bodyPr/>
                    <a:lstStyle/>
                    <a:p>
                      <a:pPr algn="ctr"/>
                      <a:r>
                        <a:rPr lang="en-US" sz="1800" dirty="0" smtClean="0">
                          <a:latin typeface="+mn-lt"/>
                        </a:rPr>
                        <a:t>1:20</a:t>
                      </a:r>
                      <a:r>
                        <a:rPr lang="en-US" sz="1800" baseline="0" dirty="0" smtClean="0">
                          <a:latin typeface="+mn-lt"/>
                        </a:rPr>
                        <a:t> P</a:t>
                      </a:r>
                      <a:r>
                        <a:rPr lang="en-US" sz="1800" dirty="0" smtClean="0">
                          <a:latin typeface="+mn-lt"/>
                        </a:rPr>
                        <a:t>M</a:t>
                      </a:r>
                      <a:endParaRPr lang="en-US" sz="1800" dirty="0">
                        <a:latin typeface="+mn-lt"/>
                      </a:endParaRPr>
                    </a:p>
                  </a:txBody>
                  <a:tcPr marT="45715" marB="45715"/>
                </a:tc>
                <a:tc>
                  <a:txBody>
                    <a:bodyPr/>
                    <a:lstStyle/>
                    <a:p>
                      <a:pPr marL="0" lvl="0" indent="0">
                        <a:buFont typeface="Arial" pitchFamily="34" charset="0"/>
                        <a:buNone/>
                      </a:pPr>
                      <a:r>
                        <a:rPr lang="en-US" sz="1800" kern="1200" dirty="0" smtClean="0">
                          <a:solidFill>
                            <a:schemeClr val="dk1"/>
                          </a:solidFill>
                          <a:effectLst/>
                          <a:latin typeface="+mn-lt"/>
                          <a:ea typeface="+mn-ea"/>
                          <a:cs typeface="+mn-cs"/>
                        </a:rPr>
                        <a:t>Presentation on Clarity,</a:t>
                      </a:r>
                      <a:r>
                        <a:rPr lang="en-US" sz="1800" kern="1200" baseline="0" dirty="0" smtClean="0">
                          <a:solidFill>
                            <a:schemeClr val="dk1"/>
                          </a:solidFill>
                          <a:effectLst/>
                          <a:latin typeface="+mn-lt"/>
                          <a:ea typeface="+mn-ea"/>
                          <a:cs typeface="+mn-cs"/>
                        </a:rPr>
                        <a:t> </a:t>
                      </a:r>
                      <a:r>
                        <a:rPr lang="en-US" sz="1800" i="1" kern="1200" baseline="0" dirty="0" smtClean="0">
                          <a:solidFill>
                            <a:schemeClr val="dk1"/>
                          </a:solidFill>
                          <a:effectLst/>
                          <a:latin typeface="+mn-lt"/>
                          <a:ea typeface="+mn-ea"/>
                          <a:cs typeface="+mn-cs"/>
                        </a:rPr>
                        <a:t>Judge Paul R. Michel</a:t>
                      </a:r>
                      <a:endParaRPr lang="en-US" sz="1800" i="1" kern="1200" dirty="0" smtClean="0">
                        <a:solidFill>
                          <a:schemeClr val="dk1"/>
                        </a:solidFill>
                        <a:effectLst/>
                        <a:latin typeface="+mn-lt"/>
                        <a:ea typeface="+mn-ea"/>
                        <a:cs typeface="+mn-cs"/>
                      </a:endParaRPr>
                    </a:p>
                  </a:txBody>
                  <a:tcPr marT="45715" marB="45715"/>
                </a:tc>
              </a:tr>
              <a:tr h="1066800">
                <a:tc>
                  <a:txBody>
                    <a:bodyPr/>
                    <a:lstStyle/>
                    <a:p>
                      <a:pPr algn="ctr"/>
                      <a:r>
                        <a:rPr lang="en-US" sz="1800" dirty="0" smtClean="0">
                          <a:latin typeface="+mn-lt"/>
                        </a:rPr>
                        <a:t>1:35 PM</a:t>
                      </a:r>
                      <a:endParaRPr lang="en-US" sz="1800" dirty="0">
                        <a:latin typeface="+mn-lt"/>
                      </a:endParaRPr>
                    </a:p>
                  </a:txBody>
                  <a:tcPr marT="45715" marB="45715"/>
                </a:tc>
                <a:tc>
                  <a:txBody>
                    <a:bodyPr/>
                    <a:lstStyle/>
                    <a:p>
                      <a:pPr marL="0" marR="0">
                        <a:lnSpc>
                          <a:spcPct val="115000"/>
                        </a:lnSpc>
                        <a:spcBef>
                          <a:spcPts val="0"/>
                        </a:spcBef>
                        <a:spcAft>
                          <a:spcPts val="0"/>
                        </a:spcAft>
                      </a:pPr>
                      <a:r>
                        <a:rPr lang="en-US" sz="1800" dirty="0" smtClean="0">
                          <a:effectLst/>
                          <a:latin typeface="+mn-lt"/>
                          <a:ea typeface="Calibri"/>
                          <a:cs typeface="Times New Roman"/>
                        </a:rPr>
                        <a:t>Functional Claiming</a:t>
                      </a:r>
                      <a:r>
                        <a:rPr lang="en-US" sz="1800" baseline="0" dirty="0" smtClean="0">
                          <a:effectLst/>
                          <a:latin typeface="+mn-lt"/>
                          <a:ea typeface="Calibri"/>
                          <a:cs typeface="Times New Roman"/>
                        </a:rPr>
                        <a:t> Training, </a:t>
                      </a:r>
                      <a:r>
                        <a:rPr lang="en-US" sz="1800" i="1" baseline="0" dirty="0" smtClean="0">
                          <a:effectLst/>
                          <a:latin typeface="+mn-lt"/>
                          <a:ea typeface="Calibri"/>
                          <a:cs typeface="Times New Roman"/>
                        </a:rPr>
                        <a:t>Drew Hirshfeld, Deputy Commissioner for Patent Examination Policy; Greg Vidovich, </a:t>
                      </a:r>
                      <a:br>
                        <a:rPr lang="en-US" sz="1800" i="1" baseline="0" dirty="0" smtClean="0">
                          <a:effectLst/>
                          <a:latin typeface="+mn-lt"/>
                          <a:ea typeface="Calibri"/>
                          <a:cs typeface="Times New Roman"/>
                        </a:rPr>
                      </a:br>
                      <a:r>
                        <a:rPr lang="en-US" sz="1800" i="1" baseline="0" dirty="0" smtClean="0">
                          <a:effectLst/>
                          <a:latin typeface="+mn-lt"/>
                          <a:ea typeface="Calibri"/>
                          <a:cs typeface="Times New Roman"/>
                        </a:rPr>
                        <a:t>TC Director 3600; and Derris Banks, TC Director 2600</a:t>
                      </a:r>
                      <a:endParaRPr lang="en-US" sz="1800" i="1" dirty="0" smtClean="0">
                        <a:effectLst/>
                        <a:latin typeface="+mn-lt"/>
                        <a:ea typeface="Calibri"/>
                        <a:cs typeface="Times New Roman"/>
                      </a:endParaRPr>
                    </a:p>
                  </a:txBody>
                  <a:tcPr marL="68580" marR="68580" marT="0" marB="0"/>
                </a:tc>
              </a:tr>
              <a:tr h="446458">
                <a:tc>
                  <a:txBody>
                    <a:bodyPr/>
                    <a:lstStyle/>
                    <a:p>
                      <a:pPr algn="ctr"/>
                      <a:r>
                        <a:rPr lang="en-US" sz="1800" dirty="0" smtClean="0">
                          <a:latin typeface="+mn-lt"/>
                        </a:rPr>
                        <a:t>2:40 PM</a:t>
                      </a:r>
                      <a:endParaRPr lang="en-US" sz="1800" dirty="0">
                        <a:latin typeface="+mn-lt"/>
                      </a:endParaRPr>
                    </a:p>
                  </a:txBody>
                  <a:tcPr marT="45715" marB="45715"/>
                </a:tc>
                <a:tc>
                  <a:txBody>
                    <a:bodyPr/>
                    <a:lstStyle/>
                    <a:p>
                      <a:r>
                        <a:rPr lang="en-US" sz="1800" kern="1200" dirty="0" smtClean="0">
                          <a:solidFill>
                            <a:schemeClr val="dk1"/>
                          </a:solidFill>
                          <a:effectLst/>
                          <a:latin typeface="+mn-lt"/>
                          <a:ea typeface="+mn-ea"/>
                          <a:cs typeface="+mn-cs"/>
                        </a:rPr>
                        <a:t>BREAK</a:t>
                      </a:r>
                    </a:p>
                  </a:txBody>
                  <a:tcPr marT="45715" marB="45715"/>
                </a:tc>
              </a:tr>
              <a:tr h="544142">
                <a:tc>
                  <a:txBody>
                    <a:bodyPr/>
                    <a:lstStyle/>
                    <a:p>
                      <a:pPr algn="ctr"/>
                      <a:r>
                        <a:rPr lang="en-US" sz="1800" dirty="0" smtClean="0">
                          <a:latin typeface="+mn-lt"/>
                        </a:rPr>
                        <a:t>3:00</a:t>
                      </a:r>
                      <a:r>
                        <a:rPr lang="en-US" sz="1800" baseline="0" dirty="0" smtClean="0">
                          <a:latin typeface="+mn-lt"/>
                        </a:rPr>
                        <a:t> P</a:t>
                      </a:r>
                      <a:r>
                        <a:rPr lang="en-US" sz="1800" dirty="0" smtClean="0">
                          <a:latin typeface="+mn-lt"/>
                        </a:rPr>
                        <a:t>M</a:t>
                      </a:r>
                      <a:endParaRPr lang="en-US" sz="1800" dirty="0">
                        <a:latin typeface="+mn-lt"/>
                      </a:endParaRPr>
                    </a:p>
                  </a:txBody>
                  <a:tcPr marT="45715" marB="45715"/>
                </a:tc>
                <a:tc>
                  <a:txBody>
                    <a:bodyPr/>
                    <a:lstStyle/>
                    <a:p>
                      <a:r>
                        <a:rPr lang="en-US" sz="1800" dirty="0" smtClean="0">
                          <a:latin typeface="+mn-lt"/>
                        </a:rPr>
                        <a:t>Stakeholder</a:t>
                      </a:r>
                      <a:r>
                        <a:rPr lang="en-US" sz="1800" baseline="0" dirty="0" smtClean="0">
                          <a:latin typeface="+mn-lt"/>
                        </a:rPr>
                        <a:t> Presentations</a:t>
                      </a:r>
                      <a:endParaRPr lang="en-US" sz="1800" dirty="0" smtClean="0">
                        <a:latin typeface="+mn-lt"/>
                      </a:endParaRPr>
                    </a:p>
                    <a:p>
                      <a:endParaRPr lang="en-US" sz="1800" dirty="0" smtClean="0">
                        <a:latin typeface="+mn-lt"/>
                      </a:endParaRPr>
                    </a:p>
                  </a:txBody>
                  <a:tcPr marT="45715" marB="45715"/>
                </a:tc>
              </a:tr>
              <a:tr h="365752">
                <a:tc>
                  <a:txBody>
                    <a:bodyPr/>
                    <a:lstStyle/>
                    <a:p>
                      <a:pPr algn="ctr"/>
                      <a:r>
                        <a:rPr lang="en-US" sz="1800" dirty="0" smtClean="0">
                          <a:latin typeface="+mn-lt"/>
                        </a:rPr>
                        <a:t>3:50 PM</a:t>
                      </a:r>
                      <a:endParaRPr lang="en-US" sz="1800" dirty="0">
                        <a:latin typeface="+mn-lt"/>
                      </a:endParaRPr>
                    </a:p>
                  </a:txBody>
                  <a:tcPr marT="45715" marB="45715"/>
                </a:tc>
                <a:tc>
                  <a:txBody>
                    <a:bodyPr/>
                    <a:lstStyle/>
                    <a:p>
                      <a:r>
                        <a:rPr lang="en-US" sz="1800" dirty="0" smtClean="0">
                          <a:latin typeface="+mn-lt"/>
                        </a:rPr>
                        <a:t>Open Discussion, </a:t>
                      </a:r>
                      <a:r>
                        <a:rPr lang="en-US" sz="1800" i="1" dirty="0" smtClean="0">
                          <a:latin typeface="+mn-lt"/>
                        </a:rPr>
                        <a:t>Wendy Garber,</a:t>
                      </a:r>
                      <a:r>
                        <a:rPr lang="en-US" sz="1800" i="1" baseline="0" dirty="0" smtClean="0">
                          <a:latin typeface="+mn-lt"/>
                        </a:rPr>
                        <a:t> TC Director 2100, and Dave Wiley, TC Director 2600</a:t>
                      </a:r>
                      <a:endParaRPr lang="en-US" sz="1800" i="1" dirty="0">
                        <a:latin typeface="+mn-lt"/>
                      </a:endParaRPr>
                    </a:p>
                  </a:txBody>
                  <a:tcPr marT="45715" marB="45715"/>
                </a:tc>
              </a:tr>
              <a:tr h="365752">
                <a:tc>
                  <a:txBody>
                    <a:bodyPr/>
                    <a:lstStyle/>
                    <a:p>
                      <a:pPr algn="ctr"/>
                      <a:r>
                        <a:rPr lang="en-US" sz="1800" i="1" dirty="0" smtClean="0">
                          <a:latin typeface="+mn-lt"/>
                        </a:rPr>
                        <a:t>4:30 PM</a:t>
                      </a:r>
                      <a:endParaRPr lang="en-US" sz="1800" i="1" dirty="0">
                        <a:latin typeface="+mn-lt"/>
                      </a:endParaRPr>
                    </a:p>
                  </a:txBody>
                  <a:tcPr marT="45715" marB="45715"/>
                </a:tc>
                <a:tc>
                  <a:txBody>
                    <a:bodyPr/>
                    <a:lstStyle/>
                    <a:p>
                      <a:r>
                        <a:rPr lang="en-US" sz="1800" i="1" dirty="0" smtClean="0">
                          <a:latin typeface="+mn-lt"/>
                        </a:rPr>
                        <a:t>Alice Corp. </a:t>
                      </a:r>
                      <a:r>
                        <a:rPr lang="en-US" sz="1800" i="0" dirty="0" smtClean="0">
                          <a:latin typeface="+mn-lt"/>
                        </a:rPr>
                        <a:t>Preliminary Examination Instructions, </a:t>
                      </a:r>
                      <a:r>
                        <a:rPr lang="en-US" sz="1800" i="1" dirty="0" smtClean="0">
                          <a:latin typeface="+mn-lt"/>
                        </a:rPr>
                        <a:t>Drew Hirshfeld</a:t>
                      </a:r>
                      <a:endParaRPr lang="en-US" sz="1800" i="1" dirty="0">
                        <a:latin typeface="+mn-lt"/>
                      </a:endParaRPr>
                    </a:p>
                  </a:txBody>
                  <a:tcPr marT="45715" marB="45715"/>
                </a:tc>
              </a:tr>
              <a:tr h="365752">
                <a:tc>
                  <a:txBody>
                    <a:bodyPr/>
                    <a:lstStyle/>
                    <a:p>
                      <a:pPr algn="ctr"/>
                      <a:r>
                        <a:rPr lang="en-US" sz="1800" dirty="0" smtClean="0">
                          <a:latin typeface="+mn-lt"/>
                        </a:rPr>
                        <a:t>4:55</a:t>
                      </a:r>
                      <a:r>
                        <a:rPr lang="en-US" sz="1800" baseline="0" dirty="0" smtClean="0">
                          <a:latin typeface="+mn-lt"/>
                        </a:rPr>
                        <a:t> PM </a:t>
                      </a:r>
                      <a:endParaRPr lang="en-US" sz="1800" dirty="0">
                        <a:latin typeface="+mn-lt"/>
                      </a:endParaRPr>
                    </a:p>
                  </a:txBody>
                  <a:tcPr marT="45715" marB="45715"/>
                </a:tc>
                <a:tc>
                  <a:txBody>
                    <a:bodyPr/>
                    <a:lstStyle/>
                    <a:p>
                      <a:r>
                        <a:rPr lang="en-US" sz="1800" dirty="0" smtClean="0">
                          <a:latin typeface="+mn-lt"/>
                        </a:rPr>
                        <a:t>Closing </a:t>
                      </a:r>
                      <a:endParaRPr lang="en-US" sz="1800" dirty="0">
                        <a:latin typeface="+mn-lt"/>
                      </a:endParaRPr>
                    </a:p>
                  </a:txBody>
                  <a:tcPr marT="45715" marB="45715"/>
                </a:tc>
              </a:tr>
            </a:tbl>
          </a:graphicData>
        </a:graphic>
      </p:graphicFrame>
    </p:spTree>
    <p:extLst>
      <p:ext uri="{BB962C8B-B14F-4D97-AF65-F5344CB8AC3E}">
        <p14:creationId xmlns:p14="http://schemas.microsoft.com/office/powerpoint/2010/main" val="1353479355"/>
      </p:ext>
    </p:extLst>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381000" y="1524000"/>
            <a:ext cx="8229600" cy="4114800"/>
          </a:xfrm>
        </p:spPr>
        <p:txBody>
          <a:bodyPr/>
          <a:lstStyle/>
          <a:p>
            <a:pPr marL="457200" lvl="0" indent="-457200" eaLnBrk="1" hangingPunct="1">
              <a:spcAft>
                <a:spcPts val="0"/>
              </a:spcAft>
              <a:buSzPct val="80000"/>
              <a:buFont typeface="Arial" pitchFamily="34" charset="0"/>
              <a:buChar char="•"/>
            </a:pPr>
            <a:r>
              <a:rPr lang="en-US" kern="1200" dirty="0">
                <a:solidFill>
                  <a:prstClr val="black"/>
                </a:solidFill>
                <a:latin typeface="+mn-lt"/>
              </a:rPr>
              <a:t>Provide reasons to support an indefiniteness rejection</a:t>
            </a:r>
          </a:p>
          <a:p>
            <a:pPr marL="742950" lvl="2" indent="-304800" eaLnBrk="1" hangingPunct="1">
              <a:spcAft>
                <a:spcPts val="0"/>
              </a:spcAft>
              <a:buSzPct val="85000"/>
              <a:buFont typeface="Courier New" pitchFamily="49" charset="0"/>
              <a:buChar char="o"/>
            </a:pPr>
            <a:r>
              <a:rPr lang="en-US" kern="1200" dirty="0">
                <a:solidFill>
                  <a:prstClr val="black"/>
                </a:solidFill>
                <a:latin typeface="+mn-lt"/>
              </a:rPr>
              <a:t>Make the written record clear as to the specific deficiencies, based on reasons A, B, C, or D (prior </a:t>
            </a:r>
            <a:r>
              <a:rPr lang="en-US" kern="1200" dirty="0" smtClean="0">
                <a:solidFill>
                  <a:prstClr val="black"/>
                </a:solidFill>
                <a:latin typeface="+mn-lt"/>
              </a:rPr>
              <a:t>slides)</a:t>
            </a:r>
            <a:endParaRPr lang="en-US" kern="1200" dirty="0">
              <a:solidFill>
                <a:prstClr val="black"/>
              </a:solidFill>
              <a:latin typeface="+mn-lt"/>
            </a:endParaRPr>
          </a:p>
          <a:p>
            <a:pPr marL="742950" lvl="2" indent="-304800" eaLnBrk="1" hangingPunct="1">
              <a:spcAft>
                <a:spcPts val="0"/>
              </a:spcAft>
              <a:buSzPct val="85000"/>
              <a:buFont typeface="Courier New" pitchFamily="49" charset="0"/>
              <a:buChar char="o"/>
            </a:pPr>
            <a:r>
              <a:rPr lang="en-US" kern="1200" dirty="0">
                <a:solidFill>
                  <a:prstClr val="black"/>
                </a:solidFill>
                <a:latin typeface="+mn-lt"/>
              </a:rPr>
              <a:t>Will provide the applicant an opportunity to directly address the issues</a:t>
            </a:r>
          </a:p>
          <a:p>
            <a:pPr marL="457200" lvl="0" indent="-457200" eaLnBrk="1" hangingPunct="1">
              <a:spcAft>
                <a:spcPts val="0"/>
              </a:spcAft>
              <a:buSzPct val="80000"/>
              <a:buFont typeface="Arial" pitchFamily="34" charset="0"/>
              <a:buChar char="•"/>
            </a:pPr>
            <a:r>
              <a:rPr lang="en-US" kern="1200" dirty="0">
                <a:solidFill>
                  <a:prstClr val="black"/>
                </a:solidFill>
                <a:latin typeface="+mn-lt"/>
              </a:rPr>
              <a:t>Provide an explanation on the record regarding claim construction when needed to assist in clarifying position</a:t>
            </a:r>
          </a:p>
          <a:p>
            <a:pPr marL="1042988" lvl="2" indent="-457200" eaLnBrk="1" hangingPunct="1">
              <a:spcAft>
                <a:spcPts val="0"/>
              </a:spcAft>
              <a:buSzPct val="85000"/>
              <a:buFont typeface="Courier New" pitchFamily="49" charset="0"/>
              <a:buChar char="o"/>
            </a:pPr>
            <a:r>
              <a:rPr lang="en-US" kern="1200" dirty="0">
                <a:solidFill>
                  <a:prstClr val="black"/>
                </a:solidFill>
                <a:latin typeface="+mn-lt"/>
              </a:rPr>
              <a:t>Identify on the record the corresponding structure for a § 112(f) limitation</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30</a:t>
            </a:fld>
            <a:endParaRPr lang="en-US" dirty="0"/>
          </a:p>
        </p:txBody>
      </p:sp>
    </p:spTree>
    <p:extLst>
      <p:ext uri="{BB962C8B-B14F-4D97-AF65-F5344CB8AC3E}">
        <p14:creationId xmlns:p14="http://schemas.microsoft.com/office/powerpoint/2010/main" val="2480138362"/>
      </p:ext>
    </p:extLst>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533400" y="1524000"/>
            <a:ext cx="8534400" cy="4876800"/>
          </a:xfrm>
        </p:spPr>
        <p:txBody>
          <a:bodyPr/>
          <a:lstStyle/>
          <a:p>
            <a:pPr marL="342900" lvl="1" indent="-342900" eaLnBrk="1" hangingPunct="1">
              <a:spcAft>
                <a:spcPts val="1200"/>
              </a:spcAft>
              <a:buFont typeface="Arial" pitchFamily="34" charset="0"/>
              <a:buChar char="•"/>
            </a:pPr>
            <a:r>
              <a:rPr lang="en-US" sz="2400" kern="1200" dirty="0">
                <a:solidFill>
                  <a:prstClr val="black"/>
                </a:solidFill>
                <a:latin typeface="+mn-lt"/>
              </a:rPr>
              <a:t>A showing by applicant that one of ordinary skill in the art could find a way to perform the function of a </a:t>
            </a:r>
            <a:r>
              <a:rPr lang="en-US" sz="2400" kern="1200" dirty="0" smtClean="0">
                <a:solidFill>
                  <a:prstClr val="black"/>
                </a:solidFill>
                <a:latin typeface="+mn-lt"/>
              </a:rPr>
              <a:t>§ </a:t>
            </a:r>
            <a:r>
              <a:rPr lang="en-US" sz="2400" kern="1200" dirty="0">
                <a:solidFill>
                  <a:prstClr val="black"/>
                </a:solidFill>
                <a:latin typeface="+mn-lt"/>
              </a:rPr>
              <a:t>112(f) limitation does </a:t>
            </a:r>
            <a:r>
              <a:rPr lang="en-US" sz="2400" u="sng" kern="1200" dirty="0">
                <a:solidFill>
                  <a:prstClr val="black"/>
                </a:solidFill>
                <a:latin typeface="+mn-lt"/>
              </a:rPr>
              <a:t>not</a:t>
            </a:r>
            <a:r>
              <a:rPr lang="en-US" sz="2400" kern="1200" dirty="0">
                <a:solidFill>
                  <a:prstClr val="black"/>
                </a:solidFill>
                <a:latin typeface="+mn-lt"/>
              </a:rPr>
              <a:t> satisfy the § 112(b) requirement for disclosure of corresponding structure</a:t>
            </a:r>
          </a:p>
          <a:p>
            <a:pPr marL="742950" lvl="2" indent="-342900" eaLnBrk="1" hangingPunct="1">
              <a:spcAft>
                <a:spcPts val="600"/>
              </a:spcAft>
              <a:buFont typeface="Courier New" panose="02070309020205020404" pitchFamily="49" charset="0"/>
              <a:buChar char="o"/>
            </a:pPr>
            <a:r>
              <a:rPr lang="en-US" sz="2000" kern="1200" dirty="0">
                <a:solidFill>
                  <a:prstClr val="black"/>
                </a:solidFill>
                <a:latin typeface="+mn-lt"/>
              </a:rPr>
              <a:t>The purpose of § 112(f) is to ensure that the supporting disclosure imposes boundaries on the purely functional language used in a means-plus-function claim limitation</a:t>
            </a:r>
          </a:p>
          <a:p>
            <a:pPr marL="742950" lvl="2" indent="-342900" eaLnBrk="1" hangingPunct="1">
              <a:spcAft>
                <a:spcPts val="600"/>
              </a:spcAft>
              <a:buFont typeface="Courier New" panose="02070309020205020404" pitchFamily="49" charset="0"/>
              <a:buChar char="o"/>
            </a:pPr>
            <a:r>
              <a:rPr lang="en-US" sz="2000" kern="1200" dirty="0">
                <a:solidFill>
                  <a:prstClr val="black"/>
                </a:solidFill>
                <a:latin typeface="+mn-lt"/>
              </a:rPr>
              <a:t>An appropriate response to a rejection under § 112(b) would be to:</a:t>
            </a:r>
          </a:p>
          <a:p>
            <a:pPr marL="1200150" lvl="3" indent="-342900" eaLnBrk="1" hangingPunct="1">
              <a:spcAft>
                <a:spcPts val="600"/>
              </a:spcAft>
              <a:buFont typeface="Wingdings" panose="05000000000000000000" pitchFamily="2" charset="2"/>
              <a:buChar char="§"/>
            </a:pPr>
            <a:r>
              <a:rPr lang="en-US" kern="1200" dirty="0">
                <a:solidFill>
                  <a:prstClr val="black"/>
                </a:solidFill>
                <a:latin typeface="+mn-lt"/>
              </a:rPr>
              <a:t>Identify the structure described in the specification that performs the claimed function, or</a:t>
            </a:r>
          </a:p>
          <a:p>
            <a:pPr marL="1200150" lvl="3" indent="-342900" eaLnBrk="1" hangingPunct="1">
              <a:spcAft>
                <a:spcPts val="600"/>
              </a:spcAft>
              <a:buFont typeface="Wingdings" panose="05000000000000000000" pitchFamily="2" charset="2"/>
              <a:buChar char="§"/>
            </a:pPr>
            <a:r>
              <a:rPr lang="en-US" kern="1200" dirty="0">
                <a:solidFill>
                  <a:prstClr val="black"/>
                </a:solidFill>
                <a:latin typeface="+mn-lt"/>
              </a:rPr>
              <a:t>Amend the claim to recite the structure that performs the function if possible, thus not invoking § 112(f) </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31</a:t>
            </a:fld>
            <a:endParaRPr lang="en-US" dirty="0"/>
          </a:p>
        </p:txBody>
      </p:sp>
    </p:spTree>
    <p:extLst>
      <p:ext uri="{BB962C8B-B14F-4D97-AF65-F5344CB8AC3E}">
        <p14:creationId xmlns:p14="http://schemas.microsoft.com/office/powerpoint/2010/main" val="3503434344"/>
      </p:ext>
    </p:extLst>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228600" y="1600200"/>
            <a:ext cx="8686800" cy="4572000"/>
          </a:xfrm>
        </p:spPr>
        <p:txBody>
          <a:bodyPr wrap="square"/>
          <a:lstStyle/>
          <a:p>
            <a:pPr lvl="1" indent="-457200" eaLnBrk="1" hangingPunct="1">
              <a:spcBef>
                <a:spcPts val="0"/>
              </a:spcBef>
              <a:spcAft>
                <a:spcPts val="0"/>
              </a:spcAft>
              <a:buFont typeface="Arial" panose="020B0604020202020204" pitchFamily="34" charset="0"/>
              <a:buChar char="•"/>
            </a:pPr>
            <a:r>
              <a:rPr lang="en-US" sz="2400" kern="1200" dirty="0" smtClean="0">
                <a:solidFill>
                  <a:prstClr val="black"/>
                </a:solidFill>
              </a:rPr>
              <a:t>Equivalents - An </a:t>
            </a:r>
            <a:r>
              <a:rPr lang="en-US" sz="2400" kern="1200" dirty="0">
                <a:solidFill>
                  <a:prstClr val="black"/>
                </a:solidFill>
              </a:rPr>
              <a:t>equivalent must perform the </a:t>
            </a:r>
            <a:r>
              <a:rPr lang="en-US" sz="2400" kern="1200" dirty="0" smtClean="0">
                <a:solidFill>
                  <a:prstClr val="black"/>
                </a:solidFill>
              </a:rPr>
              <a:t>identical function </a:t>
            </a:r>
            <a:r>
              <a:rPr lang="en-US" sz="2400" kern="1200" dirty="0">
                <a:solidFill>
                  <a:prstClr val="black"/>
                </a:solidFill>
              </a:rPr>
              <a:t>specified in the </a:t>
            </a:r>
            <a:r>
              <a:rPr lang="en-US" sz="2400" kern="1200" dirty="0" smtClean="0">
                <a:solidFill>
                  <a:prstClr val="black"/>
                </a:solidFill>
              </a:rPr>
              <a:t>claim</a:t>
            </a:r>
          </a:p>
          <a:p>
            <a:pPr marL="285750" lvl="1" indent="0" eaLnBrk="1" hangingPunct="1">
              <a:spcBef>
                <a:spcPts val="0"/>
              </a:spcBef>
              <a:spcAft>
                <a:spcPts val="0"/>
              </a:spcAft>
              <a:buNone/>
            </a:pPr>
            <a:endParaRPr lang="en-US" sz="2400" kern="1200" dirty="0" smtClean="0">
              <a:solidFill>
                <a:prstClr val="black"/>
              </a:solidFill>
            </a:endParaRPr>
          </a:p>
          <a:p>
            <a:pPr lvl="1" indent="-457200" eaLnBrk="1" hangingPunct="1">
              <a:spcBef>
                <a:spcPts val="0"/>
              </a:spcBef>
              <a:spcAft>
                <a:spcPts val="0"/>
              </a:spcAft>
              <a:buFont typeface="Arial" panose="020B0604020202020204" pitchFamily="34" charset="0"/>
              <a:buChar char="•"/>
            </a:pPr>
            <a:r>
              <a:rPr lang="en-US" sz="2400" kern="1200" dirty="0" smtClean="0">
                <a:solidFill>
                  <a:prstClr val="black"/>
                </a:solidFill>
              </a:rPr>
              <a:t>Applicant </a:t>
            </a:r>
            <a:r>
              <a:rPr lang="en-US" sz="2400" kern="1200" dirty="0">
                <a:solidFill>
                  <a:prstClr val="black"/>
                </a:solidFill>
              </a:rPr>
              <a:t>is not required to explain the full range of </a:t>
            </a:r>
            <a:r>
              <a:rPr lang="en-US" sz="2400" kern="1200" dirty="0" smtClean="0">
                <a:solidFill>
                  <a:prstClr val="black"/>
                </a:solidFill>
              </a:rPr>
              <a:t>equivalents</a:t>
            </a:r>
          </a:p>
          <a:p>
            <a:pPr lvl="2" indent="-457200" eaLnBrk="1" hangingPunct="1">
              <a:spcBef>
                <a:spcPts val="0"/>
              </a:spcBef>
              <a:spcAft>
                <a:spcPts val="0"/>
              </a:spcAft>
              <a:buFont typeface="Courier New" panose="02070309020205020404" pitchFamily="49" charset="0"/>
              <a:buChar char="o"/>
            </a:pPr>
            <a:r>
              <a:rPr lang="en-US" kern="1200" dirty="0" smtClean="0">
                <a:solidFill>
                  <a:prstClr val="black"/>
                </a:solidFill>
              </a:rPr>
              <a:t>However</a:t>
            </a:r>
            <a:r>
              <a:rPr lang="en-US" kern="1200" dirty="0">
                <a:solidFill>
                  <a:prstClr val="black"/>
                </a:solidFill>
              </a:rPr>
              <a:t>, if applicant chooses to specify equivalents, the BRI will be limited to those </a:t>
            </a:r>
            <a:r>
              <a:rPr lang="en-US" kern="1200" dirty="0" smtClean="0">
                <a:solidFill>
                  <a:prstClr val="black"/>
                </a:solidFill>
              </a:rPr>
              <a:t>specified</a:t>
            </a:r>
          </a:p>
          <a:p>
            <a:pPr marL="685800" lvl="2" indent="0" eaLnBrk="1" hangingPunct="1">
              <a:spcBef>
                <a:spcPts val="0"/>
              </a:spcBef>
              <a:spcAft>
                <a:spcPts val="0"/>
              </a:spcAft>
              <a:buNone/>
            </a:pPr>
            <a:endParaRPr lang="en-US" kern="1200" dirty="0" smtClean="0">
              <a:solidFill>
                <a:prstClr val="black"/>
              </a:solidFill>
            </a:endParaRPr>
          </a:p>
          <a:p>
            <a:pPr lvl="1" indent="-457200" eaLnBrk="1" hangingPunct="1">
              <a:spcBef>
                <a:spcPts val="0"/>
              </a:spcBef>
              <a:spcAft>
                <a:spcPts val="0"/>
              </a:spcAft>
              <a:buFont typeface="Arial" panose="020B0604020202020204" pitchFamily="34" charset="0"/>
              <a:buChar char="•"/>
            </a:pPr>
            <a:r>
              <a:rPr lang="en-US" sz="2400" kern="1200" dirty="0" smtClean="0">
                <a:solidFill>
                  <a:prstClr val="black"/>
                </a:solidFill>
              </a:rPr>
              <a:t>Equivalence </a:t>
            </a:r>
            <a:r>
              <a:rPr lang="en-US" sz="2400" kern="1200" dirty="0">
                <a:solidFill>
                  <a:prstClr val="black"/>
                </a:solidFill>
              </a:rPr>
              <a:t>is determined based on what one of ordinary skill in the art would consider a functional equivalent to the structure(s) described in the specification as performing the claimed function</a:t>
            </a:r>
          </a:p>
          <a:p>
            <a:pPr>
              <a:spcBef>
                <a:spcPts val="0"/>
              </a:spcBef>
              <a:spcAft>
                <a:spcPts val="0"/>
              </a:spcAft>
            </a:pPr>
            <a:endParaRPr lang="en-US" dirty="0"/>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32</a:t>
            </a:fld>
            <a:endParaRPr lang="en-US" dirty="0"/>
          </a:p>
        </p:txBody>
      </p:sp>
    </p:spTree>
    <p:extLst>
      <p:ext uri="{BB962C8B-B14F-4D97-AF65-F5344CB8AC3E}">
        <p14:creationId xmlns:p14="http://schemas.microsoft.com/office/powerpoint/2010/main" val="2815738794"/>
      </p:ext>
    </p:extLst>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43800" cy="1066800"/>
          </a:xfrm>
        </p:spPr>
        <p:txBody>
          <a:bodyPr/>
          <a:lstStyle/>
          <a:p>
            <a:r>
              <a:rPr lang="en-US" sz="3200" b="1" dirty="0">
                <a:latin typeface="+mj-lt"/>
              </a:rPr>
              <a:t>Module 3:  BRI and Definiteness of </a:t>
            </a:r>
            <a:r>
              <a:rPr lang="en-US" sz="3200" b="1" dirty="0" smtClean="0">
                <a:latin typeface="+mj-lt"/>
              </a:rPr>
              <a:t/>
            </a:r>
            <a:br>
              <a:rPr lang="en-US" sz="3200" b="1" dirty="0" smtClean="0">
                <a:latin typeface="+mj-lt"/>
              </a:rPr>
            </a:br>
            <a:r>
              <a:rPr lang="en-US" sz="3200" b="1" dirty="0" smtClean="0">
                <a:latin typeface="+mj-lt"/>
              </a:rPr>
              <a:t>§ </a:t>
            </a:r>
            <a:r>
              <a:rPr lang="en-US" sz="3200" b="1" dirty="0">
                <a:latin typeface="+mj-lt"/>
              </a:rPr>
              <a:t>112(f) Limitations</a:t>
            </a:r>
          </a:p>
        </p:txBody>
      </p:sp>
      <p:sp>
        <p:nvSpPr>
          <p:cNvPr id="3" name="Content Placeholder 2"/>
          <p:cNvSpPr>
            <a:spLocks noGrp="1"/>
          </p:cNvSpPr>
          <p:nvPr>
            <p:ph idx="1"/>
          </p:nvPr>
        </p:nvSpPr>
        <p:spPr>
          <a:xfrm>
            <a:off x="152400" y="1600200"/>
            <a:ext cx="8686800" cy="4800600"/>
          </a:xfrm>
        </p:spPr>
        <p:txBody>
          <a:bodyPr/>
          <a:lstStyle/>
          <a:p>
            <a:pPr marL="457200" lvl="1" indent="-457200" eaLnBrk="1" hangingPunct="1">
              <a:spcAft>
                <a:spcPts val="1200"/>
              </a:spcAft>
              <a:buFont typeface="Arial" pitchFamily="34" charset="0"/>
              <a:buChar char="•"/>
            </a:pPr>
            <a:r>
              <a:rPr lang="en-US" sz="2400" kern="1200" dirty="0" smtClean="0">
                <a:solidFill>
                  <a:prstClr val="black"/>
                </a:solidFill>
              </a:rPr>
              <a:t>If </a:t>
            </a:r>
            <a:r>
              <a:rPr lang="en-US" sz="2400" kern="1200" dirty="0">
                <a:solidFill>
                  <a:prstClr val="black"/>
                </a:solidFill>
              </a:rPr>
              <a:t>equivalents are not defined, the range of functional equivalents in the prior art can be identified using any one of these factors:</a:t>
            </a:r>
          </a:p>
          <a:p>
            <a:pPr marL="857250" lvl="2" indent="-457200" eaLnBrk="1" hangingPunct="1">
              <a:spcAft>
                <a:spcPts val="1200"/>
              </a:spcAft>
              <a:buFont typeface="Courier New" panose="02070309020205020404" pitchFamily="49" charset="0"/>
              <a:buChar char="o"/>
            </a:pPr>
            <a:r>
              <a:rPr lang="en-US" sz="2000" kern="1200" dirty="0">
                <a:solidFill>
                  <a:prstClr val="black"/>
                </a:solidFill>
              </a:rPr>
              <a:t>The prior art element performs the identical function specified in the claim in substantially the same way, and produces substantially the same results as the corresponding element disclosed in the specification;</a:t>
            </a:r>
          </a:p>
          <a:p>
            <a:pPr marL="857250" lvl="2" indent="-457200" eaLnBrk="1" hangingPunct="1">
              <a:spcAft>
                <a:spcPts val="1200"/>
              </a:spcAft>
              <a:buFont typeface="Courier New" panose="02070309020205020404" pitchFamily="49" charset="0"/>
              <a:buChar char="o"/>
            </a:pPr>
            <a:r>
              <a:rPr lang="en-US" sz="2000" kern="1200" dirty="0">
                <a:solidFill>
                  <a:prstClr val="black"/>
                </a:solidFill>
              </a:rPr>
              <a:t>A person of ordinary skill in the art would have recognized the interchangeability of the element shown in the prior art for the corresponding element disclosed in the specification; or</a:t>
            </a:r>
          </a:p>
          <a:p>
            <a:pPr marL="857250" lvl="2" indent="-457200" eaLnBrk="1" hangingPunct="1">
              <a:spcAft>
                <a:spcPts val="1200"/>
              </a:spcAft>
              <a:buFont typeface="Courier New" panose="02070309020205020404" pitchFamily="49" charset="0"/>
              <a:buChar char="o"/>
            </a:pPr>
            <a:r>
              <a:rPr lang="en-US" sz="2000" kern="1200" dirty="0">
                <a:solidFill>
                  <a:prstClr val="black"/>
                </a:solidFill>
              </a:rPr>
              <a:t>There are insubstantial differences between the prior art element and the corresponding element disclosed in the specification</a:t>
            </a:r>
          </a:p>
          <a:p>
            <a:endParaRPr lang="en-US" sz="2400" dirty="0"/>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33</a:t>
            </a:fld>
            <a:endParaRPr lang="en-US" dirty="0"/>
          </a:p>
        </p:txBody>
      </p:sp>
    </p:spTree>
    <p:extLst>
      <p:ext uri="{BB962C8B-B14F-4D97-AF65-F5344CB8AC3E}">
        <p14:creationId xmlns:p14="http://schemas.microsoft.com/office/powerpoint/2010/main" val="2113479704"/>
      </p:ext>
    </p:extLst>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66800"/>
          </a:xfrm>
        </p:spPr>
        <p:txBody>
          <a:bodyPr/>
          <a:lstStyle/>
          <a:p>
            <a:r>
              <a:rPr lang="en-US" sz="2700" b="1" dirty="0" smtClean="0">
                <a:latin typeface="+mj-lt"/>
              </a:rPr>
              <a:t>Module 4:  Evaluating </a:t>
            </a:r>
            <a:r>
              <a:rPr lang="en-US" sz="2700" b="1" dirty="0">
                <a:latin typeface="+mj-lt"/>
              </a:rPr>
              <a:t>§ </a:t>
            </a:r>
            <a:r>
              <a:rPr lang="en-US" sz="2700" b="1" dirty="0" smtClean="0">
                <a:latin typeface="+mj-lt"/>
              </a:rPr>
              <a:t>112(f) Limitations in Software-Related Claims for Definiteness</a:t>
            </a:r>
            <a:endParaRPr lang="en-US" sz="2700" b="1" dirty="0">
              <a:latin typeface="+mj-lt"/>
            </a:endParaRPr>
          </a:p>
        </p:txBody>
      </p:sp>
      <p:sp>
        <p:nvSpPr>
          <p:cNvPr id="3" name="Content Placeholder 2"/>
          <p:cNvSpPr>
            <a:spLocks noGrp="1"/>
          </p:cNvSpPr>
          <p:nvPr>
            <p:ph idx="1"/>
          </p:nvPr>
        </p:nvSpPr>
        <p:spPr>
          <a:xfrm>
            <a:off x="381000" y="1752600"/>
            <a:ext cx="8534400" cy="4114800"/>
          </a:xfrm>
        </p:spPr>
        <p:txBody>
          <a:bodyPr/>
          <a:lstStyle/>
          <a:p>
            <a:pPr marL="457200" lvl="1" indent="-457200" eaLnBrk="1" hangingPunct="1">
              <a:spcAft>
                <a:spcPts val="600"/>
              </a:spcAft>
              <a:buFont typeface="Arial" pitchFamily="34" charset="0"/>
              <a:buChar char="•"/>
            </a:pPr>
            <a:r>
              <a:rPr lang="en-US" kern="1200" dirty="0" smtClean="0">
                <a:solidFill>
                  <a:prstClr val="black"/>
                </a:solidFill>
                <a:latin typeface="+mn-lt"/>
              </a:rPr>
              <a:t>Goal: Ensuring </a:t>
            </a:r>
            <a:r>
              <a:rPr lang="en-US" kern="1200" dirty="0">
                <a:solidFill>
                  <a:prstClr val="black"/>
                </a:solidFill>
                <a:latin typeface="+mn-lt"/>
              </a:rPr>
              <a:t>that software-implemented </a:t>
            </a:r>
            <a:r>
              <a:rPr lang="en-US" kern="1200" dirty="0" smtClean="0">
                <a:solidFill>
                  <a:prstClr val="black"/>
                </a:solidFill>
                <a:latin typeface="+mn-lt"/>
              </a:rPr>
              <a:t/>
            </a:r>
            <a:br>
              <a:rPr lang="en-US" kern="1200" dirty="0" smtClean="0">
                <a:solidFill>
                  <a:prstClr val="black"/>
                </a:solidFill>
                <a:latin typeface="+mn-lt"/>
              </a:rPr>
            </a:br>
            <a:r>
              <a:rPr lang="en-US" kern="1200" dirty="0" smtClean="0">
                <a:solidFill>
                  <a:prstClr val="black"/>
                </a:solidFill>
                <a:latin typeface="+mn-lt"/>
              </a:rPr>
              <a:t>§ </a:t>
            </a:r>
            <a:r>
              <a:rPr lang="en-US" kern="1200" dirty="0">
                <a:solidFill>
                  <a:prstClr val="black"/>
                </a:solidFill>
                <a:latin typeface="+mn-lt"/>
              </a:rPr>
              <a:t>112(f) functional claim limitations (means-plus-function) have definite boundaries under § 112(b) </a:t>
            </a:r>
          </a:p>
          <a:p>
            <a:pPr marL="457200" lvl="1" indent="-457200" eaLnBrk="1" hangingPunct="1">
              <a:spcAft>
                <a:spcPts val="600"/>
              </a:spcAft>
              <a:buFont typeface="Arial" pitchFamily="34" charset="0"/>
              <a:buChar char="•"/>
            </a:pPr>
            <a:r>
              <a:rPr lang="en-US" kern="1200" dirty="0">
                <a:solidFill>
                  <a:prstClr val="black"/>
                </a:solidFill>
                <a:latin typeface="+mn-lt"/>
              </a:rPr>
              <a:t>Topics: </a:t>
            </a:r>
          </a:p>
          <a:p>
            <a:pPr marL="857250" lvl="2" indent="-457200" eaLnBrk="1" hangingPunct="1">
              <a:spcAft>
                <a:spcPts val="600"/>
              </a:spcAft>
              <a:buFont typeface="Courier New" panose="02070309020205020404" pitchFamily="49" charset="0"/>
              <a:buChar char="o"/>
            </a:pPr>
            <a:r>
              <a:rPr lang="en-US" sz="2200" kern="1200" dirty="0">
                <a:solidFill>
                  <a:prstClr val="black"/>
                </a:solidFill>
                <a:latin typeface="+mn-lt"/>
              </a:rPr>
              <a:t>Review of invocation of § 112(f) and evaluating definiteness of a § 112(f) limitation</a:t>
            </a:r>
          </a:p>
          <a:p>
            <a:pPr marL="857250" lvl="2" indent="-457200" eaLnBrk="1" hangingPunct="1">
              <a:spcAft>
                <a:spcPts val="600"/>
              </a:spcAft>
              <a:buFont typeface="Courier New" panose="02070309020205020404" pitchFamily="49" charset="0"/>
              <a:buChar char="o"/>
            </a:pPr>
            <a:r>
              <a:rPr lang="en-US" sz="2200" kern="1200" dirty="0">
                <a:solidFill>
                  <a:prstClr val="black"/>
                </a:solidFill>
                <a:latin typeface="+mn-lt"/>
              </a:rPr>
              <a:t>Handling common types of software-related claims, including programmed computer functions</a:t>
            </a:r>
          </a:p>
          <a:p>
            <a:pPr marL="857250" lvl="2" indent="-457200" eaLnBrk="1" hangingPunct="1">
              <a:spcAft>
                <a:spcPts val="600"/>
              </a:spcAft>
              <a:buFont typeface="Courier New" panose="02070309020205020404" pitchFamily="49" charset="0"/>
              <a:buChar char="o"/>
            </a:pPr>
            <a:r>
              <a:rPr lang="en-US" sz="2200" kern="1200" dirty="0">
                <a:solidFill>
                  <a:prstClr val="black"/>
                </a:solidFill>
                <a:latin typeface="+mn-lt"/>
              </a:rPr>
              <a:t>Clarifying the record, including identifying whether § 112(f) computer-related limitations have clear boundaries</a:t>
            </a:r>
          </a:p>
          <a:p>
            <a:pPr>
              <a:buFont typeface="Courier New" panose="02070309020205020404" pitchFamily="49" charset="0"/>
              <a:buChar char="o"/>
            </a:pPr>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34</a:t>
            </a:fld>
            <a:endParaRPr lang="en-US" dirty="0"/>
          </a:p>
        </p:txBody>
      </p:sp>
    </p:spTree>
    <p:extLst>
      <p:ext uri="{BB962C8B-B14F-4D97-AF65-F5344CB8AC3E}">
        <p14:creationId xmlns:p14="http://schemas.microsoft.com/office/powerpoint/2010/main" val="249821766"/>
      </p:ext>
    </p:extLst>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066800"/>
          </a:xfrm>
        </p:spPr>
        <p:txBody>
          <a:bodyPr/>
          <a:lstStyle/>
          <a:p>
            <a:r>
              <a:rPr lang="en-US" sz="2700" b="1" dirty="0">
                <a:latin typeface="+mj-lt"/>
              </a:rPr>
              <a:t>Module 4:  Evaluating § 112(f) Limitations in Software-Related Claims </a:t>
            </a:r>
            <a:r>
              <a:rPr lang="en-US" sz="2700" b="1" dirty="0" smtClean="0">
                <a:latin typeface="+mj-lt"/>
              </a:rPr>
              <a:t>for Definiteness</a:t>
            </a:r>
            <a:endParaRPr lang="en-US" sz="2700" b="1" dirty="0">
              <a:latin typeface="+mj-lt"/>
            </a:endParaRPr>
          </a:p>
        </p:txBody>
      </p:sp>
      <p:sp>
        <p:nvSpPr>
          <p:cNvPr id="3" name="Content Placeholder 2"/>
          <p:cNvSpPr>
            <a:spLocks noGrp="1"/>
          </p:cNvSpPr>
          <p:nvPr>
            <p:ph idx="1"/>
          </p:nvPr>
        </p:nvSpPr>
        <p:spPr>
          <a:xfrm>
            <a:off x="152400" y="1600200"/>
            <a:ext cx="8839200" cy="4800600"/>
          </a:xfrm>
        </p:spPr>
        <p:txBody>
          <a:bodyPr/>
          <a:lstStyle/>
          <a:p>
            <a:pPr marL="457200" lvl="0" indent="-457200" eaLnBrk="1" hangingPunct="1">
              <a:spcAft>
                <a:spcPts val="1200"/>
              </a:spcAft>
              <a:buSzPct val="80000"/>
              <a:buFont typeface="Arial" pitchFamily="34" charset="0"/>
              <a:buChar char="•"/>
            </a:pPr>
            <a:r>
              <a:rPr lang="en-US" kern="1200" dirty="0">
                <a:solidFill>
                  <a:prstClr val="black"/>
                </a:solidFill>
                <a:latin typeface="+mn-lt"/>
              </a:rPr>
              <a:t>Programmed computer functions require a computer programmed with an “algorithm” to perform the function</a:t>
            </a:r>
          </a:p>
          <a:p>
            <a:pPr marL="760413" lvl="1" indent="-303213" eaLnBrk="1" hangingPunct="1">
              <a:buSzPct val="90000"/>
              <a:buFont typeface="Courier New" pitchFamily="49" charset="0"/>
              <a:buChar char="o"/>
            </a:pPr>
            <a:r>
              <a:rPr lang="en-US" sz="2400" kern="1200" dirty="0">
                <a:solidFill>
                  <a:prstClr val="black"/>
                </a:solidFill>
                <a:latin typeface="+mn-lt"/>
              </a:rPr>
              <a:t>An algorithm is a step-by-step procedure for accomplishing a given result</a:t>
            </a:r>
          </a:p>
          <a:p>
            <a:pPr marL="722313" lvl="1" indent="-273050" eaLnBrk="1" hangingPunct="1">
              <a:spcBef>
                <a:spcPts val="1200"/>
              </a:spcBef>
              <a:buSzPct val="90000"/>
              <a:buFont typeface="Courier New" pitchFamily="49" charset="0"/>
              <a:buChar char="o"/>
            </a:pPr>
            <a:r>
              <a:rPr lang="en-US" sz="2400" kern="1200" dirty="0">
                <a:solidFill>
                  <a:prstClr val="black"/>
                </a:solidFill>
                <a:latin typeface="+mn-lt"/>
              </a:rPr>
              <a:t>Can be expressed in various ways “in any understandable terms including as a mathematical formula, in prose or as a flow chart, or in any other manner that provides sufficient structure” (</a:t>
            </a:r>
            <a:r>
              <a:rPr lang="en-US" sz="2400" i="1" kern="1200" dirty="0">
                <a:solidFill>
                  <a:prstClr val="black"/>
                </a:solidFill>
                <a:latin typeface="+mn-lt"/>
              </a:rPr>
              <a:t>Finisar</a:t>
            </a:r>
            <a:r>
              <a:rPr lang="en-US" sz="2400" kern="1200" dirty="0">
                <a:solidFill>
                  <a:prstClr val="black"/>
                </a:solidFill>
                <a:latin typeface="+mn-lt"/>
              </a:rPr>
              <a:t>)</a:t>
            </a:r>
          </a:p>
          <a:p>
            <a:pPr marL="722313" lvl="1" indent="-273050" eaLnBrk="1" hangingPunct="1">
              <a:spcBef>
                <a:spcPts val="1200"/>
              </a:spcBef>
              <a:buSzPct val="90000"/>
              <a:buFont typeface="Courier New" pitchFamily="49" charset="0"/>
              <a:buChar char="o"/>
            </a:pPr>
            <a:r>
              <a:rPr lang="en-US" sz="2400" kern="1200" dirty="0">
                <a:solidFill>
                  <a:prstClr val="black"/>
                </a:solidFill>
                <a:latin typeface="+mn-lt"/>
              </a:rPr>
              <a:t>Amount of disclosure of an algorithm is analyzed on a case-by-case basis</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35</a:t>
            </a:fld>
            <a:endParaRPr lang="en-US" dirty="0"/>
          </a:p>
        </p:txBody>
      </p:sp>
    </p:spTree>
    <p:extLst>
      <p:ext uri="{BB962C8B-B14F-4D97-AF65-F5344CB8AC3E}">
        <p14:creationId xmlns:p14="http://schemas.microsoft.com/office/powerpoint/2010/main" val="3395187140"/>
      </p:ext>
    </p:extLst>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066800"/>
          </a:xfrm>
        </p:spPr>
        <p:txBody>
          <a:bodyPr/>
          <a:lstStyle/>
          <a:p>
            <a:r>
              <a:rPr lang="en-US" sz="2700" b="1" dirty="0">
                <a:latin typeface="+mj-lt"/>
              </a:rPr>
              <a:t>Module 4:  Evaluating § 112(f) Limitations in Software-Related Claims for Definiteness</a:t>
            </a:r>
          </a:p>
        </p:txBody>
      </p:sp>
      <p:sp>
        <p:nvSpPr>
          <p:cNvPr id="3" name="Content Placeholder 2"/>
          <p:cNvSpPr>
            <a:spLocks noGrp="1"/>
          </p:cNvSpPr>
          <p:nvPr>
            <p:ph idx="1"/>
          </p:nvPr>
        </p:nvSpPr>
        <p:spPr>
          <a:xfrm>
            <a:off x="457200" y="1600200"/>
            <a:ext cx="8229600" cy="4114800"/>
          </a:xfrm>
        </p:spPr>
        <p:txBody>
          <a:bodyPr/>
          <a:lstStyle/>
          <a:p>
            <a:pPr marL="493712" indent="-457200" eaLnBrk="1" hangingPunct="1">
              <a:spcAft>
                <a:spcPts val="0"/>
              </a:spcAft>
              <a:buSzPct val="80000"/>
            </a:pPr>
            <a:r>
              <a:rPr lang="en-US" kern="1200" dirty="0">
                <a:solidFill>
                  <a:prstClr val="black"/>
                </a:solidFill>
                <a:latin typeface="+mn-lt"/>
              </a:rPr>
              <a:t>Two types of computer-implemented </a:t>
            </a:r>
            <a:r>
              <a:rPr lang="en-US" kern="1200" dirty="0" smtClean="0">
                <a:solidFill>
                  <a:prstClr val="black"/>
                </a:solidFill>
                <a:latin typeface="+mn-lt"/>
              </a:rPr>
              <a:t>functions:</a:t>
            </a:r>
          </a:p>
          <a:p>
            <a:pPr marL="779462" lvl="1" eaLnBrk="1" hangingPunct="1">
              <a:spcAft>
                <a:spcPts val="0"/>
              </a:spcAft>
              <a:buSzPct val="80000"/>
              <a:buFont typeface="Courier New" panose="02070309020205020404" pitchFamily="49" charset="0"/>
              <a:buChar char="o"/>
            </a:pPr>
            <a:r>
              <a:rPr lang="en-US" sz="2400" u="sng" kern="1200" dirty="0" smtClean="0">
                <a:solidFill>
                  <a:prstClr val="black"/>
                </a:solidFill>
                <a:latin typeface="+mn-lt"/>
              </a:rPr>
              <a:t>Specialized </a:t>
            </a:r>
            <a:r>
              <a:rPr lang="en-US" sz="2400" u="sng" kern="1200" dirty="0">
                <a:solidFill>
                  <a:prstClr val="black"/>
                </a:solidFill>
                <a:latin typeface="+mn-lt"/>
              </a:rPr>
              <a:t>functions</a:t>
            </a:r>
            <a:r>
              <a:rPr lang="en-US" sz="2400" kern="1200" dirty="0">
                <a:solidFill>
                  <a:prstClr val="black"/>
                </a:solidFill>
                <a:latin typeface="+mn-lt"/>
              </a:rPr>
              <a:t>: functions other than those commonly known in the art, often described by courts as requiring “special programming” for a general purpose computer or computer component to perform the function</a:t>
            </a:r>
          </a:p>
          <a:p>
            <a:pPr marL="1195388" lvl="2" indent="-342900" eaLnBrk="1" hangingPunct="1">
              <a:spcAft>
                <a:spcPts val="0"/>
              </a:spcAft>
              <a:buSzPct val="90000"/>
              <a:buFont typeface="Wingdings" panose="05000000000000000000" pitchFamily="2" charset="2"/>
              <a:buChar char="§"/>
            </a:pPr>
            <a:r>
              <a:rPr lang="en-US" sz="1800" kern="1200" dirty="0">
                <a:solidFill>
                  <a:prstClr val="black"/>
                </a:solidFill>
                <a:latin typeface="+mn-lt"/>
              </a:rPr>
              <a:t>Ex. </a:t>
            </a:r>
            <a:r>
              <a:rPr lang="en-US" sz="1800" i="1" kern="1200" dirty="0">
                <a:solidFill>
                  <a:prstClr val="black"/>
                </a:solidFill>
                <a:latin typeface="+mn-lt"/>
              </a:rPr>
              <a:t>means for matching incoming orders with inventory on a pro rata </a:t>
            </a:r>
            <a:r>
              <a:rPr lang="en-US" sz="1800" i="1" kern="1200" dirty="0" smtClean="0">
                <a:solidFill>
                  <a:prstClr val="black"/>
                </a:solidFill>
                <a:latin typeface="+mn-lt"/>
              </a:rPr>
              <a:t>basis</a:t>
            </a:r>
          </a:p>
          <a:p>
            <a:pPr marL="795338" lvl="1" eaLnBrk="1" hangingPunct="1">
              <a:spcAft>
                <a:spcPts val="0"/>
              </a:spcAft>
              <a:buSzPct val="90000"/>
              <a:buFont typeface="Courier New" panose="02070309020205020404" pitchFamily="49" charset="0"/>
              <a:buChar char="o"/>
            </a:pPr>
            <a:r>
              <a:rPr lang="en-US" sz="2400" u="sng" kern="1200" dirty="0" smtClean="0">
                <a:solidFill>
                  <a:prstClr val="black"/>
                </a:solidFill>
                <a:latin typeface="+mn-lt"/>
              </a:rPr>
              <a:t>Non-specialized </a:t>
            </a:r>
            <a:r>
              <a:rPr lang="en-US" sz="2400" u="sng" kern="1200" dirty="0">
                <a:solidFill>
                  <a:prstClr val="black"/>
                </a:solidFill>
                <a:latin typeface="+mn-lt"/>
              </a:rPr>
              <a:t>functions</a:t>
            </a:r>
            <a:r>
              <a:rPr lang="en-US" sz="2400" kern="1200" dirty="0">
                <a:solidFill>
                  <a:prstClr val="black"/>
                </a:solidFill>
                <a:latin typeface="+mn-lt"/>
              </a:rPr>
              <a:t>: functions known by those of ordinary skill in the art as being commonly performed by a general purpose computer or computer component</a:t>
            </a:r>
          </a:p>
          <a:p>
            <a:pPr marL="1195388" lvl="2" indent="-342900" eaLnBrk="1" hangingPunct="1">
              <a:spcBef>
                <a:spcPts val="0"/>
              </a:spcBef>
              <a:spcAft>
                <a:spcPts val="0"/>
              </a:spcAft>
              <a:buSzPct val="90000"/>
              <a:buFont typeface="Wingdings" panose="05000000000000000000" pitchFamily="2" charset="2"/>
              <a:buChar char="§"/>
            </a:pPr>
            <a:r>
              <a:rPr lang="en-US" sz="1800" kern="1200" dirty="0">
                <a:solidFill>
                  <a:prstClr val="black"/>
                </a:solidFill>
                <a:latin typeface="+mn-lt"/>
              </a:rPr>
              <a:t>Ex. </a:t>
            </a:r>
            <a:r>
              <a:rPr lang="en-US" sz="1800" i="1" kern="1200" dirty="0">
                <a:solidFill>
                  <a:prstClr val="black"/>
                </a:solidFill>
                <a:latin typeface="+mn-lt"/>
              </a:rPr>
              <a:t>means for storing data</a:t>
            </a:r>
          </a:p>
          <a:p>
            <a:pPr>
              <a:spcAft>
                <a:spcPts val="0"/>
              </a:spcAft>
            </a:pPr>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36</a:t>
            </a:fld>
            <a:endParaRPr lang="en-US" dirty="0"/>
          </a:p>
        </p:txBody>
      </p:sp>
    </p:spTree>
    <p:extLst>
      <p:ext uri="{BB962C8B-B14F-4D97-AF65-F5344CB8AC3E}">
        <p14:creationId xmlns:p14="http://schemas.microsoft.com/office/powerpoint/2010/main" val="3161258927"/>
      </p:ext>
    </p:extLst>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066800"/>
          </a:xfrm>
        </p:spPr>
        <p:txBody>
          <a:bodyPr/>
          <a:lstStyle/>
          <a:p>
            <a:r>
              <a:rPr lang="en-US" sz="2700" b="1" dirty="0">
                <a:latin typeface="+mj-lt"/>
              </a:rPr>
              <a:t>Module 4:  Evaluating § 112(f) Limitations in Software-Related Claims for Definiteness</a:t>
            </a:r>
          </a:p>
        </p:txBody>
      </p:sp>
      <p:sp>
        <p:nvSpPr>
          <p:cNvPr id="3" name="Content Placeholder 2"/>
          <p:cNvSpPr>
            <a:spLocks noGrp="1"/>
          </p:cNvSpPr>
          <p:nvPr>
            <p:ph idx="1"/>
          </p:nvPr>
        </p:nvSpPr>
        <p:spPr>
          <a:xfrm>
            <a:off x="304800" y="1752600"/>
            <a:ext cx="8229600" cy="4114800"/>
          </a:xfrm>
        </p:spPr>
        <p:txBody>
          <a:bodyPr/>
          <a:lstStyle/>
          <a:p>
            <a:pPr marL="400050" lvl="0" indent="-365125" eaLnBrk="1" hangingPunct="1">
              <a:spcAft>
                <a:spcPts val="600"/>
              </a:spcAft>
              <a:buSzPct val="80000"/>
              <a:buFont typeface="Arial" pitchFamily="34" charset="0"/>
              <a:buChar char="•"/>
            </a:pPr>
            <a:r>
              <a:rPr lang="en-US" kern="1200" dirty="0">
                <a:solidFill>
                  <a:prstClr val="black"/>
                </a:solidFill>
                <a:latin typeface="+mn-lt"/>
              </a:rPr>
              <a:t>The corresponding structure in the specification that supports a § 112(f) limitation that recites a specialized function is:</a:t>
            </a:r>
          </a:p>
          <a:p>
            <a:pPr marL="777875" lvl="0" eaLnBrk="1" hangingPunct="1">
              <a:spcAft>
                <a:spcPts val="600"/>
              </a:spcAft>
              <a:buSzPct val="80000"/>
              <a:buFont typeface="Courier New" pitchFamily="49" charset="0"/>
              <a:buChar char="o"/>
            </a:pPr>
            <a:r>
              <a:rPr lang="en-US" sz="2400" kern="1200" dirty="0">
                <a:solidFill>
                  <a:prstClr val="black"/>
                </a:solidFill>
                <a:latin typeface="+mn-lt"/>
              </a:rPr>
              <a:t>A general purpose computer or computer component </a:t>
            </a:r>
            <a:r>
              <a:rPr lang="en-US" sz="2400" b="1" kern="1200" dirty="0">
                <a:solidFill>
                  <a:prstClr val="black"/>
                </a:solidFill>
                <a:latin typeface="+mn-lt"/>
              </a:rPr>
              <a:t>along with the </a:t>
            </a:r>
            <a:r>
              <a:rPr lang="en-US" sz="2400" b="1" i="1" kern="1200" dirty="0">
                <a:solidFill>
                  <a:prstClr val="black"/>
                </a:solidFill>
                <a:latin typeface="+mn-lt"/>
              </a:rPr>
              <a:t>algorithm</a:t>
            </a:r>
            <a:r>
              <a:rPr lang="en-US" sz="2400" b="1" kern="1200" dirty="0">
                <a:solidFill>
                  <a:prstClr val="black"/>
                </a:solidFill>
                <a:latin typeface="+mn-lt"/>
              </a:rPr>
              <a:t> </a:t>
            </a:r>
            <a:r>
              <a:rPr lang="en-US" sz="2400" kern="1200" dirty="0">
                <a:solidFill>
                  <a:prstClr val="black"/>
                </a:solidFill>
                <a:latin typeface="+mn-lt"/>
              </a:rPr>
              <a:t>that the computer uses to perform the claimed specialized function</a:t>
            </a:r>
          </a:p>
          <a:p>
            <a:pPr marL="1081088" lvl="1" indent="-342900" eaLnBrk="1" hangingPunct="1">
              <a:spcAft>
                <a:spcPts val="600"/>
              </a:spcAft>
              <a:buSzPct val="90000"/>
              <a:buFont typeface="Wingdings" pitchFamily="2" charset="2"/>
              <a:buChar char="§"/>
            </a:pPr>
            <a:r>
              <a:rPr lang="en-US" sz="2200" kern="1200" dirty="0">
                <a:solidFill>
                  <a:prstClr val="black"/>
                </a:solidFill>
                <a:latin typeface="+mn-lt"/>
              </a:rPr>
              <a:t>The disclosure requirement under § 112(f) is not satisfied by stating that one of ordinary skill in the art </a:t>
            </a:r>
            <a:r>
              <a:rPr lang="en-US" sz="2200" i="1" kern="1200" dirty="0">
                <a:solidFill>
                  <a:prstClr val="black"/>
                </a:solidFill>
                <a:latin typeface="+mn-lt"/>
              </a:rPr>
              <a:t>could</a:t>
            </a:r>
            <a:r>
              <a:rPr lang="en-US" sz="2200" kern="1200" dirty="0">
                <a:solidFill>
                  <a:prstClr val="black"/>
                </a:solidFill>
                <a:latin typeface="+mn-lt"/>
              </a:rPr>
              <a:t> devise an algorithm to perform the specialized programmed function</a:t>
            </a: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37</a:t>
            </a:fld>
            <a:endParaRPr lang="en-US" dirty="0"/>
          </a:p>
        </p:txBody>
      </p:sp>
    </p:spTree>
    <p:extLst>
      <p:ext uri="{BB962C8B-B14F-4D97-AF65-F5344CB8AC3E}">
        <p14:creationId xmlns:p14="http://schemas.microsoft.com/office/powerpoint/2010/main" val="1475527628"/>
      </p:ext>
    </p:extLst>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066800"/>
          </a:xfrm>
        </p:spPr>
        <p:txBody>
          <a:bodyPr/>
          <a:lstStyle/>
          <a:p>
            <a:r>
              <a:rPr lang="en-US" sz="2700" b="1" dirty="0">
                <a:latin typeface="+mj-lt"/>
              </a:rPr>
              <a:t>Module 4:  Evaluating § 112(f) Limitations in Software-Related Claims for Definiteness</a:t>
            </a:r>
          </a:p>
        </p:txBody>
      </p:sp>
      <p:sp>
        <p:nvSpPr>
          <p:cNvPr id="3" name="Content Placeholder 2"/>
          <p:cNvSpPr>
            <a:spLocks noGrp="1"/>
          </p:cNvSpPr>
          <p:nvPr>
            <p:ph idx="1"/>
          </p:nvPr>
        </p:nvSpPr>
        <p:spPr>
          <a:xfrm>
            <a:off x="152400" y="1524000"/>
            <a:ext cx="8763000" cy="4648200"/>
          </a:xfrm>
        </p:spPr>
        <p:txBody>
          <a:bodyPr/>
          <a:lstStyle/>
          <a:p>
            <a:pPr marL="365125" indent="-365125">
              <a:spcBef>
                <a:spcPts val="0"/>
              </a:spcBef>
              <a:spcAft>
                <a:spcPts val="600"/>
              </a:spcAft>
              <a:buFont typeface="Arial" pitchFamily="34" charset="0"/>
              <a:buChar char="•"/>
            </a:pPr>
            <a:r>
              <a:rPr lang="en-US" sz="2400" dirty="0" smtClean="0">
                <a:solidFill>
                  <a:schemeClr val="tx1"/>
                </a:solidFill>
                <a:latin typeface="+mn-lt"/>
                <a:cs typeface="Arial" panose="020B0604020202020204" pitchFamily="34" charset="0"/>
              </a:rPr>
              <a:t>A </a:t>
            </a:r>
            <a:r>
              <a:rPr lang="en-US" sz="2400" dirty="0">
                <a:solidFill>
                  <a:schemeClr val="tx1"/>
                </a:solidFill>
                <a:latin typeface="+mn-lt"/>
                <a:cs typeface="Arial" panose="020B0604020202020204" pitchFamily="34" charset="0"/>
              </a:rPr>
              <a:t>specialized function must be supported in </a:t>
            </a:r>
            <a:r>
              <a:rPr lang="en-US" sz="2400" dirty="0" smtClean="0">
                <a:solidFill>
                  <a:schemeClr val="tx1"/>
                </a:solidFill>
                <a:latin typeface="+mn-lt"/>
                <a:cs typeface="Arial" panose="020B0604020202020204" pitchFamily="34" charset="0"/>
              </a:rPr>
              <a:t>the specification </a:t>
            </a:r>
            <a:r>
              <a:rPr lang="en-US" sz="2400" dirty="0">
                <a:solidFill>
                  <a:schemeClr val="tx1"/>
                </a:solidFill>
                <a:latin typeface="+mn-lt"/>
                <a:cs typeface="Arial" panose="020B0604020202020204" pitchFamily="34" charset="0"/>
              </a:rPr>
              <a:t>by the computer </a:t>
            </a:r>
            <a:r>
              <a:rPr lang="en-US" sz="2400" dirty="0" smtClean="0">
                <a:solidFill>
                  <a:schemeClr val="tx1"/>
                </a:solidFill>
                <a:latin typeface="+mn-lt"/>
                <a:cs typeface="Arial" panose="020B0604020202020204" pitchFamily="34" charset="0"/>
              </a:rPr>
              <a:t>or </a:t>
            </a:r>
            <a:r>
              <a:rPr lang="en-US" sz="2400" kern="1200" dirty="0" smtClean="0">
                <a:solidFill>
                  <a:prstClr val="black"/>
                </a:solidFill>
                <a:latin typeface="+mn-lt"/>
              </a:rPr>
              <a:t>computer </a:t>
            </a:r>
            <a:r>
              <a:rPr lang="en-US" sz="2400" kern="1200" dirty="0">
                <a:solidFill>
                  <a:prstClr val="black"/>
                </a:solidFill>
                <a:latin typeface="+mn-lt"/>
              </a:rPr>
              <a:t>component </a:t>
            </a:r>
            <a:r>
              <a:rPr lang="en-US" sz="2400" u="sng" dirty="0" smtClean="0">
                <a:solidFill>
                  <a:schemeClr val="tx1"/>
                </a:solidFill>
                <a:latin typeface="+mn-lt"/>
                <a:cs typeface="Arial" panose="020B0604020202020204" pitchFamily="34" charset="0"/>
              </a:rPr>
              <a:t>and</a:t>
            </a:r>
            <a:r>
              <a:rPr lang="en-US" sz="2400" dirty="0" smtClean="0">
                <a:solidFill>
                  <a:schemeClr val="tx1"/>
                </a:solidFill>
                <a:latin typeface="+mn-lt"/>
                <a:cs typeface="Arial" panose="020B0604020202020204" pitchFamily="34" charset="0"/>
              </a:rPr>
              <a:t> </a:t>
            </a:r>
            <a:r>
              <a:rPr lang="en-US" sz="2400" dirty="0">
                <a:solidFill>
                  <a:schemeClr val="tx1"/>
                </a:solidFill>
                <a:latin typeface="+mn-lt"/>
                <a:cs typeface="Arial" panose="020B0604020202020204" pitchFamily="34" charset="0"/>
              </a:rPr>
              <a:t>the algorithm that the computer uses to perform the claimed specialized function</a:t>
            </a:r>
          </a:p>
          <a:p>
            <a:pPr marL="646113" lvl="1" indent="-342900">
              <a:spcBef>
                <a:spcPts val="0"/>
              </a:spcBef>
              <a:spcAft>
                <a:spcPts val="1200"/>
              </a:spcAft>
              <a:buFont typeface="Courier New" pitchFamily="49" charset="0"/>
              <a:buChar char="o"/>
            </a:pPr>
            <a:r>
              <a:rPr lang="en-US" sz="2000" dirty="0">
                <a:solidFill>
                  <a:schemeClr val="tx1"/>
                </a:solidFill>
                <a:latin typeface="+mn-lt"/>
                <a:cs typeface="Arial" panose="020B0604020202020204" pitchFamily="34" charset="0"/>
              </a:rPr>
              <a:t>The </a:t>
            </a:r>
            <a:r>
              <a:rPr lang="en-US" sz="2000" b="1" dirty="0">
                <a:solidFill>
                  <a:schemeClr val="tx1"/>
                </a:solidFill>
                <a:latin typeface="+mn-lt"/>
                <a:cs typeface="Arial" panose="020B0604020202020204" pitchFamily="34" charset="0"/>
              </a:rPr>
              <a:t>default rule</a:t>
            </a:r>
            <a:r>
              <a:rPr lang="en-US" sz="2000" dirty="0">
                <a:solidFill>
                  <a:schemeClr val="tx1"/>
                </a:solidFill>
                <a:latin typeface="+mn-lt"/>
                <a:cs typeface="Arial" panose="020B0604020202020204" pitchFamily="34" charset="0"/>
              </a:rPr>
              <a:t> for § 112(f) programmed computer claim limitations is to require disclosure of an algorithm when special programming is needed to perform the claimed function</a:t>
            </a:r>
          </a:p>
          <a:p>
            <a:pPr marL="668338" lvl="1" indent="-365125">
              <a:spcBef>
                <a:spcPts val="0"/>
              </a:spcBef>
              <a:spcAft>
                <a:spcPts val="600"/>
              </a:spcAft>
              <a:buFont typeface="Courier New" pitchFamily="49" charset="0"/>
              <a:buChar char="o"/>
            </a:pPr>
            <a:r>
              <a:rPr lang="en-US" sz="2000" dirty="0">
                <a:solidFill>
                  <a:schemeClr val="tx1"/>
                </a:solidFill>
                <a:latin typeface="+mn-lt"/>
                <a:cs typeface="Arial" panose="020B0604020202020204" pitchFamily="34" charset="0"/>
              </a:rPr>
              <a:t>Disclosure of the step by step procedure for specialized functions establishes clear, definite boundaries and notifies the public of the claim scope </a:t>
            </a:r>
          </a:p>
          <a:p>
            <a:pPr marL="668338" lvl="1" indent="-365125">
              <a:spcBef>
                <a:spcPts val="0"/>
              </a:spcBef>
              <a:spcAft>
                <a:spcPts val="600"/>
              </a:spcAft>
              <a:buFont typeface="Courier New" pitchFamily="49" charset="0"/>
              <a:buChar char="o"/>
            </a:pPr>
            <a:r>
              <a:rPr lang="en-US" sz="2000" dirty="0">
                <a:solidFill>
                  <a:schemeClr val="tx1"/>
                </a:solidFill>
                <a:latin typeface="+mn-lt"/>
                <a:cs typeface="Arial" panose="020B0604020202020204" pitchFamily="34" charset="0"/>
              </a:rPr>
              <a:t>“Claiming a processor to perform a specialized function without disclosing the internal structure of the processor </a:t>
            </a:r>
            <a:r>
              <a:rPr lang="en-US" sz="2000" b="1" i="1" dirty="0">
                <a:solidFill>
                  <a:schemeClr val="tx1"/>
                </a:solidFill>
                <a:latin typeface="+mn-lt"/>
                <a:cs typeface="Arial" panose="020B0604020202020204" pitchFamily="34" charset="0"/>
              </a:rPr>
              <a:t>in the form of an algorithm</a:t>
            </a:r>
            <a:r>
              <a:rPr lang="en-US" sz="2000" dirty="0">
                <a:solidFill>
                  <a:schemeClr val="tx1"/>
                </a:solidFill>
                <a:latin typeface="+mn-lt"/>
                <a:cs typeface="Arial" panose="020B0604020202020204" pitchFamily="34" charset="0"/>
              </a:rPr>
              <a:t>, results in claims that exhibit the ‘overbreadth inherent in open-ended functional claims</a:t>
            </a:r>
            <a:r>
              <a:rPr lang="en-US" sz="2000" dirty="0" smtClean="0">
                <a:solidFill>
                  <a:schemeClr val="tx1"/>
                </a:solidFill>
                <a:latin typeface="+mn-lt"/>
                <a:cs typeface="Arial" panose="020B0604020202020204" pitchFamily="34" charset="0"/>
              </a:rPr>
              <a:t>’” (</a:t>
            </a:r>
            <a:r>
              <a:rPr lang="en-US" sz="1800" i="1" dirty="0" smtClean="0">
                <a:solidFill>
                  <a:schemeClr val="tx1"/>
                </a:solidFill>
                <a:latin typeface="+mn-lt"/>
                <a:cs typeface="Arial" panose="020B0604020202020204" pitchFamily="34" charset="0"/>
              </a:rPr>
              <a:t>Halliburton Energy Services </a:t>
            </a:r>
            <a:r>
              <a:rPr lang="en-US" sz="1800" dirty="0">
                <a:solidFill>
                  <a:schemeClr val="tx1"/>
                </a:solidFill>
                <a:cs typeface="Arial" panose="020B0604020202020204" pitchFamily="34" charset="0"/>
              </a:rPr>
              <a:t>(emphasis added</a:t>
            </a:r>
            <a:r>
              <a:rPr lang="en-US" sz="1800" dirty="0" smtClean="0">
                <a:solidFill>
                  <a:schemeClr val="tx1"/>
                </a:solidFill>
                <a:cs typeface="Arial" panose="020B0604020202020204" pitchFamily="34" charset="0"/>
              </a:rPr>
              <a:t>))</a:t>
            </a:r>
            <a:endParaRPr lang="en-US" sz="1800" dirty="0" smtClean="0">
              <a:solidFill>
                <a:schemeClr val="tx1"/>
              </a:solidFill>
              <a:latin typeface="+mn-lt"/>
              <a:cs typeface="Arial" panose="020B0604020202020204" pitchFamily="34" charset="0"/>
            </a:endParaRP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38</a:t>
            </a:fld>
            <a:endParaRPr lang="en-US" dirty="0"/>
          </a:p>
        </p:txBody>
      </p:sp>
    </p:spTree>
    <p:extLst>
      <p:ext uri="{BB962C8B-B14F-4D97-AF65-F5344CB8AC3E}">
        <p14:creationId xmlns:p14="http://schemas.microsoft.com/office/powerpoint/2010/main" val="1597574924"/>
      </p:ext>
    </p:extLst>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066800"/>
          </a:xfrm>
        </p:spPr>
        <p:txBody>
          <a:bodyPr/>
          <a:lstStyle/>
          <a:p>
            <a:r>
              <a:rPr lang="en-US" sz="2700" b="1" dirty="0">
                <a:latin typeface="+mj-lt"/>
              </a:rPr>
              <a:t>Module 4:  Evaluating § 112(f) Limitations in Software-Related Claims for Definiteness</a:t>
            </a:r>
          </a:p>
        </p:txBody>
      </p:sp>
      <p:sp>
        <p:nvSpPr>
          <p:cNvPr id="3" name="Content Placeholder 2"/>
          <p:cNvSpPr>
            <a:spLocks noGrp="1"/>
          </p:cNvSpPr>
          <p:nvPr>
            <p:ph idx="1"/>
          </p:nvPr>
        </p:nvSpPr>
        <p:spPr>
          <a:xfrm>
            <a:off x="304800" y="1524000"/>
            <a:ext cx="8305800" cy="4114800"/>
          </a:xfrm>
        </p:spPr>
        <p:txBody>
          <a:bodyPr/>
          <a:lstStyle/>
          <a:p>
            <a:pPr marL="365125" indent="-365125">
              <a:spcBef>
                <a:spcPts val="0"/>
              </a:spcBef>
              <a:spcAft>
                <a:spcPts val="1200"/>
              </a:spcAft>
              <a:buFont typeface="Arial" pitchFamily="34" charset="0"/>
              <a:buChar char="•"/>
            </a:pPr>
            <a:r>
              <a:rPr lang="en-US" sz="2400" dirty="0" smtClean="0">
                <a:solidFill>
                  <a:schemeClr val="tx1"/>
                </a:solidFill>
                <a:latin typeface="+mn-lt"/>
                <a:cs typeface="Arial" panose="020B0604020202020204" pitchFamily="34" charset="0"/>
              </a:rPr>
              <a:t>A </a:t>
            </a:r>
            <a:r>
              <a:rPr lang="en-US" sz="2400" dirty="0">
                <a:solidFill>
                  <a:schemeClr val="tx1"/>
                </a:solidFill>
                <a:latin typeface="+mn-lt"/>
                <a:cs typeface="Arial" panose="020B0604020202020204" pitchFamily="34" charset="0"/>
              </a:rPr>
              <a:t>non-specialized computer function can be adequately supported in the specification by a general purpose </a:t>
            </a:r>
            <a:r>
              <a:rPr lang="en-US" sz="2400" dirty="0" smtClean="0">
                <a:solidFill>
                  <a:schemeClr val="tx1"/>
                </a:solidFill>
                <a:latin typeface="+mn-lt"/>
                <a:cs typeface="Arial" panose="020B0604020202020204" pitchFamily="34" charset="0"/>
              </a:rPr>
              <a:t>computer or </a:t>
            </a:r>
            <a:r>
              <a:rPr lang="en-US" sz="2400" kern="1200" dirty="0" smtClean="0">
                <a:solidFill>
                  <a:prstClr val="black"/>
                </a:solidFill>
                <a:latin typeface="+mn-lt"/>
              </a:rPr>
              <a:t>a </a:t>
            </a:r>
            <a:r>
              <a:rPr lang="en-US" sz="2400" kern="1200" dirty="0">
                <a:solidFill>
                  <a:prstClr val="black"/>
                </a:solidFill>
                <a:latin typeface="+mn-lt"/>
              </a:rPr>
              <a:t>known computer component</a:t>
            </a:r>
            <a:r>
              <a:rPr lang="en-US" sz="2400" dirty="0" smtClean="0">
                <a:solidFill>
                  <a:schemeClr val="tx1"/>
                </a:solidFill>
                <a:latin typeface="+mn-lt"/>
                <a:cs typeface="Arial" panose="020B0604020202020204" pitchFamily="34" charset="0"/>
              </a:rPr>
              <a:t> </a:t>
            </a:r>
            <a:r>
              <a:rPr lang="en-US" sz="2400" dirty="0">
                <a:solidFill>
                  <a:schemeClr val="tx1"/>
                </a:solidFill>
                <a:latin typeface="+mn-lt"/>
                <a:cs typeface="Arial" panose="020B0604020202020204" pitchFamily="34" charset="0"/>
              </a:rPr>
              <a:t>only</a:t>
            </a:r>
          </a:p>
          <a:p>
            <a:pPr marL="668338" lvl="1" indent="-365125">
              <a:spcBef>
                <a:spcPts val="0"/>
              </a:spcBef>
              <a:spcAft>
                <a:spcPts val="600"/>
              </a:spcAft>
              <a:buFont typeface="Courier New" pitchFamily="49" charset="0"/>
              <a:buChar char="o"/>
            </a:pPr>
            <a:r>
              <a:rPr lang="en-US" sz="2200" dirty="0">
                <a:solidFill>
                  <a:schemeClr val="tx1"/>
                </a:solidFill>
                <a:latin typeface="+mn-lt"/>
                <a:cs typeface="Arial" panose="020B0604020202020204" pitchFamily="34" charset="0"/>
              </a:rPr>
              <a:t>Applies to functions that can be accomplished by any general purpose computer without special programming</a:t>
            </a:r>
          </a:p>
          <a:p>
            <a:pPr marL="668338" lvl="1" indent="-365125">
              <a:spcBef>
                <a:spcPts val="0"/>
              </a:spcBef>
              <a:spcAft>
                <a:spcPts val="600"/>
              </a:spcAft>
              <a:buFont typeface="Courier New" pitchFamily="49" charset="0"/>
              <a:buChar char="o"/>
            </a:pPr>
            <a:r>
              <a:rPr lang="en-US" sz="2200" dirty="0">
                <a:solidFill>
                  <a:schemeClr val="tx1"/>
                </a:solidFill>
                <a:latin typeface="+mn-lt"/>
                <a:cs typeface="Arial" panose="020B0604020202020204" pitchFamily="34" charset="0"/>
              </a:rPr>
              <a:t>It is only in </a:t>
            </a:r>
            <a:r>
              <a:rPr lang="en-US" sz="2200" b="1" dirty="0">
                <a:solidFill>
                  <a:schemeClr val="tx1"/>
                </a:solidFill>
                <a:latin typeface="+mn-lt"/>
                <a:cs typeface="Arial" panose="020B0604020202020204" pitchFamily="34" charset="0"/>
              </a:rPr>
              <a:t>rare circumstances </a:t>
            </a:r>
            <a:r>
              <a:rPr lang="en-US" sz="2200" dirty="0">
                <a:solidFill>
                  <a:schemeClr val="tx1"/>
                </a:solidFill>
                <a:latin typeface="+mn-lt"/>
                <a:cs typeface="Arial" panose="020B0604020202020204" pitchFamily="34" charset="0"/>
              </a:rPr>
              <a:t>that an algorithm need not be disclosed </a:t>
            </a:r>
          </a:p>
          <a:p>
            <a:pPr marL="668338" lvl="1" indent="-365125">
              <a:spcBef>
                <a:spcPts val="0"/>
              </a:spcBef>
              <a:spcAft>
                <a:spcPts val="600"/>
              </a:spcAft>
              <a:buFont typeface="Courier New" pitchFamily="49" charset="0"/>
              <a:buChar char="o"/>
            </a:pPr>
            <a:r>
              <a:rPr lang="en-US" sz="2200" dirty="0">
                <a:solidFill>
                  <a:schemeClr val="tx1"/>
                </a:solidFill>
                <a:latin typeface="+mn-lt"/>
                <a:cs typeface="Arial" panose="020B0604020202020204" pitchFamily="34" charset="0"/>
              </a:rPr>
              <a:t>In those situations, make the record clear, if necessary,  that the function is a non-specialized function and therefore no disclosure of an algorithm is required</a:t>
            </a:r>
          </a:p>
          <a:p>
            <a:pPr marL="668338" lvl="1" indent="-365125">
              <a:spcBef>
                <a:spcPts val="0"/>
              </a:spcBef>
              <a:spcAft>
                <a:spcPts val="600"/>
              </a:spcAft>
              <a:buFont typeface="Courier New" pitchFamily="49" charset="0"/>
              <a:buChar char="o"/>
            </a:pPr>
            <a:r>
              <a:rPr lang="en-US" sz="2200" dirty="0">
                <a:solidFill>
                  <a:schemeClr val="tx1"/>
                </a:solidFill>
                <a:latin typeface="+mn-lt"/>
                <a:cs typeface="Arial" panose="020B0604020202020204" pitchFamily="34" charset="0"/>
              </a:rPr>
              <a:t>Note that a known prior art device (any general purpose computer) that performs the claimed function would anticipate the limitation</a:t>
            </a:r>
            <a:endParaRPr lang="en-US" sz="2400" dirty="0">
              <a:solidFill>
                <a:schemeClr val="tx1"/>
              </a:solidFill>
              <a:latin typeface="+mn-lt"/>
              <a:cs typeface="Arial" panose="020B0604020202020204" pitchFamily="34" charset="0"/>
            </a:endParaRPr>
          </a:p>
          <a:p>
            <a:endParaRPr lang="en-US" dirty="0">
              <a:latin typeface="+mn-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39</a:t>
            </a:fld>
            <a:endParaRPr lang="en-US" dirty="0"/>
          </a:p>
        </p:txBody>
      </p:sp>
    </p:spTree>
    <p:extLst>
      <p:ext uri="{BB962C8B-B14F-4D97-AF65-F5344CB8AC3E}">
        <p14:creationId xmlns:p14="http://schemas.microsoft.com/office/powerpoint/2010/main" val="146712409"/>
      </p:ext>
    </p:extLst>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Materials</a:t>
            </a:r>
            <a:endParaRPr lang="en-US" b="1" dirty="0">
              <a:latin typeface="+mj-lt"/>
            </a:endParaRPr>
          </a:p>
        </p:txBody>
      </p:sp>
      <p:sp>
        <p:nvSpPr>
          <p:cNvPr id="3" name="Content Placeholder 2"/>
          <p:cNvSpPr>
            <a:spLocks noGrp="1"/>
          </p:cNvSpPr>
          <p:nvPr>
            <p:ph idx="1"/>
          </p:nvPr>
        </p:nvSpPr>
        <p:spPr>
          <a:xfrm>
            <a:off x="304800" y="1676400"/>
            <a:ext cx="8229600" cy="4724400"/>
          </a:xfrm>
        </p:spPr>
        <p:txBody>
          <a:bodyPr/>
          <a:lstStyle/>
          <a:p>
            <a:pPr marL="0" indent="0">
              <a:buNone/>
            </a:pPr>
            <a:r>
              <a:rPr lang="en-US" dirty="0" smtClean="0">
                <a:solidFill>
                  <a:schemeClr val="tx1"/>
                </a:solidFill>
              </a:rPr>
              <a:t>Available at:</a:t>
            </a:r>
          </a:p>
          <a:p>
            <a:pPr marL="0" indent="0">
              <a:buNone/>
            </a:pPr>
            <a:endParaRPr lang="en-US" dirty="0" smtClean="0">
              <a:solidFill>
                <a:schemeClr val="tx1"/>
              </a:solidFill>
            </a:endParaRPr>
          </a:p>
          <a:p>
            <a:pPr marL="0" indent="0">
              <a:buNone/>
            </a:pPr>
            <a:r>
              <a:rPr lang="en-US" dirty="0" smtClean="0">
                <a:solidFill>
                  <a:schemeClr val="tx1"/>
                </a:solidFill>
              </a:rPr>
              <a:t>http</a:t>
            </a:r>
            <a:r>
              <a:rPr lang="en-US" dirty="0">
                <a:solidFill>
                  <a:schemeClr val="tx1"/>
                </a:solidFill>
              </a:rPr>
              <a:t>://</a:t>
            </a:r>
            <a:r>
              <a:rPr lang="en-US" dirty="0" smtClean="0">
                <a:solidFill>
                  <a:schemeClr val="tx1"/>
                </a:solidFill>
              </a:rPr>
              <a:t>www.uspto.gov/patents/init_events/software_partnership.jsp </a:t>
            </a:r>
            <a:r>
              <a:rPr lang="en-US" dirty="0">
                <a:solidFill>
                  <a:schemeClr val="tx1"/>
                </a:solidFill>
              </a:rPr>
              <a:t>	</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4</a:t>
            </a:fld>
            <a:endParaRPr lang="en-US" dirty="0"/>
          </a:p>
        </p:txBody>
      </p:sp>
    </p:spTree>
    <p:extLst>
      <p:ext uri="{BB962C8B-B14F-4D97-AF65-F5344CB8AC3E}">
        <p14:creationId xmlns:p14="http://schemas.microsoft.com/office/powerpoint/2010/main" val="1226014555"/>
      </p:ext>
    </p:extLst>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066800"/>
          </a:xfrm>
        </p:spPr>
        <p:txBody>
          <a:bodyPr/>
          <a:lstStyle/>
          <a:p>
            <a:r>
              <a:rPr lang="en-US" sz="2700" b="1" dirty="0">
                <a:latin typeface="+mj-lt"/>
              </a:rPr>
              <a:t>Module 4:  Evaluating § 112(f) Limitations in Software-Related Claims for Definiteness</a:t>
            </a:r>
          </a:p>
        </p:txBody>
      </p:sp>
      <p:sp>
        <p:nvSpPr>
          <p:cNvPr id="3" name="Content Placeholder 2"/>
          <p:cNvSpPr>
            <a:spLocks noGrp="1"/>
          </p:cNvSpPr>
          <p:nvPr>
            <p:ph idx="1"/>
          </p:nvPr>
        </p:nvSpPr>
        <p:spPr>
          <a:xfrm>
            <a:off x="304800" y="1524000"/>
            <a:ext cx="8305800" cy="4114800"/>
          </a:xfrm>
        </p:spPr>
        <p:txBody>
          <a:bodyPr/>
          <a:lstStyle/>
          <a:p>
            <a:pPr marL="457200" lvl="0" eaLnBrk="1" hangingPunct="1">
              <a:spcAft>
                <a:spcPts val="600"/>
              </a:spcAft>
              <a:buSzPct val="80000"/>
              <a:buFont typeface="Arial" pitchFamily="34" charset="0"/>
              <a:buChar char="•"/>
            </a:pPr>
            <a:r>
              <a:rPr lang="en-US" sz="2600" kern="1200" dirty="0">
                <a:solidFill>
                  <a:prstClr val="black"/>
                </a:solidFill>
                <a:latin typeface="+mn-lt"/>
              </a:rPr>
              <a:t>The corresponding structure in the specification that supports a § 112(f) limitation that recites a </a:t>
            </a:r>
            <a:r>
              <a:rPr lang="en-US" sz="2600" kern="1200" dirty="0" smtClean="0">
                <a:solidFill>
                  <a:prstClr val="black"/>
                </a:solidFill>
                <a:latin typeface="+mn-lt"/>
              </a:rPr>
              <a:t/>
            </a:r>
            <a:br>
              <a:rPr lang="en-US" sz="2600" kern="1200" dirty="0" smtClean="0">
                <a:solidFill>
                  <a:prstClr val="black"/>
                </a:solidFill>
                <a:latin typeface="+mn-lt"/>
              </a:rPr>
            </a:br>
            <a:r>
              <a:rPr lang="en-US" sz="2600" kern="1200" dirty="0" smtClean="0">
                <a:solidFill>
                  <a:prstClr val="black"/>
                </a:solidFill>
                <a:latin typeface="+mn-lt"/>
              </a:rPr>
              <a:t>non-specialized </a:t>
            </a:r>
            <a:r>
              <a:rPr lang="en-US" sz="2600" kern="1200" dirty="0">
                <a:solidFill>
                  <a:prstClr val="black"/>
                </a:solidFill>
                <a:latin typeface="+mn-lt"/>
              </a:rPr>
              <a:t>function is:</a:t>
            </a:r>
          </a:p>
          <a:p>
            <a:pPr marL="777875" lvl="0" eaLnBrk="1" hangingPunct="1">
              <a:spcAft>
                <a:spcPts val="600"/>
              </a:spcAft>
              <a:buSzPct val="80000"/>
              <a:buFont typeface="Courier New" pitchFamily="49" charset="0"/>
              <a:buChar char="o"/>
            </a:pPr>
            <a:r>
              <a:rPr lang="en-US" sz="2400" kern="1200" dirty="0">
                <a:solidFill>
                  <a:prstClr val="black"/>
                </a:solidFill>
                <a:latin typeface="+mn-lt"/>
              </a:rPr>
              <a:t>A general purpose computer or a known computer component that is recognized by those of ordinary skill in the art as typically including structure and basic programming, if needed, to perform the claimed function </a:t>
            </a:r>
          </a:p>
          <a:p>
            <a:pPr marL="777875" lvl="0" eaLnBrk="1" hangingPunct="1">
              <a:spcAft>
                <a:spcPts val="600"/>
              </a:spcAft>
              <a:buSzPct val="80000"/>
              <a:buFont typeface="Courier New" pitchFamily="49" charset="0"/>
              <a:buChar char="o"/>
            </a:pPr>
            <a:r>
              <a:rPr lang="en-US" sz="2400" kern="1200" dirty="0">
                <a:solidFill>
                  <a:prstClr val="black"/>
                </a:solidFill>
                <a:latin typeface="+mn-lt"/>
              </a:rPr>
              <a:t>No disclosure of a specific algorithm is required</a:t>
            </a:r>
          </a:p>
          <a:p>
            <a:pPr marL="1081088" lvl="1" indent="-342900" eaLnBrk="1" hangingPunct="1">
              <a:spcAft>
                <a:spcPts val="600"/>
              </a:spcAft>
              <a:buSzPct val="90000"/>
              <a:buFont typeface="Wingdings" pitchFamily="2" charset="2"/>
              <a:buChar char="§"/>
            </a:pPr>
            <a:r>
              <a:rPr lang="en-US" sz="2000" kern="1200" dirty="0">
                <a:solidFill>
                  <a:prstClr val="black"/>
                </a:solidFill>
                <a:latin typeface="+mn-lt"/>
              </a:rPr>
              <a:t>Sufficient supporting structure for a “means for storing data” could be a known memory device, such as a RAM, recognized by those skilled in the art as sufficient structure for storing data</a:t>
            </a:r>
          </a:p>
          <a:p>
            <a:pPr marL="777875" lvl="0" eaLnBrk="1" hangingPunct="1">
              <a:spcAft>
                <a:spcPts val="600"/>
              </a:spcAft>
              <a:buSzPct val="80000"/>
              <a:buFont typeface="Courier New" pitchFamily="49" charset="0"/>
              <a:buChar char="o"/>
            </a:pPr>
            <a:endParaRPr lang="en-US" sz="2400" kern="1200" dirty="0">
              <a:solidFill>
                <a:prstClr val="black"/>
              </a:solidFill>
              <a:latin typeface="+mn-lt"/>
            </a:endParaRPr>
          </a:p>
          <a:p>
            <a:endParaRPr lang="en-US" dirty="0"/>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40</a:t>
            </a:fld>
            <a:endParaRPr lang="en-US" dirty="0"/>
          </a:p>
        </p:txBody>
      </p:sp>
    </p:spTree>
    <p:extLst>
      <p:ext uri="{BB962C8B-B14F-4D97-AF65-F5344CB8AC3E}">
        <p14:creationId xmlns:p14="http://schemas.microsoft.com/office/powerpoint/2010/main" val="4083171608"/>
      </p:ext>
    </p:extLst>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934200" cy="1066800"/>
          </a:xfrm>
        </p:spPr>
        <p:txBody>
          <a:bodyPr/>
          <a:lstStyle/>
          <a:p>
            <a:r>
              <a:rPr lang="en-US" sz="3200" b="1" dirty="0" smtClean="0">
                <a:latin typeface="+mj-lt"/>
              </a:rPr>
              <a:t>Examiner Guidance and Training Materials: How to Access</a:t>
            </a:r>
            <a:endParaRPr lang="en-US" sz="3200" b="1" dirty="0">
              <a:latin typeface="+mj-lt"/>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41</a:t>
            </a:fld>
            <a:endParaRPr lang="en-US" dirty="0"/>
          </a:p>
        </p:txBody>
      </p:sp>
      <p:pic>
        <p:nvPicPr>
          <p:cNvPr id="1026" name="Picture 2" descr="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009" y="1393677"/>
            <a:ext cx="5150146"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descr="arrow"/>
          <p:cNvCxnSpPr/>
          <p:nvPr/>
        </p:nvCxnSpPr>
        <p:spPr bwMode="auto">
          <a:xfrm flipV="1">
            <a:off x="3733800" y="5638800"/>
            <a:ext cx="1066800" cy="228600"/>
          </a:xfrm>
          <a:prstGeom prst="straightConnector1">
            <a:avLst/>
          </a:prstGeom>
          <a:noFill/>
          <a:ln w="9525" cap="flat" cmpd="sng" algn="ctr">
            <a:noFill/>
            <a:prstDash val="solid"/>
            <a:round/>
            <a:headEnd type="none" w="med" len="med"/>
            <a:tailEnd type="arrow"/>
          </a:ln>
          <a:effectLst/>
        </p:spPr>
      </p:cxnSp>
      <p:cxnSp>
        <p:nvCxnSpPr>
          <p:cNvPr id="9" name="Straight Arrow Connector 8" descr="arrow"/>
          <p:cNvCxnSpPr/>
          <p:nvPr/>
        </p:nvCxnSpPr>
        <p:spPr bwMode="auto">
          <a:xfrm flipH="1">
            <a:off x="3468562" y="5322304"/>
            <a:ext cx="2225040" cy="548640"/>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878214823"/>
      </p:ext>
    </p:extLst>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2143"/>
            <a:ext cx="6934200" cy="1066800"/>
          </a:xfrm>
        </p:spPr>
        <p:txBody>
          <a:bodyPr/>
          <a:lstStyle/>
          <a:p>
            <a:r>
              <a:rPr lang="en-US" sz="3200" b="1" dirty="0" smtClean="0">
                <a:latin typeface="+mj-lt"/>
              </a:rPr>
              <a:t>Examination Guidance and Training Materials: </a:t>
            </a:r>
            <a:r>
              <a:rPr lang="en-US" sz="3200" b="1" dirty="0">
                <a:latin typeface="+mj-lt"/>
              </a:rPr>
              <a:t>How to Access</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42</a:t>
            </a:fld>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descr="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563880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217440"/>
      </p:ext>
    </p:extLst>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Next Steps	</a:t>
            </a:r>
            <a:endParaRPr lang="en-US" b="1" dirty="0">
              <a:latin typeface="+mj-lt"/>
            </a:endParaRPr>
          </a:p>
        </p:txBody>
      </p:sp>
      <p:sp>
        <p:nvSpPr>
          <p:cNvPr id="3" name="Content Placeholder 2"/>
          <p:cNvSpPr>
            <a:spLocks noGrp="1"/>
          </p:cNvSpPr>
          <p:nvPr>
            <p:ph idx="1"/>
          </p:nvPr>
        </p:nvSpPr>
        <p:spPr>
          <a:xfrm>
            <a:off x="381000" y="1676400"/>
            <a:ext cx="8305800" cy="4800600"/>
          </a:xfrm>
        </p:spPr>
        <p:txBody>
          <a:bodyPr/>
          <a:lstStyle/>
          <a:p>
            <a:r>
              <a:rPr lang="en-US" dirty="0" smtClean="0">
                <a:solidFill>
                  <a:schemeClr val="tx1"/>
                </a:solidFill>
              </a:rPr>
              <a:t>Next series of training modules focused on:</a:t>
            </a:r>
          </a:p>
          <a:p>
            <a:pPr lvl="1">
              <a:buFont typeface="Courier New" panose="02070309020205020404" pitchFamily="49" charset="0"/>
              <a:buChar char="o"/>
            </a:pPr>
            <a:endParaRPr lang="en-US" dirty="0" smtClean="0">
              <a:solidFill>
                <a:schemeClr val="tx1"/>
              </a:solidFill>
            </a:endParaRPr>
          </a:p>
          <a:p>
            <a:pPr lvl="1">
              <a:buFont typeface="Courier New" panose="02070309020205020404" pitchFamily="49" charset="0"/>
              <a:buChar char="o"/>
            </a:pPr>
            <a:r>
              <a:rPr lang="en-US" dirty="0" smtClean="0">
                <a:solidFill>
                  <a:schemeClr val="tx1"/>
                </a:solidFill>
              </a:rPr>
              <a:t>Claim interpretation:  plain and ordinary meaning;</a:t>
            </a:r>
          </a:p>
          <a:p>
            <a:pPr lvl="1">
              <a:buFont typeface="Courier New" panose="02070309020205020404" pitchFamily="49" charset="0"/>
              <a:buChar char="o"/>
            </a:pPr>
            <a:endParaRPr lang="en-US" dirty="0" smtClean="0">
              <a:solidFill>
                <a:schemeClr val="tx1"/>
              </a:solidFill>
            </a:endParaRPr>
          </a:p>
          <a:p>
            <a:pPr lvl="1">
              <a:buFont typeface="Courier New" panose="02070309020205020404" pitchFamily="49" charset="0"/>
              <a:buChar char="o"/>
            </a:pPr>
            <a:r>
              <a:rPr lang="en-US" dirty="0" smtClean="0">
                <a:solidFill>
                  <a:schemeClr val="tx1"/>
                </a:solidFill>
              </a:rPr>
              <a:t>Definite boundaries under 112(b) for functional claim limitations that do not invoke 112(f); and</a:t>
            </a:r>
          </a:p>
          <a:p>
            <a:pPr lvl="1">
              <a:buFont typeface="Courier New" panose="02070309020205020404" pitchFamily="49" charset="0"/>
              <a:buChar char="o"/>
            </a:pPr>
            <a:endParaRPr lang="en-US" dirty="0" smtClean="0">
              <a:solidFill>
                <a:schemeClr val="tx1"/>
              </a:solidFill>
            </a:endParaRPr>
          </a:p>
          <a:p>
            <a:pPr lvl="1">
              <a:buFont typeface="Courier New" panose="02070309020205020404" pitchFamily="49" charset="0"/>
              <a:buChar char="o"/>
            </a:pPr>
            <a:r>
              <a:rPr lang="en-US" dirty="0" smtClean="0">
                <a:solidFill>
                  <a:schemeClr val="tx1"/>
                </a:solidFill>
              </a:rPr>
              <a:t>Written description and enablement</a:t>
            </a:r>
          </a:p>
          <a:p>
            <a:pPr>
              <a:buFont typeface="Courier New" panose="02070309020205020404" pitchFamily="49" charset="0"/>
              <a:buChar char="o"/>
            </a:pP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43</a:t>
            </a:fld>
            <a:endParaRPr lang="en-US" dirty="0"/>
          </a:p>
        </p:txBody>
      </p:sp>
    </p:spTree>
    <p:extLst>
      <p:ext uri="{BB962C8B-B14F-4D97-AF65-F5344CB8AC3E}">
        <p14:creationId xmlns:p14="http://schemas.microsoft.com/office/powerpoint/2010/main" val="3514100476"/>
      </p:ext>
    </p:extLst>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USPTO Executive Actions Webpage</a:t>
            </a:r>
            <a:endParaRPr lang="en-US" b="1" dirty="0">
              <a:latin typeface="+mj-lt"/>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44</a:t>
            </a:fld>
            <a:endParaRPr lang="en-US" dirty="0"/>
          </a:p>
        </p:txBody>
      </p:sp>
      <p:pic>
        <p:nvPicPr>
          <p:cNvPr id="1027" name="Picture 3" descr="screen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58686"/>
            <a:ext cx="61198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521754"/>
      </p:ext>
    </p:extLst>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10400" cy="1066800"/>
          </a:xfrm>
        </p:spPr>
        <p:txBody>
          <a:bodyPr/>
          <a:lstStyle/>
          <a:p>
            <a:r>
              <a:rPr lang="en-US" sz="3600" b="1" dirty="0" smtClean="0">
                <a:latin typeface="+mj-lt"/>
              </a:rPr>
              <a:t>Additional Information</a:t>
            </a:r>
            <a:endParaRPr lang="en-US" sz="3600" b="1" dirty="0">
              <a:latin typeface="+mj-lt"/>
            </a:endParaRPr>
          </a:p>
        </p:txBody>
      </p:sp>
      <p:sp>
        <p:nvSpPr>
          <p:cNvPr id="3" name="Content Placeholder 2"/>
          <p:cNvSpPr>
            <a:spLocks noGrp="1"/>
          </p:cNvSpPr>
          <p:nvPr>
            <p:ph idx="1"/>
          </p:nvPr>
        </p:nvSpPr>
        <p:spPr>
          <a:xfrm>
            <a:off x="295275" y="1600200"/>
            <a:ext cx="8610600" cy="4114800"/>
          </a:xfrm>
        </p:spPr>
        <p:txBody>
          <a:bodyPr/>
          <a:lstStyle/>
          <a:p>
            <a:r>
              <a:rPr lang="en-US" sz="2400" dirty="0">
                <a:solidFill>
                  <a:schemeClr val="tx1"/>
                </a:solidFill>
              </a:rPr>
              <a:t>USPTO-led Executive Actions on High Tech Patent </a:t>
            </a:r>
            <a:r>
              <a:rPr lang="en-US" sz="2400" dirty="0" smtClean="0">
                <a:solidFill>
                  <a:schemeClr val="tx1"/>
                </a:solidFill>
              </a:rPr>
              <a:t>Issues</a:t>
            </a:r>
          </a:p>
          <a:p>
            <a:pPr lvl="1">
              <a:buFont typeface="Courier New" panose="02070309020205020404" pitchFamily="49" charset="0"/>
              <a:buChar char="o"/>
            </a:pPr>
            <a:r>
              <a:rPr lang="en-US" sz="2400" dirty="0" smtClean="0">
                <a:solidFill>
                  <a:schemeClr val="tx1"/>
                </a:solidFill>
              </a:rPr>
              <a:t>http</a:t>
            </a:r>
            <a:r>
              <a:rPr lang="en-US" sz="2400" dirty="0">
                <a:solidFill>
                  <a:schemeClr val="tx1"/>
                </a:solidFill>
              </a:rPr>
              <a:t>://www.uspto.gov/executiveactions </a:t>
            </a:r>
            <a:endParaRPr lang="en-US" sz="2400" dirty="0" smtClean="0">
              <a:solidFill>
                <a:schemeClr val="tx1"/>
              </a:solidFill>
            </a:endParaRPr>
          </a:p>
          <a:p>
            <a:pPr lvl="1">
              <a:buFont typeface="Courier New" panose="02070309020205020404" pitchFamily="49" charset="0"/>
              <a:buChar char="o"/>
            </a:pPr>
            <a:endParaRPr lang="en-US" sz="2400" dirty="0">
              <a:solidFill>
                <a:schemeClr val="tx1"/>
              </a:solidFill>
            </a:endParaRPr>
          </a:p>
          <a:p>
            <a:pPr>
              <a:spcBef>
                <a:spcPts val="0"/>
              </a:spcBef>
              <a:spcAft>
                <a:spcPts val="0"/>
              </a:spcAft>
            </a:pPr>
            <a:r>
              <a:rPr lang="en-US" sz="2400" dirty="0" smtClean="0">
                <a:solidFill>
                  <a:schemeClr val="tx1"/>
                </a:solidFill>
              </a:rPr>
              <a:t>Software Partnership</a:t>
            </a:r>
          </a:p>
          <a:p>
            <a:pPr lvl="1">
              <a:spcBef>
                <a:spcPts val="0"/>
              </a:spcBef>
              <a:spcAft>
                <a:spcPts val="0"/>
              </a:spcAft>
              <a:buFont typeface="Courier New" panose="02070309020205020404" pitchFamily="49" charset="0"/>
              <a:buChar char="o"/>
            </a:pPr>
            <a:r>
              <a:rPr lang="en-US" sz="2400" dirty="0" smtClean="0">
                <a:solidFill>
                  <a:schemeClr val="tx1"/>
                </a:solidFill>
              </a:rPr>
              <a:t>http</a:t>
            </a:r>
            <a:r>
              <a:rPr lang="en-US" sz="2400" dirty="0">
                <a:solidFill>
                  <a:schemeClr val="tx1"/>
                </a:solidFill>
              </a:rPr>
              <a:t>://</a:t>
            </a:r>
            <a:r>
              <a:rPr lang="en-US" sz="2400" dirty="0" smtClean="0">
                <a:solidFill>
                  <a:schemeClr val="tx1"/>
                </a:solidFill>
              </a:rPr>
              <a:t>www.uspto.gov/patents/init_events/software_partnership.jsp </a:t>
            </a:r>
          </a:p>
          <a:p>
            <a:pPr lvl="1">
              <a:spcBef>
                <a:spcPts val="0"/>
              </a:spcBef>
              <a:spcAft>
                <a:spcPts val="0"/>
              </a:spcAft>
              <a:buFont typeface="Courier New" panose="02070309020205020404" pitchFamily="49" charset="0"/>
              <a:buChar char="o"/>
            </a:pPr>
            <a:endParaRPr lang="en-US" sz="2400" dirty="0" smtClean="0">
              <a:solidFill>
                <a:schemeClr val="tx1"/>
              </a:solidFill>
            </a:endParaRPr>
          </a:p>
          <a:p>
            <a:pPr>
              <a:spcBef>
                <a:spcPts val="0"/>
              </a:spcBef>
              <a:spcAft>
                <a:spcPts val="0"/>
              </a:spcAft>
            </a:pPr>
            <a:r>
              <a:rPr lang="en-US" sz="2400" dirty="0" smtClean="0">
                <a:solidFill>
                  <a:schemeClr val="tx1"/>
                </a:solidFill>
              </a:rPr>
              <a:t>Examiner Guidance and Training http</a:t>
            </a:r>
            <a:r>
              <a:rPr lang="en-US" sz="2400" dirty="0">
                <a:solidFill>
                  <a:schemeClr val="tx1"/>
                </a:solidFill>
              </a:rPr>
              <a:t>://www.uspto.gov/patents/law/exam/examguide.jsp</a:t>
            </a:r>
            <a:endParaRPr lang="en-US" sz="2400" dirty="0" smtClean="0">
              <a:solidFill>
                <a:schemeClr val="tx1"/>
              </a:solidFill>
            </a:endParaRPr>
          </a:p>
          <a:p>
            <a:pPr marL="400050" lvl="1" indent="0">
              <a:spcBef>
                <a:spcPts val="0"/>
              </a:spcBef>
              <a:spcAft>
                <a:spcPts val="600"/>
              </a:spcAft>
              <a:buNone/>
            </a:pPr>
            <a:endParaRPr lang="en-US" sz="2400" dirty="0" smtClean="0">
              <a:solidFill>
                <a:schemeClr val="tx1"/>
              </a:solidFill>
            </a:endParaRPr>
          </a:p>
          <a:p>
            <a:pPr>
              <a:spcBef>
                <a:spcPts val="0"/>
              </a:spcBef>
              <a:spcAft>
                <a:spcPts val="600"/>
              </a:spcAft>
            </a:pPr>
            <a:r>
              <a:rPr lang="en-US" sz="2400" dirty="0" smtClean="0">
                <a:solidFill>
                  <a:schemeClr val="tx1"/>
                </a:solidFill>
              </a:rPr>
              <a:t>USPTO.gov main page radio button</a:t>
            </a:r>
          </a:p>
          <a:p>
            <a:pPr marL="457200" indent="-457200">
              <a:spcBef>
                <a:spcPts val="1200"/>
              </a:spcBef>
              <a:spcAft>
                <a:spcPts val="600"/>
              </a:spcAft>
            </a:pPr>
            <a:r>
              <a:rPr lang="en-US" sz="2400" dirty="0" smtClean="0">
                <a:solidFill>
                  <a:schemeClr val="tx1"/>
                </a:solidFill>
              </a:rPr>
              <a:t>Feedback: TrainingComments112f@uspto.gov</a:t>
            </a:r>
            <a:endParaRPr lang="en-US" sz="2400" dirty="0">
              <a:solidFill>
                <a:schemeClr val="tx1"/>
              </a:solidFill>
            </a:endParaRPr>
          </a:p>
          <a:p>
            <a:pPr marL="400050" lvl="1" indent="0">
              <a:spcBef>
                <a:spcPts val="1200"/>
              </a:spcBef>
              <a:spcAft>
                <a:spcPts val="600"/>
              </a:spcAft>
              <a:buNone/>
            </a:pPr>
            <a:endParaRPr lang="en-US" sz="2400" dirty="0" smtClean="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45</a:t>
            </a:fld>
            <a:endParaRPr lang="en-US" dirty="0"/>
          </a:p>
        </p:txBody>
      </p:sp>
      <p:pic>
        <p:nvPicPr>
          <p:cNvPr id="2050" name="Picture 2" descr="Patent Examiner Guidanc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257800"/>
            <a:ext cx="22780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012465"/>
      </p:ext>
    </p:extLst>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latin typeface="+mj-lt"/>
              </a:rPr>
              <a:t>Thank You</a:t>
            </a:r>
            <a:endParaRPr lang="en-US" sz="5400" b="1" dirty="0">
              <a:latin typeface="+mj-lt"/>
            </a:endParaRPr>
          </a:p>
        </p:txBody>
      </p:sp>
      <p:sp>
        <p:nvSpPr>
          <p:cNvPr id="6" name="Slide Number Placeholder 5"/>
          <p:cNvSpPr>
            <a:spLocks noGrp="1"/>
          </p:cNvSpPr>
          <p:nvPr>
            <p:ph type="sldNum" sz="quarter" idx="11"/>
          </p:nvPr>
        </p:nvSpPr>
        <p:spPr/>
        <p:txBody>
          <a:bodyPr/>
          <a:lstStyle/>
          <a:p>
            <a:pPr>
              <a:defRPr/>
            </a:pPr>
            <a:fld id="{0E631215-251D-4A40-9B89-3AA18C35486F}" type="slidenum">
              <a:rPr lang="en-US" smtClean="0"/>
              <a:pPr>
                <a:defRPr/>
              </a:pPr>
              <a:t>46</a:t>
            </a:fld>
            <a:endParaRPr lang="en-US" dirty="0"/>
          </a:p>
        </p:txBody>
      </p:sp>
    </p:spTree>
    <p:extLst>
      <p:ext uri="{BB962C8B-B14F-4D97-AF65-F5344CB8AC3E}">
        <p14:creationId xmlns:p14="http://schemas.microsoft.com/office/powerpoint/2010/main" val="30709499"/>
      </p:ext>
    </p:extLst>
  </p:cSld>
  <p:clrMapOvr>
    <a:masterClrMapping/>
  </p:clrMapOvr>
  <p:transition>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latin typeface="+mj-lt"/>
              </a:rPr>
              <a:t>Break</a:t>
            </a:r>
            <a:endParaRPr lang="en-US" sz="5400" b="1" dirty="0">
              <a:latin typeface="+mj-lt"/>
            </a:endParaRPr>
          </a:p>
        </p:txBody>
      </p:sp>
      <p:sp>
        <p:nvSpPr>
          <p:cNvPr id="6" name="Slide Number Placeholder 5"/>
          <p:cNvSpPr>
            <a:spLocks noGrp="1"/>
          </p:cNvSpPr>
          <p:nvPr>
            <p:ph type="sldNum" sz="quarter" idx="11"/>
          </p:nvPr>
        </p:nvSpPr>
        <p:spPr/>
        <p:txBody>
          <a:bodyPr/>
          <a:lstStyle/>
          <a:p>
            <a:pPr>
              <a:defRPr/>
            </a:pPr>
            <a:fld id="{0E631215-251D-4A40-9B89-3AA18C35486F}" type="slidenum">
              <a:rPr lang="en-US" smtClean="0"/>
              <a:pPr>
                <a:defRPr/>
              </a:pPr>
              <a:t>47</a:t>
            </a:fld>
            <a:endParaRPr lang="en-US" dirty="0"/>
          </a:p>
        </p:txBody>
      </p:sp>
    </p:spTree>
    <p:extLst>
      <p:ext uri="{BB962C8B-B14F-4D97-AF65-F5344CB8AC3E}">
        <p14:creationId xmlns:p14="http://schemas.microsoft.com/office/powerpoint/2010/main" val="142018748"/>
      </p:ext>
    </p:extLst>
  </p:cSld>
  <p:clrMapOvr>
    <a:masterClrMapping/>
  </p:clrMapOvr>
  <p:transition>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sz="4400" b="1" dirty="0" smtClean="0">
                <a:latin typeface="+mj-lt"/>
              </a:rPr>
              <a:t>Stakeholder Presentations</a:t>
            </a:r>
            <a:r>
              <a:rPr lang="en-US" sz="4400" b="1" dirty="0">
                <a:latin typeface="+mj-lt"/>
              </a:rPr>
              <a:t/>
            </a:r>
            <a:br>
              <a:rPr lang="en-US" sz="4400" b="1" dirty="0">
                <a:latin typeface="+mj-lt"/>
              </a:rPr>
            </a:br>
            <a:endParaRPr lang="en-US" b="1" dirty="0">
              <a:latin typeface="+mj-lt"/>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36747058"/>
      </p:ext>
    </p:extLst>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Chris Bullard</a:t>
            </a:r>
            <a:br>
              <a:rPr lang="en-US" b="1" dirty="0" smtClean="0">
                <a:latin typeface="+mj-lt"/>
              </a:rPr>
            </a:br>
            <a:r>
              <a:rPr lang="en-US" b="1" dirty="0" smtClean="0">
                <a:latin typeface="+mj-lt"/>
              </a:rPr>
              <a:t>Oblon Spivak</a:t>
            </a:r>
            <a:r>
              <a:rPr lang="en-US" b="1" dirty="0">
                <a:latin typeface="+mj-lt"/>
              </a:rPr>
              <a:t/>
            </a:r>
            <a:br>
              <a:rPr lang="en-US" b="1" dirty="0">
                <a:latin typeface="+mj-lt"/>
              </a:rPr>
            </a:br>
            <a:r>
              <a:rPr lang="en-US" b="1" dirty="0" smtClean="0">
                <a:latin typeface="+mj-lt"/>
              </a:rPr>
              <a:t>on behalf of the American Bar Association, IP Section</a:t>
            </a:r>
            <a:endParaRPr lang="en-US" b="1" dirty="0">
              <a:latin typeface="+mj-lt"/>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7358885"/>
      </p:ext>
    </p:extLst>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Opening Remarks</a:t>
            </a:r>
            <a:endParaRPr lang="en-US" b="1" dirty="0">
              <a:latin typeface="+mj-lt"/>
            </a:endParaRPr>
          </a:p>
        </p:txBody>
      </p:sp>
      <p:sp>
        <p:nvSpPr>
          <p:cNvPr id="7" name="Subtitle 6"/>
          <p:cNvSpPr>
            <a:spLocks noGrp="1"/>
          </p:cNvSpPr>
          <p:nvPr>
            <p:ph type="subTitle" idx="1"/>
          </p:nvPr>
        </p:nvSpPr>
        <p:spPr/>
        <p:txBody>
          <a:bodyPr/>
          <a:lstStyle/>
          <a:p>
            <a:r>
              <a:rPr lang="en-US" sz="2400" dirty="0" smtClean="0">
                <a:latin typeface="+mj-lt"/>
              </a:rPr>
              <a:t>Michelle Lee</a:t>
            </a:r>
          </a:p>
          <a:p>
            <a:r>
              <a:rPr lang="en-US" sz="2400" dirty="0" smtClean="0">
                <a:latin typeface="+mj-lt"/>
              </a:rPr>
              <a:t>Deputy Under Secretary of Commerce and  Deputy Director of the USPTO</a:t>
            </a:r>
            <a:endParaRPr lang="en-US" sz="2400" dirty="0">
              <a:latin typeface="+mj-lt"/>
            </a:endParaRPr>
          </a:p>
        </p:txBody>
      </p:sp>
    </p:spTree>
    <p:extLst>
      <p:ext uri="{BB962C8B-B14F-4D97-AF65-F5344CB8AC3E}">
        <p14:creationId xmlns:p14="http://schemas.microsoft.com/office/powerpoint/2010/main" val="3787111813"/>
      </p:ext>
    </p:extLst>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John Vandenberg</a:t>
            </a:r>
            <a:br>
              <a:rPr lang="en-US" b="1" dirty="0" smtClean="0">
                <a:latin typeface="+mj-lt"/>
              </a:rPr>
            </a:br>
            <a:r>
              <a:rPr lang="en-US" b="1" dirty="0">
                <a:latin typeface="+mj-lt"/>
              </a:rPr>
              <a:t>K</a:t>
            </a:r>
            <a:r>
              <a:rPr lang="en-US" b="1" dirty="0" smtClean="0">
                <a:latin typeface="+mj-lt"/>
              </a:rPr>
              <a:t>larquist Sparkman</a:t>
            </a:r>
            <a:endParaRPr lang="en-US" b="1" dirty="0">
              <a:latin typeface="+mj-lt"/>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7358885"/>
      </p:ext>
    </p:extLst>
  </p:cSld>
  <p:clrMapOvr>
    <a:masterClrMapping/>
  </p:clrMapOvr>
  <p:transition>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1143000"/>
            <a:ext cx="8686800" cy="1143000"/>
          </a:xfrm>
        </p:spPr>
        <p:txBody>
          <a:bodyPr/>
          <a:lstStyle/>
          <a:p>
            <a:r>
              <a:rPr lang="en-US" b="1" dirty="0" smtClean="0">
                <a:latin typeface="+mj-lt"/>
              </a:rPr>
              <a:t/>
            </a:r>
            <a:br>
              <a:rPr lang="en-US" b="1" dirty="0" smtClean="0">
                <a:latin typeface="+mj-lt"/>
              </a:rPr>
            </a:br>
            <a:r>
              <a:rPr lang="en-US" b="1" dirty="0" smtClean="0">
                <a:latin typeface="+mj-lt"/>
              </a:rPr>
              <a:t>David Jones</a:t>
            </a:r>
            <a:br>
              <a:rPr lang="en-US" b="1" dirty="0" smtClean="0">
                <a:latin typeface="+mj-lt"/>
              </a:rPr>
            </a:br>
            <a:r>
              <a:rPr lang="en-US" sz="4400" b="1" dirty="0" smtClean="0">
                <a:latin typeface="+mj-lt"/>
              </a:rPr>
              <a:t>Microsoft</a:t>
            </a:r>
            <a:endParaRPr lang="en-US" b="1" dirty="0">
              <a:latin typeface="+mj-lt"/>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7358885"/>
      </p:ext>
    </p:extLst>
  </p:cSld>
  <p:clrMapOvr>
    <a:masterClrMapping/>
  </p:clrMapOvr>
  <p:transition>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Eric Sutton</a:t>
            </a:r>
            <a:br>
              <a:rPr lang="en-US" b="1" dirty="0" smtClean="0">
                <a:latin typeface="+mj-lt"/>
              </a:rPr>
            </a:br>
            <a:r>
              <a:rPr lang="en-US" sz="4400" b="1" dirty="0" smtClean="0">
                <a:latin typeface="+mj-lt"/>
              </a:rPr>
              <a:t>Oracle</a:t>
            </a:r>
            <a:r>
              <a:rPr lang="en-US" sz="4400" b="1" dirty="0">
                <a:latin typeface="+mj-lt"/>
              </a:rPr>
              <a:t/>
            </a:r>
            <a:br>
              <a:rPr lang="en-US" sz="4400" b="1" dirty="0">
                <a:latin typeface="+mj-lt"/>
              </a:rPr>
            </a:br>
            <a:endParaRPr lang="en-US" b="1" dirty="0">
              <a:latin typeface="+mj-lt"/>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7358885"/>
      </p:ext>
    </p:extLst>
  </p:cSld>
  <p:clrMapOvr>
    <a:masterClrMapping/>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Grp="1"/>
          </p:cNvSpPr>
          <p:nvPr>
            <p:ph type="title" idx="4294967295"/>
          </p:nvPr>
        </p:nvSpPr>
        <p:spPr>
          <a:xfrm>
            <a:off x="876959" y="4800600"/>
            <a:ext cx="7772039" cy="837720"/>
          </a:xfrm>
        </p:spPr>
        <p:txBody>
          <a:bodyPr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dirty="0" smtClean="0"/>
              <a:t>Filtering the Unclear or Abstract</a:t>
            </a:r>
            <a:endParaRPr lang="en-US" sz="3200" dirty="0"/>
          </a:p>
        </p:txBody>
      </p:sp>
      <p:sp>
        <p:nvSpPr>
          <p:cNvPr id="3" name="Rectangle 46"/>
          <p:cNvSpPr txBox="1">
            <a:spLocks noGrp="1"/>
          </p:cNvSpPr>
          <p:nvPr>
            <p:ph type="subTitle" idx="4294967295"/>
          </p:nvPr>
        </p:nvSpPr>
        <p:spPr>
          <a:xfrm>
            <a:off x="906479" y="5296320"/>
            <a:ext cx="7246440" cy="91440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en-US" b="1" dirty="0" smtClean="0">
                <a:latin typeface="Arial" pitchFamily="18"/>
                <a:cs typeface="Mangal" pitchFamily="2"/>
              </a:rPr>
              <a:t>Eric Sutton (eric.sutton@oracle.com)</a:t>
            </a:r>
          </a:p>
          <a:p>
            <a:pPr marL="0" lvl="0" indent="0">
              <a:spcAft>
                <a:spcPts val="0"/>
              </a:spcAft>
              <a:buNone/>
            </a:pPr>
            <a:r>
              <a:rPr lang="en-US" b="1" dirty="0" smtClean="0">
                <a:latin typeface="Arial" pitchFamily="18"/>
                <a:cs typeface="Mangal" pitchFamily="2"/>
              </a:rPr>
              <a:t>July 22, 2014</a:t>
            </a:r>
            <a:endParaRPr lang="en-US" b="1" dirty="0">
              <a:latin typeface="Arial" pitchFamily="18"/>
              <a:cs typeface="Mangal" pitchFamily="2"/>
            </a:endParaRPr>
          </a:p>
          <a:p>
            <a:pPr marL="0" lvl="0" indent="0">
              <a:spcAft>
                <a:spcPts val="0"/>
              </a:spcAft>
              <a:buNone/>
            </a:pPr>
            <a:endParaRPr lang="en-US" b="1" dirty="0">
              <a:latin typeface="Arial" pitchFamily="18"/>
              <a:cs typeface="Mangal" pitchFamily="2"/>
            </a:endParaRPr>
          </a:p>
          <a:p>
            <a:pPr marL="0" lvl="0" indent="0">
              <a:spcAft>
                <a:spcPts val="0"/>
              </a:spcAft>
              <a:buNone/>
            </a:pPr>
            <a:endParaRPr lang="en-US" sz="3200" b="1" dirty="0">
              <a:latin typeface="Arial" pitchFamily="18"/>
              <a:cs typeface="Mangal" pitchFamily="2"/>
            </a:endParaRPr>
          </a:p>
        </p:txBody>
      </p:sp>
      <p:pic>
        <p:nvPicPr>
          <p:cNvPr id="4" name="Picture 53" descr="building"/>
          <p:cNvPicPr>
            <a:picLocks noChangeAspect="1"/>
          </p:cNvPicPr>
          <p:nvPr/>
        </p:nvPicPr>
        <p:blipFill>
          <a:blip r:embed="rId3" cstate="print">
            <a:alphaModFix/>
            <a:lum/>
          </a:blip>
          <a:srcRect/>
          <a:stretch>
            <a:fillRect/>
          </a:stretch>
        </p:blipFill>
        <p:spPr>
          <a:xfrm>
            <a:off x="901800" y="914400"/>
            <a:ext cx="2828519" cy="2819160"/>
          </a:xfrm>
          <a:prstGeom prst="rect">
            <a:avLst/>
          </a:prstGeom>
          <a:noFill/>
          <a:ln>
            <a:noFill/>
          </a:ln>
        </p:spPr>
      </p:pic>
      <p:sp>
        <p:nvSpPr>
          <p:cNvPr id="6" name="Rectangle 46" descr="&quot;&quot;"/>
          <p:cNvSpPr/>
          <p:nvPr/>
        </p:nvSpPr>
        <p:spPr>
          <a:xfrm>
            <a:off x="4114800" y="5257800"/>
            <a:ext cx="4038119" cy="13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fontAlgn="auto" hangingPunct="0">
              <a:spcBef>
                <a:spcPts val="0"/>
              </a:spcBef>
              <a:spcAft>
                <a:spcPts val="0"/>
              </a:spcAft>
              <a:buFont typeface="StarSymbol"/>
              <a:buNone/>
            </a:pPr>
            <a:endParaRPr lang="en-US" sz="1800">
              <a:solidFill>
                <a:prstClr val="black"/>
              </a:solidFill>
              <a:latin typeface="Arial" pitchFamily="18"/>
              <a:ea typeface="SimSun" pitchFamily="2"/>
              <a:cs typeface="Mangal" pitchFamily="2"/>
            </a:endParaRPr>
          </a:p>
        </p:txBody>
      </p:sp>
      <p:sp>
        <p:nvSpPr>
          <p:cNvPr id="7" name="Footer Placeholder 7"/>
          <p:cNvSpPr txBox="1">
            <a:spLocks noGrp="1"/>
          </p:cNvSpPr>
          <p:nvPr>
            <p:ph type="ftr" sz="quarter" idx="4294967295"/>
          </p:nvPr>
        </p:nvSpPr>
        <p:spPr>
          <a:xfrm>
            <a:off x="152400" y="6477000"/>
            <a:ext cx="8838720" cy="151920"/>
          </a:xfrm>
          <a:prstGeom prst="rect">
            <a:avLst/>
          </a:prstGeom>
          <a:noFill/>
          <a:ln>
            <a:noFill/>
          </a:ln>
        </p:spPr>
        <p:txBody>
          <a:bodyPr wrap="square" lIns="90000" tIns="45000" rIns="90000" bIns="45000" anchor="t"/>
          <a:lstStyle/>
          <a:p>
            <a:pPr fontAlgn="auto">
              <a:spcBef>
                <a:spcPts val="0"/>
              </a:spcBef>
              <a:spcAft>
                <a:spcPts val="0"/>
              </a:spcAft>
              <a:buFontTx/>
              <a:buNone/>
            </a:pPr>
            <a:r>
              <a:rPr lang="en-US" sz="800" dirty="0" smtClean="0">
                <a:solidFill>
                  <a:srgbClr val="000000"/>
                </a:solidFill>
                <a:latin typeface="Arial" pitchFamily="18"/>
                <a:ea typeface="Arial Unicode MS" pitchFamily="2"/>
                <a:cs typeface="Tahoma" pitchFamily="2"/>
              </a:rPr>
              <a:t>Copyright © 2014, Oracle and/or its affiliates. All rights reserved. Opinions expressed herein reflect the personal views of the author and do not necessarily represent those of Oracle Corporation, its subsidiaries or affiliates.</a:t>
            </a:r>
            <a:endParaRPr lang="en-US" sz="800" dirty="0">
              <a:solidFill>
                <a:srgbClr val="000000"/>
              </a:solidFill>
              <a:latin typeface="Arial" pitchFamily="18"/>
              <a:ea typeface="Arial Unicode MS" pitchFamily="2"/>
              <a:cs typeface="Tahoma" pitchFamily="2"/>
            </a:endParaRPr>
          </a:p>
        </p:txBody>
      </p:sp>
    </p:spTree>
    <p:extLst>
      <p:ext uri="{BB962C8B-B14F-4D97-AF65-F5344CB8AC3E}">
        <p14:creationId xmlns:p14="http://schemas.microsoft.com/office/powerpoint/2010/main" val="148797616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Disclaimer</a:t>
            </a:r>
            <a:endParaRPr lang="en-US" dirty="0"/>
          </a:p>
        </p:txBody>
      </p:sp>
      <p:sp>
        <p:nvSpPr>
          <p:cNvPr id="3" name="Content Placeholder 2"/>
          <p:cNvSpPr txBox="1">
            <a:spLocks noGrp="1"/>
          </p:cNvSpPr>
          <p:nvPr>
            <p:ph type="body" idx="4294967295"/>
          </p:nvPr>
        </p:nvSpPr>
        <p:spPr>
          <a:xfrm>
            <a:off x="685799" y="1219320"/>
            <a:ext cx="7536960" cy="495288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pPr indent="0">
              <a:buNone/>
            </a:pPr>
            <a:r>
              <a:rPr lang="en-US" sz="2000" dirty="0" smtClean="0"/>
              <a:t>Examples provided herein are intended to be general in nature and are not directed to any particular patent owned by Oracle or any third party. Patent determinations are often fact-specific and often depend on the contents of the claims and the specification. These slides are intended to promote a discussion of the issues regarding unclear or abstract claims and not for any other purpose.</a:t>
            </a:r>
          </a:p>
          <a:p>
            <a:pPr lvl="2"/>
            <a:endParaRPr lang="en-US" sz="1600" dirty="0" smtClean="0"/>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pPr fontAlgn="auto">
              <a:spcBef>
                <a:spcPts val="0"/>
              </a:spcBef>
              <a:spcAft>
                <a:spcPts val="0"/>
              </a:spcAft>
              <a:buFontTx/>
              <a:buNone/>
            </a:pPr>
            <a:r>
              <a:rPr lang="en-US" sz="800" dirty="0" smtClean="0">
                <a:solidFill>
                  <a:srgbClr val="000000"/>
                </a:solidFill>
                <a:latin typeface="Arial" pitchFamily="18"/>
                <a:ea typeface="Arial Unicode MS" pitchFamily="2"/>
                <a:cs typeface="Tahoma" pitchFamily="2"/>
              </a:rPr>
              <a:t>Copyright © 2014, Oracle and/or its affiliates. All rights reserved.</a:t>
            </a:r>
            <a:endParaRPr lang="en-US" sz="800" dirty="0">
              <a:solidFill>
                <a:srgbClr val="000000"/>
              </a:solidFill>
              <a:latin typeface="Arial" pitchFamily="18"/>
              <a:ea typeface="Arial Unicode MS" pitchFamily="2"/>
              <a:cs typeface="Tahoma" pitchFamily="2"/>
            </a:endParaRPr>
          </a:p>
        </p:txBody>
      </p:sp>
    </p:spTree>
    <p:extLst>
      <p:ext uri="{BB962C8B-B14F-4D97-AF65-F5344CB8AC3E}">
        <p14:creationId xmlns:p14="http://schemas.microsoft.com/office/powerpoint/2010/main" val="378382244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Hypothetical Scenario</a:t>
            </a:r>
            <a:endParaRPr lang="en-US" dirty="0"/>
          </a:p>
        </p:txBody>
      </p:sp>
      <p:sp>
        <p:nvSpPr>
          <p:cNvPr id="3" name="Content Placeholder 2"/>
          <p:cNvSpPr txBox="1">
            <a:spLocks noGrp="1"/>
          </p:cNvSpPr>
          <p:nvPr>
            <p:ph type="body" idx="4294967295"/>
          </p:nvPr>
        </p:nvSpPr>
        <p:spPr>
          <a:xfrm>
            <a:off x="685799" y="1219320"/>
            <a:ext cx="7536960" cy="495288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sz="2000" dirty="0" smtClean="0"/>
              <a:t>An unclear or abstract software claim is asserted.</a:t>
            </a:r>
          </a:p>
          <a:p>
            <a:pPr lvl="1"/>
            <a:r>
              <a:rPr lang="en-US" sz="1600" dirty="0" smtClean="0"/>
              <a:t>What products could be relevant to the claim?</a:t>
            </a:r>
          </a:p>
          <a:p>
            <a:pPr lvl="2"/>
            <a:r>
              <a:rPr lang="en-US" sz="1600" dirty="0" smtClean="0"/>
              <a:t>Significantly more engineering time and attorney time is spent answering this question for unclear or abstract patents.</a:t>
            </a:r>
          </a:p>
          <a:p>
            <a:pPr lvl="1"/>
            <a:r>
              <a:rPr lang="en-US" sz="1600" dirty="0" smtClean="0"/>
              <a:t>Is there a risk of infringement by those products?</a:t>
            </a:r>
          </a:p>
          <a:p>
            <a:pPr lvl="2"/>
            <a:r>
              <a:rPr lang="en-US" sz="1600" dirty="0" smtClean="0"/>
              <a:t>It may depend on certain interpretations of the claim, necessitating an invalidity analysis for alternative interpretations of the claim.</a:t>
            </a:r>
          </a:p>
          <a:p>
            <a:pPr lvl="1"/>
            <a:r>
              <a:rPr lang="en-US" sz="1600" dirty="0" smtClean="0"/>
              <a:t>Is the claim valid?</a:t>
            </a:r>
          </a:p>
          <a:p>
            <a:pPr lvl="2"/>
            <a:r>
              <a:rPr lang="en-US" sz="1600" dirty="0" smtClean="0"/>
              <a:t>It may depend on certain other interpretations of the claim, necessitating integration with a non-infringement analysis.</a:t>
            </a:r>
          </a:p>
          <a:p>
            <a:pPr lvl="1"/>
            <a:r>
              <a:rPr lang="en-US" sz="1600" dirty="0" smtClean="0"/>
              <a:t>What is the certainty of the risk or lack thereof?</a:t>
            </a:r>
          </a:p>
          <a:p>
            <a:pPr lvl="2"/>
            <a:r>
              <a:rPr lang="en-US" sz="1600" dirty="0" smtClean="0"/>
              <a:t>Significantly lower certainty for unclear or abstract claims, making business decisions much more difficult.</a:t>
            </a:r>
          </a:p>
          <a:p>
            <a:pPr lvl="1"/>
            <a:r>
              <a:rPr lang="en-US" sz="1600" b="1" dirty="0" smtClean="0"/>
              <a:t>RESULT: BIG WASTE OF EVERYONE’S TIME</a:t>
            </a:r>
          </a:p>
          <a:p>
            <a:pPr lvl="2"/>
            <a:endParaRPr lang="en-US" sz="1600" dirty="0" smtClean="0"/>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Tree>
    <p:extLst>
      <p:ext uri="{BB962C8B-B14F-4D97-AF65-F5344CB8AC3E}">
        <p14:creationId xmlns:p14="http://schemas.microsoft.com/office/powerpoint/2010/main" val="177129318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What is usually unclear?</a:t>
            </a:r>
            <a:endParaRPr lang="en-US" dirty="0"/>
          </a:p>
        </p:txBody>
      </p:sp>
      <p:sp>
        <p:nvSpPr>
          <p:cNvPr id="3" name="Content Placeholder 2"/>
          <p:cNvSpPr txBox="1">
            <a:spLocks noGrp="1"/>
          </p:cNvSpPr>
          <p:nvPr>
            <p:ph type="body" idx="4294967295"/>
          </p:nvPr>
        </p:nvSpPr>
        <p:spPr>
          <a:xfrm>
            <a:off x="685799" y="1219320"/>
            <a:ext cx="7536960" cy="472392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sz="2000" dirty="0" smtClean="0"/>
              <a:t>At or near the point of novelty, ambiguous antecedent leads to multiple possible divergent meanings, and the intended meaning is not otherwise apparent on the record.</a:t>
            </a:r>
          </a:p>
          <a:p>
            <a:pPr lvl="1">
              <a:buNone/>
            </a:pPr>
            <a:r>
              <a:rPr lang="en-US" sz="1800" dirty="0" smtClean="0"/>
              <a:t>“generating an X;</a:t>
            </a:r>
          </a:p>
          <a:p>
            <a:pPr lvl="1">
              <a:buNone/>
            </a:pPr>
            <a:r>
              <a:rPr lang="en-US" sz="1800" dirty="0" smtClean="0"/>
              <a:t>generating an X;</a:t>
            </a:r>
          </a:p>
          <a:p>
            <a:pPr lvl="1">
              <a:buNone/>
            </a:pPr>
            <a:r>
              <a:rPr lang="en-US" sz="1800" dirty="0" smtClean="0"/>
              <a:t>sending the X;”</a:t>
            </a:r>
          </a:p>
          <a:p>
            <a:r>
              <a:rPr lang="en-US" sz="2000" dirty="0" smtClean="0"/>
              <a:t>At or near the point of novelty, ambiguous term or phrase has divergent meanings, and the intended meaning is not otherwise apparent on the record.</a:t>
            </a:r>
          </a:p>
          <a:p>
            <a:pPr lvl="1">
              <a:buNone/>
            </a:pPr>
            <a:r>
              <a:rPr lang="en-US" sz="1800" dirty="0" smtClean="0"/>
              <a:t>“causing an event”</a:t>
            </a:r>
          </a:p>
          <a:p>
            <a:pPr lvl="1">
              <a:buNone/>
            </a:pPr>
            <a:r>
              <a:rPr lang="en-US" sz="1800" dirty="0" smtClean="0"/>
              <a:t>specification examples:</a:t>
            </a:r>
          </a:p>
          <a:p>
            <a:pPr lvl="1"/>
            <a:r>
              <a:rPr lang="en-US" sz="1800" dirty="0" smtClean="0"/>
              <a:t>	event is caused by sending an email message to a user</a:t>
            </a:r>
          </a:p>
          <a:p>
            <a:pPr lvl="1"/>
            <a:r>
              <a:rPr lang="en-US" sz="1800" dirty="0" smtClean="0"/>
              <a:t>	event is caused by storing observed information</a:t>
            </a:r>
          </a:p>
          <a:p>
            <a:pPr lvl="1">
              <a:buNone/>
            </a:pPr>
            <a:endParaRPr lang="en-US" dirty="0" smtClean="0"/>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Tree>
    <p:extLst>
      <p:ext uri="{BB962C8B-B14F-4D97-AF65-F5344CB8AC3E}">
        <p14:creationId xmlns:p14="http://schemas.microsoft.com/office/powerpoint/2010/main" val="108195685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What is usually clear?</a:t>
            </a:r>
            <a:endParaRPr lang="en-US" dirty="0"/>
          </a:p>
        </p:txBody>
      </p:sp>
      <p:sp>
        <p:nvSpPr>
          <p:cNvPr id="3" name="Content Placeholder 2"/>
          <p:cNvSpPr txBox="1">
            <a:spLocks noGrp="1"/>
          </p:cNvSpPr>
          <p:nvPr>
            <p:ph type="body" idx="4294967295"/>
          </p:nvPr>
        </p:nvSpPr>
        <p:spPr>
          <a:xfrm>
            <a:off x="685799" y="1219320"/>
            <a:ext cx="7536960" cy="495288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sz="2000" dirty="0" smtClean="0"/>
              <a:t>Using the English language as intended</a:t>
            </a:r>
          </a:p>
          <a:p>
            <a:pPr>
              <a:buNone/>
            </a:pPr>
            <a:r>
              <a:rPr lang="en-US" sz="2000" dirty="0" smtClean="0"/>
              <a:t>	“</a:t>
            </a:r>
            <a:r>
              <a:rPr lang="en-US" sz="1600" dirty="0" smtClean="0"/>
              <a:t>generating a message;</a:t>
            </a:r>
          </a:p>
          <a:p>
            <a:pPr>
              <a:buNone/>
            </a:pPr>
            <a:r>
              <a:rPr lang="en-US" sz="1600" dirty="0" smtClean="0"/>
              <a:t>	wherein the </a:t>
            </a:r>
            <a:r>
              <a:rPr lang="en-US" sz="1600" b="1" dirty="0" smtClean="0"/>
              <a:t>generated</a:t>
            </a:r>
            <a:r>
              <a:rPr lang="en-US" sz="1600" dirty="0" smtClean="0"/>
              <a:t> message comprises . . .”</a:t>
            </a:r>
          </a:p>
          <a:p>
            <a:r>
              <a:rPr lang="en-US" sz="2000" dirty="0" smtClean="0"/>
              <a:t>Typographical errors</a:t>
            </a:r>
          </a:p>
          <a:p>
            <a:pPr lvl="1">
              <a:buNone/>
            </a:pPr>
            <a:r>
              <a:rPr lang="en-US" sz="1600" dirty="0" smtClean="0"/>
              <a:t>“A method comprising:</a:t>
            </a:r>
          </a:p>
          <a:p>
            <a:pPr lvl="1">
              <a:buNone/>
            </a:pPr>
            <a:r>
              <a:rPr lang="en-US" sz="1600" dirty="0" smtClean="0"/>
              <a:t>generating </a:t>
            </a:r>
            <a:r>
              <a:rPr lang="en-US" sz="1600" b="1" strike="sngStrike" dirty="0" smtClean="0"/>
              <a:t>the </a:t>
            </a:r>
            <a:r>
              <a:rPr lang="en-US" sz="1600" b="1" u="sng" dirty="0" smtClean="0"/>
              <a:t>a </a:t>
            </a:r>
            <a:r>
              <a:rPr lang="en-US" sz="1600" dirty="0" smtClean="0"/>
              <a:t>message . . .”</a:t>
            </a:r>
          </a:p>
          <a:p>
            <a:r>
              <a:rPr lang="en-US" sz="2000" dirty="0" smtClean="0"/>
              <a:t>Basic software tools </a:t>
            </a:r>
            <a:r>
              <a:rPr lang="en-US" sz="2000" u="sng" dirty="0" smtClean="0"/>
              <a:t>not</a:t>
            </a:r>
            <a:r>
              <a:rPr lang="en-US" sz="2000" dirty="0" smtClean="0"/>
              <a:t> near the point of novelty</a:t>
            </a:r>
          </a:p>
          <a:p>
            <a:pPr lvl="1">
              <a:buNone/>
            </a:pPr>
            <a:r>
              <a:rPr lang="en-US" sz="1600" dirty="0" smtClean="0"/>
              <a:t>“. . . </a:t>
            </a:r>
            <a:r>
              <a:rPr lang="en-US" sz="1600" b="1" dirty="0" smtClean="0"/>
              <a:t>causing display </a:t>
            </a:r>
            <a:r>
              <a:rPr lang="en-US" sz="1600" dirty="0" smtClean="0"/>
              <a:t>of the result”</a:t>
            </a:r>
          </a:p>
          <a:p>
            <a:pPr lvl="1">
              <a:buNone/>
            </a:pPr>
            <a:r>
              <a:rPr lang="en-US" sz="1600" dirty="0" smtClean="0"/>
              <a:t>“using a </a:t>
            </a:r>
            <a:r>
              <a:rPr lang="en-US" sz="1600" b="1" dirty="0" smtClean="0"/>
              <a:t>randomly generated number </a:t>
            </a:r>
            <a:r>
              <a:rPr lang="en-US" sz="1600" dirty="0" smtClean="0"/>
              <a:t>to . . .”</a:t>
            </a:r>
          </a:p>
          <a:p>
            <a:pPr lvl="1"/>
            <a:r>
              <a:rPr lang="en-US" sz="1600" dirty="0" smtClean="0"/>
              <a:t>Should we be explaining these in every application, or do they generally provide sufficient structure in and of themselves?</a:t>
            </a:r>
            <a:endParaRPr lang="en-US" sz="1200" dirty="0" smtClean="0"/>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Tree>
    <p:extLst>
      <p:ext uri="{BB962C8B-B14F-4D97-AF65-F5344CB8AC3E}">
        <p14:creationId xmlns:p14="http://schemas.microsoft.com/office/powerpoint/2010/main" val="426113124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What is usually abstract?</a:t>
            </a:r>
            <a:endParaRPr lang="en-US" dirty="0"/>
          </a:p>
        </p:txBody>
      </p:sp>
      <p:sp>
        <p:nvSpPr>
          <p:cNvPr id="3" name="Content Placeholder 2"/>
          <p:cNvSpPr txBox="1">
            <a:spLocks noGrp="1"/>
          </p:cNvSpPr>
          <p:nvPr>
            <p:ph type="body" idx="4294967295"/>
          </p:nvPr>
        </p:nvSpPr>
        <p:spPr>
          <a:xfrm>
            <a:off x="685799" y="1219320"/>
            <a:ext cx="7536960" cy="121908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sz="2000" dirty="0" smtClean="0"/>
              <a:t>Claims that are not clearly machine-implemented or are not otherwise clearly machine-specific</a:t>
            </a:r>
          </a:p>
          <a:p>
            <a:pPr lvl="1"/>
            <a:r>
              <a:rPr lang="en-US" sz="1600" dirty="0" smtClean="0"/>
              <a:t>Just mentally possible steps, such as “determining X”</a:t>
            </a:r>
          </a:p>
          <a:p>
            <a:pPr lvl="1"/>
            <a:r>
              <a:rPr lang="en-US" sz="1600" dirty="0" smtClean="0"/>
              <a:t>How would one know whether or not these claims are infringed or valid?</a:t>
            </a:r>
          </a:p>
          <a:p>
            <a:endParaRPr lang="en-US" sz="2000" dirty="0" smtClean="0"/>
          </a:p>
          <a:p>
            <a:pPr>
              <a:buNone/>
            </a:pPr>
            <a:endParaRPr lang="en-US" sz="2000" dirty="0" smtClean="0"/>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
        <p:nvSpPr>
          <p:cNvPr id="5" name="Title 1"/>
          <p:cNvSpPr txBox="1">
            <a:spLocks/>
          </p:cNvSpPr>
          <p:nvPr/>
        </p:nvSpPr>
        <p:spPr>
          <a:xfrm>
            <a:off x="914400" y="3200400"/>
            <a:ext cx="7581600" cy="941040"/>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fontAlgn="auto" hangingPunct="0">
              <a:spcBef>
                <a:spcPts val="0"/>
              </a:spcBef>
              <a:spcAft>
                <a:spcPts val="0"/>
              </a:spcAft>
              <a:buFont typeface="StarSymbol"/>
              <a:buNone/>
              <a:defRPr/>
            </a:pPr>
            <a:r>
              <a:rPr lang="en-US" sz="3200" b="1" dirty="0" smtClean="0">
                <a:solidFill>
                  <a:srgbClr val="000000"/>
                </a:solidFill>
                <a:latin typeface="Arial" pitchFamily="18"/>
                <a:ea typeface="SimSun" pitchFamily="2"/>
                <a:cs typeface="Arial" pitchFamily="2"/>
              </a:rPr>
              <a:t>What is usually not abstract?</a:t>
            </a:r>
            <a:endParaRPr lang="en-US" sz="3200" b="1" dirty="0">
              <a:solidFill>
                <a:srgbClr val="000000"/>
              </a:solidFill>
              <a:latin typeface="Arial" pitchFamily="18"/>
              <a:ea typeface="SimSun" pitchFamily="2"/>
              <a:cs typeface="Arial" pitchFamily="2"/>
            </a:endParaRPr>
          </a:p>
        </p:txBody>
      </p:sp>
      <p:sp>
        <p:nvSpPr>
          <p:cNvPr id="6" name="Content Placeholder 2"/>
          <p:cNvSpPr txBox="1">
            <a:spLocks/>
          </p:cNvSpPr>
          <p:nvPr/>
        </p:nvSpPr>
        <p:spPr>
          <a:xfrm>
            <a:off x="711359" y="4114800"/>
            <a:ext cx="7536960" cy="1219080"/>
          </a:xfrm>
          <a:prstGeom prst="rect">
            <a:avLst/>
          </a:prstGeom>
          <a:noFill/>
          <a:ln>
            <a:noFill/>
          </a:ln>
        </p:spPr>
        <p:txBody>
          <a:bodyPr wrap="square" lIns="90000" tIns="45000" rIns="90000" bIns="45000" anchor="t"/>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pPr fontAlgn="auto">
              <a:defRPr/>
            </a:pPr>
            <a:r>
              <a:rPr sz="2000" dirty="0" smtClean="0"/>
              <a:t>Claims that are clearly machine-implemented or are otherwise clearly machine-specific</a:t>
            </a:r>
          </a:p>
          <a:p>
            <a:pPr lvl="1" fontAlgn="auto">
              <a:defRPr/>
            </a:pPr>
            <a:r>
              <a:rPr sz="1600" dirty="0" smtClean="0"/>
              <a:t>“determining, by a computing device, X”</a:t>
            </a:r>
          </a:p>
          <a:p>
            <a:pPr lvl="1" fontAlgn="auto">
              <a:defRPr/>
            </a:pPr>
            <a:r>
              <a:rPr sz="1600" dirty="0" smtClean="0"/>
              <a:t>“transmitting a message according to X protocol”</a:t>
            </a:r>
          </a:p>
          <a:p>
            <a:pPr fontAlgn="auto">
              <a:defRPr/>
            </a:pPr>
            <a:endParaRPr sz="2000" dirty="0" smtClean="0"/>
          </a:p>
          <a:p>
            <a:pPr fontAlgn="auto">
              <a:buFont typeface="StarSymbol"/>
              <a:buNone/>
              <a:defRPr/>
            </a:pPr>
            <a:endParaRPr sz="2000" dirty="0" smtClean="0"/>
          </a:p>
        </p:txBody>
      </p:sp>
    </p:spTree>
    <p:extLst>
      <p:ext uri="{BB962C8B-B14F-4D97-AF65-F5344CB8AC3E}">
        <p14:creationId xmlns:p14="http://schemas.microsoft.com/office/powerpoint/2010/main" val="3889328988"/>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What can you do about it? (1)</a:t>
            </a:r>
            <a:endParaRPr lang="en-US" dirty="0"/>
          </a:p>
        </p:txBody>
      </p:sp>
      <p:sp>
        <p:nvSpPr>
          <p:cNvPr id="3" name="Content Placeholder 2"/>
          <p:cNvSpPr txBox="1">
            <a:spLocks noGrp="1"/>
          </p:cNvSpPr>
          <p:nvPr>
            <p:ph type="body" idx="4294967295"/>
          </p:nvPr>
        </p:nvSpPr>
        <p:spPr>
          <a:xfrm>
            <a:off x="685800" y="990600"/>
            <a:ext cx="7536960" cy="472392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dirty="0" smtClean="0"/>
              <a:t>Call the applicant (prior to search)</a:t>
            </a:r>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graphicFrame>
        <p:nvGraphicFramePr>
          <p:cNvPr id="5" name="Table 4" descr="&quot;&quot;"/>
          <p:cNvGraphicFramePr>
            <a:graphicFrameLocks noGrp="1"/>
          </p:cNvGraphicFramePr>
          <p:nvPr>
            <p:extLst>
              <p:ext uri="{D42A27DB-BD31-4B8C-83A1-F6EECF244321}">
                <p14:modId xmlns:p14="http://schemas.microsoft.com/office/powerpoint/2010/main" val="1301900000"/>
              </p:ext>
            </p:extLst>
          </p:nvPr>
        </p:nvGraphicFramePr>
        <p:xfrm>
          <a:off x="838200" y="1524000"/>
          <a:ext cx="7696200" cy="3764280"/>
        </p:xfrm>
        <a:graphic>
          <a:graphicData uri="http://schemas.openxmlformats.org/drawingml/2006/table">
            <a:tbl>
              <a:tblPr firstRow="1" bandRow="1">
                <a:tableStyleId>{9D7B26C5-4107-4FEC-AEDC-1716B250A1EF}</a:tableStyleId>
              </a:tblPr>
              <a:tblGrid>
                <a:gridCol w="3848100"/>
                <a:gridCol w="3848100"/>
              </a:tblGrid>
              <a:tr h="381000">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533400">
                <a:tc>
                  <a:txBody>
                    <a:bodyPr/>
                    <a:lstStyle/>
                    <a:p>
                      <a:r>
                        <a:rPr lang="en-US" sz="1600" dirty="0" smtClean="0"/>
                        <a:t>May</a:t>
                      </a:r>
                      <a:r>
                        <a:rPr lang="en-US" sz="1600" baseline="0" dirty="0" smtClean="0"/>
                        <a:t> l</a:t>
                      </a:r>
                      <a:r>
                        <a:rPr lang="en-US" sz="1600" dirty="0" smtClean="0"/>
                        <a:t>ead to more compact prosecution due to </a:t>
                      </a:r>
                      <a:r>
                        <a:rPr lang="en-US" sz="1600" b="1" dirty="0" smtClean="0"/>
                        <a:t>better search if reachable</a:t>
                      </a:r>
                      <a:endParaRPr lang="en-US" sz="1600" b="1" dirty="0"/>
                    </a:p>
                  </a:txBody>
                  <a:tcPr/>
                </a:tc>
                <a:tc>
                  <a:txBody>
                    <a:bodyPr/>
                    <a:lstStyle/>
                    <a:p>
                      <a:r>
                        <a:rPr lang="en-US" sz="1600" dirty="0" smtClean="0"/>
                        <a:t>Takes away from search time and leads to less compact prosecution if unreachable</a:t>
                      </a:r>
                      <a:endParaRPr lang="en-US" sz="1600" dirty="0"/>
                    </a:p>
                  </a:txBody>
                  <a:tcPr/>
                </a:tc>
              </a:tr>
              <a:tr h="533400">
                <a:tc>
                  <a:txBody>
                    <a:bodyPr/>
                    <a:lstStyle/>
                    <a:p>
                      <a:r>
                        <a:rPr lang="en-US" sz="1600" dirty="0" smtClean="0"/>
                        <a:t>Efficient</a:t>
                      </a:r>
                      <a:r>
                        <a:rPr lang="en-US" sz="1600" baseline="0" dirty="0" smtClean="0"/>
                        <a:t> docket management by resolving issues as they arise</a:t>
                      </a:r>
                      <a:endParaRPr lang="en-US" sz="1600" dirty="0"/>
                    </a:p>
                  </a:txBody>
                  <a:tcPr/>
                </a:tc>
                <a:tc>
                  <a:txBody>
                    <a:bodyPr/>
                    <a:lstStyle/>
                    <a:p>
                      <a:r>
                        <a:rPr lang="en-US" sz="1600" dirty="0" smtClean="0"/>
                        <a:t>Negative effect on docket</a:t>
                      </a:r>
                      <a:r>
                        <a:rPr lang="en-US" sz="1600" baseline="0" dirty="0" smtClean="0"/>
                        <a:t> management statistics if unreachable</a:t>
                      </a:r>
                      <a:endParaRPr lang="en-US" sz="1600" dirty="0"/>
                    </a:p>
                  </a:txBody>
                  <a:tcPr/>
                </a:tc>
              </a:tr>
              <a:tr h="533400">
                <a:tc>
                  <a:txBody>
                    <a:bodyPr/>
                    <a:lstStyle/>
                    <a:p>
                      <a:r>
                        <a:rPr lang="en-US" sz="1600" dirty="0" smtClean="0"/>
                        <a:t>May lead to preliminary amendment or examiner’s amendment if reachable</a:t>
                      </a:r>
                      <a:endParaRPr lang="en-US" sz="1600" dirty="0"/>
                    </a:p>
                  </a:txBody>
                  <a:tcPr/>
                </a:tc>
                <a:tc>
                  <a:txBody>
                    <a:bodyPr/>
                    <a:lstStyle/>
                    <a:p>
                      <a:r>
                        <a:rPr lang="en-US" sz="1600" dirty="0" smtClean="0"/>
                        <a:t>Stuck with claims</a:t>
                      </a:r>
                      <a:r>
                        <a:rPr lang="en-US" sz="1600" baseline="0" dirty="0" smtClean="0"/>
                        <a:t> as-is if unreachable</a:t>
                      </a:r>
                      <a:endParaRPr lang="en-US" sz="1600" dirty="0"/>
                    </a:p>
                  </a:txBody>
                  <a:tcPr/>
                </a:tc>
              </a:tr>
              <a:tr h="533400">
                <a:tc>
                  <a:txBody>
                    <a:bodyPr/>
                    <a:lstStyle/>
                    <a:p>
                      <a:r>
                        <a:rPr lang="en-US" sz="1600" dirty="0" smtClean="0"/>
                        <a:t>Receive normal count if</a:t>
                      </a:r>
                      <a:r>
                        <a:rPr lang="en-US" sz="1600" baseline="0" dirty="0" smtClean="0"/>
                        <a:t> reachable and clarifying information makes accurate examination possible</a:t>
                      </a:r>
                      <a:endParaRPr lang="en-US" sz="1600" dirty="0"/>
                    </a:p>
                  </a:txBody>
                  <a:tcPr/>
                </a:tc>
                <a:tc>
                  <a:txBody>
                    <a:bodyPr/>
                    <a:lstStyle/>
                    <a:p>
                      <a:r>
                        <a:rPr lang="en-US" sz="1600" dirty="0" smtClean="0"/>
                        <a:t>Lost</a:t>
                      </a:r>
                      <a:r>
                        <a:rPr lang="en-US" sz="1600" baseline="0" dirty="0" smtClean="0"/>
                        <a:t> time and no count if unreachable and accurate examination not possible</a:t>
                      </a:r>
                      <a:endParaRPr lang="en-US" sz="1600" dirty="0"/>
                    </a:p>
                  </a:txBody>
                  <a:tcPr/>
                </a:tc>
              </a:tr>
              <a:tr h="533400">
                <a:tc>
                  <a:txBody>
                    <a:bodyPr/>
                    <a:lstStyle/>
                    <a:p>
                      <a:r>
                        <a:rPr lang="en-US" sz="1600" dirty="0" smtClean="0"/>
                        <a:t>May receive a</a:t>
                      </a:r>
                      <a:r>
                        <a:rPr lang="en-US" sz="1600" baseline="0" dirty="0" smtClean="0"/>
                        <a:t> detailed explanation of the technology and other clarifying information </a:t>
                      </a:r>
                      <a:r>
                        <a:rPr lang="en-US" sz="1600" dirty="0" smtClean="0"/>
                        <a:t>if reachable</a:t>
                      </a:r>
                      <a:endParaRPr lang="en-US" sz="16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The</a:t>
                      </a:r>
                      <a:r>
                        <a:rPr lang="en-US" sz="1600" baseline="0" dirty="0" smtClean="0"/>
                        <a:t> detailed explanation and other c</a:t>
                      </a:r>
                      <a:r>
                        <a:rPr lang="en-US" sz="1600" dirty="0" smtClean="0"/>
                        <a:t>larifying information might</a:t>
                      </a:r>
                      <a:r>
                        <a:rPr lang="en-US" sz="1600" baseline="0" dirty="0" smtClean="0"/>
                        <a:t> not make it onto the record</a:t>
                      </a:r>
                      <a:endParaRPr lang="en-US" sz="1600" dirty="0" smtClean="0"/>
                    </a:p>
                  </a:txBody>
                  <a:tcPr/>
                </a:tc>
              </a:tr>
            </a:tbl>
          </a:graphicData>
        </a:graphic>
      </p:graphicFrame>
    </p:spTree>
    <p:extLst>
      <p:ext uri="{BB962C8B-B14F-4D97-AF65-F5344CB8AC3E}">
        <p14:creationId xmlns:p14="http://schemas.microsoft.com/office/powerpoint/2010/main" val="1440951793"/>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Presentation on Clarity</a:t>
            </a:r>
            <a:endParaRPr lang="en-US" b="1" dirty="0">
              <a:latin typeface="+mj-lt"/>
            </a:endParaRPr>
          </a:p>
        </p:txBody>
      </p:sp>
      <p:sp>
        <p:nvSpPr>
          <p:cNvPr id="7" name="Subtitle 6"/>
          <p:cNvSpPr>
            <a:spLocks noGrp="1"/>
          </p:cNvSpPr>
          <p:nvPr>
            <p:ph type="subTitle" idx="1"/>
          </p:nvPr>
        </p:nvSpPr>
        <p:spPr/>
        <p:txBody>
          <a:bodyPr/>
          <a:lstStyle/>
          <a:p>
            <a:r>
              <a:rPr lang="en-US" sz="2400" dirty="0" smtClean="0">
                <a:latin typeface="+mj-lt"/>
              </a:rPr>
              <a:t>Judge Paul R. Michel</a:t>
            </a:r>
            <a:endParaRPr lang="en-US" sz="2400" dirty="0">
              <a:latin typeface="+mj-lt"/>
            </a:endParaRPr>
          </a:p>
        </p:txBody>
      </p:sp>
    </p:spTree>
    <p:extLst>
      <p:ext uri="{BB962C8B-B14F-4D97-AF65-F5344CB8AC3E}">
        <p14:creationId xmlns:p14="http://schemas.microsoft.com/office/powerpoint/2010/main" val="3626732729"/>
      </p:ext>
    </p:extLst>
  </p:cSld>
  <p:clrMapOvr>
    <a:masterClrMapping/>
  </p:clrMapOvr>
  <p:transition>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What can you do about it? (2)</a:t>
            </a:r>
            <a:endParaRPr lang="en-US" dirty="0"/>
          </a:p>
        </p:txBody>
      </p:sp>
      <p:sp>
        <p:nvSpPr>
          <p:cNvPr id="3" name="Content Placeholder 2"/>
          <p:cNvSpPr txBox="1">
            <a:spLocks noGrp="1"/>
          </p:cNvSpPr>
          <p:nvPr>
            <p:ph type="body" idx="4294967295"/>
          </p:nvPr>
        </p:nvSpPr>
        <p:spPr>
          <a:xfrm>
            <a:off x="685800" y="990600"/>
            <a:ext cx="7536960" cy="472392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dirty="0" smtClean="0"/>
              <a:t>Issue an action based on a search that makes assumptions, preferably stating the assumptions</a:t>
            </a:r>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graphicFrame>
        <p:nvGraphicFramePr>
          <p:cNvPr id="5" name="Table 4" descr="&quot;&quot;"/>
          <p:cNvGraphicFramePr>
            <a:graphicFrameLocks noGrp="1"/>
          </p:cNvGraphicFramePr>
          <p:nvPr>
            <p:extLst>
              <p:ext uri="{D42A27DB-BD31-4B8C-83A1-F6EECF244321}">
                <p14:modId xmlns:p14="http://schemas.microsoft.com/office/powerpoint/2010/main" val="1520910391"/>
              </p:ext>
            </p:extLst>
          </p:nvPr>
        </p:nvGraphicFramePr>
        <p:xfrm>
          <a:off x="838200" y="1905000"/>
          <a:ext cx="7696200" cy="4251960"/>
        </p:xfrm>
        <a:graphic>
          <a:graphicData uri="http://schemas.openxmlformats.org/drawingml/2006/table">
            <a:tbl>
              <a:tblPr firstRow="1" bandRow="1">
                <a:tableStyleId>{9D7B26C5-4107-4FEC-AEDC-1716B250A1EF}</a:tableStyleId>
              </a:tblPr>
              <a:tblGrid>
                <a:gridCol w="3848100"/>
                <a:gridCol w="3848100"/>
              </a:tblGrid>
              <a:tr h="381000">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533400">
                <a:tc>
                  <a:txBody>
                    <a:bodyPr/>
                    <a:lstStyle/>
                    <a:p>
                      <a:r>
                        <a:rPr lang="en-US" sz="1600" b="0" dirty="0" smtClean="0"/>
                        <a:t>May</a:t>
                      </a:r>
                      <a:r>
                        <a:rPr lang="en-US" sz="1600" b="0" baseline="0" dirty="0" smtClean="0"/>
                        <a:t> l</a:t>
                      </a:r>
                      <a:r>
                        <a:rPr lang="en-US" sz="1600" b="0" dirty="0" smtClean="0"/>
                        <a:t>ead to more compact prosecution if applicant fixes or</a:t>
                      </a:r>
                      <a:r>
                        <a:rPr lang="en-US" sz="1600" b="0" baseline="0" dirty="0" smtClean="0"/>
                        <a:t> addresses issues in reply or if assumptions are correct</a:t>
                      </a:r>
                      <a:endParaRPr lang="en-US" sz="1600" b="0" dirty="0"/>
                    </a:p>
                  </a:txBody>
                  <a:tcPr/>
                </a:tc>
                <a:tc>
                  <a:txBody>
                    <a:bodyPr/>
                    <a:lstStyle/>
                    <a:p>
                      <a:r>
                        <a:rPr lang="en-US" sz="1600" b="1" dirty="0" smtClean="0"/>
                        <a:t>Search may not be useful </a:t>
                      </a:r>
                      <a:r>
                        <a:rPr lang="en-US" sz="1600" baseline="0" dirty="0" smtClean="0"/>
                        <a:t>if assumptions are incorrect, and the count system does </a:t>
                      </a:r>
                      <a:r>
                        <a:rPr lang="en-US" sz="1600" b="1" baseline="0" dirty="0" smtClean="0"/>
                        <a:t>not allow as much time for subsequent searches and actions</a:t>
                      </a:r>
                      <a:endParaRPr lang="en-US" sz="1600" b="1" dirty="0"/>
                    </a:p>
                  </a:txBody>
                  <a:tcPr/>
                </a:tc>
              </a:tr>
              <a:tr h="533400">
                <a:tc>
                  <a:txBody>
                    <a:bodyPr/>
                    <a:lstStyle/>
                    <a:p>
                      <a:r>
                        <a:rPr lang="en-US" sz="1600" dirty="0" smtClean="0"/>
                        <a:t>Efficient</a:t>
                      </a:r>
                      <a:r>
                        <a:rPr lang="en-US" sz="1600" baseline="0" dirty="0" smtClean="0"/>
                        <a:t> docket management if assumptions are correct</a:t>
                      </a:r>
                      <a:endParaRPr lang="en-US" sz="1600" dirty="0"/>
                    </a:p>
                  </a:txBody>
                  <a:tcPr/>
                </a:tc>
                <a:tc>
                  <a:txBody>
                    <a:bodyPr/>
                    <a:lstStyle/>
                    <a:p>
                      <a:r>
                        <a:rPr lang="en-US" sz="1600" dirty="0" smtClean="0"/>
                        <a:t>Negative effect on docket</a:t>
                      </a:r>
                      <a:r>
                        <a:rPr lang="en-US" sz="1600" baseline="0" dirty="0" smtClean="0"/>
                        <a:t> management statistics if assumptions are incorrect and subsequent non-final actions are needed</a:t>
                      </a:r>
                      <a:endParaRPr lang="en-US" sz="1600" dirty="0"/>
                    </a:p>
                  </a:txBody>
                  <a:tcPr/>
                </a:tc>
              </a:tr>
              <a:tr h="533400">
                <a:tc>
                  <a:txBody>
                    <a:bodyPr/>
                    <a:lstStyle/>
                    <a:p>
                      <a:r>
                        <a:rPr lang="en-US" sz="1600" dirty="0" smtClean="0"/>
                        <a:t>May lead to amendment if assumptions are correct</a:t>
                      </a:r>
                      <a:endParaRPr lang="en-US" sz="1600" dirty="0"/>
                    </a:p>
                  </a:txBody>
                  <a:tcPr/>
                </a:tc>
                <a:tc>
                  <a:txBody>
                    <a:bodyPr/>
                    <a:lstStyle/>
                    <a:p>
                      <a:r>
                        <a:rPr lang="en-US" sz="1600" dirty="0" smtClean="0"/>
                        <a:t>May not be sufficient to cause an amendment if assumptions are incorrect</a:t>
                      </a:r>
                      <a:endParaRPr lang="en-US" sz="1600" dirty="0"/>
                    </a:p>
                  </a:txBody>
                  <a:tcPr/>
                </a:tc>
              </a:tr>
              <a:tr h="533400">
                <a:tc>
                  <a:txBody>
                    <a:bodyPr/>
                    <a:lstStyle/>
                    <a:p>
                      <a:r>
                        <a:rPr lang="en-US" sz="1600" dirty="0" smtClean="0"/>
                        <a:t>Receive normal count up front</a:t>
                      </a:r>
                      <a:endParaRPr lang="en-US" sz="1600" dirty="0"/>
                    </a:p>
                  </a:txBody>
                  <a:tcPr/>
                </a:tc>
                <a:tc>
                  <a:txBody>
                    <a:bodyPr/>
                    <a:lstStyle/>
                    <a:p>
                      <a:r>
                        <a:rPr lang="en-US" sz="1600" dirty="0" smtClean="0"/>
                        <a:t>May require subsequent non-final actions without a count if assumptions are incorrect</a:t>
                      </a:r>
                      <a:endParaRPr lang="en-US" sz="1600" dirty="0"/>
                    </a:p>
                  </a:txBody>
                  <a:tcPr/>
                </a:tc>
              </a:tr>
              <a:tr h="533400">
                <a:tc>
                  <a:txBody>
                    <a:bodyPr/>
                    <a:lstStyle/>
                    <a:p>
                      <a:r>
                        <a:rPr lang="en-US" sz="1600" dirty="0" smtClean="0"/>
                        <a:t>Applicant may provide clarifying information on the record</a:t>
                      </a:r>
                      <a:r>
                        <a:rPr lang="en-US" sz="1600" baseline="0" dirty="0" smtClean="0"/>
                        <a:t> if assumptions are correct</a:t>
                      </a:r>
                      <a:endParaRPr lang="en-US" sz="16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Risk</a:t>
                      </a:r>
                      <a:r>
                        <a:rPr lang="en-US" sz="1600" baseline="0" dirty="0" smtClean="0"/>
                        <a:t> of making no progress and/or having no clarifying information on record if assumptions are incorrect</a:t>
                      </a:r>
                      <a:endParaRPr lang="en-US" sz="1600" dirty="0" smtClean="0"/>
                    </a:p>
                  </a:txBody>
                  <a:tcPr/>
                </a:tc>
              </a:tr>
            </a:tbl>
          </a:graphicData>
        </a:graphic>
      </p:graphicFrame>
    </p:spTree>
    <p:extLst>
      <p:ext uri="{BB962C8B-B14F-4D97-AF65-F5344CB8AC3E}">
        <p14:creationId xmlns:p14="http://schemas.microsoft.com/office/powerpoint/2010/main" val="204521735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Nautilus (2014)</a:t>
            </a:r>
            <a:endParaRPr lang="en-US" dirty="0"/>
          </a:p>
        </p:txBody>
      </p:sp>
      <p:sp>
        <p:nvSpPr>
          <p:cNvPr id="3" name="Content Placeholder 2"/>
          <p:cNvSpPr txBox="1">
            <a:spLocks noGrp="1"/>
          </p:cNvSpPr>
          <p:nvPr>
            <p:ph type="body" idx="4294967295"/>
          </p:nvPr>
        </p:nvSpPr>
        <p:spPr>
          <a:xfrm>
            <a:off x="685800" y="990600"/>
            <a:ext cx="7536960" cy="495288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pPr indent="0">
              <a:buNone/>
            </a:pPr>
            <a:r>
              <a:rPr lang="en-US" sz="2000" dirty="0" smtClean="0"/>
              <a:t>“a patent must be precise enough to afford clear notice of what is claimed, thereby “‘</a:t>
            </a:r>
            <a:r>
              <a:rPr lang="en-US" sz="2000" dirty="0" err="1" smtClean="0"/>
              <a:t>appris</a:t>
            </a:r>
            <a:r>
              <a:rPr lang="en-US" sz="2000" dirty="0" smtClean="0"/>
              <a:t>[</a:t>
            </a:r>
            <a:r>
              <a:rPr lang="en-US" sz="2000" dirty="0" err="1" smtClean="0"/>
              <a:t>ing</a:t>
            </a:r>
            <a:r>
              <a:rPr lang="en-US" sz="2000" dirty="0" smtClean="0"/>
              <a:t>] the public of what is still open to them.’ Otherwise there would be “[a] zone of uncertainty which enterprise and experimentation may enter only at the risk of infringement claims. And absent a meaningful definiteness check, we are told, patent applicants face powerful incentives to inject ambiguity into their claims. Eliminating that temptation is in order, and “</a:t>
            </a:r>
            <a:r>
              <a:rPr lang="en-US" sz="2000" b="1" u="sng" dirty="0" smtClean="0"/>
              <a:t>the patent drafter is in the best position to resolve the ambiguity</a:t>
            </a:r>
            <a:r>
              <a:rPr lang="en-US" sz="2000" dirty="0" smtClean="0"/>
              <a:t> in . . . patent claims.”</a:t>
            </a:r>
          </a:p>
          <a:p>
            <a:pPr indent="0">
              <a:buNone/>
            </a:pPr>
            <a:r>
              <a:rPr lang="en-US" sz="2000" dirty="0" smtClean="0"/>
              <a:t>“. . . we read §112, ¶2 to require that a patent’s claims, viewed in light of the specification and prosecution history, inform those skilled in the art about the scope of the invention with </a:t>
            </a:r>
            <a:r>
              <a:rPr lang="en-US" sz="2000" b="1" u="sng" dirty="0" smtClean="0"/>
              <a:t>reasonable certainty</a:t>
            </a:r>
            <a:r>
              <a:rPr lang="en-US" sz="2000" dirty="0" smtClean="0"/>
              <a:t>. The definiteness requirement, so understood, mandates clarity, while recognizing that absolute precision is unattainable.”</a:t>
            </a:r>
          </a:p>
          <a:p>
            <a:pPr>
              <a:buNone/>
            </a:pPr>
            <a:endParaRPr lang="en-US" sz="2000" dirty="0" smtClean="0"/>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Tree>
    <p:extLst>
      <p:ext uri="{BB962C8B-B14F-4D97-AF65-F5344CB8AC3E}">
        <p14:creationId xmlns:p14="http://schemas.microsoft.com/office/powerpoint/2010/main" val="59310542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MPEP 702.01</a:t>
            </a:r>
            <a:endParaRPr lang="en-US" dirty="0"/>
          </a:p>
        </p:txBody>
      </p:sp>
      <p:sp>
        <p:nvSpPr>
          <p:cNvPr id="3" name="Content Placeholder 2"/>
          <p:cNvSpPr txBox="1">
            <a:spLocks noGrp="1"/>
          </p:cNvSpPr>
          <p:nvPr>
            <p:ph type="body" idx="4294967295"/>
          </p:nvPr>
        </p:nvSpPr>
        <p:spPr>
          <a:xfrm>
            <a:off x="685799" y="1219320"/>
            <a:ext cx="7536960" cy="495288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sz="2000" dirty="0" smtClean="0"/>
              <a:t>“</a:t>
            </a:r>
            <a:r>
              <a:rPr lang="en-US" sz="2000" dirty="0" smtClean="0">
                <a:solidFill>
                  <a:schemeClr val="tx2"/>
                </a:solidFill>
              </a:rPr>
              <a:t>A reasonable search should be made of the invention so far as it can be understood from the disclosure, objects of invention and claims and any apparently pertinent art cited. </a:t>
            </a:r>
            <a:r>
              <a:rPr lang="en-US" sz="2000" dirty="0" smtClean="0">
                <a:solidFill>
                  <a:schemeClr val="accent3">
                    <a:lumMod val="50000"/>
                  </a:schemeClr>
                </a:solidFill>
              </a:rPr>
              <a:t>In the rare case in which the disclosure is so incomprehensible as to preclude a reasonable search, the Office action should clearly inform applicant that no search was made</a:t>
            </a:r>
            <a:r>
              <a:rPr lang="en-US" sz="2000" dirty="0" smtClean="0"/>
              <a:t>”</a:t>
            </a:r>
          </a:p>
          <a:p>
            <a:pPr>
              <a:buNone/>
            </a:pPr>
            <a:endParaRPr lang="en-US" sz="2000" dirty="0" smtClean="0"/>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
        <p:nvSpPr>
          <p:cNvPr id="7" name="Arc 6" descr="arc"/>
          <p:cNvSpPr/>
          <p:nvPr/>
        </p:nvSpPr>
        <p:spPr>
          <a:xfrm>
            <a:off x="1143000" y="914400"/>
            <a:ext cx="838200" cy="685800"/>
          </a:xfrm>
          <a:prstGeom prst="arc">
            <a:avLst>
              <a:gd name="adj1" fmla="val 18066625"/>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buFontTx/>
              <a:buNone/>
            </a:pPr>
            <a:endParaRPr lang="en-US" sz="1800">
              <a:solidFill>
                <a:prstClr val="black"/>
              </a:solidFill>
            </a:endParaRPr>
          </a:p>
        </p:txBody>
      </p:sp>
      <p:sp>
        <p:nvSpPr>
          <p:cNvPr id="8" name="TextBox 7"/>
          <p:cNvSpPr txBox="1"/>
          <p:nvPr/>
        </p:nvSpPr>
        <p:spPr>
          <a:xfrm>
            <a:off x="990600" y="609600"/>
            <a:ext cx="1447800" cy="369332"/>
          </a:xfrm>
          <a:prstGeom prst="rect">
            <a:avLst/>
          </a:prstGeom>
          <a:noFill/>
        </p:spPr>
        <p:txBody>
          <a:bodyPr wrap="square" rtlCol="0">
            <a:spAutoFit/>
          </a:bodyPr>
          <a:lstStyle/>
          <a:p>
            <a:pPr fontAlgn="auto">
              <a:spcBef>
                <a:spcPts val="0"/>
              </a:spcBef>
              <a:spcAft>
                <a:spcPts val="0"/>
              </a:spcAft>
              <a:buFontTx/>
              <a:buNone/>
            </a:pPr>
            <a:r>
              <a:rPr lang="en-US" sz="1800" dirty="0" smtClean="0">
                <a:solidFill>
                  <a:srgbClr val="1F497D"/>
                </a:solidFill>
                <a:latin typeface="Calibri"/>
              </a:rPr>
              <a:t>3</a:t>
            </a:r>
            <a:r>
              <a:rPr lang="en-US" sz="1800" baseline="30000" dirty="0" smtClean="0">
                <a:solidFill>
                  <a:srgbClr val="1F497D"/>
                </a:solidFill>
                <a:latin typeface="Calibri"/>
              </a:rPr>
              <a:t>rd</a:t>
            </a:r>
            <a:r>
              <a:rPr lang="en-US" sz="1800" dirty="0" smtClean="0">
                <a:solidFill>
                  <a:srgbClr val="1F497D"/>
                </a:solidFill>
                <a:latin typeface="Calibri"/>
              </a:rPr>
              <a:t> ed. 1961</a:t>
            </a:r>
            <a:endParaRPr lang="en-US" sz="1800" dirty="0">
              <a:solidFill>
                <a:srgbClr val="1F497D"/>
              </a:solidFill>
              <a:latin typeface="Calibri"/>
            </a:endParaRPr>
          </a:p>
        </p:txBody>
      </p:sp>
      <p:sp>
        <p:nvSpPr>
          <p:cNvPr id="9" name="Arc 8" descr="arc"/>
          <p:cNvSpPr/>
          <p:nvPr/>
        </p:nvSpPr>
        <p:spPr>
          <a:xfrm rot="12181252">
            <a:off x="6934200" y="2819400"/>
            <a:ext cx="533400" cy="304800"/>
          </a:xfrm>
          <a:prstGeom prst="arc">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buFontTx/>
              <a:buNone/>
            </a:pPr>
            <a:endParaRPr lang="en-US" sz="1800">
              <a:solidFill>
                <a:prstClr val="black"/>
              </a:solidFill>
            </a:endParaRPr>
          </a:p>
        </p:txBody>
      </p:sp>
      <p:sp>
        <p:nvSpPr>
          <p:cNvPr id="10" name="TextBox 9"/>
          <p:cNvSpPr txBox="1"/>
          <p:nvPr/>
        </p:nvSpPr>
        <p:spPr>
          <a:xfrm>
            <a:off x="7162800" y="2895600"/>
            <a:ext cx="1447800" cy="369332"/>
          </a:xfrm>
          <a:prstGeom prst="rect">
            <a:avLst/>
          </a:prstGeom>
          <a:noFill/>
        </p:spPr>
        <p:txBody>
          <a:bodyPr wrap="square" rtlCol="0">
            <a:spAutoFit/>
          </a:bodyPr>
          <a:lstStyle/>
          <a:p>
            <a:pPr fontAlgn="auto">
              <a:spcBef>
                <a:spcPts val="0"/>
              </a:spcBef>
              <a:spcAft>
                <a:spcPts val="0"/>
              </a:spcAft>
              <a:buFontTx/>
              <a:buNone/>
            </a:pPr>
            <a:r>
              <a:rPr lang="en-US" sz="1800" dirty="0" smtClean="0">
                <a:solidFill>
                  <a:srgbClr val="9BBB59">
                    <a:lumMod val="50000"/>
                  </a:srgbClr>
                </a:solidFill>
                <a:latin typeface="Calibri"/>
              </a:rPr>
              <a:t>4</a:t>
            </a:r>
            <a:r>
              <a:rPr lang="en-US" sz="1800" baseline="30000" dirty="0" smtClean="0">
                <a:solidFill>
                  <a:srgbClr val="9BBB59">
                    <a:lumMod val="50000"/>
                  </a:srgbClr>
                </a:solidFill>
                <a:latin typeface="Calibri"/>
              </a:rPr>
              <a:t>th</a:t>
            </a:r>
            <a:r>
              <a:rPr lang="en-US" sz="1800" dirty="0" smtClean="0">
                <a:solidFill>
                  <a:srgbClr val="9BBB59">
                    <a:lumMod val="50000"/>
                  </a:srgbClr>
                </a:solidFill>
                <a:latin typeface="Calibri"/>
              </a:rPr>
              <a:t> ed. 1979</a:t>
            </a:r>
            <a:endParaRPr lang="en-US" sz="1800" dirty="0">
              <a:solidFill>
                <a:srgbClr val="9BBB59">
                  <a:lumMod val="50000"/>
                </a:srgbClr>
              </a:solidFill>
              <a:latin typeface="Calibri"/>
            </a:endParaRPr>
          </a:p>
        </p:txBody>
      </p:sp>
    </p:spTree>
    <p:extLst>
      <p:ext uri="{BB962C8B-B14F-4D97-AF65-F5344CB8AC3E}">
        <p14:creationId xmlns:p14="http://schemas.microsoft.com/office/powerpoint/2010/main" val="132361097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Rule 105 and MPEP 704.11(a)</a:t>
            </a:r>
            <a:endParaRPr lang="en-US" dirty="0"/>
          </a:p>
        </p:txBody>
      </p:sp>
      <p:sp>
        <p:nvSpPr>
          <p:cNvPr id="3" name="Content Placeholder 2"/>
          <p:cNvSpPr txBox="1">
            <a:spLocks noGrp="1"/>
          </p:cNvSpPr>
          <p:nvPr>
            <p:ph type="body" idx="4294967295"/>
          </p:nvPr>
        </p:nvSpPr>
        <p:spPr>
          <a:xfrm>
            <a:off x="685799" y="1219320"/>
            <a:ext cx="7536960" cy="495288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pPr>
              <a:buNone/>
            </a:pPr>
            <a:r>
              <a:rPr lang="en-US" sz="1800" dirty="0" smtClean="0">
                <a:solidFill>
                  <a:schemeClr val="tx1"/>
                </a:solidFill>
              </a:rPr>
              <a:t>“37 CFR 1.105(a)(1)(</a:t>
            </a:r>
            <a:r>
              <a:rPr lang="en-US" sz="1800" dirty="0" err="1" smtClean="0">
                <a:solidFill>
                  <a:schemeClr val="tx1"/>
                </a:solidFill>
              </a:rPr>
              <a:t>i</a:t>
            </a:r>
            <a:r>
              <a:rPr lang="en-US" sz="1800" dirty="0" smtClean="0">
                <a:solidFill>
                  <a:schemeClr val="tx1"/>
                </a:solidFill>
              </a:rPr>
              <a:t>)-(viii) list specific examples of information that may be reasonably required. Other examples, not meant to be exhaustive, of information that may be reasonably required for examination of an application include:</a:t>
            </a:r>
          </a:p>
          <a:p>
            <a:pPr>
              <a:buNone/>
            </a:pPr>
            <a:r>
              <a:rPr lang="en-US" sz="1800" dirty="0" smtClean="0">
                <a:solidFill>
                  <a:schemeClr val="tx1"/>
                </a:solidFill>
              </a:rPr>
              <a:t>. . . (S) Interrogatories or Stipulations.</a:t>
            </a:r>
          </a:p>
          <a:p>
            <a:pPr>
              <a:buNone/>
            </a:pPr>
            <a:r>
              <a:rPr lang="en-US" sz="1800" dirty="0" smtClean="0">
                <a:solidFill>
                  <a:schemeClr val="tx1"/>
                </a:solidFill>
              </a:rPr>
              <a:t>. . . (3) Of precisely which portion(s) of the disclosure provide the </a:t>
            </a:r>
            <a:r>
              <a:rPr lang="en-US" sz="1800" b="1" dirty="0" smtClean="0">
                <a:solidFill>
                  <a:schemeClr val="tx1"/>
                </a:solidFill>
              </a:rPr>
              <a:t>written description and enablement support for specific claim element(s)</a:t>
            </a:r>
            <a:r>
              <a:rPr lang="en-US" sz="1800" dirty="0" smtClean="0">
                <a:solidFill>
                  <a:schemeClr val="tx1"/>
                </a:solidFill>
              </a:rPr>
              <a:t>, </a:t>
            </a:r>
          </a:p>
          <a:p>
            <a:pPr>
              <a:buNone/>
            </a:pPr>
            <a:r>
              <a:rPr lang="en-US" sz="1800" dirty="0" smtClean="0">
                <a:solidFill>
                  <a:schemeClr val="tx1"/>
                </a:solidFill>
              </a:rPr>
              <a:t>(4) Of the </a:t>
            </a:r>
            <a:r>
              <a:rPr lang="en-US" sz="1800" b="1" dirty="0" smtClean="0">
                <a:solidFill>
                  <a:schemeClr val="tx1"/>
                </a:solidFill>
              </a:rPr>
              <a:t>meaning of claim limitations </a:t>
            </a:r>
            <a:r>
              <a:rPr lang="en-US" sz="1800" dirty="0" smtClean="0">
                <a:solidFill>
                  <a:schemeClr val="tx1"/>
                </a:solidFill>
              </a:rPr>
              <a:t>or terms used in the claims, such as </a:t>
            </a:r>
            <a:r>
              <a:rPr lang="en-US" sz="1800" b="1" dirty="0" smtClean="0">
                <a:solidFill>
                  <a:schemeClr val="tx1"/>
                </a:solidFill>
              </a:rPr>
              <a:t>what teachings in the prior art would be covered by particular limitations</a:t>
            </a:r>
            <a:r>
              <a:rPr lang="en-US" sz="1800" dirty="0" smtClean="0">
                <a:solidFill>
                  <a:schemeClr val="tx1"/>
                </a:solidFill>
              </a:rPr>
              <a:t> or terms in a claim and </a:t>
            </a:r>
            <a:r>
              <a:rPr lang="en-US" sz="1800" b="1" dirty="0" smtClean="0">
                <a:solidFill>
                  <a:schemeClr val="tx1"/>
                </a:solidFill>
              </a:rPr>
              <a:t>which dictionary definitions would define a particular claim term</a:t>
            </a:r>
            <a:r>
              <a:rPr lang="en-US" sz="1800" dirty="0" smtClean="0">
                <a:solidFill>
                  <a:schemeClr val="tx1"/>
                </a:solidFill>
              </a:rPr>
              <a:t>, particularly where those terms are not used per se in the specification, . . .”</a:t>
            </a:r>
          </a:p>
          <a:p>
            <a:pPr marL="0" indent="0">
              <a:buNone/>
            </a:pPr>
            <a:r>
              <a:rPr lang="en-US" sz="2000" dirty="0" smtClean="0"/>
              <a:t>NOTE: Other 105 requests may be very burdensome to software companies and even discriminate against practicing entities</a:t>
            </a:r>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Tree>
    <p:extLst>
      <p:ext uri="{BB962C8B-B14F-4D97-AF65-F5344CB8AC3E}">
        <p14:creationId xmlns:p14="http://schemas.microsoft.com/office/powerpoint/2010/main" val="2073668873"/>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What can you do about it? (3)</a:t>
            </a:r>
            <a:endParaRPr lang="en-US" dirty="0"/>
          </a:p>
        </p:txBody>
      </p:sp>
      <p:sp>
        <p:nvSpPr>
          <p:cNvPr id="3" name="Content Placeholder 2"/>
          <p:cNvSpPr txBox="1">
            <a:spLocks noGrp="1"/>
          </p:cNvSpPr>
          <p:nvPr>
            <p:ph type="body" idx="4294967295"/>
          </p:nvPr>
        </p:nvSpPr>
        <p:spPr>
          <a:xfrm>
            <a:off x="685800" y="990600"/>
            <a:ext cx="7536960" cy="472392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dirty="0" smtClean="0"/>
              <a:t>Issue an action under 702.01 using 112/101 and/or with a Rule 105 requirement (prior to search)</a:t>
            </a:r>
          </a:p>
        </p:txBody>
      </p:sp>
      <p:sp>
        <p:nvSpPr>
          <p:cNvPr id="4" name="Footer Placeholder 3"/>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graphicFrame>
        <p:nvGraphicFramePr>
          <p:cNvPr id="6" name="Table 5" descr="&quot;&quot;"/>
          <p:cNvGraphicFramePr>
            <a:graphicFrameLocks noGrp="1"/>
          </p:cNvGraphicFramePr>
          <p:nvPr>
            <p:extLst>
              <p:ext uri="{D42A27DB-BD31-4B8C-83A1-F6EECF244321}">
                <p14:modId xmlns:p14="http://schemas.microsoft.com/office/powerpoint/2010/main" val="4205826276"/>
              </p:ext>
            </p:extLst>
          </p:nvPr>
        </p:nvGraphicFramePr>
        <p:xfrm>
          <a:off x="838200" y="1828800"/>
          <a:ext cx="7696200" cy="3962400"/>
        </p:xfrm>
        <a:graphic>
          <a:graphicData uri="http://schemas.openxmlformats.org/drawingml/2006/table">
            <a:tbl>
              <a:tblPr firstRow="1" bandRow="1">
                <a:tableStyleId>{9D7B26C5-4107-4FEC-AEDC-1716B250A1EF}</a:tableStyleId>
              </a:tblPr>
              <a:tblGrid>
                <a:gridCol w="3848100"/>
                <a:gridCol w="3848100"/>
              </a:tblGrid>
              <a:tr h="381000">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533400">
                <a:tc>
                  <a:txBody>
                    <a:bodyPr/>
                    <a:lstStyle/>
                    <a:p>
                      <a:r>
                        <a:rPr lang="en-US" sz="1600" b="0" dirty="0" smtClean="0"/>
                        <a:t>May</a:t>
                      </a:r>
                      <a:r>
                        <a:rPr lang="en-US" sz="1600" b="0" baseline="0" dirty="0" smtClean="0"/>
                        <a:t> l</a:t>
                      </a:r>
                      <a:r>
                        <a:rPr lang="en-US" sz="1600" b="0" dirty="0" smtClean="0"/>
                        <a:t>ead to more compact prosecution due to </a:t>
                      </a:r>
                      <a:r>
                        <a:rPr lang="en-US" sz="1600" b="1" dirty="0" smtClean="0"/>
                        <a:t>better search if clarifying information provided in reply</a:t>
                      </a:r>
                      <a:endParaRPr lang="en-US" sz="1600" b="1" dirty="0"/>
                    </a:p>
                  </a:txBody>
                  <a:tcPr/>
                </a:tc>
                <a:tc>
                  <a:txBody>
                    <a:bodyPr/>
                    <a:lstStyle/>
                    <a:p>
                      <a:r>
                        <a:rPr lang="en-US" sz="1600" dirty="0" smtClean="0"/>
                        <a:t>Less </a:t>
                      </a:r>
                      <a:r>
                        <a:rPr lang="en-US" sz="1600" baseline="0" dirty="0" smtClean="0"/>
                        <a:t>compact prosecution due to wasted time if examination could have been done efficiently despite 112/101 issues</a:t>
                      </a:r>
                      <a:endParaRPr lang="en-US" sz="1600" dirty="0"/>
                    </a:p>
                  </a:txBody>
                  <a:tcPr/>
                </a:tc>
              </a:tr>
              <a:tr h="533400">
                <a:tc>
                  <a:txBody>
                    <a:bodyPr/>
                    <a:lstStyle/>
                    <a:p>
                      <a:r>
                        <a:rPr lang="en-US" sz="1600" dirty="0" smtClean="0"/>
                        <a:t>Positive effect on docket management statistics</a:t>
                      </a:r>
                      <a:r>
                        <a:rPr lang="en-US" sz="1600" baseline="0" dirty="0" smtClean="0"/>
                        <a:t> by prompting clarifying information within 2 months</a:t>
                      </a:r>
                      <a:endParaRPr lang="en-US" sz="1600" dirty="0"/>
                    </a:p>
                  </a:txBody>
                  <a:tcPr/>
                </a:tc>
                <a:tc>
                  <a:txBody>
                    <a:bodyPr/>
                    <a:lstStyle/>
                    <a:p>
                      <a:r>
                        <a:rPr lang="en-US" sz="1600" dirty="0" smtClean="0"/>
                        <a:t>Negative effect on docket</a:t>
                      </a:r>
                      <a:r>
                        <a:rPr lang="en-US" sz="1600" baseline="0" dirty="0" smtClean="0"/>
                        <a:t> management statistics if clarifying information does not make examination any easier</a:t>
                      </a:r>
                      <a:endParaRPr lang="en-US" sz="1600" dirty="0"/>
                    </a:p>
                  </a:txBody>
                  <a:tcPr/>
                </a:tc>
              </a:tr>
              <a:tr h="533400">
                <a:tc>
                  <a:txBody>
                    <a:bodyPr/>
                    <a:lstStyle/>
                    <a:p>
                      <a:r>
                        <a:rPr lang="en-US" sz="1600" dirty="0" smtClean="0"/>
                        <a:t>May lead to clarifying amendment</a:t>
                      </a:r>
                      <a:endParaRPr lang="en-US" sz="1600" dirty="0"/>
                    </a:p>
                  </a:txBody>
                  <a:tcPr/>
                </a:tc>
                <a:tc>
                  <a:txBody>
                    <a:bodyPr/>
                    <a:lstStyle/>
                    <a:p>
                      <a:r>
                        <a:rPr lang="en-US" sz="1600" dirty="0" smtClean="0"/>
                        <a:t>May lead to appeal before reaching </a:t>
                      </a:r>
                      <a:r>
                        <a:rPr lang="en-US" sz="1600" baseline="0" dirty="0" smtClean="0"/>
                        <a:t>art</a:t>
                      </a:r>
                      <a:endParaRPr lang="en-US" sz="1600" dirty="0"/>
                    </a:p>
                  </a:txBody>
                  <a:tcPr/>
                </a:tc>
              </a:tr>
              <a:tr h="533400">
                <a:tc>
                  <a:txBody>
                    <a:bodyPr/>
                    <a:lstStyle/>
                    <a:p>
                      <a:r>
                        <a:rPr lang="en-US" sz="1600" dirty="0" smtClean="0"/>
                        <a:t>Able</a:t>
                      </a:r>
                      <a:r>
                        <a:rPr lang="en-US" sz="1600" baseline="0" dirty="0" smtClean="0"/>
                        <a:t> to efficiently shift attention to other cases that are ready for examination</a:t>
                      </a:r>
                      <a:endParaRPr lang="en-US" sz="1600" dirty="0"/>
                    </a:p>
                  </a:txBody>
                  <a:tcPr/>
                </a:tc>
                <a:tc>
                  <a:txBody>
                    <a:bodyPr/>
                    <a:lstStyle/>
                    <a:p>
                      <a:r>
                        <a:rPr lang="en-US" sz="1600" dirty="0" smtClean="0"/>
                        <a:t>No count for informal</a:t>
                      </a:r>
                      <a:r>
                        <a:rPr lang="en-US" sz="1600" baseline="0" dirty="0" smtClean="0"/>
                        <a:t> actions</a:t>
                      </a:r>
                      <a:endParaRPr lang="en-US" sz="1600" dirty="0"/>
                    </a:p>
                  </a:txBody>
                  <a:tcPr/>
                </a:tc>
              </a:tr>
              <a:tr h="533400">
                <a:tc>
                  <a:txBody>
                    <a:bodyPr/>
                    <a:lstStyle/>
                    <a:p>
                      <a:r>
                        <a:rPr lang="en-US" sz="1600" dirty="0" smtClean="0"/>
                        <a:t>May receive a</a:t>
                      </a:r>
                      <a:r>
                        <a:rPr lang="en-US" sz="1600" baseline="0" dirty="0" smtClean="0"/>
                        <a:t> detailed explanation of the technology and other clarifying information on the record</a:t>
                      </a:r>
                      <a:endParaRPr lang="en-US" sz="16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aseline="0" dirty="0" smtClean="0"/>
                        <a:t>Added burden on applicants if prosecution could have advanced efficiently without any added information</a:t>
                      </a:r>
                      <a:endParaRPr lang="en-US" sz="1600" dirty="0" smtClean="0"/>
                    </a:p>
                  </a:txBody>
                  <a:tcPr/>
                </a:tc>
              </a:tr>
            </a:tbl>
          </a:graphicData>
        </a:graphic>
      </p:graphicFrame>
    </p:spTree>
    <p:extLst>
      <p:ext uri="{BB962C8B-B14F-4D97-AF65-F5344CB8AC3E}">
        <p14:creationId xmlns:p14="http://schemas.microsoft.com/office/powerpoint/2010/main" val="155283897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88840" y="304920"/>
            <a:ext cx="7581600" cy="12520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dirty="0" smtClean="0"/>
              <a:t>Questions</a:t>
            </a:r>
            <a:endParaRPr lang="en-US" dirty="0"/>
          </a:p>
        </p:txBody>
      </p:sp>
      <p:sp>
        <p:nvSpPr>
          <p:cNvPr id="3" name="Content Placeholder 2"/>
          <p:cNvSpPr txBox="1">
            <a:spLocks noGrp="1"/>
          </p:cNvSpPr>
          <p:nvPr>
            <p:ph type="body" idx="4294967295"/>
          </p:nvPr>
        </p:nvSpPr>
        <p:spPr>
          <a:xfrm>
            <a:off x="762120" y="1143000"/>
            <a:ext cx="7543440" cy="5181120"/>
          </a:xfrm>
        </p:spPr>
        <p:txBody>
          <a:bodyPr/>
          <a:lstStyle>
            <a:defPPr marL="432000" lvl="0" indent="-324000" algn="l" hangingPunct="0">
              <a:spcBef>
                <a:spcPts val="0"/>
              </a:spcBef>
              <a:spcAft>
                <a:spcPts val="1417"/>
              </a:spcAft>
              <a:buSzPct val="45000"/>
              <a:buFont typeface="StarSymbol"/>
              <a:buNone/>
              <a:defRPr lang="en-US" sz="2400" b="0" i="0" u="none" strike="noStrike" kern="1200" spc="0">
                <a:ln>
                  <a:noFill/>
                </a:ln>
                <a:solidFill>
                  <a:srgbClr val="000000"/>
                </a:solidFill>
                <a:latin typeface="Arial"/>
                <a:ea typeface="SimSun" pitchFamily="2"/>
                <a:cs typeface="Arial"/>
              </a:defRPr>
            </a:defPPr>
            <a:lvl1pPr marL="432000" lvl="0" indent="-324000" algn="l" hangingPunct="0">
              <a:spcBef>
                <a:spcPts val="0"/>
              </a:spcBef>
              <a:spcAft>
                <a:spcPts val="1417"/>
              </a:spcAft>
              <a:buSzPct val="45000"/>
              <a:buFont typeface="StarSymbol"/>
              <a:buChar char="●"/>
              <a:defRPr lang="en-US" sz="2400" b="0" i="0" u="none" strike="noStrike" kern="1200" spc="0">
                <a:ln>
                  <a:noFill/>
                </a:ln>
                <a:solidFill>
                  <a:srgbClr val="000000"/>
                </a:solidFill>
                <a:latin typeface="Arial"/>
                <a:ea typeface="SimSun" pitchFamily="2"/>
                <a:cs typeface="Arial"/>
              </a:defRPr>
            </a:lvl1pPr>
            <a:lvl2pPr marL="864000" lvl="1" indent="-324000" algn="l" hangingPunct="0">
              <a:spcBef>
                <a:spcPts val="0"/>
              </a:spcBef>
              <a:spcAft>
                <a:spcPts val="1134"/>
              </a:spcAft>
              <a:buSzPct val="45000"/>
              <a:buFont typeface="StarSymbol"/>
              <a:buChar char="●"/>
              <a:defRPr lang="en-US" sz="2000" b="0" i="0" u="none" strike="noStrike" kern="1200" spc="0">
                <a:ln>
                  <a:noFill/>
                </a:ln>
                <a:solidFill>
                  <a:srgbClr val="000000"/>
                </a:solidFill>
                <a:latin typeface="Arial"/>
                <a:ea typeface="SimSun" pitchFamily="2"/>
                <a:cs typeface="Arial"/>
              </a:defRPr>
            </a:lvl2pPr>
            <a:lvl3pPr marL="1295999" lvl="2" indent="-288000" algn="l" hangingPunct="0">
              <a:spcBef>
                <a:spcPts val="0"/>
              </a:spcBef>
              <a:spcAft>
                <a:spcPts val="850"/>
              </a:spcAft>
              <a:buSzPct val="75000"/>
              <a:buFont typeface="StarSymbol"/>
              <a:buChar char="–"/>
              <a:defRPr lang="en-US" sz="2000" b="0" i="0" u="none" strike="noStrike" kern="1200" spc="0">
                <a:ln>
                  <a:noFill/>
                </a:ln>
                <a:solidFill>
                  <a:srgbClr val="000000"/>
                </a:solidFill>
                <a:latin typeface="Arial"/>
                <a:ea typeface="SimSun" pitchFamily="2"/>
                <a:cs typeface="Arial"/>
              </a:defRPr>
            </a:lvl3pPr>
            <a:lvl4pPr marL="1728000" lvl="3" indent="-216000" algn="l" hangingPunct="0">
              <a:spcBef>
                <a:spcPts val="0"/>
              </a:spcBef>
              <a:spcAft>
                <a:spcPts val="567"/>
              </a:spcAft>
              <a:buSzPct val="45000"/>
              <a:buFont typeface="StarSymbol"/>
              <a:buChar char="●"/>
              <a:defRPr lang="en-US" sz="2000" b="0" i="0" u="none" strike="noStrike" kern="1200" spc="0">
                <a:ln>
                  <a:noFill/>
                </a:ln>
                <a:solidFill>
                  <a:srgbClr val="000000"/>
                </a:solidFill>
                <a:latin typeface="Arial"/>
                <a:ea typeface="SimSun" pitchFamily="2"/>
                <a:cs typeface="Arial"/>
              </a:defRPr>
            </a:lvl4pPr>
            <a:lvl5pPr marL="2160000" lvl="4" indent="-216000" algn="l" hangingPunct="0">
              <a:spcBef>
                <a:spcPts val="0"/>
              </a:spcBef>
              <a:spcAft>
                <a:spcPts val="283"/>
              </a:spcAft>
              <a:buSzPct val="75000"/>
              <a:buFont typeface="StarSymbol"/>
              <a:buChar char="–"/>
              <a:defRPr lang="en-US" sz="2000" b="0" i="0" u="none" strike="noStrike" kern="1200" spc="0">
                <a:ln>
                  <a:noFill/>
                </a:ln>
                <a:solidFill>
                  <a:srgbClr val="000000"/>
                </a:solidFill>
                <a:latin typeface="Arial"/>
                <a:ea typeface="SimSun" pitchFamily="2"/>
                <a:cs typeface="Arial"/>
              </a:defRPr>
            </a:lvl5pPr>
            <a:lvl6pPr marL="2592000" lvl="5"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6pPr>
            <a:lvl7pPr marL="3024000" lvl="6"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7pPr>
            <a:lvl8pPr marL="3456000" lvl="7"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8pPr>
            <a:lvl9pPr marL="3887999" lvl="8" indent="-216000" algn="l"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SimSun" pitchFamily="2"/>
                <a:cs typeface="Arial"/>
              </a:defRPr>
            </a:lvl9pPr>
          </a:lstStyle>
          <a:p>
            <a:r>
              <a:rPr lang="en-US" dirty="0" smtClean="0"/>
              <a:t>Please feel free to contact me at </a:t>
            </a:r>
            <a:r>
              <a:rPr lang="en-US" sz="2400" dirty="0" smtClean="0">
                <a:hlinkClick r:id="rId3"/>
              </a:rPr>
              <a:t>eric.sutton@oracle.com</a:t>
            </a:r>
            <a:r>
              <a:rPr lang="en-US" sz="2400" dirty="0" smtClean="0"/>
              <a:t> if you have any follow-up questions later on.</a:t>
            </a:r>
          </a:p>
        </p:txBody>
      </p:sp>
      <p:sp>
        <p:nvSpPr>
          <p:cNvPr id="4" name="Footer Placeholder 4"/>
          <p:cNvSpPr txBox="1">
            <a:spLocks noGrp="1"/>
          </p:cNvSpPr>
          <p:nvPr>
            <p:ph type="ftr" sz="quarter" idx="4294967295"/>
          </p:nvPr>
        </p:nvSpPr>
        <p:spPr>
          <a:xfrm>
            <a:off x="152280" y="6553080"/>
            <a:ext cx="8838720" cy="151920"/>
          </a:xfrm>
          <a:prstGeom prst="rect">
            <a:avLst/>
          </a:prstGeom>
          <a:noFill/>
          <a:ln>
            <a:noFill/>
          </a:ln>
        </p:spPr>
        <p:txBody>
          <a:bodyPr wrap="square" lIns="90000" tIns="45000" rIns="90000" bIns="45000" anchor="t"/>
          <a:lstStyle/>
          <a:p>
            <a:r>
              <a:rPr sz="800" b="0" dirty="0" smtClean="0"/>
              <a:t>Copyright © 2014, Oracle and/or its affiliates. All rights reserved.</a:t>
            </a:r>
            <a:endParaRPr sz="800" b="0" dirty="0"/>
          </a:p>
        </p:txBody>
      </p:sp>
    </p:spTree>
    <p:extLst>
      <p:ext uri="{BB962C8B-B14F-4D97-AF65-F5344CB8AC3E}">
        <p14:creationId xmlns:p14="http://schemas.microsoft.com/office/powerpoint/2010/main" val="3560356320"/>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b="1" dirty="0" smtClean="0">
                <a:latin typeface="+mj-lt"/>
              </a:rPr>
              <a:t>Laura Sheridan</a:t>
            </a:r>
            <a:br>
              <a:rPr lang="en-US" b="1" dirty="0" smtClean="0">
                <a:latin typeface="+mj-lt"/>
              </a:rPr>
            </a:br>
            <a:r>
              <a:rPr lang="en-US" b="1" dirty="0" smtClean="0">
                <a:latin typeface="+mj-lt"/>
              </a:rPr>
              <a:t>Google</a:t>
            </a:r>
            <a:br>
              <a:rPr lang="en-US" b="1" dirty="0" smtClean="0">
                <a:latin typeface="+mj-lt"/>
              </a:rPr>
            </a:br>
            <a:r>
              <a:rPr lang="en-US" sz="4400" b="1" dirty="0">
                <a:latin typeface="+mj-lt"/>
              </a:rPr>
              <a:t/>
            </a:r>
            <a:br>
              <a:rPr lang="en-US" sz="4400" b="1" dirty="0">
                <a:latin typeface="+mj-lt"/>
              </a:rPr>
            </a:br>
            <a:endParaRPr lang="en-US" b="1" dirty="0">
              <a:latin typeface="+mj-lt"/>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87175753"/>
      </p:ext>
    </p:extLst>
  </p:cSld>
  <p:clrMapOvr>
    <a:masterClrMapping/>
  </p:clrMapOvr>
  <p:transition>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b="1" dirty="0">
                <a:latin typeface="+mj-lt"/>
              </a:rPr>
              <a:t/>
            </a:r>
            <a:br>
              <a:rPr lang="en-US" b="1" dirty="0">
                <a:latin typeface="+mj-lt"/>
              </a:rPr>
            </a:br>
            <a:r>
              <a:rPr lang="en-US" b="1" dirty="0" smtClean="0">
                <a:latin typeface="+mj-lt"/>
              </a:rPr>
              <a:t>Open Discussion</a:t>
            </a:r>
            <a:br>
              <a:rPr lang="en-US" b="1" dirty="0" smtClean="0">
                <a:latin typeface="+mj-lt"/>
              </a:rPr>
            </a:br>
            <a:endParaRPr lang="en-US" sz="4400" b="1" dirty="0" smtClean="0">
              <a:latin typeface="+mj-lt"/>
            </a:endParaRPr>
          </a:p>
        </p:txBody>
      </p:sp>
      <p:sp>
        <p:nvSpPr>
          <p:cNvPr id="2" name="Subtitle 1"/>
          <p:cNvSpPr>
            <a:spLocks noGrp="1"/>
          </p:cNvSpPr>
          <p:nvPr>
            <p:ph type="subTitle" idx="1"/>
          </p:nvPr>
        </p:nvSpPr>
        <p:spPr/>
        <p:txBody>
          <a:bodyPr/>
          <a:lstStyle/>
          <a:p>
            <a:pPr lvl="0"/>
            <a:r>
              <a:rPr lang="en-US" sz="2000" kern="1200" dirty="0" smtClean="0">
                <a:solidFill>
                  <a:srgbClr val="FFFFFF"/>
                </a:solidFill>
              </a:rPr>
              <a:t>Wendy Garber, </a:t>
            </a:r>
            <a:r>
              <a:rPr lang="en-US" sz="2000" kern="1200" dirty="0">
                <a:solidFill>
                  <a:srgbClr val="FFFFFF"/>
                </a:solidFill>
              </a:rPr>
              <a:t>Director, Technology Center </a:t>
            </a:r>
            <a:r>
              <a:rPr lang="en-US" sz="2000" kern="1200" dirty="0" smtClean="0">
                <a:solidFill>
                  <a:srgbClr val="FFFFFF"/>
                </a:solidFill>
              </a:rPr>
              <a:t>2100</a:t>
            </a:r>
            <a:endParaRPr lang="en-US" sz="2000" kern="1200" dirty="0">
              <a:solidFill>
                <a:srgbClr val="FFFFFF"/>
              </a:solidFill>
            </a:endParaRPr>
          </a:p>
          <a:p>
            <a:pPr lvl="0"/>
            <a:endParaRPr lang="en-US" sz="2000" kern="1200" dirty="0">
              <a:solidFill>
                <a:srgbClr val="FFFFFF"/>
              </a:solidFill>
            </a:endParaRPr>
          </a:p>
          <a:p>
            <a:pPr lvl="0"/>
            <a:r>
              <a:rPr lang="en-US" sz="2000" kern="1200" dirty="0" smtClean="0">
                <a:solidFill>
                  <a:srgbClr val="FFFFFF"/>
                </a:solidFill>
              </a:rPr>
              <a:t>Dave Wiley, </a:t>
            </a:r>
            <a:r>
              <a:rPr lang="en-US" sz="2000" kern="1200" dirty="0">
                <a:solidFill>
                  <a:srgbClr val="FFFFFF"/>
                </a:solidFill>
              </a:rPr>
              <a:t>Director, Technology Center </a:t>
            </a:r>
            <a:r>
              <a:rPr lang="en-US" sz="2000" kern="1200" dirty="0" smtClean="0">
                <a:solidFill>
                  <a:srgbClr val="FFFFFF"/>
                </a:solidFill>
              </a:rPr>
              <a:t>2600</a:t>
            </a:r>
            <a:endParaRPr lang="en-US" sz="2000" kern="1200" dirty="0">
              <a:solidFill>
                <a:srgbClr val="FFFFFF"/>
              </a:solidFill>
            </a:endParaRPr>
          </a:p>
          <a:p>
            <a:endParaRPr lang="en-US" dirty="0"/>
          </a:p>
        </p:txBody>
      </p:sp>
    </p:spTree>
    <p:extLst>
      <p:ext uri="{BB962C8B-B14F-4D97-AF65-F5344CB8AC3E}">
        <p14:creationId xmlns:p14="http://schemas.microsoft.com/office/powerpoint/2010/main" val="100580875"/>
      </p:ext>
    </p:extLst>
  </p:cSld>
  <p:clrMapOvr>
    <a:masterClrMapping/>
  </p:clrMapOvr>
  <p:transition>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1295400"/>
            <a:ext cx="8504238" cy="1828800"/>
          </a:xfrm>
        </p:spPr>
        <p:txBody>
          <a:bodyPr/>
          <a:lstStyle/>
          <a:p>
            <a:pPr eaLnBrk="1" hangingPunct="1"/>
            <a:r>
              <a:rPr lang="en-US" sz="3600" b="1" i="1" dirty="0" smtClean="0">
                <a:latin typeface="Helvetica" panose="020B0604020202020204" pitchFamily="34" charset="0"/>
                <a:cs typeface="Helvetica" panose="020B0604020202020204" pitchFamily="34" charset="0"/>
              </a:rPr>
              <a:t>Alice Corp. v. CLS Bank </a:t>
            </a:r>
            <a:br>
              <a:rPr lang="en-US" sz="3600" b="1" i="1" dirty="0" smtClean="0">
                <a:latin typeface="Helvetica" panose="020B0604020202020204" pitchFamily="34" charset="0"/>
                <a:cs typeface="Helvetica" panose="020B0604020202020204" pitchFamily="34" charset="0"/>
              </a:rPr>
            </a:br>
            <a:r>
              <a:rPr lang="en-US" sz="2400" b="1" dirty="0" smtClean="0">
                <a:latin typeface="Helvetica" panose="020B0604020202020204" pitchFamily="34" charset="0"/>
                <a:cs typeface="Helvetica" panose="020B0604020202020204" pitchFamily="34" charset="0"/>
              </a:rPr>
              <a:t>USPTO Preliminary Examination Instructions 2014</a:t>
            </a:r>
          </a:p>
        </p:txBody>
      </p:sp>
      <p:sp>
        <p:nvSpPr>
          <p:cNvPr id="5" name="Rectangle 5"/>
          <p:cNvSpPr>
            <a:spLocks noChangeArrowheads="1"/>
          </p:cNvSpPr>
          <p:nvPr/>
        </p:nvSpPr>
        <p:spPr bwMode="auto">
          <a:xfrm>
            <a:off x="2667000" y="3657600"/>
            <a:ext cx="609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t">
              <a:spcBef>
                <a:spcPct val="20000"/>
              </a:spcBef>
              <a:spcAft>
                <a:spcPct val="0"/>
              </a:spcAft>
              <a:buNone/>
            </a:pPr>
            <a:r>
              <a:rPr lang="en-US" sz="2000" dirty="0" smtClean="0">
                <a:solidFill>
                  <a:srgbClr val="FFFFFF"/>
                </a:solidFill>
              </a:rPr>
              <a:t>Drew Hirshfeld, Deputy Commissioner for Patent Examination Policy</a:t>
            </a:r>
          </a:p>
        </p:txBody>
      </p:sp>
    </p:spTree>
    <p:extLst>
      <p:ext uri="{BB962C8B-B14F-4D97-AF65-F5344CB8AC3E}">
        <p14:creationId xmlns:p14="http://schemas.microsoft.com/office/powerpoint/2010/main" val="41811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j-lt"/>
              </a:rPr>
              <a:t>Preliminary </a:t>
            </a:r>
            <a:r>
              <a:rPr lang="en-US" sz="2800" b="1" dirty="0" smtClean="0">
                <a:latin typeface="+mj-lt"/>
              </a:rPr>
              <a:t>Examination Instructions </a:t>
            </a:r>
            <a:r>
              <a:rPr lang="en-US" sz="2800" b="1" dirty="0">
                <a:latin typeface="+mj-lt"/>
              </a:rPr>
              <a:t>for Analyzing Claims with Abstract </a:t>
            </a:r>
            <a:r>
              <a:rPr lang="en-US" sz="2800" b="1" dirty="0" smtClean="0">
                <a:latin typeface="+mj-lt"/>
              </a:rPr>
              <a:t>Ideas</a:t>
            </a:r>
            <a:endParaRPr lang="en-US" sz="2800" b="1" dirty="0">
              <a:latin typeface="+mj-lt"/>
            </a:endParaRPr>
          </a:p>
        </p:txBody>
      </p:sp>
      <p:sp>
        <p:nvSpPr>
          <p:cNvPr id="3" name="Content Placeholder 2"/>
          <p:cNvSpPr>
            <a:spLocks noGrp="1"/>
          </p:cNvSpPr>
          <p:nvPr>
            <p:ph idx="1"/>
          </p:nvPr>
        </p:nvSpPr>
        <p:spPr>
          <a:xfrm>
            <a:off x="609600" y="1752600"/>
            <a:ext cx="7848600" cy="3276600"/>
          </a:xfrm>
        </p:spPr>
        <p:txBody>
          <a:bodyPr/>
          <a:lstStyle/>
          <a:p>
            <a:pPr>
              <a:spcAft>
                <a:spcPts val="1800"/>
              </a:spcAft>
            </a:pPr>
            <a:r>
              <a:rPr lang="en-US" dirty="0" smtClean="0">
                <a:solidFill>
                  <a:schemeClr val="tx1"/>
                </a:solidFill>
              </a:rPr>
              <a:t>Supreme </a:t>
            </a:r>
            <a:r>
              <a:rPr lang="en-US" dirty="0">
                <a:solidFill>
                  <a:schemeClr val="tx1"/>
                </a:solidFill>
              </a:rPr>
              <a:t>Court </a:t>
            </a:r>
            <a:r>
              <a:rPr lang="en-US" dirty="0" smtClean="0">
                <a:solidFill>
                  <a:schemeClr val="tx1"/>
                </a:solidFill>
              </a:rPr>
              <a:t>issued unanimous decision on </a:t>
            </a:r>
            <a:r>
              <a:rPr lang="en-US" dirty="0">
                <a:solidFill>
                  <a:schemeClr val="tx1"/>
                </a:solidFill>
              </a:rPr>
              <a:t>June 19, 2014</a:t>
            </a:r>
          </a:p>
          <a:p>
            <a:pPr lvl="0">
              <a:spcAft>
                <a:spcPts val="1800"/>
              </a:spcAft>
            </a:pPr>
            <a:r>
              <a:rPr lang="en-US" dirty="0" smtClean="0">
                <a:solidFill>
                  <a:schemeClr val="tx1"/>
                </a:solidFill>
              </a:rPr>
              <a:t>USPTO </a:t>
            </a:r>
            <a:r>
              <a:rPr lang="en-US" dirty="0">
                <a:solidFill>
                  <a:schemeClr val="tx1"/>
                </a:solidFill>
              </a:rPr>
              <a:t>issued Preliminary Examination Instructions on June 25, </a:t>
            </a:r>
            <a:r>
              <a:rPr lang="en-US" dirty="0" smtClean="0">
                <a:solidFill>
                  <a:schemeClr val="tx1"/>
                </a:solidFill>
              </a:rPr>
              <a:t>2014</a:t>
            </a:r>
            <a:endParaRPr lang="en-US" dirty="0">
              <a:solidFill>
                <a:schemeClr val="tx1"/>
              </a:solidFill>
            </a:endParaRPr>
          </a:p>
          <a:p>
            <a:pPr lvl="0"/>
            <a:r>
              <a:rPr lang="en-US" dirty="0">
                <a:solidFill>
                  <a:schemeClr val="tx1"/>
                </a:solidFill>
              </a:rPr>
              <a:t>Further guidance will be developed based on:</a:t>
            </a:r>
          </a:p>
          <a:p>
            <a:pPr lvl="1">
              <a:buFont typeface="Courier New" panose="02070309020205020404" pitchFamily="49" charset="0"/>
              <a:buChar char="o"/>
            </a:pPr>
            <a:r>
              <a:rPr lang="en-US" sz="2400" dirty="0">
                <a:solidFill>
                  <a:schemeClr val="tx1"/>
                </a:solidFill>
              </a:rPr>
              <a:t>The decision considered in the context of existing precedent </a:t>
            </a:r>
          </a:p>
          <a:p>
            <a:pPr lvl="1">
              <a:buFont typeface="Courier New" panose="02070309020205020404" pitchFamily="49" charset="0"/>
              <a:buChar char="o"/>
            </a:pPr>
            <a:r>
              <a:rPr lang="en-US" sz="2400" dirty="0">
                <a:solidFill>
                  <a:schemeClr val="tx1"/>
                </a:solidFill>
              </a:rPr>
              <a:t>Public feedback</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69</a:t>
            </a:fld>
            <a:endParaRPr lang="en-US" dirty="0"/>
          </a:p>
        </p:txBody>
      </p:sp>
    </p:spTree>
    <p:extLst>
      <p:ext uri="{BB962C8B-B14F-4D97-AF65-F5344CB8AC3E}">
        <p14:creationId xmlns:p14="http://schemas.microsoft.com/office/powerpoint/2010/main" val="471770753"/>
      </p:ext>
    </p:extLst>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228600" y="685800"/>
            <a:ext cx="8686800" cy="2743200"/>
          </a:xfrm>
        </p:spPr>
        <p:txBody>
          <a:bodyPr/>
          <a:lstStyle/>
          <a:p>
            <a:pPr>
              <a:spcAft>
                <a:spcPts val="1200"/>
              </a:spcAft>
            </a:pPr>
            <a:r>
              <a:rPr lang="en-US" sz="3200" dirty="0" smtClean="0"/>
              <a:t/>
            </a:r>
            <a:br>
              <a:rPr lang="en-US" sz="3200" dirty="0" smtClean="0"/>
            </a:br>
            <a:r>
              <a:rPr lang="en-US" sz="3200" b="1" dirty="0" smtClean="0">
                <a:solidFill>
                  <a:srgbClr val="273C56"/>
                </a:solidFill>
                <a:latin typeface="+mn-lt"/>
              </a:rPr>
              <a:t/>
            </a:r>
            <a:br>
              <a:rPr lang="en-US" sz="3200" b="1" dirty="0" smtClean="0">
                <a:solidFill>
                  <a:srgbClr val="273C56"/>
                </a:solidFill>
                <a:latin typeface="+mn-lt"/>
              </a:rPr>
            </a:br>
            <a:r>
              <a:rPr lang="en-US" sz="4400" b="1" dirty="0" smtClean="0">
                <a:solidFill>
                  <a:srgbClr val="273C56"/>
                </a:solidFill>
                <a:latin typeface="+mn-lt"/>
              </a:rPr>
              <a:t>Training on Functional Claiming</a:t>
            </a:r>
            <a:br>
              <a:rPr lang="en-US" sz="4400" b="1" dirty="0" smtClean="0">
                <a:solidFill>
                  <a:srgbClr val="273C56"/>
                </a:solidFill>
                <a:latin typeface="+mn-lt"/>
              </a:rPr>
            </a:br>
            <a:endParaRPr lang="en-US" sz="4400" b="1" dirty="0">
              <a:solidFill>
                <a:srgbClr val="273C56"/>
              </a:solidFill>
              <a:latin typeface="+mn-lt"/>
            </a:endParaRPr>
          </a:p>
        </p:txBody>
      </p:sp>
      <p:sp>
        <p:nvSpPr>
          <p:cNvPr id="2860035" name="Rectangle 3"/>
          <p:cNvSpPr>
            <a:spLocks noGrp="1" noChangeArrowheads="1"/>
          </p:cNvSpPr>
          <p:nvPr>
            <p:ph type="subTitle" idx="1"/>
          </p:nvPr>
        </p:nvSpPr>
        <p:spPr>
          <a:xfrm>
            <a:off x="2771869" y="3581400"/>
            <a:ext cx="6400800" cy="1752600"/>
          </a:xfrm>
        </p:spPr>
        <p:txBody>
          <a:bodyPr/>
          <a:lstStyle/>
          <a:p>
            <a:pPr lvl="0"/>
            <a:r>
              <a:rPr lang="en-US" sz="1600" kern="1200" dirty="0" smtClean="0">
                <a:solidFill>
                  <a:srgbClr val="FFFFFF"/>
                </a:solidFill>
              </a:rPr>
              <a:t>Drew Hirshfeld, Deputy Commissioner for Patent Examination Policy</a:t>
            </a:r>
          </a:p>
          <a:p>
            <a:pPr lvl="0"/>
            <a:endParaRPr lang="en-US" sz="1600" kern="1200" dirty="0" smtClean="0">
              <a:solidFill>
                <a:srgbClr val="FFFFFF"/>
              </a:solidFill>
            </a:endParaRPr>
          </a:p>
          <a:p>
            <a:pPr lvl="0"/>
            <a:r>
              <a:rPr lang="en-US" sz="1600" kern="1200" dirty="0" smtClean="0">
                <a:solidFill>
                  <a:srgbClr val="FFFFFF"/>
                </a:solidFill>
              </a:rPr>
              <a:t>Derris Banks, Director, Technology Center 2600</a:t>
            </a:r>
          </a:p>
          <a:p>
            <a:pPr lvl="0"/>
            <a:endParaRPr lang="en-US" sz="1600" kern="1200" dirty="0" smtClean="0">
              <a:solidFill>
                <a:srgbClr val="FFFFFF"/>
              </a:solidFill>
            </a:endParaRPr>
          </a:p>
          <a:p>
            <a:pPr lvl="0"/>
            <a:r>
              <a:rPr lang="en-US" sz="1600" kern="1200" dirty="0" smtClean="0">
                <a:solidFill>
                  <a:srgbClr val="FFFFFF"/>
                </a:solidFill>
              </a:rPr>
              <a:t>Greg Vidovich, Director, Technology Center 3600</a:t>
            </a:r>
            <a:endParaRPr lang="en-US" sz="1600" kern="1200" dirty="0">
              <a:solidFill>
                <a:srgbClr val="FFFFFF"/>
              </a:solidFill>
            </a:endParaRPr>
          </a:p>
        </p:txBody>
      </p:sp>
    </p:spTree>
    <p:extLst>
      <p:ext uri="{BB962C8B-B14F-4D97-AF65-F5344CB8AC3E}">
        <p14:creationId xmlns:p14="http://schemas.microsoft.com/office/powerpoint/2010/main" val="504412644"/>
      </p:ext>
    </p:extLst>
  </p:cSld>
  <p:clrMapOvr>
    <a:masterClrMapping/>
  </p:clrMapOvr>
  <p:transition>
    <p:checke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j-lt"/>
              </a:rPr>
              <a:t>Preliminary </a:t>
            </a:r>
            <a:r>
              <a:rPr lang="en-US" sz="2800" b="1" dirty="0" smtClean="0">
                <a:latin typeface="+mj-lt"/>
              </a:rPr>
              <a:t>Examination Instructions </a:t>
            </a:r>
            <a:r>
              <a:rPr lang="en-US" sz="2800" b="1" dirty="0">
                <a:latin typeface="+mj-lt"/>
              </a:rPr>
              <a:t>for Analyzing Claims with Abstract </a:t>
            </a:r>
            <a:r>
              <a:rPr lang="en-US" sz="2800" b="1" dirty="0" smtClean="0">
                <a:latin typeface="+mj-lt"/>
              </a:rPr>
              <a:t>Ideas</a:t>
            </a:r>
            <a:endParaRPr lang="en-US" sz="2800" b="1" dirty="0">
              <a:latin typeface="+mj-lt"/>
            </a:endParaRPr>
          </a:p>
        </p:txBody>
      </p:sp>
      <p:sp>
        <p:nvSpPr>
          <p:cNvPr id="3" name="Content Placeholder 2"/>
          <p:cNvSpPr>
            <a:spLocks noGrp="1"/>
          </p:cNvSpPr>
          <p:nvPr>
            <p:ph idx="1"/>
          </p:nvPr>
        </p:nvSpPr>
        <p:spPr>
          <a:xfrm>
            <a:off x="609600" y="1676400"/>
            <a:ext cx="7848600" cy="4114800"/>
          </a:xfrm>
        </p:spPr>
        <p:txBody>
          <a:bodyPr/>
          <a:lstStyle/>
          <a:p>
            <a:pPr>
              <a:spcAft>
                <a:spcPts val="600"/>
              </a:spcAft>
            </a:pPr>
            <a:r>
              <a:rPr lang="en-US" sz="2400" dirty="0" smtClean="0">
                <a:solidFill>
                  <a:schemeClr val="tx1"/>
                </a:solidFill>
              </a:rPr>
              <a:t>In </a:t>
            </a:r>
            <a:r>
              <a:rPr lang="en-US" sz="2400" i="1" dirty="0" smtClean="0">
                <a:solidFill>
                  <a:schemeClr val="tx1"/>
                </a:solidFill>
              </a:rPr>
              <a:t>Alice Corp</a:t>
            </a:r>
            <a:r>
              <a:rPr lang="en-US" sz="2400" dirty="0" smtClean="0">
                <a:solidFill>
                  <a:schemeClr val="tx1"/>
                </a:solidFill>
              </a:rPr>
              <a:t>., the </a:t>
            </a:r>
            <a:r>
              <a:rPr lang="en-US" sz="2400" dirty="0">
                <a:solidFill>
                  <a:schemeClr val="tx1"/>
                </a:solidFill>
              </a:rPr>
              <a:t>Supreme Court </a:t>
            </a:r>
            <a:r>
              <a:rPr lang="en-US" sz="2400" dirty="0" smtClean="0">
                <a:solidFill>
                  <a:schemeClr val="tx1"/>
                </a:solidFill>
              </a:rPr>
              <a:t>applied </a:t>
            </a:r>
            <a:r>
              <a:rPr lang="en-US" sz="2400" dirty="0">
                <a:solidFill>
                  <a:schemeClr val="tx1"/>
                </a:solidFill>
              </a:rPr>
              <a:t>the framework set forth in </a:t>
            </a:r>
            <a:r>
              <a:rPr lang="en-US" sz="2400" i="1" dirty="0">
                <a:solidFill>
                  <a:schemeClr val="tx1"/>
                </a:solidFill>
              </a:rPr>
              <a:t>Mayo Collaborative Services v. Prometheus Laboratories, Inc.</a:t>
            </a:r>
            <a:r>
              <a:rPr lang="en-US" sz="2400" dirty="0">
                <a:solidFill>
                  <a:schemeClr val="tx1"/>
                </a:solidFill>
              </a:rPr>
              <a:t>, 566 U.S. __ (2012) (</a:t>
            </a:r>
            <a:r>
              <a:rPr lang="en-US" sz="2400" i="1" dirty="0">
                <a:solidFill>
                  <a:schemeClr val="tx1"/>
                </a:solidFill>
              </a:rPr>
              <a:t>Mayo</a:t>
            </a:r>
            <a:r>
              <a:rPr lang="en-US" sz="2400" dirty="0" smtClean="0">
                <a:solidFill>
                  <a:schemeClr val="tx1"/>
                </a:solidFill>
              </a:rPr>
              <a:t>)</a:t>
            </a:r>
          </a:p>
          <a:p>
            <a:pPr lvl="1">
              <a:spcAft>
                <a:spcPts val="1800"/>
              </a:spcAft>
            </a:pPr>
            <a:r>
              <a:rPr lang="en-US" sz="2000" dirty="0" smtClean="0">
                <a:solidFill>
                  <a:schemeClr val="tx1"/>
                </a:solidFill>
              </a:rPr>
              <a:t>This framework is applicable to all </a:t>
            </a:r>
            <a:r>
              <a:rPr lang="en-US" sz="2000" dirty="0">
                <a:solidFill>
                  <a:schemeClr val="tx1"/>
                </a:solidFill>
              </a:rPr>
              <a:t>claims directed to laws of nature, natural phenomena, and abstract ideas for subject matter eligibility under 35 U.S.C. § </a:t>
            </a:r>
            <a:r>
              <a:rPr lang="en-US" sz="2000" dirty="0" smtClean="0">
                <a:solidFill>
                  <a:schemeClr val="tx1"/>
                </a:solidFill>
              </a:rPr>
              <a:t>101 </a:t>
            </a:r>
          </a:p>
          <a:p>
            <a:r>
              <a:rPr lang="en-US" sz="2400" i="1" dirty="0" smtClean="0">
                <a:solidFill>
                  <a:schemeClr val="tx1"/>
                </a:solidFill>
                <a:ea typeface="Times New Roman"/>
              </a:rPr>
              <a:t>Alice </a:t>
            </a:r>
            <a:r>
              <a:rPr lang="en-US" sz="2400" i="1" dirty="0">
                <a:solidFill>
                  <a:schemeClr val="tx1"/>
                </a:solidFill>
                <a:ea typeface="Times New Roman"/>
              </a:rPr>
              <a:t>Corp.</a:t>
            </a:r>
            <a:r>
              <a:rPr lang="en-US" sz="2400" dirty="0">
                <a:solidFill>
                  <a:schemeClr val="tx1"/>
                </a:solidFill>
                <a:ea typeface="Times New Roman"/>
              </a:rPr>
              <a:t> </a:t>
            </a:r>
            <a:r>
              <a:rPr lang="en-US" sz="2400" u="sng" dirty="0">
                <a:solidFill>
                  <a:schemeClr val="tx1"/>
                </a:solidFill>
                <a:ea typeface="Times New Roman"/>
              </a:rPr>
              <a:t>does not</a:t>
            </a:r>
            <a:r>
              <a:rPr lang="en-US" sz="2400" dirty="0">
                <a:solidFill>
                  <a:schemeClr val="tx1"/>
                </a:solidFill>
                <a:ea typeface="Times New Roman"/>
              </a:rPr>
              <a:t>:</a:t>
            </a:r>
          </a:p>
          <a:p>
            <a:pPr lvl="1"/>
            <a:r>
              <a:rPr lang="en-US" sz="2000" dirty="0">
                <a:solidFill>
                  <a:schemeClr val="tx1"/>
                </a:solidFill>
                <a:ea typeface="Times New Roman"/>
              </a:rPr>
              <a:t>create a </a:t>
            </a:r>
            <a:r>
              <a:rPr lang="en-US" sz="2000" i="1" dirty="0">
                <a:solidFill>
                  <a:schemeClr val="tx1"/>
                </a:solidFill>
                <a:ea typeface="Times New Roman"/>
              </a:rPr>
              <a:t>per se</a:t>
            </a:r>
            <a:r>
              <a:rPr lang="en-US" sz="2000" dirty="0">
                <a:solidFill>
                  <a:schemeClr val="tx1"/>
                </a:solidFill>
                <a:ea typeface="Times New Roman"/>
              </a:rPr>
              <a:t> excluded category of subject matter, such as software or business methods, or</a:t>
            </a:r>
          </a:p>
          <a:p>
            <a:pPr lvl="1">
              <a:spcAft>
                <a:spcPts val="1800"/>
              </a:spcAft>
            </a:pPr>
            <a:r>
              <a:rPr lang="en-US" sz="2000" dirty="0">
                <a:solidFill>
                  <a:schemeClr val="tx1"/>
                </a:solidFill>
                <a:ea typeface="Times New Roman"/>
              </a:rPr>
              <a:t>impose any special requirements for eligibility of software or business </a:t>
            </a:r>
            <a:r>
              <a:rPr lang="en-US" sz="2000" dirty="0" smtClean="0">
                <a:solidFill>
                  <a:schemeClr val="tx1"/>
                </a:solidFill>
                <a:ea typeface="Times New Roman"/>
              </a:rPr>
              <a:t>methods</a:t>
            </a:r>
            <a:endParaRPr lang="en-US" sz="1600" dirty="0">
              <a:solidFill>
                <a:schemeClr val="tx1"/>
              </a:solidFill>
              <a:ea typeface="Times New Roman"/>
            </a:endParaRPr>
          </a:p>
          <a:p>
            <a:pPr lvl="1">
              <a:spcAft>
                <a:spcPts val="1800"/>
              </a:spcAft>
            </a:pPr>
            <a:endParaRPr lang="en-US" sz="2000" dirty="0" smtClean="0">
              <a:solidFill>
                <a:schemeClr val="tx1"/>
              </a:solidFill>
            </a:endParaRPr>
          </a:p>
        </p:txBody>
      </p:sp>
      <p:sp>
        <p:nvSpPr>
          <p:cNvPr id="4" name="Slide Number Placeholder 3"/>
          <p:cNvSpPr>
            <a:spLocks noGrp="1"/>
          </p:cNvSpPr>
          <p:nvPr>
            <p:ph type="sldNum" sz="quarter" idx="11"/>
          </p:nvPr>
        </p:nvSpPr>
        <p:spPr/>
        <p:txBody>
          <a:bodyPr/>
          <a:lstStyle/>
          <a:p>
            <a:pPr>
              <a:defRPr/>
            </a:pPr>
            <a:r>
              <a:rPr lang="en-US" dirty="0" smtClean="0"/>
              <a:t>3</a:t>
            </a:r>
            <a:endParaRPr lang="en-US" dirty="0"/>
          </a:p>
        </p:txBody>
      </p:sp>
    </p:spTree>
    <p:extLst>
      <p:ext uri="{BB962C8B-B14F-4D97-AF65-F5344CB8AC3E}">
        <p14:creationId xmlns:p14="http://schemas.microsoft.com/office/powerpoint/2010/main" val="758475099"/>
      </p:ext>
    </p:extLst>
  </p:cSld>
  <p:clrMapOvr>
    <a:masterClrMapping/>
  </p:clrMapOvr>
  <p:transition>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a:t>
            </a:r>
            <a:r>
              <a:rPr lang="en-US" sz="2800" b="1" dirty="0" smtClean="0">
                <a:solidFill>
                  <a:srgbClr val="FFFFFF"/>
                </a:solidFill>
                <a:latin typeface="+mj-lt"/>
              </a:rPr>
              <a:t>Instructions – Changes from Prior Guidance</a:t>
            </a:r>
            <a:endParaRPr lang="en-US" b="1" dirty="0">
              <a:latin typeface="+mj-lt"/>
            </a:endParaRPr>
          </a:p>
        </p:txBody>
      </p:sp>
      <p:sp>
        <p:nvSpPr>
          <p:cNvPr id="3" name="Content Placeholder 2"/>
          <p:cNvSpPr>
            <a:spLocks noGrp="1"/>
          </p:cNvSpPr>
          <p:nvPr>
            <p:ph idx="1"/>
          </p:nvPr>
        </p:nvSpPr>
        <p:spPr>
          <a:xfrm>
            <a:off x="228600" y="1524000"/>
            <a:ext cx="8610600" cy="4191000"/>
          </a:xfrm>
        </p:spPr>
        <p:txBody>
          <a:bodyPr/>
          <a:lstStyle/>
          <a:p>
            <a:pPr marL="0" indent="0">
              <a:spcAft>
                <a:spcPts val="1800"/>
              </a:spcAft>
              <a:buNone/>
            </a:pPr>
            <a:r>
              <a:rPr lang="en-US" sz="2400" b="1" u="sng" dirty="0" smtClean="0">
                <a:solidFill>
                  <a:schemeClr val="tx1"/>
                </a:solidFill>
              </a:rPr>
              <a:t>Changes from prior guidance:</a:t>
            </a:r>
          </a:p>
          <a:p>
            <a:pPr>
              <a:spcBef>
                <a:spcPts val="0"/>
              </a:spcBef>
              <a:spcAft>
                <a:spcPts val="0"/>
              </a:spcAft>
            </a:pPr>
            <a:r>
              <a:rPr lang="en-US" dirty="0" smtClean="0">
                <a:solidFill>
                  <a:schemeClr val="tx1"/>
                </a:solidFill>
              </a:rPr>
              <a:t>Under </a:t>
            </a:r>
            <a:r>
              <a:rPr lang="en-US" i="1" dirty="0">
                <a:solidFill>
                  <a:schemeClr val="tx1"/>
                </a:solidFill>
              </a:rPr>
              <a:t>Alice Corp., </a:t>
            </a:r>
            <a:r>
              <a:rPr lang="en-US" dirty="0">
                <a:solidFill>
                  <a:schemeClr val="tx1"/>
                </a:solidFill>
              </a:rPr>
              <a:t>the same analysis is used </a:t>
            </a:r>
            <a:r>
              <a:rPr lang="en-US" dirty="0" smtClean="0">
                <a:solidFill>
                  <a:schemeClr val="tx1"/>
                </a:solidFill>
              </a:rPr>
              <a:t>for:</a:t>
            </a:r>
          </a:p>
          <a:p>
            <a:pPr>
              <a:spcBef>
                <a:spcPts val="0"/>
              </a:spcBef>
              <a:spcAft>
                <a:spcPts val="0"/>
              </a:spcAft>
            </a:pPr>
            <a:endParaRPr lang="en-US" dirty="0">
              <a:solidFill>
                <a:schemeClr val="tx1"/>
              </a:solidFill>
            </a:endParaRPr>
          </a:p>
          <a:p>
            <a:pPr marL="857250" lvl="1" indent="-457200">
              <a:spcBef>
                <a:spcPts val="0"/>
              </a:spcBef>
              <a:spcAft>
                <a:spcPts val="0"/>
              </a:spcAft>
              <a:buFont typeface="Courier New" panose="02070309020205020404" pitchFamily="49" charset="0"/>
              <a:buChar char="o"/>
            </a:pPr>
            <a:r>
              <a:rPr lang="en-US" sz="2600" dirty="0" smtClean="0">
                <a:solidFill>
                  <a:schemeClr val="tx1"/>
                </a:solidFill>
              </a:rPr>
              <a:t>all </a:t>
            </a:r>
            <a:r>
              <a:rPr lang="en-US" sz="2600" dirty="0">
                <a:solidFill>
                  <a:schemeClr val="tx1"/>
                </a:solidFill>
              </a:rPr>
              <a:t>types of judicial </a:t>
            </a:r>
            <a:r>
              <a:rPr lang="en-US" sz="2600" dirty="0" smtClean="0">
                <a:solidFill>
                  <a:schemeClr val="tx1"/>
                </a:solidFill>
              </a:rPr>
              <a:t>exceptions</a:t>
            </a:r>
          </a:p>
          <a:p>
            <a:pPr marL="1097280" lvl="2" indent="-457200">
              <a:spcBef>
                <a:spcPts val="0"/>
              </a:spcBef>
              <a:spcAft>
                <a:spcPts val="0"/>
              </a:spcAft>
              <a:buFont typeface="Wingdings" panose="05000000000000000000" pitchFamily="2" charset="2"/>
              <a:buChar char="§"/>
            </a:pPr>
            <a:r>
              <a:rPr lang="en-US" i="1" dirty="0" smtClean="0">
                <a:solidFill>
                  <a:schemeClr val="tx1"/>
                </a:solidFill>
              </a:rPr>
              <a:t>Prior </a:t>
            </a:r>
            <a:r>
              <a:rPr lang="en-US" i="1" dirty="0">
                <a:solidFill>
                  <a:schemeClr val="tx1"/>
                </a:solidFill>
              </a:rPr>
              <a:t>USPTO guidance applied a different analysis to claims with </a:t>
            </a:r>
            <a:r>
              <a:rPr lang="en-US" i="1" dirty="0" smtClean="0">
                <a:solidFill>
                  <a:schemeClr val="tx1"/>
                </a:solidFill>
              </a:rPr>
              <a:t>abstract ideas than </a:t>
            </a:r>
            <a:r>
              <a:rPr lang="en-US" i="1" dirty="0">
                <a:solidFill>
                  <a:schemeClr val="tx1"/>
                </a:solidFill>
              </a:rPr>
              <a:t>to claims with laws of </a:t>
            </a:r>
            <a:r>
              <a:rPr lang="en-US" i="1" dirty="0" smtClean="0">
                <a:solidFill>
                  <a:schemeClr val="tx1"/>
                </a:solidFill>
              </a:rPr>
              <a:t>nature</a:t>
            </a:r>
          </a:p>
          <a:p>
            <a:pPr marL="640080" lvl="2" indent="0">
              <a:spcBef>
                <a:spcPts val="0"/>
              </a:spcBef>
              <a:spcAft>
                <a:spcPts val="0"/>
              </a:spcAft>
              <a:buNone/>
            </a:pPr>
            <a:endParaRPr lang="en-US" sz="1600" i="1" dirty="0">
              <a:solidFill>
                <a:schemeClr val="tx1"/>
              </a:solidFill>
            </a:endParaRPr>
          </a:p>
          <a:p>
            <a:pPr marL="914400" lvl="1" indent="-514350">
              <a:spcBef>
                <a:spcPts val="0"/>
              </a:spcBef>
              <a:spcAft>
                <a:spcPts val="0"/>
              </a:spcAft>
              <a:buFont typeface="Courier New" panose="02070309020205020404" pitchFamily="49" charset="0"/>
              <a:buChar char="o"/>
            </a:pPr>
            <a:r>
              <a:rPr lang="en-US" sz="2600" dirty="0" smtClean="0">
                <a:solidFill>
                  <a:schemeClr val="tx1"/>
                </a:solidFill>
              </a:rPr>
              <a:t>all </a:t>
            </a:r>
            <a:r>
              <a:rPr lang="en-US" sz="2600" dirty="0">
                <a:solidFill>
                  <a:schemeClr val="tx1"/>
                </a:solidFill>
              </a:rPr>
              <a:t>categories of </a:t>
            </a:r>
            <a:r>
              <a:rPr lang="en-US" sz="2600" dirty="0" smtClean="0">
                <a:solidFill>
                  <a:schemeClr val="tx1"/>
                </a:solidFill>
              </a:rPr>
              <a:t>claims</a:t>
            </a:r>
          </a:p>
          <a:p>
            <a:pPr marL="1097280" lvl="2" indent="-457200">
              <a:spcBef>
                <a:spcPts val="0"/>
              </a:spcBef>
              <a:spcAft>
                <a:spcPts val="0"/>
              </a:spcAft>
              <a:buFont typeface="Wingdings" panose="05000000000000000000" pitchFamily="2" charset="2"/>
              <a:buChar char="§"/>
            </a:pPr>
            <a:r>
              <a:rPr lang="en-US" i="1" dirty="0" smtClean="0">
                <a:solidFill>
                  <a:schemeClr val="tx1"/>
                </a:solidFill>
              </a:rPr>
              <a:t>Prior </a:t>
            </a:r>
            <a:r>
              <a:rPr lang="en-US" i="1" dirty="0">
                <a:solidFill>
                  <a:schemeClr val="tx1"/>
                </a:solidFill>
              </a:rPr>
              <a:t>USPTO </a:t>
            </a:r>
            <a:r>
              <a:rPr lang="en-US" i="1" dirty="0" smtClean="0">
                <a:solidFill>
                  <a:schemeClr val="tx1"/>
                </a:solidFill>
              </a:rPr>
              <a:t>guidance </a:t>
            </a:r>
            <a:r>
              <a:rPr lang="en-US" i="1" dirty="0">
                <a:solidFill>
                  <a:schemeClr val="tx1"/>
                </a:solidFill>
              </a:rPr>
              <a:t>applied a different analysis to product claims involving abstract ideas </a:t>
            </a:r>
            <a:r>
              <a:rPr lang="en-US" i="1" dirty="0" smtClean="0">
                <a:solidFill>
                  <a:schemeClr val="tx1"/>
                </a:solidFill>
              </a:rPr>
              <a:t>than </a:t>
            </a:r>
            <a:r>
              <a:rPr lang="en-US" i="1" dirty="0">
                <a:solidFill>
                  <a:schemeClr val="tx1"/>
                </a:solidFill>
              </a:rPr>
              <a:t>to process </a:t>
            </a:r>
            <a:r>
              <a:rPr lang="en-US" i="1" dirty="0" smtClean="0">
                <a:solidFill>
                  <a:schemeClr val="tx1"/>
                </a:solidFill>
              </a:rPr>
              <a:t>claims</a:t>
            </a:r>
            <a:endParaRPr lang="en-US" i="1"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71</a:t>
            </a:fld>
            <a:endParaRPr lang="en-US" dirty="0"/>
          </a:p>
        </p:txBody>
      </p:sp>
    </p:spTree>
    <p:extLst>
      <p:ext uri="{BB962C8B-B14F-4D97-AF65-F5344CB8AC3E}">
        <p14:creationId xmlns:p14="http://schemas.microsoft.com/office/powerpoint/2010/main" val="4231404541"/>
      </p:ext>
    </p:extLst>
  </p:cSld>
  <p:clrMapOvr>
    <a:masterClrMapping/>
  </p:clrMapOvr>
  <p:transition>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FF"/>
                </a:solidFill>
                <a:latin typeface="+mj-lt"/>
              </a:rPr>
              <a:t>Analyzing </a:t>
            </a:r>
            <a:r>
              <a:rPr lang="en-US" sz="2800" b="1" dirty="0">
                <a:solidFill>
                  <a:srgbClr val="FFFFFF"/>
                </a:solidFill>
                <a:latin typeface="+mj-lt"/>
              </a:rPr>
              <a:t>Claims with Abstract </a:t>
            </a:r>
            <a:r>
              <a:rPr lang="en-US" sz="2800" b="1" dirty="0" smtClean="0">
                <a:solidFill>
                  <a:srgbClr val="FFFFFF"/>
                </a:solidFill>
                <a:latin typeface="+mj-lt"/>
              </a:rPr>
              <a:t>Ideas:  Basic Inquiries</a:t>
            </a:r>
            <a:endParaRPr lang="en-US" b="1" dirty="0">
              <a:latin typeface="+mj-lt"/>
            </a:endParaRPr>
          </a:p>
        </p:txBody>
      </p:sp>
      <p:sp>
        <p:nvSpPr>
          <p:cNvPr id="3" name="Content Placeholder 2"/>
          <p:cNvSpPr>
            <a:spLocks noGrp="1"/>
          </p:cNvSpPr>
          <p:nvPr>
            <p:ph idx="1"/>
          </p:nvPr>
        </p:nvSpPr>
        <p:spPr>
          <a:xfrm>
            <a:off x="457200" y="1524000"/>
            <a:ext cx="8382000" cy="4114800"/>
          </a:xfrm>
        </p:spPr>
        <p:txBody>
          <a:bodyPr/>
          <a:lstStyle/>
          <a:p>
            <a:pPr marL="0" indent="0">
              <a:spcAft>
                <a:spcPts val="1800"/>
              </a:spcAft>
              <a:buNone/>
            </a:pPr>
            <a:r>
              <a:rPr lang="en-US" sz="2400" dirty="0" smtClean="0">
                <a:solidFill>
                  <a:schemeClr val="tx1"/>
                </a:solidFill>
              </a:rPr>
              <a:t>The basic </a:t>
            </a:r>
            <a:r>
              <a:rPr lang="en-US" sz="2400" dirty="0">
                <a:solidFill>
                  <a:schemeClr val="tx1"/>
                </a:solidFill>
              </a:rPr>
              <a:t>inquiries to determine subject matter </a:t>
            </a:r>
            <a:r>
              <a:rPr lang="en-US" sz="2400" dirty="0" smtClean="0">
                <a:solidFill>
                  <a:schemeClr val="tx1"/>
                </a:solidFill>
              </a:rPr>
              <a:t>eligibility remain the same:</a:t>
            </a:r>
          </a:p>
          <a:p>
            <a:r>
              <a:rPr lang="en-US" sz="2200" dirty="0" smtClean="0">
                <a:solidFill>
                  <a:schemeClr val="tx1"/>
                </a:solidFill>
              </a:rPr>
              <a:t>Does the </a:t>
            </a:r>
            <a:r>
              <a:rPr lang="en-US" sz="2200" dirty="0">
                <a:solidFill>
                  <a:schemeClr val="tx1"/>
                </a:solidFill>
              </a:rPr>
              <a:t>claim </a:t>
            </a:r>
            <a:r>
              <a:rPr lang="en-US" sz="2200" dirty="0" smtClean="0">
                <a:solidFill>
                  <a:schemeClr val="tx1"/>
                </a:solidFill>
              </a:rPr>
              <a:t>fall within one </a:t>
            </a:r>
            <a:r>
              <a:rPr lang="en-US" sz="2200" dirty="0">
                <a:solidFill>
                  <a:schemeClr val="tx1"/>
                </a:solidFill>
              </a:rPr>
              <a:t>of the four statutory categories of invention, </a:t>
            </a:r>
            <a:r>
              <a:rPr lang="en-US" sz="2200" i="1" dirty="0">
                <a:solidFill>
                  <a:schemeClr val="tx1"/>
                </a:solidFill>
              </a:rPr>
              <a:t>i.e.</a:t>
            </a:r>
            <a:r>
              <a:rPr lang="en-US" sz="2200" dirty="0">
                <a:solidFill>
                  <a:schemeClr val="tx1"/>
                </a:solidFill>
              </a:rPr>
              <a:t>, process, machine, manufacture, or composition of </a:t>
            </a:r>
            <a:r>
              <a:rPr lang="en-US" sz="2200" dirty="0" smtClean="0">
                <a:solidFill>
                  <a:schemeClr val="tx1"/>
                </a:solidFill>
              </a:rPr>
              <a:t>matter? </a:t>
            </a:r>
          </a:p>
          <a:p>
            <a:pPr lvl="1">
              <a:spcAft>
                <a:spcPts val="1200"/>
              </a:spcAft>
              <a:buFont typeface="Courier New" panose="02070309020205020404" pitchFamily="49" charset="0"/>
              <a:buChar char="o"/>
            </a:pPr>
            <a:r>
              <a:rPr lang="en-US" sz="2000" dirty="0" smtClean="0">
                <a:solidFill>
                  <a:schemeClr val="tx1"/>
                </a:solidFill>
              </a:rPr>
              <a:t>If not, the claim must be rejected as </a:t>
            </a:r>
            <a:r>
              <a:rPr lang="en-US" sz="2000" dirty="0">
                <a:solidFill>
                  <a:schemeClr val="tx1"/>
                </a:solidFill>
              </a:rPr>
              <a:t>being directed to non-statutory subject </a:t>
            </a:r>
            <a:r>
              <a:rPr lang="en-US" sz="2000" dirty="0" smtClean="0">
                <a:solidFill>
                  <a:schemeClr val="tx1"/>
                </a:solidFill>
              </a:rPr>
              <a:t>matter</a:t>
            </a:r>
          </a:p>
          <a:p>
            <a:r>
              <a:rPr lang="en-US" sz="2200" dirty="0" smtClean="0">
                <a:solidFill>
                  <a:schemeClr val="tx1"/>
                </a:solidFill>
              </a:rPr>
              <a:t>Is the claim directed to an ineligible abstract idea?</a:t>
            </a:r>
          </a:p>
          <a:p>
            <a:pPr lvl="1">
              <a:buFont typeface="Courier New" panose="02070309020205020404" pitchFamily="49" charset="0"/>
              <a:buChar char="o"/>
            </a:pPr>
            <a:r>
              <a:rPr lang="en-US" sz="2000" dirty="0" smtClean="0">
                <a:solidFill>
                  <a:schemeClr val="tx1"/>
                </a:solidFill>
              </a:rPr>
              <a:t>Examiners </a:t>
            </a:r>
            <a:r>
              <a:rPr lang="en-US" sz="2000" dirty="0">
                <a:solidFill>
                  <a:schemeClr val="tx1"/>
                </a:solidFill>
              </a:rPr>
              <a:t>are provided a two part analysis following the framework set forth in </a:t>
            </a:r>
            <a:r>
              <a:rPr lang="en-US" sz="2000" i="1" dirty="0">
                <a:solidFill>
                  <a:schemeClr val="tx1"/>
                </a:solidFill>
              </a:rPr>
              <a:t>Mayo</a:t>
            </a:r>
            <a:r>
              <a:rPr lang="en-US" sz="2000" dirty="0">
                <a:solidFill>
                  <a:schemeClr val="tx1"/>
                </a:solidFill>
              </a:rPr>
              <a:t> and relied upon in </a:t>
            </a:r>
            <a:r>
              <a:rPr lang="en-US" sz="2000" i="1" dirty="0">
                <a:solidFill>
                  <a:schemeClr val="tx1"/>
                </a:solidFill>
              </a:rPr>
              <a:t>Alice Corp.</a:t>
            </a:r>
            <a:r>
              <a:rPr lang="en-US" sz="2000" dirty="0">
                <a:solidFill>
                  <a:schemeClr val="tx1"/>
                </a:solidFill>
              </a:rPr>
              <a:t> </a:t>
            </a:r>
            <a:r>
              <a:rPr lang="en-US" sz="2000" dirty="0" smtClean="0">
                <a:solidFill>
                  <a:schemeClr val="tx1"/>
                </a:solidFill>
              </a:rPr>
              <a:t> This analysis determines whether the claim is directed to a patent-eligible application of an abstract idea or to the (ineligible) abstract idea itself</a:t>
            </a:r>
          </a:p>
          <a:p>
            <a:endParaRPr lang="en-US" sz="2400" dirty="0"/>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72</a:t>
            </a:fld>
            <a:endParaRPr lang="en-US" dirty="0"/>
          </a:p>
        </p:txBody>
      </p:sp>
    </p:spTree>
    <p:extLst>
      <p:ext uri="{BB962C8B-B14F-4D97-AF65-F5344CB8AC3E}">
        <p14:creationId xmlns:p14="http://schemas.microsoft.com/office/powerpoint/2010/main" val="1749121340"/>
      </p:ext>
    </p:extLst>
  </p:cSld>
  <p:clrMapOvr>
    <a:masterClrMapping/>
  </p:clrMapOvr>
  <p:transition>
    <p:cov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for Analyzing Claims with Abstract Ideas</a:t>
            </a:r>
            <a:endParaRPr lang="en-US" b="1" dirty="0">
              <a:latin typeface="+mj-lt"/>
            </a:endParaRPr>
          </a:p>
        </p:txBody>
      </p:sp>
      <p:sp>
        <p:nvSpPr>
          <p:cNvPr id="3" name="Content Placeholder 2"/>
          <p:cNvSpPr>
            <a:spLocks noGrp="1"/>
          </p:cNvSpPr>
          <p:nvPr>
            <p:ph idx="1"/>
          </p:nvPr>
        </p:nvSpPr>
        <p:spPr>
          <a:xfrm>
            <a:off x="381000" y="1524000"/>
            <a:ext cx="8382000" cy="4114800"/>
          </a:xfrm>
        </p:spPr>
        <p:txBody>
          <a:bodyPr/>
          <a:lstStyle/>
          <a:p>
            <a:pPr marL="0" indent="0" algn="ctr">
              <a:spcAft>
                <a:spcPts val="1800"/>
              </a:spcAft>
              <a:buNone/>
            </a:pPr>
            <a:r>
              <a:rPr lang="en-US" sz="2600" b="1" u="sng" dirty="0">
                <a:solidFill>
                  <a:srgbClr val="00B050"/>
                </a:solidFill>
              </a:rPr>
              <a:t>Two-part Analysis for Abstract Ideas</a:t>
            </a:r>
            <a:endParaRPr lang="en-US" sz="2600" dirty="0">
              <a:solidFill>
                <a:srgbClr val="00B050"/>
              </a:solidFill>
            </a:endParaRPr>
          </a:p>
          <a:p>
            <a:pPr>
              <a:spcAft>
                <a:spcPts val="1800"/>
              </a:spcAft>
            </a:pPr>
            <a:r>
              <a:rPr lang="en-US" b="1" u="sng" dirty="0" smtClean="0">
                <a:solidFill>
                  <a:schemeClr val="tx1"/>
                </a:solidFill>
              </a:rPr>
              <a:t>Part </a:t>
            </a:r>
            <a:r>
              <a:rPr lang="en-US" b="1" u="sng" dirty="0">
                <a:solidFill>
                  <a:schemeClr val="tx1"/>
                </a:solidFill>
              </a:rPr>
              <a:t>1</a:t>
            </a:r>
            <a:r>
              <a:rPr lang="en-US" dirty="0">
                <a:solidFill>
                  <a:schemeClr val="tx1"/>
                </a:solidFill>
              </a:rPr>
              <a:t>:  Determine whether the claim is directed to an abstract </a:t>
            </a:r>
            <a:r>
              <a:rPr lang="en-US" dirty="0" smtClean="0">
                <a:solidFill>
                  <a:schemeClr val="tx1"/>
                </a:solidFill>
              </a:rPr>
              <a:t>idea</a:t>
            </a:r>
            <a:endParaRPr lang="en-US" b="1" u="sng" dirty="0" smtClean="0">
              <a:solidFill>
                <a:schemeClr val="tx1"/>
              </a:solidFill>
            </a:endParaRPr>
          </a:p>
          <a:p>
            <a:pPr>
              <a:spcAft>
                <a:spcPts val="1800"/>
              </a:spcAft>
            </a:pPr>
            <a:r>
              <a:rPr lang="en-US" b="1" u="sng" dirty="0" smtClean="0">
                <a:solidFill>
                  <a:schemeClr val="tx1"/>
                </a:solidFill>
              </a:rPr>
              <a:t>Part 2</a:t>
            </a:r>
            <a:r>
              <a:rPr lang="en-US" dirty="0" smtClean="0">
                <a:solidFill>
                  <a:schemeClr val="tx1"/>
                </a:solidFill>
              </a:rPr>
              <a:t>:  If so, determine whether any element, or combination of elements, in the claim is sufficient to ensure that the claim amounts to </a:t>
            </a:r>
            <a:r>
              <a:rPr lang="en-US" b="1" dirty="0" smtClean="0">
                <a:solidFill>
                  <a:schemeClr val="tx1"/>
                </a:solidFill>
              </a:rPr>
              <a:t>significantly more</a:t>
            </a:r>
            <a:r>
              <a:rPr lang="en-US" dirty="0" smtClean="0">
                <a:solidFill>
                  <a:schemeClr val="tx1"/>
                </a:solidFill>
              </a:rPr>
              <a:t> than the abstract idea itself</a:t>
            </a:r>
          </a:p>
          <a:p>
            <a:pPr lvl="1">
              <a:buFont typeface="Courier New" panose="02070309020205020404" pitchFamily="49" charset="0"/>
              <a:buChar char="o"/>
            </a:pPr>
            <a:r>
              <a:rPr lang="en-US" sz="2400" dirty="0" smtClean="0">
                <a:solidFill>
                  <a:schemeClr val="tx1"/>
                </a:solidFill>
              </a:rPr>
              <a:t>The claim is analyzed as a whole by considering all claim elements, both individually and in combination</a:t>
            </a:r>
            <a:endParaRPr lang="en-US" sz="2400"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73</a:t>
            </a:fld>
            <a:endParaRPr lang="en-US" dirty="0"/>
          </a:p>
        </p:txBody>
      </p:sp>
    </p:spTree>
    <p:extLst>
      <p:ext uri="{BB962C8B-B14F-4D97-AF65-F5344CB8AC3E}">
        <p14:creationId xmlns:p14="http://schemas.microsoft.com/office/powerpoint/2010/main" val="2393971335"/>
      </p:ext>
    </p:extLst>
  </p:cSld>
  <p:clrMapOvr>
    <a:masterClrMapping/>
  </p:clrMapOvr>
  <p:transition>
    <p:cove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a:t>
            </a:r>
            <a:r>
              <a:rPr lang="en-US" sz="2800" b="1" dirty="0" smtClean="0">
                <a:solidFill>
                  <a:srgbClr val="FFFFFF"/>
                </a:solidFill>
                <a:latin typeface="+mj-lt"/>
              </a:rPr>
              <a:t> − </a:t>
            </a:r>
            <a:br>
              <a:rPr lang="en-US" sz="2800" b="1" dirty="0" smtClean="0">
                <a:solidFill>
                  <a:srgbClr val="FFFFFF"/>
                </a:solidFill>
                <a:latin typeface="+mj-lt"/>
              </a:rPr>
            </a:br>
            <a:r>
              <a:rPr lang="en-US" sz="2800" b="1" dirty="0" smtClean="0">
                <a:solidFill>
                  <a:srgbClr val="FFFFFF"/>
                </a:solidFill>
                <a:latin typeface="+mj-lt"/>
              </a:rPr>
              <a:t>Part 1</a:t>
            </a:r>
            <a:endParaRPr lang="en-US" b="1" dirty="0">
              <a:latin typeface="+mj-lt"/>
            </a:endParaRPr>
          </a:p>
        </p:txBody>
      </p:sp>
      <p:sp>
        <p:nvSpPr>
          <p:cNvPr id="3" name="Content Placeholder 2"/>
          <p:cNvSpPr>
            <a:spLocks noGrp="1"/>
          </p:cNvSpPr>
          <p:nvPr>
            <p:ph idx="1"/>
          </p:nvPr>
        </p:nvSpPr>
        <p:spPr>
          <a:xfrm>
            <a:off x="381000" y="1676400"/>
            <a:ext cx="8382000" cy="4114800"/>
          </a:xfrm>
        </p:spPr>
        <p:txBody>
          <a:bodyPr/>
          <a:lstStyle/>
          <a:p>
            <a:pPr marL="0" indent="0">
              <a:spcAft>
                <a:spcPts val="1800"/>
              </a:spcAft>
              <a:buNone/>
            </a:pPr>
            <a:r>
              <a:rPr lang="en-US" sz="2400" b="1" u="sng" dirty="0" smtClean="0">
                <a:solidFill>
                  <a:schemeClr val="tx1"/>
                </a:solidFill>
              </a:rPr>
              <a:t>Part 1:  Abstract Ideas</a:t>
            </a:r>
            <a:endParaRPr lang="en-US" sz="2400" b="1" u="sng" dirty="0">
              <a:solidFill>
                <a:schemeClr val="tx1"/>
              </a:solidFill>
            </a:endParaRPr>
          </a:p>
          <a:p>
            <a:pPr>
              <a:spcAft>
                <a:spcPts val="1800"/>
              </a:spcAft>
            </a:pPr>
            <a:r>
              <a:rPr lang="en-US" dirty="0" smtClean="0">
                <a:solidFill>
                  <a:schemeClr val="tx1"/>
                </a:solidFill>
              </a:rPr>
              <a:t>At some </a:t>
            </a:r>
            <a:r>
              <a:rPr lang="en-US" dirty="0">
                <a:solidFill>
                  <a:schemeClr val="tx1"/>
                </a:solidFill>
              </a:rPr>
              <a:t>level, all inventions embody, use, reflect, rest </a:t>
            </a:r>
            <a:r>
              <a:rPr lang="en-US" dirty="0" smtClean="0">
                <a:solidFill>
                  <a:schemeClr val="tx1"/>
                </a:solidFill>
              </a:rPr>
              <a:t>upon, </a:t>
            </a:r>
            <a:r>
              <a:rPr lang="en-US" dirty="0">
                <a:solidFill>
                  <a:schemeClr val="tx1"/>
                </a:solidFill>
              </a:rPr>
              <a:t>or apply abstract ideas and the other </a:t>
            </a:r>
            <a:r>
              <a:rPr lang="en-US" dirty="0" smtClean="0">
                <a:solidFill>
                  <a:schemeClr val="tx1"/>
                </a:solidFill>
              </a:rPr>
              <a:t>exceptions</a:t>
            </a:r>
          </a:p>
          <a:p>
            <a:pPr marL="0" indent="0">
              <a:spcAft>
                <a:spcPts val="1800"/>
              </a:spcAft>
              <a:buNone/>
            </a:pPr>
            <a:endParaRPr lang="en-US" dirty="0" smtClean="0">
              <a:solidFill>
                <a:schemeClr val="tx1"/>
              </a:solidFill>
            </a:endParaRPr>
          </a:p>
          <a:p>
            <a:pPr>
              <a:spcAft>
                <a:spcPts val="1800"/>
              </a:spcAft>
            </a:pPr>
            <a:r>
              <a:rPr lang="en-US" dirty="0" smtClean="0">
                <a:solidFill>
                  <a:schemeClr val="tx1"/>
                </a:solidFill>
              </a:rPr>
              <a:t>However, an </a:t>
            </a:r>
            <a:r>
              <a:rPr lang="en-US" dirty="0">
                <a:solidFill>
                  <a:schemeClr val="tx1"/>
                </a:solidFill>
              </a:rPr>
              <a:t>invention is not rendered ineligible simply because it involves an abstract </a:t>
            </a:r>
            <a:r>
              <a:rPr lang="en-US" dirty="0" smtClean="0">
                <a:solidFill>
                  <a:schemeClr val="tx1"/>
                </a:solidFill>
              </a:rPr>
              <a:t>concept - inventions </a:t>
            </a:r>
            <a:r>
              <a:rPr lang="en-US" dirty="0">
                <a:solidFill>
                  <a:schemeClr val="tx1"/>
                </a:solidFill>
              </a:rPr>
              <a:t>that </a:t>
            </a:r>
            <a:r>
              <a:rPr lang="en-US" dirty="0" smtClean="0">
                <a:solidFill>
                  <a:schemeClr val="tx1"/>
                </a:solidFill>
              </a:rPr>
              <a:t>apply </a:t>
            </a:r>
            <a:r>
              <a:rPr lang="en-US" dirty="0">
                <a:solidFill>
                  <a:schemeClr val="tx1"/>
                </a:solidFill>
              </a:rPr>
              <a:t>the abstract idea in a meaningful way are </a:t>
            </a:r>
            <a:r>
              <a:rPr lang="en-US" dirty="0" smtClean="0">
                <a:solidFill>
                  <a:schemeClr val="tx1"/>
                </a:solidFill>
              </a:rPr>
              <a:t>eligible</a:t>
            </a:r>
          </a:p>
          <a:p>
            <a:pPr>
              <a:spcAft>
                <a:spcPts val="1800"/>
              </a:spcAft>
            </a:pPr>
            <a:endParaRPr lang="en-US" sz="2400" dirty="0">
              <a:solidFill>
                <a:schemeClr val="tx1"/>
              </a:solidFill>
            </a:endParaRPr>
          </a:p>
          <a:p>
            <a:pPr>
              <a:spcAft>
                <a:spcPts val="1800"/>
              </a:spcAft>
            </a:pPr>
            <a:endParaRPr lang="en-US" sz="2400" dirty="0" smtClean="0">
              <a:solidFill>
                <a:schemeClr val="tx1"/>
              </a:solidFill>
            </a:endParaRPr>
          </a:p>
          <a:p>
            <a:endParaRPr lang="en-US" sz="2400"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74</a:t>
            </a:fld>
            <a:endParaRPr lang="en-US" dirty="0"/>
          </a:p>
        </p:txBody>
      </p:sp>
    </p:spTree>
    <p:extLst>
      <p:ext uri="{BB962C8B-B14F-4D97-AF65-F5344CB8AC3E}">
        <p14:creationId xmlns:p14="http://schemas.microsoft.com/office/powerpoint/2010/main" val="2743161065"/>
      </p:ext>
    </p:extLst>
  </p:cSld>
  <p:clrMapOvr>
    <a:masterClrMapping/>
  </p:clrMapOvr>
  <p:transition>
    <p:cov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 </a:t>
            </a:r>
            <a:br>
              <a:rPr lang="en-US" sz="2800" b="1" dirty="0">
                <a:solidFill>
                  <a:srgbClr val="FFFFFF"/>
                </a:solidFill>
                <a:latin typeface="+mj-lt"/>
              </a:rPr>
            </a:br>
            <a:r>
              <a:rPr lang="en-US" sz="2800" b="1" dirty="0">
                <a:solidFill>
                  <a:srgbClr val="FFFFFF"/>
                </a:solidFill>
                <a:latin typeface="+mj-lt"/>
              </a:rPr>
              <a:t>Part 1</a:t>
            </a:r>
            <a:endParaRPr lang="en-US" b="1" dirty="0">
              <a:latin typeface="+mj-lt"/>
            </a:endParaRPr>
          </a:p>
        </p:txBody>
      </p:sp>
      <p:sp>
        <p:nvSpPr>
          <p:cNvPr id="3" name="Content Placeholder 2"/>
          <p:cNvSpPr>
            <a:spLocks noGrp="1"/>
          </p:cNvSpPr>
          <p:nvPr>
            <p:ph idx="1"/>
          </p:nvPr>
        </p:nvSpPr>
        <p:spPr>
          <a:xfrm>
            <a:off x="381000" y="1676400"/>
            <a:ext cx="8382000" cy="4114800"/>
          </a:xfrm>
        </p:spPr>
        <p:txBody>
          <a:bodyPr/>
          <a:lstStyle/>
          <a:p>
            <a:pPr marL="0" lvl="0" indent="0">
              <a:spcAft>
                <a:spcPts val="1800"/>
              </a:spcAft>
              <a:buNone/>
            </a:pPr>
            <a:r>
              <a:rPr lang="en-US" sz="2400" b="1" u="sng" dirty="0">
                <a:solidFill>
                  <a:schemeClr val="tx1"/>
                </a:solidFill>
              </a:rPr>
              <a:t>Part 1:  Abstract </a:t>
            </a:r>
            <a:r>
              <a:rPr lang="en-US" sz="2400" b="1" u="sng" dirty="0" smtClean="0">
                <a:solidFill>
                  <a:schemeClr val="tx1"/>
                </a:solidFill>
              </a:rPr>
              <a:t>Ideas</a:t>
            </a:r>
          </a:p>
          <a:p>
            <a:pPr>
              <a:spcAft>
                <a:spcPts val="1800"/>
              </a:spcAft>
            </a:pPr>
            <a:r>
              <a:rPr lang="en-US" sz="2400" dirty="0" smtClean="0">
                <a:solidFill>
                  <a:schemeClr val="tx1"/>
                </a:solidFill>
                <a:ea typeface="Times New Roman"/>
              </a:rPr>
              <a:t>Examples </a:t>
            </a:r>
            <a:r>
              <a:rPr lang="en-US" sz="2400" dirty="0">
                <a:solidFill>
                  <a:schemeClr val="tx1"/>
                </a:solidFill>
                <a:ea typeface="Times New Roman"/>
              </a:rPr>
              <a:t>of abstract ideas referenced in </a:t>
            </a:r>
            <a:r>
              <a:rPr lang="en-US" sz="2400" i="1" dirty="0">
                <a:solidFill>
                  <a:schemeClr val="tx1"/>
                </a:solidFill>
                <a:ea typeface="Times New Roman"/>
              </a:rPr>
              <a:t>Alice Corp.</a:t>
            </a:r>
            <a:r>
              <a:rPr lang="en-US" sz="2400" dirty="0">
                <a:solidFill>
                  <a:schemeClr val="tx1"/>
                </a:solidFill>
                <a:ea typeface="Times New Roman"/>
              </a:rPr>
              <a:t> include: </a:t>
            </a:r>
          </a:p>
          <a:p>
            <a:pPr marR="114300" lvl="1">
              <a:spcBef>
                <a:spcPts val="0"/>
              </a:spcBef>
              <a:spcAft>
                <a:spcPts val="600"/>
              </a:spcAft>
              <a:buFont typeface="Courier New" panose="02070309020205020404" pitchFamily="49" charset="0"/>
              <a:buChar char="o"/>
            </a:pPr>
            <a:r>
              <a:rPr lang="en-US" sz="2000" dirty="0">
                <a:solidFill>
                  <a:schemeClr val="tx1"/>
                </a:solidFill>
                <a:ea typeface="Times New Roman"/>
              </a:rPr>
              <a:t>Fundamental economic practices; </a:t>
            </a:r>
          </a:p>
          <a:p>
            <a:pPr marR="114300" lvl="1">
              <a:spcBef>
                <a:spcPts val="0"/>
              </a:spcBef>
              <a:spcAft>
                <a:spcPts val="600"/>
              </a:spcAft>
              <a:buFont typeface="Courier New" panose="02070309020205020404" pitchFamily="49" charset="0"/>
              <a:buChar char="o"/>
            </a:pPr>
            <a:r>
              <a:rPr lang="en-US" sz="2000" dirty="0">
                <a:solidFill>
                  <a:schemeClr val="tx1"/>
                </a:solidFill>
                <a:ea typeface="Times New Roman"/>
              </a:rPr>
              <a:t>Certain methods of organizing human activities; </a:t>
            </a:r>
          </a:p>
          <a:p>
            <a:pPr marR="114300" lvl="1">
              <a:spcBef>
                <a:spcPts val="0"/>
              </a:spcBef>
              <a:spcAft>
                <a:spcPts val="600"/>
              </a:spcAft>
              <a:buFont typeface="Courier New" panose="02070309020205020404" pitchFamily="49" charset="0"/>
              <a:buChar char="o"/>
            </a:pPr>
            <a:r>
              <a:rPr lang="en-US" sz="2000" dirty="0">
                <a:solidFill>
                  <a:schemeClr val="tx1"/>
                </a:solidFill>
                <a:ea typeface="Times New Roman"/>
              </a:rPr>
              <a:t>“[A]n idea of itself”; and, </a:t>
            </a:r>
          </a:p>
          <a:p>
            <a:pPr marR="114300" lvl="1">
              <a:spcBef>
                <a:spcPts val="0"/>
              </a:spcBef>
              <a:spcAft>
                <a:spcPts val="1200"/>
              </a:spcAft>
              <a:buFont typeface="Courier New" panose="02070309020205020404" pitchFamily="49" charset="0"/>
              <a:buChar char="o"/>
            </a:pPr>
            <a:r>
              <a:rPr lang="en-US" sz="2000" dirty="0">
                <a:solidFill>
                  <a:schemeClr val="tx1"/>
                </a:solidFill>
                <a:ea typeface="Times New Roman"/>
              </a:rPr>
              <a:t>Mathematical </a:t>
            </a:r>
            <a:r>
              <a:rPr lang="en-US" sz="2000" dirty="0" smtClean="0">
                <a:solidFill>
                  <a:schemeClr val="tx1"/>
                </a:solidFill>
                <a:ea typeface="Times New Roman"/>
              </a:rPr>
              <a:t>relationships/formulas </a:t>
            </a:r>
            <a:endParaRPr lang="en-US" sz="2000" dirty="0">
              <a:solidFill>
                <a:schemeClr val="tx1"/>
              </a:solidFill>
              <a:ea typeface="Times New Roman"/>
            </a:endParaRPr>
          </a:p>
          <a:p>
            <a:pPr marR="114300">
              <a:spcBef>
                <a:spcPts val="1800"/>
              </a:spcBef>
              <a:spcAft>
                <a:spcPts val="600"/>
              </a:spcAft>
            </a:pPr>
            <a:r>
              <a:rPr lang="en-US" sz="2400" dirty="0" smtClean="0">
                <a:solidFill>
                  <a:schemeClr val="tx1"/>
                </a:solidFill>
                <a:ea typeface="Times New Roman"/>
              </a:rPr>
              <a:t>For claims </a:t>
            </a:r>
            <a:r>
              <a:rPr lang="en-US" sz="2400" dirty="0">
                <a:solidFill>
                  <a:schemeClr val="tx1"/>
                </a:solidFill>
                <a:ea typeface="Times New Roman"/>
              </a:rPr>
              <a:t>that include abstract </a:t>
            </a:r>
            <a:r>
              <a:rPr lang="en-US" sz="2400" dirty="0" smtClean="0">
                <a:solidFill>
                  <a:schemeClr val="tx1"/>
                </a:solidFill>
                <a:ea typeface="Times New Roman"/>
              </a:rPr>
              <a:t>ideas, the examiner proceeds to </a:t>
            </a:r>
            <a:r>
              <a:rPr lang="en-US" sz="2400" b="1" dirty="0" smtClean="0">
                <a:solidFill>
                  <a:schemeClr val="tx1"/>
                </a:solidFill>
                <a:ea typeface="Times New Roman"/>
              </a:rPr>
              <a:t>Part </a:t>
            </a:r>
            <a:r>
              <a:rPr lang="en-US" sz="2400" b="1" dirty="0">
                <a:solidFill>
                  <a:schemeClr val="tx1"/>
                </a:solidFill>
                <a:ea typeface="Times New Roman"/>
              </a:rPr>
              <a:t>2 </a:t>
            </a:r>
            <a:r>
              <a:rPr lang="en-US" sz="2400" dirty="0" smtClean="0">
                <a:solidFill>
                  <a:schemeClr val="tx1"/>
                </a:solidFill>
                <a:ea typeface="Times New Roman"/>
              </a:rPr>
              <a:t>to </a:t>
            </a:r>
            <a:r>
              <a:rPr lang="en-US" sz="2400" dirty="0">
                <a:solidFill>
                  <a:schemeClr val="tx1"/>
                </a:solidFill>
                <a:ea typeface="Times New Roman"/>
              </a:rPr>
              <a:t>determine whether the abstract idea has been applied in an eligible </a:t>
            </a:r>
            <a:r>
              <a:rPr lang="en-US" sz="2400" dirty="0" smtClean="0">
                <a:solidFill>
                  <a:schemeClr val="tx1"/>
                </a:solidFill>
                <a:ea typeface="Times New Roman"/>
              </a:rPr>
              <a:t>manner</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75</a:t>
            </a:fld>
            <a:endParaRPr lang="en-US" dirty="0"/>
          </a:p>
        </p:txBody>
      </p:sp>
    </p:spTree>
    <p:extLst>
      <p:ext uri="{BB962C8B-B14F-4D97-AF65-F5344CB8AC3E}">
        <p14:creationId xmlns:p14="http://schemas.microsoft.com/office/powerpoint/2010/main" val="132916392"/>
      </p:ext>
    </p:extLst>
  </p:cSld>
  <p:clrMapOvr>
    <a:masterClrMapping/>
  </p:clrMapOvr>
  <p:transition>
    <p:cov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 </a:t>
            </a:r>
            <a:br>
              <a:rPr lang="en-US" sz="2800" b="1" dirty="0">
                <a:solidFill>
                  <a:srgbClr val="FFFFFF"/>
                </a:solidFill>
                <a:latin typeface="+mj-lt"/>
              </a:rPr>
            </a:br>
            <a:r>
              <a:rPr lang="en-US" sz="2800" b="1" dirty="0">
                <a:solidFill>
                  <a:srgbClr val="FFFFFF"/>
                </a:solidFill>
                <a:latin typeface="+mj-lt"/>
              </a:rPr>
              <a:t>Part </a:t>
            </a:r>
            <a:r>
              <a:rPr lang="en-US" sz="2800" b="1" dirty="0" smtClean="0">
                <a:solidFill>
                  <a:srgbClr val="FFFFFF"/>
                </a:solidFill>
                <a:latin typeface="+mj-lt"/>
              </a:rPr>
              <a:t>2</a:t>
            </a:r>
            <a:endParaRPr lang="en-US" b="1" dirty="0">
              <a:latin typeface="+mj-lt"/>
            </a:endParaRPr>
          </a:p>
        </p:txBody>
      </p:sp>
      <p:sp>
        <p:nvSpPr>
          <p:cNvPr id="3" name="Content Placeholder 2"/>
          <p:cNvSpPr>
            <a:spLocks noGrp="1"/>
          </p:cNvSpPr>
          <p:nvPr>
            <p:ph idx="1"/>
          </p:nvPr>
        </p:nvSpPr>
        <p:spPr>
          <a:xfrm>
            <a:off x="457200" y="1676400"/>
            <a:ext cx="7772400" cy="4114800"/>
          </a:xfrm>
        </p:spPr>
        <p:txBody>
          <a:bodyPr/>
          <a:lstStyle/>
          <a:p>
            <a:pPr marL="0" lvl="1" indent="0">
              <a:spcAft>
                <a:spcPts val="1800"/>
              </a:spcAft>
              <a:buNone/>
            </a:pPr>
            <a:r>
              <a:rPr lang="en-US" sz="2400" b="1" u="sng" dirty="0" smtClean="0">
                <a:solidFill>
                  <a:schemeClr val="tx1"/>
                </a:solidFill>
              </a:rPr>
              <a:t>Part 2:  Significantly More?</a:t>
            </a:r>
          </a:p>
          <a:p>
            <a:pPr marL="342900" lvl="1" indent="-342900">
              <a:spcAft>
                <a:spcPts val="600"/>
              </a:spcAft>
              <a:buFont typeface="Arial" panose="020B0604020202020204" pitchFamily="34" charset="0"/>
              <a:buChar char="•"/>
            </a:pPr>
            <a:r>
              <a:rPr lang="en-US" dirty="0" smtClean="0">
                <a:solidFill>
                  <a:schemeClr val="tx1"/>
                </a:solidFill>
              </a:rPr>
              <a:t>For Part 2, examiners determine </a:t>
            </a:r>
            <a:r>
              <a:rPr lang="en-US" dirty="0">
                <a:solidFill>
                  <a:schemeClr val="tx1"/>
                </a:solidFill>
              </a:rPr>
              <a:t>whether any element, or combination of elements, in the claim is sufficient to ensure that the claim amounts to </a:t>
            </a:r>
            <a:r>
              <a:rPr lang="en-US" b="1" dirty="0">
                <a:solidFill>
                  <a:schemeClr val="tx1"/>
                </a:solidFill>
              </a:rPr>
              <a:t>significantly more</a:t>
            </a:r>
            <a:r>
              <a:rPr lang="en-US" dirty="0">
                <a:solidFill>
                  <a:schemeClr val="tx1"/>
                </a:solidFill>
              </a:rPr>
              <a:t> than the abstract idea </a:t>
            </a:r>
            <a:r>
              <a:rPr lang="en-US" dirty="0" smtClean="0">
                <a:solidFill>
                  <a:schemeClr val="tx1"/>
                </a:solidFill>
              </a:rPr>
              <a:t>itself</a:t>
            </a:r>
          </a:p>
          <a:p>
            <a:pPr lvl="1">
              <a:buFont typeface="Courier New" panose="02070309020205020404" pitchFamily="49" charset="0"/>
              <a:buChar char="o"/>
            </a:pPr>
            <a:r>
              <a:rPr lang="en-US" sz="2400" dirty="0" smtClean="0">
                <a:solidFill>
                  <a:schemeClr val="tx1"/>
                </a:solidFill>
              </a:rPr>
              <a:t>In other words, are there other limitations in the claim that show a patent-eligible application of the abstract idea, e.g., more than a mere instruction to apply the abstract idea? </a:t>
            </a:r>
            <a:endParaRPr lang="en-US" sz="2400"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76</a:t>
            </a:fld>
            <a:endParaRPr lang="en-US" dirty="0"/>
          </a:p>
        </p:txBody>
      </p:sp>
    </p:spTree>
    <p:extLst>
      <p:ext uri="{BB962C8B-B14F-4D97-AF65-F5344CB8AC3E}">
        <p14:creationId xmlns:p14="http://schemas.microsoft.com/office/powerpoint/2010/main" val="1236077994"/>
      </p:ext>
    </p:extLst>
  </p:cSld>
  <p:clrMapOvr>
    <a:masterClrMapping/>
  </p:clrMapOvr>
  <p:transition>
    <p:cov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 </a:t>
            </a:r>
            <a:br>
              <a:rPr lang="en-US" sz="2800" b="1" dirty="0">
                <a:solidFill>
                  <a:srgbClr val="FFFFFF"/>
                </a:solidFill>
                <a:latin typeface="+mj-lt"/>
              </a:rPr>
            </a:br>
            <a:r>
              <a:rPr lang="en-US" sz="2800" b="1" dirty="0">
                <a:solidFill>
                  <a:srgbClr val="FFFFFF"/>
                </a:solidFill>
                <a:latin typeface="+mj-lt"/>
              </a:rPr>
              <a:t>Part 2</a:t>
            </a:r>
            <a:endParaRPr lang="en-US" b="1" dirty="0">
              <a:latin typeface="+mj-lt"/>
            </a:endParaRPr>
          </a:p>
        </p:txBody>
      </p:sp>
      <p:sp>
        <p:nvSpPr>
          <p:cNvPr id="3" name="Content Placeholder 2"/>
          <p:cNvSpPr>
            <a:spLocks noGrp="1"/>
          </p:cNvSpPr>
          <p:nvPr>
            <p:ph idx="1"/>
          </p:nvPr>
        </p:nvSpPr>
        <p:spPr>
          <a:xfrm>
            <a:off x="457200" y="1676400"/>
            <a:ext cx="8382000" cy="4495800"/>
          </a:xfrm>
        </p:spPr>
        <p:txBody>
          <a:bodyPr/>
          <a:lstStyle/>
          <a:p>
            <a:pPr marL="0" lvl="1" indent="0">
              <a:spcAft>
                <a:spcPts val="1800"/>
              </a:spcAft>
              <a:buNone/>
            </a:pPr>
            <a:r>
              <a:rPr lang="en-US" sz="2400" b="1" u="sng" dirty="0">
                <a:solidFill>
                  <a:schemeClr val="tx1"/>
                </a:solidFill>
              </a:rPr>
              <a:t>Part 2:  Significantly More?</a:t>
            </a:r>
          </a:p>
          <a:p>
            <a:pPr>
              <a:spcAft>
                <a:spcPts val="1800"/>
              </a:spcAft>
            </a:pPr>
            <a:r>
              <a:rPr lang="en-US" dirty="0" smtClean="0">
                <a:solidFill>
                  <a:schemeClr val="tx1"/>
                </a:solidFill>
              </a:rPr>
              <a:t>Limitations </a:t>
            </a:r>
            <a:r>
              <a:rPr lang="en-US" dirty="0">
                <a:solidFill>
                  <a:schemeClr val="tx1"/>
                </a:solidFill>
              </a:rPr>
              <a:t>referenced in </a:t>
            </a:r>
            <a:r>
              <a:rPr lang="en-US" i="1" dirty="0">
                <a:solidFill>
                  <a:schemeClr val="tx1"/>
                </a:solidFill>
              </a:rPr>
              <a:t>Alice Corp.</a:t>
            </a:r>
            <a:r>
              <a:rPr lang="en-US" dirty="0">
                <a:solidFill>
                  <a:schemeClr val="tx1"/>
                </a:solidFill>
              </a:rPr>
              <a:t> that may be enough to qualify as “significantly more” when recited in a claim with an abstract </a:t>
            </a:r>
            <a:r>
              <a:rPr lang="en-US" dirty="0" smtClean="0">
                <a:solidFill>
                  <a:schemeClr val="tx1"/>
                </a:solidFill>
              </a:rPr>
              <a:t>idea:</a:t>
            </a:r>
            <a:endParaRPr lang="en-US" dirty="0">
              <a:solidFill>
                <a:schemeClr val="tx1"/>
              </a:solidFill>
            </a:endParaRPr>
          </a:p>
          <a:p>
            <a:pPr lvl="1">
              <a:spcAft>
                <a:spcPts val="600"/>
              </a:spcAft>
              <a:buFont typeface="Courier New" panose="02070309020205020404" pitchFamily="49" charset="0"/>
              <a:buChar char="o"/>
            </a:pPr>
            <a:r>
              <a:rPr lang="en-US" sz="2400" dirty="0">
                <a:solidFill>
                  <a:schemeClr val="tx1"/>
                </a:solidFill>
              </a:rPr>
              <a:t>Improvements to another technology or technical </a:t>
            </a:r>
            <a:r>
              <a:rPr lang="en-US" sz="2400" dirty="0" smtClean="0">
                <a:solidFill>
                  <a:schemeClr val="tx1"/>
                </a:solidFill>
              </a:rPr>
              <a:t>field</a:t>
            </a:r>
            <a:endParaRPr lang="en-US" sz="2400" dirty="0">
              <a:solidFill>
                <a:schemeClr val="tx1"/>
              </a:solidFill>
            </a:endParaRPr>
          </a:p>
          <a:p>
            <a:pPr lvl="1">
              <a:spcAft>
                <a:spcPts val="600"/>
              </a:spcAft>
              <a:buFont typeface="Courier New" panose="02070309020205020404" pitchFamily="49" charset="0"/>
              <a:buChar char="o"/>
            </a:pPr>
            <a:r>
              <a:rPr lang="en-US" sz="2400" dirty="0">
                <a:solidFill>
                  <a:schemeClr val="tx1"/>
                </a:solidFill>
              </a:rPr>
              <a:t>Improvements to the functioning of the computer </a:t>
            </a:r>
            <a:r>
              <a:rPr lang="en-US" sz="2400" dirty="0" smtClean="0">
                <a:solidFill>
                  <a:schemeClr val="tx1"/>
                </a:solidFill>
              </a:rPr>
              <a:t>itself</a:t>
            </a:r>
            <a:endParaRPr lang="en-US" sz="2400" dirty="0">
              <a:solidFill>
                <a:schemeClr val="tx1"/>
              </a:solidFill>
            </a:endParaRPr>
          </a:p>
          <a:p>
            <a:pPr lvl="1">
              <a:spcAft>
                <a:spcPts val="600"/>
              </a:spcAft>
              <a:buFont typeface="Courier New" panose="02070309020205020404" pitchFamily="49" charset="0"/>
              <a:buChar char="o"/>
            </a:pPr>
            <a:r>
              <a:rPr lang="en-US" sz="2400" dirty="0">
                <a:solidFill>
                  <a:schemeClr val="tx1"/>
                </a:solidFill>
              </a:rPr>
              <a:t>Meaningful limitations beyond generally linking the use of an abstract idea to </a:t>
            </a:r>
            <a:r>
              <a:rPr lang="en-US" sz="2400" dirty="0" smtClean="0">
                <a:solidFill>
                  <a:schemeClr val="tx1"/>
                </a:solidFill>
              </a:rPr>
              <a:t>a particular technological environment</a:t>
            </a:r>
            <a:endParaRPr lang="en-US" sz="2400"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77</a:t>
            </a:fld>
            <a:endParaRPr lang="en-US" dirty="0"/>
          </a:p>
        </p:txBody>
      </p:sp>
    </p:spTree>
    <p:extLst>
      <p:ext uri="{BB962C8B-B14F-4D97-AF65-F5344CB8AC3E}">
        <p14:creationId xmlns:p14="http://schemas.microsoft.com/office/powerpoint/2010/main" val="139016011"/>
      </p:ext>
    </p:extLst>
  </p:cSld>
  <p:clrMapOvr>
    <a:masterClrMapping/>
  </p:clrMapOvr>
  <p:transition>
    <p:cov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 </a:t>
            </a:r>
            <a:br>
              <a:rPr lang="en-US" sz="2800" b="1" dirty="0">
                <a:solidFill>
                  <a:srgbClr val="FFFFFF"/>
                </a:solidFill>
                <a:latin typeface="+mj-lt"/>
              </a:rPr>
            </a:br>
            <a:r>
              <a:rPr lang="en-US" sz="2800" b="1" dirty="0">
                <a:solidFill>
                  <a:srgbClr val="FFFFFF"/>
                </a:solidFill>
                <a:latin typeface="+mj-lt"/>
              </a:rPr>
              <a:t>Part 2</a:t>
            </a:r>
            <a:endParaRPr lang="en-US" b="1" dirty="0">
              <a:latin typeface="+mj-lt"/>
            </a:endParaRPr>
          </a:p>
        </p:txBody>
      </p:sp>
      <p:sp>
        <p:nvSpPr>
          <p:cNvPr id="3" name="Content Placeholder 2"/>
          <p:cNvSpPr>
            <a:spLocks noGrp="1"/>
          </p:cNvSpPr>
          <p:nvPr>
            <p:ph idx="1"/>
          </p:nvPr>
        </p:nvSpPr>
        <p:spPr>
          <a:xfrm>
            <a:off x="152400" y="1524000"/>
            <a:ext cx="8991600" cy="4876800"/>
          </a:xfrm>
        </p:spPr>
        <p:txBody>
          <a:bodyPr/>
          <a:lstStyle/>
          <a:p>
            <a:pPr marL="0" lvl="1" indent="0">
              <a:spcAft>
                <a:spcPts val="1800"/>
              </a:spcAft>
              <a:buNone/>
            </a:pPr>
            <a:r>
              <a:rPr lang="en-US" sz="2400" b="1" u="sng" dirty="0">
                <a:solidFill>
                  <a:schemeClr val="tx1"/>
                </a:solidFill>
              </a:rPr>
              <a:t>Part 2:  Significantly More?</a:t>
            </a:r>
          </a:p>
          <a:p>
            <a:pPr>
              <a:spcAft>
                <a:spcPts val="600"/>
              </a:spcAft>
            </a:pPr>
            <a:r>
              <a:rPr lang="en-US" dirty="0" smtClean="0">
                <a:solidFill>
                  <a:schemeClr val="tx1"/>
                </a:solidFill>
              </a:rPr>
              <a:t>Limitations </a:t>
            </a:r>
            <a:r>
              <a:rPr lang="en-US" dirty="0">
                <a:solidFill>
                  <a:schemeClr val="tx1"/>
                </a:solidFill>
              </a:rPr>
              <a:t>referenced in </a:t>
            </a:r>
            <a:r>
              <a:rPr lang="en-US" i="1" dirty="0">
                <a:solidFill>
                  <a:schemeClr val="tx1"/>
                </a:solidFill>
              </a:rPr>
              <a:t>Alice Corp.</a:t>
            </a:r>
            <a:r>
              <a:rPr lang="en-US" dirty="0">
                <a:solidFill>
                  <a:schemeClr val="tx1"/>
                </a:solidFill>
              </a:rPr>
              <a:t> that are </a:t>
            </a:r>
            <a:r>
              <a:rPr lang="en-US" u="sng" dirty="0">
                <a:solidFill>
                  <a:schemeClr val="tx1"/>
                </a:solidFill>
              </a:rPr>
              <a:t>not</a:t>
            </a:r>
            <a:r>
              <a:rPr lang="en-US" dirty="0">
                <a:solidFill>
                  <a:schemeClr val="tx1"/>
                </a:solidFill>
              </a:rPr>
              <a:t> enough to qualify as “significantly more” when recited in a claim with an abstract </a:t>
            </a:r>
            <a:r>
              <a:rPr lang="en-US" dirty="0" smtClean="0">
                <a:solidFill>
                  <a:schemeClr val="tx1"/>
                </a:solidFill>
              </a:rPr>
              <a:t>idea:</a:t>
            </a:r>
            <a:endParaRPr lang="en-US" dirty="0">
              <a:solidFill>
                <a:schemeClr val="tx1"/>
              </a:solidFill>
            </a:endParaRPr>
          </a:p>
          <a:p>
            <a:pPr lvl="1">
              <a:buFont typeface="Courier New" panose="02070309020205020404" pitchFamily="49" charset="0"/>
              <a:buChar char="o"/>
            </a:pPr>
            <a:r>
              <a:rPr lang="en-US" sz="2300" dirty="0">
                <a:solidFill>
                  <a:schemeClr val="tx1"/>
                </a:solidFill>
              </a:rPr>
              <a:t>Adding the words “apply it” (or an equivalent) with an abstract </a:t>
            </a:r>
            <a:r>
              <a:rPr lang="en-US" sz="2300" dirty="0" smtClean="0">
                <a:solidFill>
                  <a:schemeClr val="tx1"/>
                </a:solidFill>
              </a:rPr>
              <a:t>idea</a:t>
            </a:r>
          </a:p>
          <a:p>
            <a:pPr lvl="1">
              <a:buFont typeface="Courier New" panose="02070309020205020404" pitchFamily="49" charset="0"/>
              <a:buChar char="o"/>
            </a:pPr>
            <a:r>
              <a:rPr lang="en-US" sz="2300" dirty="0" smtClean="0">
                <a:solidFill>
                  <a:schemeClr val="tx1"/>
                </a:solidFill>
              </a:rPr>
              <a:t>Mere </a:t>
            </a:r>
            <a:r>
              <a:rPr lang="en-US" sz="2300" dirty="0">
                <a:solidFill>
                  <a:schemeClr val="tx1"/>
                </a:solidFill>
              </a:rPr>
              <a:t>instructions to implement an abstract idea on a </a:t>
            </a:r>
            <a:r>
              <a:rPr lang="en-US" sz="2300" dirty="0" smtClean="0">
                <a:solidFill>
                  <a:schemeClr val="tx1"/>
                </a:solidFill>
              </a:rPr>
              <a:t>computer</a:t>
            </a:r>
            <a:endParaRPr lang="en-US" sz="2300" dirty="0">
              <a:solidFill>
                <a:schemeClr val="tx1"/>
              </a:solidFill>
            </a:endParaRPr>
          </a:p>
          <a:p>
            <a:pPr lvl="1">
              <a:buFont typeface="Courier New" panose="02070309020205020404" pitchFamily="49" charset="0"/>
              <a:buChar char="o"/>
            </a:pPr>
            <a:r>
              <a:rPr lang="en-US" sz="2300" dirty="0">
                <a:solidFill>
                  <a:schemeClr val="tx1"/>
                </a:solidFill>
              </a:rPr>
              <a:t>Requiring no more than a generic computer to perform generic computer functions that are well-understood, routine and conventional activities previously known to the </a:t>
            </a:r>
            <a:r>
              <a:rPr lang="en-US" sz="2300" dirty="0" smtClean="0">
                <a:solidFill>
                  <a:schemeClr val="tx1"/>
                </a:solidFill>
              </a:rPr>
              <a:t>industry</a:t>
            </a:r>
            <a:endParaRPr lang="en-US" sz="2300"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78</a:t>
            </a:fld>
            <a:endParaRPr lang="en-US" dirty="0"/>
          </a:p>
        </p:txBody>
      </p:sp>
    </p:spTree>
    <p:extLst>
      <p:ext uri="{BB962C8B-B14F-4D97-AF65-F5344CB8AC3E}">
        <p14:creationId xmlns:p14="http://schemas.microsoft.com/office/powerpoint/2010/main" val="2089386879"/>
      </p:ext>
    </p:extLst>
  </p:cSld>
  <p:clrMapOvr>
    <a:masterClrMapping/>
  </p:clrMapOvr>
  <p:transition>
    <p:cov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 </a:t>
            </a:r>
            <a:br>
              <a:rPr lang="en-US" sz="2800" b="1" dirty="0">
                <a:solidFill>
                  <a:srgbClr val="FFFFFF"/>
                </a:solidFill>
                <a:latin typeface="+mj-lt"/>
              </a:rPr>
            </a:br>
            <a:r>
              <a:rPr lang="en-US" sz="2800" b="1" dirty="0">
                <a:solidFill>
                  <a:srgbClr val="FFFFFF"/>
                </a:solidFill>
                <a:latin typeface="+mj-lt"/>
              </a:rPr>
              <a:t>Part 2</a:t>
            </a:r>
            <a:endParaRPr lang="en-US" b="1" dirty="0">
              <a:latin typeface="+mj-lt"/>
            </a:endParaRPr>
          </a:p>
        </p:txBody>
      </p:sp>
      <p:sp>
        <p:nvSpPr>
          <p:cNvPr id="3" name="Content Placeholder 2"/>
          <p:cNvSpPr>
            <a:spLocks noGrp="1"/>
          </p:cNvSpPr>
          <p:nvPr>
            <p:ph idx="1"/>
          </p:nvPr>
        </p:nvSpPr>
        <p:spPr>
          <a:xfrm>
            <a:off x="152400" y="1752600"/>
            <a:ext cx="8534400" cy="4572000"/>
          </a:xfrm>
        </p:spPr>
        <p:txBody>
          <a:bodyPr/>
          <a:lstStyle/>
          <a:p>
            <a:pPr marL="342900" lvl="1" indent="-342900">
              <a:spcAft>
                <a:spcPts val="1800"/>
              </a:spcAft>
              <a:buFontTx/>
              <a:buChar char="•"/>
            </a:pPr>
            <a:r>
              <a:rPr lang="en-US" dirty="0">
                <a:solidFill>
                  <a:schemeClr val="tx1"/>
                </a:solidFill>
              </a:rPr>
              <a:t>If </a:t>
            </a:r>
            <a:r>
              <a:rPr lang="en-US" dirty="0" smtClean="0">
                <a:solidFill>
                  <a:schemeClr val="tx1"/>
                </a:solidFill>
              </a:rPr>
              <a:t>the claim does not qualify as “significantly more” than an abstract idea, the </a:t>
            </a:r>
            <a:r>
              <a:rPr lang="en-US" dirty="0">
                <a:solidFill>
                  <a:schemeClr val="tx1"/>
                </a:solidFill>
              </a:rPr>
              <a:t>claim </a:t>
            </a:r>
            <a:r>
              <a:rPr lang="en-US" dirty="0" smtClean="0">
                <a:solidFill>
                  <a:schemeClr val="tx1"/>
                </a:solidFill>
              </a:rPr>
              <a:t>will be </a:t>
            </a:r>
            <a:r>
              <a:rPr lang="en-US" dirty="0">
                <a:solidFill>
                  <a:schemeClr val="tx1"/>
                </a:solidFill>
              </a:rPr>
              <a:t>rejected under 35 U.S.C. § 101 as being directed to </a:t>
            </a:r>
            <a:r>
              <a:rPr lang="en-US" dirty="0" smtClean="0">
                <a:solidFill>
                  <a:schemeClr val="tx1"/>
                </a:solidFill>
              </a:rPr>
              <a:t/>
            </a:r>
            <a:br>
              <a:rPr lang="en-US" dirty="0" smtClean="0">
                <a:solidFill>
                  <a:schemeClr val="tx1"/>
                </a:solidFill>
              </a:rPr>
            </a:br>
            <a:r>
              <a:rPr lang="en-US" dirty="0" smtClean="0">
                <a:solidFill>
                  <a:schemeClr val="tx1"/>
                </a:solidFill>
              </a:rPr>
              <a:t>non-statutory </a:t>
            </a:r>
            <a:r>
              <a:rPr lang="en-US" dirty="0">
                <a:solidFill>
                  <a:schemeClr val="tx1"/>
                </a:solidFill>
              </a:rPr>
              <a:t>subject </a:t>
            </a:r>
            <a:r>
              <a:rPr lang="en-US" dirty="0" smtClean="0">
                <a:solidFill>
                  <a:schemeClr val="tx1"/>
                </a:solidFill>
              </a:rPr>
              <a:t>matter</a:t>
            </a:r>
          </a:p>
          <a:p>
            <a:pPr marL="342900" lvl="1" indent="-342900">
              <a:buFontTx/>
              <a:buChar char="•"/>
            </a:pPr>
            <a:r>
              <a:rPr lang="en-US" dirty="0" smtClean="0">
                <a:solidFill>
                  <a:schemeClr val="tx1"/>
                </a:solidFill>
              </a:rPr>
              <a:t>After the </a:t>
            </a:r>
            <a:r>
              <a:rPr lang="en-US" dirty="0">
                <a:solidFill>
                  <a:schemeClr val="tx1"/>
                </a:solidFill>
              </a:rPr>
              <a:t>§ 101 </a:t>
            </a:r>
            <a:r>
              <a:rPr lang="en-US" dirty="0" smtClean="0">
                <a:solidFill>
                  <a:schemeClr val="tx1"/>
                </a:solidFill>
              </a:rPr>
              <a:t>analysis is complete, examination then proceeds in </a:t>
            </a:r>
            <a:r>
              <a:rPr lang="en-US" dirty="0">
                <a:solidFill>
                  <a:schemeClr val="tx1"/>
                </a:solidFill>
              </a:rPr>
              <a:t>accordance with the other requirements of 35 U.S.C. § 101 (utility and double patenting), non-statutory double patenting, and </a:t>
            </a:r>
            <a:r>
              <a:rPr lang="en-US" dirty="0" smtClean="0">
                <a:solidFill>
                  <a:schemeClr val="tx1"/>
                </a:solidFill>
              </a:rPr>
              <a:t>§</a:t>
            </a:r>
            <a:r>
              <a:rPr lang="en-US" spc="200" dirty="0" smtClean="0">
                <a:solidFill>
                  <a:schemeClr val="tx1"/>
                </a:solidFill>
              </a:rPr>
              <a:t>§</a:t>
            </a:r>
            <a:r>
              <a:rPr lang="en-US" dirty="0" smtClean="0">
                <a:solidFill>
                  <a:schemeClr val="tx1"/>
                </a:solidFill>
              </a:rPr>
              <a:t>112</a:t>
            </a:r>
            <a:r>
              <a:rPr lang="en-US" dirty="0">
                <a:solidFill>
                  <a:schemeClr val="tx1"/>
                </a:solidFill>
              </a:rPr>
              <a:t>, 102, and </a:t>
            </a:r>
            <a:r>
              <a:rPr lang="en-US" dirty="0" smtClean="0">
                <a:solidFill>
                  <a:schemeClr val="tx1"/>
                </a:solidFill>
              </a:rPr>
              <a:t>103</a:t>
            </a:r>
            <a:endParaRPr lang="en-US" dirty="0">
              <a:solidFill>
                <a:schemeClr val="tx1"/>
              </a:solidFill>
            </a:endParaRPr>
          </a:p>
          <a:p>
            <a:pPr marL="342900" lvl="1" indent="-342900">
              <a:buFontTx/>
              <a:buChar char="•"/>
            </a:pP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79</a:t>
            </a:fld>
            <a:endParaRPr lang="en-US" dirty="0"/>
          </a:p>
        </p:txBody>
      </p:sp>
    </p:spTree>
    <p:extLst>
      <p:ext uri="{BB962C8B-B14F-4D97-AF65-F5344CB8AC3E}">
        <p14:creationId xmlns:p14="http://schemas.microsoft.com/office/powerpoint/2010/main" val="2789628785"/>
      </p:ext>
    </p:extLst>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Importance of Claim Clarity</a:t>
            </a:r>
            <a:endParaRPr lang="en-US" b="1" dirty="0">
              <a:latin typeface="+mj-lt"/>
            </a:endParaRPr>
          </a:p>
        </p:txBody>
      </p:sp>
      <p:sp>
        <p:nvSpPr>
          <p:cNvPr id="3" name="Content Placeholder 2"/>
          <p:cNvSpPr>
            <a:spLocks noGrp="1"/>
          </p:cNvSpPr>
          <p:nvPr>
            <p:ph idx="1"/>
          </p:nvPr>
        </p:nvSpPr>
        <p:spPr/>
        <p:txBody>
          <a:bodyPr/>
          <a:lstStyle/>
          <a:p>
            <a:r>
              <a:rPr lang="en-US" dirty="0" smtClean="0">
                <a:solidFill>
                  <a:schemeClr val="tx1"/>
                </a:solidFill>
              </a:rPr>
              <a:t>Key </a:t>
            </a:r>
            <a:r>
              <a:rPr lang="en-US" dirty="0">
                <a:solidFill>
                  <a:schemeClr val="tx1"/>
                </a:solidFill>
              </a:rPr>
              <a:t>component to enhancing the quality of patents and raising confidence in the patent </a:t>
            </a:r>
            <a:r>
              <a:rPr lang="en-US" dirty="0" smtClean="0">
                <a:solidFill>
                  <a:schemeClr val="tx1"/>
                </a:solidFill>
              </a:rPr>
              <a:t>system</a:t>
            </a:r>
            <a:endParaRPr lang="en-US" dirty="0">
              <a:solidFill>
                <a:schemeClr val="tx1"/>
              </a:solidFill>
            </a:endParaRPr>
          </a:p>
          <a:p>
            <a:endParaRPr lang="en-US" dirty="0" smtClean="0">
              <a:solidFill>
                <a:schemeClr val="tx1"/>
              </a:solidFill>
            </a:endParaRPr>
          </a:p>
          <a:p>
            <a:r>
              <a:rPr lang="en-US" dirty="0" smtClean="0">
                <a:solidFill>
                  <a:schemeClr val="tx1"/>
                </a:solidFill>
              </a:rPr>
              <a:t>The Office’s efforts include focus on:</a:t>
            </a:r>
          </a:p>
          <a:p>
            <a:pPr lvl="1">
              <a:buFont typeface="Courier New" panose="02070309020205020404" pitchFamily="49" charset="0"/>
              <a:buChar char="o"/>
            </a:pPr>
            <a:r>
              <a:rPr lang="en-US" dirty="0" smtClean="0">
                <a:solidFill>
                  <a:schemeClr val="tx1"/>
                </a:solidFill>
              </a:rPr>
              <a:t>Ensuring that the boundaries of the claim are easily understood; and</a:t>
            </a:r>
          </a:p>
          <a:p>
            <a:pPr lvl="1">
              <a:buFont typeface="Courier New" panose="02070309020205020404" pitchFamily="49" charset="0"/>
              <a:buChar char="o"/>
            </a:pPr>
            <a:r>
              <a:rPr lang="en-US" dirty="0" smtClean="0">
                <a:solidFill>
                  <a:schemeClr val="tx1"/>
                </a:solidFill>
              </a:rPr>
              <a:t>Providing a clear record of prosecution</a:t>
            </a:r>
          </a:p>
          <a:p>
            <a:pPr marL="0" indent="0">
              <a:buNone/>
            </a:pPr>
            <a:r>
              <a:rPr lang="en-US" dirty="0"/>
              <a:t>	</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8</a:t>
            </a:fld>
            <a:endParaRPr lang="en-US" dirty="0"/>
          </a:p>
        </p:txBody>
      </p:sp>
    </p:spTree>
    <p:extLst>
      <p:ext uri="{BB962C8B-B14F-4D97-AF65-F5344CB8AC3E}">
        <p14:creationId xmlns:p14="http://schemas.microsoft.com/office/powerpoint/2010/main" val="3568329271"/>
      </p:ext>
    </p:extLst>
  </p:cSld>
  <p:clrMapOvr>
    <a:masterClrMapping/>
  </p:clrMapOvr>
  <p:transition>
    <p:cove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FF"/>
                </a:solidFill>
                <a:latin typeface="+mj-lt"/>
              </a:rPr>
              <a:t>Preliminary Examination Instructions  − </a:t>
            </a:r>
            <a:br>
              <a:rPr lang="en-US" sz="2800" b="1" dirty="0">
                <a:solidFill>
                  <a:srgbClr val="FFFFFF"/>
                </a:solidFill>
                <a:latin typeface="+mj-lt"/>
              </a:rPr>
            </a:br>
            <a:r>
              <a:rPr lang="en-US" sz="2800" b="1" dirty="0" smtClean="0">
                <a:solidFill>
                  <a:srgbClr val="FFFFFF"/>
                </a:solidFill>
                <a:latin typeface="+mj-lt"/>
              </a:rPr>
              <a:t>Further Guidance</a:t>
            </a:r>
            <a:endParaRPr lang="en-US" b="1" dirty="0">
              <a:latin typeface="+mj-lt"/>
            </a:endParaRPr>
          </a:p>
        </p:txBody>
      </p:sp>
      <p:sp>
        <p:nvSpPr>
          <p:cNvPr id="3" name="Content Placeholder 2"/>
          <p:cNvSpPr>
            <a:spLocks noGrp="1"/>
          </p:cNvSpPr>
          <p:nvPr>
            <p:ph idx="1"/>
          </p:nvPr>
        </p:nvSpPr>
        <p:spPr>
          <a:xfrm>
            <a:off x="304800" y="1752600"/>
            <a:ext cx="8382000" cy="4495800"/>
          </a:xfrm>
        </p:spPr>
        <p:txBody>
          <a:bodyPr/>
          <a:lstStyle/>
          <a:p>
            <a:pPr marL="342900" lvl="1" indent="-342900">
              <a:spcAft>
                <a:spcPts val="1800"/>
              </a:spcAft>
              <a:buFont typeface="Arial" panose="020B0604020202020204" pitchFamily="34" charset="0"/>
              <a:buChar char="•"/>
            </a:pPr>
            <a:r>
              <a:rPr lang="en-US" dirty="0" smtClean="0">
                <a:solidFill>
                  <a:schemeClr val="tx1"/>
                </a:solidFill>
              </a:rPr>
              <a:t>The public is invited to contribute written comments</a:t>
            </a:r>
          </a:p>
          <a:p>
            <a:pPr marL="742950" lvl="2" indent="-342900">
              <a:spcAft>
                <a:spcPts val="1800"/>
              </a:spcAft>
              <a:buFont typeface="Courier New" panose="02070309020205020404" pitchFamily="49" charset="0"/>
              <a:buChar char="o"/>
            </a:pPr>
            <a:r>
              <a:rPr lang="en-US" dirty="0" smtClean="0">
                <a:solidFill>
                  <a:schemeClr val="tx1"/>
                </a:solidFill>
              </a:rPr>
              <a:t>Written comments received by July 31, 2014, will be taken into consideration when formulating further guidance</a:t>
            </a:r>
            <a:endParaRPr lang="en-US" dirty="0">
              <a:solidFill>
                <a:schemeClr val="tx1"/>
              </a:solidFill>
            </a:endParaRPr>
          </a:p>
          <a:p>
            <a:pPr marL="742950" lvl="2" indent="-342900">
              <a:spcAft>
                <a:spcPts val="1800"/>
              </a:spcAft>
              <a:buFont typeface="Courier New" panose="02070309020205020404" pitchFamily="49" charset="0"/>
              <a:buChar char="o"/>
            </a:pPr>
            <a:r>
              <a:rPr lang="en-US" dirty="0" smtClean="0">
                <a:solidFill>
                  <a:schemeClr val="tx1"/>
                </a:solidFill>
              </a:rPr>
              <a:t>Comments may be emailed to:  alice_2014@uspto.gov</a:t>
            </a:r>
            <a:endParaRPr lang="en-US" dirty="0">
              <a:solidFill>
                <a:schemeClr val="tx1"/>
              </a:solidFill>
            </a:endParaRPr>
          </a:p>
          <a:p>
            <a:pPr marL="342900" lvl="1" indent="-342900">
              <a:buFontTx/>
              <a:buChar char="•"/>
            </a:pPr>
            <a:endParaRPr lang="en-US" sz="2400"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solidFill>
                  <a:srgbClr val="000000"/>
                </a:solidFill>
              </a:rPr>
              <a:pPr>
                <a:defRPr/>
              </a:pPr>
              <a:t>80</a:t>
            </a:fld>
            <a:endParaRPr lang="en-US" dirty="0">
              <a:solidFill>
                <a:srgbClr val="000000"/>
              </a:solidFill>
            </a:endParaRPr>
          </a:p>
        </p:txBody>
      </p:sp>
    </p:spTree>
    <p:extLst>
      <p:ext uri="{BB962C8B-B14F-4D97-AF65-F5344CB8AC3E}">
        <p14:creationId xmlns:p14="http://schemas.microsoft.com/office/powerpoint/2010/main" val="2059151262"/>
      </p:ext>
    </p:extLst>
  </p:cSld>
  <p:clrMapOvr>
    <a:masterClrMapping/>
  </p:clrMapOvr>
  <p:transition>
    <p:cove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latin typeface="+mj-lt"/>
              </a:rPr>
              <a:t>Thank You</a:t>
            </a:r>
            <a:endParaRPr lang="en-US" sz="5400" b="1" dirty="0">
              <a:latin typeface="+mj-lt"/>
            </a:endParaRPr>
          </a:p>
        </p:txBody>
      </p:sp>
      <p:sp>
        <p:nvSpPr>
          <p:cNvPr id="6" name="Slide Number Placeholder 5"/>
          <p:cNvSpPr>
            <a:spLocks noGrp="1"/>
          </p:cNvSpPr>
          <p:nvPr>
            <p:ph type="sldNum" sz="quarter" idx="11"/>
          </p:nvPr>
        </p:nvSpPr>
        <p:spPr/>
        <p:txBody>
          <a:bodyPr/>
          <a:lstStyle/>
          <a:p>
            <a:pPr>
              <a:defRPr/>
            </a:pPr>
            <a:fld id="{0E631215-251D-4A40-9B89-3AA18C35486F}" type="slidenum">
              <a:rPr lang="en-US" smtClean="0"/>
              <a:pPr>
                <a:defRPr/>
              </a:pPr>
              <a:t>81</a:t>
            </a:fld>
            <a:endParaRPr lang="en-US" dirty="0"/>
          </a:p>
        </p:txBody>
      </p:sp>
    </p:spTree>
    <p:extLst>
      <p:ext uri="{BB962C8B-B14F-4D97-AF65-F5344CB8AC3E}">
        <p14:creationId xmlns:p14="http://schemas.microsoft.com/office/powerpoint/2010/main" val="2821462288"/>
      </p:ext>
    </p:extLst>
  </p:cSld>
  <p:clrMapOvr>
    <a:masterClrMapping/>
  </p:clrMapOvr>
  <p:transition>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b="1" dirty="0">
                <a:latin typeface="+mj-lt"/>
              </a:rPr>
              <a:t/>
            </a:r>
            <a:br>
              <a:rPr lang="en-US" b="1" dirty="0">
                <a:latin typeface="+mj-lt"/>
              </a:rPr>
            </a:br>
            <a:r>
              <a:rPr lang="en-US" b="1" dirty="0" smtClean="0">
                <a:latin typeface="+mj-lt"/>
              </a:rPr>
              <a:t>Closing</a:t>
            </a:r>
            <a:br>
              <a:rPr lang="en-US" b="1" dirty="0" smtClean="0">
                <a:latin typeface="+mj-lt"/>
              </a:rPr>
            </a:br>
            <a:endParaRPr lang="en-US" sz="4400" b="1" dirty="0" smtClean="0">
              <a:latin typeface="+mj-lt"/>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7452731"/>
      </p:ext>
    </p:extLst>
  </p:cSld>
  <p:clrMapOvr>
    <a:masterClrMapping/>
  </p:clrMapOvr>
  <p:transition>
    <p:cove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Materials</a:t>
            </a:r>
            <a:endParaRPr lang="en-US" b="1" dirty="0">
              <a:latin typeface="+mj-lt"/>
            </a:endParaRPr>
          </a:p>
        </p:txBody>
      </p:sp>
      <p:sp>
        <p:nvSpPr>
          <p:cNvPr id="3" name="Content Placeholder 2"/>
          <p:cNvSpPr>
            <a:spLocks noGrp="1"/>
          </p:cNvSpPr>
          <p:nvPr>
            <p:ph idx="1"/>
          </p:nvPr>
        </p:nvSpPr>
        <p:spPr>
          <a:xfrm>
            <a:off x="381000" y="1600200"/>
            <a:ext cx="8229600" cy="4724400"/>
          </a:xfrm>
        </p:spPr>
        <p:txBody>
          <a:bodyPr/>
          <a:lstStyle/>
          <a:p>
            <a:pPr marL="0" indent="0">
              <a:buNone/>
            </a:pPr>
            <a:r>
              <a:rPr lang="en-US" dirty="0" smtClean="0">
                <a:solidFill>
                  <a:schemeClr val="tx1"/>
                </a:solidFill>
              </a:rPr>
              <a:t>Available at:</a:t>
            </a:r>
          </a:p>
          <a:p>
            <a:pPr marL="0" indent="0">
              <a:buNone/>
            </a:pPr>
            <a:endParaRPr lang="en-US" dirty="0" smtClean="0">
              <a:solidFill>
                <a:schemeClr val="tx1"/>
              </a:solidFill>
            </a:endParaRPr>
          </a:p>
          <a:p>
            <a:pPr marL="0" indent="0">
              <a:buNone/>
            </a:pPr>
            <a:r>
              <a:rPr lang="en-US" dirty="0" smtClean="0">
                <a:solidFill>
                  <a:schemeClr val="tx1"/>
                </a:solidFill>
              </a:rPr>
              <a:t>http</a:t>
            </a:r>
            <a:r>
              <a:rPr lang="en-US" dirty="0">
                <a:solidFill>
                  <a:schemeClr val="tx1"/>
                </a:solidFill>
              </a:rPr>
              <a:t>://</a:t>
            </a:r>
            <a:r>
              <a:rPr lang="en-US" dirty="0" smtClean="0">
                <a:solidFill>
                  <a:schemeClr val="tx1"/>
                </a:solidFill>
              </a:rPr>
              <a:t>www.uspto.gov/patents/init_events/software_partnership.jsp </a:t>
            </a:r>
            <a:r>
              <a:rPr lang="en-US" dirty="0">
                <a:solidFill>
                  <a:schemeClr val="tx1"/>
                </a:solidFill>
              </a:rPr>
              <a:t>	</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83</a:t>
            </a:fld>
            <a:endParaRPr lang="en-US" dirty="0"/>
          </a:p>
        </p:txBody>
      </p:sp>
    </p:spTree>
    <p:extLst>
      <p:ext uri="{BB962C8B-B14F-4D97-AF65-F5344CB8AC3E}">
        <p14:creationId xmlns:p14="http://schemas.microsoft.com/office/powerpoint/2010/main" val="658242688"/>
      </p:ext>
    </p:extLst>
  </p:cSld>
  <p:clrMapOvr>
    <a:masterClrMapping/>
  </p:clrMapOvr>
  <p:transition>
    <p:cov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Upcoming Meetings</a:t>
            </a:r>
            <a:endParaRPr lang="en-US" b="1" dirty="0">
              <a:latin typeface="+mj-lt"/>
            </a:endParaRPr>
          </a:p>
        </p:txBody>
      </p:sp>
      <p:sp>
        <p:nvSpPr>
          <p:cNvPr id="3" name="Content Placeholder 2"/>
          <p:cNvSpPr>
            <a:spLocks noGrp="1"/>
          </p:cNvSpPr>
          <p:nvPr>
            <p:ph idx="1"/>
          </p:nvPr>
        </p:nvSpPr>
        <p:spPr>
          <a:xfrm>
            <a:off x="457200" y="1828800"/>
            <a:ext cx="8229600" cy="4724400"/>
          </a:xfrm>
        </p:spPr>
        <p:txBody>
          <a:bodyPr/>
          <a:lstStyle/>
          <a:p>
            <a:r>
              <a:rPr lang="en-US" dirty="0" smtClean="0">
                <a:solidFill>
                  <a:schemeClr val="tx1"/>
                </a:solidFill>
              </a:rPr>
              <a:t>Fall 2014: Crowdsourcing</a:t>
            </a:r>
          </a:p>
          <a:p>
            <a:endParaRPr lang="en-US" dirty="0">
              <a:solidFill>
                <a:schemeClr val="tx1"/>
              </a:solidFill>
            </a:endParaRPr>
          </a:p>
          <a:p>
            <a:r>
              <a:rPr lang="en-US" dirty="0" smtClean="0">
                <a:solidFill>
                  <a:schemeClr val="tx1"/>
                </a:solidFill>
              </a:rPr>
              <a:t>Winter 2015: Patent Litigation Research from the Edison Scholars</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84</a:t>
            </a:fld>
            <a:endParaRPr lang="en-US" dirty="0"/>
          </a:p>
        </p:txBody>
      </p:sp>
    </p:spTree>
    <p:extLst>
      <p:ext uri="{BB962C8B-B14F-4D97-AF65-F5344CB8AC3E}">
        <p14:creationId xmlns:p14="http://schemas.microsoft.com/office/powerpoint/2010/main" val="1609231584"/>
      </p:ext>
    </p:extLst>
  </p:cSld>
  <p:clrMapOvr>
    <a:masterClrMapping/>
  </p:clrMapOvr>
  <p:transition>
    <p:cove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latin typeface="+mj-lt"/>
              </a:rPr>
              <a:t>Thank You</a:t>
            </a:r>
            <a:endParaRPr lang="en-US" sz="5400" b="1" dirty="0">
              <a:latin typeface="+mj-lt"/>
            </a:endParaRPr>
          </a:p>
        </p:txBody>
      </p:sp>
      <p:sp>
        <p:nvSpPr>
          <p:cNvPr id="6" name="Slide Number Placeholder 5"/>
          <p:cNvSpPr>
            <a:spLocks noGrp="1"/>
          </p:cNvSpPr>
          <p:nvPr>
            <p:ph type="sldNum" sz="quarter" idx="11"/>
          </p:nvPr>
        </p:nvSpPr>
        <p:spPr/>
        <p:txBody>
          <a:bodyPr/>
          <a:lstStyle/>
          <a:p>
            <a:pPr>
              <a:defRPr/>
            </a:pPr>
            <a:fld id="{0E631215-251D-4A40-9B89-3AA18C35486F}" type="slidenum">
              <a:rPr lang="en-US" smtClean="0"/>
              <a:pPr>
                <a:defRPr/>
              </a:pPr>
              <a:t>85</a:t>
            </a:fld>
            <a:endParaRPr lang="en-US" dirty="0"/>
          </a:p>
        </p:txBody>
      </p:sp>
    </p:spTree>
    <p:extLst>
      <p:ext uri="{BB962C8B-B14F-4D97-AF65-F5344CB8AC3E}">
        <p14:creationId xmlns:p14="http://schemas.microsoft.com/office/powerpoint/2010/main" val="2945769179"/>
      </p:ext>
    </p:extLst>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934200" cy="1066800"/>
          </a:xfrm>
        </p:spPr>
        <p:txBody>
          <a:bodyPr/>
          <a:lstStyle/>
          <a:p>
            <a:r>
              <a:rPr lang="en-US" b="1" dirty="0" smtClean="0">
                <a:latin typeface="+mn-lt"/>
              </a:rPr>
              <a:t>Supplemental 112 Examination Guidelines </a:t>
            </a:r>
            <a:endParaRPr lang="en-US" b="1" dirty="0">
              <a:latin typeface="+mn-lt"/>
            </a:endParaRPr>
          </a:p>
        </p:txBody>
      </p:sp>
      <p:sp>
        <p:nvSpPr>
          <p:cNvPr id="3" name="Content Placeholder 2"/>
          <p:cNvSpPr>
            <a:spLocks noGrp="1"/>
          </p:cNvSpPr>
          <p:nvPr>
            <p:ph idx="1"/>
          </p:nvPr>
        </p:nvSpPr>
        <p:spPr>
          <a:xfrm>
            <a:off x="457200" y="2057400"/>
            <a:ext cx="7924800" cy="3657600"/>
          </a:xfrm>
        </p:spPr>
        <p:txBody>
          <a:bodyPr/>
          <a:lstStyle/>
          <a:p>
            <a:r>
              <a:rPr lang="en-US" dirty="0" smtClean="0">
                <a:solidFill>
                  <a:schemeClr val="tx1"/>
                </a:solidFill>
              </a:rPr>
              <a:t>Comprehensive Guidelines were issued in January 2011:</a:t>
            </a:r>
          </a:p>
          <a:p>
            <a:endParaRPr lang="en-US" dirty="0" smtClean="0">
              <a:solidFill>
                <a:schemeClr val="tx1"/>
              </a:solidFill>
            </a:endParaRPr>
          </a:p>
          <a:p>
            <a:pPr lvl="1">
              <a:buFont typeface="Courier New" panose="02070309020205020404" pitchFamily="49" charset="0"/>
              <a:buChar char="o"/>
            </a:pPr>
            <a:r>
              <a:rPr lang="en-US" dirty="0" smtClean="0">
                <a:solidFill>
                  <a:schemeClr val="tx1"/>
                </a:solidFill>
              </a:rPr>
              <a:t>Examination </a:t>
            </a:r>
            <a:r>
              <a:rPr lang="en-US" dirty="0">
                <a:solidFill>
                  <a:schemeClr val="tx1"/>
                </a:solidFill>
              </a:rPr>
              <a:t>of claims for compliance with </a:t>
            </a:r>
            <a:r>
              <a:rPr lang="en-US" dirty="0" smtClean="0">
                <a:solidFill>
                  <a:schemeClr val="tx1"/>
                </a:solidFill>
              </a:rPr>
              <a:t/>
            </a:r>
            <a:br>
              <a:rPr lang="en-US" dirty="0" smtClean="0">
                <a:solidFill>
                  <a:schemeClr val="tx1"/>
                </a:solidFill>
              </a:rPr>
            </a:br>
            <a:r>
              <a:rPr lang="en-US" dirty="0" smtClean="0">
                <a:solidFill>
                  <a:schemeClr val="tx1"/>
                </a:solidFill>
              </a:rPr>
              <a:t>§ 112, </a:t>
            </a:r>
            <a:r>
              <a:rPr lang="en-US" dirty="0">
                <a:solidFill>
                  <a:schemeClr val="tx1"/>
                </a:solidFill>
              </a:rPr>
              <a:t>2</a:t>
            </a:r>
            <a:r>
              <a:rPr lang="en-US" baseline="30000" dirty="0">
                <a:solidFill>
                  <a:schemeClr val="tx1"/>
                </a:solidFill>
              </a:rPr>
              <a:t>nd</a:t>
            </a:r>
            <a:r>
              <a:rPr lang="en-US" dirty="0">
                <a:solidFill>
                  <a:schemeClr val="tx1"/>
                </a:solidFill>
              </a:rPr>
              <a:t> paragraph (now § </a:t>
            </a:r>
            <a:r>
              <a:rPr lang="en-US" dirty="0" smtClean="0">
                <a:solidFill>
                  <a:schemeClr val="tx1"/>
                </a:solidFill>
              </a:rPr>
              <a:t>112(b))</a:t>
            </a:r>
          </a:p>
          <a:p>
            <a:pPr lvl="1">
              <a:buFont typeface="Courier New" panose="02070309020205020404" pitchFamily="49" charset="0"/>
              <a:buChar char="o"/>
            </a:pPr>
            <a:endParaRPr lang="en-US" dirty="0" smtClean="0">
              <a:solidFill>
                <a:schemeClr val="tx1"/>
              </a:solidFill>
            </a:endParaRPr>
          </a:p>
          <a:p>
            <a:pPr lvl="1">
              <a:buFont typeface="Courier New" panose="02070309020205020404" pitchFamily="49" charset="0"/>
              <a:buChar char="o"/>
            </a:pPr>
            <a:r>
              <a:rPr lang="en-US" dirty="0" smtClean="0">
                <a:solidFill>
                  <a:schemeClr val="tx1"/>
                </a:solidFill>
              </a:rPr>
              <a:t>Examination </a:t>
            </a:r>
            <a:r>
              <a:rPr lang="en-US" dirty="0">
                <a:solidFill>
                  <a:schemeClr val="tx1"/>
                </a:solidFill>
              </a:rPr>
              <a:t>of claims that contain functional language </a:t>
            </a:r>
            <a:r>
              <a:rPr lang="en-US" dirty="0" smtClean="0">
                <a:solidFill>
                  <a:schemeClr val="tx1"/>
                </a:solidFill>
              </a:rPr>
              <a:t>under </a:t>
            </a:r>
            <a:r>
              <a:rPr lang="en-US" dirty="0">
                <a:solidFill>
                  <a:srgbClr val="000000"/>
                </a:solidFill>
              </a:rPr>
              <a:t>§ </a:t>
            </a:r>
            <a:r>
              <a:rPr lang="en-US" dirty="0" smtClean="0">
                <a:solidFill>
                  <a:schemeClr val="tx1"/>
                </a:solidFill>
              </a:rPr>
              <a:t>112, </a:t>
            </a:r>
            <a:br>
              <a:rPr lang="en-US" dirty="0" smtClean="0">
                <a:solidFill>
                  <a:schemeClr val="tx1"/>
                </a:solidFill>
              </a:rPr>
            </a:br>
            <a:r>
              <a:rPr lang="en-US" dirty="0" smtClean="0">
                <a:solidFill>
                  <a:schemeClr val="tx1"/>
                </a:solidFill>
              </a:rPr>
              <a:t>6</a:t>
            </a:r>
            <a:r>
              <a:rPr lang="en-US" baseline="30000" dirty="0" smtClean="0">
                <a:solidFill>
                  <a:schemeClr val="tx1"/>
                </a:solidFill>
              </a:rPr>
              <a:t>th </a:t>
            </a:r>
            <a:r>
              <a:rPr lang="en-US" dirty="0" smtClean="0">
                <a:solidFill>
                  <a:schemeClr val="tx1"/>
                </a:solidFill>
              </a:rPr>
              <a:t>paragraph (now </a:t>
            </a:r>
            <a:r>
              <a:rPr lang="en-US" dirty="0">
                <a:solidFill>
                  <a:srgbClr val="000000"/>
                </a:solidFill>
              </a:rPr>
              <a:t>§ </a:t>
            </a:r>
            <a:r>
              <a:rPr lang="en-US" dirty="0" smtClean="0">
                <a:solidFill>
                  <a:schemeClr val="tx1"/>
                </a:solidFill>
              </a:rPr>
              <a:t>112(f))</a:t>
            </a:r>
          </a:p>
        </p:txBody>
      </p:sp>
      <p:sp>
        <p:nvSpPr>
          <p:cNvPr id="4" name="Slide Number Placeholder 3"/>
          <p:cNvSpPr>
            <a:spLocks noGrp="1"/>
          </p:cNvSpPr>
          <p:nvPr>
            <p:ph type="sldNum" sz="quarter" idx="11"/>
          </p:nvPr>
        </p:nvSpPr>
        <p:spPr/>
        <p:txBody>
          <a:bodyPr/>
          <a:lstStyle/>
          <a:p>
            <a:pPr>
              <a:defRPr/>
            </a:pPr>
            <a:fld id="{0E631215-251D-4A40-9B89-3AA18C35486F}" type="slidenum">
              <a:rPr lang="en-US" smtClean="0"/>
              <a:pPr>
                <a:defRPr/>
              </a:pPr>
              <a:t>9</a:t>
            </a:fld>
            <a:endParaRPr lang="en-US" dirty="0"/>
          </a:p>
        </p:txBody>
      </p:sp>
    </p:spTree>
    <p:extLst>
      <p:ext uri="{BB962C8B-B14F-4D97-AF65-F5344CB8AC3E}">
        <p14:creationId xmlns:p14="http://schemas.microsoft.com/office/powerpoint/2010/main" val="1161616359"/>
      </p:ext>
    </p:extLst>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273C56"/>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273C56"/>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041DA8EBC63B4596DB71693D494DD6" ma:contentTypeVersion="0" ma:contentTypeDescription="Create a new document." ma:contentTypeScope="" ma:versionID="a588d87736cb389e03f0f1dd9bc69a4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0C9A60-F039-49E7-8D51-C24875CBA092}">
  <ds:schemaRefs>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F6FF70B-F65D-4DBE-8432-04CE841D2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B9331B2-C554-485C-A1AA-AD0E725F2A51}">
  <ds:schemaRefs>
    <ds:schemaRef ds:uri="http://schemas.microsoft.com/office/2006/metadata/longProperties"/>
  </ds:schemaRefs>
</ds:datastoreItem>
</file>

<file path=customXml/itemProps4.xml><?xml version="1.0" encoding="utf-8"?>
<ds:datastoreItem xmlns:ds="http://schemas.openxmlformats.org/officeDocument/2006/customXml" ds:itemID="{0DA57929-1146-400C-B1A5-30DD8EDFF0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15942</TotalTime>
  <Words>9944</Words>
  <Application>Microsoft Office PowerPoint</Application>
  <PresentationFormat>Letter Paper (8.5x11 in)</PresentationFormat>
  <Paragraphs>700</Paragraphs>
  <Slides>85</Slides>
  <Notes>49</Notes>
  <HiddenSlides>0</HiddenSlides>
  <MMClips>0</MMClips>
  <ScaleCrop>false</ScaleCrop>
  <HeadingPairs>
    <vt:vector size="4" baseType="variant">
      <vt:variant>
        <vt:lpstr>Theme</vt:lpstr>
      </vt:variant>
      <vt:variant>
        <vt:i4>3</vt:i4>
      </vt:variant>
      <vt:variant>
        <vt:lpstr>Slide Titles</vt:lpstr>
      </vt:variant>
      <vt:variant>
        <vt:i4>85</vt:i4>
      </vt:variant>
    </vt:vector>
  </HeadingPairs>
  <TitlesOfParts>
    <vt:vector size="88" baseType="lpstr">
      <vt:lpstr>Default Design</vt:lpstr>
      <vt:lpstr>Default</vt:lpstr>
      <vt:lpstr>Default 1</vt:lpstr>
      <vt:lpstr> Software Partnership Meeting: Functional Claiming and Clarity of the Record </vt:lpstr>
      <vt:lpstr> Welcome</vt:lpstr>
      <vt:lpstr>Agenda</vt:lpstr>
      <vt:lpstr>Materials</vt:lpstr>
      <vt:lpstr> Opening Remarks</vt:lpstr>
      <vt:lpstr> Presentation on Clarity</vt:lpstr>
      <vt:lpstr>  Training on Functional Claiming </vt:lpstr>
      <vt:lpstr>Importance of Claim Clarity</vt:lpstr>
      <vt:lpstr>Supplemental 112 Examination Guidelines </vt:lpstr>
      <vt:lpstr>Previous Partnership Meetings</vt:lpstr>
      <vt:lpstr>Previous Partnership Meetings</vt:lpstr>
      <vt:lpstr>Executive Action 2:  Claim Clarity (June 4, 2013)</vt:lpstr>
      <vt:lpstr>Targeted Training on Functional Claiming</vt:lpstr>
      <vt:lpstr>Recently Completed Examiner Training</vt:lpstr>
      <vt:lpstr>Recently Completed Examiner Training</vt:lpstr>
      <vt:lpstr>Module 1:  Identifying Limitations that Invoke § 112(f)</vt:lpstr>
      <vt:lpstr>Module 1:  Identifying Limitations that Invoke § 112(f)</vt:lpstr>
      <vt:lpstr>Module 1:  Identifying Limitations that Invoke § 112(f)</vt:lpstr>
      <vt:lpstr>Module 2:  Making the Record Clear</vt:lpstr>
      <vt:lpstr>Module 2:  Making the Record Clear</vt:lpstr>
      <vt:lpstr>Module 2:  Making the Record Clear</vt:lpstr>
      <vt:lpstr>Module 2:  Making the Record Clear</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3:  BRI and Definiteness of  § 112(f) Limitations</vt:lpstr>
      <vt:lpstr>Module 4:  Evaluating § 112(f) Limitations in Software-Related Claims for Definiteness</vt:lpstr>
      <vt:lpstr>Module 4:  Evaluating § 112(f) Limitations in Software-Related Claims for Definiteness</vt:lpstr>
      <vt:lpstr>Module 4:  Evaluating § 112(f) Limitations in Software-Related Claims for Definiteness</vt:lpstr>
      <vt:lpstr>Module 4:  Evaluating § 112(f) Limitations in Software-Related Claims for Definiteness</vt:lpstr>
      <vt:lpstr>Module 4:  Evaluating § 112(f) Limitations in Software-Related Claims for Definiteness</vt:lpstr>
      <vt:lpstr>Module 4:  Evaluating § 112(f) Limitations in Software-Related Claims for Definiteness</vt:lpstr>
      <vt:lpstr>Module 4:  Evaluating § 112(f) Limitations in Software-Related Claims for Definiteness</vt:lpstr>
      <vt:lpstr>Examiner Guidance and Training Materials: How to Access</vt:lpstr>
      <vt:lpstr>Examination Guidance and Training Materials: How to Access</vt:lpstr>
      <vt:lpstr>Next Steps </vt:lpstr>
      <vt:lpstr>USPTO Executive Actions Webpage</vt:lpstr>
      <vt:lpstr>Additional Information</vt:lpstr>
      <vt:lpstr>PowerPoint Presentation</vt:lpstr>
      <vt:lpstr>PowerPoint Presentation</vt:lpstr>
      <vt:lpstr>  Stakeholder Presentations </vt:lpstr>
      <vt:lpstr> Chris Bullard Oblon Spivak on behalf of the American Bar Association, IP Section</vt:lpstr>
      <vt:lpstr> John Vandenberg Klarquist Sparkman</vt:lpstr>
      <vt:lpstr> David Jones Microsoft</vt:lpstr>
      <vt:lpstr> Eric Sutton Oracle </vt:lpstr>
      <vt:lpstr>Filtering the Unclear or Abstract</vt:lpstr>
      <vt:lpstr>Disclaimer</vt:lpstr>
      <vt:lpstr>Hypothetical Scenario</vt:lpstr>
      <vt:lpstr>What is usually unclear?</vt:lpstr>
      <vt:lpstr>What is usually clear?</vt:lpstr>
      <vt:lpstr>What is usually abstract?</vt:lpstr>
      <vt:lpstr>What can you do about it? (1)</vt:lpstr>
      <vt:lpstr>What can you do about it? (2)</vt:lpstr>
      <vt:lpstr>Nautilus (2014)</vt:lpstr>
      <vt:lpstr>MPEP 702.01</vt:lpstr>
      <vt:lpstr>Rule 105 and MPEP 704.11(a)</vt:lpstr>
      <vt:lpstr>What can you do about it? (3)</vt:lpstr>
      <vt:lpstr>Questions</vt:lpstr>
      <vt:lpstr>  Laura Sheridan Google  </vt:lpstr>
      <vt:lpstr>   Open Discussion </vt:lpstr>
      <vt:lpstr>Alice Corp. v. CLS Bank  USPTO Preliminary Examination Instructions 2014</vt:lpstr>
      <vt:lpstr>Preliminary Examination Instructions for Analyzing Claims with Abstract Ideas</vt:lpstr>
      <vt:lpstr>Preliminary Examination Instructions for Analyzing Claims with Abstract Ideas</vt:lpstr>
      <vt:lpstr>Preliminary Examination Instructions – Changes from Prior Guidance</vt:lpstr>
      <vt:lpstr>Analyzing Claims with Abstract Ideas:  Basic Inquiries</vt:lpstr>
      <vt:lpstr>Preliminary Examination Instructions for Analyzing Claims with Abstract Ideas</vt:lpstr>
      <vt:lpstr>Preliminary Examination Instructions  −  Part 1</vt:lpstr>
      <vt:lpstr>Preliminary Examination Instructions  −  Part 1</vt:lpstr>
      <vt:lpstr>Preliminary Examination Instructions  −  Part 2</vt:lpstr>
      <vt:lpstr>Preliminary Examination Instructions  −  Part 2</vt:lpstr>
      <vt:lpstr>Preliminary Examination Instructions  −  Part 2</vt:lpstr>
      <vt:lpstr>Preliminary Examination Instructions  −  Part 2</vt:lpstr>
      <vt:lpstr>Preliminary Examination Instructions  −  Further Guidance</vt:lpstr>
      <vt:lpstr>PowerPoint Presentation</vt:lpstr>
      <vt:lpstr>   Closing </vt:lpstr>
      <vt:lpstr>Materials</vt:lpstr>
      <vt:lpstr>Upcoming Meetings</vt:lpstr>
      <vt:lpstr>PowerPoint Presentation</vt:lpstr>
    </vt:vector>
  </TitlesOfParts>
  <Company>USPTO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PE2E_David Landrith</dc:title>
  <dc:creator>Lo, Jennifer</dc:creator>
  <cp:lastModifiedBy>Pamela Rinehart</cp:lastModifiedBy>
  <cp:revision>292</cp:revision>
  <dcterms:created xsi:type="dcterms:W3CDTF">2005-03-28T22:43:58Z</dcterms:created>
  <dcterms:modified xsi:type="dcterms:W3CDTF">2014-07-22T14:56:27Z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Y-Quarter">
    <vt:lpwstr>Q1</vt:lpwstr>
  </property>
  <property fmtid="{D5CDD505-2E9C-101B-9397-08002B2CF9AE}" pid="3" name="display_urn:schemas-microsoft-com:office:office#Presenter">
    <vt:lpwstr>Focarino, Margaret (Peggy)</vt:lpwstr>
  </property>
  <property fmtid="{D5CDD505-2E9C-101B-9397-08002B2CF9AE}" pid="4" name="Presenter">
    <vt:lpwstr>927;#USPTO\mfocarino</vt:lpwstr>
  </property>
  <property fmtid="{D5CDD505-2E9C-101B-9397-08002B2CF9AE}" pid="5" name="OGC Approval">
    <vt:lpwstr>- Not Started</vt:lpwstr>
  </property>
  <property fmtid="{D5CDD505-2E9C-101B-9397-08002B2CF9AE}" pid="6" name="SO Approval">
    <vt:lpwstr>- Not Started</vt:lpwstr>
  </property>
  <property fmtid="{D5CDD505-2E9C-101B-9397-08002B2CF9AE}" pid="7" name="OPLA Approval">
    <vt:lpwstr>- Not Started</vt:lpwstr>
  </property>
  <property fmtid="{D5CDD505-2E9C-101B-9397-08002B2CF9AE}" pid="8" name="Summary Report">
    <vt:lpwstr/>
  </property>
  <property fmtid="{D5CDD505-2E9C-101B-9397-08002B2CF9AE}" pid="9" name="OPA Approval">
    <vt:lpwstr>- Not Started</vt:lpwstr>
  </property>
  <property fmtid="{D5CDD505-2E9C-101B-9397-08002B2CF9AE}" pid="10" name="Post it to Web">
    <vt:lpwstr>No</vt:lpwstr>
  </property>
  <property fmtid="{D5CDD505-2E9C-101B-9397-08002B2CF9AE}" pid="11" name="ContentType">
    <vt:lpwstr>Document</vt:lpwstr>
  </property>
  <property fmtid="{D5CDD505-2E9C-101B-9397-08002B2CF9AE}" pid="12" name="FY">
    <vt:lpwstr>FY11</vt:lpwstr>
  </property>
  <property fmtid="{D5CDD505-2E9C-101B-9397-08002B2CF9AE}" pid="13" name="Review Cycle">
    <vt:lpwstr>1st</vt:lpwstr>
  </property>
  <property fmtid="{D5CDD505-2E9C-101B-9397-08002B2CF9AE}" pid="14" name="_NewReviewCycle">
    <vt:lpwstr/>
  </property>
  <property fmtid="{D5CDD505-2E9C-101B-9397-08002B2CF9AE}" pid="15" name="ContentTypeId">
    <vt:lpwstr>0x0101008A041DA8EBC63B4596DB71693D494DD6</vt:lpwstr>
  </property>
  <property fmtid="{D5CDD505-2E9C-101B-9397-08002B2CF9AE}" pid="16" name="Meeting Date">
    <vt:lpwstr>2012-06-14T00:00:00</vt:lpwstr>
  </property>
  <property fmtid="{D5CDD505-2E9C-101B-9397-08002B2CF9AE}" pid="17" name="Approved for Posting">
    <vt:lpwstr>false</vt:lpwstr>
  </property>
</Properties>
</file>