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8" r:id="rId7"/>
    <p:sldId id="263" r:id="rId8"/>
    <p:sldId id="260" r:id="rId9"/>
    <p:sldId id="289" r:id="rId10"/>
    <p:sldId id="290" r:id="rId11"/>
    <p:sldId id="264" r:id="rId12"/>
    <p:sldId id="265" r:id="rId13"/>
    <p:sldId id="29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52" autoAdjust="0"/>
    <p:restoredTop sz="94692" autoAdjust="0"/>
  </p:normalViewPr>
  <p:slideViewPr>
    <p:cSldViewPr>
      <p:cViewPr>
        <p:scale>
          <a:sx n="100" d="100"/>
          <a:sy n="100" d="100"/>
        </p:scale>
        <p:origin x="-58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m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17.png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arxsystems.com/uml-tutorial.html" TargetMode="External"/><Relationship Id="rId2" Type="http://schemas.openxmlformats.org/officeDocument/2006/relationships/hyperlink" Target="http://www.tutorialspoint.com/uml/index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mg.org/spec/UML/2.4.1/" TargetMode="External"/><Relationship Id="rId4" Type="http://schemas.openxmlformats.org/officeDocument/2006/relationships/hyperlink" Target="http://edn.embarcadero.com/article/318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staruml.sourceforge.net" TargetMode="External"/><Relationship Id="rId2" Type="http://schemas.openxmlformats.org/officeDocument/2006/relationships/hyperlink" Target="http://www.umlet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Software Patents, Pseudo Code and UML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On how including UML in a patent application can be done right to increase efficiency and patent quality.</a:t>
            </a:r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7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www.omg.org</a:t>
            </a:r>
            <a:r>
              <a:rPr lang="en-US" dirty="0" smtClean="0"/>
              <a:t> (for UML)</a:t>
            </a:r>
            <a:endParaRPr lang="en-US" dirty="0"/>
          </a:p>
          <a:p>
            <a:r>
              <a:rPr lang="en-US" dirty="0" smtClean="0"/>
              <a:t>All the free UML diagram creators and teachers.</a:t>
            </a:r>
          </a:p>
          <a:p>
            <a:r>
              <a:rPr lang="en-US" dirty="0"/>
              <a:t>instacod.es (those hip pseudo-code pictures)</a:t>
            </a:r>
          </a:p>
          <a:p>
            <a:r>
              <a:rPr lang="en-US" dirty="0" smtClean="0"/>
              <a:t>flickr.com/photos/</a:t>
            </a:r>
            <a:r>
              <a:rPr lang="en-US" dirty="0" err="1" smtClean="0"/>
              <a:t>jamesclay</a:t>
            </a:r>
            <a:r>
              <a:rPr lang="en-US" dirty="0" smtClean="0"/>
              <a:t>/3509154015 For the classroom photo</a:t>
            </a:r>
          </a:p>
          <a:p>
            <a:r>
              <a:rPr lang="en-US" dirty="0" smtClean="0"/>
              <a:t>US </a:t>
            </a:r>
            <a:r>
              <a:rPr lang="en-US" dirty="0" err="1" smtClean="0"/>
              <a:t>Gov</a:t>
            </a:r>
            <a:r>
              <a:rPr lang="en-US" dirty="0" smtClean="0"/>
              <a:t> sites that had the other images under 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85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152400"/>
            <a:ext cx="5712212" cy="3810000"/>
            <a:chOff x="152400" y="152400"/>
            <a:chExt cx="5712212" cy="3810000"/>
          </a:xfrm>
        </p:grpSpPr>
        <p:pic>
          <p:nvPicPr>
            <p:cNvPr id="1026" name="Picture 2" descr="D:\Private\Dropbox\My Projects\USPTO Roundtable at Stanford\images\CC_Classroo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52400"/>
              <a:ext cx="5712212" cy="381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85800" y="152400"/>
              <a:ext cx="2458750" cy="76944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prstClr val="black"/>
                  </a:solidFill>
                  <a:effectLst>
                    <a:glow rad="127000">
                      <a:schemeClr val="tx1">
                        <a:lumMod val="65000"/>
                        <a:lumOff val="35000"/>
                        <a:alpha val="49000"/>
                      </a:schemeClr>
                    </a:glow>
                  </a:effectLst>
                  <a:latin typeface="Garamond" pitchFamily="18" charset="0"/>
                </a:rPr>
                <a:t>Education</a:t>
              </a:r>
              <a:endParaRPr lang="en-US" dirty="0">
                <a:effectLst>
                  <a:glow rad="127000">
                    <a:schemeClr val="tx1">
                      <a:lumMod val="65000"/>
                      <a:lumOff val="35000"/>
                      <a:alpha val="49000"/>
                    </a:schemeClr>
                  </a:glow>
                </a:effectLst>
                <a:latin typeface="Garamond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19600" y="353085"/>
            <a:ext cx="4238123" cy="6373126"/>
            <a:chOff x="4419600" y="353085"/>
            <a:chExt cx="4238123" cy="6373126"/>
          </a:xfrm>
        </p:grpSpPr>
        <p:pic>
          <p:nvPicPr>
            <p:cNvPr id="1027" name="Picture 3" descr="D:\Private\Dropbox\My Projects\USPTO Roundtable at Stanford\images\Automated circular sprinkler crops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353085"/>
              <a:ext cx="4238123" cy="6373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00600" y="762000"/>
              <a:ext cx="272600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prstClr val="black"/>
                  </a:solidFill>
                  <a:effectLst>
                    <a:glow rad="127000">
                      <a:schemeClr val="accent3">
                        <a:lumMod val="75000"/>
                        <a:alpha val="40000"/>
                      </a:schemeClr>
                    </a:glow>
                  </a:effectLst>
                  <a:latin typeface="Garamond" pitchFamily="18" charset="0"/>
                </a:rPr>
                <a:t>Agriculture</a:t>
              </a:r>
              <a:endParaRPr lang="en-US" dirty="0">
                <a:effectLst>
                  <a:glow rad="127000">
                    <a:schemeClr val="accent3">
                      <a:lumMod val="75000"/>
                      <a:alpha val="40000"/>
                    </a:schemeClr>
                  </a:glow>
                </a:effectLst>
                <a:latin typeface="Garamond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64403" y="1905000"/>
            <a:ext cx="5096064" cy="3817088"/>
            <a:chOff x="264403" y="1905000"/>
            <a:chExt cx="5096064" cy="3817088"/>
          </a:xfrm>
        </p:grpSpPr>
        <p:pic>
          <p:nvPicPr>
            <p:cNvPr id="1028" name="Picture 4" descr="D:\Private\Dropbox\My Projects\USPTO Roundtable at Stanford\images\Automated_crystal_sy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403" y="1905000"/>
              <a:ext cx="5096064" cy="3817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824684" y="1917722"/>
              <a:ext cx="2191626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solidFill>
                    <a:prstClr val="black"/>
                  </a:solidFill>
                  <a:effectLst>
                    <a:glow rad="127000">
                      <a:srgbClr val="00B0F0">
                        <a:alpha val="20000"/>
                      </a:srgbClr>
                    </a:glow>
                  </a:effectLst>
                  <a:latin typeface="Garamond" pitchFamily="18" charset="0"/>
                </a:rPr>
                <a:t>Medicine</a:t>
              </a:r>
              <a:endParaRPr lang="en-US" dirty="0">
                <a:effectLst>
                  <a:glow rad="127000">
                    <a:srgbClr val="00B0F0">
                      <a:alpha val="20000"/>
                    </a:srgbClr>
                  </a:glow>
                </a:effectLst>
                <a:latin typeface="Garamond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525550" y="2819400"/>
            <a:ext cx="4866625" cy="3649968"/>
            <a:chOff x="3525550" y="2819400"/>
            <a:chExt cx="4866625" cy="3649968"/>
          </a:xfrm>
        </p:grpSpPr>
        <p:pic>
          <p:nvPicPr>
            <p:cNvPr id="9" name="Picture 2" descr="D:\Private\Dropbox\My Projects\USPTO Roundtable at Stanford\images\Industry_smok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550" y="2819400"/>
              <a:ext cx="4866625" cy="3649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762687" y="3044103"/>
              <a:ext cx="2075825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prstClr val="black"/>
                  </a:solidFill>
                  <a:effectLst>
                    <a:glow rad="127000">
                      <a:srgbClr val="FFBE00">
                        <a:alpha val="41000"/>
                      </a:srgbClr>
                    </a:glow>
                  </a:effectLst>
                  <a:latin typeface="Garamond" pitchFamily="18" charset="0"/>
                </a:rPr>
                <a:t>Industry</a:t>
              </a:r>
              <a:endParaRPr lang="en-US" dirty="0">
                <a:effectLst>
                  <a:glow rad="127000">
                    <a:srgbClr val="FFBE00">
                      <a:alpha val="41000"/>
                    </a:srgbClr>
                  </a:glow>
                </a:effectLst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70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aramond" pitchFamily="18" charset="0"/>
              </a:rPr>
              <a:t>Pseu.do-</a:t>
            </a:r>
            <a:r>
              <a:rPr lang="en-US" dirty="0" err="1" smtClean="0">
                <a:latin typeface="Garamond" pitchFamily="18" charset="0"/>
              </a:rPr>
              <a:t>n’t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Pseudo code is a developers tool</a:t>
            </a:r>
          </a:p>
          <a:p>
            <a:r>
              <a:rPr lang="en-US" dirty="0"/>
              <a:t>Teams tend to develop their own flavors</a:t>
            </a:r>
          </a:p>
          <a:p>
            <a:r>
              <a:rPr lang="en-US" dirty="0" smtClean="0"/>
              <a:t>Lack of standardization makes training harder</a:t>
            </a:r>
          </a:p>
          <a:p>
            <a:endParaRPr lang="en-US" dirty="0"/>
          </a:p>
        </p:txBody>
      </p:sp>
      <p:pic>
        <p:nvPicPr>
          <p:cNvPr id="2050" name="Picture 2" descr="D:\Private\Dropbox\My Projects\USPTO Roundtable at Stanford\images\436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0291">
            <a:off x="533400" y="358852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Private\Dropbox\My Projects\USPTO Roundtable at Stanford\images\525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6027">
            <a:off x="3260724" y="3539261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ivate\Dropbox\My Projects\USPTO Roundtable at Stanford\images\5904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659">
            <a:off x="5862991" y="3607472"/>
            <a:ext cx="29337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7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</a:t>
            </a:r>
            <a:r>
              <a:rPr lang="en-US" dirty="0" err="1" smtClean="0"/>
              <a:t>vs</a:t>
            </a:r>
            <a:r>
              <a:rPr lang="en-US" dirty="0" smtClean="0"/>
              <a:t> Consume Ratio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relatively easy to see what a UML diagram is doing.</a:t>
            </a:r>
          </a:p>
          <a:p>
            <a:r>
              <a:rPr lang="en-US" dirty="0" smtClean="0"/>
              <a:t>It’s harder to learn how to make one properly.</a:t>
            </a:r>
          </a:p>
          <a:p>
            <a:r>
              <a:rPr lang="en-US" dirty="0" smtClean="0"/>
              <a:t>Moves a burden of work from the examiners onto the patent applicants.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Garamond" pitchFamily="18" charset="0"/>
              </a:rPr>
              <a:t>Normal Patent Application (</a:t>
            </a:r>
            <a:r>
              <a:rPr lang="en-US" sz="2800" dirty="0" err="1" smtClean="0">
                <a:latin typeface="Garamond" pitchFamily="18" charset="0"/>
              </a:rPr>
              <a:t>eg</a:t>
            </a:r>
            <a:r>
              <a:rPr lang="en-US" sz="2800" dirty="0" smtClean="0">
                <a:latin typeface="Garamond" pitchFamily="18" charset="0"/>
              </a:rPr>
              <a:t>. Diamond </a:t>
            </a:r>
            <a:r>
              <a:rPr lang="en-US" sz="2800" dirty="0" err="1" smtClean="0">
                <a:latin typeface="Garamond" pitchFamily="18" charset="0"/>
              </a:rPr>
              <a:t>Deihr</a:t>
            </a:r>
            <a:r>
              <a:rPr lang="en-US" sz="2800" dirty="0" smtClean="0">
                <a:latin typeface="Garamond" pitchFamily="18" charset="0"/>
              </a:rPr>
              <a:t>)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38100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33" y="838200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36133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95400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73" y="990600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50792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950" y="3893334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60066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912501"/>
            <a:ext cx="1769700" cy="2597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" y="3790950"/>
            <a:ext cx="1767840" cy="259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Snip Diagonal Corner Rectangle 31"/>
          <p:cNvSpPr/>
          <p:nvPr/>
        </p:nvSpPr>
        <p:spPr>
          <a:xfrm>
            <a:off x="544830" y="1295400"/>
            <a:ext cx="1143000" cy="457200"/>
          </a:xfrm>
          <a:prstGeom prst="snip2Diag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Abstract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Snip Diagonal Corner Rectangle 13"/>
          <p:cNvSpPr/>
          <p:nvPr/>
        </p:nvSpPr>
        <p:spPr>
          <a:xfrm>
            <a:off x="3360837" y="1874034"/>
            <a:ext cx="2212173" cy="457200"/>
          </a:xfrm>
          <a:prstGeom prst="snip2Diag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Drawings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5" name="Snip Diagonal Corner Rectangle 14"/>
          <p:cNvSpPr/>
          <p:nvPr/>
        </p:nvSpPr>
        <p:spPr>
          <a:xfrm>
            <a:off x="375330" y="4724400"/>
            <a:ext cx="2291670" cy="457200"/>
          </a:xfrm>
          <a:prstGeom prst="snip2Diag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Detailed Description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Snip Diagonal Corner Rectangle 15"/>
          <p:cNvSpPr/>
          <p:nvPr/>
        </p:nvSpPr>
        <p:spPr>
          <a:xfrm>
            <a:off x="5107260" y="4754268"/>
            <a:ext cx="1143000" cy="457200"/>
          </a:xfrm>
          <a:prstGeom prst="snip2Diag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Claims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6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75260"/>
            <a:ext cx="6553200" cy="6366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19200" y="381000"/>
            <a:ext cx="11430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Initial Node</a:t>
            </a:r>
            <a:endParaRPr lang="en-US" sz="1400" dirty="0"/>
          </a:p>
        </p:txBody>
      </p:sp>
      <p:cxnSp>
        <p:nvCxnSpPr>
          <p:cNvPr id="3" name="Elbow Connector 2"/>
          <p:cNvCxnSpPr>
            <a:stCxn id="7" idx="3"/>
          </p:cNvCxnSpPr>
          <p:nvPr/>
        </p:nvCxnSpPr>
        <p:spPr>
          <a:xfrm>
            <a:off x="2362200" y="534889"/>
            <a:ext cx="2057400" cy="15091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19400" y="838200"/>
            <a:ext cx="11430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Timer Node</a:t>
            </a:r>
            <a:endParaRPr lang="en-US" sz="1400" dirty="0"/>
          </a:p>
        </p:txBody>
      </p:sp>
      <p:cxnSp>
        <p:nvCxnSpPr>
          <p:cNvPr id="15" name="Elbow Connector 14"/>
          <p:cNvCxnSpPr/>
          <p:nvPr/>
        </p:nvCxnSpPr>
        <p:spPr>
          <a:xfrm flipV="1">
            <a:off x="3962400" y="838200"/>
            <a:ext cx="990600" cy="153888"/>
          </a:xfrm>
          <a:prstGeom prst="bentConnector3">
            <a:avLst>
              <a:gd name="adj1" fmla="val 7384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440180" y="5105400"/>
            <a:ext cx="16002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Send Signal Action</a:t>
            </a:r>
            <a:endParaRPr lang="en-US" sz="1400" dirty="0"/>
          </a:p>
        </p:txBody>
      </p:sp>
      <p:cxnSp>
        <p:nvCxnSpPr>
          <p:cNvPr id="20" name="Elbow Connector 19"/>
          <p:cNvCxnSpPr>
            <a:stCxn id="19" idx="3"/>
          </p:cNvCxnSpPr>
          <p:nvPr/>
        </p:nvCxnSpPr>
        <p:spPr>
          <a:xfrm>
            <a:off x="3040380" y="5259289"/>
            <a:ext cx="617220" cy="75455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4038600" y="1047660"/>
            <a:ext cx="838200" cy="400140"/>
          </a:xfrm>
          <a:prstGeom prst="straightConnector1">
            <a:avLst/>
          </a:prstGeom>
          <a:ln w="95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048000" y="5943600"/>
            <a:ext cx="11430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Merge Node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895600" y="1288807"/>
            <a:ext cx="1143000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Second</a:t>
            </a:r>
            <a:endParaRPr lang="en-US" sz="1200" dirty="0"/>
          </a:p>
        </p:txBody>
      </p:sp>
      <p:cxnSp>
        <p:nvCxnSpPr>
          <p:cNvPr id="33" name="Straight Arrow Connector 32"/>
          <p:cNvCxnSpPr>
            <a:stCxn id="37" idx="0"/>
          </p:cNvCxnSpPr>
          <p:nvPr/>
        </p:nvCxnSpPr>
        <p:spPr>
          <a:xfrm flipH="1" flipV="1">
            <a:off x="6305550" y="1755579"/>
            <a:ext cx="57150" cy="757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15000" y="2513111"/>
            <a:ext cx="12954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Decision Node</a:t>
            </a:r>
            <a:endParaRPr lang="en-US" sz="1400" dirty="0"/>
          </a:p>
        </p:txBody>
      </p:sp>
      <p:cxnSp>
        <p:nvCxnSpPr>
          <p:cNvPr id="38" name="Elbow Connector 37"/>
          <p:cNvCxnSpPr/>
          <p:nvPr/>
        </p:nvCxnSpPr>
        <p:spPr>
          <a:xfrm flipV="1">
            <a:off x="4191000" y="5486400"/>
            <a:ext cx="1143000" cy="611088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467600" y="1134918"/>
            <a:ext cx="11430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Action Node</a:t>
            </a:r>
            <a:endParaRPr lang="en-US" sz="1400" dirty="0"/>
          </a:p>
        </p:txBody>
      </p:sp>
      <p:cxnSp>
        <p:nvCxnSpPr>
          <p:cNvPr id="51" name="Elbow Connector 50"/>
          <p:cNvCxnSpPr>
            <a:stCxn id="50" idx="1"/>
          </p:cNvCxnSpPr>
          <p:nvPr/>
        </p:nvCxnSpPr>
        <p:spPr>
          <a:xfrm rot="10800000">
            <a:off x="6858000" y="838201"/>
            <a:ext cx="609600" cy="45060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1" name="Straight Arrow Connector 1030"/>
          <p:cNvCxnSpPr/>
          <p:nvPr/>
        </p:nvCxnSpPr>
        <p:spPr>
          <a:xfrm>
            <a:off x="4191000" y="1247730"/>
            <a:ext cx="0" cy="103827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Straight Arrow Connector 1033"/>
          <p:cNvCxnSpPr/>
          <p:nvPr/>
        </p:nvCxnSpPr>
        <p:spPr>
          <a:xfrm flipH="1">
            <a:off x="5029200" y="2820888"/>
            <a:ext cx="1333500" cy="1217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543800" y="4648200"/>
            <a:ext cx="6096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</a:t>
            </a:r>
            <a:endParaRPr lang="en-US" sz="1400" dirty="0"/>
          </a:p>
        </p:txBody>
      </p:sp>
      <p:cxnSp>
        <p:nvCxnSpPr>
          <p:cNvPr id="86" name="Elbow Connector 85"/>
          <p:cNvCxnSpPr>
            <a:stCxn id="85" idx="1"/>
          </p:cNvCxnSpPr>
          <p:nvPr/>
        </p:nvCxnSpPr>
        <p:spPr>
          <a:xfrm rot="10800000">
            <a:off x="6400800" y="4648211"/>
            <a:ext cx="1143000" cy="15387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5191125" y="5810161"/>
            <a:ext cx="11430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Edge Node</a:t>
            </a:r>
            <a:endParaRPr lang="en-US" sz="1400" dirty="0"/>
          </a:p>
        </p:txBody>
      </p:sp>
      <p:cxnSp>
        <p:nvCxnSpPr>
          <p:cNvPr id="95" name="Elbow Connector 94"/>
          <p:cNvCxnSpPr/>
          <p:nvPr/>
        </p:nvCxnSpPr>
        <p:spPr>
          <a:xfrm>
            <a:off x="6362700" y="5964049"/>
            <a:ext cx="800100" cy="28732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 flipV="1">
            <a:off x="4168140" y="1249590"/>
            <a:ext cx="541020" cy="762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4800600" y="1182230"/>
            <a:ext cx="533400" cy="762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H="1">
            <a:off x="5457825" y="1119588"/>
            <a:ext cx="609600" cy="0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/>
          <p:nvPr/>
        </p:nvCxnSpPr>
        <p:spPr>
          <a:xfrm>
            <a:off x="4191000" y="2057400"/>
            <a:ext cx="0" cy="1372344"/>
          </a:xfrm>
          <a:prstGeom prst="straightConnector1">
            <a:avLst/>
          </a:prstGeom>
          <a:ln w="5715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2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9" grpId="0" animBg="1"/>
      <p:bldP spid="31" grpId="0" animBg="1"/>
      <p:bldP spid="32" grpId="0" animBg="1"/>
      <p:bldP spid="37" grpId="0" animBg="1"/>
      <p:bldP spid="50" grpId="0" animBg="1"/>
      <p:bldP spid="85" grpId="0" animBg="1"/>
      <p:bldP spid="9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"/>
            <a:ext cx="6324600" cy="6680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80999" y="2816423"/>
            <a:ext cx="23622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Patent number labels to match with the “Detailed Description of Drawings” portion of a patent application.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3032760" y="5867399"/>
            <a:ext cx="12954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Final Node</a:t>
            </a:r>
            <a:endParaRPr lang="en-US" sz="1400" dirty="0"/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4328160" y="6021288"/>
            <a:ext cx="1729740" cy="4557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flipV="1">
            <a:off x="2762249" y="1676400"/>
            <a:ext cx="1184910" cy="114002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14" idx="3"/>
          </p:cNvCxnSpPr>
          <p:nvPr/>
        </p:nvCxnSpPr>
        <p:spPr>
          <a:xfrm flipV="1">
            <a:off x="2743199" y="3200400"/>
            <a:ext cx="1066801" cy="9307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stCxn id="14" idx="2"/>
          </p:cNvCxnSpPr>
          <p:nvPr/>
        </p:nvCxnSpPr>
        <p:spPr>
          <a:xfrm rot="16200000" flipH="1">
            <a:off x="2285315" y="3047314"/>
            <a:ext cx="953869" cy="24003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172325" y="304800"/>
            <a:ext cx="11430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Edge Node</a:t>
            </a:r>
            <a:endParaRPr lang="en-US" sz="1400" dirty="0"/>
          </a:p>
        </p:txBody>
      </p:sp>
      <p:cxnSp>
        <p:nvCxnSpPr>
          <p:cNvPr id="17" name="Elbow Connector 16"/>
          <p:cNvCxnSpPr>
            <a:stCxn id="15" idx="1"/>
          </p:cNvCxnSpPr>
          <p:nvPr/>
        </p:nvCxnSpPr>
        <p:spPr>
          <a:xfrm rot="10800000">
            <a:off x="6477001" y="381001"/>
            <a:ext cx="695325" cy="7768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3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5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UML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www.tutorialspoint.com/uml/index.htm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www.sparxsystems.com/uml-tutorial.html</a:t>
            </a:r>
            <a:endParaRPr lang="en-US" dirty="0"/>
          </a:p>
          <a:p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edn.embarcadero.com/article/31863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name a few.</a:t>
            </a:r>
          </a:p>
          <a:p>
            <a:r>
              <a:rPr lang="en-US" dirty="0">
                <a:hlinkClick r:id="rId5"/>
              </a:rPr>
              <a:t>http://www.omg.org/spec/UML/2.4.1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– For the, detailed, spec sheets.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041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UML diagram creators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UMLet</a:t>
            </a:r>
            <a:r>
              <a:rPr lang="en-US" dirty="0" smtClean="0"/>
              <a:t> @ </a:t>
            </a:r>
            <a:r>
              <a:rPr lang="en-US" dirty="0" smtClean="0">
                <a:hlinkClick r:id="rId2"/>
              </a:rPr>
              <a:t>www.umlet.com</a:t>
            </a:r>
            <a:r>
              <a:rPr lang="en-US" dirty="0" smtClean="0"/>
              <a:t> – (My favorite)</a:t>
            </a:r>
          </a:p>
          <a:p>
            <a:r>
              <a:rPr lang="en-US" dirty="0" err="1" smtClean="0"/>
              <a:t>StarUML</a:t>
            </a:r>
            <a:r>
              <a:rPr lang="en-US" dirty="0" smtClean="0"/>
              <a:t> @ </a:t>
            </a:r>
            <a:r>
              <a:rPr lang="en-US" dirty="0" smtClean="0">
                <a:hlinkClick r:id="rId3" action="ppaction://hlinkfile"/>
              </a:rPr>
              <a:t>staruml.sourceforge.net</a:t>
            </a:r>
            <a:endParaRPr lang="en-US" dirty="0" smtClean="0"/>
          </a:p>
          <a:p>
            <a:r>
              <a:rPr lang="en-US" dirty="0" smtClean="0"/>
              <a:t>Less feature-full open source and free creators are available.</a:t>
            </a:r>
            <a:endParaRPr lang="en-US" dirty="0"/>
          </a:p>
          <a:p>
            <a:r>
              <a:rPr lang="en-US" dirty="0" smtClean="0"/>
              <a:t>Commercial alternatives are plentiful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11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5381EB3B98D84C943B3B5AFD731380" ma:contentTypeVersion="0" ma:contentTypeDescription="Create a new document." ma:contentTypeScope="" ma:versionID="4f6912fe072b154629505d0d8ace8e6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4D07018-B71E-4254-A952-861465469005}">
  <ds:schemaRefs>
    <ds:schemaRef ds:uri="http://purl.org/dc/elements/1.1/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907185A-2C0A-434F-89D3-49F7AE9868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74504B-AB5A-468A-8163-18EE996129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6650</TotalTime>
  <Words>241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Software Patents, Pseudo Code and UML</vt:lpstr>
      <vt:lpstr>PowerPoint Presentation</vt:lpstr>
      <vt:lpstr>Pseu.do-n’t</vt:lpstr>
      <vt:lpstr>Create vs Consume Ratio</vt:lpstr>
      <vt:lpstr>Normal Patent Application (eg. Diamond Deihr)</vt:lpstr>
      <vt:lpstr>PowerPoint Presentation</vt:lpstr>
      <vt:lpstr>PowerPoint Presentation</vt:lpstr>
      <vt:lpstr>Free UML Learning</vt:lpstr>
      <vt:lpstr>Free UML diagram creators</vt:lpstr>
      <vt:lpstr>Special 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Patents, Pseudo Code and UML</dc:title>
  <dc:creator>Jeremy Russell</dc:creator>
  <cp:lastModifiedBy>Terry Maciejewski</cp:lastModifiedBy>
  <cp:revision>82</cp:revision>
  <dcterms:created xsi:type="dcterms:W3CDTF">2006-08-16T00:00:00Z</dcterms:created>
  <dcterms:modified xsi:type="dcterms:W3CDTF">2013-02-19T19:03:24Z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0x0101007A5381EB3B98D84C943B3B5AFD731380</vt:lpwstr>
  </property>
</Properties>
</file>