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8" r:id="rId2"/>
    <p:sldId id="305" r:id="rId3"/>
    <p:sldId id="303" r:id="rId4"/>
    <p:sldId id="284" r:id="rId5"/>
    <p:sldId id="287" r:id="rId6"/>
    <p:sldId id="308" r:id="rId7"/>
    <p:sldId id="288" r:id="rId8"/>
    <p:sldId id="289" r:id="rId9"/>
    <p:sldId id="295" r:id="rId10"/>
    <p:sldId id="309" r:id="rId11"/>
    <p:sldId id="306" r:id="rId12"/>
    <p:sldId id="311" r:id="rId13"/>
    <p:sldId id="291" r:id="rId14"/>
    <p:sldId id="307" r:id="rId15"/>
    <p:sldId id="292" r:id="rId16"/>
    <p:sldId id="293" r:id="rId17"/>
    <p:sldId id="304" r:id="rId18"/>
    <p:sldId id="312" r:id="rId19"/>
    <p:sldId id="310" r:id="rId20"/>
    <p:sldId id="296" r:id="rId21"/>
  </p:sldIdLst>
  <p:sldSz cx="9144000" cy="6858000" type="screen4x3"/>
  <p:notesSz cx="68580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EF"/>
    <a:srgbClr val="002850"/>
    <a:srgbClr val="001F3E"/>
    <a:srgbClr val="FFF9F3"/>
    <a:srgbClr val="CC3300"/>
    <a:srgbClr val="800000"/>
    <a:srgbClr val="00152A"/>
    <a:srgbClr val="4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5" autoAdjust="0"/>
    <p:restoredTop sz="51904" autoAdjust="0"/>
  </p:normalViewPr>
  <p:slideViewPr>
    <p:cSldViewPr snapToGrid="0">
      <p:cViewPr>
        <p:scale>
          <a:sx n="50" d="100"/>
          <a:sy n="50" d="100"/>
        </p:scale>
        <p:origin x="-1781" y="-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2064" y="77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13" tIns="46406" rIns="92813" bIns="46406" numCol="1" anchor="t" anchorCtr="0" compatLnSpc="1">
            <a:prstTxWarp prst="textNoShape">
              <a:avLst/>
            </a:prstTxWarp>
          </a:bodyPr>
          <a:lstStyle>
            <a:lvl1pPr algn="l" defTabSz="929249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Draft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13" tIns="46406" rIns="92813" bIns="46406" numCol="1" anchor="t" anchorCtr="0" compatLnSpc="1">
            <a:prstTxWarp prst="textNoShape">
              <a:avLst/>
            </a:prstTxWarp>
          </a:bodyPr>
          <a:lstStyle>
            <a:lvl1pPr algn="r" defTabSz="929249">
              <a:defRPr sz="1200">
                <a:latin typeface="Arial" charset="0"/>
              </a:defRPr>
            </a:lvl1pPr>
          </a:lstStyle>
          <a:p>
            <a:pPr>
              <a:defRPr/>
            </a:pPr>
            <a:fld id="{6A81BBCD-1D99-4366-A7A4-8ED093EC825B}" type="datetime1">
              <a:rPr lang="en-US"/>
              <a:pPr>
                <a:defRPr/>
              </a:pPr>
              <a:t>10/26/2012</a:t>
            </a:fld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0213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13" tIns="46406" rIns="92813" bIns="46406" numCol="1" anchor="b" anchorCtr="0" compatLnSpc="1">
            <a:prstTxWarp prst="textNoShape">
              <a:avLst/>
            </a:prstTxWarp>
          </a:bodyPr>
          <a:lstStyle>
            <a:lvl1pPr algn="l" defTabSz="929249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Draft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8831263"/>
            <a:ext cx="2970212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13" tIns="46406" rIns="92813" bIns="46406" numCol="1" anchor="b" anchorCtr="0" compatLnSpc="1">
            <a:prstTxWarp prst="textNoShape">
              <a:avLst/>
            </a:prstTxWarp>
          </a:bodyPr>
          <a:lstStyle>
            <a:lvl1pPr algn="r" defTabSz="929249">
              <a:defRPr sz="1200">
                <a:latin typeface="Arial" charset="0"/>
              </a:defRPr>
            </a:lvl1pPr>
          </a:lstStyle>
          <a:p>
            <a:pPr>
              <a:defRPr/>
            </a:pPr>
            <a:fld id="{BE88952A-8B64-41A3-BF75-0F8791F81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27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797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13" tIns="46406" rIns="92813" bIns="46406" numCol="1" anchor="t" anchorCtr="0" compatLnSpc="1">
            <a:prstTxWarp prst="textNoShape">
              <a:avLst/>
            </a:prstTxWarp>
          </a:bodyPr>
          <a:lstStyle>
            <a:lvl1pPr algn="l" defTabSz="929249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Draft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13" tIns="46406" rIns="92813" bIns="46406" numCol="1" anchor="t" anchorCtr="0" compatLnSpc="1">
            <a:prstTxWarp prst="textNoShape">
              <a:avLst/>
            </a:prstTxWarp>
          </a:bodyPr>
          <a:lstStyle>
            <a:lvl1pPr algn="r" defTabSz="929249">
              <a:defRPr sz="1200">
                <a:latin typeface="Arial" charset="0"/>
              </a:defRPr>
            </a:lvl1pPr>
          </a:lstStyle>
          <a:p>
            <a:pPr>
              <a:defRPr/>
            </a:pPr>
            <a:fld id="{61178330-43C8-41F9-9DEA-721DE9A145A7}" type="datetime1">
              <a:rPr lang="en-US"/>
              <a:pPr>
                <a:defRPr/>
              </a:pPr>
              <a:t>10/26/2012</a:t>
            </a:fld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416425"/>
            <a:ext cx="50355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13" tIns="46406" rIns="92813" bIns="464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0213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13" tIns="46406" rIns="92813" bIns="46406" numCol="1" anchor="b" anchorCtr="0" compatLnSpc="1">
            <a:prstTxWarp prst="textNoShape">
              <a:avLst/>
            </a:prstTxWarp>
          </a:bodyPr>
          <a:lstStyle>
            <a:lvl1pPr algn="l" defTabSz="929249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Draft</a:t>
            </a:r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8831263"/>
            <a:ext cx="2970212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13" tIns="46406" rIns="92813" bIns="46406" numCol="1" anchor="b" anchorCtr="0" compatLnSpc="1">
            <a:prstTxWarp prst="textNoShape">
              <a:avLst/>
            </a:prstTxWarp>
          </a:bodyPr>
          <a:lstStyle>
            <a:lvl1pPr algn="r" defTabSz="929249">
              <a:defRPr sz="1200">
                <a:latin typeface="Arial" charset="0"/>
              </a:defRPr>
            </a:lvl1pPr>
          </a:lstStyle>
          <a:p>
            <a:pPr>
              <a:defRPr/>
            </a:pPr>
            <a:fld id="{DA412C6A-611F-47F8-BC21-DEEB5DF61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469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7B2063-B459-448B-834B-1EEB52BDBD16}" type="datetime1">
              <a:rPr lang="en-US" smtClean="0"/>
              <a:pPr eaLnBrk="1" hangingPunct="1"/>
              <a:t>10/26/2012</a:t>
            </a:fld>
            <a:endParaRPr lang="en-US" dirty="0" smtClean="0"/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DCC1BC-E120-40A9-A505-59E78FEEF7FD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61178330-43C8-41F9-9DEA-721DE9A145A7}" type="datetime1">
              <a:rPr lang="en-US" smtClean="0"/>
              <a:pPr>
                <a:defRPr/>
              </a:pPr>
              <a:t>10/26/2012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A412C6A-611F-47F8-BC21-DEEB5DF6188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90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 i="0" u="none" kern="1200" baseline="0" dirty="0" smtClean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buFontTx/>
              <a:buNone/>
              <a:defRPr/>
            </a:pPr>
            <a:endParaRPr lang="en-US" dirty="0" smtClean="0">
              <a:latin typeface="Arial" pitchFamily="34" charset="0"/>
            </a:endParaRPr>
          </a:p>
          <a:p>
            <a:pPr marL="620713" lvl="1" indent="-163513">
              <a:buFontTx/>
              <a:buChar char="-"/>
              <a:defRPr/>
            </a:pPr>
            <a:endParaRPr lang="en-US" dirty="0" smtClean="0">
              <a:latin typeface="Arial" pitchFamily="34" charset="0"/>
            </a:endParaRPr>
          </a:p>
          <a:p>
            <a:pPr marL="163513" indent="-163513">
              <a:buFontTx/>
              <a:buChar char="-"/>
              <a:defRPr/>
            </a:pP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2867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E2C06B-CF51-45E4-A1EB-F3C55A647438}" type="datetime1">
              <a:rPr lang="en-US" smtClean="0"/>
              <a:pPr eaLnBrk="1" hangingPunct="1"/>
              <a:t>10/26/2012</a:t>
            </a:fld>
            <a:endParaRPr lang="en-US" smtClean="0"/>
          </a:p>
        </p:txBody>
      </p:sp>
      <p:sp>
        <p:nvSpPr>
          <p:cNvPr id="2867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AB1A94-EF50-409A-ADB2-A205CD26CA06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spcBef>
                <a:spcPts val="0"/>
              </a:spcBef>
              <a:buFontTx/>
              <a:buNone/>
            </a:pPr>
            <a:endParaRPr lang="en-US" sz="1200" i="0" u="none" kern="1200" baseline="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61178330-43C8-41F9-9DEA-721DE9A145A7}" type="datetime1">
              <a:rPr lang="en-US" smtClean="0"/>
              <a:pPr>
                <a:defRPr/>
              </a:pPr>
              <a:t>10/26/2012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A412C6A-611F-47F8-BC21-DEEB5DF6188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9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1100" dirty="0" smtClean="0">
              <a:latin typeface="Arial" pitchFamily="34" charset="0"/>
            </a:endParaRPr>
          </a:p>
        </p:txBody>
      </p:sp>
      <p:sp>
        <p:nvSpPr>
          <p:cNvPr id="2970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4DBE87-1B90-465F-B1C7-C0D9B4A64C94}" type="datetime1">
              <a:rPr lang="en-US" smtClean="0"/>
              <a:pPr eaLnBrk="1" hangingPunct="1"/>
              <a:t>10/26/2012</a:t>
            </a:fld>
            <a:endParaRPr lang="en-US" smtClean="0"/>
          </a:p>
        </p:txBody>
      </p:sp>
      <p:sp>
        <p:nvSpPr>
          <p:cNvPr id="2970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9B9CF6-6C88-4BFF-A03F-E0056C4F776E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9600" y="4416425"/>
            <a:ext cx="5337175" cy="41830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3072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CCAB52-7F36-4FB6-8B3B-D292C4FB76D2}" type="datetime1">
              <a:rPr lang="en-US" smtClean="0"/>
              <a:pPr eaLnBrk="1" hangingPunct="1"/>
              <a:t>10/26/2012</a:t>
            </a:fld>
            <a:endParaRPr lang="en-US" smtClean="0"/>
          </a:p>
        </p:txBody>
      </p:sp>
      <p:sp>
        <p:nvSpPr>
          <p:cNvPr id="3072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CDC25-7A8B-4FA6-A087-214A76DBFC08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51337"/>
            <a:ext cx="6096000" cy="4183063"/>
          </a:xfrm>
          <a:noFill/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</a:pPr>
            <a:endParaRPr lang="en-US" sz="1050" dirty="0" smtClean="0"/>
          </a:p>
        </p:txBody>
      </p:sp>
      <p:sp>
        <p:nvSpPr>
          <p:cNvPr id="3174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F7D522-0E79-49F9-9941-559D7F543562}" type="datetime1">
              <a:rPr lang="en-US" smtClean="0"/>
              <a:pPr eaLnBrk="1" hangingPunct="1"/>
              <a:t>10/26/2012</a:t>
            </a:fld>
            <a:endParaRPr lang="en-US" smtClean="0"/>
          </a:p>
        </p:txBody>
      </p:sp>
      <p:sp>
        <p:nvSpPr>
          <p:cNvPr id="3175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236BFC-34E6-46AB-84EF-50A945D6DC3A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xfrm>
            <a:off x="533400" y="4275137"/>
            <a:ext cx="5791200" cy="4335463"/>
          </a:xfrm>
        </p:spPr>
        <p:txBody>
          <a:bodyPr/>
          <a:lstStyle/>
          <a:p>
            <a:pPr>
              <a:tabLst>
                <a:tab pos="436580" algn="l"/>
              </a:tabLst>
              <a:defRPr/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3277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89A3F2-2977-4B45-8016-D80B901CB7DB}" type="datetime1">
              <a:rPr lang="en-US" smtClean="0"/>
              <a:pPr eaLnBrk="1" hangingPunct="1"/>
              <a:t>10/26/2012</a:t>
            </a:fld>
            <a:endParaRPr lang="en-US" smtClean="0"/>
          </a:p>
        </p:txBody>
      </p:sp>
      <p:sp>
        <p:nvSpPr>
          <p:cNvPr id="3277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6893A7-4E9D-4EB4-AEED-5CCCDF66E839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b="0" i="0" dirty="0" smtClean="0"/>
          </a:p>
        </p:txBody>
      </p:sp>
      <p:sp>
        <p:nvSpPr>
          <p:cNvPr id="3482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833600-F578-4106-85F0-153FE0A5D3DE}" type="datetime1">
              <a:rPr lang="en-US" smtClean="0"/>
              <a:pPr eaLnBrk="1" hangingPunct="1"/>
              <a:t>10/26/2012</a:t>
            </a:fld>
            <a:endParaRPr lang="en-US" smtClean="0"/>
          </a:p>
        </p:txBody>
      </p:sp>
      <p:sp>
        <p:nvSpPr>
          <p:cNvPr id="3482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DD784E-9D9E-419B-B129-A0F53830DB38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61178330-43C8-41F9-9DEA-721DE9A145A7}" type="datetime1">
              <a:rPr lang="en-US" smtClean="0"/>
              <a:pPr>
                <a:defRPr/>
              </a:pPr>
              <a:t>10/26/2012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A412C6A-611F-47F8-BC21-DEEB5DF6188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34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61178330-43C8-41F9-9DEA-721DE9A145A7}" type="datetime1">
              <a:rPr lang="en-US" smtClean="0"/>
              <a:pPr>
                <a:defRPr/>
              </a:pPr>
              <a:t>10/26/2012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A412C6A-611F-47F8-BC21-DEEB5DF6188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65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83063"/>
          </a:xfrm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8D894E-3116-4D82-B7A4-EFD4F358E9E5}" type="datetime1">
              <a:rPr lang="en-US" smtClean="0"/>
              <a:pPr eaLnBrk="1" hangingPunct="1"/>
              <a:t>10/26/2012</a:t>
            </a:fld>
            <a:endParaRPr lang="en-US" smtClean="0"/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D8FFAD-1B75-4EB3-A305-81239674C612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3584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3EB45F-74FE-4C81-A8EE-DCC20824C03C}" type="datetime1">
              <a:rPr lang="en-US" smtClean="0"/>
              <a:pPr eaLnBrk="1" hangingPunct="1"/>
              <a:t>10/26/2012</a:t>
            </a:fld>
            <a:endParaRPr lang="en-US" smtClean="0"/>
          </a:p>
        </p:txBody>
      </p:sp>
      <p:sp>
        <p:nvSpPr>
          <p:cNvPr id="3584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528D82-55FE-464C-8FE6-5B6AEE0F1F71}" type="slidenum">
              <a:rPr lang="en-US" smtClean="0"/>
              <a:pPr eaLnBrk="1" hangingPunct="1"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419600"/>
            <a:ext cx="5035550" cy="4183063"/>
          </a:xfrm>
        </p:spPr>
        <p:txBody>
          <a:bodyPr/>
          <a:lstStyle/>
          <a:p>
            <a:pPr>
              <a:defRPr/>
            </a:pPr>
            <a:endParaRPr lang="en-US" dirty="0" smtClean="0">
              <a:latin typeface="Arial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253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AAED25-89DD-40D9-8C67-77A0423ED4E3}" type="datetime1">
              <a:rPr lang="en-US" smtClean="0"/>
              <a:pPr eaLnBrk="1" hangingPunct="1"/>
              <a:t>10/26/2012</a:t>
            </a:fld>
            <a:endParaRPr lang="en-US" smtClean="0"/>
          </a:p>
        </p:txBody>
      </p:sp>
      <p:sp>
        <p:nvSpPr>
          <p:cNvPr id="2253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FE3098-EF24-4A13-894A-65A98D042A63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xfrm>
            <a:off x="609600" y="4416425"/>
            <a:ext cx="5337175" cy="41830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dirty="0" smtClean="0">
              <a:latin typeface="Arial" pitchFamily="34" charset="0"/>
            </a:endParaRPr>
          </a:p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 smtClean="0">
              <a:latin typeface="Arial" pitchFamily="34" charset="0"/>
            </a:endParaRPr>
          </a:p>
          <a:p>
            <a:pPr>
              <a:defRPr/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AED176-622F-4645-B90B-412AC2953C52}" type="datetime1">
              <a:rPr lang="en-US" smtClean="0"/>
              <a:pPr eaLnBrk="1" hangingPunct="1"/>
              <a:t>10/26/2012</a:t>
            </a:fld>
            <a:endParaRPr lang="en-US" smtClean="0"/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6A7554-3226-43A6-A786-35E61B243AEA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3718" indent="-163718">
              <a:spcBef>
                <a:spcPts val="0"/>
              </a:spcBef>
              <a:buFontTx/>
              <a:buChar char="-"/>
              <a:defRPr/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A8132F-984A-4DA3-BA4F-50A7C6D50DA9}" type="datetime1">
              <a:rPr lang="en-US" smtClean="0"/>
              <a:pPr eaLnBrk="1" hangingPunct="1"/>
              <a:t>10/26/2012</a:t>
            </a:fld>
            <a:endParaRPr lang="en-US" smtClean="0"/>
          </a:p>
        </p:txBody>
      </p:sp>
      <p:sp>
        <p:nvSpPr>
          <p:cNvPr id="2458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1255F0-BD7D-485F-B925-C96840667AD8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560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F6E4B2-95B4-4CE6-8717-47A77F93DF28}" type="datetime1">
              <a:rPr lang="en-US" smtClean="0">
                <a:solidFill>
                  <a:srgbClr val="000000"/>
                </a:solidFill>
              </a:rPr>
              <a:pPr eaLnBrk="1" hangingPunct="1"/>
              <a:t>10/26/2012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0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F474C7-AAF5-434A-A3B7-748622539C97}" type="slidenum">
              <a:rPr lang="en-US" smtClean="0">
                <a:solidFill>
                  <a:srgbClr val="000000"/>
                </a:solidFill>
              </a:rPr>
              <a:pPr eaLnBrk="1" hangingPunct="1"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260975" cy="418306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en-US" sz="1100" dirty="0">
              <a:solidFill>
                <a:srgbClr val="C00000"/>
              </a:solidFill>
              <a:latin typeface="Times New Roman" pitchFamily="18" charset="0"/>
            </a:endParaRPr>
          </a:p>
          <a:p>
            <a:pPr marL="163718" indent="-163718"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2662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A66768-6465-4CB8-8633-820B1DD3E3CC}" type="datetime1">
              <a:rPr lang="en-US" smtClean="0"/>
              <a:pPr eaLnBrk="1" hangingPunct="1"/>
              <a:t>10/26/2012</a:t>
            </a:fld>
            <a:endParaRPr lang="en-US" smtClean="0"/>
          </a:p>
        </p:txBody>
      </p:sp>
      <p:sp>
        <p:nvSpPr>
          <p:cNvPr id="2663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CA5437-87DC-4520-A000-7ED39376FEF2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en-US" dirty="0" smtClean="0">
              <a:latin typeface="Arial" pitchFamily="34" charset="0"/>
            </a:endParaRPr>
          </a:p>
          <a:p>
            <a:pPr marL="163718" indent="-163718">
              <a:buFontTx/>
              <a:buChar char="-"/>
              <a:defRPr/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2765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941C48-4B99-4C48-83D0-A6BDD7379BD7}" type="datetime1">
              <a:rPr lang="en-US" smtClean="0"/>
              <a:pPr eaLnBrk="1" hangingPunct="1"/>
              <a:t>10/26/2012</a:t>
            </a:fld>
            <a:endParaRPr lang="en-US" smtClean="0"/>
          </a:p>
        </p:txBody>
      </p:sp>
      <p:sp>
        <p:nvSpPr>
          <p:cNvPr id="2765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0FA0AE-3409-4DCA-B28F-D6B1740B025E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37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B2111A-91F6-4F5F-9CF8-8B536261C6A8}" type="datetime1">
              <a:rPr lang="en-US" smtClean="0"/>
              <a:pPr eaLnBrk="1" hangingPunct="1"/>
              <a:t>10/26/2012</a:t>
            </a:fld>
            <a:endParaRPr lang="en-US" smtClean="0"/>
          </a:p>
        </p:txBody>
      </p:sp>
      <p:sp>
        <p:nvSpPr>
          <p:cNvPr id="3379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AF1A40-BC8F-4E6A-93CE-96BADAF4B183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http://ptoweb.uspto.gov/ptointranet/uspto_weekly/seal/color.jpg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/>
          <p:cNvSpPr>
            <a:spLocks noChangeArrowheads="1"/>
          </p:cNvSpPr>
          <p:nvPr/>
        </p:nvSpPr>
        <p:spPr bwMode="auto">
          <a:xfrm>
            <a:off x="1600200" y="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3871913" y="5391150"/>
            <a:ext cx="1841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endParaRPr lang="en-US" sz="2600" b="1" smtClean="0"/>
          </a:p>
        </p:txBody>
      </p: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19050" y="2330450"/>
            <a:ext cx="9115425" cy="358775"/>
            <a:chOff x="3827" y="1468"/>
            <a:chExt cx="1927" cy="226"/>
          </a:xfrm>
        </p:grpSpPr>
        <p:sp>
          <p:nvSpPr>
            <p:cNvPr id="7" name="Line 54"/>
            <p:cNvSpPr>
              <a:spLocks noChangeShapeType="1"/>
            </p:cNvSpPr>
            <p:nvPr/>
          </p:nvSpPr>
          <p:spPr bwMode="white">
            <a:xfrm>
              <a:off x="3827" y="1468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55"/>
            <p:cNvSpPr>
              <a:spLocks noChangeShapeType="1"/>
            </p:cNvSpPr>
            <p:nvPr/>
          </p:nvSpPr>
          <p:spPr bwMode="white">
            <a:xfrm>
              <a:off x="3827" y="1540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56"/>
            <p:cNvSpPr>
              <a:spLocks noChangeShapeType="1"/>
            </p:cNvSpPr>
            <p:nvPr/>
          </p:nvSpPr>
          <p:spPr bwMode="white">
            <a:xfrm>
              <a:off x="3827" y="1616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57"/>
            <p:cNvSpPr>
              <a:spLocks noChangeShapeType="1"/>
            </p:cNvSpPr>
            <p:nvPr/>
          </p:nvSpPr>
          <p:spPr bwMode="white">
            <a:xfrm>
              <a:off x="3827" y="1694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70" descr="http://ptoweb.uspto.gov/ptointranet/uspto_weekly/seal/color.jpg"/>
          <p:cNvPicPr>
            <a:picLocks noChangeAspect="1" noChangeArrowheads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0075"/>
            <a:ext cx="19812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1" descr="PFW 10001"/>
          <p:cNvPicPr>
            <a:picLocks noChangeAspect="1" noChangeArrowheads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0"/>
          <p:cNvSpPr>
            <a:spLocks noChangeArrowheads="1"/>
          </p:cNvSpPr>
          <p:nvPr/>
        </p:nvSpPr>
        <p:spPr bwMode="black">
          <a:xfrm>
            <a:off x="0" y="2628900"/>
            <a:ext cx="9144000" cy="109538"/>
          </a:xfrm>
          <a:prstGeom prst="rect">
            <a:avLst/>
          </a:prstGeom>
          <a:solidFill>
            <a:srgbClr val="800000"/>
          </a:solidFill>
          <a:ln w="12700">
            <a:solidFill>
              <a:srgbClr val="4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63"/>
          <p:cNvSpPr>
            <a:spLocks noChangeArrowheads="1"/>
          </p:cNvSpPr>
          <p:nvPr/>
        </p:nvSpPr>
        <p:spPr bwMode="gray">
          <a:xfrm>
            <a:off x="0" y="1981200"/>
            <a:ext cx="9144000" cy="641350"/>
          </a:xfrm>
          <a:prstGeom prst="rect">
            <a:avLst/>
          </a:prstGeom>
          <a:solidFill>
            <a:srgbClr val="002850"/>
          </a:solidFill>
          <a:ln w="12700">
            <a:solidFill>
              <a:srgbClr val="00152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White">
          <a:xfrm>
            <a:off x="2895600" y="3657600"/>
            <a:ext cx="6019800" cy="609600"/>
          </a:xfrm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96190C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ltGray">
          <a:xfrm>
            <a:off x="152400" y="2057400"/>
            <a:ext cx="8839200" cy="501650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>
            <a:lvl1pPr>
              <a:defRPr>
                <a:solidFill>
                  <a:srgbClr val="FFF9F3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D275D710-F3DF-419F-87B1-DE8D39679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17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" y="6518911"/>
            <a:ext cx="2895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47BB4-FBD6-434D-BF49-F35F2B7B3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9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6092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248400" cy="6092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" y="6518911"/>
            <a:ext cx="2895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75D75-A54B-49CD-8DCF-1BE7A1FF7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" y="6518911"/>
            <a:ext cx="2895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D5C97-B86F-4C1D-A8CE-019D895AC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47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" y="6518911"/>
            <a:ext cx="2895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5568D-E8B9-43C7-9CED-534B25949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" y="6518911"/>
            <a:ext cx="2895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0F3DA-F655-4C38-8773-335FA8B3F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50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" y="6518911"/>
            <a:ext cx="2895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5F938-97AE-44BB-B3D2-D6E96A931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65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" y="6518911"/>
            <a:ext cx="2895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7CD7E-98C2-4638-AC5E-2D2E89066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0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" y="6518911"/>
            <a:ext cx="2895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9F107-F896-48A1-9406-6A7990C23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5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" y="6518911"/>
            <a:ext cx="2895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D2DFB-523B-4E1E-BB5A-04D74B6BB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1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" y="6518911"/>
            <a:ext cx="2895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15E44-4E33-413E-B73E-FF8B0CEB2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3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5" descr="PFW 10001"/>
          <p:cNvPicPr>
            <a:picLocks noChangeAspect="1" noChangeArrowheads="1"/>
          </p:cNvPicPr>
          <p:nvPr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11"/>
          <a:stretch>
            <a:fillRect/>
          </a:stretch>
        </p:blipFill>
        <p:spPr bwMode="auto">
          <a:xfrm>
            <a:off x="0" y="0"/>
            <a:ext cx="91440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534400" cy="685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C66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145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2C58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145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2C58"/>
                </a:solidFill>
                <a:latin typeface="+mn-lt"/>
              </a:defRPr>
            </a:lvl1pPr>
          </a:lstStyle>
          <a:p>
            <a:pPr>
              <a:defRPr/>
            </a:pPr>
            <a:fld id="{996011B9-00A9-4120-A9EF-289261A1C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42"/>
          <p:cNvSpPr>
            <a:spLocks noChangeArrowheads="1"/>
          </p:cNvSpPr>
          <p:nvPr/>
        </p:nvSpPr>
        <p:spPr bwMode="gray">
          <a:xfrm>
            <a:off x="0" y="1066800"/>
            <a:ext cx="9144000" cy="152400"/>
          </a:xfrm>
          <a:prstGeom prst="rect">
            <a:avLst/>
          </a:prstGeom>
          <a:solidFill>
            <a:srgbClr val="800000"/>
          </a:solidFill>
          <a:ln w="12700">
            <a:solidFill>
              <a:srgbClr val="4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3" name="Picture 53" descr="MPj03163930000[1]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bright="18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17"/>
          <a:stretch>
            <a:fillRect/>
          </a:stretch>
        </p:blipFill>
        <p:spPr bwMode="auto">
          <a:xfrm>
            <a:off x="6553200" y="4876800"/>
            <a:ext cx="25146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 txBox="1">
            <a:spLocks noChangeArrowheads="1"/>
          </p:cNvSpPr>
          <p:nvPr userDrawn="1"/>
        </p:nvSpPr>
        <p:spPr>
          <a:xfrm>
            <a:off x="2228850" y="6385562"/>
            <a:ext cx="4686300" cy="4540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Harmonizing Professional Responsibility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264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264C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264C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264C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264C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264C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264C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264C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264C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rgbClr val="002C5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 2" pitchFamily="18" charset="2"/>
        <a:buChar char="·"/>
        <a:defRPr sz="2800">
          <a:solidFill>
            <a:srgbClr val="002C5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2C5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2C5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2C5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2C5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2C5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2C5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2C5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ethicsrules.comments@uspto.gov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thicsrules.comments@uspto.go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628900" y="4572000"/>
            <a:ext cx="6019800" cy="12192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2850"/>
                </a:solidFill>
              </a:rPr>
              <a:t>William R. Covey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2850"/>
                </a:solidFill>
              </a:rPr>
              <a:t>Deputy General Counsel for Enrollment and Discipline and Director of the Office of Enrollment and Discipline</a:t>
            </a:r>
          </a:p>
        </p:txBody>
      </p:sp>
      <p:sp>
        <p:nvSpPr>
          <p:cNvPr id="3075" name="Rectangle 1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Notice of Proposed Rulemaking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457200"/>
            <a:ext cx="89154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tx2"/>
                </a:solidFill>
                <a:latin typeface="+mj-lt"/>
              </a:rPr>
              <a:t>United States Patent and Trademark Office Rules of Professional Conduct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2895600"/>
            <a:ext cx="85344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2"/>
                </a:solidFill>
                <a:latin typeface="+mj-lt"/>
              </a:rPr>
              <a:t>Changes to Representation of Others Before the United States Patent and Trademark Office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685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ABA and USPTO Proposed </a:t>
            </a:r>
            <a:br>
              <a:rPr lang="en-US" sz="3200" dirty="0" smtClean="0"/>
            </a:br>
            <a:r>
              <a:rPr lang="en-US" sz="3200" dirty="0" smtClean="0"/>
              <a:t>Rule Comparison Chart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507480" y="4968240"/>
            <a:ext cx="2560320" cy="1798320"/>
          </a:xfrm>
          <a:prstGeom prst="rect">
            <a:avLst/>
          </a:prstGeom>
          <a:solidFill>
            <a:srgbClr val="FFF7E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 bwMode="auto">
          <a:xfrm>
            <a:off x="6553200" y="650621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2C58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29ED5C97-B86F-4C1D-A8CE-019D895AC06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45720" y="1385570"/>
            <a:ext cx="9052560" cy="4938713"/>
            <a:chOff x="15240" y="1400810"/>
            <a:chExt cx="9052560" cy="4938713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1" y="1400810"/>
              <a:ext cx="6439218" cy="4938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15240" y="4203263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Deletions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>
              <a:off x="1082040" y="4350900"/>
              <a:ext cx="365125" cy="160140"/>
            </a:xfrm>
            <a:prstGeom prst="straightConnector1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8100" cap="flat" cmpd="sng" algn="ctr">
              <a:solidFill>
                <a:srgbClr val="002850"/>
              </a:solidFill>
              <a:prstDash val="solid"/>
              <a:round/>
              <a:headEnd type="none" w="med" len="med"/>
              <a:tailEnd type="arrow"/>
            </a:ln>
            <a:effectLst>
              <a:outerShdw dist="109250" dir="3267739" algn="ctr" rotWithShape="0">
                <a:schemeClr val="bg2">
                  <a:alpha val="50000"/>
                </a:schemeClr>
              </a:outerShdw>
            </a:effectLst>
          </p:spPr>
        </p:cxnSp>
        <p:sp>
          <p:nvSpPr>
            <p:cNvPr id="35" name="TextBox 34"/>
            <p:cNvSpPr txBox="1"/>
            <p:nvPr/>
          </p:nvSpPr>
          <p:spPr>
            <a:xfrm>
              <a:off x="7772400" y="4603968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Modifications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 flipH="1">
              <a:off x="6644640" y="4866025"/>
              <a:ext cx="1219200" cy="559415"/>
            </a:xfrm>
            <a:prstGeom prst="straightConnector1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8100" cap="flat" cmpd="sng" algn="ctr">
              <a:solidFill>
                <a:srgbClr val="002850"/>
              </a:solidFill>
              <a:prstDash val="solid"/>
              <a:round/>
              <a:headEnd type="none" w="med" len="med"/>
              <a:tailEnd type="arrow"/>
            </a:ln>
            <a:effectLst>
              <a:outerShdw dist="109250" dir="3267739" algn="ctr" rotWithShape="0">
                <a:schemeClr val="bg2">
                  <a:alpha val="50000"/>
                </a:schemeClr>
              </a:outerShdw>
            </a:effectLst>
          </p:spPr>
        </p:cxnSp>
        <p:sp>
          <p:nvSpPr>
            <p:cNvPr id="37" name="Oval 36"/>
            <p:cNvSpPr/>
            <p:nvPr/>
          </p:nvSpPr>
          <p:spPr bwMode="auto">
            <a:xfrm>
              <a:off x="1386840" y="2529840"/>
              <a:ext cx="854075" cy="381000"/>
            </a:xfrm>
            <a:prstGeom prst="ellips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4450080" y="2514600"/>
              <a:ext cx="854075" cy="381000"/>
            </a:xfrm>
            <a:prstGeom prst="ellips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9" name="Curved Connector 38"/>
            <p:cNvCxnSpPr>
              <a:stCxn id="37" idx="7"/>
              <a:endCxn id="38" idx="1"/>
            </p:cNvCxnSpPr>
            <p:nvPr/>
          </p:nvCxnSpPr>
          <p:spPr bwMode="auto">
            <a:xfrm rot="5400000" flipH="1" flipV="1">
              <a:off x="3337877" y="1348358"/>
              <a:ext cx="15240" cy="2459317"/>
            </a:xfrm>
            <a:prstGeom prst="curvedConnector3">
              <a:avLst>
                <a:gd name="adj1" fmla="val 196611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9050" cap="flat" cmpd="sng" algn="ctr">
              <a:solidFill>
                <a:schemeClr val="tx2"/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4804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A74A7-F90F-4F3E-AAC0-E63679DF9F2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kern="1200" dirty="0">
                <a:solidFill>
                  <a:srgbClr val="000000"/>
                </a:solidFill>
              </a:rPr>
              <a:t>Highlights of the </a:t>
            </a:r>
            <a:r>
              <a:rPr lang="en-US" sz="3200" kern="1200" dirty="0" smtClean="0">
                <a:solidFill>
                  <a:srgbClr val="000000"/>
                </a:solidFill>
              </a:rPr>
              <a:t>Proposed USPTO Rules</a:t>
            </a:r>
            <a:r>
              <a:rPr lang="en-US" sz="3200" kern="1200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1000" kern="1200" dirty="0" smtClean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1000" kern="1200" dirty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400" b="1" kern="12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kern="12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rgbClr val="000000"/>
                </a:solidFill>
              </a:rPr>
              <a:t>Removes Annual Practitioner Maintenance Fee (§ 11.8(d))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kern="12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kern="12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rgbClr val="000000"/>
                </a:solidFill>
              </a:rPr>
              <a:t>No Continuing Legal Education Reporting Requirement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kern="1200" dirty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2400" kern="1200" dirty="0" smtClean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400" kern="1200" dirty="0" smtClean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400" kern="12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ED5C97-B86F-4C1D-A8CE-019D895AC06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685800"/>
          </a:xfrm>
        </p:spPr>
        <p:txBody>
          <a:bodyPr/>
          <a:lstStyle/>
          <a:p>
            <a:r>
              <a:rPr lang="en-US" sz="3200" kern="1200" dirty="0">
                <a:solidFill>
                  <a:srgbClr val="000000"/>
                </a:solidFill>
              </a:rPr>
              <a:t>Highlights of the Proposed USPTO Rules:</a:t>
            </a:r>
            <a:endParaRPr lang="en-US" sz="3200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026025"/>
          </a:xfrm>
        </p:spPr>
        <p:txBody>
          <a:bodyPr/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000" kern="1200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kern="1200" dirty="0" smtClean="0">
                <a:solidFill>
                  <a:srgbClr val="000000"/>
                </a:solidFill>
              </a:rPr>
              <a:t>Definitions </a:t>
            </a:r>
            <a:r>
              <a:rPr lang="en-US" sz="2000" kern="1200" dirty="0">
                <a:solidFill>
                  <a:srgbClr val="000000"/>
                </a:solidFill>
              </a:rPr>
              <a:t>(§ 11.1)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000" kern="1200" dirty="0">
                <a:solidFill>
                  <a:srgbClr val="000000"/>
                </a:solidFill>
              </a:rPr>
              <a:t>“Practitioner”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000" kern="1200" dirty="0">
                <a:solidFill>
                  <a:srgbClr val="000000"/>
                </a:solidFill>
              </a:rPr>
              <a:t>“Fraud or </a:t>
            </a:r>
            <a:r>
              <a:rPr lang="en-US" sz="2000" kern="1200" dirty="0" smtClean="0">
                <a:solidFill>
                  <a:srgbClr val="000000"/>
                </a:solidFill>
              </a:rPr>
              <a:t>Fraudulent”</a:t>
            </a:r>
            <a:endParaRPr lang="en-US" sz="2000" kern="12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000" kern="1200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kern="1200" dirty="0" smtClean="0">
                <a:solidFill>
                  <a:srgbClr val="000000"/>
                </a:solidFill>
              </a:rPr>
              <a:t>Confidentiality </a:t>
            </a:r>
            <a:r>
              <a:rPr lang="en-US" sz="2000" kern="1200" dirty="0">
                <a:solidFill>
                  <a:srgbClr val="000000"/>
                </a:solidFill>
              </a:rPr>
              <a:t>of information </a:t>
            </a:r>
            <a:r>
              <a:rPr lang="en-US" sz="2000" kern="1200" dirty="0" smtClean="0">
                <a:solidFill>
                  <a:srgbClr val="000000"/>
                </a:solidFill>
              </a:rPr>
              <a:t>(§ 11.106)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000" kern="1200" dirty="0" smtClean="0">
                <a:solidFill>
                  <a:srgbClr val="000000"/>
                </a:solidFill>
              </a:rPr>
              <a:t>Modifies ABA Model Rule to accommodate duty of disclosure.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000" kern="1200" dirty="0" smtClean="0">
                <a:solidFill>
                  <a:srgbClr val="000000"/>
                </a:solidFill>
              </a:rPr>
              <a:t>§ 11.106(a): prohibition on revealing client information.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000" kern="1200" dirty="0" smtClean="0">
                <a:solidFill>
                  <a:srgbClr val="000000"/>
                </a:solidFill>
              </a:rPr>
              <a:t>§ 11.106(b): permissive disclosure of client information.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000" kern="1200" dirty="0" smtClean="0">
                <a:solidFill>
                  <a:srgbClr val="000000"/>
                </a:solidFill>
              </a:rPr>
              <a:t>§ 11.106(c): practitioner shall comply with the duty of disclosure.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000" kern="1200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kern="1200" dirty="0" smtClean="0">
                <a:solidFill>
                  <a:srgbClr val="000000"/>
                </a:solidFill>
              </a:rPr>
              <a:t>Candor </a:t>
            </a:r>
            <a:r>
              <a:rPr lang="en-US" sz="2000" kern="1200" dirty="0">
                <a:solidFill>
                  <a:srgbClr val="000000"/>
                </a:solidFill>
              </a:rPr>
              <a:t>toward tribunal (§ 11.303)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000" kern="1200" dirty="0">
                <a:solidFill>
                  <a:srgbClr val="000000"/>
                </a:solidFill>
              </a:rPr>
              <a:t>Modified </a:t>
            </a:r>
            <a:r>
              <a:rPr lang="en-US" sz="2000" kern="1200" dirty="0" smtClean="0">
                <a:solidFill>
                  <a:srgbClr val="000000"/>
                </a:solidFill>
              </a:rPr>
              <a:t>ABA Model Rule to </a:t>
            </a:r>
            <a:r>
              <a:rPr lang="en-US" sz="2000" kern="1200" dirty="0">
                <a:solidFill>
                  <a:srgbClr val="000000"/>
                </a:solidFill>
              </a:rPr>
              <a:t>include </a:t>
            </a:r>
            <a:r>
              <a:rPr lang="en-US" sz="2000" i="1" kern="1200" dirty="0">
                <a:solidFill>
                  <a:srgbClr val="000000"/>
                </a:solidFill>
              </a:rPr>
              <a:t>ex parte</a:t>
            </a:r>
            <a:r>
              <a:rPr lang="en-US" sz="2000" kern="1200" dirty="0">
                <a:solidFill>
                  <a:srgbClr val="000000"/>
                </a:solidFill>
              </a:rPr>
              <a:t> proceedings</a:t>
            </a:r>
            <a:r>
              <a:rPr lang="en-US" sz="2400" kern="1200" dirty="0" smtClean="0">
                <a:solidFill>
                  <a:srgbClr val="000000"/>
                </a:solidFill>
              </a:rPr>
              <a:t>.</a:t>
            </a:r>
          </a:p>
          <a:p>
            <a:pPr marL="457200" lvl="1" indent="0">
              <a:spcBef>
                <a:spcPct val="0"/>
              </a:spcBef>
              <a:buNone/>
              <a:defRPr/>
            </a:pPr>
            <a:endParaRPr lang="en-US" sz="2400" kern="1200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kern="1200" dirty="0" smtClean="0">
                <a:solidFill>
                  <a:srgbClr val="000000"/>
                </a:solidFill>
              </a:rPr>
              <a:t>Inadvertently </a:t>
            </a:r>
            <a:r>
              <a:rPr lang="en-US" sz="2000" kern="1200" dirty="0">
                <a:solidFill>
                  <a:srgbClr val="000000"/>
                </a:solidFill>
              </a:rPr>
              <a:t>transmitted materials </a:t>
            </a:r>
            <a:r>
              <a:rPr lang="en-US" sz="2000" kern="1200" dirty="0" smtClean="0">
                <a:solidFill>
                  <a:srgbClr val="000000"/>
                </a:solidFill>
              </a:rPr>
              <a:t>(§ 11.404(b))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en-US" sz="1600" kern="1200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 typeface="Wingdings" pitchFamily="2" charset="2"/>
              <a:buChar char="Ø"/>
              <a:defRPr/>
            </a:pPr>
            <a:endParaRPr lang="en-US" kern="1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kern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4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400" kern="1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</a:rPr>
              <a:t>Safekeeping property (</a:t>
            </a:r>
            <a:r>
              <a:rPr lang="en-US" sz="2400" i="1" kern="1200" dirty="0">
                <a:solidFill>
                  <a:srgbClr val="000000"/>
                </a:solidFill>
              </a:rPr>
              <a:t>e.g., </a:t>
            </a:r>
            <a:r>
              <a:rPr lang="en-US" sz="2400" kern="1200" dirty="0">
                <a:solidFill>
                  <a:srgbClr val="000000"/>
                </a:solidFill>
              </a:rPr>
              <a:t>§ 11.115 </a:t>
            </a:r>
            <a:r>
              <a:rPr lang="en-US" sz="2400" kern="1200" dirty="0" smtClean="0">
                <a:solidFill>
                  <a:srgbClr val="000000"/>
                </a:solidFill>
              </a:rPr>
              <a:t>)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kern="1200" dirty="0" smtClean="0">
                <a:solidFill>
                  <a:srgbClr val="000000"/>
                </a:solidFill>
              </a:rPr>
              <a:t>Adds provision relating to practitioners situated in foreign countries.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kern="1200" dirty="0" smtClean="0">
                <a:solidFill>
                  <a:srgbClr val="000000"/>
                </a:solidFill>
              </a:rPr>
              <a:t>Integrates provisions from ABA Model Rules for Client Trust </a:t>
            </a:r>
            <a:r>
              <a:rPr lang="en-US" sz="2400" kern="1200" smtClean="0">
                <a:solidFill>
                  <a:srgbClr val="000000"/>
                </a:solidFill>
              </a:rPr>
              <a:t>Account Records </a:t>
            </a:r>
            <a:r>
              <a:rPr lang="en-US" sz="2400" kern="1200" dirty="0" smtClean="0">
                <a:solidFill>
                  <a:srgbClr val="000000"/>
                </a:solidFill>
              </a:rPr>
              <a:t>into the Safekeeping Property Rule.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kern="1200" dirty="0" smtClean="0">
                <a:solidFill>
                  <a:srgbClr val="000000"/>
                </a:solidFill>
              </a:rPr>
              <a:t>Includes added “safe harbor” provision for those complying with recordkeeping requirements of their state bar.</a:t>
            </a:r>
          </a:p>
          <a:p>
            <a:pPr lvl="2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en-US" kern="1200" dirty="0" smtClean="0">
                <a:solidFill>
                  <a:srgbClr val="000000"/>
                </a:solidFill>
              </a:rPr>
              <a:t>Includes provision encompassing patent agents and those with limited recognition who are employed by a law firm.</a:t>
            </a:r>
            <a:endParaRPr lang="en-US" kern="1200" dirty="0">
              <a:solidFill>
                <a:srgbClr val="0000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79DDB-F42F-4A82-85FD-CE70776930A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kern="1200" dirty="0">
                <a:solidFill>
                  <a:srgbClr val="000000"/>
                </a:solidFill>
              </a:rPr>
              <a:t>Highlights of the Proposed USPTO Rules: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0C442-121F-4167-B743-27AB1A29796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kern="1200" dirty="0">
                <a:solidFill>
                  <a:srgbClr val="000000"/>
                </a:solidFill>
              </a:rPr>
              <a:t>Highlights of the Proposed USPTO Rules:</a:t>
            </a:r>
            <a:endParaRPr lang="en-US" sz="3200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400" kern="12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rgbClr val="000000"/>
                </a:solidFill>
              </a:rPr>
              <a:t>Advertising/Communication Regarding Services </a:t>
            </a:r>
            <a:r>
              <a:rPr lang="en-US" sz="2400" kern="1200" dirty="0">
                <a:solidFill>
                  <a:srgbClr val="000000"/>
                </a:solidFill>
              </a:rPr>
              <a:t>(§§ </a:t>
            </a:r>
            <a:r>
              <a:rPr lang="en-US" sz="2400" kern="1200" dirty="0" smtClean="0">
                <a:solidFill>
                  <a:srgbClr val="000000"/>
                </a:solidFill>
              </a:rPr>
              <a:t>11.701-11.705)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kern="1200" dirty="0" smtClean="0">
                <a:solidFill>
                  <a:srgbClr val="000000"/>
                </a:solidFill>
              </a:rPr>
              <a:t>Prohibition on false or misleading communications regarding services (§ 11.701) 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kern="1200" dirty="0" smtClean="0">
                <a:solidFill>
                  <a:srgbClr val="000000"/>
                </a:solidFill>
              </a:rPr>
              <a:t>No payments for referrals, with exceptions (§11.702)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kern="1200" dirty="0" smtClean="0">
                <a:solidFill>
                  <a:srgbClr val="000000"/>
                </a:solidFill>
              </a:rPr>
              <a:t>Rules regarding direct contact with prospective clients      (§ 11.703)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kern="1200" dirty="0" smtClean="0">
                <a:solidFill>
                  <a:srgbClr val="000000"/>
                </a:solidFill>
              </a:rPr>
              <a:t>Fields of Practice and Specialization (§ 11.704)</a:t>
            </a:r>
            <a:endParaRPr lang="en-US" sz="2400" kern="1200" dirty="0">
              <a:solidFill>
                <a:srgbClr val="000000"/>
              </a:solidFill>
            </a:endParaRP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kern="1200" dirty="0" smtClean="0">
                <a:solidFill>
                  <a:srgbClr val="000000"/>
                </a:solidFill>
              </a:rPr>
              <a:t>Firm Names and Letterheads (§ 11.705)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02602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400" kern="12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rgbClr val="000000"/>
                </a:solidFill>
              </a:rPr>
              <a:t>Conflicts </a:t>
            </a:r>
            <a:r>
              <a:rPr lang="en-US" sz="2400" kern="1200" dirty="0">
                <a:solidFill>
                  <a:srgbClr val="000000"/>
                </a:solidFill>
              </a:rPr>
              <a:t>of interest and duties to clients (</a:t>
            </a:r>
            <a:r>
              <a:rPr lang="en-US" sz="2400" i="1" kern="1200" dirty="0">
                <a:solidFill>
                  <a:srgbClr val="000000"/>
                </a:solidFill>
              </a:rPr>
              <a:t>e.g., </a:t>
            </a:r>
            <a:r>
              <a:rPr lang="en-US" sz="2400" kern="1200" dirty="0">
                <a:solidFill>
                  <a:srgbClr val="000000"/>
                </a:solidFill>
              </a:rPr>
              <a:t>§§ </a:t>
            </a:r>
            <a:r>
              <a:rPr lang="en-US" sz="2400" kern="1200" dirty="0" smtClean="0">
                <a:solidFill>
                  <a:srgbClr val="000000"/>
                </a:solidFill>
              </a:rPr>
              <a:t>11.107-11.110)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400" kern="1200" dirty="0" smtClean="0">
                <a:solidFill>
                  <a:srgbClr val="000000"/>
                </a:solidFill>
              </a:rPr>
              <a:t>§ 11.107: Conflict of interest: Current clients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400" kern="1200" dirty="0" smtClean="0">
                <a:solidFill>
                  <a:srgbClr val="000000"/>
                </a:solidFill>
              </a:rPr>
              <a:t>§ 11.108: Conflict of interest: Current clients: Specific rules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400" kern="1200" dirty="0" smtClean="0">
                <a:solidFill>
                  <a:srgbClr val="000000"/>
                </a:solidFill>
              </a:rPr>
              <a:t>§ 11.109: Duties to former clients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400" kern="1200" dirty="0" smtClean="0">
                <a:solidFill>
                  <a:srgbClr val="000000"/>
                </a:solidFill>
              </a:rPr>
              <a:t>§ 11.110: Imputation of conflicts of interest:  General rule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en-US" sz="2400" kern="1200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rgbClr val="000000"/>
                </a:solidFill>
              </a:rPr>
              <a:t>Proposed USPTO Rules include numerous provisions specifying that notice, consent, or other terms with clients be in writing: </a:t>
            </a:r>
            <a:r>
              <a:rPr lang="en-US" sz="2400" i="1" kern="1200" dirty="0" smtClean="0">
                <a:solidFill>
                  <a:srgbClr val="000000"/>
                </a:solidFill>
              </a:rPr>
              <a:t>e.g</a:t>
            </a:r>
            <a:r>
              <a:rPr lang="en-US" sz="2400" i="1" kern="1200" dirty="0">
                <a:solidFill>
                  <a:srgbClr val="000000"/>
                </a:solidFill>
              </a:rPr>
              <a:t>., </a:t>
            </a:r>
            <a:r>
              <a:rPr lang="en-US" sz="2400" kern="1200" dirty="0">
                <a:solidFill>
                  <a:srgbClr val="000000"/>
                </a:solidFill>
              </a:rPr>
              <a:t>§§ 11.105, </a:t>
            </a:r>
            <a:r>
              <a:rPr lang="en-US" sz="2400" kern="1200" dirty="0" smtClean="0">
                <a:solidFill>
                  <a:srgbClr val="000000"/>
                </a:solidFill>
              </a:rPr>
              <a:t>11.107 </a:t>
            </a:r>
            <a:r>
              <a:rPr lang="en-US" sz="2400" kern="1200" dirty="0">
                <a:solidFill>
                  <a:srgbClr val="000000"/>
                </a:solidFill>
              </a:rPr>
              <a:t>- </a:t>
            </a:r>
            <a:r>
              <a:rPr lang="en-US" sz="2400" kern="1200" dirty="0" smtClean="0">
                <a:solidFill>
                  <a:srgbClr val="000000"/>
                </a:solidFill>
              </a:rPr>
              <a:t>11.110</a:t>
            </a:r>
            <a:r>
              <a:rPr lang="en-US" sz="2400" kern="1200" dirty="0">
                <a:solidFill>
                  <a:srgbClr val="000000"/>
                </a:solidFill>
              </a:rPr>
              <a:t>,  </a:t>
            </a:r>
            <a:r>
              <a:rPr lang="en-US" sz="2400" kern="1200" dirty="0" smtClean="0">
                <a:solidFill>
                  <a:srgbClr val="000000"/>
                </a:solidFill>
              </a:rPr>
              <a:t>11.112</a:t>
            </a:r>
            <a:r>
              <a:rPr lang="en-US" sz="2400" kern="1200" dirty="0">
                <a:solidFill>
                  <a:srgbClr val="000000"/>
                </a:solidFill>
              </a:rPr>
              <a:t>,  </a:t>
            </a:r>
            <a:r>
              <a:rPr lang="en-US" sz="2400" kern="1200" dirty="0" smtClean="0">
                <a:solidFill>
                  <a:srgbClr val="000000"/>
                </a:solidFill>
              </a:rPr>
              <a:t>11.117 </a:t>
            </a:r>
            <a:r>
              <a:rPr lang="en-US" sz="2400" kern="1200" dirty="0">
                <a:solidFill>
                  <a:srgbClr val="000000"/>
                </a:solidFill>
              </a:rPr>
              <a:t>- </a:t>
            </a:r>
            <a:r>
              <a:rPr lang="en-US" sz="2400" kern="1200" dirty="0" smtClean="0">
                <a:solidFill>
                  <a:srgbClr val="000000"/>
                </a:solidFill>
              </a:rPr>
              <a:t>11.118.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kern="12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DD397E-4939-4102-AB2C-CC8BB4E6D2B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kern="1200" dirty="0">
                <a:solidFill>
                  <a:srgbClr val="000000"/>
                </a:solidFill>
              </a:rPr>
              <a:t>Highlights of the Proposed USPTO Rules: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000" kern="12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rgbClr val="000000"/>
                </a:solidFill>
              </a:rPr>
              <a:t>Former </a:t>
            </a:r>
            <a:r>
              <a:rPr lang="en-US" sz="2400" kern="1200" dirty="0">
                <a:solidFill>
                  <a:srgbClr val="000000"/>
                </a:solidFill>
              </a:rPr>
              <a:t>or current Federal Government employees (</a:t>
            </a:r>
            <a:r>
              <a:rPr lang="en-US" sz="2400" i="1" kern="1200" dirty="0">
                <a:solidFill>
                  <a:srgbClr val="000000"/>
                </a:solidFill>
              </a:rPr>
              <a:t>e.g., </a:t>
            </a:r>
            <a:r>
              <a:rPr lang="en-US" sz="2400" kern="1200" dirty="0">
                <a:solidFill>
                  <a:srgbClr val="000000"/>
                </a:solidFill>
              </a:rPr>
              <a:t/>
            </a:r>
            <a:br>
              <a:rPr lang="en-US" sz="2400" kern="1200" dirty="0">
                <a:solidFill>
                  <a:srgbClr val="000000"/>
                </a:solidFill>
              </a:rPr>
            </a:br>
            <a:r>
              <a:rPr lang="en-US" sz="2400" kern="1200" dirty="0">
                <a:solidFill>
                  <a:srgbClr val="000000"/>
                </a:solidFill>
              </a:rPr>
              <a:t>§ 11.111</a:t>
            </a:r>
            <a:r>
              <a:rPr lang="en-US" sz="2400" kern="1200" dirty="0" smtClean="0">
                <a:solidFill>
                  <a:srgbClr val="000000"/>
                </a:solidFill>
              </a:rPr>
              <a:t>)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400" kern="1200" dirty="0" smtClean="0">
                <a:solidFill>
                  <a:srgbClr val="000000"/>
                </a:solidFill>
              </a:rPr>
              <a:t>References applicable Federal ethics laws of the lawyer’s current or former employer.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kern="1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</a:rPr>
              <a:t>Unauthorized practice of law (</a:t>
            </a:r>
            <a:r>
              <a:rPr lang="en-US" sz="2400" i="1" kern="1200" dirty="0">
                <a:solidFill>
                  <a:srgbClr val="000000"/>
                </a:solidFill>
              </a:rPr>
              <a:t>e.g., </a:t>
            </a:r>
            <a:r>
              <a:rPr lang="en-US" sz="2400" kern="1200" dirty="0">
                <a:solidFill>
                  <a:srgbClr val="000000"/>
                </a:solidFill>
              </a:rPr>
              <a:t>§ 11.505</a:t>
            </a:r>
            <a:r>
              <a:rPr lang="en-US" sz="2400" kern="1200" dirty="0" smtClean="0">
                <a:solidFill>
                  <a:srgbClr val="000000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kern="1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</a:rPr>
              <a:t>Misconduct (</a:t>
            </a:r>
            <a:r>
              <a:rPr lang="en-US" sz="2400" i="1" kern="1200" dirty="0">
                <a:solidFill>
                  <a:srgbClr val="000000"/>
                </a:solidFill>
              </a:rPr>
              <a:t>e.g., </a:t>
            </a:r>
            <a:r>
              <a:rPr lang="en-US" sz="2400" kern="1200" dirty="0">
                <a:solidFill>
                  <a:srgbClr val="000000"/>
                </a:solidFill>
              </a:rPr>
              <a:t>§ 11.804)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400" kern="1200" dirty="0">
                <a:solidFill>
                  <a:srgbClr val="000000"/>
                </a:solidFill>
              </a:rPr>
              <a:t>Proposed USPTO Rules </a:t>
            </a:r>
            <a:r>
              <a:rPr lang="en-US" sz="2400" kern="1200" dirty="0" smtClean="0">
                <a:solidFill>
                  <a:srgbClr val="000000"/>
                </a:solidFill>
              </a:rPr>
              <a:t>adopt </a:t>
            </a:r>
            <a:r>
              <a:rPr lang="en-US" sz="2400" kern="1200" dirty="0">
                <a:solidFill>
                  <a:srgbClr val="000000"/>
                </a:solidFill>
              </a:rPr>
              <a:t>ABA definitions of misconduct.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400" kern="1200" dirty="0" smtClean="0">
                <a:solidFill>
                  <a:srgbClr val="000000"/>
                </a:solidFill>
              </a:rPr>
              <a:t>Carryover provisions from current USPTO Code.</a:t>
            </a:r>
            <a:endParaRPr lang="en-US" sz="2400" kern="1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kern="1200" dirty="0" smtClean="0">
              <a:solidFill>
                <a:srgbClr val="000000"/>
              </a:solidFill>
            </a:endParaRPr>
          </a:p>
          <a:p>
            <a:pPr marL="457200" lvl="1" indent="0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endParaRPr lang="en-US" sz="2000" kern="1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kern="1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kern="12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kern="1200" dirty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400" kern="12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9CB83C-101F-4F8B-86D2-25C24757C16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kern="1200" dirty="0">
                <a:solidFill>
                  <a:srgbClr val="000000"/>
                </a:solidFill>
              </a:rPr>
              <a:t>Highlights of the Proposed USPTO Rules: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800" b="1" kern="1200" dirty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1200" b="1" u="sng" kern="1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rgbClr val="000000"/>
                </a:solidFill>
              </a:rPr>
              <a:t>Press release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kern="1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rgbClr val="000000"/>
                </a:solidFill>
              </a:rPr>
              <a:t>Director Kappos’ blog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kern="1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rgbClr val="000000"/>
                </a:solidFill>
              </a:rPr>
              <a:t>Public Speaking Engagements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kern="1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rgbClr val="000000"/>
                </a:solidFill>
              </a:rPr>
              <a:t>OED website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400" kern="12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rgbClr val="000000"/>
                </a:solidFill>
              </a:rPr>
              <a:t>Twitter, Facebook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kern="1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rgbClr val="000000"/>
                </a:solidFill>
              </a:rPr>
              <a:t>Q &amp; A’s</a:t>
            </a:r>
            <a:endParaRPr lang="en-US" sz="2400" kern="12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4679A-B922-4521-9C97-22B6F2EDE82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u="sng" kern="1200" dirty="0">
                <a:solidFill>
                  <a:srgbClr val="000000"/>
                </a:solidFill>
              </a:rPr>
              <a:t>Next Steps - Public Outreach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www.uspto.gov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6507480" y="4983480"/>
            <a:ext cx="2560320" cy="1798320"/>
          </a:xfrm>
          <a:prstGeom prst="rect">
            <a:avLst/>
          </a:prstGeom>
          <a:solidFill>
            <a:srgbClr val="FFF7E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6568440" y="650621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2C58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29ED5C97-B86F-4C1D-A8CE-019D895AC06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26" y="1325879"/>
            <a:ext cx="7174548" cy="498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478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685800"/>
          </a:xfrm>
        </p:spPr>
        <p:txBody>
          <a:bodyPr/>
          <a:lstStyle/>
          <a:p>
            <a:r>
              <a:rPr lang="en-US" sz="3200" dirty="0">
                <a:solidFill>
                  <a:srgbClr val="000000"/>
                </a:solidFill>
              </a:rPr>
              <a:t>www.uspto.gov/ip/boards/oed/ethics.jsp</a:t>
            </a:r>
            <a:endParaRPr lang="en-US" sz="3200" dirty="0" smtClean="0"/>
          </a:p>
        </p:txBody>
      </p:sp>
      <p:sp>
        <p:nvSpPr>
          <p:cNvPr id="6" name="Rectangle 5"/>
          <p:cNvSpPr/>
          <p:nvPr/>
        </p:nvSpPr>
        <p:spPr bwMode="auto">
          <a:xfrm>
            <a:off x="6507480" y="4968240"/>
            <a:ext cx="2560320" cy="1798320"/>
          </a:xfrm>
          <a:prstGeom prst="rect">
            <a:avLst/>
          </a:prstGeom>
          <a:solidFill>
            <a:srgbClr val="FFF7E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6553200" y="650621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2C58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29ED5C97-B86F-4C1D-A8CE-019D895AC06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473" y="1295400"/>
            <a:ext cx="6663055" cy="506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67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A2BA25-1B27-4FC7-9691-D668A88EB91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Changes to Representation of Others Before the United States Patent and Trademark Office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b="1" u="sng" kern="1200" dirty="0" smtClean="0">
                <a:solidFill>
                  <a:srgbClr val="000000"/>
                </a:solidFill>
              </a:rPr>
              <a:t>Overview</a:t>
            </a:r>
            <a:endParaRPr lang="en-US" sz="2400" b="1" u="sng" kern="1200" dirty="0">
              <a:solidFill>
                <a:srgbClr val="000000"/>
              </a:solidFill>
            </a:endParaRP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1200" b="1" i="1" kern="1200" dirty="0">
              <a:solidFill>
                <a:srgbClr val="000000"/>
              </a:solidFill>
              <a:ea typeface="Verdana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000" b="1" kern="1200" dirty="0" smtClean="0">
              <a:solidFill>
                <a:srgbClr val="000000"/>
              </a:solidFill>
              <a:ea typeface="Verdana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rgbClr val="000000"/>
                </a:solidFill>
                <a:ea typeface="Verdana" pitchFamily="34" charset="0"/>
                <a:cs typeface="Times New Roman" pitchFamily="18" charset="0"/>
              </a:rPr>
              <a:t>History of USPTO Regulation of Practitioners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kern="12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kern="12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rgbClr val="000000"/>
                </a:solidFill>
              </a:rPr>
              <a:t>Considerations for Update to USPTO Ethics Rules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kern="12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kern="12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rgbClr val="000000"/>
                </a:solidFill>
              </a:rPr>
              <a:t>Proposed USPTO Rules of Professional Conduct: Highlights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2400" kern="1200" dirty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2400" kern="12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rgbClr val="000000"/>
                </a:solidFill>
              </a:rPr>
              <a:t>Next Steps – Public Outreach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000" kern="1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000" kern="12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000" b="1" kern="12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000" kern="1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300" kern="1200" dirty="0">
              <a:solidFill>
                <a:srgbClr val="000000"/>
              </a:solidFill>
              <a:ea typeface="Verdana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1200" kern="1200" dirty="0">
              <a:solidFill>
                <a:srgbClr val="000000"/>
              </a:solidFill>
              <a:ea typeface="Verdana" pitchFamily="34" charset="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9679A-82BD-4974-9C55-3B477F6244D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u="sng" kern="1200" dirty="0">
                <a:solidFill>
                  <a:srgbClr val="000000"/>
                </a:solidFill>
              </a:rPr>
              <a:t>Notice of Proposed Rulemaking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1200" b="1" u="sng" kern="1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rgbClr val="000000"/>
                </a:solidFill>
              </a:rPr>
              <a:t>Published October 18, 2012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1200" kern="1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rgbClr val="000000"/>
                </a:solidFill>
              </a:rPr>
              <a:t>77 Federal Register 64190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1200" kern="1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rgbClr val="000000"/>
                </a:solidFill>
              </a:rPr>
              <a:t>60 day comment period – ends December 17, 2012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1200" kern="1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rgbClr val="000000"/>
                </a:solidFill>
              </a:rPr>
              <a:t>Comments submitted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000" kern="1200" dirty="0" smtClean="0">
                <a:solidFill>
                  <a:srgbClr val="000000"/>
                </a:solidFill>
              </a:rPr>
              <a:t>By Email: </a:t>
            </a:r>
            <a:r>
              <a:rPr lang="en-US" sz="2000" b="1" kern="1200" dirty="0" smtClean="0">
                <a:solidFill>
                  <a:srgbClr val="000000"/>
                </a:solidFill>
              </a:rPr>
              <a:t> </a:t>
            </a:r>
            <a:r>
              <a:rPr lang="en-US" sz="2000" b="1" kern="1200" dirty="0" smtClean="0">
                <a:solidFill>
                  <a:schemeClr val="tx1">
                    <a:lumMod val="50000"/>
                  </a:schemeClr>
                </a:solidFill>
                <a:hlinkClick r:id="rId3"/>
              </a:rPr>
              <a:t>ethicsrules.comments@uspto.gov</a:t>
            </a:r>
            <a:endParaRPr lang="en-US" sz="2000" b="1" kern="1200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000" kern="1200" dirty="0">
                <a:solidFill>
                  <a:srgbClr val="000000"/>
                </a:solidFill>
              </a:rPr>
              <a:t>By Web:	</a:t>
            </a:r>
            <a:r>
              <a:rPr lang="en-US" sz="2000" b="1" kern="1200" dirty="0" smtClean="0">
                <a:solidFill>
                  <a:schemeClr val="tx1">
                    <a:lumMod val="50000"/>
                  </a:schemeClr>
                </a:solidFill>
              </a:rPr>
              <a:t>www.regulations.gov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000" kern="1200" dirty="0" smtClean="0">
                <a:solidFill>
                  <a:schemeClr val="tx2"/>
                </a:solidFill>
              </a:rPr>
              <a:t>By Mail: 	Mail Stop OED – Ethics Rules</a:t>
            </a:r>
            <a:br>
              <a:rPr lang="en-US" sz="2000" kern="1200" dirty="0" smtClean="0">
                <a:solidFill>
                  <a:schemeClr val="tx2"/>
                </a:solidFill>
              </a:rPr>
            </a:br>
            <a:r>
              <a:rPr lang="en-US" sz="2000" kern="1200" dirty="0" smtClean="0">
                <a:solidFill>
                  <a:schemeClr val="tx2"/>
                </a:solidFill>
              </a:rPr>
              <a:t>		United States Patent and Trademark Office</a:t>
            </a:r>
            <a:br>
              <a:rPr lang="en-US" sz="2000" kern="1200" dirty="0" smtClean="0">
                <a:solidFill>
                  <a:schemeClr val="tx2"/>
                </a:solidFill>
              </a:rPr>
            </a:br>
            <a:r>
              <a:rPr lang="en-US" sz="2000" kern="1200" dirty="0" smtClean="0">
                <a:solidFill>
                  <a:schemeClr val="tx2"/>
                </a:solidFill>
              </a:rPr>
              <a:t>		P.O. Box 1450</a:t>
            </a:r>
            <a:br>
              <a:rPr lang="en-US" sz="2000" kern="1200" dirty="0" smtClean="0">
                <a:solidFill>
                  <a:schemeClr val="tx2"/>
                </a:solidFill>
              </a:rPr>
            </a:br>
            <a:r>
              <a:rPr lang="en-US" sz="2000" kern="1200" dirty="0" smtClean="0">
                <a:solidFill>
                  <a:schemeClr val="tx2"/>
                </a:solidFill>
              </a:rPr>
              <a:t>		Alexandria, Virginia 22313-1450</a:t>
            </a:r>
            <a:br>
              <a:rPr lang="en-US" sz="2000" kern="1200" dirty="0" smtClean="0">
                <a:solidFill>
                  <a:schemeClr val="tx2"/>
                </a:solidFill>
              </a:rPr>
            </a:br>
            <a:r>
              <a:rPr lang="en-US" sz="2000" kern="1200" dirty="0" smtClean="0">
                <a:solidFill>
                  <a:schemeClr val="tx2"/>
                </a:solidFill>
              </a:rPr>
              <a:t>		Attention:  William R. Covey, Deputy General </a:t>
            </a:r>
            <a:br>
              <a:rPr lang="en-US" sz="2000" kern="1200" dirty="0" smtClean="0">
                <a:solidFill>
                  <a:schemeClr val="tx2"/>
                </a:solidFill>
              </a:rPr>
            </a:br>
            <a:r>
              <a:rPr lang="en-US" sz="2000" kern="1200" dirty="0" smtClean="0">
                <a:solidFill>
                  <a:schemeClr val="tx2"/>
                </a:solidFill>
              </a:rPr>
              <a:t>		Counsel for Enrollment and Discipline and Director </a:t>
            </a:r>
            <a:br>
              <a:rPr lang="en-US" sz="2000" kern="1200" dirty="0" smtClean="0">
                <a:solidFill>
                  <a:schemeClr val="tx2"/>
                </a:solidFill>
              </a:rPr>
            </a:br>
            <a:r>
              <a:rPr lang="en-US" sz="2000" kern="1200" dirty="0" smtClean="0">
                <a:solidFill>
                  <a:schemeClr val="tx2"/>
                </a:solidFill>
              </a:rPr>
              <a:t>		of the Office of Enrollment and Discipline</a:t>
            </a:r>
            <a:endParaRPr lang="en-US" sz="1200" kern="1200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kern="12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1200" b="1" i="1" kern="1200" dirty="0">
              <a:solidFill>
                <a:srgbClr val="000000"/>
              </a:solidFill>
              <a:ea typeface="Verdana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  <a:ea typeface="Verdana" pitchFamily="34" charset="0"/>
                <a:cs typeface="Times New Roman" pitchFamily="18" charset="0"/>
              </a:rPr>
              <a:t>1861</a:t>
            </a:r>
            <a:r>
              <a:rPr lang="en-US" sz="2000" kern="1200" dirty="0">
                <a:solidFill>
                  <a:srgbClr val="000000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kern="1200" dirty="0" smtClean="0">
                <a:solidFill>
                  <a:srgbClr val="000000"/>
                </a:solidFill>
                <a:ea typeface="Verdana" pitchFamily="34" charset="0"/>
                <a:cs typeface="Times New Roman" pitchFamily="18" charset="0"/>
              </a:rPr>
              <a:t>– Congressional support for specific power for USPTO to </a:t>
            </a:r>
            <a:r>
              <a:rPr lang="en-US" sz="2000" kern="1200" dirty="0">
                <a:solidFill>
                  <a:srgbClr val="000000"/>
                </a:solidFill>
                <a:ea typeface="Verdana" pitchFamily="34" charset="0"/>
                <a:cs typeface="Times New Roman" pitchFamily="18" charset="0"/>
              </a:rPr>
              <a:t>regulate </a:t>
            </a:r>
            <a:r>
              <a:rPr lang="en-US" sz="2000" kern="1200" dirty="0" smtClean="0">
                <a:solidFill>
                  <a:srgbClr val="000000"/>
                </a:solidFill>
                <a:ea typeface="Verdana" pitchFamily="34" charset="0"/>
                <a:cs typeface="Times New Roman" pitchFamily="18" charset="0"/>
              </a:rPr>
              <a:t>practitioners. (</a:t>
            </a:r>
            <a:r>
              <a:rPr lang="en-US" sz="2000" i="1" kern="1200" dirty="0" smtClean="0">
                <a:solidFill>
                  <a:srgbClr val="000000"/>
                </a:solidFill>
                <a:ea typeface="Verdana" pitchFamily="34" charset="0"/>
                <a:cs typeface="Times New Roman" pitchFamily="18" charset="0"/>
              </a:rPr>
              <a:t>See</a:t>
            </a:r>
            <a:r>
              <a:rPr lang="en-US" sz="2000" kern="1200" dirty="0" smtClean="0">
                <a:solidFill>
                  <a:srgbClr val="000000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i="1" kern="1200" dirty="0" smtClean="0">
                <a:solidFill>
                  <a:srgbClr val="000000"/>
                </a:solidFill>
                <a:ea typeface="Verdana" pitchFamily="34" charset="0"/>
                <a:cs typeface="Times New Roman" pitchFamily="18" charset="0"/>
              </a:rPr>
              <a:t>Sperry </a:t>
            </a:r>
            <a:r>
              <a:rPr lang="en-US" sz="2000" i="1" kern="1200" dirty="0">
                <a:solidFill>
                  <a:srgbClr val="000000"/>
                </a:solidFill>
                <a:ea typeface="Verdana" pitchFamily="34" charset="0"/>
                <a:cs typeface="Times New Roman" pitchFamily="18" charset="0"/>
              </a:rPr>
              <a:t>v. State of </a:t>
            </a:r>
            <a:r>
              <a:rPr lang="en-US" sz="2000" i="1" kern="1200" dirty="0" smtClean="0">
                <a:solidFill>
                  <a:srgbClr val="000000"/>
                </a:solidFill>
                <a:ea typeface="Verdana" pitchFamily="34" charset="0"/>
                <a:cs typeface="Times New Roman" pitchFamily="18" charset="0"/>
              </a:rPr>
              <a:t>Florida, </a:t>
            </a:r>
            <a:r>
              <a:rPr lang="en-US" sz="2000" kern="1200" dirty="0">
                <a:solidFill>
                  <a:srgbClr val="000000"/>
                </a:solidFill>
                <a:ea typeface="Verdana" pitchFamily="34" charset="0"/>
                <a:cs typeface="Times New Roman" pitchFamily="18" charset="0"/>
              </a:rPr>
              <a:t>373 U.S. </a:t>
            </a:r>
            <a:r>
              <a:rPr lang="en-US" sz="2000" kern="1200" dirty="0" smtClean="0">
                <a:solidFill>
                  <a:srgbClr val="000000"/>
                </a:solidFill>
                <a:ea typeface="Verdana" pitchFamily="34" charset="0"/>
                <a:cs typeface="Times New Roman" pitchFamily="18" charset="0"/>
              </a:rPr>
              <a:t>379, 388 </a:t>
            </a:r>
            <a:r>
              <a:rPr lang="en-US" sz="2000" kern="1200" dirty="0">
                <a:solidFill>
                  <a:srgbClr val="000000"/>
                </a:solidFill>
                <a:ea typeface="Verdana" pitchFamily="34" charset="0"/>
                <a:cs typeface="Times New Roman" pitchFamily="18" charset="0"/>
              </a:rPr>
              <a:t>(1963</a:t>
            </a:r>
            <a:r>
              <a:rPr lang="en-US" sz="2000" kern="1200" dirty="0" smtClean="0">
                <a:solidFill>
                  <a:srgbClr val="000000"/>
                </a:solidFill>
                <a:ea typeface="Verdana" pitchFamily="34" charset="0"/>
                <a:cs typeface="Times New Roman" pitchFamily="18" charset="0"/>
              </a:rPr>
              <a:t>))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000" b="1" kern="12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b="1" kern="1200" dirty="0" smtClean="0">
                <a:solidFill>
                  <a:srgbClr val="000000"/>
                </a:solidFill>
              </a:rPr>
              <a:t>1899</a:t>
            </a:r>
            <a:r>
              <a:rPr lang="en-US" sz="2000" kern="1200" dirty="0" smtClean="0">
                <a:solidFill>
                  <a:srgbClr val="000000"/>
                </a:solidFill>
              </a:rPr>
              <a:t> – USPTO </a:t>
            </a:r>
            <a:r>
              <a:rPr lang="en-US" sz="2000" kern="1200" dirty="0">
                <a:solidFill>
                  <a:srgbClr val="000000"/>
                </a:solidFill>
              </a:rPr>
              <a:t>required practitioner registration</a:t>
            </a:r>
            <a:r>
              <a:rPr lang="en-US" sz="2000" kern="1200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000" b="1" kern="12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b="1" kern="1200" dirty="0" smtClean="0">
                <a:solidFill>
                  <a:srgbClr val="000000"/>
                </a:solidFill>
              </a:rPr>
              <a:t>1922 </a:t>
            </a:r>
            <a:r>
              <a:rPr lang="en-US" sz="2000" kern="1200" dirty="0" smtClean="0">
                <a:solidFill>
                  <a:srgbClr val="000000"/>
                </a:solidFill>
              </a:rPr>
              <a:t>– Commissioner </a:t>
            </a:r>
            <a:r>
              <a:rPr lang="en-US" sz="2000" kern="1200" dirty="0">
                <a:solidFill>
                  <a:srgbClr val="000000"/>
                </a:solidFill>
              </a:rPr>
              <a:t>expressly authorized to prescribe regulations for the recognition of agents and attorneys.  </a:t>
            </a:r>
            <a:r>
              <a:rPr lang="en-US" sz="2000" kern="1200" dirty="0" smtClean="0">
                <a:solidFill>
                  <a:srgbClr val="000000"/>
                </a:solidFill>
              </a:rPr>
              <a:t>(</a:t>
            </a:r>
            <a:r>
              <a:rPr lang="en-US" sz="2000" kern="1200" dirty="0">
                <a:solidFill>
                  <a:srgbClr val="000000"/>
                </a:solidFill>
              </a:rPr>
              <a:t>42 Stat. 390 (1922</a:t>
            </a:r>
            <a:r>
              <a:rPr lang="en-US" sz="2000" kern="1200" dirty="0" smtClean="0">
                <a:solidFill>
                  <a:srgbClr val="000000"/>
                </a:solidFill>
              </a:rPr>
              <a:t>))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000" kern="1200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</a:rPr>
              <a:t>1952 </a:t>
            </a:r>
            <a:r>
              <a:rPr lang="en-US" sz="2000" kern="1200" dirty="0">
                <a:solidFill>
                  <a:srgbClr val="000000"/>
                </a:solidFill>
              </a:rPr>
              <a:t>– Patent Act of 1952 included provisions relating to recognition and conduct of agents and </a:t>
            </a:r>
            <a:r>
              <a:rPr lang="en-US" sz="2000" kern="1200" dirty="0" smtClean="0">
                <a:solidFill>
                  <a:srgbClr val="000000"/>
                </a:solidFill>
              </a:rPr>
              <a:t>attorneys. Rules in 1959 focus on national standards.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000" kern="1200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b="1" kern="1200" dirty="0">
                <a:solidFill>
                  <a:srgbClr val="000000"/>
                </a:solidFill>
              </a:rPr>
              <a:t>1963</a:t>
            </a:r>
            <a:r>
              <a:rPr lang="en-US" sz="2000" kern="1200" dirty="0">
                <a:solidFill>
                  <a:srgbClr val="000000"/>
                </a:solidFill>
              </a:rPr>
              <a:t> – U.S. Supreme Court in </a:t>
            </a:r>
            <a:r>
              <a:rPr lang="en-US" sz="2000" i="1" kern="1200" dirty="0">
                <a:solidFill>
                  <a:srgbClr val="000000"/>
                </a:solidFill>
                <a:ea typeface="Verdana" pitchFamily="34" charset="0"/>
                <a:cs typeface="Times New Roman" pitchFamily="18" charset="0"/>
              </a:rPr>
              <a:t>Sperry v. State of Florida </a:t>
            </a:r>
            <a:r>
              <a:rPr lang="en-US" sz="2000" kern="1200" dirty="0">
                <a:solidFill>
                  <a:srgbClr val="000000"/>
                </a:solidFill>
              </a:rPr>
              <a:t>confirmed that  federal preemption prohibited states from preventing </a:t>
            </a:r>
            <a:r>
              <a:rPr lang="en-US" sz="2000" kern="1200" dirty="0" smtClean="0">
                <a:solidFill>
                  <a:srgbClr val="000000"/>
                </a:solidFill>
              </a:rPr>
              <a:t>non-lawyer </a:t>
            </a:r>
            <a:r>
              <a:rPr lang="en-US" sz="2000" kern="1200" dirty="0">
                <a:solidFill>
                  <a:srgbClr val="000000"/>
                </a:solidFill>
              </a:rPr>
              <a:t>patent agents from practicing </a:t>
            </a:r>
            <a:r>
              <a:rPr lang="en-US" sz="2000" kern="1200" dirty="0" smtClean="0">
                <a:solidFill>
                  <a:srgbClr val="000000"/>
                </a:solidFill>
              </a:rPr>
              <a:t>in federal </a:t>
            </a:r>
            <a:r>
              <a:rPr lang="en-US" sz="2000" kern="1200" dirty="0">
                <a:solidFill>
                  <a:srgbClr val="000000"/>
                </a:solidFill>
              </a:rPr>
              <a:t>patent matters. (373 U.S. 379 (1963))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000" kern="1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000" kern="12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000" b="1" kern="12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000" kern="1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300" kern="1200" dirty="0">
              <a:solidFill>
                <a:srgbClr val="000000"/>
              </a:solidFill>
              <a:ea typeface="Verdana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1200" kern="1200" dirty="0">
              <a:solidFill>
                <a:srgbClr val="000000"/>
              </a:solidFill>
              <a:ea typeface="Verdana" pitchFamily="34" charset="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FBA71-B07F-42AE-8014-230B958572A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u="sng" kern="1200" dirty="0">
                <a:solidFill>
                  <a:srgbClr val="000000"/>
                </a:solidFill>
              </a:rPr>
              <a:t>History of USPTO Regulation of Practitioners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602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1200" kern="12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2000" b="1" kern="1200" dirty="0" smtClean="0">
                <a:solidFill>
                  <a:srgbClr val="000000"/>
                </a:solidFill>
              </a:rPr>
              <a:t>1971 </a:t>
            </a:r>
            <a:r>
              <a:rPr lang="en-US" sz="2000" kern="1200" dirty="0">
                <a:solidFill>
                  <a:srgbClr val="000000"/>
                </a:solidFill>
              </a:rPr>
              <a:t>-</a:t>
            </a:r>
            <a:r>
              <a:rPr lang="en-US" sz="2000" kern="1200" dirty="0" smtClean="0">
                <a:solidFill>
                  <a:srgbClr val="000000"/>
                </a:solidFill>
              </a:rPr>
              <a:t> USPTO adopted rule incorporating by reference rules linking practitioner conduct to the standards set forth in the ABA Code of Professional Responsibility as amended February 24, 1970.  (36 FR 12617)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2000" b="1" kern="1200" dirty="0" smtClean="0">
                <a:solidFill>
                  <a:srgbClr val="000000"/>
                </a:solidFill>
              </a:rPr>
              <a:t>1985</a:t>
            </a:r>
            <a:r>
              <a:rPr lang="en-US" sz="2000" kern="1200" dirty="0" smtClean="0">
                <a:solidFill>
                  <a:srgbClr val="000000"/>
                </a:solidFill>
              </a:rPr>
              <a:t> </a:t>
            </a:r>
            <a:r>
              <a:rPr lang="en-US" sz="2000" kern="1200" dirty="0">
                <a:solidFill>
                  <a:srgbClr val="000000"/>
                </a:solidFill>
              </a:rPr>
              <a:t>- USPTO adopted </a:t>
            </a:r>
            <a:r>
              <a:rPr lang="en-US" sz="2000" kern="1200" dirty="0" smtClean="0">
                <a:solidFill>
                  <a:srgbClr val="000000"/>
                </a:solidFill>
              </a:rPr>
              <a:t>detailed rules which expressly incorporated many 1980 updates to the older 1970 model ABA Code.  (</a:t>
            </a:r>
            <a:r>
              <a:rPr lang="en-US" sz="2000" kern="1200" dirty="0">
                <a:solidFill>
                  <a:srgbClr val="000000"/>
                </a:solidFill>
              </a:rPr>
              <a:t>50 FR 5158</a:t>
            </a:r>
            <a:r>
              <a:rPr lang="en-US" sz="2000" kern="1200" dirty="0" smtClean="0">
                <a:solidFill>
                  <a:srgbClr val="000000"/>
                </a:solidFill>
              </a:rPr>
              <a:t>)</a:t>
            </a:r>
          </a:p>
          <a:p>
            <a:pPr marL="342900" lvl="4" indent="-342900" eaLnBrk="1" hangingPunct="1">
              <a:spcBef>
                <a:spcPct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b="1" kern="1200" dirty="0" smtClean="0">
                <a:solidFill>
                  <a:srgbClr val="000000"/>
                </a:solidFill>
              </a:rPr>
              <a:t>2003</a:t>
            </a:r>
            <a:r>
              <a:rPr lang="en-US" kern="1200" dirty="0" smtClean="0">
                <a:solidFill>
                  <a:srgbClr val="000000"/>
                </a:solidFill>
              </a:rPr>
              <a:t> </a:t>
            </a:r>
            <a:r>
              <a:rPr lang="en-US" kern="1200" dirty="0">
                <a:solidFill>
                  <a:srgbClr val="000000"/>
                </a:solidFill>
              </a:rPr>
              <a:t>- USPTO published an NPRM which proposed to replace the USPTO Code of Professional Responsibility with new rules based on the </a:t>
            </a:r>
            <a:r>
              <a:rPr lang="en-US" kern="1200" dirty="0" smtClean="0">
                <a:solidFill>
                  <a:srgbClr val="000000"/>
                </a:solidFill>
              </a:rPr>
              <a:t>modern ABA </a:t>
            </a:r>
            <a:r>
              <a:rPr lang="en-US" kern="1200" dirty="0">
                <a:solidFill>
                  <a:srgbClr val="000000"/>
                </a:solidFill>
              </a:rPr>
              <a:t>Model Rules of Professional Conduct. (68 FR 69442</a:t>
            </a:r>
            <a:r>
              <a:rPr lang="en-US" kern="1200" dirty="0" smtClean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b="1" kern="1200" dirty="0" smtClean="0">
                <a:solidFill>
                  <a:srgbClr val="000000"/>
                </a:solidFill>
              </a:rPr>
              <a:t>2004 </a:t>
            </a:r>
            <a:r>
              <a:rPr lang="en-US" sz="2000" b="1" kern="1200" dirty="0">
                <a:solidFill>
                  <a:srgbClr val="000000"/>
                </a:solidFill>
              </a:rPr>
              <a:t>- </a:t>
            </a:r>
            <a:r>
              <a:rPr lang="en-US" sz="2000" kern="1200" dirty="0">
                <a:solidFill>
                  <a:srgbClr val="000000"/>
                </a:solidFill>
              </a:rPr>
              <a:t>Final rules were adopted which did not include a majority of the 2003 proposed revisions based upon the ABA Model Rules of Professional Conduct. (69 FR 35428) </a:t>
            </a:r>
            <a:endParaRPr lang="en-US" sz="2000" kern="1200" dirty="0" smtClean="0">
              <a:solidFill>
                <a:srgbClr val="000000"/>
              </a:solidFill>
            </a:endParaRPr>
          </a:p>
          <a:p>
            <a:pPr lvl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kern="1200" dirty="0" smtClean="0">
                <a:solidFill>
                  <a:srgbClr val="000000"/>
                </a:solidFill>
              </a:rPr>
              <a:t>Final Rules largely dealt with computerized exam</a:t>
            </a:r>
            <a:endParaRPr lang="en-US" sz="2000" kern="1200" dirty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400" kern="1200" dirty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400" kern="1200" dirty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1200" kern="1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B0AA79-CD6A-49C0-96D7-6022BB9F41C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685800"/>
          </a:xfrm>
        </p:spPr>
        <p:txBody>
          <a:bodyPr/>
          <a:lstStyle/>
          <a:p>
            <a:pPr>
              <a:defRPr/>
            </a:pPr>
            <a:r>
              <a:rPr lang="en-US" sz="3200" u="sng" kern="1200" dirty="0">
                <a:solidFill>
                  <a:srgbClr val="000000"/>
                </a:solidFill>
              </a:rPr>
              <a:t>History of USPTO Regulation of Practitioners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305800" cy="502602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1200" b="1" u="sng" kern="1200" dirty="0" smtClean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1200" b="1" u="sng" kern="1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000" b="1" kern="12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b="1" kern="1200" dirty="0" smtClean="0">
                <a:solidFill>
                  <a:srgbClr val="000000"/>
                </a:solidFill>
              </a:rPr>
              <a:t>2008</a:t>
            </a:r>
            <a:r>
              <a:rPr lang="en-US" sz="2000" kern="1200" dirty="0" smtClean="0">
                <a:solidFill>
                  <a:srgbClr val="000000"/>
                </a:solidFill>
              </a:rPr>
              <a:t> - Final Rules adopted relating to disciplinary investigations and proceedings and conduct of individuals registered to practice before the Office in patent cases. (73 FR 47650)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2000" kern="1200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b="1" kern="1200" dirty="0" smtClean="0">
                <a:solidFill>
                  <a:srgbClr val="000000"/>
                </a:solidFill>
              </a:rPr>
              <a:t>2008 - </a:t>
            </a:r>
            <a:r>
              <a:rPr lang="en-US" sz="2000" kern="1200" dirty="0" smtClean="0">
                <a:solidFill>
                  <a:srgbClr val="000000"/>
                </a:solidFill>
              </a:rPr>
              <a:t>Final Rules implementing practitioner </a:t>
            </a:r>
            <a:r>
              <a:rPr lang="en-US" sz="2000" kern="1200" dirty="0">
                <a:solidFill>
                  <a:srgbClr val="000000"/>
                </a:solidFill>
              </a:rPr>
              <a:t>m</a:t>
            </a:r>
            <a:r>
              <a:rPr lang="en-US" sz="2000" kern="1200" dirty="0" smtClean="0">
                <a:solidFill>
                  <a:srgbClr val="000000"/>
                </a:solidFill>
              </a:rPr>
              <a:t>aintenance </a:t>
            </a:r>
            <a:r>
              <a:rPr lang="en-US" sz="2000" kern="1200" dirty="0">
                <a:solidFill>
                  <a:srgbClr val="000000"/>
                </a:solidFill>
              </a:rPr>
              <a:t>f</a:t>
            </a:r>
            <a:r>
              <a:rPr lang="en-US" sz="2000" kern="1200" dirty="0" smtClean="0">
                <a:solidFill>
                  <a:srgbClr val="000000"/>
                </a:solidFill>
              </a:rPr>
              <a:t>ee.                 (73 FR 67750)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000" kern="1200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b="1" kern="1200" dirty="0" smtClean="0">
                <a:solidFill>
                  <a:srgbClr val="000000"/>
                </a:solidFill>
              </a:rPr>
              <a:t>2012</a:t>
            </a:r>
            <a:r>
              <a:rPr lang="en-US" sz="2000" kern="1200" dirty="0" smtClean="0">
                <a:solidFill>
                  <a:srgbClr val="000000"/>
                </a:solidFill>
              </a:rPr>
              <a:t> </a:t>
            </a:r>
            <a:r>
              <a:rPr lang="en-US" sz="2000" kern="1200" dirty="0">
                <a:solidFill>
                  <a:srgbClr val="000000"/>
                </a:solidFill>
              </a:rPr>
              <a:t>-</a:t>
            </a:r>
            <a:r>
              <a:rPr lang="en-US" sz="2000" kern="1200" dirty="0" smtClean="0">
                <a:solidFill>
                  <a:srgbClr val="000000"/>
                </a:solidFill>
              </a:rPr>
              <a:t> </a:t>
            </a:r>
            <a:r>
              <a:rPr lang="en-US" sz="2000" kern="1200" dirty="0">
                <a:solidFill>
                  <a:srgbClr val="000000"/>
                </a:solidFill>
              </a:rPr>
              <a:t>USPTO </a:t>
            </a:r>
            <a:r>
              <a:rPr lang="en-US" sz="2000" kern="1200" dirty="0" smtClean="0">
                <a:solidFill>
                  <a:srgbClr val="000000"/>
                </a:solidFill>
              </a:rPr>
              <a:t>adopted final rules related to the time periods for commencing Office disciplinary proceedings in accord with Leahy-Smith America Invents Act. (77 FR 45247)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kern="12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34F98-1855-4C28-A46D-CD2D440E49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685800"/>
          </a:xfrm>
        </p:spPr>
        <p:txBody>
          <a:bodyPr/>
          <a:lstStyle/>
          <a:p>
            <a:pPr>
              <a:defRPr/>
            </a:pPr>
            <a:r>
              <a:rPr lang="en-US" sz="3200" u="sng" kern="1200" dirty="0">
                <a:solidFill>
                  <a:srgbClr val="000000"/>
                </a:solidFill>
              </a:rPr>
              <a:t>History of USPTO Regulation of Practitioners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2F1351-8622-4B2D-8377-AF0FD82FF17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1200" b="1" u="sng" kern="1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rgbClr val="000000"/>
                </a:solidFill>
              </a:rPr>
              <a:t>Published October 18, 2012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1200" kern="1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rgbClr val="000000"/>
                </a:solidFill>
              </a:rPr>
              <a:t>77 Federal Register 64190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1200" kern="12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rgbClr val="000000"/>
                </a:solidFill>
              </a:rPr>
              <a:t>60 day comment period – ends December 17, 2012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1200" kern="1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rgbClr val="000000"/>
                </a:solidFill>
              </a:rPr>
              <a:t>Comments submitted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000" kern="1200" dirty="0" smtClean="0">
                <a:solidFill>
                  <a:srgbClr val="000000"/>
                </a:solidFill>
              </a:rPr>
              <a:t>By Email: </a:t>
            </a:r>
            <a:r>
              <a:rPr lang="en-US" sz="2000" b="1" kern="1200" dirty="0" smtClean="0">
                <a:solidFill>
                  <a:srgbClr val="000000"/>
                </a:solidFill>
              </a:rPr>
              <a:t> </a:t>
            </a:r>
            <a:r>
              <a:rPr lang="en-US" sz="2000" b="1" kern="1200" dirty="0" smtClean="0">
                <a:solidFill>
                  <a:schemeClr val="tx1">
                    <a:lumMod val="50000"/>
                  </a:schemeClr>
                </a:solidFill>
                <a:hlinkClick r:id="rId3"/>
              </a:rPr>
              <a:t>ethicsrules.comments@uspto.gov</a:t>
            </a:r>
            <a:endParaRPr lang="en-US" sz="2000" b="1" kern="1200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000" kern="1200" dirty="0" smtClean="0">
                <a:solidFill>
                  <a:schemeClr val="tx2"/>
                </a:solidFill>
              </a:rPr>
              <a:t>By Web:</a:t>
            </a:r>
            <a:r>
              <a:rPr lang="en-US" sz="2000" kern="1200" dirty="0" smtClean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en-US" sz="2000" b="1" kern="1200" dirty="0" smtClean="0">
                <a:solidFill>
                  <a:schemeClr val="tx1">
                    <a:lumMod val="50000"/>
                  </a:schemeClr>
                </a:solidFill>
              </a:rPr>
              <a:t>www.regulations.gov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000" kern="1200" dirty="0" smtClean="0">
                <a:solidFill>
                  <a:schemeClr val="tx2"/>
                </a:solidFill>
              </a:rPr>
              <a:t>By Mail: 	Mail Stop OED – Ethics Rules</a:t>
            </a:r>
            <a:br>
              <a:rPr lang="en-US" sz="2000" kern="1200" dirty="0" smtClean="0">
                <a:solidFill>
                  <a:schemeClr val="tx2"/>
                </a:solidFill>
              </a:rPr>
            </a:br>
            <a:r>
              <a:rPr lang="en-US" sz="2000" kern="1200" dirty="0" smtClean="0">
                <a:solidFill>
                  <a:schemeClr val="tx2"/>
                </a:solidFill>
              </a:rPr>
              <a:t>		United States Patent and Trademark Office</a:t>
            </a:r>
            <a:br>
              <a:rPr lang="en-US" sz="2000" kern="1200" dirty="0" smtClean="0">
                <a:solidFill>
                  <a:schemeClr val="tx2"/>
                </a:solidFill>
              </a:rPr>
            </a:br>
            <a:r>
              <a:rPr lang="en-US" sz="2000" kern="1200" dirty="0" smtClean="0">
                <a:solidFill>
                  <a:schemeClr val="tx2"/>
                </a:solidFill>
              </a:rPr>
              <a:t>		P.O. Box 1450</a:t>
            </a:r>
            <a:br>
              <a:rPr lang="en-US" sz="2000" kern="1200" dirty="0" smtClean="0">
                <a:solidFill>
                  <a:schemeClr val="tx2"/>
                </a:solidFill>
              </a:rPr>
            </a:br>
            <a:r>
              <a:rPr lang="en-US" sz="2000" kern="1200" dirty="0" smtClean="0">
                <a:solidFill>
                  <a:schemeClr val="tx2"/>
                </a:solidFill>
              </a:rPr>
              <a:t>		Alexandria, Virginia 22313-1450</a:t>
            </a:r>
            <a:br>
              <a:rPr lang="en-US" sz="2000" kern="1200" dirty="0" smtClean="0">
                <a:solidFill>
                  <a:schemeClr val="tx2"/>
                </a:solidFill>
              </a:rPr>
            </a:br>
            <a:r>
              <a:rPr lang="en-US" sz="2000" kern="1200" dirty="0" smtClean="0">
                <a:solidFill>
                  <a:schemeClr val="tx2"/>
                </a:solidFill>
              </a:rPr>
              <a:t>		Attention:  William R. Covey, Deputy General </a:t>
            </a:r>
            <a:br>
              <a:rPr lang="en-US" sz="2000" kern="1200" dirty="0" smtClean="0">
                <a:solidFill>
                  <a:schemeClr val="tx2"/>
                </a:solidFill>
              </a:rPr>
            </a:br>
            <a:r>
              <a:rPr lang="en-US" sz="2000" kern="1200" dirty="0" smtClean="0">
                <a:solidFill>
                  <a:schemeClr val="tx2"/>
                </a:solidFill>
              </a:rPr>
              <a:t>		Counsel for Enrollment and Discipline and Director </a:t>
            </a:r>
            <a:br>
              <a:rPr lang="en-US" sz="2000" kern="1200" dirty="0" smtClean="0">
                <a:solidFill>
                  <a:schemeClr val="tx2"/>
                </a:solidFill>
              </a:rPr>
            </a:br>
            <a:r>
              <a:rPr lang="en-US" sz="2000" kern="1200" dirty="0" smtClean="0">
                <a:solidFill>
                  <a:schemeClr val="tx2"/>
                </a:solidFill>
              </a:rPr>
              <a:t>		of the Office of Enrollment and Discipline</a:t>
            </a:r>
            <a:endParaRPr lang="en-US" sz="1200" kern="1200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kern="12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kern="1200" dirty="0">
                <a:solidFill>
                  <a:srgbClr val="000000"/>
                </a:solidFill>
              </a:rPr>
              <a:t>Notice of Proposed Rulemaking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1200" b="1" u="sng" kern="12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rgbClr val="000000"/>
                </a:solidFill>
              </a:rPr>
              <a:t>Based on ABA Model Rules of Professional Conduct, which have been adopted in some form by </a:t>
            </a:r>
            <a:r>
              <a:rPr lang="en-US" sz="2400" kern="1200" dirty="0">
                <a:solidFill>
                  <a:srgbClr val="000000"/>
                </a:solidFill>
              </a:rPr>
              <a:t>49 states </a:t>
            </a:r>
            <a:r>
              <a:rPr lang="en-US" sz="2400" kern="1200" dirty="0" smtClean="0">
                <a:solidFill>
                  <a:srgbClr val="000000"/>
                </a:solidFill>
              </a:rPr>
              <a:t>and </a:t>
            </a:r>
            <a:r>
              <a:rPr lang="en-US" sz="2400" kern="1200" dirty="0">
                <a:solidFill>
                  <a:srgbClr val="000000"/>
                </a:solidFill>
              </a:rPr>
              <a:t>the District of </a:t>
            </a:r>
            <a:r>
              <a:rPr lang="en-US" sz="2400" kern="1200" dirty="0" smtClean="0">
                <a:solidFill>
                  <a:srgbClr val="000000"/>
                </a:solidFill>
              </a:rPr>
              <a:t>Columbia.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rgbClr val="000000"/>
                </a:solidFill>
              </a:rPr>
              <a:t>California: moving toward Model Rules: Board of Governors approved; awaiting Supreme Court action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rgbClr val="000000"/>
                </a:solidFill>
              </a:rPr>
              <a:t>Provides </a:t>
            </a:r>
            <a:r>
              <a:rPr lang="en-US" sz="2400" kern="1200" dirty="0">
                <a:solidFill>
                  <a:srgbClr val="000000"/>
                </a:solidFill>
              </a:rPr>
              <a:t>attorneys with </a:t>
            </a:r>
            <a:r>
              <a:rPr lang="en-US" sz="2400" kern="1200" dirty="0" smtClean="0">
                <a:solidFill>
                  <a:srgbClr val="000000"/>
                </a:solidFill>
              </a:rPr>
              <a:t>consistent, updated </a:t>
            </a:r>
            <a:r>
              <a:rPr lang="en-US" sz="2400" kern="1200" dirty="0">
                <a:solidFill>
                  <a:srgbClr val="000000"/>
                </a:solidFill>
              </a:rPr>
              <a:t>professional conduct standards </a:t>
            </a:r>
            <a:r>
              <a:rPr lang="en-US" sz="2400" kern="1200" dirty="0" smtClean="0">
                <a:solidFill>
                  <a:srgbClr val="000000"/>
                </a:solidFill>
              </a:rPr>
              <a:t>throughout the nation.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rgbClr val="000000"/>
                </a:solidFill>
              </a:rPr>
              <a:t>Provides </a:t>
            </a:r>
            <a:r>
              <a:rPr lang="en-US" sz="2400" kern="1200" dirty="0">
                <a:solidFill>
                  <a:srgbClr val="000000"/>
                </a:solidFill>
              </a:rPr>
              <a:t>practitioners with </a:t>
            </a:r>
            <a:r>
              <a:rPr lang="en-US" sz="2400" kern="1200" dirty="0" smtClean="0">
                <a:solidFill>
                  <a:srgbClr val="000000"/>
                </a:solidFill>
              </a:rPr>
              <a:t>similar ethical </a:t>
            </a:r>
            <a:r>
              <a:rPr lang="en-US" sz="2400" kern="1200" dirty="0">
                <a:solidFill>
                  <a:srgbClr val="000000"/>
                </a:solidFill>
              </a:rPr>
              <a:t>obligations when practicing before the </a:t>
            </a:r>
            <a:r>
              <a:rPr lang="en-US" sz="2400" kern="1200" dirty="0" smtClean="0">
                <a:solidFill>
                  <a:srgbClr val="000000"/>
                </a:solidFill>
              </a:rPr>
              <a:t>Office.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rgbClr val="000000"/>
                </a:solidFill>
              </a:rPr>
              <a:t>Proposed </a:t>
            </a:r>
            <a:r>
              <a:rPr lang="en-US" sz="2400" kern="1200" dirty="0">
                <a:solidFill>
                  <a:srgbClr val="000000"/>
                </a:solidFill>
              </a:rPr>
              <a:t>n</a:t>
            </a:r>
            <a:r>
              <a:rPr lang="en-US" sz="2400" kern="1200" dirty="0" smtClean="0">
                <a:solidFill>
                  <a:srgbClr val="000000"/>
                </a:solidFill>
              </a:rPr>
              <a:t>ew rules are not a significant deviation from rules of professional conduct</a:t>
            </a:r>
            <a:r>
              <a:rPr lang="en-US" sz="2400" kern="1200" dirty="0">
                <a:solidFill>
                  <a:srgbClr val="000000"/>
                </a:solidFill>
              </a:rPr>
              <a:t> </a:t>
            </a:r>
            <a:r>
              <a:rPr lang="en-US" sz="2400" kern="1200" dirty="0" smtClean="0">
                <a:solidFill>
                  <a:srgbClr val="000000"/>
                </a:solidFill>
              </a:rPr>
              <a:t>required by the Office</a:t>
            </a:r>
            <a:endParaRPr lang="en-US" sz="2400" kern="1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FED71-EDF8-47DC-A2E9-8E822D4C0D9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u="sng" kern="1200" dirty="0">
                <a:solidFill>
                  <a:srgbClr val="000000"/>
                </a:solidFill>
              </a:rPr>
              <a:t>Proposed USPTO Rules of </a:t>
            </a:r>
            <a:r>
              <a:rPr lang="en-US" sz="3200" u="sng" kern="1200" dirty="0" smtClean="0">
                <a:solidFill>
                  <a:srgbClr val="000000"/>
                </a:solidFill>
              </a:rPr>
              <a:t/>
            </a:r>
            <a:br>
              <a:rPr lang="en-US" sz="3200" u="sng" kern="1200" dirty="0" smtClean="0">
                <a:solidFill>
                  <a:srgbClr val="000000"/>
                </a:solidFill>
              </a:rPr>
            </a:br>
            <a:r>
              <a:rPr lang="en-US" sz="3200" u="sng" kern="1200" dirty="0" smtClean="0">
                <a:solidFill>
                  <a:srgbClr val="000000"/>
                </a:solidFill>
              </a:rPr>
              <a:t>Professional </a:t>
            </a:r>
            <a:r>
              <a:rPr lang="en-US" sz="3200" u="sng" kern="1200" dirty="0">
                <a:solidFill>
                  <a:srgbClr val="000000"/>
                </a:solidFill>
              </a:rPr>
              <a:t>Conduct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1200" kern="1200" dirty="0" smtClean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200" kern="1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kern="12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rgbClr val="000000"/>
                </a:solidFill>
              </a:rPr>
              <a:t>Codifies </a:t>
            </a:r>
            <a:r>
              <a:rPr lang="en-US" sz="2400" kern="1200" dirty="0">
                <a:solidFill>
                  <a:srgbClr val="000000"/>
                </a:solidFill>
              </a:rPr>
              <a:t>many obligations that already apply to the practice of law under professional and fiduciary duties owed to clients.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1200" kern="12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rgbClr val="000000"/>
                </a:solidFill>
              </a:rPr>
              <a:t>Provides </a:t>
            </a:r>
            <a:r>
              <a:rPr lang="en-US" sz="2400" kern="1200" dirty="0">
                <a:solidFill>
                  <a:srgbClr val="000000"/>
                </a:solidFill>
              </a:rPr>
              <a:t>practitioners </a:t>
            </a:r>
            <a:r>
              <a:rPr lang="en-US" sz="2400" kern="1200" dirty="0" smtClean="0">
                <a:solidFill>
                  <a:srgbClr val="000000"/>
                </a:solidFill>
              </a:rPr>
              <a:t>with non-binding but helpful </a:t>
            </a:r>
            <a:r>
              <a:rPr lang="en-US" sz="2400" kern="1200" dirty="0">
                <a:solidFill>
                  <a:srgbClr val="000000"/>
                </a:solidFill>
              </a:rPr>
              <a:t>case law and opinions written by disciplinary authorities that have adopted the ABA Model Rules of Professional Conduct.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1200" kern="1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</a:rPr>
              <a:t>“Comment” and “Annotation” sections of ABA Model Rules may </a:t>
            </a:r>
            <a:r>
              <a:rPr lang="en-US" sz="2400" kern="1200" dirty="0" smtClean="0">
                <a:solidFill>
                  <a:srgbClr val="000000"/>
                </a:solidFill>
              </a:rPr>
              <a:t>also be </a:t>
            </a:r>
            <a:r>
              <a:rPr lang="en-US" sz="2400" kern="1200" dirty="0">
                <a:solidFill>
                  <a:srgbClr val="000000"/>
                </a:solidFill>
              </a:rPr>
              <a:t>used  for guidance as to how to interpret the equivalent USPTO Rules of Professional Conduct.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3C20A-BB47-4B35-B516-796A7BB389A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u="sng" kern="1200" dirty="0">
                <a:solidFill>
                  <a:srgbClr val="000000"/>
                </a:solidFill>
              </a:rPr>
              <a:t>Proposed USPTO Rules of </a:t>
            </a:r>
            <a:r>
              <a:rPr lang="en-US" sz="3200" u="sng" kern="1200" dirty="0" smtClean="0">
                <a:solidFill>
                  <a:srgbClr val="000000"/>
                </a:solidFill>
              </a:rPr>
              <a:t/>
            </a:r>
            <a:br>
              <a:rPr lang="en-US" sz="3200" u="sng" kern="1200" dirty="0" smtClean="0">
                <a:solidFill>
                  <a:srgbClr val="000000"/>
                </a:solidFill>
              </a:rPr>
            </a:br>
            <a:r>
              <a:rPr lang="en-US" sz="3200" u="sng" kern="1200" dirty="0" smtClean="0">
                <a:solidFill>
                  <a:srgbClr val="000000"/>
                </a:solidFill>
              </a:rPr>
              <a:t>Professional </a:t>
            </a:r>
            <a:r>
              <a:rPr lang="en-US" sz="3200" u="sng" kern="1200" dirty="0">
                <a:solidFill>
                  <a:srgbClr val="000000"/>
                </a:solidFill>
              </a:rPr>
              <a:t>Conduct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1200" kern="12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1200" kern="1200" dirty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400" kern="1200" dirty="0" smtClean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400" kern="1200" dirty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kern="1200" dirty="0" smtClean="0">
                <a:solidFill>
                  <a:srgbClr val="000000"/>
                </a:solidFill>
              </a:rPr>
              <a:t>A </a:t>
            </a:r>
            <a:r>
              <a:rPr lang="en-US" sz="2400" kern="1200" dirty="0">
                <a:solidFill>
                  <a:srgbClr val="000000"/>
                </a:solidFill>
              </a:rPr>
              <a:t>side-by-side comparison of the ABA Model Rules of Professional Conduct and the proposed USPTO Rules of Professional Conduct is on the USPTO’s </a:t>
            </a:r>
            <a:r>
              <a:rPr lang="en-US" sz="2400" kern="1200" dirty="0" smtClean="0">
                <a:solidFill>
                  <a:srgbClr val="000000"/>
                </a:solidFill>
              </a:rPr>
              <a:t>website:</a:t>
            </a:r>
            <a:endParaRPr lang="en-US" sz="2400" kern="1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kern="1200" dirty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kern="1200" dirty="0">
                <a:solidFill>
                  <a:srgbClr val="000000"/>
                </a:solidFill>
              </a:rPr>
              <a:t> </a:t>
            </a:r>
            <a:r>
              <a:rPr lang="en-US" sz="2400" kern="1200" dirty="0" smtClean="0">
                <a:solidFill>
                  <a:srgbClr val="000000"/>
                </a:solidFill>
              </a:rPr>
              <a:t>www.uspto.gov/ip/boards/oed/ethics.jsp</a:t>
            </a:r>
            <a:endParaRPr lang="en-US" sz="2400" kern="12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7E625-E0AE-4B11-A269-25B69036D7B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ABA and USPTO Proposed </a:t>
            </a:r>
            <a:br>
              <a:rPr lang="en-US" sz="3200" dirty="0"/>
            </a:br>
            <a:r>
              <a:rPr lang="en-US" sz="3200" dirty="0"/>
              <a:t>Rule Comparison Chart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10-10 DRAFT EA">
  <a:themeElements>
    <a:clrScheme name="01136802 1">
      <a:dk1>
        <a:srgbClr val="1D528D"/>
      </a:dk1>
      <a:lt1>
        <a:srgbClr val="FFFFFF"/>
      </a:lt1>
      <a:dk2>
        <a:srgbClr val="000000"/>
      </a:dk2>
      <a:lt2>
        <a:srgbClr val="B2B2B2"/>
      </a:lt2>
      <a:accent1>
        <a:srgbClr val="2D6BC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BAE0"/>
      </a:accent5>
      <a:accent6>
        <a:srgbClr val="E78A00"/>
      </a:accent6>
      <a:hlink>
        <a:srgbClr val="9999FF"/>
      </a:hlink>
      <a:folHlink>
        <a:srgbClr val="969696"/>
      </a:folHlink>
    </a:clrScheme>
    <a:fontScheme name="0113680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1136802 1">
        <a:dk1>
          <a:srgbClr val="1D528D"/>
        </a:dk1>
        <a:lt1>
          <a:srgbClr val="FFFFFF"/>
        </a:lt1>
        <a:dk2>
          <a:srgbClr val="000000"/>
        </a:dk2>
        <a:lt2>
          <a:srgbClr val="B2B2B2"/>
        </a:lt2>
        <a:accent1>
          <a:srgbClr val="2D6BC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BA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36802 2">
        <a:dk1>
          <a:srgbClr val="808080"/>
        </a:dk1>
        <a:lt1>
          <a:srgbClr val="FFFFFF"/>
        </a:lt1>
        <a:dk2>
          <a:srgbClr val="000000"/>
        </a:dk2>
        <a:lt2>
          <a:srgbClr val="B2B2B2"/>
        </a:lt2>
        <a:accent1>
          <a:srgbClr val="058089"/>
        </a:accent1>
        <a:accent2>
          <a:srgbClr val="66BE0E"/>
        </a:accent2>
        <a:accent3>
          <a:srgbClr val="FFFFFF"/>
        </a:accent3>
        <a:accent4>
          <a:srgbClr val="6C6C6C"/>
        </a:accent4>
        <a:accent5>
          <a:srgbClr val="AAC0C4"/>
        </a:accent5>
        <a:accent6>
          <a:srgbClr val="5CAC0C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36802 3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8BC84E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7DB54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10-10 DRAFT EA</Template>
  <TotalTime>623</TotalTime>
  <Words>1147</Words>
  <Application>Microsoft Office PowerPoint</Application>
  <PresentationFormat>On-screen Show (4:3)</PresentationFormat>
  <Paragraphs>257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Presentation 10-10 DRAFT EA</vt:lpstr>
      <vt:lpstr>Notice of Proposed Rulemaking</vt:lpstr>
      <vt:lpstr>Changes to Representation of Others Before the United States Patent and Trademark Office</vt:lpstr>
      <vt:lpstr>History of USPTO Regulation of Practitioners</vt:lpstr>
      <vt:lpstr>History of USPTO Regulation of Practitioners</vt:lpstr>
      <vt:lpstr>History of USPTO Regulation of Practitioners</vt:lpstr>
      <vt:lpstr>Notice of Proposed Rulemaking</vt:lpstr>
      <vt:lpstr>Proposed USPTO Rules of  Professional Conduct</vt:lpstr>
      <vt:lpstr>Proposed USPTO Rules of  Professional Conduct</vt:lpstr>
      <vt:lpstr>ABA and USPTO Proposed  Rule Comparison Chart</vt:lpstr>
      <vt:lpstr>ABA and USPTO Proposed  Rule Comparison Chart</vt:lpstr>
      <vt:lpstr>Highlights of the Proposed USPTO Rules:</vt:lpstr>
      <vt:lpstr>Highlights of the Proposed USPTO Rules:</vt:lpstr>
      <vt:lpstr>Highlights of the Proposed USPTO Rules:</vt:lpstr>
      <vt:lpstr>Highlights of the Proposed USPTO Rules:</vt:lpstr>
      <vt:lpstr>Highlights of the Proposed USPTO Rules:</vt:lpstr>
      <vt:lpstr>Highlights of the Proposed USPTO Rules:</vt:lpstr>
      <vt:lpstr>Next Steps - Public Outreach</vt:lpstr>
      <vt:lpstr>www.uspto.gov</vt:lpstr>
      <vt:lpstr>www.uspto.gov/ip/boards/oed/ethics.jsp</vt:lpstr>
      <vt:lpstr>Notice of Proposed Rulemaking</vt:lpstr>
    </vt:vector>
  </TitlesOfParts>
  <Company>U.S. Patent and Trademark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Notice of Proposed Rulemaking</dc:title>
  <dc:creator>USPTO</dc:creator>
  <cp:lastModifiedBy>USPTO</cp:lastModifiedBy>
  <cp:revision>60</cp:revision>
  <cp:lastPrinted>2012-10-19T14:02:44Z</cp:lastPrinted>
  <dcterms:created xsi:type="dcterms:W3CDTF">2012-10-11T13:47:24Z</dcterms:created>
  <dcterms:modified xsi:type="dcterms:W3CDTF">2012-10-26T15:24:01Z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TC011368021033</vt:lpwstr>
  </property>
</Properties>
</file>