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8.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 id="2147483828" r:id="rId5"/>
    <p:sldMasterId id="2147483841" r:id="rId6"/>
  </p:sldMasterIdLst>
  <p:notesMasterIdLst>
    <p:notesMasterId r:id="rId110"/>
  </p:notesMasterIdLst>
  <p:handoutMasterIdLst>
    <p:handoutMasterId r:id="rId111"/>
  </p:handoutMasterIdLst>
  <p:sldIdLst>
    <p:sldId id="626" r:id="rId7"/>
    <p:sldId id="677" r:id="rId8"/>
    <p:sldId id="678" r:id="rId9"/>
    <p:sldId id="628" r:id="rId10"/>
    <p:sldId id="736" r:id="rId11"/>
    <p:sldId id="752" r:id="rId12"/>
    <p:sldId id="753" r:id="rId13"/>
    <p:sldId id="542" r:id="rId14"/>
    <p:sldId id="701" r:id="rId15"/>
    <p:sldId id="607" r:id="rId16"/>
    <p:sldId id="612" r:id="rId17"/>
    <p:sldId id="545" r:id="rId18"/>
    <p:sldId id="546" r:id="rId19"/>
    <p:sldId id="700" r:id="rId20"/>
    <p:sldId id="617" r:id="rId21"/>
    <p:sldId id="596" r:id="rId22"/>
    <p:sldId id="615" r:id="rId23"/>
    <p:sldId id="616" r:id="rId24"/>
    <p:sldId id="618" r:id="rId25"/>
    <p:sldId id="549" r:id="rId26"/>
    <p:sldId id="702" r:id="rId27"/>
    <p:sldId id="703" r:id="rId28"/>
    <p:sldId id="550" r:id="rId29"/>
    <p:sldId id="551" r:id="rId30"/>
    <p:sldId id="553" r:id="rId31"/>
    <p:sldId id="554" r:id="rId32"/>
    <p:sldId id="704" r:id="rId33"/>
    <p:sldId id="600" r:id="rId34"/>
    <p:sldId id="637" r:id="rId35"/>
    <p:sldId id="638" r:id="rId36"/>
    <p:sldId id="639" r:id="rId37"/>
    <p:sldId id="640" r:id="rId38"/>
    <p:sldId id="746" r:id="rId39"/>
    <p:sldId id="747" r:id="rId40"/>
    <p:sldId id="748" r:id="rId41"/>
    <p:sldId id="749" r:id="rId42"/>
    <p:sldId id="605" r:id="rId43"/>
    <p:sldId id="606" r:id="rId44"/>
    <p:sldId id="609" r:id="rId45"/>
    <p:sldId id="754" r:id="rId46"/>
    <p:sldId id="755" r:id="rId47"/>
    <p:sldId id="756" r:id="rId48"/>
    <p:sldId id="757" r:id="rId49"/>
    <p:sldId id="737" r:id="rId50"/>
    <p:sldId id="659" r:id="rId51"/>
    <p:sldId id="660" r:id="rId52"/>
    <p:sldId id="661" r:id="rId53"/>
    <p:sldId id="662" r:id="rId54"/>
    <p:sldId id="663" r:id="rId55"/>
    <p:sldId id="664" r:id="rId56"/>
    <p:sldId id="667" r:id="rId57"/>
    <p:sldId id="668" r:id="rId58"/>
    <p:sldId id="669" r:id="rId59"/>
    <p:sldId id="671" r:id="rId60"/>
    <p:sldId id="705" r:id="rId61"/>
    <p:sldId id="706" r:id="rId62"/>
    <p:sldId id="738" r:id="rId63"/>
    <p:sldId id="679" r:id="rId64"/>
    <p:sldId id="680" r:id="rId65"/>
    <p:sldId id="711" r:id="rId66"/>
    <p:sldId id="712" r:id="rId67"/>
    <p:sldId id="713" r:id="rId68"/>
    <p:sldId id="714" r:id="rId69"/>
    <p:sldId id="715" r:id="rId70"/>
    <p:sldId id="716" r:id="rId71"/>
    <p:sldId id="717" r:id="rId72"/>
    <p:sldId id="718" r:id="rId73"/>
    <p:sldId id="719" r:id="rId74"/>
    <p:sldId id="720" r:id="rId75"/>
    <p:sldId id="721" r:id="rId76"/>
    <p:sldId id="740" r:id="rId77"/>
    <p:sldId id="741" r:id="rId78"/>
    <p:sldId id="722" r:id="rId79"/>
    <p:sldId id="627" r:id="rId80"/>
    <p:sldId id="589" r:id="rId81"/>
    <p:sldId id="709" r:id="rId82"/>
    <p:sldId id="723" r:id="rId83"/>
    <p:sldId id="724" r:id="rId84"/>
    <p:sldId id="725" r:id="rId85"/>
    <p:sldId id="726" r:id="rId86"/>
    <p:sldId id="727" r:id="rId87"/>
    <p:sldId id="728" r:id="rId88"/>
    <p:sldId id="729" r:id="rId89"/>
    <p:sldId id="730" r:id="rId90"/>
    <p:sldId id="731" r:id="rId91"/>
    <p:sldId id="733" r:id="rId92"/>
    <p:sldId id="734" r:id="rId93"/>
    <p:sldId id="745" r:id="rId94"/>
    <p:sldId id="742" r:id="rId95"/>
    <p:sldId id="644" r:id="rId96"/>
    <p:sldId id="645" r:id="rId97"/>
    <p:sldId id="646" r:id="rId98"/>
    <p:sldId id="648" r:id="rId99"/>
    <p:sldId id="632" r:id="rId100"/>
    <p:sldId id="649" r:id="rId101"/>
    <p:sldId id="650" r:id="rId102"/>
    <p:sldId id="635" r:id="rId103"/>
    <p:sldId id="636" r:id="rId104"/>
    <p:sldId id="743" r:id="rId105"/>
    <p:sldId id="654" r:id="rId106"/>
    <p:sldId id="655" r:id="rId107"/>
    <p:sldId id="656" r:id="rId108"/>
    <p:sldId id="651" r:id="rId10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66"/>
    <a:srgbClr val="A50021"/>
    <a:srgbClr val="008080"/>
    <a:srgbClr val="006666"/>
    <a:srgbClr val="808080"/>
    <a:srgbClr val="B2B2B2"/>
    <a:srgbClr val="FF0000"/>
    <a:srgbClr val="996633"/>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76343" autoAdjust="0"/>
  </p:normalViewPr>
  <p:slideViewPr>
    <p:cSldViewPr>
      <p:cViewPr>
        <p:scale>
          <a:sx n="79" d="100"/>
          <a:sy n="79" d="100"/>
        </p:scale>
        <p:origin x="-144" y="-58"/>
      </p:cViewPr>
      <p:guideLst>
        <p:guide orient="horz" pos="2160"/>
        <p:guide pos="2928"/>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99" d="100"/>
          <a:sy n="99" d="100"/>
        </p:scale>
        <p:origin x="-25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presProps" Target="pres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21287661622942"/>
          <c:y val="0.21224492892145708"/>
          <c:w val="0.56153570521426766"/>
          <c:h val="0.69121690713516304"/>
        </c:manualLayout>
      </c:layout>
      <c:barChart>
        <c:barDir val="col"/>
        <c:grouping val="clustered"/>
        <c:varyColors val="0"/>
        <c:ser>
          <c:idx val="0"/>
          <c:order val="0"/>
          <c:tx>
            <c:strRef>
              <c:f>'Patent Pendency'!$A$4</c:f>
              <c:strCache>
                <c:ptCount val="1"/>
                <c:pt idx="0">
                  <c:v>Applications</c:v>
                </c:pt>
              </c:strCache>
            </c:strRef>
          </c:tx>
          <c:spPr>
            <a:solidFill>
              <a:schemeClr val="tx1">
                <a:lumMod val="40000"/>
                <a:lumOff val="60000"/>
              </a:schemeClr>
            </a:solidFill>
          </c:spPr>
          <c:invertIfNegative val="0"/>
          <c:cat>
            <c:strRef>
              <c:f>'Patent Pendency'!$B$3:$G$3</c:f>
              <c:strCache>
                <c:ptCount val="6"/>
                <c:pt idx="0">
                  <c:v>FY2012</c:v>
                </c:pt>
                <c:pt idx="1">
                  <c:v>FY2013</c:v>
                </c:pt>
                <c:pt idx="2">
                  <c:v>FY2014</c:v>
                </c:pt>
                <c:pt idx="3">
                  <c:v>FY2015</c:v>
                </c:pt>
                <c:pt idx="4">
                  <c:v>FY2016</c:v>
                </c:pt>
                <c:pt idx="5">
                  <c:v>FY2017</c:v>
                </c:pt>
              </c:strCache>
            </c:strRef>
          </c:cat>
          <c:val>
            <c:numRef>
              <c:f>'Patent Pendency'!$B$4:$G$4</c:f>
              <c:numCache>
                <c:formatCode>#,##0</c:formatCode>
                <c:ptCount val="6"/>
                <c:pt idx="0">
                  <c:v>532817</c:v>
                </c:pt>
                <c:pt idx="1">
                  <c:v>558900</c:v>
                </c:pt>
                <c:pt idx="2">
                  <c:v>586800</c:v>
                </c:pt>
                <c:pt idx="3">
                  <c:v>616200</c:v>
                </c:pt>
                <c:pt idx="4">
                  <c:v>647000</c:v>
                </c:pt>
                <c:pt idx="5">
                  <c:v>679300</c:v>
                </c:pt>
              </c:numCache>
            </c:numRef>
          </c:val>
        </c:ser>
        <c:ser>
          <c:idx val="3"/>
          <c:order val="1"/>
          <c:tx>
            <c:strRef>
              <c:f>'Patent Pendency'!$A$7</c:f>
              <c:strCache>
                <c:ptCount val="1"/>
                <c:pt idx="0">
                  <c:v>End of Year Backlog</c:v>
                </c:pt>
              </c:strCache>
            </c:strRef>
          </c:tx>
          <c:spPr>
            <a:solidFill>
              <a:srgbClr val="002060"/>
            </a:solidFill>
          </c:spPr>
          <c:invertIfNegative val="0"/>
          <c:cat>
            <c:strRef>
              <c:f>'Patent Pendency'!$B$3:$G$3</c:f>
              <c:strCache>
                <c:ptCount val="6"/>
                <c:pt idx="0">
                  <c:v>FY2012</c:v>
                </c:pt>
                <c:pt idx="1">
                  <c:v>FY2013</c:v>
                </c:pt>
                <c:pt idx="2">
                  <c:v>FY2014</c:v>
                </c:pt>
                <c:pt idx="3">
                  <c:v>FY2015</c:v>
                </c:pt>
                <c:pt idx="4">
                  <c:v>FY2016</c:v>
                </c:pt>
                <c:pt idx="5">
                  <c:v>FY2017</c:v>
                </c:pt>
              </c:strCache>
            </c:strRef>
          </c:cat>
          <c:val>
            <c:numRef>
              <c:f>'Patent Pendency'!$B$7:$G$7</c:f>
              <c:numCache>
                <c:formatCode>#,##0</c:formatCode>
                <c:ptCount val="6"/>
                <c:pt idx="0">
                  <c:v>608283</c:v>
                </c:pt>
                <c:pt idx="1">
                  <c:v>566800</c:v>
                </c:pt>
                <c:pt idx="2">
                  <c:v>486500</c:v>
                </c:pt>
                <c:pt idx="3">
                  <c:v>398900</c:v>
                </c:pt>
                <c:pt idx="4">
                  <c:v>334300</c:v>
                </c:pt>
                <c:pt idx="5">
                  <c:v>358500</c:v>
                </c:pt>
              </c:numCache>
            </c:numRef>
          </c:val>
        </c:ser>
        <c:dLbls>
          <c:showLegendKey val="0"/>
          <c:showVal val="0"/>
          <c:showCatName val="0"/>
          <c:showSerName val="0"/>
          <c:showPercent val="0"/>
          <c:showBubbleSize val="0"/>
        </c:dLbls>
        <c:gapWidth val="75"/>
        <c:overlap val="40"/>
        <c:axId val="93592960"/>
        <c:axId val="93595136"/>
      </c:barChart>
      <c:lineChart>
        <c:grouping val="standard"/>
        <c:varyColors val="0"/>
        <c:ser>
          <c:idx val="1"/>
          <c:order val="2"/>
          <c:tx>
            <c:strRef>
              <c:f>'Patent Pendency'!$A$12</c:f>
              <c:strCache>
                <c:ptCount val="1"/>
                <c:pt idx="0">
                  <c:v>Examiners at End-of-Year</c:v>
                </c:pt>
              </c:strCache>
            </c:strRef>
          </c:tx>
          <c:spPr>
            <a:ln>
              <a:solidFill>
                <a:srgbClr val="C00000"/>
              </a:solidFill>
            </a:ln>
          </c:spPr>
          <c:marker>
            <c:symbol val="diamond"/>
            <c:size val="5"/>
            <c:spPr>
              <a:solidFill>
                <a:srgbClr val="C00000"/>
              </a:solidFill>
              <a:ln>
                <a:solidFill>
                  <a:schemeClr val="accent3"/>
                </a:solidFill>
              </a:ln>
            </c:spPr>
          </c:marker>
          <c:cat>
            <c:strRef>
              <c:f>'Patent Pendency'!$B$3:$G$3</c:f>
              <c:strCache>
                <c:ptCount val="6"/>
                <c:pt idx="0">
                  <c:v>FY2012</c:v>
                </c:pt>
                <c:pt idx="1">
                  <c:v>FY2013</c:v>
                </c:pt>
                <c:pt idx="2">
                  <c:v>FY2014</c:v>
                </c:pt>
                <c:pt idx="3">
                  <c:v>FY2015</c:v>
                </c:pt>
                <c:pt idx="4">
                  <c:v>FY2016</c:v>
                </c:pt>
                <c:pt idx="5">
                  <c:v>FY2017</c:v>
                </c:pt>
              </c:strCache>
            </c:strRef>
          </c:cat>
          <c:val>
            <c:numRef>
              <c:f>'Patent Pendency'!$B$12:$G$12</c:f>
              <c:numCache>
                <c:formatCode>#,##0</c:formatCode>
                <c:ptCount val="6"/>
                <c:pt idx="0">
                  <c:v>7837</c:v>
                </c:pt>
                <c:pt idx="1">
                  <c:v>8500</c:v>
                </c:pt>
                <c:pt idx="2">
                  <c:v>8400</c:v>
                </c:pt>
                <c:pt idx="3">
                  <c:v>8200</c:v>
                </c:pt>
                <c:pt idx="4">
                  <c:v>8000</c:v>
                </c:pt>
                <c:pt idx="5">
                  <c:v>7800</c:v>
                </c:pt>
              </c:numCache>
            </c:numRef>
          </c:val>
          <c:smooth val="0"/>
        </c:ser>
        <c:dLbls>
          <c:showLegendKey val="0"/>
          <c:showVal val="0"/>
          <c:showCatName val="0"/>
          <c:showSerName val="0"/>
          <c:showPercent val="0"/>
          <c:showBubbleSize val="0"/>
        </c:dLbls>
        <c:marker val="1"/>
        <c:smooth val="0"/>
        <c:axId val="93627520"/>
        <c:axId val="93597056"/>
      </c:lineChart>
      <c:catAx>
        <c:axId val="93592960"/>
        <c:scaling>
          <c:orientation val="minMax"/>
        </c:scaling>
        <c:delete val="0"/>
        <c:axPos val="b"/>
        <c:majorTickMark val="none"/>
        <c:minorTickMark val="none"/>
        <c:tickLblPos val="nextTo"/>
        <c:crossAx val="93595136"/>
        <c:crosses val="autoZero"/>
        <c:auto val="1"/>
        <c:lblAlgn val="ctr"/>
        <c:lblOffset val="100"/>
        <c:noMultiLvlLbl val="0"/>
      </c:catAx>
      <c:valAx>
        <c:axId val="93595136"/>
        <c:scaling>
          <c:orientation val="minMax"/>
        </c:scaling>
        <c:delete val="0"/>
        <c:axPos val="l"/>
        <c:majorGridlines/>
        <c:numFmt formatCode="#,##0" sourceLinked="1"/>
        <c:majorTickMark val="none"/>
        <c:minorTickMark val="none"/>
        <c:tickLblPos val="nextTo"/>
        <c:crossAx val="93592960"/>
        <c:crosses val="autoZero"/>
        <c:crossBetween val="between"/>
        <c:dispUnits>
          <c:builtInUnit val="thousands"/>
          <c:dispUnitsLbl>
            <c:layout>
              <c:manualLayout>
                <c:xMode val="edge"/>
                <c:yMode val="edge"/>
                <c:x val="1.3440860215053764E-2"/>
                <c:y val="0.36648369820824422"/>
              </c:manualLayout>
            </c:layout>
            <c:tx>
              <c:rich>
                <a:bodyPr/>
                <a:lstStyle/>
                <a:p>
                  <a:pPr>
                    <a:defRPr/>
                  </a:pPr>
                  <a:r>
                    <a:rPr lang="en-US"/>
                    <a:t>Applications In Thousands</a:t>
                  </a:r>
                </a:p>
              </c:rich>
            </c:tx>
          </c:dispUnitsLbl>
        </c:dispUnits>
      </c:valAx>
      <c:valAx>
        <c:axId val="93597056"/>
        <c:scaling>
          <c:orientation val="minMax"/>
          <c:max val="10000"/>
          <c:min val="5500"/>
        </c:scaling>
        <c:delete val="0"/>
        <c:axPos val="r"/>
        <c:numFmt formatCode="#,##0" sourceLinked="1"/>
        <c:majorTickMark val="out"/>
        <c:minorTickMark val="none"/>
        <c:tickLblPos val="nextTo"/>
        <c:crossAx val="93627520"/>
        <c:crosses val="max"/>
        <c:crossBetween val="between"/>
      </c:valAx>
      <c:catAx>
        <c:axId val="93627520"/>
        <c:scaling>
          <c:orientation val="minMax"/>
        </c:scaling>
        <c:delete val="1"/>
        <c:axPos val="b"/>
        <c:majorTickMark val="out"/>
        <c:minorTickMark val="none"/>
        <c:tickLblPos val="nextTo"/>
        <c:crossAx val="93597056"/>
        <c:crosses val="autoZero"/>
        <c:auto val="1"/>
        <c:lblAlgn val="ctr"/>
        <c:lblOffset val="100"/>
        <c:noMultiLvlLbl val="0"/>
      </c:catAx>
    </c:plotArea>
    <c:legend>
      <c:legendPos val="r"/>
      <c:legendEntry>
        <c:idx val="0"/>
        <c:txPr>
          <a:bodyPr/>
          <a:lstStyle/>
          <a:p>
            <a:pPr>
              <a:defRPr>
                <a:solidFill>
                  <a:srgbClr val="002060"/>
                </a:solidFill>
              </a:defRPr>
            </a:pPr>
            <a:endParaRPr lang="en-US"/>
          </a:p>
        </c:txPr>
      </c:legendEntry>
      <c:legendEntry>
        <c:idx val="1"/>
        <c:txPr>
          <a:bodyPr/>
          <a:lstStyle/>
          <a:p>
            <a:pPr>
              <a:defRPr>
                <a:solidFill>
                  <a:srgbClr val="002060"/>
                </a:solidFill>
              </a:defRPr>
            </a:pPr>
            <a:endParaRPr lang="en-US"/>
          </a:p>
        </c:txPr>
      </c:legendEntry>
      <c:legendEntry>
        <c:idx val="2"/>
        <c:txPr>
          <a:bodyPr/>
          <a:lstStyle/>
          <a:p>
            <a:pPr>
              <a:defRPr>
                <a:solidFill>
                  <a:srgbClr val="002060"/>
                </a:solidFill>
              </a:defRPr>
            </a:pPr>
            <a:endParaRPr lang="en-US"/>
          </a:p>
        </c:txPr>
      </c:legendEntry>
      <c:layout>
        <c:manualLayout>
          <c:xMode val="edge"/>
          <c:yMode val="edge"/>
          <c:x val="0.78249391429698234"/>
          <c:y val="0.2214073018320781"/>
          <c:w val="0.17909415880478613"/>
          <c:h val="0.32247831265989713"/>
        </c:manualLayout>
      </c:layout>
      <c:overlay val="0"/>
    </c:legend>
    <c:plotVisOnly val="1"/>
    <c:dispBlanksAs val="gap"/>
    <c:showDLblsOverMax val="0"/>
  </c:chart>
  <c:spPr>
    <a:no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Filing, Search, and Examination</c:v>
                </c:pt>
              </c:strCache>
            </c:strRef>
          </c:tx>
          <c:spPr>
            <a:solidFill>
              <a:srgbClr val="0039AC"/>
            </a:solidFill>
          </c:spPr>
          <c:invertIfNegative val="0"/>
          <c:dPt>
            <c:idx val="3"/>
            <c:invertIfNegative val="0"/>
            <c:bubble3D val="0"/>
            <c:spPr>
              <a:pattFill prst="ltUpDiag">
                <a:fgClr>
                  <a:srgbClr val="0039AC"/>
                </a:fgClr>
                <a:bgClr>
                  <a:schemeClr val="bg1"/>
                </a:bgClr>
              </a:pattFill>
              <a:ln>
                <a:solidFill>
                  <a:srgbClr val="00246C"/>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
Current Fees</c:v>
                </c:pt>
                <c:pt idx="1">
                  <c:v>Proposed in 
NPRM</c:v>
                </c:pt>
                <c:pt idx="2">
                  <c:v>Final Rule</c:v>
                </c:pt>
                <c:pt idx="3">
                  <c:v>Average 
Historical Cost</c:v>
                </c:pt>
              </c:strCache>
            </c:strRef>
          </c:cat>
          <c:val>
            <c:numRef>
              <c:f>Sheet1!$B$2:$B$5</c:f>
              <c:numCache>
                <c:formatCode>"$"#,##0</c:formatCode>
                <c:ptCount val="4"/>
                <c:pt idx="0">
                  <c:v>1260</c:v>
                </c:pt>
                <c:pt idx="1">
                  <c:v>1600</c:v>
                </c:pt>
                <c:pt idx="2">
                  <c:v>1600</c:v>
                </c:pt>
                <c:pt idx="3">
                  <c:v>3713</c:v>
                </c:pt>
              </c:numCache>
            </c:numRef>
          </c:val>
        </c:ser>
        <c:ser>
          <c:idx val="1"/>
          <c:order val="1"/>
          <c:tx>
            <c:strRef>
              <c:f>Sheet1!$C$1</c:f>
              <c:strCache>
                <c:ptCount val="1"/>
                <c:pt idx="0">
                  <c:v>Pre-Grant Publication and Issue</c:v>
                </c:pt>
              </c:strCache>
            </c:strRef>
          </c:tx>
          <c:spPr>
            <a:solidFill>
              <a:srgbClr val="CC0000"/>
            </a:solidFill>
          </c:spPr>
          <c:invertIfNegative val="0"/>
          <c:dPt>
            <c:idx val="3"/>
            <c:invertIfNegative val="0"/>
            <c:bubble3D val="0"/>
            <c:spPr>
              <a:pattFill prst="ltUpDiag">
                <a:fgClr>
                  <a:srgbClr val="CC0000"/>
                </a:fgClr>
                <a:bgClr>
                  <a:schemeClr val="bg1"/>
                </a:bgClr>
              </a:pattFill>
              <a:ln>
                <a:solidFill>
                  <a:srgbClr val="800000"/>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
Current Fees</c:v>
                </c:pt>
                <c:pt idx="1">
                  <c:v>Proposed in 
NPRM</c:v>
                </c:pt>
                <c:pt idx="2">
                  <c:v>Final Rule</c:v>
                </c:pt>
                <c:pt idx="3">
                  <c:v>Average 
Historical Cost</c:v>
                </c:pt>
              </c:strCache>
            </c:strRef>
          </c:cat>
          <c:val>
            <c:numRef>
              <c:f>Sheet1!$C$2:$C$5</c:f>
              <c:numCache>
                <c:formatCode>"$"#,##0</c:formatCode>
                <c:ptCount val="4"/>
                <c:pt idx="0">
                  <c:v>2070</c:v>
                </c:pt>
                <c:pt idx="1">
                  <c:v>960</c:v>
                </c:pt>
                <c:pt idx="2">
                  <c:v>960</c:v>
                </c:pt>
                <c:pt idx="3">
                  <c:v>431</c:v>
                </c:pt>
              </c:numCache>
            </c:numRef>
          </c:val>
        </c:ser>
        <c:dLbls>
          <c:showLegendKey val="0"/>
          <c:showVal val="0"/>
          <c:showCatName val="0"/>
          <c:showSerName val="0"/>
          <c:showPercent val="0"/>
          <c:showBubbleSize val="0"/>
        </c:dLbls>
        <c:gapWidth val="150"/>
        <c:overlap val="100"/>
        <c:axId val="98665984"/>
        <c:axId val="98667520"/>
      </c:barChart>
      <c:catAx>
        <c:axId val="98665984"/>
        <c:scaling>
          <c:orientation val="minMax"/>
        </c:scaling>
        <c:delete val="0"/>
        <c:axPos val="b"/>
        <c:majorTickMark val="out"/>
        <c:minorTickMark val="none"/>
        <c:tickLblPos val="nextTo"/>
        <c:txPr>
          <a:bodyPr/>
          <a:lstStyle/>
          <a:p>
            <a:pPr>
              <a:defRPr sz="1400" baseline="0"/>
            </a:pPr>
            <a:endParaRPr lang="en-US"/>
          </a:p>
        </c:txPr>
        <c:crossAx val="98667520"/>
        <c:crosses val="autoZero"/>
        <c:auto val="1"/>
        <c:lblAlgn val="ctr"/>
        <c:lblOffset val="100"/>
        <c:noMultiLvlLbl val="0"/>
      </c:catAx>
      <c:valAx>
        <c:axId val="98667520"/>
        <c:scaling>
          <c:orientation val="minMax"/>
        </c:scaling>
        <c:delete val="0"/>
        <c:axPos val="l"/>
        <c:majorGridlines/>
        <c:numFmt formatCode="&quot;$&quot;#,##0" sourceLinked="1"/>
        <c:majorTickMark val="out"/>
        <c:minorTickMark val="none"/>
        <c:tickLblPos val="nextTo"/>
        <c:txPr>
          <a:bodyPr/>
          <a:lstStyle/>
          <a:p>
            <a:pPr>
              <a:defRPr sz="1400" baseline="0"/>
            </a:pPr>
            <a:endParaRPr lang="en-US"/>
          </a:p>
        </c:txPr>
        <c:crossAx val="98665984"/>
        <c:crosses val="autoZero"/>
        <c:crossBetween val="between"/>
      </c:valAx>
    </c:plotArea>
    <c:legend>
      <c:legendPos val="b"/>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51506176406848"/>
          <c:y val="5.4150939465900098E-2"/>
          <c:w val="0.86293525809273841"/>
          <c:h val="0.61306017303392635"/>
        </c:manualLayout>
      </c:layout>
      <c:barChart>
        <c:barDir val="col"/>
        <c:grouping val="stacked"/>
        <c:varyColors val="0"/>
        <c:ser>
          <c:idx val="0"/>
          <c:order val="0"/>
          <c:tx>
            <c:strRef>
              <c:f>Sheet1!$B$1</c:f>
              <c:strCache>
                <c:ptCount val="1"/>
                <c:pt idx="0">
                  <c:v>Filing, Search, and Examination</c:v>
                </c:pt>
              </c:strCache>
            </c:strRef>
          </c:tx>
          <c:spPr>
            <a:solidFill>
              <a:srgbClr val="0039AC"/>
            </a:solidFill>
          </c:spPr>
          <c:invertIfNegative val="0"/>
          <c:dPt>
            <c:idx val="3"/>
            <c:invertIfNegative val="0"/>
            <c:bubble3D val="0"/>
            <c:spPr>
              <a:pattFill prst="ltUpDiag">
                <a:fgClr>
                  <a:srgbClr val="0039AC"/>
                </a:fgClr>
                <a:bgClr>
                  <a:schemeClr val="bg1"/>
                </a:bgClr>
              </a:pattFill>
              <a:ln>
                <a:solidFill>
                  <a:srgbClr val="00246C"/>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Sheet1!$B$2:$B$5</c:f>
              <c:numCache>
                <c:formatCode>"$"#,##0</c:formatCode>
                <c:ptCount val="4"/>
                <c:pt idx="0">
                  <c:v>1260</c:v>
                </c:pt>
                <c:pt idx="1">
                  <c:v>1600</c:v>
                </c:pt>
                <c:pt idx="2">
                  <c:v>1600</c:v>
                </c:pt>
                <c:pt idx="3">
                  <c:v>3713</c:v>
                </c:pt>
              </c:numCache>
            </c:numRef>
          </c:val>
        </c:ser>
        <c:ser>
          <c:idx val="1"/>
          <c:order val="1"/>
          <c:tx>
            <c:strRef>
              <c:f>Sheet1!$C$1</c:f>
              <c:strCache>
                <c:ptCount val="1"/>
                <c:pt idx="0">
                  <c:v>Pre-Grant Publication and Issue</c:v>
                </c:pt>
              </c:strCache>
            </c:strRef>
          </c:tx>
          <c:spPr>
            <a:solidFill>
              <a:srgbClr val="CC0000"/>
            </a:solidFill>
          </c:spPr>
          <c:invertIfNegative val="0"/>
          <c:dPt>
            <c:idx val="3"/>
            <c:invertIfNegative val="0"/>
            <c:bubble3D val="0"/>
            <c:spPr>
              <a:pattFill prst="ltUpDiag">
                <a:fgClr>
                  <a:srgbClr val="CC0000"/>
                </a:fgClr>
                <a:bgClr>
                  <a:schemeClr val="bg1"/>
                </a:bgClr>
              </a:pattFill>
              <a:ln>
                <a:solidFill>
                  <a:schemeClr val="tx1">
                    <a:lumMod val="50000"/>
                  </a:schemeClr>
                </a:solidFill>
              </a:ln>
            </c:spPr>
          </c:dPt>
          <c:dLbls>
            <c:dLbl>
              <c:idx val="3"/>
              <c:layout>
                <c:manualLayout>
                  <c:x val="-9.1503267973856203E-2"/>
                  <c:y val="-1.8125745645430683E-2"/>
                </c:manualLayout>
              </c:layout>
              <c:tx>
                <c:rich>
                  <a:bodyPr/>
                  <a:lstStyle/>
                  <a:p>
                    <a:pPr>
                      <a:defRPr sz="1200" b="1" i="0" baseline="0">
                        <a:solidFill>
                          <a:schemeClr val="accent4">
                            <a:lumMod val="50000"/>
                          </a:schemeClr>
                        </a:solidFill>
                      </a:defRPr>
                    </a:pPr>
                    <a:r>
                      <a:rPr lang="en-US" dirty="0">
                        <a:solidFill>
                          <a:srgbClr val="000066"/>
                        </a:solidFill>
                      </a:rPr>
                      <a:t> $431 </a:t>
                    </a:r>
                  </a:p>
                </c:rich>
              </c:tx>
              <c:sp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Sheet1!$C$2:$C$5</c:f>
              <c:numCache>
                <c:formatCode>"$"#,##0</c:formatCode>
                <c:ptCount val="4"/>
                <c:pt idx="0">
                  <c:v>2070</c:v>
                </c:pt>
                <c:pt idx="1">
                  <c:v>960</c:v>
                </c:pt>
                <c:pt idx="2">
                  <c:v>960</c:v>
                </c:pt>
                <c:pt idx="3">
                  <c:v>431</c:v>
                </c:pt>
              </c:numCache>
            </c:numRef>
          </c:val>
        </c:ser>
        <c:ser>
          <c:idx val="2"/>
          <c:order val="2"/>
          <c:tx>
            <c:strRef>
              <c:f>Sheet1!$D$1</c:f>
              <c:strCache>
                <c:ptCount val="1"/>
                <c:pt idx="0">
                  <c:v>1st Stage Maintenance – 3.5 years</c:v>
                </c:pt>
              </c:strCache>
            </c:strRef>
          </c:tx>
          <c:spPr>
            <a:solidFill>
              <a:srgbClr val="F7672D"/>
            </a:solidFill>
          </c:spPr>
          <c:invertIfNegative val="0"/>
          <c:dPt>
            <c:idx val="3"/>
            <c:invertIfNegative val="0"/>
            <c:bubble3D val="0"/>
            <c:spPr>
              <a:solidFill>
                <a:srgbClr val="F7672D"/>
              </a:solidFill>
              <a:ln>
                <a:solidFill>
                  <a:srgbClr val="800000"/>
                </a:solidFill>
              </a:ln>
            </c:spPr>
          </c:dPt>
          <c:dLbls>
            <c:dLbl>
              <c:idx val="3"/>
              <c:delete val="1"/>
            </c:dLbl>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Sheet1!$D$2:$D$5</c:f>
              <c:numCache>
                <c:formatCode>"$"#,##0</c:formatCode>
                <c:ptCount val="4"/>
                <c:pt idx="0">
                  <c:v>1150</c:v>
                </c:pt>
                <c:pt idx="1">
                  <c:v>1600</c:v>
                </c:pt>
                <c:pt idx="2">
                  <c:v>1600</c:v>
                </c:pt>
                <c:pt idx="3">
                  <c:v>1</c:v>
                </c:pt>
              </c:numCache>
            </c:numRef>
          </c:val>
        </c:ser>
        <c:ser>
          <c:idx val="3"/>
          <c:order val="3"/>
          <c:tx>
            <c:strRef>
              <c:f>Sheet1!$E$1</c:f>
              <c:strCache>
                <c:ptCount val="1"/>
                <c:pt idx="0">
                  <c:v>2nd Stage Maintenance – 7.5 years</c:v>
                </c:pt>
              </c:strCache>
            </c:strRef>
          </c:tx>
          <c:spPr>
            <a:solidFill>
              <a:srgbClr val="8A008A"/>
            </a:solidFill>
          </c:spPr>
          <c:invertIfNegative val="0"/>
          <c:dPt>
            <c:idx val="3"/>
            <c:invertIfNegative val="0"/>
            <c:bubble3D val="0"/>
            <c:spPr>
              <a:solidFill>
                <a:srgbClr val="8A008A"/>
              </a:solidFill>
              <a:ln>
                <a:solidFill>
                  <a:srgbClr val="800000"/>
                </a:solidFill>
              </a:ln>
            </c:spPr>
          </c:dPt>
          <c:dLbls>
            <c:dLbl>
              <c:idx val="3"/>
              <c:delete val="1"/>
            </c:dLbl>
            <c:spPr>
              <a:noFill/>
            </c:spPr>
            <c:txPr>
              <a:bodyPr/>
              <a:lstStyle/>
              <a:p>
                <a:pPr>
                  <a:defRPr sz="1200" b="1">
                    <a:solidFill>
                      <a:schemeClr val="tx2"/>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Sheet1!$E$2:$E$5</c:f>
              <c:numCache>
                <c:formatCode>"$"#,##0</c:formatCode>
                <c:ptCount val="4"/>
                <c:pt idx="0">
                  <c:v>2900</c:v>
                </c:pt>
                <c:pt idx="1">
                  <c:v>3600</c:v>
                </c:pt>
                <c:pt idx="2">
                  <c:v>3600</c:v>
                </c:pt>
                <c:pt idx="3">
                  <c:v>1</c:v>
                </c:pt>
              </c:numCache>
            </c:numRef>
          </c:val>
        </c:ser>
        <c:ser>
          <c:idx val="4"/>
          <c:order val="4"/>
          <c:tx>
            <c:strRef>
              <c:f>Sheet1!$F$1</c:f>
              <c:strCache>
                <c:ptCount val="1"/>
                <c:pt idx="0">
                  <c:v>3rd Stage Maintenance – 11.5 years</c:v>
                </c:pt>
              </c:strCache>
            </c:strRef>
          </c:tx>
          <c:spPr>
            <a:solidFill>
              <a:srgbClr val="3C6E20"/>
            </a:solidFill>
          </c:spPr>
          <c:invertIfNegative val="0"/>
          <c:dLbls>
            <c:dLbl>
              <c:idx val="0"/>
              <c:layout/>
              <c:showLegendKey val="0"/>
              <c:showVal val="1"/>
              <c:showCatName val="0"/>
              <c:showSerName val="0"/>
              <c:showPercent val="0"/>
              <c:showBubbleSize val="0"/>
            </c:dLbl>
            <c:dLbl>
              <c:idx val="1"/>
              <c:layout/>
              <c:tx>
                <c:rich>
                  <a:bodyPr/>
                  <a:lstStyle/>
                  <a:p>
                    <a:r>
                      <a:rPr lang="en-US" sz="1200" b="1" dirty="0">
                        <a:solidFill>
                          <a:schemeClr val="bg1"/>
                        </a:solidFill>
                        <a:latin typeface="+mn-lt"/>
                      </a:rPr>
                      <a:t> $</a:t>
                    </a:r>
                    <a:r>
                      <a:rPr lang="en-US" sz="1200" b="1" dirty="0" smtClean="0">
                        <a:solidFill>
                          <a:schemeClr val="bg1"/>
                        </a:solidFill>
                        <a:latin typeface="+mn-lt"/>
                      </a:rPr>
                      <a:t>7,400 </a:t>
                    </a:r>
                    <a:endParaRPr lang="en-US" sz="1200" b="1" dirty="0">
                      <a:latin typeface="+mn-lt"/>
                    </a:endParaRPr>
                  </a:p>
                </c:rich>
              </c:tx>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200" b="1">
                    <a:solidFill>
                      <a:schemeClr val="bg1"/>
                    </a:solidFill>
                  </a:defRPr>
                </a:pPr>
                <a:endParaRPr lang="en-US"/>
              </a:p>
            </c:txPr>
            <c:showLegendKey val="0"/>
            <c:showVal val="0"/>
            <c:showCatName val="0"/>
            <c:showSerName val="0"/>
            <c:showPercent val="0"/>
            <c:showBubbleSize val="0"/>
          </c:dLbls>
          <c:cat>
            <c:strRef>
              <c:f>Sheet1!$A$2:$A$5</c:f>
              <c:strCache>
                <c:ptCount val="4"/>
                <c:pt idx="0">
                  <c:v>Current Fees</c:v>
                </c:pt>
                <c:pt idx="1">
                  <c:v>Proposed in 
NPRM</c:v>
                </c:pt>
                <c:pt idx="2">
                  <c:v>Final Rule</c:v>
                </c:pt>
                <c:pt idx="3">
                  <c:v>Average 
Historical Cost</c:v>
                </c:pt>
              </c:strCache>
            </c:strRef>
          </c:cat>
          <c:val>
            <c:numRef>
              <c:f>Sheet1!$F$2:$F$5</c:f>
              <c:numCache>
                <c:formatCode>"$"#,##0</c:formatCode>
                <c:ptCount val="4"/>
                <c:pt idx="0">
                  <c:v>4810</c:v>
                </c:pt>
                <c:pt idx="1">
                  <c:v>7400</c:v>
                </c:pt>
                <c:pt idx="2">
                  <c:v>7400</c:v>
                </c:pt>
                <c:pt idx="3">
                  <c:v>1</c:v>
                </c:pt>
              </c:numCache>
            </c:numRef>
          </c:val>
        </c:ser>
        <c:dLbls>
          <c:showLegendKey val="0"/>
          <c:showVal val="0"/>
          <c:showCatName val="0"/>
          <c:showSerName val="0"/>
          <c:showPercent val="0"/>
          <c:showBubbleSize val="0"/>
        </c:dLbls>
        <c:gapWidth val="150"/>
        <c:overlap val="100"/>
        <c:axId val="100197504"/>
        <c:axId val="100199040"/>
      </c:barChart>
      <c:catAx>
        <c:axId val="100197504"/>
        <c:scaling>
          <c:orientation val="minMax"/>
        </c:scaling>
        <c:delete val="0"/>
        <c:axPos val="b"/>
        <c:majorTickMark val="out"/>
        <c:minorTickMark val="none"/>
        <c:tickLblPos val="nextTo"/>
        <c:txPr>
          <a:bodyPr/>
          <a:lstStyle/>
          <a:p>
            <a:pPr>
              <a:defRPr sz="1400" baseline="0"/>
            </a:pPr>
            <a:endParaRPr lang="en-US"/>
          </a:p>
        </c:txPr>
        <c:crossAx val="100199040"/>
        <c:crosses val="autoZero"/>
        <c:auto val="1"/>
        <c:lblAlgn val="ctr"/>
        <c:lblOffset val="100"/>
        <c:noMultiLvlLbl val="0"/>
      </c:catAx>
      <c:valAx>
        <c:axId val="100199040"/>
        <c:scaling>
          <c:orientation val="minMax"/>
          <c:max val="16000"/>
          <c:min val="0"/>
        </c:scaling>
        <c:delete val="0"/>
        <c:axPos val="l"/>
        <c:majorGridlines/>
        <c:numFmt formatCode="&quot;$&quot;#,##0" sourceLinked="1"/>
        <c:majorTickMark val="out"/>
        <c:minorTickMark val="none"/>
        <c:tickLblPos val="nextTo"/>
        <c:txPr>
          <a:bodyPr/>
          <a:lstStyle/>
          <a:p>
            <a:pPr>
              <a:defRPr sz="1400" baseline="0"/>
            </a:pPr>
            <a:endParaRPr lang="en-US"/>
          </a:p>
        </c:txPr>
        <c:crossAx val="100197504"/>
        <c:crosses val="autoZero"/>
        <c:crossBetween val="between"/>
        <c:majorUnit val="2000"/>
      </c:valAx>
    </c:plotArea>
    <c:legend>
      <c:legendPos val="b"/>
      <c:layout>
        <c:manualLayout>
          <c:xMode val="edge"/>
          <c:yMode val="edge"/>
          <c:x val="0.17628930574854615"/>
          <c:y val="0.816378668575519"/>
          <c:w val="0.76343446039833252"/>
          <c:h val="0.18259675495108565"/>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0.73718</cdr:x>
      <cdr:y>0.37148</cdr:y>
    </cdr:from>
    <cdr:to>
      <cdr:x>0.77507</cdr:x>
      <cdr:y>0.70173</cdr:y>
    </cdr:to>
    <cdr:sp macro="" textlink="">
      <cdr:nvSpPr>
        <cdr:cNvPr id="2" name="Text Box 2"/>
        <cdr:cNvSpPr txBox="1">
          <a:spLocks xmlns:a="http://schemas.openxmlformats.org/drawingml/2006/main" noChangeArrowheads="1"/>
        </cdr:cNvSpPr>
      </cdr:nvSpPr>
      <cdr:spPr bwMode="auto">
        <a:xfrm xmlns:a="http://schemas.openxmlformats.org/drawingml/2006/main" rot="16200000">
          <a:off x="4474210" y="1642745"/>
          <a:ext cx="1088390" cy="2514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spcBef>
              <a:spcPts val="0"/>
            </a:spcBef>
            <a:spcAft>
              <a:spcPts val="0"/>
            </a:spcAft>
          </a:pPr>
          <a:r>
            <a:rPr lang="en-US" sz="900" b="1" dirty="0">
              <a:effectLst/>
              <a:latin typeface="Arial"/>
              <a:ea typeface="Times New Roman"/>
              <a:cs typeface="Times New Roman"/>
            </a:rPr>
            <a:t>EOY Examiners</a:t>
          </a:r>
          <a:endParaRPr lang="en-US" sz="1200" dirty="0">
            <a:effectLst/>
            <a:latin typeface="Arial"/>
            <a:ea typeface="Times New Roman"/>
            <a:cs typeface="Times New Roman"/>
          </a:endParaRPr>
        </a:p>
      </cdr:txBody>
    </cdr:sp>
  </cdr:relSizeAnchor>
  <cdr:relSizeAnchor xmlns:cdr="http://schemas.openxmlformats.org/drawingml/2006/chartDrawing">
    <cdr:from>
      <cdr:x>0.11658</cdr:x>
      <cdr:y>0.26251</cdr:y>
    </cdr:from>
    <cdr:to>
      <cdr:x>0.2127</cdr:x>
      <cdr:y>0.38636</cdr:y>
    </cdr:to>
    <cdr:sp macro="" textlink="">
      <cdr:nvSpPr>
        <cdr:cNvPr id="3" name="TextBox 17"/>
        <cdr:cNvSpPr txBox="1"/>
      </cdr:nvSpPr>
      <cdr:spPr>
        <a:xfrm xmlns:a="http://schemas.openxmlformats.org/drawingml/2006/main">
          <a:off x="685800" y="1011175"/>
          <a:ext cx="565446" cy="477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800" b="1" u="sng" dirty="0" smtClean="0">
              <a:solidFill>
                <a:srgbClr val="099520"/>
              </a:solidFill>
              <a:latin typeface="+mn-lt"/>
              <a:cs typeface="Calibri" pitchFamily="34" charset="0"/>
            </a:rPr>
            <a:t>21.9 </a:t>
          </a:r>
        </a:p>
        <a:p xmlns:a="http://schemas.openxmlformats.org/drawingml/2006/main">
          <a:pPr algn="ctr">
            <a:spcBef>
              <a:spcPts val="0"/>
            </a:spcBef>
          </a:pPr>
          <a:r>
            <a:rPr lang="en-US" sz="800" b="1" dirty="0" smtClean="0">
              <a:solidFill>
                <a:srgbClr val="7030A0"/>
              </a:solidFill>
              <a:latin typeface="+mn-lt"/>
              <a:cs typeface="Calibri" pitchFamily="34" charset="0"/>
            </a:rPr>
            <a:t>32.4</a:t>
          </a:r>
          <a:endParaRPr lang="en-US" sz="800" b="1" dirty="0">
            <a:solidFill>
              <a:srgbClr val="7030A0"/>
            </a:solidFill>
            <a:latin typeface="+mn-lt"/>
            <a:cs typeface="Calibri" pitchFamily="34" charset="0"/>
          </a:endParaRPr>
        </a:p>
      </cdr:txBody>
    </cdr:sp>
  </cdr:relSizeAnchor>
  <cdr:relSizeAnchor xmlns:cdr="http://schemas.openxmlformats.org/drawingml/2006/chartDrawing">
    <cdr:from>
      <cdr:x>0.29793</cdr:x>
      <cdr:y>0.32186</cdr:y>
    </cdr:from>
    <cdr:to>
      <cdr:x>0.39405</cdr:x>
      <cdr:y>0.44571</cdr:y>
    </cdr:to>
    <cdr:sp macro="" textlink="">
      <cdr:nvSpPr>
        <cdr:cNvPr id="4" name="TextBox 17"/>
        <cdr:cNvSpPr txBox="1"/>
      </cdr:nvSpPr>
      <cdr:spPr>
        <a:xfrm xmlns:a="http://schemas.openxmlformats.org/drawingml/2006/main">
          <a:off x="1752600" y="1239775"/>
          <a:ext cx="565446" cy="477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800" b="1" u="sng" dirty="0" smtClean="0">
              <a:solidFill>
                <a:srgbClr val="099520"/>
              </a:solidFill>
              <a:latin typeface="+mn-lt"/>
              <a:cs typeface="Calibri" pitchFamily="34" charset="0"/>
            </a:rPr>
            <a:t>15.8 </a:t>
          </a:r>
        </a:p>
        <a:p xmlns:a="http://schemas.openxmlformats.org/drawingml/2006/main">
          <a:pPr algn="ctr">
            <a:spcBef>
              <a:spcPts val="0"/>
            </a:spcBef>
          </a:pPr>
          <a:r>
            <a:rPr lang="en-US" sz="800" b="1" dirty="0" smtClean="0">
              <a:solidFill>
                <a:srgbClr val="7030A0"/>
              </a:solidFill>
              <a:cs typeface="Calibri" pitchFamily="34" charset="0"/>
            </a:rPr>
            <a:t>26</a:t>
          </a:r>
          <a:r>
            <a:rPr lang="en-US" sz="800" b="1" dirty="0" smtClean="0">
              <a:solidFill>
                <a:srgbClr val="7030A0"/>
              </a:solidFill>
              <a:latin typeface="+mn-lt"/>
              <a:cs typeface="Calibri" pitchFamily="34" charset="0"/>
            </a:rPr>
            <a:t>.1</a:t>
          </a:r>
          <a:endParaRPr lang="en-US" sz="800" b="1" dirty="0">
            <a:solidFill>
              <a:srgbClr val="7030A0"/>
            </a:solidFill>
            <a:latin typeface="+mn-lt"/>
            <a:cs typeface="Calibri" pitchFamily="34" charset="0"/>
          </a:endParaRPr>
        </a:p>
      </cdr:txBody>
    </cdr:sp>
  </cdr:relSizeAnchor>
  <cdr:relSizeAnchor xmlns:cdr="http://schemas.openxmlformats.org/drawingml/2006/chartDrawing">
    <cdr:from>
      <cdr:x>0.3886</cdr:x>
      <cdr:y>0.36142</cdr:y>
    </cdr:from>
    <cdr:to>
      <cdr:x>0.48472</cdr:x>
      <cdr:y>0.48527</cdr:y>
    </cdr:to>
    <cdr:sp macro="" textlink="">
      <cdr:nvSpPr>
        <cdr:cNvPr id="5" name="TextBox 17"/>
        <cdr:cNvSpPr txBox="1"/>
      </cdr:nvSpPr>
      <cdr:spPr>
        <a:xfrm xmlns:a="http://schemas.openxmlformats.org/drawingml/2006/main">
          <a:off x="2286000" y="1392175"/>
          <a:ext cx="565446" cy="477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800" b="1" u="sng" dirty="0" smtClean="0">
              <a:solidFill>
                <a:srgbClr val="099520"/>
              </a:solidFill>
              <a:latin typeface="+mn-lt"/>
              <a:cs typeface="Calibri" pitchFamily="34" charset="0"/>
            </a:rPr>
            <a:t>12.9 </a:t>
          </a:r>
        </a:p>
        <a:p xmlns:a="http://schemas.openxmlformats.org/drawingml/2006/main">
          <a:pPr algn="ctr">
            <a:spcBef>
              <a:spcPts val="0"/>
            </a:spcBef>
          </a:pPr>
          <a:r>
            <a:rPr lang="en-US" sz="800" b="1" dirty="0" smtClean="0">
              <a:solidFill>
                <a:srgbClr val="7030A0"/>
              </a:solidFill>
              <a:latin typeface="+mn-lt"/>
              <a:cs typeface="Calibri" pitchFamily="34" charset="0"/>
            </a:rPr>
            <a:t>23.7</a:t>
          </a:r>
          <a:endParaRPr lang="en-US" sz="800" b="1" dirty="0">
            <a:solidFill>
              <a:srgbClr val="7030A0"/>
            </a:solidFill>
            <a:latin typeface="+mn-lt"/>
            <a:cs typeface="Calibri" pitchFamily="34" charset="0"/>
          </a:endParaRPr>
        </a:p>
      </cdr:txBody>
    </cdr:sp>
  </cdr:relSizeAnchor>
  <cdr:relSizeAnchor xmlns:cdr="http://schemas.openxmlformats.org/drawingml/2006/chartDrawing">
    <cdr:from>
      <cdr:x>0.47927</cdr:x>
      <cdr:y>0.40099</cdr:y>
    </cdr:from>
    <cdr:to>
      <cdr:x>0.5754</cdr:x>
      <cdr:y>0.52484</cdr:y>
    </cdr:to>
    <cdr:sp macro="" textlink="">
      <cdr:nvSpPr>
        <cdr:cNvPr id="6" name="TextBox 17"/>
        <cdr:cNvSpPr txBox="1"/>
      </cdr:nvSpPr>
      <cdr:spPr>
        <a:xfrm xmlns:a="http://schemas.openxmlformats.org/drawingml/2006/main">
          <a:off x="2819400" y="1544575"/>
          <a:ext cx="565446" cy="477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800" b="1" u="sng" dirty="0" smtClean="0">
              <a:solidFill>
                <a:srgbClr val="099520"/>
              </a:solidFill>
              <a:latin typeface="+mn-lt"/>
              <a:cs typeface="Calibri" pitchFamily="34" charset="0"/>
            </a:rPr>
            <a:t>10.5 </a:t>
          </a:r>
        </a:p>
        <a:p xmlns:a="http://schemas.openxmlformats.org/drawingml/2006/main">
          <a:pPr algn="ctr">
            <a:spcBef>
              <a:spcPts val="0"/>
            </a:spcBef>
          </a:pPr>
          <a:r>
            <a:rPr lang="en-US" sz="800" b="1" dirty="0" smtClean="0">
              <a:solidFill>
                <a:srgbClr val="7030A0"/>
              </a:solidFill>
              <a:cs typeface="Calibri" pitchFamily="34" charset="0"/>
            </a:rPr>
            <a:t>21</a:t>
          </a:r>
          <a:r>
            <a:rPr lang="en-US" sz="800" b="1" dirty="0" smtClean="0">
              <a:solidFill>
                <a:srgbClr val="7030A0"/>
              </a:solidFill>
              <a:latin typeface="+mn-lt"/>
              <a:cs typeface="Calibri" pitchFamily="34" charset="0"/>
            </a:rPr>
            <a:t>.0</a:t>
          </a:r>
          <a:endParaRPr lang="en-US" sz="800" b="1" dirty="0">
            <a:solidFill>
              <a:srgbClr val="7030A0"/>
            </a:solidFill>
            <a:latin typeface="+mn-lt"/>
            <a:cs typeface="Calibri" pitchFamily="34" charset="0"/>
          </a:endParaRPr>
        </a:p>
      </cdr:txBody>
    </cdr:sp>
  </cdr:relSizeAnchor>
  <cdr:relSizeAnchor xmlns:cdr="http://schemas.openxmlformats.org/drawingml/2006/chartDrawing">
    <cdr:from>
      <cdr:x>0.56995</cdr:x>
      <cdr:y>0.42077</cdr:y>
    </cdr:from>
    <cdr:to>
      <cdr:x>0.66607</cdr:x>
      <cdr:y>0.5817</cdr:y>
    </cdr:to>
    <cdr:sp macro="" textlink="">
      <cdr:nvSpPr>
        <cdr:cNvPr id="7" name="TextBox 17"/>
        <cdr:cNvSpPr txBox="1"/>
      </cdr:nvSpPr>
      <cdr:spPr>
        <a:xfrm xmlns:a="http://schemas.openxmlformats.org/drawingml/2006/main">
          <a:off x="4647030" y="2052011"/>
          <a:ext cx="783705" cy="7848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1800" b="1" u="sng" dirty="0" smtClean="0">
              <a:solidFill>
                <a:srgbClr val="099520"/>
              </a:solidFill>
              <a:cs typeface="Calibri" pitchFamily="34" charset="0"/>
            </a:rPr>
            <a:t>10.0 </a:t>
          </a:r>
        </a:p>
        <a:p xmlns:a="http://schemas.openxmlformats.org/drawingml/2006/main">
          <a:pPr algn="ctr">
            <a:spcBef>
              <a:spcPts val="0"/>
            </a:spcBef>
          </a:pPr>
          <a:r>
            <a:rPr lang="en-US" sz="1800" b="1" dirty="0" smtClean="0">
              <a:solidFill>
                <a:srgbClr val="7030A0"/>
              </a:solidFill>
              <a:cs typeface="Calibri" pitchFamily="34" charset="0"/>
            </a:rPr>
            <a:t>18.8</a:t>
          </a:r>
          <a:endParaRPr lang="en-US" sz="1800" b="1" dirty="0">
            <a:solidFill>
              <a:srgbClr val="7030A0"/>
            </a:solidFill>
            <a:cs typeface="Calibri" pitchFamily="34" charset="0"/>
          </a:endParaRPr>
        </a:p>
      </cdr:txBody>
    </cdr:sp>
  </cdr:relSizeAnchor>
  <cdr:relSizeAnchor xmlns:cdr="http://schemas.openxmlformats.org/drawingml/2006/chartDrawing">
    <cdr:from>
      <cdr:x>0.19855</cdr:x>
      <cdr:y>0.25</cdr:y>
    </cdr:from>
    <cdr:to>
      <cdr:x>0.29468</cdr:x>
      <cdr:y>0.39831</cdr:y>
    </cdr:to>
    <cdr:sp macro="" textlink="">
      <cdr:nvSpPr>
        <cdr:cNvPr id="8" name="TextBox 17"/>
        <cdr:cNvSpPr txBox="1"/>
      </cdr:nvSpPr>
      <cdr:spPr>
        <a:xfrm xmlns:a="http://schemas.openxmlformats.org/drawingml/2006/main">
          <a:off x="1618832" y="1219200"/>
          <a:ext cx="783786" cy="7232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1600" b="1" u="sng" dirty="0" smtClean="0">
              <a:solidFill>
                <a:srgbClr val="099520"/>
              </a:solidFill>
              <a:latin typeface="+mn-lt"/>
              <a:cs typeface="Calibri" pitchFamily="34" charset="0"/>
            </a:rPr>
            <a:t>18.0 </a:t>
          </a:r>
        </a:p>
        <a:p xmlns:a="http://schemas.openxmlformats.org/drawingml/2006/main">
          <a:pPr algn="ctr">
            <a:spcBef>
              <a:spcPts val="0"/>
            </a:spcBef>
          </a:pPr>
          <a:r>
            <a:rPr lang="en-US" sz="1600" b="1" dirty="0" smtClean="0">
              <a:solidFill>
                <a:srgbClr val="7030A0"/>
              </a:solidFill>
              <a:latin typeface="+mn-lt"/>
              <a:cs typeface="Calibri" pitchFamily="34" charset="0"/>
            </a:rPr>
            <a:t>30.1</a:t>
          </a:r>
          <a:endParaRPr lang="en-US" sz="1600" b="1" dirty="0">
            <a:solidFill>
              <a:srgbClr val="7030A0"/>
            </a:solidFill>
            <a:latin typeface="+mn-lt"/>
            <a:cs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0.39216</cdr:x>
      <cdr:y>0.22205</cdr:y>
    </cdr:from>
    <cdr:to>
      <cdr:x>0.4902</cdr:x>
      <cdr:y>0.28937</cdr:y>
    </cdr:to>
    <cdr:sp macro="" textlink="">
      <cdr:nvSpPr>
        <cdr:cNvPr id="2" name="TextBox 5"/>
        <cdr:cNvSpPr txBox="1"/>
      </cdr:nvSpPr>
      <cdr:spPr>
        <a:xfrm xmlns:a="http://schemas.openxmlformats.org/drawingml/2006/main">
          <a:off x="3048000" y="913685"/>
          <a:ext cx="7620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r>
            <a:rPr lang="en-US" sz="1200" b="1" dirty="0" smtClean="0"/>
            <a:t>$2,560</a:t>
          </a:r>
          <a:endParaRPr lang="en-US" sz="1200" b="1" dirty="0"/>
        </a:p>
      </cdr:txBody>
    </cdr:sp>
  </cdr:relSizeAnchor>
  <cdr:relSizeAnchor xmlns:cdr="http://schemas.openxmlformats.org/drawingml/2006/chartDrawing">
    <cdr:from>
      <cdr:x>0.60784</cdr:x>
      <cdr:y>0.27778</cdr:y>
    </cdr:from>
    <cdr:to>
      <cdr:x>0.70588</cdr:x>
      <cdr:y>0.3451</cdr:y>
    </cdr:to>
    <cdr:sp macro="" textlink="">
      <cdr:nvSpPr>
        <cdr:cNvPr id="3" name="TextBox 5"/>
        <cdr:cNvSpPr txBox="1"/>
      </cdr:nvSpPr>
      <cdr:spPr>
        <a:xfrm xmlns:a="http://schemas.openxmlformats.org/drawingml/2006/main">
          <a:off x="4724400" y="1143000"/>
          <a:ext cx="7620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1"/>
              </a:solidFill>
            </a:rPr>
            <a:t>$2,560</a:t>
          </a:r>
          <a:endParaRPr lang="en-US" sz="1200" b="1" dirty="0">
            <a:solidFill>
              <a:schemeClr val="accent1"/>
            </a:solidFill>
          </a:endParaRPr>
        </a:p>
      </cdr:txBody>
    </cdr:sp>
  </cdr:relSizeAnchor>
  <cdr:relSizeAnchor xmlns:cdr="http://schemas.openxmlformats.org/drawingml/2006/chartDrawing">
    <cdr:from>
      <cdr:x>0.56863</cdr:x>
      <cdr:y>0.10435</cdr:y>
    </cdr:from>
    <cdr:to>
      <cdr:x>0.7549</cdr:x>
      <cdr:y>0.26143</cdr:y>
    </cdr:to>
    <cdr:sp macro="" textlink="">
      <cdr:nvSpPr>
        <cdr:cNvPr id="4" name="TextBox 14"/>
        <cdr:cNvSpPr txBox="1"/>
      </cdr:nvSpPr>
      <cdr:spPr>
        <a:xfrm xmlns:a="http://schemas.openxmlformats.org/drawingml/2006/main">
          <a:off x="4419600" y="429399"/>
          <a:ext cx="1447800" cy="646331"/>
        </a:xfrm>
        <a:prstGeom xmlns:a="http://schemas.openxmlformats.org/drawingml/2006/main" prst="rect">
          <a:avLst/>
        </a:prstGeom>
        <a:solidFill xmlns:a="http://schemas.openxmlformats.org/drawingml/2006/main">
          <a:srgbClr val="E9E9E9"/>
        </a:solidFill>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sz="1800" b="1" dirty="0" smtClean="0">
              <a:solidFill>
                <a:srgbClr val="800000"/>
              </a:solidFill>
            </a:rPr>
            <a:t>Reduced by </a:t>
          </a:r>
          <a:br>
            <a:rPr lang="en-US" sz="1800" b="1" dirty="0" smtClean="0">
              <a:solidFill>
                <a:srgbClr val="800000"/>
              </a:solidFill>
            </a:rPr>
          </a:br>
          <a:r>
            <a:rPr lang="en-US" sz="1800" b="1" dirty="0" smtClean="0">
              <a:solidFill>
                <a:srgbClr val="800000"/>
              </a:solidFill>
            </a:rPr>
            <a:t>$770 (23%)</a:t>
          </a:r>
          <a:endParaRPr lang="en-US" sz="1800" b="1" dirty="0">
            <a:solidFill>
              <a:srgbClr val="800000"/>
            </a:solidFill>
          </a:endParaRPr>
        </a:p>
      </cdr:txBody>
    </cdr:sp>
  </cdr:relSizeAnchor>
  <cdr:relSizeAnchor xmlns:cdr="http://schemas.openxmlformats.org/drawingml/2006/chartDrawing">
    <cdr:from>
      <cdr:x>0.57843</cdr:x>
      <cdr:y>0.35185</cdr:y>
    </cdr:from>
    <cdr:to>
      <cdr:x>0.60784</cdr:x>
      <cdr:y>0.75941</cdr:y>
    </cdr:to>
    <cdr:sp macro="" textlink="">
      <cdr:nvSpPr>
        <cdr:cNvPr id="5" name="Left Brace 4"/>
        <cdr:cNvSpPr/>
      </cdr:nvSpPr>
      <cdr:spPr bwMode="auto">
        <a:xfrm xmlns:a="http://schemas.openxmlformats.org/drawingml/2006/main">
          <a:off x="4495800" y="1447800"/>
          <a:ext cx="228600" cy="1677026"/>
        </a:xfrm>
        <a:prstGeom xmlns:a="http://schemas.openxmlformats.org/drawingml/2006/main" prst="leftBrace">
          <a:avLst>
            <a:gd name="adj1" fmla="val 52083"/>
            <a:gd name="adj2" fmla="val 50426"/>
          </a:avLst>
        </a:prstGeom>
        <a:noFill xmlns:a="http://schemas.openxmlformats.org/drawingml/2006/main"/>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cdr:txBody>
    </cdr:sp>
  </cdr:relSizeAnchor>
  <cdr:relSizeAnchor xmlns:cdr="http://schemas.openxmlformats.org/drawingml/2006/chartDrawing">
    <cdr:from>
      <cdr:x>0.54902</cdr:x>
      <cdr:y>0.42593</cdr:y>
    </cdr:from>
    <cdr:to>
      <cdr:x>0.5807</cdr:x>
      <cdr:y>0.68488</cdr:y>
    </cdr:to>
    <cdr:sp macro="" textlink="">
      <cdr:nvSpPr>
        <cdr:cNvPr id="6" name="TextBox 17"/>
        <cdr:cNvSpPr txBox="1"/>
      </cdr:nvSpPr>
      <cdr:spPr>
        <a:xfrm xmlns:a="http://schemas.openxmlformats.org/drawingml/2006/main" rot="16200000">
          <a:off x="3857538" y="2162262"/>
          <a:ext cx="1065546" cy="246221"/>
        </a:xfrm>
        <a:prstGeom xmlns:a="http://schemas.openxmlformats.org/drawingml/2006/main" prst="rect">
          <a:avLst/>
        </a:prstGeom>
        <a:solidFill xmlns:a="http://schemas.openxmlformats.org/drawingml/2006/main">
          <a:srgbClr val="E9E9E9"/>
        </a:solidFill>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b="1" dirty="0" smtClean="0">
              <a:solidFill>
                <a:srgbClr val="800000"/>
              </a:solidFill>
            </a:rPr>
            <a:t>62% of Cost</a:t>
          </a:r>
          <a:endParaRPr lang="en-US" b="1" dirty="0">
            <a:solidFill>
              <a:srgbClr val="800000"/>
            </a:solidFill>
          </a:endParaRPr>
        </a:p>
      </cdr:txBody>
    </cdr:sp>
  </cdr:relSizeAnchor>
  <cdr:relSizeAnchor xmlns:cdr="http://schemas.openxmlformats.org/drawingml/2006/chartDrawing">
    <cdr:from>
      <cdr:x>0.36403</cdr:x>
      <cdr:y>0.35185</cdr:y>
    </cdr:from>
    <cdr:to>
      <cdr:x>0.38235</cdr:x>
      <cdr:y>0.75926</cdr:y>
    </cdr:to>
    <cdr:sp macro="" textlink="">
      <cdr:nvSpPr>
        <cdr:cNvPr id="7" name="Left Brace 6"/>
        <cdr:cNvSpPr/>
      </cdr:nvSpPr>
      <cdr:spPr bwMode="auto">
        <a:xfrm xmlns:a="http://schemas.openxmlformats.org/drawingml/2006/main">
          <a:off x="2829359" y="1447800"/>
          <a:ext cx="142441" cy="1676400"/>
        </a:xfrm>
        <a:prstGeom xmlns:a="http://schemas.openxmlformats.org/drawingml/2006/main" prst="leftBrace">
          <a:avLst>
            <a:gd name="adj1" fmla="val 52083"/>
            <a:gd name="adj2" fmla="val 50426"/>
          </a:avLst>
        </a:prstGeom>
        <a:noFill xmlns:a="http://schemas.openxmlformats.org/drawingml/2006/main"/>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cdr:txBody>
    </cdr:sp>
  </cdr:relSizeAnchor>
  <cdr:relSizeAnchor xmlns:cdr="http://schemas.openxmlformats.org/drawingml/2006/chartDrawing">
    <cdr:from>
      <cdr:x>0.33333</cdr:x>
      <cdr:y>0.40741</cdr:y>
    </cdr:from>
    <cdr:to>
      <cdr:x>0.36501</cdr:x>
      <cdr:y>0.66636</cdr:y>
    </cdr:to>
    <cdr:sp macro="" textlink="">
      <cdr:nvSpPr>
        <cdr:cNvPr id="8" name="TextBox 17"/>
        <cdr:cNvSpPr txBox="1"/>
      </cdr:nvSpPr>
      <cdr:spPr>
        <a:xfrm xmlns:a="http://schemas.openxmlformats.org/drawingml/2006/main" rot="16200000">
          <a:off x="2181139" y="2086062"/>
          <a:ext cx="1065546" cy="246221"/>
        </a:xfrm>
        <a:prstGeom xmlns:a="http://schemas.openxmlformats.org/drawingml/2006/main" prst="rect">
          <a:avLst/>
        </a:prstGeom>
        <a:solidFill xmlns:a="http://schemas.openxmlformats.org/drawingml/2006/main">
          <a:srgbClr val="E9E9E9"/>
        </a:solidFill>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b="1" dirty="0" smtClean="0">
              <a:solidFill>
                <a:srgbClr val="800000"/>
              </a:solidFill>
            </a:rPr>
            <a:t>62% of Cost</a:t>
          </a:r>
          <a:endParaRPr lang="en-US" b="1" dirty="0">
            <a:solidFill>
              <a:srgbClr val="8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0.39657</cdr:x>
      <cdr:y>0.00541</cdr:y>
    </cdr:from>
    <cdr:to>
      <cdr:x>0.49461</cdr:x>
      <cdr:y>0.07273</cdr:y>
    </cdr:to>
    <cdr:sp macro="" textlink="">
      <cdr:nvSpPr>
        <cdr:cNvPr id="2" name="TextBox 5"/>
        <cdr:cNvSpPr txBox="1"/>
      </cdr:nvSpPr>
      <cdr:spPr>
        <a:xfrm xmlns:a="http://schemas.openxmlformats.org/drawingml/2006/main">
          <a:off x="3082290" y="22662"/>
          <a:ext cx="762006" cy="2821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sz="1200" b="1" dirty="0" smtClean="0"/>
            <a:t>$15,160</a:t>
          </a:r>
          <a:endParaRPr lang="en-US" sz="1200" b="1" dirty="0"/>
        </a:p>
      </cdr:txBody>
    </cdr:sp>
  </cdr:relSizeAnchor>
  <cdr:relSizeAnchor xmlns:cdr="http://schemas.openxmlformats.org/drawingml/2006/chartDrawing">
    <cdr:from>
      <cdr:x>0.60539</cdr:x>
      <cdr:y>0.00541</cdr:y>
    </cdr:from>
    <cdr:to>
      <cdr:x>0.70343</cdr:x>
      <cdr:y>0.07273</cdr:y>
    </cdr:to>
    <cdr:sp macro="" textlink="">
      <cdr:nvSpPr>
        <cdr:cNvPr id="3" name="TextBox 5"/>
        <cdr:cNvSpPr txBox="1"/>
      </cdr:nvSpPr>
      <cdr:spPr>
        <a:xfrm xmlns:a="http://schemas.openxmlformats.org/drawingml/2006/main">
          <a:off x="4705350" y="22662"/>
          <a:ext cx="762006" cy="2821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chemeClr val="accent1"/>
              </a:solidFill>
            </a:rPr>
            <a:t>$15,160</a:t>
          </a:r>
          <a:endParaRPr lang="en-US" sz="1200" b="1" dirty="0">
            <a:solidFill>
              <a:schemeClr val="accent1"/>
            </a:solidFill>
          </a:endParaRPr>
        </a:p>
      </cdr:txBody>
    </cdr:sp>
  </cdr:relSizeAnchor>
  <cdr:relSizeAnchor xmlns:cdr="http://schemas.openxmlformats.org/drawingml/2006/chartDrawing">
    <cdr:from>
      <cdr:x>0.80392</cdr:x>
      <cdr:y>0.5</cdr:y>
    </cdr:from>
    <cdr:to>
      <cdr:x>0.82353</cdr:x>
      <cdr:y>0.51818</cdr:y>
    </cdr:to>
    <cdr:cxnSp macro="">
      <cdr:nvCxnSpPr>
        <cdr:cNvPr id="7" name="Straight Connector 6"/>
        <cdr:cNvCxnSpPr/>
      </cdr:nvCxnSpPr>
      <cdr:spPr bwMode="auto">
        <a:xfrm xmlns:a="http://schemas.openxmlformats.org/drawingml/2006/main">
          <a:off x="6248400" y="2095504"/>
          <a:ext cx="152417" cy="76192"/>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rgbClr val="000066"/>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0.79412</cdr:x>
      <cdr:y>0.25978</cdr:y>
    </cdr:from>
    <cdr:to>
      <cdr:x>0.95098</cdr:x>
      <cdr:y>0.43636</cdr:y>
    </cdr:to>
    <cdr:sp macro="" textlink="">
      <cdr:nvSpPr>
        <cdr:cNvPr id="6" name="Line Callout 1 5"/>
        <cdr:cNvSpPr/>
      </cdr:nvSpPr>
      <cdr:spPr bwMode="auto">
        <a:xfrm xmlns:a="http://schemas.openxmlformats.org/drawingml/2006/main">
          <a:off x="6172200" y="1088744"/>
          <a:ext cx="1219200" cy="740056"/>
        </a:xfrm>
        <a:prstGeom xmlns:a="http://schemas.openxmlformats.org/drawingml/2006/main" prst="borderCallout1">
          <a:avLst>
            <a:gd name="adj1" fmla="val 100787"/>
            <a:gd name="adj2" fmla="val 98867"/>
            <a:gd name="adj3" fmla="val 139620"/>
            <a:gd name="adj4" fmla="val 75667"/>
          </a:avLst>
        </a:prstGeom>
        <a:solidFill xmlns:a="http://schemas.openxmlformats.org/drawingml/2006/main">
          <a:srgbClr val="E9E9E9"/>
        </a:solidFill>
        <a:ln xmlns:a="http://schemas.openxmlformats.org/drawingml/2006/main" w="19050" cap="flat" cmpd="sng" algn="ctr">
          <a:solidFill>
            <a:srgbClr val="00246C"/>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en-US" sz="1000" b="1" dirty="0" smtClean="0">
              <a:solidFill>
                <a:srgbClr val="000066"/>
              </a:solidFill>
            </a:rPr>
            <a:t>Note: </a:t>
          </a:r>
          <a:r>
            <a:rPr lang="en-US" sz="1000" dirty="0" smtClean="0">
              <a:solidFill>
                <a:srgbClr val="000066"/>
              </a:solidFill>
            </a:rPr>
            <a:t>The cost for 1</a:t>
          </a:r>
          <a:r>
            <a:rPr lang="en-US" sz="1000" baseline="30000" dirty="0" smtClean="0">
              <a:solidFill>
                <a:srgbClr val="000066"/>
              </a:solidFill>
            </a:rPr>
            <a:t>st</a:t>
          </a:r>
          <a:r>
            <a:rPr lang="en-US" sz="1000" dirty="0" smtClean="0">
              <a:solidFill>
                <a:srgbClr val="000066"/>
              </a:solidFill>
            </a:rPr>
            <a:t>, 2</a:t>
          </a:r>
          <a:r>
            <a:rPr lang="en-US" sz="1000" baseline="30000" dirty="0" smtClean="0">
              <a:solidFill>
                <a:srgbClr val="000066"/>
              </a:solidFill>
            </a:rPr>
            <a:t>nd</a:t>
          </a:r>
          <a:r>
            <a:rPr lang="en-US" sz="1000" dirty="0" smtClean="0">
              <a:solidFill>
                <a:srgbClr val="000066"/>
              </a:solidFill>
            </a:rPr>
            <a:t>, and 3</a:t>
          </a:r>
          <a:r>
            <a:rPr lang="en-US" sz="1000" baseline="30000" dirty="0" smtClean="0">
              <a:solidFill>
                <a:srgbClr val="000066"/>
              </a:solidFill>
            </a:rPr>
            <a:t>rd</a:t>
          </a:r>
          <a:r>
            <a:rPr lang="en-US" sz="1000" dirty="0" smtClean="0">
              <a:solidFill>
                <a:srgbClr val="000066"/>
              </a:solidFill>
            </a:rPr>
            <a:t> Stage Maintenance Fees is $1 each</a:t>
          </a:r>
          <a:endParaRPr lang="en-US" sz="1000" dirty="0">
            <a:solidFill>
              <a:srgbClr val="000066"/>
            </a:solidFill>
          </a:endParaRPr>
        </a:p>
      </cdr:txBody>
    </cdr:sp>
  </cdr:relSizeAnchor>
  <cdr:relSizeAnchor xmlns:cdr="http://schemas.openxmlformats.org/drawingml/2006/chartDrawing">
    <cdr:from>
      <cdr:x>0.76471</cdr:x>
      <cdr:y>0.01949</cdr:y>
    </cdr:from>
    <cdr:to>
      <cdr:x>0.97248</cdr:x>
      <cdr:y>0.19627</cdr:y>
    </cdr:to>
    <cdr:sp macro="" textlink="">
      <cdr:nvSpPr>
        <cdr:cNvPr id="11" name="Line Callout 1 10"/>
        <cdr:cNvSpPr/>
      </cdr:nvSpPr>
      <cdr:spPr bwMode="auto">
        <a:xfrm xmlns:a="http://schemas.openxmlformats.org/drawingml/2006/main">
          <a:off x="6351528" y="93563"/>
          <a:ext cx="1725672" cy="848637"/>
        </a:xfrm>
        <a:prstGeom xmlns:a="http://schemas.openxmlformats.org/drawingml/2006/main" prst="borderCallout1">
          <a:avLst>
            <a:gd name="adj1" fmla="val 41770"/>
            <a:gd name="adj2" fmla="val -333"/>
            <a:gd name="adj3" fmla="val 14620"/>
            <a:gd name="adj4" fmla="val -62416"/>
          </a:avLst>
        </a:prstGeom>
        <a:solidFill xmlns:a="http://schemas.openxmlformats.org/drawingml/2006/main">
          <a:srgbClr val="E9E9E9"/>
        </a:solidFill>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rgbClr val="800000"/>
              </a:solidFill>
            </a:rPr>
            <a:t>Increased by</a:t>
          </a:r>
        </a:p>
        <a:p xmlns:a="http://schemas.openxmlformats.org/drawingml/2006/main">
          <a:pPr algn="ctr"/>
          <a:r>
            <a:rPr lang="en-US" sz="1800" b="1" dirty="0" smtClean="0">
              <a:solidFill>
                <a:srgbClr val="800000"/>
              </a:solidFill>
            </a:rPr>
            <a:t>$2,970 (24%)</a:t>
          </a:r>
          <a:endParaRPr lang="en-US" sz="1800" dirty="0">
            <a:solidFill>
              <a:srgbClr val="800000"/>
            </a:solidFill>
          </a:endParaRPr>
        </a:p>
      </cdr:txBody>
    </cdr:sp>
  </cdr:relSizeAnchor>
  <cdr:relSizeAnchor xmlns:cdr="http://schemas.openxmlformats.org/drawingml/2006/chartDrawing">
    <cdr:from>
      <cdr:x>0.22549</cdr:x>
      <cdr:y>0.01949</cdr:y>
    </cdr:from>
    <cdr:to>
      <cdr:x>0.34313</cdr:x>
      <cdr:y>0.12596</cdr:y>
    </cdr:to>
    <cdr:sp macro="" textlink="">
      <cdr:nvSpPr>
        <cdr:cNvPr id="12" name="Line Callout 1 11"/>
        <cdr:cNvSpPr/>
      </cdr:nvSpPr>
      <cdr:spPr bwMode="auto">
        <a:xfrm xmlns:a="http://schemas.openxmlformats.org/drawingml/2006/main">
          <a:off x="1752600" y="81692"/>
          <a:ext cx="914345" cy="446216"/>
        </a:xfrm>
        <a:prstGeom xmlns:a="http://schemas.openxmlformats.org/drawingml/2006/main" prst="borderCallout1">
          <a:avLst>
            <a:gd name="adj1" fmla="val 48327"/>
            <a:gd name="adj2" fmla="val 101267"/>
            <a:gd name="adj3" fmla="val 21400"/>
            <a:gd name="adj4" fmla="val 152784"/>
          </a:avLst>
        </a:prstGeom>
        <a:solidFill xmlns:a="http://schemas.openxmlformats.org/drawingml/2006/main">
          <a:srgbClr val="E9E9E9"/>
        </a:solidFill>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solidFill>
                <a:srgbClr val="800000"/>
              </a:solidFill>
            </a:rPr>
            <a:t>Increased by</a:t>
          </a:r>
        </a:p>
        <a:p xmlns:a="http://schemas.openxmlformats.org/drawingml/2006/main">
          <a:pPr algn="ctr"/>
          <a:r>
            <a:rPr lang="en-US" sz="1000" b="1" dirty="0" smtClean="0">
              <a:solidFill>
                <a:srgbClr val="800000"/>
              </a:solidFill>
            </a:rPr>
            <a:t>$2,970 (24%)</a:t>
          </a:r>
          <a:endParaRPr lang="en-US" sz="1000" dirty="0">
            <a:solidFill>
              <a:srgbClr val="8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8" tIns="45714" rIns="91428" bIns="45714" rtlCol="0"/>
          <a:lstStyle>
            <a:lvl1pPr algn="r">
              <a:defRPr sz="1200"/>
            </a:lvl1pPr>
          </a:lstStyle>
          <a:p>
            <a:fld id="{804565A8-3DE8-44F3-A4DE-F362591F40A0}" type="datetimeFigureOut">
              <a:rPr lang="en-US" smtClean="0"/>
              <a:t>4/2/2013</a:t>
            </a:fld>
            <a:endParaRPr lang="en-US" dirty="0"/>
          </a:p>
        </p:txBody>
      </p:sp>
      <p:sp>
        <p:nvSpPr>
          <p:cNvPr id="4" name="Footer Placeholder 3"/>
          <p:cNvSpPr>
            <a:spLocks noGrp="1"/>
          </p:cNvSpPr>
          <p:nvPr>
            <p:ph type="ftr" sz="quarter" idx="2"/>
          </p:nvPr>
        </p:nvSpPr>
        <p:spPr>
          <a:xfrm>
            <a:off x="0" y="8829676"/>
            <a:ext cx="3038475"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28" tIns="45714" rIns="91428" bIns="45714" rtlCol="0" anchor="b"/>
          <a:lstStyle>
            <a:lvl1pPr algn="r">
              <a:defRPr sz="1200"/>
            </a:lvl1pPr>
          </a:lstStyle>
          <a:p>
            <a:fld id="{579EE444-1690-448A-831C-DFE5EB850A23}" type="slidenum">
              <a:rPr lang="en-US" smtClean="0"/>
              <a:t>‹#›</a:t>
            </a:fld>
            <a:endParaRPr lang="en-US" dirty="0"/>
          </a:p>
        </p:txBody>
      </p:sp>
    </p:spTree>
    <p:extLst>
      <p:ext uri="{BB962C8B-B14F-4D97-AF65-F5344CB8AC3E}">
        <p14:creationId xmlns:p14="http://schemas.microsoft.com/office/powerpoint/2010/main" val="198980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9" tIns="46580" rIns="93159" bIns="46580" rtlCol="0"/>
          <a:lstStyle>
            <a:lvl1pPr algn="r">
              <a:defRPr sz="1200"/>
            </a:lvl1pPr>
          </a:lstStyle>
          <a:p>
            <a:fld id="{4CDD882B-35E3-4969-96BF-736AA9A0CBFD}" type="datetimeFigureOut">
              <a:rPr lang="en-US" smtClean="0"/>
              <a:t>4/2/2013</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9" tIns="46580" rIns="93159"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80" rIns="93159" bIns="46580" rtlCol="0" anchor="b"/>
          <a:lstStyle>
            <a:lvl1pPr algn="r">
              <a:defRPr sz="1200"/>
            </a:lvl1pPr>
          </a:lstStyle>
          <a:p>
            <a:fld id="{A334113C-CE39-432B-91E1-5EF257AA2456}" type="slidenum">
              <a:rPr lang="en-US" smtClean="0"/>
              <a:t>‹#›</a:t>
            </a:fld>
            <a:endParaRPr lang="en-US" dirty="0"/>
          </a:p>
        </p:txBody>
      </p:sp>
    </p:spTree>
    <p:extLst>
      <p:ext uri="{BB962C8B-B14F-4D97-AF65-F5344CB8AC3E}">
        <p14:creationId xmlns:p14="http://schemas.microsoft.com/office/powerpoint/2010/main" val="23965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1</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t>20</a:t>
            </a:fld>
            <a:endParaRPr lang="en-US" dirty="0"/>
          </a:p>
        </p:txBody>
      </p:sp>
    </p:spTree>
    <p:extLst>
      <p:ext uri="{BB962C8B-B14F-4D97-AF65-F5344CB8AC3E}">
        <p14:creationId xmlns:p14="http://schemas.microsoft.com/office/powerpoint/2010/main" val="341632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23</a:t>
            </a:fld>
            <a:endParaRPr lang="en-US" dirty="0"/>
          </a:p>
        </p:txBody>
      </p:sp>
    </p:spTree>
    <p:extLst>
      <p:ext uri="{BB962C8B-B14F-4D97-AF65-F5344CB8AC3E}">
        <p14:creationId xmlns:p14="http://schemas.microsoft.com/office/powerpoint/2010/main" val="1667184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24</a:t>
            </a:fld>
            <a:endParaRPr lang="en-US" dirty="0"/>
          </a:p>
        </p:txBody>
      </p:sp>
    </p:spTree>
    <p:extLst>
      <p:ext uri="{BB962C8B-B14F-4D97-AF65-F5344CB8AC3E}">
        <p14:creationId xmlns:p14="http://schemas.microsoft.com/office/powerpoint/2010/main" val="163286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25</a:t>
            </a:fld>
            <a:endParaRPr lang="en-US" dirty="0"/>
          </a:p>
        </p:txBody>
      </p:sp>
    </p:spTree>
    <p:extLst>
      <p:ext uri="{BB962C8B-B14F-4D97-AF65-F5344CB8AC3E}">
        <p14:creationId xmlns:p14="http://schemas.microsoft.com/office/powerpoint/2010/main" val="323746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26</a:t>
            </a:fld>
            <a:endParaRPr lang="en-US" dirty="0"/>
          </a:p>
        </p:txBody>
      </p:sp>
    </p:spTree>
    <p:extLst>
      <p:ext uri="{BB962C8B-B14F-4D97-AF65-F5344CB8AC3E}">
        <p14:creationId xmlns:p14="http://schemas.microsoft.com/office/powerpoint/2010/main" val="3875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29</a:t>
            </a:fld>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30</a:t>
            </a:fld>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31</a:t>
            </a:fld>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32</a:t>
            </a:fld>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35</a:t>
            </a:fld>
            <a:endParaRPr lang="en-US" dirty="0"/>
          </a:p>
        </p:txBody>
      </p:sp>
    </p:spTree>
    <p:extLst>
      <p:ext uri="{BB962C8B-B14F-4D97-AF65-F5344CB8AC3E}">
        <p14:creationId xmlns:p14="http://schemas.microsoft.com/office/powerpoint/2010/main" val="166202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5914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39</a:t>
            </a:fld>
            <a:endParaRPr lang="en-US" dirty="0"/>
          </a:p>
        </p:txBody>
      </p:sp>
    </p:spTree>
    <p:extLst>
      <p:ext uri="{BB962C8B-B14F-4D97-AF65-F5344CB8AC3E}">
        <p14:creationId xmlns:p14="http://schemas.microsoft.com/office/powerpoint/2010/main" val="2569180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fontAlgn="base">
              <a:spcBef>
                <a:spcPct val="0"/>
              </a:spcBef>
              <a:spcAft>
                <a:spcPct val="0"/>
              </a:spcAft>
              <a:defRPr>
                <a:solidFill>
                  <a:schemeClr val="tx1"/>
                </a:solidFill>
                <a:latin typeface="Helvetica" pitchFamily="34" charset="0"/>
              </a:defRPr>
            </a:lvl6pPr>
            <a:lvl7pPr marL="2971800" indent="-228600" fontAlgn="base">
              <a:spcBef>
                <a:spcPct val="0"/>
              </a:spcBef>
              <a:spcAft>
                <a:spcPct val="0"/>
              </a:spcAft>
              <a:defRPr>
                <a:solidFill>
                  <a:schemeClr val="tx1"/>
                </a:solidFill>
                <a:latin typeface="Helvetica" pitchFamily="34" charset="0"/>
              </a:defRPr>
            </a:lvl7pPr>
            <a:lvl8pPr marL="3429000" indent="-228600" fontAlgn="base">
              <a:spcBef>
                <a:spcPct val="0"/>
              </a:spcBef>
              <a:spcAft>
                <a:spcPct val="0"/>
              </a:spcAft>
              <a:defRPr>
                <a:solidFill>
                  <a:schemeClr val="tx1"/>
                </a:solidFill>
                <a:latin typeface="Helvetica" pitchFamily="34" charset="0"/>
              </a:defRPr>
            </a:lvl8pPr>
            <a:lvl9pPr marL="3886200" indent="-228600" fontAlgn="base">
              <a:spcBef>
                <a:spcPct val="0"/>
              </a:spcBef>
              <a:spcAft>
                <a:spcPct val="0"/>
              </a:spcAft>
              <a:defRPr>
                <a:solidFill>
                  <a:schemeClr val="tx1"/>
                </a:solidFill>
                <a:latin typeface="Helvetica" pitchFamily="34" charset="0"/>
              </a:defRPr>
            </a:lvl9pPr>
          </a:lstStyle>
          <a:p>
            <a:pPr fontAlgn="base">
              <a:spcBef>
                <a:spcPct val="0"/>
              </a:spcBef>
              <a:spcAft>
                <a:spcPct val="0"/>
              </a:spcAft>
            </a:pPr>
            <a:fld id="{EAD080A0-D2F3-48E6-8344-31A766034206}" type="slidenum">
              <a:rPr lang="en-US">
                <a:latin typeface="Calibri" pitchFamily="34" charset="0"/>
              </a:rPr>
              <a:pPr fontAlgn="base">
                <a:spcBef>
                  <a:spcPct val="0"/>
                </a:spcBef>
                <a:spcAft>
                  <a:spcPct val="0"/>
                </a:spcAft>
              </a:pPr>
              <a:t>43</a:t>
            </a:fld>
            <a:endParaRPr 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824460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75263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43543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43543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75263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50</a:t>
            </a:fld>
            <a:endParaRPr lang="en-US" dirty="0"/>
          </a:p>
        </p:txBody>
      </p:sp>
    </p:spTree>
    <p:extLst>
      <p:ext uri="{BB962C8B-B14F-4D97-AF65-F5344CB8AC3E}">
        <p14:creationId xmlns:p14="http://schemas.microsoft.com/office/powerpoint/2010/main" val="453160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34113C-CE39-432B-91E1-5EF257AA2456}" type="slidenum">
              <a:rPr lang="en-US" smtClean="0"/>
              <a:t>54</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8668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41336">
              <a:defRPr sz="2800" b="1">
                <a:solidFill>
                  <a:schemeClr val="hlink"/>
                </a:solidFill>
                <a:latin typeface="Tw Cen MT" pitchFamily="34" charset="0"/>
              </a:defRPr>
            </a:lvl1pPr>
            <a:lvl2pPr marL="742909" indent="-285734" defTabSz="941336">
              <a:defRPr sz="2800" b="1">
                <a:solidFill>
                  <a:schemeClr val="hlink"/>
                </a:solidFill>
                <a:latin typeface="Tw Cen MT" pitchFamily="34" charset="0"/>
              </a:defRPr>
            </a:lvl2pPr>
            <a:lvl3pPr marL="1142937" indent="-228587" defTabSz="941336">
              <a:defRPr sz="2800" b="1">
                <a:solidFill>
                  <a:schemeClr val="hlink"/>
                </a:solidFill>
                <a:latin typeface="Tw Cen MT" pitchFamily="34" charset="0"/>
              </a:defRPr>
            </a:lvl3pPr>
            <a:lvl4pPr marL="1600111" indent="-228587" defTabSz="941336">
              <a:defRPr sz="2800" b="1">
                <a:solidFill>
                  <a:schemeClr val="hlink"/>
                </a:solidFill>
                <a:latin typeface="Tw Cen MT" pitchFamily="34" charset="0"/>
              </a:defRPr>
            </a:lvl4pPr>
            <a:lvl5pPr marL="2057287" indent="-228587" defTabSz="941336">
              <a:defRPr sz="2800" b="1">
                <a:solidFill>
                  <a:schemeClr val="hlink"/>
                </a:solidFill>
                <a:latin typeface="Tw Cen MT" pitchFamily="34" charset="0"/>
              </a:defRPr>
            </a:lvl5pPr>
            <a:lvl6pPr marL="2514461" indent="-228587" defTabSz="941336" eaLnBrk="0" fontAlgn="base" hangingPunct="0">
              <a:spcBef>
                <a:spcPct val="0"/>
              </a:spcBef>
              <a:spcAft>
                <a:spcPct val="0"/>
              </a:spcAft>
              <a:defRPr sz="2800" b="1">
                <a:solidFill>
                  <a:schemeClr val="hlink"/>
                </a:solidFill>
                <a:latin typeface="Tw Cen MT" pitchFamily="34" charset="0"/>
              </a:defRPr>
            </a:lvl6pPr>
            <a:lvl7pPr marL="2971635" indent="-228587" defTabSz="941336" eaLnBrk="0" fontAlgn="base" hangingPunct="0">
              <a:spcBef>
                <a:spcPct val="0"/>
              </a:spcBef>
              <a:spcAft>
                <a:spcPct val="0"/>
              </a:spcAft>
              <a:defRPr sz="2800" b="1">
                <a:solidFill>
                  <a:schemeClr val="hlink"/>
                </a:solidFill>
                <a:latin typeface="Tw Cen MT" pitchFamily="34" charset="0"/>
              </a:defRPr>
            </a:lvl7pPr>
            <a:lvl8pPr marL="3428811" indent="-228587" defTabSz="941336" eaLnBrk="0" fontAlgn="base" hangingPunct="0">
              <a:spcBef>
                <a:spcPct val="0"/>
              </a:spcBef>
              <a:spcAft>
                <a:spcPct val="0"/>
              </a:spcAft>
              <a:defRPr sz="2800" b="1">
                <a:solidFill>
                  <a:schemeClr val="hlink"/>
                </a:solidFill>
                <a:latin typeface="Tw Cen MT" pitchFamily="34" charset="0"/>
              </a:defRPr>
            </a:lvl8pPr>
            <a:lvl9pPr marL="3885985" indent="-228587" defTabSz="941336" eaLnBrk="0" fontAlgn="base" hangingPunct="0">
              <a:spcBef>
                <a:spcPct val="0"/>
              </a:spcBef>
              <a:spcAft>
                <a:spcPct val="0"/>
              </a:spcAft>
              <a:defRPr sz="2800" b="1">
                <a:solidFill>
                  <a:schemeClr val="hlink"/>
                </a:solidFill>
                <a:latin typeface="Tw Cen MT" pitchFamily="34" charset="0"/>
              </a:defRPr>
            </a:lvl9pPr>
          </a:lstStyle>
          <a:p>
            <a:fld id="{DFFCFBF9-DE39-4034-A62F-32732140B575}" type="slidenum">
              <a:rPr lang="en-US" sz="1200" b="0">
                <a:solidFill>
                  <a:prstClr val="black"/>
                </a:solidFill>
                <a:latin typeface="Times New Roman" pitchFamily="18" charset="0"/>
              </a:rPr>
              <a:pPr/>
              <a:t>55</a:t>
            </a:fld>
            <a:endParaRPr lang="en-US" sz="1200" b="0" dirty="0">
              <a:solidFill>
                <a:prstClr val="black"/>
              </a:solidFill>
              <a:latin typeface="Times New Roman" pitchFamily="18" charset="0"/>
            </a:endParaRPr>
          </a:p>
        </p:txBody>
      </p:sp>
      <p:sp>
        <p:nvSpPr>
          <p:cNvPr id="32771" name="Rectangle 2"/>
          <p:cNvSpPr>
            <a:spLocks noGrp="1" noRot="1" noChangeAspect="1" noChangeArrowheads="1" noTextEdit="1"/>
          </p:cNvSpPr>
          <p:nvPr>
            <p:ph type="sldImg"/>
          </p:nvPr>
        </p:nvSpPr>
        <p:spPr>
          <a:xfrm>
            <a:off x="1185863" y="696913"/>
            <a:ext cx="4648200" cy="3486150"/>
          </a:xfrm>
          <a:ln/>
        </p:spPr>
      </p:sp>
      <p:sp>
        <p:nvSpPr>
          <p:cNvPr id="32772" name="Rectangle 3"/>
          <p:cNvSpPr>
            <a:spLocks noGrp="1" noChangeArrowheads="1"/>
          </p:cNvSpPr>
          <p:nvPr>
            <p:ph type="body" idx="1"/>
          </p:nvPr>
        </p:nvSpPr>
        <p:spPr>
          <a:xfrm>
            <a:off x="933451" y="4416513"/>
            <a:ext cx="5143500" cy="4183220"/>
          </a:xfrm>
          <a:noFill/>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a:t>
            </a:fld>
            <a:endParaRPr lang="en-US" dirty="0"/>
          </a:p>
        </p:txBody>
      </p:sp>
    </p:spTree>
    <p:extLst>
      <p:ext uri="{BB962C8B-B14F-4D97-AF65-F5344CB8AC3E}">
        <p14:creationId xmlns:p14="http://schemas.microsoft.com/office/powerpoint/2010/main" val="1756645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41336">
              <a:defRPr sz="2800" b="1">
                <a:solidFill>
                  <a:schemeClr val="hlink"/>
                </a:solidFill>
                <a:latin typeface="Tw Cen MT" pitchFamily="34" charset="0"/>
              </a:defRPr>
            </a:lvl1pPr>
            <a:lvl2pPr marL="742909" indent="-285734" defTabSz="941336">
              <a:defRPr sz="2800" b="1">
                <a:solidFill>
                  <a:schemeClr val="hlink"/>
                </a:solidFill>
                <a:latin typeface="Tw Cen MT" pitchFamily="34" charset="0"/>
              </a:defRPr>
            </a:lvl2pPr>
            <a:lvl3pPr marL="1142937" indent="-228587" defTabSz="941336">
              <a:defRPr sz="2800" b="1">
                <a:solidFill>
                  <a:schemeClr val="hlink"/>
                </a:solidFill>
                <a:latin typeface="Tw Cen MT" pitchFamily="34" charset="0"/>
              </a:defRPr>
            </a:lvl3pPr>
            <a:lvl4pPr marL="1600111" indent="-228587" defTabSz="941336">
              <a:defRPr sz="2800" b="1">
                <a:solidFill>
                  <a:schemeClr val="hlink"/>
                </a:solidFill>
                <a:latin typeface="Tw Cen MT" pitchFamily="34" charset="0"/>
              </a:defRPr>
            </a:lvl4pPr>
            <a:lvl5pPr marL="2057287" indent="-228587" defTabSz="941336">
              <a:defRPr sz="2800" b="1">
                <a:solidFill>
                  <a:schemeClr val="hlink"/>
                </a:solidFill>
                <a:latin typeface="Tw Cen MT" pitchFamily="34" charset="0"/>
              </a:defRPr>
            </a:lvl5pPr>
            <a:lvl6pPr marL="2514461" indent="-228587" defTabSz="941336" eaLnBrk="0" fontAlgn="base" hangingPunct="0">
              <a:spcBef>
                <a:spcPct val="0"/>
              </a:spcBef>
              <a:spcAft>
                <a:spcPct val="0"/>
              </a:spcAft>
              <a:defRPr sz="2800" b="1">
                <a:solidFill>
                  <a:schemeClr val="hlink"/>
                </a:solidFill>
                <a:latin typeface="Tw Cen MT" pitchFamily="34" charset="0"/>
              </a:defRPr>
            </a:lvl6pPr>
            <a:lvl7pPr marL="2971635" indent="-228587" defTabSz="941336" eaLnBrk="0" fontAlgn="base" hangingPunct="0">
              <a:spcBef>
                <a:spcPct val="0"/>
              </a:spcBef>
              <a:spcAft>
                <a:spcPct val="0"/>
              </a:spcAft>
              <a:defRPr sz="2800" b="1">
                <a:solidFill>
                  <a:schemeClr val="hlink"/>
                </a:solidFill>
                <a:latin typeface="Tw Cen MT" pitchFamily="34" charset="0"/>
              </a:defRPr>
            </a:lvl7pPr>
            <a:lvl8pPr marL="3428811" indent="-228587" defTabSz="941336" eaLnBrk="0" fontAlgn="base" hangingPunct="0">
              <a:spcBef>
                <a:spcPct val="0"/>
              </a:spcBef>
              <a:spcAft>
                <a:spcPct val="0"/>
              </a:spcAft>
              <a:defRPr sz="2800" b="1">
                <a:solidFill>
                  <a:schemeClr val="hlink"/>
                </a:solidFill>
                <a:latin typeface="Tw Cen MT" pitchFamily="34" charset="0"/>
              </a:defRPr>
            </a:lvl8pPr>
            <a:lvl9pPr marL="3885985" indent="-228587" defTabSz="941336" eaLnBrk="0" fontAlgn="base" hangingPunct="0">
              <a:spcBef>
                <a:spcPct val="0"/>
              </a:spcBef>
              <a:spcAft>
                <a:spcPct val="0"/>
              </a:spcAft>
              <a:defRPr sz="2800" b="1">
                <a:solidFill>
                  <a:schemeClr val="hlink"/>
                </a:solidFill>
                <a:latin typeface="Tw Cen MT" pitchFamily="34" charset="0"/>
              </a:defRPr>
            </a:lvl9pPr>
          </a:lstStyle>
          <a:p>
            <a:fld id="{DFFCFBF9-DE39-4034-A62F-32732140B575}" type="slidenum">
              <a:rPr lang="en-US" sz="1200" b="0">
                <a:solidFill>
                  <a:prstClr val="black"/>
                </a:solidFill>
                <a:latin typeface="Times New Roman" pitchFamily="18" charset="0"/>
              </a:rPr>
              <a:pPr/>
              <a:t>56</a:t>
            </a:fld>
            <a:endParaRPr lang="en-US" sz="1200" b="0" dirty="0">
              <a:solidFill>
                <a:prstClr val="black"/>
              </a:solidFill>
              <a:latin typeface="Times New Roman" pitchFamily="18" charset="0"/>
            </a:endParaRPr>
          </a:p>
        </p:txBody>
      </p:sp>
      <p:sp>
        <p:nvSpPr>
          <p:cNvPr id="32771" name="Rectangle 2"/>
          <p:cNvSpPr>
            <a:spLocks noGrp="1" noRot="1" noChangeAspect="1" noChangeArrowheads="1" noTextEdit="1"/>
          </p:cNvSpPr>
          <p:nvPr>
            <p:ph type="sldImg"/>
          </p:nvPr>
        </p:nvSpPr>
        <p:spPr>
          <a:xfrm>
            <a:off x="1185863" y="696913"/>
            <a:ext cx="4648200" cy="3486150"/>
          </a:xfrm>
          <a:ln/>
        </p:spPr>
      </p:sp>
      <p:sp>
        <p:nvSpPr>
          <p:cNvPr id="32772" name="Rectangle 3"/>
          <p:cNvSpPr>
            <a:spLocks noGrp="1" noChangeArrowheads="1"/>
          </p:cNvSpPr>
          <p:nvPr>
            <p:ph type="body" idx="1"/>
          </p:nvPr>
        </p:nvSpPr>
        <p:spPr>
          <a:xfrm>
            <a:off x="933451" y="4416513"/>
            <a:ext cx="5143500" cy="4183220"/>
          </a:xfrm>
          <a:noFill/>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34F8CC-AA1B-43EA-AF96-6A893FA640C4}" type="slidenum">
              <a:rPr lang="en-US" smtClean="0"/>
              <a:pPr>
                <a:defRPr/>
              </a:pPr>
              <a:t>58</a:t>
            </a:fld>
            <a:endParaRPr lang="en-US" dirty="0"/>
          </a:p>
        </p:txBody>
      </p:sp>
    </p:spTree>
    <p:extLst>
      <p:ext uri="{BB962C8B-B14F-4D97-AF65-F5344CB8AC3E}">
        <p14:creationId xmlns:p14="http://schemas.microsoft.com/office/powerpoint/2010/main" val="620935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34F8CC-AA1B-43EA-AF96-6A893FA640C4}" type="slidenum">
              <a:rPr lang="en-US" smtClean="0"/>
              <a:pPr>
                <a:defRPr/>
              </a:pPr>
              <a:t>59</a:t>
            </a:fld>
            <a:endParaRPr lang="en-US" dirty="0"/>
          </a:p>
        </p:txBody>
      </p:sp>
    </p:spTree>
    <p:extLst>
      <p:ext uri="{BB962C8B-B14F-4D97-AF65-F5344CB8AC3E}">
        <p14:creationId xmlns:p14="http://schemas.microsoft.com/office/powerpoint/2010/main" val="620935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67200"/>
            <a:ext cx="6553200" cy="4495800"/>
          </a:xfrm>
          <a:ln>
            <a:solidFill>
              <a:schemeClr val="accent1"/>
            </a:solidFill>
          </a:ln>
        </p:spPr>
        <p:txBody>
          <a:bodyPr/>
          <a:lstStyle/>
          <a:p>
            <a:pPr lvl="1">
              <a:spcBef>
                <a:spcPts val="1200"/>
              </a:spcBef>
            </a:pPr>
            <a:endParaRPr lang="en-US" dirty="0" smtClean="0">
              <a:latin typeface="Georgia" pitchFamily="18" charset="0"/>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t>60</a:t>
            </a:fld>
            <a:endParaRPr lang="en-US" dirty="0"/>
          </a:p>
        </p:txBody>
      </p:sp>
    </p:spTree>
    <p:extLst>
      <p:ext uri="{BB962C8B-B14F-4D97-AF65-F5344CB8AC3E}">
        <p14:creationId xmlns:p14="http://schemas.microsoft.com/office/powerpoint/2010/main" val="1767219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61</a:t>
            </a:fld>
            <a:endParaRPr lang="en-US" dirty="0"/>
          </a:p>
        </p:txBody>
      </p:sp>
    </p:spTree>
    <p:extLst>
      <p:ext uri="{BB962C8B-B14F-4D97-AF65-F5344CB8AC3E}">
        <p14:creationId xmlns:p14="http://schemas.microsoft.com/office/powerpoint/2010/main" val="4274699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62</a:t>
            </a:fld>
            <a:endParaRPr lang="en-US" dirty="0"/>
          </a:p>
        </p:txBody>
      </p:sp>
    </p:spTree>
    <p:extLst>
      <p:ext uri="{BB962C8B-B14F-4D97-AF65-F5344CB8AC3E}">
        <p14:creationId xmlns:p14="http://schemas.microsoft.com/office/powerpoint/2010/main" val="3600196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63</a:t>
            </a:fld>
            <a:endParaRPr lang="en-US" dirty="0"/>
          </a:p>
        </p:txBody>
      </p:sp>
    </p:spTree>
    <p:extLst>
      <p:ext uri="{BB962C8B-B14F-4D97-AF65-F5344CB8AC3E}">
        <p14:creationId xmlns:p14="http://schemas.microsoft.com/office/powerpoint/2010/main" val="2656413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64</a:t>
            </a:fld>
            <a:endParaRPr lang="en-US" dirty="0"/>
          </a:p>
        </p:txBody>
      </p:sp>
    </p:spTree>
    <p:extLst>
      <p:ext uri="{BB962C8B-B14F-4D97-AF65-F5344CB8AC3E}">
        <p14:creationId xmlns:p14="http://schemas.microsoft.com/office/powerpoint/2010/main" val="3867950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65</a:t>
            </a:fld>
            <a:endParaRPr lang="en-US" dirty="0"/>
          </a:p>
        </p:txBody>
      </p:sp>
    </p:spTree>
    <p:extLst>
      <p:ext uri="{BB962C8B-B14F-4D97-AF65-F5344CB8AC3E}">
        <p14:creationId xmlns:p14="http://schemas.microsoft.com/office/powerpoint/2010/main" val="1022502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66</a:t>
            </a:fld>
            <a:endParaRPr lang="en-US" dirty="0"/>
          </a:p>
        </p:txBody>
      </p:sp>
    </p:spTree>
    <p:extLst>
      <p:ext uri="{BB962C8B-B14F-4D97-AF65-F5344CB8AC3E}">
        <p14:creationId xmlns:p14="http://schemas.microsoft.com/office/powerpoint/2010/main" val="102250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8</a:t>
            </a:fld>
            <a:endParaRPr lang="en-US" dirty="0"/>
          </a:p>
        </p:txBody>
      </p:sp>
    </p:spTree>
    <p:extLst>
      <p:ext uri="{BB962C8B-B14F-4D97-AF65-F5344CB8AC3E}">
        <p14:creationId xmlns:p14="http://schemas.microsoft.com/office/powerpoint/2010/main" val="1090349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67</a:t>
            </a:fld>
            <a:endParaRPr lang="en-US" dirty="0"/>
          </a:p>
        </p:txBody>
      </p:sp>
    </p:spTree>
    <p:extLst>
      <p:ext uri="{BB962C8B-B14F-4D97-AF65-F5344CB8AC3E}">
        <p14:creationId xmlns:p14="http://schemas.microsoft.com/office/powerpoint/2010/main" val="3111835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68</a:t>
            </a:fld>
            <a:endParaRPr lang="en-US" dirty="0"/>
          </a:p>
        </p:txBody>
      </p:sp>
    </p:spTree>
    <p:extLst>
      <p:ext uri="{BB962C8B-B14F-4D97-AF65-F5344CB8AC3E}">
        <p14:creationId xmlns:p14="http://schemas.microsoft.com/office/powerpoint/2010/main" val="1113774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69</a:t>
            </a:fld>
            <a:endParaRPr lang="en-US" dirty="0"/>
          </a:p>
        </p:txBody>
      </p:sp>
    </p:spTree>
    <p:extLst>
      <p:ext uri="{BB962C8B-B14F-4D97-AF65-F5344CB8AC3E}">
        <p14:creationId xmlns:p14="http://schemas.microsoft.com/office/powerpoint/2010/main" val="611493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70</a:t>
            </a:fld>
            <a:endParaRPr lang="en-US" dirty="0"/>
          </a:p>
        </p:txBody>
      </p:sp>
    </p:spTree>
    <p:extLst>
      <p:ext uri="{BB962C8B-B14F-4D97-AF65-F5344CB8AC3E}">
        <p14:creationId xmlns:p14="http://schemas.microsoft.com/office/powerpoint/2010/main" val="2741979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73</a:t>
            </a:fld>
            <a:endParaRPr lang="en-US" dirty="0"/>
          </a:p>
        </p:txBody>
      </p:sp>
    </p:spTree>
    <p:extLst>
      <p:ext uri="{BB962C8B-B14F-4D97-AF65-F5344CB8AC3E}">
        <p14:creationId xmlns:p14="http://schemas.microsoft.com/office/powerpoint/2010/main" val="2136313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75</a:t>
            </a:fld>
            <a:endParaRPr lang="en-US" dirty="0"/>
          </a:p>
        </p:txBody>
      </p:sp>
    </p:spTree>
    <p:extLst>
      <p:ext uri="{BB962C8B-B14F-4D97-AF65-F5344CB8AC3E}">
        <p14:creationId xmlns:p14="http://schemas.microsoft.com/office/powerpoint/2010/main" val="809978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77</a:t>
            </a:fld>
            <a:endParaRPr lang="en-US" dirty="0"/>
          </a:p>
        </p:txBody>
      </p:sp>
    </p:spTree>
    <p:extLst>
      <p:ext uri="{BB962C8B-B14F-4D97-AF65-F5344CB8AC3E}">
        <p14:creationId xmlns:p14="http://schemas.microsoft.com/office/powerpoint/2010/main" val="860377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78</a:t>
            </a:fld>
            <a:endParaRPr lang="en-US" dirty="0"/>
          </a:p>
        </p:txBody>
      </p:sp>
    </p:spTree>
    <p:extLst>
      <p:ext uri="{BB962C8B-B14F-4D97-AF65-F5344CB8AC3E}">
        <p14:creationId xmlns:p14="http://schemas.microsoft.com/office/powerpoint/2010/main" val="145914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79</a:t>
            </a:fld>
            <a:endParaRPr lang="en-US" dirty="0"/>
          </a:p>
        </p:txBody>
      </p:sp>
    </p:spTree>
    <p:extLst>
      <p:ext uri="{BB962C8B-B14F-4D97-AF65-F5344CB8AC3E}">
        <p14:creationId xmlns:p14="http://schemas.microsoft.com/office/powerpoint/2010/main" val="3082579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80</a:t>
            </a:fld>
            <a:endParaRPr lang="en-US" dirty="0"/>
          </a:p>
        </p:txBody>
      </p:sp>
    </p:spTree>
    <p:extLst>
      <p:ext uri="{BB962C8B-B14F-4D97-AF65-F5344CB8AC3E}">
        <p14:creationId xmlns:p14="http://schemas.microsoft.com/office/powerpoint/2010/main" val="258113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Georgia" pitchFamily="18" charset="0"/>
              </a:rPr>
              <a:t>E.g., poster displayed at a scientific meeting, document electronically posted on the Internet</a:t>
            </a:r>
          </a:p>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11</a:t>
            </a:fld>
            <a:endParaRPr lang="en-US" dirty="0"/>
          </a:p>
        </p:txBody>
      </p:sp>
    </p:spTree>
    <p:extLst>
      <p:ext uri="{BB962C8B-B14F-4D97-AF65-F5344CB8AC3E}">
        <p14:creationId xmlns:p14="http://schemas.microsoft.com/office/powerpoint/2010/main" val="2447495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81</a:t>
            </a:fld>
            <a:endParaRPr lang="en-US" dirty="0"/>
          </a:p>
        </p:txBody>
      </p:sp>
    </p:spTree>
    <p:extLst>
      <p:ext uri="{BB962C8B-B14F-4D97-AF65-F5344CB8AC3E}">
        <p14:creationId xmlns:p14="http://schemas.microsoft.com/office/powerpoint/2010/main" val="1387896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84</a:t>
            </a:fld>
            <a:endParaRPr lang="en-US" dirty="0"/>
          </a:p>
        </p:txBody>
      </p:sp>
    </p:spTree>
    <p:extLst>
      <p:ext uri="{BB962C8B-B14F-4D97-AF65-F5344CB8AC3E}">
        <p14:creationId xmlns:p14="http://schemas.microsoft.com/office/powerpoint/2010/main" val="3696042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85</a:t>
            </a:fld>
            <a:endParaRPr lang="en-US" dirty="0"/>
          </a:p>
        </p:txBody>
      </p:sp>
    </p:spTree>
    <p:extLst>
      <p:ext uri="{BB962C8B-B14F-4D97-AF65-F5344CB8AC3E}">
        <p14:creationId xmlns:p14="http://schemas.microsoft.com/office/powerpoint/2010/main" val="30766016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86</a:t>
            </a:fld>
            <a:endParaRPr lang="en-US" dirty="0"/>
          </a:p>
        </p:txBody>
      </p:sp>
    </p:spTree>
    <p:extLst>
      <p:ext uri="{BB962C8B-B14F-4D97-AF65-F5344CB8AC3E}">
        <p14:creationId xmlns:p14="http://schemas.microsoft.com/office/powerpoint/2010/main" val="10020341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89</a:t>
            </a:fld>
            <a:endParaRPr lang="en-US" dirty="0"/>
          </a:p>
        </p:txBody>
      </p:sp>
    </p:spTree>
    <p:extLst>
      <p:ext uri="{BB962C8B-B14F-4D97-AF65-F5344CB8AC3E}">
        <p14:creationId xmlns:p14="http://schemas.microsoft.com/office/powerpoint/2010/main" val="860377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91</a:t>
            </a:fld>
            <a:endParaRPr lang="en-US" dirty="0"/>
          </a:p>
        </p:txBody>
      </p:sp>
    </p:spTree>
    <p:extLst>
      <p:ext uri="{BB962C8B-B14F-4D97-AF65-F5344CB8AC3E}">
        <p14:creationId xmlns:p14="http://schemas.microsoft.com/office/powerpoint/2010/main" val="40758063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pPr>
              <a:defRPr/>
            </a:pPr>
            <a:fld id="{A5210E0A-DD31-4AFC-8E25-F7AA333F8A79}" type="slidenum">
              <a:rPr lang="en-US" smtClean="0"/>
              <a:pPr>
                <a:defRPr/>
              </a:pPr>
              <a:t>93</a:t>
            </a:fld>
            <a:endParaRPr lang="en-US" dirty="0"/>
          </a:p>
        </p:txBody>
      </p:sp>
    </p:spTree>
    <p:extLst>
      <p:ext uri="{BB962C8B-B14F-4D97-AF65-F5344CB8AC3E}">
        <p14:creationId xmlns:p14="http://schemas.microsoft.com/office/powerpoint/2010/main" val="41589032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D9F75-EFB3-4726-AD23-79F4ECFE530C}" type="slidenum">
              <a:rPr lang="en-US" smtClean="0"/>
              <a:t>94</a:t>
            </a:fld>
            <a:endParaRPr lang="en-US" dirty="0"/>
          </a:p>
        </p:txBody>
      </p:sp>
    </p:spTree>
    <p:extLst>
      <p:ext uri="{BB962C8B-B14F-4D97-AF65-F5344CB8AC3E}">
        <p14:creationId xmlns:p14="http://schemas.microsoft.com/office/powerpoint/2010/main" val="17728435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210E0A-DD31-4AFC-8E25-F7AA333F8A79}" type="slidenum">
              <a:rPr lang="en-US" smtClean="0"/>
              <a:pPr>
                <a:defRPr/>
              </a:pPr>
              <a:t>96</a:t>
            </a:fld>
            <a:endParaRPr lang="en-US" dirty="0"/>
          </a:p>
        </p:txBody>
      </p:sp>
    </p:spTree>
    <p:extLst>
      <p:ext uri="{BB962C8B-B14F-4D97-AF65-F5344CB8AC3E}">
        <p14:creationId xmlns:p14="http://schemas.microsoft.com/office/powerpoint/2010/main" val="2749126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D9F75-EFB3-4726-AD23-79F4ECFE530C}" type="slidenum">
              <a:rPr lang="en-US" smtClean="0"/>
              <a:t>97</a:t>
            </a:fld>
            <a:endParaRPr lang="en-US" dirty="0"/>
          </a:p>
        </p:txBody>
      </p:sp>
    </p:spTree>
    <p:extLst>
      <p:ext uri="{BB962C8B-B14F-4D97-AF65-F5344CB8AC3E}">
        <p14:creationId xmlns:p14="http://schemas.microsoft.com/office/powerpoint/2010/main" val="236484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12</a:t>
            </a:fld>
            <a:endParaRPr lang="en-US" dirty="0"/>
          </a:p>
        </p:txBody>
      </p:sp>
    </p:spTree>
    <p:extLst>
      <p:ext uri="{BB962C8B-B14F-4D97-AF65-F5344CB8AC3E}">
        <p14:creationId xmlns:p14="http://schemas.microsoft.com/office/powerpoint/2010/main" val="418973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D9F75-EFB3-4726-AD23-79F4ECFE530C}" type="slidenum">
              <a:rPr lang="en-US" smtClean="0"/>
              <a:t>98</a:t>
            </a:fld>
            <a:endParaRPr lang="en-US" dirty="0"/>
          </a:p>
        </p:txBody>
      </p:sp>
    </p:spTree>
    <p:extLst>
      <p:ext uri="{BB962C8B-B14F-4D97-AF65-F5344CB8AC3E}">
        <p14:creationId xmlns:p14="http://schemas.microsoft.com/office/powerpoint/2010/main" val="23648475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99</a:t>
            </a:fld>
            <a:endParaRPr lang="en-US" dirty="0"/>
          </a:p>
        </p:txBody>
      </p:sp>
    </p:spTree>
    <p:extLst>
      <p:ext uri="{BB962C8B-B14F-4D97-AF65-F5344CB8AC3E}">
        <p14:creationId xmlns:p14="http://schemas.microsoft.com/office/powerpoint/2010/main" val="8603774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fontAlgn="base">
              <a:spcBef>
                <a:spcPct val="0"/>
              </a:spcBef>
              <a:spcAft>
                <a:spcPct val="0"/>
              </a:spcAft>
              <a:defRPr>
                <a:solidFill>
                  <a:schemeClr val="tx1"/>
                </a:solidFill>
                <a:latin typeface="Helvetica" pitchFamily="34" charset="0"/>
              </a:defRPr>
            </a:lvl6pPr>
            <a:lvl7pPr marL="2971800" indent="-228600" fontAlgn="base">
              <a:spcBef>
                <a:spcPct val="0"/>
              </a:spcBef>
              <a:spcAft>
                <a:spcPct val="0"/>
              </a:spcAft>
              <a:defRPr>
                <a:solidFill>
                  <a:schemeClr val="tx1"/>
                </a:solidFill>
                <a:latin typeface="Helvetica" pitchFamily="34" charset="0"/>
              </a:defRPr>
            </a:lvl7pPr>
            <a:lvl8pPr marL="3429000" indent="-228600" fontAlgn="base">
              <a:spcBef>
                <a:spcPct val="0"/>
              </a:spcBef>
              <a:spcAft>
                <a:spcPct val="0"/>
              </a:spcAft>
              <a:defRPr>
                <a:solidFill>
                  <a:schemeClr val="tx1"/>
                </a:solidFill>
                <a:latin typeface="Helvetica" pitchFamily="34" charset="0"/>
              </a:defRPr>
            </a:lvl8pPr>
            <a:lvl9pPr marL="3886200" indent="-228600" fontAlgn="base">
              <a:spcBef>
                <a:spcPct val="0"/>
              </a:spcBef>
              <a:spcAft>
                <a:spcPct val="0"/>
              </a:spcAft>
              <a:defRPr>
                <a:solidFill>
                  <a:schemeClr val="tx1"/>
                </a:solidFill>
                <a:latin typeface="Helvetica" pitchFamily="34" charset="0"/>
              </a:defRPr>
            </a:lvl9pPr>
          </a:lstStyle>
          <a:p>
            <a:fld id="{9F2BA163-CAC0-4650-A946-89119DECF87C}" type="slidenum">
              <a:rPr lang="en-US">
                <a:solidFill>
                  <a:prstClr val="black"/>
                </a:solidFill>
                <a:latin typeface="Calibri" pitchFamily="34" charset="0"/>
              </a:rPr>
              <a:pPr/>
              <a:t>102</a:t>
            </a:fld>
            <a:endParaRPr lang="en-US" dirty="0">
              <a:solidFill>
                <a:prstClr val="black"/>
              </a:solidFill>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103</a:t>
            </a:fld>
            <a:endParaRPr lang="en-US" dirty="0"/>
          </a:p>
        </p:txBody>
      </p:sp>
    </p:spTree>
    <p:extLst>
      <p:ext uri="{BB962C8B-B14F-4D97-AF65-F5344CB8AC3E}">
        <p14:creationId xmlns:p14="http://schemas.microsoft.com/office/powerpoint/2010/main" val="374252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13</a:t>
            </a:fld>
            <a:endParaRPr lang="en-US" dirty="0"/>
          </a:p>
        </p:txBody>
      </p:sp>
    </p:spTree>
    <p:extLst>
      <p:ext uri="{BB962C8B-B14F-4D97-AF65-F5344CB8AC3E}">
        <p14:creationId xmlns:p14="http://schemas.microsoft.com/office/powerpoint/2010/main" val="322644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17</a:t>
            </a:fld>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18</a:t>
            </a:fld>
            <a:endParaRPr lang="en-US" dirty="0"/>
          </a:p>
        </p:txBody>
      </p:sp>
    </p:spTree>
    <p:extLst>
      <p:ext uri="{BB962C8B-B14F-4D97-AF65-F5344CB8AC3E}">
        <p14:creationId xmlns:p14="http://schemas.microsoft.com/office/powerpoint/2010/main" val="831692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800" b="1"/>
            </a:lvl1pPr>
          </a:lstStyle>
          <a:p>
            <a:r>
              <a:rPr lang="en-US" dirty="0" smtClean="0"/>
              <a:t>Click to edit Master title style</a:t>
            </a:r>
            <a:endParaRPr lang="fr-CA" dirty="0"/>
          </a:p>
        </p:txBody>
      </p:sp>
      <p:sp>
        <p:nvSpPr>
          <p:cNvPr id="3" name="Sous-titre 2"/>
          <p:cNvSpPr>
            <a:spLocks noGrp="1"/>
          </p:cNvSpPr>
          <p:nvPr>
            <p:ph type="subTitle" idx="1"/>
          </p:nvPr>
        </p:nvSpPr>
        <p:spPr>
          <a:xfrm>
            <a:off x="1371600" y="4267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
        <p:nvSpPr>
          <p:cNvPr id="4" name="Rectangle 4"/>
          <p:cNvSpPr>
            <a:spLocks noGrp="1" noChangeArrowheads="1"/>
          </p:cNvSpPr>
          <p:nvPr>
            <p:ph type="dt" sz="half" idx="10"/>
          </p:nvPr>
        </p:nvSpPr>
        <p:spPr/>
        <p:txBody>
          <a:bodyPr/>
          <a:lstStyle>
            <a:lvl1pPr>
              <a:defRPr smtClean="0"/>
            </a:lvl1pPr>
          </a:lstStyle>
          <a:p>
            <a:pPr>
              <a:defRPr/>
            </a:pPr>
            <a:fld id="{3F5FB87A-04A2-45EB-84AB-9680FC68EE4A}"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p:txBody>
          <a:bodyPr/>
          <a:lstStyle>
            <a:lvl1pPr>
              <a:defRPr sz="1200" smtClean="0"/>
            </a:lvl1pPr>
          </a:lstStyle>
          <a:p>
            <a:pPr>
              <a:defRPr/>
            </a:pPr>
            <a:fld id="{D811F31F-B81F-4B55-A1FC-51083BA4204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125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F80648E-1AE0-4A03-9786-396C2DB8173C}"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5437F-687A-4766-AA2D-D640EED6DD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701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4C04AC8E-9481-4767-A770-D403BDAE7B9F}"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CF98C2-0B2C-4C8B-9550-E367A57AA1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967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C6AB4740-16F5-4E57-A447-AD2AC5593365}" type="datetime1">
              <a:rPr lang="en-US"/>
              <a:pPr>
                <a:defRPr/>
              </a:pPr>
              <a:t>4/2/2013</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37332070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2B1EB693-8542-45A3-B521-B55E9D366C76}"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14344095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FCBC53FB-173B-421A-A36B-2CD98118FFB3}"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4033422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1DB8D82F-A18F-417E-BB4E-254A868A29F8}"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32494722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E9F90DFF-0711-4F15-9DC5-4A0DC8038668}" type="datetime1">
              <a:rPr lang="en-US"/>
              <a:pPr>
                <a:defRPr/>
              </a:pPr>
              <a:t>4/2/2013</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10401316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4E8A2D83-DC41-46E6-A5E3-939D506F1195}" type="datetime1">
              <a:rPr lang="en-US"/>
              <a:pPr>
                <a:defRPr/>
              </a:pPr>
              <a:t>4/2/2013</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4203172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AAD10CB0-DA80-4B0A-BDC8-5CD50CEB5C51}" type="datetime1">
              <a:rPr lang="en-US"/>
              <a:pPr>
                <a:defRPr/>
              </a:pPr>
              <a:t>4/2/2013</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22612560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C19711A9-6818-4487-9301-9B13F6C5AFA7}"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18674251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77C95DF-C217-422F-AC3F-8DA0B58A9C57}"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D8556-608C-4ABA-8052-2B1073A298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351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6F855B46-C6BC-428A-8E95-A86434598F48}"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13745416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511B3EC-D7E8-42BB-9C51-1C33CCA732CD}"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10244705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752C291-0DAD-4EA8-9CE4-D7144C4991C2}"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39411679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4D47868D-BF1E-45D0-AD76-B0F0E944FE55}"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14285828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0D563CE1-A7B7-4EDA-91CA-82F7C652D855}" type="datetime1">
              <a:rPr lang="en-US">
                <a:solidFill>
                  <a:srgbClr val="273C56"/>
                </a:solidFill>
              </a:rPr>
              <a:pPr/>
              <a:t>4/2/2013</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CA60739-82E1-48A6-8B63-BB79F5A00B7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8228728"/>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2E7EF2-3B18-4677-91BE-478251FA3323}"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E653B01B-1BF5-481E-84A8-6869287B5AC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44947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17D753-6385-478A-A4D7-1AC9312690E0}"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CD82837-3D7C-48A0-807B-8490EE8660A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79993818"/>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20BB94-7053-4B8D-941C-B62B62000EE7}"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4A58A5ED-9BCD-4087-8D89-0782AC199FA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151114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CF80F8F-9045-4043-BF4D-DA15BFE225EF}" type="datetime1">
              <a:rPr lang="en-US">
                <a:solidFill>
                  <a:srgbClr val="273C56"/>
                </a:solidFill>
              </a:rPr>
              <a:pPr/>
              <a:t>4/2/2013</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FDC9BA2E-65FD-4FC2-B4EB-DC4F3133E747}"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70676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186DFDC-4AAA-4213-920D-C2D7258C99AE}" type="datetime1">
              <a:rPr lang="en-US">
                <a:solidFill>
                  <a:srgbClr val="273C56"/>
                </a:solidFill>
              </a:rPr>
              <a:pPr/>
              <a:t>4/2/2013</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6B5E238E-E84F-447C-9CEA-23D77358A44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070100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fr-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546571E-00E0-413F-860D-C32A80D6EFC8}"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1571C-7450-4178-B38E-FB18106BE3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86995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F5640E-31E1-4652-B76E-902D25697639}" type="datetime1">
              <a:rPr lang="en-US">
                <a:solidFill>
                  <a:srgbClr val="273C56"/>
                </a:solidFill>
              </a:rPr>
              <a:pPr/>
              <a:t>4/2/2013</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2D0D57C-8D2F-4FE2-B780-008616B3496C}"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82617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2B12AB-9C0E-47AC-8B67-42783DB572DB}"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AE0A0F6E-74B6-4522-8C23-4A40F1CE277F}"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59659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4C2C02-A026-4BF4-8955-965DBAEA25AF}"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005127BF-CDB5-4A38-ADAF-81F28515BF9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281665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E6FC03-459A-4250-BE25-CFDC5A050347}"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67A21E7-8042-4C94-B90A-445AF6FD20B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953518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DBC640-EA8E-4F3F-932C-C11121EDC2BD}"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B09D1C10-5734-411A-BA73-811C975303A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248460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1905000" cy="457200"/>
          </a:xfrm>
        </p:spPr>
        <p:txBody>
          <a:bodyPr/>
          <a:lstStyle>
            <a:lvl1pPr>
              <a:defRPr/>
            </a:lvl1pPr>
          </a:lstStyle>
          <a:p>
            <a:fld id="{7203F23B-ABDC-4085-BA8E-8CBF09C0BBBD}"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a:xfrm>
            <a:off x="7086600" y="6324600"/>
            <a:ext cx="1905000" cy="457200"/>
          </a:xfrm>
        </p:spPr>
        <p:txBody>
          <a:bodyPr/>
          <a:lstStyle>
            <a:lvl1pPr>
              <a:defRPr/>
            </a:lvl1pPr>
          </a:lstStyle>
          <a:p>
            <a:fld id="{6A9BAE2F-92C8-4144-969A-569BE3D1D64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500354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10828CCD-B6E9-46C2-8E5A-B4C57EE16112}" type="datetime1">
              <a:rPr lang="en-US" smtClean="0">
                <a:solidFill>
                  <a:prstClr val="black"/>
                </a:solidFill>
              </a:rPr>
              <a:t>4/2/2013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6E48E6-1B7E-408D-AE2D-E40BA52E70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4454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fld id="{9B93D222-B137-4D01-9F5D-C18AD8433DA5}" type="datetime1">
              <a:rPr lang="en-US" smtClean="0">
                <a:solidFill>
                  <a:prstClr val="black"/>
                </a:solidFill>
              </a:rPr>
              <a:t>4/2/2013</a:t>
            </a:fld>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27F36F-D837-4196-B6A9-A1C1FFD65C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77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fld id="{D1E66294-1BA1-445D-8DF9-379E3F394F86}" type="datetime1">
              <a:rPr lang="en-US" smtClean="0">
                <a:solidFill>
                  <a:prstClr val="black"/>
                </a:solidFill>
              </a:rPr>
              <a:t>4/2/2013</a:t>
            </a:fld>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5FC00-4A26-4CAE-B713-3E52DCA77FC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794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A60E86-75A5-41CF-AF9C-2977C268641D}" type="datetime1">
              <a:rPr lang="en-US" smtClean="0">
                <a:solidFill>
                  <a:prstClr val="black"/>
                </a:solidFill>
              </a:rPr>
              <a:t>4/2/2013</a:t>
            </a:fld>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388370-B8B9-4502-B114-A9D84E2C4C4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09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6C47E0-2216-4DD5-99F4-A4F188B2216A}" type="datetime1">
              <a:rPr lang="en-US" smtClean="0">
                <a:solidFill>
                  <a:prstClr val="black"/>
                </a:solidFill>
              </a:rPr>
              <a:t>4/2/2013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018BD-A453-4B4B-B8DE-F07B0A8E720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920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35D3E7-A4F6-41BF-B6F6-6A2F6B7422D8}" type="datetime1">
              <a:rPr lang="en-US" smtClean="0">
                <a:solidFill>
                  <a:prstClr val="black"/>
                </a:solidFill>
              </a:rPr>
              <a:t>4/2/2013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F674D0-A25E-4FF3-A4EF-17C617377F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8826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74A6434B-F23A-4B33-8AC3-94DDEB5CA9EA}" type="datetime1">
              <a:rPr lang="en-US" smtClean="0">
                <a:solidFill>
                  <a:prstClr val="black"/>
                </a:solidFill>
                <a:latin typeface="Arial" charset="0"/>
              </a:rPr>
              <a:t>4/2/2013</a:t>
            </a:fld>
            <a:endParaRPr lang="en-US" dirty="0">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fontAlgn="base">
              <a:spcBef>
                <a:spcPct val="0"/>
              </a:spcBef>
              <a:spcAft>
                <a:spcPct val="0"/>
              </a:spcAft>
              <a:defRPr/>
            </a:pPr>
            <a:fld id="{5AD5B57A-174B-473B-A537-7AEE02479D50}" type="slidenum">
              <a:rPr lang="en-US">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32313335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3800">
          <a:solidFill>
            <a:schemeClr val="tx2"/>
          </a:solidFill>
          <a:latin typeface="Georgia" pitchFamily="18" charset="0"/>
        </a:defRPr>
      </a:lvl2pPr>
      <a:lvl3pPr algn="ctr" rtl="0" eaLnBrk="1" fontAlgn="base" hangingPunct="1">
        <a:spcBef>
          <a:spcPct val="0"/>
        </a:spcBef>
        <a:spcAft>
          <a:spcPct val="0"/>
        </a:spcAft>
        <a:defRPr sz="3800">
          <a:solidFill>
            <a:schemeClr val="tx2"/>
          </a:solidFill>
          <a:latin typeface="Georgia" pitchFamily="18" charset="0"/>
        </a:defRPr>
      </a:lvl3pPr>
      <a:lvl4pPr algn="ctr" rtl="0" eaLnBrk="1" fontAlgn="base" hangingPunct="1">
        <a:spcBef>
          <a:spcPct val="0"/>
        </a:spcBef>
        <a:spcAft>
          <a:spcPct val="0"/>
        </a:spcAft>
        <a:defRPr sz="3800">
          <a:solidFill>
            <a:schemeClr val="tx2"/>
          </a:solidFill>
          <a:latin typeface="Georgia" pitchFamily="18" charset="0"/>
        </a:defRPr>
      </a:lvl4pPr>
      <a:lvl5pPr algn="ctr" rtl="0" eaLnBrk="1" fontAlgn="base" hangingPunct="1">
        <a:spcBef>
          <a:spcPct val="0"/>
        </a:spcBef>
        <a:spcAft>
          <a:spcPct val="0"/>
        </a:spcAft>
        <a:defRPr sz="3800">
          <a:solidFill>
            <a:schemeClr val="tx2"/>
          </a:solidFill>
          <a:latin typeface="Georgia"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99307218-4514-4BA7-82E7-6ADDF7EB2C79}" type="datetime1">
              <a:rPr lang="en-US"/>
              <a:pPr fontAlgn="base">
                <a:spcBef>
                  <a:spcPct val="0"/>
                </a:spcBef>
                <a:spcAft>
                  <a:spcPct val="0"/>
                </a:spcAft>
                <a:defRPr/>
              </a:pPr>
              <a:t>4/2/2013</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818314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3AA1AEC5-901C-495B-A072-7EAC42B0A7ED}" type="datetime1">
              <a:rPr lang="en-US">
                <a:solidFill>
                  <a:srgbClr val="273C56"/>
                </a:solidFill>
                <a:cs typeface="Arial" charset="0"/>
              </a:rPr>
              <a:pPr fontAlgn="base">
                <a:spcBef>
                  <a:spcPct val="0"/>
                </a:spcBef>
                <a:spcAft>
                  <a:spcPct val="0"/>
                </a:spcAft>
              </a:pPr>
              <a:t>4/2/2013</a:t>
            </a:fld>
            <a:endParaRPr lang="en-US" dirty="0">
              <a:solidFill>
                <a:srgbClr val="273C56"/>
              </a:solidFill>
              <a:cs typeface="Arial" charset="0"/>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endParaRPr lang="en-US" dirty="0">
              <a:solidFill>
                <a:srgbClr val="273C56"/>
              </a:solidFill>
              <a:cs typeface="Arial" charset="0"/>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323C0F6D-F418-4ED6-9E07-8D258D777C92}" type="slidenum">
              <a:rPr lang="en-US">
                <a:solidFill>
                  <a:srgbClr val="273C56"/>
                </a:solidFill>
                <a:cs typeface="Arial" charset="0"/>
              </a:rPr>
              <a:pPr fontAlgn="base">
                <a:spcBef>
                  <a:spcPct val="0"/>
                </a:spcBef>
                <a:spcAft>
                  <a:spcPct val="0"/>
                </a:spcAft>
              </a:pPr>
              <a:t>‹#›</a:t>
            </a:fld>
            <a:endParaRPr lang="en-US" dirty="0">
              <a:solidFill>
                <a:srgbClr val="273C56"/>
              </a:solidFill>
              <a:cs typeface="Arial" charset="0"/>
            </a:endParaRPr>
          </a:p>
        </p:txBody>
      </p:sp>
    </p:spTree>
    <p:extLst>
      <p:ext uri="{BB962C8B-B14F-4D97-AF65-F5344CB8AC3E}">
        <p14:creationId xmlns:p14="http://schemas.microsoft.com/office/powerpoint/2010/main" val="406237989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ransition/>
  <p:timing>
    <p:tnLst>
      <p:par>
        <p:cTn id="1" dur="indefinite" restart="never" nodeType="tmRoot"/>
      </p:par>
    </p:tnLst>
  </p:timing>
  <p:hf hdr="0" ftr="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237653" y="1447800"/>
            <a:ext cx="8915400" cy="1295400"/>
          </a:xfrm>
        </p:spPr>
        <p:txBody>
          <a:bodyPr/>
          <a:lstStyle/>
          <a:p>
            <a:r>
              <a:rPr lang="en-US" sz="4800" b="1" dirty="0" smtClean="0"/>
              <a:t>The America Invents Act:  Modernizing U.S. Patent Law</a:t>
            </a:r>
            <a:br>
              <a:rPr lang="en-US" sz="4800" b="1" dirty="0" smtClean="0"/>
            </a:br>
            <a:r>
              <a:rPr lang="en-US" sz="2800" b="1" dirty="0" smtClean="0"/>
              <a:t>February 7 and 8, 2013</a:t>
            </a:r>
            <a:endParaRPr lang="en-US" sz="2800" b="1" dirty="0"/>
          </a:p>
        </p:txBody>
      </p:sp>
      <p:graphicFrame>
        <p:nvGraphicFramePr>
          <p:cNvPr id="2" name="Table 1" descr="&quot;&quot;"/>
          <p:cNvGraphicFramePr>
            <a:graphicFrameLocks noGrp="1"/>
          </p:cNvGraphicFramePr>
          <p:nvPr>
            <p:extLst>
              <p:ext uri="{D42A27DB-BD31-4B8C-83A1-F6EECF244321}">
                <p14:modId xmlns:p14="http://schemas.microsoft.com/office/powerpoint/2010/main" val="337590680"/>
              </p:ext>
            </p:extLst>
          </p:nvPr>
        </p:nvGraphicFramePr>
        <p:xfrm>
          <a:off x="2712267" y="3810000"/>
          <a:ext cx="3150704" cy="1727200"/>
        </p:xfrm>
        <a:graphic>
          <a:graphicData uri="http://schemas.openxmlformats.org/drawingml/2006/table">
            <a:tbl>
              <a:tblPr firstRow="1" bandRow="1">
                <a:tableStyleId>{2D5ABB26-0587-4C30-8999-92F81FD0307C}</a:tableStyleId>
              </a:tblPr>
              <a:tblGrid>
                <a:gridCol w="3150704"/>
              </a:tblGrid>
              <a:tr h="381000">
                <a:tc>
                  <a:txBody>
                    <a:bodyPr/>
                    <a:lstStyle/>
                    <a:p>
                      <a:r>
                        <a:rPr lang="en-US" sz="1600" b="1" dirty="0" smtClean="0">
                          <a:solidFill>
                            <a:schemeClr val="tx2"/>
                          </a:solidFill>
                        </a:rPr>
                        <a:t>Janet</a:t>
                      </a:r>
                      <a:r>
                        <a:rPr lang="en-US" sz="1600" b="1" baseline="0" dirty="0" smtClean="0">
                          <a:solidFill>
                            <a:schemeClr val="tx2"/>
                          </a:solidFill>
                        </a:rPr>
                        <a:t> Gongola</a:t>
                      </a:r>
                      <a:endParaRPr lang="en-US" sz="1600" b="1" dirty="0">
                        <a:solidFill>
                          <a:schemeClr val="tx2"/>
                        </a:solidFill>
                      </a:endParaRPr>
                    </a:p>
                  </a:txBody>
                  <a:tcPr/>
                </a:tc>
              </a:tr>
              <a:tr h="381000">
                <a:tc>
                  <a:txBody>
                    <a:bodyPr/>
                    <a:lstStyle/>
                    <a:p>
                      <a:r>
                        <a:rPr lang="en-US" sz="1600" b="1" dirty="0" smtClean="0">
                          <a:solidFill>
                            <a:schemeClr val="tx2"/>
                          </a:solidFill>
                        </a:rPr>
                        <a:t>Patent Reform</a:t>
                      </a:r>
                      <a:r>
                        <a:rPr lang="en-US" sz="1600" b="1" baseline="0" dirty="0" smtClean="0">
                          <a:solidFill>
                            <a:schemeClr val="tx2"/>
                          </a:solidFill>
                        </a:rPr>
                        <a:t> Coordinator</a:t>
                      </a:r>
                      <a:endParaRPr lang="en-US" sz="1600" b="1" dirty="0">
                        <a:solidFill>
                          <a:schemeClr val="tx2"/>
                        </a:solidFill>
                      </a:endParaRPr>
                    </a:p>
                  </a:txBody>
                  <a:tcPr/>
                </a:tc>
              </a:tr>
              <a:tr h="381000">
                <a:tc>
                  <a:txBody>
                    <a:bodyPr/>
                    <a:lstStyle/>
                    <a:p>
                      <a:r>
                        <a:rPr lang="en-US" sz="1600" b="1" dirty="0" smtClean="0">
                          <a:solidFill>
                            <a:schemeClr val="tx2"/>
                          </a:solidFill>
                        </a:rPr>
                        <a:t>Janet.Gongola@uspto.gov</a:t>
                      </a:r>
                      <a:endParaRPr lang="en-US" sz="1600" b="1" dirty="0">
                        <a:solidFill>
                          <a:schemeClr val="tx2"/>
                        </a:solidFill>
                      </a:endParaRPr>
                    </a:p>
                  </a:txBody>
                  <a:tcPr/>
                </a:tc>
              </a:tr>
              <a:tr h="584200">
                <a:tc>
                  <a:txBody>
                    <a:bodyPr/>
                    <a:lstStyle/>
                    <a:p>
                      <a:r>
                        <a:rPr lang="en-US" sz="1600" b="1" dirty="0" smtClean="0">
                          <a:solidFill>
                            <a:schemeClr val="tx2"/>
                          </a:solidFill>
                        </a:rPr>
                        <a:t>Direct</a:t>
                      </a:r>
                      <a:r>
                        <a:rPr lang="en-US" sz="1600" b="1" baseline="0" dirty="0" smtClean="0">
                          <a:solidFill>
                            <a:schemeClr val="tx2"/>
                          </a:solidFill>
                        </a:rPr>
                        <a:t> dial:  517-272-8734</a:t>
                      </a:r>
                      <a:endParaRPr lang="en-US" sz="1600" b="1" dirty="0">
                        <a:solidFill>
                          <a:schemeClr val="tx2"/>
                        </a:solidFill>
                      </a:endParaRPr>
                    </a:p>
                  </a:txBody>
                  <a:tcPr/>
                </a:tc>
              </a:tr>
            </a:tbl>
          </a:graphicData>
        </a:graphic>
      </p:graphicFrame>
    </p:spTree>
    <p:extLst>
      <p:ext uri="{BB962C8B-B14F-4D97-AF65-F5344CB8AC3E}">
        <p14:creationId xmlns:p14="http://schemas.microsoft.com/office/powerpoint/2010/main" val="489606164"/>
      </p:ext>
    </p:extLst>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600" b="1" dirty="0" smtClean="0"/>
              <a:t>In Public Use or On Sale</a:t>
            </a:r>
            <a:endParaRPr lang="en-US" sz="3600" b="1" dirty="0"/>
          </a:p>
        </p:txBody>
      </p:sp>
      <p:sp>
        <p:nvSpPr>
          <p:cNvPr id="4" name="Slide Number Placeholder 3"/>
          <p:cNvSpPr>
            <a:spLocks noGrp="1"/>
          </p:cNvSpPr>
          <p:nvPr>
            <p:ph type="sldNum" sz="quarter" idx="12"/>
          </p:nvPr>
        </p:nvSpPr>
        <p:spPr/>
        <p:txBody>
          <a:bodyPr/>
          <a:lstStyle/>
          <a:p>
            <a:fld id="{A322D79F-CF7F-4B2C-8D18-CCF7B0536F99}" type="slidenum">
              <a:rPr lang="en-US" smtClean="0"/>
              <a:t>10</a:t>
            </a:fld>
            <a:endParaRPr lang="en-US" dirty="0"/>
          </a:p>
        </p:txBody>
      </p:sp>
      <p:sp>
        <p:nvSpPr>
          <p:cNvPr id="3" name="Content Placeholder 2"/>
          <p:cNvSpPr>
            <a:spLocks noGrp="1"/>
          </p:cNvSpPr>
          <p:nvPr>
            <p:ph idx="1"/>
          </p:nvPr>
        </p:nvSpPr>
        <p:spPr/>
        <p:txBody>
          <a:bodyPr/>
          <a:lstStyle/>
          <a:p>
            <a:r>
              <a:rPr lang="en-US" dirty="0" smtClean="0">
                <a:latin typeface="Georgia" pitchFamily="18" charset="0"/>
              </a:rPr>
              <a:t>Eliminated pre-AIA geographic limitation; use or sale may </a:t>
            </a:r>
            <a:r>
              <a:rPr lang="en-US" dirty="0">
                <a:latin typeface="Georgia" pitchFamily="18" charset="0"/>
              </a:rPr>
              <a:t>occur anywhere in the </a:t>
            </a:r>
            <a:r>
              <a:rPr lang="en-US" dirty="0" smtClean="0">
                <a:latin typeface="Georgia" pitchFamily="18" charset="0"/>
              </a:rPr>
              <a:t>world</a:t>
            </a:r>
          </a:p>
          <a:p>
            <a:endParaRPr lang="en-US" dirty="0">
              <a:latin typeface="Georgia" pitchFamily="18" charset="0"/>
            </a:endParaRPr>
          </a:p>
          <a:p>
            <a:r>
              <a:rPr lang="en-US" dirty="0" smtClean="0">
                <a:latin typeface="Georgia" pitchFamily="18" charset="0"/>
              </a:rPr>
              <a:t>Public input sought on whether secret </a:t>
            </a:r>
            <a:r>
              <a:rPr lang="en-US" dirty="0">
                <a:latin typeface="Georgia" pitchFamily="18" charset="0"/>
              </a:rPr>
              <a:t>sales </a:t>
            </a:r>
            <a:r>
              <a:rPr lang="en-US" dirty="0" smtClean="0">
                <a:latin typeface="Georgia" pitchFamily="18" charset="0"/>
              </a:rPr>
              <a:t>eligible </a:t>
            </a:r>
            <a:r>
              <a:rPr lang="en-US" dirty="0">
                <a:latin typeface="Georgia" pitchFamily="18" charset="0"/>
              </a:rPr>
              <a:t>to be prior </a:t>
            </a:r>
            <a:r>
              <a:rPr lang="en-US" dirty="0" smtClean="0">
                <a:latin typeface="Georgia" pitchFamily="18" charset="0"/>
              </a:rPr>
              <a:t>art</a:t>
            </a:r>
            <a:endParaRPr lang="en-US" dirty="0">
              <a:latin typeface="Georgia" pitchFamily="18" charset="0"/>
            </a:endParaRPr>
          </a:p>
          <a:p>
            <a:endParaRPr lang="en-US" dirty="0">
              <a:latin typeface="Georgia" pitchFamily="18" charset="0"/>
            </a:endParaRPr>
          </a:p>
          <a:p>
            <a:pPr marL="0" indent="0">
              <a:buNone/>
            </a:pPr>
            <a:endParaRPr lang="en-US" dirty="0"/>
          </a:p>
        </p:txBody>
      </p:sp>
    </p:spTree>
    <p:extLst>
      <p:ext uri="{BB962C8B-B14F-4D97-AF65-F5344CB8AC3E}">
        <p14:creationId xmlns:p14="http://schemas.microsoft.com/office/powerpoint/2010/main" val="3312126912"/>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50"/>
          </a:solidFill>
        </p:spPr>
        <p:txBody>
          <a:bodyPr/>
          <a:lstStyle/>
          <a:p>
            <a:r>
              <a:rPr lang="en-US" sz="3600" b="1" dirty="0" smtClean="0"/>
              <a:t/>
            </a:r>
            <a:br>
              <a:rPr lang="en-US" sz="3600" b="1" dirty="0" smtClean="0"/>
            </a:br>
            <a:r>
              <a:rPr lang="en-US" sz="3600" b="1" dirty="0" smtClean="0"/>
              <a:t>Benefits</a:t>
            </a:r>
            <a:br>
              <a:rPr lang="en-US" sz="3600" b="1" dirty="0" smtClean="0"/>
            </a:br>
            <a:endParaRPr lang="en-US" sz="2400" b="1" dirty="0"/>
          </a:p>
        </p:txBody>
      </p:sp>
      <p:sp>
        <p:nvSpPr>
          <p:cNvPr id="3" name="Content Placeholder 2"/>
          <p:cNvSpPr>
            <a:spLocks noGrp="1"/>
          </p:cNvSpPr>
          <p:nvPr>
            <p:ph idx="1"/>
          </p:nvPr>
        </p:nvSpPr>
        <p:spPr/>
        <p:txBody>
          <a:bodyPr/>
          <a:lstStyle/>
          <a:p>
            <a:r>
              <a:rPr lang="en-US" sz="2400" dirty="0" smtClean="0">
                <a:latin typeface="Georgia" pitchFamily="18" charset="0"/>
              </a:rPr>
              <a:t>Entitled </a:t>
            </a:r>
            <a:r>
              <a:rPr lang="en-US" sz="2400" dirty="0">
                <a:latin typeface="Georgia" pitchFamily="18" charset="0"/>
              </a:rPr>
              <a:t>to a 75% discount </a:t>
            </a:r>
            <a:r>
              <a:rPr lang="en-US" sz="2400" dirty="0" smtClean="0">
                <a:latin typeface="Georgia" pitchFamily="18" charset="0"/>
              </a:rPr>
              <a:t>on fees </a:t>
            </a:r>
            <a:r>
              <a:rPr lang="en-US" sz="2400" dirty="0">
                <a:latin typeface="Georgia" pitchFamily="18" charset="0"/>
              </a:rPr>
              <a:t>for “filing, searching, examining, issuing, appealing, and maintaining” patent </a:t>
            </a:r>
            <a:r>
              <a:rPr lang="en-US" sz="2400" dirty="0" smtClean="0">
                <a:latin typeface="Georgia" pitchFamily="18" charset="0"/>
              </a:rPr>
              <a:t>applications/patents</a:t>
            </a:r>
          </a:p>
          <a:p>
            <a:endParaRPr lang="en-US" sz="2400" dirty="0">
              <a:latin typeface="Georgia" pitchFamily="18" charset="0"/>
            </a:endParaRPr>
          </a:p>
          <a:p>
            <a:r>
              <a:rPr lang="en-US" sz="2400" dirty="0" smtClean="0">
                <a:latin typeface="Georgia" pitchFamily="18" charset="0"/>
              </a:rPr>
              <a:t>Discount does not apply to fees associated with administrative trials</a:t>
            </a:r>
            <a:endParaRPr lang="en-US" sz="2400" dirty="0">
              <a:latin typeface="Georgia" pitchFamily="18" charset="0"/>
            </a:endParaRPr>
          </a:p>
          <a:p>
            <a:pPr marL="0" indent="0">
              <a:buNone/>
            </a:pPr>
            <a:endParaRPr lang="en-US" sz="2400" dirty="0">
              <a:latin typeface="Georgia" pitchFamily="18" charset="0"/>
            </a:endParaRPr>
          </a:p>
          <a:p>
            <a:r>
              <a:rPr lang="en-US" sz="2400" dirty="0" smtClean="0">
                <a:latin typeface="Georgia" pitchFamily="18" charset="0"/>
              </a:rPr>
              <a:t>Discount not available until USPTO exercises fee setting authority</a:t>
            </a:r>
          </a:p>
          <a:p>
            <a:pPr marL="0" indent="0">
              <a:buNone/>
            </a:pPr>
            <a:endParaRPr lang="en-US" sz="2400" dirty="0">
              <a:latin typeface="Georgia" pitchFamily="18" charset="0"/>
            </a:endParaRPr>
          </a:p>
          <a:p>
            <a:endParaRPr lang="en-US" dirty="0">
              <a:latin typeface="Georgia" pitchFamily="18" charset="0"/>
            </a:endParaRPr>
          </a:p>
          <a:p>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pPr>
                <a:defRPr/>
              </a:pPr>
              <a:t>100</a:t>
            </a:fld>
            <a:endParaRPr lang="en-US" dirty="0"/>
          </a:p>
        </p:txBody>
      </p:sp>
    </p:spTree>
    <p:extLst>
      <p:ext uri="{BB962C8B-B14F-4D97-AF65-F5344CB8AC3E}">
        <p14:creationId xmlns:p14="http://schemas.microsoft.com/office/powerpoint/2010/main" val="1798163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50"/>
          </a:solidFill>
        </p:spPr>
        <p:txBody>
          <a:bodyPr/>
          <a:lstStyle/>
          <a:p>
            <a:r>
              <a:rPr lang="en-US" sz="3600" b="1" dirty="0" smtClean="0"/>
              <a:t>Establishing Micro-entity</a:t>
            </a:r>
            <a:r>
              <a:rPr lang="en-US" sz="3600" b="1" dirty="0"/>
              <a:t> </a:t>
            </a:r>
            <a:r>
              <a:rPr lang="en-US" sz="3600" b="1" dirty="0" smtClean="0"/>
              <a:t>Status: Option #1</a:t>
            </a:r>
            <a:endParaRPr lang="en-US" sz="1800" dirty="0"/>
          </a:p>
        </p:txBody>
      </p:sp>
      <p:sp>
        <p:nvSpPr>
          <p:cNvPr id="4" name="Content Placeholder 3"/>
          <p:cNvSpPr>
            <a:spLocks noGrp="1"/>
          </p:cNvSpPr>
          <p:nvPr>
            <p:ph sz="half" idx="2"/>
          </p:nvPr>
        </p:nvSpPr>
        <p:spPr>
          <a:xfrm>
            <a:off x="533400" y="1524000"/>
            <a:ext cx="8686800" cy="4800600"/>
          </a:xfrm>
        </p:spPr>
        <p:txBody>
          <a:bodyPr/>
          <a:lstStyle/>
          <a:p>
            <a:pPr marL="0" indent="0">
              <a:buNone/>
            </a:pPr>
            <a:r>
              <a:rPr lang="en-US" sz="1800" dirty="0" smtClean="0">
                <a:latin typeface="Georgia" pitchFamily="18" charset="0"/>
              </a:rPr>
              <a:t>An applicant must certify </a:t>
            </a:r>
            <a:r>
              <a:rPr lang="en-US" sz="1800" dirty="0">
                <a:latin typeface="Georgia" pitchFamily="18" charset="0"/>
              </a:rPr>
              <a:t>that he/she: </a:t>
            </a:r>
            <a:endParaRPr lang="en-US" sz="1800" dirty="0" smtClean="0">
              <a:latin typeface="Georgia" pitchFamily="18" charset="0"/>
            </a:endParaRPr>
          </a:p>
          <a:p>
            <a:pPr marL="0" indent="0">
              <a:buNone/>
            </a:pPr>
            <a:endParaRPr lang="en-US" sz="1800" dirty="0">
              <a:latin typeface="Georgia" pitchFamily="18" charset="0"/>
            </a:endParaRPr>
          </a:p>
          <a:p>
            <a:r>
              <a:rPr lang="en-US" sz="1800" dirty="0" smtClean="0">
                <a:latin typeface="Georgia" pitchFamily="18" charset="0"/>
              </a:rPr>
              <a:t>Qualifies as a small entity;</a:t>
            </a:r>
          </a:p>
          <a:p>
            <a:endParaRPr lang="en-US" sz="1800" dirty="0" smtClean="0">
              <a:latin typeface="Georgia" pitchFamily="18" charset="0"/>
            </a:endParaRPr>
          </a:p>
          <a:p>
            <a:r>
              <a:rPr lang="en-US" sz="1800" dirty="0">
                <a:latin typeface="Georgia" pitchFamily="18" charset="0"/>
              </a:rPr>
              <a:t>H</a:t>
            </a:r>
            <a:r>
              <a:rPr lang="en-US" sz="1800" dirty="0" smtClean="0">
                <a:latin typeface="Georgia" pitchFamily="18" charset="0"/>
              </a:rPr>
              <a:t>as </a:t>
            </a:r>
            <a:r>
              <a:rPr lang="en-US" sz="1800" dirty="0">
                <a:latin typeface="Georgia" pitchFamily="18" charset="0"/>
              </a:rPr>
              <a:t>not been named as an inventor on more than </a:t>
            </a:r>
            <a:r>
              <a:rPr lang="en-US" sz="1800" dirty="0" smtClean="0">
                <a:latin typeface="Georgia" pitchFamily="18" charset="0"/>
              </a:rPr>
              <a:t>4 </a:t>
            </a:r>
            <a:r>
              <a:rPr lang="en-US" sz="1800" dirty="0">
                <a:latin typeface="Georgia" pitchFamily="18" charset="0"/>
              </a:rPr>
              <a:t>previously filed patent </a:t>
            </a:r>
            <a:r>
              <a:rPr lang="en-US" sz="1800" dirty="0" smtClean="0">
                <a:latin typeface="Georgia" pitchFamily="18" charset="0"/>
              </a:rPr>
              <a:t>applications;</a:t>
            </a:r>
          </a:p>
          <a:p>
            <a:pPr lvl="1"/>
            <a:r>
              <a:rPr lang="en-US" sz="1800" dirty="0" smtClean="0">
                <a:latin typeface="Georgia" pitchFamily="18" charset="0"/>
              </a:rPr>
              <a:t>Excluding foreign applications, provisionals, or international applications where the filing fee not paid</a:t>
            </a:r>
          </a:p>
          <a:p>
            <a:pPr lvl="1"/>
            <a:r>
              <a:rPr lang="en-US" sz="1800" dirty="0" smtClean="0">
                <a:latin typeface="Georgia" pitchFamily="18" charset="0"/>
              </a:rPr>
              <a:t>Excluding those assigned or obligated to assign as a result of previous employment</a:t>
            </a:r>
          </a:p>
          <a:p>
            <a:endParaRPr lang="en-US" sz="1800" dirty="0" smtClean="0">
              <a:latin typeface="Georgia" pitchFamily="18" charset="0"/>
            </a:endParaRPr>
          </a:p>
          <a:p>
            <a:r>
              <a:rPr lang="en-US" sz="1800" dirty="0">
                <a:latin typeface="Georgia" pitchFamily="18" charset="0"/>
              </a:rPr>
              <a:t>Did not have a gross income exceeding 3 times the median household income in the calendar before the applicable fees is paid</a:t>
            </a:r>
            <a:r>
              <a:rPr lang="en-US" sz="1800" dirty="0" smtClean="0">
                <a:latin typeface="Georgia" pitchFamily="18" charset="0"/>
              </a:rPr>
              <a:t>; </a:t>
            </a:r>
            <a:r>
              <a:rPr lang="en-US" sz="1800" b="1" dirty="0" smtClean="0">
                <a:latin typeface="Georgia" pitchFamily="18" charset="0"/>
              </a:rPr>
              <a:t>AND</a:t>
            </a:r>
            <a:endParaRPr lang="en-US" sz="1800" b="1" dirty="0">
              <a:latin typeface="Georgia" pitchFamily="18" charset="0"/>
            </a:endParaRPr>
          </a:p>
          <a:p>
            <a:endParaRPr lang="en-US" sz="1800" dirty="0">
              <a:latin typeface="Georgia" pitchFamily="18" charset="0"/>
            </a:endParaRPr>
          </a:p>
          <a:p>
            <a:r>
              <a:rPr lang="en-US" sz="1800" dirty="0">
                <a:latin typeface="Georgia" pitchFamily="18" charset="0"/>
              </a:rPr>
              <a:t>Has not assigned, granted, conveyed a license </a:t>
            </a:r>
            <a:r>
              <a:rPr lang="en-US" sz="1800" dirty="0" smtClean="0">
                <a:latin typeface="Georgia" pitchFamily="18" charset="0"/>
              </a:rPr>
              <a:t>or </a:t>
            </a:r>
            <a:r>
              <a:rPr lang="en-US" sz="1800" dirty="0">
                <a:latin typeface="Georgia" pitchFamily="18" charset="0"/>
              </a:rPr>
              <a:t>other ownership interest (and is not obligated to do so) in the subject application to an entity that exceeds the gross income limit</a:t>
            </a:r>
          </a:p>
          <a:p>
            <a:endParaRPr lang="en-US" sz="2200" dirty="0" smtClean="0">
              <a:latin typeface="Georgia" pitchFamily="18" charset="0"/>
            </a:endParaRPr>
          </a:p>
          <a:p>
            <a:endParaRPr lang="en-US" sz="2200" dirty="0" smtClean="0">
              <a:latin typeface="Georgia" pitchFamily="18" charset="0"/>
            </a:endParaRPr>
          </a:p>
        </p:txBody>
      </p:sp>
      <p:sp>
        <p:nvSpPr>
          <p:cNvPr id="8" name="Slide Number Placeholder 7"/>
          <p:cNvSpPr>
            <a:spLocks noGrp="1"/>
          </p:cNvSpPr>
          <p:nvPr>
            <p:ph type="sldNum" sz="quarter" idx="12"/>
          </p:nvPr>
        </p:nvSpPr>
        <p:spPr/>
        <p:txBody>
          <a:bodyPr/>
          <a:lstStyle/>
          <a:p>
            <a:pPr>
              <a:defRPr/>
            </a:pPr>
            <a:fld id="{5D845ABB-7FE9-4B95-BC9E-58A4415F67C7}" type="slidenum">
              <a:rPr lang="en-US" smtClean="0"/>
              <a:pPr>
                <a:defRPr/>
              </a:pPr>
              <a:t>101</a:t>
            </a:fld>
            <a:endParaRPr lang="en-US" dirty="0"/>
          </a:p>
        </p:txBody>
      </p:sp>
    </p:spTree>
    <p:extLst>
      <p:ext uri="{BB962C8B-B14F-4D97-AF65-F5344CB8AC3E}">
        <p14:creationId xmlns:p14="http://schemas.microsoft.com/office/powerpoint/2010/main" val="1134399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a:xfrm>
            <a:off x="1828800" y="228600"/>
            <a:ext cx="7315200" cy="1143000"/>
          </a:xfrm>
          <a:solidFill>
            <a:srgbClr val="00B050"/>
          </a:solidFill>
        </p:spPr>
        <p:txBody>
          <a:bodyPr/>
          <a:lstStyle/>
          <a:p>
            <a:pPr eaLnBrk="1" hangingPunct="1"/>
            <a:r>
              <a:rPr lang="en-US" sz="3600" b="1" dirty="0" smtClean="0"/>
              <a:t>Establishing Micro-entity</a:t>
            </a:r>
            <a:r>
              <a:rPr lang="en-US" sz="3600" b="1" dirty="0"/>
              <a:t> </a:t>
            </a:r>
            <a:r>
              <a:rPr lang="en-US" sz="3600" b="1" dirty="0" smtClean="0"/>
              <a:t>Status: Option #2</a:t>
            </a:r>
            <a:endParaRPr lang="en-US" sz="3600" dirty="0" smtClean="0"/>
          </a:p>
        </p:txBody>
      </p:sp>
      <p:sp>
        <p:nvSpPr>
          <p:cNvPr id="3" name="Content Placeholder 2"/>
          <p:cNvSpPr>
            <a:spLocks noGrp="1"/>
          </p:cNvSpPr>
          <p:nvPr>
            <p:ph idx="1"/>
          </p:nvPr>
        </p:nvSpPr>
        <p:spPr>
          <a:xfrm>
            <a:off x="685800" y="1752600"/>
            <a:ext cx="8077200" cy="4495800"/>
          </a:xfrm>
        </p:spPr>
        <p:txBody>
          <a:bodyPr/>
          <a:lstStyle/>
          <a:p>
            <a:pPr marL="0" indent="0">
              <a:buNone/>
            </a:pPr>
            <a:r>
              <a:rPr lang="en-US" sz="2200" dirty="0">
                <a:latin typeface="Georgia" pitchFamily="18" charset="0"/>
              </a:rPr>
              <a:t>An applicant must certify that he/she: </a:t>
            </a:r>
          </a:p>
          <a:p>
            <a:pPr marL="0" indent="0" eaLnBrk="1" hangingPunct="1">
              <a:buNone/>
              <a:defRPr/>
            </a:pPr>
            <a:endParaRPr lang="en-US" sz="2200" dirty="0" smtClean="0">
              <a:latin typeface="Georgia" pitchFamily="18" charset="0"/>
            </a:endParaRPr>
          </a:p>
          <a:p>
            <a:pPr eaLnBrk="1" hangingPunct="1">
              <a:defRPr/>
            </a:pPr>
            <a:r>
              <a:rPr lang="en-US" sz="2200" dirty="0" smtClean="0">
                <a:latin typeface="Georgia" pitchFamily="18" charset="0"/>
              </a:rPr>
              <a:t>Qualifies as a small entity; </a:t>
            </a:r>
          </a:p>
          <a:p>
            <a:pPr eaLnBrk="1" hangingPunct="1">
              <a:defRPr/>
            </a:pPr>
            <a:endParaRPr lang="en-US" sz="2200" dirty="0">
              <a:latin typeface="Georgia" pitchFamily="18" charset="0"/>
            </a:endParaRPr>
          </a:p>
          <a:p>
            <a:pPr marL="0" indent="0" eaLnBrk="1" hangingPunct="1">
              <a:buNone/>
              <a:defRPr/>
            </a:pPr>
            <a:r>
              <a:rPr lang="en-US" sz="2200" b="1" dirty="0" smtClean="0">
                <a:latin typeface="Georgia" pitchFamily="18" charset="0"/>
              </a:rPr>
              <a:t>AND</a:t>
            </a:r>
          </a:p>
          <a:p>
            <a:pPr eaLnBrk="1" hangingPunct="1">
              <a:defRPr/>
            </a:pPr>
            <a:endParaRPr lang="en-US" sz="2200" dirty="0">
              <a:latin typeface="Georgia" pitchFamily="18" charset="0"/>
            </a:endParaRPr>
          </a:p>
          <a:p>
            <a:pPr eaLnBrk="1" hangingPunct="1">
              <a:defRPr/>
            </a:pPr>
            <a:r>
              <a:rPr lang="en-US" sz="2200" dirty="0">
                <a:latin typeface="Georgia" pitchFamily="18" charset="0"/>
              </a:rPr>
              <a:t>E</a:t>
            </a:r>
            <a:r>
              <a:rPr lang="en-US" sz="2200" dirty="0" smtClean="0">
                <a:latin typeface="Georgia" pitchFamily="18" charset="0"/>
              </a:rPr>
              <a:t>mployer is an institution of higher education as defined in section 101(a) of the Higher Education Act of 1965; </a:t>
            </a:r>
            <a:r>
              <a:rPr lang="en-US" sz="2200" b="1" dirty="0" smtClean="0">
                <a:latin typeface="Georgia" pitchFamily="18" charset="0"/>
              </a:rPr>
              <a:t>OR</a:t>
            </a:r>
            <a:endParaRPr lang="en-US" sz="2200" dirty="0" smtClean="0">
              <a:latin typeface="Georgia" pitchFamily="18" charset="0"/>
            </a:endParaRPr>
          </a:p>
          <a:p>
            <a:pPr eaLnBrk="1" hangingPunct="1">
              <a:defRPr/>
            </a:pPr>
            <a:r>
              <a:rPr lang="en-US" sz="2200" dirty="0">
                <a:latin typeface="Georgia" pitchFamily="18" charset="0"/>
              </a:rPr>
              <a:t>H</a:t>
            </a:r>
            <a:r>
              <a:rPr lang="en-US" sz="2200" dirty="0" smtClean="0">
                <a:latin typeface="Georgia" pitchFamily="18" charset="0"/>
              </a:rPr>
              <a:t>as </a:t>
            </a:r>
            <a:r>
              <a:rPr lang="en-US" sz="2200" dirty="0">
                <a:latin typeface="Georgia" pitchFamily="18" charset="0"/>
              </a:rPr>
              <a:t>assigned, or is obligated to assign, ownership to that institute of higher </a:t>
            </a:r>
            <a:r>
              <a:rPr lang="en-US" sz="2200" dirty="0" smtClean="0">
                <a:latin typeface="Georgia" pitchFamily="18" charset="0"/>
              </a:rPr>
              <a:t>education</a:t>
            </a:r>
          </a:p>
          <a:p>
            <a:pPr marL="914400" lvl="2" indent="0" eaLnBrk="1" hangingPunct="1">
              <a:buNone/>
              <a:defRPr/>
            </a:pPr>
            <a:endParaRPr lang="en-US" sz="2200" dirty="0">
              <a:latin typeface="Georgia" pitchFamily="18" charset="0"/>
            </a:endParaRPr>
          </a:p>
        </p:txBody>
      </p:sp>
      <p:sp>
        <p:nvSpPr>
          <p:cNvPr id="214021" name="Slide Number Placeholder 4"/>
          <p:cNvSpPr>
            <a:spLocks noGrp="1"/>
          </p:cNvSpPr>
          <p:nvPr>
            <p:ph type="sldNum" sz="quarter" idx="12"/>
          </p:nvPr>
        </p:nvSpPr>
        <p:spPr>
          <a:noFill/>
        </p:spPr>
        <p:txBody>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fontAlgn="base">
              <a:spcBef>
                <a:spcPct val="0"/>
              </a:spcBef>
              <a:spcAft>
                <a:spcPct val="0"/>
              </a:spcAft>
              <a:defRPr>
                <a:solidFill>
                  <a:schemeClr val="tx1"/>
                </a:solidFill>
                <a:latin typeface="Helvetica" pitchFamily="34" charset="0"/>
              </a:defRPr>
            </a:lvl6pPr>
            <a:lvl7pPr marL="2971800" indent="-228600" fontAlgn="base">
              <a:spcBef>
                <a:spcPct val="0"/>
              </a:spcBef>
              <a:spcAft>
                <a:spcPct val="0"/>
              </a:spcAft>
              <a:defRPr>
                <a:solidFill>
                  <a:schemeClr val="tx1"/>
                </a:solidFill>
                <a:latin typeface="Helvetica" pitchFamily="34" charset="0"/>
              </a:defRPr>
            </a:lvl7pPr>
            <a:lvl8pPr marL="3429000" indent="-228600" fontAlgn="base">
              <a:spcBef>
                <a:spcPct val="0"/>
              </a:spcBef>
              <a:spcAft>
                <a:spcPct val="0"/>
              </a:spcAft>
              <a:defRPr>
                <a:solidFill>
                  <a:schemeClr val="tx1"/>
                </a:solidFill>
                <a:latin typeface="Helvetica" pitchFamily="34" charset="0"/>
              </a:defRPr>
            </a:lvl8pPr>
            <a:lvl9pPr marL="3886200" indent="-228600" fontAlgn="base">
              <a:spcBef>
                <a:spcPct val="0"/>
              </a:spcBef>
              <a:spcAft>
                <a:spcPct val="0"/>
              </a:spcAft>
              <a:defRPr>
                <a:solidFill>
                  <a:schemeClr val="tx1"/>
                </a:solidFill>
                <a:latin typeface="Helvetica" pitchFamily="34" charset="0"/>
              </a:defRPr>
            </a:lvl9pPr>
          </a:lstStyle>
          <a:p>
            <a:pPr fontAlgn="base">
              <a:spcBef>
                <a:spcPct val="0"/>
              </a:spcBef>
              <a:spcAft>
                <a:spcPct val="0"/>
              </a:spcAft>
            </a:pPr>
            <a:fld id="{99AC9D9F-70CD-4C38-86B1-C9524160A070}" type="slidenum">
              <a:rPr lang="en-US" smtClean="0">
                <a:solidFill>
                  <a:srgbClr val="273C56"/>
                </a:solidFill>
              </a:rPr>
              <a:pPr fontAlgn="base">
                <a:spcBef>
                  <a:spcPct val="0"/>
                </a:spcBef>
                <a:spcAft>
                  <a:spcPct val="0"/>
                </a:spcAft>
              </a:pPr>
              <a:t>102</a:t>
            </a:fld>
            <a:endParaRPr lang="en-US" dirty="0" smtClean="0">
              <a:solidFill>
                <a:srgbClr val="273C56"/>
              </a:solidFill>
            </a:endParaRPr>
          </a:p>
        </p:txBody>
      </p:sp>
    </p:spTree>
    <p:extLst>
      <p:ext uri="{BB962C8B-B14F-4D97-AF65-F5344CB8AC3E}">
        <p14:creationId xmlns:p14="http://schemas.microsoft.com/office/powerpoint/2010/main" val="2713396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50"/>
          </a:solidFill>
        </p:spPr>
        <p:txBody>
          <a:bodyPr/>
          <a:lstStyle/>
          <a:p>
            <a:r>
              <a:rPr lang="en-US" b="1" dirty="0" smtClean="0"/>
              <a:t>Micro Entity Certification</a:t>
            </a:r>
            <a:endParaRPr lang="en-US" b="1" dirty="0"/>
          </a:p>
        </p:txBody>
      </p:sp>
      <p:sp>
        <p:nvSpPr>
          <p:cNvPr id="3" name="Content Placeholder 2"/>
          <p:cNvSpPr>
            <a:spLocks noGrp="1"/>
          </p:cNvSpPr>
          <p:nvPr>
            <p:ph idx="1"/>
          </p:nvPr>
        </p:nvSpPr>
        <p:spPr/>
        <p:txBody>
          <a:bodyPr/>
          <a:lstStyle/>
          <a:p>
            <a:r>
              <a:rPr lang="en-US" dirty="0" smtClean="0">
                <a:latin typeface="Georgia" pitchFamily="18" charset="0"/>
              </a:rPr>
              <a:t>Filed in writing in an application</a:t>
            </a:r>
          </a:p>
          <a:p>
            <a:endParaRPr lang="en-US" dirty="0">
              <a:latin typeface="Georgia" pitchFamily="18" charset="0"/>
            </a:endParaRPr>
          </a:p>
          <a:p>
            <a:r>
              <a:rPr lang="en-US" dirty="0" smtClean="0">
                <a:latin typeface="Georgia" pitchFamily="18" charset="0"/>
              </a:rPr>
              <a:t>Does not carry over from one application to another</a:t>
            </a:r>
          </a:p>
          <a:p>
            <a:endParaRPr lang="en-US" dirty="0">
              <a:latin typeface="Georgia" pitchFamily="18" charset="0"/>
            </a:endParaRPr>
          </a:p>
          <a:p>
            <a:r>
              <a:rPr lang="en-US" dirty="0" smtClean="0">
                <a:latin typeface="Georgia" pitchFamily="18" charset="0"/>
              </a:rPr>
              <a:t>Fee may be paid in micro entity amount only if submitted with or after micro entity certification</a:t>
            </a:r>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103</a:t>
            </a:fld>
            <a:endParaRPr lang="en-US" dirty="0"/>
          </a:p>
        </p:txBody>
      </p:sp>
    </p:spTree>
    <p:extLst>
      <p:ext uri="{BB962C8B-B14F-4D97-AF65-F5344CB8AC3E}">
        <p14:creationId xmlns:p14="http://schemas.microsoft.com/office/powerpoint/2010/main" val="31659172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600" b="1" dirty="0" smtClean="0"/>
              <a:t>Proposed: “Otherwise Available to the Public”</a:t>
            </a:r>
            <a:endParaRPr lang="en-US" sz="3600" b="1" dirty="0"/>
          </a:p>
        </p:txBody>
      </p:sp>
      <p:sp>
        <p:nvSpPr>
          <p:cNvPr id="3" name="Content Placeholder 2"/>
          <p:cNvSpPr>
            <a:spLocks noGrp="1"/>
          </p:cNvSpPr>
          <p:nvPr>
            <p:ph idx="1"/>
          </p:nvPr>
        </p:nvSpPr>
        <p:spPr/>
        <p:txBody>
          <a:bodyPr/>
          <a:lstStyle/>
          <a:p>
            <a:r>
              <a:rPr lang="en-US" dirty="0" smtClean="0">
                <a:latin typeface="Georgia" pitchFamily="18" charset="0"/>
              </a:rPr>
              <a:t>Introduced by the AIA; no corresponding language in pre-AIA 35 U.S.C. 102</a:t>
            </a:r>
          </a:p>
          <a:p>
            <a:endParaRPr lang="en-US" dirty="0">
              <a:latin typeface="Georgia" pitchFamily="18" charset="0"/>
            </a:endParaRPr>
          </a:p>
          <a:p>
            <a:r>
              <a:rPr lang="en-US" dirty="0" smtClean="0">
                <a:latin typeface="Georgia" pitchFamily="18" charset="0"/>
              </a:rPr>
              <a:t>Catch-all to account for other means of making an invention publicly available</a:t>
            </a:r>
          </a:p>
        </p:txBody>
      </p:sp>
      <p:sp>
        <p:nvSpPr>
          <p:cNvPr id="4" name="Slide Number Placeholder 3"/>
          <p:cNvSpPr>
            <a:spLocks noGrp="1"/>
          </p:cNvSpPr>
          <p:nvPr>
            <p:ph type="sldNum" sz="quarter" idx="12"/>
          </p:nvPr>
        </p:nvSpPr>
        <p:spPr/>
        <p:txBody>
          <a:bodyPr/>
          <a:lstStyle/>
          <a:p>
            <a:fld id="{A322D79F-CF7F-4B2C-8D18-CCF7B0536F99}" type="slidenum">
              <a:rPr lang="en-US" smtClean="0"/>
              <a:t>11</a:t>
            </a:fld>
            <a:endParaRPr lang="en-US" dirty="0"/>
          </a:p>
        </p:txBody>
      </p:sp>
    </p:spTree>
    <p:extLst>
      <p:ext uri="{BB962C8B-B14F-4D97-AF65-F5344CB8AC3E}">
        <p14:creationId xmlns:p14="http://schemas.microsoft.com/office/powerpoint/2010/main" val="39492684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2400" b="1" dirty="0" smtClean="0">
                <a:solidFill>
                  <a:schemeClr val="bg1"/>
                </a:solidFill>
              </a:rPr>
              <a:t>35 U.S.C. 102(b)(1)(A): Grace Period Inventor &amp; Non-inventor Disclosure Exception</a:t>
            </a:r>
            <a:endParaRPr lang="en-US" sz="2400" b="1" dirty="0">
              <a:solidFill>
                <a:schemeClr val="bg1"/>
              </a:solidFill>
            </a:endParaRPr>
          </a:p>
        </p:txBody>
      </p:sp>
      <p:sp>
        <p:nvSpPr>
          <p:cNvPr id="3" name="Content Placeholder 2"/>
          <p:cNvSpPr>
            <a:spLocks noGrp="1"/>
          </p:cNvSpPr>
          <p:nvPr>
            <p:ph idx="1"/>
          </p:nvPr>
        </p:nvSpPr>
        <p:spPr>
          <a:xfrm>
            <a:off x="457200" y="1600200"/>
            <a:ext cx="8534400" cy="4525963"/>
          </a:xfrm>
        </p:spPr>
        <p:txBody>
          <a:bodyPr/>
          <a:lstStyle/>
          <a:p>
            <a:r>
              <a:rPr lang="en-US" sz="2200" dirty="0" smtClean="0">
                <a:latin typeface="Georgia" pitchFamily="18" charset="0"/>
              </a:rPr>
              <a:t>First exception for prior </a:t>
            </a:r>
            <a:r>
              <a:rPr lang="en-US" sz="2200" dirty="0">
                <a:latin typeface="Georgia" pitchFamily="18" charset="0"/>
              </a:rPr>
              <a:t>art under 35 </a:t>
            </a:r>
            <a:r>
              <a:rPr lang="en-US" sz="2200" dirty="0" smtClean="0">
                <a:latin typeface="Georgia" pitchFamily="18" charset="0"/>
              </a:rPr>
              <a:t>U.S.C. 102(a</a:t>
            </a:r>
            <a:r>
              <a:rPr lang="en-US" sz="2200" dirty="0">
                <a:latin typeface="Georgia" pitchFamily="18" charset="0"/>
              </a:rPr>
              <a:t>)(1</a:t>
            </a:r>
            <a:r>
              <a:rPr lang="en-US" sz="2200" dirty="0" smtClean="0">
                <a:latin typeface="Georgia" pitchFamily="18" charset="0"/>
              </a:rPr>
              <a:t>) found in 35 U.S.C. 102(b)(1)(A) </a:t>
            </a:r>
            <a:endParaRPr lang="en-US" sz="2200" dirty="0">
              <a:latin typeface="Georgia" pitchFamily="18" charset="0"/>
            </a:endParaRPr>
          </a:p>
          <a:p>
            <a:endParaRPr lang="en-US" sz="2200" dirty="0" smtClean="0">
              <a:latin typeface="Georgia" pitchFamily="18" charset="0"/>
            </a:endParaRPr>
          </a:p>
          <a:p>
            <a:r>
              <a:rPr lang="en-US" sz="2200" dirty="0" smtClean="0">
                <a:latin typeface="Georgia" pitchFamily="18" charset="0"/>
              </a:rPr>
              <a:t>A disclosure made </a:t>
            </a:r>
            <a:r>
              <a:rPr lang="en-US" sz="2200" b="1" dirty="0" smtClean="0">
                <a:solidFill>
                  <a:srgbClr val="FF0000"/>
                </a:solidFill>
                <a:latin typeface="Georgia" pitchFamily="18" charset="0"/>
              </a:rPr>
              <a:t>one year or less</a:t>
            </a:r>
            <a:r>
              <a:rPr lang="en-US" sz="2200" b="1" dirty="0" smtClean="0">
                <a:latin typeface="Georgia" pitchFamily="18" charset="0"/>
              </a:rPr>
              <a:t> </a:t>
            </a:r>
            <a:r>
              <a:rPr lang="en-US" sz="2200" dirty="0" smtClean="0">
                <a:latin typeface="Georgia" pitchFamily="18" charset="0"/>
              </a:rPr>
              <a:t>before the effective filing date of the claimed invention shall not be prior art </a:t>
            </a:r>
            <a:r>
              <a:rPr lang="en-US" sz="2200" dirty="0">
                <a:latin typeface="Georgia" pitchFamily="18" charset="0"/>
              </a:rPr>
              <a:t>under </a:t>
            </a:r>
            <a:r>
              <a:rPr lang="en-US" sz="2200" dirty="0" smtClean="0">
                <a:latin typeface="Georgia" pitchFamily="18" charset="0"/>
              </a:rPr>
              <a:t/>
            </a:r>
            <a:br>
              <a:rPr lang="en-US" sz="2200" dirty="0" smtClean="0">
                <a:latin typeface="Georgia" pitchFamily="18" charset="0"/>
              </a:rPr>
            </a:br>
            <a:r>
              <a:rPr lang="en-US" sz="2200" dirty="0" smtClean="0">
                <a:latin typeface="Georgia" pitchFamily="18" charset="0"/>
              </a:rPr>
              <a:t>35 U.S.C. </a:t>
            </a:r>
            <a:r>
              <a:rPr lang="en-US" sz="2200" dirty="0">
                <a:latin typeface="Georgia" pitchFamily="18" charset="0"/>
              </a:rPr>
              <a:t>102(a)(1) </a:t>
            </a:r>
            <a:r>
              <a:rPr lang="en-US" sz="2200" dirty="0" smtClean="0">
                <a:latin typeface="Georgia" pitchFamily="18" charset="0"/>
              </a:rPr>
              <a:t>if:</a:t>
            </a:r>
          </a:p>
          <a:p>
            <a:pPr lvl="2"/>
            <a:r>
              <a:rPr lang="en-US" sz="2200" dirty="0">
                <a:latin typeface="Georgia" pitchFamily="18" charset="0"/>
              </a:rPr>
              <a:t>t</a:t>
            </a:r>
            <a:r>
              <a:rPr lang="en-US" sz="2200" dirty="0" smtClean="0">
                <a:latin typeface="Georgia" pitchFamily="18" charset="0"/>
              </a:rPr>
              <a:t>he disclosure was made by:</a:t>
            </a:r>
          </a:p>
          <a:p>
            <a:pPr lvl="3"/>
            <a:r>
              <a:rPr lang="en-US" sz="2200" dirty="0" smtClean="0">
                <a:latin typeface="Georgia" pitchFamily="18" charset="0"/>
              </a:rPr>
              <a:t>the inventor or joint inventor; or </a:t>
            </a:r>
          </a:p>
          <a:p>
            <a:pPr lvl="3"/>
            <a:r>
              <a:rPr lang="en-US" sz="2200" dirty="0" smtClean="0">
                <a:latin typeface="Georgia" pitchFamily="18" charset="0"/>
              </a:rPr>
              <a:t>another who obtained the subject </a:t>
            </a:r>
            <a:r>
              <a:rPr lang="en-US" sz="2200" dirty="0">
                <a:latin typeface="Georgia" pitchFamily="18" charset="0"/>
              </a:rPr>
              <a:t>matter directly or indirectly from </a:t>
            </a:r>
            <a:r>
              <a:rPr lang="en-US" sz="2200" dirty="0" smtClean="0">
                <a:latin typeface="Georgia" pitchFamily="18" charset="0"/>
              </a:rPr>
              <a:t>the inventor or joint inventor</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12</a:t>
            </a:fld>
            <a:endParaRPr lang="en-US" dirty="0"/>
          </a:p>
        </p:txBody>
      </p:sp>
    </p:spTree>
    <p:extLst>
      <p:ext uri="{BB962C8B-B14F-4D97-AF65-F5344CB8AC3E}">
        <p14:creationId xmlns:p14="http://schemas.microsoft.com/office/powerpoint/2010/main" val="6887053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2800" b="1" dirty="0">
                <a:solidFill>
                  <a:schemeClr val="bg1"/>
                </a:solidFill>
              </a:rPr>
              <a:t>35 U.S.C. 102(b)(1)(B</a:t>
            </a:r>
            <a:r>
              <a:rPr lang="en-US" sz="2800" b="1" dirty="0" smtClean="0">
                <a:solidFill>
                  <a:schemeClr val="bg1"/>
                </a:solidFill>
              </a:rPr>
              <a:t>):  Grace Period Intervening Disclosure Exception</a:t>
            </a:r>
            <a:endParaRPr lang="en-US" sz="2800" b="1" dirty="0">
              <a:solidFill>
                <a:schemeClr val="bg1"/>
              </a:solidFill>
            </a:endParaRPr>
          </a:p>
        </p:txBody>
      </p:sp>
      <p:sp>
        <p:nvSpPr>
          <p:cNvPr id="3" name="Content Placeholder 2"/>
          <p:cNvSpPr>
            <a:spLocks noGrp="1"/>
          </p:cNvSpPr>
          <p:nvPr>
            <p:ph idx="1"/>
          </p:nvPr>
        </p:nvSpPr>
        <p:spPr>
          <a:xfrm>
            <a:off x="381000" y="1600200"/>
            <a:ext cx="8610600" cy="4525963"/>
          </a:xfrm>
        </p:spPr>
        <p:txBody>
          <a:bodyPr/>
          <a:lstStyle/>
          <a:p>
            <a:r>
              <a:rPr lang="en-US" sz="2200" dirty="0" smtClean="0">
                <a:latin typeface="Georgia" pitchFamily="18" charset="0"/>
              </a:rPr>
              <a:t>Second exception </a:t>
            </a:r>
            <a:r>
              <a:rPr lang="en-US" sz="2200" dirty="0">
                <a:latin typeface="Georgia" pitchFamily="18" charset="0"/>
              </a:rPr>
              <a:t>for prior art under 35 U.S.C. 102(a)(1) found in 35 U.S.C. 102(b)(1</a:t>
            </a:r>
            <a:r>
              <a:rPr lang="en-US" sz="2200" dirty="0" smtClean="0">
                <a:latin typeface="Georgia" pitchFamily="18" charset="0"/>
              </a:rPr>
              <a:t>)(B) </a:t>
            </a:r>
            <a:endParaRPr lang="en-US" sz="2200" dirty="0">
              <a:latin typeface="Georgia" pitchFamily="18" charset="0"/>
            </a:endParaRPr>
          </a:p>
          <a:p>
            <a:pPr marL="0" indent="0">
              <a:buNone/>
            </a:pPr>
            <a:endParaRPr lang="en-US" sz="2200" dirty="0" smtClean="0">
              <a:latin typeface="Georgia" pitchFamily="18" charset="0"/>
            </a:endParaRPr>
          </a:p>
          <a:p>
            <a:r>
              <a:rPr lang="en-US" sz="2200" dirty="0" smtClean="0">
                <a:latin typeface="Georgia" pitchFamily="18" charset="0"/>
              </a:rPr>
              <a:t>A </a:t>
            </a:r>
            <a:r>
              <a:rPr lang="en-US" sz="2200" dirty="0">
                <a:latin typeface="Georgia" pitchFamily="18" charset="0"/>
              </a:rPr>
              <a:t>disclosure made </a:t>
            </a:r>
            <a:r>
              <a:rPr lang="en-US" sz="2200" b="1" dirty="0">
                <a:solidFill>
                  <a:srgbClr val="FF0000"/>
                </a:solidFill>
                <a:latin typeface="Georgia" pitchFamily="18" charset="0"/>
              </a:rPr>
              <a:t>one year or less </a:t>
            </a:r>
            <a:r>
              <a:rPr lang="en-US" sz="2200" dirty="0">
                <a:latin typeface="Georgia" pitchFamily="18" charset="0"/>
              </a:rPr>
              <a:t>before the effective filing date of the claimed invention shall not be prior art under </a:t>
            </a:r>
            <a:r>
              <a:rPr lang="en-US" sz="2200" dirty="0" smtClean="0">
                <a:latin typeface="Georgia" pitchFamily="18" charset="0"/>
              </a:rPr>
              <a:t/>
            </a:r>
            <a:br>
              <a:rPr lang="en-US" sz="2200" dirty="0" smtClean="0">
                <a:latin typeface="Georgia" pitchFamily="18" charset="0"/>
              </a:rPr>
            </a:br>
            <a:r>
              <a:rPr lang="en-US" sz="2200" dirty="0" smtClean="0">
                <a:latin typeface="Georgia" pitchFamily="18" charset="0"/>
              </a:rPr>
              <a:t>35 U.S.C. </a:t>
            </a:r>
            <a:r>
              <a:rPr lang="en-US" sz="2200" dirty="0">
                <a:latin typeface="Georgia" pitchFamily="18" charset="0"/>
              </a:rPr>
              <a:t>102(a)(1) if:</a:t>
            </a:r>
          </a:p>
          <a:p>
            <a:pPr lvl="2"/>
            <a:r>
              <a:rPr lang="en-US" sz="2200" b="1" dirty="0">
                <a:solidFill>
                  <a:srgbClr val="FF0000"/>
                </a:solidFill>
                <a:latin typeface="Georgia" pitchFamily="18" charset="0"/>
              </a:rPr>
              <a:t>t</a:t>
            </a:r>
            <a:r>
              <a:rPr lang="en-US" sz="2200" b="1" dirty="0" smtClean="0">
                <a:solidFill>
                  <a:srgbClr val="FF0000"/>
                </a:solidFill>
                <a:latin typeface="Georgia" pitchFamily="18" charset="0"/>
              </a:rPr>
              <a:t>he subject matter </a:t>
            </a:r>
            <a:r>
              <a:rPr lang="en-US" sz="2200" dirty="0" smtClean="0">
                <a:latin typeface="Georgia" pitchFamily="18" charset="0"/>
              </a:rPr>
              <a:t>disclosed was, before such disclosure, publicly disclosed by:</a:t>
            </a:r>
          </a:p>
          <a:p>
            <a:pPr lvl="3"/>
            <a:r>
              <a:rPr lang="en-US" sz="2200" dirty="0" smtClean="0">
                <a:latin typeface="Georgia" pitchFamily="18" charset="0"/>
              </a:rPr>
              <a:t>the </a:t>
            </a:r>
            <a:r>
              <a:rPr lang="en-US" sz="2200" dirty="0">
                <a:latin typeface="Georgia" pitchFamily="18" charset="0"/>
              </a:rPr>
              <a:t>inventor or joint </a:t>
            </a:r>
            <a:r>
              <a:rPr lang="en-US" sz="2200" dirty="0" smtClean="0">
                <a:latin typeface="Georgia" pitchFamily="18" charset="0"/>
              </a:rPr>
              <a:t>inventor; </a:t>
            </a:r>
            <a:r>
              <a:rPr lang="en-US" sz="2200" dirty="0">
                <a:latin typeface="Georgia" pitchFamily="18" charset="0"/>
              </a:rPr>
              <a:t>or </a:t>
            </a:r>
          </a:p>
          <a:p>
            <a:pPr lvl="3"/>
            <a:r>
              <a:rPr lang="en-US" sz="2200" dirty="0" smtClean="0">
                <a:latin typeface="Georgia" pitchFamily="18" charset="0"/>
              </a:rPr>
              <a:t>another </a:t>
            </a:r>
            <a:r>
              <a:rPr lang="en-US" sz="2200" dirty="0">
                <a:latin typeface="Georgia" pitchFamily="18" charset="0"/>
              </a:rPr>
              <a:t>who obtained the subject matter directly or indirectly from </a:t>
            </a:r>
            <a:r>
              <a:rPr lang="en-US" sz="2200" dirty="0" smtClean="0">
                <a:latin typeface="Georgia" pitchFamily="18" charset="0"/>
              </a:rPr>
              <a:t>the </a:t>
            </a:r>
            <a:r>
              <a:rPr lang="en-US" sz="2200" dirty="0">
                <a:latin typeface="Georgia" pitchFamily="18" charset="0"/>
              </a:rPr>
              <a:t>inventor or joint </a:t>
            </a:r>
            <a:r>
              <a:rPr lang="en-US" sz="2200" dirty="0" smtClean="0">
                <a:latin typeface="Georgia" pitchFamily="18" charset="0"/>
              </a:rPr>
              <a:t>inventor</a:t>
            </a:r>
            <a:endParaRPr lang="en-US" sz="2200" dirty="0">
              <a:latin typeface="Georgia" pitchFamily="18" charset="0"/>
            </a:endParaRPr>
          </a:p>
          <a:p>
            <a:pPr lvl="1"/>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13</a:t>
            </a:fld>
            <a:endParaRPr lang="en-US" dirty="0"/>
          </a:p>
        </p:txBody>
      </p:sp>
    </p:spTree>
    <p:extLst>
      <p:ext uri="{BB962C8B-B14F-4D97-AF65-F5344CB8AC3E}">
        <p14:creationId xmlns:p14="http://schemas.microsoft.com/office/powerpoint/2010/main" val="260479531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b="1" dirty="0" smtClean="0"/>
              <a:t>“One Year or Less”</a:t>
            </a:r>
            <a:endParaRPr lang="en-US" b="1" dirty="0"/>
          </a:p>
        </p:txBody>
      </p:sp>
      <p:sp>
        <p:nvSpPr>
          <p:cNvPr id="3" name="Content Placeholder 2"/>
          <p:cNvSpPr>
            <a:spLocks noGrp="1"/>
          </p:cNvSpPr>
          <p:nvPr>
            <p:ph idx="1"/>
          </p:nvPr>
        </p:nvSpPr>
        <p:spPr/>
        <p:txBody>
          <a:bodyPr/>
          <a:lstStyle/>
          <a:p>
            <a:r>
              <a:rPr lang="en-US" dirty="0" smtClean="0">
                <a:latin typeface="Georgia" pitchFamily="18" charset="0"/>
              </a:rPr>
              <a:t>AIA grace period measured from the filing date of the earliest U.S. or foreign patent application to which a benefit/priority claim is made</a:t>
            </a:r>
          </a:p>
          <a:p>
            <a:endParaRPr lang="en-US" dirty="0">
              <a:latin typeface="Georgia" pitchFamily="18" charset="0"/>
            </a:endParaRPr>
          </a:p>
          <a:p>
            <a:r>
              <a:rPr lang="en-US" dirty="0" smtClean="0">
                <a:latin typeface="Georgia" pitchFamily="18" charset="0"/>
              </a:rPr>
              <a:t>Pre-AIA grace period measured from the filing date of the earliest application filed in the U.S. directly or via PCT</a:t>
            </a:r>
          </a:p>
          <a:p>
            <a:endParaRPr lang="en-US" dirty="0">
              <a:latin typeface="Georgia" pitchFamily="18" charset="0"/>
            </a:endParaRPr>
          </a:p>
          <a:p>
            <a:endParaRPr lang="en-US" dirty="0">
              <a:latin typeface="Georgia" pitchFamily="18" charset="0"/>
            </a:endParaRPr>
          </a:p>
        </p:txBody>
      </p:sp>
      <p:sp>
        <p:nvSpPr>
          <p:cNvPr id="4" name="Date Placeholder 3"/>
          <p:cNvSpPr>
            <a:spLocks noGrp="1"/>
          </p:cNvSpPr>
          <p:nvPr>
            <p:ph type="dt" sz="half" idx="10"/>
          </p:nvPr>
        </p:nvSpPr>
        <p:spPr/>
        <p:txBody>
          <a:bodyPr/>
          <a:lstStyle/>
          <a:p>
            <a:pPr>
              <a:defRPr/>
            </a:pPr>
            <a:fld id="{2B1EB693-8542-45A3-B521-B55E9D366C76}" type="datetime1">
              <a:rPr lang="en-US" smtClean="0"/>
              <a:pPr>
                <a:defRPr/>
              </a:pPr>
              <a:t>4/2/2013</a:t>
            </a:fld>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14</a:t>
            </a:fld>
            <a:endParaRPr lang="en-US" dirty="0"/>
          </a:p>
        </p:txBody>
      </p:sp>
    </p:spTree>
    <p:extLst>
      <p:ext uri="{BB962C8B-B14F-4D97-AF65-F5344CB8AC3E}">
        <p14:creationId xmlns:p14="http://schemas.microsoft.com/office/powerpoint/2010/main" val="33472756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600" b="1" dirty="0" smtClean="0">
                <a:solidFill>
                  <a:schemeClr val="bg1"/>
                </a:solidFill>
              </a:rPr>
              <a:t>Proposed: “The Subject Matter”</a:t>
            </a:r>
            <a:endParaRPr lang="en-US" sz="3600" b="1" dirty="0">
              <a:solidFill>
                <a:schemeClr val="bg1"/>
              </a:solidFill>
            </a:endParaRPr>
          </a:p>
        </p:txBody>
      </p:sp>
      <p:sp>
        <p:nvSpPr>
          <p:cNvPr id="3" name="Content Placeholder 2"/>
          <p:cNvSpPr>
            <a:spLocks noGrp="1"/>
          </p:cNvSpPr>
          <p:nvPr>
            <p:ph idx="1"/>
          </p:nvPr>
        </p:nvSpPr>
        <p:spPr>
          <a:xfrm>
            <a:off x="685800" y="1676400"/>
            <a:ext cx="7772400" cy="4114800"/>
          </a:xfrm>
        </p:spPr>
        <p:txBody>
          <a:bodyPr/>
          <a:lstStyle/>
          <a:p>
            <a:r>
              <a:rPr lang="en-US" sz="2400" dirty="0" smtClean="0">
                <a:latin typeface="Georgia" pitchFamily="18" charset="0"/>
              </a:rPr>
              <a:t>Subject matter in the prior disclosure must be the same as that later publicly disclosed for the exception to apply</a:t>
            </a:r>
          </a:p>
          <a:p>
            <a:endParaRPr lang="en-US" sz="2400" dirty="0">
              <a:latin typeface="Georgia" pitchFamily="18" charset="0"/>
            </a:endParaRPr>
          </a:p>
          <a:p>
            <a:r>
              <a:rPr lang="en-US" sz="2400" dirty="0" smtClean="0">
                <a:latin typeface="Georgia" pitchFamily="18" charset="0"/>
              </a:rPr>
              <a:t>Mere insubstantial changes or trivial/obvious variations in subject matter are not covered</a:t>
            </a:r>
          </a:p>
          <a:p>
            <a:endParaRPr lang="en-US" sz="2400" dirty="0">
              <a:latin typeface="Georgia" pitchFamily="18" charset="0"/>
            </a:endParaRPr>
          </a:p>
          <a:p>
            <a:r>
              <a:rPr lang="en-US" sz="2400" dirty="0" smtClean="0">
                <a:latin typeface="Georgia" pitchFamily="18" charset="0"/>
              </a:rPr>
              <a:t>Mode of disclosure by inventor need not be the same as the mode of disclosure for the intervening grace period disclosure</a:t>
            </a:r>
          </a:p>
          <a:p>
            <a:endParaRPr lang="en-US" sz="2400" dirty="0">
              <a:latin typeface="Georgia" pitchFamily="18" charset="0"/>
            </a:endParaRPr>
          </a:p>
          <a:p>
            <a:r>
              <a:rPr lang="en-US" sz="2400" dirty="0" smtClean="0">
                <a:latin typeface="Georgia" pitchFamily="18" charset="0"/>
              </a:rPr>
              <a:t>No requirement for verbatim disclosures</a:t>
            </a:r>
          </a:p>
          <a:p>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15</a:t>
            </a:fld>
            <a:endParaRPr lang="en-US" dirty="0"/>
          </a:p>
        </p:txBody>
      </p:sp>
    </p:spTree>
    <p:extLst>
      <p:ext uri="{BB962C8B-B14F-4D97-AF65-F5344CB8AC3E}">
        <p14:creationId xmlns:p14="http://schemas.microsoft.com/office/powerpoint/2010/main" val="30100488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2800" b="1" dirty="0"/>
              <a:t>35 U.S.C. </a:t>
            </a:r>
            <a:r>
              <a:rPr lang="en-US" sz="2800" b="1" dirty="0" smtClean="0"/>
              <a:t>102 (a)(1) &amp; (b)(1): Shorthand</a:t>
            </a:r>
            <a:endParaRPr lang="en-US" sz="2800" dirty="0"/>
          </a:p>
        </p:txBody>
      </p:sp>
      <p:graphicFrame>
        <p:nvGraphicFramePr>
          <p:cNvPr id="6" name="Content Placeholder 5" descr="&quot;&quot;"/>
          <p:cNvGraphicFramePr>
            <a:graphicFrameLocks noGrp="1"/>
          </p:cNvGraphicFramePr>
          <p:nvPr>
            <p:ph idx="1"/>
            <p:extLst>
              <p:ext uri="{D42A27DB-BD31-4B8C-83A1-F6EECF244321}">
                <p14:modId xmlns:p14="http://schemas.microsoft.com/office/powerpoint/2010/main" val="3372186506"/>
              </p:ext>
            </p:extLst>
          </p:nvPr>
        </p:nvGraphicFramePr>
        <p:xfrm>
          <a:off x="304800" y="1905000"/>
          <a:ext cx="8686800" cy="4419600"/>
        </p:xfrm>
        <a:graphic>
          <a:graphicData uri="http://schemas.openxmlformats.org/drawingml/2006/table">
            <a:tbl>
              <a:tblPr firstRow="1" bandRow="1">
                <a:effectLst>
                  <a:innerShdw blurRad="114300">
                    <a:prstClr val="black"/>
                  </a:innerShdw>
                </a:effectLst>
                <a:tableStyleId>{93296810-A885-4BE3-A3E7-6D5BEEA58F35}</a:tableStyleId>
              </a:tblPr>
              <a:tblGrid>
                <a:gridCol w="1447800"/>
                <a:gridCol w="1964871"/>
                <a:gridCol w="5274129"/>
              </a:tblGrid>
              <a:tr h="352618">
                <a:tc>
                  <a:txBody>
                    <a:bodyPr/>
                    <a:lstStyle/>
                    <a:p>
                      <a:pPr algn="ctr"/>
                      <a:r>
                        <a:rPr lang="en-US" dirty="0" smtClean="0">
                          <a:solidFill>
                            <a:srgbClr val="FFFF00"/>
                          </a:solidFill>
                        </a:rPr>
                        <a:t>Provision</a:t>
                      </a:r>
                      <a:endParaRPr lang="en-US" dirty="0">
                        <a:solidFill>
                          <a:srgbClr val="FFFF00"/>
                        </a:solidFill>
                      </a:endParaRPr>
                    </a:p>
                  </a:txBody>
                  <a:tcPr/>
                </a:tc>
                <a:tc>
                  <a:txBody>
                    <a:bodyPr/>
                    <a:lstStyle/>
                    <a:p>
                      <a:pPr algn="ctr"/>
                      <a:r>
                        <a:rPr lang="en-US" dirty="0" smtClean="0">
                          <a:solidFill>
                            <a:srgbClr val="FFFF00"/>
                          </a:solidFill>
                        </a:rPr>
                        <a:t>Function</a:t>
                      </a:r>
                      <a:endParaRPr lang="en-US" dirty="0">
                        <a:solidFill>
                          <a:srgbClr val="FFFF00"/>
                        </a:solidFill>
                      </a:endParaRPr>
                    </a:p>
                  </a:txBody>
                  <a:tcPr/>
                </a:tc>
                <a:tc>
                  <a:txBody>
                    <a:bodyPr/>
                    <a:lstStyle/>
                    <a:p>
                      <a:pPr algn="ctr"/>
                      <a:r>
                        <a:rPr lang="en-US" dirty="0" smtClean="0">
                          <a:solidFill>
                            <a:srgbClr val="FFFF00"/>
                          </a:solidFill>
                        </a:rPr>
                        <a:t>Language</a:t>
                      </a:r>
                      <a:endParaRPr lang="en-US" dirty="0">
                        <a:solidFill>
                          <a:srgbClr val="FFFF00"/>
                        </a:solidFill>
                      </a:endParaRPr>
                    </a:p>
                  </a:txBody>
                  <a:tcPr/>
                </a:tc>
              </a:tr>
              <a:tr h="1615440">
                <a:tc>
                  <a:txBody>
                    <a:bodyPr/>
                    <a:lstStyle/>
                    <a:p>
                      <a:r>
                        <a:rPr lang="en-US" sz="1400" dirty="0" smtClean="0">
                          <a:latin typeface="Georgia" pitchFamily="18" charset="0"/>
                        </a:rPr>
                        <a:t>102(a)(1)</a:t>
                      </a:r>
                      <a:endParaRPr lang="en-US" sz="1400" dirty="0">
                        <a:latin typeface="Georgia" pitchFamily="18" charset="0"/>
                      </a:endParaRPr>
                    </a:p>
                  </a:txBody>
                  <a:tcPr/>
                </a:tc>
                <a:tc>
                  <a:txBody>
                    <a:bodyPr/>
                    <a:lstStyle/>
                    <a:p>
                      <a:pPr marL="285750" indent="-285750">
                        <a:buFont typeface="Arial" pitchFamily="34" charset="0"/>
                        <a:buChar char="•"/>
                      </a:pPr>
                      <a:r>
                        <a:rPr lang="en-US" sz="1400" dirty="0" smtClean="0">
                          <a:latin typeface="Georgia" pitchFamily="18" charset="0"/>
                        </a:rPr>
                        <a:t>Creates prior art</a:t>
                      </a:r>
                      <a:endParaRPr lang="en-US" sz="1400" baseline="0" dirty="0" smtClean="0">
                        <a:latin typeface="Georgia" pitchFamily="18" charset="0"/>
                      </a:endParaRPr>
                    </a:p>
                    <a:p>
                      <a:pPr marL="285750" indent="-285750">
                        <a:buFont typeface="Arial" pitchFamily="34" charset="0"/>
                        <a:buChar char="•"/>
                      </a:pPr>
                      <a:endParaRPr lang="en-US" sz="1400" baseline="0" dirty="0" smtClean="0">
                        <a:latin typeface="Georgia" pitchFamily="18" charset="0"/>
                      </a:endParaRPr>
                    </a:p>
                  </a:txBody>
                  <a:tcPr/>
                </a:tc>
                <a:tc>
                  <a:txBody>
                    <a:bodyPr/>
                    <a:lstStyle/>
                    <a:p>
                      <a:r>
                        <a:rPr lang="en-US" sz="1400" dirty="0" smtClean="0">
                          <a:latin typeface="Georgia" pitchFamily="18" charset="0"/>
                        </a:rPr>
                        <a:t>Invention publicly disclosed before the effective filing date of the claimed invention via:</a:t>
                      </a:r>
                    </a:p>
                    <a:p>
                      <a:pPr marL="285750" indent="-285750">
                        <a:buFont typeface="Arial" pitchFamily="34" charset="0"/>
                        <a:buChar char="•"/>
                      </a:pPr>
                      <a:r>
                        <a:rPr lang="en-US" sz="1400" dirty="0" smtClean="0">
                          <a:latin typeface="Georgia" pitchFamily="18" charset="0"/>
                        </a:rPr>
                        <a:t>Patent</a:t>
                      </a:r>
                    </a:p>
                    <a:p>
                      <a:pPr marL="285750" indent="-285750">
                        <a:buFont typeface="Arial" pitchFamily="34" charset="0"/>
                        <a:buChar char="•"/>
                      </a:pPr>
                      <a:r>
                        <a:rPr lang="en-US" sz="1400" dirty="0" smtClean="0">
                          <a:latin typeface="Georgia" pitchFamily="18" charset="0"/>
                        </a:rPr>
                        <a:t>Printed Publication</a:t>
                      </a:r>
                    </a:p>
                    <a:p>
                      <a:pPr marL="285750" indent="-285750">
                        <a:buFont typeface="Arial" pitchFamily="34" charset="0"/>
                        <a:buChar char="•"/>
                      </a:pPr>
                      <a:r>
                        <a:rPr lang="en-US" sz="1400" dirty="0" smtClean="0">
                          <a:latin typeface="Georgia" pitchFamily="18" charset="0"/>
                        </a:rPr>
                        <a:t>Sale</a:t>
                      </a:r>
                    </a:p>
                    <a:p>
                      <a:pPr marL="285750" indent="-285750">
                        <a:buFont typeface="Arial" pitchFamily="34" charset="0"/>
                        <a:buChar char="•"/>
                      </a:pPr>
                      <a:r>
                        <a:rPr lang="en-US" sz="1400" dirty="0" smtClean="0">
                          <a:latin typeface="Georgia" pitchFamily="18" charset="0"/>
                        </a:rPr>
                        <a:t>Public Use</a:t>
                      </a:r>
                    </a:p>
                    <a:p>
                      <a:pPr marL="285750" indent="-285750">
                        <a:buFont typeface="Arial" pitchFamily="34" charset="0"/>
                        <a:buChar char="•"/>
                      </a:pPr>
                      <a:r>
                        <a:rPr lang="en-US" sz="1400" dirty="0" smtClean="0">
                          <a:latin typeface="Georgia" pitchFamily="18" charset="0"/>
                        </a:rPr>
                        <a:t>Otherwise available to the public</a:t>
                      </a:r>
                    </a:p>
                  </a:txBody>
                  <a:tcPr/>
                </a:tc>
              </a:tr>
              <a:tr h="2072640">
                <a:tc>
                  <a:txBody>
                    <a:bodyPr/>
                    <a:lstStyle/>
                    <a:p>
                      <a:r>
                        <a:rPr lang="en-US" sz="1400" dirty="0" smtClean="0">
                          <a:latin typeface="Georgia" pitchFamily="18" charset="0"/>
                        </a:rPr>
                        <a:t>102(b)(1)</a:t>
                      </a:r>
                      <a:endParaRPr lang="en-US" sz="1400" dirty="0">
                        <a:latin typeface="Georgia" pitchFamily="18" charset="0"/>
                      </a:endParaRPr>
                    </a:p>
                  </a:txBody>
                  <a:tcPr/>
                </a:tc>
                <a:tc>
                  <a:txBody>
                    <a:bodyPr/>
                    <a:lstStyle/>
                    <a:p>
                      <a:pPr marL="285750" indent="-285750">
                        <a:buFont typeface="Arial" pitchFamily="34" charset="0"/>
                        <a:buChar char="•"/>
                      </a:pPr>
                      <a:r>
                        <a:rPr lang="en-US" sz="1400" dirty="0" smtClean="0">
                          <a:latin typeface="Georgia" pitchFamily="18" charset="0"/>
                        </a:rPr>
                        <a:t>Gives</a:t>
                      </a:r>
                      <a:r>
                        <a:rPr lang="en-US" sz="1400" baseline="0" dirty="0" smtClean="0">
                          <a:latin typeface="Georgia" pitchFamily="18" charset="0"/>
                        </a:rPr>
                        <a:t> 2 e</a:t>
                      </a:r>
                      <a:r>
                        <a:rPr lang="en-US" sz="1400" dirty="0" smtClean="0">
                          <a:latin typeface="Georgia" pitchFamily="18" charset="0"/>
                        </a:rPr>
                        <a:t>xceptions</a:t>
                      </a:r>
                      <a:r>
                        <a:rPr lang="en-US" sz="1400" baseline="0" dirty="0" smtClean="0">
                          <a:latin typeface="Georgia" pitchFamily="18" charset="0"/>
                        </a:rPr>
                        <a:t> to prior art</a:t>
                      </a:r>
                      <a:endParaRPr lang="en-US" sz="1400" dirty="0">
                        <a:latin typeface="Georgia" pitchFamily="18" charset="0"/>
                      </a:endParaRPr>
                    </a:p>
                  </a:txBody>
                  <a:tcPr/>
                </a:tc>
                <a:tc>
                  <a:txBody>
                    <a:bodyPr/>
                    <a:lstStyle/>
                    <a:p>
                      <a:r>
                        <a:rPr lang="en-US" sz="1400" dirty="0" smtClean="0">
                          <a:latin typeface="Georgia" pitchFamily="18" charset="0"/>
                        </a:rPr>
                        <a:t>Not prior art if the invention was publicly</a:t>
                      </a:r>
                      <a:r>
                        <a:rPr lang="en-US" sz="1400" baseline="0" dirty="0" smtClean="0">
                          <a:latin typeface="Georgia" pitchFamily="18" charset="0"/>
                        </a:rPr>
                        <a:t> disclosed </a:t>
                      </a:r>
                      <a:r>
                        <a:rPr lang="en-US" sz="1400" dirty="0" smtClean="0">
                          <a:latin typeface="Georgia" pitchFamily="18" charset="0"/>
                        </a:rPr>
                        <a:t>one year or less before the effective filing date of the claimed invention</a:t>
                      </a:r>
                      <a:r>
                        <a:rPr lang="en-US" sz="1400" baseline="0" dirty="0" smtClean="0">
                          <a:latin typeface="Georgia" pitchFamily="18" charset="0"/>
                        </a:rPr>
                        <a:t> </a:t>
                      </a:r>
                      <a:r>
                        <a:rPr lang="en-US" sz="1400" dirty="0" smtClean="0">
                          <a:latin typeface="Georgia" pitchFamily="18" charset="0"/>
                        </a:rPr>
                        <a:t>by </a:t>
                      </a:r>
                      <a:br>
                        <a:rPr lang="en-US" sz="1400" dirty="0" smtClean="0">
                          <a:latin typeface="Georgia" pitchFamily="18" charset="0"/>
                        </a:rPr>
                      </a:br>
                      <a:r>
                        <a:rPr lang="en-US" sz="1400" dirty="0" smtClean="0">
                          <a:latin typeface="Georgia" pitchFamily="18" charset="0"/>
                        </a:rPr>
                        <a:t>(i) inventor;</a:t>
                      </a:r>
                      <a:r>
                        <a:rPr lang="en-US" sz="1400" baseline="0" dirty="0" smtClean="0">
                          <a:latin typeface="Georgia" pitchFamily="18" charset="0"/>
                        </a:rPr>
                        <a:t> (ii) </a:t>
                      </a:r>
                      <a:r>
                        <a:rPr lang="en-US" sz="1400" dirty="0" smtClean="0">
                          <a:latin typeface="Georgia" pitchFamily="18" charset="0"/>
                        </a:rPr>
                        <a:t>joint inventor; or (iii) by another who obtained the subject matter directly or indirectly from either the inventor or joint inventor; or</a:t>
                      </a:r>
                    </a:p>
                    <a:p>
                      <a:pPr marL="285750" indent="-285750">
                        <a:buFont typeface="Arial" pitchFamily="34" charset="0"/>
                        <a:buChar char="•"/>
                      </a:pPr>
                      <a:endParaRPr lang="en-US" sz="1400" dirty="0" smtClean="0">
                        <a:latin typeface="Georgia" pitchFamily="18" charset="0"/>
                      </a:endParaRPr>
                    </a:p>
                    <a:p>
                      <a:pPr marL="0" lvl="0" indent="0">
                        <a:buFont typeface="Arial" pitchFamily="34" charset="0"/>
                        <a:buNone/>
                      </a:pPr>
                      <a:endParaRPr lang="en-US" sz="1400" dirty="0" smtClean="0">
                        <a:latin typeface="Georgia" pitchFamily="18" charset="0"/>
                      </a:endParaRPr>
                    </a:p>
                    <a:p>
                      <a:pPr marL="0" lvl="0" indent="0">
                        <a:buFont typeface="Arial" pitchFamily="34" charset="0"/>
                        <a:buNone/>
                      </a:pPr>
                      <a:r>
                        <a:rPr lang="en-US" sz="1400" dirty="0" smtClean="0">
                          <a:latin typeface="Georgia" pitchFamily="18" charset="0"/>
                        </a:rPr>
                        <a:t>Not prior</a:t>
                      </a:r>
                      <a:r>
                        <a:rPr lang="en-US" sz="1400" baseline="0" dirty="0" smtClean="0">
                          <a:latin typeface="Georgia" pitchFamily="18" charset="0"/>
                        </a:rPr>
                        <a:t> art if INVENTOR disclosed the subject matter before third party’s public disclosure and INVENTOR’S disclosure was </a:t>
                      </a:r>
                      <a:r>
                        <a:rPr lang="en-US" sz="1400" dirty="0" smtClean="0">
                          <a:latin typeface="Georgia" pitchFamily="18" charset="0"/>
                        </a:rPr>
                        <a:t>one year or less before the effective filing date of the claimed invention</a:t>
                      </a:r>
                      <a:r>
                        <a:rPr lang="en-US" sz="1400" baseline="0" dirty="0" smtClean="0">
                          <a:latin typeface="Georgia" pitchFamily="18" charset="0"/>
                        </a:rPr>
                        <a:t>  </a:t>
                      </a:r>
                      <a:endParaRPr lang="en-US" sz="1400" dirty="0" smtClean="0">
                        <a:latin typeface="Georgia" pitchFamily="18" charset="0"/>
                      </a:endParaRPr>
                    </a:p>
                  </a:txBody>
                  <a:tcPr/>
                </a:tc>
              </a:tr>
            </a:tbl>
          </a:graphicData>
        </a:graphic>
      </p:graphicFrame>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16</a:t>
            </a:fld>
            <a:endParaRPr lang="en-US" dirty="0">
              <a:solidFill>
                <a:srgbClr val="273C56"/>
              </a:solidFill>
            </a:endParaRPr>
          </a:p>
        </p:txBody>
      </p:sp>
      <p:sp>
        <p:nvSpPr>
          <p:cNvPr id="3" name="Oval 2" descr="&quot;&quot;"/>
          <p:cNvSpPr/>
          <p:nvPr/>
        </p:nvSpPr>
        <p:spPr bwMode="auto">
          <a:xfrm>
            <a:off x="4038600" y="2362200"/>
            <a:ext cx="4419600" cy="1371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4" name="TextBox 3"/>
          <p:cNvSpPr txBox="1"/>
          <p:nvPr/>
        </p:nvSpPr>
        <p:spPr>
          <a:xfrm>
            <a:off x="4514248" y="2743200"/>
            <a:ext cx="3581400" cy="646331"/>
          </a:xfrm>
          <a:prstGeom prst="rect">
            <a:avLst/>
          </a:prstGeom>
          <a:noFill/>
        </p:spPr>
        <p:txBody>
          <a:bodyPr wrap="square" rtlCol="0">
            <a:spAutoFit/>
          </a:bodyPr>
          <a:lstStyle/>
          <a:p>
            <a:pPr algn="ctr"/>
            <a:r>
              <a:rPr lang="en-US" b="1" dirty="0" smtClean="0">
                <a:solidFill>
                  <a:srgbClr val="FFFF00"/>
                </a:solidFill>
              </a:rPr>
              <a:t>Public Disclosures</a:t>
            </a:r>
            <a:endParaRPr lang="en-US" b="1" dirty="0">
              <a:solidFill>
                <a:srgbClr val="FFFF00"/>
              </a:solidFill>
            </a:endParaRPr>
          </a:p>
          <a:p>
            <a:pPr algn="ctr"/>
            <a:endParaRPr lang="en-US" b="1" dirty="0">
              <a:solidFill>
                <a:srgbClr val="FFFF00"/>
              </a:solidFill>
            </a:endParaRPr>
          </a:p>
        </p:txBody>
      </p:sp>
      <p:pic>
        <p:nvPicPr>
          <p:cNvPr id="1026" name="Picture 2" descr="&quot;&quot;&quot;&quot;"/>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850" y="3810000"/>
            <a:ext cx="3996523" cy="124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90448" y="4110933"/>
            <a:ext cx="3505200" cy="646331"/>
          </a:xfrm>
          <a:prstGeom prst="rect">
            <a:avLst/>
          </a:prstGeom>
          <a:noFill/>
        </p:spPr>
        <p:txBody>
          <a:bodyPr wrap="square" rtlCol="0">
            <a:spAutoFit/>
          </a:bodyPr>
          <a:lstStyle/>
          <a:p>
            <a:pPr algn="ctr"/>
            <a:r>
              <a:rPr lang="en-US" b="1" dirty="0" smtClean="0">
                <a:solidFill>
                  <a:srgbClr val="FFFF00"/>
                </a:solidFill>
              </a:rPr>
              <a:t>Grace Period Inventor and Non-inventor Disclosures </a:t>
            </a:r>
            <a:endParaRPr lang="en-US" b="1" dirty="0">
              <a:solidFill>
                <a:srgbClr val="FFFF00"/>
              </a:solidFill>
            </a:endParaRPr>
          </a:p>
        </p:txBody>
      </p:sp>
      <p:pic>
        <p:nvPicPr>
          <p:cNvPr id="9" name="Picture 2" descr="&quot;&quot;"/>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3699" y="5058198"/>
            <a:ext cx="3989402" cy="124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605688" y="5358019"/>
            <a:ext cx="3505200" cy="646331"/>
          </a:xfrm>
          <a:prstGeom prst="rect">
            <a:avLst/>
          </a:prstGeom>
          <a:noFill/>
        </p:spPr>
        <p:txBody>
          <a:bodyPr wrap="square" rtlCol="0">
            <a:spAutoFit/>
          </a:bodyPr>
          <a:lstStyle/>
          <a:p>
            <a:pPr algn="ctr"/>
            <a:r>
              <a:rPr lang="en-US" b="1" dirty="0" smtClean="0">
                <a:solidFill>
                  <a:srgbClr val="FFFF00"/>
                </a:solidFill>
              </a:rPr>
              <a:t>Grace Period Intervening Disclosures</a:t>
            </a:r>
            <a:endParaRPr lang="en-US" b="1" dirty="0">
              <a:solidFill>
                <a:srgbClr val="FFFF00"/>
              </a:solidFill>
            </a:endParaRPr>
          </a:p>
        </p:txBody>
      </p:sp>
    </p:spTree>
    <p:extLst>
      <p:ext uri="{BB962C8B-B14F-4D97-AF65-F5344CB8AC3E}">
        <p14:creationId xmlns:p14="http://schemas.microsoft.com/office/powerpoint/2010/main" val="28800487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1</a:t>
            </a:r>
            <a:endParaRPr lang="en-US" sz="3200" b="1" dirty="0">
              <a:solidFill>
                <a:schemeClr val="bg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17</a:t>
            </a:fld>
            <a:endParaRPr lang="en-US" dirty="0">
              <a:solidFill>
                <a:prstClr val="black">
                  <a:tint val="75000"/>
                </a:prstClr>
              </a:solidFill>
            </a:endParaRPr>
          </a:p>
        </p:txBody>
      </p:sp>
      <p:cxnSp>
        <p:nvCxnSpPr>
          <p:cNvPr id="7" name="Straight Arrow Connector 6" descr="timeline"/>
          <p:cNvCxnSpPr/>
          <p:nvPr/>
        </p:nvCxnSpPr>
        <p:spPr>
          <a:xfrm>
            <a:off x="704850" y="349433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53840" y="3991019"/>
            <a:ext cx="1828799" cy="369332"/>
          </a:xfrm>
          <a:prstGeom prst="rect">
            <a:avLst/>
          </a:prstGeom>
          <a:noFill/>
        </p:spPr>
        <p:txBody>
          <a:bodyPr wrap="square" rtlCol="0">
            <a:spAutoFit/>
          </a:bodyPr>
          <a:lstStyle/>
          <a:p>
            <a:pPr algn="ctr"/>
            <a:r>
              <a:rPr lang="en-US" b="1" dirty="0" smtClean="0">
                <a:solidFill>
                  <a:srgbClr val="0000FF"/>
                </a:solidFill>
              </a:rPr>
              <a:t>A publishes X</a:t>
            </a:r>
            <a:endParaRPr lang="en-US" b="1" dirty="0">
              <a:solidFill>
                <a:srgbClr val="0000FF"/>
              </a:solidFill>
            </a:endParaRPr>
          </a:p>
        </p:txBody>
      </p:sp>
      <p:sp>
        <p:nvSpPr>
          <p:cNvPr id="17" name="TextBox 16"/>
          <p:cNvSpPr txBox="1"/>
          <p:nvPr/>
        </p:nvSpPr>
        <p:spPr>
          <a:xfrm>
            <a:off x="6554603" y="3898686"/>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8" name="TextBox 17"/>
          <p:cNvSpPr txBox="1"/>
          <p:nvPr/>
        </p:nvSpPr>
        <p:spPr>
          <a:xfrm>
            <a:off x="704850" y="3028094"/>
            <a:ext cx="1409700" cy="307777"/>
          </a:xfrm>
          <a:prstGeom prst="rect">
            <a:avLst/>
          </a:prstGeom>
          <a:noFill/>
        </p:spPr>
        <p:txBody>
          <a:bodyPr wrap="square" rtlCol="0">
            <a:spAutoFit/>
          </a:bodyPr>
          <a:lstStyle/>
          <a:p>
            <a:r>
              <a:rPr lang="en-US" sz="1400" b="1" dirty="0" smtClean="0">
                <a:solidFill>
                  <a:srgbClr val="0000FF"/>
                </a:solidFill>
              </a:rPr>
              <a:t>July 15, 2013</a:t>
            </a:r>
            <a:endParaRPr lang="en-US" sz="1400" b="1" dirty="0">
              <a:solidFill>
                <a:srgbClr val="0000FF"/>
              </a:solidFill>
            </a:endParaRPr>
          </a:p>
        </p:txBody>
      </p:sp>
      <p:sp>
        <p:nvSpPr>
          <p:cNvPr id="19" name="TextBox 18"/>
          <p:cNvSpPr txBox="1"/>
          <p:nvPr/>
        </p:nvSpPr>
        <p:spPr>
          <a:xfrm>
            <a:off x="6708407" y="303971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0" name="Straight Connector 19" descr="july 15 2013"/>
          <p:cNvCxnSpPr/>
          <p:nvPr/>
        </p:nvCxnSpPr>
        <p:spPr>
          <a:xfrm>
            <a:off x="1295400" y="328917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july 15 2014"/>
          <p:cNvCxnSpPr/>
          <p:nvPr/>
        </p:nvCxnSpPr>
        <p:spPr>
          <a:xfrm>
            <a:off x="7315200" y="3326512"/>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interim point"/>
          <p:cNvCxnSpPr/>
          <p:nvPr/>
        </p:nvCxnSpPr>
        <p:spPr>
          <a:xfrm>
            <a:off x="4968240" y="3346966"/>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Left Brace 23" descr="time span"/>
          <p:cNvSpPr/>
          <p:nvPr/>
        </p:nvSpPr>
        <p:spPr>
          <a:xfrm rot="5400000">
            <a:off x="3822834" y="-516944"/>
            <a:ext cx="990600" cy="6045468"/>
          </a:xfrm>
          <a:prstGeom prst="leftBrace">
            <a:avLst>
              <a:gd name="adj1" fmla="val 0"/>
              <a:gd name="adj2" fmla="val 50000"/>
            </a:avLst>
          </a:prstGeom>
          <a:ln w="1270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3978957" y="1626462"/>
            <a:ext cx="2421843" cy="369332"/>
          </a:xfrm>
          <a:prstGeom prst="rect">
            <a:avLst/>
          </a:prstGeom>
          <a:noFill/>
        </p:spPr>
        <p:txBody>
          <a:bodyPr wrap="square" rtlCol="0">
            <a:spAutoFit/>
          </a:bodyPr>
          <a:lstStyle/>
          <a:p>
            <a:r>
              <a:rPr lang="en-US" b="1" dirty="0" smtClean="0">
                <a:solidFill>
                  <a:srgbClr val="0000FF"/>
                </a:solidFill>
              </a:rPr>
              <a:t>A’s Grace Period</a:t>
            </a:r>
            <a:endParaRPr lang="en-US" b="1" dirty="0">
              <a:solidFill>
                <a:srgbClr val="0000FF"/>
              </a:solidFill>
            </a:endParaRPr>
          </a:p>
        </p:txBody>
      </p:sp>
      <p:sp>
        <p:nvSpPr>
          <p:cNvPr id="26" name="Content Placeholder 5"/>
          <p:cNvSpPr txBox="1">
            <a:spLocks/>
          </p:cNvSpPr>
          <p:nvPr/>
        </p:nvSpPr>
        <p:spPr>
          <a:xfrm>
            <a:off x="190500" y="5206224"/>
            <a:ext cx="8915399"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latin typeface="Georgia" pitchFamily="18" charset="0"/>
              </a:rPr>
              <a:t>A’s publication is prior art under 102 (a)(1), but knocked out by the exception in 102(b)(</a:t>
            </a:r>
            <a:r>
              <a:rPr lang="en-US" sz="2000" dirty="0">
                <a:latin typeface="Georgia" pitchFamily="18" charset="0"/>
              </a:rPr>
              <a:t>1</a:t>
            </a:r>
            <a:r>
              <a:rPr lang="en-US" sz="2000" dirty="0" smtClean="0">
                <a:latin typeface="Georgia" pitchFamily="18" charset="0"/>
              </a:rPr>
              <a:t>)(A) as a grace period inventor disclosure</a:t>
            </a:r>
          </a:p>
          <a:p>
            <a:endParaRPr lang="en-US" dirty="0" smtClean="0">
              <a:latin typeface="Georgia" pitchFamily="18" charset="0"/>
            </a:endParaRPr>
          </a:p>
          <a:p>
            <a:endParaRPr lang="en-US" dirty="0" smtClean="0">
              <a:latin typeface="Georgia" pitchFamily="18" charset="0"/>
            </a:endParaRPr>
          </a:p>
          <a:p>
            <a:endParaRPr lang="en-US" dirty="0"/>
          </a:p>
        </p:txBody>
      </p:sp>
    </p:spTree>
    <p:extLst>
      <p:ext uri="{BB962C8B-B14F-4D97-AF65-F5344CB8AC3E}">
        <p14:creationId xmlns:p14="http://schemas.microsoft.com/office/powerpoint/2010/main" val="7750697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a:t>
            </a:r>
            <a:r>
              <a:rPr lang="en-US" sz="3200" b="1" dirty="0">
                <a:solidFill>
                  <a:schemeClr val="bg1"/>
                </a:solidFill>
              </a:rPr>
              <a:t>2</a:t>
            </a: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18</a:t>
            </a:fld>
            <a:endParaRPr lang="en-US" dirty="0">
              <a:solidFill>
                <a:prstClr val="black">
                  <a:tint val="75000"/>
                </a:prstClr>
              </a:solidFill>
            </a:endParaRPr>
          </a:p>
        </p:txBody>
      </p:sp>
      <p:cxnSp>
        <p:nvCxnSpPr>
          <p:cNvPr id="7" name="Straight Arrow Connector 6" descr="timeline"/>
          <p:cNvCxnSpPr/>
          <p:nvPr/>
        </p:nvCxnSpPr>
        <p:spPr>
          <a:xfrm>
            <a:off x="704850" y="349433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61387" y="3872708"/>
            <a:ext cx="1828799" cy="369332"/>
          </a:xfrm>
          <a:prstGeom prst="rect">
            <a:avLst/>
          </a:prstGeom>
          <a:noFill/>
        </p:spPr>
        <p:txBody>
          <a:bodyPr wrap="square" rtlCol="0">
            <a:spAutoFit/>
          </a:bodyPr>
          <a:lstStyle/>
          <a:p>
            <a:pPr algn="ctr"/>
            <a:r>
              <a:rPr lang="en-US" b="1" dirty="0" smtClean="0">
                <a:solidFill>
                  <a:srgbClr val="0000FF"/>
                </a:solidFill>
              </a:rPr>
              <a:t>A publishes X</a:t>
            </a:r>
            <a:endParaRPr lang="en-US" b="1" dirty="0">
              <a:solidFill>
                <a:srgbClr val="0000FF"/>
              </a:solidFill>
            </a:endParaRPr>
          </a:p>
        </p:txBody>
      </p:sp>
      <p:sp>
        <p:nvSpPr>
          <p:cNvPr id="17" name="TextBox 16"/>
          <p:cNvSpPr txBox="1"/>
          <p:nvPr/>
        </p:nvSpPr>
        <p:spPr>
          <a:xfrm>
            <a:off x="6554603" y="3869992"/>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8" name="TextBox 17"/>
          <p:cNvSpPr txBox="1"/>
          <p:nvPr/>
        </p:nvSpPr>
        <p:spPr>
          <a:xfrm>
            <a:off x="838200" y="3001088"/>
            <a:ext cx="1409700" cy="307777"/>
          </a:xfrm>
          <a:prstGeom prst="rect">
            <a:avLst/>
          </a:prstGeom>
          <a:noFill/>
        </p:spPr>
        <p:txBody>
          <a:bodyPr wrap="square" rtlCol="0">
            <a:spAutoFit/>
          </a:bodyPr>
          <a:lstStyle/>
          <a:p>
            <a:r>
              <a:rPr lang="en-US" sz="1400" b="1" dirty="0" smtClean="0">
                <a:solidFill>
                  <a:srgbClr val="0000FF"/>
                </a:solidFill>
              </a:rPr>
              <a:t>July 15, 2013</a:t>
            </a:r>
            <a:endParaRPr lang="en-US" sz="1400" b="1" dirty="0">
              <a:solidFill>
                <a:srgbClr val="0000FF"/>
              </a:solidFill>
            </a:endParaRPr>
          </a:p>
        </p:txBody>
      </p:sp>
      <p:sp>
        <p:nvSpPr>
          <p:cNvPr id="19" name="TextBox 18"/>
          <p:cNvSpPr txBox="1"/>
          <p:nvPr/>
        </p:nvSpPr>
        <p:spPr>
          <a:xfrm>
            <a:off x="6708407" y="303971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0" name="Straight Connector 19" descr="july 15 2013"/>
          <p:cNvCxnSpPr/>
          <p:nvPr/>
        </p:nvCxnSpPr>
        <p:spPr>
          <a:xfrm>
            <a:off x="1447800" y="3289979"/>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event 4"/>
          <p:cNvCxnSpPr/>
          <p:nvPr/>
        </p:nvCxnSpPr>
        <p:spPr>
          <a:xfrm>
            <a:off x="7315200" y="3326512"/>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event 2"/>
          <p:cNvCxnSpPr/>
          <p:nvPr/>
        </p:nvCxnSpPr>
        <p:spPr>
          <a:xfrm>
            <a:off x="3048000" y="3298401"/>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Left Brace 23" descr="span"/>
          <p:cNvSpPr/>
          <p:nvPr/>
        </p:nvSpPr>
        <p:spPr>
          <a:xfrm rot="5400000">
            <a:off x="3899034" y="-440744"/>
            <a:ext cx="990600" cy="5893068"/>
          </a:xfrm>
          <a:prstGeom prst="leftBrace">
            <a:avLst>
              <a:gd name="adj1" fmla="val 0"/>
              <a:gd name="adj2" fmla="val 50000"/>
            </a:avLst>
          </a:prstGeom>
          <a:ln w="1270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3978957" y="1626462"/>
            <a:ext cx="2421843" cy="369332"/>
          </a:xfrm>
          <a:prstGeom prst="rect">
            <a:avLst/>
          </a:prstGeom>
          <a:noFill/>
        </p:spPr>
        <p:txBody>
          <a:bodyPr wrap="square" rtlCol="0">
            <a:spAutoFit/>
          </a:bodyPr>
          <a:lstStyle/>
          <a:p>
            <a:r>
              <a:rPr lang="en-US" b="1" dirty="0" smtClean="0">
                <a:solidFill>
                  <a:srgbClr val="0000FF"/>
                </a:solidFill>
              </a:rPr>
              <a:t>A’s Grace Period</a:t>
            </a:r>
            <a:endParaRPr lang="en-US" b="1" dirty="0">
              <a:solidFill>
                <a:srgbClr val="0000FF"/>
              </a:solidFill>
            </a:endParaRPr>
          </a:p>
        </p:txBody>
      </p:sp>
      <p:sp>
        <p:nvSpPr>
          <p:cNvPr id="26" name="Content Placeholder 5"/>
          <p:cNvSpPr txBox="1">
            <a:spLocks/>
          </p:cNvSpPr>
          <p:nvPr/>
        </p:nvSpPr>
        <p:spPr>
          <a:xfrm>
            <a:off x="76200" y="4953000"/>
            <a:ext cx="8915400" cy="16002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800" dirty="0">
                <a:latin typeface="Georgia" pitchFamily="18" charset="0"/>
              </a:rPr>
              <a:t>B’s publication is prior art under 102(a)(1), but knocked out by the exception in 102(b)(1)(B) as a grace period intervening disclosure</a:t>
            </a:r>
          </a:p>
          <a:p>
            <a:endParaRPr lang="en-US" sz="1800" dirty="0" smtClean="0">
              <a:latin typeface="Georgia" pitchFamily="18" charset="0"/>
            </a:endParaRPr>
          </a:p>
          <a:p>
            <a:r>
              <a:rPr lang="en-US" sz="1800" dirty="0" smtClean="0">
                <a:latin typeface="Georgia" pitchFamily="18" charset="0"/>
              </a:rPr>
              <a:t>A’s publication is prior art under 102 (a)(1), but knocked out by the exception in 102(b)(</a:t>
            </a:r>
            <a:r>
              <a:rPr lang="en-US" sz="1800" dirty="0">
                <a:latin typeface="Georgia" pitchFamily="18" charset="0"/>
              </a:rPr>
              <a:t>1</a:t>
            </a:r>
            <a:r>
              <a:rPr lang="en-US" sz="1800" dirty="0" smtClean="0">
                <a:latin typeface="Georgia" pitchFamily="18" charset="0"/>
              </a:rPr>
              <a:t>)(</a:t>
            </a:r>
            <a:r>
              <a:rPr lang="en-US" sz="1800" dirty="0">
                <a:latin typeface="Georgia" pitchFamily="18" charset="0"/>
              </a:rPr>
              <a:t>A</a:t>
            </a:r>
            <a:r>
              <a:rPr lang="en-US" sz="1800" dirty="0" smtClean="0">
                <a:latin typeface="Georgia" pitchFamily="18" charset="0"/>
              </a:rPr>
              <a:t>) as a grace period inventor disclosure</a:t>
            </a:r>
          </a:p>
        </p:txBody>
      </p:sp>
      <p:cxnSp>
        <p:nvCxnSpPr>
          <p:cNvPr id="23" name="Straight Connector 22" descr="event 3"/>
          <p:cNvCxnSpPr/>
          <p:nvPr/>
        </p:nvCxnSpPr>
        <p:spPr>
          <a:xfrm>
            <a:off x="5410200" y="3298401"/>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8200" y="3842266"/>
            <a:ext cx="1828799" cy="369332"/>
          </a:xfrm>
          <a:prstGeom prst="rect">
            <a:avLst/>
          </a:prstGeom>
          <a:noFill/>
        </p:spPr>
        <p:txBody>
          <a:bodyPr wrap="square" rtlCol="0">
            <a:spAutoFit/>
          </a:bodyPr>
          <a:lstStyle/>
          <a:p>
            <a:pPr algn="ctr"/>
            <a:r>
              <a:rPr lang="en-US" b="1" dirty="0">
                <a:solidFill>
                  <a:srgbClr val="0000FF"/>
                </a:solidFill>
              </a:rPr>
              <a:t>B</a:t>
            </a:r>
            <a:r>
              <a:rPr lang="en-US" b="1" dirty="0" smtClean="0">
                <a:solidFill>
                  <a:srgbClr val="0000FF"/>
                </a:solidFill>
              </a:rPr>
              <a:t> publishes X</a:t>
            </a:r>
            <a:endParaRPr lang="en-US" b="1" dirty="0">
              <a:solidFill>
                <a:srgbClr val="0000FF"/>
              </a:solidFill>
            </a:endParaRPr>
          </a:p>
        </p:txBody>
      </p:sp>
    </p:spTree>
    <p:extLst>
      <p:ext uri="{BB962C8B-B14F-4D97-AF65-F5344CB8AC3E}">
        <p14:creationId xmlns:p14="http://schemas.microsoft.com/office/powerpoint/2010/main" val="32481342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200" b="1" dirty="0" smtClean="0">
                <a:solidFill>
                  <a:schemeClr val="bg1"/>
                </a:solidFill>
              </a:rPr>
              <a:t>Example 3</a:t>
            </a:r>
            <a:endParaRPr lang="en-US" sz="3200" b="1" dirty="0">
              <a:solidFill>
                <a:schemeClr val="bg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19</a:t>
            </a:fld>
            <a:endParaRPr lang="en-US" dirty="0">
              <a:solidFill>
                <a:prstClr val="black">
                  <a:tint val="75000"/>
                </a:prstClr>
              </a:solidFill>
            </a:endParaRPr>
          </a:p>
        </p:txBody>
      </p:sp>
      <p:cxnSp>
        <p:nvCxnSpPr>
          <p:cNvPr id="7" name="Straight Arrow Connector 6" descr="timeline"/>
          <p:cNvCxnSpPr/>
          <p:nvPr/>
        </p:nvCxnSpPr>
        <p:spPr>
          <a:xfrm>
            <a:off x="704850" y="349433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98846" y="3842447"/>
            <a:ext cx="1828799" cy="369332"/>
          </a:xfrm>
          <a:prstGeom prst="rect">
            <a:avLst/>
          </a:prstGeom>
          <a:noFill/>
        </p:spPr>
        <p:txBody>
          <a:bodyPr wrap="square" rtlCol="0">
            <a:spAutoFit/>
          </a:bodyPr>
          <a:lstStyle/>
          <a:p>
            <a:pPr algn="ctr"/>
            <a:r>
              <a:rPr lang="en-US" b="1" dirty="0" smtClean="0">
                <a:solidFill>
                  <a:srgbClr val="0000FF"/>
                </a:solidFill>
              </a:rPr>
              <a:t>A publishes X</a:t>
            </a:r>
            <a:endParaRPr lang="en-US" b="1" dirty="0">
              <a:solidFill>
                <a:srgbClr val="0000FF"/>
              </a:solidFill>
            </a:endParaRPr>
          </a:p>
        </p:txBody>
      </p:sp>
      <p:sp>
        <p:nvSpPr>
          <p:cNvPr id="17" name="TextBox 16"/>
          <p:cNvSpPr txBox="1"/>
          <p:nvPr/>
        </p:nvSpPr>
        <p:spPr>
          <a:xfrm>
            <a:off x="6554603" y="3869992"/>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8" name="TextBox 17"/>
          <p:cNvSpPr txBox="1"/>
          <p:nvPr/>
        </p:nvSpPr>
        <p:spPr>
          <a:xfrm>
            <a:off x="838200" y="3035991"/>
            <a:ext cx="1409700" cy="307777"/>
          </a:xfrm>
          <a:prstGeom prst="rect">
            <a:avLst/>
          </a:prstGeom>
          <a:noFill/>
        </p:spPr>
        <p:txBody>
          <a:bodyPr wrap="square" rtlCol="0">
            <a:spAutoFit/>
          </a:bodyPr>
          <a:lstStyle/>
          <a:p>
            <a:r>
              <a:rPr lang="en-US" sz="1400" b="1" dirty="0" smtClean="0">
                <a:solidFill>
                  <a:srgbClr val="0000FF"/>
                </a:solidFill>
              </a:rPr>
              <a:t>July 15, 2013</a:t>
            </a:r>
            <a:endParaRPr lang="en-US" sz="1400" b="1" dirty="0">
              <a:solidFill>
                <a:srgbClr val="0000FF"/>
              </a:solidFill>
            </a:endParaRPr>
          </a:p>
        </p:txBody>
      </p:sp>
      <p:sp>
        <p:nvSpPr>
          <p:cNvPr id="19" name="TextBox 18"/>
          <p:cNvSpPr txBox="1"/>
          <p:nvPr/>
        </p:nvSpPr>
        <p:spPr>
          <a:xfrm>
            <a:off x="6708407" y="303971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0" name="Straight Connector 19" descr="timeline"/>
          <p:cNvCxnSpPr/>
          <p:nvPr/>
        </p:nvCxnSpPr>
        <p:spPr>
          <a:xfrm>
            <a:off x="1447800" y="332148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event 4"/>
          <p:cNvCxnSpPr/>
          <p:nvPr/>
        </p:nvCxnSpPr>
        <p:spPr>
          <a:xfrm>
            <a:off x="7315200" y="3326512"/>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event 2"/>
          <p:cNvCxnSpPr/>
          <p:nvPr/>
        </p:nvCxnSpPr>
        <p:spPr>
          <a:xfrm>
            <a:off x="2913246" y="3269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Left Brace 23" descr="span"/>
          <p:cNvSpPr/>
          <p:nvPr/>
        </p:nvSpPr>
        <p:spPr>
          <a:xfrm rot="5400000">
            <a:off x="3899034" y="-440744"/>
            <a:ext cx="990600" cy="5893068"/>
          </a:xfrm>
          <a:prstGeom prst="leftBrace">
            <a:avLst>
              <a:gd name="adj1" fmla="val 0"/>
              <a:gd name="adj2" fmla="val 50000"/>
            </a:avLst>
          </a:prstGeom>
          <a:ln w="1270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3978957" y="1626462"/>
            <a:ext cx="2421843" cy="369332"/>
          </a:xfrm>
          <a:prstGeom prst="rect">
            <a:avLst/>
          </a:prstGeom>
          <a:noFill/>
        </p:spPr>
        <p:txBody>
          <a:bodyPr wrap="square" rtlCol="0">
            <a:spAutoFit/>
          </a:bodyPr>
          <a:lstStyle/>
          <a:p>
            <a:r>
              <a:rPr lang="en-US" b="1" dirty="0" smtClean="0">
                <a:solidFill>
                  <a:srgbClr val="0000FF"/>
                </a:solidFill>
              </a:rPr>
              <a:t>A’s Grace Period</a:t>
            </a:r>
            <a:endParaRPr lang="en-US" b="1" dirty="0">
              <a:solidFill>
                <a:srgbClr val="0000FF"/>
              </a:solidFill>
            </a:endParaRPr>
          </a:p>
        </p:txBody>
      </p:sp>
      <p:sp>
        <p:nvSpPr>
          <p:cNvPr id="26" name="Content Placeholder 5"/>
          <p:cNvSpPr txBox="1">
            <a:spLocks/>
          </p:cNvSpPr>
          <p:nvPr/>
        </p:nvSpPr>
        <p:spPr>
          <a:xfrm>
            <a:off x="152400" y="4815781"/>
            <a:ext cx="8839200" cy="158501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800" dirty="0">
                <a:latin typeface="Georgia" pitchFamily="18" charset="0"/>
              </a:rPr>
              <a:t>B’s publication is prior art under 102(a)(1), but knocked out by the exception in 102(b)(1)(B) as grace period intervening disclosure as to subject matter X only. </a:t>
            </a:r>
            <a:br>
              <a:rPr lang="en-US" sz="1800" dirty="0">
                <a:latin typeface="Georgia" pitchFamily="18" charset="0"/>
              </a:rPr>
            </a:br>
            <a:r>
              <a:rPr lang="en-US" sz="1800" dirty="0">
                <a:latin typeface="Georgia" pitchFamily="18" charset="0"/>
              </a:rPr>
              <a:t>B’s publication is prior art as to subject matter Y per proposed rule </a:t>
            </a:r>
          </a:p>
          <a:p>
            <a:endParaRPr lang="en-US" sz="1800" dirty="0">
              <a:latin typeface="Georgia" pitchFamily="18" charset="0"/>
            </a:endParaRPr>
          </a:p>
          <a:p>
            <a:r>
              <a:rPr lang="en-US" sz="1800" dirty="0" smtClean="0">
                <a:latin typeface="Georgia" pitchFamily="18" charset="0"/>
              </a:rPr>
              <a:t>A’s publication is prior art under 102 (a)(1), but knocked out by the exception in 102(b)(</a:t>
            </a:r>
            <a:r>
              <a:rPr lang="en-US" sz="1800" dirty="0">
                <a:latin typeface="Georgia" pitchFamily="18" charset="0"/>
              </a:rPr>
              <a:t>1</a:t>
            </a:r>
            <a:r>
              <a:rPr lang="en-US" sz="1800" dirty="0" smtClean="0">
                <a:latin typeface="Georgia" pitchFamily="18" charset="0"/>
              </a:rPr>
              <a:t>)(A) as grace period inventor disclosure</a:t>
            </a:r>
          </a:p>
          <a:p>
            <a:endParaRPr lang="en-US" sz="1800" dirty="0" smtClean="0">
              <a:latin typeface="Georgia" pitchFamily="18" charset="0"/>
            </a:endParaRPr>
          </a:p>
        </p:txBody>
      </p:sp>
      <p:cxnSp>
        <p:nvCxnSpPr>
          <p:cNvPr id="23" name="Straight Connector 22" descr="event 3"/>
          <p:cNvCxnSpPr/>
          <p:nvPr/>
        </p:nvCxnSpPr>
        <p:spPr>
          <a:xfrm>
            <a:off x="5410200" y="3298401"/>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8201" y="3842266"/>
            <a:ext cx="1447800" cy="923330"/>
          </a:xfrm>
          <a:prstGeom prst="rect">
            <a:avLst/>
          </a:prstGeom>
          <a:noFill/>
        </p:spPr>
        <p:txBody>
          <a:bodyPr wrap="square" rtlCol="0">
            <a:spAutoFit/>
          </a:bodyPr>
          <a:lstStyle/>
          <a:p>
            <a:pPr algn="ctr"/>
            <a:r>
              <a:rPr lang="en-US" b="1" dirty="0">
                <a:solidFill>
                  <a:srgbClr val="0000FF"/>
                </a:solidFill>
              </a:rPr>
              <a:t>B</a:t>
            </a:r>
            <a:r>
              <a:rPr lang="en-US" b="1" dirty="0" smtClean="0">
                <a:solidFill>
                  <a:srgbClr val="0000FF"/>
                </a:solidFill>
              </a:rPr>
              <a:t> publishes X and Y</a:t>
            </a:r>
            <a:endParaRPr lang="en-US" b="1" dirty="0">
              <a:solidFill>
                <a:srgbClr val="0000FF"/>
              </a:solidFill>
            </a:endParaRPr>
          </a:p>
        </p:txBody>
      </p:sp>
    </p:spTree>
    <p:extLst>
      <p:ext uri="{BB962C8B-B14F-4D97-AF65-F5344CB8AC3E}">
        <p14:creationId xmlns:p14="http://schemas.microsoft.com/office/powerpoint/2010/main" val="29747035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p:spPr>
        <p:txBody>
          <a:bodyPr/>
          <a:lstStyle/>
          <a:p>
            <a:pPr marL="0" indent="0"/>
            <a:r>
              <a:rPr lang="en-US" sz="4000" b="1" dirty="0"/>
              <a:t>Goals of </a:t>
            </a:r>
            <a:r>
              <a:rPr lang="en-US" sz="4000" b="1" dirty="0" smtClean="0"/>
              <a:t>America Invents Act</a:t>
            </a:r>
            <a:endParaRPr lang="en-US" sz="4000" b="1" dirty="0"/>
          </a:p>
        </p:txBody>
      </p:sp>
      <p:sp>
        <p:nvSpPr>
          <p:cNvPr id="3" name="Content Placeholder 2"/>
          <p:cNvSpPr>
            <a:spLocks noGrp="1"/>
          </p:cNvSpPr>
          <p:nvPr>
            <p:ph idx="1"/>
          </p:nvPr>
        </p:nvSpPr>
        <p:spPr>
          <a:xfrm>
            <a:off x="609600" y="1676400"/>
            <a:ext cx="7772400" cy="4114800"/>
          </a:xfrm>
        </p:spPr>
        <p:txBody>
          <a:bodyPr/>
          <a:lstStyle/>
          <a:p>
            <a:pPr marL="0" indent="0">
              <a:buNone/>
            </a:pPr>
            <a:endParaRPr lang="en-US" sz="800" b="1" dirty="0">
              <a:latin typeface="Georgia" pitchFamily="18" charset="0"/>
            </a:endParaRPr>
          </a:p>
          <a:p>
            <a:r>
              <a:rPr lang="en-US" sz="2400" dirty="0" smtClean="0">
                <a:latin typeface="Georgia" pitchFamily="18" charset="0"/>
              </a:rPr>
              <a:t>Encourage </a:t>
            </a:r>
            <a:r>
              <a:rPr lang="en-US" sz="2400" dirty="0">
                <a:latin typeface="Georgia" pitchFamily="18" charset="0"/>
              </a:rPr>
              <a:t>innovation and job </a:t>
            </a:r>
            <a:r>
              <a:rPr lang="en-US" sz="2400" dirty="0" smtClean="0">
                <a:latin typeface="Georgia" pitchFamily="18" charset="0"/>
              </a:rPr>
              <a:t>creation</a:t>
            </a:r>
          </a:p>
          <a:p>
            <a:endParaRPr lang="en-US" sz="2400" dirty="0">
              <a:latin typeface="Georgia" pitchFamily="18" charset="0"/>
            </a:endParaRPr>
          </a:p>
          <a:p>
            <a:r>
              <a:rPr lang="en-US" sz="2400" dirty="0" smtClean="0">
                <a:latin typeface="Georgia" pitchFamily="18" charset="0"/>
              </a:rPr>
              <a:t>Support USPTO’s </a:t>
            </a:r>
            <a:r>
              <a:rPr lang="en-US" sz="2400" dirty="0">
                <a:latin typeface="Georgia" pitchFamily="18" charset="0"/>
              </a:rPr>
              <a:t>efforts to improve patent quality and </a:t>
            </a:r>
            <a:r>
              <a:rPr lang="en-US" sz="2400" dirty="0" smtClean="0">
                <a:latin typeface="Georgia" pitchFamily="18" charset="0"/>
              </a:rPr>
              <a:t>reduce backlog</a:t>
            </a:r>
          </a:p>
          <a:p>
            <a:endParaRPr lang="en-US" sz="2400" dirty="0">
              <a:latin typeface="Georgia" pitchFamily="18" charset="0"/>
            </a:endParaRPr>
          </a:p>
          <a:p>
            <a:r>
              <a:rPr lang="en-US" sz="2400" dirty="0" smtClean="0">
                <a:latin typeface="Georgia" pitchFamily="18" charset="0"/>
              </a:rPr>
              <a:t>Establish </a:t>
            </a:r>
            <a:r>
              <a:rPr lang="en-US" sz="2400" dirty="0">
                <a:latin typeface="Georgia" pitchFamily="18" charset="0"/>
              </a:rPr>
              <a:t>secure funding </a:t>
            </a:r>
            <a:r>
              <a:rPr lang="en-US" sz="2400" dirty="0" smtClean="0">
                <a:latin typeface="Georgia" pitchFamily="18" charset="0"/>
              </a:rPr>
              <a:t>mechanism</a:t>
            </a:r>
          </a:p>
          <a:p>
            <a:endParaRPr lang="en-US" sz="2400" dirty="0">
              <a:latin typeface="Georgia" pitchFamily="18" charset="0"/>
            </a:endParaRPr>
          </a:p>
          <a:p>
            <a:r>
              <a:rPr lang="en-US" sz="2400" dirty="0" smtClean="0">
                <a:latin typeface="Georgia" pitchFamily="18" charset="0"/>
              </a:rPr>
              <a:t>Provide </a:t>
            </a:r>
            <a:r>
              <a:rPr lang="en-US" sz="2400" dirty="0">
                <a:latin typeface="Georgia" pitchFamily="18" charset="0"/>
              </a:rPr>
              <a:t>greater certainty for patent </a:t>
            </a:r>
            <a:r>
              <a:rPr lang="en-US" sz="2400" dirty="0" smtClean="0">
                <a:latin typeface="Georgia" pitchFamily="18" charset="0"/>
              </a:rPr>
              <a:t>rights</a:t>
            </a:r>
          </a:p>
          <a:p>
            <a:endParaRPr lang="en-US" sz="2400" dirty="0">
              <a:latin typeface="Georgia" pitchFamily="18" charset="0"/>
            </a:endParaRPr>
          </a:p>
          <a:p>
            <a:r>
              <a:rPr lang="en-US" sz="2400" dirty="0" smtClean="0">
                <a:latin typeface="Georgia" pitchFamily="18" charset="0"/>
              </a:rPr>
              <a:t>Provide </a:t>
            </a:r>
            <a:r>
              <a:rPr lang="en-US" sz="2400" dirty="0">
                <a:latin typeface="Georgia" pitchFamily="18" charset="0"/>
              </a:rPr>
              <a:t>less costly, time-limited administrative alternatives to </a:t>
            </a:r>
            <a:r>
              <a:rPr lang="en-US" sz="2400" dirty="0" smtClean="0">
                <a:latin typeface="Georgia" pitchFamily="18" charset="0"/>
              </a:rPr>
              <a:t>litigation</a:t>
            </a:r>
          </a:p>
          <a:p>
            <a:pPr marL="0" indent="0">
              <a:buNone/>
            </a:pPr>
            <a:endParaRPr lang="en-US" sz="2400" b="1" dirty="0" smtClean="0"/>
          </a:p>
        </p:txBody>
      </p:sp>
      <p:sp>
        <p:nvSpPr>
          <p:cNvPr id="5" name="Slide Number Placeholder 4"/>
          <p:cNvSpPr>
            <a:spLocks noGrp="1"/>
          </p:cNvSpPr>
          <p:nvPr>
            <p:ph type="sldNum" sz="quarter" idx="12"/>
          </p:nvPr>
        </p:nvSpPr>
        <p:spPr/>
        <p:txBody>
          <a:bodyPr/>
          <a:lstStyle/>
          <a:p>
            <a:fld id="{E653B01B-1BF5-481E-84A8-6869287B5AC5}" type="slidenum">
              <a:rPr lang="en-US" smtClean="0"/>
              <a:pPr/>
              <a:t>2</a:t>
            </a:fld>
            <a:endParaRPr lang="en-US" dirty="0"/>
          </a:p>
        </p:txBody>
      </p:sp>
    </p:spTree>
    <p:extLst>
      <p:ext uri="{BB962C8B-B14F-4D97-AF65-F5344CB8AC3E}">
        <p14:creationId xmlns:p14="http://schemas.microsoft.com/office/powerpoint/2010/main" val="28322661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b="1" dirty="0" smtClean="0"/>
              <a:t>35 U.S.C. 102(a)(2): Prior Art </a:t>
            </a:r>
            <a:endParaRPr lang="en-US" b="1" dirty="0"/>
          </a:p>
        </p:txBody>
      </p:sp>
      <p:sp>
        <p:nvSpPr>
          <p:cNvPr id="3" name="Content Placeholder 2"/>
          <p:cNvSpPr>
            <a:spLocks noGrp="1"/>
          </p:cNvSpPr>
          <p:nvPr>
            <p:ph idx="1"/>
          </p:nvPr>
        </p:nvSpPr>
        <p:spPr/>
        <p:txBody>
          <a:bodyPr/>
          <a:lstStyle/>
          <a:p>
            <a:pPr>
              <a:spcBef>
                <a:spcPts val="0"/>
              </a:spcBef>
              <a:spcAft>
                <a:spcPts val="0"/>
              </a:spcAft>
              <a:buFont typeface="Arial" pitchFamily="34" charset="0"/>
              <a:buChar char="•"/>
            </a:pPr>
            <a:r>
              <a:rPr lang="en-US" sz="2400" dirty="0">
                <a:latin typeface="Georgia" pitchFamily="18" charset="0"/>
              </a:rPr>
              <a:t>P</a:t>
            </a:r>
            <a:r>
              <a:rPr lang="en-US" sz="2400" dirty="0" smtClean="0">
                <a:latin typeface="Georgia" pitchFamily="18" charset="0"/>
              </a:rPr>
              <a:t>recludes </a:t>
            </a:r>
            <a:r>
              <a:rPr lang="en-US" sz="2400" dirty="0">
                <a:latin typeface="Georgia" pitchFamily="18" charset="0"/>
              </a:rPr>
              <a:t>a patent </a:t>
            </a:r>
            <a:r>
              <a:rPr lang="en-US" sz="2400" dirty="0" smtClean="0">
                <a:latin typeface="Georgia" pitchFamily="18" charset="0"/>
              </a:rPr>
              <a:t>if </a:t>
            </a:r>
            <a:r>
              <a:rPr lang="en-US" sz="2400" dirty="0">
                <a:latin typeface="Georgia" pitchFamily="18" charset="0"/>
              </a:rPr>
              <a:t>a claimed invention </a:t>
            </a:r>
            <a:r>
              <a:rPr lang="en-US" sz="2400" dirty="0" smtClean="0">
                <a:latin typeface="Georgia" pitchFamily="18" charset="0"/>
              </a:rPr>
              <a:t>was described in a:</a:t>
            </a:r>
            <a:endParaRPr lang="en-US" sz="2400" dirty="0">
              <a:latin typeface="Georgia" pitchFamily="18" charset="0"/>
            </a:endParaRPr>
          </a:p>
          <a:p>
            <a:pPr lvl="1">
              <a:spcBef>
                <a:spcPts val="0"/>
              </a:spcBef>
              <a:spcAft>
                <a:spcPts val="0"/>
              </a:spcAft>
              <a:buFont typeface="Courier New" pitchFamily="49" charset="0"/>
              <a:buChar char="o"/>
            </a:pPr>
            <a:r>
              <a:rPr lang="en-US" sz="2400" dirty="0" smtClean="0">
                <a:latin typeface="Georgia" pitchFamily="18" charset="0"/>
              </a:rPr>
              <a:t>U.S. Patent;</a:t>
            </a:r>
            <a:endParaRPr lang="en-US" sz="2400" dirty="0">
              <a:latin typeface="Georgia" pitchFamily="18" charset="0"/>
            </a:endParaRPr>
          </a:p>
          <a:p>
            <a:pPr lvl="1">
              <a:spcBef>
                <a:spcPts val="0"/>
              </a:spcBef>
              <a:spcAft>
                <a:spcPts val="0"/>
              </a:spcAft>
              <a:buFont typeface="Courier New" pitchFamily="49" charset="0"/>
              <a:buChar char="o"/>
            </a:pPr>
            <a:r>
              <a:rPr lang="en-US" sz="2400" dirty="0" smtClean="0">
                <a:latin typeface="Georgia" pitchFamily="18" charset="0"/>
              </a:rPr>
              <a:t>U.S. Patent Application Publication; or</a:t>
            </a:r>
          </a:p>
          <a:p>
            <a:pPr lvl="1">
              <a:spcBef>
                <a:spcPts val="0"/>
              </a:spcBef>
              <a:spcAft>
                <a:spcPts val="0"/>
              </a:spcAft>
              <a:buFont typeface="Courier New" pitchFamily="49" charset="0"/>
              <a:buChar char="o"/>
            </a:pPr>
            <a:r>
              <a:rPr lang="en-US" sz="2400" dirty="0" smtClean="0">
                <a:latin typeface="Georgia" pitchFamily="18" charset="0"/>
              </a:rPr>
              <a:t>WIPO publication of PCT Application designating the U.S. (</a:t>
            </a:r>
            <a:r>
              <a:rPr lang="en-US" sz="2400" b="1" dirty="0" smtClean="0">
                <a:solidFill>
                  <a:srgbClr val="FF0000"/>
                </a:solidFill>
                <a:latin typeface="Georgia" pitchFamily="18" charset="0"/>
              </a:rPr>
              <a:t>aka WIPO Published Application</a:t>
            </a:r>
            <a:r>
              <a:rPr lang="en-US" sz="2400" dirty="0" smtClean="0">
                <a:latin typeface="Georgia" pitchFamily="18" charset="0"/>
              </a:rPr>
              <a:t>) </a:t>
            </a:r>
          </a:p>
          <a:p>
            <a:pPr marL="457200" lvl="1" indent="0">
              <a:spcBef>
                <a:spcPts val="0"/>
              </a:spcBef>
              <a:spcAft>
                <a:spcPts val="0"/>
              </a:spcAft>
              <a:buNone/>
            </a:pPr>
            <a:r>
              <a:rPr lang="en-US" sz="2400" dirty="0" smtClean="0">
                <a:latin typeface="Georgia" pitchFamily="18" charset="0"/>
              </a:rPr>
              <a:t>that </a:t>
            </a:r>
            <a:r>
              <a:rPr lang="en-US" sz="2400" b="1" dirty="0" smtClean="0">
                <a:solidFill>
                  <a:srgbClr val="FF0000"/>
                </a:solidFill>
                <a:latin typeface="Georgia" pitchFamily="18" charset="0"/>
              </a:rPr>
              <a:t>names another inventor </a:t>
            </a:r>
            <a:r>
              <a:rPr lang="en-US" sz="2400" dirty="0" smtClean="0">
                <a:latin typeface="Georgia" pitchFamily="18" charset="0"/>
              </a:rPr>
              <a:t>and was </a:t>
            </a:r>
            <a:r>
              <a:rPr lang="en-US" sz="2400" b="1" dirty="0" smtClean="0">
                <a:solidFill>
                  <a:srgbClr val="FF0000"/>
                </a:solidFill>
                <a:latin typeface="Georgia" pitchFamily="18" charset="0"/>
              </a:rPr>
              <a:t>effectively filed </a:t>
            </a:r>
            <a:r>
              <a:rPr lang="en-US" sz="2400" dirty="0" smtClean="0">
                <a:latin typeface="Georgia" pitchFamily="18" charset="0"/>
              </a:rPr>
              <a:t>before </a:t>
            </a:r>
            <a:r>
              <a:rPr lang="en-US" sz="2400" dirty="0">
                <a:latin typeface="Georgia" pitchFamily="18" charset="0"/>
              </a:rPr>
              <a:t>the effective filing date of the claimed invention</a:t>
            </a:r>
            <a:r>
              <a:rPr lang="en-US" sz="2400" dirty="0" smtClean="0">
                <a:latin typeface="Georgia" pitchFamily="18" charset="0"/>
              </a:rPr>
              <a:t> </a:t>
            </a:r>
          </a:p>
          <a:p>
            <a:pPr marL="0" indent="0">
              <a:buNone/>
            </a:pPr>
            <a:endParaRPr lang="en-US" sz="2400" dirty="0" smtClean="0">
              <a:latin typeface="Georgia" pitchFamily="18" charset="0"/>
            </a:endParaRPr>
          </a:p>
          <a:p>
            <a:pPr>
              <a:buFont typeface="Arial" pitchFamily="34" charset="0"/>
              <a:buChar char="•"/>
            </a:pPr>
            <a:r>
              <a:rPr lang="en-US" sz="2400" dirty="0" smtClean="0">
                <a:latin typeface="Georgia" pitchFamily="18" charset="0"/>
              </a:rPr>
              <a:t>Generally corresponds </a:t>
            </a:r>
            <a:r>
              <a:rPr lang="en-US" sz="2400" dirty="0">
                <a:latin typeface="Georgia" pitchFamily="18" charset="0"/>
              </a:rPr>
              <a:t>to the categories of prior art </a:t>
            </a:r>
            <a:r>
              <a:rPr lang="en-US" sz="2400" dirty="0" smtClean="0">
                <a:latin typeface="Georgia" pitchFamily="18" charset="0"/>
              </a:rPr>
              <a:t>in </a:t>
            </a:r>
            <a:r>
              <a:rPr lang="en-US" sz="2400" dirty="0">
                <a:latin typeface="Georgia" pitchFamily="18" charset="0"/>
              </a:rPr>
              <a:t>pre-AIA </a:t>
            </a:r>
            <a:r>
              <a:rPr lang="en-US" sz="2400" dirty="0" smtClean="0">
                <a:latin typeface="Georgia" pitchFamily="18" charset="0"/>
              </a:rPr>
              <a:t>35 </a:t>
            </a:r>
            <a:r>
              <a:rPr lang="en-US" sz="2400" dirty="0">
                <a:latin typeface="Georgia" pitchFamily="18" charset="0"/>
              </a:rPr>
              <a:t>U.S.C. 102(e)</a:t>
            </a:r>
          </a:p>
          <a:p>
            <a:pPr lvl="1"/>
            <a:endParaRPr lang="en-US" sz="2400"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20</a:t>
            </a:fld>
            <a:endParaRPr lang="en-US" dirty="0"/>
          </a:p>
        </p:txBody>
      </p:sp>
    </p:spTree>
    <p:extLst>
      <p:ext uri="{BB962C8B-B14F-4D97-AF65-F5344CB8AC3E}">
        <p14:creationId xmlns:p14="http://schemas.microsoft.com/office/powerpoint/2010/main" val="26174357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b="1" dirty="0" smtClean="0"/>
              <a:t>WIPO Published Applications</a:t>
            </a:r>
            <a:endParaRPr lang="en-US" b="1" dirty="0"/>
          </a:p>
        </p:txBody>
      </p:sp>
      <p:sp>
        <p:nvSpPr>
          <p:cNvPr id="3" name="Content Placeholder 2"/>
          <p:cNvSpPr>
            <a:spLocks noGrp="1"/>
          </p:cNvSpPr>
          <p:nvPr>
            <p:ph idx="1"/>
          </p:nvPr>
        </p:nvSpPr>
        <p:spPr/>
        <p:txBody>
          <a:bodyPr/>
          <a:lstStyle/>
          <a:p>
            <a:r>
              <a:rPr lang="en-US" dirty="0" smtClean="0">
                <a:latin typeface="Georgia" pitchFamily="18" charset="0"/>
              </a:rPr>
              <a:t>Eliminated pre-AIA requirement that WIPO published applications are treated as prior art only if:</a:t>
            </a:r>
          </a:p>
          <a:p>
            <a:pPr marL="0" indent="0">
              <a:buNone/>
            </a:pPr>
            <a:endParaRPr lang="en-US" dirty="0" smtClean="0">
              <a:latin typeface="Georgia" pitchFamily="18" charset="0"/>
            </a:endParaRPr>
          </a:p>
          <a:p>
            <a:pPr lvl="1"/>
            <a:r>
              <a:rPr lang="en-US" dirty="0" smtClean="0">
                <a:latin typeface="Georgia" pitchFamily="18" charset="0"/>
              </a:rPr>
              <a:t>(i) filed on or after November 29, 2000; </a:t>
            </a:r>
          </a:p>
          <a:p>
            <a:pPr marL="457200" lvl="1" indent="0">
              <a:buNone/>
            </a:pPr>
            <a:endParaRPr lang="en-US" dirty="0" smtClean="0">
              <a:latin typeface="Georgia" pitchFamily="18" charset="0"/>
            </a:endParaRPr>
          </a:p>
          <a:p>
            <a:pPr marL="457200" lvl="1" indent="0">
              <a:buNone/>
            </a:pPr>
            <a:r>
              <a:rPr lang="en-US" dirty="0" smtClean="0">
                <a:latin typeface="Georgia" pitchFamily="18" charset="0"/>
              </a:rPr>
              <a:t>and </a:t>
            </a:r>
          </a:p>
          <a:p>
            <a:pPr marL="457200" lvl="1" indent="0">
              <a:buNone/>
            </a:pPr>
            <a:endParaRPr lang="en-US" dirty="0" smtClean="0">
              <a:latin typeface="Georgia" pitchFamily="18" charset="0"/>
            </a:endParaRPr>
          </a:p>
          <a:p>
            <a:pPr lvl="1"/>
            <a:r>
              <a:rPr lang="en-US" dirty="0" smtClean="0">
                <a:latin typeface="Georgia" pitchFamily="18" charset="0"/>
              </a:rPr>
              <a:t>(ii) published in English</a:t>
            </a:r>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21</a:t>
            </a:fld>
            <a:endParaRPr lang="en-US" dirty="0"/>
          </a:p>
        </p:txBody>
      </p:sp>
    </p:spTree>
    <p:extLst>
      <p:ext uri="{BB962C8B-B14F-4D97-AF65-F5344CB8AC3E}">
        <p14:creationId xmlns:p14="http://schemas.microsoft.com/office/powerpoint/2010/main" val="210342508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b="1" dirty="0" smtClean="0"/>
              <a:t>“Names Another Inventor”</a:t>
            </a:r>
            <a:endParaRPr lang="en-US" b="1" dirty="0"/>
          </a:p>
        </p:txBody>
      </p:sp>
      <p:sp>
        <p:nvSpPr>
          <p:cNvPr id="3" name="Content Placeholder 2"/>
          <p:cNvSpPr>
            <a:spLocks noGrp="1"/>
          </p:cNvSpPr>
          <p:nvPr>
            <p:ph idx="1"/>
          </p:nvPr>
        </p:nvSpPr>
        <p:spPr/>
        <p:txBody>
          <a:bodyPr/>
          <a:lstStyle/>
          <a:p>
            <a:r>
              <a:rPr lang="en-US" sz="2400" dirty="0" smtClean="0">
                <a:latin typeface="Georgia" pitchFamily="18" charset="0"/>
              </a:rPr>
              <a:t>Requirement to names another inventor is satisfied if there is any difference in inventive entity between:</a:t>
            </a:r>
          </a:p>
          <a:p>
            <a:endParaRPr lang="en-US" sz="2400" dirty="0" smtClean="0">
              <a:latin typeface="Georgia" pitchFamily="18" charset="0"/>
            </a:endParaRPr>
          </a:p>
          <a:p>
            <a:pPr lvl="1"/>
            <a:r>
              <a:rPr lang="en-US" sz="2400" dirty="0" smtClean="0">
                <a:latin typeface="Georgia" pitchFamily="18" charset="0"/>
              </a:rPr>
              <a:t>(i) prior art U.S. patent, U.S. patent application publication; or WIPO published application </a:t>
            </a:r>
          </a:p>
          <a:p>
            <a:pPr lvl="1"/>
            <a:endParaRPr lang="en-US" sz="2400" dirty="0">
              <a:latin typeface="Georgia" pitchFamily="18" charset="0"/>
            </a:endParaRPr>
          </a:p>
          <a:p>
            <a:pPr marL="457200" lvl="1" indent="0">
              <a:buNone/>
            </a:pPr>
            <a:r>
              <a:rPr lang="en-US" sz="2400" dirty="0">
                <a:latin typeface="Georgia" pitchFamily="18" charset="0"/>
              </a:rPr>
              <a:t>a</a:t>
            </a:r>
            <a:r>
              <a:rPr lang="en-US" sz="2400" dirty="0" smtClean="0">
                <a:latin typeface="Georgia" pitchFamily="18" charset="0"/>
              </a:rPr>
              <a:t>nd</a:t>
            </a:r>
          </a:p>
          <a:p>
            <a:pPr marL="457200" lvl="1" indent="0">
              <a:buNone/>
            </a:pPr>
            <a:endParaRPr lang="en-US" sz="2400" dirty="0" smtClean="0">
              <a:latin typeface="Georgia" pitchFamily="18" charset="0"/>
            </a:endParaRPr>
          </a:p>
          <a:p>
            <a:pPr lvl="1"/>
            <a:r>
              <a:rPr lang="en-US" sz="2400" dirty="0" smtClean="0">
                <a:latin typeface="Georgia" pitchFamily="18" charset="0"/>
              </a:rPr>
              <a:t>(ii) application under examination</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22</a:t>
            </a:fld>
            <a:endParaRPr lang="en-US" dirty="0"/>
          </a:p>
        </p:txBody>
      </p:sp>
    </p:spTree>
    <p:extLst>
      <p:ext uri="{BB962C8B-B14F-4D97-AF65-F5344CB8AC3E}">
        <p14:creationId xmlns:p14="http://schemas.microsoft.com/office/powerpoint/2010/main" val="35149517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600" b="1" dirty="0" smtClean="0"/>
              <a:t>“Effectively Filed”</a:t>
            </a:r>
            <a:endParaRPr lang="en-US" sz="3600" b="1" dirty="0"/>
          </a:p>
        </p:txBody>
      </p:sp>
      <p:sp>
        <p:nvSpPr>
          <p:cNvPr id="3" name="Content Placeholder 2"/>
          <p:cNvSpPr>
            <a:spLocks noGrp="1"/>
          </p:cNvSpPr>
          <p:nvPr>
            <p:ph idx="1"/>
          </p:nvPr>
        </p:nvSpPr>
        <p:spPr>
          <a:xfrm>
            <a:off x="609600" y="1676400"/>
            <a:ext cx="8305800" cy="4419600"/>
          </a:xfrm>
        </p:spPr>
        <p:txBody>
          <a:bodyPr/>
          <a:lstStyle/>
          <a:p>
            <a:r>
              <a:rPr lang="en-US" sz="2200" dirty="0" smtClean="0">
                <a:latin typeface="Georgia" pitchFamily="18" charset="0"/>
              </a:rPr>
              <a:t>35 U.S.C. 102(d) defines “effectively filed” </a:t>
            </a:r>
          </a:p>
          <a:p>
            <a:endParaRPr lang="en-US" sz="2200" dirty="0">
              <a:latin typeface="Georgia" pitchFamily="18" charset="0"/>
            </a:endParaRPr>
          </a:p>
          <a:p>
            <a:pPr>
              <a:spcBef>
                <a:spcPts val="0"/>
              </a:spcBef>
            </a:pPr>
            <a:r>
              <a:rPr lang="en-US" sz="2200" dirty="0" smtClean="0">
                <a:latin typeface="Georgia" pitchFamily="18" charset="0"/>
              </a:rPr>
              <a:t>Effective prior art date of subject matter in U.S. patents and published applications under AIA 35 U.S.C. 102(a)(2) is:</a:t>
            </a:r>
          </a:p>
          <a:p>
            <a:pPr>
              <a:spcBef>
                <a:spcPts val="0"/>
              </a:spcBef>
            </a:pPr>
            <a:endParaRPr lang="en-US" sz="2200" dirty="0" smtClean="0">
              <a:latin typeface="Georgia" pitchFamily="18" charset="0"/>
            </a:endParaRPr>
          </a:p>
          <a:p>
            <a:pPr lvl="1">
              <a:spcBef>
                <a:spcPts val="0"/>
              </a:spcBef>
            </a:pPr>
            <a:r>
              <a:rPr lang="en-US" sz="2200" dirty="0">
                <a:latin typeface="Georgia" pitchFamily="18" charset="0"/>
              </a:rPr>
              <a:t>a</a:t>
            </a:r>
            <a:r>
              <a:rPr lang="en-US" sz="2200" dirty="0" smtClean="0">
                <a:latin typeface="Georgia" pitchFamily="18" charset="0"/>
              </a:rPr>
              <a:t>ctual filing date of the U.S. patent or published application</a:t>
            </a:r>
          </a:p>
          <a:p>
            <a:pPr marL="457200" lvl="1" indent="0">
              <a:spcBef>
                <a:spcPts val="0"/>
              </a:spcBef>
              <a:buNone/>
            </a:pPr>
            <a:endParaRPr lang="en-US" sz="2200" dirty="0">
              <a:latin typeface="Georgia" pitchFamily="18" charset="0"/>
            </a:endParaRPr>
          </a:p>
          <a:p>
            <a:pPr marL="457200" lvl="1" indent="0">
              <a:spcBef>
                <a:spcPts val="0"/>
              </a:spcBef>
              <a:buNone/>
            </a:pPr>
            <a:r>
              <a:rPr lang="en-US" sz="2200" dirty="0" smtClean="0">
                <a:latin typeface="Georgia" pitchFamily="18" charset="0"/>
              </a:rPr>
              <a:t>or</a:t>
            </a:r>
          </a:p>
          <a:p>
            <a:pPr marL="457200" lvl="1" indent="0">
              <a:spcBef>
                <a:spcPts val="0"/>
              </a:spcBef>
              <a:buNone/>
            </a:pPr>
            <a:endParaRPr lang="en-US" sz="2200" dirty="0" smtClean="0">
              <a:latin typeface="Georgia" pitchFamily="18" charset="0"/>
            </a:endParaRPr>
          </a:p>
          <a:p>
            <a:pPr lvl="1">
              <a:spcBef>
                <a:spcPts val="0"/>
              </a:spcBef>
            </a:pPr>
            <a:r>
              <a:rPr lang="en-US" sz="2200" dirty="0">
                <a:latin typeface="Georgia" pitchFamily="18" charset="0"/>
              </a:rPr>
              <a:t>d</a:t>
            </a:r>
            <a:r>
              <a:rPr lang="en-US" sz="2200" dirty="0" smtClean="0">
                <a:latin typeface="Georgia" pitchFamily="18" charset="0"/>
              </a:rPr>
              <a:t>ate to which the U.S. patent or published application is entitled to claim a right of priority or benefit under 35 U.S.C. 119, 120, 121, or 365 which describes the subject matter</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23</a:t>
            </a:fld>
            <a:endParaRPr lang="en-US" dirty="0"/>
          </a:p>
        </p:txBody>
      </p:sp>
    </p:spTree>
    <p:extLst>
      <p:ext uri="{BB962C8B-B14F-4D97-AF65-F5344CB8AC3E}">
        <p14:creationId xmlns:p14="http://schemas.microsoft.com/office/powerpoint/2010/main" val="274440624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t>35 U.S.C. 102(b)(2)(A): Non-inventor Disclosure Exception</a:t>
            </a:r>
            <a:endParaRPr lang="en-US" sz="3200" b="1" dirty="0"/>
          </a:p>
        </p:txBody>
      </p:sp>
      <p:sp>
        <p:nvSpPr>
          <p:cNvPr id="3" name="Content Placeholder 2"/>
          <p:cNvSpPr>
            <a:spLocks noGrp="1"/>
          </p:cNvSpPr>
          <p:nvPr>
            <p:ph idx="1"/>
          </p:nvPr>
        </p:nvSpPr>
        <p:spPr>
          <a:xfrm>
            <a:off x="533400" y="1676400"/>
            <a:ext cx="8229600" cy="4525963"/>
          </a:xfrm>
        </p:spPr>
        <p:txBody>
          <a:bodyPr/>
          <a:lstStyle/>
          <a:p>
            <a:r>
              <a:rPr lang="en-US" sz="2400" dirty="0" smtClean="0">
                <a:latin typeface="Georgia" pitchFamily="18" charset="0"/>
              </a:rPr>
              <a:t>First exception for prior art </a:t>
            </a:r>
            <a:r>
              <a:rPr lang="en-US" sz="2400" dirty="0">
                <a:latin typeface="Georgia" pitchFamily="18" charset="0"/>
              </a:rPr>
              <a:t>under 35 U.S.C. 102(a)(2) </a:t>
            </a:r>
            <a:r>
              <a:rPr lang="en-US" sz="2400" dirty="0" smtClean="0">
                <a:latin typeface="Georgia" pitchFamily="18" charset="0"/>
              </a:rPr>
              <a:t>found in 35 </a:t>
            </a:r>
            <a:r>
              <a:rPr lang="en-US" sz="2400" dirty="0">
                <a:latin typeface="Georgia" pitchFamily="18" charset="0"/>
              </a:rPr>
              <a:t>U.S.C. 102(b)(2</a:t>
            </a:r>
            <a:r>
              <a:rPr lang="en-US" sz="2400" dirty="0" smtClean="0">
                <a:latin typeface="Georgia" pitchFamily="18" charset="0"/>
              </a:rPr>
              <a:t>)(A)</a:t>
            </a:r>
          </a:p>
          <a:p>
            <a:pPr marL="0" indent="0">
              <a:buNone/>
            </a:pPr>
            <a:endParaRPr lang="en-US" sz="2400" dirty="0" smtClean="0">
              <a:latin typeface="Georgia" pitchFamily="18" charset="0"/>
            </a:endParaRPr>
          </a:p>
          <a:p>
            <a:r>
              <a:rPr lang="en-US" sz="2400" dirty="0" smtClean="0">
                <a:latin typeface="Georgia" pitchFamily="18" charset="0"/>
              </a:rPr>
              <a:t>A </a:t>
            </a:r>
            <a:r>
              <a:rPr lang="en-US" sz="2400" dirty="0">
                <a:latin typeface="Georgia" pitchFamily="18" charset="0"/>
              </a:rPr>
              <a:t>disclosure in an application or patent </a:t>
            </a:r>
            <a:r>
              <a:rPr lang="en-US" sz="2400" dirty="0" smtClean="0">
                <a:latin typeface="Georgia" pitchFamily="18" charset="0"/>
              </a:rPr>
              <a:t>shall </a:t>
            </a:r>
            <a:r>
              <a:rPr lang="en-US" sz="2400" dirty="0">
                <a:latin typeface="Georgia" pitchFamily="18" charset="0"/>
              </a:rPr>
              <a:t>not be prior art under 35 </a:t>
            </a:r>
            <a:r>
              <a:rPr lang="en-US" sz="2400" dirty="0" smtClean="0">
                <a:latin typeface="Georgia" pitchFamily="18" charset="0"/>
              </a:rPr>
              <a:t>U.S.C. </a:t>
            </a:r>
            <a:r>
              <a:rPr lang="en-US" sz="2400" dirty="0">
                <a:latin typeface="Georgia" pitchFamily="18" charset="0"/>
              </a:rPr>
              <a:t>102(a</a:t>
            </a:r>
            <a:r>
              <a:rPr lang="en-US" sz="2400" dirty="0" smtClean="0">
                <a:latin typeface="Georgia" pitchFamily="18" charset="0"/>
              </a:rPr>
              <a:t>)(2) </a:t>
            </a:r>
            <a:r>
              <a:rPr lang="en-US" sz="2400" dirty="0">
                <a:latin typeface="Georgia" pitchFamily="18" charset="0"/>
              </a:rPr>
              <a:t>if:</a:t>
            </a:r>
          </a:p>
          <a:p>
            <a:pPr lvl="2"/>
            <a:r>
              <a:rPr lang="en-US" dirty="0">
                <a:latin typeface="Georgia" pitchFamily="18" charset="0"/>
              </a:rPr>
              <a:t>t</a:t>
            </a:r>
            <a:r>
              <a:rPr lang="en-US" dirty="0" smtClean="0">
                <a:latin typeface="Georgia" pitchFamily="18" charset="0"/>
              </a:rPr>
              <a:t>he </a:t>
            </a:r>
            <a:r>
              <a:rPr lang="en-US" dirty="0">
                <a:latin typeface="Georgia" pitchFamily="18" charset="0"/>
              </a:rPr>
              <a:t>disclosure was </a:t>
            </a:r>
            <a:r>
              <a:rPr lang="en-US" dirty="0" smtClean="0">
                <a:latin typeface="Georgia" pitchFamily="18" charset="0"/>
              </a:rPr>
              <a:t>made</a:t>
            </a:r>
            <a:r>
              <a:rPr lang="en-US" dirty="0">
                <a:latin typeface="Georgia" pitchFamily="18" charset="0"/>
              </a:rPr>
              <a:t> </a:t>
            </a:r>
            <a:r>
              <a:rPr lang="en-US" dirty="0" smtClean="0">
                <a:latin typeface="Georgia" pitchFamily="18" charset="0"/>
              </a:rPr>
              <a:t>by </a:t>
            </a:r>
            <a:r>
              <a:rPr lang="en-US" dirty="0">
                <a:latin typeface="Georgia" pitchFamily="18" charset="0"/>
              </a:rPr>
              <a:t>another who obtained the subject matter directly or indirectly from </a:t>
            </a:r>
            <a:r>
              <a:rPr lang="en-US" dirty="0" smtClean="0">
                <a:latin typeface="Georgia" pitchFamily="18" charset="0"/>
              </a:rPr>
              <a:t>the </a:t>
            </a:r>
            <a:r>
              <a:rPr lang="en-US" dirty="0">
                <a:latin typeface="Georgia" pitchFamily="18" charset="0"/>
              </a:rPr>
              <a:t>inventor or joint </a:t>
            </a:r>
            <a:r>
              <a:rPr lang="en-US" dirty="0" smtClean="0">
                <a:latin typeface="Georgia" pitchFamily="18" charset="0"/>
              </a:rPr>
              <a:t>inventor</a:t>
            </a:r>
            <a:endParaRPr lang="en-US" dirty="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24</a:t>
            </a:fld>
            <a:endParaRPr lang="en-US" dirty="0"/>
          </a:p>
        </p:txBody>
      </p:sp>
    </p:spTree>
    <p:extLst>
      <p:ext uri="{BB962C8B-B14F-4D97-AF65-F5344CB8AC3E}">
        <p14:creationId xmlns:p14="http://schemas.microsoft.com/office/powerpoint/2010/main" val="377173217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200" b="1" dirty="0"/>
              <a:t>35 U.S.C. 102(b)(2</a:t>
            </a:r>
            <a:r>
              <a:rPr lang="en-US" sz="3200" b="1" dirty="0" smtClean="0"/>
              <a:t>)(B): Intervening Disclosures Exception</a:t>
            </a:r>
            <a:endParaRPr lang="en-US" sz="3200" b="1" dirty="0"/>
          </a:p>
        </p:txBody>
      </p:sp>
      <p:sp>
        <p:nvSpPr>
          <p:cNvPr id="3" name="Content Placeholder 2"/>
          <p:cNvSpPr>
            <a:spLocks noGrp="1"/>
          </p:cNvSpPr>
          <p:nvPr>
            <p:ph idx="1"/>
          </p:nvPr>
        </p:nvSpPr>
        <p:spPr>
          <a:xfrm>
            <a:off x="533400" y="1524000"/>
            <a:ext cx="8458200" cy="4525963"/>
          </a:xfrm>
        </p:spPr>
        <p:txBody>
          <a:bodyPr/>
          <a:lstStyle/>
          <a:p>
            <a:r>
              <a:rPr lang="en-US" sz="2400" dirty="0" smtClean="0">
                <a:latin typeface="Georgia" pitchFamily="18" charset="0"/>
              </a:rPr>
              <a:t>Second exception for </a:t>
            </a:r>
            <a:r>
              <a:rPr lang="en-US" sz="2400" dirty="0">
                <a:latin typeface="Georgia" pitchFamily="18" charset="0"/>
              </a:rPr>
              <a:t>prior art under 35 U.S.C. 102(a)(2) </a:t>
            </a:r>
            <a:r>
              <a:rPr lang="en-US" sz="2400" dirty="0" smtClean="0">
                <a:latin typeface="Georgia" pitchFamily="18" charset="0"/>
              </a:rPr>
              <a:t>found in U.S.C</a:t>
            </a:r>
            <a:r>
              <a:rPr lang="en-US" sz="2400" dirty="0">
                <a:latin typeface="Georgia" pitchFamily="18" charset="0"/>
              </a:rPr>
              <a:t>. 102(b)(2)(B</a:t>
            </a:r>
            <a:r>
              <a:rPr lang="en-US" sz="2400" dirty="0" smtClean="0">
                <a:latin typeface="Georgia" pitchFamily="18" charset="0"/>
              </a:rPr>
              <a:t>) </a:t>
            </a:r>
          </a:p>
          <a:p>
            <a:pPr marL="0" indent="0">
              <a:buNone/>
            </a:pPr>
            <a:endParaRPr lang="en-US" sz="2400" dirty="0">
              <a:latin typeface="Georgia" pitchFamily="18" charset="0"/>
            </a:endParaRPr>
          </a:p>
          <a:p>
            <a:r>
              <a:rPr lang="en-US" sz="2400" dirty="0" smtClean="0">
                <a:latin typeface="Georgia" pitchFamily="18" charset="0"/>
              </a:rPr>
              <a:t>A </a:t>
            </a:r>
            <a:r>
              <a:rPr lang="en-US" sz="2400" dirty="0">
                <a:latin typeface="Georgia" pitchFamily="18" charset="0"/>
              </a:rPr>
              <a:t>disclosure in an application or patent </a:t>
            </a:r>
            <a:r>
              <a:rPr lang="en-US" sz="2400" dirty="0" smtClean="0">
                <a:latin typeface="Georgia" pitchFamily="18" charset="0"/>
              </a:rPr>
              <a:t>shall </a:t>
            </a:r>
            <a:r>
              <a:rPr lang="en-US" sz="2400" dirty="0">
                <a:latin typeface="Georgia" pitchFamily="18" charset="0"/>
              </a:rPr>
              <a:t>not be prior art under 35 </a:t>
            </a:r>
            <a:r>
              <a:rPr lang="en-US" sz="2400" dirty="0" smtClean="0">
                <a:latin typeface="Georgia" pitchFamily="18" charset="0"/>
              </a:rPr>
              <a:t>U.S.C. </a:t>
            </a:r>
            <a:r>
              <a:rPr lang="en-US" sz="2400" dirty="0">
                <a:latin typeface="Georgia" pitchFamily="18" charset="0"/>
              </a:rPr>
              <a:t>102(a</a:t>
            </a:r>
            <a:r>
              <a:rPr lang="en-US" sz="2400" dirty="0" smtClean="0">
                <a:latin typeface="Georgia" pitchFamily="18" charset="0"/>
              </a:rPr>
              <a:t>)(2) if</a:t>
            </a:r>
            <a:r>
              <a:rPr lang="en-US" sz="2400" dirty="0">
                <a:latin typeface="Georgia" pitchFamily="18" charset="0"/>
              </a:rPr>
              <a:t>:</a:t>
            </a:r>
          </a:p>
          <a:p>
            <a:pPr lvl="2"/>
            <a:r>
              <a:rPr lang="en-US" dirty="0">
                <a:latin typeface="Georgia" pitchFamily="18" charset="0"/>
              </a:rPr>
              <a:t>t</a:t>
            </a:r>
            <a:r>
              <a:rPr lang="en-US" dirty="0" smtClean="0">
                <a:latin typeface="Georgia" pitchFamily="18" charset="0"/>
              </a:rPr>
              <a:t>he </a:t>
            </a:r>
            <a:r>
              <a:rPr lang="en-US" dirty="0">
                <a:latin typeface="Georgia" pitchFamily="18" charset="0"/>
              </a:rPr>
              <a:t>subject matter disclosed was, before such </a:t>
            </a:r>
            <a:r>
              <a:rPr lang="en-US" dirty="0" smtClean="0">
                <a:latin typeface="Georgia" pitchFamily="18" charset="0"/>
              </a:rPr>
              <a:t>subject matter was effectively filed, publicly </a:t>
            </a:r>
            <a:r>
              <a:rPr lang="en-US" dirty="0">
                <a:latin typeface="Georgia" pitchFamily="18" charset="0"/>
              </a:rPr>
              <a:t>disclosed </a:t>
            </a:r>
            <a:r>
              <a:rPr lang="en-US" dirty="0" smtClean="0">
                <a:latin typeface="Georgia" pitchFamily="18" charset="0"/>
              </a:rPr>
              <a:t>by:</a:t>
            </a:r>
            <a:endParaRPr lang="en-US" dirty="0">
              <a:latin typeface="Georgia" pitchFamily="18" charset="0"/>
            </a:endParaRPr>
          </a:p>
          <a:p>
            <a:pPr lvl="3"/>
            <a:r>
              <a:rPr lang="en-US" sz="2400" dirty="0" smtClean="0">
                <a:latin typeface="Georgia" pitchFamily="18" charset="0"/>
              </a:rPr>
              <a:t>the inventor or joint inventor; or </a:t>
            </a:r>
          </a:p>
          <a:p>
            <a:pPr lvl="3"/>
            <a:r>
              <a:rPr lang="en-US" sz="2400" dirty="0" smtClean="0">
                <a:latin typeface="Georgia" pitchFamily="18" charset="0"/>
              </a:rPr>
              <a:t>another </a:t>
            </a:r>
            <a:r>
              <a:rPr lang="en-US" sz="2400" dirty="0">
                <a:latin typeface="Georgia" pitchFamily="18" charset="0"/>
              </a:rPr>
              <a:t>who obtained the subject matter directly or indirectly from </a:t>
            </a:r>
            <a:r>
              <a:rPr lang="en-US" sz="2400" dirty="0" smtClean="0">
                <a:latin typeface="Georgia" pitchFamily="18" charset="0"/>
              </a:rPr>
              <a:t>the </a:t>
            </a:r>
            <a:r>
              <a:rPr lang="en-US" sz="2400" dirty="0">
                <a:latin typeface="Georgia" pitchFamily="18" charset="0"/>
              </a:rPr>
              <a:t>inventor or joint </a:t>
            </a:r>
            <a:r>
              <a:rPr lang="en-US" sz="2400" dirty="0" smtClean="0">
                <a:latin typeface="Georgia" pitchFamily="18" charset="0"/>
              </a:rPr>
              <a:t>inventor</a:t>
            </a: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25</a:t>
            </a:fld>
            <a:endParaRPr lang="en-US" dirty="0"/>
          </a:p>
        </p:txBody>
      </p:sp>
    </p:spTree>
    <p:extLst>
      <p:ext uri="{BB962C8B-B14F-4D97-AF65-F5344CB8AC3E}">
        <p14:creationId xmlns:p14="http://schemas.microsoft.com/office/powerpoint/2010/main" val="32554516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339" y="228600"/>
            <a:ext cx="7391400" cy="1143000"/>
          </a:xfrm>
          <a:solidFill>
            <a:srgbClr val="7030A0"/>
          </a:solidFill>
        </p:spPr>
        <p:txBody>
          <a:bodyPr/>
          <a:lstStyle/>
          <a:p>
            <a:r>
              <a:rPr lang="en-US" sz="3200" b="1" dirty="0"/>
              <a:t>35 U.S.C. 102(b)(2</a:t>
            </a:r>
            <a:r>
              <a:rPr lang="en-US" sz="3200" b="1" dirty="0" smtClean="0"/>
              <a:t>)(C): Commonly Owned Disclosure Exception</a:t>
            </a:r>
            <a:endParaRPr lang="en-US" sz="3200" b="1" dirty="0"/>
          </a:p>
        </p:txBody>
      </p:sp>
      <p:sp>
        <p:nvSpPr>
          <p:cNvPr id="3" name="Content Placeholder 2"/>
          <p:cNvSpPr>
            <a:spLocks noGrp="1"/>
          </p:cNvSpPr>
          <p:nvPr>
            <p:ph idx="1"/>
          </p:nvPr>
        </p:nvSpPr>
        <p:spPr>
          <a:xfrm>
            <a:off x="533400" y="1524000"/>
            <a:ext cx="8229600" cy="4525963"/>
          </a:xfrm>
        </p:spPr>
        <p:txBody>
          <a:bodyPr/>
          <a:lstStyle/>
          <a:p>
            <a:r>
              <a:rPr lang="en-US" sz="2200" dirty="0" smtClean="0">
                <a:latin typeface="Georgia" pitchFamily="18" charset="0"/>
              </a:rPr>
              <a:t>Third exception for prior art </a:t>
            </a:r>
            <a:r>
              <a:rPr lang="en-US" sz="2200" dirty="0">
                <a:latin typeface="Georgia" pitchFamily="18" charset="0"/>
              </a:rPr>
              <a:t>under 35 U.S.C. 102(a)(2) </a:t>
            </a:r>
            <a:r>
              <a:rPr lang="en-US" sz="2200" dirty="0" smtClean="0">
                <a:latin typeface="Georgia" pitchFamily="18" charset="0"/>
              </a:rPr>
              <a:t>found </a:t>
            </a:r>
            <a:r>
              <a:rPr lang="en-US" sz="2200" dirty="0">
                <a:latin typeface="Georgia" pitchFamily="18" charset="0"/>
              </a:rPr>
              <a:t>in 35 U.S.C. 102(b)(2)(C</a:t>
            </a:r>
            <a:r>
              <a:rPr lang="en-US" sz="2200" dirty="0" smtClean="0">
                <a:latin typeface="Georgia" pitchFamily="18" charset="0"/>
              </a:rPr>
              <a:t>) </a:t>
            </a:r>
            <a:endParaRPr lang="en-US" sz="2200" dirty="0">
              <a:latin typeface="Georgia" pitchFamily="18" charset="0"/>
            </a:endParaRPr>
          </a:p>
          <a:p>
            <a:endParaRPr lang="en-US" sz="2200" dirty="0" smtClean="0">
              <a:latin typeface="Georgia" pitchFamily="18" charset="0"/>
            </a:endParaRPr>
          </a:p>
          <a:p>
            <a:r>
              <a:rPr lang="en-US" sz="2200" dirty="0" smtClean="0">
                <a:latin typeface="Georgia" pitchFamily="18" charset="0"/>
              </a:rPr>
              <a:t>A disclosure made in an application or patent shall not be prior art </a:t>
            </a:r>
            <a:r>
              <a:rPr lang="en-US" sz="2200" dirty="0">
                <a:latin typeface="Georgia" pitchFamily="18" charset="0"/>
              </a:rPr>
              <a:t>under 35 </a:t>
            </a:r>
            <a:r>
              <a:rPr lang="en-US" sz="2200" dirty="0" smtClean="0">
                <a:latin typeface="Georgia" pitchFamily="18" charset="0"/>
              </a:rPr>
              <a:t>U.S.C. </a:t>
            </a:r>
            <a:r>
              <a:rPr lang="en-US" sz="2200" dirty="0">
                <a:latin typeface="Georgia" pitchFamily="18" charset="0"/>
              </a:rPr>
              <a:t>102(a)(2) </a:t>
            </a:r>
            <a:r>
              <a:rPr lang="en-US" sz="2200" dirty="0" smtClean="0">
                <a:latin typeface="Georgia" pitchFamily="18" charset="0"/>
              </a:rPr>
              <a:t>if:</a:t>
            </a:r>
          </a:p>
          <a:p>
            <a:pPr lvl="2"/>
            <a:r>
              <a:rPr lang="en-US" sz="2200" dirty="0">
                <a:latin typeface="Georgia" pitchFamily="18" charset="0"/>
              </a:rPr>
              <a:t>t</a:t>
            </a:r>
            <a:r>
              <a:rPr lang="en-US" sz="2200" dirty="0" smtClean="0">
                <a:latin typeface="Georgia" pitchFamily="18" charset="0"/>
              </a:rPr>
              <a:t>he subject matter and the claimed invention were </a:t>
            </a:r>
            <a:r>
              <a:rPr lang="en-US" sz="2200" b="1" dirty="0" smtClean="0">
                <a:solidFill>
                  <a:srgbClr val="FF0000"/>
                </a:solidFill>
                <a:latin typeface="Georgia" pitchFamily="18" charset="0"/>
              </a:rPr>
              <a:t>commonly owned or subject to an obligation of assignment </a:t>
            </a:r>
            <a:r>
              <a:rPr lang="en-US" sz="2200" dirty="0" smtClean="0">
                <a:latin typeface="Georgia" pitchFamily="18" charset="0"/>
              </a:rPr>
              <a:t>to the same person not later than the effective filing date of the claimed invention</a:t>
            </a:r>
          </a:p>
          <a:p>
            <a:pPr lvl="2"/>
            <a:endParaRPr lang="en-US" sz="2200" dirty="0">
              <a:latin typeface="Georgia" pitchFamily="18" charset="0"/>
            </a:endParaRPr>
          </a:p>
          <a:p>
            <a:r>
              <a:rPr lang="en-US" sz="2200" dirty="0" smtClean="0">
                <a:latin typeface="Georgia" pitchFamily="18" charset="0"/>
              </a:rPr>
              <a:t>Resembles pre-AIA 35 U.S.C. 103(c), but AIA disqualifies art for both novelty and obviousness whereas pre-AIA disqualified art only for obviousness</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26</a:t>
            </a:fld>
            <a:endParaRPr lang="en-US" dirty="0"/>
          </a:p>
        </p:txBody>
      </p:sp>
    </p:spTree>
    <p:extLst>
      <p:ext uri="{BB962C8B-B14F-4D97-AF65-F5344CB8AC3E}">
        <p14:creationId xmlns:p14="http://schemas.microsoft.com/office/powerpoint/2010/main" val="216752995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600" b="1" dirty="0"/>
              <a:t>Commonly </a:t>
            </a:r>
            <a:r>
              <a:rPr lang="en-US" sz="3600" b="1" dirty="0" smtClean="0"/>
              <a:t>Owned or Subject to Assignment</a:t>
            </a:r>
            <a:endParaRPr lang="en-US" sz="3600" dirty="0"/>
          </a:p>
        </p:txBody>
      </p:sp>
      <p:sp>
        <p:nvSpPr>
          <p:cNvPr id="3" name="Content Placeholder 2"/>
          <p:cNvSpPr>
            <a:spLocks noGrp="1"/>
          </p:cNvSpPr>
          <p:nvPr>
            <p:ph idx="1"/>
          </p:nvPr>
        </p:nvSpPr>
        <p:spPr/>
        <p:txBody>
          <a:bodyPr/>
          <a:lstStyle/>
          <a:p>
            <a:r>
              <a:rPr lang="en-US" dirty="0" smtClean="0">
                <a:latin typeface="Georgia" pitchFamily="18" charset="0"/>
              </a:rPr>
              <a:t>Applicant can establish common ownership or obligation of assignment by making a clear and conspicuous statement </a:t>
            </a:r>
          </a:p>
          <a:p>
            <a:pPr marL="0" indent="0">
              <a:buNone/>
            </a:pPr>
            <a:endParaRPr lang="en-US" dirty="0">
              <a:latin typeface="Georgia" pitchFamily="18" charset="0"/>
            </a:endParaRPr>
          </a:p>
          <a:p>
            <a:r>
              <a:rPr lang="en-US" dirty="0" smtClean="0">
                <a:latin typeface="Georgia" pitchFamily="18" charset="0"/>
              </a:rPr>
              <a:t>Corroborating evidence is not required </a:t>
            </a:r>
          </a:p>
          <a:p>
            <a:endParaRPr lang="en-US" dirty="0">
              <a:latin typeface="Georgia" pitchFamily="18" charset="0"/>
            </a:endParaRPr>
          </a:p>
          <a:p>
            <a:pPr marL="0" indent="0">
              <a:buNone/>
            </a:pPr>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27</a:t>
            </a:fld>
            <a:endParaRPr lang="en-US" dirty="0"/>
          </a:p>
        </p:txBody>
      </p:sp>
    </p:spTree>
    <p:extLst>
      <p:ext uri="{BB962C8B-B14F-4D97-AF65-F5344CB8AC3E}">
        <p14:creationId xmlns:p14="http://schemas.microsoft.com/office/powerpoint/2010/main" val="21882024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000" y="228600"/>
            <a:ext cx="7421999" cy="1143000"/>
          </a:xfrm>
          <a:solidFill>
            <a:srgbClr val="7030A0"/>
          </a:solidFill>
        </p:spPr>
        <p:txBody>
          <a:bodyPr/>
          <a:lstStyle/>
          <a:p>
            <a:r>
              <a:rPr lang="en-US" sz="2800" b="1" dirty="0"/>
              <a:t>35 U.S.C. </a:t>
            </a:r>
            <a:r>
              <a:rPr lang="en-US" sz="2800" b="1" dirty="0" smtClean="0"/>
              <a:t>102 (a)(2) &amp; (b)(2): Shorthand</a:t>
            </a:r>
            <a:endParaRPr lang="en-US" sz="2800" dirty="0"/>
          </a:p>
        </p:txBody>
      </p:sp>
      <p:graphicFrame>
        <p:nvGraphicFramePr>
          <p:cNvPr id="6" name="Content Placeholder 5" descr="&quot;&quot;"/>
          <p:cNvGraphicFramePr>
            <a:graphicFrameLocks noGrp="1"/>
          </p:cNvGraphicFramePr>
          <p:nvPr>
            <p:ph idx="1"/>
            <p:extLst>
              <p:ext uri="{D42A27DB-BD31-4B8C-83A1-F6EECF244321}">
                <p14:modId xmlns:p14="http://schemas.microsoft.com/office/powerpoint/2010/main" val="4217027527"/>
              </p:ext>
            </p:extLst>
          </p:nvPr>
        </p:nvGraphicFramePr>
        <p:xfrm>
          <a:off x="304800" y="1524000"/>
          <a:ext cx="8686800" cy="4343400"/>
        </p:xfrm>
        <a:graphic>
          <a:graphicData uri="http://schemas.openxmlformats.org/drawingml/2006/table">
            <a:tbl>
              <a:tblPr firstRow="1" bandRow="1">
                <a:effectLst>
                  <a:innerShdw blurRad="114300">
                    <a:prstClr val="black"/>
                  </a:innerShdw>
                </a:effectLst>
                <a:tableStyleId>{5C22544A-7EE6-4342-B048-85BDC9FD1C3A}</a:tableStyleId>
              </a:tblPr>
              <a:tblGrid>
                <a:gridCol w="1318532"/>
                <a:gridCol w="2094139"/>
                <a:gridCol w="5274129"/>
              </a:tblGrid>
              <a:tr h="352618">
                <a:tc>
                  <a:txBody>
                    <a:bodyPr/>
                    <a:lstStyle/>
                    <a:p>
                      <a:pPr algn="ctr"/>
                      <a:r>
                        <a:rPr lang="en-US" dirty="0" smtClean="0">
                          <a:solidFill>
                            <a:srgbClr val="FFFF00"/>
                          </a:solidFill>
                        </a:rPr>
                        <a:t>Provision</a:t>
                      </a:r>
                      <a:endParaRPr lang="en-US" dirty="0">
                        <a:solidFill>
                          <a:srgbClr val="FFFF00"/>
                        </a:solidFill>
                      </a:endParaRPr>
                    </a:p>
                  </a:txBody>
                  <a:tcPr/>
                </a:tc>
                <a:tc>
                  <a:txBody>
                    <a:bodyPr/>
                    <a:lstStyle/>
                    <a:p>
                      <a:pPr algn="ctr"/>
                      <a:r>
                        <a:rPr lang="en-US" dirty="0" smtClean="0">
                          <a:solidFill>
                            <a:srgbClr val="FFFF00"/>
                          </a:solidFill>
                        </a:rPr>
                        <a:t>Function</a:t>
                      </a:r>
                      <a:endParaRPr lang="en-US" dirty="0">
                        <a:solidFill>
                          <a:srgbClr val="FFFF00"/>
                        </a:solidFill>
                      </a:endParaRPr>
                    </a:p>
                  </a:txBody>
                  <a:tcPr/>
                </a:tc>
                <a:tc>
                  <a:txBody>
                    <a:bodyPr/>
                    <a:lstStyle/>
                    <a:p>
                      <a:pPr algn="ctr"/>
                      <a:r>
                        <a:rPr lang="en-US" dirty="0" smtClean="0">
                          <a:solidFill>
                            <a:srgbClr val="FFFF00"/>
                          </a:solidFill>
                        </a:rPr>
                        <a:t>Language</a:t>
                      </a:r>
                      <a:endParaRPr lang="en-US" dirty="0">
                        <a:solidFill>
                          <a:srgbClr val="FFFF00"/>
                        </a:solidFill>
                      </a:endParaRPr>
                    </a:p>
                  </a:txBody>
                  <a:tcPr/>
                </a:tc>
              </a:tr>
              <a:tr h="1539240">
                <a:tc>
                  <a:txBody>
                    <a:bodyPr/>
                    <a:lstStyle/>
                    <a:p>
                      <a:r>
                        <a:rPr lang="en-US" sz="1600" dirty="0" smtClean="0">
                          <a:latin typeface="Georgia" pitchFamily="18" charset="0"/>
                        </a:rPr>
                        <a:t>102(a)(2)</a:t>
                      </a:r>
                      <a:endParaRPr lang="en-US" sz="1600" dirty="0">
                        <a:latin typeface="Georgia" pitchFamily="18" charset="0"/>
                      </a:endParaRPr>
                    </a:p>
                  </a:txBody>
                  <a:tcPr/>
                </a:tc>
                <a:tc>
                  <a:txBody>
                    <a:bodyPr/>
                    <a:lstStyle/>
                    <a:p>
                      <a:pPr marL="285750" indent="-285750">
                        <a:buFont typeface="Arial" pitchFamily="34" charset="0"/>
                        <a:buChar char="•"/>
                      </a:pPr>
                      <a:r>
                        <a:rPr lang="en-US" sz="1600" dirty="0" smtClean="0">
                          <a:latin typeface="Georgia" pitchFamily="18" charset="0"/>
                        </a:rPr>
                        <a:t>Creates</a:t>
                      </a:r>
                      <a:r>
                        <a:rPr lang="en-US" sz="1600" baseline="0" dirty="0" smtClean="0">
                          <a:latin typeface="Georgia" pitchFamily="18" charset="0"/>
                        </a:rPr>
                        <a:t> prior art</a:t>
                      </a:r>
                    </a:p>
                    <a:p>
                      <a:pPr marL="285750" indent="-285750">
                        <a:buFont typeface="Arial" pitchFamily="34" charset="0"/>
                        <a:buChar char="•"/>
                      </a:pPr>
                      <a:endParaRPr lang="en-US" sz="1600" baseline="0" dirty="0" smtClean="0">
                        <a:latin typeface="Georgia" pitchFamily="18" charset="0"/>
                      </a:endParaRPr>
                    </a:p>
                  </a:txBody>
                  <a:tcPr/>
                </a:tc>
                <a:tc>
                  <a:txBody>
                    <a:bodyPr/>
                    <a:lstStyle/>
                    <a:p>
                      <a:r>
                        <a:rPr lang="en-US" sz="1600" dirty="0" smtClean="0">
                          <a:latin typeface="Georgia" pitchFamily="18" charset="0"/>
                        </a:rPr>
                        <a:t>Invention was effectively filed by third party before the effective filing date of the claimed invention by</a:t>
                      </a:r>
                      <a:r>
                        <a:rPr lang="en-US" sz="1600" baseline="0" dirty="0" smtClean="0">
                          <a:latin typeface="Georgia" pitchFamily="18" charset="0"/>
                        </a:rPr>
                        <a:t> inventor</a:t>
                      </a:r>
                      <a:r>
                        <a:rPr lang="en-US" sz="1600" dirty="0" smtClean="0">
                          <a:latin typeface="Georgia" pitchFamily="18" charset="0"/>
                        </a:rPr>
                        <a:t>:</a:t>
                      </a:r>
                    </a:p>
                    <a:p>
                      <a:pPr marL="285750" indent="-285750">
                        <a:buFont typeface="Arial" pitchFamily="34" charset="0"/>
                        <a:buChar char="•"/>
                      </a:pPr>
                      <a:r>
                        <a:rPr lang="en-US" sz="1600" dirty="0" smtClean="0">
                          <a:latin typeface="Georgia" pitchFamily="18" charset="0"/>
                        </a:rPr>
                        <a:t>U.S. Patents</a:t>
                      </a:r>
                    </a:p>
                    <a:p>
                      <a:pPr marL="285750" indent="-285750">
                        <a:buFont typeface="Arial" pitchFamily="34" charset="0"/>
                        <a:buChar char="•"/>
                      </a:pPr>
                      <a:r>
                        <a:rPr lang="en-US" sz="1600" dirty="0" smtClean="0">
                          <a:latin typeface="Georgia" pitchFamily="18" charset="0"/>
                        </a:rPr>
                        <a:t>U.S. Patent Application Publications</a:t>
                      </a:r>
                    </a:p>
                    <a:p>
                      <a:pPr marL="285750" indent="-285750">
                        <a:buFont typeface="Arial" pitchFamily="34" charset="0"/>
                        <a:buChar char="•"/>
                      </a:pPr>
                      <a:r>
                        <a:rPr lang="en-US" sz="1600" dirty="0" smtClean="0">
                          <a:latin typeface="Georgia" pitchFamily="18" charset="0"/>
                        </a:rPr>
                        <a:t>WIPO Publications</a:t>
                      </a:r>
                    </a:p>
                  </a:txBody>
                  <a:tcPr/>
                </a:tc>
              </a:tr>
              <a:tr h="2285999">
                <a:tc>
                  <a:txBody>
                    <a:bodyPr/>
                    <a:lstStyle/>
                    <a:p>
                      <a:r>
                        <a:rPr lang="en-US" sz="1400" dirty="0" smtClean="0">
                          <a:latin typeface="Georgia" pitchFamily="18" charset="0"/>
                        </a:rPr>
                        <a:t>102(b)(2)</a:t>
                      </a:r>
                      <a:endParaRPr lang="en-US" sz="1400" dirty="0">
                        <a:latin typeface="Georgia" pitchFamily="18"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Georgia" pitchFamily="18" charset="0"/>
                        </a:rPr>
                        <a:t>Gives 3 exceptions</a:t>
                      </a:r>
                      <a:r>
                        <a:rPr lang="en-US" sz="1400" baseline="0" dirty="0" smtClean="0">
                          <a:latin typeface="Georgia" pitchFamily="18" charset="0"/>
                        </a:rPr>
                        <a:t> prior art</a:t>
                      </a:r>
                      <a:endParaRPr lang="en-US" sz="1400" dirty="0" smtClean="0">
                        <a:latin typeface="Georgia" pitchFamily="18" charset="0"/>
                      </a:endParaRPr>
                    </a:p>
                    <a:p>
                      <a:endParaRPr lang="en-US" sz="1400" dirty="0">
                        <a:latin typeface="Georgia" pitchFamily="18" charset="0"/>
                      </a:endParaRPr>
                    </a:p>
                  </a:txBody>
                  <a:tcPr/>
                </a:tc>
                <a:tc>
                  <a:txBody>
                    <a:bodyPr/>
                    <a:lstStyle/>
                    <a:p>
                      <a:r>
                        <a:rPr lang="en-US" sz="1400" dirty="0" smtClean="0">
                          <a:latin typeface="Georgia" pitchFamily="18" charset="0"/>
                        </a:rPr>
                        <a:t>Not prior art if earlier disclosure</a:t>
                      </a:r>
                      <a:r>
                        <a:rPr lang="en-US" sz="1400" baseline="0" dirty="0" smtClean="0">
                          <a:latin typeface="Georgia" pitchFamily="18" charset="0"/>
                        </a:rPr>
                        <a:t> </a:t>
                      </a:r>
                      <a:r>
                        <a:rPr lang="en-US" sz="1400" dirty="0" smtClean="0">
                          <a:latin typeface="Georgia" pitchFamily="18" charset="0"/>
                        </a:rPr>
                        <a:t>made by third party who obtained the subject matter directly or indirectly from either the inventor or joint inventor</a:t>
                      </a:r>
                    </a:p>
                    <a:p>
                      <a:pPr marL="285750" indent="-285750">
                        <a:buFont typeface="Arial" pitchFamily="34" charset="0"/>
                        <a:buChar char="•"/>
                      </a:pPr>
                      <a:endParaRPr lang="en-US" sz="1400" dirty="0" smtClean="0">
                        <a:latin typeface="Georgia" pitchFamily="18" charset="0"/>
                      </a:endParaRPr>
                    </a:p>
                    <a:p>
                      <a:pPr marL="0" indent="0">
                        <a:buFont typeface="Arial" pitchFamily="34" charset="0"/>
                        <a:buNone/>
                      </a:pPr>
                      <a:r>
                        <a:rPr lang="en-US" sz="1400" dirty="0" smtClean="0">
                          <a:latin typeface="Georgia" pitchFamily="18" charset="0"/>
                        </a:rPr>
                        <a:t>Not prior art if INVENTOR </a:t>
                      </a:r>
                      <a:r>
                        <a:rPr lang="en-US" sz="1400" baseline="0" dirty="0" smtClean="0">
                          <a:latin typeface="Georgia" pitchFamily="18" charset="0"/>
                        </a:rPr>
                        <a:t>disclosed the subject matter before another effective filing date </a:t>
                      </a:r>
                    </a:p>
                    <a:p>
                      <a:pPr marL="285750" marR="0" lvl="2"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smtClean="0">
                        <a:latin typeface="Georgia" pitchFamily="18" charset="0"/>
                      </a:endParaRPr>
                    </a:p>
                    <a:p>
                      <a:pPr marL="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latin typeface="Georgia" pitchFamily="18" charset="0"/>
                        </a:rPr>
                        <a:t>Not prior art if subject matter disclosed by a third party and the claimed invention were commonly owned or subject to an obligation of assignment to the same person not later than the effective filing date of the claimed invention </a:t>
                      </a:r>
                    </a:p>
                  </a:txBody>
                  <a:tcPr/>
                </a:tc>
              </a:tr>
            </a:tbl>
          </a:graphicData>
        </a:graphic>
      </p:graphicFrame>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28</a:t>
            </a:fld>
            <a:endParaRPr lang="en-US" dirty="0">
              <a:solidFill>
                <a:srgbClr val="273C56"/>
              </a:solidFill>
            </a:endParaRPr>
          </a:p>
        </p:txBody>
      </p:sp>
      <p:sp>
        <p:nvSpPr>
          <p:cNvPr id="7" name="Oval 6" descr="&quot;&quot;"/>
          <p:cNvSpPr/>
          <p:nvPr/>
        </p:nvSpPr>
        <p:spPr bwMode="auto">
          <a:xfrm>
            <a:off x="3985189" y="1988321"/>
            <a:ext cx="4297110" cy="12192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3" name="TextBox 2"/>
          <p:cNvSpPr txBox="1"/>
          <p:nvPr/>
        </p:nvSpPr>
        <p:spPr>
          <a:xfrm>
            <a:off x="4572000" y="2253414"/>
            <a:ext cx="3048000" cy="954107"/>
          </a:xfrm>
          <a:prstGeom prst="rect">
            <a:avLst/>
          </a:prstGeom>
          <a:noFill/>
        </p:spPr>
        <p:txBody>
          <a:bodyPr wrap="square" rtlCol="0">
            <a:spAutoFit/>
          </a:bodyPr>
          <a:lstStyle/>
          <a:p>
            <a:pPr algn="ctr"/>
            <a:r>
              <a:rPr lang="en-US" sz="1400" b="1" dirty="0">
                <a:solidFill>
                  <a:srgbClr val="FFFF00"/>
                </a:solidFill>
              </a:rPr>
              <a:t>Prior Filed </a:t>
            </a:r>
            <a:r>
              <a:rPr lang="en-US" sz="1400" b="1" dirty="0" smtClean="0">
                <a:solidFill>
                  <a:srgbClr val="FFFF00"/>
                </a:solidFill>
              </a:rPr>
              <a:t>U.S. Patents, U.S. Patent Applications, and WIPO Published Applications </a:t>
            </a:r>
            <a:br>
              <a:rPr lang="en-US" sz="1400" b="1" dirty="0" smtClean="0">
                <a:solidFill>
                  <a:srgbClr val="FFFF00"/>
                </a:solidFill>
              </a:rPr>
            </a:br>
            <a:endParaRPr lang="en-US" sz="1400" b="1" dirty="0">
              <a:solidFill>
                <a:srgbClr val="FFFF00"/>
              </a:solidFill>
            </a:endParaRPr>
          </a:p>
        </p:txBody>
      </p:sp>
      <p:pic>
        <p:nvPicPr>
          <p:cNvPr id="8" name="Picture 2" descr="&quot;&quot;"/>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3058" y="3429000"/>
            <a:ext cx="2540950" cy="79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quot;&quot;"/>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2855" y="4222592"/>
            <a:ext cx="2540950" cy="79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quot;&quot;"/>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5401" y="4919990"/>
            <a:ext cx="2540950" cy="79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05727" y="3671907"/>
            <a:ext cx="2415611" cy="307777"/>
          </a:xfrm>
          <a:prstGeom prst="rect">
            <a:avLst/>
          </a:prstGeom>
          <a:noFill/>
        </p:spPr>
        <p:txBody>
          <a:bodyPr wrap="square" rtlCol="0">
            <a:spAutoFit/>
          </a:bodyPr>
          <a:lstStyle/>
          <a:p>
            <a:pPr algn="ctr"/>
            <a:r>
              <a:rPr lang="en-US" sz="1400" b="1" dirty="0" smtClean="0">
                <a:solidFill>
                  <a:srgbClr val="FFFF00"/>
                </a:solidFill>
              </a:rPr>
              <a:t>Non-inventor Disclosures</a:t>
            </a:r>
            <a:endParaRPr lang="en-US" sz="1400" b="1" dirty="0">
              <a:solidFill>
                <a:srgbClr val="FFFF00"/>
              </a:solidFill>
            </a:endParaRPr>
          </a:p>
        </p:txBody>
      </p:sp>
      <p:sp>
        <p:nvSpPr>
          <p:cNvPr id="12" name="TextBox 11"/>
          <p:cNvSpPr txBox="1"/>
          <p:nvPr/>
        </p:nvSpPr>
        <p:spPr>
          <a:xfrm>
            <a:off x="6284008" y="5055176"/>
            <a:ext cx="2415611" cy="523220"/>
          </a:xfrm>
          <a:prstGeom prst="rect">
            <a:avLst/>
          </a:prstGeom>
          <a:noFill/>
        </p:spPr>
        <p:txBody>
          <a:bodyPr wrap="square" rtlCol="0">
            <a:spAutoFit/>
          </a:bodyPr>
          <a:lstStyle/>
          <a:p>
            <a:pPr algn="ctr"/>
            <a:r>
              <a:rPr lang="en-US" sz="1400" b="1" dirty="0" smtClean="0">
                <a:solidFill>
                  <a:srgbClr val="FFFF00"/>
                </a:solidFill>
              </a:rPr>
              <a:t>Commonly Owned Disclosures</a:t>
            </a:r>
            <a:endParaRPr lang="en-US" sz="1400" b="1" dirty="0">
              <a:solidFill>
                <a:srgbClr val="FFFF00"/>
              </a:solidFill>
            </a:endParaRPr>
          </a:p>
        </p:txBody>
      </p:sp>
      <p:sp>
        <p:nvSpPr>
          <p:cNvPr id="13" name="TextBox 12"/>
          <p:cNvSpPr txBox="1"/>
          <p:nvPr/>
        </p:nvSpPr>
        <p:spPr>
          <a:xfrm>
            <a:off x="4825524" y="4465499"/>
            <a:ext cx="2415611" cy="307777"/>
          </a:xfrm>
          <a:prstGeom prst="rect">
            <a:avLst/>
          </a:prstGeom>
          <a:noFill/>
        </p:spPr>
        <p:txBody>
          <a:bodyPr wrap="square" rtlCol="0">
            <a:spAutoFit/>
          </a:bodyPr>
          <a:lstStyle/>
          <a:p>
            <a:pPr algn="ctr"/>
            <a:r>
              <a:rPr lang="en-US" sz="1400" b="1" dirty="0" smtClean="0">
                <a:solidFill>
                  <a:srgbClr val="FFFF00"/>
                </a:solidFill>
              </a:rPr>
              <a:t>Intervening Disclosures</a:t>
            </a:r>
            <a:endParaRPr lang="en-US" sz="1400" b="1" dirty="0">
              <a:solidFill>
                <a:srgbClr val="FFFF00"/>
              </a:solidFill>
            </a:endParaRPr>
          </a:p>
        </p:txBody>
      </p:sp>
    </p:spTree>
    <p:extLst>
      <p:ext uri="{BB962C8B-B14F-4D97-AF65-F5344CB8AC3E}">
        <p14:creationId xmlns:p14="http://schemas.microsoft.com/office/powerpoint/2010/main" val="1989666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4</a:t>
            </a:r>
            <a:endParaRPr lang="en-US" sz="3200" b="1" dirty="0">
              <a:solidFill>
                <a:schemeClr val="bg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29</a:t>
            </a:fld>
            <a:endParaRPr lang="en-US" dirty="0">
              <a:solidFill>
                <a:prstClr val="black">
                  <a:tint val="75000"/>
                </a:prstClr>
              </a:solidFill>
            </a:endParaRPr>
          </a:p>
        </p:txBody>
      </p:sp>
      <p:cxnSp>
        <p:nvCxnSpPr>
          <p:cNvPr id="7" name="Straight Arrow Connector 6" descr="timeline"/>
          <p:cNvCxnSpPr/>
          <p:nvPr/>
        </p:nvCxnSpPr>
        <p:spPr>
          <a:xfrm>
            <a:off x="802907" y="283662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00400" y="3244334"/>
            <a:ext cx="1828799" cy="923330"/>
          </a:xfrm>
          <a:prstGeom prst="rect">
            <a:avLst/>
          </a:prstGeom>
          <a:noFill/>
        </p:spPr>
        <p:txBody>
          <a:bodyPr wrap="square" rtlCol="0">
            <a:spAutoFit/>
          </a:bodyPr>
          <a:lstStyle/>
          <a:p>
            <a:r>
              <a:rPr lang="en-US" b="1" dirty="0" smtClean="0">
                <a:solidFill>
                  <a:srgbClr val="0000FF"/>
                </a:solidFill>
              </a:rPr>
              <a:t>B files patent application claiming X</a:t>
            </a:r>
            <a:endParaRPr lang="en-US" b="1" dirty="0">
              <a:solidFill>
                <a:srgbClr val="0000FF"/>
              </a:solidFill>
            </a:endParaRPr>
          </a:p>
        </p:txBody>
      </p:sp>
      <p:sp>
        <p:nvSpPr>
          <p:cNvPr id="17" name="TextBox 16"/>
          <p:cNvSpPr txBox="1"/>
          <p:nvPr/>
        </p:nvSpPr>
        <p:spPr>
          <a:xfrm>
            <a:off x="6554603" y="3283289"/>
            <a:ext cx="1903597" cy="923330"/>
          </a:xfrm>
          <a:prstGeom prst="rect">
            <a:avLst/>
          </a:prstGeom>
          <a:noFill/>
        </p:spPr>
        <p:txBody>
          <a:bodyPr wrap="square" rtlCol="0">
            <a:spAutoFit/>
          </a:bodyPr>
          <a:lstStyle/>
          <a:p>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9" name="TextBox 18"/>
          <p:cNvSpPr txBox="1"/>
          <p:nvPr/>
        </p:nvSpPr>
        <p:spPr>
          <a:xfrm>
            <a:off x="6610350" y="220980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1" name="Straight Connector 20" descr="event 2"/>
          <p:cNvCxnSpPr/>
          <p:nvPr/>
        </p:nvCxnSpPr>
        <p:spPr>
          <a:xfrm>
            <a:off x="73152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marker 1"/>
          <p:cNvCxnSpPr/>
          <p:nvPr/>
        </p:nvCxnSpPr>
        <p:spPr>
          <a:xfrm>
            <a:off x="3886199" y="2605195"/>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txBox="1">
            <a:spLocks/>
          </p:cNvSpPr>
          <p:nvPr/>
        </p:nvSpPr>
        <p:spPr>
          <a:xfrm>
            <a:off x="432334" y="4825224"/>
            <a:ext cx="8406865"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latin typeface="Georgia" pitchFamily="18" charset="0"/>
              </a:rPr>
              <a:t>B</a:t>
            </a:r>
            <a:r>
              <a:rPr lang="en-US" sz="2000" dirty="0" smtClean="0">
                <a:latin typeface="Georgia" pitchFamily="18" charset="0"/>
              </a:rPr>
              <a:t>’s patent application is prior art under 102 (a)(</a:t>
            </a:r>
            <a:r>
              <a:rPr lang="en-US" sz="2000" dirty="0">
                <a:latin typeface="Georgia" pitchFamily="18" charset="0"/>
              </a:rPr>
              <a:t>2), but knocked out by the exception in </a:t>
            </a:r>
            <a:r>
              <a:rPr lang="en-US" sz="2000" dirty="0" smtClean="0">
                <a:latin typeface="Georgia" pitchFamily="18" charset="0"/>
              </a:rPr>
              <a:t>102(b)(</a:t>
            </a:r>
            <a:r>
              <a:rPr lang="en-US" sz="2000" dirty="0">
                <a:latin typeface="Georgia" pitchFamily="18" charset="0"/>
              </a:rPr>
              <a:t>2</a:t>
            </a:r>
            <a:r>
              <a:rPr lang="en-US" sz="2000" dirty="0" smtClean="0">
                <a:latin typeface="Georgia" pitchFamily="18" charset="0"/>
              </a:rPr>
              <a:t>)(A) </a:t>
            </a:r>
            <a:r>
              <a:rPr lang="en-US" sz="2000" dirty="0">
                <a:latin typeface="Georgia" pitchFamily="18" charset="0"/>
              </a:rPr>
              <a:t>as a </a:t>
            </a:r>
            <a:r>
              <a:rPr lang="en-US" sz="2000" dirty="0" smtClean="0">
                <a:latin typeface="Georgia" pitchFamily="18" charset="0"/>
              </a:rPr>
              <a:t>non-inventor disclosure if non-inventor B obtained X from inventor A</a:t>
            </a:r>
          </a:p>
          <a:p>
            <a:pPr marL="0" indent="0">
              <a:buNone/>
            </a:pPr>
            <a:endParaRPr lang="en-US" sz="2000" dirty="0" smtClean="0">
              <a:latin typeface="Georgia" pitchFamily="18" charset="0"/>
            </a:endParaRPr>
          </a:p>
          <a:p>
            <a:endParaRPr lang="en-US" dirty="0" smtClean="0">
              <a:latin typeface="Georgia" pitchFamily="18" charset="0"/>
            </a:endParaRPr>
          </a:p>
          <a:p>
            <a:endParaRPr lang="en-US" dirty="0"/>
          </a:p>
        </p:txBody>
      </p:sp>
      <p:sp>
        <p:nvSpPr>
          <p:cNvPr id="23" name="TextBox 22"/>
          <p:cNvSpPr txBox="1"/>
          <p:nvPr/>
        </p:nvSpPr>
        <p:spPr>
          <a:xfrm>
            <a:off x="3200400" y="2223436"/>
            <a:ext cx="1600200" cy="307777"/>
          </a:xfrm>
          <a:prstGeom prst="rect">
            <a:avLst/>
          </a:prstGeom>
          <a:noFill/>
        </p:spPr>
        <p:txBody>
          <a:bodyPr wrap="square" rtlCol="0">
            <a:spAutoFit/>
          </a:bodyPr>
          <a:lstStyle/>
          <a:p>
            <a:r>
              <a:rPr lang="en-US" sz="1400" b="1" dirty="0" smtClean="0">
                <a:solidFill>
                  <a:srgbClr val="0000FF"/>
                </a:solidFill>
              </a:rPr>
              <a:t>June 15, 2014</a:t>
            </a:r>
            <a:endParaRPr lang="en-US" sz="1400" b="1" dirty="0">
              <a:solidFill>
                <a:srgbClr val="0000FF"/>
              </a:solidFill>
            </a:endParaRPr>
          </a:p>
        </p:txBody>
      </p:sp>
    </p:spTree>
    <p:extLst>
      <p:ext uri="{BB962C8B-B14F-4D97-AF65-F5344CB8AC3E}">
        <p14:creationId xmlns:p14="http://schemas.microsoft.com/office/powerpoint/2010/main" val="25524497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p:spPr>
        <p:txBody>
          <a:bodyPr/>
          <a:lstStyle/>
          <a:p>
            <a:r>
              <a:rPr lang="en-US" b="1" dirty="0" smtClean="0"/>
              <a:t>USPTO Implementation Principles</a:t>
            </a:r>
            <a:endParaRPr lang="en-US" b="1" dirty="0"/>
          </a:p>
        </p:txBody>
      </p:sp>
      <p:sp>
        <p:nvSpPr>
          <p:cNvPr id="3" name="Content Placeholder 2"/>
          <p:cNvSpPr>
            <a:spLocks noGrp="1"/>
          </p:cNvSpPr>
          <p:nvPr>
            <p:ph idx="1"/>
          </p:nvPr>
        </p:nvSpPr>
        <p:spPr>
          <a:xfrm>
            <a:off x="685800" y="1752600"/>
            <a:ext cx="8077200" cy="4800600"/>
          </a:xfrm>
        </p:spPr>
        <p:txBody>
          <a:bodyPr/>
          <a:lstStyle/>
          <a:p>
            <a:r>
              <a:rPr lang="en-US" dirty="0" smtClean="0">
                <a:latin typeface="Georgia" pitchFamily="18" charset="0"/>
              </a:rPr>
              <a:t>Joint effort with patent </a:t>
            </a:r>
            <a:r>
              <a:rPr lang="en-US" dirty="0">
                <a:latin typeface="Georgia" pitchFamily="18" charset="0"/>
              </a:rPr>
              <a:t>c</a:t>
            </a:r>
            <a:r>
              <a:rPr lang="en-US" dirty="0" smtClean="0">
                <a:latin typeface="Georgia" pitchFamily="18" charset="0"/>
              </a:rPr>
              <a:t>ommunity</a:t>
            </a:r>
          </a:p>
          <a:p>
            <a:endParaRPr lang="en-US" dirty="0" smtClean="0">
              <a:latin typeface="Georgia" pitchFamily="18" charset="0"/>
            </a:endParaRPr>
          </a:p>
          <a:p>
            <a:r>
              <a:rPr lang="en-US" dirty="0" smtClean="0">
                <a:latin typeface="Georgia" pitchFamily="18" charset="0"/>
              </a:rPr>
              <a:t>Transparency in rulemaking</a:t>
            </a:r>
          </a:p>
          <a:p>
            <a:pPr marL="0" indent="0">
              <a:buNone/>
            </a:pPr>
            <a:endParaRPr lang="en-US" dirty="0" smtClean="0">
              <a:latin typeface="Georgia" pitchFamily="18" charset="0"/>
            </a:endParaRPr>
          </a:p>
          <a:p>
            <a:pPr marL="0" indent="0">
              <a:buNone/>
            </a:pPr>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pPr/>
              <a:t>3</a:t>
            </a:fld>
            <a:endParaRPr lang="en-US" dirty="0"/>
          </a:p>
        </p:txBody>
      </p:sp>
    </p:spTree>
    <p:extLst>
      <p:ext uri="{BB962C8B-B14F-4D97-AF65-F5344CB8AC3E}">
        <p14:creationId xmlns:p14="http://schemas.microsoft.com/office/powerpoint/2010/main" val="98545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5</a:t>
            </a:r>
            <a:endParaRPr lang="en-US" sz="3200" b="1" dirty="0">
              <a:solidFill>
                <a:schemeClr val="bg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30</a:t>
            </a:fld>
            <a:endParaRPr lang="en-US" dirty="0">
              <a:solidFill>
                <a:prstClr val="black">
                  <a:tint val="75000"/>
                </a:prstClr>
              </a:solidFill>
            </a:endParaRPr>
          </a:p>
        </p:txBody>
      </p:sp>
      <p:cxnSp>
        <p:nvCxnSpPr>
          <p:cNvPr id="7" name="Straight Arrow Connector 6" descr="timeline"/>
          <p:cNvCxnSpPr/>
          <p:nvPr/>
        </p:nvCxnSpPr>
        <p:spPr>
          <a:xfrm>
            <a:off x="802907" y="283662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29000" y="3257600"/>
            <a:ext cx="1828799" cy="923330"/>
          </a:xfrm>
          <a:prstGeom prst="rect">
            <a:avLst/>
          </a:prstGeom>
          <a:noFill/>
        </p:spPr>
        <p:txBody>
          <a:bodyPr wrap="square" rtlCol="0">
            <a:spAutoFit/>
          </a:bodyPr>
          <a:lstStyle/>
          <a:p>
            <a:pPr algn="ctr"/>
            <a:r>
              <a:rPr lang="en-US" b="1" dirty="0" smtClean="0">
                <a:solidFill>
                  <a:srgbClr val="0000FF"/>
                </a:solidFill>
              </a:rPr>
              <a:t>B files patent application claiming X</a:t>
            </a:r>
            <a:endParaRPr lang="en-US" b="1" dirty="0">
              <a:solidFill>
                <a:srgbClr val="0000FF"/>
              </a:solidFill>
            </a:endParaRPr>
          </a:p>
        </p:txBody>
      </p:sp>
      <p:sp>
        <p:nvSpPr>
          <p:cNvPr id="17" name="TextBox 16"/>
          <p:cNvSpPr txBox="1"/>
          <p:nvPr/>
        </p:nvSpPr>
        <p:spPr>
          <a:xfrm>
            <a:off x="6554603" y="3283289"/>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9" name="TextBox 18"/>
          <p:cNvSpPr txBox="1"/>
          <p:nvPr/>
        </p:nvSpPr>
        <p:spPr>
          <a:xfrm>
            <a:off x="6610350" y="220980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1" name="Straight Connector 20" descr="event 3"/>
          <p:cNvCxnSpPr/>
          <p:nvPr/>
        </p:nvCxnSpPr>
        <p:spPr>
          <a:xfrm>
            <a:off x="73152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event 2"/>
          <p:cNvCxnSpPr/>
          <p:nvPr/>
        </p:nvCxnSpPr>
        <p:spPr>
          <a:xfrm>
            <a:off x="40386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txBox="1">
            <a:spLocks/>
          </p:cNvSpPr>
          <p:nvPr/>
        </p:nvSpPr>
        <p:spPr>
          <a:xfrm>
            <a:off x="432334" y="4825224"/>
            <a:ext cx="8406865"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latin typeface="Georgia" pitchFamily="18" charset="0"/>
              </a:rPr>
              <a:t>B</a:t>
            </a:r>
            <a:r>
              <a:rPr lang="en-US" sz="2000" dirty="0" smtClean="0">
                <a:latin typeface="Georgia" pitchFamily="18" charset="0"/>
              </a:rPr>
              <a:t>’s patent application is prior art under 102 (a)(</a:t>
            </a:r>
            <a:r>
              <a:rPr lang="en-US" sz="2000" dirty="0">
                <a:latin typeface="Georgia" pitchFamily="18" charset="0"/>
              </a:rPr>
              <a:t>2), but knocked out by the exception in </a:t>
            </a:r>
            <a:r>
              <a:rPr lang="en-US" sz="2000" dirty="0" smtClean="0">
                <a:latin typeface="Georgia" pitchFamily="18" charset="0"/>
              </a:rPr>
              <a:t>102(b)(</a:t>
            </a:r>
            <a:r>
              <a:rPr lang="en-US" sz="2000" dirty="0">
                <a:latin typeface="Georgia" pitchFamily="18" charset="0"/>
              </a:rPr>
              <a:t>2</a:t>
            </a:r>
            <a:r>
              <a:rPr lang="en-US" sz="2000" dirty="0" smtClean="0">
                <a:latin typeface="Georgia" pitchFamily="18" charset="0"/>
              </a:rPr>
              <a:t>)(B) </a:t>
            </a:r>
            <a:r>
              <a:rPr lang="en-US" sz="2000" dirty="0">
                <a:latin typeface="Georgia" pitchFamily="18" charset="0"/>
              </a:rPr>
              <a:t>as </a:t>
            </a:r>
            <a:r>
              <a:rPr lang="en-US" sz="2000" dirty="0" smtClean="0">
                <a:latin typeface="Georgia" pitchFamily="18" charset="0"/>
              </a:rPr>
              <a:t>an intervening disclosure</a:t>
            </a:r>
          </a:p>
          <a:p>
            <a:endParaRPr lang="en-US" sz="2000" dirty="0">
              <a:latin typeface="Georgia" pitchFamily="18" charset="0"/>
            </a:endParaRPr>
          </a:p>
          <a:p>
            <a:r>
              <a:rPr lang="en-US" sz="2000" dirty="0" smtClean="0">
                <a:latin typeface="Georgia" pitchFamily="18" charset="0"/>
              </a:rPr>
              <a:t>A’s </a:t>
            </a:r>
            <a:r>
              <a:rPr lang="en-US" sz="2000" dirty="0">
                <a:latin typeface="Georgia" pitchFamily="18" charset="0"/>
              </a:rPr>
              <a:t>publication is prior art under 102 (a)(1), but </a:t>
            </a:r>
            <a:r>
              <a:rPr lang="en-US" sz="2000" dirty="0" smtClean="0">
                <a:latin typeface="Georgia" pitchFamily="18" charset="0"/>
              </a:rPr>
              <a:t>knocked </a:t>
            </a:r>
            <a:r>
              <a:rPr lang="en-US" sz="2000" dirty="0">
                <a:latin typeface="Georgia" pitchFamily="18" charset="0"/>
              </a:rPr>
              <a:t>out by the exception in 102(b)(1)(A) </a:t>
            </a:r>
            <a:r>
              <a:rPr lang="en-US" sz="2000" dirty="0" smtClean="0">
                <a:latin typeface="Georgia" pitchFamily="18" charset="0"/>
              </a:rPr>
              <a:t>if made within the grace period</a:t>
            </a:r>
          </a:p>
          <a:p>
            <a:pPr marL="0" indent="0">
              <a:buNone/>
            </a:pPr>
            <a:endParaRPr lang="en-US" sz="2000" dirty="0" smtClean="0">
              <a:latin typeface="Georgia" pitchFamily="18" charset="0"/>
            </a:endParaRPr>
          </a:p>
          <a:p>
            <a:endParaRPr lang="en-US" dirty="0" smtClean="0">
              <a:latin typeface="Georgia" pitchFamily="18" charset="0"/>
            </a:endParaRPr>
          </a:p>
          <a:p>
            <a:endParaRPr lang="en-US" dirty="0"/>
          </a:p>
        </p:txBody>
      </p:sp>
      <p:sp>
        <p:nvSpPr>
          <p:cNvPr id="23" name="TextBox 22"/>
          <p:cNvSpPr txBox="1"/>
          <p:nvPr/>
        </p:nvSpPr>
        <p:spPr>
          <a:xfrm>
            <a:off x="3333750" y="2223436"/>
            <a:ext cx="1619250" cy="307777"/>
          </a:xfrm>
          <a:prstGeom prst="rect">
            <a:avLst/>
          </a:prstGeom>
          <a:noFill/>
        </p:spPr>
        <p:txBody>
          <a:bodyPr wrap="square" rtlCol="0">
            <a:spAutoFit/>
          </a:bodyPr>
          <a:lstStyle/>
          <a:p>
            <a:r>
              <a:rPr lang="en-US" sz="1400" b="1" dirty="0" smtClean="0">
                <a:solidFill>
                  <a:srgbClr val="0000FF"/>
                </a:solidFill>
              </a:rPr>
              <a:t>June 15, 2014</a:t>
            </a:r>
            <a:endParaRPr lang="en-US" sz="1400" b="1" dirty="0">
              <a:solidFill>
                <a:srgbClr val="0000FF"/>
              </a:solidFill>
            </a:endParaRPr>
          </a:p>
        </p:txBody>
      </p:sp>
      <p:sp>
        <p:nvSpPr>
          <p:cNvPr id="13" name="TextBox 12"/>
          <p:cNvSpPr txBox="1"/>
          <p:nvPr/>
        </p:nvSpPr>
        <p:spPr>
          <a:xfrm>
            <a:off x="815741" y="3300921"/>
            <a:ext cx="1903597" cy="646331"/>
          </a:xfrm>
          <a:prstGeom prst="rect">
            <a:avLst/>
          </a:prstGeom>
          <a:noFill/>
        </p:spPr>
        <p:txBody>
          <a:bodyPr wrap="square" rtlCol="0">
            <a:spAutoFit/>
          </a:bodyPr>
          <a:lstStyle/>
          <a:p>
            <a:pPr algn="ctr"/>
            <a:r>
              <a:rPr lang="en-US" b="1" dirty="0" smtClean="0">
                <a:solidFill>
                  <a:srgbClr val="0000FF"/>
                </a:solidFill>
              </a:rPr>
              <a:t>A publishes </a:t>
            </a:r>
            <a:br>
              <a:rPr lang="en-US" b="1" dirty="0" smtClean="0">
                <a:solidFill>
                  <a:srgbClr val="0000FF"/>
                </a:solidFill>
              </a:rPr>
            </a:br>
            <a:r>
              <a:rPr lang="en-US" b="1" dirty="0" smtClean="0">
                <a:solidFill>
                  <a:srgbClr val="0000FF"/>
                </a:solidFill>
              </a:rPr>
              <a:t>on X</a:t>
            </a:r>
            <a:endParaRPr lang="en-US" b="1" dirty="0">
              <a:solidFill>
                <a:srgbClr val="0000FF"/>
              </a:solidFill>
            </a:endParaRPr>
          </a:p>
        </p:txBody>
      </p:sp>
      <p:cxnSp>
        <p:nvCxnSpPr>
          <p:cNvPr id="14" name="Straight Connector 13" descr="marker 1"/>
          <p:cNvCxnSpPr/>
          <p:nvPr/>
        </p:nvCxnSpPr>
        <p:spPr>
          <a:xfrm>
            <a:off x="15240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9150" y="2192955"/>
            <a:ext cx="1619250" cy="307777"/>
          </a:xfrm>
          <a:prstGeom prst="rect">
            <a:avLst/>
          </a:prstGeom>
          <a:noFill/>
        </p:spPr>
        <p:txBody>
          <a:bodyPr wrap="square" rtlCol="0">
            <a:spAutoFit/>
          </a:bodyPr>
          <a:lstStyle/>
          <a:p>
            <a:r>
              <a:rPr lang="en-US" sz="1400" b="1" dirty="0" smtClean="0">
                <a:solidFill>
                  <a:srgbClr val="0000FF"/>
                </a:solidFill>
              </a:rPr>
              <a:t>January 15, 2014</a:t>
            </a:r>
            <a:endParaRPr lang="en-US" sz="1400" b="1" dirty="0">
              <a:solidFill>
                <a:srgbClr val="0000FF"/>
              </a:solidFill>
            </a:endParaRPr>
          </a:p>
        </p:txBody>
      </p:sp>
    </p:spTree>
    <p:extLst>
      <p:ext uri="{BB962C8B-B14F-4D97-AF65-F5344CB8AC3E}">
        <p14:creationId xmlns:p14="http://schemas.microsoft.com/office/powerpoint/2010/main" val="28022206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6</a:t>
            </a:r>
            <a:endParaRPr lang="en-US" sz="3200" b="1" dirty="0">
              <a:solidFill>
                <a:schemeClr val="bg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31</a:t>
            </a:fld>
            <a:endParaRPr lang="en-US" dirty="0">
              <a:solidFill>
                <a:prstClr val="black">
                  <a:tint val="75000"/>
                </a:prstClr>
              </a:solidFill>
            </a:endParaRPr>
          </a:p>
        </p:txBody>
      </p:sp>
      <p:cxnSp>
        <p:nvCxnSpPr>
          <p:cNvPr id="7" name="Straight Arrow Connector 6" descr="timeline"/>
          <p:cNvCxnSpPr/>
          <p:nvPr/>
        </p:nvCxnSpPr>
        <p:spPr>
          <a:xfrm>
            <a:off x="802907" y="283662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45318" y="3420449"/>
            <a:ext cx="1828799" cy="1200329"/>
          </a:xfrm>
          <a:prstGeom prst="rect">
            <a:avLst/>
          </a:prstGeom>
          <a:noFill/>
        </p:spPr>
        <p:txBody>
          <a:bodyPr wrap="square" rtlCol="0">
            <a:spAutoFit/>
          </a:bodyPr>
          <a:lstStyle/>
          <a:p>
            <a:pPr algn="ctr"/>
            <a:r>
              <a:rPr lang="en-US" b="1" dirty="0" smtClean="0">
                <a:solidFill>
                  <a:srgbClr val="0000FF"/>
                </a:solidFill>
              </a:rPr>
              <a:t>B files patent application claiming </a:t>
            </a:r>
            <a:br>
              <a:rPr lang="en-US" b="1" dirty="0" smtClean="0">
                <a:solidFill>
                  <a:srgbClr val="0000FF"/>
                </a:solidFill>
              </a:rPr>
            </a:br>
            <a:r>
              <a:rPr lang="en-US" b="1" dirty="0" smtClean="0">
                <a:solidFill>
                  <a:srgbClr val="0000FF"/>
                </a:solidFill>
              </a:rPr>
              <a:t>X and Y</a:t>
            </a:r>
            <a:endParaRPr lang="en-US" b="1" dirty="0">
              <a:solidFill>
                <a:srgbClr val="0000FF"/>
              </a:solidFill>
            </a:endParaRPr>
          </a:p>
        </p:txBody>
      </p:sp>
      <p:sp>
        <p:nvSpPr>
          <p:cNvPr id="17" name="TextBox 16"/>
          <p:cNvSpPr txBox="1"/>
          <p:nvPr/>
        </p:nvSpPr>
        <p:spPr>
          <a:xfrm>
            <a:off x="6538559" y="3429000"/>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9" name="TextBox 18"/>
          <p:cNvSpPr txBox="1"/>
          <p:nvPr/>
        </p:nvSpPr>
        <p:spPr>
          <a:xfrm>
            <a:off x="6610350" y="220980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1" name="Straight Connector 20" descr="event 3"/>
          <p:cNvCxnSpPr/>
          <p:nvPr/>
        </p:nvCxnSpPr>
        <p:spPr>
          <a:xfrm>
            <a:off x="73152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event 2"/>
          <p:cNvCxnSpPr/>
          <p:nvPr/>
        </p:nvCxnSpPr>
        <p:spPr>
          <a:xfrm>
            <a:off x="40386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txBox="1">
            <a:spLocks/>
          </p:cNvSpPr>
          <p:nvPr/>
        </p:nvSpPr>
        <p:spPr>
          <a:xfrm>
            <a:off x="432334" y="4652621"/>
            <a:ext cx="8406865"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latin typeface="Georgia" pitchFamily="18" charset="0"/>
              </a:rPr>
              <a:t>B</a:t>
            </a:r>
            <a:r>
              <a:rPr lang="en-US" sz="2000" dirty="0" smtClean="0">
                <a:latin typeface="Georgia" pitchFamily="18" charset="0"/>
              </a:rPr>
              <a:t>’s patent application is prior art under 102 (a)(</a:t>
            </a:r>
            <a:r>
              <a:rPr lang="en-US" sz="2000" dirty="0">
                <a:latin typeface="Georgia" pitchFamily="18" charset="0"/>
              </a:rPr>
              <a:t>2), but knocked out by the exception in </a:t>
            </a:r>
            <a:r>
              <a:rPr lang="en-US" sz="2000" dirty="0" smtClean="0">
                <a:latin typeface="Georgia" pitchFamily="18" charset="0"/>
              </a:rPr>
              <a:t>102(b)(</a:t>
            </a:r>
            <a:r>
              <a:rPr lang="en-US" sz="2000" dirty="0">
                <a:latin typeface="Georgia" pitchFamily="18" charset="0"/>
              </a:rPr>
              <a:t>2</a:t>
            </a:r>
            <a:r>
              <a:rPr lang="en-US" sz="2000" dirty="0" smtClean="0">
                <a:latin typeface="Georgia" pitchFamily="18" charset="0"/>
              </a:rPr>
              <a:t>)(B) </a:t>
            </a:r>
            <a:r>
              <a:rPr lang="en-US" sz="2000" dirty="0">
                <a:latin typeface="Georgia" pitchFamily="18" charset="0"/>
              </a:rPr>
              <a:t>as </a:t>
            </a:r>
            <a:r>
              <a:rPr lang="en-US" sz="2000" dirty="0" smtClean="0">
                <a:latin typeface="Georgia" pitchFamily="18" charset="0"/>
              </a:rPr>
              <a:t>an intervening disclosure for subject matter X.  B’s patent application is prior art </a:t>
            </a:r>
            <a:r>
              <a:rPr lang="en-US" sz="2000" dirty="0">
                <a:latin typeface="Georgia" pitchFamily="18" charset="0"/>
              </a:rPr>
              <a:t>as to subject matter Y </a:t>
            </a:r>
            <a:r>
              <a:rPr lang="en-US" sz="2000" dirty="0" smtClean="0">
                <a:latin typeface="Georgia" pitchFamily="18" charset="0"/>
              </a:rPr>
              <a:t>per proposed rule</a:t>
            </a:r>
          </a:p>
          <a:p>
            <a:r>
              <a:rPr lang="en-US" sz="2000" dirty="0">
                <a:latin typeface="Georgia" pitchFamily="18" charset="0"/>
              </a:rPr>
              <a:t>A’s publication is prior art under 102 (a)(1), but knocked out by the exception in 102(b)(1)(A) if made within the </a:t>
            </a:r>
            <a:r>
              <a:rPr lang="en-US" sz="2000" dirty="0" smtClean="0">
                <a:latin typeface="Georgia" pitchFamily="18" charset="0"/>
              </a:rPr>
              <a:t>grace </a:t>
            </a:r>
            <a:r>
              <a:rPr lang="en-US" sz="2000" dirty="0">
                <a:latin typeface="Georgia" pitchFamily="18" charset="0"/>
              </a:rPr>
              <a:t>period</a:t>
            </a:r>
          </a:p>
          <a:p>
            <a:endParaRPr lang="en-US" sz="2000" dirty="0">
              <a:latin typeface="Georgia" pitchFamily="18" charset="0"/>
            </a:endParaRPr>
          </a:p>
          <a:p>
            <a:pPr marL="0" indent="0">
              <a:buNone/>
            </a:pPr>
            <a:endParaRPr lang="en-US" sz="2000" dirty="0" smtClean="0">
              <a:latin typeface="Georgia" pitchFamily="18" charset="0"/>
            </a:endParaRPr>
          </a:p>
          <a:p>
            <a:pPr marL="0" indent="0">
              <a:buNone/>
            </a:pPr>
            <a:endParaRPr lang="en-US" sz="2000" dirty="0" smtClean="0">
              <a:latin typeface="Georgia" pitchFamily="18" charset="0"/>
            </a:endParaRPr>
          </a:p>
          <a:p>
            <a:endParaRPr lang="en-US" dirty="0" smtClean="0">
              <a:latin typeface="Georgia" pitchFamily="18" charset="0"/>
            </a:endParaRPr>
          </a:p>
          <a:p>
            <a:endParaRPr lang="en-US" dirty="0"/>
          </a:p>
        </p:txBody>
      </p:sp>
      <p:sp>
        <p:nvSpPr>
          <p:cNvPr id="23" name="TextBox 22"/>
          <p:cNvSpPr txBox="1"/>
          <p:nvPr/>
        </p:nvSpPr>
        <p:spPr>
          <a:xfrm>
            <a:off x="3333750" y="2223436"/>
            <a:ext cx="1695450" cy="307777"/>
          </a:xfrm>
          <a:prstGeom prst="rect">
            <a:avLst/>
          </a:prstGeom>
          <a:noFill/>
        </p:spPr>
        <p:txBody>
          <a:bodyPr wrap="square" rtlCol="0">
            <a:spAutoFit/>
          </a:bodyPr>
          <a:lstStyle/>
          <a:p>
            <a:r>
              <a:rPr lang="en-US" sz="1400" b="1" dirty="0" smtClean="0">
                <a:solidFill>
                  <a:srgbClr val="0000FF"/>
                </a:solidFill>
              </a:rPr>
              <a:t>June 15, 2014</a:t>
            </a:r>
            <a:endParaRPr lang="en-US" sz="1400" b="1" dirty="0">
              <a:solidFill>
                <a:srgbClr val="0000FF"/>
              </a:solidFill>
            </a:endParaRPr>
          </a:p>
        </p:txBody>
      </p:sp>
      <p:sp>
        <p:nvSpPr>
          <p:cNvPr id="13" name="TextBox 12"/>
          <p:cNvSpPr txBox="1"/>
          <p:nvPr/>
        </p:nvSpPr>
        <p:spPr>
          <a:xfrm>
            <a:off x="572201" y="3420449"/>
            <a:ext cx="1903597" cy="646331"/>
          </a:xfrm>
          <a:prstGeom prst="rect">
            <a:avLst/>
          </a:prstGeom>
          <a:noFill/>
        </p:spPr>
        <p:txBody>
          <a:bodyPr wrap="square" rtlCol="0">
            <a:spAutoFit/>
          </a:bodyPr>
          <a:lstStyle/>
          <a:p>
            <a:pPr algn="ctr"/>
            <a:r>
              <a:rPr lang="en-US" b="1" dirty="0" smtClean="0">
                <a:solidFill>
                  <a:srgbClr val="0000FF"/>
                </a:solidFill>
              </a:rPr>
              <a:t>A publishes </a:t>
            </a:r>
            <a:br>
              <a:rPr lang="en-US" b="1" dirty="0" smtClean="0">
                <a:solidFill>
                  <a:srgbClr val="0000FF"/>
                </a:solidFill>
              </a:rPr>
            </a:br>
            <a:r>
              <a:rPr lang="en-US" b="1" dirty="0" smtClean="0">
                <a:solidFill>
                  <a:srgbClr val="0000FF"/>
                </a:solidFill>
              </a:rPr>
              <a:t>on X</a:t>
            </a:r>
            <a:endParaRPr lang="en-US" b="1" dirty="0">
              <a:solidFill>
                <a:srgbClr val="0000FF"/>
              </a:solidFill>
            </a:endParaRPr>
          </a:p>
        </p:txBody>
      </p:sp>
      <p:cxnSp>
        <p:nvCxnSpPr>
          <p:cNvPr id="14" name="Straight Connector 13" descr="marker 1"/>
          <p:cNvCxnSpPr/>
          <p:nvPr/>
        </p:nvCxnSpPr>
        <p:spPr>
          <a:xfrm>
            <a:off x="15240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9150" y="2192955"/>
            <a:ext cx="1656648" cy="307777"/>
          </a:xfrm>
          <a:prstGeom prst="rect">
            <a:avLst/>
          </a:prstGeom>
          <a:noFill/>
        </p:spPr>
        <p:txBody>
          <a:bodyPr wrap="square" rtlCol="0">
            <a:spAutoFit/>
          </a:bodyPr>
          <a:lstStyle/>
          <a:p>
            <a:r>
              <a:rPr lang="en-US" sz="1400" b="1" dirty="0" smtClean="0">
                <a:solidFill>
                  <a:srgbClr val="0000FF"/>
                </a:solidFill>
              </a:rPr>
              <a:t>January 15, 2014</a:t>
            </a:r>
            <a:endParaRPr lang="en-US" sz="1400" b="1" dirty="0">
              <a:solidFill>
                <a:srgbClr val="0000FF"/>
              </a:solidFill>
            </a:endParaRPr>
          </a:p>
        </p:txBody>
      </p:sp>
    </p:spTree>
    <p:extLst>
      <p:ext uri="{BB962C8B-B14F-4D97-AF65-F5344CB8AC3E}">
        <p14:creationId xmlns:p14="http://schemas.microsoft.com/office/powerpoint/2010/main" val="201905909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7</a:t>
            </a:r>
            <a:endParaRPr lang="en-US" sz="3200" b="1" dirty="0">
              <a:solidFill>
                <a:schemeClr val="bg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32</a:t>
            </a:fld>
            <a:endParaRPr lang="en-US" dirty="0">
              <a:solidFill>
                <a:prstClr val="black">
                  <a:tint val="75000"/>
                </a:prstClr>
              </a:solidFill>
            </a:endParaRPr>
          </a:p>
        </p:txBody>
      </p:sp>
      <p:cxnSp>
        <p:nvCxnSpPr>
          <p:cNvPr id="7" name="Straight Arrow Connector 6" descr="timeline"/>
          <p:cNvCxnSpPr/>
          <p:nvPr/>
        </p:nvCxnSpPr>
        <p:spPr>
          <a:xfrm>
            <a:off x="802907" y="283662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31708" y="3420448"/>
            <a:ext cx="1828799" cy="1200329"/>
          </a:xfrm>
          <a:prstGeom prst="rect">
            <a:avLst/>
          </a:prstGeom>
          <a:noFill/>
        </p:spPr>
        <p:txBody>
          <a:bodyPr wrap="square" rtlCol="0">
            <a:spAutoFit/>
          </a:bodyPr>
          <a:lstStyle/>
          <a:p>
            <a:pPr algn="ctr"/>
            <a:r>
              <a:rPr lang="en-US" b="1" dirty="0">
                <a:solidFill>
                  <a:srgbClr val="0000FF"/>
                </a:solidFill>
              </a:rPr>
              <a:t>B invents X and assigns to Company </a:t>
            </a:r>
          </a:p>
          <a:p>
            <a:pPr algn="ctr"/>
            <a:endParaRPr lang="en-US" b="1" dirty="0">
              <a:solidFill>
                <a:srgbClr val="0000FF"/>
              </a:solidFill>
            </a:endParaRPr>
          </a:p>
        </p:txBody>
      </p:sp>
      <p:sp>
        <p:nvSpPr>
          <p:cNvPr id="17" name="TextBox 16"/>
          <p:cNvSpPr txBox="1"/>
          <p:nvPr/>
        </p:nvSpPr>
        <p:spPr>
          <a:xfrm>
            <a:off x="6538559" y="3429000"/>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9" name="TextBox 18"/>
          <p:cNvSpPr txBox="1"/>
          <p:nvPr/>
        </p:nvSpPr>
        <p:spPr>
          <a:xfrm>
            <a:off x="6610350" y="220980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1" name="Straight Connector 20"/>
          <p:cNvCxnSpPr/>
          <p:nvPr/>
        </p:nvCxnSpPr>
        <p:spPr>
          <a:xfrm>
            <a:off x="73152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event 2"/>
          <p:cNvCxnSpPr/>
          <p:nvPr/>
        </p:nvCxnSpPr>
        <p:spPr>
          <a:xfrm>
            <a:off x="3352800" y="2651316"/>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txBox="1">
            <a:spLocks/>
          </p:cNvSpPr>
          <p:nvPr/>
        </p:nvSpPr>
        <p:spPr>
          <a:xfrm>
            <a:off x="432334" y="4825224"/>
            <a:ext cx="8406865"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latin typeface="Georgia" pitchFamily="18" charset="0"/>
              </a:rPr>
              <a:t>B</a:t>
            </a:r>
            <a:r>
              <a:rPr lang="en-US" sz="2000" dirty="0" smtClean="0">
                <a:latin typeface="Georgia" pitchFamily="18" charset="0"/>
              </a:rPr>
              <a:t>’s patent application is prior art under 102 (a)(</a:t>
            </a:r>
            <a:r>
              <a:rPr lang="en-US" sz="2000" dirty="0">
                <a:latin typeface="Georgia" pitchFamily="18" charset="0"/>
              </a:rPr>
              <a:t>2), but knocked out by the exception in </a:t>
            </a:r>
            <a:r>
              <a:rPr lang="en-US" sz="2000" dirty="0" smtClean="0">
                <a:latin typeface="Georgia" pitchFamily="18" charset="0"/>
              </a:rPr>
              <a:t>102(b)(</a:t>
            </a:r>
            <a:r>
              <a:rPr lang="en-US" sz="2000" dirty="0">
                <a:latin typeface="Georgia" pitchFamily="18" charset="0"/>
              </a:rPr>
              <a:t>2</a:t>
            </a:r>
            <a:r>
              <a:rPr lang="en-US" sz="2000" dirty="0" smtClean="0">
                <a:latin typeface="Georgia" pitchFamily="18" charset="0"/>
              </a:rPr>
              <a:t>)(C) </a:t>
            </a:r>
            <a:r>
              <a:rPr lang="en-US" sz="2000" dirty="0">
                <a:latin typeface="Georgia" pitchFamily="18" charset="0"/>
              </a:rPr>
              <a:t>as </a:t>
            </a:r>
            <a:r>
              <a:rPr lang="en-US" sz="2000" dirty="0" smtClean="0">
                <a:latin typeface="Georgia" pitchFamily="18" charset="0"/>
              </a:rPr>
              <a:t>a commonly owned disclosure</a:t>
            </a:r>
          </a:p>
          <a:p>
            <a:pPr marL="0" indent="0">
              <a:buNone/>
            </a:pPr>
            <a:endParaRPr lang="en-US" sz="2000" dirty="0" smtClean="0">
              <a:latin typeface="Georgia" pitchFamily="18" charset="0"/>
            </a:endParaRPr>
          </a:p>
          <a:p>
            <a:endParaRPr lang="en-US" dirty="0" smtClean="0">
              <a:latin typeface="Georgia" pitchFamily="18" charset="0"/>
            </a:endParaRPr>
          </a:p>
          <a:p>
            <a:endParaRPr lang="en-US" dirty="0"/>
          </a:p>
        </p:txBody>
      </p:sp>
      <p:sp>
        <p:nvSpPr>
          <p:cNvPr id="23" name="TextBox 22"/>
          <p:cNvSpPr txBox="1"/>
          <p:nvPr/>
        </p:nvSpPr>
        <p:spPr>
          <a:xfrm>
            <a:off x="2743200" y="2231456"/>
            <a:ext cx="1409700" cy="307777"/>
          </a:xfrm>
          <a:prstGeom prst="rect">
            <a:avLst/>
          </a:prstGeom>
          <a:noFill/>
        </p:spPr>
        <p:txBody>
          <a:bodyPr wrap="square" rtlCol="0">
            <a:spAutoFit/>
          </a:bodyPr>
          <a:lstStyle/>
          <a:p>
            <a:r>
              <a:rPr lang="en-US" sz="1400" b="1" dirty="0" smtClean="0">
                <a:solidFill>
                  <a:srgbClr val="0000FF"/>
                </a:solidFill>
              </a:rPr>
              <a:t>May 15, 2014</a:t>
            </a:r>
            <a:endParaRPr lang="en-US" sz="1400" b="1" dirty="0">
              <a:solidFill>
                <a:srgbClr val="0000FF"/>
              </a:solidFill>
            </a:endParaRPr>
          </a:p>
        </p:txBody>
      </p:sp>
      <p:sp>
        <p:nvSpPr>
          <p:cNvPr id="13" name="TextBox 12"/>
          <p:cNvSpPr txBox="1"/>
          <p:nvPr/>
        </p:nvSpPr>
        <p:spPr>
          <a:xfrm>
            <a:off x="572201" y="3420449"/>
            <a:ext cx="1903597" cy="923330"/>
          </a:xfrm>
          <a:prstGeom prst="rect">
            <a:avLst/>
          </a:prstGeom>
          <a:noFill/>
        </p:spPr>
        <p:txBody>
          <a:bodyPr wrap="square" rtlCol="0">
            <a:spAutoFit/>
          </a:bodyPr>
          <a:lstStyle/>
          <a:p>
            <a:pPr algn="ctr"/>
            <a:r>
              <a:rPr lang="en-US" b="1" dirty="0" smtClean="0">
                <a:solidFill>
                  <a:srgbClr val="0000FF"/>
                </a:solidFill>
              </a:rPr>
              <a:t>A invents X and assigns to Company </a:t>
            </a:r>
            <a:endParaRPr lang="en-US" b="1" dirty="0">
              <a:solidFill>
                <a:srgbClr val="0000FF"/>
              </a:solidFill>
            </a:endParaRPr>
          </a:p>
        </p:txBody>
      </p:sp>
      <p:cxnSp>
        <p:nvCxnSpPr>
          <p:cNvPr id="14" name="Straight Connector 13" descr="marker 1"/>
          <p:cNvCxnSpPr/>
          <p:nvPr/>
        </p:nvCxnSpPr>
        <p:spPr>
          <a:xfrm>
            <a:off x="15240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907" y="2231456"/>
            <a:ext cx="1656648" cy="307777"/>
          </a:xfrm>
          <a:prstGeom prst="rect">
            <a:avLst/>
          </a:prstGeom>
          <a:noFill/>
        </p:spPr>
        <p:txBody>
          <a:bodyPr wrap="square" rtlCol="0">
            <a:spAutoFit/>
          </a:bodyPr>
          <a:lstStyle/>
          <a:p>
            <a:r>
              <a:rPr lang="en-US" sz="1400" b="1" dirty="0" smtClean="0">
                <a:solidFill>
                  <a:srgbClr val="0000FF"/>
                </a:solidFill>
              </a:rPr>
              <a:t>March 15, 2014</a:t>
            </a:r>
            <a:endParaRPr lang="en-US" sz="1400" b="1" dirty="0">
              <a:solidFill>
                <a:srgbClr val="0000FF"/>
              </a:solidFill>
            </a:endParaRPr>
          </a:p>
        </p:txBody>
      </p:sp>
      <p:cxnSp>
        <p:nvCxnSpPr>
          <p:cNvPr id="18" name="Straight Connector 17"/>
          <p:cNvCxnSpPr/>
          <p:nvPr/>
        </p:nvCxnSpPr>
        <p:spPr>
          <a:xfrm>
            <a:off x="5562600" y="2651316"/>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10801" y="3413229"/>
            <a:ext cx="1903597" cy="923330"/>
          </a:xfrm>
          <a:prstGeom prst="rect">
            <a:avLst/>
          </a:prstGeom>
          <a:noFill/>
        </p:spPr>
        <p:txBody>
          <a:bodyPr wrap="square" rtlCol="0">
            <a:spAutoFit/>
          </a:bodyPr>
          <a:lstStyle/>
          <a:p>
            <a:pPr algn="ctr"/>
            <a:r>
              <a:rPr lang="en-US" b="1" dirty="0" smtClean="0">
                <a:solidFill>
                  <a:srgbClr val="0000FF"/>
                </a:solidFill>
              </a:rPr>
              <a:t>B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24" name="TextBox 23"/>
          <p:cNvSpPr txBox="1"/>
          <p:nvPr/>
        </p:nvSpPr>
        <p:spPr>
          <a:xfrm>
            <a:off x="4857750" y="2208079"/>
            <a:ext cx="1409700" cy="307777"/>
          </a:xfrm>
          <a:prstGeom prst="rect">
            <a:avLst/>
          </a:prstGeom>
          <a:noFill/>
        </p:spPr>
        <p:txBody>
          <a:bodyPr wrap="square" rtlCol="0">
            <a:spAutoFit/>
          </a:bodyPr>
          <a:lstStyle/>
          <a:p>
            <a:r>
              <a:rPr lang="en-US" sz="1400" b="1" dirty="0" smtClean="0">
                <a:solidFill>
                  <a:srgbClr val="0000FF"/>
                </a:solidFill>
              </a:rPr>
              <a:t>June 15, 2014</a:t>
            </a:r>
            <a:endParaRPr lang="en-US" sz="1400" b="1" dirty="0">
              <a:solidFill>
                <a:srgbClr val="0000FF"/>
              </a:solidFill>
            </a:endParaRPr>
          </a:p>
        </p:txBody>
      </p:sp>
    </p:spTree>
    <p:extLst>
      <p:ext uri="{BB962C8B-B14F-4D97-AF65-F5344CB8AC3E}">
        <p14:creationId xmlns:p14="http://schemas.microsoft.com/office/powerpoint/2010/main" val="19745773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600" b="1" dirty="0" smtClean="0"/>
              <a:t>Proposed: Affidavit/Declaration of Attribution</a:t>
            </a:r>
            <a:endParaRPr lang="en-US" sz="3600" b="1" dirty="0"/>
          </a:p>
        </p:txBody>
      </p:sp>
      <p:sp>
        <p:nvSpPr>
          <p:cNvPr id="3" name="Content Placeholder 2"/>
          <p:cNvSpPr>
            <a:spLocks noGrp="1"/>
          </p:cNvSpPr>
          <p:nvPr>
            <p:ph idx="1"/>
          </p:nvPr>
        </p:nvSpPr>
        <p:spPr>
          <a:xfrm>
            <a:off x="609600" y="1752600"/>
            <a:ext cx="8153400" cy="4572000"/>
          </a:xfrm>
        </p:spPr>
        <p:txBody>
          <a:bodyPr/>
          <a:lstStyle/>
          <a:p>
            <a:r>
              <a:rPr lang="en-US" sz="2400" dirty="0" smtClean="0">
                <a:latin typeface="Georgia" pitchFamily="18" charset="0"/>
              </a:rPr>
              <a:t>37 C.F.R. 1.130(a): used to disqualify prior art because it was made by the inventor or a joint inventor</a:t>
            </a:r>
          </a:p>
          <a:p>
            <a:pPr marL="457200" lvl="1" indent="0">
              <a:buNone/>
            </a:pPr>
            <a:endParaRPr lang="en-US" sz="2400" dirty="0">
              <a:latin typeface="Georgia" pitchFamily="18" charset="0"/>
            </a:endParaRPr>
          </a:p>
          <a:p>
            <a:pPr marL="400050"/>
            <a:r>
              <a:rPr lang="en-US" sz="2400" dirty="0" smtClean="0">
                <a:latin typeface="Georgia" pitchFamily="18" charset="0"/>
              </a:rPr>
              <a:t>Taps exception in 102(b)(1)(A)</a:t>
            </a:r>
          </a:p>
          <a:p>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33</a:t>
            </a:fld>
            <a:endParaRPr lang="en-US" dirty="0"/>
          </a:p>
        </p:txBody>
      </p:sp>
    </p:spTree>
    <p:extLst>
      <p:ext uri="{BB962C8B-B14F-4D97-AF65-F5344CB8AC3E}">
        <p14:creationId xmlns:p14="http://schemas.microsoft.com/office/powerpoint/2010/main" val="34339468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600" b="1" dirty="0" smtClean="0"/>
              <a:t>Proposed: Affidavit/Declaration of Prior Public Disclosure</a:t>
            </a:r>
            <a:endParaRPr lang="en-US" sz="3600" b="1" dirty="0"/>
          </a:p>
        </p:txBody>
      </p:sp>
      <p:sp>
        <p:nvSpPr>
          <p:cNvPr id="3" name="Content Placeholder 2"/>
          <p:cNvSpPr>
            <a:spLocks noGrp="1"/>
          </p:cNvSpPr>
          <p:nvPr>
            <p:ph idx="1"/>
          </p:nvPr>
        </p:nvSpPr>
        <p:spPr>
          <a:xfrm>
            <a:off x="609600" y="1752600"/>
            <a:ext cx="7772400" cy="4114800"/>
          </a:xfrm>
        </p:spPr>
        <p:txBody>
          <a:bodyPr/>
          <a:lstStyle/>
          <a:p>
            <a:r>
              <a:rPr lang="en-US" sz="2400" dirty="0" smtClean="0">
                <a:latin typeface="Georgia" pitchFamily="18" charset="0"/>
              </a:rPr>
              <a:t>37 C.F.R. 1.130(b): used to disqualify prior art because inventor disclosed subject matter before the disclosure or effective filing date of the subject matter on which the rejection was based</a:t>
            </a:r>
          </a:p>
          <a:p>
            <a:endParaRPr lang="en-US" sz="2400" dirty="0">
              <a:latin typeface="Georgia" pitchFamily="18" charset="0"/>
            </a:endParaRPr>
          </a:p>
          <a:p>
            <a:r>
              <a:rPr lang="en-US" sz="2400" dirty="0" smtClean="0">
                <a:latin typeface="Georgia" pitchFamily="18" charset="0"/>
              </a:rPr>
              <a:t>Taps </a:t>
            </a:r>
            <a:r>
              <a:rPr lang="en-US" sz="2400" dirty="0">
                <a:latin typeface="Georgia" pitchFamily="18" charset="0"/>
              </a:rPr>
              <a:t>exception in 102(b)(1</a:t>
            </a:r>
            <a:r>
              <a:rPr lang="en-US" sz="2400" dirty="0" smtClean="0">
                <a:latin typeface="Georgia" pitchFamily="18" charset="0"/>
              </a:rPr>
              <a:t>)(B) and 102(b)(2)(B)</a:t>
            </a:r>
            <a:endParaRPr lang="en-US" sz="2400" dirty="0">
              <a:latin typeface="Georgia" pitchFamily="18" charset="0"/>
            </a:endParaRPr>
          </a:p>
          <a:p>
            <a:pPr lvl="1"/>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34</a:t>
            </a:fld>
            <a:endParaRPr lang="en-US" dirty="0"/>
          </a:p>
        </p:txBody>
      </p:sp>
    </p:spTree>
    <p:extLst>
      <p:ext uri="{BB962C8B-B14F-4D97-AF65-F5344CB8AC3E}">
        <p14:creationId xmlns:p14="http://schemas.microsoft.com/office/powerpoint/2010/main" val="38327369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600" b="1" dirty="0" smtClean="0"/>
              <a:t>Proposed: Affidavit/Declaration of Origination from Inventor</a:t>
            </a:r>
            <a:endParaRPr lang="en-US" sz="3600" b="1" dirty="0"/>
          </a:p>
        </p:txBody>
      </p:sp>
      <p:sp>
        <p:nvSpPr>
          <p:cNvPr id="3" name="Content Placeholder 2"/>
          <p:cNvSpPr>
            <a:spLocks noGrp="1"/>
          </p:cNvSpPr>
          <p:nvPr>
            <p:ph idx="1"/>
          </p:nvPr>
        </p:nvSpPr>
        <p:spPr>
          <a:xfrm>
            <a:off x="609600" y="1752600"/>
            <a:ext cx="7772400" cy="4114800"/>
          </a:xfrm>
        </p:spPr>
        <p:txBody>
          <a:bodyPr/>
          <a:lstStyle/>
          <a:p>
            <a:r>
              <a:rPr lang="en-US" sz="2400" dirty="0" smtClean="0">
                <a:latin typeface="Georgia" pitchFamily="18" charset="0"/>
              </a:rPr>
              <a:t>37 C.F.R. 1.130(a): used to disqualify prior art because the disclosure was made, or the subject matter had been previously publicly disclosed, by another who obtained it from the inventor</a:t>
            </a:r>
          </a:p>
          <a:p>
            <a:endParaRPr lang="en-US" sz="2400" dirty="0">
              <a:latin typeface="Georgia" pitchFamily="18" charset="0"/>
            </a:endParaRPr>
          </a:p>
          <a:p>
            <a:r>
              <a:rPr lang="en-US" sz="2400" dirty="0" smtClean="0">
                <a:latin typeface="Georgia" pitchFamily="18" charset="0"/>
              </a:rPr>
              <a:t>Taps exception in 102(b)(1)(A), 102(b)(1)(B), 102(b)(2)(A), and 102(b)(2)(B)</a:t>
            </a:r>
          </a:p>
          <a:p>
            <a:endParaRPr lang="en-US" sz="2400" dirty="0" smtClean="0">
              <a:latin typeface="Georgia" pitchFamily="18" charset="0"/>
            </a:endParaRPr>
          </a:p>
          <a:p>
            <a:pPr lvl="1"/>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35</a:t>
            </a:fld>
            <a:endParaRPr lang="en-US" dirty="0"/>
          </a:p>
        </p:txBody>
      </p:sp>
    </p:spTree>
    <p:extLst>
      <p:ext uri="{BB962C8B-B14F-4D97-AF65-F5344CB8AC3E}">
        <p14:creationId xmlns:p14="http://schemas.microsoft.com/office/powerpoint/2010/main" val="38327369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600" b="1" dirty="0" smtClean="0"/>
              <a:t>Proposed: Affidavit/Declaration Not Available</a:t>
            </a:r>
            <a:endParaRPr lang="en-US" sz="3600" b="1" dirty="0"/>
          </a:p>
        </p:txBody>
      </p:sp>
      <p:sp>
        <p:nvSpPr>
          <p:cNvPr id="3" name="Content Placeholder 2"/>
          <p:cNvSpPr>
            <a:spLocks noGrp="1"/>
          </p:cNvSpPr>
          <p:nvPr>
            <p:ph idx="1"/>
          </p:nvPr>
        </p:nvSpPr>
        <p:spPr/>
        <p:txBody>
          <a:bodyPr/>
          <a:lstStyle/>
          <a:p>
            <a:r>
              <a:rPr lang="en-US" sz="2400" dirty="0" smtClean="0">
                <a:latin typeface="Georgia" pitchFamily="18" charset="0"/>
              </a:rPr>
              <a:t>Rejection is based on disclosure made more than 1 year before effective filing date of claimed invention; </a:t>
            </a:r>
          </a:p>
          <a:p>
            <a:pPr marL="0" indent="0">
              <a:buNone/>
            </a:pPr>
            <a:endParaRPr lang="en-US" sz="2400" dirty="0">
              <a:latin typeface="Georgia" pitchFamily="18" charset="0"/>
            </a:endParaRPr>
          </a:p>
          <a:p>
            <a:pPr marL="0" indent="0">
              <a:buNone/>
            </a:pPr>
            <a:r>
              <a:rPr lang="en-US" sz="2400" dirty="0" smtClean="0">
                <a:latin typeface="Georgia" pitchFamily="18" charset="0"/>
              </a:rPr>
              <a:t>and</a:t>
            </a:r>
          </a:p>
          <a:p>
            <a:endParaRPr lang="en-US" sz="2400" dirty="0">
              <a:latin typeface="Georgia" pitchFamily="18" charset="0"/>
            </a:endParaRPr>
          </a:p>
          <a:p>
            <a:r>
              <a:rPr lang="en-US" sz="2400" dirty="0" smtClean="0">
                <a:latin typeface="Georgia" pitchFamily="18" charset="0"/>
              </a:rPr>
              <a:t>Contention that inventor named in prior art U.S. patent or U.S. patent application publication derived the claimed invention</a:t>
            </a:r>
          </a:p>
          <a:p>
            <a:endParaRPr lang="en-US" sz="2400" dirty="0">
              <a:latin typeface="Georgia" pitchFamily="18" charset="0"/>
            </a:endParaRPr>
          </a:p>
          <a:p>
            <a:pPr marL="0" indent="0">
              <a:buNone/>
            </a:pPr>
            <a:endParaRPr lang="en-US" sz="2400" dirty="0" smtClean="0">
              <a:latin typeface="Georgia" pitchFamily="18" charset="0"/>
            </a:endParaRPr>
          </a:p>
          <a:p>
            <a:pPr lvl="1"/>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36</a:t>
            </a:fld>
            <a:endParaRPr lang="en-US" dirty="0"/>
          </a:p>
        </p:txBody>
      </p:sp>
    </p:spTree>
    <p:extLst>
      <p:ext uri="{BB962C8B-B14F-4D97-AF65-F5344CB8AC3E}">
        <p14:creationId xmlns:p14="http://schemas.microsoft.com/office/powerpoint/2010/main" val="97071172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600" b="1" dirty="0" smtClean="0">
                <a:solidFill>
                  <a:schemeClr val="bg1"/>
                </a:solidFill>
              </a:rPr>
              <a:t>Applicability of New 102</a:t>
            </a:r>
            <a:endParaRPr lang="en-US" sz="3600" b="1" dirty="0">
              <a:solidFill>
                <a:schemeClr val="bg1"/>
              </a:solidFill>
            </a:endParaRPr>
          </a:p>
        </p:txBody>
      </p:sp>
      <p:sp>
        <p:nvSpPr>
          <p:cNvPr id="3" name="Content Placeholder 2"/>
          <p:cNvSpPr>
            <a:spLocks noGrp="1"/>
          </p:cNvSpPr>
          <p:nvPr>
            <p:ph idx="1"/>
          </p:nvPr>
        </p:nvSpPr>
        <p:spPr>
          <a:xfrm>
            <a:off x="762000" y="1828800"/>
            <a:ext cx="7924800" cy="4648200"/>
          </a:xfrm>
        </p:spPr>
        <p:txBody>
          <a:bodyPr/>
          <a:lstStyle/>
          <a:p>
            <a:r>
              <a:rPr lang="en-US" sz="2000" dirty="0">
                <a:latin typeface="Georgia" pitchFamily="18" charset="0"/>
              </a:rPr>
              <a:t>AIA 35 U.S.C. 102 and 103 </a:t>
            </a:r>
            <a:r>
              <a:rPr lang="en-US" sz="2000" dirty="0" smtClean="0">
                <a:latin typeface="Georgia" pitchFamily="18" charset="0"/>
              </a:rPr>
              <a:t>will apply to an application or patent that contains or contained at any time: </a:t>
            </a:r>
          </a:p>
          <a:p>
            <a:pPr marL="0" indent="0">
              <a:buNone/>
            </a:pPr>
            <a:endParaRPr lang="en-US" sz="2000" dirty="0" smtClean="0">
              <a:latin typeface="Georgia" pitchFamily="18" charset="0"/>
            </a:endParaRPr>
          </a:p>
          <a:p>
            <a:pPr lvl="1"/>
            <a:r>
              <a:rPr lang="en-US" sz="2000" dirty="0" smtClean="0">
                <a:latin typeface="Georgia" pitchFamily="18" charset="0"/>
              </a:rPr>
              <a:t>a claim having an effective filing date that is </a:t>
            </a:r>
            <a:r>
              <a:rPr lang="en-US" sz="2000" b="1" dirty="0" smtClean="0">
                <a:solidFill>
                  <a:srgbClr val="FF0000"/>
                </a:solidFill>
                <a:latin typeface="Georgia" pitchFamily="18" charset="0"/>
              </a:rPr>
              <a:t>on or after</a:t>
            </a:r>
            <a:r>
              <a:rPr lang="en-US" sz="2000" dirty="0" smtClean="0">
                <a:latin typeface="Georgia" pitchFamily="18" charset="0"/>
              </a:rPr>
              <a:t> March 16, 2013; </a:t>
            </a:r>
          </a:p>
          <a:p>
            <a:pPr marL="457200" lvl="1" indent="0">
              <a:buNone/>
            </a:pPr>
            <a:endParaRPr lang="en-US" sz="2000" dirty="0">
              <a:latin typeface="Georgia" pitchFamily="18" charset="0"/>
            </a:endParaRPr>
          </a:p>
          <a:p>
            <a:pPr marL="457200" lvl="1" indent="0">
              <a:buNone/>
            </a:pPr>
            <a:r>
              <a:rPr lang="en-US" sz="2000" b="1" dirty="0" smtClean="0">
                <a:solidFill>
                  <a:srgbClr val="FF0000"/>
                </a:solidFill>
                <a:latin typeface="Georgia" pitchFamily="18" charset="0"/>
              </a:rPr>
              <a:t>or</a:t>
            </a:r>
          </a:p>
          <a:p>
            <a:pPr marL="457200" lvl="1" indent="0">
              <a:buNone/>
            </a:pPr>
            <a:endParaRPr lang="en-US" sz="2000" dirty="0" smtClean="0">
              <a:latin typeface="Georgia" pitchFamily="18" charset="0"/>
            </a:endParaRPr>
          </a:p>
          <a:p>
            <a:pPr lvl="1"/>
            <a:r>
              <a:rPr lang="en-US" sz="2000" dirty="0" smtClean="0">
                <a:latin typeface="Georgia" pitchFamily="18" charset="0"/>
              </a:rPr>
              <a:t>a  benefit claim under 35 U.S.C. 120 (continuation), 121 (divisional), or 365(c) (U.S. national or international) to an application that contains or contained at any time a claim having an effective filing date </a:t>
            </a:r>
            <a:r>
              <a:rPr lang="en-US" sz="2000" b="1" dirty="0" smtClean="0">
                <a:solidFill>
                  <a:srgbClr val="FF0000"/>
                </a:solidFill>
                <a:latin typeface="Georgia" pitchFamily="18" charset="0"/>
              </a:rPr>
              <a:t>on or after </a:t>
            </a:r>
            <a:r>
              <a:rPr lang="en-US" sz="2000" dirty="0" smtClean="0">
                <a:latin typeface="Georgia" pitchFamily="18" charset="0"/>
              </a:rPr>
              <a:t>March 16, 2013</a:t>
            </a:r>
          </a:p>
          <a:p>
            <a:pPr marL="457200" lvl="1" indent="0">
              <a:buNone/>
            </a:pPr>
            <a:endParaRPr lang="en-US" dirty="0" smtClean="0"/>
          </a:p>
          <a:p>
            <a:pPr lvl="2"/>
            <a:endParaRPr lang="en-US" dirty="0" smtClean="0"/>
          </a:p>
          <a:p>
            <a:pPr lvl="1"/>
            <a:endParaRPr lang="en-US" dirty="0" smtClean="0"/>
          </a:p>
          <a:p>
            <a:pPr lvl="1"/>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37</a:t>
            </a:fld>
            <a:endParaRPr lang="en-US" dirty="0"/>
          </a:p>
        </p:txBody>
      </p:sp>
    </p:spTree>
    <p:extLst>
      <p:ext uri="{BB962C8B-B14F-4D97-AF65-F5344CB8AC3E}">
        <p14:creationId xmlns:p14="http://schemas.microsoft.com/office/powerpoint/2010/main" val="314896840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Applicability of Old and New 102 </a:t>
            </a:r>
            <a:r>
              <a:rPr lang="en-US" sz="3200" b="1" dirty="0">
                <a:solidFill>
                  <a:schemeClr val="bg1"/>
                </a:solidFill>
              </a:rPr>
              <a:t> </a:t>
            </a:r>
            <a:r>
              <a:rPr lang="en-US" sz="3200" b="1" dirty="0" smtClean="0">
                <a:solidFill>
                  <a:schemeClr val="bg1"/>
                </a:solidFill>
              </a:rPr>
              <a:t>and 103</a:t>
            </a:r>
            <a:endParaRPr lang="en-US" sz="3200" b="1" dirty="0">
              <a:solidFill>
                <a:schemeClr val="bg1"/>
              </a:solidFill>
            </a:endParaRPr>
          </a:p>
        </p:txBody>
      </p:sp>
      <p:sp>
        <p:nvSpPr>
          <p:cNvPr id="3" name="Content Placeholder 2"/>
          <p:cNvSpPr>
            <a:spLocks noGrp="1"/>
          </p:cNvSpPr>
          <p:nvPr>
            <p:ph idx="1"/>
          </p:nvPr>
        </p:nvSpPr>
        <p:spPr>
          <a:xfrm>
            <a:off x="685800" y="1752600"/>
            <a:ext cx="8153400" cy="4648200"/>
          </a:xfrm>
        </p:spPr>
        <p:txBody>
          <a:bodyPr/>
          <a:lstStyle/>
          <a:p>
            <a:r>
              <a:rPr lang="en-US" sz="2000" dirty="0">
                <a:latin typeface="Georgia" pitchFamily="18" charset="0"/>
              </a:rPr>
              <a:t>P</a:t>
            </a:r>
            <a:r>
              <a:rPr lang="en-US" sz="2000" dirty="0" smtClean="0">
                <a:latin typeface="Georgia" pitchFamily="18" charset="0"/>
              </a:rPr>
              <a:t>re-AIA </a:t>
            </a:r>
            <a:r>
              <a:rPr lang="en-US" sz="2000" dirty="0">
                <a:latin typeface="Georgia" pitchFamily="18" charset="0"/>
              </a:rPr>
              <a:t>35 </a:t>
            </a:r>
            <a:r>
              <a:rPr lang="en-US" sz="2000" dirty="0" smtClean="0">
                <a:latin typeface="Georgia" pitchFamily="18" charset="0"/>
              </a:rPr>
              <a:t>U.S.C. </a:t>
            </a:r>
            <a:r>
              <a:rPr lang="en-US" sz="2000" dirty="0">
                <a:latin typeface="Georgia" pitchFamily="18" charset="0"/>
              </a:rPr>
              <a:t>102(g) and AIA 35 U.S.C. 102 and 103 will </a:t>
            </a:r>
            <a:r>
              <a:rPr lang="en-US" sz="2000" dirty="0" smtClean="0">
                <a:latin typeface="Georgia" pitchFamily="18" charset="0"/>
              </a:rPr>
              <a:t>apply </a:t>
            </a:r>
            <a:r>
              <a:rPr lang="en-US" sz="2000" dirty="0">
                <a:latin typeface="Georgia" pitchFamily="18" charset="0"/>
              </a:rPr>
              <a:t>to an application </a:t>
            </a:r>
            <a:r>
              <a:rPr lang="en-US" sz="2000" dirty="0" smtClean="0">
                <a:latin typeface="Georgia" pitchFamily="18" charset="0"/>
              </a:rPr>
              <a:t>that contains </a:t>
            </a:r>
            <a:r>
              <a:rPr lang="en-US" sz="2000" dirty="0">
                <a:latin typeface="Georgia" pitchFamily="18" charset="0"/>
              </a:rPr>
              <a:t>or contained at any </a:t>
            </a:r>
            <a:r>
              <a:rPr lang="en-US" sz="2000" dirty="0" smtClean="0">
                <a:latin typeface="Georgia" pitchFamily="18" charset="0"/>
              </a:rPr>
              <a:t>time:</a:t>
            </a:r>
          </a:p>
          <a:p>
            <a:endParaRPr lang="en-US" sz="2000" dirty="0" smtClean="0">
              <a:latin typeface="Georgia" pitchFamily="18" charset="0"/>
            </a:endParaRPr>
          </a:p>
          <a:p>
            <a:pPr lvl="1"/>
            <a:r>
              <a:rPr lang="en-US" sz="2000" dirty="0" smtClean="0">
                <a:latin typeface="Georgia" pitchFamily="18" charset="0"/>
              </a:rPr>
              <a:t>a claim having </a:t>
            </a:r>
            <a:r>
              <a:rPr lang="en-US" sz="2000" dirty="0">
                <a:latin typeface="Georgia" pitchFamily="18" charset="0"/>
              </a:rPr>
              <a:t>an effective filing date </a:t>
            </a:r>
            <a:r>
              <a:rPr lang="en-US" sz="2000" b="1" dirty="0" smtClean="0">
                <a:solidFill>
                  <a:srgbClr val="FF0000"/>
                </a:solidFill>
                <a:latin typeface="Georgia" pitchFamily="18" charset="0"/>
              </a:rPr>
              <a:t>before</a:t>
            </a:r>
            <a:r>
              <a:rPr lang="en-US" sz="2000" dirty="0" smtClean="0">
                <a:latin typeface="Georgia" pitchFamily="18" charset="0"/>
              </a:rPr>
              <a:t> </a:t>
            </a:r>
            <a:r>
              <a:rPr lang="en-US" sz="2000" dirty="0">
                <a:latin typeface="Georgia" pitchFamily="18" charset="0"/>
              </a:rPr>
              <a:t>March 16, 2013</a:t>
            </a:r>
            <a:r>
              <a:rPr lang="en-US" sz="2000" dirty="0" smtClean="0">
                <a:latin typeface="Georgia" pitchFamily="18" charset="0"/>
              </a:rPr>
              <a:t>, </a:t>
            </a:r>
            <a:r>
              <a:rPr lang="en-US" sz="2000" dirty="0">
                <a:latin typeface="Georgia" pitchFamily="18" charset="0"/>
              </a:rPr>
              <a:t>or a </a:t>
            </a:r>
            <a:r>
              <a:rPr lang="en-US" sz="2000" dirty="0" smtClean="0">
                <a:latin typeface="Georgia" pitchFamily="18" charset="0"/>
              </a:rPr>
              <a:t>benefit </a:t>
            </a:r>
            <a:r>
              <a:rPr lang="en-US" sz="2000" dirty="0">
                <a:latin typeface="Georgia" pitchFamily="18" charset="0"/>
              </a:rPr>
              <a:t>claim under 35 U.S.C. 120 (continuation), 121 (divisional), or 365(c) (U.S. national or international) to an application that contains or contained at any time a claim having an effective filing date </a:t>
            </a:r>
            <a:r>
              <a:rPr lang="en-US" sz="2000" b="1" dirty="0" smtClean="0">
                <a:solidFill>
                  <a:srgbClr val="FF0000"/>
                </a:solidFill>
                <a:latin typeface="Georgia" pitchFamily="18" charset="0"/>
              </a:rPr>
              <a:t>before</a:t>
            </a:r>
            <a:r>
              <a:rPr lang="en-US" sz="2000" dirty="0" smtClean="0">
                <a:solidFill>
                  <a:srgbClr val="FF0000"/>
                </a:solidFill>
                <a:latin typeface="Georgia" pitchFamily="18" charset="0"/>
              </a:rPr>
              <a:t> </a:t>
            </a:r>
            <a:r>
              <a:rPr lang="en-US" sz="2000" dirty="0" smtClean="0">
                <a:latin typeface="Georgia" pitchFamily="18" charset="0"/>
              </a:rPr>
              <a:t>March </a:t>
            </a:r>
            <a:r>
              <a:rPr lang="en-US" sz="2000" dirty="0">
                <a:latin typeface="Georgia" pitchFamily="18" charset="0"/>
              </a:rPr>
              <a:t>16, </a:t>
            </a:r>
            <a:r>
              <a:rPr lang="en-US" sz="2000" dirty="0" smtClean="0">
                <a:latin typeface="Georgia" pitchFamily="18" charset="0"/>
              </a:rPr>
              <a:t>2013</a:t>
            </a:r>
          </a:p>
          <a:p>
            <a:pPr lvl="1"/>
            <a:endParaRPr lang="en-US" sz="2000" dirty="0">
              <a:latin typeface="Georgia" pitchFamily="18" charset="0"/>
            </a:endParaRPr>
          </a:p>
          <a:p>
            <a:pPr marL="457200" lvl="1" indent="0">
              <a:buNone/>
            </a:pPr>
            <a:r>
              <a:rPr lang="en-US" sz="2000" b="1" dirty="0" smtClean="0">
                <a:solidFill>
                  <a:srgbClr val="FF0000"/>
                </a:solidFill>
                <a:latin typeface="Georgia" pitchFamily="18" charset="0"/>
              </a:rPr>
              <a:t>and </a:t>
            </a:r>
          </a:p>
          <a:p>
            <a:pPr marL="457200" lvl="1" indent="0">
              <a:buNone/>
            </a:pPr>
            <a:endParaRPr lang="en-US" sz="2000" dirty="0" smtClean="0">
              <a:latin typeface="Georgia" pitchFamily="18" charset="0"/>
            </a:endParaRPr>
          </a:p>
          <a:p>
            <a:pPr lvl="1"/>
            <a:r>
              <a:rPr lang="en-US" sz="2000" dirty="0">
                <a:latin typeface="Georgia" pitchFamily="18" charset="0"/>
              </a:rPr>
              <a:t>a</a:t>
            </a:r>
            <a:r>
              <a:rPr lang="en-US" sz="2000" dirty="0" smtClean="0">
                <a:latin typeface="Georgia" pitchFamily="18" charset="0"/>
              </a:rPr>
              <a:t> claim having </a:t>
            </a:r>
            <a:r>
              <a:rPr lang="en-US" sz="2000" dirty="0">
                <a:latin typeface="Georgia" pitchFamily="18" charset="0"/>
              </a:rPr>
              <a:t>an effective filing date that is </a:t>
            </a:r>
            <a:r>
              <a:rPr lang="en-US" sz="2000" b="1" dirty="0">
                <a:solidFill>
                  <a:srgbClr val="FF0000"/>
                </a:solidFill>
                <a:latin typeface="Georgia" pitchFamily="18" charset="0"/>
              </a:rPr>
              <a:t>on or after </a:t>
            </a:r>
            <a:r>
              <a:rPr lang="en-US" sz="2000" dirty="0">
                <a:latin typeface="Georgia" pitchFamily="18" charset="0"/>
              </a:rPr>
              <a:t>March 16, </a:t>
            </a:r>
            <a:r>
              <a:rPr lang="en-US" sz="2000" dirty="0" smtClean="0">
                <a:latin typeface="Georgia" pitchFamily="18" charset="0"/>
              </a:rPr>
              <a:t>2013</a:t>
            </a:r>
            <a:endParaRPr lang="en-US" sz="2000" dirty="0"/>
          </a:p>
          <a:p>
            <a:pPr marL="457200" lvl="1" indent="0">
              <a:buNone/>
            </a:pPr>
            <a:endParaRPr lang="en-US" sz="2200" dirty="0" smtClean="0"/>
          </a:p>
          <a:p>
            <a:pPr lvl="2"/>
            <a:endParaRPr lang="en-US" sz="2200" dirty="0" smtClean="0"/>
          </a:p>
          <a:p>
            <a:pPr lvl="1"/>
            <a:endParaRPr lang="en-US" sz="2200" dirty="0" smtClean="0"/>
          </a:p>
          <a:p>
            <a:pPr lvl="1"/>
            <a:endParaRPr lang="en-US" sz="2200" dirty="0" smtClean="0"/>
          </a:p>
          <a:p>
            <a:pPr marL="457200" lvl="1" indent="0">
              <a:buNone/>
            </a:pPr>
            <a:endParaRPr lang="en-US" sz="2200"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38</a:t>
            </a:fld>
            <a:endParaRPr lang="en-US" dirty="0"/>
          </a:p>
        </p:txBody>
      </p:sp>
    </p:spTree>
    <p:extLst>
      <p:ext uri="{BB962C8B-B14F-4D97-AF65-F5344CB8AC3E}">
        <p14:creationId xmlns:p14="http://schemas.microsoft.com/office/powerpoint/2010/main" val="301545182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b="1" dirty="0" smtClean="0"/>
              <a:t>Proposed: AIA Statement</a:t>
            </a:r>
            <a:endParaRPr lang="en-US" b="1" dirty="0"/>
          </a:p>
        </p:txBody>
      </p:sp>
      <p:sp>
        <p:nvSpPr>
          <p:cNvPr id="3" name="Content Placeholder 2"/>
          <p:cNvSpPr>
            <a:spLocks noGrp="1"/>
          </p:cNvSpPr>
          <p:nvPr>
            <p:ph idx="1"/>
          </p:nvPr>
        </p:nvSpPr>
        <p:spPr>
          <a:xfrm>
            <a:off x="228600" y="1600200"/>
            <a:ext cx="8839200" cy="4800600"/>
          </a:xfrm>
        </p:spPr>
        <p:txBody>
          <a:bodyPr/>
          <a:lstStyle/>
          <a:p>
            <a:r>
              <a:rPr lang="en-US" sz="2300" dirty="0" smtClean="0">
                <a:latin typeface="Georgia" pitchFamily="18" charset="0"/>
              </a:rPr>
              <a:t>For nonprovisional applications that are: </a:t>
            </a:r>
          </a:p>
          <a:p>
            <a:pPr lvl="1"/>
            <a:r>
              <a:rPr lang="en-US" sz="2300" b="1" dirty="0" smtClean="0">
                <a:solidFill>
                  <a:srgbClr val="FF0000"/>
                </a:solidFill>
                <a:latin typeface="Georgia" pitchFamily="18" charset="0"/>
              </a:rPr>
              <a:t>filed on or after </a:t>
            </a:r>
            <a:r>
              <a:rPr lang="en-US" sz="2300" dirty="0" smtClean="0">
                <a:latin typeface="Georgia" pitchFamily="18" charset="0"/>
              </a:rPr>
              <a:t>March 16, 2013; and </a:t>
            </a:r>
          </a:p>
          <a:p>
            <a:pPr lvl="1"/>
            <a:r>
              <a:rPr lang="en-US" sz="2300" dirty="0" smtClean="0">
                <a:latin typeface="Georgia" pitchFamily="18" charset="0"/>
              </a:rPr>
              <a:t>claim priority/benefit of a foreign, provisional, or nonprovisional application filed </a:t>
            </a:r>
            <a:r>
              <a:rPr lang="en-US" sz="2300" b="1" dirty="0" smtClean="0">
                <a:solidFill>
                  <a:srgbClr val="FF0000"/>
                </a:solidFill>
                <a:latin typeface="Georgia" pitchFamily="18" charset="0"/>
              </a:rPr>
              <a:t>before</a:t>
            </a:r>
            <a:r>
              <a:rPr lang="en-US" sz="2300" dirty="0" smtClean="0">
                <a:latin typeface="Georgia" pitchFamily="18" charset="0"/>
              </a:rPr>
              <a:t> March 16, 2013, </a:t>
            </a:r>
          </a:p>
          <a:p>
            <a:pPr lvl="2"/>
            <a:r>
              <a:rPr lang="en-US" sz="2300" dirty="0" smtClean="0">
                <a:latin typeface="Georgia" pitchFamily="18" charset="0"/>
              </a:rPr>
              <a:t>applicant must indicate if the application contains, or contained at any time, a claim having an effective filing date </a:t>
            </a:r>
            <a:r>
              <a:rPr lang="en-US" sz="2300" b="1" dirty="0" smtClean="0">
                <a:solidFill>
                  <a:srgbClr val="FF0000"/>
                </a:solidFill>
                <a:latin typeface="Georgia" pitchFamily="18" charset="0"/>
              </a:rPr>
              <a:t>on or after </a:t>
            </a:r>
            <a:r>
              <a:rPr lang="en-US" sz="2300" dirty="0" smtClean="0">
                <a:latin typeface="Georgia" pitchFamily="18" charset="0"/>
              </a:rPr>
              <a:t>March 16, 2013</a:t>
            </a:r>
          </a:p>
          <a:p>
            <a:pPr marL="0" indent="0">
              <a:buNone/>
            </a:pPr>
            <a:endParaRPr lang="en-US" sz="2300" dirty="0" smtClean="0"/>
          </a:p>
          <a:p>
            <a:r>
              <a:rPr lang="en-US" sz="2300" dirty="0" smtClean="0">
                <a:latin typeface="Georgia" pitchFamily="18" charset="0"/>
              </a:rPr>
              <a:t>Applicant </a:t>
            </a:r>
            <a:r>
              <a:rPr lang="en-US" sz="2300" dirty="0">
                <a:latin typeface="Georgia" pitchFamily="18" charset="0"/>
              </a:rPr>
              <a:t>is not required </a:t>
            </a:r>
            <a:r>
              <a:rPr lang="en-US" sz="2300" dirty="0" smtClean="0">
                <a:latin typeface="Georgia" pitchFamily="18" charset="0"/>
              </a:rPr>
              <a:t>to identify </a:t>
            </a:r>
            <a:r>
              <a:rPr lang="en-US" sz="2300" dirty="0">
                <a:latin typeface="Georgia" pitchFamily="18" charset="0"/>
              </a:rPr>
              <a:t>how many or which claims have an effective filing date on or after March 16, </a:t>
            </a:r>
            <a:r>
              <a:rPr lang="en-US" sz="2300" dirty="0" smtClean="0">
                <a:latin typeface="Georgia" pitchFamily="18" charset="0"/>
              </a:rPr>
              <a:t>2013</a:t>
            </a:r>
          </a:p>
          <a:p>
            <a:endParaRPr lang="en-US" sz="2300" dirty="0">
              <a:latin typeface="Georgia" pitchFamily="18" charset="0"/>
            </a:endParaRPr>
          </a:p>
          <a:p>
            <a:r>
              <a:rPr lang="en-US" sz="2300" dirty="0">
                <a:latin typeface="Georgia" pitchFamily="18" charset="0"/>
              </a:rPr>
              <a:t>AIA statement must be filed for an application within </a:t>
            </a:r>
            <a:r>
              <a:rPr lang="en-US" sz="2300" dirty="0" smtClean="0">
                <a:latin typeface="Georgia" pitchFamily="18" charset="0"/>
              </a:rPr>
              <a:t>specific time window</a:t>
            </a:r>
            <a:endParaRPr lang="en-US" sz="2300" dirty="0">
              <a:latin typeface="Georgia" pitchFamily="18" charset="0"/>
            </a:endParaRPr>
          </a:p>
          <a:p>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39</a:t>
            </a:fld>
            <a:endParaRPr lang="en-US" dirty="0"/>
          </a:p>
        </p:txBody>
      </p:sp>
    </p:spTree>
    <p:extLst>
      <p:ext uri="{BB962C8B-B14F-4D97-AF65-F5344CB8AC3E}">
        <p14:creationId xmlns:p14="http://schemas.microsoft.com/office/powerpoint/2010/main" val="3572881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lstStyle/>
          <a:p>
            <a:r>
              <a:rPr lang="en-US" dirty="0" smtClean="0">
                <a:latin typeface="Georgia" pitchFamily="18" charset="0"/>
              </a:rPr>
              <a:t>First-inventor-to-file</a:t>
            </a:r>
          </a:p>
          <a:p>
            <a:pPr marL="0" indent="0">
              <a:buNone/>
            </a:pPr>
            <a:endParaRPr lang="en-US" dirty="0" smtClean="0">
              <a:latin typeface="Georgia" pitchFamily="18" charset="0"/>
            </a:endParaRPr>
          </a:p>
          <a:p>
            <a:r>
              <a:rPr lang="en-US" dirty="0" smtClean="0">
                <a:latin typeface="Georgia" pitchFamily="18" charset="0"/>
              </a:rPr>
              <a:t>Prioritized Examination</a:t>
            </a:r>
          </a:p>
          <a:p>
            <a:endParaRPr lang="en-US" dirty="0">
              <a:latin typeface="Georgia" pitchFamily="18" charset="0"/>
            </a:endParaRPr>
          </a:p>
          <a:p>
            <a:r>
              <a:rPr lang="en-US" dirty="0" smtClean="0">
                <a:latin typeface="Georgia" pitchFamily="18" charset="0"/>
              </a:rPr>
              <a:t>Preissuance Submissions</a:t>
            </a:r>
          </a:p>
          <a:p>
            <a:endParaRPr lang="en-US" dirty="0">
              <a:latin typeface="Georgia" pitchFamily="18" charset="0"/>
            </a:endParaRPr>
          </a:p>
          <a:p>
            <a:r>
              <a:rPr lang="en-US" dirty="0" smtClean="0">
                <a:latin typeface="Georgia" pitchFamily="18" charset="0"/>
              </a:rPr>
              <a:t>Administrative Trials </a:t>
            </a:r>
          </a:p>
          <a:p>
            <a:pPr marL="0" indent="0">
              <a:buNone/>
            </a:pPr>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a:t>
            </a:fld>
            <a:endParaRPr lang="en-US" dirty="0"/>
          </a:p>
        </p:txBody>
      </p:sp>
    </p:spTree>
    <p:extLst>
      <p:ext uri="{BB962C8B-B14F-4D97-AF65-F5344CB8AC3E}">
        <p14:creationId xmlns:p14="http://schemas.microsoft.com/office/powerpoint/2010/main" val="23929278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Prioritized Examination</a:t>
            </a:r>
            <a:br>
              <a:rPr lang="en-US" b="1" dirty="0" smtClean="0"/>
            </a:br>
            <a:r>
              <a:rPr lang="en-US" b="1" dirty="0"/>
              <a:t/>
            </a:r>
            <a:br>
              <a:rPr lang="en-US" b="1" dirty="0"/>
            </a:br>
            <a:r>
              <a:rPr lang="en-US" sz="3200" b="1" dirty="0" smtClean="0"/>
              <a:t>Effective September 26, 2011</a:t>
            </a:r>
            <a:endParaRPr lang="en-US" sz="3200" b="1" dirty="0"/>
          </a:p>
        </p:txBody>
      </p:sp>
      <p:sp>
        <p:nvSpPr>
          <p:cNvPr id="3" name="Subtitle 2"/>
          <p:cNvSpPr>
            <a:spLocks noGrp="1"/>
          </p:cNvSpPr>
          <p:nvPr>
            <p:ph type="subTitle" idx="1"/>
          </p:nvPr>
        </p:nvSpPr>
        <p:spPr>
          <a:xfrm>
            <a:off x="2590800" y="3733800"/>
            <a:ext cx="6400800" cy="1600200"/>
          </a:xfrm>
        </p:spPr>
        <p:txBody>
          <a:bodyPr/>
          <a:lstStyle/>
          <a:p>
            <a:r>
              <a:rPr lang="en-US" sz="1400" dirty="0">
                <a:latin typeface="Georgia" pitchFamily="18" charset="0"/>
              </a:rPr>
              <a:t>Changes To Implement the </a:t>
            </a:r>
            <a:r>
              <a:rPr lang="en-US" sz="1400" dirty="0" smtClean="0">
                <a:latin typeface="Georgia" pitchFamily="18" charset="0"/>
              </a:rPr>
              <a:t>Prioritized Examination </a:t>
            </a:r>
            <a:r>
              <a:rPr lang="en-US" sz="1400" dirty="0">
                <a:latin typeface="Georgia" pitchFamily="18" charset="0"/>
              </a:rPr>
              <a:t>Track (Track I) of </a:t>
            </a:r>
            <a:r>
              <a:rPr lang="en-US" sz="1400" dirty="0" smtClean="0">
                <a:latin typeface="Georgia" pitchFamily="18" charset="0"/>
              </a:rPr>
              <a:t>the Enhanced </a:t>
            </a:r>
            <a:r>
              <a:rPr lang="en-US" sz="1400" dirty="0">
                <a:latin typeface="Georgia" pitchFamily="18" charset="0"/>
              </a:rPr>
              <a:t>Examination Timing </a:t>
            </a:r>
            <a:r>
              <a:rPr lang="en-US" sz="1400" dirty="0" smtClean="0">
                <a:latin typeface="Georgia" pitchFamily="18" charset="0"/>
              </a:rPr>
              <a:t>Control Procedures </a:t>
            </a:r>
            <a:r>
              <a:rPr lang="en-US" sz="1400" dirty="0">
                <a:latin typeface="Georgia" pitchFamily="18" charset="0"/>
              </a:rPr>
              <a:t>Under the </a:t>
            </a:r>
            <a:r>
              <a:rPr lang="en-US" sz="1400" dirty="0" smtClean="0">
                <a:latin typeface="Georgia" pitchFamily="18" charset="0"/>
              </a:rPr>
              <a:t>Leahy-Smith America </a:t>
            </a:r>
            <a:r>
              <a:rPr lang="en-US" sz="1400" dirty="0">
                <a:latin typeface="Georgia" pitchFamily="18" charset="0"/>
              </a:rPr>
              <a:t>Invents </a:t>
            </a:r>
            <a:r>
              <a:rPr lang="en-US" sz="1400" dirty="0" smtClean="0">
                <a:latin typeface="Georgia" pitchFamily="18" charset="0"/>
              </a:rPr>
              <a:t>Act, 76 Fed. Reg. 59050 (September 23, 2011)</a:t>
            </a:r>
          </a:p>
          <a:p>
            <a:endParaRPr lang="en-US" sz="1400" dirty="0" smtClean="0">
              <a:latin typeface="Georgia" pitchFamily="18" charset="0"/>
            </a:endParaRPr>
          </a:p>
          <a:p>
            <a:r>
              <a:rPr lang="en-US" sz="1400" dirty="0" smtClean="0">
                <a:latin typeface="Georgia" pitchFamily="18" charset="0"/>
              </a:rPr>
              <a:t>Changes </a:t>
            </a:r>
            <a:r>
              <a:rPr lang="en-US" sz="1400" dirty="0">
                <a:latin typeface="Georgia" pitchFamily="18" charset="0"/>
              </a:rPr>
              <a:t>To Implement the Prioritized Examination for Requests for Continued </a:t>
            </a:r>
            <a:r>
              <a:rPr lang="en-US" sz="1400" dirty="0" smtClean="0">
                <a:latin typeface="Georgia" pitchFamily="18" charset="0"/>
              </a:rPr>
              <a:t>Examination, 76 Fed. Reg. 78566 (December 19, 2011)</a:t>
            </a:r>
            <a:endParaRPr lang="en-US" sz="1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pPr>
                <a:defRPr/>
              </a:pPr>
              <a:t>40</a:t>
            </a:fld>
            <a:endParaRPr lang="en-US" dirty="0"/>
          </a:p>
        </p:txBody>
      </p:sp>
    </p:spTree>
    <p:extLst>
      <p:ext uri="{BB962C8B-B14F-4D97-AF65-F5344CB8AC3E}">
        <p14:creationId xmlns:p14="http://schemas.microsoft.com/office/powerpoint/2010/main" val="388146481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a:xfrm>
            <a:off x="1752600" y="228600"/>
            <a:ext cx="7391400" cy="1143000"/>
          </a:xfrm>
          <a:solidFill>
            <a:srgbClr val="3399FF"/>
          </a:solidFill>
          <a:ln>
            <a:solidFill>
              <a:schemeClr val="accent1"/>
            </a:solidFill>
          </a:ln>
        </p:spPr>
        <p:txBody>
          <a:bodyPr/>
          <a:lstStyle/>
          <a:p>
            <a:pPr eaLnBrk="1" hangingPunct="1"/>
            <a:r>
              <a:rPr lang="en-US" sz="3600" b="1" dirty="0" smtClean="0"/>
              <a:t>Features</a:t>
            </a:r>
            <a:endParaRPr lang="en-US" sz="2400" b="1" dirty="0" smtClean="0"/>
          </a:p>
        </p:txBody>
      </p:sp>
      <p:sp>
        <p:nvSpPr>
          <p:cNvPr id="3" name="Content Placeholder 2"/>
          <p:cNvSpPr>
            <a:spLocks noGrp="1"/>
          </p:cNvSpPr>
          <p:nvPr>
            <p:ph idx="1"/>
          </p:nvPr>
        </p:nvSpPr>
        <p:spPr>
          <a:xfrm>
            <a:off x="381000" y="1676400"/>
            <a:ext cx="8382000" cy="4800600"/>
          </a:xfrm>
        </p:spPr>
        <p:txBody>
          <a:bodyPr/>
          <a:lstStyle/>
          <a:p>
            <a:pPr eaLnBrk="1" hangingPunct="1">
              <a:defRPr/>
            </a:pPr>
            <a:r>
              <a:rPr lang="en-US" sz="2000" dirty="0" smtClean="0">
                <a:latin typeface="Georgia" pitchFamily="18" charset="0"/>
              </a:rPr>
              <a:t>Available for utility, plant, and continuing patent applications and requests for continued examination </a:t>
            </a:r>
          </a:p>
          <a:p>
            <a:pPr lvl="1" eaLnBrk="1" hangingPunct="1">
              <a:defRPr/>
            </a:pPr>
            <a:r>
              <a:rPr lang="en-US" sz="2000" dirty="0" smtClean="0">
                <a:latin typeface="Georgia" pitchFamily="18" charset="0"/>
              </a:rPr>
              <a:t>Not available for international</a:t>
            </a:r>
            <a:r>
              <a:rPr lang="en-US" sz="2000" dirty="0">
                <a:latin typeface="Georgia" pitchFamily="18" charset="0"/>
              </a:rPr>
              <a:t>, design, reissue, or provisional applications or in reexamination proceedings</a:t>
            </a:r>
          </a:p>
          <a:p>
            <a:pPr marL="0" indent="0" eaLnBrk="1" hangingPunct="1">
              <a:buNone/>
              <a:defRPr/>
            </a:pPr>
            <a:endParaRPr lang="en-US" sz="2000" dirty="0">
              <a:latin typeface="Georgia" pitchFamily="18" charset="0"/>
            </a:endParaRPr>
          </a:p>
          <a:p>
            <a:pPr eaLnBrk="1" hangingPunct="1">
              <a:defRPr/>
            </a:pPr>
            <a:r>
              <a:rPr lang="en-US" sz="2000" dirty="0" smtClean="0">
                <a:latin typeface="Georgia" pitchFamily="18" charset="0"/>
              </a:rPr>
              <a:t>Requirements:</a:t>
            </a:r>
          </a:p>
          <a:p>
            <a:pPr lvl="1" eaLnBrk="1" hangingPunct="1">
              <a:defRPr/>
            </a:pPr>
            <a:r>
              <a:rPr lang="en-US" sz="2000" dirty="0" smtClean="0">
                <a:latin typeface="Georgia" pitchFamily="18" charset="0"/>
              </a:rPr>
              <a:t>no </a:t>
            </a:r>
            <a:r>
              <a:rPr lang="en-US" sz="2000" dirty="0">
                <a:latin typeface="Georgia" pitchFamily="18" charset="0"/>
              </a:rPr>
              <a:t>more than 4 independent claims, 30 total claims, and no multiple dependent claims</a:t>
            </a:r>
            <a:r>
              <a:rPr lang="en-US" sz="2000" dirty="0" smtClean="0">
                <a:latin typeface="Georgia" pitchFamily="18" charset="0"/>
              </a:rPr>
              <a:t>; and</a:t>
            </a:r>
            <a:endParaRPr lang="en-US" sz="2000" dirty="0">
              <a:latin typeface="Georgia" pitchFamily="18" charset="0"/>
            </a:endParaRPr>
          </a:p>
          <a:p>
            <a:pPr lvl="1" eaLnBrk="1" hangingPunct="1">
              <a:defRPr/>
            </a:pPr>
            <a:r>
              <a:rPr lang="en-US" sz="2000" dirty="0">
                <a:latin typeface="Georgia" pitchFamily="18" charset="0"/>
              </a:rPr>
              <a:t>e</a:t>
            </a:r>
            <a:r>
              <a:rPr lang="en-US" sz="2000" dirty="0" smtClean="0">
                <a:latin typeface="Georgia" pitchFamily="18" charset="0"/>
              </a:rPr>
              <a:t>lectronically file(utility application); and </a:t>
            </a:r>
          </a:p>
          <a:p>
            <a:pPr lvl="1" eaLnBrk="1" hangingPunct="1">
              <a:defRPr/>
            </a:pPr>
            <a:r>
              <a:rPr lang="en-US" sz="2000" dirty="0">
                <a:latin typeface="Georgia" pitchFamily="18" charset="0"/>
              </a:rPr>
              <a:t>p</a:t>
            </a:r>
            <a:r>
              <a:rPr lang="en-US" sz="2000" dirty="0" smtClean="0">
                <a:latin typeface="Georgia" pitchFamily="18" charset="0"/>
              </a:rPr>
              <a:t>ay fee</a:t>
            </a:r>
            <a:endParaRPr lang="en-US" sz="2000" dirty="0">
              <a:latin typeface="Georgia" pitchFamily="18" charset="0"/>
            </a:endParaRPr>
          </a:p>
        </p:txBody>
      </p:sp>
      <p:sp>
        <p:nvSpPr>
          <p:cNvPr id="215045" name="Slide Number Placeholder 4"/>
          <p:cNvSpPr>
            <a:spLocks noGrp="1"/>
          </p:cNvSpPr>
          <p:nvPr>
            <p:ph type="sldNum" sz="quarter" idx="12"/>
          </p:nvPr>
        </p:nvSpPr>
        <p:spPr>
          <a:noFill/>
        </p:spPr>
        <p:txBody>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fontAlgn="base">
              <a:spcBef>
                <a:spcPct val="0"/>
              </a:spcBef>
              <a:spcAft>
                <a:spcPct val="0"/>
              </a:spcAft>
              <a:defRPr>
                <a:solidFill>
                  <a:schemeClr val="tx1"/>
                </a:solidFill>
                <a:latin typeface="Helvetica" pitchFamily="34" charset="0"/>
              </a:defRPr>
            </a:lvl6pPr>
            <a:lvl7pPr marL="2971800" indent="-228600" fontAlgn="base">
              <a:spcBef>
                <a:spcPct val="0"/>
              </a:spcBef>
              <a:spcAft>
                <a:spcPct val="0"/>
              </a:spcAft>
              <a:defRPr>
                <a:solidFill>
                  <a:schemeClr val="tx1"/>
                </a:solidFill>
                <a:latin typeface="Helvetica" pitchFamily="34" charset="0"/>
              </a:defRPr>
            </a:lvl7pPr>
            <a:lvl8pPr marL="3429000" indent="-228600" fontAlgn="base">
              <a:spcBef>
                <a:spcPct val="0"/>
              </a:spcBef>
              <a:spcAft>
                <a:spcPct val="0"/>
              </a:spcAft>
              <a:defRPr>
                <a:solidFill>
                  <a:schemeClr val="tx1"/>
                </a:solidFill>
                <a:latin typeface="Helvetica" pitchFamily="34" charset="0"/>
              </a:defRPr>
            </a:lvl8pPr>
            <a:lvl9pPr marL="3886200" indent="-228600" fontAlgn="base">
              <a:spcBef>
                <a:spcPct val="0"/>
              </a:spcBef>
              <a:spcAft>
                <a:spcPct val="0"/>
              </a:spcAft>
              <a:defRPr>
                <a:solidFill>
                  <a:schemeClr val="tx1"/>
                </a:solidFill>
                <a:latin typeface="Helvetica" pitchFamily="34" charset="0"/>
              </a:defRPr>
            </a:lvl9pPr>
          </a:lstStyle>
          <a:p>
            <a:pPr fontAlgn="base">
              <a:spcBef>
                <a:spcPct val="0"/>
              </a:spcBef>
              <a:spcAft>
                <a:spcPct val="0"/>
              </a:spcAft>
            </a:pPr>
            <a:fld id="{5D97C192-C267-4613-9CA0-12FD4A3FBFAB}" type="slidenum">
              <a:rPr lang="en-US" smtClean="0">
                <a:solidFill>
                  <a:srgbClr val="273C56"/>
                </a:solidFill>
              </a:rPr>
              <a:pPr fontAlgn="base">
                <a:spcBef>
                  <a:spcPct val="0"/>
                </a:spcBef>
                <a:spcAft>
                  <a:spcPct val="0"/>
                </a:spcAft>
              </a:pPr>
              <a:t>41</a:t>
            </a:fld>
            <a:endParaRPr lang="en-US" dirty="0" smtClean="0">
              <a:solidFill>
                <a:srgbClr val="273C56"/>
              </a:solidFill>
            </a:endParaRPr>
          </a:p>
        </p:txBody>
      </p:sp>
      <p:graphicFrame>
        <p:nvGraphicFramePr>
          <p:cNvPr id="7" name="Content Placeholder 4" descr="&quot;&quot;"/>
          <p:cNvGraphicFramePr>
            <a:graphicFrameLocks/>
          </p:cNvGraphicFramePr>
          <p:nvPr>
            <p:extLst>
              <p:ext uri="{D42A27DB-BD31-4B8C-83A1-F6EECF244321}">
                <p14:modId xmlns:p14="http://schemas.microsoft.com/office/powerpoint/2010/main" val="2425064494"/>
              </p:ext>
            </p:extLst>
          </p:nvPr>
        </p:nvGraphicFramePr>
        <p:xfrm>
          <a:off x="228600" y="5257800"/>
          <a:ext cx="8686800" cy="1295400"/>
        </p:xfrm>
        <a:graphic>
          <a:graphicData uri="http://schemas.openxmlformats.org/drawingml/2006/table">
            <a:tbl>
              <a:tblPr firstRow="1" bandRow="1">
                <a:effectLst>
                  <a:innerShdw blurRad="114300">
                    <a:prstClr val="black"/>
                  </a:innerShdw>
                </a:effectLst>
                <a:tableStyleId>{93296810-A885-4BE3-A3E7-6D5BEEA58F35}</a:tableStyleId>
              </a:tblPr>
              <a:tblGrid>
                <a:gridCol w="4190999"/>
                <a:gridCol w="4495801"/>
              </a:tblGrid>
              <a:tr h="716280">
                <a:tc>
                  <a:txBody>
                    <a:bodyPr/>
                    <a:lstStyle/>
                    <a:p>
                      <a:pPr algn="ctr"/>
                      <a:r>
                        <a:rPr lang="en-US" sz="1600" u="none" dirty="0" smtClean="0">
                          <a:solidFill>
                            <a:srgbClr val="FFFF00"/>
                          </a:solidFill>
                          <a:latin typeface="Georgia" pitchFamily="18" charset="0"/>
                        </a:rPr>
                        <a:t>Fee </a:t>
                      </a:r>
                    </a:p>
                    <a:p>
                      <a:pPr algn="ctr"/>
                      <a:r>
                        <a:rPr lang="en-US" sz="1600" u="none" dirty="0" smtClean="0">
                          <a:solidFill>
                            <a:srgbClr val="FFFF00"/>
                          </a:solidFill>
                          <a:latin typeface="Georgia" pitchFamily="18" charset="0"/>
                        </a:rPr>
                        <a:t>September</a:t>
                      </a:r>
                      <a:r>
                        <a:rPr lang="en-US" sz="1600" u="none" baseline="0" dirty="0" smtClean="0">
                          <a:solidFill>
                            <a:srgbClr val="FFFF00"/>
                          </a:solidFill>
                          <a:latin typeface="Georgia" pitchFamily="18" charset="0"/>
                        </a:rPr>
                        <a:t> 16, 2012 to March 18, 2013</a:t>
                      </a:r>
                      <a:endParaRPr lang="en-US" sz="1600" u="none" dirty="0">
                        <a:solidFill>
                          <a:srgbClr val="FFFF00"/>
                        </a:solidFill>
                        <a:latin typeface="Georgia" pitchFamily="18" charset="0"/>
                      </a:endParaRPr>
                    </a:p>
                  </a:txBody>
                  <a:tcPr/>
                </a:tc>
                <a:tc>
                  <a:txBody>
                    <a:bodyPr/>
                    <a:lstStyle/>
                    <a:p>
                      <a:pPr algn="ctr"/>
                      <a:r>
                        <a:rPr lang="en-US" sz="1600" u="none" dirty="0" smtClean="0">
                          <a:solidFill>
                            <a:srgbClr val="FFFF00"/>
                          </a:solidFill>
                          <a:latin typeface="Georgia" pitchFamily="18" charset="0"/>
                        </a:rPr>
                        <a:t>Fee </a:t>
                      </a:r>
                    </a:p>
                    <a:p>
                      <a:pPr algn="ctr"/>
                      <a:r>
                        <a:rPr lang="en-US" sz="1600" u="none" dirty="0" smtClean="0">
                          <a:solidFill>
                            <a:srgbClr val="FFFF00"/>
                          </a:solidFill>
                          <a:latin typeface="Georgia" pitchFamily="18" charset="0"/>
                        </a:rPr>
                        <a:t>Starting </a:t>
                      </a:r>
                      <a:r>
                        <a:rPr lang="en-US" sz="1600" u="none" baseline="0" dirty="0" smtClean="0">
                          <a:solidFill>
                            <a:srgbClr val="FFFF00"/>
                          </a:solidFill>
                          <a:latin typeface="Georgia" pitchFamily="18" charset="0"/>
                        </a:rPr>
                        <a:t>March 19, 2013</a:t>
                      </a:r>
                      <a:endParaRPr lang="en-US" sz="1600" u="none" dirty="0">
                        <a:solidFill>
                          <a:srgbClr val="FFFF00"/>
                        </a:solidFill>
                        <a:latin typeface="Georgia" pitchFamily="18" charset="0"/>
                      </a:endParaRPr>
                    </a:p>
                  </a:txBody>
                  <a:tcPr/>
                </a:tc>
              </a:tr>
              <a:tr h="42892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pPr>
                      <a:r>
                        <a:rPr kumimoji="0" lang="en-US" sz="1600" u="none" strike="noStrike" cap="none" normalizeH="0" baseline="0" dirty="0" smtClean="0">
                          <a:ln>
                            <a:noFill/>
                          </a:ln>
                          <a:effectLst/>
                          <a:latin typeface="Georgia" pitchFamily="18" charset="0"/>
                          <a:sym typeface="Georgia" charset="0"/>
                        </a:rPr>
                        <a:t>$ 4,800</a:t>
                      </a:r>
                      <a:endParaRPr lang="en-US" sz="1600" dirty="0" smtClean="0">
                        <a:latin typeface="Georgia" pitchFamily="18" charset="0"/>
                      </a:endParaRPr>
                    </a:p>
                    <a:p>
                      <a:pPr algn="l"/>
                      <a:endParaRPr lang="en-US" sz="1600" dirty="0">
                        <a:latin typeface="Georgia" pitchFamily="18" charset="0"/>
                      </a:endParaRPr>
                    </a:p>
                  </a:txBody>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pPr>
                      <a:r>
                        <a:rPr kumimoji="0" lang="en-US" sz="1600" u="none" strike="noStrike" cap="none" normalizeH="0" baseline="0" dirty="0" smtClean="0">
                          <a:ln>
                            <a:noFill/>
                          </a:ln>
                          <a:effectLst/>
                          <a:latin typeface="Georgia" pitchFamily="18" charset="0"/>
                          <a:sym typeface="Georgia" charset="0"/>
                        </a:rPr>
                        <a:t>$ 4,000</a:t>
                      </a:r>
                      <a:endParaRPr kumimoji="0" lang="en-US" sz="1600" b="0" i="0" u="none" strike="noStrike" cap="none" normalizeH="0" baseline="0" dirty="0" smtClean="0">
                        <a:ln>
                          <a:noFill/>
                        </a:ln>
                        <a:solidFill>
                          <a:schemeClr val="tx1"/>
                        </a:solidFill>
                        <a:effectLst/>
                        <a:latin typeface="Georgia" pitchFamily="18" charset="0"/>
                        <a:ea typeface="ヒラギノ明朝 ProN W3" charset="0"/>
                        <a:cs typeface="ヒラギノ明朝 ProN W3" charset="0"/>
                        <a:sym typeface="Georgia" charset="0"/>
                      </a:endParaRPr>
                    </a:p>
                  </a:txBody>
                  <a:tcPr/>
                </a:tc>
              </a:tr>
            </a:tbl>
          </a:graphicData>
        </a:graphic>
      </p:graphicFrame>
    </p:spTree>
    <p:extLst>
      <p:ext uri="{BB962C8B-B14F-4D97-AF65-F5344CB8AC3E}">
        <p14:creationId xmlns:p14="http://schemas.microsoft.com/office/powerpoint/2010/main" val="349201517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a:xfrm>
            <a:off x="1752600" y="228600"/>
            <a:ext cx="7391400" cy="1143000"/>
          </a:xfrm>
          <a:solidFill>
            <a:srgbClr val="3399FF"/>
          </a:solidFill>
        </p:spPr>
        <p:txBody>
          <a:bodyPr/>
          <a:lstStyle/>
          <a:p>
            <a:pPr eaLnBrk="1" hangingPunct="1"/>
            <a:r>
              <a:rPr lang="en-US" sz="3600" b="1" dirty="0" smtClean="0"/>
              <a:t>Final Disposition</a:t>
            </a:r>
            <a:endParaRPr lang="en-US" sz="3600" dirty="0" smtClean="0"/>
          </a:p>
        </p:txBody>
      </p:sp>
      <p:sp>
        <p:nvSpPr>
          <p:cNvPr id="3" name="Content Placeholder 2"/>
          <p:cNvSpPr>
            <a:spLocks noGrp="1"/>
          </p:cNvSpPr>
          <p:nvPr>
            <p:ph idx="1"/>
          </p:nvPr>
        </p:nvSpPr>
        <p:spPr>
          <a:xfrm>
            <a:off x="685800" y="1752600"/>
            <a:ext cx="8001000" cy="4648200"/>
          </a:xfrm>
        </p:spPr>
        <p:txBody>
          <a:bodyPr/>
          <a:lstStyle/>
          <a:p>
            <a:pPr eaLnBrk="1" hangingPunct="1">
              <a:defRPr/>
            </a:pPr>
            <a:r>
              <a:rPr lang="en-US" sz="2400" dirty="0">
                <a:latin typeface="Georgia" pitchFamily="18" charset="0"/>
              </a:rPr>
              <a:t>USPTO goal for final disposition </a:t>
            </a:r>
            <a:r>
              <a:rPr lang="en-US" sz="2400" dirty="0" smtClean="0">
                <a:latin typeface="Georgia" pitchFamily="18" charset="0"/>
              </a:rPr>
              <a:t>is </a:t>
            </a:r>
            <a:r>
              <a:rPr lang="en-US" sz="2400" dirty="0">
                <a:latin typeface="Georgia" pitchFamily="18" charset="0"/>
              </a:rPr>
              <a:t>on average 12 months from date of prioritized </a:t>
            </a:r>
            <a:r>
              <a:rPr lang="en-US" sz="2400" dirty="0" smtClean="0">
                <a:latin typeface="Georgia" pitchFamily="18" charset="0"/>
              </a:rPr>
              <a:t>status</a:t>
            </a:r>
          </a:p>
          <a:p>
            <a:pPr marL="0" indent="0" eaLnBrk="1" hangingPunct="1">
              <a:buNone/>
              <a:defRPr/>
            </a:pPr>
            <a:endParaRPr lang="en-US" sz="2400" dirty="0" smtClean="0">
              <a:latin typeface="Georgia" pitchFamily="18" charset="0"/>
            </a:endParaRPr>
          </a:p>
          <a:p>
            <a:pPr eaLnBrk="1" hangingPunct="1">
              <a:defRPr/>
            </a:pPr>
            <a:r>
              <a:rPr lang="en-US" sz="2400" dirty="0">
                <a:latin typeface="Georgia" pitchFamily="18" charset="0"/>
              </a:rPr>
              <a:t>Prioritized exam is terminated without a refund of prioritized exam fee if patent applicant:</a:t>
            </a:r>
          </a:p>
          <a:p>
            <a:pPr lvl="1" eaLnBrk="1" hangingPunct="1">
              <a:defRPr/>
            </a:pPr>
            <a:r>
              <a:rPr lang="en-US" sz="2400" dirty="0">
                <a:latin typeface="Georgia" pitchFamily="18" charset="0"/>
              </a:rPr>
              <a:t>p</a:t>
            </a:r>
            <a:r>
              <a:rPr lang="en-US" sz="2400" dirty="0" smtClean="0">
                <a:latin typeface="Georgia" pitchFamily="18" charset="0"/>
              </a:rPr>
              <a:t>etitions </a:t>
            </a:r>
            <a:r>
              <a:rPr lang="en-US" sz="2400" dirty="0">
                <a:latin typeface="Georgia" pitchFamily="18" charset="0"/>
              </a:rPr>
              <a:t>for an extension of time to file a reply or to suspend action; or</a:t>
            </a:r>
          </a:p>
          <a:p>
            <a:pPr lvl="1" eaLnBrk="1" hangingPunct="1">
              <a:defRPr/>
            </a:pPr>
            <a:r>
              <a:rPr lang="en-US" sz="2400" dirty="0">
                <a:latin typeface="Georgia" pitchFamily="18" charset="0"/>
              </a:rPr>
              <a:t>amends the application to exceed the claim </a:t>
            </a:r>
            <a:r>
              <a:rPr lang="en-US" sz="2400" dirty="0" smtClean="0">
                <a:latin typeface="Georgia" pitchFamily="18" charset="0"/>
              </a:rPr>
              <a:t>restrictions</a:t>
            </a:r>
          </a:p>
          <a:p>
            <a:pPr marL="457200" lvl="1" indent="0" eaLnBrk="1" hangingPunct="1">
              <a:buNone/>
              <a:defRPr/>
            </a:pPr>
            <a:endParaRPr lang="en-US" sz="2400" dirty="0">
              <a:latin typeface="Georgia" pitchFamily="18" charset="0"/>
            </a:endParaRPr>
          </a:p>
          <a:p>
            <a:pPr marL="0" indent="0" eaLnBrk="1" hangingPunct="1">
              <a:buFontTx/>
              <a:buNone/>
              <a:defRPr/>
            </a:pPr>
            <a:endParaRPr lang="en-US" sz="2400" dirty="0">
              <a:latin typeface="Georgia" pitchFamily="18" charset="0"/>
            </a:endParaRPr>
          </a:p>
        </p:txBody>
      </p:sp>
      <p:sp>
        <p:nvSpPr>
          <p:cNvPr id="216069" name="Slide Number Placeholder 4"/>
          <p:cNvSpPr>
            <a:spLocks noGrp="1"/>
          </p:cNvSpPr>
          <p:nvPr>
            <p:ph type="sldNum" sz="quarter" idx="12"/>
          </p:nvPr>
        </p:nvSpPr>
        <p:spPr>
          <a:noFill/>
        </p:spPr>
        <p:txBody>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fontAlgn="base">
              <a:spcBef>
                <a:spcPct val="0"/>
              </a:spcBef>
              <a:spcAft>
                <a:spcPct val="0"/>
              </a:spcAft>
              <a:defRPr>
                <a:solidFill>
                  <a:schemeClr val="tx1"/>
                </a:solidFill>
                <a:latin typeface="Helvetica" pitchFamily="34" charset="0"/>
              </a:defRPr>
            </a:lvl6pPr>
            <a:lvl7pPr marL="2971800" indent="-228600" fontAlgn="base">
              <a:spcBef>
                <a:spcPct val="0"/>
              </a:spcBef>
              <a:spcAft>
                <a:spcPct val="0"/>
              </a:spcAft>
              <a:defRPr>
                <a:solidFill>
                  <a:schemeClr val="tx1"/>
                </a:solidFill>
                <a:latin typeface="Helvetica" pitchFamily="34" charset="0"/>
              </a:defRPr>
            </a:lvl7pPr>
            <a:lvl8pPr marL="3429000" indent="-228600" fontAlgn="base">
              <a:spcBef>
                <a:spcPct val="0"/>
              </a:spcBef>
              <a:spcAft>
                <a:spcPct val="0"/>
              </a:spcAft>
              <a:defRPr>
                <a:solidFill>
                  <a:schemeClr val="tx1"/>
                </a:solidFill>
                <a:latin typeface="Helvetica" pitchFamily="34" charset="0"/>
              </a:defRPr>
            </a:lvl8pPr>
            <a:lvl9pPr marL="3886200" indent="-228600" fontAlgn="base">
              <a:spcBef>
                <a:spcPct val="0"/>
              </a:spcBef>
              <a:spcAft>
                <a:spcPct val="0"/>
              </a:spcAft>
              <a:defRPr>
                <a:solidFill>
                  <a:schemeClr val="tx1"/>
                </a:solidFill>
                <a:latin typeface="Helvetica" pitchFamily="34" charset="0"/>
              </a:defRPr>
            </a:lvl9pPr>
          </a:lstStyle>
          <a:p>
            <a:pPr fontAlgn="base">
              <a:spcBef>
                <a:spcPct val="0"/>
              </a:spcBef>
              <a:spcAft>
                <a:spcPct val="0"/>
              </a:spcAft>
            </a:pPr>
            <a:fld id="{5E543C75-2033-4946-B9BB-DC7D89C9C080}" type="slidenum">
              <a:rPr lang="en-US" smtClean="0">
                <a:solidFill>
                  <a:srgbClr val="273C56"/>
                </a:solidFill>
              </a:rPr>
              <a:pPr fontAlgn="base">
                <a:spcBef>
                  <a:spcPct val="0"/>
                </a:spcBef>
                <a:spcAft>
                  <a:spcPct val="0"/>
                </a:spcAft>
              </a:pPr>
              <a:t>42</a:t>
            </a:fld>
            <a:endParaRPr lang="en-US" dirty="0" smtClean="0">
              <a:solidFill>
                <a:srgbClr val="273C56"/>
              </a:solidFill>
            </a:endParaRPr>
          </a:p>
        </p:txBody>
      </p:sp>
    </p:spTree>
    <p:extLst>
      <p:ext uri="{BB962C8B-B14F-4D97-AF65-F5344CB8AC3E}">
        <p14:creationId xmlns:p14="http://schemas.microsoft.com/office/powerpoint/2010/main" val="387843153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1828800" y="228600"/>
            <a:ext cx="7315200" cy="1143000"/>
          </a:xfrm>
          <a:solidFill>
            <a:srgbClr val="3399FF"/>
          </a:solidFill>
        </p:spPr>
        <p:txBody>
          <a:bodyPr/>
          <a:lstStyle/>
          <a:p>
            <a:pPr eaLnBrk="1" hangingPunct="1"/>
            <a:r>
              <a:rPr lang="en-US" sz="3600" b="1" dirty="0" smtClean="0"/>
              <a:t>Statistics</a:t>
            </a:r>
            <a:r>
              <a:rPr lang="en-US" sz="4000" b="1" dirty="0" smtClean="0"/>
              <a:t/>
            </a:r>
            <a:br>
              <a:rPr lang="en-US" sz="4000" b="1" dirty="0" smtClean="0"/>
            </a:br>
            <a:r>
              <a:rPr lang="en-US" sz="2400" b="1" dirty="0" smtClean="0"/>
              <a:t>(September 16, 2011 through December 20, 2012) </a:t>
            </a:r>
            <a:endParaRPr lang="en-US" sz="2400" dirty="0" smtClean="0"/>
          </a:p>
        </p:txBody>
      </p:sp>
      <p:graphicFrame>
        <p:nvGraphicFramePr>
          <p:cNvPr id="2" name="Content Placeholder 1" descr="&quot;&quot;"/>
          <p:cNvGraphicFramePr>
            <a:graphicFrameLocks noGrp="1"/>
          </p:cNvGraphicFramePr>
          <p:nvPr>
            <p:ph idx="1"/>
            <p:extLst>
              <p:ext uri="{D42A27DB-BD31-4B8C-83A1-F6EECF244321}">
                <p14:modId xmlns:p14="http://schemas.microsoft.com/office/powerpoint/2010/main" val="2608396783"/>
              </p:ext>
            </p:extLst>
          </p:nvPr>
        </p:nvGraphicFramePr>
        <p:xfrm>
          <a:off x="647700" y="3962400"/>
          <a:ext cx="4400550" cy="2326285"/>
        </p:xfrm>
        <a:graphic>
          <a:graphicData uri="http://schemas.openxmlformats.org/drawingml/2006/table">
            <a:tbl>
              <a:tblPr firstRow="1" bandRow="1">
                <a:effectLst>
                  <a:innerShdw blurRad="114300">
                    <a:prstClr val="black"/>
                  </a:innerShdw>
                </a:effectLst>
                <a:tableStyleId>{5C22544A-7EE6-4342-B048-85BDC9FD1C3A}</a:tableStyleId>
              </a:tblPr>
              <a:tblGrid>
                <a:gridCol w="2400300"/>
                <a:gridCol w="2000250"/>
              </a:tblGrid>
              <a:tr h="1194155">
                <a:tc>
                  <a:txBody>
                    <a:bodyPr/>
                    <a:lstStyle/>
                    <a:p>
                      <a:r>
                        <a:rPr lang="en-US" dirty="0" smtClean="0">
                          <a:solidFill>
                            <a:srgbClr val="FFFF00"/>
                          </a:solidFill>
                        </a:rPr>
                        <a:t>Pendency to First</a:t>
                      </a:r>
                      <a:r>
                        <a:rPr lang="en-US" baseline="0" dirty="0" smtClean="0">
                          <a:solidFill>
                            <a:srgbClr val="FFFF00"/>
                          </a:solidFill>
                        </a:rPr>
                        <a:t> Action on Merit from Grant of Request (mos.)</a:t>
                      </a:r>
                      <a:endParaRPr lang="en-US" dirty="0">
                        <a:solidFill>
                          <a:srgbClr val="FFFF00"/>
                        </a:solidFill>
                      </a:endParaRPr>
                    </a:p>
                  </a:txBody>
                  <a:tcPr/>
                </a:tc>
                <a:tc>
                  <a:txBody>
                    <a:bodyPr/>
                    <a:lstStyle/>
                    <a:p>
                      <a:r>
                        <a:rPr lang="en-US" dirty="0" smtClean="0">
                          <a:solidFill>
                            <a:srgbClr val="FFFF00"/>
                          </a:solidFill>
                        </a:rPr>
                        <a:t>Pendency</a:t>
                      </a:r>
                      <a:r>
                        <a:rPr lang="en-US" baseline="0" dirty="0" smtClean="0">
                          <a:solidFill>
                            <a:srgbClr val="FFFF00"/>
                          </a:solidFill>
                        </a:rPr>
                        <a:t> to </a:t>
                      </a:r>
                      <a:r>
                        <a:rPr lang="en-US" dirty="0" smtClean="0">
                          <a:solidFill>
                            <a:srgbClr val="FFFF00"/>
                          </a:solidFill>
                        </a:rPr>
                        <a:t>Final Disposition</a:t>
                      </a:r>
                      <a:r>
                        <a:rPr lang="en-US" baseline="0" dirty="0" smtClean="0">
                          <a:solidFill>
                            <a:srgbClr val="FFFF00"/>
                          </a:solidFill>
                        </a:rPr>
                        <a:t> from Grant of Request (mos.)</a:t>
                      </a:r>
                      <a:endParaRPr lang="en-US" dirty="0">
                        <a:solidFill>
                          <a:srgbClr val="FFFF00"/>
                        </a:solidFill>
                      </a:endParaRPr>
                    </a:p>
                  </a:txBody>
                  <a:tcPr/>
                </a:tc>
              </a:tr>
              <a:tr h="863245">
                <a:tc>
                  <a:txBody>
                    <a:bodyPr/>
                    <a:lstStyle/>
                    <a:p>
                      <a:pPr algn="ctr"/>
                      <a:r>
                        <a:rPr lang="en-US" dirty="0" smtClean="0">
                          <a:latin typeface="Georgia" pitchFamily="18" charset="0"/>
                        </a:rPr>
                        <a:t>2.0</a:t>
                      </a:r>
                      <a:endParaRPr lang="en-US" dirty="0">
                        <a:latin typeface="Georgia" pitchFamily="18" charset="0"/>
                      </a:endParaRPr>
                    </a:p>
                  </a:txBody>
                  <a:tcPr/>
                </a:tc>
                <a:tc>
                  <a:txBody>
                    <a:bodyPr/>
                    <a:lstStyle/>
                    <a:p>
                      <a:pPr algn="ctr"/>
                      <a:r>
                        <a:rPr lang="en-US" dirty="0" smtClean="0">
                          <a:latin typeface="Georgia" pitchFamily="18" charset="0"/>
                        </a:rPr>
                        <a:t>5.32</a:t>
                      </a:r>
                      <a:endParaRPr lang="en-US" dirty="0">
                        <a:latin typeface="Georgia" pitchFamily="18" charset="0"/>
                      </a:endParaRPr>
                    </a:p>
                  </a:txBody>
                  <a:tcPr/>
                </a:tc>
              </a:tr>
            </a:tbl>
          </a:graphicData>
        </a:graphic>
      </p:graphicFrame>
      <p:sp>
        <p:nvSpPr>
          <p:cNvPr id="217093" name="Slide Number Placeholder 4"/>
          <p:cNvSpPr>
            <a:spLocks noGrp="1"/>
          </p:cNvSpPr>
          <p:nvPr>
            <p:ph type="sldNum" sz="quarter" idx="12"/>
          </p:nvPr>
        </p:nvSpPr>
        <p:spPr>
          <a:noFill/>
        </p:spPr>
        <p:txBody>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fontAlgn="base">
              <a:spcBef>
                <a:spcPct val="0"/>
              </a:spcBef>
              <a:spcAft>
                <a:spcPct val="0"/>
              </a:spcAft>
              <a:defRPr>
                <a:solidFill>
                  <a:schemeClr val="tx1"/>
                </a:solidFill>
                <a:latin typeface="Helvetica" pitchFamily="34" charset="0"/>
              </a:defRPr>
            </a:lvl6pPr>
            <a:lvl7pPr marL="2971800" indent="-228600" fontAlgn="base">
              <a:spcBef>
                <a:spcPct val="0"/>
              </a:spcBef>
              <a:spcAft>
                <a:spcPct val="0"/>
              </a:spcAft>
              <a:defRPr>
                <a:solidFill>
                  <a:schemeClr val="tx1"/>
                </a:solidFill>
                <a:latin typeface="Helvetica" pitchFamily="34" charset="0"/>
              </a:defRPr>
            </a:lvl7pPr>
            <a:lvl8pPr marL="3429000" indent="-228600" fontAlgn="base">
              <a:spcBef>
                <a:spcPct val="0"/>
              </a:spcBef>
              <a:spcAft>
                <a:spcPct val="0"/>
              </a:spcAft>
              <a:defRPr>
                <a:solidFill>
                  <a:schemeClr val="tx1"/>
                </a:solidFill>
                <a:latin typeface="Helvetica" pitchFamily="34" charset="0"/>
              </a:defRPr>
            </a:lvl8pPr>
            <a:lvl9pPr marL="3886200" indent="-228600" fontAlgn="base">
              <a:spcBef>
                <a:spcPct val="0"/>
              </a:spcBef>
              <a:spcAft>
                <a:spcPct val="0"/>
              </a:spcAft>
              <a:defRPr>
                <a:solidFill>
                  <a:schemeClr val="tx1"/>
                </a:solidFill>
                <a:latin typeface="Helvetica" pitchFamily="34" charset="0"/>
              </a:defRPr>
            </a:lvl9pPr>
          </a:lstStyle>
          <a:p>
            <a:pPr fontAlgn="base">
              <a:spcBef>
                <a:spcPct val="0"/>
              </a:spcBef>
              <a:spcAft>
                <a:spcPct val="0"/>
              </a:spcAft>
            </a:pPr>
            <a:fld id="{36450397-54E3-4BF9-BECA-47F6672A23E0}" type="slidenum">
              <a:rPr lang="en-US" smtClean="0">
                <a:solidFill>
                  <a:srgbClr val="273C56"/>
                </a:solidFill>
              </a:rPr>
              <a:pPr fontAlgn="base">
                <a:spcBef>
                  <a:spcPct val="0"/>
                </a:spcBef>
                <a:spcAft>
                  <a:spcPct val="0"/>
                </a:spcAft>
              </a:pPr>
              <a:t>43</a:t>
            </a:fld>
            <a:endParaRPr lang="en-US" dirty="0" smtClean="0">
              <a:solidFill>
                <a:srgbClr val="273C56"/>
              </a:solidFill>
            </a:endParaRPr>
          </a:p>
        </p:txBody>
      </p:sp>
      <p:graphicFrame>
        <p:nvGraphicFramePr>
          <p:cNvPr id="6" name="Table 5" descr="&quot;&quot;"/>
          <p:cNvGraphicFramePr>
            <a:graphicFrameLocks noGrp="1"/>
          </p:cNvGraphicFramePr>
          <p:nvPr>
            <p:extLst>
              <p:ext uri="{D42A27DB-BD31-4B8C-83A1-F6EECF244321}">
                <p14:modId xmlns:p14="http://schemas.microsoft.com/office/powerpoint/2010/main" val="124606367"/>
              </p:ext>
            </p:extLst>
          </p:nvPr>
        </p:nvGraphicFramePr>
        <p:xfrm>
          <a:off x="647700" y="1676400"/>
          <a:ext cx="8001000" cy="1981200"/>
        </p:xfrm>
        <a:graphic>
          <a:graphicData uri="http://schemas.openxmlformats.org/drawingml/2006/table">
            <a:tbl>
              <a:tblPr firstRow="1" bandRow="1">
                <a:effectLst>
                  <a:innerShdw blurRad="114300">
                    <a:prstClr val="black"/>
                  </a:innerShdw>
                </a:effectLst>
                <a:tableStyleId>{93296810-A885-4BE3-A3E7-6D5BEEA58F35}</a:tableStyleId>
              </a:tblPr>
              <a:tblGrid>
                <a:gridCol w="1600200"/>
                <a:gridCol w="1600200"/>
                <a:gridCol w="1600200"/>
                <a:gridCol w="1600200"/>
                <a:gridCol w="1600200"/>
              </a:tblGrid>
              <a:tr h="533400">
                <a:tc>
                  <a:txBody>
                    <a:bodyPr/>
                    <a:lstStyle/>
                    <a:p>
                      <a:pPr algn="ctr"/>
                      <a:r>
                        <a:rPr lang="en-US" sz="2000" dirty="0" smtClean="0">
                          <a:solidFill>
                            <a:srgbClr val="FFFF00"/>
                          </a:solidFill>
                        </a:rPr>
                        <a:t>Fiscal</a:t>
                      </a:r>
                      <a:r>
                        <a:rPr lang="en-US" sz="2000" baseline="0" dirty="0" smtClean="0">
                          <a:solidFill>
                            <a:srgbClr val="FFFF00"/>
                          </a:solidFill>
                        </a:rPr>
                        <a:t> Year </a:t>
                      </a:r>
                      <a:endParaRPr lang="en-US" sz="2000" dirty="0">
                        <a:solidFill>
                          <a:srgbClr val="FFFF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dirty="0" smtClean="0">
                          <a:solidFill>
                            <a:srgbClr val="FFFF00"/>
                          </a:solidFill>
                        </a:rPr>
                        <a:t>Pending </a:t>
                      </a:r>
                      <a:endParaRPr lang="en-US" sz="2000" dirty="0">
                        <a:solidFill>
                          <a:srgbClr val="FFFF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dirty="0" smtClean="0">
                          <a:solidFill>
                            <a:srgbClr val="FFFF00"/>
                          </a:solidFill>
                        </a:rPr>
                        <a:t>Granted </a:t>
                      </a:r>
                      <a:endParaRPr lang="en-US" sz="2000" dirty="0">
                        <a:solidFill>
                          <a:srgbClr val="FFFF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dirty="0" smtClean="0">
                          <a:solidFill>
                            <a:srgbClr val="FFFF00"/>
                          </a:solidFill>
                        </a:rPr>
                        <a:t>Dismissed</a:t>
                      </a:r>
                      <a:endParaRPr lang="en-US" sz="2000" dirty="0">
                        <a:solidFill>
                          <a:srgbClr val="FFFF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dirty="0" smtClean="0">
                          <a:solidFill>
                            <a:srgbClr val="FFFF00"/>
                          </a:solidFill>
                        </a:rPr>
                        <a:t>Total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533400">
                <a:tc>
                  <a:txBody>
                    <a:bodyPr/>
                    <a:lstStyle/>
                    <a:p>
                      <a:pPr algn="ctr"/>
                      <a:r>
                        <a:rPr lang="en-US" sz="2000" dirty="0" smtClean="0">
                          <a:solidFill>
                            <a:schemeClr val="tx1"/>
                          </a:solidFill>
                          <a:latin typeface="Georgia" pitchFamily="18" charset="0"/>
                        </a:rPr>
                        <a:t>FY2011</a:t>
                      </a:r>
                      <a:endParaRPr lang="en-US" sz="2000" dirty="0">
                        <a:solidFill>
                          <a:schemeClr val="tx1"/>
                        </a:solidFill>
                        <a:latin typeface="Georg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3</a:t>
                      </a:r>
                      <a:endParaRPr lang="en-US" sz="2000" dirty="0">
                        <a:solidFill>
                          <a:schemeClr val="tx1"/>
                        </a:solidFill>
                        <a:latin typeface="Georg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827</a:t>
                      </a:r>
                      <a:endParaRPr lang="en-US" sz="2000" dirty="0">
                        <a:solidFill>
                          <a:schemeClr val="tx1"/>
                        </a:solidFill>
                        <a:latin typeface="Georg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25</a:t>
                      </a:r>
                      <a:endParaRPr lang="en-US" sz="2000" dirty="0">
                        <a:solidFill>
                          <a:schemeClr val="tx1"/>
                        </a:solidFill>
                        <a:latin typeface="Georg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1327</a:t>
                      </a:r>
                      <a:endParaRPr lang="en-US" sz="2000" dirty="0">
                        <a:solidFill>
                          <a:schemeClr val="tx1"/>
                        </a:solidFill>
                        <a:latin typeface="Georg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57200">
                <a:tc>
                  <a:txBody>
                    <a:bodyPr/>
                    <a:lstStyle/>
                    <a:p>
                      <a:pPr algn="ctr"/>
                      <a:r>
                        <a:rPr lang="en-US" sz="2000" dirty="0" smtClean="0">
                          <a:solidFill>
                            <a:schemeClr val="tx1"/>
                          </a:solidFill>
                          <a:latin typeface="Georgia" pitchFamily="18" charset="0"/>
                        </a:rPr>
                        <a:t>FY2012</a:t>
                      </a:r>
                      <a:endParaRPr lang="en-US" sz="2000" dirty="0">
                        <a:solidFill>
                          <a:schemeClr val="tx1"/>
                        </a:solidFill>
                        <a:latin typeface="Georg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118</a:t>
                      </a:r>
                      <a:endParaRPr lang="en-US" sz="2000" dirty="0">
                        <a:solidFill>
                          <a:schemeClr val="tx1"/>
                        </a:solidFill>
                        <a:latin typeface="Georg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4610</a:t>
                      </a:r>
                      <a:endParaRPr lang="en-US" sz="2000" dirty="0">
                        <a:solidFill>
                          <a:schemeClr val="tx1"/>
                        </a:solidFill>
                        <a:latin typeface="Georg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301</a:t>
                      </a:r>
                      <a:endParaRPr lang="en-US" sz="2000" dirty="0">
                        <a:solidFill>
                          <a:schemeClr val="tx1"/>
                        </a:solidFill>
                        <a:latin typeface="Georg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5027</a:t>
                      </a:r>
                      <a:endParaRPr lang="en-US" sz="2000" dirty="0">
                        <a:solidFill>
                          <a:schemeClr val="tx1"/>
                        </a:solidFill>
                        <a:latin typeface="Georg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7200">
                <a:tc>
                  <a:txBody>
                    <a:bodyPr/>
                    <a:lstStyle/>
                    <a:p>
                      <a:pPr algn="ctr"/>
                      <a:r>
                        <a:rPr lang="en-US" sz="2000" dirty="0" smtClean="0">
                          <a:solidFill>
                            <a:schemeClr val="tx1"/>
                          </a:solidFill>
                          <a:latin typeface="Georgia" pitchFamily="18" charset="0"/>
                        </a:rPr>
                        <a:t>FY 2103</a:t>
                      </a:r>
                      <a:endParaRPr lang="en-US" sz="2000" dirty="0">
                        <a:solidFill>
                          <a:schemeClr val="tx1"/>
                        </a:solidFill>
                        <a:latin typeface="Georg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698</a:t>
                      </a:r>
                      <a:endParaRPr lang="en-US" sz="2000" dirty="0">
                        <a:solidFill>
                          <a:schemeClr val="tx1"/>
                        </a:solidFill>
                        <a:latin typeface="Georg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608</a:t>
                      </a:r>
                      <a:endParaRPr lang="en-US" sz="2000" dirty="0">
                        <a:solidFill>
                          <a:schemeClr val="tx1"/>
                        </a:solidFill>
                        <a:latin typeface="Georg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21</a:t>
                      </a:r>
                      <a:endParaRPr lang="en-US" sz="2000" dirty="0">
                        <a:solidFill>
                          <a:schemeClr val="tx1"/>
                        </a:solidFill>
                        <a:latin typeface="Georg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Georgia" pitchFamily="18" charset="0"/>
                        </a:rPr>
                        <a:t>855</a:t>
                      </a:r>
                      <a:endParaRPr lang="en-US" sz="2000" dirty="0">
                        <a:solidFill>
                          <a:schemeClr val="tx1"/>
                        </a:solidFill>
                        <a:latin typeface="Georg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8571043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Preissuance Submissions</a:t>
            </a:r>
            <a:br>
              <a:rPr lang="en-US" b="1" dirty="0" smtClean="0"/>
            </a:br>
            <a:r>
              <a:rPr lang="en-US" b="1" dirty="0"/>
              <a:t/>
            </a:r>
            <a:br>
              <a:rPr lang="en-US" b="1" dirty="0"/>
            </a:br>
            <a:r>
              <a:rPr lang="en-US" sz="3200" b="1" dirty="0" smtClean="0"/>
              <a:t>Effective September 16, 2012</a:t>
            </a:r>
            <a:endParaRPr lang="en-US" sz="3200" b="1" dirty="0"/>
          </a:p>
        </p:txBody>
      </p:sp>
      <p:sp>
        <p:nvSpPr>
          <p:cNvPr id="3" name="Subtitle 2"/>
          <p:cNvSpPr>
            <a:spLocks noGrp="1"/>
          </p:cNvSpPr>
          <p:nvPr>
            <p:ph type="subTitle" idx="1"/>
          </p:nvPr>
        </p:nvSpPr>
        <p:spPr>
          <a:xfrm>
            <a:off x="2590800" y="3733800"/>
            <a:ext cx="6400800" cy="1600200"/>
          </a:xfrm>
        </p:spPr>
        <p:txBody>
          <a:bodyPr/>
          <a:lstStyle/>
          <a:p>
            <a:r>
              <a:rPr lang="en-US" sz="1800" dirty="0">
                <a:latin typeface="Georgia" pitchFamily="18" charset="0"/>
              </a:rPr>
              <a:t>Changes to Implement the Preissuance Submissions by Third Party Provisions of the Leahy-Smith America Invents Act: Final Rule, 77 Fed. Reg. 42150 </a:t>
            </a:r>
            <a:r>
              <a:rPr lang="en-US" sz="1800" dirty="0" smtClean="0">
                <a:latin typeface="Georgia" pitchFamily="18" charset="0"/>
              </a:rPr>
              <a:t>(</a:t>
            </a:r>
            <a:r>
              <a:rPr lang="en-US" sz="1800" dirty="0">
                <a:latin typeface="Georgia" pitchFamily="18" charset="0"/>
              </a:rPr>
              <a:t>July 17, 2012)</a:t>
            </a:r>
          </a:p>
          <a:p>
            <a:endParaRPr lang="en-US" sz="1400" dirty="0"/>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pPr>
                <a:defRPr/>
              </a:pPr>
              <a:t>44</a:t>
            </a:fld>
            <a:endParaRPr lang="en-US" dirty="0"/>
          </a:p>
        </p:txBody>
      </p:sp>
    </p:spTree>
    <p:extLst>
      <p:ext uri="{BB962C8B-B14F-4D97-AF65-F5344CB8AC3E}">
        <p14:creationId xmlns:p14="http://schemas.microsoft.com/office/powerpoint/2010/main" val="410710554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28800" y="228600"/>
            <a:ext cx="7315200" cy="1143000"/>
          </a:xfrm>
          <a:solidFill>
            <a:srgbClr val="92D050"/>
          </a:solidFill>
        </p:spPr>
        <p:txBody>
          <a:bodyPr/>
          <a:lstStyle/>
          <a:p>
            <a:r>
              <a:rPr lang="en-US" b="1" dirty="0" smtClean="0">
                <a:solidFill>
                  <a:schemeClr val="bg1"/>
                </a:solidFill>
              </a:rPr>
              <a:t>Features</a:t>
            </a:r>
            <a:endParaRPr lang="en-US" b="1" dirty="0">
              <a:solidFill>
                <a:schemeClr val="bg1"/>
              </a:solidFill>
            </a:endParaRPr>
          </a:p>
        </p:txBody>
      </p:sp>
      <p:sp>
        <p:nvSpPr>
          <p:cNvPr id="7" name="Content Placeholder 2"/>
          <p:cNvSpPr>
            <a:spLocks noGrp="1"/>
          </p:cNvSpPr>
          <p:nvPr>
            <p:ph idx="1"/>
          </p:nvPr>
        </p:nvSpPr>
        <p:spPr>
          <a:xfrm>
            <a:off x="381000" y="1600200"/>
            <a:ext cx="8534400" cy="4648200"/>
          </a:xfrm>
        </p:spPr>
        <p:txBody>
          <a:bodyPr/>
          <a:lstStyle/>
          <a:p>
            <a:pPr>
              <a:spcBef>
                <a:spcPts val="0"/>
              </a:spcBef>
              <a:spcAft>
                <a:spcPts val="600"/>
              </a:spcAft>
            </a:pPr>
            <a:r>
              <a:rPr lang="en-US" sz="2000" dirty="0" smtClean="0">
                <a:latin typeface="Georgia" pitchFamily="18" charset="0"/>
              </a:rPr>
              <a:t>Any third party may submit </a:t>
            </a:r>
            <a:r>
              <a:rPr lang="en-US" sz="2000" b="1" dirty="0" smtClean="0">
                <a:solidFill>
                  <a:srgbClr val="FF0000"/>
                </a:solidFill>
                <a:latin typeface="Georgia" pitchFamily="18" charset="0"/>
              </a:rPr>
              <a:t>printed publications </a:t>
            </a:r>
            <a:r>
              <a:rPr lang="en-US" sz="2000" dirty="0" smtClean="0">
                <a:latin typeface="Georgia" pitchFamily="18" charset="0"/>
              </a:rPr>
              <a:t>for consideration and inclusion in the record of an application</a:t>
            </a:r>
          </a:p>
          <a:p>
            <a:pPr lvl="1">
              <a:spcBef>
                <a:spcPts val="0"/>
              </a:spcBef>
              <a:spcAft>
                <a:spcPts val="600"/>
              </a:spcAft>
            </a:pPr>
            <a:endParaRPr lang="en-US" sz="2000" dirty="0" smtClean="0">
              <a:latin typeface="Georgia" pitchFamily="18" charset="0"/>
            </a:endParaRPr>
          </a:p>
          <a:p>
            <a:pPr>
              <a:spcBef>
                <a:spcPts val="0"/>
              </a:spcBef>
              <a:spcAft>
                <a:spcPts val="600"/>
              </a:spcAft>
            </a:pPr>
            <a:r>
              <a:rPr lang="en-US" sz="2000" dirty="0" smtClean="0">
                <a:latin typeface="Georgia" pitchFamily="18" charset="0"/>
              </a:rPr>
              <a:t>Submission  must:</a:t>
            </a:r>
          </a:p>
          <a:p>
            <a:pPr lvl="1">
              <a:spcBef>
                <a:spcPts val="0"/>
              </a:spcBef>
              <a:spcAft>
                <a:spcPts val="600"/>
              </a:spcAft>
              <a:buFont typeface="Courier New" pitchFamily="49" charset="0"/>
              <a:buChar char="o"/>
            </a:pPr>
            <a:r>
              <a:rPr lang="en-US" sz="2000" dirty="0" smtClean="0">
                <a:latin typeface="Georgia" pitchFamily="18" charset="0"/>
              </a:rPr>
              <a:t>be </a:t>
            </a:r>
            <a:r>
              <a:rPr lang="en-US" sz="2000" b="1" dirty="0" smtClean="0">
                <a:solidFill>
                  <a:srgbClr val="FF0000"/>
                </a:solidFill>
                <a:latin typeface="Georgia" pitchFamily="18" charset="0"/>
              </a:rPr>
              <a:t>timely</a:t>
            </a:r>
            <a:r>
              <a:rPr lang="en-US" sz="2000" dirty="0" smtClean="0">
                <a:latin typeface="Georgia" pitchFamily="18" charset="0"/>
              </a:rPr>
              <a:t>; </a:t>
            </a:r>
          </a:p>
          <a:p>
            <a:pPr lvl="1">
              <a:spcBef>
                <a:spcPts val="0"/>
              </a:spcBef>
              <a:spcAft>
                <a:spcPts val="600"/>
              </a:spcAft>
              <a:buFont typeface="Courier New" pitchFamily="49" charset="0"/>
              <a:buChar char="o"/>
            </a:pPr>
            <a:r>
              <a:rPr lang="en-US" sz="2000" dirty="0" smtClean="0">
                <a:latin typeface="Georgia" pitchFamily="18" charset="0"/>
              </a:rPr>
              <a:t>made in writing; and</a:t>
            </a:r>
          </a:p>
          <a:p>
            <a:pPr lvl="1">
              <a:spcBef>
                <a:spcPts val="0"/>
              </a:spcBef>
              <a:spcAft>
                <a:spcPts val="600"/>
              </a:spcAft>
              <a:buFont typeface="Courier New" pitchFamily="49" charset="0"/>
              <a:buChar char="o"/>
            </a:pPr>
            <a:r>
              <a:rPr lang="en-US" sz="2000" dirty="0" smtClean="0">
                <a:latin typeface="Georgia" pitchFamily="18" charset="0"/>
              </a:rPr>
              <a:t>include </a:t>
            </a:r>
            <a:r>
              <a:rPr lang="en-US" sz="2000" b="1" dirty="0">
                <a:solidFill>
                  <a:srgbClr val="FF0000"/>
                </a:solidFill>
                <a:latin typeface="Georgia" pitchFamily="18" charset="0"/>
              </a:rPr>
              <a:t>c</a:t>
            </a:r>
            <a:r>
              <a:rPr lang="en-US" sz="2000" b="1" dirty="0" smtClean="0">
                <a:solidFill>
                  <a:srgbClr val="FF0000"/>
                </a:solidFill>
                <a:latin typeface="Georgia" pitchFamily="18" charset="0"/>
              </a:rPr>
              <a:t>oncise description of asserted relevance </a:t>
            </a:r>
            <a:r>
              <a:rPr lang="en-US" sz="2000" dirty="0" smtClean="0">
                <a:latin typeface="Georgia" pitchFamily="18" charset="0"/>
              </a:rPr>
              <a:t>of each document</a:t>
            </a:r>
            <a:r>
              <a:rPr lang="en-US" sz="2000" dirty="0">
                <a:latin typeface="Georgia" pitchFamily="18" charset="0"/>
              </a:rPr>
              <a:t>,</a:t>
            </a:r>
            <a:r>
              <a:rPr lang="en-US" sz="2000" dirty="0" smtClean="0">
                <a:latin typeface="Georgia" pitchFamily="18" charset="0"/>
              </a:rPr>
              <a:t> </a:t>
            </a:r>
            <a:r>
              <a:rPr lang="en-US" sz="2000" b="1" dirty="0" smtClean="0">
                <a:solidFill>
                  <a:srgbClr val="FF0000"/>
                </a:solidFill>
                <a:latin typeface="Georgia" pitchFamily="18" charset="0"/>
              </a:rPr>
              <a:t>fee</a:t>
            </a:r>
            <a:r>
              <a:rPr lang="en-US" sz="2000" dirty="0" smtClean="0">
                <a:latin typeface="Georgia" pitchFamily="18" charset="0"/>
              </a:rPr>
              <a:t>, and</a:t>
            </a:r>
            <a:r>
              <a:rPr lang="en-US" sz="2000" dirty="0">
                <a:latin typeface="Georgia" pitchFamily="18" charset="0"/>
              </a:rPr>
              <a:t> </a:t>
            </a:r>
            <a:r>
              <a:rPr lang="en-US" sz="2000" dirty="0" smtClean="0">
                <a:latin typeface="Georgia" pitchFamily="18" charset="0"/>
              </a:rPr>
              <a:t>statement of compliance with statute</a:t>
            </a:r>
          </a:p>
          <a:p>
            <a:pPr lvl="1">
              <a:spcBef>
                <a:spcPts val="0"/>
              </a:spcBef>
              <a:spcAft>
                <a:spcPts val="600"/>
              </a:spcAft>
            </a:pPr>
            <a:endParaRPr lang="en-US" sz="2000" dirty="0">
              <a:latin typeface="Georgia" pitchFamily="18" charset="0"/>
            </a:endParaRPr>
          </a:p>
          <a:p>
            <a:pPr marL="457200" lvl="1" indent="-457200">
              <a:buFont typeface="Arial" pitchFamily="34" charset="0"/>
              <a:buChar char="•"/>
            </a:pPr>
            <a:r>
              <a:rPr lang="en-US" sz="2000" dirty="0">
                <a:latin typeface="Georgia" pitchFamily="18" charset="0"/>
              </a:rPr>
              <a:t>May be filed in pending or abandoned utility, design, and plant applications filed before, on, or after September 16, 2012 </a:t>
            </a:r>
          </a:p>
          <a:p>
            <a:pPr marL="742950" lvl="2" indent="-342900">
              <a:buFont typeface="Courier New" pitchFamily="49" charset="0"/>
              <a:buChar char="o"/>
            </a:pPr>
            <a:r>
              <a:rPr lang="en-US" sz="2000" dirty="0">
                <a:latin typeface="Georgia" pitchFamily="18" charset="0"/>
              </a:rPr>
              <a:t>May </a:t>
            </a:r>
            <a:r>
              <a:rPr lang="en-US" sz="2000" u="sng" dirty="0">
                <a:latin typeface="Georgia" pitchFamily="18" charset="0"/>
              </a:rPr>
              <a:t>not</a:t>
            </a:r>
            <a:r>
              <a:rPr lang="en-US" sz="2000" dirty="0">
                <a:latin typeface="Georgia" pitchFamily="18" charset="0"/>
              </a:rPr>
              <a:t> be filed in issued patents, reissue applications, or reexamination proceedings</a:t>
            </a:r>
          </a:p>
          <a:p>
            <a:pPr lvl="1">
              <a:spcBef>
                <a:spcPts val="0"/>
              </a:spcBef>
              <a:spcAft>
                <a:spcPts val="600"/>
              </a:spcAft>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000000"/>
                </a:solidFill>
              </a:rPr>
              <a:pPr/>
              <a:t>45</a:t>
            </a:fld>
            <a:endParaRPr lang="en-US" dirty="0">
              <a:solidFill>
                <a:srgbClr val="000000"/>
              </a:solidFill>
            </a:endParaRPr>
          </a:p>
        </p:txBody>
      </p:sp>
    </p:spTree>
    <p:extLst>
      <p:ext uri="{BB962C8B-B14F-4D97-AF65-F5344CB8AC3E}">
        <p14:creationId xmlns:p14="http://schemas.microsoft.com/office/powerpoint/2010/main" val="538005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sz="3600" b="1" dirty="0" smtClean="0">
                <a:solidFill>
                  <a:schemeClr val="bg1"/>
                </a:solidFill>
              </a:rPr>
              <a:t>“Printed Publications”</a:t>
            </a:r>
            <a:endParaRPr lang="en-US" sz="3600" b="1" dirty="0">
              <a:solidFill>
                <a:schemeClr val="bg1"/>
              </a:solidFill>
            </a:endParaRPr>
          </a:p>
        </p:txBody>
      </p:sp>
      <p:sp>
        <p:nvSpPr>
          <p:cNvPr id="3" name="Content Placeholder 2"/>
          <p:cNvSpPr>
            <a:spLocks noGrp="1"/>
          </p:cNvSpPr>
          <p:nvPr>
            <p:ph idx="1"/>
          </p:nvPr>
        </p:nvSpPr>
        <p:spPr>
          <a:xfrm>
            <a:off x="495300" y="1828800"/>
            <a:ext cx="8305800" cy="4525963"/>
          </a:xfrm>
        </p:spPr>
        <p:txBody>
          <a:bodyPr/>
          <a:lstStyle/>
          <a:p>
            <a:r>
              <a:rPr lang="en-US" sz="2400" dirty="0" smtClean="0">
                <a:latin typeface="Georgia" pitchFamily="18" charset="0"/>
              </a:rPr>
              <a:t>Submissions are limited to “printed publications”</a:t>
            </a:r>
          </a:p>
          <a:p>
            <a:pPr marL="0" indent="0">
              <a:spcBef>
                <a:spcPts val="0"/>
              </a:spcBef>
              <a:buNone/>
            </a:pPr>
            <a:endParaRPr lang="en-US" sz="2400" dirty="0" smtClean="0">
              <a:latin typeface="Georgia" pitchFamily="18" charset="0"/>
            </a:endParaRPr>
          </a:p>
          <a:p>
            <a:pPr>
              <a:spcBef>
                <a:spcPts val="0"/>
              </a:spcBef>
            </a:pPr>
            <a:r>
              <a:rPr lang="en-US" sz="2400" dirty="0" smtClean="0">
                <a:latin typeface="Georgia" pitchFamily="18" charset="0"/>
              </a:rPr>
              <a:t>Publications cumulative to those submitted by the applicant may </a:t>
            </a:r>
            <a:r>
              <a:rPr lang="en-US" sz="2400" dirty="0">
                <a:latin typeface="Georgia" pitchFamily="18" charset="0"/>
              </a:rPr>
              <a:t>be submitted</a:t>
            </a:r>
          </a:p>
          <a:p>
            <a:endParaRPr lang="en-US" sz="2400" dirty="0" smtClean="0">
              <a:latin typeface="Georgia" pitchFamily="18" charset="0"/>
            </a:endParaRPr>
          </a:p>
          <a:p>
            <a:endParaRPr lang="en-US" sz="2400"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2647194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92D050"/>
          </a:solidFill>
        </p:spPr>
        <p:txBody>
          <a:bodyPr/>
          <a:lstStyle/>
          <a:p>
            <a:r>
              <a:rPr lang="en-US" b="1" dirty="0" smtClean="0">
                <a:solidFill>
                  <a:schemeClr val="bg1"/>
                </a:solidFill>
              </a:rPr>
              <a:t>Statutory Time Periods</a:t>
            </a:r>
            <a:endParaRPr lang="en-US" b="1" dirty="0">
              <a:solidFill>
                <a:schemeClr val="bg1"/>
              </a:solidFill>
            </a:endParaRPr>
          </a:p>
        </p:txBody>
      </p:sp>
      <p:sp>
        <p:nvSpPr>
          <p:cNvPr id="3" name="Content Placeholder 2"/>
          <p:cNvSpPr>
            <a:spLocks noGrp="1"/>
          </p:cNvSpPr>
          <p:nvPr>
            <p:ph idx="1"/>
          </p:nvPr>
        </p:nvSpPr>
        <p:spPr>
          <a:xfrm>
            <a:off x="457200" y="1524000"/>
            <a:ext cx="8486775" cy="4657725"/>
          </a:xfrm>
        </p:spPr>
        <p:txBody>
          <a:bodyPr/>
          <a:lstStyle/>
          <a:p>
            <a:pPr>
              <a:spcBef>
                <a:spcPts val="0"/>
              </a:spcBef>
              <a:spcAft>
                <a:spcPts val="0"/>
              </a:spcAft>
            </a:pPr>
            <a:r>
              <a:rPr lang="en-US" sz="2400" dirty="0" smtClean="0">
                <a:latin typeface="Georgia" pitchFamily="18" charset="0"/>
              </a:rPr>
              <a:t>Must be made before the </a:t>
            </a:r>
            <a:r>
              <a:rPr lang="en-US" sz="2400" dirty="0">
                <a:latin typeface="Georgia" pitchFamily="18" charset="0"/>
              </a:rPr>
              <a:t>l</a:t>
            </a:r>
            <a:r>
              <a:rPr lang="en-US" sz="2400" dirty="0" smtClean="0">
                <a:latin typeface="Georgia" pitchFamily="18" charset="0"/>
              </a:rPr>
              <a:t>ater </a:t>
            </a:r>
            <a:r>
              <a:rPr lang="en-US" sz="2400" dirty="0">
                <a:latin typeface="Georgia" pitchFamily="18" charset="0"/>
              </a:rPr>
              <a:t>of</a:t>
            </a:r>
            <a:r>
              <a:rPr lang="en-US" sz="2400" dirty="0" smtClean="0">
                <a:latin typeface="Georgia" pitchFamily="18" charset="0"/>
              </a:rPr>
              <a:t>:</a:t>
            </a:r>
          </a:p>
          <a:p>
            <a:pPr>
              <a:spcBef>
                <a:spcPts val="0"/>
              </a:spcBef>
              <a:spcAft>
                <a:spcPts val="0"/>
              </a:spcAft>
            </a:pPr>
            <a:endParaRPr lang="en-US" sz="2400" dirty="0" smtClean="0">
              <a:latin typeface="Georgia" pitchFamily="18" charset="0"/>
            </a:endParaRPr>
          </a:p>
          <a:p>
            <a:pPr lvl="1">
              <a:spcBef>
                <a:spcPts val="0"/>
              </a:spcBef>
              <a:spcAft>
                <a:spcPts val="0"/>
              </a:spcAft>
            </a:pPr>
            <a:r>
              <a:rPr lang="en-US" sz="2400" dirty="0" smtClean="0">
                <a:latin typeface="Georgia" pitchFamily="18" charset="0"/>
              </a:rPr>
              <a:t>6 </a:t>
            </a:r>
            <a:r>
              <a:rPr lang="en-US" sz="2400" dirty="0">
                <a:latin typeface="Georgia" pitchFamily="18" charset="0"/>
              </a:rPr>
              <a:t>months after the date on which the application is first published by the Office; </a:t>
            </a:r>
            <a:r>
              <a:rPr lang="en-US" sz="2400" dirty="0" smtClean="0">
                <a:latin typeface="Georgia" pitchFamily="18" charset="0"/>
              </a:rPr>
              <a:t>or</a:t>
            </a:r>
          </a:p>
          <a:p>
            <a:pPr marL="457200" lvl="1" indent="0">
              <a:spcBef>
                <a:spcPts val="0"/>
              </a:spcBef>
              <a:spcAft>
                <a:spcPts val="0"/>
              </a:spcAft>
              <a:buNone/>
            </a:pPr>
            <a:endParaRPr lang="en-US" sz="2400" dirty="0">
              <a:latin typeface="Georgia" pitchFamily="18" charset="0"/>
            </a:endParaRPr>
          </a:p>
          <a:p>
            <a:pPr lvl="1">
              <a:spcBef>
                <a:spcPts val="0"/>
              </a:spcBef>
              <a:spcAft>
                <a:spcPts val="0"/>
              </a:spcAft>
            </a:pPr>
            <a:r>
              <a:rPr lang="en-US" sz="2400" dirty="0">
                <a:latin typeface="Georgia" pitchFamily="18" charset="0"/>
              </a:rPr>
              <a:t>d</a:t>
            </a:r>
            <a:r>
              <a:rPr lang="en-US" sz="2400" dirty="0" smtClean="0">
                <a:latin typeface="Georgia" pitchFamily="18" charset="0"/>
              </a:rPr>
              <a:t>ate </a:t>
            </a:r>
            <a:r>
              <a:rPr lang="en-US" sz="2400" dirty="0">
                <a:latin typeface="Georgia" pitchFamily="18" charset="0"/>
              </a:rPr>
              <a:t>of first rejection of any claim by the </a:t>
            </a:r>
            <a:r>
              <a:rPr lang="en-US" sz="2400" dirty="0" smtClean="0">
                <a:latin typeface="Georgia" pitchFamily="18" charset="0"/>
              </a:rPr>
              <a:t>examiner</a:t>
            </a:r>
          </a:p>
          <a:p>
            <a:pPr marL="457200" lvl="1" indent="0">
              <a:spcBef>
                <a:spcPts val="0"/>
              </a:spcBef>
              <a:spcAft>
                <a:spcPts val="0"/>
              </a:spcAft>
              <a:buNone/>
            </a:pPr>
            <a:endParaRPr lang="en-US" sz="2400" dirty="0" smtClean="0">
              <a:latin typeface="Georgia" pitchFamily="18" charset="0"/>
            </a:endParaRPr>
          </a:p>
          <a:p>
            <a:pPr marL="57150" indent="0">
              <a:spcBef>
                <a:spcPts val="0"/>
              </a:spcBef>
              <a:spcAft>
                <a:spcPts val="0"/>
              </a:spcAft>
              <a:buNone/>
            </a:pPr>
            <a:r>
              <a:rPr lang="en-US" sz="2400" b="1" dirty="0" smtClean="0">
                <a:solidFill>
                  <a:srgbClr val="FF0000"/>
                </a:solidFill>
                <a:latin typeface="Georgia" pitchFamily="18" charset="0"/>
              </a:rPr>
              <a:t>and</a:t>
            </a:r>
          </a:p>
          <a:p>
            <a:pPr marL="457200" lvl="1" indent="0">
              <a:spcBef>
                <a:spcPts val="0"/>
              </a:spcBef>
              <a:spcAft>
                <a:spcPts val="0"/>
              </a:spcAft>
              <a:buNone/>
            </a:pPr>
            <a:endParaRPr lang="en-US" sz="2400" dirty="0">
              <a:latin typeface="Georgia" pitchFamily="18" charset="0"/>
            </a:endParaRPr>
          </a:p>
          <a:p>
            <a:pPr>
              <a:spcBef>
                <a:spcPts val="0"/>
              </a:spcBef>
              <a:spcAft>
                <a:spcPts val="0"/>
              </a:spcAft>
            </a:pPr>
            <a:r>
              <a:rPr lang="en-US" sz="2400" dirty="0" smtClean="0">
                <a:latin typeface="Georgia" pitchFamily="18" charset="0"/>
              </a:rPr>
              <a:t>Must be made before the date a notice of allowance is given or mailed</a:t>
            </a:r>
          </a:p>
          <a:p>
            <a:pPr lvl="2">
              <a:spcBef>
                <a:spcPts val="0"/>
              </a:spcBef>
              <a:spcAft>
                <a:spcPts val="500"/>
              </a:spcAft>
            </a:pPr>
            <a:endParaRPr lang="en-US" dirty="0" smtClean="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47</a:t>
            </a:fld>
            <a:endParaRPr lang="en-US" dirty="0"/>
          </a:p>
        </p:txBody>
      </p:sp>
    </p:spTree>
    <p:extLst>
      <p:ext uri="{BB962C8B-B14F-4D97-AF65-F5344CB8AC3E}">
        <p14:creationId xmlns:p14="http://schemas.microsoft.com/office/powerpoint/2010/main" val="873966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b="1" dirty="0" smtClean="0">
                <a:solidFill>
                  <a:schemeClr val="bg1"/>
                </a:solidFill>
              </a:rPr>
              <a:t>Time Period: Example</a:t>
            </a:r>
            <a:endParaRPr lang="en-US" b="1" dirty="0">
              <a:solidFill>
                <a:schemeClr val="bg1"/>
              </a:solidFill>
            </a:endParaRPr>
          </a:p>
        </p:txBody>
      </p:sp>
      <p:sp>
        <p:nvSpPr>
          <p:cNvPr id="19" name="Line 3" descr="timeline"/>
          <p:cNvSpPr>
            <a:spLocks noChangeShapeType="1"/>
          </p:cNvSpPr>
          <p:nvPr/>
        </p:nvSpPr>
        <p:spPr bwMode="auto">
          <a:xfrm>
            <a:off x="823686" y="3429000"/>
            <a:ext cx="75501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solidFill>
                <a:srgbClr val="000000"/>
              </a:solidFill>
            </a:endParaRPr>
          </a:p>
        </p:txBody>
      </p:sp>
      <p:sp>
        <p:nvSpPr>
          <p:cNvPr id="20" name="Line 4" descr="event 1"/>
          <p:cNvSpPr>
            <a:spLocks noChangeShapeType="1"/>
          </p:cNvSpPr>
          <p:nvPr/>
        </p:nvSpPr>
        <p:spPr bwMode="auto">
          <a:xfrm>
            <a:off x="935264" y="3276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solidFill>
                <a:srgbClr val="000000"/>
              </a:solidFill>
            </a:endParaRPr>
          </a:p>
        </p:txBody>
      </p:sp>
      <p:sp>
        <p:nvSpPr>
          <p:cNvPr id="24" name="Line 8" descr="event 3"/>
          <p:cNvSpPr>
            <a:spLocks noChangeShapeType="1"/>
          </p:cNvSpPr>
          <p:nvPr/>
        </p:nvSpPr>
        <p:spPr bwMode="auto">
          <a:xfrm>
            <a:off x="6291036" y="3276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solidFill>
                <a:srgbClr val="000000"/>
              </a:solidFill>
            </a:endParaRPr>
          </a:p>
        </p:txBody>
      </p:sp>
      <p:sp>
        <p:nvSpPr>
          <p:cNvPr id="25" name="Text Box 9"/>
          <p:cNvSpPr txBox="1">
            <a:spLocks noChangeArrowheads="1"/>
          </p:cNvSpPr>
          <p:nvPr/>
        </p:nvSpPr>
        <p:spPr bwMode="auto">
          <a:xfrm>
            <a:off x="5472793" y="3657600"/>
            <a:ext cx="17108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smtClean="0">
                <a:solidFill>
                  <a:srgbClr val="000000"/>
                </a:solidFill>
              </a:rPr>
              <a:t>24 mos.</a:t>
            </a:r>
            <a:endParaRPr lang="en-US" sz="1600" dirty="0">
              <a:solidFill>
                <a:srgbClr val="000000"/>
              </a:solidFill>
            </a:endParaRPr>
          </a:p>
          <a:p>
            <a:pPr algn="ctr"/>
            <a:r>
              <a:rPr lang="en-US" sz="1600" dirty="0" smtClean="0">
                <a:solidFill>
                  <a:srgbClr val="000000"/>
                </a:solidFill>
              </a:rPr>
              <a:t>Six months</a:t>
            </a:r>
          </a:p>
          <a:p>
            <a:pPr algn="ctr"/>
            <a:r>
              <a:rPr lang="en-US" sz="1600" dirty="0" smtClean="0">
                <a:solidFill>
                  <a:srgbClr val="000000"/>
                </a:solidFill>
              </a:rPr>
              <a:t>after Pub.</a:t>
            </a:r>
            <a:endParaRPr lang="en-US" sz="1600" dirty="0">
              <a:solidFill>
                <a:srgbClr val="000000"/>
              </a:solidFill>
            </a:endParaRPr>
          </a:p>
        </p:txBody>
      </p:sp>
      <p:sp>
        <p:nvSpPr>
          <p:cNvPr id="28" name="Line 8" descr="event 2"/>
          <p:cNvSpPr>
            <a:spLocks noChangeShapeType="1"/>
          </p:cNvSpPr>
          <p:nvPr/>
        </p:nvSpPr>
        <p:spPr bwMode="auto">
          <a:xfrm>
            <a:off x="3910693" y="328678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solidFill>
                <a:srgbClr val="000000"/>
              </a:solidFill>
            </a:endParaRPr>
          </a:p>
        </p:txBody>
      </p:sp>
      <p:sp>
        <p:nvSpPr>
          <p:cNvPr id="29" name="Text Box 9"/>
          <p:cNvSpPr txBox="1">
            <a:spLocks noChangeArrowheads="1"/>
          </p:cNvSpPr>
          <p:nvPr/>
        </p:nvSpPr>
        <p:spPr bwMode="auto">
          <a:xfrm>
            <a:off x="3092450" y="3667780"/>
            <a:ext cx="17108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smtClean="0">
                <a:solidFill>
                  <a:srgbClr val="000000"/>
                </a:solidFill>
              </a:rPr>
              <a:t>18 mos.</a:t>
            </a:r>
            <a:endParaRPr lang="en-US" sz="1600" dirty="0">
              <a:solidFill>
                <a:srgbClr val="000000"/>
              </a:solidFill>
            </a:endParaRPr>
          </a:p>
          <a:p>
            <a:pPr algn="ctr"/>
            <a:r>
              <a:rPr lang="en-US" sz="1600" dirty="0" smtClean="0">
                <a:solidFill>
                  <a:srgbClr val="000000"/>
                </a:solidFill>
              </a:rPr>
              <a:t>Publication</a:t>
            </a:r>
            <a:endParaRPr lang="en-US" sz="1600" dirty="0">
              <a:solidFill>
                <a:srgbClr val="000000"/>
              </a:solidFill>
            </a:endParaRPr>
          </a:p>
        </p:txBody>
      </p:sp>
      <p:sp>
        <p:nvSpPr>
          <p:cNvPr id="32" name="Line 6" descr="event 5"/>
          <p:cNvSpPr>
            <a:spLocks noChangeShapeType="1"/>
          </p:cNvSpPr>
          <p:nvPr/>
        </p:nvSpPr>
        <p:spPr bwMode="auto">
          <a:xfrm>
            <a:off x="8373836" y="3276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solidFill>
                <a:srgbClr val="000000"/>
              </a:solidFill>
            </a:endParaRPr>
          </a:p>
        </p:txBody>
      </p:sp>
      <p:sp>
        <p:nvSpPr>
          <p:cNvPr id="33" name="Text Box 7"/>
          <p:cNvSpPr txBox="1">
            <a:spLocks noChangeArrowheads="1"/>
          </p:cNvSpPr>
          <p:nvPr/>
        </p:nvSpPr>
        <p:spPr bwMode="auto">
          <a:xfrm>
            <a:off x="7629979" y="3657600"/>
            <a:ext cx="17108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smtClean="0">
                <a:solidFill>
                  <a:srgbClr val="000000"/>
                </a:solidFill>
              </a:rPr>
              <a:t>33 mos.</a:t>
            </a:r>
            <a:endParaRPr lang="en-US" sz="1600" dirty="0">
              <a:solidFill>
                <a:srgbClr val="000000"/>
              </a:solidFill>
            </a:endParaRPr>
          </a:p>
          <a:p>
            <a:pPr algn="ctr"/>
            <a:r>
              <a:rPr lang="en-US" sz="1600" dirty="0" smtClean="0">
                <a:solidFill>
                  <a:srgbClr val="000000"/>
                </a:solidFill>
              </a:rPr>
              <a:t>Notice of Allowance</a:t>
            </a:r>
            <a:endParaRPr lang="en-US" sz="1600" dirty="0">
              <a:solidFill>
                <a:srgbClr val="000000"/>
              </a:solidFill>
            </a:endParaRPr>
          </a:p>
        </p:txBody>
      </p:sp>
      <p:sp>
        <p:nvSpPr>
          <p:cNvPr id="34" name="Line 4" descr="event 4"/>
          <p:cNvSpPr>
            <a:spLocks noChangeShapeType="1"/>
          </p:cNvSpPr>
          <p:nvPr/>
        </p:nvSpPr>
        <p:spPr bwMode="auto">
          <a:xfrm>
            <a:off x="7406821" y="32766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dirty="0">
              <a:solidFill>
                <a:srgbClr val="000000"/>
              </a:solidFill>
            </a:endParaRPr>
          </a:p>
        </p:txBody>
      </p:sp>
      <p:sp>
        <p:nvSpPr>
          <p:cNvPr id="35" name="Text Box 5"/>
          <p:cNvSpPr txBox="1">
            <a:spLocks noChangeArrowheads="1"/>
          </p:cNvSpPr>
          <p:nvPr/>
        </p:nvSpPr>
        <p:spPr bwMode="auto">
          <a:xfrm>
            <a:off x="6588579" y="3657600"/>
            <a:ext cx="17108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dirty="0" smtClean="0">
                <a:solidFill>
                  <a:srgbClr val="FF0000"/>
                </a:solidFill>
              </a:rPr>
              <a:t>25 mos.</a:t>
            </a:r>
            <a:endParaRPr lang="en-US" sz="1600" b="1" dirty="0">
              <a:solidFill>
                <a:srgbClr val="FF0000"/>
              </a:solidFill>
            </a:endParaRPr>
          </a:p>
          <a:p>
            <a:pPr algn="ctr"/>
            <a:r>
              <a:rPr lang="en-US" sz="1600" b="1" dirty="0" smtClean="0">
                <a:solidFill>
                  <a:srgbClr val="FF0000"/>
                </a:solidFill>
              </a:rPr>
              <a:t>*First Rej.</a:t>
            </a:r>
            <a:endParaRPr lang="en-US" sz="1600" b="1" dirty="0">
              <a:solidFill>
                <a:srgbClr val="FF0000"/>
              </a:solidFill>
            </a:endParaRPr>
          </a:p>
        </p:txBody>
      </p:sp>
      <p:sp>
        <p:nvSpPr>
          <p:cNvPr id="37" name="Text Box 5"/>
          <p:cNvSpPr txBox="1">
            <a:spLocks noChangeArrowheads="1"/>
          </p:cNvSpPr>
          <p:nvPr/>
        </p:nvSpPr>
        <p:spPr bwMode="auto">
          <a:xfrm>
            <a:off x="-31750" y="3620869"/>
            <a:ext cx="16364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dirty="0" smtClean="0">
                <a:solidFill>
                  <a:srgbClr val="000000"/>
                </a:solidFill>
              </a:rPr>
              <a:t>Appl.</a:t>
            </a:r>
          </a:p>
          <a:p>
            <a:pPr algn="ctr"/>
            <a:r>
              <a:rPr lang="en-US" sz="1600" dirty="0" smtClean="0">
                <a:solidFill>
                  <a:srgbClr val="000000"/>
                </a:solidFill>
              </a:rPr>
              <a:t>Filed</a:t>
            </a:r>
            <a:endParaRPr lang="en-US" sz="1600" dirty="0">
              <a:solidFill>
                <a:srgbClr val="000000"/>
              </a:solidFill>
            </a:endParaRPr>
          </a:p>
        </p:txBody>
      </p:sp>
      <p:sp>
        <p:nvSpPr>
          <p:cNvPr id="49" name="Text Box 13"/>
          <p:cNvSpPr txBox="1">
            <a:spLocks noChangeArrowheads="1"/>
          </p:cNvSpPr>
          <p:nvPr/>
        </p:nvSpPr>
        <p:spPr bwMode="auto">
          <a:xfrm>
            <a:off x="1604735" y="4942076"/>
            <a:ext cx="60252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1600" b="1" dirty="0" smtClean="0">
                <a:solidFill>
                  <a:srgbClr val="000000"/>
                </a:solidFill>
              </a:rPr>
              <a:t>* Third-party submission must be filed </a:t>
            </a:r>
            <a:r>
              <a:rPr lang="en-US" sz="1600" b="1" u="sng" dirty="0" smtClean="0">
                <a:solidFill>
                  <a:srgbClr val="000000"/>
                </a:solidFill>
              </a:rPr>
              <a:t>before</a:t>
            </a:r>
            <a:r>
              <a:rPr lang="en-US" sz="1600" b="1" dirty="0" smtClean="0">
                <a:solidFill>
                  <a:srgbClr val="000000"/>
                </a:solidFill>
              </a:rPr>
              <a:t> this date</a:t>
            </a:r>
          </a:p>
        </p:txBody>
      </p:sp>
      <p:sp>
        <p:nvSpPr>
          <p:cNvPr id="3" name="Slide Number Placeholder 2"/>
          <p:cNvSpPr>
            <a:spLocks noGrp="1"/>
          </p:cNvSpPr>
          <p:nvPr>
            <p:ph type="sldNum" sz="quarter" idx="12"/>
          </p:nvPr>
        </p:nvSpPr>
        <p:spPr/>
        <p:txBody>
          <a:bodyPr/>
          <a:lstStyle/>
          <a:p>
            <a:fld id="{A322D79F-CF7F-4B2C-8D18-CCF7B0536F99}" type="slidenum">
              <a:rPr lang="en-US" smtClean="0"/>
              <a:t>48</a:t>
            </a:fld>
            <a:endParaRPr lang="en-US" dirty="0"/>
          </a:p>
        </p:txBody>
      </p:sp>
    </p:spTree>
    <p:extLst>
      <p:ext uri="{BB962C8B-B14F-4D97-AF65-F5344CB8AC3E}">
        <p14:creationId xmlns:p14="http://schemas.microsoft.com/office/powerpoint/2010/main" val="419653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92D050"/>
          </a:solidFill>
        </p:spPr>
        <p:txBody>
          <a:bodyPr/>
          <a:lstStyle/>
          <a:p>
            <a:r>
              <a:rPr lang="en-US" b="1" dirty="0" smtClean="0">
                <a:solidFill>
                  <a:schemeClr val="bg1"/>
                </a:solidFill>
              </a:rPr>
              <a:t>Filing of Submission</a:t>
            </a:r>
            <a:endParaRPr lang="en-US" b="1" dirty="0">
              <a:solidFill>
                <a:schemeClr val="bg1"/>
              </a:solidFill>
            </a:endParaRPr>
          </a:p>
        </p:txBody>
      </p:sp>
      <p:sp>
        <p:nvSpPr>
          <p:cNvPr id="3" name="Content Placeholder 2"/>
          <p:cNvSpPr>
            <a:spLocks noGrp="1"/>
          </p:cNvSpPr>
          <p:nvPr>
            <p:ph idx="1"/>
          </p:nvPr>
        </p:nvSpPr>
        <p:spPr>
          <a:xfrm>
            <a:off x="685800" y="1752600"/>
            <a:ext cx="8305800" cy="4419600"/>
          </a:xfrm>
        </p:spPr>
        <p:txBody>
          <a:bodyPr/>
          <a:lstStyle/>
          <a:p>
            <a:pPr>
              <a:spcBef>
                <a:spcPts val="0"/>
              </a:spcBef>
              <a:spcAft>
                <a:spcPts val="0"/>
              </a:spcAft>
            </a:pPr>
            <a:r>
              <a:rPr lang="en-US" sz="2400" dirty="0" smtClean="0">
                <a:latin typeface="Georgia" pitchFamily="18" charset="0"/>
              </a:rPr>
              <a:t>May </a:t>
            </a:r>
            <a:r>
              <a:rPr lang="en-US" sz="2400" dirty="0">
                <a:latin typeface="Georgia" pitchFamily="18" charset="0"/>
              </a:rPr>
              <a:t>be </a:t>
            </a:r>
            <a:r>
              <a:rPr lang="en-US" sz="2400" dirty="0" smtClean="0">
                <a:latin typeface="Georgia" pitchFamily="18" charset="0"/>
              </a:rPr>
              <a:t>submitted electronically via EFS-Web or in paper but </a:t>
            </a:r>
            <a:r>
              <a:rPr lang="en-US" sz="2400" u="sng" dirty="0" smtClean="0">
                <a:latin typeface="Georgia" pitchFamily="18" charset="0"/>
              </a:rPr>
              <a:t>not</a:t>
            </a:r>
            <a:r>
              <a:rPr lang="en-US" sz="2400" dirty="0" smtClean="0">
                <a:latin typeface="Georgia" pitchFamily="18" charset="0"/>
              </a:rPr>
              <a:t> by facsimile</a:t>
            </a:r>
          </a:p>
          <a:p>
            <a:pPr lvl="1">
              <a:spcBef>
                <a:spcPts val="0"/>
              </a:spcBef>
              <a:spcAft>
                <a:spcPts val="0"/>
              </a:spcAft>
            </a:pPr>
            <a:r>
              <a:rPr lang="en-US" sz="2400" dirty="0" smtClean="0">
                <a:latin typeface="Georgia" pitchFamily="18" charset="0"/>
              </a:rPr>
              <a:t>Guide for electronic filing available on AIA </a:t>
            </a:r>
            <a:br>
              <a:rPr lang="en-US" sz="2400" dirty="0" smtClean="0">
                <a:latin typeface="Georgia" pitchFamily="18" charset="0"/>
              </a:rPr>
            </a:br>
            <a:r>
              <a:rPr lang="en-US" sz="2400" dirty="0" smtClean="0">
                <a:latin typeface="Georgia" pitchFamily="18" charset="0"/>
              </a:rPr>
              <a:t>micro-site</a:t>
            </a:r>
          </a:p>
          <a:p>
            <a:pPr lvl="1">
              <a:spcBef>
                <a:spcPts val="0"/>
              </a:spcBef>
              <a:spcAft>
                <a:spcPts val="0"/>
              </a:spcAft>
            </a:pPr>
            <a:r>
              <a:rPr lang="en-US" sz="2400" dirty="0" smtClean="0">
                <a:latin typeface="Georgia" pitchFamily="18" charset="0"/>
              </a:rPr>
              <a:t>http</a:t>
            </a:r>
            <a:r>
              <a:rPr lang="en-US" sz="2400" dirty="0">
                <a:latin typeface="Georgia" pitchFamily="18" charset="0"/>
              </a:rPr>
              <a:t>://</a:t>
            </a:r>
            <a:r>
              <a:rPr lang="en-US" sz="2400" dirty="0" smtClean="0">
                <a:latin typeface="Georgia" pitchFamily="18" charset="0"/>
              </a:rPr>
              <a:t>www.uspto.gov/patents/process/file/efs/index.jsp </a:t>
            </a:r>
            <a:endParaRPr lang="en-US" sz="2400" dirty="0">
              <a:latin typeface="Georgia" pitchFamily="18" charset="0"/>
            </a:endParaRPr>
          </a:p>
          <a:p>
            <a:pPr lvl="1">
              <a:spcBef>
                <a:spcPts val="0"/>
              </a:spcBef>
              <a:spcAft>
                <a:spcPts val="0"/>
              </a:spcAft>
            </a:pPr>
            <a:endParaRPr lang="en-US" sz="2400" dirty="0">
              <a:latin typeface="Georgia" pitchFamily="18" charset="0"/>
            </a:endParaRPr>
          </a:p>
          <a:p>
            <a:pPr>
              <a:spcBef>
                <a:spcPts val="0"/>
              </a:spcBef>
              <a:spcAft>
                <a:spcPts val="0"/>
              </a:spcAft>
            </a:pPr>
            <a:r>
              <a:rPr lang="en-US" sz="2400" dirty="0">
                <a:latin typeface="Georgia" pitchFamily="18" charset="0"/>
              </a:rPr>
              <a:t>Signed by submitter, but real party in interest need not be </a:t>
            </a:r>
            <a:r>
              <a:rPr lang="en-US" sz="2400" dirty="0" smtClean="0">
                <a:latin typeface="Georgia" pitchFamily="18" charset="0"/>
              </a:rPr>
              <a:t>identified</a:t>
            </a:r>
          </a:p>
          <a:p>
            <a:pPr>
              <a:spcBef>
                <a:spcPts val="0"/>
              </a:spcBef>
              <a:spcAft>
                <a:spcPts val="0"/>
              </a:spcAft>
            </a:pPr>
            <a:endParaRPr lang="en-US" sz="2400" dirty="0">
              <a:latin typeface="Georgia" pitchFamily="18" charset="0"/>
            </a:endParaRPr>
          </a:p>
          <a:p>
            <a:pPr>
              <a:spcBef>
                <a:spcPts val="0"/>
              </a:spcBef>
              <a:spcAft>
                <a:spcPts val="0"/>
              </a:spcAft>
            </a:pPr>
            <a:r>
              <a:rPr lang="en-US" sz="2400" dirty="0" smtClean="0">
                <a:latin typeface="Georgia" pitchFamily="18" charset="0"/>
              </a:rPr>
              <a:t>No </a:t>
            </a:r>
            <a:r>
              <a:rPr lang="en-US" sz="2400" dirty="0">
                <a:latin typeface="Georgia" pitchFamily="18" charset="0"/>
              </a:rPr>
              <a:t>service on applicant </a:t>
            </a:r>
            <a:r>
              <a:rPr lang="en-US" sz="2400" dirty="0" smtClean="0">
                <a:latin typeface="Georgia" pitchFamily="18" charset="0"/>
              </a:rPr>
              <a:t>required</a:t>
            </a:r>
          </a:p>
          <a:p>
            <a:pPr lvl="1">
              <a:spcBef>
                <a:spcPts val="0"/>
              </a:spcBef>
              <a:spcAft>
                <a:spcPts val="0"/>
              </a:spcAft>
            </a:pPr>
            <a:r>
              <a:rPr lang="en-US" sz="2400" dirty="0" smtClean="0">
                <a:latin typeface="Georgia" pitchFamily="18" charset="0"/>
              </a:rPr>
              <a:t>Applicant notified if subscribe to e-Office Action</a:t>
            </a:r>
          </a:p>
          <a:p>
            <a:pPr marL="0" indent="0">
              <a:spcAft>
                <a:spcPts val="0"/>
              </a:spcAft>
              <a:buNone/>
            </a:pP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687335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First-Inventor-to-File</a:t>
            </a:r>
            <a:br>
              <a:rPr lang="en-US" b="1" dirty="0" smtClean="0"/>
            </a:br>
            <a:r>
              <a:rPr lang="en-US" b="1" dirty="0" smtClean="0"/>
              <a:t/>
            </a:r>
            <a:br>
              <a:rPr lang="en-US" b="1" dirty="0" smtClean="0"/>
            </a:br>
            <a:r>
              <a:rPr lang="en-US" sz="3200" b="1" dirty="0" smtClean="0"/>
              <a:t>Effective March 16, 2013</a:t>
            </a:r>
            <a:endParaRPr lang="en-US" sz="3200" b="1" dirty="0"/>
          </a:p>
        </p:txBody>
      </p:sp>
      <p:sp>
        <p:nvSpPr>
          <p:cNvPr id="3" name="Subtitle 2"/>
          <p:cNvSpPr>
            <a:spLocks noGrp="1"/>
          </p:cNvSpPr>
          <p:nvPr>
            <p:ph type="subTitle" idx="1"/>
          </p:nvPr>
        </p:nvSpPr>
        <p:spPr>
          <a:xfrm>
            <a:off x="2590800" y="3733800"/>
            <a:ext cx="6400800" cy="1600200"/>
          </a:xfrm>
        </p:spPr>
        <p:txBody>
          <a:bodyPr/>
          <a:lstStyle/>
          <a:p>
            <a:r>
              <a:rPr lang="en-US" sz="1400" dirty="0" smtClean="0">
                <a:latin typeface="+mj-lt"/>
              </a:rPr>
              <a:t>Changes </a:t>
            </a:r>
            <a:r>
              <a:rPr lang="en-US" sz="1400" dirty="0">
                <a:latin typeface="+mj-lt"/>
              </a:rPr>
              <a:t>to Implement the First Inventor to File Provisions of the Leahy-Smith America Invents Act, 77 Fed. Reg. 43742 (July 26, 2012)</a:t>
            </a:r>
          </a:p>
          <a:p>
            <a:endParaRPr lang="en-US" sz="1400" dirty="0">
              <a:latin typeface="+mj-lt"/>
            </a:endParaRPr>
          </a:p>
          <a:p>
            <a:r>
              <a:rPr lang="en-US" sz="1400" dirty="0">
                <a:latin typeface="+mj-lt"/>
              </a:rPr>
              <a:t>Examination Guidelines for Implementing the First-Inventor-to-File Provisions of the Leahy-Smith America Invents Act , 77 Fed. Reg. 43759 (July 26, 2012)</a:t>
            </a:r>
          </a:p>
          <a:p>
            <a:endParaRPr lang="en-US" sz="1400" dirty="0"/>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pPr>
                <a:defRPr/>
              </a:pPr>
              <a:t>5</a:t>
            </a:fld>
            <a:endParaRPr lang="en-US" dirty="0"/>
          </a:p>
        </p:txBody>
      </p:sp>
    </p:spTree>
    <p:extLst>
      <p:ext uri="{BB962C8B-B14F-4D97-AF65-F5344CB8AC3E}">
        <p14:creationId xmlns:p14="http://schemas.microsoft.com/office/powerpoint/2010/main" val="272945818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28800" y="228600"/>
            <a:ext cx="7315200" cy="1143000"/>
          </a:xfrm>
          <a:solidFill>
            <a:srgbClr val="92D050"/>
          </a:solidFill>
        </p:spPr>
        <p:txBody>
          <a:bodyPr/>
          <a:lstStyle/>
          <a:p>
            <a:r>
              <a:rPr lang="en-US" b="1" dirty="0" smtClean="0">
                <a:solidFill>
                  <a:schemeClr val="bg1"/>
                </a:solidFill>
              </a:rPr>
              <a:t>Filing Date</a:t>
            </a:r>
            <a:endParaRPr lang="en-US" b="1" dirty="0">
              <a:solidFill>
                <a:schemeClr val="bg1"/>
              </a:solidFill>
            </a:endParaRPr>
          </a:p>
        </p:txBody>
      </p:sp>
      <p:sp>
        <p:nvSpPr>
          <p:cNvPr id="3" name="Content Placeholder 2"/>
          <p:cNvSpPr>
            <a:spLocks noGrp="1"/>
          </p:cNvSpPr>
          <p:nvPr>
            <p:ph idx="1"/>
          </p:nvPr>
        </p:nvSpPr>
        <p:spPr>
          <a:xfrm>
            <a:off x="457200" y="1828800"/>
            <a:ext cx="8534400" cy="4648200"/>
          </a:xfrm>
        </p:spPr>
        <p:txBody>
          <a:bodyPr/>
          <a:lstStyle/>
          <a:p>
            <a:r>
              <a:rPr lang="en-US" sz="2400" dirty="0" smtClean="0">
                <a:latin typeface="Georgia" pitchFamily="18" charset="0"/>
              </a:rPr>
              <a:t>Submission is filed as of its date of receipt by the Office</a:t>
            </a:r>
          </a:p>
          <a:p>
            <a:pPr marL="0" indent="0">
              <a:buNone/>
            </a:pPr>
            <a:endParaRPr lang="en-US" sz="2400" dirty="0">
              <a:latin typeface="Georgia" pitchFamily="18" charset="0"/>
            </a:endParaRPr>
          </a:p>
          <a:p>
            <a:r>
              <a:rPr lang="en-US" sz="2400" dirty="0" smtClean="0">
                <a:latin typeface="Georgia" pitchFamily="18" charset="0"/>
              </a:rPr>
              <a:t>Third party notified if submission is not compliant if third party provides email address with submission</a:t>
            </a:r>
          </a:p>
        </p:txBody>
      </p:sp>
      <p:sp>
        <p:nvSpPr>
          <p:cNvPr id="5" name="Slide Number Placeholder 4"/>
          <p:cNvSpPr>
            <a:spLocks noGrp="1"/>
          </p:cNvSpPr>
          <p:nvPr>
            <p:ph type="sldNum" sz="quarter" idx="12"/>
          </p:nvPr>
        </p:nvSpPr>
        <p:spPr/>
        <p:txBody>
          <a:bodyPr/>
          <a:lstStyle/>
          <a:p>
            <a:fld id="{E653B01B-1BF5-481E-84A8-6869287B5AC5}" type="slidenum">
              <a:rPr lang="en-US" smtClean="0"/>
              <a:pPr/>
              <a:t>50</a:t>
            </a:fld>
            <a:endParaRPr lang="en-US" dirty="0"/>
          </a:p>
        </p:txBody>
      </p:sp>
    </p:spTree>
    <p:extLst>
      <p:ext uri="{BB962C8B-B14F-4D97-AF65-F5344CB8AC3E}">
        <p14:creationId xmlns:p14="http://schemas.microsoft.com/office/powerpoint/2010/main" val="184848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92D050"/>
          </a:solidFill>
        </p:spPr>
        <p:txBody>
          <a:bodyPr/>
          <a:lstStyle/>
          <a:p>
            <a:r>
              <a:rPr lang="en-US" b="1" dirty="0" smtClean="0"/>
              <a:t>Concise Description of Relevance</a:t>
            </a:r>
            <a:endParaRPr lang="en-US" b="1" dirty="0"/>
          </a:p>
        </p:txBody>
      </p:sp>
      <p:sp>
        <p:nvSpPr>
          <p:cNvPr id="3" name="Content Placeholder 2"/>
          <p:cNvSpPr>
            <a:spLocks noGrp="1"/>
          </p:cNvSpPr>
          <p:nvPr>
            <p:ph idx="1"/>
          </p:nvPr>
        </p:nvSpPr>
        <p:spPr>
          <a:xfrm>
            <a:off x="609600" y="1752600"/>
            <a:ext cx="7772400" cy="4114800"/>
          </a:xfrm>
        </p:spPr>
        <p:txBody>
          <a:bodyPr/>
          <a:lstStyle/>
          <a:p>
            <a:pPr marL="342900" lvl="1" indent="-342900">
              <a:buFont typeface="Arial" pitchFamily="34" charset="0"/>
              <a:buChar char="•"/>
            </a:pPr>
            <a:r>
              <a:rPr lang="en-US" sz="2400" dirty="0" smtClean="0">
                <a:latin typeface="Georgia" pitchFamily="18" charset="0"/>
              </a:rPr>
              <a:t>Statement </a:t>
            </a:r>
            <a:r>
              <a:rPr lang="en-US" sz="2400" dirty="0">
                <a:latin typeface="Georgia" pitchFamily="18" charset="0"/>
              </a:rPr>
              <a:t>of facts explaining how the document is of potential relevance to the examination of the </a:t>
            </a:r>
            <a:r>
              <a:rPr lang="en-US" sz="2400" dirty="0" smtClean="0">
                <a:latin typeface="Georgia" pitchFamily="18" charset="0"/>
              </a:rPr>
              <a:t>application</a:t>
            </a:r>
          </a:p>
          <a:p>
            <a:pPr marL="0" lvl="1" indent="0">
              <a:buNone/>
            </a:pPr>
            <a:endParaRPr lang="en-US" sz="2400" dirty="0">
              <a:latin typeface="Georgia" pitchFamily="18" charset="0"/>
            </a:endParaRPr>
          </a:p>
          <a:p>
            <a:pPr marL="0" indent="0">
              <a:buNone/>
            </a:pPr>
            <a:endParaRPr lang="en-US" sz="2400" dirty="0" smtClean="0">
              <a:latin typeface="Georgia" pitchFamily="18" charset="0"/>
            </a:endParaRPr>
          </a:p>
          <a:p>
            <a:r>
              <a:rPr lang="en-US" sz="2400" dirty="0" smtClean="0">
                <a:latin typeface="Georgia" pitchFamily="18" charset="0"/>
              </a:rPr>
              <a:t>Third party should not use the concise description to:</a:t>
            </a:r>
          </a:p>
          <a:p>
            <a:pPr lvl="1"/>
            <a:r>
              <a:rPr lang="en-US" sz="2400" dirty="0" smtClean="0">
                <a:latin typeface="Georgia" pitchFamily="18" charset="0"/>
              </a:rPr>
              <a:t>propose rejections; or </a:t>
            </a:r>
          </a:p>
          <a:p>
            <a:pPr lvl="1"/>
            <a:r>
              <a:rPr lang="en-US" sz="2400" dirty="0" smtClean="0">
                <a:latin typeface="Georgia" pitchFamily="18" charset="0"/>
              </a:rPr>
              <a:t>raise arguments related to an Office action or an applicant’s response</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fld id="{A322D79F-CF7F-4B2C-8D18-CCF7B0536F99}" type="slidenum">
              <a:rPr lang="en-US" smtClean="0"/>
              <a:t>51</a:t>
            </a:fld>
            <a:endParaRPr lang="en-US" dirty="0"/>
          </a:p>
        </p:txBody>
      </p:sp>
    </p:spTree>
    <p:extLst>
      <p:ext uri="{BB962C8B-B14F-4D97-AF65-F5344CB8AC3E}">
        <p14:creationId xmlns:p14="http://schemas.microsoft.com/office/powerpoint/2010/main" val="142875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1143000"/>
          </a:xfrm>
          <a:solidFill>
            <a:srgbClr val="92D050"/>
          </a:solidFill>
        </p:spPr>
        <p:txBody>
          <a:bodyPr/>
          <a:lstStyle/>
          <a:p>
            <a:r>
              <a:rPr lang="en-US" sz="3200" b="1" dirty="0" smtClean="0">
                <a:solidFill>
                  <a:schemeClr val="bg1"/>
                </a:solidFill>
              </a:rPr>
              <a:t>Concise Description of Relevance: Example</a:t>
            </a:r>
            <a:endParaRPr lang="en-US" sz="3200" b="1" dirty="0">
              <a:solidFill>
                <a:schemeClr val="bg1"/>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52</a:t>
            </a:fld>
            <a:endParaRPr lang="en-US" dirty="0"/>
          </a:p>
        </p:txBody>
      </p:sp>
      <p:graphicFrame>
        <p:nvGraphicFramePr>
          <p:cNvPr id="6" name="Content Placeholder 5" descr="&quot;&quot;"/>
          <p:cNvGraphicFramePr>
            <a:graphicFrameLocks noGrp="1"/>
          </p:cNvGraphicFramePr>
          <p:nvPr>
            <p:ph idx="1"/>
            <p:extLst>
              <p:ext uri="{D42A27DB-BD31-4B8C-83A1-F6EECF244321}">
                <p14:modId xmlns:p14="http://schemas.microsoft.com/office/powerpoint/2010/main" val="1719863249"/>
              </p:ext>
            </p:extLst>
          </p:nvPr>
        </p:nvGraphicFramePr>
        <p:xfrm>
          <a:off x="419100" y="1676400"/>
          <a:ext cx="8458200" cy="4724400"/>
        </p:xfrm>
        <a:graphic>
          <a:graphicData uri="http://schemas.openxmlformats.org/drawingml/2006/table">
            <a:tbl>
              <a:tblPr firstRow="1" bandRow="1">
                <a:effectLst>
                  <a:innerShdw blurRad="114300">
                    <a:prstClr val="black"/>
                  </a:innerShdw>
                </a:effectLst>
                <a:tableStyleId>{93296810-A885-4BE3-A3E7-6D5BEEA58F35}</a:tableStyleId>
              </a:tblPr>
              <a:tblGrid>
                <a:gridCol w="4267899"/>
                <a:gridCol w="4190301"/>
              </a:tblGrid>
              <a:tr h="365760">
                <a:tc>
                  <a:txBody>
                    <a:bodyPr/>
                    <a:lstStyle/>
                    <a:p>
                      <a:pPr algn="ctr"/>
                      <a:r>
                        <a:rPr lang="en-US" sz="2400" dirty="0" smtClean="0">
                          <a:solidFill>
                            <a:srgbClr val="FFFF00"/>
                          </a:solidFill>
                          <a:latin typeface="Georgia" pitchFamily="18" charset="0"/>
                        </a:rPr>
                        <a:t>Compliant</a:t>
                      </a:r>
                    </a:p>
                    <a:p>
                      <a:pPr algn="ctr"/>
                      <a:endParaRPr lang="en-US" sz="2400" dirty="0">
                        <a:solidFill>
                          <a:srgbClr val="FFFF00"/>
                        </a:solidFill>
                        <a:latin typeface="Georgia" pitchFamily="18" charset="0"/>
                      </a:endParaRPr>
                    </a:p>
                  </a:txBody>
                  <a:tcPr/>
                </a:tc>
                <a:tc>
                  <a:txBody>
                    <a:bodyPr/>
                    <a:lstStyle/>
                    <a:p>
                      <a:pPr algn="ctr"/>
                      <a:r>
                        <a:rPr lang="en-US" sz="2400" dirty="0" smtClean="0">
                          <a:solidFill>
                            <a:srgbClr val="FFFF00"/>
                          </a:solidFill>
                          <a:latin typeface="Georgia" pitchFamily="18" charset="0"/>
                        </a:rPr>
                        <a:t>Non-compliant</a:t>
                      </a:r>
                      <a:endParaRPr lang="en-US" sz="2400" dirty="0">
                        <a:solidFill>
                          <a:srgbClr val="FFFF00"/>
                        </a:solidFill>
                        <a:latin typeface="Georgia" pitchFamily="18" charset="0"/>
                      </a:endParaRPr>
                    </a:p>
                  </a:txBody>
                  <a:tcPr/>
                </a:tc>
              </a:tr>
              <a:tr h="3901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Publication X and Publication Y both disclose machines that perform the same function as the machine recited in claim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In the first embodiment depicted in Figure 2 and discussed on page 5, the machine of publication X expressly includes element A of claim 1.  See lines 7-14 on page 5 of publication 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Publication Y teaches a machine having element B of claim 1.  See lines 1-3 on page 6 of publication Y. </a:t>
                      </a:r>
                      <a:endParaRPr lang="en-US" sz="1600" dirty="0">
                        <a:latin typeface="Georg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Same with the following</a:t>
                      </a:r>
                      <a:r>
                        <a:rPr lang="en-US" sz="1600" baseline="0" dirty="0" smtClean="0">
                          <a:effectLst/>
                          <a:latin typeface="Georgia" pitchFamily="18" charset="0"/>
                        </a:rPr>
                        <a:t> concluding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effectLst/>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effectLst/>
                          <a:latin typeface="Georgia" pitchFamily="18" charset="0"/>
                        </a:rPr>
                        <a:t>Accordingly, claim 1 is obvious in view of the</a:t>
                      </a:r>
                      <a:r>
                        <a:rPr lang="en-US" sz="1600" b="1" baseline="0" dirty="0" smtClean="0">
                          <a:solidFill>
                            <a:srgbClr val="FF0000"/>
                          </a:solidFill>
                          <a:effectLst/>
                          <a:latin typeface="Georgia" pitchFamily="18" charset="0"/>
                        </a:rPr>
                        <a:t> combination of P</a:t>
                      </a:r>
                      <a:r>
                        <a:rPr lang="en-US" sz="1600" b="1" dirty="0" smtClean="0">
                          <a:solidFill>
                            <a:srgbClr val="FF0000"/>
                          </a:solidFill>
                          <a:effectLst/>
                          <a:latin typeface="Georgia" pitchFamily="18" charset="0"/>
                        </a:rPr>
                        <a:t>ublication X and Publication Y.</a:t>
                      </a:r>
                    </a:p>
                    <a:p>
                      <a:endParaRPr lang="en-US" sz="1600" dirty="0">
                        <a:latin typeface="Georgia" pitchFamily="18" charset="0"/>
                      </a:endParaRPr>
                    </a:p>
                  </a:txBody>
                  <a:tcPr/>
                </a:tc>
              </a:tr>
            </a:tbl>
          </a:graphicData>
        </a:graphic>
      </p:graphicFrame>
    </p:spTree>
    <p:extLst>
      <p:ext uri="{BB962C8B-B14F-4D97-AF65-F5344CB8AC3E}">
        <p14:creationId xmlns:p14="http://schemas.microsoft.com/office/powerpoint/2010/main" val="43150376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92D050"/>
          </a:solidFill>
        </p:spPr>
        <p:txBody>
          <a:bodyPr/>
          <a:lstStyle/>
          <a:p>
            <a:r>
              <a:rPr lang="en-US" b="1" dirty="0" smtClean="0"/>
              <a:t>Fee</a:t>
            </a:r>
            <a:endParaRPr lang="en-US" b="1" dirty="0"/>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3693795201"/>
              </p:ext>
            </p:extLst>
          </p:nvPr>
        </p:nvGraphicFramePr>
        <p:xfrm>
          <a:off x="457200" y="1752601"/>
          <a:ext cx="8305800" cy="2590799"/>
        </p:xfrm>
        <a:graphic>
          <a:graphicData uri="http://schemas.openxmlformats.org/drawingml/2006/table">
            <a:tbl>
              <a:tblPr firstRow="1" bandRow="1">
                <a:effectLst>
                  <a:innerShdw blurRad="114300">
                    <a:prstClr val="black"/>
                  </a:innerShdw>
                </a:effectLst>
                <a:tableStyleId>{93296810-A885-4BE3-A3E7-6D5BEEA58F35}</a:tableStyleId>
              </a:tblPr>
              <a:tblGrid>
                <a:gridCol w="6096000"/>
                <a:gridCol w="2209800"/>
              </a:tblGrid>
              <a:tr h="759254">
                <a:tc>
                  <a:txBody>
                    <a:bodyPr/>
                    <a:lstStyle/>
                    <a:p>
                      <a:pPr algn="ctr"/>
                      <a:r>
                        <a:rPr lang="en-US" sz="2400" dirty="0" smtClean="0">
                          <a:solidFill>
                            <a:srgbClr val="FFFF00"/>
                          </a:solidFill>
                          <a:latin typeface="Georgia" pitchFamily="18" charset="0"/>
                        </a:rPr>
                        <a:t>Service</a:t>
                      </a:r>
                    </a:p>
                    <a:p>
                      <a:pPr algn="ctr"/>
                      <a:endParaRPr lang="en-US" sz="2400" dirty="0">
                        <a:solidFill>
                          <a:srgbClr val="FFFF00"/>
                        </a:solidFill>
                        <a:latin typeface="Georgia" pitchFamily="18" charset="0"/>
                      </a:endParaRPr>
                    </a:p>
                  </a:txBody>
                  <a:tcPr/>
                </a:tc>
                <a:tc>
                  <a:txBody>
                    <a:bodyPr/>
                    <a:lstStyle/>
                    <a:p>
                      <a:pPr algn="ctr"/>
                      <a:r>
                        <a:rPr lang="en-US" sz="2400" u="none" dirty="0" smtClean="0">
                          <a:solidFill>
                            <a:srgbClr val="FFFF00"/>
                          </a:solidFill>
                          <a:latin typeface="Georgia" pitchFamily="18" charset="0"/>
                        </a:rPr>
                        <a:t>Fee </a:t>
                      </a:r>
                      <a:endParaRPr lang="en-US" sz="2400" u="none" dirty="0">
                        <a:solidFill>
                          <a:srgbClr val="FFFF00"/>
                        </a:solidFill>
                        <a:latin typeface="Georgia" pitchFamily="18" charset="0"/>
                      </a:endParaRPr>
                    </a:p>
                  </a:txBody>
                  <a:tcPr/>
                </a:tc>
              </a:tr>
              <a:tr h="590531">
                <a:tc>
                  <a:txBody>
                    <a:bodyPr/>
                    <a:lstStyle/>
                    <a:p>
                      <a:pPr algn="l"/>
                      <a:r>
                        <a:rPr lang="en-US" dirty="0" smtClean="0">
                          <a:latin typeface="Georgia" pitchFamily="18" charset="0"/>
                        </a:rPr>
                        <a:t>Every 10 documents listed or fraction thereof</a:t>
                      </a:r>
                    </a:p>
                    <a:p>
                      <a:pPr algn="l"/>
                      <a:endParaRPr lang="en-US" dirty="0">
                        <a:latin typeface="Georgia" pitchFamily="18" charset="0"/>
                      </a:endParaRPr>
                    </a:p>
                  </a:txBody>
                  <a:tcPr/>
                </a:tc>
                <a:tc>
                  <a:txBody>
                    <a:bodyPr/>
                    <a:lstStyle/>
                    <a:p>
                      <a:pPr algn="ctr"/>
                      <a:r>
                        <a:rPr lang="en-US" u="none" dirty="0" smtClean="0">
                          <a:latin typeface="Georgia" pitchFamily="18" charset="0"/>
                        </a:rPr>
                        <a:t>$180 fee </a:t>
                      </a:r>
                      <a:endParaRPr lang="en-US" u="none" dirty="0">
                        <a:latin typeface="Georgia" pitchFamily="18" charset="0"/>
                      </a:endParaRPr>
                    </a:p>
                  </a:txBody>
                  <a:tcPr/>
                </a:tc>
              </a:tr>
              <a:tr h="1127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eorgia" pitchFamily="18" charset="0"/>
                        </a:rPr>
                        <a:t>First submission of 3 or fewer total documents submitted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u="none" dirty="0" smtClean="0">
                          <a:latin typeface="Georgia" pitchFamily="18" charset="0"/>
                        </a:rPr>
                        <a:t>No fee </a:t>
                      </a:r>
                    </a:p>
                    <a:p>
                      <a:pPr algn="ctr"/>
                      <a:endParaRPr lang="en-US" u="none" dirty="0">
                        <a:latin typeface="Georgia"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53</a:t>
            </a:fld>
            <a:endParaRPr lang="en-US" dirty="0"/>
          </a:p>
        </p:txBody>
      </p:sp>
    </p:spTree>
    <p:extLst>
      <p:ext uri="{BB962C8B-B14F-4D97-AF65-F5344CB8AC3E}">
        <p14:creationId xmlns:p14="http://schemas.microsoft.com/office/powerpoint/2010/main" val="2048363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1818" y="228600"/>
            <a:ext cx="7332181" cy="1143000"/>
          </a:xfrm>
          <a:solidFill>
            <a:srgbClr val="92D050"/>
          </a:solidFill>
        </p:spPr>
        <p:txBody>
          <a:bodyPr/>
          <a:lstStyle/>
          <a:p>
            <a:r>
              <a:rPr lang="en-US" sz="3600" b="1" dirty="0" smtClean="0"/>
              <a:t>Processing</a:t>
            </a:r>
            <a:endParaRPr lang="en-US" sz="3600" b="1" dirty="0"/>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54</a:t>
            </a:fld>
            <a:endParaRPr lang="en-US" dirty="0">
              <a:solidFill>
                <a:srgbClr val="273C56"/>
              </a:solidFill>
            </a:endParaRPr>
          </a:p>
        </p:txBody>
      </p:sp>
      <p:grpSp>
        <p:nvGrpSpPr>
          <p:cNvPr id="17" name="Group 16" descr="&quot;&quot;"/>
          <p:cNvGrpSpPr/>
          <p:nvPr/>
        </p:nvGrpSpPr>
        <p:grpSpPr>
          <a:xfrm>
            <a:off x="789213" y="1559230"/>
            <a:ext cx="7762344" cy="4239028"/>
            <a:chOff x="1680091" y="1341377"/>
            <a:chExt cx="4643233" cy="2752579"/>
          </a:xfrm>
        </p:grpSpPr>
        <p:sp>
          <p:nvSpPr>
            <p:cNvPr id="6" name="Oval 5"/>
            <p:cNvSpPr/>
            <p:nvPr/>
          </p:nvSpPr>
          <p:spPr bwMode="auto">
            <a:xfrm>
              <a:off x="1960043" y="3484356"/>
              <a:ext cx="609600" cy="609600"/>
            </a:xfrm>
            <a:prstGeom prst="ellipse">
              <a:avLst/>
            </a:prstGeom>
            <a:solidFill>
              <a:srgbClr val="C0000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800000"/>
                </a:solidFill>
                <a:latin typeface="Arial" charset="0"/>
              </a:endParaRPr>
            </a:p>
          </p:txBody>
        </p:sp>
        <p:sp>
          <p:nvSpPr>
            <p:cNvPr id="7" name="TextBox 6"/>
            <p:cNvSpPr txBox="1"/>
            <p:nvPr/>
          </p:nvSpPr>
          <p:spPr>
            <a:xfrm>
              <a:off x="5180324" y="1721097"/>
              <a:ext cx="1143000" cy="479646"/>
            </a:xfrm>
            <a:prstGeom prst="rect">
              <a:avLst/>
            </a:prstGeom>
            <a:noFill/>
          </p:spPr>
          <p:txBody>
            <a:bodyPr wrap="square" rtlCol="0">
              <a:spAutoFit/>
            </a:bodyPr>
            <a:lstStyle/>
            <a:p>
              <a:pPr algn="ctr"/>
              <a:r>
                <a:rPr lang="en-US" sz="1400" b="1" dirty="0" smtClean="0"/>
                <a:t>Patent Applicant Notified if E-Office Action Participant</a:t>
              </a:r>
              <a:endParaRPr lang="en-US" sz="1400" b="1" dirty="0"/>
            </a:p>
          </p:txBody>
        </p:sp>
        <p:sp>
          <p:nvSpPr>
            <p:cNvPr id="10" name="TextBox 9"/>
            <p:cNvSpPr txBox="1"/>
            <p:nvPr/>
          </p:nvSpPr>
          <p:spPr>
            <a:xfrm>
              <a:off x="1680091" y="1341377"/>
              <a:ext cx="1219200" cy="759439"/>
            </a:xfrm>
            <a:prstGeom prst="rect">
              <a:avLst/>
            </a:prstGeom>
            <a:noFill/>
          </p:spPr>
          <p:txBody>
            <a:bodyPr wrap="square" rtlCol="0">
              <a:spAutoFit/>
            </a:bodyPr>
            <a:lstStyle/>
            <a:p>
              <a:pPr algn="ctr"/>
              <a:r>
                <a:rPr lang="en-US" sz="1400" b="1" dirty="0" smtClean="0"/>
                <a:t>USPTO Reviews Submission for Compliance with </a:t>
              </a:r>
              <a:br>
                <a:rPr lang="en-US" sz="1400" b="1" dirty="0" smtClean="0"/>
              </a:br>
              <a:r>
                <a:rPr lang="en-US" sz="1400" b="1" dirty="0" smtClean="0"/>
                <a:t>35 </a:t>
              </a:r>
              <a:r>
                <a:rPr lang="en-US" sz="1400" b="1" dirty="0"/>
                <a:t>U.S.C. § 122(e) and § </a:t>
              </a:r>
              <a:r>
                <a:rPr lang="en-US" sz="1400" b="1" dirty="0" smtClean="0"/>
                <a:t>1.290</a:t>
              </a:r>
              <a:endParaRPr lang="en-US" sz="1400" b="1" dirty="0"/>
            </a:p>
          </p:txBody>
        </p:sp>
        <p:sp>
          <p:nvSpPr>
            <p:cNvPr id="11" name="Right Arrow 10"/>
            <p:cNvSpPr/>
            <p:nvPr/>
          </p:nvSpPr>
          <p:spPr bwMode="auto">
            <a:xfrm flipV="1">
              <a:off x="2650017" y="3712956"/>
              <a:ext cx="932182" cy="152399"/>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13" name="TextBox 12"/>
            <p:cNvSpPr txBox="1"/>
            <p:nvPr/>
          </p:nvSpPr>
          <p:spPr>
            <a:xfrm>
              <a:off x="3464273" y="1581201"/>
              <a:ext cx="1143000" cy="619542"/>
            </a:xfrm>
            <a:prstGeom prst="rect">
              <a:avLst/>
            </a:prstGeom>
            <a:noFill/>
          </p:spPr>
          <p:txBody>
            <a:bodyPr wrap="square" rtlCol="0">
              <a:spAutoFit/>
            </a:bodyPr>
            <a:lstStyle/>
            <a:p>
              <a:pPr algn="ctr"/>
              <a:r>
                <a:rPr lang="en-US" sz="1400" b="1" dirty="0" smtClean="0"/>
                <a:t>Submission Made of Record and Considered by Examiner</a:t>
              </a:r>
              <a:endParaRPr lang="en-US" sz="1400" b="1" dirty="0"/>
            </a:p>
          </p:txBody>
        </p:sp>
        <p:sp>
          <p:nvSpPr>
            <p:cNvPr id="14" name="Right Arrow 13"/>
            <p:cNvSpPr/>
            <p:nvPr/>
          </p:nvSpPr>
          <p:spPr bwMode="auto">
            <a:xfrm flipV="1">
              <a:off x="2650017" y="2428572"/>
              <a:ext cx="932182" cy="152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grpSp>
      <p:sp>
        <p:nvSpPr>
          <p:cNvPr id="18" name="Right Arrow 17" descr="right arrow"/>
          <p:cNvSpPr/>
          <p:nvPr/>
        </p:nvSpPr>
        <p:spPr bwMode="auto">
          <a:xfrm rot="5400000" flipV="1">
            <a:off x="1260088" y="4154349"/>
            <a:ext cx="1013375" cy="234700"/>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30000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19" name="TextBox 18"/>
          <p:cNvSpPr txBox="1"/>
          <p:nvPr/>
        </p:nvSpPr>
        <p:spPr>
          <a:xfrm>
            <a:off x="1068001" y="5792149"/>
            <a:ext cx="1520252" cy="523220"/>
          </a:xfrm>
          <a:prstGeom prst="rect">
            <a:avLst/>
          </a:prstGeom>
          <a:noFill/>
        </p:spPr>
        <p:txBody>
          <a:bodyPr wrap="square" rtlCol="0">
            <a:spAutoFit/>
          </a:bodyPr>
          <a:lstStyle/>
          <a:p>
            <a:pPr algn="ctr"/>
            <a:r>
              <a:rPr lang="en-US" sz="1400" b="1" dirty="0" smtClean="0"/>
              <a:t>Submission Discarded</a:t>
            </a:r>
            <a:endParaRPr lang="en-US" sz="1400" b="1" dirty="0"/>
          </a:p>
        </p:txBody>
      </p:sp>
      <p:sp>
        <p:nvSpPr>
          <p:cNvPr id="20" name="TextBox 19"/>
          <p:cNvSpPr txBox="1"/>
          <p:nvPr/>
        </p:nvSpPr>
        <p:spPr>
          <a:xfrm>
            <a:off x="1837190" y="4116007"/>
            <a:ext cx="1652580" cy="307777"/>
          </a:xfrm>
          <a:prstGeom prst="rect">
            <a:avLst/>
          </a:prstGeom>
          <a:noFill/>
        </p:spPr>
        <p:txBody>
          <a:bodyPr wrap="square" rtlCol="0">
            <a:spAutoFit/>
          </a:bodyPr>
          <a:lstStyle/>
          <a:p>
            <a:pPr algn="ctr"/>
            <a:r>
              <a:rPr lang="en-US" sz="1400" b="1" dirty="0" smtClean="0"/>
              <a:t>Non-compliant</a:t>
            </a:r>
            <a:endParaRPr lang="en-US" sz="1400" b="1" dirty="0"/>
          </a:p>
        </p:txBody>
      </p:sp>
      <p:sp>
        <p:nvSpPr>
          <p:cNvPr id="21" name="TextBox 20"/>
          <p:cNvSpPr txBox="1"/>
          <p:nvPr/>
        </p:nvSpPr>
        <p:spPr>
          <a:xfrm>
            <a:off x="2553078" y="2985291"/>
            <a:ext cx="1185748" cy="307777"/>
          </a:xfrm>
          <a:prstGeom prst="rect">
            <a:avLst/>
          </a:prstGeom>
          <a:noFill/>
        </p:spPr>
        <p:txBody>
          <a:bodyPr wrap="square" rtlCol="0">
            <a:spAutoFit/>
          </a:bodyPr>
          <a:lstStyle/>
          <a:p>
            <a:pPr algn="ctr"/>
            <a:r>
              <a:rPr lang="en-US" sz="1400" b="1" dirty="0" smtClean="0"/>
              <a:t>Compliant</a:t>
            </a:r>
            <a:endParaRPr lang="en-US" sz="1400" b="1" dirty="0"/>
          </a:p>
        </p:txBody>
      </p:sp>
      <p:sp>
        <p:nvSpPr>
          <p:cNvPr id="22" name="Flowchart: Decision 21" descr="node 0 decision"/>
          <p:cNvSpPr/>
          <p:nvPr/>
        </p:nvSpPr>
        <p:spPr bwMode="auto">
          <a:xfrm>
            <a:off x="1250807" y="2765000"/>
            <a:ext cx="1056439" cy="936421"/>
          </a:xfrm>
          <a:prstGeom prst="flowChartDecision">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23" name="TextBox 22"/>
          <p:cNvSpPr txBox="1"/>
          <p:nvPr/>
        </p:nvSpPr>
        <p:spPr>
          <a:xfrm>
            <a:off x="3888074" y="5796962"/>
            <a:ext cx="1520252" cy="954107"/>
          </a:xfrm>
          <a:prstGeom prst="rect">
            <a:avLst/>
          </a:prstGeom>
          <a:noFill/>
        </p:spPr>
        <p:txBody>
          <a:bodyPr wrap="square" rtlCol="0">
            <a:spAutoFit/>
          </a:bodyPr>
          <a:lstStyle/>
          <a:p>
            <a:pPr algn="ctr"/>
            <a:r>
              <a:rPr lang="en-US" sz="1400" b="1" dirty="0" smtClean="0"/>
              <a:t>Third Party Notified if Email Address </a:t>
            </a:r>
          </a:p>
          <a:p>
            <a:pPr algn="ctr"/>
            <a:r>
              <a:rPr lang="en-US" sz="1400" b="1" dirty="0" smtClean="0"/>
              <a:t>Available</a:t>
            </a:r>
            <a:endParaRPr lang="en-US" sz="1400" b="1" dirty="0"/>
          </a:p>
        </p:txBody>
      </p:sp>
      <p:sp>
        <p:nvSpPr>
          <p:cNvPr id="25" name="Oval 24"/>
          <p:cNvSpPr/>
          <p:nvPr/>
        </p:nvSpPr>
        <p:spPr bwMode="auto">
          <a:xfrm>
            <a:off x="4138649" y="4858165"/>
            <a:ext cx="1019101" cy="938797"/>
          </a:xfrm>
          <a:prstGeom prst="ellipse">
            <a:avLst/>
          </a:prstGeom>
          <a:solidFill>
            <a:srgbClr val="7030A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800000"/>
              </a:solidFill>
              <a:latin typeface="Arial" charset="0"/>
            </a:endParaRPr>
          </a:p>
        </p:txBody>
      </p:sp>
      <p:sp>
        <p:nvSpPr>
          <p:cNvPr id="24" name="Oval 23"/>
          <p:cNvSpPr/>
          <p:nvPr/>
        </p:nvSpPr>
        <p:spPr bwMode="auto">
          <a:xfrm>
            <a:off x="4138649" y="2881483"/>
            <a:ext cx="1019101" cy="938797"/>
          </a:xfrm>
          <a:prstGeom prst="ellipse">
            <a:avLst/>
          </a:prstGeom>
          <a:solidFill>
            <a:srgbClr val="92D050"/>
          </a:solidFill>
          <a:ln w="12700" cap="flat" cmpd="sng" algn="ctr">
            <a:solidFill>
              <a:schemeClr val="tx1">
                <a:alpha val="88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800000"/>
              </a:solidFill>
              <a:latin typeface="Arial" charset="0"/>
            </a:endParaRPr>
          </a:p>
        </p:txBody>
      </p:sp>
      <p:sp>
        <p:nvSpPr>
          <p:cNvPr id="27" name="Oval 26"/>
          <p:cNvSpPr/>
          <p:nvPr/>
        </p:nvSpPr>
        <p:spPr bwMode="auto">
          <a:xfrm>
            <a:off x="7086600" y="2881482"/>
            <a:ext cx="1019101" cy="938797"/>
          </a:xfrm>
          <a:prstGeom prst="ellipse">
            <a:avLst/>
          </a:prstGeom>
          <a:solidFill>
            <a:srgbClr val="7030A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800000"/>
              </a:solidFill>
              <a:latin typeface="Arial" charset="0"/>
            </a:endParaRPr>
          </a:p>
        </p:txBody>
      </p:sp>
      <p:sp>
        <p:nvSpPr>
          <p:cNvPr id="28" name="Right Arrow 27" descr="right arrow"/>
          <p:cNvSpPr/>
          <p:nvPr/>
        </p:nvSpPr>
        <p:spPr bwMode="auto">
          <a:xfrm flipV="1">
            <a:off x="5389878" y="3233211"/>
            <a:ext cx="1558379" cy="234699"/>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Tree>
    <p:extLst>
      <p:ext uri="{BB962C8B-B14F-4D97-AF65-F5344CB8AC3E}">
        <p14:creationId xmlns:p14="http://schemas.microsoft.com/office/powerpoint/2010/main" val="485550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CACF73DB-E31A-49DF-99E2-308D3B2ACD41}" type="slidenum">
              <a:rPr lang="en-US" sz="1400" b="0" smtClean="0">
                <a:solidFill>
                  <a:srgbClr val="000000"/>
                </a:solidFill>
                <a:latin typeface="Times New Roman" pitchFamily="18" charset="0"/>
              </a:rPr>
              <a:pPr/>
              <a:t>55</a:t>
            </a:fld>
            <a:endParaRPr lang="en-US" sz="1400" b="0" dirty="0" smtClean="0">
              <a:solidFill>
                <a:srgbClr val="000000"/>
              </a:solidFill>
              <a:latin typeface="Times New Roman" pitchFamily="18" charset="0"/>
            </a:endParaRPr>
          </a:p>
        </p:txBody>
      </p:sp>
      <p:sp>
        <p:nvSpPr>
          <p:cNvPr id="17411" name="Rectangle 2"/>
          <p:cNvSpPr>
            <a:spLocks noGrp="1" noChangeArrowheads="1"/>
          </p:cNvSpPr>
          <p:nvPr>
            <p:ph type="title"/>
          </p:nvPr>
        </p:nvSpPr>
        <p:spPr>
          <a:noFill/>
        </p:spPr>
        <p:txBody>
          <a:bodyPr anchor="ctr"/>
          <a:lstStyle/>
          <a:p>
            <a:r>
              <a:rPr lang="en-US" sz="2100" b="0" dirty="0" smtClean="0">
                <a:solidFill>
                  <a:schemeClr val="bg1"/>
                </a:solidFill>
              </a:rPr>
              <a:t/>
            </a:r>
            <a:br>
              <a:rPr lang="en-US" sz="2100" b="0" dirty="0" smtClean="0">
                <a:solidFill>
                  <a:schemeClr val="bg1"/>
                </a:solidFill>
              </a:rPr>
            </a:br>
            <a:endParaRPr lang="en-US" sz="2100" b="0" dirty="0" smtClean="0">
              <a:solidFill>
                <a:schemeClr val="bg1"/>
              </a:solidFill>
            </a:endParaRPr>
          </a:p>
        </p:txBody>
      </p:sp>
      <p:sp>
        <p:nvSpPr>
          <p:cNvPr id="17413" name="Rectangle 4"/>
          <p:cNvSpPr>
            <a:spLocks noChangeArrowheads="1"/>
          </p:cNvSpPr>
          <p:nvPr/>
        </p:nvSpPr>
        <p:spPr bwMode="auto">
          <a:xfrm>
            <a:off x="1828800" y="228600"/>
            <a:ext cx="7315200" cy="1143000"/>
          </a:xfrm>
          <a:prstGeom prst="rect">
            <a:avLst/>
          </a:prstGeom>
          <a:solidFill>
            <a:srgbClr val="92D050"/>
          </a:solidFill>
          <a:ln>
            <a:noFill/>
          </a:ln>
          <a:effectLst/>
          <a:extLst/>
        </p:spPr>
        <p:txBody>
          <a:bodyPr anchor="ctr"/>
          <a:lstStyle/>
          <a:p>
            <a:r>
              <a:rPr lang="en-US" sz="3600" b="1" dirty="0" smtClean="0">
                <a:solidFill>
                  <a:schemeClr val="bg1"/>
                </a:solidFill>
              </a:rPr>
              <a:t>Statistics</a:t>
            </a:r>
          </a:p>
          <a:p>
            <a:r>
              <a:rPr lang="en-US" sz="2800" b="1" dirty="0" smtClean="0">
                <a:solidFill>
                  <a:schemeClr val="bg1"/>
                </a:solidFill>
              </a:rPr>
              <a:t>(September 16</a:t>
            </a:r>
            <a:r>
              <a:rPr lang="en-US" sz="2800" b="1" baseline="30000" dirty="0" smtClean="0">
                <a:solidFill>
                  <a:schemeClr val="bg1"/>
                </a:solidFill>
              </a:rPr>
              <a:t>,</a:t>
            </a:r>
            <a:r>
              <a:rPr lang="en-US" sz="2800" b="1" dirty="0" smtClean="0">
                <a:solidFill>
                  <a:schemeClr val="bg1"/>
                </a:solidFill>
              </a:rPr>
              <a:t> 2012 to January 25, 2013)</a:t>
            </a:r>
            <a:endParaRPr lang="en-US" sz="2800" b="1"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371117954"/>
              </p:ext>
            </p:extLst>
          </p:nvPr>
        </p:nvGraphicFramePr>
        <p:xfrm>
          <a:off x="1676400" y="6172200"/>
          <a:ext cx="6094844" cy="381000"/>
        </p:xfrm>
        <a:graphic>
          <a:graphicData uri="http://schemas.openxmlformats.org/drawingml/2006/table">
            <a:tbl>
              <a:tblPr firstRow="1" bandRow="1">
                <a:tableStyleId>{5C22544A-7EE6-4342-B048-85BDC9FD1C3A}</a:tableStyleId>
              </a:tblPr>
              <a:tblGrid>
                <a:gridCol w="5028247"/>
                <a:gridCol w="1066597"/>
              </a:tblGrid>
              <a:tr h="381000">
                <a:tc>
                  <a:txBody>
                    <a:bodyPr/>
                    <a:lstStyle/>
                    <a:p>
                      <a:r>
                        <a:rPr lang="en-US" b="0" dirty="0" smtClean="0">
                          <a:solidFill>
                            <a:schemeClr val="tx1"/>
                          </a:solidFill>
                        </a:rPr>
                        <a:t>Total 3</a:t>
                      </a:r>
                      <a:r>
                        <a:rPr lang="en-US" b="0" baseline="30000" dirty="0" smtClean="0">
                          <a:solidFill>
                            <a:schemeClr val="tx1"/>
                          </a:solidFill>
                        </a:rPr>
                        <a:t>rd</a:t>
                      </a:r>
                      <a:r>
                        <a:rPr lang="en-US" b="0" dirty="0" smtClean="0">
                          <a:solidFill>
                            <a:schemeClr val="tx1"/>
                          </a:solidFill>
                        </a:rPr>
                        <a:t> Party Submissions</a:t>
                      </a:r>
                      <a:endParaRPr lang="en-US" b="0" dirty="0">
                        <a:solidFill>
                          <a:schemeClr val="tx1"/>
                        </a:solidFill>
                      </a:endParaRPr>
                    </a:p>
                  </a:txBody>
                  <a:tcPr>
                    <a:solidFill>
                      <a:schemeClr val="accent1">
                        <a:lumMod val="20000"/>
                        <a:lumOff val="80000"/>
                      </a:schemeClr>
                    </a:solidFill>
                  </a:tcPr>
                </a:tc>
                <a:tc>
                  <a:txBody>
                    <a:bodyPr/>
                    <a:lstStyle/>
                    <a:p>
                      <a:r>
                        <a:rPr lang="en-US" b="1" dirty="0" smtClean="0">
                          <a:solidFill>
                            <a:schemeClr val="tx1"/>
                          </a:solidFill>
                        </a:rPr>
                        <a:t>390</a:t>
                      </a:r>
                      <a:endParaRPr lang="en-US" b="1" dirty="0">
                        <a:solidFill>
                          <a:schemeClr val="tx1"/>
                        </a:solidFill>
                      </a:endParaRPr>
                    </a:p>
                  </a:txBody>
                  <a:tcPr>
                    <a:solidFill>
                      <a:schemeClr val="accent1">
                        <a:lumMod val="20000"/>
                        <a:lumOff val="80000"/>
                      </a:schemeClr>
                    </a:solidFill>
                  </a:tcPr>
                </a:tc>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19" y="1833576"/>
            <a:ext cx="6242525" cy="395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49412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CACF73DB-E31A-49DF-99E2-308D3B2ACD41}" type="slidenum">
              <a:rPr lang="en-US" sz="1400" b="0" smtClean="0">
                <a:solidFill>
                  <a:srgbClr val="000000"/>
                </a:solidFill>
                <a:latin typeface="Times New Roman" pitchFamily="18" charset="0"/>
              </a:rPr>
              <a:pPr/>
              <a:t>56</a:t>
            </a:fld>
            <a:endParaRPr lang="en-US" sz="1400" b="0" dirty="0" smtClean="0">
              <a:solidFill>
                <a:srgbClr val="000000"/>
              </a:solidFill>
              <a:latin typeface="Times New Roman" pitchFamily="18" charset="0"/>
            </a:endParaRPr>
          </a:p>
        </p:txBody>
      </p:sp>
      <p:sp>
        <p:nvSpPr>
          <p:cNvPr id="17411" name="Rectangle 2"/>
          <p:cNvSpPr>
            <a:spLocks noGrp="1" noChangeArrowheads="1"/>
          </p:cNvSpPr>
          <p:nvPr>
            <p:ph type="title"/>
          </p:nvPr>
        </p:nvSpPr>
        <p:spPr>
          <a:xfrm>
            <a:off x="1676400" y="228600"/>
            <a:ext cx="7467600" cy="1143000"/>
          </a:xfrm>
          <a:solidFill>
            <a:srgbClr val="92D050"/>
          </a:solidFill>
        </p:spPr>
        <p:txBody>
          <a:bodyPr anchor="ctr"/>
          <a:lstStyle/>
          <a:p>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Statistics</a:t>
            </a:r>
            <a:r>
              <a:rPr lang="en-US" sz="2100" b="1" dirty="0" smtClean="0">
                <a:solidFill>
                  <a:schemeClr val="bg1"/>
                </a:solidFill>
              </a:rPr>
              <a:t/>
            </a:r>
            <a:br>
              <a:rPr lang="en-US" sz="2100" b="1" dirty="0" smtClean="0">
                <a:solidFill>
                  <a:schemeClr val="bg1"/>
                </a:solidFill>
              </a:rPr>
            </a:br>
            <a:r>
              <a:rPr lang="en-US" sz="2400" b="1" dirty="0" smtClean="0">
                <a:solidFill>
                  <a:schemeClr val="bg1"/>
                </a:solidFill>
              </a:rPr>
              <a:t>(September 16, 2012 to January 25, 2013)</a:t>
            </a:r>
            <a:br>
              <a:rPr lang="en-US" sz="2400" b="1" dirty="0" smtClean="0">
                <a:solidFill>
                  <a:schemeClr val="bg1"/>
                </a:solidFill>
              </a:rPr>
            </a:br>
            <a:endParaRPr lang="en-US" sz="2400" b="1" dirty="0" smtClean="0">
              <a:solidFill>
                <a:schemeClr val="bg1"/>
              </a:solidFill>
            </a:endParaRPr>
          </a:p>
        </p:txBody>
      </p:sp>
      <p:sp>
        <p:nvSpPr>
          <p:cNvPr id="17413" name="Rectangle 4"/>
          <p:cNvSpPr>
            <a:spLocks noChangeArrowheads="1"/>
          </p:cNvSpPr>
          <p:nvPr/>
        </p:nvSpPr>
        <p:spPr bwMode="auto">
          <a:xfrm>
            <a:off x="1828799" y="152400"/>
            <a:ext cx="731520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endParaRPr lang="en-US" sz="2800" dirty="0">
              <a:solidFill>
                <a:schemeClr val="bg1"/>
              </a:solidFill>
            </a:endParaRPr>
          </a:p>
        </p:txBody>
      </p:sp>
      <p:graphicFrame>
        <p:nvGraphicFramePr>
          <p:cNvPr id="2" name="Table 1" descr="&quot;&quot;"/>
          <p:cNvGraphicFramePr>
            <a:graphicFrameLocks noGrp="1"/>
          </p:cNvGraphicFramePr>
          <p:nvPr>
            <p:extLst>
              <p:ext uri="{D42A27DB-BD31-4B8C-83A1-F6EECF244321}">
                <p14:modId xmlns:p14="http://schemas.microsoft.com/office/powerpoint/2010/main" val="2176042718"/>
              </p:ext>
            </p:extLst>
          </p:nvPr>
        </p:nvGraphicFramePr>
        <p:xfrm>
          <a:off x="188167" y="2895600"/>
          <a:ext cx="3012233" cy="2411187"/>
        </p:xfrm>
        <a:graphic>
          <a:graphicData uri="http://schemas.openxmlformats.org/drawingml/2006/table">
            <a:tbl>
              <a:tblPr firstRow="1" bandRow="1">
                <a:effectLst>
                  <a:innerShdw blurRad="114300">
                    <a:prstClr val="black"/>
                  </a:innerShdw>
                </a:effectLst>
                <a:tableStyleId>{5C22544A-7EE6-4342-B048-85BDC9FD1C3A}</a:tableStyleId>
              </a:tblPr>
              <a:tblGrid>
                <a:gridCol w="2175613"/>
                <a:gridCol w="836620"/>
              </a:tblGrid>
              <a:tr h="391886">
                <a:tc gridSpan="2">
                  <a:txBody>
                    <a:bodyPr/>
                    <a:lstStyle/>
                    <a:p>
                      <a:pPr algn="r"/>
                      <a:r>
                        <a:rPr lang="en-US" b="0" dirty="0" smtClean="0"/>
                        <a:t>Total Documents</a:t>
                      </a:r>
                      <a:endParaRPr lang="en-US" b="0" dirty="0"/>
                    </a:p>
                  </a:txBody>
                  <a:tcPr/>
                </a:tc>
                <a:tc hMerge="1">
                  <a:txBody>
                    <a:bodyPr/>
                    <a:lstStyle/>
                    <a:p>
                      <a:endParaRPr lang="en-US" dirty="0"/>
                    </a:p>
                  </a:txBody>
                  <a:tcPr/>
                </a:tc>
              </a:tr>
              <a:tr h="397329">
                <a:tc>
                  <a:txBody>
                    <a:bodyPr/>
                    <a:lstStyle/>
                    <a:p>
                      <a:r>
                        <a:rPr lang="en-US" dirty="0" smtClean="0"/>
                        <a:t>Patents</a:t>
                      </a:r>
                      <a:endParaRPr lang="en-US" dirty="0"/>
                    </a:p>
                  </a:txBody>
                  <a:tcPr/>
                </a:tc>
                <a:tc>
                  <a:txBody>
                    <a:bodyPr/>
                    <a:lstStyle/>
                    <a:p>
                      <a:pPr algn="r"/>
                      <a:r>
                        <a:rPr lang="en-US" dirty="0" smtClean="0"/>
                        <a:t>412</a:t>
                      </a:r>
                    </a:p>
                  </a:txBody>
                  <a:tcPr/>
                </a:tc>
              </a:tr>
              <a:tr h="429985">
                <a:tc>
                  <a:txBody>
                    <a:bodyPr/>
                    <a:lstStyle/>
                    <a:p>
                      <a:r>
                        <a:rPr lang="en-US" dirty="0" smtClean="0"/>
                        <a:t>Published</a:t>
                      </a:r>
                      <a:r>
                        <a:rPr lang="en-US" baseline="0" dirty="0" smtClean="0"/>
                        <a:t> US Apps</a:t>
                      </a:r>
                      <a:endParaRPr lang="en-US" dirty="0"/>
                    </a:p>
                  </a:txBody>
                  <a:tcPr/>
                </a:tc>
                <a:tc>
                  <a:txBody>
                    <a:bodyPr/>
                    <a:lstStyle/>
                    <a:p>
                      <a:pPr algn="r"/>
                      <a:r>
                        <a:rPr lang="en-US" dirty="0" smtClean="0"/>
                        <a:t>175</a:t>
                      </a:r>
                      <a:endParaRPr lang="en-US" dirty="0"/>
                    </a:p>
                  </a:txBody>
                  <a:tcPr/>
                </a:tc>
              </a:tr>
              <a:tr h="397329">
                <a:tc>
                  <a:txBody>
                    <a:bodyPr/>
                    <a:lstStyle/>
                    <a:p>
                      <a:r>
                        <a:rPr lang="en-US" dirty="0" smtClean="0"/>
                        <a:t>Foreign Reference</a:t>
                      </a:r>
                      <a:endParaRPr lang="en-US" dirty="0"/>
                    </a:p>
                  </a:txBody>
                  <a:tcPr/>
                </a:tc>
                <a:tc>
                  <a:txBody>
                    <a:bodyPr/>
                    <a:lstStyle/>
                    <a:p>
                      <a:pPr algn="r"/>
                      <a:r>
                        <a:rPr lang="en-US" dirty="0" smtClean="0"/>
                        <a:t>206</a:t>
                      </a:r>
                      <a:endParaRPr lang="en-US" dirty="0"/>
                    </a:p>
                  </a:txBody>
                  <a:tcPr/>
                </a:tc>
              </a:tr>
              <a:tr h="397329">
                <a:tc>
                  <a:txBody>
                    <a:bodyPr/>
                    <a:lstStyle/>
                    <a:p>
                      <a:r>
                        <a:rPr lang="en-US" dirty="0" smtClean="0"/>
                        <a:t>NPL</a:t>
                      </a:r>
                      <a:endParaRPr lang="en-US" dirty="0"/>
                    </a:p>
                  </a:txBody>
                  <a:tcPr/>
                </a:tc>
                <a:tc>
                  <a:txBody>
                    <a:bodyPr/>
                    <a:lstStyle/>
                    <a:p>
                      <a:pPr algn="r"/>
                      <a:r>
                        <a:rPr lang="en-US" dirty="0" smtClean="0"/>
                        <a:t>440</a:t>
                      </a:r>
                      <a:endParaRPr lang="en-US" dirty="0"/>
                    </a:p>
                  </a:txBody>
                  <a:tcPr/>
                </a:tc>
              </a:tr>
              <a:tr h="397329">
                <a:tc>
                  <a:txBody>
                    <a:bodyPr/>
                    <a:lstStyle/>
                    <a:p>
                      <a:r>
                        <a:rPr lang="en-US" dirty="0" smtClean="0"/>
                        <a:t>Total Documents</a:t>
                      </a:r>
                      <a:endParaRPr lang="en-US" dirty="0"/>
                    </a:p>
                  </a:txBody>
                  <a:tcPr/>
                </a:tc>
                <a:tc>
                  <a:txBody>
                    <a:bodyPr/>
                    <a:lstStyle/>
                    <a:p>
                      <a:pPr algn="r"/>
                      <a:r>
                        <a:rPr lang="en-US" dirty="0" smtClean="0"/>
                        <a:t>1233</a:t>
                      </a:r>
                      <a:endParaRPr lang="en-US" dirty="0"/>
                    </a:p>
                  </a:txBody>
                  <a:tcPr/>
                </a:tc>
              </a:tr>
            </a:tbl>
          </a:graphicData>
        </a:graphic>
      </p:graphicFrame>
      <p:cxnSp>
        <p:nvCxnSpPr>
          <p:cNvPr id="4" name="Straight Connector 3" descr="&quot;&quot;"/>
          <p:cNvCxnSpPr/>
          <p:nvPr/>
        </p:nvCxnSpPr>
        <p:spPr bwMode="auto">
          <a:xfrm flipV="1">
            <a:off x="3200400" y="2015413"/>
            <a:ext cx="312402" cy="7277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descr="&quot;&quot;"/>
          <p:cNvCxnSpPr/>
          <p:nvPr/>
        </p:nvCxnSpPr>
        <p:spPr bwMode="auto">
          <a:xfrm>
            <a:off x="3200400" y="5486399"/>
            <a:ext cx="293521" cy="4493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2"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893" y="2032271"/>
            <a:ext cx="5452187" cy="39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861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Administrative Trials</a:t>
            </a:r>
            <a:br>
              <a:rPr lang="en-US" b="1" dirty="0" smtClean="0"/>
            </a:br>
            <a:r>
              <a:rPr lang="en-US" b="1" dirty="0"/>
              <a:t/>
            </a:r>
            <a:br>
              <a:rPr lang="en-US" b="1" dirty="0"/>
            </a:br>
            <a:r>
              <a:rPr lang="en-US" sz="3200" b="1" dirty="0" smtClean="0"/>
              <a:t>Effective September 16, 2012</a:t>
            </a:r>
            <a:endParaRPr lang="en-US" sz="3200" b="1" dirty="0"/>
          </a:p>
        </p:txBody>
      </p:sp>
      <p:sp>
        <p:nvSpPr>
          <p:cNvPr id="3" name="Subtitle 2"/>
          <p:cNvSpPr>
            <a:spLocks noGrp="1"/>
          </p:cNvSpPr>
          <p:nvPr>
            <p:ph type="subTitle" idx="1"/>
          </p:nvPr>
        </p:nvSpPr>
        <p:spPr>
          <a:xfrm>
            <a:off x="2590800" y="3733800"/>
            <a:ext cx="6400800" cy="1600200"/>
          </a:xfrm>
        </p:spPr>
        <p:txBody>
          <a:bodyPr/>
          <a:lstStyle/>
          <a:p>
            <a:r>
              <a:rPr lang="en-US" sz="1400" dirty="0" smtClean="0">
                <a:latin typeface="Georgia" pitchFamily="18" charset="0"/>
              </a:rPr>
              <a:t>General </a:t>
            </a:r>
            <a:r>
              <a:rPr lang="en-US" sz="1400" dirty="0">
                <a:latin typeface="Georgia" pitchFamily="18" charset="0"/>
              </a:rPr>
              <a:t>Administrative Trial Final Rules, 77 Fed. Reg. 48612 (August 14, 2012)</a:t>
            </a:r>
          </a:p>
          <a:p>
            <a:endParaRPr lang="en-US" sz="1400" dirty="0">
              <a:latin typeface="Georgia" pitchFamily="18" charset="0"/>
            </a:endParaRPr>
          </a:p>
          <a:p>
            <a:r>
              <a:rPr lang="en-US" sz="1400" dirty="0">
                <a:latin typeface="Georgia" pitchFamily="18" charset="0"/>
              </a:rPr>
              <a:t>Trial Practice Guide, 77 Fed. Reg. 48756 (August 14, 2012) </a:t>
            </a:r>
          </a:p>
          <a:p>
            <a:endParaRPr lang="en-US" sz="1400" dirty="0">
              <a:latin typeface="Georgia" pitchFamily="18" charset="0"/>
            </a:endParaRPr>
          </a:p>
          <a:p>
            <a:r>
              <a:rPr lang="en-US" sz="1400" dirty="0">
                <a:latin typeface="Georgia" pitchFamily="18" charset="0"/>
              </a:rPr>
              <a:t>Inter Partes, Post Grant, and Covered Business Method Review Final Rules, </a:t>
            </a:r>
            <a:r>
              <a:rPr lang="en-US" sz="1400" dirty="0" smtClean="0">
                <a:latin typeface="Georgia" pitchFamily="18" charset="0"/>
              </a:rPr>
              <a:t/>
            </a:r>
            <a:br>
              <a:rPr lang="en-US" sz="1400" dirty="0" smtClean="0">
                <a:latin typeface="Georgia" pitchFamily="18" charset="0"/>
              </a:rPr>
            </a:br>
            <a:r>
              <a:rPr lang="en-US" sz="1400" dirty="0" smtClean="0">
                <a:latin typeface="Georgia" pitchFamily="18" charset="0"/>
              </a:rPr>
              <a:t>77 </a:t>
            </a:r>
            <a:r>
              <a:rPr lang="en-US" sz="1400" dirty="0">
                <a:latin typeface="Georgia" pitchFamily="18" charset="0"/>
              </a:rPr>
              <a:t>Fed. Reg. 48680 (August 14, 2012) </a:t>
            </a:r>
          </a:p>
          <a:p>
            <a:endParaRPr lang="en-US" sz="1400" dirty="0">
              <a:latin typeface="Georgia" pitchFamily="18" charset="0"/>
            </a:endParaRPr>
          </a:p>
          <a:p>
            <a:endParaRPr lang="en-US" sz="1400" dirty="0"/>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pPr>
                <a:defRPr/>
              </a:pPr>
              <a:t>57</a:t>
            </a:fld>
            <a:endParaRPr lang="en-US" dirty="0"/>
          </a:p>
        </p:txBody>
      </p:sp>
    </p:spTree>
    <p:extLst>
      <p:ext uri="{BB962C8B-B14F-4D97-AF65-F5344CB8AC3E}">
        <p14:creationId xmlns:p14="http://schemas.microsoft.com/office/powerpoint/2010/main" val="268776553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sz="3600" b="1" dirty="0" smtClean="0"/>
              <a:t>PGR and IPR Features </a:t>
            </a:r>
            <a:endParaRPr lang="en-US" sz="3600" b="1" dirty="0"/>
          </a:p>
        </p:txBody>
      </p:sp>
      <p:graphicFrame>
        <p:nvGraphicFramePr>
          <p:cNvPr id="6" name="Content Placeholder 5" descr="&quot;&quot;"/>
          <p:cNvGraphicFramePr>
            <a:graphicFrameLocks noGrp="1"/>
          </p:cNvGraphicFramePr>
          <p:nvPr>
            <p:ph idx="1"/>
            <p:extLst>
              <p:ext uri="{D42A27DB-BD31-4B8C-83A1-F6EECF244321}">
                <p14:modId xmlns:p14="http://schemas.microsoft.com/office/powerpoint/2010/main" val="4225540678"/>
              </p:ext>
            </p:extLst>
          </p:nvPr>
        </p:nvGraphicFramePr>
        <p:xfrm>
          <a:off x="266700" y="1600200"/>
          <a:ext cx="8610600" cy="4943059"/>
        </p:xfrm>
        <a:graphic>
          <a:graphicData uri="http://schemas.openxmlformats.org/drawingml/2006/table">
            <a:tbl>
              <a:tblPr firstRow="1" bandRow="1">
                <a:effectLst>
                  <a:innerShdw blurRad="114300">
                    <a:prstClr val="black"/>
                  </a:innerShdw>
                </a:effectLst>
                <a:tableStyleId>{5C22544A-7EE6-4342-B048-85BDC9FD1C3A}</a:tableStyleId>
              </a:tblPr>
              <a:tblGrid>
                <a:gridCol w="1562100"/>
                <a:gridCol w="1882140"/>
                <a:gridCol w="1878676"/>
                <a:gridCol w="1956955"/>
                <a:gridCol w="1330729"/>
              </a:tblGrid>
              <a:tr h="613990">
                <a:tc>
                  <a:txBody>
                    <a:bodyPr/>
                    <a:lstStyle/>
                    <a:p>
                      <a:pPr algn="ctr"/>
                      <a:r>
                        <a:rPr lang="en-US" sz="1800" dirty="0" smtClean="0">
                          <a:solidFill>
                            <a:srgbClr val="FFFF00"/>
                          </a:solidFill>
                          <a:latin typeface="Georgia" pitchFamily="18" charset="0"/>
                        </a:rPr>
                        <a:t>Proceeding</a:t>
                      </a:r>
                      <a:endParaRPr lang="en-US" sz="1800" dirty="0">
                        <a:solidFill>
                          <a:srgbClr val="FFFF00"/>
                        </a:solidFill>
                        <a:latin typeface="Georgia" pitchFamily="18" charset="0"/>
                      </a:endParaRPr>
                    </a:p>
                  </a:txBody>
                  <a:tcPr/>
                </a:tc>
                <a:tc>
                  <a:txBody>
                    <a:bodyPr/>
                    <a:lstStyle/>
                    <a:p>
                      <a:pPr algn="ctr"/>
                      <a:r>
                        <a:rPr lang="en-US" sz="1800" dirty="0" smtClean="0">
                          <a:solidFill>
                            <a:srgbClr val="FFFF00"/>
                          </a:solidFill>
                          <a:latin typeface="Georgia" pitchFamily="18" charset="0"/>
                        </a:rPr>
                        <a:t>Petitioner</a:t>
                      </a:r>
                      <a:endParaRPr lang="en-US" sz="1800" dirty="0">
                        <a:solidFill>
                          <a:srgbClr val="FFFF00"/>
                        </a:solidFill>
                        <a:latin typeface="Georgia" pitchFamily="18" charset="0"/>
                      </a:endParaRPr>
                    </a:p>
                  </a:txBody>
                  <a:tcPr/>
                </a:tc>
                <a:tc>
                  <a:txBody>
                    <a:bodyPr/>
                    <a:lstStyle/>
                    <a:p>
                      <a:pPr algn="ctr"/>
                      <a:r>
                        <a:rPr lang="en-US" sz="1800" dirty="0" smtClean="0">
                          <a:solidFill>
                            <a:srgbClr val="FFFF00"/>
                          </a:solidFill>
                          <a:latin typeface="Georgia" pitchFamily="18" charset="0"/>
                        </a:rPr>
                        <a:t>Petitioner Estoppel</a:t>
                      </a:r>
                      <a:endParaRPr lang="en-US" sz="1800" dirty="0">
                        <a:solidFill>
                          <a:srgbClr val="FFFF00"/>
                        </a:solidFill>
                        <a:latin typeface="Georgia" pitchFamily="18" charset="0"/>
                      </a:endParaRPr>
                    </a:p>
                  </a:txBody>
                  <a:tcPr/>
                </a:tc>
                <a:tc>
                  <a:txBody>
                    <a:bodyPr/>
                    <a:lstStyle/>
                    <a:p>
                      <a:pPr algn="ctr"/>
                      <a:r>
                        <a:rPr lang="en-US" sz="1800" dirty="0" smtClean="0">
                          <a:solidFill>
                            <a:srgbClr val="FFFF00"/>
                          </a:solidFill>
                          <a:latin typeface="Georgia" pitchFamily="18" charset="0"/>
                        </a:rPr>
                        <a:t>Standard</a:t>
                      </a:r>
                      <a:endParaRPr lang="en-US" sz="1800" dirty="0">
                        <a:solidFill>
                          <a:srgbClr val="FFFF00"/>
                        </a:solidFill>
                        <a:latin typeface="Georgia" pitchFamily="18" charset="0"/>
                      </a:endParaRPr>
                    </a:p>
                  </a:txBody>
                  <a:tcPr/>
                </a:tc>
                <a:tc>
                  <a:txBody>
                    <a:bodyPr/>
                    <a:lstStyle/>
                    <a:p>
                      <a:pPr algn="ctr"/>
                      <a:r>
                        <a:rPr lang="en-US" sz="1800" dirty="0" smtClean="0">
                          <a:solidFill>
                            <a:srgbClr val="FFFF00"/>
                          </a:solidFill>
                          <a:latin typeface="Georgia" pitchFamily="18" charset="0"/>
                        </a:rPr>
                        <a:t>Basis</a:t>
                      </a:r>
                    </a:p>
                    <a:p>
                      <a:pPr algn="ctr"/>
                      <a:endParaRPr lang="en-US" sz="1800" dirty="0">
                        <a:solidFill>
                          <a:srgbClr val="FFFF00"/>
                        </a:solidFill>
                        <a:latin typeface="Georgia" pitchFamily="18" charset="0"/>
                      </a:endParaRPr>
                    </a:p>
                  </a:txBody>
                  <a:tcPr/>
                </a:tc>
              </a:tr>
              <a:tr h="2134348">
                <a:tc>
                  <a:txBody>
                    <a:bodyPr/>
                    <a:lstStyle/>
                    <a:p>
                      <a:r>
                        <a:rPr lang="en-US" sz="1800" b="1" dirty="0" smtClean="0">
                          <a:latin typeface="Georgia" pitchFamily="18" charset="0"/>
                        </a:rPr>
                        <a:t>Post Grant Review (PGR)</a:t>
                      </a:r>
                      <a:endParaRPr lang="en-US" sz="1800" b="1" dirty="0">
                        <a:latin typeface="Georgia" pitchFamily="18" charset="0"/>
                      </a:endParaRPr>
                    </a:p>
                  </a:txBody>
                  <a:tcPr/>
                </a:tc>
                <a:tc rowSpan="2">
                  <a:txBody>
                    <a:bodyPr/>
                    <a:lstStyle/>
                    <a:p>
                      <a:pPr marL="285750" indent="-285750">
                        <a:buFont typeface="Arial" pitchFamily="34" charset="0"/>
                        <a:buChar char="•"/>
                      </a:pPr>
                      <a:r>
                        <a:rPr lang="en-US" sz="1400" dirty="0" smtClean="0">
                          <a:solidFill>
                            <a:schemeClr val="tx1"/>
                          </a:solidFill>
                          <a:latin typeface="Georgia" pitchFamily="18" charset="0"/>
                        </a:rPr>
                        <a:t>P</a:t>
                      </a:r>
                      <a:r>
                        <a:rPr lang="en-US" sz="1400" dirty="0" smtClean="0">
                          <a:latin typeface="Georgia" pitchFamily="18" charset="0"/>
                        </a:rPr>
                        <a:t>erson who is not the patent owner and has not previously filed a civil action challenging the validity of a claim of the patent</a:t>
                      </a:r>
                    </a:p>
                    <a:p>
                      <a:endParaRPr lang="en-US" sz="1400" dirty="0" smtClean="0">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Georgia"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Georgia" pitchFamily="18" charset="0"/>
                        </a:rPr>
                        <a:t>Must</a:t>
                      </a:r>
                      <a:r>
                        <a:rPr lang="en-US" sz="1400" baseline="0" dirty="0" smtClean="0">
                          <a:solidFill>
                            <a:schemeClr val="tx1"/>
                          </a:solidFill>
                          <a:latin typeface="Georgia" pitchFamily="18" charset="0"/>
                        </a:rPr>
                        <a:t> identify real party in interest</a:t>
                      </a:r>
                    </a:p>
                    <a:p>
                      <a:r>
                        <a:rPr lang="en-US" sz="1400" dirty="0" smtClean="0">
                          <a:latin typeface="Georgia" pitchFamily="18" charset="0"/>
                        </a:rPr>
                        <a:t> </a:t>
                      </a:r>
                      <a:endParaRPr lang="en-US" sz="1400" dirty="0">
                        <a:solidFill>
                          <a:schemeClr val="tx1"/>
                        </a:solidFill>
                        <a:latin typeface="Georgia" pitchFamily="18" charset="0"/>
                      </a:endParaRPr>
                    </a:p>
                  </a:txBody>
                  <a:tcPr>
                    <a:solidFill>
                      <a:srgbClr val="00B0F0"/>
                    </a:solidFill>
                  </a:tcPr>
                </a:tc>
                <a:tc rowSpan="2">
                  <a:txBody>
                    <a:bodyPr/>
                    <a:lstStyle/>
                    <a:p>
                      <a:pPr marL="285750" indent="-285750" algn="l">
                        <a:buFont typeface="Arial" pitchFamily="34" charset="0"/>
                        <a:buChar char="•"/>
                      </a:pPr>
                      <a:r>
                        <a:rPr lang="en-US" sz="1400" dirty="0" smtClean="0">
                          <a:solidFill>
                            <a:schemeClr val="tx1"/>
                          </a:solidFill>
                          <a:latin typeface="Georgia" pitchFamily="18" charset="0"/>
                        </a:rPr>
                        <a:t>Raised or reasonably could have raised</a:t>
                      </a:r>
                    </a:p>
                    <a:p>
                      <a:pPr marL="285750" indent="-285750" algn="l">
                        <a:buFont typeface="Arial" pitchFamily="34" charset="0"/>
                        <a:buChar char="•"/>
                      </a:pPr>
                      <a:endParaRPr lang="en-US" sz="1400" dirty="0" smtClean="0">
                        <a:solidFill>
                          <a:schemeClr val="tx1"/>
                        </a:solidFill>
                        <a:latin typeface="Georgia" pitchFamily="18" charset="0"/>
                      </a:endParaRPr>
                    </a:p>
                    <a:p>
                      <a:pPr marL="285750" indent="-285750" algn="l">
                        <a:buFont typeface="Arial" pitchFamily="34" charset="0"/>
                        <a:buChar char="•"/>
                      </a:pPr>
                      <a:r>
                        <a:rPr lang="en-US" sz="1400" dirty="0" smtClean="0">
                          <a:solidFill>
                            <a:schemeClr val="tx1"/>
                          </a:solidFill>
                          <a:latin typeface="Georgia" pitchFamily="18" charset="0"/>
                        </a:rPr>
                        <a:t>Applied</a:t>
                      </a:r>
                      <a:r>
                        <a:rPr lang="en-US" sz="1400" baseline="0" dirty="0" smtClean="0">
                          <a:solidFill>
                            <a:schemeClr val="tx1"/>
                          </a:solidFill>
                          <a:latin typeface="Georgia" pitchFamily="18" charset="0"/>
                        </a:rPr>
                        <a:t> to subsequent USPTO/district court/ITC action</a:t>
                      </a:r>
                      <a:endParaRPr lang="en-US" sz="1400" dirty="0">
                        <a:solidFill>
                          <a:schemeClr val="tx1"/>
                        </a:solidFill>
                        <a:latin typeface="Georgia" pitchFamily="18" charset="0"/>
                      </a:endParaRPr>
                    </a:p>
                  </a:txBody>
                  <a:tcPr>
                    <a:solidFill>
                      <a:srgbClr val="00B0F0"/>
                    </a:solidFill>
                  </a:tcPr>
                </a:tc>
                <a:tc>
                  <a:txBody>
                    <a:bodyPr/>
                    <a:lstStyle/>
                    <a:p>
                      <a:r>
                        <a:rPr lang="en-US" sz="1400" dirty="0" smtClean="0">
                          <a:solidFill>
                            <a:schemeClr val="tx1"/>
                          </a:solidFill>
                          <a:latin typeface="Georgia" pitchFamily="18" charset="0"/>
                        </a:rPr>
                        <a:t>More</a:t>
                      </a:r>
                      <a:r>
                        <a:rPr lang="en-US" sz="1400" baseline="0" dirty="0" smtClean="0">
                          <a:solidFill>
                            <a:schemeClr val="tx1"/>
                          </a:solidFill>
                          <a:latin typeface="Georgia" pitchFamily="18" charset="0"/>
                        </a:rPr>
                        <a:t> likely than not</a:t>
                      </a:r>
                    </a:p>
                    <a:p>
                      <a:endParaRPr lang="en-US" sz="1400" baseline="0" dirty="0" smtClean="0">
                        <a:solidFill>
                          <a:schemeClr val="tx1"/>
                        </a:solidFill>
                        <a:latin typeface="Georgia" pitchFamily="18" charset="0"/>
                      </a:endParaRPr>
                    </a:p>
                    <a:p>
                      <a:r>
                        <a:rPr lang="en-US" sz="1400" baseline="0" dirty="0" smtClean="0">
                          <a:solidFill>
                            <a:schemeClr val="tx1"/>
                          </a:solidFill>
                          <a:latin typeface="Georgia" pitchFamily="18" charset="0"/>
                        </a:rPr>
                        <a:t>OR</a:t>
                      </a:r>
                    </a:p>
                    <a:p>
                      <a:endParaRPr lang="en-US" sz="1400" baseline="0" dirty="0" smtClean="0">
                        <a:solidFill>
                          <a:schemeClr val="tx1"/>
                        </a:solidFill>
                        <a:latin typeface="Georgia" pitchFamily="18" charset="0"/>
                      </a:endParaRPr>
                    </a:p>
                    <a:p>
                      <a:r>
                        <a:rPr lang="en-US" sz="1400" baseline="0" dirty="0" smtClean="0">
                          <a:solidFill>
                            <a:schemeClr val="tx1"/>
                          </a:solidFill>
                          <a:latin typeface="Georgia" pitchFamily="18" charset="0"/>
                        </a:rPr>
                        <a:t>Novel or unsettled legal question important to other patents/</a:t>
                      </a:r>
                      <a:br>
                        <a:rPr lang="en-US" sz="1400" baseline="0" dirty="0" smtClean="0">
                          <a:solidFill>
                            <a:schemeClr val="tx1"/>
                          </a:solidFill>
                          <a:latin typeface="Georgia" pitchFamily="18" charset="0"/>
                        </a:rPr>
                      </a:br>
                      <a:r>
                        <a:rPr lang="en-US" sz="1400" baseline="0" dirty="0" smtClean="0">
                          <a:solidFill>
                            <a:schemeClr val="tx1"/>
                          </a:solidFill>
                          <a:latin typeface="Georgia" pitchFamily="18" charset="0"/>
                        </a:rPr>
                        <a:t>applications </a:t>
                      </a:r>
                    </a:p>
                    <a:p>
                      <a:endParaRPr lang="en-US" sz="1400" dirty="0">
                        <a:solidFill>
                          <a:schemeClr val="tx1"/>
                        </a:solidFill>
                        <a:latin typeface="Georgia" pitchFamily="18" charset="0"/>
                      </a:endParaRPr>
                    </a:p>
                  </a:txBody>
                  <a:tcPr/>
                </a:tc>
                <a:tc>
                  <a:txBody>
                    <a:bodyPr/>
                    <a:lstStyle/>
                    <a:p>
                      <a:r>
                        <a:rPr lang="en-US" sz="1400" dirty="0" smtClean="0">
                          <a:solidFill>
                            <a:schemeClr val="tx1"/>
                          </a:solidFill>
                          <a:latin typeface="Georgia" pitchFamily="18" charset="0"/>
                        </a:rPr>
                        <a:t>101, 102, 103, 112,</a:t>
                      </a:r>
                      <a:r>
                        <a:rPr lang="en-US" sz="1400" baseline="0" dirty="0" smtClean="0">
                          <a:solidFill>
                            <a:schemeClr val="tx1"/>
                          </a:solidFill>
                          <a:latin typeface="Georgia" pitchFamily="18" charset="0"/>
                        </a:rPr>
                        <a:t> double patenting but not best mode</a:t>
                      </a:r>
                      <a:endParaRPr lang="en-US" sz="1400" dirty="0">
                        <a:solidFill>
                          <a:schemeClr val="tx1"/>
                        </a:solidFill>
                        <a:latin typeface="Georgia" pitchFamily="18" charset="0"/>
                      </a:endParaRPr>
                    </a:p>
                  </a:txBody>
                  <a:tcPr/>
                </a:tc>
              </a:tr>
              <a:tr h="2077939">
                <a:tc>
                  <a:txBody>
                    <a:bodyPr/>
                    <a:lstStyle/>
                    <a:p>
                      <a:r>
                        <a:rPr lang="en-US" sz="1800" b="1" dirty="0" smtClean="0">
                          <a:latin typeface="Georgia" pitchFamily="18" charset="0"/>
                        </a:rPr>
                        <a:t>Inter Partes</a:t>
                      </a:r>
                      <a:r>
                        <a:rPr lang="en-US" sz="1800" b="1" baseline="0" dirty="0" smtClean="0">
                          <a:latin typeface="Georgia" pitchFamily="18" charset="0"/>
                        </a:rPr>
                        <a:t> Review (IPR)</a:t>
                      </a:r>
                    </a:p>
                    <a:p>
                      <a:endParaRPr lang="en-US" sz="1800" b="1" baseline="0" dirty="0" smtClean="0">
                        <a:latin typeface="Georgia" pitchFamily="18" charset="0"/>
                      </a:endParaRPr>
                    </a:p>
                    <a:p>
                      <a:endParaRPr lang="en-US" sz="1800" b="1" baseline="0" dirty="0" smtClean="0">
                        <a:latin typeface="Georgia" pitchFamily="18" charset="0"/>
                      </a:endParaRPr>
                    </a:p>
                    <a:p>
                      <a:endParaRPr lang="en-US" sz="1800" b="1" baseline="0" dirty="0" smtClean="0">
                        <a:latin typeface="Georgia" pitchFamily="18" charset="0"/>
                      </a:endParaRPr>
                    </a:p>
                  </a:txBody>
                  <a:tcPr/>
                </a:tc>
                <a:tc vMerge="1">
                  <a:txBody>
                    <a:bodyPr/>
                    <a:lstStyle/>
                    <a:p>
                      <a:endParaRPr lang="en-US" sz="1100" dirty="0">
                        <a:solidFill>
                          <a:schemeClr val="tx1"/>
                        </a:solidFill>
                      </a:endParaRPr>
                    </a:p>
                  </a:txBody>
                  <a:tcPr/>
                </a:tc>
                <a:tc vMerge="1">
                  <a:txBody>
                    <a:bodyPr/>
                    <a:lstStyle/>
                    <a:p>
                      <a:endParaRPr lang="en-US" sz="1100" dirty="0">
                        <a:solidFill>
                          <a:schemeClr val="tx1"/>
                        </a:solidFill>
                      </a:endParaRPr>
                    </a:p>
                  </a:txBody>
                  <a:tcPr/>
                </a:tc>
                <a:tc>
                  <a:txBody>
                    <a:bodyPr/>
                    <a:lstStyle/>
                    <a:p>
                      <a:r>
                        <a:rPr lang="en-US" sz="1400" dirty="0" smtClean="0">
                          <a:solidFill>
                            <a:schemeClr val="tx1"/>
                          </a:solidFill>
                          <a:latin typeface="Georgia" pitchFamily="18" charset="0"/>
                        </a:rPr>
                        <a:t>Reasonable</a:t>
                      </a:r>
                      <a:r>
                        <a:rPr lang="en-US" sz="1400" baseline="0" dirty="0" smtClean="0">
                          <a:solidFill>
                            <a:schemeClr val="tx1"/>
                          </a:solidFill>
                          <a:latin typeface="Georgia" pitchFamily="18" charset="0"/>
                        </a:rPr>
                        <a:t> likelihood</a:t>
                      </a:r>
                      <a:endParaRPr lang="en-US" sz="1400" dirty="0">
                        <a:solidFill>
                          <a:schemeClr val="tx1"/>
                        </a:solidFill>
                        <a:latin typeface="Georgia" pitchFamily="18" charset="0"/>
                      </a:endParaRPr>
                    </a:p>
                  </a:txBody>
                  <a:tcPr/>
                </a:tc>
                <a:tc>
                  <a:txBody>
                    <a:bodyPr/>
                    <a:lstStyle/>
                    <a:p>
                      <a:r>
                        <a:rPr lang="en-US" sz="1400" dirty="0" smtClean="0">
                          <a:solidFill>
                            <a:schemeClr val="tx1"/>
                          </a:solidFill>
                          <a:latin typeface="Georgia" pitchFamily="18" charset="0"/>
                        </a:rPr>
                        <a:t>102 and 103 based</a:t>
                      </a:r>
                      <a:r>
                        <a:rPr lang="en-US" sz="1400" baseline="0" dirty="0" smtClean="0">
                          <a:solidFill>
                            <a:schemeClr val="tx1"/>
                          </a:solidFill>
                          <a:latin typeface="Georgia" pitchFamily="18" charset="0"/>
                        </a:rPr>
                        <a:t> on patents and printed publications</a:t>
                      </a:r>
                      <a:endParaRPr lang="en-US" sz="1400" dirty="0">
                        <a:solidFill>
                          <a:schemeClr val="tx1"/>
                        </a:solidFill>
                        <a:latin typeface="Georgia" pitchFamily="18" charset="0"/>
                      </a:endParaRPr>
                    </a:p>
                  </a:txBody>
                  <a:tcPr/>
                </a:tc>
              </a:tr>
            </a:tbl>
          </a:graphicData>
        </a:graphic>
      </p:graphicFrame>
      <p:sp>
        <p:nvSpPr>
          <p:cNvPr id="5" name="Slide Number Placeholder 4"/>
          <p:cNvSpPr>
            <a:spLocks noGrp="1"/>
          </p:cNvSpPr>
          <p:nvPr>
            <p:ph type="sldNum" sz="quarter" idx="12"/>
          </p:nvPr>
        </p:nvSpPr>
        <p:spPr/>
        <p:txBody>
          <a:bodyPr/>
          <a:lstStyle/>
          <a:p>
            <a:pPr>
              <a:defRPr/>
            </a:pPr>
            <a:fld id="{9D26583C-8B4B-4964-968A-71ED4F1CD9F8}" type="slidenum">
              <a:rPr lang="en-US" smtClean="0"/>
              <a:pPr>
                <a:defRPr/>
              </a:pPr>
              <a:t>58</a:t>
            </a:fld>
            <a:endParaRPr lang="en-US" dirty="0"/>
          </a:p>
        </p:txBody>
      </p:sp>
    </p:spTree>
    <p:extLst>
      <p:ext uri="{BB962C8B-B14F-4D97-AF65-F5344CB8AC3E}">
        <p14:creationId xmlns:p14="http://schemas.microsoft.com/office/powerpoint/2010/main" val="59162997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F0"/>
          </a:solidFill>
        </p:spPr>
        <p:txBody>
          <a:bodyPr/>
          <a:lstStyle/>
          <a:p>
            <a:r>
              <a:rPr lang="en-US" sz="3600" b="1" dirty="0" smtClean="0"/>
              <a:t>PGR and IPR Features (cont.)</a:t>
            </a:r>
            <a:r>
              <a:rPr lang="en-US" sz="3200" b="1" dirty="0" smtClean="0"/>
              <a:t> </a:t>
            </a:r>
            <a:endParaRPr lang="en-US" sz="2400" b="1" dirty="0"/>
          </a:p>
        </p:txBody>
      </p:sp>
      <p:graphicFrame>
        <p:nvGraphicFramePr>
          <p:cNvPr id="6" name="Content Placeholder 5" descr="&quot;&quot;"/>
          <p:cNvGraphicFramePr>
            <a:graphicFrameLocks noGrp="1"/>
          </p:cNvGraphicFramePr>
          <p:nvPr>
            <p:ph idx="1"/>
            <p:extLst>
              <p:ext uri="{D42A27DB-BD31-4B8C-83A1-F6EECF244321}">
                <p14:modId xmlns:p14="http://schemas.microsoft.com/office/powerpoint/2010/main" val="3744280380"/>
              </p:ext>
            </p:extLst>
          </p:nvPr>
        </p:nvGraphicFramePr>
        <p:xfrm>
          <a:off x="609600" y="1676400"/>
          <a:ext cx="8077200" cy="4930105"/>
        </p:xfrm>
        <a:graphic>
          <a:graphicData uri="http://schemas.openxmlformats.org/drawingml/2006/table">
            <a:tbl>
              <a:tblPr firstRow="1" bandRow="1">
                <a:effectLst>
                  <a:innerShdw blurRad="114300">
                    <a:prstClr val="black"/>
                  </a:innerShdw>
                </a:effectLst>
                <a:tableStyleId>{5C22544A-7EE6-4342-B048-85BDC9FD1C3A}</a:tableStyleId>
              </a:tblPr>
              <a:tblGrid>
                <a:gridCol w="1273151"/>
                <a:gridCol w="1774849"/>
                <a:gridCol w="3048000"/>
                <a:gridCol w="1981200"/>
              </a:tblGrid>
              <a:tr h="518052">
                <a:tc>
                  <a:txBody>
                    <a:bodyPr/>
                    <a:lstStyle/>
                    <a:p>
                      <a:pPr algn="ctr"/>
                      <a:r>
                        <a:rPr lang="en-US" sz="1800" dirty="0" smtClean="0">
                          <a:solidFill>
                            <a:srgbClr val="FFFF00"/>
                          </a:solidFill>
                          <a:latin typeface="Georgia" pitchFamily="18" charset="0"/>
                        </a:rPr>
                        <a:t>Proceeding</a:t>
                      </a:r>
                      <a:endParaRPr lang="en-US" sz="1800" dirty="0">
                        <a:solidFill>
                          <a:srgbClr val="FFFF00"/>
                        </a:solidFill>
                        <a:latin typeface="Georg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Georgia" pitchFamily="18" charset="0"/>
                        </a:rPr>
                        <a:t>Eligible</a:t>
                      </a:r>
                    </a:p>
                    <a:p>
                      <a:pPr algn="ctr"/>
                      <a:endParaRPr lang="en-US" sz="1800" dirty="0">
                        <a:solidFill>
                          <a:srgbClr val="FFFF00"/>
                        </a:solidFill>
                        <a:latin typeface="Georgia" pitchFamily="18" charset="0"/>
                      </a:endParaRPr>
                    </a:p>
                  </a:txBody>
                  <a:tcPr/>
                </a:tc>
                <a:tc>
                  <a:txBody>
                    <a:bodyPr/>
                    <a:lstStyle/>
                    <a:p>
                      <a:pPr algn="ctr"/>
                      <a:r>
                        <a:rPr lang="en-US" sz="1800" dirty="0" smtClean="0">
                          <a:solidFill>
                            <a:srgbClr val="FFFF00"/>
                          </a:solidFill>
                          <a:latin typeface="Georgia" pitchFamily="18" charset="0"/>
                        </a:rPr>
                        <a:t>Available</a:t>
                      </a:r>
                      <a:endParaRPr lang="en-US" sz="1800" dirty="0">
                        <a:solidFill>
                          <a:srgbClr val="FFFF00"/>
                        </a:solidFill>
                        <a:latin typeface="Georgia" pitchFamily="18" charset="0"/>
                      </a:endParaRPr>
                    </a:p>
                  </a:txBody>
                  <a:tcPr/>
                </a:tc>
                <a:tc>
                  <a:txBody>
                    <a:bodyPr/>
                    <a:lstStyle/>
                    <a:p>
                      <a:pPr algn="ctr"/>
                      <a:r>
                        <a:rPr lang="en-US" sz="1800" dirty="0" smtClean="0">
                          <a:solidFill>
                            <a:srgbClr val="FFFF00"/>
                          </a:solidFill>
                          <a:latin typeface="Georgia" pitchFamily="18" charset="0"/>
                        </a:rPr>
                        <a:t>Timing</a:t>
                      </a:r>
                      <a:endParaRPr lang="en-US" sz="1800" dirty="0">
                        <a:solidFill>
                          <a:srgbClr val="FFFF00"/>
                        </a:solidFill>
                        <a:latin typeface="Georgia" pitchFamily="18" charset="0"/>
                      </a:endParaRPr>
                    </a:p>
                  </a:txBody>
                  <a:tcPr/>
                </a:tc>
              </a:tr>
              <a:tr h="1181242">
                <a:tc>
                  <a:txBody>
                    <a:bodyPr/>
                    <a:lstStyle/>
                    <a:p>
                      <a:r>
                        <a:rPr lang="en-US" sz="1800" b="1" dirty="0" smtClean="0">
                          <a:latin typeface="Georgia" pitchFamily="18" charset="0"/>
                        </a:rPr>
                        <a:t>Post Grant Review (PGR)</a:t>
                      </a:r>
                      <a:endParaRPr lang="en-US" sz="1800" b="1" dirty="0">
                        <a:latin typeface="Georg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Georgia" pitchFamily="18" charset="0"/>
                        </a:rPr>
                        <a:t>Patent issued under </a:t>
                      </a:r>
                      <a:br>
                        <a:rPr lang="en-US" sz="1400" dirty="0" smtClean="0">
                          <a:solidFill>
                            <a:schemeClr val="tx1"/>
                          </a:solidFill>
                          <a:latin typeface="Georgia" pitchFamily="18" charset="0"/>
                        </a:rPr>
                      </a:br>
                      <a:r>
                        <a:rPr lang="en-US" sz="1400" dirty="0" smtClean="0">
                          <a:solidFill>
                            <a:schemeClr val="tx1"/>
                          </a:solidFill>
                          <a:latin typeface="Georgia" pitchFamily="18" charset="0"/>
                        </a:rPr>
                        <a:t>first-inventor-to-file</a:t>
                      </a:r>
                    </a:p>
                    <a:p>
                      <a:endParaRPr lang="en-US" sz="1400" dirty="0" smtClean="0">
                        <a:solidFill>
                          <a:schemeClr val="tx1"/>
                        </a:solidFill>
                        <a:latin typeface="Georgia" pitchFamily="18" charset="0"/>
                      </a:endParaRPr>
                    </a:p>
                  </a:txBody>
                  <a:tcPr/>
                </a:tc>
                <a:tc>
                  <a:txBody>
                    <a:bodyPr/>
                    <a:lstStyle/>
                    <a:p>
                      <a:r>
                        <a:rPr lang="en-US" sz="1400" dirty="0" smtClean="0">
                          <a:solidFill>
                            <a:schemeClr val="tx1"/>
                          </a:solidFill>
                          <a:latin typeface="Georgia" pitchFamily="18" charset="0"/>
                        </a:rPr>
                        <a:t>From</a:t>
                      </a:r>
                      <a:r>
                        <a:rPr lang="en-US" sz="1400" baseline="0" dirty="0" smtClean="0">
                          <a:solidFill>
                            <a:schemeClr val="tx1"/>
                          </a:solidFill>
                          <a:latin typeface="Georgia" pitchFamily="18" charset="0"/>
                        </a:rPr>
                        <a:t> p</a:t>
                      </a:r>
                      <a:r>
                        <a:rPr lang="en-US" sz="1400" dirty="0" smtClean="0">
                          <a:solidFill>
                            <a:schemeClr val="tx1"/>
                          </a:solidFill>
                          <a:latin typeface="Georgia" pitchFamily="18" charset="0"/>
                        </a:rPr>
                        <a:t>atent grant to 9 months from patent grant or reissue</a:t>
                      </a:r>
                    </a:p>
                  </a:txBody>
                  <a:tcPr/>
                </a:tc>
                <a:tc rowSpan="2">
                  <a:txBody>
                    <a:bodyPr/>
                    <a:lstStyle/>
                    <a:p>
                      <a:pPr algn="l"/>
                      <a:r>
                        <a:rPr lang="en-US" sz="1400" dirty="0" smtClean="0">
                          <a:solidFill>
                            <a:schemeClr val="tx1"/>
                          </a:solidFill>
                          <a:latin typeface="Georgia" pitchFamily="18" charset="0"/>
                        </a:rPr>
                        <a:t>Must be completed within</a:t>
                      </a:r>
                      <a:r>
                        <a:rPr lang="en-US" sz="1400" baseline="0" dirty="0" smtClean="0">
                          <a:solidFill>
                            <a:schemeClr val="tx1"/>
                          </a:solidFill>
                          <a:latin typeface="Georgia" pitchFamily="18" charset="0"/>
                        </a:rPr>
                        <a:t> 12 months from institution, with 6 months good cause exception possible</a:t>
                      </a:r>
                      <a:endParaRPr lang="en-US" sz="1400" dirty="0">
                        <a:solidFill>
                          <a:schemeClr val="tx1"/>
                        </a:solidFill>
                        <a:latin typeface="Georgia" pitchFamily="18" charset="0"/>
                      </a:endParaRPr>
                    </a:p>
                  </a:txBody>
                  <a:tcPr>
                    <a:solidFill>
                      <a:srgbClr val="00B0F0"/>
                    </a:solidFill>
                  </a:tcPr>
                </a:tc>
              </a:tr>
              <a:tr h="3101305">
                <a:tc>
                  <a:txBody>
                    <a:bodyPr/>
                    <a:lstStyle/>
                    <a:p>
                      <a:r>
                        <a:rPr lang="en-US" sz="1800" b="1" dirty="0" smtClean="0">
                          <a:latin typeface="Georgia" pitchFamily="18" charset="0"/>
                        </a:rPr>
                        <a:t>Inter Partes</a:t>
                      </a:r>
                      <a:r>
                        <a:rPr lang="en-US" sz="1800" b="1" baseline="0" dirty="0" smtClean="0">
                          <a:latin typeface="Georgia" pitchFamily="18" charset="0"/>
                        </a:rPr>
                        <a:t> Review (IPR)</a:t>
                      </a:r>
                    </a:p>
                    <a:p>
                      <a:endParaRPr lang="en-US" sz="1800" b="1" baseline="0" dirty="0" smtClean="0">
                        <a:latin typeface="Georgia" pitchFamily="18" charset="0"/>
                      </a:endParaRPr>
                    </a:p>
                    <a:p>
                      <a:endParaRPr lang="en-US" sz="1800" b="1" baseline="0" dirty="0" smtClean="0">
                        <a:latin typeface="Georgia" pitchFamily="18" charset="0"/>
                      </a:endParaRPr>
                    </a:p>
                    <a:p>
                      <a:endParaRPr lang="en-US" sz="1800" b="1" baseline="0" dirty="0" smtClean="0">
                        <a:latin typeface="Georg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tx1"/>
                          </a:solidFill>
                          <a:latin typeface="Georgia" pitchFamily="18" charset="0"/>
                        </a:rPr>
                        <a:t>Patent issued under</a:t>
                      </a:r>
                      <a:br>
                        <a:rPr lang="en-US" sz="1400" dirty="0" smtClean="0">
                          <a:solidFill>
                            <a:schemeClr val="tx1"/>
                          </a:solidFill>
                          <a:latin typeface="Georgia" pitchFamily="18" charset="0"/>
                        </a:rPr>
                      </a:br>
                      <a:r>
                        <a:rPr lang="en-US" sz="1400" dirty="0" smtClean="0">
                          <a:solidFill>
                            <a:schemeClr val="tx1"/>
                          </a:solidFill>
                          <a:latin typeface="Georgia" pitchFamily="18" charset="0"/>
                        </a:rPr>
                        <a:t>first-to-invent</a:t>
                      </a:r>
                      <a:r>
                        <a:rPr lang="en-US" sz="1400" baseline="0" dirty="0" smtClean="0">
                          <a:solidFill>
                            <a:schemeClr val="tx1"/>
                          </a:solidFill>
                          <a:latin typeface="Georgia" pitchFamily="18" charset="0"/>
                        </a:rPr>
                        <a:t> or </a:t>
                      </a:r>
                      <a:br>
                        <a:rPr lang="en-US" sz="1400" baseline="0" dirty="0" smtClean="0">
                          <a:solidFill>
                            <a:schemeClr val="tx1"/>
                          </a:solidFill>
                          <a:latin typeface="Georgia" pitchFamily="18" charset="0"/>
                        </a:rPr>
                      </a:br>
                      <a:r>
                        <a:rPr lang="en-US" sz="1400" baseline="0" dirty="0" smtClean="0">
                          <a:solidFill>
                            <a:schemeClr val="tx1"/>
                          </a:solidFill>
                          <a:latin typeface="Georgia" pitchFamily="18" charset="0"/>
                        </a:rPr>
                        <a:t>first-inventor-to-file</a:t>
                      </a:r>
                      <a:endParaRPr lang="en-US" sz="1400" dirty="0" smtClean="0">
                        <a:solidFill>
                          <a:schemeClr val="tx1"/>
                        </a:solidFill>
                        <a:latin typeface="Georgia" pitchFamily="18" charset="0"/>
                      </a:endParaRPr>
                    </a:p>
                    <a:p>
                      <a:pPr marL="0" indent="0">
                        <a:buFont typeface="Arial" pitchFamily="34" charset="0"/>
                        <a:buNone/>
                      </a:pPr>
                      <a:endParaRPr lang="en-US" sz="1400" dirty="0" smtClean="0">
                        <a:latin typeface="Georgia" pitchFamily="18" charset="0"/>
                      </a:endParaRPr>
                    </a:p>
                  </a:txBody>
                  <a:tcPr/>
                </a:tc>
                <a:tc>
                  <a:txBody>
                    <a:bodyPr/>
                    <a:lstStyle/>
                    <a:p>
                      <a:pPr marL="0" indent="0">
                        <a:buFont typeface="Arial" pitchFamily="34" charset="0"/>
                        <a:buNone/>
                      </a:pPr>
                      <a:r>
                        <a:rPr lang="en-US" sz="1400" b="1" dirty="0" smtClean="0">
                          <a:latin typeface="Georgia" pitchFamily="18" charset="0"/>
                        </a:rPr>
                        <a:t>For September 16, 2012 to January</a:t>
                      </a:r>
                      <a:r>
                        <a:rPr lang="en-US" sz="1400" b="1" baseline="0" dirty="0" smtClean="0">
                          <a:latin typeface="Georgia" pitchFamily="18" charset="0"/>
                        </a:rPr>
                        <a:t> 13, 2013: </a:t>
                      </a:r>
                    </a:p>
                    <a:p>
                      <a:pPr marL="0" indent="0">
                        <a:buFont typeface="Arial" pitchFamily="34" charset="0"/>
                        <a:buNone/>
                      </a:pPr>
                      <a:r>
                        <a:rPr lang="en-US" sz="1400" dirty="0" smtClean="0">
                          <a:latin typeface="Georgia" pitchFamily="18" charset="0"/>
                        </a:rPr>
                        <a:t>From</a:t>
                      </a:r>
                      <a:r>
                        <a:rPr lang="en-US" sz="1400" baseline="0" dirty="0" smtClean="0">
                          <a:latin typeface="Georgia" pitchFamily="18" charset="0"/>
                        </a:rPr>
                        <a:t> the l</a:t>
                      </a:r>
                      <a:r>
                        <a:rPr lang="en-US" sz="1400" dirty="0" smtClean="0">
                          <a:latin typeface="Georgia" pitchFamily="18" charset="0"/>
                        </a:rPr>
                        <a:t>ater of: (i) 9 months after patent</a:t>
                      </a:r>
                      <a:r>
                        <a:rPr lang="en-US" sz="1400" baseline="0" dirty="0" smtClean="0">
                          <a:latin typeface="Georgia" pitchFamily="18" charset="0"/>
                        </a:rPr>
                        <a:t> </a:t>
                      </a:r>
                      <a:r>
                        <a:rPr lang="en-US" sz="1400" dirty="0" smtClean="0">
                          <a:latin typeface="Georgia" pitchFamily="18" charset="0"/>
                        </a:rPr>
                        <a:t>grant or reissue; or (ii) the date of termination of any post grant review of the patent</a:t>
                      </a:r>
                    </a:p>
                    <a:p>
                      <a:pPr marL="0" indent="0">
                        <a:buFont typeface="Arial" pitchFamily="34" charset="0"/>
                        <a:buNone/>
                      </a:pPr>
                      <a:endParaRPr lang="en-US" sz="1400" dirty="0" smtClean="0">
                        <a:latin typeface="Georgia" pitchFamily="18" charset="0"/>
                      </a:endParaRPr>
                    </a:p>
                    <a:p>
                      <a:pPr marL="0" indent="0">
                        <a:buFont typeface="Arial" pitchFamily="34" charset="0"/>
                        <a:buNone/>
                      </a:pPr>
                      <a:r>
                        <a:rPr lang="en-US" sz="1400" b="1" dirty="0" smtClean="0">
                          <a:latin typeface="Georgia" pitchFamily="18" charset="0"/>
                        </a:rPr>
                        <a:t>Starting on January 14, 2013:</a:t>
                      </a:r>
                    </a:p>
                    <a:p>
                      <a:pPr marL="0" indent="0">
                        <a:buFont typeface="Arial" pitchFamily="34" charset="0"/>
                        <a:buNone/>
                      </a:pPr>
                      <a:r>
                        <a:rPr lang="en-US" sz="1400" dirty="0" smtClean="0">
                          <a:latin typeface="Georgia" pitchFamily="18" charset="0"/>
                        </a:rPr>
                        <a:t>From patent grant for patents</a:t>
                      </a:r>
                      <a:r>
                        <a:rPr lang="en-US" sz="1400" baseline="0" dirty="0" smtClean="0">
                          <a:latin typeface="Georgia" pitchFamily="18" charset="0"/>
                        </a:rPr>
                        <a:t> issued under </a:t>
                      </a:r>
                      <a:r>
                        <a:rPr lang="en-US" sz="1400" dirty="0" smtClean="0">
                          <a:latin typeface="Georgia" pitchFamily="18" charset="0"/>
                        </a:rPr>
                        <a:t>first-to-invent</a:t>
                      </a:r>
                    </a:p>
                  </a:txBody>
                  <a:tcPr/>
                </a:tc>
                <a:tc vMerge="1">
                  <a:txBody>
                    <a:bodyPr/>
                    <a:lstStyle/>
                    <a:p>
                      <a:endParaRPr lang="en-US" sz="1100" dirty="0">
                        <a:solidFill>
                          <a:schemeClr val="tx1"/>
                        </a:solidFill>
                      </a:endParaRPr>
                    </a:p>
                  </a:txBody>
                  <a:tcPr/>
                </a:tc>
              </a:tr>
            </a:tbl>
          </a:graphicData>
        </a:graphic>
      </p:graphicFrame>
      <p:sp>
        <p:nvSpPr>
          <p:cNvPr id="5" name="Slide Number Placeholder 4"/>
          <p:cNvSpPr>
            <a:spLocks noGrp="1"/>
          </p:cNvSpPr>
          <p:nvPr>
            <p:ph type="sldNum" sz="quarter" idx="12"/>
          </p:nvPr>
        </p:nvSpPr>
        <p:spPr/>
        <p:txBody>
          <a:bodyPr/>
          <a:lstStyle/>
          <a:p>
            <a:pPr>
              <a:defRPr/>
            </a:pPr>
            <a:fld id="{9D26583C-8B4B-4964-968A-71ED4F1CD9F8}" type="slidenum">
              <a:rPr lang="en-US" smtClean="0"/>
              <a:pPr>
                <a:defRPr/>
              </a:pPr>
              <a:t>59</a:t>
            </a:fld>
            <a:endParaRPr lang="en-US" dirty="0"/>
          </a:p>
        </p:txBody>
      </p:sp>
    </p:spTree>
    <p:extLst>
      <p:ext uri="{BB962C8B-B14F-4D97-AF65-F5344CB8AC3E}">
        <p14:creationId xmlns:p14="http://schemas.microsoft.com/office/powerpoint/2010/main" val="37698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b="1" dirty="0" smtClean="0"/>
              <a:t>Statutory Framework</a:t>
            </a:r>
            <a:endParaRPr lang="en-US" b="1" dirty="0"/>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2789308559"/>
              </p:ext>
            </p:extLst>
          </p:nvPr>
        </p:nvGraphicFramePr>
        <p:xfrm>
          <a:off x="457200" y="1722120"/>
          <a:ext cx="7924799" cy="4858564"/>
        </p:xfrm>
        <a:graphic>
          <a:graphicData uri="http://schemas.openxmlformats.org/drawingml/2006/table">
            <a:tbl>
              <a:tblPr firstRow="1" bandRow="1">
                <a:effectLst>
                  <a:innerShdw blurRad="114300">
                    <a:prstClr val="black"/>
                  </a:innerShdw>
                </a:effectLst>
                <a:tableStyleId>{93296810-A885-4BE3-A3E7-6D5BEEA58F35}</a:tableStyleId>
              </a:tblPr>
              <a:tblGrid>
                <a:gridCol w="2366584"/>
                <a:gridCol w="1818186"/>
                <a:gridCol w="3740029"/>
              </a:tblGrid>
              <a:tr h="774244">
                <a:tc>
                  <a:txBody>
                    <a:bodyPr/>
                    <a:lstStyle/>
                    <a:p>
                      <a:pPr algn="ctr"/>
                      <a:r>
                        <a:rPr lang="en-US" sz="2000" dirty="0" smtClean="0">
                          <a:solidFill>
                            <a:srgbClr val="FFFF00"/>
                          </a:solidFill>
                        </a:rPr>
                        <a:t>Prior</a:t>
                      </a:r>
                      <a:r>
                        <a:rPr lang="en-US" sz="2000" baseline="0" dirty="0" smtClean="0">
                          <a:solidFill>
                            <a:srgbClr val="FFFF00"/>
                          </a:solidFill>
                        </a:rPr>
                        <a:t> Art</a:t>
                      </a:r>
                      <a:endParaRPr lang="en-US" sz="2000" dirty="0">
                        <a:solidFill>
                          <a:srgbClr val="FFFF00"/>
                        </a:solidFill>
                      </a:endParaRPr>
                    </a:p>
                  </a:txBody>
                  <a:tcPr>
                    <a:lnB w="12700" cap="flat" cmpd="sng" algn="ctr">
                      <a:solidFill>
                        <a:schemeClr val="tx1"/>
                      </a:solidFill>
                      <a:prstDash val="solid"/>
                      <a:round/>
                      <a:headEnd type="none" w="med" len="med"/>
                      <a:tailEnd type="none" w="med" len="med"/>
                    </a:lnB>
                  </a:tcPr>
                </a:tc>
                <a:tc gridSpan="2">
                  <a:txBody>
                    <a:bodyPr/>
                    <a:lstStyle/>
                    <a:p>
                      <a:pPr algn="ctr"/>
                      <a:r>
                        <a:rPr lang="en-US" sz="2000" dirty="0" smtClean="0">
                          <a:solidFill>
                            <a:srgbClr val="FFFF00"/>
                          </a:solidFill>
                        </a:rPr>
                        <a:t>Exceptions</a:t>
                      </a:r>
                      <a:endParaRPr lang="en-US" sz="2000" dirty="0">
                        <a:solidFill>
                          <a:srgbClr val="FFFF00"/>
                        </a:solidFill>
                      </a:endParaRPr>
                    </a:p>
                  </a:txBody>
                  <a:tcPr>
                    <a:lnB w="12700" cap="flat" cmpd="sng" algn="ctr">
                      <a:solidFill>
                        <a:schemeClr val="tx1"/>
                      </a:solidFill>
                      <a:prstDash val="solid"/>
                      <a:round/>
                      <a:headEnd type="none" w="med" len="med"/>
                      <a:tailEnd type="none" w="med" len="med"/>
                    </a:lnB>
                  </a:tcPr>
                </a:tc>
                <a:tc hMerge="1">
                  <a:txBody>
                    <a:bodyPr/>
                    <a:lstStyle/>
                    <a:p>
                      <a:pPr algn="ctr"/>
                      <a:endParaRPr lang="en-US" sz="2400" dirty="0">
                        <a:solidFill>
                          <a:srgbClr val="FFFF00"/>
                        </a:solidFill>
                      </a:endParaRPr>
                    </a:p>
                  </a:txBody>
                  <a:tcPr/>
                </a:tc>
              </a:tr>
              <a:tr h="817258">
                <a:tc rowSpan="2">
                  <a:txBody>
                    <a:bodyPr/>
                    <a:lstStyle/>
                    <a:p>
                      <a:pPr algn="ctr"/>
                      <a:r>
                        <a:rPr lang="en-US" sz="1600" b="1" dirty="0" smtClean="0">
                          <a:latin typeface="Georgia" pitchFamily="18" charset="0"/>
                        </a:rPr>
                        <a:t>102(a)(1)</a:t>
                      </a:r>
                    </a:p>
                    <a:p>
                      <a:pPr algn="ctr"/>
                      <a:r>
                        <a:rPr lang="en-US" sz="1600" dirty="0" smtClean="0">
                          <a:latin typeface="Georgia" pitchFamily="18" charset="0"/>
                        </a:rPr>
                        <a:t>Public Disclosures</a:t>
                      </a:r>
                      <a:endParaRPr lang="en-US" sz="1600" dirty="0">
                        <a:latin typeface="Georg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600" b="1" dirty="0" smtClean="0">
                          <a:solidFill>
                            <a:schemeClr val="tx1"/>
                          </a:solidFill>
                          <a:latin typeface="Georgia" pitchFamily="18" charset="0"/>
                        </a:rPr>
                        <a:t>102(b)(1)</a:t>
                      </a:r>
                      <a:endParaRPr lang="en-US" sz="1600" dirty="0" smtClean="0">
                        <a:solidFill>
                          <a:schemeClr val="tx1"/>
                        </a:solidFill>
                        <a:latin typeface="Georgia" pitchFamily="18" charset="0"/>
                      </a:endParaRPr>
                    </a:p>
                    <a:p>
                      <a:pPr algn="l"/>
                      <a:endParaRPr lang="en-US" sz="1600" dirty="0">
                        <a:latin typeface="Georg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Georgia" pitchFamily="18" charset="0"/>
                        </a:rPr>
                        <a:t>(A)</a:t>
                      </a:r>
                    </a:p>
                    <a:p>
                      <a:pPr algn="ctr"/>
                      <a:r>
                        <a:rPr lang="en-US" sz="1600" dirty="0" smtClean="0">
                          <a:solidFill>
                            <a:schemeClr val="tx1"/>
                          </a:solidFill>
                          <a:latin typeface="Georgia" pitchFamily="18" charset="0"/>
                        </a:rPr>
                        <a:t>Grace Period Inventor and </a:t>
                      </a:r>
                      <a:br>
                        <a:rPr lang="en-US" sz="1600" dirty="0" smtClean="0">
                          <a:solidFill>
                            <a:schemeClr val="tx1"/>
                          </a:solidFill>
                          <a:latin typeface="Georgia" pitchFamily="18" charset="0"/>
                        </a:rPr>
                      </a:br>
                      <a:r>
                        <a:rPr lang="en-US" sz="1600" dirty="0" smtClean="0">
                          <a:solidFill>
                            <a:schemeClr val="tx1"/>
                          </a:solidFill>
                          <a:latin typeface="Georgia" pitchFamily="18" charset="0"/>
                        </a:rPr>
                        <a:t>Non-Inventor Disclosures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4244">
                <a:tc vMerge="1">
                  <a:txBody>
                    <a:bodyPr/>
                    <a:lstStyle/>
                    <a:p>
                      <a:pPr algn="ctr"/>
                      <a:endParaRPr lang="en-US" sz="2000" dirty="0">
                        <a:latin typeface="Georgia" pitchFamily="18" charset="0"/>
                      </a:endParaRPr>
                    </a:p>
                  </a:txBody>
                  <a:tcPr/>
                </a:tc>
                <a:tc vMerge="1">
                  <a:txBody>
                    <a:bodyPr/>
                    <a:lstStyle/>
                    <a:p>
                      <a:pPr algn="l"/>
                      <a:endParaRPr lang="en-US" sz="2000" dirty="0">
                        <a:latin typeface="Georgia" pitchFamily="18" charset="0"/>
                      </a:endParaRPr>
                    </a:p>
                  </a:txBody>
                  <a:tcPr/>
                </a:tc>
                <a:tc>
                  <a:txBody>
                    <a:bodyPr/>
                    <a:lstStyle/>
                    <a:p>
                      <a:pPr algn="ctr"/>
                      <a:r>
                        <a:rPr lang="en-US" sz="1600" b="1" dirty="0" smtClean="0">
                          <a:latin typeface="Georgia" pitchFamily="18" charset="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Grace Period Intervening</a:t>
                      </a:r>
                      <a:r>
                        <a:rPr lang="en-US" sz="1600" baseline="0" dirty="0" smtClean="0">
                          <a:solidFill>
                            <a:schemeClr val="tx1"/>
                          </a:solidFill>
                          <a:latin typeface="Georgia" pitchFamily="18" charset="0"/>
                        </a:rPr>
                        <a:t> Disclosures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203">
                <a:tc rowSpan="3">
                  <a:txBody>
                    <a:bodyPr/>
                    <a:lstStyle/>
                    <a:p>
                      <a:pPr algn="ctr"/>
                      <a:r>
                        <a:rPr lang="en-US" sz="1600" b="1" dirty="0" smtClean="0">
                          <a:latin typeface="Georgia" pitchFamily="18" charset="0"/>
                        </a:rPr>
                        <a:t>102(a)(2)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itchFamily="18" charset="0"/>
                        </a:rPr>
                        <a:t>Prior Filed U.S. Patents,</a:t>
                      </a:r>
                    </a:p>
                    <a:p>
                      <a:pPr algn="ctr"/>
                      <a:r>
                        <a:rPr lang="en-US" sz="1600" dirty="0" smtClean="0">
                          <a:latin typeface="Georgia" pitchFamily="18" charset="0"/>
                        </a:rPr>
                        <a:t>U.S. Patent Applications, and WIPO</a:t>
                      </a:r>
                      <a:r>
                        <a:rPr lang="en-US" sz="1600" baseline="0" dirty="0" smtClean="0">
                          <a:latin typeface="Georgia" pitchFamily="18" charset="0"/>
                        </a:rPr>
                        <a:t> Published Applications</a:t>
                      </a:r>
                      <a:r>
                        <a:rPr lang="en-US" sz="1600" dirty="0" smtClean="0">
                          <a:latin typeface="Georgia"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600" b="1" dirty="0" smtClean="0">
                          <a:solidFill>
                            <a:schemeClr val="tx1"/>
                          </a:solidFill>
                          <a:latin typeface="Georgia" pitchFamily="18" charset="0"/>
                        </a:rPr>
                        <a:t>102(b)(2)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Georgia" pitchFamily="18" charset="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Non-inventor</a:t>
                      </a:r>
                      <a:r>
                        <a:rPr lang="en-US" sz="1600" baseline="0" dirty="0" smtClean="0">
                          <a:solidFill>
                            <a:schemeClr val="tx1"/>
                          </a:solidFill>
                          <a:latin typeface="Georgia" pitchFamily="18" charset="0"/>
                        </a:rPr>
                        <a:t> Disclosures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1313">
                <a:tc vMerge="1">
                  <a:txBody>
                    <a:bodyPr/>
                    <a:lstStyle/>
                    <a:p>
                      <a:pPr algn="ctr"/>
                      <a:endParaRPr lang="en-US" sz="2000" dirty="0" smtClean="0">
                        <a:latin typeface="Georgia" pitchFamily="18" charset="0"/>
                      </a:endParaRPr>
                    </a:p>
                  </a:txBody>
                  <a:tcPr/>
                </a:tc>
                <a:tc vMerge="1">
                  <a:txBody>
                    <a:bodyPr/>
                    <a:lstStyle/>
                    <a:p>
                      <a:pPr algn="l"/>
                      <a:endParaRPr lang="en-US" sz="2000" dirty="0">
                        <a:latin typeface="Georg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Georgia" pitchFamily="18" charset="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Intervening</a:t>
                      </a:r>
                      <a:r>
                        <a:rPr lang="en-US" sz="1600" baseline="0" dirty="0" smtClean="0">
                          <a:solidFill>
                            <a:schemeClr val="tx1"/>
                          </a:solidFill>
                          <a:latin typeface="Georgia" pitchFamily="18" charset="0"/>
                        </a:rPr>
                        <a:t> Disclosures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0600">
                <a:tc vMerge="1">
                  <a:txBody>
                    <a:bodyPr/>
                    <a:lstStyle/>
                    <a:p>
                      <a:pPr algn="ctr"/>
                      <a:endParaRPr lang="en-US" sz="2000" dirty="0" smtClean="0">
                        <a:latin typeface="Georgia" pitchFamily="18" charset="0"/>
                      </a:endParaRPr>
                    </a:p>
                  </a:txBody>
                  <a:tcPr/>
                </a:tc>
                <a:tc vMerge="1">
                  <a:txBody>
                    <a:bodyPr/>
                    <a:lstStyle/>
                    <a:p>
                      <a:pPr algn="l"/>
                      <a:endParaRPr lang="en-US" sz="2000" dirty="0">
                        <a:latin typeface="Georgia" pitchFamily="18" charset="0"/>
                      </a:endParaRPr>
                    </a:p>
                  </a:txBody>
                  <a:tcPr/>
                </a:tc>
                <a:tc>
                  <a:txBody>
                    <a:bodyPr/>
                    <a:lstStyle/>
                    <a:p>
                      <a:pPr algn="ctr"/>
                      <a:r>
                        <a:rPr lang="en-US" sz="1600" b="1" dirty="0" smtClean="0">
                          <a:latin typeface="Georgia" pitchFamily="18" charset="0"/>
                        </a:rPr>
                        <a: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Commonly</a:t>
                      </a:r>
                      <a:r>
                        <a:rPr lang="en-US" sz="1600" baseline="0" dirty="0" smtClean="0">
                          <a:solidFill>
                            <a:schemeClr val="tx1"/>
                          </a:solidFill>
                          <a:latin typeface="Georgia" pitchFamily="18" charset="0"/>
                        </a:rPr>
                        <a:t> Owned Disclosures</a:t>
                      </a:r>
                      <a:endParaRPr lang="en-US" sz="1600" dirty="0" smtClean="0">
                        <a:latin typeface="Georg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6</a:t>
            </a:fld>
            <a:endParaRPr lang="en-US" dirty="0"/>
          </a:p>
        </p:txBody>
      </p:sp>
    </p:spTree>
    <p:extLst>
      <p:ext uri="{BB962C8B-B14F-4D97-AF65-F5344CB8AC3E}">
        <p14:creationId xmlns:p14="http://schemas.microsoft.com/office/powerpoint/2010/main" val="184665442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838" y="228600"/>
            <a:ext cx="7405162" cy="1143000"/>
          </a:xfrm>
          <a:solidFill>
            <a:srgbClr val="00B0F0"/>
          </a:solidFill>
        </p:spPr>
        <p:txBody>
          <a:bodyPr/>
          <a:lstStyle/>
          <a:p>
            <a:r>
              <a:rPr lang="en-US" sz="3600" b="1" dirty="0" smtClean="0"/>
              <a:t>Process</a:t>
            </a:r>
            <a:endParaRPr lang="en-US" sz="3600" b="1" dirty="0"/>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pPr>
                <a:defRPr/>
              </a:pPr>
              <a:t>60</a:t>
            </a:fld>
            <a:endParaRPr lang="en-US" dirty="0"/>
          </a:p>
        </p:txBody>
      </p:sp>
      <p:sp>
        <p:nvSpPr>
          <p:cNvPr id="7" name="Oval 6"/>
          <p:cNvSpPr/>
          <p:nvPr/>
        </p:nvSpPr>
        <p:spPr bwMode="auto">
          <a:xfrm>
            <a:off x="1836821" y="2301967"/>
            <a:ext cx="609600" cy="609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800000"/>
              </a:solidFill>
              <a:latin typeface="Arial" charset="0"/>
            </a:endParaRPr>
          </a:p>
        </p:txBody>
      </p:sp>
      <p:sp>
        <p:nvSpPr>
          <p:cNvPr id="8" name="TextBox 7"/>
          <p:cNvSpPr txBox="1"/>
          <p:nvPr/>
        </p:nvSpPr>
        <p:spPr>
          <a:xfrm>
            <a:off x="1592981" y="1612061"/>
            <a:ext cx="1143000" cy="738664"/>
          </a:xfrm>
          <a:prstGeom prst="rect">
            <a:avLst/>
          </a:prstGeom>
          <a:noFill/>
        </p:spPr>
        <p:txBody>
          <a:bodyPr wrap="square" rtlCol="0">
            <a:spAutoFit/>
          </a:bodyPr>
          <a:lstStyle/>
          <a:p>
            <a:pPr algn="ctr"/>
            <a:r>
              <a:rPr lang="en-US" sz="1400" b="1" dirty="0" smtClean="0">
                <a:solidFill>
                  <a:srgbClr val="273C56"/>
                </a:solidFill>
              </a:rPr>
              <a:t>Third Party Petition Filed</a:t>
            </a:r>
            <a:endParaRPr lang="en-US" sz="1400" b="1" dirty="0">
              <a:solidFill>
                <a:srgbClr val="273C56"/>
              </a:solidFill>
            </a:endParaRPr>
          </a:p>
        </p:txBody>
      </p:sp>
      <p:sp>
        <p:nvSpPr>
          <p:cNvPr id="11" name="Oval 10"/>
          <p:cNvSpPr/>
          <p:nvPr/>
        </p:nvSpPr>
        <p:spPr bwMode="auto">
          <a:xfrm>
            <a:off x="3962400" y="2186294"/>
            <a:ext cx="609600" cy="609600"/>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00B050"/>
              </a:solidFill>
              <a:latin typeface="Arial" charset="0"/>
            </a:endParaRPr>
          </a:p>
        </p:txBody>
      </p:sp>
      <p:sp>
        <p:nvSpPr>
          <p:cNvPr id="12" name="TextBox 11"/>
          <p:cNvSpPr txBox="1"/>
          <p:nvPr/>
        </p:nvSpPr>
        <p:spPr>
          <a:xfrm>
            <a:off x="3657600" y="1447630"/>
            <a:ext cx="1484496" cy="738664"/>
          </a:xfrm>
          <a:prstGeom prst="rect">
            <a:avLst/>
          </a:prstGeom>
          <a:noFill/>
        </p:spPr>
        <p:txBody>
          <a:bodyPr wrap="square" rtlCol="0">
            <a:spAutoFit/>
          </a:bodyPr>
          <a:lstStyle/>
          <a:p>
            <a:pPr algn="ctr"/>
            <a:r>
              <a:rPr lang="en-US" sz="1400" b="1" dirty="0" smtClean="0">
                <a:solidFill>
                  <a:srgbClr val="273C56"/>
                </a:solidFill>
              </a:rPr>
              <a:t>Patent Owner Preliminary Response</a:t>
            </a:r>
            <a:endParaRPr lang="en-US" sz="1400" b="1" dirty="0">
              <a:solidFill>
                <a:srgbClr val="273C56"/>
              </a:solidFill>
            </a:endParaRPr>
          </a:p>
        </p:txBody>
      </p:sp>
      <p:sp>
        <p:nvSpPr>
          <p:cNvPr id="13" name="Right Arrow 12" descr="right arrow"/>
          <p:cNvSpPr/>
          <p:nvPr/>
        </p:nvSpPr>
        <p:spPr bwMode="auto">
          <a:xfrm flipV="1">
            <a:off x="4864768" y="2415123"/>
            <a:ext cx="762000" cy="152399"/>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14" name="TextBox 13"/>
          <p:cNvSpPr txBox="1"/>
          <p:nvPr/>
        </p:nvSpPr>
        <p:spPr>
          <a:xfrm>
            <a:off x="2675021" y="2615830"/>
            <a:ext cx="838200" cy="276999"/>
          </a:xfrm>
          <a:prstGeom prst="rect">
            <a:avLst/>
          </a:prstGeom>
          <a:noFill/>
        </p:spPr>
        <p:txBody>
          <a:bodyPr wrap="square" rtlCol="0">
            <a:spAutoFit/>
          </a:bodyPr>
          <a:lstStyle/>
          <a:p>
            <a:r>
              <a:rPr lang="en-US" sz="1200" dirty="0" smtClean="0">
                <a:solidFill>
                  <a:srgbClr val="273C56"/>
                </a:solidFill>
              </a:rPr>
              <a:t>3 months</a:t>
            </a:r>
            <a:endParaRPr lang="en-US" sz="1200" dirty="0">
              <a:solidFill>
                <a:srgbClr val="273C56"/>
              </a:solidFill>
            </a:endParaRPr>
          </a:p>
        </p:txBody>
      </p:sp>
      <p:sp>
        <p:nvSpPr>
          <p:cNvPr id="22" name="Oval 21"/>
          <p:cNvSpPr/>
          <p:nvPr/>
        </p:nvSpPr>
        <p:spPr bwMode="auto">
          <a:xfrm>
            <a:off x="1859681" y="4446873"/>
            <a:ext cx="609600" cy="609600"/>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25" name="TextBox 24"/>
          <p:cNvSpPr txBox="1"/>
          <p:nvPr/>
        </p:nvSpPr>
        <p:spPr>
          <a:xfrm>
            <a:off x="1580642" y="3417752"/>
            <a:ext cx="1335066" cy="954107"/>
          </a:xfrm>
          <a:prstGeom prst="rect">
            <a:avLst/>
          </a:prstGeom>
          <a:noFill/>
        </p:spPr>
        <p:txBody>
          <a:bodyPr wrap="square" rtlCol="0">
            <a:spAutoFit/>
          </a:bodyPr>
          <a:lstStyle/>
          <a:p>
            <a:pPr algn="ctr"/>
            <a:r>
              <a:rPr lang="en-US" sz="1400" b="1" dirty="0" smtClean="0">
                <a:solidFill>
                  <a:srgbClr val="273C56"/>
                </a:solidFill>
              </a:rPr>
              <a:t>Patent Owner Response/ Claim Amendments</a:t>
            </a:r>
            <a:endParaRPr lang="en-US" sz="1400" b="1" dirty="0">
              <a:solidFill>
                <a:srgbClr val="273C56"/>
              </a:solidFill>
            </a:endParaRPr>
          </a:p>
        </p:txBody>
      </p:sp>
      <p:sp>
        <p:nvSpPr>
          <p:cNvPr id="28" name="Oval 27"/>
          <p:cNvSpPr/>
          <p:nvPr/>
        </p:nvSpPr>
        <p:spPr bwMode="auto">
          <a:xfrm>
            <a:off x="3371650" y="4427093"/>
            <a:ext cx="609600" cy="609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29" name="TextBox 28"/>
          <p:cNvSpPr txBox="1"/>
          <p:nvPr/>
        </p:nvSpPr>
        <p:spPr>
          <a:xfrm>
            <a:off x="3048000" y="3894806"/>
            <a:ext cx="1219200" cy="523220"/>
          </a:xfrm>
          <a:prstGeom prst="rect">
            <a:avLst/>
          </a:prstGeom>
          <a:noFill/>
        </p:spPr>
        <p:txBody>
          <a:bodyPr wrap="square" rtlCol="0">
            <a:spAutoFit/>
          </a:bodyPr>
          <a:lstStyle/>
          <a:p>
            <a:pPr algn="ctr"/>
            <a:r>
              <a:rPr lang="en-US" sz="1400" b="1" dirty="0" smtClean="0">
                <a:solidFill>
                  <a:srgbClr val="273C56"/>
                </a:solidFill>
              </a:rPr>
              <a:t>Third Party Reply</a:t>
            </a:r>
            <a:endParaRPr lang="en-US" sz="1400" b="1" dirty="0">
              <a:solidFill>
                <a:srgbClr val="273C56"/>
              </a:solidFill>
            </a:endParaRPr>
          </a:p>
        </p:txBody>
      </p:sp>
      <p:sp>
        <p:nvSpPr>
          <p:cNvPr id="32" name="Oval 31"/>
          <p:cNvSpPr/>
          <p:nvPr/>
        </p:nvSpPr>
        <p:spPr bwMode="auto">
          <a:xfrm>
            <a:off x="5005939" y="4437273"/>
            <a:ext cx="609600" cy="609600"/>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33" name="TextBox 32"/>
          <p:cNvSpPr txBox="1"/>
          <p:nvPr/>
        </p:nvSpPr>
        <p:spPr>
          <a:xfrm>
            <a:off x="4728027" y="3708209"/>
            <a:ext cx="1219200" cy="738664"/>
          </a:xfrm>
          <a:prstGeom prst="rect">
            <a:avLst/>
          </a:prstGeom>
          <a:noFill/>
        </p:spPr>
        <p:txBody>
          <a:bodyPr wrap="square" rtlCol="0">
            <a:spAutoFit/>
          </a:bodyPr>
          <a:lstStyle/>
          <a:p>
            <a:pPr algn="ctr"/>
            <a:r>
              <a:rPr lang="en-US" sz="1400" b="1" dirty="0" smtClean="0">
                <a:solidFill>
                  <a:srgbClr val="273C56"/>
                </a:solidFill>
              </a:rPr>
              <a:t>Patent Owner Reply</a:t>
            </a:r>
            <a:endParaRPr lang="en-US" sz="1400" b="1" dirty="0">
              <a:solidFill>
                <a:srgbClr val="273C56"/>
              </a:solidFill>
            </a:endParaRPr>
          </a:p>
        </p:txBody>
      </p:sp>
      <p:sp>
        <p:nvSpPr>
          <p:cNvPr id="36" name="Oval 35"/>
          <p:cNvSpPr/>
          <p:nvPr/>
        </p:nvSpPr>
        <p:spPr bwMode="auto">
          <a:xfrm>
            <a:off x="8022857" y="4446873"/>
            <a:ext cx="609600" cy="608647"/>
          </a:xfrm>
          <a:prstGeom prst="ellipse">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37" name="TextBox 36"/>
          <p:cNvSpPr txBox="1"/>
          <p:nvPr/>
        </p:nvSpPr>
        <p:spPr>
          <a:xfrm>
            <a:off x="6210300" y="3923653"/>
            <a:ext cx="1219200" cy="523220"/>
          </a:xfrm>
          <a:prstGeom prst="rect">
            <a:avLst/>
          </a:prstGeom>
          <a:noFill/>
        </p:spPr>
        <p:txBody>
          <a:bodyPr wrap="square" rtlCol="0">
            <a:spAutoFit/>
          </a:bodyPr>
          <a:lstStyle/>
          <a:p>
            <a:pPr algn="ctr"/>
            <a:r>
              <a:rPr lang="en-US" sz="1400" b="1" dirty="0" smtClean="0">
                <a:solidFill>
                  <a:srgbClr val="273C56"/>
                </a:solidFill>
              </a:rPr>
              <a:t>Oral Hearing</a:t>
            </a:r>
            <a:endParaRPr lang="en-US" sz="1400" b="1" dirty="0">
              <a:solidFill>
                <a:srgbClr val="273C56"/>
              </a:solidFill>
            </a:endParaRPr>
          </a:p>
        </p:txBody>
      </p:sp>
      <p:sp>
        <p:nvSpPr>
          <p:cNvPr id="40" name="Oval 39"/>
          <p:cNvSpPr/>
          <p:nvPr/>
        </p:nvSpPr>
        <p:spPr bwMode="auto">
          <a:xfrm>
            <a:off x="6529939" y="4492014"/>
            <a:ext cx="609600" cy="609600"/>
          </a:xfrm>
          <a:prstGeom prst="ellipse">
            <a:avLst/>
          </a:prstGeom>
          <a:solidFill>
            <a:srgbClr val="7030A0"/>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41" name="TextBox 40"/>
          <p:cNvSpPr txBox="1"/>
          <p:nvPr/>
        </p:nvSpPr>
        <p:spPr>
          <a:xfrm>
            <a:off x="7546607" y="3710025"/>
            <a:ext cx="1562100" cy="738664"/>
          </a:xfrm>
          <a:prstGeom prst="rect">
            <a:avLst/>
          </a:prstGeom>
          <a:noFill/>
        </p:spPr>
        <p:txBody>
          <a:bodyPr wrap="square" rtlCol="0">
            <a:spAutoFit/>
          </a:bodyPr>
          <a:lstStyle/>
          <a:p>
            <a:pPr algn="ctr"/>
            <a:r>
              <a:rPr lang="en-US" sz="1400" b="1" dirty="0" smtClean="0">
                <a:solidFill>
                  <a:srgbClr val="273C56"/>
                </a:solidFill>
              </a:rPr>
              <a:t>PTAB Final Written Decision</a:t>
            </a:r>
            <a:endParaRPr lang="en-US" sz="1400" b="1" dirty="0">
              <a:solidFill>
                <a:srgbClr val="273C56"/>
              </a:solidFill>
            </a:endParaRPr>
          </a:p>
        </p:txBody>
      </p:sp>
      <p:sp>
        <p:nvSpPr>
          <p:cNvPr id="43" name="Right Arrow 42" descr="right arrow"/>
          <p:cNvSpPr/>
          <p:nvPr/>
        </p:nvSpPr>
        <p:spPr bwMode="auto">
          <a:xfrm flipV="1">
            <a:off x="2713121" y="4698454"/>
            <a:ext cx="457200" cy="152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44" name="Left Bracket 43"/>
          <p:cNvSpPr/>
          <p:nvPr/>
        </p:nvSpPr>
        <p:spPr bwMode="auto">
          <a:xfrm rot="16200000">
            <a:off x="4166801" y="1411006"/>
            <a:ext cx="734199" cy="8458200"/>
          </a:xfrm>
          <a:prstGeom prst="leftBracket">
            <a:avLst/>
          </a:prstGeom>
          <a:noFill/>
          <a:ln w="3810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i="1" dirty="0" smtClean="0">
              <a:solidFill>
                <a:srgbClr val="FF0000"/>
              </a:solidFill>
              <a:latin typeface="Arial" charset="0"/>
            </a:endParaRPr>
          </a:p>
        </p:txBody>
      </p:sp>
      <p:sp>
        <p:nvSpPr>
          <p:cNvPr id="45" name="TextBox 44"/>
          <p:cNvSpPr txBox="1"/>
          <p:nvPr/>
        </p:nvSpPr>
        <p:spPr>
          <a:xfrm>
            <a:off x="3759467" y="6145995"/>
            <a:ext cx="2765258" cy="461665"/>
          </a:xfrm>
          <a:prstGeom prst="rect">
            <a:avLst/>
          </a:prstGeom>
          <a:noFill/>
        </p:spPr>
        <p:txBody>
          <a:bodyPr wrap="square" rtlCol="0">
            <a:spAutoFit/>
          </a:bodyPr>
          <a:lstStyle/>
          <a:p>
            <a:pPr algn="ctr"/>
            <a:r>
              <a:rPr lang="en-US" sz="1200" dirty="0" smtClean="0">
                <a:solidFill>
                  <a:srgbClr val="273C56"/>
                </a:solidFill>
              </a:rPr>
              <a:t>Sequenced discovery;</a:t>
            </a:r>
          </a:p>
          <a:p>
            <a:pPr algn="ctr"/>
            <a:r>
              <a:rPr lang="en-US" sz="1200" dirty="0" smtClean="0">
                <a:solidFill>
                  <a:srgbClr val="273C56"/>
                </a:solidFill>
              </a:rPr>
              <a:t>No more than 12 months</a:t>
            </a:r>
            <a:endParaRPr lang="en-US" sz="1200" dirty="0">
              <a:solidFill>
                <a:srgbClr val="273C56"/>
              </a:solidFill>
            </a:endParaRPr>
          </a:p>
        </p:txBody>
      </p:sp>
      <p:sp>
        <p:nvSpPr>
          <p:cNvPr id="51" name="TextBox 50"/>
          <p:cNvSpPr txBox="1"/>
          <p:nvPr/>
        </p:nvSpPr>
        <p:spPr>
          <a:xfrm>
            <a:off x="5691739" y="1453859"/>
            <a:ext cx="1143000" cy="738664"/>
          </a:xfrm>
          <a:prstGeom prst="rect">
            <a:avLst/>
          </a:prstGeom>
          <a:noFill/>
        </p:spPr>
        <p:txBody>
          <a:bodyPr wrap="square" rtlCol="0">
            <a:spAutoFit/>
          </a:bodyPr>
          <a:lstStyle/>
          <a:p>
            <a:pPr algn="ctr"/>
            <a:r>
              <a:rPr lang="en-US" sz="1400" b="1" dirty="0" smtClean="0">
                <a:solidFill>
                  <a:srgbClr val="273C56"/>
                </a:solidFill>
              </a:rPr>
              <a:t>PTAB Decision </a:t>
            </a:r>
            <a:r>
              <a:rPr lang="en-US" sz="1400" b="1" dirty="0">
                <a:solidFill>
                  <a:srgbClr val="273C56"/>
                </a:solidFill>
              </a:rPr>
              <a:t>on Petition</a:t>
            </a:r>
          </a:p>
        </p:txBody>
      </p:sp>
      <p:sp>
        <p:nvSpPr>
          <p:cNvPr id="42" name="Right Arrow 41" descr="right arrow"/>
          <p:cNvSpPr/>
          <p:nvPr/>
        </p:nvSpPr>
        <p:spPr bwMode="auto">
          <a:xfrm flipV="1">
            <a:off x="2713121" y="2421813"/>
            <a:ext cx="762000" cy="152399"/>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46" name="TextBox 45"/>
          <p:cNvSpPr txBox="1"/>
          <p:nvPr/>
        </p:nvSpPr>
        <p:spPr>
          <a:xfrm>
            <a:off x="129394" y="1607793"/>
            <a:ext cx="1530416" cy="307777"/>
          </a:xfrm>
          <a:prstGeom prst="rect">
            <a:avLst/>
          </a:prstGeom>
          <a:noFill/>
        </p:spPr>
        <p:txBody>
          <a:bodyPr wrap="square" rtlCol="0">
            <a:spAutoFit/>
          </a:bodyPr>
          <a:lstStyle/>
          <a:p>
            <a:pPr algn="ctr"/>
            <a:r>
              <a:rPr lang="en-US" sz="1400" b="1" dirty="0" smtClean="0">
                <a:solidFill>
                  <a:schemeClr val="accent2"/>
                </a:solidFill>
              </a:rPr>
              <a:t>Petition Phase:</a:t>
            </a:r>
            <a:endParaRPr lang="en-US" sz="1400" b="1" dirty="0">
              <a:solidFill>
                <a:schemeClr val="accent2"/>
              </a:solidFill>
            </a:endParaRPr>
          </a:p>
        </p:txBody>
      </p:sp>
      <p:sp>
        <p:nvSpPr>
          <p:cNvPr id="47" name="TextBox 46"/>
          <p:cNvSpPr txBox="1"/>
          <p:nvPr/>
        </p:nvSpPr>
        <p:spPr>
          <a:xfrm>
            <a:off x="135430" y="3587029"/>
            <a:ext cx="1530416" cy="307777"/>
          </a:xfrm>
          <a:prstGeom prst="rect">
            <a:avLst/>
          </a:prstGeom>
          <a:noFill/>
        </p:spPr>
        <p:txBody>
          <a:bodyPr wrap="square" rtlCol="0">
            <a:spAutoFit/>
          </a:bodyPr>
          <a:lstStyle/>
          <a:p>
            <a:pPr algn="ctr"/>
            <a:r>
              <a:rPr lang="en-US" sz="1400" b="1" dirty="0" smtClean="0">
                <a:solidFill>
                  <a:schemeClr val="accent2"/>
                </a:solidFill>
              </a:rPr>
              <a:t>Trial Phase:</a:t>
            </a:r>
            <a:endParaRPr lang="en-US" sz="1400" b="1" dirty="0">
              <a:solidFill>
                <a:schemeClr val="accent2"/>
              </a:solidFill>
            </a:endParaRPr>
          </a:p>
        </p:txBody>
      </p:sp>
      <p:sp>
        <p:nvSpPr>
          <p:cNvPr id="48" name="Oval 47"/>
          <p:cNvSpPr/>
          <p:nvPr/>
        </p:nvSpPr>
        <p:spPr bwMode="auto">
          <a:xfrm>
            <a:off x="5920339" y="2183597"/>
            <a:ext cx="609600" cy="609600"/>
          </a:xfrm>
          <a:prstGeom prst="ellipse">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49" name="Right Arrow 48" descr="right arrow"/>
          <p:cNvSpPr/>
          <p:nvPr/>
        </p:nvSpPr>
        <p:spPr bwMode="auto">
          <a:xfrm flipV="1">
            <a:off x="4267200" y="4625182"/>
            <a:ext cx="457200" cy="152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53" name="Right Arrow 52" descr="right arrow"/>
          <p:cNvSpPr/>
          <p:nvPr/>
        </p:nvSpPr>
        <p:spPr bwMode="auto">
          <a:xfrm flipV="1">
            <a:off x="5867400" y="4644414"/>
            <a:ext cx="457200" cy="152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54" name="Right Arrow 53" descr="right arrow"/>
          <p:cNvSpPr/>
          <p:nvPr/>
        </p:nvSpPr>
        <p:spPr bwMode="auto">
          <a:xfrm flipV="1">
            <a:off x="7364329" y="4644414"/>
            <a:ext cx="457200" cy="152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31" name="TextBox 30"/>
          <p:cNvSpPr txBox="1"/>
          <p:nvPr/>
        </p:nvSpPr>
        <p:spPr>
          <a:xfrm>
            <a:off x="4826668" y="2559278"/>
            <a:ext cx="838200" cy="276999"/>
          </a:xfrm>
          <a:prstGeom prst="rect">
            <a:avLst/>
          </a:prstGeom>
          <a:noFill/>
        </p:spPr>
        <p:txBody>
          <a:bodyPr wrap="square" rtlCol="0">
            <a:spAutoFit/>
          </a:bodyPr>
          <a:lstStyle/>
          <a:p>
            <a:r>
              <a:rPr lang="en-US" sz="1200" dirty="0" smtClean="0">
                <a:solidFill>
                  <a:srgbClr val="273C56"/>
                </a:solidFill>
              </a:rPr>
              <a:t>3 months</a:t>
            </a:r>
            <a:endParaRPr lang="en-US" sz="1200" dirty="0">
              <a:solidFill>
                <a:srgbClr val="273C56"/>
              </a:solidFill>
            </a:endParaRPr>
          </a:p>
        </p:txBody>
      </p:sp>
      <p:sp>
        <p:nvSpPr>
          <p:cNvPr id="34" name="TextBox 33"/>
          <p:cNvSpPr txBox="1"/>
          <p:nvPr/>
        </p:nvSpPr>
        <p:spPr>
          <a:xfrm>
            <a:off x="2482890" y="4917973"/>
            <a:ext cx="838200" cy="276999"/>
          </a:xfrm>
          <a:prstGeom prst="rect">
            <a:avLst/>
          </a:prstGeom>
          <a:noFill/>
        </p:spPr>
        <p:txBody>
          <a:bodyPr wrap="square" rtlCol="0">
            <a:spAutoFit/>
          </a:bodyPr>
          <a:lstStyle/>
          <a:p>
            <a:r>
              <a:rPr lang="en-US" sz="1200" dirty="0" smtClean="0">
                <a:solidFill>
                  <a:srgbClr val="273C56"/>
                </a:solidFill>
              </a:rPr>
              <a:t>3 months</a:t>
            </a:r>
            <a:endParaRPr lang="en-US" sz="1200" dirty="0">
              <a:solidFill>
                <a:srgbClr val="273C56"/>
              </a:solidFill>
            </a:endParaRPr>
          </a:p>
        </p:txBody>
      </p:sp>
      <p:sp>
        <p:nvSpPr>
          <p:cNvPr id="35" name="TextBox 34"/>
          <p:cNvSpPr txBox="1"/>
          <p:nvPr/>
        </p:nvSpPr>
        <p:spPr>
          <a:xfrm>
            <a:off x="4076700" y="4852930"/>
            <a:ext cx="838200" cy="276999"/>
          </a:xfrm>
          <a:prstGeom prst="rect">
            <a:avLst/>
          </a:prstGeom>
          <a:noFill/>
        </p:spPr>
        <p:txBody>
          <a:bodyPr wrap="square" rtlCol="0">
            <a:spAutoFit/>
          </a:bodyPr>
          <a:lstStyle/>
          <a:p>
            <a:r>
              <a:rPr lang="en-US" sz="1200" dirty="0">
                <a:solidFill>
                  <a:srgbClr val="273C56"/>
                </a:solidFill>
              </a:rPr>
              <a:t>1</a:t>
            </a:r>
            <a:r>
              <a:rPr lang="en-US" sz="1200" dirty="0" smtClean="0">
                <a:solidFill>
                  <a:srgbClr val="273C56"/>
                </a:solidFill>
              </a:rPr>
              <a:t> months</a:t>
            </a:r>
            <a:endParaRPr lang="en-US" sz="1200" dirty="0">
              <a:solidFill>
                <a:srgbClr val="273C56"/>
              </a:solidFill>
            </a:endParaRPr>
          </a:p>
        </p:txBody>
      </p:sp>
      <p:sp>
        <p:nvSpPr>
          <p:cNvPr id="38" name="TextBox 37"/>
          <p:cNvSpPr txBox="1"/>
          <p:nvPr/>
        </p:nvSpPr>
        <p:spPr>
          <a:xfrm>
            <a:off x="5626767" y="4861983"/>
            <a:ext cx="903171" cy="830997"/>
          </a:xfrm>
          <a:prstGeom prst="rect">
            <a:avLst/>
          </a:prstGeom>
          <a:noFill/>
        </p:spPr>
        <p:txBody>
          <a:bodyPr wrap="square" rtlCol="0">
            <a:spAutoFit/>
          </a:bodyPr>
          <a:lstStyle/>
          <a:p>
            <a:r>
              <a:rPr lang="en-US" sz="1200" dirty="0">
                <a:solidFill>
                  <a:srgbClr val="273C56"/>
                </a:solidFill>
              </a:rPr>
              <a:t>2</a:t>
            </a:r>
            <a:r>
              <a:rPr lang="en-US" sz="1200" dirty="0" smtClean="0">
                <a:solidFill>
                  <a:srgbClr val="273C56"/>
                </a:solidFill>
              </a:rPr>
              <a:t> months; </a:t>
            </a:r>
          </a:p>
          <a:p>
            <a:r>
              <a:rPr lang="en-US" sz="1200" dirty="0" smtClean="0">
                <a:solidFill>
                  <a:srgbClr val="273C56"/>
                </a:solidFill>
              </a:rPr>
              <a:t>Motions to exclude evidence</a:t>
            </a:r>
            <a:endParaRPr lang="en-US" sz="1200" dirty="0">
              <a:solidFill>
                <a:srgbClr val="273C56"/>
              </a:solidFill>
            </a:endParaRPr>
          </a:p>
        </p:txBody>
      </p:sp>
      <p:sp>
        <p:nvSpPr>
          <p:cNvPr id="39" name="TextBox 38"/>
          <p:cNvSpPr txBox="1"/>
          <p:nvPr/>
        </p:nvSpPr>
        <p:spPr>
          <a:xfrm>
            <a:off x="7184657" y="4868906"/>
            <a:ext cx="838200" cy="276999"/>
          </a:xfrm>
          <a:prstGeom prst="rect">
            <a:avLst/>
          </a:prstGeom>
          <a:noFill/>
        </p:spPr>
        <p:txBody>
          <a:bodyPr wrap="square" rtlCol="0">
            <a:spAutoFit/>
          </a:bodyPr>
          <a:lstStyle/>
          <a:p>
            <a:r>
              <a:rPr lang="en-US" sz="1200" dirty="0" smtClean="0">
                <a:solidFill>
                  <a:srgbClr val="273C56"/>
                </a:solidFill>
              </a:rPr>
              <a:t>3 months</a:t>
            </a:r>
            <a:endParaRPr lang="en-US" sz="1200" dirty="0">
              <a:solidFill>
                <a:srgbClr val="273C56"/>
              </a:solidFill>
            </a:endParaRPr>
          </a:p>
        </p:txBody>
      </p:sp>
      <p:sp>
        <p:nvSpPr>
          <p:cNvPr id="50" name="Right Arrow 49" descr="right arrow"/>
          <p:cNvSpPr/>
          <p:nvPr/>
        </p:nvSpPr>
        <p:spPr bwMode="auto">
          <a:xfrm flipV="1">
            <a:off x="304800" y="4625182"/>
            <a:ext cx="1207077" cy="22274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52" name="TextBox 51"/>
          <p:cNvSpPr txBox="1"/>
          <p:nvPr/>
        </p:nvSpPr>
        <p:spPr>
          <a:xfrm>
            <a:off x="135430" y="4861983"/>
            <a:ext cx="1752600" cy="646331"/>
          </a:xfrm>
          <a:prstGeom prst="rect">
            <a:avLst/>
          </a:prstGeom>
          <a:noFill/>
        </p:spPr>
        <p:txBody>
          <a:bodyPr wrap="square" rtlCol="0">
            <a:spAutoFit/>
          </a:bodyPr>
          <a:lstStyle/>
          <a:p>
            <a:pPr algn="ctr"/>
            <a:r>
              <a:rPr lang="en-US" sz="1200" dirty="0" smtClean="0">
                <a:solidFill>
                  <a:srgbClr val="273C56"/>
                </a:solidFill>
              </a:rPr>
              <a:t>Scheduling conference at 1 month; </a:t>
            </a:r>
          </a:p>
          <a:p>
            <a:pPr algn="ctr"/>
            <a:r>
              <a:rPr lang="en-US" sz="1200" dirty="0" smtClean="0">
                <a:solidFill>
                  <a:srgbClr val="273C56"/>
                </a:solidFill>
              </a:rPr>
              <a:t>3 months</a:t>
            </a:r>
            <a:endParaRPr lang="en-US" sz="1200" dirty="0">
              <a:solidFill>
                <a:srgbClr val="273C56"/>
              </a:solidFill>
            </a:endParaRPr>
          </a:p>
        </p:txBody>
      </p:sp>
    </p:spTree>
    <p:extLst>
      <p:ext uri="{BB962C8B-B14F-4D97-AF65-F5344CB8AC3E}">
        <p14:creationId xmlns:p14="http://schemas.microsoft.com/office/powerpoint/2010/main" val="45372861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F0"/>
          </a:solidFill>
        </p:spPr>
        <p:txBody>
          <a:bodyPr/>
          <a:lstStyle/>
          <a:p>
            <a:r>
              <a:rPr lang="en-US" b="1" dirty="0" smtClean="0"/>
              <a:t>Filing a Petition</a:t>
            </a:r>
            <a:r>
              <a:rPr lang="en-US" dirty="0" smtClean="0"/>
              <a:t>	</a:t>
            </a:r>
            <a:endParaRPr lang="en-US" dirty="0"/>
          </a:p>
        </p:txBody>
      </p:sp>
      <p:sp>
        <p:nvSpPr>
          <p:cNvPr id="3" name="Content Placeholder 2"/>
          <p:cNvSpPr>
            <a:spLocks noGrp="1"/>
          </p:cNvSpPr>
          <p:nvPr>
            <p:ph idx="1"/>
          </p:nvPr>
        </p:nvSpPr>
        <p:spPr>
          <a:xfrm>
            <a:off x="685800" y="1828800"/>
            <a:ext cx="8229600" cy="4724400"/>
          </a:xfrm>
        </p:spPr>
        <p:txBody>
          <a:bodyPr/>
          <a:lstStyle/>
          <a:p>
            <a:r>
              <a:rPr lang="en-US" sz="2400" dirty="0" smtClean="0">
                <a:latin typeface="Georgia" pitchFamily="18" charset="0"/>
              </a:rPr>
              <a:t>Use PRPS Electronic Filing System</a:t>
            </a:r>
          </a:p>
          <a:p>
            <a:pPr lvl="1"/>
            <a:r>
              <a:rPr lang="en-US" sz="1800" dirty="0">
                <a:latin typeface="Georgia" pitchFamily="18" charset="0"/>
              </a:rPr>
              <a:t>https://ptabtrials.uspto.gov/</a:t>
            </a:r>
          </a:p>
          <a:p>
            <a:pPr marL="457200" lvl="1" indent="0">
              <a:buNone/>
            </a:pPr>
            <a:endParaRPr lang="en-US" sz="2400" dirty="0">
              <a:latin typeface="Georgia" pitchFamily="18" charset="0"/>
            </a:endParaRPr>
          </a:p>
          <a:p>
            <a:r>
              <a:rPr lang="en-US" sz="2400" dirty="0">
                <a:latin typeface="Georgia" pitchFamily="18" charset="0"/>
              </a:rPr>
              <a:t>Users </a:t>
            </a:r>
            <a:r>
              <a:rPr lang="en-US" sz="2400" dirty="0" smtClean="0">
                <a:latin typeface="Georgia" pitchFamily="18" charset="0"/>
              </a:rPr>
              <a:t>must register before filing any papers</a:t>
            </a:r>
          </a:p>
          <a:p>
            <a:pPr lvl="1"/>
            <a:r>
              <a:rPr lang="en-US" sz="2400" dirty="0" smtClean="0">
                <a:latin typeface="Georgia" pitchFamily="18" charset="0"/>
              </a:rPr>
              <a:t>Registration </a:t>
            </a:r>
            <a:r>
              <a:rPr lang="en-US" sz="2400" dirty="0">
                <a:latin typeface="Georgia" pitchFamily="18" charset="0"/>
              </a:rPr>
              <a:t>is only available for practitioners with a USPTO registration </a:t>
            </a:r>
            <a:r>
              <a:rPr lang="en-US" sz="2400" dirty="0" smtClean="0">
                <a:latin typeface="Georgia" pitchFamily="18" charset="0"/>
              </a:rPr>
              <a:t>number</a:t>
            </a:r>
          </a:p>
          <a:p>
            <a:pPr lvl="1"/>
            <a:endParaRPr lang="en-US" sz="2400" dirty="0">
              <a:latin typeface="Georgia" pitchFamily="18" charset="0"/>
            </a:endParaRPr>
          </a:p>
          <a:p>
            <a:r>
              <a:rPr lang="en-US" sz="2400" dirty="0" smtClean="0">
                <a:latin typeface="Georgia" pitchFamily="18" charset="0"/>
              </a:rPr>
              <a:t>Quick Start Guide available to walk through filing process</a:t>
            </a:r>
          </a:p>
          <a:p>
            <a:pPr lvl="1"/>
            <a:r>
              <a:rPr lang="en-US" sz="1800" dirty="0">
                <a:latin typeface="Georgia" pitchFamily="18" charset="0"/>
              </a:rPr>
              <a:t>http://</a:t>
            </a:r>
            <a:r>
              <a:rPr lang="en-US" sz="1800" dirty="0" smtClean="0">
                <a:latin typeface="Georgia" pitchFamily="18" charset="0"/>
              </a:rPr>
              <a:t>www.uspto.gov/ip/boards/bpai/prps_quick_start_guide.pdf</a:t>
            </a:r>
          </a:p>
          <a:p>
            <a:pPr marL="457200" lvl="1" indent="0">
              <a:buNone/>
            </a:pPr>
            <a:endParaRPr lang="en-US" sz="18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61</a:t>
            </a:fld>
            <a:endParaRPr lang="en-US" dirty="0"/>
          </a:p>
        </p:txBody>
      </p:sp>
    </p:spTree>
    <p:extLst>
      <p:ext uri="{BB962C8B-B14F-4D97-AF65-F5344CB8AC3E}">
        <p14:creationId xmlns:p14="http://schemas.microsoft.com/office/powerpoint/2010/main" val="44266513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sz="3600" b="1" dirty="0" smtClean="0"/>
              <a:t>Contents of Petition</a:t>
            </a:r>
            <a:endParaRPr lang="en-US" sz="3600" b="1" dirty="0"/>
          </a:p>
        </p:txBody>
      </p:sp>
      <p:sp>
        <p:nvSpPr>
          <p:cNvPr id="3" name="Content Placeholder 2"/>
          <p:cNvSpPr>
            <a:spLocks noGrp="1"/>
          </p:cNvSpPr>
          <p:nvPr>
            <p:ph idx="1"/>
          </p:nvPr>
        </p:nvSpPr>
        <p:spPr>
          <a:xfrm>
            <a:off x="609600" y="1752600"/>
            <a:ext cx="8153400" cy="4648200"/>
          </a:xfrm>
        </p:spPr>
        <p:txBody>
          <a:bodyPr/>
          <a:lstStyle/>
          <a:p>
            <a:pPr>
              <a:spcBef>
                <a:spcPts val="1200"/>
              </a:spcBef>
            </a:pPr>
            <a:r>
              <a:rPr lang="en-US" sz="2200" dirty="0" smtClean="0">
                <a:latin typeface="Georgia" pitchFamily="18" charset="0"/>
              </a:rPr>
              <a:t>Real </a:t>
            </a:r>
            <a:r>
              <a:rPr lang="en-US" sz="2200" dirty="0">
                <a:latin typeface="Georgia" pitchFamily="18" charset="0"/>
              </a:rPr>
              <a:t>parties in </a:t>
            </a:r>
            <a:r>
              <a:rPr lang="en-US" sz="2200" dirty="0" smtClean="0">
                <a:latin typeface="Georgia" pitchFamily="18" charset="0"/>
              </a:rPr>
              <a:t>interest;</a:t>
            </a:r>
          </a:p>
          <a:p>
            <a:pPr>
              <a:spcBef>
                <a:spcPts val="1200"/>
              </a:spcBef>
            </a:pPr>
            <a:r>
              <a:rPr lang="en-US" sz="2200" dirty="0" smtClean="0">
                <a:latin typeface="Georgia" pitchFamily="18" charset="0"/>
              </a:rPr>
              <a:t>All claims </a:t>
            </a:r>
            <a:r>
              <a:rPr lang="en-US" sz="2200" dirty="0">
                <a:latin typeface="Georgia" pitchFamily="18" charset="0"/>
              </a:rPr>
              <a:t>challenged and grounds on which the challenge to each claim is </a:t>
            </a:r>
            <a:r>
              <a:rPr lang="en-US" sz="2200" dirty="0" smtClean="0">
                <a:latin typeface="Georgia" pitchFamily="18" charset="0"/>
              </a:rPr>
              <a:t>based; </a:t>
            </a:r>
          </a:p>
          <a:p>
            <a:pPr>
              <a:spcBef>
                <a:spcPts val="1200"/>
              </a:spcBef>
            </a:pPr>
            <a:r>
              <a:rPr lang="en-US" sz="2200" dirty="0" smtClean="0">
                <a:latin typeface="Georgia" pitchFamily="18" charset="0"/>
              </a:rPr>
              <a:t>Claim </a:t>
            </a:r>
            <a:r>
              <a:rPr lang="en-US" sz="2200" dirty="0">
                <a:latin typeface="Georgia" pitchFamily="18" charset="0"/>
              </a:rPr>
              <a:t>construction and </a:t>
            </a:r>
            <a:r>
              <a:rPr lang="en-US" sz="2200" dirty="0" smtClean="0">
                <a:latin typeface="Georgia" pitchFamily="18" charset="0"/>
              </a:rPr>
              <a:t>how </a:t>
            </a:r>
            <a:r>
              <a:rPr lang="en-US" sz="2200" dirty="0">
                <a:latin typeface="Georgia" pitchFamily="18" charset="0"/>
              </a:rPr>
              <a:t>the construed claim is unpatentable based on the grounds </a:t>
            </a:r>
            <a:r>
              <a:rPr lang="en-US" sz="2200" dirty="0" smtClean="0">
                <a:latin typeface="Georgia" pitchFamily="18" charset="0"/>
              </a:rPr>
              <a:t>alleged;</a:t>
            </a:r>
          </a:p>
          <a:p>
            <a:pPr>
              <a:spcBef>
                <a:spcPts val="1200"/>
              </a:spcBef>
            </a:pPr>
            <a:r>
              <a:rPr lang="en-US" sz="2200" dirty="0" smtClean="0">
                <a:latin typeface="Georgia" pitchFamily="18" charset="0"/>
              </a:rPr>
              <a:t>Copies </a:t>
            </a:r>
            <a:r>
              <a:rPr lang="en-US" sz="2200" dirty="0">
                <a:latin typeface="Georgia" pitchFamily="18" charset="0"/>
              </a:rPr>
              <a:t>of evidence relied </a:t>
            </a:r>
            <a:r>
              <a:rPr lang="en-US" sz="2200" dirty="0" smtClean="0">
                <a:latin typeface="Georgia" pitchFamily="18" charset="0"/>
              </a:rPr>
              <a:t>upon;</a:t>
            </a:r>
          </a:p>
          <a:p>
            <a:pPr>
              <a:spcBef>
                <a:spcPts val="1200"/>
              </a:spcBef>
            </a:pPr>
            <a:r>
              <a:rPr lang="en-US" sz="2200" dirty="0" smtClean="0">
                <a:latin typeface="Georgia" pitchFamily="18" charset="0"/>
              </a:rPr>
              <a:t>Certification </a:t>
            </a:r>
            <a:r>
              <a:rPr lang="en-US" sz="2200" dirty="0">
                <a:latin typeface="Georgia" pitchFamily="18" charset="0"/>
              </a:rPr>
              <a:t>that the petitioner is not estopped from </a:t>
            </a:r>
            <a:r>
              <a:rPr lang="en-US" sz="2200" dirty="0" smtClean="0">
                <a:latin typeface="Georgia" pitchFamily="18" charset="0"/>
              </a:rPr>
              <a:t>proceeding; </a:t>
            </a:r>
          </a:p>
          <a:p>
            <a:pPr>
              <a:spcBef>
                <a:spcPts val="1200"/>
              </a:spcBef>
            </a:pPr>
            <a:r>
              <a:rPr lang="en-US" sz="2200" dirty="0">
                <a:latin typeface="Georgia" pitchFamily="18" charset="0"/>
              </a:rPr>
              <a:t>L</a:t>
            </a:r>
            <a:r>
              <a:rPr lang="en-US" sz="2200" dirty="0" smtClean="0">
                <a:latin typeface="Georgia" pitchFamily="18" charset="0"/>
              </a:rPr>
              <a:t>ead </a:t>
            </a:r>
            <a:r>
              <a:rPr lang="en-US" sz="2200" dirty="0">
                <a:latin typeface="Georgia" pitchFamily="18" charset="0"/>
              </a:rPr>
              <a:t>and backup counsel with contact </a:t>
            </a:r>
            <a:r>
              <a:rPr lang="en-US" sz="2200" dirty="0" smtClean="0">
                <a:latin typeface="Georgia" pitchFamily="18" charset="0"/>
              </a:rPr>
              <a:t>information; and</a:t>
            </a:r>
          </a:p>
          <a:p>
            <a:pPr>
              <a:spcBef>
                <a:spcPts val="1200"/>
              </a:spcBef>
            </a:pPr>
            <a:r>
              <a:rPr lang="en-US" sz="2200" dirty="0">
                <a:latin typeface="Georgia" pitchFamily="18" charset="0"/>
              </a:rPr>
              <a:t>F</a:t>
            </a:r>
            <a:r>
              <a:rPr lang="en-US" sz="2200" dirty="0" smtClean="0">
                <a:latin typeface="Georgia" pitchFamily="18" charset="0"/>
              </a:rPr>
              <a:t>ees </a:t>
            </a:r>
            <a:endParaRPr lang="en-US" sz="2200" dirty="0">
              <a:latin typeface="Georgia" pitchFamily="18" charset="0"/>
            </a:endParaRPr>
          </a:p>
          <a:p>
            <a:pPr>
              <a:spcBef>
                <a:spcPts val="1200"/>
              </a:spcBef>
            </a:pPr>
            <a:endParaRPr lang="en-US" sz="22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62</a:t>
            </a:fld>
            <a:endParaRPr lang="en-US" dirty="0"/>
          </a:p>
        </p:txBody>
      </p:sp>
    </p:spTree>
    <p:extLst>
      <p:ext uri="{BB962C8B-B14F-4D97-AF65-F5344CB8AC3E}">
        <p14:creationId xmlns:p14="http://schemas.microsoft.com/office/powerpoint/2010/main" val="133631011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sz="2700" b="1" dirty="0" smtClean="0"/>
              <a:t>Page Limits: Petition, Patent Owner Preliminary Response, and Patent Owner Response</a:t>
            </a:r>
            <a:endParaRPr lang="en-US" sz="2700" b="1" dirty="0"/>
          </a:p>
        </p:txBody>
      </p:sp>
      <p:sp>
        <p:nvSpPr>
          <p:cNvPr id="3" name="Content Placeholder 2"/>
          <p:cNvSpPr>
            <a:spLocks noGrp="1"/>
          </p:cNvSpPr>
          <p:nvPr>
            <p:ph idx="1"/>
          </p:nvPr>
        </p:nvSpPr>
        <p:spPr>
          <a:xfrm>
            <a:off x="685800" y="1752600"/>
            <a:ext cx="7848600" cy="4495800"/>
          </a:xfrm>
        </p:spPr>
        <p:txBody>
          <a:bodyPr/>
          <a:lstStyle/>
          <a:p>
            <a:r>
              <a:rPr lang="en-US" sz="2400" dirty="0" smtClean="0">
                <a:latin typeface="Georgia" pitchFamily="18" charset="0"/>
              </a:rPr>
              <a:t>80 pages for PGR</a:t>
            </a:r>
          </a:p>
          <a:p>
            <a:pPr marL="0" indent="0">
              <a:buNone/>
            </a:pPr>
            <a:endParaRPr lang="en-US" sz="2400" dirty="0" smtClean="0">
              <a:latin typeface="Georgia" pitchFamily="18" charset="0"/>
            </a:endParaRPr>
          </a:p>
          <a:p>
            <a:r>
              <a:rPr lang="en-US" sz="2400" dirty="0">
                <a:latin typeface="Georgia" pitchFamily="18" charset="0"/>
              </a:rPr>
              <a:t>6</a:t>
            </a:r>
            <a:r>
              <a:rPr lang="en-US" sz="2400" dirty="0" smtClean="0">
                <a:latin typeface="Georgia" pitchFamily="18" charset="0"/>
              </a:rPr>
              <a:t>0 pages for IPR</a:t>
            </a:r>
          </a:p>
          <a:p>
            <a:pPr marL="0" indent="0">
              <a:buNone/>
            </a:pPr>
            <a:endParaRPr lang="en-US" sz="2400" dirty="0" smtClean="0">
              <a:latin typeface="Georgia" pitchFamily="18" charset="0"/>
            </a:endParaRPr>
          </a:p>
          <a:p>
            <a:r>
              <a:rPr lang="en-US" sz="2400" dirty="0" smtClean="0">
                <a:latin typeface="Georgia" pitchFamily="18" charset="0"/>
              </a:rPr>
              <a:t>Claim charts included in page count, but single spacing is permitted</a:t>
            </a:r>
          </a:p>
          <a:p>
            <a:endParaRPr lang="en-US" sz="2400" dirty="0">
              <a:latin typeface="Georgia" pitchFamily="18" charset="0"/>
            </a:endParaRPr>
          </a:p>
          <a:p>
            <a:r>
              <a:rPr lang="en-US" sz="2400" dirty="0" smtClean="0">
                <a:latin typeface="Georgia" pitchFamily="18" charset="0"/>
              </a:rPr>
              <a:t>Statement of material facts is optional</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63</a:t>
            </a:fld>
            <a:endParaRPr lang="en-US" dirty="0"/>
          </a:p>
        </p:txBody>
      </p:sp>
    </p:spTree>
    <p:extLst>
      <p:ext uri="{BB962C8B-B14F-4D97-AF65-F5344CB8AC3E}">
        <p14:creationId xmlns:p14="http://schemas.microsoft.com/office/powerpoint/2010/main" val="312394715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b="1" dirty="0" smtClean="0"/>
              <a:t>Motion to Amend</a:t>
            </a:r>
            <a:endParaRPr lang="en-US" b="1" dirty="0"/>
          </a:p>
        </p:txBody>
      </p:sp>
      <p:sp>
        <p:nvSpPr>
          <p:cNvPr id="3" name="Content Placeholder 2"/>
          <p:cNvSpPr>
            <a:spLocks noGrp="1"/>
          </p:cNvSpPr>
          <p:nvPr>
            <p:ph idx="1"/>
          </p:nvPr>
        </p:nvSpPr>
        <p:spPr>
          <a:xfrm>
            <a:off x="533400" y="1676400"/>
            <a:ext cx="8229600" cy="4754563"/>
          </a:xfrm>
        </p:spPr>
        <p:txBody>
          <a:bodyPr/>
          <a:lstStyle/>
          <a:p>
            <a:pPr>
              <a:spcBef>
                <a:spcPts val="0"/>
              </a:spcBef>
            </a:pPr>
            <a:r>
              <a:rPr lang="en-US" sz="2400" dirty="0" smtClean="0">
                <a:latin typeface="Georgia" pitchFamily="18" charset="0"/>
              </a:rPr>
              <a:t>Authorization is not required to file the initial motion to amend, but conferring with the Board is required</a:t>
            </a:r>
          </a:p>
          <a:p>
            <a:pPr>
              <a:spcBef>
                <a:spcPts val="0"/>
              </a:spcBef>
            </a:pPr>
            <a:endParaRPr lang="en-US" sz="2400" b="1" dirty="0" smtClean="0">
              <a:solidFill>
                <a:srgbClr val="0000FF"/>
              </a:solidFill>
              <a:latin typeface="Georgia" pitchFamily="18" charset="0"/>
            </a:endParaRPr>
          </a:p>
          <a:p>
            <a:pPr>
              <a:spcBef>
                <a:spcPts val="900"/>
              </a:spcBef>
            </a:pPr>
            <a:r>
              <a:rPr lang="en-US" sz="2400" dirty="0" smtClean="0">
                <a:latin typeface="Georgia" pitchFamily="18" charset="0"/>
              </a:rPr>
              <a:t>May cancel any challenged claim and/or propose a reasonable number of substitute claims</a:t>
            </a:r>
          </a:p>
          <a:p>
            <a:pPr>
              <a:spcBef>
                <a:spcPts val="900"/>
              </a:spcBef>
            </a:pPr>
            <a:endParaRPr lang="en-US" sz="2400" dirty="0" smtClean="0">
              <a:latin typeface="Georgia" pitchFamily="18" charset="0"/>
            </a:endParaRPr>
          </a:p>
          <a:p>
            <a:pPr marL="342900" lvl="1" indent="-342900">
              <a:spcBef>
                <a:spcPts val="900"/>
              </a:spcBef>
              <a:buChar char="•"/>
            </a:pPr>
            <a:r>
              <a:rPr lang="en-US" sz="2400" dirty="0" smtClean="0">
                <a:latin typeface="Georgia" pitchFamily="18" charset="0"/>
              </a:rPr>
              <a:t>Additional motion may be authorized for good cause</a:t>
            </a:r>
            <a:endParaRPr lang="en-US" sz="2400" b="1" dirty="0" smtClean="0">
              <a:solidFill>
                <a:schemeClr val="accent2"/>
              </a:solidFill>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64</a:t>
            </a:fld>
            <a:endParaRPr lang="en-US" dirty="0"/>
          </a:p>
        </p:txBody>
      </p:sp>
    </p:spTree>
    <p:extLst>
      <p:ext uri="{BB962C8B-B14F-4D97-AF65-F5344CB8AC3E}">
        <p14:creationId xmlns:p14="http://schemas.microsoft.com/office/powerpoint/2010/main" val="3058890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sz="3600" b="1" dirty="0" smtClean="0"/>
              <a:t>Types of Discovery</a:t>
            </a:r>
            <a:endParaRPr lang="en-US" sz="3600" b="1" dirty="0"/>
          </a:p>
        </p:txBody>
      </p:sp>
      <p:sp>
        <p:nvSpPr>
          <p:cNvPr id="3" name="Content Placeholder 2"/>
          <p:cNvSpPr>
            <a:spLocks noGrp="1"/>
          </p:cNvSpPr>
          <p:nvPr>
            <p:ph idx="1"/>
          </p:nvPr>
        </p:nvSpPr>
        <p:spPr>
          <a:xfrm>
            <a:off x="685800" y="1752600"/>
            <a:ext cx="8305800" cy="4572000"/>
          </a:xfrm>
        </p:spPr>
        <p:txBody>
          <a:bodyPr/>
          <a:lstStyle/>
          <a:p>
            <a:r>
              <a:rPr lang="en-US" sz="2400" dirty="0" smtClean="0">
                <a:latin typeface="Georgia" pitchFamily="18" charset="0"/>
              </a:rPr>
              <a:t>Parties may agree to discovery between themselves</a:t>
            </a:r>
          </a:p>
          <a:p>
            <a:endParaRPr lang="en-US" sz="2400" dirty="0">
              <a:latin typeface="Georgia" pitchFamily="18" charset="0"/>
            </a:endParaRPr>
          </a:p>
          <a:p>
            <a:r>
              <a:rPr lang="en-US" sz="2400" dirty="0" smtClean="0">
                <a:latin typeface="Georgia" pitchFamily="18" charset="0"/>
              </a:rPr>
              <a:t>Discovery otherwise divided into 3 types:</a:t>
            </a:r>
          </a:p>
          <a:p>
            <a:pPr lvl="1"/>
            <a:r>
              <a:rPr lang="en-US" sz="2400" dirty="0" smtClean="0">
                <a:latin typeface="Georgia" pitchFamily="18" charset="0"/>
              </a:rPr>
              <a:t>mandatory initial disclosures;</a:t>
            </a:r>
          </a:p>
          <a:p>
            <a:pPr lvl="1"/>
            <a:r>
              <a:rPr lang="en-US" sz="2400" dirty="0">
                <a:latin typeface="Georgia" pitchFamily="18" charset="0"/>
              </a:rPr>
              <a:t>r</a:t>
            </a:r>
            <a:r>
              <a:rPr lang="en-US" sz="2400" dirty="0" smtClean="0">
                <a:latin typeface="Georgia" pitchFamily="18" charset="0"/>
              </a:rPr>
              <a:t>outine; and </a:t>
            </a:r>
          </a:p>
          <a:p>
            <a:pPr lvl="1"/>
            <a:r>
              <a:rPr lang="en-US" sz="2400" dirty="0" smtClean="0">
                <a:latin typeface="Georgia" pitchFamily="18" charset="0"/>
              </a:rPr>
              <a:t>discretionary</a:t>
            </a:r>
            <a:endParaRPr lang="en-US" sz="2400" dirty="0">
              <a:latin typeface="Georgia" pitchFamily="18" charset="0"/>
            </a:endParaRPr>
          </a:p>
          <a:p>
            <a:pPr marL="0" indent="0">
              <a:buNone/>
            </a:pPr>
            <a:endParaRPr lang="en-US" sz="2400" dirty="0" smtClean="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65</a:t>
            </a:fld>
            <a:endParaRPr lang="en-US" dirty="0"/>
          </a:p>
        </p:txBody>
      </p:sp>
    </p:spTree>
    <p:extLst>
      <p:ext uri="{BB962C8B-B14F-4D97-AF65-F5344CB8AC3E}">
        <p14:creationId xmlns:p14="http://schemas.microsoft.com/office/powerpoint/2010/main" val="221426419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sz="3600" b="1" dirty="0" smtClean="0"/>
              <a:t>Scope of Discovery</a:t>
            </a:r>
            <a:endParaRPr lang="en-US" sz="3600" b="1" dirty="0"/>
          </a:p>
        </p:txBody>
      </p:sp>
      <p:sp>
        <p:nvSpPr>
          <p:cNvPr id="3" name="Content Placeholder 2"/>
          <p:cNvSpPr>
            <a:spLocks noGrp="1"/>
          </p:cNvSpPr>
          <p:nvPr>
            <p:ph idx="1"/>
          </p:nvPr>
        </p:nvSpPr>
        <p:spPr>
          <a:xfrm>
            <a:off x="685800" y="1752600"/>
            <a:ext cx="8305800" cy="4572000"/>
          </a:xfrm>
        </p:spPr>
        <p:txBody>
          <a:bodyPr/>
          <a:lstStyle/>
          <a:p>
            <a:r>
              <a:rPr lang="en-US" sz="2400" dirty="0" smtClean="0">
                <a:latin typeface="Georgia" pitchFamily="18" charset="0"/>
              </a:rPr>
              <a:t>Routine discovery:</a:t>
            </a:r>
            <a:endParaRPr lang="en-US" sz="2400" dirty="0">
              <a:latin typeface="Georgia" pitchFamily="18" charset="0"/>
            </a:endParaRPr>
          </a:p>
          <a:p>
            <a:pPr lvl="1"/>
            <a:r>
              <a:rPr lang="en-US" sz="2400" dirty="0" smtClean="0">
                <a:latin typeface="Georgia" pitchFamily="18" charset="0"/>
              </a:rPr>
              <a:t>Cited documents;</a:t>
            </a:r>
          </a:p>
          <a:p>
            <a:pPr lvl="1"/>
            <a:r>
              <a:rPr lang="en-US" sz="2400" dirty="0" smtClean="0">
                <a:latin typeface="Georgia" pitchFamily="18" charset="0"/>
              </a:rPr>
              <a:t>Cross-examination for submitted testimony; and</a:t>
            </a:r>
          </a:p>
          <a:p>
            <a:pPr lvl="1"/>
            <a:r>
              <a:rPr lang="en-US" sz="2400" dirty="0" smtClean="0">
                <a:latin typeface="Georgia" pitchFamily="18" charset="0"/>
              </a:rPr>
              <a:t>Information inconsistent with positions advanced during the proceeding</a:t>
            </a:r>
          </a:p>
          <a:p>
            <a:pPr marL="914400" lvl="2" indent="0">
              <a:buNone/>
            </a:pPr>
            <a:endParaRPr lang="en-US" dirty="0" smtClean="0">
              <a:latin typeface="Georgia" pitchFamily="18" charset="0"/>
            </a:endParaRPr>
          </a:p>
          <a:p>
            <a:pPr marL="400050"/>
            <a:r>
              <a:rPr lang="en-US" sz="2400" dirty="0" smtClean="0">
                <a:latin typeface="Georgia" pitchFamily="18" charset="0"/>
              </a:rPr>
              <a:t>Discretionary discovery by request upon a showing of:</a:t>
            </a:r>
          </a:p>
          <a:p>
            <a:pPr lvl="1"/>
            <a:r>
              <a:rPr lang="en-US" sz="2400" dirty="0">
                <a:latin typeface="Georgia" pitchFamily="18" charset="0"/>
              </a:rPr>
              <a:t>PGR:  Good cause</a:t>
            </a:r>
          </a:p>
          <a:p>
            <a:pPr lvl="1"/>
            <a:r>
              <a:rPr lang="en-US" sz="2400" dirty="0" smtClean="0">
                <a:latin typeface="Georgia" pitchFamily="18" charset="0"/>
              </a:rPr>
              <a:t>IPR:  Interests of justice </a:t>
            </a:r>
          </a:p>
          <a:p>
            <a:pPr marL="0" indent="0">
              <a:buNone/>
            </a:pPr>
            <a:endParaRPr lang="en-US" sz="2400"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66</a:t>
            </a:fld>
            <a:endParaRPr lang="en-US" dirty="0"/>
          </a:p>
        </p:txBody>
      </p:sp>
    </p:spTree>
    <p:extLst>
      <p:ext uri="{BB962C8B-B14F-4D97-AF65-F5344CB8AC3E}">
        <p14:creationId xmlns:p14="http://schemas.microsoft.com/office/powerpoint/2010/main" val="307066230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sz="3600" b="1" dirty="0" smtClean="0"/>
              <a:t>Supplemental Information</a:t>
            </a:r>
            <a:endParaRPr lang="en-US" sz="3600" b="1" dirty="0"/>
          </a:p>
        </p:txBody>
      </p:sp>
      <p:sp>
        <p:nvSpPr>
          <p:cNvPr id="3" name="Content Placeholder 2"/>
          <p:cNvSpPr>
            <a:spLocks noGrp="1"/>
          </p:cNvSpPr>
          <p:nvPr>
            <p:ph idx="1"/>
          </p:nvPr>
        </p:nvSpPr>
        <p:spPr>
          <a:xfrm>
            <a:off x="381000" y="1752600"/>
            <a:ext cx="8458200" cy="4449763"/>
          </a:xfrm>
        </p:spPr>
        <p:txBody>
          <a:bodyPr/>
          <a:lstStyle/>
          <a:p>
            <a:pPr>
              <a:spcBef>
                <a:spcPts val="1200"/>
              </a:spcBef>
            </a:pPr>
            <a:r>
              <a:rPr lang="en-US" sz="2200" dirty="0">
                <a:latin typeface="Georgia" pitchFamily="18" charset="0"/>
              </a:rPr>
              <a:t>R</a:t>
            </a:r>
            <a:r>
              <a:rPr lang="en-US" sz="2200" dirty="0" smtClean="0">
                <a:latin typeface="Georgia" pitchFamily="18" charset="0"/>
              </a:rPr>
              <a:t>equest for the authorization to file a motion to submit supplemental information must be made within 1 month after institution</a:t>
            </a:r>
          </a:p>
          <a:p>
            <a:pPr marL="0" indent="0">
              <a:spcBef>
                <a:spcPts val="1200"/>
              </a:spcBef>
              <a:buNone/>
            </a:pPr>
            <a:endParaRPr lang="en-US" sz="2200" dirty="0" smtClean="0">
              <a:latin typeface="Georgia" pitchFamily="18" charset="0"/>
            </a:endParaRPr>
          </a:p>
          <a:p>
            <a:pPr>
              <a:spcBef>
                <a:spcPts val="1200"/>
              </a:spcBef>
            </a:pPr>
            <a:r>
              <a:rPr lang="en-US" sz="2200" dirty="0">
                <a:latin typeface="Georgia" pitchFamily="18" charset="0"/>
              </a:rPr>
              <a:t>M</a:t>
            </a:r>
            <a:r>
              <a:rPr lang="en-US" sz="2200" dirty="0" smtClean="0">
                <a:latin typeface="Georgia" pitchFamily="18" charset="0"/>
              </a:rPr>
              <a:t>ust be relevant to a claim for which the trial has been instituted</a:t>
            </a:r>
          </a:p>
          <a:p>
            <a:pPr marL="0" indent="0">
              <a:spcBef>
                <a:spcPts val="1200"/>
              </a:spcBef>
              <a:buNone/>
            </a:pPr>
            <a:endParaRPr lang="en-US" sz="2200" dirty="0" smtClean="0">
              <a:latin typeface="Georgia" pitchFamily="18" charset="0"/>
            </a:endParaRPr>
          </a:p>
          <a:p>
            <a:pPr>
              <a:spcBef>
                <a:spcPts val="1200"/>
              </a:spcBef>
            </a:pPr>
            <a:r>
              <a:rPr lang="en-US" sz="2200" dirty="0" smtClean="0">
                <a:latin typeface="Georgia" pitchFamily="18" charset="0"/>
              </a:rPr>
              <a:t>Any supplemental information filed </a:t>
            </a:r>
            <a:r>
              <a:rPr lang="en-US" sz="2200" dirty="0">
                <a:latin typeface="Georgia" pitchFamily="18" charset="0"/>
              </a:rPr>
              <a:t>later than </a:t>
            </a:r>
            <a:r>
              <a:rPr lang="en-US" sz="2200" dirty="0" smtClean="0">
                <a:latin typeface="Georgia" pitchFamily="18" charset="0"/>
              </a:rPr>
              <a:t>1 month </a:t>
            </a:r>
            <a:r>
              <a:rPr lang="en-US" sz="2200" dirty="0">
                <a:latin typeface="Georgia" pitchFamily="18" charset="0"/>
              </a:rPr>
              <a:t>after institution </a:t>
            </a:r>
            <a:r>
              <a:rPr lang="en-US" sz="2200" dirty="0" smtClean="0">
                <a:latin typeface="Georgia" pitchFamily="18" charset="0"/>
              </a:rPr>
              <a:t>must show why the supplemental information reasonably could not have been obtained earlier and that consideration of the information would be in the </a:t>
            </a:r>
            <a:br>
              <a:rPr lang="en-US" sz="2200" dirty="0" smtClean="0">
                <a:latin typeface="Georgia" pitchFamily="18" charset="0"/>
              </a:rPr>
            </a:br>
            <a:r>
              <a:rPr lang="en-US" sz="2200" dirty="0" smtClean="0">
                <a:latin typeface="Georgia" pitchFamily="18" charset="0"/>
              </a:rPr>
              <a:t>interests-of-justice</a:t>
            </a:r>
          </a:p>
        </p:txBody>
      </p:sp>
      <p:sp>
        <p:nvSpPr>
          <p:cNvPr id="4" name="Slide Number Placeholder 3"/>
          <p:cNvSpPr>
            <a:spLocks noGrp="1"/>
          </p:cNvSpPr>
          <p:nvPr>
            <p:ph type="sldNum" sz="quarter" idx="12"/>
          </p:nvPr>
        </p:nvSpPr>
        <p:spPr/>
        <p:txBody>
          <a:bodyPr/>
          <a:lstStyle/>
          <a:p>
            <a:fld id="{A322D79F-CF7F-4B2C-8D18-CCF7B0536F99}" type="slidenum">
              <a:rPr lang="en-US" smtClean="0"/>
              <a:t>67</a:t>
            </a:fld>
            <a:endParaRPr lang="en-US" dirty="0"/>
          </a:p>
        </p:txBody>
      </p:sp>
    </p:spTree>
    <p:extLst>
      <p:ext uri="{BB962C8B-B14F-4D97-AF65-F5344CB8AC3E}">
        <p14:creationId xmlns:p14="http://schemas.microsoft.com/office/powerpoint/2010/main" val="181211714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b="1" dirty="0" smtClean="0"/>
              <a:t>Settlement</a:t>
            </a:r>
            <a:endParaRPr lang="en-US" b="1" dirty="0"/>
          </a:p>
        </p:txBody>
      </p:sp>
      <p:sp>
        <p:nvSpPr>
          <p:cNvPr id="3" name="Content Placeholder 2"/>
          <p:cNvSpPr>
            <a:spLocks noGrp="1"/>
          </p:cNvSpPr>
          <p:nvPr>
            <p:ph idx="1"/>
          </p:nvPr>
        </p:nvSpPr>
        <p:spPr>
          <a:xfrm>
            <a:off x="457200" y="1828800"/>
            <a:ext cx="8382000" cy="4525963"/>
          </a:xfrm>
        </p:spPr>
        <p:txBody>
          <a:bodyPr/>
          <a:lstStyle/>
          <a:p>
            <a:pPr>
              <a:spcBef>
                <a:spcPts val="0"/>
              </a:spcBef>
              <a:spcAft>
                <a:spcPts val="0"/>
              </a:spcAft>
            </a:pPr>
            <a:r>
              <a:rPr lang="en-US" dirty="0">
                <a:latin typeface="Georgia" pitchFamily="18" charset="0"/>
              </a:rPr>
              <a:t>T</a:t>
            </a:r>
            <a:r>
              <a:rPr lang="en-US" dirty="0" smtClean="0">
                <a:latin typeface="Georgia" pitchFamily="18" charset="0"/>
              </a:rPr>
              <a:t>erminates </a:t>
            </a:r>
            <a:r>
              <a:rPr lang="en-US" dirty="0">
                <a:latin typeface="Georgia" pitchFamily="18" charset="0"/>
              </a:rPr>
              <a:t>the proceeding with respect to the </a:t>
            </a:r>
            <a:r>
              <a:rPr lang="en-US" dirty="0" smtClean="0">
                <a:latin typeface="Georgia" pitchFamily="18" charset="0"/>
              </a:rPr>
              <a:t>petitioner</a:t>
            </a:r>
          </a:p>
          <a:p>
            <a:pPr marL="0" indent="0">
              <a:spcBef>
                <a:spcPts val="0"/>
              </a:spcBef>
              <a:spcAft>
                <a:spcPts val="0"/>
              </a:spcAft>
              <a:buNone/>
            </a:pPr>
            <a:r>
              <a:rPr lang="en-US" dirty="0" smtClean="0">
                <a:latin typeface="Georgia" pitchFamily="18" charset="0"/>
              </a:rPr>
              <a:t> </a:t>
            </a:r>
          </a:p>
          <a:p>
            <a:pPr>
              <a:spcBef>
                <a:spcPts val="0"/>
              </a:spcBef>
              <a:spcAft>
                <a:spcPts val="0"/>
              </a:spcAft>
            </a:pPr>
            <a:r>
              <a:rPr lang="en-US" dirty="0" smtClean="0">
                <a:latin typeface="Georgia" pitchFamily="18" charset="0"/>
              </a:rPr>
              <a:t>Board </a:t>
            </a:r>
            <a:r>
              <a:rPr lang="en-US" dirty="0">
                <a:latin typeface="Georgia" pitchFamily="18" charset="0"/>
              </a:rPr>
              <a:t>may terminate the proceeding or issue a final written </a:t>
            </a:r>
            <a:r>
              <a:rPr lang="en-US" dirty="0" smtClean="0">
                <a:latin typeface="Georgia" pitchFamily="18" charset="0"/>
              </a:rPr>
              <a:t>decision</a:t>
            </a:r>
            <a:endParaRPr lang="en-US"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68</a:t>
            </a:fld>
            <a:endParaRPr lang="en-US" dirty="0"/>
          </a:p>
        </p:txBody>
      </p:sp>
    </p:spTree>
    <p:extLst>
      <p:ext uri="{BB962C8B-B14F-4D97-AF65-F5344CB8AC3E}">
        <p14:creationId xmlns:p14="http://schemas.microsoft.com/office/powerpoint/2010/main" val="299017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b="1" dirty="0" smtClean="0"/>
              <a:t>Final Decision and Request for Rehearing</a:t>
            </a:r>
            <a:endParaRPr lang="en-US" b="1" dirty="0"/>
          </a:p>
        </p:txBody>
      </p:sp>
      <p:sp>
        <p:nvSpPr>
          <p:cNvPr id="3" name="Content Placeholder 2"/>
          <p:cNvSpPr>
            <a:spLocks noGrp="1"/>
          </p:cNvSpPr>
          <p:nvPr>
            <p:ph idx="1"/>
          </p:nvPr>
        </p:nvSpPr>
        <p:spPr>
          <a:xfrm>
            <a:off x="381000" y="1676400"/>
            <a:ext cx="8305800" cy="4221163"/>
          </a:xfrm>
        </p:spPr>
        <p:txBody>
          <a:bodyPr/>
          <a:lstStyle/>
          <a:p>
            <a:pPr>
              <a:spcBef>
                <a:spcPts val="0"/>
              </a:spcBef>
              <a:spcAft>
                <a:spcPts val="1200"/>
              </a:spcAft>
            </a:pPr>
            <a:r>
              <a:rPr lang="en-US" sz="2200" dirty="0" smtClean="0">
                <a:latin typeface="Georgia" pitchFamily="18" charset="0"/>
              </a:rPr>
              <a:t>Board will issue a final written decision that addresses the patentability of any claim for which a trial is instituted and any new claim added</a:t>
            </a:r>
          </a:p>
          <a:p>
            <a:pPr marL="0" indent="0">
              <a:spcBef>
                <a:spcPts val="0"/>
              </a:spcBef>
              <a:spcAft>
                <a:spcPts val="1200"/>
              </a:spcAft>
              <a:buNone/>
            </a:pPr>
            <a:endParaRPr lang="en-US" sz="2200" dirty="0" smtClean="0">
              <a:latin typeface="Georgia" pitchFamily="18" charset="0"/>
            </a:endParaRPr>
          </a:p>
          <a:p>
            <a:pPr>
              <a:spcBef>
                <a:spcPts val="0"/>
              </a:spcBef>
              <a:spcAft>
                <a:spcPts val="0"/>
              </a:spcAft>
            </a:pPr>
            <a:r>
              <a:rPr lang="en-US" sz="2200" dirty="0" smtClean="0">
                <a:latin typeface="Georgia" pitchFamily="18" charset="0"/>
              </a:rPr>
              <a:t>Request for rehearing possible:</a:t>
            </a:r>
          </a:p>
          <a:p>
            <a:pPr lvl="1">
              <a:spcBef>
                <a:spcPts val="0"/>
              </a:spcBef>
              <a:spcAft>
                <a:spcPts val="0"/>
              </a:spcAft>
            </a:pPr>
            <a:r>
              <a:rPr lang="en-US" sz="2200" dirty="0" smtClean="0">
                <a:latin typeface="Georgia" pitchFamily="18" charset="0"/>
              </a:rPr>
              <a:t>14 days of the entry of a non-final decision or a decision to institute a trial; or </a:t>
            </a:r>
          </a:p>
          <a:p>
            <a:pPr lvl="1">
              <a:spcBef>
                <a:spcPts val="0"/>
              </a:spcBef>
              <a:spcAft>
                <a:spcPts val="0"/>
              </a:spcAft>
            </a:pPr>
            <a:r>
              <a:rPr lang="en-US" sz="2200" dirty="0" smtClean="0">
                <a:latin typeface="Georgia" pitchFamily="18" charset="0"/>
              </a:rPr>
              <a:t>within 30 days of the entry of a final decision or a decision not to institute a trial</a:t>
            </a:r>
          </a:p>
          <a:p>
            <a:pPr marL="0" indent="0">
              <a:spcBef>
                <a:spcPts val="0"/>
              </a:spcBef>
              <a:spcAft>
                <a:spcPts val="1200"/>
              </a:spcAft>
              <a:buNone/>
            </a:pPr>
            <a:endParaRPr lang="en-US" sz="2200" dirty="0" smtClean="0">
              <a:latin typeface="Georgia" pitchFamily="18" charset="0"/>
            </a:endParaRPr>
          </a:p>
          <a:p>
            <a:pPr>
              <a:spcBef>
                <a:spcPts val="0"/>
              </a:spcBef>
              <a:spcAft>
                <a:spcPts val="1200"/>
              </a:spcAft>
            </a:pPr>
            <a:r>
              <a:rPr lang="en-US" sz="2200" dirty="0" smtClean="0">
                <a:latin typeface="Georgia" pitchFamily="18" charset="0"/>
              </a:rPr>
              <a:t>Party dissatisfied with the final written decision may appeal to the Federal Circuit  </a:t>
            </a:r>
          </a:p>
          <a:p>
            <a:pPr marL="0" indent="0">
              <a:spcBef>
                <a:spcPts val="1200"/>
              </a:spcBef>
              <a:buNone/>
            </a:pPr>
            <a:endParaRPr lang="en-US" sz="2200" dirty="0"/>
          </a:p>
        </p:txBody>
      </p:sp>
      <p:sp>
        <p:nvSpPr>
          <p:cNvPr id="4" name="Slide Number Placeholder 3"/>
          <p:cNvSpPr>
            <a:spLocks noGrp="1"/>
          </p:cNvSpPr>
          <p:nvPr>
            <p:ph type="sldNum" sz="quarter" idx="12"/>
          </p:nvPr>
        </p:nvSpPr>
        <p:spPr/>
        <p:txBody>
          <a:bodyPr/>
          <a:lstStyle/>
          <a:p>
            <a:fld id="{A322D79F-CF7F-4B2C-8D18-CCF7B0536F99}" type="slidenum">
              <a:rPr lang="en-US" smtClean="0"/>
              <a:t>69</a:t>
            </a:fld>
            <a:endParaRPr lang="en-US" dirty="0"/>
          </a:p>
        </p:txBody>
      </p:sp>
    </p:spTree>
    <p:extLst>
      <p:ext uri="{BB962C8B-B14F-4D97-AF65-F5344CB8AC3E}">
        <p14:creationId xmlns:p14="http://schemas.microsoft.com/office/powerpoint/2010/main" val="39561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600" b="1" dirty="0" smtClean="0"/>
              <a:t>AIA Impact on Old 35 U.S.C. 102</a:t>
            </a:r>
            <a:endParaRPr lang="en-US" sz="3600" b="1" dirty="0"/>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1599039844"/>
              </p:ext>
            </p:extLst>
          </p:nvPr>
        </p:nvGraphicFramePr>
        <p:xfrm>
          <a:off x="304800" y="1676400"/>
          <a:ext cx="8191500" cy="5004220"/>
        </p:xfrm>
        <a:graphic>
          <a:graphicData uri="http://schemas.openxmlformats.org/drawingml/2006/table">
            <a:tbl>
              <a:tblPr firstRow="1" bandRow="1">
                <a:effectLst>
                  <a:innerShdw blurRad="114300">
                    <a:prstClr val="black"/>
                  </a:innerShdw>
                </a:effectLst>
                <a:tableStyleId>{93296810-A885-4BE3-A3E7-6D5BEEA58F35}</a:tableStyleId>
              </a:tblPr>
              <a:tblGrid>
                <a:gridCol w="6538170"/>
                <a:gridCol w="1653330"/>
              </a:tblGrid>
              <a:tr h="435538">
                <a:tc>
                  <a:txBody>
                    <a:bodyPr/>
                    <a:lstStyle/>
                    <a:p>
                      <a:r>
                        <a:rPr lang="en-US" sz="1200" dirty="0" smtClean="0">
                          <a:solidFill>
                            <a:srgbClr val="FFFF00"/>
                          </a:solidFill>
                        </a:rPr>
                        <a:t>Pre-AIA 35 U.S.C. 102  </a:t>
                      </a:r>
                    </a:p>
                    <a:p>
                      <a:r>
                        <a:rPr lang="en-US" sz="1200" dirty="0" smtClean="0">
                          <a:solidFill>
                            <a:srgbClr val="FFFF00"/>
                          </a:solidFill>
                        </a:rPr>
                        <a:t>A</a:t>
                      </a:r>
                      <a:r>
                        <a:rPr lang="en-US" sz="1200" baseline="0" dirty="0" smtClean="0">
                          <a:solidFill>
                            <a:srgbClr val="FFFF00"/>
                          </a:solidFill>
                        </a:rPr>
                        <a:t> person shall be entitled to a patent unless—</a:t>
                      </a:r>
                      <a:endParaRPr lang="en-US" sz="1200" dirty="0">
                        <a:solidFill>
                          <a:srgbClr val="FFFF00"/>
                        </a:solidFill>
                      </a:endParaRPr>
                    </a:p>
                  </a:txBody>
                  <a:tcPr/>
                </a:tc>
                <a:tc>
                  <a:txBody>
                    <a:bodyPr/>
                    <a:lstStyle/>
                    <a:p>
                      <a:pPr algn="ctr"/>
                      <a:r>
                        <a:rPr lang="en-US" sz="1200" baseline="0" dirty="0" smtClean="0">
                          <a:solidFill>
                            <a:srgbClr val="FFFF00"/>
                          </a:solidFill>
                        </a:rPr>
                        <a:t>AIA 35 U.S.C. 102</a:t>
                      </a:r>
                    </a:p>
                    <a:p>
                      <a:pPr algn="ctr"/>
                      <a:r>
                        <a:rPr lang="en-US" sz="1200" baseline="0" dirty="0" smtClean="0">
                          <a:solidFill>
                            <a:srgbClr val="FFFF00"/>
                          </a:solidFill>
                        </a:rPr>
                        <a:t>Correspondence</a:t>
                      </a:r>
                    </a:p>
                  </a:txBody>
                  <a:tcPr/>
                </a:tc>
              </a:tr>
              <a:tr h="391985">
                <a:tc>
                  <a:txBody>
                    <a:bodyPr/>
                    <a:lstStyle/>
                    <a:p>
                      <a:r>
                        <a:rPr lang="en-US" sz="1200" b="1" dirty="0" smtClean="0"/>
                        <a:t>(a)</a:t>
                      </a:r>
                      <a:r>
                        <a:rPr lang="en-US" sz="1200" b="1" baseline="0" dirty="0" smtClean="0"/>
                        <a:t> </a:t>
                      </a:r>
                      <a:r>
                        <a:rPr lang="en-US" sz="900" baseline="0" dirty="0" smtClean="0"/>
                        <a:t>the invention was known or used by others in this country, or patented or described in a printed publication in this or a foreign country, before the invention thereof by the applicant for patent, or</a:t>
                      </a:r>
                      <a:endParaRPr lang="en-US" sz="900" dirty="0"/>
                    </a:p>
                  </a:txBody>
                  <a:tcPr/>
                </a:tc>
                <a:tc rowSpan="2">
                  <a:txBody>
                    <a:bodyPr/>
                    <a:lstStyle/>
                    <a:p>
                      <a:pPr algn="ctr"/>
                      <a:r>
                        <a:rPr lang="en-US" sz="1100" dirty="0" smtClean="0"/>
                        <a:t>102(a)(1)</a:t>
                      </a:r>
                      <a:endParaRPr lang="en-US" sz="1100" dirty="0"/>
                    </a:p>
                  </a:txBody>
                  <a:tcPr/>
                </a:tc>
              </a:tr>
              <a:tr h="391985">
                <a:tc>
                  <a:txBody>
                    <a:bodyPr/>
                    <a:lstStyle/>
                    <a:p>
                      <a:r>
                        <a:rPr lang="en-US" sz="1200" b="1" dirty="0" smtClean="0"/>
                        <a:t>(b) </a:t>
                      </a:r>
                      <a:r>
                        <a:rPr lang="en-US" sz="900" dirty="0" smtClean="0"/>
                        <a:t>The invention was patented or described in</a:t>
                      </a:r>
                      <a:r>
                        <a:rPr lang="en-US" sz="900" baseline="0" dirty="0" smtClean="0"/>
                        <a:t> a printed publication in this or a foreign country or in public use or on sale in this country, more than one year prior to the date of the application for patent in the United States, or</a:t>
                      </a:r>
                      <a:endParaRPr lang="en-US" sz="900" dirty="0"/>
                    </a:p>
                  </a:txBody>
                  <a:tcPr/>
                </a:tc>
                <a:tc vMerge="1">
                  <a:txBody>
                    <a:bodyPr/>
                    <a:lstStyle/>
                    <a:p>
                      <a:endParaRPr lang="en-US" dirty="0"/>
                    </a:p>
                  </a:txBody>
                  <a:tcPr/>
                </a:tc>
              </a:tr>
              <a:tr h="353270">
                <a:tc>
                  <a:txBody>
                    <a:bodyPr/>
                    <a:lstStyle/>
                    <a:p>
                      <a:r>
                        <a:rPr lang="en-US" sz="1200" b="1" dirty="0" smtClean="0"/>
                        <a:t>(c)</a:t>
                      </a:r>
                      <a:r>
                        <a:rPr lang="en-US" sz="900" baseline="0" dirty="0" smtClean="0"/>
                        <a:t> He has abandoned the invention, or</a:t>
                      </a:r>
                      <a:endParaRPr lang="en-US" sz="900" dirty="0"/>
                    </a:p>
                  </a:txBody>
                  <a:tcPr/>
                </a:tc>
                <a:tc rowSpan="2">
                  <a:txBody>
                    <a:bodyPr/>
                    <a:lstStyle/>
                    <a:p>
                      <a:pPr algn="ctr"/>
                      <a:r>
                        <a:rPr lang="en-US" sz="1100" dirty="0" smtClean="0"/>
                        <a:t>No corresponding</a:t>
                      </a:r>
                      <a:r>
                        <a:rPr lang="en-US" sz="1100" baseline="0" dirty="0" smtClean="0"/>
                        <a:t> provision</a:t>
                      </a:r>
                      <a:endParaRPr lang="en-US" sz="1100" dirty="0"/>
                    </a:p>
                    <a:p>
                      <a:pPr algn="ctr"/>
                      <a:endParaRPr lang="en-US" sz="1100" dirty="0"/>
                    </a:p>
                  </a:txBody>
                  <a:tcPr/>
                </a:tc>
              </a:tr>
              <a:tr h="653308">
                <a:tc>
                  <a:txBody>
                    <a:bodyPr/>
                    <a:lstStyle/>
                    <a:p>
                      <a:r>
                        <a:rPr lang="en-US" sz="1200" b="1" dirty="0" smtClean="0"/>
                        <a:t>(d)</a:t>
                      </a:r>
                      <a:r>
                        <a:rPr lang="en-US" sz="900" dirty="0" smtClean="0"/>
                        <a:t> The invention</a:t>
                      </a:r>
                      <a:r>
                        <a:rPr lang="en-US" sz="900" baseline="0" dirty="0" smtClean="0"/>
                        <a:t> was first patented or caused to be patented, or was the subject of an inventor’s certificate, by the applicant or his legal representatives or assigns in a foreign country prior to the date of the application for patent in this country on an application for patent or inventor’s certificate filed more than twelve months before the filing date of the application in the United States, or</a:t>
                      </a:r>
                      <a:endParaRPr lang="en-US" sz="900" dirty="0"/>
                    </a:p>
                  </a:txBody>
                  <a:tcPr/>
                </a:tc>
                <a:tc vMerge="1">
                  <a:txBody>
                    <a:bodyPr/>
                    <a:lstStyle/>
                    <a:p>
                      <a:pPr algn="ctr"/>
                      <a:endParaRPr lang="en-US" sz="1100" dirty="0"/>
                    </a:p>
                  </a:txBody>
                  <a:tcPr/>
                </a:tc>
              </a:tr>
              <a:tr h="1045292">
                <a:tc>
                  <a:txBody>
                    <a:bodyPr/>
                    <a:lstStyle/>
                    <a:p>
                      <a:r>
                        <a:rPr lang="en-US" sz="1200" b="1" dirty="0" smtClean="0"/>
                        <a:t>(e) </a:t>
                      </a:r>
                      <a:r>
                        <a:rPr lang="en-US" sz="900" dirty="0" smtClean="0"/>
                        <a:t>The invention</a:t>
                      </a:r>
                      <a:r>
                        <a:rPr lang="en-US" sz="900" baseline="0" dirty="0" smtClean="0"/>
                        <a:t> was described in</a:t>
                      </a:r>
                    </a:p>
                    <a:p>
                      <a:pPr marL="342900" indent="-342900">
                        <a:buAutoNum type="arabicParenBoth"/>
                      </a:pPr>
                      <a:r>
                        <a:rPr lang="en-US" sz="900" baseline="0" dirty="0" smtClean="0"/>
                        <a:t>An application for patent, published under section 122(b), by another filed in the United States before the invention by the applicant for patent or</a:t>
                      </a:r>
                    </a:p>
                    <a:p>
                      <a:pPr marL="342900" indent="-342900">
                        <a:buAutoNum type="arabicParenBoth"/>
                      </a:pPr>
                      <a:r>
                        <a:rPr lang="en-US" sz="900" baseline="0" dirty="0" smtClean="0"/>
                        <a:t>A patent granted on an application for patent by another filed in the United States before the invention by the applicant for patent, except than an international application filed under the treaty defined in section 351(a) shall have the effects for the purposes of this subsection of an application filed in the United States only if the international application designated the United States and was published under Article 21(2) of such treaty in the English language, or </a:t>
                      </a:r>
                      <a:endParaRPr lang="en-US" sz="900" dirty="0"/>
                    </a:p>
                  </a:txBody>
                  <a:tcPr/>
                </a:tc>
                <a:tc>
                  <a:txBody>
                    <a:bodyPr/>
                    <a:lstStyle/>
                    <a:p>
                      <a:pPr algn="ctr"/>
                      <a:r>
                        <a:rPr lang="en-US" sz="1100" dirty="0" smtClean="0"/>
                        <a:t>102(a)(2)</a:t>
                      </a:r>
                      <a:endParaRPr lang="en-US" sz="1100" dirty="0"/>
                    </a:p>
                  </a:txBody>
                  <a:tcPr/>
                </a:tc>
              </a:tr>
              <a:tr h="353270">
                <a:tc>
                  <a:txBody>
                    <a:bodyPr/>
                    <a:lstStyle/>
                    <a:p>
                      <a:r>
                        <a:rPr lang="en-US" sz="1200" b="1" dirty="0" smtClean="0"/>
                        <a:t>(f)</a:t>
                      </a:r>
                      <a:r>
                        <a:rPr lang="en-US" sz="1200" dirty="0" smtClean="0"/>
                        <a:t> </a:t>
                      </a:r>
                      <a:r>
                        <a:rPr lang="en-US" sz="900" dirty="0" smtClean="0"/>
                        <a:t>He did not himself invent the subject matter sought to be patented, or</a:t>
                      </a:r>
                      <a:endParaRPr lang="en-US" sz="900" dirty="0"/>
                    </a:p>
                  </a:txBody>
                  <a:tcPr/>
                </a:tc>
                <a:tc>
                  <a:txBody>
                    <a:bodyPr/>
                    <a:lstStyle/>
                    <a:p>
                      <a:pPr algn="ctr"/>
                      <a:r>
                        <a:rPr lang="en-US" sz="1100" dirty="0" smtClean="0"/>
                        <a:t>101 and 115</a:t>
                      </a:r>
                      <a:endParaRPr lang="en-US" sz="1100" dirty="0"/>
                    </a:p>
                  </a:txBody>
                  <a:tcPr/>
                </a:tc>
              </a:tr>
              <a:tr h="1175954">
                <a:tc>
                  <a:txBody>
                    <a:bodyPr/>
                    <a:lstStyle/>
                    <a:p>
                      <a:r>
                        <a:rPr lang="en-US" sz="1200" b="1" dirty="0" smtClean="0"/>
                        <a:t>(g)</a:t>
                      </a:r>
                      <a:r>
                        <a:rPr lang="en-US" sz="1200" dirty="0" smtClean="0"/>
                        <a:t> </a:t>
                      </a:r>
                    </a:p>
                    <a:p>
                      <a:pPr marL="228600" indent="-228600">
                        <a:buAutoNum type="arabicParenBoth"/>
                      </a:pPr>
                      <a:r>
                        <a:rPr lang="en-US" sz="900" dirty="0" smtClean="0"/>
                        <a:t>during the course of an interference conduced</a:t>
                      </a:r>
                      <a:r>
                        <a:rPr lang="en-US" sz="900" baseline="0" dirty="0" smtClean="0"/>
                        <a:t> under section 135 or section 291, another inventor involved therein establishes, to the extent permitted in section 104, that before such person’s invention thereof the invention was made by such other inventor and not abandoned, suppressed, or concealed, or</a:t>
                      </a:r>
                    </a:p>
                    <a:p>
                      <a:pPr marL="228600" indent="-228600">
                        <a:buAutoNum type="arabicParenBoth"/>
                      </a:pPr>
                      <a:r>
                        <a:rPr lang="en-US" sz="900" baseline="0" dirty="0" smtClean="0"/>
                        <a:t>Before such person’s invention thereof, the invention was made in this country by another inventor who had not abandoned, suppressed, or concealed it.</a:t>
                      </a:r>
                    </a:p>
                    <a:p>
                      <a:endParaRPr lang="en-US" sz="900" baseline="0" dirty="0" smtClean="0"/>
                    </a:p>
                    <a:p>
                      <a:endParaRPr lang="en-US" sz="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No corresponding</a:t>
                      </a:r>
                      <a:r>
                        <a:rPr lang="en-US" sz="1100" baseline="0" dirty="0" smtClean="0"/>
                        <a:t> provision</a:t>
                      </a:r>
                      <a:endParaRPr lang="en-US" sz="1100" dirty="0" smtClean="0"/>
                    </a:p>
                    <a:p>
                      <a:pPr algn="ctr"/>
                      <a:endParaRPr lang="en-US" sz="1100" dirty="0"/>
                    </a:p>
                  </a:txBody>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7</a:t>
            </a:fld>
            <a:endParaRPr lang="en-US" dirty="0"/>
          </a:p>
        </p:txBody>
      </p:sp>
      <p:sp>
        <p:nvSpPr>
          <p:cNvPr id="6" name="Oval 5"/>
          <p:cNvSpPr/>
          <p:nvPr/>
        </p:nvSpPr>
        <p:spPr bwMode="auto">
          <a:xfrm>
            <a:off x="838200" y="2971800"/>
            <a:ext cx="5867400" cy="409074"/>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Abandonment of invention</a:t>
            </a:r>
          </a:p>
        </p:txBody>
      </p:sp>
      <p:sp>
        <p:nvSpPr>
          <p:cNvPr id="7" name="Oval 6"/>
          <p:cNvSpPr/>
          <p:nvPr/>
        </p:nvSpPr>
        <p:spPr bwMode="auto">
          <a:xfrm>
            <a:off x="838200" y="3410552"/>
            <a:ext cx="5867400" cy="577334"/>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Premature foreign patenting</a:t>
            </a:r>
          </a:p>
        </p:txBody>
      </p:sp>
      <p:sp>
        <p:nvSpPr>
          <p:cNvPr id="8" name="Oval 7"/>
          <p:cNvSpPr/>
          <p:nvPr/>
        </p:nvSpPr>
        <p:spPr bwMode="auto">
          <a:xfrm>
            <a:off x="990600" y="5562600"/>
            <a:ext cx="5867400" cy="990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1" dirty="0" smtClean="0">
              <a:solidFill>
                <a:srgbClr val="FF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Arial" charset="0"/>
              </a:rPr>
              <a:t>Prior invention by another</a:t>
            </a:r>
            <a:endParaRPr kumimoji="0" lang="en-US" sz="1600" b="1" u="none" strike="noStrike" cap="none" normalizeH="0" baseline="0" dirty="0" smtClean="0">
              <a:ln>
                <a:noFill/>
              </a:ln>
              <a:solidFill>
                <a:srgbClr val="FF0000"/>
              </a:solidFill>
              <a:effectLst/>
              <a:latin typeface="Arial" charset="0"/>
            </a:endParaRPr>
          </a:p>
        </p:txBody>
      </p:sp>
      <p:sp>
        <p:nvSpPr>
          <p:cNvPr id="9" name="Oval 8"/>
          <p:cNvSpPr/>
          <p:nvPr/>
        </p:nvSpPr>
        <p:spPr bwMode="auto">
          <a:xfrm>
            <a:off x="990600" y="5123355"/>
            <a:ext cx="5867400" cy="348733"/>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Derivation</a:t>
            </a:r>
          </a:p>
        </p:txBody>
      </p:sp>
      <p:sp>
        <p:nvSpPr>
          <p:cNvPr id="3" name="Right Arrow 2" descr="right arrow"/>
          <p:cNvSpPr/>
          <p:nvPr/>
        </p:nvSpPr>
        <p:spPr bwMode="auto">
          <a:xfrm>
            <a:off x="6233240" y="2069112"/>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10" name="Right Arrow 9" descr="right arrow"/>
          <p:cNvSpPr/>
          <p:nvPr/>
        </p:nvSpPr>
        <p:spPr bwMode="auto">
          <a:xfrm>
            <a:off x="6233240" y="42672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11" name="Right Arrow 10" descr="right arrow"/>
          <p:cNvSpPr/>
          <p:nvPr/>
        </p:nvSpPr>
        <p:spPr bwMode="auto">
          <a:xfrm>
            <a:off x="6216396" y="248524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9688965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sz="3600" b="1" dirty="0" smtClean="0"/>
              <a:t>Patent Owner Estoppel</a:t>
            </a:r>
            <a:endParaRPr lang="en-US" sz="3600" b="1" dirty="0"/>
          </a:p>
        </p:txBody>
      </p:sp>
      <p:sp>
        <p:nvSpPr>
          <p:cNvPr id="3" name="Content Placeholder 2"/>
          <p:cNvSpPr>
            <a:spLocks noGrp="1"/>
          </p:cNvSpPr>
          <p:nvPr>
            <p:ph idx="1"/>
          </p:nvPr>
        </p:nvSpPr>
        <p:spPr>
          <a:xfrm>
            <a:off x="495300" y="1752600"/>
            <a:ext cx="8305800" cy="4572000"/>
          </a:xfrm>
        </p:spPr>
        <p:txBody>
          <a:bodyPr/>
          <a:lstStyle/>
          <a:p>
            <a:pPr>
              <a:spcBef>
                <a:spcPts val="1200"/>
              </a:spcBef>
            </a:pPr>
            <a:r>
              <a:rPr lang="en-US" sz="2400" dirty="0">
                <a:latin typeface="Georgia" pitchFamily="18" charset="0"/>
              </a:rPr>
              <a:t>P</a:t>
            </a:r>
            <a:r>
              <a:rPr lang="en-US" sz="2400" dirty="0" smtClean="0">
                <a:latin typeface="Georgia" pitchFamily="18" charset="0"/>
              </a:rPr>
              <a:t>atent owner is precluded from taking any action inconsistent with an adverse judgment, including: </a:t>
            </a:r>
          </a:p>
          <a:p>
            <a:pPr marL="0" indent="0">
              <a:spcBef>
                <a:spcPts val="1200"/>
              </a:spcBef>
              <a:buNone/>
            </a:pPr>
            <a:endParaRPr lang="en-US" sz="2400" dirty="0" smtClean="0">
              <a:latin typeface="Georgia" pitchFamily="18" charset="0"/>
            </a:endParaRPr>
          </a:p>
          <a:p>
            <a:pPr lvl="1">
              <a:spcBef>
                <a:spcPts val="1200"/>
              </a:spcBef>
            </a:pPr>
            <a:r>
              <a:rPr lang="en-US" sz="2400" dirty="0" smtClean="0">
                <a:latin typeface="Georgia" pitchFamily="18" charset="0"/>
              </a:rPr>
              <a:t>Obtaining a claim </a:t>
            </a:r>
            <a:r>
              <a:rPr lang="en-US" sz="2400" dirty="0">
                <a:latin typeface="Georgia" pitchFamily="18" charset="0"/>
              </a:rPr>
              <a:t>in any </a:t>
            </a:r>
            <a:r>
              <a:rPr lang="en-US" sz="2400" dirty="0" smtClean="0">
                <a:latin typeface="Georgia" pitchFamily="18" charset="0"/>
              </a:rPr>
              <a:t>patent that </a:t>
            </a:r>
            <a:r>
              <a:rPr lang="en-US" sz="2400" dirty="0">
                <a:latin typeface="Georgia" pitchFamily="18" charset="0"/>
              </a:rPr>
              <a:t>is patentably indistinct from a finally refused or canceled </a:t>
            </a:r>
            <a:r>
              <a:rPr lang="en-US" sz="2400" dirty="0" smtClean="0">
                <a:latin typeface="Georgia" pitchFamily="18" charset="0"/>
              </a:rPr>
              <a:t>claim; or</a:t>
            </a:r>
          </a:p>
          <a:p>
            <a:pPr marL="457200" lvl="1" indent="0">
              <a:spcBef>
                <a:spcPts val="1200"/>
              </a:spcBef>
              <a:buNone/>
            </a:pPr>
            <a:endParaRPr lang="en-US" sz="2400" dirty="0">
              <a:latin typeface="Georgia" pitchFamily="18" charset="0"/>
            </a:endParaRPr>
          </a:p>
          <a:p>
            <a:pPr lvl="1">
              <a:spcBef>
                <a:spcPts val="1200"/>
              </a:spcBef>
            </a:pPr>
            <a:r>
              <a:rPr lang="en-US" sz="2400" dirty="0" smtClean="0">
                <a:latin typeface="Georgia" pitchFamily="18" charset="0"/>
              </a:rPr>
              <a:t>Making an amendment to the </a:t>
            </a:r>
            <a:r>
              <a:rPr lang="en-US" sz="2400" dirty="0">
                <a:latin typeface="Georgia" pitchFamily="18" charset="0"/>
              </a:rPr>
              <a:t>specification or </a:t>
            </a:r>
            <a:r>
              <a:rPr lang="en-US" sz="2400" dirty="0" smtClean="0">
                <a:latin typeface="Georgia" pitchFamily="18" charset="0"/>
              </a:rPr>
              <a:t>a drawing </a:t>
            </a:r>
            <a:r>
              <a:rPr lang="en-US" sz="2400" dirty="0">
                <a:latin typeface="Georgia" pitchFamily="18" charset="0"/>
              </a:rPr>
              <a:t>that was denied during the trial, but this provision does not apply to an application or patent that has a different written </a:t>
            </a:r>
            <a:r>
              <a:rPr lang="en-US" sz="2400" dirty="0" smtClean="0">
                <a:latin typeface="Georgia" pitchFamily="18" charset="0"/>
              </a:rPr>
              <a:t>description</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70</a:t>
            </a:fld>
            <a:endParaRPr lang="en-US" dirty="0"/>
          </a:p>
        </p:txBody>
      </p:sp>
    </p:spTree>
    <p:extLst>
      <p:ext uri="{BB962C8B-B14F-4D97-AF65-F5344CB8AC3E}">
        <p14:creationId xmlns:p14="http://schemas.microsoft.com/office/powerpoint/2010/main" val="255103479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b="1" dirty="0" smtClean="0"/>
              <a:t>Post Grant Review Fee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4840909"/>
              </p:ext>
            </p:extLst>
          </p:nvPr>
        </p:nvGraphicFramePr>
        <p:xfrm>
          <a:off x="304801" y="1560897"/>
          <a:ext cx="8686800" cy="1874520"/>
        </p:xfrm>
        <a:graphic>
          <a:graphicData uri="http://schemas.openxmlformats.org/drawingml/2006/table">
            <a:tbl>
              <a:tblPr firstRow="1" bandRow="1">
                <a:effectLst>
                  <a:innerShdw blurRad="114300">
                    <a:prstClr val="black"/>
                  </a:innerShdw>
                </a:effectLst>
                <a:tableStyleId>{93296810-A885-4BE3-A3E7-6D5BEEA58F35}</a:tableStyleId>
              </a:tblPr>
              <a:tblGrid>
                <a:gridCol w="4495800"/>
                <a:gridCol w="4191000"/>
              </a:tblGrid>
              <a:tr h="716280">
                <a:tc>
                  <a:txBody>
                    <a:bodyPr/>
                    <a:lstStyle/>
                    <a:p>
                      <a:pPr algn="ctr"/>
                      <a:r>
                        <a:rPr lang="en-US" sz="1600" dirty="0" smtClean="0">
                          <a:solidFill>
                            <a:srgbClr val="FFFF00"/>
                          </a:solidFill>
                          <a:latin typeface="Georgia" pitchFamily="18" charset="0"/>
                        </a:rPr>
                        <a:t>Service</a:t>
                      </a:r>
                    </a:p>
                    <a:p>
                      <a:pPr algn="ctr"/>
                      <a:endParaRPr lang="en-US" sz="1600" dirty="0">
                        <a:solidFill>
                          <a:srgbClr val="FFFF00"/>
                        </a:solidFill>
                        <a:latin typeface="Georgia" pitchFamily="18" charset="0"/>
                      </a:endParaRPr>
                    </a:p>
                  </a:txBody>
                  <a:tcPr/>
                </a:tc>
                <a:tc>
                  <a:txBody>
                    <a:bodyPr/>
                    <a:lstStyle/>
                    <a:p>
                      <a:pPr algn="ctr"/>
                      <a:r>
                        <a:rPr lang="en-US" sz="1600" u="none" dirty="0" smtClean="0">
                          <a:solidFill>
                            <a:srgbClr val="FFFF00"/>
                          </a:solidFill>
                          <a:latin typeface="Georgia" pitchFamily="18" charset="0"/>
                        </a:rPr>
                        <a:t>Fee </a:t>
                      </a:r>
                    </a:p>
                    <a:p>
                      <a:pPr algn="ctr"/>
                      <a:r>
                        <a:rPr lang="en-US" sz="1600" u="none" dirty="0" smtClean="0">
                          <a:solidFill>
                            <a:srgbClr val="FFFF00"/>
                          </a:solidFill>
                          <a:latin typeface="Georgia" pitchFamily="18" charset="0"/>
                        </a:rPr>
                        <a:t>September</a:t>
                      </a:r>
                      <a:r>
                        <a:rPr lang="en-US" sz="1600" u="none" baseline="0" dirty="0" smtClean="0">
                          <a:solidFill>
                            <a:srgbClr val="FFFF00"/>
                          </a:solidFill>
                          <a:latin typeface="Georgia" pitchFamily="18" charset="0"/>
                        </a:rPr>
                        <a:t> 16, 2012 to March 18, 2013</a:t>
                      </a:r>
                      <a:endParaRPr lang="en-US" sz="1600" u="none" dirty="0">
                        <a:solidFill>
                          <a:srgbClr val="FFFF00"/>
                        </a:solidFill>
                        <a:latin typeface="Georgia" pitchFamily="18" charset="0"/>
                      </a:endParaRPr>
                    </a:p>
                  </a:txBody>
                  <a:tcPr/>
                </a:tc>
              </a:tr>
              <a:tr h="42892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pPr>
                      <a:r>
                        <a:rPr kumimoji="0" lang="en-US" sz="1600" u="none" strike="noStrike" cap="none" normalizeH="0" baseline="0" dirty="0" smtClean="0">
                          <a:ln>
                            <a:noFill/>
                          </a:ln>
                          <a:effectLst/>
                          <a:latin typeface="Georgia" pitchFamily="18" charset="0"/>
                          <a:sym typeface="Georgia" charset="0"/>
                        </a:rPr>
                        <a:t>Petition challenging 20 or fewer claims</a:t>
                      </a:r>
                      <a:endParaRPr lang="en-US" sz="1600" dirty="0" smtClean="0">
                        <a:latin typeface="Georgia" pitchFamily="18" charset="0"/>
                      </a:endParaRPr>
                    </a:p>
                    <a:p>
                      <a:pPr algn="l"/>
                      <a:endParaRPr lang="en-US" sz="1600" dirty="0">
                        <a:latin typeface="Georgia" pitchFamily="18" charset="0"/>
                      </a:endParaRPr>
                    </a:p>
                  </a:txBody>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pPr>
                      <a:r>
                        <a:rPr kumimoji="0" lang="en-US" sz="1600" u="none" strike="noStrike" cap="none" normalizeH="0" baseline="0" dirty="0" smtClean="0">
                          <a:ln>
                            <a:noFill/>
                          </a:ln>
                          <a:effectLst/>
                          <a:latin typeface="Georgia" pitchFamily="18" charset="0"/>
                          <a:sym typeface="Georgia" charset="0"/>
                        </a:rPr>
                        <a:t>$ 35,000</a:t>
                      </a:r>
                      <a:endParaRPr kumimoji="0" lang="en-US" sz="1600" b="0" i="0" u="none" strike="noStrike" cap="none" normalizeH="0" baseline="0" dirty="0" smtClean="0">
                        <a:ln>
                          <a:noFill/>
                        </a:ln>
                        <a:solidFill>
                          <a:schemeClr val="tx1"/>
                        </a:solidFill>
                        <a:effectLst/>
                        <a:latin typeface="Georgia" pitchFamily="18" charset="0"/>
                        <a:ea typeface="ヒラギノ明朝 ProN W3" charset="0"/>
                        <a:cs typeface="ヒラギノ明朝 ProN W3" charset="0"/>
                        <a:sym typeface="Georgia" charset="0"/>
                      </a:endParaRPr>
                    </a:p>
                  </a:txBody>
                  <a:tcPr/>
                </a:tc>
              </a:tr>
              <a:tr h="152399">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r>
                        <a:rPr lang="en-US" sz="1600" dirty="0" smtClean="0">
                          <a:latin typeface="Georgia" pitchFamily="18" charset="0"/>
                        </a:rPr>
                        <a:t>Additional claims</a:t>
                      </a:r>
                      <a:r>
                        <a:rPr lang="en-US" sz="1600" baseline="0" dirty="0" smtClean="0">
                          <a:latin typeface="Georgia" pitchFamily="18" charset="0"/>
                        </a:rPr>
                        <a:t> challenged </a:t>
                      </a:r>
                      <a:r>
                        <a:rPr kumimoji="0" lang="en-US" sz="1600" u="none" strike="noStrike" cap="none" normalizeH="0" baseline="0" dirty="0" smtClean="0">
                          <a:ln>
                            <a:noFill/>
                          </a:ln>
                          <a:effectLst/>
                          <a:latin typeface="Georgia" pitchFamily="18" charset="0"/>
                          <a:sym typeface="Georgia" charset="0"/>
                        </a:rPr>
                        <a:t>in excess of 20</a:t>
                      </a:r>
                      <a:endParaRPr kumimoji="0" lang="en-US" sz="1600" b="0" i="0" u="none" strike="noStrike" cap="none" normalizeH="0" baseline="0" dirty="0" smtClean="0">
                        <a:ln>
                          <a:noFill/>
                        </a:ln>
                        <a:solidFill>
                          <a:schemeClr val="tx1"/>
                        </a:solidFill>
                        <a:effectLst/>
                        <a:latin typeface="Georgia" pitchFamily="18" charset="0"/>
                        <a:ea typeface="ヒラギノ明朝 ProN W3" charset="0"/>
                        <a:cs typeface="ヒラギノ明朝 ProN W3" charset="0"/>
                        <a:sym typeface="Georgia"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endParaRPr lang="en-US" sz="1600" dirty="0" smtClean="0">
                        <a:latin typeface="Georgia"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latin typeface="Georgia" pitchFamily="18" charset="0"/>
                          <a:sym typeface="Georgia" charset="0"/>
                        </a:rPr>
                        <a:t>$800 per claim</a:t>
                      </a:r>
                      <a:endParaRPr lang="en-US" sz="1600" u="none" dirty="0">
                        <a:latin typeface="Georgia"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71</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233027272"/>
              </p:ext>
            </p:extLst>
          </p:nvPr>
        </p:nvGraphicFramePr>
        <p:xfrm>
          <a:off x="304800" y="3581400"/>
          <a:ext cx="8686800" cy="2819400"/>
        </p:xfrm>
        <a:graphic>
          <a:graphicData uri="http://schemas.openxmlformats.org/drawingml/2006/table">
            <a:tbl>
              <a:tblPr firstRow="1" bandRow="1">
                <a:effectLst>
                  <a:innerShdw blurRad="114300">
                    <a:prstClr val="black"/>
                  </a:innerShdw>
                </a:effectLst>
                <a:tableStyleId>{5C22544A-7EE6-4342-B048-85BDC9FD1C3A}</a:tableStyleId>
              </a:tblPr>
              <a:tblGrid>
                <a:gridCol w="4495800"/>
                <a:gridCol w="4191000"/>
              </a:tblGrid>
              <a:tr h="796565">
                <a:tc>
                  <a:txBody>
                    <a:bodyPr/>
                    <a:lstStyle/>
                    <a:p>
                      <a:pPr algn="ctr"/>
                      <a:r>
                        <a:rPr lang="en-US" sz="1600" dirty="0" smtClean="0">
                          <a:solidFill>
                            <a:srgbClr val="FFFF00"/>
                          </a:solidFill>
                          <a:latin typeface="Georgia" pitchFamily="18" charset="0"/>
                        </a:rPr>
                        <a:t>Service</a:t>
                      </a:r>
                    </a:p>
                    <a:p>
                      <a:pPr algn="ctr"/>
                      <a:endParaRPr lang="en-US" sz="1600" dirty="0">
                        <a:solidFill>
                          <a:srgbClr val="FFFF00"/>
                        </a:solidFill>
                        <a:latin typeface="Georgia" pitchFamily="18" charset="0"/>
                      </a:endParaRPr>
                    </a:p>
                  </a:txBody>
                  <a:tcPr/>
                </a:tc>
                <a:tc>
                  <a:txBody>
                    <a:bodyPr/>
                    <a:lstStyle/>
                    <a:p>
                      <a:pPr algn="ctr"/>
                      <a:r>
                        <a:rPr lang="en-US" sz="1600" u="none" dirty="0" smtClean="0">
                          <a:solidFill>
                            <a:srgbClr val="FFFF00"/>
                          </a:solidFill>
                          <a:latin typeface="Georgia" pitchFamily="18" charset="0"/>
                        </a:rPr>
                        <a:t>Fee </a:t>
                      </a:r>
                    </a:p>
                    <a:p>
                      <a:pPr algn="ctr"/>
                      <a:r>
                        <a:rPr lang="en-US" sz="1600" u="none" dirty="0" smtClean="0">
                          <a:solidFill>
                            <a:srgbClr val="FFFF00"/>
                          </a:solidFill>
                          <a:latin typeface="Georgia" pitchFamily="18" charset="0"/>
                        </a:rPr>
                        <a:t>Starting </a:t>
                      </a:r>
                      <a:r>
                        <a:rPr lang="en-US" sz="1600" u="none" baseline="0" dirty="0" smtClean="0">
                          <a:solidFill>
                            <a:srgbClr val="FFFF00"/>
                          </a:solidFill>
                          <a:latin typeface="Georgia" pitchFamily="18" charset="0"/>
                        </a:rPr>
                        <a:t>March 19, 2013</a:t>
                      </a:r>
                      <a:endParaRPr lang="en-US" sz="1600" u="none" dirty="0">
                        <a:solidFill>
                          <a:srgbClr val="FFFF00"/>
                        </a:solidFill>
                        <a:latin typeface="Georgia" pitchFamily="18" charset="0"/>
                      </a:endParaRPr>
                    </a:p>
                  </a:txBody>
                  <a:tcPr/>
                </a:tc>
              </a:tr>
              <a:tr h="42892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pPr>
                      <a:r>
                        <a:rPr kumimoji="0" lang="en-US" sz="1600" u="none" strike="noStrike" cap="none" normalizeH="0" baseline="0" dirty="0" smtClean="0">
                          <a:ln>
                            <a:noFill/>
                          </a:ln>
                          <a:effectLst/>
                          <a:latin typeface="Georgia" pitchFamily="18" charset="0"/>
                          <a:sym typeface="Georgia" charset="0"/>
                        </a:rPr>
                        <a:t>Petition challenging 20 or fewer claims</a:t>
                      </a:r>
                      <a:endParaRPr lang="en-US" sz="1600" dirty="0" smtClean="0">
                        <a:latin typeface="Georgia" pitchFamily="18" charset="0"/>
                      </a:endParaRPr>
                    </a:p>
                  </a:txBody>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pPr>
                      <a:r>
                        <a:rPr kumimoji="0" lang="en-US" sz="1600" u="none" strike="noStrike" cap="none" normalizeH="0" baseline="0" dirty="0" smtClean="0">
                          <a:ln>
                            <a:noFill/>
                          </a:ln>
                          <a:effectLst/>
                          <a:latin typeface="Georgia" pitchFamily="18" charset="0"/>
                          <a:sym typeface="Georgia" charset="0"/>
                        </a:rPr>
                        <a:t>$ 12,000</a:t>
                      </a:r>
                      <a:endParaRPr kumimoji="0" lang="en-US" sz="1600" b="0" i="0" u="none" strike="noStrike" cap="none" normalizeH="0" baseline="0" dirty="0" smtClean="0">
                        <a:ln>
                          <a:noFill/>
                        </a:ln>
                        <a:solidFill>
                          <a:schemeClr val="tx1"/>
                        </a:solidFill>
                        <a:effectLst/>
                        <a:latin typeface="Georgia" pitchFamily="18" charset="0"/>
                        <a:ea typeface="ヒラギノ明朝 ProN W3" charset="0"/>
                        <a:cs typeface="ヒラギノ明朝 ProN W3" charset="0"/>
                        <a:sym typeface="Georgia" charset="0"/>
                      </a:endParaRPr>
                    </a:p>
                  </a:txBody>
                  <a:tcPr/>
                </a:tc>
              </a:tr>
              <a:tr h="37471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r>
                        <a:rPr lang="en-US" sz="1600" dirty="0" smtClean="0">
                          <a:latin typeface="Georgia" pitchFamily="18" charset="0"/>
                        </a:rPr>
                        <a:t>Petition per claim in excess of 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latin typeface="Georgia" pitchFamily="18" charset="0"/>
                          <a:sym typeface="Georgia" charset="0"/>
                        </a:rPr>
                        <a:t>$250</a:t>
                      </a:r>
                      <a:endParaRPr lang="en-US" sz="1600" u="none" dirty="0">
                        <a:latin typeface="Georgia" pitchFamily="18" charset="0"/>
                      </a:endParaRPr>
                    </a:p>
                  </a:txBody>
                  <a:tcPr/>
                </a:tc>
              </a:tr>
              <a:tr h="3810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r>
                        <a:rPr lang="en-US" sz="1600" dirty="0" smtClean="0">
                          <a:latin typeface="Georgia" pitchFamily="18" charset="0"/>
                        </a:rPr>
                        <a:t>Institution of trial for 15 or fewer claims</a:t>
                      </a:r>
                    </a:p>
                  </a:txBody>
                  <a:tcPr/>
                </a:tc>
                <a:tc>
                  <a:txBody>
                    <a:bodyPr/>
                    <a:lstStyle/>
                    <a:p>
                      <a:pPr algn="ctr"/>
                      <a:r>
                        <a:rPr lang="en-US" sz="1600" u="none" dirty="0" smtClean="0">
                          <a:latin typeface="Georgia" pitchFamily="18" charset="0"/>
                        </a:rPr>
                        <a:t>$18,000</a:t>
                      </a:r>
                      <a:endParaRPr lang="en-US" sz="1600" u="none" dirty="0">
                        <a:latin typeface="Georgia" pitchFamily="18" charset="0"/>
                      </a:endParaRPr>
                    </a:p>
                  </a:txBody>
                  <a:tcPr/>
                </a:tc>
              </a:tr>
              <a:tr h="4572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r>
                        <a:rPr lang="en-US" sz="1600" dirty="0" smtClean="0">
                          <a:latin typeface="Georgia" pitchFamily="18" charset="0"/>
                        </a:rPr>
                        <a:t>Institution</a:t>
                      </a:r>
                      <a:r>
                        <a:rPr lang="en-US" sz="1600" baseline="0" dirty="0" smtClean="0">
                          <a:latin typeface="Georgia" pitchFamily="18" charset="0"/>
                        </a:rPr>
                        <a:t> per claim in excess of 15</a:t>
                      </a:r>
                      <a:endParaRPr lang="en-US" sz="1600" dirty="0" smtClean="0">
                        <a:latin typeface="Georgia" pitchFamily="18" charset="0"/>
                      </a:endParaRPr>
                    </a:p>
                  </a:txBody>
                  <a:tcPr/>
                </a:tc>
                <a:tc>
                  <a:txBody>
                    <a:bodyPr/>
                    <a:lstStyle/>
                    <a:p>
                      <a:pPr algn="ctr"/>
                      <a:r>
                        <a:rPr lang="en-US" sz="1600" u="none" dirty="0" smtClean="0">
                          <a:latin typeface="Georgia" pitchFamily="18" charset="0"/>
                        </a:rPr>
                        <a:t>$550</a:t>
                      </a:r>
                      <a:endParaRPr lang="en-US" sz="1600" u="none" dirty="0">
                        <a:latin typeface="Georgia" pitchFamily="18" charset="0"/>
                      </a:endParaRPr>
                    </a:p>
                  </a:txBody>
                  <a:tcPr/>
                </a:tc>
              </a:tr>
              <a:tr h="3810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r>
                        <a:rPr lang="en-US" sz="1600" b="1" dirty="0" smtClean="0">
                          <a:latin typeface="Georgia" pitchFamily="18" charset="0"/>
                        </a:rPr>
                        <a:t>TOTAL</a:t>
                      </a:r>
                    </a:p>
                  </a:txBody>
                  <a:tcPr/>
                </a:tc>
                <a:tc>
                  <a:txBody>
                    <a:bodyPr/>
                    <a:lstStyle/>
                    <a:p>
                      <a:pPr algn="ctr"/>
                      <a:r>
                        <a:rPr lang="en-US" sz="1600" b="1" u="none" dirty="0" smtClean="0">
                          <a:latin typeface="Georgia" pitchFamily="18" charset="0"/>
                        </a:rPr>
                        <a:t>$30,000</a:t>
                      </a:r>
                      <a:endParaRPr lang="en-US" sz="1600" b="1" u="none" dirty="0">
                        <a:latin typeface="Georgia" pitchFamily="18" charset="0"/>
                      </a:endParaRPr>
                    </a:p>
                  </a:txBody>
                  <a:tcPr/>
                </a:tc>
              </a:tr>
            </a:tbl>
          </a:graphicData>
        </a:graphic>
      </p:graphicFrame>
    </p:spTree>
    <p:extLst>
      <p:ext uri="{BB962C8B-B14F-4D97-AF65-F5344CB8AC3E}">
        <p14:creationId xmlns:p14="http://schemas.microsoft.com/office/powerpoint/2010/main" val="2758310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b="1" dirty="0" smtClean="0"/>
              <a:t>Inter Partes Review Fee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8911131"/>
              </p:ext>
            </p:extLst>
          </p:nvPr>
        </p:nvGraphicFramePr>
        <p:xfrm>
          <a:off x="304801" y="1560897"/>
          <a:ext cx="8686800" cy="1874520"/>
        </p:xfrm>
        <a:graphic>
          <a:graphicData uri="http://schemas.openxmlformats.org/drawingml/2006/table">
            <a:tbl>
              <a:tblPr firstRow="1" bandRow="1">
                <a:effectLst>
                  <a:innerShdw blurRad="114300">
                    <a:prstClr val="black"/>
                  </a:innerShdw>
                </a:effectLst>
                <a:tableStyleId>{93296810-A885-4BE3-A3E7-6D5BEEA58F35}</a:tableStyleId>
              </a:tblPr>
              <a:tblGrid>
                <a:gridCol w="4495800"/>
                <a:gridCol w="4191000"/>
              </a:tblGrid>
              <a:tr h="716280">
                <a:tc>
                  <a:txBody>
                    <a:bodyPr/>
                    <a:lstStyle/>
                    <a:p>
                      <a:pPr algn="ctr"/>
                      <a:r>
                        <a:rPr lang="en-US" sz="1600" dirty="0" smtClean="0">
                          <a:solidFill>
                            <a:srgbClr val="FFFF00"/>
                          </a:solidFill>
                          <a:latin typeface="Georgia" pitchFamily="18" charset="0"/>
                        </a:rPr>
                        <a:t>Service</a:t>
                      </a:r>
                    </a:p>
                    <a:p>
                      <a:pPr algn="ctr"/>
                      <a:endParaRPr lang="en-US" sz="1600" dirty="0">
                        <a:solidFill>
                          <a:srgbClr val="FFFF00"/>
                        </a:solidFill>
                        <a:latin typeface="Georgia" pitchFamily="18" charset="0"/>
                      </a:endParaRPr>
                    </a:p>
                  </a:txBody>
                  <a:tcPr/>
                </a:tc>
                <a:tc>
                  <a:txBody>
                    <a:bodyPr/>
                    <a:lstStyle/>
                    <a:p>
                      <a:pPr algn="ctr"/>
                      <a:r>
                        <a:rPr lang="en-US" sz="1600" u="none" dirty="0" smtClean="0">
                          <a:solidFill>
                            <a:srgbClr val="FFFF00"/>
                          </a:solidFill>
                          <a:latin typeface="Georgia" pitchFamily="18" charset="0"/>
                        </a:rPr>
                        <a:t>Fee </a:t>
                      </a:r>
                    </a:p>
                    <a:p>
                      <a:pPr algn="ctr"/>
                      <a:r>
                        <a:rPr lang="en-US" sz="1600" u="none" dirty="0" smtClean="0">
                          <a:solidFill>
                            <a:srgbClr val="FFFF00"/>
                          </a:solidFill>
                          <a:latin typeface="Georgia" pitchFamily="18" charset="0"/>
                        </a:rPr>
                        <a:t>September</a:t>
                      </a:r>
                      <a:r>
                        <a:rPr lang="en-US" sz="1600" u="none" baseline="0" dirty="0" smtClean="0">
                          <a:solidFill>
                            <a:srgbClr val="FFFF00"/>
                          </a:solidFill>
                          <a:latin typeface="Georgia" pitchFamily="18" charset="0"/>
                        </a:rPr>
                        <a:t> 16, 2012 to March 18, 2013</a:t>
                      </a:r>
                      <a:endParaRPr lang="en-US" sz="1600" u="none" dirty="0">
                        <a:solidFill>
                          <a:srgbClr val="FFFF00"/>
                        </a:solidFill>
                        <a:latin typeface="Georgia" pitchFamily="18" charset="0"/>
                      </a:endParaRPr>
                    </a:p>
                  </a:txBody>
                  <a:tcPr/>
                </a:tc>
              </a:tr>
              <a:tr h="42892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pPr>
                      <a:r>
                        <a:rPr kumimoji="0" lang="en-US" sz="1600" u="none" strike="noStrike" cap="none" normalizeH="0" baseline="0" dirty="0" smtClean="0">
                          <a:ln>
                            <a:noFill/>
                          </a:ln>
                          <a:effectLst/>
                          <a:latin typeface="Georgia" pitchFamily="18" charset="0"/>
                          <a:sym typeface="Georgia" charset="0"/>
                        </a:rPr>
                        <a:t>Petition challenging 20 or fewer claims</a:t>
                      </a:r>
                      <a:endParaRPr lang="en-US" sz="1600" dirty="0" smtClean="0">
                        <a:latin typeface="Georgia" pitchFamily="18" charset="0"/>
                      </a:endParaRPr>
                    </a:p>
                    <a:p>
                      <a:pPr algn="l"/>
                      <a:endParaRPr lang="en-US" sz="1600" dirty="0">
                        <a:latin typeface="Georgia" pitchFamily="18" charset="0"/>
                      </a:endParaRPr>
                    </a:p>
                  </a:txBody>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pPr>
                      <a:r>
                        <a:rPr kumimoji="0" lang="en-US" sz="1600" u="none" strike="noStrike" cap="none" normalizeH="0" baseline="0" dirty="0" smtClean="0">
                          <a:ln>
                            <a:noFill/>
                          </a:ln>
                          <a:effectLst/>
                          <a:latin typeface="Georgia" pitchFamily="18" charset="0"/>
                          <a:sym typeface="Georgia" charset="0"/>
                        </a:rPr>
                        <a:t>$ 27,200</a:t>
                      </a:r>
                      <a:endParaRPr kumimoji="0" lang="en-US" sz="1600" b="0" i="0" u="none" strike="noStrike" cap="none" normalizeH="0" baseline="0" dirty="0" smtClean="0">
                        <a:ln>
                          <a:noFill/>
                        </a:ln>
                        <a:solidFill>
                          <a:schemeClr val="tx1"/>
                        </a:solidFill>
                        <a:effectLst/>
                        <a:latin typeface="Georgia" pitchFamily="18" charset="0"/>
                        <a:ea typeface="ヒラギノ明朝 ProN W3" charset="0"/>
                        <a:cs typeface="ヒラギノ明朝 ProN W3" charset="0"/>
                        <a:sym typeface="Georgia" charset="0"/>
                      </a:endParaRPr>
                    </a:p>
                  </a:txBody>
                  <a:tcPr/>
                </a:tc>
              </a:tr>
              <a:tr h="152399">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r>
                        <a:rPr lang="en-US" sz="1600" dirty="0" smtClean="0">
                          <a:latin typeface="Georgia" pitchFamily="18" charset="0"/>
                        </a:rPr>
                        <a:t>Additional claims</a:t>
                      </a:r>
                      <a:r>
                        <a:rPr lang="en-US" sz="1600" baseline="0" dirty="0" smtClean="0">
                          <a:latin typeface="Georgia" pitchFamily="18" charset="0"/>
                        </a:rPr>
                        <a:t> challenged </a:t>
                      </a:r>
                      <a:r>
                        <a:rPr kumimoji="0" lang="en-US" sz="1600" u="none" strike="noStrike" cap="none" normalizeH="0" baseline="0" dirty="0" smtClean="0">
                          <a:ln>
                            <a:noFill/>
                          </a:ln>
                          <a:effectLst/>
                          <a:latin typeface="Georgia" pitchFamily="18" charset="0"/>
                          <a:sym typeface="Georgia" charset="0"/>
                        </a:rPr>
                        <a:t>in excess of 20</a:t>
                      </a:r>
                      <a:endParaRPr kumimoji="0" lang="en-US" sz="1600" b="0" i="0" u="none" strike="noStrike" cap="none" normalizeH="0" baseline="0" dirty="0" smtClean="0">
                        <a:ln>
                          <a:noFill/>
                        </a:ln>
                        <a:solidFill>
                          <a:schemeClr val="tx1"/>
                        </a:solidFill>
                        <a:effectLst/>
                        <a:latin typeface="Georgia" pitchFamily="18" charset="0"/>
                        <a:ea typeface="ヒラギノ明朝 ProN W3" charset="0"/>
                        <a:cs typeface="ヒラギノ明朝 ProN W3" charset="0"/>
                        <a:sym typeface="Georgia"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endParaRPr lang="en-US" sz="1600" dirty="0" smtClean="0">
                        <a:latin typeface="Georgia"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latin typeface="Georgia" pitchFamily="18" charset="0"/>
                          <a:sym typeface="Georgia" charset="0"/>
                        </a:rPr>
                        <a:t>$600 per claim</a:t>
                      </a:r>
                      <a:endParaRPr lang="en-US" sz="1600" u="none" dirty="0">
                        <a:latin typeface="Georgia"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72</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4074353971"/>
              </p:ext>
            </p:extLst>
          </p:nvPr>
        </p:nvGraphicFramePr>
        <p:xfrm>
          <a:off x="304800" y="3581400"/>
          <a:ext cx="8686800" cy="2819400"/>
        </p:xfrm>
        <a:graphic>
          <a:graphicData uri="http://schemas.openxmlformats.org/drawingml/2006/table">
            <a:tbl>
              <a:tblPr firstRow="1" bandRow="1">
                <a:effectLst>
                  <a:innerShdw blurRad="114300">
                    <a:prstClr val="black"/>
                  </a:innerShdw>
                </a:effectLst>
                <a:tableStyleId>{5C22544A-7EE6-4342-B048-85BDC9FD1C3A}</a:tableStyleId>
              </a:tblPr>
              <a:tblGrid>
                <a:gridCol w="4495800"/>
                <a:gridCol w="4191000"/>
              </a:tblGrid>
              <a:tr h="796565">
                <a:tc>
                  <a:txBody>
                    <a:bodyPr/>
                    <a:lstStyle/>
                    <a:p>
                      <a:pPr algn="ctr"/>
                      <a:r>
                        <a:rPr lang="en-US" sz="1600" dirty="0" smtClean="0">
                          <a:solidFill>
                            <a:srgbClr val="FFFF00"/>
                          </a:solidFill>
                          <a:latin typeface="Georgia" pitchFamily="18" charset="0"/>
                        </a:rPr>
                        <a:t>Service</a:t>
                      </a:r>
                    </a:p>
                    <a:p>
                      <a:pPr algn="ctr"/>
                      <a:endParaRPr lang="en-US" sz="1600" dirty="0">
                        <a:solidFill>
                          <a:srgbClr val="FFFF00"/>
                        </a:solidFill>
                        <a:latin typeface="Georgia" pitchFamily="18" charset="0"/>
                      </a:endParaRPr>
                    </a:p>
                  </a:txBody>
                  <a:tcPr/>
                </a:tc>
                <a:tc>
                  <a:txBody>
                    <a:bodyPr/>
                    <a:lstStyle/>
                    <a:p>
                      <a:pPr algn="ctr"/>
                      <a:r>
                        <a:rPr lang="en-US" sz="1600" u="none" dirty="0" smtClean="0">
                          <a:solidFill>
                            <a:srgbClr val="FFFF00"/>
                          </a:solidFill>
                          <a:latin typeface="Georgia" pitchFamily="18" charset="0"/>
                        </a:rPr>
                        <a:t>Fee </a:t>
                      </a:r>
                    </a:p>
                    <a:p>
                      <a:pPr algn="ctr"/>
                      <a:r>
                        <a:rPr lang="en-US" sz="1600" u="none" dirty="0" smtClean="0">
                          <a:solidFill>
                            <a:srgbClr val="FFFF00"/>
                          </a:solidFill>
                          <a:latin typeface="Georgia" pitchFamily="18" charset="0"/>
                        </a:rPr>
                        <a:t>Starting </a:t>
                      </a:r>
                      <a:r>
                        <a:rPr lang="en-US" sz="1600" u="none" baseline="0" dirty="0" smtClean="0">
                          <a:solidFill>
                            <a:srgbClr val="FFFF00"/>
                          </a:solidFill>
                          <a:latin typeface="Georgia" pitchFamily="18" charset="0"/>
                        </a:rPr>
                        <a:t>March 19, 2013</a:t>
                      </a:r>
                      <a:endParaRPr lang="en-US" sz="1600" u="none" dirty="0">
                        <a:solidFill>
                          <a:srgbClr val="FFFF00"/>
                        </a:solidFill>
                        <a:latin typeface="Georgia" pitchFamily="18" charset="0"/>
                      </a:endParaRPr>
                    </a:p>
                  </a:txBody>
                  <a:tcPr/>
                </a:tc>
              </a:tr>
              <a:tr h="42892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pPr>
                      <a:r>
                        <a:rPr kumimoji="0" lang="en-US" sz="1600" u="none" strike="noStrike" cap="none" normalizeH="0" baseline="0" dirty="0" smtClean="0">
                          <a:ln>
                            <a:noFill/>
                          </a:ln>
                          <a:effectLst/>
                          <a:latin typeface="Georgia" pitchFamily="18" charset="0"/>
                          <a:sym typeface="Georgia" charset="0"/>
                        </a:rPr>
                        <a:t>Petition challenging 20 or fewer claims</a:t>
                      </a:r>
                      <a:endParaRPr lang="en-US" sz="1600" dirty="0" smtClean="0">
                        <a:latin typeface="Georgia" pitchFamily="18" charset="0"/>
                      </a:endParaRPr>
                    </a:p>
                  </a:txBody>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pPr>
                      <a:r>
                        <a:rPr kumimoji="0" lang="en-US" sz="1600" u="none" strike="noStrike" cap="none" normalizeH="0" baseline="0" dirty="0" smtClean="0">
                          <a:ln>
                            <a:noFill/>
                          </a:ln>
                          <a:effectLst/>
                          <a:latin typeface="Georgia" pitchFamily="18" charset="0"/>
                          <a:sym typeface="Georgia" charset="0"/>
                        </a:rPr>
                        <a:t>$ 9,000</a:t>
                      </a:r>
                      <a:endParaRPr kumimoji="0" lang="en-US" sz="1600" b="0" i="0" u="none" strike="noStrike" cap="none" normalizeH="0" baseline="0" dirty="0" smtClean="0">
                        <a:ln>
                          <a:noFill/>
                        </a:ln>
                        <a:solidFill>
                          <a:schemeClr val="tx1"/>
                        </a:solidFill>
                        <a:effectLst/>
                        <a:latin typeface="Georgia" pitchFamily="18" charset="0"/>
                        <a:ea typeface="ヒラギノ明朝 ProN W3" charset="0"/>
                        <a:cs typeface="ヒラギノ明朝 ProN W3" charset="0"/>
                        <a:sym typeface="Georgia" charset="0"/>
                      </a:endParaRPr>
                    </a:p>
                  </a:txBody>
                  <a:tcPr/>
                </a:tc>
              </a:tr>
              <a:tr h="37471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r>
                        <a:rPr lang="en-US" sz="1600" dirty="0" smtClean="0">
                          <a:latin typeface="Georgia" pitchFamily="18" charset="0"/>
                        </a:rPr>
                        <a:t>Petition per claim in excess of 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latin typeface="Georgia" pitchFamily="18" charset="0"/>
                          <a:sym typeface="Georgia" charset="0"/>
                        </a:rPr>
                        <a:t>$200</a:t>
                      </a:r>
                      <a:endParaRPr lang="en-US" sz="1600" u="none" dirty="0">
                        <a:latin typeface="Georgia" pitchFamily="18" charset="0"/>
                      </a:endParaRPr>
                    </a:p>
                  </a:txBody>
                  <a:tcPr/>
                </a:tc>
              </a:tr>
              <a:tr h="3810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r>
                        <a:rPr lang="en-US" sz="1600" dirty="0" smtClean="0">
                          <a:latin typeface="Georgia" pitchFamily="18" charset="0"/>
                        </a:rPr>
                        <a:t>Institution of trial for 15 or fewer claims</a:t>
                      </a:r>
                    </a:p>
                  </a:txBody>
                  <a:tcPr/>
                </a:tc>
                <a:tc>
                  <a:txBody>
                    <a:bodyPr/>
                    <a:lstStyle/>
                    <a:p>
                      <a:pPr algn="ctr"/>
                      <a:r>
                        <a:rPr lang="en-US" sz="1600" u="none" dirty="0" smtClean="0">
                          <a:latin typeface="Georgia" pitchFamily="18" charset="0"/>
                        </a:rPr>
                        <a:t>$14,000</a:t>
                      </a:r>
                      <a:endParaRPr lang="en-US" sz="1600" u="none" dirty="0">
                        <a:latin typeface="Georgia" pitchFamily="18" charset="0"/>
                      </a:endParaRPr>
                    </a:p>
                  </a:txBody>
                  <a:tcPr/>
                </a:tc>
              </a:tr>
              <a:tr h="4572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r>
                        <a:rPr lang="en-US" sz="1600" dirty="0" smtClean="0">
                          <a:latin typeface="Georgia" pitchFamily="18" charset="0"/>
                        </a:rPr>
                        <a:t>Institution</a:t>
                      </a:r>
                      <a:r>
                        <a:rPr lang="en-US" sz="1600" baseline="0" dirty="0" smtClean="0">
                          <a:latin typeface="Georgia" pitchFamily="18" charset="0"/>
                        </a:rPr>
                        <a:t> per claim in excess of 15</a:t>
                      </a:r>
                      <a:endParaRPr lang="en-US" sz="1600" dirty="0" smtClean="0">
                        <a:latin typeface="Georgia" pitchFamily="18" charset="0"/>
                      </a:endParaRPr>
                    </a:p>
                  </a:txBody>
                  <a:tcPr/>
                </a:tc>
                <a:tc>
                  <a:txBody>
                    <a:bodyPr/>
                    <a:lstStyle/>
                    <a:p>
                      <a:pPr algn="ctr"/>
                      <a:r>
                        <a:rPr lang="en-US" sz="1600" u="none" dirty="0" smtClean="0">
                          <a:latin typeface="Georgia" pitchFamily="18" charset="0"/>
                        </a:rPr>
                        <a:t>$400</a:t>
                      </a:r>
                      <a:endParaRPr lang="en-US" sz="1600" u="none" dirty="0">
                        <a:latin typeface="Georgia" pitchFamily="18" charset="0"/>
                      </a:endParaRPr>
                    </a:p>
                  </a:txBody>
                  <a:tcPr/>
                </a:tc>
              </a:tr>
              <a:tr h="3810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Georgia" charset="0"/>
                        <a:buNone/>
                        <a:tabLst>
                          <a:tab pos="914400" algn="l"/>
                        </a:tabLst>
                        <a:defRPr/>
                      </a:pPr>
                      <a:r>
                        <a:rPr lang="en-US" sz="1600" b="1" dirty="0" smtClean="0">
                          <a:latin typeface="Georgia" pitchFamily="18" charset="0"/>
                        </a:rPr>
                        <a:t>TOTAL</a:t>
                      </a:r>
                    </a:p>
                  </a:txBody>
                  <a:tcPr/>
                </a:tc>
                <a:tc>
                  <a:txBody>
                    <a:bodyPr/>
                    <a:lstStyle/>
                    <a:p>
                      <a:pPr algn="ctr"/>
                      <a:r>
                        <a:rPr lang="en-US" sz="1600" b="1" u="none" dirty="0" smtClean="0">
                          <a:latin typeface="Georgia" pitchFamily="18" charset="0"/>
                        </a:rPr>
                        <a:t>$23,000</a:t>
                      </a:r>
                      <a:endParaRPr lang="en-US" sz="1600" b="1" u="none" dirty="0">
                        <a:latin typeface="Georgia" pitchFamily="18" charset="0"/>
                      </a:endParaRPr>
                    </a:p>
                  </a:txBody>
                  <a:tcPr/>
                </a:tc>
              </a:tr>
            </a:tbl>
          </a:graphicData>
        </a:graphic>
      </p:graphicFrame>
    </p:spTree>
    <p:extLst>
      <p:ext uri="{BB962C8B-B14F-4D97-AF65-F5344CB8AC3E}">
        <p14:creationId xmlns:p14="http://schemas.microsoft.com/office/powerpoint/2010/main" val="1599509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F0"/>
          </a:solidFill>
        </p:spPr>
        <p:txBody>
          <a:bodyPr/>
          <a:lstStyle/>
          <a:p>
            <a:r>
              <a:rPr lang="en-US" b="1" dirty="0" smtClean="0"/>
              <a:t>Statistics</a:t>
            </a:r>
            <a:br>
              <a:rPr lang="en-US" b="1" dirty="0" smtClean="0"/>
            </a:br>
            <a:r>
              <a:rPr lang="en-US" sz="2400" b="1" dirty="0" smtClean="0"/>
              <a:t>(Data as of January 25, 2013)</a:t>
            </a:r>
            <a:endParaRPr lang="en-US" sz="2400" b="1" dirty="0"/>
          </a:p>
        </p:txBody>
      </p:sp>
      <p:sp>
        <p:nvSpPr>
          <p:cNvPr id="3" name="Content Placeholder 2"/>
          <p:cNvSpPr>
            <a:spLocks noGrp="1"/>
          </p:cNvSpPr>
          <p:nvPr>
            <p:ph idx="1"/>
          </p:nvPr>
        </p:nvSpPr>
        <p:spPr>
          <a:xfrm>
            <a:off x="304800" y="1752600"/>
            <a:ext cx="8686800" cy="4724400"/>
          </a:xfrm>
        </p:spPr>
        <p:txBody>
          <a:bodyPr/>
          <a:lstStyle/>
          <a:p>
            <a:pPr lvl="0"/>
            <a:r>
              <a:rPr lang="en-US" sz="2400" dirty="0" smtClean="0">
                <a:latin typeface="Georgia" pitchFamily="18" charset="0"/>
              </a:rPr>
              <a:t>Administrative trials = 130 petitions</a:t>
            </a:r>
          </a:p>
          <a:p>
            <a:pPr lvl="1"/>
            <a:r>
              <a:rPr lang="en-US" sz="2400" dirty="0" smtClean="0">
                <a:latin typeface="Georgia" pitchFamily="18" charset="0"/>
              </a:rPr>
              <a:t>115 inter partes review</a:t>
            </a:r>
          </a:p>
          <a:p>
            <a:pPr lvl="1"/>
            <a:r>
              <a:rPr lang="en-US" sz="2400" dirty="0" smtClean="0">
                <a:latin typeface="Georgia" pitchFamily="18" charset="0"/>
              </a:rPr>
              <a:t>15 covered business method review</a:t>
            </a:r>
          </a:p>
          <a:p>
            <a:pPr marL="0" lvl="0" indent="0">
              <a:buNone/>
            </a:pPr>
            <a:endParaRPr lang="en-US" sz="2400" dirty="0" smtClean="0">
              <a:latin typeface="Georgia" pitchFamily="18" charset="0"/>
            </a:endParaRPr>
          </a:p>
          <a:p>
            <a:r>
              <a:rPr lang="en-US" sz="2400" dirty="0" smtClean="0">
                <a:latin typeface="Georgia" pitchFamily="18" charset="0"/>
              </a:rPr>
              <a:t>75% electrical; 25% chemical/biotech/mechanical</a:t>
            </a:r>
          </a:p>
          <a:p>
            <a:endParaRPr lang="en-US" sz="2400" dirty="0">
              <a:latin typeface="Georgia" pitchFamily="18" charset="0"/>
            </a:endParaRPr>
          </a:p>
          <a:p>
            <a:pPr marL="0" indent="0">
              <a:buNone/>
            </a:pPr>
            <a:r>
              <a:rPr lang="en-US" sz="2400" dirty="0" smtClean="0">
                <a:latin typeface="Georgia" pitchFamily="18" charset="0"/>
              </a:rPr>
              <a:t> </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73</a:t>
            </a:fld>
            <a:endParaRPr lang="en-US" dirty="0"/>
          </a:p>
        </p:txBody>
      </p:sp>
    </p:spTree>
    <p:extLst>
      <p:ext uri="{BB962C8B-B14F-4D97-AF65-F5344CB8AC3E}">
        <p14:creationId xmlns:p14="http://schemas.microsoft.com/office/powerpoint/2010/main" val="399533828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AIA Help</a:t>
            </a:r>
            <a:endParaRPr lang="en-US" b="1" dirty="0"/>
          </a:p>
        </p:txBody>
      </p:sp>
      <p:sp>
        <p:nvSpPr>
          <p:cNvPr id="3" name="Content Placeholder 2"/>
          <p:cNvSpPr>
            <a:spLocks noGrp="1"/>
          </p:cNvSpPr>
          <p:nvPr>
            <p:ph idx="1"/>
          </p:nvPr>
        </p:nvSpPr>
        <p:spPr>
          <a:xfrm>
            <a:off x="762000" y="1905000"/>
            <a:ext cx="7772400" cy="4114800"/>
          </a:xfrm>
        </p:spPr>
        <p:txBody>
          <a:bodyPr/>
          <a:lstStyle/>
          <a:p>
            <a:r>
              <a:rPr lang="en-US" sz="2600" dirty="0" smtClean="0">
                <a:latin typeface="Georgia" pitchFamily="18" charset="0"/>
              </a:rPr>
              <a:t>1-855-HELP-AIA (1-855-435-7242</a:t>
            </a:r>
            <a:r>
              <a:rPr lang="en-US" sz="2600" dirty="0">
                <a:latin typeface="Georgia" pitchFamily="18" charset="0"/>
              </a:rPr>
              <a:t>)</a:t>
            </a:r>
          </a:p>
          <a:p>
            <a:pPr marL="0" indent="0">
              <a:buNone/>
            </a:pPr>
            <a:endParaRPr lang="en-US" sz="2600" dirty="0">
              <a:latin typeface="Georgia" pitchFamily="18" charset="0"/>
            </a:endParaRPr>
          </a:p>
          <a:p>
            <a:r>
              <a:rPr lang="en-US" sz="2600" dirty="0" smtClean="0">
                <a:latin typeface="Georgia" pitchFamily="18" charset="0"/>
              </a:rPr>
              <a:t>HELPAIA@uspto.gov</a:t>
            </a:r>
          </a:p>
          <a:p>
            <a:endParaRPr lang="en-US" sz="2600" dirty="0">
              <a:latin typeface="Georgia" pitchFamily="18" charset="0"/>
            </a:endParaRPr>
          </a:p>
          <a:p>
            <a:r>
              <a:rPr lang="en-US" sz="2600" dirty="0" smtClean="0">
                <a:latin typeface="Georgia" pitchFamily="18" charset="0"/>
              </a:rPr>
              <a:t>www.uspto.gov/AmericaInventsAct</a:t>
            </a:r>
          </a:p>
        </p:txBody>
      </p:sp>
      <p:sp>
        <p:nvSpPr>
          <p:cNvPr id="4" name="Slide Number Placeholder 3"/>
          <p:cNvSpPr>
            <a:spLocks noGrp="1"/>
          </p:cNvSpPr>
          <p:nvPr>
            <p:ph type="sldNum" sz="quarter" idx="12"/>
          </p:nvPr>
        </p:nvSpPr>
        <p:spPr/>
        <p:txBody>
          <a:bodyPr/>
          <a:lstStyle/>
          <a:p>
            <a:fld id="{A322D79F-CF7F-4B2C-8D18-CCF7B0536F99}" type="slidenum">
              <a:rPr lang="en-US" smtClean="0"/>
              <a:t>74</a:t>
            </a:fld>
            <a:endParaRPr lang="en-US" dirty="0"/>
          </a:p>
        </p:txBody>
      </p:sp>
    </p:spTree>
    <p:extLst>
      <p:ext uri="{BB962C8B-B14F-4D97-AF65-F5344CB8AC3E}">
        <p14:creationId xmlns:p14="http://schemas.microsoft.com/office/powerpoint/2010/main" val="2172270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
            </a:r>
            <a:br>
              <a:rPr lang="en-US" sz="4000" b="1" dirty="0" smtClean="0"/>
            </a:br>
            <a:r>
              <a:rPr lang="en-US" sz="4000" b="1" dirty="0" smtClean="0"/>
              <a:t/>
            </a:r>
            <a:br>
              <a:rPr lang="en-US" sz="4000" b="1" dirty="0" smtClean="0"/>
            </a:br>
            <a:r>
              <a:rPr lang="en-US" sz="4000" b="1" dirty="0" smtClean="0"/>
              <a:t>Thank You</a:t>
            </a:r>
            <a:endParaRPr lang="en-US" b="1" dirty="0"/>
          </a:p>
        </p:txBody>
      </p:sp>
      <p:sp>
        <p:nvSpPr>
          <p:cNvPr id="4" name="Slide Number Placeholder 3"/>
          <p:cNvSpPr>
            <a:spLocks noGrp="1"/>
          </p:cNvSpPr>
          <p:nvPr>
            <p:ph type="sldNum" sz="quarter" idx="12"/>
          </p:nvPr>
        </p:nvSpPr>
        <p:spPr/>
        <p:txBody>
          <a:bodyPr/>
          <a:lstStyle/>
          <a:p>
            <a:fld id="{A322D79F-CF7F-4B2C-8D18-CCF7B0536F99}" type="slidenum">
              <a:rPr lang="en-US" smtClean="0"/>
              <a:pPr/>
              <a:t>75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85801830"/>
              </p:ext>
            </p:extLst>
          </p:nvPr>
        </p:nvGraphicFramePr>
        <p:xfrm>
          <a:off x="2712267" y="3810000"/>
          <a:ext cx="3150704" cy="1727200"/>
        </p:xfrm>
        <a:graphic>
          <a:graphicData uri="http://schemas.openxmlformats.org/drawingml/2006/table">
            <a:tbl>
              <a:tblPr firstRow="1" bandRow="1">
                <a:tableStyleId>{2D5ABB26-0587-4C30-8999-92F81FD0307C}</a:tableStyleId>
              </a:tblPr>
              <a:tblGrid>
                <a:gridCol w="3150704"/>
              </a:tblGrid>
              <a:tr h="381000">
                <a:tc>
                  <a:txBody>
                    <a:bodyPr/>
                    <a:lstStyle/>
                    <a:p>
                      <a:r>
                        <a:rPr lang="en-US" sz="1600" b="1" dirty="0" smtClean="0">
                          <a:solidFill>
                            <a:schemeClr val="tx2"/>
                          </a:solidFill>
                        </a:rPr>
                        <a:t>Janet</a:t>
                      </a:r>
                      <a:r>
                        <a:rPr lang="en-US" sz="1600" b="1" baseline="0" dirty="0" smtClean="0">
                          <a:solidFill>
                            <a:schemeClr val="tx2"/>
                          </a:solidFill>
                        </a:rPr>
                        <a:t> Gongola</a:t>
                      </a:r>
                      <a:endParaRPr lang="en-US" sz="1600" b="1" dirty="0">
                        <a:solidFill>
                          <a:schemeClr val="tx2"/>
                        </a:solidFill>
                      </a:endParaRPr>
                    </a:p>
                  </a:txBody>
                  <a:tcPr/>
                </a:tc>
              </a:tr>
              <a:tr h="381000">
                <a:tc>
                  <a:txBody>
                    <a:bodyPr/>
                    <a:lstStyle/>
                    <a:p>
                      <a:r>
                        <a:rPr lang="en-US" sz="1600" b="1" dirty="0" smtClean="0">
                          <a:solidFill>
                            <a:schemeClr val="tx2"/>
                          </a:solidFill>
                        </a:rPr>
                        <a:t>Patent Reform</a:t>
                      </a:r>
                      <a:r>
                        <a:rPr lang="en-US" sz="1600" b="1" baseline="0" dirty="0" smtClean="0">
                          <a:solidFill>
                            <a:schemeClr val="tx2"/>
                          </a:solidFill>
                        </a:rPr>
                        <a:t> Coordinator</a:t>
                      </a:r>
                      <a:endParaRPr lang="en-US" sz="1600" b="1" dirty="0">
                        <a:solidFill>
                          <a:schemeClr val="tx2"/>
                        </a:solidFill>
                      </a:endParaRPr>
                    </a:p>
                  </a:txBody>
                  <a:tcPr/>
                </a:tc>
              </a:tr>
              <a:tr h="381000">
                <a:tc>
                  <a:txBody>
                    <a:bodyPr/>
                    <a:lstStyle/>
                    <a:p>
                      <a:r>
                        <a:rPr lang="en-US" sz="1600" b="1" dirty="0" smtClean="0">
                          <a:solidFill>
                            <a:schemeClr val="tx2"/>
                          </a:solidFill>
                        </a:rPr>
                        <a:t>Janet.Gongola@uspto.gov</a:t>
                      </a:r>
                      <a:endParaRPr lang="en-US" sz="1600" b="1" dirty="0">
                        <a:solidFill>
                          <a:schemeClr val="tx2"/>
                        </a:solidFill>
                      </a:endParaRPr>
                    </a:p>
                  </a:txBody>
                  <a:tcPr/>
                </a:tc>
              </a:tr>
              <a:tr h="584200">
                <a:tc>
                  <a:txBody>
                    <a:bodyPr/>
                    <a:lstStyle/>
                    <a:p>
                      <a:r>
                        <a:rPr lang="en-US" sz="1600" b="1" dirty="0" smtClean="0">
                          <a:solidFill>
                            <a:schemeClr val="tx2"/>
                          </a:solidFill>
                        </a:rPr>
                        <a:t>Direct</a:t>
                      </a:r>
                      <a:r>
                        <a:rPr lang="en-US" sz="1600" b="1" baseline="0" dirty="0" smtClean="0">
                          <a:solidFill>
                            <a:schemeClr val="tx2"/>
                          </a:solidFill>
                        </a:rPr>
                        <a:t> dial:  517-272-8734</a:t>
                      </a:r>
                      <a:endParaRPr lang="en-US" sz="1600" b="1" dirty="0">
                        <a:solidFill>
                          <a:schemeClr val="tx2"/>
                        </a:solidFill>
                      </a:endParaRPr>
                    </a:p>
                  </a:txBody>
                  <a:tcPr/>
                </a:tc>
              </a:tr>
            </a:tbl>
          </a:graphicData>
        </a:graphic>
      </p:graphicFrame>
    </p:spTree>
    <p:extLst>
      <p:ext uri="{BB962C8B-B14F-4D97-AF65-F5344CB8AC3E}">
        <p14:creationId xmlns:p14="http://schemas.microsoft.com/office/powerpoint/2010/main" val="66380034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906713"/>
            <a:ext cx="8839199" cy="1500187"/>
          </a:xfrm>
        </p:spPr>
        <p:txBody>
          <a:bodyPr/>
          <a:lstStyle/>
          <a:p>
            <a:pPr algn="ctr"/>
            <a:r>
              <a:rPr lang="en-US" sz="5400" b="1" dirty="0" smtClean="0">
                <a:solidFill>
                  <a:schemeClr val="accent1"/>
                </a:solidFill>
                <a:latin typeface="+mj-lt"/>
              </a:rPr>
              <a:t>Supplemental Materials</a:t>
            </a:r>
            <a:endParaRPr lang="en-US" sz="2800" b="1" dirty="0">
              <a:solidFill>
                <a:schemeClr val="accent1"/>
              </a:solidFill>
              <a:latin typeface="+mj-lt"/>
            </a:endParaRPr>
          </a:p>
        </p:txBody>
      </p:sp>
      <p:sp>
        <p:nvSpPr>
          <p:cNvPr id="5" name="Slide Number Placeholder 4"/>
          <p:cNvSpPr>
            <a:spLocks noGrp="1"/>
          </p:cNvSpPr>
          <p:nvPr>
            <p:ph type="sldNum" sz="quarter" idx="12"/>
          </p:nvPr>
        </p:nvSpPr>
        <p:spPr/>
        <p:txBody>
          <a:bodyPr/>
          <a:lstStyle/>
          <a:p>
            <a:pPr>
              <a:defRPr/>
            </a:pPr>
            <a:fld id="{D0E82055-BB89-4C5B-8173-687610CA2AC1}" type="slidenum">
              <a:rPr lang="en-US" smtClean="0"/>
              <a:pPr>
                <a:defRPr/>
              </a:pPr>
              <a:t>76</a:t>
            </a:fld>
            <a:endParaRPr lang="en-US" dirty="0"/>
          </a:p>
        </p:txBody>
      </p:sp>
    </p:spTree>
    <p:extLst>
      <p:ext uri="{BB962C8B-B14F-4D97-AF65-F5344CB8AC3E}">
        <p14:creationId xmlns:p14="http://schemas.microsoft.com/office/powerpoint/2010/main" val="192868544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Inventor’s Oath or Declaration</a:t>
            </a:r>
            <a:br>
              <a:rPr lang="en-US" b="1" dirty="0" smtClean="0"/>
            </a:br>
            <a:r>
              <a:rPr lang="en-US" b="1" dirty="0"/>
              <a:t/>
            </a:r>
            <a:br>
              <a:rPr lang="en-US" b="1" dirty="0"/>
            </a:br>
            <a:r>
              <a:rPr lang="en-US" sz="3200" b="1" dirty="0" smtClean="0"/>
              <a:t>Effective September 16, 2012</a:t>
            </a:r>
            <a:endParaRPr lang="en-US" sz="3200" b="1" dirty="0"/>
          </a:p>
        </p:txBody>
      </p:sp>
      <p:sp>
        <p:nvSpPr>
          <p:cNvPr id="3" name="Subtitle 2"/>
          <p:cNvSpPr>
            <a:spLocks noGrp="1"/>
          </p:cNvSpPr>
          <p:nvPr>
            <p:ph type="subTitle" idx="1"/>
          </p:nvPr>
        </p:nvSpPr>
        <p:spPr/>
        <p:txBody>
          <a:bodyPr/>
          <a:lstStyle/>
          <a:p>
            <a:r>
              <a:rPr lang="en-US" sz="1800" dirty="0">
                <a:latin typeface="Georgia" pitchFamily="18" charset="0"/>
              </a:rPr>
              <a:t>Changes to Implement the Inventor’s Oath or Declaration Provisions of the Leahy-Smith America Invents Act: Final Rule, 77 Fed. Reg. 48776 (August, 14, 2012) </a:t>
            </a:r>
          </a:p>
          <a:p>
            <a:endParaRPr lang="en-US" dirty="0"/>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pPr>
                <a:defRPr/>
              </a:pPr>
              <a:t>77</a:t>
            </a:fld>
            <a:endParaRPr lang="en-US" dirty="0"/>
          </a:p>
        </p:txBody>
      </p:sp>
    </p:spTree>
    <p:extLst>
      <p:ext uri="{BB962C8B-B14F-4D97-AF65-F5344CB8AC3E}">
        <p14:creationId xmlns:p14="http://schemas.microsoft.com/office/powerpoint/2010/main" val="299839365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FF9933"/>
          </a:solidFill>
        </p:spPr>
        <p:txBody>
          <a:bodyPr/>
          <a:lstStyle/>
          <a:p>
            <a:r>
              <a:rPr lang="en-US" b="1" dirty="0" smtClean="0"/>
              <a:t>35 U.S.C. 118</a:t>
            </a:r>
            <a:endParaRPr lang="en-US" b="1" dirty="0"/>
          </a:p>
        </p:txBody>
      </p:sp>
      <p:sp>
        <p:nvSpPr>
          <p:cNvPr id="3" name="Content Placeholder 2"/>
          <p:cNvSpPr>
            <a:spLocks noGrp="1"/>
          </p:cNvSpPr>
          <p:nvPr>
            <p:ph idx="1"/>
          </p:nvPr>
        </p:nvSpPr>
        <p:spPr>
          <a:xfrm>
            <a:off x="685800" y="1600200"/>
            <a:ext cx="8077200" cy="4800600"/>
          </a:xfrm>
        </p:spPr>
        <p:txBody>
          <a:bodyPr/>
          <a:lstStyle/>
          <a:p>
            <a:r>
              <a:rPr lang="en-US" dirty="0" smtClean="0">
                <a:latin typeface="Georgia" pitchFamily="18" charset="0"/>
              </a:rPr>
              <a:t>Permits an assignee, person to whom there is an obligation to assign, or person with a sufficient proprietary interest in the claimed invention to be the applicant</a:t>
            </a:r>
          </a:p>
          <a:p>
            <a:endParaRPr lang="en-US" dirty="0" smtClean="0">
              <a:latin typeface="Georgia" pitchFamily="18" charset="0"/>
            </a:endParaRPr>
          </a:p>
          <a:p>
            <a:r>
              <a:rPr lang="en-US" dirty="0" smtClean="0">
                <a:latin typeface="Georgia" pitchFamily="18" charset="0"/>
              </a:rPr>
              <a:t>Each inventor </a:t>
            </a:r>
            <a:r>
              <a:rPr lang="en-US" dirty="0">
                <a:latin typeface="Georgia" pitchFamily="18" charset="0"/>
              </a:rPr>
              <a:t>must </a:t>
            </a:r>
            <a:r>
              <a:rPr lang="en-US" dirty="0" smtClean="0">
                <a:latin typeface="Georgia" pitchFamily="18" charset="0"/>
              </a:rPr>
              <a:t>still be named</a:t>
            </a:r>
            <a:endParaRPr lang="en-US" dirty="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78</a:t>
            </a:fld>
            <a:endParaRPr lang="en-US" dirty="0">
              <a:solidFill>
                <a:srgbClr val="273C56"/>
              </a:solidFill>
            </a:endParaRPr>
          </a:p>
        </p:txBody>
      </p:sp>
    </p:spTree>
    <p:extLst>
      <p:ext uri="{BB962C8B-B14F-4D97-AF65-F5344CB8AC3E}">
        <p14:creationId xmlns:p14="http://schemas.microsoft.com/office/powerpoint/2010/main" val="307235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FF9933"/>
          </a:solidFill>
        </p:spPr>
        <p:txBody>
          <a:bodyPr/>
          <a:lstStyle/>
          <a:p>
            <a:r>
              <a:rPr lang="en-US" b="1" dirty="0" smtClean="0"/>
              <a:t>35 U.S.C. 115</a:t>
            </a:r>
            <a:endParaRPr lang="en-US" b="1" dirty="0"/>
          </a:p>
        </p:txBody>
      </p:sp>
      <p:sp>
        <p:nvSpPr>
          <p:cNvPr id="3" name="Content Placeholder 2"/>
          <p:cNvSpPr>
            <a:spLocks noGrp="1"/>
          </p:cNvSpPr>
          <p:nvPr>
            <p:ph idx="1"/>
          </p:nvPr>
        </p:nvSpPr>
        <p:spPr>
          <a:xfrm>
            <a:off x="381000" y="1524000"/>
            <a:ext cx="8534400" cy="5029200"/>
          </a:xfrm>
        </p:spPr>
        <p:txBody>
          <a:bodyPr/>
          <a:lstStyle/>
          <a:p>
            <a:pPr marL="342900" lvl="1" indent="-342900">
              <a:buFontTx/>
              <a:buChar char="•"/>
            </a:pPr>
            <a:r>
              <a:rPr lang="en-US" sz="2400" dirty="0">
                <a:latin typeface="Georgia" pitchFamily="18" charset="0"/>
              </a:rPr>
              <a:t>35 U.S.C. </a:t>
            </a:r>
            <a:r>
              <a:rPr lang="en-US" sz="2400" dirty="0" smtClean="0">
                <a:latin typeface="Georgia" pitchFamily="18" charset="0"/>
              </a:rPr>
              <a:t>115 requires for each </a:t>
            </a:r>
            <a:r>
              <a:rPr lang="en-US" sz="2400" dirty="0">
                <a:latin typeface="Georgia" pitchFamily="18" charset="0"/>
              </a:rPr>
              <a:t>inventor</a:t>
            </a:r>
            <a:r>
              <a:rPr lang="en-US" sz="2400" dirty="0" smtClean="0">
                <a:latin typeface="Georgia" pitchFamily="18" charset="0"/>
              </a:rPr>
              <a:t>:</a:t>
            </a:r>
          </a:p>
          <a:p>
            <a:pPr marL="0" lvl="1" indent="0">
              <a:buNone/>
            </a:pPr>
            <a:endParaRPr lang="en-US" sz="2400" dirty="0" smtClean="0">
              <a:latin typeface="Georgia" pitchFamily="18" charset="0"/>
            </a:endParaRPr>
          </a:p>
          <a:p>
            <a:pPr lvl="1"/>
            <a:r>
              <a:rPr lang="en-US" sz="2400" dirty="0">
                <a:latin typeface="Georgia" pitchFamily="18" charset="0"/>
              </a:rPr>
              <a:t>Oath/declaration executed by the inventor;</a:t>
            </a:r>
          </a:p>
          <a:p>
            <a:pPr lvl="1"/>
            <a:endParaRPr lang="en-US" sz="2400" dirty="0">
              <a:latin typeface="Georgia" pitchFamily="18" charset="0"/>
            </a:endParaRPr>
          </a:p>
          <a:p>
            <a:pPr lvl="1"/>
            <a:r>
              <a:rPr lang="en-US" sz="2400" dirty="0">
                <a:latin typeface="Georgia" pitchFamily="18" charset="0"/>
              </a:rPr>
              <a:t>Substitute statement with respect to the inventor; or</a:t>
            </a:r>
          </a:p>
          <a:p>
            <a:pPr lvl="1"/>
            <a:endParaRPr lang="en-US" sz="2400" dirty="0">
              <a:latin typeface="Georgia" pitchFamily="18" charset="0"/>
            </a:endParaRPr>
          </a:p>
          <a:p>
            <a:pPr lvl="1"/>
            <a:r>
              <a:rPr lang="en-US" sz="2400" dirty="0">
                <a:latin typeface="Georgia" pitchFamily="18" charset="0"/>
              </a:rPr>
              <a:t>Assignment that contains the statements required for an oath/declaration by the inventor</a:t>
            </a:r>
          </a:p>
          <a:p>
            <a:pPr marL="0" lvl="1" indent="0">
              <a:buNone/>
            </a:pPr>
            <a:endParaRPr lang="en-US" sz="2400" dirty="0" smtClean="0">
              <a:latin typeface="Georgia" pitchFamily="18" charset="0"/>
            </a:endParaRPr>
          </a:p>
          <a:p>
            <a:pPr marL="0" lvl="1" indent="0">
              <a:buNone/>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79</a:t>
            </a:fld>
            <a:endParaRPr lang="en-US" dirty="0">
              <a:solidFill>
                <a:srgbClr val="273C56"/>
              </a:solidFill>
            </a:endParaRPr>
          </a:p>
        </p:txBody>
      </p:sp>
    </p:spTree>
    <p:extLst>
      <p:ext uri="{BB962C8B-B14F-4D97-AF65-F5344CB8AC3E}">
        <p14:creationId xmlns:p14="http://schemas.microsoft.com/office/powerpoint/2010/main" val="1615329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b="1" dirty="0" smtClean="0">
                <a:solidFill>
                  <a:schemeClr val="bg1"/>
                </a:solidFill>
              </a:rPr>
              <a:t>35 U.S.C. 102(a)(1): Prior Art</a:t>
            </a:r>
            <a:endParaRPr lang="en-US" b="1" dirty="0">
              <a:solidFill>
                <a:schemeClr val="bg1"/>
              </a:solidFill>
            </a:endParaRPr>
          </a:p>
        </p:txBody>
      </p:sp>
      <p:sp>
        <p:nvSpPr>
          <p:cNvPr id="3" name="Content Placeholder 2"/>
          <p:cNvSpPr>
            <a:spLocks noGrp="1"/>
          </p:cNvSpPr>
          <p:nvPr>
            <p:ph idx="1"/>
          </p:nvPr>
        </p:nvSpPr>
        <p:spPr>
          <a:xfrm>
            <a:off x="457200" y="1600200"/>
            <a:ext cx="8534400" cy="4876800"/>
          </a:xfrm>
        </p:spPr>
        <p:txBody>
          <a:bodyPr/>
          <a:lstStyle/>
          <a:p>
            <a:pPr>
              <a:buFont typeface="Arial" pitchFamily="34" charset="0"/>
              <a:buChar char="•"/>
            </a:pPr>
            <a:r>
              <a:rPr lang="en-US" sz="2400" dirty="0">
                <a:latin typeface="Georgia" pitchFamily="18" charset="0"/>
              </a:rPr>
              <a:t>P</a:t>
            </a:r>
            <a:r>
              <a:rPr lang="en-US" sz="2400" dirty="0" smtClean="0">
                <a:latin typeface="Georgia" pitchFamily="18" charset="0"/>
              </a:rPr>
              <a:t>recludes a patent if a claimed invention </a:t>
            </a:r>
            <a:r>
              <a:rPr lang="en-US" sz="2400" dirty="0">
                <a:latin typeface="Georgia" pitchFamily="18" charset="0"/>
              </a:rPr>
              <a:t>was, before the </a:t>
            </a:r>
            <a:r>
              <a:rPr lang="en-US" sz="2400" b="1" dirty="0">
                <a:solidFill>
                  <a:srgbClr val="FF0000"/>
                </a:solidFill>
                <a:latin typeface="Georgia" pitchFamily="18" charset="0"/>
              </a:rPr>
              <a:t>effective filing date </a:t>
            </a:r>
            <a:r>
              <a:rPr lang="en-US" sz="2400" dirty="0">
                <a:latin typeface="Georgia" pitchFamily="18" charset="0"/>
              </a:rPr>
              <a:t>of the claimed </a:t>
            </a:r>
            <a:r>
              <a:rPr lang="en-US" sz="2400" dirty="0" smtClean="0">
                <a:latin typeface="Georgia" pitchFamily="18" charset="0"/>
              </a:rPr>
              <a:t>invention:</a:t>
            </a:r>
          </a:p>
          <a:p>
            <a:pPr lvl="1">
              <a:buFont typeface="Courier New" pitchFamily="49" charset="0"/>
              <a:buChar char="o"/>
            </a:pPr>
            <a:r>
              <a:rPr lang="en-US" sz="2400" dirty="0" smtClean="0">
                <a:latin typeface="Georgia" pitchFamily="18" charset="0"/>
              </a:rPr>
              <a:t>Patented;</a:t>
            </a:r>
          </a:p>
          <a:p>
            <a:pPr lvl="1">
              <a:buFont typeface="Courier New" pitchFamily="49" charset="0"/>
              <a:buChar char="o"/>
            </a:pPr>
            <a:r>
              <a:rPr lang="en-US" sz="2400" dirty="0" smtClean="0">
                <a:latin typeface="Georgia" pitchFamily="18" charset="0"/>
              </a:rPr>
              <a:t>Described in a Printed Publication;</a:t>
            </a:r>
          </a:p>
          <a:p>
            <a:pPr lvl="1">
              <a:buFont typeface="Courier New" pitchFamily="49" charset="0"/>
              <a:buChar char="o"/>
            </a:pPr>
            <a:r>
              <a:rPr lang="en-US" sz="2400" b="1" dirty="0">
                <a:solidFill>
                  <a:srgbClr val="FF0000"/>
                </a:solidFill>
                <a:latin typeface="Georgia" pitchFamily="18" charset="0"/>
              </a:rPr>
              <a:t>In Public </a:t>
            </a:r>
            <a:r>
              <a:rPr lang="en-US" sz="2400" b="1" dirty="0" smtClean="0">
                <a:solidFill>
                  <a:srgbClr val="FF0000"/>
                </a:solidFill>
                <a:latin typeface="Georgia" pitchFamily="18" charset="0"/>
              </a:rPr>
              <a:t>Use</a:t>
            </a:r>
            <a:r>
              <a:rPr lang="en-US" sz="2400" dirty="0" smtClean="0">
                <a:latin typeface="Georgia" pitchFamily="18" charset="0"/>
              </a:rPr>
              <a:t>;</a:t>
            </a:r>
            <a:endParaRPr lang="en-US" sz="2400" dirty="0">
              <a:latin typeface="Georgia" pitchFamily="18" charset="0"/>
            </a:endParaRPr>
          </a:p>
          <a:p>
            <a:pPr lvl="1">
              <a:buFont typeface="Courier New" pitchFamily="49" charset="0"/>
              <a:buChar char="o"/>
            </a:pPr>
            <a:r>
              <a:rPr lang="en-US" sz="2400" b="1" dirty="0" smtClean="0">
                <a:solidFill>
                  <a:srgbClr val="FF0000"/>
                </a:solidFill>
                <a:latin typeface="Georgia" pitchFamily="18" charset="0"/>
              </a:rPr>
              <a:t>On Sale</a:t>
            </a:r>
            <a:r>
              <a:rPr lang="en-US" sz="2400" dirty="0" smtClean="0">
                <a:latin typeface="Georgia" pitchFamily="18" charset="0"/>
              </a:rPr>
              <a:t>; or</a:t>
            </a:r>
          </a:p>
          <a:p>
            <a:pPr lvl="1">
              <a:buFont typeface="Courier New" pitchFamily="49" charset="0"/>
              <a:buChar char="o"/>
            </a:pPr>
            <a:r>
              <a:rPr lang="en-US" sz="2400" b="1" dirty="0" smtClean="0">
                <a:solidFill>
                  <a:srgbClr val="FF0000"/>
                </a:solidFill>
                <a:latin typeface="Georgia" pitchFamily="18" charset="0"/>
              </a:rPr>
              <a:t>Otherwise Available to the Public</a:t>
            </a:r>
          </a:p>
          <a:p>
            <a:pPr lvl="1">
              <a:buFont typeface="Arial" pitchFamily="34" charset="0"/>
              <a:buChar char="•"/>
            </a:pPr>
            <a:endParaRPr lang="en-US" sz="2400" dirty="0" smtClean="0">
              <a:latin typeface="Georgia" pitchFamily="18" charset="0"/>
            </a:endParaRPr>
          </a:p>
          <a:p>
            <a:pPr>
              <a:buFont typeface="Arial" pitchFamily="34" charset="0"/>
              <a:buChar char="•"/>
            </a:pPr>
            <a:r>
              <a:rPr lang="en-US" sz="2400" dirty="0" smtClean="0">
                <a:latin typeface="Georgia" pitchFamily="18" charset="0"/>
              </a:rPr>
              <a:t>Generally corresponds to the categories of prior art in </a:t>
            </a:r>
            <a:br>
              <a:rPr lang="en-US" sz="2400" dirty="0" smtClean="0">
                <a:latin typeface="Georgia" pitchFamily="18" charset="0"/>
              </a:rPr>
            </a:br>
            <a:r>
              <a:rPr lang="en-US" sz="2400" dirty="0" smtClean="0">
                <a:latin typeface="Georgia" pitchFamily="18" charset="0"/>
              </a:rPr>
              <a:t>pre-AIA 35 U.S.C. 102(a) and 35 U.S.C. 102(b)</a:t>
            </a:r>
          </a:p>
          <a:p>
            <a:pPr lvl="2">
              <a:buFont typeface="Arial" pitchFamily="34" charset="0"/>
              <a:buChar char="•"/>
            </a:pPr>
            <a:endParaRPr lang="en-US"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8</a:t>
            </a:fld>
            <a:endParaRPr lang="en-US" dirty="0"/>
          </a:p>
        </p:txBody>
      </p:sp>
    </p:spTree>
    <p:extLst>
      <p:ext uri="{BB962C8B-B14F-4D97-AF65-F5344CB8AC3E}">
        <p14:creationId xmlns:p14="http://schemas.microsoft.com/office/powerpoint/2010/main" val="254516406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FF9933"/>
          </a:solidFill>
        </p:spPr>
        <p:txBody>
          <a:bodyPr/>
          <a:lstStyle/>
          <a:p>
            <a:r>
              <a:rPr lang="en-US" b="1" dirty="0" smtClean="0"/>
              <a:t>Inventor’s Oath or Declaration: Requirements</a:t>
            </a:r>
            <a:endParaRPr lang="en-US" b="1" dirty="0"/>
          </a:p>
        </p:txBody>
      </p:sp>
      <p:sp>
        <p:nvSpPr>
          <p:cNvPr id="3" name="Content Placeholder 2"/>
          <p:cNvSpPr>
            <a:spLocks noGrp="1"/>
          </p:cNvSpPr>
          <p:nvPr>
            <p:ph idx="1"/>
          </p:nvPr>
        </p:nvSpPr>
        <p:spPr>
          <a:xfrm>
            <a:off x="228600" y="1676400"/>
            <a:ext cx="8763000" cy="4953000"/>
          </a:xfrm>
        </p:spPr>
        <p:txBody>
          <a:bodyPr/>
          <a:lstStyle/>
          <a:p>
            <a:r>
              <a:rPr lang="en-US" sz="2000" dirty="0" smtClean="0">
                <a:latin typeface="Georgia" pitchFamily="18" charset="0"/>
              </a:rPr>
              <a:t>Inventor must identify or state in oath/declaration:</a:t>
            </a:r>
          </a:p>
          <a:p>
            <a:endParaRPr lang="en-US" sz="2000" dirty="0">
              <a:latin typeface="Georgia" pitchFamily="18" charset="0"/>
            </a:endParaRPr>
          </a:p>
          <a:p>
            <a:pPr lvl="1"/>
            <a:r>
              <a:rPr lang="en-US" sz="2000" dirty="0">
                <a:latin typeface="Georgia" pitchFamily="18" charset="0"/>
              </a:rPr>
              <a:t>application to which it is directed</a:t>
            </a:r>
            <a:r>
              <a:rPr lang="en-US" sz="2000" dirty="0" smtClean="0">
                <a:latin typeface="Georgia" pitchFamily="18" charset="0"/>
              </a:rPr>
              <a:t>;</a:t>
            </a:r>
            <a:endParaRPr lang="en-US" sz="2000" dirty="0">
              <a:latin typeface="Georgia" pitchFamily="18" charset="0"/>
            </a:endParaRPr>
          </a:p>
          <a:p>
            <a:pPr marL="457200" lvl="1" indent="0">
              <a:buNone/>
            </a:pPr>
            <a:endParaRPr lang="en-US" sz="2000" dirty="0">
              <a:latin typeface="Georgia" pitchFamily="18" charset="0"/>
            </a:endParaRPr>
          </a:p>
          <a:p>
            <a:pPr lvl="1"/>
            <a:r>
              <a:rPr lang="en-US" sz="2000" dirty="0">
                <a:latin typeface="Georgia" pitchFamily="18" charset="0"/>
              </a:rPr>
              <a:t>person executing the oath/declaration by his or her legal </a:t>
            </a:r>
            <a:r>
              <a:rPr lang="en-US" sz="2000" dirty="0" smtClean="0">
                <a:latin typeface="Georgia" pitchFamily="18" charset="0"/>
              </a:rPr>
              <a:t>name;</a:t>
            </a:r>
          </a:p>
          <a:p>
            <a:pPr lvl="1"/>
            <a:endParaRPr lang="en-US" sz="2000" dirty="0">
              <a:latin typeface="Georgia" pitchFamily="18" charset="0"/>
            </a:endParaRPr>
          </a:p>
          <a:p>
            <a:pPr lvl="1"/>
            <a:r>
              <a:rPr lang="en-US" sz="2000" dirty="0" smtClean="0">
                <a:latin typeface="Georgia" pitchFamily="18" charset="0"/>
              </a:rPr>
              <a:t>application was made or was authorized to be made by the person executing the oath/declaration; and</a:t>
            </a:r>
          </a:p>
          <a:p>
            <a:pPr marL="457200" lvl="1" indent="0">
              <a:buNone/>
            </a:pPr>
            <a:endParaRPr lang="en-US" sz="2000" dirty="0" smtClean="0">
              <a:latin typeface="Georgia" pitchFamily="18" charset="0"/>
            </a:endParaRPr>
          </a:p>
          <a:p>
            <a:pPr lvl="1"/>
            <a:r>
              <a:rPr lang="en-US" sz="2000" dirty="0">
                <a:latin typeface="Georgia" pitchFamily="18" charset="0"/>
              </a:rPr>
              <a:t>p</a:t>
            </a:r>
            <a:r>
              <a:rPr lang="en-US" sz="2000" dirty="0" smtClean="0">
                <a:latin typeface="Georgia" pitchFamily="18" charset="0"/>
              </a:rPr>
              <a:t>erson executing the oath/declaration believes himself or herself to be the original inventor or an original joint inventor of a claimed invention in the application</a:t>
            </a: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80</a:t>
            </a:fld>
            <a:endParaRPr lang="en-US" dirty="0">
              <a:solidFill>
                <a:srgbClr val="273C56"/>
              </a:solidFill>
            </a:endParaRPr>
          </a:p>
        </p:txBody>
      </p:sp>
    </p:spTree>
    <p:extLst>
      <p:ext uri="{BB962C8B-B14F-4D97-AF65-F5344CB8AC3E}">
        <p14:creationId xmlns:p14="http://schemas.microsoft.com/office/powerpoint/2010/main" val="3797541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FF9933"/>
          </a:solidFill>
        </p:spPr>
        <p:txBody>
          <a:bodyPr/>
          <a:lstStyle/>
          <a:p>
            <a:r>
              <a:rPr lang="en-US" b="1" dirty="0" smtClean="0"/>
              <a:t>Inventor’s Oath/Declaration: Eliminated Requirements</a:t>
            </a:r>
            <a:endParaRPr lang="en-US" b="1" dirty="0"/>
          </a:p>
        </p:txBody>
      </p:sp>
      <p:sp>
        <p:nvSpPr>
          <p:cNvPr id="3" name="Content Placeholder 2"/>
          <p:cNvSpPr>
            <a:spLocks noGrp="1"/>
          </p:cNvSpPr>
          <p:nvPr>
            <p:ph idx="1"/>
          </p:nvPr>
        </p:nvSpPr>
        <p:spPr>
          <a:xfrm>
            <a:off x="685800" y="1600200"/>
            <a:ext cx="8153400" cy="4953000"/>
          </a:xfrm>
        </p:spPr>
        <p:txBody>
          <a:bodyPr/>
          <a:lstStyle/>
          <a:p>
            <a:r>
              <a:rPr lang="en-US" sz="2000" dirty="0" smtClean="0">
                <a:latin typeface="Georgia" pitchFamily="18" charset="0"/>
              </a:rPr>
              <a:t>Oath/declaration is no </a:t>
            </a:r>
            <a:r>
              <a:rPr lang="en-US" sz="2000" dirty="0">
                <a:latin typeface="Georgia" pitchFamily="18" charset="0"/>
              </a:rPr>
              <a:t>longer </a:t>
            </a:r>
            <a:r>
              <a:rPr lang="en-US" sz="2000" dirty="0" smtClean="0">
                <a:latin typeface="Georgia" pitchFamily="18" charset="0"/>
              </a:rPr>
              <a:t>required to state:</a:t>
            </a:r>
          </a:p>
          <a:p>
            <a:pPr marL="0" indent="0">
              <a:buNone/>
            </a:pPr>
            <a:endParaRPr lang="en-US" sz="2000" dirty="0">
              <a:latin typeface="Georgia" pitchFamily="18" charset="0"/>
            </a:endParaRPr>
          </a:p>
          <a:p>
            <a:pPr lvl="1"/>
            <a:r>
              <a:rPr lang="en-US" sz="2000" dirty="0" smtClean="0">
                <a:latin typeface="Georgia" pitchFamily="18" charset="0"/>
              </a:rPr>
              <a:t>Names of all inventors (if provided in an ADS); </a:t>
            </a:r>
          </a:p>
          <a:p>
            <a:pPr marL="457200" lvl="1" indent="0">
              <a:buNone/>
            </a:pPr>
            <a:endParaRPr lang="en-US" sz="2000" dirty="0" smtClean="0">
              <a:latin typeface="Georgia" pitchFamily="18" charset="0"/>
            </a:endParaRPr>
          </a:p>
          <a:p>
            <a:pPr lvl="1"/>
            <a:r>
              <a:rPr lang="en-US" sz="2000" dirty="0" smtClean="0">
                <a:latin typeface="Georgia" pitchFamily="18" charset="0"/>
              </a:rPr>
              <a:t>Identification </a:t>
            </a:r>
            <a:r>
              <a:rPr lang="en-US" sz="2000" dirty="0">
                <a:latin typeface="Georgia" pitchFamily="18" charset="0"/>
              </a:rPr>
              <a:t>of an inventor’s </a:t>
            </a:r>
            <a:r>
              <a:rPr lang="en-US" sz="2000" dirty="0" smtClean="0">
                <a:latin typeface="Georgia" pitchFamily="18" charset="0"/>
              </a:rPr>
              <a:t>citizenship; </a:t>
            </a:r>
          </a:p>
          <a:p>
            <a:pPr marL="457200" lvl="1" indent="0">
              <a:buNone/>
            </a:pPr>
            <a:endParaRPr lang="en-US" sz="2000" dirty="0">
              <a:latin typeface="Georgia" pitchFamily="18" charset="0"/>
            </a:endParaRPr>
          </a:p>
          <a:p>
            <a:pPr lvl="1"/>
            <a:r>
              <a:rPr lang="en-US" sz="2000" dirty="0">
                <a:latin typeface="Georgia" pitchFamily="18" charset="0"/>
              </a:rPr>
              <a:t>That the inventor believes himself or herself to be the “first” </a:t>
            </a:r>
            <a:r>
              <a:rPr lang="en-US" sz="2000" dirty="0" smtClean="0">
                <a:latin typeface="Georgia" pitchFamily="18" charset="0"/>
              </a:rPr>
              <a:t>inventor; and </a:t>
            </a:r>
          </a:p>
          <a:p>
            <a:pPr lvl="1"/>
            <a:endParaRPr lang="en-US" sz="2000" dirty="0" smtClean="0">
              <a:latin typeface="Georgia" pitchFamily="18" charset="0"/>
            </a:endParaRPr>
          </a:p>
          <a:p>
            <a:pPr lvl="1"/>
            <a:r>
              <a:rPr lang="en-US" sz="2000" dirty="0" smtClean="0">
                <a:latin typeface="Georgia" pitchFamily="18" charset="0"/>
              </a:rPr>
              <a:t>Foreign priority claims (must be provided in an ADS)</a:t>
            </a:r>
          </a:p>
          <a:p>
            <a:pPr lvl="1"/>
            <a:endParaRPr lang="en-US" sz="2000" dirty="0">
              <a:latin typeface="Georgia" pitchFamily="18" charset="0"/>
            </a:endParaRPr>
          </a:p>
          <a:p>
            <a:pPr lvl="1"/>
            <a:r>
              <a:rPr lang="en-US" sz="2000" dirty="0">
                <a:latin typeface="Georgia" pitchFamily="18" charset="0"/>
              </a:rPr>
              <a:t>P</a:t>
            </a:r>
            <a:r>
              <a:rPr lang="en-US" sz="2000" dirty="0" smtClean="0">
                <a:latin typeface="Georgia" pitchFamily="18" charset="0"/>
              </a:rPr>
              <a:t>erson </a:t>
            </a:r>
            <a:r>
              <a:rPr lang="en-US" sz="2000" dirty="0">
                <a:latin typeface="Georgia" pitchFamily="18" charset="0"/>
              </a:rPr>
              <a:t>making the </a:t>
            </a:r>
            <a:r>
              <a:rPr lang="en-US" sz="2000" dirty="0" smtClean="0">
                <a:latin typeface="Georgia" pitchFamily="18" charset="0"/>
              </a:rPr>
              <a:t>oath/declaration acknowledges </a:t>
            </a:r>
            <a:r>
              <a:rPr lang="en-US" sz="2000" dirty="0">
                <a:latin typeface="Georgia" pitchFamily="18" charset="0"/>
              </a:rPr>
              <a:t>the duty of </a:t>
            </a:r>
            <a:r>
              <a:rPr lang="en-US" sz="2000" dirty="0" smtClean="0">
                <a:latin typeface="Georgia" pitchFamily="18" charset="0"/>
              </a:rPr>
              <a:t>disclosure </a:t>
            </a:r>
            <a:r>
              <a:rPr lang="en-US" sz="2000" dirty="0">
                <a:latin typeface="Georgia" pitchFamily="18" charset="0"/>
              </a:rPr>
              <a:t>and </a:t>
            </a:r>
            <a:r>
              <a:rPr lang="en-US" sz="2000" dirty="0" smtClean="0">
                <a:latin typeface="Georgia" pitchFamily="18" charset="0"/>
              </a:rPr>
              <a:t>has </a:t>
            </a:r>
            <a:r>
              <a:rPr lang="en-US" sz="2000" dirty="0">
                <a:latin typeface="Georgia" pitchFamily="18" charset="0"/>
              </a:rPr>
              <a:t>reviewed and understands the contents of the application</a:t>
            </a:r>
          </a:p>
          <a:p>
            <a:pPr lvl="1"/>
            <a:endParaRPr lang="en-US" sz="2000" dirty="0" smtClean="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81</a:t>
            </a:fld>
            <a:endParaRPr lang="en-US" dirty="0">
              <a:solidFill>
                <a:srgbClr val="273C56"/>
              </a:solidFill>
            </a:endParaRPr>
          </a:p>
        </p:txBody>
      </p:sp>
    </p:spTree>
    <p:extLst>
      <p:ext uri="{BB962C8B-B14F-4D97-AF65-F5344CB8AC3E}">
        <p14:creationId xmlns:p14="http://schemas.microsoft.com/office/powerpoint/2010/main" val="3938886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FF9933"/>
          </a:solidFill>
        </p:spPr>
        <p:txBody>
          <a:bodyPr/>
          <a:lstStyle/>
          <a:p>
            <a:r>
              <a:rPr lang="en-US" b="1" dirty="0" smtClean="0"/>
              <a:t>Substitute Statements</a:t>
            </a:r>
            <a:endParaRPr lang="en-US" b="1" dirty="0"/>
          </a:p>
        </p:txBody>
      </p:sp>
      <p:sp>
        <p:nvSpPr>
          <p:cNvPr id="3" name="Content Placeholder 2"/>
          <p:cNvSpPr>
            <a:spLocks noGrp="1"/>
          </p:cNvSpPr>
          <p:nvPr>
            <p:ph idx="1"/>
          </p:nvPr>
        </p:nvSpPr>
        <p:spPr>
          <a:xfrm>
            <a:off x="609600" y="1676400"/>
            <a:ext cx="7772400" cy="4114800"/>
          </a:xfrm>
        </p:spPr>
        <p:txBody>
          <a:bodyPr/>
          <a:lstStyle/>
          <a:p>
            <a:r>
              <a:rPr lang="en-US" sz="2400" dirty="0" smtClean="0">
                <a:latin typeface="Georgia" pitchFamily="18" charset="0"/>
              </a:rPr>
              <a:t>Non-inventor applicant may file a </a:t>
            </a:r>
            <a:r>
              <a:rPr lang="en-US" sz="2400" dirty="0">
                <a:latin typeface="Georgia" pitchFamily="18" charset="0"/>
              </a:rPr>
              <a:t>s</a:t>
            </a:r>
            <a:r>
              <a:rPr lang="en-US" sz="2400" dirty="0" smtClean="0">
                <a:latin typeface="Georgia" pitchFamily="18" charset="0"/>
              </a:rPr>
              <a:t>ubstitute statement if an inventor:</a:t>
            </a:r>
          </a:p>
          <a:p>
            <a:pPr marL="0" indent="0">
              <a:buNone/>
            </a:pPr>
            <a:endParaRPr lang="en-US" sz="2400" dirty="0" smtClean="0">
              <a:latin typeface="Georgia" pitchFamily="18" charset="0"/>
            </a:endParaRPr>
          </a:p>
          <a:p>
            <a:pPr lvl="1"/>
            <a:r>
              <a:rPr lang="en-US" sz="2400" dirty="0">
                <a:latin typeface="Georgia" pitchFamily="18" charset="0"/>
              </a:rPr>
              <a:t>i</a:t>
            </a:r>
            <a:r>
              <a:rPr lang="en-US" sz="2400" dirty="0" smtClean="0">
                <a:latin typeface="Georgia" pitchFamily="18" charset="0"/>
              </a:rPr>
              <a:t>s deceased;</a:t>
            </a:r>
          </a:p>
          <a:p>
            <a:pPr marL="457200" lvl="1" indent="0">
              <a:buNone/>
            </a:pPr>
            <a:endParaRPr lang="en-US" sz="2400" dirty="0" smtClean="0">
              <a:latin typeface="Georgia" pitchFamily="18" charset="0"/>
            </a:endParaRPr>
          </a:p>
          <a:p>
            <a:pPr lvl="1"/>
            <a:r>
              <a:rPr lang="en-US" sz="2400" dirty="0">
                <a:latin typeface="Georgia" pitchFamily="18" charset="0"/>
              </a:rPr>
              <a:t>i</a:t>
            </a:r>
            <a:r>
              <a:rPr lang="en-US" sz="2400" dirty="0" smtClean="0">
                <a:latin typeface="Georgia" pitchFamily="18" charset="0"/>
              </a:rPr>
              <a:t>s legally incapacitated;</a:t>
            </a:r>
          </a:p>
          <a:p>
            <a:pPr marL="457200" lvl="1" indent="0">
              <a:buNone/>
            </a:pPr>
            <a:endParaRPr lang="en-US" sz="2400" dirty="0" smtClean="0">
              <a:latin typeface="Georgia" pitchFamily="18" charset="0"/>
            </a:endParaRPr>
          </a:p>
          <a:p>
            <a:pPr lvl="1"/>
            <a:r>
              <a:rPr lang="en-US" sz="2400" dirty="0">
                <a:latin typeface="Georgia" pitchFamily="18" charset="0"/>
              </a:rPr>
              <a:t>c</a:t>
            </a:r>
            <a:r>
              <a:rPr lang="en-US" sz="2400" dirty="0" smtClean="0">
                <a:latin typeface="Georgia" pitchFamily="18" charset="0"/>
              </a:rPr>
              <a:t>annot be found or reached after diligent effort; or</a:t>
            </a:r>
          </a:p>
          <a:p>
            <a:pPr marL="457200" lvl="1" indent="0">
              <a:buNone/>
            </a:pPr>
            <a:endParaRPr lang="en-US" sz="2400" dirty="0" smtClean="0">
              <a:latin typeface="Georgia" pitchFamily="18" charset="0"/>
            </a:endParaRPr>
          </a:p>
          <a:p>
            <a:pPr lvl="1"/>
            <a:r>
              <a:rPr lang="en-US" sz="2400" dirty="0">
                <a:latin typeface="Georgia" pitchFamily="18" charset="0"/>
              </a:rPr>
              <a:t>r</a:t>
            </a:r>
            <a:r>
              <a:rPr lang="en-US" sz="2400" dirty="0" smtClean="0">
                <a:latin typeface="Georgia" pitchFamily="18" charset="0"/>
              </a:rPr>
              <a:t>efuses to execute an oath or declaration</a:t>
            </a: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82</a:t>
            </a:fld>
            <a:endParaRPr lang="en-US" dirty="0"/>
          </a:p>
        </p:txBody>
      </p:sp>
    </p:spTree>
    <p:extLst>
      <p:ext uri="{BB962C8B-B14F-4D97-AF65-F5344CB8AC3E}">
        <p14:creationId xmlns:p14="http://schemas.microsoft.com/office/powerpoint/2010/main" val="75841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FF9933"/>
          </a:solidFill>
        </p:spPr>
        <p:txBody>
          <a:bodyPr/>
          <a:lstStyle/>
          <a:p>
            <a:r>
              <a:rPr lang="en-US" b="1" dirty="0" smtClean="0"/>
              <a:t>Non-Inventor Filer of Substitute Statement</a:t>
            </a:r>
            <a:endParaRPr lang="en-US" b="1" dirty="0"/>
          </a:p>
        </p:txBody>
      </p:sp>
      <p:sp>
        <p:nvSpPr>
          <p:cNvPr id="3" name="Content Placeholder 2"/>
          <p:cNvSpPr>
            <a:spLocks noGrp="1"/>
          </p:cNvSpPr>
          <p:nvPr>
            <p:ph idx="1"/>
          </p:nvPr>
        </p:nvSpPr>
        <p:spPr>
          <a:xfrm>
            <a:off x="457200" y="1676400"/>
            <a:ext cx="8534400" cy="4419600"/>
          </a:xfrm>
        </p:spPr>
        <p:txBody>
          <a:bodyPr/>
          <a:lstStyle/>
          <a:p>
            <a:r>
              <a:rPr lang="en-US" sz="2400" dirty="0" smtClean="0">
                <a:latin typeface="Georgia" pitchFamily="18" charset="0"/>
              </a:rPr>
              <a:t>Non-inventor who files a substitute statement is limited to:</a:t>
            </a:r>
          </a:p>
          <a:p>
            <a:pPr lvl="1"/>
            <a:r>
              <a:rPr lang="en-US" sz="2400" dirty="0" smtClean="0">
                <a:latin typeface="Georgia" pitchFamily="18" charset="0"/>
              </a:rPr>
              <a:t>Assignee;</a:t>
            </a:r>
          </a:p>
          <a:p>
            <a:pPr lvl="1"/>
            <a:r>
              <a:rPr lang="en-US" sz="2400" dirty="0" smtClean="0">
                <a:latin typeface="Georgia" pitchFamily="18" charset="0"/>
              </a:rPr>
              <a:t>Obligated assignee; or</a:t>
            </a:r>
          </a:p>
          <a:p>
            <a:pPr lvl="1"/>
            <a:r>
              <a:rPr lang="en-US" sz="2400" dirty="0" smtClean="0">
                <a:latin typeface="Georgia" pitchFamily="18" charset="0"/>
              </a:rPr>
              <a:t>Person with sufficient proprietary interest</a:t>
            </a:r>
          </a:p>
          <a:p>
            <a:pPr marL="457200" lvl="1" indent="0">
              <a:buNone/>
            </a:pPr>
            <a:endParaRPr lang="en-US" sz="2400" dirty="0" smtClean="0">
              <a:latin typeface="Georgia" pitchFamily="18" charset="0"/>
            </a:endParaRPr>
          </a:p>
          <a:p>
            <a:r>
              <a:rPr lang="en-US" sz="2400" dirty="0" smtClean="0">
                <a:latin typeface="Georgia" pitchFamily="18" charset="0"/>
              </a:rPr>
              <a:t>No petition required for assignee or obligated assignee</a:t>
            </a:r>
          </a:p>
          <a:p>
            <a:pPr marL="0" indent="0">
              <a:buNone/>
            </a:pPr>
            <a:endParaRPr lang="en-US" sz="2400" dirty="0" smtClean="0">
              <a:latin typeface="Georgia" pitchFamily="18" charset="0"/>
            </a:endParaRPr>
          </a:p>
          <a:p>
            <a:r>
              <a:rPr lang="en-US" sz="2400" dirty="0" smtClean="0">
                <a:latin typeface="Georgia" pitchFamily="18" charset="0"/>
              </a:rPr>
              <a:t>Petition with proof of ownership required for person alleging sufficient proprietary interest</a:t>
            </a: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83</a:t>
            </a:fld>
            <a:endParaRPr lang="en-US" dirty="0"/>
          </a:p>
        </p:txBody>
      </p:sp>
    </p:spTree>
    <p:extLst>
      <p:ext uri="{BB962C8B-B14F-4D97-AF65-F5344CB8AC3E}">
        <p14:creationId xmlns:p14="http://schemas.microsoft.com/office/powerpoint/2010/main" val="111386132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FF9933"/>
          </a:solidFill>
        </p:spPr>
        <p:txBody>
          <a:bodyPr/>
          <a:lstStyle/>
          <a:p>
            <a:r>
              <a:rPr lang="en-US" sz="3600" b="1" dirty="0" smtClean="0"/>
              <a:t>Substitute Statements </a:t>
            </a:r>
            <a:br>
              <a:rPr lang="en-US" sz="3600" b="1" dirty="0" smtClean="0"/>
            </a:br>
            <a:r>
              <a:rPr lang="en-US" sz="3600" b="1" dirty="0" smtClean="0"/>
              <a:t>Requirements </a:t>
            </a:r>
            <a:endParaRPr lang="en-US" sz="3600" b="1" dirty="0"/>
          </a:p>
        </p:txBody>
      </p:sp>
      <p:sp>
        <p:nvSpPr>
          <p:cNvPr id="3" name="Content Placeholder 2"/>
          <p:cNvSpPr>
            <a:spLocks noGrp="1"/>
          </p:cNvSpPr>
          <p:nvPr>
            <p:ph idx="1"/>
          </p:nvPr>
        </p:nvSpPr>
        <p:spPr>
          <a:xfrm>
            <a:off x="571500" y="1524000"/>
            <a:ext cx="8153400" cy="5181600"/>
          </a:xfrm>
        </p:spPr>
        <p:txBody>
          <a:bodyPr/>
          <a:lstStyle/>
          <a:p>
            <a:r>
              <a:rPr lang="en-US" sz="2400" dirty="0">
                <a:latin typeface="Georgia" pitchFamily="18" charset="0"/>
              </a:rPr>
              <a:t>Identify the person executing the substitute statement and the relationship to the non-signing inventor;</a:t>
            </a:r>
          </a:p>
          <a:p>
            <a:endParaRPr lang="en-US" sz="2400" dirty="0">
              <a:latin typeface="Georgia" pitchFamily="18" charset="0"/>
            </a:endParaRPr>
          </a:p>
          <a:p>
            <a:r>
              <a:rPr lang="en-US" sz="2400" dirty="0">
                <a:latin typeface="Georgia" pitchFamily="18" charset="0"/>
              </a:rPr>
              <a:t>Identify the permitted </a:t>
            </a:r>
            <a:r>
              <a:rPr lang="en-US" sz="2400" dirty="0" smtClean="0">
                <a:latin typeface="Georgia" pitchFamily="18" charset="0"/>
              </a:rPr>
              <a:t>basis;</a:t>
            </a:r>
          </a:p>
          <a:p>
            <a:pPr lvl="1"/>
            <a:r>
              <a:rPr lang="en-US" sz="2000" dirty="0" smtClean="0">
                <a:latin typeface="Georgia" pitchFamily="18" charset="0"/>
              </a:rPr>
              <a:t>No proof is required to establish that inventor cannot be found after diligent effort or refused to execute</a:t>
            </a:r>
            <a:endParaRPr lang="en-US" sz="2000" dirty="0">
              <a:latin typeface="Georgia" pitchFamily="18" charset="0"/>
            </a:endParaRPr>
          </a:p>
          <a:p>
            <a:endParaRPr lang="en-US" sz="2400" dirty="0" smtClean="0">
              <a:latin typeface="Georgia" pitchFamily="18" charset="0"/>
            </a:endParaRPr>
          </a:p>
          <a:p>
            <a:r>
              <a:rPr lang="en-US" sz="2400" dirty="0">
                <a:latin typeface="Georgia" pitchFamily="18" charset="0"/>
              </a:rPr>
              <a:t>Identify the inventor with respect to whom the statement </a:t>
            </a:r>
            <a:r>
              <a:rPr lang="en-US" sz="2400" dirty="0" smtClean="0">
                <a:latin typeface="Georgia" pitchFamily="18" charset="0"/>
              </a:rPr>
              <a:t>applies; and</a:t>
            </a:r>
          </a:p>
          <a:p>
            <a:endParaRPr lang="en-US" sz="2400" dirty="0">
              <a:latin typeface="Georgia" pitchFamily="18" charset="0"/>
            </a:endParaRPr>
          </a:p>
          <a:p>
            <a:r>
              <a:rPr lang="en-US" sz="2400" dirty="0" smtClean="0">
                <a:latin typeface="Georgia" pitchFamily="18" charset="0"/>
              </a:rPr>
              <a:t>Must contain the statements and information required for an oath/declaration as to the inventor</a:t>
            </a:r>
          </a:p>
          <a:p>
            <a:endParaRPr lang="en-US" sz="2400" dirty="0" smtClean="0"/>
          </a:p>
          <a:p>
            <a:pPr marL="0" indent="0">
              <a:buNone/>
            </a:pPr>
            <a:endParaRPr lang="en-US" sz="2400" dirty="0" smtClean="0"/>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84</a:t>
            </a:fld>
            <a:endParaRPr lang="en-US" dirty="0">
              <a:solidFill>
                <a:srgbClr val="273C56"/>
              </a:solidFill>
            </a:endParaRPr>
          </a:p>
        </p:txBody>
      </p:sp>
    </p:spTree>
    <p:extLst>
      <p:ext uri="{BB962C8B-B14F-4D97-AF65-F5344CB8AC3E}">
        <p14:creationId xmlns:p14="http://schemas.microsoft.com/office/powerpoint/2010/main" val="609474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FF9933"/>
          </a:solidFill>
        </p:spPr>
        <p:txBody>
          <a:bodyPr/>
          <a:lstStyle/>
          <a:p>
            <a:r>
              <a:rPr lang="en-US" b="1" dirty="0" smtClean="0"/>
              <a:t>Assignment Containing Statements: Requirements </a:t>
            </a:r>
            <a:endParaRPr lang="en-US" b="1" dirty="0"/>
          </a:p>
        </p:txBody>
      </p:sp>
      <p:sp>
        <p:nvSpPr>
          <p:cNvPr id="3" name="Content Placeholder 2"/>
          <p:cNvSpPr>
            <a:spLocks noGrp="1"/>
          </p:cNvSpPr>
          <p:nvPr>
            <p:ph idx="1"/>
          </p:nvPr>
        </p:nvSpPr>
        <p:spPr>
          <a:xfrm>
            <a:off x="533400" y="1752600"/>
            <a:ext cx="7772400" cy="4114800"/>
          </a:xfrm>
        </p:spPr>
        <p:txBody>
          <a:bodyPr/>
          <a:lstStyle/>
          <a:p>
            <a:r>
              <a:rPr lang="en-US" sz="2400" dirty="0" smtClean="0">
                <a:latin typeface="Georgia" pitchFamily="18" charset="0"/>
              </a:rPr>
              <a:t>Assignment may serve as an oath/declaration if:</a:t>
            </a:r>
          </a:p>
          <a:p>
            <a:pPr marL="0" indent="0">
              <a:buNone/>
            </a:pPr>
            <a:endParaRPr lang="en-US" sz="2400" dirty="0" smtClean="0">
              <a:latin typeface="Georgia" pitchFamily="18" charset="0"/>
            </a:endParaRPr>
          </a:p>
          <a:p>
            <a:pPr lvl="1"/>
            <a:r>
              <a:rPr lang="en-US" sz="2400" dirty="0">
                <a:latin typeface="Georgia" pitchFamily="18" charset="0"/>
              </a:rPr>
              <a:t>i</a:t>
            </a:r>
            <a:r>
              <a:rPr lang="en-US" sz="2400" dirty="0" smtClean="0">
                <a:latin typeface="Georgia" pitchFamily="18" charset="0"/>
              </a:rPr>
              <a:t>ncludes the information and statements required for an oath/declaration; and</a:t>
            </a:r>
          </a:p>
          <a:p>
            <a:pPr marL="457200" lvl="1" indent="0">
              <a:buNone/>
            </a:pPr>
            <a:endParaRPr lang="en-US" sz="2400" dirty="0" smtClean="0">
              <a:latin typeface="Georgia" pitchFamily="18" charset="0"/>
            </a:endParaRPr>
          </a:p>
          <a:p>
            <a:pPr lvl="1"/>
            <a:r>
              <a:rPr lang="en-US" sz="2400" dirty="0">
                <a:latin typeface="Georgia" pitchFamily="18" charset="0"/>
              </a:rPr>
              <a:t>c</a:t>
            </a:r>
            <a:r>
              <a:rPr lang="en-US" sz="2400" dirty="0" smtClean="0">
                <a:latin typeface="Georgia" pitchFamily="18" charset="0"/>
              </a:rPr>
              <a:t>opy of the assignment is recorded </a:t>
            </a:r>
            <a:r>
              <a:rPr lang="en-US" sz="2400" dirty="0">
                <a:latin typeface="Georgia" pitchFamily="18" charset="0"/>
              </a:rPr>
              <a:t>in the Office’s assignment </a:t>
            </a:r>
            <a:r>
              <a:rPr lang="en-US" sz="2400" dirty="0" smtClean="0">
                <a:latin typeface="Georgia" pitchFamily="18" charset="0"/>
              </a:rPr>
              <a:t>database</a:t>
            </a:r>
          </a:p>
          <a:p>
            <a:pPr lvl="2"/>
            <a:r>
              <a:rPr lang="en-US" dirty="0" smtClean="0">
                <a:latin typeface="Georgia" pitchFamily="18" charset="0"/>
              </a:rPr>
              <a:t>Applicant may request Office to direct copy of combination assignment-oath/declaration to be placed in application file from assignment database</a:t>
            </a:r>
          </a:p>
          <a:p>
            <a:pPr marL="914400" lvl="2" indent="0">
              <a:buNone/>
            </a:pPr>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85</a:t>
            </a:fld>
            <a:endParaRPr lang="en-US" dirty="0">
              <a:solidFill>
                <a:srgbClr val="273C56"/>
              </a:solidFill>
            </a:endParaRPr>
          </a:p>
        </p:txBody>
      </p:sp>
    </p:spTree>
    <p:extLst>
      <p:ext uri="{BB962C8B-B14F-4D97-AF65-F5344CB8AC3E}">
        <p14:creationId xmlns:p14="http://schemas.microsoft.com/office/powerpoint/2010/main" val="2120649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FF9933"/>
          </a:solidFill>
        </p:spPr>
        <p:txBody>
          <a:bodyPr/>
          <a:lstStyle/>
          <a:p>
            <a:r>
              <a:rPr lang="en-US" b="1" dirty="0" smtClean="0"/>
              <a:t>Timing of Submission</a:t>
            </a:r>
            <a:endParaRPr lang="en-US" b="1" dirty="0"/>
          </a:p>
        </p:txBody>
      </p:sp>
      <p:sp>
        <p:nvSpPr>
          <p:cNvPr id="3" name="Content Placeholder 2"/>
          <p:cNvSpPr>
            <a:spLocks noGrp="1"/>
          </p:cNvSpPr>
          <p:nvPr>
            <p:ph idx="1"/>
          </p:nvPr>
        </p:nvSpPr>
        <p:spPr>
          <a:xfrm>
            <a:off x="571500" y="1676400"/>
            <a:ext cx="8153400" cy="5105400"/>
          </a:xfrm>
        </p:spPr>
        <p:txBody>
          <a:bodyPr/>
          <a:lstStyle/>
          <a:p>
            <a:r>
              <a:rPr lang="en-US" sz="2200" b="1" dirty="0" smtClean="0">
                <a:latin typeface="Georgia" pitchFamily="18" charset="0"/>
              </a:rPr>
              <a:t>From September 16, 2012 to January 13, 2103:</a:t>
            </a:r>
            <a:r>
              <a:rPr lang="en-US" sz="2200" dirty="0" smtClean="0">
                <a:latin typeface="Georgia" pitchFamily="18" charset="0"/>
              </a:rPr>
              <a:t> Oath/declaration may be postponed until the application is otherwise in condition for allowance provided that a signed ADS has been submitted:</a:t>
            </a:r>
          </a:p>
          <a:p>
            <a:pPr lvl="1"/>
            <a:r>
              <a:rPr lang="en-US" sz="2200" dirty="0">
                <a:latin typeface="Georgia" pitchFamily="18" charset="0"/>
              </a:rPr>
              <a:t>i</a:t>
            </a:r>
            <a:r>
              <a:rPr lang="en-US" sz="2200" dirty="0" smtClean="0">
                <a:latin typeface="Georgia" pitchFamily="18" charset="0"/>
              </a:rPr>
              <a:t>dentifying </a:t>
            </a:r>
            <a:r>
              <a:rPr lang="en-US" sz="2200" dirty="0">
                <a:latin typeface="Georgia" pitchFamily="18" charset="0"/>
              </a:rPr>
              <a:t>each inventor by his or her legal name; </a:t>
            </a:r>
            <a:r>
              <a:rPr lang="en-US" sz="2200" dirty="0" smtClean="0">
                <a:latin typeface="Georgia" pitchFamily="18" charset="0"/>
              </a:rPr>
              <a:t>and</a:t>
            </a:r>
          </a:p>
          <a:p>
            <a:pPr lvl="1"/>
            <a:r>
              <a:rPr lang="en-US" sz="2200" dirty="0">
                <a:latin typeface="Georgia" pitchFamily="18" charset="0"/>
              </a:rPr>
              <a:t>w</a:t>
            </a:r>
            <a:r>
              <a:rPr lang="en-US" sz="2200" dirty="0" smtClean="0">
                <a:latin typeface="Georgia" pitchFamily="18" charset="0"/>
              </a:rPr>
              <a:t>ith a </a:t>
            </a:r>
            <a:r>
              <a:rPr lang="en-US" sz="2200" dirty="0">
                <a:latin typeface="Georgia" pitchFamily="18" charset="0"/>
              </a:rPr>
              <a:t>mailing </a:t>
            </a:r>
            <a:r>
              <a:rPr lang="en-US" sz="2200" dirty="0" smtClean="0">
                <a:latin typeface="Georgia" pitchFamily="18" charset="0"/>
              </a:rPr>
              <a:t>address and </a:t>
            </a:r>
            <a:r>
              <a:rPr lang="en-US" sz="2200" dirty="0">
                <a:latin typeface="Georgia" pitchFamily="18" charset="0"/>
              </a:rPr>
              <a:t>residence for each </a:t>
            </a:r>
            <a:r>
              <a:rPr lang="en-US" sz="2200" dirty="0" smtClean="0">
                <a:latin typeface="Georgia" pitchFamily="18" charset="0"/>
              </a:rPr>
              <a:t>inventor</a:t>
            </a:r>
          </a:p>
          <a:p>
            <a:pPr marL="457200" lvl="1" indent="0">
              <a:buNone/>
            </a:pPr>
            <a:endParaRPr lang="en-US" sz="2200" dirty="0" smtClean="0">
              <a:latin typeface="Georgia" pitchFamily="18" charset="0"/>
            </a:endParaRPr>
          </a:p>
          <a:p>
            <a:r>
              <a:rPr lang="en-US" sz="2200" b="1" dirty="0" smtClean="0">
                <a:latin typeface="Georgia" pitchFamily="18" charset="0"/>
              </a:rPr>
              <a:t>Starting on January 14, 2013:</a:t>
            </a:r>
            <a:r>
              <a:rPr lang="en-US" sz="2200" dirty="0" smtClean="0">
                <a:latin typeface="Georgia" pitchFamily="18" charset="0"/>
              </a:rPr>
              <a:t> oath/declaration required no later than the date on which the issue fee is paid</a:t>
            </a:r>
            <a:endParaRPr lang="en-US" sz="2200" dirty="0">
              <a:latin typeface="Georgia" pitchFamily="18" charset="0"/>
            </a:endParaRPr>
          </a:p>
          <a:p>
            <a:pPr marL="0" indent="0">
              <a:buNone/>
            </a:pPr>
            <a:endParaRPr lang="en-US" sz="2200" dirty="0" smtClean="0">
              <a:latin typeface="Georgia" pitchFamily="18" charset="0"/>
            </a:endParaRPr>
          </a:p>
          <a:p>
            <a:r>
              <a:rPr lang="en-US" sz="2200" dirty="0">
                <a:latin typeface="Georgia" pitchFamily="18" charset="0"/>
              </a:rPr>
              <a:t>C</a:t>
            </a:r>
            <a:r>
              <a:rPr lang="en-US" sz="2200" dirty="0" smtClean="0">
                <a:latin typeface="Georgia" pitchFamily="18" charset="0"/>
              </a:rPr>
              <a:t>urrent surcharge is still required when the oath/declaration is not present on filing</a:t>
            </a:r>
            <a:endParaRPr lang="en-US" sz="2200" dirty="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86</a:t>
            </a:fld>
            <a:endParaRPr lang="en-US" dirty="0">
              <a:solidFill>
                <a:srgbClr val="273C56"/>
              </a:solidFill>
            </a:endParaRPr>
          </a:p>
        </p:txBody>
      </p:sp>
    </p:spTree>
    <p:extLst>
      <p:ext uri="{BB962C8B-B14F-4D97-AF65-F5344CB8AC3E}">
        <p14:creationId xmlns:p14="http://schemas.microsoft.com/office/powerpoint/2010/main" val="2946384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FF9933"/>
          </a:solidFill>
        </p:spPr>
        <p:txBody>
          <a:bodyPr/>
          <a:lstStyle/>
          <a:p>
            <a:r>
              <a:rPr lang="en-US" b="1" dirty="0" smtClean="0"/>
              <a:t>Application Data Sheet</a:t>
            </a:r>
            <a:endParaRPr lang="en-US" b="1" dirty="0"/>
          </a:p>
        </p:txBody>
      </p:sp>
      <p:sp>
        <p:nvSpPr>
          <p:cNvPr id="3" name="Content Placeholder 2"/>
          <p:cNvSpPr>
            <a:spLocks noGrp="1"/>
          </p:cNvSpPr>
          <p:nvPr>
            <p:ph idx="1"/>
          </p:nvPr>
        </p:nvSpPr>
        <p:spPr>
          <a:xfrm>
            <a:off x="457200" y="1600200"/>
            <a:ext cx="8534400" cy="4724400"/>
          </a:xfrm>
        </p:spPr>
        <p:txBody>
          <a:bodyPr/>
          <a:lstStyle/>
          <a:p>
            <a:r>
              <a:rPr lang="en-US" sz="2200" dirty="0" smtClean="0">
                <a:latin typeface="Georgia" pitchFamily="18" charset="0"/>
              </a:rPr>
              <a:t>Required if:</a:t>
            </a:r>
          </a:p>
          <a:p>
            <a:pPr marL="0" indent="0">
              <a:buNone/>
            </a:pPr>
            <a:endParaRPr lang="en-US" sz="2200" dirty="0" smtClean="0">
              <a:latin typeface="Georgia" pitchFamily="18" charset="0"/>
            </a:endParaRPr>
          </a:p>
          <a:p>
            <a:pPr lvl="1"/>
            <a:r>
              <a:rPr lang="en-US" sz="2200" dirty="0" smtClean="0">
                <a:latin typeface="Georgia" pitchFamily="18" charset="0"/>
              </a:rPr>
              <a:t>inventor’s oath/declaration not submitted with application; </a:t>
            </a:r>
          </a:p>
          <a:p>
            <a:pPr marL="457200" lvl="1" indent="0">
              <a:buNone/>
            </a:pPr>
            <a:r>
              <a:rPr lang="en-US" sz="2200" dirty="0" smtClean="0">
                <a:latin typeface="Georgia" pitchFamily="18" charset="0"/>
              </a:rPr>
              <a:t> </a:t>
            </a:r>
          </a:p>
          <a:p>
            <a:pPr lvl="1"/>
            <a:r>
              <a:rPr lang="en-US" sz="2200" dirty="0">
                <a:latin typeface="Georgia" pitchFamily="18" charset="0"/>
              </a:rPr>
              <a:t>i</a:t>
            </a:r>
            <a:r>
              <a:rPr lang="en-US" sz="2200" dirty="0" smtClean="0">
                <a:latin typeface="Georgia" pitchFamily="18" charset="0"/>
              </a:rPr>
              <a:t>nventor’s oath/declaration not executed by all of the inventors; or</a:t>
            </a:r>
          </a:p>
          <a:p>
            <a:pPr marL="457200" lvl="1" indent="0">
              <a:buNone/>
            </a:pPr>
            <a:endParaRPr lang="en-US" sz="2200" dirty="0" smtClean="0">
              <a:latin typeface="Georgia" pitchFamily="18" charset="0"/>
            </a:endParaRPr>
          </a:p>
          <a:p>
            <a:pPr lvl="1"/>
            <a:r>
              <a:rPr lang="en-US" sz="2200" dirty="0" smtClean="0">
                <a:latin typeface="Georgia" pitchFamily="18" charset="0"/>
              </a:rPr>
              <a:t>foreign </a:t>
            </a:r>
            <a:r>
              <a:rPr lang="en-US" sz="2200" dirty="0">
                <a:latin typeface="Georgia" pitchFamily="18" charset="0"/>
              </a:rPr>
              <a:t>priority (except national stage application) or domestic benefit </a:t>
            </a:r>
            <a:r>
              <a:rPr lang="en-US" sz="2200" dirty="0" smtClean="0">
                <a:latin typeface="Georgia" pitchFamily="18" charset="0"/>
              </a:rPr>
              <a:t>claim made</a:t>
            </a:r>
            <a:endParaRPr lang="en-US" sz="2200" dirty="0">
              <a:latin typeface="Georgia" pitchFamily="18" charset="0"/>
            </a:endParaRPr>
          </a:p>
          <a:p>
            <a:pPr marL="0" indent="0">
              <a:buNone/>
            </a:pPr>
            <a:endParaRPr lang="en-US" sz="2200" dirty="0">
              <a:latin typeface="Georgia" pitchFamily="18" charset="0"/>
            </a:endParaRPr>
          </a:p>
          <a:p>
            <a:r>
              <a:rPr lang="en-US" sz="2200" dirty="0" smtClean="0">
                <a:latin typeface="Georgia" pitchFamily="18" charset="0"/>
              </a:rPr>
              <a:t>Can be signed by applicant or applicant’s representative</a:t>
            </a:r>
          </a:p>
          <a:p>
            <a:pPr marL="0" indent="0">
              <a:buNone/>
            </a:pPr>
            <a:endParaRPr lang="en-US" sz="22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87</a:t>
            </a:fld>
            <a:endParaRPr lang="en-US" dirty="0"/>
          </a:p>
        </p:txBody>
      </p:sp>
    </p:spTree>
    <p:extLst>
      <p:ext uri="{BB962C8B-B14F-4D97-AF65-F5344CB8AC3E}">
        <p14:creationId xmlns:p14="http://schemas.microsoft.com/office/powerpoint/2010/main" val="393910561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FF9933"/>
          </a:solidFill>
        </p:spPr>
        <p:txBody>
          <a:bodyPr/>
          <a:lstStyle/>
          <a:p>
            <a:r>
              <a:rPr lang="en-US" sz="3600" b="1" dirty="0" smtClean="0">
                <a:solidFill>
                  <a:schemeClr val="bg1"/>
                </a:solidFill>
              </a:rPr>
              <a:t>Forms and Guidance Materials</a:t>
            </a:r>
            <a:endParaRPr lang="en-US" sz="3600" b="1" dirty="0">
              <a:solidFill>
                <a:schemeClr val="bg1"/>
              </a:solidFill>
            </a:endParaRPr>
          </a:p>
        </p:txBody>
      </p:sp>
      <p:sp>
        <p:nvSpPr>
          <p:cNvPr id="3" name="Content Placeholder 2"/>
          <p:cNvSpPr>
            <a:spLocks noGrp="1"/>
          </p:cNvSpPr>
          <p:nvPr>
            <p:ph idx="1"/>
          </p:nvPr>
        </p:nvSpPr>
        <p:spPr>
          <a:xfrm>
            <a:off x="381000" y="1676400"/>
            <a:ext cx="8686800" cy="5105400"/>
          </a:xfrm>
        </p:spPr>
        <p:txBody>
          <a:bodyPr/>
          <a:lstStyle/>
          <a:p>
            <a:r>
              <a:rPr lang="en-US" sz="1800" dirty="0">
                <a:latin typeface="Georgia" pitchFamily="18" charset="0"/>
              </a:rPr>
              <a:t>Quick reference guide for how to file an inventor’s oath/declaration available on AIA </a:t>
            </a:r>
            <a:r>
              <a:rPr lang="en-US" sz="1800" dirty="0" smtClean="0">
                <a:latin typeface="Georgia" pitchFamily="18" charset="0"/>
              </a:rPr>
              <a:t>micro-site:</a:t>
            </a:r>
            <a:endParaRPr lang="en-US" sz="1800" dirty="0">
              <a:latin typeface="Georgia" pitchFamily="18" charset="0"/>
            </a:endParaRPr>
          </a:p>
          <a:p>
            <a:pPr lvl="1"/>
            <a:r>
              <a:rPr lang="en-US" sz="1800" dirty="0">
                <a:latin typeface="Georgia" pitchFamily="18" charset="0"/>
              </a:rPr>
              <a:t>http://</a:t>
            </a:r>
            <a:r>
              <a:rPr lang="en-US" sz="1800" dirty="0" smtClean="0">
                <a:latin typeface="Georgia" pitchFamily="18" charset="0"/>
              </a:rPr>
              <a:t>www.uspto.gov/aia_implementation/inventors-oath-or-declaration-quick-reference-guide.pdf</a:t>
            </a:r>
          </a:p>
          <a:p>
            <a:pPr marL="457200" lvl="1" indent="0">
              <a:buNone/>
            </a:pPr>
            <a:endParaRPr lang="en-US" sz="800" dirty="0" smtClean="0">
              <a:latin typeface="Georgia" pitchFamily="18" charset="0"/>
            </a:endParaRPr>
          </a:p>
          <a:p>
            <a:pPr marL="457200" lvl="1" indent="0">
              <a:buNone/>
            </a:pPr>
            <a:endParaRPr lang="en-US" sz="800" dirty="0">
              <a:latin typeface="Georgia" pitchFamily="18" charset="0"/>
            </a:endParaRPr>
          </a:p>
          <a:p>
            <a:r>
              <a:rPr lang="en-US" sz="1800" dirty="0">
                <a:latin typeface="Georgia" pitchFamily="18" charset="0"/>
              </a:rPr>
              <a:t>Tips for substitute statements, correcting inventorship, and filing USPTO forms </a:t>
            </a:r>
          </a:p>
          <a:p>
            <a:pPr lvl="1"/>
            <a:r>
              <a:rPr lang="en-US" sz="1800" dirty="0">
                <a:latin typeface="Georgia" pitchFamily="18" charset="0"/>
              </a:rPr>
              <a:t>http://www.uspto.gov/blog/aia/</a:t>
            </a:r>
          </a:p>
          <a:p>
            <a:pPr lvl="1"/>
            <a:r>
              <a:rPr lang="en-US" sz="1800" dirty="0">
                <a:latin typeface="Georgia" pitchFamily="18" charset="0"/>
              </a:rPr>
              <a:t>Includes Inventor’s Oath or Declaration Examples</a:t>
            </a:r>
          </a:p>
          <a:p>
            <a:endParaRPr lang="en-US" sz="800" dirty="0" smtClean="0">
              <a:latin typeface="Georgia" pitchFamily="18" charset="0"/>
            </a:endParaRPr>
          </a:p>
          <a:p>
            <a:endParaRPr lang="en-US" sz="800" dirty="0" smtClean="0">
              <a:latin typeface="Georgia" pitchFamily="18" charset="0"/>
            </a:endParaRPr>
          </a:p>
          <a:p>
            <a:r>
              <a:rPr lang="en-US" sz="1800" dirty="0" smtClean="0">
                <a:latin typeface="Georgia" pitchFamily="18" charset="0"/>
              </a:rPr>
              <a:t>USPTO forms and instructions for common forms available at: http</a:t>
            </a:r>
            <a:r>
              <a:rPr lang="en-US" sz="1800" dirty="0">
                <a:latin typeface="Georgia" pitchFamily="18" charset="0"/>
              </a:rPr>
              <a:t>://www.uspto.gov/forms/</a:t>
            </a:r>
          </a:p>
          <a:p>
            <a:pPr lvl="1"/>
            <a:r>
              <a:rPr lang="en-US" sz="1800" dirty="0">
                <a:latin typeface="Georgia" pitchFamily="18" charset="0"/>
              </a:rPr>
              <a:t>Oath/declaration</a:t>
            </a:r>
          </a:p>
          <a:p>
            <a:pPr lvl="1"/>
            <a:r>
              <a:rPr lang="en-US" sz="1800" dirty="0">
                <a:latin typeface="Georgia" pitchFamily="18" charset="0"/>
              </a:rPr>
              <a:t>Substitute statement</a:t>
            </a:r>
          </a:p>
          <a:p>
            <a:pPr lvl="1"/>
            <a:r>
              <a:rPr lang="en-US" sz="1800" dirty="0">
                <a:latin typeface="Georgia" pitchFamily="18" charset="0"/>
              </a:rPr>
              <a:t>Power of Attorney </a:t>
            </a:r>
          </a:p>
          <a:p>
            <a:pPr lvl="1"/>
            <a:r>
              <a:rPr lang="en-US" sz="1800" dirty="0">
                <a:latin typeface="Georgia" pitchFamily="18" charset="0"/>
              </a:rPr>
              <a:t>Application data </a:t>
            </a:r>
            <a:r>
              <a:rPr lang="en-US" sz="1800" dirty="0" smtClean="0">
                <a:latin typeface="Georgia" pitchFamily="18" charset="0"/>
              </a:rPr>
              <a:t>sheet</a:t>
            </a:r>
          </a:p>
          <a:p>
            <a:pPr lvl="1"/>
            <a:r>
              <a:rPr lang="en-US" sz="1800" dirty="0" smtClean="0">
                <a:latin typeface="Georgia" pitchFamily="18" charset="0"/>
              </a:rPr>
              <a:t>No </a:t>
            </a:r>
            <a:r>
              <a:rPr lang="en-US" sz="1800" dirty="0">
                <a:latin typeface="Georgia" pitchFamily="18" charset="0"/>
              </a:rPr>
              <a:t>form for combination assignment-statements</a:t>
            </a:r>
          </a:p>
          <a:p>
            <a:pPr marL="457200" lvl="1" indent="0">
              <a:buNone/>
            </a:pPr>
            <a:endParaRPr lang="en-US" sz="1800" dirty="0" smtClean="0"/>
          </a:p>
          <a:p>
            <a:pPr marL="0" indent="0">
              <a:buNone/>
            </a:pPr>
            <a:endParaRPr lang="en-US" dirty="0"/>
          </a:p>
          <a:p>
            <a:pPr marL="0" indent="0">
              <a:buNone/>
            </a:pP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A322D79F-CF7F-4B2C-8D18-CCF7B0536F99}" type="slidenum">
              <a:rPr lang="en-US" smtClean="0"/>
              <a:t>88</a:t>
            </a:fld>
            <a:endParaRPr lang="en-US" dirty="0"/>
          </a:p>
        </p:txBody>
      </p:sp>
    </p:spTree>
    <p:extLst>
      <p:ext uri="{BB962C8B-B14F-4D97-AF65-F5344CB8AC3E}">
        <p14:creationId xmlns:p14="http://schemas.microsoft.com/office/powerpoint/2010/main" val="348786838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143000"/>
          </a:xfrm>
        </p:spPr>
        <p:txBody>
          <a:bodyPr/>
          <a:lstStyle/>
          <a:p>
            <a:r>
              <a:rPr lang="en-US" b="1" dirty="0" smtClean="0"/>
              <a:t/>
            </a:r>
            <a:br>
              <a:rPr lang="en-US" b="1" dirty="0" smtClean="0"/>
            </a:br>
            <a:r>
              <a:rPr lang="en-US" b="1" dirty="0" smtClean="0"/>
              <a:t>Fee Setting</a:t>
            </a:r>
            <a:br>
              <a:rPr lang="en-US" b="1" dirty="0" smtClean="0"/>
            </a:br>
            <a:r>
              <a:rPr lang="en-US" b="1" dirty="0"/>
              <a:t/>
            </a:r>
            <a:br>
              <a:rPr lang="en-US" b="1" dirty="0"/>
            </a:br>
            <a:r>
              <a:rPr lang="en-US" sz="3200" b="1" dirty="0" smtClean="0"/>
              <a:t>Effective March 19, 2013</a:t>
            </a:r>
            <a:endParaRPr lang="en-US" sz="3200" b="1" dirty="0"/>
          </a:p>
        </p:txBody>
      </p:sp>
      <p:sp>
        <p:nvSpPr>
          <p:cNvPr id="3" name="Subtitle 2"/>
          <p:cNvSpPr>
            <a:spLocks noGrp="1"/>
          </p:cNvSpPr>
          <p:nvPr>
            <p:ph type="subTitle" idx="1"/>
          </p:nvPr>
        </p:nvSpPr>
        <p:spPr/>
        <p:txBody>
          <a:bodyPr/>
          <a:lstStyle/>
          <a:p>
            <a:r>
              <a:rPr lang="en-US" sz="1800" dirty="0">
                <a:latin typeface="Georgia" pitchFamily="18" charset="0"/>
              </a:rPr>
              <a:t>Setting and Adjusting Patent Fees, 78 Fed. Reg. 4212 (January 18, 2013)</a:t>
            </a:r>
          </a:p>
          <a:p>
            <a:endParaRPr lang="en-US" dirty="0"/>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pPr>
                <a:defRPr/>
              </a:pPr>
              <a:t>89</a:t>
            </a:fld>
            <a:endParaRPr lang="en-US" dirty="0"/>
          </a:p>
        </p:txBody>
      </p:sp>
    </p:spTree>
    <p:extLst>
      <p:ext uri="{BB962C8B-B14F-4D97-AF65-F5344CB8AC3E}">
        <p14:creationId xmlns:p14="http://schemas.microsoft.com/office/powerpoint/2010/main" val="12726608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b="1" dirty="0" smtClean="0"/>
              <a:t>“Effective Filing Date”</a:t>
            </a:r>
            <a:endParaRPr lang="en-US" b="1" dirty="0"/>
          </a:p>
        </p:txBody>
      </p:sp>
      <p:sp>
        <p:nvSpPr>
          <p:cNvPr id="3" name="Content Placeholder 2"/>
          <p:cNvSpPr>
            <a:spLocks noGrp="1"/>
          </p:cNvSpPr>
          <p:nvPr>
            <p:ph idx="1"/>
          </p:nvPr>
        </p:nvSpPr>
        <p:spPr>
          <a:xfrm>
            <a:off x="609600" y="1676400"/>
            <a:ext cx="7772400" cy="4114800"/>
          </a:xfrm>
        </p:spPr>
        <p:txBody>
          <a:bodyPr/>
          <a:lstStyle/>
          <a:p>
            <a:r>
              <a:rPr lang="en-US" sz="2400" dirty="0" smtClean="0">
                <a:latin typeface="Georgia" pitchFamily="18" charset="0"/>
              </a:rPr>
              <a:t>35 U.S.C. 100(i)(1) defines “effective filing date”</a:t>
            </a:r>
          </a:p>
          <a:p>
            <a:endParaRPr lang="en-US" sz="2400" dirty="0">
              <a:latin typeface="Georgia" pitchFamily="18" charset="0"/>
            </a:endParaRPr>
          </a:p>
          <a:p>
            <a:r>
              <a:rPr lang="en-US" sz="2400" dirty="0" smtClean="0">
                <a:latin typeface="Georgia" pitchFamily="18" charset="0"/>
              </a:rPr>
              <a:t>Effective filing date:</a:t>
            </a:r>
            <a:endParaRPr lang="en-US" sz="2400" dirty="0">
              <a:latin typeface="Georgia" pitchFamily="18" charset="0"/>
            </a:endParaRPr>
          </a:p>
          <a:p>
            <a:endParaRPr lang="en-US" sz="2400" dirty="0">
              <a:latin typeface="Georgia" pitchFamily="18" charset="0"/>
            </a:endParaRPr>
          </a:p>
          <a:p>
            <a:pPr lvl="1"/>
            <a:r>
              <a:rPr lang="en-US" sz="2400" dirty="0">
                <a:latin typeface="Georgia" pitchFamily="18" charset="0"/>
              </a:rPr>
              <a:t>actual filing date of the patent or published </a:t>
            </a:r>
            <a:r>
              <a:rPr lang="en-US" sz="2400" dirty="0" smtClean="0">
                <a:latin typeface="Georgia" pitchFamily="18" charset="0"/>
              </a:rPr>
              <a:t>application containing the claimed invention, </a:t>
            </a:r>
            <a:r>
              <a:rPr lang="en-US" sz="2400" dirty="0">
                <a:latin typeface="Georgia" pitchFamily="18" charset="0"/>
              </a:rPr>
              <a:t>or</a:t>
            </a:r>
          </a:p>
          <a:p>
            <a:pPr marL="457200" lvl="1" indent="0">
              <a:buNone/>
            </a:pPr>
            <a:endParaRPr lang="en-US" sz="2400" dirty="0">
              <a:latin typeface="Georgia" pitchFamily="18" charset="0"/>
            </a:endParaRPr>
          </a:p>
          <a:p>
            <a:pPr lvl="1"/>
            <a:r>
              <a:rPr lang="en-US" sz="2400" dirty="0">
                <a:latin typeface="Georgia" pitchFamily="18" charset="0"/>
              </a:rPr>
              <a:t>f</a:t>
            </a:r>
            <a:r>
              <a:rPr lang="en-US" sz="2400" dirty="0" smtClean="0">
                <a:latin typeface="Georgia" pitchFamily="18" charset="0"/>
              </a:rPr>
              <a:t>iling date </a:t>
            </a:r>
            <a:r>
              <a:rPr lang="en-US" sz="2400" dirty="0">
                <a:latin typeface="Georgia" pitchFamily="18" charset="0"/>
              </a:rPr>
              <a:t>to which the patent or published application is entitled to claim a right of priority or benefit under 35 U.S.C. 119, 120, 121, or 365 </a:t>
            </a:r>
            <a:r>
              <a:rPr lang="en-US" sz="2400" dirty="0" smtClean="0">
                <a:latin typeface="Georgia" pitchFamily="18" charset="0"/>
              </a:rPr>
              <a:t>as to such claimed invention</a:t>
            </a:r>
            <a:endParaRPr lang="en-US" sz="2400" dirty="0">
              <a:latin typeface="Georgia" pitchFamily="18" charset="0"/>
            </a:endParaRPr>
          </a:p>
          <a:p>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9</a:t>
            </a:fld>
            <a:endParaRPr lang="en-US" dirty="0"/>
          </a:p>
        </p:txBody>
      </p:sp>
    </p:spTree>
    <p:extLst>
      <p:ext uri="{BB962C8B-B14F-4D97-AF65-F5344CB8AC3E}">
        <p14:creationId xmlns:p14="http://schemas.microsoft.com/office/powerpoint/2010/main" val="3962693317"/>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70C0"/>
          </a:solidFill>
        </p:spPr>
        <p:txBody>
          <a:bodyPr/>
          <a:lstStyle/>
          <a:p>
            <a:r>
              <a:rPr lang="en-US" sz="3600" b="1" dirty="0" smtClean="0"/>
              <a:t>Fee Setting Goals and Strategies</a:t>
            </a:r>
            <a:endParaRPr lang="en-US" sz="3600" b="1" dirty="0"/>
          </a:p>
        </p:txBody>
      </p:sp>
      <p:sp>
        <p:nvSpPr>
          <p:cNvPr id="3" name="Content Placeholder 2"/>
          <p:cNvSpPr>
            <a:spLocks noGrp="1"/>
          </p:cNvSpPr>
          <p:nvPr>
            <p:ph idx="1"/>
          </p:nvPr>
        </p:nvSpPr>
        <p:spPr>
          <a:xfrm>
            <a:off x="381000" y="1752600"/>
            <a:ext cx="8382000" cy="4724400"/>
          </a:xfrm>
        </p:spPr>
        <p:txBody>
          <a:bodyPr/>
          <a:lstStyle/>
          <a:p>
            <a:r>
              <a:rPr lang="en-US" sz="2400" dirty="0" smtClean="0">
                <a:latin typeface="Georgia" pitchFamily="18" charset="0"/>
              </a:rPr>
              <a:t>Ensure the patent fee schedule generates sufficient aggregate revenue to recover the aggregate cost to:</a:t>
            </a:r>
          </a:p>
          <a:p>
            <a:pPr lvl="1">
              <a:buFont typeface="Courier New" pitchFamily="49" charset="0"/>
              <a:buChar char="o"/>
            </a:pPr>
            <a:r>
              <a:rPr lang="en-US" sz="2400" dirty="0">
                <a:latin typeface="Georgia" pitchFamily="18" charset="0"/>
              </a:rPr>
              <a:t>Optimize patent timeliness and </a:t>
            </a:r>
            <a:r>
              <a:rPr lang="en-US" sz="2400" dirty="0" smtClean="0">
                <a:latin typeface="Georgia" pitchFamily="18" charset="0"/>
              </a:rPr>
              <a:t>quality; and</a:t>
            </a:r>
          </a:p>
          <a:p>
            <a:pPr lvl="1">
              <a:buFont typeface="Courier New" pitchFamily="49" charset="0"/>
              <a:buChar char="o"/>
            </a:pPr>
            <a:r>
              <a:rPr lang="en-US" sz="2400" dirty="0">
                <a:latin typeface="Georgia" pitchFamily="18" charset="0"/>
              </a:rPr>
              <a:t>Implement a sustainable funding </a:t>
            </a:r>
            <a:r>
              <a:rPr lang="en-US" sz="2400" dirty="0" smtClean="0">
                <a:latin typeface="Georgia" pitchFamily="18" charset="0"/>
              </a:rPr>
              <a:t>model</a:t>
            </a:r>
          </a:p>
          <a:p>
            <a:pPr>
              <a:buFont typeface="Courier New" pitchFamily="49" charset="0"/>
              <a:buChar char="o"/>
            </a:pPr>
            <a:endParaRPr lang="en-US" sz="2400" dirty="0" smtClean="0">
              <a:latin typeface="Georgia" pitchFamily="18" charset="0"/>
            </a:endParaRPr>
          </a:p>
          <a:p>
            <a:r>
              <a:rPr lang="en-US" sz="2400" dirty="0" smtClean="0">
                <a:latin typeface="Georgia" pitchFamily="18" charset="0"/>
              </a:rPr>
              <a:t>Set individual fees to:</a:t>
            </a:r>
          </a:p>
          <a:p>
            <a:pPr lvl="1">
              <a:buFont typeface="Courier New" pitchFamily="49" charset="0"/>
              <a:buChar char="o"/>
            </a:pPr>
            <a:r>
              <a:rPr lang="en-US" sz="2400" dirty="0" smtClean="0">
                <a:latin typeface="Georgia" pitchFamily="18" charset="0"/>
              </a:rPr>
              <a:t>Foster innovation;</a:t>
            </a:r>
          </a:p>
          <a:p>
            <a:pPr lvl="1">
              <a:buFont typeface="Courier New" pitchFamily="49" charset="0"/>
              <a:buChar char="o"/>
            </a:pPr>
            <a:r>
              <a:rPr lang="en-US" sz="2400" dirty="0" smtClean="0">
                <a:latin typeface="Georgia" pitchFamily="18" charset="0"/>
              </a:rPr>
              <a:t>Facilitate the effective administration of the patent system; and</a:t>
            </a:r>
          </a:p>
          <a:p>
            <a:pPr lvl="1">
              <a:buFont typeface="Courier New" pitchFamily="49" charset="0"/>
              <a:buChar char="o"/>
            </a:pPr>
            <a:r>
              <a:rPr lang="en-US" sz="2400" dirty="0" smtClean="0">
                <a:latin typeface="Georgia" pitchFamily="18" charset="0"/>
              </a:rPr>
              <a:t>Offer patent prosecution options to applicants</a:t>
            </a: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90</a:t>
            </a:fld>
            <a:endParaRPr lang="en-US" dirty="0"/>
          </a:p>
        </p:txBody>
      </p:sp>
    </p:spTree>
    <p:extLst>
      <p:ext uri="{BB962C8B-B14F-4D97-AF65-F5344CB8AC3E}">
        <p14:creationId xmlns:p14="http://schemas.microsoft.com/office/powerpoint/2010/main" val="3764162414"/>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455" y="228600"/>
            <a:ext cx="7370545" cy="1143000"/>
          </a:xfrm>
          <a:solidFill>
            <a:srgbClr val="0070C0"/>
          </a:solidFill>
        </p:spPr>
        <p:txBody>
          <a:bodyPr/>
          <a:lstStyle/>
          <a:p>
            <a:r>
              <a:rPr lang="en-US" sz="3600" b="1" dirty="0"/>
              <a:t>Optimize Patent </a:t>
            </a:r>
            <a:r>
              <a:rPr lang="en-US" sz="3600" b="1" dirty="0" smtClean="0"/>
              <a:t>Timeliness</a:t>
            </a:r>
            <a:endParaRPr lang="en-US" sz="3600" b="1" dirty="0"/>
          </a:p>
        </p:txBody>
      </p:sp>
      <p:sp>
        <p:nvSpPr>
          <p:cNvPr id="3" name="Content Placeholder 2"/>
          <p:cNvSpPr>
            <a:spLocks noGrp="1"/>
          </p:cNvSpPr>
          <p:nvPr>
            <p:ph idx="1"/>
          </p:nvPr>
        </p:nvSpPr>
        <p:spPr>
          <a:xfrm>
            <a:off x="320842" y="1600200"/>
            <a:ext cx="8839200" cy="4876800"/>
          </a:xfrm>
        </p:spPr>
        <p:txBody>
          <a:bodyPr/>
          <a:lstStyle/>
          <a:p>
            <a:r>
              <a:rPr lang="en-US" sz="1800" dirty="0">
                <a:latin typeface="Georgia" pitchFamily="18" charset="0"/>
              </a:rPr>
              <a:t>R</a:t>
            </a:r>
            <a:r>
              <a:rPr lang="en-US" sz="1800" dirty="0" smtClean="0">
                <a:latin typeface="Georgia" pitchFamily="18" charset="0"/>
              </a:rPr>
              <a:t>educe </a:t>
            </a:r>
            <a:r>
              <a:rPr lang="en-US" sz="1800" dirty="0">
                <a:latin typeface="Georgia" pitchFamily="18" charset="0"/>
              </a:rPr>
              <a:t>t</a:t>
            </a:r>
            <a:r>
              <a:rPr lang="en-US" sz="1800" dirty="0" smtClean="0">
                <a:latin typeface="Georgia" pitchFamily="18" charset="0"/>
              </a:rPr>
              <a:t>otal </a:t>
            </a:r>
            <a:r>
              <a:rPr lang="en-US" sz="1800" dirty="0">
                <a:latin typeface="Georgia" pitchFamily="18" charset="0"/>
              </a:rPr>
              <a:t>p</a:t>
            </a:r>
            <a:r>
              <a:rPr lang="en-US" sz="1800" dirty="0" smtClean="0">
                <a:latin typeface="Georgia" pitchFamily="18" charset="0"/>
              </a:rPr>
              <a:t>endency </a:t>
            </a:r>
            <a:r>
              <a:rPr lang="en-US" sz="1800" dirty="0">
                <a:latin typeface="Georgia" pitchFamily="18" charset="0"/>
              </a:rPr>
              <a:t>by more than </a:t>
            </a:r>
            <a:r>
              <a:rPr lang="en-US" sz="1800" dirty="0" smtClean="0">
                <a:latin typeface="Georgia" pitchFamily="18" charset="0"/>
              </a:rPr>
              <a:t>11 </a:t>
            </a:r>
            <a:r>
              <a:rPr lang="en-US" sz="1800" dirty="0">
                <a:latin typeface="Georgia" pitchFamily="18" charset="0"/>
              </a:rPr>
              <a:t>months during a five-year period </a:t>
            </a:r>
            <a:r>
              <a:rPr lang="en-US" sz="1800" dirty="0" smtClean="0">
                <a:latin typeface="Georgia" pitchFamily="18" charset="0"/>
              </a:rPr>
              <a:t/>
            </a:r>
            <a:br>
              <a:rPr lang="en-US" sz="1800" dirty="0" smtClean="0">
                <a:latin typeface="Georgia" pitchFamily="18" charset="0"/>
              </a:rPr>
            </a:br>
            <a:r>
              <a:rPr lang="en-US" sz="1800" dirty="0" smtClean="0">
                <a:latin typeface="Georgia" pitchFamily="18" charset="0"/>
              </a:rPr>
              <a:t>(</a:t>
            </a:r>
            <a:r>
              <a:rPr lang="en-US" sz="1800" dirty="0">
                <a:latin typeface="Georgia" pitchFamily="18" charset="0"/>
              </a:rPr>
              <a:t>FY 2013 to FY 2017)</a:t>
            </a:r>
          </a:p>
          <a:p>
            <a:endParaRPr lang="en-US" sz="3200" dirty="0" smtClean="0"/>
          </a:p>
          <a:p>
            <a:pPr marL="0" indent="0">
              <a:buNone/>
            </a:pPr>
            <a:endParaRPr lang="en-US" dirty="0"/>
          </a:p>
          <a:p>
            <a:endParaRPr lang="en-US" dirty="0" smtClean="0"/>
          </a:p>
          <a:p>
            <a:endParaRPr lang="en-US" dirty="0"/>
          </a:p>
          <a:p>
            <a:endParaRPr lang="en-US" dirty="0" smtClean="0"/>
          </a:p>
          <a:p>
            <a:pPr marL="0" indent="0">
              <a:buNone/>
            </a:pPr>
            <a:endParaRPr lang="en-US" dirty="0" smtClean="0"/>
          </a:p>
          <a:p>
            <a:pPr marL="342900" lvl="1" indent="-342900">
              <a:buFont typeface="Wingdings" pitchFamily="2" charset="2"/>
              <a:buChar char="¦"/>
            </a:pPr>
            <a:endParaRPr lang="en-US" sz="600" dirty="0" smtClean="0"/>
          </a:p>
          <a:p>
            <a:endParaRPr lang="en-US" dirty="0"/>
          </a:p>
        </p:txBody>
      </p:sp>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91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29053287"/>
              </p:ext>
            </p:extLst>
          </p:nvPr>
        </p:nvGraphicFramePr>
        <p:xfrm>
          <a:off x="438568" y="1600200"/>
          <a:ext cx="8153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7239000" y="4336401"/>
            <a:ext cx="1390667" cy="6879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Average End-of-Year First Action Pendency, </a:t>
            </a:r>
            <a:br>
              <a:rPr lang="en-US" sz="1000" dirty="0" smtClean="0"/>
            </a:br>
            <a:r>
              <a:rPr lang="en-US" sz="1000" dirty="0" smtClean="0"/>
              <a:t>in Months</a:t>
            </a:r>
            <a:endParaRPr lang="en-US" sz="1000" dirty="0"/>
          </a:p>
        </p:txBody>
      </p:sp>
      <p:sp>
        <p:nvSpPr>
          <p:cNvPr id="7" name="TextBox 14"/>
          <p:cNvSpPr txBox="1"/>
          <p:nvPr/>
        </p:nvSpPr>
        <p:spPr>
          <a:xfrm>
            <a:off x="6858000" y="4314467"/>
            <a:ext cx="495285" cy="2462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u="sng" dirty="0" smtClean="0">
                <a:solidFill>
                  <a:srgbClr val="099520"/>
                </a:solidFill>
                <a:latin typeface="Calibri" pitchFamily="34" charset="0"/>
                <a:cs typeface="Calibri" pitchFamily="34" charset="0"/>
              </a:rPr>
              <a:t>XX.X</a:t>
            </a:r>
            <a:endParaRPr lang="en-US" sz="1000" b="1" u="sng" dirty="0">
              <a:solidFill>
                <a:srgbClr val="099520"/>
              </a:solidFill>
              <a:latin typeface="Calibri" pitchFamily="34" charset="0"/>
              <a:cs typeface="Calibri" pitchFamily="34" charset="0"/>
            </a:endParaRPr>
          </a:p>
        </p:txBody>
      </p:sp>
      <p:sp>
        <p:nvSpPr>
          <p:cNvPr id="8" name="TextBox 31"/>
          <p:cNvSpPr txBox="1"/>
          <p:nvPr/>
        </p:nvSpPr>
        <p:spPr>
          <a:xfrm>
            <a:off x="6858000" y="5140019"/>
            <a:ext cx="495285" cy="2462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smtClean="0">
                <a:solidFill>
                  <a:srgbClr val="7030A0"/>
                </a:solidFill>
                <a:latin typeface="Calibri" pitchFamily="34" charset="0"/>
                <a:cs typeface="Calibri" pitchFamily="34" charset="0"/>
              </a:rPr>
              <a:t>XX.X</a:t>
            </a:r>
            <a:endParaRPr lang="en-US" sz="1000" b="1" dirty="0">
              <a:solidFill>
                <a:srgbClr val="7030A0"/>
              </a:solidFill>
              <a:latin typeface="Calibri" pitchFamily="34" charset="0"/>
              <a:cs typeface="Calibri" pitchFamily="34" charset="0"/>
            </a:endParaRPr>
          </a:p>
        </p:txBody>
      </p:sp>
      <p:sp>
        <p:nvSpPr>
          <p:cNvPr id="9" name="TextBox 1"/>
          <p:cNvSpPr txBox="1"/>
          <p:nvPr/>
        </p:nvSpPr>
        <p:spPr>
          <a:xfrm>
            <a:off x="7310680" y="5156180"/>
            <a:ext cx="1390667" cy="8044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latin typeface="Calibri" pitchFamily="34" charset="0"/>
                <a:cs typeface="Calibri" pitchFamily="34" charset="0"/>
              </a:rPr>
              <a:t>Average End-of-Year Total Pendency,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in Months</a:t>
            </a:r>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371616323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70C0"/>
          </a:solidFill>
        </p:spPr>
        <p:txBody>
          <a:bodyPr/>
          <a:lstStyle/>
          <a:p>
            <a:r>
              <a:rPr lang="en-US" sz="3600" b="1" dirty="0"/>
              <a:t>Optimize Patent </a:t>
            </a:r>
            <a:r>
              <a:rPr lang="en-US" sz="3600" b="1" dirty="0" smtClean="0"/>
              <a:t>Quality</a:t>
            </a:r>
            <a:endParaRPr lang="en-US" sz="3600" b="1" dirty="0"/>
          </a:p>
        </p:txBody>
      </p:sp>
      <p:sp>
        <p:nvSpPr>
          <p:cNvPr id="3" name="Content Placeholder 2"/>
          <p:cNvSpPr>
            <a:spLocks noGrp="1"/>
          </p:cNvSpPr>
          <p:nvPr>
            <p:ph idx="1"/>
          </p:nvPr>
        </p:nvSpPr>
        <p:spPr>
          <a:xfrm>
            <a:off x="304800" y="1600200"/>
            <a:ext cx="8458200" cy="4724400"/>
          </a:xfrm>
        </p:spPr>
        <p:txBody>
          <a:bodyPr/>
          <a:lstStyle/>
          <a:p>
            <a:r>
              <a:rPr lang="en-US" sz="2200" dirty="0">
                <a:latin typeface="Georgia" pitchFamily="18" charset="0"/>
              </a:rPr>
              <a:t>P</a:t>
            </a:r>
            <a:r>
              <a:rPr lang="en-US" sz="2200" dirty="0" smtClean="0">
                <a:latin typeface="Georgia" pitchFamily="18" charset="0"/>
              </a:rPr>
              <a:t>ermit the Office to continue improving patent quality through:</a:t>
            </a:r>
          </a:p>
          <a:p>
            <a:pPr marL="0" indent="0">
              <a:buNone/>
            </a:pPr>
            <a:endParaRPr lang="en-US" sz="2200" dirty="0" smtClean="0">
              <a:latin typeface="Georgia" pitchFamily="18" charset="0"/>
            </a:endParaRPr>
          </a:p>
          <a:p>
            <a:pPr lvl="1">
              <a:buFont typeface="Courier New" pitchFamily="49" charset="0"/>
              <a:buChar char="o"/>
            </a:pPr>
            <a:r>
              <a:rPr lang="en-US" sz="2200" dirty="0" smtClean="0">
                <a:latin typeface="Georgia" pitchFamily="18" charset="0"/>
              </a:rPr>
              <a:t>Comprehensive training for examiners;</a:t>
            </a:r>
          </a:p>
          <a:p>
            <a:pPr marL="457200" lvl="1" indent="0">
              <a:buNone/>
            </a:pPr>
            <a:endParaRPr lang="en-US" sz="2200" dirty="0" smtClean="0">
              <a:latin typeface="Georgia" pitchFamily="18" charset="0"/>
            </a:endParaRPr>
          </a:p>
          <a:p>
            <a:pPr lvl="1">
              <a:buFont typeface="Courier New" pitchFamily="49" charset="0"/>
              <a:buChar char="o"/>
            </a:pPr>
            <a:r>
              <a:rPr lang="en-US" sz="2200" dirty="0" smtClean="0">
                <a:latin typeface="Georgia" pitchFamily="18" charset="0"/>
              </a:rPr>
              <a:t>Expanded and enhanced Ombudsman program;</a:t>
            </a:r>
          </a:p>
          <a:p>
            <a:pPr lvl="1">
              <a:buFont typeface="Courier New" pitchFamily="49" charset="0"/>
              <a:buChar char="o"/>
            </a:pPr>
            <a:endParaRPr lang="en-US" sz="2200" dirty="0" smtClean="0">
              <a:latin typeface="Georgia" pitchFamily="18" charset="0"/>
            </a:endParaRPr>
          </a:p>
          <a:p>
            <a:pPr lvl="1">
              <a:buFont typeface="Courier New" pitchFamily="49" charset="0"/>
              <a:buChar char="o"/>
            </a:pPr>
            <a:r>
              <a:rPr lang="en-US" sz="2200" dirty="0" smtClean="0">
                <a:latin typeface="Georgia" pitchFamily="18" charset="0"/>
              </a:rPr>
              <a:t>Reengineering the examination process;</a:t>
            </a:r>
          </a:p>
          <a:p>
            <a:pPr lvl="1">
              <a:buFont typeface="Courier New" pitchFamily="49" charset="0"/>
              <a:buChar char="o"/>
            </a:pPr>
            <a:endParaRPr lang="en-US" sz="2200" dirty="0" smtClean="0">
              <a:latin typeface="Georgia" pitchFamily="18" charset="0"/>
            </a:endParaRPr>
          </a:p>
          <a:p>
            <a:pPr lvl="1">
              <a:buFont typeface="Courier New" pitchFamily="49" charset="0"/>
              <a:buChar char="o"/>
            </a:pPr>
            <a:r>
              <a:rPr lang="en-US" sz="2200" dirty="0" smtClean="0">
                <a:latin typeface="Georgia" pitchFamily="18" charset="0"/>
              </a:rPr>
              <a:t>Guidelines for examiners to address clarity in patent applications; and</a:t>
            </a:r>
          </a:p>
          <a:p>
            <a:pPr lvl="1">
              <a:buFont typeface="Courier New" pitchFamily="49" charset="0"/>
              <a:buChar char="o"/>
            </a:pPr>
            <a:endParaRPr lang="en-US" sz="2200" dirty="0" smtClean="0">
              <a:latin typeface="Georgia" pitchFamily="18" charset="0"/>
            </a:endParaRPr>
          </a:p>
          <a:p>
            <a:pPr lvl="1">
              <a:buFont typeface="Courier New" pitchFamily="49" charset="0"/>
              <a:buChar char="o"/>
            </a:pPr>
            <a:r>
              <a:rPr lang="en-US" sz="2200" dirty="0" smtClean="0">
                <a:latin typeface="Georgia" pitchFamily="18" charset="0"/>
              </a:rPr>
              <a:t>Encouraging and facilitating examiner-applicant interviews</a:t>
            </a:r>
          </a:p>
          <a:p>
            <a:pPr lvl="1">
              <a:buFont typeface="Courier New" pitchFamily="49" charset="0"/>
              <a:buChar char="o"/>
            </a:pPr>
            <a:endParaRPr lang="en-US" sz="2200" dirty="0" smtClean="0">
              <a:latin typeface="Georgia" pitchFamily="18" charset="0"/>
            </a:endParaRPr>
          </a:p>
          <a:p>
            <a:pPr lvl="1"/>
            <a:endParaRPr lang="en-US" sz="2200"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92</a:t>
            </a:fld>
            <a:endParaRPr lang="en-US" dirty="0"/>
          </a:p>
        </p:txBody>
      </p:sp>
    </p:spTree>
    <p:extLst>
      <p:ext uri="{BB962C8B-B14F-4D97-AF65-F5344CB8AC3E}">
        <p14:creationId xmlns:p14="http://schemas.microsoft.com/office/powerpoint/2010/main" val="29877160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673" y="4116348"/>
            <a:ext cx="4830512" cy="271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19275" y="228600"/>
            <a:ext cx="7324725" cy="1143000"/>
          </a:xfrm>
          <a:solidFill>
            <a:srgbClr val="0070C0"/>
          </a:solidFill>
        </p:spPr>
        <p:txBody>
          <a:bodyPr/>
          <a:lstStyle/>
          <a:p>
            <a:r>
              <a:rPr lang="en-US" b="1" dirty="0"/>
              <a:t>Sustainable Funding Model</a:t>
            </a:r>
          </a:p>
        </p:txBody>
      </p:sp>
      <p:sp>
        <p:nvSpPr>
          <p:cNvPr id="3" name="Content Placeholder 2"/>
          <p:cNvSpPr>
            <a:spLocks noGrp="1"/>
          </p:cNvSpPr>
          <p:nvPr>
            <p:ph idx="1"/>
          </p:nvPr>
        </p:nvSpPr>
        <p:spPr>
          <a:xfrm>
            <a:off x="304800" y="1524000"/>
            <a:ext cx="8686800" cy="4724400"/>
          </a:xfrm>
        </p:spPr>
        <p:txBody>
          <a:bodyPr/>
          <a:lstStyle/>
          <a:p>
            <a:r>
              <a:rPr lang="en-US" sz="2400" dirty="0">
                <a:latin typeface="Georgia" pitchFamily="18" charset="0"/>
              </a:rPr>
              <a:t>Continue building an operating reserve of three months of operating expenses by FY 2018</a:t>
            </a:r>
          </a:p>
          <a:p>
            <a:endParaRPr lang="en-US" sz="2400" dirty="0"/>
          </a:p>
          <a:p>
            <a:pPr eaLnBrk="1" hangingPunct="1"/>
            <a:endParaRPr lang="en-US" sz="1800" dirty="0" smtClean="0"/>
          </a:p>
          <a:p>
            <a:pPr eaLnBrk="1" hangingPunct="1"/>
            <a:endParaRPr lang="en-US" sz="400" dirty="0" smtClean="0"/>
          </a:p>
          <a:p>
            <a:pPr lvl="1" eaLnBrk="1" hangingPunct="1"/>
            <a:endParaRPr lang="en-US" sz="1600" dirty="0" smtClean="0"/>
          </a:p>
          <a:p>
            <a:pPr lvl="2"/>
            <a:endParaRPr lang="en-US" sz="1800" i="1" dirty="0" smtClean="0"/>
          </a:p>
          <a:p>
            <a:pPr marL="0" lvl="1" indent="0">
              <a:buNone/>
            </a:pPr>
            <a:endParaRPr lang="en-US" sz="1800" dirty="0"/>
          </a:p>
          <a:p>
            <a:endParaRPr lang="en-US" sz="1800" dirty="0" smtClean="0"/>
          </a:p>
        </p:txBody>
      </p:sp>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93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16466033"/>
              </p:ext>
            </p:extLst>
          </p:nvPr>
        </p:nvGraphicFramePr>
        <p:xfrm>
          <a:off x="812045" y="2438400"/>
          <a:ext cx="7314448" cy="1572768"/>
        </p:xfrm>
        <a:graphic>
          <a:graphicData uri="http://schemas.openxmlformats.org/drawingml/2006/table">
            <a:tbl>
              <a:tblPr firstRow="1" bandRow="1">
                <a:effectLst>
                  <a:innerShdw blurRad="114300">
                    <a:prstClr val="black"/>
                  </a:innerShdw>
                </a:effectLst>
                <a:tableStyleId>{93296810-A885-4BE3-A3E7-6D5BEEA58F35}</a:tableStyleId>
              </a:tblPr>
              <a:tblGrid>
                <a:gridCol w="2439250"/>
                <a:gridCol w="928294"/>
                <a:gridCol w="986726"/>
                <a:gridCol w="986726"/>
                <a:gridCol w="986726"/>
                <a:gridCol w="986726"/>
              </a:tblGrid>
              <a:tr h="168250">
                <a:tc>
                  <a:txBody>
                    <a:bodyPr/>
                    <a:lstStyle/>
                    <a:p>
                      <a:pPr algn="ctr"/>
                      <a:r>
                        <a:rPr lang="en-US" sz="1200" dirty="0" smtClean="0"/>
                        <a:t>Description</a:t>
                      </a:r>
                      <a:endParaRPr lang="en-US" sz="1200" dirty="0"/>
                    </a:p>
                  </a:txBody>
                  <a:tcPr anchor="ctr"/>
                </a:tc>
                <a:tc>
                  <a:txBody>
                    <a:bodyPr/>
                    <a:lstStyle/>
                    <a:p>
                      <a:pPr algn="ctr"/>
                      <a:r>
                        <a:rPr lang="en-US" sz="1200" dirty="0" smtClean="0"/>
                        <a:t>FY 2013</a:t>
                      </a:r>
                      <a:endParaRPr lang="en-US" sz="1200" dirty="0"/>
                    </a:p>
                  </a:txBody>
                  <a:tcPr anchor="ctr"/>
                </a:tc>
                <a:tc>
                  <a:txBody>
                    <a:bodyPr/>
                    <a:lstStyle/>
                    <a:p>
                      <a:pPr algn="ctr"/>
                      <a:r>
                        <a:rPr lang="en-US" sz="1200" dirty="0" smtClean="0"/>
                        <a:t>FY 2014</a:t>
                      </a:r>
                      <a:endParaRPr lang="en-US" sz="1200" dirty="0"/>
                    </a:p>
                  </a:txBody>
                  <a:tcPr anchor="ctr"/>
                </a:tc>
                <a:tc>
                  <a:txBody>
                    <a:bodyPr/>
                    <a:lstStyle/>
                    <a:p>
                      <a:pPr algn="ctr"/>
                      <a:r>
                        <a:rPr lang="en-US" sz="1200" dirty="0" smtClean="0"/>
                        <a:t>FY 2015</a:t>
                      </a:r>
                      <a:endParaRPr lang="en-US" sz="1200" dirty="0"/>
                    </a:p>
                  </a:txBody>
                  <a:tcPr anchor="ctr"/>
                </a:tc>
                <a:tc>
                  <a:txBody>
                    <a:bodyPr/>
                    <a:lstStyle/>
                    <a:p>
                      <a:pPr algn="ctr"/>
                      <a:r>
                        <a:rPr lang="en-US" sz="1200" dirty="0" smtClean="0"/>
                        <a:t>FY 2016</a:t>
                      </a:r>
                      <a:endParaRPr lang="en-US" sz="1200" dirty="0"/>
                    </a:p>
                  </a:txBody>
                  <a:tcPr anchor="ctr"/>
                </a:tc>
                <a:tc>
                  <a:txBody>
                    <a:bodyPr/>
                    <a:lstStyle/>
                    <a:p>
                      <a:pPr algn="ctr"/>
                      <a:r>
                        <a:rPr lang="en-US" sz="1200" dirty="0" smtClean="0"/>
                        <a:t>FY 2017</a:t>
                      </a:r>
                      <a:endParaRPr lang="en-US" sz="1200" dirty="0"/>
                    </a:p>
                  </a:txBody>
                  <a:tcPr anchor="ctr"/>
                </a:tc>
              </a:tr>
              <a:tr h="280416">
                <a:tc>
                  <a:txBody>
                    <a:bodyPr/>
                    <a:lstStyle/>
                    <a:p>
                      <a:r>
                        <a:rPr lang="en-US" sz="1200" dirty="0" smtClean="0">
                          <a:latin typeface="Georgia" pitchFamily="18" charset="0"/>
                        </a:rPr>
                        <a:t>3 Months Operating Expense</a:t>
                      </a:r>
                      <a:endParaRPr lang="en-US" sz="1200" b="0" dirty="0">
                        <a:solidFill>
                          <a:srgbClr val="00246C"/>
                        </a:solidFill>
                        <a:latin typeface="Georgia" pitchFamily="18" charset="0"/>
                      </a:endParaRPr>
                    </a:p>
                  </a:txBody>
                  <a:tcPr anchor="ctr"/>
                </a:tc>
                <a:tc>
                  <a:txBody>
                    <a:bodyPr/>
                    <a:lstStyle/>
                    <a:p>
                      <a:pPr algn="ctr"/>
                      <a:r>
                        <a:rPr lang="en-US" sz="1200" dirty="0" smtClean="0">
                          <a:latin typeface="Georgia" pitchFamily="18" charset="0"/>
                        </a:rPr>
                        <a:t>$633 M</a:t>
                      </a:r>
                      <a:endParaRPr lang="en-US" sz="1200" b="0" dirty="0">
                        <a:solidFill>
                          <a:srgbClr val="00246C"/>
                        </a:solidFill>
                        <a:latin typeface="Georgia" pitchFamily="18" charset="0"/>
                      </a:endParaRPr>
                    </a:p>
                  </a:txBody>
                  <a:tcPr anchor="ctr"/>
                </a:tc>
                <a:tc>
                  <a:txBody>
                    <a:bodyPr/>
                    <a:lstStyle/>
                    <a:p>
                      <a:pPr algn="ctr"/>
                      <a:r>
                        <a:rPr lang="en-US" sz="1200" dirty="0" smtClean="0">
                          <a:latin typeface="Georgia" pitchFamily="18" charset="0"/>
                        </a:rPr>
                        <a:t>$685 M</a:t>
                      </a:r>
                      <a:endParaRPr lang="en-US" sz="1200" b="0" dirty="0">
                        <a:solidFill>
                          <a:srgbClr val="00246C"/>
                        </a:solidFill>
                        <a:latin typeface="Georgia" pitchFamily="18" charset="0"/>
                      </a:endParaRPr>
                    </a:p>
                  </a:txBody>
                  <a:tcPr anchor="ctr"/>
                </a:tc>
                <a:tc>
                  <a:txBody>
                    <a:bodyPr/>
                    <a:lstStyle/>
                    <a:p>
                      <a:pPr marL="0" algn="ctr" defTabSz="914400" rtl="0" eaLnBrk="1" latinLnBrk="0" hangingPunct="1"/>
                      <a:r>
                        <a:rPr lang="en-US" sz="1200" kern="1200" dirty="0" smtClean="0">
                          <a:latin typeface="Georgia" pitchFamily="18" charset="0"/>
                        </a:rPr>
                        <a:t>$701 M</a:t>
                      </a:r>
                      <a:endParaRPr lang="en-US" sz="1200" b="0" kern="1200" dirty="0">
                        <a:solidFill>
                          <a:srgbClr val="00246C"/>
                        </a:solidFill>
                        <a:latin typeface="Georgia" pitchFamily="18" charset="0"/>
                        <a:ea typeface="+mn-ea"/>
                        <a:cs typeface="+mn-cs"/>
                      </a:endParaRPr>
                    </a:p>
                  </a:txBody>
                  <a:tcPr anchor="ctr"/>
                </a:tc>
                <a:tc>
                  <a:txBody>
                    <a:bodyPr/>
                    <a:lstStyle/>
                    <a:p>
                      <a:pPr algn="ctr"/>
                      <a:r>
                        <a:rPr lang="en-US" sz="1200" dirty="0" smtClean="0">
                          <a:latin typeface="Georgia" pitchFamily="18" charset="0"/>
                        </a:rPr>
                        <a:t>$713 M</a:t>
                      </a:r>
                      <a:endParaRPr lang="en-US" sz="1200" b="0" dirty="0">
                        <a:solidFill>
                          <a:srgbClr val="00246C"/>
                        </a:solidFill>
                        <a:latin typeface="Georgia" pitchFamily="18" charset="0"/>
                      </a:endParaRPr>
                    </a:p>
                  </a:txBody>
                  <a:tcPr anchor="ctr"/>
                </a:tc>
                <a:tc>
                  <a:txBody>
                    <a:bodyPr/>
                    <a:lstStyle/>
                    <a:p>
                      <a:pPr marL="0" algn="ctr" defTabSz="914400" rtl="0" eaLnBrk="1" latinLnBrk="0" hangingPunct="1"/>
                      <a:r>
                        <a:rPr lang="en-US" sz="1200" kern="1200" dirty="0" smtClean="0">
                          <a:latin typeface="Georgia" pitchFamily="18" charset="0"/>
                        </a:rPr>
                        <a:t>$704 M</a:t>
                      </a:r>
                      <a:endParaRPr lang="en-US" sz="1200" b="0" kern="1200" dirty="0">
                        <a:solidFill>
                          <a:srgbClr val="00246C"/>
                        </a:solidFill>
                        <a:latin typeface="Georgia" pitchFamily="18" charset="0"/>
                        <a:ea typeface="+mn-ea"/>
                        <a:cs typeface="+mn-cs"/>
                      </a:endParaRPr>
                    </a:p>
                  </a:txBody>
                  <a:tcPr anchor="ctr"/>
                </a:tc>
              </a:tr>
              <a:tr h="280416">
                <a:tc>
                  <a:txBody>
                    <a:bodyPr/>
                    <a:lstStyle/>
                    <a:p>
                      <a:r>
                        <a:rPr lang="en-US" sz="1200" dirty="0" smtClean="0">
                          <a:latin typeface="Georgia" pitchFamily="18" charset="0"/>
                        </a:rPr>
                        <a:t>Estimated End of Year Balance</a:t>
                      </a:r>
                      <a:endParaRPr lang="en-US" sz="1200" b="0" dirty="0">
                        <a:solidFill>
                          <a:srgbClr val="00246C"/>
                        </a:solidFill>
                        <a:latin typeface="Georgia" pitchFamily="18" charset="0"/>
                      </a:endParaRPr>
                    </a:p>
                  </a:txBody>
                  <a:tcPr anchor="ctr"/>
                </a:tc>
                <a:tc>
                  <a:txBody>
                    <a:bodyPr/>
                    <a:lstStyle/>
                    <a:p>
                      <a:pPr algn="ctr"/>
                      <a:r>
                        <a:rPr lang="en-US" sz="1200" dirty="0" smtClean="0">
                          <a:latin typeface="Georgia" pitchFamily="18" charset="0"/>
                        </a:rPr>
                        <a:t>$84 M</a:t>
                      </a:r>
                      <a:endParaRPr lang="en-US" sz="1200" b="0" dirty="0">
                        <a:solidFill>
                          <a:srgbClr val="00246C"/>
                        </a:solidFill>
                        <a:latin typeface="Georgia" pitchFamily="18" charset="0"/>
                      </a:endParaRPr>
                    </a:p>
                  </a:txBody>
                  <a:tcPr anchor="ctr"/>
                </a:tc>
                <a:tc>
                  <a:txBody>
                    <a:bodyPr/>
                    <a:lstStyle/>
                    <a:p>
                      <a:pPr algn="ctr"/>
                      <a:r>
                        <a:rPr lang="en-US" sz="1200" dirty="0" smtClean="0">
                          <a:latin typeface="Georgia" pitchFamily="18" charset="0"/>
                        </a:rPr>
                        <a:t>$174 M</a:t>
                      </a:r>
                      <a:endParaRPr lang="en-US" sz="1200" b="0" dirty="0">
                        <a:solidFill>
                          <a:srgbClr val="00246C"/>
                        </a:solidFill>
                        <a:latin typeface="Georgia" pitchFamily="18" charset="0"/>
                      </a:endParaRPr>
                    </a:p>
                  </a:txBody>
                  <a:tcPr anchor="ctr"/>
                </a:tc>
                <a:tc>
                  <a:txBody>
                    <a:bodyPr/>
                    <a:lstStyle/>
                    <a:p>
                      <a:pPr marL="0" algn="ctr" defTabSz="914400" rtl="0" eaLnBrk="1" latinLnBrk="0" hangingPunct="1"/>
                      <a:r>
                        <a:rPr lang="en-US" sz="1200" kern="1200" dirty="0" smtClean="0">
                          <a:latin typeface="Georgia" pitchFamily="18" charset="0"/>
                        </a:rPr>
                        <a:t>$266 M</a:t>
                      </a:r>
                      <a:endParaRPr lang="en-US" sz="1200" b="0" kern="1200" dirty="0">
                        <a:solidFill>
                          <a:srgbClr val="00246C"/>
                        </a:solidFill>
                        <a:latin typeface="Georgia" pitchFamily="18" charset="0"/>
                        <a:ea typeface="+mn-ea"/>
                        <a:cs typeface="+mn-cs"/>
                      </a:endParaRPr>
                    </a:p>
                  </a:txBody>
                  <a:tcPr anchor="ctr"/>
                </a:tc>
                <a:tc>
                  <a:txBody>
                    <a:bodyPr/>
                    <a:lstStyle/>
                    <a:p>
                      <a:pPr algn="ctr"/>
                      <a:r>
                        <a:rPr lang="en-US" sz="1200" dirty="0" smtClean="0">
                          <a:latin typeface="Georgia" pitchFamily="18" charset="0"/>
                        </a:rPr>
                        <a:t>$364 M</a:t>
                      </a:r>
                      <a:endParaRPr lang="en-US" sz="1200" b="0" dirty="0">
                        <a:solidFill>
                          <a:srgbClr val="00246C"/>
                        </a:solidFill>
                        <a:latin typeface="Georgia" pitchFamily="18" charset="0"/>
                      </a:endParaRPr>
                    </a:p>
                  </a:txBody>
                  <a:tcPr anchor="ctr"/>
                </a:tc>
                <a:tc>
                  <a:txBody>
                    <a:bodyPr/>
                    <a:lstStyle/>
                    <a:p>
                      <a:pPr marL="0" algn="ctr" defTabSz="914400" rtl="0" eaLnBrk="1" latinLnBrk="0" hangingPunct="1"/>
                      <a:r>
                        <a:rPr lang="en-US" sz="1200" kern="1200" dirty="0" smtClean="0">
                          <a:latin typeface="Georgia" pitchFamily="18" charset="0"/>
                        </a:rPr>
                        <a:t>$481 M</a:t>
                      </a:r>
                      <a:endParaRPr lang="en-US" sz="1200" b="0" kern="1200" dirty="0">
                        <a:solidFill>
                          <a:srgbClr val="00246C"/>
                        </a:solidFill>
                        <a:latin typeface="Georgia" pitchFamily="18" charset="0"/>
                        <a:ea typeface="+mn-ea"/>
                        <a:cs typeface="+mn-cs"/>
                      </a:endParaRPr>
                    </a:p>
                  </a:txBody>
                  <a:tcPr anchor="ctr"/>
                </a:tc>
              </a:tr>
              <a:tr h="280416">
                <a:tc>
                  <a:txBody>
                    <a:bodyPr/>
                    <a:lstStyle/>
                    <a:p>
                      <a:r>
                        <a:rPr lang="en-US" sz="1200" dirty="0" smtClean="0">
                          <a:latin typeface="Georgia" pitchFamily="18" charset="0"/>
                        </a:rPr>
                        <a:t>Over/(Under) Target Balance</a:t>
                      </a:r>
                      <a:endParaRPr lang="en-US" sz="1200" b="0" dirty="0">
                        <a:solidFill>
                          <a:srgbClr val="00246C"/>
                        </a:solidFill>
                        <a:latin typeface="Georgia" pitchFamily="18" charset="0"/>
                      </a:endParaRPr>
                    </a:p>
                  </a:txBody>
                  <a:tcPr anchor="ctr"/>
                </a:tc>
                <a:tc>
                  <a:txBody>
                    <a:bodyPr/>
                    <a:lstStyle/>
                    <a:p>
                      <a:pPr algn="ctr"/>
                      <a:r>
                        <a:rPr lang="en-US" sz="1200" dirty="0" smtClean="0">
                          <a:latin typeface="Georgia" pitchFamily="18" charset="0"/>
                        </a:rPr>
                        <a:t>($549 M)</a:t>
                      </a:r>
                      <a:endParaRPr lang="en-US" sz="1200" b="0" dirty="0">
                        <a:solidFill>
                          <a:srgbClr val="00246C"/>
                        </a:solidFill>
                        <a:latin typeface="Georgia" pitchFamily="18" charset="0"/>
                      </a:endParaRPr>
                    </a:p>
                  </a:txBody>
                  <a:tcPr anchor="ctr"/>
                </a:tc>
                <a:tc>
                  <a:txBody>
                    <a:bodyPr/>
                    <a:lstStyle/>
                    <a:p>
                      <a:pPr algn="ctr"/>
                      <a:r>
                        <a:rPr lang="en-US" sz="1200" dirty="0" smtClean="0">
                          <a:latin typeface="Georgia" pitchFamily="18" charset="0"/>
                        </a:rPr>
                        <a:t>($511 M)</a:t>
                      </a:r>
                      <a:endParaRPr lang="en-US" sz="1200" b="0" dirty="0">
                        <a:solidFill>
                          <a:srgbClr val="00246C"/>
                        </a:solidFill>
                        <a:latin typeface="Georgia" pitchFamily="18" charset="0"/>
                      </a:endParaRPr>
                    </a:p>
                  </a:txBody>
                  <a:tcPr anchor="ctr"/>
                </a:tc>
                <a:tc>
                  <a:txBody>
                    <a:bodyPr/>
                    <a:lstStyle/>
                    <a:p>
                      <a:pPr marL="0" algn="ctr" defTabSz="914400" rtl="0" eaLnBrk="1" latinLnBrk="0" hangingPunct="1"/>
                      <a:r>
                        <a:rPr lang="en-US" sz="1200" kern="1200" dirty="0" smtClean="0">
                          <a:latin typeface="Georgia" pitchFamily="18" charset="0"/>
                        </a:rPr>
                        <a:t>($435 M)</a:t>
                      </a:r>
                      <a:endParaRPr lang="en-US" sz="1200" b="0" kern="1200" dirty="0">
                        <a:solidFill>
                          <a:srgbClr val="00246C"/>
                        </a:solidFill>
                        <a:latin typeface="Georgia" pitchFamily="18" charset="0"/>
                        <a:ea typeface="+mn-ea"/>
                        <a:cs typeface="+mn-cs"/>
                      </a:endParaRPr>
                    </a:p>
                  </a:txBody>
                  <a:tcPr anchor="ctr"/>
                </a:tc>
                <a:tc>
                  <a:txBody>
                    <a:bodyPr/>
                    <a:lstStyle/>
                    <a:p>
                      <a:pPr marL="0" algn="ctr" defTabSz="914400" rtl="0" eaLnBrk="1" latinLnBrk="0" hangingPunct="1"/>
                      <a:r>
                        <a:rPr lang="en-US" sz="1200" kern="1200" dirty="0" smtClean="0">
                          <a:latin typeface="Georgia" pitchFamily="18" charset="0"/>
                        </a:rPr>
                        <a:t>($349 M)</a:t>
                      </a:r>
                      <a:endParaRPr lang="en-US" sz="1200" b="0" kern="1200" dirty="0">
                        <a:solidFill>
                          <a:srgbClr val="00246C"/>
                        </a:solidFill>
                        <a:latin typeface="Georgia" pitchFamily="18" charset="0"/>
                        <a:ea typeface="+mn-ea"/>
                        <a:cs typeface="+mn-cs"/>
                      </a:endParaRPr>
                    </a:p>
                  </a:txBody>
                  <a:tcPr anchor="ctr"/>
                </a:tc>
                <a:tc>
                  <a:txBody>
                    <a:bodyPr/>
                    <a:lstStyle/>
                    <a:p>
                      <a:pPr algn="ctr"/>
                      <a:r>
                        <a:rPr lang="en-US" sz="1200" dirty="0" smtClean="0">
                          <a:latin typeface="Georgia" pitchFamily="18" charset="0"/>
                        </a:rPr>
                        <a:t>($223 M)</a:t>
                      </a:r>
                      <a:endParaRPr lang="en-US" sz="1200" b="0" dirty="0">
                        <a:solidFill>
                          <a:srgbClr val="00246C"/>
                        </a:solidFill>
                        <a:latin typeface="Georgia" pitchFamily="18" charset="0"/>
                      </a:endParaRPr>
                    </a:p>
                  </a:txBody>
                  <a:tcPr anchor="ctr"/>
                </a:tc>
              </a:tr>
              <a:tr h="392582">
                <a:tc>
                  <a:txBody>
                    <a:bodyPr/>
                    <a:lstStyle/>
                    <a:p>
                      <a:r>
                        <a:rPr lang="en-US" sz="1200" dirty="0" smtClean="0">
                          <a:latin typeface="Georgia" pitchFamily="18" charset="0"/>
                        </a:rPr>
                        <a:t>Annual Cost:  Deposit to/(Use of) the Operating </a:t>
                      </a:r>
                      <a:r>
                        <a:rPr lang="en-US" sz="1200" baseline="0" dirty="0" smtClean="0">
                          <a:latin typeface="Georgia" pitchFamily="18" charset="0"/>
                        </a:rPr>
                        <a:t>Reserve</a:t>
                      </a:r>
                      <a:endParaRPr lang="en-US" sz="1200" b="0" dirty="0">
                        <a:solidFill>
                          <a:srgbClr val="00246C"/>
                        </a:solidFill>
                        <a:latin typeface="Georgia" pitchFamily="18" charset="0"/>
                      </a:endParaRPr>
                    </a:p>
                  </a:txBody>
                  <a:tcPr anchor="ctr"/>
                </a:tc>
                <a:tc>
                  <a:txBody>
                    <a:bodyPr/>
                    <a:lstStyle/>
                    <a:p>
                      <a:pPr algn="ctr"/>
                      <a:endParaRPr lang="en-US" sz="1200" dirty="0" smtClean="0">
                        <a:latin typeface="Georgia" pitchFamily="18" charset="0"/>
                      </a:endParaRPr>
                    </a:p>
                    <a:p>
                      <a:pPr algn="ctr"/>
                      <a:r>
                        <a:rPr lang="en-US" sz="1200" dirty="0" smtClean="0">
                          <a:latin typeface="Georgia" pitchFamily="18" charset="0"/>
                        </a:rPr>
                        <a:t>($28 M)</a:t>
                      </a:r>
                      <a:endParaRPr lang="en-US" sz="1200" b="0" dirty="0">
                        <a:solidFill>
                          <a:srgbClr val="00246C"/>
                        </a:solidFill>
                        <a:latin typeface="Georgia" pitchFamily="18" charset="0"/>
                      </a:endParaRPr>
                    </a:p>
                  </a:txBody>
                  <a:tcPr anchor="ctr"/>
                </a:tc>
                <a:tc>
                  <a:txBody>
                    <a:bodyPr/>
                    <a:lstStyle/>
                    <a:p>
                      <a:pPr algn="ctr"/>
                      <a:endParaRPr lang="en-US" sz="1200" dirty="0" smtClean="0">
                        <a:latin typeface="Georgia" pitchFamily="18" charset="0"/>
                      </a:endParaRPr>
                    </a:p>
                    <a:p>
                      <a:pPr algn="ctr"/>
                      <a:r>
                        <a:rPr lang="en-US" sz="1200" dirty="0" smtClean="0">
                          <a:latin typeface="Georgia" pitchFamily="18" charset="0"/>
                        </a:rPr>
                        <a:t>$90 M</a:t>
                      </a:r>
                      <a:endParaRPr lang="en-US" sz="1200" b="0" dirty="0">
                        <a:solidFill>
                          <a:srgbClr val="00246C"/>
                        </a:solidFill>
                        <a:latin typeface="Georgia" pitchFamily="18" charset="0"/>
                      </a:endParaRPr>
                    </a:p>
                  </a:txBody>
                  <a:tcPr anchor="ctr"/>
                </a:tc>
                <a:tc>
                  <a:txBody>
                    <a:bodyPr/>
                    <a:lstStyle/>
                    <a:p>
                      <a:pPr marL="0" algn="ctr" defTabSz="914400" rtl="0" eaLnBrk="1" latinLnBrk="0" hangingPunct="1"/>
                      <a:endParaRPr lang="en-US" sz="1200" kern="1200" dirty="0" smtClean="0">
                        <a:latin typeface="Georgia" pitchFamily="18" charset="0"/>
                      </a:endParaRPr>
                    </a:p>
                    <a:p>
                      <a:pPr marL="0" algn="ctr" defTabSz="914400" rtl="0" eaLnBrk="1" latinLnBrk="0" hangingPunct="1"/>
                      <a:r>
                        <a:rPr lang="en-US" sz="1200" kern="1200" dirty="0" smtClean="0">
                          <a:latin typeface="Georgia" pitchFamily="18" charset="0"/>
                        </a:rPr>
                        <a:t>$ 92 M</a:t>
                      </a:r>
                      <a:endParaRPr lang="en-US" sz="1200" b="0" kern="1200" dirty="0">
                        <a:solidFill>
                          <a:srgbClr val="00246C"/>
                        </a:solidFill>
                        <a:latin typeface="Georgia" pitchFamily="18" charset="0"/>
                        <a:ea typeface="+mn-ea"/>
                        <a:cs typeface="+mn-cs"/>
                      </a:endParaRPr>
                    </a:p>
                  </a:txBody>
                  <a:tcPr anchor="ctr"/>
                </a:tc>
                <a:tc>
                  <a:txBody>
                    <a:bodyPr/>
                    <a:lstStyle/>
                    <a:p>
                      <a:pPr marL="0" algn="ctr" defTabSz="914400" rtl="0" eaLnBrk="1" latinLnBrk="0" hangingPunct="1"/>
                      <a:endParaRPr lang="en-US" sz="1200" kern="1200" dirty="0" smtClean="0">
                        <a:latin typeface="Georgia" pitchFamily="18" charset="0"/>
                      </a:endParaRPr>
                    </a:p>
                    <a:p>
                      <a:pPr marL="0" algn="ctr" defTabSz="914400" rtl="0" eaLnBrk="1" latinLnBrk="0" hangingPunct="1"/>
                      <a:r>
                        <a:rPr lang="en-US" sz="1200" kern="1200" dirty="0" smtClean="0">
                          <a:latin typeface="Georgia" pitchFamily="18" charset="0"/>
                        </a:rPr>
                        <a:t>$98 M</a:t>
                      </a:r>
                      <a:endParaRPr lang="en-US" sz="1200" b="0" kern="1200" dirty="0">
                        <a:solidFill>
                          <a:srgbClr val="00246C"/>
                        </a:solidFill>
                        <a:latin typeface="Georgia" pitchFamily="18" charset="0"/>
                        <a:ea typeface="+mn-ea"/>
                        <a:cs typeface="+mn-cs"/>
                      </a:endParaRPr>
                    </a:p>
                  </a:txBody>
                  <a:tcPr anchor="ctr"/>
                </a:tc>
                <a:tc>
                  <a:txBody>
                    <a:bodyPr/>
                    <a:lstStyle/>
                    <a:p>
                      <a:pPr algn="ctr"/>
                      <a:endParaRPr lang="en-US" sz="1200" dirty="0" smtClean="0">
                        <a:latin typeface="Georgia" pitchFamily="18" charset="0"/>
                      </a:endParaRPr>
                    </a:p>
                    <a:p>
                      <a:pPr algn="ctr"/>
                      <a:r>
                        <a:rPr lang="en-US" sz="1200" dirty="0" smtClean="0">
                          <a:latin typeface="Georgia" pitchFamily="18" charset="0"/>
                        </a:rPr>
                        <a:t>$117</a:t>
                      </a:r>
                      <a:r>
                        <a:rPr lang="en-US" sz="1200" baseline="0" dirty="0" smtClean="0">
                          <a:latin typeface="Georgia" pitchFamily="18" charset="0"/>
                        </a:rPr>
                        <a:t> M</a:t>
                      </a:r>
                      <a:endParaRPr lang="en-US" sz="1200" b="0" dirty="0">
                        <a:solidFill>
                          <a:srgbClr val="00246C"/>
                        </a:solidFill>
                        <a:latin typeface="Georgia" pitchFamily="18" charset="0"/>
                      </a:endParaRPr>
                    </a:p>
                  </a:txBody>
                  <a:tcPr anchor="ctr"/>
                </a:tc>
              </a:tr>
            </a:tbl>
          </a:graphicData>
        </a:graphic>
      </p:graphicFrame>
      <p:sp>
        <p:nvSpPr>
          <p:cNvPr id="22" name="Line Callout 2 21"/>
          <p:cNvSpPr/>
          <p:nvPr/>
        </p:nvSpPr>
        <p:spPr bwMode="auto">
          <a:xfrm>
            <a:off x="1371600" y="4551956"/>
            <a:ext cx="895350" cy="676275"/>
          </a:xfrm>
          <a:prstGeom prst="borderCallout2">
            <a:avLst>
              <a:gd name="adj1" fmla="val 51563"/>
              <a:gd name="adj2" fmla="val 104167"/>
              <a:gd name="adj3" fmla="val 39196"/>
              <a:gd name="adj4" fmla="val 198247"/>
              <a:gd name="adj5" fmla="val 12370"/>
              <a:gd name="adj6" fmla="val 256329"/>
            </a:avLst>
          </a:prstGeom>
          <a:solidFill>
            <a:schemeClr val="tx2">
              <a:lumMod val="85000"/>
            </a:schemeClr>
          </a:solidFill>
          <a:ln w="9525" cap="flat" cmpd="sng" algn="ctr">
            <a:solidFill>
              <a:schemeClr val="tx1"/>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000" b="1" dirty="0" smtClean="0">
                <a:solidFill>
                  <a:srgbClr val="00246C"/>
                </a:solidFill>
              </a:rPr>
              <a:t>Annual Operating Reserve Target</a:t>
            </a:r>
            <a:endParaRPr kumimoji="0" lang="en-US" sz="1000" b="1" i="0" u="none" strike="noStrike" cap="none" normalizeH="0" baseline="0" dirty="0" smtClean="0">
              <a:ln>
                <a:noFill/>
              </a:ln>
              <a:solidFill>
                <a:srgbClr val="00246C"/>
              </a:solidFill>
              <a:effectLst/>
            </a:endParaRPr>
          </a:p>
        </p:txBody>
      </p:sp>
      <p:sp>
        <p:nvSpPr>
          <p:cNvPr id="7" name="TextBox 6"/>
          <p:cNvSpPr txBox="1"/>
          <p:nvPr/>
        </p:nvSpPr>
        <p:spPr>
          <a:xfrm>
            <a:off x="6208087" y="4482900"/>
            <a:ext cx="1127098" cy="707886"/>
          </a:xfrm>
          <a:prstGeom prst="rect">
            <a:avLst/>
          </a:prstGeom>
          <a:noFill/>
        </p:spPr>
        <p:txBody>
          <a:bodyPr wrap="square" rtlCol="0">
            <a:spAutoFit/>
          </a:bodyPr>
          <a:lstStyle/>
          <a:p>
            <a:r>
              <a:rPr lang="en-US" sz="1000" dirty="0" smtClean="0">
                <a:solidFill>
                  <a:srgbClr val="000000"/>
                </a:solidFill>
              </a:rPr>
              <a:t>End of Year Operating Reserve Balances:</a:t>
            </a:r>
            <a:endParaRPr lang="en-US" sz="1000" dirty="0">
              <a:solidFill>
                <a:srgbClr val="000000"/>
              </a:solidFill>
            </a:endParaRPr>
          </a:p>
        </p:txBody>
      </p:sp>
      <p:sp>
        <p:nvSpPr>
          <p:cNvPr id="11" name="TextBox 10"/>
          <p:cNvSpPr txBox="1"/>
          <p:nvPr/>
        </p:nvSpPr>
        <p:spPr>
          <a:xfrm rot="16200000">
            <a:off x="2012907" y="5510607"/>
            <a:ext cx="1295400" cy="230832"/>
          </a:xfrm>
          <a:prstGeom prst="rect">
            <a:avLst/>
          </a:prstGeom>
          <a:noFill/>
        </p:spPr>
        <p:txBody>
          <a:bodyPr wrap="square" rtlCol="0">
            <a:spAutoFit/>
          </a:bodyPr>
          <a:lstStyle/>
          <a:p>
            <a:r>
              <a:rPr lang="en-US" sz="900" dirty="0" smtClean="0">
                <a:solidFill>
                  <a:srgbClr val="000000"/>
                </a:solidFill>
              </a:rPr>
              <a:t>Dollars in Millions</a:t>
            </a:r>
            <a:endParaRPr lang="en-US" sz="900" dirty="0">
              <a:solidFill>
                <a:srgbClr val="000000"/>
              </a:solidFill>
            </a:endParaRPr>
          </a:p>
        </p:txBody>
      </p:sp>
      <p:cxnSp>
        <p:nvCxnSpPr>
          <p:cNvPr id="18" name="Straight Connector 17"/>
          <p:cNvCxnSpPr>
            <a:stCxn id="30" idx="2"/>
            <a:endCxn id="24" idx="6"/>
          </p:cNvCxnSpPr>
          <p:nvPr/>
        </p:nvCxnSpPr>
        <p:spPr>
          <a:xfrm flipV="1">
            <a:off x="3788403" y="4640185"/>
            <a:ext cx="513165" cy="55165"/>
          </a:xfrm>
          <a:prstGeom prst="line">
            <a:avLst/>
          </a:prstGeom>
          <a:ln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4" idx="6"/>
            <a:endCxn id="26" idx="2"/>
          </p:cNvCxnSpPr>
          <p:nvPr/>
        </p:nvCxnSpPr>
        <p:spPr>
          <a:xfrm flipV="1">
            <a:off x="4301568" y="4495799"/>
            <a:ext cx="335403" cy="144386"/>
          </a:xfrm>
          <a:prstGeom prst="line">
            <a:avLst/>
          </a:prstGeom>
          <a:ln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6" idx="6"/>
            <a:endCxn id="27" idx="2"/>
          </p:cNvCxnSpPr>
          <p:nvPr/>
        </p:nvCxnSpPr>
        <p:spPr>
          <a:xfrm flipV="1">
            <a:off x="4728411" y="4466794"/>
            <a:ext cx="431140" cy="29005"/>
          </a:xfrm>
          <a:prstGeom prst="line">
            <a:avLst/>
          </a:prstGeom>
          <a:ln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7" idx="6"/>
            <a:endCxn id="23" idx="6"/>
          </p:cNvCxnSpPr>
          <p:nvPr/>
        </p:nvCxnSpPr>
        <p:spPr>
          <a:xfrm>
            <a:off x="5250991" y="4466794"/>
            <a:ext cx="431524" cy="11099"/>
          </a:xfrm>
          <a:prstGeom prst="line">
            <a:avLst/>
          </a:prstGeom>
          <a:ln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flipH="1">
            <a:off x="5682515" y="4432173"/>
            <a:ext cx="91440" cy="91440"/>
          </a:xfrm>
          <a:prstGeom prst="ellips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 name="Oval 23"/>
          <p:cNvSpPr>
            <a:spLocks/>
          </p:cNvSpPr>
          <p:nvPr/>
        </p:nvSpPr>
        <p:spPr>
          <a:xfrm>
            <a:off x="4210128" y="4594465"/>
            <a:ext cx="91440" cy="9144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 name="Oval 25"/>
          <p:cNvSpPr>
            <a:spLocks noChangeAspect="1"/>
          </p:cNvSpPr>
          <p:nvPr/>
        </p:nvSpPr>
        <p:spPr>
          <a:xfrm flipV="1">
            <a:off x="4636971" y="4450079"/>
            <a:ext cx="91440" cy="91440"/>
          </a:xfrm>
          <a:prstGeom prst="ellips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 name="Oval 26"/>
          <p:cNvSpPr>
            <a:spLocks/>
          </p:cNvSpPr>
          <p:nvPr/>
        </p:nvSpPr>
        <p:spPr>
          <a:xfrm>
            <a:off x="5159551" y="4421074"/>
            <a:ext cx="91440" cy="91440"/>
          </a:xfrm>
          <a:prstGeom prst="ellips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 name="Oval 29"/>
          <p:cNvSpPr>
            <a:spLocks/>
          </p:cNvSpPr>
          <p:nvPr/>
        </p:nvSpPr>
        <p:spPr>
          <a:xfrm flipH="1">
            <a:off x="3696963" y="4651414"/>
            <a:ext cx="91440" cy="87872"/>
          </a:xfrm>
          <a:prstGeom prst="ellips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Tree>
    <p:extLst>
      <p:ext uri="{BB962C8B-B14F-4D97-AF65-F5344CB8AC3E}">
        <p14:creationId xmlns:p14="http://schemas.microsoft.com/office/powerpoint/2010/main" val="45040244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70C0"/>
          </a:solidFill>
        </p:spPr>
        <p:txBody>
          <a:bodyPr/>
          <a:lstStyle/>
          <a:p>
            <a:r>
              <a:rPr lang="en-US" b="1" dirty="0" smtClean="0"/>
              <a:t>Key Policy Considerations</a:t>
            </a:r>
            <a:endParaRPr lang="en-US" b="1" dirty="0"/>
          </a:p>
        </p:txBody>
      </p:sp>
      <p:sp>
        <p:nvSpPr>
          <p:cNvPr id="3" name="Content Placeholder 2"/>
          <p:cNvSpPr>
            <a:spLocks noGrp="1"/>
          </p:cNvSpPr>
          <p:nvPr>
            <p:ph idx="1"/>
          </p:nvPr>
        </p:nvSpPr>
        <p:spPr>
          <a:xfrm>
            <a:off x="419100" y="1676400"/>
            <a:ext cx="8458200" cy="5181600"/>
          </a:xfrm>
        </p:spPr>
        <p:txBody>
          <a:bodyPr>
            <a:noAutofit/>
          </a:bodyPr>
          <a:lstStyle/>
          <a:p>
            <a:pPr lvl="0"/>
            <a:r>
              <a:rPr lang="en-US" sz="2400" dirty="0">
                <a:solidFill>
                  <a:srgbClr val="000000"/>
                </a:solidFill>
                <a:latin typeface="Georgia" pitchFamily="18" charset="0"/>
              </a:rPr>
              <a:t>Fostering innovation and ease access to </a:t>
            </a:r>
            <a:r>
              <a:rPr lang="en-US" sz="2400" dirty="0" smtClean="0">
                <a:solidFill>
                  <a:srgbClr val="000000"/>
                </a:solidFill>
                <a:latin typeface="Georgia" pitchFamily="18" charset="0"/>
              </a:rPr>
              <a:t>patent system</a:t>
            </a:r>
            <a:endParaRPr lang="en-US" sz="2400" dirty="0">
              <a:solidFill>
                <a:srgbClr val="000000"/>
              </a:solidFill>
              <a:latin typeface="Georgia" pitchFamily="18" charset="0"/>
            </a:endParaRPr>
          </a:p>
          <a:p>
            <a:pPr lvl="1">
              <a:buFont typeface="Courier New" pitchFamily="49" charset="0"/>
              <a:buChar char="o"/>
            </a:pPr>
            <a:r>
              <a:rPr lang="en-US" sz="2000" dirty="0">
                <a:solidFill>
                  <a:srgbClr val="000000"/>
                </a:solidFill>
                <a:latin typeface="Georgia" pitchFamily="18" charset="0"/>
              </a:rPr>
              <a:t>Keeping front-end fees below cost</a:t>
            </a:r>
          </a:p>
          <a:p>
            <a:pPr lvl="1">
              <a:buFont typeface="Courier New" pitchFamily="49" charset="0"/>
              <a:buChar char="o"/>
            </a:pPr>
            <a:r>
              <a:rPr lang="en-US" sz="2000" dirty="0">
                <a:solidFill>
                  <a:srgbClr val="000000"/>
                </a:solidFill>
                <a:latin typeface="Georgia" pitchFamily="18" charset="0"/>
              </a:rPr>
              <a:t>Higher back-end fees</a:t>
            </a:r>
            <a:endParaRPr lang="en-US" sz="2000" dirty="0">
              <a:latin typeface="Georgia" pitchFamily="18" charset="0"/>
            </a:endParaRPr>
          </a:p>
          <a:p>
            <a:pPr lvl="1">
              <a:buFont typeface="Courier New" pitchFamily="49" charset="0"/>
              <a:buChar char="o"/>
            </a:pPr>
            <a:r>
              <a:rPr lang="en-US" sz="2000" dirty="0" smtClean="0">
                <a:solidFill>
                  <a:srgbClr val="000000"/>
                </a:solidFill>
                <a:latin typeface="Georgia" pitchFamily="18" charset="0"/>
              </a:rPr>
              <a:t>New </a:t>
            </a:r>
            <a:r>
              <a:rPr lang="en-US" sz="2000" dirty="0">
                <a:solidFill>
                  <a:srgbClr val="000000"/>
                </a:solidFill>
                <a:latin typeface="Georgia" pitchFamily="18" charset="0"/>
              </a:rPr>
              <a:t>75% micro entity </a:t>
            </a:r>
            <a:r>
              <a:rPr lang="en-US" sz="2000" dirty="0" smtClean="0">
                <a:solidFill>
                  <a:srgbClr val="000000"/>
                </a:solidFill>
                <a:latin typeface="Georgia" pitchFamily="18" charset="0"/>
              </a:rPr>
              <a:t>discount</a:t>
            </a:r>
          </a:p>
          <a:p>
            <a:pPr marL="0" indent="0">
              <a:buNone/>
            </a:pPr>
            <a:endParaRPr lang="en-US" sz="2400" dirty="0">
              <a:latin typeface="Georgia" pitchFamily="18" charset="0"/>
            </a:endParaRPr>
          </a:p>
          <a:p>
            <a:r>
              <a:rPr lang="en-US" sz="2400" dirty="0">
                <a:latin typeface="Georgia" pitchFamily="18" charset="0"/>
              </a:rPr>
              <a:t>Facilitate effective administration of the patent system </a:t>
            </a:r>
            <a:r>
              <a:rPr lang="en-US" sz="2400" dirty="0" smtClean="0">
                <a:latin typeface="Georgia" pitchFamily="18" charset="0"/>
              </a:rPr>
              <a:t>and </a:t>
            </a:r>
            <a:r>
              <a:rPr lang="en-US" sz="2400" dirty="0">
                <a:latin typeface="Georgia" pitchFamily="18" charset="0"/>
              </a:rPr>
              <a:t>help reduce pendency</a:t>
            </a:r>
          </a:p>
          <a:p>
            <a:pPr lvl="1">
              <a:buFont typeface="Courier New" pitchFamily="49" charset="0"/>
              <a:buChar char="o"/>
            </a:pPr>
            <a:r>
              <a:rPr lang="en-US" sz="2000" dirty="0">
                <a:latin typeface="Georgia" pitchFamily="18" charset="0"/>
              </a:rPr>
              <a:t>Application size fees, extension of time fees, and excess claims fees all </a:t>
            </a:r>
            <a:r>
              <a:rPr lang="en-US" sz="2000" dirty="0" smtClean="0">
                <a:latin typeface="Georgia" pitchFamily="18" charset="0"/>
              </a:rPr>
              <a:t>increased</a:t>
            </a:r>
          </a:p>
          <a:p>
            <a:pPr lvl="1"/>
            <a:endParaRPr lang="en-US" sz="2400" dirty="0">
              <a:latin typeface="Georgia" pitchFamily="18" charset="0"/>
            </a:endParaRPr>
          </a:p>
          <a:p>
            <a:r>
              <a:rPr lang="en-US" sz="2400" dirty="0" smtClean="0">
                <a:latin typeface="Georgia" pitchFamily="18" charset="0"/>
              </a:rPr>
              <a:t>Increase patent prosecution options</a:t>
            </a:r>
          </a:p>
          <a:p>
            <a:pPr lvl="1">
              <a:buFont typeface="Courier New" pitchFamily="49" charset="0"/>
              <a:buChar char="o"/>
            </a:pPr>
            <a:r>
              <a:rPr lang="en-US" sz="2000" dirty="0" smtClean="0">
                <a:latin typeface="Georgia" pitchFamily="18" charset="0"/>
              </a:rPr>
              <a:t>Multi-part fees for appeals and administrative trials</a:t>
            </a:r>
          </a:p>
          <a:p>
            <a:pPr lvl="1">
              <a:buFont typeface="Courier New" pitchFamily="49" charset="0"/>
              <a:buChar char="o"/>
            </a:pPr>
            <a:r>
              <a:rPr lang="en-US" sz="2000" dirty="0" smtClean="0">
                <a:latin typeface="Georgia" pitchFamily="18" charset="0"/>
              </a:rPr>
              <a:t>Staged fees for requests for continued examination (RCEs) </a:t>
            </a:r>
          </a:p>
          <a:p>
            <a:pPr marL="457200" lvl="1" indent="0">
              <a:buNone/>
            </a:pPr>
            <a:endParaRPr lang="en-US" sz="2400"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1ADC5146-C27A-46CA-9FBC-4D182533795C}" type="slidenum">
              <a:rPr lang="en-US" smtClean="0"/>
              <a:pPr>
                <a:defRPr/>
              </a:pPr>
              <a:t>94</a:t>
            </a:fld>
            <a:endParaRPr lang="en-US" dirty="0"/>
          </a:p>
        </p:txBody>
      </p:sp>
    </p:spTree>
    <p:extLst>
      <p:ext uri="{BB962C8B-B14F-4D97-AF65-F5344CB8AC3E}">
        <p14:creationId xmlns:p14="http://schemas.microsoft.com/office/powerpoint/2010/main" val="241625109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784" y="228600"/>
            <a:ext cx="7373215" cy="1143000"/>
          </a:xfrm>
          <a:solidFill>
            <a:srgbClr val="0070C0"/>
          </a:solidFill>
        </p:spPr>
        <p:txBody>
          <a:bodyPr/>
          <a:lstStyle/>
          <a:p>
            <a:r>
              <a:rPr lang="en-US" sz="3600" b="1" dirty="0" smtClean="0"/>
              <a:t>Comparison of Current to Final Fees: Filing through Issue</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746162"/>
              </p:ext>
            </p:extLst>
          </p:nvPr>
        </p:nvGraphicFramePr>
        <p:xfrm>
          <a:off x="685800" y="19050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95</a:t>
            </a:fld>
            <a:endParaRPr lang="en-US" dirty="0"/>
          </a:p>
        </p:txBody>
      </p:sp>
      <p:sp>
        <p:nvSpPr>
          <p:cNvPr id="6" name="TextBox 5"/>
          <p:cNvSpPr txBox="1"/>
          <p:nvPr/>
        </p:nvSpPr>
        <p:spPr>
          <a:xfrm>
            <a:off x="2057400" y="2514600"/>
            <a:ext cx="685800" cy="276999"/>
          </a:xfrm>
          <a:prstGeom prst="rect">
            <a:avLst/>
          </a:prstGeom>
          <a:noFill/>
        </p:spPr>
        <p:txBody>
          <a:bodyPr wrap="square" rtlCol="0">
            <a:spAutoFit/>
          </a:bodyPr>
          <a:lstStyle/>
          <a:p>
            <a:r>
              <a:rPr lang="en-US" sz="1200" b="1" dirty="0" smtClean="0"/>
              <a:t>$3,330</a:t>
            </a:r>
            <a:endParaRPr lang="en-US" sz="1200" b="1" dirty="0"/>
          </a:p>
        </p:txBody>
      </p:sp>
      <p:sp>
        <p:nvSpPr>
          <p:cNvPr id="7" name="TextBox 5"/>
          <p:cNvSpPr txBox="1"/>
          <p:nvPr/>
        </p:nvSpPr>
        <p:spPr>
          <a:xfrm>
            <a:off x="7162800" y="2057400"/>
            <a:ext cx="762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accent1"/>
                </a:solidFill>
              </a:rPr>
              <a:t>$4,144</a:t>
            </a:r>
            <a:endParaRPr lang="en-US" sz="1200" b="1" dirty="0">
              <a:solidFill>
                <a:schemeClr val="accent1"/>
              </a:solidFill>
            </a:endParaRPr>
          </a:p>
        </p:txBody>
      </p:sp>
      <p:sp>
        <p:nvSpPr>
          <p:cNvPr id="8" name="TextBox 7"/>
          <p:cNvSpPr txBox="1"/>
          <p:nvPr/>
        </p:nvSpPr>
        <p:spPr>
          <a:xfrm>
            <a:off x="76200" y="6296055"/>
            <a:ext cx="8669956" cy="400110"/>
          </a:xfrm>
          <a:prstGeom prst="rect">
            <a:avLst/>
          </a:prstGeom>
          <a:noFill/>
        </p:spPr>
        <p:txBody>
          <a:bodyPr wrap="square" rtlCol="0">
            <a:spAutoFit/>
          </a:bodyPr>
          <a:lstStyle/>
          <a:p>
            <a:r>
              <a:rPr lang="en-US" sz="1000" b="1" i="1" dirty="0" smtClean="0">
                <a:latin typeface="Georgia" pitchFamily="18" charset="0"/>
              </a:rPr>
              <a:t>Note:  </a:t>
            </a:r>
            <a:r>
              <a:rPr lang="en-US" sz="1000" dirty="0" smtClean="0">
                <a:latin typeface="Georgia" pitchFamily="18" charset="0"/>
              </a:rPr>
              <a:t>In each of the following summary pages, from the Current to the Final Rule fee structures, the fees paid could also increase by (a) $170 for each independent claim in excess of 3; (b) $18 for total claims in excess of 20; and (c) $320 for each multiple dependent claim.</a:t>
            </a:r>
            <a:endParaRPr lang="en-US" sz="1000" dirty="0">
              <a:latin typeface="Georgia" pitchFamily="18" charset="0"/>
            </a:endParaRPr>
          </a:p>
        </p:txBody>
      </p:sp>
      <p:sp>
        <p:nvSpPr>
          <p:cNvPr id="15" name="TextBox 14"/>
          <p:cNvSpPr txBox="1"/>
          <p:nvPr/>
        </p:nvSpPr>
        <p:spPr>
          <a:xfrm>
            <a:off x="3657600" y="2390737"/>
            <a:ext cx="838200" cy="369332"/>
          </a:xfrm>
          <a:prstGeom prst="rect">
            <a:avLst/>
          </a:prstGeom>
          <a:solidFill>
            <a:srgbClr val="E9E9E9"/>
          </a:solidFill>
        </p:spPr>
        <p:txBody>
          <a:bodyPr wrap="square" rtlCol="0">
            <a:spAutoFit/>
          </a:bodyPr>
          <a:lstStyle/>
          <a:p>
            <a:pPr algn="ctr"/>
            <a:r>
              <a:rPr lang="en-US" sz="900" b="1" dirty="0" smtClean="0">
                <a:solidFill>
                  <a:srgbClr val="800000"/>
                </a:solidFill>
              </a:rPr>
              <a:t>Reduced by </a:t>
            </a:r>
            <a:br>
              <a:rPr lang="en-US" sz="900" b="1" dirty="0" smtClean="0">
                <a:solidFill>
                  <a:srgbClr val="800000"/>
                </a:solidFill>
              </a:rPr>
            </a:br>
            <a:r>
              <a:rPr lang="en-US" sz="900" b="1" dirty="0" smtClean="0">
                <a:solidFill>
                  <a:srgbClr val="800000"/>
                </a:solidFill>
              </a:rPr>
              <a:t>$770 (23%)</a:t>
            </a:r>
            <a:endParaRPr lang="en-US" sz="900" b="1" dirty="0">
              <a:solidFill>
                <a:srgbClr val="800000"/>
              </a:solidFill>
            </a:endParaRPr>
          </a:p>
        </p:txBody>
      </p:sp>
      <p:sp>
        <p:nvSpPr>
          <p:cNvPr id="16" name="Left Brace 15"/>
          <p:cNvSpPr/>
          <p:nvPr/>
        </p:nvSpPr>
        <p:spPr bwMode="auto">
          <a:xfrm>
            <a:off x="1743075" y="2895600"/>
            <a:ext cx="228600" cy="21336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8" name="TextBox 17"/>
          <p:cNvSpPr txBox="1"/>
          <p:nvPr/>
        </p:nvSpPr>
        <p:spPr>
          <a:xfrm rot="16200000">
            <a:off x="1176094" y="3839291"/>
            <a:ext cx="913144" cy="246221"/>
          </a:xfrm>
          <a:prstGeom prst="rect">
            <a:avLst/>
          </a:prstGeom>
          <a:solidFill>
            <a:srgbClr val="E9E9E9"/>
          </a:solidFill>
        </p:spPr>
        <p:txBody>
          <a:bodyPr wrap="square" rtlCol="0">
            <a:spAutoFit/>
          </a:bodyPr>
          <a:lstStyle/>
          <a:p>
            <a:pPr algn="ctr"/>
            <a:r>
              <a:rPr lang="en-US" sz="1000" b="1" dirty="0" smtClean="0">
                <a:solidFill>
                  <a:srgbClr val="800000"/>
                </a:solidFill>
              </a:rPr>
              <a:t>80% of Cost</a:t>
            </a:r>
            <a:endParaRPr lang="en-US" sz="1000" b="1" dirty="0">
              <a:solidFill>
                <a:srgbClr val="800000"/>
              </a:solidFill>
            </a:endParaRPr>
          </a:p>
        </p:txBody>
      </p:sp>
    </p:spTree>
    <p:extLst>
      <p:ext uri="{BB962C8B-B14F-4D97-AF65-F5344CB8AC3E}">
        <p14:creationId xmlns:p14="http://schemas.microsoft.com/office/powerpoint/2010/main" val="3012170849"/>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510" y="228599"/>
            <a:ext cx="7344489" cy="1150203"/>
          </a:xfrm>
          <a:solidFill>
            <a:srgbClr val="0070C0"/>
          </a:solidFill>
        </p:spPr>
        <p:txBody>
          <a:bodyPr/>
          <a:lstStyle/>
          <a:p>
            <a:r>
              <a:rPr lang="en-US" sz="2800" b="1" dirty="0" smtClean="0"/>
              <a:t>Comparison of Current to Final Fees: Filing through 3</a:t>
            </a:r>
            <a:r>
              <a:rPr lang="en-US" sz="2800" b="1" baseline="30000" dirty="0" smtClean="0"/>
              <a:t>rd</a:t>
            </a:r>
            <a:r>
              <a:rPr lang="en-US" sz="2800" b="1" dirty="0" smtClean="0"/>
              <a:t> Stage Maintenance</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223045"/>
              </p:ext>
            </p:extLst>
          </p:nvPr>
        </p:nvGraphicFramePr>
        <p:xfrm>
          <a:off x="457200" y="1752600"/>
          <a:ext cx="8305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96</a:t>
            </a:fld>
            <a:endParaRPr lang="en-US" dirty="0"/>
          </a:p>
        </p:txBody>
      </p:sp>
      <p:sp>
        <p:nvSpPr>
          <p:cNvPr id="6" name="TextBox 5"/>
          <p:cNvSpPr txBox="1"/>
          <p:nvPr/>
        </p:nvSpPr>
        <p:spPr>
          <a:xfrm>
            <a:off x="1941673" y="2417529"/>
            <a:ext cx="762000" cy="276999"/>
          </a:xfrm>
          <a:prstGeom prst="rect">
            <a:avLst/>
          </a:prstGeom>
          <a:noFill/>
        </p:spPr>
        <p:txBody>
          <a:bodyPr wrap="square" rtlCol="0">
            <a:spAutoFit/>
          </a:bodyPr>
          <a:lstStyle/>
          <a:p>
            <a:r>
              <a:rPr lang="en-US" sz="1200" b="1" dirty="0" smtClean="0"/>
              <a:t>$12,190</a:t>
            </a:r>
            <a:endParaRPr lang="en-US" sz="1200" b="1" dirty="0"/>
          </a:p>
        </p:txBody>
      </p:sp>
      <p:sp>
        <p:nvSpPr>
          <p:cNvPr id="7" name="TextBox 5"/>
          <p:cNvSpPr txBox="1"/>
          <p:nvPr/>
        </p:nvSpPr>
        <p:spPr>
          <a:xfrm>
            <a:off x="7315200" y="3863551"/>
            <a:ext cx="762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chemeClr val="accent1"/>
                </a:solidFill>
              </a:rPr>
              <a:t>$4,147</a:t>
            </a:r>
            <a:endParaRPr lang="en-US" sz="1200" b="1" dirty="0">
              <a:solidFill>
                <a:schemeClr val="accent1"/>
              </a:solidFill>
            </a:endParaRPr>
          </a:p>
        </p:txBody>
      </p:sp>
      <p:sp>
        <p:nvSpPr>
          <p:cNvPr id="8" name="Left Brace 7"/>
          <p:cNvSpPr/>
          <p:nvPr/>
        </p:nvSpPr>
        <p:spPr bwMode="auto">
          <a:xfrm>
            <a:off x="1749746" y="2694801"/>
            <a:ext cx="191927" cy="2258199"/>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0" name="TextBox 9"/>
          <p:cNvSpPr txBox="1"/>
          <p:nvPr/>
        </p:nvSpPr>
        <p:spPr>
          <a:xfrm rot="16200000">
            <a:off x="1093863" y="3838663"/>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294% of Cost</a:t>
            </a:r>
            <a:endParaRPr lang="en-US" sz="1000" b="1" dirty="0">
              <a:solidFill>
                <a:srgbClr val="800000"/>
              </a:solidFill>
            </a:endParaRPr>
          </a:p>
        </p:txBody>
      </p:sp>
      <p:sp>
        <p:nvSpPr>
          <p:cNvPr id="11" name="Left Brace 10"/>
          <p:cNvSpPr/>
          <p:nvPr/>
        </p:nvSpPr>
        <p:spPr bwMode="auto">
          <a:xfrm>
            <a:off x="3482352" y="2209800"/>
            <a:ext cx="228600" cy="26670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2" name="TextBox 11"/>
          <p:cNvSpPr txBox="1"/>
          <p:nvPr/>
        </p:nvSpPr>
        <p:spPr>
          <a:xfrm rot="16200000">
            <a:off x="2802405" y="3612118"/>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366% of Cost</a:t>
            </a:r>
            <a:endParaRPr lang="en-US" sz="1000" b="1" dirty="0">
              <a:solidFill>
                <a:srgbClr val="800000"/>
              </a:solidFill>
            </a:endParaRPr>
          </a:p>
        </p:txBody>
      </p:sp>
      <p:sp>
        <p:nvSpPr>
          <p:cNvPr id="13" name="Left Brace 12"/>
          <p:cNvSpPr/>
          <p:nvPr/>
        </p:nvSpPr>
        <p:spPr bwMode="auto">
          <a:xfrm>
            <a:off x="5334000" y="2209800"/>
            <a:ext cx="228600" cy="27432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4" name="TextBox 13"/>
          <p:cNvSpPr txBox="1"/>
          <p:nvPr/>
        </p:nvSpPr>
        <p:spPr>
          <a:xfrm rot="16200000">
            <a:off x="4634168" y="3632008"/>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366% of Cost</a:t>
            </a:r>
            <a:endParaRPr lang="en-US" sz="1000" b="1" dirty="0">
              <a:solidFill>
                <a:srgbClr val="800000"/>
              </a:solidFill>
            </a:endParaRPr>
          </a:p>
        </p:txBody>
      </p:sp>
    </p:spTree>
    <p:extLst>
      <p:ext uri="{BB962C8B-B14F-4D97-AF65-F5344CB8AC3E}">
        <p14:creationId xmlns:p14="http://schemas.microsoft.com/office/powerpoint/2010/main" val="2574670628"/>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70C0"/>
          </a:solidFill>
        </p:spPr>
        <p:txBody>
          <a:bodyPr>
            <a:noAutofit/>
          </a:bodyPr>
          <a:lstStyle/>
          <a:p>
            <a:r>
              <a:rPr lang="en-US" sz="3600" b="1" dirty="0" smtClean="0"/>
              <a:t>Comparison of Current to Final Fees: Other Fees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98999"/>
              </p:ext>
            </p:extLst>
          </p:nvPr>
        </p:nvGraphicFramePr>
        <p:xfrm>
          <a:off x="457199" y="1676400"/>
          <a:ext cx="8153400" cy="4956546"/>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3124201"/>
                <a:gridCol w="1828800"/>
                <a:gridCol w="1600200"/>
                <a:gridCol w="1600199"/>
              </a:tblGrid>
              <a:tr h="701749">
                <a:tc>
                  <a:txBody>
                    <a:bodyPr/>
                    <a:lstStyle/>
                    <a:p>
                      <a:pPr marL="0" marR="0" algn="ctr">
                        <a:lnSpc>
                          <a:spcPct val="200000"/>
                        </a:lnSpc>
                        <a:spcBef>
                          <a:spcPts val="300"/>
                        </a:spcBef>
                        <a:spcAft>
                          <a:spcPts val="300"/>
                        </a:spcAft>
                      </a:pPr>
                      <a:r>
                        <a:rPr lang="en-US" sz="2400" dirty="0">
                          <a:solidFill>
                            <a:srgbClr val="FFFF00"/>
                          </a:solidFill>
                          <a:effectLst/>
                        </a:rPr>
                        <a:t>Fee</a:t>
                      </a:r>
                      <a:endParaRPr lang="en-US" sz="2400" dirty="0">
                        <a:solidFill>
                          <a:srgbClr val="FFFF00"/>
                        </a:solidFill>
                        <a:effectLst/>
                        <a:latin typeface="Times New Roman"/>
                        <a:ea typeface="Times New Roman"/>
                      </a:endParaRPr>
                    </a:p>
                  </a:txBody>
                  <a:tcPr marL="68580" marR="68580" marT="0" marB="0" anchor="b"/>
                </a:tc>
                <a:tc>
                  <a:txBody>
                    <a:bodyPr/>
                    <a:lstStyle/>
                    <a:p>
                      <a:pPr marL="0" marR="0" algn="ctr">
                        <a:lnSpc>
                          <a:spcPct val="200000"/>
                        </a:lnSpc>
                        <a:spcBef>
                          <a:spcPts val="300"/>
                        </a:spcBef>
                        <a:spcAft>
                          <a:spcPts val="300"/>
                        </a:spcAft>
                      </a:pPr>
                      <a:r>
                        <a:rPr lang="en-US" sz="2400" dirty="0">
                          <a:solidFill>
                            <a:srgbClr val="FFFF00"/>
                          </a:solidFill>
                          <a:effectLst/>
                        </a:rPr>
                        <a:t>Current</a:t>
                      </a:r>
                      <a:endParaRPr lang="en-US" sz="2400" dirty="0">
                        <a:solidFill>
                          <a:srgbClr val="FFFF00"/>
                        </a:solidFill>
                        <a:effectLst/>
                        <a:latin typeface="Times New Roman"/>
                        <a:ea typeface="Times New Roman"/>
                      </a:endParaRPr>
                    </a:p>
                  </a:txBody>
                  <a:tcPr marL="68580" marR="68580" marT="0" marB="0" anchor="ctr"/>
                </a:tc>
                <a:tc>
                  <a:txBody>
                    <a:bodyPr/>
                    <a:lstStyle/>
                    <a:p>
                      <a:pPr marL="0" marR="0" algn="ctr">
                        <a:lnSpc>
                          <a:spcPct val="200000"/>
                        </a:lnSpc>
                        <a:spcBef>
                          <a:spcPts val="300"/>
                        </a:spcBef>
                        <a:spcAft>
                          <a:spcPts val="300"/>
                        </a:spcAft>
                      </a:pPr>
                      <a:r>
                        <a:rPr lang="en-US" sz="2400" b="1" dirty="0">
                          <a:solidFill>
                            <a:srgbClr val="FFFF00"/>
                          </a:solidFill>
                          <a:effectLst/>
                        </a:rPr>
                        <a:t>Final</a:t>
                      </a:r>
                      <a:endParaRPr lang="en-US" sz="2400" b="1" dirty="0">
                        <a:solidFill>
                          <a:srgbClr val="FFFF00"/>
                        </a:solidFill>
                        <a:effectLst/>
                        <a:latin typeface="Times New Roman"/>
                        <a:ea typeface="Times New Roman"/>
                      </a:endParaRPr>
                    </a:p>
                  </a:txBody>
                  <a:tcPr marL="68580" marR="68580" marT="0" marB="0" anchor="ctr"/>
                </a:tc>
                <a:tc>
                  <a:txBody>
                    <a:bodyPr/>
                    <a:lstStyle/>
                    <a:p>
                      <a:pPr marL="0" marR="0" algn="ctr">
                        <a:lnSpc>
                          <a:spcPct val="200000"/>
                        </a:lnSpc>
                        <a:spcBef>
                          <a:spcPts val="300"/>
                        </a:spcBef>
                        <a:spcAft>
                          <a:spcPts val="300"/>
                        </a:spcAft>
                      </a:pPr>
                      <a:r>
                        <a:rPr lang="en-US" sz="2400" b="1" dirty="0" smtClean="0">
                          <a:solidFill>
                            <a:srgbClr val="FFFF00"/>
                          </a:solidFill>
                          <a:effectLst/>
                          <a:latin typeface="Arial" pitchFamily="34" charset="0"/>
                          <a:ea typeface="Times New Roman"/>
                          <a:cs typeface="Arial" pitchFamily="34" charset="0"/>
                        </a:rPr>
                        <a:t>Change</a:t>
                      </a:r>
                      <a:endParaRPr lang="en-US" sz="2400" b="1" dirty="0">
                        <a:solidFill>
                          <a:srgbClr val="FFFF00"/>
                        </a:solidFill>
                        <a:effectLst/>
                        <a:latin typeface="Arial" pitchFamily="34" charset="0"/>
                        <a:ea typeface="Times New Roman"/>
                        <a:cs typeface="Arial" pitchFamily="34" charset="0"/>
                      </a:endParaRPr>
                    </a:p>
                  </a:txBody>
                  <a:tcPr marL="68580" marR="68580" marT="0" marB="0" anchor="ctr"/>
                </a:tc>
              </a:tr>
              <a:tr h="716280">
                <a:tc>
                  <a:txBody>
                    <a:bodyPr/>
                    <a:lstStyle/>
                    <a:p>
                      <a:pPr marL="0" marR="0">
                        <a:lnSpc>
                          <a:spcPct val="100000"/>
                        </a:lnSpc>
                        <a:spcBef>
                          <a:spcPts val="300"/>
                        </a:spcBef>
                        <a:spcAft>
                          <a:spcPts val="300"/>
                        </a:spcAft>
                      </a:pPr>
                      <a:r>
                        <a:rPr lang="en-US" sz="1800" b="1" dirty="0" smtClean="0">
                          <a:solidFill>
                            <a:schemeClr val="bg1"/>
                          </a:solidFill>
                          <a:effectLst/>
                          <a:latin typeface="Georgia" pitchFamily="18" charset="0"/>
                          <a:ea typeface="Times New Roman"/>
                          <a:cs typeface="Arial" pitchFamily="34" charset="0"/>
                        </a:rPr>
                        <a:t>Request for Continued Examination</a:t>
                      </a:r>
                      <a:endParaRPr lang="en-US" sz="18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$930</a:t>
                      </a:r>
                      <a:endParaRPr lang="en-US" sz="1800" b="0" dirty="0">
                        <a:solidFill>
                          <a:srgbClr val="000000"/>
                        </a:solidFill>
                        <a:effectLst/>
                        <a:latin typeface="Times New Roman"/>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$1,200</a:t>
                      </a:r>
                      <a:endParaRPr lang="en-US" sz="1800" b="0" dirty="0">
                        <a:solidFill>
                          <a:srgbClr val="000000"/>
                        </a:solidFill>
                        <a:effectLst/>
                        <a:latin typeface="Times New Roman"/>
                        <a:ea typeface="Times New Roman"/>
                      </a:endParaRPr>
                    </a:p>
                  </a:txBody>
                  <a:tcPr marL="68580" marR="68580" marT="0" marB="0" anchor="ctr"/>
                </a:tc>
                <a:tc>
                  <a:txBody>
                    <a:bodyPr/>
                    <a:lstStyle/>
                    <a:p>
                      <a:pPr marL="0" marR="97790" algn="ctr">
                        <a:lnSpc>
                          <a:spcPct val="200000"/>
                        </a:lnSpc>
                        <a:spcBef>
                          <a:spcPts val="300"/>
                        </a:spcBef>
                        <a:spcAft>
                          <a:spcPts val="300"/>
                        </a:spcAft>
                      </a:pPr>
                      <a:endParaRPr lang="en-US" sz="1800" b="0" dirty="0">
                        <a:solidFill>
                          <a:srgbClr val="000000"/>
                        </a:solidFill>
                        <a:effectLst/>
                        <a:latin typeface="Times New Roman"/>
                        <a:ea typeface="Times New Roman"/>
                      </a:endParaRPr>
                    </a:p>
                  </a:txBody>
                  <a:tcPr marL="68580" marR="68580" marT="0" marB="0" anchor="ctr"/>
                </a:tc>
              </a:tr>
              <a:tr h="584791">
                <a:tc>
                  <a:txBody>
                    <a:bodyPr/>
                    <a:lstStyle/>
                    <a:p>
                      <a:pPr marL="0" marR="0">
                        <a:lnSpc>
                          <a:spcPct val="100000"/>
                        </a:lnSpc>
                        <a:spcBef>
                          <a:spcPts val="300"/>
                        </a:spcBef>
                        <a:spcAft>
                          <a:spcPts val="300"/>
                        </a:spcAft>
                      </a:pPr>
                      <a:r>
                        <a:rPr lang="en-US" sz="1800" b="1" dirty="0" smtClean="0">
                          <a:solidFill>
                            <a:schemeClr val="bg1"/>
                          </a:solidFill>
                          <a:effectLst/>
                          <a:latin typeface="Georgia" pitchFamily="18" charset="0"/>
                          <a:ea typeface="Times New Roman"/>
                          <a:cs typeface="Arial" pitchFamily="34" charset="0"/>
                        </a:rPr>
                        <a:t>Prioritized</a:t>
                      </a:r>
                      <a:r>
                        <a:rPr lang="en-US" sz="1800" b="1" baseline="0" dirty="0" smtClean="0">
                          <a:solidFill>
                            <a:schemeClr val="bg1"/>
                          </a:solidFill>
                          <a:effectLst/>
                          <a:latin typeface="Georgia" pitchFamily="18" charset="0"/>
                          <a:ea typeface="Times New Roman"/>
                          <a:cs typeface="Arial" pitchFamily="34" charset="0"/>
                        </a:rPr>
                        <a:t> Examination</a:t>
                      </a:r>
                      <a:endParaRPr lang="en-US" sz="18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$4,800</a:t>
                      </a:r>
                      <a:endParaRPr lang="en-US" sz="1800" b="0" dirty="0">
                        <a:solidFill>
                          <a:srgbClr val="000000"/>
                        </a:solidFill>
                        <a:effectLst/>
                        <a:latin typeface="Times New Roman"/>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$4,000</a:t>
                      </a:r>
                      <a:endParaRPr lang="en-US" sz="1800" b="0" dirty="0">
                        <a:solidFill>
                          <a:srgbClr val="000000"/>
                        </a:solidFill>
                        <a:effectLst/>
                        <a:latin typeface="Times New Roman"/>
                        <a:ea typeface="Times New Roman"/>
                      </a:endParaRPr>
                    </a:p>
                  </a:txBody>
                  <a:tcPr marL="68580" marR="68580" marT="0" marB="0" anchor="ctr"/>
                </a:tc>
                <a:tc>
                  <a:txBody>
                    <a:bodyPr/>
                    <a:lstStyle/>
                    <a:p>
                      <a:pPr marL="0" marR="97790" algn="ctr">
                        <a:lnSpc>
                          <a:spcPct val="200000"/>
                        </a:lnSpc>
                        <a:spcBef>
                          <a:spcPts val="300"/>
                        </a:spcBef>
                        <a:spcAft>
                          <a:spcPts val="300"/>
                        </a:spcAft>
                      </a:pPr>
                      <a:endParaRPr lang="en-US" sz="1800" b="0" dirty="0">
                        <a:solidFill>
                          <a:srgbClr val="000000"/>
                        </a:solidFill>
                        <a:effectLst/>
                        <a:latin typeface="Times New Roman"/>
                        <a:ea typeface="Times New Roman"/>
                      </a:endParaRPr>
                    </a:p>
                  </a:txBody>
                  <a:tcPr marL="68580" marR="68580" marT="0" marB="0" anchor="ctr"/>
                </a:tc>
              </a:tr>
              <a:tr h="584791">
                <a:tc>
                  <a:txBody>
                    <a:bodyPr/>
                    <a:lstStyle/>
                    <a:p>
                      <a:pPr marL="0" marR="0">
                        <a:lnSpc>
                          <a:spcPct val="100000"/>
                        </a:lnSpc>
                        <a:spcBef>
                          <a:spcPts val="300"/>
                        </a:spcBef>
                        <a:spcAft>
                          <a:spcPts val="300"/>
                        </a:spcAft>
                      </a:pPr>
                      <a:r>
                        <a:rPr lang="en-US" sz="1800" b="1" i="1" dirty="0" smtClean="0">
                          <a:solidFill>
                            <a:schemeClr val="bg1"/>
                          </a:solidFill>
                          <a:effectLst/>
                          <a:latin typeface="Georgia" pitchFamily="18" charset="0"/>
                          <a:ea typeface="Times New Roman"/>
                          <a:cs typeface="Arial" pitchFamily="34" charset="0"/>
                        </a:rPr>
                        <a:t>Ex Parte </a:t>
                      </a:r>
                      <a:r>
                        <a:rPr lang="en-US" sz="1800" b="1" dirty="0" smtClean="0">
                          <a:solidFill>
                            <a:schemeClr val="bg1"/>
                          </a:solidFill>
                          <a:effectLst/>
                          <a:latin typeface="Georgia" pitchFamily="18" charset="0"/>
                          <a:ea typeface="Times New Roman"/>
                          <a:cs typeface="Arial" pitchFamily="34" charset="0"/>
                        </a:rPr>
                        <a:t>Reexamination</a:t>
                      </a:r>
                      <a:endParaRPr lang="en-US" sz="18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$17,750</a:t>
                      </a:r>
                      <a:endParaRPr lang="en-US" sz="1800" b="0" dirty="0">
                        <a:solidFill>
                          <a:srgbClr val="000000"/>
                        </a:solidFill>
                        <a:effectLst/>
                        <a:latin typeface="Times New Roman"/>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$12,000</a:t>
                      </a:r>
                      <a:endParaRPr lang="en-US" sz="1800" b="0" dirty="0">
                        <a:solidFill>
                          <a:srgbClr val="000000"/>
                        </a:solidFill>
                        <a:effectLst/>
                        <a:latin typeface="Times New Roman"/>
                        <a:ea typeface="Times New Roman"/>
                      </a:endParaRPr>
                    </a:p>
                  </a:txBody>
                  <a:tcPr marL="68580" marR="68580" marT="0" marB="0" anchor="ctr"/>
                </a:tc>
                <a:tc>
                  <a:txBody>
                    <a:bodyPr/>
                    <a:lstStyle/>
                    <a:p>
                      <a:pPr marL="0" marR="97790" algn="ctr">
                        <a:lnSpc>
                          <a:spcPct val="200000"/>
                        </a:lnSpc>
                        <a:spcBef>
                          <a:spcPts val="300"/>
                        </a:spcBef>
                        <a:spcAft>
                          <a:spcPts val="300"/>
                        </a:spcAft>
                      </a:pPr>
                      <a:endParaRPr lang="en-US" sz="1800" b="0" dirty="0">
                        <a:solidFill>
                          <a:srgbClr val="000000"/>
                        </a:solidFill>
                        <a:effectLst/>
                        <a:latin typeface="Times New Roman"/>
                        <a:ea typeface="Times New Roman"/>
                      </a:endParaRPr>
                    </a:p>
                  </a:txBody>
                  <a:tcPr marL="68580" marR="68580" marT="0" marB="0" anchor="ctr"/>
                </a:tc>
              </a:tr>
              <a:tr h="584791">
                <a:tc>
                  <a:txBody>
                    <a:bodyPr/>
                    <a:lstStyle/>
                    <a:p>
                      <a:pPr marL="0" marR="0">
                        <a:lnSpc>
                          <a:spcPct val="100000"/>
                        </a:lnSpc>
                        <a:spcBef>
                          <a:spcPts val="300"/>
                        </a:spcBef>
                        <a:spcAft>
                          <a:spcPts val="300"/>
                        </a:spcAft>
                      </a:pPr>
                      <a:r>
                        <a:rPr lang="en-US" sz="1800" b="1" i="0" dirty="0" smtClean="0">
                          <a:solidFill>
                            <a:schemeClr val="bg1"/>
                          </a:solidFill>
                          <a:effectLst/>
                          <a:latin typeface="Georgia" pitchFamily="18" charset="0"/>
                          <a:ea typeface="Times New Roman"/>
                          <a:cs typeface="Arial" pitchFamily="34" charset="0"/>
                        </a:rPr>
                        <a:t>Supplemental Examination</a:t>
                      </a:r>
                      <a:endParaRPr lang="en-US" sz="1800" b="1" i="0"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$21,260</a:t>
                      </a:r>
                      <a:endParaRPr lang="en-US" sz="1800" b="0" dirty="0">
                        <a:solidFill>
                          <a:srgbClr val="000000"/>
                        </a:solidFill>
                        <a:effectLst/>
                        <a:latin typeface="Times New Roman"/>
                        <a:ea typeface="Times New Roman"/>
                      </a:endParaRPr>
                    </a:p>
                  </a:txBody>
                  <a:tcPr marL="68580" marR="68580" marT="0" marB="0" anchor="b"/>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$16,500</a:t>
                      </a:r>
                      <a:endParaRPr lang="en-US" sz="1800" b="0" dirty="0">
                        <a:solidFill>
                          <a:srgbClr val="000000"/>
                        </a:solidFill>
                        <a:effectLst/>
                        <a:latin typeface="Times New Roman"/>
                        <a:ea typeface="Times New Roman"/>
                      </a:endParaRPr>
                    </a:p>
                  </a:txBody>
                  <a:tcPr marL="68580" marR="68580" marT="0" marB="0" anchor="b"/>
                </a:tc>
                <a:tc>
                  <a:txBody>
                    <a:bodyPr/>
                    <a:lstStyle/>
                    <a:p>
                      <a:pPr marL="0" marR="97790" algn="ctr">
                        <a:lnSpc>
                          <a:spcPct val="200000"/>
                        </a:lnSpc>
                        <a:spcBef>
                          <a:spcPts val="300"/>
                        </a:spcBef>
                        <a:spcAft>
                          <a:spcPts val="300"/>
                        </a:spcAft>
                      </a:pPr>
                      <a:endParaRPr lang="en-US" sz="1800" b="0" dirty="0">
                        <a:solidFill>
                          <a:srgbClr val="000000"/>
                        </a:solidFill>
                        <a:effectLst/>
                        <a:latin typeface="Times New Roman"/>
                        <a:ea typeface="Times New Roman"/>
                      </a:endParaRPr>
                    </a:p>
                  </a:txBody>
                  <a:tcPr marL="68580" marR="68580" marT="0" marB="0" anchor="b"/>
                </a:tc>
              </a:tr>
              <a:tr h="584791">
                <a:tc>
                  <a:txBody>
                    <a:bodyPr/>
                    <a:lstStyle/>
                    <a:p>
                      <a:pPr marL="0" marR="0">
                        <a:lnSpc>
                          <a:spcPct val="100000"/>
                        </a:lnSpc>
                        <a:spcBef>
                          <a:spcPts val="300"/>
                        </a:spcBef>
                        <a:spcAft>
                          <a:spcPts val="300"/>
                        </a:spcAft>
                      </a:pPr>
                      <a:r>
                        <a:rPr lang="en-US" sz="1800" b="1" i="1" dirty="0" smtClean="0">
                          <a:solidFill>
                            <a:schemeClr val="bg1"/>
                          </a:solidFill>
                          <a:effectLst/>
                          <a:latin typeface="Georgia" pitchFamily="18" charset="0"/>
                          <a:ea typeface="Times New Roman"/>
                          <a:cs typeface="Arial" pitchFamily="34" charset="0"/>
                        </a:rPr>
                        <a:t>Inter Partes </a:t>
                      </a:r>
                      <a:r>
                        <a:rPr lang="en-US" sz="1800" b="1" i="0" dirty="0" smtClean="0">
                          <a:solidFill>
                            <a:schemeClr val="bg1"/>
                          </a:solidFill>
                          <a:effectLst/>
                          <a:latin typeface="Georgia" pitchFamily="18" charset="0"/>
                          <a:ea typeface="Times New Roman"/>
                          <a:cs typeface="Arial" pitchFamily="34" charset="0"/>
                        </a:rPr>
                        <a:t>Review</a:t>
                      </a:r>
                      <a:endParaRPr lang="en-US" sz="1800" b="1" i="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$27,200</a:t>
                      </a:r>
                      <a:endParaRPr lang="en-US" sz="1800" b="0" dirty="0">
                        <a:solidFill>
                          <a:srgbClr val="000000"/>
                        </a:solidFill>
                        <a:effectLst/>
                        <a:latin typeface="Times New Roman"/>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$23,000</a:t>
                      </a:r>
                      <a:endParaRPr lang="en-US" sz="1800" b="0" dirty="0">
                        <a:solidFill>
                          <a:srgbClr val="000000"/>
                        </a:solidFill>
                        <a:effectLst/>
                        <a:latin typeface="Times New Roman"/>
                        <a:ea typeface="Times New Roman"/>
                      </a:endParaRPr>
                    </a:p>
                  </a:txBody>
                  <a:tcPr marL="68580" marR="68580" marT="0" marB="0"/>
                </a:tc>
                <a:tc>
                  <a:txBody>
                    <a:bodyPr/>
                    <a:lstStyle/>
                    <a:p>
                      <a:pPr marL="0" marR="97790" algn="ctr">
                        <a:lnSpc>
                          <a:spcPct val="200000"/>
                        </a:lnSpc>
                        <a:spcBef>
                          <a:spcPts val="300"/>
                        </a:spcBef>
                        <a:spcAft>
                          <a:spcPts val="300"/>
                        </a:spcAft>
                      </a:pPr>
                      <a:endParaRPr lang="en-US" sz="1800" b="0" dirty="0">
                        <a:solidFill>
                          <a:srgbClr val="000000"/>
                        </a:solidFill>
                        <a:effectLst/>
                        <a:latin typeface="Times New Roman"/>
                        <a:ea typeface="Times New Roman"/>
                      </a:endParaRPr>
                    </a:p>
                  </a:txBody>
                  <a:tcPr marL="68580" marR="68580" marT="0" marB="0"/>
                </a:tc>
              </a:tr>
              <a:tr h="584791">
                <a:tc>
                  <a:txBody>
                    <a:bodyPr/>
                    <a:lstStyle/>
                    <a:p>
                      <a:pPr marL="0" marR="0">
                        <a:lnSpc>
                          <a:spcPct val="100000"/>
                        </a:lnSpc>
                        <a:spcBef>
                          <a:spcPts val="300"/>
                        </a:spcBef>
                        <a:spcAft>
                          <a:spcPts val="300"/>
                        </a:spcAft>
                      </a:pPr>
                      <a:r>
                        <a:rPr lang="en-US" sz="1800" b="1" i="0" dirty="0" smtClean="0">
                          <a:solidFill>
                            <a:schemeClr val="bg1"/>
                          </a:solidFill>
                          <a:effectLst/>
                          <a:latin typeface="Georgia" pitchFamily="18" charset="0"/>
                          <a:ea typeface="Times New Roman"/>
                          <a:cs typeface="Arial" pitchFamily="34" charset="0"/>
                        </a:rPr>
                        <a:t>Post Grant</a:t>
                      </a:r>
                      <a:r>
                        <a:rPr lang="en-US" sz="1800" b="1" i="0" baseline="0" dirty="0" smtClean="0">
                          <a:solidFill>
                            <a:schemeClr val="bg1"/>
                          </a:solidFill>
                          <a:effectLst/>
                          <a:latin typeface="Georgia" pitchFamily="18" charset="0"/>
                          <a:ea typeface="Times New Roman"/>
                          <a:cs typeface="Arial" pitchFamily="34" charset="0"/>
                        </a:rPr>
                        <a:t> Review</a:t>
                      </a:r>
                      <a:endParaRPr lang="en-US" sz="1800" b="1" i="0"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$35,800</a:t>
                      </a:r>
                      <a:endParaRPr lang="en-US" sz="1800" b="0" dirty="0">
                        <a:solidFill>
                          <a:srgbClr val="000000"/>
                        </a:solidFill>
                        <a:effectLst/>
                        <a:latin typeface="Times New Roman"/>
                        <a:ea typeface="Times New Roman"/>
                      </a:endParaRPr>
                    </a:p>
                  </a:txBody>
                  <a:tcPr marL="68580" marR="68580" marT="0" marB="0" anchor="b"/>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$30,000</a:t>
                      </a:r>
                      <a:endParaRPr lang="en-US" sz="1800" b="0" dirty="0">
                        <a:solidFill>
                          <a:srgbClr val="000000"/>
                        </a:solidFill>
                        <a:effectLst/>
                        <a:latin typeface="Times New Roman"/>
                        <a:ea typeface="Times New Roman"/>
                      </a:endParaRPr>
                    </a:p>
                  </a:txBody>
                  <a:tcPr marL="68580" marR="68580" marT="0" marB="0" anchor="b"/>
                </a:tc>
                <a:tc>
                  <a:txBody>
                    <a:bodyPr/>
                    <a:lstStyle/>
                    <a:p>
                      <a:pPr marL="0" marR="97790" algn="ctr">
                        <a:lnSpc>
                          <a:spcPct val="200000"/>
                        </a:lnSpc>
                        <a:spcBef>
                          <a:spcPts val="300"/>
                        </a:spcBef>
                        <a:spcAft>
                          <a:spcPts val="300"/>
                        </a:spcAft>
                      </a:pPr>
                      <a:endParaRPr lang="en-US" sz="1800" b="0" dirty="0">
                        <a:solidFill>
                          <a:srgbClr val="000000"/>
                        </a:solidFill>
                        <a:effectLst/>
                        <a:latin typeface="Times New Roman"/>
                        <a:ea typeface="Times New Roman"/>
                      </a:endParaRPr>
                    </a:p>
                  </a:txBody>
                  <a:tcPr marL="68580" marR="68580" marT="0" marB="0" anchor="b"/>
                </a:tc>
              </a:tr>
              <a:tr h="584791">
                <a:tc>
                  <a:txBody>
                    <a:bodyPr/>
                    <a:lstStyle/>
                    <a:p>
                      <a:pPr marL="0" marR="0">
                        <a:lnSpc>
                          <a:spcPct val="100000"/>
                        </a:lnSpc>
                        <a:spcBef>
                          <a:spcPts val="300"/>
                        </a:spcBef>
                        <a:spcAft>
                          <a:spcPts val="300"/>
                        </a:spcAft>
                      </a:pPr>
                      <a:r>
                        <a:rPr lang="en-US" sz="1800" b="1" dirty="0" smtClean="0">
                          <a:solidFill>
                            <a:schemeClr val="bg1"/>
                          </a:solidFill>
                          <a:effectLst/>
                          <a:latin typeface="Georgia" pitchFamily="18" charset="0"/>
                          <a:ea typeface="Times New Roman"/>
                          <a:cs typeface="Arial" pitchFamily="34" charset="0"/>
                        </a:rPr>
                        <a:t>Assignment</a:t>
                      </a:r>
                      <a:r>
                        <a:rPr lang="en-US" sz="1800" b="1" baseline="0" dirty="0" smtClean="0">
                          <a:solidFill>
                            <a:schemeClr val="bg1"/>
                          </a:solidFill>
                          <a:effectLst/>
                          <a:latin typeface="Georgia" pitchFamily="18" charset="0"/>
                          <a:ea typeface="Times New Roman"/>
                          <a:cs typeface="Arial" pitchFamily="34" charset="0"/>
                        </a:rPr>
                        <a:t> (submitted electronically)</a:t>
                      </a:r>
                      <a:endParaRPr lang="en-US" sz="18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$40</a:t>
                      </a:r>
                      <a:endParaRPr lang="en-US" sz="1800" b="0" dirty="0">
                        <a:solidFill>
                          <a:srgbClr val="000000"/>
                        </a:solidFill>
                        <a:effectLst/>
                        <a:latin typeface="Times New Roman"/>
                        <a:ea typeface="Times New Roman"/>
                      </a:endParaRPr>
                    </a:p>
                  </a:txBody>
                  <a:tcPr marL="68580" marR="68580" marT="0" marB="0" anchor="b"/>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$0</a:t>
                      </a:r>
                      <a:endParaRPr lang="en-US" sz="1800" b="0" dirty="0">
                        <a:solidFill>
                          <a:srgbClr val="000000"/>
                        </a:solidFill>
                        <a:effectLst/>
                        <a:latin typeface="Times New Roman"/>
                        <a:ea typeface="Times New Roman"/>
                      </a:endParaRPr>
                    </a:p>
                  </a:txBody>
                  <a:tcPr marL="68580" marR="68580" marT="0" marB="0" anchor="b"/>
                </a:tc>
                <a:tc>
                  <a:txBody>
                    <a:bodyPr/>
                    <a:lstStyle/>
                    <a:p>
                      <a:pPr marL="0" marR="97790" algn="ctr">
                        <a:lnSpc>
                          <a:spcPct val="200000"/>
                        </a:lnSpc>
                        <a:spcBef>
                          <a:spcPts val="300"/>
                        </a:spcBef>
                        <a:spcAft>
                          <a:spcPts val="300"/>
                        </a:spcAft>
                      </a:pPr>
                      <a:endParaRPr lang="en-US" sz="1800" b="0" dirty="0">
                        <a:solidFill>
                          <a:srgbClr val="000000"/>
                        </a:solidFill>
                        <a:effectLst/>
                        <a:latin typeface="Times New Roman"/>
                        <a:ea typeface="Times New Roman"/>
                      </a:endParaRPr>
                    </a:p>
                  </a:txBody>
                  <a:tcPr marL="68580" marR="68580" marT="0" marB="0" anchor="b"/>
                </a:tc>
              </a:tr>
            </a:tbl>
          </a:graphicData>
        </a:graphic>
      </p:graphicFrame>
      <p:sp>
        <p:nvSpPr>
          <p:cNvPr id="3" name="Slide Number Placeholder 2"/>
          <p:cNvSpPr>
            <a:spLocks noGrp="1"/>
          </p:cNvSpPr>
          <p:nvPr>
            <p:ph type="sldNum" sz="quarter" idx="12"/>
          </p:nvPr>
        </p:nvSpPr>
        <p:spPr/>
        <p:txBody>
          <a:bodyPr/>
          <a:lstStyle/>
          <a:p>
            <a:pPr>
              <a:defRPr/>
            </a:pPr>
            <a:fld id="{1ADC5146-C27A-46CA-9FBC-4D182533795C}" type="slidenum">
              <a:rPr lang="en-US" smtClean="0"/>
              <a:pPr>
                <a:defRPr/>
              </a:pPr>
              <a:t>97</a:t>
            </a:fld>
            <a:endParaRPr lang="en-US" dirty="0"/>
          </a:p>
        </p:txBody>
      </p:sp>
      <p:sp>
        <p:nvSpPr>
          <p:cNvPr id="5" name="Up Arrow 4"/>
          <p:cNvSpPr/>
          <p:nvPr/>
        </p:nvSpPr>
        <p:spPr bwMode="auto">
          <a:xfrm>
            <a:off x="7543800" y="2583621"/>
            <a:ext cx="381000" cy="489204"/>
          </a:xfrm>
          <a:prstGeom prst="upArrow">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7" name="Down Arrow 6"/>
          <p:cNvSpPr/>
          <p:nvPr/>
        </p:nvSpPr>
        <p:spPr bwMode="auto">
          <a:xfrm>
            <a:off x="7543800" y="3762676"/>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8" name="Down Arrow 7"/>
          <p:cNvSpPr/>
          <p:nvPr/>
        </p:nvSpPr>
        <p:spPr bwMode="auto">
          <a:xfrm>
            <a:off x="7543800" y="4953000"/>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9" name="Down Arrow 8"/>
          <p:cNvSpPr/>
          <p:nvPr/>
        </p:nvSpPr>
        <p:spPr bwMode="auto">
          <a:xfrm>
            <a:off x="7543800" y="4327318"/>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1" name="Down Arrow 10"/>
          <p:cNvSpPr/>
          <p:nvPr/>
        </p:nvSpPr>
        <p:spPr bwMode="auto">
          <a:xfrm>
            <a:off x="7543800" y="6096000"/>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2" name="Down Arrow 11"/>
          <p:cNvSpPr/>
          <p:nvPr/>
        </p:nvSpPr>
        <p:spPr bwMode="auto">
          <a:xfrm>
            <a:off x="7543800" y="5502402"/>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3" name="Down Arrow 12"/>
          <p:cNvSpPr/>
          <p:nvPr/>
        </p:nvSpPr>
        <p:spPr bwMode="auto">
          <a:xfrm>
            <a:off x="7543800" y="3184398"/>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295323889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70C0"/>
          </a:solidFill>
        </p:spPr>
        <p:txBody>
          <a:bodyPr>
            <a:normAutofit/>
          </a:bodyPr>
          <a:lstStyle/>
          <a:p>
            <a:r>
              <a:rPr lang="en-US" sz="3200" b="1" dirty="0" smtClean="0"/>
              <a:t>Comparison of Current to Final Fees: Other Fees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8362760"/>
              </p:ext>
            </p:extLst>
          </p:nvPr>
        </p:nvGraphicFramePr>
        <p:xfrm>
          <a:off x="457200" y="1981200"/>
          <a:ext cx="8153399" cy="327660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3268336"/>
                <a:gridCol w="2141863"/>
                <a:gridCol w="1371600"/>
                <a:gridCol w="1371600"/>
              </a:tblGrid>
              <a:tr h="609600">
                <a:tc>
                  <a:txBody>
                    <a:bodyPr/>
                    <a:lstStyle/>
                    <a:p>
                      <a:pPr marL="0" marR="0" algn="ctr">
                        <a:lnSpc>
                          <a:spcPct val="200000"/>
                        </a:lnSpc>
                        <a:spcBef>
                          <a:spcPts val="300"/>
                        </a:spcBef>
                        <a:spcAft>
                          <a:spcPts val="300"/>
                        </a:spcAft>
                      </a:pPr>
                      <a:r>
                        <a:rPr lang="en-US" sz="2400" dirty="0">
                          <a:solidFill>
                            <a:srgbClr val="FFFF00"/>
                          </a:solidFill>
                          <a:effectLst/>
                        </a:rPr>
                        <a:t>Fee</a:t>
                      </a:r>
                      <a:endParaRPr lang="en-US" sz="2400" dirty="0">
                        <a:solidFill>
                          <a:srgbClr val="FFFF00"/>
                        </a:solidFill>
                        <a:effectLst/>
                        <a:latin typeface="Times New Roman"/>
                        <a:ea typeface="Times New Roman"/>
                      </a:endParaRPr>
                    </a:p>
                  </a:txBody>
                  <a:tcPr marL="68580" marR="68580" marT="0" marB="0" anchor="b"/>
                </a:tc>
                <a:tc>
                  <a:txBody>
                    <a:bodyPr/>
                    <a:lstStyle/>
                    <a:p>
                      <a:pPr marL="0" marR="0" algn="ctr">
                        <a:lnSpc>
                          <a:spcPct val="200000"/>
                        </a:lnSpc>
                        <a:spcBef>
                          <a:spcPts val="300"/>
                        </a:spcBef>
                        <a:spcAft>
                          <a:spcPts val="300"/>
                        </a:spcAft>
                      </a:pPr>
                      <a:r>
                        <a:rPr lang="en-US" sz="2400" dirty="0">
                          <a:solidFill>
                            <a:srgbClr val="FFFF00"/>
                          </a:solidFill>
                          <a:effectLst/>
                        </a:rPr>
                        <a:t>Current</a:t>
                      </a:r>
                      <a:endParaRPr lang="en-US" sz="2400" dirty="0">
                        <a:solidFill>
                          <a:srgbClr val="FFFF00"/>
                        </a:solidFill>
                        <a:effectLst/>
                        <a:latin typeface="Times New Roman"/>
                        <a:ea typeface="Times New Roman"/>
                      </a:endParaRPr>
                    </a:p>
                  </a:txBody>
                  <a:tcPr marL="68580" marR="68580" marT="0" marB="0" anchor="b"/>
                </a:tc>
                <a:tc>
                  <a:txBody>
                    <a:bodyPr/>
                    <a:lstStyle/>
                    <a:p>
                      <a:pPr marL="0" marR="0" algn="ctr">
                        <a:lnSpc>
                          <a:spcPct val="200000"/>
                        </a:lnSpc>
                        <a:spcBef>
                          <a:spcPts val="300"/>
                        </a:spcBef>
                        <a:spcAft>
                          <a:spcPts val="300"/>
                        </a:spcAft>
                      </a:pPr>
                      <a:r>
                        <a:rPr lang="en-US" sz="2400" b="1" dirty="0">
                          <a:solidFill>
                            <a:srgbClr val="FFFF00"/>
                          </a:solidFill>
                          <a:effectLst/>
                        </a:rPr>
                        <a:t>Final</a:t>
                      </a:r>
                      <a:endParaRPr lang="en-US" sz="2400" b="1" dirty="0">
                        <a:solidFill>
                          <a:srgbClr val="FFFF00"/>
                        </a:solidFill>
                        <a:effectLst/>
                        <a:latin typeface="Times New Roman"/>
                        <a:ea typeface="Times New Roman"/>
                      </a:endParaRPr>
                    </a:p>
                  </a:txBody>
                  <a:tcPr marL="68580" marR="68580" marT="0" marB="0" anchor="b"/>
                </a:tc>
                <a:tc>
                  <a:txBody>
                    <a:bodyPr/>
                    <a:lstStyle/>
                    <a:p>
                      <a:pPr marL="0" marR="0" algn="ctr">
                        <a:lnSpc>
                          <a:spcPct val="200000"/>
                        </a:lnSpc>
                        <a:spcBef>
                          <a:spcPts val="300"/>
                        </a:spcBef>
                        <a:spcAft>
                          <a:spcPts val="300"/>
                        </a:spcAft>
                      </a:pPr>
                      <a:r>
                        <a:rPr lang="en-US" sz="2400" b="1" dirty="0" smtClean="0">
                          <a:solidFill>
                            <a:srgbClr val="FFFF00"/>
                          </a:solidFill>
                          <a:effectLst/>
                          <a:latin typeface="Arial" pitchFamily="34" charset="0"/>
                          <a:ea typeface="Times New Roman"/>
                          <a:cs typeface="Arial" pitchFamily="34" charset="0"/>
                        </a:rPr>
                        <a:t>Change</a:t>
                      </a:r>
                      <a:endParaRPr lang="en-US" sz="2400" b="1" dirty="0">
                        <a:solidFill>
                          <a:srgbClr val="FFFF00"/>
                        </a:solidFill>
                        <a:effectLst/>
                        <a:latin typeface="Arial" pitchFamily="34" charset="0"/>
                        <a:ea typeface="Times New Roman"/>
                        <a:cs typeface="Arial" pitchFamily="34" charset="0"/>
                      </a:endParaRPr>
                    </a:p>
                  </a:txBody>
                  <a:tcPr marL="68580" marR="68580" marT="0" marB="0" anchor="b"/>
                </a:tc>
              </a:tr>
              <a:tr h="716280">
                <a:tc>
                  <a:txBody>
                    <a:bodyPr/>
                    <a:lstStyle/>
                    <a:p>
                      <a:pPr marL="0" marR="0">
                        <a:lnSpc>
                          <a:spcPct val="200000"/>
                        </a:lnSpc>
                        <a:spcBef>
                          <a:spcPts val="300"/>
                        </a:spcBef>
                        <a:spcAft>
                          <a:spcPts val="300"/>
                        </a:spcAft>
                      </a:pPr>
                      <a:r>
                        <a:rPr lang="en-US" sz="2000" b="1" dirty="0" smtClean="0">
                          <a:solidFill>
                            <a:schemeClr val="bg1"/>
                          </a:solidFill>
                          <a:effectLst/>
                          <a:latin typeface="Georgia" pitchFamily="18" charset="0"/>
                          <a:ea typeface="Times New Roman"/>
                          <a:cs typeface="Arial" pitchFamily="34" charset="0"/>
                        </a:rPr>
                        <a:t>Notice</a:t>
                      </a:r>
                      <a:r>
                        <a:rPr lang="en-US" sz="2000" b="1" baseline="0" dirty="0" smtClean="0">
                          <a:solidFill>
                            <a:schemeClr val="bg1"/>
                          </a:solidFill>
                          <a:effectLst/>
                          <a:latin typeface="Georgia" pitchFamily="18" charset="0"/>
                          <a:ea typeface="Times New Roman"/>
                          <a:cs typeface="Arial" pitchFamily="34" charset="0"/>
                        </a:rPr>
                        <a:t> of Appeal</a:t>
                      </a:r>
                      <a:endParaRPr lang="en-US" sz="20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$630</a:t>
                      </a:r>
                      <a:endParaRPr lang="en-US" sz="2000" b="0"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$800</a:t>
                      </a:r>
                      <a:endParaRPr lang="en-US" sz="2000" b="0"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endParaRPr lang="en-US" sz="2000" b="0" dirty="0">
                        <a:solidFill>
                          <a:srgbClr val="000000"/>
                        </a:solidFill>
                        <a:effectLst/>
                        <a:latin typeface="Georgia" pitchFamily="18" charset="0"/>
                        <a:ea typeface="Times New Roman"/>
                      </a:endParaRPr>
                    </a:p>
                  </a:txBody>
                  <a:tcPr marL="68580" marR="68580" marT="0" marB="0" anchor="ctr"/>
                </a:tc>
              </a:tr>
              <a:tr h="585488">
                <a:tc>
                  <a:txBody>
                    <a:bodyPr/>
                    <a:lstStyle/>
                    <a:p>
                      <a:pPr marL="0" marR="0">
                        <a:lnSpc>
                          <a:spcPct val="200000"/>
                        </a:lnSpc>
                        <a:spcBef>
                          <a:spcPts val="300"/>
                        </a:spcBef>
                        <a:spcAft>
                          <a:spcPts val="300"/>
                        </a:spcAft>
                      </a:pPr>
                      <a:r>
                        <a:rPr lang="en-US" sz="2000" b="1" dirty="0" smtClean="0">
                          <a:solidFill>
                            <a:schemeClr val="bg1"/>
                          </a:solidFill>
                          <a:effectLst/>
                          <a:latin typeface="Georgia" pitchFamily="18" charset="0"/>
                          <a:ea typeface="Times New Roman"/>
                          <a:cs typeface="Arial" pitchFamily="34" charset="0"/>
                        </a:rPr>
                        <a:t>Filin</a:t>
                      </a:r>
                      <a:r>
                        <a:rPr lang="en-US" sz="2000" b="1" baseline="0" dirty="0" smtClean="0">
                          <a:solidFill>
                            <a:schemeClr val="bg1"/>
                          </a:solidFill>
                          <a:effectLst/>
                          <a:latin typeface="Georgia" pitchFamily="18" charset="0"/>
                          <a:ea typeface="Times New Roman"/>
                          <a:cs typeface="Arial" pitchFamily="34" charset="0"/>
                        </a:rPr>
                        <a:t>g an Appeal Brief</a:t>
                      </a:r>
                      <a:endParaRPr lang="en-US" sz="20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$630</a:t>
                      </a:r>
                      <a:endParaRPr lang="en-US" sz="2000" b="0"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N/A</a:t>
                      </a:r>
                      <a:endParaRPr lang="en-US" sz="2000" b="0"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endParaRPr lang="en-US" sz="2000" b="0" dirty="0">
                        <a:solidFill>
                          <a:srgbClr val="000000"/>
                        </a:solidFill>
                        <a:effectLst/>
                        <a:latin typeface="Georgia" pitchFamily="18" charset="0"/>
                        <a:ea typeface="Times New Roman"/>
                      </a:endParaRPr>
                    </a:p>
                  </a:txBody>
                  <a:tcPr marL="68580" marR="68580" marT="0" marB="0" anchor="ctr"/>
                </a:tc>
              </a:tr>
              <a:tr h="585488">
                <a:tc>
                  <a:txBody>
                    <a:bodyPr/>
                    <a:lstStyle/>
                    <a:p>
                      <a:pPr marL="0" marR="0">
                        <a:lnSpc>
                          <a:spcPct val="200000"/>
                        </a:lnSpc>
                        <a:spcBef>
                          <a:spcPts val="300"/>
                        </a:spcBef>
                        <a:spcAft>
                          <a:spcPts val="300"/>
                        </a:spcAft>
                      </a:pPr>
                      <a:r>
                        <a:rPr lang="en-US" sz="2000" b="1" dirty="0" smtClean="0">
                          <a:solidFill>
                            <a:schemeClr val="bg1"/>
                          </a:solidFill>
                          <a:effectLst/>
                          <a:latin typeface="Georgia" pitchFamily="18" charset="0"/>
                          <a:ea typeface="Times New Roman"/>
                          <a:cs typeface="Arial" pitchFamily="34" charset="0"/>
                        </a:rPr>
                        <a:t>Appeal Forwarding</a:t>
                      </a:r>
                      <a:endParaRPr lang="en-US" sz="20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N/A</a:t>
                      </a:r>
                      <a:endParaRPr lang="en-US" sz="2000" b="0"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$2000</a:t>
                      </a:r>
                      <a:endParaRPr lang="en-US" sz="2000" b="0"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endParaRPr lang="en-US" sz="2000" b="0" dirty="0">
                        <a:solidFill>
                          <a:srgbClr val="000000"/>
                        </a:solidFill>
                        <a:effectLst/>
                        <a:latin typeface="Georgia" pitchFamily="18" charset="0"/>
                        <a:ea typeface="Times New Roman"/>
                      </a:endParaRPr>
                    </a:p>
                  </a:txBody>
                  <a:tcPr marL="68580" marR="68580" marT="0" marB="0" anchor="ctr"/>
                </a:tc>
              </a:tr>
              <a:tr h="585488">
                <a:tc>
                  <a:txBody>
                    <a:bodyPr/>
                    <a:lstStyle/>
                    <a:p>
                      <a:pPr marL="0" marR="0" algn="l">
                        <a:lnSpc>
                          <a:spcPct val="200000"/>
                        </a:lnSpc>
                        <a:spcBef>
                          <a:spcPts val="300"/>
                        </a:spcBef>
                        <a:spcAft>
                          <a:spcPts val="300"/>
                        </a:spcAft>
                      </a:pPr>
                      <a:r>
                        <a:rPr lang="en-US" sz="2000" b="1" i="0" dirty="0" smtClean="0">
                          <a:solidFill>
                            <a:srgbClr val="FFFF00"/>
                          </a:solidFill>
                          <a:effectLst/>
                          <a:latin typeface="Georgia" pitchFamily="18" charset="0"/>
                          <a:ea typeface="Times New Roman"/>
                          <a:cs typeface="Arial" pitchFamily="34" charset="0"/>
                        </a:rPr>
                        <a:t>Total Appeal Fees </a:t>
                      </a:r>
                      <a:endParaRPr lang="en-US" sz="2000" b="1" i="0" dirty="0">
                        <a:solidFill>
                          <a:srgbClr val="FFFF00"/>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2000" b="1" dirty="0" smtClean="0">
                          <a:solidFill>
                            <a:srgbClr val="000000"/>
                          </a:solidFill>
                          <a:effectLst/>
                          <a:latin typeface="Georgia" pitchFamily="18" charset="0"/>
                          <a:ea typeface="Times New Roman"/>
                        </a:rPr>
                        <a:t>$1,260</a:t>
                      </a:r>
                      <a:endParaRPr lang="en-US" sz="2000" b="1"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2000" b="1" dirty="0" smtClean="0">
                          <a:solidFill>
                            <a:srgbClr val="000000"/>
                          </a:solidFill>
                          <a:effectLst/>
                          <a:latin typeface="Georgia" pitchFamily="18" charset="0"/>
                          <a:ea typeface="Times New Roman"/>
                        </a:rPr>
                        <a:t>$2,800</a:t>
                      </a:r>
                      <a:endParaRPr lang="en-US" sz="2000" b="1"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2000" b="1" dirty="0" smtClean="0">
                          <a:solidFill>
                            <a:srgbClr val="000000"/>
                          </a:solidFill>
                          <a:effectLst/>
                          <a:latin typeface="Georgia" pitchFamily="18" charset="0"/>
                          <a:ea typeface="Times New Roman"/>
                        </a:rPr>
                        <a:t>--</a:t>
                      </a:r>
                      <a:endParaRPr lang="en-US" sz="2000" b="1" dirty="0">
                        <a:solidFill>
                          <a:srgbClr val="000000"/>
                        </a:solidFill>
                        <a:effectLst/>
                        <a:latin typeface="Georgia" pitchFamily="18" charset="0"/>
                        <a:ea typeface="Times New Roman"/>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pPr>
              <a:defRPr/>
            </a:pPr>
            <a:fld id="{1ADC5146-C27A-46CA-9FBC-4D182533795C}" type="slidenum">
              <a:rPr lang="en-US" smtClean="0"/>
              <a:pPr>
                <a:defRPr/>
              </a:pPr>
              <a:t>98</a:t>
            </a:fld>
            <a:endParaRPr lang="en-US" dirty="0"/>
          </a:p>
        </p:txBody>
      </p:sp>
      <p:sp>
        <p:nvSpPr>
          <p:cNvPr id="5" name="Up Arrow 4"/>
          <p:cNvSpPr/>
          <p:nvPr/>
        </p:nvSpPr>
        <p:spPr bwMode="auto">
          <a:xfrm>
            <a:off x="7734300" y="2819400"/>
            <a:ext cx="381000" cy="489204"/>
          </a:xfrm>
          <a:prstGeom prst="upArrow">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6" name="Up Arrow 5"/>
          <p:cNvSpPr/>
          <p:nvPr/>
        </p:nvSpPr>
        <p:spPr bwMode="auto">
          <a:xfrm>
            <a:off x="7734300" y="4114800"/>
            <a:ext cx="381000" cy="489204"/>
          </a:xfrm>
          <a:prstGeom prst="upArrow">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7" name="Down Arrow 6"/>
          <p:cNvSpPr/>
          <p:nvPr/>
        </p:nvSpPr>
        <p:spPr bwMode="auto">
          <a:xfrm>
            <a:off x="7734300" y="3505200"/>
            <a:ext cx="381000" cy="48920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245286620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143000"/>
          </a:xfrm>
        </p:spPr>
        <p:txBody>
          <a:bodyPr/>
          <a:lstStyle/>
          <a:p>
            <a:r>
              <a:rPr lang="en-US" b="1" dirty="0" smtClean="0"/>
              <a:t/>
            </a:r>
            <a:br>
              <a:rPr lang="en-US" b="1" dirty="0" smtClean="0"/>
            </a:br>
            <a:r>
              <a:rPr lang="en-US" b="1" dirty="0" smtClean="0"/>
              <a:t>Micro Entity</a:t>
            </a:r>
            <a:br>
              <a:rPr lang="en-US" b="1" dirty="0" smtClean="0"/>
            </a:br>
            <a:r>
              <a:rPr lang="en-US" b="1" dirty="0"/>
              <a:t/>
            </a:r>
            <a:br>
              <a:rPr lang="en-US" b="1" dirty="0"/>
            </a:br>
            <a:r>
              <a:rPr lang="en-US" sz="3200" b="1" dirty="0" smtClean="0"/>
              <a:t>Status Effective September 16, 2011</a:t>
            </a:r>
            <a:br>
              <a:rPr lang="en-US" sz="3200" b="1" dirty="0" smtClean="0"/>
            </a:br>
            <a:r>
              <a:rPr lang="en-US" sz="3200" b="1" dirty="0" smtClean="0"/>
              <a:t>Fee Discount Effective March 19, 2013</a:t>
            </a:r>
            <a:endParaRPr lang="en-US" sz="3200" b="1" dirty="0"/>
          </a:p>
        </p:txBody>
      </p:sp>
      <p:sp>
        <p:nvSpPr>
          <p:cNvPr id="3" name="Subtitle 2"/>
          <p:cNvSpPr>
            <a:spLocks noGrp="1"/>
          </p:cNvSpPr>
          <p:nvPr>
            <p:ph type="subTitle" idx="1"/>
          </p:nvPr>
        </p:nvSpPr>
        <p:spPr/>
        <p:txBody>
          <a:bodyPr/>
          <a:lstStyle/>
          <a:p>
            <a:r>
              <a:rPr lang="en-US" sz="1800" dirty="0" smtClean="0">
                <a:latin typeface="Georgia" pitchFamily="18" charset="0"/>
              </a:rPr>
              <a:t>Changes to Implement Micro Entity Status for Paying Patent Fees, 77 Fed. Reg. 75019 (December 19, 2012)</a:t>
            </a:r>
            <a:endParaRPr lang="en-US" sz="1800" dirty="0">
              <a:latin typeface="Georgia" pitchFamily="18" charset="0"/>
            </a:endParaRPr>
          </a:p>
          <a:p>
            <a:endParaRPr lang="en-US" dirty="0"/>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pPr>
                <a:defRPr/>
              </a:pPr>
              <a:t>99</a:t>
            </a:fld>
            <a:endParaRPr lang="en-US" dirty="0"/>
          </a:p>
        </p:txBody>
      </p:sp>
    </p:spTree>
    <p:extLst>
      <p:ext uri="{BB962C8B-B14F-4D97-AF65-F5344CB8AC3E}">
        <p14:creationId xmlns:p14="http://schemas.microsoft.com/office/powerpoint/2010/main" val="1046084237"/>
      </p:ext>
    </p:extLst>
  </p:cSld>
  <p:clrMapOvr>
    <a:masterClrMapping/>
  </p:clrMapOvr>
  <p:transition/>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8AB056000AF40835E236CDD7D1AFE" ma:contentTypeVersion="0" ma:contentTypeDescription="Create a new document." ma:contentTypeScope="" ma:versionID="5f39c04901f1ff82f9a5d68b90523d1c">
  <xsd:schema xmlns:xsd="http://www.w3.org/2001/XMLSchema" xmlns:xs="http://www.w3.org/2001/XMLSchema" xmlns:p="http://schemas.microsoft.com/office/2006/metadata/properties" targetNamespace="http://schemas.microsoft.com/office/2006/metadata/properties" ma:root="true" ma:fieldsID="0a25dbe94c1a3bb2391dcf7f5a1288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343951-BFC1-4D7D-AB0C-6FAC0F9B3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8AE495B-D819-4B14-A7B9-A2CA69EC97BC}">
  <ds:schemaRef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http://purl.org/dc/term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229F7DC-D875-437A-B9C0-DE3E860938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5669</TotalTime>
  <Words>6374</Words>
  <Application>Microsoft Office PowerPoint</Application>
  <PresentationFormat>On-screen Show (4:3)</PresentationFormat>
  <Paragraphs>1256</Paragraphs>
  <Slides>103</Slides>
  <Notes>63</Notes>
  <HiddenSlides>0</HiddenSlides>
  <MMClips>0</MMClips>
  <ScaleCrop>false</ScaleCrop>
  <HeadingPairs>
    <vt:vector size="4" baseType="variant">
      <vt:variant>
        <vt:lpstr>Theme</vt:lpstr>
      </vt:variant>
      <vt:variant>
        <vt:i4>3</vt:i4>
      </vt:variant>
      <vt:variant>
        <vt:lpstr>Slide Titles</vt:lpstr>
      </vt:variant>
      <vt:variant>
        <vt:i4>103</vt:i4>
      </vt:variant>
    </vt:vector>
  </HeadingPairs>
  <TitlesOfParts>
    <vt:vector size="106" baseType="lpstr">
      <vt:lpstr>template</vt:lpstr>
      <vt:lpstr>1_USPTO_campus</vt:lpstr>
      <vt:lpstr>17_USPTO_campus</vt:lpstr>
      <vt:lpstr>The America Invents Act:  Modernizing U.S. Patent Law February 7 and 8, 2013</vt:lpstr>
      <vt:lpstr>Goals of America Invents Act</vt:lpstr>
      <vt:lpstr>USPTO Implementation Principles</vt:lpstr>
      <vt:lpstr>Overview</vt:lpstr>
      <vt:lpstr> First-Inventor-to-File  Effective March 16, 2013</vt:lpstr>
      <vt:lpstr>Statutory Framework</vt:lpstr>
      <vt:lpstr>AIA Impact on Old 35 U.S.C. 102</vt:lpstr>
      <vt:lpstr>35 U.S.C. 102(a)(1): Prior Art</vt:lpstr>
      <vt:lpstr>“Effective Filing Date”</vt:lpstr>
      <vt:lpstr>In Public Use or On Sale</vt:lpstr>
      <vt:lpstr>Proposed: “Otherwise Available to the Public”</vt:lpstr>
      <vt:lpstr>35 U.S.C. 102(b)(1)(A): Grace Period Inventor &amp; Non-inventor Disclosure Exception</vt:lpstr>
      <vt:lpstr>35 U.S.C. 102(b)(1)(B):  Grace Period Intervening Disclosure Exception</vt:lpstr>
      <vt:lpstr>“One Year or Less”</vt:lpstr>
      <vt:lpstr>Proposed: “The Subject Matter”</vt:lpstr>
      <vt:lpstr>35 U.S.C. 102 (a)(1) &amp; (b)(1): Shorthand</vt:lpstr>
      <vt:lpstr>Example 1</vt:lpstr>
      <vt:lpstr>Example 2</vt:lpstr>
      <vt:lpstr>Example 3</vt:lpstr>
      <vt:lpstr>35 U.S.C. 102(a)(2): Prior Art </vt:lpstr>
      <vt:lpstr>WIPO Published Applications</vt:lpstr>
      <vt:lpstr>“Names Another Inventor”</vt:lpstr>
      <vt:lpstr>“Effectively Filed”</vt:lpstr>
      <vt:lpstr>35 U.S.C. 102(b)(2)(A): Non-inventor Disclosure Exception</vt:lpstr>
      <vt:lpstr>35 U.S.C. 102(b)(2)(B): Intervening Disclosures Exception</vt:lpstr>
      <vt:lpstr>35 U.S.C. 102(b)(2)(C): Commonly Owned Disclosure Exception</vt:lpstr>
      <vt:lpstr>Commonly Owned or Subject to Assignment</vt:lpstr>
      <vt:lpstr>35 U.S.C. 102 (a)(2) &amp; (b)(2): Shorthand</vt:lpstr>
      <vt:lpstr>Example 4</vt:lpstr>
      <vt:lpstr>Example 5</vt:lpstr>
      <vt:lpstr>Example 6</vt:lpstr>
      <vt:lpstr>Example 7</vt:lpstr>
      <vt:lpstr>Proposed: Affidavit/Declaration of Attribution</vt:lpstr>
      <vt:lpstr>Proposed: Affidavit/Declaration of Prior Public Disclosure</vt:lpstr>
      <vt:lpstr>Proposed: Affidavit/Declaration of Origination from Inventor</vt:lpstr>
      <vt:lpstr>Proposed: Affidavit/Declaration Not Available</vt:lpstr>
      <vt:lpstr>Applicability of New 102</vt:lpstr>
      <vt:lpstr>Applicability of Old and New 102  and 103</vt:lpstr>
      <vt:lpstr>Proposed: AIA Statement</vt:lpstr>
      <vt:lpstr> Prioritized Examination  Effective September 26, 2011</vt:lpstr>
      <vt:lpstr>Features</vt:lpstr>
      <vt:lpstr>Final Disposition</vt:lpstr>
      <vt:lpstr>Statistics (September 16, 2011 through December 20, 2012) </vt:lpstr>
      <vt:lpstr> Preissuance Submissions  Effective September 16, 2012</vt:lpstr>
      <vt:lpstr>Features</vt:lpstr>
      <vt:lpstr>“Printed Publications”</vt:lpstr>
      <vt:lpstr>Statutory Time Periods</vt:lpstr>
      <vt:lpstr>Time Period: Example</vt:lpstr>
      <vt:lpstr>Filing of Submission</vt:lpstr>
      <vt:lpstr>Filing Date</vt:lpstr>
      <vt:lpstr>Concise Description of Relevance</vt:lpstr>
      <vt:lpstr>Concise Description of Relevance: Example</vt:lpstr>
      <vt:lpstr>Fee</vt:lpstr>
      <vt:lpstr>Processing</vt:lpstr>
      <vt:lpstr> </vt:lpstr>
      <vt:lpstr> Statistics (September 16, 2012 to January 25, 2013) </vt:lpstr>
      <vt:lpstr> Administrative Trials  Effective September 16, 2012</vt:lpstr>
      <vt:lpstr>PGR and IPR Features </vt:lpstr>
      <vt:lpstr>PGR and IPR Features (cont.) </vt:lpstr>
      <vt:lpstr>Process</vt:lpstr>
      <vt:lpstr>Filing a Petition </vt:lpstr>
      <vt:lpstr>Contents of Petition</vt:lpstr>
      <vt:lpstr>Page Limits: Petition, Patent Owner Preliminary Response, and Patent Owner Response</vt:lpstr>
      <vt:lpstr>Motion to Amend</vt:lpstr>
      <vt:lpstr>Types of Discovery</vt:lpstr>
      <vt:lpstr>Scope of Discovery</vt:lpstr>
      <vt:lpstr>Supplemental Information</vt:lpstr>
      <vt:lpstr>Settlement</vt:lpstr>
      <vt:lpstr>Final Decision and Request for Rehearing</vt:lpstr>
      <vt:lpstr>Patent Owner Estoppel</vt:lpstr>
      <vt:lpstr>Post Grant Review Fee</vt:lpstr>
      <vt:lpstr>Inter Partes Review Fee</vt:lpstr>
      <vt:lpstr>Statistics (Data as of January 25, 2013)</vt:lpstr>
      <vt:lpstr>AIA Help</vt:lpstr>
      <vt:lpstr>  Thank You</vt:lpstr>
      <vt:lpstr>PowerPoint Presentation</vt:lpstr>
      <vt:lpstr> Inventor’s Oath or Declaration  Effective September 16, 2012</vt:lpstr>
      <vt:lpstr>35 U.S.C. 118</vt:lpstr>
      <vt:lpstr>35 U.S.C. 115</vt:lpstr>
      <vt:lpstr>Inventor’s Oath or Declaration: Requirements</vt:lpstr>
      <vt:lpstr>Inventor’s Oath/Declaration: Eliminated Requirements</vt:lpstr>
      <vt:lpstr>Substitute Statements</vt:lpstr>
      <vt:lpstr>Non-Inventor Filer of Substitute Statement</vt:lpstr>
      <vt:lpstr>Substitute Statements  Requirements </vt:lpstr>
      <vt:lpstr>Assignment Containing Statements: Requirements </vt:lpstr>
      <vt:lpstr>Timing of Submission</vt:lpstr>
      <vt:lpstr>Application Data Sheet</vt:lpstr>
      <vt:lpstr>Forms and Guidance Materials</vt:lpstr>
      <vt:lpstr> Fee Setting  Effective March 19, 2013</vt:lpstr>
      <vt:lpstr>Fee Setting Goals and Strategies</vt:lpstr>
      <vt:lpstr>Optimize Patent Timeliness</vt:lpstr>
      <vt:lpstr>Optimize Patent Quality</vt:lpstr>
      <vt:lpstr>Sustainable Funding Model</vt:lpstr>
      <vt:lpstr>Key Policy Considerations</vt:lpstr>
      <vt:lpstr>Comparison of Current to Final Fees: Filing through Issue</vt:lpstr>
      <vt:lpstr>Comparison of Current to Final Fees: Filing through 3rd Stage Maintenance</vt:lpstr>
      <vt:lpstr>Comparison of Current to Final Fees: Other Fees</vt:lpstr>
      <vt:lpstr>Comparison of Current to Final Fees: Other Fees </vt:lpstr>
      <vt:lpstr> Micro Entity  Status Effective September 16, 2011 Fee Discount Effective March 19, 2013</vt:lpstr>
      <vt:lpstr> Benefits </vt:lpstr>
      <vt:lpstr>Establishing Micro-entity Status: Option #1</vt:lpstr>
      <vt:lpstr>Establishing Micro-entity Status: Option #2</vt:lpstr>
      <vt:lpstr>Micro Entity Certification</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creyes</dc:creator>
  <cp:lastModifiedBy>Pamela Rinehart</cp:lastModifiedBy>
  <cp:revision>431</cp:revision>
  <cp:lastPrinted>2012-08-16T15:14:41Z</cp:lastPrinted>
  <dcterms:created xsi:type="dcterms:W3CDTF">2012-02-03T20:35:25Z</dcterms:created>
  <dcterms:modified xsi:type="dcterms:W3CDTF">2013-04-02T22:52:14Z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0x01010098B8AB056000AF40835E236CDD7D1AFE</vt:lpwstr>
  </property>
  <property fmtid="{D5CDD505-2E9C-101B-9397-08002B2CF9AE}" pid="3" name="_NewReviewCycle">
    <vt:lpwstr/>
  </property>
</Properties>
</file>