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 id="2147483828" r:id="rId5"/>
    <p:sldMasterId id="2147483841" r:id="rId6"/>
  </p:sldMasterIdLst>
  <p:notesMasterIdLst>
    <p:notesMasterId r:id="rId63"/>
  </p:notesMasterIdLst>
  <p:handoutMasterIdLst>
    <p:handoutMasterId r:id="rId64"/>
  </p:handoutMasterIdLst>
  <p:sldIdLst>
    <p:sldId id="846" r:id="rId7"/>
    <p:sldId id="769" r:id="rId8"/>
    <p:sldId id="626" r:id="rId9"/>
    <p:sldId id="881" r:id="rId10"/>
    <p:sldId id="778" r:id="rId11"/>
    <p:sldId id="861" r:id="rId12"/>
    <p:sldId id="753" r:id="rId13"/>
    <p:sldId id="767" r:id="rId14"/>
    <p:sldId id="542" r:id="rId15"/>
    <p:sldId id="607" r:id="rId16"/>
    <p:sldId id="612" r:id="rId17"/>
    <p:sldId id="800" r:id="rId18"/>
    <p:sldId id="790" r:id="rId19"/>
    <p:sldId id="791" r:id="rId20"/>
    <p:sldId id="546" r:id="rId21"/>
    <p:sldId id="617" r:id="rId22"/>
    <p:sldId id="792" r:id="rId23"/>
    <p:sldId id="801" r:id="rId24"/>
    <p:sldId id="549" r:id="rId25"/>
    <p:sldId id="550" r:id="rId26"/>
    <p:sldId id="551" r:id="rId27"/>
    <p:sldId id="862" r:id="rId28"/>
    <p:sldId id="553" r:id="rId29"/>
    <p:sldId id="795" r:id="rId30"/>
    <p:sldId id="554" r:id="rId31"/>
    <p:sldId id="704" r:id="rId32"/>
    <p:sldId id="797" r:id="rId33"/>
    <p:sldId id="882" r:id="rId34"/>
    <p:sldId id="877" r:id="rId35"/>
    <p:sldId id="878" r:id="rId36"/>
    <p:sldId id="879" r:id="rId37"/>
    <p:sldId id="880" r:id="rId38"/>
    <p:sldId id="805" r:id="rId39"/>
    <p:sldId id="765" r:id="rId40"/>
    <p:sldId id="759" r:id="rId41"/>
    <p:sldId id="773" r:id="rId42"/>
    <p:sldId id="799" r:id="rId43"/>
    <p:sldId id="887" r:id="rId44"/>
    <p:sldId id="864" r:id="rId45"/>
    <p:sldId id="865" r:id="rId46"/>
    <p:sldId id="866" r:id="rId47"/>
    <p:sldId id="883" r:id="rId48"/>
    <p:sldId id="884" r:id="rId49"/>
    <p:sldId id="885" r:id="rId50"/>
    <p:sldId id="886" r:id="rId51"/>
    <p:sldId id="780" r:id="rId52"/>
    <p:sldId id="875" r:id="rId53"/>
    <p:sldId id="868" r:id="rId54"/>
    <p:sldId id="876" r:id="rId55"/>
    <p:sldId id="869" r:id="rId56"/>
    <p:sldId id="870" r:id="rId57"/>
    <p:sldId id="871" r:id="rId58"/>
    <p:sldId id="872" r:id="rId59"/>
    <p:sldId id="873" r:id="rId60"/>
    <p:sldId id="874" r:id="rId61"/>
    <p:sldId id="589"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9148C8"/>
    <a:srgbClr val="3399FF"/>
    <a:srgbClr val="FF0066"/>
    <a:srgbClr val="A50021"/>
    <a:srgbClr val="008080"/>
    <a:srgbClr val="006666"/>
    <a:srgbClr val="808080"/>
    <a:srgbClr val="FF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351" autoAdjust="0"/>
    <p:restoredTop sz="81653" autoAdjust="0"/>
  </p:normalViewPr>
  <p:slideViewPr>
    <p:cSldViewPr>
      <p:cViewPr>
        <p:scale>
          <a:sx n="79" d="100"/>
          <a:sy n="79" d="100"/>
        </p:scale>
        <p:origin x="-120" y="-77"/>
      </p:cViewPr>
      <p:guideLst>
        <p:guide orient="horz" pos="2160"/>
        <p:guide pos="292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787"/>
    </p:cViewPr>
  </p:sorterViewPr>
  <p:notesViewPr>
    <p:cSldViewPr>
      <p:cViewPr varScale="1">
        <p:scale>
          <a:sx n="66" d="100"/>
          <a:sy n="66" d="100"/>
        </p:scale>
        <p:origin x="-310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Filing, Search, and Examination</c:v>
                </c:pt>
              </c:strCache>
            </c:strRef>
          </c:tx>
          <c:spPr>
            <a:solidFill>
              <a:srgbClr val="0039AC"/>
            </a:solidFill>
          </c:spPr>
          <c:invertIfNegative val="0"/>
          <c:dPt>
            <c:idx val="3"/>
            <c:invertIfNegative val="0"/>
            <c:bubble3D val="0"/>
            <c:spPr>
              <a:pattFill prst="ltUpDiag">
                <a:fgClr>
                  <a:srgbClr val="0039AC"/>
                </a:fgClr>
                <a:bgClr>
                  <a:schemeClr val="bg1"/>
                </a:bgClr>
              </a:pattFill>
              <a:ln>
                <a:solidFill>
                  <a:srgbClr val="00246C"/>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
Current Fees</c:v>
                </c:pt>
                <c:pt idx="1">
                  <c:v>Proposed in 
NPRM</c:v>
                </c:pt>
                <c:pt idx="2">
                  <c:v>Final Rule</c:v>
                </c:pt>
                <c:pt idx="3">
                  <c:v>Average 
Historical Cost</c:v>
                </c:pt>
              </c:strCache>
            </c:strRef>
          </c:cat>
          <c:val>
            <c:numRef>
              <c:f>Sheet1!$B$2:$B$5</c:f>
              <c:numCache>
                <c:formatCode>"$"#,##0</c:formatCode>
                <c:ptCount val="4"/>
                <c:pt idx="0">
                  <c:v>1260</c:v>
                </c:pt>
                <c:pt idx="1">
                  <c:v>1600</c:v>
                </c:pt>
                <c:pt idx="2">
                  <c:v>1600</c:v>
                </c:pt>
                <c:pt idx="3">
                  <c:v>3713</c:v>
                </c:pt>
              </c:numCache>
            </c:numRef>
          </c:val>
        </c:ser>
        <c:ser>
          <c:idx val="1"/>
          <c:order val="1"/>
          <c:tx>
            <c:strRef>
              <c:f>Sheet1!$C$1</c:f>
              <c:strCache>
                <c:ptCount val="1"/>
                <c:pt idx="0">
                  <c:v>Pre-Grant Publication and Issue</c:v>
                </c:pt>
              </c:strCache>
            </c:strRef>
          </c:tx>
          <c:spPr>
            <a:solidFill>
              <a:srgbClr val="CC0000"/>
            </a:solidFill>
          </c:spPr>
          <c:invertIfNegative val="0"/>
          <c:dPt>
            <c:idx val="3"/>
            <c:invertIfNegative val="0"/>
            <c:bubble3D val="0"/>
            <c:spPr>
              <a:pattFill prst="ltUpDiag">
                <a:fgClr>
                  <a:srgbClr val="CC0000"/>
                </a:fgClr>
                <a:bgClr>
                  <a:schemeClr val="bg1"/>
                </a:bgClr>
              </a:pattFill>
              <a:ln>
                <a:solidFill>
                  <a:srgbClr val="800000"/>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
Current Fees</c:v>
                </c:pt>
                <c:pt idx="1">
                  <c:v>Proposed in 
NPRM</c:v>
                </c:pt>
                <c:pt idx="2">
                  <c:v>Final Rule</c:v>
                </c:pt>
                <c:pt idx="3">
                  <c:v>Average 
Historical Cost</c:v>
                </c:pt>
              </c:strCache>
            </c:strRef>
          </c:cat>
          <c:val>
            <c:numRef>
              <c:f>Sheet1!$C$2:$C$5</c:f>
              <c:numCache>
                <c:formatCode>"$"#,##0</c:formatCode>
                <c:ptCount val="4"/>
                <c:pt idx="0">
                  <c:v>2070</c:v>
                </c:pt>
                <c:pt idx="1">
                  <c:v>960</c:v>
                </c:pt>
                <c:pt idx="2">
                  <c:v>960</c:v>
                </c:pt>
                <c:pt idx="3">
                  <c:v>431</c:v>
                </c:pt>
              </c:numCache>
            </c:numRef>
          </c:val>
        </c:ser>
        <c:dLbls>
          <c:showLegendKey val="0"/>
          <c:showVal val="0"/>
          <c:showCatName val="0"/>
          <c:showSerName val="0"/>
          <c:showPercent val="0"/>
          <c:showBubbleSize val="0"/>
        </c:dLbls>
        <c:gapWidth val="150"/>
        <c:overlap val="100"/>
        <c:axId val="113255168"/>
        <c:axId val="113256704"/>
      </c:barChart>
      <c:catAx>
        <c:axId val="113255168"/>
        <c:scaling>
          <c:orientation val="minMax"/>
        </c:scaling>
        <c:delete val="0"/>
        <c:axPos val="b"/>
        <c:majorTickMark val="out"/>
        <c:minorTickMark val="none"/>
        <c:tickLblPos val="nextTo"/>
        <c:txPr>
          <a:bodyPr/>
          <a:lstStyle/>
          <a:p>
            <a:pPr>
              <a:defRPr sz="1400" baseline="0"/>
            </a:pPr>
            <a:endParaRPr lang="en-US"/>
          </a:p>
        </c:txPr>
        <c:crossAx val="113256704"/>
        <c:crosses val="autoZero"/>
        <c:auto val="1"/>
        <c:lblAlgn val="ctr"/>
        <c:lblOffset val="100"/>
        <c:noMultiLvlLbl val="0"/>
      </c:catAx>
      <c:valAx>
        <c:axId val="113256704"/>
        <c:scaling>
          <c:orientation val="minMax"/>
        </c:scaling>
        <c:delete val="0"/>
        <c:axPos val="l"/>
        <c:majorGridlines/>
        <c:numFmt formatCode="&quot;$&quot;#,##0" sourceLinked="1"/>
        <c:majorTickMark val="out"/>
        <c:minorTickMark val="none"/>
        <c:tickLblPos val="nextTo"/>
        <c:txPr>
          <a:bodyPr/>
          <a:lstStyle/>
          <a:p>
            <a:pPr>
              <a:defRPr sz="1400" baseline="0"/>
            </a:pPr>
            <a:endParaRPr lang="en-US"/>
          </a:p>
        </c:txPr>
        <c:crossAx val="113255168"/>
        <c:crosses val="autoZero"/>
        <c:crossBetween val="between"/>
      </c:valAx>
    </c:plotArea>
    <c:legend>
      <c:legendPos val="b"/>
      <c:layout/>
      <c:overlay val="0"/>
      <c:txPr>
        <a:bodyPr/>
        <a:lstStyle/>
        <a:p>
          <a:pPr>
            <a:defRPr sz="1400" baseline="0"/>
          </a:pPr>
          <a:endParaRPr lang="en-US"/>
        </a:p>
      </c:txPr>
    </c:legend>
    <c:plotVisOnly val="1"/>
    <c:dispBlanksAs val="gap"/>
    <c:showDLblsOverMax val="0"/>
  </c:chart>
  <c:spPr>
    <a:ln w="25400">
      <a:solidFill>
        <a:schemeClr val="tx1"/>
      </a:solidFill>
    </a:ln>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51506176406848"/>
          <c:y val="5.4150939465900098E-2"/>
          <c:w val="0.86293525809273841"/>
          <c:h val="0.61306017303392635"/>
        </c:manualLayout>
      </c:layout>
      <c:barChart>
        <c:barDir val="col"/>
        <c:grouping val="stacked"/>
        <c:varyColors val="0"/>
        <c:ser>
          <c:idx val="0"/>
          <c:order val="0"/>
          <c:tx>
            <c:strRef>
              <c:f>Sheet1!$B$1</c:f>
              <c:strCache>
                <c:ptCount val="1"/>
                <c:pt idx="0">
                  <c:v>Filing, Search, and Examination</c:v>
                </c:pt>
              </c:strCache>
            </c:strRef>
          </c:tx>
          <c:spPr>
            <a:solidFill>
              <a:srgbClr val="0039AC"/>
            </a:solidFill>
          </c:spPr>
          <c:invertIfNegative val="0"/>
          <c:dPt>
            <c:idx val="3"/>
            <c:invertIfNegative val="0"/>
            <c:bubble3D val="0"/>
            <c:spPr>
              <a:pattFill prst="ltUpDiag">
                <a:fgClr>
                  <a:srgbClr val="0039AC"/>
                </a:fgClr>
                <a:bgClr>
                  <a:schemeClr val="bg1"/>
                </a:bgClr>
              </a:pattFill>
              <a:ln>
                <a:solidFill>
                  <a:srgbClr val="00246C"/>
                </a:solidFill>
              </a:ln>
            </c:spPr>
          </c:dPt>
          <c:dLbls>
            <c:dLbl>
              <c:idx val="3"/>
              <c:spPr/>
              <c:txPr>
                <a:bodyPr/>
                <a:lstStyle/>
                <a:p>
                  <a:pPr>
                    <a:defRPr sz="1200" b="1" i="0" baseline="0">
                      <a:solidFill>
                        <a:schemeClr val="accent4">
                          <a:lumMod val="50000"/>
                        </a:schemeClr>
                      </a:solidFill>
                    </a:defRPr>
                  </a:pPr>
                  <a:endParaRPr lang="en-US"/>
                </a:p>
              </c:txPr>
              <c:showLegendKey val="0"/>
              <c:showVal val="1"/>
              <c:showCatName val="0"/>
              <c:showSerName val="0"/>
              <c:showPercent val="0"/>
              <c:showBubbleSize val="0"/>
            </c:dLbl>
            <c:txPr>
              <a:bodyPr/>
              <a:lstStyle/>
              <a:p>
                <a:pPr>
                  <a:defRPr sz="1200" b="1" i="0" baseline="0">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Sheet1!$B$2:$B$5</c:f>
              <c:numCache>
                <c:formatCode>"$"#,##0</c:formatCode>
                <c:ptCount val="4"/>
                <c:pt idx="0">
                  <c:v>1260</c:v>
                </c:pt>
                <c:pt idx="1">
                  <c:v>1600</c:v>
                </c:pt>
                <c:pt idx="2">
                  <c:v>1600</c:v>
                </c:pt>
                <c:pt idx="3">
                  <c:v>3713</c:v>
                </c:pt>
              </c:numCache>
            </c:numRef>
          </c:val>
        </c:ser>
        <c:ser>
          <c:idx val="1"/>
          <c:order val="1"/>
          <c:tx>
            <c:strRef>
              <c:f>Sheet1!$C$1</c:f>
              <c:strCache>
                <c:ptCount val="1"/>
                <c:pt idx="0">
                  <c:v>Pre-Grant Publication and Issue</c:v>
                </c:pt>
              </c:strCache>
            </c:strRef>
          </c:tx>
          <c:spPr>
            <a:solidFill>
              <a:srgbClr val="CC0000"/>
            </a:solidFill>
          </c:spPr>
          <c:invertIfNegative val="0"/>
          <c:dPt>
            <c:idx val="3"/>
            <c:invertIfNegative val="0"/>
            <c:bubble3D val="0"/>
            <c:spPr>
              <a:pattFill prst="ltUpDiag">
                <a:fgClr>
                  <a:srgbClr val="CC0000"/>
                </a:fgClr>
                <a:bgClr>
                  <a:schemeClr val="bg1"/>
                </a:bgClr>
              </a:pattFill>
              <a:ln>
                <a:solidFill>
                  <a:schemeClr val="tx1">
                    <a:lumMod val="50000"/>
                  </a:schemeClr>
                </a:solidFill>
              </a:ln>
            </c:spPr>
          </c:dPt>
          <c:cat>
            <c:strRef>
              <c:f>Sheet1!$A$2:$A$5</c:f>
              <c:strCache>
                <c:ptCount val="4"/>
                <c:pt idx="0">
                  <c:v>Current Fees</c:v>
                </c:pt>
                <c:pt idx="1">
                  <c:v>Proposed in 
NPRM</c:v>
                </c:pt>
                <c:pt idx="2">
                  <c:v>Final Rule</c:v>
                </c:pt>
                <c:pt idx="3">
                  <c:v>Average 
Historical Cost</c:v>
                </c:pt>
              </c:strCache>
            </c:strRef>
          </c:cat>
          <c:val>
            <c:numRef>
              <c:f>Sheet1!$C$2:$C$5</c:f>
              <c:numCache>
                <c:formatCode>"$"#,##0</c:formatCode>
                <c:ptCount val="4"/>
                <c:pt idx="0">
                  <c:v>2070</c:v>
                </c:pt>
                <c:pt idx="1">
                  <c:v>960</c:v>
                </c:pt>
                <c:pt idx="2">
                  <c:v>960</c:v>
                </c:pt>
                <c:pt idx="3">
                  <c:v>431</c:v>
                </c:pt>
              </c:numCache>
            </c:numRef>
          </c:val>
        </c:ser>
        <c:ser>
          <c:idx val="2"/>
          <c:order val="2"/>
          <c:tx>
            <c:strRef>
              <c:f>Sheet1!$D$1</c:f>
              <c:strCache>
                <c:ptCount val="1"/>
                <c:pt idx="0">
                  <c:v>1st Stage Maintenance – 3.5 years</c:v>
                </c:pt>
              </c:strCache>
            </c:strRef>
          </c:tx>
          <c:spPr>
            <a:solidFill>
              <a:srgbClr val="F7672D"/>
            </a:solidFill>
          </c:spPr>
          <c:invertIfNegative val="0"/>
          <c:dPt>
            <c:idx val="3"/>
            <c:invertIfNegative val="0"/>
            <c:bubble3D val="0"/>
            <c:spPr>
              <a:solidFill>
                <a:srgbClr val="F7672D"/>
              </a:solidFill>
              <a:ln>
                <a:solidFill>
                  <a:srgbClr val="800000"/>
                </a:solidFill>
              </a:ln>
            </c:spPr>
          </c:dPt>
          <c:dLbls>
            <c:dLbl>
              <c:idx val="3"/>
              <c:delete val="1"/>
            </c:dLbl>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Sheet1!$D$2:$D$5</c:f>
              <c:numCache>
                <c:formatCode>"$"#,##0</c:formatCode>
                <c:ptCount val="4"/>
                <c:pt idx="0">
                  <c:v>1150</c:v>
                </c:pt>
                <c:pt idx="1">
                  <c:v>1600</c:v>
                </c:pt>
                <c:pt idx="2">
                  <c:v>1600</c:v>
                </c:pt>
                <c:pt idx="3">
                  <c:v>1</c:v>
                </c:pt>
              </c:numCache>
            </c:numRef>
          </c:val>
        </c:ser>
        <c:ser>
          <c:idx val="3"/>
          <c:order val="3"/>
          <c:tx>
            <c:strRef>
              <c:f>Sheet1!$E$1</c:f>
              <c:strCache>
                <c:ptCount val="1"/>
                <c:pt idx="0">
                  <c:v>2nd Stage Maintenance – 7.5 years</c:v>
                </c:pt>
              </c:strCache>
            </c:strRef>
          </c:tx>
          <c:spPr>
            <a:solidFill>
              <a:srgbClr val="8A008A"/>
            </a:solidFill>
          </c:spPr>
          <c:invertIfNegative val="0"/>
          <c:dPt>
            <c:idx val="3"/>
            <c:invertIfNegative val="0"/>
            <c:bubble3D val="0"/>
            <c:spPr>
              <a:solidFill>
                <a:srgbClr val="8A008A"/>
              </a:solidFill>
              <a:ln>
                <a:solidFill>
                  <a:srgbClr val="800000"/>
                </a:solidFill>
              </a:ln>
            </c:spPr>
          </c:dPt>
          <c:dLbls>
            <c:dLbl>
              <c:idx val="3"/>
              <c:delete val="1"/>
            </c:dLbl>
            <c:spPr>
              <a:noFill/>
            </c:spPr>
            <c:txPr>
              <a:bodyPr/>
              <a:lstStyle/>
              <a:p>
                <a:pPr>
                  <a:defRPr sz="1200" b="1">
                    <a:solidFill>
                      <a:schemeClr val="tx2"/>
                    </a:solidFill>
                  </a:defRPr>
                </a:pPr>
                <a:endParaRPr lang="en-US"/>
              </a:p>
            </c:txPr>
            <c:showLegendKey val="0"/>
            <c:showVal val="1"/>
            <c:showCatName val="0"/>
            <c:showSerName val="0"/>
            <c:showPercent val="0"/>
            <c:showBubbleSize val="0"/>
            <c:showLeaderLines val="0"/>
          </c:dLbls>
          <c:cat>
            <c:strRef>
              <c:f>Sheet1!$A$2:$A$5</c:f>
              <c:strCache>
                <c:ptCount val="4"/>
                <c:pt idx="0">
                  <c:v>Current Fees</c:v>
                </c:pt>
                <c:pt idx="1">
                  <c:v>Proposed in 
NPRM</c:v>
                </c:pt>
                <c:pt idx="2">
                  <c:v>Final Rule</c:v>
                </c:pt>
                <c:pt idx="3">
                  <c:v>Average 
Historical Cost</c:v>
                </c:pt>
              </c:strCache>
            </c:strRef>
          </c:cat>
          <c:val>
            <c:numRef>
              <c:f>Sheet1!$E$2:$E$5</c:f>
              <c:numCache>
                <c:formatCode>"$"#,##0</c:formatCode>
                <c:ptCount val="4"/>
                <c:pt idx="0">
                  <c:v>2900</c:v>
                </c:pt>
                <c:pt idx="1">
                  <c:v>3600</c:v>
                </c:pt>
                <c:pt idx="2">
                  <c:v>3600</c:v>
                </c:pt>
                <c:pt idx="3">
                  <c:v>1</c:v>
                </c:pt>
              </c:numCache>
            </c:numRef>
          </c:val>
        </c:ser>
        <c:ser>
          <c:idx val="4"/>
          <c:order val="4"/>
          <c:tx>
            <c:strRef>
              <c:f>Sheet1!$F$1</c:f>
              <c:strCache>
                <c:ptCount val="1"/>
                <c:pt idx="0">
                  <c:v>3rd Stage Maintenance – 11.5 years</c:v>
                </c:pt>
              </c:strCache>
            </c:strRef>
          </c:tx>
          <c:spPr>
            <a:solidFill>
              <a:srgbClr val="3C6E20"/>
            </a:solidFill>
          </c:spPr>
          <c:invertIfNegative val="0"/>
          <c:dLbls>
            <c:dLbl>
              <c:idx val="0"/>
              <c:layout/>
              <c:showLegendKey val="0"/>
              <c:showVal val="1"/>
              <c:showCatName val="0"/>
              <c:showSerName val="0"/>
              <c:showPercent val="0"/>
              <c:showBubbleSize val="0"/>
            </c:dLbl>
            <c:dLbl>
              <c:idx val="1"/>
              <c:layout/>
              <c:tx>
                <c:rich>
                  <a:bodyPr/>
                  <a:lstStyle/>
                  <a:p>
                    <a:r>
                      <a:rPr lang="en-US" sz="1200" b="1" dirty="0">
                        <a:solidFill>
                          <a:schemeClr val="bg1"/>
                        </a:solidFill>
                        <a:latin typeface="+mn-lt"/>
                      </a:rPr>
                      <a:t> $</a:t>
                    </a:r>
                    <a:r>
                      <a:rPr lang="en-US" sz="1200" b="1" dirty="0" smtClean="0">
                        <a:solidFill>
                          <a:schemeClr val="bg1"/>
                        </a:solidFill>
                        <a:latin typeface="+mn-lt"/>
                      </a:rPr>
                      <a:t>7,400 </a:t>
                    </a:r>
                    <a:endParaRPr lang="en-US" sz="1200" b="1" dirty="0">
                      <a:latin typeface="+mn-lt"/>
                    </a:endParaRPr>
                  </a:p>
                </c:rich>
              </c:tx>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sz="1200" b="1">
                    <a:solidFill>
                      <a:schemeClr val="bg1"/>
                    </a:solidFill>
                  </a:defRPr>
                </a:pPr>
                <a:endParaRPr lang="en-US"/>
              </a:p>
            </c:txPr>
            <c:showLegendKey val="0"/>
            <c:showVal val="0"/>
            <c:showCatName val="0"/>
            <c:showSerName val="0"/>
            <c:showPercent val="0"/>
            <c:showBubbleSize val="0"/>
          </c:dLbls>
          <c:cat>
            <c:strRef>
              <c:f>Sheet1!$A$2:$A$5</c:f>
              <c:strCache>
                <c:ptCount val="4"/>
                <c:pt idx="0">
                  <c:v>Current Fees</c:v>
                </c:pt>
                <c:pt idx="1">
                  <c:v>Proposed in 
NPRM</c:v>
                </c:pt>
                <c:pt idx="2">
                  <c:v>Final Rule</c:v>
                </c:pt>
                <c:pt idx="3">
                  <c:v>Average 
Historical Cost</c:v>
                </c:pt>
              </c:strCache>
            </c:strRef>
          </c:cat>
          <c:val>
            <c:numRef>
              <c:f>Sheet1!$F$2:$F$5</c:f>
              <c:numCache>
                <c:formatCode>"$"#,##0</c:formatCode>
                <c:ptCount val="4"/>
                <c:pt idx="0">
                  <c:v>4810</c:v>
                </c:pt>
                <c:pt idx="1">
                  <c:v>7400</c:v>
                </c:pt>
                <c:pt idx="2">
                  <c:v>7400</c:v>
                </c:pt>
                <c:pt idx="3">
                  <c:v>1</c:v>
                </c:pt>
              </c:numCache>
            </c:numRef>
          </c:val>
        </c:ser>
        <c:dLbls>
          <c:showLegendKey val="0"/>
          <c:showVal val="0"/>
          <c:showCatName val="0"/>
          <c:showSerName val="0"/>
          <c:showPercent val="0"/>
          <c:showBubbleSize val="0"/>
        </c:dLbls>
        <c:gapWidth val="150"/>
        <c:overlap val="100"/>
        <c:axId val="109085824"/>
        <c:axId val="109087360"/>
      </c:barChart>
      <c:catAx>
        <c:axId val="109085824"/>
        <c:scaling>
          <c:orientation val="minMax"/>
        </c:scaling>
        <c:delete val="0"/>
        <c:axPos val="b"/>
        <c:majorTickMark val="out"/>
        <c:minorTickMark val="none"/>
        <c:tickLblPos val="nextTo"/>
        <c:txPr>
          <a:bodyPr/>
          <a:lstStyle/>
          <a:p>
            <a:pPr>
              <a:defRPr sz="1400" baseline="0"/>
            </a:pPr>
            <a:endParaRPr lang="en-US"/>
          </a:p>
        </c:txPr>
        <c:crossAx val="109087360"/>
        <c:crosses val="autoZero"/>
        <c:auto val="1"/>
        <c:lblAlgn val="ctr"/>
        <c:lblOffset val="100"/>
        <c:noMultiLvlLbl val="0"/>
      </c:catAx>
      <c:valAx>
        <c:axId val="109087360"/>
        <c:scaling>
          <c:orientation val="minMax"/>
          <c:max val="16000"/>
          <c:min val="0"/>
        </c:scaling>
        <c:delete val="0"/>
        <c:axPos val="l"/>
        <c:majorGridlines/>
        <c:numFmt formatCode="&quot;$&quot;#,##0" sourceLinked="1"/>
        <c:majorTickMark val="out"/>
        <c:minorTickMark val="none"/>
        <c:tickLblPos val="nextTo"/>
        <c:txPr>
          <a:bodyPr/>
          <a:lstStyle/>
          <a:p>
            <a:pPr>
              <a:defRPr sz="1400" baseline="0"/>
            </a:pPr>
            <a:endParaRPr lang="en-US"/>
          </a:p>
        </c:txPr>
        <c:crossAx val="109085824"/>
        <c:crosses val="autoZero"/>
        <c:crossBetween val="between"/>
        <c:majorUnit val="2000"/>
      </c:valAx>
    </c:plotArea>
    <c:legend>
      <c:legendPos val="b"/>
      <c:layout>
        <c:manualLayout>
          <c:xMode val="edge"/>
          <c:yMode val="edge"/>
          <c:x val="0.17628930574854615"/>
          <c:y val="0.816378668575519"/>
          <c:w val="0.76343446039833252"/>
          <c:h val="0.18259675495108565"/>
        </c:manualLayout>
      </c:layout>
      <c:overlay val="0"/>
      <c:txPr>
        <a:bodyPr/>
        <a:lstStyle/>
        <a:p>
          <a:pPr>
            <a:defRPr sz="1400" baseline="0"/>
          </a:pPr>
          <a:endParaRPr lang="en-US"/>
        </a:p>
      </c:txPr>
    </c:legend>
    <c:plotVisOnly val="1"/>
    <c:dispBlanksAs val="gap"/>
    <c:showDLblsOverMax val="0"/>
  </c:chart>
  <c:spPr>
    <a:ln w="25400">
      <a:solidFill>
        <a:schemeClr val="tx1"/>
      </a:solidFill>
    </a:ln>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0.38127</cdr:x>
      <cdr:y>0.27778</cdr:y>
    </cdr:from>
    <cdr:to>
      <cdr:x>0.47931</cdr:x>
      <cdr:y>0.3451</cdr:y>
    </cdr:to>
    <cdr:sp macro="" textlink="">
      <cdr:nvSpPr>
        <cdr:cNvPr id="2" name="TextBox 5"/>
        <cdr:cNvSpPr txBox="1"/>
      </cdr:nvSpPr>
      <cdr:spPr>
        <a:xfrm xmlns:a="http://schemas.openxmlformats.org/drawingml/2006/main">
          <a:off x="2963372" y="1143000"/>
          <a:ext cx="76200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r>
            <a:rPr lang="en-US" sz="1200" b="1" dirty="0" smtClean="0"/>
            <a:t>$2,560</a:t>
          </a:r>
          <a:endParaRPr lang="en-US" sz="1200" b="1" dirty="0"/>
        </a:p>
      </cdr:txBody>
    </cdr:sp>
  </cdr:relSizeAnchor>
  <cdr:relSizeAnchor xmlns:cdr="http://schemas.openxmlformats.org/drawingml/2006/chartDrawing">
    <cdr:from>
      <cdr:x>0.59804</cdr:x>
      <cdr:y>0.27778</cdr:y>
    </cdr:from>
    <cdr:to>
      <cdr:x>0.69608</cdr:x>
      <cdr:y>0.3451</cdr:y>
    </cdr:to>
    <cdr:sp macro="" textlink="">
      <cdr:nvSpPr>
        <cdr:cNvPr id="3" name="TextBox 5"/>
        <cdr:cNvSpPr txBox="1"/>
      </cdr:nvSpPr>
      <cdr:spPr>
        <a:xfrm xmlns:a="http://schemas.openxmlformats.org/drawingml/2006/main">
          <a:off x="4648200" y="1143000"/>
          <a:ext cx="76200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solidFill>
                <a:schemeClr val="accent1"/>
              </a:solidFill>
              <a:latin typeface="Calibri" pitchFamily="34" charset="0"/>
              <a:cs typeface="Calibri" pitchFamily="34" charset="0"/>
            </a:rPr>
            <a:t>$2,560</a:t>
          </a:r>
          <a:endParaRPr lang="en-US" sz="1200" b="1" dirty="0">
            <a:solidFill>
              <a:schemeClr val="accent1"/>
            </a:solidFill>
            <a:latin typeface="Calibri" pitchFamily="34" charset="0"/>
            <a:cs typeface="Calibri" pitchFamily="34" charset="0"/>
          </a:endParaRPr>
        </a:p>
      </cdr:txBody>
    </cdr:sp>
  </cdr:relSizeAnchor>
  <cdr:relSizeAnchor xmlns:cdr="http://schemas.openxmlformats.org/drawingml/2006/chartDrawing">
    <cdr:from>
      <cdr:x>0.45098</cdr:x>
      <cdr:y>0.07104</cdr:y>
    </cdr:from>
    <cdr:to>
      <cdr:x>0.63725</cdr:x>
      <cdr:y>0.19819</cdr:y>
    </cdr:to>
    <cdr:sp macro="" textlink="">
      <cdr:nvSpPr>
        <cdr:cNvPr id="4" name="TextBox 14"/>
        <cdr:cNvSpPr txBox="1"/>
      </cdr:nvSpPr>
      <cdr:spPr>
        <a:xfrm xmlns:a="http://schemas.openxmlformats.org/drawingml/2006/main">
          <a:off x="3505200" y="292296"/>
          <a:ext cx="1447765" cy="523220"/>
        </a:xfrm>
        <a:prstGeom xmlns:a="http://schemas.openxmlformats.org/drawingml/2006/main" prst="rect">
          <a:avLst/>
        </a:prstGeom>
        <a:solidFill xmlns:a="http://schemas.openxmlformats.org/drawingml/2006/main">
          <a:srgbClr val="E9E9E9"/>
        </a:solidFill>
        <a:ln xmlns:a="http://schemas.openxmlformats.org/drawingml/2006/main" w="25400">
          <a:solidFill>
            <a:schemeClr val="accent2"/>
          </a:solidFill>
        </a:l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sz="1400" b="1" dirty="0" smtClean="0">
              <a:solidFill>
                <a:srgbClr val="800000"/>
              </a:solidFill>
            </a:rPr>
            <a:t>Reduced by </a:t>
          </a:r>
          <a:br>
            <a:rPr lang="en-US" sz="1400" b="1" dirty="0" smtClean="0">
              <a:solidFill>
                <a:srgbClr val="800000"/>
              </a:solidFill>
            </a:rPr>
          </a:br>
          <a:r>
            <a:rPr lang="en-US" sz="1400" b="1" dirty="0" smtClean="0">
              <a:solidFill>
                <a:srgbClr val="800000"/>
              </a:solidFill>
            </a:rPr>
            <a:t>$770 (23%)</a:t>
          </a:r>
          <a:endParaRPr lang="en-US" sz="1400" b="1" dirty="0">
            <a:solidFill>
              <a:srgbClr val="800000"/>
            </a:solidFill>
          </a:endParaRPr>
        </a:p>
      </cdr:txBody>
    </cdr:sp>
  </cdr:relSizeAnchor>
  <cdr:relSizeAnchor xmlns:cdr="http://schemas.openxmlformats.org/drawingml/2006/chartDrawing">
    <cdr:from>
      <cdr:x>0.57843</cdr:x>
      <cdr:y>0.35185</cdr:y>
    </cdr:from>
    <cdr:to>
      <cdr:x>0.60784</cdr:x>
      <cdr:y>0.75941</cdr:y>
    </cdr:to>
    <cdr:sp macro="" textlink="">
      <cdr:nvSpPr>
        <cdr:cNvPr id="5" name="Left Brace 4"/>
        <cdr:cNvSpPr/>
      </cdr:nvSpPr>
      <cdr:spPr bwMode="auto">
        <a:xfrm xmlns:a="http://schemas.openxmlformats.org/drawingml/2006/main">
          <a:off x="4495800" y="1447800"/>
          <a:ext cx="228600" cy="1677026"/>
        </a:xfrm>
        <a:prstGeom xmlns:a="http://schemas.openxmlformats.org/drawingml/2006/main" prst="leftBrace">
          <a:avLst>
            <a:gd name="adj1" fmla="val 52083"/>
            <a:gd name="adj2" fmla="val 50426"/>
          </a:avLst>
        </a:prstGeom>
        <a:noFill xmlns:a="http://schemas.openxmlformats.org/drawingml/2006/main"/>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cdr:txBody>
    </cdr:sp>
  </cdr:relSizeAnchor>
  <cdr:relSizeAnchor xmlns:cdr="http://schemas.openxmlformats.org/drawingml/2006/chartDrawing">
    <cdr:from>
      <cdr:x>0.54902</cdr:x>
      <cdr:y>0.42593</cdr:y>
    </cdr:from>
    <cdr:to>
      <cdr:x>0.5807</cdr:x>
      <cdr:y>0.68488</cdr:y>
    </cdr:to>
    <cdr:sp macro="" textlink="">
      <cdr:nvSpPr>
        <cdr:cNvPr id="6" name="TextBox 17"/>
        <cdr:cNvSpPr txBox="1"/>
      </cdr:nvSpPr>
      <cdr:spPr>
        <a:xfrm xmlns:a="http://schemas.openxmlformats.org/drawingml/2006/main" rot="16200000">
          <a:off x="3857538" y="2162262"/>
          <a:ext cx="1065546" cy="246221"/>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b="1" dirty="0" smtClean="0">
              <a:solidFill>
                <a:srgbClr val="800000"/>
              </a:solidFill>
            </a:rPr>
            <a:t>62% of Cost</a:t>
          </a:r>
          <a:endParaRPr lang="en-US" b="1" dirty="0">
            <a:solidFill>
              <a:srgbClr val="800000"/>
            </a:solidFill>
          </a:endParaRPr>
        </a:p>
      </cdr:txBody>
    </cdr:sp>
  </cdr:relSizeAnchor>
  <cdr:relSizeAnchor xmlns:cdr="http://schemas.openxmlformats.org/drawingml/2006/chartDrawing">
    <cdr:from>
      <cdr:x>0.36403</cdr:x>
      <cdr:y>0.35185</cdr:y>
    </cdr:from>
    <cdr:to>
      <cdr:x>0.38235</cdr:x>
      <cdr:y>0.75926</cdr:y>
    </cdr:to>
    <cdr:sp macro="" textlink="">
      <cdr:nvSpPr>
        <cdr:cNvPr id="7" name="Left Brace 6"/>
        <cdr:cNvSpPr/>
      </cdr:nvSpPr>
      <cdr:spPr bwMode="auto">
        <a:xfrm xmlns:a="http://schemas.openxmlformats.org/drawingml/2006/main">
          <a:off x="2829359" y="1447800"/>
          <a:ext cx="142441" cy="1676400"/>
        </a:xfrm>
        <a:prstGeom xmlns:a="http://schemas.openxmlformats.org/drawingml/2006/main" prst="leftBrace">
          <a:avLst>
            <a:gd name="adj1" fmla="val 52083"/>
            <a:gd name="adj2" fmla="val 50426"/>
          </a:avLst>
        </a:prstGeom>
        <a:noFill xmlns:a="http://schemas.openxmlformats.org/drawingml/2006/main"/>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cdr:txBody>
    </cdr:sp>
  </cdr:relSizeAnchor>
  <cdr:relSizeAnchor xmlns:cdr="http://schemas.openxmlformats.org/drawingml/2006/chartDrawing">
    <cdr:from>
      <cdr:x>0.33333</cdr:x>
      <cdr:y>0.40741</cdr:y>
    </cdr:from>
    <cdr:to>
      <cdr:x>0.36501</cdr:x>
      <cdr:y>0.66636</cdr:y>
    </cdr:to>
    <cdr:sp macro="" textlink="">
      <cdr:nvSpPr>
        <cdr:cNvPr id="8" name="TextBox 17"/>
        <cdr:cNvSpPr txBox="1"/>
      </cdr:nvSpPr>
      <cdr:spPr>
        <a:xfrm xmlns:a="http://schemas.openxmlformats.org/drawingml/2006/main" rot="16200000">
          <a:off x="2181139" y="2086062"/>
          <a:ext cx="1065546" cy="246221"/>
        </a:xfrm>
        <a:prstGeom xmlns:a="http://schemas.openxmlformats.org/drawingml/2006/main" prst="rect">
          <a:avLst/>
        </a:prstGeom>
        <a:solidFill xmlns:a="http://schemas.openxmlformats.org/drawingml/2006/main">
          <a:srgbClr val="E9E9E9"/>
        </a:solidFill>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b="1" dirty="0" smtClean="0">
              <a:solidFill>
                <a:srgbClr val="800000"/>
              </a:solidFill>
            </a:rPr>
            <a:t>62% of Cost</a:t>
          </a:r>
          <a:endParaRPr lang="en-US" b="1" dirty="0">
            <a:solidFill>
              <a:srgbClr val="800000"/>
            </a:solidFill>
          </a:endParaRPr>
        </a:p>
      </cdr:txBody>
    </cdr:sp>
  </cdr:relSizeAnchor>
  <cdr:relSizeAnchor xmlns:cdr="http://schemas.openxmlformats.org/drawingml/2006/chartDrawing">
    <cdr:from>
      <cdr:x>0.4902</cdr:x>
      <cdr:y>0.2037</cdr:y>
    </cdr:from>
    <cdr:to>
      <cdr:x>0.59804</cdr:x>
      <cdr:y>0.31144</cdr:y>
    </cdr:to>
    <cdr:cxnSp macro="">
      <cdr:nvCxnSpPr>
        <cdr:cNvPr id="10" name="Straight Connector 9"/>
        <cdr:cNvCxnSpPr>
          <a:endCxn xmlns:a="http://schemas.openxmlformats.org/drawingml/2006/main" id="3" idx="1"/>
        </cdr:cNvCxnSpPr>
      </cdr:nvCxnSpPr>
      <cdr:spPr bwMode="auto">
        <a:xfrm xmlns:a="http://schemas.openxmlformats.org/drawingml/2006/main">
          <a:off x="3810024" y="838191"/>
          <a:ext cx="838176" cy="443309"/>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accent2"/>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2.xml><?xml version="1.0" encoding="utf-8"?>
<c:userShapes xmlns:c="http://schemas.openxmlformats.org/drawingml/2006/chart">
  <cdr:relSizeAnchor xmlns:cdr="http://schemas.openxmlformats.org/drawingml/2006/chartDrawing">
    <cdr:from>
      <cdr:x>0.39869</cdr:x>
      <cdr:y>0.01555</cdr:y>
    </cdr:from>
    <cdr:to>
      <cdr:x>0.49673</cdr:x>
      <cdr:y>0.08287</cdr:y>
    </cdr:to>
    <cdr:sp macro="" textlink="">
      <cdr:nvSpPr>
        <cdr:cNvPr id="2" name="TextBox 5"/>
        <cdr:cNvSpPr txBox="1"/>
      </cdr:nvSpPr>
      <cdr:spPr>
        <a:xfrm xmlns:a="http://schemas.openxmlformats.org/drawingml/2006/main">
          <a:off x="3311436" y="74650"/>
          <a:ext cx="814301" cy="3231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50000"/>
            </a:spcBef>
            <a:spcAft>
              <a:spcPct val="0"/>
            </a:spcAft>
            <a:defRPr sz="1000" kern="1200">
              <a:solidFill>
                <a:schemeClr val="accent1"/>
              </a:solidFill>
              <a:latin typeface="Calibri" pitchFamily="34" charset="0"/>
              <a:ea typeface="+mn-ea"/>
              <a:cs typeface="+mn-cs"/>
            </a:defRPr>
          </a:lvl1pPr>
          <a:lvl2pPr marL="457200" algn="l" rtl="0" fontAlgn="base">
            <a:spcBef>
              <a:spcPct val="50000"/>
            </a:spcBef>
            <a:spcAft>
              <a:spcPct val="0"/>
            </a:spcAft>
            <a:defRPr sz="1000" kern="1200">
              <a:solidFill>
                <a:schemeClr val="accent1"/>
              </a:solidFill>
              <a:latin typeface="Calibri" pitchFamily="34" charset="0"/>
              <a:ea typeface="+mn-ea"/>
              <a:cs typeface="+mn-cs"/>
            </a:defRPr>
          </a:lvl2pPr>
          <a:lvl3pPr marL="914400" algn="l" rtl="0" fontAlgn="base">
            <a:spcBef>
              <a:spcPct val="50000"/>
            </a:spcBef>
            <a:spcAft>
              <a:spcPct val="0"/>
            </a:spcAft>
            <a:defRPr sz="1000" kern="1200">
              <a:solidFill>
                <a:schemeClr val="accent1"/>
              </a:solidFill>
              <a:latin typeface="Calibri" pitchFamily="34" charset="0"/>
              <a:ea typeface="+mn-ea"/>
              <a:cs typeface="+mn-cs"/>
            </a:defRPr>
          </a:lvl3pPr>
          <a:lvl4pPr marL="1371600" algn="l" rtl="0" fontAlgn="base">
            <a:spcBef>
              <a:spcPct val="50000"/>
            </a:spcBef>
            <a:spcAft>
              <a:spcPct val="0"/>
            </a:spcAft>
            <a:defRPr sz="1000" kern="1200">
              <a:solidFill>
                <a:schemeClr val="accent1"/>
              </a:solidFill>
              <a:latin typeface="Calibri" pitchFamily="34" charset="0"/>
              <a:ea typeface="+mn-ea"/>
              <a:cs typeface="+mn-cs"/>
            </a:defRPr>
          </a:lvl4pPr>
          <a:lvl5pPr marL="1828800" algn="l" rtl="0" fontAlgn="base">
            <a:spcBef>
              <a:spcPct val="50000"/>
            </a:spcBef>
            <a:spcAft>
              <a:spcPct val="0"/>
            </a:spcAft>
            <a:defRPr sz="1000" kern="1200">
              <a:solidFill>
                <a:schemeClr val="accent1"/>
              </a:solidFill>
              <a:latin typeface="Calibri" pitchFamily="34" charset="0"/>
              <a:ea typeface="+mn-ea"/>
              <a:cs typeface="+mn-cs"/>
            </a:defRPr>
          </a:lvl5pPr>
          <a:lvl6pPr marL="2286000" algn="l" defTabSz="914400" rtl="0" eaLnBrk="1" latinLnBrk="0" hangingPunct="1">
            <a:defRPr sz="1000" kern="1200">
              <a:solidFill>
                <a:schemeClr val="accent1"/>
              </a:solidFill>
              <a:latin typeface="Calibri" pitchFamily="34" charset="0"/>
              <a:ea typeface="+mn-ea"/>
              <a:cs typeface="+mn-cs"/>
            </a:defRPr>
          </a:lvl6pPr>
          <a:lvl7pPr marL="2743200" algn="l" defTabSz="914400" rtl="0" eaLnBrk="1" latinLnBrk="0" hangingPunct="1">
            <a:defRPr sz="1000" kern="1200">
              <a:solidFill>
                <a:schemeClr val="accent1"/>
              </a:solidFill>
              <a:latin typeface="Calibri" pitchFamily="34" charset="0"/>
              <a:ea typeface="+mn-ea"/>
              <a:cs typeface="+mn-cs"/>
            </a:defRPr>
          </a:lvl7pPr>
          <a:lvl8pPr marL="3200400" algn="l" defTabSz="914400" rtl="0" eaLnBrk="1" latinLnBrk="0" hangingPunct="1">
            <a:defRPr sz="1000" kern="1200">
              <a:solidFill>
                <a:schemeClr val="accent1"/>
              </a:solidFill>
              <a:latin typeface="Calibri" pitchFamily="34" charset="0"/>
              <a:ea typeface="+mn-ea"/>
              <a:cs typeface="+mn-cs"/>
            </a:defRPr>
          </a:lvl8pPr>
          <a:lvl9pPr marL="3657600" algn="l" defTabSz="914400" rtl="0" eaLnBrk="1" latinLnBrk="0" hangingPunct="1">
            <a:defRPr sz="1000" kern="1200">
              <a:solidFill>
                <a:schemeClr val="accent1"/>
              </a:solidFill>
              <a:latin typeface="Calibri" pitchFamily="34" charset="0"/>
              <a:ea typeface="+mn-ea"/>
              <a:cs typeface="+mn-cs"/>
            </a:defRPr>
          </a:lvl9pPr>
        </a:lstStyle>
        <a:p xmlns:a="http://schemas.openxmlformats.org/drawingml/2006/main">
          <a:pPr algn="ctr"/>
          <a:r>
            <a:rPr lang="en-US" sz="1200" b="1" dirty="0" smtClean="0"/>
            <a:t>$15,160</a:t>
          </a:r>
          <a:endParaRPr lang="en-US" sz="1200" b="1" dirty="0"/>
        </a:p>
      </cdr:txBody>
    </cdr:sp>
  </cdr:relSizeAnchor>
  <cdr:relSizeAnchor xmlns:cdr="http://schemas.openxmlformats.org/drawingml/2006/chartDrawing">
    <cdr:from>
      <cdr:x>0.61009</cdr:x>
      <cdr:y>0.0227</cdr:y>
    </cdr:from>
    <cdr:to>
      <cdr:x>0.70813</cdr:x>
      <cdr:y>0.0804</cdr:y>
    </cdr:to>
    <cdr:sp macro="" textlink="">
      <cdr:nvSpPr>
        <cdr:cNvPr id="3" name="TextBox 5"/>
        <cdr:cNvSpPr txBox="1"/>
      </cdr:nvSpPr>
      <cdr:spPr>
        <a:xfrm xmlns:a="http://schemas.openxmlformats.org/drawingml/2006/main">
          <a:off x="5067300" y="108972"/>
          <a:ext cx="81430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chemeClr val="accent1"/>
              </a:solidFill>
              <a:latin typeface="Calibri" pitchFamily="34" charset="0"/>
              <a:cs typeface="Calibri" pitchFamily="34" charset="0"/>
            </a:rPr>
            <a:t>$15,160</a:t>
          </a:r>
          <a:endParaRPr lang="en-US" sz="1200" b="1" dirty="0">
            <a:solidFill>
              <a:schemeClr val="accent1"/>
            </a:solidFill>
            <a:latin typeface="Calibri" pitchFamily="34" charset="0"/>
            <a:cs typeface="Calibri" pitchFamily="34" charset="0"/>
          </a:endParaRPr>
        </a:p>
      </cdr:txBody>
    </cdr:sp>
  </cdr:relSizeAnchor>
  <cdr:relSizeAnchor xmlns:cdr="http://schemas.openxmlformats.org/drawingml/2006/chartDrawing">
    <cdr:from>
      <cdr:x>0.79412</cdr:x>
      <cdr:y>0.25978</cdr:y>
    </cdr:from>
    <cdr:to>
      <cdr:x>0.95098</cdr:x>
      <cdr:y>0.43636</cdr:y>
    </cdr:to>
    <cdr:sp macro="" textlink="">
      <cdr:nvSpPr>
        <cdr:cNvPr id="6" name="Line Callout 1 5"/>
        <cdr:cNvSpPr/>
      </cdr:nvSpPr>
      <cdr:spPr bwMode="auto">
        <a:xfrm xmlns:a="http://schemas.openxmlformats.org/drawingml/2006/main">
          <a:off x="6172200" y="1088744"/>
          <a:ext cx="1219200" cy="740056"/>
        </a:xfrm>
        <a:prstGeom xmlns:a="http://schemas.openxmlformats.org/drawingml/2006/main" prst="borderCallout1">
          <a:avLst>
            <a:gd name="adj1" fmla="val 100787"/>
            <a:gd name="adj2" fmla="val 98867"/>
            <a:gd name="adj3" fmla="val 139620"/>
            <a:gd name="adj4" fmla="val 75667"/>
          </a:avLst>
        </a:prstGeom>
        <a:solidFill xmlns:a="http://schemas.openxmlformats.org/drawingml/2006/main">
          <a:srgbClr val="E9E9E9"/>
        </a:solidFill>
        <a:ln xmlns:a="http://schemas.openxmlformats.org/drawingml/2006/main" w="19050" cap="flat" cmpd="sng" algn="ctr">
          <a:solidFill>
            <a:srgbClr val="00246C"/>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n-US" sz="1000" b="1" dirty="0" smtClean="0">
              <a:solidFill>
                <a:srgbClr val="000066"/>
              </a:solidFill>
            </a:rPr>
            <a:t>Note: </a:t>
          </a:r>
          <a:r>
            <a:rPr lang="en-US" sz="1000" dirty="0" smtClean="0">
              <a:solidFill>
                <a:srgbClr val="000066"/>
              </a:solidFill>
            </a:rPr>
            <a:t>The cost for 1</a:t>
          </a:r>
          <a:r>
            <a:rPr lang="en-US" sz="1000" baseline="30000" dirty="0" smtClean="0">
              <a:solidFill>
                <a:srgbClr val="000066"/>
              </a:solidFill>
            </a:rPr>
            <a:t>st</a:t>
          </a:r>
          <a:r>
            <a:rPr lang="en-US" sz="1000" dirty="0" smtClean="0">
              <a:solidFill>
                <a:srgbClr val="000066"/>
              </a:solidFill>
            </a:rPr>
            <a:t>, 2</a:t>
          </a:r>
          <a:r>
            <a:rPr lang="en-US" sz="1000" baseline="30000" dirty="0" smtClean="0">
              <a:solidFill>
                <a:srgbClr val="000066"/>
              </a:solidFill>
            </a:rPr>
            <a:t>nd</a:t>
          </a:r>
          <a:r>
            <a:rPr lang="en-US" sz="1000" dirty="0" smtClean="0">
              <a:solidFill>
                <a:srgbClr val="000066"/>
              </a:solidFill>
            </a:rPr>
            <a:t>, and 3</a:t>
          </a:r>
          <a:r>
            <a:rPr lang="en-US" sz="1000" baseline="30000" dirty="0" smtClean="0">
              <a:solidFill>
                <a:srgbClr val="000066"/>
              </a:solidFill>
            </a:rPr>
            <a:t>rd</a:t>
          </a:r>
          <a:r>
            <a:rPr lang="en-US" sz="1000" dirty="0" smtClean="0">
              <a:solidFill>
                <a:srgbClr val="000066"/>
              </a:solidFill>
            </a:rPr>
            <a:t> Stage Maintenance Fees is $1 each</a:t>
          </a:r>
          <a:endParaRPr lang="en-US" sz="1000" dirty="0">
            <a:solidFill>
              <a:srgbClr val="000066"/>
            </a:solidFill>
          </a:endParaRPr>
        </a:p>
      </cdr:txBody>
    </cdr:sp>
  </cdr:relSizeAnchor>
  <cdr:relSizeAnchor xmlns:cdr="http://schemas.openxmlformats.org/drawingml/2006/chartDrawing">
    <cdr:from>
      <cdr:x>0.80734</cdr:x>
      <cdr:y>0.0468</cdr:y>
    </cdr:from>
    <cdr:to>
      <cdr:x>0.98759</cdr:x>
      <cdr:y>0.16588</cdr:y>
    </cdr:to>
    <cdr:sp macro="" textlink="">
      <cdr:nvSpPr>
        <cdr:cNvPr id="11" name="Line Callout 1 10"/>
        <cdr:cNvSpPr/>
      </cdr:nvSpPr>
      <cdr:spPr bwMode="auto">
        <a:xfrm xmlns:a="http://schemas.openxmlformats.org/drawingml/2006/main">
          <a:off x="6705600" y="224680"/>
          <a:ext cx="1497096" cy="571651"/>
        </a:xfrm>
        <a:prstGeom xmlns:a="http://schemas.openxmlformats.org/drawingml/2006/main" prst="borderCallout1">
          <a:avLst>
            <a:gd name="adj1" fmla="val 41770"/>
            <a:gd name="adj2" fmla="val -333"/>
            <a:gd name="adj3" fmla="val 14620"/>
            <a:gd name="adj4" fmla="val -62416"/>
          </a:avLst>
        </a:prstGeom>
        <a:solidFill xmlns:a="http://schemas.openxmlformats.org/drawingml/2006/main">
          <a:srgbClr val="E9E9E9"/>
        </a:solidFill>
        <a:ln xmlns:a="http://schemas.openxmlformats.org/drawingml/2006/main" w="19050" cap="flat" cmpd="sng" algn="ctr">
          <a:solidFill>
            <a:srgbClr val="8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800000"/>
              </a:solidFill>
              <a:latin typeface="Calibri" pitchFamily="34" charset="0"/>
              <a:cs typeface="Calibri" pitchFamily="34" charset="0"/>
            </a:rPr>
            <a:t>Increased by</a:t>
          </a:r>
        </a:p>
        <a:p xmlns:a="http://schemas.openxmlformats.org/drawingml/2006/main">
          <a:pPr algn="ctr"/>
          <a:r>
            <a:rPr lang="en-US" sz="1400" b="1" dirty="0" smtClean="0">
              <a:solidFill>
                <a:srgbClr val="800000"/>
              </a:solidFill>
              <a:latin typeface="Calibri" pitchFamily="34" charset="0"/>
              <a:cs typeface="Calibri" pitchFamily="34" charset="0"/>
            </a:rPr>
            <a:t>$2,970 (24%)</a:t>
          </a:r>
          <a:endParaRPr lang="en-US" sz="1400" dirty="0">
            <a:solidFill>
              <a:srgbClr val="800000"/>
            </a:solidFill>
            <a:latin typeface="Calibri" pitchFamily="34" charset="0"/>
            <a:cs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8" tIns="45714" rIns="91428" bIns="45714" rtlCol="0"/>
          <a:lstStyle>
            <a:lvl1pPr algn="r">
              <a:defRPr sz="1200"/>
            </a:lvl1pPr>
          </a:lstStyle>
          <a:p>
            <a:fld id="{804565A8-3DE8-44F3-A4DE-F362591F40A0}" type="datetimeFigureOut">
              <a:rPr lang="en-US" smtClean="0"/>
              <a:t>4/2/2013</a:t>
            </a:fld>
            <a:endParaRPr lang="en-US" dirty="0"/>
          </a:p>
        </p:txBody>
      </p:sp>
      <p:sp>
        <p:nvSpPr>
          <p:cNvPr id="4" name="Footer Placeholder 3"/>
          <p:cNvSpPr>
            <a:spLocks noGrp="1"/>
          </p:cNvSpPr>
          <p:nvPr>
            <p:ph type="ftr" sz="quarter" idx="2"/>
          </p:nvPr>
        </p:nvSpPr>
        <p:spPr>
          <a:xfrm>
            <a:off x="0" y="8829676"/>
            <a:ext cx="3038475" cy="465138"/>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28" tIns="45714" rIns="91428" bIns="45714" rtlCol="0" anchor="b"/>
          <a:lstStyle>
            <a:lvl1pPr algn="r">
              <a:defRPr sz="1200"/>
            </a:lvl1pPr>
          </a:lstStyle>
          <a:p>
            <a:fld id="{579EE444-1690-448A-831C-DFE5EB850A23}" type="slidenum">
              <a:rPr lang="en-US" smtClean="0"/>
              <a:t>‹#›</a:t>
            </a:fld>
            <a:endParaRPr lang="en-US" dirty="0"/>
          </a:p>
        </p:txBody>
      </p:sp>
    </p:spTree>
    <p:extLst>
      <p:ext uri="{BB962C8B-B14F-4D97-AF65-F5344CB8AC3E}">
        <p14:creationId xmlns:p14="http://schemas.microsoft.com/office/powerpoint/2010/main" val="1989807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9" tIns="46580" rIns="93159" bIns="4658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9" tIns="46580" rIns="93159" bIns="46580" rtlCol="0"/>
          <a:lstStyle>
            <a:lvl1pPr algn="r">
              <a:defRPr sz="1200"/>
            </a:lvl1pPr>
          </a:lstStyle>
          <a:p>
            <a:fld id="{4CDD882B-35E3-4969-96BF-736AA9A0CBFD}" type="datetimeFigureOut">
              <a:rPr lang="en-US" smtClean="0"/>
              <a:t>4/2/2013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59" tIns="46580" rIns="93159"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9" tIns="46580" rIns="93159"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9" tIns="46580" rIns="93159"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9" tIns="46580" rIns="93159" bIns="46580" rtlCol="0" anchor="b"/>
          <a:lstStyle>
            <a:lvl1pPr algn="r">
              <a:defRPr sz="1200"/>
            </a:lvl1pPr>
          </a:lstStyle>
          <a:p>
            <a:fld id="{A334113C-CE39-432B-91E1-5EF257AA2456}" type="slidenum">
              <a:rPr lang="en-US" smtClean="0"/>
              <a:t>‹#›</a:t>
            </a:fld>
            <a:endParaRPr lang="en-US" dirty="0"/>
          </a:p>
        </p:txBody>
      </p:sp>
    </p:spTree>
    <p:extLst>
      <p:ext uri="{BB962C8B-B14F-4D97-AF65-F5344CB8AC3E}">
        <p14:creationId xmlns:p14="http://schemas.microsoft.com/office/powerpoint/2010/main" val="23965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34113C-CE39-432B-91E1-5EF257AA2456}" type="slidenum">
              <a:rPr lang="en-US" smtClean="0"/>
              <a:t>1</a:t>
            </a:fld>
            <a:endParaRPr lang="en-US" dirty="0"/>
          </a:p>
        </p:txBody>
      </p:sp>
    </p:spTree>
    <p:extLst>
      <p:ext uri="{BB962C8B-B14F-4D97-AF65-F5344CB8AC3E}">
        <p14:creationId xmlns:p14="http://schemas.microsoft.com/office/powerpoint/2010/main" val="233484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10</a:t>
            </a:fld>
            <a:endParaRPr lang="en-US" dirty="0"/>
          </a:p>
        </p:txBody>
      </p:sp>
    </p:spTree>
    <p:extLst>
      <p:ext uri="{BB962C8B-B14F-4D97-AF65-F5344CB8AC3E}">
        <p14:creationId xmlns:p14="http://schemas.microsoft.com/office/powerpoint/2010/main" val="212879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11</a:t>
            </a:fld>
            <a:endParaRPr lang="en-US" dirty="0"/>
          </a:p>
        </p:txBody>
      </p:sp>
    </p:spTree>
    <p:extLst>
      <p:ext uri="{BB962C8B-B14F-4D97-AF65-F5344CB8AC3E}">
        <p14:creationId xmlns:p14="http://schemas.microsoft.com/office/powerpoint/2010/main" val="2447495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12</a:t>
            </a:fld>
            <a:endParaRPr lang="en-US" dirty="0"/>
          </a:p>
        </p:txBody>
      </p:sp>
    </p:spTree>
    <p:extLst>
      <p:ext uri="{BB962C8B-B14F-4D97-AF65-F5344CB8AC3E}">
        <p14:creationId xmlns:p14="http://schemas.microsoft.com/office/powerpoint/2010/main" val="41897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smtClean="0"/>
              <a:t>DRAFT: NOT FOR DISTRIBUTION</a:t>
            </a:r>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smtClean="0"/>
              <a:t>DRAFT: NOT FOR DISTRIBUTION</a:t>
            </a:r>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15</a:t>
            </a:fld>
            <a:endParaRPr lang="en-US" dirty="0"/>
          </a:p>
        </p:txBody>
      </p:sp>
    </p:spTree>
    <p:extLst>
      <p:ext uri="{BB962C8B-B14F-4D97-AF65-F5344CB8AC3E}">
        <p14:creationId xmlns:p14="http://schemas.microsoft.com/office/powerpoint/2010/main" val="322644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34113C-CE39-432B-91E1-5EF257AA2456}" type="slidenum">
              <a:rPr lang="en-US" smtClean="0"/>
              <a:t>17</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83169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756645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t>19</a:t>
            </a:fld>
            <a:endParaRPr lang="en-US" dirty="0"/>
          </a:p>
        </p:txBody>
      </p:sp>
    </p:spTree>
    <p:extLst>
      <p:ext uri="{BB962C8B-B14F-4D97-AF65-F5344CB8AC3E}">
        <p14:creationId xmlns:p14="http://schemas.microsoft.com/office/powerpoint/2010/main" val="3416329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20</a:t>
            </a:fld>
            <a:endParaRPr lang="en-US" dirty="0"/>
          </a:p>
        </p:txBody>
      </p:sp>
    </p:spTree>
    <p:extLst>
      <p:ext uri="{BB962C8B-B14F-4D97-AF65-F5344CB8AC3E}">
        <p14:creationId xmlns:p14="http://schemas.microsoft.com/office/powerpoint/2010/main" val="166718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a:t>
            </a:fld>
            <a:endParaRPr lang="en-US" dirty="0"/>
          </a:p>
        </p:txBody>
      </p:sp>
    </p:spTree>
    <p:extLst>
      <p:ext uri="{BB962C8B-B14F-4D97-AF65-F5344CB8AC3E}">
        <p14:creationId xmlns:p14="http://schemas.microsoft.com/office/powerpoint/2010/main" val="3966079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21</a:t>
            </a:fld>
            <a:endParaRPr lang="en-US" dirty="0"/>
          </a:p>
        </p:txBody>
      </p:sp>
    </p:spTree>
    <p:extLst>
      <p:ext uri="{BB962C8B-B14F-4D97-AF65-F5344CB8AC3E}">
        <p14:creationId xmlns:p14="http://schemas.microsoft.com/office/powerpoint/2010/main" val="1632865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In this illustration,</a:t>
            </a:r>
            <a:r>
              <a:rPr lang="en-US" dirty="0"/>
              <a:t> </a:t>
            </a:r>
            <a:r>
              <a:rPr lang="en-US" dirty="0" smtClean="0"/>
              <a:t>an exception under AIA section 102(b)(2)(A) is shown.  </a:t>
            </a:r>
          </a:p>
          <a:p>
            <a:pPr marL="171450" indent="-171450">
              <a:buFont typeface="Arial" pitchFamily="34" charset="0"/>
              <a:buChar char="•"/>
            </a:pPr>
            <a:endParaRPr lang="en-US" dirty="0"/>
          </a:p>
          <a:p>
            <a:pPr marL="171450" indent="-171450">
              <a:buFont typeface="Arial" pitchFamily="34" charset="0"/>
              <a:buChar char="•"/>
            </a:pPr>
            <a:r>
              <a:rPr lang="en-US" dirty="0" smtClean="0"/>
              <a:t>Inventor Taylor filed a patent application claiming subject matter X on July 1, 2014 which is in the middle of the timeline.  This is the application under examination.</a:t>
            </a:r>
          </a:p>
          <a:p>
            <a:pPr marL="171450" indent="-171450">
              <a:buFont typeface="Arial" pitchFamily="34" charset="0"/>
              <a:buChar char="•"/>
            </a:pPr>
            <a:endParaRPr lang="en-US" dirty="0"/>
          </a:p>
          <a:p>
            <a:pPr marL="171450" indent="-171450">
              <a:buFont typeface="Arial" pitchFamily="34" charset="0"/>
              <a:buChar char="•"/>
            </a:pPr>
            <a:r>
              <a:rPr lang="en-US" dirty="0" smtClean="0"/>
              <a:t>We are considering using Smith as a reference.</a:t>
            </a:r>
          </a:p>
          <a:p>
            <a:pPr marL="171450" indent="-171450">
              <a:buFont typeface="Arial" pitchFamily="34" charset="0"/>
              <a:buChar char="•"/>
            </a:pPr>
            <a:endParaRPr lang="en-US" dirty="0"/>
          </a:p>
          <a:p>
            <a:pPr marL="171450" indent="-171450">
              <a:buFont typeface="Arial" pitchFamily="34" charset="0"/>
              <a:buChar char="•"/>
            </a:pPr>
            <a:r>
              <a:rPr lang="en-US" dirty="0" smtClean="0"/>
              <a:t>Three months earlier, Smith filed a patent application disclosing subject matter X.  Smith’s patent application published on October 1, 2015, well after Inventor Taylor’s patent application filing.</a:t>
            </a:r>
          </a:p>
          <a:p>
            <a:pPr marL="171450" indent="-171450">
              <a:buFont typeface="Arial" pitchFamily="34" charset="0"/>
              <a:buChar char="•"/>
            </a:pPr>
            <a:endParaRPr lang="en-US" dirty="0"/>
          </a:p>
          <a:p>
            <a:pPr marL="171450" indent="-171450">
              <a:buFont typeface="Arial" pitchFamily="34" charset="0"/>
              <a:buChar char="•"/>
            </a:pPr>
            <a:r>
              <a:rPr lang="en-US" dirty="0" smtClean="0"/>
              <a:t>Smith’s patent application publication was “effectively filed” on April 1, 2014—the filing date of Smith’s application.</a:t>
            </a:r>
          </a:p>
          <a:p>
            <a:pPr marL="171450" indent="-171450">
              <a:buFont typeface="Arial" pitchFamily="34" charset="0"/>
              <a:buChar char="•"/>
            </a:pPr>
            <a:endParaRPr lang="en-US" dirty="0"/>
          </a:p>
          <a:p>
            <a:pPr marL="171450" indent="-171450">
              <a:buFont typeface="Arial" pitchFamily="34" charset="0"/>
              <a:buChar char="•"/>
            </a:pPr>
            <a:r>
              <a:rPr lang="en-US" dirty="0" smtClean="0"/>
              <a:t>Because Smith’s patent application publication was “effectively filed” before the effective filing date of Taylor’s application, Smith’s patent application publication is available as prior art under AIA section 102(a)(2), the yellow box.</a:t>
            </a:r>
          </a:p>
          <a:p>
            <a:pPr marL="171450" indent="-171450">
              <a:buFont typeface="Arial" pitchFamily="34" charset="0"/>
              <a:buChar char="•"/>
            </a:pPr>
            <a:endParaRPr lang="en-US" dirty="0"/>
          </a:p>
          <a:p>
            <a:pPr marL="171450" indent="-171450">
              <a:buFont typeface="Arial" pitchFamily="34" charset="0"/>
              <a:buChar char="•"/>
            </a:pPr>
            <a:r>
              <a:rPr lang="en-US" dirty="0" smtClean="0"/>
              <a:t>An exception applies under AIA section 102(b)(2)(A) when evidence </a:t>
            </a:r>
            <a:r>
              <a:rPr lang="en-US" dirty="0"/>
              <a:t>is </a:t>
            </a:r>
            <a:r>
              <a:rPr lang="en-US" dirty="0" smtClean="0"/>
              <a:t>in the record that </a:t>
            </a:r>
            <a:r>
              <a:rPr lang="en-US" dirty="0"/>
              <a:t>Smith obtained  subject matter X from Inventor Taylor, then Smith’s publication would not be available as prior art because of the exception under AIA section 102(b</a:t>
            </a:r>
            <a:r>
              <a:rPr lang="en-US" dirty="0" smtClean="0"/>
              <a:t>)(2)(</a:t>
            </a:r>
            <a:r>
              <a:rPr lang="en-US" dirty="0"/>
              <a:t>A), the first </a:t>
            </a:r>
            <a:r>
              <a:rPr lang="en-US" dirty="0" smtClean="0"/>
              <a:t>orange box </a:t>
            </a:r>
            <a:r>
              <a:rPr lang="en-US" dirty="0"/>
              <a:t>on your chart.   Normally, this evidence will be provided in response to the examiner making the rejection</a:t>
            </a:r>
            <a:r>
              <a:rPr lang="en-US" dirty="0" smtClean="0"/>
              <a:t>.</a:t>
            </a:r>
          </a:p>
        </p:txBody>
      </p:sp>
      <p:sp>
        <p:nvSpPr>
          <p:cNvPr id="4" name="Slide Number Placeholder 3"/>
          <p:cNvSpPr>
            <a:spLocks noGrp="1"/>
          </p:cNvSpPr>
          <p:nvPr>
            <p:ph type="sldNum" sz="quarter" idx="10"/>
          </p:nvPr>
        </p:nvSpPr>
        <p:spPr/>
        <p:txBody>
          <a:bodyPr/>
          <a:lstStyle/>
          <a:p>
            <a:fld id="{A334113C-CE39-432B-91E1-5EF257AA2456}" type="slidenum">
              <a:rPr lang="en-US" smtClean="0"/>
              <a:t>22</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23</a:t>
            </a:fld>
            <a:endParaRPr lang="en-US" dirty="0"/>
          </a:p>
        </p:txBody>
      </p:sp>
    </p:spTree>
    <p:extLst>
      <p:ext uri="{BB962C8B-B14F-4D97-AF65-F5344CB8AC3E}">
        <p14:creationId xmlns:p14="http://schemas.microsoft.com/office/powerpoint/2010/main" val="3237460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34113C-CE39-432B-91E1-5EF257AA2456}" type="slidenum">
              <a:rPr lang="en-US" smtClean="0"/>
              <a:t>24</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25</a:t>
            </a:fld>
            <a:endParaRPr lang="en-US" dirty="0"/>
          </a:p>
        </p:txBody>
      </p:sp>
    </p:spTree>
    <p:extLst>
      <p:ext uri="{BB962C8B-B14F-4D97-AF65-F5344CB8AC3E}">
        <p14:creationId xmlns:p14="http://schemas.microsoft.com/office/powerpoint/2010/main" val="387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26</a:t>
            </a:fld>
            <a:endParaRPr lang="en-US" dirty="0"/>
          </a:p>
        </p:txBody>
      </p:sp>
    </p:spTree>
    <p:extLst>
      <p:ext uri="{BB962C8B-B14F-4D97-AF65-F5344CB8AC3E}">
        <p14:creationId xmlns:p14="http://schemas.microsoft.com/office/powerpoint/2010/main" val="2959401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34113C-CE39-432B-91E1-5EF257AA2456}" type="slidenum">
              <a:rPr lang="en-US" smtClean="0"/>
              <a:t>27</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30661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28</a:t>
            </a:fld>
            <a:endParaRPr lang="en-US" dirty="0"/>
          </a:p>
        </p:txBody>
      </p:sp>
    </p:spTree>
    <p:extLst>
      <p:ext uri="{BB962C8B-B14F-4D97-AF65-F5344CB8AC3E}">
        <p14:creationId xmlns:p14="http://schemas.microsoft.com/office/powerpoint/2010/main" val="248350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29</a:t>
            </a:fld>
            <a:endParaRPr lang="en-US" dirty="0"/>
          </a:p>
        </p:txBody>
      </p:sp>
    </p:spTree>
    <p:extLst>
      <p:ext uri="{BB962C8B-B14F-4D97-AF65-F5344CB8AC3E}">
        <p14:creationId xmlns:p14="http://schemas.microsoft.com/office/powerpoint/2010/main" val="160716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30</a:t>
            </a:fld>
            <a:endParaRPr lang="en-US" dirty="0"/>
          </a:p>
        </p:txBody>
      </p:sp>
    </p:spTree>
    <p:extLst>
      <p:ext uri="{BB962C8B-B14F-4D97-AF65-F5344CB8AC3E}">
        <p14:creationId xmlns:p14="http://schemas.microsoft.com/office/powerpoint/2010/main" val="16071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3</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31</a:t>
            </a:fld>
            <a:endParaRPr lang="en-US" dirty="0"/>
          </a:p>
        </p:txBody>
      </p:sp>
    </p:spTree>
    <p:extLst>
      <p:ext uri="{BB962C8B-B14F-4D97-AF65-F5344CB8AC3E}">
        <p14:creationId xmlns:p14="http://schemas.microsoft.com/office/powerpoint/2010/main" val="160716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32</a:t>
            </a:fld>
            <a:endParaRPr lang="en-US" dirty="0"/>
          </a:p>
        </p:txBody>
      </p:sp>
    </p:spTree>
    <p:extLst>
      <p:ext uri="{BB962C8B-B14F-4D97-AF65-F5344CB8AC3E}">
        <p14:creationId xmlns:p14="http://schemas.microsoft.com/office/powerpoint/2010/main" val="640387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33</a:t>
            </a:fld>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34</a:t>
            </a:fld>
            <a:endParaRPr lang="en-US" dirty="0"/>
          </a:p>
        </p:txBody>
      </p:sp>
    </p:spTree>
    <p:extLst>
      <p:ext uri="{BB962C8B-B14F-4D97-AF65-F5344CB8AC3E}">
        <p14:creationId xmlns:p14="http://schemas.microsoft.com/office/powerpoint/2010/main" val="112027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35</a:t>
            </a:fld>
            <a:endParaRPr lang="en-US" dirty="0"/>
          </a:p>
        </p:txBody>
      </p:sp>
    </p:spTree>
    <p:extLst>
      <p:ext uri="{BB962C8B-B14F-4D97-AF65-F5344CB8AC3E}">
        <p14:creationId xmlns:p14="http://schemas.microsoft.com/office/powerpoint/2010/main" val="634723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36</a:t>
            </a:fld>
            <a:endParaRPr lang="en-US" dirty="0"/>
          </a:p>
        </p:txBody>
      </p:sp>
    </p:spTree>
    <p:extLst>
      <p:ext uri="{BB962C8B-B14F-4D97-AF65-F5344CB8AC3E}">
        <p14:creationId xmlns:p14="http://schemas.microsoft.com/office/powerpoint/2010/main" val="2569180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34113C-CE39-432B-91E1-5EF257AA2456}" type="slidenum">
              <a:rPr lang="en-US" smtClean="0"/>
              <a:t>37</a:t>
            </a:fld>
            <a:endParaRPr lang="en-US" dirty="0"/>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8114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42</a:t>
            </a:fld>
            <a:endParaRPr lang="en-US" dirty="0"/>
          </a:p>
        </p:txBody>
      </p:sp>
    </p:spTree>
    <p:extLst>
      <p:ext uri="{BB962C8B-B14F-4D97-AF65-F5344CB8AC3E}">
        <p14:creationId xmlns:p14="http://schemas.microsoft.com/office/powerpoint/2010/main" val="3912434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334113C-CE39-432B-91E1-5EF257AA2456}" type="slidenum">
              <a:rPr lang="en-US" smtClean="0"/>
              <a:t>43</a:t>
            </a:fld>
            <a:endParaRPr lang="en-US" dirty="0"/>
          </a:p>
        </p:txBody>
      </p:sp>
    </p:spTree>
    <p:extLst>
      <p:ext uri="{BB962C8B-B14F-4D97-AF65-F5344CB8AC3E}">
        <p14:creationId xmlns:p14="http://schemas.microsoft.com/office/powerpoint/2010/main" val="1041668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44</a:t>
            </a:fld>
            <a:endParaRPr lang="en-US" dirty="0"/>
          </a:p>
        </p:txBody>
      </p:sp>
    </p:spTree>
    <p:extLst>
      <p:ext uri="{BB962C8B-B14F-4D97-AF65-F5344CB8AC3E}">
        <p14:creationId xmlns:p14="http://schemas.microsoft.com/office/powerpoint/2010/main" val="391825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a:t>
            </a:fld>
            <a:endParaRPr lang="en-US" dirty="0"/>
          </a:p>
        </p:txBody>
      </p:sp>
    </p:spTree>
    <p:extLst>
      <p:ext uri="{BB962C8B-B14F-4D97-AF65-F5344CB8AC3E}">
        <p14:creationId xmlns:p14="http://schemas.microsoft.com/office/powerpoint/2010/main" val="1611889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928360" cy="4652010"/>
          </a:xfrm>
        </p:spPr>
        <p:txBody>
          <a:bodyPr/>
          <a:lstStyle/>
          <a:p>
            <a:pPr marL="171450" indent="-171450">
              <a:buFont typeface="Arial" pitchFamily="34" charset="0"/>
              <a:buChar char="•"/>
            </a:pPr>
            <a:endParaRPr lang="en-US" sz="1100"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45</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21187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46</a:t>
            </a:fld>
            <a:endParaRPr lang="en-US" dirty="0"/>
          </a:p>
        </p:txBody>
      </p:sp>
    </p:spTree>
    <p:extLst>
      <p:ext uri="{BB962C8B-B14F-4D97-AF65-F5344CB8AC3E}">
        <p14:creationId xmlns:p14="http://schemas.microsoft.com/office/powerpoint/2010/main" val="3359410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39F35-5420-4062-912E-1DE428DCE4DC}" type="slidenum">
              <a:rPr lang="en-US"/>
              <a:pPr/>
              <a:t>47</a:t>
            </a:fld>
            <a:endParaRPr lang="en-US" dirty="0"/>
          </a:p>
        </p:txBody>
      </p:sp>
      <p:sp>
        <p:nvSpPr>
          <p:cNvPr id="2861058" name="Rectangle 2"/>
          <p:cNvSpPr>
            <a:spLocks noGrp="1" noRot="1" noChangeAspect="1" noChangeArrowheads="1" noTextEdit="1"/>
          </p:cNvSpPr>
          <p:nvPr>
            <p:ph type="sldImg"/>
          </p:nvPr>
        </p:nvSpPr>
        <p:spPr>
          <a:ln/>
        </p:spPr>
      </p:sp>
      <p:sp>
        <p:nvSpPr>
          <p:cNvPr id="2861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1468E3-24F0-4C8C-8680-EFF90AAFD38D}" type="slidenum">
              <a:rPr lang="en-US" smtClean="0"/>
              <a:t>48</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68894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1468E3-24F0-4C8C-8680-EFF90AAFD38D}" type="slidenum">
              <a:rPr lang="en-US" smtClean="0"/>
              <a:t>49</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68894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468E3-24F0-4C8C-8680-EFF90AAFD38D}" type="slidenum">
              <a:rPr lang="en-US" smtClean="0"/>
              <a:t>50</a:t>
            </a:fld>
            <a:endParaRPr lang="en-US" dirty="0"/>
          </a:p>
        </p:txBody>
      </p:sp>
    </p:spTree>
    <p:extLst>
      <p:ext uri="{BB962C8B-B14F-4D97-AF65-F5344CB8AC3E}">
        <p14:creationId xmlns:p14="http://schemas.microsoft.com/office/powerpoint/2010/main" val="1531510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210E0A-DD31-4AFC-8E25-F7AA333F8A79}" type="slidenum">
              <a:rPr lang="en-US" smtClean="0"/>
              <a:pPr>
                <a:defRPr/>
              </a:pPr>
              <a:t>51</a:t>
            </a:fld>
            <a:endParaRPr lang="en-US" dirty="0"/>
          </a:p>
        </p:txBody>
      </p:sp>
    </p:spTree>
    <p:extLst>
      <p:ext uri="{BB962C8B-B14F-4D97-AF65-F5344CB8AC3E}">
        <p14:creationId xmlns:p14="http://schemas.microsoft.com/office/powerpoint/2010/main" val="2749126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1468E3-24F0-4C8C-8680-EFF90AAFD38D}" type="slidenum">
              <a:rPr lang="en-US" smtClean="0"/>
              <a:t>52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581130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468E3-24F0-4C8C-8680-EFF90AAFD38D}" type="slidenum">
              <a:rPr lang="en-US" smtClean="0"/>
              <a:t>55</a:t>
            </a:fld>
            <a:endParaRPr lang="en-US" dirty="0"/>
          </a:p>
        </p:txBody>
      </p:sp>
    </p:spTree>
    <p:extLst>
      <p:ext uri="{BB962C8B-B14F-4D97-AF65-F5344CB8AC3E}">
        <p14:creationId xmlns:p14="http://schemas.microsoft.com/office/powerpoint/2010/main" val="1885586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56</a:t>
            </a:fld>
            <a:endParaRPr lang="en-US" dirty="0"/>
          </a:p>
        </p:txBody>
      </p:sp>
    </p:spTree>
    <p:extLst>
      <p:ext uri="{BB962C8B-B14F-4D97-AF65-F5344CB8AC3E}">
        <p14:creationId xmlns:p14="http://schemas.microsoft.com/office/powerpoint/2010/main" val="809978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5</a:t>
            </a:fld>
            <a:endParaRPr lang="en-US" dirty="0"/>
          </a:p>
        </p:txBody>
      </p:sp>
    </p:spTree>
    <p:extLst>
      <p:ext uri="{BB962C8B-B14F-4D97-AF65-F5344CB8AC3E}">
        <p14:creationId xmlns:p14="http://schemas.microsoft.com/office/powerpoint/2010/main" val="387877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6</a:t>
            </a:fld>
            <a:endParaRPr lang="en-US" dirty="0"/>
          </a:p>
        </p:txBody>
      </p:sp>
    </p:spTree>
    <p:extLst>
      <p:ext uri="{BB962C8B-B14F-4D97-AF65-F5344CB8AC3E}">
        <p14:creationId xmlns:p14="http://schemas.microsoft.com/office/powerpoint/2010/main" val="148852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334113C-CE39-432B-91E1-5EF257AA2456}" type="slidenum">
              <a:rPr lang="en-US" smtClean="0"/>
              <a:t>7</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6960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4113C-CE39-432B-91E1-5EF257AA2456}" type="slidenum">
              <a:rPr lang="en-US" smtClean="0"/>
              <a:t>8</a:t>
            </a:fld>
            <a:endParaRPr lang="en-US" dirty="0"/>
          </a:p>
        </p:txBody>
      </p:sp>
    </p:spTree>
    <p:extLst>
      <p:ext uri="{BB962C8B-B14F-4D97-AF65-F5344CB8AC3E}">
        <p14:creationId xmlns:p14="http://schemas.microsoft.com/office/powerpoint/2010/main" val="1756645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b="1" dirty="0" smtClean="0"/>
          </a:p>
        </p:txBody>
      </p:sp>
      <p:sp>
        <p:nvSpPr>
          <p:cNvPr id="4" name="Slide Number Placeholder 3"/>
          <p:cNvSpPr>
            <a:spLocks noGrp="1"/>
          </p:cNvSpPr>
          <p:nvPr>
            <p:ph type="sldNum" sz="quarter" idx="10"/>
          </p:nvPr>
        </p:nvSpPr>
        <p:spPr/>
        <p:txBody>
          <a:bodyPr/>
          <a:lstStyle/>
          <a:p>
            <a:fld id="{A334113C-CE39-432B-91E1-5EF257AA2456}" type="slidenum">
              <a:rPr lang="en-US" smtClean="0"/>
              <a:t>9</a:t>
            </a:fld>
            <a:endParaRPr lang="en-US" dirty="0"/>
          </a:p>
        </p:txBody>
      </p:sp>
    </p:spTree>
    <p:extLst>
      <p:ext uri="{BB962C8B-B14F-4D97-AF65-F5344CB8AC3E}">
        <p14:creationId xmlns:p14="http://schemas.microsoft.com/office/powerpoint/2010/main" val="1090349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sz="3800" b="1"/>
            </a:lvl1pPr>
          </a:lstStyle>
          <a:p>
            <a:r>
              <a:rPr lang="en-US" dirty="0" smtClean="0"/>
              <a:t>Click to edit Master title style</a:t>
            </a:r>
            <a:endParaRPr lang="fr-CA" dirty="0"/>
          </a:p>
        </p:txBody>
      </p:sp>
      <p:sp>
        <p:nvSpPr>
          <p:cNvPr id="3" name="Sous-titre 2"/>
          <p:cNvSpPr>
            <a:spLocks noGrp="1"/>
          </p:cNvSpPr>
          <p:nvPr>
            <p:ph type="subTitle" idx="1"/>
          </p:nvPr>
        </p:nvSpPr>
        <p:spPr>
          <a:xfrm>
            <a:off x="1371600" y="4267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fr-CA" dirty="0"/>
          </a:p>
        </p:txBody>
      </p:sp>
      <p:sp>
        <p:nvSpPr>
          <p:cNvPr id="4" name="Rectangle 4"/>
          <p:cNvSpPr>
            <a:spLocks noGrp="1" noChangeArrowheads="1"/>
          </p:cNvSpPr>
          <p:nvPr>
            <p:ph type="dt" sz="half" idx="10"/>
          </p:nvPr>
        </p:nvSpPr>
        <p:spPr/>
        <p:txBody>
          <a:bodyPr/>
          <a:lstStyle>
            <a:lvl1pPr>
              <a:defRPr smtClean="0"/>
            </a:lvl1pPr>
          </a:lstStyle>
          <a:p>
            <a:pPr>
              <a:defRPr/>
            </a:pPr>
            <a:fld id="{3F5FB87A-04A2-45EB-84AB-9680FC68EE4A}"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p:txBody>
          <a:bodyPr/>
          <a:lstStyle>
            <a:lvl1pPr>
              <a:defRPr sz="1200" smtClean="0"/>
            </a:lvl1pPr>
          </a:lstStyle>
          <a:p>
            <a:pPr>
              <a:defRPr/>
            </a:pPr>
            <a:fld id="{D811F31F-B81F-4B55-A1FC-51083BA4204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125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F80648E-1AE0-4A03-9786-396C2DB8173C}"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25437F-687A-4766-AA2D-D640EED6DDE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8701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4C04AC8E-9481-4767-A770-D403BDAE7B9F}"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CF98C2-0B2C-4C8B-9550-E367A57AA1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967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C6AB4740-16F5-4E57-A447-AD2AC5593365}" type="datetime1">
              <a:rPr lang="en-US"/>
              <a:pPr>
                <a:defRPr/>
              </a:pPr>
              <a:t>4/2/2013</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37332070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B1EB693-8542-45A3-B521-B55E9D366C76}"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14344095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FCBC53FB-173B-421A-A36B-2CD98118FFB3}"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403342273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1DB8D82F-A18F-417E-BB4E-254A868A29F8}"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32494722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9F90DFF-0711-4F15-9DC5-4A0DC8038668}" type="datetime1">
              <a:rPr lang="en-US"/>
              <a:pPr>
                <a:defRPr/>
              </a:pPr>
              <a:t>4/2/2013</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10401316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4E8A2D83-DC41-46E6-A5E3-939D506F1195}" type="datetime1">
              <a:rPr lang="en-US"/>
              <a:pPr>
                <a:defRPr/>
              </a:pPr>
              <a:t>4/2/2013</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4203172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AAD10CB0-DA80-4B0A-BDC8-5CD50CEB5C51}" type="datetime1">
              <a:rPr lang="en-US"/>
              <a:pPr>
                <a:defRPr/>
              </a:pPr>
              <a:t>4/2/2013</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22612560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C19711A9-6818-4487-9301-9B13F6C5AFA7}"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1867425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1"/>
            </a:lvl1pPr>
          </a:lstStyle>
          <a:p>
            <a:r>
              <a:rPr lang="en-US" dirty="0" smtClean="0"/>
              <a:t>Click to edit Master title style</a:t>
            </a:r>
            <a:endParaRPr lang="fr-CA" dirty="0"/>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fld id="{B77C95DF-C217-422F-AC3F-8DA0B58A9C57}"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D8556-608C-4ABA-8052-2B1073A298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0351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6F855B46-C6BC-428A-8E95-A86434598F48}"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13745416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5511B3EC-D7E8-42BB-9C51-1C33CCA732CD}"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0244705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752C291-0DAD-4EA8-9CE4-D7144C4991C2}" type="datetime1">
              <a:rPr lang="en-US"/>
              <a:pPr>
                <a:defRPr/>
              </a:pPr>
              <a:t>4/2/2013</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39411679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4D47868D-BF1E-45D0-AD76-B0F0E944FE55}" type="datetime1">
              <a:rPr lang="en-US"/>
              <a:pPr>
                <a:defRPr/>
              </a:pPr>
              <a:t>4/2/2013</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14285828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0D563CE1-A7B7-4EDA-91CA-82F7C652D855}" type="datetime1">
              <a:rPr lang="en-US">
                <a:solidFill>
                  <a:srgbClr val="273C56"/>
                </a:solidFill>
              </a:rPr>
              <a:pPr/>
              <a:t>4/2/2013</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0CA60739-82E1-48A6-8B63-BB79F5A00B7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8228728"/>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2E7EF2-3B18-4677-91BE-478251FA3323}"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E653B01B-1BF5-481E-84A8-6869287B5AC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4494779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F17D753-6385-478A-A4D7-1AC9312690E0}"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CD82837-3D7C-48A0-807B-8490EE8660AB}"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79993818"/>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20BB94-7053-4B8D-941C-B62B62000EE7}"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4A58A5ED-9BCD-4087-8D89-0782AC199FA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151114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CF80F8F-9045-4043-BF4D-DA15BFE225EF}" type="datetime1">
              <a:rPr lang="en-US">
                <a:solidFill>
                  <a:srgbClr val="273C56"/>
                </a:solidFill>
              </a:rPr>
              <a:pPr/>
              <a:t>4/2/2013</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FDC9BA2E-65FD-4FC2-B4EB-DC4F3133E747}"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70676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186DFDC-4AAA-4213-920D-C2D7258C99AE}" type="datetime1">
              <a:rPr lang="en-US">
                <a:solidFill>
                  <a:srgbClr val="273C56"/>
                </a:solidFill>
              </a:rPr>
              <a:pPr/>
              <a:t>4/2/2013</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6B5E238E-E84F-447C-9CEA-23D77358A449}"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070100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546571E-00E0-413F-860D-C32A80D6EFC8}" type="datetime1">
              <a:rPr lang="en-US" smtClean="0">
                <a:solidFill>
                  <a:prstClr val="black"/>
                </a:solidFill>
              </a:rPr>
              <a:t>4/2/2013</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1571C-7450-4178-B38E-FB18106BE33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86995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BF5640E-31E1-4652-B76E-902D25697639}" type="datetime1">
              <a:rPr lang="en-US">
                <a:solidFill>
                  <a:srgbClr val="273C56"/>
                </a:solidFill>
              </a:rPr>
              <a:pPr/>
              <a:t>4/2/2013</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2D0D57C-8D2F-4FE2-B780-008616B3496C}"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82617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2B12AB-9C0E-47AC-8B67-42783DB572DB}"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AE0A0F6E-74B6-4522-8C23-4A40F1CE277F}"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59659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4C2C02-A026-4BF4-8955-965DBAEA25AF}"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005127BF-CDB5-4A38-ADAF-81F28515BF9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81665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FC03-459A-4250-BE25-CFDC5A050347}"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367A21E7-8042-4C94-B90A-445AF6FD20BA}"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53518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5DBC640-EA8E-4F3F-932C-C11121EDC2BD}" type="datetime1">
              <a:rPr lang="en-US">
                <a:solidFill>
                  <a:srgbClr val="273C56"/>
                </a:solidFill>
              </a:rPr>
              <a:pPr/>
              <a:t>4/2/2013</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B09D1C10-5734-411A-BA73-811C975303A5}"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48460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1905000" cy="457200"/>
          </a:xfrm>
        </p:spPr>
        <p:txBody>
          <a:bodyPr/>
          <a:lstStyle>
            <a:lvl1pPr>
              <a:defRPr/>
            </a:lvl1pPr>
          </a:lstStyle>
          <a:p>
            <a:fld id="{7203F23B-ABDC-4085-BA8E-8CBF09C0BBBD}" type="datetime1">
              <a:rPr lang="en-US">
                <a:solidFill>
                  <a:srgbClr val="273C56"/>
                </a:solidFill>
              </a:rPr>
              <a:pPr/>
              <a:t>4/2/2013</a:t>
            </a:fld>
            <a:endParaRPr lang="en-US" dirty="0">
              <a:solidFill>
                <a:srgbClr val="273C56"/>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a:xfrm>
            <a:off x="7086600" y="6324600"/>
            <a:ext cx="1905000" cy="457200"/>
          </a:xfrm>
        </p:spPr>
        <p:txBody>
          <a:bodyPr/>
          <a:lstStyle>
            <a:lvl1pPr>
              <a:defRPr/>
            </a:lvl1pPr>
          </a:lstStyle>
          <a:p>
            <a:fld id="{6A9BAE2F-92C8-4144-969A-569BE3D1D648}" type="slidenum">
              <a:rPr lang="en-US">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5003549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fld id="{10828CCD-B6E9-46C2-8E5A-B4C57EE16112}" type="datetime1">
              <a:rPr lang="en-US" smtClean="0">
                <a:solidFill>
                  <a:prstClr val="black"/>
                </a:solidFill>
              </a:rPr>
              <a:t>4/2/2013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6E48E6-1B7E-408D-AE2D-E40BA52E70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4454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fld id="{9B93D222-B137-4D01-9F5D-C18AD8433DA5}" type="datetime1">
              <a:rPr lang="en-US" smtClean="0">
                <a:solidFill>
                  <a:prstClr val="black"/>
                </a:solidFill>
              </a:rPr>
              <a:t>4/2/2013</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27F36F-D837-4196-B6A9-A1C1FFD65C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177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fld id="{D1E66294-1BA1-445D-8DF9-379E3F394F86}" type="datetime1">
              <a:rPr lang="en-US" smtClean="0">
                <a:solidFill>
                  <a:prstClr val="black"/>
                </a:solidFill>
              </a:rPr>
              <a:t>4/2/2013</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65FC00-4A26-4CAE-B713-3E52DCA77FC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8794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A60E86-75A5-41CF-AF9C-2977C268641D}" type="datetime1">
              <a:rPr lang="en-US" smtClean="0">
                <a:solidFill>
                  <a:prstClr val="black"/>
                </a:solidFill>
              </a:rPr>
              <a:t>4/2/2013</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388370-B8B9-4502-B114-A9D84E2C4C4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09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6C47E0-2216-4DD5-99F4-A4F188B2216A}" type="datetime1">
              <a:rPr lang="en-US" smtClean="0">
                <a:solidFill>
                  <a:prstClr val="black"/>
                </a:solidFill>
              </a:rPr>
              <a:t>4/2/2013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7018BD-A453-4B4B-B8DE-F07B0A8E720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920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35D3E7-A4F6-41BF-B6F6-6A2F6B7422D8}" type="datetime1">
              <a:rPr lang="en-US" smtClean="0">
                <a:solidFill>
                  <a:prstClr val="black"/>
                </a:solidFill>
              </a:rPr>
              <a:t>4/2/2013</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F674D0-A25E-4FF3-A4EF-17C617377FD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8826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74A6434B-F23A-4B33-8AC3-94DDEB5CA9EA}" type="datetime1">
              <a:rPr lang="en-US" smtClean="0">
                <a:solidFill>
                  <a:prstClr val="black"/>
                </a:solidFill>
                <a:latin typeface="Arial" charset="0"/>
              </a:rPr>
              <a:t>4/2/2013</a:t>
            </a:fld>
            <a:endParaRPr lang="en-US" dirty="0">
              <a:solidFill>
                <a:prstClr val="black"/>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prstClr val="black"/>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fontAlgn="base">
              <a:spcBef>
                <a:spcPct val="0"/>
              </a:spcBef>
              <a:spcAft>
                <a:spcPct val="0"/>
              </a:spcAft>
              <a:defRPr/>
            </a:pPr>
            <a:fld id="{5AD5B57A-174B-473B-A537-7AEE02479D50}"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spTree>
    <p:extLst>
      <p:ext uri="{BB962C8B-B14F-4D97-AF65-F5344CB8AC3E}">
        <p14:creationId xmlns:p14="http://schemas.microsoft.com/office/powerpoint/2010/main" val="32313335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800">
          <a:solidFill>
            <a:schemeClr val="tx2"/>
          </a:solidFill>
          <a:latin typeface="+mj-lt"/>
          <a:ea typeface="+mj-ea"/>
          <a:cs typeface="+mj-cs"/>
        </a:defRPr>
      </a:lvl1pPr>
      <a:lvl2pPr algn="ctr" rtl="0" eaLnBrk="1" fontAlgn="base" hangingPunct="1">
        <a:spcBef>
          <a:spcPct val="0"/>
        </a:spcBef>
        <a:spcAft>
          <a:spcPct val="0"/>
        </a:spcAft>
        <a:defRPr sz="3800">
          <a:solidFill>
            <a:schemeClr val="tx2"/>
          </a:solidFill>
          <a:latin typeface="Georgia" pitchFamily="18" charset="0"/>
        </a:defRPr>
      </a:lvl2pPr>
      <a:lvl3pPr algn="ctr" rtl="0" eaLnBrk="1" fontAlgn="base" hangingPunct="1">
        <a:spcBef>
          <a:spcPct val="0"/>
        </a:spcBef>
        <a:spcAft>
          <a:spcPct val="0"/>
        </a:spcAft>
        <a:defRPr sz="3800">
          <a:solidFill>
            <a:schemeClr val="tx2"/>
          </a:solidFill>
          <a:latin typeface="Georgia" pitchFamily="18" charset="0"/>
        </a:defRPr>
      </a:lvl3pPr>
      <a:lvl4pPr algn="ctr" rtl="0" eaLnBrk="1" fontAlgn="base" hangingPunct="1">
        <a:spcBef>
          <a:spcPct val="0"/>
        </a:spcBef>
        <a:spcAft>
          <a:spcPct val="0"/>
        </a:spcAft>
        <a:defRPr sz="3800">
          <a:solidFill>
            <a:schemeClr val="tx2"/>
          </a:solidFill>
          <a:latin typeface="Georgia" pitchFamily="18" charset="0"/>
        </a:defRPr>
      </a:lvl4pPr>
      <a:lvl5pPr algn="ctr" rtl="0" eaLnBrk="1" fontAlgn="base" hangingPunct="1">
        <a:spcBef>
          <a:spcPct val="0"/>
        </a:spcBef>
        <a:spcAft>
          <a:spcPct val="0"/>
        </a:spcAft>
        <a:defRPr sz="3800">
          <a:solidFill>
            <a:schemeClr val="tx2"/>
          </a:solidFill>
          <a:latin typeface="Georgia" pitchFamily="18"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99307218-4514-4BA7-82E7-6ADDF7EB2C79}" type="datetime1">
              <a:rPr lang="en-US"/>
              <a:pPr fontAlgn="base">
                <a:spcBef>
                  <a:spcPct val="0"/>
                </a:spcBef>
                <a:spcAft>
                  <a:spcPct val="0"/>
                </a:spcAft>
                <a:defRPr/>
              </a:pPr>
              <a:t>4/2/2013</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78183144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p:transition/>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pPr fontAlgn="base">
              <a:spcBef>
                <a:spcPct val="0"/>
              </a:spcBef>
              <a:spcAft>
                <a:spcPct val="0"/>
              </a:spcAft>
            </a:pPr>
            <a:fld id="{3AA1AEC5-901C-495B-A072-7EAC42B0A7ED}" type="datetime1">
              <a:rPr lang="en-US">
                <a:solidFill>
                  <a:srgbClr val="273C56"/>
                </a:solidFill>
                <a:cs typeface="Arial" charset="0"/>
              </a:rPr>
              <a:pPr fontAlgn="base">
                <a:spcBef>
                  <a:spcPct val="0"/>
                </a:spcBef>
                <a:spcAft>
                  <a:spcPct val="0"/>
                </a:spcAft>
              </a:pPr>
              <a:t>4/2/2013</a:t>
            </a:fld>
            <a:endParaRPr lang="en-US" dirty="0">
              <a:solidFill>
                <a:srgbClr val="273C56"/>
              </a:solidFill>
              <a:cs typeface="Arial" charset="0"/>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pPr fontAlgn="base">
              <a:spcBef>
                <a:spcPct val="0"/>
              </a:spcBef>
              <a:spcAft>
                <a:spcPct val="0"/>
              </a:spcAft>
            </a:pPr>
            <a:endParaRPr lang="en-US" dirty="0">
              <a:solidFill>
                <a:srgbClr val="273C56"/>
              </a:solidFill>
              <a:cs typeface="Arial" charset="0"/>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pPr fontAlgn="base">
              <a:spcBef>
                <a:spcPct val="0"/>
              </a:spcBef>
              <a:spcAft>
                <a:spcPct val="0"/>
              </a:spcAft>
            </a:pPr>
            <a:fld id="{323C0F6D-F418-4ED6-9E07-8D258D777C92}" type="slidenum">
              <a:rPr lang="en-US">
                <a:solidFill>
                  <a:srgbClr val="273C56"/>
                </a:solidFill>
                <a:cs typeface="Arial" charset="0"/>
              </a:rPr>
              <a:pPr fontAlgn="base">
                <a:spcBef>
                  <a:spcPct val="0"/>
                </a:spcBef>
                <a:spcAft>
                  <a:spcPct val="0"/>
                </a:spcAft>
              </a:pPr>
              <a:t>‹#›</a:t>
            </a:fld>
            <a:endParaRPr lang="en-US" dirty="0">
              <a:solidFill>
                <a:srgbClr val="273C56"/>
              </a:solidFill>
              <a:cs typeface="Arial" charset="0"/>
            </a:endParaRPr>
          </a:p>
        </p:txBody>
      </p:sp>
    </p:spTree>
    <p:extLst>
      <p:ext uri="{BB962C8B-B14F-4D97-AF65-F5344CB8AC3E}">
        <p14:creationId xmlns:p14="http://schemas.microsoft.com/office/powerpoint/2010/main" val="406237989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ransition/>
  <p:timing>
    <p:tnLst>
      <p:par>
        <p:cTn id="1" dur="indefinite" restart="never" nodeType="tmRoot"/>
      </p:par>
    </p:tnLst>
  </p:timing>
  <p:hf hdr="0" ft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Helvetica" pitchFamily="34" charset="0"/>
        </a:defRPr>
      </a:lvl2pPr>
      <a:lvl3pPr algn="l" rtl="0" fontAlgn="base">
        <a:spcBef>
          <a:spcPct val="0"/>
        </a:spcBef>
        <a:spcAft>
          <a:spcPct val="0"/>
        </a:spcAft>
        <a:defRPr sz="3800">
          <a:solidFill>
            <a:schemeClr val="tx2"/>
          </a:solidFill>
          <a:latin typeface="Helvetica" pitchFamily="34" charset="0"/>
        </a:defRPr>
      </a:lvl3pPr>
      <a:lvl4pPr algn="l" rtl="0" fontAlgn="base">
        <a:spcBef>
          <a:spcPct val="0"/>
        </a:spcBef>
        <a:spcAft>
          <a:spcPct val="0"/>
        </a:spcAft>
        <a:defRPr sz="3800">
          <a:solidFill>
            <a:schemeClr val="tx2"/>
          </a:solidFill>
          <a:latin typeface="Helvetica" pitchFamily="34" charset="0"/>
        </a:defRPr>
      </a:lvl4pPr>
      <a:lvl5pPr algn="l" rtl="0" fontAlgn="base">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uspto.gov/aia_implementation/FITF_card.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helix-1.uspto.gov/asxgen/AIA%20Close%20Cpt.wmv" TargetMode="External"/><Relationship Id="rId4" Type="http://schemas.openxmlformats.org/officeDocument/2006/relationships/hyperlink" Target="http://www.uspto.gov/aia_implementation/faqs_first_inventor.jsp"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uspto.gov/web/offices/ac/qs/ope/fee031913.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3048000"/>
          </a:xfrm>
        </p:spPr>
        <p:txBody>
          <a:bodyPr/>
          <a:lstStyle/>
          <a:p>
            <a:pPr>
              <a:spcBef>
                <a:spcPts val="0"/>
              </a:spcBef>
              <a:spcAft>
                <a:spcPts val="0"/>
              </a:spcAft>
            </a:pPr>
            <a:r>
              <a:rPr lang="en-US" sz="4800" b="1" dirty="0" smtClean="0">
                <a:solidFill>
                  <a:schemeClr val="tx1"/>
                </a:solidFill>
              </a:rPr>
              <a:t>The America Invents Act: Eighteen Months Post-Enactment</a:t>
            </a:r>
            <a:endParaRPr lang="en-US" sz="4800" b="1" dirty="0">
              <a:solidFill>
                <a:schemeClr val="tx1"/>
              </a:solidFill>
            </a:endParaRPr>
          </a:p>
        </p:txBody>
      </p:sp>
      <p:sp>
        <p:nvSpPr>
          <p:cNvPr id="3" name="Subtitle 2"/>
          <p:cNvSpPr>
            <a:spLocks noGrp="1"/>
          </p:cNvSpPr>
          <p:nvPr>
            <p:ph type="subTitle" idx="1"/>
          </p:nvPr>
        </p:nvSpPr>
        <p:spPr>
          <a:xfrm>
            <a:off x="1295400" y="5029200"/>
            <a:ext cx="6781800" cy="1447800"/>
          </a:xfrm>
        </p:spPr>
        <p:txBody>
          <a:bodyPr anchor="ctr" anchorCtr="0"/>
          <a:lstStyle/>
          <a:p>
            <a:r>
              <a:rPr lang="en-US" sz="2800" dirty="0" smtClean="0"/>
              <a:t>Janet Gongola</a:t>
            </a:r>
          </a:p>
          <a:p>
            <a:r>
              <a:rPr lang="en-US" sz="2800" dirty="0" smtClean="0"/>
              <a:t>Patent Reform Coordinator</a:t>
            </a:r>
          </a:p>
          <a:p>
            <a:r>
              <a:rPr lang="en-US" sz="2800" dirty="0" smtClean="0"/>
              <a:t>March 27, 2013</a:t>
            </a:r>
          </a:p>
        </p:txBody>
      </p:sp>
    </p:spTree>
    <p:extLst>
      <p:ext uri="{BB962C8B-B14F-4D97-AF65-F5344CB8AC3E}">
        <p14:creationId xmlns:p14="http://schemas.microsoft.com/office/powerpoint/2010/main" val="3056084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600" b="1" dirty="0" smtClean="0">
                <a:solidFill>
                  <a:schemeClr val="tx1"/>
                </a:solidFill>
              </a:rPr>
              <a:t>In Public Use or On Sale</a:t>
            </a:r>
            <a:endParaRPr lang="en-US" sz="3600" b="1" dirty="0">
              <a:solidFill>
                <a:schemeClr val="tx1"/>
              </a:solidFill>
            </a:endParaRPr>
          </a:p>
        </p:txBody>
      </p:sp>
      <p:sp>
        <p:nvSpPr>
          <p:cNvPr id="3" name="Content Placeholder 2"/>
          <p:cNvSpPr>
            <a:spLocks noGrp="1"/>
          </p:cNvSpPr>
          <p:nvPr>
            <p:ph idx="1"/>
          </p:nvPr>
        </p:nvSpPr>
        <p:spPr>
          <a:xfrm>
            <a:off x="457200" y="1600200"/>
            <a:ext cx="8153400" cy="4572000"/>
          </a:xfrm>
        </p:spPr>
        <p:txBody>
          <a:bodyPr/>
          <a:lstStyle/>
          <a:p>
            <a:r>
              <a:rPr lang="en-US" dirty="0" smtClean="0"/>
              <a:t>Does not include pre-AIA geographic limitation</a:t>
            </a:r>
          </a:p>
          <a:p>
            <a:pPr lvl="1"/>
            <a:r>
              <a:rPr lang="en-US" dirty="0"/>
              <a:t>U</a:t>
            </a:r>
            <a:r>
              <a:rPr lang="en-US" sz="2400" dirty="0" smtClean="0"/>
              <a:t>se or sale may occur anywhere in the world</a:t>
            </a:r>
          </a:p>
          <a:p>
            <a:pPr marL="0" indent="0">
              <a:buNone/>
            </a:pPr>
            <a:endParaRPr lang="en-US" dirty="0"/>
          </a:p>
          <a:p>
            <a:r>
              <a:rPr lang="en-US" dirty="0" smtClean="0"/>
              <a:t>Does not include pre-AIA treatment of secret sale as prior art</a:t>
            </a:r>
          </a:p>
          <a:p>
            <a:pPr lvl="1"/>
            <a:r>
              <a:rPr lang="en-US" dirty="0" smtClean="0"/>
              <a:t>S</a:t>
            </a:r>
            <a:r>
              <a:rPr lang="en-US" sz="2400" dirty="0" smtClean="0"/>
              <a:t>ale activity must have been available to the public</a:t>
            </a:r>
            <a:endParaRPr lang="en-US" sz="2400" dirty="0"/>
          </a:p>
          <a:p>
            <a:endParaRPr lang="en-US" dirty="0">
              <a:latin typeface="Georgia"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322D79F-CF7F-4B2C-8D18-CCF7B0536F99}" type="slidenum">
              <a:rPr lang="en-US" smtClean="0"/>
              <a:t>10</a:t>
            </a:fld>
            <a:endParaRPr lang="en-US" dirty="0"/>
          </a:p>
        </p:txBody>
      </p:sp>
    </p:spTree>
    <p:extLst>
      <p:ext uri="{BB962C8B-B14F-4D97-AF65-F5344CB8AC3E}">
        <p14:creationId xmlns:p14="http://schemas.microsoft.com/office/powerpoint/2010/main" val="331212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600" dirty="0" smtClean="0">
                <a:solidFill>
                  <a:schemeClr val="tx1"/>
                </a:solidFill>
              </a:rPr>
              <a:t>“</a:t>
            </a:r>
            <a:r>
              <a:rPr lang="en-US" sz="3600" b="1" dirty="0" smtClean="0">
                <a:solidFill>
                  <a:schemeClr val="tx1"/>
                </a:solidFill>
              </a:rPr>
              <a:t>Otherwise Available to the Public”</a:t>
            </a:r>
            <a:endParaRPr lang="en-US" sz="3600" b="1" dirty="0">
              <a:solidFill>
                <a:schemeClr val="tx1"/>
              </a:solidFill>
            </a:endParaRPr>
          </a:p>
        </p:txBody>
      </p:sp>
      <p:sp>
        <p:nvSpPr>
          <p:cNvPr id="3" name="Content Placeholder 2"/>
          <p:cNvSpPr>
            <a:spLocks noGrp="1"/>
          </p:cNvSpPr>
          <p:nvPr>
            <p:ph idx="1"/>
          </p:nvPr>
        </p:nvSpPr>
        <p:spPr>
          <a:xfrm>
            <a:off x="381000" y="1752600"/>
            <a:ext cx="8229600" cy="4525963"/>
          </a:xfrm>
        </p:spPr>
        <p:txBody>
          <a:bodyPr/>
          <a:lstStyle/>
          <a:p>
            <a:r>
              <a:rPr lang="en-US" dirty="0" smtClean="0"/>
              <a:t>Introduced by the AIA; no corresponding language in pre-AIA 35 U.S.C. 102</a:t>
            </a:r>
          </a:p>
          <a:p>
            <a:endParaRPr lang="en-US" dirty="0"/>
          </a:p>
          <a:p>
            <a:r>
              <a:rPr lang="en-US" dirty="0" smtClean="0"/>
              <a:t>Catch-all to account for other means of making an invention publicly available</a:t>
            </a:r>
          </a:p>
        </p:txBody>
      </p:sp>
      <p:sp>
        <p:nvSpPr>
          <p:cNvPr id="4" name="Slide Number Placeholder 3"/>
          <p:cNvSpPr>
            <a:spLocks noGrp="1"/>
          </p:cNvSpPr>
          <p:nvPr>
            <p:ph type="sldNum" sz="quarter" idx="12"/>
          </p:nvPr>
        </p:nvSpPr>
        <p:spPr/>
        <p:txBody>
          <a:bodyPr/>
          <a:lstStyle/>
          <a:p>
            <a:fld id="{A322D79F-CF7F-4B2C-8D18-CCF7B0536F99}" type="slidenum">
              <a:rPr lang="en-US" smtClean="0"/>
              <a:t>11</a:t>
            </a:fld>
            <a:endParaRPr lang="en-US" dirty="0"/>
          </a:p>
        </p:txBody>
      </p:sp>
    </p:spTree>
    <p:extLst>
      <p:ext uri="{BB962C8B-B14F-4D97-AF65-F5344CB8AC3E}">
        <p14:creationId xmlns:p14="http://schemas.microsoft.com/office/powerpoint/2010/main" val="394926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2800" b="1" dirty="0" smtClean="0">
                <a:solidFill>
                  <a:schemeClr val="tx1"/>
                </a:solidFill>
              </a:rPr>
              <a:t>35 U.S.C. 102(b)(1)(A) Exception:</a:t>
            </a:r>
            <a:br>
              <a:rPr lang="en-US" sz="2800" b="1" dirty="0" smtClean="0">
                <a:solidFill>
                  <a:schemeClr val="tx1"/>
                </a:solidFill>
              </a:rPr>
            </a:br>
            <a:r>
              <a:rPr lang="en-US" sz="2800" b="1" dirty="0" smtClean="0">
                <a:solidFill>
                  <a:schemeClr val="tx1"/>
                </a:solidFill>
              </a:rPr>
              <a:t>Grace Period Disclosure of Inventor’s Work</a:t>
            </a:r>
            <a:endParaRPr lang="en-US" sz="2800" b="1" dirty="0">
              <a:solidFill>
                <a:schemeClr val="tx1"/>
              </a:solidFill>
            </a:endParaRPr>
          </a:p>
        </p:txBody>
      </p:sp>
      <p:sp>
        <p:nvSpPr>
          <p:cNvPr id="3" name="Content Placeholder 2"/>
          <p:cNvSpPr>
            <a:spLocks noGrp="1"/>
          </p:cNvSpPr>
          <p:nvPr>
            <p:ph idx="1"/>
          </p:nvPr>
        </p:nvSpPr>
        <p:spPr>
          <a:xfrm>
            <a:off x="457200" y="1600200"/>
            <a:ext cx="8534400" cy="4525963"/>
          </a:xfrm>
        </p:spPr>
        <p:txBody>
          <a:bodyPr/>
          <a:lstStyle/>
          <a:p>
            <a:pPr marL="0" indent="0">
              <a:buNone/>
            </a:pPr>
            <a:r>
              <a:rPr lang="en-US" b="1" u="sng" dirty="0"/>
              <a:t>F</a:t>
            </a:r>
            <a:r>
              <a:rPr lang="en-US" b="1" u="sng" dirty="0" smtClean="0"/>
              <a:t>irst exception:</a:t>
            </a:r>
            <a:r>
              <a:rPr lang="en-US" dirty="0"/>
              <a:t> </a:t>
            </a:r>
            <a:r>
              <a:rPr lang="en-US" dirty="0" smtClean="0"/>
              <a:t> A disclosure made one year or less before the effective filing date of the claimed invention shall not be prior art </a:t>
            </a:r>
            <a:r>
              <a:rPr lang="en-US" dirty="0"/>
              <a:t>under </a:t>
            </a:r>
            <a:r>
              <a:rPr lang="en-US" dirty="0" smtClean="0"/>
              <a:t>35 U.S.C. </a:t>
            </a:r>
            <a:r>
              <a:rPr lang="en-US" dirty="0"/>
              <a:t>102(a)(1) </a:t>
            </a:r>
            <a:r>
              <a:rPr lang="en-US" dirty="0" smtClean="0"/>
              <a:t>if:</a:t>
            </a:r>
          </a:p>
          <a:p>
            <a:pPr marL="0" indent="0">
              <a:buNone/>
            </a:pPr>
            <a:r>
              <a:rPr lang="en-US" dirty="0"/>
              <a:t>	</a:t>
            </a:r>
            <a:r>
              <a:rPr lang="en-US" dirty="0" smtClean="0"/>
              <a:t>the disclosure was made by:</a:t>
            </a:r>
          </a:p>
          <a:p>
            <a:pPr lvl="3"/>
            <a:r>
              <a:rPr lang="en-US" sz="2800" dirty="0" smtClean="0"/>
              <a:t>the inventor or joint inventor; or </a:t>
            </a:r>
          </a:p>
          <a:p>
            <a:pPr lvl="3"/>
            <a:r>
              <a:rPr lang="en-US" sz="2800" dirty="0" smtClean="0"/>
              <a:t>another who obtained the subject </a:t>
            </a:r>
            <a:r>
              <a:rPr lang="en-US" sz="2800" dirty="0"/>
              <a:t>matter directly or indirectly from </a:t>
            </a:r>
            <a:r>
              <a:rPr lang="en-US" sz="2800" dirty="0" smtClean="0"/>
              <a:t>the inventor or joint inventor  </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12</a:t>
            </a:fld>
            <a:endParaRPr lang="en-US" dirty="0"/>
          </a:p>
        </p:txBody>
      </p:sp>
    </p:spTree>
    <p:extLst>
      <p:ext uri="{BB962C8B-B14F-4D97-AF65-F5344CB8AC3E}">
        <p14:creationId xmlns:p14="http://schemas.microsoft.com/office/powerpoint/2010/main" val="2861218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144000" cy="1143000"/>
          </a:xfrm>
          <a:noFill/>
        </p:spPr>
        <p:txBody>
          <a:bodyPr/>
          <a:lstStyle/>
          <a:p>
            <a:r>
              <a:rPr lang="en-US" sz="3600" b="1" dirty="0" smtClean="0">
                <a:solidFill>
                  <a:schemeClr val="tx1"/>
                </a:solidFill>
              </a:rPr>
              <a:t>Example 1:  Exception in 102(b)(1)(A)</a:t>
            </a:r>
            <a:endParaRPr lang="en-US" sz="3600" b="1" dirty="0">
              <a:solidFill>
                <a:schemeClr val="tx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13</a:t>
            </a:fld>
            <a:endParaRPr lang="en-US" dirty="0">
              <a:solidFill>
                <a:prstClr val="black">
                  <a:tint val="75000"/>
                </a:prstClr>
              </a:solidFill>
            </a:endParaRPr>
          </a:p>
        </p:txBody>
      </p:sp>
      <p:cxnSp>
        <p:nvCxnSpPr>
          <p:cNvPr id="7" name="Straight Arrow Connector 6" descr="timeline to right"/>
          <p:cNvCxnSpPr/>
          <p:nvPr/>
        </p:nvCxnSpPr>
        <p:spPr>
          <a:xfrm>
            <a:off x="704850" y="2447440"/>
            <a:ext cx="7753350"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33800" y="2944125"/>
            <a:ext cx="2743200" cy="369332"/>
          </a:xfrm>
          <a:prstGeom prst="rect">
            <a:avLst/>
          </a:prstGeom>
          <a:noFill/>
        </p:spPr>
        <p:txBody>
          <a:bodyPr wrap="square" rtlCol="0">
            <a:spAutoFit/>
          </a:bodyPr>
          <a:lstStyle/>
          <a:p>
            <a:pPr algn="ctr"/>
            <a:r>
              <a:rPr lang="en-US" b="1" dirty="0" smtClean="0">
                <a:solidFill>
                  <a:srgbClr val="FF0000"/>
                </a:solidFill>
              </a:rPr>
              <a:t>Taylor publishes X</a:t>
            </a:r>
            <a:endParaRPr lang="en-US" b="1" dirty="0">
              <a:solidFill>
                <a:srgbClr val="FF0000"/>
              </a:solidFill>
            </a:endParaRPr>
          </a:p>
        </p:txBody>
      </p:sp>
      <p:sp>
        <p:nvSpPr>
          <p:cNvPr id="17" name="TextBox 16"/>
          <p:cNvSpPr txBox="1"/>
          <p:nvPr/>
        </p:nvSpPr>
        <p:spPr>
          <a:xfrm>
            <a:off x="6400801" y="2938291"/>
            <a:ext cx="2209800" cy="923330"/>
          </a:xfrm>
          <a:prstGeom prst="rect">
            <a:avLst/>
          </a:prstGeom>
          <a:noFill/>
        </p:spPr>
        <p:txBody>
          <a:bodyPr wrap="square" rtlCol="0">
            <a:spAutoFit/>
          </a:bodyPr>
          <a:lstStyle/>
          <a:p>
            <a:pPr algn="ctr"/>
            <a:r>
              <a:rPr lang="en-US" b="1" dirty="0" smtClean="0">
                <a:solidFill>
                  <a:srgbClr val="FF0000"/>
                </a:solidFill>
              </a:rPr>
              <a:t>Taylor files patent application </a:t>
            </a:r>
            <a:br>
              <a:rPr lang="en-US" b="1" dirty="0" smtClean="0">
                <a:solidFill>
                  <a:srgbClr val="FF0000"/>
                </a:solidFill>
              </a:rPr>
            </a:br>
            <a:r>
              <a:rPr lang="en-US" b="1" dirty="0" smtClean="0">
                <a:solidFill>
                  <a:srgbClr val="FF0000"/>
                </a:solidFill>
              </a:rPr>
              <a:t>claiming X</a:t>
            </a:r>
            <a:endParaRPr lang="en-US" b="1" dirty="0">
              <a:solidFill>
                <a:srgbClr val="FF0000"/>
              </a:solidFill>
            </a:endParaRPr>
          </a:p>
        </p:txBody>
      </p:sp>
      <p:sp>
        <p:nvSpPr>
          <p:cNvPr id="18" name="TextBox 17"/>
          <p:cNvSpPr txBox="1"/>
          <p:nvPr/>
        </p:nvSpPr>
        <p:spPr>
          <a:xfrm>
            <a:off x="704850" y="1981200"/>
            <a:ext cx="1409700" cy="307777"/>
          </a:xfrm>
          <a:prstGeom prst="rect">
            <a:avLst/>
          </a:prstGeom>
          <a:noFill/>
        </p:spPr>
        <p:txBody>
          <a:bodyPr wrap="square" rtlCol="0">
            <a:spAutoFit/>
          </a:bodyPr>
          <a:lstStyle/>
          <a:p>
            <a:r>
              <a:rPr lang="en-US" sz="1400" b="1" dirty="0" smtClean="0"/>
              <a:t>July 1, 2013</a:t>
            </a:r>
            <a:endParaRPr lang="en-US" sz="1400" b="1" dirty="0"/>
          </a:p>
        </p:txBody>
      </p:sp>
      <p:sp>
        <p:nvSpPr>
          <p:cNvPr id="19" name="TextBox 18"/>
          <p:cNvSpPr txBox="1"/>
          <p:nvPr/>
        </p:nvSpPr>
        <p:spPr>
          <a:xfrm>
            <a:off x="6708407" y="1992816"/>
            <a:ext cx="1409700" cy="307777"/>
          </a:xfrm>
          <a:prstGeom prst="rect">
            <a:avLst/>
          </a:prstGeom>
          <a:noFill/>
        </p:spPr>
        <p:txBody>
          <a:bodyPr wrap="square" rtlCol="0">
            <a:spAutoFit/>
          </a:bodyPr>
          <a:lstStyle/>
          <a:p>
            <a:r>
              <a:rPr lang="en-US" sz="1400" b="1" dirty="0" smtClean="0"/>
              <a:t>July 1, 2014</a:t>
            </a:r>
            <a:endParaRPr lang="en-US" sz="1400" b="1" dirty="0"/>
          </a:p>
        </p:txBody>
      </p:sp>
      <p:cxnSp>
        <p:nvCxnSpPr>
          <p:cNvPr id="20" name="Straight Connector 19" descr="marker - July 1 2013"/>
          <p:cNvCxnSpPr/>
          <p:nvPr/>
        </p:nvCxnSpPr>
        <p:spPr>
          <a:xfrm>
            <a:off x="1295400" y="23622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marker July 1 2014"/>
          <p:cNvCxnSpPr/>
          <p:nvPr/>
        </p:nvCxnSpPr>
        <p:spPr>
          <a:xfrm>
            <a:off x="7315200" y="23622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interim date for publication"/>
          <p:cNvCxnSpPr/>
          <p:nvPr/>
        </p:nvCxnSpPr>
        <p:spPr>
          <a:xfrm>
            <a:off x="4968240" y="2388488"/>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90801" y="4126468"/>
            <a:ext cx="3962399" cy="369332"/>
          </a:xfrm>
          <a:prstGeom prst="rect">
            <a:avLst/>
          </a:prstGeom>
          <a:noFill/>
        </p:spPr>
        <p:txBody>
          <a:bodyPr wrap="square" rtlCol="0">
            <a:spAutoFit/>
          </a:bodyPr>
          <a:lstStyle/>
          <a:p>
            <a:r>
              <a:rPr lang="en-US" b="1" dirty="0" smtClean="0">
                <a:solidFill>
                  <a:srgbClr val="0000FF"/>
                </a:solidFill>
              </a:rPr>
              <a:t>Inventor Taylor’s Grace Period</a:t>
            </a:r>
            <a:endParaRPr lang="en-US" b="1" dirty="0">
              <a:solidFill>
                <a:srgbClr val="0000FF"/>
              </a:solidFill>
            </a:endParaRPr>
          </a:p>
        </p:txBody>
      </p:sp>
      <p:sp>
        <p:nvSpPr>
          <p:cNvPr id="26" name="Content Placeholder 5"/>
          <p:cNvSpPr txBox="1">
            <a:spLocks/>
          </p:cNvSpPr>
          <p:nvPr/>
        </p:nvSpPr>
        <p:spPr>
          <a:xfrm>
            <a:off x="123825" y="5029200"/>
            <a:ext cx="8915399" cy="9906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t>Taylor’s publication is not available as prior art against Taylor’s application because of the exception under 102(b)(1)(A) for a grace period disclosure by an inventor.</a:t>
            </a:r>
          </a:p>
          <a:p>
            <a:endParaRPr lang="en-US" dirty="0" smtClean="0">
              <a:latin typeface="Georgia" pitchFamily="18" charset="0"/>
            </a:endParaRPr>
          </a:p>
          <a:p>
            <a:endParaRPr lang="en-US" dirty="0" smtClean="0">
              <a:latin typeface="Georgia" pitchFamily="18" charset="0"/>
            </a:endParaRPr>
          </a:p>
          <a:p>
            <a:endParaRPr lang="en-US" dirty="0"/>
          </a:p>
        </p:txBody>
      </p:sp>
      <p:grpSp>
        <p:nvGrpSpPr>
          <p:cNvPr id="13" name="Group 12" descr="bracket for full grace period"/>
          <p:cNvGrpSpPr/>
          <p:nvPr/>
        </p:nvGrpSpPr>
        <p:grpSpPr>
          <a:xfrm>
            <a:off x="1295400" y="4207328"/>
            <a:ext cx="6019801" cy="576944"/>
            <a:chOff x="1371600" y="4953000"/>
            <a:chExt cx="5867400" cy="576944"/>
          </a:xfrm>
        </p:grpSpPr>
        <p:cxnSp>
          <p:nvCxnSpPr>
            <p:cNvPr id="23" name="Straight Connector 22"/>
            <p:cNvCxnSpPr/>
            <p:nvPr/>
          </p:nvCxnSpPr>
          <p:spPr>
            <a:xfrm>
              <a:off x="1371600" y="4953000"/>
              <a:ext cx="0" cy="533400"/>
            </a:xfrm>
            <a:prstGeom prst="line">
              <a:avLst/>
            </a:prstGeom>
            <a:ln w="127000" cap="rnd">
              <a:solidFill>
                <a:srgbClr val="0070C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239000" y="4953000"/>
              <a:ext cx="0" cy="533400"/>
            </a:xfrm>
            <a:prstGeom prst="line">
              <a:avLst/>
            </a:prstGeom>
            <a:ln w="127000" cap="rnd">
              <a:solidFill>
                <a:srgbClr val="0070C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1371600" y="5529943"/>
              <a:ext cx="5867400" cy="1"/>
            </a:xfrm>
            <a:prstGeom prst="line">
              <a:avLst/>
            </a:prstGeom>
            <a:ln w="127000" cap="rnd">
              <a:solidFill>
                <a:srgbClr val="0070C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559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600" b="1" dirty="0" smtClean="0">
                <a:solidFill>
                  <a:schemeClr val="tx1"/>
                </a:solidFill>
              </a:rPr>
              <a:t>Example 2:  Exception in 102(b)(1)(A)</a:t>
            </a:r>
            <a:endParaRPr lang="en-US" sz="3600" b="1" dirty="0">
              <a:solidFill>
                <a:schemeClr val="tx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14</a:t>
            </a:fld>
            <a:endParaRPr lang="en-US" dirty="0">
              <a:solidFill>
                <a:prstClr val="black">
                  <a:tint val="75000"/>
                </a:prstClr>
              </a:solidFill>
            </a:endParaRPr>
          </a:p>
        </p:txBody>
      </p:sp>
      <p:cxnSp>
        <p:nvCxnSpPr>
          <p:cNvPr id="7" name="Straight Arrow Connector 6" descr="timeline arrow to right"/>
          <p:cNvCxnSpPr/>
          <p:nvPr/>
        </p:nvCxnSpPr>
        <p:spPr>
          <a:xfrm>
            <a:off x="704850" y="2503734"/>
            <a:ext cx="7905751"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0" y="1600200"/>
            <a:ext cx="2514600" cy="369332"/>
          </a:xfrm>
          <a:prstGeom prst="rect">
            <a:avLst/>
          </a:prstGeom>
          <a:noFill/>
        </p:spPr>
        <p:txBody>
          <a:bodyPr wrap="square" rtlCol="0">
            <a:spAutoFit/>
          </a:bodyPr>
          <a:lstStyle/>
          <a:p>
            <a:pPr algn="ctr"/>
            <a:r>
              <a:rPr lang="en-US" b="1" dirty="0" smtClean="0">
                <a:solidFill>
                  <a:srgbClr val="7030A0"/>
                </a:solidFill>
              </a:rPr>
              <a:t>Smith publishes X</a:t>
            </a:r>
            <a:endParaRPr lang="en-US" b="1" dirty="0">
              <a:solidFill>
                <a:srgbClr val="7030A0"/>
              </a:solidFill>
            </a:endParaRPr>
          </a:p>
        </p:txBody>
      </p:sp>
      <p:sp>
        <p:nvSpPr>
          <p:cNvPr id="17" name="TextBox 16"/>
          <p:cNvSpPr txBox="1"/>
          <p:nvPr/>
        </p:nvSpPr>
        <p:spPr>
          <a:xfrm>
            <a:off x="6248400" y="3004110"/>
            <a:ext cx="2362201" cy="923330"/>
          </a:xfrm>
          <a:prstGeom prst="rect">
            <a:avLst/>
          </a:prstGeom>
          <a:noFill/>
        </p:spPr>
        <p:txBody>
          <a:bodyPr wrap="square" rtlCol="0">
            <a:spAutoFit/>
          </a:bodyPr>
          <a:lstStyle/>
          <a:p>
            <a:pPr algn="ctr"/>
            <a:r>
              <a:rPr lang="en-US" b="1" dirty="0" smtClean="0">
                <a:solidFill>
                  <a:srgbClr val="FF0000"/>
                </a:solidFill>
              </a:rPr>
              <a:t>Taylor files patent application </a:t>
            </a:r>
            <a:br>
              <a:rPr lang="en-US" b="1" dirty="0" smtClean="0">
                <a:solidFill>
                  <a:srgbClr val="FF0000"/>
                </a:solidFill>
              </a:rPr>
            </a:br>
            <a:r>
              <a:rPr lang="en-US" b="1" dirty="0" smtClean="0">
                <a:solidFill>
                  <a:srgbClr val="FF0000"/>
                </a:solidFill>
              </a:rPr>
              <a:t>claiming X</a:t>
            </a:r>
            <a:endParaRPr lang="en-US" b="1" dirty="0">
              <a:solidFill>
                <a:srgbClr val="FF0000"/>
              </a:solidFill>
            </a:endParaRPr>
          </a:p>
        </p:txBody>
      </p:sp>
      <p:sp>
        <p:nvSpPr>
          <p:cNvPr id="18" name="TextBox 17"/>
          <p:cNvSpPr txBox="1"/>
          <p:nvPr/>
        </p:nvSpPr>
        <p:spPr>
          <a:xfrm>
            <a:off x="704850" y="1905000"/>
            <a:ext cx="1409700" cy="307777"/>
          </a:xfrm>
          <a:prstGeom prst="rect">
            <a:avLst/>
          </a:prstGeom>
          <a:noFill/>
        </p:spPr>
        <p:txBody>
          <a:bodyPr wrap="square" rtlCol="0">
            <a:spAutoFit/>
          </a:bodyPr>
          <a:lstStyle/>
          <a:p>
            <a:r>
              <a:rPr lang="en-US" sz="1400" b="1" dirty="0" smtClean="0"/>
              <a:t>July 1, 2013</a:t>
            </a:r>
            <a:endParaRPr lang="en-US" sz="1400" b="1" dirty="0"/>
          </a:p>
        </p:txBody>
      </p:sp>
      <p:sp>
        <p:nvSpPr>
          <p:cNvPr id="19" name="TextBox 18"/>
          <p:cNvSpPr txBox="1"/>
          <p:nvPr/>
        </p:nvSpPr>
        <p:spPr>
          <a:xfrm>
            <a:off x="6708407" y="1916616"/>
            <a:ext cx="1409700" cy="307777"/>
          </a:xfrm>
          <a:prstGeom prst="rect">
            <a:avLst/>
          </a:prstGeom>
          <a:noFill/>
        </p:spPr>
        <p:txBody>
          <a:bodyPr wrap="square" rtlCol="0">
            <a:spAutoFit/>
          </a:bodyPr>
          <a:lstStyle/>
          <a:p>
            <a:r>
              <a:rPr lang="en-US" sz="1400" b="1" dirty="0" smtClean="0"/>
              <a:t>July 1, 2014</a:t>
            </a:r>
            <a:endParaRPr lang="en-US" sz="1400" b="1" dirty="0"/>
          </a:p>
        </p:txBody>
      </p:sp>
      <p:cxnSp>
        <p:nvCxnSpPr>
          <p:cNvPr id="20" name="Straight Connector 19" descr="marker July 1 2013"/>
          <p:cNvCxnSpPr/>
          <p:nvPr/>
        </p:nvCxnSpPr>
        <p:spPr>
          <a:xfrm>
            <a:off x="1295400" y="24384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marker july 1 2014"/>
          <p:cNvCxnSpPr/>
          <p:nvPr/>
        </p:nvCxnSpPr>
        <p:spPr>
          <a:xfrm>
            <a:off x="7315200" y="24384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interim date of publication"/>
          <p:cNvCxnSpPr/>
          <p:nvPr/>
        </p:nvCxnSpPr>
        <p:spPr>
          <a:xfrm>
            <a:off x="5105400" y="1970334"/>
            <a:ext cx="0" cy="53340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92204" y="4114800"/>
            <a:ext cx="3962399" cy="369332"/>
          </a:xfrm>
          <a:prstGeom prst="rect">
            <a:avLst/>
          </a:prstGeom>
          <a:noFill/>
        </p:spPr>
        <p:txBody>
          <a:bodyPr wrap="square" rtlCol="0">
            <a:spAutoFit/>
          </a:bodyPr>
          <a:lstStyle/>
          <a:p>
            <a:r>
              <a:rPr lang="en-US" b="1" dirty="0" smtClean="0">
                <a:solidFill>
                  <a:srgbClr val="0000FF"/>
                </a:solidFill>
              </a:rPr>
              <a:t>Inventor Taylor’s Grace Period</a:t>
            </a:r>
            <a:endParaRPr lang="en-US" b="1" dirty="0">
              <a:solidFill>
                <a:srgbClr val="0000FF"/>
              </a:solidFill>
            </a:endParaRPr>
          </a:p>
        </p:txBody>
      </p:sp>
      <p:sp>
        <p:nvSpPr>
          <p:cNvPr id="26" name="Content Placeholder 5" descr="timeline arrow to right"/>
          <p:cNvSpPr txBox="1">
            <a:spLocks/>
          </p:cNvSpPr>
          <p:nvPr/>
        </p:nvSpPr>
        <p:spPr>
          <a:xfrm>
            <a:off x="304800" y="4648200"/>
            <a:ext cx="8726302"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t>Smith’s publication would be prior art to Taylor under 102(a)(1) if </a:t>
            </a:r>
            <a:r>
              <a:rPr lang="en-US" sz="2000" dirty="0"/>
              <a:t>it does not fall within any exception </a:t>
            </a:r>
            <a:r>
              <a:rPr lang="en-US" sz="2000" dirty="0" smtClean="0"/>
              <a:t>in 102(b)(1).  </a:t>
            </a:r>
            <a:endParaRPr lang="en-US" sz="2000" dirty="0"/>
          </a:p>
          <a:p>
            <a:r>
              <a:rPr lang="en-US" sz="2000" dirty="0" smtClean="0"/>
              <a:t>However, if Smith obtained subject matter X </a:t>
            </a:r>
            <a:r>
              <a:rPr lang="en-US" sz="2000" dirty="0"/>
              <a:t>from </a:t>
            </a:r>
            <a:r>
              <a:rPr lang="en-US" sz="2000" dirty="0" smtClean="0"/>
              <a:t>Taylor, then it falls into the 102(b)(1)(A) exception as a grace period disclosure obtained from the inventor, and is not prior art to Taylor.  </a:t>
            </a:r>
          </a:p>
          <a:p>
            <a:endParaRPr lang="en-US" dirty="0" smtClean="0">
              <a:latin typeface="Georgia" pitchFamily="18" charset="0"/>
            </a:endParaRPr>
          </a:p>
          <a:p>
            <a:endParaRPr lang="en-US" dirty="0" smtClean="0">
              <a:latin typeface="Georgia" pitchFamily="18" charset="0"/>
            </a:endParaRPr>
          </a:p>
          <a:p>
            <a:endParaRPr lang="en-US" dirty="0"/>
          </a:p>
        </p:txBody>
      </p:sp>
      <p:grpSp>
        <p:nvGrpSpPr>
          <p:cNvPr id="23" name="Group 22" descr="bracket spanning full time period"/>
          <p:cNvGrpSpPr/>
          <p:nvPr/>
        </p:nvGrpSpPr>
        <p:grpSpPr>
          <a:xfrm>
            <a:off x="1295400" y="3962400"/>
            <a:ext cx="6019801" cy="576944"/>
            <a:chOff x="1371600" y="4953000"/>
            <a:chExt cx="5867400" cy="576944"/>
          </a:xfrm>
        </p:grpSpPr>
        <p:cxnSp>
          <p:nvCxnSpPr>
            <p:cNvPr id="27" name="Straight Connector 26"/>
            <p:cNvCxnSpPr/>
            <p:nvPr/>
          </p:nvCxnSpPr>
          <p:spPr>
            <a:xfrm>
              <a:off x="1371600" y="4953000"/>
              <a:ext cx="0" cy="533400"/>
            </a:xfrm>
            <a:prstGeom prst="line">
              <a:avLst/>
            </a:prstGeom>
            <a:ln w="127000" cap="rnd">
              <a:solidFill>
                <a:srgbClr val="0070C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239000" y="4953000"/>
              <a:ext cx="0" cy="533400"/>
            </a:xfrm>
            <a:prstGeom prst="line">
              <a:avLst/>
            </a:prstGeom>
            <a:ln w="127000" cap="rnd">
              <a:solidFill>
                <a:srgbClr val="0070C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371600" y="5529943"/>
              <a:ext cx="5867400" cy="1"/>
            </a:xfrm>
            <a:prstGeom prst="line">
              <a:avLst/>
            </a:prstGeom>
            <a:ln w="127000" cap="rnd">
              <a:solidFill>
                <a:srgbClr val="0070C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2600" b="1" dirty="0">
                <a:solidFill>
                  <a:schemeClr val="tx1"/>
                </a:solidFill>
              </a:rPr>
              <a:t>35 U.S.C. 102(b)(1)(B</a:t>
            </a:r>
            <a:r>
              <a:rPr lang="en-US" sz="2600" b="1" dirty="0" smtClean="0">
                <a:solidFill>
                  <a:schemeClr val="tx1"/>
                </a:solidFill>
              </a:rPr>
              <a:t>) Exception:   </a:t>
            </a:r>
            <a:br>
              <a:rPr lang="en-US" sz="2600" b="1" dirty="0" smtClean="0">
                <a:solidFill>
                  <a:schemeClr val="tx1"/>
                </a:solidFill>
              </a:rPr>
            </a:br>
            <a:r>
              <a:rPr lang="en-US" sz="2600" b="1" dirty="0" smtClean="0">
                <a:solidFill>
                  <a:schemeClr val="tx1"/>
                </a:solidFill>
              </a:rPr>
              <a:t>Grace Period Intervening Disclosure by Third Party</a:t>
            </a:r>
            <a:endParaRPr lang="en-US" sz="2600" b="1" dirty="0">
              <a:solidFill>
                <a:schemeClr val="tx1"/>
              </a:solidFill>
            </a:endParaRPr>
          </a:p>
        </p:txBody>
      </p:sp>
      <p:sp>
        <p:nvSpPr>
          <p:cNvPr id="3" name="Content Placeholder 2"/>
          <p:cNvSpPr>
            <a:spLocks noGrp="1"/>
          </p:cNvSpPr>
          <p:nvPr>
            <p:ph idx="1"/>
          </p:nvPr>
        </p:nvSpPr>
        <p:spPr>
          <a:xfrm>
            <a:off x="381000" y="1600200"/>
            <a:ext cx="8610600" cy="4525963"/>
          </a:xfrm>
        </p:spPr>
        <p:txBody>
          <a:bodyPr/>
          <a:lstStyle/>
          <a:p>
            <a:pPr marL="0" indent="0">
              <a:buNone/>
            </a:pPr>
            <a:r>
              <a:rPr lang="en-US" sz="2400" b="1" u="sng" dirty="0"/>
              <a:t>S</a:t>
            </a:r>
            <a:r>
              <a:rPr lang="en-US" sz="2400" b="1" u="sng" dirty="0" smtClean="0"/>
              <a:t>econd exception</a:t>
            </a:r>
            <a:r>
              <a:rPr lang="en-US" sz="2400" dirty="0" smtClean="0"/>
              <a:t>:</a:t>
            </a:r>
            <a:r>
              <a:rPr lang="en-US" sz="2400" dirty="0"/>
              <a:t> </a:t>
            </a:r>
            <a:r>
              <a:rPr lang="en-US" sz="2400" dirty="0" smtClean="0"/>
              <a:t> </a:t>
            </a:r>
            <a:r>
              <a:rPr lang="en-US" dirty="0" smtClean="0"/>
              <a:t>A </a:t>
            </a:r>
            <a:r>
              <a:rPr lang="en-US" dirty="0"/>
              <a:t>disclosure made one year or less before the effective filing date of the claimed invention shall not be prior art under </a:t>
            </a:r>
            <a:r>
              <a:rPr lang="en-US" dirty="0" smtClean="0"/>
              <a:t/>
            </a:r>
            <a:br>
              <a:rPr lang="en-US" dirty="0" smtClean="0"/>
            </a:br>
            <a:r>
              <a:rPr lang="en-US" dirty="0" smtClean="0"/>
              <a:t>35 U.S.C. </a:t>
            </a:r>
            <a:r>
              <a:rPr lang="en-US" dirty="0"/>
              <a:t>102(a)(1) if:</a:t>
            </a:r>
          </a:p>
          <a:p>
            <a:pPr marL="914400" lvl="2" indent="0">
              <a:buNone/>
            </a:pPr>
            <a:r>
              <a:rPr lang="en-US" sz="2400" b="1" dirty="0">
                <a:solidFill>
                  <a:srgbClr val="FF0000"/>
                </a:solidFill>
              </a:rPr>
              <a:t>t</a:t>
            </a:r>
            <a:r>
              <a:rPr lang="en-US" sz="2400" b="1" dirty="0" smtClean="0">
                <a:solidFill>
                  <a:srgbClr val="FF0000"/>
                </a:solidFill>
              </a:rPr>
              <a:t>he subject matter </a:t>
            </a:r>
            <a:r>
              <a:rPr lang="en-US" sz="2400" dirty="0" smtClean="0"/>
              <a:t>disclosed was, before such disclosure, publicly disclosed by:</a:t>
            </a:r>
          </a:p>
          <a:p>
            <a:pPr lvl="3"/>
            <a:r>
              <a:rPr lang="en-US" sz="2400" dirty="0" smtClean="0"/>
              <a:t>the </a:t>
            </a:r>
            <a:r>
              <a:rPr lang="en-US" sz="2400" dirty="0"/>
              <a:t>inventor or joint </a:t>
            </a:r>
            <a:r>
              <a:rPr lang="en-US" sz="2400" dirty="0" smtClean="0"/>
              <a:t>inventor; </a:t>
            </a:r>
            <a:r>
              <a:rPr lang="en-US" sz="2400" dirty="0"/>
              <a:t>or </a:t>
            </a:r>
          </a:p>
          <a:p>
            <a:pPr lvl="3"/>
            <a:r>
              <a:rPr lang="en-US" sz="2400" dirty="0" smtClean="0"/>
              <a:t>another </a:t>
            </a:r>
            <a:r>
              <a:rPr lang="en-US" sz="2400" dirty="0"/>
              <a:t>who obtained the subject matter directly or indirectly from </a:t>
            </a:r>
            <a:r>
              <a:rPr lang="en-US" sz="2400" dirty="0" smtClean="0"/>
              <a:t>the </a:t>
            </a:r>
            <a:r>
              <a:rPr lang="en-US" sz="2400" dirty="0"/>
              <a:t>inventor or joint </a:t>
            </a:r>
            <a:r>
              <a:rPr lang="en-US" sz="2400" dirty="0" smtClean="0"/>
              <a:t>inventor</a:t>
            </a:r>
            <a:endParaRPr lang="en-US" sz="2400" dirty="0"/>
          </a:p>
          <a:p>
            <a:pPr lvl="1"/>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15</a:t>
            </a:fld>
            <a:endParaRPr lang="en-US" dirty="0"/>
          </a:p>
        </p:txBody>
      </p:sp>
    </p:spTree>
    <p:extLst>
      <p:ext uri="{BB962C8B-B14F-4D97-AF65-F5344CB8AC3E}">
        <p14:creationId xmlns:p14="http://schemas.microsoft.com/office/powerpoint/2010/main" val="260479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600" dirty="0" smtClean="0">
                <a:solidFill>
                  <a:schemeClr val="tx1"/>
                </a:solidFill>
              </a:rPr>
              <a:t>“</a:t>
            </a:r>
            <a:r>
              <a:rPr lang="en-US" sz="3600" b="1" dirty="0" smtClean="0">
                <a:solidFill>
                  <a:schemeClr val="tx1"/>
                </a:solidFill>
              </a:rPr>
              <a:t>The Subject Matter”</a:t>
            </a:r>
            <a:endParaRPr lang="en-US" sz="3600" b="1" dirty="0">
              <a:solidFill>
                <a:schemeClr val="tx1"/>
              </a:solidFill>
            </a:endParaRPr>
          </a:p>
        </p:txBody>
      </p:sp>
      <p:sp>
        <p:nvSpPr>
          <p:cNvPr id="3" name="Content Placeholder 2"/>
          <p:cNvSpPr>
            <a:spLocks noGrp="1"/>
          </p:cNvSpPr>
          <p:nvPr>
            <p:ph idx="1"/>
          </p:nvPr>
        </p:nvSpPr>
        <p:spPr>
          <a:xfrm>
            <a:off x="381000" y="1600200"/>
            <a:ext cx="8229600" cy="4648200"/>
          </a:xfrm>
        </p:spPr>
        <p:txBody>
          <a:bodyPr/>
          <a:lstStyle/>
          <a:p>
            <a:r>
              <a:rPr lang="en-US" sz="2400" dirty="0"/>
              <a:t>F</a:t>
            </a:r>
            <a:r>
              <a:rPr lang="en-US" sz="2400" dirty="0" smtClean="0"/>
              <a:t>or the </a:t>
            </a:r>
            <a:r>
              <a:rPr lang="en-US" sz="2400" dirty="0">
                <a:solidFill>
                  <a:prstClr val="black"/>
                </a:solidFill>
              </a:rPr>
              <a:t>35 U.S.C. 102(b)(1)(B</a:t>
            </a:r>
            <a:r>
              <a:rPr lang="en-US" sz="2400" dirty="0" smtClean="0">
                <a:solidFill>
                  <a:prstClr val="black"/>
                </a:solidFill>
              </a:rPr>
              <a:t>) exception to apply: </a:t>
            </a:r>
            <a:endParaRPr lang="en-US" sz="2400" dirty="0">
              <a:solidFill>
                <a:prstClr val="black"/>
              </a:solidFill>
            </a:endParaRPr>
          </a:p>
          <a:p>
            <a:pPr marL="0" indent="0">
              <a:buNone/>
            </a:pPr>
            <a:r>
              <a:rPr lang="en-US" sz="2400" dirty="0" smtClean="0">
                <a:solidFill>
                  <a:prstClr val="black"/>
                </a:solidFill>
              </a:rPr>
              <a:t> </a:t>
            </a:r>
            <a:endParaRPr lang="en-US" dirty="0" smtClean="0"/>
          </a:p>
          <a:p>
            <a:pPr lvl="1"/>
            <a:r>
              <a:rPr lang="en-US" dirty="0"/>
              <a:t>t</a:t>
            </a:r>
            <a:r>
              <a:rPr lang="en-US" dirty="0" smtClean="0"/>
              <a:t>he subject matter in the prior disclosure must be the same as that which is later publicly disclosed</a:t>
            </a:r>
          </a:p>
          <a:p>
            <a:pPr marL="400050" lvl="1" indent="0">
              <a:buNone/>
            </a:pPr>
            <a:endParaRPr lang="en-US" dirty="0"/>
          </a:p>
          <a:p>
            <a:pPr lvl="1"/>
            <a:r>
              <a:rPr lang="en-US" dirty="0" smtClean="0"/>
              <a:t>the mode of prior disclosure by the inventor need not be the same as the mode of later disclosure by another</a:t>
            </a:r>
          </a:p>
          <a:p>
            <a:pPr lvl="1"/>
            <a:endParaRPr lang="en-US" dirty="0"/>
          </a:p>
          <a:p>
            <a:pPr lvl="1"/>
            <a:r>
              <a:rPr lang="en-US" dirty="0" smtClean="0"/>
              <a:t>verbatim disclosures are not required</a:t>
            </a:r>
          </a:p>
          <a:p>
            <a:pPr marL="0" indent="0">
              <a:buNone/>
            </a:pP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16</a:t>
            </a:fld>
            <a:endParaRPr lang="en-US" dirty="0"/>
          </a:p>
        </p:txBody>
      </p:sp>
    </p:spTree>
    <p:extLst>
      <p:ext uri="{BB962C8B-B14F-4D97-AF65-F5344CB8AC3E}">
        <p14:creationId xmlns:p14="http://schemas.microsoft.com/office/powerpoint/2010/main" val="301004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b="1" dirty="0" smtClean="0">
                <a:solidFill>
                  <a:schemeClr val="tx1"/>
                </a:solidFill>
              </a:rPr>
              <a:t>Example 3:  Exception in 102(b)(1)(B)</a:t>
            </a:r>
            <a:endParaRPr lang="en-US" sz="3200" b="1" dirty="0">
              <a:solidFill>
                <a:schemeClr val="tx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17</a:t>
            </a:fld>
            <a:endParaRPr lang="en-US" dirty="0">
              <a:solidFill>
                <a:prstClr val="black">
                  <a:tint val="75000"/>
                </a:prstClr>
              </a:solidFill>
            </a:endParaRPr>
          </a:p>
        </p:txBody>
      </p:sp>
      <p:cxnSp>
        <p:nvCxnSpPr>
          <p:cNvPr id="7" name="Straight Arrow Connector 6" descr="timeline arrow to right"/>
          <p:cNvCxnSpPr/>
          <p:nvPr/>
        </p:nvCxnSpPr>
        <p:spPr>
          <a:xfrm>
            <a:off x="704850" y="2237034"/>
            <a:ext cx="7753350" cy="0"/>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61387" y="2668369"/>
            <a:ext cx="1828799" cy="646331"/>
          </a:xfrm>
          <a:prstGeom prst="rect">
            <a:avLst/>
          </a:prstGeom>
          <a:noFill/>
        </p:spPr>
        <p:txBody>
          <a:bodyPr wrap="square" rtlCol="0">
            <a:spAutoFit/>
          </a:bodyPr>
          <a:lstStyle/>
          <a:p>
            <a:pPr algn="ctr"/>
            <a:r>
              <a:rPr lang="en-US" b="1" dirty="0" smtClean="0">
                <a:solidFill>
                  <a:srgbClr val="FF0000"/>
                </a:solidFill>
              </a:rPr>
              <a:t>Taylor publishes X</a:t>
            </a:r>
            <a:endParaRPr lang="en-US" b="1" dirty="0">
              <a:solidFill>
                <a:srgbClr val="FF0000"/>
              </a:solidFill>
            </a:endParaRPr>
          </a:p>
        </p:txBody>
      </p:sp>
      <p:sp>
        <p:nvSpPr>
          <p:cNvPr id="17" name="TextBox 16"/>
          <p:cNvSpPr txBox="1"/>
          <p:nvPr/>
        </p:nvSpPr>
        <p:spPr>
          <a:xfrm>
            <a:off x="6019800" y="2705100"/>
            <a:ext cx="2466187" cy="923330"/>
          </a:xfrm>
          <a:prstGeom prst="rect">
            <a:avLst/>
          </a:prstGeom>
          <a:noFill/>
        </p:spPr>
        <p:txBody>
          <a:bodyPr wrap="square" rtlCol="0">
            <a:spAutoFit/>
          </a:bodyPr>
          <a:lstStyle/>
          <a:p>
            <a:pPr algn="ctr"/>
            <a:r>
              <a:rPr lang="en-US" b="1" dirty="0" smtClean="0">
                <a:solidFill>
                  <a:srgbClr val="FF0000"/>
                </a:solidFill>
              </a:rPr>
              <a:t>Taylor files patent application </a:t>
            </a:r>
            <a:br>
              <a:rPr lang="en-US" b="1" dirty="0" smtClean="0">
                <a:solidFill>
                  <a:srgbClr val="FF0000"/>
                </a:solidFill>
              </a:rPr>
            </a:br>
            <a:r>
              <a:rPr lang="en-US" b="1" dirty="0" smtClean="0">
                <a:solidFill>
                  <a:srgbClr val="FF0000"/>
                </a:solidFill>
              </a:rPr>
              <a:t>claiming X</a:t>
            </a:r>
            <a:endParaRPr lang="en-US" b="1" dirty="0">
              <a:solidFill>
                <a:srgbClr val="FF0000"/>
              </a:solidFill>
            </a:endParaRPr>
          </a:p>
        </p:txBody>
      </p:sp>
      <p:sp>
        <p:nvSpPr>
          <p:cNvPr id="18" name="TextBox 17"/>
          <p:cNvSpPr txBox="1"/>
          <p:nvPr/>
        </p:nvSpPr>
        <p:spPr>
          <a:xfrm>
            <a:off x="838200" y="1672901"/>
            <a:ext cx="1409700" cy="307777"/>
          </a:xfrm>
          <a:prstGeom prst="rect">
            <a:avLst/>
          </a:prstGeom>
          <a:noFill/>
        </p:spPr>
        <p:txBody>
          <a:bodyPr wrap="square" rtlCol="0">
            <a:spAutoFit/>
          </a:bodyPr>
          <a:lstStyle/>
          <a:p>
            <a:r>
              <a:rPr lang="en-US" sz="1400" b="1" dirty="0" smtClean="0"/>
              <a:t>July 1, 2013</a:t>
            </a:r>
            <a:endParaRPr lang="en-US" sz="1400" b="1" dirty="0"/>
          </a:p>
        </p:txBody>
      </p:sp>
      <p:sp>
        <p:nvSpPr>
          <p:cNvPr id="19" name="TextBox 18"/>
          <p:cNvSpPr txBox="1"/>
          <p:nvPr/>
        </p:nvSpPr>
        <p:spPr>
          <a:xfrm>
            <a:off x="6708407" y="1711523"/>
            <a:ext cx="1409700" cy="307777"/>
          </a:xfrm>
          <a:prstGeom prst="rect">
            <a:avLst/>
          </a:prstGeom>
          <a:noFill/>
        </p:spPr>
        <p:txBody>
          <a:bodyPr wrap="square" rtlCol="0">
            <a:spAutoFit/>
          </a:bodyPr>
          <a:lstStyle/>
          <a:p>
            <a:r>
              <a:rPr lang="en-US" sz="1400" b="1" dirty="0" smtClean="0"/>
              <a:t>July 1, 2014</a:t>
            </a:r>
            <a:endParaRPr lang="en-US" sz="1400" b="1" dirty="0"/>
          </a:p>
        </p:txBody>
      </p:sp>
      <p:cxnSp>
        <p:nvCxnSpPr>
          <p:cNvPr id="20" name="Straight Connector 19" descr="marker july 1 2013"/>
          <p:cNvCxnSpPr/>
          <p:nvPr/>
        </p:nvCxnSpPr>
        <p:spPr>
          <a:xfrm>
            <a:off x="1447800" y="21717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marker july 1 2014"/>
          <p:cNvCxnSpPr/>
          <p:nvPr/>
        </p:nvCxnSpPr>
        <p:spPr>
          <a:xfrm>
            <a:off x="7315200" y="21717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1st interim event -taylor"/>
          <p:cNvCxnSpPr/>
          <p:nvPr/>
        </p:nvCxnSpPr>
        <p:spPr>
          <a:xfrm>
            <a:off x="3048000" y="21717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71285" y="3810000"/>
            <a:ext cx="4267201" cy="369332"/>
          </a:xfrm>
          <a:prstGeom prst="rect">
            <a:avLst/>
          </a:prstGeom>
          <a:noFill/>
        </p:spPr>
        <p:txBody>
          <a:bodyPr wrap="square" rtlCol="0">
            <a:spAutoFit/>
          </a:bodyPr>
          <a:lstStyle/>
          <a:p>
            <a:r>
              <a:rPr lang="en-US" b="1" dirty="0">
                <a:solidFill>
                  <a:srgbClr val="0000FF"/>
                </a:solidFill>
              </a:rPr>
              <a:t>Inventor </a:t>
            </a:r>
            <a:r>
              <a:rPr lang="en-US" b="1" dirty="0" smtClean="0">
                <a:solidFill>
                  <a:srgbClr val="0000FF"/>
                </a:solidFill>
              </a:rPr>
              <a:t>Taylor’s Grace </a:t>
            </a:r>
            <a:r>
              <a:rPr lang="en-US" b="1" dirty="0">
                <a:solidFill>
                  <a:srgbClr val="0000FF"/>
                </a:solidFill>
              </a:rPr>
              <a:t>Period</a:t>
            </a:r>
          </a:p>
        </p:txBody>
      </p:sp>
      <p:sp>
        <p:nvSpPr>
          <p:cNvPr id="26" name="Content Placeholder 5"/>
          <p:cNvSpPr txBox="1">
            <a:spLocks/>
          </p:cNvSpPr>
          <p:nvPr/>
        </p:nvSpPr>
        <p:spPr>
          <a:xfrm>
            <a:off x="38100" y="4222282"/>
            <a:ext cx="8915400" cy="1600200"/>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800" dirty="0"/>
              <a:t>Smith’s publication is not prior art because of the </a:t>
            </a:r>
            <a:r>
              <a:rPr lang="en-US" sz="1800" dirty="0" smtClean="0"/>
              <a:t>exception under 102(b)(1)(B) </a:t>
            </a:r>
            <a:r>
              <a:rPr lang="en-US" sz="1800" dirty="0"/>
              <a:t>for a grace period </a:t>
            </a:r>
            <a:r>
              <a:rPr lang="en-US" sz="1800" dirty="0" smtClean="0"/>
              <a:t>intervening disclosure by a third party.  </a:t>
            </a:r>
          </a:p>
          <a:p>
            <a:r>
              <a:rPr lang="en-US" sz="1800" dirty="0" smtClean="0"/>
              <a:t>Taylor’s publication </a:t>
            </a:r>
            <a:r>
              <a:rPr lang="en-US" sz="1800" dirty="0"/>
              <a:t>is </a:t>
            </a:r>
            <a:r>
              <a:rPr lang="en-US" sz="1800" dirty="0" smtClean="0"/>
              <a:t>not </a:t>
            </a:r>
            <a:r>
              <a:rPr lang="en-US" sz="1800" dirty="0"/>
              <a:t>prior art because of the </a:t>
            </a:r>
            <a:r>
              <a:rPr lang="en-US" sz="1800" dirty="0" smtClean="0"/>
              <a:t>exception under 102(b)(1)(A) </a:t>
            </a:r>
            <a:r>
              <a:rPr lang="en-US" sz="1800" dirty="0"/>
              <a:t>for a grace period </a:t>
            </a:r>
            <a:r>
              <a:rPr lang="en-US" sz="1800" dirty="0" smtClean="0"/>
              <a:t>disclosure by the inventor.  </a:t>
            </a:r>
          </a:p>
          <a:p>
            <a:r>
              <a:rPr lang="en-US" sz="1800" dirty="0" smtClean="0"/>
              <a:t>If Taylor’s disclosure had been before the grace period, it would be prior art against his own application.  However, it would still render Smith inapplicable as prior art.   </a:t>
            </a:r>
            <a:endParaRPr lang="en-US" sz="1800" dirty="0"/>
          </a:p>
          <a:p>
            <a:endParaRPr lang="en-US" sz="1800" dirty="0" smtClean="0">
              <a:latin typeface="Georgia" pitchFamily="18" charset="0"/>
            </a:endParaRPr>
          </a:p>
        </p:txBody>
      </p:sp>
      <p:cxnSp>
        <p:nvCxnSpPr>
          <p:cNvPr id="23" name="Straight Connector 22" descr="2nd interim even - Smith"/>
          <p:cNvCxnSpPr/>
          <p:nvPr/>
        </p:nvCxnSpPr>
        <p:spPr>
          <a:xfrm>
            <a:off x="5334000" y="1790700"/>
            <a:ext cx="0" cy="53340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14800" y="1487269"/>
            <a:ext cx="2362199" cy="369332"/>
          </a:xfrm>
          <a:prstGeom prst="rect">
            <a:avLst/>
          </a:prstGeom>
          <a:noFill/>
        </p:spPr>
        <p:txBody>
          <a:bodyPr wrap="square" rtlCol="0">
            <a:spAutoFit/>
          </a:bodyPr>
          <a:lstStyle/>
          <a:p>
            <a:pPr algn="ctr"/>
            <a:r>
              <a:rPr lang="en-US" b="1" dirty="0" smtClean="0">
                <a:solidFill>
                  <a:srgbClr val="7030A0"/>
                </a:solidFill>
              </a:rPr>
              <a:t>Smith publishes X</a:t>
            </a:r>
            <a:endParaRPr lang="en-US" b="1" dirty="0">
              <a:solidFill>
                <a:srgbClr val="7030A0"/>
              </a:solidFill>
            </a:endParaRPr>
          </a:p>
        </p:txBody>
      </p:sp>
      <p:grpSp>
        <p:nvGrpSpPr>
          <p:cNvPr id="28" name="Group 27" descr="bracket indicating full period"/>
          <p:cNvGrpSpPr/>
          <p:nvPr/>
        </p:nvGrpSpPr>
        <p:grpSpPr>
          <a:xfrm>
            <a:off x="1447800" y="3581400"/>
            <a:ext cx="6019801" cy="609600"/>
            <a:chOff x="1371600" y="4953000"/>
            <a:chExt cx="5867400" cy="609600"/>
          </a:xfrm>
        </p:grpSpPr>
        <p:cxnSp>
          <p:nvCxnSpPr>
            <p:cNvPr id="29" name="Straight Connector 28"/>
            <p:cNvCxnSpPr/>
            <p:nvPr/>
          </p:nvCxnSpPr>
          <p:spPr>
            <a:xfrm>
              <a:off x="1371600" y="4953000"/>
              <a:ext cx="0" cy="533400"/>
            </a:xfrm>
            <a:prstGeom prst="line">
              <a:avLst/>
            </a:prstGeom>
            <a:ln w="127000" cap="rnd">
              <a:solidFill>
                <a:srgbClr val="0070C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239000" y="4953000"/>
              <a:ext cx="0" cy="533400"/>
            </a:xfrm>
            <a:prstGeom prst="line">
              <a:avLst/>
            </a:prstGeom>
            <a:ln w="127000" cap="rnd">
              <a:solidFill>
                <a:srgbClr val="0070C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371600" y="5562599"/>
              <a:ext cx="5867400" cy="1"/>
            </a:xfrm>
            <a:prstGeom prst="line">
              <a:avLst/>
            </a:prstGeom>
            <a:ln w="127000" cap="rnd">
              <a:solidFill>
                <a:srgbClr val="0070C0"/>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007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a:ln>
            <a:noFill/>
          </a:ln>
        </p:spPr>
        <p:txBody>
          <a:bodyPr/>
          <a:lstStyle/>
          <a:p>
            <a:r>
              <a:rPr lang="en-US" sz="3600" b="1" dirty="0" smtClean="0">
                <a:solidFill>
                  <a:schemeClr val="tx1"/>
                </a:solidFill>
              </a:rPr>
              <a:t>AIA Statutory Framework</a:t>
            </a:r>
            <a:endParaRPr lang="en-US" sz="3600" b="1" dirty="0">
              <a:solidFill>
                <a:schemeClr val="tx1"/>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solidFill>
                  <a:prstClr val="black"/>
                </a:solidFill>
              </a:rPr>
              <a:pPr/>
              <a:t>18</a:t>
            </a:fld>
            <a:endParaRPr lang="en-US" dirty="0">
              <a:solidFill>
                <a:prstClr val="black"/>
              </a:solidFill>
            </a:endParaRPr>
          </a:p>
        </p:txBody>
      </p:sp>
      <p:graphicFrame>
        <p:nvGraphicFramePr>
          <p:cNvPr id="6" name="Content Placeholder 4" descr="&quot;&quot;"/>
          <p:cNvGraphicFramePr>
            <a:graphicFrameLocks/>
          </p:cNvGraphicFramePr>
          <p:nvPr>
            <p:extLst>
              <p:ext uri="{D42A27DB-BD31-4B8C-83A1-F6EECF244321}">
                <p14:modId xmlns:p14="http://schemas.microsoft.com/office/powerpoint/2010/main" val="3022774594"/>
              </p:ext>
            </p:extLst>
          </p:nvPr>
        </p:nvGraphicFramePr>
        <p:xfrm>
          <a:off x="685800" y="1219200"/>
          <a:ext cx="7924799" cy="4879796"/>
        </p:xfrm>
        <a:graphic>
          <a:graphicData uri="http://schemas.openxmlformats.org/drawingml/2006/table">
            <a:tbl>
              <a:tblPr firstRow="1" bandRow="1">
                <a:effectLst>
                  <a:innerShdw blurRad="114300">
                    <a:prstClr val="black"/>
                  </a:innerShdw>
                </a:effectLst>
              </a:tblPr>
              <a:tblGrid>
                <a:gridCol w="2366584"/>
                <a:gridCol w="1818186"/>
                <a:gridCol w="3740029"/>
              </a:tblGrid>
              <a:tr h="774244">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en-US" sz="2000" dirty="0" smtClean="0">
                          <a:solidFill>
                            <a:schemeClr val="tx1"/>
                          </a:solidFill>
                        </a:rPr>
                        <a:t>Prior</a:t>
                      </a:r>
                      <a:r>
                        <a:rPr lang="en-US" sz="2000" baseline="0" dirty="0" smtClean="0">
                          <a:solidFill>
                            <a:schemeClr val="tx1"/>
                          </a:solidFill>
                        </a:rPr>
                        <a:t> Art </a:t>
                      </a:r>
                    </a:p>
                    <a:p>
                      <a:pPr algn="ctr"/>
                      <a:r>
                        <a:rPr lang="en-US" sz="2000" baseline="0" dirty="0" smtClean="0">
                          <a:solidFill>
                            <a:schemeClr val="tx1"/>
                          </a:solidFill>
                        </a:rPr>
                        <a:t>35 U.S.C. 102(a)</a:t>
                      </a:r>
                      <a:br>
                        <a:rPr lang="en-US" sz="2000" baseline="0" dirty="0" smtClean="0">
                          <a:solidFill>
                            <a:schemeClr val="tx1"/>
                          </a:solidFill>
                        </a:rPr>
                      </a:br>
                      <a:r>
                        <a:rPr lang="en-US" sz="1600" baseline="0" dirty="0" smtClean="0">
                          <a:solidFill>
                            <a:schemeClr val="tx1"/>
                          </a:solidFill>
                        </a:rPr>
                        <a:t>(Basis for Rejection</a:t>
                      </a:r>
                      <a:r>
                        <a:rPr lang="en-US" sz="2000" baseline="0" dirty="0" smtClean="0">
                          <a:solidFill>
                            <a:schemeClr val="tx1"/>
                          </a:solidFil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gridSpan="2">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en-US" sz="2000" dirty="0" smtClean="0">
                          <a:solidFill>
                            <a:schemeClr val="tx1"/>
                          </a:solidFill>
                        </a:rPr>
                        <a:t>Exceptions</a:t>
                      </a:r>
                    </a:p>
                    <a:p>
                      <a:pPr algn="ctr"/>
                      <a:r>
                        <a:rPr lang="en-US" sz="2000" dirty="0" smtClean="0">
                          <a:solidFill>
                            <a:schemeClr val="tx1"/>
                          </a:solidFill>
                        </a:rPr>
                        <a:t>35 U.S.C. 102(b)</a:t>
                      </a:r>
                    </a:p>
                    <a:p>
                      <a:pPr algn="ctr"/>
                      <a:r>
                        <a:rPr lang="en-US" sz="1600" dirty="0" smtClean="0">
                          <a:solidFill>
                            <a:schemeClr val="tx1"/>
                          </a:solidFill>
                        </a:rPr>
                        <a:t>(Not Basis</a:t>
                      </a:r>
                      <a:r>
                        <a:rPr lang="en-US" sz="1600" baseline="0" dirty="0" smtClean="0">
                          <a:solidFill>
                            <a:schemeClr val="tx1"/>
                          </a:solidFill>
                        </a:rPr>
                        <a:t> for Rejection</a:t>
                      </a:r>
                      <a:r>
                        <a:rPr lang="en-US" sz="2000" baseline="0" dirty="0" smtClean="0">
                          <a:solidFill>
                            <a:schemeClr val="tx1"/>
                          </a:solidFill>
                        </a:rPr>
                        <a:t>)</a:t>
                      </a:r>
                      <a:endParaRPr lang="en-US" sz="20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hMerge="1">
                  <a:txBody>
                    <a:bodyPr/>
                    <a:lstStyle/>
                    <a:p>
                      <a:pPr algn="ctr"/>
                      <a:endParaRPr lang="en-US" sz="2400" dirty="0">
                        <a:solidFill>
                          <a:srgbClr val="FFFF00"/>
                        </a:solidFill>
                      </a:endParaRPr>
                    </a:p>
                  </a:txBody>
                  <a:tcPr/>
                </a:tc>
              </a:tr>
              <a:tr h="817258">
                <a:tc rowSpan="2">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102(a)(1)</a:t>
                      </a:r>
                    </a:p>
                    <a:p>
                      <a:pPr algn="ctr"/>
                      <a:r>
                        <a:rPr lang="en-US" sz="1600" dirty="0" smtClean="0">
                          <a:latin typeface="Georgia" pitchFamily="18" charset="0"/>
                        </a:rPr>
                        <a:t>Disclosure</a:t>
                      </a:r>
                      <a:r>
                        <a:rPr lang="en-US" sz="1600" baseline="0" dirty="0" smtClean="0">
                          <a:latin typeface="Georgia" pitchFamily="18" charset="0"/>
                        </a:rPr>
                        <a:t> with Prior Public Availability Date</a:t>
                      </a:r>
                      <a:endParaRPr lang="en-US" sz="1600" dirty="0">
                        <a:latin typeface="Georgia"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solidFill>
                            <a:schemeClr val="tx1"/>
                          </a:solidFill>
                          <a:latin typeface="Georgia" pitchFamily="18" charset="0"/>
                        </a:rPr>
                        <a:t>102(b)(1)</a:t>
                      </a:r>
                      <a:endParaRPr lang="en-US" sz="1600" dirty="0" smtClean="0">
                        <a:solidFill>
                          <a:schemeClr val="tx1"/>
                        </a:solidFill>
                        <a:latin typeface="Georgia" pitchFamily="18" charset="0"/>
                      </a:endParaRPr>
                    </a:p>
                    <a:p>
                      <a:pPr algn="l"/>
                      <a:endParaRPr lang="en-US" sz="1600" dirty="0">
                        <a:latin typeface="Georgia"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(A)</a:t>
                      </a:r>
                    </a:p>
                    <a:p>
                      <a:pPr algn="ctr"/>
                      <a:r>
                        <a:rPr lang="en-US" sz="1600" dirty="0" smtClean="0">
                          <a:solidFill>
                            <a:schemeClr val="tx1"/>
                          </a:solidFill>
                          <a:latin typeface="Georgia" pitchFamily="18" charset="0"/>
                        </a:rPr>
                        <a:t>Grace Period Disclosure by Inventor or Obtained from Inventor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774244">
                <a:tc vMerge="1">
                  <a:txBody>
                    <a:bodyPr/>
                    <a:lstStyle/>
                    <a:p>
                      <a:pPr algn="ctr"/>
                      <a:endParaRPr lang="en-US" sz="2000" dirty="0">
                        <a:latin typeface="Georgia" pitchFamily="18" charset="0"/>
                      </a:endParaRPr>
                    </a:p>
                  </a:txBody>
                  <a:tcPr/>
                </a:tc>
                <a:tc vMerge="1">
                  <a:txBody>
                    <a:bodyPr/>
                    <a:lstStyle/>
                    <a:p>
                      <a:pPr algn="l"/>
                      <a:endParaRPr lang="en-US" sz="2000" dirty="0">
                        <a:latin typeface="Georgia" pitchFamily="18" charset="0"/>
                      </a:endParaRPr>
                    </a:p>
                  </a:txBody>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Grace Period Intervening</a:t>
                      </a:r>
                      <a:r>
                        <a:rPr lang="en-US" sz="1600" baseline="0" dirty="0" smtClean="0">
                          <a:solidFill>
                            <a:schemeClr val="tx1"/>
                          </a:solidFill>
                          <a:latin typeface="Georgia" pitchFamily="18" charset="0"/>
                        </a:rPr>
                        <a:t> Disclosure by Third Party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645203">
                <a:tc rowSpan="3">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solidFill>
                            <a:schemeClr val="tx1"/>
                          </a:solidFill>
                          <a:latin typeface="Georgia" pitchFamily="18" charset="0"/>
                        </a:rPr>
                        <a:t>102(a)(2)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U.S. Patent,</a:t>
                      </a:r>
                    </a:p>
                    <a:p>
                      <a:pPr algn="ctr"/>
                      <a:r>
                        <a:rPr lang="en-US" sz="1600" dirty="0" smtClean="0">
                          <a:solidFill>
                            <a:schemeClr val="tx1"/>
                          </a:solidFill>
                          <a:latin typeface="Georgia" pitchFamily="18" charset="0"/>
                        </a:rPr>
                        <a:t>U.S. Patent Application, and PCT Application with Prior Filing</a:t>
                      </a:r>
                      <a:r>
                        <a:rPr lang="en-US" sz="1600" baseline="0" dirty="0" smtClean="0">
                          <a:solidFill>
                            <a:schemeClr val="tx1"/>
                          </a:solidFill>
                          <a:latin typeface="Georgia" pitchFamily="18" charset="0"/>
                        </a:rPr>
                        <a:t> Date</a:t>
                      </a:r>
                      <a:endParaRPr lang="en-US" sz="1600" dirty="0" smtClean="0">
                        <a:solidFill>
                          <a:schemeClr val="tx1"/>
                        </a:solidFill>
                        <a:latin typeface="Georgia"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3">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solidFill>
                            <a:schemeClr val="tx1"/>
                          </a:solidFill>
                          <a:latin typeface="Georgia" pitchFamily="18" charset="0"/>
                        </a:rPr>
                        <a:t>102(b)(2)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latin typeface="Georgia" pitchFamily="18" charset="0"/>
                        </a:rPr>
                        <a:t>Disclosure Obtained from Inventor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851313">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Georgia" pitchFamily="18" charset="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Intervening</a:t>
                      </a:r>
                      <a:r>
                        <a:rPr lang="en-US" sz="1600" baseline="0" dirty="0" smtClean="0">
                          <a:solidFill>
                            <a:schemeClr val="tx1"/>
                          </a:solidFill>
                          <a:latin typeface="Georgia" pitchFamily="18" charset="0"/>
                        </a:rPr>
                        <a:t> Disclosure by Third Party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731520">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Commonly</a:t>
                      </a:r>
                      <a:r>
                        <a:rPr lang="en-US" sz="1600" baseline="0" dirty="0" smtClean="0">
                          <a:solidFill>
                            <a:schemeClr val="tx1"/>
                          </a:solidFill>
                          <a:latin typeface="Georgia" pitchFamily="18" charset="0"/>
                        </a:rPr>
                        <a:t> Owned Disclosure</a:t>
                      </a:r>
                      <a:endParaRPr lang="en-US" sz="1600" dirty="0" smtClean="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5" name="Rectangle 4" descr="&quot;&quot;"/>
          <p:cNvSpPr/>
          <p:nvPr/>
        </p:nvSpPr>
        <p:spPr>
          <a:xfrm>
            <a:off x="685800" y="3886200"/>
            <a:ext cx="7924800" cy="2209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8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pPr eaLnBrk="1" fontAlgn="auto" hangingPunct="1">
              <a:spcBef>
                <a:spcPts val="0"/>
              </a:spcBef>
              <a:spcAft>
                <a:spcPts val="0"/>
              </a:spcAft>
              <a:defRPr/>
            </a:pPr>
            <a:r>
              <a:rPr lang="en-US" sz="2400" b="1" dirty="0" smtClean="0">
                <a:solidFill>
                  <a:schemeClr val="tx1"/>
                </a:solidFill>
              </a:rPr>
              <a:t>35 U.S.C. 102(a)(2):  U.S</a:t>
            </a:r>
            <a:r>
              <a:rPr lang="en-US" sz="2400" b="1" dirty="0">
                <a:solidFill>
                  <a:schemeClr val="tx1"/>
                </a:solidFill>
              </a:rPr>
              <a:t>. </a:t>
            </a:r>
            <a:r>
              <a:rPr lang="en-US" sz="2400" b="1" dirty="0" smtClean="0">
                <a:solidFill>
                  <a:schemeClr val="tx1"/>
                </a:solidFill>
              </a:rPr>
              <a:t>and PCT </a:t>
            </a:r>
            <a:r>
              <a:rPr lang="en-US" sz="2400" b="1" dirty="0">
                <a:solidFill>
                  <a:schemeClr val="tx1"/>
                </a:solidFill>
              </a:rPr>
              <a:t>Patent </a:t>
            </a:r>
            <a:r>
              <a:rPr lang="en-US" sz="2400" b="1" dirty="0" smtClean="0">
                <a:solidFill>
                  <a:schemeClr val="tx1"/>
                </a:solidFill>
              </a:rPr>
              <a:t>Documents Are Prior Art as of the Date They Are “Effectively Filed”</a:t>
            </a:r>
            <a:endParaRPr lang="en-US" sz="2400" b="1" dirty="0">
              <a:solidFill>
                <a:schemeClr val="tx1"/>
              </a:solidFill>
            </a:endParaRPr>
          </a:p>
        </p:txBody>
      </p:sp>
      <p:sp>
        <p:nvSpPr>
          <p:cNvPr id="3" name="Content Placeholder 2"/>
          <p:cNvSpPr>
            <a:spLocks noGrp="1"/>
          </p:cNvSpPr>
          <p:nvPr>
            <p:ph idx="1"/>
          </p:nvPr>
        </p:nvSpPr>
        <p:spPr>
          <a:xfrm>
            <a:off x="381000" y="1524000"/>
            <a:ext cx="7772400" cy="4419600"/>
          </a:xfrm>
        </p:spPr>
        <p:txBody>
          <a:bodyPr/>
          <a:lstStyle/>
          <a:p>
            <a:pPr marL="0" indent="0">
              <a:spcBef>
                <a:spcPts val="0"/>
              </a:spcBef>
              <a:spcAft>
                <a:spcPts val="0"/>
              </a:spcAft>
              <a:buNone/>
            </a:pPr>
            <a:r>
              <a:rPr lang="en-US" sz="2400" dirty="0"/>
              <a:t>35 U.S.C. 102(a</a:t>
            </a:r>
            <a:r>
              <a:rPr lang="en-US" sz="2400" dirty="0" smtClean="0"/>
              <a:t>)(2) precludes </a:t>
            </a:r>
            <a:r>
              <a:rPr lang="en-US" sz="2400" dirty="0"/>
              <a:t>a patent </a:t>
            </a:r>
            <a:r>
              <a:rPr lang="en-US" sz="2400" dirty="0" smtClean="0"/>
              <a:t>if </a:t>
            </a:r>
            <a:r>
              <a:rPr lang="en-US" sz="2400" dirty="0"/>
              <a:t>a claimed invention </a:t>
            </a:r>
            <a:r>
              <a:rPr lang="en-US" sz="2400" dirty="0" smtClean="0"/>
              <a:t>was described in a:</a:t>
            </a:r>
          </a:p>
          <a:p>
            <a:pPr marL="0" indent="0">
              <a:spcBef>
                <a:spcPts val="0"/>
              </a:spcBef>
              <a:spcAft>
                <a:spcPts val="0"/>
              </a:spcAft>
              <a:buNone/>
            </a:pPr>
            <a:endParaRPr lang="en-US" sz="2400" dirty="0"/>
          </a:p>
          <a:p>
            <a:pPr lvl="1">
              <a:spcBef>
                <a:spcPts val="0"/>
              </a:spcBef>
              <a:spcAft>
                <a:spcPts val="0"/>
              </a:spcAft>
              <a:buFont typeface="Courier New" pitchFamily="49" charset="0"/>
              <a:buChar char="o"/>
            </a:pPr>
            <a:r>
              <a:rPr lang="en-US" dirty="0" smtClean="0"/>
              <a:t>U.S. Patent;</a:t>
            </a:r>
            <a:endParaRPr lang="en-US" dirty="0"/>
          </a:p>
          <a:p>
            <a:pPr lvl="1">
              <a:spcBef>
                <a:spcPts val="0"/>
              </a:spcBef>
              <a:spcAft>
                <a:spcPts val="0"/>
              </a:spcAft>
              <a:buFont typeface="Courier New" pitchFamily="49" charset="0"/>
              <a:buChar char="o"/>
            </a:pPr>
            <a:r>
              <a:rPr lang="en-US" dirty="0" smtClean="0"/>
              <a:t>U.S. Patent Application Publication; or</a:t>
            </a:r>
          </a:p>
          <a:p>
            <a:pPr lvl="1">
              <a:spcBef>
                <a:spcPts val="0"/>
              </a:spcBef>
              <a:spcAft>
                <a:spcPts val="0"/>
              </a:spcAft>
              <a:buFont typeface="Courier New" pitchFamily="49" charset="0"/>
              <a:buChar char="o"/>
            </a:pPr>
            <a:r>
              <a:rPr lang="en-US" dirty="0" smtClean="0"/>
              <a:t>PCT Application Publication designating the U.S.</a:t>
            </a:r>
          </a:p>
          <a:p>
            <a:pPr marL="57150" indent="0">
              <a:spcBef>
                <a:spcPts val="0"/>
              </a:spcBef>
              <a:spcAft>
                <a:spcPts val="0"/>
              </a:spcAft>
              <a:buNone/>
            </a:pPr>
            <a:endParaRPr lang="en-US" sz="2400" dirty="0" smtClean="0"/>
          </a:p>
          <a:p>
            <a:pPr marL="57150" indent="0">
              <a:spcBef>
                <a:spcPts val="0"/>
              </a:spcBef>
              <a:spcAft>
                <a:spcPts val="0"/>
              </a:spcAft>
              <a:buNone/>
            </a:pPr>
            <a:r>
              <a:rPr lang="en-US" sz="2400" dirty="0" smtClean="0"/>
              <a:t>that names another inventor</a:t>
            </a:r>
            <a:r>
              <a:rPr lang="en-US" sz="2400" b="1" dirty="0" smtClean="0">
                <a:solidFill>
                  <a:srgbClr val="FF0000"/>
                </a:solidFill>
              </a:rPr>
              <a:t> </a:t>
            </a:r>
            <a:r>
              <a:rPr lang="en-US" sz="2400" dirty="0" smtClean="0"/>
              <a:t>and was </a:t>
            </a:r>
            <a:r>
              <a:rPr lang="en-US" sz="2400" b="1" dirty="0" smtClean="0">
                <a:solidFill>
                  <a:srgbClr val="FF0000"/>
                </a:solidFill>
              </a:rPr>
              <a:t>effectively filed </a:t>
            </a:r>
            <a:r>
              <a:rPr lang="en-US" sz="2400" dirty="0" smtClean="0"/>
              <a:t>before </a:t>
            </a:r>
            <a:r>
              <a:rPr lang="en-US" sz="2400" dirty="0"/>
              <a:t>the effective filing date of the claimed </a:t>
            </a:r>
            <a:r>
              <a:rPr lang="en-US" sz="2400" dirty="0" smtClean="0"/>
              <a:t>invention </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19</a:t>
            </a:fld>
            <a:endParaRPr lang="en-US" dirty="0"/>
          </a:p>
        </p:txBody>
      </p:sp>
    </p:spTree>
    <p:extLst>
      <p:ext uri="{BB962C8B-B14F-4D97-AF65-F5344CB8AC3E}">
        <p14:creationId xmlns:p14="http://schemas.microsoft.com/office/powerpoint/2010/main" val="26174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3600" b="1" dirty="0" smtClean="0">
                <a:solidFill>
                  <a:schemeClr val="tx1"/>
                </a:solidFill>
              </a:rPr>
              <a:t>Overview</a:t>
            </a:r>
            <a:endParaRPr lang="en-US" sz="3600" b="1" dirty="0">
              <a:solidFill>
                <a:schemeClr val="tx1"/>
              </a:solidFill>
            </a:endParaRPr>
          </a:p>
        </p:txBody>
      </p:sp>
      <p:sp>
        <p:nvSpPr>
          <p:cNvPr id="3" name="Content Placeholder 2"/>
          <p:cNvSpPr>
            <a:spLocks noGrp="1"/>
          </p:cNvSpPr>
          <p:nvPr>
            <p:ph idx="1"/>
          </p:nvPr>
        </p:nvSpPr>
        <p:spPr>
          <a:xfrm>
            <a:off x="533400" y="1524000"/>
            <a:ext cx="8077200" cy="4953000"/>
          </a:xfrm>
        </p:spPr>
        <p:txBody>
          <a:bodyPr/>
          <a:lstStyle/>
          <a:p>
            <a:r>
              <a:rPr lang="en-US" sz="3200" dirty="0" smtClean="0"/>
              <a:t>First Inventor to File</a:t>
            </a:r>
          </a:p>
          <a:p>
            <a:endParaRPr lang="en-US" sz="3200" dirty="0" smtClean="0"/>
          </a:p>
          <a:p>
            <a:r>
              <a:rPr lang="en-US" sz="3200" dirty="0" smtClean="0"/>
              <a:t>Patent Fee Schedule</a:t>
            </a:r>
          </a:p>
          <a:p>
            <a:endParaRPr lang="en-US" sz="3200" dirty="0"/>
          </a:p>
          <a:p>
            <a:r>
              <a:rPr lang="en-US" sz="3200" dirty="0" smtClean="0"/>
              <a:t>Micro Entity Discount</a:t>
            </a:r>
            <a:endParaRPr lang="en-US" sz="3200"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a:t>
            </a:fld>
            <a:endParaRPr lang="en-US" dirty="0"/>
          </a:p>
        </p:txBody>
      </p:sp>
    </p:spTree>
    <p:extLst>
      <p:ext uri="{BB962C8B-B14F-4D97-AF65-F5344CB8AC3E}">
        <p14:creationId xmlns:p14="http://schemas.microsoft.com/office/powerpoint/2010/main" val="3676799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2400" b="1" dirty="0">
                <a:solidFill>
                  <a:schemeClr val="tx1"/>
                </a:solidFill>
              </a:rPr>
              <a:t>35 U.S.C. 102(d</a:t>
            </a:r>
            <a:r>
              <a:rPr lang="en-US" sz="2400" b="1" dirty="0" smtClean="0">
                <a:solidFill>
                  <a:schemeClr val="tx1"/>
                </a:solidFill>
              </a:rPr>
              <a:t>):  Determining the Date that a U.S. or PCT Patent Document Is “Effectively Filed”</a:t>
            </a:r>
            <a:endParaRPr lang="en-US" sz="2400" b="1" dirty="0">
              <a:solidFill>
                <a:schemeClr val="tx1"/>
              </a:solidFill>
            </a:endParaRPr>
          </a:p>
        </p:txBody>
      </p:sp>
      <p:sp>
        <p:nvSpPr>
          <p:cNvPr id="3" name="Content Placeholder 2"/>
          <p:cNvSpPr>
            <a:spLocks noGrp="1"/>
          </p:cNvSpPr>
          <p:nvPr>
            <p:ph idx="1"/>
          </p:nvPr>
        </p:nvSpPr>
        <p:spPr>
          <a:xfrm>
            <a:off x="152400" y="1524000"/>
            <a:ext cx="8839200" cy="4800600"/>
          </a:xfrm>
        </p:spPr>
        <p:txBody>
          <a:bodyPr/>
          <a:lstStyle/>
          <a:p>
            <a:pPr>
              <a:spcBef>
                <a:spcPts val="0"/>
              </a:spcBef>
            </a:pPr>
            <a:r>
              <a:rPr lang="en-US" sz="2100" dirty="0" smtClean="0"/>
              <a:t>Date that a U.S. or PCT patent document being applied as a reference is </a:t>
            </a:r>
            <a:r>
              <a:rPr lang="en-US" sz="2100" b="1" dirty="0" smtClean="0">
                <a:solidFill>
                  <a:srgbClr val="FF0000"/>
                </a:solidFill>
              </a:rPr>
              <a:t>effectively filed </a:t>
            </a:r>
            <a:r>
              <a:rPr lang="en-US" sz="2100" dirty="0"/>
              <a:t>is </a:t>
            </a:r>
            <a:r>
              <a:rPr lang="en-US" sz="2100" dirty="0" smtClean="0"/>
              <a:t>the earlier of:</a:t>
            </a:r>
          </a:p>
          <a:p>
            <a:pPr marL="0" indent="0">
              <a:spcBef>
                <a:spcPts val="0"/>
              </a:spcBef>
              <a:buNone/>
            </a:pPr>
            <a:endParaRPr lang="en-US" sz="2100" dirty="0" smtClean="0"/>
          </a:p>
          <a:p>
            <a:pPr lvl="1">
              <a:spcBef>
                <a:spcPts val="0"/>
              </a:spcBef>
            </a:pPr>
            <a:r>
              <a:rPr lang="en-US" sz="2100" dirty="0" smtClean="0"/>
              <a:t>the actual filing date of the U.S. patent or published application; </a:t>
            </a:r>
          </a:p>
          <a:p>
            <a:pPr lvl="1">
              <a:spcBef>
                <a:spcPts val="0"/>
              </a:spcBef>
            </a:pPr>
            <a:endParaRPr lang="en-US" sz="2100" dirty="0"/>
          </a:p>
          <a:p>
            <a:pPr marL="457200" lvl="1" indent="0">
              <a:spcBef>
                <a:spcPts val="0"/>
              </a:spcBef>
              <a:buNone/>
            </a:pPr>
            <a:r>
              <a:rPr lang="en-US" sz="2100" dirty="0" smtClean="0"/>
              <a:t>or</a:t>
            </a:r>
          </a:p>
          <a:p>
            <a:pPr marL="457200" lvl="1" indent="0">
              <a:spcBef>
                <a:spcPts val="0"/>
              </a:spcBef>
              <a:buNone/>
            </a:pPr>
            <a:endParaRPr lang="en-US" sz="2100" dirty="0" smtClean="0"/>
          </a:p>
          <a:p>
            <a:pPr lvl="1">
              <a:spcBef>
                <a:spcPts val="0"/>
              </a:spcBef>
            </a:pPr>
            <a:r>
              <a:rPr lang="en-US" sz="2100" dirty="0"/>
              <a:t>t</a:t>
            </a:r>
            <a:r>
              <a:rPr lang="en-US" sz="2100" dirty="0" smtClean="0"/>
              <a:t>he filing date of the earliest application to which the U.S. patent or published application is entitled to claim a right of  foreign priority or domestic benefit which describes the subject matter</a:t>
            </a:r>
          </a:p>
          <a:p>
            <a:pPr marL="457200" lvl="1" indent="0">
              <a:spcBef>
                <a:spcPts val="0"/>
              </a:spcBef>
              <a:buNone/>
            </a:pPr>
            <a:endParaRPr lang="en-US" sz="2100" dirty="0"/>
          </a:p>
          <a:p>
            <a:pPr marL="400050">
              <a:spcBef>
                <a:spcPts val="0"/>
              </a:spcBef>
            </a:pPr>
            <a:r>
              <a:rPr lang="en-US" sz="2100" dirty="0"/>
              <a:t>D</a:t>
            </a:r>
            <a:r>
              <a:rPr lang="en-US" sz="2100" dirty="0" smtClean="0"/>
              <a:t>ate </a:t>
            </a:r>
            <a:r>
              <a:rPr lang="en-US" sz="2100" dirty="0"/>
              <a:t>that </a:t>
            </a:r>
            <a:r>
              <a:rPr lang="en-US" sz="2100" dirty="0" smtClean="0"/>
              <a:t>a </a:t>
            </a:r>
            <a:r>
              <a:rPr lang="en-US" sz="2100" dirty="0"/>
              <a:t>patent </a:t>
            </a:r>
            <a:r>
              <a:rPr lang="en-US" sz="2100" dirty="0" smtClean="0"/>
              <a:t>document used as a reference  is effectively </a:t>
            </a:r>
            <a:r>
              <a:rPr lang="en-US" sz="2100" dirty="0"/>
              <a:t>filed </a:t>
            </a:r>
            <a:r>
              <a:rPr lang="en-US" sz="2100" dirty="0" smtClean="0"/>
              <a:t>may be different depending on whether the application under examination is subject to AIA or pre-AIA law </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20</a:t>
            </a:fld>
            <a:endParaRPr lang="en-US" dirty="0"/>
          </a:p>
        </p:txBody>
      </p:sp>
    </p:spTree>
    <p:extLst>
      <p:ext uri="{BB962C8B-B14F-4D97-AF65-F5344CB8AC3E}">
        <p14:creationId xmlns:p14="http://schemas.microsoft.com/office/powerpoint/2010/main" val="274440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b="1" dirty="0" smtClean="0">
                <a:solidFill>
                  <a:schemeClr val="tx1"/>
                </a:solidFill>
              </a:rPr>
              <a:t>35 U.S.C. 102(b)(2)(A) Exception:  Disclosure Obtained from Inventor</a:t>
            </a:r>
            <a:endParaRPr lang="en-US" sz="3200" b="1" dirty="0">
              <a:solidFill>
                <a:schemeClr val="tx1"/>
              </a:solidFill>
            </a:endParaRPr>
          </a:p>
        </p:txBody>
      </p:sp>
      <p:sp>
        <p:nvSpPr>
          <p:cNvPr id="3" name="Content Placeholder 2"/>
          <p:cNvSpPr>
            <a:spLocks noGrp="1"/>
          </p:cNvSpPr>
          <p:nvPr>
            <p:ph idx="1"/>
          </p:nvPr>
        </p:nvSpPr>
        <p:spPr>
          <a:xfrm>
            <a:off x="533400" y="1676400"/>
            <a:ext cx="8382000" cy="4525963"/>
          </a:xfrm>
        </p:spPr>
        <p:txBody>
          <a:bodyPr/>
          <a:lstStyle/>
          <a:p>
            <a:pPr marL="0" lvl="0" indent="0">
              <a:buNone/>
            </a:pPr>
            <a:r>
              <a:rPr lang="en-US" b="1" u="sng" dirty="0">
                <a:solidFill>
                  <a:prstClr val="black"/>
                </a:solidFill>
              </a:rPr>
              <a:t>F</a:t>
            </a:r>
            <a:r>
              <a:rPr lang="en-US" b="1" u="sng" dirty="0" smtClean="0">
                <a:solidFill>
                  <a:prstClr val="black"/>
                </a:solidFill>
              </a:rPr>
              <a:t>irst exception</a:t>
            </a:r>
            <a:r>
              <a:rPr lang="en-US" dirty="0" smtClean="0">
                <a:solidFill>
                  <a:prstClr val="black"/>
                </a:solidFill>
              </a:rPr>
              <a:t>:</a:t>
            </a:r>
            <a:r>
              <a:rPr lang="en-US" dirty="0">
                <a:solidFill>
                  <a:prstClr val="black"/>
                </a:solidFill>
              </a:rPr>
              <a:t> </a:t>
            </a:r>
            <a:r>
              <a:rPr lang="en-US" dirty="0" smtClean="0">
                <a:solidFill>
                  <a:prstClr val="black"/>
                </a:solidFill>
              </a:rPr>
              <a:t> </a:t>
            </a:r>
            <a:r>
              <a:rPr lang="en-US" dirty="0" smtClean="0"/>
              <a:t>A </a:t>
            </a:r>
            <a:r>
              <a:rPr lang="en-US" dirty="0"/>
              <a:t>disclosure in an application or patent </a:t>
            </a:r>
            <a:r>
              <a:rPr lang="en-US" dirty="0" smtClean="0"/>
              <a:t>shall </a:t>
            </a:r>
            <a:r>
              <a:rPr lang="en-US" dirty="0"/>
              <a:t>not be prior art under 35 </a:t>
            </a:r>
            <a:r>
              <a:rPr lang="en-US" dirty="0" smtClean="0"/>
              <a:t>U.S.C. </a:t>
            </a:r>
            <a:r>
              <a:rPr lang="en-US" dirty="0"/>
              <a:t>102(a</a:t>
            </a:r>
            <a:r>
              <a:rPr lang="en-US" dirty="0" smtClean="0"/>
              <a:t>)(2) </a:t>
            </a:r>
            <a:r>
              <a:rPr lang="en-US" dirty="0"/>
              <a:t>if:</a:t>
            </a:r>
          </a:p>
          <a:p>
            <a:pPr marL="914400" lvl="2" indent="0">
              <a:buNone/>
            </a:pPr>
            <a:r>
              <a:rPr lang="en-US" sz="2800" dirty="0"/>
              <a:t>t</a:t>
            </a:r>
            <a:r>
              <a:rPr lang="en-US" sz="2800" dirty="0" smtClean="0"/>
              <a:t>he </a:t>
            </a:r>
            <a:r>
              <a:rPr lang="en-US" sz="2800" dirty="0"/>
              <a:t>disclosure was </a:t>
            </a:r>
            <a:r>
              <a:rPr lang="en-US" sz="2800" dirty="0" smtClean="0"/>
              <a:t>made</a:t>
            </a:r>
            <a:r>
              <a:rPr lang="en-US" sz="2800" dirty="0"/>
              <a:t> </a:t>
            </a:r>
            <a:r>
              <a:rPr lang="en-US" sz="2800" dirty="0" smtClean="0"/>
              <a:t>by </a:t>
            </a:r>
            <a:r>
              <a:rPr lang="en-US" sz="2800" dirty="0"/>
              <a:t>another who obtained the subject matter directly or indirectly from </a:t>
            </a:r>
            <a:r>
              <a:rPr lang="en-US" sz="2800" dirty="0" smtClean="0"/>
              <a:t>the </a:t>
            </a:r>
            <a:r>
              <a:rPr lang="en-US" sz="2800" dirty="0"/>
              <a:t>inventor or joint </a:t>
            </a:r>
            <a:r>
              <a:rPr lang="en-US" sz="2800" dirty="0" smtClean="0"/>
              <a:t>inventor</a:t>
            </a:r>
            <a:endParaRPr lang="en-US" sz="2800" dirty="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21</a:t>
            </a:fld>
            <a:endParaRPr lang="en-US" dirty="0"/>
          </a:p>
        </p:txBody>
      </p:sp>
    </p:spTree>
    <p:extLst>
      <p:ext uri="{BB962C8B-B14F-4D97-AF65-F5344CB8AC3E}">
        <p14:creationId xmlns:p14="http://schemas.microsoft.com/office/powerpoint/2010/main" val="377173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b="1" dirty="0" smtClean="0">
                <a:solidFill>
                  <a:schemeClr val="tx1"/>
                </a:solidFill>
              </a:rPr>
              <a:t>Example 4: Exception in 102(b)(2)(A)</a:t>
            </a:r>
            <a:endParaRPr lang="en-US" sz="3200" b="1" dirty="0">
              <a:solidFill>
                <a:schemeClr val="tx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22</a:t>
            </a:fld>
            <a:endParaRPr lang="en-US" dirty="0">
              <a:solidFill>
                <a:prstClr val="black">
                  <a:tint val="75000"/>
                </a:prstClr>
              </a:solidFill>
            </a:endParaRPr>
          </a:p>
        </p:txBody>
      </p:sp>
      <p:cxnSp>
        <p:nvCxnSpPr>
          <p:cNvPr id="7" name="Straight Arrow Connector 6" descr="timeline"/>
          <p:cNvCxnSpPr/>
          <p:nvPr/>
        </p:nvCxnSpPr>
        <p:spPr>
          <a:xfrm flipV="1">
            <a:off x="802907" y="3245135"/>
            <a:ext cx="7502893" cy="31465"/>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1591270"/>
            <a:ext cx="2667001" cy="923330"/>
          </a:xfrm>
          <a:prstGeom prst="rect">
            <a:avLst/>
          </a:prstGeom>
          <a:noFill/>
        </p:spPr>
        <p:txBody>
          <a:bodyPr wrap="square" rtlCol="0">
            <a:spAutoFit/>
          </a:bodyPr>
          <a:lstStyle/>
          <a:p>
            <a:pPr algn="ctr"/>
            <a:r>
              <a:rPr lang="en-US" b="1" dirty="0" smtClean="0">
                <a:solidFill>
                  <a:srgbClr val="7030A0"/>
                </a:solidFill>
              </a:rPr>
              <a:t>Smith files </a:t>
            </a:r>
            <a:br>
              <a:rPr lang="en-US" b="1" dirty="0" smtClean="0">
                <a:solidFill>
                  <a:srgbClr val="7030A0"/>
                </a:solidFill>
              </a:rPr>
            </a:br>
            <a:r>
              <a:rPr lang="en-US" b="1" dirty="0" smtClean="0">
                <a:solidFill>
                  <a:srgbClr val="7030A0"/>
                </a:solidFill>
              </a:rPr>
              <a:t>patent application disclosing X</a:t>
            </a:r>
            <a:endParaRPr lang="en-US" b="1" dirty="0">
              <a:solidFill>
                <a:srgbClr val="7030A0"/>
              </a:solidFill>
            </a:endParaRPr>
          </a:p>
        </p:txBody>
      </p:sp>
      <p:sp>
        <p:nvSpPr>
          <p:cNvPr id="17" name="TextBox 16"/>
          <p:cNvSpPr txBox="1"/>
          <p:nvPr/>
        </p:nvSpPr>
        <p:spPr>
          <a:xfrm>
            <a:off x="2514600" y="3801070"/>
            <a:ext cx="2971799" cy="923330"/>
          </a:xfrm>
          <a:prstGeom prst="rect">
            <a:avLst/>
          </a:prstGeom>
          <a:noFill/>
        </p:spPr>
        <p:txBody>
          <a:bodyPr wrap="square" rtlCol="0">
            <a:spAutoFit/>
          </a:bodyPr>
          <a:lstStyle/>
          <a:p>
            <a:pPr algn="ctr"/>
            <a:r>
              <a:rPr lang="en-US" b="1" dirty="0" smtClean="0">
                <a:solidFill>
                  <a:srgbClr val="FF0000"/>
                </a:solidFill>
              </a:rPr>
              <a:t>Taylor files </a:t>
            </a:r>
            <a:br>
              <a:rPr lang="en-US" b="1" dirty="0" smtClean="0">
                <a:solidFill>
                  <a:srgbClr val="FF0000"/>
                </a:solidFill>
              </a:rPr>
            </a:br>
            <a:r>
              <a:rPr lang="en-US" b="1" dirty="0" smtClean="0">
                <a:solidFill>
                  <a:srgbClr val="FF0000"/>
                </a:solidFill>
              </a:rPr>
              <a:t>patent application claiming X</a:t>
            </a:r>
            <a:endParaRPr lang="en-US" b="1" dirty="0">
              <a:solidFill>
                <a:srgbClr val="FF0000"/>
              </a:solidFill>
            </a:endParaRPr>
          </a:p>
        </p:txBody>
      </p:sp>
      <p:sp>
        <p:nvSpPr>
          <p:cNvPr id="19" name="TextBox 18"/>
          <p:cNvSpPr txBox="1"/>
          <p:nvPr/>
        </p:nvSpPr>
        <p:spPr>
          <a:xfrm>
            <a:off x="3467100" y="2816423"/>
            <a:ext cx="1409700" cy="307777"/>
          </a:xfrm>
          <a:prstGeom prst="rect">
            <a:avLst/>
          </a:prstGeom>
          <a:noFill/>
        </p:spPr>
        <p:txBody>
          <a:bodyPr wrap="square" rtlCol="0">
            <a:spAutoFit/>
          </a:bodyPr>
          <a:lstStyle/>
          <a:p>
            <a:r>
              <a:rPr lang="en-US" sz="1400" b="1" dirty="0" smtClean="0"/>
              <a:t>July 1, 2014</a:t>
            </a:r>
            <a:endParaRPr lang="en-US" sz="1400" b="1" dirty="0"/>
          </a:p>
        </p:txBody>
      </p:sp>
      <p:cxnSp>
        <p:nvCxnSpPr>
          <p:cNvPr id="21" name="Straight Connector 20" descr="interim event"/>
          <p:cNvCxnSpPr/>
          <p:nvPr/>
        </p:nvCxnSpPr>
        <p:spPr>
          <a:xfrm>
            <a:off x="4018981" y="32004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marker april 1 2014"/>
          <p:cNvCxnSpPr/>
          <p:nvPr/>
        </p:nvCxnSpPr>
        <p:spPr>
          <a:xfrm>
            <a:off x="1524000" y="2778471"/>
            <a:ext cx="0" cy="53340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32334" y="48252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latin typeface="Georgia" pitchFamily="18" charset="0"/>
              </a:rPr>
              <a:t>Smith’s patent application publication is </a:t>
            </a:r>
            <a:r>
              <a:rPr lang="en-US" sz="2000" dirty="0">
                <a:latin typeface="Georgia" pitchFamily="18" charset="0"/>
              </a:rPr>
              <a:t>not prior art if </a:t>
            </a:r>
            <a:r>
              <a:rPr lang="en-US" sz="2000" dirty="0" smtClean="0">
                <a:latin typeface="Georgia" pitchFamily="18" charset="0"/>
              </a:rPr>
              <a:t>Smith obtained </a:t>
            </a:r>
            <a:r>
              <a:rPr lang="en-US" sz="2000" dirty="0">
                <a:latin typeface="Georgia" pitchFamily="18" charset="0"/>
              </a:rPr>
              <a:t>X from </a:t>
            </a:r>
            <a:r>
              <a:rPr lang="en-US" sz="2000" dirty="0" smtClean="0">
                <a:latin typeface="Georgia" pitchFamily="18" charset="0"/>
              </a:rPr>
              <a:t>Inventor Taylor because </a:t>
            </a:r>
            <a:r>
              <a:rPr lang="en-US" sz="2000" dirty="0">
                <a:latin typeface="Georgia" pitchFamily="18" charset="0"/>
              </a:rPr>
              <a:t>of the </a:t>
            </a:r>
            <a:r>
              <a:rPr lang="en-US" sz="2000" dirty="0" smtClean="0">
                <a:latin typeface="Georgia" pitchFamily="18" charset="0"/>
              </a:rPr>
              <a:t>exception under 102(b)(2)(A) </a:t>
            </a:r>
            <a:r>
              <a:rPr lang="en-US" sz="2000" dirty="0">
                <a:latin typeface="Georgia" pitchFamily="18" charset="0"/>
              </a:rPr>
              <a:t>for </a:t>
            </a:r>
            <a:r>
              <a:rPr lang="en-US" sz="2000" dirty="0" smtClean="0">
                <a:latin typeface="Georgia" pitchFamily="18" charset="0"/>
              </a:rPr>
              <a:t>a disclosure obtained from the inventor</a:t>
            </a:r>
            <a:endParaRPr lang="en-US" dirty="0"/>
          </a:p>
        </p:txBody>
      </p:sp>
      <p:sp>
        <p:nvSpPr>
          <p:cNvPr id="23" name="TextBox 22"/>
          <p:cNvSpPr txBox="1"/>
          <p:nvPr/>
        </p:nvSpPr>
        <p:spPr>
          <a:xfrm>
            <a:off x="914400" y="2481156"/>
            <a:ext cx="1600200" cy="307777"/>
          </a:xfrm>
          <a:prstGeom prst="rect">
            <a:avLst/>
          </a:prstGeom>
          <a:noFill/>
        </p:spPr>
        <p:txBody>
          <a:bodyPr wrap="square" rtlCol="0">
            <a:spAutoFit/>
          </a:bodyPr>
          <a:lstStyle/>
          <a:p>
            <a:r>
              <a:rPr lang="en-US" sz="1400" b="1" dirty="0" smtClean="0"/>
              <a:t>April 1, 2014</a:t>
            </a:r>
            <a:endParaRPr lang="en-US" sz="1400" b="1" dirty="0"/>
          </a:p>
        </p:txBody>
      </p:sp>
      <p:sp>
        <p:nvSpPr>
          <p:cNvPr id="13" name="TextBox 12"/>
          <p:cNvSpPr txBox="1"/>
          <p:nvPr/>
        </p:nvSpPr>
        <p:spPr>
          <a:xfrm>
            <a:off x="4914900" y="1576073"/>
            <a:ext cx="2971799" cy="923330"/>
          </a:xfrm>
          <a:prstGeom prst="rect">
            <a:avLst/>
          </a:prstGeom>
          <a:noFill/>
        </p:spPr>
        <p:txBody>
          <a:bodyPr wrap="square" rtlCol="0">
            <a:spAutoFit/>
          </a:bodyPr>
          <a:lstStyle/>
          <a:p>
            <a:pPr algn="ctr"/>
            <a:r>
              <a:rPr lang="en-US" b="1" dirty="0" smtClean="0">
                <a:solidFill>
                  <a:srgbClr val="7030A0"/>
                </a:solidFill>
              </a:rPr>
              <a:t>Smith’s </a:t>
            </a:r>
            <a:br>
              <a:rPr lang="en-US" b="1" dirty="0" smtClean="0">
                <a:solidFill>
                  <a:srgbClr val="7030A0"/>
                </a:solidFill>
              </a:rPr>
            </a:br>
            <a:r>
              <a:rPr lang="en-US" b="1" dirty="0" smtClean="0">
                <a:solidFill>
                  <a:srgbClr val="7030A0"/>
                </a:solidFill>
              </a:rPr>
              <a:t>application </a:t>
            </a:r>
            <a:br>
              <a:rPr lang="en-US" b="1" dirty="0" smtClean="0">
                <a:solidFill>
                  <a:srgbClr val="7030A0"/>
                </a:solidFill>
              </a:rPr>
            </a:br>
            <a:r>
              <a:rPr lang="en-US" b="1" dirty="0" smtClean="0">
                <a:solidFill>
                  <a:srgbClr val="7030A0"/>
                </a:solidFill>
              </a:rPr>
              <a:t>publishes</a:t>
            </a:r>
            <a:endParaRPr lang="en-US" b="1" dirty="0">
              <a:solidFill>
                <a:srgbClr val="7030A0"/>
              </a:solidFill>
            </a:endParaRPr>
          </a:p>
        </p:txBody>
      </p:sp>
      <p:cxnSp>
        <p:nvCxnSpPr>
          <p:cNvPr id="14" name="Straight Connector 13" descr="marker october 1 2015"/>
          <p:cNvCxnSpPr/>
          <p:nvPr/>
        </p:nvCxnSpPr>
        <p:spPr>
          <a:xfrm>
            <a:off x="6400800" y="2743200"/>
            <a:ext cx="0" cy="568671"/>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38800" y="2438400"/>
            <a:ext cx="1828800" cy="307777"/>
          </a:xfrm>
          <a:prstGeom prst="rect">
            <a:avLst/>
          </a:prstGeom>
          <a:noFill/>
        </p:spPr>
        <p:txBody>
          <a:bodyPr wrap="square" rtlCol="0">
            <a:spAutoFit/>
          </a:bodyPr>
          <a:lstStyle/>
          <a:p>
            <a:r>
              <a:rPr lang="en-US" sz="1400" b="1" dirty="0" smtClean="0"/>
              <a:t>October 1, 2015</a:t>
            </a:r>
            <a:endParaRPr lang="en-US" sz="1400" b="1" dirty="0"/>
          </a:p>
        </p:txBody>
      </p:sp>
    </p:spTree>
    <p:extLst>
      <p:ext uri="{BB962C8B-B14F-4D97-AF65-F5344CB8AC3E}">
        <p14:creationId xmlns:p14="http://schemas.microsoft.com/office/powerpoint/2010/main" val="159117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2800" b="1" dirty="0">
                <a:solidFill>
                  <a:schemeClr val="tx1"/>
                </a:solidFill>
              </a:rPr>
              <a:t>35 U.S.C. 102(b)(2</a:t>
            </a:r>
            <a:r>
              <a:rPr lang="en-US" sz="2800" b="1" dirty="0" smtClean="0">
                <a:solidFill>
                  <a:schemeClr val="tx1"/>
                </a:solidFill>
              </a:rPr>
              <a:t>)(B) Exception:   </a:t>
            </a:r>
            <a:br>
              <a:rPr lang="en-US" sz="2800" b="1" dirty="0" smtClean="0">
                <a:solidFill>
                  <a:schemeClr val="tx1"/>
                </a:solidFill>
              </a:rPr>
            </a:br>
            <a:r>
              <a:rPr lang="en-US" sz="2800" b="1" dirty="0" smtClean="0">
                <a:solidFill>
                  <a:schemeClr val="tx1"/>
                </a:solidFill>
              </a:rPr>
              <a:t>Intervening Disclosure by Third Party</a:t>
            </a:r>
            <a:endParaRPr lang="en-US" sz="2800" b="1" dirty="0">
              <a:solidFill>
                <a:schemeClr val="tx1"/>
              </a:solidFill>
            </a:endParaRPr>
          </a:p>
        </p:txBody>
      </p:sp>
      <p:sp>
        <p:nvSpPr>
          <p:cNvPr id="3" name="Content Placeholder 2"/>
          <p:cNvSpPr>
            <a:spLocks noGrp="1"/>
          </p:cNvSpPr>
          <p:nvPr>
            <p:ph idx="1"/>
          </p:nvPr>
        </p:nvSpPr>
        <p:spPr>
          <a:xfrm>
            <a:off x="228600" y="1524000"/>
            <a:ext cx="8763000" cy="4525963"/>
          </a:xfrm>
        </p:spPr>
        <p:txBody>
          <a:bodyPr/>
          <a:lstStyle/>
          <a:p>
            <a:pPr marL="0" lvl="0" indent="0">
              <a:buNone/>
            </a:pPr>
            <a:r>
              <a:rPr lang="en-US" b="1" u="sng" dirty="0">
                <a:solidFill>
                  <a:prstClr val="black"/>
                </a:solidFill>
              </a:rPr>
              <a:t>S</a:t>
            </a:r>
            <a:r>
              <a:rPr lang="en-US" b="1" u="sng" dirty="0" smtClean="0">
                <a:solidFill>
                  <a:prstClr val="black"/>
                </a:solidFill>
              </a:rPr>
              <a:t>econd exception</a:t>
            </a:r>
            <a:r>
              <a:rPr lang="en-US" dirty="0" smtClean="0">
                <a:solidFill>
                  <a:prstClr val="black"/>
                </a:solidFill>
              </a:rPr>
              <a:t>:</a:t>
            </a:r>
            <a:r>
              <a:rPr lang="en-US" dirty="0">
                <a:solidFill>
                  <a:prstClr val="black"/>
                </a:solidFill>
              </a:rPr>
              <a:t> </a:t>
            </a:r>
            <a:r>
              <a:rPr lang="en-US" dirty="0" smtClean="0"/>
              <a:t>A </a:t>
            </a:r>
            <a:r>
              <a:rPr lang="en-US" dirty="0"/>
              <a:t>disclosure in an application or patent </a:t>
            </a:r>
            <a:r>
              <a:rPr lang="en-US" dirty="0" smtClean="0"/>
              <a:t>shall </a:t>
            </a:r>
            <a:r>
              <a:rPr lang="en-US" dirty="0"/>
              <a:t>not be prior art under 35 </a:t>
            </a:r>
            <a:r>
              <a:rPr lang="en-US" dirty="0" smtClean="0"/>
              <a:t>U.S.C. </a:t>
            </a:r>
            <a:r>
              <a:rPr lang="en-US" dirty="0"/>
              <a:t>102(a</a:t>
            </a:r>
            <a:r>
              <a:rPr lang="en-US" dirty="0" smtClean="0"/>
              <a:t>)(2) if</a:t>
            </a:r>
            <a:r>
              <a:rPr lang="en-US" dirty="0"/>
              <a:t>:</a:t>
            </a:r>
          </a:p>
          <a:p>
            <a:pPr marL="914400" lvl="2" indent="0">
              <a:buNone/>
            </a:pPr>
            <a:r>
              <a:rPr lang="en-US" sz="2800" b="1" dirty="0">
                <a:solidFill>
                  <a:srgbClr val="FF0000"/>
                </a:solidFill>
              </a:rPr>
              <a:t>t</a:t>
            </a:r>
            <a:r>
              <a:rPr lang="en-US" sz="2800" b="1" dirty="0" smtClean="0">
                <a:solidFill>
                  <a:srgbClr val="FF0000"/>
                </a:solidFill>
              </a:rPr>
              <a:t>he </a:t>
            </a:r>
            <a:r>
              <a:rPr lang="en-US" sz="2800" b="1" dirty="0">
                <a:solidFill>
                  <a:srgbClr val="FF0000"/>
                </a:solidFill>
              </a:rPr>
              <a:t>subject matter </a:t>
            </a:r>
            <a:r>
              <a:rPr lang="en-US" sz="2800" dirty="0"/>
              <a:t>disclosed was, before such </a:t>
            </a:r>
            <a:r>
              <a:rPr lang="en-US" sz="2800" dirty="0" smtClean="0"/>
              <a:t>subject matter was effectively filed, publicly </a:t>
            </a:r>
            <a:r>
              <a:rPr lang="en-US" sz="2800" dirty="0"/>
              <a:t>disclosed </a:t>
            </a:r>
            <a:r>
              <a:rPr lang="en-US" sz="2800" dirty="0" smtClean="0"/>
              <a:t>by:</a:t>
            </a:r>
            <a:endParaRPr lang="en-US" sz="2800" dirty="0"/>
          </a:p>
          <a:p>
            <a:pPr lvl="3"/>
            <a:r>
              <a:rPr lang="en-US" sz="2800" dirty="0" smtClean="0"/>
              <a:t>the inventor or joint inventor; or </a:t>
            </a:r>
          </a:p>
          <a:p>
            <a:pPr lvl="3"/>
            <a:r>
              <a:rPr lang="en-US" sz="2800" dirty="0" smtClean="0"/>
              <a:t>another </a:t>
            </a:r>
            <a:r>
              <a:rPr lang="en-US" sz="2800" dirty="0"/>
              <a:t>who obtained the subject matter directly or indirectly from </a:t>
            </a:r>
            <a:r>
              <a:rPr lang="en-US" sz="2800" dirty="0" smtClean="0"/>
              <a:t>the </a:t>
            </a:r>
            <a:r>
              <a:rPr lang="en-US" sz="2800" dirty="0"/>
              <a:t>inventor or joint </a:t>
            </a:r>
            <a:r>
              <a:rPr lang="en-US" sz="2800" dirty="0" smtClean="0"/>
              <a:t>inventor</a:t>
            </a:r>
            <a:endParaRPr lang="en-US" sz="2800" dirty="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23</a:t>
            </a:fld>
            <a:endParaRPr lang="en-US" dirty="0"/>
          </a:p>
        </p:txBody>
      </p:sp>
    </p:spTree>
    <p:extLst>
      <p:ext uri="{BB962C8B-B14F-4D97-AF65-F5344CB8AC3E}">
        <p14:creationId xmlns:p14="http://schemas.microsoft.com/office/powerpoint/2010/main" val="3255451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600" b="1" dirty="0" smtClean="0">
                <a:solidFill>
                  <a:schemeClr val="tx1"/>
                </a:solidFill>
              </a:rPr>
              <a:t>Example 5:  Exception in 102(b)(2)(B)</a:t>
            </a:r>
            <a:endParaRPr lang="en-US" sz="3600" b="1" dirty="0">
              <a:solidFill>
                <a:schemeClr val="tx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24</a:t>
            </a:fld>
            <a:endParaRPr lang="en-US" dirty="0">
              <a:solidFill>
                <a:prstClr val="black">
                  <a:tint val="75000"/>
                </a:prstClr>
              </a:solidFill>
            </a:endParaRPr>
          </a:p>
        </p:txBody>
      </p:sp>
      <p:sp>
        <p:nvSpPr>
          <p:cNvPr id="26" name="Content Placeholder 5"/>
          <p:cNvSpPr txBox="1">
            <a:spLocks/>
          </p:cNvSpPr>
          <p:nvPr/>
        </p:nvSpPr>
        <p:spPr>
          <a:xfrm>
            <a:off x="120012" y="5201561"/>
            <a:ext cx="8795388"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900" dirty="0"/>
              <a:t>Smith’s patent </a:t>
            </a:r>
            <a:r>
              <a:rPr lang="en-US" sz="1900" dirty="0" smtClean="0"/>
              <a:t>application publication </a:t>
            </a:r>
            <a:r>
              <a:rPr lang="en-US" sz="1900" dirty="0"/>
              <a:t>is not prior art </a:t>
            </a:r>
            <a:r>
              <a:rPr lang="en-US" sz="1900" dirty="0" smtClean="0"/>
              <a:t>against Taylor’s application because </a:t>
            </a:r>
            <a:r>
              <a:rPr lang="en-US" sz="1900" dirty="0"/>
              <a:t>of the exception under 102(b)(2)(B) for an intervening </a:t>
            </a:r>
            <a:r>
              <a:rPr lang="en-US" sz="1900" dirty="0" smtClean="0"/>
              <a:t>disclosure by a third party.  </a:t>
            </a:r>
            <a:endParaRPr lang="en-US" sz="1900" dirty="0"/>
          </a:p>
        </p:txBody>
      </p:sp>
      <p:sp>
        <p:nvSpPr>
          <p:cNvPr id="34" name="Content Placeholder 2" descr="&quot;&quot;"/>
          <p:cNvSpPr txBox="1">
            <a:spLocks/>
          </p:cNvSpPr>
          <p:nvPr/>
        </p:nvSpPr>
        <p:spPr bwMode="auto">
          <a:xfrm>
            <a:off x="522518" y="2401128"/>
            <a:ext cx="8305800" cy="322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dirty="0" smtClean="0"/>
          </a:p>
          <a:p>
            <a:endParaRPr lang="en-US" dirty="0" smtClean="0"/>
          </a:p>
          <a:p>
            <a:endParaRPr lang="en-US" dirty="0" smtClean="0"/>
          </a:p>
          <a:p>
            <a:endParaRPr lang="en-US" dirty="0" smtClean="0"/>
          </a:p>
          <a:p>
            <a:endParaRPr lang="en-US" dirty="0" smtClean="0"/>
          </a:p>
          <a:p>
            <a:pPr marL="0" indent="0">
              <a:buFontTx/>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p:txBody>
      </p:sp>
      <p:cxnSp>
        <p:nvCxnSpPr>
          <p:cNvPr id="35" name="Straight Arrow Connector 34" descr="timeline"/>
          <p:cNvCxnSpPr/>
          <p:nvPr/>
        </p:nvCxnSpPr>
        <p:spPr>
          <a:xfrm flipV="1">
            <a:off x="304800" y="3643111"/>
            <a:ext cx="8724900" cy="31464"/>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81299" y="1828800"/>
            <a:ext cx="2667001" cy="923330"/>
          </a:xfrm>
          <a:prstGeom prst="rect">
            <a:avLst/>
          </a:prstGeom>
          <a:noFill/>
        </p:spPr>
        <p:txBody>
          <a:bodyPr wrap="square" rtlCol="0">
            <a:spAutoFit/>
          </a:bodyPr>
          <a:lstStyle/>
          <a:p>
            <a:pPr algn="ctr"/>
            <a:r>
              <a:rPr lang="en-US" b="1" dirty="0" smtClean="0">
                <a:solidFill>
                  <a:srgbClr val="7030A0"/>
                </a:solidFill>
              </a:rPr>
              <a:t>Smith files </a:t>
            </a:r>
            <a:br>
              <a:rPr lang="en-US" b="1" dirty="0" smtClean="0">
                <a:solidFill>
                  <a:srgbClr val="7030A0"/>
                </a:solidFill>
              </a:rPr>
            </a:br>
            <a:r>
              <a:rPr lang="en-US" b="1" dirty="0" smtClean="0">
                <a:solidFill>
                  <a:srgbClr val="7030A0"/>
                </a:solidFill>
              </a:rPr>
              <a:t>patent application disclosing X</a:t>
            </a:r>
            <a:endParaRPr lang="en-US" b="1" dirty="0">
              <a:solidFill>
                <a:srgbClr val="7030A0"/>
              </a:solidFill>
            </a:endParaRPr>
          </a:p>
        </p:txBody>
      </p:sp>
      <p:sp>
        <p:nvSpPr>
          <p:cNvPr id="37" name="TextBox 36"/>
          <p:cNvSpPr txBox="1"/>
          <p:nvPr/>
        </p:nvSpPr>
        <p:spPr>
          <a:xfrm>
            <a:off x="4675418" y="4152170"/>
            <a:ext cx="2971799" cy="923330"/>
          </a:xfrm>
          <a:prstGeom prst="rect">
            <a:avLst/>
          </a:prstGeom>
          <a:noFill/>
        </p:spPr>
        <p:txBody>
          <a:bodyPr wrap="square" rtlCol="0">
            <a:spAutoFit/>
          </a:bodyPr>
          <a:lstStyle/>
          <a:p>
            <a:pPr algn="ctr"/>
            <a:r>
              <a:rPr lang="en-US" b="1" dirty="0" smtClean="0">
                <a:solidFill>
                  <a:srgbClr val="FF0000"/>
                </a:solidFill>
              </a:rPr>
              <a:t>Taylor files </a:t>
            </a:r>
            <a:br>
              <a:rPr lang="en-US" b="1" dirty="0" smtClean="0">
                <a:solidFill>
                  <a:srgbClr val="FF0000"/>
                </a:solidFill>
              </a:rPr>
            </a:br>
            <a:r>
              <a:rPr lang="en-US" b="1" dirty="0" smtClean="0">
                <a:solidFill>
                  <a:srgbClr val="FF0000"/>
                </a:solidFill>
              </a:rPr>
              <a:t>patent application claiming X</a:t>
            </a:r>
            <a:endParaRPr lang="en-US" b="1" dirty="0">
              <a:solidFill>
                <a:srgbClr val="FF0000"/>
              </a:solidFill>
            </a:endParaRPr>
          </a:p>
        </p:txBody>
      </p:sp>
      <p:sp>
        <p:nvSpPr>
          <p:cNvPr id="38" name="TextBox 37"/>
          <p:cNvSpPr txBox="1"/>
          <p:nvPr/>
        </p:nvSpPr>
        <p:spPr>
          <a:xfrm>
            <a:off x="5527224" y="3197423"/>
            <a:ext cx="1409700" cy="307777"/>
          </a:xfrm>
          <a:prstGeom prst="rect">
            <a:avLst/>
          </a:prstGeom>
          <a:noFill/>
        </p:spPr>
        <p:txBody>
          <a:bodyPr wrap="square" rtlCol="0">
            <a:spAutoFit/>
          </a:bodyPr>
          <a:lstStyle/>
          <a:p>
            <a:r>
              <a:rPr lang="en-US" sz="1400" b="1" dirty="0" smtClean="0"/>
              <a:t>July 1, 2014</a:t>
            </a:r>
            <a:endParaRPr lang="en-US" sz="1400" b="1" dirty="0"/>
          </a:p>
        </p:txBody>
      </p:sp>
      <p:cxnSp>
        <p:nvCxnSpPr>
          <p:cNvPr id="39" name="Straight Connector 38" descr="event 3 july 1 2014 - taylor files"/>
          <p:cNvCxnSpPr/>
          <p:nvPr/>
        </p:nvCxnSpPr>
        <p:spPr>
          <a:xfrm>
            <a:off x="6232074" y="35757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event 2 april 1 2014 Smith files"/>
          <p:cNvCxnSpPr/>
          <p:nvPr/>
        </p:nvCxnSpPr>
        <p:spPr>
          <a:xfrm>
            <a:off x="4114800" y="3124200"/>
            <a:ext cx="0" cy="53340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314700" y="2819400"/>
            <a:ext cx="1600200" cy="307777"/>
          </a:xfrm>
          <a:prstGeom prst="rect">
            <a:avLst/>
          </a:prstGeom>
          <a:noFill/>
        </p:spPr>
        <p:txBody>
          <a:bodyPr wrap="square" rtlCol="0">
            <a:spAutoFit/>
          </a:bodyPr>
          <a:lstStyle/>
          <a:p>
            <a:r>
              <a:rPr lang="en-US" sz="1400" b="1" dirty="0" smtClean="0"/>
              <a:t>April 1, 2014</a:t>
            </a:r>
            <a:endParaRPr lang="en-US" sz="1400" b="1" dirty="0"/>
          </a:p>
        </p:txBody>
      </p:sp>
      <p:sp>
        <p:nvSpPr>
          <p:cNvPr id="42" name="TextBox 41"/>
          <p:cNvSpPr txBox="1"/>
          <p:nvPr/>
        </p:nvSpPr>
        <p:spPr>
          <a:xfrm>
            <a:off x="6400801" y="1828800"/>
            <a:ext cx="2971799" cy="923330"/>
          </a:xfrm>
          <a:prstGeom prst="rect">
            <a:avLst/>
          </a:prstGeom>
          <a:noFill/>
        </p:spPr>
        <p:txBody>
          <a:bodyPr wrap="square" rtlCol="0">
            <a:spAutoFit/>
          </a:bodyPr>
          <a:lstStyle/>
          <a:p>
            <a:pPr algn="ctr"/>
            <a:r>
              <a:rPr lang="en-US" b="1" dirty="0" smtClean="0">
                <a:solidFill>
                  <a:srgbClr val="7030A0"/>
                </a:solidFill>
              </a:rPr>
              <a:t>Smith’s </a:t>
            </a:r>
            <a:br>
              <a:rPr lang="en-US" b="1" dirty="0" smtClean="0">
                <a:solidFill>
                  <a:srgbClr val="7030A0"/>
                </a:solidFill>
              </a:rPr>
            </a:br>
            <a:r>
              <a:rPr lang="en-US" b="1" dirty="0" smtClean="0">
                <a:solidFill>
                  <a:srgbClr val="7030A0"/>
                </a:solidFill>
              </a:rPr>
              <a:t>application </a:t>
            </a:r>
            <a:br>
              <a:rPr lang="en-US" b="1" dirty="0" smtClean="0">
                <a:solidFill>
                  <a:srgbClr val="7030A0"/>
                </a:solidFill>
              </a:rPr>
            </a:br>
            <a:r>
              <a:rPr lang="en-US" b="1" dirty="0" smtClean="0">
                <a:solidFill>
                  <a:srgbClr val="7030A0"/>
                </a:solidFill>
              </a:rPr>
              <a:t>publishes</a:t>
            </a:r>
            <a:endParaRPr lang="en-US" b="1" dirty="0">
              <a:solidFill>
                <a:srgbClr val="7030A0"/>
              </a:solidFill>
            </a:endParaRPr>
          </a:p>
        </p:txBody>
      </p:sp>
      <p:cxnSp>
        <p:nvCxnSpPr>
          <p:cNvPr id="43" name="Straight Connector 42" descr="event 4 october 1 2015 Smith publishes"/>
          <p:cNvCxnSpPr/>
          <p:nvPr/>
        </p:nvCxnSpPr>
        <p:spPr>
          <a:xfrm>
            <a:off x="7848600" y="3165129"/>
            <a:ext cx="0" cy="53340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934200" y="2819400"/>
            <a:ext cx="1828800" cy="307777"/>
          </a:xfrm>
          <a:prstGeom prst="rect">
            <a:avLst/>
          </a:prstGeom>
          <a:noFill/>
        </p:spPr>
        <p:txBody>
          <a:bodyPr wrap="square" rtlCol="0">
            <a:spAutoFit/>
          </a:bodyPr>
          <a:lstStyle/>
          <a:p>
            <a:r>
              <a:rPr lang="en-US" sz="1400" b="1" dirty="0" smtClean="0"/>
              <a:t>October 1, 2015</a:t>
            </a:r>
            <a:endParaRPr lang="en-US" sz="1400" b="1" dirty="0"/>
          </a:p>
        </p:txBody>
      </p:sp>
      <p:sp>
        <p:nvSpPr>
          <p:cNvPr id="45" name="TextBox 44"/>
          <p:cNvSpPr txBox="1"/>
          <p:nvPr/>
        </p:nvSpPr>
        <p:spPr>
          <a:xfrm>
            <a:off x="1295402" y="4033345"/>
            <a:ext cx="2133598" cy="646331"/>
          </a:xfrm>
          <a:prstGeom prst="rect">
            <a:avLst/>
          </a:prstGeom>
          <a:noFill/>
        </p:spPr>
        <p:txBody>
          <a:bodyPr wrap="square" rtlCol="0">
            <a:spAutoFit/>
          </a:bodyPr>
          <a:lstStyle/>
          <a:p>
            <a:pPr algn="ctr"/>
            <a:r>
              <a:rPr lang="en-US" b="1" dirty="0" smtClean="0">
                <a:solidFill>
                  <a:srgbClr val="FF0000"/>
                </a:solidFill>
              </a:rPr>
              <a:t>Taylor publishes subject matter X</a:t>
            </a:r>
            <a:endParaRPr lang="en-US" b="1" dirty="0">
              <a:solidFill>
                <a:srgbClr val="FF0000"/>
              </a:solidFill>
            </a:endParaRPr>
          </a:p>
        </p:txBody>
      </p:sp>
      <p:cxnSp>
        <p:nvCxnSpPr>
          <p:cNvPr id="46" name="Straight Connector 45" descr="event 1 march 1 2014 Taylor publishes"/>
          <p:cNvCxnSpPr/>
          <p:nvPr/>
        </p:nvCxnSpPr>
        <p:spPr>
          <a:xfrm>
            <a:off x="2286000" y="3581400"/>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600201" y="3197423"/>
            <a:ext cx="1600200" cy="307777"/>
          </a:xfrm>
          <a:prstGeom prst="rect">
            <a:avLst/>
          </a:prstGeom>
          <a:noFill/>
        </p:spPr>
        <p:txBody>
          <a:bodyPr wrap="square" rtlCol="0">
            <a:spAutoFit/>
          </a:bodyPr>
          <a:lstStyle/>
          <a:p>
            <a:r>
              <a:rPr lang="en-US" sz="1400" b="1" dirty="0" smtClean="0"/>
              <a:t>March 1, 2014</a:t>
            </a:r>
            <a:endParaRPr lang="en-US" sz="1400" b="1" dirty="0"/>
          </a:p>
        </p:txBody>
      </p:sp>
    </p:spTree>
    <p:extLst>
      <p:ext uri="{BB962C8B-B14F-4D97-AF65-F5344CB8AC3E}">
        <p14:creationId xmlns:p14="http://schemas.microsoft.com/office/powerpoint/2010/main" val="228117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20739" cy="1143000"/>
          </a:xfrm>
          <a:noFill/>
        </p:spPr>
        <p:txBody>
          <a:bodyPr/>
          <a:lstStyle/>
          <a:p>
            <a:r>
              <a:rPr lang="en-US" sz="3200" b="1" dirty="0">
                <a:solidFill>
                  <a:schemeClr val="tx1"/>
                </a:solidFill>
              </a:rPr>
              <a:t>35 U.S.C. 102(b)(2</a:t>
            </a:r>
            <a:r>
              <a:rPr lang="en-US" sz="3200" b="1" dirty="0" smtClean="0">
                <a:solidFill>
                  <a:schemeClr val="tx1"/>
                </a:solidFill>
              </a:rPr>
              <a:t>)(C) Exception:   Commonly Owned Disclosure</a:t>
            </a:r>
            <a:endParaRPr lang="en-US" sz="3200" b="1" dirty="0">
              <a:solidFill>
                <a:schemeClr val="tx1"/>
              </a:solidFill>
            </a:endParaRPr>
          </a:p>
        </p:txBody>
      </p:sp>
      <p:sp>
        <p:nvSpPr>
          <p:cNvPr id="3" name="Content Placeholder 2"/>
          <p:cNvSpPr>
            <a:spLocks noGrp="1"/>
          </p:cNvSpPr>
          <p:nvPr>
            <p:ph idx="1"/>
          </p:nvPr>
        </p:nvSpPr>
        <p:spPr>
          <a:xfrm>
            <a:off x="304800" y="1524000"/>
            <a:ext cx="8610600" cy="4572000"/>
          </a:xfrm>
        </p:spPr>
        <p:txBody>
          <a:bodyPr/>
          <a:lstStyle/>
          <a:p>
            <a:pPr marL="0" lvl="0" indent="0">
              <a:buNone/>
            </a:pPr>
            <a:r>
              <a:rPr lang="en-US" sz="2400" b="1" u="sng" dirty="0">
                <a:solidFill>
                  <a:prstClr val="black"/>
                </a:solidFill>
              </a:rPr>
              <a:t>T</a:t>
            </a:r>
            <a:r>
              <a:rPr lang="en-US" sz="2400" b="1" u="sng" dirty="0" smtClean="0">
                <a:solidFill>
                  <a:prstClr val="black"/>
                </a:solidFill>
              </a:rPr>
              <a:t>hird exception</a:t>
            </a:r>
            <a:r>
              <a:rPr lang="en-US" sz="2400" dirty="0" smtClean="0">
                <a:solidFill>
                  <a:prstClr val="black"/>
                </a:solidFill>
              </a:rPr>
              <a:t>:</a:t>
            </a:r>
            <a:r>
              <a:rPr lang="en-US" sz="2400" dirty="0">
                <a:solidFill>
                  <a:prstClr val="black"/>
                </a:solidFill>
              </a:rPr>
              <a:t> </a:t>
            </a:r>
            <a:r>
              <a:rPr lang="en-US" sz="2400" dirty="0" smtClean="0"/>
              <a:t>A disclosure made in an application or patent shall not be prior art </a:t>
            </a:r>
            <a:r>
              <a:rPr lang="en-US" sz="2400" dirty="0"/>
              <a:t>under 35 </a:t>
            </a:r>
            <a:r>
              <a:rPr lang="en-US" sz="2400" dirty="0" smtClean="0"/>
              <a:t>U.S.C. </a:t>
            </a:r>
            <a:r>
              <a:rPr lang="en-US" sz="2400" dirty="0"/>
              <a:t>102(a)(2) </a:t>
            </a:r>
            <a:r>
              <a:rPr lang="en-US" sz="2400" dirty="0" smtClean="0"/>
              <a:t>if:</a:t>
            </a:r>
          </a:p>
          <a:p>
            <a:pPr marL="914400" lvl="2" indent="0">
              <a:buNone/>
            </a:pPr>
            <a:r>
              <a:rPr lang="en-US" sz="2400" dirty="0"/>
              <a:t>t</a:t>
            </a:r>
            <a:r>
              <a:rPr lang="en-US" sz="2400" dirty="0" smtClean="0"/>
              <a:t>he subject matter and the claimed invention were </a:t>
            </a:r>
            <a:r>
              <a:rPr lang="en-US" sz="2400" b="1" dirty="0" smtClean="0">
                <a:solidFill>
                  <a:srgbClr val="FF0000"/>
                </a:solidFill>
              </a:rPr>
              <a:t>commonly owned or subject to an obligation of assignment </a:t>
            </a:r>
            <a:r>
              <a:rPr lang="en-US" sz="2400" dirty="0" smtClean="0"/>
              <a:t>to the same person not later than the effective filing date of the claimed invention</a:t>
            </a:r>
          </a:p>
          <a:p>
            <a:pPr marL="914400" lvl="2" indent="0">
              <a:buNone/>
            </a:pPr>
            <a:endParaRPr lang="en-US" sz="2400" dirty="0"/>
          </a:p>
          <a:p>
            <a:pPr marL="0" indent="0">
              <a:buNone/>
            </a:pPr>
            <a:r>
              <a:rPr lang="en-US" sz="2400" dirty="0" smtClean="0"/>
              <a:t>Resembles pre-AIA 35 U.S.C. 103(c), but applies to both novelty and obviousness, whereas pre-AIA disqualified art only for obviousness </a:t>
            </a:r>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25</a:t>
            </a:fld>
            <a:endParaRPr lang="en-US" dirty="0"/>
          </a:p>
        </p:txBody>
      </p:sp>
    </p:spTree>
    <p:extLst>
      <p:ext uri="{BB962C8B-B14F-4D97-AF65-F5344CB8AC3E}">
        <p14:creationId xmlns:p14="http://schemas.microsoft.com/office/powerpoint/2010/main" val="2167529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b="1" dirty="0">
                <a:solidFill>
                  <a:schemeClr val="tx1"/>
                </a:solidFill>
              </a:rPr>
              <a:t>Commonly </a:t>
            </a:r>
            <a:r>
              <a:rPr lang="en-US" sz="3200" b="1" dirty="0" smtClean="0">
                <a:solidFill>
                  <a:schemeClr val="tx1"/>
                </a:solidFill>
              </a:rPr>
              <a:t>Owned or </a:t>
            </a:r>
            <a:br>
              <a:rPr lang="en-US" sz="3200" b="1" dirty="0" smtClean="0">
                <a:solidFill>
                  <a:schemeClr val="tx1"/>
                </a:solidFill>
              </a:rPr>
            </a:br>
            <a:r>
              <a:rPr lang="en-US" sz="3200" b="1" dirty="0" smtClean="0">
                <a:solidFill>
                  <a:schemeClr val="tx1"/>
                </a:solidFill>
              </a:rPr>
              <a:t>Subject to Obligation of Assignment</a:t>
            </a:r>
            <a:endParaRPr lang="en-US" sz="3200" dirty="0">
              <a:solidFill>
                <a:schemeClr val="tx1"/>
              </a:solidFill>
            </a:endParaRPr>
          </a:p>
        </p:txBody>
      </p:sp>
      <p:sp>
        <p:nvSpPr>
          <p:cNvPr id="3" name="Content Placeholder 2"/>
          <p:cNvSpPr>
            <a:spLocks noGrp="1"/>
          </p:cNvSpPr>
          <p:nvPr>
            <p:ph idx="1"/>
          </p:nvPr>
        </p:nvSpPr>
        <p:spPr>
          <a:xfrm>
            <a:off x="457200" y="1905000"/>
            <a:ext cx="8229600" cy="4525963"/>
          </a:xfrm>
        </p:spPr>
        <p:txBody>
          <a:bodyPr/>
          <a:lstStyle/>
          <a:p>
            <a:r>
              <a:rPr lang="en-US" dirty="0" smtClean="0"/>
              <a:t>Applicant can establish common ownership or obligation of assignment by making a clear and conspicuous statement</a:t>
            </a:r>
          </a:p>
          <a:p>
            <a:pPr marL="0" indent="0">
              <a:buNone/>
            </a:pPr>
            <a:endParaRPr lang="en-US" dirty="0"/>
          </a:p>
          <a:p>
            <a:r>
              <a:rPr lang="en-US" dirty="0" smtClean="0"/>
              <a:t>Corroborating evidence is not required </a:t>
            </a:r>
          </a:p>
          <a:p>
            <a:endParaRPr lang="en-US" dirty="0">
              <a:latin typeface="Georgia" pitchFamily="18" charset="0"/>
            </a:endParaRPr>
          </a:p>
          <a:p>
            <a:pPr marL="0" indent="0">
              <a:buNone/>
            </a:pPr>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26</a:t>
            </a:fld>
            <a:endParaRPr lang="en-US" dirty="0"/>
          </a:p>
        </p:txBody>
      </p:sp>
    </p:spTree>
    <p:extLst>
      <p:ext uri="{BB962C8B-B14F-4D97-AF65-F5344CB8AC3E}">
        <p14:creationId xmlns:p14="http://schemas.microsoft.com/office/powerpoint/2010/main" val="218820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b="1" dirty="0" smtClean="0">
                <a:solidFill>
                  <a:schemeClr val="tx1"/>
                </a:solidFill>
              </a:rPr>
              <a:t>Example 6:  Exception in 102(b)(2)(C)</a:t>
            </a:r>
            <a:endParaRPr lang="en-US" sz="3200" b="1" dirty="0">
              <a:solidFill>
                <a:schemeClr val="tx1"/>
              </a:solidFill>
            </a:endParaRPr>
          </a:p>
        </p:txBody>
      </p:sp>
      <p:sp>
        <p:nvSpPr>
          <p:cNvPr id="3" name="Content Placeholder 2" descr="&quot;&quot;"/>
          <p:cNvSpPr>
            <a:spLocks noGrp="1"/>
          </p:cNvSpPr>
          <p:nvPr>
            <p:ph idx="1"/>
          </p:nvPr>
        </p:nvSpPr>
        <p:spPr>
          <a:xfrm>
            <a:off x="495300" y="1427167"/>
            <a:ext cx="8305800" cy="3225086"/>
          </a:xfrm>
        </p:spPr>
        <p:txBody>
          <a:bodyPr>
            <a:normAutofit/>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solidFill>
                <a:srgbClr val="FF0000"/>
              </a:solidFill>
            </a:endParaRPr>
          </a:p>
          <a:p>
            <a:endParaRPr lang="en-US" dirty="0" smtClean="0">
              <a:latin typeface="Georgia" pitchFamily="18" charset="0"/>
            </a:endParaRPr>
          </a:p>
          <a:p>
            <a:endParaRPr lang="en-US" dirty="0" smtClean="0">
              <a:latin typeface="Georgia" pitchFamily="18" charset="0"/>
            </a:endParaRPr>
          </a:p>
          <a:p>
            <a:endParaRPr lang="en-US" dirty="0" smtClean="0">
              <a:latin typeface="Georgia" pitchFamily="18" charset="0"/>
            </a:endParaRPr>
          </a:p>
          <a:p>
            <a:endParaRPr lang="en-US" dirty="0">
              <a:latin typeface="Georgia" pitchFamily="18" charset="0"/>
            </a:endParaRPr>
          </a:p>
          <a:p>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9D26583C-8B4B-4964-968A-71ED4F1CD9F8}" type="slidenum">
              <a:rPr lang="en-US" smtClean="0">
                <a:solidFill>
                  <a:prstClr val="black">
                    <a:tint val="75000"/>
                  </a:prstClr>
                </a:solidFill>
              </a:rPr>
              <a:pPr>
                <a:defRPr/>
              </a:pPr>
              <a:t>27</a:t>
            </a:fld>
            <a:endParaRPr lang="en-US" dirty="0">
              <a:solidFill>
                <a:prstClr val="black">
                  <a:tint val="75000"/>
                </a:prstClr>
              </a:solidFill>
            </a:endParaRPr>
          </a:p>
        </p:txBody>
      </p:sp>
      <p:cxnSp>
        <p:nvCxnSpPr>
          <p:cNvPr id="7" name="Straight Arrow Connector 6" descr="timeline"/>
          <p:cNvCxnSpPr/>
          <p:nvPr/>
        </p:nvCxnSpPr>
        <p:spPr>
          <a:xfrm>
            <a:off x="304800" y="3352800"/>
            <a:ext cx="8686800" cy="16454"/>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33650" y="1667470"/>
            <a:ext cx="1828799" cy="923330"/>
          </a:xfrm>
          <a:prstGeom prst="rect">
            <a:avLst/>
          </a:prstGeom>
          <a:noFill/>
          <a:ln>
            <a:noFill/>
          </a:ln>
        </p:spPr>
        <p:txBody>
          <a:bodyPr wrap="square" rtlCol="0">
            <a:spAutoFit/>
          </a:bodyPr>
          <a:lstStyle/>
          <a:p>
            <a:pPr algn="ctr"/>
            <a:r>
              <a:rPr lang="en-US" b="1" dirty="0" smtClean="0">
                <a:solidFill>
                  <a:srgbClr val="7030A0"/>
                </a:solidFill>
              </a:rPr>
              <a:t>Smith invents </a:t>
            </a:r>
            <a:r>
              <a:rPr lang="en-US" b="1" dirty="0">
                <a:solidFill>
                  <a:srgbClr val="7030A0"/>
                </a:solidFill>
              </a:rPr>
              <a:t>X and assigns to </a:t>
            </a:r>
            <a:r>
              <a:rPr lang="en-US" b="1" dirty="0" smtClean="0">
                <a:solidFill>
                  <a:srgbClr val="7030A0"/>
                </a:solidFill>
              </a:rPr>
              <a:t>Company Z </a:t>
            </a:r>
            <a:endParaRPr lang="en-US" b="1" dirty="0">
              <a:solidFill>
                <a:srgbClr val="7030A0"/>
              </a:solidFill>
            </a:endParaRPr>
          </a:p>
        </p:txBody>
      </p:sp>
      <p:sp>
        <p:nvSpPr>
          <p:cNvPr id="17" name="TextBox 16"/>
          <p:cNvSpPr txBox="1"/>
          <p:nvPr/>
        </p:nvSpPr>
        <p:spPr>
          <a:xfrm>
            <a:off x="5257801" y="3810000"/>
            <a:ext cx="4190999" cy="646331"/>
          </a:xfrm>
          <a:prstGeom prst="rect">
            <a:avLst/>
          </a:prstGeom>
          <a:noFill/>
        </p:spPr>
        <p:txBody>
          <a:bodyPr wrap="square" rtlCol="0">
            <a:spAutoFit/>
          </a:bodyPr>
          <a:lstStyle/>
          <a:p>
            <a:pPr algn="ctr"/>
            <a:r>
              <a:rPr lang="en-US" b="1" dirty="0" smtClean="0">
                <a:solidFill>
                  <a:srgbClr val="FF0000"/>
                </a:solidFill>
              </a:rPr>
              <a:t>Taylor files patent</a:t>
            </a:r>
          </a:p>
          <a:p>
            <a:pPr algn="ctr"/>
            <a:r>
              <a:rPr lang="en-US" b="1" dirty="0" smtClean="0">
                <a:solidFill>
                  <a:srgbClr val="FF0000"/>
                </a:solidFill>
              </a:rPr>
              <a:t>application claiming X</a:t>
            </a:r>
            <a:endParaRPr lang="en-US" b="1" dirty="0">
              <a:solidFill>
                <a:srgbClr val="FF0000"/>
              </a:solidFill>
            </a:endParaRPr>
          </a:p>
        </p:txBody>
      </p:sp>
      <p:sp>
        <p:nvSpPr>
          <p:cNvPr id="19" name="TextBox 18"/>
          <p:cNvSpPr txBox="1"/>
          <p:nvPr/>
        </p:nvSpPr>
        <p:spPr>
          <a:xfrm>
            <a:off x="6610350" y="2870967"/>
            <a:ext cx="1409700" cy="307777"/>
          </a:xfrm>
          <a:prstGeom prst="rect">
            <a:avLst/>
          </a:prstGeom>
          <a:noFill/>
        </p:spPr>
        <p:txBody>
          <a:bodyPr wrap="square" rtlCol="0">
            <a:spAutoFit/>
          </a:bodyPr>
          <a:lstStyle/>
          <a:p>
            <a:r>
              <a:rPr lang="en-US" sz="1400" b="1" dirty="0" smtClean="0"/>
              <a:t>July 1, 2014</a:t>
            </a:r>
            <a:endParaRPr lang="en-US" sz="1400" b="1" dirty="0"/>
          </a:p>
        </p:txBody>
      </p:sp>
      <p:cxnSp>
        <p:nvCxnSpPr>
          <p:cNvPr id="21" name="Straight Connector 20" descr="event 4"/>
          <p:cNvCxnSpPr/>
          <p:nvPr/>
        </p:nvCxnSpPr>
        <p:spPr>
          <a:xfrm>
            <a:off x="7315200" y="3298103"/>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event 2"/>
          <p:cNvCxnSpPr/>
          <p:nvPr/>
        </p:nvCxnSpPr>
        <p:spPr>
          <a:xfrm>
            <a:off x="3352800" y="2917103"/>
            <a:ext cx="0" cy="53340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Content Placeholder 5"/>
          <p:cNvSpPr txBox="1">
            <a:spLocks/>
          </p:cNvSpPr>
          <p:nvPr/>
        </p:nvSpPr>
        <p:spPr>
          <a:xfrm>
            <a:off x="407368" y="4749024"/>
            <a:ext cx="8406865" cy="1651776"/>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t>Smith’s patent application publication is not </a:t>
            </a:r>
            <a:r>
              <a:rPr lang="en-US" sz="2000" dirty="0"/>
              <a:t>prior art because of the </a:t>
            </a:r>
            <a:r>
              <a:rPr lang="en-US" sz="2000" dirty="0" smtClean="0"/>
              <a:t>exception under 102(b)(2)(C) </a:t>
            </a:r>
            <a:r>
              <a:rPr lang="en-US" sz="2000" dirty="0"/>
              <a:t>for </a:t>
            </a:r>
            <a:r>
              <a:rPr lang="en-US" sz="2000" dirty="0" smtClean="0"/>
              <a:t>a commonly owned disclosure.  </a:t>
            </a:r>
          </a:p>
          <a:p>
            <a:r>
              <a:rPr lang="en-US" sz="2000" dirty="0" smtClean="0"/>
              <a:t>There is no requirement that Smith’s and Taylor’s subject matter be the same in order for the common ownership exception to apply.  </a:t>
            </a:r>
          </a:p>
          <a:p>
            <a:pPr marL="0" indent="0">
              <a:buNone/>
            </a:pPr>
            <a:endParaRPr lang="en-US" sz="2000" dirty="0" smtClean="0"/>
          </a:p>
          <a:p>
            <a:endParaRPr lang="en-US" dirty="0" smtClean="0">
              <a:latin typeface="Georgia" pitchFamily="18" charset="0"/>
            </a:endParaRPr>
          </a:p>
          <a:p>
            <a:endParaRPr lang="en-US" dirty="0"/>
          </a:p>
        </p:txBody>
      </p:sp>
      <p:sp>
        <p:nvSpPr>
          <p:cNvPr id="23" name="TextBox 22"/>
          <p:cNvSpPr txBox="1"/>
          <p:nvPr/>
        </p:nvSpPr>
        <p:spPr>
          <a:xfrm>
            <a:off x="2743199" y="2614177"/>
            <a:ext cx="1619249" cy="307777"/>
          </a:xfrm>
          <a:prstGeom prst="rect">
            <a:avLst/>
          </a:prstGeom>
          <a:noFill/>
        </p:spPr>
        <p:txBody>
          <a:bodyPr wrap="square" rtlCol="0">
            <a:spAutoFit/>
          </a:bodyPr>
          <a:lstStyle/>
          <a:p>
            <a:r>
              <a:rPr lang="en-US" sz="1400" b="1" dirty="0" smtClean="0"/>
              <a:t>March 1, 2014</a:t>
            </a:r>
            <a:endParaRPr lang="en-US" sz="1400" b="1" dirty="0"/>
          </a:p>
        </p:txBody>
      </p:sp>
      <p:sp>
        <p:nvSpPr>
          <p:cNvPr id="13" name="TextBox 12"/>
          <p:cNvSpPr txBox="1"/>
          <p:nvPr/>
        </p:nvSpPr>
        <p:spPr>
          <a:xfrm>
            <a:off x="152400" y="3810000"/>
            <a:ext cx="2819400" cy="646331"/>
          </a:xfrm>
          <a:prstGeom prst="rect">
            <a:avLst/>
          </a:prstGeom>
          <a:noFill/>
        </p:spPr>
        <p:txBody>
          <a:bodyPr wrap="square" rtlCol="0">
            <a:spAutoFit/>
          </a:bodyPr>
          <a:lstStyle/>
          <a:p>
            <a:pPr algn="ctr"/>
            <a:r>
              <a:rPr lang="en-US" b="1" dirty="0" smtClean="0">
                <a:solidFill>
                  <a:srgbClr val="FF0000"/>
                </a:solidFill>
              </a:rPr>
              <a:t>Taylor invents X and assigns to Company Z </a:t>
            </a:r>
            <a:endParaRPr lang="en-US" b="1" dirty="0">
              <a:solidFill>
                <a:srgbClr val="FF0000"/>
              </a:solidFill>
            </a:endParaRPr>
          </a:p>
        </p:txBody>
      </p:sp>
      <p:cxnSp>
        <p:nvCxnSpPr>
          <p:cNvPr id="14" name="Straight Connector 13" descr="event 1"/>
          <p:cNvCxnSpPr/>
          <p:nvPr/>
        </p:nvCxnSpPr>
        <p:spPr>
          <a:xfrm>
            <a:off x="1524000" y="3298103"/>
            <a:ext cx="0" cy="5334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3358" y="2892623"/>
            <a:ext cx="1940292" cy="307777"/>
          </a:xfrm>
          <a:prstGeom prst="rect">
            <a:avLst/>
          </a:prstGeom>
          <a:noFill/>
        </p:spPr>
        <p:txBody>
          <a:bodyPr wrap="square" rtlCol="0">
            <a:spAutoFit/>
          </a:bodyPr>
          <a:lstStyle/>
          <a:p>
            <a:r>
              <a:rPr lang="en-US" sz="1400" b="1" dirty="0" smtClean="0"/>
              <a:t>February 1, 2014</a:t>
            </a:r>
            <a:endParaRPr lang="en-US" sz="1400" b="1" dirty="0"/>
          </a:p>
        </p:txBody>
      </p:sp>
      <p:cxnSp>
        <p:nvCxnSpPr>
          <p:cNvPr id="18" name="Straight Connector 17" descr="event 3"/>
          <p:cNvCxnSpPr/>
          <p:nvPr/>
        </p:nvCxnSpPr>
        <p:spPr>
          <a:xfrm>
            <a:off x="5562600" y="2917103"/>
            <a:ext cx="0" cy="53340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10800" y="1524000"/>
            <a:ext cx="2132197" cy="923330"/>
          </a:xfrm>
          <a:prstGeom prst="rect">
            <a:avLst/>
          </a:prstGeom>
          <a:noFill/>
        </p:spPr>
        <p:txBody>
          <a:bodyPr wrap="square" rtlCol="0">
            <a:spAutoFit/>
          </a:bodyPr>
          <a:lstStyle/>
          <a:p>
            <a:pPr algn="ctr"/>
            <a:r>
              <a:rPr lang="en-US" b="1" dirty="0" smtClean="0">
                <a:solidFill>
                  <a:srgbClr val="7030A0"/>
                </a:solidFill>
              </a:rPr>
              <a:t>Smith files patent application disclosing X</a:t>
            </a:r>
            <a:endParaRPr lang="en-US" b="1" dirty="0">
              <a:solidFill>
                <a:srgbClr val="7030A0"/>
              </a:solidFill>
            </a:endParaRPr>
          </a:p>
        </p:txBody>
      </p:sp>
      <p:sp>
        <p:nvSpPr>
          <p:cNvPr id="24" name="TextBox 23"/>
          <p:cNvSpPr txBox="1"/>
          <p:nvPr/>
        </p:nvSpPr>
        <p:spPr>
          <a:xfrm>
            <a:off x="5017280" y="2614177"/>
            <a:ext cx="1543050" cy="307777"/>
          </a:xfrm>
          <a:prstGeom prst="rect">
            <a:avLst/>
          </a:prstGeom>
          <a:noFill/>
        </p:spPr>
        <p:txBody>
          <a:bodyPr wrap="square" rtlCol="0">
            <a:spAutoFit/>
          </a:bodyPr>
          <a:lstStyle/>
          <a:p>
            <a:r>
              <a:rPr lang="en-US" sz="1400" b="1" dirty="0" smtClean="0"/>
              <a:t>April 1, 2014</a:t>
            </a:r>
            <a:endParaRPr lang="en-US" sz="1400" b="1" dirty="0"/>
          </a:p>
        </p:txBody>
      </p:sp>
    </p:spTree>
    <p:extLst>
      <p:ext uri="{BB962C8B-B14F-4D97-AF65-F5344CB8AC3E}">
        <p14:creationId xmlns:p14="http://schemas.microsoft.com/office/powerpoint/2010/main" val="77012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lstStyle/>
          <a:p>
            <a:r>
              <a:rPr lang="en-US" b="1" dirty="0" smtClean="0">
                <a:solidFill>
                  <a:schemeClr val="tx1"/>
                </a:solidFill>
              </a:rPr>
              <a:t>Rules</a:t>
            </a:r>
            <a:endParaRPr lang="en-US" b="1" dirty="0">
              <a:solidFill>
                <a:schemeClr val="tx1"/>
              </a:solidFill>
            </a:endParaRPr>
          </a:p>
        </p:txBody>
      </p:sp>
      <p:sp>
        <p:nvSpPr>
          <p:cNvPr id="3" name="Subtitle 2"/>
          <p:cNvSpPr>
            <a:spLocks noGrp="1"/>
          </p:cNvSpPr>
          <p:nvPr>
            <p:ph type="subTitle" idx="1"/>
          </p:nvPr>
        </p:nvSpPr>
        <p:spPr>
          <a:xfrm>
            <a:off x="685800" y="3200400"/>
            <a:ext cx="8077200" cy="2514600"/>
          </a:xfrm>
        </p:spPr>
        <p:txBody>
          <a:bodyPr/>
          <a:lstStyle/>
          <a:p>
            <a:pPr lvl="0"/>
            <a:r>
              <a:rPr lang="en-US" dirty="0">
                <a:solidFill>
                  <a:prstClr val="black"/>
                </a:solidFill>
              </a:rPr>
              <a:t>Changes to Implement the First Inventor to File Provisions of the Leahy-Smith America Invents Act, </a:t>
            </a:r>
            <a:r>
              <a:rPr lang="en-US" dirty="0" smtClean="0">
                <a:solidFill>
                  <a:prstClr val="black"/>
                </a:solidFill>
              </a:rPr>
              <a:t/>
            </a:r>
            <a:br>
              <a:rPr lang="en-US" dirty="0" smtClean="0">
                <a:solidFill>
                  <a:prstClr val="black"/>
                </a:solidFill>
              </a:rPr>
            </a:br>
            <a:r>
              <a:rPr lang="en-US" dirty="0" smtClean="0">
                <a:solidFill>
                  <a:prstClr val="black"/>
                </a:solidFill>
              </a:rPr>
              <a:t>78 </a:t>
            </a:r>
            <a:r>
              <a:rPr lang="en-US" dirty="0">
                <a:solidFill>
                  <a:prstClr val="black"/>
                </a:solidFill>
              </a:rPr>
              <a:t>Fed. Reg. 11024 (February 14, 2013</a:t>
            </a:r>
            <a:r>
              <a:rPr lang="en-US" dirty="0" smtClean="0">
                <a:solidFill>
                  <a:prstClr val="black"/>
                </a:solidFill>
              </a:rPr>
              <a:t>)</a:t>
            </a:r>
          </a:p>
          <a:p>
            <a:pPr lvl="0"/>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28</a:t>
            </a:fld>
            <a:endParaRPr lang="en-US" dirty="0"/>
          </a:p>
        </p:txBody>
      </p:sp>
    </p:spTree>
    <p:extLst>
      <p:ext uri="{BB962C8B-B14F-4D97-AF65-F5344CB8AC3E}">
        <p14:creationId xmlns:p14="http://schemas.microsoft.com/office/powerpoint/2010/main" val="71654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2800" b="1" dirty="0" smtClean="0">
                <a:solidFill>
                  <a:schemeClr val="tx1"/>
                </a:solidFill>
              </a:rPr>
              <a:t>Rule 1.130 Affidavits or Declarations</a:t>
            </a:r>
            <a:endParaRPr lang="en-US" sz="2800" b="1" dirty="0">
              <a:solidFill>
                <a:schemeClr val="tx1"/>
              </a:solidFill>
            </a:endParaRPr>
          </a:p>
        </p:txBody>
      </p:sp>
      <p:sp>
        <p:nvSpPr>
          <p:cNvPr id="3" name="Content Placeholder 2"/>
          <p:cNvSpPr>
            <a:spLocks noGrp="1"/>
          </p:cNvSpPr>
          <p:nvPr>
            <p:ph idx="1"/>
          </p:nvPr>
        </p:nvSpPr>
        <p:spPr>
          <a:xfrm>
            <a:off x="457200" y="1524000"/>
            <a:ext cx="8229600" cy="4525963"/>
          </a:xfrm>
        </p:spPr>
        <p:txBody>
          <a:bodyPr/>
          <a:lstStyle/>
          <a:p>
            <a:r>
              <a:rPr lang="en-US" sz="2400" dirty="0" smtClean="0">
                <a:solidFill>
                  <a:prstClr val="black"/>
                </a:solidFill>
              </a:rPr>
              <a:t>Revised rule 1.130 provides a mechanism for an applicant or patent owner to provide information relevant to certain prior art exceptions:  </a:t>
            </a:r>
          </a:p>
          <a:p>
            <a:pPr marL="0" indent="0">
              <a:buNone/>
            </a:pPr>
            <a:endParaRPr lang="en-US" sz="2400" dirty="0" smtClean="0"/>
          </a:p>
          <a:p>
            <a:pPr lvl="1">
              <a:spcAft>
                <a:spcPts val="1800"/>
              </a:spcAft>
            </a:pPr>
            <a:r>
              <a:rPr lang="en-US" dirty="0"/>
              <a:t>affidavit or declaration of </a:t>
            </a:r>
            <a:r>
              <a:rPr lang="en-US" b="1" dirty="0">
                <a:solidFill>
                  <a:srgbClr val="FF0000"/>
                </a:solidFill>
              </a:rPr>
              <a:t>attribution</a:t>
            </a:r>
            <a:r>
              <a:rPr lang="en-US" dirty="0">
                <a:solidFill>
                  <a:srgbClr val="FF0000"/>
                </a:solidFill>
              </a:rPr>
              <a:t> </a:t>
            </a:r>
            <a:r>
              <a:rPr lang="en-US" dirty="0"/>
              <a:t>under 1.130(a), to invoke the 102(b)(1)(A) or 102(b)(2)(A) exception</a:t>
            </a:r>
          </a:p>
          <a:p>
            <a:pPr lvl="1">
              <a:spcAft>
                <a:spcPts val="1800"/>
              </a:spcAft>
            </a:pPr>
            <a:r>
              <a:rPr lang="en-US" dirty="0"/>
              <a:t>affidavit or declaration of </a:t>
            </a:r>
            <a:r>
              <a:rPr lang="en-US" b="1" dirty="0" smtClean="0">
                <a:solidFill>
                  <a:srgbClr val="FF0000"/>
                </a:solidFill>
              </a:rPr>
              <a:t>prior public disclosure </a:t>
            </a:r>
            <a:r>
              <a:rPr lang="en-US" dirty="0" smtClean="0"/>
              <a:t>under 1.130(b), </a:t>
            </a:r>
            <a:r>
              <a:rPr lang="en-US" dirty="0"/>
              <a:t>to invoke the 102(b)(1</a:t>
            </a:r>
            <a:r>
              <a:rPr lang="en-US" dirty="0" smtClean="0"/>
              <a:t>)(B) </a:t>
            </a:r>
            <a:r>
              <a:rPr lang="en-US" dirty="0"/>
              <a:t>or 102(b)(2</a:t>
            </a:r>
            <a:r>
              <a:rPr lang="en-US" dirty="0" smtClean="0"/>
              <a:t>)(B) </a:t>
            </a:r>
            <a:r>
              <a:rPr lang="en-US" dirty="0"/>
              <a:t>exception</a:t>
            </a:r>
          </a:p>
          <a:p>
            <a:pPr marL="0" indent="0">
              <a:buNone/>
            </a:pP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29</a:t>
            </a:fld>
            <a:endParaRPr lang="en-US" dirty="0"/>
          </a:p>
        </p:txBody>
      </p:sp>
    </p:spTree>
    <p:extLst>
      <p:ext uri="{BB962C8B-B14F-4D97-AF65-F5344CB8AC3E}">
        <p14:creationId xmlns:p14="http://schemas.microsoft.com/office/powerpoint/2010/main" val="416460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152400" y="1447800"/>
            <a:ext cx="8915400" cy="1295400"/>
          </a:xfrm>
        </p:spPr>
        <p:txBody>
          <a:bodyPr/>
          <a:lstStyle/>
          <a:p>
            <a:pPr eaLnBrk="1" fontAlgn="t" hangingPunct="1"/>
            <a:r>
              <a:rPr lang="en-US" sz="5400" b="1" dirty="0" smtClean="0"/>
              <a:t/>
            </a:r>
            <a:br>
              <a:rPr lang="en-US" sz="5400" b="1" dirty="0" smtClean="0"/>
            </a:br>
            <a:r>
              <a:rPr lang="en-US" sz="5400" b="1" dirty="0" smtClean="0"/>
              <a:t/>
            </a:r>
            <a:br>
              <a:rPr lang="en-US" sz="5400" b="1" dirty="0" smtClean="0"/>
            </a:br>
            <a:r>
              <a:rPr lang="en-US" sz="5400" b="1" dirty="0"/>
              <a:t/>
            </a:r>
            <a:br>
              <a:rPr lang="en-US" sz="5400" b="1" dirty="0"/>
            </a:br>
            <a:r>
              <a:rPr lang="en-US" sz="5400" b="1" dirty="0" smtClean="0"/>
              <a:t/>
            </a:r>
            <a:br>
              <a:rPr lang="en-US" sz="5400" b="1" dirty="0" smtClean="0"/>
            </a:br>
            <a:r>
              <a:rPr lang="en-US" sz="5400" dirty="0"/>
              <a:t/>
            </a:r>
            <a:br>
              <a:rPr lang="en-US" sz="5400" dirty="0"/>
            </a:br>
            <a:r>
              <a:rPr lang="en-US" sz="4800" b="1" dirty="0" smtClean="0">
                <a:solidFill>
                  <a:schemeClr val="tx1"/>
                </a:solidFill>
              </a:rPr>
              <a:t>First Inventor to File</a:t>
            </a:r>
            <a:r>
              <a:rPr lang="en-US" sz="4800" dirty="0" smtClean="0">
                <a:solidFill>
                  <a:schemeClr val="tx1"/>
                </a:solidFill>
              </a:rPr>
              <a:t> </a:t>
            </a:r>
            <a:br>
              <a:rPr lang="en-US" sz="4800" dirty="0" smtClean="0">
                <a:solidFill>
                  <a:schemeClr val="tx1"/>
                </a:solidFill>
              </a:rPr>
            </a:br>
            <a:r>
              <a:rPr lang="en-US" sz="4800" dirty="0" smtClean="0">
                <a:solidFill>
                  <a:schemeClr val="tx1"/>
                </a:solidFill>
              </a:rPr>
              <a:t>Final Rules and Guidelines</a:t>
            </a:r>
            <a:br>
              <a:rPr lang="en-US" sz="4800" dirty="0" smtClean="0">
                <a:solidFill>
                  <a:schemeClr val="tx1"/>
                </a:solidFill>
              </a:rPr>
            </a:br>
            <a:r>
              <a:rPr lang="en-US" sz="4800" dirty="0">
                <a:solidFill>
                  <a:schemeClr val="tx1"/>
                </a:solidFill>
              </a:rPr>
              <a:t/>
            </a:r>
            <a:br>
              <a:rPr lang="en-US" sz="4800" dirty="0">
                <a:solidFill>
                  <a:schemeClr val="tx1"/>
                </a:solidFill>
              </a:rPr>
            </a:br>
            <a:r>
              <a:rPr lang="en-US" sz="3200" dirty="0" smtClean="0">
                <a:solidFill>
                  <a:schemeClr val="tx1"/>
                </a:solidFill>
              </a:rPr>
              <a:t>Effective March 16, 2013</a:t>
            </a:r>
            <a:br>
              <a:rPr lang="en-US" sz="3200" dirty="0" smtClean="0">
                <a:solidFill>
                  <a:schemeClr val="tx1"/>
                </a:solidFill>
              </a:rPr>
            </a:br>
            <a:r>
              <a:rPr lang="en-US" sz="3200" dirty="0">
                <a:solidFill>
                  <a:schemeClr val="tx1"/>
                </a:solidFill>
              </a:rPr>
              <a:t/>
            </a:r>
            <a:br>
              <a:rPr lang="en-US" sz="3200" dirty="0">
                <a:solidFill>
                  <a:schemeClr val="tx1"/>
                </a:solidFill>
              </a:rPr>
            </a:br>
            <a:endParaRPr lang="en-US" sz="3200" b="1" i="1" dirty="0">
              <a:solidFill>
                <a:schemeClr val="tx1"/>
              </a:solidFill>
            </a:endParaRPr>
          </a:p>
        </p:txBody>
      </p:sp>
    </p:spTree>
    <p:extLst>
      <p:ext uri="{BB962C8B-B14F-4D97-AF65-F5344CB8AC3E}">
        <p14:creationId xmlns:p14="http://schemas.microsoft.com/office/powerpoint/2010/main" val="489606164"/>
      </p:ext>
    </p:extLst>
  </p:cSld>
  <p:clrMapOvr>
    <a:masterClrMapping/>
  </p:clrMapOvr>
  <p:transition>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2800" b="1" dirty="0" smtClean="0">
                <a:solidFill>
                  <a:schemeClr val="tx1"/>
                </a:solidFill>
              </a:rPr>
              <a:t>Rule 1.130(a):  </a:t>
            </a:r>
            <a:br>
              <a:rPr lang="en-US" sz="2800" b="1" dirty="0" smtClean="0">
                <a:solidFill>
                  <a:schemeClr val="tx1"/>
                </a:solidFill>
              </a:rPr>
            </a:br>
            <a:r>
              <a:rPr lang="en-US" sz="2800" b="1" dirty="0" smtClean="0">
                <a:solidFill>
                  <a:schemeClr val="tx1"/>
                </a:solidFill>
              </a:rPr>
              <a:t>Affidavit or Declaration of Attribution</a:t>
            </a:r>
            <a:endParaRPr lang="en-US" sz="2800" b="1" dirty="0">
              <a:solidFill>
                <a:schemeClr val="tx1"/>
              </a:solidFill>
            </a:endParaRPr>
          </a:p>
        </p:txBody>
      </p:sp>
      <p:sp>
        <p:nvSpPr>
          <p:cNvPr id="3" name="Content Placeholder 2"/>
          <p:cNvSpPr>
            <a:spLocks noGrp="1"/>
          </p:cNvSpPr>
          <p:nvPr>
            <p:ph idx="1"/>
          </p:nvPr>
        </p:nvSpPr>
        <p:spPr>
          <a:xfrm>
            <a:off x="228600" y="1600200"/>
            <a:ext cx="8686800" cy="4525963"/>
          </a:xfrm>
        </p:spPr>
        <p:txBody>
          <a:bodyPr/>
          <a:lstStyle/>
          <a:p>
            <a:r>
              <a:rPr lang="en-US" sz="2400" dirty="0" smtClean="0"/>
              <a:t>In response to a rejection based on a disclosure, applicant or patent owner may submit an affidavit </a:t>
            </a:r>
            <a:r>
              <a:rPr lang="en-US" sz="2400" dirty="0"/>
              <a:t>or </a:t>
            </a:r>
            <a:r>
              <a:rPr lang="en-US" sz="2400" dirty="0" smtClean="0"/>
              <a:t>declaration of </a:t>
            </a:r>
            <a:r>
              <a:rPr lang="en-US" sz="2400" b="1" dirty="0" smtClean="0">
                <a:solidFill>
                  <a:srgbClr val="FF0000"/>
                </a:solidFill>
              </a:rPr>
              <a:t>attribution</a:t>
            </a:r>
            <a:r>
              <a:rPr lang="en-US" sz="2400" dirty="0" smtClean="0">
                <a:solidFill>
                  <a:srgbClr val="FF0000"/>
                </a:solidFill>
              </a:rPr>
              <a:t> </a:t>
            </a:r>
            <a:r>
              <a:rPr lang="en-US" sz="2400" dirty="0" smtClean="0"/>
              <a:t>attesting that the disclosure was made </a:t>
            </a:r>
          </a:p>
          <a:p>
            <a:pPr lvl="1"/>
            <a:r>
              <a:rPr lang="en-US" dirty="0" smtClean="0"/>
              <a:t>by </a:t>
            </a:r>
            <a:r>
              <a:rPr lang="en-US" dirty="0"/>
              <a:t>the inventor or joint </a:t>
            </a:r>
            <a:r>
              <a:rPr lang="en-US" dirty="0" smtClean="0"/>
              <a:t>inventor;</a:t>
            </a:r>
          </a:p>
          <a:p>
            <a:pPr marL="457200" lvl="1" indent="0">
              <a:buNone/>
            </a:pPr>
            <a:r>
              <a:rPr lang="en-US" dirty="0" smtClean="0"/>
              <a:t>or </a:t>
            </a:r>
          </a:p>
          <a:p>
            <a:pPr lvl="1"/>
            <a:r>
              <a:rPr lang="en-US" dirty="0" smtClean="0"/>
              <a:t>by </a:t>
            </a:r>
            <a:r>
              <a:rPr lang="en-US" dirty="0"/>
              <a:t>another who obtained the subject matter disclosed directly or indirectly from the inventor or joint </a:t>
            </a:r>
            <a:r>
              <a:rPr lang="en-US" dirty="0" smtClean="0"/>
              <a:t>inventor  </a:t>
            </a:r>
          </a:p>
          <a:p>
            <a:pPr marL="0" indent="0">
              <a:buNone/>
            </a:pPr>
            <a:endParaRPr lang="en-US" sz="2400" dirty="0"/>
          </a:p>
          <a:p>
            <a:r>
              <a:rPr lang="en-US" sz="2400" dirty="0"/>
              <a:t>D</a:t>
            </a:r>
            <a:r>
              <a:rPr lang="en-US" sz="2400" dirty="0" smtClean="0"/>
              <a:t>eclaration or affidavit may be used to overcome a rejection based on 102(a)(1) or 102(a)(2) prior art by invoking the 102(b)(1)(A) or 102(b)(2)(A) exception, respectively  </a:t>
            </a:r>
          </a:p>
          <a:p>
            <a:pPr marL="0" indent="0">
              <a:buNone/>
            </a:pP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30</a:t>
            </a:fld>
            <a:endParaRPr lang="en-US" dirty="0"/>
          </a:p>
        </p:txBody>
      </p:sp>
    </p:spTree>
    <p:extLst>
      <p:ext uri="{BB962C8B-B14F-4D97-AF65-F5344CB8AC3E}">
        <p14:creationId xmlns:p14="http://schemas.microsoft.com/office/powerpoint/2010/main" val="97486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2700" b="1" dirty="0" smtClean="0">
                <a:solidFill>
                  <a:schemeClr val="tx1"/>
                </a:solidFill>
              </a:rPr>
              <a:t>Rule 1.130(b):  </a:t>
            </a:r>
            <a:br>
              <a:rPr lang="en-US" sz="2700" b="1" dirty="0" smtClean="0">
                <a:solidFill>
                  <a:schemeClr val="tx1"/>
                </a:solidFill>
              </a:rPr>
            </a:br>
            <a:r>
              <a:rPr lang="en-US" sz="2700" b="1" dirty="0" smtClean="0">
                <a:solidFill>
                  <a:schemeClr val="tx1"/>
                </a:solidFill>
              </a:rPr>
              <a:t>Affidavit or Declaration of Prior Public Disclosure</a:t>
            </a:r>
            <a:endParaRPr lang="en-US" sz="2700" b="1" dirty="0">
              <a:solidFill>
                <a:schemeClr val="tx1"/>
              </a:solidFill>
            </a:endParaRPr>
          </a:p>
        </p:txBody>
      </p:sp>
      <p:sp>
        <p:nvSpPr>
          <p:cNvPr id="3" name="Content Placeholder 2"/>
          <p:cNvSpPr>
            <a:spLocks noGrp="1"/>
          </p:cNvSpPr>
          <p:nvPr>
            <p:ph idx="1"/>
          </p:nvPr>
        </p:nvSpPr>
        <p:spPr>
          <a:xfrm>
            <a:off x="228600" y="1600200"/>
            <a:ext cx="8763000" cy="4525963"/>
          </a:xfrm>
        </p:spPr>
        <p:txBody>
          <a:bodyPr/>
          <a:lstStyle/>
          <a:p>
            <a:pPr>
              <a:spcBef>
                <a:spcPts val="0"/>
              </a:spcBef>
            </a:pPr>
            <a:r>
              <a:rPr lang="en-US" sz="2400" dirty="0">
                <a:solidFill>
                  <a:prstClr val="black"/>
                </a:solidFill>
              </a:rPr>
              <a:t>In response to a </a:t>
            </a:r>
            <a:r>
              <a:rPr lang="en-US" sz="2400" dirty="0" smtClean="0">
                <a:solidFill>
                  <a:prstClr val="black"/>
                </a:solidFill>
              </a:rPr>
              <a:t>rejection based on a disclosure, applicant </a:t>
            </a:r>
            <a:r>
              <a:rPr lang="en-US" sz="2400" dirty="0">
                <a:solidFill>
                  <a:prstClr val="black"/>
                </a:solidFill>
              </a:rPr>
              <a:t>or patent owner may submit an affidavit or declaration of </a:t>
            </a:r>
            <a:r>
              <a:rPr lang="en-US" sz="2400" dirty="0" smtClean="0">
                <a:solidFill>
                  <a:prstClr val="black"/>
                </a:solidFill>
              </a:rPr>
              <a:t>prior public disclosure attesting </a:t>
            </a:r>
            <a:r>
              <a:rPr lang="en-US" sz="2400" dirty="0">
                <a:solidFill>
                  <a:prstClr val="black"/>
                </a:solidFill>
              </a:rPr>
              <a:t>that a </a:t>
            </a:r>
            <a:r>
              <a:rPr lang="en-US" sz="2400" b="1" dirty="0" smtClean="0">
                <a:solidFill>
                  <a:srgbClr val="FF0000"/>
                </a:solidFill>
              </a:rPr>
              <a:t>prior public disclosure </a:t>
            </a:r>
            <a:r>
              <a:rPr lang="en-US" sz="2400" dirty="0" smtClean="0">
                <a:solidFill>
                  <a:prstClr val="black"/>
                </a:solidFill>
              </a:rPr>
              <a:t>of the subject matter was </a:t>
            </a:r>
            <a:r>
              <a:rPr lang="en-US" sz="2400" dirty="0">
                <a:solidFill>
                  <a:prstClr val="black"/>
                </a:solidFill>
              </a:rPr>
              <a:t>made </a:t>
            </a:r>
          </a:p>
          <a:p>
            <a:pPr lvl="1">
              <a:spcBef>
                <a:spcPts val="0"/>
              </a:spcBef>
            </a:pPr>
            <a:r>
              <a:rPr lang="en-US" dirty="0">
                <a:solidFill>
                  <a:prstClr val="black"/>
                </a:solidFill>
              </a:rPr>
              <a:t>by the inventor or joint </a:t>
            </a:r>
            <a:r>
              <a:rPr lang="en-US" dirty="0" smtClean="0">
                <a:solidFill>
                  <a:prstClr val="black"/>
                </a:solidFill>
              </a:rPr>
              <a:t>inventor</a:t>
            </a:r>
          </a:p>
          <a:p>
            <a:pPr marL="457200" lvl="1" indent="0">
              <a:spcBef>
                <a:spcPts val="0"/>
              </a:spcBef>
              <a:buNone/>
            </a:pPr>
            <a:r>
              <a:rPr lang="en-US" dirty="0" smtClean="0">
                <a:solidFill>
                  <a:prstClr val="black"/>
                </a:solidFill>
              </a:rPr>
              <a:t>or </a:t>
            </a:r>
            <a:endParaRPr lang="en-US" dirty="0">
              <a:solidFill>
                <a:prstClr val="black"/>
              </a:solidFill>
            </a:endParaRPr>
          </a:p>
          <a:p>
            <a:pPr lvl="1">
              <a:spcBef>
                <a:spcPts val="0"/>
              </a:spcBef>
            </a:pPr>
            <a:r>
              <a:rPr lang="en-US" dirty="0">
                <a:solidFill>
                  <a:prstClr val="black"/>
                </a:solidFill>
              </a:rPr>
              <a:t>by another who obtained the subject matter disclosed directly or indirectly from the inventor or joint </a:t>
            </a:r>
            <a:r>
              <a:rPr lang="en-US" dirty="0" smtClean="0">
                <a:solidFill>
                  <a:prstClr val="black"/>
                </a:solidFill>
              </a:rPr>
              <a:t>inventor  </a:t>
            </a:r>
          </a:p>
          <a:p>
            <a:pPr marL="457200" lvl="1" indent="0">
              <a:spcBef>
                <a:spcPts val="0"/>
              </a:spcBef>
              <a:buNone/>
            </a:pPr>
            <a:endParaRPr lang="en-US" dirty="0">
              <a:solidFill>
                <a:prstClr val="black"/>
              </a:solidFill>
            </a:endParaRPr>
          </a:p>
          <a:p>
            <a:pPr>
              <a:spcBef>
                <a:spcPts val="0"/>
              </a:spcBef>
            </a:pPr>
            <a:r>
              <a:rPr lang="en-US" sz="2400" dirty="0">
                <a:solidFill>
                  <a:prstClr val="black"/>
                </a:solidFill>
              </a:rPr>
              <a:t>D</a:t>
            </a:r>
            <a:r>
              <a:rPr lang="en-US" sz="2400" dirty="0" smtClean="0">
                <a:solidFill>
                  <a:prstClr val="black"/>
                </a:solidFill>
              </a:rPr>
              <a:t>eclaration </a:t>
            </a:r>
            <a:r>
              <a:rPr lang="en-US" sz="2400" dirty="0">
                <a:solidFill>
                  <a:prstClr val="black"/>
                </a:solidFill>
              </a:rPr>
              <a:t>or affidavit may be used to overcome a rejection based on 102(a)(1) or 102(a)(2) prior art by invoking the 102(b)(1</a:t>
            </a:r>
            <a:r>
              <a:rPr lang="en-US" sz="2400" dirty="0" smtClean="0">
                <a:solidFill>
                  <a:prstClr val="black"/>
                </a:solidFill>
              </a:rPr>
              <a:t>)(B) </a:t>
            </a:r>
            <a:r>
              <a:rPr lang="en-US" sz="2400" dirty="0">
                <a:solidFill>
                  <a:prstClr val="black"/>
                </a:solidFill>
              </a:rPr>
              <a:t>or 102(b)(2</a:t>
            </a:r>
            <a:r>
              <a:rPr lang="en-US" sz="2400" dirty="0" smtClean="0">
                <a:solidFill>
                  <a:prstClr val="black"/>
                </a:solidFill>
              </a:rPr>
              <a:t>)(B) </a:t>
            </a:r>
            <a:r>
              <a:rPr lang="en-US" sz="2400" dirty="0">
                <a:solidFill>
                  <a:prstClr val="black"/>
                </a:solidFill>
              </a:rPr>
              <a:t>exception, </a:t>
            </a:r>
            <a:r>
              <a:rPr lang="en-US" sz="2400" dirty="0" smtClean="0">
                <a:solidFill>
                  <a:prstClr val="black"/>
                </a:solidFill>
              </a:rPr>
              <a:t>respectively  </a:t>
            </a:r>
            <a:endParaRPr lang="en-US" sz="2400" dirty="0">
              <a:solidFill>
                <a:prstClr val="black"/>
              </a:solidFill>
            </a:endParaRPr>
          </a:p>
          <a:p>
            <a:pPr marL="0" indent="0">
              <a:spcBef>
                <a:spcPts val="0"/>
              </a:spcBef>
              <a:buNone/>
            </a:pP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31</a:t>
            </a:fld>
            <a:endParaRPr lang="en-US" dirty="0"/>
          </a:p>
        </p:txBody>
      </p:sp>
    </p:spTree>
    <p:extLst>
      <p:ext uri="{BB962C8B-B14F-4D97-AF65-F5344CB8AC3E}">
        <p14:creationId xmlns:p14="http://schemas.microsoft.com/office/powerpoint/2010/main" val="5347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600" b="1" dirty="0" smtClean="0">
                <a:solidFill>
                  <a:schemeClr val="tx1"/>
                </a:solidFill>
              </a:rPr>
              <a:t>Rule 1.130(c):  </a:t>
            </a:r>
            <a:br>
              <a:rPr lang="en-US" sz="3600" b="1" dirty="0" smtClean="0">
                <a:solidFill>
                  <a:schemeClr val="tx1"/>
                </a:solidFill>
              </a:rPr>
            </a:br>
            <a:r>
              <a:rPr lang="en-US" sz="3600" b="1" dirty="0" smtClean="0">
                <a:solidFill>
                  <a:schemeClr val="tx1"/>
                </a:solidFill>
              </a:rPr>
              <a:t>Affidavit or Declaration Not Available</a:t>
            </a:r>
            <a:endParaRPr lang="en-US" sz="3600" b="1" dirty="0">
              <a:solidFill>
                <a:schemeClr val="tx1"/>
              </a:solidFill>
            </a:endParaRPr>
          </a:p>
        </p:txBody>
      </p:sp>
      <p:sp>
        <p:nvSpPr>
          <p:cNvPr id="3" name="Content Placeholder 2"/>
          <p:cNvSpPr>
            <a:spLocks noGrp="1"/>
          </p:cNvSpPr>
          <p:nvPr>
            <p:ph idx="1"/>
          </p:nvPr>
        </p:nvSpPr>
        <p:spPr>
          <a:xfrm>
            <a:off x="381000" y="1524000"/>
            <a:ext cx="8534400" cy="4724400"/>
          </a:xfrm>
        </p:spPr>
        <p:txBody>
          <a:bodyPr/>
          <a:lstStyle/>
          <a:p>
            <a:pPr>
              <a:spcBef>
                <a:spcPts val="0"/>
              </a:spcBef>
            </a:pPr>
            <a:r>
              <a:rPr lang="en-US" sz="2400" dirty="0" smtClean="0"/>
              <a:t>An affidavit or declaration is not available to overcome a rejection if:</a:t>
            </a:r>
          </a:p>
          <a:p>
            <a:pPr marL="0" indent="0">
              <a:spcBef>
                <a:spcPts val="0"/>
              </a:spcBef>
              <a:buNone/>
            </a:pPr>
            <a:endParaRPr lang="en-US" sz="2400" dirty="0" smtClean="0"/>
          </a:p>
          <a:p>
            <a:pPr lvl="1">
              <a:spcBef>
                <a:spcPts val="0"/>
              </a:spcBef>
            </a:pPr>
            <a:r>
              <a:rPr lang="en-US" dirty="0" smtClean="0"/>
              <a:t>the </a:t>
            </a:r>
            <a:r>
              <a:rPr lang="en-US" dirty="0"/>
              <a:t>r</a:t>
            </a:r>
            <a:r>
              <a:rPr lang="en-US" dirty="0" smtClean="0"/>
              <a:t>ejection </a:t>
            </a:r>
            <a:r>
              <a:rPr lang="en-US" dirty="0"/>
              <a:t>is based on </a:t>
            </a:r>
            <a:r>
              <a:rPr lang="en-US" dirty="0" smtClean="0"/>
              <a:t>a disclosure </a:t>
            </a:r>
            <a:r>
              <a:rPr lang="en-US" dirty="0"/>
              <a:t>made more than </a:t>
            </a:r>
            <a:r>
              <a:rPr lang="en-US" dirty="0" smtClean="0"/>
              <a:t>one </a:t>
            </a:r>
            <a:r>
              <a:rPr lang="en-US" dirty="0"/>
              <a:t>year before effective filing date of claimed </a:t>
            </a:r>
            <a:r>
              <a:rPr lang="en-US" dirty="0" smtClean="0"/>
              <a:t>invention</a:t>
            </a:r>
            <a:endParaRPr lang="en-US" dirty="0"/>
          </a:p>
          <a:p>
            <a:pPr marL="457200" lvl="1" indent="0">
              <a:spcBef>
                <a:spcPts val="0"/>
              </a:spcBef>
              <a:buNone/>
            </a:pPr>
            <a:endParaRPr lang="en-US" dirty="0" smtClean="0"/>
          </a:p>
          <a:p>
            <a:pPr>
              <a:spcBef>
                <a:spcPts val="0"/>
              </a:spcBef>
            </a:pPr>
            <a:r>
              <a:rPr lang="en-US" sz="2400" dirty="0"/>
              <a:t>An affidavit or declaration under rule 1.130 </a:t>
            </a:r>
            <a:r>
              <a:rPr lang="en-US" sz="2400" u="sng" dirty="0"/>
              <a:t>may</a:t>
            </a:r>
            <a:r>
              <a:rPr lang="en-US" sz="2400" dirty="0"/>
              <a:t> not available to overcome a rejection if</a:t>
            </a:r>
            <a:r>
              <a:rPr lang="en-US" sz="2400" dirty="0" smtClean="0"/>
              <a:t>:</a:t>
            </a:r>
          </a:p>
          <a:p>
            <a:pPr marL="0" indent="0">
              <a:spcBef>
                <a:spcPts val="0"/>
              </a:spcBef>
              <a:buNone/>
            </a:pPr>
            <a:endParaRPr lang="en-US" sz="2400" dirty="0" smtClean="0"/>
          </a:p>
          <a:p>
            <a:pPr lvl="1">
              <a:spcBef>
                <a:spcPts val="0"/>
              </a:spcBef>
            </a:pPr>
            <a:r>
              <a:rPr lang="en-US" dirty="0"/>
              <a:t>t</a:t>
            </a:r>
            <a:r>
              <a:rPr lang="en-US" dirty="0" smtClean="0"/>
              <a:t>he affidavit or declaration contends that the inventor named in prior art U.S. patent or U.S. patent application publication derived the claimed invention </a:t>
            </a:r>
          </a:p>
          <a:p>
            <a:pPr marL="0" indent="0">
              <a:spcBef>
                <a:spcPts val="0"/>
              </a:spcBef>
              <a:buNone/>
            </a:pPr>
            <a:endParaRPr lang="en-US" sz="2400" dirty="0">
              <a:latin typeface="Georgia" pitchFamily="18" charset="0"/>
            </a:endParaRPr>
          </a:p>
          <a:p>
            <a:pPr marL="0" indent="0">
              <a:spcBef>
                <a:spcPts val="0"/>
              </a:spcBef>
              <a:buNone/>
            </a:pPr>
            <a:endParaRPr lang="en-US" sz="2400" dirty="0" smtClean="0">
              <a:latin typeface="Georgia" pitchFamily="18" charset="0"/>
            </a:endParaRPr>
          </a:p>
          <a:p>
            <a:pPr lvl="1">
              <a:spcBef>
                <a:spcPts val="0"/>
              </a:spcBef>
            </a:pPr>
            <a:endParaRPr lang="en-US"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32</a:t>
            </a:fld>
            <a:endParaRPr lang="en-US" dirty="0"/>
          </a:p>
        </p:txBody>
      </p:sp>
    </p:spTree>
    <p:extLst>
      <p:ext uri="{BB962C8B-B14F-4D97-AF65-F5344CB8AC3E}">
        <p14:creationId xmlns:p14="http://schemas.microsoft.com/office/powerpoint/2010/main" val="294967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dirty="0" smtClean="0">
                <a:solidFill>
                  <a:schemeClr val="tx1"/>
                </a:solidFill>
              </a:rPr>
              <a:t>Applicability of AIA</a:t>
            </a:r>
            <a:endParaRPr lang="en-US" sz="3600" b="1" dirty="0">
              <a:solidFill>
                <a:schemeClr val="tx1"/>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33</a:t>
            </a:fld>
            <a:endParaRPr lang="en-US" dirty="0"/>
          </a:p>
        </p:txBody>
      </p:sp>
      <p:sp>
        <p:nvSpPr>
          <p:cNvPr id="9" name="TextBox 8"/>
          <p:cNvSpPr txBox="1"/>
          <p:nvPr/>
        </p:nvSpPr>
        <p:spPr>
          <a:xfrm>
            <a:off x="6803968" y="4800600"/>
            <a:ext cx="1784463" cy="369332"/>
          </a:xfrm>
          <a:prstGeom prst="rect">
            <a:avLst/>
          </a:prstGeom>
          <a:noFill/>
        </p:spPr>
        <p:txBody>
          <a:bodyPr wrap="none" rtlCol="0">
            <a:spAutoFit/>
          </a:bodyPr>
          <a:lstStyle/>
          <a:p>
            <a:pPr algn="ctr"/>
            <a:r>
              <a:rPr lang="en-US" dirty="0" smtClean="0"/>
              <a:t>AIA application</a:t>
            </a:r>
            <a:endParaRPr lang="en-US" dirty="0"/>
          </a:p>
        </p:txBody>
      </p:sp>
      <p:sp>
        <p:nvSpPr>
          <p:cNvPr id="10" name="TextBox 9"/>
          <p:cNvSpPr txBox="1"/>
          <p:nvPr/>
        </p:nvSpPr>
        <p:spPr>
          <a:xfrm>
            <a:off x="3124200" y="4800600"/>
            <a:ext cx="3124200" cy="369332"/>
          </a:xfrm>
          <a:prstGeom prst="rect">
            <a:avLst/>
          </a:prstGeom>
          <a:noFill/>
        </p:spPr>
        <p:txBody>
          <a:bodyPr wrap="square" rtlCol="0">
            <a:spAutoFit/>
          </a:bodyPr>
          <a:lstStyle/>
          <a:p>
            <a:pPr algn="ctr"/>
            <a:r>
              <a:rPr lang="en-US" dirty="0"/>
              <a:t>T</a:t>
            </a:r>
            <a:r>
              <a:rPr lang="en-US" dirty="0" smtClean="0"/>
              <a:t>ransitional application</a:t>
            </a:r>
            <a:endParaRPr lang="en-US" dirty="0"/>
          </a:p>
        </p:txBody>
      </p:sp>
      <p:sp>
        <p:nvSpPr>
          <p:cNvPr id="11" name="TextBox 10"/>
          <p:cNvSpPr txBox="1"/>
          <p:nvPr/>
        </p:nvSpPr>
        <p:spPr>
          <a:xfrm>
            <a:off x="372447" y="4800600"/>
            <a:ext cx="2209259" cy="369332"/>
          </a:xfrm>
          <a:prstGeom prst="rect">
            <a:avLst/>
          </a:prstGeom>
          <a:noFill/>
        </p:spPr>
        <p:txBody>
          <a:bodyPr wrap="none" rtlCol="0">
            <a:spAutoFit/>
          </a:bodyPr>
          <a:lstStyle/>
          <a:p>
            <a:pPr algn="ctr"/>
            <a:r>
              <a:rPr lang="en-US" dirty="0" smtClean="0"/>
              <a:t>pre-AIA application</a:t>
            </a:r>
            <a:endParaRPr lang="en-US" dirty="0"/>
          </a:p>
        </p:txBody>
      </p:sp>
      <p:sp>
        <p:nvSpPr>
          <p:cNvPr id="16" name="Oval 15"/>
          <p:cNvSpPr/>
          <p:nvPr/>
        </p:nvSpPr>
        <p:spPr bwMode="auto">
          <a:xfrm>
            <a:off x="6426276" y="1600200"/>
            <a:ext cx="2438400" cy="2351773"/>
          </a:xfrm>
          <a:prstGeom prst="ellipse">
            <a:avLst/>
          </a:prstGeom>
          <a:solidFill>
            <a:srgbClr val="92D050"/>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Arial" charset="0"/>
              </a:rPr>
              <a:t>Filed after March 16, 2013; Priority/Benefit claim after March 16, 2013</a:t>
            </a:r>
          </a:p>
        </p:txBody>
      </p:sp>
      <p:sp>
        <p:nvSpPr>
          <p:cNvPr id="18" name="Oval 17"/>
          <p:cNvSpPr/>
          <p:nvPr/>
        </p:nvSpPr>
        <p:spPr bwMode="auto">
          <a:xfrm>
            <a:off x="3378277" y="1600200"/>
            <a:ext cx="2476500" cy="2286000"/>
          </a:xfrm>
          <a:prstGeom prst="ellipse">
            <a:avLst/>
          </a:prstGeom>
          <a:solidFill>
            <a:srgbClr val="FF0000"/>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Arial" charset="0"/>
              </a:rPr>
              <a:t>Filed on or after March 16, 2013; Priority/Benefit claim before March 16, 2013 </a:t>
            </a:r>
          </a:p>
        </p:txBody>
      </p:sp>
      <p:cxnSp>
        <p:nvCxnSpPr>
          <p:cNvPr id="20" name="Straight Arrow Connector 19" descr="down arrow"/>
          <p:cNvCxnSpPr/>
          <p:nvPr/>
        </p:nvCxnSpPr>
        <p:spPr bwMode="auto">
          <a:xfrm>
            <a:off x="7721676" y="4038600"/>
            <a:ext cx="0" cy="685800"/>
          </a:xfrm>
          <a:prstGeom prst="straightConnector1">
            <a:avLst/>
          </a:prstGeom>
          <a:solidFill>
            <a:srgbClr val="273C56"/>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descr="down arrow"/>
          <p:cNvCxnSpPr/>
          <p:nvPr/>
        </p:nvCxnSpPr>
        <p:spPr bwMode="auto">
          <a:xfrm>
            <a:off x="4673676" y="4038600"/>
            <a:ext cx="0" cy="685800"/>
          </a:xfrm>
          <a:prstGeom prst="straightConnector1">
            <a:avLst/>
          </a:prstGeom>
          <a:solidFill>
            <a:srgbClr val="273C56"/>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val 21"/>
          <p:cNvSpPr/>
          <p:nvPr/>
        </p:nvSpPr>
        <p:spPr bwMode="auto">
          <a:xfrm>
            <a:off x="381000" y="1600200"/>
            <a:ext cx="2463657" cy="2286000"/>
          </a:xfrm>
          <a:prstGeom prst="ellipse">
            <a:avLst/>
          </a:prstGeom>
          <a:solidFill>
            <a:srgbClr val="92D050"/>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Arial" charset="0"/>
              </a:rPr>
              <a:t>Filed before March 16, 2013;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Arial" charset="0"/>
              </a:rPr>
              <a:t>Priority/Benefit claim before March 16, 2013</a:t>
            </a:r>
          </a:p>
        </p:txBody>
      </p:sp>
      <p:cxnSp>
        <p:nvCxnSpPr>
          <p:cNvPr id="23" name="Straight Arrow Connector 22" descr="down arrow"/>
          <p:cNvCxnSpPr/>
          <p:nvPr/>
        </p:nvCxnSpPr>
        <p:spPr bwMode="auto">
          <a:xfrm>
            <a:off x="1562102" y="4038600"/>
            <a:ext cx="0" cy="685800"/>
          </a:xfrm>
          <a:prstGeom prst="straightConnector1">
            <a:avLst/>
          </a:prstGeom>
          <a:solidFill>
            <a:srgbClr val="273C56"/>
          </a:solidFill>
          <a:ln w="38100" cap="flat" cmpd="sng" algn="ctr">
            <a:solidFill>
              <a:srgbClr val="0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002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dirty="0">
                <a:solidFill>
                  <a:schemeClr val="tx1"/>
                </a:solidFill>
              </a:rPr>
              <a:t>Rule 1.55(j), 1.78(a)(6), or 1.78(c)(6):</a:t>
            </a:r>
            <a:r>
              <a:rPr lang="en-US" sz="3200" dirty="0" smtClean="0">
                <a:solidFill>
                  <a:schemeClr val="tx1"/>
                </a:solidFill>
              </a:rPr>
              <a:t/>
            </a:r>
            <a:br>
              <a:rPr lang="en-US" sz="3200" dirty="0" smtClean="0">
                <a:solidFill>
                  <a:schemeClr val="tx1"/>
                </a:solidFill>
              </a:rPr>
            </a:br>
            <a:r>
              <a:rPr lang="en-US" sz="3200" dirty="0" smtClean="0">
                <a:solidFill>
                  <a:schemeClr val="tx1"/>
                </a:solidFill>
              </a:rPr>
              <a:t>Statements in Transitional </a:t>
            </a:r>
            <a:r>
              <a:rPr lang="en-US" sz="3200" b="1" dirty="0" smtClean="0">
                <a:solidFill>
                  <a:schemeClr val="tx1"/>
                </a:solidFill>
              </a:rPr>
              <a:t>Applications</a:t>
            </a:r>
            <a:endParaRPr lang="en-US" sz="3200" b="1" dirty="0">
              <a:solidFill>
                <a:schemeClr val="tx1"/>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34</a:t>
            </a:fld>
            <a:endParaRPr lang="en-US" dirty="0"/>
          </a:p>
        </p:txBody>
      </p:sp>
      <p:sp>
        <p:nvSpPr>
          <p:cNvPr id="3" name="Rectangle 2"/>
          <p:cNvSpPr/>
          <p:nvPr/>
        </p:nvSpPr>
        <p:spPr>
          <a:xfrm>
            <a:off x="168442" y="1600200"/>
            <a:ext cx="8839200" cy="4154984"/>
          </a:xfrm>
          <a:prstGeom prst="rect">
            <a:avLst/>
          </a:prstGeom>
        </p:spPr>
        <p:txBody>
          <a:bodyPr wrap="square">
            <a:spAutoFit/>
          </a:bodyPr>
          <a:lstStyle/>
          <a:p>
            <a:pPr marL="342900" lvl="0" indent="-342900" fontAlgn="base">
              <a:spcAft>
                <a:spcPct val="0"/>
              </a:spcAft>
              <a:buFontTx/>
              <a:buChar char="•"/>
            </a:pPr>
            <a:r>
              <a:rPr lang="en-US" sz="2400" kern="0" dirty="0" err="1" smtClean="0">
                <a:solidFill>
                  <a:prstClr val="black"/>
                </a:solidFill>
              </a:rPr>
              <a:t>Nonprovisional</a:t>
            </a:r>
            <a:r>
              <a:rPr lang="en-US" sz="2400" kern="0" dirty="0" smtClean="0">
                <a:solidFill>
                  <a:prstClr val="black"/>
                </a:solidFill>
              </a:rPr>
              <a:t> applications </a:t>
            </a:r>
            <a:r>
              <a:rPr lang="en-US" sz="2400" kern="0" dirty="0">
                <a:solidFill>
                  <a:prstClr val="black"/>
                </a:solidFill>
              </a:rPr>
              <a:t>that </a:t>
            </a:r>
            <a:r>
              <a:rPr lang="en-US" sz="2400" kern="0" dirty="0" smtClean="0">
                <a:solidFill>
                  <a:prstClr val="black"/>
                </a:solidFill>
              </a:rPr>
              <a:t>are:</a:t>
            </a:r>
            <a:endParaRPr lang="en-US" sz="2400" kern="0" dirty="0">
              <a:solidFill>
                <a:prstClr val="black"/>
              </a:solidFill>
            </a:endParaRPr>
          </a:p>
          <a:p>
            <a:pPr marL="1200150" lvl="2" indent="-285750" fontAlgn="base">
              <a:spcBef>
                <a:spcPct val="20000"/>
              </a:spcBef>
              <a:spcAft>
                <a:spcPct val="0"/>
              </a:spcAft>
              <a:buFontTx/>
              <a:buChar char="–"/>
            </a:pPr>
            <a:r>
              <a:rPr lang="en-US" sz="2400" kern="0" dirty="0" smtClean="0">
                <a:solidFill>
                  <a:prstClr val="black"/>
                </a:solidFill>
              </a:rPr>
              <a:t>filed </a:t>
            </a:r>
            <a:r>
              <a:rPr lang="en-US" sz="2400" kern="0" dirty="0">
                <a:solidFill>
                  <a:prstClr val="black"/>
                </a:solidFill>
              </a:rPr>
              <a:t>on or after March 16, </a:t>
            </a:r>
            <a:r>
              <a:rPr lang="en-US" sz="2400" kern="0" dirty="0" smtClean="0">
                <a:solidFill>
                  <a:prstClr val="black"/>
                </a:solidFill>
              </a:rPr>
              <a:t>2013</a:t>
            </a:r>
            <a:r>
              <a:rPr lang="en-US" sz="2400" kern="0" dirty="0">
                <a:solidFill>
                  <a:prstClr val="black"/>
                </a:solidFill>
              </a:rPr>
              <a:t>;</a:t>
            </a:r>
            <a:r>
              <a:rPr lang="en-US" sz="2400" kern="0" dirty="0" smtClean="0">
                <a:solidFill>
                  <a:prstClr val="black"/>
                </a:solidFill>
              </a:rPr>
              <a:t> </a:t>
            </a:r>
          </a:p>
          <a:p>
            <a:pPr lvl="2" fontAlgn="base">
              <a:spcBef>
                <a:spcPct val="20000"/>
              </a:spcBef>
              <a:spcAft>
                <a:spcPct val="0"/>
              </a:spcAft>
            </a:pPr>
            <a:r>
              <a:rPr lang="en-US" sz="2400" kern="0" dirty="0" smtClean="0">
                <a:solidFill>
                  <a:prstClr val="black"/>
                </a:solidFill>
              </a:rPr>
              <a:t>and</a:t>
            </a:r>
            <a:endParaRPr lang="en-US" sz="2400" kern="0" dirty="0">
              <a:solidFill>
                <a:prstClr val="black"/>
              </a:solidFill>
            </a:endParaRPr>
          </a:p>
          <a:p>
            <a:pPr marL="1200150" lvl="2" indent="-285750" fontAlgn="base">
              <a:spcBef>
                <a:spcPct val="20000"/>
              </a:spcBef>
              <a:spcAft>
                <a:spcPct val="0"/>
              </a:spcAft>
              <a:buFontTx/>
              <a:buChar char="–"/>
            </a:pPr>
            <a:r>
              <a:rPr lang="en-US" sz="2400" kern="0" dirty="0" smtClean="0">
                <a:solidFill>
                  <a:prstClr val="black"/>
                </a:solidFill>
              </a:rPr>
              <a:t>claim </a:t>
            </a:r>
            <a:r>
              <a:rPr lang="en-US" sz="2400" kern="0" dirty="0">
                <a:solidFill>
                  <a:prstClr val="black"/>
                </a:solidFill>
              </a:rPr>
              <a:t>foreign priority or domestic benefit of an application filed before March 16, </a:t>
            </a:r>
            <a:r>
              <a:rPr lang="en-US" sz="2400" kern="0" dirty="0" smtClean="0">
                <a:solidFill>
                  <a:prstClr val="black"/>
                </a:solidFill>
              </a:rPr>
              <a:t>2013,</a:t>
            </a:r>
          </a:p>
          <a:p>
            <a:pPr lvl="1" fontAlgn="base">
              <a:spcBef>
                <a:spcPct val="20000"/>
              </a:spcBef>
              <a:spcAft>
                <a:spcPct val="0"/>
              </a:spcAft>
            </a:pPr>
            <a:r>
              <a:rPr lang="en-US" sz="2400" kern="0" dirty="0" smtClean="0">
                <a:solidFill>
                  <a:prstClr val="black"/>
                </a:solidFill>
              </a:rPr>
              <a:t>are called </a:t>
            </a:r>
            <a:r>
              <a:rPr lang="en-US" sz="2400" b="1" kern="0" dirty="0" smtClean="0">
                <a:solidFill>
                  <a:srgbClr val="FF0000"/>
                </a:solidFill>
              </a:rPr>
              <a:t>transitional applications</a:t>
            </a:r>
            <a:r>
              <a:rPr lang="en-US" sz="2400" kern="0" dirty="0" smtClean="0">
                <a:solidFill>
                  <a:prstClr val="black"/>
                </a:solidFill>
              </a:rPr>
              <a:t>  </a:t>
            </a:r>
            <a:endParaRPr lang="en-US" sz="2400" kern="0" dirty="0">
              <a:solidFill>
                <a:prstClr val="black"/>
              </a:solidFill>
            </a:endParaRPr>
          </a:p>
          <a:p>
            <a:pPr lvl="1" fontAlgn="base">
              <a:spcBef>
                <a:spcPct val="20000"/>
              </a:spcBef>
              <a:spcAft>
                <a:spcPct val="0"/>
              </a:spcAft>
            </a:pPr>
            <a:endParaRPr lang="en-US" sz="2400" kern="0" dirty="0">
              <a:solidFill>
                <a:prstClr val="black"/>
              </a:solidFill>
            </a:endParaRPr>
          </a:p>
          <a:p>
            <a:pPr marL="342900" lvl="0" indent="-342900" fontAlgn="base">
              <a:spcAft>
                <a:spcPct val="0"/>
              </a:spcAft>
              <a:buFontTx/>
              <a:buChar char="•"/>
            </a:pPr>
            <a:r>
              <a:rPr lang="en-US" sz="2400" kern="0" dirty="0" smtClean="0">
                <a:solidFill>
                  <a:prstClr val="black"/>
                </a:solidFill>
              </a:rPr>
              <a:t>If a transitional application has ever included a claim </a:t>
            </a:r>
            <a:r>
              <a:rPr lang="en-US" sz="2400" kern="0" dirty="0">
                <a:solidFill>
                  <a:prstClr val="black"/>
                </a:solidFill>
              </a:rPr>
              <a:t>to </a:t>
            </a:r>
            <a:r>
              <a:rPr lang="en-US" sz="2400" kern="0" dirty="0" smtClean="0">
                <a:solidFill>
                  <a:prstClr val="black"/>
                </a:solidFill>
              </a:rPr>
              <a:t>an </a:t>
            </a:r>
            <a:r>
              <a:rPr lang="en-US" sz="2400" kern="0" dirty="0">
                <a:solidFill>
                  <a:prstClr val="black"/>
                </a:solidFill>
              </a:rPr>
              <a:t>invention </a:t>
            </a:r>
            <a:r>
              <a:rPr lang="en-US" sz="2400" kern="0" dirty="0" smtClean="0">
                <a:solidFill>
                  <a:prstClr val="black"/>
                </a:solidFill>
              </a:rPr>
              <a:t>having an effective </a:t>
            </a:r>
            <a:r>
              <a:rPr lang="en-US" sz="2400" kern="0" dirty="0">
                <a:solidFill>
                  <a:prstClr val="black"/>
                </a:solidFill>
              </a:rPr>
              <a:t>filing date on or after </a:t>
            </a:r>
            <a:r>
              <a:rPr lang="en-US" sz="2400" kern="0" dirty="0" smtClean="0">
                <a:solidFill>
                  <a:prstClr val="black"/>
                </a:solidFill>
              </a:rPr>
              <a:t>March 16</a:t>
            </a:r>
            <a:r>
              <a:rPr lang="en-US" sz="2400" kern="0" dirty="0">
                <a:solidFill>
                  <a:prstClr val="black"/>
                </a:solidFill>
              </a:rPr>
              <a:t>, 2013, </a:t>
            </a:r>
            <a:r>
              <a:rPr lang="en-US" sz="2400" kern="0" dirty="0" smtClean="0">
                <a:solidFill>
                  <a:prstClr val="black"/>
                </a:solidFill>
              </a:rPr>
              <a:t>applicant </a:t>
            </a:r>
            <a:r>
              <a:rPr lang="en-US" sz="2400" kern="0" dirty="0">
                <a:solidFill>
                  <a:prstClr val="black"/>
                </a:solidFill>
              </a:rPr>
              <a:t>must provide </a:t>
            </a:r>
            <a:r>
              <a:rPr lang="en-US" sz="2400" kern="0" dirty="0" smtClean="0">
                <a:solidFill>
                  <a:prstClr val="black"/>
                </a:solidFill>
              </a:rPr>
              <a:t>a statement to that effect</a:t>
            </a:r>
            <a:endParaRPr lang="en-US" dirty="0"/>
          </a:p>
        </p:txBody>
      </p:sp>
    </p:spTree>
    <p:extLst>
      <p:ext uri="{BB962C8B-B14F-4D97-AF65-F5344CB8AC3E}">
        <p14:creationId xmlns:p14="http://schemas.microsoft.com/office/powerpoint/2010/main" val="1607639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dirty="0" smtClean="0">
                <a:solidFill>
                  <a:schemeClr val="tx1"/>
                </a:solidFill>
              </a:rPr>
              <a:t>Rule </a:t>
            </a:r>
            <a:r>
              <a:rPr lang="en-US" sz="3200" dirty="0">
                <a:solidFill>
                  <a:schemeClr val="tx1"/>
                </a:solidFill>
              </a:rPr>
              <a:t>1.55(j), 1.78(a)(6</a:t>
            </a:r>
            <a:r>
              <a:rPr lang="en-US" sz="3200" dirty="0" smtClean="0">
                <a:solidFill>
                  <a:schemeClr val="tx1"/>
                </a:solidFill>
              </a:rPr>
              <a:t>), </a:t>
            </a:r>
            <a:r>
              <a:rPr lang="en-US" sz="3200" dirty="0">
                <a:solidFill>
                  <a:schemeClr val="tx1"/>
                </a:solidFill>
              </a:rPr>
              <a:t>or 1.78(c)(6</a:t>
            </a:r>
            <a:r>
              <a:rPr lang="en-US" sz="3200" dirty="0" smtClean="0">
                <a:solidFill>
                  <a:schemeClr val="tx1"/>
                </a:solidFill>
              </a:rPr>
              <a:t>):  </a:t>
            </a:r>
            <a:r>
              <a:rPr lang="en-US" sz="3200" b="1" dirty="0" smtClean="0">
                <a:solidFill>
                  <a:schemeClr val="tx1"/>
                </a:solidFill>
              </a:rPr>
              <a:t>Timing of Statements for Transitional Applications</a:t>
            </a:r>
            <a:endParaRPr lang="en-US" sz="3200" b="1" dirty="0">
              <a:solidFill>
                <a:schemeClr val="tx1"/>
              </a:solidFill>
            </a:endParaRPr>
          </a:p>
        </p:txBody>
      </p:sp>
      <p:sp>
        <p:nvSpPr>
          <p:cNvPr id="3" name="Content Placeholder 2"/>
          <p:cNvSpPr>
            <a:spLocks noGrp="1"/>
          </p:cNvSpPr>
          <p:nvPr>
            <p:ph idx="1"/>
          </p:nvPr>
        </p:nvSpPr>
        <p:spPr>
          <a:xfrm>
            <a:off x="304800" y="1600200"/>
            <a:ext cx="8458200" cy="4724400"/>
          </a:xfrm>
        </p:spPr>
        <p:txBody>
          <a:bodyPr/>
          <a:lstStyle/>
          <a:p>
            <a:pPr marL="0" indent="0">
              <a:spcBef>
                <a:spcPts val="0"/>
              </a:spcBef>
              <a:buNone/>
            </a:pPr>
            <a:r>
              <a:rPr lang="en-US" sz="2100" dirty="0"/>
              <a:t>S</a:t>
            </a:r>
            <a:r>
              <a:rPr lang="en-US" sz="2100" dirty="0" smtClean="0"/>
              <a:t>tatements must </a:t>
            </a:r>
            <a:r>
              <a:rPr lang="en-US" sz="2100" dirty="0"/>
              <a:t>be filed within the later of: </a:t>
            </a:r>
            <a:endParaRPr lang="en-US" sz="2100" dirty="0" smtClean="0"/>
          </a:p>
          <a:p>
            <a:pPr marL="0" indent="0">
              <a:spcBef>
                <a:spcPts val="0"/>
              </a:spcBef>
              <a:buNone/>
            </a:pPr>
            <a:endParaRPr lang="en-US" sz="2100" dirty="0"/>
          </a:p>
          <a:p>
            <a:pPr lvl="1">
              <a:spcBef>
                <a:spcPts val="0"/>
              </a:spcBef>
            </a:pPr>
            <a:r>
              <a:rPr lang="en-US" sz="2100" dirty="0"/>
              <a:t>4 months from the actual filing date of the </a:t>
            </a:r>
            <a:r>
              <a:rPr lang="en-US" sz="2100" dirty="0" smtClean="0"/>
              <a:t>later-filed application;</a:t>
            </a:r>
          </a:p>
          <a:p>
            <a:pPr marL="457200" lvl="1" indent="0">
              <a:spcBef>
                <a:spcPts val="0"/>
              </a:spcBef>
              <a:buNone/>
            </a:pPr>
            <a:r>
              <a:rPr lang="en-US" sz="2100" dirty="0" smtClean="0"/>
              <a:t> </a:t>
            </a:r>
            <a:endParaRPr lang="en-US" sz="2100" dirty="0"/>
          </a:p>
          <a:p>
            <a:pPr lvl="1">
              <a:spcBef>
                <a:spcPts val="0"/>
              </a:spcBef>
            </a:pPr>
            <a:r>
              <a:rPr lang="en-US" sz="2100" dirty="0"/>
              <a:t>4 months from the date of entry into the national </a:t>
            </a:r>
            <a:r>
              <a:rPr lang="en-US" sz="2100" dirty="0" smtClean="0"/>
              <a:t>stage;</a:t>
            </a:r>
          </a:p>
          <a:p>
            <a:pPr marL="457200" lvl="1" indent="0">
              <a:spcBef>
                <a:spcPts val="0"/>
              </a:spcBef>
              <a:buNone/>
            </a:pPr>
            <a:endParaRPr lang="en-US" sz="2100" dirty="0"/>
          </a:p>
          <a:p>
            <a:pPr lvl="1">
              <a:spcBef>
                <a:spcPts val="0"/>
              </a:spcBef>
            </a:pPr>
            <a:r>
              <a:rPr lang="en-US" sz="2100" dirty="0"/>
              <a:t>16 months from the filing date of the </a:t>
            </a:r>
            <a:r>
              <a:rPr lang="en-US" sz="2100" dirty="0" smtClean="0"/>
              <a:t>prior-filed application from which benefit or priority is sought; </a:t>
            </a:r>
          </a:p>
          <a:p>
            <a:pPr marL="457200" lvl="1" indent="0">
              <a:spcBef>
                <a:spcPts val="0"/>
              </a:spcBef>
              <a:buNone/>
            </a:pPr>
            <a:endParaRPr lang="en-US" sz="2100" dirty="0"/>
          </a:p>
          <a:p>
            <a:pPr marL="457200" lvl="1" indent="0">
              <a:spcBef>
                <a:spcPts val="0"/>
              </a:spcBef>
              <a:buNone/>
            </a:pPr>
            <a:r>
              <a:rPr lang="en-US" sz="2100" dirty="0" smtClean="0"/>
              <a:t>or</a:t>
            </a:r>
          </a:p>
          <a:p>
            <a:pPr marL="457200" lvl="1" indent="0">
              <a:spcBef>
                <a:spcPts val="0"/>
              </a:spcBef>
              <a:buNone/>
            </a:pPr>
            <a:endParaRPr lang="en-US" sz="2100" dirty="0"/>
          </a:p>
          <a:p>
            <a:pPr lvl="1">
              <a:spcBef>
                <a:spcPts val="0"/>
              </a:spcBef>
            </a:pPr>
            <a:r>
              <a:rPr lang="en-US" sz="2100" dirty="0"/>
              <a:t>t</a:t>
            </a:r>
            <a:r>
              <a:rPr lang="en-US" sz="2100" dirty="0" smtClean="0"/>
              <a:t>he </a:t>
            </a:r>
            <a:r>
              <a:rPr lang="en-US" sz="2100" dirty="0"/>
              <a:t>date that a first claim </a:t>
            </a:r>
            <a:r>
              <a:rPr lang="en-US" sz="2100" dirty="0" smtClean="0"/>
              <a:t>having an </a:t>
            </a:r>
            <a:r>
              <a:rPr lang="en-US" sz="2100" dirty="0"/>
              <a:t>effective filing date on or after </a:t>
            </a:r>
            <a:r>
              <a:rPr lang="en-US" sz="2100" dirty="0" smtClean="0"/>
              <a:t>March 16, 2013, </a:t>
            </a:r>
            <a:r>
              <a:rPr lang="en-US" sz="2100" dirty="0"/>
              <a:t>is presented in the </a:t>
            </a:r>
            <a:r>
              <a:rPr lang="en-US" sz="2100" dirty="0" smtClean="0"/>
              <a:t>later-filed application.</a:t>
            </a:r>
            <a:r>
              <a:rPr lang="en-US" sz="2100" dirty="0" smtClean="0">
                <a:latin typeface="Georgia" pitchFamily="18" charset="0"/>
              </a:rPr>
              <a:t>  </a:t>
            </a:r>
            <a:endParaRPr lang="en-US" sz="21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35</a:t>
            </a:fld>
            <a:endParaRPr lang="en-US" dirty="0"/>
          </a:p>
        </p:txBody>
      </p:sp>
    </p:spTree>
    <p:extLst>
      <p:ext uri="{BB962C8B-B14F-4D97-AF65-F5344CB8AC3E}">
        <p14:creationId xmlns:p14="http://schemas.microsoft.com/office/powerpoint/2010/main" val="335483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dirty="0">
                <a:solidFill>
                  <a:schemeClr val="tx1"/>
                </a:solidFill>
              </a:rPr>
              <a:t>Rule 1.55(j), 1.78(a)(6), or 1.78(c)(6): </a:t>
            </a:r>
            <a:r>
              <a:rPr lang="en-US" sz="3200" b="1" dirty="0" smtClean="0">
                <a:solidFill>
                  <a:schemeClr val="tx1"/>
                </a:solidFill>
              </a:rPr>
              <a:t>Statements in Transitional Applications</a:t>
            </a:r>
            <a:endParaRPr lang="en-US" sz="3200" b="1" dirty="0">
              <a:solidFill>
                <a:schemeClr val="tx1"/>
              </a:solidFill>
            </a:endParaRPr>
          </a:p>
        </p:txBody>
      </p:sp>
      <p:sp>
        <p:nvSpPr>
          <p:cNvPr id="3" name="Content Placeholder 2"/>
          <p:cNvSpPr>
            <a:spLocks noGrp="1"/>
          </p:cNvSpPr>
          <p:nvPr>
            <p:ph idx="1"/>
          </p:nvPr>
        </p:nvSpPr>
        <p:spPr>
          <a:xfrm>
            <a:off x="228600" y="1676400"/>
            <a:ext cx="8686800" cy="4419600"/>
          </a:xfrm>
        </p:spPr>
        <p:txBody>
          <a:bodyPr/>
          <a:lstStyle/>
          <a:p>
            <a:r>
              <a:rPr lang="en-US" sz="2200" dirty="0" smtClean="0"/>
              <a:t>Applicant </a:t>
            </a:r>
            <a:r>
              <a:rPr lang="en-US" sz="2200" dirty="0"/>
              <a:t>is </a:t>
            </a:r>
            <a:r>
              <a:rPr lang="en-US" sz="2200" b="1" dirty="0">
                <a:solidFill>
                  <a:srgbClr val="FF0000"/>
                </a:solidFill>
              </a:rPr>
              <a:t>not</a:t>
            </a:r>
            <a:r>
              <a:rPr lang="en-US" sz="2200" dirty="0"/>
              <a:t> required </a:t>
            </a:r>
            <a:r>
              <a:rPr lang="en-US" sz="2200" dirty="0" smtClean="0"/>
              <a:t>to identify </a:t>
            </a:r>
            <a:r>
              <a:rPr lang="en-US" sz="2200" dirty="0"/>
              <a:t>how many or which claims have an effective filing date on or after March 16, </a:t>
            </a:r>
            <a:r>
              <a:rPr lang="en-US" sz="2200" dirty="0" smtClean="0"/>
              <a:t>2013</a:t>
            </a:r>
          </a:p>
          <a:p>
            <a:endParaRPr lang="en-US" sz="2200" dirty="0"/>
          </a:p>
          <a:p>
            <a:r>
              <a:rPr lang="en-US" sz="2200" dirty="0" smtClean="0"/>
              <a:t>A statement is </a:t>
            </a:r>
            <a:r>
              <a:rPr lang="en-US" sz="2200" b="1" dirty="0" smtClean="0">
                <a:solidFill>
                  <a:srgbClr val="FF0000"/>
                </a:solidFill>
              </a:rPr>
              <a:t>not</a:t>
            </a:r>
            <a:r>
              <a:rPr lang="en-US" sz="2200" dirty="0" smtClean="0"/>
              <a:t> required </a:t>
            </a:r>
            <a:r>
              <a:rPr lang="en-US" sz="2200" dirty="0"/>
              <a:t>if </a:t>
            </a:r>
            <a:r>
              <a:rPr lang="en-US" sz="2200" dirty="0" smtClean="0"/>
              <a:t>applicant</a:t>
            </a:r>
            <a:r>
              <a:rPr lang="en-US" sz="2200" dirty="0"/>
              <a:t> </a:t>
            </a:r>
            <a:r>
              <a:rPr lang="en-US" sz="2200" dirty="0" smtClean="0"/>
              <a:t>reasonably </a:t>
            </a:r>
            <a:r>
              <a:rPr lang="en-US" sz="2200" dirty="0"/>
              <a:t>believes </a:t>
            </a:r>
            <a:r>
              <a:rPr lang="en-US" sz="2200" dirty="0" smtClean="0"/>
              <a:t>that the application </a:t>
            </a:r>
            <a:r>
              <a:rPr lang="en-US" sz="2200" dirty="0"/>
              <a:t>does </a:t>
            </a:r>
            <a:r>
              <a:rPr lang="en-US" sz="2200" dirty="0" smtClean="0"/>
              <a:t>not, and </a:t>
            </a:r>
            <a:r>
              <a:rPr lang="en-US" sz="2200" dirty="0"/>
              <a:t>did not at any time, contain a </a:t>
            </a:r>
            <a:r>
              <a:rPr lang="en-US" sz="2200" dirty="0" smtClean="0"/>
              <a:t>claim that </a:t>
            </a:r>
            <a:r>
              <a:rPr lang="en-US" sz="2200" dirty="0"/>
              <a:t>has </a:t>
            </a:r>
            <a:r>
              <a:rPr lang="en-US" sz="2200" dirty="0" smtClean="0"/>
              <a:t>an effective </a:t>
            </a:r>
            <a:r>
              <a:rPr lang="en-US" sz="2200" dirty="0"/>
              <a:t>filing date on or after </a:t>
            </a:r>
            <a:r>
              <a:rPr lang="en-US" sz="2200" dirty="0" smtClean="0"/>
              <a:t>March 16</a:t>
            </a:r>
            <a:r>
              <a:rPr lang="en-US" sz="2200" dirty="0"/>
              <a:t>, </a:t>
            </a:r>
            <a:r>
              <a:rPr lang="en-US" sz="2200" dirty="0" smtClean="0"/>
              <a:t>2013</a:t>
            </a:r>
          </a:p>
          <a:p>
            <a:pPr marL="0" indent="0">
              <a:buNone/>
            </a:pPr>
            <a:endParaRPr lang="en-US" sz="2200" dirty="0" smtClean="0"/>
          </a:p>
          <a:p>
            <a:r>
              <a:rPr lang="en-US" sz="2200" dirty="0"/>
              <a:t>A </a:t>
            </a:r>
            <a:r>
              <a:rPr lang="en-US" sz="2200" dirty="0" smtClean="0"/>
              <a:t>statement is </a:t>
            </a:r>
            <a:r>
              <a:rPr lang="en-US" sz="2200" b="1" dirty="0" smtClean="0">
                <a:solidFill>
                  <a:srgbClr val="FF0000"/>
                </a:solidFill>
              </a:rPr>
              <a:t>not</a:t>
            </a:r>
            <a:r>
              <a:rPr lang="en-US" sz="2200" dirty="0" smtClean="0"/>
              <a:t> required for transitional applications that add unclaimed subject matter, which if claimed would have an effective filing date </a:t>
            </a:r>
            <a:r>
              <a:rPr lang="en-US" sz="2200" dirty="0"/>
              <a:t>on or after March 16, </a:t>
            </a:r>
            <a:r>
              <a:rPr lang="en-US" sz="2200" dirty="0" smtClean="0"/>
              <a:t>2013</a:t>
            </a:r>
            <a:endParaRPr lang="en-US" sz="2200" dirty="0" smtClean="0">
              <a:latin typeface="Georgia" pitchFamily="18" charset="0"/>
            </a:endParaRPr>
          </a:p>
          <a:p>
            <a:endParaRPr lang="en-US" sz="2200" dirty="0">
              <a:latin typeface="Georgia" pitchFamily="18" charset="0"/>
            </a:endParaRPr>
          </a:p>
          <a:p>
            <a:endParaRPr lang="en-US" sz="22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36</a:t>
            </a:fld>
            <a:endParaRPr lang="en-US" dirty="0"/>
          </a:p>
        </p:txBody>
      </p:sp>
    </p:spTree>
    <p:extLst>
      <p:ext uri="{BB962C8B-B14F-4D97-AF65-F5344CB8AC3E}">
        <p14:creationId xmlns:p14="http://schemas.microsoft.com/office/powerpoint/2010/main" val="76677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AIA Indicators</a:t>
            </a:r>
            <a:endParaRPr lang="en-US" b="1" dirty="0">
              <a:solidFill>
                <a:schemeClr val="tx1"/>
              </a:solidFill>
            </a:endParaRPr>
          </a:p>
        </p:txBody>
      </p:sp>
      <p:sp>
        <p:nvSpPr>
          <p:cNvPr id="3" name="Content Placeholder 2"/>
          <p:cNvSpPr>
            <a:spLocks noGrp="1"/>
          </p:cNvSpPr>
          <p:nvPr>
            <p:ph idx="1"/>
          </p:nvPr>
        </p:nvSpPr>
        <p:spPr>
          <a:xfrm>
            <a:off x="533400" y="1600200"/>
            <a:ext cx="7924800" cy="4495800"/>
          </a:xfrm>
        </p:spPr>
        <p:txBody>
          <a:bodyPr/>
          <a:lstStyle/>
          <a:p>
            <a:r>
              <a:rPr lang="en-US" sz="2400" dirty="0"/>
              <a:t>Applicants can </a:t>
            </a:r>
            <a:r>
              <a:rPr lang="en-US" sz="2400" dirty="0" smtClean="0"/>
              <a:t>view PAIR to find out whether an application is being examined under the AIA or under pre-AIA law</a:t>
            </a:r>
          </a:p>
          <a:p>
            <a:endParaRPr lang="en-US" sz="2400" dirty="0"/>
          </a:p>
          <a:p>
            <a:r>
              <a:rPr lang="en-US" sz="2400" dirty="0" smtClean="0"/>
              <a:t>Certain USPTO forms received with Office actions also </a:t>
            </a:r>
            <a:r>
              <a:rPr lang="en-US" sz="2400" dirty="0"/>
              <a:t>will include an AIA </a:t>
            </a:r>
            <a:r>
              <a:rPr lang="en-US" sz="2400" dirty="0" smtClean="0"/>
              <a:t>indictor</a:t>
            </a:r>
          </a:p>
          <a:p>
            <a:pPr marL="0" indent="0">
              <a:buNone/>
            </a:pPr>
            <a:endParaRPr lang="en-US" sz="2400" dirty="0"/>
          </a:p>
          <a:p>
            <a:r>
              <a:rPr lang="en-US" sz="2400" dirty="0" smtClean="0"/>
              <a:t>Examiners will have indicators in our internal IT systems (i.e., eDAN and PALM) to show whether an application has been identified as subject to the AIA or to pre-AIA law</a:t>
            </a:r>
          </a:p>
          <a:p>
            <a:pPr lvl="1"/>
            <a:endParaRPr lang="en-US" sz="2400" dirty="0"/>
          </a:p>
          <a:p>
            <a:pPr marL="0" indent="0">
              <a:buNone/>
            </a:pPr>
            <a:endParaRPr lang="en-US" sz="2400" dirty="0" smtClean="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37</a:t>
            </a:fld>
            <a:endParaRPr lang="en-US" dirty="0"/>
          </a:p>
        </p:txBody>
      </p:sp>
    </p:spTree>
    <p:extLst>
      <p:ext uri="{BB962C8B-B14F-4D97-AF65-F5344CB8AC3E}">
        <p14:creationId xmlns:p14="http://schemas.microsoft.com/office/powerpoint/2010/main" val="2414138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Data Sheet with AIA Statement</a:t>
            </a:r>
            <a:endParaRPr lang="en-US" b="1" dirty="0"/>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38</a:t>
            </a:fld>
            <a:endParaRPr lang="en-US" dirty="0"/>
          </a:p>
        </p:txBody>
      </p:sp>
      <p:pic>
        <p:nvPicPr>
          <p:cNvPr id="1026" name="Picture 2" descr="&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8915400" cy="463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descr="&quot;&quot;"/>
          <p:cNvSpPr/>
          <p:nvPr/>
        </p:nvSpPr>
        <p:spPr bwMode="auto">
          <a:xfrm>
            <a:off x="228600" y="4267200"/>
            <a:ext cx="8610600" cy="2057400"/>
          </a:xfrm>
          <a:prstGeom prst="rect">
            <a:avLst/>
          </a:prstGeom>
          <a:noFill/>
          <a:ln w="508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180730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21211" cy="1143000"/>
          </a:xfrm>
          <a:noFill/>
        </p:spPr>
        <p:txBody>
          <a:bodyPr/>
          <a:lstStyle/>
          <a:p>
            <a:r>
              <a:rPr lang="en-US" b="1" dirty="0" smtClean="0">
                <a:solidFill>
                  <a:schemeClr val="tx1"/>
                </a:solidFill>
              </a:rPr>
              <a:t>AIA Indicator: PAIR</a:t>
            </a:r>
            <a:endParaRPr lang="en-US" b="1" dirty="0">
              <a:solidFill>
                <a:schemeClr val="tx1"/>
              </a:solidFill>
            </a:endParaRPr>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39</a:t>
            </a:fld>
            <a:endParaRPr lang="en-US" dirty="0"/>
          </a:p>
        </p:txBody>
      </p:sp>
      <p:pic>
        <p:nvPicPr>
          <p:cNvPr id="13314" name="Picture 2" descr="screenshot PAI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1"/>
            <a:ext cx="8669244" cy="4572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06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b="1" dirty="0" smtClean="0"/>
              <a:t/>
            </a:r>
            <a:br>
              <a:rPr lang="en-US" b="1" dirty="0" smtClean="0"/>
            </a:br>
            <a:r>
              <a:rPr lang="en-US" b="1" dirty="0" smtClean="0">
                <a:solidFill>
                  <a:schemeClr val="tx1"/>
                </a:solidFill>
              </a:rPr>
              <a:t>Guidelines</a:t>
            </a:r>
            <a:endParaRPr lang="en-US" b="1" dirty="0">
              <a:solidFill>
                <a:schemeClr val="tx1"/>
              </a:solidFill>
            </a:endParaRPr>
          </a:p>
        </p:txBody>
      </p:sp>
      <p:sp>
        <p:nvSpPr>
          <p:cNvPr id="3" name="Subtitle 2"/>
          <p:cNvSpPr>
            <a:spLocks noGrp="1"/>
          </p:cNvSpPr>
          <p:nvPr>
            <p:ph type="subTitle" idx="1"/>
          </p:nvPr>
        </p:nvSpPr>
        <p:spPr>
          <a:xfrm>
            <a:off x="304800" y="3200400"/>
            <a:ext cx="8382000" cy="2819400"/>
          </a:xfrm>
        </p:spPr>
        <p:txBody>
          <a:bodyPr/>
          <a:lstStyle/>
          <a:p>
            <a:pPr lvl="0"/>
            <a:r>
              <a:rPr lang="en-US" dirty="0">
                <a:solidFill>
                  <a:prstClr val="black"/>
                </a:solidFill>
              </a:rPr>
              <a:t>Examination Guidelines for Implementing the </a:t>
            </a:r>
            <a:br>
              <a:rPr lang="en-US" dirty="0">
                <a:solidFill>
                  <a:prstClr val="black"/>
                </a:solidFill>
              </a:rPr>
            </a:br>
            <a:r>
              <a:rPr lang="en-US" dirty="0" smtClean="0">
                <a:solidFill>
                  <a:prstClr val="black"/>
                </a:solidFill>
              </a:rPr>
              <a:t>First Inventor to File </a:t>
            </a:r>
            <a:r>
              <a:rPr lang="en-US" dirty="0">
                <a:solidFill>
                  <a:prstClr val="black"/>
                </a:solidFill>
              </a:rPr>
              <a:t>Provisions of the Leahy-Smith America Invents Act , 78 Fed. Reg. 11059 </a:t>
            </a:r>
            <a:r>
              <a:rPr lang="en-US" dirty="0" smtClean="0">
                <a:solidFill>
                  <a:prstClr val="black"/>
                </a:solidFill>
              </a:rPr>
              <a:t/>
            </a:r>
            <a:br>
              <a:rPr lang="en-US" dirty="0" smtClean="0">
                <a:solidFill>
                  <a:prstClr val="black"/>
                </a:solidFill>
              </a:rPr>
            </a:br>
            <a:r>
              <a:rPr lang="en-US" dirty="0" smtClean="0">
                <a:solidFill>
                  <a:prstClr val="black"/>
                </a:solidFill>
              </a:rPr>
              <a:t>(</a:t>
            </a:r>
            <a:r>
              <a:rPr lang="en-US" dirty="0">
                <a:solidFill>
                  <a:prstClr val="black"/>
                </a:solidFill>
              </a:rPr>
              <a:t>February 14, 2013) </a:t>
            </a:r>
            <a:endParaRPr lang="en-US" dirty="0" smtClean="0">
              <a:solidFill>
                <a:prstClr val="black"/>
              </a:solidFill>
            </a:endParaRPr>
          </a:p>
          <a:p>
            <a:pPr lvl="0"/>
            <a:endParaRPr lang="en-US" dirty="0">
              <a:solidFill>
                <a:prstClr val="black"/>
              </a:solidFill>
            </a:endParaRPr>
          </a:p>
          <a:p>
            <a:pPr lvl="0" algn="l"/>
            <a:endParaRPr lang="en-US" dirty="0">
              <a:solidFill>
                <a:prstClr val="black"/>
              </a:solidFill>
            </a:endParaRPr>
          </a:p>
          <a:p>
            <a:pPr lvl="0" algn="l"/>
            <a:endParaRPr lang="en-US"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pPr>
              <a:defRPr/>
            </a:pPr>
            <a:fld id="{81514DFD-C8F4-435C-B15E-BA1E6FD106C7}" type="slidenum">
              <a:rPr lang="en-US" smtClean="0"/>
              <a:pPr>
                <a:defRPr/>
              </a:pPr>
              <a:t>4</a:t>
            </a:fld>
            <a:endParaRPr lang="en-US" dirty="0"/>
          </a:p>
        </p:txBody>
      </p:sp>
    </p:spTree>
    <p:extLst>
      <p:ext uri="{BB962C8B-B14F-4D97-AF65-F5344CB8AC3E}">
        <p14:creationId xmlns:p14="http://schemas.microsoft.com/office/powerpoint/2010/main" val="374371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b="1" dirty="0" smtClean="0">
                <a:solidFill>
                  <a:schemeClr val="tx1"/>
                </a:solidFill>
              </a:rPr>
              <a:t>AIA Indicator: Office Action Summary</a:t>
            </a:r>
            <a:endParaRPr lang="en-US" b="1" dirty="0">
              <a:solidFill>
                <a:schemeClr val="tx1"/>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40</a:t>
            </a:fld>
            <a:endParaRPr lang="en-US" dirty="0"/>
          </a:p>
        </p:txBody>
      </p:sp>
      <p:pic>
        <p:nvPicPr>
          <p:cNvPr id="14339" name="Picture 3" descr="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8001000" cy="47117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10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b="1" dirty="0" smtClean="0">
                <a:solidFill>
                  <a:schemeClr val="tx1"/>
                </a:solidFill>
              </a:rPr>
              <a:t>AIA Indicator: Notice of </a:t>
            </a:r>
            <a:r>
              <a:rPr lang="en-US" b="1" dirty="0" err="1" smtClean="0">
                <a:solidFill>
                  <a:schemeClr val="tx1"/>
                </a:solidFill>
              </a:rPr>
              <a:t>Allowability</a:t>
            </a:r>
            <a:endParaRPr lang="en-US" b="1" dirty="0">
              <a:solidFill>
                <a:schemeClr val="tx1"/>
              </a:solidFill>
            </a:endParaRP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41</a:t>
            </a:fld>
            <a:endParaRPr lang="en-US" dirty="0"/>
          </a:p>
        </p:txBody>
      </p:sp>
      <p:pic>
        <p:nvPicPr>
          <p:cNvPr id="15362" name="Picture 2" descr="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006" y="1643852"/>
            <a:ext cx="8012394" cy="487066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26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2800" dirty="0" smtClean="0">
                <a:solidFill>
                  <a:schemeClr val="tx1"/>
                </a:solidFill>
              </a:rPr>
              <a:t>Rule 1.55(a), (b), (d), and (e):  </a:t>
            </a:r>
            <a:br>
              <a:rPr lang="en-US" sz="2800" dirty="0" smtClean="0">
                <a:solidFill>
                  <a:schemeClr val="tx1"/>
                </a:solidFill>
              </a:rPr>
            </a:br>
            <a:r>
              <a:rPr lang="en-US" sz="2800" dirty="0" smtClean="0">
                <a:solidFill>
                  <a:schemeClr val="tx1"/>
                </a:solidFill>
              </a:rPr>
              <a:t>Foreign Priority in a 35 U.S.C. 111(a) Application</a:t>
            </a:r>
            <a:endParaRPr lang="en-US" sz="2800" dirty="0">
              <a:solidFill>
                <a:schemeClr val="tx1"/>
              </a:solidFill>
            </a:endParaRPr>
          </a:p>
        </p:txBody>
      </p:sp>
      <p:sp>
        <p:nvSpPr>
          <p:cNvPr id="3" name="Content Placeholder 2"/>
          <p:cNvSpPr>
            <a:spLocks noGrp="1"/>
          </p:cNvSpPr>
          <p:nvPr>
            <p:ph idx="1"/>
          </p:nvPr>
        </p:nvSpPr>
        <p:spPr>
          <a:xfrm>
            <a:off x="228600" y="1600200"/>
            <a:ext cx="8610600" cy="4800600"/>
          </a:xfrm>
        </p:spPr>
        <p:txBody>
          <a:bodyPr/>
          <a:lstStyle/>
          <a:p>
            <a:r>
              <a:rPr lang="en-US" sz="2200" dirty="0" smtClean="0"/>
              <a:t>To take advantage of the new definition of “effective filing date” which includes a foreign filing date, applicant must:</a:t>
            </a:r>
          </a:p>
          <a:p>
            <a:pPr lvl="1"/>
            <a:r>
              <a:rPr lang="en-US" sz="2200" dirty="0" smtClean="0"/>
              <a:t>claim foreign priority within the later of:</a:t>
            </a:r>
          </a:p>
          <a:p>
            <a:pPr lvl="2"/>
            <a:r>
              <a:rPr lang="en-US" sz="2200" dirty="0" smtClean="0"/>
              <a:t>4 months from the actual filing date of the application; or</a:t>
            </a:r>
          </a:p>
          <a:p>
            <a:pPr lvl="2"/>
            <a:r>
              <a:rPr lang="en-US" sz="2200" dirty="0" smtClean="0"/>
              <a:t>16 months from the filing date of the foreign priority application </a:t>
            </a:r>
            <a:endParaRPr lang="en-US" sz="2200" dirty="0"/>
          </a:p>
          <a:p>
            <a:pPr marL="457200" lvl="1" indent="0">
              <a:buNone/>
            </a:pPr>
            <a:r>
              <a:rPr lang="en-US" sz="2200" dirty="0" smtClean="0"/>
              <a:t>and</a:t>
            </a:r>
          </a:p>
          <a:p>
            <a:pPr lvl="1"/>
            <a:r>
              <a:rPr lang="en-US" sz="2200" dirty="0" smtClean="0"/>
              <a:t>include the foreign priority in an application data sheet (ADS)</a:t>
            </a:r>
          </a:p>
          <a:p>
            <a:endParaRPr lang="en-US" sz="2200" dirty="0" smtClean="0"/>
          </a:p>
          <a:p>
            <a:r>
              <a:rPr lang="en-US" sz="2200" dirty="0"/>
              <a:t>F</a:t>
            </a:r>
            <a:r>
              <a:rPr lang="en-US" sz="2200" dirty="0" smtClean="0"/>
              <a:t>oreign priority claimed is waived if omitted from the ADS</a:t>
            </a:r>
            <a:endParaRPr lang="en-US" sz="2200" dirty="0"/>
          </a:p>
          <a:p>
            <a:pPr marL="0" indent="0">
              <a:buNone/>
            </a:pPr>
            <a:r>
              <a:rPr lang="en-US" sz="2200" dirty="0" smtClean="0"/>
              <a:t> </a:t>
            </a:r>
          </a:p>
          <a:p>
            <a:r>
              <a:rPr lang="en-US" sz="2200" dirty="0"/>
              <a:t>U</a:t>
            </a:r>
            <a:r>
              <a:rPr lang="en-US" sz="2200" dirty="0" smtClean="0"/>
              <a:t>nintentionally delayed claim may be accepted by petition  </a:t>
            </a:r>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42</a:t>
            </a:fld>
            <a:endParaRPr lang="en-US" dirty="0"/>
          </a:p>
        </p:txBody>
      </p:sp>
    </p:spTree>
    <p:extLst>
      <p:ext uri="{BB962C8B-B14F-4D97-AF65-F5344CB8AC3E}">
        <p14:creationId xmlns:p14="http://schemas.microsoft.com/office/powerpoint/2010/main" val="2323140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000" b="1" dirty="0" smtClean="0">
                <a:solidFill>
                  <a:schemeClr val="tx1"/>
                </a:solidFill>
              </a:rPr>
              <a:t>Rule 1.55(f):  </a:t>
            </a:r>
            <a:br>
              <a:rPr lang="en-US" sz="3000" b="1" dirty="0" smtClean="0">
                <a:solidFill>
                  <a:schemeClr val="tx1"/>
                </a:solidFill>
              </a:rPr>
            </a:br>
            <a:r>
              <a:rPr lang="en-US" sz="3000" b="1" dirty="0" smtClean="0">
                <a:solidFill>
                  <a:schemeClr val="tx1"/>
                </a:solidFill>
              </a:rPr>
              <a:t>Certified Copy of Foreign Priority Document</a:t>
            </a:r>
            <a:endParaRPr lang="en-US" sz="3000" b="1" dirty="0">
              <a:solidFill>
                <a:schemeClr val="tx1"/>
              </a:solidFill>
            </a:endParaRPr>
          </a:p>
        </p:txBody>
      </p:sp>
      <p:sp>
        <p:nvSpPr>
          <p:cNvPr id="3" name="Content Placeholder 2"/>
          <p:cNvSpPr>
            <a:spLocks noGrp="1"/>
          </p:cNvSpPr>
          <p:nvPr>
            <p:ph idx="1"/>
          </p:nvPr>
        </p:nvSpPr>
        <p:spPr>
          <a:xfrm>
            <a:off x="381000" y="1676400"/>
            <a:ext cx="8534400" cy="4419600"/>
          </a:xfrm>
        </p:spPr>
        <p:txBody>
          <a:bodyPr/>
          <a:lstStyle/>
          <a:p>
            <a:r>
              <a:rPr lang="en-US" sz="2000" b="1" dirty="0">
                <a:solidFill>
                  <a:srgbClr val="FF0000"/>
                </a:solidFill>
              </a:rPr>
              <a:t>C</a:t>
            </a:r>
            <a:r>
              <a:rPr lang="en-US" sz="2000" b="1" dirty="0" smtClean="0">
                <a:solidFill>
                  <a:srgbClr val="FF0000"/>
                </a:solidFill>
              </a:rPr>
              <a:t>ertified copy of any foreign priority application </a:t>
            </a:r>
            <a:r>
              <a:rPr lang="en-US" sz="2000" dirty="0" smtClean="0"/>
              <a:t>must be filed within the later of:</a:t>
            </a:r>
          </a:p>
          <a:p>
            <a:pPr lvl="1"/>
            <a:r>
              <a:rPr lang="en-US" sz="2000" dirty="0" smtClean="0"/>
              <a:t>4 months from the actual filing date; or </a:t>
            </a:r>
          </a:p>
          <a:p>
            <a:pPr lvl="1">
              <a:spcBef>
                <a:spcPts val="0"/>
              </a:spcBef>
              <a:spcAft>
                <a:spcPts val="0"/>
              </a:spcAft>
            </a:pPr>
            <a:r>
              <a:rPr lang="en-US" sz="2000" dirty="0" smtClean="0"/>
              <a:t>16 months from the filing date of the prior foreign application</a:t>
            </a:r>
          </a:p>
          <a:p>
            <a:pPr marL="457200" lvl="1" indent="0">
              <a:spcAft>
                <a:spcPts val="2400"/>
              </a:spcAft>
              <a:buNone/>
            </a:pPr>
            <a:r>
              <a:rPr lang="en-US" sz="2000" dirty="0" smtClean="0"/>
              <a:t>unless an exception applies</a:t>
            </a:r>
          </a:p>
          <a:p>
            <a:r>
              <a:rPr lang="en-US" sz="2000" dirty="0"/>
              <a:t>C</a:t>
            </a:r>
            <a:r>
              <a:rPr lang="en-US" sz="2000" dirty="0" smtClean="0"/>
              <a:t>ertified copy is needed since U.S. patents and U.S. patent application publications have prior art effect as of the date that they are effectively filed, which might be the foreign priority date  </a:t>
            </a:r>
          </a:p>
          <a:p>
            <a:pPr marL="0" indent="0">
              <a:buNone/>
            </a:pPr>
            <a:r>
              <a:rPr lang="en-US" sz="2000" dirty="0" smtClean="0"/>
              <a:t> </a:t>
            </a:r>
          </a:p>
          <a:p>
            <a:pPr marL="0" indent="0">
              <a:buNone/>
            </a:pPr>
            <a:endParaRPr lang="en-US" sz="2000" dirty="0" smtClean="0">
              <a:latin typeface="Georgia" pitchFamily="18" charset="0"/>
            </a:endParaRPr>
          </a:p>
          <a:p>
            <a:endParaRPr lang="en-US" sz="2000" dirty="0">
              <a:latin typeface="Georgia" pitchFamily="18" charset="0"/>
            </a:endParaRPr>
          </a:p>
        </p:txBody>
      </p:sp>
      <p:sp>
        <p:nvSpPr>
          <p:cNvPr id="4" name="Slide Number Placeholder 3"/>
          <p:cNvSpPr>
            <a:spLocks noGrp="1"/>
          </p:cNvSpPr>
          <p:nvPr>
            <p:ph type="sldNum" sz="quarter" idx="12"/>
          </p:nvPr>
        </p:nvSpPr>
        <p:spPr/>
        <p:txBody>
          <a:bodyPr/>
          <a:lstStyle/>
          <a:p>
            <a:r>
              <a:rPr lang="en-US" dirty="0" smtClean="0"/>
              <a:t> </a:t>
            </a:r>
            <a:fld id="{A322D79F-CF7F-4B2C-8D18-CCF7B0536F99}" type="slidenum">
              <a:rPr lang="en-US" smtClean="0"/>
              <a:t>43</a:t>
            </a:fld>
            <a:endParaRPr lang="en-US" dirty="0"/>
          </a:p>
        </p:txBody>
      </p:sp>
    </p:spTree>
    <p:extLst>
      <p:ext uri="{BB962C8B-B14F-4D97-AF65-F5344CB8AC3E}">
        <p14:creationId xmlns:p14="http://schemas.microsoft.com/office/powerpoint/2010/main" val="59607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b="1" dirty="0" smtClean="0">
                <a:solidFill>
                  <a:schemeClr val="tx1"/>
                </a:solidFill>
              </a:rPr>
              <a:t>Rule 1.55(f)-(i):  Three Ways to Satisfy the Time Limit Requirement to </a:t>
            </a:r>
            <a:r>
              <a:rPr lang="en-US" sz="3200" dirty="0" smtClean="0">
                <a:solidFill>
                  <a:schemeClr val="tx1"/>
                </a:solidFill>
              </a:rPr>
              <a:t>File the </a:t>
            </a:r>
            <a:r>
              <a:rPr lang="en-US" sz="3200" b="1" dirty="0" smtClean="0">
                <a:solidFill>
                  <a:schemeClr val="tx1"/>
                </a:solidFill>
              </a:rPr>
              <a:t>Certified Copy</a:t>
            </a:r>
            <a:endParaRPr lang="en-US" sz="3200" b="1" dirty="0">
              <a:solidFill>
                <a:schemeClr val="tx1"/>
              </a:solidFill>
            </a:endParaRPr>
          </a:p>
        </p:txBody>
      </p:sp>
      <p:sp>
        <p:nvSpPr>
          <p:cNvPr id="3" name="Content Placeholder 2"/>
          <p:cNvSpPr>
            <a:spLocks noGrp="1"/>
          </p:cNvSpPr>
          <p:nvPr>
            <p:ph idx="1"/>
          </p:nvPr>
        </p:nvSpPr>
        <p:spPr>
          <a:xfrm>
            <a:off x="457200" y="1676400"/>
            <a:ext cx="8382000" cy="4800600"/>
          </a:xfrm>
        </p:spPr>
        <p:txBody>
          <a:bodyPr/>
          <a:lstStyle/>
          <a:p>
            <a:r>
              <a:rPr lang="en-US" sz="2000" dirty="0" smtClean="0"/>
              <a:t>Applicant files a certified copy of the foreign priority document with the Office within the 4/16 time period</a:t>
            </a:r>
          </a:p>
          <a:p>
            <a:endParaRPr lang="en-US" sz="2000" dirty="0"/>
          </a:p>
          <a:p>
            <a:r>
              <a:rPr lang="en-US" sz="2000" dirty="0" smtClean="0"/>
              <a:t>Applicant authorizes Office to retrieve a copy of the foreign priority application through the Office’s Priority Document Exchange Program (PDX)</a:t>
            </a:r>
          </a:p>
          <a:p>
            <a:endParaRPr lang="en-US" sz="2000" dirty="0"/>
          </a:p>
          <a:p>
            <a:r>
              <a:rPr lang="en-US" sz="2000" dirty="0" smtClean="0"/>
              <a:t>Applicant files interim copy of the foreign priority  within the 4/16 time period</a:t>
            </a:r>
          </a:p>
          <a:p>
            <a:endParaRPr lang="en-US" sz="2000" dirty="0"/>
          </a:p>
          <a:p>
            <a:r>
              <a:rPr lang="en-US" sz="2000" dirty="0" smtClean="0"/>
              <a:t>In order to perfect foreign priority, the certified copy of the foreign priority document or a copy retrieved via PDX, must be received by the Office no later than patent grant</a:t>
            </a:r>
            <a:endParaRPr lang="en-US" sz="2000"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44</a:t>
            </a:fld>
            <a:endParaRPr lang="en-US" dirty="0"/>
          </a:p>
        </p:txBody>
      </p:sp>
    </p:spTree>
    <p:extLst>
      <p:ext uri="{BB962C8B-B14F-4D97-AF65-F5344CB8AC3E}">
        <p14:creationId xmlns:p14="http://schemas.microsoft.com/office/powerpoint/2010/main" val="353337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a:ln>
            <a:noFill/>
          </a:ln>
        </p:spPr>
        <p:txBody>
          <a:bodyPr/>
          <a:lstStyle/>
          <a:p>
            <a:r>
              <a:rPr lang="en-US" b="1" dirty="0" smtClean="0">
                <a:solidFill>
                  <a:schemeClr val="tx1"/>
                </a:solidFill>
              </a:rPr>
              <a:t>FITF Examiner Training</a:t>
            </a:r>
            <a:endParaRPr lang="en-US" b="1" dirty="0">
              <a:solidFill>
                <a:schemeClr val="tx1"/>
              </a:solidFill>
            </a:endParaRPr>
          </a:p>
        </p:txBody>
      </p:sp>
      <p:sp>
        <p:nvSpPr>
          <p:cNvPr id="3" name="Content Placeholder 2"/>
          <p:cNvSpPr>
            <a:spLocks noGrp="1"/>
          </p:cNvSpPr>
          <p:nvPr>
            <p:ph idx="1"/>
          </p:nvPr>
        </p:nvSpPr>
        <p:spPr>
          <a:xfrm>
            <a:off x="533400" y="1828800"/>
            <a:ext cx="8458200" cy="4876800"/>
          </a:xfrm>
        </p:spPr>
        <p:txBody>
          <a:bodyPr/>
          <a:lstStyle/>
          <a:p>
            <a:pPr marL="342900" lvl="1" indent="-342900">
              <a:buFontTx/>
              <a:buChar char="•"/>
            </a:pPr>
            <a:r>
              <a:rPr lang="en-US" sz="2200" dirty="0" smtClean="0"/>
              <a:t>Three-part overview </a:t>
            </a:r>
            <a:r>
              <a:rPr lang="en-US" sz="2200" dirty="0"/>
              <a:t>t</a:t>
            </a:r>
            <a:r>
              <a:rPr lang="en-US" sz="2200" dirty="0" smtClean="0"/>
              <a:t>raining (March-April </a:t>
            </a:r>
            <a:r>
              <a:rPr lang="en-US" sz="2200" dirty="0"/>
              <a:t>2013</a:t>
            </a:r>
            <a:r>
              <a:rPr lang="en-US" sz="2200" dirty="0" smtClean="0"/>
              <a:t>) </a:t>
            </a:r>
          </a:p>
          <a:p>
            <a:pPr lvl="1"/>
            <a:r>
              <a:rPr lang="en-US" sz="2200" dirty="0" smtClean="0"/>
              <a:t>Introductory </a:t>
            </a:r>
            <a:r>
              <a:rPr lang="en-US" sz="2200" dirty="0"/>
              <a:t>Video:  </a:t>
            </a:r>
            <a:r>
              <a:rPr lang="en-US" sz="2200" dirty="0" smtClean="0"/>
              <a:t>background </a:t>
            </a:r>
            <a:r>
              <a:rPr lang="en-US" sz="2200" dirty="0"/>
              <a:t>for </a:t>
            </a:r>
            <a:r>
              <a:rPr lang="en-US" sz="2200" dirty="0" smtClean="0"/>
              <a:t>overview training </a:t>
            </a:r>
          </a:p>
          <a:p>
            <a:pPr lvl="1"/>
            <a:r>
              <a:rPr lang="en-US" sz="2200" dirty="0" smtClean="0"/>
              <a:t>Live Training:  &gt;20 training sessions</a:t>
            </a:r>
          </a:p>
          <a:p>
            <a:pPr lvl="1"/>
            <a:r>
              <a:rPr lang="en-US" sz="2200" dirty="0" smtClean="0"/>
              <a:t>Follow-up Video:  statutory review and illustrations</a:t>
            </a:r>
          </a:p>
          <a:p>
            <a:pPr lvl="1"/>
            <a:endParaRPr lang="en-US" sz="2200" dirty="0" smtClean="0"/>
          </a:p>
          <a:p>
            <a:r>
              <a:rPr lang="en-US" sz="2200" dirty="0" smtClean="0"/>
              <a:t>Comprehensive </a:t>
            </a:r>
            <a:r>
              <a:rPr lang="en-US" sz="2200" dirty="0"/>
              <a:t>training (</a:t>
            </a:r>
            <a:r>
              <a:rPr lang="en-US" sz="2200" dirty="0" smtClean="0"/>
              <a:t>June-July </a:t>
            </a:r>
            <a:r>
              <a:rPr lang="en-US" sz="2200" dirty="0"/>
              <a:t>2013)</a:t>
            </a:r>
          </a:p>
          <a:p>
            <a:endParaRPr lang="en-US" sz="2200" dirty="0"/>
          </a:p>
          <a:p>
            <a:r>
              <a:rPr lang="en-US" sz="2200" dirty="0" smtClean="0"/>
              <a:t>Just-in-time training as </a:t>
            </a:r>
            <a:r>
              <a:rPr lang="en-US" sz="2200" dirty="0"/>
              <a:t>needed </a:t>
            </a:r>
            <a:r>
              <a:rPr lang="en-US" sz="2200" dirty="0" smtClean="0"/>
              <a:t>(March-July 2013)</a:t>
            </a:r>
            <a:endParaRPr lang="en-US" sz="2200" dirty="0"/>
          </a:p>
          <a:p>
            <a:pPr marL="0" indent="0">
              <a:buNone/>
            </a:pPr>
            <a:endParaRPr lang="en-US" sz="2200" dirty="0" smtClean="0">
              <a:latin typeface="Georgia" pitchFamily="18" charset="0"/>
            </a:endParaRPr>
          </a:p>
          <a:p>
            <a:pPr marL="914400" lvl="2" indent="0">
              <a:buNone/>
            </a:pPr>
            <a:endParaRPr lang="en-US" sz="22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45</a:t>
            </a:fld>
            <a:endParaRPr lang="en-US" dirty="0"/>
          </a:p>
        </p:txBody>
      </p:sp>
    </p:spTree>
    <p:extLst>
      <p:ext uri="{BB962C8B-B14F-4D97-AF65-F5344CB8AC3E}">
        <p14:creationId xmlns:p14="http://schemas.microsoft.com/office/powerpoint/2010/main" val="4176913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Resources</a:t>
            </a:r>
            <a:endParaRPr lang="en-US" b="1" dirty="0">
              <a:solidFill>
                <a:schemeClr val="tx1"/>
              </a:solidFill>
            </a:endParaRPr>
          </a:p>
        </p:txBody>
      </p:sp>
      <p:sp>
        <p:nvSpPr>
          <p:cNvPr id="3" name="Content Placeholder 2"/>
          <p:cNvSpPr>
            <a:spLocks noGrp="1"/>
          </p:cNvSpPr>
          <p:nvPr>
            <p:ph idx="1"/>
          </p:nvPr>
        </p:nvSpPr>
        <p:spPr>
          <a:xfrm>
            <a:off x="304800" y="1600200"/>
            <a:ext cx="8686800" cy="4800600"/>
          </a:xfrm>
        </p:spPr>
        <p:txBody>
          <a:bodyPr/>
          <a:lstStyle/>
          <a:p>
            <a:r>
              <a:rPr lang="en-US" sz="2000" dirty="0" smtClean="0"/>
              <a:t>Statutory Framework </a:t>
            </a:r>
            <a:r>
              <a:rPr lang="en-US" sz="2000" dirty="0"/>
              <a:t>Chart: </a:t>
            </a:r>
            <a:r>
              <a:rPr lang="en-US" sz="2000" dirty="0">
                <a:hlinkClick r:id="rId3"/>
              </a:rPr>
              <a:t>http://</a:t>
            </a:r>
            <a:r>
              <a:rPr lang="en-US" sz="2000" dirty="0" smtClean="0">
                <a:hlinkClick r:id="rId3"/>
              </a:rPr>
              <a:t>www.uspto.gov/aia_implementation/FITF_card.pdf</a:t>
            </a:r>
            <a:r>
              <a:rPr lang="en-US" sz="2000" dirty="0" smtClean="0"/>
              <a:t> </a:t>
            </a:r>
            <a:endParaRPr lang="en-US" sz="2000" dirty="0"/>
          </a:p>
          <a:p>
            <a:endParaRPr lang="en-US" sz="2000" dirty="0" smtClean="0"/>
          </a:p>
          <a:p>
            <a:r>
              <a:rPr lang="en-US" sz="2000" dirty="0" smtClean="0"/>
              <a:t>FAQs: </a:t>
            </a:r>
            <a:r>
              <a:rPr lang="en-US" sz="2000" dirty="0" smtClean="0">
                <a:hlinkClick r:id="rId4"/>
              </a:rPr>
              <a:t>http</a:t>
            </a:r>
            <a:r>
              <a:rPr lang="en-US" sz="2000" dirty="0">
                <a:hlinkClick r:id="rId4"/>
              </a:rPr>
              <a:t>://</a:t>
            </a:r>
            <a:r>
              <a:rPr lang="en-US" sz="2000" dirty="0" smtClean="0">
                <a:hlinkClick r:id="rId4"/>
              </a:rPr>
              <a:t>www.uspto.gov/aia_implementation/faqs_first_inventor.jsp</a:t>
            </a:r>
            <a:r>
              <a:rPr lang="en-US" sz="2000" dirty="0" smtClean="0"/>
              <a:t>  </a:t>
            </a:r>
          </a:p>
          <a:p>
            <a:endParaRPr lang="en-US" sz="2000" dirty="0"/>
          </a:p>
          <a:p>
            <a:r>
              <a:rPr lang="en-US" sz="2000" dirty="0" smtClean="0"/>
              <a:t>Examiner Introductory Video: </a:t>
            </a:r>
            <a:r>
              <a:rPr lang="en-US" sz="2000" dirty="0"/>
              <a:t> </a:t>
            </a:r>
            <a:r>
              <a:rPr lang="en-US" sz="2000" u="sng" dirty="0">
                <a:hlinkClick r:id="rId5"/>
              </a:rPr>
              <a:t>http://helix-1.uspto.gov/asxgen/AIA Close </a:t>
            </a:r>
            <a:r>
              <a:rPr lang="en-US" sz="2000" u="sng" dirty="0" smtClean="0">
                <a:hlinkClick r:id="rId5"/>
              </a:rPr>
              <a:t>Cpt.wmv</a:t>
            </a:r>
            <a:r>
              <a:rPr lang="en-US" sz="2000" u="sng" dirty="0" smtClean="0"/>
              <a:t> </a:t>
            </a:r>
            <a:endParaRPr lang="en-US" sz="2000" dirty="0" smtClean="0"/>
          </a:p>
          <a:p>
            <a:endParaRPr lang="en-US" sz="2000" dirty="0"/>
          </a:p>
          <a:p>
            <a:r>
              <a:rPr lang="en-US" sz="2000" dirty="0" smtClean="0"/>
              <a:t>Examiner Overview Training Slides: (available on AIA micro-site soon)</a:t>
            </a:r>
          </a:p>
          <a:p>
            <a:endParaRPr lang="en-US" sz="2000" dirty="0"/>
          </a:p>
          <a:p>
            <a:r>
              <a:rPr lang="en-US" sz="2000" dirty="0" smtClean="0"/>
              <a:t>Examiner Follow-up Video: (available </a:t>
            </a:r>
            <a:r>
              <a:rPr lang="en-US" sz="2000" dirty="0"/>
              <a:t>on AIA micro-site </a:t>
            </a:r>
            <a:r>
              <a:rPr lang="en-US" sz="2000" dirty="0" smtClean="0"/>
              <a:t>soon)</a:t>
            </a:r>
            <a:endParaRPr lang="en-US" sz="2000"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46</a:t>
            </a:fld>
            <a:endParaRPr lang="en-US" dirty="0"/>
          </a:p>
        </p:txBody>
      </p:sp>
    </p:spTree>
    <p:extLst>
      <p:ext uri="{BB962C8B-B14F-4D97-AF65-F5344CB8AC3E}">
        <p14:creationId xmlns:p14="http://schemas.microsoft.com/office/powerpoint/2010/main" val="172489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0034" name="Rectangle 2"/>
          <p:cNvSpPr>
            <a:spLocks noGrp="1" noChangeArrowheads="1"/>
          </p:cNvSpPr>
          <p:nvPr>
            <p:ph type="ctrTitle"/>
          </p:nvPr>
        </p:nvSpPr>
        <p:spPr>
          <a:xfrm>
            <a:off x="152400" y="1447800"/>
            <a:ext cx="8915400" cy="1295400"/>
          </a:xfrm>
        </p:spPr>
        <p:txBody>
          <a:bodyPr/>
          <a:lstStyle/>
          <a:p>
            <a:pPr eaLnBrk="1" fontAlgn="t" hangingPunct="1"/>
            <a:r>
              <a:rPr lang="en-US" sz="5400" b="1" dirty="0" smtClean="0"/>
              <a:t/>
            </a:r>
            <a:br>
              <a:rPr lang="en-US" sz="5400" b="1" dirty="0" smtClean="0"/>
            </a:br>
            <a:r>
              <a:rPr lang="en-US" sz="5400" b="1" dirty="0" smtClean="0"/>
              <a:t/>
            </a:r>
            <a:br>
              <a:rPr lang="en-US" sz="5400" b="1" dirty="0" smtClean="0"/>
            </a:br>
            <a:r>
              <a:rPr lang="en-US" sz="5400" b="1" dirty="0"/>
              <a:t/>
            </a:r>
            <a:br>
              <a:rPr lang="en-US" sz="5400" b="1" dirty="0"/>
            </a:br>
            <a:r>
              <a:rPr lang="en-US" sz="4800" b="1" dirty="0" smtClean="0">
                <a:solidFill>
                  <a:schemeClr val="tx1"/>
                </a:solidFill>
              </a:rPr>
              <a:t>Patent Fee Schedule and Micro Entity Discount</a:t>
            </a:r>
            <a:endParaRPr lang="en-US" sz="4000" b="1" i="1" dirty="0">
              <a:solidFill>
                <a:schemeClr val="tx1"/>
              </a:solidFill>
            </a:endParaRPr>
          </a:p>
        </p:txBody>
      </p:sp>
    </p:spTree>
    <p:extLst>
      <p:ext uri="{BB962C8B-B14F-4D97-AF65-F5344CB8AC3E}">
        <p14:creationId xmlns:p14="http://schemas.microsoft.com/office/powerpoint/2010/main" val="3258213806"/>
      </p:ext>
    </p:extLst>
  </p:cSld>
  <p:clrMapOvr>
    <a:masterClrMapping/>
  </p:clrMapOvr>
  <p:transition>
    <p:checke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b="1" dirty="0" smtClean="0">
                <a:solidFill>
                  <a:schemeClr val="tx1"/>
                </a:solidFill>
              </a:rPr>
              <a:t>Fee Setting</a:t>
            </a:r>
            <a:br>
              <a:rPr lang="en-US" b="1" dirty="0" smtClean="0">
                <a:solidFill>
                  <a:schemeClr val="tx1"/>
                </a:solidFill>
              </a:rPr>
            </a:br>
            <a:r>
              <a:rPr lang="en-US" sz="2400" b="1" dirty="0" smtClean="0">
                <a:solidFill>
                  <a:schemeClr val="tx1"/>
                </a:solidFill>
              </a:rPr>
              <a:t>(Effective </a:t>
            </a:r>
            <a:r>
              <a:rPr lang="en-US" sz="2400" b="1" dirty="0">
                <a:solidFill>
                  <a:schemeClr val="tx1"/>
                </a:solidFill>
              </a:rPr>
              <a:t>March </a:t>
            </a:r>
            <a:r>
              <a:rPr lang="en-US" sz="2400" b="1" dirty="0" smtClean="0">
                <a:solidFill>
                  <a:schemeClr val="tx1"/>
                </a:solidFill>
              </a:rPr>
              <a:t>19, 2013)</a:t>
            </a:r>
            <a:endParaRPr lang="en-US" sz="2400" b="1" dirty="0">
              <a:solidFill>
                <a:schemeClr val="tx1"/>
              </a:solidFill>
            </a:endParaRPr>
          </a:p>
        </p:txBody>
      </p:sp>
      <p:sp>
        <p:nvSpPr>
          <p:cNvPr id="3" name="Content Placeholder 2"/>
          <p:cNvSpPr>
            <a:spLocks noGrp="1"/>
          </p:cNvSpPr>
          <p:nvPr>
            <p:ph idx="1"/>
          </p:nvPr>
        </p:nvSpPr>
        <p:spPr>
          <a:xfrm>
            <a:off x="304800" y="1552486"/>
            <a:ext cx="8153400" cy="4495800"/>
          </a:xfrm>
        </p:spPr>
        <p:txBody>
          <a:bodyPr/>
          <a:lstStyle/>
          <a:p>
            <a:r>
              <a:rPr lang="en-US" sz="2400" dirty="0" smtClean="0">
                <a:latin typeface="Georgia" pitchFamily="18" charset="0"/>
              </a:rPr>
              <a:t>Ensure patent </a:t>
            </a:r>
            <a:r>
              <a:rPr lang="en-US" sz="2400" dirty="0">
                <a:latin typeface="Georgia" pitchFamily="18" charset="0"/>
              </a:rPr>
              <a:t>fee schedule </a:t>
            </a:r>
            <a:r>
              <a:rPr lang="en-US" sz="2400" dirty="0" smtClean="0">
                <a:latin typeface="Georgia" pitchFamily="18" charset="0"/>
              </a:rPr>
              <a:t>generates </a:t>
            </a:r>
            <a:br>
              <a:rPr lang="en-US" sz="2400" dirty="0" smtClean="0">
                <a:latin typeface="Georgia" pitchFamily="18" charset="0"/>
              </a:rPr>
            </a:br>
            <a:r>
              <a:rPr lang="en-US" sz="2400" dirty="0" smtClean="0">
                <a:latin typeface="Georgia" pitchFamily="18" charset="0"/>
              </a:rPr>
              <a:t>sufficient </a:t>
            </a:r>
            <a:r>
              <a:rPr lang="en-US" sz="2400" dirty="0">
                <a:latin typeface="Georgia" pitchFamily="18" charset="0"/>
              </a:rPr>
              <a:t>aggregate </a:t>
            </a:r>
            <a:r>
              <a:rPr lang="en-US" sz="2400" dirty="0" smtClean="0">
                <a:latin typeface="Georgia" pitchFamily="18" charset="0"/>
              </a:rPr>
              <a:t>revenue </a:t>
            </a:r>
            <a:r>
              <a:rPr lang="en-US" sz="2400" dirty="0">
                <a:latin typeface="Georgia" pitchFamily="18" charset="0"/>
              </a:rPr>
              <a:t>to recover </a:t>
            </a:r>
            <a:r>
              <a:rPr lang="en-US" sz="2400" dirty="0" smtClean="0">
                <a:latin typeface="Georgia" pitchFamily="18" charset="0"/>
              </a:rPr>
              <a:t/>
            </a:r>
            <a:br>
              <a:rPr lang="en-US" sz="2400" dirty="0" smtClean="0">
                <a:latin typeface="Georgia" pitchFamily="18" charset="0"/>
              </a:rPr>
            </a:br>
            <a:r>
              <a:rPr lang="en-US" sz="2400" dirty="0" smtClean="0">
                <a:latin typeface="Georgia" pitchFamily="18" charset="0"/>
              </a:rPr>
              <a:t>aggregate costs of USPTO operations</a:t>
            </a:r>
          </a:p>
          <a:p>
            <a:pPr marL="0" indent="0">
              <a:buNone/>
            </a:pPr>
            <a:endParaRPr lang="en-US" sz="2400" dirty="0" smtClean="0">
              <a:latin typeface="Georgia" pitchFamily="18" charset="0"/>
            </a:endParaRPr>
          </a:p>
          <a:p>
            <a:r>
              <a:rPr lang="en-US" sz="2400" dirty="0" smtClean="0">
                <a:latin typeface="Georgia" pitchFamily="18" charset="0"/>
              </a:rPr>
              <a:t>Individual fees set using agency discretion</a:t>
            </a:r>
          </a:p>
          <a:p>
            <a:pPr lvl="1"/>
            <a:r>
              <a:rPr lang="en-US" sz="2000" u="sng" dirty="0" smtClean="0">
                <a:latin typeface="Georgia" pitchFamily="18" charset="0"/>
                <a:hlinkClick r:id="rId3"/>
              </a:rPr>
              <a:t>http</a:t>
            </a:r>
            <a:r>
              <a:rPr lang="en-US" sz="2000" u="sng" dirty="0">
                <a:latin typeface="Georgia" pitchFamily="18" charset="0"/>
                <a:hlinkClick r:id="rId3"/>
              </a:rPr>
              <a:t>://www.uspto.gov/web/offices/ac/qs/ope/fee031913.htm</a:t>
            </a:r>
            <a:r>
              <a:rPr lang="en-US" sz="2000" dirty="0">
                <a:latin typeface="Georgia" pitchFamily="18" charset="0"/>
              </a:rPr>
              <a:t> </a:t>
            </a:r>
            <a:endParaRPr lang="en-US" sz="2000" dirty="0" smtClean="0">
              <a:latin typeface="Georgia" pitchFamily="18" charset="0"/>
            </a:endParaRPr>
          </a:p>
          <a:p>
            <a:pPr lvl="1"/>
            <a:endParaRPr lang="en-US" sz="2400" dirty="0" smtClean="0">
              <a:latin typeface="Georgia" pitchFamily="18" charset="0"/>
            </a:endParaRPr>
          </a:p>
          <a:p>
            <a:pPr marL="457200" lvl="1" indent="0">
              <a:buNone/>
            </a:pPr>
            <a:endParaRPr lang="en-US" sz="2200" dirty="0"/>
          </a:p>
          <a:p>
            <a:endParaRPr lang="en-US" dirty="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48</a:t>
            </a:fld>
            <a:endParaRPr lang="en-US" dirty="0">
              <a:solidFill>
                <a:srgbClr val="273C56"/>
              </a:solidFill>
            </a:endParaRPr>
          </a:p>
        </p:txBody>
      </p:sp>
    </p:spTree>
    <p:extLst>
      <p:ext uri="{BB962C8B-B14F-4D97-AF65-F5344CB8AC3E}">
        <p14:creationId xmlns:p14="http://schemas.microsoft.com/office/powerpoint/2010/main" val="360872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b="1" dirty="0" smtClean="0">
                <a:solidFill>
                  <a:schemeClr val="tx1"/>
                </a:solidFill>
              </a:rPr>
              <a:t>Fee Setting Goals</a:t>
            </a:r>
            <a:br>
              <a:rPr lang="en-US" b="1" dirty="0" smtClean="0">
                <a:solidFill>
                  <a:schemeClr val="tx1"/>
                </a:solidFill>
              </a:rPr>
            </a:br>
            <a:endParaRPr lang="en-US" sz="2400" b="1" dirty="0">
              <a:solidFill>
                <a:schemeClr val="tx1"/>
              </a:solidFill>
            </a:endParaRPr>
          </a:p>
        </p:txBody>
      </p:sp>
      <p:sp>
        <p:nvSpPr>
          <p:cNvPr id="3" name="Content Placeholder 2"/>
          <p:cNvSpPr>
            <a:spLocks noGrp="1"/>
          </p:cNvSpPr>
          <p:nvPr>
            <p:ph idx="1"/>
          </p:nvPr>
        </p:nvSpPr>
        <p:spPr>
          <a:xfrm>
            <a:off x="304800" y="1552486"/>
            <a:ext cx="8153400" cy="4495800"/>
          </a:xfrm>
        </p:spPr>
        <p:txBody>
          <a:bodyPr/>
          <a:lstStyle/>
          <a:p>
            <a:r>
              <a:rPr lang="en-US" sz="2400" dirty="0" smtClean="0">
                <a:latin typeface="Georgia" pitchFamily="18" charset="0"/>
              </a:rPr>
              <a:t>Optimize </a:t>
            </a:r>
            <a:r>
              <a:rPr lang="en-US" sz="2400" dirty="0">
                <a:latin typeface="Georgia" pitchFamily="18" charset="0"/>
              </a:rPr>
              <a:t>patent timeliness and quality; </a:t>
            </a:r>
            <a:endParaRPr lang="en-US" sz="2400" dirty="0" smtClean="0">
              <a:latin typeface="Georgia" pitchFamily="18" charset="0"/>
            </a:endParaRPr>
          </a:p>
          <a:p>
            <a:endParaRPr lang="en-US" sz="2400" dirty="0">
              <a:latin typeface="Georgia" pitchFamily="18" charset="0"/>
            </a:endParaRPr>
          </a:p>
          <a:p>
            <a:r>
              <a:rPr lang="en-US" sz="2400" dirty="0" smtClean="0">
                <a:latin typeface="Georgia" pitchFamily="18" charset="0"/>
              </a:rPr>
              <a:t>Implement </a:t>
            </a:r>
            <a:r>
              <a:rPr lang="en-US" sz="2400" dirty="0">
                <a:latin typeface="Georgia" pitchFamily="18" charset="0"/>
              </a:rPr>
              <a:t>a sustainable funding model for </a:t>
            </a:r>
            <a:r>
              <a:rPr lang="en-US" sz="2400" dirty="0" smtClean="0">
                <a:latin typeface="Georgia" pitchFamily="18" charset="0"/>
              </a:rPr>
              <a:t>operations;</a:t>
            </a:r>
          </a:p>
          <a:p>
            <a:endParaRPr lang="en-US" sz="2400" dirty="0" smtClean="0">
              <a:latin typeface="Georgia" pitchFamily="18" charset="0"/>
            </a:endParaRPr>
          </a:p>
          <a:p>
            <a:r>
              <a:rPr lang="en-US" sz="2400" dirty="0" smtClean="0">
                <a:latin typeface="Georgia" pitchFamily="18" charset="0"/>
              </a:rPr>
              <a:t>Encourage innovation;</a:t>
            </a:r>
          </a:p>
          <a:p>
            <a:endParaRPr lang="en-US" sz="2400" dirty="0" smtClean="0">
              <a:latin typeface="Georgia" pitchFamily="18" charset="0"/>
            </a:endParaRPr>
          </a:p>
          <a:p>
            <a:r>
              <a:rPr lang="en-US" sz="2400" dirty="0" smtClean="0">
                <a:latin typeface="Georgia" pitchFamily="18" charset="0"/>
              </a:rPr>
              <a:t>Facilitate administration of patent system; and </a:t>
            </a:r>
          </a:p>
          <a:p>
            <a:endParaRPr lang="en-US" sz="2400" dirty="0" smtClean="0">
              <a:latin typeface="Georgia" pitchFamily="18" charset="0"/>
            </a:endParaRPr>
          </a:p>
          <a:p>
            <a:r>
              <a:rPr lang="en-US" sz="2400" dirty="0" smtClean="0">
                <a:latin typeface="Georgia" pitchFamily="18" charset="0"/>
              </a:rPr>
              <a:t>Offer prosecution options to applicants</a:t>
            </a:r>
            <a:endParaRPr lang="en-US" sz="2400" dirty="0">
              <a:latin typeface="Georgia" pitchFamily="18" charset="0"/>
            </a:endParaRPr>
          </a:p>
          <a:p>
            <a:pPr lvl="1"/>
            <a:endParaRPr lang="en-US" sz="2800" dirty="0"/>
          </a:p>
          <a:p>
            <a:endParaRPr lang="en-US" dirty="0"/>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49</a:t>
            </a:fld>
            <a:endParaRPr lang="en-US" dirty="0">
              <a:solidFill>
                <a:srgbClr val="273C56"/>
              </a:solidFill>
            </a:endParaRPr>
          </a:p>
        </p:txBody>
      </p:sp>
    </p:spTree>
    <p:extLst>
      <p:ext uri="{BB962C8B-B14F-4D97-AF65-F5344CB8AC3E}">
        <p14:creationId xmlns:p14="http://schemas.microsoft.com/office/powerpoint/2010/main" val="105241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600" b="1" dirty="0" smtClean="0">
                <a:solidFill>
                  <a:schemeClr val="tx1"/>
                </a:solidFill>
              </a:rPr>
              <a:t>Critical Date for Claimed Invention</a:t>
            </a:r>
            <a:endParaRPr lang="en-US" sz="3600" b="1" dirty="0">
              <a:solidFill>
                <a:schemeClr val="tx1"/>
              </a:solidFill>
            </a:endParaRPr>
          </a:p>
        </p:txBody>
      </p:sp>
      <p:sp>
        <p:nvSpPr>
          <p:cNvPr id="3" name="Content Placeholder 2"/>
          <p:cNvSpPr>
            <a:spLocks noGrp="1"/>
          </p:cNvSpPr>
          <p:nvPr>
            <p:ph idx="1"/>
          </p:nvPr>
        </p:nvSpPr>
        <p:spPr>
          <a:xfrm>
            <a:off x="533400" y="1752600"/>
            <a:ext cx="8001000" cy="4525963"/>
          </a:xfrm>
        </p:spPr>
        <p:txBody>
          <a:bodyPr/>
          <a:lstStyle/>
          <a:p>
            <a:r>
              <a:rPr lang="en-US" dirty="0" smtClean="0"/>
              <a:t>Pre-AIA:  date of invention</a:t>
            </a:r>
          </a:p>
          <a:p>
            <a:endParaRPr lang="en-US" dirty="0"/>
          </a:p>
          <a:p>
            <a:r>
              <a:rPr lang="en-US" dirty="0" smtClean="0"/>
              <a:t>AIA:  effective filing date</a:t>
            </a:r>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5</a:t>
            </a:fld>
            <a:endParaRPr lang="en-US" dirty="0"/>
          </a:p>
        </p:txBody>
      </p:sp>
    </p:spTree>
    <p:extLst>
      <p:ext uri="{BB962C8B-B14F-4D97-AF65-F5344CB8AC3E}">
        <p14:creationId xmlns:p14="http://schemas.microsoft.com/office/powerpoint/2010/main" val="495502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1143000"/>
          </a:xfrm>
          <a:noFill/>
        </p:spPr>
        <p:txBody>
          <a:bodyPr/>
          <a:lstStyle/>
          <a:p>
            <a:r>
              <a:rPr lang="en-US" sz="3200" b="1" dirty="0" smtClean="0">
                <a:solidFill>
                  <a:schemeClr val="tx1"/>
                </a:solidFill>
              </a:rPr>
              <a:t>Comparison of Current to Final Fees: Filing through Issue</a:t>
            </a:r>
            <a:endParaRPr lang="en-US" sz="3200" b="1" dirty="0">
              <a:solidFill>
                <a:schemeClr val="tx1"/>
              </a:solidFill>
            </a:endParaRPr>
          </a:p>
        </p:txBody>
      </p:sp>
      <p:graphicFrame>
        <p:nvGraphicFramePr>
          <p:cNvPr id="5" name="Content Placeholder 4" descr="chart"/>
          <p:cNvGraphicFramePr>
            <a:graphicFrameLocks noGrp="1"/>
          </p:cNvGraphicFramePr>
          <p:nvPr>
            <p:ph idx="1"/>
            <p:extLst>
              <p:ext uri="{D42A27DB-BD31-4B8C-83A1-F6EECF244321}">
                <p14:modId xmlns:p14="http://schemas.microsoft.com/office/powerpoint/2010/main" val="1449421162"/>
              </p:ext>
            </p:extLst>
          </p:nvPr>
        </p:nvGraphicFramePr>
        <p:xfrm>
          <a:off x="609600" y="19050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50</a:t>
            </a:fld>
            <a:endParaRPr lang="en-US" dirty="0"/>
          </a:p>
        </p:txBody>
      </p:sp>
      <p:sp>
        <p:nvSpPr>
          <p:cNvPr id="6" name="TextBox 5"/>
          <p:cNvSpPr txBox="1"/>
          <p:nvPr/>
        </p:nvSpPr>
        <p:spPr>
          <a:xfrm>
            <a:off x="1971675" y="2514600"/>
            <a:ext cx="685800" cy="276999"/>
          </a:xfrm>
          <a:prstGeom prst="rect">
            <a:avLst/>
          </a:prstGeom>
          <a:noFill/>
        </p:spPr>
        <p:txBody>
          <a:bodyPr wrap="square" rtlCol="0">
            <a:spAutoFit/>
          </a:bodyPr>
          <a:lstStyle/>
          <a:p>
            <a:r>
              <a:rPr lang="en-US" sz="1200" b="1" dirty="0" smtClean="0">
                <a:solidFill>
                  <a:schemeClr val="accent1"/>
                </a:solidFill>
                <a:latin typeface="Calibri" pitchFamily="34" charset="0"/>
                <a:cs typeface="Calibri" pitchFamily="34" charset="0"/>
              </a:rPr>
              <a:t>$3,330</a:t>
            </a:r>
            <a:endParaRPr lang="en-US" sz="1200" b="1" dirty="0">
              <a:solidFill>
                <a:schemeClr val="accent1"/>
              </a:solidFill>
              <a:latin typeface="Calibri" pitchFamily="34" charset="0"/>
              <a:cs typeface="Calibri" pitchFamily="34" charset="0"/>
            </a:endParaRPr>
          </a:p>
        </p:txBody>
      </p:sp>
      <p:sp>
        <p:nvSpPr>
          <p:cNvPr id="7" name="TextBox 5"/>
          <p:cNvSpPr txBox="1"/>
          <p:nvPr/>
        </p:nvSpPr>
        <p:spPr>
          <a:xfrm>
            <a:off x="7010400" y="2057400"/>
            <a:ext cx="762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accent1"/>
                </a:solidFill>
                <a:latin typeface="Calibri" pitchFamily="34" charset="0"/>
                <a:cs typeface="Calibri" pitchFamily="34" charset="0"/>
              </a:rPr>
              <a:t>$4,144</a:t>
            </a:r>
            <a:endParaRPr lang="en-US" sz="1200" b="1" dirty="0">
              <a:solidFill>
                <a:schemeClr val="accent1"/>
              </a:solidFill>
              <a:latin typeface="Calibri" pitchFamily="34" charset="0"/>
              <a:cs typeface="Calibri" pitchFamily="34" charset="0"/>
            </a:endParaRPr>
          </a:p>
        </p:txBody>
      </p:sp>
      <p:sp>
        <p:nvSpPr>
          <p:cNvPr id="8" name="TextBox 7"/>
          <p:cNvSpPr txBox="1"/>
          <p:nvPr/>
        </p:nvSpPr>
        <p:spPr>
          <a:xfrm>
            <a:off x="76200" y="6296055"/>
            <a:ext cx="8669956" cy="400110"/>
          </a:xfrm>
          <a:prstGeom prst="rect">
            <a:avLst/>
          </a:prstGeom>
          <a:noFill/>
        </p:spPr>
        <p:txBody>
          <a:bodyPr wrap="square" rtlCol="0">
            <a:spAutoFit/>
          </a:bodyPr>
          <a:lstStyle/>
          <a:p>
            <a:r>
              <a:rPr lang="en-US" sz="1000" b="1" i="1" dirty="0" smtClean="0">
                <a:latin typeface="Georgia" pitchFamily="18" charset="0"/>
              </a:rPr>
              <a:t>Note:  </a:t>
            </a:r>
            <a:r>
              <a:rPr lang="en-US" sz="1000" dirty="0" smtClean="0">
                <a:latin typeface="Georgia" pitchFamily="18" charset="0"/>
              </a:rPr>
              <a:t>In each of the following summary pages, from the Current to the Final Rule fee structures, the fees paid could also increase by (a) $170 for each independent claim in excess of 3; (b) $18 for total claims in excess of 20; and (c) $320 for each multiple dependent claim.</a:t>
            </a:r>
            <a:endParaRPr lang="en-US" sz="1000" dirty="0">
              <a:latin typeface="Georgia" pitchFamily="18" charset="0"/>
            </a:endParaRPr>
          </a:p>
        </p:txBody>
      </p:sp>
      <p:sp>
        <p:nvSpPr>
          <p:cNvPr id="16" name="Left Brace 15" descr="bracket"/>
          <p:cNvSpPr/>
          <p:nvPr/>
        </p:nvSpPr>
        <p:spPr bwMode="auto">
          <a:xfrm>
            <a:off x="1641477" y="2848014"/>
            <a:ext cx="228600" cy="21336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8" name="TextBox 17"/>
          <p:cNvSpPr txBox="1"/>
          <p:nvPr/>
        </p:nvSpPr>
        <p:spPr>
          <a:xfrm rot="16200000">
            <a:off x="1089878" y="3839292"/>
            <a:ext cx="913144" cy="246221"/>
          </a:xfrm>
          <a:prstGeom prst="rect">
            <a:avLst/>
          </a:prstGeom>
          <a:solidFill>
            <a:srgbClr val="E9E9E9"/>
          </a:solidFill>
        </p:spPr>
        <p:txBody>
          <a:bodyPr wrap="square" rtlCol="0">
            <a:spAutoFit/>
          </a:bodyPr>
          <a:lstStyle/>
          <a:p>
            <a:pPr algn="ctr"/>
            <a:r>
              <a:rPr lang="en-US" sz="1000" b="1" dirty="0" smtClean="0">
                <a:solidFill>
                  <a:srgbClr val="800000"/>
                </a:solidFill>
              </a:rPr>
              <a:t>80% of Cost</a:t>
            </a:r>
            <a:endParaRPr lang="en-US" sz="1000" b="1" dirty="0">
              <a:solidFill>
                <a:srgbClr val="800000"/>
              </a:solidFill>
            </a:endParaRPr>
          </a:p>
        </p:txBody>
      </p:sp>
    </p:spTree>
    <p:extLst>
      <p:ext uri="{BB962C8B-B14F-4D97-AF65-F5344CB8AC3E}">
        <p14:creationId xmlns:p14="http://schemas.microsoft.com/office/powerpoint/2010/main" val="415320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599"/>
            <a:ext cx="9143999" cy="1150203"/>
          </a:xfrm>
          <a:noFill/>
        </p:spPr>
        <p:txBody>
          <a:bodyPr/>
          <a:lstStyle/>
          <a:p>
            <a:r>
              <a:rPr lang="en-US" sz="2800" b="1" dirty="0" smtClean="0">
                <a:solidFill>
                  <a:schemeClr val="tx1"/>
                </a:solidFill>
              </a:rPr>
              <a:t>Comparison of Current to Final Fees: Filing through 3</a:t>
            </a:r>
            <a:r>
              <a:rPr lang="en-US" sz="2800" b="1" baseline="30000" dirty="0" smtClean="0">
                <a:solidFill>
                  <a:schemeClr val="tx1"/>
                </a:solidFill>
              </a:rPr>
              <a:t>rd</a:t>
            </a:r>
            <a:r>
              <a:rPr lang="en-US" sz="2800" b="1" dirty="0" smtClean="0">
                <a:solidFill>
                  <a:schemeClr val="tx1"/>
                </a:solidFill>
              </a:rPr>
              <a:t> Stage Maintenance</a:t>
            </a:r>
            <a:endParaRPr lang="en-US" sz="2800" b="1" dirty="0">
              <a:solidFill>
                <a:schemeClr val="tx1"/>
              </a:solidFill>
            </a:endParaRPr>
          </a:p>
        </p:txBody>
      </p:sp>
      <p:graphicFrame>
        <p:nvGraphicFramePr>
          <p:cNvPr id="5" name="Content Placeholder 4" descr="graph"/>
          <p:cNvGraphicFramePr>
            <a:graphicFrameLocks noGrp="1"/>
          </p:cNvGraphicFramePr>
          <p:nvPr>
            <p:ph idx="1"/>
            <p:extLst>
              <p:ext uri="{D42A27DB-BD31-4B8C-83A1-F6EECF244321}">
                <p14:modId xmlns:p14="http://schemas.microsoft.com/office/powerpoint/2010/main" val="140403278"/>
              </p:ext>
            </p:extLst>
          </p:nvPr>
        </p:nvGraphicFramePr>
        <p:xfrm>
          <a:off x="381000" y="1601750"/>
          <a:ext cx="8305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E057F520-01AB-44A9-BE84-C37F40FF9E3E}" type="slidenum">
              <a:rPr lang="en-US" smtClean="0"/>
              <a:pPr>
                <a:defRPr/>
              </a:pPr>
              <a:t>51</a:t>
            </a:fld>
            <a:endParaRPr lang="en-US" dirty="0"/>
          </a:p>
        </p:txBody>
      </p:sp>
      <p:sp>
        <p:nvSpPr>
          <p:cNvPr id="6" name="TextBox 5"/>
          <p:cNvSpPr txBox="1"/>
          <p:nvPr/>
        </p:nvSpPr>
        <p:spPr>
          <a:xfrm>
            <a:off x="1941673" y="2261006"/>
            <a:ext cx="762000" cy="276999"/>
          </a:xfrm>
          <a:prstGeom prst="rect">
            <a:avLst/>
          </a:prstGeom>
          <a:noFill/>
        </p:spPr>
        <p:txBody>
          <a:bodyPr wrap="square" rtlCol="0">
            <a:spAutoFit/>
          </a:bodyPr>
          <a:lstStyle/>
          <a:p>
            <a:r>
              <a:rPr lang="en-US" sz="1200" b="1" dirty="0" smtClean="0">
                <a:solidFill>
                  <a:schemeClr val="accent1"/>
                </a:solidFill>
                <a:latin typeface="Calibri" pitchFamily="34" charset="0"/>
                <a:cs typeface="Calibri" pitchFamily="34" charset="0"/>
              </a:rPr>
              <a:t>$12,190</a:t>
            </a:r>
            <a:endParaRPr lang="en-US" sz="1200" b="1" dirty="0">
              <a:solidFill>
                <a:schemeClr val="accent1"/>
              </a:solidFill>
              <a:latin typeface="Calibri" pitchFamily="34" charset="0"/>
              <a:cs typeface="Calibri" pitchFamily="34" charset="0"/>
            </a:endParaRPr>
          </a:p>
        </p:txBody>
      </p:sp>
      <p:sp>
        <p:nvSpPr>
          <p:cNvPr id="7" name="TextBox 5"/>
          <p:cNvSpPr txBox="1"/>
          <p:nvPr/>
        </p:nvSpPr>
        <p:spPr>
          <a:xfrm>
            <a:off x="7239000" y="3764516"/>
            <a:ext cx="762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chemeClr val="accent1"/>
                </a:solidFill>
                <a:latin typeface="Calibri" pitchFamily="34" charset="0"/>
                <a:cs typeface="Calibri" pitchFamily="34" charset="0"/>
              </a:rPr>
              <a:t>$4,147</a:t>
            </a:r>
            <a:endParaRPr lang="en-US" sz="1200" b="1" dirty="0">
              <a:solidFill>
                <a:schemeClr val="accent1"/>
              </a:solidFill>
              <a:latin typeface="Calibri" pitchFamily="34" charset="0"/>
              <a:cs typeface="Calibri" pitchFamily="34" charset="0"/>
            </a:endParaRPr>
          </a:p>
        </p:txBody>
      </p:sp>
      <p:sp>
        <p:nvSpPr>
          <p:cNvPr id="8" name="Left Brace 7" descr="bracket"/>
          <p:cNvSpPr/>
          <p:nvPr/>
        </p:nvSpPr>
        <p:spPr bwMode="auto">
          <a:xfrm>
            <a:off x="1653783" y="2538005"/>
            <a:ext cx="191927" cy="2258199"/>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0" name="TextBox 9"/>
          <p:cNvSpPr txBox="1"/>
          <p:nvPr/>
        </p:nvSpPr>
        <p:spPr>
          <a:xfrm rot="16200000">
            <a:off x="1093863" y="3838663"/>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294% of Cost</a:t>
            </a:r>
            <a:endParaRPr lang="en-US" sz="1000" b="1" dirty="0">
              <a:solidFill>
                <a:srgbClr val="800000"/>
              </a:solidFill>
            </a:endParaRPr>
          </a:p>
        </p:txBody>
      </p:sp>
      <p:sp>
        <p:nvSpPr>
          <p:cNvPr id="11" name="Left Brace 10" descr="bracket"/>
          <p:cNvSpPr/>
          <p:nvPr/>
        </p:nvSpPr>
        <p:spPr bwMode="auto">
          <a:xfrm>
            <a:off x="3458289" y="2057400"/>
            <a:ext cx="228600" cy="26670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2" name="TextBox 11"/>
          <p:cNvSpPr txBox="1"/>
          <p:nvPr/>
        </p:nvSpPr>
        <p:spPr>
          <a:xfrm rot="16200000">
            <a:off x="2802405" y="3612118"/>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366% of Cost</a:t>
            </a:r>
            <a:endParaRPr lang="en-US" sz="1000" b="1" dirty="0">
              <a:solidFill>
                <a:srgbClr val="800000"/>
              </a:solidFill>
            </a:endParaRPr>
          </a:p>
        </p:txBody>
      </p:sp>
      <p:sp>
        <p:nvSpPr>
          <p:cNvPr id="13" name="Left Brace 12" descr="bracket"/>
          <p:cNvSpPr/>
          <p:nvPr/>
        </p:nvSpPr>
        <p:spPr bwMode="auto">
          <a:xfrm>
            <a:off x="5219700" y="2057400"/>
            <a:ext cx="228600" cy="2743200"/>
          </a:xfrm>
          <a:prstGeom prst="leftBrace">
            <a:avLst>
              <a:gd name="adj1" fmla="val 52083"/>
              <a:gd name="adj2" fmla="val 50426"/>
            </a:avLst>
          </a:prstGeom>
          <a:noFill/>
          <a:ln w="19050" cap="flat" cmpd="sng" algn="ctr">
            <a:solidFill>
              <a:srgbClr val="8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00" b="0" i="0" u="none" strike="noStrike" cap="none" normalizeH="0" baseline="0" dirty="0" smtClean="0">
              <a:ln>
                <a:noFill/>
              </a:ln>
              <a:solidFill>
                <a:schemeClr val="accent1"/>
              </a:solidFill>
              <a:effectLst/>
              <a:latin typeface="Calibri" pitchFamily="34" charset="0"/>
            </a:endParaRPr>
          </a:p>
        </p:txBody>
      </p:sp>
      <p:sp>
        <p:nvSpPr>
          <p:cNvPr id="14" name="TextBox 13"/>
          <p:cNvSpPr txBox="1"/>
          <p:nvPr/>
        </p:nvSpPr>
        <p:spPr>
          <a:xfrm rot="16200000">
            <a:off x="4634168" y="3632008"/>
            <a:ext cx="1065546" cy="246221"/>
          </a:xfrm>
          <a:prstGeom prst="rect">
            <a:avLst/>
          </a:prstGeom>
          <a:solidFill>
            <a:srgbClr val="E9E9E9"/>
          </a:solidFill>
        </p:spPr>
        <p:txBody>
          <a:bodyPr wrap="square" rtlCol="0">
            <a:spAutoFit/>
          </a:bodyPr>
          <a:lstStyle/>
          <a:p>
            <a:pPr algn="ctr"/>
            <a:r>
              <a:rPr lang="en-US" sz="1000" b="1" dirty="0" smtClean="0">
                <a:solidFill>
                  <a:srgbClr val="800000"/>
                </a:solidFill>
              </a:rPr>
              <a:t>366% of Cost</a:t>
            </a:r>
            <a:endParaRPr lang="en-US" sz="1000" b="1" dirty="0">
              <a:solidFill>
                <a:srgbClr val="800000"/>
              </a:solidFill>
            </a:endParaRPr>
          </a:p>
        </p:txBody>
      </p:sp>
    </p:spTree>
    <p:extLst>
      <p:ext uri="{BB962C8B-B14F-4D97-AF65-F5344CB8AC3E}">
        <p14:creationId xmlns:p14="http://schemas.microsoft.com/office/powerpoint/2010/main" val="305676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b="1" dirty="0" smtClean="0">
                <a:solidFill>
                  <a:schemeClr val="tx1"/>
                </a:solidFill>
              </a:rPr>
              <a:t>Micro Entity Discount</a:t>
            </a:r>
            <a:br>
              <a:rPr lang="en-US" b="1" dirty="0" smtClean="0">
                <a:solidFill>
                  <a:schemeClr val="tx1"/>
                </a:solidFill>
              </a:rPr>
            </a:br>
            <a:r>
              <a:rPr lang="en-US" sz="2400" b="1" dirty="0" smtClean="0">
                <a:solidFill>
                  <a:schemeClr val="tx1"/>
                </a:solidFill>
              </a:rPr>
              <a:t>(Effective March 19, 2013)</a:t>
            </a:r>
            <a:endParaRPr lang="en-US" sz="2400" b="1" dirty="0">
              <a:solidFill>
                <a:schemeClr val="tx1"/>
              </a:solidFill>
            </a:endParaRPr>
          </a:p>
        </p:txBody>
      </p:sp>
      <p:sp>
        <p:nvSpPr>
          <p:cNvPr id="3" name="Content Placeholder 2"/>
          <p:cNvSpPr>
            <a:spLocks noGrp="1"/>
          </p:cNvSpPr>
          <p:nvPr>
            <p:ph idx="1"/>
          </p:nvPr>
        </p:nvSpPr>
        <p:spPr>
          <a:xfrm>
            <a:off x="685800" y="1905000"/>
            <a:ext cx="8229600" cy="4572000"/>
          </a:xfrm>
        </p:spPr>
        <p:txBody>
          <a:bodyPr/>
          <a:lstStyle/>
          <a:p>
            <a:r>
              <a:rPr lang="en-US" sz="2400" dirty="0" smtClean="0">
                <a:latin typeface="Georgia" pitchFamily="18" charset="0"/>
              </a:rPr>
              <a:t>Entitled </a:t>
            </a:r>
            <a:r>
              <a:rPr lang="en-US" sz="2400" dirty="0">
                <a:latin typeface="Georgia" pitchFamily="18" charset="0"/>
              </a:rPr>
              <a:t>to a 75% discount on fees for “filing, searching, examining, issuing, appealing, and maintaining” patent </a:t>
            </a:r>
            <a:r>
              <a:rPr lang="en-US" sz="2400" dirty="0" smtClean="0">
                <a:latin typeface="Georgia" pitchFamily="18" charset="0"/>
              </a:rPr>
              <a:t>applications/patents</a:t>
            </a:r>
          </a:p>
          <a:p>
            <a:pPr marL="0" indent="0">
              <a:buNone/>
            </a:pPr>
            <a:endParaRPr lang="en-US" sz="2400" dirty="0" smtClean="0">
              <a:latin typeface="Georgia" pitchFamily="18" charset="0"/>
            </a:endParaRPr>
          </a:p>
          <a:p>
            <a:r>
              <a:rPr lang="en-US" sz="2400" dirty="0" smtClean="0">
                <a:latin typeface="Georgia" pitchFamily="18" charset="0"/>
              </a:rPr>
              <a:t>2 ways to be eligible:</a:t>
            </a:r>
          </a:p>
          <a:p>
            <a:pPr lvl="1"/>
            <a:r>
              <a:rPr lang="en-US" sz="2000" dirty="0" smtClean="0">
                <a:latin typeface="Georgia" pitchFamily="18" charset="0"/>
              </a:rPr>
              <a:t>Limited income and limited number of patent filings; or</a:t>
            </a:r>
          </a:p>
          <a:p>
            <a:pPr lvl="1"/>
            <a:r>
              <a:rPr lang="en-US" sz="2000" dirty="0" smtClean="0">
                <a:latin typeface="Georgia" pitchFamily="18" charset="0"/>
              </a:rPr>
              <a:t>Employment or assignment to institution of higher education</a:t>
            </a:r>
          </a:p>
          <a:p>
            <a:pPr marL="457200" lvl="1" indent="0">
              <a:buNone/>
            </a:pPr>
            <a:endParaRPr lang="en-US" sz="2400" dirty="0" smtClean="0">
              <a:latin typeface="Georgia" pitchFamily="18" charset="0"/>
            </a:endParaRPr>
          </a:p>
          <a:p>
            <a:r>
              <a:rPr lang="en-US" sz="2400" dirty="0" smtClean="0">
                <a:latin typeface="Georgia" pitchFamily="18" charset="0"/>
              </a:rPr>
              <a:t>Must certify micro entity eligibility before paying a fee in the micro entity amount </a:t>
            </a:r>
            <a:endParaRPr lang="en-US" sz="2400" dirty="0">
              <a:latin typeface="Georgia" pitchFamily="18" charset="0"/>
            </a:endParaRPr>
          </a:p>
          <a:p>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fld id="{E653B01B-1BF5-481E-84A8-6869287B5AC5}" type="slidenum">
              <a:rPr lang="en-US" smtClean="0">
                <a:solidFill>
                  <a:srgbClr val="273C56"/>
                </a:solidFill>
              </a:rPr>
              <a:pPr/>
              <a:t>52</a:t>
            </a:fld>
            <a:endParaRPr lang="en-US" dirty="0">
              <a:solidFill>
                <a:srgbClr val="273C56"/>
              </a:solidFill>
            </a:endParaRPr>
          </a:p>
        </p:txBody>
      </p:sp>
    </p:spTree>
    <p:extLst>
      <p:ext uri="{BB962C8B-B14F-4D97-AF65-F5344CB8AC3E}">
        <p14:creationId xmlns:p14="http://schemas.microsoft.com/office/powerpoint/2010/main" val="215038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b="1" dirty="0" smtClean="0">
                <a:solidFill>
                  <a:schemeClr val="tx1"/>
                </a:solidFill>
              </a:rPr>
              <a:t>Micro Entity Certification Forms: Gross Income Basis</a:t>
            </a:r>
            <a:endParaRPr lang="en-US" b="1" dirty="0">
              <a:solidFill>
                <a:schemeClr val="tx1"/>
              </a:solidFill>
            </a:endParaRPr>
          </a:p>
        </p:txBody>
      </p:sp>
      <p:sp>
        <p:nvSpPr>
          <p:cNvPr id="3" name="Content Placeholder 2" descr="&quot;&quot;"/>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solidFill>
                  <a:prstClr val="black"/>
                </a:solidFill>
              </a:rPr>
              <a:pPr>
                <a:defRPr/>
              </a:pPr>
              <a:t>53</a:t>
            </a:fld>
            <a:endParaRPr lang="en-US" dirty="0">
              <a:solidFill>
                <a:prstClr val="black"/>
              </a:solidFill>
            </a:endParaRPr>
          </a:p>
        </p:txBody>
      </p:sp>
      <p:pic>
        <p:nvPicPr>
          <p:cNvPr id="1026" name="Picture 2" descr="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116" y="1633887"/>
            <a:ext cx="4028484" cy="530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descr="highlight form"/>
          <p:cNvSpPr/>
          <p:nvPr/>
        </p:nvSpPr>
        <p:spPr>
          <a:xfrm>
            <a:off x="4462758" y="1921844"/>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77033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b="1" dirty="0" smtClean="0">
                <a:solidFill>
                  <a:schemeClr val="tx1"/>
                </a:solidFill>
              </a:rPr>
              <a:t>Micro Entity Certification Form: Institution of Higher Education Basis</a:t>
            </a:r>
            <a:endParaRPr lang="en-US" sz="3200" b="1" dirty="0">
              <a:solidFill>
                <a:schemeClr val="tx1"/>
              </a:solidFill>
            </a:endParaRPr>
          </a:p>
        </p:txBody>
      </p:sp>
      <p:sp>
        <p:nvSpPr>
          <p:cNvPr id="3" name="Content Placeholder 2" descr="&quot;&quot;"/>
          <p:cNvSpPr>
            <a:spLocks noGrp="1"/>
          </p:cNvSpPr>
          <p:nvPr>
            <p:ph idx="1"/>
          </p:nvPr>
        </p:nvSpPr>
        <p:spPr/>
        <p:txBody>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solidFill>
                  <a:prstClr val="black"/>
                </a:solidFill>
              </a:rPr>
              <a:pPr>
                <a:defRPr/>
              </a:pPr>
              <a:t>54</a:t>
            </a:fld>
            <a:endParaRPr lang="en-US" dirty="0">
              <a:solidFill>
                <a:prstClr val="black"/>
              </a:solidFill>
            </a:endParaRPr>
          </a:p>
        </p:txBody>
      </p:sp>
      <p:pic>
        <p:nvPicPr>
          <p:cNvPr id="1027" name="Picture 3" descr="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68115"/>
            <a:ext cx="3657600" cy="504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descr="highlight form"/>
          <p:cNvSpPr/>
          <p:nvPr/>
        </p:nvSpPr>
        <p:spPr>
          <a:xfrm>
            <a:off x="4000500" y="1807544"/>
            <a:ext cx="1905000" cy="326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08773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b="1" dirty="0" smtClean="0">
                <a:solidFill>
                  <a:schemeClr val="tx1"/>
                </a:solidFill>
              </a:rPr>
              <a:t>AIA Help Center</a:t>
            </a:r>
            <a:endParaRPr lang="en-US" b="1" dirty="0">
              <a:solidFill>
                <a:schemeClr val="tx1"/>
              </a:solidFill>
            </a:endParaRPr>
          </a:p>
        </p:txBody>
      </p:sp>
      <p:sp>
        <p:nvSpPr>
          <p:cNvPr id="3" name="Content Placeholder 2"/>
          <p:cNvSpPr>
            <a:spLocks noGrp="1"/>
          </p:cNvSpPr>
          <p:nvPr>
            <p:ph idx="1"/>
          </p:nvPr>
        </p:nvSpPr>
        <p:spPr>
          <a:xfrm>
            <a:off x="762000" y="1905000"/>
            <a:ext cx="7772400" cy="4114800"/>
          </a:xfrm>
        </p:spPr>
        <p:txBody>
          <a:bodyPr/>
          <a:lstStyle/>
          <a:p>
            <a:r>
              <a:rPr lang="en-US" sz="2600" dirty="0" smtClean="0">
                <a:latin typeface="Georgia" pitchFamily="18" charset="0"/>
              </a:rPr>
              <a:t>1-855-HELP-AIA (1-855-435-7242</a:t>
            </a:r>
            <a:r>
              <a:rPr lang="en-US" sz="2600" dirty="0">
                <a:latin typeface="Georgia" pitchFamily="18" charset="0"/>
              </a:rPr>
              <a:t>)</a:t>
            </a:r>
          </a:p>
          <a:p>
            <a:pPr marL="0" indent="0">
              <a:buNone/>
            </a:pPr>
            <a:endParaRPr lang="en-US" sz="2600" dirty="0">
              <a:latin typeface="Georgia" pitchFamily="18" charset="0"/>
            </a:endParaRPr>
          </a:p>
          <a:p>
            <a:r>
              <a:rPr lang="en-US" sz="2600" dirty="0" smtClean="0">
                <a:latin typeface="Georgia" pitchFamily="18" charset="0"/>
              </a:rPr>
              <a:t>HELPAIA@uspto.gov</a:t>
            </a:r>
          </a:p>
          <a:p>
            <a:endParaRPr lang="en-US" sz="2600" dirty="0">
              <a:latin typeface="Georgia" pitchFamily="18" charset="0"/>
            </a:endParaRPr>
          </a:p>
          <a:p>
            <a:pPr marL="0" indent="0">
              <a:buNone/>
            </a:pPr>
            <a:endParaRPr lang="en-US" sz="2600" dirty="0">
              <a:latin typeface="Georgia" pitchFamily="18" charset="0"/>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55</a:t>
            </a:fld>
            <a:endParaRPr lang="en-US" dirty="0"/>
          </a:p>
        </p:txBody>
      </p:sp>
    </p:spTree>
    <p:extLst>
      <p:ext uri="{BB962C8B-B14F-4D97-AF65-F5344CB8AC3E}">
        <p14:creationId xmlns:p14="http://schemas.microsoft.com/office/powerpoint/2010/main" val="2777998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
            </a:r>
            <a:br>
              <a:rPr lang="en-US" sz="4000" b="1" dirty="0" smtClean="0"/>
            </a:br>
            <a:r>
              <a:rPr lang="en-US" sz="4000" b="1" dirty="0" smtClean="0"/>
              <a:t/>
            </a:r>
            <a:br>
              <a:rPr lang="en-US" sz="4000" b="1" dirty="0" smtClean="0"/>
            </a:br>
            <a:r>
              <a:rPr lang="en-US" sz="4000" b="1" dirty="0" smtClean="0">
                <a:solidFill>
                  <a:schemeClr val="tx1"/>
                </a:solidFill>
              </a:rPr>
              <a:t>Thank You</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pPr/>
              <a:t>56</a:t>
            </a:fld>
            <a:endParaRPr lang="en-US" dirty="0"/>
          </a:p>
        </p:txBody>
      </p:sp>
    </p:spTree>
    <p:extLst>
      <p:ext uri="{BB962C8B-B14F-4D97-AF65-F5344CB8AC3E}">
        <p14:creationId xmlns:p14="http://schemas.microsoft.com/office/powerpoint/2010/main" val="66380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04800"/>
            <a:ext cx="8915400" cy="1066800"/>
          </a:xfrm>
        </p:spPr>
        <p:txBody>
          <a:bodyPr/>
          <a:lstStyle/>
          <a:p>
            <a:r>
              <a:rPr lang="en-US" sz="3200" b="1" dirty="0"/>
              <a:t>35 U.S.C. 100(i)(1</a:t>
            </a:r>
            <a:r>
              <a:rPr lang="en-US" sz="3200" b="1" dirty="0" smtClean="0"/>
              <a:t>):  </a:t>
            </a:r>
            <a:br>
              <a:rPr lang="en-US" sz="3200" b="1" dirty="0" smtClean="0"/>
            </a:br>
            <a:r>
              <a:rPr lang="en-US" sz="3200" b="1" dirty="0" smtClean="0"/>
              <a:t>New Definition </a:t>
            </a:r>
            <a:r>
              <a:rPr lang="en-US" sz="3200" dirty="0" smtClean="0"/>
              <a:t>for </a:t>
            </a:r>
            <a:r>
              <a:rPr lang="en-US" sz="3200" b="1" dirty="0" smtClean="0"/>
              <a:t>Effective Filing Date</a:t>
            </a:r>
            <a:endParaRPr lang="en-US" sz="3200" b="1" dirty="0"/>
          </a:p>
        </p:txBody>
      </p:sp>
      <p:sp>
        <p:nvSpPr>
          <p:cNvPr id="3" name="Content Placeholder 2"/>
          <p:cNvSpPr>
            <a:spLocks noGrp="1"/>
          </p:cNvSpPr>
          <p:nvPr>
            <p:ph idx="1"/>
          </p:nvPr>
        </p:nvSpPr>
        <p:spPr>
          <a:xfrm>
            <a:off x="533400" y="1676400"/>
            <a:ext cx="8305800" cy="4953000"/>
          </a:xfrm>
        </p:spPr>
        <p:txBody>
          <a:bodyPr/>
          <a:lstStyle/>
          <a:p>
            <a:pPr marL="0" indent="0">
              <a:buNone/>
            </a:pPr>
            <a:r>
              <a:rPr lang="en-US" sz="2200" b="1" dirty="0">
                <a:solidFill>
                  <a:srgbClr val="FF0000"/>
                </a:solidFill>
              </a:rPr>
              <a:t>E</a:t>
            </a:r>
            <a:r>
              <a:rPr lang="en-US" sz="2200" b="1" dirty="0" smtClean="0">
                <a:solidFill>
                  <a:srgbClr val="FF0000"/>
                </a:solidFill>
              </a:rPr>
              <a:t>ffective </a:t>
            </a:r>
            <a:r>
              <a:rPr lang="en-US" sz="2200" b="1" dirty="0">
                <a:solidFill>
                  <a:srgbClr val="FF0000"/>
                </a:solidFill>
              </a:rPr>
              <a:t>filing </a:t>
            </a:r>
            <a:r>
              <a:rPr lang="en-US" sz="2200" b="1" dirty="0" smtClean="0">
                <a:solidFill>
                  <a:srgbClr val="FF0000"/>
                </a:solidFill>
              </a:rPr>
              <a:t>date </a:t>
            </a:r>
            <a:r>
              <a:rPr lang="en-US" sz="2200" dirty="0" smtClean="0"/>
              <a:t>of a claimed invention under examination is the earlier of:</a:t>
            </a:r>
          </a:p>
          <a:p>
            <a:pPr marL="0" indent="0">
              <a:buNone/>
            </a:pPr>
            <a:endParaRPr lang="en-US" sz="2200" dirty="0"/>
          </a:p>
          <a:p>
            <a:pPr lvl="1"/>
            <a:r>
              <a:rPr lang="en-US" sz="2200" dirty="0"/>
              <a:t>t</a:t>
            </a:r>
            <a:r>
              <a:rPr lang="en-US" sz="2200" dirty="0" smtClean="0"/>
              <a:t>he actual </a:t>
            </a:r>
            <a:r>
              <a:rPr lang="en-US" sz="2200" dirty="0"/>
              <a:t>filing date of the patent or </a:t>
            </a:r>
            <a:r>
              <a:rPr lang="en-US" sz="2200" dirty="0" smtClean="0"/>
              <a:t>application containing a claim to the invention;</a:t>
            </a:r>
          </a:p>
          <a:p>
            <a:pPr marL="457200" lvl="1" indent="0">
              <a:buNone/>
            </a:pPr>
            <a:endParaRPr lang="en-US" sz="2200" dirty="0"/>
          </a:p>
          <a:p>
            <a:pPr marL="457200" lvl="1" indent="0">
              <a:buNone/>
            </a:pPr>
            <a:r>
              <a:rPr lang="en-US" sz="2200" dirty="0" smtClean="0"/>
              <a:t> or</a:t>
            </a:r>
          </a:p>
          <a:p>
            <a:pPr marL="457200" lvl="1" indent="0">
              <a:buNone/>
            </a:pPr>
            <a:endParaRPr lang="en-US" sz="2200" dirty="0"/>
          </a:p>
          <a:p>
            <a:pPr lvl="1"/>
            <a:r>
              <a:rPr lang="en-US" sz="2200" dirty="0" smtClean="0"/>
              <a:t>the filing date of the earliest application for which </a:t>
            </a:r>
            <a:r>
              <a:rPr lang="en-US" sz="2200" dirty="0"/>
              <a:t>the patent or </a:t>
            </a:r>
            <a:r>
              <a:rPr lang="en-US" sz="2200" dirty="0" smtClean="0"/>
              <a:t>application </a:t>
            </a:r>
            <a:r>
              <a:rPr lang="en-US" sz="2200" dirty="0"/>
              <a:t>is entitled to </a:t>
            </a:r>
            <a:r>
              <a:rPr lang="en-US" sz="2200" dirty="0" smtClean="0"/>
              <a:t>a </a:t>
            </a:r>
            <a:r>
              <a:rPr lang="en-US" sz="2200" dirty="0"/>
              <a:t>right of  </a:t>
            </a:r>
            <a:r>
              <a:rPr lang="en-US" sz="2200" b="1" dirty="0">
                <a:solidFill>
                  <a:srgbClr val="FF0000"/>
                </a:solidFill>
              </a:rPr>
              <a:t>foreign priority</a:t>
            </a:r>
            <a:r>
              <a:rPr lang="en-US" sz="2200" dirty="0"/>
              <a:t> </a:t>
            </a:r>
            <a:r>
              <a:rPr lang="en-US" sz="2200" b="1" dirty="0">
                <a:solidFill>
                  <a:srgbClr val="FF0000"/>
                </a:solidFill>
              </a:rPr>
              <a:t>or domestic benefit</a:t>
            </a:r>
            <a:r>
              <a:rPr lang="en-US" sz="2200" dirty="0"/>
              <a:t> as to such claimed </a:t>
            </a:r>
            <a:r>
              <a:rPr lang="en-US" sz="2200" dirty="0" smtClean="0"/>
              <a:t>invention</a:t>
            </a:r>
            <a:endParaRPr lang="en-US" sz="2200" dirty="0"/>
          </a:p>
          <a:p>
            <a:endParaRPr lang="en-US" dirty="0"/>
          </a:p>
        </p:txBody>
      </p:sp>
      <p:sp>
        <p:nvSpPr>
          <p:cNvPr id="5" name="Slide Number Placeholder 4"/>
          <p:cNvSpPr>
            <a:spLocks noGrp="1"/>
          </p:cNvSpPr>
          <p:nvPr>
            <p:ph type="sldNum" sz="quarter" idx="12"/>
          </p:nvPr>
        </p:nvSpPr>
        <p:spPr/>
        <p:txBody>
          <a:bodyPr/>
          <a:lstStyle/>
          <a:p>
            <a:pPr>
              <a:defRPr/>
            </a:pPr>
            <a:fld id="{1ADC5146-C27A-46CA-9FBC-4D182533795C}" type="slidenum">
              <a:rPr lang="en-US" smtClean="0"/>
              <a:pPr>
                <a:defRPr/>
              </a:pPr>
              <a:t>6</a:t>
            </a:fld>
            <a:endParaRPr lang="en-US" dirty="0"/>
          </a:p>
        </p:txBody>
      </p:sp>
    </p:spTree>
    <p:extLst>
      <p:ext uri="{BB962C8B-B14F-4D97-AF65-F5344CB8AC3E}">
        <p14:creationId xmlns:p14="http://schemas.microsoft.com/office/powerpoint/2010/main" val="1324039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600" b="1" dirty="0" smtClean="0"/>
              <a:t>AIA Impact on pre-AIA 35 U.S.C. 102</a:t>
            </a:r>
            <a:endParaRPr lang="en-US" sz="3600" b="1" dirty="0"/>
          </a:p>
        </p:txBody>
      </p:sp>
      <p:graphicFrame>
        <p:nvGraphicFramePr>
          <p:cNvPr id="5" name="Content Placeholder 4" descr="&quot;&quot;"/>
          <p:cNvGraphicFramePr>
            <a:graphicFrameLocks noGrp="1"/>
          </p:cNvGraphicFramePr>
          <p:nvPr>
            <p:ph idx="1"/>
            <p:extLst>
              <p:ext uri="{D42A27DB-BD31-4B8C-83A1-F6EECF244321}">
                <p14:modId xmlns:p14="http://schemas.microsoft.com/office/powerpoint/2010/main" val="290812612"/>
              </p:ext>
            </p:extLst>
          </p:nvPr>
        </p:nvGraphicFramePr>
        <p:xfrm>
          <a:off x="685800" y="1112520"/>
          <a:ext cx="8077200" cy="4983480"/>
        </p:xfrm>
        <a:graphic>
          <a:graphicData uri="http://schemas.openxmlformats.org/drawingml/2006/table">
            <a:tbl>
              <a:tblPr firstRow="1" bandRow="1">
                <a:effectLst>
                  <a:innerShdw blurRad="114300">
                    <a:prstClr val="black"/>
                  </a:innerShdw>
                </a:effectLst>
                <a:tableStyleId>{93296810-A885-4BE3-A3E7-6D5BEEA58F35}</a:tableStyleId>
              </a:tblPr>
              <a:tblGrid>
                <a:gridCol w="6446940"/>
                <a:gridCol w="1630260"/>
              </a:tblGrid>
              <a:tr h="426440">
                <a:tc>
                  <a:txBody>
                    <a:bodyPr/>
                    <a:lstStyle/>
                    <a:p>
                      <a:r>
                        <a:rPr lang="en-US" sz="1200" dirty="0" smtClean="0">
                          <a:solidFill>
                            <a:srgbClr val="FFFF00"/>
                          </a:solidFill>
                        </a:rPr>
                        <a:t>Pre-AIA 35 U.S.C. 102  </a:t>
                      </a:r>
                    </a:p>
                    <a:p>
                      <a:r>
                        <a:rPr lang="en-US" sz="1200" dirty="0" smtClean="0">
                          <a:solidFill>
                            <a:srgbClr val="FFFF00"/>
                          </a:solidFill>
                        </a:rPr>
                        <a:t>A</a:t>
                      </a:r>
                      <a:r>
                        <a:rPr lang="en-US" sz="1200" baseline="0" dirty="0" smtClean="0">
                          <a:solidFill>
                            <a:srgbClr val="FFFF00"/>
                          </a:solidFill>
                        </a:rPr>
                        <a:t> person shall be entitled to a patent unless—</a:t>
                      </a:r>
                      <a:endParaRPr lang="en-US" sz="1200" dirty="0">
                        <a:solidFill>
                          <a:srgbClr val="FFFF00"/>
                        </a:solidFill>
                      </a:endParaRPr>
                    </a:p>
                  </a:txBody>
                  <a:tcPr/>
                </a:tc>
                <a:tc>
                  <a:txBody>
                    <a:bodyPr/>
                    <a:lstStyle/>
                    <a:p>
                      <a:pPr algn="ctr"/>
                      <a:r>
                        <a:rPr lang="en-US" sz="1200" baseline="0" dirty="0" smtClean="0">
                          <a:solidFill>
                            <a:srgbClr val="FFFF00"/>
                          </a:solidFill>
                        </a:rPr>
                        <a:t>AIA 35 U.S.C. 102</a:t>
                      </a:r>
                    </a:p>
                    <a:p>
                      <a:pPr algn="ctr"/>
                      <a:r>
                        <a:rPr lang="en-US" sz="1200" baseline="0" dirty="0" smtClean="0">
                          <a:solidFill>
                            <a:srgbClr val="FFFF00"/>
                          </a:solidFill>
                        </a:rPr>
                        <a:t>Concordance</a:t>
                      </a:r>
                    </a:p>
                  </a:txBody>
                  <a:tcPr/>
                </a:tc>
              </a:tr>
              <a:tr h="383796">
                <a:tc>
                  <a:txBody>
                    <a:bodyPr/>
                    <a:lstStyle/>
                    <a:p>
                      <a:r>
                        <a:rPr lang="en-US" sz="1200" b="1" dirty="0" smtClean="0"/>
                        <a:t>(a)</a:t>
                      </a:r>
                      <a:r>
                        <a:rPr lang="en-US" sz="1200" b="1" baseline="0" dirty="0" smtClean="0"/>
                        <a:t> </a:t>
                      </a:r>
                      <a:r>
                        <a:rPr lang="en-US" sz="900" baseline="0" dirty="0" smtClean="0"/>
                        <a:t>the invention was known or used by others in this country, or patented or described in a printed publication in this or a foreign country, before the invention thereof by the applicant for patent, or</a:t>
                      </a:r>
                      <a:endParaRPr lang="en-US" sz="900" dirty="0"/>
                    </a:p>
                  </a:txBody>
                  <a:tcPr/>
                </a:tc>
                <a:tc rowSpan="2">
                  <a:txBody>
                    <a:bodyPr/>
                    <a:lstStyle/>
                    <a:p>
                      <a:pPr algn="ctr"/>
                      <a:endParaRPr lang="en-US" sz="1100" dirty="0" smtClean="0"/>
                    </a:p>
                    <a:p>
                      <a:pPr algn="ctr"/>
                      <a:r>
                        <a:rPr lang="en-US" sz="1100" dirty="0" smtClean="0"/>
                        <a:t>102(a)(1)</a:t>
                      </a:r>
                      <a:endParaRPr lang="en-US" sz="1100" dirty="0"/>
                    </a:p>
                  </a:txBody>
                  <a:tcPr/>
                </a:tc>
              </a:tr>
              <a:tr h="383796">
                <a:tc>
                  <a:txBody>
                    <a:bodyPr/>
                    <a:lstStyle/>
                    <a:p>
                      <a:r>
                        <a:rPr lang="en-US" sz="1200" b="1" dirty="0" smtClean="0"/>
                        <a:t>(b) </a:t>
                      </a:r>
                      <a:r>
                        <a:rPr lang="en-US" sz="900" dirty="0" smtClean="0"/>
                        <a:t>The invention was patented or described in</a:t>
                      </a:r>
                      <a:r>
                        <a:rPr lang="en-US" sz="900" baseline="0" dirty="0" smtClean="0"/>
                        <a:t> a printed publication in this or a foreign country or in public use or on sale in this country, more than one year prior to the date of the application for patent in the United States, or</a:t>
                      </a:r>
                      <a:endParaRPr lang="en-US" sz="900" dirty="0"/>
                    </a:p>
                  </a:txBody>
                  <a:tcPr/>
                </a:tc>
                <a:tc vMerge="1">
                  <a:txBody>
                    <a:bodyPr/>
                    <a:lstStyle/>
                    <a:p>
                      <a:endParaRPr lang="en-US" dirty="0"/>
                    </a:p>
                  </a:txBody>
                  <a:tcPr/>
                </a:tc>
              </a:tr>
              <a:tr h="255864">
                <a:tc>
                  <a:txBody>
                    <a:bodyPr/>
                    <a:lstStyle/>
                    <a:p>
                      <a:r>
                        <a:rPr lang="en-US" sz="1200" b="1" dirty="0" smtClean="0"/>
                        <a:t>(c)</a:t>
                      </a:r>
                      <a:r>
                        <a:rPr lang="en-US" sz="900" baseline="0" dirty="0" smtClean="0"/>
                        <a:t> He has abandoned the invention, or</a:t>
                      </a:r>
                      <a:endParaRPr lang="en-US" sz="900" dirty="0"/>
                    </a:p>
                  </a:txBody>
                  <a:tcPr/>
                </a:tc>
                <a:tc rowSpan="2">
                  <a:txBody>
                    <a:bodyPr/>
                    <a:lstStyle/>
                    <a:p>
                      <a:pPr algn="ctr"/>
                      <a:endParaRPr lang="en-US" sz="1100" dirty="0" smtClean="0"/>
                    </a:p>
                    <a:p>
                      <a:pPr algn="ctr"/>
                      <a:r>
                        <a:rPr lang="en-US" sz="1100" dirty="0" smtClean="0"/>
                        <a:t>No corresponding</a:t>
                      </a:r>
                      <a:r>
                        <a:rPr lang="en-US" sz="1100" baseline="0" dirty="0" smtClean="0"/>
                        <a:t> provision</a:t>
                      </a:r>
                      <a:endParaRPr lang="en-US" sz="1100" dirty="0"/>
                    </a:p>
                    <a:p>
                      <a:pPr algn="ctr"/>
                      <a:endParaRPr lang="en-US" sz="1100" dirty="0"/>
                    </a:p>
                  </a:txBody>
                  <a:tcPr/>
                </a:tc>
              </a:tr>
              <a:tr h="639661">
                <a:tc>
                  <a:txBody>
                    <a:bodyPr/>
                    <a:lstStyle/>
                    <a:p>
                      <a:r>
                        <a:rPr lang="en-US" sz="1200" b="1" dirty="0" smtClean="0"/>
                        <a:t>(d)</a:t>
                      </a:r>
                      <a:r>
                        <a:rPr lang="en-US" sz="900" dirty="0" smtClean="0"/>
                        <a:t> The invention</a:t>
                      </a:r>
                      <a:r>
                        <a:rPr lang="en-US" sz="900" baseline="0" dirty="0" smtClean="0"/>
                        <a:t> was first patented or caused to be patented, or was the subject of an inventor’s certificate, by the applicant or his legal representatives or assigns in a foreign country prior to the date of the application for patent in this country on an application for patent or inventor’s certificate filed more than twelve months before the filing date of the application in the United States, or</a:t>
                      </a:r>
                      <a:endParaRPr lang="en-US" sz="900" dirty="0"/>
                    </a:p>
                  </a:txBody>
                  <a:tcPr/>
                </a:tc>
                <a:tc vMerge="1">
                  <a:txBody>
                    <a:bodyPr/>
                    <a:lstStyle/>
                    <a:p>
                      <a:pPr algn="ctr"/>
                      <a:endParaRPr lang="en-US" sz="1100" dirty="0"/>
                    </a:p>
                  </a:txBody>
                  <a:tcPr/>
                </a:tc>
              </a:tr>
              <a:tr h="1151389">
                <a:tc>
                  <a:txBody>
                    <a:bodyPr/>
                    <a:lstStyle/>
                    <a:p>
                      <a:r>
                        <a:rPr lang="en-US" sz="1200" b="1" dirty="0" smtClean="0"/>
                        <a:t>(e) </a:t>
                      </a:r>
                      <a:r>
                        <a:rPr lang="en-US" sz="900" dirty="0" smtClean="0"/>
                        <a:t>The invention</a:t>
                      </a:r>
                      <a:r>
                        <a:rPr lang="en-US" sz="900" baseline="0" dirty="0" smtClean="0"/>
                        <a:t> was described in</a:t>
                      </a:r>
                    </a:p>
                    <a:p>
                      <a:pPr marL="342900" indent="-342900">
                        <a:buAutoNum type="arabicParenBoth"/>
                      </a:pPr>
                      <a:r>
                        <a:rPr lang="en-US" sz="900" baseline="0" dirty="0" smtClean="0"/>
                        <a:t>An application for patent, published under section 122(b), by another filed in the United States before the invention by the applicant for patent or</a:t>
                      </a:r>
                    </a:p>
                    <a:p>
                      <a:pPr marL="342900" indent="-342900">
                        <a:buAutoNum type="arabicParenBoth"/>
                      </a:pPr>
                      <a:r>
                        <a:rPr lang="en-US" sz="900" baseline="0" dirty="0" smtClean="0"/>
                        <a:t>A patent granted on an application for patent by another filed in the United States before the invention by the applicant for patent, except than an international application filed under the treaty defined in section 351(a) shall have the effects for the purposes of this subsection of an application filed in the United States only if the international application designated the United States and was published under Article 21(2) of such treaty in the English language, or </a:t>
                      </a:r>
                      <a:endParaRPr lang="en-US" sz="900" dirty="0"/>
                    </a:p>
                  </a:txBody>
                  <a:tcPr/>
                </a:tc>
                <a:tc>
                  <a:txBody>
                    <a:bodyPr/>
                    <a:lstStyle/>
                    <a:p>
                      <a:pPr algn="ctr"/>
                      <a:r>
                        <a:rPr lang="en-US" sz="1100" dirty="0" smtClean="0"/>
                        <a:t>102(a)(2)</a:t>
                      </a:r>
                      <a:endParaRPr lang="en-US" sz="1100" dirty="0"/>
                    </a:p>
                  </a:txBody>
                  <a:tcPr/>
                </a:tc>
              </a:tr>
              <a:tr h="255864">
                <a:tc>
                  <a:txBody>
                    <a:bodyPr/>
                    <a:lstStyle/>
                    <a:p>
                      <a:r>
                        <a:rPr lang="en-US" sz="1200" b="1" dirty="0" smtClean="0"/>
                        <a:t>(f)</a:t>
                      </a:r>
                      <a:r>
                        <a:rPr lang="en-US" sz="1200" dirty="0" smtClean="0"/>
                        <a:t> </a:t>
                      </a:r>
                      <a:r>
                        <a:rPr lang="en-US" sz="900" dirty="0" smtClean="0"/>
                        <a:t>He did not himself invent the subject matter sought to be patented, or</a:t>
                      </a:r>
                      <a:endParaRPr lang="en-US" sz="900" dirty="0"/>
                    </a:p>
                  </a:txBody>
                  <a:tcPr/>
                </a:tc>
                <a:tc>
                  <a:txBody>
                    <a:bodyPr/>
                    <a:lstStyle/>
                    <a:p>
                      <a:pPr algn="ctr"/>
                      <a:r>
                        <a:rPr lang="en-US" sz="1100" dirty="0" smtClean="0"/>
                        <a:t>101 and 115</a:t>
                      </a:r>
                      <a:endParaRPr lang="en-US" sz="1100" dirty="0"/>
                    </a:p>
                  </a:txBody>
                  <a:tcPr/>
                </a:tc>
              </a:tr>
              <a:tr h="1151389">
                <a:tc>
                  <a:txBody>
                    <a:bodyPr/>
                    <a:lstStyle/>
                    <a:p>
                      <a:r>
                        <a:rPr lang="en-US" sz="1200" b="1" dirty="0" smtClean="0"/>
                        <a:t>(g)</a:t>
                      </a:r>
                      <a:r>
                        <a:rPr lang="en-US" sz="1200" dirty="0" smtClean="0"/>
                        <a:t> </a:t>
                      </a:r>
                    </a:p>
                    <a:p>
                      <a:pPr marL="228600" indent="-228600">
                        <a:buAutoNum type="arabicParenBoth"/>
                      </a:pPr>
                      <a:r>
                        <a:rPr lang="en-US" sz="900" dirty="0" smtClean="0"/>
                        <a:t>during the course of an interference conduced</a:t>
                      </a:r>
                      <a:r>
                        <a:rPr lang="en-US" sz="900" baseline="0" dirty="0" smtClean="0"/>
                        <a:t> under section 135 or section 291, another inventor involved therein establishes, to the extent permitted in section 104, that before such person’s invention thereof the invention was made by such other inventor and not abandoned, suppressed, or concealed, or</a:t>
                      </a:r>
                    </a:p>
                    <a:p>
                      <a:pPr marL="228600" indent="-228600">
                        <a:buAutoNum type="arabicParenBoth"/>
                      </a:pPr>
                      <a:r>
                        <a:rPr lang="en-US" sz="900" baseline="0" dirty="0" smtClean="0"/>
                        <a:t>Before such person’s invention thereof, the invention was made in this country by another inventor who had not abandoned, suppressed, or concealed it.</a:t>
                      </a:r>
                    </a:p>
                    <a:p>
                      <a:endParaRPr lang="en-US" sz="900" baseline="0" dirty="0" smtClean="0"/>
                    </a:p>
                    <a:p>
                      <a:endParaRPr lang="en-US" sz="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No corresponding</a:t>
                      </a:r>
                      <a:r>
                        <a:rPr lang="en-US" sz="1100" baseline="0" dirty="0" smtClean="0"/>
                        <a:t> provision</a:t>
                      </a:r>
                      <a:endParaRPr lang="en-US" sz="1100" dirty="0" smtClean="0"/>
                    </a:p>
                    <a:p>
                      <a:pPr algn="ctr"/>
                      <a:endParaRPr lang="en-US" sz="1100" dirty="0"/>
                    </a:p>
                  </a:txBody>
                  <a:tcPr/>
                </a:tc>
              </a:tr>
            </a:tbl>
          </a:graphicData>
        </a:graphic>
      </p:graphicFrame>
      <p:sp>
        <p:nvSpPr>
          <p:cNvPr id="4" name="Slide Number Placeholder 3"/>
          <p:cNvSpPr>
            <a:spLocks noGrp="1"/>
          </p:cNvSpPr>
          <p:nvPr>
            <p:ph type="sldNum" sz="quarter" idx="12"/>
          </p:nvPr>
        </p:nvSpPr>
        <p:spPr/>
        <p:txBody>
          <a:bodyPr/>
          <a:lstStyle/>
          <a:p>
            <a:fld id="{A322D79F-CF7F-4B2C-8D18-CCF7B0536F99}" type="slidenum">
              <a:rPr lang="en-US" smtClean="0"/>
              <a:t>7</a:t>
            </a:fld>
            <a:endParaRPr lang="en-US" dirty="0"/>
          </a:p>
        </p:txBody>
      </p:sp>
      <p:sp>
        <p:nvSpPr>
          <p:cNvPr id="6" name="Oval 5"/>
          <p:cNvSpPr/>
          <p:nvPr/>
        </p:nvSpPr>
        <p:spPr bwMode="auto">
          <a:xfrm>
            <a:off x="838200" y="2362200"/>
            <a:ext cx="5867400" cy="40907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Abandonment of invention</a:t>
            </a:r>
          </a:p>
        </p:txBody>
      </p:sp>
      <p:sp>
        <p:nvSpPr>
          <p:cNvPr id="7" name="Oval 6"/>
          <p:cNvSpPr/>
          <p:nvPr/>
        </p:nvSpPr>
        <p:spPr bwMode="auto">
          <a:xfrm>
            <a:off x="838200" y="2743200"/>
            <a:ext cx="5867400" cy="577334"/>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Premature foreign patenting</a:t>
            </a:r>
          </a:p>
        </p:txBody>
      </p:sp>
      <p:sp>
        <p:nvSpPr>
          <p:cNvPr id="8" name="Oval 7"/>
          <p:cNvSpPr/>
          <p:nvPr/>
        </p:nvSpPr>
        <p:spPr bwMode="auto">
          <a:xfrm>
            <a:off x="990600" y="4953000"/>
            <a:ext cx="5867400" cy="99060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1" dirty="0" smtClean="0">
              <a:solidFill>
                <a:srgbClr val="FF0000"/>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solidFill>
                  <a:srgbClr val="FF0000"/>
                </a:solidFill>
                <a:latin typeface="Arial" charset="0"/>
              </a:rPr>
              <a:t>Prior invention by another</a:t>
            </a:r>
            <a:endParaRPr kumimoji="0" lang="en-US" sz="1600" b="1" u="none" strike="noStrike" cap="none" normalizeH="0" baseline="0" dirty="0" smtClean="0">
              <a:ln>
                <a:noFill/>
              </a:ln>
              <a:solidFill>
                <a:srgbClr val="FF0000"/>
              </a:solidFill>
              <a:effectLst/>
              <a:latin typeface="Arial" charset="0"/>
            </a:endParaRPr>
          </a:p>
        </p:txBody>
      </p:sp>
      <p:sp>
        <p:nvSpPr>
          <p:cNvPr id="9" name="Oval 8"/>
          <p:cNvSpPr/>
          <p:nvPr/>
        </p:nvSpPr>
        <p:spPr bwMode="auto">
          <a:xfrm>
            <a:off x="990600" y="4495800"/>
            <a:ext cx="5867400" cy="348733"/>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0000"/>
                </a:solidFill>
                <a:effectLst/>
                <a:latin typeface="Arial" charset="0"/>
              </a:rPr>
              <a:t>Derivation</a:t>
            </a:r>
          </a:p>
        </p:txBody>
      </p:sp>
      <p:sp>
        <p:nvSpPr>
          <p:cNvPr id="3" name="Right Arrow 2" descr="right arrow"/>
          <p:cNvSpPr/>
          <p:nvPr/>
        </p:nvSpPr>
        <p:spPr bwMode="auto">
          <a:xfrm>
            <a:off x="6412992" y="1572768"/>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0" name="Right Arrow 9" descr="right arrow"/>
          <p:cNvSpPr/>
          <p:nvPr/>
        </p:nvSpPr>
        <p:spPr bwMode="auto">
          <a:xfrm>
            <a:off x="6412992" y="3459475"/>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
        <p:nvSpPr>
          <p:cNvPr id="11" name="Right Arrow 10" descr="right arrow"/>
          <p:cNvSpPr/>
          <p:nvPr/>
        </p:nvSpPr>
        <p:spPr bwMode="auto">
          <a:xfrm>
            <a:off x="6412992" y="2067025"/>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1" u="none" strike="noStrike" cap="none" normalizeH="0" baseline="0" dirty="0" smtClean="0">
              <a:ln>
                <a:noFill/>
              </a:ln>
              <a:solidFill>
                <a:srgbClr val="FF0000"/>
              </a:solidFill>
              <a:effectLst/>
              <a:latin typeface="Arial" charset="0"/>
            </a:endParaRPr>
          </a:p>
        </p:txBody>
      </p:sp>
    </p:spTree>
    <p:extLst>
      <p:ext uri="{BB962C8B-B14F-4D97-AF65-F5344CB8AC3E}">
        <p14:creationId xmlns:p14="http://schemas.microsoft.com/office/powerpoint/2010/main" val="9688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a:ln>
            <a:noFill/>
          </a:ln>
        </p:spPr>
        <p:txBody>
          <a:bodyPr/>
          <a:lstStyle/>
          <a:p>
            <a:r>
              <a:rPr lang="en-US" sz="3600" b="1" dirty="0" smtClean="0">
                <a:solidFill>
                  <a:schemeClr val="tx1"/>
                </a:solidFill>
              </a:rPr>
              <a:t>AIA Statutory Framework</a:t>
            </a:r>
            <a:endParaRPr lang="en-US" sz="3600" b="1" dirty="0">
              <a:solidFill>
                <a:schemeClr val="tx1"/>
              </a:solidFill>
            </a:endParaRPr>
          </a:p>
        </p:txBody>
      </p:sp>
      <p:sp>
        <p:nvSpPr>
          <p:cNvPr id="4" name="Slide Number Placeholder 3"/>
          <p:cNvSpPr>
            <a:spLocks noGrp="1"/>
          </p:cNvSpPr>
          <p:nvPr>
            <p:ph type="sldNum" sz="quarter" idx="12"/>
          </p:nvPr>
        </p:nvSpPr>
        <p:spPr/>
        <p:txBody>
          <a:bodyPr/>
          <a:lstStyle/>
          <a:p>
            <a:fld id="{A322D79F-CF7F-4B2C-8D18-CCF7B0536F99}" type="slidenum">
              <a:rPr lang="en-US" smtClean="0"/>
              <a:t>8</a:t>
            </a:fld>
            <a:endParaRPr lang="en-US" dirty="0"/>
          </a:p>
        </p:txBody>
      </p:sp>
      <p:graphicFrame>
        <p:nvGraphicFramePr>
          <p:cNvPr id="6" name="Content Placeholder 4" descr="&quot;&quot;"/>
          <p:cNvGraphicFramePr>
            <a:graphicFrameLocks/>
          </p:cNvGraphicFramePr>
          <p:nvPr>
            <p:extLst>
              <p:ext uri="{D42A27DB-BD31-4B8C-83A1-F6EECF244321}">
                <p14:modId xmlns:p14="http://schemas.microsoft.com/office/powerpoint/2010/main" val="2261304034"/>
              </p:ext>
            </p:extLst>
          </p:nvPr>
        </p:nvGraphicFramePr>
        <p:xfrm>
          <a:off x="685800" y="1219200"/>
          <a:ext cx="7924799" cy="4879796"/>
        </p:xfrm>
        <a:graphic>
          <a:graphicData uri="http://schemas.openxmlformats.org/drawingml/2006/table">
            <a:tbl>
              <a:tblPr firstRow="1" bandRow="1">
                <a:effectLst>
                  <a:innerShdw blurRad="114300">
                    <a:prstClr val="black"/>
                  </a:innerShdw>
                </a:effectLst>
              </a:tblPr>
              <a:tblGrid>
                <a:gridCol w="2366584"/>
                <a:gridCol w="1818186"/>
                <a:gridCol w="3740029"/>
              </a:tblGrid>
              <a:tr h="774244">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en-US" sz="2000" dirty="0" smtClean="0">
                          <a:solidFill>
                            <a:schemeClr val="tx1"/>
                          </a:solidFill>
                        </a:rPr>
                        <a:t>Prior</a:t>
                      </a:r>
                      <a:r>
                        <a:rPr lang="en-US" sz="2000" baseline="0" dirty="0" smtClean="0">
                          <a:solidFill>
                            <a:schemeClr val="tx1"/>
                          </a:solidFill>
                        </a:rPr>
                        <a:t> Art </a:t>
                      </a:r>
                    </a:p>
                    <a:p>
                      <a:pPr algn="ctr"/>
                      <a:r>
                        <a:rPr lang="en-US" sz="2000" baseline="0" dirty="0" smtClean="0">
                          <a:solidFill>
                            <a:schemeClr val="tx1"/>
                          </a:solidFill>
                        </a:rPr>
                        <a:t>35 U.S.C. 102(a)</a:t>
                      </a:r>
                      <a:br>
                        <a:rPr lang="en-US" sz="2000" baseline="0" dirty="0" smtClean="0">
                          <a:solidFill>
                            <a:schemeClr val="tx1"/>
                          </a:solidFill>
                        </a:rPr>
                      </a:br>
                      <a:r>
                        <a:rPr lang="en-US" sz="1600" baseline="0" dirty="0" smtClean="0">
                          <a:solidFill>
                            <a:schemeClr val="tx1"/>
                          </a:solidFill>
                        </a:rPr>
                        <a:t>(Basis for Rejection</a:t>
                      </a:r>
                      <a:r>
                        <a:rPr lang="en-US" sz="2000" baseline="0" dirty="0" smtClean="0">
                          <a:solidFill>
                            <a:schemeClr val="tx1"/>
                          </a:solidFill>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gridSpan="2">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en-US" sz="2000" dirty="0" smtClean="0">
                          <a:solidFill>
                            <a:schemeClr val="tx1"/>
                          </a:solidFill>
                        </a:rPr>
                        <a:t>Exceptions</a:t>
                      </a:r>
                    </a:p>
                    <a:p>
                      <a:pPr algn="ctr"/>
                      <a:r>
                        <a:rPr lang="en-US" sz="2000" dirty="0" smtClean="0">
                          <a:solidFill>
                            <a:schemeClr val="tx1"/>
                          </a:solidFill>
                        </a:rPr>
                        <a:t>35 U.S.C. 102(b)</a:t>
                      </a:r>
                    </a:p>
                    <a:p>
                      <a:pPr algn="ctr"/>
                      <a:r>
                        <a:rPr lang="en-US" sz="1600" dirty="0" smtClean="0">
                          <a:solidFill>
                            <a:schemeClr val="tx1"/>
                          </a:solidFill>
                        </a:rPr>
                        <a:t>(Not Basis</a:t>
                      </a:r>
                      <a:r>
                        <a:rPr lang="en-US" sz="1600" baseline="0" dirty="0" smtClean="0">
                          <a:solidFill>
                            <a:schemeClr val="tx1"/>
                          </a:solidFill>
                        </a:rPr>
                        <a:t> for Rejection</a:t>
                      </a:r>
                      <a:r>
                        <a:rPr lang="en-US" sz="2000" baseline="0" dirty="0" smtClean="0">
                          <a:solidFill>
                            <a:schemeClr val="tx1"/>
                          </a:solidFill>
                        </a:rPr>
                        <a:t>)</a:t>
                      </a:r>
                      <a:endParaRPr lang="en-US" sz="20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B2B2"/>
                    </a:solidFill>
                  </a:tcPr>
                </a:tc>
                <a:tc hMerge="1">
                  <a:txBody>
                    <a:bodyPr/>
                    <a:lstStyle/>
                    <a:p>
                      <a:pPr algn="ctr"/>
                      <a:endParaRPr lang="en-US" sz="2400" dirty="0">
                        <a:solidFill>
                          <a:srgbClr val="FFFF00"/>
                        </a:solidFill>
                      </a:endParaRPr>
                    </a:p>
                  </a:txBody>
                  <a:tcPr/>
                </a:tc>
              </a:tr>
              <a:tr h="817258">
                <a:tc rowSpan="2">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102(a)(1)</a:t>
                      </a:r>
                    </a:p>
                    <a:p>
                      <a:pPr algn="ctr"/>
                      <a:r>
                        <a:rPr lang="en-US" sz="1600" dirty="0" smtClean="0">
                          <a:latin typeface="Georgia" pitchFamily="18" charset="0"/>
                        </a:rPr>
                        <a:t>Disclosure</a:t>
                      </a:r>
                      <a:r>
                        <a:rPr lang="en-US" sz="1600" baseline="0" dirty="0" smtClean="0">
                          <a:latin typeface="Georgia" pitchFamily="18" charset="0"/>
                        </a:rPr>
                        <a:t> with Prior Public Availability Date</a:t>
                      </a:r>
                      <a:endParaRPr lang="en-US" sz="1600" dirty="0">
                        <a:latin typeface="Georgia"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solidFill>
                            <a:schemeClr val="tx1"/>
                          </a:solidFill>
                          <a:latin typeface="Georgia" pitchFamily="18" charset="0"/>
                        </a:rPr>
                        <a:t>102(b)(1)</a:t>
                      </a:r>
                      <a:endParaRPr lang="en-US" sz="1600" dirty="0" smtClean="0">
                        <a:solidFill>
                          <a:schemeClr val="tx1"/>
                        </a:solidFill>
                        <a:latin typeface="Georgia" pitchFamily="18" charset="0"/>
                      </a:endParaRPr>
                    </a:p>
                    <a:p>
                      <a:pPr algn="l"/>
                      <a:endParaRPr lang="en-US" sz="1600" dirty="0">
                        <a:latin typeface="Georgia"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(A)</a:t>
                      </a:r>
                    </a:p>
                    <a:p>
                      <a:pPr algn="ctr"/>
                      <a:r>
                        <a:rPr lang="en-US" sz="1600" dirty="0" smtClean="0">
                          <a:solidFill>
                            <a:schemeClr val="tx1"/>
                          </a:solidFill>
                          <a:latin typeface="Georgia" pitchFamily="18" charset="0"/>
                        </a:rPr>
                        <a:t>Grace Period Disclosure by Inventor or Obtained from Inventor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774244">
                <a:tc vMerge="1">
                  <a:txBody>
                    <a:bodyPr/>
                    <a:lstStyle/>
                    <a:p>
                      <a:pPr algn="ctr"/>
                      <a:endParaRPr lang="en-US" sz="2000" dirty="0">
                        <a:latin typeface="Georgia" pitchFamily="18" charset="0"/>
                      </a:endParaRPr>
                    </a:p>
                  </a:txBody>
                  <a:tcPr/>
                </a:tc>
                <a:tc vMerge="1">
                  <a:txBody>
                    <a:bodyPr/>
                    <a:lstStyle/>
                    <a:p>
                      <a:pPr algn="l"/>
                      <a:endParaRPr lang="en-US" sz="2000" dirty="0">
                        <a:latin typeface="Georgia" pitchFamily="18" charset="0"/>
                      </a:endParaRPr>
                    </a:p>
                  </a:txBody>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Grace Period Intervening</a:t>
                      </a:r>
                      <a:r>
                        <a:rPr lang="en-US" sz="1600" baseline="0" dirty="0" smtClean="0">
                          <a:solidFill>
                            <a:schemeClr val="tx1"/>
                          </a:solidFill>
                          <a:latin typeface="Georgia" pitchFamily="18" charset="0"/>
                        </a:rPr>
                        <a:t> Disclosure by Third Party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645203">
                <a:tc rowSpan="3">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solidFill>
                            <a:schemeClr val="tx1"/>
                          </a:solidFill>
                          <a:latin typeface="Georgia" pitchFamily="18" charset="0"/>
                        </a:rPr>
                        <a:t>102(a)(2)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U.S. Patent,</a:t>
                      </a:r>
                    </a:p>
                    <a:p>
                      <a:pPr algn="ctr"/>
                      <a:r>
                        <a:rPr lang="en-US" sz="1600" dirty="0" smtClean="0">
                          <a:solidFill>
                            <a:schemeClr val="tx1"/>
                          </a:solidFill>
                          <a:latin typeface="Georgia" pitchFamily="18" charset="0"/>
                        </a:rPr>
                        <a:t>U.S. Patent Application, and PCT Application with Prior Filing</a:t>
                      </a:r>
                      <a:r>
                        <a:rPr lang="en-US" sz="1600" baseline="0" dirty="0" smtClean="0">
                          <a:solidFill>
                            <a:schemeClr val="tx1"/>
                          </a:solidFill>
                          <a:latin typeface="Georgia" pitchFamily="18" charset="0"/>
                        </a:rPr>
                        <a:t> Date</a:t>
                      </a:r>
                      <a:endParaRPr lang="en-US" sz="1600" dirty="0" smtClean="0">
                        <a:solidFill>
                          <a:schemeClr val="tx1"/>
                        </a:solidFill>
                        <a:latin typeface="Georgia"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3">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solidFill>
                            <a:schemeClr val="tx1"/>
                          </a:solidFill>
                          <a:latin typeface="Georgia" pitchFamily="18" charset="0"/>
                        </a:rPr>
                        <a:t>102(b)(2)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latin typeface="Georgia" pitchFamily="18" charset="0"/>
                        </a:rPr>
                        <a:t>Disclosure Obtained from Inventor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851313">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Georgia" pitchFamily="18" charset="0"/>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Intervening</a:t>
                      </a:r>
                      <a:r>
                        <a:rPr lang="en-US" sz="1600" baseline="0" dirty="0" smtClean="0">
                          <a:solidFill>
                            <a:schemeClr val="tx1"/>
                          </a:solidFill>
                          <a:latin typeface="Georgia" pitchFamily="18" charset="0"/>
                        </a:rPr>
                        <a:t> Disclosure by Third Party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731520">
                <a:tc vMerge="1">
                  <a:txBody>
                    <a:bodyPr/>
                    <a:lstStyle/>
                    <a:p>
                      <a:pPr algn="ctr"/>
                      <a:endParaRPr lang="en-US" sz="2000" dirty="0" smtClean="0">
                        <a:latin typeface="Georgia" pitchFamily="18" charset="0"/>
                      </a:endParaRPr>
                    </a:p>
                  </a:txBody>
                  <a:tcPr/>
                </a:tc>
                <a:tc vMerge="1">
                  <a:txBody>
                    <a:bodyPr/>
                    <a:lstStyle/>
                    <a:p>
                      <a:pPr algn="l"/>
                      <a:endParaRPr lang="en-US" sz="2000" dirty="0">
                        <a:latin typeface="Georgia" pitchFamily="18" charset="0"/>
                      </a:endParaRPr>
                    </a:p>
                  </a:txBody>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algn="ctr"/>
                      <a:r>
                        <a:rPr lang="en-US" sz="1600" b="1" dirty="0" smtClean="0">
                          <a:latin typeface="Georgia" pitchFamily="18" charset="0"/>
                        </a:rPr>
                        <a: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Georgia" pitchFamily="18" charset="0"/>
                        </a:rPr>
                        <a:t>Commonly</a:t>
                      </a:r>
                      <a:r>
                        <a:rPr lang="en-US" sz="1600" baseline="0" dirty="0" smtClean="0">
                          <a:solidFill>
                            <a:schemeClr val="tx1"/>
                          </a:solidFill>
                          <a:latin typeface="Georgia" pitchFamily="18" charset="0"/>
                        </a:rPr>
                        <a:t> Owned Disclosure</a:t>
                      </a:r>
                      <a:endParaRPr lang="en-US" sz="1600" dirty="0" smtClean="0">
                        <a:latin typeface="Georgia"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3" name="Rectangle 2" descr="&quot;&quot;"/>
          <p:cNvSpPr/>
          <p:nvPr/>
        </p:nvSpPr>
        <p:spPr>
          <a:xfrm>
            <a:off x="685800" y="2209800"/>
            <a:ext cx="7924800" cy="16764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39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noFill/>
        </p:spPr>
        <p:txBody>
          <a:bodyPr/>
          <a:lstStyle/>
          <a:p>
            <a:r>
              <a:rPr lang="en-US" sz="3200" b="1" dirty="0" smtClean="0">
                <a:solidFill>
                  <a:schemeClr val="tx1"/>
                </a:solidFill>
              </a:rPr>
              <a:t>35 U.S.C. 102(a)(1): </a:t>
            </a:r>
            <a:br>
              <a:rPr lang="en-US" sz="3200" b="1" dirty="0" smtClean="0">
                <a:solidFill>
                  <a:schemeClr val="tx1"/>
                </a:solidFill>
              </a:rPr>
            </a:br>
            <a:r>
              <a:rPr lang="en-US" sz="3200" b="1" dirty="0" smtClean="0">
                <a:solidFill>
                  <a:schemeClr val="tx1"/>
                </a:solidFill>
              </a:rPr>
              <a:t>Prior Public Disclosures as Prior Art</a:t>
            </a:r>
            <a:endParaRPr lang="en-US" sz="3200" b="1" dirty="0">
              <a:solidFill>
                <a:schemeClr val="tx1"/>
              </a:solidFill>
            </a:endParaRPr>
          </a:p>
        </p:txBody>
      </p:sp>
      <p:sp>
        <p:nvSpPr>
          <p:cNvPr id="3" name="Content Placeholder 2"/>
          <p:cNvSpPr>
            <a:spLocks noGrp="1"/>
          </p:cNvSpPr>
          <p:nvPr>
            <p:ph idx="1"/>
          </p:nvPr>
        </p:nvSpPr>
        <p:spPr>
          <a:xfrm>
            <a:off x="152400" y="1600200"/>
            <a:ext cx="8839200" cy="4876800"/>
          </a:xfrm>
        </p:spPr>
        <p:txBody>
          <a:bodyPr/>
          <a:lstStyle/>
          <a:p>
            <a:pPr>
              <a:buFont typeface="Arial" pitchFamily="34" charset="0"/>
              <a:buChar char="•"/>
            </a:pPr>
            <a:r>
              <a:rPr lang="en-US" dirty="0"/>
              <a:t>35 U.S.C. 102(a)(</a:t>
            </a:r>
            <a:r>
              <a:rPr lang="en-US" dirty="0" smtClean="0"/>
              <a:t>1) precludes a patent if a claimed invention </a:t>
            </a:r>
            <a:r>
              <a:rPr lang="en-US" dirty="0"/>
              <a:t>was, before the effective filing date of the claimed </a:t>
            </a:r>
            <a:r>
              <a:rPr lang="en-US" dirty="0" smtClean="0"/>
              <a:t>invention:</a:t>
            </a:r>
          </a:p>
          <a:p>
            <a:pPr lvl="1">
              <a:buFont typeface="Courier New" pitchFamily="49" charset="0"/>
              <a:buChar char="o"/>
            </a:pPr>
            <a:r>
              <a:rPr lang="en-US" sz="2800" dirty="0"/>
              <a:t>p</a:t>
            </a:r>
            <a:r>
              <a:rPr lang="en-US" sz="2800" dirty="0" smtClean="0"/>
              <a:t>atented;</a:t>
            </a:r>
          </a:p>
          <a:p>
            <a:pPr lvl="1">
              <a:buFont typeface="Courier New" pitchFamily="49" charset="0"/>
              <a:buChar char="o"/>
            </a:pPr>
            <a:r>
              <a:rPr lang="en-US" sz="2800" dirty="0"/>
              <a:t>d</a:t>
            </a:r>
            <a:r>
              <a:rPr lang="en-US" sz="2800" dirty="0" smtClean="0"/>
              <a:t>escribed in a printed </a:t>
            </a:r>
            <a:r>
              <a:rPr lang="en-US" sz="2800" dirty="0"/>
              <a:t>p</a:t>
            </a:r>
            <a:r>
              <a:rPr lang="en-US" sz="2800" dirty="0" smtClean="0"/>
              <a:t>ublication;</a:t>
            </a:r>
          </a:p>
          <a:p>
            <a:pPr lvl="1">
              <a:buFont typeface="Courier New" pitchFamily="49" charset="0"/>
              <a:buChar char="o"/>
            </a:pPr>
            <a:r>
              <a:rPr lang="en-US" sz="2800" b="1" dirty="0">
                <a:solidFill>
                  <a:srgbClr val="FF0000"/>
                </a:solidFill>
              </a:rPr>
              <a:t>i</a:t>
            </a:r>
            <a:r>
              <a:rPr lang="en-US" sz="2800" b="1" dirty="0" smtClean="0">
                <a:solidFill>
                  <a:srgbClr val="FF0000"/>
                </a:solidFill>
              </a:rPr>
              <a:t>n </a:t>
            </a:r>
            <a:r>
              <a:rPr lang="en-US" sz="2800" b="1" dirty="0">
                <a:solidFill>
                  <a:srgbClr val="FF0000"/>
                </a:solidFill>
              </a:rPr>
              <a:t>p</a:t>
            </a:r>
            <a:r>
              <a:rPr lang="en-US" sz="2800" b="1" dirty="0" smtClean="0">
                <a:solidFill>
                  <a:srgbClr val="FF0000"/>
                </a:solidFill>
              </a:rPr>
              <a:t>ublic </a:t>
            </a:r>
            <a:r>
              <a:rPr lang="en-US" sz="2800" b="1" dirty="0">
                <a:solidFill>
                  <a:srgbClr val="FF0000"/>
                </a:solidFill>
              </a:rPr>
              <a:t>u</a:t>
            </a:r>
            <a:r>
              <a:rPr lang="en-US" sz="2800" b="1" dirty="0" smtClean="0">
                <a:solidFill>
                  <a:srgbClr val="FF0000"/>
                </a:solidFill>
              </a:rPr>
              <a:t>se</a:t>
            </a:r>
            <a:r>
              <a:rPr lang="en-US" sz="2800" dirty="0" smtClean="0"/>
              <a:t>;</a:t>
            </a:r>
            <a:endParaRPr lang="en-US" sz="2800" dirty="0"/>
          </a:p>
          <a:p>
            <a:pPr lvl="1">
              <a:buFont typeface="Courier New" pitchFamily="49" charset="0"/>
              <a:buChar char="o"/>
            </a:pPr>
            <a:r>
              <a:rPr lang="en-US" sz="2800" b="1" dirty="0" smtClean="0">
                <a:solidFill>
                  <a:srgbClr val="FF0000"/>
                </a:solidFill>
              </a:rPr>
              <a:t>on sale</a:t>
            </a:r>
            <a:r>
              <a:rPr lang="en-US" sz="2800" dirty="0" smtClean="0"/>
              <a:t>; or</a:t>
            </a:r>
          </a:p>
          <a:p>
            <a:pPr lvl="1">
              <a:buFont typeface="Courier New" pitchFamily="49" charset="0"/>
              <a:buChar char="o"/>
            </a:pPr>
            <a:r>
              <a:rPr lang="en-US" sz="2800" b="1" dirty="0" smtClean="0">
                <a:solidFill>
                  <a:srgbClr val="FF0000"/>
                </a:solidFill>
              </a:rPr>
              <a:t>otherwise available to the public</a:t>
            </a:r>
          </a:p>
          <a:p>
            <a:pPr marL="457200" lvl="1"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9B1D8556-608C-4ABA-8052-2B1073A298B2}" type="slidenum">
              <a:rPr lang="en-US" smtClean="0"/>
              <a:pPr>
                <a:defRPr/>
              </a:pPr>
              <a:t>9</a:t>
            </a:fld>
            <a:endParaRPr lang="en-US" dirty="0"/>
          </a:p>
        </p:txBody>
      </p:sp>
    </p:spTree>
    <p:extLst>
      <p:ext uri="{BB962C8B-B14F-4D97-AF65-F5344CB8AC3E}">
        <p14:creationId xmlns:p14="http://schemas.microsoft.com/office/powerpoint/2010/main" val="254516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USPTO_campus">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B8AB056000AF40835E236CDD7D1AFE" ma:contentTypeVersion="0" ma:contentTypeDescription="Create a new document." ma:contentTypeScope="" ma:versionID="5f39c04901f1ff82f9a5d68b90523d1c">
  <xsd:schema xmlns:xsd="http://www.w3.org/2001/XMLSchema" xmlns:xs="http://www.w3.org/2001/XMLSchema" xmlns:p="http://schemas.microsoft.com/office/2006/metadata/properties" targetNamespace="http://schemas.microsoft.com/office/2006/metadata/properties" ma:root="true" ma:fieldsID="0a25dbe94c1a3bb2391dcf7f5a1288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29F7DC-D875-437A-B9C0-DE3E86093881}">
  <ds:schemaRefs>
    <ds:schemaRef ds:uri="http://schemas.microsoft.com/sharepoint/v3/contenttype/forms"/>
  </ds:schemaRefs>
</ds:datastoreItem>
</file>

<file path=customXml/itemProps2.xml><?xml version="1.0" encoding="utf-8"?>
<ds:datastoreItem xmlns:ds="http://schemas.openxmlformats.org/officeDocument/2006/customXml" ds:itemID="{AC343951-BFC1-4D7D-AB0C-6FAC0F9B3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8AE495B-D819-4B14-A7B9-A2CA69EC97BC}">
  <ds:schemaRefs>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10707</TotalTime>
  <Words>3812</Words>
  <Application>Microsoft Office PowerPoint</Application>
  <PresentationFormat>On-screen Show (4:3)</PresentationFormat>
  <Paragraphs>589</Paragraphs>
  <Slides>56</Slides>
  <Notes>49</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template</vt:lpstr>
      <vt:lpstr>1_USPTO_campus</vt:lpstr>
      <vt:lpstr>17_USPTO_campus</vt:lpstr>
      <vt:lpstr>The America Invents Act: Eighteen Months Post-Enactment</vt:lpstr>
      <vt:lpstr>Overview</vt:lpstr>
      <vt:lpstr>     First Inventor to File  Final Rules and Guidelines  Effective March 16, 2013  </vt:lpstr>
      <vt:lpstr> Guidelines</vt:lpstr>
      <vt:lpstr>Critical Date for Claimed Invention</vt:lpstr>
      <vt:lpstr>35 U.S.C. 100(i)(1):   New Definition for Effective Filing Date</vt:lpstr>
      <vt:lpstr>AIA Impact on pre-AIA 35 U.S.C. 102</vt:lpstr>
      <vt:lpstr>AIA Statutory Framework</vt:lpstr>
      <vt:lpstr>35 U.S.C. 102(a)(1):  Prior Public Disclosures as Prior Art</vt:lpstr>
      <vt:lpstr>In Public Use or On Sale</vt:lpstr>
      <vt:lpstr>“Otherwise Available to the Public”</vt:lpstr>
      <vt:lpstr>35 U.S.C. 102(b)(1)(A) Exception: Grace Period Disclosure of Inventor’s Work</vt:lpstr>
      <vt:lpstr>Example 1:  Exception in 102(b)(1)(A)</vt:lpstr>
      <vt:lpstr>Example 2:  Exception in 102(b)(1)(A)</vt:lpstr>
      <vt:lpstr>35 U.S.C. 102(b)(1)(B) Exception:    Grace Period Intervening Disclosure by Third Party</vt:lpstr>
      <vt:lpstr>“The Subject Matter”</vt:lpstr>
      <vt:lpstr>Example 3:  Exception in 102(b)(1)(B)</vt:lpstr>
      <vt:lpstr>AIA Statutory Framework</vt:lpstr>
      <vt:lpstr>35 U.S.C. 102(a)(2):  U.S. and PCT Patent Documents Are Prior Art as of the Date They Are “Effectively Filed”</vt:lpstr>
      <vt:lpstr>35 U.S.C. 102(d):  Determining the Date that a U.S. or PCT Patent Document Is “Effectively Filed”</vt:lpstr>
      <vt:lpstr>35 U.S.C. 102(b)(2)(A) Exception:  Disclosure Obtained from Inventor</vt:lpstr>
      <vt:lpstr>Example 4: Exception in 102(b)(2)(A)</vt:lpstr>
      <vt:lpstr>35 U.S.C. 102(b)(2)(B) Exception:    Intervening Disclosure by Third Party</vt:lpstr>
      <vt:lpstr>Example 5:  Exception in 102(b)(2)(B)</vt:lpstr>
      <vt:lpstr>35 U.S.C. 102(b)(2)(C) Exception:   Commonly Owned Disclosure</vt:lpstr>
      <vt:lpstr>Commonly Owned or  Subject to Obligation of Assignment</vt:lpstr>
      <vt:lpstr>Example 6:  Exception in 102(b)(2)(C)</vt:lpstr>
      <vt:lpstr>Rules</vt:lpstr>
      <vt:lpstr>Rule 1.130 Affidavits or Declarations</vt:lpstr>
      <vt:lpstr>Rule 1.130(a):   Affidavit or Declaration of Attribution</vt:lpstr>
      <vt:lpstr>Rule 1.130(b):   Affidavit or Declaration of Prior Public Disclosure</vt:lpstr>
      <vt:lpstr>Rule 1.130(c):   Affidavit or Declaration Not Available</vt:lpstr>
      <vt:lpstr>Applicability of AIA</vt:lpstr>
      <vt:lpstr>Rule 1.55(j), 1.78(a)(6), or 1.78(c)(6): Statements in Transitional Applications</vt:lpstr>
      <vt:lpstr>Rule 1.55(j), 1.78(a)(6), or 1.78(c)(6):  Timing of Statements for Transitional Applications</vt:lpstr>
      <vt:lpstr>Rule 1.55(j), 1.78(a)(6), or 1.78(c)(6): Statements in Transitional Applications</vt:lpstr>
      <vt:lpstr>AIA Indicators</vt:lpstr>
      <vt:lpstr>Application Data Sheet with AIA Statement</vt:lpstr>
      <vt:lpstr>AIA Indicator: PAIR</vt:lpstr>
      <vt:lpstr>AIA Indicator: Office Action Summary</vt:lpstr>
      <vt:lpstr>AIA Indicator: Notice of Allowability</vt:lpstr>
      <vt:lpstr>Rule 1.55(a), (b), (d), and (e):   Foreign Priority in a 35 U.S.C. 111(a) Application</vt:lpstr>
      <vt:lpstr>Rule 1.55(f):   Certified Copy of Foreign Priority Document</vt:lpstr>
      <vt:lpstr>Rule 1.55(f)-(i):  Three Ways to Satisfy the Time Limit Requirement to File the Certified Copy</vt:lpstr>
      <vt:lpstr>FITF Examiner Training</vt:lpstr>
      <vt:lpstr>Resources</vt:lpstr>
      <vt:lpstr>   Patent Fee Schedule and Micro Entity Discount</vt:lpstr>
      <vt:lpstr>Fee Setting (Effective March 19, 2013)</vt:lpstr>
      <vt:lpstr>Fee Setting Goals </vt:lpstr>
      <vt:lpstr>Comparison of Current to Final Fees: Filing through Issue</vt:lpstr>
      <vt:lpstr>Comparison of Current to Final Fees: Filing through 3rd Stage Maintenance</vt:lpstr>
      <vt:lpstr>Micro Entity Discount (Effective March 19, 2013)</vt:lpstr>
      <vt:lpstr>Micro Entity Certification Forms: Gross Income Basis</vt:lpstr>
      <vt:lpstr>Micro Entity Certification Form: Institution of Higher Education Basis</vt:lpstr>
      <vt:lpstr>AIA Help Center</vt:lpstr>
      <vt:lpstr>  Thank You</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creyes</dc:creator>
  <cp:lastModifiedBy>Pamela Rinehart</cp:lastModifiedBy>
  <cp:revision>767</cp:revision>
  <cp:lastPrinted>2013-03-18T22:10:06Z</cp:lastPrinted>
  <dcterms:created xsi:type="dcterms:W3CDTF">2012-02-03T20:35:25Z</dcterms:created>
  <dcterms:modified xsi:type="dcterms:W3CDTF">2013-04-02T22:01:18Z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0x01010098B8AB056000AF40835E236CDD7D1AFE</vt:lpwstr>
  </property>
  <property fmtid="{D5CDD505-2E9C-101B-9397-08002B2CF9AE}" pid="3" name="_NewReviewCycle">
    <vt:lpwstr/>
  </property>
</Properties>
</file>