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74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flanagan" initials="KF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532" autoAdjust="0"/>
  </p:normalViewPr>
  <p:slideViewPr>
    <p:cSldViewPr>
      <p:cViewPr varScale="1">
        <p:scale>
          <a:sx n="126" d="100"/>
          <a:sy n="126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Judges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Sheet1!$A$2:$A$11</c:f>
              <c:strCache>
                <c:ptCount val="10"/>
                <c:pt idx="0">
                  <c:v>1900</c:v>
                </c:pt>
                <c:pt idx="1">
                  <c:v>1920</c:v>
                </c:pt>
                <c:pt idx="2">
                  <c:v>1940</c:v>
                </c:pt>
                <c:pt idx="3">
                  <c:v>1960</c:v>
                </c:pt>
                <c:pt idx="4">
                  <c:v>1980</c:v>
                </c:pt>
                <c:pt idx="5">
                  <c:v>1990</c:v>
                </c:pt>
                <c:pt idx="6">
                  <c:v>2000</c:v>
                </c:pt>
                <c:pt idx="7">
                  <c:v>2010</c:v>
                </c:pt>
                <c:pt idx="8">
                  <c:v>2012</c:v>
                </c:pt>
                <c:pt idx="9">
                  <c:v>2013 Goal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13</c:v>
                </c:pt>
                <c:pt idx="5">
                  <c:v>47</c:v>
                </c:pt>
                <c:pt idx="6">
                  <c:v>68</c:v>
                </c:pt>
                <c:pt idx="7">
                  <c:v>81</c:v>
                </c:pt>
                <c:pt idx="8">
                  <c:v>163</c:v>
                </c:pt>
                <c:pt idx="9">
                  <c:v>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6"/>
        <c:axId val="4852352"/>
        <c:axId val="102878208"/>
      </c:barChart>
      <c:catAx>
        <c:axId val="485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878208"/>
        <c:crosses val="autoZero"/>
        <c:auto val="1"/>
        <c:lblAlgn val="ctr"/>
        <c:lblOffset val="100"/>
        <c:noMultiLvlLbl val="0"/>
      </c:catAx>
      <c:valAx>
        <c:axId val="10287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8523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7/5/2012</c:v>
                </c:pt>
                <c:pt idx="1">
                  <c:v>8/5/2012</c:v>
                </c:pt>
                <c:pt idx="2">
                  <c:v>9/5/2012</c:v>
                </c:pt>
                <c:pt idx="3">
                  <c:v>10/5/2012</c:v>
                </c:pt>
                <c:pt idx="4">
                  <c:v>10/16/2012</c:v>
                </c:pt>
                <c:pt idx="5">
                  <c:v>10/23/2012</c:v>
                </c:pt>
                <c:pt idx="6">
                  <c:v>10/30/2012</c:v>
                </c:pt>
                <c:pt idx="7">
                  <c:v>11/6/2012</c:v>
                </c:pt>
                <c:pt idx="8">
                  <c:v>11/13/2012</c:v>
                </c:pt>
                <c:pt idx="9">
                  <c:v>11/20/2012</c:v>
                </c:pt>
                <c:pt idx="10">
                  <c:v>11/27/2012</c:v>
                </c:pt>
                <c:pt idx="11">
                  <c:v>12/04/2012</c:v>
                </c:pt>
                <c:pt idx="12">
                  <c:v>12/11/2012</c:v>
                </c:pt>
                <c:pt idx="13">
                  <c:v>12/18/2012</c:v>
                </c:pt>
                <c:pt idx="14">
                  <c:v>12/25/2012</c:v>
                </c:pt>
                <c:pt idx="15">
                  <c:v>01/01/2013</c:v>
                </c:pt>
                <c:pt idx="16">
                  <c:v>01/08/2013</c:v>
                </c:pt>
                <c:pt idx="17">
                  <c:v>01/15/2013</c:v>
                </c:pt>
                <c:pt idx="18">
                  <c:v>01/22/2013</c:v>
                </c:pt>
                <c:pt idx="19">
                  <c:v>01/29/2013</c:v>
                </c:pt>
                <c:pt idx="20">
                  <c:v>02/05/2013</c:v>
                </c:pt>
                <c:pt idx="21">
                  <c:v>02/12/2013</c:v>
                </c:pt>
              </c:strCache>
            </c:strRef>
          </c:cat>
          <c:val>
            <c:numRef>
              <c:f>Sheet1!$B$2:$B$23</c:f>
              <c:numCache>
                <c:formatCode>#,##0</c:formatCode>
                <c:ptCount val="22"/>
                <c:pt idx="0">
                  <c:v>26807</c:v>
                </c:pt>
                <c:pt idx="1">
                  <c:v>26832</c:v>
                </c:pt>
                <c:pt idx="2">
                  <c:v>26858</c:v>
                </c:pt>
                <c:pt idx="3">
                  <c:v>26702</c:v>
                </c:pt>
                <c:pt idx="4">
                  <c:v>27029</c:v>
                </c:pt>
                <c:pt idx="5">
                  <c:v>27126</c:v>
                </c:pt>
                <c:pt idx="6">
                  <c:v>27105</c:v>
                </c:pt>
                <c:pt idx="7">
                  <c:v>26915</c:v>
                </c:pt>
                <c:pt idx="8">
                  <c:v>27051</c:v>
                </c:pt>
                <c:pt idx="9">
                  <c:v>27023</c:v>
                </c:pt>
                <c:pt idx="10">
                  <c:v>26950</c:v>
                </c:pt>
                <c:pt idx="11">
                  <c:v>26734</c:v>
                </c:pt>
                <c:pt idx="12">
                  <c:v>26894</c:v>
                </c:pt>
                <c:pt idx="13">
                  <c:v>26859</c:v>
                </c:pt>
                <c:pt idx="14">
                  <c:v>26734</c:v>
                </c:pt>
                <c:pt idx="15">
                  <c:v>26644</c:v>
                </c:pt>
                <c:pt idx="16">
                  <c:v>26786</c:v>
                </c:pt>
                <c:pt idx="17">
                  <c:v>26828</c:v>
                </c:pt>
                <c:pt idx="18">
                  <c:v>26825</c:v>
                </c:pt>
                <c:pt idx="19">
                  <c:v>26807</c:v>
                </c:pt>
                <c:pt idx="20">
                  <c:v>26664</c:v>
                </c:pt>
                <c:pt idx="21">
                  <c:v>26854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21696"/>
        <c:axId val="34635776"/>
      </c:barChart>
      <c:catAx>
        <c:axId val="34621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 i="0" baseline="0"/>
            </a:pPr>
            <a:endParaRPr lang="en-US"/>
          </a:p>
        </c:txPr>
        <c:crossAx val="34635776"/>
        <c:crosses val="autoZero"/>
        <c:auto val="0"/>
        <c:lblAlgn val="ctr"/>
        <c:lblOffset val="100"/>
        <c:noMultiLvlLbl val="0"/>
      </c:catAx>
      <c:valAx>
        <c:axId val="346357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 b="1" i="0" baseline="0"/>
            </a:pPr>
            <a:endParaRPr lang="en-US"/>
          </a:p>
        </c:txPr>
        <c:crossAx val="34621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 anchor="t" anchorCtr="0"/>
          <a:lstStyle/>
          <a:p>
            <a:pPr>
              <a:defRPr/>
            </a:pPr>
            <a:r>
              <a:rPr lang="en-US" dirty="0"/>
              <a:t>Receipts &amp; Dispositions Summary Report </a:t>
            </a:r>
            <a:r>
              <a:rPr lang="en-US" dirty="0" smtClean="0"/>
              <a:t>FY2013</a:t>
            </a:r>
            <a:endParaRPr lang="en-US" dirty="0"/>
          </a:p>
        </c:rich>
      </c:tx>
      <c:layout>
        <c:manualLayout>
          <c:xMode val="edge"/>
          <c:yMode val="edge"/>
          <c:x val="0.15278846153846154"/>
          <c:y val="1.75438596491228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661198600174976E-2"/>
          <c:y val="0.12305713708863313"/>
          <c:w val="0.94138013998250214"/>
          <c:h val="0.7406177920941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800" b="1" i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1/9/2013</c:v>
                </c:pt>
                <c:pt idx="1">
                  <c:v>1/16/2013</c:v>
                </c:pt>
                <c:pt idx="2">
                  <c:v>1/23/2013</c:v>
                </c:pt>
                <c:pt idx="3">
                  <c:v>1/30/2013</c:v>
                </c:pt>
                <c:pt idx="4">
                  <c:v>2/6/2013</c:v>
                </c:pt>
                <c:pt idx="5">
                  <c:v>2/13/2013</c:v>
                </c:pt>
                <c:pt idx="6">
                  <c:v>Average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774</c:v>
                </c:pt>
                <c:pt idx="1">
                  <c:v>797</c:v>
                </c:pt>
                <c:pt idx="2">
                  <c:v>727</c:v>
                </c:pt>
                <c:pt idx="3">
                  <c:v>956</c:v>
                </c:pt>
                <c:pt idx="4">
                  <c:v>1098</c:v>
                </c:pt>
                <c:pt idx="5">
                  <c:v>1114</c:v>
                </c:pt>
                <c:pt idx="6" formatCode="0">
                  <c:v>870</c:v>
                </c:pt>
              </c:numCache>
            </c:numRef>
          </c:val>
        </c:ser>
        <c:ser>
          <c:idx val="1"/>
          <c:order val="1"/>
          <c:tx>
            <c:strRef>
              <c:f>Sheet1!$C$10</c:f>
              <c:strCache>
                <c:ptCount val="1"/>
                <c:pt idx="0">
                  <c:v>Disposed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800" b="1" i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1/9/2013</c:v>
                </c:pt>
                <c:pt idx="1">
                  <c:v>1/16/2013</c:v>
                </c:pt>
                <c:pt idx="2">
                  <c:v>1/23/2013</c:v>
                </c:pt>
                <c:pt idx="3">
                  <c:v>1/30/2013</c:v>
                </c:pt>
                <c:pt idx="4">
                  <c:v>2/6/2013</c:v>
                </c:pt>
                <c:pt idx="5">
                  <c:v>2/13/2013</c:v>
                </c:pt>
                <c:pt idx="6">
                  <c:v>Average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883</c:v>
                </c:pt>
                <c:pt idx="1">
                  <c:v>832</c:v>
                </c:pt>
                <c:pt idx="2">
                  <c:v>710</c:v>
                </c:pt>
                <c:pt idx="3">
                  <c:v>882</c:v>
                </c:pt>
                <c:pt idx="4">
                  <c:v>1099</c:v>
                </c:pt>
                <c:pt idx="5">
                  <c:v>1119</c:v>
                </c:pt>
                <c:pt idx="6" formatCode="0">
                  <c:v>881</c:v>
                </c:pt>
              </c:numCache>
            </c:numRef>
          </c:val>
        </c:ser>
        <c:ser>
          <c:idx val="2"/>
          <c:order val="2"/>
          <c:tx>
            <c:strRef>
              <c:f>Sheet1!$D$10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Lbls>
            <c:txPr>
              <a:bodyPr/>
              <a:lstStyle/>
              <a:p>
                <a:pPr>
                  <a:defRPr sz="800" b="1" i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1/9/2013</c:v>
                </c:pt>
                <c:pt idx="1">
                  <c:v>1/16/2013</c:v>
                </c:pt>
                <c:pt idx="2">
                  <c:v>1/23/2013</c:v>
                </c:pt>
                <c:pt idx="3">
                  <c:v>1/30/2013</c:v>
                </c:pt>
                <c:pt idx="4">
                  <c:v>2/6/2013</c:v>
                </c:pt>
                <c:pt idx="5">
                  <c:v>2/13/2013</c:v>
                </c:pt>
                <c:pt idx="6">
                  <c:v>Average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109</c:v>
                </c:pt>
                <c:pt idx="1">
                  <c:v>35</c:v>
                </c:pt>
                <c:pt idx="2">
                  <c:v>-17</c:v>
                </c:pt>
                <c:pt idx="3">
                  <c:v>-74</c:v>
                </c:pt>
                <c:pt idx="4">
                  <c:v>1</c:v>
                </c:pt>
                <c:pt idx="5">
                  <c:v>5</c:v>
                </c:pt>
                <c:pt idx="6" formatCode="0">
                  <c:v>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5"/>
        <c:axId val="35114368"/>
        <c:axId val="35116160"/>
      </c:barChart>
      <c:catAx>
        <c:axId val="3511436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low"/>
        <c:txPr>
          <a:bodyPr/>
          <a:lstStyle/>
          <a:p>
            <a:pPr>
              <a:defRPr sz="800" b="1" i="0" baseline="0"/>
            </a:pPr>
            <a:endParaRPr lang="en-US"/>
          </a:p>
        </c:txPr>
        <c:crossAx val="35116160"/>
        <c:crosses val="autoZero"/>
        <c:auto val="0"/>
        <c:lblAlgn val="ctr"/>
        <c:lblOffset val="100"/>
        <c:tickLblSkip val="1"/>
        <c:noMultiLvlLbl val="0"/>
      </c:catAx>
      <c:valAx>
        <c:axId val="35116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 i="0" baseline="0"/>
            </a:pPr>
            <a:endParaRPr lang="en-US"/>
          </a:p>
        </c:txPr>
        <c:crossAx val="35114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015441819772529"/>
          <c:y val="0.89573053368328959"/>
          <c:w val="0.52399792915793786"/>
          <c:h val="9.66936292054402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22304564870564E-2"/>
          <c:y val="3.612666472246525E-2"/>
          <c:w val="0.79129741135299259"/>
          <c:h val="0.80338582677165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Receipts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mmm\-yy</c:formatCode>
                <c:ptCount val="4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961</c:v>
                </c:pt>
                <c:pt idx="1">
                  <c:v>982</c:v>
                </c:pt>
                <c:pt idx="2">
                  <c:v>988</c:v>
                </c:pt>
                <c:pt idx="3">
                  <c:v>1062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Experienced Judges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mmm\-yy</c:formatCode>
                <c:ptCount val="4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834</c:v>
                </c:pt>
                <c:pt idx="1">
                  <c:v>796</c:v>
                </c:pt>
                <c:pt idx="2">
                  <c:v>741</c:v>
                </c:pt>
                <c:pt idx="3">
                  <c:v>791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Judges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mmm\-yy</c:formatCode>
                <c:ptCount val="4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110</c:v>
                </c:pt>
                <c:pt idx="1">
                  <c:v>150</c:v>
                </c:pt>
                <c:pt idx="2">
                  <c:v>186</c:v>
                </c:pt>
                <c:pt idx="3">
                  <c:v>235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mmm\-yy</c:formatCode>
                <c:ptCount val="4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-17</c:v>
                </c:pt>
                <c:pt idx="1">
                  <c:v>-36</c:v>
                </c:pt>
                <c:pt idx="2">
                  <c:v>-61</c:v>
                </c:pt>
                <c:pt idx="3">
                  <c:v>-36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29216"/>
        <c:axId val="35130752"/>
      </c:barChart>
      <c:catAx>
        <c:axId val="351292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35130752"/>
        <c:crosses val="autoZero"/>
        <c:auto val="0"/>
        <c:lblAlgn val="ctr"/>
        <c:lblOffset val="100"/>
        <c:noMultiLvlLbl val="1"/>
      </c:catAx>
      <c:valAx>
        <c:axId val="3513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35129216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6140587206010999"/>
          <c:y val="0.29459317585301836"/>
          <c:w val="0.13859412793988987"/>
          <c:h val="0.33365315446680277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22304564870564E-2"/>
          <c:y val="3.612666472246525E-2"/>
          <c:w val="0.79129741135299259"/>
          <c:h val="0.80338582677165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Receipts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mmm\-yy</c:formatCode>
                <c:ptCount val="5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41287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817</c:v>
                </c:pt>
                <c:pt idx="1">
                  <c:v>1116</c:v>
                </c:pt>
                <c:pt idx="2">
                  <c:v>841</c:v>
                </c:pt>
                <c:pt idx="3">
                  <c:v>803</c:v>
                </c:pt>
                <c:pt idx="4">
                  <c:v>1031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Experienced Judges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mmm\-yy</c:formatCode>
                <c:ptCount val="5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41287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891</c:v>
                </c:pt>
                <c:pt idx="1">
                  <c:v>575</c:v>
                </c:pt>
                <c:pt idx="2">
                  <c:v>659</c:v>
                </c:pt>
                <c:pt idx="3">
                  <c:v>624</c:v>
                </c:pt>
                <c:pt idx="4">
                  <c:v>717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Judges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mmm\-yy</c:formatCode>
                <c:ptCount val="5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41287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235</c:v>
                </c:pt>
                <c:pt idx="1">
                  <c:v>260</c:v>
                </c:pt>
                <c:pt idx="2">
                  <c:v>310</c:v>
                </c:pt>
                <c:pt idx="3">
                  <c:v>292</c:v>
                </c:pt>
                <c:pt idx="4">
                  <c:v>366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mmm\-yy</c:formatCode>
                <c:ptCount val="5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41287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309</c:v>
                </c:pt>
                <c:pt idx="1">
                  <c:v>-281</c:v>
                </c:pt>
                <c:pt idx="2">
                  <c:v>128</c:v>
                </c:pt>
                <c:pt idx="3">
                  <c:v>113</c:v>
                </c:pt>
                <c:pt idx="4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53664"/>
        <c:axId val="37555200"/>
      </c:barChart>
      <c:catAx>
        <c:axId val="375536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37555200"/>
        <c:crosses val="autoZero"/>
        <c:auto val="0"/>
        <c:lblAlgn val="ctr"/>
        <c:lblOffset val="100"/>
        <c:noMultiLvlLbl val="1"/>
      </c:catAx>
      <c:valAx>
        <c:axId val="3755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37553664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6140587206010999"/>
          <c:y val="0.29459317585301836"/>
          <c:w val="0.13859412793988987"/>
          <c:h val="0.33365315446680277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208F8-56B6-4052-B3FD-379BF020B77A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1609A-D8DB-408E-A1FC-4888D63C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5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D5579B-3879-49E3-97D2-13521FF195AB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64FDEB-F6BA-47C5-A4E9-6FF01A65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5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1pPr>
            <a:lvl2pPr marL="757066" indent="-291179"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2pPr>
            <a:lvl3pPr marL="1164717" indent="-232943"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3pPr>
            <a:lvl4pPr marL="1630604" indent="-232943"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4pPr>
            <a:lvl5pPr marL="2096491" indent="-232943" defTabSz="941480" eaLnBrk="0" hangingPunct="0">
              <a:defRPr b="1" i="1">
                <a:solidFill>
                  <a:srgbClr val="FF0000"/>
                </a:solidFill>
                <a:latin typeface="Arial" charset="0"/>
              </a:defRPr>
            </a:lvl5pPr>
            <a:lvl6pPr marL="2562377" indent="-232943" defTabSz="94148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0000"/>
                </a:solidFill>
                <a:latin typeface="Arial" charset="0"/>
              </a:defRPr>
            </a:lvl6pPr>
            <a:lvl7pPr marL="3028264" indent="-232943" defTabSz="94148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0000"/>
                </a:solidFill>
                <a:latin typeface="Arial" charset="0"/>
              </a:defRPr>
            </a:lvl7pPr>
            <a:lvl8pPr marL="3494151" indent="-232943" defTabSz="94148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0000"/>
                </a:solidFill>
                <a:latin typeface="Arial" charset="0"/>
              </a:defRPr>
            </a:lvl8pPr>
            <a:lvl9pPr marL="3960038" indent="-232943" defTabSz="94148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3FDBF21E-6D43-4A3C-ADB9-E85E5183AAFA}" type="slidenum">
              <a:rPr lang="en-US" b="0" i="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b="0" i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 b="-30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028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 bIns="45720" anchor="t"/>
          <a:lstStyle>
            <a:lvl1pPr>
              <a:defRPr sz="1400"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11028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028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bIns="45720" anchor="t"/>
          <a:lstStyle>
            <a:lvl1pPr>
              <a:defRPr sz="1400"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109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341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1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383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143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28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91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99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992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321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 b="-30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1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accent1"/>
                </a:solidFill>
                <a:latin typeface="+mn-lt"/>
              </a:defRPr>
            </a:lvl1pPr>
          </a:lstStyle>
          <a:p>
            <a:fld id="{A8B41EDB-7E71-45F0-8547-43D8E65A9C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1101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01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accent1"/>
                </a:solidFill>
                <a:latin typeface="+mn-lt"/>
              </a:defRPr>
            </a:lvl1pPr>
          </a:lstStyle>
          <a:p>
            <a:fld id="{D19005DA-CEE5-436F-90EC-A6CF95D968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McDermott Will &amp; Emery</a:t>
            </a:r>
            <a:br>
              <a:rPr lang="en-US" dirty="0" smtClean="0"/>
            </a:br>
            <a:r>
              <a:rPr lang="en-US" dirty="0" smtClean="0"/>
              <a:t>Roundtable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James Donald Smith</a:t>
            </a:r>
            <a:endParaRPr lang="en-US" dirty="0"/>
          </a:p>
          <a:p>
            <a:r>
              <a:rPr lang="en-US" dirty="0" smtClean="0"/>
              <a:t>Chief </a:t>
            </a:r>
            <a:r>
              <a:rPr lang="en-US" dirty="0"/>
              <a:t>Administrative Patent Judge</a:t>
            </a:r>
          </a:p>
          <a:p>
            <a:r>
              <a:rPr lang="en-US" dirty="0"/>
              <a:t>Patent Trial and Appeal Board</a:t>
            </a:r>
          </a:p>
          <a:p>
            <a:r>
              <a:rPr lang="en-US" dirty="0" smtClean="0"/>
              <a:t>02/20/2013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Monthly Receipts and Dispositions – New Judge Comparison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46156"/>
              </p:ext>
            </p:extLst>
          </p:nvPr>
        </p:nvGraphicFramePr>
        <p:xfrm>
          <a:off x="685800" y="1905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7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Decisions by Type: FY2013</a:t>
            </a:r>
          </a:p>
        </p:txBody>
      </p:sp>
      <p:graphicFrame>
        <p:nvGraphicFramePr>
          <p:cNvPr id="2150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45916"/>
              </p:ext>
            </p:extLst>
          </p:nvPr>
        </p:nvGraphicFramePr>
        <p:xfrm>
          <a:off x="503238" y="1768475"/>
          <a:ext cx="8196262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Worksheet" r:id="rId3" imgW="8467657" imgH="4686300" progId="Excel.Sheet.8">
                  <p:embed/>
                </p:oleObj>
              </mc:Choice>
              <mc:Fallback>
                <p:oleObj name="Worksheet" r:id="rId3" imgW="8467657" imgH="46863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1768475"/>
                        <a:ext cx="8196262" cy="453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62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Adopting Persuasive Arguments Made in the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en-US" dirty="0"/>
              <a:t>Allow the Board to issue decisions based on arguments presented by Examiners or </a:t>
            </a:r>
            <a:r>
              <a:rPr lang="en-US" dirty="0" smtClean="0"/>
              <a:t>Appellants</a:t>
            </a:r>
            <a:endParaRPr lang="en-US" dirty="0"/>
          </a:p>
          <a:p>
            <a:pPr lvl="1"/>
            <a:r>
              <a:rPr lang="en-US" dirty="0"/>
              <a:t>Shorter decisions; disposed </a:t>
            </a:r>
            <a:r>
              <a:rPr lang="en-US" dirty="0" smtClean="0"/>
              <a:t>sooner; sometimes designated </a:t>
            </a:r>
            <a:r>
              <a:rPr lang="en-US" b="1" dirty="0" smtClean="0"/>
              <a:t>“</a:t>
            </a:r>
            <a:r>
              <a:rPr lang="en-US" b="1" i="1" dirty="0" smtClean="0"/>
              <a:t>Per Curiam</a:t>
            </a:r>
            <a:r>
              <a:rPr lang="en-US" b="1" dirty="0" smtClean="0"/>
              <a:t>”</a:t>
            </a:r>
            <a:endParaRPr lang="en-US" b="1" dirty="0"/>
          </a:p>
          <a:p>
            <a:r>
              <a:rPr lang="en-US" dirty="0"/>
              <a:t>Arguments </a:t>
            </a:r>
            <a:r>
              <a:rPr lang="en-US" dirty="0" smtClean="0"/>
              <a:t>of record must </a:t>
            </a:r>
            <a:r>
              <a:rPr lang="en-US" dirty="0"/>
              <a:t>sufficiently explain the decision</a:t>
            </a:r>
          </a:p>
          <a:p>
            <a:r>
              <a:rPr lang="en-US" dirty="0" smtClean="0"/>
              <a:t>Working with the offices </a:t>
            </a:r>
            <a:r>
              <a:rPr lang="en-US" dirty="0"/>
              <a:t>of the Under-Secretary and </a:t>
            </a:r>
            <a:r>
              <a:rPr lang="en-US" dirty="0" smtClean="0"/>
              <a:t>Solicitor, the rules were finalized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5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“Per Curiam” </a:t>
            </a:r>
            <a:r>
              <a:rPr lang="en-US" dirty="0" smtClean="0"/>
              <a:t>Short</a:t>
            </a:r>
            <a:r>
              <a:rPr lang="en-US" i="1" dirty="0" smtClean="0"/>
              <a:t> </a:t>
            </a:r>
            <a:r>
              <a:rPr lang="en-US" dirty="0" smtClean="0"/>
              <a:t>Decisions</a:t>
            </a:r>
            <a:br>
              <a:rPr lang="en-US" dirty="0" smtClean="0"/>
            </a:br>
            <a:r>
              <a:rPr lang="en-US" sz="2000" dirty="0" smtClean="0"/>
              <a:t>as of 12/04/2012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360120"/>
              </p:ext>
            </p:extLst>
          </p:nvPr>
        </p:nvGraphicFramePr>
        <p:xfrm>
          <a:off x="992188" y="2022475"/>
          <a:ext cx="7239000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Worksheet" r:id="rId4" imgW="7667557" imgH="4200457" progId="Excel.Sheet.8">
                  <p:embed/>
                </p:oleObj>
              </mc:Choice>
              <mc:Fallback>
                <p:oleObj name="Worksheet" r:id="rId4" imgW="7667557" imgH="4200457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022475"/>
                        <a:ext cx="7239000" cy="396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47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Outcomes at the Federal Circuit</a:t>
            </a:r>
          </a:p>
        </p:txBody>
      </p:sp>
      <p:graphicFrame>
        <p:nvGraphicFramePr>
          <p:cNvPr id="3" name="Content Placeholder 2" title="Outcomes at the Federal Circui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336276"/>
              </p:ext>
            </p:extLst>
          </p:nvPr>
        </p:nvGraphicFramePr>
        <p:xfrm>
          <a:off x="990600" y="2133600"/>
          <a:ext cx="7315200" cy="404187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13068"/>
                <a:gridCol w="1829508"/>
                <a:gridCol w="2130118"/>
                <a:gridCol w="1642506"/>
              </a:tblGrid>
              <a:tr h="762002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FY2012</a:t>
                      </a:r>
                      <a:endParaRPr lang="en-US" sz="1800" b="0" i="0" u="none" strike="noStrike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FY2013 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(to date)</a:t>
                      </a:r>
                      <a:endParaRPr lang="en-US" sz="1800" b="0" i="0" u="none" strike="noStrike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Affirmances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Reversals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Remands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Dismissals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2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Corps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explore collaboration opportunities</a:t>
            </a:r>
          </a:p>
          <a:p>
            <a:r>
              <a:rPr lang="en-US" dirty="0" smtClean="0"/>
              <a:t>Additional Examiner interviews during prosecution</a:t>
            </a:r>
          </a:p>
          <a:p>
            <a:r>
              <a:rPr lang="en-US" dirty="0" smtClean="0"/>
              <a:t>Additional Examiner review of after-final amendments before coming to the Board</a:t>
            </a:r>
          </a:p>
          <a:p>
            <a:pPr marL="0" indent="0">
              <a:buNone/>
            </a:pPr>
            <a:r>
              <a:rPr lang="en-US" dirty="0" smtClean="0"/>
              <a:t>   (on-going)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established to increase designation of precedential and informative decisions</a:t>
            </a:r>
          </a:p>
          <a:p>
            <a:r>
              <a:rPr lang="en-US" dirty="0" smtClean="0"/>
              <a:t>Also will post informative orders from AIA proceedings</a:t>
            </a:r>
          </a:p>
          <a:p>
            <a:r>
              <a:rPr lang="en-US" dirty="0" smtClean="0"/>
              <a:t>Looking at optimizing manner of posting on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272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Since October 2011</a:t>
            </a:r>
          </a:p>
          <a:p>
            <a:pPr lvl="1"/>
            <a:r>
              <a:rPr lang="en-US" dirty="0" smtClean="0"/>
              <a:t>Reviewed nearly 1,200 applicant records</a:t>
            </a:r>
          </a:p>
          <a:p>
            <a:pPr lvl="1"/>
            <a:r>
              <a:rPr lang="en-US" dirty="0" smtClean="0"/>
              <a:t>Interviewed nearly 200 candidates</a:t>
            </a:r>
          </a:p>
          <a:p>
            <a:pPr lvl="1"/>
            <a:r>
              <a:rPr lang="en-US" dirty="0" smtClean="0"/>
              <a:t>Selected 80 highly qualified candidates to become new Judges</a:t>
            </a:r>
          </a:p>
          <a:p>
            <a:pPr lvl="1"/>
            <a:r>
              <a:rPr lang="en-US" dirty="0"/>
              <a:t>We stand at </a:t>
            </a:r>
            <a:r>
              <a:rPr lang="en-US" dirty="0" smtClean="0"/>
              <a:t>163 </a:t>
            </a:r>
            <a:r>
              <a:rPr lang="en-US" dirty="0"/>
              <a:t>Judges as of </a:t>
            </a:r>
            <a:r>
              <a:rPr lang="en-US" dirty="0" smtClean="0"/>
              <a:t>January </a:t>
            </a:r>
            <a:r>
              <a:rPr lang="en-US" dirty="0" smtClean="0"/>
              <a:t>28</a:t>
            </a:r>
            <a:r>
              <a:rPr lang="en-US" dirty="0" smtClean="0"/>
              <a:t>, </a:t>
            </a:r>
            <a:r>
              <a:rPr lang="en-US" dirty="0" smtClean="0"/>
              <a:t>2013.</a:t>
            </a:r>
            <a:endParaRPr lang="en-US" dirty="0"/>
          </a:p>
          <a:p>
            <a:r>
              <a:rPr lang="en-US" dirty="0"/>
              <a:t>Opportunities at Detroit/Denver/Dallas/Silicon Valley Satellite Offices </a:t>
            </a:r>
          </a:p>
          <a:p>
            <a:pPr lvl="1"/>
            <a:r>
              <a:rPr lang="en-US" dirty="0"/>
              <a:t>Selecting candidates from previous postings now</a:t>
            </a:r>
          </a:p>
          <a:p>
            <a:pPr lvl="1"/>
            <a:r>
              <a:rPr lang="en-US" dirty="0"/>
              <a:t>New advertisements </a:t>
            </a:r>
            <a:r>
              <a:rPr lang="en-US" dirty="0" smtClean="0"/>
              <a:t>have been </a:t>
            </a:r>
            <a:r>
              <a:rPr lang="en-US" dirty="0" smtClean="0"/>
              <a:t>posted</a:t>
            </a:r>
            <a:endParaRPr lang="en-US" dirty="0" smtClean="0"/>
          </a:p>
          <a:p>
            <a:r>
              <a:rPr lang="en-US" dirty="0" smtClean="0"/>
              <a:t>Goal for FY2013</a:t>
            </a:r>
            <a:r>
              <a:rPr lang="en-US" dirty="0"/>
              <a:t> </a:t>
            </a:r>
            <a:r>
              <a:rPr lang="en-US" dirty="0" smtClean="0"/>
              <a:t>- add 60 judges.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4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Hiring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Selectees have come from the following:</a:t>
            </a:r>
          </a:p>
          <a:p>
            <a:pPr lvl="1"/>
            <a:r>
              <a:rPr lang="en-US" dirty="0" smtClean="0"/>
              <a:t>USPTO Patent Examining Corps, Office of the General Counsel, and the PTAB</a:t>
            </a:r>
          </a:p>
          <a:p>
            <a:pPr lvl="1"/>
            <a:r>
              <a:rPr lang="en-US" dirty="0" smtClean="0"/>
              <a:t>International Trade Commission and Department of Justice</a:t>
            </a:r>
          </a:p>
          <a:p>
            <a:pPr lvl="1"/>
            <a:r>
              <a:rPr lang="en-US" dirty="0"/>
              <a:t>Private </a:t>
            </a:r>
            <a:r>
              <a:rPr lang="en-US" dirty="0" smtClean="0"/>
              <a:t>Practice (solo </a:t>
            </a:r>
            <a:r>
              <a:rPr lang="en-US" dirty="0"/>
              <a:t>to </a:t>
            </a:r>
            <a:r>
              <a:rPr lang="en-US" dirty="0" smtClean="0"/>
              <a:t>huge)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types </a:t>
            </a:r>
            <a:r>
              <a:rPr lang="en-US" dirty="0" smtClean="0"/>
              <a:t>of 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of the Board </a:t>
            </a:r>
            <a:br>
              <a:rPr lang="en-US" dirty="0" smtClean="0"/>
            </a:br>
            <a:r>
              <a:rPr lang="en-US" sz="2800" dirty="0" smtClean="0"/>
              <a:t>(as of </a:t>
            </a:r>
            <a:r>
              <a:rPr lang="en-US" sz="2800" dirty="0" smtClean="0"/>
              <a:t>01/28/2013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823311"/>
              </p:ext>
            </p:extLst>
          </p:nvPr>
        </p:nvGraphicFramePr>
        <p:xfrm>
          <a:off x="685800" y="1905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52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Backlog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Growth of the Backlog has been halted:</a:t>
            </a:r>
          </a:p>
          <a:p>
            <a:pPr lvl="1"/>
            <a:r>
              <a:rPr lang="en-US" dirty="0" smtClean="0"/>
              <a:t>Overall, for the last 4 months, more decisions issued than new appeals received</a:t>
            </a:r>
          </a:p>
          <a:p>
            <a:pPr lvl="1"/>
            <a:r>
              <a:rPr lang="en-US" dirty="0" smtClean="0"/>
              <a:t>Encouraging (for now)</a:t>
            </a:r>
          </a:p>
          <a:p>
            <a:r>
              <a:rPr lang="en-US" dirty="0" smtClean="0"/>
              <a:t>Benefiting from  numerous factors</a:t>
            </a:r>
          </a:p>
          <a:p>
            <a:pPr lvl="1"/>
            <a:r>
              <a:rPr lang="en-US" dirty="0" smtClean="0"/>
              <a:t>Successful hiring in FY2012 that needs to continue in FY2013</a:t>
            </a:r>
          </a:p>
          <a:p>
            <a:pPr lvl="1"/>
            <a:r>
              <a:rPr lang="en-US" dirty="0" smtClean="0"/>
              <a:t>Somewhat lower end-of-year intake for FY2012 and beginning of FY 2013</a:t>
            </a:r>
          </a:p>
          <a:p>
            <a:pPr lvl="1"/>
            <a:r>
              <a:rPr lang="en-US" dirty="0" smtClean="0"/>
              <a:t>Extraordinary efforts by current Judges</a:t>
            </a:r>
          </a:p>
          <a:p>
            <a:r>
              <a:rPr lang="en-US" dirty="0" smtClean="0"/>
              <a:t>Trend can still be reversed if ex parte appeal intake and AIA intake grow faster than new hires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5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Backlog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831360"/>
              </p:ext>
            </p:extLst>
          </p:nvPr>
        </p:nvGraphicFramePr>
        <p:xfrm>
          <a:off x="152400" y="18288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7851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PTAB </a:t>
            </a:r>
            <a:r>
              <a:rPr lang="en-US" dirty="0"/>
              <a:t>Receipts and Dispositions</a:t>
            </a:r>
            <a:br>
              <a:rPr lang="en-US" dirty="0"/>
            </a:br>
            <a:r>
              <a:rPr lang="en-US" sz="2000" dirty="0" smtClean="0"/>
              <a:t>Past Month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786238"/>
              </p:ext>
            </p:extLst>
          </p:nvPr>
        </p:nvGraphicFramePr>
        <p:xfrm>
          <a:off x="914400" y="1905000"/>
          <a:ext cx="7619999" cy="449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225"/>
                <a:gridCol w="2053258"/>
                <a:gridCol w="2053258"/>
                <a:gridCol w="2053258"/>
              </a:tblGrid>
              <a:tr h="45951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PTAB Receipts </a:t>
                      </a:r>
                      <a:r>
                        <a:rPr lang="en-US" sz="1800" u="none" strike="noStrike" dirty="0">
                          <a:effectLst/>
                        </a:rPr>
                        <a:t>and Dispositions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8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Period: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01/12/2013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thru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02/12/2013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Discipline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# </a:t>
                      </a:r>
                      <a:r>
                        <a:rPr lang="en-US" sz="1100" b="1" u="none" strike="noStrike" dirty="0" smtClean="0">
                          <a:effectLst/>
                        </a:rPr>
                        <a:t>Cases Received</a:t>
                      </a:r>
                      <a:endParaRPr lang="en-US" sz="11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# </a:t>
                      </a:r>
                      <a:r>
                        <a:rPr lang="en-US" sz="1100" b="1" u="none" strike="noStrike" dirty="0" smtClean="0">
                          <a:effectLst/>
                        </a:rPr>
                        <a:t>Cases Disposed</a:t>
                      </a:r>
                      <a:endParaRPr lang="en-US" sz="11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effectLst/>
                        </a:rPr>
                        <a:t>Difference (Disposed minus Received)</a:t>
                      </a:r>
                      <a:endParaRPr lang="en-US" sz="11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Biotech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69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-6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Business Methods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94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16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Chemical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162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179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17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Contested Cases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-13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Design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-3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Electrical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495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432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-63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Mechanical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254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311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***Totals***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1114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1119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5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83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PTAB Receipts and Dispositions</a:t>
            </a:r>
            <a:br>
              <a:rPr lang="en-US" dirty="0" smtClean="0"/>
            </a:br>
            <a:r>
              <a:rPr lang="en-US" sz="2000" dirty="0" smtClean="0"/>
              <a:t>Weekly: </a:t>
            </a:r>
            <a:r>
              <a:rPr lang="en-US" sz="2000" dirty="0" smtClean="0"/>
              <a:t>01/09/2013 through 02/13/2013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506681"/>
              </p:ext>
            </p:extLst>
          </p:nvPr>
        </p:nvGraphicFramePr>
        <p:xfrm>
          <a:off x="0" y="1676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529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Monthly Receipts and Dispositions – New Judge Comparison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182167"/>
              </p:ext>
            </p:extLst>
          </p:nvPr>
        </p:nvGraphicFramePr>
        <p:xfrm>
          <a:off x="685800" y="1905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081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PTO2">
  <a:themeElements>
    <a:clrScheme name="1_USPTO_campus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273C56"/>
      </a:accent1>
      <a:accent2>
        <a:srgbClr val="800000"/>
      </a:accent2>
      <a:accent3>
        <a:srgbClr val="FFFFFF"/>
      </a:accent3>
      <a:accent4>
        <a:srgbClr val="000000"/>
      </a:accent4>
      <a:accent5>
        <a:srgbClr val="ACAFB4"/>
      </a:accent5>
      <a:accent6>
        <a:srgbClr val="730000"/>
      </a:accent6>
      <a:hlink>
        <a:srgbClr val="0000CC"/>
      </a:hlink>
      <a:folHlink>
        <a:srgbClr val="336699"/>
      </a:folHlink>
    </a:clrScheme>
    <a:fontScheme name="1_USPTO_campu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USPTO_campus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273C56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ACAFB4"/>
        </a:accent5>
        <a:accent6>
          <a:srgbClr val="730000"/>
        </a:accent6>
        <a:hlink>
          <a:srgbClr val="0000CC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USPTO2</Template>
  <TotalTime>2230</TotalTime>
  <Words>455</Words>
  <Application>Microsoft Office PowerPoint</Application>
  <PresentationFormat>On-screen Show (4:3)</PresentationFormat>
  <Paragraphs>121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USPTO2</vt:lpstr>
      <vt:lpstr>Microsoft Excel 97-2003 Worksheet</vt:lpstr>
      <vt:lpstr>Worksheet</vt:lpstr>
      <vt:lpstr>McDermott Will &amp; Emery Roundtable</vt:lpstr>
      <vt:lpstr>Hiring</vt:lpstr>
      <vt:lpstr>Board Hiring</vt:lpstr>
      <vt:lpstr>Members of the Board  (as of 01/28/2013)</vt:lpstr>
      <vt:lpstr>Board Backlog</vt:lpstr>
      <vt:lpstr>Board Backlog</vt:lpstr>
      <vt:lpstr>PTAB Receipts and Dispositions Past Month</vt:lpstr>
      <vt:lpstr>PTAB Receipts and Dispositions Weekly: 01/09/2013 through 02/13/2013</vt:lpstr>
      <vt:lpstr>Monthly Receipts and Dispositions – New Judge Comparison</vt:lpstr>
      <vt:lpstr>Monthly Receipts and Dispositions – New Judge Comparison</vt:lpstr>
      <vt:lpstr>Decisions by Type: FY2013</vt:lpstr>
      <vt:lpstr>Decisions Adopting Persuasive Arguments Made in the Record</vt:lpstr>
      <vt:lpstr>“Per Curiam” Short Decisions as of 12/04/2012</vt:lpstr>
      <vt:lpstr>Outcomes at the Federal Circuit</vt:lpstr>
      <vt:lpstr>Patent Corps Collaboration</vt:lpstr>
      <vt:lpstr>Published Opinions</vt:lpstr>
    </vt:vector>
  </TitlesOfParts>
  <Company>U.S. Patent and Trademark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PPAC</dc:title>
  <dc:creator>Kurt J. Brown</dc:creator>
  <cp:lastModifiedBy>kflanagan</cp:lastModifiedBy>
  <cp:revision>136</cp:revision>
  <cp:lastPrinted>2013-01-10T22:55:10Z</cp:lastPrinted>
  <dcterms:created xsi:type="dcterms:W3CDTF">2012-01-19T15:45:00Z</dcterms:created>
  <dcterms:modified xsi:type="dcterms:W3CDTF">2013-02-19T22:37:04Z</dcterms:modified>
</cp:coreProperties>
</file>