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5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7DEDD-2BFB-428F-88AF-C07CC9CA21A8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8A9F2-6235-4153-BBEF-DB31DDE57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4F8CC-AA1B-43EA-AF96-6A893FA640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3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4F8CC-AA1B-43EA-AF96-6A893FA640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3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028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11028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t"/>
          <a:lstStyle>
            <a:lvl1pPr>
              <a:defRPr sz="1400"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11028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bIns="45720" anchor="t"/>
          <a:lstStyle>
            <a:lvl1pPr>
              <a:defRPr sz="1400"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87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807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485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524000"/>
          </a:xfrm>
        </p:spPr>
        <p:txBody>
          <a:bodyPr anchor="t"/>
          <a:lstStyle>
            <a:lvl1pPr algn="ctr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4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411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251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928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118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50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206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491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624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 b="-305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1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A8B41EDB-7E71-45F0-8547-43D8E65A9C2C}" type="datetimeFigureOut">
              <a:rPr lang="en-US" smtClean="0">
                <a:solidFill>
                  <a:srgbClr val="273C56"/>
                </a:solidFill>
              </a:rPr>
              <a:pPr/>
              <a:t>8/15/2014</a:t>
            </a:fld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1101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>
              <a:solidFill>
                <a:srgbClr val="273C56"/>
              </a:solidFill>
            </a:endParaRPr>
          </a:p>
        </p:txBody>
      </p:sp>
      <p:sp>
        <p:nvSpPr>
          <p:cNvPr id="1101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accent1"/>
                </a:solidFill>
                <a:latin typeface="+mn-lt"/>
              </a:defRPr>
            </a:lvl1pPr>
          </a:lstStyle>
          <a:p>
            <a:fld id="{D19005DA-CEE5-436F-90EC-A6CF95D96852}" type="slidenum">
              <a:rPr lang="en-US" smtClean="0">
                <a:solidFill>
                  <a:srgbClr val="273C56"/>
                </a:solidFill>
              </a:rPr>
              <a:pPr/>
              <a:t>‹#›</a:t>
            </a:fld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8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324600" cy="914400"/>
          </a:xfrm>
          <a:noFill/>
          <a:effectLst/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Major Differences between IPR, PGR, and CBM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972041"/>
              </p:ext>
            </p:extLst>
          </p:nvPr>
        </p:nvGraphicFramePr>
        <p:xfrm>
          <a:off x="76201" y="1600200"/>
          <a:ext cx="8991598" cy="523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994"/>
                <a:gridCol w="2297643"/>
                <a:gridCol w="1961803"/>
                <a:gridCol w="2043545"/>
                <a:gridCol w="1389613"/>
              </a:tblGrid>
              <a:tr h="623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ootlight MT Light" pitchFamily="18" charset="0"/>
                        </a:rPr>
                        <a:t>Inter Partes</a:t>
                      </a:r>
                      <a:r>
                        <a:rPr lang="en-US" sz="1200" baseline="0" dirty="0" smtClean="0">
                          <a:latin typeface="Footlight MT Light" pitchFamily="18" charset="0"/>
                        </a:rPr>
                        <a:t> Review (IPR)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ootlight MT Light" pitchFamily="18" charset="0"/>
                        </a:rPr>
                        <a:t>Petitioner</a:t>
                      </a:r>
                      <a:endParaRPr lang="en-US" sz="12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ootlight MT Light" pitchFamily="18" charset="0"/>
                        </a:rPr>
                        <a:t>Estoppel</a:t>
                      </a:r>
                      <a:endParaRPr lang="en-US" sz="12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Footlight MT Light" pitchFamily="18" charset="0"/>
                        </a:rPr>
                        <a:t>Standard</a:t>
                      </a:r>
                      <a:endParaRPr lang="en-US" sz="12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Footlight MT Light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Footlight MT Light" pitchFamily="18" charset="0"/>
                        </a:rPr>
                        <a:t>Basis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</a:tr>
              <a:tr h="1492569">
                <a:tc>
                  <a:txBody>
                    <a:bodyPr/>
                    <a:lstStyle/>
                    <a:p>
                      <a:pPr lvl="0" algn="ctr"/>
                      <a:r>
                        <a:rPr lang="en-US" sz="1100" baseline="0" dirty="0" smtClean="0">
                          <a:latin typeface="Footlight MT Light" pitchFamily="18" charset="0"/>
                        </a:rPr>
                        <a:t>Post Grant Review (PGR)</a:t>
                      </a:r>
                      <a:endParaRPr lang="en-US" sz="1100" b="1" baseline="0" dirty="0" smtClean="0"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Person who is not the patent owner and has not previously filed a civil action challenging the validity of a claim of the patent</a:t>
                      </a:r>
                    </a:p>
                    <a:p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Must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identify all real parties in interest</a:t>
                      </a:r>
                    </a:p>
                    <a:p>
                      <a:r>
                        <a:rPr lang="en-US" sz="1050" dirty="0" smtClean="0">
                          <a:latin typeface="Footlight MT Light" pitchFamily="18" charset="0"/>
                        </a:rPr>
                        <a:t> 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Raised or reasonably could have raised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Applied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to subsequent USPTO/district court/ITC action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Footlight MT Light" pitchFamily="18" charset="0"/>
                        </a:rPr>
                        <a:t>More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likely than not</a:t>
                      </a:r>
                    </a:p>
                    <a:p>
                      <a:r>
                        <a:rPr lang="en-US" sz="1050" baseline="0" dirty="0" smtClean="0">
                          <a:latin typeface="Footlight MT Light" pitchFamily="18" charset="0"/>
                        </a:rPr>
                        <a:t>OR</a:t>
                      </a:r>
                    </a:p>
                    <a:p>
                      <a:r>
                        <a:rPr lang="en-US" sz="1050" baseline="0" dirty="0" smtClean="0">
                          <a:latin typeface="Footlight MT Light" pitchFamily="18" charset="0"/>
                        </a:rPr>
                        <a:t>Novel or unsettled legal question important to other patents/</a:t>
                      </a:r>
                      <a:br>
                        <a:rPr lang="en-US" sz="1050" baseline="0" dirty="0" smtClean="0">
                          <a:latin typeface="Footlight MT Light" pitchFamily="18" charset="0"/>
                        </a:rPr>
                      </a:b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applications </a:t>
                      </a: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Footlight MT Light" pitchFamily="18" charset="0"/>
                        </a:rPr>
                        <a:t>101, 102, 103, 112,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double patenting but not best mode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</a:tr>
              <a:tr h="1808381">
                <a:tc>
                  <a:txBody>
                    <a:bodyPr/>
                    <a:lstStyle/>
                    <a:p>
                      <a:pPr lvl="0" algn="ctr"/>
                      <a:r>
                        <a:rPr lang="en-US" sz="1100" dirty="0" smtClean="0">
                          <a:latin typeface="Footlight MT Light" pitchFamily="18" charset="0"/>
                        </a:rPr>
                        <a:t>Inter Partes</a:t>
                      </a:r>
                      <a:r>
                        <a:rPr lang="en-US" sz="1100" baseline="0" dirty="0" smtClean="0">
                          <a:latin typeface="Footlight MT Light" pitchFamily="18" charset="0"/>
                        </a:rPr>
                        <a:t> Review (IPR)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Person who is not the patent owner, has not previously filed a civil action challenging the validity of a claim of the patent, and has not been served with a complaint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alleging infringement of the patent more than 1 year prior (exception for joinder)</a:t>
                      </a:r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Must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identify all real parties in interest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Raised or reasonably could have raised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Applied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to subsequent USPTO/district court/ITC action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  <a:p>
                      <a:endParaRPr lang="en-US" sz="1050" dirty="0"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Footlight MT Light" pitchFamily="18" charset="0"/>
                        </a:rPr>
                        <a:t>Reasonable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likelihood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r>
                        <a:rPr lang="en-US" sz="1050" dirty="0" smtClean="0">
                          <a:latin typeface="Footlight MT Light" pitchFamily="18" charset="0"/>
                        </a:rPr>
                        <a:t>102 and 103 based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on patents and printed publications</a:t>
                      </a:r>
                    </a:p>
                    <a:p>
                      <a:endParaRPr lang="en-US" sz="1050" baseline="0" dirty="0" smtClean="0">
                        <a:latin typeface="Footlight MT Light" pitchFamily="18" charset="0"/>
                      </a:endParaRPr>
                    </a:p>
                    <a:p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</a:tr>
              <a:tr h="1180689">
                <a:tc>
                  <a:txBody>
                    <a:bodyPr/>
                    <a:lstStyle/>
                    <a:p>
                      <a:pPr lvl="0" algn="ctr"/>
                      <a:r>
                        <a:rPr lang="en-US" sz="1100" baseline="0" dirty="0" smtClean="0">
                          <a:latin typeface="Footlight MT Light" pitchFamily="18" charset="0"/>
                        </a:rPr>
                        <a:t>Covered Business Method (CBM)</a:t>
                      </a:r>
                      <a:endParaRPr lang="en-US" sz="1100" b="1" baseline="0" dirty="0" smtClean="0"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Must be sued or charged with infringement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Financial product or service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Excludes technological inventions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Must identify all real parties in interest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Office—raised or reasonably could have raised</a:t>
                      </a:r>
                    </a:p>
                    <a:p>
                      <a:pPr marL="171450" indent="-171450" algn="l">
                        <a:buFont typeface="Arial" pitchFamily="34" charset="0"/>
                        <a:buChar char="•"/>
                      </a:pPr>
                      <a:r>
                        <a:rPr lang="en-US" sz="1050" dirty="0" smtClean="0">
                          <a:latin typeface="Footlight MT Light" pitchFamily="18" charset="0"/>
                        </a:rPr>
                        <a:t>Court-raised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Footlight MT Light" pitchFamily="18" charset="0"/>
                        </a:rPr>
                        <a:t>Same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as PGR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>
                        <a:latin typeface="Footlight MT Light" pitchFamily="18" charset="0"/>
                      </a:endParaRPr>
                    </a:p>
                    <a:p>
                      <a:pPr algn="ctr"/>
                      <a:r>
                        <a:rPr lang="en-US" sz="1050" dirty="0" smtClean="0">
                          <a:latin typeface="Footlight MT Light" pitchFamily="18" charset="0"/>
                        </a:rPr>
                        <a:t>Same</a:t>
                      </a:r>
                      <a:r>
                        <a:rPr lang="en-US" sz="1050" baseline="0" dirty="0" smtClean="0">
                          <a:latin typeface="Footlight MT Light" pitchFamily="18" charset="0"/>
                        </a:rPr>
                        <a:t> as PGR (some 102 differences)</a:t>
                      </a:r>
                      <a:endParaRPr lang="en-US" sz="105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172200" cy="990600"/>
          </a:xfrm>
          <a:noFill/>
          <a:ln>
            <a:noFill/>
          </a:ln>
          <a:effectLst/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Major Differences between IPR, PGR, and CBM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611413"/>
              </p:ext>
            </p:extLst>
          </p:nvPr>
        </p:nvGraphicFramePr>
        <p:xfrm>
          <a:off x="76200" y="1600200"/>
          <a:ext cx="8991600" cy="5154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364"/>
                <a:gridCol w="2414412"/>
                <a:gridCol w="2414412"/>
                <a:gridCol w="2414412"/>
              </a:tblGrid>
              <a:tr h="3787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ootlight MT Light" pitchFamily="18" charset="0"/>
                        </a:rPr>
                        <a:t>Proceeding</a:t>
                      </a:r>
                      <a:endParaRPr lang="en-US" sz="18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ootlight MT Light" pitchFamily="18" charset="0"/>
                        </a:rPr>
                        <a:t>Available</a:t>
                      </a:r>
                      <a:endParaRPr lang="en-US" sz="18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ootlight MT Light" pitchFamily="18" charset="0"/>
                        </a:rPr>
                        <a:t>Applicable</a:t>
                      </a:r>
                      <a:endParaRPr lang="en-US" sz="18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ootlight MT Light" pitchFamily="18" charset="0"/>
                        </a:rPr>
                        <a:t>Timing</a:t>
                      </a:r>
                      <a:endParaRPr lang="en-US" sz="18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14718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ootlight MT Light" pitchFamily="18" charset="0"/>
                        </a:rPr>
                        <a:t>Post Grant Review (PGR)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ootlight MT Light" pitchFamily="18" charset="0"/>
                        </a:rPr>
                        <a:t>From</a:t>
                      </a:r>
                      <a:r>
                        <a:rPr lang="en-US" sz="1800" baseline="0" dirty="0" smtClean="0">
                          <a:latin typeface="Footlight MT Light" pitchFamily="18" charset="0"/>
                        </a:rPr>
                        <a:t> p</a:t>
                      </a:r>
                      <a:r>
                        <a:rPr lang="en-US" sz="1800" dirty="0" smtClean="0">
                          <a:latin typeface="Footlight MT Light" pitchFamily="18" charset="0"/>
                        </a:rPr>
                        <a:t>atent grant to 9 months after patent grant or reissue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ootlight MT Light" pitchFamily="18" charset="0"/>
                        </a:rPr>
                        <a:t>Patent issued under </a:t>
                      </a:r>
                      <a:br>
                        <a:rPr lang="en-US" sz="1800" dirty="0" smtClean="0">
                          <a:latin typeface="Footlight MT Light" pitchFamily="18" charset="0"/>
                        </a:rPr>
                      </a:br>
                      <a:r>
                        <a:rPr lang="en-US" sz="1800" dirty="0" smtClean="0">
                          <a:latin typeface="Footlight MT Light" pitchFamily="18" charset="0"/>
                        </a:rPr>
                        <a:t>first-inventor-to-file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Footlight MT Light" pitchFamily="18" charset="0"/>
                        </a:rPr>
                        <a:t>Must be completed within</a:t>
                      </a:r>
                      <a:r>
                        <a:rPr lang="en-US" sz="1800" baseline="0" dirty="0" smtClean="0">
                          <a:latin typeface="Footlight MT Light" pitchFamily="18" charset="0"/>
                        </a:rPr>
                        <a:t> 12 months from institution, with 6 months good cause exception possible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</a:tr>
              <a:tr h="2023800">
                <a:tc>
                  <a:txBody>
                    <a:bodyPr/>
                    <a:lstStyle/>
                    <a:p>
                      <a:endParaRPr lang="en-US" sz="1800" dirty="0" smtClean="0">
                        <a:latin typeface="Footlight MT Light" pitchFamily="18" charset="0"/>
                      </a:endParaRPr>
                    </a:p>
                    <a:p>
                      <a:endParaRPr lang="en-US" sz="1800" dirty="0" smtClean="0">
                        <a:latin typeface="Footlight MT Light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Footlight MT Light" pitchFamily="18" charset="0"/>
                        </a:rPr>
                        <a:t>Inter Partes</a:t>
                      </a:r>
                      <a:r>
                        <a:rPr lang="en-US" sz="1800" baseline="0" dirty="0" smtClean="0">
                          <a:latin typeface="Footlight MT Light" pitchFamily="18" charset="0"/>
                        </a:rPr>
                        <a:t> Review (IPR)</a:t>
                      </a:r>
                    </a:p>
                    <a:p>
                      <a:endParaRPr lang="en-US" sz="1800" baseline="0" dirty="0" smtClean="0">
                        <a:latin typeface="Footlight MT Light" pitchFamily="18" charset="0"/>
                      </a:endParaRPr>
                    </a:p>
                    <a:p>
                      <a:endParaRPr lang="en-US" sz="1800" baseline="0" dirty="0" smtClean="0">
                        <a:latin typeface="Footlight MT Light" pitchFamily="18" charset="0"/>
                      </a:endParaRPr>
                    </a:p>
                    <a:p>
                      <a:endParaRPr lang="en-US" sz="1800" b="1" baseline="0" dirty="0" smtClean="0"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For first-inventor-to-file, from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the l</a:t>
                      </a:r>
                      <a:r>
                        <a:rPr lang="en-US" sz="1400" dirty="0" smtClean="0">
                          <a:latin typeface="Footlight MT Light" pitchFamily="18" charset="0"/>
                        </a:rPr>
                        <a:t>ater of: (i) 9 months after patent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Footlight MT Light" pitchFamily="18" charset="0"/>
                        </a:rPr>
                        <a:t>grant or reissue; or (ii) the date of termination of any post grant review of the patent.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For first-to-invent, available after grant or reissue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(technical amendment)</a:t>
                      </a:r>
                      <a:endParaRPr lang="en-US" sz="1400" dirty="0" smtClean="0">
                        <a:latin typeface="Footlight MT Ligh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Patent issued under</a:t>
                      </a:r>
                      <a:br>
                        <a:rPr lang="en-US" sz="1400" dirty="0" smtClean="0">
                          <a:latin typeface="Footlight MT Light" pitchFamily="18" charset="0"/>
                        </a:rPr>
                      </a:br>
                      <a:r>
                        <a:rPr lang="en-US" sz="1400" dirty="0" smtClean="0">
                          <a:latin typeface="Footlight MT Light" pitchFamily="18" charset="0"/>
                        </a:rPr>
                        <a:t>first-to-invent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or </a:t>
                      </a:r>
                      <a:br>
                        <a:rPr lang="en-US" sz="1400" baseline="0" dirty="0" smtClean="0">
                          <a:latin typeface="Footlight MT Light" pitchFamily="18" charset="0"/>
                        </a:rPr>
                      </a:b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first-inventor-to-file</a:t>
                      </a:r>
                      <a:endParaRPr lang="en-US" sz="1400" dirty="0" smtClean="0">
                        <a:latin typeface="Footlight MT Light" pitchFamily="18" charset="0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Footlight MT Light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Must be completed within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12 months from institution, with 6 months good cause exception possible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B0F0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</a:tr>
              <a:tr h="1230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Footlight MT Light" pitchFamily="18" charset="0"/>
                        </a:rPr>
                        <a:t>Covered</a:t>
                      </a:r>
                      <a:r>
                        <a:rPr lang="en-US" baseline="0" dirty="0" smtClean="0">
                          <a:latin typeface="Footlight MT Light" pitchFamily="18" charset="0"/>
                        </a:rPr>
                        <a:t> Business Method (CBM)</a:t>
                      </a:r>
                      <a:endParaRPr lang="en-US" dirty="0">
                        <a:solidFill>
                          <a:schemeClr val="accent4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Available 9/16/12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(for first-inventor-to-file only after PGR not available or completed)</a:t>
                      </a:r>
                      <a:endParaRPr lang="en-US" sz="1400" dirty="0" smtClean="0"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Footlight MT Light" pitchFamily="18" charset="0"/>
                        </a:rPr>
                        <a:t>Patents issued under first-to-invent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and</a:t>
                      </a:r>
                      <a:br>
                        <a:rPr lang="en-US" sz="1400" baseline="0" dirty="0" smtClean="0">
                          <a:latin typeface="Footlight MT Light" pitchFamily="18" charset="0"/>
                        </a:rPr>
                      </a:b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first-inventor-to-file</a:t>
                      </a:r>
                      <a:endParaRPr lang="en-US" sz="14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Footlight MT Light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Footlight MT Light" pitchFamily="18" charset="0"/>
                        </a:rPr>
                        <a:t>Must be completed within</a:t>
                      </a:r>
                      <a:r>
                        <a:rPr lang="en-US" sz="1400" baseline="0" dirty="0" smtClean="0">
                          <a:latin typeface="Footlight MT Light" pitchFamily="18" charset="0"/>
                        </a:rPr>
                        <a:t> 12 months from institution, with 6 months good cause exception possible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Footlight MT Ligh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</p:spPr>
        <p:txBody>
          <a:bodyPr/>
          <a:lstStyle/>
          <a:p>
            <a:endParaRPr lang="en-US" dirty="0">
              <a:solidFill>
                <a:srgbClr val="273C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PTO2">
  <a:themeElements>
    <a:clrScheme name="1_USPTO_campus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273C56"/>
      </a:accent1>
      <a:accent2>
        <a:srgbClr val="800000"/>
      </a:accent2>
      <a:accent3>
        <a:srgbClr val="FFFFFF"/>
      </a:accent3>
      <a:accent4>
        <a:srgbClr val="000000"/>
      </a:accent4>
      <a:accent5>
        <a:srgbClr val="ACAFB4"/>
      </a:accent5>
      <a:accent6>
        <a:srgbClr val="730000"/>
      </a:accent6>
      <a:hlink>
        <a:srgbClr val="0000CC"/>
      </a:hlink>
      <a:folHlink>
        <a:srgbClr val="336699"/>
      </a:folHlink>
    </a:clrScheme>
    <a:fontScheme name="1_USPTO_campu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USPTO_campus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273C56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ACAFB4"/>
        </a:accent5>
        <a:accent6>
          <a:srgbClr val="730000"/>
        </a:accent6>
        <a:hlink>
          <a:srgbClr val="0000CC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354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USPTO2</vt:lpstr>
      <vt:lpstr>Major Differences between IPR, PGR, and CBM</vt:lpstr>
      <vt:lpstr>Major Differences between IPR, PGR, and CBM</vt:lpstr>
    </vt:vector>
  </TitlesOfParts>
  <Company>U.S. Patent and Trademark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Differences between IPR, PGR, and CBM</dc:title>
  <dc:creator>sboalick</dc:creator>
  <cp:lastModifiedBy>Pamela Rinehart</cp:lastModifiedBy>
  <cp:revision>1</cp:revision>
  <dcterms:created xsi:type="dcterms:W3CDTF">2014-07-18T13:03:13Z</dcterms:created>
  <dcterms:modified xsi:type="dcterms:W3CDTF">2014-08-15T19:04:51Z</dcterms:modified>
</cp:coreProperties>
</file>