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456" r:id="rId5"/>
    <p:sldId id="393" r:id="rId6"/>
    <p:sldId id="415" r:id="rId7"/>
    <p:sldId id="414" r:id="rId8"/>
    <p:sldId id="417" r:id="rId9"/>
    <p:sldId id="420" r:id="rId10"/>
    <p:sldId id="418" r:id="rId11"/>
    <p:sldId id="450" r:id="rId12"/>
    <p:sldId id="457" r:id="rId13"/>
    <p:sldId id="453" r:id="rId14"/>
    <p:sldId id="455" r:id="rId15"/>
    <p:sldId id="419" r:id="rId16"/>
    <p:sldId id="395" r:id="rId17"/>
    <p:sldId id="423" r:id="rId18"/>
    <p:sldId id="422" r:id="rId19"/>
    <p:sldId id="388" r:id="rId20"/>
    <p:sldId id="425" r:id="rId21"/>
    <p:sldId id="426" r:id="rId22"/>
    <p:sldId id="445" r:id="rId23"/>
    <p:sldId id="446" r:id="rId24"/>
    <p:sldId id="462" r:id="rId25"/>
    <p:sldId id="472" r:id="rId26"/>
    <p:sldId id="464" r:id="rId27"/>
    <p:sldId id="467" r:id="rId28"/>
    <p:sldId id="470" r:id="rId29"/>
    <p:sldId id="469" r:id="rId30"/>
    <p:sldId id="471" r:id="rId31"/>
    <p:sldId id="468" r:id="rId32"/>
    <p:sldId id="465" r:id="rId33"/>
    <p:sldId id="466" r:id="rId34"/>
    <p:sldId id="398" r:id="rId35"/>
    <p:sldId id="460" r:id="rId36"/>
    <p:sldId id="444" r:id="rId37"/>
    <p:sldId id="439" r:id="rId38"/>
    <p:sldId id="434" r:id="rId39"/>
    <p:sldId id="458" r:id="rId40"/>
    <p:sldId id="461" r:id="rId41"/>
    <p:sldId id="440" r:id="rId42"/>
    <p:sldId id="323" r:id="rId43"/>
  </p:sldIdLst>
  <p:sldSz cx="9144000" cy="5715000" type="screen16x1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gnaro, Melissa" initials="SM" lastIdx="18" clrIdx="0">
    <p:extLst>
      <p:ext uri="{19B8F6BF-5375-455C-9EA6-DF929625EA0E}">
        <p15:presenceInfo xmlns:p15="http://schemas.microsoft.com/office/powerpoint/2012/main" userId="S-1-5-21-185489447-88882503-980507067-133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B37"/>
    <a:srgbClr val="CCDDEE"/>
    <a:srgbClr val="E7EFF7"/>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8499" autoAdjust="0"/>
  </p:normalViewPr>
  <p:slideViewPr>
    <p:cSldViewPr snapToGrid="0" snapToObjects="1">
      <p:cViewPr varScale="1">
        <p:scale>
          <a:sx n="100" d="100"/>
          <a:sy n="100" d="100"/>
        </p:scale>
        <p:origin x="78" y="1050"/>
      </p:cViewPr>
      <p:guideLst>
        <p:guide orient="horz" pos="1800"/>
        <p:guide pos="2880"/>
      </p:guideLst>
    </p:cSldViewPr>
  </p:slideViewPr>
  <p:outlineViewPr>
    <p:cViewPr>
      <p:scale>
        <a:sx n="33" d="100"/>
        <a:sy n="33" d="100"/>
      </p:scale>
      <p:origin x="62" y="2357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nsx-orgshares\ISO-OPBE\FORECASTING%20&amp;%20REVENUE\FY17%20Biennial%20Fee%20Review\Public%20Hearing%20Materials\old\publichearinggraph.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nsx-orgshares\ISO-OPBE\FORECASTING%20&amp;%20REVENUE\FY17%20Biennial%20Fee%20Review\Public%20Hearing%20Materials\old\publichearinggraph.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nsx-orgshares\ISO-OPBE\FORECASTING%20&amp;%20REVENUE\FY17%20Biennial%20Fee%20Review\Public%20Hearing%20Materials\old\publichearinggraph.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0" baseline="0">
                <a:solidFill>
                  <a:schemeClr val="tx1">
                    <a:lumMod val="65000"/>
                    <a:lumOff val="35000"/>
                  </a:schemeClr>
                </a:solidFill>
              </a:defRPr>
            </a:pPr>
            <a:r>
              <a:rPr lang="en-US" sz="1800" b="0" i="0" baseline="0" dirty="0">
                <a:solidFill>
                  <a:schemeClr val="tx1">
                    <a:lumMod val="65000"/>
                    <a:lumOff val="35000"/>
                  </a:schemeClr>
                </a:solidFill>
                <a:effectLst/>
              </a:rPr>
              <a:t>Current </a:t>
            </a:r>
            <a:r>
              <a:rPr lang="en-US" sz="1800" b="0" i="0" baseline="0" dirty="0" smtClean="0">
                <a:solidFill>
                  <a:schemeClr val="tx1">
                    <a:lumMod val="65000"/>
                    <a:lumOff val="35000"/>
                  </a:schemeClr>
                </a:solidFill>
                <a:effectLst/>
              </a:rPr>
              <a:t>vs</a:t>
            </a:r>
            <a:r>
              <a:rPr lang="en-US" sz="1800" b="0" i="0" baseline="0" dirty="0">
                <a:solidFill>
                  <a:schemeClr val="tx1">
                    <a:lumMod val="65000"/>
                    <a:lumOff val="35000"/>
                  </a:schemeClr>
                </a:solidFill>
                <a:effectLst/>
              </a:rPr>
              <a:t>. Proposed -</a:t>
            </a:r>
            <a:endParaRPr lang="en-US" b="0" i="0" baseline="0" dirty="0">
              <a:solidFill>
                <a:schemeClr val="tx1">
                  <a:lumMod val="65000"/>
                  <a:lumOff val="35000"/>
                </a:schemeClr>
              </a:solidFill>
              <a:effectLst/>
            </a:endParaRPr>
          </a:p>
          <a:p>
            <a:pPr>
              <a:defRPr b="0" i="0" baseline="0">
                <a:solidFill>
                  <a:schemeClr val="tx1">
                    <a:lumMod val="65000"/>
                    <a:lumOff val="35000"/>
                  </a:schemeClr>
                </a:solidFill>
              </a:defRPr>
            </a:pPr>
            <a:r>
              <a:rPr lang="en-US" sz="1800" b="0" i="0" baseline="0" dirty="0" smtClean="0">
                <a:solidFill>
                  <a:schemeClr val="tx1">
                    <a:lumMod val="65000"/>
                    <a:lumOff val="35000"/>
                  </a:schemeClr>
                </a:solidFill>
                <a:effectLst/>
              </a:rPr>
              <a:t>File/Search/Exam and </a:t>
            </a:r>
            <a:r>
              <a:rPr lang="en-US" sz="1800" b="0" i="0" baseline="0" dirty="0">
                <a:solidFill>
                  <a:schemeClr val="tx1">
                    <a:lumMod val="65000"/>
                    <a:lumOff val="35000"/>
                  </a:schemeClr>
                </a:solidFill>
                <a:effectLst/>
              </a:rPr>
              <a:t>Issue for Large Entities </a:t>
            </a:r>
            <a:endParaRPr lang="en-US" b="0" i="0" baseline="0" dirty="0">
              <a:solidFill>
                <a:schemeClr val="tx1">
                  <a:lumMod val="65000"/>
                  <a:lumOff val="35000"/>
                </a:schemeClr>
              </a:solidFill>
              <a:effectLst/>
            </a:endParaRPr>
          </a:p>
        </c:rich>
      </c:tx>
      <c:layout>
        <c:manualLayout>
          <c:xMode val="edge"/>
          <c:yMode val="edge"/>
          <c:x val="0.13680861478218306"/>
          <c:y val="0"/>
        </c:manualLayout>
      </c:layout>
      <c:overlay val="0"/>
    </c:title>
    <c:autoTitleDeleted val="0"/>
    <c:plotArea>
      <c:layout>
        <c:manualLayout>
          <c:layoutTarget val="inner"/>
          <c:xMode val="edge"/>
          <c:yMode val="edge"/>
          <c:x val="0.18606611398244824"/>
          <c:y val="0.23823633156966492"/>
          <c:w val="0.49489480114545153"/>
          <c:h val="0.66302212223472068"/>
        </c:manualLayout>
      </c:layout>
      <c:barChart>
        <c:barDir val="col"/>
        <c:grouping val="stacked"/>
        <c:varyColors val="0"/>
        <c:ser>
          <c:idx val="0"/>
          <c:order val="0"/>
          <c:tx>
            <c:strRef>
              <c:f>Filing!$A$2</c:f>
              <c:strCache>
                <c:ptCount val="1"/>
                <c:pt idx="0">
                  <c:v>File, Search, Exam</c:v>
                </c:pt>
              </c:strCache>
            </c:strRef>
          </c:tx>
          <c:invertIfNegative val="0"/>
          <c:dLbls>
            <c:spPr>
              <a:noFill/>
              <a:ln>
                <a:noFill/>
              </a:ln>
              <a:effectLst/>
            </c:spPr>
            <c:txPr>
              <a:bodyPr/>
              <a:lstStyle/>
              <a:p>
                <a:pPr>
                  <a:defRPr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Filing!$B$1:$C$1</c:f>
              <c:strCache>
                <c:ptCount val="2"/>
                <c:pt idx="0">
                  <c:v>Current</c:v>
                </c:pt>
                <c:pt idx="1">
                  <c:v>Proposed</c:v>
                </c:pt>
              </c:strCache>
            </c:strRef>
          </c:cat>
          <c:val>
            <c:numRef>
              <c:f>Filing!$B$2:$C$2</c:f>
              <c:numCache>
                <c:formatCode>_("$"* #,##0_);_("$"* \(#,##0\);_("$"* "-"??_);_(@_)</c:formatCode>
                <c:ptCount val="2"/>
                <c:pt idx="0">
                  <c:v>1720</c:v>
                </c:pt>
                <c:pt idx="1">
                  <c:v>1820</c:v>
                </c:pt>
              </c:numCache>
            </c:numRef>
          </c:val>
          <c:extLst>
            <c:ext xmlns:c16="http://schemas.microsoft.com/office/drawing/2014/chart" uri="{C3380CC4-5D6E-409C-BE32-E72D297353CC}">
              <c16:uniqueId val="{00000000-0D61-4C1B-A9D4-9C6DE63A459D}"/>
            </c:ext>
          </c:extLst>
        </c:ser>
        <c:ser>
          <c:idx val="1"/>
          <c:order val="1"/>
          <c:tx>
            <c:strRef>
              <c:f>Filing!$A$3</c:f>
              <c:strCache>
                <c:ptCount val="1"/>
                <c:pt idx="0">
                  <c:v>Issue</c:v>
                </c:pt>
              </c:strCache>
            </c:strRef>
          </c:tx>
          <c:invertIfNegative val="0"/>
          <c:dLbls>
            <c:spPr>
              <a:noFill/>
              <a:ln>
                <a:noFill/>
              </a:ln>
              <a:effectLst/>
            </c:spPr>
            <c:txPr>
              <a:bodyPr/>
              <a:lstStyle/>
              <a:p>
                <a:pPr>
                  <a:defRPr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Filing!$B$1:$C$1</c:f>
              <c:strCache>
                <c:ptCount val="2"/>
                <c:pt idx="0">
                  <c:v>Current</c:v>
                </c:pt>
                <c:pt idx="1">
                  <c:v>Proposed</c:v>
                </c:pt>
              </c:strCache>
            </c:strRef>
          </c:cat>
          <c:val>
            <c:numRef>
              <c:f>Filing!$B$3:$C$3</c:f>
              <c:numCache>
                <c:formatCode>_("$"* #,##0_);_("$"* \(#,##0\);_("$"* "-"??_);_(@_)</c:formatCode>
                <c:ptCount val="2"/>
                <c:pt idx="0">
                  <c:v>1000</c:v>
                </c:pt>
                <c:pt idx="1">
                  <c:v>1200</c:v>
                </c:pt>
              </c:numCache>
            </c:numRef>
          </c:val>
          <c:extLst>
            <c:ext xmlns:c16="http://schemas.microsoft.com/office/drawing/2014/chart" uri="{C3380CC4-5D6E-409C-BE32-E72D297353CC}">
              <c16:uniqueId val="{00000001-0D61-4C1B-A9D4-9C6DE63A459D}"/>
            </c:ext>
          </c:extLst>
        </c:ser>
        <c:dLbls>
          <c:showLegendKey val="0"/>
          <c:showVal val="0"/>
          <c:showCatName val="0"/>
          <c:showSerName val="0"/>
          <c:showPercent val="0"/>
          <c:showBubbleSize val="0"/>
        </c:dLbls>
        <c:gapWidth val="219"/>
        <c:overlap val="100"/>
        <c:axId val="457552096"/>
        <c:axId val="457552488"/>
      </c:barChart>
      <c:catAx>
        <c:axId val="457552096"/>
        <c:scaling>
          <c:orientation val="minMax"/>
        </c:scaling>
        <c:delete val="0"/>
        <c:axPos val="b"/>
        <c:numFmt formatCode="General" sourceLinked="0"/>
        <c:majorTickMark val="none"/>
        <c:minorTickMark val="none"/>
        <c:tickLblPos val="nextTo"/>
        <c:spPr>
          <a:ln>
            <a:solidFill>
              <a:schemeClr val="bg2">
                <a:lumMod val="90000"/>
              </a:schemeClr>
            </a:solidFill>
          </a:ln>
        </c:spPr>
        <c:txPr>
          <a:bodyPr/>
          <a:lstStyle/>
          <a:p>
            <a:pPr>
              <a:defRPr sz="900" b="0" i="0" baseline="0">
                <a:solidFill>
                  <a:schemeClr val="tx1">
                    <a:lumMod val="65000"/>
                    <a:lumOff val="35000"/>
                  </a:schemeClr>
                </a:solidFill>
              </a:defRPr>
            </a:pPr>
            <a:endParaRPr lang="en-US"/>
          </a:p>
        </c:txPr>
        <c:crossAx val="457552488"/>
        <c:crosses val="autoZero"/>
        <c:auto val="1"/>
        <c:lblAlgn val="ctr"/>
        <c:lblOffset val="100"/>
        <c:noMultiLvlLbl val="0"/>
      </c:catAx>
      <c:valAx>
        <c:axId val="457552488"/>
        <c:scaling>
          <c:orientation val="minMax"/>
        </c:scaling>
        <c:delete val="0"/>
        <c:axPos val="l"/>
        <c:majorGridlines>
          <c:spPr>
            <a:ln>
              <a:solidFill>
                <a:schemeClr val="bg2">
                  <a:lumMod val="90000"/>
                </a:schemeClr>
              </a:solidFill>
            </a:ln>
          </c:spPr>
        </c:majorGridlines>
        <c:title>
          <c:tx>
            <c:rich>
              <a:bodyPr rot="-5400000" vert="horz"/>
              <a:lstStyle/>
              <a:p>
                <a:pPr>
                  <a:defRPr sz="900">
                    <a:solidFill>
                      <a:schemeClr val="tx1">
                        <a:lumMod val="65000"/>
                        <a:lumOff val="35000"/>
                      </a:schemeClr>
                    </a:solidFill>
                  </a:defRPr>
                </a:pPr>
                <a:r>
                  <a:rPr lang="en-US" sz="900" b="0" dirty="0">
                    <a:solidFill>
                      <a:schemeClr val="tx1">
                        <a:lumMod val="65000"/>
                        <a:lumOff val="35000"/>
                      </a:schemeClr>
                    </a:solidFill>
                  </a:rPr>
                  <a:t>Fee Amount</a:t>
                </a:r>
                <a:r>
                  <a:rPr lang="en-US" sz="900" b="0" baseline="0" dirty="0">
                    <a:solidFill>
                      <a:schemeClr val="tx1">
                        <a:lumMod val="65000"/>
                        <a:lumOff val="35000"/>
                      </a:schemeClr>
                    </a:solidFill>
                  </a:rPr>
                  <a:t> ($)</a:t>
                </a:r>
                <a:endParaRPr lang="en-US" sz="900" b="0" dirty="0">
                  <a:solidFill>
                    <a:schemeClr val="tx1">
                      <a:lumMod val="65000"/>
                      <a:lumOff val="35000"/>
                    </a:schemeClr>
                  </a:solidFill>
                </a:endParaRPr>
              </a:p>
            </c:rich>
          </c:tx>
          <c:layout>
            <c:manualLayout>
              <c:xMode val="edge"/>
              <c:yMode val="edge"/>
              <c:x val="3.7640724424865393E-2"/>
              <c:y val="0.43148211496508199"/>
            </c:manualLayout>
          </c:layout>
          <c:overlay val="0"/>
        </c:title>
        <c:numFmt formatCode="&quot;$&quot;#,##0" sourceLinked="0"/>
        <c:majorTickMark val="out"/>
        <c:minorTickMark val="none"/>
        <c:tickLblPos val="nextTo"/>
        <c:spPr>
          <a:ln>
            <a:noFill/>
          </a:ln>
        </c:spPr>
        <c:txPr>
          <a:bodyPr/>
          <a:lstStyle/>
          <a:p>
            <a:pPr>
              <a:defRPr sz="900" b="0" i="0" baseline="0">
                <a:solidFill>
                  <a:schemeClr val="tx1">
                    <a:lumMod val="75000"/>
                    <a:lumOff val="25000"/>
                  </a:schemeClr>
                </a:solidFill>
              </a:defRPr>
            </a:pPr>
            <a:endParaRPr lang="en-US"/>
          </a:p>
        </c:txPr>
        <c:crossAx val="457552096"/>
        <c:crosses val="autoZero"/>
        <c:crossBetween val="between"/>
      </c:valAx>
    </c:plotArea>
    <c:legend>
      <c:legendPos val="r"/>
      <c:legendEntry>
        <c:idx val="1"/>
        <c:txPr>
          <a:bodyPr/>
          <a:lstStyle/>
          <a:p>
            <a:pPr>
              <a:defRPr sz="1200" baseline="0"/>
            </a:pPr>
            <a:endParaRPr lang="en-US"/>
          </a:p>
        </c:txPr>
      </c:legendEntry>
      <c:layout>
        <c:manualLayout>
          <c:xMode val="edge"/>
          <c:yMode val="edge"/>
          <c:x val="0.67826359260158564"/>
          <c:y val="0.48559816868257882"/>
          <c:w val="0.28988884649330726"/>
          <c:h val="0.2116652085156022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0" baseline="0">
                <a:solidFill>
                  <a:schemeClr val="tx1">
                    <a:lumMod val="65000"/>
                    <a:lumOff val="35000"/>
                  </a:schemeClr>
                </a:solidFill>
              </a:defRPr>
            </a:pPr>
            <a:r>
              <a:rPr lang="en-US" sz="1800" b="0" i="0" baseline="0" dirty="0" smtClean="0">
                <a:solidFill>
                  <a:schemeClr val="tx1">
                    <a:lumMod val="65000"/>
                    <a:lumOff val="35000"/>
                  </a:schemeClr>
                </a:solidFill>
                <a:effectLst/>
              </a:rPr>
              <a:t>Current </a:t>
            </a:r>
            <a:r>
              <a:rPr lang="en-US" sz="1800" b="0" i="0" baseline="0" dirty="0">
                <a:solidFill>
                  <a:schemeClr val="tx1">
                    <a:lumMod val="65000"/>
                    <a:lumOff val="35000"/>
                  </a:schemeClr>
                </a:solidFill>
                <a:effectLst/>
              </a:rPr>
              <a:t>vs. Proposed -</a:t>
            </a:r>
            <a:endParaRPr lang="en-US" b="0" i="0" baseline="0" dirty="0">
              <a:solidFill>
                <a:schemeClr val="tx1">
                  <a:lumMod val="65000"/>
                  <a:lumOff val="35000"/>
                </a:schemeClr>
              </a:solidFill>
              <a:effectLst/>
            </a:endParaRPr>
          </a:p>
          <a:p>
            <a:pPr>
              <a:defRPr b="0" i="0" baseline="0">
                <a:solidFill>
                  <a:schemeClr val="tx1">
                    <a:lumMod val="65000"/>
                    <a:lumOff val="35000"/>
                  </a:schemeClr>
                </a:solidFill>
              </a:defRPr>
            </a:pPr>
            <a:r>
              <a:rPr lang="en-US" sz="1800" b="0" i="0" baseline="0" dirty="0" smtClean="0">
                <a:solidFill>
                  <a:schemeClr val="tx1">
                    <a:lumMod val="65000"/>
                    <a:lumOff val="35000"/>
                  </a:schemeClr>
                </a:solidFill>
                <a:effectLst/>
              </a:rPr>
              <a:t>Maintenance Fees </a:t>
            </a:r>
            <a:r>
              <a:rPr lang="en-US" sz="1800" b="0" i="0" baseline="0" dirty="0">
                <a:solidFill>
                  <a:schemeClr val="tx1">
                    <a:lumMod val="65000"/>
                    <a:lumOff val="35000"/>
                  </a:schemeClr>
                </a:solidFill>
                <a:effectLst/>
              </a:rPr>
              <a:t>for Large Entities </a:t>
            </a:r>
            <a:endParaRPr lang="en-US" b="0" i="0" baseline="0" dirty="0">
              <a:solidFill>
                <a:schemeClr val="tx1">
                  <a:lumMod val="65000"/>
                  <a:lumOff val="35000"/>
                </a:schemeClr>
              </a:solidFill>
              <a:effectLst/>
            </a:endParaRPr>
          </a:p>
        </c:rich>
      </c:tx>
      <c:layout/>
      <c:overlay val="0"/>
    </c:title>
    <c:autoTitleDeleted val="0"/>
    <c:plotArea>
      <c:layout>
        <c:manualLayout>
          <c:layoutTarget val="inner"/>
          <c:xMode val="edge"/>
          <c:yMode val="edge"/>
          <c:x val="0.23562881252746631"/>
          <c:y val="0.21661326830071478"/>
          <c:w val="0.56503884595070775"/>
          <c:h val="0.69360727238015296"/>
        </c:manualLayout>
      </c:layout>
      <c:barChart>
        <c:barDir val="col"/>
        <c:grouping val="stacked"/>
        <c:varyColors val="0"/>
        <c:ser>
          <c:idx val="0"/>
          <c:order val="0"/>
          <c:tx>
            <c:strRef>
              <c:f>RCE!$A$2</c:f>
              <c:strCache>
                <c:ptCount val="1"/>
                <c:pt idx="0">
                  <c:v>1st Stage</c:v>
                </c:pt>
              </c:strCache>
            </c:strRef>
          </c:tx>
          <c:invertIfNegative val="0"/>
          <c:dLbls>
            <c:spPr>
              <a:noFill/>
              <a:ln>
                <a:noFill/>
              </a:ln>
              <a:effectLst/>
            </c:spPr>
            <c:txPr>
              <a:bodyPr/>
              <a:lstStyle/>
              <a:p>
                <a:pPr>
                  <a:defRPr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RCE!$B$1:$C$1</c:f>
              <c:strCache>
                <c:ptCount val="2"/>
                <c:pt idx="0">
                  <c:v>Current</c:v>
                </c:pt>
                <c:pt idx="1">
                  <c:v>Proposed</c:v>
                </c:pt>
              </c:strCache>
            </c:strRef>
          </c:cat>
          <c:val>
            <c:numRef>
              <c:f>RCE!$B$2:$C$2</c:f>
              <c:numCache>
                <c:formatCode>_("$"* #,##0_);_("$"* \(#,##0\);_("$"* "-"??_);_(@_)</c:formatCode>
                <c:ptCount val="2"/>
                <c:pt idx="0">
                  <c:v>1600</c:v>
                </c:pt>
                <c:pt idx="1">
                  <c:v>2000</c:v>
                </c:pt>
              </c:numCache>
            </c:numRef>
          </c:val>
          <c:extLst>
            <c:ext xmlns:c16="http://schemas.microsoft.com/office/drawing/2014/chart" uri="{C3380CC4-5D6E-409C-BE32-E72D297353CC}">
              <c16:uniqueId val="{00000000-0333-4CC4-896C-9E0421512301}"/>
            </c:ext>
          </c:extLst>
        </c:ser>
        <c:ser>
          <c:idx val="1"/>
          <c:order val="1"/>
          <c:tx>
            <c:strRef>
              <c:f>RCE!$A$3</c:f>
              <c:strCache>
                <c:ptCount val="1"/>
                <c:pt idx="0">
                  <c:v>2nd Stage</c:v>
                </c:pt>
              </c:strCache>
            </c:strRef>
          </c:tx>
          <c:invertIfNegative val="0"/>
          <c:dLbls>
            <c:spPr>
              <a:noFill/>
              <a:ln>
                <a:noFill/>
              </a:ln>
              <a:effectLst/>
            </c:spPr>
            <c:txPr>
              <a:bodyPr/>
              <a:lstStyle/>
              <a:p>
                <a:pPr>
                  <a:defRPr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RCE!$B$1:$C$1</c:f>
              <c:strCache>
                <c:ptCount val="2"/>
                <c:pt idx="0">
                  <c:v>Current</c:v>
                </c:pt>
                <c:pt idx="1">
                  <c:v>Proposed</c:v>
                </c:pt>
              </c:strCache>
            </c:strRef>
          </c:cat>
          <c:val>
            <c:numRef>
              <c:f>RCE!$B$3:$C$3</c:f>
              <c:numCache>
                <c:formatCode>_("$"* #,##0_);_("$"* \(#,##0\);_("$"* "-"??_);_(@_)</c:formatCode>
                <c:ptCount val="2"/>
                <c:pt idx="0">
                  <c:v>3600</c:v>
                </c:pt>
                <c:pt idx="1">
                  <c:v>3760</c:v>
                </c:pt>
              </c:numCache>
            </c:numRef>
          </c:val>
          <c:extLst>
            <c:ext xmlns:c16="http://schemas.microsoft.com/office/drawing/2014/chart" uri="{C3380CC4-5D6E-409C-BE32-E72D297353CC}">
              <c16:uniqueId val="{00000001-0333-4CC4-896C-9E0421512301}"/>
            </c:ext>
          </c:extLst>
        </c:ser>
        <c:ser>
          <c:idx val="2"/>
          <c:order val="2"/>
          <c:tx>
            <c:strRef>
              <c:f>RCE!$A$4</c:f>
              <c:strCache>
                <c:ptCount val="1"/>
                <c:pt idx="0">
                  <c:v>3rd Stage</c:v>
                </c:pt>
              </c:strCache>
            </c:strRef>
          </c:tx>
          <c:invertIfNegative val="0"/>
          <c:dLbls>
            <c:spPr>
              <a:noFill/>
              <a:ln>
                <a:noFill/>
              </a:ln>
              <a:effectLst/>
            </c:spPr>
            <c:txPr>
              <a:bodyPr wrap="square" lIns="38100" tIns="19050" rIns="38100" bIns="19050" anchor="ctr">
                <a:spAutoFit/>
              </a:bodyPr>
              <a:lstStyle/>
              <a:p>
                <a:pPr>
                  <a:defRPr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RCE!$B$1:$C$1</c:f>
              <c:strCache>
                <c:ptCount val="2"/>
                <c:pt idx="0">
                  <c:v>Current</c:v>
                </c:pt>
                <c:pt idx="1">
                  <c:v>Proposed</c:v>
                </c:pt>
              </c:strCache>
            </c:strRef>
          </c:cat>
          <c:val>
            <c:numRef>
              <c:f>RCE!$B$4:$C$4</c:f>
              <c:numCache>
                <c:formatCode>_("$"* #,##0_);_("$"* \(#,##0\);_("$"* "-"??_);_(@_)</c:formatCode>
                <c:ptCount val="2"/>
                <c:pt idx="0">
                  <c:v>7400</c:v>
                </c:pt>
                <c:pt idx="1">
                  <c:v>7700</c:v>
                </c:pt>
              </c:numCache>
            </c:numRef>
          </c:val>
          <c:extLst>
            <c:ext xmlns:c16="http://schemas.microsoft.com/office/drawing/2014/chart" uri="{C3380CC4-5D6E-409C-BE32-E72D297353CC}">
              <c16:uniqueId val="{00000000-D961-49B8-9E60-71CA6F4C4DBC}"/>
            </c:ext>
          </c:extLst>
        </c:ser>
        <c:dLbls>
          <c:showLegendKey val="0"/>
          <c:showVal val="0"/>
          <c:showCatName val="0"/>
          <c:showSerName val="0"/>
          <c:showPercent val="0"/>
          <c:showBubbleSize val="0"/>
        </c:dLbls>
        <c:gapWidth val="219"/>
        <c:overlap val="100"/>
        <c:axId val="457553272"/>
        <c:axId val="457553664"/>
      </c:barChart>
      <c:catAx>
        <c:axId val="457553272"/>
        <c:scaling>
          <c:orientation val="minMax"/>
        </c:scaling>
        <c:delete val="0"/>
        <c:axPos val="b"/>
        <c:numFmt formatCode="General" sourceLinked="0"/>
        <c:majorTickMark val="none"/>
        <c:minorTickMark val="none"/>
        <c:tickLblPos val="nextTo"/>
        <c:spPr>
          <a:ln>
            <a:solidFill>
              <a:schemeClr val="bg2">
                <a:lumMod val="90000"/>
              </a:schemeClr>
            </a:solidFill>
          </a:ln>
        </c:spPr>
        <c:txPr>
          <a:bodyPr/>
          <a:lstStyle/>
          <a:p>
            <a:pPr>
              <a:defRPr sz="900" b="0" i="0" baseline="0">
                <a:solidFill>
                  <a:schemeClr val="tx1">
                    <a:lumMod val="65000"/>
                    <a:lumOff val="35000"/>
                  </a:schemeClr>
                </a:solidFill>
              </a:defRPr>
            </a:pPr>
            <a:endParaRPr lang="en-US"/>
          </a:p>
        </c:txPr>
        <c:crossAx val="457553664"/>
        <c:crosses val="autoZero"/>
        <c:auto val="1"/>
        <c:lblAlgn val="ctr"/>
        <c:lblOffset val="100"/>
        <c:noMultiLvlLbl val="0"/>
      </c:catAx>
      <c:valAx>
        <c:axId val="457553664"/>
        <c:scaling>
          <c:orientation val="minMax"/>
        </c:scaling>
        <c:delete val="0"/>
        <c:axPos val="l"/>
        <c:majorGridlines>
          <c:spPr>
            <a:ln>
              <a:solidFill>
                <a:schemeClr val="bg2">
                  <a:lumMod val="90000"/>
                </a:schemeClr>
              </a:solidFill>
            </a:ln>
          </c:spPr>
        </c:majorGridlines>
        <c:title>
          <c:tx>
            <c:rich>
              <a:bodyPr rot="-5400000" vert="horz"/>
              <a:lstStyle/>
              <a:p>
                <a:pPr>
                  <a:defRPr sz="900" b="0" i="0" baseline="0">
                    <a:solidFill>
                      <a:schemeClr val="tx1">
                        <a:lumMod val="65000"/>
                        <a:lumOff val="35000"/>
                      </a:schemeClr>
                    </a:solidFill>
                  </a:defRPr>
                </a:pPr>
                <a:r>
                  <a:rPr lang="en-US" sz="900" b="0" i="0" baseline="0">
                    <a:solidFill>
                      <a:schemeClr val="tx1">
                        <a:lumMod val="65000"/>
                        <a:lumOff val="35000"/>
                      </a:schemeClr>
                    </a:solidFill>
                  </a:rPr>
                  <a:t>Fee Amount ($)</a:t>
                </a:r>
              </a:p>
            </c:rich>
          </c:tx>
          <c:layout>
            <c:manualLayout>
              <c:xMode val="edge"/>
              <c:yMode val="edge"/>
              <c:x val="6.7319609242393094E-2"/>
              <c:y val="0.45583996803926596"/>
            </c:manualLayout>
          </c:layout>
          <c:overlay val="0"/>
        </c:title>
        <c:numFmt formatCode="&quot;$&quot;#,##0" sourceLinked="0"/>
        <c:majorTickMark val="out"/>
        <c:minorTickMark val="none"/>
        <c:tickLblPos val="nextTo"/>
        <c:spPr>
          <a:ln>
            <a:noFill/>
          </a:ln>
        </c:spPr>
        <c:txPr>
          <a:bodyPr/>
          <a:lstStyle/>
          <a:p>
            <a:pPr>
              <a:defRPr sz="900" b="0" i="0" baseline="0">
                <a:solidFill>
                  <a:schemeClr val="tx1">
                    <a:lumMod val="75000"/>
                    <a:lumOff val="25000"/>
                  </a:schemeClr>
                </a:solidFill>
              </a:defRPr>
            </a:pPr>
            <a:endParaRPr lang="en-US"/>
          </a:p>
        </c:txPr>
        <c:crossAx val="457553272"/>
        <c:crosses val="autoZero"/>
        <c:crossBetween val="between"/>
      </c:valAx>
      <c:spPr>
        <a:noFill/>
        <a:ln>
          <a:noFill/>
        </a:ln>
        <a:effectLst>
          <a:softEdge rad="0"/>
        </a:effectLst>
      </c:spPr>
    </c:plotArea>
    <c:legend>
      <c:legendPos val="r"/>
      <c:layout>
        <c:manualLayout>
          <c:xMode val="edge"/>
          <c:yMode val="edge"/>
          <c:x val="0.80826570065838543"/>
          <c:y val="0.41807271420522801"/>
          <c:w val="0.18909168611988017"/>
          <c:h val="0.21965052857057851"/>
        </c:manualLayout>
      </c:layout>
      <c:overlay val="0"/>
      <c:txPr>
        <a:bodyPr/>
        <a:lstStyle/>
        <a:p>
          <a:pPr>
            <a:defRPr sz="1200" baseline="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0" baseline="0">
                <a:solidFill>
                  <a:schemeClr val="tx1">
                    <a:lumMod val="65000"/>
                    <a:lumOff val="35000"/>
                  </a:schemeClr>
                </a:solidFill>
              </a:defRPr>
            </a:pPr>
            <a:r>
              <a:rPr lang="en-US" sz="1800" b="0" i="0" baseline="0" dirty="0" smtClean="0">
                <a:solidFill>
                  <a:schemeClr val="tx1">
                    <a:lumMod val="65000"/>
                    <a:lumOff val="35000"/>
                  </a:schemeClr>
                </a:solidFill>
                <a:effectLst/>
              </a:rPr>
              <a:t>Current </a:t>
            </a:r>
            <a:r>
              <a:rPr lang="en-US" sz="1800" b="0" i="0" baseline="0" dirty="0">
                <a:solidFill>
                  <a:schemeClr val="tx1">
                    <a:lumMod val="65000"/>
                    <a:lumOff val="35000"/>
                  </a:schemeClr>
                </a:solidFill>
                <a:effectLst/>
              </a:rPr>
              <a:t>vs. Proposed -</a:t>
            </a:r>
            <a:endParaRPr lang="en-US" b="0" i="0" baseline="0" dirty="0">
              <a:solidFill>
                <a:schemeClr val="tx1">
                  <a:lumMod val="65000"/>
                  <a:lumOff val="35000"/>
                </a:schemeClr>
              </a:solidFill>
              <a:effectLst/>
            </a:endParaRPr>
          </a:p>
          <a:p>
            <a:pPr>
              <a:defRPr b="0" i="0" baseline="0">
                <a:solidFill>
                  <a:schemeClr val="tx1">
                    <a:lumMod val="65000"/>
                    <a:lumOff val="35000"/>
                  </a:schemeClr>
                </a:solidFill>
              </a:defRPr>
            </a:pPr>
            <a:r>
              <a:rPr lang="en-US" sz="1800" b="0" i="0" baseline="0" dirty="0" smtClean="0">
                <a:solidFill>
                  <a:schemeClr val="tx1">
                    <a:lumMod val="65000"/>
                    <a:lumOff val="35000"/>
                  </a:schemeClr>
                </a:solidFill>
                <a:effectLst/>
              </a:rPr>
              <a:t>Inter </a:t>
            </a:r>
            <a:r>
              <a:rPr lang="en-US" sz="1800" b="0" i="0" baseline="0" dirty="0" err="1" smtClean="0">
                <a:solidFill>
                  <a:schemeClr val="tx1">
                    <a:lumMod val="65000"/>
                    <a:lumOff val="35000"/>
                  </a:schemeClr>
                </a:solidFill>
                <a:effectLst/>
              </a:rPr>
              <a:t>Partes</a:t>
            </a:r>
            <a:r>
              <a:rPr lang="en-US" sz="1800" b="0" i="0" baseline="0" dirty="0" smtClean="0">
                <a:solidFill>
                  <a:schemeClr val="tx1">
                    <a:lumMod val="65000"/>
                    <a:lumOff val="35000"/>
                  </a:schemeClr>
                </a:solidFill>
                <a:effectLst/>
              </a:rPr>
              <a:t> Reviews </a:t>
            </a:r>
            <a:endParaRPr lang="en-US" b="0" i="0" baseline="0" dirty="0">
              <a:solidFill>
                <a:schemeClr val="tx1">
                  <a:lumMod val="65000"/>
                  <a:lumOff val="35000"/>
                </a:schemeClr>
              </a:solidFill>
              <a:effectLst/>
            </a:endParaRPr>
          </a:p>
        </c:rich>
      </c:tx>
      <c:layout/>
      <c:overlay val="0"/>
    </c:title>
    <c:autoTitleDeleted val="0"/>
    <c:plotArea>
      <c:layout>
        <c:manualLayout>
          <c:layoutTarget val="inner"/>
          <c:xMode val="edge"/>
          <c:yMode val="edge"/>
          <c:x val="0.20936153142147557"/>
          <c:y val="0.21115375170404338"/>
          <c:w val="0.5224377194786135"/>
          <c:h val="0.68869013086708719"/>
        </c:manualLayout>
      </c:layout>
      <c:barChart>
        <c:barDir val="col"/>
        <c:grouping val="stacked"/>
        <c:varyColors val="0"/>
        <c:ser>
          <c:idx val="0"/>
          <c:order val="0"/>
          <c:tx>
            <c:strRef>
              <c:f>IPR!$A$2</c:f>
              <c:strCache>
                <c:ptCount val="1"/>
                <c:pt idx="0">
                  <c:v>Request</c:v>
                </c:pt>
              </c:strCache>
            </c:strRef>
          </c:tx>
          <c:invertIfNegative val="0"/>
          <c:dLbls>
            <c:spPr>
              <a:noFill/>
              <a:ln>
                <a:noFill/>
              </a:ln>
              <a:effectLst/>
            </c:spPr>
            <c:txPr>
              <a:bodyPr/>
              <a:lstStyle/>
              <a:p>
                <a:pPr>
                  <a:defRPr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IPR!$B$1:$C$1</c:f>
              <c:strCache>
                <c:ptCount val="2"/>
                <c:pt idx="0">
                  <c:v>Current</c:v>
                </c:pt>
                <c:pt idx="1">
                  <c:v>Proposed</c:v>
                </c:pt>
              </c:strCache>
            </c:strRef>
          </c:cat>
          <c:val>
            <c:numRef>
              <c:f>IPR!$B$2:$C$2</c:f>
              <c:numCache>
                <c:formatCode>_("$"* #,##0_);_("$"* \(#,##0\);_("$"* "-"??_);_(@_)</c:formatCode>
                <c:ptCount val="2"/>
                <c:pt idx="0">
                  <c:v>15500</c:v>
                </c:pt>
                <c:pt idx="1">
                  <c:v>19500</c:v>
                </c:pt>
              </c:numCache>
            </c:numRef>
          </c:val>
          <c:extLst>
            <c:ext xmlns:c16="http://schemas.microsoft.com/office/drawing/2014/chart" uri="{C3380CC4-5D6E-409C-BE32-E72D297353CC}">
              <c16:uniqueId val="{00000000-A65F-4415-A819-451360C774AA}"/>
            </c:ext>
          </c:extLst>
        </c:ser>
        <c:ser>
          <c:idx val="1"/>
          <c:order val="1"/>
          <c:tx>
            <c:strRef>
              <c:f>IPR!$A$3</c:f>
              <c:strCache>
                <c:ptCount val="1"/>
                <c:pt idx="0">
                  <c:v>Post-Institution</c:v>
                </c:pt>
              </c:strCache>
            </c:strRef>
          </c:tx>
          <c:spPr>
            <a:solidFill>
              <a:srgbClr val="AC2B37"/>
            </a:solidFill>
          </c:spPr>
          <c:invertIfNegative val="0"/>
          <c:dLbls>
            <c:spPr>
              <a:noFill/>
              <a:ln>
                <a:noFill/>
              </a:ln>
              <a:effectLst/>
            </c:spPr>
            <c:txPr>
              <a:bodyPr/>
              <a:lstStyle/>
              <a:p>
                <a:pPr>
                  <a:defRPr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IPR!$B$1:$C$1</c:f>
              <c:strCache>
                <c:ptCount val="2"/>
                <c:pt idx="0">
                  <c:v>Current</c:v>
                </c:pt>
                <c:pt idx="1">
                  <c:v>Proposed</c:v>
                </c:pt>
              </c:strCache>
            </c:strRef>
          </c:cat>
          <c:val>
            <c:numRef>
              <c:f>IPR!$B$3:$C$3</c:f>
              <c:numCache>
                <c:formatCode>_("$"* #,##0_);_("$"* \(#,##0\);_("$"* "-"??_);_(@_)</c:formatCode>
                <c:ptCount val="2"/>
                <c:pt idx="0">
                  <c:v>15000</c:v>
                </c:pt>
                <c:pt idx="1">
                  <c:v>18750</c:v>
                </c:pt>
              </c:numCache>
            </c:numRef>
          </c:val>
          <c:extLst>
            <c:ext xmlns:c16="http://schemas.microsoft.com/office/drawing/2014/chart" uri="{C3380CC4-5D6E-409C-BE32-E72D297353CC}">
              <c16:uniqueId val="{00000001-A65F-4415-A819-451360C774AA}"/>
            </c:ext>
          </c:extLst>
        </c:ser>
        <c:dLbls>
          <c:showLegendKey val="0"/>
          <c:showVal val="0"/>
          <c:showCatName val="0"/>
          <c:showSerName val="0"/>
          <c:showPercent val="0"/>
          <c:showBubbleSize val="0"/>
        </c:dLbls>
        <c:gapWidth val="219"/>
        <c:overlap val="100"/>
        <c:axId val="457554448"/>
        <c:axId val="457554840"/>
      </c:barChart>
      <c:catAx>
        <c:axId val="457554448"/>
        <c:scaling>
          <c:orientation val="minMax"/>
        </c:scaling>
        <c:delete val="0"/>
        <c:axPos val="b"/>
        <c:numFmt formatCode="General" sourceLinked="0"/>
        <c:majorTickMark val="none"/>
        <c:minorTickMark val="none"/>
        <c:tickLblPos val="nextTo"/>
        <c:spPr>
          <a:ln>
            <a:solidFill>
              <a:schemeClr val="bg2">
                <a:lumMod val="90000"/>
              </a:schemeClr>
            </a:solidFill>
          </a:ln>
        </c:spPr>
        <c:txPr>
          <a:bodyPr/>
          <a:lstStyle/>
          <a:p>
            <a:pPr>
              <a:defRPr sz="900" b="0" i="0" baseline="0">
                <a:solidFill>
                  <a:schemeClr val="tx1">
                    <a:lumMod val="65000"/>
                    <a:lumOff val="35000"/>
                  </a:schemeClr>
                </a:solidFill>
              </a:defRPr>
            </a:pPr>
            <a:endParaRPr lang="en-US"/>
          </a:p>
        </c:txPr>
        <c:crossAx val="457554840"/>
        <c:crosses val="autoZero"/>
        <c:auto val="1"/>
        <c:lblAlgn val="ctr"/>
        <c:lblOffset val="100"/>
        <c:noMultiLvlLbl val="0"/>
      </c:catAx>
      <c:valAx>
        <c:axId val="457554840"/>
        <c:scaling>
          <c:orientation val="minMax"/>
          <c:min val="0"/>
        </c:scaling>
        <c:delete val="0"/>
        <c:axPos val="l"/>
        <c:majorGridlines>
          <c:spPr>
            <a:ln>
              <a:solidFill>
                <a:schemeClr val="bg2">
                  <a:lumMod val="90000"/>
                </a:schemeClr>
              </a:solidFill>
            </a:ln>
          </c:spPr>
        </c:majorGridlines>
        <c:title>
          <c:tx>
            <c:rich>
              <a:bodyPr rot="-5400000" vert="horz"/>
              <a:lstStyle/>
              <a:p>
                <a:pPr>
                  <a:defRPr b="0" i="0" baseline="0">
                    <a:solidFill>
                      <a:schemeClr val="tx1">
                        <a:lumMod val="65000"/>
                        <a:lumOff val="35000"/>
                      </a:schemeClr>
                    </a:solidFill>
                  </a:defRPr>
                </a:pPr>
                <a:r>
                  <a:rPr lang="en-US" sz="900" b="0" i="0" baseline="0" dirty="0">
                    <a:solidFill>
                      <a:schemeClr val="tx1">
                        <a:lumMod val="65000"/>
                        <a:lumOff val="35000"/>
                      </a:schemeClr>
                    </a:solidFill>
                  </a:rPr>
                  <a:t>Fee Amount ($)</a:t>
                </a:r>
              </a:p>
            </c:rich>
          </c:tx>
          <c:layout>
            <c:manualLayout>
              <c:xMode val="edge"/>
              <c:yMode val="edge"/>
              <c:x val="4.1052328136402298E-2"/>
              <c:y val="0.45933784576267811"/>
            </c:manualLayout>
          </c:layout>
          <c:overlay val="0"/>
        </c:title>
        <c:numFmt formatCode="&quot;$&quot;#,##0" sourceLinked="0"/>
        <c:majorTickMark val="out"/>
        <c:minorTickMark val="none"/>
        <c:tickLblPos val="nextTo"/>
        <c:spPr>
          <a:ln>
            <a:noFill/>
          </a:ln>
        </c:spPr>
        <c:txPr>
          <a:bodyPr/>
          <a:lstStyle/>
          <a:p>
            <a:pPr>
              <a:defRPr sz="900" b="0" i="0" baseline="0">
                <a:solidFill>
                  <a:schemeClr val="tx1">
                    <a:lumMod val="75000"/>
                    <a:lumOff val="25000"/>
                  </a:schemeClr>
                </a:solidFill>
              </a:defRPr>
            </a:pPr>
            <a:endParaRPr lang="en-US"/>
          </a:p>
        </c:txPr>
        <c:crossAx val="457554448"/>
        <c:crosses val="autoZero"/>
        <c:crossBetween val="between"/>
      </c:valAx>
    </c:plotArea>
    <c:legend>
      <c:legendPos val="r"/>
      <c:layout>
        <c:manualLayout>
          <c:xMode val="edge"/>
          <c:yMode val="edge"/>
          <c:x val="0.72930903798315527"/>
          <c:y val="0.44212640863076691"/>
          <c:w val="0.25829855945426178"/>
          <c:h val="0.11642711327750696"/>
        </c:manualLayout>
      </c:layout>
      <c:overlay val="0"/>
      <c:txPr>
        <a:bodyPr/>
        <a:lstStyle/>
        <a:p>
          <a:pPr>
            <a:defRPr sz="9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0" baseline="0">
                <a:solidFill>
                  <a:schemeClr val="tx1">
                    <a:lumMod val="65000"/>
                    <a:lumOff val="35000"/>
                  </a:schemeClr>
                </a:solidFill>
              </a:defRPr>
            </a:pPr>
            <a:r>
              <a:rPr lang="en-US" sz="1800" b="0" i="0" baseline="0" dirty="0" smtClean="0">
                <a:solidFill>
                  <a:schemeClr val="tx1">
                    <a:lumMod val="65000"/>
                    <a:lumOff val="35000"/>
                  </a:schemeClr>
                </a:solidFill>
                <a:effectLst/>
              </a:rPr>
              <a:t>Current </a:t>
            </a:r>
            <a:r>
              <a:rPr lang="en-US" sz="1800" b="0" i="0" baseline="0" dirty="0">
                <a:solidFill>
                  <a:schemeClr val="tx1">
                    <a:lumMod val="65000"/>
                    <a:lumOff val="35000"/>
                  </a:schemeClr>
                </a:solidFill>
                <a:effectLst/>
              </a:rPr>
              <a:t>vs. Proposed -</a:t>
            </a:r>
            <a:endParaRPr lang="en-US" b="0" i="0" baseline="0" dirty="0">
              <a:solidFill>
                <a:schemeClr val="tx1">
                  <a:lumMod val="65000"/>
                  <a:lumOff val="35000"/>
                </a:schemeClr>
              </a:solidFill>
              <a:effectLst/>
            </a:endParaRPr>
          </a:p>
          <a:p>
            <a:pPr>
              <a:defRPr b="0" i="0" baseline="0">
                <a:solidFill>
                  <a:schemeClr val="tx1">
                    <a:lumMod val="65000"/>
                    <a:lumOff val="35000"/>
                  </a:schemeClr>
                </a:solidFill>
              </a:defRPr>
            </a:pPr>
            <a:r>
              <a:rPr lang="en-US" sz="1800" b="0" i="0" baseline="0" dirty="0">
                <a:solidFill>
                  <a:schemeClr val="tx1">
                    <a:lumMod val="65000"/>
                    <a:lumOff val="35000"/>
                  </a:schemeClr>
                </a:solidFill>
                <a:effectLst/>
              </a:rPr>
              <a:t>PGRs and </a:t>
            </a:r>
            <a:r>
              <a:rPr lang="en-US" sz="1800" b="0" i="0" baseline="0" dirty="0" smtClean="0">
                <a:solidFill>
                  <a:schemeClr val="tx1">
                    <a:lumMod val="65000"/>
                    <a:lumOff val="35000"/>
                  </a:schemeClr>
                </a:solidFill>
                <a:effectLst/>
              </a:rPr>
              <a:t>CBMs </a:t>
            </a:r>
            <a:r>
              <a:rPr lang="en-US" sz="1800" b="0" i="0" baseline="0" dirty="0">
                <a:solidFill>
                  <a:schemeClr val="tx1">
                    <a:lumMod val="65000"/>
                    <a:lumOff val="35000"/>
                  </a:schemeClr>
                </a:solidFill>
                <a:effectLst/>
              </a:rPr>
              <a:t>for Large Entities </a:t>
            </a:r>
            <a:endParaRPr lang="en-US" b="0" i="0" baseline="0" dirty="0">
              <a:solidFill>
                <a:schemeClr val="tx1">
                  <a:lumMod val="65000"/>
                  <a:lumOff val="35000"/>
                </a:schemeClr>
              </a:solidFill>
              <a:effectLst/>
            </a:endParaRPr>
          </a:p>
        </c:rich>
      </c:tx>
      <c:layout/>
      <c:overlay val="0"/>
    </c:title>
    <c:autoTitleDeleted val="0"/>
    <c:plotArea>
      <c:layout>
        <c:manualLayout>
          <c:layoutTarget val="inner"/>
          <c:xMode val="edge"/>
          <c:yMode val="edge"/>
          <c:x val="0.20424120372050267"/>
          <c:y val="0.20997994948521542"/>
          <c:w val="0.50963690022618136"/>
          <c:h val="0.70353795218350812"/>
        </c:manualLayout>
      </c:layout>
      <c:barChart>
        <c:barDir val="col"/>
        <c:grouping val="stacked"/>
        <c:varyColors val="0"/>
        <c:ser>
          <c:idx val="0"/>
          <c:order val="0"/>
          <c:tx>
            <c:strRef>
              <c:f>PGRCBM!$A$2</c:f>
              <c:strCache>
                <c:ptCount val="1"/>
                <c:pt idx="0">
                  <c:v>Request</c:v>
                </c:pt>
              </c:strCache>
            </c:strRef>
          </c:tx>
          <c:invertIfNegative val="0"/>
          <c:dLbls>
            <c:spPr>
              <a:noFill/>
              <a:ln>
                <a:noFill/>
              </a:ln>
              <a:effectLst/>
            </c:spPr>
            <c:txPr>
              <a:bodyPr/>
              <a:lstStyle/>
              <a:p>
                <a:pPr>
                  <a:defRPr sz="900"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PGRCBM!$B$1:$C$1</c:f>
              <c:strCache>
                <c:ptCount val="2"/>
                <c:pt idx="0">
                  <c:v>Current</c:v>
                </c:pt>
                <c:pt idx="1">
                  <c:v>Proposed</c:v>
                </c:pt>
              </c:strCache>
            </c:strRef>
          </c:cat>
          <c:val>
            <c:numRef>
              <c:f>PGRCBM!$B$2:$C$2</c:f>
              <c:numCache>
                <c:formatCode>_("$"* #,##0_);_("$"* \(#,##0\);_("$"* "-"??_);_(@_)</c:formatCode>
                <c:ptCount val="2"/>
                <c:pt idx="0">
                  <c:v>16000</c:v>
                </c:pt>
                <c:pt idx="1">
                  <c:v>20000</c:v>
                </c:pt>
              </c:numCache>
            </c:numRef>
          </c:val>
          <c:extLst>
            <c:ext xmlns:c16="http://schemas.microsoft.com/office/drawing/2014/chart" uri="{C3380CC4-5D6E-409C-BE32-E72D297353CC}">
              <c16:uniqueId val="{00000000-8D5F-48CD-98B4-1EDC8CBE003A}"/>
            </c:ext>
          </c:extLst>
        </c:ser>
        <c:ser>
          <c:idx val="1"/>
          <c:order val="1"/>
          <c:tx>
            <c:strRef>
              <c:f>PGRCBM!$A$3</c:f>
              <c:strCache>
                <c:ptCount val="1"/>
                <c:pt idx="0">
                  <c:v>Post-Institution</c:v>
                </c:pt>
              </c:strCache>
            </c:strRef>
          </c:tx>
          <c:spPr>
            <a:solidFill>
              <a:srgbClr val="AC2B37"/>
            </a:solidFill>
          </c:spPr>
          <c:invertIfNegative val="0"/>
          <c:dLbls>
            <c:dLbl>
              <c:idx val="1"/>
              <c:layout>
                <c:manualLayout>
                  <c:x val="-1.2800819252432156E-3"/>
                  <c:y val="1.6019473318284457E-2"/>
                </c:manualLayout>
              </c:layout>
              <c:tx>
                <c:rich>
                  <a:bodyPr/>
                  <a:lstStyle/>
                  <a:p>
                    <a:fld id="{2D6A9790-7C83-4B32-8FF6-5F21E4369CBA}" type="VALUE">
                      <a:rPr lang="en-US" dirty="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19009216589861752"/>
                      <c:h val="0.17396874057136399"/>
                    </c:manualLayout>
                  </c15:layout>
                  <c15:dlblFieldTable/>
                  <c15:showDataLabelsRange val="0"/>
                </c:ext>
                <c:ext xmlns:c16="http://schemas.microsoft.com/office/drawing/2014/chart" uri="{C3380CC4-5D6E-409C-BE32-E72D297353CC}">
                  <c16:uniqueId val="{00000000-D82A-44C5-ABF3-E86C81D10ECC}"/>
                </c:ext>
              </c:extLst>
            </c:dLbl>
            <c:spPr>
              <a:noFill/>
              <a:ln>
                <a:noFill/>
              </a:ln>
              <a:effectLst/>
            </c:spPr>
            <c:txPr>
              <a:bodyPr/>
              <a:lstStyle/>
              <a:p>
                <a:pPr>
                  <a:defRPr sz="900"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PGRCBM!$B$1:$C$1</c:f>
              <c:strCache>
                <c:ptCount val="2"/>
                <c:pt idx="0">
                  <c:v>Current</c:v>
                </c:pt>
                <c:pt idx="1">
                  <c:v>Proposed</c:v>
                </c:pt>
              </c:strCache>
            </c:strRef>
          </c:cat>
          <c:val>
            <c:numRef>
              <c:f>PGRCBM!$B$3:$C$3</c:f>
              <c:numCache>
                <c:formatCode>_("$"* #,##0_);_("$"* \(#,##0\);_("$"* "-"??_);_(@_)</c:formatCode>
                <c:ptCount val="2"/>
                <c:pt idx="0">
                  <c:v>22000</c:v>
                </c:pt>
                <c:pt idx="1">
                  <c:v>27500</c:v>
                </c:pt>
              </c:numCache>
            </c:numRef>
          </c:val>
          <c:extLst>
            <c:ext xmlns:c16="http://schemas.microsoft.com/office/drawing/2014/chart" uri="{C3380CC4-5D6E-409C-BE32-E72D297353CC}">
              <c16:uniqueId val="{00000001-8D5F-48CD-98B4-1EDC8CBE003A}"/>
            </c:ext>
          </c:extLst>
        </c:ser>
        <c:dLbls>
          <c:showLegendKey val="0"/>
          <c:showVal val="0"/>
          <c:showCatName val="0"/>
          <c:showSerName val="0"/>
          <c:showPercent val="0"/>
          <c:showBubbleSize val="0"/>
        </c:dLbls>
        <c:gapWidth val="219"/>
        <c:overlap val="100"/>
        <c:axId val="457555624"/>
        <c:axId val="457361768"/>
      </c:barChart>
      <c:catAx>
        <c:axId val="457555624"/>
        <c:scaling>
          <c:orientation val="minMax"/>
        </c:scaling>
        <c:delete val="0"/>
        <c:axPos val="b"/>
        <c:numFmt formatCode="General" sourceLinked="0"/>
        <c:majorTickMark val="out"/>
        <c:minorTickMark val="none"/>
        <c:tickLblPos val="nextTo"/>
        <c:spPr>
          <a:solidFill>
            <a:schemeClr val="bg1"/>
          </a:solidFill>
          <a:ln>
            <a:noFill/>
          </a:ln>
        </c:spPr>
        <c:txPr>
          <a:bodyPr/>
          <a:lstStyle/>
          <a:p>
            <a:pPr>
              <a:defRPr sz="900" b="0" i="0" baseline="0">
                <a:solidFill>
                  <a:schemeClr val="tx1">
                    <a:lumMod val="65000"/>
                    <a:lumOff val="35000"/>
                  </a:schemeClr>
                </a:solidFill>
              </a:defRPr>
            </a:pPr>
            <a:endParaRPr lang="en-US"/>
          </a:p>
        </c:txPr>
        <c:crossAx val="457361768"/>
        <c:crosses val="autoZero"/>
        <c:auto val="1"/>
        <c:lblAlgn val="ctr"/>
        <c:lblOffset val="100"/>
        <c:noMultiLvlLbl val="0"/>
      </c:catAx>
      <c:valAx>
        <c:axId val="457361768"/>
        <c:scaling>
          <c:orientation val="minMax"/>
          <c:min val="0"/>
        </c:scaling>
        <c:delete val="0"/>
        <c:axPos val="l"/>
        <c:majorGridlines>
          <c:spPr>
            <a:ln cmpd="sng">
              <a:solidFill>
                <a:schemeClr val="bg2">
                  <a:lumMod val="90000"/>
                </a:schemeClr>
              </a:solidFill>
              <a:prstDash val="solid"/>
            </a:ln>
          </c:spPr>
        </c:majorGridlines>
        <c:title>
          <c:tx>
            <c:rich>
              <a:bodyPr rot="-5400000" vert="horz"/>
              <a:lstStyle/>
              <a:p>
                <a:pPr>
                  <a:defRPr sz="900" b="0" i="0" baseline="0">
                    <a:solidFill>
                      <a:schemeClr val="tx1">
                        <a:lumMod val="65000"/>
                        <a:lumOff val="35000"/>
                      </a:schemeClr>
                    </a:solidFill>
                  </a:defRPr>
                </a:pPr>
                <a:r>
                  <a:rPr lang="en-US" sz="900" b="0" i="0" baseline="0" dirty="0">
                    <a:solidFill>
                      <a:schemeClr val="tx1">
                        <a:lumMod val="65000"/>
                        <a:lumOff val="35000"/>
                      </a:schemeClr>
                    </a:solidFill>
                  </a:rPr>
                  <a:t>Fee Amount ($)</a:t>
                </a:r>
              </a:p>
            </c:rich>
          </c:tx>
          <c:layout>
            <c:manualLayout>
              <c:xMode val="edge"/>
              <c:yMode val="edge"/>
              <c:x val="4.6172655837375162E-2"/>
              <c:y val="0.45428391811478741"/>
            </c:manualLayout>
          </c:layout>
          <c:overlay val="0"/>
        </c:title>
        <c:numFmt formatCode="&quot;$&quot;#,##0" sourceLinked="0"/>
        <c:majorTickMark val="none"/>
        <c:minorTickMark val="none"/>
        <c:tickLblPos val="nextTo"/>
        <c:spPr>
          <a:ln>
            <a:noFill/>
          </a:ln>
          <a:effectLst>
            <a:outerShdw blurRad="50800" dist="50800" dir="5400000" sx="7000" sy="7000" algn="ctr" rotWithShape="0">
              <a:srgbClr val="000000">
                <a:alpha val="43137"/>
              </a:srgbClr>
            </a:outerShdw>
          </a:effectLst>
        </c:spPr>
        <c:txPr>
          <a:bodyPr/>
          <a:lstStyle/>
          <a:p>
            <a:pPr>
              <a:defRPr sz="900" b="0" i="0" baseline="0">
                <a:solidFill>
                  <a:schemeClr val="tx1">
                    <a:lumMod val="75000"/>
                    <a:lumOff val="25000"/>
                  </a:schemeClr>
                </a:solidFill>
              </a:defRPr>
            </a:pPr>
            <a:endParaRPr lang="en-US"/>
          </a:p>
        </c:txPr>
        <c:crossAx val="457555624"/>
        <c:crosses val="autoZero"/>
        <c:crossBetween val="between"/>
      </c:valAx>
      <c:spPr>
        <a:noFill/>
        <a:ln w="25400">
          <a:noFill/>
        </a:ln>
        <a:effectLst>
          <a:glow rad="127000">
            <a:schemeClr val="accent1">
              <a:alpha val="99000"/>
            </a:schemeClr>
          </a:glow>
        </a:effectLst>
      </c:spPr>
    </c:plotArea>
    <c:legend>
      <c:legendPos val="r"/>
      <c:layout>
        <c:manualLayout>
          <c:xMode val="edge"/>
          <c:yMode val="edge"/>
          <c:x val="0.70882772717926379"/>
          <c:y val="0.46834728056694414"/>
          <c:w val="0.28902052566009895"/>
          <c:h val="0.11642711327750696"/>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Current vs. Proposed - </a:t>
            </a:r>
          </a:p>
          <a:p>
            <a:pPr>
              <a:defRPr/>
            </a:pPr>
            <a:r>
              <a:rPr lang="en-US" sz="1800" b="0" i="0" baseline="0" dirty="0" smtClean="0">
                <a:effectLst/>
              </a:rPr>
              <a:t>Non-Provisional </a:t>
            </a:r>
            <a:r>
              <a:rPr lang="en-US" sz="1800" b="0" i="0" baseline="0" dirty="0">
                <a:effectLst/>
              </a:rPr>
              <a:t>Utility Filing for Large Entities</a:t>
            </a:r>
            <a:endParaRPr lang="en-US"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AC2B37"/>
              </a:solidFill>
              <a:ln>
                <a:noFill/>
              </a:ln>
              <a:effectLst/>
            </c:spPr>
            <c:extLst>
              <c:ext xmlns:c16="http://schemas.microsoft.com/office/drawing/2014/chart" uri="{C3380CC4-5D6E-409C-BE32-E72D297353CC}">
                <c16:uniqueId val="{00000001-A97E-4359-B092-CCD8163A2A7F}"/>
              </c:ext>
            </c:extLst>
          </c:dPt>
          <c:dPt>
            <c:idx val="2"/>
            <c:invertIfNegative val="0"/>
            <c:bubble3D val="0"/>
            <c:spPr>
              <a:solidFill>
                <a:srgbClr val="AC2B37"/>
              </a:solidFill>
              <a:ln>
                <a:noFill/>
              </a:ln>
              <a:effectLst/>
            </c:spPr>
            <c:extLst>
              <c:ext xmlns:c16="http://schemas.microsoft.com/office/drawing/2014/chart" uri="{C3380CC4-5D6E-409C-BE32-E72D297353CC}">
                <c16:uniqueId val="{00000003-A97E-4359-B092-CCD8163A2A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(2)'!$A$2:$A$4</c:f>
              <c:strCache>
                <c:ptCount val="3"/>
                <c:pt idx="0">
                  <c:v>Current Non-provisional Utility Filing for Large Entities</c:v>
                </c:pt>
                <c:pt idx="1">
                  <c:v>Proposed utility filing filing via DOCX</c:v>
                </c:pt>
                <c:pt idx="2">
                  <c:v>Proposed utility filing without DOCX</c:v>
                </c:pt>
              </c:strCache>
            </c:strRef>
          </c:cat>
          <c:val>
            <c:numRef>
              <c:f>'Sheet1 (2)'!$B$2:$B$4</c:f>
              <c:numCache>
                <c:formatCode>_("$"* #,##0_);_("$"* \(#,##0\);_("$"* "-"??_);_(@_)</c:formatCode>
                <c:ptCount val="3"/>
                <c:pt idx="0">
                  <c:v>300</c:v>
                </c:pt>
                <c:pt idx="1">
                  <c:v>320</c:v>
                </c:pt>
                <c:pt idx="2">
                  <c:v>720</c:v>
                </c:pt>
              </c:numCache>
            </c:numRef>
          </c:val>
          <c:extLst>
            <c:ext xmlns:c16="http://schemas.microsoft.com/office/drawing/2014/chart" uri="{C3380CC4-5D6E-409C-BE32-E72D297353CC}">
              <c16:uniqueId val="{00000004-A97E-4359-B092-CCD8163A2A7F}"/>
            </c:ext>
          </c:extLst>
        </c:ser>
        <c:dLbls>
          <c:showLegendKey val="0"/>
          <c:showVal val="0"/>
          <c:showCatName val="0"/>
          <c:showSerName val="0"/>
          <c:showPercent val="0"/>
          <c:showBubbleSize val="0"/>
        </c:dLbls>
        <c:gapWidth val="119"/>
        <c:overlap val="-27"/>
        <c:axId val="457362552"/>
        <c:axId val="457362944"/>
      </c:barChart>
      <c:catAx>
        <c:axId val="45736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362944"/>
        <c:crosses val="autoZero"/>
        <c:auto val="1"/>
        <c:lblAlgn val="ctr"/>
        <c:lblOffset val="100"/>
        <c:noMultiLvlLbl val="0"/>
      </c:catAx>
      <c:valAx>
        <c:axId val="457362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Fee</a:t>
                </a:r>
                <a:r>
                  <a:rPr lang="en-US" baseline="0" dirty="0"/>
                  <a:t> Amount ($)</a:t>
                </a:r>
                <a:endParaRPr lang="en-US" dirty="0"/>
              </a:p>
            </c:rich>
          </c:tx>
          <c:layout>
            <c:manualLayout>
              <c:xMode val="edge"/>
              <c:yMode val="edge"/>
              <c:x val="3.2368801572732954E-2"/>
              <c:y val="0.4469460705736804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36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Current vs. Proposed - </a:t>
            </a:r>
            <a:endParaRPr lang="en-US">
              <a:effectLst/>
            </a:endParaRPr>
          </a:p>
          <a:p>
            <a:pPr>
              <a:defRPr/>
            </a:pPr>
            <a:r>
              <a:rPr lang="en-US" sz="1800" b="0" i="0" baseline="0">
                <a:effectLst/>
              </a:rPr>
              <a:t>Maintenance Fee Surcharge – Late Payment within Six Months</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 (2)'!$A$35:$A$36</c:f>
              <c:strCache>
                <c:ptCount val="2"/>
                <c:pt idx="0">
                  <c:v>Current</c:v>
                </c:pt>
                <c:pt idx="1">
                  <c:v>Proposed</c:v>
                </c:pt>
              </c:strCache>
            </c:strRef>
          </c:tx>
          <c:spPr>
            <a:solidFill>
              <a:schemeClr val="accent1"/>
            </a:solidFill>
            <a:ln>
              <a:noFill/>
            </a:ln>
            <a:effectLst/>
          </c:spPr>
          <c:invertIfNegative val="0"/>
          <c:dPt>
            <c:idx val="1"/>
            <c:invertIfNegative val="0"/>
            <c:bubble3D val="0"/>
            <c:spPr>
              <a:solidFill>
                <a:srgbClr val="AC2B37"/>
              </a:solidFill>
              <a:ln>
                <a:noFill/>
              </a:ln>
              <a:effectLst/>
            </c:spPr>
            <c:extLst>
              <c:ext xmlns:c16="http://schemas.microsoft.com/office/drawing/2014/chart" uri="{C3380CC4-5D6E-409C-BE32-E72D297353CC}">
                <c16:uniqueId val="{00000001-D225-41EC-A09E-79E13C5D788D}"/>
              </c:ext>
            </c:extLst>
          </c:dPt>
          <c:dLbls>
            <c:dLbl>
              <c:idx val="0"/>
              <c:layout>
                <c:manualLayout>
                  <c:x val="0"/>
                  <c:y val="-2.6143790849673201E-3"/>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225-41EC-A09E-79E13C5D78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(2)'!$A$35:$A$36</c:f>
              <c:strCache>
                <c:ptCount val="2"/>
                <c:pt idx="0">
                  <c:v>Current</c:v>
                </c:pt>
                <c:pt idx="1">
                  <c:v>Proposed</c:v>
                </c:pt>
              </c:strCache>
            </c:strRef>
          </c:cat>
          <c:val>
            <c:numRef>
              <c:f>'Sheet1 (2)'!$B$35:$B$36</c:f>
              <c:numCache>
                <c:formatCode>_("$"* #,##0_);_("$"* \(#,##0\);_("$"* "-"??_);_(@_)</c:formatCode>
                <c:ptCount val="2"/>
                <c:pt idx="0">
                  <c:v>160</c:v>
                </c:pt>
                <c:pt idx="1">
                  <c:v>1000</c:v>
                </c:pt>
              </c:numCache>
            </c:numRef>
          </c:val>
          <c:extLst>
            <c:ext xmlns:c16="http://schemas.microsoft.com/office/drawing/2014/chart" uri="{C3380CC4-5D6E-409C-BE32-E72D297353CC}">
              <c16:uniqueId val="{00000003-D225-41EC-A09E-79E13C5D788D}"/>
            </c:ext>
          </c:extLst>
        </c:ser>
        <c:dLbls>
          <c:showLegendKey val="0"/>
          <c:showVal val="0"/>
          <c:showCatName val="0"/>
          <c:showSerName val="0"/>
          <c:showPercent val="0"/>
          <c:showBubbleSize val="0"/>
        </c:dLbls>
        <c:gapWidth val="183"/>
        <c:overlap val="-27"/>
        <c:axId val="372533984"/>
        <c:axId val="372815344"/>
      </c:barChart>
      <c:catAx>
        <c:axId val="37253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815344"/>
        <c:crosses val="autoZero"/>
        <c:auto val="1"/>
        <c:lblAlgn val="ctr"/>
        <c:lblOffset val="100"/>
        <c:noMultiLvlLbl val="0"/>
      </c:catAx>
      <c:valAx>
        <c:axId val="37281534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Fee</a:t>
                </a:r>
                <a:r>
                  <a:rPr lang="en-US" baseline="0"/>
                  <a:t> Amount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533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Current vs. Proposed - </a:t>
            </a:r>
            <a:endParaRPr lang="en-US">
              <a:effectLst/>
            </a:endParaRPr>
          </a:p>
          <a:p>
            <a:pPr>
              <a:defRPr/>
            </a:pPr>
            <a:r>
              <a:rPr lang="en-US" sz="1800" b="0" i="0" baseline="0">
                <a:effectLst/>
              </a:rPr>
              <a:t>Request for Expedited Examination of a Design Application Fee for Large Entities</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 (2)'!$A$61:$A$62</c:f>
              <c:strCache>
                <c:ptCount val="2"/>
                <c:pt idx="0">
                  <c:v>Current</c:v>
                </c:pt>
                <c:pt idx="1">
                  <c:v>Proposed</c:v>
                </c:pt>
              </c:strCache>
            </c:strRef>
          </c:tx>
          <c:spPr>
            <a:solidFill>
              <a:schemeClr val="accent1"/>
            </a:solidFill>
            <a:ln>
              <a:noFill/>
            </a:ln>
            <a:effectLst/>
          </c:spPr>
          <c:invertIfNegative val="0"/>
          <c:dPt>
            <c:idx val="1"/>
            <c:invertIfNegative val="0"/>
            <c:bubble3D val="0"/>
            <c:spPr>
              <a:solidFill>
                <a:srgbClr val="AC2B37"/>
              </a:solidFill>
              <a:ln>
                <a:noFill/>
              </a:ln>
              <a:effectLst/>
            </c:spPr>
            <c:extLst>
              <c:ext xmlns:c16="http://schemas.microsoft.com/office/drawing/2014/chart" uri="{C3380CC4-5D6E-409C-BE32-E72D297353CC}">
                <c16:uniqueId val="{00000001-8D0E-4D88-A660-D3DE79A9151C}"/>
              </c:ext>
            </c:extLst>
          </c:dPt>
          <c:dLbls>
            <c:dLbl>
              <c:idx val="0"/>
              <c:layout>
                <c:manualLayout>
                  <c:x val="3.485425022881614E-3"/>
                  <c:y val="-1.269783064926546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7121231041140371E-2"/>
                      <c:h val="4.7522098942070316E-2"/>
                    </c:manualLayout>
                  </c15:layout>
                </c:ext>
                <c:ext xmlns:c16="http://schemas.microsoft.com/office/drawing/2014/chart" uri="{C3380CC4-5D6E-409C-BE32-E72D297353CC}">
                  <c16:uniqueId val="{00000002-6D65-437E-AD5B-D5A72CAA8B7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 (2)'!$A$61:$A$62</c:f>
              <c:strCache>
                <c:ptCount val="2"/>
                <c:pt idx="0">
                  <c:v>Current</c:v>
                </c:pt>
                <c:pt idx="1">
                  <c:v>Proposed</c:v>
                </c:pt>
              </c:strCache>
            </c:strRef>
          </c:cat>
          <c:val>
            <c:numRef>
              <c:f>'Sheet1 (2)'!$B$61:$B$62</c:f>
              <c:numCache>
                <c:formatCode>_("$"* #,##0_);_("$"* \(#,##0\);_("$"* "-"??_);_(@_)</c:formatCode>
                <c:ptCount val="2"/>
                <c:pt idx="0">
                  <c:v>900</c:v>
                </c:pt>
                <c:pt idx="1">
                  <c:v>2000</c:v>
                </c:pt>
              </c:numCache>
            </c:numRef>
          </c:val>
          <c:extLst>
            <c:ext xmlns:c16="http://schemas.microsoft.com/office/drawing/2014/chart" uri="{C3380CC4-5D6E-409C-BE32-E72D297353CC}">
              <c16:uniqueId val="{00000002-8D0E-4D88-A660-D3DE79A9151C}"/>
            </c:ext>
          </c:extLst>
        </c:ser>
        <c:dLbls>
          <c:showLegendKey val="0"/>
          <c:showVal val="0"/>
          <c:showCatName val="0"/>
          <c:showSerName val="0"/>
          <c:showPercent val="0"/>
          <c:showBubbleSize val="0"/>
        </c:dLbls>
        <c:gapWidth val="185"/>
        <c:overlap val="-27"/>
        <c:axId val="370511776"/>
        <c:axId val="372440016"/>
      </c:barChart>
      <c:catAx>
        <c:axId val="37051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440016"/>
        <c:crosses val="autoZero"/>
        <c:auto val="1"/>
        <c:lblAlgn val="ctr"/>
        <c:lblOffset val="100"/>
        <c:noMultiLvlLbl val="0"/>
      </c:catAx>
      <c:valAx>
        <c:axId val="372440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Fee</a:t>
                </a:r>
                <a:r>
                  <a:rPr lang="en-US" baseline="0"/>
                  <a:t> Amount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51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Current vs. Proposed - </a:t>
            </a:r>
            <a:endParaRPr lang="en-US">
              <a:effectLst/>
            </a:endParaRPr>
          </a:p>
          <a:p>
            <a:pPr>
              <a:defRPr/>
            </a:pPr>
            <a:r>
              <a:rPr lang="en-US" sz="1800" b="0" i="0" baseline="0">
                <a:effectLst/>
              </a:rPr>
              <a:t>Extension of Time Fees for Large Entities</a:t>
            </a:r>
            <a:endParaRPr lang="en-US">
              <a:effectLst/>
            </a:endParaRPr>
          </a:p>
        </c:rich>
      </c:tx>
      <c:layout>
        <c:manualLayout>
          <c:xMode val="edge"/>
          <c:yMode val="edge"/>
          <c:x val="0.18902777777777777"/>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70286312250185"/>
          <c:y val="0.24612712697358188"/>
          <c:w val="0.88798895236134701"/>
          <c:h val="0.5539161113121297"/>
        </c:manualLayout>
      </c:layout>
      <c:barChart>
        <c:barDir val="col"/>
        <c:grouping val="clustered"/>
        <c:varyColors val="0"/>
        <c:ser>
          <c:idx val="0"/>
          <c:order val="0"/>
          <c:tx>
            <c:strRef>
              <c:f>'Sheet1 (2)'!$B$88</c:f>
              <c:strCache>
                <c:ptCount val="1"/>
                <c:pt idx="0">
                  <c:v>Current</c:v>
                </c:pt>
              </c:strCache>
            </c:strRef>
          </c:tx>
          <c:spPr>
            <a:solidFill>
              <a:schemeClr val="accent1"/>
            </a:solidFill>
            <a:ln>
              <a:noFill/>
            </a:ln>
            <a:effectLst/>
          </c:spPr>
          <c:invertIfNegative val="0"/>
          <c:dLbls>
            <c:dLbl>
              <c:idx val="2"/>
              <c:layout>
                <c:manualLayout>
                  <c:x val="-1.129943301758387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383-4E0A-ABB3-64C6EBEB565A}"/>
                </c:ext>
              </c:extLst>
            </c:dLbl>
            <c:dLbl>
              <c:idx val="4"/>
              <c:layout>
                <c:manualLayout>
                  <c:x val="-1.807909282813420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383-4E0A-ABB3-64C6EBEB56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(2)'!$A$89:$A$93</c:f>
              <c:strCache>
                <c:ptCount val="5"/>
                <c:pt idx="0">
                  <c:v>Extension for Response Within First Month</c:v>
                </c:pt>
                <c:pt idx="1">
                  <c:v>Extension for Response Within Second Month</c:v>
                </c:pt>
                <c:pt idx="2">
                  <c:v>Extension for Response Within Third Month</c:v>
                </c:pt>
                <c:pt idx="3">
                  <c:v>Extension for Response Within Fourth Month</c:v>
                </c:pt>
                <c:pt idx="4">
                  <c:v>Extension for Response Within Fifth Month</c:v>
                </c:pt>
              </c:strCache>
            </c:strRef>
          </c:cat>
          <c:val>
            <c:numRef>
              <c:f>'Sheet1 (2)'!$B$89:$B$93</c:f>
              <c:numCache>
                <c:formatCode>"$"#,##0_);\("$"#,##0\)</c:formatCode>
                <c:ptCount val="5"/>
                <c:pt idx="0">
                  <c:v>200</c:v>
                </c:pt>
                <c:pt idx="1">
                  <c:v>600</c:v>
                </c:pt>
                <c:pt idx="2">
                  <c:v>1400</c:v>
                </c:pt>
                <c:pt idx="3">
                  <c:v>2200</c:v>
                </c:pt>
                <c:pt idx="4">
                  <c:v>3000</c:v>
                </c:pt>
              </c:numCache>
            </c:numRef>
          </c:val>
          <c:extLst>
            <c:ext xmlns:c16="http://schemas.microsoft.com/office/drawing/2014/chart" uri="{C3380CC4-5D6E-409C-BE32-E72D297353CC}">
              <c16:uniqueId val="{00000002-9383-4E0A-ABB3-64C6EBEB565A}"/>
            </c:ext>
          </c:extLst>
        </c:ser>
        <c:ser>
          <c:idx val="1"/>
          <c:order val="1"/>
          <c:tx>
            <c:strRef>
              <c:f>'Sheet1 (2)'!$C$88</c:f>
              <c:strCache>
                <c:ptCount val="1"/>
                <c:pt idx="0">
                  <c:v>Proposed</c:v>
                </c:pt>
              </c:strCache>
            </c:strRef>
          </c:tx>
          <c:spPr>
            <a:solidFill>
              <a:srgbClr val="AC2B37"/>
            </a:solidFill>
            <a:ln>
              <a:noFill/>
            </a:ln>
            <a:effectLst/>
          </c:spPr>
          <c:invertIfNegative val="0"/>
          <c:dLbls>
            <c:dLbl>
              <c:idx val="3"/>
              <c:layout>
                <c:manualLayout>
                  <c:x val="1.0605669905296926E-2"/>
                  <c:y val="-1.696795396325182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0481803809611521E-2"/>
                      <c:h val="6.7775344770545795E-2"/>
                    </c:manualLayout>
                  </c15:layout>
                </c:ext>
                <c:ext xmlns:c16="http://schemas.microsoft.com/office/drawing/2014/chart" uri="{C3380CC4-5D6E-409C-BE32-E72D297353CC}">
                  <c16:uniqueId val="{00000003-9383-4E0A-ABB3-64C6EBEB56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(2)'!$A$89:$A$93</c:f>
              <c:strCache>
                <c:ptCount val="5"/>
                <c:pt idx="0">
                  <c:v>Extension for Response Within First Month</c:v>
                </c:pt>
                <c:pt idx="1">
                  <c:v>Extension for Response Within Second Month</c:v>
                </c:pt>
                <c:pt idx="2">
                  <c:v>Extension for Response Within Third Month</c:v>
                </c:pt>
                <c:pt idx="3">
                  <c:v>Extension for Response Within Fourth Month</c:v>
                </c:pt>
                <c:pt idx="4">
                  <c:v>Extension for Response Within Fifth Month</c:v>
                </c:pt>
              </c:strCache>
            </c:strRef>
          </c:cat>
          <c:val>
            <c:numRef>
              <c:f>'Sheet1 (2)'!$C$89:$C$93</c:f>
              <c:numCache>
                <c:formatCode>"$"#,##0_);\("$"#,##0\)</c:formatCode>
                <c:ptCount val="5"/>
                <c:pt idx="0">
                  <c:v>220</c:v>
                </c:pt>
                <c:pt idx="1">
                  <c:v>640</c:v>
                </c:pt>
                <c:pt idx="2">
                  <c:v>1480</c:v>
                </c:pt>
                <c:pt idx="3">
                  <c:v>2320</c:v>
                </c:pt>
                <c:pt idx="4">
                  <c:v>3160</c:v>
                </c:pt>
              </c:numCache>
            </c:numRef>
          </c:val>
          <c:extLst>
            <c:ext xmlns:c16="http://schemas.microsoft.com/office/drawing/2014/chart" uri="{C3380CC4-5D6E-409C-BE32-E72D297353CC}">
              <c16:uniqueId val="{00000004-9383-4E0A-ABB3-64C6EBEB565A}"/>
            </c:ext>
          </c:extLst>
        </c:ser>
        <c:dLbls>
          <c:showLegendKey val="0"/>
          <c:showVal val="0"/>
          <c:showCatName val="0"/>
          <c:showSerName val="0"/>
          <c:showPercent val="0"/>
          <c:showBubbleSize val="0"/>
        </c:dLbls>
        <c:gapWidth val="219"/>
        <c:overlap val="-27"/>
        <c:axId val="372440800"/>
        <c:axId val="372441192"/>
      </c:barChart>
      <c:catAx>
        <c:axId val="37244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441192"/>
        <c:crosses val="autoZero"/>
        <c:auto val="1"/>
        <c:lblAlgn val="ctr"/>
        <c:lblOffset val="100"/>
        <c:noMultiLvlLbl val="0"/>
      </c:catAx>
      <c:valAx>
        <c:axId val="372441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Fee Amount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440800"/>
        <c:crosses val="autoZero"/>
        <c:crossBetween val="between"/>
      </c:valAx>
      <c:spPr>
        <a:noFill/>
        <a:ln>
          <a:noFill/>
        </a:ln>
        <a:effectLst/>
      </c:spPr>
    </c:plotArea>
    <c:legend>
      <c:legendPos val="r"/>
      <c:layout>
        <c:manualLayout>
          <c:xMode val="edge"/>
          <c:yMode val="edge"/>
          <c:x val="0.10466055778115455"/>
          <c:y val="0.25561068867525694"/>
          <c:w val="0.13320421154252271"/>
          <c:h val="0.1362136944041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0.21586</cdr:x>
      <cdr:y>0.2582</cdr:y>
    </cdr:from>
    <cdr:to>
      <cdr:x>0.39207</cdr:x>
      <cdr:y>0.33862</cdr:y>
    </cdr:to>
    <cdr:sp macro="" textlink="">
      <cdr:nvSpPr>
        <cdr:cNvPr id="3" name="TextBox 2"/>
        <cdr:cNvSpPr txBox="1"/>
      </cdr:nvSpPr>
      <cdr:spPr>
        <a:xfrm xmlns:a="http://schemas.openxmlformats.org/drawingml/2006/main">
          <a:off x="1120145" y="960095"/>
          <a:ext cx="914392" cy="2990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Total: </a:t>
          </a:r>
          <a:r>
            <a:rPr lang="en-US" sz="1100" dirty="0" smtClean="0"/>
            <a:t>$2,720</a:t>
          </a:r>
          <a:endParaRPr lang="en-US" sz="1100" dirty="0"/>
        </a:p>
      </cdr:txBody>
    </cdr:sp>
  </cdr:relSizeAnchor>
  <cdr:relSizeAnchor xmlns:cdr="http://schemas.openxmlformats.org/drawingml/2006/chartDrawing">
    <cdr:from>
      <cdr:x>0.45332</cdr:x>
      <cdr:y>0.25456</cdr:y>
    </cdr:from>
    <cdr:to>
      <cdr:x>0.62953</cdr:x>
      <cdr:y>0.33498</cdr:y>
    </cdr:to>
    <cdr:sp macro="" textlink="">
      <cdr:nvSpPr>
        <cdr:cNvPr id="4" name="TextBox 1"/>
        <cdr:cNvSpPr txBox="1"/>
      </cdr:nvSpPr>
      <cdr:spPr>
        <a:xfrm xmlns:a="http://schemas.openxmlformats.org/drawingml/2006/main">
          <a:off x="2352368" y="916529"/>
          <a:ext cx="914392" cy="2895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Total: </a:t>
          </a:r>
          <a:r>
            <a:rPr lang="en-US" sz="1100" dirty="0" smtClean="0"/>
            <a:t>$3,020</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0.23819</cdr:x>
      <cdr:y>0.30625</cdr:y>
    </cdr:from>
    <cdr:to>
      <cdr:x>0.46052</cdr:x>
      <cdr:y>0.38667</cdr:y>
    </cdr:to>
    <cdr:sp macro="" textlink="">
      <cdr:nvSpPr>
        <cdr:cNvPr id="3" name="TextBox 2"/>
        <cdr:cNvSpPr txBox="1"/>
      </cdr:nvSpPr>
      <cdr:spPr>
        <a:xfrm xmlns:a="http://schemas.openxmlformats.org/drawingml/2006/main">
          <a:off x="1181567" y="1158059"/>
          <a:ext cx="1102915" cy="3041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Total: </a:t>
          </a:r>
          <a:r>
            <a:rPr lang="en-US" sz="1100" dirty="0" smtClean="0"/>
            <a:t>$12,600</a:t>
          </a:r>
          <a:endParaRPr lang="en-US" sz="1100" dirty="0"/>
        </a:p>
      </cdr:txBody>
    </cdr:sp>
  </cdr:relSizeAnchor>
  <cdr:relSizeAnchor xmlns:cdr="http://schemas.openxmlformats.org/drawingml/2006/chartDrawing">
    <cdr:from>
      <cdr:x>0.51043</cdr:x>
      <cdr:y>0.25484</cdr:y>
    </cdr:from>
    <cdr:to>
      <cdr:x>0.73217</cdr:x>
      <cdr:y>0.33526</cdr:y>
    </cdr:to>
    <cdr:sp macro="" textlink="">
      <cdr:nvSpPr>
        <cdr:cNvPr id="4" name="TextBox 1"/>
        <cdr:cNvSpPr txBox="1"/>
      </cdr:nvSpPr>
      <cdr:spPr>
        <a:xfrm xmlns:a="http://schemas.openxmlformats.org/drawingml/2006/main">
          <a:off x="2532067" y="963660"/>
          <a:ext cx="1099951" cy="3041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Total: </a:t>
          </a:r>
          <a:r>
            <a:rPr lang="en-US" sz="1100" dirty="0" smtClean="0"/>
            <a:t>$13,460</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0.24649</cdr:x>
      <cdr:y>0.38249</cdr:y>
    </cdr:from>
    <cdr:to>
      <cdr:x>0.43082</cdr:x>
      <cdr:y>0.4608</cdr:y>
    </cdr:to>
    <cdr:sp macro="" textlink="">
      <cdr:nvSpPr>
        <cdr:cNvPr id="2" name="TextBox 1"/>
        <cdr:cNvSpPr txBox="1"/>
      </cdr:nvSpPr>
      <cdr:spPr>
        <a:xfrm xmlns:a="http://schemas.openxmlformats.org/drawingml/2006/main">
          <a:off x="1222737" y="1593374"/>
          <a:ext cx="914391" cy="32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t>Total: </a:t>
          </a:r>
          <a:r>
            <a:rPr lang="en-US" sz="900" dirty="0" smtClean="0"/>
            <a:t>$30,500</a:t>
          </a:r>
          <a:endParaRPr lang="en-US" sz="900" dirty="0"/>
        </a:p>
      </cdr:txBody>
    </cdr:sp>
  </cdr:relSizeAnchor>
  <cdr:relSizeAnchor xmlns:cdr="http://schemas.openxmlformats.org/drawingml/2006/chartDrawing">
    <cdr:from>
      <cdr:x>0.5</cdr:x>
      <cdr:y>0.24126</cdr:y>
    </cdr:from>
    <cdr:to>
      <cdr:x>0.70041</cdr:x>
      <cdr:y>0.31957</cdr:y>
    </cdr:to>
    <cdr:sp macro="" textlink="">
      <cdr:nvSpPr>
        <cdr:cNvPr id="3" name="TextBox 1"/>
        <cdr:cNvSpPr txBox="1"/>
      </cdr:nvSpPr>
      <cdr:spPr>
        <a:xfrm xmlns:a="http://schemas.openxmlformats.org/drawingml/2006/main">
          <a:off x="2480310" y="1005065"/>
          <a:ext cx="994158" cy="3262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t>Total: $</a:t>
          </a:r>
          <a:r>
            <a:rPr lang="en-US" sz="900" dirty="0" smtClean="0"/>
            <a:t>38,250</a:t>
          </a:r>
          <a:endParaRPr lang="en-US" sz="900" dirty="0"/>
        </a:p>
      </cdr:txBody>
    </cdr:sp>
  </cdr:relSizeAnchor>
</c:userShapes>
</file>

<file path=ppt/drawings/drawing4.xml><?xml version="1.0" encoding="utf-8"?>
<c:userShapes xmlns:c="http://schemas.openxmlformats.org/drawingml/2006/chart">
  <cdr:relSizeAnchor xmlns:cdr="http://schemas.openxmlformats.org/drawingml/2006/chartDrawing">
    <cdr:from>
      <cdr:x>0.2235</cdr:x>
      <cdr:y>0.29694</cdr:y>
    </cdr:from>
    <cdr:to>
      <cdr:x>0.40783</cdr:x>
      <cdr:y>0.37525</cdr:y>
    </cdr:to>
    <cdr:sp macro="" textlink="">
      <cdr:nvSpPr>
        <cdr:cNvPr id="2" name="TextBox 1"/>
        <cdr:cNvSpPr txBox="1"/>
      </cdr:nvSpPr>
      <cdr:spPr>
        <a:xfrm xmlns:a="http://schemas.openxmlformats.org/drawingml/2006/main">
          <a:off x="1108723" y="1177055"/>
          <a:ext cx="914391" cy="3104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Total: $</a:t>
          </a:r>
          <a:r>
            <a:rPr lang="en-US" sz="1100" dirty="0" smtClean="0"/>
            <a:t>38,000</a:t>
          </a:r>
          <a:endParaRPr lang="en-US" sz="1100" dirty="0"/>
        </a:p>
      </cdr:txBody>
    </cdr:sp>
  </cdr:relSizeAnchor>
  <cdr:relSizeAnchor xmlns:cdr="http://schemas.openxmlformats.org/drawingml/2006/chartDrawing">
    <cdr:from>
      <cdr:x>0.46851</cdr:x>
      <cdr:y>0.19376</cdr:y>
    </cdr:from>
    <cdr:to>
      <cdr:x>0.65284</cdr:x>
      <cdr:y>0.27207</cdr:y>
    </cdr:to>
    <cdr:sp macro="" textlink="">
      <cdr:nvSpPr>
        <cdr:cNvPr id="3" name="TextBox 1"/>
        <cdr:cNvSpPr txBox="1"/>
      </cdr:nvSpPr>
      <cdr:spPr>
        <a:xfrm xmlns:a="http://schemas.openxmlformats.org/drawingml/2006/main">
          <a:off x="2324104" y="768052"/>
          <a:ext cx="914391" cy="3104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Total: </a:t>
          </a:r>
          <a:r>
            <a:rPr lang="en-US" sz="1100" dirty="0" smtClean="0"/>
            <a:t>$47,500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628" tIns="46814" rIns="93628" bIns="46814"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978133" y="2"/>
            <a:ext cx="3043343" cy="465455"/>
          </a:xfrm>
          <a:prstGeom prst="rect">
            <a:avLst/>
          </a:prstGeom>
        </p:spPr>
        <p:txBody>
          <a:bodyPr vert="horz" lIns="93628" tIns="46814" rIns="93628" bIns="46814" rtlCol="0"/>
          <a:lstStyle>
            <a:lvl1pPr algn="r">
              <a:defRPr sz="1100"/>
            </a:lvl1pPr>
          </a:lstStyle>
          <a:p>
            <a:fld id="{C950A3BB-CAF4-1D4E-B3B2-E95D9B9E66DF}" type="datetimeFigureOut">
              <a:rPr lang="en-US" smtClean="0">
                <a:latin typeface="Segoe UI"/>
              </a:rPr>
              <a:t>8/6/2018</a:t>
            </a:fld>
            <a:endParaRPr lang="en-US" dirty="0">
              <a:latin typeface="Segoe UI"/>
            </a:endParaRPr>
          </a:p>
        </p:txBody>
      </p:sp>
      <p:sp>
        <p:nvSpPr>
          <p:cNvPr id="4" name="Footer Placeholder 3"/>
          <p:cNvSpPr>
            <a:spLocks noGrp="1"/>
          </p:cNvSpPr>
          <p:nvPr>
            <p:ph type="ftr" sz="quarter" idx="2"/>
          </p:nvPr>
        </p:nvSpPr>
        <p:spPr>
          <a:xfrm>
            <a:off x="0" y="8842033"/>
            <a:ext cx="3043343" cy="465455"/>
          </a:xfrm>
          <a:prstGeom prst="rect">
            <a:avLst/>
          </a:prstGeom>
        </p:spPr>
        <p:txBody>
          <a:bodyPr vert="horz" lIns="93628" tIns="46814" rIns="93628" bIns="46814"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978133" y="8842033"/>
            <a:ext cx="3043343" cy="465455"/>
          </a:xfrm>
          <a:prstGeom prst="rect">
            <a:avLst/>
          </a:prstGeom>
        </p:spPr>
        <p:txBody>
          <a:bodyPr vert="horz" lIns="93628" tIns="46814" rIns="93628" bIns="46814"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628" tIns="46814" rIns="93628" bIns="46814"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978133" y="2"/>
            <a:ext cx="3043343" cy="465455"/>
          </a:xfrm>
          <a:prstGeom prst="rect">
            <a:avLst/>
          </a:prstGeom>
        </p:spPr>
        <p:txBody>
          <a:bodyPr vert="horz" lIns="93628" tIns="46814" rIns="93628" bIns="46814" rtlCol="0"/>
          <a:lstStyle>
            <a:lvl1pPr algn="r">
              <a:defRPr sz="1100">
                <a:latin typeface="Segoe UI"/>
              </a:defRPr>
            </a:lvl1pPr>
          </a:lstStyle>
          <a:p>
            <a:fld id="{139B48F8-1A14-4941-902A-1D33547A0B6A}" type="datetimeFigureOut">
              <a:rPr lang="en-US" smtClean="0"/>
              <a:pPr/>
              <a:t>8/6/2018</a:t>
            </a:fld>
            <a:endParaRPr lang="en-US" dirty="0"/>
          </a:p>
        </p:txBody>
      </p:sp>
      <p:sp>
        <p:nvSpPr>
          <p:cNvPr id="4" name="Slide Image Placeholder 3"/>
          <p:cNvSpPr>
            <a:spLocks noGrp="1" noRot="1" noChangeAspect="1"/>
          </p:cNvSpPr>
          <p:nvPr>
            <p:ph type="sldImg" idx="2"/>
          </p:nvPr>
        </p:nvSpPr>
        <p:spPr>
          <a:xfrm>
            <a:off x="717550" y="696913"/>
            <a:ext cx="5588000" cy="3492500"/>
          </a:xfrm>
          <a:prstGeom prst="rect">
            <a:avLst/>
          </a:prstGeom>
          <a:noFill/>
          <a:ln w="12700">
            <a:solidFill>
              <a:prstClr val="black"/>
            </a:solidFill>
          </a:ln>
        </p:spPr>
        <p:txBody>
          <a:bodyPr vert="horz" lIns="93628" tIns="46814" rIns="93628" bIns="46814"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628" tIns="46814" rIns="93628" bIns="4681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3"/>
            <a:ext cx="3043343" cy="465455"/>
          </a:xfrm>
          <a:prstGeom prst="rect">
            <a:avLst/>
          </a:prstGeom>
        </p:spPr>
        <p:txBody>
          <a:bodyPr vert="horz" lIns="93628" tIns="46814" rIns="93628" bIns="46814"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978133" y="8842033"/>
            <a:ext cx="3043343" cy="465455"/>
          </a:xfrm>
          <a:prstGeom prst="rect">
            <a:avLst/>
          </a:prstGeom>
        </p:spPr>
        <p:txBody>
          <a:bodyPr vert="horz" lIns="93628" tIns="46814" rIns="93628" bIns="46814"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880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701675"/>
            <a:ext cx="5622925" cy="3514725"/>
          </a:xfrm>
        </p:spPr>
      </p:sp>
      <p:sp>
        <p:nvSpPr>
          <p:cNvPr id="3" name="Notes Placeholder 2"/>
          <p:cNvSpPr>
            <a:spLocks noGrp="1"/>
          </p:cNvSpPr>
          <p:nvPr>
            <p:ph type="body" idx="1"/>
          </p:nvPr>
        </p:nvSpPr>
        <p:spPr>
          <a:xfrm>
            <a:off x="702310" y="4450706"/>
            <a:ext cx="5618480" cy="4532652"/>
          </a:xfrm>
        </p:spPr>
        <p:txBody>
          <a:bodyPr/>
          <a:lstStyle/>
          <a:p>
            <a:endParaRPr lang="en-US" sz="14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2041627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646D3EF4-FDF6-4D1E-83C6-ACEA955C45A1}" type="datetime1">
              <a:rPr lang="en-US" smtClean="0"/>
              <a:t>8/6/2018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0D0B6-CF9E-4AB3-BDB1-7E1902DC8C74}" type="datetime1">
              <a:rPr lang="en-US" smtClean="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EC90722F-9E3E-481C-B227-6A90D597D07C}" type="datetime1">
              <a:rPr lang="en-US" smtClean="0"/>
              <a:t>8/6/2018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E7BEF-CAFB-4DB1-A6C3-ED58E033AD22}"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C6E28-B89F-4DFD-86FD-0AB3B7B391C9}"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F4ED6-A4FC-4A2E-8809-29B95F0CF91C}" type="datetime1">
              <a:rPr lang="en-US" smtClean="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A7D64-AD8B-44D8-AC43-8580B75C5E05}" type="datetime1">
              <a:rPr lang="en-US" smtClean="0"/>
              <a:t>8/6/2018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988063-A3B1-4016-8CA4-E73020A29143}" type="datetime1">
              <a:rPr lang="en-US" smtClean="0"/>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6EAD7-376D-44B6-9635-88D35FB86AB1}" type="datetime1">
              <a:rPr lang="en-US" smtClean="0"/>
              <a:t>8/6/2018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6F46F-B72E-4A0F-AC57-F8CEC18EFBFB}" type="datetime1">
              <a:rPr lang="en-US" smtClean="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CC56D52-F8BD-4A61-9149-D9C7E85FFA82}" type="datetime1">
              <a:rPr lang="en-US" smtClean="0"/>
              <a:t>8/6/2018</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uspto.gov/about/stratplan/budget/index.jsp"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450"/>
            <a:ext cx="7772400" cy="1782510"/>
          </a:xfrm>
        </p:spPr>
        <p:txBody>
          <a:bodyPr anchor="t">
            <a:normAutofit/>
          </a:bodyPr>
          <a:lstStyle/>
          <a:p>
            <a:pPr marL="109728" algn="l"/>
            <a: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1000" b="0" dirty="0" smtClean="0">
                <a:solidFill>
                  <a:srgbClr val="002060"/>
                </a:solidFill>
              </a:rPr>
              <a:t/>
            </a:r>
            <a:br>
              <a:rPr lang="en-US" sz="1000" b="0" dirty="0" smtClean="0">
                <a:solidFill>
                  <a:srgbClr val="002060"/>
                </a:solidFill>
              </a:rPr>
            </a:br>
            <a:r>
              <a:rPr lang="en-US" sz="1000" b="0" dirty="0" smtClean="0">
                <a:solidFill>
                  <a:srgbClr val="002060"/>
                </a:solidFill>
              </a:rPr>
              <a:t/>
            </a:r>
            <a:br>
              <a:rPr lang="en-US" sz="1000" b="0" dirty="0" smtClean="0">
                <a:solidFill>
                  <a:srgbClr val="002060"/>
                </a:solidFill>
              </a:rPr>
            </a:br>
            <a:endParaRPr lang="en-US" sz="1000" dirty="0"/>
          </a:p>
        </p:txBody>
      </p:sp>
      <p:sp>
        <p:nvSpPr>
          <p:cNvPr id="3" name="Subtitle 2"/>
          <p:cNvSpPr>
            <a:spLocks noGrp="1"/>
          </p:cNvSpPr>
          <p:nvPr>
            <p:ph type="subTitle" idx="1"/>
          </p:nvPr>
        </p:nvSpPr>
        <p:spPr>
          <a:xfrm>
            <a:off x="685800" y="2399038"/>
            <a:ext cx="7772400" cy="1856611"/>
          </a:xfrm>
        </p:spPr>
        <p:txBody>
          <a:bodyPr>
            <a:normAutofit fontScale="25000" lnSpcReduction="20000"/>
          </a:bodyPr>
          <a:lstStyle/>
          <a:p>
            <a:pPr marL="109728"/>
            <a:r>
              <a:rPr lang="en-US" sz="16000" b="1" dirty="0" smtClean="0">
                <a:solidFill>
                  <a:srgbClr val="002060"/>
                </a:solidFill>
                <a:ea typeface="Arial Unicode MS" panose="020B0604020202020204" pitchFamily="34" charset="-128"/>
              </a:rPr>
              <a:t>Patent Fee Proposal</a:t>
            </a:r>
          </a:p>
          <a:p>
            <a:pPr marL="109728"/>
            <a:r>
              <a:rPr lang="en-US" sz="11200" b="1" dirty="0" smtClean="0">
                <a:solidFill>
                  <a:srgbClr val="002060"/>
                </a:solidFill>
                <a:ea typeface="Arial Unicode MS" panose="020B0604020202020204" pitchFamily="34" charset="-128"/>
              </a:rPr>
              <a:t>Executive Summary</a:t>
            </a:r>
          </a:p>
          <a:p>
            <a:pPr marL="109728"/>
            <a:endParaRPr lang="en-US" sz="9600" b="1" dirty="0" smtClean="0">
              <a:solidFill>
                <a:srgbClr val="002060"/>
              </a:solidFill>
              <a:ea typeface="Arial Unicode MS" panose="020B0604020202020204" pitchFamily="34" charset="-128"/>
            </a:endParaRPr>
          </a:p>
          <a:p>
            <a:pPr marL="109728"/>
            <a:r>
              <a:rPr lang="en-US" sz="6400" b="1" dirty="0" smtClean="0">
                <a:solidFill>
                  <a:srgbClr val="002060"/>
                </a:solidFill>
                <a:ea typeface="Arial Unicode MS" panose="020B0604020202020204" pitchFamily="34" charset="-128"/>
              </a:rPr>
              <a:t>Presented to:</a:t>
            </a:r>
            <a:endParaRPr lang="en-US" sz="6400" b="1" dirty="0">
              <a:solidFill>
                <a:srgbClr val="002060"/>
              </a:solidFill>
              <a:ea typeface="Arial Unicode MS" panose="020B0604020202020204" pitchFamily="34" charset="-128"/>
            </a:endParaRPr>
          </a:p>
          <a:p>
            <a:pPr marL="109728"/>
            <a:r>
              <a:rPr lang="en-US" sz="9600" b="1" dirty="0" smtClean="0">
                <a:solidFill>
                  <a:srgbClr val="002060"/>
                </a:solidFill>
                <a:ea typeface="Arial Unicode MS" panose="020B0604020202020204" pitchFamily="34" charset="-128"/>
              </a:rPr>
              <a:t>Patent Public Advisory Committee</a:t>
            </a:r>
            <a:endParaRPr lang="en-US" sz="9600" b="1" dirty="0">
              <a:solidFill>
                <a:srgbClr val="FF0000"/>
              </a:solidFill>
              <a:ea typeface="Arial Unicode MS" panose="020B0604020202020204" pitchFamily="34" charset="-128"/>
            </a:endParaRPr>
          </a:p>
          <a:p>
            <a:pPr marL="109728"/>
            <a:endParaRPr lang="en-US" sz="9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1538514" y="489824"/>
            <a:ext cx="6919686" cy="1754326"/>
          </a:xfrm>
          <a:prstGeom prst="rect">
            <a:avLst/>
          </a:prstGeom>
          <a:noFill/>
        </p:spPr>
        <p:txBody>
          <a:bodyPr wrap="square" rtlCol="0">
            <a:spAutoFit/>
          </a:bodyPr>
          <a:lstStyle/>
          <a:p>
            <a:pPr algn="r"/>
            <a:r>
              <a:rPr lang="en-US" b="1"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August, 2018</a:t>
            </a: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dirty="0" smtClean="0"/>
          </a:p>
          <a:p>
            <a:pPr algn="r"/>
            <a:endParaRPr lang="en-US" dirty="0"/>
          </a:p>
          <a:p>
            <a:pPr algn="r"/>
            <a:endParaRPr lang="en-US" dirty="0" smtClean="0"/>
          </a:p>
          <a:p>
            <a:pPr algn="r"/>
            <a:endParaRPr lang="en-US" dirty="0"/>
          </a:p>
        </p:txBody>
      </p:sp>
      <p:pic>
        <p:nvPicPr>
          <p:cNvPr id="7" name="Picture 6" descr="Logo"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Tree>
    <p:extLst>
      <p:ext uri="{BB962C8B-B14F-4D97-AF65-F5344CB8AC3E}">
        <p14:creationId xmlns:p14="http://schemas.microsoft.com/office/powerpoint/2010/main" val="109656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Impact of Proposed Fee Schedule on Operating Reserve</a:t>
            </a:r>
            <a:endParaRPr lang="en-US" sz="2400" b="1" i="1" dirty="0">
              <a:latin typeface="+mn-lt"/>
            </a:endParaRPr>
          </a:p>
        </p:txBody>
      </p:sp>
      <p:sp>
        <p:nvSpPr>
          <p:cNvPr id="4" name="Content Placeholder 2"/>
          <p:cNvSpPr>
            <a:spLocks noGrp="1"/>
          </p:cNvSpPr>
          <p:nvPr>
            <p:ph idx="1"/>
          </p:nvPr>
        </p:nvSpPr>
        <p:spPr>
          <a:xfrm>
            <a:off x="388620" y="944880"/>
            <a:ext cx="8382000" cy="4427220"/>
          </a:xfrm>
        </p:spPr>
        <p:txBody>
          <a:bodyPr>
            <a:normAutofit/>
          </a:bodyPr>
          <a:lstStyle/>
          <a:p>
            <a:pPr>
              <a:buFont typeface="Arial" panose="020B0604020202020204" pitchFamily="34" charset="0"/>
              <a:buChar char="•"/>
            </a:pPr>
            <a:r>
              <a:rPr lang="en-US" sz="1600" dirty="0" smtClean="0"/>
              <a:t>An </a:t>
            </a:r>
            <a:r>
              <a:rPr lang="en-US" sz="1600" dirty="0"/>
              <a:t>operating reserve increases the USPTO’s ability to </a:t>
            </a:r>
            <a:r>
              <a:rPr lang="en-US" sz="1600" dirty="0" smtClean="0"/>
              <a:t>address risk; and absorb </a:t>
            </a:r>
            <a:r>
              <a:rPr lang="en-US" sz="1600" dirty="0"/>
              <a:t>and respond to unanticipated shocks and temporary changes in its environment or circumstances. </a:t>
            </a:r>
          </a:p>
          <a:p>
            <a:pPr>
              <a:buFont typeface="Arial" panose="020B0604020202020204" pitchFamily="34" charset="0"/>
              <a:buChar char="•"/>
            </a:pPr>
            <a:r>
              <a:rPr lang="en-US" sz="1600" dirty="0" smtClean="0"/>
              <a:t>The proposed fee rates will help the USPTO to identify and advance policies that deliver a strong, reliable, and predictable patent system, while building the operating reserve towards its optimal level.</a:t>
            </a:r>
          </a:p>
          <a:p>
            <a:pPr>
              <a:buFont typeface="Arial" panose="020B0604020202020204" pitchFamily="34" charset="0"/>
              <a:buChar char="•"/>
            </a:pPr>
            <a:r>
              <a:rPr lang="en-US" sz="1600" dirty="0" smtClean="0"/>
              <a:t>Fee-funded </a:t>
            </a:r>
            <a:r>
              <a:rPr lang="en-US" sz="1600" dirty="0"/>
              <a:t>operations are typically at high risk for cash flow stress and can be:</a:t>
            </a:r>
          </a:p>
          <a:p>
            <a:pPr lvl="1">
              <a:buFont typeface="Arial" panose="020B0604020202020204" pitchFamily="34" charset="0"/>
              <a:buChar char="•"/>
            </a:pPr>
            <a:r>
              <a:rPr lang="en-US" sz="1600" dirty="0"/>
              <a:t>Forced to make expensive, short-term, crisis-based decisions in exchange for strategic, </a:t>
            </a:r>
            <a:r>
              <a:rPr lang="en-US" sz="1600" dirty="0" smtClean="0"/>
              <a:t>long-term </a:t>
            </a:r>
            <a:r>
              <a:rPr lang="en-US" sz="1600" dirty="0"/>
              <a:t>decisions; or</a:t>
            </a:r>
          </a:p>
          <a:p>
            <a:pPr lvl="1">
              <a:buFont typeface="Arial" panose="020B0604020202020204" pitchFamily="34" charset="0"/>
              <a:buChar char="•"/>
            </a:pPr>
            <a:r>
              <a:rPr lang="en-US" sz="1600" dirty="0"/>
              <a:t>Left without the resources to continue the delivery of programs at designated performance levels.</a:t>
            </a:r>
          </a:p>
          <a:p>
            <a:pPr>
              <a:buFont typeface="Arial" panose="020B0604020202020204" pitchFamily="34" charset="0"/>
              <a:buChar char="•"/>
            </a:pPr>
            <a:r>
              <a:rPr lang="en-US" sz="1600" dirty="0"/>
              <a:t>Without typical business tools, such as the ability to borrow money, the operating reserve serves as </a:t>
            </a:r>
            <a:r>
              <a:rPr lang="en-US" sz="1600" dirty="0" smtClean="0"/>
              <a:t>a fiscally responsible </a:t>
            </a:r>
            <a:r>
              <a:rPr lang="en-US" sz="1600" dirty="0"/>
              <a:t>internal line of credit to cover normal fluctuations in </a:t>
            </a:r>
            <a:r>
              <a:rPr lang="en-US" sz="1600" dirty="0" smtClean="0"/>
              <a:t>revenues and thereby </a:t>
            </a:r>
            <a:r>
              <a:rPr lang="en-US" sz="1600" dirty="0"/>
              <a:t>sustain operations and execute on the goods and services requested by intellectual property stakeholders.</a:t>
            </a:r>
          </a:p>
          <a:p>
            <a:pPr lvl="1">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55551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451477"/>
            <a:ext cx="8229598" cy="468645"/>
          </a:xfrm>
        </p:spPr>
        <p:txBody>
          <a:bodyPr>
            <a:noAutofit/>
          </a:bodyPr>
          <a:lstStyle/>
          <a:p>
            <a:pPr lvl="1" algn="l" defTabSz="457200" rtl="0">
              <a:spcBef>
                <a:spcPct val="0"/>
              </a:spcBef>
            </a:pPr>
            <a:r>
              <a:rPr lang="en-US" sz="2400" b="1" dirty="0" smtClean="0">
                <a:latin typeface="+mn-lt"/>
              </a:rPr>
              <a:t>Impact of Maintaining Current Fee Schedule</a:t>
            </a:r>
            <a:endParaRPr lang="en-US" b="1" i="1" dirty="0">
              <a:latin typeface="+mn-lt"/>
            </a:endParaRPr>
          </a:p>
        </p:txBody>
      </p:sp>
      <p:sp>
        <p:nvSpPr>
          <p:cNvPr id="4" name="Content Placeholder 2"/>
          <p:cNvSpPr>
            <a:spLocks noGrp="1"/>
          </p:cNvSpPr>
          <p:nvPr>
            <p:ph idx="1"/>
          </p:nvPr>
        </p:nvSpPr>
        <p:spPr>
          <a:xfrm>
            <a:off x="457200" y="1213168"/>
            <a:ext cx="8229600" cy="3556952"/>
          </a:xfrm>
        </p:spPr>
        <p:txBody>
          <a:bodyPr>
            <a:normAutofit/>
          </a:bodyPr>
          <a:lstStyle/>
          <a:p>
            <a:pPr>
              <a:buFont typeface="Arial" panose="020B0604020202020204" pitchFamily="34" charset="0"/>
              <a:buChar char="•"/>
            </a:pPr>
            <a:r>
              <a:rPr lang="en-US" sz="1600" dirty="0"/>
              <a:t>USPTO ended FY 2017 below the minimum level for the patent operating reserve.  In the FY 2019 President’s Budget, it was projected that the patent operating reserve would not exceed the minimum level until FY 2021.</a:t>
            </a:r>
          </a:p>
          <a:p>
            <a:pPr>
              <a:buFont typeface="Arial" panose="020B0604020202020204" pitchFamily="34" charset="0"/>
              <a:buChar char="•"/>
            </a:pPr>
            <a:r>
              <a:rPr lang="en-US" sz="1600" dirty="0" smtClean="0"/>
              <a:t>Operating </a:t>
            </a:r>
            <a:r>
              <a:rPr lang="en-US" sz="1600" dirty="0"/>
              <a:t>reserve balances </a:t>
            </a:r>
            <a:r>
              <a:rPr lang="en-US" sz="1600" dirty="0" smtClean="0"/>
              <a:t>below the minimum put </a:t>
            </a:r>
            <a:r>
              <a:rPr lang="en-US" sz="1600" dirty="0"/>
              <a:t>the USPTO in jeopardy of being unable to respond to emergency situations, such as unexpected economic downturns.  </a:t>
            </a:r>
            <a:endParaRPr lang="en-US" sz="1600" dirty="0" smtClean="0"/>
          </a:p>
          <a:p>
            <a:pPr>
              <a:buFont typeface="Arial" panose="020B0604020202020204" pitchFamily="34" charset="0"/>
              <a:buChar char="•"/>
            </a:pPr>
            <a:r>
              <a:rPr lang="en-US" sz="1600" dirty="0" smtClean="0"/>
              <a:t>They </a:t>
            </a:r>
            <a:r>
              <a:rPr lang="en-US" sz="1600" dirty="0"/>
              <a:t>also put the USPTO in the position of having to make short-term financial </a:t>
            </a:r>
            <a:r>
              <a:rPr lang="en-US" sz="1600" dirty="0" smtClean="0"/>
              <a:t>decisions—for </a:t>
            </a:r>
            <a:r>
              <a:rPr lang="en-US" sz="1600" dirty="0"/>
              <a:t>example, </a:t>
            </a:r>
            <a:r>
              <a:rPr lang="en-US" sz="1600" dirty="0" smtClean="0"/>
              <a:t>stopping or delaying </a:t>
            </a:r>
            <a:r>
              <a:rPr lang="en-US" sz="1600" dirty="0"/>
              <a:t>investment in IT plans that are crucial to operations and customer </a:t>
            </a:r>
            <a:r>
              <a:rPr lang="en-US" sz="1600" dirty="0" smtClean="0"/>
              <a:t>support.  </a:t>
            </a:r>
          </a:p>
          <a:p>
            <a:pPr>
              <a:buFont typeface="Arial" panose="020B0604020202020204" pitchFamily="34" charset="0"/>
              <a:buChar char="•"/>
            </a:pPr>
            <a:r>
              <a:rPr lang="en-US" sz="1600" dirty="0" smtClean="0"/>
              <a:t>Thanks to the existence of the operating reserve, the USPTO has been able to continue operating during the last two lapses in appropriations (“government shutdowns”). Without sufficient operating reserves the USPTO is at risk of shutting down in the event of a future lapse in appropriations.</a:t>
            </a:r>
            <a:endParaRPr lang="en-US" sz="1600" dirty="0"/>
          </a:p>
          <a:p>
            <a:pPr>
              <a:buFont typeface="Arial" panose="020B0604020202020204" pitchFamily="34" charset="0"/>
              <a:buChar char="•"/>
            </a:pPr>
            <a:endParaRPr lang="en-US" sz="1600" dirty="0" smtClean="0">
              <a:solidFill>
                <a:srgbClr val="FF0000"/>
              </a:solidFill>
            </a:endParaRPr>
          </a:p>
          <a:p>
            <a:pPr lvl="1">
              <a:buFont typeface="Arial" panose="020B0604020202020204" pitchFamily="34" charset="0"/>
              <a:buChar char="•"/>
            </a:pPr>
            <a:endParaRPr lang="en-US" sz="1400" dirty="0" smtClean="0">
              <a:solidFill>
                <a:srgbClr val="FF0000"/>
              </a:solidFill>
            </a:endParaRPr>
          </a:p>
          <a:p>
            <a:pPr lvl="1">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745266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r>
              <a:rPr lang="en-US" dirty="0"/>
              <a:t>Proposed Fee Structure</a:t>
            </a:r>
            <a:br>
              <a:rPr lang="en-US" dirty="0"/>
            </a:br>
            <a:endParaRPr lang="en-US" dirty="0"/>
          </a:p>
        </p:txBody>
      </p:sp>
      <p:sp>
        <p:nvSpPr>
          <p:cNvPr id="4" name="Content Placeholder 2"/>
          <p:cNvSpPr>
            <a:spLocks noGrp="1"/>
          </p:cNvSpPr>
          <p:nvPr>
            <p:ph idx="1"/>
          </p:nvPr>
        </p:nvSpPr>
        <p:spPr/>
        <p:txBody>
          <a:bodyPr/>
          <a:lstStyle/>
          <a:p>
            <a:endParaRPr lang="en-US" dirty="0" smtClean="0"/>
          </a:p>
          <a:p>
            <a:endParaRPr lang="en-US" dirty="0" smtClean="0"/>
          </a:p>
          <a:p>
            <a:pPr marL="0" indent="0" algn="ctr">
              <a:buNone/>
            </a:pPr>
            <a:r>
              <a:rPr lang="en-US" sz="2400" b="1" dirty="0" smtClean="0"/>
              <a:t>Proposed Fee Structure</a:t>
            </a:r>
            <a:endParaRPr lang="en-US" sz="2400" b="1"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1411797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9003"/>
            <a:ext cx="8229600" cy="4318485"/>
          </a:xfrm>
        </p:spPr>
        <p:txBody>
          <a:bodyPr>
            <a:noAutofit/>
          </a:bodyPr>
          <a:lstStyle/>
          <a:p>
            <a:pPr>
              <a:buFont typeface="Arial" panose="020B0604020202020204" pitchFamily="34" charset="0"/>
              <a:buChar char="•"/>
            </a:pPr>
            <a:r>
              <a:rPr lang="en-US" sz="1800" dirty="0" smtClean="0"/>
              <a:t>Set certain fees </a:t>
            </a:r>
            <a:r>
              <a:rPr lang="en-US" sz="1800" dirty="0"/>
              <a:t>to achieve cost recovery for service, but also </a:t>
            </a:r>
            <a:r>
              <a:rPr lang="en-US" sz="1800" dirty="0" smtClean="0"/>
              <a:t>set specific fees either </a:t>
            </a:r>
            <a:r>
              <a:rPr lang="en-US" sz="1800" dirty="0"/>
              <a:t>below or above cost based on sound public policy, for example:</a:t>
            </a:r>
          </a:p>
          <a:p>
            <a:pPr lvl="1">
              <a:buFont typeface="Arial" panose="020B0604020202020204" pitchFamily="34" charset="0"/>
              <a:buChar char="•"/>
            </a:pPr>
            <a:r>
              <a:rPr lang="en-US" sz="1800" dirty="0" smtClean="0"/>
              <a:t>Subsidize </a:t>
            </a:r>
            <a:r>
              <a:rPr lang="en-US" sz="1800" dirty="0"/>
              <a:t>filing, search, and exam fees to enable lower cost of entry into </a:t>
            </a:r>
            <a:r>
              <a:rPr lang="en-US" sz="1800" dirty="0" smtClean="0"/>
              <a:t>patent system</a:t>
            </a:r>
            <a:endParaRPr lang="en-US" sz="1800" dirty="0"/>
          </a:p>
          <a:p>
            <a:pPr>
              <a:buFont typeface="Arial" panose="020B0604020202020204" pitchFamily="34" charset="0"/>
              <a:buChar char="•"/>
            </a:pPr>
            <a:r>
              <a:rPr lang="en-US" sz="1800" dirty="0" smtClean="0"/>
              <a:t>Where </a:t>
            </a:r>
            <a:r>
              <a:rPr lang="en-US" sz="1800" dirty="0"/>
              <a:t>appropriate, </a:t>
            </a:r>
            <a:r>
              <a:rPr lang="en-US" sz="1800" dirty="0" smtClean="0"/>
              <a:t>set </a:t>
            </a:r>
            <a:r>
              <a:rPr lang="en-US" sz="1800" dirty="0"/>
              <a:t>fees </a:t>
            </a:r>
            <a:r>
              <a:rPr lang="en-US" sz="1800" dirty="0" smtClean="0"/>
              <a:t>so that, during patent prosecution, </a:t>
            </a:r>
            <a:r>
              <a:rPr lang="en-US" sz="1800" dirty="0"/>
              <a:t>an applicant </a:t>
            </a:r>
            <a:r>
              <a:rPr lang="en-US" sz="1800" dirty="0" smtClean="0"/>
              <a:t>pays individual fees </a:t>
            </a:r>
            <a:r>
              <a:rPr lang="en-US" sz="1800" dirty="0"/>
              <a:t>at </a:t>
            </a:r>
            <a:r>
              <a:rPr lang="en-US" sz="1800" dirty="0" smtClean="0"/>
              <a:t>points </a:t>
            </a:r>
            <a:r>
              <a:rPr lang="en-US" sz="1800" dirty="0"/>
              <a:t>in time where </a:t>
            </a:r>
            <a:r>
              <a:rPr lang="en-US" sz="1800" dirty="0" smtClean="0"/>
              <a:t>he/she has </a:t>
            </a:r>
            <a:r>
              <a:rPr lang="en-US" sz="1800" dirty="0"/>
              <a:t>more information to make a decision </a:t>
            </a:r>
            <a:r>
              <a:rPr lang="en-US" sz="1800" dirty="0" smtClean="0"/>
              <a:t>about proceeding with the patent process</a:t>
            </a:r>
            <a:endParaRPr lang="en-US" sz="1800" dirty="0"/>
          </a:p>
          <a:p>
            <a:pPr>
              <a:buFont typeface="Arial" panose="020B0604020202020204" pitchFamily="34" charset="0"/>
              <a:buChar char="•"/>
            </a:pPr>
            <a:r>
              <a:rPr lang="en-US" sz="1800" dirty="0" smtClean="0"/>
              <a:t>Recover </a:t>
            </a:r>
            <a:r>
              <a:rPr lang="en-US" sz="1800" dirty="0"/>
              <a:t>aggregate cost </a:t>
            </a:r>
            <a:r>
              <a:rPr lang="en-US" sz="1800" dirty="0" smtClean="0"/>
              <a:t>[</a:t>
            </a:r>
            <a:r>
              <a:rPr lang="en-US" sz="1800" i="1" dirty="0"/>
              <a:t>see Appendix E for </a:t>
            </a:r>
            <a:r>
              <a:rPr lang="en-US" sz="1800" i="1" dirty="0" smtClean="0"/>
              <a:t>details</a:t>
            </a:r>
            <a:r>
              <a:rPr lang="en-US" sz="1800" dirty="0" smtClean="0"/>
              <a:t>] to enable USPTO </a:t>
            </a:r>
            <a:r>
              <a:rPr lang="en-US" sz="1800" dirty="0"/>
              <a:t>to meet </a:t>
            </a:r>
            <a:r>
              <a:rPr lang="en-US" sz="1800" dirty="0" smtClean="0"/>
              <a:t>its performance commitments to stakeholders</a:t>
            </a:r>
            <a:r>
              <a:rPr lang="en-US" sz="1800" dirty="0"/>
              <a:t>, as outlined in the USPTO </a:t>
            </a:r>
            <a:r>
              <a:rPr lang="en-US" sz="1800" dirty="0" smtClean="0"/>
              <a:t>2014 </a:t>
            </a:r>
            <a:r>
              <a:rPr lang="en-US" sz="1800" dirty="0"/>
              <a:t>– </a:t>
            </a:r>
            <a:r>
              <a:rPr lang="en-US" sz="1800" dirty="0" smtClean="0"/>
              <a:t>2018 </a:t>
            </a:r>
            <a:r>
              <a:rPr lang="en-US" sz="1800" dirty="0"/>
              <a:t>Strategic Plan and </a:t>
            </a:r>
            <a:r>
              <a:rPr lang="en-US" sz="1800" dirty="0" smtClean="0"/>
              <a:t>the FY 2019 President’s Budget</a:t>
            </a:r>
            <a:r>
              <a:rPr lang="en-US" sz="1800" baseline="30000" dirty="0" smtClean="0"/>
              <a:t>1 </a:t>
            </a:r>
            <a:r>
              <a:rPr lang="en-US" sz="1800" dirty="0" smtClean="0"/>
              <a:t>and anticipated for the upcoming 2018-2022 Strategic Plan and future budgets. </a:t>
            </a:r>
            <a:endParaRPr lang="en-US" sz="1800" dirty="0"/>
          </a:p>
          <a:p>
            <a:pPr>
              <a:buFont typeface="Arial" panose="020B0604020202020204" pitchFamily="34" charset="0"/>
              <a:buChar char="•"/>
            </a:pPr>
            <a:r>
              <a:rPr lang="en-US" sz="1800" dirty="0" smtClean="0"/>
              <a:t>Provide multiple processing options</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13</a:t>
            </a:fld>
            <a:endParaRPr lang="en-US" dirty="0"/>
          </a:p>
        </p:txBody>
      </p:sp>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2400" b="1" dirty="0" smtClean="0">
                <a:latin typeface="+mn-lt"/>
              </a:rPr>
              <a:t>Fee Structure Considerations</a:t>
            </a:r>
            <a:endParaRPr lang="en-US" sz="2400" b="1" i="1" dirty="0">
              <a:latin typeface="+mn-lt"/>
            </a:endParaRPr>
          </a:p>
        </p:txBody>
      </p:sp>
      <p:sp>
        <p:nvSpPr>
          <p:cNvPr id="2" name="Footer Placeholder 1" descr="&#10;" title="http://www.uspto.gov/about/stratplan/budget/index.jsp"/>
          <p:cNvSpPr>
            <a:spLocks noGrp="1"/>
          </p:cNvSpPr>
          <p:nvPr>
            <p:ph type="ftr" sz="quarter" idx="11"/>
          </p:nvPr>
        </p:nvSpPr>
        <p:spPr>
          <a:xfrm>
            <a:off x="373380" y="4739640"/>
            <a:ext cx="8374380" cy="647700"/>
          </a:xfrm>
        </p:spPr>
        <p:txBody>
          <a:bodyPr/>
          <a:lstStyle/>
          <a:p>
            <a:pPr algn="l"/>
            <a:r>
              <a:rPr lang="en-US" sz="1000" baseline="30000" dirty="0" smtClean="0">
                <a:solidFill>
                  <a:schemeClr val="tx1"/>
                </a:solidFill>
              </a:rPr>
              <a:t>1</a:t>
            </a:r>
            <a:r>
              <a:rPr lang="en-US" sz="1000" dirty="0" smtClean="0">
                <a:solidFill>
                  <a:schemeClr val="tx1"/>
                </a:solidFill>
              </a:rPr>
              <a:t> </a:t>
            </a:r>
            <a:r>
              <a:rPr lang="en-US" sz="900" dirty="0" smtClean="0">
                <a:solidFill>
                  <a:schemeClr val="tx1"/>
                </a:solidFill>
              </a:rPr>
              <a:t>Assumptions </a:t>
            </a:r>
            <a:r>
              <a:rPr lang="en-US" sz="900" dirty="0">
                <a:solidFill>
                  <a:schemeClr val="tx1"/>
                </a:solidFill>
              </a:rPr>
              <a:t>related to costs, production and filing levels, and economic outlooks can be found </a:t>
            </a:r>
            <a:r>
              <a:rPr lang="en-US" sz="900" dirty="0" smtClean="0">
                <a:solidFill>
                  <a:schemeClr val="tx1"/>
                </a:solidFill>
              </a:rPr>
              <a:t>at </a:t>
            </a:r>
            <a:r>
              <a:rPr lang="en-US" sz="900" b="1" dirty="0" smtClean="0"/>
              <a:t/>
            </a:r>
            <a:br>
              <a:rPr lang="en-US" sz="900" b="1" dirty="0" smtClean="0"/>
            </a:br>
            <a:r>
              <a:rPr lang="en-US" sz="900" dirty="0" smtClean="0">
                <a:hlinkClick r:id="rId2"/>
              </a:rPr>
              <a:t>https</a:t>
            </a:r>
            <a:r>
              <a:rPr lang="en-US" sz="900" dirty="0">
                <a:hlinkClick r:id="rId2"/>
              </a:rPr>
              <a:t>://</a:t>
            </a:r>
            <a:r>
              <a:rPr lang="en-US" sz="900" dirty="0" smtClean="0">
                <a:hlinkClick r:id="rId2"/>
              </a:rPr>
              <a:t>www.uspto.gov/about-us/performance-and-planning/budget-and-financial-information</a:t>
            </a:r>
            <a:endParaRPr lang="en-US" sz="900" dirty="0" smtClean="0"/>
          </a:p>
          <a:p>
            <a:endParaRPr lang="en-US" dirty="0"/>
          </a:p>
        </p:txBody>
      </p:sp>
    </p:spTree>
    <p:extLst>
      <p:ext uri="{BB962C8B-B14F-4D97-AF65-F5344CB8AC3E}">
        <p14:creationId xmlns:p14="http://schemas.microsoft.com/office/powerpoint/2010/main" val="80730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2989"/>
            <a:ext cx="8229600" cy="4474500"/>
          </a:xfrm>
        </p:spPr>
        <p:txBody>
          <a:bodyPr>
            <a:noAutofit/>
          </a:bodyPr>
          <a:lstStyle/>
          <a:p>
            <a:pPr>
              <a:buFont typeface="Arial" panose="020B0604020202020204" pitchFamily="34" charset="0"/>
              <a:buChar char="•"/>
            </a:pPr>
            <a:r>
              <a:rPr lang="en-US" sz="1800" dirty="0" smtClean="0"/>
              <a:t>Relationships </a:t>
            </a:r>
            <a:r>
              <a:rPr lang="en-US" sz="1800" dirty="0"/>
              <a:t>among individual fees and the cost of operational </a:t>
            </a:r>
            <a:r>
              <a:rPr lang="en-US" sz="1800" dirty="0" smtClean="0"/>
              <a:t>processes, including making </a:t>
            </a:r>
            <a:r>
              <a:rPr lang="en-US" sz="1800" dirty="0"/>
              <a:t>some targeted adjustments to fees where the gap between cost </a:t>
            </a:r>
            <a:r>
              <a:rPr lang="en-US" sz="1800" dirty="0" smtClean="0"/>
              <a:t>and current </a:t>
            </a:r>
            <a:r>
              <a:rPr lang="en-US" sz="1800" dirty="0"/>
              <a:t>fee rate is </a:t>
            </a:r>
            <a:r>
              <a:rPr lang="en-US" sz="1800" dirty="0" smtClean="0"/>
              <a:t>greatest</a:t>
            </a:r>
            <a:endParaRPr lang="en-US" sz="1800" dirty="0"/>
          </a:p>
          <a:p>
            <a:pPr>
              <a:buFont typeface="Arial" panose="020B0604020202020204" pitchFamily="34" charset="0"/>
              <a:buChar char="•"/>
            </a:pPr>
            <a:r>
              <a:rPr lang="en-US" sz="1800" dirty="0" smtClean="0"/>
              <a:t>Economic </a:t>
            </a:r>
            <a:r>
              <a:rPr lang="en-US" sz="1800" dirty="0"/>
              <a:t>impact of patent fees and fee changes, and the relationship of fees </a:t>
            </a:r>
            <a:r>
              <a:rPr lang="en-US" sz="1800" dirty="0" smtClean="0"/>
              <a:t>to each </a:t>
            </a:r>
            <a:r>
              <a:rPr lang="en-US" sz="1800" dirty="0"/>
              <a:t>other and to beneficial </a:t>
            </a:r>
            <a:r>
              <a:rPr lang="en-US" sz="1800" dirty="0" smtClean="0"/>
              <a:t>outcomes</a:t>
            </a:r>
            <a:endParaRPr lang="en-US" sz="1800" dirty="0"/>
          </a:p>
          <a:p>
            <a:pPr>
              <a:buFont typeface="Arial" panose="020B0604020202020204" pitchFamily="34" charset="0"/>
              <a:buChar char="•"/>
            </a:pPr>
            <a:r>
              <a:rPr lang="en-US" sz="1800" dirty="0" smtClean="0"/>
              <a:t>Fee </a:t>
            </a:r>
            <a:r>
              <a:rPr lang="en-US" sz="1800" dirty="0"/>
              <a:t>changes that could administratively improve application processing</a:t>
            </a:r>
            <a:r>
              <a:rPr lang="en-US" sz="1800" dirty="0" smtClean="0"/>
              <a:t>;</a:t>
            </a:r>
            <a:endParaRPr lang="en-US" sz="1800" dirty="0"/>
          </a:p>
          <a:p>
            <a:pPr>
              <a:buFont typeface="Arial" panose="020B0604020202020204" pitchFamily="34" charset="0"/>
              <a:buChar char="•"/>
            </a:pPr>
            <a:r>
              <a:rPr lang="en-US" sz="1800" dirty="0" smtClean="0"/>
              <a:t>The </a:t>
            </a:r>
            <a:r>
              <a:rPr lang="en-US" sz="1800" dirty="0"/>
              <a:t>purpose and size of an operating reserve necessary to provide </a:t>
            </a:r>
            <a:r>
              <a:rPr lang="en-US" sz="1800" dirty="0" smtClean="0"/>
              <a:t>sustainable funding </a:t>
            </a:r>
            <a:r>
              <a:rPr lang="en-US" sz="1800" dirty="0"/>
              <a:t>[</a:t>
            </a:r>
            <a:r>
              <a:rPr lang="en-US" sz="1800" i="1" dirty="0"/>
              <a:t>see Appendix J for details</a:t>
            </a:r>
            <a:r>
              <a:rPr lang="en-US" sz="1800" dirty="0" smtClean="0"/>
              <a:t>]</a:t>
            </a:r>
            <a:endParaRPr lang="en-US" sz="1800" dirty="0">
              <a:solidFill>
                <a:srgbClr val="FF0000"/>
              </a:solidFill>
            </a:endParaRPr>
          </a:p>
          <a:p>
            <a:pPr>
              <a:buFont typeface="Arial" panose="020B0604020202020204" pitchFamily="34" charset="0"/>
              <a:buChar char="•"/>
            </a:pPr>
            <a:r>
              <a:rPr lang="en-US" sz="1800" dirty="0" smtClean="0"/>
              <a:t>Elasticity </a:t>
            </a:r>
            <a:r>
              <a:rPr lang="en-US" sz="1800" dirty="0"/>
              <a:t>of demand related to paying fees [</a:t>
            </a:r>
            <a:r>
              <a:rPr lang="en-US" sz="1800" i="1" dirty="0"/>
              <a:t>see Appendix I for details</a:t>
            </a:r>
            <a:r>
              <a:rPr lang="en-US" sz="1800" dirty="0"/>
              <a:t>] as it impacts </a:t>
            </a:r>
            <a:r>
              <a:rPr lang="en-US" sz="1800" dirty="0" smtClean="0"/>
              <a:t>the amount </a:t>
            </a:r>
            <a:r>
              <a:rPr lang="en-US" sz="1800" dirty="0"/>
              <a:t>of aggregate revenue required to fund the aggregate cost of </a:t>
            </a:r>
            <a:r>
              <a:rPr lang="en-US" sz="1800" dirty="0" smtClean="0"/>
              <a:t>operations over </a:t>
            </a:r>
            <a:r>
              <a:rPr lang="en-US" sz="1800" dirty="0"/>
              <a:t>multiple years [</a:t>
            </a:r>
            <a:r>
              <a:rPr lang="en-US" sz="1800" i="1" dirty="0"/>
              <a:t>see Appendix F </a:t>
            </a:r>
            <a:r>
              <a:rPr lang="en-US" sz="1800" dirty="0"/>
              <a:t>and</a:t>
            </a:r>
            <a:r>
              <a:rPr lang="en-US" sz="1800" i="1" dirty="0"/>
              <a:t> </a:t>
            </a:r>
            <a:r>
              <a:rPr lang="en-US" sz="1800" i="1" dirty="0" smtClean="0"/>
              <a:t>Table of Proposed Fee Adjustments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14</a:t>
            </a:fld>
            <a:endParaRPr lang="en-US" dirty="0"/>
          </a:p>
        </p:txBody>
      </p:sp>
      <p:sp>
        <p:nvSpPr>
          <p:cNvPr id="5" name="Title 1"/>
          <p:cNvSpPr>
            <a:spLocks noGrp="1"/>
          </p:cNvSpPr>
          <p:nvPr>
            <p:ph type="title"/>
          </p:nvPr>
        </p:nvSpPr>
        <p:spPr>
          <a:xfrm>
            <a:off x="457200" y="354344"/>
            <a:ext cx="8229598" cy="468645"/>
          </a:xfrm>
        </p:spPr>
        <p:txBody>
          <a:bodyPr>
            <a:noAutofit/>
          </a:bodyPr>
          <a:lstStyle/>
          <a:p>
            <a:pPr lvl="1" algn="l" defTabSz="457200" rtl="0">
              <a:spcBef>
                <a:spcPct val="0"/>
              </a:spcBef>
            </a:pPr>
            <a:r>
              <a:rPr lang="en-US" sz="2400" b="1" dirty="0" smtClean="0">
                <a:latin typeface="+mn-lt"/>
              </a:rPr>
              <a:t>Fee Structure Considerations (cont.)</a:t>
            </a:r>
            <a:endParaRPr lang="en-US" sz="2400" b="1" i="1" dirty="0">
              <a:latin typeface="+mn-lt"/>
            </a:endParaRPr>
          </a:p>
        </p:txBody>
      </p:sp>
    </p:spTree>
    <p:extLst>
      <p:ext uri="{BB962C8B-B14F-4D97-AF65-F5344CB8AC3E}">
        <p14:creationId xmlns:p14="http://schemas.microsoft.com/office/powerpoint/2010/main" val="415522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120"/>
            <a:ext cx="8229600" cy="4259579"/>
          </a:xfrm>
        </p:spPr>
        <p:txBody>
          <a:bodyPr>
            <a:normAutofit/>
          </a:bodyPr>
          <a:lstStyle/>
          <a:p>
            <a:pPr marL="0" indent="0">
              <a:buNone/>
            </a:pPr>
            <a:r>
              <a:rPr lang="en-US" sz="1600" dirty="0" smtClean="0"/>
              <a:t>The patent fee proposal rulemaking process assumes the following timeline:</a:t>
            </a:r>
          </a:p>
          <a:p>
            <a:pPr marL="0" indent="0">
              <a:buNone/>
            </a:pPr>
            <a:endParaRPr lang="en-US" sz="800" dirty="0"/>
          </a:p>
          <a:p>
            <a:pPr>
              <a:buFont typeface="Arial" panose="020B0604020202020204" pitchFamily="34" charset="0"/>
              <a:buChar char="•"/>
            </a:pPr>
            <a:r>
              <a:rPr lang="en-US" sz="1600" dirty="0" smtClean="0"/>
              <a:t>A draft Notice of Proposed Rulemaking (NPRM) will be transmitted for review by the Department of Commerce (DOC) and the Office of Management and Budget (OMB) in the late spring 2019.</a:t>
            </a:r>
            <a:endParaRPr lang="en-US" sz="1600" dirty="0"/>
          </a:p>
          <a:p>
            <a:pPr>
              <a:buFont typeface="Arial" panose="020B0604020202020204" pitchFamily="34" charset="0"/>
              <a:buChar char="•"/>
            </a:pPr>
            <a:r>
              <a:rPr lang="en-US" sz="1600" dirty="0" smtClean="0"/>
              <a:t>The NPRM, along with </a:t>
            </a:r>
            <a:r>
              <a:rPr lang="en-US" sz="1600" dirty="0"/>
              <a:t>a</a:t>
            </a:r>
            <a:r>
              <a:rPr lang="en-US" sz="1600" dirty="0" smtClean="0"/>
              <a:t>dditional requirements including: regulatory and economic impact assessment, and paperwork reduction act compliance would be published in the Federal Register by the end of the summer 2019.</a:t>
            </a:r>
          </a:p>
          <a:p>
            <a:pPr>
              <a:buFont typeface="Arial" panose="020B0604020202020204" pitchFamily="34" charset="0"/>
              <a:buChar char="•"/>
            </a:pPr>
            <a:r>
              <a:rPr lang="en-US" sz="1600" dirty="0" smtClean="0"/>
              <a:t>There will be a 60 day period to allow for comments to the NPRM and accompanying materials.  </a:t>
            </a:r>
            <a:endParaRPr lang="en-US" sz="1600" dirty="0"/>
          </a:p>
          <a:p>
            <a:pPr>
              <a:buFont typeface="Arial" panose="020B0604020202020204" pitchFamily="34" charset="0"/>
              <a:buChar char="•"/>
            </a:pPr>
            <a:r>
              <a:rPr lang="en-US" sz="1600" dirty="0"/>
              <a:t>A</a:t>
            </a:r>
            <a:r>
              <a:rPr lang="en-US" sz="1600" dirty="0" smtClean="0"/>
              <a:t> final rule, including responses to all comments received during the public comment period, will be transmitted for review by DOC and OMB in the spring or summer of 2020.</a:t>
            </a:r>
          </a:p>
          <a:p>
            <a:pPr>
              <a:buFont typeface="Arial" panose="020B0604020202020204" pitchFamily="34" charset="0"/>
              <a:buChar char="•"/>
            </a:pPr>
            <a:r>
              <a:rPr lang="en-US" sz="1600" dirty="0" smtClean="0"/>
              <a:t>The final rule will be published in the Federal Register in the summer or fall of 2020.</a:t>
            </a:r>
            <a:endParaRPr lang="en-US" sz="1600" dirty="0"/>
          </a:p>
          <a:p>
            <a:pPr>
              <a:buFont typeface="Arial" panose="020B0604020202020204" pitchFamily="34" charset="0"/>
              <a:buChar char="•"/>
            </a:pPr>
            <a:r>
              <a:rPr lang="en-US" sz="1600" dirty="0" smtClean="0"/>
              <a:t>Implementation of the final rule is expected in January 2021.</a:t>
            </a:r>
            <a:endParaRPr lang="en-US" sz="1600" dirty="0"/>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15</a:t>
            </a:fld>
            <a:endParaRPr lang="en-US" dirty="0"/>
          </a:p>
        </p:txBody>
      </p:sp>
      <p:sp>
        <p:nvSpPr>
          <p:cNvPr id="5" name="Title 1"/>
          <p:cNvSpPr>
            <a:spLocks noGrp="1"/>
          </p:cNvSpPr>
          <p:nvPr>
            <p:ph type="title"/>
          </p:nvPr>
        </p:nvSpPr>
        <p:spPr>
          <a:xfrm>
            <a:off x="418106" y="354344"/>
            <a:ext cx="8229598" cy="468645"/>
          </a:xfrm>
        </p:spPr>
        <p:txBody>
          <a:bodyPr>
            <a:noAutofit/>
          </a:bodyPr>
          <a:lstStyle/>
          <a:p>
            <a:pPr lvl="1" algn="l" defTabSz="457200" rtl="0">
              <a:spcBef>
                <a:spcPct val="0"/>
              </a:spcBef>
            </a:pPr>
            <a:r>
              <a:rPr lang="en-US" sz="2400" b="1" dirty="0" smtClean="0">
                <a:latin typeface="+mn-lt"/>
              </a:rPr>
              <a:t>Rulemaking Timeline Considerations</a:t>
            </a:r>
            <a:endParaRPr lang="en-US" sz="2400" b="1" i="1" dirty="0">
              <a:latin typeface="+mn-lt"/>
            </a:endParaRPr>
          </a:p>
        </p:txBody>
      </p:sp>
    </p:spTree>
    <p:extLst>
      <p:ext uri="{BB962C8B-B14F-4D97-AF65-F5344CB8AC3E}">
        <p14:creationId xmlns:p14="http://schemas.microsoft.com/office/powerpoint/2010/main" val="344407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Changes</a:t>
            </a:r>
            <a:endParaRPr lang="en-US" sz="2400" b="1" i="1" dirty="0">
              <a:latin typeface="+mn-lt"/>
            </a:endParaRPr>
          </a:p>
        </p:txBody>
      </p:sp>
      <p:sp>
        <p:nvSpPr>
          <p:cNvPr id="4" name="Content Placeholder 2"/>
          <p:cNvSpPr>
            <a:spLocks noGrp="1"/>
          </p:cNvSpPr>
          <p:nvPr>
            <p:ph idx="1"/>
          </p:nvPr>
        </p:nvSpPr>
        <p:spPr>
          <a:xfrm>
            <a:off x="457200" y="944880"/>
            <a:ext cx="8229600" cy="4442460"/>
          </a:xfrm>
        </p:spPr>
        <p:txBody>
          <a:bodyPr>
            <a:noAutofit/>
          </a:bodyPr>
          <a:lstStyle/>
          <a:p>
            <a:pPr marL="0" indent="0">
              <a:buNone/>
            </a:pPr>
            <a:r>
              <a:rPr lang="en-US" sz="1600" dirty="0"/>
              <a:t>The USPTO proposes to set or adjust the fees contained </a:t>
            </a:r>
            <a:r>
              <a:rPr lang="en-US" sz="1600" dirty="0" smtClean="0"/>
              <a:t>in </a:t>
            </a:r>
            <a:r>
              <a:rPr lang="en-US" sz="1600" i="1" dirty="0" smtClean="0"/>
              <a:t>Table of Proposed </a:t>
            </a:r>
            <a:r>
              <a:rPr lang="en-US" sz="1600" i="1" dirty="0"/>
              <a:t>Fee </a:t>
            </a:r>
            <a:r>
              <a:rPr lang="en-US" sz="1600" i="1" dirty="0" smtClean="0"/>
              <a:t>Adjustments</a:t>
            </a:r>
            <a:r>
              <a:rPr lang="en-US" sz="1600" dirty="0"/>
              <a:t>. The more notable changes impact the following fee </a:t>
            </a:r>
            <a:r>
              <a:rPr lang="en-US" sz="1600" dirty="0" smtClean="0"/>
              <a:t>categories [</a:t>
            </a:r>
            <a:r>
              <a:rPr lang="en-US" sz="1600" i="1" dirty="0" smtClean="0"/>
              <a:t>See </a:t>
            </a:r>
            <a:r>
              <a:rPr lang="en-US" sz="1600" i="1" dirty="0"/>
              <a:t>Appendix G for more information</a:t>
            </a:r>
            <a:r>
              <a:rPr lang="en-US" sz="1600" dirty="0"/>
              <a:t>]:</a:t>
            </a:r>
          </a:p>
          <a:p>
            <a:pPr lvl="1">
              <a:buFont typeface="Arial" panose="020B0604020202020204" pitchFamily="34" charset="0"/>
              <a:buChar char="•"/>
            </a:pPr>
            <a:r>
              <a:rPr lang="en-US" sz="1600" dirty="0" smtClean="0"/>
              <a:t>Non-DOCX Filing Surcharge</a:t>
            </a:r>
          </a:p>
          <a:p>
            <a:pPr lvl="1">
              <a:buFont typeface="Arial" panose="020B0604020202020204" pitchFamily="34" charset="0"/>
              <a:buChar char="•"/>
            </a:pPr>
            <a:r>
              <a:rPr lang="en-US" sz="1600" dirty="0" smtClean="0"/>
              <a:t>Maintenance Fee Surcharge – Late Payment within Six Months</a:t>
            </a:r>
            <a:endParaRPr lang="en-US" sz="1600" dirty="0"/>
          </a:p>
          <a:p>
            <a:pPr lvl="1">
              <a:buFont typeface="Arial" panose="020B0604020202020204" pitchFamily="34" charset="0"/>
              <a:buChar char="•"/>
            </a:pPr>
            <a:r>
              <a:rPr lang="en-US" sz="1600" dirty="0" smtClean="0"/>
              <a:t>Request </a:t>
            </a:r>
            <a:r>
              <a:rPr lang="en-US" sz="1600" dirty="0"/>
              <a:t>for </a:t>
            </a:r>
            <a:r>
              <a:rPr lang="en-US" sz="1600" dirty="0" smtClean="0"/>
              <a:t>Expedited Examination of a Design Application Fee</a:t>
            </a:r>
          </a:p>
          <a:p>
            <a:pPr lvl="1">
              <a:buFont typeface="Arial" panose="020B0604020202020204" pitchFamily="34" charset="0"/>
              <a:buChar char="•"/>
            </a:pPr>
            <a:r>
              <a:rPr lang="en-US" sz="1600" dirty="0" smtClean="0"/>
              <a:t>Utility and Reissue Issue Fees</a:t>
            </a:r>
            <a:endParaRPr lang="en-US" sz="1600" dirty="0"/>
          </a:p>
          <a:p>
            <a:pPr lvl="1">
              <a:buFont typeface="Arial" panose="020B0604020202020204" pitchFamily="34" charset="0"/>
              <a:buChar char="•"/>
            </a:pPr>
            <a:r>
              <a:rPr lang="en-US" sz="1600" dirty="0" smtClean="0"/>
              <a:t>Utility and Reissue Maintenance Fees</a:t>
            </a:r>
          </a:p>
          <a:p>
            <a:pPr lvl="1">
              <a:buFont typeface="Arial" panose="020B0604020202020204" pitchFamily="34" charset="0"/>
              <a:buChar char="•"/>
            </a:pPr>
            <a:r>
              <a:rPr lang="en-US" sz="1600" dirty="0"/>
              <a:t>Office of Enrollment and </a:t>
            </a:r>
            <a:r>
              <a:rPr lang="en-US" sz="1600" dirty="0" smtClean="0"/>
              <a:t>Discipline Fees</a:t>
            </a:r>
            <a:endParaRPr lang="en-US" sz="1600" dirty="0"/>
          </a:p>
          <a:p>
            <a:pPr lvl="1">
              <a:buFont typeface="Arial" panose="020B0604020202020204" pitchFamily="34" charset="0"/>
              <a:buChar char="•"/>
            </a:pPr>
            <a:r>
              <a:rPr lang="en-US" sz="1600" dirty="0" smtClean="0"/>
              <a:t>Pro </a:t>
            </a:r>
            <a:r>
              <a:rPr lang="en-US" sz="1600" dirty="0" err="1" smtClean="0"/>
              <a:t>Hac</a:t>
            </a:r>
            <a:r>
              <a:rPr lang="en-US" sz="1600" dirty="0" smtClean="0"/>
              <a:t> Vice Admission</a:t>
            </a:r>
          </a:p>
          <a:p>
            <a:pPr lvl="1">
              <a:buFont typeface="Arial" panose="020B0604020202020204" pitchFamily="34" charset="0"/>
              <a:buChar char="•"/>
            </a:pPr>
            <a:r>
              <a:rPr lang="en-US" sz="1600" dirty="0" smtClean="0"/>
              <a:t>PTAB: AIA Trial Fees</a:t>
            </a:r>
          </a:p>
          <a:p>
            <a:pPr lvl="1">
              <a:buFont typeface="Arial" panose="020B0604020202020204" pitchFamily="34" charset="0"/>
              <a:buChar char="•"/>
            </a:pPr>
            <a:r>
              <a:rPr lang="en-US" sz="1600" dirty="0" smtClean="0"/>
              <a:t>Patent Service Fees</a:t>
            </a:r>
          </a:p>
          <a:p>
            <a:pPr lvl="1">
              <a:buFont typeface="Arial" panose="020B0604020202020204" pitchFamily="34" charset="0"/>
              <a:buChar char="•"/>
            </a:pPr>
            <a:r>
              <a:rPr lang="en-US" sz="1600" dirty="0" smtClean="0"/>
              <a:t>Other Fees</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16</a:t>
            </a:fld>
            <a:endParaRPr lang="en-US" dirty="0"/>
          </a:p>
        </p:txBody>
      </p:sp>
    </p:spTree>
    <p:extLst>
      <p:ext uri="{BB962C8B-B14F-4D97-AF65-F5344CB8AC3E}">
        <p14:creationId xmlns:p14="http://schemas.microsoft.com/office/powerpoint/2010/main" val="3354812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for a Basic Patent – </a:t>
            </a:r>
            <a:br>
              <a:rPr lang="en-US" sz="2400" b="1" dirty="0" smtClean="0">
                <a:latin typeface="+mn-lt"/>
              </a:rPr>
            </a:br>
            <a:r>
              <a:rPr lang="en-US" sz="2400" b="1" dirty="0" smtClean="0">
                <a:latin typeface="+mn-lt"/>
              </a:rPr>
              <a:t>Compared to 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17</a:t>
            </a:fld>
            <a:endParaRPr lang="en-US" dirty="0"/>
          </a:p>
        </p:txBody>
      </p:sp>
      <p:sp>
        <p:nvSpPr>
          <p:cNvPr id="13" name="Rectangle 3"/>
          <p:cNvSpPr txBox="1">
            <a:spLocks noChangeArrowheads="1"/>
          </p:cNvSpPr>
          <p:nvPr/>
        </p:nvSpPr>
        <p:spPr>
          <a:xfrm>
            <a:off x="304800" y="1316603"/>
            <a:ext cx="3234612"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T</a:t>
            </a:r>
            <a:r>
              <a:rPr lang="en-US" sz="1600" dirty="0" smtClean="0"/>
              <a:t>he fees to obtain a basic patent (file/search/exam and issue) will increase by 11%. </a:t>
            </a:r>
          </a:p>
          <a:p>
            <a:r>
              <a:rPr lang="en-US" sz="1600" dirty="0" smtClean="0"/>
              <a:t>To encourage innovation, the entry fees will increase at a smaller rate (6%), with the larger portion of the increase only paid after a patent has been allowed.</a:t>
            </a:r>
          </a:p>
          <a:p>
            <a:r>
              <a:rPr lang="en-US" sz="1600" dirty="0" smtClean="0"/>
              <a:t>Maintenance fee rates are also changing (see next slide).</a:t>
            </a:r>
          </a:p>
        </p:txBody>
      </p:sp>
      <p:graphicFrame>
        <p:nvGraphicFramePr>
          <p:cNvPr id="7" name="Chart 6" descr="Issue Fees would increase from $1000 to $1200&#10;F/S/E would increase from $1720 to $1820&#10;" title="Current vs. Proposed -F/S/E &amp; Issue for Large Entities "/>
          <p:cNvGraphicFramePr>
            <a:graphicFrameLocks/>
          </p:cNvGraphicFramePr>
          <p:nvPr>
            <p:extLst>
              <p:ext uri="{D42A27DB-BD31-4B8C-83A1-F6EECF244321}">
                <p14:modId xmlns:p14="http://schemas.microsoft.com/office/powerpoint/2010/main" val="3762338806"/>
              </p:ext>
            </p:extLst>
          </p:nvPr>
        </p:nvGraphicFramePr>
        <p:xfrm>
          <a:off x="3733812" y="1316603"/>
          <a:ext cx="5189220" cy="3718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1556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for Maintaining a Patent – </a:t>
            </a:r>
            <a:br>
              <a:rPr lang="en-US" sz="2400" b="1" dirty="0" smtClean="0">
                <a:latin typeface="+mn-lt"/>
              </a:rPr>
            </a:br>
            <a:r>
              <a:rPr lang="en-US" sz="2400" b="1" dirty="0" smtClean="0">
                <a:latin typeface="+mn-lt"/>
              </a:rPr>
              <a:t>Compared to 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18</a:t>
            </a:fld>
            <a:endParaRPr lang="en-US" dirty="0"/>
          </a:p>
        </p:txBody>
      </p:sp>
      <p:graphicFrame>
        <p:nvGraphicFramePr>
          <p:cNvPr id="8" name="Chart 7" descr="1st stage will increase from $1600 to $2000&#10;2nd stage will increase from $3600 to $3760&#10;3rd stage will increase from $7400 to $7700&#10;" title="Current vs. Proposed - Mainenance fees for Large Entities "/>
          <p:cNvGraphicFramePr>
            <a:graphicFrameLocks/>
          </p:cNvGraphicFramePr>
          <p:nvPr>
            <p:extLst>
              <p:ext uri="{D42A27DB-BD31-4B8C-83A1-F6EECF244321}">
                <p14:modId xmlns:p14="http://schemas.microsoft.com/office/powerpoint/2010/main" val="3421055214"/>
              </p:ext>
            </p:extLst>
          </p:nvPr>
        </p:nvGraphicFramePr>
        <p:xfrm>
          <a:off x="3813810" y="1168400"/>
          <a:ext cx="4960620" cy="395985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txBox="1">
            <a:spLocks noChangeArrowheads="1"/>
          </p:cNvSpPr>
          <p:nvPr/>
        </p:nvSpPr>
        <p:spPr>
          <a:xfrm>
            <a:off x="556260" y="1607820"/>
            <a:ext cx="3181350"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Maintenance fees help subsidize entry fees, which are set below the cost to the Office in order to encourage innovation.</a:t>
            </a:r>
          </a:p>
          <a:p>
            <a:r>
              <a:rPr lang="en-US" sz="1600" dirty="0"/>
              <a:t>In total, maintenance fees will increase by 7%. </a:t>
            </a:r>
          </a:p>
          <a:p>
            <a:r>
              <a:rPr lang="en-US" sz="1600" dirty="0" smtClean="0"/>
              <a:t>1</a:t>
            </a:r>
            <a:r>
              <a:rPr lang="en-US" sz="1600" baseline="30000" dirty="0" smtClean="0"/>
              <a:t>st</a:t>
            </a:r>
            <a:r>
              <a:rPr lang="en-US" sz="1600" dirty="0" smtClean="0"/>
              <a:t> stage maintenance fees will see the largest increase, in order to help USPTO recover costs earlier in the life of the patent.</a:t>
            </a:r>
          </a:p>
        </p:txBody>
      </p:sp>
    </p:spTree>
    <p:extLst>
      <p:ext uri="{BB962C8B-B14F-4D97-AF65-F5344CB8AC3E}">
        <p14:creationId xmlns:p14="http://schemas.microsoft.com/office/powerpoint/2010/main" val="1371726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a:latin typeface="+mn-lt"/>
              </a:rPr>
              <a:t>Proposed Fee Structure for </a:t>
            </a:r>
            <a:r>
              <a:rPr lang="en-US" sz="2400" b="1" dirty="0" smtClean="0">
                <a:latin typeface="+mn-lt"/>
              </a:rPr>
              <a:t>IPRs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19</a:t>
            </a:fld>
            <a:endParaRPr lang="en-US" dirty="0"/>
          </a:p>
        </p:txBody>
      </p:sp>
      <p:sp>
        <p:nvSpPr>
          <p:cNvPr id="5" name="Rectangle 3"/>
          <p:cNvSpPr txBox="1">
            <a:spLocks noChangeArrowheads="1"/>
          </p:cNvSpPr>
          <p:nvPr/>
        </p:nvSpPr>
        <p:spPr>
          <a:xfrm>
            <a:off x="350520" y="1440179"/>
            <a:ext cx="3421380" cy="38287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Fees will increase by about 25% for Inter </a:t>
            </a:r>
            <a:r>
              <a:rPr lang="en-US" sz="1600" dirty="0" err="1" smtClean="0"/>
              <a:t>Partes</a:t>
            </a:r>
            <a:r>
              <a:rPr lang="en-US" sz="1600" dirty="0" smtClean="0"/>
              <a:t> Reviews (IPR).</a:t>
            </a:r>
          </a:p>
          <a:p>
            <a:r>
              <a:rPr lang="en-US" sz="1600" dirty="0" smtClean="0"/>
              <a:t>Excess claims fees will also increase.  However, the threshold for paying excess claims upon institution will be increased from 15 to 20 claims.</a:t>
            </a:r>
          </a:p>
          <a:p>
            <a:r>
              <a:rPr lang="en-US" sz="1600" dirty="0" smtClean="0"/>
              <a:t>The amount of work required to complete an IPR is expected to increase following the Supreme Court decision in SAS Institute Inc. v. </a:t>
            </a:r>
            <a:r>
              <a:rPr lang="en-US" sz="1600" dirty="0" err="1" smtClean="0"/>
              <a:t>Iancu</a:t>
            </a:r>
            <a:r>
              <a:rPr lang="en-US" sz="1600" dirty="0" smtClean="0"/>
              <a:t>.</a:t>
            </a:r>
          </a:p>
          <a:p>
            <a:r>
              <a:rPr lang="en-US" sz="1600" dirty="0" smtClean="0"/>
              <a:t>Fee increases will allow PTAB to continue high quality, timely, and efficient proceedings. </a:t>
            </a:r>
          </a:p>
          <a:p>
            <a:endParaRPr lang="en-US" sz="1400" dirty="0" smtClean="0"/>
          </a:p>
        </p:txBody>
      </p:sp>
      <p:graphicFrame>
        <p:nvGraphicFramePr>
          <p:cNvPr id="6" name="Chart 5" descr="Request will increase from $15,500 to $19,500&#10;Post-Institution will increase from $15,000 to $18,750&#10;" title="Proposed Fee Structure for IPRs- Compared to Current"/>
          <p:cNvGraphicFramePr>
            <a:graphicFrameLocks/>
          </p:cNvGraphicFramePr>
          <p:nvPr>
            <p:extLst>
              <p:ext uri="{D42A27DB-BD31-4B8C-83A1-F6EECF244321}">
                <p14:modId xmlns:p14="http://schemas.microsoft.com/office/powerpoint/2010/main" val="362410925"/>
              </p:ext>
            </p:extLst>
          </p:nvPr>
        </p:nvGraphicFramePr>
        <p:xfrm>
          <a:off x="3771900" y="1103086"/>
          <a:ext cx="4960620" cy="4165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1291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a:t>
            </a:r>
            <a:endParaRPr lang="en-US" sz="2400" b="1" i="1" dirty="0">
              <a:latin typeface="+mn-lt"/>
            </a:endParaRPr>
          </a:p>
        </p:txBody>
      </p:sp>
      <p:sp>
        <p:nvSpPr>
          <p:cNvPr id="4" name="Content Placeholder 2"/>
          <p:cNvSpPr>
            <a:spLocks noGrp="1"/>
          </p:cNvSpPr>
          <p:nvPr>
            <p:ph idx="1"/>
          </p:nvPr>
        </p:nvSpPr>
        <p:spPr>
          <a:xfrm>
            <a:off x="457198" y="990601"/>
            <a:ext cx="8069582" cy="4306888"/>
          </a:xfrm>
        </p:spPr>
        <p:txBody>
          <a:bodyPr>
            <a:normAutofit/>
          </a:bodyPr>
          <a:lstStyle/>
          <a:p>
            <a:pPr>
              <a:buFont typeface="Arial" panose="020B0604020202020204" pitchFamily="34" charset="0"/>
              <a:buChar char="•"/>
            </a:pPr>
            <a:r>
              <a:rPr lang="en-US" sz="1600" dirty="0" smtClean="0"/>
              <a:t>Section </a:t>
            </a:r>
            <a:r>
              <a:rPr lang="en-US" sz="1600" dirty="0"/>
              <a:t>10 of the Leahy‐Smith America Invents Act (AIA) authorizes the </a:t>
            </a:r>
            <a:r>
              <a:rPr lang="en-US" sz="1600" dirty="0" smtClean="0"/>
              <a:t>United States Patent and Trademark Office (USPTO) to, in </a:t>
            </a:r>
            <a:r>
              <a:rPr lang="en-US" sz="1600" dirty="0"/>
              <a:t>part, “set or adjust by rule any fee established, authorized, or charged” </a:t>
            </a:r>
            <a:r>
              <a:rPr lang="en-US" sz="1600" dirty="0" smtClean="0"/>
              <a:t>under Title </a:t>
            </a:r>
            <a:r>
              <a:rPr lang="en-US" sz="1600" dirty="0"/>
              <a:t>35 of the United States Code provided that the aggregate patent fee </a:t>
            </a:r>
            <a:r>
              <a:rPr lang="en-US" sz="1600" dirty="0" smtClean="0"/>
              <a:t>revenue equals </a:t>
            </a:r>
            <a:r>
              <a:rPr lang="en-US" sz="1600" dirty="0"/>
              <a:t>the aggregate estimated cost </a:t>
            </a:r>
            <a:r>
              <a:rPr lang="en-US" sz="1600" dirty="0" smtClean="0"/>
              <a:t>of </a:t>
            </a:r>
            <a:r>
              <a:rPr lang="en-US" sz="1600" dirty="0"/>
              <a:t>patent operations, </a:t>
            </a:r>
            <a:r>
              <a:rPr lang="en-US" sz="1600" dirty="0" smtClean="0"/>
              <a:t>including administrative </a:t>
            </a:r>
            <a:r>
              <a:rPr lang="en-US" sz="1600" dirty="0"/>
              <a:t>costs</a:t>
            </a:r>
            <a:r>
              <a:rPr lang="en-US" sz="1600" dirty="0" smtClean="0"/>
              <a:t>.</a:t>
            </a:r>
          </a:p>
          <a:p>
            <a:pPr>
              <a:buFont typeface="Courier New" panose="02070309020205020404" pitchFamily="49" charset="0"/>
              <a:buChar char="o"/>
            </a:pPr>
            <a:endParaRPr lang="en-US" sz="1600" dirty="0"/>
          </a:p>
          <a:p>
            <a:pPr>
              <a:buFont typeface="Arial" panose="020B0604020202020204" pitchFamily="34" charset="0"/>
              <a:buChar char="•"/>
            </a:pPr>
            <a:r>
              <a:rPr lang="en-US" sz="1600" dirty="0" smtClean="0"/>
              <a:t>USPTO </a:t>
            </a:r>
            <a:r>
              <a:rPr lang="en-US" sz="1600" dirty="0"/>
              <a:t>is exercising its fee setting authority to set and adjust patent fees </a:t>
            </a:r>
            <a:r>
              <a:rPr lang="en-US" sz="1600" dirty="0" smtClean="0"/>
              <a:t>to recover </a:t>
            </a:r>
            <a:r>
              <a:rPr lang="en-US" sz="1600" dirty="0"/>
              <a:t>the aggregate estimated cost of the patent </a:t>
            </a:r>
            <a:r>
              <a:rPr lang="en-US" sz="1600" dirty="0" smtClean="0"/>
              <a:t>operation and USPTO administrative services that support patent operations.</a:t>
            </a:r>
          </a:p>
          <a:p>
            <a:pPr>
              <a:buFont typeface="Courier New" panose="02070309020205020404" pitchFamily="49" charset="0"/>
              <a:buChar char="o"/>
            </a:pPr>
            <a:endParaRPr lang="en-US" sz="1600" dirty="0"/>
          </a:p>
          <a:p>
            <a:pPr>
              <a:buFont typeface="Arial" panose="020B0604020202020204" pitchFamily="34" charset="0"/>
              <a:buChar char="•"/>
            </a:pPr>
            <a:r>
              <a:rPr lang="en-US" sz="1600" dirty="0" smtClean="0"/>
              <a:t>The </a:t>
            </a:r>
            <a:r>
              <a:rPr lang="en-US" sz="1600" dirty="0"/>
              <a:t>fee structure summarized here is an initial proposal to enable the </a:t>
            </a:r>
            <a:r>
              <a:rPr lang="en-US" sz="1600" dirty="0" smtClean="0"/>
              <a:t>Patent Public </a:t>
            </a:r>
            <a:r>
              <a:rPr lang="en-US" sz="1600" dirty="0"/>
              <a:t>Advisory Committee (PPAC) to hold public hearings, gather feedback </a:t>
            </a:r>
            <a:r>
              <a:rPr lang="en-US" sz="1600" dirty="0" smtClean="0"/>
              <a:t>from the </a:t>
            </a:r>
            <a:r>
              <a:rPr lang="en-US" sz="1600" dirty="0"/>
              <a:t>public, and prepare a report for the USPTO </a:t>
            </a:r>
            <a:r>
              <a:rPr lang="en-US" sz="1600" dirty="0" smtClean="0"/>
              <a:t>as required by the AIA.</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dirty="0"/>
          </a:p>
        </p:txBody>
      </p:sp>
    </p:spTree>
    <p:extLst>
      <p:ext uri="{BB962C8B-B14F-4D97-AF65-F5344CB8AC3E}">
        <p14:creationId xmlns:p14="http://schemas.microsoft.com/office/powerpoint/2010/main" val="23788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a:latin typeface="+mn-lt"/>
              </a:rPr>
              <a:t>Proposed Fee Structure for </a:t>
            </a:r>
            <a:r>
              <a:rPr lang="en-US" sz="2400" b="1" dirty="0" smtClean="0">
                <a:latin typeface="+mn-lt"/>
              </a:rPr>
              <a:t>PGRs/CBMs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20</a:t>
            </a:fld>
            <a:endParaRPr lang="en-US" dirty="0"/>
          </a:p>
        </p:txBody>
      </p:sp>
      <p:sp>
        <p:nvSpPr>
          <p:cNvPr id="6" name="Rectangle 3"/>
          <p:cNvSpPr txBox="1">
            <a:spLocks noChangeArrowheads="1"/>
          </p:cNvSpPr>
          <p:nvPr/>
        </p:nvSpPr>
        <p:spPr>
          <a:xfrm>
            <a:off x="350520" y="1440180"/>
            <a:ext cx="3421380" cy="36195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Fees will increase by roughly 25% for </a:t>
            </a:r>
            <a:r>
              <a:rPr lang="en-US" sz="1600" dirty="0" smtClean="0"/>
              <a:t>Post-Grant (PGR) or Covered Business Method (CBM) Reviews.</a:t>
            </a:r>
            <a:endParaRPr lang="en-US" sz="1600" dirty="0"/>
          </a:p>
          <a:p>
            <a:r>
              <a:rPr lang="en-US" sz="1600" dirty="0"/>
              <a:t>Excess claims fees will also increase.  However, the threshold for paying excess claims upon institution will be increased from 15 to 20 claims.</a:t>
            </a:r>
          </a:p>
          <a:p>
            <a:r>
              <a:rPr lang="en-US" sz="1600" dirty="0"/>
              <a:t>The amount of work required to complete </a:t>
            </a:r>
            <a:r>
              <a:rPr lang="en-US" sz="1600" dirty="0" smtClean="0"/>
              <a:t>a PGR/CBM </a:t>
            </a:r>
            <a:r>
              <a:rPr lang="en-US" sz="1600" dirty="0"/>
              <a:t>is expected to increase following </a:t>
            </a:r>
            <a:r>
              <a:rPr lang="en-US" sz="1600" dirty="0" smtClean="0"/>
              <a:t>the </a:t>
            </a:r>
            <a:r>
              <a:rPr lang="en-US" sz="1600" dirty="0"/>
              <a:t>Supreme Court </a:t>
            </a:r>
            <a:r>
              <a:rPr lang="en-US" sz="1600" dirty="0" smtClean="0"/>
              <a:t>decision in SAS Institute v. </a:t>
            </a:r>
            <a:r>
              <a:rPr lang="en-US" sz="1600" dirty="0" err="1" smtClean="0"/>
              <a:t>Iancu</a:t>
            </a:r>
            <a:r>
              <a:rPr lang="en-US" sz="1600" dirty="0" smtClean="0"/>
              <a:t>.</a:t>
            </a:r>
            <a:endParaRPr lang="en-US" sz="1600" dirty="0"/>
          </a:p>
          <a:p>
            <a:r>
              <a:rPr lang="en-US" sz="1600" dirty="0"/>
              <a:t>Fee increases will allow PTAB to continue high quality, timely, and efficient proceedings. </a:t>
            </a:r>
          </a:p>
        </p:txBody>
      </p:sp>
      <p:graphicFrame>
        <p:nvGraphicFramePr>
          <p:cNvPr id="8" name="Chart 7" descr="Request will Increase from $16,000 to $20,000&#10;Post-Institution will increase from $22,000 to $27,500&#10;" title="Proposed Fee Structure for PGRs/CBMs – Compared to Current"/>
          <p:cNvGraphicFramePr>
            <a:graphicFrameLocks/>
          </p:cNvGraphicFramePr>
          <p:nvPr>
            <p:extLst>
              <p:ext uri="{D42A27DB-BD31-4B8C-83A1-F6EECF244321}">
                <p14:modId xmlns:p14="http://schemas.microsoft.com/office/powerpoint/2010/main" val="1314995969"/>
              </p:ext>
            </p:extLst>
          </p:nvPr>
        </p:nvGraphicFramePr>
        <p:xfrm>
          <a:off x="4009208" y="1333500"/>
          <a:ext cx="4960620" cy="3963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099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1"/>
            <a:ext cx="8440310" cy="719259"/>
          </a:xfrm>
        </p:spPr>
        <p:txBody>
          <a:bodyPr>
            <a:noAutofit/>
          </a:bodyPr>
          <a:lstStyle/>
          <a:p>
            <a:r>
              <a:rPr lang="en-US" sz="2400" dirty="0"/>
              <a:t>Proposed Fee Structure for Non-DOCX Filing </a:t>
            </a:r>
            <a:r>
              <a:rPr lang="en-US" sz="2400" dirty="0" smtClean="0"/>
              <a:t>Surcharge </a:t>
            </a:r>
            <a:r>
              <a:rPr lang="en-US" sz="2400" dirty="0"/>
              <a:t>– </a:t>
            </a:r>
            <a:br>
              <a:rPr lang="en-US" sz="2400" dirty="0"/>
            </a:br>
            <a:r>
              <a:rPr lang="en-US" sz="2400" dirty="0"/>
              <a:t>Compared to Current</a:t>
            </a:r>
          </a:p>
        </p:txBody>
      </p:sp>
      <p:sp>
        <p:nvSpPr>
          <p:cNvPr id="4" name="Slide Number Placeholder 3"/>
          <p:cNvSpPr>
            <a:spLocks noGrp="1"/>
          </p:cNvSpPr>
          <p:nvPr>
            <p:ph type="sldNum" sz="quarter" idx="12"/>
          </p:nvPr>
        </p:nvSpPr>
        <p:spPr/>
        <p:txBody>
          <a:bodyPr/>
          <a:lstStyle/>
          <a:p>
            <a:fld id="{92DA454B-C859-4892-B9FA-68B588C9F547}" type="slidenum">
              <a:rPr lang="en-US" smtClean="0"/>
              <a:t>21</a:t>
            </a:fld>
            <a:endParaRPr lang="en-US" dirty="0"/>
          </a:p>
        </p:txBody>
      </p:sp>
      <p:graphicFrame>
        <p:nvGraphicFramePr>
          <p:cNvPr id="5" name="Chart 4" descr="Bar chart shows Curent rate, $300.  Proposed using DOCX, $320, Proposed without using DOCX $720" title="Current vs. Proposed Non-Provisional Utility Filing for Large Entities."/>
          <p:cNvGraphicFramePr>
            <a:graphicFrameLocks/>
          </p:cNvGraphicFramePr>
          <p:nvPr>
            <p:extLst>
              <p:ext uri="{D42A27DB-BD31-4B8C-83A1-F6EECF244321}">
                <p14:modId xmlns:p14="http://schemas.microsoft.com/office/powerpoint/2010/main" val="2456101247"/>
              </p:ext>
            </p:extLst>
          </p:nvPr>
        </p:nvGraphicFramePr>
        <p:xfrm>
          <a:off x="4793673" y="1177636"/>
          <a:ext cx="3531178" cy="422902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568036" y="1353212"/>
            <a:ext cx="4100946" cy="2062103"/>
          </a:xfrm>
          <a:prstGeom prst="rect">
            <a:avLst/>
          </a:prstGeom>
        </p:spPr>
        <p:txBody>
          <a:bodyPr wrap="square">
            <a:spAutoFit/>
          </a:bodyPr>
          <a:lstStyle/>
          <a:p>
            <a:pPr marL="285750" indent="-285750">
              <a:buFont typeface="Arial" panose="020B0604020202020204" pitchFamily="34" charset="0"/>
              <a:buChar char="•"/>
            </a:pPr>
            <a:r>
              <a:rPr lang="en-US" sz="1600" dirty="0"/>
              <a:t>This fee will encourage applicants to use DOCX for filing, which will improve examination quality and lower processing costs</a:t>
            </a:r>
            <a:r>
              <a:rPr lang="en-US" sz="1600" dirty="0" smtClean="0"/>
              <a:t>.</a:t>
            </a:r>
          </a:p>
          <a:p>
            <a:pPr>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Applications filed using DOCX will be more accessible in future searches of publication materials.</a:t>
            </a:r>
          </a:p>
        </p:txBody>
      </p:sp>
    </p:spTree>
    <p:extLst>
      <p:ext uri="{BB962C8B-B14F-4D97-AF65-F5344CB8AC3E}">
        <p14:creationId xmlns:p14="http://schemas.microsoft.com/office/powerpoint/2010/main" val="1792467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1212239"/>
          </a:xfrm>
        </p:spPr>
        <p:txBody>
          <a:bodyPr>
            <a:noAutofit/>
          </a:bodyPr>
          <a:lstStyle/>
          <a:p>
            <a:r>
              <a:rPr lang="en-US" sz="2400" dirty="0"/>
              <a:t>Proposed Fee Structure for Maintenance Fee </a:t>
            </a:r>
            <a:r>
              <a:rPr lang="en-US" sz="2400" dirty="0" smtClean="0"/>
              <a:t>Surcharge Late </a:t>
            </a:r>
            <a:r>
              <a:rPr lang="en-US" sz="2400" dirty="0"/>
              <a:t>Payment within Six Months – </a:t>
            </a:r>
            <a:r>
              <a:rPr lang="en-US" sz="2400" dirty="0" smtClean="0"/>
              <a:t/>
            </a:r>
            <a:br>
              <a:rPr lang="en-US" sz="2400" dirty="0" smtClean="0"/>
            </a:br>
            <a:r>
              <a:rPr lang="en-US" sz="2400" dirty="0" smtClean="0"/>
              <a:t>Compared </a:t>
            </a:r>
            <a:r>
              <a:rPr lang="en-US" sz="2400" dirty="0"/>
              <a:t>to Current</a:t>
            </a:r>
          </a:p>
        </p:txBody>
      </p:sp>
      <p:sp>
        <p:nvSpPr>
          <p:cNvPr id="3" name="Content Placeholder 2"/>
          <p:cNvSpPr>
            <a:spLocks noGrp="1"/>
          </p:cNvSpPr>
          <p:nvPr>
            <p:ph idx="1"/>
          </p:nvPr>
        </p:nvSpPr>
        <p:spPr>
          <a:xfrm>
            <a:off x="257830" y="1884556"/>
            <a:ext cx="4984595" cy="3412932"/>
          </a:xfrm>
        </p:spPr>
        <p:txBody>
          <a:bodyPr>
            <a:normAutofit lnSpcReduction="10000"/>
          </a:bodyPr>
          <a:lstStyle/>
          <a:p>
            <a:r>
              <a:rPr lang="en-US" sz="1600" dirty="0" smtClean="0">
                <a:latin typeface="Segoe UI" panose="020B0502040204020203" pitchFamily="34" charset="0"/>
                <a:cs typeface="Segoe UI" panose="020B0502040204020203" pitchFamily="34" charset="0"/>
              </a:rPr>
              <a:t>Patent Maintenance fees can be paid up to six months in advance with no additional fee.</a:t>
            </a:r>
          </a:p>
          <a:p>
            <a:r>
              <a:rPr lang="en-US" sz="1600" dirty="0" smtClean="0">
                <a:latin typeface="Segoe UI" panose="020B0502040204020203" pitchFamily="34" charset="0"/>
                <a:cs typeface="Segoe UI" panose="020B0502040204020203" pitchFamily="34" charset="0"/>
              </a:rPr>
              <a:t>For payments within six months after the due date, a surcharge can be paid to maintain the patent.  This fee is proposed to increase to $1,000.</a:t>
            </a:r>
          </a:p>
          <a:p>
            <a:r>
              <a:rPr lang="en-US" sz="1600" dirty="0" smtClean="0">
                <a:latin typeface="Segoe UI" panose="020B0502040204020203" pitchFamily="34" charset="0"/>
                <a:cs typeface="Segoe UI" panose="020B0502040204020203" pitchFamily="34" charset="0"/>
              </a:rPr>
              <a:t>After the six month surcharge period, patents which have expired due to delayed payment of the fee for maintaining a patent in force, reinstatement can occur by Director acceptance and the payment of the Petition for the Delayed Payment of the </a:t>
            </a:r>
            <a:r>
              <a:rPr lang="en-US" sz="1600" smtClean="0">
                <a:latin typeface="Segoe UI" panose="020B0502040204020203" pitchFamily="34" charset="0"/>
                <a:cs typeface="Segoe UI" panose="020B0502040204020203" pitchFamily="34" charset="0"/>
              </a:rPr>
              <a:t>Fee. </a:t>
            </a:r>
            <a:r>
              <a:rPr lang="en-US" sz="1600" dirty="0" smtClean="0">
                <a:latin typeface="Segoe UI" panose="020B0502040204020203" pitchFamily="34" charset="0"/>
                <a:cs typeface="Segoe UI" panose="020B0502040204020203" pitchFamily="34" charset="0"/>
              </a:rPr>
              <a:t>This fee will increase by the across the board percent (5%, from the current rate of $2,000 to $2,100).</a:t>
            </a:r>
          </a:p>
        </p:txBody>
      </p:sp>
      <p:sp>
        <p:nvSpPr>
          <p:cNvPr id="4" name="Slide Number Placeholder 3"/>
          <p:cNvSpPr>
            <a:spLocks noGrp="1"/>
          </p:cNvSpPr>
          <p:nvPr>
            <p:ph type="sldNum" sz="quarter" idx="12"/>
          </p:nvPr>
        </p:nvSpPr>
        <p:spPr/>
        <p:txBody>
          <a:bodyPr/>
          <a:lstStyle/>
          <a:p>
            <a:fld id="{92DA454B-C859-4892-B9FA-68B588C9F547}" type="slidenum">
              <a:rPr lang="en-US" smtClean="0"/>
              <a:t>22</a:t>
            </a:fld>
            <a:endParaRPr lang="en-US" dirty="0"/>
          </a:p>
        </p:txBody>
      </p:sp>
      <p:graphicFrame>
        <p:nvGraphicFramePr>
          <p:cNvPr id="5" name="Chart 4" descr="Bar chart showing current fee $160 and proposed fee $1,000. " title="Current vs. Proposed Maintenance Fee Surcharge"/>
          <p:cNvGraphicFramePr>
            <a:graphicFrameLocks/>
          </p:cNvGraphicFramePr>
          <p:nvPr>
            <p:extLst>
              <p:ext uri="{D42A27DB-BD31-4B8C-83A1-F6EECF244321}">
                <p14:modId xmlns:p14="http://schemas.microsoft.com/office/powerpoint/2010/main" val="4206839003"/>
              </p:ext>
            </p:extLst>
          </p:nvPr>
        </p:nvGraphicFramePr>
        <p:xfrm>
          <a:off x="5043055" y="1440872"/>
          <a:ext cx="3643745" cy="4159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5236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997"/>
            <a:ext cx="8229600" cy="1352290"/>
          </a:xfrm>
        </p:spPr>
        <p:txBody>
          <a:bodyPr>
            <a:normAutofit/>
          </a:bodyPr>
          <a:lstStyle/>
          <a:p>
            <a:r>
              <a:rPr lang="en-US" sz="2400" dirty="0"/>
              <a:t>Proposed Fee Structure for Request for Expedited Examination of a Design Application </a:t>
            </a:r>
            <a:r>
              <a:rPr lang="en-US" sz="2400" dirty="0" smtClean="0"/>
              <a:t>Fee– </a:t>
            </a:r>
            <a:r>
              <a:rPr lang="en-US" sz="2400" dirty="0"/>
              <a:t/>
            </a:r>
            <a:br>
              <a:rPr lang="en-US" sz="2400" dirty="0"/>
            </a:br>
            <a:r>
              <a:rPr lang="en-US" sz="2400" dirty="0"/>
              <a:t>Compared to Current</a:t>
            </a:r>
          </a:p>
        </p:txBody>
      </p:sp>
      <p:sp>
        <p:nvSpPr>
          <p:cNvPr id="3" name="Content Placeholder 2"/>
          <p:cNvSpPr>
            <a:spLocks noGrp="1"/>
          </p:cNvSpPr>
          <p:nvPr>
            <p:ph idx="1"/>
          </p:nvPr>
        </p:nvSpPr>
        <p:spPr>
          <a:xfrm>
            <a:off x="457200" y="1653872"/>
            <a:ext cx="4031673" cy="1852654"/>
          </a:xfrm>
        </p:spPr>
        <p:txBody>
          <a:bodyPr>
            <a:normAutofit/>
          </a:bodyPr>
          <a:lstStyle/>
          <a:p>
            <a:pPr marL="514350" indent="-457200"/>
            <a:r>
              <a:rPr lang="en-US" sz="1600" dirty="0" smtClean="0"/>
              <a:t>FY 2017 average pendency when using this system was 10.2 months</a:t>
            </a:r>
          </a:p>
          <a:p>
            <a:pPr marL="514350" indent="-457200"/>
            <a:endParaRPr lang="en-US" sz="1600" dirty="0" smtClean="0"/>
          </a:p>
          <a:p>
            <a:pPr marL="514350" indent="-457200"/>
            <a:r>
              <a:rPr lang="en-US" sz="1600" dirty="0" smtClean="0"/>
              <a:t>FY 2017 average pendency with using the standard route was 19.1 months</a:t>
            </a:r>
          </a:p>
        </p:txBody>
      </p:sp>
      <p:sp>
        <p:nvSpPr>
          <p:cNvPr id="4" name="Slide Number Placeholder 3"/>
          <p:cNvSpPr>
            <a:spLocks noGrp="1"/>
          </p:cNvSpPr>
          <p:nvPr>
            <p:ph type="sldNum" sz="quarter" idx="12"/>
          </p:nvPr>
        </p:nvSpPr>
        <p:spPr/>
        <p:txBody>
          <a:bodyPr/>
          <a:lstStyle/>
          <a:p>
            <a:fld id="{92DA454B-C859-4892-B9FA-68B588C9F547}" type="slidenum">
              <a:rPr lang="en-US" smtClean="0"/>
              <a:t>23</a:t>
            </a:fld>
            <a:endParaRPr lang="en-US" dirty="0"/>
          </a:p>
        </p:txBody>
      </p:sp>
      <p:graphicFrame>
        <p:nvGraphicFramePr>
          <p:cNvPr id="5" name="Chart 4" descr="Bar chart showing current fee $900 and Proposed $2,000." title="Current vs. Proposed Request for Expedited Examination for Design"/>
          <p:cNvGraphicFramePr>
            <a:graphicFrameLocks/>
          </p:cNvGraphicFramePr>
          <p:nvPr>
            <p:extLst>
              <p:ext uri="{D42A27DB-BD31-4B8C-83A1-F6EECF244321}">
                <p14:modId xmlns:p14="http://schemas.microsoft.com/office/powerpoint/2010/main" val="1793319696"/>
              </p:ext>
            </p:extLst>
          </p:nvPr>
        </p:nvGraphicFramePr>
        <p:xfrm>
          <a:off x="5043055" y="1447584"/>
          <a:ext cx="3643745" cy="4000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925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Proposed Fee Structure for </a:t>
            </a:r>
            <a:r>
              <a:rPr lang="en-US" sz="2400" dirty="0" smtClean="0"/>
              <a:t>Annual Active Patent Practitioner Fee</a:t>
            </a:r>
            <a:endParaRPr lang="en-US" sz="2400" dirty="0"/>
          </a:p>
        </p:txBody>
      </p:sp>
      <p:sp>
        <p:nvSpPr>
          <p:cNvPr id="3" name="Content Placeholder 2"/>
          <p:cNvSpPr>
            <a:spLocks noGrp="1"/>
          </p:cNvSpPr>
          <p:nvPr>
            <p:ph idx="1"/>
          </p:nvPr>
        </p:nvSpPr>
        <p:spPr>
          <a:xfrm>
            <a:off x="457200" y="2164231"/>
            <a:ext cx="8229600" cy="3378153"/>
          </a:xfrm>
        </p:spPr>
        <p:txBody>
          <a:bodyPr>
            <a:normAutofit fontScale="85000" lnSpcReduction="20000"/>
          </a:bodyPr>
          <a:lstStyle/>
          <a:p>
            <a:r>
              <a:rPr lang="en-US" sz="1800" dirty="0"/>
              <a:t>Annual Active Patent Practitioner Fee paid by registered patent attorneys, agents and individuals granted limited recognition, beginning in the year after they are registered.</a:t>
            </a:r>
          </a:p>
          <a:p>
            <a:r>
              <a:rPr lang="en-US" sz="1800" dirty="0" smtClean="0"/>
              <a:t>Similar to the annual fee required by the vast majority of state and territorial bars.</a:t>
            </a:r>
          </a:p>
          <a:p>
            <a:r>
              <a:rPr lang="en-US" sz="1800" dirty="0" smtClean="0"/>
              <a:t>Adequate </a:t>
            </a:r>
            <a:r>
              <a:rPr lang="en-US" sz="1800" dirty="0"/>
              <a:t>notice provided to practitioners in advance of the due date for payment of the Annual Active Patent Practitioner Fee. </a:t>
            </a:r>
          </a:p>
          <a:p>
            <a:r>
              <a:rPr lang="en-US" sz="1800" dirty="0" smtClean="0"/>
              <a:t>Failure </a:t>
            </a:r>
            <a:r>
              <a:rPr lang="en-US" sz="1800" dirty="0"/>
              <a:t>to comply results in additional fees and/or administrative suspension after additional notice.</a:t>
            </a:r>
          </a:p>
          <a:p>
            <a:r>
              <a:rPr lang="en-US" sz="1800" dirty="0"/>
              <a:t>No fee for practitioners who become voluntarily inactive, however:</a:t>
            </a:r>
          </a:p>
          <a:p>
            <a:pPr lvl="1"/>
            <a:r>
              <a:rPr lang="en-US" sz="1600" dirty="0" smtClean="0"/>
              <a:t>The existing administrative reinstatement fee </a:t>
            </a:r>
            <a:r>
              <a:rPr lang="en-US" sz="1600" dirty="0"/>
              <a:t>would be charged to help cover </a:t>
            </a:r>
            <a:r>
              <a:rPr lang="en-US" sz="1600" dirty="0" smtClean="0"/>
              <a:t>the </a:t>
            </a:r>
            <a:r>
              <a:rPr lang="en-US" sz="1600" dirty="0"/>
              <a:t>costs of reactivation.</a:t>
            </a:r>
          </a:p>
          <a:p>
            <a:pPr lvl="1"/>
            <a:r>
              <a:rPr lang="en-US" sz="1600" dirty="0"/>
              <a:t>After two years of inactivity, practitioner would need to make a showing to the OED Director that they continue to possess the necessary qualifications to render legal services to patent applicants or retake the registration examination to be eligible for reactivation.</a:t>
            </a:r>
          </a:p>
          <a:p>
            <a:pPr lvl="1"/>
            <a:r>
              <a:rPr lang="en-US" sz="1600" dirty="0"/>
              <a:t>After five years of inactivity, practitioner would be required to retake the registration examination to be eligible for reactivation</a:t>
            </a:r>
            <a:r>
              <a:rPr lang="en-US" sz="1760" dirty="0"/>
              <a:t>.</a:t>
            </a:r>
          </a:p>
          <a:p>
            <a:r>
              <a:rPr lang="en-US" sz="1800" dirty="0"/>
              <a:t>No fee for practitioners who are administratively inactive (employed by USPTO</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24</a:t>
            </a:fld>
            <a:endParaRPr lang="en-US" dirty="0"/>
          </a:p>
        </p:txBody>
      </p:sp>
      <p:graphicFrame>
        <p:nvGraphicFramePr>
          <p:cNvPr id="5" name="Table 4" descr="Table showing fee with CLE filed on paper $310, filed electronically $240. Without CLE filed on paper is $410, and filed electronically $340." title="Annual Active Patent Practitioner Fee"/>
          <p:cNvGraphicFramePr>
            <a:graphicFrameLocks noGrp="1"/>
          </p:cNvGraphicFramePr>
          <p:nvPr>
            <p:extLst>
              <p:ext uri="{D42A27DB-BD31-4B8C-83A1-F6EECF244321}">
                <p14:modId xmlns:p14="http://schemas.microsoft.com/office/powerpoint/2010/main" val="4089014270"/>
              </p:ext>
            </p:extLst>
          </p:nvPr>
        </p:nvGraphicFramePr>
        <p:xfrm>
          <a:off x="608534" y="1246937"/>
          <a:ext cx="6443583" cy="844306"/>
        </p:xfrm>
        <a:graphic>
          <a:graphicData uri="http://schemas.openxmlformats.org/drawingml/2006/table">
            <a:tbl>
              <a:tblPr firstRow="1" bandRow="1">
                <a:tableStyleId>{5C22544A-7EE6-4342-B048-85BDC9FD1C3A}</a:tableStyleId>
              </a:tblPr>
              <a:tblGrid>
                <a:gridCol w="3776980">
                  <a:extLst>
                    <a:ext uri="{9D8B030D-6E8A-4147-A177-3AD203B41FA5}">
                      <a16:colId xmlns:a16="http://schemas.microsoft.com/office/drawing/2014/main" val="2282091929"/>
                    </a:ext>
                  </a:extLst>
                </a:gridCol>
                <a:gridCol w="1184148">
                  <a:extLst>
                    <a:ext uri="{9D8B030D-6E8A-4147-A177-3AD203B41FA5}">
                      <a16:colId xmlns:a16="http://schemas.microsoft.com/office/drawing/2014/main" val="1735554938"/>
                    </a:ext>
                  </a:extLst>
                </a:gridCol>
                <a:gridCol w="1482455">
                  <a:extLst>
                    <a:ext uri="{9D8B030D-6E8A-4147-A177-3AD203B41FA5}">
                      <a16:colId xmlns:a16="http://schemas.microsoft.com/office/drawing/2014/main" val="3236356777"/>
                    </a:ext>
                  </a:extLst>
                </a:gridCol>
              </a:tblGrid>
              <a:tr h="243701">
                <a:tc>
                  <a:txBody>
                    <a:bodyPr/>
                    <a:lstStyle/>
                    <a:p>
                      <a:r>
                        <a:rPr lang="en-US" sz="1200" dirty="0" smtClean="0"/>
                        <a:t>Annual Active Patent Practitioner Fee</a:t>
                      </a:r>
                      <a:endParaRPr lang="en-US" sz="1200" dirty="0"/>
                    </a:p>
                  </a:txBody>
                  <a:tcPr/>
                </a:tc>
                <a:tc>
                  <a:txBody>
                    <a:bodyPr/>
                    <a:lstStyle/>
                    <a:p>
                      <a:r>
                        <a:rPr lang="en-US" sz="1200" b="0" dirty="0" smtClean="0">
                          <a:solidFill>
                            <a:schemeClr val="tx1"/>
                          </a:solidFill>
                        </a:rPr>
                        <a:t>Filed</a:t>
                      </a:r>
                      <a:r>
                        <a:rPr lang="en-US" sz="1200" b="0" baseline="0" dirty="0" smtClean="0">
                          <a:solidFill>
                            <a:schemeClr val="tx1"/>
                          </a:solidFill>
                        </a:rPr>
                        <a:t> on paper</a:t>
                      </a:r>
                      <a:endParaRPr lang="en-US" sz="1200" b="0" dirty="0">
                        <a:solidFill>
                          <a:schemeClr val="tx1"/>
                        </a:solidFill>
                      </a:endParaRPr>
                    </a:p>
                  </a:txBody>
                  <a:tcPr/>
                </a:tc>
                <a:tc>
                  <a:txBody>
                    <a:bodyPr/>
                    <a:lstStyle/>
                    <a:p>
                      <a:r>
                        <a:rPr lang="en-US" sz="1200" b="0" dirty="0" smtClean="0">
                          <a:solidFill>
                            <a:schemeClr val="tx1"/>
                          </a:solidFill>
                        </a:rPr>
                        <a:t>Filed electronically</a:t>
                      </a:r>
                      <a:endParaRPr lang="en-US" sz="1200" b="0" dirty="0">
                        <a:solidFill>
                          <a:schemeClr val="tx1"/>
                        </a:solidFill>
                      </a:endParaRPr>
                    </a:p>
                  </a:txBody>
                  <a:tcPr/>
                </a:tc>
                <a:extLst>
                  <a:ext uri="{0D108BD9-81ED-4DB2-BD59-A6C34878D82A}">
                    <a16:rowId xmlns:a16="http://schemas.microsoft.com/office/drawing/2014/main" val="105433627"/>
                  </a:ext>
                </a:extLst>
              </a:tr>
              <a:tr h="243701">
                <a:tc>
                  <a:txBody>
                    <a:bodyPr/>
                    <a:lstStyle/>
                    <a:p>
                      <a:r>
                        <a:rPr lang="en-US" sz="1200" b="0" dirty="0" smtClean="0">
                          <a:solidFill>
                            <a:schemeClr val="tx1"/>
                          </a:solidFill>
                        </a:rPr>
                        <a:t>With continuing legal education (CLE) completion</a:t>
                      </a:r>
                      <a:endParaRPr lang="en-US" sz="1200" b="0" dirty="0">
                        <a:solidFill>
                          <a:schemeClr val="tx1"/>
                        </a:solidFill>
                      </a:endParaRPr>
                    </a:p>
                  </a:txBody>
                  <a:tcPr>
                    <a:solidFill>
                      <a:schemeClr val="accent1"/>
                    </a:solidFill>
                  </a:tcPr>
                </a:tc>
                <a:tc>
                  <a:txBody>
                    <a:bodyPr/>
                    <a:lstStyle/>
                    <a:p>
                      <a:r>
                        <a:rPr lang="en-US" sz="1200" dirty="0" smtClean="0"/>
                        <a:t>$310</a:t>
                      </a:r>
                      <a:endParaRPr lang="en-US" sz="1200" dirty="0"/>
                    </a:p>
                  </a:txBody>
                  <a:tcPr>
                    <a:solidFill>
                      <a:srgbClr val="CCDDEE"/>
                    </a:solidFill>
                  </a:tcPr>
                </a:tc>
                <a:tc>
                  <a:txBody>
                    <a:bodyPr/>
                    <a:lstStyle/>
                    <a:p>
                      <a:r>
                        <a:rPr lang="en-US" sz="1200" dirty="0" smtClean="0"/>
                        <a:t>$240</a:t>
                      </a:r>
                      <a:endParaRPr lang="en-US" sz="1200" dirty="0"/>
                    </a:p>
                  </a:txBody>
                  <a:tcPr/>
                </a:tc>
                <a:extLst>
                  <a:ext uri="{0D108BD9-81ED-4DB2-BD59-A6C34878D82A}">
                    <a16:rowId xmlns:a16="http://schemas.microsoft.com/office/drawing/2014/main" val="2276888471"/>
                  </a:ext>
                </a:extLst>
              </a:tr>
              <a:tr h="2956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Without continuing legal education (CLE) completion</a:t>
                      </a:r>
                      <a:endParaRPr lang="en-US" sz="1200" b="0" dirty="0">
                        <a:solidFill>
                          <a:schemeClr val="tx1"/>
                        </a:solidFill>
                      </a:endParaRPr>
                    </a:p>
                  </a:txBody>
                  <a:tcPr>
                    <a:solidFill>
                      <a:schemeClr val="accent1"/>
                    </a:solidFill>
                  </a:tcPr>
                </a:tc>
                <a:tc>
                  <a:txBody>
                    <a:bodyPr/>
                    <a:lstStyle/>
                    <a:p>
                      <a:r>
                        <a:rPr lang="en-US" sz="1200" dirty="0" smtClean="0"/>
                        <a:t>$410</a:t>
                      </a:r>
                      <a:endParaRPr lang="en-US" sz="1200" dirty="0"/>
                    </a:p>
                  </a:txBody>
                  <a:tcPr/>
                </a:tc>
                <a:tc>
                  <a:txBody>
                    <a:bodyPr/>
                    <a:lstStyle/>
                    <a:p>
                      <a:r>
                        <a:rPr lang="en-US" sz="1200" dirty="0" smtClean="0"/>
                        <a:t>$340</a:t>
                      </a:r>
                      <a:endParaRPr lang="en-US" sz="1200" dirty="0"/>
                    </a:p>
                  </a:txBody>
                  <a:tcPr/>
                </a:tc>
                <a:extLst>
                  <a:ext uri="{0D108BD9-81ED-4DB2-BD59-A6C34878D82A}">
                    <a16:rowId xmlns:a16="http://schemas.microsoft.com/office/drawing/2014/main" val="2654242252"/>
                  </a:ext>
                </a:extLst>
              </a:tr>
            </a:tbl>
          </a:graphicData>
        </a:graphic>
      </p:graphicFrame>
    </p:spTree>
    <p:extLst>
      <p:ext uri="{BB962C8B-B14F-4D97-AF65-F5344CB8AC3E}">
        <p14:creationId xmlns:p14="http://schemas.microsoft.com/office/powerpoint/2010/main" val="327523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How </a:t>
            </a:r>
            <a:r>
              <a:rPr lang="en-US" sz="2700" dirty="0"/>
              <a:t>C</a:t>
            </a:r>
            <a:r>
              <a:rPr lang="en-US" sz="2700" dirty="0" smtClean="0"/>
              <a:t>ontinuing </a:t>
            </a:r>
            <a:r>
              <a:rPr lang="en-US" sz="2700" dirty="0"/>
              <a:t>L</a:t>
            </a:r>
            <a:r>
              <a:rPr lang="en-US" sz="2700" dirty="0" smtClean="0"/>
              <a:t>egal </a:t>
            </a:r>
            <a:r>
              <a:rPr lang="en-US" sz="2700" dirty="0"/>
              <a:t>E</a:t>
            </a:r>
            <a:r>
              <a:rPr lang="en-US" sz="2700" dirty="0" smtClean="0"/>
              <a:t>ducation </a:t>
            </a:r>
            <a:r>
              <a:rPr lang="en-US" sz="2700" dirty="0"/>
              <a:t>(CLE) Certification Discount Works</a:t>
            </a:r>
            <a:r>
              <a:rPr lang="en-US" sz="3200" dirty="0"/>
              <a:t/>
            </a:r>
            <a:br>
              <a:rPr lang="en-US" sz="3200" dirty="0"/>
            </a:br>
            <a:endParaRPr lang="en-US" sz="1100" b="0" dirty="0"/>
          </a:p>
        </p:txBody>
      </p:sp>
      <p:sp>
        <p:nvSpPr>
          <p:cNvPr id="3" name="Content Placeholder 2"/>
          <p:cNvSpPr>
            <a:spLocks noGrp="1"/>
          </p:cNvSpPr>
          <p:nvPr>
            <p:ph idx="1"/>
          </p:nvPr>
        </p:nvSpPr>
        <p:spPr>
          <a:xfrm>
            <a:off x="361950" y="1352550"/>
            <a:ext cx="8229600" cy="3806304"/>
          </a:xfrm>
        </p:spPr>
        <p:txBody>
          <a:bodyPr>
            <a:noAutofit/>
          </a:bodyPr>
          <a:lstStyle/>
          <a:p>
            <a:pPr marL="0" indent="0">
              <a:buNone/>
            </a:pPr>
            <a:r>
              <a:rPr lang="en-US" sz="1900" dirty="0"/>
              <a:t>“Check the Box” Reporting of CLE </a:t>
            </a:r>
            <a:endParaRPr lang="en-US" sz="1900" dirty="0" smtClean="0"/>
          </a:p>
          <a:p>
            <a:r>
              <a:rPr lang="en-US" sz="1900" dirty="0" smtClean="0"/>
              <a:t>Practitioners </a:t>
            </a:r>
            <a:r>
              <a:rPr lang="en-US" sz="1900" dirty="0"/>
              <a:t>are asked to certify whether or not they have completed the recommended number of CLE hours over the past two years at the time they pay their </a:t>
            </a:r>
            <a:r>
              <a:rPr lang="en-US" sz="1800" dirty="0"/>
              <a:t>Annual Active Patent Practitioner Fee</a:t>
            </a:r>
            <a:r>
              <a:rPr lang="en-US" sz="1900" dirty="0" smtClean="0"/>
              <a:t>.</a:t>
            </a:r>
          </a:p>
          <a:p>
            <a:pPr lvl="1">
              <a:buFont typeface="Arial" panose="020B0604020202020204" pitchFamily="34" charset="0"/>
              <a:buChar char="•"/>
            </a:pPr>
            <a:r>
              <a:rPr lang="en-US" sz="1600" dirty="0" smtClean="0"/>
              <a:t>6 </a:t>
            </a:r>
            <a:r>
              <a:rPr lang="en-US" sz="1600" dirty="0"/>
              <a:t>Hours of CLE every two years </a:t>
            </a:r>
            <a:endParaRPr lang="en-US" sz="1600" dirty="0" smtClean="0"/>
          </a:p>
          <a:p>
            <a:pPr lvl="2"/>
            <a:r>
              <a:rPr lang="en-US" sz="1400" dirty="0" smtClean="0"/>
              <a:t>1 </a:t>
            </a:r>
            <a:r>
              <a:rPr lang="en-US" sz="1400" dirty="0"/>
              <a:t>hour of Ethics (accepted for Ethics CLE credit in any U.S. state or territory</a:t>
            </a:r>
            <a:r>
              <a:rPr lang="en-US" sz="1400" dirty="0" smtClean="0"/>
              <a:t>)</a:t>
            </a:r>
          </a:p>
          <a:p>
            <a:pPr lvl="2"/>
            <a:r>
              <a:rPr lang="en-US" sz="1400" dirty="0" smtClean="0"/>
              <a:t>5 </a:t>
            </a:r>
            <a:r>
              <a:rPr lang="en-US" sz="1400" dirty="0"/>
              <a:t>hours of Patent Law and Practice (37 C.F.R. § 11.5(b)(1</a:t>
            </a:r>
            <a:r>
              <a:rPr lang="en-US" sz="1400" dirty="0" smtClean="0"/>
              <a:t>))</a:t>
            </a:r>
          </a:p>
          <a:p>
            <a:pPr>
              <a:buFont typeface="Arial" panose="020B0604020202020204" pitchFamily="34" charset="0"/>
              <a:buChar char="•"/>
            </a:pPr>
            <a:r>
              <a:rPr lang="en-US" sz="1900" dirty="0" smtClean="0"/>
              <a:t>May </a:t>
            </a:r>
            <a:r>
              <a:rPr lang="en-US" sz="1900" dirty="0"/>
              <a:t>be completed in several ways</a:t>
            </a:r>
            <a:r>
              <a:rPr lang="en-US" sz="1900" dirty="0" smtClean="0"/>
              <a:t>:</a:t>
            </a:r>
          </a:p>
          <a:p>
            <a:pPr lvl="1">
              <a:buFont typeface="Arial" panose="020B0604020202020204" pitchFamily="34" charset="0"/>
              <a:buChar char="•"/>
            </a:pPr>
            <a:r>
              <a:rPr lang="en-US" sz="1600" dirty="0" smtClean="0"/>
              <a:t>Participation </a:t>
            </a:r>
            <a:r>
              <a:rPr lang="en-US" sz="1600" dirty="0"/>
              <a:t>in Patents Customer Partnership </a:t>
            </a:r>
            <a:r>
              <a:rPr lang="en-US" sz="1600" dirty="0" smtClean="0"/>
              <a:t>Meetings</a:t>
            </a:r>
          </a:p>
          <a:p>
            <a:pPr lvl="1">
              <a:buFont typeface="Arial" panose="020B0604020202020204" pitchFamily="34" charset="0"/>
              <a:buChar char="•"/>
            </a:pPr>
            <a:r>
              <a:rPr lang="en-US" sz="1600" dirty="0" smtClean="0"/>
              <a:t>Outside CLE</a:t>
            </a:r>
          </a:p>
          <a:p>
            <a:pPr lvl="1">
              <a:buFont typeface="Arial" panose="020B0604020202020204" pitchFamily="34" charset="0"/>
              <a:buChar char="•"/>
            </a:pPr>
            <a:r>
              <a:rPr lang="en-US" sz="1600" dirty="0" smtClean="0"/>
              <a:t>USPTO-Provided </a:t>
            </a:r>
            <a:r>
              <a:rPr lang="en-US" sz="1600" dirty="0"/>
              <a:t>Speaking </a:t>
            </a:r>
            <a:r>
              <a:rPr lang="en-US" sz="1600" dirty="0" smtClean="0"/>
              <a:t>Engagements</a:t>
            </a:r>
            <a:endParaRPr lang="en-US" sz="1600" dirty="0">
              <a:ea typeface="+mj-ea"/>
              <a:cs typeface="+mj-cs"/>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25</a:t>
            </a:fld>
            <a:endParaRPr lang="en-US" dirty="0"/>
          </a:p>
        </p:txBody>
      </p:sp>
    </p:spTree>
    <p:extLst>
      <p:ext uri="{BB962C8B-B14F-4D97-AF65-F5344CB8AC3E}">
        <p14:creationId xmlns:p14="http://schemas.microsoft.com/office/powerpoint/2010/main" val="3586489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Benefit to Practitioners </a:t>
            </a:r>
            <a:r>
              <a:rPr lang="en-US" sz="2400" dirty="0"/>
              <a:t>W</a:t>
            </a:r>
            <a:r>
              <a:rPr lang="en-US" sz="2400" dirty="0" smtClean="0"/>
              <a:t>ho </a:t>
            </a:r>
            <a:r>
              <a:rPr lang="en-US" sz="2400" dirty="0"/>
              <a:t>Certify Completion of Voluntary Continuing Legal Education (CLE)</a:t>
            </a:r>
          </a:p>
        </p:txBody>
      </p:sp>
      <p:sp>
        <p:nvSpPr>
          <p:cNvPr id="3" name="Content Placeholder 2"/>
          <p:cNvSpPr>
            <a:spLocks noGrp="1"/>
          </p:cNvSpPr>
          <p:nvPr>
            <p:ph idx="1"/>
          </p:nvPr>
        </p:nvSpPr>
        <p:spPr>
          <a:xfrm>
            <a:off x="457200" y="1280987"/>
            <a:ext cx="8229600" cy="4087813"/>
          </a:xfrm>
        </p:spPr>
        <p:txBody>
          <a:bodyPr>
            <a:normAutofit/>
          </a:bodyPr>
          <a:lstStyle/>
          <a:p>
            <a:r>
              <a:rPr lang="en-US" sz="1800" dirty="0"/>
              <a:t>Practitioners will </a:t>
            </a:r>
            <a:r>
              <a:rPr lang="en-US" sz="1800" dirty="0" smtClean="0"/>
              <a:t>receive </a:t>
            </a:r>
            <a:r>
              <a:rPr lang="en-US" sz="1800" dirty="0"/>
              <a:t>a </a:t>
            </a:r>
            <a:r>
              <a:rPr lang="en-US" sz="1800" dirty="0" smtClean="0"/>
              <a:t>$100 discount </a:t>
            </a:r>
            <a:r>
              <a:rPr lang="en-US" sz="1800" dirty="0"/>
              <a:t>on the Annual Active Patent Practitioner Fee</a:t>
            </a:r>
            <a:r>
              <a:rPr lang="en-US" sz="1800" dirty="0" smtClean="0"/>
              <a:t>.</a:t>
            </a:r>
          </a:p>
          <a:p>
            <a:endParaRPr lang="en-US" sz="1800" dirty="0"/>
          </a:p>
          <a:p>
            <a:r>
              <a:rPr lang="en-US" sz="1800" dirty="0" smtClean="0"/>
              <a:t>Practitioners </a:t>
            </a:r>
            <a:r>
              <a:rPr lang="en-US" sz="1800" dirty="0"/>
              <a:t>who certify completion of CLE credits will be noted </a:t>
            </a:r>
            <a:r>
              <a:rPr lang="en-US" sz="1800" dirty="0" smtClean="0"/>
              <a:t>in the OED </a:t>
            </a:r>
            <a:r>
              <a:rPr lang="en-US" sz="1800" dirty="0"/>
              <a:t>Information System (OEDIS</a:t>
            </a:r>
            <a:r>
              <a:rPr lang="en-US" sz="1800" dirty="0" smtClean="0"/>
              <a:t>) which is available to the public to search for a practitioner.</a:t>
            </a:r>
          </a:p>
        </p:txBody>
      </p:sp>
      <p:sp>
        <p:nvSpPr>
          <p:cNvPr id="4" name="Slide Number Placeholder 3"/>
          <p:cNvSpPr>
            <a:spLocks noGrp="1"/>
          </p:cNvSpPr>
          <p:nvPr>
            <p:ph type="sldNum" sz="quarter" idx="12"/>
          </p:nvPr>
        </p:nvSpPr>
        <p:spPr/>
        <p:txBody>
          <a:bodyPr/>
          <a:lstStyle/>
          <a:p>
            <a:fld id="{92DA454B-C859-4892-B9FA-68B588C9F547}" type="slidenum">
              <a:rPr lang="en-US" smtClean="0"/>
              <a:t>26</a:t>
            </a:fld>
            <a:endParaRPr lang="en-US" dirty="0"/>
          </a:p>
        </p:txBody>
      </p:sp>
    </p:spTree>
    <p:extLst>
      <p:ext uri="{BB962C8B-B14F-4D97-AF65-F5344CB8AC3E}">
        <p14:creationId xmlns:p14="http://schemas.microsoft.com/office/powerpoint/2010/main" val="3674410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567647"/>
          </a:xfrm>
        </p:spPr>
        <p:txBody>
          <a:bodyPr>
            <a:normAutofit fontScale="90000"/>
          </a:bodyPr>
          <a:lstStyle/>
          <a:p>
            <a:r>
              <a:rPr lang="en-US" sz="2400" dirty="0"/>
              <a:t>IT </a:t>
            </a:r>
            <a:r>
              <a:rPr lang="en-US" sz="2400" dirty="0" smtClean="0"/>
              <a:t>Aspect </a:t>
            </a:r>
            <a:r>
              <a:rPr lang="en-US" sz="2400" dirty="0"/>
              <a:t>of the Office of Enrollment and Discipline Fees</a:t>
            </a:r>
          </a:p>
        </p:txBody>
      </p:sp>
      <p:sp>
        <p:nvSpPr>
          <p:cNvPr id="3" name="Content Placeholder 2"/>
          <p:cNvSpPr>
            <a:spLocks noGrp="1"/>
          </p:cNvSpPr>
          <p:nvPr>
            <p:ph idx="1"/>
          </p:nvPr>
        </p:nvSpPr>
        <p:spPr>
          <a:xfrm>
            <a:off x="457200" y="818866"/>
            <a:ext cx="8229600" cy="4781834"/>
          </a:xfrm>
        </p:spPr>
        <p:txBody>
          <a:bodyPr>
            <a:noAutofit/>
          </a:bodyPr>
          <a:lstStyle/>
          <a:p>
            <a:r>
              <a:rPr lang="en-US" sz="1800" dirty="0"/>
              <a:t>Integration with OED Information System (OEDIS) to provide:</a:t>
            </a:r>
          </a:p>
          <a:p>
            <a:pPr lvl="1"/>
            <a:r>
              <a:rPr lang="en-US" sz="1800" dirty="0"/>
              <a:t>Initial Correspondence and Reminders</a:t>
            </a:r>
          </a:p>
          <a:p>
            <a:pPr lvl="1"/>
            <a:r>
              <a:rPr lang="en-US" sz="1800" dirty="0"/>
              <a:t>Integration with Fee Processing Next Generation (FPNG) for online payment</a:t>
            </a:r>
          </a:p>
          <a:p>
            <a:pPr lvl="1"/>
            <a:r>
              <a:rPr lang="en-US" sz="1800" dirty="0"/>
              <a:t>Tracking of Practitioner Payment of </a:t>
            </a:r>
            <a:r>
              <a:rPr lang="en-US" sz="1800" dirty="0" smtClean="0"/>
              <a:t>Fees and CLE Completion (Annual </a:t>
            </a:r>
            <a:r>
              <a:rPr lang="en-US" sz="1800" dirty="0"/>
              <a:t>Fees and Late Fees, if applicable)</a:t>
            </a:r>
          </a:p>
          <a:p>
            <a:pPr lvl="1"/>
            <a:r>
              <a:rPr lang="en-US" sz="1800" dirty="0"/>
              <a:t>Status changes for non-payment</a:t>
            </a:r>
          </a:p>
          <a:p>
            <a:r>
              <a:rPr lang="en-US" sz="1800" dirty="0" smtClean="0"/>
              <a:t>Phased </a:t>
            </a:r>
            <a:r>
              <a:rPr lang="en-US" sz="1800" dirty="0"/>
              <a:t>Deployment  </a:t>
            </a:r>
            <a:endParaRPr lang="en-US" sz="1800" dirty="0" smtClean="0"/>
          </a:p>
          <a:p>
            <a:pPr lvl="1"/>
            <a:r>
              <a:rPr lang="en-US" sz="1800" dirty="0"/>
              <a:t>Approximately 17 months to public rollout from OMB approval</a:t>
            </a:r>
          </a:p>
          <a:p>
            <a:pPr lvl="1"/>
            <a:r>
              <a:rPr lang="en-US" sz="1800" dirty="0"/>
              <a:t>2 months Post-Deployment Support</a:t>
            </a:r>
          </a:p>
          <a:p>
            <a:r>
              <a:rPr lang="en-US" sz="1800" dirty="0" smtClean="0"/>
              <a:t>The implementation of these fees will not begin until the system is completed.  These fee changes may take place after the other fee changes in this package.</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27</a:t>
            </a:fld>
            <a:endParaRPr lang="en-US" dirty="0"/>
          </a:p>
        </p:txBody>
      </p:sp>
    </p:spTree>
    <p:extLst>
      <p:ext uri="{BB962C8B-B14F-4D97-AF65-F5344CB8AC3E}">
        <p14:creationId xmlns:p14="http://schemas.microsoft.com/office/powerpoint/2010/main" val="1425843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592037"/>
          </a:xfrm>
        </p:spPr>
        <p:txBody>
          <a:bodyPr>
            <a:normAutofit/>
          </a:bodyPr>
          <a:lstStyle/>
          <a:p>
            <a:r>
              <a:rPr lang="en-US" sz="2400" dirty="0" smtClean="0"/>
              <a:t>Proposed </a:t>
            </a:r>
            <a:r>
              <a:rPr lang="en-US" sz="2400" dirty="0"/>
              <a:t>Fee Structure for </a:t>
            </a:r>
            <a:r>
              <a:rPr lang="en-US" sz="2400" dirty="0" smtClean="0"/>
              <a:t>Pro </a:t>
            </a:r>
            <a:r>
              <a:rPr lang="en-US" sz="2400" dirty="0" err="1" smtClean="0"/>
              <a:t>Hac</a:t>
            </a:r>
            <a:r>
              <a:rPr lang="en-US" sz="2400" dirty="0" smtClean="0"/>
              <a:t> Vice Administration</a:t>
            </a:r>
            <a:endParaRPr lang="en-US" sz="2400" dirty="0"/>
          </a:p>
        </p:txBody>
      </p:sp>
      <p:sp>
        <p:nvSpPr>
          <p:cNvPr id="3" name="Content Placeholder 2"/>
          <p:cNvSpPr>
            <a:spLocks noGrp="1"/>
          </p:cNvSpPr>
          <p:nvPr>
            <p:ph idx="1"/>
          </p:nvPr>
        </p:nvSpPr>
        <p:spPr>
          <a:xfrm>
            <a:off x="457200" y="1138055"/>
            <a:ext cx="8229600" cy="825917"/>
          </a:xfrm>
        </p:spPr>
        <p:txBody>
          <a:bodyPr>
            <a:normAutofit/>
          </a:bodyPr>
          <a:lstStyle/>
          <a:p>
            <a:pPr marL="0" indent="0">
              <a:buNone/>
            </a:pPr>
            <a:r>
              <a:rPr lang="en-US" sz="1600" dirty="0" smtClean="0"/>
              <a:t>Paid </a:t>
            </a:r>
            <a:r>
              <a:rPr lang="en-US" sz="1600" dirty="0"/>
              <a:t>by non-registered practitioners who practice before the Patent Trial and Appeals Board (PTAB) </a:t>
            </a:r>
          </a:p>
        </p:txBody>
      </p:sp>
      <p:sp>
        <p:nvSpPr>
          <p:cNvPr id="4" name="Slide Number Placeholder 3"/>
          <p:cNvSpPr>
            <a:spLocks noGrp="1"/>
          </p:cNvSpPr>
          <p:nvPr>
            <p:ph type="sldNum" sz="quarter" idx="12"/>
          </p:nvPr>
        </p:nvSpPr>
        <p:spPr/>
        <p:txBody>
          <a:bodyPr/>
          <a:lstStyle/>
          <a:p>
            <a:fld id="{92DA454B-C859-4892-B9FA-68B588C9F547}" type="slidenum">
              <a:rPr lang="en-US" smtClean="0"/>
              <a:t>28</a:t>
            </a:fld>
            <a:endParaRPr lang="en-US" dirty="0"/>
          </a:p>
        </p:txBody>
      </p:sp>
      <p:graphicFrame>
        <p:nvGraphicFramePr>
          <p:cNvPr id="6" name="Table 5" descr="Table showing fee for non-registered practitioners to appear before the Patent Trial and Appeals Board for a single trial $250. Annual fee Patent Practitioner Fee between $410 to $240." title="Propsed Fee Structure for Pro Hac Vice Administration"/>
          <p:cNvGraphicFramePr>
            <a:graphicFrameLocks noGrp="1"/>
          </p:cNvGraphicFramePr>
          <p:nvPr>
            <p:extLst>
              <p:ext uri="{D42A27DB-BD31-4B8C-83A1-F6EECF244321}">
                <p14:modId xmlns:p14="http://schemas.microsoft.com/office/powerpoint/2010/main" val="1383241467"/>
              </p:ext>
            </p:extLst>
          </p:nvPr>
        </p:nvGraphicFramePr>
        <p:xfrm>
          <a:off x="507288" y="1919768"/>
          <a:ext cx="7831017" cy="1249680"/>
        </p:xfrm>
        <a:graphic>
          <a:graphicData uri="http://schemas.openxmlformats.org/drawingml/2006/table">
            <a:tbl>
              <a:tblPr firstRow="1" bandRow="1">
                <a:tableStyleId>{5C22544A-7EE6-4342-B048-85BDC9FD1C3A}</a:tableStyleId>
              </a:tblPr>
              <a:tblGrid>
                <a:gridCol w="5490665">
                  <a:extLst>
                    <a:ext uri="{9D8B030D-6E8A-4147-A177-3AD203B41FA5}">
                      <a16:colId xmlns:a16="http://schemas.microsoft.com/office/drawing/2014/main" val="2033537078"/>
                    </a:ext>
                  </a:extLst>
                </a:gridCol>
                <a:gridCol w="2340352">
                  <a:extLst>
                    <a:ext uri="{9D8B030D-6E8A-4147-A177-3AD203B41FA5}">
                      <a16:colId xmlns:a16="http://schemas.microsoft.com/office/drawing/2014/main" val="4199651610"/>
                    </a:ext>
                  </a:extLst>
                </a:gridCol>
              </a:tblGrid>
              <a:tr h="370840">
                <a:tc>
                  <a:txBody>
                    <a:bodyPr/>
                    <a:lstStyle/>
                    <a:p>
                      <a:r>
                        <a:rPr lang="en-US" sz="1400" b="0" dirty="0" smtClean="0">
                          <a:solidFill>
                            <a:schemeClr val="tx1"/>
                          </a:solidFill>
                        </a:rPr>
                        <a:t>Fee for non-registered practitioners to appear before the Patent Trial and Appeals Board for a single trial</a:t>
                      </a:r>
                      <a:endParaRPr lang="en-US" sz="1400" b="0" dirty="0">
                        <a:solidFill>
                          <a:schemeClr val="tx1"/>
                        </a:solidFill>
                      </a:endParaRPr>
                    </a:p>
                  </a:txBody>
                  <a:tcPr>
                    <a:solidFill>
                      <a:srgbClr val="CCDDEE"/>
                    </a:solidFill>
                  </a:tcPr>
                </a:tc>
                <a:tc>
                  <a:txBody>
                    <a:bodyPr/>
                    <a:lstStyle/>
                    <a:p>
                      <a:r>
                        <a:rPr lang="en-US" sz="1400" b="0" dirty="0" smtClean="0">
                          <a:solidFill>
                            <a:schemeClr val="tx1"/>
                          </a:solidFill>
                        </a:rPr>
                        <a:t>$250</a:t>
                      </a:r>
                      <a:endParaRPr lang="en-US" sz="1400" b="0" dirty="0">
                        <a:solidFill>
                          <a:schemeClr val="tx1"/>
                        </a:solidFill>
                      </a:endParaRPr>
                    </a:p>
                  </a:txBody>
                  <a:tcPr>
                    <a:solidFill>
                      <a:srgbClr val="CCDDEE"/>
                    </a:solidFill>
                  </a:tcPr>
                </a:tc>
                <a:extLst>
                  <a:ext uri="{0D108BD9-81ED-4DB2-BD59-A6C34878D82A}">
                    <a16:rowId xmlns:a16="http://schemas.microsoft.com/office/drawing/2014/main" val="168139743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Annual Active Patent Practitioner Fee</a:t>
                      </a:r>
                    </a:p>
                  </a:txBody>
                  <a:tcPr>
                    <a:solidFill>
                      <a:srgbClr val="CCDDE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Between $410 to $240, see slide 24</a:t>
                      </a:r>
                    </a:p>
                    <a:p>
                      <a:endParaRPr lang="en-US" sz="1400" b="0" dirty="0">
                        <a:solidFill>
                          <a:schemeClr val="tx1"/>
                        </a:solidFill>
                      </a:endParaRPr>
                    </a:p>
                  </a:txBody>
                  <a:tcPr>
                    <a:solidFill>
                      <a:srgbClr val="CCDDEE"/>
                    </a:solidFill>
                  </a:tcPr>
                </a:tc>
                <a:extLst>
                  <a:ext uri="{0D108BD9-81ED-4DB2-BD59-A6C34878D82A}">
                    <a16:rowId xmlns:a16="http://schemas.microsoft.com/office/drawing/2014/main" val="1382384000"/>
                  </a:ext>
                </a:extLst>
              </a:tr>
            </a:tbl>
          </a:graphicData>
        </a:graphic>
      </p:graphicFrame>
      <p:sp>
        <p:nvSpPr>
          <p:cNvPr id="7" name="Content Placeholder 2"/>
          <p:cNvSpPr txBox="1">
            <a:spLocks/>
          </p:cNvSpPr>
          <p:nvPr/>
        </p:nvSpPr>
        <p:spPr>
          <a:xfrm>
            <a:off x="457200" y="3314638"/>
            <a:ext cx="8229600" cy="9188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smtClean="0"/>
              <a:t>This fee is for counsel who are not registered practitioners to be granted admission in limited circumstances, e.g., where a practitioner is an experienced litigator who is familiar with the subject matter involved in the proceeding.</a:t>
            </a:r>
            <a:endParaRPr lang="en-US" sz="1600" dirty="0"/>
          </a:p>
        </p:txBody>
      </p:sp>
    </p:spTree>
    <p:extLst>
      <p:ext uri="{BB962C8B-B14F-4D97-AF65-F5344CB8AC3E}">
        <p14:creationId xmlns:p14="http://schemas.microsoft.com/office/powerpoint/2010/main" val="400314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8023"/>
            <a:ext cx="8622857" cy="902138"/>
          </a:xfrm>
        </p:spPr>
        <p:txBody>
          <a:bodyPr>
            <a:normAutofit fontScale="90000"/>
          </a:bodyPr>
          <a:lstStyle/>
          <a:p>
            <a:r>
              <a:rPr lang="en-US" sz="2700" dirty="0"/>
              <a:t>Proposed Fee Structure for </a:t>
            </a:r>
            <a:r>
              <a:rPr lang="en-US" sz="2700" dirty="0" smtClean="0"/>
              <a:t>Select Patent Services– </a:t>
            </a:r>
            <a:r>
              <a:rPr lang="en-US" sz="2700" dirty="0"/>
              <a:t/>
            </a:r>
            <a:br>
              <a:rPr lang="en-US" sz="2700" dirty="0"/>
            </a:br>
            <a:r>
              <a:rPr lang="en-US" sz="2700" dirty="0"/>
              <a:t>Compared to </a:t>
            </a:r>
            <a:r>
              <a:rPr lang="en-US" sz="2700" dirty="0" smtClean="0"/>
              <a:t>Current</a:t>
            </a:r>
            <a:r>
              <a:rPr lang="en-US" dirty="0" smtClean="0"/>
              <a:t/>
            </a:r>
            <a:br>
              <a:rPr lang="en-US" dirty="0" smtClean="0"/>
            </a:br>
            <a:endParaRPr lang="en-US" dirty="0"/>
          </a:p>
        </p:txBody>
      </p:sp>
      <p:sp>
        <p:nvSpPr>
          <p:cNvPr id="3" name="Content Placeholder 2"/>
          <p:cNvSpPr>
            <a:spLocks noGrp="1"/>
          </p:cNvSpPr>
          <p:nvPr>
            <p:ph idx="1"/>
          </p:nvPr>
        </p:nvSpPr>
        <p:spPr>
          <a:xfrm>
            <a:off x="457199" y="1335820"/>
            <a:ext cx="7957838" cy="3728912"/>
          </a:xfrm>
        </p:spPr>
        <p:txBody>
          <a:bodyPr>
            <a:normAutofit/>
          </a:bodyPr>
          <a:lstStyle/>
          <a:p>
            <a:r>
              <a:rPr lang="en-US" sz="1600" dirty="0" smtClean="0"/>
              <a:t>Fee for paper copy of </a:t>
            </a:r>
            <a:r>
              <a:rPr lang="en-US" sz="1600" dirty="0"/>
              <a:t>selected technology </a:t>
            </a:r>
            <a:r>
              <a:rPr lang="en-US" sz="1600" dirty="0" smtClean="0"/>
              <a:t>reports, proposed </a:t>
            </a:r>
            <a:r>
              <a:rPr lang="en-US" sz="1600" dirty="0"/>
              <a:t>to be </a:t>
            </a:r>
            <a:r>
              <a:rPr lang="en-US" sz="1600" dirty="0" smtClean="0"/>
              <a:t>eliminated and replaced with free electronic copies available for </a:t>
            </a:r>
            <a:r>
              <a:rPr lang="en-US" sz="1600" dirty="0"/>
              <a:t>immediate </a:t>
            </a:r>
            <a:r>
              <a:rPr lang="en-US" sz="1600" dirty="0" smtClean="0"/>
              <a:t>download</a:t>
            </a:r>
          </a:p>
          <a:p>
            <a:endParaRPr lang="en-US" sz="1600" dirty="0"/>
          </a:p>
          <a:p>
            <a:r>
              <a:rPr lang="en-US" sz="1600" dirty="0"/>
              <a:t>Fee for </a:t>
            </a:r>
            <a:r>
              <a:rPr lang="en-US" sz="1600" dirty="0" smtClean="0"/>
              <a:t>DVD </a:t>
            </a:r>
            <a:r>
              <a:rPr lang="en-US" sz="1600" dirty="0"/>
              <a:t>copy of Patent Technology Monitoring Team (PTMT) patent bibliographic </a:t>
            </a:r>
            <a:r>
              <a:rPr lang="en-US" sz="1600" dirty="0" smtClean="0"/>
              <a:t>extract, proposed to be eliminated and replaced with free electronic copies available for </a:t>
            </a:r>
            <a:r>
              <a:rPr lang="en-US" sz="1600" dirty="0"/>
              <a:t>immediate </a:t>
            </a:r>
            <a:r>
              <a:rPr lang="en-US" sz="1600" dirty="0" smtClean="0"/>
              <a:t>download</a:t>
            </a:r>
          </a:p>
          <a:p>
            <a:endParaRPr lang="en-US" sz="1600" dirty="0" smtClean="0"/>
          </a:p>
          <a:p>
            <a:r>
              <a:rPr lang="en-US" sz="1600" dirty="0" smtClean="0"/>
              <a:t>Fee for customization of </a:t>
            </a:r>
            <a:r>
              <a:rPr lang="en-US" sz="1600" dirty="0"/>
              <a:t>U.S. patent </a:t>
            </a:r>
            <a:r>
              <a:rPr lang="en-US" sz="1600" dirty="0" smtClean="0"/>
              <a:t>data extracts, proposed to be eliminated and replaced with free electronic copies of the most common customization requests available for immediate download </a:t>
            </a:r>
            <a:endParaRPr lang="en-US" sz="1600" dirty="0"/>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29</a:t>
            </a:fld>
            <a:endParaRPr lang="en-US" dirty="0"/>
          </a:p>
        </p:txBody>
      </p:sp>
    </p:spTree>
    <p:extLst>
      <p:ext uri="{BB962C8B-B14F-4D97-AF65-F5344CB8AC3E}">
        <p14:creationId xmlns:p14="http://schemas.microsoft.com/office/powerpoint/2010/main" val="371804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 (cont.)</a:t>
            </a:r>
            <a:endParaRPr lang="en-US" sz="2400" b="1" i="1" dirty="0">
              <a:latin typeface="+mn-lt"/>
            </a:endParaRPr>
          </a:p>
        </p:txBody>
      </p:sp>
      <p:sp>
        <p:nvSpPr>
          <p:cNvPr id="4" name="Content Placeholder 2"/>
          <p:cNvSpPr>
            <a:spLocks noGrp="1"/>
          </p:cNvSpPr>
          <p:nvPr>
            <p:ph idx="1"/>
          </p:nvPr>
        </p:nvSpPr>
        <p:spPr>
          <a:xfrm>
            <a:off x="457198" y="990601"/>
            <a:ext cx="8138162" cy="3909059"/>
          </a:xfrm>
        </p:spPr>
        <p:txBody>
          <a:bodyPr>
            <a:normAutofit/>
          </a:bodyPr>
          <a:lstStyle/>
          <a:p>
            <a:pPr>
              <a:buFont typeface="Arial" panose="020B0604020202020204" pitchFamily="34" charset="0"/>
              <a:buChar char="•"/>
            </a:pPr>
            <a:r>
              <a:rPr lang="en-US" sz="1600" dirty="0" smtClean="0"/>
              <a:t>Following </a:t>
            </a:r>
            <a:r>
              <a:rPr lang="en-US" sz="1600" dirty="0"/>
              <a:t>the PPAC </a:t>
            </a:r>
            <a:r>
              <a:rPr lang="en-US" sz="1600" dirty="0" smtClean="0"/>
              <a:t>hearing, </a:t>
            </a:r>
            <a:r>
              <a:rPr lang="en-US" sz="1600" dirty="0"/>
              <a:t>the USPTO will publish </a:t>
            </a:r>
            <a:r>
              <a:rPr lang="en-US" sz="1600" dirty="0" smtClean="0"/>
              <a:t>the </a:t>
            </a:r>
            <a:r>
              <a:rPr lang="en-US" sz="1600" dirty="0"/>
              <a:t>proposed fee schedule </a:t>
            </a:r>
            <a:r>
              <a:rPr lang="en-US" sz="1600" dirty="0" smtClean="0"/>
              <a:t>in a </a:t>
            </a:r>
            <a:r>
              <a:rPr lang="en-US" sz="1600" dirty="0"/>
              <a:t>Federal Register Notice of Proposed Rulemaking, anticipated in </a:t>
            </a:r>
            <a:r>
              <a:rPr lang="en-US" sz="1600" dirty="0" smtClean="0"/>
              <a:t>the summer of 2019, which will </a:t>
            </a:r>
            <a:r>
              <a:rPr lang="en-US" sz="1600" dirty="0"/>
              <a:t>open a 60‐day comment period for the public to submit written </a:t>
            </a:r>
            <a:r>
              <a:rPr lang="en-US" sz="1600" dirty="0" smtClean="0"/>
              <a:t>feedback directly </a:t>
            </a:r>
            <a:r>
              <a:rPr lang="en-US" sz="1600" dirty="0"/>
              <a:t>to the USPTO</a:t>
            </a:r>
            <a:r>
              <a:rPr lang="en-US" sz="1600" dirty="0" smtClean="0"/>
              <a:t>.</a:t>
            </a:r>
          </a:p>
          <a:p>
            <a:pPr>
              <a:buFont typeface="Courier New" panose="02070309020205020404" pitchFamily="49" charset="0"/>
              <a:buChar char="o"/>
            </a:pPr>
            <a:endParaRPr lang="en-US" sz="1600" dirty="0"/>
          </a:p>
          <a:p>
            <a:pPr>
              <a:buFont typeface="Arial" panose="020B0604020202020204" pitchFamily="34" charset="0"/>
              <a:buChar char="•"/>
            </a:pPr>
            <a:r>
              <a:rPr lang="en-US" sz="1600" dirty="0" smtClean="0"/>
              <a:t>The </a:t>
            </a:r>
            <a:r>
              <a:rPr lang="en-US" sz="1600" dirty="0"/>
              <a:t>USPTO encourages public input about the proposed fee schedule to guide </a:t>
            </a:r>
            <a:r>
              <a:rPr lang="en-US" sz="1600" dirty="0" smtClean="0"/>
              <a:t>the Agency </a:t>
            </a:r>
            <a:r>
              <a:rPr lang="en-US" sz="1600" dirty="0"/>
              <a:t>in making adjustments</a:t>
            </a:r>
            <a:r>
              <a:rPr lang="en-US" sz="1600" dirty="0" smtClean="0"/>
              <a:t>.</a:t>
            </a:r>
          </a:p>
          <a:p>
            <a:pPr>
              <a:buFont typeface="Courier New" panose="02070309020205020404" pitchFamily="49" charset="0"/>
              <a:buChar char="o"/>
            </a:pPr>
            <a:endParaRPr lang="en-US" sz="1600" dirty="0"/>
          </a:p>
          <a:p>
            <a:pPr>
              <a:buFont typeface="Arial" panose="020B0604020202020204" pitchFamily="34" charset="0"/>
              <a:buChar char="•"/>
            </a:pPr>
            <a:r>
              <a:rPr lang="en-US" sz="1600" dirty="0" smtClean="0"/>
              <a:t>To </a:t>
            </a:r>
            <a:r>
              <a:rPr lang="en-US" sz="1600" dirty="0"/>
              <a:t>assist the PPAC and the public in providing input, the </a:t>
            </a:r>
            <a:r>
              <a:rPr lang="en-US" sz="1600" dirty="0" smtClean="0"/>
              <a:t>USPTO </a:t>
            </a:r>
            <a:r>
              <a:rPr lang="en-US" sz="1600" dirty="0"/>
              <a:t>is </a:t>
            </a:r>
            <a:r>
              <a:rPr lang="en-US" sz="1600" dirty="0" smtClean="0"/>
              <a:t>including a comparison of the current fees to </a:t>
            </a:r>
            <a:r>
              <a:rPr lang="en-US" sz="1600" dirty="0"/>
              <a:t>its proposed </a:t>
            </a:r>
            <a:r>
              <a:rPr lang="en-US" sz="1600" dirty="0" smtClean="0"/>
              <a:t>fee schedule. </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dirty="0"/>
          </a:p>
        </p:txBody>
      </p:sp>
    </p:spTree>
    <p:extLst>
      <p:ext uri="{BB962C8B-B14F-4D97-AF65-F5344CB8AC3E}">
        <p14:creationId xmlns:p14="http://schemas.microsoft.com/office/powerpoint/2010/main" val="84969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759900"/>
          </a:xfrm>
        </p:spPr>
        <p:txBody>
          <a:bodyPr>
            <a:noAutofit/>
          </a:bodyPr>
          <a:lstStyle/>
          <a:p>
            <a:r>
              <a:rPr lang="en-US" sz="2400" dirty="0" smtClean="0"/>
              <a:t>Example of Proposed </a:t>
            </a:r>
            <a:r>
              <a:rPr lang="en-US" sz="2400" dirty="0"/>
              <a:t>Fee Structure for </a:t>
            </a:r>
            <a:r>
              <a:rPr lang="en-US" sz="2400" dirty="0" smtClean="0"/>
              <a:t>Across the Board increase, Extension of Time – Compared </a:t>
            </a:r>
            <a:r>
              <a:rPr lang="en-US" sz="2400" dirty="0"/>
              <a:t>to Current</a:t>
            </a:r>
          </a:p>
        </p:txBody>
      </p:sp>
      <p:sp>
        <p:nvSpPr>
          <p:cNvPr id="4" name="Slide Number Placeholder 3"/>
          <p:cNvSpPr>
            <a:spLocks noGrp="1"/>
          </p:cNvSpPr>
          <p:nvPr>
            <p:ph type="sldNum" sz="quarter" idx="12"/>
          </p:nvPr>
        </p:nvSpPr>
        <p:spPr/>
        <p:txBody>
          <a:bodyPr/>
          <a:lstStyle/>
          <a:p>
            <a:fld id="{92DA454B-C859-4892-B9FA-68B588C9F547}" type="slidenum">
              <a:rPr lang="en-US" smtClean="0"/>
              <a:t>30</a:t>
            </a:fld>
            <a:endParaRPr lang="en-US" dirty="0"/>
          </a:p>
        </p:txBody>
      </p:sp>
      <p:graphicFrame>
        <p:nvGraphicFramePr>
          <p:cNvPr id="5" name="Chart 4" descr="Bar chart showing current fee of $200; $600; $1,400; $2,200; and $3,000 for, one month, two months, three months, four months, and five months. Chart also shows proposed fee of $220; $640; $1,480; $2,320; and $3,160 for, one month, two months, three months, four months, and five months. " title="Current vs. Proposed Extension of time fees"/>
          <p:cNvGraphicFramePr>
            <a:graphicFrameLocks/>
          </p:cNvGraphicFramePr>
          <p:nvPr>
            <p:extLst>
              <p:ext uri="{D42A27DB-BD31-4B8C-83A1-F6EECF244321}">
                <p14:modId xmlns:p14="http://schemas.microsoft.com/office/powerpoint/2010/main" val="1046835322"/>
              </p:ext>
            </p:extLst>
          </p:nvPr>
        </p:nvGraphicFramePr>
        <p:xfrm>
          <a:off x="2983148" y="1234624"/>
          <a:ext cx="5897961" cy="357125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57200" y="1358260"/>
            <a:ext cx="2525948" cy="3323987"/>
          </a:xfrm>
          <a:prstGeom prst="rect">
            <a:avLst/>
          </a:prstGeom>
        </p:spPr>
        <p:txBody>
          <a:bodyPr wrap="square">
            <a:spAutoFit/>
          </a:bodyPr>
          <a:lstStyle/>
          <a:p>
            <a:pPr marL="171450" indent="-171450">
              <a:buFont typeface="Arial" panose="020B0604020202020204" pitchFamily="34" charset="0"/>
              <a:buChar char="•"/>
            </a:pPr>
            <a:r>
              <a:rPr lang="en-US" sz="1400" dirty="0"/>
              <a:t>The Patent and PTAB fees not </a:t>
            </a:r>
            <a:r>
              <a:rPr lang="en-US" sz="1400" dirty="0" smtClean="0"/>
              <a:t>otherwise changed will </a:t>
            </a:r>
            <a:r>
              <a:rPr lang="en-US" sz="1400" dirty="0"/>
              <a:t>be increased </a:t>
            </a:r>
            <a:r>
              <a:rPr lang="en-US" sz="1400" dirty="0" smtClean="0"/>
              <a:t>by approximately </a:t>
            </a:r>
            <a:r>
              <a:rPr lang="en-US" sz="1400" dirty="0"/>
              <a:t>five </a:t>
            </a:r>
            <a:r>
              <a:rPr lang="en-US" sz="1400" dirty="0" smtClean="0"/>
              <a:t>percent, to help USPTO keep up with inflationary cost increases.  </a:t>
            </a:r>
          </a:p>
          <a:p>
            <a:pPr marL="171450" indent="-171450">
              <a:buFont typeface="Arial" panose="020B0604020202020204" pitchFamily="34" charset="0"/>
              <a:buChar char="•"/>
            </a:pPr>
            <a:r>
              <a:rPr lang="en-US" sz="1400" dirty="0" smtClean="0"/>
              <a:t>The </a:t>
            </a:r>
            <a:r>
              <a:rPr lang="en-US" sz="1400" dirty="0"/>
              <a:t>proposed amounts are subject to USPTO fee rounding conventions, meaning that some fees will not change while others will be increasing slightly more or slightly less than five percent.</a:t>
            </a:r>
          </a:p>
        </p:txBody>
      </p:sp>
    </p:spTree>
    <p:extLst>
      <p:ext uri="{BB962C8B-B14F-4D97-AF65-F5344CB8AC3E}">
        <p14:creationId xmlns:p14="http://schemas.microsoft.com/office/powerpoint/2010/main" val="217716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of Proposed Fee Structure</a:t>
            </a:r>
          </a:p>
        </p:txBody>
      </p:sp>
      <p:sp>
        <p:nvSpPr>
          <p:cNvPr id="3" name="Slide Number Placeholder 2"/>
          <p:cNvSpPr>
            <a:spLocks noGrp="1"/>
          </p:cNvSpPr>
          <p:nvPr>
            <p:ph type="sldNum" sz="quarter" idx="12"/>
          </p:nvPr>
        </p:nvSpPr>
        <p:spPr/>
        <p:txBody>
          <a:bodyPr/>
          <a:lstStyle/>
          <a:p>
            <a:fld id="{92DA454B-C859-4892-B9FA-68B588C9F547}" type="slidenum">
              <a:rPr lang="en-US" smtClean="0"/>
              <a:t>31</a:t>
            </a:fld>
            <a:endParaRPr lang="en-US" dirty="0"/>
          </a:p>
        </p:txBody>
      </p:sp>
      <p:sp>
        <p:nvSpPr>
          <p:cNvPr id="7" name="Content Placeholder 2"/>
          <p:cNvSpPr txBox="1">
            <a:spLocks/>
          </p:cNvSpPr>
          <p:nvPr/>
        </p:nvSpPr>
        <p:spPr>
          <a:xfrm>
            <a:off x="304800" y="979714"/>
            <a:ext cx="8267700" cy="4549872"/>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None/>
            </a:pPr>
            <a:r>
              <a:rPr lang="en-US" sz="1600" dirty="0" smtClean="0">
                <a:solidFill>
                  <a:schemeClr val="tx1"/>
                </a:solidFill>
              </a:rPr>
              <a:t>Non-DOCX Filing Surcharge  </a:t>
            </a:r>
            <a:r>
              <a:rPr lang="en-US" sz="900" dirty="0" smtClean="0">
                <a:solidFill>
                  <a:schemeClr val="tx1"/>
                </a:solidFill>
              </a:rPr>
              <a:t>(see slide 61 in Detailed Appendix for more information)</a:t>
            </a:r>
            <a:endParaRPr lang="en-US" sz="900" dirty="0">
              <a:solidFill>
                <a:schemeClr val="tx1"/>
              </a:solidFill>
            </a:endParaRPr>
          </a:p>
          <a:p>
            <a:pPr lvl="1">
              <a:buClrTx/>
              <a:buFont typeface="Arial" panose="020B0604020202020204" pitchFamily="34" charset="0"/>
              <a:buChar char="•"/>
            </a:pPr>
            <a:r>
              <a:rPr lang="en-US" sz="1600" dirty="0" smtClean="0">
                <a:solidFill>
                  <a:schemeClr val="tx1"/>
                </a:solidFill>
              </a:rPr>
              <a:t>This fee will encourage applicants to use DOCX for filing, which will improve examination quality and lower processing costs.</a:t>
            </a:r>
            <a:endParaRPr lang="en-US" sz="1600" dirty="0">
              <a:solidFill>
                <a:schemeClr val="tx1"/>
              </a:solidFill>
            </a:endParaRPr>
          </a:p>
          <a:p>
            <a:pPr lvl="1">
              <a:buClrTx/>
              <a:buFont typeface="Arial" panose="020B0604020202020204" pitchFamily="34" charset="0"/>
              <a:buChar char="•"/>
            </a:pPr>
            <a:r>
              <a:rPr lang="en-US" sz="1600" dirty="0" smtClean="0">
                <a:solidFill>
                  <a:schemeClr val="tx1"/>
                </a:solidFill>
              </a:rPr>
              <a:t>Applications filed using DOCX will be more accessible in future searches of publication materials.</a:t>
            </a:r>
          </a:p>
          <a:p>
            <a:pPr lvl="1">
              <a:buClrTx/>
              <a:buFont typeface="Arial" panose="020B0604020202020204" pitchFamily="34" charset="0"/>
              <a:buChar char="•"/>
            </a:pPr>
            <a:endParaRPr lang="en-US" sz="1600" dirty="0">
              <a:solidFill>
                <a:schemeClr val="tx1"/>
              </a:solidFill>
            </a:endParaRPr>
          </a:p>
          <a:p>
            <a:pPr marL="0" indent="0">
              <a:buClrTx/>
              <a:buNone/>
            </a:pPr>
            <a:r>
              <a:rPr lang="en-US" sz="1600" dirty="0">
                <a:solidFill>
                  <a:schemeClr val="tx1"/>
                </a:solidFill>
              </a:rPr>
              <a:t>Maintenance Fee Surcharge Increase  </a:t>
            </a:r>
            <a:r>
              <a:rPr lang="en-US" sz="1000" dirty="0">
                <a:solidFill>
                  <a:schemeClr val="tx1"/>
                </a:solidFill>
              </a:rPr>
              <a:t>(see slide </a:t>
            </a:r>
            <a:r>
              <a:rPr lang="en-US" sz="1000" dirty="0" smtClean="0">
                <a:solidFill>
                  <a:schemeClr val="tx1"/>
                </a:solidFill>
              </a:rPr>
              <a:t>62 </a:t>
            </a:r>
            <a:r>
              <a:rPr lang="en-US" sz="1000" dirty="0">
                <a:solidFill>
                  <a:schemeClr val="tx1"/>
                </a:solidFill>
              </a:rPr>
              <a:t>in Detailed Appendix for more information</a:t>
            </a:r>
            <a:r>
              <a:rPr lang="en-US" sz="1000" dirty="0" smtClean="0">
                <a:solidFill>
                  <a:schemeClr val="tx1"/>
                </a:solidFill>
              </a:rPr>
              <a:t>)</a:t>
            </a:r>
            <a:endParaRPr lang="en-US" sz="1000" dirty="0">
              <a:solidFill>
                <a:schemeClr val="tx1"/>
              </a:solidFill>
            </a:endParaRPr>
          </a:p>
          <a:p>
            <a:pPr lvl="1">
              <a:buClrTx/>
              <a:buFont typeface="Arial" panose="020B0604020202020204" pitchFamily="34" charset="0"/>
              <a:buChar char="•"/>
            </a:pPr>
            <a:r>
              <a:rPr lang="en-US" sz="1600" dirty="0">
                <a:solidFill>
                  <a:schemeClr val="tx1"/>
                </a:solidFill>
              </a:rPr>
              <a:t>Increasing this fee encourages timely maintenance fee payments and brings the fee more in line with similar fees in other IP offices.</a:t>
            </a:r>
          </a:p>
          <a:p>
            <a:pPr marL="0" indent="0">
              <a:spcAft>
                <a:spcPts val="600"/>
              </a:spcAft>
              <a:buNone/>
            </a:pPr>
            <a:endParaRPr lang="en-US" sz="1600" dirty="0">
              <a:solidFill>
                <a:schemeClr val="tx1"/>
              </a:solidFill>
            </a:endParaRPr>
          </a:p>
          <a:p>
            <a:pPr marL="0" indent="0">
              <a:buClrTx/>
              <a:buNone/>
            </a:pPr>
            <a:r>
              <a:rPr lang="en-US" sz="1600" dirty="0">
                <a:solidFill>
                  <a:schemeClr val="tx1"/>
                </a:solidFill>
              </a:rPr>
              <a:t>Request for Expedited Examination of a Design Application Fee Increase </a:t>
            </a:r>
            <a:r>
              <a:rPr lang="en-US" sz="1000" dirty="0">
                <a:solidFill>
                  <a:schemeClr val="tx1"/>
                </a:solidFill>
              </a:rPr>
              <a:t>(see slide </a:t>
            </a:r>
            <a:r>
              <a:rPr lang="en-US" sz="1000" dirty="0" smtClean="0">
                <a:solidFill>
                  <a:schemeClr val="tx1"/>
                </a:solidFill>
              </a:rPr>
              <a:t>63 </a:t>
            </a:r>
            <a:r>
              <a:rPr lang="en-US" sz="1000" dirty="0">
                <a:solidFill>
                  <a:schemeClr val="tx1"/>
                </a:solidFill>
              </a:rPr>
              <a:t>in Detailed Appendix for more information)</a:t>
            </a:r>
          </a:p>
          <a:p>
            <a:pPr lvl="1">
              <a:buClrTx/>
              <a:buFont typeface="Arial" panose="020B0604020202020204" pitchFamily="34" charset="0"/>
              <a:buChar char="•"/>
            </a:pPr>
            <a:r>
              <a:rPr lang="en-US" sz="1600" dirty="0">
                <a:solidFill>
                  <a:schemeClr val="tx1"/>
                </a:solidFill>
              </a:rPr>
              <a:t>This fee change will allow the Office to better manage demand for this service, better align the fee with the benefit received from an expedited examination, and will bring the fee more in line with the request for prioritized examination of a utility patent examination.</a:t>
            </a:r>
          </a:p>
          <a:p>
            <a:pPr marL="0" indent="0">
              <a:spcAft>
                <a:spcPts val="600"/>
              </a:spcAft>
              <a:buNone/>
            </a:pPr>
            <a:endParaRPr lang="en-US" sz="2000" dirty="0" smtClean="0"/>
          </a:p>
        </p:txBody>
      </p:sp>
    </p:spTree>
    <p:extLst>
      <p:ext uri="{BB962C8B-B14F-4D97-AF65-F5344CB8AC3E}">
        <p14:creationId xmlns:p14="http://schemas.microsoft.com/office/powerpoint/2010/main" val="2442799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of Proposed Fee Structure (cont.)</a:t>
            </a:r>
          </a:p>
        </p:txBody>
      </p:sp>
      <p:sp>
        <p:nvSpPr>
          <p:cNvPr id="3" name="Slide Number Placeholder 2"/>
          <p:cNvSpPr>
            <a:spLocks noGrp="1"/>
          </p:cNvSpPr>
          <p:nvPr>
            <p:ph type="sldNum" sz="quarter" idx="12"/>
          </p:nvPr>
        </p:nvSpPr>
        <p:spPr/>
        <p:txBody>
          <a:bodyPr/>
          <a:lstStyle/>
          <a:p>
            <a:fld id="{92DA454B-C859-4892-B9FA-68B588C9F547}" type="slidenum">
              <a:rPr lang="en-US" smtClean="0"/>
              <a:t>32</a:t>
            </a:fld>
            <a:endParaRPr lang="en-US" dirty="0"/>
          </a:p>
        </p:txBody>
      </p:sp>
      <p:sp>
        <p:nvSpPr>
          <p:cNvPr id="7" name="Content Placeholder 2"/>
          <p:cNvSpPr txBox="1">
            <a:spLocks/>
          </p:cNvSpPr>
          <p:nvPr/>
        </p:nvSpPr>
        <p:spPr>
          <a:xfrm>
            <a:off x="457200" y="842626"/>
            <a:ext cx="8321040" cy="4699758"/>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None/>
            </a:pPr>
            <a:r>
              <a:rPr lang="en-US" sz="1600" dirty="0" smtClean="0">
                <a:solidFill>
                  <a:schemeClr val="tx1"/>
                </a:solidFill>
              </a:rPr>
              <a:t>Restructure </a:t>
            </a:r>
            <a:r>
              <a:rPr lang="en-US" sz="1600" dirty="0">
                <a:solidFill>
                  <a:schemeClr val="tx1"/>
                </a:solidFill>
              </a:rPr>
              <a:t>Utility Patent Issue and Maintenance Fees </a:t>
            </a:r>
            <a:r>
              <a:rPr lang="en-US" sz="1000" dirty="0">
                <a:solidFill>
                  <a:schemeClr val="tx1"/>
                </a:solidFill>
              </a:rPr>
              <a:t>(see slide </a:t>
            </a:r>
            <a:r>
              <a:rPr lang="en-US" sz="1000" dirty="0" smtClean="0">
                <a:solidFill>
                  <a:schemeClr val="tx1"/>
                </a:solidFill>
              </a:rPr>
              <a:t>64 </a:t>
            </a:r>
            <a:r>
              <a:rPr lang="en-US" sz="1000" dirty="0">
                <a:solidFill>
                  <a:schemeClr val="tx1"/>
                </a:solidFill>
              </a:rPr>
              <a:t>in Detailed Appendix for more information)</a:t>
            </a:r>
            <a:endParaRPr lang="en-US" sz="1000" dirty="0" smtClean="0">
              <a:solidFill>
                <a:schemeClr val="tx1"/>
              </a:solidFill>
            </a:endParaRPr>
          </a:p>
          <a:p>
            <a:pPr lvl="1">
              <a:spcBef>
                <a:spcPts val="24"/>
              </a:spcBef>
              <a:buClrTx/>
              <a:buFont typeface="Arial" panose="020B0604020202020204" pitchFamily="34" charset="0"/>
              <a:buChar char="•"/>
            </a:pPr>
            <a:r>
              <a:rPr lang="en-US" sz="1600" dirty="0">
                <a:solidFill>
                  <a:schemeClr val="tx1"/>
                </a:solidFill>
              </a:rPr>
              <a:t>These changes will allow the Office to recover initial search and examination costs earlier in the patent lifecycle.</a:t>
            </a:r>
          </a:p>
          <a:p>
            <a:pPr lvl="1">
              <a:spcBef>
                <a:spcPts val="24"/>
              </a:spcBef>
              <a:buClrTx/>
              <a:buFont typeface="Arial" panose="020B0604020202020204" pitchFamily="34" charset="0"/>
              <a:buChar char="•"/>
            </a:pPr>
            <a:r>
              <a:rPr lang="en-US" sz="1600" dirty="0">
                <a:solidFill>
                  <a:schemeClr val="tx1"/>
                </a:solidFill>
              </a:rPr>
              <a:t>As technology lifecycles grow shorter, it is important that USPTO not rely too heavily on fees paid late in the life of a patent</a:t>
            </a:r>
            <a:r>
              <a:rPr lang="en-US" sz="1600" dirty="0" smtClean="0">
                <a:solidFill>
                  <a:schemeClr val="tx1"/>
                </a:solidFill>
              </a:rPr>
              <a:t>.</a:t>
            </a:r>
            <a:endParaRPr lang="en-US" sz="1600" dirty="0">
              <a:solidFill>
                <a:schemeClr val="tx1"/>
              </a:solidFill>
            </a:endParaRPr>
          </a:p>
          <a:p>
            <a:pPr marL="0" lvl="0" indent="0" eaLnBrk="1" fontAlgn="auto" hangingPunct="1">
              <a:spcBef>
                <a:spcPts val="1200"/>
              </a:spcBef>
              <a:spcAft>
                <a:spcPts val="0"/>
              </a:spcAft>
              <a:buClrTx/>
              <a:buSzTx/>
              <a:buNone/>
            </a:pPr>
            <a:r>
              <a:rPr lang="en-US" sz="1600" dirty="0">
                <a:solidFill>
                  <a:prstClr val="black"/>
                </a:solidFill>
              </a:rPr>
              <a:t>Office of Enrollment and Discipline (OED) Annual Active Patent Practitioner Fee </a:t>
            </a:r>
            <a:r>
              <a:rPr lang="en-US" sz="1000" dirty="0">
                <a:solidFill>
                  <a:prstClr val="black"/>
                </a:solidFill>
              </a:rPr>
              <a:t>(see slide 65 in Detailed Appendix for more information)</a:t>
            </a:r>
          </a:p>
          <a:p>
            <a:pPr marL="740664" lvl="1" indent="-283464" eaLnBrk="1" fontAlgn="auto" hangingPunct="1">
              <a:spcBef>
                <a:spcPts val="24"/>
              </a:spcBef>
              <a:spcAft>
                <a:spcPts val="0"/>
              </a:spcAft>
              <a:buClrTx/>
              <a:buFont typeface="Arial" panose="020B0604020202020204" pitchFamily="34" charset="0"/>
              <a:buChar char="•"/>
            </a:pPr>
            <a:r>
              <a:rPr lang="en-US" sz="1600" dirty="0">
                <a:solidFill>
                  <a:prstClr val="black"/>
                </a:solidFill>
              </a:rPr>
              <a:t>Recovers cost of the disciplinary system and roster maintenance </a:t>
            </a:r>
            <a:r>
              <a:rPr lang="en-US" sz="1600" dirty="0" smtClean="0">
                <a:solidFill>
                  <a:prstClr val="black"/>
                </a:solidFill>
              </a:rPr>
              <a:t>directly from practitioners.</a:t>
            </a:r>
            <a:endParaRPr lang="en-US" sz="1600" dirty="0">
              <a:solidFill>
                <a:prstClr val="black"/>
              </a:solidFill>
            </a:endParaRPr>
          </a:p>
          <a:p>
            <a:pPr marL="740664" lvl="1" indent="-283464" eaLnBrk="1" fontAlgn="auto" hangingPunct="1">
              <a:spcBef>
                <a:spcPts val="24"/>
              </a:spcBef>
              <a:spcAft>
                <a:spcPts val="0"/>
              </a:spcAft>
              <a:buClrTx/>
              <a:buFont typeface="Arial" panose="020B0604020202020204" pitchFamily="34" charset="0"/>
              <a:buChar char="•"/>
            </a:pPr>
            <a:r>
              <a:rPr lang="en-US" sz="1600" dirty="0">
                <a:solidFill>
                  <a:prstClr val="black"/>
                </a:solidFill>
              </a:rPr>
              <a:t>Promotes the integrity of the patent practitioner roster and eliminates the need for a survey.</a:t>
            </a:r>
          </a:p>
          <a:p>
            <a:pPr marL="740664" lvl="1" indent="-283464" eaLnBrk="1" fontAlgn="auto" hangingPunct="1">
              <a:spcBef>
                <a:spcPts val="24"/>
              </a:spcBef>
              <a:spcAft>
                <a:spcPts val="0"/>
              </a:spcAft>
              <a:buClrTx/>
              <a:buFont typeface="Arial" panose="020B0604020202020204" pitchFamily="34" charset="0"/>
              <a:buChar char="•"/>
            </a:pPr>
            <a:r>
              <a:rPr lang="en-US" sz="1600" dirty="0">
                <a:solidFill>
                  <a:prstClr val="black"/>
                </a:solidFill>
              </a:rPr>
              <a:t>Encouraging continued legal education through discounts on this fee will help improve the quality of the bar and therefore of the resulting </a:t>
            </a:r>
            <a:r>
              <a:rPr lang="en-US" sz="1600" dirty="0" smtClean="0">
                <a:solidFill>
                  <a:prstClr val="black"/>
                </a:solidFill>
              </a:rPr>
              <a:t>patents.</a:t>
            </a:r>
          </a:p>
          <a:p>
            <a:pPr marL="0" lvl="0" indent="0" eaLnBrk="1" fontAlgn="auto" hangingPunct="1">
              <a:spcBef>
                <a:spcPts val="0"/>
              </a:spcBef>
              <a:spcAft>
                <a:spcPts val="0"/>
              </a:spcAft>
              <a:buClrTx/>
              <a:buSzTx/>
              <a:buNone/>
            </a:pPr>
            <a:r>
              <a:rPr lang="en-US" sz="1600" dirty="0" smtClean="0">
                <a:solidFill>
                  <a:prstClr val="black"/>
                </a:solidFill>
              </a:rPr>
              <a:t>Petition Fee for Pro </a:t>
            </a:r>
            <a:r>
              <a:rPr lang="en-US" sz="1600" dirty="0" err="1" smtClean="0">
                <a:solidFill>
                  <a:prstClr val="black"/>
                </a:solidFill>
              </a:rPr>
              <a:t>Hac</a:t>
            </a:r>
            <a:r>
              <a:rPr lang="en-US" sz="1600" dirty="0" smtClean="0">
                <a:solidFill>
                  <a:prstClr val="black"/>
                </a:solidFill>
              </a:rPr>
              <a:t> Vice Admission </a:t>
            </a:r>
            <a:r>
              <a:rPr lang="en-US" sz="3200" dirty="0" smtClean="0">
                <a:solidFill>
                  <a:prstClr val="black"/>
                </a:solidFill>
              </a:rPr>
              <a:t> </a:t>
            </a:r>
            <a:r>
              <a:rPr lang="en-US" sz="1000" dirty="0" smtClean="0">
                <a:solidFill>
                  <a:prstClr val="black"/>
                </a:solidFill>
              </a:rPr>
              <a:t>(see slide 66 in Detailed Appendix for more information)</a:t>
            </a:r>
          </a:p>
          <a:p>
            <a:pPr marL="740664" lvl="1" indent="-283464" eaLnBrk="1" fontAlgn="auto" hangingPunct="1">
              <a:spcBef>
                <a:spcPts val="24"/>
              </a:spcBef>
              <a:spcAft>
                <a:spcPts val="0"/>
              </a:spcAft>
              <a:buClrTx/>
              <a:buFont typeface="Arial" panose="020B0604020202020204" pitchFamily="34" charset="0"/>
              <a:buChar char="•"/>
            </a:pPr>
            <a:r>
              <a:rPr lang="en-US" sz="1600" dirty="0" smtClean="0">
                <a:solidFill>
                  <a:prstClr val="black"/>
                </a:solidFill>
              </a:rPr>
              <a:t>This </a:t>
            </a:r>
            <a:r>
              <a:rPr lang="en-US" sz="1600" dirty="0">
                <a:solidFill>
                  <a:prstClr val="black"/>
                </a:solidFill>
              </a:rPr>
              <a:t>fee is for counsel who are not registered practitioners to be granted admission in limited circumstances, e.g., where a practitioner is an experienced litigator who is familiar with the subject matter involved in the proceeding.</a:t>
            </a:r>
          </a:p>
          <a:p>
            <a:pPr marL="57150" indent="0">
              <a:buClrTx/>
              <a:buNone/>
            </a:pPr>
            <a:endParaRPr lang="en-US" sz="2000" dirty="0" smtClean="0">
              <a:solidFill>
                <a:schemeClr val="tx1"/>
              </a:solidFill>
            </a:endParaRPr>
          </a:p>
        </p:txBody>
      </p:sp>
    </p:spTree>
    <p:extLst>
      <p:ext uri="{BB962C8B-B14F-4D97-AF65-F5344CB8AC3E}">
        <p14:creationId xmlns:p14="http://schemas.microsoft.com/office/powerpoint/2010/main" val="1058369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of Proposed Fee Structure (cont.)</a:t>
            </a:r>
          </a:p>
        </p:txBody>
      </p:sp>
      <p:sp>
        <p:nvSpPr>
          <p:cNvPr id="3" name="Slide Number Placeholder 2"/>
          <p:cNvSpPr>
            <a:spLocks noGrp="1"/>
          </p:cNvSpPr>
          <p:nvPr>
            <p:ph type="sldNum" sz="quarter" idx="12"/>
          </p:nvPr>
        </p:nvSpPr>
        <p:spPr/>
        <p:txBody>
          <a:bodyPr/>
          <a:lstStyle/>
          <a:p>
            <a:fld id="{92DA454B-C859-4892-B9FA-68B588C9F547}" type="slidenum">
              <a:rPr lang="en-US" smtClean="0"/>
              <a:t>33</a:t>
            </a:fld>
            <a:endParaRPr lang="en-US" dirty="0"/>
          </a:p>
        </p:txBody>
      </p:sp>
      <p:sp>
        <p:nvSpPr>
          <p:cNvPr id="7" name="Content Placeholder 2" descr="Descriptions of AIA Trial Fees, Patent Service Fees, and Other Fees." title="Benefits of Proposed Fee Sctructure (cont.)"/>
          <p:cNvSpPr txBox="1">
            <a:spLocks/>
          </p:cNvSpPr>
          <p:nvPr/>
        </p:nvSpPr>
        <p:spPr>
          <a:xfrm>
            <a:off x="457200" y="907525"/>
            <a:ext cx="8229600" cy="4616975"/>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None/>
            </a:pPr>
            <a:endParaRPr lang="en-US" sz="1600" dirty="0" smtClean="0">
              <a:solidFill>
                <a:schemeClr val="tx1"/>
              </a:solidFill>
            </a:endParaRPr>
          </a:p>
        </p:txBody>
      </p:sp>
      <p:sp>
        <p:nvSpPr>
          <p:cNvPr id="4" name="Rectangle 3"/>
          <p:cNvSpPr/>
          <p:nvPr/>
        </p:nvSpPr>
        <p:spPr>
          <a:xfrm>
            <a:off x="587829" y="964674"/>
            <a:ext cx="7968342" cy="2708434"/>
          </a:xfrm>
          <a:prstGeom prst="rect">
            <a:avLst/>
          </a:prstGeom>
        </p:spPr>
        <p:txBody>
          <a:bodyPr wrap="square">
            <a:spAutoFit/>
          </a:bodyPr>
          <a:lstStyle/>
          <a:p>
            <a:r>
              <a:rPr lang="en-US" sz="1600" dirty="0"/>
              <a:t>AIA Trial Fees </a:t>
            </a:r>
            <a:r>
              <a:rPr lang="en-US" sz="1600" dirty="0" smtClean="0"/>
              <a:t> </a:t>
            </a:r>
            <a:r>
              <a:rPr lang="en-US" sz="1000" dirty="0" smtClean="0"/>
              <a:t>(</a:t>
            </a:r>
            <a:r>
              <a:rPr lang="en-US" sz="1000" dirty="0"/>
              <a:t>see slide </a:t>
            </a:r>
            <a:r>
              <a:rPr lang="en-US" sz="1000" dirty="0" smtClean="0"/>
              <a:t>67 </a:t>
            </a:r>
            <a:r>
              <a:rPr lang="en-US" sz="1000" dirty="0"/>
              <a:t>in Detailed Appendix for more information)</a:t>
            </a:r>
          </a:p>
          <a:p>
            <a:pPr marL="740664" lvl="1" indent="-283464">
              <a:spcBef>
                <a:spcPts val="384"/>
              </a:spcBef>
              <a:buClrTx/>
              <a:buSzPct val="75000"/>
              <a:buFont typeface="Arial" panose="020B0604020202020204" pitchFamily="34" charset="0"/>
              <a:buChar char="•"/>
            </a:pPr>
            <a:r>
              <a:rPr lang="en-US" sz="1600" dirty="0" smtClean="0"/>
              <a:t>These </a:t>
            </a:r>
            <a:r>
              <a:rPr lang="en-US" sz="1600" dirty="0"/>
              <a:t>fee increases will allow PTAB to continue high quality, timely, and efficient proceedings. </a:t>
            </a:r>
          </a:p>
          <a:p>
            <a:pPr marL="740664" lvl="1" indent="-283464">
              <a:spcBef>
                <a:spcPts val="384"/>
              </a:spcBef>
              <a:buClrTx/>
              <a:buSzPct val="75000"/>
              <a:buFont typeface="Arial" panose="020B0604020202020204" pitchFamily="34" charset="0"/>
              <a:buChar char="•"/>
            </a:pPr>
            <a:r>
              <a:rPr lang="en-US" sz="1600" dirty="0"/>
              <a:t>The post-institutional threshold for paying claims fees will increase from 15 to 20 claims, bringing it in sync with PTAB’s request threshold, reflecting the fact that PTAB is required to institute all claims or none.</a:t>
            </a:r>
          </a:p>
          <a:p>
            <a:pPr lvl="1">
              <a:buClrTx/>
              <a:buFont typeface="Arial" panose="020B0604020202020204" pitchFamily="34" charset="0"/>
              <a:buChar char="•"/>
            </a:pPr>
            <a:endParaRPr lang="en-US" sz="1600" dirty="0"/>
          </a:p>
          <a:p>
            <a:r>
              <a:rPr lang="en-US" sz="1600" dirty="0"/>
              <a:t>Patent Service </a:t>
            </a:r>
            <a:r>
              <a:rPr lang="en-US" sz="1600" dirty="0" smtClean="0"/>
              <a:t>Fees  </a:t>
            </a:r>
            <a:r>
              <a:rPr lang="en-US" sz="1000" dirty="0" smtClean="0"/>
              <a:t>(</a:t>
            </a:r>
            <a:r>
              <a:rPr lang="en-US" sz="1000" dirty="0"/>
              <a:t>see slide </a:t>
            </a:r>
            <a:r>
              <a:rPr lang="en-US" sz="1000" dirty="0" smtClean="0"/>
              <a:t>68 </a:t>
            </a:r>
            <a:r>
              <a:rPr lang="en-US" sz="1000" dirty="0"/>
              <a:t>in Detailed Appendix for more information)</a:t>
            </a:r>
          </a:p>
          <a:p>
            <a:pPr marL="740664" lvl="1" indent="-283464">
              <a:spcBef>
                <a:spcPts val="384"/>
              </a:spcBef>
              <a:buClrTx/>
              <a:buSzPct val="75000"/>
              <a:buFont typeface="Arial" panose="020B0604020202020204" pitchFamily="34" charset="0"/>
              <a:buChar char="•"/>
            </a:pPr>
            <a:r>
              <a:rPr lang="en-US" sz="1600" dirty="0" smtClean="0"/>
              <a:t>Some </a:t>
            </a:r>
            <a:r>
              <a:rPr lang="en-US" sz="1600" dirty="0"/>
              <a:t>service fees will be eliminated and the Office will instead provide the services, in a slightly modified </a:t>
            </a:r>
            <a:r>
              <a:rPr lang="en-US" sz="1600" dirty="0" smtClean="0"/>
              <a:t>form (i.e. electronic), </a:t>
            </a:r>
            <a:r>
              <a:rPr lang="en-US" sz="1600" dirty="0"/>
              <a:t>for free.</a:t>
            </a:r>
          </a:p>
        </p:txBody>
      </p:sp>
      <p:sp>
        <p:nvSpPr>
          <p:cNvPr id="5" name="Rectangle 4"/>
          <p:cNvSpPr/>
          <p:nvPr/>
        </p:nvSpPr>
        <p:spPr>
          <a:xfrm>
            <a:off x="587829" y="3804074"/>
            <a:ext cx="7692571" cy="1620957"/>
          </a:xfrm>
          <a:prstGeom prst="rect">
            <a:avLst/>
          </a:prstGeom>
        </p:spPr>
        <p:txBody>
          <a:bodyPr wrap="square">
            <a:spAutoFit/>
          </a:bodyPr>
          <a:lstStyle/>
          <a:p>
            <a:r>
              <a:rPr lang="en-US" sz="1600" dirty="0"/>
              <a:t>Other Fees </a:t>
            </a:r>
            <a:r>
              <a:rPr lang="en-US" sz="3200" dirty="0"/>
              <a:t> </a:t>
            </a:r>
            <a:r>
              <a:rPr lang="en-US" sz="1000" dirty="0"/>
              <a:t>(see slide </a:t>
            </a:r>
            <a:r>
              <a:rPr lang="en-US" sz="1000" dirty="0" smtClean="0"/>
              <a:t>69 </a:t>
            </a:r>
            <a:r>
              <a:rPr lang="en-US" sz="1000" dirty="0"/>
              <a:t>in Detailed Appendix for more information)</a:t>
            </a:r>
          </a:p>
          <a:p>
            <a:pPr marL="740664" lvl="1" indent="-283464">
              <a:spcBef>
                <a:spcPts val="384"/>
              </a:spcBef>
              <a:buClrTx/>
              <a:buSzPct val="75000"/>
              <a:buFont typeface="Arial" panose="020B0604020202020204" pitchFamily="34" charset="0"/>
              <a:buChar char="•"/>
            </a:pPr>
            <a:r>
              <a:rPr lang="en-US" sz="1600" dirty="0" smtClean="0"/>
              <a:t>Across </a:t>
            </a:r>
            <a:r>
              <a:rPr lang="en-US" sz="1600" dirty="0"/>
              <a:t>the Board Increases - Additional revenue generated from the proposed increases will allow USPTO to identify and advance policies that enhance the country’s ecosystem and provide strong, reliable, and predictable IP rights.</a:t>
            </a:r>
          </a:p>
        </p:txBody>
      </p:sp>
    </p:spTree>
    <p:extLst>
      <p:ext uri="{BB962C8B-B14F-4D97-AF65-F5344CB8AC3E}">
        <p14:creationId xmlns:p14="http://schemas.microsoft.com/office/powerpoint/2010/main" val="3009112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20340"/>
            <a:ext cx="8404858" cy="625687"/>
          </a:xfrm>
        </p:spPr>
        <p:txBody>
          <a:bodyPr>
            <a:noAutofit/>
          </a:bodyPr>
          <a:lstStyle/>
          <a:p>
            <a:pPr lvl="1" algn="ctr" defTabSz="457200" rtl="0">
              <a:spcBef>
                <a:spcPct val="0"/>
              </a:spcBef>
            </a:pPr>
            <a:r>
              <a:rPr lang="en-US" sz="2400" b="1" dirty="0" smtClean="0">
                <a:latin typeface="+mn-lt"/>
              </a:rPr>
              <a:t>Conclusion</a:t>
            </a:r>
          </a:p>
        </p:txBody>
      </p:sp>
      <p:sp>
        <p:nvSpPr>
          <p:cNvPr id="3" name="Slide Number Placeholder 2"/>
          <p:cNvSpPr>
            <a:spLocks noGrp="1"/>
          </p:cNvSpPr>
          <p:nvPr>
            <p:ph type="sldNum" sz="quarter" idx="12"/>
          </p:nvPr>
        </p:nvSpPr>
        <p:spPr/>
        <p:txBody>
          <a:bodyPr/>
          <a:lstStyle/>
          <a:p>
            <a:fld id="{92DA454B-C859-4892-B9FA-68B588C9F547}" type="slidenum">
              <a:rPr lang="en-US" smtClean="0"/>
              <a:t>34</a:t>
            </a:fld>
            <a:endParaRPr lang="en-US" dirty="0"/>
          </a:p>
        </p:txBody>
      </p:sp>
    </p:spTree>
    <p:extLst>
      <p:ext uri="{BB962C8B-B14F-4D97-AF65-F5344CB8AC3E}">
        <p14:creationId xmlns:p14="http://schemas.microsoft.com/office/powerpoint/2010/main" val="2180936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83" y="378022"/>
            <a:ext cx="8229598" cy="468645"/>
          </a:xfrm>
        </p:spPr>
        <p:txBody>
          <a:bodyPr>
            <a:noAutofit/>
          </a:bodyPr>
          <a:lstStyle/>
          <a:p>
            <a:pPr lvl="1" algn="l" defTabSz="457200" rtl="0">
              <a:spcBef>
                <a:spcPct val="0"/>
              </a:spcBef>
            </a:pPr>
            <a:r>
              <a:rPr lang="en-US" sz="2400" b="1" dirty="0" smtClean="0">
                <a:latin typeface="+mn-lt"/>
              </a:rPr>
              <a:t>Summary</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35</a:t>
            </a:fld>
            <a:endParaRPr lang="en-US" dirty="0"/>
          </a:p>
        </p:txBody>
      </p:sp>
      <p:sp>
        <p:nvSpPr>
          <p:cNvPr id="5" name="Rectangle 4"/>
          <p:cNvSpPr/>
          <p:nvPr/>
        </p:nvSpPr>
        <p:spPr>
          <a:xfrm>
            <a:off x="274320" y="799386"/>
            <a:ext cx="8564882" cy="4247317"/>
          </a:xfrm>
          <a:prstGeom prst="rect">
            <a:avLst/>
          </a:prstGeom>
        </p:spPr>
        <p:txBody>
          <a:bodyPr wrap="square">
            <a:spAutoFit/>
          </a:bodyPr>
          <a:lstStyle/>
          <a:p>
            <a:endParaRPr lang="en-US" sz="1400" b="1" strike="sngStrike" dirty="0" smtClean="0">
              <a:solidFill>
                <a:srgbClr val="FF0000"/>
              </a:solidFill>
            </a:endParaRPr>
          </a:p>
          <a:p>
            <a:r>
              <a:rPr lang="en-US" sz="1600" dirty="0" smtClean="0"/>
              <a:t>Investing in the goals and objectives of the 2014 </a:t>
            </a:r>
            <a:r>
              <a:rPr lang="en-US" sz="1600" dirty="0"/>
              <a:t>– </a:t>
            </a:r>
            <a:r>
              <a:rPr lang="en-US" sz="1600" dirty="0" smtClean="0"/>
              <a:t>2018 </a:t>
            </a:r>
            <a:r>
              <a:rPr lang="en-US" sz="1600" dirty="0"/>
              <a:t>Strategic </a:t>
            </a:r>
            <a:r>
              <a:rPr lang="en-US" sz="1600" dirty="0" smtClean="0"/>
              <a:t>Plan has put the USPTO on the right path to success.</a:t>
            </a:r>
          </a:p>
          <a:p>
            <a:endParaRPr lang="en-US" sz="1600" dirty="0" smtClean="0"/>
          </a:p>
          <a:p>
            <a:r>
              <a:rPr lang="en-US" sz="1600" dirty="0" smtClean="0"/>
              <a:t>The </a:t>
            </a:r>
            <a:r>
              <a:rPr lang="en-US" sz="1600" dirty="0"/>
              <a:t>upcoming 2018-2022 Strategic Plan </a:t>
            </a:r>
            <a:r>
              <a:rPr lang="en-US" sz="1600" dirty="0" smtClean="0"/>
              <a:t>will identify goals and objectives as the USPTO seeks to improve the consistency of patent examination in order to issue highly reliable patents.  </a:t>
            </a:r>
            <a:endParaRPr lang="en-US" sz="1600" dirty="0"/>
          </a:p>
          <a:p>
            <a:endParaRPr lang="en-US" sz="1600" dirty="0"/>
          </a:p>
          <a:p>
            <a:r>
              <a:rPr lang="en-US" sz="1600" dirty="0" smtClean="0"/>
              <a:t>Increased reliability of patent rights will also promote increased demand, and the USPTO must be positioned to respond to this demand for quality and timely services that benefit the American business community.</a:t>
            </a:r>
          </a:p>
          <a:p>
            <a:endParaRPr lang="en-US" sz="1600" dirty="0"/>
          </a:p>
          <a:p>
            <a:r>
              <a:rPr lang="en-US" sz="1600" dirty="0" smtClean="0"/>
              <a:t>The </a:t>
            </a:r>
            <a:r>
              <a:rPr lang="en-US" sz="1600" dirty="0"/>
              <a:t>aggregate revenue for the proposed fee structure provides sufficient funds to </a:t>
            </a:r>
            <a:r>
              <a:rPr lang="en-US" sz="1600" dirty="0" smtClean="0"/>
              <a:t>continue fulfilling </a:t>
            </a:r>
            <a:r>
              <a:rPr lang="en-US" sz="1600" dirty="0"/>
              <a:t>the USPTO’s goals in a financially prudent and stable manner.</a:t>
            </a:r>
          </a:p>
          <a:p>
            <a:endParaRPr lang="en-US" sz="1600" dirty="0"/>
          </a:p>
          <a:p>
            <a:r>
              <a:rPr lang="en-US" sz="1600" dirty="0" smtClean="0"/>
              <a:t>As the USPTO continues to make progress on its goals and commitments, fees will continue to </a:t>
            </a:r>
            <a:r>
              <a:rPr lang="en-US" sz="1600" dirty="0"/>
              <a:t>be reviewed and assessed on </a:t>
            </a:r>
            <a:r>
              <a:rPr lang="en-US" sz="1600" dirty="0" smtClean="0"/>
              <a:t>at least a </a:t>
            </a:r>
            <a:r>
              <a:rPr lang="en-US" sz="1600" dirty="0"/>
              <a:t>biannual basis </a:t>
            </a:r>
            <a:r>
              <a:rPr lang="en-US" sz="1600" dirty="0" smtClean="0"/>
              <a:t>to ensure they are at appropriate levels.  </a:t>
            </a:r>
            <a:endParaRPr lang="en-US" sz="1600" dirty="0"/>
          </a:p>
        </p:txBody>
      </p:sp>
    </p:spTree>
    <p:extLst>
      <p:ext uri="{BB962C8B-B14F-4D97-AF65-F5344CB8AC3E}">
        <p14:creationId xmlns:p14="http://schemas.microsoft.com/office/powerpoint/2010/main" val="3945802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Path Forward</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36</a:t>
            </a:fld>
            <a:endParaRPr lang="en-US" dirty="0"/>
          </a:p>
        </p:txBody>
      </p:sp>
      <p:sp>
        <p:nvSpPr>
          <p:cNvPr id="5" name="Rectangle 4"/>
          <p:cNvSpPr/>
          <p:nvPr/>
        </p:nvSpPr>
        <p:spPr>
          <a:xfrm>
            <a:off x="457196" y="944549"/>
            <a:ext cx="8229602" cy="3293209"/>
          </a:xfrm>
          <a:prstGeom prst="rect">
            <a:avLst/>
          </a:prstGeom>
        </p:spPr>
        <p:txBody>
          <a:bodyPr wrap="square">
            <a:spAutoFit/>
          </a:bodyPr>
          <a:lstStyle/>
          <a:p>
            <a:r>
              <a:rPr lang="en-US" sz="1600" dirty="0"/>
              <a:t>The proposed fee structure and </a:t>
            </a:r>
            <a:r>
              <a:rPr lang="en-US" sz="1600" dirty="0" smtClean="0"/>
              <a:t>current fee structure </a:t>
            </a:r>
            <a:r>
              <a:rPr lang="en-US" sz="1600" dirty="0"/>
              <a:t>are intended to provide two </a:t>
            </a:r>
            <a:r>
              <a:rPr lang="en-US" sz="1600" dirty="0" smtClean="0"/>
              <a:t>perspectives </a:t>
            </a:r>
            <a:r>
              <a:rPr lang="en-US" sz="1600" dirty="0"/>
              <a:t>of information to the public to assist in considering </a:t>
            </a:r>
            <a:r>
              <a:rPr lang="en-US" sz="1600" dirty="0" smtClean="0"/>
              <a:t>this </a:t>
            </a:r>
            <a:r>
              <a:rPr lang="en-US" sz="1600" dirty="0"/>
              <a:t>proposal.</a:t>
            </a:r>
          </a:p>
          <a:p>
            <a:endParaRPr lang="en-US" sz="1600" dirty="0"/>
          </a:p>
          <a:p>
            <a:r>
              <a:rPr lang="en-US" sz="1600" dirty="0"/>
              <a:t>The proposal is far from final and we look forward to your insight, ideas, and suggestions for improvement that is beneficial for all – stakeholders, the </a:t>
            </a:r>
            <a:r>
              <a:rPr lang="en-US" sz="1600" dirty="0" smtClean="0"/>
              <a:t>USPTO, </a:t>
            </a:r>
            <a:r>
              <a:rPr lang="en-US" sz="1600" dirty="0"/>
              <a:t>and our country.</a:t>
            </a:r>
          </a:p>
          <a:p>
            <a:endParaRPr lang="en-US" sz="1600" dirty="0"/>
          </a:p>
          <a:p>
            <a:r>
              <a:rPr lang="en-US" sz="1600" dirty="0"/>
              <a:t>As you provide input, it is useful to frame it in goals, time periods, and which realignments within the proposed fee structure are favorable and which are not.</a:t>
            </a:r>
          </a:p>
          <a:p>
            <a:endParaRPr lang="en-US" sz="1600" dirty="0"/>
          </a:p>
          <a:p>
            <a:r>
              <a:rPr lang="en-US" sz="1600" dirty="0"/>
              <a:t>With this type of information, the Office would be </a:t>
            </a:r>
            <a:r>
              <a:rPr lang="en-US" sz="1600" dirty="0" smtClean="0"/>
              <a:t>able </a:t>
            </a:r>
            <a:r>
              <a:rPr lang="en-US" sz="1600" dirty="0"/>
              <a:t>to prepare a proposal for a notice of proposed rulemaking that achieves mutual objectives.</a:t>
            </a:r>
          </a:p>
          <a:p>
            <a:endParaRPr lang="en-US" sz="1600" dirty="0"/>
          </a:p>
          <a:p>
            <a:r>
              <a:rPr lang="en-US" sz="1600" dirty="0"/>
              <a:t>We look forward to a productive dialog over the next couple of </a:t>
            </a:r>
            <a:r>
              <a:rPr lang="en-US" sz="1600" dirty="0" smtClean="0"/>
              <a:t>months – thank you.</a:t>
            </a:r>
            <a:endParaRPr lang="en-US" sz="1600" dirty="0"/>
          </a:p>
        </p:txBody>
      </p:sp>
    </p:spTree>
    <p:extLst>
      <p:ext uri="{BB962C8B-B14F-4D97-AF65-F5344CB8AC3E}">
        <p14:creationId xmlns:p14="http://schemas.microsoft.com/office/powerpoint/2010/main" val="2417036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479228"/>
          </a:xfrm>
        </p:spPr>
        <p:txBody>
          <a:bodyPr>
            <a:normAutofit/>
          </a:bodyPr>
          <a:lstStyle/>
          <a:p>
            <a:r>
              <a:rPr lang="en-US" sz="2400" dirty="0" smtClean="0"/>
              <a:t>Path Forward</a:t>
            </a:r>
            <a:endParaRPr lang="en-US" sz="2400" dirty="0"/>
          </a:p>
        </p:txBody>
      </p:sp>
      <p:sp>
        <p:nvSpPr>
          <p:cNvPr id="3" name="Content Placeholder 2"/>
          <p:cNvSpPr>
            <a:spLocks noGrp="1"/>
          </p:cNvSpPr>
          <p:nvPr>
            <p:ph idx="1"/>
          </p:nvPr>
        </p:nvSpPr>
        <p:spPr>
          <a:xfrm>
            <a:off x="508000" y="1300843"/>
            <a:ext cx="8229600" cy="3843073"/>
          </a:xfrm>
        </p:spPr>
        <p:txBody>
          <a:bodyPr>
            <a:normAutofit/>
          </a:bodyPr>
          <a:lstStyle/>
          <a:p>
            <a:pPr>
              <a:spcAft>
                <a:spcPts val="1200"/>
              </a:spcAft>
            </a:pPr>
            <a:r>
              <a:rPr lang="en-US" sz="1800" dirty="0" smtClean="0"/>
              <a:t>September 2018 – PPAC hearing</a:t>
            </a:r>
          </a:p>
          <a:p>
            <a:pPr>
              <a:spcAft>
                <a:spcPts val="1200"/>
              </a:spcAft>
            </a:pPr>
            <a:r>
              <a:rPr lang="en-US" sz="1800" dirty="0" smtClean="0"/>
              <a:t>Late Summer 2019 – Publish Notice of Proposed Rulemaking (NPRM)</a:t>
            </a:r>
          </a:p>
          <a:p>
            <a:pPr>
              <a:spcAft>
                <a:spcPts val="1200"/>
              </a:spcAft>
            </a:pPr>
            <a:r>
              <a:rPr lang="en-US" sz="1800" dirty="0" smtClean="0"/>
              <a:t>Fall 2019 – 60-day public comment period</a:t>
            </a:r>
          </a:p>
          <a:p>
            <a:pPr>
              <a:spcAft>
                <a:spcPts val="1200"/>
              </a:spcAft>
            </a:pPr>
            <a:r>
              <a:rPr lang="en-US" sz="1800" dirty="0" smtClean="0"/>
              <a:t>Summer/Fall </a:t>
            </a:r>
            <a:r>
              <a:rPr lang="en-US" sz="1800" dirty="0"/>
              <a:t>2020 – Publish Final Rule</a:t>
            </a:r>
            <a:endParaRPr lang="en-US" sz="1800" strike="sngStrike" dirty="0" smtClean="0"/>
          </a:p>
          <a:p>
            <a:pPr>
              <a:spcAft>
                <a:spcPts val="1200"/>
              </a:spcAft>
            </a:pPr>
            <a:r>
              <a:rPr lang="en-US" sz="1800" dirty="0" smtClean="0"/>
              <a:t>January 2021 – Anticipated effective date of fee changes</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37</a:t>
            </a:fld>
            <a:endParaRPr lang="en-US" dirty="0"/>
          </a:p>
        </p:txBody>
      </p:sp>
    </p:spTree>
    <p:extLst>
      <p:ext uri="{BB962C8B-B14F-4D97-AF65-F5344CB8AC3E}">
        <p14:creationId xmlns:p14="http://schemas.microsoft.com/office/powerpoint/2010/main" val="3733256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Additional Information</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38</a:t>
            </a:fld>
            <a:endParaRPr lang="en-US" dirty="0"/>
          </a:p>
        </p:txBody>
      </p:sp>
      <p:sp>
        <p:nvSpPr>
          <p:cNvPr id="5" name="Rectangle 4"/>
          <p:cNvSpPr/>
          <p:nvPr/>
        </p:nvSpPr>
        <p:spPr>
          <a:xfrm>
            <a:off x="457200" y="943481"/>
            <a:ext cx="8229600" cy="2800767"/>
          </a:xfrm>
          <a:prstGeom prst="rect">
            <a:avLst/>
          </a:prstGeom>
        </p:spPr>
        <p:txBody>
          <a:bodyPr wrap="square">
            <a:spAutoFit/>
          </a:bodyPr>
          <a:lstStyle/>
          <a:p>
            <a:r>
              <a:rPr lang="en-US" sz="1600" dirty="0"/>
              <a:t>The following additional documents, presented separately,</a:t>
            </a:r>
            <a:r>
              <a:rPr lang="en-US" sz="1600" i="1" dirty="0"/>
              <a:t> </a:t>
            </a:r>
            <a:r>
              <a:rPr lang="en-US" sz="1600" dirty="0"/>
              <a:t>provide background information and further details related to the proposed fee structure </a:t>
            </a:r>
            <a:r>
              <a:rPr lang="en-US" sz="1600" dirty="0" smtClean="0"/>
              <a:t>and are an </a:t>
            </a:r>
            <a:r>
              <a:rPr lang="en-US" sz="1600" dirty="0"/>
              <a:t>integral part of the proposal:</a:t>
            </a:r>
          </a:p>
          <a:p>
            <a:endParaRPr lang="en-US" sz="1600" dirty="0"/>
          </a:p>
          <a:p>
            <a:pPr lvl="1"/>
            <a:r>
              <a:rPr lang="en-US" sz="1600" dirty="0" smtClean="0"/>
              <a:t>Letter from the Under Secretary to PPAC</a:t>
            </a:r>
            <a:endParaRPr lang="en-US" sz="1600" dirty="0"/>
          </a:p>
          <a:p>
            <a:pPr lvl="1"/>
            <a:endParaRPr lang="en-US" sz="1600" dirty="0" smtClean="0"/>
          </a:p>
          <a:p>
            <a:pPr lvl="1"/>
            <a:r>
              <a:rPr lang="en-US" sz="1600" dirty="0" smtClean="0"/>
              <a:t>Table </a:t>
            </a:r>
            <a:r>
              <a:rPr lang="en-US" sz="1600" dirty="0"/>
              <a:t>of Proposed Fee Adjustments</a:t>
            </a:r>
          </a:p>
          <a:p>
            <a:pPr lvl="1"/>
            <a:endParaRPr lang="en-US" sz="1600" dirty="0" smtClean="0"/>
          </a:p>
          <a:p>
            <a:pPr lvl="1"/>
            <a:r>
              <a:rPr lang="en-US" sz="1600" dirty="0" smtClean="0"/>
              <a:t>Patent Fee Proposal Detailed Appendix</a:t>
            </a:r>
            <a:endParaRPr lang="en-US" sz="1600" dirty="0"/>
          </a:p>
          <a:p>
            <a:pPr lvl="1"/>
            <a:endParaRPr lang="en-US" sz="1600" dirty="0"/>
          </a:p>
          <a:p>
            <a:pPr lvl="1"/>
            <a:r>
              <a:rPr lang="en-US" sz="1600" dirty="0" smtClean="0"/>
              <a:t>Table of Patent Fees – Current, Proposed and Unit Cost</a:t>
            </a:r>
            <a:endParaRPr lang="en-US" sz="1600" dirty="0"/>
          </a:p>
        </p:txBody>
      </p:sp>
    </p:spTree>
    <p:extLst>
      <p:ext uri="{BB962C8B-B14F-4D97-AF65-F5344CB8AC3E}">
        <p14:creationId xmlns:p14="http://schemas.microsoft.com/office/powerpoint/2010/main" val="3463132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FY 2017 Biennial Fee Review</a:t>
            </a:r>
            <a:endParaRPr lang="en-US" sz="2400" b="1" i="1" dirty="0">
              <a:latin typeface="+mn-lt"/>
            </a:endParaRPr>
          </a:p>
        </p:txBody>
      </p:sp>
      <p:sp>
        <p:nvSpPr>
          <p:cNvPr id="4" name="Content Placeholder 2"/>
          <p:cNvSpPr>
            <a:spLocks noGrp="1"/>
          </p:cNvSpPr>
          <p:nvPr>
            <p:ph idx="1"/>
          </p:nvPr>
        </p:nvSpPr>
        <p:spPr>
          <a:xfrm>
            <a:off x="457200" y="1013461"/>
            <a:ext cx="8168640" cy="4390708"/>
          </a:xfrm>
        </p:spPr>
        <p:txBody>
          <a:bodyPr>
            <a:normAutofit/>
          </a:bodyPr>
          <a:lstStyle/>
          <a:p>
            <a:pPr marL="0" indent="0">
              <a:buNone/>
            </a:pPr>
            <a:r>
              <a:rPr lang="en-US" sz="1600" dirty="0" smtClean="0">
                <a:latin typeface="+mn-lt"/>
              </a:rPr>
              <a:t>Proposals were developed to align </a:t>
            </a:r>
            <a:r>
              <a:rPr lang="en-US" sz="1600" dirty="0">
                <a:latin typeface="+mn-lt"/>
              </a:rPr>
              <a:t>with the </a:t>
            </a:r>
            <a:r>
              <a:rPr lang="en-US" sz="1600" dirty="0" smtClean="0">
                <a:latin typeface="+mn-lt"/>
              </a:rPr>
              <a:t>USPTO </a:t>
            </a:r>
            <a:r>
              <a:rPr lang="en-US" sz="1600" dirty="0">
                <a:latin typeface="+mn-lt"/>
              </a:rPr>
              <a:t>F</a:t>
            </a:r>
            <a:r>
              <a:rPr lang="en-US" sz="1600" dirty="0" smtClean="0">
                <a:latin typeface="+mn-lt"/>
              </a:rPr>
              <a:t>ee </a:t>
            </a:r>
            <a:r>
              <a:rPr lang="en-US" sz="1600" dirty="0">
                <a:latin typeface="+mn-lt"/>
              </a:rPr>
              <a:t>S</a:t>
            </a:r>
            <a:r>
              <a:rPr lang="en-US" sz="1600" dirty="0" smtClean="0">
                <a:latin typeface="+mn-lt"/>
              </a:rPr>
              <a:t>tructure </a:t>
            </a:r>
            <a:r>
              <a:rPr lang="en-US" sz="1600" dirty="0">
                <a:latin typeface="+mn-lt"/>
              </a:rPr>
              <a:t>P</a:t>
            </a:r>
            <a:r>
              <a:rPr lang="en-US" sz="1600" dirty="0" smtClean="0">
                <a:latin typeface="+mn-lt"/>
              </a:rPr>
              <a:t>hilosophy </a:t>
            </a:r>
            <a:r>
              <a:rPr lang="en-US" sz="1600" dirty="0">
                <a:latin typeface="+mn-lt"/>
              </a:rPr>
              <a:t>and the goal </a:t>
            </a:r>
            <a:r>
              <a:rPr lang="en-US" sz="1600" dirty="0" smtClean="0">
                <a:latin typeface="+mn-lt"/>
              </a:rPr>
              <a:t>of providing </a:t>
            </a:r>
            <a:r>
              <a:rPr lang="en-US" sz="1600" dirty="0">
                <a:latin typeface="+mn-lt"/>
              </a:rPr>
              <a:t>sufficient financial resources to facilitate the effective administration of the United States intellectual property system.  </a:t>
            </a:r>
            <a:endParaRPr lang="en-US" sz="1600" dirty="0" smtClean="0">
              <a:latin typeface="+mn-lt"/>
            </a:endParaRPr>
          </a:p>
          <a:p>
            <a:pPr marL="0" indent="0">
              <a:buNone/>
            </a:pPr>
            <a:endParaRPr lang="en-US" sz="1600" dirty="0">
              <a:latin typeface="+mn-lt"/>
            </a:endParaRPr>
          </a:p>
          <a:p>
            <a:pPr marL="0" indent="0">
              <a:buNone/>
            </a:pPr>
            <a:r>
              <a:rPr lang="en-US" sz="1600" dirty="0" smtClean="0">
                <a:latin typeface="+mn-lt"/>
              </a:rPr>
              <a:t>The </a:t>
            </a:r>
            <a:r>
              <a:rPr lang="en-US" sz="1600" dirty="0">
                <a:latin typeface="+mn-lt"/>
              </a:rPr>
              <a:t>following objectives have been established in support of this goal</a:t>
            </a:r>
            <a:r>
              <a:rPr lang="en-US" sz="1600" dirty="0" smtClean="0">
                <a:latin typeface="+mn-lt"/>
              </a:rPr>
              <a:t>:</a:t>
            </a:r>
            <a:endParaRPr lang="en-US" sz="1600" dirty="0">
              <a:latin typeface="+mn-lt"/>
            </a:endParaRPr>
          </a:p>
          <a:p>
            <a:pPr>
              <a:buFont typeface="Arial" panose="020B0604020202020204" pitchFamily="34" charset="0"/>
              <a:buChar char="•"/>
            </a:pPr>
            <a:r>
              <a:rPr lang="en-US" sz="1600" dirty="0" smtClean="0">
                <a:latin typeface="+mn-lt"/>
              </a:rPr>
              <a:t>Promote </a:t>
            </a:r>
            <a:r>
              <a:rPr lang="en-US" sz="1600" dirty="0">
                <a:latin typeface="+mn-lt"/>
              </a:rPr>
              <a:t>Administration innovation strategies</a:t>
            </a:r>
          </a:p>
          <a:p>
            <a:pPr>
              <a:buFont typeface="Arial" panose="020B0604020202020204" pitchFamily="34" charset="0"/>
              <a:buChar char="•"/>
            </a:pPr>
            <a:r>
              <a:rPr lang="en-US" sz="1600" dirty="0" smtClean="0">
                <a:latin typeface="+mn-lt"/>
              </a:rPr>
              <a:t>Align </a:t>
            </a:r>
            <a:r>
              <a:rPr lang="en-US" sz="1600" dirty="0">
                <a:latin typeface="+mn-lt"/>
              </a:rPr>
              <a:t>fees with the full cost of products and services</a:t>
            </a:r>
          </a:p>
          <a:p>
            <a:pPr>
              <a:buFont typeface="Arial" panose="020B0604020202020204" pitchFamily="34" charset="0"/>
              <a:buChar char="•"/>
            </a:pPr>
            <a:r>
              <a:rPr lang="en-US" sz="1600" dirty="0" smtClean="0">
                <a:latin typeface="+mn-lt"/>
              </a:rPr>
              <a:t>Set </a:t>
            </a:r>
            <a:r>
              <a:rPr lang="en-US" sz="1600" dirty="0">
                <a:latin typeface="+mn-lt"/>
              </a:rPr>
              <a:t>fees to facilitate the effective administration of the patent </a:t>
            </a:r>
            <a:r>
              <a:rPr lang="en-US" sz="1600" dirty="0" smtClean="0">
                <a:latin typeface="+mn-lt"/>
              </a:rPr>
              <a:t>and trademark </a:t>
            </a:r>
            <a:r>
              <a:rPr lang="en-US" sz="1600" dirty="0">
                <a:latin typeface="+mn-lt"/>
              </a:rPr>
              <a:t>systems</a:t>
            </a:r>
          </a:p>
          <a:p>
            <a:pPr>
              <a:buFont typeface="Arial" panose="020B0604020202020204" pitchFamily="34" charset="0"/>
              <a:buChar char="•"/>
            </a:pPr>
            <a:r>
              <a:rPr lang="en-US" sz="1600" dirty="0" smtClean="0">
                <a:latin typeface="+mn-lt"/>
              </a:rPr>
              <a:t>Offer </a:t>
            </a:r>
            <a:r>
              <a:rPr lang="en-US" sz="1600" dirty="0">
                <a:latin typeface="+mn-lt"/>
              </a:rPr>
              <a:t>application processing options</a:t>
            </a:r>
          </a:p>
          <a:p>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96507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Investing in the Future</a:t>
            </a:r>
            <a:endParaRPr lang="en-US" sz="2400" b="1" i="1" dirty="0">
              <a:latin typeface="+mn-lt"/>
            </a:endParaRPr>
          </a:p>
        </p:txBody>
      </p:sp>
      <p:sp>
        <p:nvSpPr>
          <p:cNvPr id="4" name="Content Placeholder 2"/>
          <p:cNvSpPr>
            <a:spLocks noGrp="1"/>
          </p:cNvSpPr>
          <p:nvPr>
            <p:ph idx="1"/>
          </p:nvPr>
        </p:nvSpPr>
        <p:spPr>
          <a:xfrm>
            <a:off x="457198" y="1013461"/>
            <a:ext cx="8229600" cy="4284028"/>
          </a:xfrm>
        </p:spPr>
        <p:txBody>
          <a:bodyPr>
            <a:normAutofit fontScale="40000" lnSpcReduction="20000"/>
          </a:bodyPr>
          <a:lstStyle/>
          <a:p>
            <a:pPr marL="0" indent="0">
              <a:buNone/>
            </a:pPr>
            <a:r>
              <a:rPr lang="en-US" sz="4000" dirty="0"/>
              <a:t>A</a:t>
            </a:r>
            <a:r>
              <a:rPr lang="en-US" sz="4000" dirty="0" smtClean="0"/>
              <a:t>djusting the patent fee schedule allows the Agency to continue to serve its critical stakeholder community.  Some of our key programs and initiatives that will benefit:</a:t>
            </a:r>
          </a:p>
          <a:p>
            <a:pPr>
              <a:buFont typeface="Courier New" panose="02070309020205020404" pitchFamily="49" charset="0"/>
              <a:buChar char="o"/>
            </a:pPr>
            <a:endParaRPr lang="en-US" sz="4000" dirty="0"/>
          </a:p>
          <a:p>
            <a:pPr>
              <a:buFont typeface="Arial" panose="020B0604020202020204" pitchFamily="34" charset="0"/>
              <a:buChar char="•"/>
            </a:pPr>
            <a:r>
              <a:rPr lang="en-US" sz="4000" dirty="0" smtClean="0"/>
              <a:t>Patent Pendency – The IP system must be efficient and it should not take excessive time to issue patents.  Of critical importance is that we examine patent applications within the statutory patent term adjustment timeframes.</a:t>
            </a:r>
          </a:p>
          <a:p>
            <a:pPr lvl="1">
              <a:buFont typeface="Courier New" panose="02070309020205020404" pitchFamily="49" charset="0"/>
              <a:buChar char="o"/>
            </a:pPr>
            <a:endParaRPr lang="en-US" sz="4000" dirty="0"/>
          </a:p>
          <a:p>
            <a:pPr>
              <a:buFont typeface="Arial" panose="020B0604020202020204" pitchFamily="34" charset="0"/>
              <a:buChar char="•"/>
            </a:pPr>
            <a:r>
              <a:rPr lang="en-US" sz="4000" dirty="0" smtClean="0"/>
              <a:t>Patent Quality – Reliable patent rights are key to economic growth.  Providing high quality, efficient examination of patent applications will serve the American economy well.  We will continue to look for ways to improve our prior art search and consistency of examination.</a:t>
            </a:r>
          </a:p>
          <a:p>
            <a:pPr>
              <a:buFont typeface="Courier New" panose="02070309020205020404" pitchFamily="49" charset="0"/>
              <a:buChar char="o"/>
            </a:pPr>
            <a:endParaRPr lang="en-US" sz="4000" dirty="0"/>
          </a:p>
          <a:p>
            <a:pPr>
              <a:buFont typeface="Arial" panose="020B0604020202020204" pitchFamily="34" charset="0"/>
              <a:buChar char="•"/>
            </a:pPr>
            <a:r>
              <a:rPr lang="en-US" sz="4000" dirty="0" smtClean="0"/>
              <a:t>Patent Trial and Appeal Board (PTAB)’s AIA </a:t>
            </a:r>
            <a:r>
              <a:rPr lang="en-US" sz="4000" dirty="0"/>
              <a:t>T</a:t>
            </a:r>
            <a:r>
              <a:rPr lang="en-US" sz="4000" dirty="0" smtClean="0"/>
              <a:t>rial </a:t>
            </a:r>
            <a:r>
              <a:rPr lang="en-US" sz="4000" dirty="0"/>
              <a:t>P</a:t>
            </a:r>
            <a:r>
              <a:rPr lang="en-US" sz="4000" dirty="0" smtClean="0"/>
              <a:t>rovisions – Focus time and engage stakeholders to ensure the USPTO’s review in these proceedings is consistent with the intent of the AIA, and the overall goals of predictable, high quality patent rights.  We will also continue to assess potential improvements to the AIA trial standards and processes.</a:t>
            </a:r>
          </a:p>
          <a:p>
            <a:pPr>
              <a:buFont typeface="Courier New" panose="02070309020205020404" pitchFamily="49" charset="0"/>
              <a:buChar char="o"/>
            </a:pPr>
            <a:endParaRPr lang="en-US" sz="4000" b="1" dirty="0"/>
          </a:p>
          <a:p>
            <a:pPr lvl="1">
              <a:buFont typeface="Courier New" panose="02070309020205020404" pitchFamily="49" charset="0"/>
              <a:buChar char="o"/>
            </a:pPr>
            <a:endParaRPr lang="en-US" sz="3600" b="1" dirty="0"/>
          </a:p>
          <a:p>
            <a:pPr lvl="1">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2"/>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141973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Investing in the Future (cont.)</a:t>
            </a:r>
            <a:endParaRPr lang="en-US" sz="2400" b="1" i="1" dirty="0">
              <a:latin typeface="+mn-lt"/>
            </a:endParaRPr>
          </a:p>
        </p:txBody>
      </p:sp>
      <p:sp>
        <p:nvSpPr>
          <p:cNvPr id="4" name="Content Placeholder 2"/>
          <p:cNvSpPr>
            <a:spLocks noGrp="1"/>
          </p:cNvSpPr>
          <p:nvPr>
            <p:ph idx="1"/>
          </p:nvPr>
        </p:nvSpPr>
        <p:spPr>
          <a:xfrm>
            <a:off x="457200" y="1100666"/>
            <a:ext cx="8229600" cy="4700693"/>
          </a:xfrm>
        </p:spPr>
        <p:txBody>
          <a:bodyPr>
            <a:normAutofit/>
          </a:bodyPr>
          <a:lstStyle/>
          <a:p>
            <a:pPr>
              <a:lnSpc>
                <a:spcPct val="80000"/>
              </a:lnSpc>
              <a:buFont typeface="Arial" panose="020B0604020202020204" pitchFamily="34" charset="0"/>
              <a:buChar char="•"/>
            </a:pPr>
            <a:r>
              <a:rPr lang="en-US" sz="1600" dirty="0" smtClean="0"/>
              <a:t>IT Modernization – The USPTO continues to invest in the modernization of its information technology (IT) and retiring its legacy systems.  The new tools are built on a modern, flexible, and more stable web-based infrastructure leveraging cloud-based hosting.  Improving our IT systems to better support patent examination, PTAB and other parts of the office include Big Data capabilities, data analytics and artificial intelligence to improve overall performance as well as fuel data-driven decision and policy making.</a:t>
            </a:r>
          </a:p>
          <a:p>
            <a:pPr marL="0" indent="0">
              <a:buNone/>
            </a:pPr>
            <a:r>
              <a:rPr lang="en-US" sz="1600" dirty="0" smtClean="0"/>
              <a:t>  </a:t>
            </a:r>
            <a:endParaRPr lang="en-US" sz="1600" dirty="0"/>
          </a:p>
          <a:p>
            <a:pPr>
              <a:lnSpc>
                <a:spcPct val="80000"/>
              </a:lnSpc>
              <a:buFont typeface="Arial" panose="020B0604020202020204" pitchFamily="34" charset="0"/>
              <a:buChar char="•"/>
            </a:pPr>
            <a:r>
              <a:rPr lang="en-US" sz="1600" dirty="0" smtClean="0"/>
              <a:t>Domestic and International IP Policy – The Agency plays a leading role in promoting strong and balanced protection and effective enforcement of IP at home and abroad.  We assess what steps, if any, towards greater harmonization of substantive patent law are advisable.</a:t>
            </a:r>
            <a:endParaRPr lang="en-US" sz="1600" dirty="0"/>
          </a:p>
          <a:p>
            <a:pPr>
              <a:buFont typeface="Courier New" panose="02070309020205020404" pitchFamily="49" charset="0"/>
              <a:buChar char="o"/>
            </a:pPr>
            <a:endParaRPr lang="en-US" sz="1600" dirty="0"/>
          </a:p>
          <a:p>
            <a:pPr>
              <a:lnSpc>
                <a:spcPct val="80000"/>
              </a:lnSpc>
              <a:buFont typeface="Arial" panose="020B0604020202020204" pitchFamily="34" charset="0"/>
              <a:buChar char="•"/>
            </a:pPr>
            <a:r>
              <a:rPr lang="en-US" sz="1600" dirty="0" smtClean="0"/>
              <a:t>Education and Outreach – The USPTO is committed to serving local innovation economies through our regional offices; and encouraging and supporting future generations of inventors and entrepreneurs to play an active role in America’s innovation economy.  </a:t>
            </a:r>
            <a:endParaRPr lang="en-US" sz="900" dirty="0"/>
          </a:p>
        </p:txBody>
      </p:sp>
      <p:sp>
        <p:nvSpPr>
          <p:cNvPr id="3" name="Slide Number Placeholder 2"/>
          <p:cNvSpPr>
            <a:spLocks noGrp="1"/>
          </p:cNvSpPr>
          <p:nvPr>
            <p:ph type="sldNum" sz="quarter" idx="12"/>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319419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78022"/>
            <a:ext cx="8229598" cy="468645"/>
          </a:xfrm>
        </p:spPr>
        <p:txBody>
          <a:bodyPr>
            <a:noAutofit/>
          </a:bodyPr>
          <a:lstStyle/>
          <a:p>
            <a:pPr lvl="1" algn="l" defTabSz="457200" rtl="0">
              <a:spcBef>
                <a:spcPct val="0"/>
              </a:spcBef>
            </a:pPr>
            <a:r>
              <a:rPr lang="en-US" sz="2400" b="1" dirty="0" smtClean="0">
                <a:latin typeface="+mn-lt"/>
              </a:rPr>
              <a:t>Benefits For Stakeholders</a:t>
            </a:r>
            <a:endParaRPr lang="en-US" sz="2400" b="1" i="1" dirty="0">
              <a:latin typeface="+mn-lt"/>
            </a:endParaRPr>
          </a:p>
        </p:txBody>
      </p:sp>
      <p:sp>
        <p:nvSpPr>
          <p:cNvPr id="4" name="Content Placeholder 2"/>
          <p:cNvSpPr>
            <a:spLocks noGrp="1"/>
          </p:cNvSpPr>
          <p:nvPr>
            <p:ph idx="1"/>
          </p:nvPr>
        </p:nvSpPr>
        <p:spPr>
          <a:xfrm>
            <a:off x="266700" y="793327"/>
            <a:ext cx="8580120" cy="4450821"/>
          </a:xfrm>
        </p:spPr>
        <p:txBody>
          <a:bodyPr>
            <a:noAutofit/>
          </a:bodyPr>
          <a:lstStyle/>
          <a:p>
            <a:pPr marL="0" indent="0">
              <a:buNone/>
            </a:pPr>
            <a:r>
              <a:rPr lang="en-US" sz="1600" dirty="0" smtClean="0"/>
              <a:t>Implementation of the </a:t>
            </a:r>
            <a:r>
              <a:rPr lang="en-US" sz="1600" dirty="0"/>
              <a:t>USPTO fee proposal </a:t>
            </a:r>
            <a:r>
              <a:rPr lang="en-US" sz="1600" dirty="0" smtClean="0"/>
              <a:t>would benefit </a:t>
            </a:r>
            <a:r>
              <a:rPr lang="en-US" sz="1600" dirty="0"/>
              <a:t>the </a:t>
            </a:r>
            <a:r>
              <a:rPr lang="en-US" sz="1600" dirty="0" smtClean="0"/>
              <a:t>IP community by enabling the USPTO to:</a:t>
            </a:r>
            <a:endParaRPr lang="en-US" sz="1600" dirty="0"/>
          </a:p>
          <a:p>
            <a:pPr lvl="1">
              <a:buFont typeface="Arial" panose="020B0604020202020204" pitchFamily="34" charset="0"/>
              <a:buChar char="•"/>
            </a:pPr>
            <a:r>
              <a:rPr lang="en-US" sz="1600" dirty="0" smtClean="0"/>
              <a:t>Continue to look for ways to improve prior art search and consistency of examination</a:t>
            </a:r>
          </a:p>
          <a:p>
            <a:pPr lvl="1">
              <a:buFont typeface="Arial" panose="020B0604020202020204" pitchFamily="34" charset="0"/>
              <a:buChar char="•"/>
            </a:pPr>
            <a:r>
              <a:rPr lang="en-US" sz="1600" dirty="0" smtClean="0"/>
              <a:t>Reach optimal examination times that will facilitate bringing valuable patent assets to market faster, and reducing congestion for all other applicants</a:t>
            </a:r>
          </a:p>
          <a:p>
            <a:pPr lvl="1">
              <a:buFont typeface="Arial" panose="020B0604020202020204" pitchFamily="34" charset="0"/>
              <a:buChar char="•"/>
            </a:pPr>
            <a:r>
              <a:rPr lang="en-US" sz="1600" dirty="0" smtClean="0"/>
              <a:t>Provide more patent </a:t>
            </a:r>
            <a:r>
              <a:rPr lang="en-US" sz="1600" dirty="0"/>
              <a:t>prosecution options to enhance applicant choice and </a:t>
            </a:r>
            <a:r>
              <a:rPr lang="en-US" sz="1600" dirty="0" smtClean="0"/>
              <a:t>agency efficiency</a:t>
            </a:r>
          </a:p>
          <a:p>
            <a:pPr lvl="1">
              <a:buFont typeface="Arial" panose="020B0604020202020204" pitchFamily="34" charset="0"/>
              <a:buChar char="•"/>
            </a:pPr>
            <a:r>
              <a:rPr lang="en-US" sz="1600" dirty="0" smtClean="0"/>
              <a:t>Align PTAB fees with cost while maintaining high quality and efficient proceedings</a:t>
            </a:r>
          </a:p>
          <a:p>
            <a:pPr lvl="1">
              <a:buFont typeface="Arial" panose="020B0604020202020204" pitchFamily="34" charset="0"/>
              <a:buChar char="•"/>
            </a:pPr>
            <a:r>
              <a:rPr lang="en-US" sz="1600" dirty="0" smtClean="0"/>
              <a:t>Modernize patent IT systems </a:t>
            </a:r>
            <a:r>
              <a:rPr lang="en-US" sz="1600" dirty="0"/>
              <a:t>to increase efficiencies by providing a uniform platform for conducting business with the Office, including registering, entering, and updating information, and paying </a:t>
            </a:r>
            <a:r>
              <a:rPr lang="en-US" sz="1600" dirty="0" smtClean="0"/>
              <a:t>fees</a:t>
            </a:r>
            <a:endParaRPr lang="en-US" sz="1600" dirty="0"/>
          </a:p>
          <a:p>
            <a:pPr lvl="1">
              <a:buFont typeface="Arial" panose="020B0604020202020204" pitchFamily="34" charset="0"/>
              <a:buChar char="•"/>
            </a:pPr>
            <a:r>
              <a:rPr lang="en-US" sz="1600" dirty="0" smtClean="0"/>
              <a:t>Stabilize </a:t>
            </a:r>
            <a:r>
              <a:rPr lang="en-US" sz="1600" dirty="0"/>
              <a:t>USPTO operations to deliver quality patent examinations </a:t>
            </a:r>
            <a:r>
              <a:rPr lang="en-US" sz="1600"/>
              <a:t>and </a:t>
            </a:r>
            <a:r>
              <a:rPr lang="en-US" sz="1600" smtClean="0"/>
              <a:t>minimize </a:t>
            </a:r>
            <a:r>
              <a:rPr lang="en-US" sz="1600" dirty="0" smtClean="0"/>
              <a:t>future </a:t>
            </a:r>
            <a:r>
              <a:rPr lang="en-US" sz="1600" dirty="0"/>
              <a:t>patent application backlogs, even in times of financial </a:t>
            </a:r>
            <a:r>
              <a:rPr lang="en-US" sz="1600" dirty="0" smtClean="0"/>
              <a:t>fluctuations</a:t>
            </a:r>
          </a:p>
        </p:txBody>
      </p:sp>
      <p:sp>
        <p:nvSpPr>
          <p:cNvPr id="3" name="Slide Number Placeholder 2"/>
          <p:cNvSpPr>
            <a:spLocks noGrp="1"/>
          </p:cNvSpPr>
          <p:nvPr>
            <p:ph type="sldNum" sz="quarter" idx="12"/>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1474536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2643059"/>
            <a:ext cx="8229598" cy="468645"/>
          </a:xfrm>
        </p:spPr>
        <p:txBody>
          <a:bodyPr>
            <a:noAutofit/>
          </a:bodyPr>
          <a:lstStyle/>
          <a:p>
            <a:pPr lvl="1" algn="ctr" defTabSz="457200" rtl="0">
              <a:spcBef>
                <a:spcPct val="0"/>
              </a:spcBef>
            </a:pPr>
            <a:r>
              <a:rPr lang="en-US" sz="2400" b="1" dirty="0" smtClean="0">
                <a:latin typeface="+mn-lt"/>
              </a:rPr>
              <a:t>Projected Outcome of Proposed Fee Structure</a:t>
            </a:r>
          </a:p>
        </p:txBody>
      </p:sp>
      <p:sp>
        <p:nvSpPr>
          <p:cNvPr id="3" name="Slide Number Placeholder 2"/>
          <p:cNvSpPr>
            <a:spLocks noGrp="1"/>
          </p:cNvSpPr>
          <p:nvPr>
            <p:ph type="sldNum" sz="quarter" idx="12"/>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333793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Aggregate Cost-Revenue Balance</a:t>
            </a:r>
            <a:endParaRPr lang="en-US" sz="2400" b="1" i="1" dirty="0">
              <a:latin typeface="+mn-lt"/>
            </a:endParaRPr>
          </a:p>
        </p:txBody>
      </p:sp>
      <p:sp>
        <p:nvSpPr>
          <p:cNvPr id="4" name="Content Placeholder 2"/>
          <p:cNvSpPr>
            <a:spLocks noGrp="1"/>
          </p:cNvSpPr>
          <p:nvPr>
            <p:ph idx="1"/>
          </p:nvPr>
        </p:nvSpPr>
        <p:spPr>
          <a:xfrm>
            <a:off x="457198" y="944880"/>
            <a:ext cx="8229600" cy="4427220"/>
          </a:xfrm>
        </p:spPr>
        <p:txBody>
          <a:bodyPr>
            <a:normAutofit/>
          </a:bodyPr>
          <a:lstStyle/>
          <a:p>
            <a:pPr>
              <a:buFont typeface="Arial" panose="020B0604020202020204" pitchFamily="34" charset="0"/>
              <a:buChar char="•"/>
            </a:pPr>
            <a:r>
              <a:rPr lang="en-US" sz="1600" dirty="0" smtClean="0">
                <a:latin typeface="+mn-lt"/>
              </a:rPr>
              <a:t>The biennial fee review has resulted in the </a:t>
            </a:r>
            <a:r>
              <a:rPr lang="en-US" sz="1600" dirty="0">
                <a:latin typeface="+mn-lt"/>
              </a:rPr>
              <a:t>proposed fee </a:t>
            </a:r>
            <a:r>
              <a:rPr lang="en-US" sz="1600" dirty="0" smtClean="0">
                <a:latin typeface="+mn-lt"/>
              </a:rPr>
              <a:t>schedule addressed in this briefing.  Under this proposed schedule, targeted fees would be adjusted, as well as patent fee revenue </a:t>
            </a:r>
            <a:r>
              <a:rPr lang="en-US" sz="1600" dirty="0">
                <a:latin typeface="+mn-lt"/>
              </a:rPr>
              <a:t>[</a:t>
            </a:r>
            <a:r>
              <a:rPr lang="en-US" sz="1600" i="1" dirty="0">
                <a:latin typeface="+mn-lt"/>
              </a:rPr>
              <a:t>see Appendix F </a:t>
            </a:r>
            <a:r>
              <a:rPr lang="en-US" sz="1600" dirty="0">
                <a:latin typeface="+mn-lt"/>
              </a:rPr>
              <a:t>and</a:t>
            </a:r>
            <a:r>
              <a:rPr lang="en-US" sz="1600" i="1" dirty="0">
                <a:latin typeface="+mn-lt"/>
              </a:rPr>
              <a:t> </a:t>
            </a:r>
            <a:r>
              <a:rPr lang="en-US" sz="1600" i="1" dirty="0" smtClean="0">
                <a:latin typeface="+mn-lt"/>
              </a:rPr>
              <a:t>Table of Proposed Fee Adjustments </a:t>
            </a:r>
            <a:r>
              <a:rPr lang="en-US" sz="1600" i="1" dirty="0">
                <a:latin typeface="+mn-lt"/>
              </a:rPr>
              <a:t>for details</a:t>
            </a:r>
            <a:r>
              <a:rPr lang="en-US" sz="1600" dirty="0" smtClean="0">
                <a:latin typeface="+mn-lt"/>
              </a:rPr>
              <a:t>]. </a:t>
            </a:r>
          </a:p>
          <a:p>
            <a:pPr>
              <a:buFont typeface="Courier New" panose="02070309020205020404" pitchFamily="49" charset="0"/>
              <a:buChar char="o"/>
            </a:pPr>
            <a:endParaRPr lang="en-US" sz="1600" dirty="0">
              <a:latin typeface="+mn-lt"/>
            </a:endParaRPr>
          </a:p>
          <a:p>
            <a:pPr>
              <a:buFont typeface="Arial" panose="020B0604020202020204" pitchFamily="34" charset="0"/>
              <a:buChar char="•"/>
            </a:pPr>
            <a:r>
              <a:rPr lang="en-US" sz="1600" dirty="0" smtClean="0">
                <a:latin typeface="+mn-lt"/>
              </a:rPr>
              <a:t>To ensure the USPTO’s core operations are shielded from financial shock, the USPTO has identified an optimal operating reserve balance that it wishes to maintain, and a minimum, or lower bound, operating reserve size in which the USPTO will operate while building the operating reserve to the optimal level [</a:t>
            </a:r>
            <a:r>
              <a:rPr lang="en-US" sz="1600" i="1" dirty="0" smtClean="0">
                <a:latin typeface="+mn-lt"/>
              </a:rPr>
              <a:t>see </a:t>
            </a:r>
            <a:r>
              <a:rPr lang="en-US" sz="1600" i="1" dirty="0">
                <a:latin typeface="+mn-lt"/>
              </a:rPr>
              <a:t>Appendix J for details</a:t>
            </a:r>
            <a:r>
              <a:rPr lang="en-US" sz="1600" dirty="0" smtClean="0">
                <a:latin typeface="+mn-lt"/>
              </a:rPr>
              <a:t>].</a:t>
            </a:r>
          </a:p>
          <a:p>
            <a:pPr>
              <a:buFont typeface="Arial" panose="020B0604020202020204" pitchFamily="34" charset="0"/>
              <a:buChar char="•"/>
            </a:pPr>
            <a:endParaRPr lang="en-US" sz="1600" dirty="0">
              <a:latin typeface="+mn-lt"/>
            </a:endParaRPr>
          </a:p>
          <a:p>
            <a:pPr>
              <a:buFont typeface="Arial" panose="020B0604020202020204" pitchFamily="34" charset="0"/>
              <a:buChar char="•"/>
            </a:pPr>
            <a:r>
              <a:rPr lang="en-US" sz="1600" dirty="0" smtClean="0">
                <a:latin typeface="+mn-lt"/>
              </a:rPr>
              <a:t>The FY 2020 President’s Budget will provide the five year outlook of aggregated estimated resource needs, </a:t>
            </a:r>
            <a:r>
              <a:rPr lang="en-US" sz="1600" dirty="0"/>
              <a:t>revenues </a:t>
            </a:r>
            <a:r>
              <a:rPr lang="en-US" sz="1600" dirty="0" smtClean="0"/>
              <a:t>and </a:t>
            </a:r>
            <a:r>
              <a:rPr lang="en-US" sz="1600" dirty="0" smtClean="0">
                <a:latin typeface="+mn-lt"/>
              </a:rPr>
              <a:t>operating reserve levels.</a:t>
            </a:r>
            <a:endParaRPr lang="en-US" sz="1600" dirty="0">
              <a:latin typeface="+mn-lt"/>
            </a:endParaRPr>
          </a:p>
          <a:p>
            <a:pPr lvl="1">
              <a:buFont typeface="Arial" panose="020B0604020202020204" pitchFamily="34" charset="0"/>
              <a:buChar char="•"/>
            </a:pPr>
            <a:endParaRPr lang="en-US" sz="1500" dirty="0">
              <a:latin typeface="+mn-lt"/>
            </a:endParaRPr>
          </a:p>
          <a:p>
            <a:pPr marL="457200" lvl="1" indent="0">
              <a:buNone/>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3333735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C3E461E62D2F4A8AC5F08F3E4468D5" ma:contentTypeVersion="0" ma:contentTypeDescription="Create a new document." ma:contentTypeScope="" ma:versionID="de310b02eead8d9ba4f3f7e0d3248d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755427-F48A-41AF-BD41-81E91A395B51}">
  <ds:schemaRefs>
    <ds:schemaRef ds:uri="http://purl.org/dc/term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B26722-4EE5-4725-B5D7-7F9021C52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7B8C586-CF91-4579-ABD1-D4D466AD3D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12479</TotalTime>
  <Words>4237</Words>
  <Application>Microsoft Office PowerPoint</Application>
  <PresentationFormat>On-screen Show (16:10)</PresentationFormat>
  <Paragraphs>358</Paragraphs>
  <Slides>39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Unicode MS</vt:lpstr>
      <vt:lpstr>Courier New</vt:lpstr>
      <vt:lpstr>Segoe UI</vt:lpstr>
      <vt:lpstr>Wingdings</vt:lpstr>
      <vt:lpstr>FAB - Group 1 -TTAB 4.28.15</vt:lpstr>
      <vt:lpstr>   </vt:lpstr>
      <vt:lpstr>Overview</vt:lpstr>
      <vt:lpstr>Overview (cont.)</vt:lpstr>
      <vt:lpstr>FY 2017 Biennial Fee Review</vt:lpstr>
      <vt:lpstr>Investing in the Future</vt:lpstr>
      <vt:lpstr>Investing in the Future (cont.)</vt:lpstr>
      <vt:lpstr>Benefits For Stakeholders</vt:lpstr>
      <vt:lpstr>Projected Outcome of Proposed Fee Structure</vt:lpstr>
      <vt:lpstr>Aggregate Cost-Revenue Balance</vt:lpstr>
      <vt:lpstr>Impact of Proposed Fee Schedule on Operating Reserve</vt:lpstr>
      <vt:lpstr>Impact of Maintaining Current Fee Schedule</vt:lpstr>
      <vt:lpstr>Proposed Fee Structure </vt:lpstr>
      <vt:lpstr>Fee Structure Considerations</vt:lpstr>
      <vt:lpstr>Fee Structure Considerations (cont.)</vt:lpstr>
      <vt:lpstr>Rulemaking Timeline Considerations</vt:lpstr>
      <vt:lpstr>Proposed Fee Structure Changes</vt:lpstr>
      <vt:lpstr>Proposed Fee Structure for a Basic Patent –  Compared to Current</vt:lpstr>
      <vt:lpstr>Proposed Fee Structure for Maintaining a Patent –  Compared to Current</vt:lpstr>
      <vt:lpstr>Proposed Fee Structure for IPRs –  Compared to Current</vt:lpstr>
      <vt:lpstr>Proposed Fee Structure for PGRs/CBMs –  Compared to Current</vt:lpstr>
      <vt:lpstr>Proposed Fee Structure for Non-DOCX Filing Surcharge –  Compared to Current</vt:lpstr>
      <vt:lpstr>Proposed Fee Structure for Maintenance Fee Surcharge Late Payment within Six Months –  Compared to Current</vt:lpstr>
      <vt:lpstr>Proposed Fee Structure for Request for Expedited Examination of a Design Application Fee–  Compared to Current</vt:lpstr>
      <vt:lpstr>Proposed Fee Structure for Annual Active Patent Practitioner Fee</vt:lpstr>
      <vt:lpstr>How Continuing Legal Education (CLE) Certification Discount Works </vt:lpstr>
      <vt:lpstr>Benefit to Practitioners Who Certify Completion of Voluntary Continuing Legal Education (CLE)</vt:lpstr>
      <vt:lpstr>IT Aspect of the Office of Enrollment and Discipline Fees</vt:lpstr>
      <vt:lpstr>Proposed Fee Structure for Pro Hac Vice Administration</vt:lpstr>
      <vt:lpstr>Proposed Fee Structure for Select Patent Services–  Compared to Current </vt:lpstr>
      <vt:lpstr>Example of Proposed Fee Structure for Across the Board increase, Extension of Time – Compared to Current</vt:lpstr>
      <vt:lpstr>Benefits of Proposed Fee Structure</vt:lpstr>
      <vt:lpstr>Benefits of Proposed Fee Structure (cont.)</vt:lpstr>
      <vt:lpstr>Benefits of Proposed Fee Structure (cont.)</vt:lpstr>
      <vt:lpstr>Conclusion</vt:lpstr>
      <vt:lpstr>Summary</vt:lpstr>
      <vt:lpstr>Path Forward</vt:lpstr>
      <vt:lpstr>Path Forward</vt:lpstr>
      <vt:lpstr>Additional Information</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Stagnaro, Melissa</cp:lastModifiedBy>
  <cp:revision>628</cp:revision>
  <cp:lastPrinted>2018-08-02T13:45:34Z</cp:lastPrinted>
  <dcterms:created xsi:type="dcterms:W3CDTF">2015-04-28T14:14:46Z</dcterms:created>
  <dcterms:modified xsi:type="dcterms:W3CDTF">2018-08-06T17:36:20Z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0x010100D9C3E461E62D2F4A8AC5F08F3E4468D5</vt:lpwstr>
  </property>
</Properties>
</file>