
<file path=[Content_Types].xml><?xml version="1.0" encoding="utf-8"?>
<Types xmlns="http://schemas.openxmlformats.org/package/2006/content-types">
  <Default Extension="xml" ContentType="application/xml"/>
  <Default Extension="jpg" ContentType="image/jpeg"/>
  <Default Extension="mp3" ContentType="audio/unknown"/>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5" r:id="rId2"/>
    <p:sldId id="256" r:id="rId3"/>
    <p:sldId id="257" r:id="rId4"/>
    <p:sldId id="258" r:id="rId5"/>
    <p:sldId id="259" r:id="rId6"/>
    <p:sldId id="260" r:id="rId7"/>
    <p:sldId id="261" r:id="rId8"/>
    <p:sldId id="262" r:id="rId9"/>
    <p:sldId id="272" r:id="rId10"/>
    <p:sldId id="263" r:id="rId11"/>
    <p:sldId id="273" r:id="rId12"/>
    <p:sldId id="264" r:id="rId13"/>
    <p:sldId id="27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29B"/>
    <a:srgbClr val="2B9BB8"/>
    <a:srgbClr val="159DB1"/>
    <a:srgbClr val="098899"/>
    <a:srgbClr val="B42043"/>
    <a:srgbClr val="77FFD1"/>
    <a:srgbClr val="FFF4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56" d="100"/>
          <a:sy n="156" d="100"/>
        </p:scale>
        <p:origin x="-186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bkgdP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a:solidFill>
                  <a:srgbClr val="B42043"/>
                </a:solidFill>
                <a:latin typeface="Helvetica"/>
                <a:cs typeface="Helvetic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5BE454-0938-1B42-BAAA-B2976DB13FCE}" type="datetimeFigureOut">
              <a:rPr lang="en-US" smtClean="0"/>
              <a:t>3/15/13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14673-5B2D-3348-BE13-F159C4A12BF8}" type="slidenum">
              <a:rPr lang="en-US" smtClean="0"/>
              <a:t>‹#›</a:t>
            </a:fld>
            <a:endParaRPr lang="en-US"/>
          </a:p>
        </p:txBody>
      </p:sp>
    </p:spTree>
    <p:extLst>
      <p:ext uri="{BB962C8B-B14F-4D97-AF65-F5344CB8AC3E}">
        <p14:creationId xmlns:p14="http://schemas.microsoft.com/office/powerpoint/2010/main" val="790963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5BE454-0938-1B42-BAAA-B2976DB13FCE}" type="datetimeFigureOut">
              <a:rPr lang="en-US" smtClean="0"/>
              <a:t>3/15/13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14673-5B2D-3348-BE13-F159C4A12BF8}" type="slidenum">
              <a:rPr lang="en-US" smtClean="0"/>
              <a:t>‹#›</a:t>
            </a:fld>
            <a:endParaRPr lang="en-US"/>
          </a:p>
        </p:txBody>
      </p:sp>
    </p:spTree>
    <p:extLst>
      <p:ext uri="{BB962C8B-B14F-4D97-AF65-F5344CB8AC3E}">
        <p14:creationId xmlns:p14="http://schemas.microsoft.com/office/powerpoint/2010/main" val="1206697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5BE454-0938-1B42-BAAA-B2976DB13FCE}" type="datetimeFigureOut">
              <a:rPr lang="en-US" smtClean="0"/>
              <a:t>3/15/13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14673-5B2D-3348-BE13-F159C4A12BF8}" type="slidenum">
              <a:rPr lang="en-US" smtClean="0"/>
              <a:t>‹#›</a:t>
            </a:fld>
            <a:endParaRPr lang="en-US"/>
          </a:p>
        </p:txBody>
      </p:sp>
    </p:spTree>
    <p:extLst>
      <p:ext uri="{BB962C8B-B14F-4D97-AF65-F5344CB8AC3E}">
        <p14:creationId xmlns:p14="http://schemas.microsoft.com/office/powerpoint/2010/main" val="3863068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bkgdP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b="1">
                <a:solidFill>
                  <a:srgbClr val="01A29B"/>
                </a:solidFill>
                <a:latin typeface="Helvetica"/>
                <a:cs typeface="Helvetica"/>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Helvetica"/>
                <a:cs typeface="Helvetica"/>
              </a:defRPr>
            </a:lvl1pPr>
            <a:lvl2pPr>
              <a:defRPr>
                <a:solidFill>
                  <a:schemeClr val="tx1"/>
                </a:solidFill>
                <a:latin typeface="Helvetica"/>
                <a:cs typeface="Helvetica"/>
              </a:defRPr>
            </a:lvl2pPr>
            <a:lvl3pPr>
              <a:defRPr>
                <a:solidFill>
                  <a:schemeClr val="tx1"/>
                </a:solidFill>
                <a:latin typeface="Helvetica"/>
                <a:cs typeface="Helvetica"/>
              </a:defRPr>
            </a:lvl3pPr>
            <a:lvl4pPr>
              <a:defRPr>
                <a:solidFill>
                  <a:schemeClr val="tx1"/>
                </a:solidFill>
                <a:latin typeface="Helvetica"/>
                <a:cs typeface="Helvetica"/>
              </a:defRPr>
            </a:lvl4pPr>
            <a:lvl5pPr>
              <a:defRPr>
                <a:solidFill>
                  <a:schemeClr val="tx1"/>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85BE454-0938-1B42-BAAA-B2976DB13FCE}" type="datetimeFigureOut">
              <a:rPr lang="en-US" smtClean="0"/>
              <a:t>3/15/13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14673-5B2D-3348-BE13-F159C4A12BF8}" type="slidenum">
              <a:rPr lang="en-US" smtClean="0"/>
              <a:t>‹#›</a:t>
            </a:fld>
            <a:endParaRPr lang="en-US"/>
          </a:p>
        </p:txBody>
      </p:sp>
    </p:spTree>
    <p:extLst>
      <p:ext uri="{BB962C8B-B14F-4D97-AF65-F5344CB8AC3E}">
        <p14:creationId xmlns:p14="http://schemas.microsoft.com/office/powerpoint/2010/main" val="4190169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5BE454-0938-1B42-BAAA-B2976DB13FCE}" type="datetimeFigureOut">
              <a:rPr lang="en-US" smtClean="0"/>
              <a:t>3/15/13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14673-5B2D-3348-BE13-F159C4A12BF8}" type="slidenum">
              <a:rPr lang="en-US" smtClean="0"/>
              <a:t>‹#›</a:t>
            </a:fld>
            <a:endParaRPr lang="en-US"/>
          </a:p>
        </p:txBody>
      </p:sp>
    </p:spTree>
    <p:extLst>
      <p:ext uri="{BB962C8B-B14F-4D97-AF65-F5344CB8AC3E}">
        <p14:creationId xmlns:p14="http://schemas.microsoft.com/office/powerpoint/2010/main" val="280860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5BE454-0938-1B42-BAAA-B2976DB13FCE}" type="datetimeFigureOut">
              <a:rPr lang="en-US" smtClean="0"/>
              <a:t>3/15/13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14673-5B2D-3348-BE13-F159C4A12BF8}" type="slidenum">
              <a:rPr lang="en-US" smtClean="0"/>
              <a:t>‹#›</a:t>
            </a:fld>
            <a:endParaRPr lang="en-US"/>
          </a:p>
        </p:txBody>
      </p:sp>
    </p:spTree>
    <p:extLst>
      <p:ext uri="{BB962C8B-B14F-4D97-AF65-F5344CB8AC3E}">
        <p14:creationId xmlns:p14="http://schemas.microsoft.com/office/powerpoint/2010/main" val="2736749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5BE454-0938-1B42-BAAA-B2976DB13FCE}" type="datetimeFigureOut">
              <a:rPr lang="en-US" smtClean="0"/>
              <a:t>3/15/13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414673-5B2D-3348-BE13-F159C4A12BF8}" type="slidenum">
              <a:rPr lang="en-US" smtClean="0"/>
              <a:t>‹#›</a:t>
            </a:fld>
            <a:endParaRPr lang="en-US"/>
          </a:p>
        </p:txBody>
      </p:sp>
    </p:spTree>
    <p:extLst>
      <p:ext uri="{BB962C8B-B14F-4D97-AF65-F5344CB8AC3E}">
        <p14:creationId xmlns:p14="http://schemas.microsoft.com/office/powerpoint/2010/main" val="952871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5BE454-0938-1B42-BAAA-B2976DB13FCE}" type="datetimeFigureOut">
              <a:rPr lang="en-US" smtClean="0"/>
              <a:t>3/15/13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414673-5B2D-3348-BE13-F159C4A12BF8}" type="slidenum">
              <a:rPr lang="en-US" smtClean="0"/>
              <a:t>‹#›</a:t>
            </a:fld>
            <a:endParaRPr lang="en-US"/>
          </a:p>
        </p:txBody>
      </p:sp>
    </p:spTree>
    <p:extLst>
      <p:ext uri="{BB962C8B-B14F-4D97-AF65-F5344CB8AC3E}">
        <p14:creationId xmlns:p14="http://schemas.microsoft.com/office/powerpoint/2010/main" val="185446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BE454-0938-1B42-BAAA-B2976DB13FCE}" type="datetimeFigureOut">
              <a:rPr lang="en-US" smtClean="0"/>
              <a:t>3/15/13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414673-5B2D-3348-BE13-F159C4A12BF8}" type="slidenum">
              <a:rPr lang="en-US" smtClean="0"/>
              <a:t>‹#›</a:t>
            </a:fld>
            <a:endParaRPr lang="en-US"/>
          </a:p>
        </p:txBody>
      </p:sp>
    </p:spTree>
    <p:extLst>
      <p:ext uri="{BB962C8B-B14F-4D97-AF65-F5344CB8AC3E}">
        <p14:creationId xmlns:p14="http://schemas.microsoft.com/office/powerpoint/2010/main" val="106249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5BE454-0938-1B42-BAAA-B2976DB13FCE}" type="datetimeFigureOut">
              <a:rPr lang="en-US" smtClean="0"/>
              <a:t>3/15/13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14673-5B2D-3348-BE13-F159C4A12BF8}" type="slidenum">
              <a:rPr lang="en-US" smtClean="0"/>
              <a:t>‹#›</a:t>
            </a:fld>
            <a:endParaRPr lang="en-US"/>
          </a:p>
        </p:txBody>
      </p:sp>
    </p:spTree>
    <p:extLst>
      <p:ext uri="{BB962C8B-B14F-4D97-AF65-F5344CB8AC3E}">
        <p14:creationId xmlns:p14="http://schemas.microsoft.com/office/powerpoint/2010/main" val="4035754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5BE454-0938-1B42-BAAA-B2976DB13FCE}" type="datetimeFigureOut">
              <a:rPr lang="en-US" smtClean="0"/>
              <a:t>3/15/13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14673-5B2D-3348-BE13-F159C4A12BF8}" type="slidenum">
              <a:rPr lang="en-US" smtClean="0"/>
              <a:t>‹#›</a:t>
            </a:fld>
            <a:endParaRPr lang="en-US"/>
          </a:p>
        </p:txBody>
      </p:sp>
    </p:spTree>
    <p:extLst>
      <p:ext uri="{BB962C8B-B14F-4D97-AF65-F5344CB8AC3E}">
        <p14:creationId xmlns:p14="http://schemas.microsoft.com/office/powerpoint/2010/main" val="23563321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5BE454-0938-1B42-BAAA-B2976DB13FCE}" type="datetimeFigureOut">
              <a:rPr lang="en-US" smtClean="0"/>
              <a:t>3/15/13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414673-5B2D-3348-BE13-F159C4A12BF8}" type="slidenum">
              <a:rPr lang="en-US" smtClean="0"/>
              <a:t>‹#›</a:t>
            </a:fld>
            <a:endParaRPr lang="en-US"/>
          </a:p>
        </p:txBody>
      </p:sp>
    </p:spTree>
    <p:extLst>
      <p:ext uri="{BB962C8B-B14F-4D97-AF65-F5344CB8AC3E}">
        <p14:creationId xmlns:p14="http://schemas.microsoft.com/office/powerpoint/2010/main" val="3269901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9.mp3"/><Relationship Id="rId2" Type="http://schemas.openxmlformats.org/officeDocument/2006/relationships/audio" Target="../media/media9.mp3"/></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10.mp3"/><Relationship Id="rId2" Type="http://schemas.openxmlformats.org/officeDocument/2006/relationships/audio" Target="../media/media10.mp3"/></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11.mp3"/><Relationship Id="rId2" Type="http://schemas.openxmlformats.org/officeDocument/2006/relationships/audio" Target="../media/media11.mp3"/></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12.mp3"/><Relationship Id="rId2" Type="http://schemas.openxmlformats.org/officeDocument/2006/relationships/audio" Target="../media/media12.mp3"/></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2.mp3"/><Relationship Id="rId2" Type="http://schemas.openxmlformats.org/officeDocument/2006/relationships/audio" Target="../media/media2.mp3"/></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3.mp3"/><Relationship Id="rId2" Type="http://schemas.openxmlformats.org/officeDocument/2006/relationships/audio" Target="../media/media3.mp3"/></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4.mp3"/><Relationship Id="rId2" Type="http://schemas.openxmlformats.org/officeDocument/2006/relationships/audio" Target="../media/media4.mp3"/></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5.mp3"/><Relationship Id="rId2" Type="http://schemas.openxmlformats.org/officeDocument/2006/relationships/audio" Target="../media/media5.mp3"/></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6.mp3"/><Relationship Id="rId2" Type="http://schemas.openxmlformats.org/officeDocument/2006/relationships/audio" Target="../media/media6.mp3"/></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7.mp3"/><Relationship Id="rId2" Type="http://schemas.openxmlformats.org/officeDocument/2006/relationships/audio" Target="../media/media7.mp3"/></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8.mp3"/><Relationship Id="rId2" Type="http://schemas.openxmlformats.org/officeDocument/2006/relationships/audio" Target="../media/media8.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b="1" dirty="0" smtClean="0"/>
              <a:t>Disclaimer:</a:t>
            </a:r>
          </a:p>
          <a:p>
            <a:pPr marL="0" indent="0" algn="ctr">
              <a:buNone/>
            </a:pPr>
            <a:r>
              <a:rPr lang="en-US" b="1" dirty="0" smtClean="0"/>
              <a:t>The information </a:t>
            </a:r>
            <a:r>
              <a:rPr lang="en-US" b="1" dirty="0"/>
              <a:t>provided by the USPTO </a:t>
            </a:r>
            <a:r>
              <a:rPr lang="en-US" b="1" dirty="0" smtClean="0"/>
              <a:t>is meant as an </a:t>
            </a:r>
            <a:r>
              <a:rPr lang="en-US" b="1" dirty="0"/>
              <a:t>educational resource only and should not be construed as legal advice or written law</a:t>
            </a:r>
            <a:r>
              <a:rPr lang="en-US" dirty="0"/>
              <a:t> </a:t>
            </a:r>
          </a:p>
        </p:txBody>
      </p:sp>
    </p:spTree>
    <p:extLst>
      <p:ext uri="{BB962C8B-B14F-4D97-AF65-F5344CB8AC3E}">
        <p14:creationId xmlns:p14="http://schemas.microsoft.com/office/powerpoint/2010/main" val="2010383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down of law</a:t>
            </a:r>
            <a:endParaRPr lang="en-US" dirty="0"/>
          </a:p>
        </p:txBody>
      </p:sp>
      <p:sp>
        <p:nvSpPr>
          <p:cNvPr id="3" name="Content Placeholder 2"/>
          <p:cNvSpPr>
            <a:spLocks noGrp="1"/>
          </p:cNvSpPr>
          <p:nvPr>
            <p:ph idx="1"/>
          </p:nvPr>
        </p:nvSpPr>
        <p:spPr>
          <a:xfrm>
            <a:off x="457200" y="1310114"/>
            <a:ext cx="8073907" cy="4816050"/>
          </a:xfrm>
        </p:spPr>
        <p:txBody>
          <a:bodyPr>
            <a:normAutofit/>
          </a:bodyPr>
          <a:lstStyle/>
          <a:p>
            <a:r>
              <a:rPr lang="en-US" sz="2400" dirty="0"/>
              <a:t>Part </a:t>
            </a:r>
            <a:r>
              <a:rPr lang="en-US" sz="2400" dirty="0" smtClean="0"/>
              <a:t>B</a:t>
            </a:r>
          </a:p>
          <a:p>
            <a:pPr lvl="1"/>
            <a:r>
              <a:rPr lang="en-US" sz="2000" dirty="0" smtClean="0"/>
              <a:t>A </a:t>
            </a:r>
            <a:r>
              <a:rPr lang="en-US" sz="2000" dirty="0"/>
              <a:t>disclosure of subject matter will not be considered prior art if the subject matter has already been publicly disclosed by the inventor, a joint inventor or another who obtained the subject matter directly or indirectly from the inventor or joint </a:t>
            </a:r>
            <a:r>
              <a:rPr lang="en-US" sz="2000" dirty="0" smtClean="0"/>
              <a:t>inventor</a:t>
            </a:r>
          </a:p>
          <a:p>
            <a:r>
              <a:rPr lang="en-US" sz="2400" dirty="0"/>
              <a:t>S</a:t>
            </a:r>
            <a:r>
              <a:rPr lang="en-US" sz="2400" dirty="0" smtClean="0"/>
              <a:t>ubject </a:t>
            </a:r>
            <a:r>
              <a:rPr lang="en-US" sz="2400" dirty="0"/>
              <a:t>matter has been publicly disclosed by an inventor, any additional disclosures of the subject matter previously disclosed by an inventor made within the 1-year grace period will not be considered prior </a:t>
            </a:r>
            <a:r>
              <a:rPr lang="en-US" sz="2400" dirty="0" smtClean="0"/>
              <a:t>art</a:t>
            </a:r>
            <a:endParaRPr lang="en-US" sz="2400" dirty="0"/>
          </a:p>
        </p:txBody>
      </p:sp>
      <p:pic>
        <p:nvPicPr>
          <p:cNvPr id="4" name="AIA 2 01_09.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718307" y="5441889"/>
            <a:ext cx="812800" cy="812800"/>
          </a:xfrm>
          <a:prstGeom prst="rect">
            <a:avLst/>
          </a:prstGeom>
        </p:spPr>
      </p:pic>
    </p:spTree>
    <p:extLst>
      <p:ext uri="{BB962C8B-B14F-4D97-AF65-F5344CB8AC3E}">
        <p14:creationId xmlns:p14="http://schemas.microsoft.com/office/powerpoint/2010/main" val="3210417067"/>
      </p:ext>
    </p:extLst>
  </p:cSld>
  <p:clrMapOvr>
    <a:masterClrMapping/>
  </p:clrMapOvr>
  <mc:AlternateContent xmlns:mc="http://schemas.openxmlformats.org/markup-compatibility/2006" xmlns:p14="http://schemas.microsoft.com/office/powerpoint/2010/main">
    <mc:Choice Requires="p14">
      <p:transition spd="slow" p14:dur="2000" advTm="36980"/>
    </mc:Choice>
    <mc:Fallback xmlns="">
      <p:transition xmlns:p14="http://schemas.microsoft.com/office/powerpoint/2010/main" spd="slow" advTm="3698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5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0" objId="4"/>
        <p14:stopEvt time="36602" objId="4"/>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down of law</a:t>
            </a:r>
            <a:endParaRPr lang="en-US" dirty="0"/>
          </a:p>
        </p:txBody>
      </p:sp>
      <p:sp>
        <p:nvSpPr>
          <p:cNvPr id="3" name="Content Placeholder 2"/>
          <p:cNvSpPr>
            <a:spLocks noGrp="1"/>
          </p:cNvSpPr>
          <p:nvPr>
            <p:ph idx="1"/>
          </p:nvPr>
        </p:nvSpPr>
        <p:spPr>
          <a:xfrm>
            <a:off x="457200" y="1519088"/>
            <a:ext cx="8229600" cy="4607076"/>
          </a:xfrm>
        </p:spPr>
        <p:txBody>
          <a:bodyPr>
            <a:normAutofit/>
          </a:bodyPr>
          <a:lstStyle/>
          <a:p>
            <a:r>
              <a:rPr lang="en-US" sz="2800" dirty="0"/>
              <a:t>E</a:t>
            </a:r>
            <a:r>
              <a:rPr lang="en-US" sz="2800" dirty="0" smtClean="0"/>
              <a:t>xceptions </a:t>
            </a:r>
            <a:r>
              <a:rPr lang="en-US" sz="2800" dirty="0"/>
              <a:t>to the </a:t>
            </a:r>
            <a:r>
              <a:rPr lang="en-US" sz="2800" dirty="0" smtClean="0"/>
              <a:t>exceptions</a:t>
            </a:r>
          </a:p>
          <a:p>
            <a:pPr lvl="1"/>
            <a:r>
              <a:rPr lang="en-US" sz="2400" dirty="0" smtClean="0"/>
              <a:t>some </a:t>
            </a:r>
            <a:r>
              <a:rPr lang="en-US" sz="2400" dirty="0"/>
              <a:t>documents that have a publication date later than the effective filing date may be used as </a:t>
            </a:r>
            <a:r>
              <a:rPr lang="en-US" sz="2400" dirty="0" smtClean="0"/>
              <a:t>evidence</a:t>
            </a:r>
          </a:p>
          <a:p>
            <a:pPr lvl="2"/>
            <a:r>
              <a:rPr lang="en-US" sz="1600" dirty="0" smtClean="0"/>
              <a:t>previous use</a:t>
            </a:r>
            <a:endParaRPr lang="en-US" sz="1600" dirty="0"/>
          </a:p>
          <a:p>
            <a:pPr lvl="2"/>
            <a:r>
              <a:rPr lang="en-US" sz="1600" dirty="0" smtClean="0"/>
              <a:t>sale activity</a:t>
            </a:r>
            <a:endParaRPr lang="en-US" sz="1600" dirty="0"/>
          </a:p>
          <a:p>
            <a:pPr lvl="2"/>
            <a:r>
              <a:rPr lang="en-US" sz="1600" dirty="0" smtClean="0"/>
              <a:t>other </a:t>
            </a:r>
            <a:r>
              <a:rPr lang="en-US" sz="1600" dirty="0"/>
              <a:t>availability of the claimed </a:t>
            </a:r>
            <a:r>
              <a:rPr lang="en-US" sz="1600" dirty="0" smtClean="0"/>
              <a:t>invention</a:t>
            </a:r>
            <a:endParaRPr lang="en-US" dirty="0"/>
          </a:p>
          <a:p>
            <a:pPr lvl="1"/>
            <a:r>
              <a:rPr lang="en-US" sz="2400" dirty="0" smtClean="0"/>
              <a:t>prior </a:t>
            </a:r>
            <a:r>
              <a:rPr lang="en-US" sz="2400" dirty="0"/>
              <a:t>art can name fewer persons as authors or inventors and still be considered exceptions to the novelty section if they meet the </a:t>
            </a:r>
            <a:r>
              <a:rPr lang="en-US" sz="2400" dirty="0" smtClean="0"/>
              <a:t>criteria</a:t>
            </a:r>
          </a:p>
          <a:p>
            <a:pPr lvl="1"/>
            <a:r>
              <a:rPr lang="en-US" sz="2400" dirty="0" smtClean="0"/>
              <a:t>prior </a:t>
            </a:r>
            <a:r>
              <a:rPr lang="en-US" sz="2400" dirty="0"/>
              <a:t>art cannot name inventors who do not appear on the filed application and be an </a:t>
            </a:r>
            <a:r>
              <a:rPr lang="en-US" sz="2400" dirty="0" smtClean="0"/>
              <a:t>exception</a:t>
            </a:r>
            <a:endParaRPr lang="en-US" sz="2400" dirty="0"/>
          </a:p>
        </p:txBody>
      </p:sp>
      <p:pic>
        <p:nvPicPr>
          <p:cNvPr id="4" name="AIA 2 01_10.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45022" y="5538338"/>
            <a:ext cx="812800" cy="812800"/>
          </a:xfrm>
          <a:prstGeom prst="rect">
            <a:avLst/>
          </a:prstGeom>
        </p:spPr>
      </p:pic>
    </p:spTree>
    <p:extLst>
      <p:ext uri="{BB962C8B-B14F-4D97-AF65-F5344CB8AC3E}">
        <p14:creationId xmlns:p14="http://schemas.microsoft.com/office/powerpoint/2010/main" val="627578109"/>
      </p:ext>
    </p:extLst>
  </p:cSld>
  <p:clrMapOvr>
    <a:masterClrMapping/>
  </p:clrMapOvr>
  <mc:AlternateContent xmlns:mc="http://schemas.openxmlformats.org/markup-compatibility/2006" xmlns:p14="http://schemas.microsoft.com/office/powerpoint/2010/main">
    <mc:Choice Requires="p14">
      <p:transition spd="slow" p14:dur="2000" advTm="39494"/>
    </mc:Choice>
    <mc:Fallback xmlns="">
      <p:transition xmlns:p14="http://schemas.microsoft.com/office/powerpoint/2010/main" spd="slow" advTm="3949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02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0" objId="4"/>
        <p14:stopEvt time="39108" objId="4"/>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904888"/>
            <a:ext cx="8229600" cy="4404552"/>
          </a:xfrm>
        </p:spPr>
        <p:txBody>
          <a:bodyPr>
            <a:normAutofit/>
          </a:bodyPr>
          <a:lstStyle/>
          <a:p>
            <a:r>
              <a:rPr lang="en-US" sz="2400" dirty="0"/>
              <a:t>D</a:t>
            </a:r>
            <a:r>
              <a:rPr lang="en-US" sz="2400" dirty="0" smtClean="0"/>
              <a:t>isclosures </a:t>
            </a:r>
            <a:r>
              <a:rPr lang="en-US" sz="2400" dirty="0"/>
              <a:t>of an inventors own work by the inventor or a third party that occurred during the grace period will not be considered prior art  </a:t>
            </a:r>
          </a:p>
          <a:p>
            <a:endParaRPr lang="en-US" sz="3600" dirty="0"/>
          </a:p>
        </p:txBody>
      </p:sp>
      <p:pic>
        <p:nvPicPr>
          <p:cNvPr id="4" name="AIA 2 01_1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155661" y="5496640"/>
            <a:ext cx="812800" cy="812800"/>
          </a:xfrm>
          <a:prstGeom prst="rect">
            <a:avLst/>
          </a:prstGeom>
        </p:spPr>
      </p:pic>
    </p:spTree>
    <p:extLst>
      <p:ext uri="{BB962C8B-B14F-4D97-AF65-F5344CB8AC3E}">
        <p14:creationId xmlns:p14="http://schemas.microsoft.com/office/powerpoint/2010/main" val="2265732409"/>
      </p:ext>
    </p:extLst>
  </p:cSld>
  <p:clrMapOvr>
    <a:masterClrMapping/>
  </p:clrMapOvr>
  <mc:AlternateContent xmlns:mc="http://schemas.openxmlformats.org/markup-compatibility/2006" xmlns:p14="http://schemas.microsoft.com/office/powerpoint/2010/main">
    <mc:Choice Requires="p14">
      <p:transition spd="slow" p14:dur="2000" advTm="11998"/>
    </mc:Choice>
    <mc:Fallback xmlns="">
      <p:transition xmlns:p14="http://schemas.microsoft.com/office/powerpoint/2010/main" spd="slow" advTm="1199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3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0" objId="4"/>
        <p14:stopEvt time="11388" objId="4"/>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Materials</a:t>
            </a:r>
            <a:endParaRPr lang="en-US" dirty="0"/>
          </a:p>
        </p:txBody>
      </p:sp>
      <p:sp>
        <p:nvSpPr>
          <p:cNvPr id="3" name="Content Placeholder 2"/>
          <p:cNvSpPr>
            <a:spLocks noGrp="1"/>
          </p:cNvSpPr>
          <p:nvPr>
            <p:ph idx="1"/>
          </p:nvPr>
        </p:nvSpPr>
        <p:spPr/>
        <p:txBody>
          <a:bodyPr/>
          <a:lstStyle/>
          <a:p>
            <a:r>
              <a:rPr lang="en-US" dirty="0" smtClean="0"/>
              <a:t>This is the second training slideshow for 35 USC 102</a:t>
            </a:r>
          </a:p>
          <a:p>
            <a:r>
              <a:rPr lang="en-US" dirty="0" smtClean="0"/>
              <a:t>Please view next PowerPoint training to learn about 35 USC 102(a)(2)</a:t>
            </a:r>
          </a:p>
        </p:txBody>
      </p:sp>
      <p:pic>
        <p:nvPicPr>
          <p:cNvPr id="4" name="AIA 2 01_1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375995" y="4557763"/>
            <a:ext cx="812800" cy="812800"/>
          </a:xfrm>
          <a:prstGeom prst="rect">
            <a:avLst/>
          </a:prstGeom>
        </p:spPr>
      </p:pic>
    </p:spTree>
    <p:extLst>
      <p:ext uri="{BB962C8B-B14F-4D97-AF65-F5344CB8AC3E}">
        <p14:creationId xmlns:p14="http://schemas.microsoft.com/office/powerpoint/2010/main" val="1420310595"/>
      </p:ext>
    </p:extLst>
  </p:cSld>
  <p:clrMapOvr>
    <a:masterClrMapping/>
  </p:clrMapOvr>
  <mc:AlternateContent xmlns:mc="http://schemas.openxmlformats.org/markup-compatibility/2006" xmlns:p14="http://schemas.microsoft.com/office/powerpoint/2010/main">
    <mc:Choice Requires="p14">
      <p:transition spd="slow" p14:dur="2000" advTm="10393"/>
    </mc:Choice>
    <mc:Fallback xmlns="">
      <p:transition xmlns:p14="http://schemas.microsoft.com/office/powerpoint/2010/main" spd="slow" advTm="1039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0" objId="4"/>
        <p14:stopEvt time="8631" objId="4"/>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5539"/>
            <a:ext cx="7772400" cy="1984912"/>
          </a:xfrm>
        </p:spPr>
        <p:txBody>
          <a:bodyPr>
            <a:normAutofit fontScale="90000"/>
          </a:bodyPr>
          <a:lstStyle/>
          <a:p>
            <a:r>
              <a:rPr lang="en-US" b="1" dirty="0"/>
              <a:t>35 USC 102</a:t>
            </a:r>
            <a:r>
              <a:rPr lang="en-US" b="1" dirty="0" smtClean="0"/>
              <a:t>(b): </a:t>
            </a:r>
            <a:r>
              <a:rPr lang="en-US" b="1" dirty="0"/>
              <a:t>Conditions for Patentability; novelty</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t>America Invents Act (AIA) changes to patent law</a:t>
            </a:r>
            <a:endParaRPr lang="en-US" dirty="0"/>
          </a:p>
        </p:txBody>
      </p:sp>
      <p:pic>
        <p:nvPicPr>
          <p:cNvPr id="4" name="AIA 2 01_0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66000" y="5048051"/>
            <a:ext cx="812800" cy="812800"/>
          </a:xfrm>
          <a:prstGeom prst="rect">
            <a:avLst/>
          </a:prstGeom>
        </p:spPr>
      </p:pic>
    </p:spTree>
    <p:extLst>
      <p:ext uri="{BB962C8B-B14F-4D97-AF65-F5344CB8AC3E}">
        <p14:creationId xmlns:p14="http://schemas.microsoft.com/office/powerpoint/2010/main" val="3600414381"/>
      </p:ext>
    </p:extLst>
  </p:cSld>
  <p:clrMapOvr>
    <a:masterClrMapping/>
  </p:clrMapOvr>
  <mc:AlternateContent xmlns:mc="http://schemas.openxmlformats.org/markup-compatibility/2006" xmlns:p14="http://schemas.microsoft.com/office/powerpoint/2010/main">
    <mc:Choice Requires="p14">
      <p:transition spd="slow" p14:dur="2000" advTm="15320"/>
    </mc:Choice>
    <mc:Fallback xmlns="">
      <p:transition xmlns:p14="http://schemas.microsoft.com/office/powerpoint/2010/main" spd="slow" advTm="1532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7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0" objId="4"/>
        <p14:stopEvt time="15320" objId="4"/>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600200"/>
            <a:ext cx="8304000" cy="4525963"/>
          </a:xfrm>
        </p:spPr>
        <p:txBody>
          <a:bodyPr/>
          <a:lstStyle/>
          <a:p>
            <a:r>
              <a:rPr lang="en-US" dirty="0" smtClean="0"/>
              <a:t>Recap of 35 USC 102 section (a), subsection 1</a:t>
            </a:r>
          </a:p>
          <a:p>
            <a:r>
              <a:rPr lang="en-US" dirty="0" smtClean="0"/>
              <a:t>Break down of </a:t>
            </a:r>
            <a:r>
              <a:rPr lang="en-US" sz="3600" b="1" dirty="0" smtClean="0"/>
              <a:t>35 USC 102 section (b), subsection 1</a:t>
            </a:r>
            <a:endParaRPr lang="en-US" b="1" dirty="0" smtClean="0"/>
          </a:p>
          <a:p>
            <a:r>
              <a:rPr lang="en-US" dirty="0" smtClean="0"/>
              <a:t>Summary</a:t>
            </a:r>
          </a:p>
          <a:p>
            <a:r>
              <a:rPr lang="en-US" dirty="0" smtClean="0"/>
              <a:t>Additional materials</a:t>
            </a:r>
          </a:p>
          <a:p>
            <a:endParaRPr lang="en-US" dirty="0"/>
          </a:p>
        </p:txBody>
      </p:sp>
      <p:pic>
        <p:nvPicPr>
          <p:cNvPr id="4" name="AIA 2 01_0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179774" y="5136463"/>
            <a:ext cx="812800" cy="812800"/>
          </a:xfrm>
          <a:prstGeom prst="rect">
            <a:avLst/>
          </a:prstGeom>
        </p:spPr>
      </p:pic>
    </p:spTree>
    <p:extLst>
      <p:ext uri="{BB962C8B-B14F-4D97-AF65-F5344CB8AC3E}">
        <p14:creationId xmlns:p14="http://schemas.microsoft.com/office/powerpoint/2010/main" val="1389670018"/>
      </p:ext>
    </p:extLst>
  </p:cSld>
  <p:clrMapOvr>
    <a:masterClrMapping/>
  </p:clrMapOvr>
  <mc:AlternateContent xmlns:mc="http://schemas.openxmlformats.org/markup-compatibility/2006" xmlns:p14="http://schemas.microsoft.com/office/powerpoint/2010/main">
    <mc:Choice Requires="p14">
      <p:transition spd="slow" p14:dur="2000" advTm="20648"/>
    </mc:Choice>
    <mc:Fallback xmlns="">
      <p:transition xmlns:p14="http://schemas.microsoft.com/office/powerpoint/2010/main" spd="slow" advTm="2064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38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0" objId="4"/>
        <p14:stopEvt time="20648" objId="4"/>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Recap</a:t>
            </a:r>
            <a:r>
              <a:rPr lang="en-US" sz="4000" dirty="0" smtClean="0"/>
              <a:t> of 35 USC 102(b)</a:t>
            </a:r>
            <a:endParaRPr lang="en-US" sz="4000" dirty="0"/>
          </a:p>
        </p:txBody>
      </p:sp>
      <p:sp>
        <p:nvSpPr>
          <p:cNvPr id="3" name="Content Placeholder 2"/>
          <p:cNvSpPr>
            <a:spLocks noGrp="1"/>
          </p:cNvSpPr>
          <p:nvPr>
            <p:ph idx="1"/>
          </p:nvPr>
        </p:nvSpPr>
        <p:spPr/>
        <p:txBody>
          <a:bodyPr>
            <a:normAutofit/>
          </a:bodyPr>
          <a:lstStyle/>
          <a:p>
            <a:r>
              <a:rPr lang="en-US" dirty="0" smtClean="0"/>
              <a:t>35 </a:t>
            </a:r>
            <a:r>
              <a:rPr lang="en-US" dirty="0"/>
              <a:t>USC </a:t>
            </a:r>
            <a:r>
              <a:rPr lang="en-US" dirty="0" smtClean="0"/>
              <a:t>102 section (</a:t>
            </a:r>
            <a:r>
              <a:rPr lang="en-US" dirty="0"/>
              <a:t>a), </a:t>
            </a:r>
            <a:r>
              <a:rPr lang="en-US" dirty="0" smtClean="0"/>
              <a:t>subsection 1</a:t>
            </a:r>
          </a:p>
          <a:p>
            <a:r>
              <a:rPr lang="en-US" dirty="0" smtClean="0"/>
              <a:t>Reasons </a:t>
            </a:r>
            <a:r>
              <a:rPr lang="en-US" dirty="0"/>
              <a:t>for why a claimed invention might be denied patent protection based on </a:t>
            </a:r>
            <a:r>
              <a:rPr lang="en-US" dirty="0" smtClean="0"/>
              <a:t>novelty</a:t>
            </a:r>
          </a:p>
          <a:p>
            <a:r>
              <a:rPr lang="en-US" dirty="0"/>
              <a:t>E</a:t>
            </a:r>
            <a:r>
              <a:rPr lang="en-US" dirty="0" smtClean="0"/>
              <a:t>xceptions </a:t>
            </a:r>
            <a:r>
              <a:rPr lang="en-US" dirty="0"/>
              <a:t>to that </a:t>
            </a:r>
            <a:r>
              <a:rPr lang="en-US" dirty="0" smtClean="0"/>
              <a:t>law</a:t>
            </a:r>
          </a:p>
          <a:p>
            <a:pPr lvl="1"/>
            <a:r>
              <a:rPr lang="en-US" dirty="0" smtClean="0"/>
              <a:t>the </a:t>
            </a:r>
            <a:r>
              <a:rPr lang="en-US" dirty="0"/>
              <a:t>circumstances under which it doesn’t </a:t>
            </a:r>
            <a:r>
              <a:rPr lang="en-US" dirty="0" smtClean="0"/>
              <a:t>apply</a:t>
            </a:r>
          </a:p>
          <a:p>
            <a:r>
              <a:rPr lang="en-US" dirty="0" smtClean="0"/>
              <a:t>35 </a:t>
            </a:r>
            <a:r>
              <a:rPr lang="en-US" dirty="0"/>
              <a:t>USC </a:t>
            </a:r>
            <a:r>
              <a:rPr lang="en-US" dirty="0" smtClean="0"/>
              <a:t>102 section (</a:t>
            </a:r>
            <a:r>
              <a:rPr lang="en-US" dirty="0"/>
              <a:t>b</a:t>
            </a:r>
            <a:r>
              <a:rPr lang="en-US" dirty="0" smtClean="0"/>
              <a:t>), subsection 1</a:t>
            </a:r>
          </a:p>
        </p:txBody>
      </p:sp>
      <p:pic>
        <p:nvPicPr>
          <p:cNvPr id="4" name="AIA 2 01_0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78118" y="5313363"/>
            <a:ext cx="812800" cy="812800"/>
          </a:xfrm>
          <a:prstGeom prst="rect">
            <a:avLst/>
          </a:prstGeom>
        </p:spPr>
      </p:pic>
    </p:spTree>
    <p:extLst>
      <p:ext uri="{BB962C8B-B14F-4D97-AF65-F5344CB8AC3E}">
        <p14:creationId xmlns:p14="http://schemas.microsoft.com/office/powerpoint/2010/main" val="3287696871"/>
      </p:ext>
    </p:extLst>
  </p:cSld>
  <p:clrMapOvr>
    <a:masterClrMapping/>
  </p:clrMapOvr>
  <mc:AlternateContent xmlns:mc="http://schemas.openxmlformats.org/markup-compatibility/2006" xmlns:p14="http://schemas.microsoft.com/office/powerpoint/2010/main">
    <mc:Choice Requires="p14">
      <p:transition spd="slow" p14:dur="2000" advTm="30232"/>
    </mc:Choice>
    <mc:Fallback xmlns="">
      <p:transition xmlns:p14="http://schemas.microsoft.com/office/powerpoint/2010/main" spd="slow" advTm="3023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7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0" objId="4"/>
        <p14:stopEvt time="30232" objId="4"/>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down of law</a:t>
            </a:r>
            <a:endParaRPr lang="en-US" dirty="0"/>
          </a:p>
        </p:txBody>
      </p:sp>
      <p:sp>
        <p:nvSpPr>
          <p:cNvPr id="3" name="Content Placeholder 2"/>
          <p:cNvSpPr>
            <a:spLocks noGrp="1"/>
          </p:cNvSpPr>
          <p:nvPr>
            <p:ph idx="1"/>
          </p:nvPr>
        </p:nvSpPr>
        <p:spPr>
          <a:xfrm>
            <a:off x="457200" y="3327527"/>
            <a:ext cx="8229600" cy="2798636"/>
          </a:xfrm>
        </p:spPr>
        <p:txBody>
          <a:bodyPr>
            <a:normAutofit/>
          </a:bodyPr>
          <a:lstStyle/>
          <a:p>
            <a:r>
              <a:rPr lang="en-US" dirty="0" smtClean="0"/>
              <a:t>Three important </a:t>
            </a:r>
            <a:r>
              <a:rPr lang="en-US" dirty="0"/>
              <a:t>terms here that we need to first define </a:t>
            </a:r>
            <a:endParaRPr lang="en-US" dirty="0" smtClean="0"/>
          </a:p>
          <a:p>
            <a:pPr lvl="1"/>
            <a:r>
              <a:rPr lang="en-US" dirty="0" smtClean="0"/>
              <a:t>disclosure</a:t>
            </a:r>
          </a:p>
          <a:p>
            <a:pPr lvl="1"/>
            <a:r>
              <a:rPr lang="en-US" dirty="0" smtClean="0"/>
              <a:t>Inventor</a:t>
            </a:r>
          </a:p>
          <a:p>
            <a:pPr lvl="1"/>
            <a:r>
              <a:rPr lang="en-US" dirty="0" smtClean="0"/>
              <a:t>one </a:t>
            </a:r>
            <a:r>
              <a:rPr lang="en-US" dirty="0"/>
              <a:t>year or </a:t>
            </a:r>
            <a:r>
              <a:rPr lang="en-US" dirty="0" smtClean="0"/>
              <a:t>less</a:t>
            </a:r>
            <a:endParaRPr lang="en-US" dirty="0"/>
          </a:p>
        </p:txBody>
      </p:sp>
      <p:sp>
        <p:nvSpPr>
          <p:cNvPr id="5" name="TextBox 4"/>
          <p:cNvSpPr txBox="1"/>
          <p:nvPr/>
        </p:nvSpPr>
        <p:spPr>
          <a:xfrm>
            <a:off x="457200" y="1417638"/>
            <a:ext cx="8229600" cy="1477328"/>
          </a:xfrm>
          <a:prstGeom prst="rect">
            <a:avLst/>
          </a:prstGeom>
          <a:noFill/>
        </p:spPr>
        <p:txBody>
          <a:bodyPr wrap="square" rtlCol="0">
            <a:spAutoFit/>
          </a:bodyPr>
          <a:lstStyle/>
          <a:p>
            <a:r>
              <a:rPr lang="en-US" dirty="0" smtClean="0"/>
              <a:t>“a </a:t>
            </a:r>
            <a:r>
              <a:rPr lang="en-US" dirty="0"/>
              <a:t>disclosure made one year or less before the effective filing date of a claimed invention shall not be prior art to the claimed invention under the novelty section if:</a:t>
            </a:r>
          </a:p>
          <a:p>
            <a:pPr lvl="0"/>
            <a:r>
              <a:rPr lang="en-US" dirty="0"/>
              <a:t>the disclosure was made by the inventor or a joint inventor or another who obtained the disclosed subject matter from the inventor or a joint inventor</a:t>
            </a:r>
            <a:r>
              <a:rPr lang="en-US" dirty="0" smtClean="0"/>
              <a:t>; any </a:t>
            </a:r>
            <a:r>
              <a:rPr lang="en-US" dirty="0"/>
              <a:t>of these parties had publicly disclosed the subject matter before the one-year </a:t>
            </a:r>
            <a:r>
              <a:rPr lang="en-US" dirty="0" smtClean="0"/>
              <a:t>or less disclosure </a:t>
            </a:r>
            <a:r>
              <a:rPr lang="en-US" dirty="0"/>
              <a:t>limit</a:t>
            </a:r>
            <a:r>
              <a:rPr lang="en-US" dirty="0" smtClean="0"/>
              <a:t>.”</a:t>
            </a:r>
            <a:endParaRPr lang="en-US" dirty="0"/>
          </a:p>
        </p:txBody>
      </p:sp>
      <p:pic>
        <p:nvPicPr>
          <p:cNvPr id="4" name="AIA 2 01_0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69135" y="5313363"/>
            <a:ext cx="812800" cy="812800"/>
          </a:xfrm>
          <a:prstGeom prst="rect">
            <a:avLst/>
          </a:prstGeom>
        </p:spPr>
      </p:pic>
    </p:spTree>
    <p:extLst>
      <p:ext uri="{BB962C8B-B14F-4D97-AF65-F5344CB8AC3E}">
        <p14:creationId xmlns:p14="http://schemas.microsoft.com/office/powerpoint/2010/main" val="2516626986"/>
      </p:ext>
    </p:extLst>
  </p:cSld>
  <p:clrMapOvr>
    <a:masterClrMapping/>
  </p:clrMapOvr>
  <mc:AlternateContent xmlns:mc="http://schemas.openxmlformats.org/markup-compatibility/2006" xmlns:p14="http://schemas.microsoft.com/office/powerpoint/2010/main">
    <mc:Choice Requires="p14">
      <p:transition spd="slow" p14:dur="2000" advTm="50163"/>
    </mc:Choice>
    <mc:Fallback xmlns="">
      <p:transition xmlns:p14="http://schemas.microsoft.com/office/powerpoint/2010/main" spd="slow" advTm="5016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6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0" objId="4"/>
        <p14:stopEvt time="50163" objId="4"/>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down of law</a:t>
            </a:r>
            <a:endParaRPr lang="en-US" dirty="0"/>
          </a:p>
        </p:txBody>
      </p:sp>
      <p:sp>
        <p:nvSpPr>
          <p:cNvPr id="3" name="Content Placeholder 2"/>
          <p:cNvSpPr>
            <a:spLocks noGrp="1"/>
          </p:cNvSpPr>
          <p:nvPr>
            <p:ph idx="1"/>
          </p:nvPr>
        </p:nvSpPr>
        <p:spPr>
          <a:xfrm>
            <a:off x="457200" y="3030138"/>
            <a:ext cx="8229600" cy="3512389"/>
          </a:xfrm>
        </p:spPr>
        <p:txBody>
          <a:bodyPr>
            <a:noAutofit/>
          </a:bodyPr>
          <a:lstStyle/>
          <a:p>
            <a:r>
              <a:rPr lang="en-US" sz="2000" dirty="0" smtClean="0"/>
              <a:t>Disclosure </a:t>
            </a:r>
            <a:r>
              <a:rPr lang="en-US" sz="2000" dirty="0"/>
              <a:t>constitutes all documents and activities that were considered prior art </a:t>
            </a:r>
            <a:endParaRPr lang="en-US" sz="2000" dirty="0" smtClean="0"/>
          </a:p>
          <a:p>
            <a:r>
              <a:rPr lang="en-US" sz="2000" dirty="0"/>
              <a:t>C</a:t>
            </a:r>
            <a:r>
              <a:rPr lang="en-US" sz="2000" dirty="0" smtClean="0"/>
              <a:t>ategories </a:t>
            </a:r>
            <a:r>
              <a:rPr lang="en-US" sz="2000" dirty="0"/>
              <a:t>of prior art </a:t>
            </a:r>
            <a:r>
              <a:rPr lang="en-US" sz="2000" dirty="0" smtClean="0"/>
              <a:t>include</a:t>
            </a:r>
          </a:p>
          <a:p>
            <a:pPr lvl="1"/>
            <a:r>
              <a:rPr lang="en-US" sz="1800" dirty="0" smtClean="0"/>
              <a:t>issued patents</a:t>
            </a:r>
            <a:endParaRPr lang="en-US" sz="1800" dirty="0"/>
          </a:p>
          <a:p>
            <a:pPr lvl="1"/>
            <a:r>
              <a:rPr lang="en-US" sz="1800" dirty="0" smtClean="0"/>
              <a:t>published applications</a:t>
            </a:r>
            <a:endParaRPr lang="en-US" sz="1800" dirty="0"/>
          </a:p>
          <a:p>
            <a:pPr lvl="1"/>
            <a:r>
              <a:rPr lang="en-US" sz="1800" dirty="0" smtClean="0"/>
              <a:t>non</a:t>
            </a:r>
            <a:r>
              <a:rPr lang="en-US" sz="1800" dirty="0"/>
              <a:t>-patent printed </a:t>
            </a:r>
            <a:r>
              <a:rPr lang="en-US" sz="1800" dirty="0" smtClean="0"/>
              <a:t>publications</a:t>
            </a:r>
          </a:p>
          <a:p>
            <a:r>
              <a:rPr lang="en-US" sz="2000" dirty="0"/>
              <a:t>I</a:t>
            </a:r>
            <a:r>
              <a:rPr lang="en-US" sz="2000" dirty="0" smtClean="0"/>
              <a:t>ncluded </a:t>
            </a:r>
            <a:r>
              <a:rPr lang="en-US" sz="2000" dirty="0"/>
              <a:t>is evidence that the claimed invention </a:t>
            </a:r>
            <a:r>
              <a:rPr lang="en-US" sz="2000" dirty="0" smtClean="0"/>
              <a:t>was</a:t>
            </a:r>
          </a:p>
          <a:p>
            <a:pPr lvl="1"/>
            <a:r>
              <a:rPr lang="en-US" sz="1800" dirty="0" smtClean="0"/>
              <a:t>in </a:t>
            </a:r>
            <a:r>
              <a:rPr lang="en-US" sz="1800" dirty="0"/>
              <a:t>public </a:t>
            </a:r>
            <a:r>
              <a:rPr lang="en-US" sz="1800" dirty="0" smtClean="0"/>
              <a:t>use</a:t>
            </a:r>
          </a:p>
          <a:p>
            <a:pPr lvl="1"/>
            <a:r>
              <a:rPr lang="en-US" sz="1800" dirty="0" smtClean="0"/>
              <a:t>on sale</a:t>
            </a:r>
          </a:p>
          <a:p>
            <a:pPr lvl="1"/>
            <a:r>
              <a:rPr lang="en-US" sz="1800" dirty="0" smtClean="0"/>
              <a:t>otherwise </a:t>
            </a:r>
            <a:r>
              <a:rPr lang="en-US" sz="1800" dirty="0"/>
              <a:t>available.</a:t>
            </a:r>
          </a:p>
        </p:txBody>
      </p:sp>
      <p:sp>
        <p:nvSpPr>
          <p:cNvPr id="5" name="TextBox 4"/>
          <p:cNvSpPr txBox="1"/>
          <p:nvPr/>
        </p:nvSpPr>
        <p:spPr>
          <a:xfrm>
            <a:off x="457200" y="1417638"/>
            <a:ext cx="8229600" cy="1477328"/>
          </a:xfrm>
          <a:prstGeom prst="rect">
            <a:avLst/>
          </a:prstGeom>
          <a:noFill/>
        </p:spPr>
        <p:txBody>
          <a:bodyPr wrap="square" rtlCol="0">
            <a:spAutoFit/>
          </a:bodyPr>
          <a:lstStyle/>
          <a:p>
            <a:r>
              <a:rPr lang="en-US" dirty="0" smtClean="0"/>
              <a:t>“a </a:t>
            </a:r>
            <a:r>
              <a:rPr lang="en-US" dirty="0">
                <a:solidFill>
                  <a:srgbClr val="B42043"/>
                </a:solidFill>
              </a:rPr>
              <a:t>disclosure</a:t>
            </a:r>
            <a:r>
              <a:rPr lang="en-US" dirty="0"/>
              <a:t> made one year or less before the effective filing date of a claimed invention shall not be prior art to the claimed invention under the novelty section if:</a:t>
            </a:r>
          </a:p>
          <a:p>
            <a:pPr lvl="0"/>
            <a:r>
              <a:rPr lang="en-US" dirty="0"/>
              <a:t>the disclosure was made by the inventor or a joint inventor or another who obtained the disclosed subject matter from the inventor or a joint inventor</a:t>
            </a:r>
            <a:r>
              <a:rPr lang="en-US" dirty="0" smtClean="0"/>
              <a:t>; any </a:t>
            </a:r>
            <a:r>
              <a:rPr lang="en-US" dirty="0"/>
              <a:t>of these parties had publicly disclosed the subject matter before the one-</a:t>
            </a:r>
            <a:r>
              <a:rPr lang="en-US" dirty="0" smtClean="0"/>
              <a:t>year or less disclosure </a:t>
            </a:r>
            <a:r>
              <a:rPr lang="en-US" dirty="0"/>
              <a:t>limit</a:t>
            </a:r>
            <a:r>
              <a:rPr lang="en-US" dirty="0" smtClean="0"/>
              <a:t>.”</a:t>
            </a:r>
            <a:endParaRPr lang="en-US" dirty="0"/>
          </a:p>
        </p:txBody>
      </p:sp>
      <p:pic>
        <p:nvPicPr>
          <p:cNvPr id="4" name="AIA 2 01_05.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549513" y="5160576"/>
            <a:ext cx="812800" cy="812800"/>
          </a:xfrm>
          <a:prstGeom prst="rect">
            <a:avLst/>
          </a:prstGeom>
        </p:spPr>
      </p:pic>
    </p:spTree>
    <p:extLst>
      <p:ext uri="{BB962C8B-B14F-4D97-AF65-F5344CB8AC3E}">
        <p14:creationId xmlns:p14="http://schemas.microsoft.com/office/powerpoint/2010/main" val="3641302"/>
      </p:ext>
    </p:extLst>
  </p:cSld>
  <p:clrMapOvr>
    <a:masterClrMapping/>
  </p:clrMapOvr>
  <mc:AlternateContent xmlns:mc="http://schemas.openxmlformats.org/markup-compatibility/2006" xmlns:p14="http://schemas.microsoft.com/office/powerpoint/2010/main">
    <mc:Choice Requires="p14">
      <p:transition spd="slow" p14:dur="2000" advTm="28161"/>
    </mc:Choice>
    <mc:Fallback xmlns="">
      <p:transition xmlns:p14="http://schemas.microsoft.com/office/powerpoint/2010/main" spd="slow" advTm="2816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25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0" objId="4"/>
        <p14:stopEvt time="28161" objId="4"/>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down of law</a:t>
            </a:r>
            <a:endParaRPr lang="en-US" dirty="0"/>
          </a:p>
        </p:txBody>
      </p:sp>
      <p:sp>
        <p:nvSpPr>
          <p:cNvPr id="3" name="Content Placeholder 2"/>
          <p:cNvSpPr>
            <a:spLocks noGrp="1"/>
          </p:cNvSpPr>
          <p:nvPr>
            <p:ph idx="1"/>
          </p:nvPr>
        </p:nvSpPr>
        <p:spPr>
          <a:xfrm>
            <a:off x="457200" y="3263226"/>
            <a:ext cx="8229600" cy="3343601"/>
          </a:xfrm>
        </p:spPr>
        <p:txBody>
          <a:bodyPr>
            <a:noAutofit/>
          </a:bodyPr>
          <a:lstStyle/>
          <a:p>
            <a:r>
              <a:rPr lang="en-US" sz="2400" dirty="0"/>
              <a:t>The America Invents Act defines the term “inventor” </a:t>
            </a:r>
            <a:r>
              <a:rPr lang="en-US" sz="2400" dirty="0" smtClean="0"/>
              <a:t>as</a:t>
            </a:r>
          </a:p>
          <a:p>
            <a:pPr lvl="1"/>
            <a:r>
              <a:rPr lang="en-US" sz="2000" dirty="0" smtClean="0"/>
              <a:t>the </a:t>
            </a:r>
            <a:r>
              <a:rPr lang="en-US" sz="2000" dirty="0"/>
              <a:t>individual who invented the device or, if it is a joint invention, the individuals who collectively invented or discovered the subject matter of the </a:t>
            </a:r>
            <a:r>
              <a:rPr lang="en-US" sz="2000" dirty="0" smtClean="0"/>
              <a:t>invention</a:t>
            </a:r>
          </a:p>
          <a:p>
            <a:r>
              <a:rPr lang="en-US" sz="2400" dirty="0" smtClean="0"/>
              <a:t>35 </a:t>
            </a:r>
            <a:r>
              <a:rPr lang="en-US" sz="2400" dirty="0"/>
              <a:t>U.S.C. 100(g) of the </a:t>
            </a:r>
            <a:r>
              <a:rPr lang="en-US" sz="2400" dirty="0" smtClean="0"/>
              <a:t>AIA</a:t>
            </a:r>
            <a:endParaRPr lang="en-US" sz="2400" dirty="0"/>
          </a:p>
          <a:p>
            <a:pPr lvl="1"/>
            <a:r>
              <a:rPr lang="en-US" sz="2000" dirty="0" smtClean="0"/>
              <a:t>“</a:t>
            </a:r>
            <a:r>
              <a:rPr lang="en-US" sz="2000" dirty="0"/>
              <a:t>joint inventor” and “co-inventor” are defined as any one of the individuals who invented or discovered the subject matter of a joint </a:t>
            </a:r>
            <a:r>
              <a:rPr lang="en-US" sz="2000" dirty="0" smtClean="0"/>
              <a:t>invention</a:t>
            </a:r>
            <a:endParaRPr lang="en-US" sz="2000" dirty="0"/>
          </a:p>
        </p:txBody>
      </p:sp>
      <p:sp>
        <p:nvSpPr>
          <p:cNvPr id="6" name="TextBox 5"/>
          <p:cNvSpPr txBox="1"/>
          <p:nvPr/>
        </p:nvSpPr>
        <p:spPr>
          <a:xfrm>
            <a:off x="457200" y="1417638"/>
            <a:ext cx="8229600" cy="1477328"/>
          </a:xfrm>
          <a:prstGeom prst="rect">
            <a:avLst/>
          </a:prstGeom>
          <a:noFill/>
        </p:spPr>
        <p:txBody>
          <a:bodyPr wrap="square" rtlCol="0">
            <a:spAutoFit/>
          </a:bodyPr>
          <a:lstStyle/>
          <a:p>
            <a:r>
              <a:rPr lang="en-US" dirty="0" smtClean="0"/>
              <a:t>“a </a:t>
            </a:r>
            <a:r>
              <a:rPr lang="en-US" dirty="0"/>
              <a:t>disclosure made one year or less before the effective filing date of a claimed invention shall not be prior art to the claimed invention under the novelty section if:</a:t>
            </a:r>
          </a:p>
          <a:p>
            <a:pPr lvl="0"/>
            <a:r>
              <a:rPr lang="en-US" dirty="0"/>
              <a:t>the disclosure was made by the </a:t>
            </a:r>
            <a:r>
              <a:rPr lang="en-US" dirty="0">
                <a:solidFill>
                  <a:srgbClr val="B42043"/>
                </a:solidFill>
              </a:rPr>
              <a:t>inventor or a joint inventor</a:t>
            </a:r>
            <a:r>
              <a:rPr lang="en-US" dirty="0"/>
              <a:t> or another who obtained the disclosed subject matter from the inventor or a joint inventor</a:t>
            </a:r>
            <a:r>
              <a:rPr lang="en-US" dirty="0" smtClean="0"/>
              <a:t>; any </a:t>
            </a:r>
            <a:r>
              <a:rPr lang="en-US" dirty="0"/>
              <a:t>of these parties had publicly disclosed the subject matter before the one-year </a:t>
            </a:r>
            <a:r>
              <a:rPr lang="en-US" dirty="0" smtClean="0"/>
              <a:t>or less disclosure </a:t>
            </a:r>
            <a:r>
              <a:rPr lang="en-US" dirty="0"/>
              <a:t>limit</a:t>
            </a:r>
            <a:r>
              <a:rPr lang="en-US" dirty="0" smtClean="0"/>
              <a:t>.”</a:t>
            </a:r>
            <a:endParaRPr lang="en-US" dirty="0"/>
          </a:p>
        </p:txBody>
      </p:sp>
      <p:pic>
        <p:nvPicPr>
          <p:cNvPr id="4" name="AIA 2 01_0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565589" y="5939715"/>
            <a:ext cx="540024" cy="540024"/>
          </a:xfrm>
          <a:prstGeom prst="rect">
            <a:avLst/>
          </a:prstGeom>
        </p:spPr>
      </p:pic>
    </p:spTree>
    <p:extLst>
      <p:ext uri="{BB962C8B-B14F-4D97-AF65-F5344CB8AC3E}">
        <p14:creationId xmlns:p14="http://schemas.microsoft.com/office/powerpoint/2010/main" val="3425042060"/>
      </p:ext>
    </p:extLst>
  </p:cSld>
  <p:clrMapOvr>
    <a:masterClrMapping/>
  </p:clrMapOvr>
  <mc:AlternateContent xmlns:mc="http://schemas.openxmlformats.org/markup-compatibility/2006" xmlns:p14="http://schemas.microsoft.com/office/powerpoint/2010/main">
    <mc:Choice Requires="p14">
      <p:transition spd="slow" p14:dur="2000" advTm="34703"/>
    </mc:Choice>
    <mc:Fallback xmlns="">
      <p:transition xmlns:p14="http://schemas.microsoft.com/office/powerpoint/2010/main" spd="slow" advTm="3470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0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0" objId="4"/>
        <p14:stopEvt time="34703" objId="4"/>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down of law</a:t>
            </a:r>
            <a:endParaRPr lang="en-US" dirty="0"/>
          </a:p>
        </p:txBody>
      </p:sp>
      <p:sp>
        <p:nvSpPr>
          <p:cNvPr id="3" name="Content Placeholder 2"/>
          <p:cNvSpPr>
            <a:spLocks noGrp="1"/>
          </p:cNvSpPr>
          <p:nvPr>
            <p:ph idx="1"/>
          </p:nvPr>
        </p:nvSpPr>
        <p:spPr>
          <a:xfrm>
            <a:off x="457200" y="3472202"/>
            <a:ext cx="8229600" cy="3030138"/>
          </a:xfrm>
        </p:spPr>
        <p:txBody>
          <a:bodyPr>
            <a:noAutofit/>
          </a:bodyPr>
          <a:lstStyle/>
          <a:p>
            <a:r>
              <a:rPr lang="en-US" sz="2400" dirty="0"/>
              <a:t>A</a:t>
            </a:r>
            <a:r>
              <a:rPr lang="en-US" sz="2400" dirty="0" smtClean="0"/>
              <a:t>mount </a:t>
            </a:r>
            <a:r>
              <a:rPr lang="en-US" sz="2400" dirty="0"/>
              <a:t>of time in which an inventor must file an application after a disclosure in order for the disclosure not to count as prior </a:t>
            </a:r>
            <a:r>
              <a:rPr lang="en-US" sz="2400" dirty="0" smtClean="0"/>
              <a:t>art</a:t>
            </a:r>
          </a:p>
          <a:p>
            <a:r>
              <a:rPr lang="en-US" sz="2400" dirty="0" smtClean="0"/>
              <a:t>This </a:t>
            </a:r>
            <a:r>
              <a:rPr lang="en-US" sz="2400" dirty="0"/>
              <a:t>is also called a </a:t>
            </a:r>
            <a:r>
              <a:rPr lang="en-US" sz="2400" dirty="0" smtClean="0"/>
              <a:t>grace period</a:t>
            </a:r>
            <a:endParaRPr lang="en-US" sz="2400" dirty="0"/>
          </a:p>
        </p:txBody>
      </p:sp>
      <p:sp>
        <p:nvSpPr>
          <p:cNvPr id="7" name="TextBox 6"/>
          <p:cNvSpPr txBox="1"/>
          <p:nvPr/>
        </p:nvSpPr>
        <p:spPr>
          <a:xfrm>
            <a:off x="457200" y="1417638"/>
            <a:ext cx="8229600" cy="1477328"/>
          </a:xfrm>
          <a:prstGeom prst="rect">
            <a:avLst/>
          </a:prstGeom>
          <a:noFill/>
        </p:spPr>
        <p:txBody>
          <a:bodyPr wrap="square" rtlCol="0">
            <a:spAutoFit/>
          </a:bodyPr>
          <a:lstStyle/>
          <a:p>
            <a:r>
              <a:rPr lang="en-US" dirty="0" smtClean="0"/>
              <a:t>“a </a:t>
            </a:r>
            <a:r>
              <a:rPr lang="en-US" dirty="0"/>
              <a:t>disclosure made one year or less before the effective filing date of a claimed invention shall not be prior art to the claimed invention under the novelty section if:</a:t>
            </a:r>
          </a:p>
          <a:p>
            <a:pPr lvl="0"/>
            <a:r>
              <a:rPr lang="en-US" dirty="0"/>
              <a:t>the disclosure was made by the </a:t>
            </a:r>
            <a:r>
              <a:rPr lang="en-US" dirty="0">
                <a:solidFill>
                  <a:srgbClr val="000000"/>
                </a:solidFill>
              </a:rPr>
              <a:t>inventor or a joint inventor </a:t>
            </a:r>
            <a:r>
              <a:rPr lang="en-US" dirty="0"/>
              <a:t>or another who obtained the disclosed subject matter from the inventor or a joint inventor</a:t>
            </a:r>
            <a:r>
              <a:rPr lang="en-US" dirty="0" smtClean="0"/>
              <a:t>; any </a:t>
            </a:r>
            <a:r>
              <a:rPr lang="en-US" dirty="0"/>
              <a:t>of these parties had publicly disclosed the subject matter before the </a:t>
            </a:r>
            <a:r>
              <a:rPr lang="en-US" dirty="0">
                <a:solidFill>
                  <a:srgbClr val="B42043"/>
                </a:solidFill>
              </a:rPr>
              <a:t>one-year </a:t>
            </a:r>
            <a:r>
              <a:rPr lang="en-US" dirty="0" smtClean="0">
                <a:solidFill>
                  <a:srgbClr val="B42043"/>
                </a:solidFill>
              </a:rPr>
              <a:t>or less </a:t>
            </a:r>
            <a:r>
              <a:rPr lang="en-US" dirty="0" smtClean="0"/>
              <a:t>disclosure </a:t>
            </a:r>
            <a:r>
              <a:rPr lang="en-US" dirty="0"/>
              <a:t>limit</a:t>
            </a:r>
            <a:r>
              <a:rPr lang="en-US" dirty="0" smtClean="0"/>
              <a:t>.”</a:t>
            </a:r>
            <a:endParaRPr lang="en-US" dirty="0"/>
          </a:p>
        </p:txBody>
      </p:sp>
      <p:pic>
        <p:nvPicPr>
          <p:cNvPr id="4" name="AIA 2 01_0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56606" y="5208801"/>
            <a:ext cx="812800" cy="812800"/>
          </a:xfrm>
          <a:prstGeom prst="rect">
            <a:avLst/>
          </a:prstGeom>
        </p:spPr>
      </p:pic>
    </p:spTree>
    <p:extLst>
      <p:ext uri="{BB962C8B-B14F-4D97-AF65-F5344CB8AC3E}">
        <p14:creationId xmlns:p14="http://schemas.microsoft.com/office/powerpoint/2010/main" val="1393905787"/>
      </p:ext>
    </p:extLst>
  </p:cSld>
  <p:clrMapOvr>
    <a:masterClrMapping/>
  </p:clrMapOvr>
  <mc:AlternateContent xmlns:mc="http://schemas.openxmlformats.org/markup-compatibility/2006" xmlns:p14="http://schemas.microsoft.com/office/powerpoint/2010/main">
    <mc:Choice Requires="p14">
      <p:transition spd="slow" p14:dur="2000" advTm="15024"/>
    </mc:Choice>
    <mc:Fallback xmlns="">
      <p:transition xmlns:p14="http://schemas.microsoft.com/office/powerpoint/2010/main" spd="slow" advTm="1502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5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0" objId="4"/>
        <p14:stopEvt time="15024" objId="4"/>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down of law</a:t>
            </a:r>
            <a:endParaRPr lang="en-US" dirty="0"/>
          </a:p>
        </p:txBody>
      </p:sp>
      <p:sp>
        <p:nvSpPr>
          <p:cNvPr id="3" name="Content Placeholder 2"/>
          <p:cNvSpPr>
            <a:spLocks noGrp="1"/>
          </p:cNvSpPr>
          <p:nvPr>
            <p:ph idx="1"/>
          </p:nvPr>
        </p:nvSpPr>
        <p:spPr>
          <a:xfrm>
            <a:off x="457200" y="1417638"/>
            <a:ext cx="8229600" cy="5084702"/>
          </a:xfrm>
        </p:spPr>
        <p:txBody>
          <a:bodyPr>
            <a:noAutofit/>
          </a:bodyPr>
          <a:lstStyle/>
          <a:p>
            <a:r>
              <a:rPr lang="en-US" sz="2400" dirty="0"/>
              <a:t>Part </a:t>
            </a:r>
            <a:r>
              <a:rPr lang="en-US" sz="2400" dirty="0" smtClean="0"/>
              <a:t>A</a:t>
            </a:r>
            <a:endParaRPr lang="en-US" sz="2400" dirty="0"/>
          </a:p>
          <a:p>
            <a:pPr lvl="1"/>
            <a:r>
              <a:rPr lang="en-US" sz="2000" dirty="0"/>
              <a:t>First, a disclosure that was made one-year or less before the effective filing date of the claimed invention by the inventor or a joint inventor would not be considered prior </a:t>
            </a:r>
            <a:r>
              <a:rPr lang="en-US" sz="2000" dirty="0" smtClean="0"/>
              <a:t>art</a:t>
            </a:r>
            <a:endParaRPr lang="en-US" sz="2400" dirty="0"/>
          </a:p>
          <a:p>
            <a:pPr lvl="1"/>
            <a:r>
              <a:rPr lang="en-US" sz="2000" dirty="0"/>
              <a:t>Second, a disclosure that was made one-year or less before the effective filing date of the claimed invention by someone who obtained the subject matter directly or indirectly from the inventor or joint inventor would not be considered prior </a:t>
            </a:r>
            <a:r>
              <a:rPr lang="en-US" sz="2000" dirty="0" smtClean="0"/>
              <a:t>art</a:t>
            </a:r>
          </a:p>
          <a:p>
            <a:r>
              <a:rPr lang="en-US" sz="2400" dirty="0" smtClean="0"/>
              <a:t>An exception </a:t>
            </a:r>
            <a:r>
              <a:rPr lang="en-US" sz="2400" dirty="0"/>
              <a:t>is provided for disclosures of the inventor’s own work (either by an inventor or a third party) that occur during the grace </a:t>
            </a:r>
            <a:r>
              <a:rPr lang="en-US" sz="2400" dirty="0" smtClean="0"/>
              <a:t>period</a:t>
            </a:r>
            <a:endParaRPr lang="en-US" sz="2400" dirty="0"/>
          </a:p>
          <a:p>
            <a:pPr lvl="1"/>
            <a:endParaRPr lang="en-US" sz="2000" dirty="0"/>
          </a:p>
        </p:txBody>
      </p:sp>
      <p:pic>
        <p:nvPicPr>
          <p:cNvPr id="4" name="AIA 2 01_08.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69135" y="5578527"/>
            <a:ext cx="812800" cy="812800"/>
          </a:xfrm>
          <a:prstGeom prst="rect">
            <a:avLst/>
          </a:prstGeom>
        </p:spPr>
      </p:pic>
    </p:spTree>
    <p:extLst>
      <p:ext uri="{BB962C8B-B14F-4D97-AF65-F5344CB8AC3E}">
        <p14:creationId xmlns:p14="http://schemas.microsoft.com/office/powerpoint/2010/main" val="2883105283"/>
      </p:ext>
    </p:extLst>
  </p:cSld>
  <p:clrMapOvr>
    <a:masterClrMapping/>
  </p:clrMapOvr>
  <mc:AlternateContent xmlns:mc="http://schemas.openxmlformats.org/markup-compatibility/2006" xmlns:p14="http://schemas.microsoft.com/office/powerpoint/2010/main">
    <mc:Choice Requires="p14">
      <p:transition spd="slow" p14:dur="2000" advTm="55381"/>
    </mc:Choice>
    <mc:Fallback xmlns="">
      <p:transition xmlns:p14="http://schemas.microsoft.com/office/powerpoint/2010/main" spd="slow" advTm="5538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03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0" objId="4"/>
        <p14:stopEvt time="55117" objId="4"/>
      </p14:showEvtLst>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273</TotalTime>
  <Words>960</Words>
  <Application>Microsoft Macintosh PowerPoint</Application>
  <PresentationFormat>On-screen Show (4:3)</PresentationFormat>
  <Paragraphs>68</Paragraphs>
  <Slides>13</Slides>
  <Notes>0</Notes>
  <HiddenSlides>0</HiddenSlides>
  <MMClips>12</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35 USC 102(b): Conditions for Patentability; novelty </vt:lpstr>
      <vt:lpstr>Overview</vt:lpstr>
      <vt:lpstr>Recap of 35 USC 102(b)</vt:lpstr>
      <vt:lpstr>Break down of law</vt:lpstr>
      <vt:lpstr>Break down of law</vt:lpstr>
      <vt:lpstr>Break down of law</vt:lpstr>
      <vt:lpstr>Break down of law</vt:lpstr>
      <vt:lpstr>Break down of law</vt:lpstr>
      <vt:lpstr>Break down of law</vt:lpstr>
      <vt:lpstr>Break down of law</vt:lpstr>
      <vt:lpstr>Summary</vt:lpstr>
      <vt:lpstr>Additional Materials</vt:lpstr>
    </vt:vector>
  </TitlesOfParts>
  <Company>USPTO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35 USC 102(a): Conditions for Patentability; novelty </dc:title>
  <dc:creator>Messina Smith</dc:creator>
  <cp:lastModifiedBy>Messina Smith</cp:lastModifiedBy>
  <cp:revision>19</cp:revision>
  <dcterms:created xsi:type="dcterms:W3CDTF">2013-03-05T16:43:10Z</dcterms:created>
  <dcterms:modified xsi:type="dcterms:W3CDTF">2013-03-15T15:20:40Z</dcterms:modified>
</cp:coreProperties>
</file>